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50"/>
  </p:notesMasterIdLst>
  <p:handoutMasterIdLst>
    <p:handoutMasterId r:id="rId51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345" r:id="rId12"/>
    <p:sldId id="953" r:id="rId13"/>
    <p:sldId id="2134808449" r:id="rId14"/>
    <p:sldId id="2134808451" r:id="rId15"/>
    <p:sldId id="542" r:id="rId16"/>
    <p:sldId id="988" r:id="rId17"/>
    <p:sldId id="2134808453" r:id="rId18"/>
    <p:sldId id="2134808557" r:id="rId19"/>
    <p:sldId id="2134808558" r:id="rId20"/>
    <p:sldId id="2134808448" r:id="rId21"/>
    <p:sldId id="989" r:id="rId22"/>
    <p:sldId id="2134808464" r:id="rId23"/>
    <p:sldId id="2134808561" r:id="rId24"/>
    <p:sldId id="2134808568" r:id="rId25"/>
    <p:sldId id="597" r:id="rId26"/>
    <p:sldId id="2134808515" r:id="rId27"/>
    <p:sldId id="2134808475" r:id="rId28"/>
    <p:sldId id="2134808565" r:id="rId29"/>
    <p:sldId id="2134808566" r:id="rId30"/>
    <p:sldId id="2134808567" r:id="rId31"/>
    <p:sldId id="2134808569" r:id="rId32"/>
    <p:sldId id="2134808570" r:id="rId33"/>
    <p:sldId id="2134808571" r:id="rId34"/>
    <p:sldId id="2134808572" r:id="rId35"/>
    <p:sldId id="2134808573" r:id="rId36"/>
    <p:sldId id="2134808575" r:id="rId37"/>
    <p:sldId id="2134808576" r:id="rId38"/>
    <p:sldId id="2134808577" r:id="rId39"/>
    <p:sldId id="2134808578" r:id="rId40"/>
    <p:sldId id="2134808574" r:id="rId41"/>
    <p:sldId id="2134808579" r:id="rId42"/>
    <p:sldId id="2134808580" r:id="rId43"/>
    <p:sldId id="2134808581" r:id="rId44"/>
    <p:sldId id="2134808582" r:id="rId45"/>
    <p:sldId id="2134808583" r:id="rId46"/>
    <p:sldId id="985" r:id="rId47"/>
    <p:sldId id="2134808546" r:id="rId48"/>
    <p:sldId id="2134808513" r:id="rId49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345"/>
            <p14:sldId id="953"/>
            <p14:sldId id="2134808449"/>
            <p14:sldId id="2134808451"/>
          </p14:sldIdLst>
        </p14:section>
        <p14:section name="نشاط اعتيادي" id="{3822E05A-48B7-466A-9806-AC1514DAD3AF}">
          <p14:sldIdLst>
            <p14:sldId id="542"/>
            <p14:sldId id="988"/>
            <p14:sldId id="2134808453"/>
            <p14:sldId id="2134808557"/>
            <p14:sldId id="2134808558"/>
          </p14:sldIdLst>
        </p14:section>
        <p14:section name="تحدث وإغناء المعجم" id="{5F742C0B-3E93-40E7-BD04-47EA8F843380}">
          <p14:sldIdLst>
            <p14:sldId id="2134808448"/>
            <p14:sldId id="989"/>
            <p14:sldId id="2134808464"/>
            <p14:sldId id="2134808561"/>
            <p14:sldId id="2134808568"/>
          </p14:sldIdLst>
        </p14:section>
        <p14:section name="أنشطة القراءةوالكتابة" id="{A25CF4A3-DA66-4B51-A640-2EC4C5A8918F}">
          <p14:sldIdLst>
            <p14:sldId id="597"/>
            <p14:sldId id="2134808515"/>
            <p14:sldId id="2134808475"/>
            <p14:sldId id="2134808565"/>
            <p14:sldId id="2134808566"/>
            <p14:sldId id="2134808567"/>
            <p14:sldId id="2134808569"/>
            <p14:sldId id="2134808570"/>
            <p14:sldId id="2134808571"/>
            <p14:sldId id="2134808572"/>
            <p14:sldId id="2134808573"/>
            <p14:sldId id="2134808575"/>
            <p14:sldId id="2134808576"/>
            <p14:sldId id="2134808577"/>
            <p14:sldId id="2134808578"/>
            <p14:sldId id="2134808574"/>
            <p14:sldId id="2134808579"/>
            <p14:sldId id="2134808580"/>
            <p14:sldId id="2134808581"/>
            <p14:sldId id="2134808582"/>
            <p14:sldId id="2134808583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CC"/>
    <a:srgbClr val="FFD992"/>
    <a:srgbClr val="19199B"/>
    <a:srgbClr val="006DB4"/>
    <a:srgbClr val="E74C3C"/>
    <a:srgbClr val="D4EAF3"/>
    <a:srgbClr val="FFFFFF"/>
    <a:srgbClr val="10147E"/>
    <a:srgbClr val="0A0C4C"/>
    <a:srgbClr val="B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1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838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notesMaster" Target="notesMasters/notesMaster1.xml"/><Relationship Id="rId55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tableStyles" Target="tableStyles.xml"/><Relationship Id="rId8" Type="http://schemas.openxmlformats.org/officeDocument/2006/relationships/slide" Target="slides/slide3.xml"/><Relationship Id="rId51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3646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71C635-9E15-55AE-7252-443BFD6812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287993B-F7E8-1A97-12D1-949D81A720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43F16EC-2AA2-C9E7-ACF0-B8D1CFAB12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609BC4D-D5CA-FA69-4236-0A44073491F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8143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3.xml"/><Relationship Id="rId4" Type="http://schemas.microsoft.com/office/2007/relationships/hdphoto" Target="../media/hdphoto2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3.xml"/><Relationship Id="rId4" Type="http://schemas.microsoft.com/office/2007/relationships/hdphoto" Target="../media/hdphoto2.wdp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42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5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0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الثاني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5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حرف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1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3025073" y="1056901"/>
            <a:ext cx="9262178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ستواصلون التدرب على قراءة وكتابة الحروف والمقاطع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1273248" y="6320663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طقس تسجيل الحضور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06EB8C4-83E1-9F6F-2B76-0DE6B006906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42874" y="583624"/>
            <a:ext cx="5954640" cy="5412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867782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F0E093-733B-286F-9D74-36CF818E36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AADB694-0B15-5538-8A8E-78E3A4DCC9A4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اكتب اسمك واسم زميلك على لوحتك.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لتقديم المساعدة خاصة للمتعثرين.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880EE93-6FA2-159A-CA5E-E063BAD2EC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7E777D2-AFE6-4848-1623-889DC20B89E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095" y="3454736"/>
            <a:ext cx="8270738" cy="4584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395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9FFDE7-2B0B-B297-B799-C95ABA0AD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DFD937-B542-5775-25C4-3255E514A5EF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الآن تبادل أنت وزميلك اللوحة وليصحح كل منكم اسمه على لوحة زميله.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لتقديم المساعدة خاصة للمتعثرين.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2B329B-84AA-A4A9-812A-E0489EDDCBB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095" y="3454736"/>
            <a:ext cx="8270738" cy="4584364"/>
          </a:xfrm>
          <a:prstGeom prst="rect">
            <a:avLst/>
          </a:prstGeom>
        </p:spPr>
      </p:pic>
      <p:pic>
        <p:nvPicPr>
          <p:cNvPr id="4" name="Image 3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CDF1417C-8637-24F6-2141-260EC50E77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387" b="97097" l="4069" r="98501">
                        <a14:foregroundMark x1="9208" y1="81935" x2="4069" y2="87097"/>
                        <a14:foregroundMark x1="7495" y1="93871" x2="31478" y2="96452"/>
                        <a14:foregroundMark x1="31478" y1="96452" x2="66809" y2="94516"/>
                        <a14:foregroundMark x1="66809" y1="94516" x2="74304" y2="94516"/>
                        <a14:foregroundMark x1="95717" y1="91290" x2="63597" y2="94516"/>
                        <a14:foregroundMark x1="99143" y1="48710" x2="99143" y2="48710"/>
                        <a14:foregroundMark x1="95075" y1="97097" x2="9636" y2="97097"/>
                        <a14:foregroundMark x1="42612" y1="9355" x2="42612" y2="9355"/>
                        <a14:foregroundMark x1="38972" y1="8387" x2="38972" y2="8387"/>
                        <a14:foregroundMark x1="41113" y1="8387" x2="41113" y2="83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9138" y="731055"/>
            <a:ext cx="1807721" cy="1199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4860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استرجعوا ألواحكم وارفعوها، كل واحد يقدم نفسه ويقدم زميله.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يقف كل تلميذ(ة) ويقدم نفسه ويقدم زميله: أنا اسمي ....، وهذا زميلي ......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4FA05058-ADFE-22F0-FDA0-3D48ED264841}"/>
              </a:ext>
            </a:extLst>
          </p:cNvPr>
          <p:cNvSpPr/>
          <p:nvPr/>
        </p:nvSpPr>
        <p:spPr>
          <a:xfrm>
            <a:off x="455810" y="4876801"/>
            <a:ext cx="6916656" cy="1724778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تحدث عفوي:</a:t>
            </a:r>
          </a:p>
          <a:p>
            <a:pPr algn="ctr" rtl="1"/>
            <a:r>
              <a:rPr lang="ar-MA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الاستماع لحكاية "درس سارة المهملة"</a:t>
            </a: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7FF659-551B-50A8-8AAB-34C7B1C7E6E0}"/>
              </a:ext>
            </a:extLst>
          </p:cNvPr>
          <p:cNvSpPr txBox="1"/>
          <p:nvPr/>
        </p:nvSpPr>
        <p:spPr>
          <a:xfrm>
            <a:off x="274721" y="716809"/>
            <a:ext cx="123363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استعدوا </a:t>
            </a:r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</a:t>
            </a:r>
            <a:r>
              <a:rPr lang="fr-FR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سنشكل حلقة كما في الصورة، لنقوم </a:t>
            </a:r>
            <a:r>
              <a:rPr lang="ar-MA" sz="3600" b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بنشاط التحدث </a:t>
            </a:r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العفوي.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يوفر الأستاذ البيئة الآمنة.</a:t>
            </a:r>
            <a:endParaRPr lang="fr-FR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10CD8C01-B316-B986-CCD1-2E2065B4A6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091" y="2435070"/>
            <a:ext cx="8375817" cy="771327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985F4E5-73E9-E6BD-9805-CD0F914E78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1439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25D4AE-76A4-EF51-2C58-A13188F917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EB1C440C-32FC-BFAE-FB25-AD74442D994A}"/>
              </a:ext>
            </a:extLst>
          </p:cNvPr>
          <p:cNvSpPr txBox="1"/>
          <p:nvPr/>
        </p:nvSpPr>
        <p:spPr>
          <a:xfrm>
            <a:off x="256673" y="717509"/>
            <a:ext cx="12336380" cy="113877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لنحاول استرجاع أحداث حكاية "يوم أحمد في المدرسة".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يفتح الأستاذ نقاش مع التلاميذ لاسترجاع أحداث الحكاية، مستعينا بطرح أسئلة.</a:t>
            </a:r>
            <a:endParaRPr lang="fr-FR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129BE9C4-10A0-4409-0FFD-81EBF6496E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091" y="2435070"/>
            <a:ext cx="8375817" cy="7713277"/>
          </a:xfrm>
          <a:prstGeom prst="rect">
            <a:avLst/>
          </a:prstGeom>
        </p:spPr>
      </p:pic>
      <p:pic>
        <p:nvPicPr>
          <p:cNvPr id="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B11C2BA-4BB9-262E-A939-34ECF03BAA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9983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9FCF75-14DC-D037-5FCC-0FAAFC59D2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DEAED0D4-9234-C59A-2496-D33036E6284B}"/>
              </a:ext>
            </a:extLst>
          </p:cNvPr>
          <p:cNvSpPr txBox="1"/>
          <p:nvPr/>
        </p:nvSpPr>
        <p:spPr>
          <a:xfrm>
            <a:off x="256673" y="717509"/>
            <a:ext cx="12336380" cy="113877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لنحاول استرجاع أحداث حكاية "درس سارة المهملة".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يفتح الأستاذ نقاش مع التلاميذ لاسترجاع أحداث الحكاية، مستعينا بطرح أسئلة.</a:t>
            </a:r>
            <a:endParaRPr lang="fr-FR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E7A5140A-376C-54F0-8563-2EEB983DE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091" y="2435070"/>
            <a:ext cx="8375817" cy="7713277"/>
          </a:xfrm>
          <a:prstGeom prst="rect">
            <a:avLst/>
          </a:prstGeom>
        </p:spPr>
      </p:pic>
      <p:pic>
        <p:nvPicPr>
          <p:cNvPr id="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10D91EB-2E97-B45B-A5F1-6BFEC505BB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778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CAC53C-C315-88E6-0A80-D36B1D40E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01B7DEA9-ED6D-AFA9-5607-4563931EAA72}"/>
              </a:ext>
            </a:extLst>
          </p:cNvPr>
          <p:cNvSpPr txBox="1"/>
          <p:nvPr/>
        </p:nvSpPr>
        <p:spPr>
          <a:xfrm>
            <a:off x="256673" y="717509"/>
            <a:ext cx="12336380" cy="113877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ما الدروس التي </a:t>
            </a:r>
            <a:r>
              <a:rPr lang="ar-MA" sz="3600" b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نستفيدها</a:t>
            </a:r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حكايتي "يوم أحمد في المدرسة" و"درس سارة المهملة".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يفتح النقاش مع التلاميذ لاستخلاص العبر والقيم من كل حكاية.</a:t>
            </a:r>
            <a:endParaRPr lang="fr-FR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43D46FD5-0A21-BD37-6740-0DA3E4C400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091" y="2435070"/>
            <a:ext cx="8375817" cy="7713277"/>
          </a:xfrm>
          <a:prstGeom prst="rect">
            <a:avLst/>
          </a:prstGeom>
        </p:spPr>
      </p:pic>
      <p:pic>
        <p:nvPicPr>
          <p:cNvPr id="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CB51398-E1A7-DDE0-77C9-1DC040D8FB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5948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332D6F58-953D-702E-692A-F854A920B9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8561" y="486702"/>
            <a:ext cx="6474030" cy="81640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ID-20241026-WA0077">
            <a:hlinkClick r:id="" action="ppaction://media"/>
            <a:extLst>
              <a:ext uri="{FF2B5EF4-FFF2-40B4-BE49-F238E27FC236}">
                <a16:creationId xmlns:a16="http://schemas.microsoft.com/office/drawing/2014/main" id="{7F93F731-E9EE-59FE-93CE-0F618B24732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9047" y="2361238"/>
            <a:ext cx="12833289" cy="782951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B5C9544-63DD-1942-53BC-D61A340A3530}"/>
              </a:ext>
            </a:extLst>
          </p:cNvPr>
          <p:cNvSpPr txBox="1"/>
          <p:nvPr/>
        </p:nvSpPr>
        <p:spPr>
          <a:xfrm>
            <a:off x="1704974" y="720427"/>
            <a:ext cx="10759742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لننشد جميعا أنشودة الحروف.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تتم الاستعانة بلوحة الحروف أثناء إنشاد النشيد.</a:t>
            </a:r>
          </a:p>
        </p:txBody>
      </p:sp>
    </p:spTree>
    <p:extLst>
      <p:ext uri="{BB962C8B-B14F-4D97-AF65-F5344CB8AC3E}">
        <p14:creationId xmlns:p14="http://schemas.microsoft.com/office/powerpoint/2010/main" val="986897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1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954932"/>
            <a:ext cx="1015365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افتحوا كراساتكم على الصفحة 12، خذوا النشاط رقم 1.</a:t>
            </a: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AAA0AE9-D683-101B-2615-0609A91ADE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, fruit&#10;&#10;Le contenu généré par l’IA peut être incorrect.">
            <a:extLst>
              <a:ext uri="{FF2B5EF4-FFF2-40B4-BE49-F238E27FC236}">
                <a16:creationId xmlns:a16="http://schemas.microsoft.com/office/drawing/2014/main" id="{99D95179-08F7-569F-3100-6867713786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2433" y="2372835"/>
            <a:ext cx="5871133" cy="743617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3677AAF-83AE-DE24-BBBC-041D60572405}"/>
              </a:ext>
            </a:extLst>
          </p:cNvPr>
          <p:cNvSpPr/>
          <p:nvPr/>
        </p:nvSpPr>
        <p:spPr>
          <a:xfrm>
            <a:off x="4374219" y="3464169"/>
            <a:ext cx="5068719" cy="188340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95411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2B03F-28D7-08FD-A8ED-FBA0DF5BE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5E514B7-DC53-E4C2-0F8C-450B2D7B538E}"/>
              </a:ext>
            </a:extLst>
          </p:cNvPr>
          <p:cNvSpPr txBox="1"/>
          <p:nvPr/>
        </p:nvSpPr>
        <p:spPr>
          <a:xfrm>
            <a:off x="2419351" y="70871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سأقوم بقراءة الحروف. حرف الكاف -كْ –حرف اللام - لْ....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 الأستاذ الحروف بصوت واضح ويحرص على متابعة المتعلمين لقراءته.</a:t>
            </a:r>
            <a:endParaRPr lang="ar-MA" sz="28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texte, capture d’écran, fruit&#10;&#10;Le contenu généré par l’IA peut être incorrect.">
            <a:extLst>
              <a:ext uri="{FF2B5EF4-FFF2-40B4-BE49-F238E27FC236}">
                <a16:creationId xmlns:a16="http://schemas.microsoft.com/office/drawing/2014/main" id="{C6A576B2-F245-12C0-4AAD-62BD2A97A5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56" r="2418" b="7979"/>
          <a:stretch>
            <a:fillRect/>
          </a:stretch>
        </p:blipFill>
        <p:spPr>
          <a:xfrm>
            <a:off x="222509" y="4343400"/>
            <a:ext cx="12896592" cy="37592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28B7566-12A9-9EC6-D2B7-94BCE03BD7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9820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3EE525-CD06-C3E5-5D0F-063CCC5FD7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5E26774-E7B3-03FB-9E55-EF3F26B34C0A}"/>
              </a:ext>
            </a:extLst>
          </p:cNvPr>
          <p:cNvSpPr txBox="1"/>
          <p:nvPr/>
        </p:nvSpPr>
        <p:spPr>
          <a:xfrm>
            <a:off x="2419351" y="70871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من يمر إلى السبورة لتسمية الحروف؟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مجموعة من المتعلمين لتسمية الحروف (من 3 إلى 4 تلاميذ).</a:t>
            </a:r>
            <a:endParaRPr lang="ar-MA" sz="28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60A372B-F0EF-5F6F-F049-459D7C7DD01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 descr="Une image contenant texte, capture d’écran, fruit&#10;&#10;Le contenu généré par l’IA peut être incorrect.">
            <a:extLst>
              <a:ext uri="{FF2B5EF4-FFF2-40B4-BE49-F238E27FC236}">
                <a16:creationId xmlns:a16="http://schemas.microsoft.com/office/drawing/2014/main" id="{73253224-770A-F577-85F5-2F3F19EB0A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56" r="2418" b="7979"/>
          <a:stretch>
            <a:fillRect/>
          </a:stretch>
        </p:blipFill>
        <p:spPr>
          <a:xfrm>
            <a:off x="222509" y="4343400"/>
            <a:ext cx="12896592" cy="375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9718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D397F4-697C-9840-E3A4-235C22BF18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A67665-6D25-015F-B11A-57AB7C884CE0}"/>
              </a:ext>
            </a:extLst>
          </p:cNvPr>
          <p:cNvSpPr txBox="1"/>
          <p:nvPr/>
        </p:nvSpPr>
        <p:spPr>
          <a:xfrm>
            <a:off x="2419351" y="770265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قلم ملون أخضر، ستقرؤون في ثنائيات، وتلون فقط الحروف التي استطعتم قراءتها.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للحرص على الفهم الصحيح للتعليمة لكل ثنائي.</a:t>
            </a:r>
            <a:endParaRPr lang="ar-MA" sz="28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texte, capture d’écran, fruit&#10;&#10;Le contenu généré par l’IA peut être incorrect.">
            <a:extLst>
              <a:ext uri="{FF2B5EF4-FFF2-40B4-BE49-F238E27FC236}">
                <a16:creationId xmlns:a16="http://schemas.microsoft.com/office/drawing/2014/main" id="{F625C78D-E988-29B0-E71D-3948DB6E8D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2508" y="3602182"/>
            <a:ext cx="13216159" cy="4890654"/>
          </a:xfrm>
          <a:prstGeom prst="rect">
            <a:avLst/>
          </a:prstGeom>
        </p:spPr>
      </p:pic>
      <p:pic>
        <p:nvPicPr>
          <p:cNvPr id="3" name="Image 2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0781381A-072B-6E9A-92C2-6553B370FF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387" b="97097" l="4069" r="98501">
                        <a14:foregroundMark x1="9208" y1="81935" x2="4069" y2="87097"/>
                        <a14:foregroundMark x1="7495" y1="93871" x2="31478" y2="96452"/>
                        <a14:foregroundMark x1="31478" y1="96452" x2="66809" y2="94516"/>
                        <a14:foregroundMark x1="66809" y1="94516" x2="74304" y2="94516"/>
                        <a14:foregroundMark x1="95717" y1="91290" x2="63597" y2="94516"/>
                        <a14:foregroundMark x1="99143" y1="48710" x2="99143" y2="48710"/>
                        <a14:foregroundMark x1="95075" y1="97097" x2="9636" y2="97097"/>
                        <a14:foregroundMark x1="42612" y1="9355" x2="42612" y2="9355"/>
                        <a14:foregroundMark x1="38972" y1="8387" x2="38972" y2="8387"/>
                        <a14:foregroundMark x1="41113" y1="8387" x2="41113" y2="83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9138" y="731055"/>
            <a:ext cx="1807721" cy="1199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8364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4C0F02-2207-FCBF-96BB-BAAB3867B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45BCC26-2959-87F5-83E3-7F827871ECCE}"/>
              </a:ext>
            </a:extLst>
          </p:cNvPr>
          <p:cNvSpPr txBox="1"/>
          <p:nvPr/>
        </p:nvSpPr>
        <p:spPr>
          <a:xfrm>
            <a:off x="2419351" y="770265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الآن النشاط رقم 2، سنقرأ المقاطع المكتوبة باللون الأحمر.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المقاطع وينتدب تلميذين على ثلاثة لقراءتها.</a:t>
            </a:r>
            <a:endParaRPr lang="ar-MA" sz="28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texte, capture d’écran, fruit&#10;&#10;Le contenu généré par l’IA peut être incorrect.">
            <a:extLst>
              <a:ext uri="{FF2B5EF4-FFF2-40B4-BE49-F238E27FC236}">
                <a16:creationId xmlns:a16="http://schemas.microsoft.com/office/drawing/2014/main" id="{790A7CD5-0AF2-6158-58F9-9B2EAC67F6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2508" y="3241964"/>
            <a:ext cx="13216159" cy="525087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629338-EF9B-2CF9-4285-5617803C7CB9}"/>
              </a:ext>
            </a:extLst>
          </p:cNvPr>
          <p:cNvSpPr/>
          <p:nvPr/>
        </p:nvSpPr>
        <p:spPr>
          <a:xfrm>
            <a:off x="3127310" y="4031672"/>
            <a:ext cx="7125054" cy="76200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4F334BB-8664-7E62-CB7A-C0F01800C0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0074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6CA361-F662-9C31-7730-9629B29A8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195C519-AC67-43D0-9BFB-490301998FC2}"/>
              </a:ext>
            </a:extLst>
          </p:cNvPr>
          <p:cNvSpPr txBox="1"/>
          <p:nvPr/>
        </p:nvSpPr>
        <p:spPr>
          <a:xfrm>
            <a:off x="2419351" y="770265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الصور، لنتعرف ما تتضمنه هذه الصور.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يناقش الأستاذ مضامين كل صورة، ويبين المطلوب إنجازه.</a:t>
            </a:r>
            <a:endParaRPr lang="ar-MA" sz="28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texte, capture d’écran, fruit&#10;&#10;Le contenu généré par l’IA peut être incorrect.">
            <a:extLst>
              <a:ext uri="{FF2B5EF4-FFF2-40B4-BE49-F238E27FC236}">
                <a16:creationId xmlns:a16="http://schemas.microsoft.com/office/drawing/2014/main" id="{0260B1A2-8F04-8EDE-1E87-530B3EB2B1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2508" y="3241964"/>
            <a:ext cx="13216159" cy="525087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A2A69E2-EA08-ADF4-53D8-06BA44619EEC}"/>
              </a:ext>
            </a:extLst>
          </p:cNvPr>
          <p:cNvSpPr/>
          <p:nvPr/>
        </p:nvSpPr>
        <p:spPr>
          <a:xfrm>
            <a:off x="340747" y="4765964"/>
            <a:ext cx="12821071" cy="351905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43B2FD5-6D43-B576-73B2-4D37E5FD56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1407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96AA36-D964-117D-3EAA-F317C550C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F830855-B990-B499-CC25-317BCDFA1649}"/>
              </a:ext>
            </a:extLst>
          </p:cNvPr>
          <p:cNvSpPr txBox="1"/>
          <p:nvPr/>
        </p:nvSpPr>
        <p:spPr>
          <a:xfrm>
            <a:off x="2419351" y="770265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الآن، سأحاول إيجاد المقطع الناقص  لإتمام الكلمة في الصورة الأولى.</a:t>
            </a:r>
          </a:p>
          <a:p>
            <a:pPr algn="r" rtl="1"/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طريقة التوصل إلى المقطع الناقص عبر الربط بين صورة المثلجات وكلمة "بارد".</a:t>
            </a:r>
            <a:endParaRPr lang="ar-MA" sz="28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texte, capture d’écran, fruit&#10;&#10;Le contenu généré par l’IA peut être incorrect.">
            <a:extLst>
              <a:ext uri="{FF2B5EF4-FFF2-40B4-BE49-F238E27FC236}">
                <a16:creationId xmlns:a16="http://schemas.microsoft.com/office/drawing/2014/main" id="{10B70034-8028-7F0E-5926-3487165B2C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2508" y="3241964"/>
            <a:ext cx="13216159" cy="525087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DFAA977-E872-2CBB-21DD-1B94649054A0}"/>
              </a:ext>
            </a:extLst>
          </p:cNvPr>
          <p:cNvSpPr/>
          <p:nvPr/>
        </p:nvSpPr>
        <p:spPr>
          <a:xfrm>
            <a:off x="10958945" y="4807529"/>
            <a:ext cx="2139459" cy="349134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54D84D1-AA94-5D4E-4987-72DF80376D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242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أهداف حصة التوليف والتتبع: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143500"/>
            <a:ext cx="9344906" cy="1456166"/>
            <a:chOff x="3334343" y="5038743"/>
            <a:chExt cx="9344906" cy="1456166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3334343" y="5038743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بسيط للتحدث عن المدرسة؛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مراجعة وتثبيت الحروف المقدمة؛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058D2DF3-961E-8A7D-17FC-5F277D49F51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115132"/>
              <a:ext cx="455010" cy="466386"/>
            </a:xfrm>
            <a:prstGeom prst="rect">
              <a:avLst/>
            </a:prstGeom>
            <a:grpFill/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التحقق من مدى التحكم في الحروف المقدمة..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B0AAE4-4E5D-95BB-B7EA-2E38D7C7E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D312EA5-98E2-7617-A971-296AEE6ABF41}"/>
              </a:ext>
            </a:extLst>
          </p:cNvPr>
          <p:cNvSpPr txBox="1"/>
          <p:nvPr/>
        </p:nvSpPr>
        <p:spPr>
          <a:xfrm>
            <a:off x="2419351" y="770265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إذن المقطع المناسب هو: </a:t>
            </a:r>
            <a:r>
              <a:rPr lang="ar-MA" sz="3200" b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بارد.</a:t>
            </a:r>
          </a:p>
          <a:p>
            <a:pPr algn="r" rtl="1"/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طريقة التوصل إلى المقطع الناقص عبر الربط بين صورة المثلجات وكلمة "بارد".</a:t>
            </a:r>
            <a:endParaRPr lang="ar-MA" sz="28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texte, capture d’écran, fruit&#10;&#10;Le contenu généré par l’IA peut être incorrect.">
            <a:extLst>
              <a:ext uri="{FF2B5EF4-FFF2-40B4-BE49-F238E27FC236}">
                <a16:creationId xmlns:a16="http://schemas.microsoft.com/office/drawing/2014/main" id="{E6514999-E1D9-FF7E-BE8E-40F5F8061E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2508" y="3241964"/>
            <a:ext cx="13216159" cy="525087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D83397C-8318-64A0-08C4-500432E7773E}"/>
              </a:ext>
            </a:extLst>
          </p:cNvPr>
          <p:cNvSpPr/>
          <p:nvPr/>
        </p:nvSpPr>
        <p:spPr>
          <a:xfrm>
            <a:off x="10958945" y="7370617"/>
            <a:ext cx="2139459" cy="928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7868379-CD52-7672-AC8E-07EF33EB54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5526E6B4-5205-9078-2BD3-11BF251A9188}"/>
              </a:ext>
            </a:extLst>
          </p:cNvPr>
          <p:cNvSpPr/>
          <p:nvPr/>
        </p:nvSpPr>
        <p:spPr>
          <a:xfrm>
            <a:off x="9414162" y="4003963"/>
            <a:ext cx="803565" cy="803565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E817551C-58BA-1D35-3685-EB39351D0E56}"/>
              </a:ext>
            </a:extLst>
          </p:cNvPr>
          <p:cNvCxnSpPr>
            <a:cxnSpLocks/>
            <a:stCxn id="6" idx="5"/>
          </p:cNvCxnSpPr>
          <p:nvPr/>
        </p:nvCxnSpPr>
        <p:spPr>
          <a:xfrm>
            <a:off x="10100048" y="4689849"/>
            <a:ext cx="1897988" cy="2680768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E225DD03-7FDC-25F7-8026-3918BDC5A050}"/>
              </a:ext>
            </a:extLst>
          </p:cNvPr>
          <p:cNvSpPr txBox="1"/>
          <p:nvPr/>
        </p:nvSpPr>
        <p:spPr>
          <a:xfrm>
            <a:off x="11630892" y="7370617"/>
            <a:ext cx="9421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400" b="1" dirty="0" err="1">
                <a:solidFill>
                  <a:srgbClr val="FF0000"/>
                </a:solidFill>
              </a:rPr>
              <a:t>با</a:t>
            </a:r>
            <a:endParaRPr lang="fr-MA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602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2DD4D4-9004-9D78-F0E9-5489943214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A484B1F-0260-FD7E-5E7E-CEA47C5A1FA3}"/>
              </a:ext>
            </a:extLst>
          </p:cNvPr>
          <p:cNvSpPr txBox="1"/>
          <p:nvPr/>
        </p:nvSpPr>
        <p:spPr>
          <a:xfrm>
            <a:off x="2419351" y="770265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قوموا بإنجاز المطلوب في باقي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يستغل الأستاذ هذه الفترة للقيام بعملية التصديق على شبكة التتبع مستعينا بسلاسل الحروف المقترحة.</a:t>
            </a:r>
            <a:endParaRPr lang="ar-MA" sz="28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texte, capture d’écran, fruit&#10;&#10;Le contenu généré par l’IA peut être incorrect.">
            <a:extLst>
              <a:ext uri="{FF2B5EF4-FFF2-40B4-BE49-F238E27FC236}">
                <a16:creationId xmlns:a16="http://schemas.microsoft.com/office/drawing/2014/main" id="{1F4DE342-1CAD-7056-5034-5BD969CAF2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2508" y="3241964"/>
            <a:ext cx="13216159" cy="525087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0810AC9-06FC-E288-67AB-827ECA273276}"/>
              </a:ext>
            </a:extLst>
          </p:cNvPr>
          <p:cNvSpPr/>
          <p:nvPr/>
        </p:nvSpPr>
        <p:spPr>
          <a:xfrm>
            <a:off x="277333" y="4821383"/>
            <a:ext cx="10737031" cy="347749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4800105-6641-8729-A2FE-5E4A29180923}"/>
              </a:ext>
            </a:extLst>
          </p:cNvPr>
          <p:cNvSpPr/>
          <p:nvPr/>
        </p:nvSpPr>
        <p:spPr>
          <a:xfrm>
            <a:off x="3241964" y="4031673"/>
            <a:ext cx="5929745" cy="59954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A1399A6-5856-DD09-51CE-D62930E22D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2242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094C60-07F4-9A90-FDFE-0D0C704F0B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B853216-6D22-884D-1DC4-D7060D1E357E}"/>
              </a:ext>
            </a:extLst>
          </p:cNvPr>
          <p:cNvSpPr txBox="1"/>
          <p:nvPr/>
        </p:nvSpPr>
        <p:spPr>
          <a:xfrm>
            <a:off x="2419351" y="770265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سنقوم الآن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يصحح الأستاذ النشاط بشكل تفاعلي مع التلاميذ، منتدبا بعضهم لذلك.</a:t>
            </a:r>
            <a:endParaRPr lang="ar-MA" sz="28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texte, capture d’écran, fruit&#10;&#10;Le contenu généré par l’IA peut être incorrect.">
            <a:extLst>
              <a:ext uri="{FF2B5EF4-FFF2-40B4-BE49-F238E27FC236}">
                <a16:creationId xmlns:a16="http://schemas.microsoft.com/office/drawing/2014/main" id="{305186A6-E980-6F55-8A2F-48018CEC0F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2508" y="3241964"/>
            <a:ext cx="13216159" cy="5250872"/>
          </a:xfrm>
          <a:prstGeom prst="rect">
            <a:avLst/>
          </a:prstGeom>
        </p:spPr>
      </p:pic>
      <p:pic>
        <p:nvPicPr>
          <p:cNvPr id="9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FF60AC6-D4BB-7319-7010-A0B1C9953D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153A412E-0E00-64A2-5E42-497A939478A4}"/>
              </a:ext>
            </a:extLst>
          </p:cNvPr>
          <p:cNvSpPr txBox="1"/>
          <p:nvPr/>
        </p:nvSpPr>
        <p:spPr>
          <a:xfrm>
            <a:off x="9144034" y="7370617"/>
            <a:ext cx="9421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400" b="1" dirty="0">
                <a:solidFill>
                  <a:srgbClr val="FF0000"/>
                </a:solidFill>
                <a:latin typeface="+mj-lt"/>
              </a:rPr>
              <a:t>ـقٌ</a:t>
            </a:r>
            <a:endParaRPr lang="fr-MA" sz="44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4C66B78-83C0-8F2E-2BED-47620DDEA9C2}"/>
              </a:ext>
            </a:extLst>
          </p:cNvPr>
          <p:cNvSpPr txBox="1"/>
          <p:nvPr/>
        </p:nvSpPr>
        <p:spPr>
          <a:xfrm>
            <a:off x="11630892" y="7370616"/>
            <a:ext cx="9421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400" b="1" dirty="0" err="1">
                <a:solidFill>
                  <a:srgbClr val="FF0000"/>
                </a:solidFill>
                <a:latin typeface="+mj-lt"/>
              </a:rPr>
              <a:t>با</a:t>
            </a:r>
            <a:endParaRPr lang="fr-MA" sz="44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C6C4696-9062-A110-7163-2F657CA10B96}"/>
              </a:ext>
            </a:extLst>
          </p:cNvPr>
          <p:cNvSpPr txBox="1"/>
          <p:nvPr/>
        </p:nvSpPr>
        <p:spPr>
          <a:xfrm>
            <a:off x="7599285" y="7370616"/>
            <a:ext cx="9421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400" b="1" dirty="0">
                <a:solidFill>
                  <a:srgbClr val="FF0000"/>
                </a:solidFill>
                <a:latin typeface="+mj-lt"/>
              </a:rPr>
              <a:t>فَـ</a:t>
            </a:r>
            <a:endParaRPr lang="fr-MA" sz="44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70A4632-E1C5-69AE-7176-433334AAF1FF}"/>
              </a:ext>
            </a:extLst>
          </p:cNvPr>
          <p:cNvSpPr txBox="1"/>
          <p:nvPr/>
        </p:nvSpPr>
        <p:spPr>
          <a:xfrm>
            <a:off x="5413747" y="7405764"/>
            <a:ext cx="9421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400" b="1" dirty="0">
                <a:solidFill>
                  <a:srgbClr val="FF0000"/>
                </a:solidFill>
                <a:latin typeface="+mj-lt"/>
              </a:rPr>
              <a:t>قَلْـ</a:t>
            </a:r>
            <a:endParaRPr lang="fr-MA" sz="44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92310924-6C1E-6938-41B1-7EC3A6B4F784}"/>
              </a:ext>
            </a:extLst>
          </p:cNvPr>
          <p:cNvSpPr txBox="1"/>
          <p:nvPr/>
        </p:nvSpPr>
        <p:spPr>
          <a:xfrm>
            <a:off x="3429743" y="7405764"/>
            <a:ext cx="9421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400" b="1" dirty="0">
                <a:solidFill>
                  <a:srgbClr val="FF0000"/>
                </a:solidFill>
                <a:latin typeface="+mj-lt"/>
              </a:rPr>
              <a:t>تَكْـ</a:t>
            </a:r>
            <a:endParaRPr lang="fr-MA" sz="44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EC870298-21AD-5D2A-D036-3428C25D8599}"/>
              </a:ext>
            </a:extLst>
          </p:cNvPr>
          <p:cNvSpPr txBox="1"/>
          <p:nvPr/>
        </p:nvSpPr>
        <p:spPr>
          <a:xfrm>
            <a:off x="1174624" y="7405763"/>
            <a:ext cx="13894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400" b="1" dirty="0">
                <a:solidFill>
                  <a:srgbClr val="FF0000"/>
                </a:solidFill>
                <a:latin typeface="+mj-lt"/>
              </a:rPr>
              <a:t>ضِفْـ</a:t>
            </a:r>
            <a:endParaRPr lang="fr-MA" sz="4400" b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59010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6" grpId="0"/>
      <p:bldP spid="21" grpId="0"/>
      <p:bldP spid="29" grpId="0"/>
      <p:bldP spid="3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9B236-EE68-FFAF-A494-4380D4A09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5392D1F-B701-83AC-A339-003883DA7458}"/>
              </a:ext>
            </a:extLst>
          </p:cNvPr>
          <p:cNvSpPr txBox="1"/>
          <p:nvPr/>
        </p:nvSpPr>
        <p:spPr>
          <a:xfrm>
            <a:off x="2419351" y="770265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النشاط رقم 3، وانتبهوا جيدا، سأقوم بقراءة هذه المقاطع.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المقطع والكلمة المقابلة بشكل يوضح العلاقة بينهما، ثم ينتدب بعض المتمكنين للقراءة.</a:t>
            </a:r>
            <a:endParaRPr lang="ar-MA" sz="28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texte, capture d’écran, fruit&#10;&#10;Le contenu généré par l’IA peut être incorrect.">
            <a:extLst>
              <a:ext uri="{FF2B5EF4-FFF2-40B4-BE49-F238E27FC236}">
                <a16:creationId xmlns:a16="http://schemas.microsoft.com/office/drawing/2014/main" id="{D7672B69-A524-0C3D-FF8F-8C1E48C10C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2508" y="3241963"/>
            <a:ext cx="13216159" cy="543098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0764202-F768-556A-28C7-4FC1CBC382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1287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7D216-1E55-A771-461A-5CC19D440C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BF43D77-8DB8-469D-CD34-007420AD32FC}"/>
              </a:ext>
            </a:extLst>
          </p:cNvPr>
          <p:cNvSpPr txBox="1"/>
          <p:nvPr/>
        </p:nvSpPr>
        <p:spPr>
          <a:xfrm>
            <a:off x="2419351" y="770265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اقرؤوا في ثنائيات هذه المقاطع والكلمات.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يستغل الأستاذ هذه الفترة للقيام بعملية التصديق على شبكة التتبع مستعينا بسلاسل الحروف المقترحة.</a:t>
            </a:r>
            <a:endParaRPr lang="ar-MA" sz="28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texte, capture d’écran, fruit&#10;&#10;Le contenu généré par l’IA peut être incorrect.">
            <a:extLst>
              <a:ext uri="{FF2B5EF4-FFF2-40B4-BE49-F238E27FC236}">
                <a16:creationId xmlns:a16="http://schemas.microsoft.com/office/drawing/2014/main" id="{3FD671BF-455A-5D13-3D08-333A20CCC9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2508" y="3241963"/>
            <a:ext cx="13216159" cy="5430981"/>
          </a:xfrm>
          <a:prstGeom prst="rect">
            <a:avLst/>
          </a:prstGeom>
        </p:spPr>
      </p:pic>
      <p:pic>
        <p:nvPicPr>
          <p:cNvPr id="5" name="Image 4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79828F77-852C-9BEE-232B-9D4CFFBDC1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387" b="97097" l="4069" r="98501">
                        <a14:foregroundMark x1="9208" y1="81935" x2="4069" y2="87097"/>
                        <a14:foregroundMark x1="7495" y1="93871" x2="31478" y2="96452"/>
                        <a14:foregroundMark x1="31478" y1="96452" x2="66809" y2="94516"/>
                        <a14:foregroundMark x1="66809" y1="94516" x2="74304" y2="94516"/>
                        <a14:foregroundMark x1="95717" y1="91290" x2="63597" y2="94516"/>
                        <a14:foregroundMark x1="99143" y1="48710" x2="99143" y2="48710"/>
                        <a14:foregroundMark x1="95075" y1="97097" x2="9636" y2="97097"/>
                        <a14:foregroundMark x1="42612" y1="9355" x2="42612" y2="9355"/>
                        <a14:foregroundMark x1="38972" y1="8387" x2="38972" y2="8387"/>
                        <a14:foregroundMark x1="41113" y1="8387" x2="41113" y2="83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9138" y="731055"/>
            <a:ext cx="1807721" cy="1199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5299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CA5B76-2E06-A7E7-07B6-AEDBD0499C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0A73894-201B-D4A7-E1A7-26736791969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A4EC91F7-EEAB-19BC-05F5-19509776B1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409455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التصديق على شبكة رصد التقدم</a:t>
            </a:r>
            <a:endParaRPr kumimoji="1" lang="fr-FR" sz="6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97F4BDC2-EACE-A9EA-132A-299591006FB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D321E96-A2F8-E502-4B0A-7783F88E45B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47DAB919-052A-65C3-8E92-AB04DC3F8F7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63E1604E-4755-B406-6B83-8CE11609A3A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FF6421D-DD0D-B471-2C0F-96558189AD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8561" y="486702"/>
            <a:ext cx="6474030" cy="81640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5506518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D0F249-68D5-4B5E-FB7D-69AB818340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7B0ACAA7-72DF-F0CD-3355-976050E3444D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D0D15CDE-58AA-42C5-C2D0-CC24B513731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37DC7FAE-99A6-F6D3-8DA4-FE043828781C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7BEC6CEB-389F-DE28-762C-B56762253E20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CA236655-A82F-CE88-1D73-997C11F7D61B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8DA2E79F-5A56-FDAD-C9FE-C3BFE9DF6F8D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6A224E8A-B22B-93D1-82D2-E6E175CA963B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34CE4F84-CE8A-1F2C-45F7-35CC9BFD2502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شغل التلاميذ بأنشطة الكتابة والقراءة (النشاطان 2 و3)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B88A244C-0C2D-B48C-B7F3-AEA8984BF804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التصديق بشكل فردي وتملأ الشبكة بالموازاة مع التمرير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820A9E5E-029C-09AC-0916-55DC012A9F8A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إعداد سلاسل مختلفة للحروف حسب النماذج في الشرائح الموالية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BBABBDF5-8AEE-C133-6F32-D18F41A5A80A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21A36F51-44D4-97EA-DF43-82841E7D05F0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التصديق</a:t>
            </a:r>
          </a:p>
        </p:txBody>
      </p:sp>
    </p:spTree>
    <p:extLst>
      <p:ext uri="{BB962C8B-B14F-4D97-AF65-F5344CB8AC3E}">
        <p14:creationId xmlns:p14="http://schemas.microsoft.com/office/powerpoint/2010/main" val="4596142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90A1F-787C-E2CE-B005-7A12FB8DE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93F2377B-446F-778B-1003-53E6AA0ADD28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37DCCF47-D651-4B51-9CF2-F2215A3B0DA6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2BCD980D-9E0D-86DE-09EB-64B079559EF4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5002DCB1-A9C1-F3EF-00AC-F2CC58452069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3C3A98DC-D0A1-571E-1EC0-19D0B6E4920E}"/>
              </a:ext>
            </a:extLst>
          </p:cNvPr>
          <p:cNvSpPr/>
          <p:nvPr/>
        </p:nvSpPr>
        <p:spPr>
          <a:xfrm>
            <a:off x="10852132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9B50BB10-62F2-A36B-B425-6EDFC0D1E3FB}"/>
              </a:ext>
            </a:extLst>
          </p:cNvPr>
          <p:cNvSpPr/>
          <p:nvPr/>
        </p:nvSpPr>
        <p:spPr>
          <a:xfrm>
            <a:off x="10852132" y="5096483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99653F18-3048-D3A0-48AF-7EFA87AADCDD}"/>
              </a:ext>
            </a:extLst>
          </p:cNvPr>
          <p:cNvSpPr/>
          <p:nvPr/>
        </p:nvSpPr>
        <p:spPr>
          <a:xfrm>
            <a:off x="10852132" y="701453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9AA928CB-4B66-73EE-A2BF-098B6F6CFCF2}"/>
              </a:ext>
            </a:extLst>
          </p:cNvPr>
          <p:cNvSpPr/>
          <p:nvPr/>
        </p:nvSpPr>
        <p:spPr>
          <a:xfrm>
            <a:off x="937666" y="6591766"/>
            <a:ext cx="9324932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إعداد سلاسل التمرير مسبقا حسب النماذج في الشرائح الموالية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D75EAE5F-9421-1E8E-9D5F-BF8DC75FFC92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F6B62BCA-C253-7C88-3E12-97B725EB5CE9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التصديق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16B03D7-FE20-97E4-9E0D-BBC340FD2A01}"/>
              </a:ext>
            </a:extLst>
          </p:cNvPr>
          <p:cNvSpPr/>
          <p:nvPr/>
        </p:nvSpPr>
        <p:spPr>
          <a:xfrm>
            <a:off x="937666" y="2747908"/>
            <a:ext cx="9324931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التمرير بشكل فردي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C892F64-8325-460F-4D58-E3FB1DA6CCEB}"/>
              </a:ext>
            </a:extLst>
          </p:cNvPr>
          <p:cNvSpPr/>
          <p:nvPr/>
        </p:nvSpPr>
        <p:spPr>
          <a:xfrm>
            <a:off x="937666" y="4669837"/>
            <a:ext cx="9324932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تعرض على المتعلم 14 حرفا، ويعتبر متحكما إن استطاع قراءة 10 حروف على الأقل.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F75DCA4-E284-3D65-BED4-C874F0529FD0}"/>
              </a:ext>
            </a:extLst>
          </p:cNvPr>
          <p:cNvSpPr/>
          <p:nvPr/>
        </p:nvSpPr>
        <p:spPr>
          <a:xfrm>
            <a:off x="1010759" y="8513695"/>
            <a:ext cx="9324932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عرض لوحة المدرسة، وعلى المتعلم أن يعبر عن اللوحة بـ 6 كلمات (5 يعتبر متحكما)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4E289363-EE25-E828-A06C-D6029EADB69C}"/>
              </a:ext>
            </a:extLst>
          </p:cNvPr>
          <p:cNvSpPr/>
          <p:nvPr/>
        </p:nvSpPr>
        <p:spPr>
          <a:xfrm>
            <a:off x="10852132" y="8932594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56483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698683-22B1-73DA-BEA5-E9A80F554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F49C258E-3A7E-633E-3BC8-16B60631A13C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A173C5A-E2BC-3D1C-8591-6315234DDEF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05AED033-B3FC-ADFC-F6A9-845D0AD5689B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10780C89-1FC5-8F55-34C5-6683A392C769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14" name="ZoneTexte 5">
            <a:extLst>
              <a:ext uri="{FF2B5EF4-FFF2-40B4-BE49-F238E27FC236}">
                <a16:creationId xmlns:a16="http://schemas.microsoft.com/office/drawing/2014/main" id="{BD17CB81-B4AC-39D2-A92F-7E26B6E061E8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D92726A9-250C-1BF2-1233-4BB318B8EBB8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سلاسل التصديق: السلسلة 1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02FFD58-7ED2-A0C2-7871-6FA46549E15F}"/>
              </a:ext>
            </a:extLst>
          </p:cNvPr>
          <p:cNvSpPr txBox="1"/>
          <p:nvPr/>
        </p:nvSpPr>
        <p:spPr>
          <a:xfrm>
            <a:off x="468773" y="3327618"/>
            <a:ext cx="12778451" cy="36317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د – ب – ز – ش – ل – ت – كـ – ص – ذ – ق – ر – س – ف – ض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08830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F13E7-C906-C3DD-A382-265CF82D10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A1561CE9-FA4C-D64D-B71C-4C619DFC0A50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2152B0A6-98A4-2419-623B-2FE7BD22D71B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9B76DB28-7E7B-8A9B-2238-5709A90EC1F9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531B4C42-7CB5-96BA-ED3C-E96BE143F6C6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14" name="ZoneTexte 5">
            <a:extLst>
              <a:ext uri="{FF2B5EF4-FFF2-40B4-BE49-F238E27FC236}">
                <a16:creationId xmlns:a16="http://schemas.microsoft.com/office/drawing/2014/main" id="{9B5C9E5E-A8E4-0BC4-3A19-27D47DB5A22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97AD06C0-D98A-D4F7-9EA2-65FB9539DDA5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سلاسل التصديق: السلسلة 2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8EEC1B5-67D0-2A93-890A-F471A53944A7}"/>
              </a:ext>
            </a:extLst>
          </p:cNvPr>
          <p:cNvSpPr txBox="1"/>
          <p:nvPr/>
        </p:nvSpPr>
        <p:spPr>
          <a:xfrm>
            <a:off x="468773" y="3327618"/>
            <a:ext cx="12778451" cy="36317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ل – ت – ر – س – د – ب – كـ – ض – ذ – ف – ز – ش – ق – ص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33820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DC5D86-6313-C59C-A633-B13F108CE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75F090F9-57BD-04D3-3C6B-7E6B717AA9C0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D2CED5A0-5A17-9F12-31FD-BDC1E69653BF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C130B56-F6E6-008F-04DF-F16851425272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10324918-09FC-2E03-70F0-970906E7BC4F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14" name="ZoneTexte 5">
            <a:extLst>
              <a:ext uri="{FF2B5EF4-FFF2-40B4-BE49-F238E27FC236}">
                <a16:creationId xmlns:a16="http://schemas.microsoft.com/office/drawing/2014/main" id="{C2F49711-3C96-EAF3-313D-4325DF000AB7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360783A3-2200-6215-B567-037C74D28CDB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سلاسل التصديق: السلسلة 3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0E51AB7-ED2B-C122-978A-2D9D17AD6FFB}"/>
              </a:ext>
            </a:extLst>
          </p:cNvPr>
          <p:cNvSpPr txBox="1"/>
          <p:nvPr/>
        </p:nvSpPr>
        <p:spPr>
          <a:xfrm>
            <a:off x="468773" y="3327618"/>
            <a:ext cx="12778451" cy="36317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MA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د – ق – ز – ض – كـ – ص – ل – ت – ذ – ب – ر – س – ف – ش</a:t>
            </a:r>
            <a:endParaRPr lang="fr-F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19687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8F5861-9ED8-1340-3614-23B2449674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0E381A92-0002-5779-B872-D296020F0693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EB712304-B073-D2B2-A354-FFDD0EE042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3265971-C18F-F59E-7028-EC7FA24BBFC2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23C3487F-0D05-9889-BD87-CD8CB695AB30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14" name="ZoneTexte 5">
            <a:extLst>
              <a:ext uri="{FF2B5EF4-FFF2-40B4-BE49-F238E27FC236}">
                <a16:creationId xmlns:a16="http://schemas.microsoft.com/office/drawing/2014/main" id="{F2F09840-5166-C666-5513-F9E825760C1B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C193ECC5-0AE1-A557-F713-EFFDDECC2DA0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لوحة المدرسة</a:t>
            </a:r>
          </a:p>
        </p:txBody>
      </p:sp>
      <p:pic>
        <p:nvPicPr>
          <p:cNvPr id="7" name="Image 6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FA0CC377-D8FF-9D0B-C574-86DB16B28D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1" t="19248" r="10125" b="37673"/>
          <a:stretch>
            <a:fillRect/>
          </a:stretch>
        </p:blipFill>
        <p:spPr>
          <a:xfrm>
            <a:off x="879763" y="1474987"/>
            <a:ext cx="11956473" cy="799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8134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capture d’écran, fruit&#10;&#10;Le contenu généré par l’IA peut être incorrect.">
            <a:extLst>
              <a:ext uri="{FF2B5EF4-FFF2-40B4-BE49-F238E27FC236}">
                <a16:creationId xmlns:a16="http://schemas.microsoft.com/office/drawing/2014/main" id="{CFB15915-4EF4-D672-3692-73B1686E45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772" y="2373282"/>
            <a:ext cx="4374374" cy="55404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819016" y="623529"/>
            <a:ext cx="10677785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منازلكم، أعيدوا </a:t>
            </a:r>
            <a:r>
              <a:rPr lang="ar-MA" sz="4400" b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قؤاءة</a:t>
            </a:r>
            <a:r>
              <a:rPr lang="ar-MA" sz="4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الحروف في النشاط رقم1، وقراءة المقاطع والكلمات في النشاط رقم 3</a:t>
            </a:r>
            <a:endParaRPr lang="fr-FR" sz="44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BA9DB9EF-B631-E1D2-601F-021E4A3C634B}"/>
              </a:ext>
            </a:extLst>
          </p:cNvPr>
          <p:cNvSpPr/>
          <p:nvPr/>
        </p:nvSpPr>
        <p:spPr>
          <a:xfrm>
            <a:off x="4111993" y="4507829"/>
            <a:ext cx="770021" cy="507331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B5B35E5-3C80-F60D-3513-AEF5882C16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3" name="Image 2" descr="Une image contenant texte, capture d’écran, fruit&#10;&#10;Le contenu généré par l’IA peut être incorrect.">
            <a:extLst>
              <a:ext uri="{FF2B5EF4-FFF2-40B4-BE49-F238E27FC236}">
                <a16:creationId xmlns:a16="http://schemas.microsoft.com/office/drawing/2014/main" id="{145E2D70-8EF0-80F8-0FA3-F817F7403F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2433" y="2372835"/>
            <a:ext cx="5871133" cy="743617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32D2CD9-DF51-C66B-5039-7B09584518AA}"/>
              </a:ext>
            </a:extLst>
          </p:cNvPr>
          <p:cNvSpPr/>
          <p:nvPr/>
        </p:nvSpPr>
        <p:spPr>
          <a:xfrm>
            <a:off x="4430749" y="3481755"/>
            <a:ext cx="4994605" cy="184284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C9CDD58-FC35-B1EA-E7E6-C7F050C10615}"/>
              </a:ext>
            </a:extLst>
          </p:cNvPr>
          <p:cNvSpPr/>
          <p:nvPr/>
        </p:nvSpPr>
        <p:spPr>
          <a:xfrm>
            <a:off x="4430749" y="7199470"/>
            <a:ext cx="4994605" cy="224346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55F3A40-311D-B621-AA4A-9B1C79E9E69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03925" y="4042772"/>
            <a:ext cx="2592763" cy="25371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7166807" y="7124700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19026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189441" y="4042772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960872" y="7151272"/>
            <a:ext cx="330671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لوحة المقاطع والحروف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ECB48A6-0C33-1A6B-C05E-B89046036F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852" y="4099330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F389206-09CA-01B7-35A8-6977AE084F3E}"/>
              </a:ext>
            </a:extLst>
          </p:cNvPr>
          <p:cNvSpPr/>
          <p:nvPr/>
        </p:nvSpPr>
        <p:spPr>
          <a:xfrm>
            <a:off x="4385926" y="712206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بطاقات 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78043B8C-E801-CFE9-75A2-F30167D4B5B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6973" y="3438240"/>
            <a:ext cx="2750848" cy="34689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9521870"/>
              </p:ext>
            </p:extLst>
          </p:nvPr>
        </p:nvGraphicFramePr>
        <p:xfrm>
          <a:off x="1860221" y="1733168"/>
          <a:ext cx="9989603" cy="688848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الاستماع وأخذ الكلمة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طقس تسجيل الحضور</a:t>
                      </a:r>
                      <a:endParaRPr lang="fr-FR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عفوي: مناقشة </a:t>
                      </a:r>
                      <a:r>
                        <a:rPr lang="ar-MA" sz="2800" b="0" kern="120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الحكايات المقدمة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أنشودة الحروف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مراجعة حروف الفترة الأولى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التصديق على شبكة رصد التقدم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سلة الحروف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4231" y="276486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45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31275" y="7181552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74116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>
                  <a:solidFill>
                    <a:srgbClr val="106585"/>
                  </a:solidFill>
                  <a:latin typeface="Dosis" pitchFamily="2" charset="0"/>
                </a:rPr>
                <a:t>03 </a:t>
              </a: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4009470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9E65169-D6B5-889E-5456-5E196000319A}"/>
              </a:ext>
            </a:extLst>
          </p:cNvPr>
          <p:cNvSpPr/>
          <p:nvPr/>
        </p:nvSpPr>
        <p:spPr>
          <a:xfrm>
            <a:off x="6858001" y="6406889"/>
            <a:ext cx="5524500" cy="1817134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الاستماع وأخذ الكلمة</a:t>
            </a:r>
          </a:p>
        </p:txBody>
      </p:sp>
    </p:spTree>
    <p:extLst>
      <p:ext uri="{BB962C8B-B14F-4D97-AF65-F5344CB8AC3E}">
        <p14:creationId xmlns:p14="http://schemas.microsoft.com/office/powerpoint/2010/main" val="254142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86975" y="689461"/>
            <a:ext cx="635267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</a:t>
            </a:r>
            <a:r>
              <a:rPr lang="ar-MA" sz="4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الاستماع وأخذ الكلمة</a:t>
            </a:r>
            <a:endParaRPr lang="fr-FR" sz="66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4570542" y="2513055"/>
            <a:ext cx="8212232" cy="22159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أَسْتَمِعُ جَيِّدًا لِتَعْليماتِ أُسْتاذي؛</a:t>
            </a:r>
          </a:p>
          <a:p>
            <a:pPr algn="r" rtl="1">
              <a:lnSpc>
                <a:spcPct val="150000"/>
              </a:lnSpc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أَسْتَمِعُ جَيِّدًا لِأَجْوِبَةِ زُمَلائي؛</a:t>
            </a:r>
          </a:p>
        </p:txBody>
      </p:sp>
      <p:pic>
        <p:nvPicPr>
          <p:cNvPr id="7" name="Image 6" descr="Une image contenant meubles, intérieur, table, chaise&#10;&#10;Le contenu généré par l’IA peut être incorrect.">
            <a:extLst>
              <a:ext uri="{FF2B5EF4-FFF2-40B4-BE49-F238E27FC236}">
                <a16:creationId xmlns:a16="http://schemas.microsoft.com/office/drawing/2014/main" id="{9698906E-66D6-8794-7CA8-6448D4B135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6416" y="2363144"/>
            <a:ext cx="2843068" cy="23798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60156"/>
            <a:ext cx="822960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لكي أحسن من سلوكي داخل القسم يجب:</a:t>
            </a:r>
          </a:p>
        </p:txBody>
      </p:sp>
      <p:pic>
        <p:nvPicPr>
          <p:cNvPr id="5" name="Image 4" descr="Une image contenant meubles, intérieur, table, chaise&#10;&#10;Le contenu généré par l’IA peut être incorrect.">
            <a:extLst>
              <a:ext uri="{FF2B5EF4-FFF2-40B4-BE49-F238E27FC236}">
                <a16:creationId xmlns:a16="http://schemas.microsoft.com/office/drawing/2014/main" id="{651A3E38-F111-786A-43CC-52F32F7F2FF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33226" y="4900309"/>
            <a:ext cx="2843068" cy="21520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83598BE0-BDC6-6917-7448-8005503AFDA2}"/>
              </a:ext>
            </a:extLst>
          </p:cNvPr>
          <p:cNvGrpSpPr/>
          <p:nvPr/>
        </p:nvGrpSpPr>
        <p:grpSpPr>
          <a:xfrm>
            <a:off x="212168" y="7051751"/>
            <a:ext cx="4358374" cy="3235249"/>
            <a:chOff x="2804158" y="2638591"/>
            <a:chExt cx="6973503" cy="5176476"/>
          </a:xfrm>
        </p:grpSpPr>
        <p:pic>
          <p:nvPicPr>
            <p:cNvPr id="8" name="Image 7" descr="Une image contenant meubles, intérieur, table, dessin humoristique&#10;&#10;Le contenu généré par l’IA peut être incorrect.">
              <a:extLst>
                <a:ext uri="{FF2B5EF4-FFF2-40B4-BE49-F238E27FC236}">
                  <a16:creationId xmlns:a16="http://schemas.microsoft.com/office/drawing/2014/main" id="{1C6B6E66-3E81-B6C1-EEB2-6C21083A84F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232357" y="2638591"/>
              <a:ext cx="3545304" cy="517647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9" name="Image 8" descr="Une image contenant meubles, intérieur, table, dessin humoristique&#10;&#10;Le contenu généré par l’IA peut être incorrect.">
              <a:extLst>
                <a:ext uri="{FF2B5EF4-FFF2-40B4-BE49-F238E27FC236}">
                  <a16:creationId xmlns:a16="http://schemas.microsoft.com/office/drawing/2014/main" id="{54260F3A-4238-9319-0DCA-A45C788FC1C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flipH="1">
              <a:off x="2804158" y="2638591"/>
              <a:ext cx="3545304" cy="517647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B299BC60-340E-000B-663B-9A1E7C760B47}"/>
              </a:ext>
            </a:extLst>
          </p:cNvPr>
          <p:cNvSpPr txBox="1"/>
          <p:nvPr/>
        </p:nvSpPr>
        <p:spPr>
          <a:xfrm>
            <a:off x="4570542" y="4790549"/>
            <a:ext cx="8212232" cy="22159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آخُذُ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ٱلْإِذْنَ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قَبْلَ الْكَلامِ وَقَبْلَ الْخُروجِ إِلى الْمِرْحاضِ؛</a:t>
            </a:r>
          </a:p>
          <a:p>
            <a:pPr algn="r" rtl="1">
              <a:lnSpc>
                <a:spcPct val="150000"/>
              </a:lnSpc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آخُذُ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ٱلْإِذْنَ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مِنْ أُسْتاذي بِرَفْعِ أُصْبُعي؛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4570542" y="7975147"/>
            <a:ext cx="821223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آخُذُ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ٱلْإِذْنَ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مِنْ زَميلي لِأَسْتَعْمِلَ وَسيلَتَهُ: قَلَم، طَباشير...</a:t>
            </a:r>
          </a:p>
        </p:txBody>
      </p:sp>
    </p:spTree>
    <p:extLst>
      <p:ext uri="{BB962C8B-B14F-4D97-AF65-F5344CB8AC3E}">
        <p14:creationId xmlns:p14="http://schemas.microsoft.com/office/powerpoint/2010/main" val="3636395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2162</TotalTime>
  <Words>1026</Words>
  <Application>Microsoft Office PowerPoint</Application>
  <PresentationFormat>Personnalisé</PresentationFormat>
  <Paragraphs>158</Paragraphs>
  <Slides>44</Slides>
  <Notes>7</Notes>
  <HiddenSlides>0</HiddenSlides>
  <MMClips>1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44</vt:i4>
      </vt:variant>
    </vt:vector>
  </HeadingPairs>
  <TitlesOfParts>
    <vt:vector size="62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2221</cp:revision>
  <dcterms:created xsi:type="dcterms:W3CDTF">2014-10-09T07:32:24Z</dcterms:created>
  <dcterms:modified xsi:type="dcterms:W3CDTF">2025-09-18T21:43:47Z</dcterms:modified>
</cp:coreProperties>
</file>