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5"/>
  </p:notesMasterIdLst>
  <p:handoutMasterIdLst>
    <p:handoutMasterId r:id="rId66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953" r:id="rId13"/>
    <p:sldId id="2134808449" r:id="rId14"/>
    <p:sldId id="2134808451" r:id="rId15"/>
    <p:sldId id="542" r:id="rId16"/>
    <p:sldId id="988" r:id="rId17"/>
    <p:sldId id="2134808558" r:id="rId18"/>
    <p:sldId id="2134808557" r:id="rId19"/>
    <p:sldId id="2134808515" r:id="rId20"/>
    <p:sldId id="2134808448" r:id="rId21"/>
    <p:sldId id="2134808470" r:id="rId22"/>
    <p:sldId id="2134808472" r:id="rId23"/>
    <p:sldId id="2134808545" r:id="rId24"/>
    <p:sldId id="597" r:id="rId25"/>
    <p:sldId id="2134808475" r:id="rId26"/>
    <p:sldId id="2134808476" r:id="rId27"/>
    <p:sldId id="2134808549" r:id="rId28"/>
    <p:sldId id="2134808550" r:id="rId29"/>
    <p:sldId id="2134808554" r:id="rId30"/>
    <p:sldId id="2134808478" r:id="rId31"/>
    <p:sldId id="2134808479" r:id="rId32"/>
    <p:sldId id="2134808568" r:id="rId33"/>
    <p:sldId id="2134808548" r:id="rId34"/>
    <p:sldId id="2134808483" r:id="rId35"/>
    <p:sldId id="2134808484" r:id="rId36"/>
    <p:sldId id="2134808485" r:id="rId37"/>
    <p:sldId id="2134808569" r:id="rId38"/>
    <p:sldId id="2134808552" r:id="rId39"/>
    <p:sldId id="2134808488" r:id="rId40"/>
    <p:sldId id="2134808559" r:id="rId41"/>
    <p:sldId id="2134808560" r:id="rId42"/>
    <p:sldId id="2134808570" r:id="rId43"/>
    <p:sldId id="2134808562" r:id="rId44"/>
    <p:sldId id="2134808565" r:id="rId45"/>
    <p:sldId id="2134808571" r:id="rId46"/>
    <p:sldId id="2134808491" r:id="rId47"/>
    <p:sldId id="2134808492" r:id="rId48"/>
    <p:sldId id="2134808490" r:id="rId49"/>
    <p:sldId id="2134808493" r:id="rId50"/>
    <p:sldId id="2134808494" r:id="rId51"/>
    <p:sldId id="2134808495" r:id="rId52"/>
    <p:sldId id="2134808496" r:id="rId53"/>
    <p:sldId id="2134808497" r:id="rId54"/>
    <p:sldId id="2134808498" r:id="rId55"/>
    <p:sldId id="838" r:id="rId56"/>
    <p:sldId id="2134808446" r:id="rId57"/>
    <p:sldId id="2134808555" r:id="rId58"/>
    <p:sldId id="2134808567" r:id="rId59"/>
    <p:sldId id="985" r:id="rId60"/>
    <p:sldId id="2134808546" r:id="rId61"/>
    <p:sldId id="2134808447" r:id="rId62"/>
    <p:sldId id="2134808514" r:id="rId63"/>
    <p:sldId id="2134808513" r:id="rId64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953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58"/>
            <p14:sldId id="2134808557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49"/>
            <p14:sldId id="2134808550"/>
            <p14:sldId id="2134808554"/>
            <p14:sldId id="2134808478"/>
            <p14:sldId id="2134808479"/>
            <p14:sldId id="2134808568"/>
            <p14:sldId id="2134808548"/>
            <p14:sldId id="2134808483"/>
            <p14:sldId id="2134808484"/>
            <p14:sldId id="2134808485"/>
            <p14:sldId id="2134808569"/>
            <p14:sldId id="2134808552"/>
            <p14:sldId id="2134808488"/>
            <p14:sldId id="2134808559"/>
            <p14:sldId id="2134808560"/>
            <p14:sldId id="2134808570"/>
            <p14:sldId id="2134808562"/>
            <p14:sldId id="2134808565"/>
            <p14:sldId id="2134808571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  <p14:sldId id="2134808567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838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commentAuthors" Target="commentAuthor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646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5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4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6.png"/><Relationship Id="rId7" Type="http://schemas.openxmlformats.org/officeDocument/2006/relationships/image" Target="../media/image4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2514600" y="758451"/>
            <a:ext cx="97663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ستواصلون التدرب على قراءة وكتابة الحروف والمقاطع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B26D8F-9DD7-C160-4564-AE8BE923425E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. كل واحد يكتب اسم زميله في المقعد.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FDE7-2B0B-B297-B799-C95ABA0AD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DFD937-B542-5775-25C4-3255E514A5E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الآن تبادل أنت وزميلك اللوحة وليصحح كل منكم اسمه على لوحة زميله.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2B329B-84AA-A4A9-812A-E0489EDDCBB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95" y="3454736"/>
            <a:ext cx="8270738" cy="4584364"/>
          </a:xfrm>
          <a:prstGeom prst="rect">
            <a:avLst/>
          </a:prstGeom>
        </p:spPr>
      </p:pic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F4DFEA-D6FC-B101-6A79-10D858ABBE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244" y="780844"/>
            <a:ext cx="1758309" cy="116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486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18900-05AB-0722-3626-D94247BCE45D}"/>
              </a:ext>
            </a:extLst>
          </p:cNvPr>
          <p:cNvSpPr/>
          <p:nvPr/>
        </p:nvSpPr>
        <p:spPr>
          <a:xfrm>
            <a:off x="468509" y="6325687"/>
            <a:ext cx="6916655" cy="1084847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الصورة: </a:t>
            </a:r>
            <a:r>
              <a:rPr lang="ar-MA" sz="540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في المدرسة</a:t>
            </a:r>
            <a:endParaRPr lang="ar-MA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r>
              <a:rPr kumimoji="1" lang="ar-MA" sz="62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المدرسة</a:t>
            </a: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6BF407D-2154-6A99-43CE-EC16AB8F0A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563" y="2149646"/>
            <a:ext cx="7544665" cy="503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082840" y="731150"/>
            <a:ext cx="11550317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سيعلق على الصورة بكلمة واحدة.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يعبر كل تلميذ على الصورة بكلمة، ويتم اختيار ثلاث كلمات ينقلها الأستاذ على السبورة 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5118B84-1D17-1B73-842F-42748A7D3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9" y="2378245"/>
            <a:ext cx="11550317" cy="770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3005B4-7D74-C442-AF2F-F093424CD3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856" y="2773047"/>
            <a:ext cx="13252288" cy="6097906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افتحوا كراساتكم على الصفحة رقم 3، وانقلوا الكلمات الثلاث في عمود اليوم الرابع  من النشاط 2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ويحرص على توجيه المتعلمين لإنجاز المطلوب..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A12E1-9E41-1F66-CF31-2AE112399D98}"/>
              </a:ext>
            </a:extLst>
          </p:cNvPr>
          <p:cNvSpPr/>
          <p:nvPr/>
        </p:nvSpPr>
        <p:spPr>
          <a:xfrm>
            <a:off x="1411705" y="4229099"/>
            <a:ext cx="2727159" cy="194711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28C168D-C99C-765B-36CF-8E7CAE9A6491}"/>
              </a:ext>
            </a:extLst>
          </p:cNvPr>
          <p:cNvSpPr/>
          <p:nvPr/>
        </p:nvSpPr>
        <p:spPr>
          <a:xfrm>
            <a:off x="4111991" y="3721768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C273B072-6A63-65B0-3249-483AE006C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87" y="2903624"/>
            <a:ext cx="3761983" cy="4764802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0DB66EC-2210-31CF-BA47-9CA38AC62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3625"/>
            <a:ext cx="3761983" cy="4764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سكر –  باسم – حارس؟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السين [س] كما في كلمة سكر.</a:t>
            </a:r>
            <a:endParaRPr lang="ar-MA" sz="4000" b="1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4000" b="1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السين – س </a:t>
            </a:r>
            <a:endParaRPr lang="ar-MA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سُ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كَّرࣱ</a:t>
            </a:r>
          </a:p>
        </p:txBody>
      </p:sp>
      <p:pic>
        <p:nvPicPr>
          <p:cNvPr id="8" name="Image 7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3AC8F2D-F4A8-58CA-4564-960743AC5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904" b="29500" l="69596" r="79816">
                        <a14:foregroundMark x1="76444" y1="24374" x2="73275" y2="24657"/>
                        <a14:foregroundMark x1="73275" y1="24657" x2="70925" y2="24213"/>
                        <a14:foregroundMark x1="70925" y1="24213" x2="71896" y2="23043"/>
                        <a14:foregroundMark x1="71896" y1="23043" x2="73991" y2="22195"/>
                        <a14:foregroundMark x1="73991" y1="22195" x2="76035" y2="22760"/>
                        <a14:foregroundMark x1="76035" y1="22760" x2="76648" y2="24576"/>
                        <a14:foregroundMark x1="76648" y1="24576" x2="75779" y2="24939"/>
                        <a14:foregroundMark x1="70567" y1="26957" x2="70312" y2="24899"/>
                        <a14:foregroundMark x1="70312" y1="24899" x2="70618" y2="25061"/>
                        <a14:foregroundMark x1="70210" y1="22316" x2="76750" y2="21590"/>
                        <a14:foregroundMark x1="76750" y1="21590" x2="78692" y2="21630"/>
                        <a14:foregroundMark x1="78692" y1="21630" x2="76597" y2="22559"/>
                        <a14:foregroundMark x1="76597" y1="22559" x2="71334" y2="22478"/>
                        <a14:foregroundMark x1="71334" y1="22478" x2="70516" y2="22195"/>
                        <a14:foregroundMark x1="71742" y1="23204" x2="70874" y2="23648"/>
                        <a14:foregroundMark x1="73889" y1="29015" x2="73991" y2="28854"/>
                        <a14:foregroundMark x1="75473" y1="28370" x2="74962" y2="27522"/>
                        <a14:foregroundMark x1="75319" y1="27320" x2="75984" y2="28047"/>
                        <a14:foregroundMark x1="75166" y1="26917" x2="76444" y2="28128"/>
                        <a14:foregroundMark x1="76444" y1="28128" x2="74706" y2="28047"/>
                        <a14:foregroundMark x1="74706" y1="28047" x2="75217" y2="26917"/>
                        <a14:foregroundMark x1="74859" y1="28894" x2="74042" y2="27603"/>
                        <a14:foregroundMark x1="74042" y1="27603" x2="72764" y2="28571"/>
                        <a14:foregroundMark x1="72764" y1="28571" x2="74655" y2="28975"/>
                        <a14:foregroundMark x1="74655" y1="28975" x2="74808" y2="28894"/>
                        <a14:foregroundMark x1="73735" y1="29096" x2="72611" y2="28814"/>
                        <a14:foregroundMark x1="76648" y1="28249" x2="78028" y2="26554"/>
                        <a14:foregroundMark x1="78251" y1="25545" x2="78743" y2="23325"/>
                        <a14:foregroundMark x1="78028" y1="26554" x2="78251" y2="25545"/>
                        <a14:foregroundMark x1="78743" y1="23325" x2="79765" y2="21429"/>
                        <a14:foregroundMark x1="79765" y1="21429" x2="77874" y2="20944"/>
                        <a14:foregroundMark x1="77874" y1="20944" x2="72611" y2="21550"/>
                        <a14:foregroundMark x1="72611" y1="21550" x2="70465" y2="21388"/>
                        <a14:foregroundMark x1="69889" y1="23329" x2="69343" y2="25163"/>
                        <a14:foregroundMark x1="70465" y1="21388" x2="69985" y2="23003"/>
                        <a14:foregroundMark x1="69750" y1="26352" x2="71180" y2="28208"/>
                        <a14:foregroundMark x1="71180" y1="28208" x2="73940" y2="29136"/>
                        <a14:foregroundMark x1="73940" y1="29136" x2="76239" y2="28450"/>
                        <a14:foregroundMark x1="76239" y1="28450" x2="76341" y2="28370"/>
                        <a14:foregroundMark x1="70414" y1="21348" x2="69699" y2="21671"/>
                        <a14:foregroundMark x1="77261" y1="21065" x2="78947" y2="20944"/>
                        <a14:foregroundMark x1="78947" y1="20944" x2="79714" y2="22397"/>
                        <a14:foregroundMark x1="79714" y1="22397" x2="79101" y2="23487"/>
                        <a14:foregroundMark x1="79765" y1="21671" x2="79867" y2="22195"/>
                        <a14:foregroundMark x1="79050" y1="21106" x2="79561" y2="21348"/>
                        <a14:foregroundMark x1="70005" y1="26271" x2="70056" y2="24617"/>
                        <a14:foregroundMark x1="70056" y1="24617" x2="70056" y2="24617"/>
                        <a14:backgroundMark x1="78385" y1="25545" x2="78385" y2="25545"/>
                        <a14:backgroundMark x1="69545" y1="22478" x2="69545" y2="21913"/>
                        <a14:backgroundMark x1="69561" y1="24617" x2="69545" y2="24092"/>
                        <a14:backgroundMark x1="69596" y1="25787" x2="69561" y2="24617"/>
                        <a14:backgroundMark x1="69290" y1="25262" x2="69290" y2="24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510" t="20646" r="18853" b="69491"/>
          <a:stretch>
            <a:fillRect/>
          </a:stretch>
        </p:blipFill>
        <p:spPr>
          <a:xfrm>
            <a:off x="2895235" y="3489539"/>
            <a:ext cx="3328737" cy="357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9C76B-CF50-D6FD-57E6-B6B1B71467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69C5FF5-36FA-F454-22DE-7DED8F53FDC1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حرف السين.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E0A9CB4-62FD-9F8B-6C41-69A97B6100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95A73D5-16EB-D14A-8AFC-D7CA680E312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91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66486-CFBD-847E-6B89-06ED796BF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ECE6E8-7B79-6EA6-5AD2-1F052D5B2D18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السين، رددوا: "السين" س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29B18D-2A12-9670-469D-50E47EBFA4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B8A5F6-0685-2ACD-3771-C2E41CCC57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9" t="28537" r="14773" b="24152"/>
          <a:stretch>
            <a:fillRect/>
          </a:stretch>
        </p:blipFill>
        <p:spPr>
          <a:xfrm>
            <a:off x="4858977" y="4054401"/>
            <a:ext cx="3998046" cy="3625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1894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BCAA-A928-F719-C73E-12D941C1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EABCD08-2715-E983-E1E2-3EDCECB6886C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9A2ACA3C-B7B1-9E59-9CC5-A23A2A27236D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3ABD02D3-52F5-7D3E-5CC4-D8916F8A1B34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8FEE9293-F7B8-0742-E6C5-80964A2DC143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5E55AC2-5307-82C0-F493-3F8AE6AFF2E7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22F5C914-D0BF-389E-785D-CE6D3A0EDB0F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16ED1719-B31E-7B80-7C4E-9D105AAB2EDE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986B754-32E9-2A48-369F-90115960DDC0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ADCE69B1-1FE9-F90B-7BFE-E6BB6C067FF0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81B0161-D41E-81D9-F91B-590419B14FAA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حرف السين مع الحركات،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75A31588-46C8-E563-BDE0-F635D805DCEB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endParaRPr lang="fr-FR" sz="48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688534B-F237-4BEB-81F2-DEE3ED064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وعليكم تحديد الحرف/الصوت الذي يتكرر: شاي –  بشير – شجرة – شُبّاك؟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الشين [ش] كما في كلمة شاي.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حرف الشين – ش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9822780" y="186423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شا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يࣱ</a:t>
            </a: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1AE4523-7C98-212D-196E-4D87A79BF0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127" b="95781" l="9594" r="89668">
                        <a14:foregroundMark x1="48339" y1="95781" x2="42066" y2="92405"/>
                        <a14:foregroundMark x1="49446" y1="10127" x2="48339" y2="18565"/>
                        <a14:foregroundMark x1="49077" y1="14346" x2="46494" y2="21097"/>
                        <a14:foregroundMark x1="50923" y1="18987" x2="51292" y2="13080"/>
                        <a14:foregroundMark x1="51292" y1="14768" x2="53137" y2="18143"/>
                        <a14:foregroundMark x1="47601" y1="15190" x2="48339" y2="198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34040" y="3058223"/>
            <a:ext cx="4435813" cy="3868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2C4CB-FBC5-9869-79FD-B86E0FC3B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0F96486-ABE8-4992-6759-86CD1A835B7C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حرف الشين.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92B5204-6BC8-2AD2-E754-CF962918F9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B19E36F-5BDB-5408-9756-2CDE094A93F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6730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A367F-6690-DFCC-B894-CD86E42E5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5AC4BCA-BB68-90A2-CDD1-4562027C8D71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الشين، رددوا: "الشين"</a:t>
            </a:r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58ABB5-9938-9B92-65FD-AE711F9848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D21CB5E-0056-166A-EE2F-48402105FE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3" t="28092" r="14319" b="24886"/>
          <a:stretch>
            <a:fillRect/>
          </a:stretch>
        </p:blipFill>
        <p:spPr>
          <a:xfrm>
            <a:off x="4858977" y="3930158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1951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س – ش – ص – ض.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CD516-9CDC-DE48-75F8-D9D0835F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EB889606-1BE0-B908-1718-F758789A7566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AD2B538B-A287-9253-B9AC-7C2FDD8A2FD3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60EC450-CEA3-8A5F-D441-081931C9F165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796DA65D-1AE2-4145-37F8-780FD1D3322E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98B9D5D-64DA-4615-D3DE-3407460AE634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B18071B-8C05-DCFD-F168-6E7682C413C4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37CA596-542B-CD1A-F587-F84EF71B267F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8774C59-2B9A-F913-8DED-6F4D09C7BEA4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3FCDC0E-D417-685D-FF4E-682A3A3298A2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DF24B9-B4BD-6B12-A8FE-31FCA611FA99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حرف الشين مع الحركات القصيرة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57AEB855-A10A-B7C8-4269-6484E944978F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  <a:endParaRPr lang="fr-FR" sz="48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4D67372-3C21-8E85-ADF2-7EB237396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3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بأربع كلمات أخرى وعليكم تحديد الحرف/الصوت الذي يتكرر: صوف –  صلاة – قناص – مصطفى؟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الصاد [ص] كما في كلمة صوف.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– حرف الصاد - ص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8947814" y="1919540"/>
            <a:ext cx="3793745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3190738" y="6485134"/>
            <a:ext cx="3796965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وفࣱ</a:t>
            </a: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241FF3E-3AA8-D6EA-84ED-49D706D3F5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05" b="90295" l="9963" r="90037">
                        <a14:foregroundMark x1="16236" y1="90295" x2="32103" y2="86498"/>
                        <a14:foregroundMark x1="32103" y1="86498" x2="47970" y2="87342"/>
                        <a14:foregroundMark x1="47970" y1="87342" x2="56089" y2="85654"/>
                        <a14:foregroundMark x1="54982" y1="43882" x2="47970" y2="52321"/>
                        <a14:foregroundMark x1="55720" y1="36709" x2="52030" y2="426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1313" y="3194411"/>
            <a:ext cx="4435813" cy="3868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C90B1-3C49-891C-219A-F0DDE10A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EBCABE5-989B-4F39-5A2B-2D3992499985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حرف الصاد.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4594C48-4BBC-6BBC-2893-553BC4C49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55838D2C-BBA2-B87B-1C58-0EB67CDA0D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057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الصاد، رددوا: "الصاد".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FBA075C-7FA1-6AEE-4433-DB2B70F12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9" t="27927" r="17724" b="25051"/>
          <a:stretch>
            <a:fillRect/>
          </a:stretch>
        </p:blipFill>
        <p:spPr>
          <a:xfrm>
            <a:off x="4858977" y="3609093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C6ED-E2E5-ADC8-F4A1-E607E1210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E7881E9-3FAB-ADE1-5309-480B69A2C0CD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751EB6D-A3E5-C3F2-178B-404EDBB9C071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55C81566-BE5A-43AD-8B08-F990A4B3FD9D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1AA43CB-1520-73C7-EAF8-410BCE4E57E8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AB9F240A-9DF6-F463-BDB4-3C5BC2E1462E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5C8AB052-8A00-464E-A3D9-16C3951F7230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صِ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DFEE01C-8441-E117-D021-6501DF084CA8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25C8AFC-2270-7835-78EC-D25ABCAF8BE0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051ADF2E-4B36-E2B7-649D-6D76967EB246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01CDF3-F23E-B7D1-CB28-CFFC3DBF45F0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الصاد مع الحركات القصيرة؟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CCD9D576-50D0-59CE-7B0E-DC2C478BAAE1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endParaRPr lang="fr-FR" sz="48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D30992C-3323-453E-F849-C3C14C584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403B9-2E85-911A-4C97-4B05D555A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1D17ED-0CD2-E79F-DC51-42112D4B9637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وعليكم تحديد الحرف/الصوت الذي يتكرر: ضِرْسٌ –  مضرب - قضاء؟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EB14131-EB73-94F7-9DF2-2DA16F1228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C3C298C-E9B2-D442-49B8-9EEAF452C0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0516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33C5D-7B98-9C8B-8FAD-6378D91EA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D3F47B0-4DB8-76D9-2EB7-E8F85D03A34F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الضاد [ض] كما في كلمة ضرس.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– حرف الضاد – ض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E7978C-2995-5AD7-1D70-F60D5975D3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5CBFE7-3F91-D527-B249-F2B16AC588C9}"/>
              </a:ext>
            </a:extLst>
          </p:cNvPr>
          <p:cNvSpPr txBox="1"/>
          <p:nvPr/>
        </p:nvSpPr>
        <p:spPr>
          <a:xfrm>
            <a:off x="8803405" y="1970595"/>
            <a:ext cx="3929932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CF11B0-9CDC-2D0C-BFE0-04494EBB25B1}"/>
              </a:ext>
            </a:extLst>
          </p:cNvPr>
          <p:cNvSpPr txBox="1"/>
          <p:nvPr/>
        </p:nvSpPr>
        <p:spPr>
          <a:xfrm>
            <a:off x="3031650" y="7063040"/>
            <a:ext cx="41151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ضِ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رْسࣱ</a:t>
            </a:r>
          </a:p>
        </p:txBody>
      </p:sp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5C756C-9ADA-C2B2-EFFE-69D5586F87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6" b="89831" l="9963" r="89668">
                        <a14:foregroundMark x1="27675" y1="44492" x2="28782" y2="32627"/>
                        <a14:foregroundMark x1="29151" y1="32203" x2="29889" y2="436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71314" y="3544607"/>
            <a:ext cx="4435813" cy="38686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9391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19D8A5-84C3-755D-4696-918D301D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D2141AB-299D-8361-2DC8-E7093B26F879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 – اكتبوا حرف الضاد.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6994AC0-013D-09E9-F53E-A2FC9ECD57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C0E38C8-AE2E-420D-69F8-172AD403823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543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BF3AB-03BE-DB56-702C-C1C3B252F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3FDF125-1640-8814-601C-BE1CA54D471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حرف الضاد، رددوا: "الضاد".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F870E3E-8C23-353C-41AB-B1EA1A8ACF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437C55B-27A6-D5E3-1E12-035B9D67F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t="27757" r="17549" b="25221"/>
          <a:stretch>
            <a:fillRect/>
          </a:stretch>
        </p:blipFill>
        <p:spPr>
          <a:xfrm>
            <a:off x="4858977" y="3836170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5388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E67C85-5DF0-387D-D2F2-CF82D1DF7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CDB866AD-C872-1AC2-418B-8C122D5C5F15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0ACE1A8D-7CD3-35C3-BE57-0528B1ABB997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CAA0FE9-8D5E-1D97-45D2-1E808D2D6EA1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EA9BD4A8-208B-8EAE-C555-9CCCAB98EA0B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9EB46487-FB74-2217-B5BB-07047AA8E6B9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B76F4DC6-7DBD-0B3F-BD4F-A7BB744E1B6E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55B4B4F4-8428-5E80-4F8B-D34BB5CF35EA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B1B422D3-03BE-8C7A-7CCF-79A8BCC1DF14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6C551442-365F-F902-25FC-86AF8B0A80D7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66A2A09-D252-B850-42EB-4B394E48DBFD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الضاد مع الحركات القصيرة؟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5273DD6-4337-17EE-FE9F-E1E657C71735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endParaRPr lang="fr-FR" sz="48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8885B09-1F1F-A538-8396-3595CD7A73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025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4F353-76CB-8978-4FE4-E49EFFA57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9337B9-D0D3-C3F6-B804-57BA201E4E5E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نراجع الحروف التي درسناها. سأعين من بينكم من سيقرأ هذه الحروف.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9A560B-A1F6-C621-995E-6766B4DF8300}"/>
              </a:ext>
            </a:extLst>
          </p:cNvPr>
          <p:cNvSpPr txBox="1"/>
          <p:nvPr/>
        </p:nvSpPr>
        <p:spPr>
          <a:xfrm>
            <a:off x="10287000" y="19038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636980-D2BB-5AA1-7916-47902C8CA50E}"/>
              </a:ext>
            </a:extLst>
          </p:cNvPr>
          <p:cNvSpPr txBox="1"/>
          <p:nvPr/>
        </p:nvSpPr>
        <p:spPr>
          <a:xfrm>
            <a:off x="7988300" y="19800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5AFCA96-9FCF-5D26-FD94-5EBA99D56C31}"/>
              </a:ext>
            </a:extLst>
          </p:cNvPr>
          <p:cNvSpPr txBox="1"/>
          <p:nvPr/>
        </p:nvSpPr>
        <p:spPr>
          <a:xfrm>
            <a:off x="6096000" y="18403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84DC38B-7D24-DD63-48F5-5D1F8EDCE73D}"/>
              </a:ext>
            </a:extLst>
          </p:cNvPr>
          <p:cNvSpPr txBox="1"/>
          <p:nvPr/>
        </p:nvSpPr>
        <p:spPr>
          <a:xfrm>
            <a:off x="4487929" y="20562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7208007-9CD1-E9E2-93B3-BE9E3F88FC21}"/>
              </a:ext>
            </a:extLst>
          </p:cNvPr>
          <p:cNvSpPr txBox="1"/>
          <p:nvPr/>
        </p:nvSpPr>
        <p:spPr>
          <a:xfrm>
            <a:off x="2641734" y="18536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78FE66-EFCF-369B-D6FA-BB91BA5252C0}"/>
              </a:ext>
            </a:extLst>
          </p:cNvPr>
          <p:cNvSpPr txBox="1"/>
          <p:nvPr/>
        </p:nvSpPr>
        <p:spPr>
          <a:xfrm>
            <a:off x="10083800" y="383428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13C528-F27B-07D0-EB43-CF635852FDEB}"/>
              </a:ext>
            </a:extLst>
          </p:cNvPr>
          <p:cNvSpPr txBox="1"/>
          <p:nvPr/>
        </p:nvSpPr>
        <p:spPr>
          <a:xfrm>
            <a:off x="8072372" y="4056087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C307FB-4E5F-4B6D-6270-23ECFA26920B}"/>
              </a:ext>
            </a:extLst>
          </p:cNvPr>
          <p:cNvSpPr txBox="1"/>
          <p:nvPr/>
        </p:nvSpPr>
        <p:spPr>
          <a:xfrm>
            <a:off x="5892800" y="375173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B93F1CE-C1B6-E78D-4F6F-C95DBDDA251C}"/>
              </a:ext>
            </a:extLst>
          </p:cNvPr>
          <p:cNvSpPr txBox="1"/>
          <p:nvPr/>
        </p:nvSpPr>
        <p:spPr>
          <a:xfrm>
            <a:off x="4094363" y="4154855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D024504-068C-3618-0B22-7C8B04CD57A2}"/>
              </a:ext>
            </a:extLst>
          </p:cNvPr>
          <p:cNvSpPr txBox="1"/>
          <p:nvPr/>
        </p:nvSpPr>
        <p:spPr>
          <a:xfrm>
            <a:off x="2563186" y="375173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33B8D4-38DF-04AA-B35E-E887CD636C77}"/>
              </a:ext>
            </a:extLst>
          </p:cNvPr>
          <p:cNvSpPr txBox="1"/>
          <p:nvPr/>
        </p:nvSpPr>
        <p:spPr>
          <a:xfrm>
            <a:off x="8382962" y="6177358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6A8819-1F19-50D1-EAC4-61AF6D6554CC}"/>
              </a:ext>
            </a:extLst>
          </p:cNvPr>
          <p:cNvSpPr txBox="1"/>
          <p:nvPr/>
        </p:nvSpPr>
        <p:spPr>
          <a:xfrm>
            <a:off x="6090611" y="5957719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51B1126-A607-3335-98FD-23A3C82B6018}"/>
              </a:ext>
            </a:extLst>
          </p:cNvPr>
          <p:cNvSpPr txBox="1"/>
          <p:nvPr/>
        </p:nvSpPr>
        <p:spPr>
          <a:xfrm>
            <a:off x="3996765" y="6101214"/>
            <a:ext cx="1323842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</a:p>
        </p:txBody>
      </p:sp>
    </p:spTree>
    <p:extLst>
      <p:ext uri="{BB962C8B-B14F-4D97-AF65-F5344CB8AC3E}">
        <p14:creationId xmlns:p14="http://schemas.microsoft.com/office/powerpoint/2010/main" val="2318118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10،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CDBE217-4866-CD15-C710-4D9A46DC6A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048000"/>
            <a:ext cx="13215628" cy="537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7307730-A2A8-6A82-71BA-CE0AED525B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048000"/>
            <a:ext cx="13215628" cy="537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3818615" y="4071916"/>
            <a:ext cx="970547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1492795" y="4087279"/>
            <a:ext cx="970547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11141245" y="6234825"/>
            <a:ext cx="723090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1750899" y="5193343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10492133" y="5157996"/>
            <a:ext cx="649111" cy="85750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4087344" y="5176033"/>
            <a:ext cx="819913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3958721" y="6234824"/>
            <a:ext cx="970547" cy="9565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1439489" y="6321870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03BC574-B2AF-3187-6288-1616A4C93A74}"/>
              </a:ext>
            </a:extLst>
          </p:cNvPr>
          <p:cNvSpPr/>
          <p:nvPr/>
        </p:nvSpPr>
        <p:spPr>
          <a:xfrm>
            <a:off x="8137068" y="7388670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49293E03-42FF-D9D9-805C-DCE0462B820F}"/>
              </a:ext>
            </a:extLst>
          </p:cNvPr>
          <p:cNvSpPr/>
          <p:nvPr/>
        </p:nvSpPr>
        <p:spPr>
          <a:xfrm>
            <a:off x="4497300" y="7262675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8444FF8-2CBD-35A7-9522-4F34E6104F0F}"/>
              </a:ext>
            </a:extLst>
          </p:cNvPr>
          <p:cNvSpPr/>
          <p:nvPr/>
        </p:nvSpPr>
        <p:spPr>
          <a:xfrm>
            <a:off x="857532" y="7346058"/>
            <a:ext cx="819913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7FFFCB0-02BD-D9E4-199C-04E117A852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047999"/>
            <a:ext cx="13215628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650A1BC-3D51-920C-75CB-083B2FD008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047999"/>
            <a:ext cx="13215628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57F7A44-584C-0703-64B9-97B50394DE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047999"/>
            <a:ext cx="13215628" cy="579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11،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590CD8DD-7A19-A1B8-FD2B-0697A0A953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52" y="3675646"/>
            <a:ext cx="13311096" cy="47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395ED93B-E894-EE6C-0462-E1DBDCA8B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52" y="3675646"/>
            <a:ext cx="13311096" cy="47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7BBE7E04-5C11-0DD1-AAC5-E73B89EA99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52" y="3675646"/>
            <a:ext cx="13311096" cy="479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EE025924-158B-DCCB-1F20-9E0C1ADC59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4" y="2422358"/>
            <a:ext cx="6209418" cy="7864641"/>
          </a:xfrm>
          <a:prstGeom prst="rect">
            <a:avLst/>
          </a:prstGeom>
        </p:spPr>
      </p:pic>
      <p:pic>
        <p:nvPicPr>
          <p:cNvPr id="3" name="Image 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282664F-A565-ADB4-B2AA-BB538E99B56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2422358"/>
            <a:ext cx="5909879" cy="748525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10، والنشاط رقم 5 في الصفحة 11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513221"/>
            <a:ext cx="6023811" cy="163027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470358"/>
            <a:ext cx="6023811" cy="452387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182F60-8B1D-498F-534B-69F110FF4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55D28BD-FD28-74F2-599A-7D215B938A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38" y="2045567"/>
            <a:ext cx="6963672" cy="61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E526AC7-04B0-0605-973A-F307B33EA5E1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البطاقات المقلوبة.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ست بطاقات حروف: كـ  –  ز – س – ص – ش – ض</a:t>
            </a:r>
          </a:p>
        </p:txBody>
      </p:sp>
      <p:pic>
        <p:nvPicPr>
          <p:cNvPr id="4" name="Image 3" descr="Une image contenant habits, intérieur, garç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A063471-C0CA-8FBB-E6C1-D5EA46123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260" y="2325285"/>
            <a:ext cx="8727480" cy="7765199"/>
          </a:xfrm>
          <a:prstGeom prst="rect">
            <a:avLst/>
          </a:prstGeom>
        </p:spPr>
      </p:pic>
      <p:pic>
        <p:nvPicPr>
          <p:cNvPr id="5" name="Image 4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25D82079-8D2C-3C6A-EA0E-0E48AEE322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7E40CE4-A28F-47D6-4DC5-CEB5E0300064}"/>
              </a:ext>
            </a:extLst>
          </p:cNvPr>
          <p:cNvSpPr txBox="1"/>
          <p:nvPr/>
        </p:nvSpPr>
        <p:spPr>
          <a:xfrm>
            <a:off x="1113538" y="697759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سأقوم بقلب البطاقات، وعليكم إيجاد بطاقة الحرف المطلوب في كل مرة.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التباري في ثنائيات، بحيث كل متنافس يسرد حرفا أو حرفين أو ثلاثة أحرف على اللاعب إيجادها.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A5408E9-110F-E2E0-65C1-DEC1A07810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8502A0BE-79A0-1046-37C8-845AEFF2F2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9" t="27927" r="17724" b="25051"/>
          <a:stretch>
            <a:fillRect/>
          </a:stretch>
        </p:blipFill>
        <p:spPr>
          <a:xfrm>
            <a:off x="4838212" y="2464708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088FB60-ABE2-160E-2E11-757F6F09ED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03" t="28092" r="14319" b="24886"/>
          <a:stretch>
            <a:fillRect/>
          </a:stretch>
        </p:blipFill>
        <p:spPr>
          <a:xfrm>
            <a:off x="591120" y="2464708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A4B94AF-1A93-9009-28D8-6BC5B6EBC7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8" t="23039" r="12875" b="29938"/>
          <a:stretch>
            <a:fillRect/>
          </a:stretch>
        </p:blipFill>
        <p:spPr>
          <a:xfrm>
            <a:off x="9085304" y="2464709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EAA7B9C-6112-DD56-131A-04C6898B62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56" t="26470" r="4376" b="26219"/>
          <a:stretch>
            <a:fillRect/>
          </a:stretch>
        </p:blipFill>
        <p:spPr>
          <a:xfrm>
            <a:off x="9085304" y="6339820"/>
            <a:ext cx="3998045" cy="3625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44342F05-FEC0-406E-2CAC-32B86715DB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49" t="28537" r="14773" b="24152"/>
          <a:stretch>
            <a:fillRect/>
          </a:stretch>
        </p:blipFill>
        <p:spPr>
          <a:xfrm>
            <a:off x="4838212" y="6339820"/>
            <a:ext cx="3998046" cy="3625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007979CB-1AB2-25B0-D08D-C393160710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4" t="27757" r="17549" b="25221"/>
          <a:stretch>
            <a:fillRect/>
          </a:stretch>
        </p:blipFill>
        <p:spPr>
          <a:xfrm>
            <a:off x="591120" y="6359061"/>
            <a:ext cx="3998045" cy="360634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B6237-60BF-5357-4BAB-23AACB0F8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F8297DF4-8A30-82DA-A97D-EB136471E4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94510BF-2C64-FABE-AB1D-1B4560299B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A05E19-ED6A-5333-3FA2-655495757D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31725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854AF3C-A6FE-9FBF-9AEF-38CD3E594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24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AF0C6B6-65B9-B587-DD46-00F8813303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840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8F6BEB7-6989-3349-931D-4F493B29A1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956" y="6677791"/>
            <a:ext cx="3481118" cy="3139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08CBB90-FD7D-3DAA-AF90-A672D3530A96}"/>
              </a:ext>
            </a:extLst>
          </p:cNvPr>
          <p:cNvSpPr/>
          <p:nvPr/>
        </p:nvSpPr>
        <p:spPr>
          <a:xfrm>
            <a:off x="12650588" y="636958"/>
            <a:ext cx="904991" cy="1000173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0F66445-2DAB-2A47-0C9C-CFE41B81C2A7}"/>
              </a:ext>
            </a:extLst>
          </p:cNvPr>
          <p:cNvSpPr txBox="1"/>
          <p:nvPr/>
        </p:nvSpPr>
        <p:spPr>
          <a:xfrm>
            <a:off x="1680901" y="796766"/>
            <a:ext cx="11826552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يتقدم اللاعب لاختيار البطاقات، في كل مرة يقلب البطاقة ويسمي الحرف، إن أصاب ينتقل إلى بطاقة أخرى، وإن أخطأ يعيد البطاقة ويعاود المحاولة (كل لاعب لديه الحق في 3 محاولات خاطئة فقط). يتم تغيير الحرف المطلوب في حالة الفوز.</a:t>
            </a:r>
          </a:p>
        </p:txBody>
      </p:sp>
      <p:pic>
        <p:nvPicPr>
          <p:cNvPr id="18" name="Image 17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F3D1FF11-97D0-C300-8D39-7D1BD5EC22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31" y="909673"/>
            <a:ext cx="1569382" cy="88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0688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FC6C4273-575C-BF30-EC39-3D6B9985B4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225" y="3652946"/>
            <a:ext cx="3761983" cy="476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Image 10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6AFC22-4450-CA1D-3578-E116998607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772" y="2538914"/>
            <a:ext cx="3761983" cy="47648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CC0068A-AD47-EF71-4264-393FA3760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1856" y="3583931"/>
            <a:ext cx="13252288" cy="60979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1384834" y="6962272"/>
            <a:ext cx="2727159" cy="13395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4111993" y="4507829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المدرسة بكلمتين وأكتبهما على كراستي في خانة اليوم الثالث.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5B35E5-3C80-F60D-3513-AEF5882C16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423918C-86BC-602E-587D-7D7E52655A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093346"/>
            <a:ext cx="6469185" cy="819365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10:</a:t>
            </a:r>
            <a:endParaRPr lang="fr-FR" sz="4725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256421" y="3839367"/>
            <a:ext cx="697831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10: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10: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304675"/>
            <a:ext cx="12801601" cy="1838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331242"/>
            <a:ext cx="12801601" cy="23501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18956B2-A29D-DEB0-C1D2-5239F9A09D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7B8BCF6F-85F3-AC34-6F1B-664388904B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03" y="2294020"/>
            <a:ext cx="6310745" cy="79929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11: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11: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11: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433010"/>
            <a:ext cx="12569109" cy="192505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5471864"/>
            <a:ext cx="12569109" cy="41854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A465C93-C1B7-0A55-1502-0282FDA652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491177"/>
              </p:ext>
            </p:extLst>
          </p:nvPr>
        </p:nvGraphicFramePr>
        <p:xfrm>
          <a:off x="1860221" y="1733168"/>
          <a:ext cx="9989603" cy="6888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الاستماع وأخذ الكلمة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الصورة: في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س – ش – ص - ض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البطاقات المقلوبة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6486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400947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689461"/>
            <a:ext cx="635267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وأخذ الكلمة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570542" y="2513055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لِتَعْليماتِ أُسْتاذي؛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جَيِّدًا لِأَجْوِبَةِ زُمَلائي؛</a:t>
            </a:r>
          </a:p>
        </p:txBody>
      </p:sp>
      <p:pic>
        <p:nvPicPr>
          <p:cNvPr id="7" name="Image 6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9698906E-66D6-8794-7CA8-6448D4B13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6416" y="2363144"/>
            <a:ext cx="2843068" cy="237983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pic>
        <p:nvPicPr>
          <p:cNvPr id="5" name="Image 4" descr="Une image contenant meubles, intérieur, table, chaise&#10;&#10;Le contenu généré par l’IA peut être incorrect.">
            <a:extLst>
              <a:ext uri="{FF2B5EF4-FFF2-40B4-BE49-F238E27FC236}">
                <a16:creationId xmlns:a16="http://schemas.microsoft.com/office/drawing/2014/main" id="{651A3E38-F111-786A-43CC-52F32F7F2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3226" y="4900309"/>
            <a:ext cx="2843068" cy="2152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3598BE0-BDC6-6917-7448-8005503AFDA2}"/>
              </a:ext>
            </a:extLst>
          </p:cNvPr>
          <p:cNvGrpSpPr/>
          <p:nvPr/>
        </p:nvGrpSpPr>
        <p:grpSpPr>
          <a:xfrm>
            <a:off x="212168" y="7051751"/>
            <a:ext cx="4358374" cy="3235249"/>
            <a:chOff x="2804158" y="2638591"/>
            <a:chExt cx="6973503" cy="5176476"/>
          </a:xfrm>
        </p:grpSpPr>
        <p:pic>
          <p:nvPicPr>
            <p:cNvPr id="8" name="Image 7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1C6B6E66-3E81-B6C1-EEB2-6C21083A8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232357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9" name="Image 8" descr="Une image contenant meubles, intérieur, table, dessin humoristique&#10;&#10;Le contenu généré par l’IA peut être incorrect.">
              <a:extLst>
                <a:ext uri="{FF2B5EF4-FFF2-40B4-BE49-F238E27FC236}">
                  <a16:creationId xmlns:a16="http://schemas.microsoft.com/office/drawing/2014/main" id="{54260F3A-4238-9319-0DCA-A45C788FC1C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 flipH="1">
              <a:off x="2804158" y="2638591"/>
              <a:ext cx="3545304" cy="5176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4570542" y="4790549"/>
            <a:ext cx="8212232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قَبْلَ الْكَلامِ وَقَبْلَ الْخُروجِ إِلى الْمِرْحاضِ؛</a:t>
            </a:r>
          </a:p>
          <a:p>
            <a:pPr algn="r" rtl="1">
              <a:lnSpc>
                <a:spcPct val="150000"/>
              </a:lnSpc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أُسْتاذي بِرَفْعِ أُصْبُعي؛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570542" y="7975147"/>
            <a:ext cx="82122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آخُذُ </a:t>
            </a:r>
            <a:r>
              <a:rPr lang="ar-MA" sz="4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ٱلْإِذْنَ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زَميلي لِأَسْتَعْمِلَ وَسيلَتَهُ: قَلَم، طَباشير...</a:t>
            </a:r>
          </a:p>
        </p:txBody>
      </p:sp>
    </p:spTree>
    <p:extLst>
      <p:ext uri="{BB962C8B-B14F-4D97-AF65-F5344CB8AC3E}">
        <p14:creationId xmlns:p14="http://schemas.microsoft.com/office/powerpoint/2010/main" val="3636395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2095</TotalTime>
  <Words>1137</Words>
  <Application>Microsoft Office PowerPoint</Application>
  <PresentationFormat>Personnalisé</PresentationFormat>
  <Paragraphs>208</Paragraphs>
  <Slides>59</Slides>
  <Notes>7</Notes>
  <HiddenSlides>0</HiddenSlides>
  <MMClips>1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59</vt:i4>
      </vt:variant>
    </vt:vector>
  </HeadingPairs>
  <TitlesOfParts>
    <vt:vector size="77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2216</cp:revision>
  <dcterms:created xsi:type="dcterms:W3CDTF">2014-10-09T07:32:24Z</dcterms:created>
  <dcterms:modified xsi:type="dcterms:W3CDTF">2025-09-17T14:49:42Z</dcterms:modified>
</cp:coreProperties>
</file>