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</p:sldMasterIdLst>
  <p:notesMasterIdLst>
    <p:notesMasterId r:id="rId58"/>
  </p:notesMasterIdLst>
  <p:handoutMasterIdLst>
    <p:handoutMasterId r:id="rId59"/>
  </p:handoutMasterIdLst>
  <p:sldIdLst>
    <p:sldId id="257" r:id="rId6"/>
    <p:sldId id="2134804867" r:id="rId7"/>
    <p:sldId id="2134805101" r:id="rId8"/>
    <p:sldId id="2134808443" r:id="rId9"/>
    <p:sldId id="2134805392" r:id="rId10"/>
    <p:sldId id="2134805155" r:id="rId11"/>
    <p:sldId id="345" r:id="rId12"/>
    <p:sldId id="2134808450" r:id="rId13"/>
    <p:sldId id="2134808451" r:id="rId14"/>
    <p:sldId id="542" r:id="rId15"/>
    <p:sldId id="988" r:id="rId16"/>
    <p:sldId id="2134808544" r:id="rId17"/>
    <p:sldId id="2134808515" r:id="rId18"/>
    <p:sldId id="2134808448" r:id="rId19"/>
    <p:sldId id="989" r:id="rId20"/>
    <p:sldId id="2134808464" r:id="rId21"/>
    <p:sldId id="2134808466" r:id="rId22"/>
    <p:sldId id="2134808465" r:id="rId23"/>
    <p:sldId id="2134808468" r:id="rId24"/>
    <p:sldId id="597" r:id="rId25"/>
    <p:sldId id="2134808475" r:id="rId26"/>
    <p:sldId id="2134808476" r:id="rId27"/>
    <p:sldId id="2134808556" r:id="rId28"/>
    <p:sldId id="2134808557" r:id="rId29"/>
    <p:sldId id="2134808554" r:id="rId30"/>
    <p:sldId id="2134808478" r:id="rId31"/>
    <p:sldId id="2134808479" r:id="rId32"/>
    <p:sldId id="2134808558" r:id="rId33"/>
    <p:sldId id="2134808559" r:id="rId34"/>
    <p:sldId id="2134808483" r:id="rId35"/>
    <p:sldId id="2134808484" r:id="rId36"/>
    <p:sldId id="2134808485" r:id="rId37"/>
    <p:sldId id="2134808551" r:id="rId38"/>
    <p:sldId id="2134808552" r:id="rId39"/>
    <p:sldId id="2134808488" r:id="rId40"/>
    <p:sldId id="2134808491" r:id="rId41"/>
    <p:sldId id="2134808492" r:id="rId42"/>
    <p:sldId id="2134808490" r:id="rId43"/>
    <p:sldId id="2134808493" r:id="rId44"/>
    <p:sldId id="2134808494" r:id="rId45"/>
    <p:sldId id="2134808495" r:id="rId46"/>
    <p:sldId id="2134808496" r:id="rId47"/>
    <p:sldId id="2134808497" r:id="rId48"/>
    <p:sldId id="2134808498" r:id="rId49"/>
    <p:sldId id="838" r:id="rId50"/>
    <p:sldId id="2134808446" r:id="rId51"/>
    <p:sldId id="2134808555" r:id="rId52"/>
    <p:sldId id="985" r:id="rId53"/>
    <p:sldId id="2134808546" r:id="rId54"/>
    <p:sldId id="2134808447" r:id="rId55"/>
    <p:sldId id="2134808514" r:id="rId56"/>
    <p:sldId id="2134808513" r:id="rId5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443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345"/>
            <p14:sldId id="2134808450"/>
            <p14:sldId id="2134808451"/>
          </p14:sldIdLst>
        </p14:section>
        <p14:section name="نشاط اعتيادي" id="{3822E05A-48B7-466A-9806-AC1514DAD3AF}">
          <p14:sldIdLst>
            <p14:sldId id="542"/>
            <p14:sldId id="988"/>
            <p14:sldId id="2134808544"/>
            <p14:sldId id="2134808515"/>
          </p14:sldIdLst>
        </p14:section>
        <p14:section name="تحدث وإغناء المعجم" id="{5F742C0B-3E93-40E7-BD04-47EA8F843380}">
          <p14:sldIdLst>
            <p14:sldId id="2134808448"/>
            <p14:sldId id="989"/>
            <p14:sldId id="2134808464"/>
            <p14:sldId id="2134808466"/>
            <p14:sldId id="2134808465"/>
            <p14:sldId id="2134808468"/>
          </p14:sldIdLst>
        </p14:section>
        <p14:section name="أنشطة القراءةوالكتابة" id="{A25CF4A3-DA66-4B51-A640-2EC4C5A8918F}">
          <p14:sldIdLst>
            <p14:sldId id="597"/>
            <p14:sldId id="2134808475"/>
            <p14:sldId id="2134808476"/>
            <p14:sldId id="2134808556"/>
            <p14:sldId id="2134808557"/>
            <p14:sldId id="2134808554"/>
            <p14:sldId id="2134808478"/>
            <p14:sldId id="2134808479"/>
            <p14:sldId id="2134808558"/>
            <p14:sldId id="2134808559"/>
            <p14:sldId id="2134808483"/>
            <p14:sldId id="2134808484"/>
            <p14:sldId id="2134808485"/>
            <p14:sldId id="2134808551"/>
            <p14:sldId id="2134808552"/>
            <p14:sldId id="2134808488"/>
            <p14:sldId id="2134808491"/>
            <p14:sldId id="2134808492"/>
            <p14:sldId id="2134808490"/>
            <p14:sldId id="2134808493"/>
            <p14:sldId id="2134808494"/>
            <p14:sldId id="2134808495"/>
            <p14:sldId id="2134808496"/>
            <p14:sldId id="2134808497"/>
            <p14:sldId id="2134808498"/>
          </p14:sldIdLst>
        </p14:section>
        <p14:section name="ألعاب" id="{66953B43-0502-40BE-9D9D-49C14FC1791C}">
          <p14:sldIdLst>
            <p14:sldId id="838"/>
            <p14:sldId id="2134808446"/>
            <p14:sldId id="2134808555"/>
          </p14:sldIdLst>
        </p14:section>
        <p14:section name="اختتام الحصة" id="{CFAC160B-4D15-40C5-8575-18C3947DD0CB}">
          <p14:sldIdLst>
            <p14:sldId id="985"/>
            <p14:sldId id="2134808546"/>
            <p14:sldId id="2134808447"/>
            <p14:sldId id="2134808514"/>
            <p14:sldId id="213480851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CCCCCC"/>
    <a:srgbClr val="FFD992"/>
    <a:srgbClr val="006DB4"/>
    <a:srgbClr val="E74C3C"/>
    <a:srgbClr val="D4EAF3"/>
    <a:srgbClr val="FFFFFF"/>
    <a:srgbClr val="10147E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6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776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tableStyles" Target="tableStyle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900B3B-1EB0-806A-AE74-9AFD2A1E3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9D2914E-95E8-402C-AD5F-A0672D4373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A0EF6DD3-1E87-D3E7-1D30-86CAC18F6D8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A9A3509-905E-F506-5B6A-235D780A0F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4692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9F3E54-54A6-1B4C-CC3C-21249745C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BFBAACD-30BB-6D06-CBE8-9C43111DDFF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BF9519C0-9396-8D72-E4BA-4E5699D2D8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12E7AB4-70A0-9C3F-80BC-F1D23A3FE0B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48758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36176" y="0"/>
            <a:ext cx="4800601" cy="10287000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3875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203875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6708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222772" y="8990806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5736772" y="8342704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5736772" y="9638905"/>
            <a:ext cx="486000" cy="648101"/>
          </a:xfrm>
          <a:prstGeom prst="rect">
            <a:avLst/>
          </a:prstGeo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2700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7DB3609-7ECF-DCC3-7F74-5BC65A132B86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37563281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</a:t>
                      </a:r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33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32" Type="http://schemas.openxmlformats.org/officeDocument/2006/relationships/slideLayout" Target="../slideLayouts/slideLayout76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slideLayout" Target="../slideLayouts/slideLayout7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Relationship Id="rId8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17/09/2025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6" r:id="rId12"/>
    <p:sldLayoutId id="2147483947" r:id="rId13"/>
    <p:sldLayoutId id="2147483948" r:id="rId14"/>
    <p:sldLayoutId id="2147483949" r:id="rId15"/>
    <p:sldLayoutId id="2147483844" r:id="rId16"/>
    <p:sldLayoutId id="2147483878" r:id="rId17"/>
    <p:sldLayoutId id="2147483880" r:id="rId18"/>
    <p:sldLayoutId id="2147483881" r:id="rId19"/>
    <p:sldLayoutId id="2147483950" r:id="rId20"/>
    <p:sldLayoutId id="2147483951" r:id="rId21"/>
    <p:sldLayoutId id="2147483838" r:id="rId22"/>
    <p:sldLayoutId id="2147483650" r:id="rId23"/>
    <p:sldLayoutId id="2147483651" r:id="rId24"/>
    <p:sldLayoutId id="2147483652" r:id="rId25"/>
    <p:sldLayoutId id="2147483653" r:id="rId26"/>
    <p:sldLayoutId id="2147483654" r:id="rId27"/>
    <p:sldLayoutId id="2147483655" r:id="rId28"/>
    <p:sldLayoutId id="2147483656" r:id="rId29"/>
    <p:sldLayoutId id="2147483657" r:id="rId30"/>
    <p:sldLayoutId id="2147483658" r:id="rId31"/>
    <p:sldLayoutId id="2147483877" r:id="rId32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31.png"/><Relationship Id="rId4" Type="http://schemas.openxmlformats.org/officeDocument/2006/relationships/image" Target="../media/image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2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3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Relationship Id="rId4" Type="http://schemas.microsoft.com/office/2007/relationships/hdphoto" Target="../media/hdphoto4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17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9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6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6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7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</a:t>
            </a:r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بمؤسسات الريادة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</a:t>
            </a:r>
            <a:r>
              <a:rPr lang="ar-MA" sz="2000" i="1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قيد </a:t>
            </a:r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الثاني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3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1</a:t>
              </a:r>
              <a:endParaRPr lang="fr-FR" sz="5400" b="1" dirty="0"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464FEED-A795-2F47-90F2-EE4904ECA4ED}"/>
              </a:ext>
            </a:extLst>
          </p:cNvPr>
          <p:cNvSpPr/>
          <p:nvPr/>
        </p:nvSpPr>
        <p:spPr>
          <a:xfrm>
            <a:off x="1273248" y="632066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طقس تسجيل الحضور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06EB8C4-83E1-9F6F-2B76-0DE6B006906D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42874" y="583624"/>
            <a:ext cx="5954640" cy="5412990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FB26D8F-9DD7-C160-4564-AE8BE923425E}"/>
              </a:ext>
            </a:extLst>
          </p:cNvPr>
          <p:cNvSpPr/>
          <p:nvPr/>
        </p:nvSpPr>
        <p:spPr>
          <a:xfrm>
            <a:off x="1273247" y="7868053"/>
            <a:ext cx="5293893" cy="1259905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أنشودة الحروف</a:t>
            </a: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560006"/>
            <a:ext cx="10306051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اكتبوا أسماءكم.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يتنقل الأستاذ بين الصفوف لتقديم المساعدة خاصة للمتعثرين.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867782"/>
            <a:ext cx="10306051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ارفعوا ألواحكم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-20241026-WA0077">
            <a:hlinkClick r:id="" action="ppaction://media"/>
            <a:extLst>
              <a:ext uri="{FF2B5EF4-FFF2-40B4-BE49-F238E27FC236}">
                <a16:creationId xmlns:a16="http://schemas.microsoft.com/office/drawing/2014/main" id="{7F93F731-E9EE-59FE-93CE-0F618B24732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9047" y="2361238"/>
            <a:ext cx="12833289" cy="782951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B5C9544-63DD-1942-53BC-D61A340A3530}"/>
              </a:ext>
            </a:extLst>
          </p:cNvPr>
          <p:cNvSpPr txBox="1"/>
          <p:nvPr/>
        </p:nvSpPr>
        <p:spPr>
          <a:xfrm>
            <a:off x="1704974" y="720427"/>
            <a:ext cx="10759742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لننشد جميعا أنشودة الحروف.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تتم الاستعانة بلوحة الحروف على الكراسة أثناء إنشاد النشيد.</a:t>
            </a:r>
          </a:p>
        </p:txBody>
      </p:sp>
    </p:spTree>
    <p:extLst>
      <p:ext uri="{BB962C8B-B14F-4D97-AF65-F5344CB8AC3E}">
        <p14:creationId xmlns:p14="http://schemas.microsoft.com/office/powerpoint/2010/main" val="3182552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1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6523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194224" y="1909312"/>
            <a:ext cx="4265196" cy="4348082"/>
          </a:xfrm>
        </p:spPr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09108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</a:t>
            </a: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40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954519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468519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FA05058-ADFE-22F0-FDA0-3D48ED264841}"/>
              </a:ext>
            </a:extLst>
          </p:cNvPr>
          <p:cNvSpPr/>
          <p:nvPr/>
        </p:nvSpPr>
        <p:spPr>
          <a:xfrm>
            <a:off x="455810" y="4876801"/>
            <a:ext cx="6916656" cy="1724778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تحدث عفوي:</a:t>
            </a:r>
          </a:p>
          <a:p>
            <a:pPr algn="ctr" rtl="1"/>
            <a:r>
              <a:rPr lang="ar-MA" sz="5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الاستماع لحكاية "درس سارة المهملة"</a:t>
            </a: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E7FF659-551B-50A8-8AAB-34C7B1C7E6E0}"/>
              </a:ext>
            </a:extLst>
          </p:cNvPr>
          <p:cNvSpPr txBox="1"/>
          <p:nvPr/>
        </p:nvSpPr>
        <p:spPr>
          <a:xfrm>
            <a:off x="274721" y="716809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استعدوا 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</a:t>
            </a: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سنشكل حلقة كما في الصورة، لنقوم </a:t>
            </a:r>
            <a:r>
              <a:rPr lang="ar-MA" sz="3600" b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بنشاط التحدث 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العفوي.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يوفر الأستاذ البيئة الآمنة.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10CD8C01-B316-B986-CCD1-2E2065B4A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985F4E5-73E9-E6BD-9805-CD0F914E787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25D4AE-76A4-EF51-2C58-A13188F91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EB1C440C-32FC-BFAE-FB25-AD74442D994A}"/>
              </a:ext>
            </a:extLst>
          </p:cNvPr>
          <p:cNvSpPr txBox="1"/>
          <p:nvPr/>
        </p:nvSpPr>
        <p:spPr>
          <a:xfrm>
            <a:off x="256673" y="686731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أنصتوا جيدا</a:t>
            </a:r>
            <a:r>
              <a:rPr lang="fr-FR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سأحكي لكم حكاية بعنوان "درس سارة المهملة".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الاعتماد على النص </a:t>
            </a:r>
            <a:r>
              <a:rPr lang="ar-MA" sz="3200" i="1" dirty="0" err="1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الحكائي</a:t>
            </a:r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"درس سارة المهملة" في الشريحة الموالية. (لا يتم عرضه على المسلاط</a:t>
            </a:r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)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129BE9C4-10A0-4409-0FFD-81EBF6496E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52A655B-DD79-605D-CCB4-384ECEB153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547" y="62091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983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7FE305-EED9-5A23-1769-0F7DFB62BD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AC54FA2-1BEE-F746-8274-43D5B1E510E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5777D21-2548-4A4B-F316-2F9FF8EE0356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01DF52A-7B43-E9B9-AD5A-FAC0CA73BF0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BC182787-724B-FD10-9BA5-7F628729C48F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2AB0599-D78B-C47F-7F43-4F8C2349DD9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B20573F-D9B7-2DE2-0158-171223376A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18" y="2122562"/>
            <a:ext cx="11832055" cy="595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105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7D890-BDB9-AC49-2414-F946C5CA5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C56F0D73-288E-BDBC-AF81-9B319C8CB6B0}"/>
              </a:ext>
            </a:extLst>
          </p:cNvPr>
          <p:cNvSpPr txBox="1"/>
          <p:nvPr/>
        </p:nvSpPr>
        <p:spPr>
          <a:xfrm>
            <a:off x="160421" y="697760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لنسترجع أحداث هذه القصة.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فتح نقاش حول الأحداث التي تضمنتها القصة، مع تشجيع التلاميذ على التعبير.</a:t>
            </a:r>
            <a:endParaRPr lang="fr-FR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D95FB6F4-5514-BD4B-8C5D-53DC7E6D3F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pic>
        <p:nvPicPr>
          <p:cNvPr id="7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B19D6F6-C51C-D552-CE1F-47A00471915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826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FD1AB-BB15-67CE-7AD3-435FB7ACE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intérieur, habits, fille, école&#10;&#10;Le contenu généré par l’IA peut être incorrect.">
            <a:extLst>
              <a:ext uri="{FF2B5EF4-FFF2-40B4-BE49-F238E27FC236}">
                <a16:creationId xmlns:a16="http://schemas.microsoft.com/office/drawing/2014/main" id="{FB77B4E3-117C-CCF5-690D-E044B3148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0091" y="2435070"/>
            <a:ext cx="8375817" cy="771327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7E64D679-0ABA-9A5A-0F1B-FC8E193A45BA}"/>
              </a:ext>
            </a:extLst>
          </p:cNvPr>
          <p:cNvSpPr txBox="1"/>
          <p:nvPr/>
        </p:nvSpPr>
        <p:spPr>
          <a:xfrm>
            <a:off x="1082840" y="792706"/>
            <a:ext cx="11550317" cy="113877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الدرس الذي تعلمته سارة؟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إعطاء الفرصة لأكبر عدد من التعلمين للإجابة عن السؤال مع التشجيع المستمر.</a:t>
            </a: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2047682A-5879-CD9E-5FC0-7AD4290228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81301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09311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62867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5C14D826-C95F-14A9-8F30-B4487477D0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9339" y="2775284"/>
            <a:ext cx="3738724" cy="473643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E5EDE96-91AE-8D54-E3B2-9110CD4A42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51196"/>
            <a:ext cx="3770908" cy="475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3C9C45-935A-60F8-736C-333E7015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23AB5AA-386F-E3E2-F27C-A27249958C8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سأنطق بثلاث كلمات وعليكم تحديد الحرف/الصوت الذي يتكرر: رجل –  رسم – رمان؟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AA86BEF-7227-4A3B-498E-C03A043C3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AAA0AE9-D683-101B-2615-0609A91ADE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411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095BE-7DEF-5098-0540-7A0827C58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2166A3-A8E9-BC2D-A705-52C0B321B7C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الراء [ر] كما في كلمة رجل.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 حرف الراء - ر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A988EEA-27C1-BE23-6516-D66B191B3B7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15CAF61E-4282-8236-5B8D-78E228113022}"/>
              </a:ext>
            </a:extLst>
          </p:cNvPr>
          <p:cNvSpPr txBox="1"/>
          <p:nvPr/>
        </p:nvSpPr>
        <p:spPr>
          <a:xfrm>
            <a:off x="8619623" y="981581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E412C5C-D59D-7D4A-836C-38CA072F5832}"/>
              </a:ext>
            </a:extLst>
          </p:cNvPr>
          <p:cNvSpPr txBox="1"/>
          <p:nvPr/>
        </p:nvSpPr>
        <p:spPr>
          <a:xfrm>
            <a:off x="2887579" y="6640390"/>
            <a:ext cx="3328737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رِ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جْلࣱ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CAE2A29-5813-F3F1-D23D-CDE5C1C4C2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183" b="94622" l="9914" r="89224">
                        <a14:foregroundMark x1="16379" y1="94622" x2="37931" y2="90637"/>
                        <a14:foregroundMark x1="48276" y1="9960" x2="75862" y2="4183"/>
                        <a14:foregroundMark x1="75862" y1="4183" x2="53448" y2="10757"/>
                        <a14:foregroundMark x1="53448" y1="10757" x2="50000" y2="10757"/>
                        <a14:foregroundMark x1="50431" y1="27689" x2="49138" y2="1334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7442" y="2932338"/>
            <a:ext cx="1909010" cy="4130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883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4FBE72-9AC6-2C7D-11EF-B28FB2F1D4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3A6ACF8D-5A7C-2E29-E471-2591C7F9880A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 – اكتبوا  حرف الراء 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7F8E92A-E4AD-618E-9164-2A1E7898D3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31B7E60C-A31E-6986-D002-01BA709F42B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7516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A80C5-F501-F99C-E638-54B5C4FEFB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19435BF-E828-9777-05AE-E37329509C80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صححوا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69BA5D7-4C22-DC32-410D-EBC98D9A2E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FD7DC97-ADEB-3C6E-F755-9B855C4F1D88}"/>
              </a:ext>
            </a:extLst>
          </p:cNvPr>
          <p:cNvSpPr txBox="1"/>
          <p:nvPr/>
        </p:nvSpPr>
        <p:spPr>
          <a:xfrm>
            <a:off x="4771523" y="1308875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</a:t>
            </a:r>
          </a:p>
        </p:txBody>
      </p:sp>
    </p:spTree>
    <p:extLst>
      <p:ext uri="{BB962C8B-B14F-4D97-AF65-F5344CB8AC3E}">
        <p14:creationId xmlns:p14="http://schemas.microsoft.com/office/powerpoint/2010/main" val="330929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D5BCAA-A928-F719-C73E-12D941C12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AEABCD08-2715-E983-E1E2-3EDCECB6886C}"/>
              </a:ext>
            </a:extLst>
          </p:cNvPr>
          <p:cNvSpPr/>
          <p:nvPr/>
        </p:nvSpPr>
        <p:spPr>
          <a:xfrm>
            <a:off x="5569046" y="2329575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ـــــــ</a:t>
            </a:r>
            <a:r>
              <a:rPr lang="ar-MA" sz="138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MA" sz="13800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9A2ACA3C-B7B1-9E59-9CC5-A23A2A27236D}"/>
              </a:ext>
            </a:extLst>
          </p:cNvPr>
          <p:cNvSpPr/>
          <p:nvPr/>
        </p:nvSpPr>
        <p:spPr>
          <a:xfrm>
            <a:off x="8385789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ــــــِــــــ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3ABD02D3-52F5-7D3E-5CC4-D8916F8A1B34}"/>
              </a:ext>
            </a:extLst>
          </p:cNvPr>
          <p:cNvSpPr/>
          <p:nvPr/>
        </p:nvSpPr>
        <p:spPr>
          <a:xfrm>
            <a:off x="2752303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ــــــُـــــ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8FEE9293-F7B8-0742-E6C5-80964A2DC143}"/>
              </a:ext>
            </a:extLst>
          </p:cNvPr>
          <p:cNvSpPr/>
          <p:nvPr/>
        </p:nvSpPr>
        <p:spPr>
          <a:xfrm>
            <a:off x="5569046" y="2329574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رَ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F5E55AC2-5307-82C0-F493-3F8AE6AFF2E7}"/>
              </a:ext>
            </a:extLst>
          </p:cNvPr>
          <p:cNvSpPr/>
          <p:nvPr/>
        </p:nvSpPr>
        <p:spPr>
          <a:xfrm>
            <a:off x="2752302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رُ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22F5C914-D0BF-389E-785D-CE6D3A0EDB0F}"/>
              </a:ext>
            </a:extLst>
          </p:cNvPr>
          <p:cNvSpPr/>
          <p:nvPr/>
        </p:nvSpPr>
        <p:spPr>
          <a:xfrm>
            <a:off x="8385789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رِ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16ED1719-B31E-7B80-7C4E-9D105AAB2EDE}"/>
              </a:ext>
            </a:extLst>
          </p:cNvPr>
          <p:cNvSpPr/>
          <p:nvPr/>
        </p:nvSpPr>
        <p:spPr>
          <a:xfrm rot="16200000">
            <a:off x="6444506" y="5188768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4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C986B754-32E9-2A48-369F-90115960DDC0}"/>
              </a:ext>
            </a:extLst>
          </p:cNvPr>
          <p:cNvSpPr/>
          <p:nvPr/>
        </p:nvSpPr>
        <p:spPr>
          <a:xfrm rot="1800000">
            <a:off x="7852878" y="7628139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3" bIns="-863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ADCE69B1-1FE9-F90B-7BFE-E6BB6C067FF0}"/>
              </a:ext>
            </a:extLst>
          </p:cNvPr>
          <p:cNvSpPr/>
          <p:nvPr/>
        </p:nvSpPr>
        <p:spPr>
          <a:xfrm rot="19800000">
            <a:off x="5036135" y="7628138"/>
            <a:ext cx="750787" cy="35816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750786" y="17908"/>
                </a:moveTo>
                <a:lnTo>
                  <a:pt x="0" y="17908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2" tIns="-862" rIns="369325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81B0161-D41E-81D9-F91B-590419B14FAA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الراء مع الحركات؟ </a:t>
            </a: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75A31588-46C8-E563-BDE0-F635D805DCEB}"/>
              </a:ext>
            </a:extLst>
          </p:cNvPr>
          <p:cNvSpPr/>
          <p:nvPr/>
        </p:nvSpPr>
        <p:spPr>
          <a:xfrm>
            <a:off x="5569046" y="558206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96847" tIns="396847" rIns="396847" bIns="396847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6600" b="1" kern="12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</a:t>
            </a:r>
            <a:endParaRPr lang="fr-FR" sz="16600" b="1" kern="1200" dirty="0">
              <a:solidFill>
                <a:srgbClr val="19199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688534B-F237-4BEB-81F2-DEE3ED0649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59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C66C0-50DC-8C2F-E4F6-4F1C971E0F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39027F3-F487-95E6-2CF4-A58164D2416A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بثلاث كلمات وعليكم تحديد الحرف/الصوت الذي يتكرر: زيت –  زهور – زر؟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27C2EF-781B-680D-7D37-468E2B8A51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FFB54E32-E95C-68AE-473D-2A98C4A83AA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3188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897F8-E36F-73D8-3512-6A0F99F12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7451A-DDCD-D893-5A2F-4E65F6127084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الزاي [ز] كما في كلمة زيت.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 حرف الزاي – ز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EFB6CE-AAEC-E3ED-B448-59E5E910DD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0F658AF5-D0CB-1DCC-1BD1-26F62DBC4D7A}"/>
              </a:ext>
            </a:extLst>
          </p:cNvPr>
          <p:cNvSpPr txBox="1"/>
          <p:nvPr/>
        </p:nvSpPr>
        <p:spPr>
          <a:xfrm>
            <a:off x="10096499" y="3839080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92453E9-23CB-6E79-EA6D-627C4C1066A1}"/>
              </a:ext>
            </a:extLst>
          </p:cNvPr>
          <p:cNvSpPr txBox="1"/>
          <p:nvPr/>
        </p:nvSpPr>
        <p:spPr>
          <a:xfrm>
            <a:off x="2887579" y="6640390"/>
            <a:ext cx="3328737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زَ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يْتࣱ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D989448-2985-A3FF-A46F-BA41E95C87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927" b="95935" l="8023" r="90544">
                        <a14:foregroundMark x1="18052" y1="91870" x2="8309" y2="91870"/>
                        <a14:foregroundMark x1="34670" y1="96341" x2="42407" y2="88821"/>
                        <a14:foregroundMark x1="28653" y1="90244" x2="18052" y2="91870"/>
                        <a14:foregroundMark x1="81375" y1="83943" x2="86246" y2="73171"/>
                        <a14:foregroundMark x1="64470" y1="10163" x2="64470" y2="10163"/>
                        <a14:foregroundMark x1="63897" y1="10976" x2="66189" y2="11382"/>
                        <a14:foregroundMark x1="54441" y1="12805" x2="55874" y2="13415"/>
                        <a14:foregroundMark x1="53868" y1="7927" x2="63324" y2="10976"/>
                        <a14:foregroundMark x1="33811" y1="61992" x2="34097" y2="67886"/>
                        <a14:foregroundMark x1="85100" y1="76626" x2="88539" y2="68496"/>
                        <a14:foregroundMark x1="83095" y1="83333" x2="87679" y2="73171"/>
                        <a14:foregroundMark x1="90544" y1="65244" x2="86533" y2="55081"/>
                        <a14:foregroundMark x1="32951" y1="68699" x2="34670" y2="59756"/>
                        <a14:foregroundMark x1="59312" y1="95325" x2="75645" y2="93496"/>
                        <a14:foregroundMark x1="70487" y1="94919" x2="76791" y2="94512"/>
                        <a14:foregroundMark x1="81375" y1="87602" x2="83095" y2="8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239" y="2662648"/>
            <a:ext cx="3121416" cy="4400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348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472AB6-4164-7A8F-3321-4AEF9CF89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50AD6D1-6682-8C9F-D126-D815A4BE2DA2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 – اكتبوا  حرف الزاي 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3F05F5-0335-03C9-8CD8-C3750B19DA6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A0A2E0F3-C972-2837-A49A-434E28A30351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7025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627F81-E53A-D3F5-63C6-9DF3BFB89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DEFC61B-00D2-1A06-4E96-01A77A12B975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صححوا</a:t>
            </a:r>
          </a:p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 الزاي يشبه حرف الراء. كيف نميزه عن حرف الراء؟ 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39BFE3B-F50D-F54B-6785-7CC7549F1A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A5FE20F-A26C-08F5-C235-4B2B50A26493}"/>
              </a:ext>
            </a:extLst>
          </p:cNvPr>
          <p:cNvSpPr txBox="1"/>
          <p:nvPr/>
        </p:nvSpPr>
        <p:spPr>
          <a:xfrm>
            <a:off x="4771523" y="1308875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ز</a:t>
            </a:r>
          </a:p>
        </p:txBody>
      </p:sp>
    </p:spTree>
    <p:extLst>
      <p:ext uri="{BB962C8B-B14F-4D97-AF65-F5344CB8AC3E}">
        <p14:creationId xmlns:p14="http://schemas.microsoft.com/office/powerpoint/2010/main" val="3245930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</a:t>
            </a:r>
            <a:r>
              <a:rPr lang="ar-MA" sz="3600" b="1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الأقل قادرين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2191897" y="5953335"/>
            <a:ext cx="9344906" cy="646331"/>
            <a:chOff x="3334343" y="5848578"/>
            <a:chExt cx="9344906" cy="646331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3334343" y="5848578"/>
              <a:ext cx="8547581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توظيف معجم بسيط مرتبط بالمدرسة؛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224239" y="5938550"/>
              <a:ext cx="455010" cy="466386"/>
            </a:xfrm>
            <a:prstGeom prst="rect">
              <a:avLst/>
            </a:prstGeom>
            <a:grpFill/>
          </p:spPr>
        </p:pic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66556416-09A8-408E-CAB6-1E1A1C268A5A}"/>
              </a:ext>
            </a:extLst>
          </p:cNvPr>
          <p:cNvSpPr txBox="1"/>
          <p:nvPr/>
        </p:nvSpPr>
        <p:spPr>
          <a:xfrm>
            <a:off x="2191897" y="6755514"/>
            <a:ext cx="854758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r" defTabSz="685834" rtl="1">
              <a:spcAft>
                <a:spcPts val="900"/>
              </a:spcAft>
              <a:defRPr/>
            </a:pP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مراجعة الحروف: ر – ز – ك.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30B49AFE-6E2A-6B58-48A8-5336BFC0B4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1793" y="6845486"/>
            <a:ext cx="455010" cy="4663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CD516-9CDC-DE48-75F8-D9D0835F2D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EB889606-1BE0-B908-1718-F758789A7566}"/>
              </a:ext>
            </a:extLst>
          </p:cNvPr>
          <p:cNvSpPr/>
          <p:nvPr/>
        </p:nvSpPr>
        <p:spPr>
          <a:xfrm>
            <a:off x="5569046" y="2329575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ـــــــ</a:t>
            </a:r>
            <a:r>
              <a:rPr lang="ar-MA" sz="138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MA" sz="13800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AD2B538B-A287-9253-B9AC-7C2FDD8A2FD3}"/>
              </a:ext>
            </a:extLst>
          </p:cNvPr>
          <p:cNvSpPr/>
          <p:nvPr/>
        </p:nvSpPr>
        <p:spPr>
          <a:xfrm>
            <a:off x="8385789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ــــــِــــــ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E60EC450-CEA3-8A5F-D441-081931C9F165}"/>
              </a:ext>
            </a:extLst>
          </p:cNvPr>
          <p:cNvSpPr/>
          <p:nvPr/>
        </p:nvSpPr>
        <p:spPr>
          <a:xfrm>
            <a:off x="2752303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ــــــُـــــ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796DA65D-1AE2-4145-37F8-780FD1D3322E}"/>
              </a:ext>
            </a:extLst>
          </p:cNvPr>
          <p:cNvSpPr/>
          <p:nvPr/>
        </p:nvSpPr>
        <p:spPr>
          <a:xfrm>
            <a:off x="5569046" y="2329574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زَ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F98B9D5D-64DA-4615-D3DE-3407460AE634}"/>
              </a:ext>
            </a:extLst>
          </p:cNvPr>
          <p:cNvSpPr/>
          <p:nvPr/>
        </p:nvSpPr>
        <p:spPr>
          <a:xfrm>
            <a:off x="2752302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زُ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AB18071B-8C05-DCFD-F168-6E7682C413C4}"/>
              </a:ext>
            </a:extLst>
          </p:cNvPr>
          <p:cNvSpPr/>
          <p:nvPr/>
        </p:nvSpPr>
        <p:spPr>
          <a:xfrm>
            <a:off x="8385789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زِ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437CA596-542B-CD1A-F587-F84EF71B267F}"/>
              </a:ext>
            </a:extLst>
          </p:cNvPr>
          <p:cNvSpPr/>
          <p:nvPr/>
        </p:nvSpPr>
        <p:spPr>
          <a:xfrm rot="16200000">
            <a:off x="6444506" y="5188768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4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58774C59-2B9A-F913-8DED-6F4D09C7BEA4}"/>
              </a:ext>
            </a:extLst>
          </p:cNvPr>
          <p:cNvSpPr/>
          <p:nvPr/>
        </p:nvSpPr>
        <p:spPr>
          <a:xfrm rot="1800000">
            <a:off x="7852878" y="7628139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3" bIns="-863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43FCDC0E-D417-685D-FF4E-682A3A3298A2}"/>
              </a:ext>
            </a:extLst>
          </p:cNvPr>
          <p:cNvSpPr/>
          <p:nvPr/>
        </p:nvSpPr>
        <p:spPr>
          <a:xfrm rot="19800000">
            <a:off x="5036135" y="7628138"/>
            <a:ext cx="750787" cy="35816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750786" y="17908"/>
                </a:moveTo>
                <a:lnTo>
                  <a:pt x="0" y="17908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2" tIns="-862" rIns="369325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FDF24B9-B4BD-6B12-A8FE-31FCA611FA99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الزاي مع الحركات؟ </a:t>
            </a: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57AEB855-A10A-B7C8-4269-6484E944978F}"/>
              </a:ext>
            </a:extLst>
          </p:cNvPr>
          <p:cNvSpPr/>
          <p:nvPr/>
        </p:nvSpPr>
        <p:spPr>
          <a:xfrm>
            <a:off x="5569046" y="558206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96847" tIns="396847" rIns="396847" bIns="396847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6600" b="1" kern="1200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ز</a:t>
            </a:r>
            <a:endParaRPr lang="fr-FR" sz="41300" b="1" kern="1200" dirty="0">
              <a:solidFill>
                <a:srgbClr val="19199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84D67372-3C21-8E85-ADF2-7EB2373966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230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FBE423-3E8E-78F6-DDE8-F969205044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21CF9A4-5F02-9E2A-A512-24850A036429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سأنطق بثلاث كلمات أخرى وعليكم تحديد الحرف/الصوت الذي يتكرر: كرة –  كتاب – كلب؟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6F670AD-AB65-8770-11F5-ECFDB3B871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4" y="2762250"/>
            <a:ext cx="7665851" cy="5853924"/>
          </a:xfrm>
          <a:prstGeom prst="rect">
            <a:avLst/>
          </a:prstGeom>
        </p:spPr>
      </p:pic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42EC344-51E0-F9AB-3443-51B2D8200B3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6612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779A0-4AE2-7BE4-BACD-638B35C7A4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427C8D4-8C9E-516A-7387-ED20E0B46413}"/>
              </a:ext>
            </a:extLst>
          </p:cNvPr>
          <p:cNvSpPr txBox="1"/>
          <p:nvPr/>
        </p:nvSpPr>
        <p:spPr>
          <a:xfrm>
            <a:off x="2419351" y="647156"/>
            <a:ext cx="10153650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 إنه حرف الكاف [ك] كما في كلمة كرة.</a:t>
            </a:r>
          </a:p>
          <a:p>
            <a:pPr algn="r" rtl="1"/>
            <a:r>
              <a:rPr lang="ar-MA" sz="40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رددوا  حرف الكاف - ك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0CD5FF0-952F-D080-F760-1CF877DC0D4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7FFC065-992B-68EA-4FA4-E65DD951DF5E}"/>
              </a:ext>
            </a:extLst>
          </p:cNvPr>
          <p:cNvSpPr txBox="1"/>
          <p:nvPr/>
        </p:nvSpPr>
        <p:spPr>
          <a:xfrm>
            <a:off x="10048373" y="3839081"/>
            <a:ext cx="2947738" cy="64479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13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كـ</a:t>
            </a:r>
            <a:endParaRPr lang="ar-MA" sz="413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EC8600A-7FAB-078F-941E-5494BA635D08}"/>
              </a:ext>
            </a:extLst>
          </p:cNvPr>
          <p:cNvSpPr txBox="1"/>
          <p:nvPr/>
        </p:nvSpPr>
        <p:spPr>
          <a:xfrm>
            <a:off x="2887579" y="6640390"/>
            <a:ext cx="3328737" cy="31547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199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كُرَة</a:t>
            </a:r>
            <a:r>
              <a:rPr lang="ar-MA" sz="199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E51BAC6-0F96-88B8-2B9D-6E91250162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360" b="89409" l="2618" r="97644">
                        <a14:foregroundMark x1="6283" y1="26847" x2="9686" y2="35468"/>
                        <a14:foregroundMark x1="94241" y1="61084" x2="84555" y2="66256"/>
                        <a14:foregroundMark x1="97644" y1="61084" x2="97644" y2="61084"/>
                        <a14:foregroundMark x1="2618" y1="19951" x2="2618" y2="19951"/>
                        <a14:foregroundMark x1="58901" y1="9360" x2="58901" y2="93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579" y="2623742"/>
            <a:ext cx="4403284" cy="4679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95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4D4FC-4CC5-5134-CB51-39066B2C5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51C9E2F-9595-A662-1AA1-342757C70637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الألواح – اكتبوا  حرف الكاف 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95FE6886-D871-E065-CCEA-8F59030598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E8ABEA1C-7CA0-30EF-5F73-94245E057CC0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5400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201ED-4F6B-7B02-F6CB-5FC8C6796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CA8BCFB3-F24F-34BD-9A4D-B9296ED5DF96}"/>
              </a:ext>
            </a:extLst>
          </p:cNvPr>
          <p:cNvSpPr txBox="1"/>
          <p:nvPr/>
        </p:nvSpPr>
        <p:spPr>
          <a:xfrm>
            <a:off x="2419351" y="954932"/>
            <a:ext cx="1015365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أحسنتم، صححوا 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A66815C-B7CF-E029-9B6D-071A9FCFB8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7A39971-644B-F28B-05A3-3A28D0E857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8" t="22488" r="17859" b="38161"/>
          <a:stretch>
            <a:fillRect/>
          </a:stretch>
        </p:blipFill>
        <p:spPr>
          <a:xfrm>
            <a:off x="4898189" y="4368990"/>
            <a:ext cx="4122821" cy="31499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44522463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7CC6ED-E2E5-ADC8-F4A1-E607E1210E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AE7881E9-3FAB-ADE1-5309-480B69A2C0CD}"/>
              </a:ext>
            </a:extLst>
          </p:cNvPr>
          <p:cNvSpPr/>
          <p:nvPr/>
        </p:nvSpPr>
        <p:spPr>
          <a:xfrm>
            <a:off x="5569046" y="2329575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ـــــــ</a:t>
            </a:r>
            <a:r>
              <a:rPr lang="ar-MA" sz="13800" kern="1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</a:t>
            </a:r>
            <a:r>
              <a:rPr lang="ar-MA" sz="13800" kern="1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7751EB6D-A3E5-C3F2-178B-404EDBB9C071}"/>
              </a:ext>
            </a:extLst>
          </p:cNvPr>
          <p:cNvSpPr/>
          <p:nvPr/>
        </p:nvSpPr>
        <p:spPr>
          <a:xfrm>
            <a:off x="8385789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ــــــِــــــ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55C81566-BE5A-43AD-8B08-F990A4B3FD9D}"/>
              </a:ext>
            </a:extLst>
          </p:cNvPr>
          <p:cNvSpPr/>
          <p:nvPr/>
        </p:nvSpPr>
        <p:spPr>
          <a:xfrm>
            <a:off x="2752303" y="7208317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ــــــُـــــ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Forme libre : forme 15">
            <a:extLst>
              <a:ext uri="{FF2B5EF4-FFF2-40B4-BE49-F238E27FC236}">
                <a16:creationId xmlns:a16="http://schemas.microsoft.com/office/drawing/2014/main" id="{31AA43CB-1520-73C7-EAF8-410BCE4E57E8}"/>
              </a:ext>
            </a:extLst>
          </p:cNvPr>
          <p:cNvSpPr/>
          <p:nvPr/>
        </p:nvSpPr>
        <p:spPr>
          <a:xfrm>
            <a:off x="5569046" y="2329574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كَـ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Forme libre : forme 16">
            <a:extLst>
              <a:ext uri="{FF2B5EF4-FFF2-40B4-BE49-F238E27FC236}">
                <a16:creationId xmlns:a16="http://schemas.microsoft.com/office/drawing/2014/main" id="{AB9F240A-9DF6-F463-BDB4-3C5BC2E1462E}"/>
              </a:ext>
            </a:extLst>
          </p:cNvPr>
          <p:cNvSpPr/>
          <p:nvPr/>
        </p:nvSpPr>
        <p:spPr>
          <a:xfrm>
            <a:off x="2752302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كُـ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Forme libre : forme 17">
            <a:extLst>
              <a:ext uri="{FF2B5EF4-FFF2-40B4-BE49-F238E27FC236}">
                <a16:creationId xmlns:a16="http://schemas.microsoft.com/office/drawing/2014/main" id="{5C8AB052-8A00-464E-A3D9-16C3951F7230}"/>
              </a:ext>
            </a:extLst>
          </p:cNvPr>
          <p:cNvSpPr/>
          <p:nvPr/>
        </p:nvSpPr>
        <p:spPr>
          <a:xfrm>
            <a:off x="8385789" y="7208316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417167" tIns="417167" rIns="417167" bIns="417167" numCol="1" spcCol="1270" anchor="ctr" anchorCtr="0">
            <a:noAutofit/>
          </a:bodyPr>
          <a:lstStyle/>
          <a:p>
            <a:pPr marL="0" lvl="0" indent="0" algn="ctr" defTabSz="35560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كِـ</a:t>
            </a:r>
            <a:endParaRPr lang="fr-FR" sz="138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Forme libre : forme 9">
            <a:extLst>
              <a:ext uri="{FF2B5EF4-FFF2-40B4-BE49-F238E27FC236}">
                <a16:creationId xmlns:a16="http://schemas.microsoft.com/office/drawing/2014/main" id="{7DFEE01C-8441-E117-D021-6501DF084CA8}"/>
              </a:ext>
            </a:extLst>
          </p:cNvPr>
          <p:cNvSpPr/>
          <p:nvPr/>
        </p:nvSpPr>
        <p:spPr>
          <a:xfrm rot="16200000">
            <a:off x="6444506" y="5188768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4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225C8AFC-2270-7835-78EC-D25ABCAF8BE0}"/>
              </a:ext>
            </a:extLst>
          </p:cNvPr>
          <p:cNvSpPr/>
          <p:nvPr/>
        </p:nvSpPr>
        <p:spPr>
          <a:xfrm rot="1800000">
            <a:off x="7852878" y="7628139"/>
            <a:ext cx="750786" cy="35815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0" y="17907"/>
                </a:moveTo>
                <a:lnTo>
                  <a:pt x="750786" y="17907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3" tIns="-862" rIns="369323" bIns="-863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051ADF2E-4B36-E2B7-649D-6D76967EB246}"/>
              </a:ext>
            </a:extLst>
          </p:cNvPr>
          <p:cNvSpPr/>
          <p:nvPr/>
        </p:nvSpPr>
        <p:spPr>
          <a:xfrm rot="19800000">
            <a:off x="5036135" y="7628138"/>
            <a:ext cx="750787" cy="35816"/>
          </a:xfrm>
          <a:custGeom>
            <a:avLst/>
            <a:gdLst>
              <a:gd name="connsiteX0" fmla="*/ 0 w 750786"/>
              <a:gd name="connsiteY0" fmla="*/ 17907 h 35815"/>
              <a:gd name="connsiteX1" fmla="*/ 750786 w 750786"/>
              <a:gd name="connsiteY1" fmla="*/ 17907 h 35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50786" h="35815">
                <a:moveTo>
                  <a:pt x="750786" y="17908"/>
                </a:moveTo>
                <a:lnTo>
                  <a:pt x="0" y="17908"/>
                </a:lnTo>
              </a:path>
            </a:pathLst>
          </a:custGeom>
          <a:noFill/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369322" tIns="-862" rIns="369325" bIns="-862" numCol="1" spcCol="1270" anchor="ctr" anchorCtr="0">
            <a:noAutofit/>
          </a:bodyPr>
          <a:lstStyle/>
          <a:p>
            <a:pPr marL="0" lvl="0" indent="0" algn="ctr" defTabSz="355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lang="fr-FR" sz="1100" kern="120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01CDF3-F23E-B7D1-CB28-CFFC3DBF45F0}"/>
              </a:ext>
            </a:extLst>
          </p:cNvPr>
          <p:cNvSpPr txBox="1"/>
          <p:nvPr/>
        </p:nvSpPr>
        <p:spPr>
          <a:xfrm>
            <a:off x="1349541" y="984685"/>
            <a:ext cx="1101691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الكاف مع الحركات ؟ </a:t>
            </a:r>
          </a:p>
        </p:txBody>
      </p:sp>
      <p:sp>
        <p:nvSpPr>
          <p:cNvPr id="9" name="Forme libre : forme 8">
            <a:extLst>
              <a:ext uri="{FF2B5EF4-FFF2-40B4-BE49-F238E27FC236}">
                <a16:creationId xmlns:a16="http://schemas.microsoft.com/office/drawing/2014/main" id="{CCD9D576-50D0-59CE-7B0E-DC2C478BAAE1}"/>
              </a:ext>
            </a:extLst>
          </p:cNvPr>
          <p:cNvSpPr/>
          <p:nvPr/>
        </p:nvSpPr>
        <p:spPr>
          <a:xfrm>
            <a:off x="5569046" y="5582069"/>
            <a:ext cx="2501707" cy="2501707"/>
          </a:xfrm>
          <a:custGeom>
            <a:avLst/>
            <a:gdLst>
              <a:gd name="connsiteX0" fmla="*/ 0 w 2501707"/>
              <a:gd name="connsiteY0" fmla="*/ 1250854 h 2501707"/>
              <a:gd name="connsiteX1" fmla="*/ 1250854 w 2501707"/>
              <a:gd name="connsiteY1" fmla="*/ 0 h 2501707"/>
              <a:gd name="connsiteX2" fmla="*/ 2501708 w 2501707"/>
              <a:gd name="connsiteY2" fmla="*/ 1250854 h 2501707"/>
              <a:gd name="connsiteX3" fmla="*/ 1250854 w 2501707"/>
              <a:gd name="connsiteY3" fmla="*/ 2501708 h 2501707"/>
              <a:gd name="connsiteX4" fmla="*/ 0 w 2501707"/>
              <a:gd name="connsiteY4" fmla="*/ 1250854 h 2501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01707" h="2501707">
                <a:moveTo>
                  <a:pt x="0" y="1250854"/>
                </a:moveTo>
                <a:cubicBezTo>
                  <a:pt x="0" y="560026"/>
                  <a:pt x="560026" y="0"/>
                  <a:pt x="1250854" y="0"/>
                </a:cubicBezTo>
                <a:cubicBezTo>
                  <a:pt x="1941682" y="0"/>
                  <a:pt x="2501708" y="560026"/>
                  <a:pt x="2501708" y="1250854"/>
                </a:cubicBezTo>
                <a:cubicBezTo>
                  <a:pt x="2501708" y="1941682"/>
                  <a:pt x="1941682" y="2501708"/>
                  <a:pt x="1250854" y="2501708"/>
                </a:cubicBezTo>
                <a:cubicBezTo>
                  <a:pt x="560026" y="2501708"/>
                  <a:pt x="0" y="1941682"/>
                  <a:pt x="0" y="1250854"/>
                </a:cubicBezTo>
                <a:close/>
              </a:path>
            </a:pathLst>
          </a:custGeom>
          <a:noFill/>
          <a:ln>
            <a:solidFill>
              <a:schemeClr val="accent1"/>
            </a:solidFill>
          </a:ln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396847" tIns="396847" rIns="396847" bIns="396847" numCol="1" spcCol="1270" anchor="ctr" anchorCtr="0">
            <a:noAutofit/>
          </a:bodyPr>
          <a:lstStyle/>
          <a:p>
            <a:pPr marL="0" lvl="0" indent="0" algn="ctr" defTabSz="2133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138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</a:t>
            </a:r>
            <a:endParaRPr lang="fr-FR" sz="13800" b="1" kern="1200" dirty="0">
              <a:solidFill>
                <a:srgbClr val="19199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CD30992C-3323-453E-F849-C3C14C584E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743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05CEA-4CE8-8CD8-F81C-78A80754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EAEF17C-7AD0-E324-6862-1E1A02619262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كراساتكم على الصفحة رقم 8، وأنجزوا النشاط رقم 2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 التعليمة، ويوضح المطلوب.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6A9DDF3-D818-AFBA-35CB-66FF22E51E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A899434C-5F69-A619-3DA5-DE7F87D43D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6662" y="3402330"/>
            <a:ext cx="13156789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3064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BAD9D-DFB0-29BA-7919-2F59049D94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4B1B35AD-1459-EB3E-BEFB-8E8B3FB03A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46662" y="3402330"/>
            <a:ext cx="13156789" cy="4572000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D6C90F8-7DE7-4C6E-EDB7-6FDF964D87A1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لنصحح النشاط، لاحظوا جيدا موقع الحرف في الكلمات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التصحيح بشكل تدريجي وكل حرف على حدة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B2C80BE-E364-3323-CFB1-CBED1248EC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AA5739A6-2D2B-0CF7-E670-878828166DE3}"/>
              </a:ext>
            </a:extLst>
          </p:cNvPr>
          <p:cNvSpPr/>
          <p:nvPr/>
        </p:nvSpPr>
        <p:spPr>
          <a:xfrm>
            <a:off x="4965029" y="4382502"/>
            <a:ext cx="625642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0D0326F-D7CA-4BCC-17A0-37CC11B14345}"/>
              </a:ext>
            </a:extLst>
          </p:cNvPr>
          <p:cNvSpPr/>
          <p:nvPr/>
        </p:nvSpPr>
        <p:spPr>
          <a:xfrm>
            <a:off x="1209407" y="4296276"/>
            <a:ext cx="819913" cy="95651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F258B132-F4DF-6110-F1CE-153B4C61DF64}"/>
              </a:ext>
            </a:extLst>
          </p:cNvPr>
          <p:cNvSpPr/>
          <p:nvPr/>
        </p:nvSpPr>
        <p:spPr>
          <a:xfrm>
            <a:off x="11478126" y="6928644"/>
            <a:ext cx="562669" cy="82215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074F3AB1-0D30-869D-4532-159E3A2B8AED}"/>
              </a:ext>
            </a:extLst>
          </p:cNvPr>
          <p:cNvSpPr/>
          <p:nvPr/>
        </p:nvSpPr>
        <p:spPr>
          <a:xfrm>
            <a:off x="1273575" y="5721465"/>
            <a:ext cx="603659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2731A054-8A35-936A-EE3D-920F29AD4253}"/>
              </a:ext>
            </a:extLst>
          </p:cNvPr>
          <p:cNvSpPr/>
          <p:nvPr/>
        </p:nvSpPr>
        <p:spPr>
          <a:xfrm>
            <a:off x="8117303" y="5848750"/>
            <a:ext cx="562670" cy="69640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8CE4917F-5B0F-92C7-D1C1-3E6AEA7F1B5C}"/>
              </a:ext>
            </a:extLst>
          </p:cNvPr>
          <p:cNvSpPr/>
          <p:nvPr/>
        </p:nvSpPr>
        <p:spPr>
          <a:xfrm>
            <a:off x="4955812" y="5730523"/>
            <a:ext cx="562670" cy="95651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4781E374-57FB-096A-5D02-33D760C190FE}"/>
              </a:ext>
            </a:extLst>
          </p:cNvPr>
          <p:cNvSpPr/>
          <p:nvPr/>
        </p:nvSpPr>
        <p:spPr>
          <a:xfrm>
            <a:off x="7977436" y="6992812"/>
            <a:ext cx="562669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F5F2A396-7470-212F-BAE3-1FEDB69F5018}"/>
              </a:ext>
            </a:extLst>
          </p:cNvPr>
          <p:cNvSpPr/>
          <p:nvPr/>
        </p:nvSpPr>
        <p:spPr>
          <a:xfrm>
            <a:off x="4957004" y="6944686"/>
            <a:ext cx="562669" cy="82215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474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DEC572-2CD8-434A-7910-4D294661D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FC39866-D962-2DD6-760D-C04A66948B8E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3، وانتبهوا جيدا لقراءتي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بصوت واضح ويوجه التلاميذ إلى متابعة على كراساتهم.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A7D789-6236-3C89-E287-6146E5945B5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3" name="Image 2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9054E040-AFDD-708A-3DF7-C79D8A555A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3315545"/>
            <a:ext cx="13156789" cy="553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4814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920B83-2E39-63B9-B635-9709BCF4DE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859EC6-E3B9-EEB7-3769-A269C5B8255C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المقاطع؟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تلميذين إلى ثلاثة تلاميذ لقراءة المقاطع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1D9D38AF-5357-27B6-2CB2-EB716040E6B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7790B1F2-F9D8-FE1F-DE76-5519687021C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3315545"/>
            <a:ext cx="13156789" cy="553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869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2938983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2700709"/>
            <a:ext cx="2208239" cy="147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C69D1-ABBB-8DD2-B622-A0C8C9CA7E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8F30C44-DC45-1F15-43EB-02E681E58F1E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بقراءة المقاطع بشكل ثنائي، 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إلى القراءة في ثنائيات ويتنقل بين الصفوف لتقديم الدعم.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9059CDA-FB75-DA14-6EE5-E093B2675145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pic>
        <p:nvPicPr>
          <p:cNvPr id="3" name="Image 2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2171615E-A326-E0C7-3CCB-5DADA2C861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3315545"/>
            <a:ext cx="13156789" cy="553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10327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BBF7C-AFF4-E2DB-45BA-DA935BFF7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E007090-125F-F7B5-D96C-783E4259519F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خذوا النشاط رقم 4 في الصفحة 9، وانتبهوا جيدا لقراءتي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يقرأ الأستاذ بصوت واضح ويوجه التلاميذ إلى متابعة على كراساتهم.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3BC882-350D-A74E-30DF-7D89359376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  <p:pic>
        <p:nvPicPr>
          <p:cNvPr id="5" name="Image 4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60CE82BB-A0F0-F996-602B-30D81C6A4C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0345" y="3449054"/>
            <a:ext cx="13295310" cy="471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41718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774CA-A87D-EC28-F5A9-6DBBDB34F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8A2E30-F941-0E9D-AEF7-D32BBF7D75D0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من يقرأ المقاطع؟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الأستاذ تلميذين إلى ثلاثة تلاميذ لقراءة المقاطع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5DBDF20-4762-F2B6-605A-E38307660B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E2EF409A-617F-4FDF-2DD2-44716695FE9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0345" y="3449054"/>
            <a:ext cx="13295310" cy="471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102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90443-9763-9214-023C-88BB9C8B7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14D5FFF-EB65-F39C-5C9A-5871991D9281}"/>
              </a:ext>
            </a:extLst>
          </p:cNvPr>
          <p:cNvSpPr txBox="1"/>
          <p:nvPr/>
        </p:nvSpPr>
        <p:spPr>
          <a:xfrm>
            <a:off x="2435393" y="628500"/>
            <a:ext cx="1015365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قوموا بقراءة المقاطع بشكل ثنائي، 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يوجه الأستاذ التلاميذ إلى القراءة في ثنائيات ويتنقل بين الصفوف لتقديم الدعم.</a:t>
            </a:r>
            <a:endParaRPr lang="ar-MA" sz="40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9DE7BE20-12D6-529A-CDF9-D504D7AD9E13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pic>
        <p:nvPicPr>
          <p:cNvPr id="3" name="Image 2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99237551-A73A-34DD-FAAF-0DC35311F0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0345" y="3449054"/>
            <a:ext cx="13295310" cy="471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2901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57AA20-C661-91EF-C09A-59FB4D50BC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9721C163-0C7A-5082-8AF2-F6C1E37A33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850" y="2306921"/>
            <a:ext cx="6300561" cy="7980079"/>
          </a:xfrm>
          <a:prstGeom prst="rect">
            <a:avLst/>
          </a:prstGeom>
        </p:spPr>
      </p:pic>
      <p:pic>
        <p:nvPicPr>
          <p:cNvPr id="3" name="Image 2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A3EE13E0-04E5-8731-16EF-872333F925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49" y="2390273"/>
            <a:ext cx="6234753" cy="7896728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7A112AC-AD9D-B9D2-1F06-C3A530563C2C}"/>
              </a:ext>
            </a:extLst>
          </p:cNvPr>
          <p:cNvSpPr txBox="1"/>
          <p:nvPr/>
        </p:nvSpPr>
        <p:spPr>
          <a:xfrm>
            <a:off x="2435393" y="690056"/>
            <a:ext cx="1015365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الأول الخاص بالتلوين في الصفحة 8، والنشاط رقم 5 في الصفحة 9 تنجز في المنزل.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توجيه التلاميذ لإنجاز النشاطين مع إعادة قراءة المقاطع والكلمات في النشاطين 3 و4.</a:t>
            </a:r>
            <a:endParaRPr lang="ar-MA" sz="36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5EECF2CE-09B9-DE3D-217B-A6763C510CD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4366" y="676656"/>
            <a:ext cx="2027790" cy="13455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C99AD9C-1A63-48A5-413B-3C396A527AFC}"/>
              </a:ext>
            </a:extLst>
          </p:cNvPr>
          <p:cNvSpPr/>
          <p:nvPr/>
        </p:nvSpPr>
        <p:spPr>
          <a:xfrm>
            <a:off x="6858000" y="3497178"/>
            <a:ext cx="6023811" cy="216568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EF5BBFD-A2D9-2950-6D63-80AA1CCB7814}"/>
              </a:ext>
            </a:extLst>
          </p:cNvPr>
          <p:cNvSpPr/>
          <p:nvPr/>
        </p:nvSpPr>
        <p:spPr>
          <a:xfrm>
            <a:off x="410381" y="5470358"/>
            <a:ext cx="6023811" cy="458804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247943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xfrm>
            <a:off x="7926522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09311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34828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xfrm>
            <a:off x="7440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xfrm>
            <a:off x="6954519" y="89747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xfrm>
            <a:off x="7440519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xfrm>
            <a:off x="6468519" y="9622861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8">
            <a:extLst>
              <a:ext uri="{FF2B5EF4-FFF2-40B4-BE49-F238E27FC236}">
                <a16:creationId xmlns:a16="http://schemas.microsoft.com/office/drawing/2014/main" id="{07512179-0253-1A7F-4A4C-FA5B0CEE1189}"/>
              </a:ext>
            </a:extLst>
          </p:cNvPr>
          <p:cNvSpPr txBox="1">
            <a:spLocks/>
          </p:cNvSpPr>
          <p:nvPr/>
        </p:nvSpPr>
        <p:spPr>
          <a:xfrm>
            <a:off x="3" y="16038"/>
            <a:ext cx="7926510" cy="236379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سلة الحروف</a:t>
            </a:r>
            <a:endParaRPr kumimoji="1" lang="fr-FR" altLang="ja-JP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2AFAFD0-5CA8-2519-0348-45D23B2D4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1050" y="2038350"/>
            <a:ext cx="6929469" cy="6178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E8780B0-F1D6-95F1-D463-A37648B31423}"/>
              </a:ext>
            </a:extLst>
          </p:cNvPr>
          <p:cNvSpPr txBox="1"/>
          <p:nvPr/>
        </p:nvSpPr>
        <p:spPr>
          <a:xfrm>
            <a:off x="2133600" y="697759"/>
            <a:ext cx="1056511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سلة الحروف، قوموا بتشكيل حلقة.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إعداد سلة صغيرة ونضع فيها جميع بطاقات الحروف التي سبق تقديمها</a:t>
            </a:r>
            <a:r>
              <a:rPr lang="fr-FR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الحصص السابقة</a:t>
            </a:r>
          </a:p>
        </p:txBody>
      </p:sp>
      <p:pic>
        <p:nvPicPr>
          <p:cNvPr id="6" name="Image 5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7BF61C0C-EC5E-3C92-FD2A-B9019F644F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697759"/>
            <a:ext cx="2216668" cy="1252899"/>
          </a:xfrm>
          <a:prstGeom prst="rect">
            <a:avLst/>
          </a:prstGeom>
        </p:spPr>
      </p:pic>
      <p:pic>
        <p:nvPicPr>
          <p:cNvPr id="7" name="Image 6" descr="Une image contenant habits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D78DB18E-0A0F-845B-1C1C-99534DFA381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94990" y="2412772"/>
            <a:ext cx="8526019" cy="7601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2720E-26E3-035B-7EF0-476B0C065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DDBBBA9-E6F0-DD79-5FEC-E2D695E23507}"/>
              </a:ext>
            </a:extLst>
          </p:cNvPr>
          <p:cNvSpPr txBox="1"/>
          <p:nvPr/>
        </p:nvSpPr>
        <p:spPr>
          <a:xfrm>
            <a:off x="1113537" y="774603"/>
            <a:ext cx="11488924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6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ستمررون السلة فيما بينكم وعندما تتوقف الموسيقى سيسحب صاحب السلة بطاقة ويسميها</a:t>
            </a:r>
            <a:r>
              <a:rPr lang="ar-MA" sz="36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36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تنظيم اللعبة وتيسير لعبها، وفي حالة أخطأ التلميذ ننتدب زميلا له للمساعدة.</a:t>
            </a:r>
          </a:p>
        </p:txBody>
      </p:sp>
      <p:pic>
        <p:nvPicPr>
          <p:cNvPr id="5" name="موسيق أطفال للمدرسة">
            <a:hlinkClick r:id="" action="ppaction://media"/>
            <a:extLst>
              <a:ext uri="{FF2B5EF4-FFF2-40B4-BE49-F238E27FC236}">
                <a16:creationId xmlns:a16="http://schemas.microsoft.com/office/drawing/2014/main" id="{8BA88F1F-CA68-DDBD-F8E3-41DADBA4D17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1157" y="2401734"/>
            <a:ext cx="12833685" cy="7264350"/>
          </a:xfrm>
          <a:prstGeom prst="rect">
            <a:avLst/>
          </a:prstGeom>
        </p:spPr>
      </p:pic>
      <p:pic>
        <p:nvPicPr>
          <p:cNvPr id="8" name="Image 7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DCE684F6-008D-3ADA-2AF0-90EAA73F51C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508" y="786064"/>
            <a:ext cx="1861762" cy="105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335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287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6FFF09-6017-656F-685C-72D139DF7E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3DE0F086-5523-5E08-6637-8D6762A7C88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36176" y="-16042"/>
            <a:ext cx="4800601" cy="10287000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ED40FC90-FFE1-9151-D878-EB2B747001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36176" y="1909312"/>
            <a:ext cx="4800596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96A7EBE-4590-D9D2-C93A-FC3E89E35B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36170" y="6209107"/>
            <a:ext cx="4800602" cy="2136497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282AF7D5-5E1C-E4CE-F424-B529FCA3A94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708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3A9A1C-F29A-8A5A-51D4-B4F237538AE1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222772" y="8974764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53733A6-4A4D-CB26-8495-38AC05E758E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5736772" y="8326662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369320-F4D7-2EF4-941E-BD89D839752B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736772" y="9622863"/>
            <a:ext cx="486000" cy="648101"/>
          </a:xfrm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テキスト プレースホルダー 9">
            <a:extLst>
              <a:ext uri="{FF2B5EF4-FFF2-40B4-BE49-F238E27FC236}">
                <a16:creationId xmlns:a16="http://schemas.microsoft.com/office/drawing/2014/main" id="{BB675CCC-DBD1-34A9-EE9F-BD6ADC310D13}"/>
              </a:ext>
            </a:extLst>
          </p:cNvPr>
          <p:cNvSpPr txBox="1">
            <a:spLocks/>
          </p:cNvSpPr>
          <p:nvPr/>
        </p:nvSpPr>
        <p:spPr>
          <a:xfrm>
            <a:off x="5736772" y="16036"/>
            <a:ext cx="7979228" cy="213649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ctr" defTabSz="13716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49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kumimoji="1" lang="ar-MA" altLang="ja-JP" sz="8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تذكير بالواجبات المنزلية</a:t>
            </a:r>
            <a:endParaRPr kumimoji="1" lang="ja-JP" altLang="en-US" sz="8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68467DE-2432-7D9D-D685-A03D6526EE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230" y="3881132"/>
            <a:ext cx="3770908" cy="47525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CCF28F5-7A85-2F5D-FE67-D2099141BC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1836748"/>
            <a:ext cx="3738724" cy="47364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83839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648CB-8BF2-0B2A-2FB4-5B6C86CA82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FBAA8CB-FAEE-506C-E1E1-A3B8F5FFCC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4589" y="3591188"/>
            <a:ext cx="13252288" cy="60979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42DBE88-6982-EEF0-D77D-74E24857F9E4}"/>
              </a:ext>
            </a:extLst>
          </p:cNvPr>
          <p:cNvSpPr txBox="1"/>
          <p:nvPr/>
        </p:nvSpPr>
        <p:spPr>
          <a:xfrm>
            <a:off x="160421" y="741755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3: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32D2CD9-DF51-C66B-5039-7B09584518AA}"/>
              </a:ext>
            </a:extLst>
          </p:cNvPr>
          <p:cNvSpPr/>
          <p:nvPr/>
        </p:nvSpPr>
        <p:spPr>
          <a:xfrm>
            <a:off x="4047820" y="6962272"/>
            <a:ext cx="2727159" cy="133951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BA9DB9EF-B631-E1D2-601F-021E4A3C634B}"/>
              </a:ext>
            </a:extLst>
          </p:cNvPr>
          <p:cNvSpPr/>
          <p:nvPr/>
        </p:nvSpPr>
        <p:spPr>
          <a:xfrm>
            <a:off x="6774979" y="4507829"/>
            <a:ext cx="770021" cy="507331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05A9261-9732-65F2-6554-997AEB758625}"/>
              </a:ext>
            </a:extLst>
          </p:cNvPr>
          <p:cNvSpPr txBox="1"/>
          <p:nvPr/>
        </p:nvSpPr>
        <p:spPr>
          <a:xfrm>
            <a:off x="217455" y="2610588"/>
            <a:ext cx="1325228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2 في الصفحة 3: </a:t>
            </a:r>
            <a:r>
              <a:rPr lang="ar-MA" sz="4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أعبر عن لوحة المدرسة بكلمتين وأكتبهما على كراستي في خانة اليوم الثالث.</a:t>
            </a:r>
            <a:endParaRPr lang="fr-FR" sz="4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320543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242475" y="2289457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</a:t>
            </a:r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55F3A40-311D-B621-AA4A-9B1C79E9E6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03925" y="4042772"/>
            <a:ext cx="2592763" cy="25371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7166807" y="7124700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9952077" y="7119026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6F835D7-38F8-723C-A940-3B3B7319DB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189441" y="4042772"/>
            <a:ext cx="2179955" cy="276068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91A372B-7A0D-FB1E-8426-C3438D496E36}"/>
              </a:ext>
            </a:extLst>
          </p:cNvPr>
          <p:cNvSpPr/>
          <p:nvPr/>
        </p:nvSpPr>
        <p:spPr>
          <a:xfrm>
            <a:off x="960872" y="7151272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ECB48A6-0C33-1A6B-C05E-B89046036F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4852" y="4099330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F389206-09CA-01B7-35A8-6977AE084F3E}"/>
              </a:ext>
            </a:extLst>
          </p:cNvPr>
          <p:cNvSpPr/>
          <p:nvPr/>
        </p:nvSpPr>
        <p:spPr>
          <a:xfrm>
            <a:off x="4385926" y="712206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78043B8C-E801-CFE9-75A2-F30167D4B5B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6973" y="3438240"/>
            <a:ext cx="2750848" cy="3468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 descr="Une image contenant texte, capture d’écran, calendrier&#10;&#10;Le contenu généré par l’IA peut être incorrect.">
            <a:extLst>
              <a:ext uri="{FF2B5EF4-FFF2-40B4-BE49-F238E27FC236}">
                <a16:creationId xmlns:a16="http://schemas.microsoft.com/office/drawing/2014/main" id="{66E3EF65-701A-85FA-3032-6140E79B2A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420" y="2306921"/>
            <a:ext cx="6300561" cy="798007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716748"/>
            <a:ext cx="12336380" cy="81945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725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8:</a:t>
            </a:r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3A3DFF4-1B16-411D-57F1-8C2D9A60CEA8}"/>
              </a:ext>
            </a:extLst>
          </p:cNvPr>
          <p:cNvSpPr txBox="1"/>
          <p:nvPr/>
        </p:nvSpPr>
        <p:spPr>
          <a:xfrm>
            <a:off x="6497051" y="4054450"/>
            <a:ext cx="6737685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الصفحة 8: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أتعرف وألون حروف اليوم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C8CE22A-C3BB-FD7B-147B-9260D90407B8}"/>
              </a:ext>
            </a:extLst>
          </p:cNvPr>
          <p:cNvSpPr txBox="1"/>
          <p:nvPr/>
        </p:nvSpPr>
        <p:spPr>
          <a:xfrm>
            <a:off x="6497052" y="8282256"/>
            <a:ext cx="673768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3 الصفحة 8: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المقاطع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037828-8497-05C5-3592-0E2F6E5B6E8A}"/>
              </a:ext>
            </a:extLst>
          </p:cNvPr>
          <p:cNvSpPr/>
          <p:nvPr/>
        </p:nvSpPr>
        <p:spPr>
          <a:xfrm>
            <a:off x="593558" y="3433011"/>
            <a:ext cx="12801601" cy="20854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AAE1417-E5CC-DE27-EECE-302F64F6B814}"/>
              </a:ext>
            </a:extLst>
          </p:cNvPr>
          <p:cNvSpPr/>
          <p:nvPr/>
        </p:nvSpPr>
        <p:spPr>
          <a:xfrm>
            <a:off x="593557" y="7595938"/>
            <a:ext cx="12801601" cy="208547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A3771-E0AD-FE21-A340-CBE48DC7A1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écriture manuscrite, nombre, Police&#10;&#10;Le contenu généré par l’IA peut être incorrect.">
            <a:extLst>
              <a:ext uri="{FF2B5EF4-FFF2-40B4-BE49-F238E27FC236}">
                <a16:creationId xmlns:a16="http://schemas.microsoft.com/office/drawing/2014/main" id="{D5B71E51-990C-E2EA-BE0B-ED07A86A46D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849" y="2390273"/>
            <a:ext cx="6234753" cy="789672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AC3FEA5-B317-03A8-F6C9-2BDAAB35E3C5}"/>
              </a:ext>
            </a:extLst>
          </p:cNvPr>
          <p:cNvSpPr txBox="1"/>
          <p:nvPr/>
        </p:nvSpPr>
        <p:spPr>
          <a:xfrm>
            <a:off x="6858000" y="7546621"/>
            <a:ext cx="643787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5 الصفحة 9: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أنقل الحروف والمقاطع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196ACFE-C0D5-3972-DF1D-16CF5E220E11}"/>
              </a:ext>
            </a:extLst>
          </p:cNvPr>
          <p:cNvSpPr txBox="1"/>
          <p:nvPr/>
        </p:nvSpPr>
        <p:spPr>
          <a:xfrm>
            <a:off x="6858000" y="3935642"/>
            <a:ext cx="643787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accent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4 الصفحة 9: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المقاطع والكلمات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E09D6BB-9B68-AE90-A4CB-7064AA47AF7E}"/>
              </a:ext>
            </a:extLst>
          </p:cNvPr>
          <p:cNvSpPr txBox="1"/>
          <p:nvPr/>
        </p:nvSpPr>
        <p:spPr>
          <a:xfrm>
            <a:off x="312703" y="757797"/>
            <a:ext cx="1233638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لنتذكر الواجبات المنزلية في الصفحة 9:</a:t>
            </a:r>
            <a:endParaRPr lang="fr-FR" sz="4400" b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DFCA86D-7BE6-3811-50F6-3714DF0E8EFA}"/>
              </a:ext>
            </a:extLst>
          </p:cNvPr>
          <p:cNvSpPr/>
          <p:nvPr/>
        </p:nvSpPr>
        <p:spPr>
          <a:xfrm>
            <a:off x="834188" y="3625516"/>
            <a:ext cx="12569109" cy="182879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979053C-9018-1C26-2653-61E48A1CC430}"/>
              </a:ext>
            </a:extLst>
          </p:cNvPr>
          <p:cNvSpPr/>
          <p:nvPr/>
        </p:nvSpPr>
        <p:spPr>
          <a:xfrm>
            <a:off x="834187" y="5536034"/>
            <a:ext cx="12569109" cy="41854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78925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2C2BC61-B44A-ED17-645F-CBB82FB5B52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2827421"/>
            <a:ext cx="11277600" cy="682992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852F6DD-0821-587E-5B36-5F357DF14E62}"/>
              </a:ext>
            </a:extLst>
          </p:cNvPr>
          <p:cNvSpPr txBox="1"/>
          <p:nvPr/>
        </p:nvSpPr>
        <p:spPr>
          <a:xfrm>
            <a:off x="1219200" y="629653"/>
            <a:ext cx="1127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i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إلى الحصة القادمة</a:t>
            </a:r>
            <a:endParaRPr lang="fr-MA" sz="7200" b="1" i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33008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835347"/>
            <a:ext cx="12001500" cy="8880153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4841" y="985760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5687180"/>
              </p:ext>
            </p:extLst>
          </p:nvPr>
        </p:nvGraphicFramePr>
        <p:xfrm>
          <a:off x="1860221" y="1558994"/>
          <a:ext cx="9989603" cy="68884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329868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6443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6395304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724906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اليوم: الأيقونات التوجيهية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طقس تسجيل الحضور</a:t>
                      </a:r>
                      <a:endParaRPr lang="fr-FR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أنشودة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عفوي: درس </a:t>
                      </a:r>
                      <a:r>
                        <a:rPr lang="ar-MA" sz="2800" b="0" kern="120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سارة المهملة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مراجعة الحروف: ر – ز – ك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أنشطة الكراسة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لعبة سلة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724906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74231" y="2707716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07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4231" y="5363887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35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31275" y="6764460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10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74231" y="174116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4231" y="395232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936160" y="1925354"/>
            <a:ext cx="4800601" cy="4348082"/>
          </a:xfrm>
        </p:spPr>
        <p:txBody>
          <a:bodyPr/>
          <a:lstStyle/>
          <a:p>
            <a:r>
              <a:rPr kumimoji="1" lang="en-US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>
          <a:xfrm>
            <a:off x="936168" y="6225149"/>
            <a:ext cx="4800601" cy="2117549"/>
          </a:xfrm>
        </p:spPr>
        <p:txBody>
          <a:bodyPr anchor="ctr"/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ja-JP" altLang="en-US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9E65169-D6B5-889E-5456-5E196000319A}"/>
              </a:ext>
            </a:extLst>
          </p:cNvPr>
          <p:cNvSpPr/>
          <p:nvPr/>
        </p:nvSpPr>
        <p:spPr>
          <a:xfrm>
            <a:off x="6858001" y="6406889"/>
            <a:ext cx="5524500" cy="1817134"/>
          </a:xfrm>
          <a:prstGeom prst="round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تعرف الأيقونات التوجيهية</a:t>
            </a:r>
          </a:p>
        </p:txBody>
      </p:sp>
    </p:spTree>
    <p:extLst>
      <p:ext uri="{BB962C8B-B14F-4D97-AF65-F5344CB8AC3E}">
        <p14:creationId xmlns:p14="http://schemas.microsoft.com/office/powerpoint/2010/main" val="254142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C361F3-EE01-B251-0E69-BA64FFF2C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4FDB57-82C0-FAA7-0EAC-15E87392BD31}"/>
              </a:ext>
            </a:extLst>
          </p:cNvPr>
          <p:cNvSpPr txBox="1"/>
          <p:nvPr/>
        </p:nvSpPr>
        <p:spPr>
          <a:xfrm>
            <a:off x="6144125" y="868785"/>
            <a:ext cx="6352675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يذكرنا بالأيقونات؟ </a:t>
            </a:r>
          </a:p>
        </p:txBody>
      </p:sp>
      <p:grpSp>
        <p:nvGrpSpPr>
          <p:cNvPr id="7" name="Group 3">
            <a:extLst>
              <a:ext uri="{FF2B5EF4-FFF2-40B4-BE49-F238E27FC236}">
                <a16:creationId xmlns:a16="http://schemas.microsoft.com/office/drawing/2014/main" id="{7F7F0576-7E55-73E0-CC18-3EBD1416D4B5}"/>
              </a:ext>
            </a:extLst>
          </p:cNvPr>
          <p:cNvGrpSpPr/>
          <p:nvPr/>
        </p:nvGrpSpPr>
        <p:grpSpPr>
          <a:xfrm>
            <a:off x="381000" y="2542439"/>
            <a:ext cx="12877800" cy="7055099"/>
            <a:chOff x="0" y="-47625"/>
            <a:chExt cx="4025259" cy="2769996"/>
          </a:xfrm>
        </p:grpSpPr>
        <p:sp>
          <p:nvSpPr>
            <p:cNvPr id="8" name="Freeform 4">
              <a:extLst>
                <a:ext uri="{FF2B5EF4-FFF2-40B4-BE49-F238E27FC236}">
                  <a16:creationId xmlns:a16="http://schemas.microsoft.com/office/drawing/2014/main" id="{D00C0416-8719-0049-D1D2-21116889E3E4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D65A6C9C-483D-027C-4DCE-CA79FC213982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1A9929BF-DCA3-F50B-6A6E-F7C7280160A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7773" y="3612749"/>
            <a:ext cx="1230172" cy="837429"/>
          </a:xfrm>
          <a:prstGeom prst="round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BEE170D-E77E-07CE-F86F-F5D21638C1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6505577"/>
            <a:ext cx="1472354" cy="135401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01200028-12B6-B7D0-89BE-AFB329E1629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5800" y="6286264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19B3882-ECA0-4923-69E7-48FE28FE1B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661822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4CD4782-F376-52F0-052E-7494E1F288BB}"/>
              </a:ext>
            </a:extLst>
          </p:cNvPr>
          <p:cNvSpPr/>
          <p:nvPr/>
        </p:nvSpPr>
        <p:spPr>
          <a:xfrm>
            <a:off x="7378501" y="8141267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</a:t>
            </a:r>
            <a:r>
              <a:rPr lang="ar-MA" sz="28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لوازمي المدرسية قبل بداية الدرس</a:t>
            </a:r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351B34A-16CC-3E1E-A090-75DB4F3D967F}"/>
              </a:ext>
            </a:extLst>
          </p:cNvPr>
          <p:cNvSpPr/>
          <p:nvPr/>
        </p:nvSpPr>
        <p:spPr>
          <a:xfrm>
            <a:off x="756409" y="5007243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32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8AD3029-02DF-42DC-A030-4229100A52A0}"/>
              </a:ext>
            </a:extLst>
          </p:cNvPr>
          <p:cNvSpPr/>
          <p:nvPr/>
        </p:nvSpPr>
        <p:spPr>
          <a:xfrm>
            <a:off x="3697297" y="2161923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CFB69F3-493C-9426-FF10-6CE04A07E363}"/>
              </a:ext>
            </a:extLst>
          </p:cNvPr>
          <p:cNvSpPr/>
          <p:nvPr/>
        </p:nvSpPr>
        <p:spPr>
          <a:xfrm>
            <a:off x="10278672" y="8139330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A9417A8-15CA-95C8-6842-41E9398F81D6}"/>
              </a:ext>
            </a:extLst>
          </p:cNvPr>
          <p:cNvSpPr/>
          <p:nvPr/>
        </p:nvSpPr>
        <p:spPr>
          <a:xfrm>
            <a:off x="4137182" y="8153967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8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7206733-6527-1223-F6C3-D17C4511F94D}"/>
              </a:ext>
            </a:extLst>
          </p:cNvPr>
          <p:cNvSpPr/>
          <p:nvPr/>
        </p:nvSpPr>
        <p:spPr>
          <a:xfrm>
            <a:off x="928411" y="81016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</a:t>
            </a:r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الكراسة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D828FB4-E18E-F85D-35E2-69ECD5AEC151}"/>
              </a:ext>
            </a:extLst>
          </p:cNvPr>
          <p:cNvSpPr/>
          <p:nvPr/>
        </p:nvSpPr>
        <p:spPr>
          <a:xfrm>
            <a:off x="10278672" y="4943275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A88816D2-E6F8-5CDF-32A5-E8FA3EC15487}"/>
              </a:ext>
            </a:extLst>
          </p:cNvPr>
          <p:cNvSpPr/>
          <p:nvPr/>
        </p:nvSpPr>
        <p:spPr>
          <a:xfrm>
            <a:off x="7237712" y="4943275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444971DD-26C7-0CBF-0F10-63D2213C8B3B}"/>
              </a:ext>
            </a:extLst>
          </p:cNvPr>
          <p:cNvSpPr/>
          <p:nvPr/>
        </p:nvSpPr>
        <p:spPr>
          <a:xfrm>
            <a:off x="4039464" y="494327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23" name="Image 22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79485421-6399-4DBF-4FB1-C13CA74DCB6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6618223"/>
            <a:ext cx="1950937" cy="1300625"/>
          </a:xfrm>
          <a:prstGeom prst="rect">
            <a:avLst/>
          </a:prstGeom>
        </p:spPr>
      </p:pic>
      <p:pic>
        <p:nvPicPr>
          <p:cNvPr id="24" name="Image 23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6D77DAE-DEE0-0178-37E6-54219363172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4635" y="3612749"/>
            <a:ext cx="2216668" cy="1252899"/>
          </a:xfrm>
          <a:prstGeom prst="rect">
            <a:avLst/>
          </a:prstGeom>
        </p:spPr>
      </p:pic>
      <p:pic>
        <p:nvPicPr>
          <p:cNvPr id="25" name="Image 24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095B8AC1-32B4-A74B-8F1D-67DD0C79CE6C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206126" y="3196681"/>
            <a:ext cx="2465967" cy="1636353"/>
          </a:xfrm>
          <a:prstGeom prst="rect">
            <a:avLst/>
          </a:prstGeom>
        </p:spPr>
      </p:pic>
      <p:pic>
        <p:nvPicPr>
          <p:cNvPr id="26" name="Image 25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595019D5-EB56-BE5E-BCC8-0455F20C55A4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4" y="3374475"/>
            <a:ext cx="2208239" cy="1472159"/>
          </a:xfrm>
          <a:prstGeom prst="rect">
            <a:avLst/>
          </a:prstGeom>
        </p:spPr>
      </p:pic>
      <p:pic>
        <p:nvPicPr>
          <p:cNvPr id="49" name="Image 48">
            <a:extLst>
              <a:ext uri="{FF2B5EF4-FFF2-40B4-BE49-F238E27FC236}">
                <a16:creationId xmlns:a16="http://schemas.microsoft.com/office/drawing/2014/main" id="{FD71DD33-F3CA-B797-0883-B7D752EECA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24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5B223-4811-C517-3E6E-633F1F86B5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31840FF6-F0F5-7847-DC42-813D026A5A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073" y="4171950"/>
            <a:ext cx="7665851" cy="5853924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D77ACF1F-2DB3-8563-B002-858607BD1467}"/>
              </a:ext>
            </a:extLst>
          </p:cNvPr>
          <p:cNvSpPr txBox="1"/>
          <p:nvPr/>
        </p:nvSpPr>
        <p:spPr>
          <a:xfrm>
            <a:off x="4057651" y="1056901"/>
            <a:ext cx="822960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0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وكتابة الحروف والمقاطع </a:t>
            </a:r>
          </a:p>
        </p:txBody>
      </p:sp>
      <p:pic>
        <p:nvPicPr>
          <p:cNvPr id="29" name="Image 28">
            <a:extLst>
              <a:ext uri="{FF2B5EF4-FFF2-40B4-BE49-F238E27FC236}">
                <a16:creationId xmlns:a16="http://schemas.microsoft.com/office/drawing/2014/main" id="{83BFA47A-AF70-EA63-A150-5E517CBD91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662" y="669796"/>
            <a:ext cx="1472354" cy="1354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216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1884</TotalTime>
  <Words>955</Words>
  <Application>Microsoft Office PowerPoint</Application>
  <PresentationFormat>Personnalisé</PresentationFormat>
  <Paragraphs>181</Paragraphs>
  <Slides>52</Slides>
  <Notes>5</Notes>
  <HiddenSlides>0</HiddenSlides>
  <MMClips>2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52</vt:i4>
      </vt:variant>
    </vt:vector>
  </HeadingPairs>
  <TitlesOfParts>
    <vt:vector size="70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2212</cp:revision>
  <dcterms:created xsi:type="dcterms:W3CDTF">2014-10-09T07:32:24Z</dcterms:created>
  <dcterms:modified xsi:type="dcterms:W3CDTF">2025-09-17T14:10:47Z</dcterms:modified>
</cp:coreProperties>
</file>