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5"/>
  </p:notesMasterIdLst>
  <p:handoutMasterIdLst>
    <p:handoutMasterId r:id="rId56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953" r:id="rId13"/>
    <p:sldId id="2134808449" r:id="rId14"/>
    <p:sldId id="2134808451" r:id="rId15"/>
    <p:sldId id="2134808592" r:id="rId16"/>
    <p:sldId id="988" r:id="rId17"/>
    <p:sldId id="2134808453" r:id="rId18"/>
    <p:sldId id="2134808557" r:id="rId19"/>
    <p:sldId id="2134808558" r:id="rId20"/>
    <p:sldId id="2134808584" r:id="rId21"/>
    <p:sldId id="2134808585" r:id="rId22"/>
    <p:sldId id="2134808586" r:id="rId23"/>
    <p:sldId id="2134808587" r:id="rId24"/>
    <p:sldId id="2134808588" r:id="rId25"/>
    <p:sldId id="2134808589" r:id="rId26"/>
    <p:sldId id="2134808544" r:id="rId27"/>
    <p:sldId id="2134808553" r:id="rId28"/>
    <p:sldId id="2134808452" r:id="rId29"/>
    <p:sldId id="2134808590" r:id="rId30"/>
    <p:sldId id="2134808591" r:id="rId31"/>
    <p:sldId id="597" r:id="rId32"/>
    <p:sldId id="2134808475" r:id="rId33"/>
    <p:sldId id="2134808565" r:id="rId34"/>
    <p:sldId id="2134808566" r:id="rId35"/>
    <p:sldId id="2134808567" r:id="rId36"/>
    <p:sldId id="2134808569" r:id="rId37"/>
    <p:sldId id="2134808570" r:id="rId38"/>
    <p:sldId id="2134808571" r:id="rId39"/>
    <p:sldId id="2134808572" r:id="rId40"/>
    <p:sldId id="2134808573" r:id="rId41"/>
    <p:sldId id="2134808575" r:id="rId42"/>
    <p:sldId id="2134808576" r:id="rId43"/>
    <p:sldId id="2134808577" r:id="rId44"/>
    <p:sldId id="2134808578" r:id="rId45"/>
    <p:sldId id="2134808574" r:id="rId46"/>
    <p:sldId id="2134808579" r:id="rId47"/>
    <p:sldId id="2134808580" r:id="rId48"/>
    <p:sldId id="2134808581" r:id="rId49"/>
    <p:sldId id="2134808582" r:id="rId50"/>
    <p:sldId id="2134808583" r:id="rId51"/>
    <p:sldId id="985" r:id="rId52"/>
    <p:sldId id="2134808546" r:id="rId53"/>
    <p:sldId id="2134808513" r:id="rId5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2134808592"/>
            <p14:sldId id="988"/>
            <p14:sldId id="2134808453"/>
            <p14:sldId id="2134808557"/>
            <p14:sldId id="2134808558"/>
          </p14:sldIdLst>
        </p14:section>
        <p14:section name="تحدث وإغناء المعجم" id="{5F742C0B-3E93-40E7-BD04-47EA8F843380}">
          <p14:sldIdLst>
            <p14:sldId id="2134808584"/>
            <p14:sldId id="2134808585"/>
            <p14:sldId id="2134808586"/>
            <p14:sldId id="2134808587"/>
            <p14:sldId id="2134808588"/>
            <p14:sldId id="2134808589"/>
            <p14:sldId id="2134808544"/>
            <p14:sldId id="2134808553"/>
            <p14:sldId id="2134808452"/>
            <p14:sldId id="2134808590"/>
            <p14:sldId id="2134808591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5"/>
            <p14:sldId id="2134808566"/>
            <p14:sldId id="2134808567"/>
            <p14:sldId id="2134808569"/>
            <p14:sldId id="2134808570"/>
            <p14:sldId id="2134808571"/>
            <p14:sldId id="2134808572"/>
            <p14:sldId id="2134808573"/>
            <p14:sldId id="2134808575"/>
            <p14:sldId id="2134808576"/>
            <p14:sldId id="2134808577"/>
            <p14:sldId id="2134808578"/>
            <p14:sldId id="2134808574"/>
            <p14:sldId id="2134808579"/>
            <p14:sldId id="2134808580"/>
            <p14:sldId id="2134808581"/>
            <p14:sldId id="2134808582"/>
            <p14:sldId id="2134808583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FFD992"/>
    <a:srgbClr val="19199B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83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commentAuthors" Target="commentAuthor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1C635-9E15-55AE-7252-443BFD68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287993B-F7E8-1A97-12D1-949D81A72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3F16EC-2AA2-C9E7-ACF0-B8D1CFAB1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09BC4D-D5CA-FA69-4236-0A44073491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14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9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3025073" y="1056901"/>
            <a:ext cx="926217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ستواصلون التدرب على قراءة وكتابة الحروف والمقاطع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827090" y="664740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791" y="599485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2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اكتب اسمك واسم زميلك على لوحتك.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FFDE7-2B0B-B297-B799-C95ABA0A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DFD937-B542-5775-25C4-3255E514A5E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الآن تبادل أنت وزميلك اللوحة وليصحح كل منكم اسمه على لوحة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2B329B-84AA-A4A9-812A-E0489EDDCBB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DF1417C-8637-24F6-2141-260EC50E77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86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استرجعوا ألواحكم وارفعوها، كل واحد يقدم نفسه ويقدم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يقف كل تلميذ(ة) ويقدم نفسه ويقدم زميله: أنا اسمي ....، وهذا زميلي ......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827090" y="664740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791" y="599485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5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240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أيام.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أَيّام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أثواب.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28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أَثْواب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أَثير.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أَثير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32D6F58-953D-702E-692A-F854A920B9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8EB5F87-A189-5648-79E1-F99A8DA1ED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055" y="2282442"/>
            <a:ext cx="6319889" cy="800455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افتحوا كراساتكم على الصفحة 24، خذوا النشاط رقم 1.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677AAF-83AE-DE24-BBBC-041D60572405}"/>
              </a:ext>
            </a:extLst>
          </p:cNvPr>
          <p:cNvSpPr/>
          <p:nvPr/>
        </p:nvSpPr>
        <p:spPr>
          <a:xfrm>
            <a:off x="4114801" y="3464169"/>
            <a:ext cx="5328138" cy="188340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2B03F-28D7-08FD-A8ED-FBA0DF5BE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E514B7-DC53-E4C2-0F8C-450B2D7B538E}"/>
              </a:ext>
            </a:extLst>
          </p:cNvPr>
          <p:cNvSpPr txBox="1"/>
          <p:nvPr/>
        </p:nvSpPr>
        <p:spPr>
          <a:xfrm>
            <a:off x="2419351" y="70871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بقراءة الحروف. حرف النون -نْ –حرف الجيم - جْ....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 الأستاذ الحروف بصوت واضح ويحرص على متابعة المتعلمين لقراءته.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8B7566-12A9-9EC6-D2B7-94BCE03BD7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C1659EC-CE07-DC72-7ADF-C756F3BAF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8" t="18923" r="10174" b="62181"/>
          <a:stretch>
            <a:fillRect/>
          </a:stretch>
        </p:blipFill>
        <p:spPr>
          <a:xfrm>
            <a:off x="417712" y="4378036"/>
            <a:ext cx="12880575" cy="375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8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أهداف حصة التوليف والتتبع: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143500"/>
            <a:ext cx="9344906" cy="1456166"/>
            <a:chOff x="3334343" y="5038743"/>
            <a:chExt cx="9344906" cy="145616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334343" y="5038743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للتحدث عن الأسرة؛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مراجعة وتثبيت الحروف المقدمة؛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115132"/>
              <a:ext cx="455010" cy="466386"/>
            </a:xfrm>
            <a:prstGeom prst="rect">
              <a:avLst/>
            </a:prstGeom>
            <a:grpFill/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التحقق من مدى التحكم في الحروف المقدمة..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EE525-CD06-C3E5-5D0F-063CCC5FD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E26774-E7B3-03FB-9E55-EF3F26B34C0A}"/>
              </a:ext>
            </a:extLst>
          </p:cNvPr>
          <p:cNvSpPr txBox="1"/>
          <p:nvPr/>
        </p:nvSpPr>
        <p:spPr>
          <a:xfrm>
            <a:off x="2419351" y="70871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يمر إلى السبورة لتسمية الحروف؟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مجموعة من المتعلمين لتسمية الحروف (خمسة تلاميذ).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60A372B-F0EF-5F6F-F049-459D7C7DD0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BA243F5-A62C-FC26-7F6F-D3E72B886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8" t="18923" r="10174" b="62181"/>
          <a:stretch>
            <a:fillRect/>
          </a:stretch>
        </p:blipFill>
        <p:spPr>
          <a:xfrm>
            <a:off x="417712" y="4378036"/>
            <a:ext cx="12880575" cy="375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718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397F4-697C-9840-E3A4-235C22BF1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A67665-6D25-015F-B11A-57AB7C884CE0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قلم ملون أخضر، ستقرؤون في ثنائيات، وتلون فقط الحروف التي استطعتم قراءتها.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للحرص على الفهم الصحيح للتعليمة لكل ثنائي.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781381A-072B-6E9A-92C2-6553B370FF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1B6541-2A57-ACF4-1CBA-9D0C340BFD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8" t="15577" r="7728" b="60926"/>
          <a:stretch>
            <a:fillRect/>
          </a:stretch>
        </p:blipFill>
        <p:spPr>
          <a:xfrm>
            <a:off x="225825" y="3629891"/>
            <a:ext cx="13264349" cy="466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36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C0F02-2207-FCBF-96BB-BAAB3867B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8026FCB-8262-DDB5-07AB-4FD0C02B4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" t="40050" r="8351" b="35338"/>
          <a:stretch>
            <a:fillRect/>
          </a:stretch>
        </p:blipFill>
        <p:spPr>
          <a:xfrm>
            <a:off x="225825" y="3408218"/>
            <a:ext cx="13264349" cy="489065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45BCC26-2959-87F5-83E3-7F827871ECCE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الآن النشاط رقم 2، سنقرأ المقاطع المكتوبة باللون الأحمر.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المقاطع وينتدب تلميذين على ثلاثة لقراءتها.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629338-EF9B-2CF9-4285-5617803C7CB9}"/>
              </a:ext>
            </a:extLst>
          </p:cNvPr>
          <p:cNvSpPr/>
          <p:nvPr/>
        </p:nvSpPr>
        <p:spPr>
          <a:xfrm>
            <a:off x="3127310" y="4031672"/>
            <a:ext cx="7125054" cy="76200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4F334BB-8664-7E62-CB7A-C0F01800C0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074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A361-F662-9C31-7730-9629B29A8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C9A7B2A-7E32-0E3C-3252-2F1A9D8EC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" t="40050" r="8351" b="35338"/>
          <a:stretch>
            <a:fillRect/>
          </a:stretch>
        </p:blipFill>
        <p:spPr>
          <a:xfrm>
            <a:off x="225825" y="3408218"/>
            <a:ext cx="13264349" cy="489065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195C519-AC67-43D0-9BFB-490301998FC2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الصور، لنتعرف ما تتضمنه هذه الصور.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مضامين كل صورة، ويبين المطلوب إنجازه.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2A69E2-EA08-ADF4-53D8-06BA44619EEC}"/>
              </a:ext>
            </a:extLst>
          </p:cNvPr>
          <p:cNvSpPr/>
          <p:nvPr/>
        </p:nvSpPr>
        <p:spPr>
          <a:xfrm>
            <a:off x="340747" y="4765964"/>
            <a:ext cx="12821071" cy="351905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43B2FD5-6D43-B576-73B2-4D37E5FD56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407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6AA36-D964-117D-3EAA-F317C550C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7A03EF8-5AE8-8B7D-E5A6-74EBF2BC4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" t="40050" r="8351" b="35338"/>
          <a:stretch>
            <a:fillRect/>
          </a:stretch>
        </p:blipFill>
        <p:spPr>
          <a:xfrm>
            <a:off x="225825" y="3408218"/>
            <a:ext cx="13264349" cy="489065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F830855-B990-B499-CC25-317BCDFA1649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الآن، سأحاول إيجاد المقطع الناقص  لإتمام الكلمة في الصورة الأولى.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طريقة التوصل إلى المقطع الناقص عبر الربط بين صورة المثلجات وكلمة "بارد".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FAA977-E872-2CBB-21DD-1B94649054A0}"/>
              </a:ext>
            </a:extLst>
          </p:cNvPr>
          <p:cNvSpPr/>
          <p:nvPr/>
        </p:nvSpPr>
        <p:spPr>
          <a:xfrm>
            <a:off x="10958945" y="4599709"/>
            <a:ext cx="2139459" cy="36991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4D84D1-AA94-5D4E-4987-72DF80376D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420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0AAE4-4E5D-95BB-B7EA-2E38D7C7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D2C60C5-5328-D363-9E8B-0C9EC2108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" t="40050" r="8351" b="35338"/>
          <a:stretch>
            <a:fillRect/>
          </a:stretch>
        </p:blipFill>
        <p:spPr>
          <a:xfrm>
            <a:off x="225825" y="3408218"/>
            <a:ext cx="13264349" cy="489065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D312EA5-98E2-7617-A971-296AEE6ABF41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المقطع المناسب هو: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بارد.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طريقة التوصل إلى المقطع الناقص عبر الربط بين صورة المثلجات وكلمة "بارد".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83397C-8318-64A0-08C4-500432E7773E}"/>
              </a:ext>
            </a:extLst>
          </p:cNvPr>
          <p:cNvSpPr/>
          <p:nvPr/>
        </p:nvSpPr>
        <p:spPr>
          <a:xfrm>
            <a:off x="10762051" y="7128248"/>
            <a:ext cx="2139459" cy="928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868379-CD52-7672-AC8E-07EF33EB54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5526E6B4-5205-9078-2BD3-11BF251A9188}"/>
              </a:ext>
            </a:extLst>
          </p:cNvPr>
          <p:cNvSpPr/>
          <p:nvPr/>
        </p:nvSpPr>
        <p:spPr>
          <a:xfrm>
            <a:off x="7406212" y="3948545"/>
            <a:ext cx="803565" cy="80356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817551C-58BA-1D35-3685-EB39351D0E56}"/>
              </a:ext>
            </a:extLst>
          </p:cNvPr>
          <p:cNvCxnSpPr>
            <a:cxnSpLocks/>
            <a:stCxn id="6" idx="5"/>
          </p:cNvCxnSpPr>
          <p:nvPr/>
        </p:nvCxnSpPr>
        <p:spPr>
          <a:xfrm>
            <a:off x="8092098" y="4634431"/>
            <a:ext cx="3781715" cy="250202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E225DD03-7FDC-25F7-8026-3918BDC5A050}"/>
              </a:ext>
            </a:extLst>
          </p:cNvPr>
          <p:cNvSpPr txBox="1"/>
          <p:nvPr/>
        </p:nvSpPr>
        <p:spPr>
          <a:xfrm>
            <a:off x="11801995" y="7136457"/>
            <a:ext cx="942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ثَـــ</a:t>
            </a:r>
            <a:endParaRPr lang="fr-M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260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DD4D4-9004-9D78-F0E9-548994321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1475AEA-CA2D-AE20-0437-063C24374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" t="40050" r="8351" b="35338"/>
          <a:stretch>
            <a:fillRect/>
          </a:stretch>
        </p:blipFill>
        <p:spPr>
          <a:xfrm>
            <a:off x="225825" y="3408218"/>
            <a:ext cx="13264349" cy="489065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484B1F-0260-FD7E-5E7E-CEA47C5A1FA3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في باقي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بسلاسل الحروف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810AC9-06FC-E288-67AB-827ECA273276}"/>
              </a:ext>
            </a:extLst>
          </p:cNvPr>
          <p:cNvSpPr/>
          <p:nvPr/>
        </p:nvSpPr>
        <p:spPr>
          <a:xfrm>
            <a:off x="512618" y="4946073"/>
            <a:ext cx="10099964" cy="33528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800105-6641-8729-A2FE-5E4A29180923}"/>
              </a:ext>
            </a:extLst>
          </p:cNvPr>
          <p:cNvSpPr/>
          <p:nvPr/>
        </p:nvSpPr>
        <p:spPr>
          <a:xfrm>
            <a:off x="3241964" y="4100945"/>
            <a:ext cx="6289963" cy="65758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A1399A6-5856-DD09-51CE-D62930E22D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F735CB3-0AE2-EE38-C381-35BE10E02AD2}"/>
              </a:ext>
            </a:extLst>
          </p:cNvPr>
          <p:cNvSpPr txBox="1"/>
          <p:nvPr/>
        </p:nvSpPr>
        <p:spPr>
          <a:xfrm>
            <a:off x="11801995" y="7136457"/>
            <a:ext cx="942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ثَـــ</a:t>
            </a:r>
            <a:endParaRPr lang="fr-M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9422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94C60-07F4-9A90-FDFE-0D0C704F0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C502364-C762-B516-A59A-1597A7938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" t="40050" r="8351" b="35338"/>
          <a:stretch>
            <a:fillRect/>
          </a:stretch>
        </p:blipFill>
        <p:spPr>
          <a:xfrm>
            <a:off x="225825" y="3471072"/>
            <a:ext cx="13264349" cy="489065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B853216-6D22-884D-1DC4-D7060D1E357E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يصحح الأستاذ النشاط بشكل تفاعلي مع التلاميذ، منتدبا بعضهم لذلك.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FF60AC6-D4BB-7319-7010-A0B1C9953D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53A412E-0E00-64A2-5E42-497A939478A4}"/>
              </a:ext>
            </a:extLst>
          </p:cNvPr>
          <p:cNvSpPr txBox="1"/>
          <p:nvPr/>
        </p:nvSpPr>
        <p:spPr>
          <a:xfrm>
            <a:off x="8953863" y="7190501"/>
            <a:ext cx="942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ea typeface="Microsoft GothicNeo" panose="020B0500000101010101" pitchFamily="34" charset="-127"/>
                <a:cs typeface="Microsoft Uighur" panose="02000000000000000000" pitchFamily="2" charset="-78"/>
              </a:rPr>
              <a:t>وُ</a:t>
            </a:r>
            <a:endParaRPr lang="fr-MA" sz="6000" dirty="0">
              <a:solidFill>
                <a:srgbClr val="FF0000"/>
              </a:solidFill>
              <a:latin typeface="Microsoft Uighur" panose="02000000000000000000" pitchFamily="2" charset="-78"/>
              <a:ea typeface="Microsoft GothicNeo" panose="020B0500000101010101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C66B78-83C0-8F2E-2BED-47620DDEA9C2}"/>
              </a:ext>
            </a:extLst>
          </p:cNvPr>
          <p:cNvSpPr txBox="1"/>
          <p:nvPr/>
        </p:nvSpPr>
        <p:spPr>
          <a:xfrm>
            <a:off x="11727262" y="7176645"/>
            <a:ext cx="942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ea typeface="Microsoft GothicNeo" panose="020B0500000101010101" pitchFamily="34" charset="-127"/>
                <a:cs typeface="Microsoft Uighur" panose="02000000000000000000" pitchFamily="2" charset="-78"/>
              </a:rPr>
              <a:t>ثَـ</a:t>
            </a:r>
            <a:endParaRPr lang="fr-MA" sz="6000" dirty="0">
              <a:solidFill>
                <a:srgbClr val="FF0000"/>
              </a:solidFill>
              <a:latin typeface="Microsoft Uighur" panose="02000000000000000000" pitchFamily="2" charset="-78"/>
              <a:ea typeface="Microsoft GothicNeo" panose="020B0500000101010101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C6C4696-9062-A110-7163-2F657CA10B96}"/>
              </a:ext>
            </a:extLst>
          </p:cNvPr>
          <p:cNvSpPr txBox="1"/>
          <p:nvPr/>
        </p:nvSpPr>
        <p:spPr>
          <a:xfrm>
            <a:off x="6708185" y="7163813"/>
            <a:ext cx="942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ea typeface="Microsoft GothicNeo" panose="020B0500000101010101" pitchFamily="34" charset="-127"/>
                <a:cs typeface="Microsoft Uighur" panose="02000000000000000000" pitchFamily="2" charset="-78"/>
              </a:rPr>
              <a:t>يَوْ</a:t>
            </a:r>
            <a:endParaRPr lang="fr-MA" sz="6000" dirty="0">
              <a:solidFill>
                <a:srgbClr val="FF0000"/>
              </a:solidFill>
              <a:latin typeface="Microsoft Uighur" panose="02000000000000000000" pitchFamily="2" charset="-78"/>
              <a:ea typeface="Microsoft GothicNeo" panose="020B0500000101010101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2310924-6C1E-6938-41B1-7EC3A6B4F784}"/>
              </a:ext>
            </a:extLst>
          </p:cNvPr>
          <p:cNvSpPr txBox="1"/>
          <p:nvPr/>
        </p:nvSpPr>
        <p:spPr>
          <a:xfrm>
            <a:off x="3827776" y="7176644"/>
            <a:ext cx="942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ea typeface="Microsoft GothicNeo" panose="020B0500000101010101" pitchFamily="34" charset="-127"/>
                <a:cs typeface="Microsoft Uighur" panose="02000000000000000000" pitchFamily="2" charset="-78"/>
              </a:rPr>
              <a:t>ؤو</a:t>
            </a:r>
            <a:endParaRPr lang="fr-MA" sz="6000" dirty="0">
              <a:solidFill>
                <a:srgbClr val="FF0000"/>
              </a:solidFill>
              <a:latin typeface="Microsoft Uighur" panose="02000000000000000000" pitchFamily="2" charset="-78"/>
              <a:ea typeface="Microsoft GothicNeo" panose="020B0500000101010101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C870298-21AD-5D2A-D036-3428C25D8599}"/>
              </a:ext>
            </a:extLst>
          </p:cNvPr>
          <p:cNvSpPr txBox="1"/>
          <p:nvPr/>
        </p:nvSpPr>
        <p:spPr>
          <a:xfrm>
            <a:off x="1510738" y="7190501"/>
            <a:ext cx="13894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ea typeface="Microsoft GothicNeo" panose="020B0500000101010101" pitchFamily="34" charset="-127"/>
                <a:cs typeface="Microsoft Uighur" panose="02000000000000000000" pitchFamily="2" charset="-78"/>
              </a:rPr>
              <a:t>مَطْــ</a:t>
            </a:r>
            <a:endParaRPr lang="fr-MA" sz="6000" dirty="0">
              <a:solidFill>
                <a:srgbClr val="FF0000"/>
              </a:solidFill>
              <a:latin typeface="Microsoft Uighur" panose="02000000000000000000" pitchFamily="2" charset="-78"/>
              <a:ea typeface="Microsoft GothicNeo" panose="020B0500000101010101" pitchFamily="34" charset="-127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901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29" grpId="0"/>
      <p:bldP spid="3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9B236-EE68-FFAF-A494-4380D4A09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392D1F-B701-83AC-A339-003883DA7458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النشاط رقم 3، وانتبهوا جيدا، سأقوم بقراءة هذه المقاطع.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المقطع والكلمة المقابلة بشكل يوضح العلاقة بينهما، ثم ينتدب بعض المتمكنين للقراءة.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764202-F768-556A-28C7-4FC1CBC382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626D3E3-5BFD-F1E8-1F33-6E502206DB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8" t="65097" r="7728" b="6544"/>
          <a:stretch>
            <a:fillRect/>
          </a:stretch>
        </p:blipFill>
        <p:spPr>
          <a:xfrm>
            <a:off x="239138" y="2594263"/>
            <a:ext cx="13264349" cy="563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1287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7D216-1E55-A771-461A-5CC19D440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F43D77-8DB8-469D-CD34-007420AD32FC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اقرؤوا في ثنائيات هذه المقاطع والكلمات.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بسلاسل الحروف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9828F77-852C-9BEE-232B-9D4CFFBDC1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D3F8B1E-D251-FF51-5D70-10BAD9A8A5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8" t="65097" r="7728" b="6544"/>
          <a:stretch>
            <a:fillRect/>
          </a:stretch>
        </p:blipFill>
        <p:spPr>
          <a:xfrm>
            <a:off x="239138" y="2594263"/>
            <a:ext cx="13264349" cy="563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29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A5B76-2E06-A7E7-07B6-AEDBD0499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0A73894-201B-D4A7-E1A7-2673679196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A4EC91F7-EEAB-19BC-05F5-19509776B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التصديق على شبكة رصد التقدم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7F4BDC2-EACE-A9EA-132A-299591006F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321E96-A2F8-E502-4B0A-7783F88E45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47DAB919-052A-65C3-8E92-AB04DC3F8F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3E1604E-4755-B406-6B83-8CE11609A3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FF6421D-DD0D-B471-2C0F-96558189AD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506518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 (النشاطان 2 و3)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سلاسل مختلفة للحروف حسب النماذج في الشرائح الموالية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937666" y="6591766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سلاسل التمرير مسبقا حسب النماذج في الشرائح الموالية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937666" y="2747908"/>
            <a:ext cx="9324931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937666" y="4669837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14 حرفا، ويعتبر متحكما إن استطاع قراءة 10 حروف على الأقل.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1010759" y="8513695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عرض لوحة الأسرة، وعلى المتعلم أن يعبر عن اللوحة بـ 6 كلمات (5 يعتبر متحكما)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98683-22B1-73DA-BEA5-E9A80F554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F49C258E-3A7E-633E-3BC8-16B60631A13C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A173C5A-E2BC-3D1C-8591-6315234DDEF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5AED033-B3FC-ADFC-F6A9-845D0AD5689B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780C89-1FC5-8F55-34C5-6683A392C7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BD17CB81-B4AC-39D2-A92F-7E26B6E061E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D92726A9-250C-1BF2-1233-4BB318B8EBB8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سلاسل التصديق: السلسلة 1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02FFD58-7ED2-A0C2-7871-6FA46549E15F}"/>
              </a:ext>
            </a:extLst>
          </p:cNvPr>
          <p:cNvSpPr txBox="1"/>
          <p:nvPr/>
        </p:nvSpPr>
        <p:spPr>
          <a:xfrm>
            <a:off x="468773" y="3327618"/>
            <a:ext cx="12778451" cy="36317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 – ت – خ – د – ز – ص – كـ – ش – ع – ط – ق – م – ه – ل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883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F13E7-C906-C3DD-A382-265CF82D1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1561CE9-FA4C-D64D-B71C-4C619DFC0A5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152B0A6-98A4-2419-623B-2FE7BD22D71B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9B76DB28-7E7B-8A9B-2238-5709A90EC1F9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31B4C42-7CB5-96BA-ED3C-E96BE143F6C6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9B5C9E5E-A8E4-0BC4-3A19-27D47DB5A22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97AD06C0-D98A-D4F7-9EA2-65FB9539DDA5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سلاسل التصديق: السلسلة 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8EEC1B5-67D0-2A93-890A-F471A53944A7}"/>
              </a:ext>
            </a:extLst>
          </p:cNvPr>
          <p:cNvSpPr txBox="1"/>
          <p:nvPr/>
        </p:nvSpPr>
        <p:spPr>
          <a:xfrm>
            <a:off x="468773" y="3327618"/>
            <a:ext cx="12778451" cy="36317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ط – ت – ح – ذ – س – م – و – ض – ن – ف – ر – ل – غ – ه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382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سلاسل التصديق: السلسلة 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468773" y="3327618"/>
            <a:ext cx="12778451" cy="36317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ث – ج – أ – ض – كـ – ع – ف – ي – م – ب – ر – س – و – ط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E363-71D9-EEB6-0EFC-6D5D5A5B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390A0098-08E5-3363-B721-CE000E525187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7DD1A62-D3A8-A0A5-91B2-EB48421B3F09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19ADE85-C6BC-D6D4-BD0E-D846D422565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A7EC07C2-8FF0-BA26-E374-FA853CCD8AC2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45D39818-9D17-CA7B-A3AE-959F1D744B5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327188F-F474-8BF5-2BEA-9D8F70B4323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لوحة الأسرة</a:t>
            </a:r>
          </a:p>
        </p:txBody>
      </p:sp>
      <p:pic>
        <p:nvPicPr>
          <p:cNvPr id="6" name="Image 5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869FEB3-7BF5-4FB8-4A41-EBEB7FA502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9195" r="10125" b="37331"/>
          <a:stretch>
            <a:fillRect/>
          </a:stretch>
        </p:blipFill>
        <p:spPr>
          <a:xfrm>
            <a:off x="746626" y="1426196"/>
            <a:ext cx="12222748" cy="820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568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9CA09D7-2B04-9E03-D6E4-DF1B21454A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643" y="2166468"/>
            <a:ext cx="4374374" cy="5540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4A82618-D1FA-7922-99F2-6B1604FD59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19" y="2387728"/>
            <a:ext cx="6236762" cy="789927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819016" y="623529"/>
            <a:ext cx="10677785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أعيدوا قراءة الحروف في النشاط رقم1، وقراءة المقاطع والكلمات في النشاط رقم 3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5B35E5-3C80-F60D-3513-AEF5882C16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4225637" y="3574473"/>
            <a:ext cx="5199718" cy="197179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9CDD58-FC35-B1EA-E7E6-C7F050C10615}"/>
              </a:ext>
            </a:extLst>
          </p:cNvPr>
          <p:cNvSpPr/>
          <p:nvPr/>
        </p:nvSpPr>
        <p:spPr>
          <a:xfrm>
            <a:off x="4225637" y="7444698"/>
            <a:ext cx="5199718" cy="233661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5F3A40-311D-B621-AA4A-9B1C79E9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3925" y="4042772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7166807" y="7124700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19026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9441" y="4042772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960872" y="7151272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CB48A6-0C33-1A6B-C05E-B8904603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52" y="409933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F389206-09CA-01B7-35A8-6977AE084F3E}"/>
              </a:ext>
            </a:extLst>
          </p:cNvPr>
          <p:cNvSpPr/>
          <p:nvPr/>
        </p:nvSpPr>
        <p:spPr>
          <a:xfrm>
            <a:off x="4385926" y="712206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8043B8C-E801-CFE9-75A2-F30167D4B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6973" y="3438240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977804"/>
              </p:ext>
            </p:extLst>
          </p:nvPr>
        </p:nvGraphicFramePr>
        <p:xfrm>
          <a:off x="1860221" y="1733168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 أستخدم لوحتي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قارة الصورة: لوحة الأسرة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حروف الفترة الثانية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التصديق على شبكة رصد التقدم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6486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496580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6479436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676905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1224394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2219</TotalTime>
  <Words>1081</Words>
  <Application>Microsoft Office PowerPoint</Application>
  <PresentationFormat>Personnalisé</PresentationFormat>
  <Paragraphs>163</Paragraphs>
  <Slides>49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49</vt:i4>
      </vt:variant>
    </vt:vector>
  </HeadingPairs>
  <TitlesOfParts>
    <vt:vector size="6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2218</cp:revision>
  <dcterms:created xsi:type="dcterms:W3CDTF">2014-10-09T07:32:24Z</dcterms:created>
  <dcterms:modified xsi:type="dcterms:W3CDTF">2025-09-18T21:44:36Z</dcterms:modified>
</cp:coreProperties>
</file>