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4"/>
  </p:notesMasterIdLst>
  <p:handoutMasterIdLst>
    <p:handoutMasterId r:id="rId65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50" r:id="rId14"/>
    <p:sldId id="2134808451" r:id="rId15"/>
    <p:sldId id="542" r:id="rId16"/>
    <p:sldId id="988" r:id="rId17"/>
    <p:sldId id="2134808452" r:id="rId18"/>
    <p:sldId id="2134808543" r:id="rId19"/>
    <p:sldId id="2134808544" r:id="rId20"/>
    <p:sldId id="2134808515" r:id="rId21"/>
    <p:sldId id="2134808448" r:id="rId22"/>
    <p:sldId id="989" r:id="rId23"/>
    <p:sldId id="2134808464" r:id="rId24"/>
    <p:sldId id="2134808466" r:id="rId25"/>
    <p:sldId id="2134808465" r:id="rId26"/>
    <p:sldId id="2134808468" r:id="rId27"/>
    <p:sldId id="597" r:id="rId28"/>
    <p:sldId id="2134808475" r:id="rId29"/>
    <p:sldId id="2134808476" r:id="rId30"/>
    <p:sldId id="2134808549" r:id="rId31"/>
    <p:sldId id="2134808550" r:id="rId32"/>
    <p:sldId id="2134808477" r:id="rId33"/>
    <p:sldId id="2134808478" r:id="rId34"/>
    <p:sldId id="2134808479" r:id="rId35"/>
    <p:sldId id="2134808547" r:id="rId36"/>
    <p:sldId id="2134808548" r:id="rId37"/>
    <p:sldId id="2134808481" r:id="rId38"/>
    <p:sldId id="2134808482" r:id="rId39"/>
    <p:sldId id="2134808484" r:id="rId40"/>
    <p:sldId id="2134808485" r:id="rId41"/>
    <p:sldId id="2134808551" r:id="rId42"/>
    <p:sldId id="2134808552" r:id="rId43"/>
    <p:sldId id="2134808489" r:id="rId44"/>
    <p:sldId id="2134808553" r:id="rId45"/>
    <p:sldId id="2134808491" r:id="rId46"/>
    <p:sldId id="2134808492" r:id="rId47"/>
    <p:sldId id="2134808490" r:id="rId48"/>
    <p:sldId id="2134808493" r:id="rId49"/>
    <p:sldId id="2134808494" r:id="rId50"/>
    <p:sldId id="2134808495" r:id="rId51"/>
    <p:sldId id="2134808496" r:id="rId52"/>
    <p:sldId id="2134808497" r:id="rId53"/>
    <p:sldId id="2134808498" r:id="rId54"/>
    <p:sldId id="838" r:id="rId55"/>
    <p:sldId id="2134808446" r:id="rId56"/>
    <p:sldId id="2134808500" r:id="rId57"/>
    <p:sldId id="2134808499" r:id="rId58"/>
    <p:sldId id="985" r:id="rId59"/>
    <p:sldId id="2134808546" r:id="rId60"/>
    <p:sldId id="2134808447" r:id="rId61"/>
    <p:sldId id="2134808514" r:id="rId62"/>
    <p:sldId id="2134808513" r:id="rId6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50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452"/>
            <p14:sldId id="2134808543"/>
            <p14:sldId id="2134808544"/>
            <p14:sldId id="2134808515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64"/>
            <p14:sldId id="2134808466"/>
            <p14:sldId id="2134808465"/>
            <p14:sldId id="2134808468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476"/>
            <p14:sldId id="2134808549"/>
            <p14:sldId id="2134808550"/>
            <p14:sldId id="2134808477"/>
            <p14:sldId id="2134808478"/>
            <p14:sldId id="2134808479"/>
            <p14:sldId id="2134808547"/>
            <p14:sldId id="2134808548"/>
            <p14:sldId id="2134808481"/>
            <p14:sldId id="2134808482"/>
            <p14:sldId id="2134808484"/>
            <p14:sldId id="2134808485"/>
            <p14:sldId id="2134808551"/>
            <p14:sldId id="2134808552"/>
            <p14:sldId id="2134808489"/>
            <p14:sldId id="2134808553"/>
            <p14:sldId id="2134808491"/>
            <p14:sldId id="2134808492"/>
            <p14:sldId id="2134808490"/>
            <p14:sldId id="2134808493"/>
            <p14:sldId id="2134808494"/>
            <p14:sldId id="2134808495"/>
            <p14:sldId id="2134808496"/>
            <p14:sldId id="2134808497"/>
            <p14:sldId id="2134808498"/>
          </p14:sldIdLst>
        </p14:section>
        <p14:section name="ألعاب" id="{66953B43-0502-40BE-9D9D-49C14FC1791C}">
          <p14:sldIdLst>
            <p14:sldId id="838"/>
            <p14:sldId id="2134808446"/>
            <p14:sldId id="2134808500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4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EAF3"/>
    <a:srgbClr val="CCCCCC"/>
    <a:srgbClr val="FFD992"/>
    <a:srgbClr val="19199B"/>
    <a:srgbClr val="006DB4"/>
    <a:srgbClr val="E74C3C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5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0B3B-1EB0-806A-AE74-9AFD2A1E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D2914E-95E8-402C-AD5F-A0672D437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0EF6DD3-1E87-D3E7-1D30-86CAC18F6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9A3509-905E-F506-5B6A-235D780A0F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692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2.png"/><Relationship Id="rId4" Type="http://schemas.openxmlformats.org/officeDocument/2006/relationships/image" Target="../media/image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4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40.png"/><Relationship Id="rId4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95205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7902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الحروف وكتابتها</a:t>
            </a:r>
            <a:r>
              <a:rPr lang="ar-MA" sz="40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B26D8F-9DD7-C160-4564-AE8BE923425E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سنتعلم كيف نكتب أسماءنا.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سأقوم بكتابة اسمي على السبورة.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اسمه على السبورة، ثم يقدم نفسه: أنا اسمي....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8B0FA8-4ACD-2544-3EBA-1EC8A4CB7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0683F3-100F-8E59-7EAC-1AD9D8138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اكتبوا أسماءكم على ألواحكم.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</a:t>
            </a:r>
            <a:r>
              <a:rPr lang="ar-MA" sz="4000" i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الصفوف لتقديم المساعدة 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ارفعوا ألواحكم، كل واحد يقدم نفسه.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يقف كل تلميذ(ة) ويقدم نفسه: أنا اسمي ....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الاستعانة بلوحة الحروف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FA05058-ADFE-22F0-FDA0-3D48ED264841}"/>
              </a:ext>
            </a:extLst>
          </p:cNvPr>
          <p:cNvSpPr/>
          <p:nvPr/>
        </p:nvSpPr>
        <p:spPr>
          <a:xfrm>
            <a:off x="455810" y="4876801"/>
            <a:ext cx="6916656" cy="1724778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تحدث عفوي:</a:t>
            </a:r>
          </a:p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 "يوم أحمد في المدرسة"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7FF659-551B-50A8-8AAB-34C7B1C7E6E0}"/>
              </a:ext>
            </a:extLst>
          </p:cNvPr>
          <p:cNvSpPr txBox="1"/>
          <p:nvPr/>
        </p:nvSpPr>
        <p:spPr>
          <a:xfrm>
            <a:off x="274721" y="716809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استعدوا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سنشكل حلقة كما في الصورة، لنقوم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بنشاط التحدث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العفوي.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يوفر الأستاذ البيئة الآمنة.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0CD8C01-B316-B986-CCD1-2E2065B4A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985F4E5-73E9-E6BD-9805-CD0F914E78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5D4AE-76A4-EF51-2C58-A13188F9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B1C440C-32FC-BFAE-FB25-AD74442D994A}"/>
              </a:ext>
            </a:extLst>
          </p:cNvPr>
          <p:cNvSpPr txBox="1"/>
          <p:nvPr/>
        </p:nvSpPr>
        <p:spPr>
          <a:xfrm>
            <a:off x="256673" y="717509"/>
            <a:ext cx="1233638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سأحكي لكم حكاية بعنوان "أول يوم في المدرسة".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الاعتماد على النص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الحكائي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"يوم أحمد في المدرسة" في الشريحة الموالية. (لا يتم عرضه على المسلاط)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29BE9C4-10A0-4409-0FFD-81EBF6496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2A655B-DD79-605D-CCB4-384ECEB15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9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FE305-EED9-5A23-1769-0F7DFB62B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AC54FA2-1BEE-F746-8274-43D5B1E510E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5777D21-2548-4A4B-F316-2F9FF8EE0356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1DF52A-7B43-E9B9-AD5A-FAC0CA73BF0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C182787-724B-FD10-9BA5-7F628729C48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2AB0599-D78B-C47F-7F43-4F8C2349DD9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9FD6493-7B4C-F89E-9688-6C3DFB764C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40" y="2184160"/>
            <a:ext cx="11949509" cy="589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D890-BDB9-AC49-2414-F946C5CA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56F0D73-288E-BDBC-AF81-9B319C8CB6B0}"/>
              </a:ext>
            </a:extLst>
          </p:cNvPr>
          <p:cNvSpPr txBox="1"/>
          <p:nvPr/>
        </p:nvSpPr>
        <p:spPr>
          <a:xfrm>
            <a:off x="160421" y="697760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رأيكم في هذه القصة؟ هل أعجبتكم؟ كيف كان صوتي؟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التلاميذ على التعبير عن آرائهم.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D95FB6F4-5514-BD4B-8C5D-53DC7E6D3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B19D6F6-C51C-D552-CE1F-47A004719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82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FD1AB-BB15-67CE-7AD3-435FB7AC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FB77B4E3-117C-CCF5-690D-E044B3148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E64D679-0ABA-9A5A-0F1B-FC8E193A45BA}"/>
              </a:ext>
            </a:extLst>
          </p:cNvPr>
          <p:cNvSpPr txBox="1"/>
          <p:nvPr/>
        </p:nvSpPr>
        <p:spPr>
          <a:xfrm>
            <a:off x="1082840" y="792706"/>
            <a:ext cx="11550317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المشاعر التي مر بها أحمد في المدرسة؟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فتح نقاش حول الأحداث التي مر بها أحمد والمشاعر التي أحس بها خلالها، مع تشجيع التلاميذ على التعبير.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047682A-5879-CD9E-5FC0-7AD429022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30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03B3ABE-9793-0A09-0C24-D6DFA3FF9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45" y="3350283"/>
            <a:ext cx="3426247" cy="431814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0308F25-6AF9-7DC9-439D-9A242589B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48" y="3352800"/>
            <a:ext cx="3440868" cy="431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سأنطق بأربع كلمات </a:t>
            </a:r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تحديد 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الحرف/الصوت الذي يتكرر</a:t>
            </a:r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ديك –  دب – درهم – دف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A86BEF-7227-4A3B-498E-C03A043C3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95BE-7DEF-5098-0540-7A0827C58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2166A3-A8E9-BC2D-A705-52C0B321B7C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</a:t>
            </a:r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الدال [د] 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كما في </a:t>
            </a:r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كلمة ديك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الحرص على ربط الحرف بالكلمة المرجعية رسما وصورة.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88EEA-27C1-BE23-6516-D66B191B3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CAF61E-4282-8236-5B8D-78E228113022}"/>
              </a:ext>
            </a:extLst>
          </p:cNvPr>
          <p:cNvSpPr txBox="1"/>
          <p:nvPr/>
        </p:nvSpPr>
        <p:spPr>
          <a:xfrm>
            <a:off x="10048373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412C5C-D59D-7D4A-836C-38CA072F5832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r>
              <a:rPr lang="ar-MA" sz="199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يك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ࣱـ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2C6BD66-6589-5FEF-EFDC-72A98060F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57" b="97985" l="3659" r="96037">
                        <a14:foregroundMark x1="7622" y1="17128" x2="4878" y2="24685"/>
                        <a14:foregroundMark x1="29573" y1="10076" x2="20427" y2="9572"/>
                        <a14:foregroundMark x1="92073" y1="42317" x2="92073" y2="58438"/>
                        <a14:foregroundMark x1="97256" y1="47103" x2="92073" y2="51385"/>
                        <a14:foregroundMark x1="86585" y1="17884" x2="90244" y2="18388"/>
                        <a14:foregroundMark x1="78049" y1="9824" x2="78049" y2="9824"/>
                        <a14:foregroundMark x1="82622" y1="7557" x2="82622" y2="7557"/>
                        <a14:foregroundMark x1="72561" y1="84131" x2="72561" y2="90680"/>
                        <a14:foregroundMark x1="57317" y1="92695" x2="57317" y2="92695"/>
                        <a14:foregroundMark x1="69207" y1="97985" x2="69207" y2="97985"/>
                        <a14:foregroundMark x1="57012" y1="94962" x2="57012" y2="94962"/>
                        <a14:foregroundMark x1="60976" y1="87657" x2="60976" y2="87657"/>
                        <a14:foregroundMark x1="69512" y1="86146" x2="69512" y2="86146"/>
                        <a14:foregroundMark x1="68293" y1="86146" x2="68293" y2="86146"/>
                        <a14:foregroundMark x1="68293" y1="89421" x2="68293" y2="89421"/>
                        <a14:foregroundMark x1="68293" y1="89673" x2="67988" y2="80605"/>
                        <a14:foregroundMark x1="61585" y1="90932" x2="60976" y2="86398"/>
                        <a14:foregroundMark x1="61585" y1="87406" x2="62805" y2="79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758" y="1956859"/>
            <a:ext cx="3869516" cy="468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8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9C76B-CF50-D6FD-57E6-B6B1B7146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EC04AF68-8466-06DC-0ACB-D6DDA3B10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900" y="3858698"/>
            <a:ext cx="5060199" cy="384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9C5FF5-36FA-F454-22DE-7DED8F53FDC1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بطاقات الحروف وابحثوا عن بطاقة حرف الدال، ثم ارفعوها.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E0A9CB4-62FD-9F8B-6C41-69A97B6100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91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66486-CFBD-847E-6B89-06ED796BF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ECE6E8-7B79-6EA6-5AD2-1F052D5B2D18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هذه هي بطاقة حرف الدال، رددوا: "الدال".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29B18D-2A12-9670-469D-50E47EBFA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0E38664-2EFA-B0B3-B73E-C07482969C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1" t="23620" r="6181" b="30191"/>
          <a:stretch>
            <a:fillRect/>
          </a:stretch>
        </p:blipFill>
        <p:spPr>
          <a:xfrm>
            <a:off x="4796589" y="4449200"/>
            <a:ext cx="4122822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1894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F1C88-23D4-7CAE-09D5-F012D6661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BA1F0800-ED64-E212-ECCB-2E94F5DB05FB}"/>
              </a:ext>
            </a:extLst>
          </p:cNvPr>
          <p:cNvSpPr/>
          <p:nvPr/>
        </p:nvSpPr>
        <p:spPr>
          <a:xfrm>
            <a:off x="3345207" y="767299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دُ</a:t>
            </a:r>
            <a:endParaRPr lang="fr-FR" sz="115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A36D3FAC-BB65-7CF3-3FD5-CC998FDC17FD}"/>
              </a:ext>
            </a:extLst>
          </p:cNvPr>
          <p:cNvSpPr/>
          <p:nvPr/>
        </p:nvSpPr>
        <p:spPr>
          <a:xfrm>
            <a:off x="3345207" y="4945138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دِ</a:t>
            </a:r>
            <a:endParaRPr lang="fr-FR" sz="115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37212A36-D48C-1E14-2486-F1A9A6CA61AF}"/>
              </a:ext>
            </a:extLst>
          </p:cNvPr>
          <p:cNvSpPr/>
          <p:nvPr/>
        </p:nvSpPr>
        <p:spPr>
          <a:xfrm>
            <a:off x="3307107" y="2217280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دَ</a:t>
            </a:r>
            <a:endParaRPr lang="fr-FR" sz="115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205AF0-FCF2-9AFC-DA4F-8B1C1BEA543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سأقرأ حرف الدال مع الحركات.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يقوم إلى السبورة ليقرأ مثلي؟ 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A78D2AC-25B0-AED9-765F-92DEAA616639}"/>
              </a:ext>
            </a:extLst>
          </p:cNvPr>
          <p:cNvSpPr/>
          <p:nvPr/>
        </p:nvSpPr>
        <p:spPr>
          <a:xfrm>
            <a:off x="7038318" y="221727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15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15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1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962E2E8-CBCF-C4AC-8D09-8DE3E715EBD6}"/>
              </a:ext>
            </a:extLst>
          </p:cNvPr>
          <p:cNvSpPr/>
          <p:nvPr/>
        </p:nvSpPr>
        <p:spPr>
          <a:xfrm>
            <a:off x="7038318" y="494513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1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33D7B79A-2E19-EDC6-FE8A-EF136EED82F9}"/>
              </a:ext>
            </a:extLst>
          </p:cNvPr>
          <p:cNvSpPr/>
          <p:nvPr/>
        </p:nvSpPr>
        <p:spPr>
          <a:xfrm>
            <a:off x="7038318" y="767299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1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AB736AEB-3C3D-3C54-C74D-1951C08FD905}"/>
              </a:ext>
            </a:extLst>
          </p:cNvPr>
          <p:cNvSpPr/>
          <p:nvPr/>
        </p:nvSpPr>
        <p:spPr>
          <a:xfrm>
            <a:off x="10731429" y="4945138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6600" b="1" kern="1200"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endParaRPr lang="fr-FR" sz="16600" b="1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527846E-8A19-9139-1ECE-3D8DE14CC223}"/>
              </a:ext>
            </a:extLst>
          </p:cNvPr>
          <p:cNvCxnSpPr>
            <a:cxnSpLocks/>
            <a:stCxn id="8" idx="0"/>
            <a:endCxn id="13" idx="2"/>
          </p:cNvCxnSpPr>
          <p:nvPr/>
        </p:nvCxnSpPr>
        <p:spPr>
          <a:xfrm flipH="1">
            <a:off x="5808815" y="3468133"/>
            <a:ext cx="1229503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87DCB71E-3A3E-71C0-D6A2-0805E02DA80F}"/>
              </a:ext>
            </a:extLst>
          </p:cNvPr>
          <p:cNvCxnSpPr>
            <a:cxnSpLocks/>
          </p:cNvCxnSpPr>
          <p:nvPr/>
        </p:nvCxnSpPr>
        <p:spPr>
          <a:xfrm flipH="1">
            <a:off x="5808814" y="6195989"/>
            <a:ext cx="1229503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A46309EF-54A5-C2C5-A5AC-720B620B3307}"/>
              </a:ext>
            </a:extLst>
          </p:cNvPr>
          <p:cNvCxnSpPr>
            <a:cxnSpLocks/>
          </p:cNvCxnSpPr>
          <p:nvPr/>
        </p:nvCxnSpPr>
        <p:spPr>
          <a:xfrm flipH="1">
            <a:off x="5808813" y="8923845"/>
            <a:ext cx="1229503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55C3C3B6-E58B-9358-1C6B-5853F3F05C12}"/>
              </a:ext>
            </a:extLst>
          </p:cNvPr>
          <p:cNvSpPr txBox="1"/>
          <p:nvPr/>
        </p:nvSpPr>
        <p:spPr>
          <a:xfrm>
            <a:off x="9151993" y="4062462"/>
            <a:ext cx="196746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3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23900" b="1" dirty="0">
              <a:solidFill>
                <a:srgbClr val="FF0000"/>
              </a:solidFill>
            </a:endParaRPr>
          </a:p>
        </p:txBody>
      </p:sp>
      <p:pic>
        <p:nvPicPr>
          <p:cNvPr id="3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280A78B-857C-B925-FC34-A00FC0C36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7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3" grpId="0" animBg="1"/>
      <p:bldP spid="8" grpId="0" animBg="1"/>
      <p:bldP spid="10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66C0-50DC-8C2F-E4F6-4F1C971E0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9027F3-F487-95E6-2CF4-A58164D2416A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</a:t>
            </a:r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تحديد 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الحرف/الصوت الذي يتكرر: ذئب –  ذيل – ذباب؟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27C2EF-781B-680D-7D37-468E2B8A5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B54E32-E95C-68AE-473D-2A98C4A83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18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C91D08B-0A2A-6E3F-898F-BB0C7EBB2291}"/>
              </a:ext>
            </a:extLst>
          </p:cNvPr>
          <p:cNvSpPr/>
          <p:nvPr/>
        </p:nvSpPr>
        <p:spPr>
          <a:xfrm>
            <a:off x="1054100" y="3536950"/>
            <a:ext cx="11576050" cy="4660900"/>
          </a:xfrm>
          <a:prstGeom prst="roundRect">
            <a:avLst>
              <a:gd name="adj" fmla="val 9038"/>
            </a:avLst>
          </a:prstGeom>
          <a:solidFill>
            <a:srgbClr val="D4EA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265412" cy="646331"/>
            <a:chOff x="3334343" y="5848578"/>
            <a:chExt cx="9265412" cy="646331"/>
          </a:xfrm>
          <a:solidFill>
            <a:schemeClr val="bg1"/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4745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مراجعة الحروف: د – ذ – 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610B1F-BA50-D80E-C124-BF686E95DAB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299" y="6866724"/>
            <a:ext cx="455010" cy="4663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897F8-E36F-73D8-3512-6A0F99F12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7451A-DDCD-D893-5A2F-4E65F6127084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الذال [ذ] كما في كلمة ذئب.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الحرص على ربط الحرف بالكلمة المرجعية رسما وصورة.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B6CE-AAEC-E3ED-B448-59E5E910D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658AF5-D0CB-1DCC-1BD1-26F62DBC4D7A}"/>
              </a:ext>
            </a:extLst>
          </p:cNvPr>
          <p:cNvSpPr txBox="1"/>
          <p:nvPr/>
        </p:nvSpPr>
        <p:spPr>
          <a:xfrm>
            <a:off x="10048373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2453E9-23CB-6E79-EA6D-627C4C1066A1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ذِ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ئْبࣱ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0D1714C-627F-4012-E506-551EB0924C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5" b="95133" l="6780" r="94350">
                        <a14:foregroundMark x1="58192" y1="92478" x2="58192" y2="92478"/>
                        <a14:foregroundMark x1="6780" y1="37168" x2="6780" y2="37168"/>
                        <a14:foregroundMark x1="90960" y1="42920" x2="90960" y2="42920"/>
                        <a14:foregroundMark x1="90960" y1="13274" x2="90960" y2="13274"/>
                        <a14:foregroundMark x1="90960" y1="18584" x2="90960" y2="18584"/>
                        <a14:foregroundMark x1="69492" y1="19469" x2="69492" y2="19469"/>
                        <a14:foregroundMark x1="58192" y1="95575" x2="58192" y2="95575"/>
                        <a14:foregroundMark x1="89266" y1="46018" x2="89266" y2="46018"/>
                        <a14:foregroundMark x1="84181" y1="38496" x2="84181" y2="38496"/>
                        <a14:foregroundMark x1="94350" y1="38938" x2="94350" y2="38938"/>
                        <a14:foregroundMark x1="80791" y1="38938" x2="92090" y2="28761"/>
                        <a14:foregroundMark x1="92090" y1="28761" x2="92090" y2="28761"/>
                        <a14:foregroundMark x1="93220" y1="28319" x2="93220" y2="28319"/>
                        <a14:foregroundMark x1="88136" y1="14159" x2="88136" y2="14159"/>
                        <a14:foregroundMark x1="85311" y1="13717" x2="85311" y2="137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578" y="2757534"/>
            <a:ext cx="2947738" cy="376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CAF96D21-A71A-B781-5B33-6E3650D41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900" y="3858698"/>
            <a:ext cx="5060199" cy="384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D141655-9CCC-8CD9-2D9D-50F025DDA65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بطاقات الحروف وابحثوا عن بطاقة حرف الذال، ثم ارفعوها.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58A02F-E89A-FF27-69EB-A48079701C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78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367F-6690-DFCC-B894-CD86E42E5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AC4BCA-BB68-90A2-CDD1-4562027C8D71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هذه هي بطاقة حرف الذال، رددوا: "الذال".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58ABB5-9938-9B92-65FD-AE711F984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F681C4E-C05B-A4C1-438A-476D103420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1" t="23620" r="6181" b="30191"/>
          <a:stretch>
            <a:fillRect/>
          </a:stretch>
        </p:blipFill>
        <p:spPr>
          <a:xfrm>
            <a:off x="4796589" y="4674889"/>
            <a:ext cx="4122821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1951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317C8-30DE-DFD0-86C3-CDAF31B83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D53A7A69-14A4-FD1C-E530-B95AC6ED011C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B880CA5E-1E94-B1AC-1CDB-5805615987F6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1BC2FF25-5C0B-68D5-CBE6-F7B8AD395797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51E2CDA0-FEF2-190B-979B-0A9CEAAD5398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D05D5570-1676-063E-F523-35DF87BE0026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51816937-00C0-8349-EC91-92F32716AA22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D834AFA-C688-5485-150C-4DF3FB22D616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ألواحكم، وأنشئوا الخريطة الذهنية للحرف مع: الفتحة والكسرة والضمة.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21A886B6-0B45-620F-2174-3997052A88C5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800" b="1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الذال</a:t>
            </a:r>
            <a:endParaRPr lang="fr-FR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1CC329-DB86-60E0-69DD-1DEC02823C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685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D4E41-5711-9886-97DC-950EB1F03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5E1C715-E0A3-93DA-B448-B55FDA1862CE}"/>
              </a:ext>
            </a:extLst>
          </p:cNvPr>
          <p:cNvSpPr/>
          <p:nvPr/>
        </p:nvSpPr>
        <p:spPr>
          <a:xfrm>
            <a:off x="3345207" y="767299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ذُ</a:t>
            </a:r>
            <a:endParaRPr lang="fr-FR" sz="115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22B608BF-020F-097D-8157-228C0527F199}"/>
              </a:ext>
            </a:extLst>
          </p:cNvPr>
          <p:cNvSpPr/>
          <p:nvPr/>
        </p:nvSpPr>
        <p:spPr>
          <a:xfrm>
            <a:off x="3345207" y="4945138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ذِ</a:t>
            </a:r>
            <a:endParaRPr lang="fr-FR" sz="115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25A7C3A9-08D2-4709-E017-EB25933670F8}"/>
              </a:ext>
            </a:extLst>
          </p:cNvPr>
          <p:cNvSpPr/>
          <p:nvPr/>
        </p:nvSpPr>
        <p:spPr>
          <a:xfrm>
            <a:off x="3307107" y="2217280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</a:t>
            </a:r>
            <a:endParaRPr lang="fr-FR" sz="115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388DD3-A7FE-8367-6703-C67193489F7D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يقرأ على السبورة حرف الذال مع الحركات؟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التلاميذ على الانخراط الإيجابي مع دعم المتعثرين.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1E86A74F-0AE5-FC4A-6280-B7122BD5E015}"/>
              </a:ext>
            </a:extLst>
          </p:cNvPr>
          <p:cNvSpPr/>
          <p:nvPr/>
        </p:nvSpPr>
        <p:spPr>
          <a:xfrm>
            <a:off x="7038318" y="221727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15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15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1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A34CF82-E8E6-4C65-6BEE-AB1767E10027}"/>
              </a:ext>
            </a:extLst>
          </p:cNvPr>
          <p:cNvSpPr/>
          <p:nvPr/>
        </p:nvSpPr>
        <p:spPr>
          <a:xfrm>
            <a:off x="7038318" y="494513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1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7B88BE6E-6CB9-3739-3395-2C082CDCD59F}"/>
              </a:ext>
            </a:extLst>
          </p:cNvPr>
          <p:cNvSpPr/>
          <p:nvPr/>
        </p:nvSpPr>
        <p:spPr>
          <a:xfrm>
            <a:off x="7038318" y="767299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1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F0D6C96F-5D2D-F6FC-3D86-C78415019183}"/>
              </a:ext>
            </a:extLst>
          </p:cNvPr>
          <p:cNvSpPr/>
          <p:nvPr/>
        </p:nvSpPr>
        <p:spPr>
          <a:xfrm>
            <a:off x="10731429" y="4945138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6600" b="1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endParaRPr lang="fr-FR" sz="16600" b="1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F7D4CA1-8BC6-A22D-6AB2-70F9441685E1}"/>
              </a:ext>
            </a:extLst>
          </p:cNvPr>
          <p:cNvCxnSpPr>
            <a:cxnSpLocks/>
            <a:stCxn id="8" idx="0"/>
            <a:endCxn id="13" idx="2"/>
          </p:cNvCxnSpPr>
          <p:nvPr/>
        </p:nvCxnSpPr>
        <p:spPr>
          <a:xfrm flipH="1">
            <a:off x="5808815" y="3468133"/>
            <a:ext cx="1229503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B617A05-E901-B786-6619-114CE72C4BE9}"/>
              </a:ext>
            </a:extLst>
          </p:cNvPr>
          <p:cNvCxnSpPr>
            <a:cxnSpLocks/>
          </p:cNvCxnSpPr>
          <p:nvPr/>
        </p:nvCxnSpPr>
        <p:spPr>
          <a:xfrm flipH="1">
            <a:off x="5808814" y="6195989"/>
            <a:ext cx="1229503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95225757-61C8-3169-7F6F-0D52A859A960}"/>
              </a:ext>
            </a:extLst>
          </p:cNvPr>
          <p:cNvCxnSpPr>
            <a:cxnSpLocks/>
          </p:cNvCxnSpPr>
          <p:nvPr/>
        </p:nvCxnSpPr>
        <p:spPr>
          <a:xfrm flipH="1">
            <a:off x="5808813" y="8923845"/>
            <a:ext cx="1229503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277BA85D-B8AA-36D6-DB57-8EC5CA7F660E}"/>
              </a:ext>
            </a:extLst>
          </p:cNvPr>
          <p:cNvSpPr txBox="1"/>
          <p:nvPr/>
        </p:nvSpPr>
        <p:spPr>
          <a:xfrm>
            <a:off x="9151993" y="4062462"/>
            <a:ext cx="196746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3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23900" b="1" dirty="0">
              <a:solidFill>
                <a:srgbClr val="FF0000"/>
              </a:solidFill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C47FFF6-B576-0A2A-4490-E98A4277A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8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3" grpId="0" animBg="1"/>
      <p:bldP spid="8" grpId="0" animBg="1"/>
      <p:bldP spid="10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E423-3E8E-78F6-DDE8-F9692050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CF9A4-5F02-9E2A-A512-24850A03642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أخرى وعليكم تحديد الحرف/الصوت الذي يتكرر: لوز –  لصاق – لعبة؟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670AD-AB65-8770-11F5-ECFDB3B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42EC344-51E0-F9AB-3443-51B2D8200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12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79A0-4AE2-7BE4-BACD-638B35C7A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27C8D4-8C9E-516A-7387-ED20E0B4641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اللام [ل] كما في كلمة لوز.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الحرص على ربط الحرف بالكلمة المرجعية رسما وصورة.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D5FF0-952F-D080-F760-1CF877DC0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FFC065-992B-68EA-4FA4-E65DD951DF5E}"/>
              </a:ext>
            </a:extLst>
          </p:cNvPr>
          <p:cNvSpPr txBox="1"/>
          <p:nvPr/>
        </p:nvSpPr>
        <p:spPr>
          <a:xfrm>
            <a:off x="10048373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8600A-7FAB-078F-941E-5494BA635D08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وْزࣱ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51BAC6-0F96-88B8-2B9D-6E91250162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60" b="89409" l="2618" r="97644">
                        <a14:foregroundMark x1="6283" y1="26847" x2="9686" y2="35468"/>
                        <a14:foregroundMark x1="94241" y1="61084" x2="84555" y2="66256"/>
                        <a14:foregroundMark x1="97644" y1="61084" x2="97644" y2="61084"/>
                        <a14:foregroundMark x1="2618" y1="19951" x2="2618" y2="19951"/>
                        <a14:foregroundMark x1="58901" y1="9360" x2="58901" y2="93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79" y="2623742"/>
            <a:ext cx="4403284" cy="467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4D4FC-4CC5-5134-CB51-39066B2C5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C03E2505-066E-3AB4-6056-5D8AB9058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900" y="3858698"/>
            <a:ext cx="5060199" cy="384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51C9E2F-9595-A662-1AA1-342757C70637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بطاقات الحروف وابحثوا عن بطاقة حرف اللام، ثم ارفعوها.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FE6886-D871-E065-CCEA-8F59030598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40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201ED-4F6B-7B02-F6CB-5FC8C679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8BCFB3-F24F-34BD-9A4D-B9296ED5DF96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هذه هي بطاقة حرف اللام، رددوا: "اللام".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A66815C-B7CF-E029-9B6D-071A9FCFB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D3C4F4-5637-7762-3924-064ED9DB1D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3" t="21675" r="5605" b="27565"/>
          <a:stretch>
            <a:fillRect/>
          </a:stretch>
        </p:blipFill>
        <p:spPr>
          <a:xfrm>
            <a:off x="4796589" y="4513368"/>
            <a:ext cx="4122821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52246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4C66C-570D-1C18-7DE6-101B5618E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5D539530-12CA-25E8-240C-DB893DEEE20A}"/>
              </a:ext>
            </a:extLst>
          </p:cNvPr>
          <p:cNvSpPr/>
          <p:nvPr/>
        </p:nvSpPr>
        <p:spPr>
          <a:xfrm>
            <a:off x="3345207" y="767299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لُ</a:t>
            </a:r>
            <a:endParaRPr lang="fr-FR" sz="115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53984959-9976-41CB-346A-36C07BEBD129}"/>
              </a:ext>
            </a:extLst>
          </p:cNvPr>
          <p:cNvSpPr/>
          <p:nvPr/>
        </p:nvSpPr>
        <p:spPr>
          <a:xfrm>
            <a:off x="3345207" y="4945138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لِ</a:t>
            </a:r>
            <a:endParaRPr lang="fr-FR" sz="115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AEBC95FE-B723-E86B-727A-A2A7FBB207EB}"/>
              </a:ext>
            </a:extLst>
          </p:cNvPr>
          <p:cNvSpPr/>
          <p:nvPr/>
        </p:nvSpPr>
        <p:spPr>
          <a:xfrm>
            <a:off x="3307107" y="2217280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</a:t>
            </a:r>
            <a:endParaRPr lang="fr-FR" sz="115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724F91B-25D7-3CE1-28FD-12FFD7DEBA5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يقرأ على السبورة حرف اللام مع الحركات؟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التلاميذ على الانخراط الإيجابي مع دعم المتعثرين.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B0E9313A-B9B6-AF0A-3040-B57A380DA182}"/>
              </a:ext>
            </a:extLst>
          </p:cNvPr>
          <p:cNvSpPr/>
          <p:nvPr/>
        </p:nvSpPr>
        <p:spPr>
          <a:xfrm>
            <a:off x="7038318" y="221727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15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15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1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48E78CE7-B4CE-8E77-3494-2FC04C622006}"/>
              </a:ext>
            </a:extLst>
          </p:cNvPr>
          <p:cNvSpPr/>
          <p:nvPr/>
        </p:nvSpPr>
        <p:spPr>
          <a:xfrm>
            <a:off x="7038318" y="494513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1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8387708-A57F-B834-1843-B120B516ACEB}"/>
              </a:ext>
            </a:extLst>
          </p:cNvPr>
          <p:cNvSpPr/>
          <p:nvPr/>
        </p:nvSpPr>
        <p:spPr>
          <a:xfrm>
            <a:off x="7038318" y="767299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1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1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0DC9EC23-8590-FAF9-2705-27B445CDC0A8}"/>
              </a:ext>
            </a:extLst>
          </p:cNvPr>
          <p:cNvSpPr/>
          <p:nvPr/>
        </p:nvSpPr>
        <p:spPr>
          <a:xfrm>
            <a:off x="10731429" y="4945138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6600" b="1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endParaRPr lang="fr-FR" sz="16600" b="1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416AA6B-4599-C426-E31E-4631CE9FC044}"/>
              </a:ext>
            </a:extLst>
          </p:cNvPr>
          <p:cNvCxnSpPr>
            <a:cxnSpLocks/>
            <a:stCxn id="8" idx="0"/>
            <a:endCxn id="13" idx="2"/>
          </p:cNvCxnSpPr>
          <p:nvPr/>
        </p:nvCxnSpPr>
        <p:spPr>
          <a:xfrm flipH="1">
            <a:off x="5808815" y="3468133"/>
            <a:ext cx="1229503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564D80E7-9532-CA4D-C1DF-D4F367870F38}"/>
              </a:ext>
            </a:extLst>
          </p:cNvPr>
          <p:cNvCxnSpPr>
            <a:cxnSpLocks/>
          </p:cNvCxnSpPr>
          <p:nvPr/>
        </p:nvCxnSpPr>
        <p:spPr>
          <a:xfrm flipH="1">
            <a:off x="5808814" y="6195989"/>
            <a:ext cx="1229503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8FEB717F-5593-5BE1-B00D-8C3B1043CD97}"/>
              </a:ext>
            </a:extLst>
          </p:cNvPr>
          <p:cNvCxnSpPr>
            <a:cxnSpLocks/>
          </p:cNvCxnSpPr>
          <p:nvPr/>
        </p:nvCxnSpPr>
        <p:spPr>
          <a:xfrm flipH="1">
            <a:off x="5808813" y="8923845"/>
            <a:ext cx="1229503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1710DE56-63B4-1C34-CAC1-BD003CA2E52D}"/>
              </a:ext>
            </a:extLst>
          </p:cNvPr>
          <p:cNvSpPr txBox="1"/>
          <p:nvPr/>
        </p:nvSpPr>
        <p:spPr>
          <a:xfrm>
            <a:off x="9151993" y="4062462"/>
            <a:ext cx="196746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3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23900" b="1" dirty="0">
              <a:solidFill>
                <a:srgbClr val="FF0000"/>
              </a:solidFill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C2BD99C-833D-D243-8F46-AFD6E67D4D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5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3" grpId="0" animBg="1"/>
      <p:bldP spid="8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B4638-EC93-9648-C38D-2E075568D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8ED05B-7505-867C-8E4C-FF44A6C3B768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– أقرأ الحروف : حرف اللام – ل  -  حرف الدال – د  حرف الذال – ذ </a:t>
            </a:r>
          </a:p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مثلي؟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C90118-42F1-1D1F-E4B2-18BF2B97B5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25B06A7-06EA-6FE7-9191-F247F4B00659}"/>
              </a:ext>
            </a:extLst>
          </p:cNvPr>
          <p:cNvSpPr txBox="1"/>
          <p:nvPr/>
        </p:nvSpPr>
        <p:spPr>
          <a:xfrm>
            <a:off x="8937123" y="2889036"/>
            <a:ext cx="2947738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7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endParaRPr lang="ar-MA" sz="287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1D7F00-2A9A-9626-03E8-116CF267BFC3}"/>
              </a:ext>
            </a:extLst>
          </p:cNvPr>
          <p:cNvSpPr txBox="1"/>
          <p:nvPr/>
        </p:nvSpPr>
        <p:spPr>
          <a:xfrm>
            <a:off x="4866773" y="3447835"/>
            <a:ext cx="2947738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7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endParaRPr lang="ar-MA" sz="287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F27542-32B3-587E-9ECE-27A75D6303DC}"/>
              </a:ext>
            </a:extLst>
          </p:cNvPr>
          <p:cNvSpPr txBox="1"/>
          <p:nvPr/>
        </p:nvSpPr>
        <p:spPr>
          <a:xfrm>
            <a:off x="1196473" y="3543085"/>
            <a:ext cx="2947738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7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endParaRPr lang="ar-MA" sz="287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2129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4، وأنجزوا النشاط رقم 2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التعليمة، ويوضح المطلوب.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A9DDF3-D818-AFBA-35CB-66FF22E51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924593F5-A94D-24AE-B122-478118641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239" y="3194385"/>
            <a:ext cx="13287522" cy="508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AD9D-DFB0-29BA-7919-2F59049D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093E7CED-538B-5CB0-B003-79D8E1B950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239" y="3194385"/>
            <a:ext cx="13287522" cy="508534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C90F8-7DE7-4C6E-EDB7-6FDF964D87A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لاحظوا جيدا موقع الحرف في الكلمات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تدريجي وكل حرف على حدة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2C80BE-E364-3323-CFB1-CBED1248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A5739A6-2D2B-0CF7-E670-878828166DE3}"/>
              </a:ext>
            </a:extLst>
          </p:cNvPr>
          <p:cNvSpPr/>
          <p:nvPr/>
        </p:nvSpPr>
        <p:spPr>
          <a:xfrm>
            <a:off x="7475622" y="4321345"/>
            <a:ext cx="449180" cy="8221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D0326F-D7CA-4BCC-17A0-37CC11B14345}"/>
              </a:ext>
            </a:extLst>
          </p:cNvPr>
          <p:cNvSpPr/>
          <p:nvPr/>
        </p:nvSpPr>
        <p:spPr>
          <a:xfrm>
            <a:off x="1419723" y="4273219"/>
            <a:ext cx="527629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58B132-F4DF-6110-F1CE-153B4C61DF64}"/>
              </a:ext>
            </a:extLst>
          </p:cNvPr>
          <p:cNvSpPr/>
          <p:nvPr/>
        </p:nvSpPr>
        <p:spPr>
          <a:xfrm>
            <a:off x="1546298" y="5470359"/>
            <a:ext cx="687080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4F3AB1-0D30-869D-4532-159E3A2B8AED}"/>
              </a:ext>
            </a:extLst>
          </p:cNvPr>
          <p:cNvSpPr/>
          <p:nvPr/>
        </p:nvSpPr>
        <p:spPr>
          <a:xfrm>
            <a:off x="8037096" y="5498437"/>
            <a:ext cx="687080" cy="8221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31A054-8A35-936A-EE3D-920F29AD4253}"/>
              </a:ext>
            </a:extLst>
          </p:cNvPr>
          <p:cNvSpPr/>
          <p:nvPr/>
        </p:nvSpPr>
        <p:spPr>
          <a:xfrm>
            <a:off x="11033442" y="5646823"/>
            <a:ext cx="449180" cy="6737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E4917F-5B0F-92C7-D1C1-3E6AEA7F1B5C}"/>
              </a:ext>
            </a:extLst>
          </p:cNvPr>
          <p:cNvSpPr/>
          <p:nvPr/>
        </p:nvSpPr>
        <p:spPr>
          <a:xfrm>
            <a:off x="10463947" y="5470359"/>
            <a:ext cx="449180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81E374-57FB-096A-5D02-33D760C190FE}"/>
              </a:ext>
            </a:extLst>
          </p:cNvPr>
          <p:cNvSpPr/>
          <p:nvPr/>
        </p:nvSpPr>
        <p:spPr>
          <a:xfrm>
            <a:off x="11278570" y="6731173"/>
            <a:ext cx="449180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5F2A396-7470-212F-BAE3-1FEDB69F5018}"/>
              </a:ext>
            </a:extLst>
          </p:cNvPr>
          <p:cNvSpPr/>
          <p:nvPr/>
        </p:nvSpPr>
        <p:spPr>
          <a:xfrm>
            <a:off x="8299234" y="6926156"/>
            <a:ext cx="449180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AEF0C74E-754B-77A9-2B17-2A7B37708168}"/>
              </a:ext>
            </a:extLst>
          </p:cNvPr>
          <p:cNvSpPr/>
          <p:nvPr/>
        </p:nvSpPr>
        <p:spPr>
          <a:xfrm>
            <a:off x="818147" y="6861988"/>
            <a:ext cx="601576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EC572-2CD8-434A-7910-4D29466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C39866-D962-2DD6-760D-C04A66948B8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7D789-6236-3C89-E287-6146E5945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9D4C1CF7-7EDD-68D4-D4D0-0086AECDF5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2823410"/>
            <a:ext cx="13287522" cy="508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14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0B83-2E39-63B9-B635-9709BCF4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859EC6-E3B9-EEB7-3769-A269C5B8255C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تلميذين إلى ثلاثة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9D38AF-5357-27B6-2CB2-EB716040E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90300759-0722-C8CA-61AD-101525E169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2823410"/>
            <a:ext cx="13287522" cy="508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94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69D1-ABBB-8DD2-B622-A0C8C9CA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F30C44-DC45-1F15-43EB-02E681E58F1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9059CDA-FB75-DA14-6EE5-E093B26751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6" name="Image 5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CC070B3E-31C0-F6C9-C1BF-5EE4ED3726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2823410"/>
            <a:ext cx="13287522" cy="508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32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BBF7C-AFF4-E2DB-45BA-DA935BFF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007090-125F-F7B5-D96C-783E4259519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4 في الصفحة 5،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3BC882-350D-A74E-30DF-7D8935937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7A9CB41F-7F1C-2C48-2751-CAAEE9E6F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491163"/>
            <a:ext cx="13239468" cy="414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71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74CA-A87D-EC28-F5A9-6DBBDB34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A2E30-F941-0E9D-AEF7-D32BBF7D75D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تلميذين إلى ثلاثة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5DBDF20-4762-F2B6-605A-E38307660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CC378D36-4DF2-98E0-2E03-664498A5A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491163"/>
            <a:ext cx="13239468" cy="414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2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443-9763-9214-023C-88BB9C8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4D5FFF-EB65-F39C-5C9A-5871991D928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E7BE20-12D6-529A-CDF9-D504D7AD9E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ECDAF694-8483-5F5C-84DB-29EC7AD6DB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491163"/>
            <a:ext cx="13239468" cy="414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01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A20-C661-91EF-C09A-59FB4D50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8E6CB803-87A5-EAAA-358C-F87FAD74A5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974" y="2288875"/>
            <a:ext cx="6336630" cy="8025762"/>
          </a:xfrm>
          <a:prstGeom prst="rect">
            <a:avLst/>
          </a:prstGeom>
        </p:spPr>
      </p:pic>
      <p:pic>
        <p:nvPicPr>
          <p:cNvPr id="5" name="Image 4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84D563DA-C404-1D8C-EB44-670405CCED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40" y="2339044"/>
            <a:ext cx="6275199" cy="794795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112AC-AD9D-B9D2-1F06-C3A530563C2C}"/>
              </a:ext>
            </a:extLst>
          </p:cNvPr>
          <p:cNvSpPr txBox="1"/>
          <p:nvPr/>
        </p:nvSpPr>
        <p:spPr>
          <a:xfrm>
            <a:off x="2435393" y="69005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– ستنجزون نشاط التلوين في الصفحة 4، والنشاط رقم 5 في الصفحة 5 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لإنجاز النشاطين مع إعادة قراءة المقاطع والكلمات في النشاطين 3 و4.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EECF2CE-09B9-DE3D-217B-A6763C510CD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99AD9C-1A63-48A5-413B-3C396A527AFC}"/>
              </a:ext>
            </a:extLst>
          </p:cNvPr>
          <p:cNvSpPr/>
          <p:nvPr/>
        </p:nvSpPr>
        <p:spPr>
          <a:xfrm>
            <a:off x="6858000" y="3416968"/>
            <a:ext cx="6023811" cy="21656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5BBFD-A2D9-2950-6D63-80AA1CCB7814}"/>
              </a:ext>
            </a:extLst>
          </p:cNvPr>
          <p:cNvSpPr/>
          <p:nvPr/>
        </p:nvSpPr>
        <p:spPr>
          <a:xfrm>
            <a:off x="410381" y="5203449"/>
            <a:ext cx="6023811" cy="485495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794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8">
            <a:extLst>
              <a:ext uri="{FF2B5EF4-FFF2-40B4-BE49-F238E27FC236}">
                <a16:creationId xmlns:a16="http://schemas.microsoft.com/office/drawing/2014/main" id="{07512179-0253-1A7F-4A4C-FA5B0CEE1189}"/>
              </a:ext>
            </a:extLst>
          </p:cNvPr>
          <p:cNvSpPr txBox="1">
            <a:spLocks/>
          </p:cNvSpPr>
          <p:nvPr/>
        </p:nvSpPr>
        <p:spPr>
          <a:xfrm>
            <a:off x="3" y="16038"/>
            <a:ext cx="7926510" cy="236379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kumimoji="1" lang="fr-FR" altLang="ja-JP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F033186-C030-2DFD-30DF-19EDACA88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89" y="2541356"/>
            <a:ext cx="6502230" cy="578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C4FE836-2468-929A-E457-A74AEA034AC1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البطاقات المقلوبة.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بطاقتين لحرف الدال وبطاقتين لحرف الذال وبطاقتين لحرف اللام.</a:t>
            </a:r>
          </a:p>
        </p:txBody>
      </p:sp>
      <p:pic>
        <p:nvPicPr>
          <p:cNvPr id="4" name="Image 3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1B55DB9-EAB4-AF4A-A5A5-DEE68BA05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260" y="2325285"/>
            <a:ext cx="8727480" cy="7765199"/>
          </a:xfrm>
          <a:prstGeom prst="rect">
            <a:avLst/>
          </a:prstGeom>
        </p:spPr>
      </p:pic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DCDEA3-FC8F-5243-1102-8794B509C38C}"/>
              </a:ext>
            </a:extLst>
          </p:cNvPr>
          <p:cNvSpPr txBox="1"/>
          <p:nvPr/>
        </p:nvSpPr>
        <p:spPr>
          <a:xfrm>
            <a:off x="1113538" y="974758"/>
            <a:ext cx="114889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بقلب البطاقات، وعليكم إيجاد بطاقات الحرف المطلوب (بطاقتين).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F986A6-FC2D-D96D-6BA2-2598C8AD99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FE43B58-611A-BF74-9598-F0AF89A409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1" t="23620" r="6181" b="30191"/>
          <a:stretch>
            <a:fillRect/>
          </a:stretch>
        </p:blipFill>
        <p:spPr>
          <a:xfrm>
            <a:off x="9079834" y="2621500"/>
            <a:ext cx="4122821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DE72D1-64B5-6C1C-4285-8223A71CBC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1" t="23620" r="6181" b="30191"/>
          <a:stretch>
            <a:fillRect/>
          </a:stretch>
        </p:blipFill>
        <p:spPr>
          <a:xfrm>
            <a:off x="513345" y="2636442"/>
            <a:ext cx="4122822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EB8061B-B21A-6F72-D21D-60CD6F2D0C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3" t="21675" r="5605" b="27565"/>
          <a:stretch>
            <a:fillRect/>
          </a:stretch>
        </p:blipFill>
        <p:spPr>
          <a:xfrm>
            <a:off x="4796589" y="2636442"/>
            <a:ext cx="4122821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5A624FC-28BB-86E9-6FB1-1DEC756963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1" t="23620" r="6181" b="30191"/>
          <a:stretch>
            <a:fillRect/>
          </a:stretch>
        </p:blipFill>
        <p:spPr>
          <a:xfrm>
            <a:off x="4796589" y="6453145"/>
            <a:ext cx="4122821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CAEF0BE-5478-F4E5-3B41-72BFB5BA8D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1" t="23620" r="6181" b="30191"/>
          <a:stretch>
            <a:fillRect/>
          </a:stretch>
        </p:blipFill>
        <p:spPr>
          <a:xfrm>
            <a:off x="9079833" y="6444924"/>
            <a:ext cx="4122822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C81BEF3-5D8C-D690-682F-0D3C7CEE9C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3" t="21675" r="5605" b="27565"/>
          <a:stretch>
            <a:fillRect/>
          </a:stretch>
        </p:blipFill>
        <p:spPr>
          <a:xfrm>
            <a:off x="513345" y="6467077"/>
            <a:ext cx="4122821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71730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CBB04DE-9D5F-C883-B2D9-37AD13587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C0B5999-AC27-D856-93DA-43F2112DF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840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42B8F5-92EB-788B-8F6C-85C356CFC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56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835CEB-A3A0-0D76-0416-365E2A063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621A69-117F-480C-0EC2-6C654951B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840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FA65081-B743-6216-566E-568FBCC62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56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495B269-BE47-E7DE-9486-EEAD0347A162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173106-5E1A-A733-3EBF-EB1808BCB53E}"/>
              </a:ext>
            </a:extLst>
          </p:cNvPr>
          <p:cNvSpPr txBox="1"/>
          <p:nvPr/>
        </p:nvSpPr>
        <p:spPr>
          <a:xfrm>
            <a:off x="1680901" y="796766"/>
            <a:ext cx="11826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اللاعب لاختيار البطاقات، في كل مرة يقلب البطاقة ويسمي الحرف، إن أصاب ينتقل إلى بطاقة أخرى، وإن أخطأ يعيد البطاقة ويعاود المحاولة (كل لاعب لديه الحق في 3 محاولات خاطئة فقط). يتم تغيير الحرف المطلوب في حالة الفوز.</a:t>
            </a:r>
          </a:p>
        </p:txBody>
      </p:sp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0C25C1B-20AB-35C4-3514-20FA366089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8ACC121-A8E1-71A5-AE2E-02028CE5F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767" y="4180916"/>
            <a:ext cx="3897273" cy="4890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F0E43CA-858E-17C9-E154-F47CEC030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234" y="2152533"/>
            <a:ext cx="3880712" cy="4890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BA9359D-CD6A-B654-237E-099C37335F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455" y="3423919"/>
            <a:ext cx="13252288" cy="58470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9915664" y="7298267"/>
            <a:ext cx="3123003" cy="152844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A9DB9EF-B631-E1D2-601F-021E4A3C634B}"/>
              </a:ext>
            </a:extLst>
          </p:cNvPr>
          <p:cNvSpPr/>
          <p:nvPr/>
        </p:nvSpPr>
        <p:spPr>
          <a:xfrm>
            <a:off x="12642823" y="4406223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217455" y="2610588"/>
            <a:ext cx="1325228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في الصفحة 3: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أعبر عن لوحة المدرسة بكلمتين وأكتبهما على كراستي في خانة اليوم الأول.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8E9B163B-1AF5-33C4-87C7-D5DCF1CB43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69085"/>
            <a:ext cx="6336630" cy="802576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4: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497051" y="4054450"/>
            <a:ext cx="673768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الصفحة 4: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أتعرف وألون حروف اليوم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8CE22A-C3BB-FD7B-147B-9260D90407B8}"/>
              </a:ext>
            </a:extLst>
          </p:cNvPr>
          <p:cNvSpPr txBox="1"/>
          <p:nvPr/>
        </p:nvSpPr>
        <p:spPr>
          <a:xfrm>
            <a:off x="6497052" y="8282256"/>
            <a:ext cx="67376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الصفحة 4: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593558" y="3593431"/>
            <a:ext cx="12801601" cy="2085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593557" y="7740316"/>
            <a:ext cx="12801601" cy="2085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A3771-E0AD-FE21-A340-CBE48DC7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AE355C6D-DFFD-10E4-62B8-D03CCFBED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40" y="2339044"/>
            <a:ext cx="6275199" cy="79479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C3FEA5-B317-03A8-F6C9-2BDAAB35E3C5}"/>
              </a:ext>
            </a:extLst>
          </p:cNvPr>
          <p:cNvSpPr txBox="1"/>
          <p:nvPr/>
        </p:nvSpPr>
        <p:spPr>
          <a:xfrm>
            <a:off x="6858000" y="7546621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5 الصفحة 5: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الحروف والمقاطع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6ACFE-C0D5-3972-DF1D-16CF5E220E11}"/>
              </a:ext>
            </a:extLst>
          </p:cNvPr>
          <p:cNvSpPr txBox="1"/>
          <p:nvPr/>
        </p:nvSpPr>
        <p:spPr>
          <a:xfrm>
            <a:off x="6858000" y="3935642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4 الصفحة 5: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09D6BB-9B68-AE90-A4CB-7064AA47AF7E}"/>
              </a:ext>
            </a:extLst>
          </p:cNvPr>
          <p:cNvSpPr txBox="1"/>
          <p:nvPr/>
        </p:nvSpPr>
        <p:spPr>
          <a:xfrm>
            <a:off x="312703" y="757797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FCA86D-7BE6-3811-50F6-3714DF0E8EFA}"/>
              </a:ext>
            </a:extLst>
          </p:cNvPr>
          <p:cNvSpPr/>
          <p:nvPr/>
        </p:nvSpPr>
        <p:spPr>
          <a:xfrm>
            <a:off x="834188" y="3433011"/>
            <a:ext cx="12569109" cy="1710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9053C-9018-1C26-2653-61E48A1CC430}"/>
              </a:ext>
            </a:extLst>
          </p:cNvPr>
          <p:cNvSpPr/>
          <p:nvPr/>
        </p:nvSpPr>
        <p:spPr>
          <a:xfrm>
            <a:off x="834187" y="5261812"/>
            <a:ext cx="12569109" cy="45238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7892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3640"/>
              </p:ext>
            </p:extLst>
          </p:nvPr>
        </p:nvGraphicFramePr>
        <p:xfrm>
          <a:off x="1860221" y="1558994"/>
          <a:ext cx="9989603" cy="7315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الأيقونات التوجيهية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عفوي: يوم أحمد في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د – ذ – ل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البطاقات المقلوبة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806759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تعرف الأيقونات التوجيهية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دلالات الأيقونات التوجيهية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361F3-EE01-B251-0E69-BA64FFF2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4FDB57-82C0-FAA7-0EAC-15E87392BD31}"/>
              </a:ext>
            </a:extLst>
          </p:cNvPr>
          <p:cNvSpPr txBox="1"/>
          <p:nvPr/>
        </p:nvSpPr>
        <p:spPr>
          <a:xfrm>
            <a:off x="6144125" y="868785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أيقونة تعبر عن سلوك معين؛ </a:t>
            </a:r>
            <a:r>
              <a:rPr lang="ar-MA" sz="40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7F7F0576-7E55-73E0-CC18-3EBD1416D4B5}"/>
              </a:ext>
            </a:extLst>
          </p:cNvPr>
          <p:cNvGrpSpPr/>
          <p:nvPr/>
        </p:nvGrpSpPr>
        <p:grpSpPr>
          <a:xfrm>
            <a:off x="381000" y="2542439"/>
            <a:ext cx="12877800" cy="7055099"/>
            <a:chOff x="0" y="-47625"/>
            <a:chExt cx="4025259" cy="2769996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00C0416-8719-0049-D1D2-21116889E3E4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D65A6C9C-483D-027C-4DCE-CA79FC21398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A9929BF-DCA3-F50B-6A6E-F7C7280160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3612749"/>
            <a:ext cx="1230172" cy="837429"/>
          </a:xfrm>
          <a:prstGeom prst="round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EE170D-E77E-07CE-F86F-F5D21638C1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6505577"/>
            <a:ext cx="1472354" cy="13540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200028-12B6-B7D0-89BE-AFB329E1629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6286264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19B3882-ECA0-4923-69E7-48FE28FE1B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661822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4CD4782-F376-52F0-052E-7494E1F288BB}"/>
              </a:ext>
            </a:extLst>
          </p:cNvPr>
          <p:cNvSpPr/>
          <p:nvPr/>
        </p:nvSpPr>
        <p:spPr>
          <a:xfrm>
            <a:off x="7378501" y="81412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351B34A-16CC-3E1E-A090-75DB4F3D967F}"/>
              </a:ext>
            </a:extLst>
          </p:cNvPr>
          <p:cNvSpPr/>
          <p:nvPr/>
        </p:nvSpPr>
        <p:spPr>
          <a:xfrm>
            <a:off x="756409" y="5007243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AD3029-02DF-42DC-A030-4229100A52A0}"/>
              </a:ext>
            </a:extLst>
          </p:cNvPr>
          <p:cNvSpPr/>
          <p:nvPr/>
        </p:nvSpPr>
        <p:spPr>
          <a:xfrm>
            <a:off x="3697297" y="2161923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CFB69F3-493C-9426-FF10-6CE04A07E363}"/>
              </a:ext>
            </a:extLst>
          </p:cNvPr>
          <p:cNvSpPr/>
          <p:nvPr/>
        </p:nvSpPr>
        <p:spPr>
          <a:xfrm>
            <a:off x="10278672" y="8139330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A9417A8-15CA-95C8-6842-41E9398F81D6}"/>
              </a:ext>
            </a:extLst>
          </p:cNvPr>
          <p:cNvSpPr/>
          <p:nvPr/>
        </p:nvSpPr>
        <p:spPr>
          <a:xfrm>
            <a:off x="4137182" y="81539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7206733-6527-1223-F6C3-D17C4511F94D}"/>
              </a:ext>
            </a:extLst>
          </p:cNvPr>
          <p:cNvSpPr/>
          <p:nvPr/>
        </p:nvSpPr>
        <p:spPr>
          <a:xfrm>
            <a:off x="928411" y="81016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D828FB4-E18E-F85D-35E2-69ECD5AEC151}"/>
              </a:ext>
            </a:extLst>
          </p:cNvPr>
          <p:cNvSpPr/>
          <p:nvPr/>
        </p:nvSpPr>
        <p:spPr>
          <a:xfrm>
            <a:off x="1027867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88816D2-E6F8-5CDF-32A5-E8FA3EC15487}"/>
              </a:ext>
            </a:extLst>
          </p:cNvPr>
          <p:cNvSpPr/>
          <p:nvPr/>
        </p:nvSpPr>
        <p:spPr>
          <a:xfrm>
            <a:off x="723771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44971DD-26C7-0CBF-0F10-63D2213C8B3B}"/>
              </a:ext>
            </a:extLst>
          </p:cNvPr>
          <p:cNvSpPr/>
          <p:nvPr/>
        </p:nvSpPr>
        <p:spPr>
          <a:xfrm>
            <a:off x="4039464" y="494327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23" name="Image 2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9485421-6399-4DBF-4FB1-C13CA74DCB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6618223"/>
            <a:ext cx="1950937" cy="1300625"/>
          </a:xfrm>
          <a:prstGeom prst="rect">
            <a:avLst/>
          </a:prstGeom>
        </p:spPr>
      </p:pic>
      <p:pic>
        <p:nvPicPr>
          <p:cNvPr id="24" name="Image 23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6D77DAE-DEE0-0178-37E6-542193631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3612749"/>
            <a:ext cx="2216668" cy="1252899"/>
          </a:xfrm>
          <a:prstGeom prst="rect">
            <a:avLst/>
          </a:prstGeom>
        </p:spPr>
      </p:pic>
      <p:pic>
        <p:nvPicPr>
          <p:cNvPr id="25" name="Image 2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95B8AC1-32B4-A74B-8F1D-67DD0C79CE6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3196681"/>
            <a:ext cx="2465967" cy="1636353"/>
          </a:xfrm>
          <a:prstGeom prst="rect">
            <a:avLst/>
          </a:prstGeom>
        </p:spPr>
      </p:pic>
      <p:pic>
        <p:nvPicPr>
          <p:cNvPr id="26" name="Image 2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595019D5-EB56-BE5E-BCC8-0455F20C55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3374475"/>
            <a:ext cx="2208239" cy="1472159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FD71DD33-F3CA-B797-0883-B7D752EECA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1254</Words>
  <Application>Microsoft Office PowerPoint</Application>
  <PresentationFormat>Personnalisé</PresentationFormat>
  <Paragraphs>208</Paragraphs>
  <Slides>58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58</vt:i4>
      </vt:variant>
    </vt:vector>
  </HeadingPairs>
  <TitlesOfParts>
    <vt:vector size="7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2213</cp:revision>
  <dcterms:created xsi:type="dcterms:W3CDTF">2014-10-09T07:32:24Z</dcterms:created>
  <dcterms:modified xsi:type="dcterms:W3CDTF">2025-09-17T14:11:29Z</dcterms:modified>
</cp:coreProperties>
</file>