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4"/>
  </p:notesMasterIdLst>
  <p:handoutMasterIdLst>
    <p:handoutMasterId r:id="rId75"/>
  </p:handoutMasterIdLst>
  <p:sldIdLst>
    <p:sldId id="257" r:id="rId6"/>
    <p:sldId id="2134804867" r:id="rId7"/>
    <p:sldId id="2134805101" r:id="rId8"/>
    <p:sldId id="2134808443" r:id="rId9"/>
    <p:sldId id="2134808577" r:id="rId10"/>
    <p:sldId id="2134805155" r:id="rId11"/>
    <p:sldId id="345" r:id="rId12"/>
    <p:sldId id="953" r:id="rId13"/>
    <p:sldId id="2134808449" r:id="rId14"/>
    <p:sldId id="2134808456" r:id="rId15"/>
    <p:sldId id="542" r:id="rId16"/>
    <p:sldId id="2134808604" r:id="rId17"/>
    <p:sldId id="2134808605" r:id="rId18"/>
    <p:sldId id="2134808601" r:id="rId19"/>
    <p:sldId id="2134808602" r:id="rId20"/>
    <p:sldId id="2134808606" r:id="rId21"/>
    <p:sldId id="2134808585" r:id="rId22"/>
    <p:sldId id="2134808607" r:id="rId23"/>
    <p:sldId id="2134808608" r:id="rId24"/>
    <p:sldId id="2134808459" r:id="rId25"/>
    <p:sldId id="2134808553" r:id="rId26"/>
    <p:sldId id="2134808554" r:id="rId27"/>
    <p:sldId id="2134808448" r:id="rId28"/>
    <p:sldId id="2134808464" r:id="rId29"/>
    <p:sldId id="2134808466" r:id="rId30"/>
    <p:sldId id="2134808564" r:id="rId31"/>
    <p:sldId id="2134808609" r:id="rId32"/>
    <p:sldId id="2134808610" r:id="rId33"/>
    <p:sldId id="2134808565" r:id="rId34"/>
    <p:sldId id="2134808566" r:id="rId35"/>
    <p:sldId id="2134808476" r:id="rId36"/>
    <p:sldId id="2134808567" r:id="rId37"/>
    <p:sldId id="2134808468" r:id="rId38"/>
    <p:sldId id="2134808469" r:id="rId39"/>
    <p:sldId id="2134808480" r:id="rId40"/>
    <p:sldId id="2134808611" r:id="rId41"/>
    <p:sldId id="2134808479" r:id="rId42"/>
    <p:sldId id="597" r:id="rId43"/>
    <p:sldId id="2134808603" r:id="rId44"/>
    <p:sldId id="2134808484" r:id="rId45"/>
    <p:sldId id="2134808485" r:id="rId46"/>
    <p:sldId id="2134808558" r:id="rId47"/>
    <p:sldId id="2134808586" r:id="rId48"/>
    <p:sldId id="2134808587" r:id="rId49"/>
    <p:sldId id="2134808588" r:id="rId50"/>
    <p:sldId id="2134808589" r:id="rId51"/>
    <p:sldId id="2134808590" r:id="rId52"/>
    <p:sldId id="2134808591" r:id="rId53"/>
    <p:sldId id="2134808592" r:id="rId54"/>
    <p:sldId id="2134808593" r:id="rId55"/>
    <p:sldId id="2134808594" r:id="rId56"/>
    <p:sldId id="2134808595" r:id="rId57"/>
    <p:sldId id="2134808596" r:id="rId58"/>
    <p:sldId id="2134808597" r:id="rId59"/>
    <p:sldId id="2134808571" r:id="rId60"/>
    <p:sldId id="2134808486" r:id="rId61"/>
    <p:sldId id="2134808572" r:id="rId62"/>
    <p:sldId id="2134808573" r:id="rId63"/>
    <p:sldId id="2134808574" r:id="rId64"/>
    <p:sldId id="2134808487" r:id="rId65"/>
    <p:sldId id="2134808599" r:id="rId66"/>
    <p:sldId id="2134808576" r:id="rId67"/>
    <p:sldId id="2134808600" r:id="rId68"/>
    <p:sldId id="985" r:id="rId69"/>
    <p:sldId id="2134808598" r:id="rId70"/>
    <p:sldId id="2134808552" r:id="rId71"/>
    <p:sldId id="2134808513" r:id="rId72"/>
    <p:sldId id="2134808612" r:id="rId7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77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6"/>
          </p14:sldIdLst>
        </p14:section>
        <p14:section name="نشاط اعتيادي" id="{3822E05A-48B7-466A-9806-AC1514DAD3AF}">
          <p14:sldIdLst>
            <p14:sldId id="542"/>
            <p14:sldId id="2134808604"/>
            <p14:sldId id="2134808605"/>
            <p14:sldId id="2134808601"/>
            <p14:sldId id="2134808602"/>
            <p14:sldId id="2134808606"/>
            <p14:sldId id="2134808585"/>
            <p14:sldId id="2134808607"/>
            <p14:sldId id="2134808608"/>
            <p14:sldId id="2134808459"/>
            <p14:sldId id="2134808553"/>
            <p14:sldId id="2134808554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564"/>
            <p14:sldId id="2134808609"/>
            <p14:sldId id="2134808610"/>
            <p14:sldId id="2134808565"/>
            <p14:sldId id="2134808566"/>
            <p14:sldId id="2134808476"/>
            <p14:sldId id="2134808567"/>
            <p14:sldId id="2134808468"/>
            <p14:sldId id="2134808469"/>
            <p14:sldId id="2134808480"/>
            <p14:sldId id="2134808611"/>
            <p14:sldId id="2134808479"/>
          </p14:sldIdLst>
        </p14:section>
        <p14:section name="أنشطة القراءةوالكتابة" id="{A25CF4A3-DA66-4B51-A640-2EC4C5A8918F}">
          <p14:sldIdLst>
            <p14:sldId id="597"/>
            <p14:sldId id="2134808603"/>
            <p14:sldId id="2134808484"/>
            <p14:sldId id="2134808485"/>
            <p14:sldId id="2134808558"/>
            <p14:sldId id="2134808586"/>
            <p14:sldId id="2134808587"/>
            <p14:sldId id="2134808588"/>
            <p14:sldId id="2134808589"/>
            <p14:sldId id="2134808590"/>
            <p14:sldId id="2134808591"/>
            <p14:sldId id="2134808592"/>
            <p14:sldId id="2134808593"/>
            <p14:sldId id="2134808594"/>
            <p14:sldId id="2134808595"/>
            <p14:sldId id="2134808596"/>
            <p14:sldId id="2134808597"/>
            <p14:sldId id="2134808571"/>
            <p14:sldId id="2134808486"/>
            <p14:sldId id="2134808572"/>
            <p14:sldId id="2134808573"/>
            <p14:sldId id="2134808574"/>
            <p14:sldId id="2134808487"/>
            <p14:sldId id="2134808599"/>
            <p14:sldId id="2134808576"/>
            <p14:sldId id="2134808600"/>
          </p14:sldIdLst>
        </p14:section>
        <p14:section name="اختتام الحصة" id="{CFAC160B-4D15-40C5-8575-18C3947DD0CB}">
          <p14:sldIdLst>
            <p14:sldId id="985"/>
            <p14:sldId id="2134808598"/>
            <p14:sldId id="2134808552"/>
            <p14:sldId id="2134808513"/>
            <p14:sldId id="21348086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E4EA"/>
    <a:srgbClr val="E7F1C5"/>
    <a:srgbClr val="D9D9D9"/>
    <a:srgbClr val="CDCDCD"/>
    <a:srgbClr val="F4F3EC"/>
    <a:srgbClr val="E4B06F"/>
    <a:srgbClr val="D68D51"/>
    <a:srgbClr val="006DB4"/>
    <a:srgbClr val="19199B"/>
    <a:srgbClr val="E74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44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3DCB-32A2-4746-634B-C228C6D95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BCAFCB-09C9-15F8-3308-1D680FC9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124C5E2-F683-C395-7DCC-89798668D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E13EA-D9E0-2491-523F-17DCE683F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07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46AD-E645-F0D3-F1B2-B9693E6E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A8209B-0C0C-B5DA-CEB2-65619A202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F53657-9884-AE45-D16D-563DE5930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EBE95-BE3B-4746-3CB1-021C9987D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56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D593-06D1-D22D-F06D-E906C0D9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7B09E6-B6B6-822E-967A-3B3F2BD79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7B321D-17F1-BAE1-4663-40760F396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C7527E-CE66-30CA-F1EB-D0B9EBF97B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7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C635-9E15-55AE-7252-443BFD68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87993B-F7E8-1A97-12D1-949D81A72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3F16EC-2AA2-C9E7-ACF0-B8D1CFAB1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09BC4D-D5CA-FA69-4236-0A4407349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14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BC4337-8A20-DF1D-5CDB-E6536CBB492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4968977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5332953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40B5F-56D0-D191-5E5B-ECB205136A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290514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53F5E8-7382-5AD0-E5C4-8F4F2667A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87125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FE1F9F-0452-B05C-880B-27AB06BA19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65823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6.png"/><Relationship Id="rId7" Type="http://schemas.openxmlformats.org/officeDocument/2006/relationships/image" Target="../media/image4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49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7.png"/><Relationship Id="rId4" Type="http://schemas.openxmlformats.org/officeDocument/2006/relationships/image" Target="../media/image12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الدعم الوقائي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الأول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214213" y="6667500"/>
            <a:ext cx="6148987" cy="2057400"/>
            <a:chOff x="4214213" y="5301853"/>
            <a:chExt cx="6148987" cy="2057400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6025036" y="6391669"/>
              <a:ext cx="2175378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الحصة </a:t>
              </a:r>
              <a:endParaRPr lang="en-US" sz="44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214213" y="595236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24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الفترة </a:t>
              </a:r>
              <a:r>
                <a:rPr lang="fr-FR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57173-A969-0312-C160-08E0A5F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13FBDF-C187-03E5-64A0-B8D9E39DAEAB}"/>
              </a:ext>
            </a:extLst>
          </p:cNvPr>
          <p:cNvSpPr txBox="1"/>
          <p:nvPr/>
        </p:nvSpPr>
        <p:spPr>
          <a:xfrm>
            <a:off x="2690446" y="868784"/>
            <a:ext cx="980635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سنراجع حروف: كـ – ل – م – ن – هـ – و – ي.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50812C-BDA0-2B1F-3794-4FAFE885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B6F7B7-60EC-1BB1-8B2E-8D29FECF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3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E1360-7D00-6D86-06CB-8FA01F95B06B}"/>
              </a:ext>
            </a:extLst>
          </p:cNvPr>
          <p:cNvSpPr/>
          <p:nvPr/>
        </p:nvSpPr>
        <p:spPr>
          <a:xfrm>
            <a:off x="788017" y="7647714"/>
            <a:ext cx="5293893" cy="99036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أيام الأسبوع</a:t>
            </a:r>
          </a:p>
        </p:txBody>
      </p:sp>
      <p:pic>
        <p:nvPicPr>
          <p:cNvPr id="5" name="Image 4" descr="Une image contenant intérieur, habits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40DB733C-611E-186D-4B61-F97AE226B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63" y="103241"/>
            <a:ext cx="6461861" cy="615415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C230A4-505D-AFE4-F7E9-A2F23D91AD7A}"/>
              </a:ext>
            </a:extLst>
          </p:cNvPr>
          <p:cNvSpPr/>
          <p:nvPr/>
        </p:nvSpPr>
        <p:spPr>
          <a:xfrm>
            <a:off x="788017" y="8761245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نشيد: حيوانات المزرعة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911BED2-01EF-DA3B-9D2B-81705534742B}"/>
              </a:ext>
            </a:extLst>
          </p:cNvPr>
          <p:cNvSpPr/>
          <p:nvPr/>
        </p:nvSpPr>
        <p:spPr>
          <a:xfrm>
            <a:off x="788017" y="6534183"/>
            <a:ext cx="5293893" cy="99036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أكتب اسم زميلي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 والطبشور، ستكتب اسم زميلك الذي بجانبك.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695731-D04A-19A2-4B22-D599E115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D07221F-7EB6-487C-6E55-BE0FA3A76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28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7F436-8A13-DFEC-31CB-9C3C3B3FF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3C6E0E-543C-6F38-3EA5-E8A6063CB130}"/>
              </a:ext>
            </a:extLst>
          </p:cNvPr>
          <p:cNvSpPr txBox="1"/>
          <p:nvPr/>
        </p:nvSpPr>
        <p:spPr>
          <a:xfrm>
            <a:off x="1985735" y="815510"/>
            <a:ext cx="106911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تبادل بطاقة اسمك مع زميلك، وانظر إلى البطاقة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يتبادل كل ثنائي بطاقتيهما، ويلاحظان جيدا الاسم المكتوب.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6686D8-4433-1584-4244-77EE3B07E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7F0151-114A-FE6C-BA49-6B94B3D22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" y="714302"/>
            <a:ext cx="1528534" cy="11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6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7593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اقلب البطاقة واكتب اسم زميلك على لوحتك دون نقله من البطاقة.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الكتابة وتحفيز من لم يستطع.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7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 ويشير لمن كتب بشكل صحيح لوضع لوحته.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B2ED3-CBF7-24D8-5F15-5B7C73147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25C051-2F07-CC15-40CE-7F9C215A9EDC}"/>
              </a:ext>
            </a:extLst>
          </p:cNvPr>
          <p:cNvSpPr txBox="1"/>
          <p:nvPr/>
        </p:nvSpPr>
        <p:spPr>
          <a:xfrm>
            <a:off x="1985735" y="815510"/>
            <a:ext cx="106911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بالتصحيح بالاعتماد على البطاقة.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لمساعدة المتعلمين على التصحيح.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0EDA5D-4FD3-BF19-BD3D-ED1E03056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25A0A88-A9D0-6660-F176-85F8EFF47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" y="714302"/>
            <a:ext cx="1528534" cy="11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30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1985735" y="815510"/>
            <a:ext cx="106911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الآن، ما اسم اليوم؟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تفاعل الجميع في النقاش، ويقبل تسمية "اليوم" باللسان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الدارجي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ثم يعيده باللغة العربية.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17315D-C7E1-5577-1A01-A891EF994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C390EB-EDA9-257C-C693-F3C81FAE0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" y="714302"/>
            <a:ext cx="1528534" cy="11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AB3E-A5D8-157A-9EE0-8EDDA4CA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22AE64B-8020-1DB3-45E8-500D514D7954}"/>
              </a:ext>
            </a:extLst>
          </p:cNvPr>
          <p:cNvSpPr txBox="1"/>
          <p:nvPr/>
        </p:nvSpPr>
        <p:spPr>
          <a:xfrm>
            <a:off x="2176895" y="897714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اليوم هو "......."، لاحظوا جيدا، سأكتبه على السبورة.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يسمي الأستاذ اليوم، ويكتبه على السبورة.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8BCBE9-2A44-6B5E-F8EF-2F543FC3F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2141ED9-8E58-5867-5450-5EC29BE6C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86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C2336-0AC2-1CA4-FCD3-608BCB130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20D3AE1-50BB-4174-FECF-4370263311DB}"/>
              </a:ext>
            </a:extLst>
          </p:cNvPr>
          <p:cNvSpPr txBox="1"/>
          <p:nvPr/>
        </p:nvSpPr>
        <p:spPr>
          <a:xfrm>
            <a:off x="2176895" y="897714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رددوا جميعا اليوم: ........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اليوم بشكل مشترك، وبشكل فردي، وجماعة.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7A09E5-3EA7-2533-0320-9909E94F9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E5068FA-176D-18FF-8970-1519047E9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7" y="697859"/>
            <a:ext cx="1672357" cy="127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9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1880174" y="813175"/>
            <a:ext cx="10806546" cy="10464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بطاقات أيام الأسبوع وعليكم بالبحث عن اسم اليوم.</a:t>
            </a:r>
          </a:p>
          <a:p>
            <a:pPr algn="r" rtl="1"/>
            <a:r>
              <a:rPr lang="ar-MA" sz="3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يبحث كل تلميذ عن بطاقة اسم اليوم ويرفعها، يساعد الأستاذ المتعثرين عبر دعوتهم لملاحظة النموذج على السبورة.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F06DE2-F319-092F-2007-1D2B5FA58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D8BF6E-D03C-BF68-5413-CF141D199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7" y="697859"/>
            <a:ext cx="1672357" cy="127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4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174E-BA3A-73BA-6E8D-DDEF7F26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31F948-EED4-AAD1-F40E-70EBFFA19978}"/>
              </a:ext>
            </a:extLst>
          </p:cNvPr>
          <p:cNvSpPr txBox="1"/>
          <p:nvPr/>
        </p:nvSpPr>
        <p:spPr>
          <a:xfrm>
            <a:off x="2303044" y="812571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جيدا، سأنشد نشيدا بعنوان "حيوانات المزرعة"، لنستمع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تسميع النشيد مرتين إلى ثلاث مرات حسب الحاجة.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55F23D-90F4-9746-5F32-B8D0C5F6A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peinture, bétail, mammifère, herbe&#10;&#10;Le contenu généré par l’IA peut être incorrect.">
            <a:extLst>
              <a:ext uri="{FF2B5EF4-FFF2-40B4-BE49-F238E27FC236}">
                <a16:creationId xmlns:a16="http://schemas.microsoft.com/office/drawing/2014/main" id="{12142B9C-3359-48B1-3BC4-631D2A3A0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" t="4695" r="2758" b="4018"/>
          <a:stretch>
            <a:fillRect/>
          </a:stretch>
        </p:blipFill>
        <p:spPr>
          <a:xfrm>
            <a:off x="329430" y="3374940"/>
            <a:ext cx="6649453" cy="5353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360477F4-9915-80E8-694E-C205CC464C71}"/>
              </a:ext>
            </a:extLst>
          </p:cNvPr>
          <p:cNvGrpSpPr/>
          <p:nvPr/>
        </p:nvGrpSpPr>
        <p:grpSpPr>
          <a:xfrm>
            <a:off x="7192103" y="2281388"/>
            <a:ext cx="6085196" cy="7540526"/>
            <a:chOff x="5140037" y="2419934"/>
            <a:chExt cx="6085196" cy="7540526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7620E2FB-B333-69D7-7B19-E3195665A0A1}"/>
                </a:ext>
              </a:extLst>
            </p:cNvPr>
            <p:cNvSpPr txBox="1"/>
            <p:nvPr/>
          </p:nvSpPr>
          <p:spPr>
            <a:xfrm>
              <a:off x="8395855" y="2419934"/>
              <a:ext cx="2829378" cy="7540526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ٱلْمَزْرَعَةِ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نَعــيـــــــــــشْ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لِــــــنُــــفــــــيـــــــــدَ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ٱلْإِنْـــســـانْ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نَــجْــري نَــلْـعَبُ نَـــفْــــرَحْ</a:t>
              </a:r>
              <a:endParaRPr lang="fr-FR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ٱلْــــخَــــروفُ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ٱلْـــوَديـعْ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ٱلْبَـــقَـرَةُ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ٱلْحَــــلـــوبْ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ٱلْحِصانُ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ٱلْأَصيلْ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وَأَنــــــــا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ٱلْأَرْنَــــــــــــــــــــــــــــــــبْ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وَأَنـــــــا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ٱلْــــــكَــــــــــــــــلْـــــــــــبْ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ٱلْمَزْرَعَةِ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نَعــيـــــــــــشْ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لِــــــنُــــفــــــيـــــــــدَ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ٱلْإِنْـــســـانْ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نَــجْــري نَــلْـعَبُ نَـــفْــــرَحْ</a:t>
              </a:r>
              <a:endParaRPr lang="fr-FR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1248ECD-7026-F1A8-1996-76BE2397CE0D}"/>
                </a:ext>
              </a:extLst>
            </p:cNvPr>
            <p:cNvSpPr txBox="1"/>
            <p:nvPr/>
          </p:nvSpPr>
          <p:spPr>
            <a:xfrm>
              <a:off x="5140037" y="2419934"/>
              <a:ext cx="2829378" cy="7540526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وَجَــــمـــــيــــعُ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ٱلْأَصْـــدِقــاءْ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نُــــــــعْــــــطــــــيـــــهِ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ٱلْــــغَــــذاءْ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نَـــأْكُـــــلُ نَـــشْرُبُ نَـــمْرَحْ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صــوفـــي كَثيفࣱ وَبَديعْ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وَحَليبي جِدّاً مَحْبوبْ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صَوْتـــي يُسَمّى صَهيلْ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دَوْمــــــــــــــــــاً أَلْــــــــــــــعَــــــــــــبْ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أَجْـــــــــــــــري أَنْــــــــــــــــبَــــــــــــــحْ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وَجَــــمـــــيــــعُ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ٱلْأَصْـــدِقــاءْ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نُــــــــعْــــــطــــــيـــــهِ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ٱلْــــغَــــذاءْ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نَـــأْكُـــــلُ نَـــشْرُبُ نَـــمْرَحْ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40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41C2-1410-2C53-EDF2-76340AA3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CADD50-6F8A-60B0-3623-5EBA44C2467E}"/>
              </a:ext>
            </a:extLst>
          </p:cNvPr>
          <p:cNvSpPr txBox="1"/>
          <p:nvPr/>
        </p:nvSpPr>
        <p:spPr>
          <a:xfrm>
            <a:off x="1385455" y="840237"/>
            <a:ext cx="114037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سنردد معا جزءا من النشيد.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النشيد (بيتا بيتا)  لأكثر من مرة حسب قدرة التلاميذ على الاسترجاع.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53A48-F14F-2F46-8EC1-2E319027D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351224B-BDE6-0357-0DE4-D91C96850AFD}"/>
              </a:ext>
            </a:extLst>
          </p:cNvPr>
          <p:cNvGrpSpPr/>
          <p:nvPr/>
        </p:nvGrpSpPr>
        <p:grpSpPr>
          <a:xfrm>
            <a:off x="3203101" y="2422705"/>
            <a:ext cx="7309798" cy="7540526"/>
            <a:chOff x="5140037" y="2419934"/>
            <a:chExt cx="6085196" cy="7540526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CF392274-595E-D97E-7734-64C53E628392}"/>
                </a:ext>
              </a:extLst>
            </p:cNvPr>
            <p:cNvSpPr txBox="1"/>
            <p:nvPr/>
          </p:nvSpPr>
          <p:spPr>
            <a:xfrm>
              <a:off x="8395855" y="2419934"/>
              <a:ext cx="2829378" cy="7540526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ٱلْمَزْرَعَةِ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نَعــيـــــــــــشْ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لِــــــنُــــفــــــيـــــــــدَ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ٱلْإِنْـــســـانْ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نَــجْــري نَــلْـعَبُ نَـــفْــــرَحْ</a:t>
              </a:r>
              <a:endParaRPr lang="fr-FR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ٱلْــــخَــــروفُ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ٱلْـــوَديـعْ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ٱلْبَـــقَـرَةُ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ٱلْحَــــلـــوبْ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ٱلْحِصانُ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ٱلْأَصيلْ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وَأَنــــــــا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ٱلْأَرْنَــــــــــــــــــــــــــــــــبْ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وَأَنـــــــا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ٱلْــــــكَــــــــــــــــلْـــــــــــبْ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ٱلْمَزْرَعَةِ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نَعــيـــــــــــشْ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لِــــــنُــــفــــــيـــــــــدَ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ٱلْإِنْـــســـانْ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نَــجْــري نَــلْـعَبُ نَـــفْــــرَحْ</a:t>
              </a:r>
              <a:endParaRPr lang="fr-FR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45D48AD-A7E1-47F7-DE8F-252EA07E8FE6}"/>
                </a:ext>
              </a:extLst>
            </p:cNvPr>
            <p:cNvSpPr txBox="1"/>
            <p:nvPr/>
          </p:nvSpPr>
          <p:spPr>
            <a:xfrm>
              <a:off x="5140037" y="2419934"/>
              <a:ext cx="2829378" cy="7540526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وَجَــــمـــــيــــعُ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ٱلْأَصْـــدِقــاءْ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نُــــــــعْــــــطــــــيـــــهِ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ٱلْــــغَــــذاءْ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نَـــأْكُـــــلُ نَـــشْرُبُ نَـــمْرَحْ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صــوفـــي كَثيفࣱ وَبَديعْ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وَحَليبي جِدّاً مَحْبوبْ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صَوْتـــي يُسَمّى صَهيلْ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دَوْمــــــــــــــــــاً أَلْــــــــــــــعَــــــــــــبْ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أَجْـــــــــــــــري أَنْــــــــــــــــبَــــــــــــــحْ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وَجَــــمـــــيــــعُ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ٱلْأَصْـــدِقــاءْ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نُــــــــعْــــــطــــــيـــــهِ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ٱلْــــغَــــذاءْ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نَـــأْكُـــــلُ نَـــشْرُبُ نَـــمْرَحْ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6818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الاستماع والتحدث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43919-2CFB-CDE8-0DFC-DC5E6D43F685}"/>
              </a:ext>
            </a:extLst>
          </p:cNvPr>
          <p:cNvSpPr/>
          <p:nvPr/>
        </p:nvSpPr>
        <p:spPr>
          <a:xfrm>
            <a:off x="455810" y="5516731"/>
            <a:ext cx="6916656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لحكاية: "العصفور والثعلب"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4403AC-8DA9-1DA4-BE81-F2EDE2581091}"/>
              </a:ext>
            </a:extLst>
          </p:cNvPr>
          <p:cNvSpPr/>
          <p:nvPr/>
        </p:nvSpPr>
        <p:spPr>
          <a:xfrm>
            <a:off x="455809" y="69987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المزرعة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B90C-02CB-51ED-0FB9-65A60ED3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C0D30EF-DAEB-5C40-47BB-353DDF1F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DEB5C4B-C31A-CD28-0802-B0B35477B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لحكاية:</a:t>
            </a:r>
          </a:p>
          <a:p>
            <a:pPr marL="0" indent="0" rtl="1">
              <a:buNone/>
            </a:pPr>
            <a:r>
              <a:rPr kumimoji="1"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"العصفور والثعلب" 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3490C91-7BE5-93F7-22B9-DACAA8D5A9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36FB621-F09F-A91E-57C2-19FB1774F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BC0175DE-8896-5862-1547-3AA43BA28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1ABDC2C-6B3F-D163-3F93-E98E51C9A2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0AC175C9-BDFF-313A-828D-A5114C422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01" y="1239149"/>
            <a:ext cx="7344418" cy="67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9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4DE4-1F86-18B6-D20E-3C0CF8F8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22DD46-1FE8-9BC9-E437-1B71B9FBC131}"/>
              </a:ext>
            </a:extLst>
          </p:cNvPr>
          <p:cNvSpPr txBox="1"/>
          <p:nvPr/>
        </p:nvSpPr>
        <p:spPr>
          <a:xfrm>
            <a:off x="2213811" y="1005537"/>
            <a:ext cx="102829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أنصتوا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سأقص عليكم حكاية جديدة، عنوانها "العصفور والثعلب".</a:t>
            </a:r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E862452-5FE4-F2D8-E4AE-1BC45C154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18123DC-16F1-96F7-9394-CE7C0167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66E2-1A52-F941-E913-600AC096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2D6094-4F63-0501-9FE7-6ED6B93A45ED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0433AD-76FC-F629-04A9-704C128338AB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E60D82-BC37-254F-15B8-A9E2FFE1F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751511-65E8-8A4E-0EF2-F01ADD1696DA}"/>
              </a:ext>
            </a:extLst>
          </p:cNvPr>
          <p:cNvSpPr txBox="1"/>
          <p:nvPr/>
        </p:nvSpPr>
        <p:spPr>
          <a:xfrm>
            <a:off x="4793673" y="4311603"/>
            <a:ext cx="8434803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غابة بعيدة، وجد عصفور قطعة جبن شهية. التقط العصفور القطعة بمنقاره ووقف على غصن شجرة.</a:t>
            </a:r>
          </a:p>
        </p:txBody>
      </p:sp>
      <p:pic>
        <p:nvPicPr>
          <p:cNvPr id="7" name="Image 6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B94E417-AB91-2792-14EA-04E558C98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4" t="7326" r="5819" b="50000"/>
          <a:stretch>
            <a:fillRect/>
          </a:stretch>
        </p:blipFill>
        <p:spPr>
          <a:xfrm>
            <a:off x="208547" y="3850474"/>
            <a:ext cx="3793531" cy="37826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84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31287-75FF-3AB4-C971-5D5CEEA5A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C96346-9F30-5E0A-ED00-A90538C28D5C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1E5ECC-F262-1992-7466-EE093734C70E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688B3DB-8B5D-1582-ECD5-1BF1DEB1D8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3B4E286-7156-088B-C249-29761E1D4E6C}"/>
              </a:ext>
            </a:extLst>
          </p:cNvPr>
          <p:cNvSpPr txBox="1"/>
          <p:nvPr/>
        </p:nvSpPr>
        <p:spPr>
          <a:xfrm>
            <a:off x="5250872" y="7900339"/>
            <a:ext cx="805309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3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ففكر في حيلة للحصول عليها.</a:t>
            </a:r>
          </a:p>
        </p:txBody>
      </p:sp>
      <p:pic>
        <p:nvPicPr>
          <p:cNvPr id="7" name="Image 6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F8133E25-A3B2-3375-6ECE-71EE15849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" t="5229" r="4725" b="8858"/>
          <a:stretch>
            <a:fillRect/>
          </a:stretch>
        </p:blipFill>
        <p:spPr>
          <a:xfrm>
            <a:off x="208546" y="2211709"/>
            <a:ext cx="4460435" cy="4179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B83BCA4F-91B8-B8A7-D935-4A66EA8DA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r="32020" b="3151"/>
          <a:stretch>
            <a:fillRect/>
          </a:stretch>
        </p:blipFill>
        <p:spPr>
          <a:xfrm>
            <a:off x="825073" y="6535232"/>
            <a:ext cx="3227380" cy="375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3AD45DA-B37F-89A5-DEF0-9F1C4082118C}"/>
              </a:ext>
            </a:extLst>
          </p:cNvPr>
          <p:cNvSpPr txBox="1"/>
          <p:nvPr/>
        </p:nvSpPr>
        <p:spPr>
          <a:xfrm>
            <a:off x="5250872" y="3330918"/>
            <a:ext cx="805309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2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الثعلب جائعاً يبحث عن غذاء. رأى قطعة الجبن مع العصفور.</a:t>
            </a:r>
          </a:p>
        </p:txBody>
      </p:sp>
    </p:spTree>
    <p:extLst>
      <p:ext uri="{BB962C8B-B14F-4D97-AF65-F5344CB8AC3E}">
        <p14:creationId xmlns:p14="http://schemas.microsoft.com/office/powerpoint/2010/main" val="199386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3842E-E958-9F05-9698-8DA9750DC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BB4EE2-B479-C6DF-3EEB-80051F1F4CC3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44E7F4-C8CE-DDB3-513A-FCD54BE94500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21C0D4-0244-393A-67B6-47AE641D75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18DB0B8-BEC4-E019-516A-CB48243C4EB4}"/>
              </a:ext>
            </a:extLst>
          </p:cNvPr>
          <p:cNvSpPr txBox="1"/>
          <p:nvPr/>
        </p:nvSpPr>
        <p:spPr>
          <a:xfrm>
            <a:off x="4977114" y="5786208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5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مرحباً يا صديقي العصفور، أنا أتدرب للمشاركة في مسابقة للغناء.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6BE3155-D464-1F80-383C-E94CDBCBFCED}"/>
              </a:ext>
            </a:extLst>
          </p:cNvPr>
          <p:cNvSpPr txBox="1"/>
          <p:nvPr/>
        </p:nvSpPr>
        <p:spPr>
          <a:xfrm>
            <a:off x="4977115" y="3608542"/>
            <a:ext cx="84238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بدأ في الغناء بصوته المزعج.</a:t>
            </a:r>
          </a:p>
        </p:txBody>
      </p:sp>
      <p:pic>
        <p:nvPicPr>
          <p:cNvPr id="12" name="Image 11" descr="Une image contenant dessin humoristique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A97CAF30-CE2B-807E-6059-C333B0CF6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r="1651" b="4760"/>
          <a:stretch>
            <a:fillRect/>
          </a:stretch>
        </p:blipFill>
        <p:spPr>
          <a:xfrm>
            <a:off x="208546" y="2228012"/>
            <a:ext cx="4636361" cy="3784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D1EE975C-DAF3-975E-1A9B-00DA4E4BE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5348" r="3833" b="8364"/>
          <a:stretch>
            <a:fillRect/>
          </a:stretch>
        </p:blipFill>
        <p:spPr>
          <a:xfrm>
            <a:off x="208547" y="6012873"/>
            <a:ext cx="4589424" cy="4274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A41C588-BACA-301F-414E-927CFACA88B6}"/>
              </a:ext>
            </a:extLst>
          </p:cNvPr>
          <p:cNvSpPr txBox="1"/>
          <p:nvPr/>
        </p:nvSpPr>
        <p:spPr>
          <a:xfrm>
            <a:off x="4977114" y="7778172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6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هل يمكنك مساعدتي، لقد سمعت في الغابة أن لك صوتاً جميلاً وأنك تحسن الغناء.</a:t>
            </a:r>
          </a:p>
        </p:txBody>
      </p:sp>
    </p:spTree>
    <p:extLst>
      <p:ext uri="{BB962C8B-B14F-4D97-AF65-F5344CB8AC3E}">
        <p14:creationId xmlns:p14="http://schemas.microsoft.com/office/powerpoint/2010/main" val="6375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EEC7-943D-B41B-1663-C18B79B1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4D8A3A-5830-9004-6439-B961349D3B11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14F196-414F-9DA5-C2CC-6334ECFE3667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C18C23-5E2C-A7CE-EBEF-D997445CC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372AE43-449E-3B8D-5C86-DBA0C976FB8C}"/>
              </a:ext>
            </a:extLst>
          </p:cNvPr>
          <p:cNvSpPr txBox="1"/>
          <p:nvPr/>
        </p:nvSpPr>
        <p:spPr>
          <a:xfrm>
            <a:off x="6337210" y="4324675"/>
            <a:ext cx="7063741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7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صدق العصفور المسكين أقوال الثعلب الجميلة، ففتح فمه للغناء.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EE29F6-3A1C-890D-D8A4-800B4B6AA77B}"/>
              </a:ext>
            </a:extLst>
          </p:cNvPr>
          <p:cNvSpPr txBox="1"/>
          <p:nvPr/>
        </p:nvSpPr>
        <p:spPr>
          <a:xfrm>
            <a:off x="6337209" y="6768604"/>
            <a:ext cx="7063741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8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سقطت قطعة الجبن اللذيذة.</a:t>
            </a:r>
          </a:p>
        </p:txBody>
      </p:sp>
      <p:pic>
        <p:nvPicPr>
          <p:cNvPr id="11" name="Image 10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DA739F75-65FF-AE3C-0B37-F3BD77E4F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" b="3994"/>
          <a:stretch>
            <a:fillRect/>
          </a:stretch>
        </p:blipFill>
        <p:spPr>
          <a:xfrm>
            <a:off x="208547" y="3692431"/>
            <a:ext cx="6128663" cy="4959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أهداف حصة التوليف والتتبع: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11AA8-CDD0-51B5-BB86-171224CBEAA2}"/>
              </a:ext>
            </a:extLst>
          </p:cNvPr>
          <p:cNvGrpSpPr/>
          <p:nvPr/>
        </p:nvGrpSpPr>
        <p:grpSpPr>
          <a:xfrm>
            <a:off x="2191897" y="5143500"/>
            <a:ext cx="9344906" cy="2218166"/>
            <a:chOff x="2191897" y="5143500"/>
            <a:chExt cx="9344906" cy="221816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بسيط للتحدث عن المزرعة؛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مراجعة وتثبيت الحروف المقدمة؛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30E58D5-4E7C-6A85-76D2-3DE5849DD2C7}"/>
                </a:ext>
              </a:extLst>
            </p:cNvPr>
            <p:cNvSpPr txBox="1"/>
            <p:nvPr/>
          </p:nvSpPr>
          <p:spPr>
            <a:xfrm>
              <a:off x="2191897" y="671533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التحقق من مدى التحكم في الحروف المقدمة.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E976F31-A049-5DEA-3553-4D328E235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805307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1D43-8626-085A-E043-17669C08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690A62-8BF6-95A6-773A-7CBA8154F9FB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DECA5C-5A28-CFB5-E02A-9C47F1041282}"/>
              </a:ext>
            </a:extLst>
          </p:cNvPr>
          <p:cNvSpPr txBox="1"/>
          <p:nvPr/>
        </p:nvSpPr>
        <p:spPr>
          <a:xfrm>
            <a:off x="1759390" y="919010"/>
            <a:ext cx="1155610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 (تتم إعادة سرد الحكاية مجددا).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E1FADF-2E50-6C4B-C236-85D43445C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B2E096-DD04-C7DB-3378-6B94ABE0F7EA}"/>
              </a:ext>
            </a:extLst>
          </p:cNvPr>
          <p:cNvSpPr txBox="1"/>
          <p:nvPr/>
        </p:nvSpPr>
        <p:spPr>
          <a:xfrm>
            <a:off x="5342210" y="6887847"/>
            <a:ext cx="7973289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10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انطلق الثعلب سعيداً وقال للعصفور المسكين: انتبه مرة أخرى، لا تصدق كل ما يقال لك.</a:t>
            </a:r>
            <a:endParaRPr lang="fr-MA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5AAE21B-B924-92BF-86FD-F4EF6596BA33}"/>
              </a:ext>
            </a:extLst>
          </p:cNvPr>
          <p:cNvSpPr txBox="1"/>
          <p:nvPr/>
        </p:nvSpPr>
        <p:spPr>
          <a:xfrm>
            <a:off x="5342209" y="3691739"/>
            <a:ext cx="7973290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9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انقض الثعلب المكار وفاز بالجبنة الشهية.</a:t>
            </a:r>
          </a:p>
        </p:txBody>
      </p:sp>
      <p:pic>
        <p:nvPicPr>
          <p:cNvPr id="7" name="Image 6" descr="Une image contenant mammifère, dessi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746ECD5-0502-4AC1-4914-3B4EDDC27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208547" y="6349051"/>
            <a:ext cx="4792944" cy="393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 descr="Une image contenant dessin humoristique, dessi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8A86687A-CE64-B1C7-C855-E4E3D0816D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208546" y="2233542"/>
            <a:ext cx="4792945" cy="393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40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5C35-9AA0-2EFC-0D90-D042105F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7FC0C8-4302-018E-F585-E8AB017EEEC1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ما رأيكم في الحكاية؟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عن فهمهم ومشاعرهم، مع إعطاء الفرصة لأكبر عدد منهم.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1E2EECF-C7F7-4D8E-894D-A0170EDFE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7" name="Image 16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3722AD48-6C5A-B0EE-068D-C502D23C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79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0251-80B7-BA9A-9AA6-46E7A6E5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0B2944-A2FF-E1A9-443E-FC2090BB4FA6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لنسترجع أحداث الحكاية، من يعبر عن الصورة الأولى....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صور الحكاية بالترتيب (صورة لكل تلميذ)، ويتم إشراك أكبر عدد.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642673F-B6DC-A14E-1506-532B220EF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3F65FA5D-236A-F821-2F97-2DF0A1431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4" t="7326" r="5819" b="50000"/>
          <a:stretch>
            <a:fillRect/>
          </a:stretch>
        </p:blipFill>
        <p:spPr>
          <a:xfrm>
            <a:off x="11063946" y="3299745"/>
            <a:ext cx="2410770" cy="24038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BEDDD8B1-A766-368B-3AEE-D42388F3B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" t="5229" r="4725" b="8858"/>
          <a:stretch>
            <a:fillRect/>
          </a:stretch>
        </p:blipFill>
        <p:spPr>
          <a:xfrm>
            <a:off x="8308348" y="3299745"/>
            <a:ext cx="2565488" cy="240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F0ED79E0-3615-A264-0278-75BD4BB853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r="32020" b="3151"/>
          <a:stretch>
            <a:fillRect/>
          </a:stretch>
        </p:blipFill>
        <p:spPr>
          <a:xfrm>
            <a:off x="6044136" y="3292474"/>
            <a:ext cx="2074102" cy="241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dessin humoristique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E63E1D48-27C0-A030-B92E-E986DE9EE9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r="1651" b="4760"/>
          <a:stretch>
            <a:fillRect/>
          </a:stretch>
        </p:blipFill>
        <p:spPr>
          <a:xfrm>
            <a:off x="2956899" y="3338529"/>
            <a:ext cx="2897127" cy="2365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3B5B2D3-FC7B-717E-3A75-5702176FCE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5348" r="3833" b="8364"/>
          <a:stretch>
            <a:fillRect/>
          </a:stretch>
        </p:blipFill>
        <p:spPr>
          <a:xfrm>
            <a:off x="227273" y="3338529"/>
            <a:ext cx="2539516" cy="2365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AF20FA6-7917-9504-1963-0F3BB21A13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" b="3994"/>
          <a:stretch>
            <a:fillRect/>
          </a:stretch>
        </p:blipFill>
        <p:spPr>
          <a:xfrm>
            <a:off x="8935657" y="6181806"/>
            <a:ext cx="2897126" cy="2344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ammifère, dessi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83A2B69-B054-EB6D-1D9D-EC8292391A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1082840" y="6163969"/>
            <a:ext cx="2897127" cy="23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dessin humoristique, dessi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F0A0B8D-0D93-611D-F4A4-3DC17542D12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5009248" y="6163970"/>
            <a:ext cx="2897127" cy="2380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3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2B48-4DEC-AFA4-1EE3-ABED31F0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84265B0-0347-4BC7-B3E2-7F82540C1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398E97A-1552-4978-F199-0A9E32F3C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2E618C2-E6B8-4B57-1A8B-2DDF7E80C8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BDE1CD1-F368-4DBA-26B6-B3AE4142A1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FF3D157-1D1C-1B10-00F5-97FECDA5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42FC88C-06E7-DCDB-158B-BC3724C973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5301A1-73A0-67CF-5E19-EC5079E72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8" y="2080178"/>
            <a:ext cx="7715546" cy="612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69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4DB40-76FA-BC76-5E6E-0DFE774D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0CF3BE-64D2-3CF8-81AC-8072A4013749}"/>
              </a:ext>
            </a:extLst>
          </p:cNvPr>
          <p:cNvSpPr txBox="1"/>
          <p:nvPr/>
        </p:nvSpPr>
        <p:spPr>
          <a:xfrm>
            <a:off x="457199" y="759315"/>
            <a:ext cx="1203960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كراساتكم الصفحة 31، ولاحظوا جيدا لوحة المزرعة.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يتأكد الأستاذ من تمكن التلاميذ من فتح كراساتهم على الصفحة المطلوبة ويساعدهم على ذلك.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B29BFC-C675-E542-FB3D-846ACD4FE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CFC46D-C8DB-155A-688E-4733A6E37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421" y="2319306"/>
            <a:ext cx="9951158" cy="790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03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5E43-F663-3A64-0F47-77FDD0E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703010-DF17-F5E4-630A-A0724D791065}"/>
              </a:ext>
            </a:extLst>
          </p:cNvPr>
          <p:cNvSpPr txBox="1"/>
          <p:nvPr/>
        </p:nvSpPr>
        <p:spPr>
          <a:xfrm>
            <a:off x="1026693" y="759315"/>
            <a:ext cx="1172677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تلاحظون؟ من يعطيني كلمة تعبر عن شيء أو فعل في الصورة؟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منح 15 ثانية للتلاميذ قصد ملاحظة اللوحة، قبل الإجاب، ويعطي الأستاذ مثالا لتيسير الفهم.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EE6B04-7504-4BAB-64F7-65161C1BC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0492E3B-7623-CB4B-0524-C03F154F5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421" y="2319306"/>
            <a:ext cx="9951158" cy="790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60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EE39-6A92-F9BD-0A4B-C95E269C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EFDBF54-6A45-1C5D-F0F1-11FBD58C3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421" y="2319306"/>
            <a:ext cx="9951158" cy="790186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B6995-622F-0E8C-7FC2-EE99EEA47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46AAAC-6C82-157F-34C1-BA1E1B608D7A}"/>
              </a:ext>
            </a:extLst>
          </p:cNvPr>
          <p:cNvSpPr/>
          <p:nvPr/>
        </p:nvSpPr>
        <p:spPr>
          <a:xfrm>
            <a:off x="12560077" y="643468"/>
            <a:ext cx="995056" cy="101861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037F9-C39A-3A40-D029-E304E5E39E1B}"/>
              </a:ext>
            </a:extLst>
          </p:cNvPr>
          <p:cNvSpPr txBox="1"/>
          <p:nvPr/>
        </p:nvSpPr>
        <p:spPr>
          <a:xfrm>
            <a:off x="1979627" y="810057"/>
            <a:ext cx="1139562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إلى التركيز على كل عنصر في اللوحة، وتسميته (خم/ جرار/ يحرث/ تبن/ أرنب/ دوار/  ترعى/ يمامة/ تسبح..)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A25CF92-2958-CE33-46E5-8C9D9DBFAB9A}"/>
              </a:ext>
            </a:extLst>
          </p:cNvPr>
          <p:cNvSpPr/>
          <p:nvPr/>
        </p:nvSpPr>
        <p:spPr>
          <a:xfrm>
            <a:off x="9726899" y="2331528"/>
            <a:ext cx="1459235" cy="145923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EECCEE-C4F2-FB47-2C5B-E6E6A8772EB4}"/>
              </a:ext>
            </a:extLst>
          </p:cNvPr>
          <p:cNvSpPr/>
          <p:nvPr/>
        </p:nvSpPr>
        <p:spPr>
          <a:xfrm>
            <a:off x="5589446" y="3823855"/>
            <a:ext cx="1454276" cy="14542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13E7DF-D3C6-7B5F-4D06-C1E734F1D8DC}"/>
              </a:ext>
            </a:extLst>
          </p:cNvPr>
          <p:cNvSpPr/>
          <p:nvPr/>
        </p:nvSpPr>
        <p:spPr>
          <a:xfrm>
            <a:off x="10456517" y="6468528"/>
            <a:ext cx="1056696" cy="10566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58BC273-2242-A612-DF62-1597CA6C9BC9}"/>
              </a:ext>
            </a:extLst>
          </p:cNvPr>
          <p:cNvSpPr/>
          <p:nvPr/>
        </p:nvSpPr>
        <p:spPr>
          <a:xfrm>
            <a:off x="1882421" y="6140547"/>
            <a:ext cx="1583040" cy="15830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0E9DF59-C293-F7F8-CB31-1A92D167CB88}"/>
              </a:ext>
            </a:extLst>
          </p:cNvPr>
          <p:cNvSpPr/>
          <p:nvPr/>
        </p:nvSpPr>
        <p:spPr>
          <a:xfrm>
            <a:off x="5378156" y="2819108"/>
            <a:ext cx="1731885" cy="1731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C5B5F26-5FE8-B3F0-5042-92B87B033F39}"/>
              </a:ext>
            </a:extLst>
          </p:cNvPr>
          <p:cNvSpPr/>
          <p:nvPr/>
        </p:nvSpPr>
        <p:spPr>
          <a:xfrm>
            <a:off x="4995980" y="5665229"/>
            <a:ext cx="2237092" cy="223709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117B5F1-8EF9-189A-BFDE-4C9402C358BA}"/>
              </a:ext>
            </a:extLst>
          </p:cNvPr>
          <p:cNvSpPr/>
          <p:nvPr/>
        </p:nvSpPr>
        <p:spPr>
          <a:xfrm>
            <a:off x="2358397" y="5207582"/>
            <a:ext cx="1717483" cy="171748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2E6227B6-9CEE-8D10-DC07-AAB34117C42F}"/>
              </a:ext>
            </a:extLst>
          </p:cNvPr>
          <p:cNvSpPr/>
          <p:nvPr/>
        </p:nvSpPr>
        <p:spPr>
          <a:xfrm>
            <a:off x="2012144" y="6419460"/>
            <a:ext cx="2237092" cy="223709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964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17" grpId="1" animBg="1"/>
      <p:bldP spid="10" grpId="0" animBg="1"/>
      <p:bldP spid="10" grpId="1" animBg="1"/>
      <p:bldP spid="14" grpId="0" animBg="1"/>
      <p:bldP spid="14" grpId="1" animBg="1"/>
      <p:bldP spid="15" grpId="0" animBg="1"/>
      <p:bldP spid="15" grpId="1" animBg="1"/>
      <p:bldP spid="2" grpId="0" animBg="1"/>
      <p:bldP spid="2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4C0A-A5D4-100B-0DDF-7CB9E40A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FEE5CD-8483-406B-3199-3380B53FA058}"/>
              </a:ext>
            </a:extLst>
          </p:cNvPr>
          <p:cNvSpPr txBox="1"/>
          <p:nvPr/>
        </p:nvSpPr>
        <p:spPr>
          <a:xfrm>
            <a:off x="1556084" y="834404"/>
            <a:ext cx="1060383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أسمي بعض الأفعال في لوحة المزرعة.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عبر أسئلة يتم توجيه المتعلمين إلى ترديد: ترعى – يحرث – تسبح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276FB57-19DF-0568-83D0-BC33AE5EB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2E125FA-B826-A25D-1A5E-5AD233C46BA0}"/>
              </a:ext>
            </a:extLst>
          </p:cNvPr>
          <p:cNvSpPr/>
          <p:nvPr/>
        </p:nvSpPr>
        <p:spPr>
          <a:xfrm>
            <a:off x="9835728" y="7454378"/>
            <a:ext cx="3314506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تَرْعى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19BC304-C81E-D367-1A3C-834A8CA05D2D}"/>
              </a:ext>
            </a:extLst>
          </p:cNvPr>
          <p:cNvSpPr/>
          <p:nvPr/>
        </p:nvSpPr>
        <p:spPr>
          <a:xfrm>
            <a:off x="5562583" y="7454378"/>
            <a:ext cx="3390941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يَحْرُثُ</a:t>
            </a:r>
            <a:endParaRPr lang="fr-FR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E9A604-408D-A554-20A3-8C59B136D4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176" t="48368" r="48763" b="33037"/>
          <a:stretch>
            <a:fillRect/>
          </a:stretch>
        </p:blipFill>
        <p:spPr>
          <a:xfrm>
            <a:off x="9835727" y="5143499"/>
            <a:ext cx="3314507" cy="1952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E5E47B-EC15-E190-0B2B-ED06B41DB1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490" t="21248" r="47682" b="67272"/>
          <a:stretch>
            <a:fillRect/>
          </a:stretch>
        </p:blipFill>
        <p:spPr>
          <a:xfrm>
            <a:off x="5562583" y="5143499"/>
            <a:ext cx="3390941" cy="1952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4C0DC2B-9EB3-CBAA-8741-3F414A918018}"/>
              </a:ext>
            </a:extLst>
          </p:cNvPr>
          <p:cNvSpPr/>
          <p:nvPr/>
        </p:nvSpPr>
        <p:spPr>
          <a:xfrm>
            <a:off x="740801" y="7454378"/>
            <a:ext cx="3939579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تَسْبَحُ</a:t>
            </a:r>
            <a:endParaRPr lang="fr-FR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3526C7A-5ABA-B588-4DA6-38F6EF4D5B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48" t="62296" r="78720" b="26011"/>
          <a:stretch>
            <a:fillRect/>
          </a:stretch>
        </p:blipFill>
        <p:spPr>
          <a:xfrm>
            <a:off x="740801" y="5143500"/>
            <a:ext cx="3939579" cy="1952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71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ما قبل القراءة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FE889F-C60B-6FCB-E07B-9414097605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345369-5556-224C-E8AA-6427A8B8111D}"/>
              </a:ext>
            </a:extLst>
          </p:cNvPr>
          <p:cNvSpPr txBox="1"/>
          <p:nvPr/>
        </p:nvSpPr>
        <p:spPr>
          <a:xfrm>
            <a:off x="786063" y="743636"/>
            <a:ext cx="11823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أنشودة الحروف من الغين إلى الياء.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التلاميذ على إنشاد الحروف التسعة الثانية مع الاستعانة بلوحة الحروف</a:t>
            </a:r>
          </a:p>
        </p:txBody>
      </p:sp>
      <p:pic>
        <p:nvPicPr>
          <p:cNvPr id="4" name="دق الباب 3">
            <a:hlinkClick r:id="" action="ppaction://media"/>
            <a:extLst>
              <a:ext uri="{FF2B5EF4-FFF2-40B4-BE49-F238E27FC236}">
                <a16:creationId xmlns:a16="http://schemas.microsoft.com/office/drawing/2014/main" id="{CD09792B-448C-A54C-90AE-288AA35999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735" y="2342862"/>
            <a:ext cx="13054529" cy="733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لنعيد الإنشاد باستخدام لوحة الحروف.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التدرب على الإنشاد باستخدام لوحة الحروف.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342C73A-A071-0F25-D9F3-BA0F03C8550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09737" y="2379735"/>
            <a:ext cx="6296526" cy="7907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105721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مهر – ملعب – مشمش؟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AF1693F-FA24-D21C-325F-465630A87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437FABC-C915-6A7F-3E34-55073FF5FA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656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2A071-CC06-D754-EC6D-2D0BEA854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23487AB-25BE-A0D2-5CB6-E53A0C6BAC56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 – هـ – ي – و – ن – ل – كـ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680D2F-E416-308F-3436-2995DE13BCD2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 – و – ن – كـ – ل – هـ – م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4D0644-B59D-F1AD-FC3F-284D830A20CC}"/>
              </a:ext>
            </a:extLst>
          </p:cNvPr>
          <p:cNvSpPr txBox="1"/>
          <p:nvPr/>
        </p:nvSpPr>
        <p:spPr>
          <a:xfrm>
            <a:off x="176461" y="2769882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 – ل – م – ن – هـ – و – ي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12CB5F-806C-1C52-4EAB-73C9DBC25C8B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الميم.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F113691-B5F2-5158-B809-5AB65B1AA1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775D1873-8562-EDDE-20BA-DD4A27808825}"/>
              </a:ext>
            </a:extLst>
          </p:cNvPr>
          <p:cNvSpPr/>
          <p:nvPr/>
        </p:nvSpPr>
        <p:spPr>
          <a:xfrm>
            <a:off x="7860631" y="312294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92ECE6B-9379-AC99-84C0-C2F9F84C0709}"/>
              </a:ext>
            </a:extLst>
          </p:cNvPr>
          <p:cNvSpPr/>
          <p:nvPr/>
        </p:nvSpPr>
        <p:spPr>
          <a:xfrm>
            <a:off x="11168793" y="565417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5512C0-EBA4-C9C2-7AB3-64CFA0F37873}"/>
              </a:ext>
            </a:extLst>
          </p:cNvPr>
          <p:cNvSpPr/>
          <p:nvPr/>
        </p:nvSpPr>
        <p:spPr>
          <a:xfrm>
            <a:off x="946163" y="8185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95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4" grpId="0" animBg="1"/>
      <p:bldP spid="9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C26C1-6C5C-6554-0691-C8B583CE4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E28F73D-3AD1-025C-9410-FB2841974486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كلب – كرة – كف؟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ECA01F1-60D3-D8C3-DF4B-FDD47FD16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BA6991B-EED1-1067-E099-5D342FB684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880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83152-865A-4EC2-87AC-5F7109694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CC2E1F-5502-A29B-CBF5-204115ADD948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 – هـ – ي – و – ن – ل – كـ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D397E60-7517-4D15-A37B-5FE64E50761D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 – و – ن – كـ – ل – هـ – م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516155-BA24-50A9-FD50-072157A2AD11}"/>
              </a:ext>
            </a:extLst>
          </p:cNvPr>
          <p:cNvSpPr txBox="1"/>
          <p:nvPr/>
        </p:nvSpPr>
        <p:spPr>
          <a:xfrm>
            <a:off x="176461" y="2769882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 – ل – م – ن – هـ – و – ي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AD9836B-3196-41A3-BA12-5067D3EA87E0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الكاف.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0D04F9-654E-000C-5C07-D4E6DB5F6F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80A127EE-6389-7BDC-579D-EBE7052D636E}"/>
              </a:ext>
            </a:extLst>
          </p:cNvPr>
          <p:cNvSpPr/>
          <p:nvPr/>
        </p:nvSpPr>
        <p:spPr>
          <a:xfrm>
            <a:off x="11307338" y="2937651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FD46790-C146-913C-953D-08F6DFBEA841}"/>
              </a:ext>
            </a:extLst>
          </p:cNvPr>
          <p:cNvSpPr/>
          <p:nvPr/>
        </p:nvSpPr>
        <p:spPr>
          <a:xfrm>
            <a:off x="903026" y="5477642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505125D-52B8-124A-FB05-1968A697F8DD}"/>
              </a:ext>
            </a:extLst>
          </p:cNvPr>
          <p:cNvSpPr/>
          <p:nvPr/>
        </p:nvSpPr>
        <p:spPr>
          <a:xfrm>
            <a:off x="6094742" y="801763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61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4" grpId="0" animBg="1"/>
      <p:bldP spid="9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B49CE-1AA7-3E2A-2937-535AE7DD0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FA9D80-F3CB-BE64-F243-5B863BAA285E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ليل – لمس – لعب؟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E84DBB3-4316-CF77-4B8A-479084D44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963B8F-0F1A-4ACD-9B02-DBDEE47D60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564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27FD5-F214-E74E-2244-86BA3D71E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A4A0B3-8FB4-6DA0-0D1D-F47FC51C2F84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 – هـ – ي – و – ن – ل – كـ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910FD2-76EC-FC69-FE1B-77561AABC641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 – و – ن – كـ – ل – هـ – م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A85297D-4E0E-C8B0-17AE-8A96D6817A7A}"/>
              </a:ext>
            </a:extLst>
          </p:cNvPr>
          <p:cNvSpPr txBox="1"/>
          <p:nvPr/>
        </p:nvSpPr>
        <p:spPr>
          <a:xfrm>
            <a:off x="176461" y="2769882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 – ل – م – ن – هـ – و – ي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CEA3B8C-FC65-2AAA-CB45-64E809F09777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اللام.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48EF489-8AD8-48E1-4407-7EDA70493F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354FFDE9-5CAF-F016-0867-B53E92A83133}"/>
              </a:ext>
            </a:extLst>
          </p:cNvPr>
          <p:cNvSpPr/>
          <p:nvPr/>
        </p:nvSpPr>
        <p:spPr>
          <a:xfrm>
            <a:off x="9528280" y="294641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CCD44E7-C2D2-7942-0629-D1EDCA7CB1A1}"/>
              </a:ext>
            </a:extLst>
          </p:cNvPr>
          <p:cNvSpPr/>
          <p:nvPr/>
        </p:nvSpPr>
        <p:spPr>
          <a:xfrm>
            <a:off x="2801944" y="5486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922E4DC-F448-3EAE-6880-C497CD78A4EA}"/>
              </a:ext>
            </a:extLst>
          </p:cNvPr>
          <p:cNvSpPr/>
          <p:nvPr/>
        </p:nvSpPr>
        <p:spPr>
          <a:xfrm>
            <a:off x="4581158" y="801763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546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4" grpId="0" animBg="1"/>
      <p:bldP spid="9" grpId="0" animBg="1"/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EEBFE-F54D-96F0-28F6-E834E20B0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C9AC345-14FC-281A-EF92-5942049464DD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نملة – نهر – نسي؟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8138CBB-7DB6-F554-981B-CA5FF9F8E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6CEA98F-45CC-A09A-6649-1A75111579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45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CAB3C-4A7D-3608-FC5A-5EDF95068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7BD365-188D-E96C-0276-F6367F6CC859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 – هـ – ي – و – ن – ل – كـ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59E3EF-DB95-B7D2-9235-0E29E6D898C1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 – و – ن – كـ – ل – هـ – م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1B45AD-BB3A-48E7-5511-E25EB1F4133A}"/>
              </a:ext>
            </a:extLst>
          </p:cNvPr>
          <p:cNvSpPr txBox="1"/>
          <p:nvPr/>
        </p:nvSpPr>
        <p:spPr>
          <a:xfrm>
            <a:off x="176461" y="2769882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 – ل – م – ن – هـ – و – ي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4232A2-E06B-5712-2D07-B319BD4D9F41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النون.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E1A1A6F-A424-93D6-7060-10DE10C49A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5604D79D-79FC-75CF-0A92-E0325E6EABDC}"/>
              </a:ext>
            </a:extLst>
          </p:cNvPr>
          <p:cNvSpPr/>
          <p:nvPr/>
        </p:nvSpPr>
        <p:spPr>
          <a:xfrm>
            <a:off x="6094742" y="312294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DE43B85-7BF5-457C-84D7-15FC838AAD00}"/>
              </a:ext>
            </a:extLst>
          </p:cNvPr>
          <p:cNvSpPr/>
          <p:nvPr/>
        </p:nvSpPr>
        <p:spPr>
          <a:xfrm>
            <a:off x="4568233" y="565417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1458910-B051-20F3-8DF0-20CCB11DE0DE}"/>
              </a:ext>
            </a:extLst>
          </p:cNvPr>
          <p:cNvSpPr/>
          <p:nvPr/>
        </p:nvSpPr>
        <p:spPr>
          <a:xfrm>
            <a:off x="7801246" y="8185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355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4" grpId="0" animBg="1"/>
      <p:bldP spid="9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47BA5-37D8-15D3-3A04-6BFCC33A3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04B7C6C-53B4-5B70-8107-9C6B955E0065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ولد – وسادة – وجه؟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C1DD9C4-BED5-EEA3-8770-4C7AD67C4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6B22C2-32FC-10ED-8F77-642E0EC835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22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5119093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9304214" y="6607109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A06EC4-C540-B9BC-FD02-B442543B19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0914">
            <a:off x="5295003" y="3063323"/>
            <a:ext cx="2508991" cy="3185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EF5AC7-2DC6-2764-EDE3-884D5C8E805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82150" y="2845829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71DF94-7BE4-8345-8118-5798E12530C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70" y="3574665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822571-E15E-151E-95AC-FEB77A465EBF}"/>
              </a:ext>
            </a:extLst>
          </p:cNvPr>
          <p:cNvSpPr/>
          <p:nvPr/>
        </p:nvSpPr>
        <p:spPr>
          <a:xfrm>
            <a:off x="540252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6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3162A-F2BF-EE33-2E1A-242E0DC0E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504E9B2-051E-08AE-A519-1AF77E8D5EFE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 – هـ – ي – و – ن – ل – كـ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88E97F-4769-A9FC-DFC2-5FCF5F1A98AB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 – و – ن – كـ – ل – هـ – م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2AC59-99A6-D945-9554-49B57ADEECF5}"/>
              </a:ext>
            </a:extLst>
          </p:cNvPr>
          <p:cNvSpPr txBox="1"/>
          <p:nvPr/>
        </p:nvSpPr>
        <p:spPr>
          <a:xfrm>
            <a:off x="176461" y="2769882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 – ل – م – ن – هـ – و – ي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2A8EBD8-6FB4-E844-0E1D-CCF31001732F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الواو.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42FD3D1-5211-7028-3ED0-A12F0B58C9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20E06F3C-8A7C-E6EC-16F7-6779214C5B89}"/>
              </a:ext>
            </a:extLst>
          </p:cNvPr>
          <p:cNvSpPr/>
          <p:nvPr/>
        </p:nvSpPr>
        <p:spPr>
          <a:xfrm>
            <a:off x="2805180" y="3105421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29D6CD1-3BFB-2056-69E2-02F5F0C3CC9A}"/>
              </a:ext>
            </a:extLst>
          </p:cNvPr>
          <p:cNvSpPr/>
          <p:nvPr/>
        </p:nvSpPr>
        <p:spPr>
          <a:xfrm>
            <a:off x="6094742" y="565417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530BD37-65E0-7F48-1A69-7E60A5A4924D}"/>
              </a:ext>
            </a:extLst>
          </p:cNvPr>
          <p:cNvSpPr/>
          <p:nvPr/>
        </p:nvSpPr>
        <p:spPr>
          <a:xfrm>
            <a:off x="9412748" y="8185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504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4" grpId="0" animBg="1"/>
      <p:bldP spid="9" grpId="0" animBg="1"/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5F563-1D7F-DA37-1E26-77C0EC5C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A190B53-204A-B532-09BA-915DB9A82CA7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هلال – هدهد – همس؟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C5B252-AAEE-874D-6CCA-B37BEAB72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19BAF7-648E-4E8C-45AA-ED2711D4D1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844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B31C-307E-D446-07F5-FC1A568D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51820A-F2F5-033A-AAC2-7EC841431D8F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 – هـ – ي – و – ن – ل – كـ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7D038B-EC0C-C618-09CD-D0D341C8A724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 – و – ن – كـ – ل – هـ – م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335659-E4BB-250A-C228-0D880E1200F8}"/>
              </a:ext>
            </a:extLst>
          </p:cNvPr>
          <p:cNvSpPr txBox="1"/>
          <p:nvPr/>
        </p:nvSpPr>
        <p:spPr>
          <a:xfrm>
            <a:off x="176461" y="2769882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 – ل – م – ن – هـ – و – ي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22D2F74-8419-BA7F-C6AF-119694500E34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الهاء.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C2E2B78-D6B2-3C48-CD35-1049E6A96B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83D848CD-B44E-224C-2934-0F4FE15945B5}"/>
              </a:ext>
            </a:extLst>
          </p:cNvPr>
          <p:cNvSpPr/>
          <p:nvPr/>
        </p:nvSpPr>
        <p:spPr>
          <a:xfrm>
            <a:off x="4418228" y="3018088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5DE7421-9390-2BF5-91AD-9D90E21E890A}"/>
              </a:ext>
            </a:extLst>
          </p:cNvPr>
          <p:cNvSpPr/>
          <p:nvPr/>
        </p:nvSpPr>
        <p:spPr>
          <a:xfrm>
            <a:off x="9522125" y="565417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D9B66A6-C784-33E5-5989-2752D7ABDB37}"/>
              </a:ext>
            </a:extLst>
          </p:cNvPr>
          <p:cNvSpPr/>
          <p:nvPr/>
        </p:nvSpPr>
        <p:spPr>
          <a:xfrm>
            <a:off x="2673606" y="8185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601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4" grpId="0" animBg="1"/>
      <p:bldP spid="9" grpId="0" animBg="1"/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8AB48-1FAA-0A47-52D2-07CD6A75F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09531E4-6311-BB97-9EF2-2DCCAAAA502F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يد – يمامة – يسر؟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591E14C-4CAE-850B-F5B6-E5BCBBD1F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ED68B8D-8438-4E45-D11A-625E81EB0C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886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B46B7-63B9-666C-A9D2-56551033F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579755-272F-9A3B-1BC0-02F0F7A5CFCE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 – هـ – ي – و – ن – ل – كـ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4878E8-BB11-4B37-5786-44E97B9CD37F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 – و – ن – كـ – ل – هـ – م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220167-78C2-9985-3F58-4556E252D107}"/>
              </a:ext>
            </a:extLst>
          </p:cNvPr>
          <p:cNvSpPr txBox="1"/>
          <p:nvPr/>
        </p:nvSpPr>
        <p:spPr>
          <a:xfrm>
            <a:off x="176461" y="2769882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 – ل – م – ن – هـ – و – ي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7B4C004-F86E-68E9-1290-918ED6EE1753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الياء.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18BE3D-AA39-7342-433E-7636429576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A348B364-E3F1-52CE-3255-A9A63A6A193E}"/>
              </a:ext>
            </a:extLst>
          </p:cNvPr>
          <p:cNvSpPr/>
          <p:nvPr/>
        </p:nvSpPr>
        <p:spPr>
          <a:xfrm>
            <a:off x="1216372" y="312294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42B2941-72BF-C453-1B15-22448CD9ADA8}"/>
              </a:ext>
            </a:extLst>
          </p:cNvPr>
          <p:cNvSpPr/>
          <p:nvPr/>
        </p:nvSpPr>
        <p:spPr>
          <a:xfrm>
            <a:off x="7890206" y="565417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88582BA-B3C5-DFB9-5FB8-BBB239A48FBA}"/>
              </a:ext>
            </a:extLst>
          </p:cNvPr>
          <p:cNvSpPr/>
          <p:nvPr/>
        </p:nvSpPr>
        <p:spPr>
          <a:xfrm>
            <a:off x="11070557" y="8185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118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4" grpId="0" animBg="1"/>
      <p:bldP spid="9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A20DD-9773-72F3-1CC4-7B3463F4F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EEB6457-C578-9A67-7668-FEC033F2B658}"/>
              </a:ext>
            </a:extLst>
          </p:cNvPr>
          <p:cNvSpPr txBox="1"/>
          <p:nvPr/>
        </p:nvSpPr>
        <p:spPr>
          <a:xfrm>
            <a:off x="2197768" y="895960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يقم إلى السبورة لقراءة سلسلة الحروف؟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كل تلميذ إلى سلسلة مغايرة للسلسلة التي قرأها من قبله.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B18B1A-FFB6-9AAF-945E-92CF26BC31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2F6D0FC-87A7-4373-DDB0-03B5E2BE42F6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 – هـ – ي – و – ن – ل – كـ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7AF7F1-7301-D8CB-8AF1-1EAE200EF279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 – و – ن – كـ – ل – هـ – م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E7CC2E-A12E-F656-465B-46E034710E34}"/>
              </a:ext>
            </a:extLst>
          </p:cNvPr>
          <p:cNvSpPr txBox="1"/>
          <p:nvPr/>
        </p:nvSpPr>
        <p:spPr>
          <a:xfrm>
            <a:off x="176461" y="2769882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 – ل – م – ن – هـ – و – ي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476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2326106" y="743636"/>
            <a:ext cx="103150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خذوا كراساتكم الصفحة 39 النشاط الأول، سأقرأ وعليكم أن تقرأوا مثلي.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الحرف ويسمي الصورة: كـ – كتاب، ل – ليمون، م – مفتاح...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28E272A-C1F4-00B9-4358-AFB73BC73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18" y="3505782"/>
            <a:ext cx="12970364" cy="41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49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B61-CD62-CE1D-49F5-A1F5FCF5E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C8DCE76-9B63-B447-34E2-F45087A80098}"/>
              </a:ext>
            </a:extLst>
          </p:cNvPr>
          <p:cNvSpPr txBox="1"/>
          <p:nvPr/>
        </p:nvSpPr>
        <p:spPr>
          <a:xfrm>
            <a:off x="2326106" y="743636"/>
            <a:ext cx="103150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يقرأ لزميله، وعندما ينتهي يقرأ زميله عليه بدوره.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لتوضيح العمل الثنائي مع تشجيع التلاميذ ليصحح بعضهم لبعضهم.</a:t>
            </a:r>
          </a:p>
        </p:txBody>
      </p:sp>
      <p:pic>
        <p:nvPicPr>
          <p:cNvPr id="2" name="Image 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61818E0-33A3-FBEF-55AE-6B0FD66AA86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CAC8B0-3AE5-CDA1-C42F-2065BDAAD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18" y="3505782"/>
            <a:ext cx="12970364" cy="41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18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A5B76-2E06-A7E7-07B6-AEDBD049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0A73894-201B-D4A7-E1A7-267367919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A4EC91F7-EEAB-19BC-05F5-19509776B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التصديق على شبكة رصد التقدم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7F4BDC2-EACE-A9EA-132A-299591006F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321E96-A2F8-E502-4B0A-7783F88E45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47DAB919-052A-65C3-8E92-AB04DC3F8F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3E1604E-4755-B406-6B83-8CE11609A3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FF6421D-DD0D-B471-2C0F-96558189AD9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506518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والتلوين (النشاطان 2 و3)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وتملؤ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مختلفة للحروف حسب النماذج في الشرائح الموالية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140285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479430"/>
              </p:ext>
            </p:extLst>
          </p:nvPr>
        </p:nvGraphicFramePr>
        <p:xfrm>
          <a:off x="1776161" y="1970346"/>
          <a:ext cx="9989603" cy="75895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الأسبوع: "كيف أستعمل لوحتي؟"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أكتب اسم زميلي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أيام الأسبوع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نشيد "حيوانات المزرعة"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الاستماع لحكاية: "العصفور والثعلب"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"لوحة المزرعة"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كـ – ل – م – ن – هـ – و – 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سلسلة من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التصديق على شبكة رصد التقدم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238448" y="297428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235288" y="622735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235288" y="8593033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235288" y="206544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235288" y="475514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77246" y="88328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الثاني والثالث، وأنجزوا المطلوب.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التعليمات ويشرح المطلوب في كل نشاط.</a:t>
            </a: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1C0BAD6-8625-FFF0-E670-E9F6B4067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738" y="2362257"/>
            <a:ext cx="9140523" cy="785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118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2426765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455681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66868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794058" y="6361801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التمرير مسبقا حسب النماذج في الشريحة الموالية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794059" y="2173071"/>
            <a:ext cx="9324931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794058" y="4267436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12 حروف، ويعتبر متحكما إن استطاع قراءة 10 حروف على الأقل.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49D77FD9-4BB0-0BAF-41F8-6BE5C7844C8F}"/>
              </a:ext>
            </a:extLst>
          </p:cNvPr>
          <p:cNvSpPr/>
          <p:nvPr/>
        </p:nvSpPr>
        <p:spPr>
          <a:xfrm>
            <a:off x="10852132" y="881690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8EAAED-0944-D37B-46F3-1B703573AA3C}"/>
              </a:ext>
            </a:extLst>
          </p:cNvPr>
          <p:cNvSpPr/>
          <p:nvPr/>
        </p:nvSpPr>
        <p:spPr>
          <a:xfrm>
            <a:off x="794058" y="8456167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الصورة المناسبة لكل كلمة قرأها الأستاذ (متحكما إن تعرف على 5 أو 6 منها)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672078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98683-22B1-73DA-BEA5-E9A80F554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49C258E-3A7E-633E-3BC8-16B60631A13C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A173C5A-E2BC-3D1C-8591-6315234DDEF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5AED033-B3FC-ADFC-F6A9-845D0AD5689B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780C89-1FC5-8F55-34C5-6683A392C7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BD17CB81-B4AC-39D2-A92F-7E26B6E061E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D92726A9-250C-1BF2-1233-4BB318B8EBB8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سلاسل التصديق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6FEE4FE-84A7-CBC0-2098-2E0EBD637AFF}"/>
              </a:ext>
            </a:extLst>
          </p:cNvPr>
          <p:cNvSpPr/>
          <p:nvPr/>
        </p:nvSpPr>
        <p:spPr>
          <a:xfrm>
            <a:off x="5306396" y="4466482"/>
            <a:ext cx="3119249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السلسلة 2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8BDC88A-67D9-4367-C022-4D35539339E7}"/>
              </a:ext>
            </a:extLst>
          </p:cNvPr>
          <p:cNvSpPr/>
          <p:nvPr/>
        </p:nvSpPr>
        <p:spPr>
          <a:xfrm>
            <a:off x="5298374" y="7117129"/>
            <a:ext cx="3119249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السلسلة 3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C23EEEB-04B5-D2A4-51BD-948EA4A5D452}"/>
              </a:ext>
            </a:extLst>
          </p:cNvPr>
          <p:cNvSpPr/>
          <p:nvPr/>
        </p:nvSpPr>
        <p:spPr>
          <a:xfrm>
            <a:off x="5298375" y="1773910"/>
            <a:ext cx="3119249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السلسلة 1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2FFD58-7ED2-A0C2-7871-6FA46549E15F}"/>
              </a:ext>
            </a:extLst>
          </p:cNvPr>
          <p:cNvSpPr txBox="1"/>
          <p:nvPr/>
        </p:nvSpPr>
        <p:spPr>
          <a:xfrm>
            <a:off x="468773" y="2538420"/>
            <a:ext cx="1277845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خ – ز – د – ي – س – ن – م – ل – ق – هـ – كـ – و</a:t>
            </a:r>
            <a:endParaRPr lang="fr-F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C85C91-AB47-154A-7F08-F37E22248040}"/>
              </a:ext>
            </a:extLst>
          </p:cNvPr>
          <p:cNvSpPr txBox="1"/>
          <p:nvPr/>
        </p:nvSpPr>
        <p:spPr>
          <a:xfrm>
            <a:off x="468770" y="5311598"/>
            <a:ext cx="1277845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 – س – م – ل – ق – د – ز – هـ – كـ – و – خ – ن</a:t>
            </a:r>
            <a:endParaRPr lang="fr-F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86EBD13-7BC5-AAA4-B551-D4B74BEC9AAB}"/>
              </a:ext>
            </a:extLst>
          </p:cNvPr>
          <p:cNvSpPr txBox="1"/>
          <p:nvPr/>
        </p:nvSpPr>
        <p:spPr>
          <a:xfrm>
            <a:off x="474869" y="7939476"/>
            <a:ext cx="1277845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 – س – هـ – ز – و – ن – ي – ل – د – كـ – خ – م</a:t>
            </a:r>
            <a:endParaRPr lang="fr-F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883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FCD8A-CFB2-23FC-C1F7-F55C0406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D7EBDE-FFCD-1EBD-B340-AE740A2C0DC2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E7A01291-A2D6-D8D6-78EE-1E4A18B5575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5D3E623-ACBC-44CF-8105-89357F741735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A96E10-5EDA-98FA-260E-3C7E046FE684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5728B394-0195-80F8-8F05-CCD34338044D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9F69C72-6100-8718-0515-692456AFAF3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معجم/ فهم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7673B93-ECAF-2A22-F1E5-4E180A5E635F}"/>
              </a:ext>
            </a:extLst>
          </p:cNvPr>
          <p:cNvSpPr/>
          <p:nvPr/>
        </p:nvSpPr>
        <p:spPr>
          <a:xfrm>
            <a:off x="468773" y="1799385"/>
            <a:ext cx="12778451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حصان – خم – كتكوت – وردة – هر – أرنب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D59A52-EAC8-B496-05D1-076FB984E9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450" t="54789" r="4778" b="35619"/>
          <a:stretch>
            <a:fillRect/>
          </a:stretch>
        </p:blipFill>
        <p:spPr>
          <a:xfrm>
            <a:off x="5521435" y="2922729"/>
            <a:ext cx="3052704" cy="2991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62C73F6-AEEC-1E8E-DE8C-C234DE7B92D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861" t="20869" r="8642" b="3657"/>
          <a:stretch>
            <a:fillRect/>
          </a:stretch>
        </p:blipFill>
        <p:spPr>
          <a:xfrm>
            <a:off x="1569736" y="6238249"/>
            <a:ext cx="2237321" cy="29965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9F84493-202D-F983-F444-3EF7E8AA83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789" t="17867" r="4873" b="3515"/>
          <a:stretch>
            <a:fillRect/>
          </a:stretch>
        </p:blipFill>
        <p:spPr>
          <a:xfrm>
            <a:off x="10062948" y="6571548"/>
            <a:ext cx="2556037" cy="290509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7EE2094-6AE2-37CD-DCC6-D81A4D6490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" t="33134" r="78652" b="45125"/>
          <a:stretch>
            <a:fillRect/>
          </a:stretch>
        </p:blipFill>
        <p:spPr>
          <a:xfrm>
            <a:off x="5704858" y="6631132"/>
            <a:ext cx="2822283" cy="2288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C1EF76D-55A7-ECF1-CF94-56725AB3A6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617" t="86186" r="60590" b="4222"/>
          <a:stretch>
            <a:fillRect/>
          </a:stretch>
        </p:blipFill>
        <p:spPr>
          <a:xfrm>
            <a:off x="9974847" y="3209156"/>
            <a:ext cx="2246335" cy="2518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502143E-D877-552C-995A-15D562289E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327" t="28259" r="37327" b="50000"/>
          <a:stretch>
            <a:fillRect/>
          </a:stretch>
        </p:blipFill>
        <p:spPr>
          <a:xfrm>
            <a:off x="1008808" y="3324375"/>
            <a:ext cx="3359176" cy="2288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002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9F973F7E-ABD6-815E-EE6C-EEC279207741}"/>
              </a:ext>
            </a:extLst>
          </p:cNvPr>
          <p:cNvSpPr txBox="1">
            <a:spLocks/>
          </p:cNvSpPr>
          <p:nvPr/>
        </p:nvSpPr>
        <p:spPr>
          <a:xfrm>
            <a:off x="5614737" y="309597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الحروف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8BCA4A7-9AFF-BC4A-554B-7459F7D5A05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5772" y="2621321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الحروف، قوموا بتشكيل حلقة.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فيها جميع بطاقات الحروف التي سبق تقديمها.</a:t>
            </a:r>
          </a:p>
        </p:txBody>
      </p:sp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CD6CE8C3-2746-D17F-27B2-F9B4F7EDE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pic>
        <p:nvPicPr>
          <p:cNvPr id="3" name="Image 2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F4DF550-88D2-AB81-7A4F-A7FC2696986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002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A3949-FFD3-50ED-58CF-DC69804C1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076A747-9119-94D7-F22A-8BCBDA587EC3}"/>
              </a:ext>
            </a:extLst>
          </p:cNvPr>
          <p:cNvSpPr txBox="1"/>
          <p:nvPr/>
        </p:nvSpPr>
        <p:spPr>
          <a:xfrm>
            <a:off x="1113537" y="836158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ويسميها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25F469-88B0-62DE-CD09-8AD1FEA7C8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4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B6E223AD-D41C-CC01-3A96-155D70308C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1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0B651-7764-A72C-F1B9-7E8AEC108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7A14010-6ACA-209A-ECBC-2EC6961FB031}"/>
              </a:ext>
            </a:extLst>
          </p:cNvPr>
          <p:cNvSpPr txBox="1"/>
          <p:nvPr/>
        </p:nvSpPr>
        <p:spPr>
          <a:xfrm>
            <a:off x="145472" y="570867"/>
            <a:ext cx="13425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استغلال أنشطة الصفحتين 40 و41 وقراءة المعجم المصور في الصفحة 42 من الكراسة بالموازاة مع تمرير روائز الموضعة في أسبوع التمرير</a:t>
            </a:r>
            <a:endParaRPr lang="f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DCC3E2-B8A5-A71D-9DD7-44F45F075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890" y="2296855"/>
            <a:ext cx="6380019" cy="80256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40D80C9-6AA0-8F98-EA3D-6A40705D7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71" y="2360044"/>
            <a:ext cx="6380019" cy="7926956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C7C1653F-8118-43F4-A380-6DF4A4166BA0}"/>
              </a:ext>
            </a:extLst>
          </p:cNvPr>
          <p:cNvSpPr/>
          <p:nvPr/>
        </p:nvSpPr>
        <p:spPr>
          <a:xfrm>
            <a:off x="145471" y="38873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07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4347411" y="790987"/>
            <a:ext cx="813334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العربية؛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ستتعرفون اليوم كيف تستعملون ألواحكم.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E51063-829A-2D8A-84F3-251AE90D1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7B91FF-01E9-549E-1307-4BFB61492F94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الأسبوع: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69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70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70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2789961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10642</TotalTime>
  <Words>2146</Words>
  <Application>Microsoft Office PowerPoint</Application>
  <PresentationFormat>Personnalisé</PresentationFormat>
  <Paragraphs>274</Paragraphs>
  <Slides>68</Slides>
  <Notes>9</Notes>
  <HiddenSlides>0</HiddenSlides>
  <MMClips>2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68</vt:i4>
      </vt:variant>
    </vt:vector>
  </HeadingPairs>
  <TitlesOfParts>
    <vt:vector size="8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2226</cp:revision>
  <dcterms:created xsi:type="dcterms:W3CDTF">2014-10-09T07:32:24Z</dcterms:created>
  <dcterms:modified xsi:type="dcterms:W3CDTF">2025-10-05T17:53:18Z</dcterms:modified>
</cp:coreProperties>
</file>