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2"/>
  </p:notesMasterIdLst>
  <p:handoutMasterIdLst>
    <p:handoutMasterId r:id="rId73"/>
  </p:handoutMasterIdLst>
  <p:sldIdLst>
    <p:sldId id="257" r:id="rId6"/>
    <p:sldId id="2134804867" r:id="rId7"/>
    <p:sldId id="2134805101" r:id="rId8"/>
    <p:sldId id="2134808443" r:id="rId9"/>
    <p:sldId id="2134808548" r:id="rId10"/>
    <p:sldId id="2134805155" r:id="rId11"/>
    <p:sldId id="345" r:id="rId12"/>
    <p:sldId id="953" r:id="rId13"/>
    <p:sldId id="2134808449" r:id="rId14"/>
    <p:sldId id="2134808456" r:id="rId15"/>
    <p:sldId id="542" r:id="rId16"/>
    <p:sldId id="2134808594" r:id="rId17"/>
    <p:sldId id="2134808603" r:id="rId18"/>
    <p:sldId id="2134808601" r:id="rId19"/>
    <p:sldId id="2134808602" r:id="rId20"/>
    <p:sldId id="2134808604" r:id="rId21"/>
    <p:sldId id="2134808585" r:id="rId22"/>
    <p:sldId id="2134808592" r:id="rId23"/>
    <p:sldId id="2134808593" r:id="rId24"/>
    <p:sldId id="2134808459" r:id="rId25"/>
    <p:sldId id="2134808553" r:id="rId26"/>
    <p:sldId id="2134808554" r:id="rId27"/>
    <p:sldId id="2134808448" r:id="rId28"/>
    <p:sldId id="2134808464" r:id="rId29"/>
    <p:sldId id="2134808466" r:id="rId30"/>
    <p:sldId id="2134808564" r:id="rId31"/>
    <p:sldId id="2134808588" r:id="rId32"/>
    <p:sldId id="2134808473" r:id="rId33"/>
    <p:sldId id="2134808589" r:id="rId34"/>
    <p:sldId id="2134808565" r:id="rId35"/>
    <p:sldId id="2134808566" r:id="rId36"/>
    <p:sldId id="2134808476" r:id="rId37"/>
    <p:sldId id="2134808567" r:id="rId38"/>
    <p:sldId id="2134808468" r:id="rId39"/>
    <p:sldId id="2134808469" r:id="rId40"/>
    <p:sldId id="2134808480" r:id="rId41"/>
    <p:sldId id="2134808521" r:id="rId42"/>
    <p:sldId id="2134808479" r:id="rId43"/>
    <p:sldId id="597" r:id="rId44"/>
    <p:sldId id="2134808587" r:id="rId45"/>
    <p:sldId id="2134808484" r:id="rId46"/>
    <p:sldId id="2134808485" r:id="rId47"/>
    <p:sldId id="2134808486" r:id="rId48"/>
    <p:sldId id="2134808487" r:id="rId49"/>
    <p:sldId id="2134808488" r:id="rId50"/>
    <p:sldId id="2134808489" r:id="rId51"/>
    <p:sldId id="2134808502" r:id="rId52"/>
    <p:sldId id="2134808506" r:id="rId53"/>
    <p:sldId id="2134808534" r:id="rId54"/>
    <p:sldId id="2134808535" r:id="rId55"/>
    <p:sldId id="2134808536" r:id="rId56"/>
    <p:sldId id="2134808547" r:id="rId57"/>
    <p:sldId id="2134808522" r:id="rId58"/>
    <p:sldId id="2134808524" r:id="rId59"/>
    <p:sldId id="2134808525" r:id="rId60"/>
    <p:sldId id="2134808494" r:id="rId61"/>
    <p:sldId id="2134808495" r:id="rId62"/>
    <p:sldId id="2134808496" r:id="rId63"/>
    <p:sldId id="2134808544" r:id="rId64"/>
    <p:sldId id="2134808498" r:id="rId65"/>
    <p:sldId id="2134808499" r:id="rId66"/>
    <p:sldId id="2134808558" r:id="rId67"/>
    <p:sldId id="2134808447" r:id="rId68"/>
    <p:sldId id="2134808568" r:id="rId69"/>
    <p:sldId id="2134808546" r:id="rId70"/>
    <p:sldId id="2134808513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48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594"/>
            <p14:sldId id="2134808603"/>
            <p14:sldId id="2134808601"/>
            <p14:sldId id="2134808602"/>
            <p14:sldId id="2134808604"/>
            <p14:sldId id="2134808585"/>
            <p14:sldId id="2134808592"/>
            <p14:sldId id="2134808593"/>
            <p14:sldId id="2134808459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588"/>
            <p14:sldId id="2134808473"/>
            <p14:sldId id="2134808589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52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587"/>
            <p14:sldId id="2134808484"/>
            <p14:sldId id="2134808485"/>
            <p14:sldId id="2134808486"/>
            <p14:sldId id="2134808487"/>
            <p14:sldId id="2134808488"/>
            <p14:sldId id="2134808489"/>
            <p14:sldId id="2134808502"/>
            <p14:sldId id="2134808506"/>
            <p14:sldId id="2134808534"/>
            <p14:sldId id="2134808535"/>
            <p14:sldId id="2134808536"/>
            <p14:sldId id="2134808547"/>
            <p14:sldId id="2134808522"/>
            <p14:sldId id="2134808524"/>
            <p14:sldId id="2134808525"/>
            <p14:sldId id="2134808494"/>
            <p14:sldId id="2134808495"/>
            <p14:sldId id="2134808496"/>
            <p14:sldId id="2134808544"/>
            <p14:sldId id="2134808498"/>
            <p14:sldId id="2134808499"/>
          </p14:sldIdLst>
        </p14:section>
        <p14:section name="اختتام الحصة" id="{CFAC160B-4D15-40C5-8575-18C3947DD0CB}">
          <p14:sldIdLst>
            <p14:sldId id="2134808558"/>
            <p14:sldId id="2134808447"/>
            <p14:sldId id="2134808568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DCDCD"/>
    <a:srgbClr val="F4F3EC"/>
    <a:srgbClr val="E4B06F"/>
    <a:srgbClr val="D68D51"/>
    <a:srgbClr val="006DB4"/>
    <a:srgbClr val="19199B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22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7.png"/><Relationship Id="rId7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57.png"/><Relationship Id="rId7" Type="http://schemas.openxmlformats.org/officeDocument/2006/relationships/image" Target="../media/image5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5.wdp"/><Relationship Id="rId5" Type="http://schemas.openxmlformats.org/officeDocument/2006/relationships/image" Target="../media/image58.png"/><Relationship Id="rId4" Type="http://schemas.microsoft.com/office/2007/relationships/hdphoto" Target="../media/hdphoto4.wdp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60.png"/><Relationship Id="rId4" Type="http://schemas.openxmlformats.org/officeDocument/2006/relationships/image" Target="../media/image6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8.png"/><Relationship Id="rId7" Type="http://schemas.openxmlformats.org/officeDocument/2006/relationships/image" Target="../media/image6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70.png"/><Relationship Id="rId5" Type="http://schemas.openxmlformats.org/officeDocument/2006/relationships/image" Target="../media/image61.png"/><Relationship Id="rId4" Type="http://schemas.openxmlformats.org/officeDocument/2006/relationships/image" Target="../media/image6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</a:t>
              </a:r>
              <a:r>
                <a:rPr lang="ar-MA" sz="5400" b="1" kern="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20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4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4267201" y="930339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اليوم، سنتعرف على حرف الكاف "كـ".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788017" y="7647714"/>
            <a:ext cx="5293893" cy="99036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أيام الأسبوع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C230A4-505D-AFE4-F7E9-A2F23D91AD7A}"/>
              </a:ext>
            </a:extLst>
          </p:cNvPr>
          <p:cNvSpPr/>
          <p:nvPr/>
        </p:nvSpPr>
        <p:spPr>
          <a:xfrm>
            <a:off x="788017" y="8761245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نشيد: حيوانات المزرعة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911BED2-01EF-DA3B-9D2B-81705534742B}"/>
              </a:ext>
            </a:extLst>
          </p:cNvPr>
          <p:cNvSpPr/>
          <p:nvPr/>
        </p:nvSpPr>
        <p:spPr>
          <a:xfrm>
            <a:off x="788017" y="6534183"/>
            <a:ext cx="5293893" cy="99036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أكتب اسم زميلي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ستكتب اسم زميلك الذي بجانبك.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28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7F436-8A13-DFEC-31CB-9C3C3B3F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3C6E0E-543C-6F38-3EA5-E8A6063CB130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تبادل بطاقة اسمك مع زميلك، وانظر إلى البطاقة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يتبادل كل ثنائي بطاقتيهما، ويلاحظان جيدا الاسم المكتوب.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06686D8-4433-1584-4244-77EE3B07E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7F0151-114A-FE6C-BA49-6B94B3D22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6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7593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اقلب البطاقة واكتب اسم زميلك على لوحتك دون نقله من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الكتابة وتحفيز من لم يستطع.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07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 ويشير لمن كتب بشكل صحيح لوضع لوحته.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B2ED3-CBF7-24D8-5F15-5B7C7314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25C051-2F07-CC15-40CE-7F9C215A9EDC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بالتصحيح بالاعتماد على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المتعلمين على التصحيح.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0EDA5D-4FD3-BF19-BD3D-ED1E030561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25A0A88-A9D0-6660-F176-85F8EFF47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30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1985735" y="815510"/>
            <a:ext cx="1069117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الآن، ما اسم اليوم؟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تفاعل الجميع في النقاش، ويقبل تسمية "اليوم" باللسان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الدارجي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ثم يعيده باللغة العربية.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17315D-C7E1-5577-1A01-A891EF994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C390EB-EDA9-257C-C693-F3C81FAE0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36" y="714302"/>
            <a:ext cx="1528534" cy="116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AB3E-A5D8-157A-9EE0-8EDDA4CAD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22AE64B-8020-1DB3-45E8-500D514D7954}"/>
              </a:ext>
            </a:extLst>
          </p:cNvPr>
          <p:cNvSpPr txBox="1"/>
          <p:nvPr/>
        </p:nvSpPr>
        <p:spPr>
          <a:xfrm>
            <a:off x="2176895" y="897714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اليوم هو "......."، لاحظوا جيدا، سأكتبه على السبورة.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يسمي الأستاذ اليوم، ويكتبه على السبورة.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8BCBE9-2A44-6B5E-F8EF-2F543FC3F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2141ED9-8E58-5867-5450-5EC29BE6C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C2336-0AC2-1CA4-FCD3-608BCB130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20D3AE1-50BB-4174-FECF-4370263311DB}"/>
              </a:ext>
            </a:extLst>
          </p:cNvPr>
          <p:cNvSpPr txBox="1"/>
          <p:nvPr/>
        </p:nvSpPr>
        <p:spPr>
          <a:xfrm>
            <a:off x="2176895" y="897714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رددوا جميعا اليوم: ........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اليوم بشكل مشترك، وبشكل فردي، وجماعة.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07A09E5-3EA7-2533-0320-9909E94F9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E5068FA-176D-18FF-8970-1519047E9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7" y="697859"/>
            <a:ext cx="1672357" cy="12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9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1880174" y="813175"/>
            <a:ext cx="10806546" cy="104644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بطاقات أيام الأسبوع وعليكم بالبحث عن اسم اليوم.</a:t>
            </a:r>
          </a:p>
          <a:p>
            <a:pPr algn="r" rtl="1"/>
            <a:r>
              <a:rPr lang="ar-MA" sz="3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يبحث كل تلميذ عن بطاقة اسم اليوم ويرفعها، يساعد الأستاذ المتعثرين عبر دعوتهم لملاحظة النموذج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F06DE2-F319-092F-2007-1D2B5FA58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08168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D8BF6E-D03C-BF68-5413-CF141D199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7" y="697859"/>
            <a:ext cx="1672357" cy="127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812571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"حيوانات المزرعة"، لنستمع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peinture, bétail, mammifère, herbe&#10;&#10;Le contenu généré par l’IA peut être incorrect.">
            <a:extLst>
              <a:ext uri="{FF2B5EF4-FFF2-40B4-BE49-F238E27FC236}">
                <a16:creationId xmlns:a16="http://schemas.microsoft.com/office/drawing/2014/main" id="{12142B9C-3359-48B1-3BC4-631D2A3A07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" t="4695" r="2758" b="4018"/>
          <a:stretch>
            <a:fillRect/>
          </a:stretch>
        </p:blipFill>
        <p:spPr>
          <a:xfrm>
            <a:off x="329430" y="3374940"/>
            <a:ext cx="6649453" cy="5353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360477F4-9915-80E8-694E-C205CC464C71}"/>
              </a:ext>
            </a:extLst>
          </p:cNvPr>
          <p:cNvGrpSpPr/>
          <p:nvPr/>
        </p:nvGrpSpPr>
        <p:grpSpPr>
          <a:xfrm>
            <a:off x="7192103" y="2281388"/>
            <a:ext cx="6085196" cy="7540526"/>
            <a:chOff x="5140037" y="2419934"/>
            <a:chExt cx="6085196" cy="7540526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7620E2FB-B333-69D7-7B19-E3195665A0A1}"/>
                </a:ext>
              </a:extLst>
            </p:cNvPr>
            <p:cNvSpPr txBox="1"/>
            <p:nvPr/>
          </p:nvSpPr>
          <p:spPr>
            <a:xfrm>
              <a:off x="8395855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ٱلْــــخَــــروفُ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ٱلْـــوَديـعْ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ٱلْبَـــقَـرَةُ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ٱلْحَــــلـــوبْ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ٱلْحِصانُ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ٱلْأَصيلْ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ٱلْأَرْنَــــــــــــــــــــــــــــــــبْ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وَأَنـــــــا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ٱلْــــــكَــــــــــــــــلْـــــــــــبْ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في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ٱلْمَزْرَعَةِ</a:t>
              </a:r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نَعــيـــــــــــشْ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لِــــــنُــــفــــــيـــــــــدَ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ٱلْإِنْـــســـانْ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نَــجْــري نَــلْـعَبُ نَـــفْــــرَحْ</a:t>
              </a:r>
              <a:endParaRPr lang="fr-FR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1248ECD-7026-F1A8-1996-76BE2397CE0D}"/>
                </a:ext>
              </a:extLst>
            </p:cNvPr>
            <p:cNvSpPr txBox="1"/>
            <p:nvPr/>
          </p:nvSpPr>
          <p:spPr>
            <a:xfrm>
              <a:off x="5140037" y="2419934"/>
              <a:ext cx="2829378" cy="7540526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صــوفـــي كَثيفࣱ وَبَديعْ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وَحَليبي جِدّاً مَحْبوبْ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صَوْتـــي يُسَمّى صَهيلْ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دَوْمــــــــــــــــــاً أَلْــــــــــــــعَــــــــــــبْ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أَجْـــــــــــــــري أَنْــــــــــــــــبَــــــــــــــحْ</a:t>
              </a: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وَجَــــمـــــيــــعُ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ٱلْأَصْـــدِقــاءْ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نُــــــــعْــــــطــــــيـــــهِ </a:t>
              </a:r>
              <a:r>
                <a:rPr lang="ar-MA" sz="4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ٱلْــــغَــــذاءْ</a:t>
              </a:r>
              <a:endPara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4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نَـــأْكُـــــلُ نَـــشْرُبُ نَـــمْرَحْ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385455" y="840237"/>
            <a:ext cx="114037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الأبيات الثلاثة الثانية من النشيد (بيتا بيتا)  لأكثر من مرة حسب قدرة التلاميذ على الاسترجاع.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2F0649D-79D6-F1F7-085A-F7A2823C87FD}"/>
              </a:ext>
            </a:extLst>
          </p:cNvPr>
          <p:cNvGrpSpPr/>
          <p:nvPr/>
        </p:nvGrpSpPr>
        <p:grpSpPr>
          <a:xfrm>
            <a:off x="2874420" y="4398772"/>
            <a:ext cx="7967159" cy="2585323"/>
            <a:chOff x="5140037" y="4897536"/>
            <a:chExt cx="6085196" cy="2585323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B6FA536-2833-A5E3-90ED-215ABFC22F65}"/>
                </a:ext>
              </a:extLst>
            </p:cNvPr>
            <p:cNvSpPr txBox="1"/>
            <p:nvPr/>
          </p:nvSpPr>
          <p:spPr>
            <a:xfrm>
              <a:off x="8395855" y="4897536"/>
              <a:ext cx="2829378" cy="2585323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أَنا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ٱلْــــخَــــروفُ</a:t>
              </a:r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ٱلْـــوَديـعْ</a:t>
              </a:r>
              <a:endPara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ٱلْبَـــقَـرَةُ</a:t>
              </a:r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ٱلْحَــــلـــوبْ</a:t>
              </a:r>
              <a:endPara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وَأَنا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ٱلْحِصانُ</a:t>
              </a:r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dirty="0" err="1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ٱلْأَصيلْ</a:t>
              </a:r>
              <a:endPara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C17E688-F887-FE37-106C-DF55DBEF1B86}"/>
                </a:ext>
              </a:extLst>
            </p:cNvPr>
            <p:cNvSpPr txBox="1"/>
            <p:nvPr/>
          </p:nvSpPr>
          <p:spPr>
            <a:xfrm>
              <a:off x="5140037" y="4897536"/>
              <a:ext cx="2829378" cy="2585323"/>
            </a:xfrm>
            <a:prstGeom prst="rect">
              <a:avLst/>
            </a:prstGeom>
            <a:noFill/>
            <a:ln w="127000" cap="rnd" cmpd="tri">
              <a:noFill/>
            </a:ln>
          </p:spPr>
          <p:txBody>
            <a:bodyPr wrap="square" rtlCol="0" anchor="ctr">
              <a:spAutoFit/>
            </a:bodyPr>
            <a:lstStyle/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صــوفـــي كَثيفࣱ وَبَديعْ</a:t>
              </a: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وَحَليبي جِدّاً مَحْبوبْ</a:t>
              </a:r>
            </a:p>
            <a:p>
              <a:pPr algn="just" rtl="1"/>
              <a:r>
                <a:rPr lang="ar-MA" sz="5400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صَوْتـــي يُسَمّى صَهيلْ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"العصفور والثعلب"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المزرعة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"العصفور والثعلب"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1005537"/>
            <a:ext cx="102829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"العصفور والثعلب".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4793673" y="4311603"/>
            <a:ext cx="8434803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غابة بعيدة، وجد عصفور قطعة جبن شهية. التقط العصفور القطعة بمنقاره ووقف على غصن شجرة.</a:t>
            </a:r>
          </a:p>
        </p:txBody>
      </p:sp>
      <p:pic>
        <p:nvPicPr>
          <p:cNvPr id="7" name="Image 6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B94E417-AB91-2792-14EA-04E558C98F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4" t="7326" r="5819" b="50000"/>
          <a:stretch>
            <a:fillRect/>
          </a:stretch>
        </p:blipFill>
        <p:spPr>
          <a:xfrm>
            <a:off x="208547" y="3850474"/>
            <a:ext cx="3793531" cy="37826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31287-75FF-3AB4-C971-5D5CEEA5A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C96346-9F30-5E0A-ED00-A90538C28D5C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1E5ECC-F262-1992-7466-EE093734C70E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688B3DB-8B5D-1582-ECD5-1BF1DEB1D8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3B4E286-7156-088B-C249-29761E1D4E6C}"/>
              </a:ext>
            </a:extLst>
          </p:cNvPr>
          <p:cNvSpPr txBox="1"/>
          <p:nvPr/>
        </p:nvSpPr>
        <p:spPr>
          <a:xfrm>
            <a:off x="5250872" y="7900339"/>
            <a:ext cx="805309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ففكر في حيلة للحصول عليها.</a:t>
            </a:r>
          </a:p>
        </p:txBody>
      </p:sp>
      <p:pic>
        <p:nvPicPr>
          <p:cNvPr id="7" name="Image 6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F8133E25-A3B2-3375-6ECE-71EE15849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t="5229" r="4725" b="8858"/>
          <a:stretch>
            <a:fillRect/>
          </a:stretch>
        </p:blipFill>
        <p:spPr>
          <a:xfrm>
            <a:off x="208546" y="2211709"/>
            <a:ext cx="4460435" cy="4179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83BCA4F-91B8-B8A7-D935-4A66EA8DA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r="32020" b="3151"/>
          <a:stretch>
            <a:fillRect/>
          </a:stretch>
        </p:blipFill>
        <p:spPr>
          <a:xfrm>
            <a:off x="825073" y="6535232"/>
            <a:ext cx="3227380" cy="375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3AD45DA-B37F-89A5-DEF0-9F1C4082118C}"/>
              </a:ext>
            </a:extLst>
          </p:cNvPr>
          <p:cNvSpPr txBox="1"/>
          <p:nvPr/>
        </p:nvSpPr>
        <p:spPr>
          <a:xfrm>
            <a:off x="5250872" y="3330918"/>
            <a:ext cx="805309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الثعلب جائعاً يبحث عن غذاء. رأى قطعة الجبن مع العصفور.</a:t>
            </a:r>
          </a:p>
        </p:txBody>
      </p:sp>
    </p:spTree>
    <p:extLst>
      <p:ext uri="{BB962C8B-B14F-4D97-AF65-F5344CB8AC3E}">
        <p14:creationId xmlns:p14="http://schemas.microsoft.com/office/powerpoint/2010/main" val="199386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04C933B-5416-5F08-B907-3B395D6091F4}"/>
              </a:ext>
            </a:extLst>
          </p:cNvPr>
          <p:cNvSpPr txBox="1"/>
          <p:nvPr/>
        </p:nvSpPr>
        <p:spPr>
          <a:xfrm>
            <a:off x="4977114" y="5786208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مرحباً يا صديقي العصفور، أنا أتدرب للمشاركة في مسابقة للغناء.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9240FC-935F-AF57-338C-6C0F53168C87}"/>
              </a:ext>
            </a:extLst>
          </p:cNvPr>
          <p:cNvSpPr txBox="1"/>
          <p:nvPr/>
        </p:nvSpPr>
        <p:spPr>
          <a:xfrm>
            <a:off x="4977115" y="3608542"/>
            <a:ext cx="84238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بدأ في الغناء بصوته المزعج.</a:t>
            </a:r>
          </a:p>
        </p:txBody>
      </p:sp>
      <p:pic>
        <p:nvPicPr>
          <p:cNvPr id="12" name="Image 11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E0CC14E5-31B7-52AA-5608-26F153B19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08546" y="2228012"/>
            <a:ext cx="4636361" cy="378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06483081-0F7E-13FC-EBCC-8D27E151F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08547" y="6012873"/>
            <a:ext cx="4589424" cy="427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9416FE5-B18C-4585-F698-D3D9B4781B85}"/>
              </a:ext>
            </a:extLst>
          </p:cNvPr>
          <p:cNvSpPr txBox="1"/>
          <p:nvPr/>
        </p:nvSpPr>
        <p:spPr>
          <a:xfrm>
            <a:off x="4977114" y="7778172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هل يمكنك مساعدتي، لقد سمعت في الغابة أن لك صوتاً جميلاً وأنك تحسن الغناء.</a:t>
            </a:r>
          </a:p>
        </p:txBody>
      </p:sp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3842E-E958-9F05-9698-8DA9750DC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BB4EE2-B479-C6DF-3EEB-80051F1F4CC3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44E7F4-C8CE-DDB3-513A-FCD54BE94500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21C0D4-0244-393A-67B6-47AE641D75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D18DB0B8-BEC4-E019-516A-CB48243C4EB4}"/>
              </a:ext>
            </a:extLst>
          </p:cNvPr>
          <p:cNvSpPr txBox="1"/>
          <p:nvPr/>
        </p:nvSpPr>
        <p:spPr>
          <a:xfrm>
            <a:off x="4977114" y="5786208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مرحباً يا صديقي العصفور، أنا أتدرب للمشاركة في مسابقة للغناء.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6BE3155-D464-1F80-383C-E94CDBCBFCED}"/>
              </a:ext>
            </a:extLst>
          </p:cNvPr>
          <p:cNvSpPr txBox="1"/>
          <p:nvPr/>
        </p:nvSpPr>
        <p:spPr>
          <a:xfrm>
            <a:off x="4977115" y="3608542"/>
            <a:ext cx="84238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بدأ في الغناء بصوته المزعج.</a:t>
            </a:r>
          </a:p>
        </p:txBody>
      </p:sp>
      <p:pic>
        <p:nvPicPr>
          <p:cNvPr id="12" name="Image 11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A97CAF30-CE2B-807E-6059-C333B0CF6D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08546" y="2228012"/>
            <a:ext cx="4636361" cy="3784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D1EE975C-DAF3-975E-1A9B-00DA4E4BE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08547" y="6012873"/>
            <a:ext cx="4589424" cy="4274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A41C588-BACA-301F-414E-927CFACA88B6}"/>
              </a:ext>
            </a:extLst>
          </p:cNvPr>
          <p:cNvSpPr txBox="1"/>
          <p:nvPr/>
        </p:nvSpPr>
        <p:spPr>
          <a:xfrm>
            <a:off x="4977114" y="7778172"/>
            <a:ext cx="8423837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هل يمكنك مساعدتي، لقد سمعت في الغابة أن لك صوتاً جميلاً وأنك تحسن الغناء.</a:t>
            </a:r>
          </a:p>
        </p:txBody>
      </p:sp>
    </p:spTree>
    <p:extLst>
      <p:ext uri="{BB962C8B-B14F-4D97-AF65-F5344CB8AC3E}">
        <p14:creationId xmlns:p14="http://schemas.microsoft.com/office/powerpoint/2010/main" val="6375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038936"/>
            <a:ext cx="9344906" cy="1408331"/>
            <a:chOff x="2191897" y="5953335"/>
            <a:chExt cx="9344906" cy="14083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953335"/>
              <a:ext cx="9344906" cy="646331"/>
              <a:chOff x="3334343" y="5848578"/>
              <a:chExt cx="9344906" cy="64633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معجم بسيط حول المزرعة؛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تعرف حرف "ل" تسمية ورسما.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372AE43-449E-3B8D-5C86-DBA0C976FB8C}"/>
              </a:ext>
            </a:extLst>
          </p:cNvPr>
          <p:cNvSpPr txBox="1"/>
          <p:nvPr/>
        </p:nvSpPr>
        <p:spPr>
          <a:xfrm>
            <a:off x="6337210" y="4324675"/>
            <a:ext cx="7063741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صدق العصفور المسكين أقوال الثعلب الجميلة، ففتح فمه للغناء.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EE29F6-3A1C-890D-D8A4-800B4B6AA77B}"/>
              </a:ext>
            </a:extLst>
          </p:cNvPr>
          <p:cNvSpPr txBox="1"/>
          <p:nvPr/>
        </p:nvSpPr>
        <p:spPr>
          <a:xfrm>
            <a:off x="6337209" y="6768604"/>
            <a:ext cx="7063741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سقطت قطعة الجبن اللذيذة.</a:t>
            </a:r>
          </a:p>
        </p:txBody>
      </p:sp>
      <p:pic>
        <p:nvPicPr>
          <p:cNvPr id="11" name="Image 10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DA739F75-65FF-AE3C-0B37-F3BD77E4F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" b="3994"/>
          <a:stretch>
            <a:fillRect/>
          </a:stretch>
        </p:blipFill>
        <p:spPr>
          <a:xfrm>
            <a:off x="208547" y="3692431"/>
            <a:ext cx="6128663" cy="4959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919010"/>
            <a:ext cx="1155610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B2E096-DD04-C7DB-3378-6B94ABE0F7EA}"/>
              </a:ext>
            </a:extLst>
          </p:cNvPr>
          <p:cNvSpPr txBox="1"/>
          <p:nvPr/>
        </p:nvSpPr>
        <p:spPr>
          <a:xfrm>
            <a:off x="5342210" y="6887847"/>
            <a:ext cx="7973289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10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انطلق الثعلب سعيداً وقال للعصفور المسكين: انتبه مرة أخرى، لا تصدق كل ما يقال لك.</a:t>
            </a:r>
            <a:endParaRPr lang="fr-MA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5AAE21B-B924-92BF-86FD-F4EF6596BA33}"/>
              </a:ext>
            </a:extLst>
          </p:cNvPr>
          <p:cNvSpPr txBox="1"/>
          <p:nvPr/>
        </p:nvSpPr>
        <p:spPr>
          <a:xfrm>
            <a:off x="5342209" y="3691739"/>
            <a:ext cx="7973290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9"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انقض الثعلب المكار وفاز بالجبنة الشهية.</a:t>
            </a:r>
          </a:p>
        </p:txBody>
      </p:sp>
      <p:pic>
        <p:nvPicPr>
          <p:cNvPr id="7" name="Image 6" descr="Une image contenant mammifère, dessi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746ECD5-0502-4AC1-4914-3B4EDDC27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208547" y="6349051"/>
            <a:ext cx="4792944" cy="393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8A86687A-CE64-B1C7-C855-E4E3D0816D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208546" y="2233542"/>
            <a:ext cx="4792945" cy="393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3F65FA5D-236A-F821-2F97-2DF0A1431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84" t="7326" r="5819" b="50000"/>
          <a:stretch>
            <a:fillRect/>
          </a:stretch>
        </p:blipFill>
        <p:spPr>
          <a:xfrm>
            <a:off x="11063946" y="3299745"/>
            <a:ext cx="2410770" cy="24038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BEDDD8B1-A766-368B-3AEE-D42388F3B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6" t="5229" r="4725" b="8858"/>
          <a:stretch>
            <a:fillRect/>
          </a:stretch>
        </p:blipFill>
        <p:spPr>
          <a:xfrm>
            <a:off x="8308348" y="3299745"/>
            <a:ext cx="2565488" cy="240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F0ED79E0-3615-A264-0278-75BD4BB853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r="32020" b="3151"/>
          <a:stretch>
            <a:fillRect/>
          </a:stretch>
        </p:blipFill>
        <p:spPr>
          <a:xfrm>
            <a:off x="6044136" y="3292474"/>
            <a:ext cx="2074102" cy="241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dessin humoristique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E63E1D48-27C0-A030-B92E-E986DE9EE97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" r="1651" b="4760"/>
          <a:stretch>
            <a:fillRect/>
          </a:stretch>
        </p:blipFill>
        <p:spPr>
          <a:xfrm>
            <a:off x="2956899" y="3338529"/>
            <a:ext cx="2897127" cy="2365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3B5B2D3-FC7B-717E-3A75-5702176FCE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" t="5348" r="3833" b="8364"/>
          <a:stretch>
            <a:fillRect/>
          </a:stretch>
        </p:blipFill>
        <p:spPr>
          <a:xfrm>
            <a:off x="227273" y="3338529"/>
            <a:ext cx="2539516" cy="23650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 descr="Une image contenant dessin humoristique, Dessin animé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AF20FA6-7917-9504-1963-0F3BB21A13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" b="3994"/>
          <a:stretch>
            <a:fillRect/>
          </a:stretch>
        </p:blipFill>
        <p:spPr>
          <a:xfrm>
            <a:off x="8935657" y="6181806"/>
            <a:ext cx="2897126" cy="2344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ammifère, dessi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83A2B69-B054-EB6D-1D9D-EC8292391A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1082840" y="6163969"/>
            <a:ext cx="2897127" cy="23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F0A0B8D-0D93-611D-F4A4-3DC17542D12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0" b="3992"/>
          <a:stretch>
            <a:fillRect/>
          </a:stretch>
        </p:blipFill>
        <p:spPr>
          <a:xfrm>
            <a:off x="5009248" y="6163970"/>
            <a:ext cx="2897127" cy="238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95301A1-73A0-67CF-5E19-EC5079E72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8" y="2080178"/>
            <a:ext cx="7715546" cy="61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759315"/>
            <a:ext cx="1203960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31، ولاحظوا جيدا لوحة المزرعة.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2CFC46D-C8DB-155A-688E-4733A6E37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759315"/>
            <a:ext cx="1172677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شيء أو فعل في الصورة؟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الإجاب، ويعطي الأستاذ مثالا لتيسير الفهم.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0492E3B-7623-CB4B-0524-C03F154F5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EFDBF54-6A45-1C5D-F0F1-11FBD58C3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421" y="2319306"/>
            <a:ext cx="9951158" cy="790186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1648474" y="1056278"/>
            <a:ext cx="117267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عنصر في اللوحة، وتسميته (بقرة/حصان/إوزة /كتكوت/دجاجة.....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8392365" y="4214084"/>
            <a:ext cx="2717983" cy="271798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5639087" y="4214084"/>
            <a:ext cx="2228759" cy="222875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10456517" y="6468528"/>
            <a:ext cx="1056696" cy="10566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882421" y="6925066"/>
            <a:ext cx="1583040" cy="15830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D849350-5537-34F4-F7AC-E6970D537EC2}"/>
              </a:ext>
            </a:extLst>
          </p:cNvPr>
          <p:cNvSpPr/>
          <p:nvPr/>
        </p:nvSpPr>
        <p:spPr>
          <a:xfrm>
            <a:off x="3676180" y="7246430"/>
            <a:ext cx="1962907" cy="196290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CF09A6-BD17-0132-E380-34E34E90A27C}"/>
              </a:ext>
            </a:extLst>
          </p:cNvPr>
          <p:cNvSpPr/>
          <p:nvPr/>
        </p:nvSpPr>
        <p:spPr>
          <a:xfrm>
            <a:off x="8061313" y="7325013"/>
            <a:ext cx="2717982" cy="271798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0E9DF59-C293-F7F8-CB31-1A92D167CB88}"/>
              </a:ext>
            </a:extLst>
          </p:cNvPr>
          <p:cNvSpPr/>
          <p:nvPr/>
        </p:nvSpPr>
        <p:spPr>
          <a:xfrm>
            <a:off x="6792769" y="6289964"/>
            <a:ext cx="1235260" cy="12352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DA8A95E-1679-449B-1B7B-B4645171F3DA}"/>
              </a:ext>
            </a:extLst>
          </p:cNvPr>
          <p:cNvSpPr/>
          <p:nvPr/>
        </p:nvSpPr>
        <p:spPr>
          <a:xfrm>
            <a:off x="4118177" y="5674591"/>
            <a:ext cx="2228759" cy="222875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C5B5F26-5FE8-B3F0-5042-92B87B033F39}"/>
              </a:ext>
            </a:extLst>
          </p:cNvPr>
          <p:cNvSpPr/>
          <p:nvPr/>
        </p:nvSpPr>
        <p:spPr>
          <a:xfrm>
            <a:off x="5482521" y="8933240"/>
            <a:ext cx="1066800" cy="10668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117B5F1-8EF9-189A-BFDE-4C9402C358BA}"/>
              </a:ext>
            </a:extLst>
          </p:cNvPr>
          <p:cNvSpPr/>
          <p:nvPr/>
        </p:nvSpPr>
        <p:spPr>
          <a:xfrm>
            <a:off x="3025742" y="3813464"/>
            <a:ext cx="1235260" cy="12352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67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556084" y="834404"/>
            <a:ext cx="1060383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أسمي حيوانات المزرعة.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ترديد: إوزة – دجاجة – بطة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F2E125FA-B826-A25D-1A5E-5AD233C46BA0}"/>
              </a:ext>
            </a:extLst>
          </p:cNvPr>
          <p:cNvSpPr/>
          <p:nvPr/>
        </p:nvSpPr>
        <p:spPr>
          <a:xfrm>
            <a:off x="9656619" y="7454378"/>
            <a:ext cx="2271822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إِوَزَّةࣱ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5672418" y="7454378"/>
            <a:ext cx="2371163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دَجاجَةࣱ</a:t>
            </a:r>
            <a:endParaRPr lang="fr-FR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E9A604-408D-A554-20A3-8C59B136D4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7746" t="64472" r="14363" b="4629"/>
          <a:stretch>
            <a:fillRect/>
          </a:stretch>
        </p:blipFill>
        <p:spPr>
          <a:xfrm>
            <a:off x="9656619" y="3364349"/>
            <a:ext cx="2271822" cy="311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E5E47B-EC15-E190-0B2B-ED06B41DB1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357" t="64292" r="65785" b="13967"/>
          <a:stretch>
            <a:fillRect/>
          </a:stretch>
        </p:blipFill>
        <p:spPr>
          <a:xfrm>
            <a:off x="5672418" y="3364349"/>
            <a:ext cx="2371163" cy="318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4C0DC2B-9EB3-CBAA-8741-3F414A918018}"/>
              </a:ext>
            </a:extLst>
          </p:cNvPr>
          <p:cNvSpPr/>
          <p:nvPr/>
        </p:nvSpPr>
        <p:spPr>
          <a:xfrm>
            <a:off x="892725" y="7454378"/>
            <a:ext cx="2662108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بَطَّةࣱ</a:t>
            </a:r>
            <a:endParaRPr lang="fr-FR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3526C7A-5ABA-B588-4DA6-38F6EF4D5BE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18" t="56901" r="84156" b="24838"/>
          <a:stretch>
            <a:fillRect/>
          </a:stretch>
        </p:blipFill>
        <p:spPr>
          <a:xfrm>
            <a:off x="643225" y="3364350"/>
            <a:ext cx="3099537" cy="3115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الغين إلى الياء.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4" name="دق الباب 3">
            <a:hlinkClick r:id="" action="ppaction://media"/>
            <a:extLst>
              <a:ext uri="{FF2B5EF4-FFF2-40B4-BE49-F238E27FC236}">
                <a16:creationId xmlns:a16="http://schemas.microsoft.com/office/drawing/2014/main" id="{A0CE4553-B046-B984-28BA-87585A6C3D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2824" y="2315151"/>
            <a:ext cx="13110352" cy="736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حرف اليوم.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حرف اليوم.</a:t>
            </a:r>
          </a:p>
        </p:txBody>
      </p:sp>
      <p:pic>
        <p:nvPicPr>
          <p:cNvPr id="2" name="حرف اللام">
            <a:hlinkClick r:id="" action="ppaction://media"/>
            <a:extLst>
              <a:ext uri="{FF2B5EF4-FFF2-40B4-BE49-F238E27FC236}">
                <a16:creationId xmlns:a16="http://schemas.microsoft.com/office/drawing/2014/main" id="{81FF457B-BDB9-AF97-F572-7DC881B910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7867" y="2356715"/>
            <a:ext cx="12980266" cy="729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الذي شاهدناه في الشريط؟ حرف اليوم هو "حرف اللام [ل]" كما في كلمة "لوز"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[ل]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779296" y="1919540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1AF64D-A118-6AD4-EAC2-48AF3EBD5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423" y="3459333"/>
            <a:ext cx="3657917" cy="33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اللام [ل]؟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5259806" y="7808909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اللام [ل]، كما في كلمة لوز: ل – لوز/ كما في كلمة ليمون: ل – ليمون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اللام مع الكلمات المرجعية ل – لوز/ ل – ليمون.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984035" y="755406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يْمونࣱ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8243676" y="7889868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وْزࣱ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dessin, clipart, illustration, croquis&#10;&#10;Le contenu généré par l’IA peut être incorrect.">
            <a:extLst>
              <a:ext uri="{FF2B5EF4-FFF2-40B4-BE49-F238E27FC236}">
                <a16:creationId xmlns:a16="http://schemas.microsoft.com/office/drawing/2014/main" id="{DDB00F83-9BA8-76AC-245D-1B2C37F39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68" y="2842336"/>
            <a:ext cx="5029200" cy="47244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44C0377-5F81-D8F3-BFE2-1F3A1B575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0862" y="3520370"/>
            <a:ext cx="3657917" cy="336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"لباس"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02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"لباس"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292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ل] أقف، إذا لم أسمع الصوت [ ل 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5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بالانتباه جيدا: لعبة – كف – لِثام  - لَوْمٌ – رسم - لاعب</a:t>
            </a: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6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اللام،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95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188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58006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74" y="3536125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55886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914">
            <a:off x="36948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اللام.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96C146-014F-076E-ED69-579E337ECA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399" t="23387" r="8142" b="28531"/>
          <a:stretch>
            <a:fillRect/>
          </a:stretch>
        </p:blipFill>
        <p:spPr>
          <a:xfrm>
            <a:off x="4517933" y="4419600"/>
            <a:ext cx="4680133" cy="37697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1398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اللام: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اللام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لِباسࣱ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لَحْمࣱ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لُعْبَةࣱ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9352553" y="4264774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لِ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باسࣱ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129955" y="4264774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حْمࣱ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918414" y="4264774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عْبَةࣱ</a:t>
            </a:r>
          </a:p>
        </p:txBody>
      </p:sp>
    </p:spTree>
    <p:extLst>
      <p:ext uri="{BB962C8B-B14F-4D97-AF65-F5344CB8AC3E}">
        <p14:creationId xmlns:p14="http://schemas.microsoft.com/office/powerpoint/2010/main" val="9609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[ل]: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95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B9EB-D767-9E95-EF24-003366F3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3A817D-8F8F-DC55-F5EE-23C108912D30}"/>
              </a:ext>
            </a:extLst>
          </p:cNvPr>
          <p:cNvSpPr txBox="1"/>
          <p:nvPr/>
        </p:nvSpPr>
        <p:spPr>
          <a:xfrm>
            <a:off x="2312250" y="783264"/>
            <a:ext cx="10183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البطاقات المقلوبة في ثنائيات، خذوا بطاقتي حرف الكاف وحرف القاف، إلى جانب بطاقة حرف اللام.</a:t>
            </a:r>
          </a:p>
        </p:txBody>
      </p:sp>
      <p:pic>
        <p:nvPicPr>
          <p:cNvPr id="16" name="Image 1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3178691-2EA1-5B0E-997A-690F78D371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FB5F61-B251-994D-0231-4082823424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883" t="29097" r="8895" b="26170"/>
          <a:stretch>
            <a:fillRect/>
          </a:stretch>
        </p:blipFill>
        <p:spPr>
          <a:xfrm>
            <a:off x="4794717" y="4599709"/>
            <a:ext cx="3998736" cy="32051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73AAF1-6FEA-4F09-8871-89895CBE33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762" t="20609" r="11762" b="34022"/>
          <a:stretch>
            <a:fillRect/>
          </a:stretch>
        </p:blipFill>
        <p:spPr>
          <a:xfrm>
            <a:off x="316164" y="4565387"/>
            <a:ext cx="3998735" cy="32208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87898B7-E89F-21A9-CAE5-B0020465A7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399" t="23387" r="8142" b="28531"/>
          <a:stretch>
            <a:fillRect/>
          </a:stretch>
        </p:blipFill>
        <p:spPr>
          <a:xfrm>
            <a:off x="9273271" y="4599709"/>
            <a:ext cx="3979249" cy="32051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712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4313-1092-BD7F-1893-118341B0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B29C9-5AA3-66AC-53B1-E37BB34CA8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بقلب البطاقات  وغيروا مواضعها دون أن يراك زميلك.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AADF683-2D1E-336E-CF50-C901F824C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D7B41-10AE-CFEF-7D16-F0F479BD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FF473B-AD12-CD1B-F7F3-F175C3509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CDDA5FA-8D7F-616B-4DCB-0607FEC7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52DAE6-C37B-9D48-FCD6-CB8B528C1056}"/>
              </a:ext>
            </a:extLst>
          </p:cNvPr>
          <p:cNvGrpSpPr/>
          <p:nvPr/>
        </p:nvGrpSpPr>
        <p:grpSpPr>
          <a:xfrm rot="19708349">
            <a:off x="5265820" y="3637544"/>
            <a:ext cx="3184360" cy="3483141"/>
            <a:chOff x="5125450" y="3898230"/>
            <a:chExt cx="3184360" cy="3483141"/>
          </a:xfrm>
        </p:grpSpPr>
        <p:sp>
          <p:nvSpPr>
            <p:cNvPr id="6" name="Flèche : en arc 5">
              <a:extLst>
                <a:ext uri="{FF2B5EF4-FFF2-40B4-BE49-F238E27FC236}">
                  <a16:creationId xmlns:a16="http://schemas.microsoft.com/office/drawing/2014/main" id="{7279FFAC-D2A6-387A-3618-27BE82DF01D1}"/>
                </a:ext>
              </a:extLst>
            </p:cNvPr>
            <p:cNvSpPr/>
            <p:nvPr/>
          </p:nvSpPr>
          <p:spPr>
            <a:xfrm>
              <a:off x="5125450" y="3898230"/>
              <a:ext cx="3184360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 : en arc 7">
              <a:extLst>
                <a:ext uri="{FF2B5EF4-FFF2-40B4-BE49-F238E27FC236}">
                  <a16:creationId xmlns:a16="http://schemas.microsoft.com/office/drawing/2014/main" id="{AE9CC3EA-4249-0870-700C-77866EE33404}"/>
                </a:ext>
              </a:extLst>
            </p:cNvPr>
            <p:cNvSpPr/>
            <p:nvPr/>
          </p:nvSpPr>
          <p:spPr>
            <a:xfrm rot="10800000">
              <a:off x="5125451" y="4285244"/>
              <a:ext cx="3184358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5989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03177-1EA5-0089-0DB7-8BACDAC3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3754CC-68CA-32FC-9E5F-0F1AE708CC12}"/>
              </a:ext>
            </a:extLst>
          </p:cNvPr>
          <p:cNvSpPr txBox="1"/>
          <p:nvPr/>
        </p:nvSpPr>
        <p:spPr>
          <a:xfrm>
            <a:off x="1667046" y="783264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يحاول اكتشاف بطاقة حرف اللام، والفائز من يستطيع اكتشافها.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المرور بين الصفوف وتقديم الدعم في فهم اللعبة، وتحفيز التلاميذ على اللعب.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DEA7A2E-5E61-361E-6A6B-5A73C04617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06E8EA-AF9B-4A91-E3B3-F7018718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BD0760-631C-E759-F740-A727E64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5C1686-EBA5-BA1A-BF38-45CF6EA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3492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اللام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099 -0.27901 L 0.36412 -0.06095 L 0.35902 -0.05278 C 0.35497 -0.04938 0.34838 -0.04259 0.34282 -0.04074 C 0.34051 -0.03997 0.33808 -0.03981 0.33576 -0.03935 C 0.33356 -0.03811 0.32673 -0.03441 0.32465 -0.03395 C 0.32025 -0.03302 0.31585 -0.03302 0.31146 -0.03256 C 0.29838 -0.03349 0.28518 -0.03364 0.2721 -0.03534 C 0.27083 -0.03549 0.27002 -0.03703 0.26909 -0.03796 C 0.26481 -0.04274 0.26655 -0.04197 0.26296 -0.04876 C 0.2618 -0.05108 0.2603 -0.05324 0.25891 -0.05555 C 0.25868 -0.05694 0.25833 -0.05818 0.25798 -0.05957 C 0.25729 -0.06188 0.25636 -0.06389 0.2559 -0.06636 C 0.25532 -0.06944 0.25521 -0.07253 0.25497 -0.07577 C 0.25521 -0.08287 0.25532 -0.09012 0.2559 -0.09722 C 0.25602 -0.09876 0.25659 -0.1 0.25694 -0.10139 C 0.25752 -0.10355 0.25845 -0.10571 0.25891 -0.10802 C 0.26134 -0.11867 0.25821 -0.11126 0.26203 -0.11882 C 0.26238 -0.12114 0.26238 -0.12345 0.26296 -0.12561 C 0.26365 -0.12793 0.26481 -0.12932 0.26608 -0.13102 L 0.26701 -0.13364 " pathEditMode="relative" rAng="0" ptsTypes="AAAAAAAAAAAAAAAAAAAAA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0" y="1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5FC15FD-6F03-23C3-C3B1-F80DCE7A50C2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373AA4E5-85B5-355B-11B5-8D5DC0987F85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7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099 -0.27901 L 0.36412 -0.06095 L 0.35902 -0.05278 C 0.35497 -0.04938 0.34838 -0.04259 0.34282 -0.04074 C 0.34051 -0.03997 0.33808 -0.03981 0.33576 -0.03935 C 0.33356 -0.03811 0.32673 -0.03441 0.32465 -0.03395 C 0.32025 -0.03302 0.31585 -0.03302 0.31146 -0.03256 C 0.29838 -0.03349 0.28518 -0.03364 0.2721 -0.03534 C 0.27083 -0.03549 0.27002 -0.03703 0.26909 -0.03796 C 0.26481 -0.04274 0.26655 -0.04197 0.26296 -0.04876 C 0.2618 -0.05108 0.2603 -0.05324 0.25891 -0.05555 C 0.25868 -0.05694 0.25833 -0.05818 0.25798 -0.05957 C 0.25729 -0.06188 0.25636 -0.06389 0.2559 -0.06636 C 0.25532 -0.06944 0.25521 -0.07253 0.25497 -0.07577 C 0.25521 -0.08287 0.25532 -0.09012 0.2559 -0.09722 C 0.25602 -0.09876 0.25659 -0.1 0.25694 -0.10139 C 0.25752 -0.10355 0.25845 -0.10571 0.25891 -0.10802 C 0.26134 -0.11867 0.25821 -0.11126 0.26203 -0.11882 C 0.26238 -0.12114 0.26238 -0.12345 0.26296 -0.12561 C 0.26365 -0.12793 0.26481 -0.12932 0.26608 -0.13102 L 0.26701 -0.13364 " pathEditMode="relative" rAng="0" ptsTypes="AAAAAAAAAAAAAAAAAAAAA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0" y="12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F97A309-BA1C-2875-8A89-994259957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49" y="3729087"/>
            <a:ext cx="13289102" cy="549804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33).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[ل]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8645236" y="4904509"/>
            <a:ext cx="3864087" cy="377262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B8D29DC-1CBB-63BB-BAD4-A5E0318005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24" y="3814998"/>
            <a:ext cx="13337672" cy="547703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لَ - لوز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لَ – لوز"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5001490" y="5666509"/>
            <a:ext cx="2949560" cy="257256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7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814593"/>
              </p:ext>
            </p:extLst>
          </p:nvPr>
        </p:nvGraphicFramePr>
        <p:xfrm>
          <a:off x="1797542" y="1716857"/>
          <a:ext cx="9989603" cy="80162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"كيف أستعمل لوحتي؟"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أكتب اسم زميلي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أيام الأسبوع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"حيوانات المزرعة"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"العصفور والثعلب"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المزرعة"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تقديم حرف: "ل"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الوعي الصوتي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المبدأ الألفبائي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التخطيط والتلوين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البطاقات المقلوبة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04760" y="2917175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04760" y="617451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50 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04760" y="877054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04760" y="1789601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04760" y="47901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الحرف، خذوا النشاط الثالث في الصفحة 33،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 (يمكن إتمام العمل كواجب منزلي في حال ضيق الوقت)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71B624D-8344-3943-F290-3C251F05D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37" y="3754582"/>
            <a:ext cx="13142059" cy="4153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6953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AC8537D5-49ED-5531-A5C0-5D2CF6A50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449" y="3729087"/>
            <a:ext cx="13289102" cy="549804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الأول، وقوموا بتلوين رسم الليمون.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  (يمكن إتمام العمل كواجب منزلي في حال ضيق الوقت)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753979" y="3934690"/>
            <a:ext cx="6575076" cy="50430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2DAA27-4797-D390-6AB4-E67785B26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3845" y="2118356"/>
            <a:ext cx="6800052" cy="605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268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البطاقات المقلوبة.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بطاقات ست حروف: ل – غ –ق– ف – ع – كـ.</a:t>
            </a:r>
          </a:p>
        </p:txBody>
      </p:sp>
      <p:pic>
        <p:nvPicPr>
          <p:cNvPr id="5" name="Image 4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7C48C77-7081-EE84-86C1-672F7470E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260" y="2325285"/>
            <a:ext cx="8727480" cy="7765199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CD6CE8C3-2746-D17F-27B2-F9B4F7EDE0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2BE31-EC5F-3ED8-B9C6-026F8893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E7F074-3ED5-5BAC-A62D-99325302614E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بقلب البطاقات، وعليكم إيجاد بطاقة الحرف المطلوب في كل مرة.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التباري في ثنائيات، بحيث كل متنافس يسرد حرفا أو حرفين أو ثلاثة أحرف على اللاعب إيجادها.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7992C3-99D6-4AC5-753B-CB9FE4858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8EBC30-3F7A-7303-BA8C-588E4F1760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96" t="26764" r="10596" b="22107"/>
          <a:stretch>
            <a:fillRect/>
          </a:stretch>
        </p:blipFill>
        <p:spPr>
          <a:xfrm>
            <a:off x="4648530" y="6493253"/>
            <a:ext cx="4028746" cy="3245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4A3A2C8-8EFA-BC71-466C-FD2BB5E4B7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22" t="3453" r="5799" b="7871"/>
          <a:stretch>
            <a:fillRect/>
          </a:stretch>
        </p:blipFill>
        <p:spPr>
          <a:xfrm>
            <a:off x="463480" y="2812346"/>
            <a:ext cx="3937409" cy="3156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78C372F-CE26-1489-EF65-B8D35933CD7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1883" t="29097" r="8895" b="26170"/>
          <a:stretch>
            <a:fillRect/>
          </a:stretch>
        </p:blipFill>
        <p:spPr>
          <a:xfrm>
            <a:off x="9275087" y="6493254"/>
            <a:ext cx="4048475" cy="3245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72D9C3E-38C5-1DC0-0C21-E8CF54B872A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507" t="19882" r="10505" b="25853"/>
          <a:stretch>
            <a:fillRect/>
          </a:stretch>
        </p:blipFill>
        <p:spPr>
          <a:xfrm>
            <a:off x="9275087" y="2759889"/>
            <a:ext cx="4048475" cy="32609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F4E8341-BDAE-94C7-C712-D4D1E735FD7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762" t="20609" r="11762" b="34022"/>
          <a:stretch>
            <a:fillRect/>
          </a:stretch>
        </p:blipFill>
        <p:spPr>
          <a:xfrm>
            <a:off x="4701672" y="2861390"/>
            <a:ext cx="3922461" cy="31594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FA76167-A598-C01C-2474-B4D4F82E564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7399" t="23387" r="8142" b="28531"/>
          <a:stretch>
            <a:fillRect/>
          </a:stretch>
        </p:blipFill>
        <p:spPr>
          <a:xfrm>
            <a:off x="480510" y="6543755"/>
            <a:ext cx="3903347" cy="31440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6068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D8456-2D2F-7DE6-A009-4690BBF5B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56AC166-5A9B-F805-9535-EC0261CDC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24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7247B08-5E34-247F-64E3-00EF1096C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840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7B9B417-E7D4-61BE-210A-8CB911805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956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818503A-A4BB-9311-5092-263F564F5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24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CA46288-8509-A924-D368-720695EC1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840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1544E88-B193-DFA3-036F-7D3C133C1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956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BC652E6-1847-EE43-4634-6DF857720A8F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35090EC-608C-8282-611C-057E65A8118E}"/>
              </a:ext>
            </a:extLst>
          </p:cNvPr>
          <p:cNvSpPr txBox="1"/>
          <p:nvPr/>
        </p:nvSpPr>
        <p:spPr>
          <a:xfrm>
            <a:off x="1680901" y="796766"/>
            <a:ext cx="11826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اللاعب لاختيار البطاقات، في كل مرة يقلب البطاقة ويسمي الحرف، إن أصاب ينتقل إلى بطاقة أخرى، وإن أخطأ يعيد البطاقة ويعاود المحاولة (كل لاعب لديه الحق في 3 محاولات خاطئة فقط). يتم تغيير الحرف المطلوب في حالة الفوز.</a:t>
            </a:r>
          </a:p>
        </p:txBody>
      </p:sp>
      <p:pic>
        <p:nvPicPr>
          <p:cNvPr id="26" name="Image 2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CF9BDFB-7CF8-04C3-3E14-C36DA33FB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43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790987"/>
            <a:ext cx="81333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العربية؛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ستتعرفون اليوم كيف تستعملون ألواحكم.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أستعمل لوحتي؟</a:t>
            </a: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3364968" y="2499605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أُحْضِرُ لَوْحَتي كُلَّ يَوْمٍ إِلى الْفَصْلِ؛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أستعمل لوحتي؟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3364968" y="4758778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أُخْرِجُ لَوْحَتي بِهُدوءٍ عِنْدَ ظُهورِ أَيْقونَةِ اللَّوْحَةِ؛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3364968" y="895793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أَمْسَحُ لَوْحَتي عِنْدَ الاِنْتِهاءِ مِنْ تَوْظيفِها.</a:t>
            </a:r>
          </a:p>
        </p:txBody>
      </p:sp>
      <p:pic>
        <p:nvPicPr>
          <p:cNvPr id="8" name="Image 7" descr="Une image contenant meubles, intérieur, tab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74F7F16-D8B2-3DC1-E8FD-66F0A28A46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9" y="6228434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 descr="Une image contenant meubles, dessin humoristique, intérieur, table&#10;&#10;Le contenu généré par l’IA peut être incorrect.">
            <a:extLst>
              <a:ext uri="{FF2B5EF4-FFF2-40B4-BE49-F238E27FC236}">
                <a16:creationId xmlns:a16="http://schemas.microsoft.com/office/drawing/2014/main" id="{3E165FD9-6450-8BD9-7690-A6EF9B18A8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0" y="4128858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intérieur, meubles, table, Visage humain&#10;&#10;Le contenu généré par l’IA peut être incorrect.">
            <a:extLst>
              <a:ext uri="{FF2B5EF4-FFF2-40B4-BE49-F238E27FC236}">
                <a16:creationId xmlns:a16="http://schemas.microsoft.com/office/drawing/2014/main" id="{05424CF8-1C30-C4C6-4CA4-EC70C07F9E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70" y="8257717"/>
            <a:ext cx="2299855" cy="2029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3364968" y="685835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أَنْتَبِهُ لِإِشاراتِ أُسْتاذي عِنْدَ اسْتِعْمالِ الْأَلْواحِ؛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C59AD78-C5C1-CC61-F31B-DE380F35E7DE}"/>
              </a:ext>
            </a:extLst>
          </p:cNvPr>
          <p:cNvGrpSpPr/>
          <p:nvPr/>
        </p:nvGrpSpPr>
        <p:grpSpPr>
          <a:xfrm>
            <a:off x="2789961" y="2210636"/>
            <a:ext cx="2299856" cy="1776262"/>
            <a:chOff x="3311236" y="3098768"/>
            <a:chExt cx="3823856" cy="2953301"/>
          </a:xfrm>
        </p:grpSpPr>
        <p:pic>
          <p:nvPicPr>
            <p:cNvPr id="5" name="Image 4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723A630C-C621-2FB3-45B4-08DE58E95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6397" y1="31463" x2="16397" y2="31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7" t="28142" r="33252" b="24801"/>
            <a:stretch>
              <a:fillRect/>
            </a:stretch>
          </p:blipFill>
          <p:spPr>
            <a:xfrm>
              <a:off x="3311236" y="3098768"/>
              <a:ext cx="3823856" cy="2662394"/>
            </a:xfrm>
            <a:prstGeom prst="rect">
              <a:avLst/>
            </a:prstGeom>
          </p:spPr>
        </p:pic>
        <p:pic>
          <p:nvPicPr>
            <p:cNvPr id="6" name="Image 5" descr="Une image contenant texte, capture d’écran, ordinateur, Ordinateur tablette&#10;&#10;Description générée automatiquement">
              <a:extLst>
                <a:ext uri="{FF2B5EF4-FFF2-40B4-BE49-F238E27FC236}">
                  <a16:creationId xmlns:a16="http://schemas.microsoft.com/office/drawing/2014/main" id="{4479D08F-88E2-1650-1867-3F599AB6E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72672" y1="52439" x2="77530" y2="61707"/>
                          <a14:foregroundMark x1="77530" y1="61707" x2="82794" y2="55610"/>
                          <a14:foregroundMark x1="82794" y1="55610" x2="81781" y2="54878"/>
                          <a14:foregroundMark x1="71457" y1="58780" x2="78745" y2="66585"/>
                          <a14:foregroundMark x1="78745" y1="66585" x2="86842" y2="67073"/>
                          <a14:foregroundMark x1="86842" y1="67073" x2="88057" y2="65610"/>
                          <a14:backgroundMark x1="55466" y1="43659" x2="47976" y2="42195"/>
                          <a14:backgroundMark x1="47976" y1="42195" x2="31579" y2="52683"/>
                          <a14:backgroundMark x1="31579" y1="52683" x2="26518" y2="61707"/>
                          <a14:backgroundMark x1="15789" y1="35122" x2="15992" y2="66098"/>
                          <a14:backgroundMark x1="23684" y1="69268" x2="58300" y2="67317"/>
                          <a14:backgroundMark x1="62146" y1="69512" x2="64575" y2="58293"/>
                          <a14:backgroundMark x1="64575" y1="58293" x2="63968" y2="39024"/>
                          <a14:backgroundMark x1="63968" y1="39024" x2="58907" y2="30976"/>
                          <a14:backgroundMark x1="58907" y1="30976" x2="16194" y2="33659"/>
                          <a14:backgroundMark x1="16194" y1="33659" x2="13158" y2="63171"/>
                          <a14:backgroundMark x1="13158" y1="63171" x2="32389" y2="70976"/>
                          <a14:backgroundMark x1="32389" y1="70976" x2="49595" y2="70488"/>
                          <a14:backgroundMark x1="49595" y1="70488" x2="61538" y2="70488"/>
                          <a14:backgroundMark x1="59514" y1="34878" x2="22470" y2="37561"/>
                          <a14:backgroundMark x1="22470" y1="37561" x2="16802" y2="50000"/>
                          <a14:backgroundMark x1="16802" y1="50000" x2="19433" y2="68537"/>
                          <a14:backgroundMark x1="19433" y1="68537" x2="56073" y2="70000"/>
                          <a14:backgroundMark x1="56073" y1="70000" x2="62955" y2="59024"/>
                          <a14:backgroundMark x1="62955" y1="59024" x2="59109" y2="39512"/>
                          <a14:backgroundMark x1="59109" y1="39512" x2="44939" y2="40000"/>
                          <a14:backgroundMark x1="37247" y1="41220" x2="31174" y2="58780"/>
                          <a14:backgroundMark x1="31174" y1="58780" x2="59514" y2="59024"/>
                          <a14:backgroundMark x1="59514" y1="59024" x2="54049" y2="45122"/>
                          <a14:backgroundMark x1="54049" y1="45122" x2="43117" y2="52683"/>
                          <a14:backgroundMark x1="43117" y1="52683" x2="49393" y2="53902"/>
                          <a14:backgroundMark x1="26113" y1="41220" x2="23887" y2="60244"/>
                          <a14:backgroundMark x1="23887" y1="60244" x2="36640" y2="64878"/>
                          <a14:backgroundMark x1="36640" y1="64878" x2="37045" y2="56098"/>
                          <a14:backgroundMark x1="37045" y1="56098" x2="36842" y2="5609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08" t="46725" r="8112" b="27446"/>
            <a:stretch>
              <a:fillRect/>
            </a:stretch>
          </p:blipFill>
          <p:spPr>
            <a:xfrm>
              <a:off x="3948545" y="4590705"/>
              <a:ext cx="1579418" cy="14613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12523</TotalTime>
  <Words>1743</Words>
  <Application>Microsoft Office PowerPoint</Application>
  <PresentationFormat>Personnalisé</PresentationFormat>
  <Paragraphs>233</Paragraphs>
  <Slides>66</Slides>
  <Notes>8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66</vt:i4>
      </vt:variant>
    </vt:vector>
  </HeadingPairs>
  <TitlesOfParts>
    <vt:vector size="8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2239</cp:revision>
  <dcterms:created xsi:type="dcterms:W3CDTF">2014-10-09T07:32:24Z</dcterms:created>
  <dcterms:modified xsi:type="dcterms:W3CDTF">2025-10-04T22:33:08Z</dcterms:modified>
</cp:coreProperties>
</file>