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2"/>
  </p:notesMasterIdLst>
  <p:handoutMasterIdLst>
    <p:handoutMasterId r:id="rId73"/>
  </p:handoutMasterIdLst>
  <p:sldIdLst>
    <p:sldId id="257" r:id="rId6"/>
    <p:sldId id="2134804867" r:id="rId7"/>
    <p:sldId id="2134805101" r:id="rId8"/>
    <p:sldId id="2134808443" r:id="rId9"/>
    <p:sldId id="2134808548" r:id="rId10"/>
    <p:sldId id="2134805155" r:id="rId11"/>
    <p:sldId id="345" r:id="rId12"/>
    <p:sldId id="953" r:id="rId13"/>
    <p:sldId id="2134808449" r:id="rId14"/>
    <p:sldId id="2134808456" r:id="rId15"/>
    <p:sldId id="542" r:id="rId16"/>
    <p:sldId id="2134808594" r:id="rId17"/>
    <p:sldId id="2134808603" r:id="rId18"/>
    <p:sldId id="2134808601" r:id="rId19"/>
    <p:sldId id="2134808602" r:id="rId20"/>
    <p:sldId id="2134808604" r:id="rId21"/>
    <p:sldId id="2134808585" r:id="rId22"/>
    <p:sldId id="2134808592" r:id="rId23"/>
    <p:sldId id="2134808593" r:id="rId24"/>
    <p:sldId id="2134808459" r:id="rId25"/>
    <p:sldId id="2134808553" r:id="rId26"/>
    <p:sldId id="2134808554" r:id="rId27"/>
    <p:sldId id="2134808448" r:id="rId28"/>
    <p:sldId id="2134808464" r:id="rId29"/>
    <p:sldId id="2134808466" r:id="rId30"/>
    <p:sldId id="2134808564" r:id="rId31"/>
    <p:sldId id="2134808588" r:id="rId32"/>
    <p:sldId id="2134808473" r:id="rId33"/>
    <p:sldId id="2134808589" r:id="rId34"/>
    <p:sldId id="2134808565" r:id="rId35"/>
    <p:sldId id="2134808566" r:id="rId36"/>
    <p:sldId id="2134808476" r:id="rId37"/>
    <p:sldId id="2134808567" r:id="rId38"/>
    <p:sldId id="2134808468" r:id="rId39"/>
    <p:sldId id="2134808469" r:id="rId40"/>
    <p:sldId id="2134808480" r:id="rId41"/>
    <p:sldId id="2134808521" r:id="rId42"/>
    <p:sldId id="2134808479" r:id="rId43"/>
    <p:sldId id="597" r:id="rId44"/>
    <p:sldId id="2134808587" r:id="rId45"/>
    <p:sldId id="2134808484" r:id="rId46"/>
    <p:sldId id="2134808485" r:id="rId47"/>
    <p:sldId id="2134808486" r:id="rId48"/>
    <p:sldId id="2134808487" r:id="rId49"/>
    <p:sldId id="2134808488" r:id="rId50"/>
    <p:sldId id="2134808489" r:id="rId51"/>
    <p:sldId id="2134808502" r:id="rId52"/>
    <p:sldId id="2134808506" r:id="rId53"/>
    <p:sldId id="2134808534" r:id="rId54"/>
    <p:sldId id="2134808535" r:id="rId55"/>
    <p:sldId id="2134808536" r:id="rId56"/>
    <p:sldId id="2134808547" r:id="rId57"/>
    <p:sldId id="2134808522" r:id="rId58"/>
    <p:sldId id="2134808524" r:id="rId59"/>
    <p:sldId id="2134808525" r:id="rId60"/>
    <p:sldId id="2134808494" r:id="rId61"/>
    <p:sldId id="2134808495" r:id="rId62"/>
    <p:sldId id="2134808496" r:id="rId63"/>
    <p:sldId id="2134808544" r:id="rId64"/>
    <p:sldId id="2134808498" r:id="rId65"/>
    <p:sldId id="2134808499" r:id="rId66"/>
    <p:sldId id="2134808590" r:id="rId67"/>
    <p:sldId id="2134808559" r:id="rId68"/>
    <p:sldId id="2134808545" r:id="rId69"/>
    <p:sldId id="2134808560" r:id="rId70"/>
    <p:sldId id="2134808513" r:id="rId7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8548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449"/>
            <p14:sldId id="2134808456"/>
          </p14:sldIdLst>
        </p14:section>
        <p14:section name="نشاط اعتيادي" id="{3822E05A-48B7-466A-9806-AC1514DAD3AF}">
          <p14:sldIdLst>
            <p14:sldId id="542"/>
            <p14:sldId id="2134808594"/>
            <p14:sldId id="2134808603"/>
            <p14:sldId id="2134808601"/>
            <p14:sldId id="2134808602"/>
            <p14:sldId id="2134808604"/>
            <p14:sldId id="2134808585"/>
            <p14:sldId id="2134808592"/>
            <p14:sldId id="2134808593"/>
            <p14:sldId id="2134808459"/>
            <p14:sldId id="2134808553"/>
            <p14:sldId id="2134808554"/>
          </p14:sldIdLst>
        </p14:section>
        <p14:section name="تحدث وإغناء المعجم" id="{5F742C0B-3E93-40E7-BD04-47EA8F843380}">
          <p14:sldIdLst>
            <p14:sldId id="2134808448"/>
            <p14:sldId id="2134808464"/>
            <p14:sldId id="2134808466"/>
            <p14:sldId id="2134808564"/>
            <p14:sldId id="2134808588"/>
            <p14:sldId id="2134808473"/>
            <p14:sldId id="2134808589"/>
            <p14:sldId id="2134808565"/>
            <p14:sldId id="2134808566"/>
            <p14:sldId id="2134808476"/>
            <p14:sldId id="2134808567"/>
            <p14:sldId id="2134808468"/>
            <p14:sldId id="2134808469"/>
            <p14:sldId id="2134808480"/>
            <p14:sldId id="2134808521"/>
            <p14:sldId id="2134808479"/>
          </p14:sldIdLst>
        </p14:section>
        <p14:section name="أنشطة القراءةوالكتابة" id="{A25CF4A3-DA66-4B51-A640-2EC4C5A8918F}">
          <p14:sldIdLst>
            <p14:sldId id="597"/>
            <p14:sldId id="2134808587"/>
            <p14:sldId id="2134808484"/>
            <p14:sldId id="2134808485"/>
            <p14:sldId id="2134808486"/>
            <p14:sldId id="2134808487"/>
            <p14:sldId id="2134808488"/>
            <p14:sldId id="2134808489"/>
            <p14:sldId id="2134808502"/>
            <p14:sldId id="2134808506"/>
            <p14:sldId id="2134808534"/>
            <p14:sldId id="2134808535"/>
            <p14:sldId id="2134808536"/>
            <p14:sldId id="2134808547"/>
            <p14:sldId id="2134808522"/>
            <p14:sldId id="2134808524"/>
            <p14:sldId id="2134808525"/>
            <p14:sldId id="2134808494"/>
            <p14:sldId id="2134808495"/>
            <p14:sldId id="2134808496"/>
            <p14:sldId id="2134808544"/>
            <p14:sldId id="2134808498"/>
            <p14:sldId id="2134808499"/>
          </p14:sldIdLst>
        </p14:section>
        <p14:section name="اختتام الحصة" id="{CFAC160B-4D15-40C5-8575-18C3947DD0CB}">
          <p14:sldIdLst>
            <p14:sldId id="2134808590"/>
            <p14:sldId id="2134808559"/>
            <p14:sldId id="2134808545"/>
            <p14:sldId id="2134808560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DCDCD"/>
    <a:srgbClr val="F4F3EC"/>
    <a:srgbClr val="E4B06F"/>
    <a:srgbClr val="D68D51"/>
    <a:srgbClr val="006DB4"/>
    <a:srgbClr val="19199B"/>
    <a:srgbClr val="E74C3C"/>
    <a:srgbClr val="D4EAF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22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handoutMaster" Target="handoutMasters/handoutMaster1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viewProps" Target="view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6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83DCB-32A2-4746-634B-C228C6D95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FBCAFCB-09C9-15F8-3308-1D680FC9E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C124C5E2-F683-C395-7DCC-89798668D5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DE13EA-D9E0-2491-523F-17DCE683FE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607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B46AD-E645-F0D3-F1B2-B9693E6E4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A8209B-0C0C-B5DA-CEB2-65619A202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EF53657-9884-AE45-D16D-563DE5930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7EBE95-BE3B-4746-3CB1-021C9987DD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0456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DD593-06D1-D22D-F06D-E906C0D9A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7B09E6-B6B6-822E-967A-3B3F2BD79F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E7B321D-17F1-BAE1-4663-40760F3965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BC7527E-CE66-30CA-F1EB-D0B9EBF97B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927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0BC4337-8A20-DF1D-5CDB-E6536CBB492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84968977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53329532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C840B5F-56D0-D191-5E5B-ECB205136A0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6290514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553F5E8-7382-5AD0-E5C4-8F4F2667AD4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91871258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7FE1F9F-0452-B05C-880B-27AB06BA194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3658238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37.png"/><Relationship Id="rId7" Type="http://schemas.openxmlformats.org/officeDocument/2006/relationships/image" Target="../media/image46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5" Type="http://schemas.microsoft.com/office/2007/relationships/hdphoto" Target="../media/hdphoto3.wdp"/><Relationship Id="rId4" Type="http://schemas.openxmlformats.org/officeDocument/2006/relationships/image" Target="../media/image5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4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57.png"/><Relationship Id="rId7" Type="http://schemas.openxmlformats.org/officeDocument/2006/relationships/image" Target="../media/image5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6" Type="http://schemas.microsoft.com/office/2007/relationships/hdphoto" Target="../media/hdphoto6.wdp"/><Relationship Id="rId5" Type="http://schemas.openxmlformats.org/officeDocument/2006/relationships/image" Target="../media/image58.png"/><Relationship Id="rId4" Type="http://schemas.microsoft.com/office/2007/relationships/hdphoto" Target="../media/hdphoto5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60.png"/><Relationship Id="rId4" Type="http://schemas.openxmlformats.org/officeDocument/2006/relationships/image" Target="../media/image6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الدعم الوقائي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الأول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214213" y="6667500"/>
            <a:ext cx="6148987" cy="2057400"/>
            <a:chOff x="4214213" y="5301853"/>
            <a:chExt cx="6148987" cy="2057400"/>
          </a:xfrm>
        </p:grpSpPr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6025036" y="6391669"/>
              <a:ext cx="2175378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الحصة </a:t>
              </a:r>
              <a:endParaRPr lang="en-US" sz="44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214213" y="595236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الحصة </a:t>
              </a:r>
              <a:r>
                <a:rPr lang="ar-MA" sz="5400" b="1" kern="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19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الفترة 4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57173-A969-0312-C160-08E0A5F59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D13FBDF-C187-03E5-64A0-B8D9E39DAEAB}"/>
              </a:ext>
            </a:extLst>
          </p:cNvPr>
          <p:cNvSpPr txBox="1"/>
          <p:nvPr/>
        </p:nvSpPr>
        <p:spPr>
          <a:xfrm>
            <a:off x="4267201" y="930339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اليوم، سنتعرف على حرف الكاف "كـ".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350812C-BDA0-2B1F-3794-4FAFE885E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7B6F7B7-60EC-1BB1-8B2E-8D29FECF5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43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A0E1360-7D00-6D86-06CB-8FA01F95B06B}"/>
              </a:ext>
            </a:extLst>
          </p:cNvPr>
          <p:cNvSpPr/>
          <p:nvPr/>
        </p:nvSpPr>
        <p:spPr>
          <a:xfrm>
            <a:off x="788017" y="7647714"/>
            <a:ext cx="5293893" cy="99036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أيام الأسبوع</a:t>
            </a:r>
          </a:p>
        </p:txBody>
      </p:sp>
      <p:pic>
        <p:nvPicPr>
          <p:cNvPr id="5" name="Image 4" descr="Une image contenant intérieur, habits, Enseignement, salle de classe&#10;&#10;Le contenu généré par l’IA peut être incorrect.">
            <a:extLst>
              <a:ext uri="{FF2B5EF4-FFF2-40B4-BE49-F238E27FC236}">
                <a16:creationId xmlns:a16="http://schemas.microsoft.com/office/drawing/2014/main" id="{40DB733C-611E-186D-4B61-F97AE226B9A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9263" y="103241"/>
            <a:ext cx="6461861" cy="615415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3C230A4-505D-AFE4-F7E9-A2F23D91AD7A}"/>
              </a:ext>
            </a:extLst>
          </p:cNvPr>
          <p:cNvSpPr/>
          <p:nvPr/>
        </p:nvSpPr>
        <p:spPr>
          <a:xfrm>
            <a:off x="788017" y="8761245"/>
            <a:ext cx="5293893" cy="1212716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نشيد: حيوانات المزرعة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911BED2-01EF-DA3B-9D2B-81705534742B}"/>
              </a:ext>
            </a:extLst>
          </p:cNvPr>
          <p:cNvSpPr/>
          <p:nvPr/>
        </p:nvSpPr>
        <p:spPr>
          <a:xfrm>
            <a:off x="788017" y="6534183"/>
            <a:ext cx="5293893" cy="99036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أكتب اسم زميلي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D0E3B-9C1D-FCF3-50E9-A88E9B9BE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381CC08-95E3-2E12-CB12-7999580733BD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ألواحكم والطبشور، ستكتب اسم زميلك الذي بجانبك.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695731-D04A-19A2-4B22-D599E115F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159" y="3329394"/>
            <a:ext cx="7693229" cy="5200339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D07221F-7EB6-487C-6E55-BE0FA3A769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728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7F436-8A13-DFEC-31CB-9C3C3B3FF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3C6E0E-543C-6F38-3EA5-E8A6063CB130}"/>
              </a:ext>
            </a:extLst>
          </p:cNvPr>
          <p:cNvSpPr txBox="1"/>
          <p:nvPr/>
        </p:nvSpPr>
        <p:spPr>
          <a:xfrm>
            <a:off x="1985735" y="815510"/>
            <a:ext cx="1069117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تبادل بطاقة اسمك مع زميلك، وانظر إلى البطاقة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يتبادل كل ثنائي بطاقتيهما، ويلاحظان جيدا الاسم المكتوب.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06686D8-4433-1584-4244-77EE3B07E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08168"/>
            <a:ext cx="7665851" cy="58539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B7F0151-114A-FE6C-BA49-6B94B3D22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36" y="714302"/>
            <a:ext cx="1528534" cy="116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16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7593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اقلب البطاقة واكتب اسم زميلك على لوحتك دون نقله من البطاقة.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الجميع في الكتابة وتحفيز من لم يستطع.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07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 ويشير لمن كتب بشكل صحيح لوضع لوحته.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B2ED3-CBF7-24D8-5F15-5B7C73147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B25C051-2F07-CC15-40CE-7F9C215A9EDC}"/>
              </a:ext>
            </a:extLst>
          </p:cNvPr>
          <p:cNvSpPr txBox="1"/>
          <p:nvPr/>
        </p:nvSpPr>
        <p:spPr>
          <a:xfrm>
            <a:off x="1985735" y="815510"/>
            <a:ext cx="1069117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بالتصحيح بالاعتماد على البطاقة.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لمساعدة المتعلمين على التصحيح.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C0EDA5D-4FD3-BF19-BD3D-ED1E03056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08168"/>
            <a:ext cx="7665851" cy="58539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25A0A88-A9D0-6660-F176-85F8EFF47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36" y="714302"/>
            <a:ext cx="1528534" cy="116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30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1985735" y="815510"/>
            <a:ext cx="1069117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الآن، ما اسم اليوم؟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تفاعل الجميع في النقاش، ويقبل تسمية "اليوم" باللسان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الدارجي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ثم يعيده باللغة العربية.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17315D-C7E1-5577-1A01-A891EF994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08168"/>
            <a:ext cx="7665851" cy="58539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1C390EB-EDA9-257C-C693-F3C81FAE0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36" y="714302"/>
            <a:ext cx="1528534" cy="116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0AB3E-A5D8-157A-9EE0-8EDDA4CAD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22AE64B-8020-1DB3-45E8-500D514D7954}"/>
              </a:ext>
            </a:extLst>
          </p:cNvPr>
          <p:cNvSpPr txBox="1"/>
          <p:nvPr/>
        </p:nvSpPr>
        <p:spPr>
          <a:xfrm>
            <a:off x="2176895" y="897714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اليوم هو "......."، لاحظوا جيدا، سأكتبه على السبورة.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يسمي الأستاذ اليوم، ويكتبه على السبورة.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78BCBE9-2A44-6B5E-F8EF-2F543FC3F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08168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2141ED9-8E58-5867-5450-5EC29BE6CE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86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C2336-0AC2-1CA4-FCD3-608BCB130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20D3AE1-50BB-4174-FECF-4370263311DB}"/>
              </a:ext>
            </a:extLst>
          </p:cNvPr>
          <p:cNvSpPr txBox="1"/>
          <p:nvPr/>
        </p:nvSpPr>
        <p:spPr>
          <a:xfrm>
            <a:off x="2176895" y="897714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رددوا جميعا اليوم: ........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ترديد اليوم بشكل مشترك، وبشكل فردي، وجماعة.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07A09E5-3EA7-2533-0320-9909E94F9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08168"/>
            <a:ext cx="7665851" cy="58539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E5068FA-176D-18FF-8970-1519047E9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7" y="697859"/>
            <a:ext cx="1672357" cy="127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894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D0E3B-9C1D-FCF3-50E9-A88E9B9BE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381CC08-95E3-2E12-CB12-7999580733BD}"/>
              </a:ext>
            </a:extLst>
          </p:cNvPr>
          <p:cNvSpPr txBox="1"/>
          <p:nvPr/>
        </p:nvSpPr>
        <p:spPr>
          <a:xfrm>
            <a:off x="1880174" y="813175"/>
            <a:ext cx="10806546" cy="104644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بطاقات أيام الأسبوع وعليكم بالبحث عن اسم اليوم.</a:t>
            </a:r>
          </a:p>
          <a:p>
            <a:pPr algn="r" rtl="1"/>
            <a:r>
              <a:rPr lang="ar-MA" sz="3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يبحث كل تلميذ عن بطاقة اسم اليوم ويرفعها، يساعد الأستاذ المتعثرين عبر دعوتهم لملاحظة النموذج على السبورة.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AF06DE2-F319-092F-2007-1D2B5FA58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08168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BD8BF6E-D03C-BF68-5413-CF141D199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7" y="697859"/>
            <a:ext cx="1672357" cy="127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4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F174E-BA3A-73BA-6E8D-DDEF7F261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31F948-EED4-AAD1-F40E-70EBFFA19978}"/>
              </a:ext>
            </a:extLst>
          </p:cNvPr>
          <p:cNvSpPr txBox="1"/>
          <p:nvPr/>
        </p:nvSpPr>
        <p:spPr>
          <a:xfrm>
            <a:off x="2303044" y="812571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جيدا، سأنشد نشيدا بعنوان "حيوانات المزرعة"، لنستمع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تسميع النشيد مرتين إلى ثلاث مرات حسب الحاجة. 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255F23D-90F4-9746-5F32-B8D0C5F6A7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peinture, bétail, mammifère, herbe&#10;&#10;Le contenu généré par l’IA peut être incorrect.">
            <a:extLst>
              <a:ext uri="{FF2B5EF4-FFF2-40B4-BE49-F238E27FC236}">
                <a16:creationId xmlns:a16="http://schemas.microsoft.com/office/drawing/2014/main" id="{12142B9C-3359-48B1-3BC4-631D2A3A07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2" t="4695" r="2758" b="4018"/>
          <a:stretch>
            <a:fillRect/>
          </a:stretch>
        </p:blipFill>
        <p:spPr>
          <a:xfrm>
            <a:off x="329430" y="3374940"/>
            <a:ext cx="6649453" cy="5353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360477F4-9915-80E8-694E-C205CC464C71}"/>
              </a:ext>
            </a:extLst>
          </p:cNvPr>
          <p:cNvGrpSpPr/>
          <p:nvPr/>
        </p:nvGrpSpPr>
        <p:grpSpPr>
          <a:xfrm>
            <a:off x="7192103" y="2281388"/>
            <a:ext cx="6085196" cy="7540526"/>
            <a:chOff x="5140037" y="2419934"/>
            <a:chExt cx="6085196" cy="7540526"/>
          </a:xfrm>
        </p:grpSpPr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7620E2FB-B333-69D7-7B19-E3195665A0A1}"/>
                </a:ext>
              </a:extLst>
            </p:cNvPr>
            <p:cNvSpPr txBox="1"/>
            <p:nvPr/>
          </p:nvSpPr>
          <p:spPr>
            <a:xfrm>
              <a:off x="8395855" y="2419934"/>
              <a:ext cx="2829378" cy="7540526"/>
            </a:xfrm>
            <a:prstGeom prst="rect">
              <a:avLst/>
            </a:prstGeom>
            <a:noFill/>
            <a:ln w="127000" cap="rnd" cmpd="tri">
              <a:noFill/>
            </a:ln>
          </p:spPr>
          <p:txBody>
            <a:bodyPr wrap="square" rtlCol="0" anchor="ctr">
              <a:spAutoFit/>
            </a:bodyPr>
            <a:lstStyle/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في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ٱلْمَزْرَعَةِ</a:t>
              </a:r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نَعــيـــــــــــشْ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لِــــــنُــــفــــــيـــــــــدَ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ٱلْإِنْـــســـانْ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نَــجْــري نَــلْـعَبُ نَـــفْــــرَحْ</a:t>
              </a:r>
              <a:endParaRPr lang="fr-FR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أَنا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ٱلْــــخَــــروفُ</a:t>
              </a:r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ٱلْـــوَديـعْ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وَأَنا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ٱلْبَـــقَـرَةُ</a:t>
              </a:r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ٱلْحَــــلـــوبْ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وَأَنا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ٱلْحِصانُ</a:t>
              </a:r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ٱلْأَصيلْ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وَأَنــــــــا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ٱلْأَرْنَــــــــــــــــــــــــــــــــبْ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وَأَنـــــــا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ٱلْــــــكَــــــــــــــــلْـــــــــــبْ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في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ٱلْمَزْرَعَةِ</a:t>
              </a:r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نَعــيـــــــــــشْ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لِــــــنُــــفــــــيـــــــــدَ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ٱلْإِنْـــســـانْ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نَــجْــري نَــلْـعَبُ نَـــفْــــرَحْ</a:t>
              </a:r>
              <a:endParaRPr lang="fr-FR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B1248ECD-7026-F1A8-1996-76BE2397CE0D}"/>
                </a:ext>
              </a:extLst>
            </p:cNvPr>
            <p:cNvSpPr txBox="1"/>
            <p:nvPr/>
          </p:nvSpPr>
          <p:spPr>
            <a:xfrm>
              <a:off x="5140037" y="2419934"/>
              <a:ext cx="2829378" cy="7540526"/>
            </a:xfrm>
            <a:prstGeom prst="rect">
              <a:avLst/>
            </a:prstGeom>
            <a:noFill/>
            <a:ln w="127000" cap="rnd" cmpd="tri">
              <a:noFill/>
            </a:ln>
          </p:spPr>
          <p:txBody>
            <a:bodyPr wrap="square" rtlCol="0" anchor="ctr">
              <a:spAutoFit/>
            </a:bodyPr>
            <a:lstStyle/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وَجَــــمـــــيــــعُ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ٱلْأَصْـــدِقــاءْ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نُــــــــعْــــــطــــــيـــــهِ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ٱلْــــغَــــذاءْ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نَـــأْكُـــــلُ نَـــشْرُبُ نَـــمْرَحْ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صــوفـــي كَثيفࣱ وَبَديعْ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وَحَليبي جِدّاً مَحْبوبْ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صَوْتـــي يُسَمّى صَهيلْ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دَوْمــــــــــــــــــاً أَلْــــــــــــــعَــــــــــــبْ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أَجْـــــــــــــــري أَنْــــــــــــــــبَــــــــــــــحْ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وَجَــــمـــــيــــعُ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ٱلْأَصْـــدِقــاءْ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نُــــــــعْــــــطــــــيـــــهِ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ٱلْــــغَــــذاءْ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نَـــأْكُـــــلُ نَـــشْرُبُ نَـــمْرَحْ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401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841C2-1410-2C53-EDF2-76340AA3B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ACADD50-6F8A-60B0-3623-5EBA44C2467E}"/>
              </a:ext>
            </a:extLst>
          </p:cNvPr>
          <p:cNvSpPr txBox="1"/>
          <p:nvPr/>
        </p:nvSpPr>
        <p:spPr>
          <a:xfrm>
            <a:off x="1385455" y="840237"/>
            <a:ext cx="114037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سنردد معا جزءا من النشيد.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ترديد الابيات الثلاثة الأولى من النشيد (بيتا بيتا)  لأكثر من مرة حسب قدرة التلاميذ على الاسترجاع. 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53A48-F14F-2F46-8EC1-2E319027D4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2F0649D-79D6-F1F7-085A-F7A2823C87FD}"/>
              </a:ext>
            </a:extLst>
          </p:cNvPr>
          <p:cNvGrpSpPr/>
          <p:nvPr/>
        </p:nvGrpSpPr>
        <p:grpSpPr>
          <a:xfrm>
            <a:off x="2874420" y="4398772"/>
            <a:ext cx="7967159" cy="2585323"/>
            <a:chOff x="5140037" y="4897536"/>
            <a:chExt cx="6085196" cy="2585323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EB6FA536-2833-A5E3-90ED-215ABFC22F65}"/>
                </a:ext>
              </a:extLst>
            </p:cNvPr>
            <p:cNvSpPr txBox="1"/>
            <p:nvPr/>
          </p:nvSpPr>
          <p:spPr>
            <a:xfrm>
              <a:off x="8395855" y="4897536"/>
              <a:ext cx="2829378" cy="2585323"/>
            </a:xfrm>
            <a:prstGeom prst="rect">
              <a:avLst/>
            </a:prstGeom>
            <a:noFill/>
            <a:ln w="127000" cap="rnd" cmpd="tri">
              <a:noFill/>
            </a:ln>
          </p:spPr>
          <p:txBody>
            <a:bodyPr wrap="square" rtlCol="0" anchor="ctr">
              <a:spAutoFit/>
            </a:bodyPr>
            <a:lstStyle/>
            <a:p>
              <a:pPr algn="just" rtl="1"/>
              <a:r>
                <a:rPr lang="ar-MA" sz="5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في </a:t>
              </a:r>
              <a:r>
                <a:rPr lang="ar-MA" sz="5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ٱلْمَزْرَعَةِ</a:t>
              </a:r>
              <a:r>
                <a:rPr lang="ar-MA" sz="5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نَعــيـــــــــــشْ</a:t>
              </a:r>
            </a:p>
            <a:p>
              <a:pPr algn="just" rtl="1"/>
              <a:r>
                <a:rPr lang="ar-MA" sz="5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لِــــــنُــــفــــــيـــــــــدَ </a:t>
              </a:r>
              <a:r>
                <a:rPr lang="ar-MA" sz="5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ٱلْإِنْـــســـانْ</a:t>
              </a:r>
              <a:endPara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5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نَــجْــري نَــلْـعَبُ نَـــفْــــرَحْ</a:t>
              </a:r>
              <a:endParaRPr lang="fr-FR" sz="5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5C17E688-F887-FE37-106C-DF55DBEF1B86}"/>
                </a:ext>
              </a:extLst>
            </p:cNvPr>
            <p:cNvSpPr txBox="1"/>
            <p:nvPr/>
          </p:nvSpPr>
          <p:spPr>
            <a:xfrm>
              <a:off x="5140037" y="4897536"/>
              <a:ext cx="2829378" cy="2585323"/>
            </a:xfrm>
            <a:prstGeom prst="rect">
              <a:avLst/>
            </a:prstGeom>
            <a:noFill/>
            <a:ln w="127000" cap="rnd" cmpd="tri">
              <a:noFill/>
            </a:ln>
          </p:spPr>
          <p:txBody>
            <a:bodyPr wrap="square" rtlCol="0" anchor="ctr">
              <a:spAutoFit/>
            </a:bodyPr>
            <a:lstStyle/>
            <a:p>
              <a:pPr algn="just" rtl="1"/>
              <a:r>
                <a:rPr lang="ar-MA" sz="5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وَجَــــمـــــيــــعُ </a:t>
              </a:r>
              <a:r>
                <a:rPr lang="ar-MA" sz="5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ٱلْأَصْـــدِقــاءْ</a:t>
              </a:r>
              <a:endPara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5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نُــــــــعْــــــطــــــيـــــهِ </a:t>
              </a:r>
              <a:r>
                <a:rPr lang="ar-MA" sz="5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ٱلْــــغَــــذاءْ</a:t>
              </a:r>
              <a:endPara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5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نَـــأْكُـــــلُ نَـــشْرُبُ نَـــمْرَحْ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68181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الاستماع والتحدث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AB43919-2CFB-CDE8-0DFC-DC5E6D43F685}"/>
              </a:ext>
            </a:extLst>
          </p:cNvPr>
          <p:cNvSpPr/>
          <p:nvPr/>
        </p:nvSpPr>
        <p:spPr>
          <a:xfrm>
            <a:off x="455810" y="5516731"/>
            <a:ext cx="6916656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لحكاية: "العصفور والثعلب"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64403AC-8DA9-1DA4-BE81-F2EDE2581091}"/>
              </a:ext>
            </a:extLst>
          </p:cNvPr>
          <p:cNvSpPr/>
          <p:nvPr/>
        </p:nvSpPr>
        <p:spPr>
          <a:xfrm>
            <a:off x="455809" y="6998787"/>
            <a:ext cx="6916655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الصورة: لوحة المزرعة</a:t>
            </a: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AB90C-02CB-51ED-0FB9-65A60ED31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EC0D30EF-DAEB-5C40-47BB-353DDF1F58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DEB5C4B-C31A-CD28-0802-B0B35477B2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الاستماع لحكاية:</a:t>
            </a:r>
          </a:p>
          <a:p>
            <a:pPr marL="0" indent="0" rtl="1">
              <a:buNone/>
            </a:pPr>
            <a:r>
              <a:rPr kumimoji="1"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"العصفور والثعلب" 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3490C91-7BE5-93F7-22B9-DACAA8D5A97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36FB621-F09F-A91E-57C2-19FB1774FFD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BC0175DE-8896-5862-1547-3AA43BA28D1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61ABDC2C-6B3F-D163-3F93-E98E51C9A2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2" name="Image 1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0AC175C9-BDFF-313A-828D-A5114C422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101" y="1239149"/>
            <a:ext cx="7344418" cy="676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89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44DE4-1F86-18B6-D20E-3C0CF8F8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22DD46-1FE8-9BC9-E437-1B71B9FBC131}"/>
              </a:ext>
            </a:extLst>
          </p:cNvPr>
          <p:cNvSpPr txBox="1"/>
          <p:nvPr/>
        </p:nvSpPr>
        <p:spPr>
          <a:xfrm>
            <a:off x="2213811" y="1005537"/>
            <a:ext cx="1028299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أنصتوا جيدا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سأقص عليكم حكاية جديدة، عنوانها "العصفور والثعلب".</a:t>
            </a:r>
          </a:p>
        </p:txBody>
      </p:sp>
      <p:pic>
        <p:nvPicPr>
          <p:cNvPr id="2" name="Image 1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EE862452-5FE4-F2D8-E4AE-1BC45C154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632" y="2371357"/>
            <a:ext cx="8444735" cy="7776743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18123DC-16F1-96F7-9394-CE7C0167A2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712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366E2-1A52-F941-E913-600AC096F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2D6094-4F63-0501-9FE7-6ED6B93A45ED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10433AD-76FC-F629-04A9-704C128338AB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7E60D82-BC37-254F-15B8-A9E2FFE1F1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2751511-65E8-8A4E-0EF2-F01ADD1696DA}"/>
              </a:ext>
            </a:extLst>
          </p:cNvPr>
          <p:cNvSpPr txBox="1"/>
          <p:nvPr/>
        </p:nvSpPr>
        <p:spPr>
          <a:xfrm>
            <a:off x="4793673" y="4311603"/>
            <a:ext cx="8434803" cy="2860358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غابة بعيدة، وجد عصفور قطعة جبن شهية. التقط العصفور القطعة بمنقاره ووقف على غصن شجرة.</a:t>
            </a:r>
          </a:p>
        </p:txBody>
      </p:sp>
      <p:pic>
        <p:nvPicPr>
          <p:cNvPr id="7" name="Image 6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1B94E417-AB91-2792-14EA-04E558C98F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4" t="7326" r="5819" b="50000"/>
          <a:stretch>
            <a:fillRect/>
          </a:stretch>
        </p:blipFill>
        <p:spPr>
          <a:xfrm>
            <a:off x="208547" y="3850474"/>
            <a:ext cx="3793531" cy="37826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845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31287-75FF-3AB4-C971-5D5CEEA5A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C96346-9F30-5E0A-ED00-A90538C28D5C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D1E5ECC-F262-1992-7466-EE093734C70E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688B3DB-8B5D-1582-ECD5-1BF1DEB1D8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3B4E286-7156-088B-C249-29761E1D4E6C}"/>
              </a:ext>
            </a:extLst>
          </p:cNvPr>
          <p:cNvSpPr txBox="1"/>
          <p:nvPr/>
        </p:nvSpPr>
        <p:spPr>
          <a:xfrm>
            <a:off x="5250872" y="7900339"/>
            <a:ext cx="8053096" cy="102155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3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ففكر في حيلة للحصول عليها.</a:t>
            </a:r>
          </a:p>
        </p:txBody>
      </p:sp>
      <p:pic>
        <p:nvPicPr>
          <p:cNvPr id="7" name="Image 6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F8133E25-A3B2-3375-6ECE-71EE158493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6" t="5229" r="4725" b="8858"/>
          <a:stretch>
            <a:fillRect/>
          </a:stretch>
        </p:blipFill>
        <p:spPr>
          <a:xfrm>
            <a:off x="208546" y="2211709"/>
            <a:ext cx="4460435" cy="4179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B83BCA4F-91B8-B8A7-D935-4A66EA8DA1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" r="32020" b="3151"/>
          <a:stretch>
            <a:fillRect/>
          </a:stretch>
        </p:blipFill>
        <p:spPr>
          <a:xfrm>
            <a:off x="825073" y="6535232"/>
            <a:ext cx="3227380" cy="375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3AD45DA-B37F-89A5-DEF0-9F1C4082118C}"/>
              </a:ext>
            </a:extLst>
          </p:cNvPr>
          <p:cNvSpPr txBox="1"/>
          <p:nvPr/>
        </p:nvSpPr>
        <p:spPr>
          <a:xfrm>
            <a:off x="5250872" y="3330918"/>
            <a:ext cx="8053096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2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كان الثعلب جائعاً يبحث عن غذاء. رأى قطعة الجبن مع العصفور.</a:t>
            </a:r>
          </a:p>
        </p:txBody>
      </p:sp>
    </p:spTree>
    <p:extLst>
      <p:ext uri="{BB962C8B-B14F-4D97-AF65-F5344CB8AC3E}">
        <p14:creationId xmlns:p14="http://schemas.microsoft.com/office/powerpoint/2010/main" val="199386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F86CD-167A-EEC5-9B87-C6397E98D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A3EDBB-D688-8C86-16EE-16E4F096A109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D40138-CB0C-62BA-2DCB-5400E14B1A3F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E0C1D3E-F95A-D59C-37B7-1DAFEB9E32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604C933B-5416-5F08-B907-3B395D6091F4}"/>
              </a:ext>
            </a:extLst>
          </p:cNvPr>
          <p:cNvSpPr txBox="1"/>
          <p:nvPr/>
        </p:nvSpPr>
        <p:spPr>
          <a:xfrm>
            <a:off x="4977114" y="5786208"/>
            <a:ext cx="8423837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5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مرحباً يا صديقي العصفور، أنا أتدرب للمشاركة في مسابقة للغناء.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39240FC-935F-AF57-338C-6C0F53168C87}"/>
              </a:ext>
            </a:extLst>
          </p:cNvPr>
          <p:cNvSpPr txBox="1"/>
          <p:nvPr/>
        </p:nvSpPr>
        <p:spPr>
          <a:xfrm>
            <a:off x="4977115" y="3608542"/>
            <a:ext cx="8423836" cy="102155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4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بدأ في الغناء بصوته المزعج.</a:t>
            </a:r>
          </a:p>
        </p:txBody>
      </p:sp>
      <p:pic>
        <p:nvPicPr>
          <p:cNvPr id="12" name="Image 11" descr="Une image contenant dessin humoristique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E0CC14E5-31B7-52AA-5608-26F153B192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" r="1651" b="4760"/>
          <a:stretch>
            <a:fillRect/>
          </a:stretch>
        </p:blipFill>
        <p:spPr>
          <a:xfrm>
            <a:off x="208546" y="2228012"/>
            <a:ext cx="4636361" cy="3784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 8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06483081-0F7E-13FC-EBCC-8D27E151F5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" t="5348" r="3833" b="8364"/>
          <a:stretch>
            <a:fillRect/>
          </a:stretch>
        </p:blipFill>
        <p:spPr>
          <a:xfrm>
            <a:off x="208547" y="6012873"/>
            <a:ext cx="4589424" cy="4274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9416FE5-B18C-4585-F698-D3D9B4781B85}"/>
              </a:ext>
            </a:extLst>
          </p:cNvPr>
          <p:cNvSpPr txBox="1"/>
          <p:nvPr/>
        </p:nvSpPr>
        <p:spPr>
          <a:xfrm>
            <a:off x="4977114" y="7778172"/>
            <a:ext cx="8423837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6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هل يمكنك مساعدتي، لقد سمعت في الغابة أن لك صوتاً جميلاً وأنك تحسن الغناء.</a:t>
            </a:r>
          </a:p>
        </p:txBody>
      </p:sp>
    </p:spTree>
    <p:extLst>
      <p:ext uri="{BB962C8B-B14F-4D97-AF65-F5344CB8AC3E}">
        <p14:creationId xmlns:p14="http://schemas.microsoft.com/office/powerpoint/2010/main" val="385767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3842E-E958-9F05-9698-8DA9750DC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BB4EE2-B479-C6DF-3EEB-80051F1F4CC3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944E7F4-C8CE-DDB3-513A-FCD54BE94500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21C0D4-0244-393A-67B6-47AE641D75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18DB0B8-BEC4-E019-516A-CB48243C4EB4}"/>
              </a:ext>
            </a:extLst>
          </p:cNvPr>
          <p:cNvSpPr txBox="1"/>
          <p:nvPr/>
        </p:nvSpPr>
        <p:spPr>
          <a:xfrm>
            <a:off x="4977114" y="5786208"/>
            <a:ext cx="8423837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5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مرحباً يا صديقي العصفور، أنا أتدرب للمشاركة في مسابقة للغناء.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6BE3155-D464-1F80-383C-E94CDBCBFCED}"/>
              </a:ext>
            </a:extLst>
          </p:cNvPr>
          <p:cNvSpPr txBox="1"/>
          <p:nvPr/>
        </p:nvSpPr>
        <p:spPr>
          <a:xfrm>
            <a:off x="4977115" y="3608542"/>
            <a:ext cx="8423836" cy="102155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4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بدأ في الغناء بصوته المزعج.</a:t>
            </a:r>
          </a:p>
        </p:txBody>
      </p:sp>
      <p:pic>
        <p:nvPicPr>
          <p:cNvPr id="12" name="Image 11" descr="Une image contenant dessin humoristique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A97CAF30-CE2B-807E-6059-C333B0CF6D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" r="1651" b="4760"/>
          <a:stretch>
            <a:fillRect/>
          </a:stretch>
        </p:blipFill>
        <p:spPr>
          <a:xfrm>
            <a:off x="208546" y="2228012"/>
            <a:ext cx="4636361" cy="3784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 8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D1EE975C-DAF3-975E-1A9B-00DA4E4BE7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" t="5348" r="3833" b="8364"/>
          <a:stretch>
            <a:fillRect/>
          </a:stretch>
        </p:blipFill>
        <p:spPr>
          <a:xfrm>
            <a:off x="208547" y="6012873"/>
            <a:ext cx="4589424" cy="4274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A41C588-BACA-301F-414E-927CFACA88B6}"/>
              </a:ext>
            </a:extLst>
          </p:cNvPr>
          <p:cNvSpPr txBox="1"/>
          <p:nvPr/>
        </p:nvSpPr>
        <p:spPr>
          <a:xfrm>
            <a:off x="4977114" y="7778172"/>
            <a:ext cx="8423837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6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هل يمكنك مساعدتي، لقد سمعت في الغابة أن لك صوتاً جميلاً وأنك تحسن الغناء.</a:t>
            </a:r>
          </a:p>
        </p:txBody>
      </p:sp>
    </p:spTree>
    <p:extLst>
      <p:ext uri="{BB962C8B-B14F-4D97-AF65-F5344CB8AC3E}">
        <p14:creationId xmlns:p14="http://schemas.microsoft.com/office/powerpoint/2010/main" val="63757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8011AA8-CDD0-51B5-BB86-171224CBEAA2}"/>
              </a:ext>
            </a:extLst>
          </p:cNvPr>
          <p:cNvGrpSpPr/>
          <p:nvPr/>
        </p:nvGrpSpPr>
        <p:grpSpPr>
          <a:xfrm>
            <a:off x="2191897" y="5038936"/>
            <a:ext cx="9344906" cy="1408331"/>
            <a:chOff x="2191897" y="5953335"/>
            <a:chExt cx="9344906" cy="140833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953335"/>
              <a:ext cx="9344906" cy="646331"/>
              <a:chOff x="3334343" y="5848578"/>
              <a:chExt cx="9344906" cy="646331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تعرف معجم بسيط حول المزرعة؛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430E58D5-4E7C-6A85-76D2-3DE5849DD2C7}"/>
                </a:ext>
              </a:extLst>
            </p:cNvPr>
            <p:cNvSpPr txBox="1"/>
            <p:nvPr/>
          </p:nvSpPr>
          <p:spPr>
            <a:xfrm>
              <a:off x="2191897" y="6715335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تعرف حرف "كـ" تسمية ورسما.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0E976F31-A049-5DEA-3553-4D328E235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805307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4EEC7-943D-B41B-1663-C18B79B11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4D8A3A-5830-9004-6439-B961349D3B11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614F196-414F-9DA5-C2CC-6334ECFE3667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0C18C23-5E2C-A7CE-EBEF-D997445CC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8372AE43-449E-3B8D-5C86-DBA0C976FB8C}"/>
              </a:ext>
            </a:extLst>
          </p:cNvPr>
          <p:cNvSpPr txBox="1"/>
          <p:nvPr/>
        </p:nvSpPr>
        <p:spPr>
          <a:xfrm>
            <a:off x="6337210" y="4324675"/>
            <a:ext cx="7063741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7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صدق العصفور المسكين أقوال الثعلب الجميلة، ففتح فمه للغناء.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2EE29F6-3A1C-890D-D8A4-800B4B6AA77B}"/>
              </a:ext>
            </a:extLst>
          </p:cNvPr>
          <p:cNvSpPr txBox="1"/>
          <p:nvPr/>
        </p:nvSpPr>
        <p:spPr>
          <a:xfrm>
            <a:off x="6337209" y="6768604"/>
            <a:ext cx="7063741" cy="102155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8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سقطت قطعة الجبن اللذيذة.</a:t>
            </a:r>
          </a:p>
        </p:txBody>
      </p:sp>
      <p:pic>
        <p:nvPicPr>
          <p:cNvPr id="11" name="Image 10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DA739F75-65FF-AE3C-0B37-F3BD77E4F8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" b="3994"/>
          <a:stretch>
            <a:fillRect/>
          </a:stretch>
        </p:blipFill>
        <p:spPr>
          <a:xfrm>
            <a:off x="208547" y="3692431"/>
            <a:ext cx="6128663" cy="4959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076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81D43-8626-085A-E043-17669C080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690A62-8BF6-95A6-773A-7CBA8154F9FB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BDECA5C-5A28-CFB5-E02A-9C47F1041282}"/>
              </a:ext>
            </a:extLst>
          </p:cNvPr>
          <p:cNvSpPr txBox="1"/>
          <p:nvPr/>
        </p:nvSpPr>
        <p:spPr>
          <a:xfrm>
            <a:off x="1759390" y="919010"/>
            <a:ext cx="1155610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 (تتم إعادة سرد الحكاية مجددا).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7E1FADF-2E50-6C4B-C236-85D43445C8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CB2E096-DD04-C7DB-3378-6B94ABE0F7EA}"/>
              </a:ext>
            </a:extLst>
          </p:cNvPr>
          <p:cNvSpPr txBox="1"/>
          <p:nvPr/>
        </p:nvSpPr>
        <p:spPr>
          <a:xfrm>
            <a:off x="5342210" y="6887847"/>
            <a:ext cx="7973289" cy="2860358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10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انطلق الثعلب سعيداً وقال للعصفور المسكين: انتبه مرة أخرى، لا تصدق كل ما يقال لك.</a:t>
            </a:r>
            <a:endParaRPr lang="fr-MA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5AAE21B-B924-92BF-86FD-F4EF6596BA33}"/>
              </a:ext>
            </a:extLst>
          </p:cNvPr>
          <p:cNvSpPr txBox="1"/>
          <p:nvPr/>
        </p:nvSpPr>
        <p:spPr>
          <a:xfrm>
            <a:off x="5342209" y="3691739"/>
            <a:ext cx="7973290" cy="102155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9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انقض الثعلب المكار وفاز بالجبنة الشهية.</a:t>
            </a:r>
          </a:p>
        </p:txBody>
      </p:sp>
      <p:pic>
        <p:nvPicPr>
          <p:cNvPr id="7" name="Image 6" descr="Une image contenant mammifère, dessi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746ECD5-0502-4AC1-4914-3B4EDDC276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" b="3992"/>
          <a:stretch>
            <a:fillRect/>
          </a:stretch>
        </p:blipFill>
        <p:spPr>
          <a:xfrm>
            <a:off x="208547" y="6349051"/>
            <a:ext cx="4792944" cy="3937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 10" descr="Une image contenant dessin humoristique, dessi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8A86687A-CE64-B1C7-C855-E4E3D0816D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" b="3992"/>
          <a:stretch>
            <a:fillRect/>
          </a:stretch>
        </p:blipFill>
        <p:spPr>
          <a:xfrm>
            <a:off x="208546" y="2233542"/>
            <a:ext cx="4792945" cy="3937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404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35C35-9AA0-2EFC-0D90-D042105FF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C7FC0C8-4302-018E-F585-E8AB017EEEC1}"/>
              </a:ext>
            </a:extLst>
          </p:cNvPr>
          <p:cNvSpPr txBox="1"/>
          <p:nvPr/>
        </p:nvSpPr>
        <p:spPr>
          <a:xfrm>
            <a:off x="1082840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ما رأيكم في الحكاية؟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التعبير عن فهمهم ومشاعرهم، مع إعطاء الفرصة لأكبر عدد منهم.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1E2EECF-C7F7-4D8E-894D-A0170EDFE3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17" name="Image 16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3722AD48-6C5A-B0EE-068D-C502D23CA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632" y="2371357"/>
            <a:ext cx="8444735" cy="777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790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10251-80B7-BA9A-9AA6-46E7A6E52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50B2944-A2FF-E1A9-443E-FC2090BB4FA6}"/>
              </a:ext>
            </a:extLst>
          </p:cNvPr>
          <p:cNvSpPr txBox="1"/>
          <p:nvPr/>
        </p:nvSpPr>
        <p:spPr>
          <a:xfrm>
            <a:off x="1082840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لنسترجع أحداث الحكاية، من يعبر عن الصورة الأولى....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التعبير صور الحكاية بالترتيب (صورة لكل تلميذ)، ويتم إشراك أكبر عدد.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642673F-B6DC-A14E-1506-532B220EFB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3F65FA5D-236A-F821-2F97-2DF0A1431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4" t="7326" r="5819" b="50000"/>
          <a:stretch>
            <a:fillRect/>
          </a:stretch>
        </p:blipFill>
        <p:spPr>
          <a:xfrm>
            <a:off x="11063946" y="3299745"/>
            <a:ext cx="2410770" cy="24038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 8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BEDDD8B1-A766-368B-3AEE-D42388F3B1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6" t="5229" r="4725" b="8858"/>
          <a:stretch>
            <a:fillRect/>
          </a:stretch>
        </p:blipFill>
        <p:spPr>
          <a:xfrm>
            <a:off x="8308348" y="3299745"/>
            <a:ext cx="2565488" cy="2403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 11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F0ED79E0-3615-A264-0278-75BD4BB853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" r="32020" b="3151"/>
          <a:stretch>
            <a:fillRect/>
          </a:stretch>
        </p:blipFill>
        <p:spPr>
          <a:xfrm>
            <a:off x="6044136" y="3292474"/>
            <a:ext cx="2074102" cy="2411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 descr="Une image contenant dessin humoristique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E63E1D48-27C0-A030-B92E-E986DE9EE9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" r="1651" b="4760"/>
          <a:stretch>
            <a:fillRect/>
          </a:stretch>
        </p:blipFill>
        <p:spPr>
          <a:xfrm>
            <a:off x="2956899" y="3338529"/>
            <a:ext cx="2897127" cy="2365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 13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13B5B2D3-FC7B-717E-3A75-5702176FCE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" t="5348" r="3833" b="8364"/>
          <a:stretch>
            <a:fillRect/>
          </a:stretch>
        </p:blipFill>
        <p:spPr>
          <a:xfrm>
            <a:off x="227273" y="3338529"/>
            <a:ext cx="2539516" cy="2365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1AF20FA6-7917-9504-1963-0F3BB21A131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" b="3994"/>
          <a:stretch>
            <a:fillRect/>
          </a:stretch>
        </p:blipFill>
        <p:spPr>
          <a:xfrm>
            <a:off x="8935657" y="6181806"/>
            <a:ext cx="2897126" cy="2344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mammifère, dessi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83A2B69-B054-EB6D-1D9D-EC8292391A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" b="3992"/>
          <a:stretch>
            <a:fillRect/>
          </a:stretch>
        </p:blipFill>
        <p:spPr>
          <a:xfrm>
            <a:off x="1082840" y="6163969"/>
            <a:ext cx="2897127" cy="23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dessin humoristique, dessi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F0A0B8D-0D93-611D-F4A4-3DC17542D12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" b="3992"/>
          <a:stretch>
            <a:fillRect/>
          </a:stretch>
        </p:blipFill>
        <p:spPr>
          <a:xfrm>
            <a:off x="5009248" y="6163970"/>
            <a:ext cx="2897127" cy="2380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329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52B48-4DEC-AFA4-1EE3-ABED31F03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84265B0-0347-4BC7-B3E2-7F82540C11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1398E97A-1552-4978-F199-0A9E32F3CB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2E618C2-E6B8-4B57-1A8B-2DDF7E80C8E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DBDE1CD1-F368-4DBA-26B6-B3AE4142A11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FF3D157-1D1C-1B10-00F5-97FECDA523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42FC88C-06E7-DCDB-158B-BC3724C9739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95301A1-73A0-67CF-5E19-EC5079E720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18" y="2080178"/>
            <a:ext cx="7715546" cy="612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8569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4DB40-76FA-BC76-5E6E-0DFE774D3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00CF3BE-64D2-3CF8-81AC-8072A4013749}"/>
              </a:ext>
            </a:extLst>
          </p:cNvPr>
          <p:cNvSpPr txBox="1"/>
          <p:nvPr/>
        </p:nvSpPr>
        <p:spPr>
          <a:xfrm>
            <a:off x="457199" y="759315"/>
            <a:ext cx="1203960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الآن كراساتكم الصفحة 31، ولاحظوا جيدا لوحة المزرعة.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يتأكد الأستاذ من تمكن التلاميذ من فتح كراساتهم على الصفحة المطلوبة ويساعدهم على ذلك.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2B29BFC-C675-E542-FB3D-846ACD4FE1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2CFC46D-C8DB-155A-688E-4733A6E37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2421" y="2319306"/>
            <a:ext cx="9951158" cy="790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037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45E43-F663-3A64-0F47-77FDD0EED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0703010-DF17-F5E4-630A-A0724D791065}"/>
              </a:ext>
            </a:extLst>
          </p:cNvPr>
          <p:cNvSpPr txBox="1"/>
          <p:nvPr/>
        </p:nvSpPr>
        <p:spPr>
          <a:xfrm>
            <a:off x="1026693" y="759315"/>
            <a:ext cx="1172677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تلاحظون؟ من يعطيني كلمة تعبر عن شيء أو فعل في الصورة؟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منح 15 ثانية للتلاميذ قصد ملاحظة اللوحة، قبل الإجاب، ويعطي الأستاذ مثالا لتيسير الفهم.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5EE6B04-7504-4BAB-64F7-65161C1BC1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0492E3B-7623-CB4B-0524-C03F154F5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2421" y="2319306"/>
            <a:ext cx="9951158" cy="790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360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BEE39-6A92-F9BD-0A4B-C95E269CE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EFDBF54-6A45-1C5D-F0F1-11FBD58C3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421" y="2319306"/>
            <a:ext cx="9951158" cy="790186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D6B6995-622F-0E8C-7FC2-EE99EEA47B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346AAAC-6C82-157F-34C1-BA1E1B608D7A}"/>
              </a:ext>
            </a:extLst>
          </p:cNvPr>
          <p:cNvSpPr/>
          <p:nvPr/>
        </p:nvSpPr>
        <p:spPr>
          <a:xfrm>
            <a:off x="12560077" y="643468"/>
            <a:ext cx="995056" cy="1018616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4037F9-C39A-3A40-D029-E304E5E39E1B}"/>
              </a:ext>
            </a:extLst>
          </p:cNvPr>
          <p:cNvSpPr txBox="1"/>
          <p:nvPr/>
        </p:nvSpPr>
        <p:spPr>
          <a:xfrm>
            <a:off x="1648474" y="1056278"/>
            <a:ext cx="117267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التلاميذ إلى التركيز على كل عنصر في اللوحة، وتسميته (بقرة/حصان/إوزة /كتكوت/دجاجة.....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A25CF92-2958-CE33-46E5-8C9D9DBFAB9A}"/>
              </a:ext>
            </a:extLst>
          </p:cNvPr>
          <p:cNvSpPr/>
          <p:nvPr/>
        </p:nvSpPr>
        <p:spPr>
          <a:xfrm>
            <a:off x="8392365" y="4214084"/>
            <a:ext cx="2717983" cy="271798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AEECCEE-C4F2-FB47-2C5B-E6E6A8772EB4}"/>
              </a:ext>
            </a:extLst>
          </p:cNvPr>
          <p:cNvSpPr/>
          <p:nvPr/>
        </p:nvSpPr>
        <p:spPr>
          <a:xfrm>
            <a:off x="5639087" y="4214084"/>
            <a:ext cx="2228759" cy="222875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313E7DF-D3C6-7B5F-4D06-C1E734F1D8DC}"/>
              </a:ext>
            </a:extLst>
          </p:cNvPr>
          <p:cNvSpPr/>
          <p:nvPr/>
        </p:nvSpPr>
        <p:spPr>
          <a:xfrm>
            <a:off x="10456517" y="6468528"/>
            <a:ext cx="1056696" cy="10566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158BC273-2242-A612-DF62-1597CA6C9BC9}"/>
              </a:ext>
            </a:extLst>
          </p:cNvPr>
          <p:cNvSpPr/>
          <p:nvPr/>
        </p:nvSpPr>
        <p:spPr>
          <a:xfrm>
            <a:off x="1882421" y="6925066"/>
            <a:ext cx="1583040" cy="158304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D849350-5537-34F4-F7AC-E6970D537EC2}"/>
              </a:ext>
            </a:extLst>
          </p:cNvPr>
          <p:cNvSpPr/>
          <p:nvPr/>
        </p:nvSpPr>
        <p:spPr>
          <a:xfrm>
            <a:off x="3676180" y="7246430"/>
            <a:ext cx="1962907" cy="196290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2CF09A6-BD17-0132-E380-34E34E90A27C}"/>
              </a:ext>
            </a:extLst>
          </p:cNvPr>
          <p:cNvSpPr/>
          <p:nvPr/>
        </p:nvSpPr>
        <p:spPr>
          <a:xfrm>
            <a:off x="8061313" y="7325013"/>
            <a:ext cx="2717982" cy="271798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B0E9DF59-C293-F7F8-CB31-1A92D167CB88}"/>
              </a:ext>
            </a:extLst>
          </p:cNvPr>
          <p:cNvSpPr/>
          <p:nvPr/>
        </p:nvSpPr>
        <p:spPr>
          <a:xfrm>
            <a:off x="6792769" y="6289964"/>
            <a:ext cx="1235260" cy="123526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DA8A95E-1679-449B-1B7B-B4645171F3DA}"/>
              </a:ext>
            </a:extLst>
          </p:cNvPr>
          <p:cNvSpPr/>
          <p:nvPr/>
        </p:nvSpPr>
        <p:spPr>
          <a:xfrm>
            <a:off x="4118177" y="5674591"/>
            <a:ext cx="2228759" cy="222875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C5B5F26-5FE8-B3F0-5042-92B87B033F39}"/>
              </a:ext>
            </a:extLst>
          </p:cNvPr>
          <p:cNvSpPr/>
          <p:nvPr/>
        </p:nvSpPr>
        <p:spPr>
          <a:xfrm>
            <a:off x="5482521" y="8933240"/>
            <a:ext cx="1066800" cy="10668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E117B5F1-8EF9-189A-BFDE-4C9402C358BA}"/>
              </a:ext>
            </a:extLst>
          </p:cNvPr>
          <p:cNvSpPr/>
          <p:nvPr/>
        </p:nvSpPr>
        <p:spPr>
          <a:xfrm>
            <a:off x="3025742" y="3813464"/>
            <a:ext cx="1235260" cy="123526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678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  <p:bldP spid="11" grpId="1" animBg="1"/>
      <p:bldP spid="12" grpId="0" animBg="1"/>
      <p:bldP spid="12" grpId="1" animBg="1"/>
      <p:bldP spid="17" grpId="0" animBg="1"/>
      <p:bldP spid="1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F4C0A-A5D4-100B-0DDF-7CB9E40AF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FEE5CD-8483-406B-3199-3380B53FA058}"/>
              </a:ext>
            </a:extLst>
          </p:cNvPr>
          <p:cNvSpPr txBox="1"/>
          <p:nvPr/>
        </p:nvSpPr>
        <p:spPr>
          <a:xfrm>
            <a:off x="1556084" y="834404"/>
            <a:ext cx="1060383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أسمي حيوانات المزرعة.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عبر أسئلة يتم توجيه المتعلمين إلى ترديد: بقرة – حصان – نعجة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276FB57-19DF-0568-83D0-BC33AE5EB5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2E125FA-B826-A25D-1A5E-5AD233C46BA0}"/>
              </a:ext>
            </a:extLst>
          </p:cNvPr>
          <p:cNvSpPr/>
          <p:nvPr/>
        </p:nvSpPr>
        <p:spPr>
          <a:xfrm>
            <a:off x="9324108" y="7454378"/>
            <a:ext cx="3359176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بَقَرَةࣱ</a:t>
            </a:r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19BC304-C81E-D367-1A3C-834A8CA05D2D}"/>
              </a:ext>
            </a:extLst>
          </p:cNvPr>
          <p:cNvSpPr/>
          <p:nvPr/>
        </p:nvSpPr>
        <p:spPr>
          <a:xfrm>
            <a:off x="4759884" y="7454378"/>
            <a:ext cx="3359176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حِصانࣱ</a:t>
            </a:r>
            <a:endParaRPr lang="fr-FR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7E9A604-408D-A554-20A3-8C59B136D4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119" t="33002" r="7536" b="45257"/>
          <a:stretch>
            <a:fillRect/>
          </a:stretch>
        </p:blipFill>
        <p:spPr>
          <a:xfrm>
            <a:off x="9324110" y="4191895"/>
            <a:ext cx="3359176" cy="2288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6E5E47B-EC15-E190-0B2B-ED06B41DB1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327" t="28259" r="37327" b="50000"/>
          <a:stretch>
            <a:fillRect/>
          </a:stretch>
        </p:blipFill>
        <p:spPr>
          <a:xfrm>
            <a:off x="4759884" y="4191895"/>
            <a:ext cx="3359176" cy="2288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4C0DC2B-9EB3-CBAA-8741-3F414A918018}"/>
              </a:ext>
            </a:extLst>
          </p:cNvPr>
          <p:cNvSpPr/>
          <p:nvPr/>
        </p:nvSpPr>
        <p:spPr>
          <a:xfrm>
            <a:off x="892725" y="7454378"/>
            <a:ext cx="2662108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نَعْجَةࣱ</a:t>
            </a:r>
            <a:endParaRPr lang="fr-FR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3526C7A-5ABA-B588-4DA6-38F6EF4D5B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301" t="44864" r="55613" b="33395"/>
          <a:stretch>
            <a:fillRect/>
          </a:stretch>
        </p:blipFill>
        <p:spPr>
          <a:xfrm>
            <a:off x="892726" y="4191893"/>
            <a:ext cx="2662108" cy="2288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714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ما قبل القراءة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4FE889F-C60B-6FCB-E07B-9414097605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8561" y="486702"/>
            <a:ext cx="6474030" cy="8164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F345369-5556-224C-E8AA-6427A8B8111D}"/>
              </a:ext>
            </a:extLst>
          </p:cNvPr>
          <p:cNvSpPr txBox="1"/>
          <p:nvPr/>
        </p:nvSpPr>
        <p:spPr>
          <a:xfrm>
            <a:off x="786063" y="743636"/>
            <a:ext cx="118230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لنردد أنشودة الحروف من الغين إلى الياء.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التلاميذ على إنشاد الحروف التسعة الثانية مع الاستعانة بلوحة الحروف</a:t>
            </a:r>
          </a:p>
        </p:txBody>
      </p:sp>
      <p:pic>
        <p:nvPicPr>
          <p:cNvPr id="4" name="دق الباب 3">
            <a:hlinkClick r:id="" action="ppaction://media"/>
            <a:extLst>
              <a:ext uri="{FF2B5EF4-FFF2-40B4-BE49-F238E27FC236}">
                <a16:creationId xmlns:a16="http://schemas.microsoft.com/office/drawing/2014/main" id="{A0CE4553-B046-B984-28BA-87585A6C3D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2824" y="2315151"/>
            <a:ext cx="13110352" cy="736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4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98D13-8E69-722C-152C-7DD9C2CB3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598892-EEE7-DB29-A23F-6A98F79BCE1E}"/>
              </a:ext>
            </a:extLst>
          </p:cNvPr>
          <p:cNvSpPr txBox="1"/>
          <p:nvPr/>
        </p:nvSpPr>
        <p:spPr>
          <a:xfrm>
            <a:off x="4680285" y="74363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لنتعرف جميعا على حرف اليوم.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يتتبع التلاميذ الشريط للتعرف على حرف اليوم.</a:t>
            </a:r>
          </a:p>
        </p:txBody>
      </p:sp>
      <p:pic>
        <p:nvPicPr>
          <p:cNvPr id="4" name="حرف الكاف">
            <a:hlinkClick r:id="" action="ppaction://media"/>
            <a:extLst>
              <a:ext uri="{FF2B5EF4-FFF2-40B4-BE49-F238E27FC236}">
                <a16:creationId xmlns:a16="http://schemas.microsoft.com/office/drawing/2014/main" id="{EEBC341C-E915-8E13-9BEB-B29541DC69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0499" y="2315152"/>
            <a:ext cx="13135001" cy="738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7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37A5E-76B1-D1B2-CF57-0E5FB2249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C223C4E-0FC7-5599-4504-651B125A8B23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الحرف الذي شاهدناه في الشريط؟ حرف اليوم هو "حرف الكاف [كـ]" كما في كلمة "كرة"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يستحضر التلاميذ الحرف المقدم في الشريط، ويرددون [كـ]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051A71-B09A-7CD5-BF73-8328E0F60B30}"/>
              </a:ext>
            </a:extLst>
          </p:cNvPr>
          <p:cNvSpPr txBox="1"/>
          <p:nvPr/>
        </p:nvSpPr>
        <p:spPr>
          <a:xfrm>
            <a:off x="2779296" y="1919540"/>
            <a:ext cx="3705725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1300" b="1" dirty="0">
                <a:ln w="0"/>
                <a:solidFill>
                  <a:srgbClr val="D68D5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كـ</a:t>
            </a:r>
            <a:endParaRPr lang="fr-FR" sz="41300" b="1" dirty="0">
              <a:ln w="0"/>
              <a:solidFill>
                <a:srgbClr val="D68D5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FA07839-2C30-6812-B37F-CE85D098C1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89EC1C9-3D55-CFBE-CCDA-14F9533D1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6311" y="3413709"/>
            <a:ext cx="3796249" cy="345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6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27AE0-7880-9F29-89C5-0E1091F9B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A4DF56B-BA6D-6B08-E36F-927FFE1206DA}"/>
              </a:ext>
            </a:extLst>
          </p:cNvPr>
          <p:cNvSpPr txBox="1"/>
          <p:nvPr/>
        </p:nvSpPr>
        <p:spPr>
          <a:xfrm>
            <a:off x="4680285" y="74363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يحدد لي على لوحة الحروف حرف الكاف [كـ]؟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بعض التلاميذ لتحديد موقع الحرف على لوحة الحروف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C7BE4DE-47EE-A41B-146E-D478841AA2D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65621" y="2351130"/>
            <a:ext cx="6384758" cy="7823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D08AC0-587B-CE8C-271F-DB00C476A850}"/>
              </a:ext>
            </a:extLst>
          </p:cNvPr>
          <p:cNvSpPr/>
          <p:nvPr/>
        </p:nvSpPr>
        <p:spPr>
          <a:xfrm>
            <a:off x="6853991" y="7822764"/>
            <a:ext cx="1598194" cy="12583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70DED13-8F5C-9681-DD24-6EFEF514D5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3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65E33-FC18-B268-C611-7EB2E161C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1D0550F-0764-11CB-16F8-CC92F5818C23}"/>
              </a:ext>
            </a:extLst>
          </p:cNvPr>
          <p:cNvSpPr txBox="1"/>
          <p:nvPr/>
        </p:nvSpPr>
        <p:spPr>
          <a:xfrm>
            <a:off x="1777246" y="883286"/>
            <a:ext cx="108444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 الكاف [كـ]، كما في كلمة كرة: كـ – كرة/ كما في كلمة كلب: كـ – كلب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يردد التلاميذ حرف الكاف مع الكلمات المرجعية كـ – كرة/ كـ – كلب.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44FD78-2F5E-8FA9-2BB6-E8346FD4A92D}"/>
              </a:ext>
            </a:extLst>
          </p:cNvPr>
          <p:cNvSpPr txBox="1"/>
          <p:nvPr/>
        </p:nvSpPr>
        <p:spPr>
          <a:xfrm>
            <a:off x="5005137" y="2167972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كـ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B9A954-E1CA-61CC-D914-B0C2B05F88A9}"/>
              </a:ext>
            </a:extLst>
          </p:cNvPr>
          <p:cNvSpPr txBox="1"/>
          <p:nvPr/>
        </p:nvSpPr>
        <p:spPr>
          <a:xfrm>
            <a:off x="984035" y="7554062"/>
            <a:ext cx="37057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كَ</a:t>
            </a:r>
            <a:r>
              <a:rPr lang="ar-MA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لْبࣱ</a:t>
            </a:r>
            <a:endParaRPr lang="fr-FR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9B6DC0-B13C-E11B-3C98-832FF770614D}"/>
              </a:ext>
            </a:extLst>
          </p:cNvPr>
          <p:cNvSpPr txBox="1"/>
          <p:nvPr/>
        </p:nvSpPr>
        <p:spPr>
          <a:xfrm>
            <a:off x="8243676" y="7889868"/>
            <a:ext cx="37057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كُ</a:t>
            </a:r>
            <a:r>
              <a:rPr lang="ar-MA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رَةࣱ</a:t>
            </a:r>
            <a:endParaRPr lang="fr-FR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CB162D-D79C-3301-A5E3-DEE28ED738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1DE20ED-6AF8-3CC7-EF6E-00C976BBE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6311" y="3413709"/>
            <a:ext cx="3796249" cy="3459579"/>
          </a:xfrm>
          <a:prstGeom prst="rect">
            <a:avLst/>
          </a:prstGeom>
        </p:spPr>
      </p:pic>
      <p:pic>
        <p:nvPicPr>
          <p:cNvPr id="11" name="Image 10" descr="Une image contenant clipart, croquis, dessin humoristique, dessin&#10;&#10;Le contenu généré par l’IA peut être incorrect.">
            <a:extLst>
              <a:ext uri="{FF2B5EF4-FFF2-40B4-BE49-F238E27FC236}">
                <a16:creationId xmlns:a16="http://schemas.microsoft.com/office/drawing/2014/main" id="{92E22C42-F31D-855C-090B-AFE58D178A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4473" y1="78613" x2="50391" y2="81250"/>
                        <a14:foregroundMark x1="29688" y1="79199" x2="36230" y2="82617"/>
                        <a14:foregroundMark x1="36230" y1="82617" x2="62109" y2="83496"/>
                        <a14:foregroundMark x1="62109" y1="83496" x2="70410" y2="83398"/>
                        <a14:foregroundMark x1="70410" y1="83398" x2="76855" y2="79688"/>
                        <a14:foregroundMark x1="76855" y1="79688" x2="58203" y2="76953"/>
                        <a14:foregroundMark x1="58203" y1="76953" x2="52246" y2="76953"/>
                        <a14:foregroundMark x1="78320" y1="80664" x2="78516" y2="79004"/>
                        <a14:foregroundMark x1="80176" y1="80078" x2="78711" y2="77832"/>
                        <a14:foregroundMark x1="28027" y1="78613" x2="27637" y2="810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2569568"/>
            <a:ext cx="5147860" cy="514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1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09867-FD33-31F4-6D55-45014BDD0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F9BDE2B-C6B5-72AB-0C1F-764A2C7ED0B7}"/>
              </a:ext>
            </a:extLst>
          </p:cNvPr>
          <p:cNvSpPr txBox="1"/>
          <p:nvPr/>
        </p:nvSpPr>
        <p:spPr>
          <a:xfrm>
            <a:off x="1395663" y="743636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الصمت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أغمضوا أعينكم وأنصتوا جيدا للكلمة التي سأقولها: "كف"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ينطق الأستاذ كلمة بصوت خافت.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9D08803-B9D8-73C9-97A0-B0666D2BC1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7" name="Image 6" descr="Une image contenant dessin, illustration, Dessin animé, Dessin d’enfant&#10;&#10;Le contenu généré par l’IA peut être incorrect.">
            <a:extLst>
              <a:ext uri="{FF2B5EF4-FFF2-40B4-BE49-F238E27FC236}">
                <a16:creationId xmlns:a16="http://schemas.microsoft.com/office/drawing/2014/main" id="{B67D6333-2FFA-F22B-E769-45168B49EB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48" b="95464" l="5492" r="95739">
                        <a14:foregroundMark x1="48769" y1="5948" x2="48769" y2="5948"/>
                        <a14:foregroundMark x1="85322" y1="74093" x2="85322" y2="74093"/>
                        <a14:foregroundMark x1="86648" y1="71270" x2="28883" y2="78427"/>
                        <a14:foregroundMark x1="12121" y1="68145" x2="41572" y2="84476"/>
                        <a14:foregroundMark x1="41572" y1="84476" x2="63636" y2="89617"/>
                        <a14:foregroundMark x1="63636" y1="89617" x2="76894" y2="79738"/>
                        <a14:foregroundMark x1="76894" y1="79738" x2="77936" y2="77823"/>
                        <a14:foregroundMark x1="84754" y1="67137" x2="67140" y2="74294"/>
                        <a14:foregroundMark x1="67140" y1="74294" x2="22538" y2="72077"/>
                        <a14:foregroundMark x1="22538" y1="72077" x2="16572" y2="77923"/>
                        <a14:foregroundMark x1="16572" y1="77923" x2="42330" y2="86895"/>
                        <a14:foregroundMark x1="42330" y1="86895" x2="64489" y2="84173"/>
                        <a14:foregroundMark x1="64489" y1="84173" x2="82008" y2="75000"/>
                        <a14:foregroundMark x1="82008" y1="75000" x2="86458" y2="66129"/>
                        <a14:foregroundMark x1="86458" y1="66129" x2="82386" y2="68145"/>
                        <a14:foregroundMark x1="8996" y1="64718" x2="26799" y2="64819"/>
                        <a14:foregroundMark x1="26799" y1="64819" x2="54261" y2="64012"/>
                        <a14:foregroundMark x1="54261" y1="64012" x2="69886" y2="65726"/>
                        <a14:foregroundMark x1="69886" y1="65726" x2="83902" y2="65423"/>
                        <a14:foregroundMark x1="83902" y1="65423" x2="91383" y2="70161"/>
                        <a14:foregroundMark x1="91383" y1="70161" x2="93087" y2="79435"/>
                        <a14:foregroundMark x1="93087" y1="79435" x2="90720" y2="85282"/>
                        <a14:foregroundMark x1="90720" y1="85282" x2="84848" y2="89819"/>
                        <a14:foregroundMark x1="84848" y1="89819" x2="55777" y2="95464"/>
                        <a14:foregroundMark x1="55777" y1="95464" x2="19034" y2="87298"/>
                        <a14:foregroundMark x1="19034" y1="87298" x2="9564" y2="74597"/>
                        <a14:foregroundMark x1="9564" y1="74597" x2="7481" y2="68750"/>
                        <a14:foregroundMark x1="7481" y1="68750" x2="9186" y2="65121"/>
                        <a14:foregroundMark x1="94508" y1="71875" x2="93750" y2="84577"/>
                        <a14:foregroundMark x1="18466" y1="65121" x2="41193" y2="67944"/>
                        <a14:foregroundMark x1="41193" y1="67944" x2="42045" y2="68347"/>
                        <a14:foregroundMark x1="64678" y1="72883" x2="48958" y2="85887"/>
                        <a14:foregroundMark x1="48958" y1="85887" x2="48958" y2="85887"/>
                        <a14:foregroundMark x1="81250" y1="72883" x2="84943" y2="79536"/>
                        <a14:foregroundMark x1="84943" y1="79536" x2="84943" y2="79637"/>
                        <a14:foregroundMark x1="95928" y1="75605" x2="95928" y2="75605"/>
                        <a14:foregroundMark x1="95360" y1="72278" x2="96117" y2="80040"/>
                        <a14:foregroundMark x1="96117" y1="80040" x2="92803" y2="86391"/>
                        <a14:foregroundMark x1="92803" y1="86391" x2="79640" y2="91129"/>
                        <a14:foregroundMark x1="79640" y1="91129" x2="46117" y2="95161"/>
                        <a14:foregroundMark x1="46117" y1="95161" x2="18655" y2="89315"/>
                        <a14:foregroundMark x1="18655" y1="89315" x2="12311" y2="86391"/>
                        <a14:foregroundMark x1="12311" y1="86391" x2="5682" y2="77722"/>
                        <a14:foregroundMark x1="5682" y1="77722" x2="5587" y2="68548"/>
                        <a14:foregroundMark x1="56723" y1="91835" x2="46212" y2="95464"/>
                        <a14:foregroundMark x1="46212" y1="95464" x2="33523" y2="95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1882" y="3063712"/>
            <a:ext cx="6372236" cy="598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702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B8FA6-18C8-5D5E-CEBD-399763F35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7430EA2-D722-297E-8F2F-DAAC5931DE61}"/>
              </a:ext>
            </a:extLst>
          </p:cNvPr>
          <p:cNvSpPr txBox="1"/>
          <p:nvPr/>
        </p:nvSpPr>
        <p:spPr>
          <a:xfrm>
            <a:off x="1395663" y="743636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افتحوا أعينكم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يكرر الكلمة التي همست بها؟ "كف"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التدرب على لعبة الصمت لمدة 30 ثانية عبر تكرار كلمات أخرى.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93917-AE5C-D90D-FC4B-C4C794C239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3302BDD-95D3-6E4C-931E-0D591AEA9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2984834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029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CAAA3-1CD3-FDE3-580F-EAF6B8584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C984B14-C349-8500-B3AB-C709998B1189}"/>
              </a:ext>
            </a:extLst>
          </p:cNvPr>
          <p:cNvSpPr txBox="1"/>
          <p:nvPr/>
        </p:nvSpPr>
        <p:spPr>
          <a:xfrm>
            <a:off x="1395663" y="7436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لنتذكر لعبة وقوف-جلوس: إذا سمعت الصوت [ كـ] أقف، إذا لم أسمع الصوت [ كـ ] أجلس.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722E86-7B34-0BBA-DCBD-43B376CABA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8" name="Google Shape;1931;p118">
            <a:extLst>
              <a:ext uri="{FF2B5EF4-FFF2-40B4-BE49-F238E27FC236}">
                <a16:creationId xmlns:a16="http://schemas.microsoft.com/office/drawing/2014/main" id="{F9F2382B-D5A2-D810-7B31-23BB376101A4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34" b="89963" l="9628" r="90878">
                        <a14:foregroundMark x1="84122" y1="20632" x2="89189" y2="18401"/>
                        <a14:foregroundMark x1="80912" y1="23792" x2="91047" y2="16171"/>
                        <a14:foregroundMark x1="88682" y1="28810" x2="81250" y2="10037"/>
                        <a14:foregroundMark x1="81250" y1="10037" x2="81250" y2="10037"/>
                        <a14:foregroundMark x1="91047" y1="23792" x2="87838" y2="10595"/>
                        <a14:foregroundMark x1="85980" y1="13941" x2="81757" y2="6134"/>
                        <a14:foregroundMark x1="87838" y1="12268" x2="84122" y2="7807"/>
                        <a14:foregroundMark x1="89696" y1="28253" x2="90541" y2="2286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572050" y="6719308"/>
            <a:ext cx="3446302" cy="28896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4803AD3C-17C6-40E4-CC51-340CC2AD0E68}"/>
              </a:ext>
            </a:extLst>
          </p:cNvPr>
          <p:cNvCxnSpPr>
            <a:stCxn id="8" idx="1"/>
          </p:cNvCxnSpPr>
          <p:nvPr/>
        </p:nvCxnSpPr>
        <p:spPr>
          <a:xfrm flipH="1" flipV="1">
            <a:off x="4315331" y="8115265"/>
            <a:ext cx="4256719" cy="488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meubles, dessin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A254258-FEA5-2D55-14CC-0BD9CDAF7A9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4271" l="9926" r="89982">
                        <a14:foregroundMark x1="53768" y1="91667" x2="53493" y2="942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2059" t="28485" r="30418" b="4497"/>
          <a:stretch>
            <a:fillRect/>
          </a:stretch>
        </p:blipFill>
        <p:spPr>
          <a:xfrm>
            <a:off x="1059358" y="6140577"/>
            <a:ext cx="3173974" cy="3949375"/>
          </a:xfrm>
          <a:prstGeom prst="rect">
            <a:avLst/>
          </a:prstGeom>
        </p:spPr>
      </p:pic>
      <p:pic>
        <p:nvPicPr>
          <p:cNvPr id="2" name="Google Shape;1931;p118">
            <a:extLst>
              <a:ext uri="{FF2B5EF4-FFF2-40B4-BE49-F238E27FC236}">
                <a16:creationId xmlns:a16="http://schemas.microsoft.com/office/drawing/2014/main" id="{B036D9B4-B8BA-EACB-5BC9-AB640622F6FB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34" b="89963" l="9628" r="90878">
                        <a14:foregroundMark x1="84122" y1="20632" x2="89189" y2="18401"/>
                        <a14:foregroundMark x1="80912" y1="23792" x2="91047" y2="16171"/>
                        <a14:foregroundMark x1="88682" y1="28810" x2="81250" y2="10037"/>
                        <a14:foregroundMark x1="81250" y1="10037" x2="81250" y2="10037"/>
                        <a14:foregroundMark x1="91047" y1="23792" x2="87838" y2="10595"/>
                        <a14:foregroundMark x1="85980" y1="13941" x2="81757" y2="6134"/>
                        <a14:foregroundMark x1="87838" y1="12268" x2="84122" y2="7807"/>
                        <a14:foregroundMark x1="89696" y1="28253" x2="90541" y2="2286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572050" y="2594780"/>
            <a:ext cx="3446302" cy="28896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281A4221-290E-E327-DB55-58E5FC5C77B0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4315331" y="3990737"/>
            <a:ext cx="4256719" cy="4886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meubles, table, intérieur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68CB39-BAAC-4393-3F98-8C8D39DF8175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247" l="0" r="100000">
                        <a14:foregroundMark x1="49652" y1="45690" x2="56272" y2="47270"/>
                        <a14:foregroundMark x1="46167" y1="44971" x2="46167" y2="44971"/>
                        <a14:foregroundMark x1="14286" y1="54885" x2="14286" y2="54885"/>
                        <a14:foregroundMark x1="13589" y1="53305" x2="13589" y2="53305"/>
                        <a14:foregroundMark x1="14286" y1="57759" x2="14286" y2="57759"/>
                        <a14:foregroundMark x1="50348" y1="86925" x2="56446" y2="86925"/>
                        <a14:foregroundMark x1="60801" y1="93391" x2="60801" y2="93391"/>
                        <a14:foregroundMark x1="25087" y1="47701" x2="33798" y2="46408"/>
                        <a14:foregroundMark x1="63937" y1="70546" x2="63763" y2="67960"/>
                        <a14:foregroundMark x1="64111" y1="76437" x2="64111" y2="74425"/>
                        <a14:foregroundMark x1="50174" y1="62787" x2="52439" y2="62644"/>
                        <a14:foregroundMark x1="49129" y1="62356" x2="49129" y2="62356"/>
                        <a14:backgroundMark x1="17944" y1="44397" x2="31010" y2="40086"/>
                        <a14:backgroundMark x1="99826" y1="41092" x2="97561" y2="57040"/>
                        <a14:backgroundMark x1="89721" y1="58764" x2="94077" y2="42672"/>
                        <a14:backgroundMark x1="95993" y1="68822" x2="86585" y2="66810"/>
                        <a14:backgroundMark x1="8711" y1="57184" x2="8537" y2="50000"/>
                        <a14:backgroundMark x1="83449" y1="30029" x2="93380" y2="31897"/>
                        <a14:backgroundMark x1="22822" y1="75287" x2="23345" y2="61638"/>
                        <a14:backgroundMark x1="23345" y1="61638" x2="23345" y2="61638"/>
                        <a14:backgroundMark x1="19686" y1="59052" x2="24739" y2="59052"/>
                        <a14:backgroundMark x1="35017" y1="61063" x2="36063" y2="69971"/>
                        <a14:backgroundMark x1="65331" y1="83046" x2="66899" y2="80460"/>
                        <a14:backgroundMark x1="78397" y1="67529" x2="79094" y2="69397"/>
                        <a14:backgroundMark x1="49652" y1="60489" x2="49652" y2="604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7574" y="2005519"/>
            <a:ext cx="3391612" cy="411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595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7F30D-C9D2-FB8B-C5A7-778F39862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F9F85CB-390C-DB14-8833-2FB33AE8A181}"/>
              </a:ext>
            </a:extLst>
          </p:cNvPr>
          <p:cNvSpPr txBox="1"/>
          <p:nvPr/>
        </p:nvSpPr>
        <p:spPr>
          <a:xfrm>
            <a:off x="1680901" y="857572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الآن، سأنطق الكلمات، وعليكم بالانتباه جيدا: كتاب – كمال – قف  - كيس – غرفة - كهل</a:t>
            </a:r>
          </a:p>
          <a:p>
            <a:pPr lvl="0"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يتم الحرص على نطق الكلمات ببطء وتوضيح سبب القيام أو الجلوس.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EBAE5C-1953-A003-2A74-2C0D0E4EE7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5304E52-B4FE-8B4D-E23B-3AB031B4D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03296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669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D732E-3FC7-184A-983B-3844D0350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3D9846F-1875-7A89-2AF9-479B8270A5B8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بطاقاتكم وابحثوا عن حرف الكاف، ثم ارفعوا البطاقة.</a:t>
            </a:r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978D8A60-BE69-C85F-E3BB-409F2FD0D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4993" y="3925245"/>
            <a:ext cx="4966013" cy="377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8A44FAD-2BE4-2F2D-1C4E-68E8F3BEE3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95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18893" y="6656593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580064" y="6607109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60474" y="3536125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558862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A06EC4-C540-B9BC-FD02-B442543B19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00914">
            <a:off x="3694803" y="3063323"/>
            <a:ext cx="2508991" cy="3185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2EF5AC7-2DC6-2764-EDE3-884D5C8E805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0" y="2845829"/>
            <a:ext cx="2750848" cy="346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D71DF94-7BE4-8345-8118-5798E12530C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7370" y="3574665"/>
            <a:ext cx="2592763" cy="253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C822571-E15E-151E-95AC-FEB77A465EBF}"/>
              </a:ext>
            </a:extLst>
          </p:cNvPr>
          <p:cNvSpPr/>
          <p:nvPr/>
        </p:nvSpPr>
        <p:spPr>
          <a:xfrm>
            <a:off x="540252" y="6656593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16703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B522B-522F-2196-EC88-C88F2BFDF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5ABEC2-82AF-90C9-3594-0E7789F90720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أحسنتم، هذه هي بطاقة حرف الكاف.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2349522-08B7-B94E-6700-30EF4D1604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1DC788A-796F-A9E7-62FF-EB7D69D5A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762" t="20609" r="11762" b="34022"/>
          <a:stretch>
            <a:fillRect/>
          </a:stretch>
        </p:blipFill>
        <p:spPr>
          <a:xfrm>
            <a:off x="4517933" y="4225636"/>
            <a:ext cx="4680133" cy="37697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51398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838D3-7558-86AF-6C62-6C7961E3B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460DD3D-E655-BB8D-7D92-88BE69269F01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الكلمات التالية، فهي تتضمن حرف الكاف: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تقديم الكلمات ودعوة المتعلمين إلى تمييز حرف الكاف  في كل كلمة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6573BD-B794-B6B0-64E0-75581F4DAE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8969D2D-6F2C-7AF8-029B-37D2EFB537D0}"/>
              </a:ext>
            </a:extLst>
          </p:cNvPr>
          <p:cNvSpPr txBox="1"/>
          <p:nvPr/>
        </p:nvSpPr>
        <p:spPr>
          <a:xfrm>
            <a:off x="9352553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كَلْبࣱ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96C8FF1-5369-D3DA-12D2-F259C5CE023F}"/>
              </a:ext>
            </a:extLst>
          </p:cNvPr>
          <p:cNvSpPr txBox="1"/>
          <p:nvPr/>
        </p:nvSpPr>
        <p:spPr>
          <a:xfrm>
            <a:off x="5135484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defRPr sz="16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olidFill>
                  <a:schemeClr val="tx1"/>
                </a:solidFill>
              </a:rPr>
              <a:t>كِتابࣱ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8A436EB-D12E-6C59-197B-B874D76D36A8}"/>
              </a:ext>
            </a:extLst>
          </p:cNvPr>
          <p:cNvSpPr txBox="1"/>
          <p:nvPr/>
        </p:nvSpPr>
        <p:spPr>
          <a:xfrm>
            <a:off x="918415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كُرْسِيࣱّ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A31E47A-EB61-1A1F-757F-7570F5B72E67}"/>
              </a:ext>
            </a:extLst>
          </p:cNvPr>
          <p:cNvSpPr txBox="1"/>
          <p:nvPr/>
        </p:nvSpPr>
        <p:spPr>
          <a:xfrm>
            <a:off x="9352553" y="4264759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كَ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لْبࣱ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19FEE2E-57DE-CA1C-CD22-93BD10730F33}"/>
              </a:ext>
            </a:extLst>
          </p:cNvPr>
          <p:cNvSpPr txBox="1"/>
          <p:nvPr/>
        </p:nvSpPr>
        <p:spPr>
          <a:xfrm>
            <a:off x="5129955" y="4264759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كِ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تابࣱ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C400D3A-8493-2D78-5116-870FFEAA908A}"/>
              </a:ext>
            </a:extLst>
          </p:cNvPr>
          <p:cNvSpPr txBox="1"/>
          <p:nvPr/>
        </p:nvSpPr>
        <p:spPr>
          <a:xfrm>
            <a:off x="918414" y="4264759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كُ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رْسِيࣱّ</a:t>
            </a:r>
          </a:p>
        </p:txBody>
      </p:sp>
    </p:spTree>
    <p:extLst>
      <p:ext uri="{BB962C8B-B14F-4D97-AF65-F5344CB8AC3E}">
        <p14:creationId xmlns:p14="http://schemas.microsoft.com/office/powerpoint/2010/main" val="96094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A7FB8-B0F8-64C8-7604-D0E10379C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E6B28D0-2300-AF9F-E02F-2DC33AAA840F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يعطيني كلمة تتضمن [كـ]: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تقديم الكلمات مع التصحيح، يتم تدوين الكلمات على السبورة وتمييز الحرف فيها.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F8AE11-EF23-A6EA-4211-9AD7543EA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32960"/>
            <a:ext cx="7665851" cy="5853924"/>
          </a:xfrm>
          <a:prstGeom prst="rect">
            <a:avLst/>
          </a:prstGeom>
        </p:spPr>
      </p:pic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9F9C0A6-B9A6-C347-76FD-43A5A4993E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295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FB9EB-D767-9E95-EF24-003366F38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3A817D-8F8F-DC55-F5EE-23C108912D30}"/>
              </a:ext>
            </a:extLst>
          </p:cNvPr>
          <p:cNvSpPr txBox="1"/>
          <p:nvPr/>
        </p:nvSpPr>
        <p:spPr>
          <a:xfrm>
            <a:off x="2312250" y="783264"/>
            <a:ext cx="101832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البطاقات المقلوبة في ثنائيات، خذوا بطاقتي حرف الفاء وحرف القاف، إلى جانب بطاقة حرف الكاف.</a:t>
            </a:r>
          </a:p>
        </p:txBody>
      </p:sp>
      <p:pic>
        <p:nvPicPr>
          <p:cNvPr id="16" name="Image 1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3178691-2EA1-5B0E-997A-690F78D371E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6611" y="735363"/>
            <a:ext cx="1695543" cy="11251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AFB5F61-B251-994D-0231-4082823424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883" t="29097" r="8895" b="26170"/>
          <a:stretch>
            <a:fillRect/>
          </a:stretch>
        </p:blipFill>
        <p:spPr>
          <a:xfrm>
            <a:off x="4794717" y="4599709"/>
            <a:ext cx="3998736" cy="32051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D4362B6-CBE6-13DE-F27D-80093CC0E77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507" t="19882" r="10505" b="25853"/>
          <a:stretch>
            <a:fillRect/>
          </a:stretch>
        </p:blipFill>
        <p:spPr>
          <a:xfrm>
            <a:off x="9247182" y="4582547"/>
            <a:ext cx="3998735" cy="322086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573AAF1-6FEA-4F09-8871-89895CBE339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762" t="20609" r="11762" b="34022"/>
          <a:stretch>
            <a:fillRect/>
          </a:stretch>
        </p:blipFill>
        <p:spPr>
          <a:xfrm>
            <a:off x="316164" y="4565387"/>
            <a:ext cx="3998735" cy="322086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63712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B4313-1092-BD7F-1893-118341B0A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E5B29C9-5AA3-66AC-53B1-E37BB34CA820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بقلب البطاقات  وغيروا مواضعها دون أن يراك زميلك.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AADF683-2D1E-336E-CF50-C901F824C0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60D7B41-10AE-CFEF-7D16-F0F479BD2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7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6FF473B-AD12-CD1B-F7F3-F175C3509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223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CDDA5FA-8D7F-616B-4DCB-0607FEC79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700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B152DAE6-C37B-9D48-FCD6-CB8B528C1056}"/>
              </a:ext>
            </a:extLst>
          </p:cNvPr>
          <p:cNvGrpSpPr/>
          <p:nvPr/>
        </p:nvGrpSpPr>
        <p:grpSpPr>
          <a:xfrm rot="19708349">
            <a:off x="5265820" y="3637544"/>
            <a:ext cx="3184360" cy="3483141"/>
            <a:chOff x="5125450" y="3898230"/>
            <a:chExt cx="3184360" cy="3483141"/>
          </a:xfrm>
        </p:grpSpPr>
        <p:sp>
          <p:nvSpPr>
            <p:cNvPr id="6" name="Flèche : en arc 5">
              <a:extLst>
                <a:ext uri="{FF2B5EF4-FFF2-40B4-BE49-F238E27FC236}">
                  <a16:creationId xmlns:a16="http://schemas.microsoft.com/office/drawing/2014/main" id="{7279FFAC-D2A6-387A-3618-27BE82DF01D1}"/>
                </a:ext>
              </a:extLst>
            </p:cNvPr>
            <p:cNvSpPr/>
            <p:nvPr/>
          </p:nvSpPr>
          <p:spPr>
            <a:xfrm>
              <a:off x="5125450" y="3898230"/>
              <a:ext cx="3184360" cy="3096127"/>
            </a:xfrm>
            <a:prstGeom prst="circular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Flèche : en arc 7">
              <a:extLst>
                <a:ext uri="{FF2B5EF4-FFF2-40B4-BE49-F238E27FC236}">
                  <a16:creationId xmlns:a16="http://schemas.microsoft.com/office/drawing/2014/main" id="{AE9CC3EA-4249-0870-700C-77866EE33404}"/>
                </a:ext>
              </a:extLst>
            </p:cNvPr>
            <p:cNvSpPr/>
            <p:nvPr/>
          </p:nvSpPr>
          <p:spPr>
            <a:xfrm rot="10800000">
              <a:off x="5125451" y="4285244"/>
              <a:ext cx="3184358" cy="3096127"/>
            </a:xfrm>
            <a:prstGeom prst="circular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75989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03177-1EA5-0089-0DB7-8BACDAC3B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A3754CC-68CA-32FC-9E5F-0F1AE708CC12}"/>
              </a:ext>
            </a:extLst>
          </p:cNvPr>
          <p:cNvSpPr txBox="1"/>
          <p:nvPr/>
        </p:nvSpPr>
        <p:spPr>
          <a:xfrm>
            <a:off x="1667046" y="783264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يحاول اكتشاف بطاقة حرف الكاف، والفائز من يستطيع اكتشافها.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المرور بين الصفوف وتقديم الدعم في فهم اللعبة، وتحفيز التلاميذ على اللعب.</a:t>
            </a: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6DEA7A2E-5E61-361E-6A6B-5A73C04617C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6611" y="735363"/>
            <a:ext cx="1695543" cy="11251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106E8EA-AF9B-4A91-E3B3-F7018718F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7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9BD0760-631C-E759-F740-A727E64F0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223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65C1686-EBA5-BA1A-BF38-45CF6EA5A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700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234927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A815F-C31F-4C16-2D2E-07EEF9DE4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ED5F65E-80F9-329F-C779-D441593D99AC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سأقوم برسم حرف الكاف في الهواء: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نمذجة رسم الحرف في الهواء، مع الحرص على التوجيه الصحيح.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03D36A-90D1-8BFD-692C-61CC3F5F28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2A1F333-4802-F344-4773-66A8A3773CB4}"/>
              </a:ext>
            </a:extLst>
          </p:cNvPr>
          <p:cNvSpPr txBox="1"/>
          <p:nvPr/>
        </p:nvSpPr>
        <p:spPr>
          <a:xfrm>
            <a:off x="5021183" y="2890947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كـ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0470B6ED-7FE5-AA1C-1004-D2CF44EA2FC7}"/>
              </a:ext>
            </a:extLst>
          </p:cNvPr>
          <p:cNvSpPr/>
          <p:nvPr/>
        </p:nvSpPr>
        <p:spPr>
          <a:xfrm rot="4460708">
            <a:off x="1409655" y="7151926"/>
            <a:ext cx="1260885" cy="1725528"/>
          </a:xfrm>
          <a:custGeom>
            <a:avLst/>
            <a:gdLst>
              <a:gd name="connsiteX0" fmla="*/ 1221992 w 1260885"/>
              <a:gd name="connsiteY0" fmla="*/ 1090153 h 1395161"/>
              <a:gd name="connsiteX1" fmla="*/ 1197428 w 1260885"/>
              <a:gd name="connsiteY1" fmla="*/ 674604 h 1395161"/>
              <a:gd name="connsiteX2" fmla="*/ 1060276 w 1260885"/>
              <a:gd name="connsiteY2" fmla="*/ 371642 h 1395161"/>
              <a:gd name="connsiteX3" fmla="*/ 912889 w 1260885"/>
              <a:gd name="connsiteY3" fmla="*/ 316372 h 1395161"/>
              <a:gd name="connsiteX4" fmla="*/ 857619 w 1260885"/>
              <a:gd name="connsiteY4" fmla="*/ 369595 h 1395161"/>
              <a:gd name="connsiteX5" fmla="*/ 853525 w 1260885"/>
              <a:gd name="connsiteY5" fmla="*/ 369595 h 1395161"/>
              <a:gd name="connsiteX6" fmla="*/ 837148 w 1260885"/>
              <a:gd name="connsiteY6" fmla="*/ 342983 h 1395161"/>
              <a:gd name="connsiteX7" fmla="*/ 753220 w 1260885"/>
              <a:gd name="connsiteY7" fmla="*/ 299995 h 1395161"/>
              <a:gd name="connsiteX8" fmla="*/ 646774 w 1260885"/>
              <a:gd name="connsiteY8" fmla="*/ 367548 h 1395161"/>
              <a:gd name="connsiteX9" fmla="*/ 642680 w 1260885"/>
              <a:gd name="connsiteY9" fmla="*/ 367548 h 1395161"/>
              <a:gd name="connsiteX10" fmla="*/ 489151 w 1260885"/>
              <a:gd name="connsiteY10" fmla="*/ 349124 h 1395161"/>
              <a:gd name="connsiteX11" fmla="*/ 452305 w 1260885"/>
              <a:gd name="connsiteY11" fmla="*/ 451476 h 1395161"/>
              <a:gd name="connsiteX12" fmla="*/ 450258 w 1260885"/>
              <a:gd name="connsiteY12" fmla="*/ 451476 h 1395161"/>
              <a:gd name="connsiteX13" fmla="*/ 274212 w 1260885"/>
              <a:gd name="connsiteY13" fmla="*/ 58444 h 1395161"/>
              <a:gd name="connsiteX14" fmla="*/ 151390 w 1260885"/>
              <a:gd name="connsiteY14" fmla="*/ 7268 h 1395161"/>
              <a:gd name="connsiteX15" fmla="*/ 100214 w 1260885"/>
              <a:gd name="connsiteY15" fmla="*/ 130091 h 1395161"/>
              <a:gd name="connsiteX16" fmla="*/ 102261 w 1260885"/>
              <a:gd name="connsiteY16" fmla="*/ 134185 h 1395161"/>
              <a:gd name="connsiteX17" fmla="*/ 456399 w 1260885"/>
              <a:gd name="connsiteY17" fmla="*/ 926390 h 1395161"/>
              <a:gd name="connsiteX18" fmla="*/ 401129 w 1260885"/>
              <a:gd name="connsiteY18" fmla="*/ 938672 h 1395161"/>
              <a:gd name="connsiteX19" fmla="*/ 151390 w 1260885"/>
              <a:gd name="connsiteY19" fmla="*/ 766721 h 1395161"/>
              <a:gd name="connsiteX20" fmla="*/ 22426 w 1260885"/>
              <a:gd name="connsiteY20" fmla="*/ 781050 h 1395161"/>
              <a:gd name="connsiteX21" fmla="*/ 40850 w 1260885"/>
              <a:gd name="connsiteY21" fmla="*/ 920249 h 1395161"/>
              <a:gd name="connsiteX22" fmla="*/ 429787 w 1260885"/>
              <a:gd name="connsiteY22" fmla="*/ 1186364 h 1395161"/>
              <a:gd name="connsiteX23" fmla="*/ 462540 w 1260885"/>
              <a:gd name="connsiteY23" fmla="*/ 1200693 h 1395161"/>
              <a:gd name="connsiteX24" fmla="*/ 706138 w 1260885"/>
              <a:gd name="connsiteY24" fmla="*/ 1258010 h 1395161"/>
              <a:gd name="connsiteX25" fmla="*/ 714326 w 1260885"/>
              <a:gd name="connsiteY25" fmla="*/ 1268246 h 1395161"/>
              <a:gd name="connsiteX26" fmla="*/ 771643 w 1260885"/>
              <a:gd name="connsiteY26" fmla="*/ 1395162 h 1395161"/>
              <a:gd name="connsiteX27" fmla="*/ 1260886 w 1260885"/>
              <a:gd name="connsiteY27" fmla="*/ 1174082 h 1395161"/>
              <a:gd name="connsiteX28" fmla="*/ 1221992 w 1260885"/>
              <a:gd name="connsiteY28" fmla="*/ 1090153 h 139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60885" h="1395161">
                <a:moveTo>
                  <a:pt x="1221992" y="1090153"/>
                </a:moveTo>
                <a:cubicBezTo>
                  <a:pt x="1168769" y="971425"/>
                  <a:pt x="1299780" y="899778"/>
                  <a:pt x="1197428" y="674604"/>
                </a:cubicBezTo>
                <a:cubicBezTo>
                  <a:pt x="1172863" y="621381"/>
                  <a:pt x="1093029" y="443288"/>
                  <a:pt x="1060276" y="371642"/>
                </a:cubicBezTo>
                <a:cubicBezTo>
                  <a:pt x="1035711" y="316372"/>
                  <a:pt x="970206" y="289760"/>
                  <a:pt x="912889" y="316372"/>
                </a:cubicBezTo>
                <a:cubicBezTo>
                  <a:pt x="888324" y="326607"/>
                  <a:pt x="869901" y="345030"/>
                  <a:pt x="857619" y="369595"/>
                </a:cubicBezTo>
                <a:cubicBezTo>
                  <a:pt x="857619" y="371642"/>
                  <a:pt x="855572" y="371642"/>
                  <a:pt x="853525" y="369595"/>
                </a:cubicBezTo>
                <a:cubicBezTo>
                  <a:pt x="849431" y="359359"/>
                  <a:pt x="845337" y="351171"/>
                  <a:pt x="837148" y="342983"/>
                </a:cubicBezTo>
                <a:cubicBezTo>
                  <a:pt x="816678" y="316372"/>
                  <a:pt x="785972" y="299995"/>
                  <a:pt x="753220" y="299995"/>
                </a:cubicBezTo>
                <a:cubicBezTo>
                  <a:pt x="706138" y="297948"/>
                  <a:pt x="665197" y="326607"/>
                  <a:pt x="646774" y="367548"/>
                </a:cubicBezTo>
                <a:cubicBezTo>
                  <a:pt x="646774" y="369595"/>
                  <a:pt x="644727" y="369595"/>
                  <a:pt x="642680" y="367548"/>
                </a:cubicBezTo>
                <a:cubicBezTo>
                  <a:pt x="605833" y="320466"/>
                  <a:pt x="538280" y="312277"/>
                  <a:pt x="489151" y="349124"/>
                </a:cubicBezTo>
                <a:cubicBezTo>
                  <a:pt x="460493" y="369595"/>
                  <a:pt x="444117" y="410535"/>
                  <a:pt x="452305" y="451476"/>
                </a:cubicBezTo>
                <a:cubicBezTo>
                  <a:pt x="452305" y="453523"/>
                  <a:pt x="450258" y="453523"/>
                  <a:pt x="450258" y="451476"/>
                </a:cubicBezTo>
                <a:lnTo>
                  <a:pt x="274212" y="58444"/>
                </a:lnTo>
                <a:cubicBezTo>
                  <a:pt x="253742" y="11362"/>
                  <a:pt x="198472" y="-13202"/>
                  <a:pt x="151390" y="7268"/>
                </a:cubicBezTo>
                <a:cubicBezTo>
                  <a:pt x="104308" y="27739"/>
                  <a:pt x="79743" y="83009"/>
                  <a:pt x="100214" y="130091"/>
                </a:cubicBezTo>
                <a:cubicBezTo>
                  <a:pt x="100214" y="132138"/>
                  <a:pt x="102261" y="132138"/>
                  <a:pt x="102261" y="134185"/>
                </a:cubicBezTo>
                <a:lnTo>
                  <a:pt x="456399" y="926390"/>
                </a:lnTo>
                <a:lnTo>
                  <a:pt x="401129" y="938672"/>
                </a:lnTo>
                <a:lnTo>
                  <a:pt x="151390" y="766721"/>
                </a:lnTo>
                <a:cubicBezTo>
                  <a:pt x="110449" y="738062"/>
                  <a:pt x="53132" y="744203"/>
                  <a:pt x="22426" y="781050"/>
                </a:cubicBezTo>
                <a:cubicBezTo>
                  <a:pt x="-14421" y="824038"/>
                  <a:pt x="-4185" y="889543"/>
                  <a:pt x="40850" y="920249"/>
                </a:cubicBezTo>
                <a:lnTo>
                  <a:pt x="429787" y="1186364"/>
                </a:lnTo>
                <a:cubicBezTo>
                  <a:pt x="440023" y="1192505"/>
                  <a:pt x="450258" y="1198646"/>
                  <a:pt x="462540" y="1200693"/>
                </a:cubicBezTo>
                <a:lnTo>
                  <a:pt x="706138" y="1258010"/>
                </a:lnTo>
                <a:lnTo>
                  <a:pt x="714326" y="1268246"/>
                </a:lnTo>
                <a:lnTo>
                  <a:pt x="771643" y="1395162"/>
                </a:lnTo>
                <a:lnTo>
                  <a:pt x="1260886" y="1174082"/>
                </a:lnTo>
                <a:lnTo>
                  <a:pt x="1221992" y="1090153"/>
                </a:lnTo>
                <a:close/>
              </a:path>
            </a:pathLst>
          </a:custGeom>
          <a:solidFill>
            <a:srgbClr val="E4B06F"/>
          </a:solidFill>
          <a:ln w="2043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495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134 -0.27469 L 0.27442 -0.22901 L 0.33599 -0.16697 L 0.339 -0.15756 L 0.34004 -0.13734 L 0.33194 -0.12531 L 0.31782 -0.1145 L 0.28449 -0.10771 L 0.24514 -0.11049 " pathEditMode="relative" rAng="0" ptsTypes="AAAAAAAAA">
                                      <p:cBhvr>
                                        <p:cTn id="6" dur="3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10" y="83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B8A56-8F5D-39F6-2DD1-0198DEC87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172B30F-C560-BFB4-1EB0-0C60D52DF230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ارسموا الحرف في الهواء: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نمذجة رسم الحرف في الهواء، مع الحرص على التوجيه الصحيح.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81A591-5D46-CD28-5F1B-58EC161D36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92898A3-B114-C319-EA85-2242C5422208}"/>
              </a:ext>
            </a:extLst>
          </p:cNvPr>
          <p:cNvSpPr txBox="1"/>
          <p:nvPr/>
        </p:nvSpPr>
        <p:spPr>
          <a:xfrm>
            <a:off x="5021183" y="2890947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كـ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6348A3A9-5407-1516-A549-68EF2AA40041}"/>
              </a:ext>
            </a:extLst>
          </p:cNvPr>
          <p:cNvSpPr/>
          <p:nvPr/>
        </p:nvSpPr>
        <p:spPr>
          <a:xfrm rot="4460708">
            <a:off x="1409655" y="7151926"/>
            <a:ext cx="1260885" cy="1725528"/>
          </a:xfrm>
          <a:custGeom>
            <a:avLst/>
            <a:gdLst>
              <a:gd name="connsiteX0" fmla="*/ 1221992 w 1260885"/>
              <a:gd name="connsiteY0" fmla="*/ 1090153 h 1395161"/>
              <a:gd name="connsiteX1" fmla="*/ 1197428 w 1260885"/>
              <a:gd name="connsiteY1" fmla="*/ 674604 h 1395161"/>
              <a:gd name="connsiteX2" fmla="*/ 1060276 w 1260885"/>
              <a:gd name="connsiteY2" fmla="*/ 371642 h 1395161"/>
              <a:gd name="connsiteX3" fmla="*/ 912889 w 1260885"/>
              <a:gd name="connsiteY3" fmla="*/ 316372 h 1395161"/>
              <a:gd name="connsiteX4" fmla="*/ 857619 w 1260885"/>
              <a:gd name="connsiteY4" fmla="*/ 369595 h 1395161"/>
              <a:gd name="connsiteX5" fmla="*/ 853525 w 1260885"/>
              <a:gd name="connsiteY5" fmla="*/ 369595 h 1395161"/>
              <a:gd name="connsiteX6" fmla="*/ 837148 w 1260885"/>
              <a:gd name="connsiteY6" fmla="*/ 342983 h 1395161"/>
              <a:gd name="connsiteX7" fmla="*/ 753220 w 1260885"/>
              <a:gd name="connsiteY7" fmla="*/ 299995 h 1395161"/>
              <a:gd name="connsiteX8" fmla="*/ 646774 w 1260885"/>
              <a:gd name="connsiteY8" fmla="*/ 367548 h 1395161"/>
              <a:gd name="connsiteX9" fmla="*/ 642680 w 1260885"/>
              <a:gd name="connsiteY9" fmla="*/ 367548 h 1395161"/>
              <a:gd name="connsiteX10" fmla="*/ 489151 w 1260885"/>
              <a:gd name="connsiteY10" fmla="*/ 349124 h 1395161"/>
              <a:gd name="connsiteX11" fmla="*/ 452305 w 1260885"/>
              <a:gd name="connsiteY11" fmla="*/ 451476 h 1395161"/>
              <a:gd name="connsiteX12" fmla="*/ 450258 w 1260885"/>
              <a:gd name="connsiteY12" fmla="*/ 451476 h 1395161"/>
              <a:gd name="connsiteX13" fmla="*/ 274212 w 1260885"/>
              <a:gd name="connsiteY13" fmla="*/ 58444 h 1395161"/>
              <a:gd name="connsiteX14" fmla="*/ 151390 w 1260885"/>
              <a:gd name="connsiteY14" fmla="*/ 7268 h 1395161"/>
              <a:gd name="connsiteX15" fmla="*/ 100214 w 1260885"/>
              <a:gd name="connsiteY15" fmla="*/ 130091 h 1395161"/>
              <a:gd name="connsiteX16" fmla="*/ 102261 w 1260885"/>
              <a:gd name="connsiteY16" fmla="*/ 134185 h 1395161"/>
              <a:gd name="connsiteX17" fmla="*/ 456399 w 1260885"/>
              <a:gd name="connsiteY17" fmla="*/ 926390 h 1395161"/>
              <a:gd name="connsiteX18" fmla="*/ 401129 w 1260885"/>
              <a:gd name="connsiteY18" fmla="*/ 938672 h 1395161"/>
              <a:gd name="connsiteX19" fmla="*/ 151390 w 1260885"/>
              <a:gd name="connsiteY19" fmla="*/ 766721 h 1395161"/>
              <a:gd name="connsiteX20" fmla="*/ 22426 w 1260885"/>
              <a:gd name="connsiteY20" fmla="*/ 781050 h 1395161"/>
              <a:gd name="connsiteX21" fmla="*/ 40850 w 1260885"/>
              <a:gd name="connsiteY21" fmla="*/ 920249 h 1395161"/>
              <a:gd name="connsiteX22" fmla="*/ 429787 w 1260885"/>
              <a:gd name="connsiteY22" fmla="*/ 1186364 h 1395161"/>
              <a:gd name="connsiteX23" fmla="*/ 462540 w 1260885"/>
              <a:gd name="connsiteY23" fmla="*/ 1200693 h 1395161"/>
              <a:gd name="connsiteX24" fmla="*/ 706138 w 1260885"/>
              <a:gd name="connsiteY24" fmla="*/ 1258010 h 1395161"/>
              <a:gd name="connsiteX25" fmla="*/ 714326 w 1260885"/>
              <a:gd name="connsiteY25" fmla="*/ 1268246 h 1395161"/>
              <a:gd name="connsiteX26" fmla="*/ 771643 w 1260885"/>
              <a:gd name="connsiteY26" fmla="*/ 1395162 h 1395161"/>
              <a:gd name="connsiteX27" fmla="*/ 1260886 w 1260885"/>
              <a:gd name="connsiteY27" fmla="*/ 1174082 h 1395161"/>
              <a:gd name="connsiteX28" fmla="*/ 1221992 w 1260885"/>
              <a:gd name="connsiteY28" fmla="*/ 1090153 h 139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60885" h="1395161">
                <a:moveTo>
                  <a:pt x="1221992" y="1090153"/>
                </a:moveTo>
                <a:cubicBezTo>
                  <a:pt x="1168769" y="971425"/>
                  <a:pt x="1299780" y="899778"/>
                  <a:pt x="1197428" y="674604"/>
                </a:cubicBezTo>
                <a:cubicBezTo>
                  <a:pt x="1172863" y="621381"/>
                  <a:pt x="1093029" y="443288"/>
                  <a:pt x="1060276" y="371642"/>
                </a:cubicBezTo>
                <a:cubicBezTo>
                  <a:pt x="1035711" y="316372"/>
                  <a:pt x="970206" y="289760"/>
                  <a:pt x="912889" y="316372"/>
                </a:cubicBezTo>
                <a:cubicBezTo>
                  <a:pt x="888324" y="326607"/>
                  <a:pt x="869901" y="345030"/>
                  <a:pt x="857619" y="369595"/>
                </a:cubicBezTo>
                <a:cubicBezTo>
                  <a:pt x="857619" y="371642"/>
                  <a:pt x="855572" y="371642"/>
                  <a:pt x="853525" y="369595"/>
                </a:cubicBezTo>
                <a:cubicBezTo>
                  <a:pt x="849431" y="359359"/>
                  <a:pt x="845337" y="351171"/>
                  <a:pt x="837148" y="342983"/>
                </a:cubicBezTo>
                <a:cubicBezTo>
                  <a:pt x="816678" y="316372"/>
                  <a:pt x="785972" y="299995"/>
                  <a:pt x="753220" y="299995"/>
                </a:cubicBezTo>
                <a:cubicBezTo>
                  <a:pt x="706138" y="297948"/>
                  <a:pt x="665197" y="326607"/>
                  <a:pt x="646774" y="367548"/>
                </a:cubicBezTo>
                <a:cubicBezTo>
                  <a:pt x="646774" y="369595"/>
                  <a:pt x="644727" y="369595"/>
                  <a:pt x="642680" y="367548"/>
                </a:cubicBezTo>
                <a:cubicBezTo>
                  <a:pt x="605833" y="320466"/>
                  <a:pt x="538280" y="312277"/>
                  <a:pt x="489151" y="349124"/>
                </a:cubicBezTo>
                <a:cubicBezTo>
                  <a:pt x="460493" y="369595"/>
                  <a:pt x="444117" y="410535"/>
                  <a:pt x="452305" y="451476"/>
                </a:cubicBezTo>
                <a:cubicBezTo>
                  <a:pt x="452305" y="453523"/>
                  <a:pt x="450258" y="453523"/>
                  <a:pt x="450258" y="451476"/>
                </a:cubicBezTo>
                <a:lnTo>
                  <a:pt x="274212" y="58444"/>
                </a:lnTo>
                <a:cubicBezTo>
                  <a:pt x="253742" y="11362"/>
                  <a:pt x="198472" y="-13202"/>
                  <a:pt x="151390" y="7268"/>
                </a:cubicBezTo>
                <a:cubicBezTo>
                  <a:pt x="104308" y="27739"/>
                  <a:pt x="79743" y="83009"/>
                  <a:pt x="100214" y="130091"/>
                </a:cubicBezTo>
                <a:cubicBezTo>
                  <a:pt x="100214" y="132138"/>
                  <a:pt x="102261" y="132138"/>
                  <a:pt x="102261" y="134185"/>
                </a:cubicBezTo>
                <a:lnTo>
                  <a:pt x="456399" y="926390"/>
                </a:lnTo>
                <a:lnTo>
                  <a:pt x="401129" y="938672"/>
                </a:lnTo>
                <a:lnTo>
                  <a:pt x="151390" y="766721"/>
                </a:lnTo>
                <a:cubicBezTo>
                  <a:pt x="110449" y="738062"/>
                  <a:pt x="53132" y="744203"/>
                  <a:pt x="22426" y="781050"/>
                </a:cubicBezTo>
                <a:cubicBezTo>
                  <a:pt x="-14421" y="824038"/>
                  <a:pt x="-4185" y="889543"/>
                  <a:pt x="40850" y="920249"/>
                </a:cubicBezTo>
                <a:lnTo>
                  <a:pt x="429787" y="1186364"/>
                </a:lnTo>
                <a:cubicBezTo>
                  <a:pt x="440023" y="1192505"/>
                  <a:pt x="450258" y="1198646"/>
                  <a:pt x="462540" y="1200693"/>
                </a:cubicBezTo>
                <a:lnTo>
                  <a:pt x="706138" y="1258010"/>
                </a:lnTo>
                <a:lnTo>
                  <a:pt x="714326" y="1268246"/>
                </a:lnTo>
                <a:lnTo>
                  <a:pt x="771643" y="1395162"/>
                </a:lnTo>
                <a:lnTo>
                  <a:pt x="1260886" y="1174082"/>
                </a:lnTo>
                <a:lnTo>
                  <a:pt x="1221992" y="1090153"/>
                </a:lnTo>
                <a:close/>
              </a:path>
            </a:pathLst>
          </a:custGeom>
          <a:solidFill>
            <a:srgbClr val="E4B06F"/>
          </a:solidFill>
          <a:ln w="2043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373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134 -0.27469 L 0.27442 -0.22901 L 0.33599 -0.16697 L 0.339 -0.15756 L 0.34004 -0.13734 L 0.33194 -0.12531 L 0.31782 -0.1145 L 0.28449 -0.10771 L 0.24514 -0.11049 " pathEditMode="relative" rAng="0" ptsTypes="AAAAAAAAA">
                                      <p:cBhvr>
                                        <p:cTn id="6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10" y="83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06B78-898B-4D78-A34A-5BFAAA4A1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6715048-BD97-8C3E-E863-F83FD580E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63" y="3926862"/>
            <a:ext cx="13242473" cy="546652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92153A4-EC06-3937-92FD-1A251AD1D412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كراساتكم، وقوموا بتلوين الحرف في النشاط الأول (الصفحة 32).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التلوين، مع حث التلاميذ على ترديد [كـ] وهم يلونون.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B3B635A-DECD-4F72-E81F-8772A59F3D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9A563E2-2AD9-2D76-744D-FD4D31A03186}"/>
              </a:ext>
            </a:extLst>
          </p:cNvPr>
          <p:cNvSpPr/>
          <p:nvPr/>
        </p:nvSpPr>
        <p:spPr>
          <a:xfrm>
            <a:off x="7980218" y="5046515"/>
            <a:ext cx="4529105" cy="356134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27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AC6B2-E879-971A-8687-483AC6245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73828188-DC08-1623-DD86-6C4334D19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73" y="4031673"/>
            <a:ext cx="13210253" cy="537556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7389BE-5C19-1971-93A4-97FF16DE4BB2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النشاط الثاني، وقوموا بتلوين الحرف ورددوا: كُـ - كرة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التلوين، مع حث التلاميذ على ترديد عبارة:" كُـ – كرة" وهم يلونون.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067C2A9-4A98-4DF1-408C-BA694ECFC4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510AEB6-73FD-2FE1-6833-517CB48ED1AD}"/>
              </a:ext>
            </a:extLst>
          </p:cNvPr>
          <p:cNvSpPr/>
          <p:nvPr/>
        </p:nvSpPr>
        <p:spPr>
          <a:xfrm>
            <a:off x="5001490" y="5666509"/>
            <a:ext cx="2949560" cy="257256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475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1402852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662024"/>
              </p:ext>
            </p:extLst>
          </p:nvPr>
        </p:nvGraphicFramePr>
        <p:xfrm>
          <a:off x="1797542" y="1716857"/>
          <a:ext cx="9989603" cy="80162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الأسبوع: "كيف أستعمل لوحتي؟"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أكتب اسم زميلي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أيام الأسبوع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نشيد "حيوانات المزرعة"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الاستماع لحكاية: "العصفور والثعلب"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"لوحة المزرعة"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أنشودة الحروف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تقديم حرف: "كـ"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الوعي الصوتي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المبدأ الألفبائي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التخطيط والتلوين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حجلة الحروف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04760" y="2917175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25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04760" y="6174519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50  </a:t>
              </a: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04760" y="8770540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04760" y="1789601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04760" y="479014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8889A-4705-8F2E-8331-CF4A223D4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9EF3A20-7EA6-11C5-89F7-25FD78D0A4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537" y="704658"/>
            <a:ext cx="1638880" cy="126852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D6670D1-2E23-1299-E305-2FA26E0E66F7}"/>
              </a:ext>
            </a:extLst>
          </p:cNvPr>
          <p:cNvSpPr txBox="1"/>
          <p:nvPr/>
        </p:nvSpPr>
        <p:spPr>
          <a:xfrm>
            <a:off x="1267326" y="704658"/>
            <a:ext cx="1151823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رسم الحرف، خذوا النشاط الثالث في الصفحة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32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وقوموا بتمرير القلم على النماذج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رسم الحرف (يمكن إتمام العمل كواجب منزلي في حال ضيق الوقت)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78C96C8-D0C4-CC52-410D-03C4B5A68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110" y="3888811"/>
            <a:ext cx="12961779" cy="409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695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7AE7C-37D9-0AFB-8F09-5E6AA15DE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B9CFA6A-5233-CECB-E3C8-6BD0035A6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63" y="3926862"/>
            <a:ext cx="13242473" cy="546652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5787A9A-E57B-DBDE-045F-0599E0268228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لنعد الآن على النشاط الأول، وقوموا بتلوين رسم الكلب.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  (يمكن إتمام العمل كواجب منزلي في حال ضيق الوقت)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1D8E196-21EB-41A7-20B0-623FD8D11E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3A9EFF3-D944-6F53-223B-0ABD36C5097B}"/>
              </a:ext>
            </a:extLst>
          </p:cNvPr>
          <p:cNvSpPr/>
          <p:nvPr/>
        </p:nvSpPr>
        <p:spPr>
          <a:xfrm>
            <a:off x="753979" y="3934690"/>
            <a:ext cx="6575076" cy="50430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8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9">
            <a:extLst>
              <a:ext uri="{FF2B5EF4-FFF2-40B4-BE49-F238E27FC236}">
                <a16:creationId xmlns:a16="http://schemas.microsoft.com/office/drawing/2014/main" id="{9F973F7E-ABD6-815E-EE6C-EEC279207741}"/>
              </a:ext>
            </a:extLst>
          </p:cNvPr>
          <p:cNvSpPr txBox="1">
            <a:spLocks/>
          </p:cNvSpPr>
          <p:nvPr/>
        </p:nvSpPr>
        <p:spPr>
          <a:xfrm>
            <a:off x="5614737" y="309597"/>
            <a:ext cx="7889233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حجلة الحروف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6A1C9644-61CD-361C-BEAE-F6EAF4C002D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31664" y="2771733"/>
            <a:ext cx="6788455" cy="610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35182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حجلة الحروف.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رسم شبكة على الأرض من تسع تربيعات (ثلاث خانات في كل بعد)، ثم يتم وضع بطاقات الحروف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A456546-E66A-90A9-8365-CDB56A984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4" name="Image 3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899EE5B8-2746-9AB0-4E12-A010D9203B3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91348" y="2370761"/>
            <a:ext cx="8533303" cy="767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7766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2BE31-EC5F-3ED8-B9C6-026F88935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E7F074-3ED5-5BAC-A62D-99325302614E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الشبكة، فهي تضم الحروف التي رأيناها سابقا: ع – ق – غ – ط – د – ض – ص – ف – كـ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تقديم كل بطاقة حرف قبل وضعها على الشبكة.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A7992C3-99D6-4AC5-753B-CB9FE48580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CBF869B-876C-C039-C5F5-B706E830CD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288250"/>
              </p:ext>
            </p:extLst>
          </p:nvPr>
        </p:nvGraphicFramePr>
        <p:xfrm>
          <a:off x="3078000" y="2448025"/>
          <a:ext cx="7560000" cy="756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140531222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99960999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173995424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ط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د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كـ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946115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ص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غ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ض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147383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ع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ف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9600" b="1" dirty="0">
                          <a:solidFill>
                            <a:schemeClr val="tx1"/>
                          </a:solidFill>
                        </a:rPr>
                        <a:t>ق</a:t>
                      </a:r>
                      <a:endParaRPr lang="fr-FR" sz="9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4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11100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6E6A2-0688-D0BB-4BF7-7CBA31CEF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97AD5A4-E7BE-A699-45D9-409BFF92C63F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ستتنافسون في ثنائيات، كل لاعب يحدد ثلاثة حروف مختلف يقفز إليه زميله.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لاعب يقفز على خانات الحروف المطلوبة، مع نطق الحرف عند كل قفزة والإتيان  بكلمة تتضمن هذا الحرف.</a:t>
            </a:r>
          </a:p>
        </p:txBody>
      </p:sp>
      <p:pic>
        <p:nvPicPr>
          <p:cNvPr id="4" name="Image 3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B57A5FBD-FA02-C1A6-7779-0B0AE396FB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613" y="759314"/>
            <a:ext cx="1905849" cy="107721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6A9F0AA-45AA-CBDB-9B96-AFB8193847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71567"/>
              </p:ext>
            </p:extLst>
          </p:nvPr>
        </p:nvGraphicFramePr>
        <p:xfrm>
          <a:off x="3078000" y="2448025"/>
          <a:ext cx="7560000" cy="756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140531222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99960999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173995424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pPr algn="ctr"/>
                      <a:r>
                        <a:rPr lang="ar-MA" sz="138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Microsoft GothicNeo" panose="020B0500000101010101" pitchFamily="34" charset="-127"/>
                          <a:cs typeface="Microsoft Uighur" panose="02000000000000000000" pitchFamily="2" charset="-78"/>
                        </a:rPr>
                        <a:t>ط</a:t>
                      </a:r>
                      <a:endParaRPr lang="fr-FR" sz="138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Microsoft GothicNeo" panose="020B0500000101010101" pitchFamily="34" charset="-127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38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Microsoft GothicNeo" panose="020B0500000101010101" pitchFamily="34" charset="-127"/>
                          <a:cs typeface="Microsoft Uighur" panose="02000000000000000000" pitchFamily="2" charset="-78"/>
                        </a:rPr>
                        <a:t>د</a:t>
                      </a:r>
                      <a:endParaRPr lang="fr-FR" sz="138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Microsoft GothicNeo" panose="020B0500000101010101" pitchFamily="34" charset="-127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38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Microsoft GothicNeo" panose="020B0500000101010101" pitchFamily="34" charset="-127"/>
                          <a:cs typeface="Microsoft Uighur" panose="02000000000000000000" pitchFamily="2" charset="-78"/>
                        </a:rPr>
                        <a:t>كـ</a:t>
                      </a:r>
                      <a:endParaRPr lang="fr-FR" sz="138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Microsoft GothicNeo" panose="020B0500000101010101" pitchFamily="34" charset="-127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946115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/>
                      <a:r>
                        <a:rPr lang="ar-MA" sz="138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Microsoft GothicNeo" panose="020B0500000101010101" pitchFamily="34" charset="-127"/>
                          <a:cs typeface="Microsoft Uighur" panose="02000000000000000000" pitchFamily="2" charset="-78"/>
                        </a:rPr>
                        <a:t>ص</a:t>
                      </a:r>
                      <a:endParaRPr lang="fr-FR" sz="138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Microsoft GothicNeo" panose="020B0500000101010101" pitchFamily="34" charset="-127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38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Microsoft GothicNeo" panose="020B0500000101010101" pitchFamily="34" charset="-127"/>
                          <a:cs typeface="Microsoft Uighur" panose="02000000000000000000" pitchFamily="2" charset="-78"/>
                        </a:rPr>
                        <a:t>غ</a:t>
                      </a:r>
                      <a:endParaRPr lang="fr-FR" sz="138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Microsoft GothicNeo" panose="020B0500000101010101" pitchFamily="34" charset="-127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38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Microsoft GothicNeo" panose="020B0500000101010101" pitchFamily="34" charset="-127"/>
                          <a:cs typeface="Microsoft Uighur" panose="02000000000000000000" pitchFamily="2" charset="-78"/>
                        </a:rPr>
                        <a:t>ض</a:t>
                      </a:r>
                      <a:endParaRPr lang="fr-FR" sz="138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Microsoft GothicNeo" panose="020B0500000101010101" pitchFamily="34" charset="-127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147383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/>
                      <a:r>
                        <a:rPr lang="ar-MA" sz="138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Microsoft GothicNeo" panose="020B0500000101010101" pitchFamily="34" charset="-127"/>
                          <a:cs typeface="Microsoft Uighur" panose="02000000000000000000" pitchFamily="2" charset="-78"/>
                        </a:rPr>
                        <a:t>ع</a:t>
                      </a:r>
                      <a:endParaRPr lang="fr-FR" sz="138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Microsoft GothicNeo" panose="020B0500000101010101" pitchFamily="34" charset="-127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38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Microsoft GothicNeo" panose="020B0500000101010101" pitchFamily="34" charset="-127"/>
                          <a:cs typeface="Microsoft Uighur" panose="02000000000000000000" pitchFamily="2" charset="-78"/>
                        </a:rPr>
                        <a:t>ف</a:t>
                      </a:r>
                      <a:endParaRPr lang="fr-FR" sz="138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Microsoft GothicNeo" panose="020B0500000101010101" pitchFamily="34" charset="-127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38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Microsoft GothicNeo" panose="020B0500000101010101" pitchFamily="34" charset="-127"/>
                          <a:cs typeface="Microsoft Uighur" panose="02000000000000000000" pitchFamily="2" charset="-78"/>
                        </a:rPr>
                        <a:t>ق</a:t>
                      </a:r>
                      <a:endParaRPr lang="fr-FR" sz="138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Microsoft GothicNeo" panose="020B0500000101010101" pitchFamily="34" charset="-127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4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229045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4347411" y="790987"/>
            <a:ext cx="813334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العربية؛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ستتعرفون اليوم كيف تستعملون ألواحكم.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CE51063-829A-2D8A-84F3-251AE90D1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77B91FF-01E9-549E-1307-4BFB61492F94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الأسبوع: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أستعمل لوحتي؟</a:t>
            </a: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3364968" y="2499605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أُحْضِرُ لَوْحَتي كُلَّ يَوْمٍ إِلى الْفَصْلِ؛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أستعمل لوحتي؟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3364968" y="4758778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أُخْرِجُ لَوْحَتي بِهُدوءٍ عِنْدَ ظُهورِ أَيْقونَةِ اللَّوْحَةِ؛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3364968" y="895793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أَمْسَحُ لَوْحَتي عِنْدَ الاِنْتِهاءِ مِنْ تَوْظيفِها.</a:t>
            </a:r>
          </a:p>
        </p:txBody>
      </p:sp>
      <p:pic>
        <p:nvPicPr>
          <p:cNvPr id="8" name="Image 7" descr="Une image contenant meubles, intérieur, tab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74F7F16-D8B2-3DC1-E8FD-66F0A28A46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69" y="6228434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 descr="Une image contenant meubles, dessin humoristique, intérieur, table&#10;&#10;Le contenu généré par l’IA peut être incorrect.">
            <a:extLst>
              <a:ext uri="{FF2B5EF4-FFF2-40B4-BE49-F238E27FC236}">
                <a16:creationId xmlns:a16="http://schemas.microsoft.com/office/drawing/2014/main" id="{3E165FD9-6450-8BD9-7690-A6EF9B18A8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70" y="4128858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intérieur, meubles, table, Visage humain&#10;&#10;Le contenu généré par l’IA peut être incorrect.">
            <a:extLst>
              <a:ext uri="{FF2B5EF4-FFF2-40B4-BE49-F238E27FC236}">
                <a16:creationId xmlns:a16="http://schemas.microsoft.com/office/drawing/2014/main" id="{05424CF8-1C30-C4C6-4CA4-EC70C07F9E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70" y="8257717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3364968" y="685835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أَنْتَبِهُ لِإِشاراتِ أُسْتاذي عِنْدَ اسْتِعْمالِ الْأَلْواحِ؛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C59AD78-C5C1-CC61-F31B-DE380F35E7DE}"/>
              </a:ext>
            </a:extLst>
          </p:cNvPr>
          <p:cNvGrpSpPr/>
          <p:nvPr/>
        </p:nvGrpSpPr>
        <p:grpSpPr>
          <a:xfrm>
            <a:off x="2789961" y="2210636"/>
            <a:ext cx="2299856" cy="1776262"/>
            <a:chOff x="3311236" y="3098768"/>
            <a:chExt cx="3823856" cy="2953301"/>
          </a:xfrm>
        </p:grpSpPr>
        <p:pic>
          <p:nvPicPr>
            <p:cNvPr id="5" name="Image 4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723A630C-C621-2FB3-45B4-08DE58E95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16397" y1="31463" x2="16397" y2="31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7" t="28142" r="33252" b="24801"/>
            <a:stretch>
              <a:fillRect/>
            </a:stretch>
          </p:blipFill>
          <p:spPr>
            <a:xfrm>
              <a:off x="3311236" y="3098768"/>
              <a:ext cx="3823856" cy="2662394"/>
            </a:xfrm>
            <a:prstGeom prst="rect">
              <a:avLst/>
            </a:prstGeom>
          </p:spPr>
        </p:pic>
        <p:pic>
          <p:nvPicPr>
            <p:cNvPr id="6" name="Image 5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4479D08F-88E2-1650-1867-3F599AB6E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72672" y1="52439" x2="77530" y2="61707"/>
                          <a14:foregroundMark x1="77530" y1="61707" x2="82794" y2="55610"/>
                          <a14:foregroundMark x1="82794" y1="55610" x2="81781" y2="54878"/>
                          <a14:foregroundMark x1="71457" y1="58780" x2="78745" y2="66585"/>
                          <a14:foregroundMark x1="78745" y1="66585" x2="86842" y2="67073"/>
                          <a14:foregroundMark x1="86842" y1="67073" x2="88057" y2="65610"/>
                          <a14:backgroundMark x1="55466" y1="43659" x2="47976" y2="42195"/>
                          <a14:backgroundMark x1="47976" y1="42195" x2="31579" y2="52683"/>
                          <a14:backgroundMark x1="31579" y1="52683" x2="26518" y2="61707"/>
                          <a14:backgroundMark x1="15789" y1="35122" x2="15992" y2="66098"/>
                          <a14:backgroundMark x1="23684" y1="69268" x2="58300" y2="67317"/>
                          <a14:backgroundMark x1="62146" y1="69512" x2="64575" y2="58293"/>
                          <a14:backgroundMark x1="64575" y1="58293" x2="63968" y2="39024"/>
                          <a14:backgroundMark x1="63968" y1="39024" x2="58907" y2="30976"/>
                          <a14:backgroundMark x1="58907" y1="30976" x2="16194" y2="33659"/>
                          <a14:backgroundMark x1="16194" y1="33659" x2="13158" y2="63171"/>
                          <a14:backgroundMark x1="13158" y1="63171" x2="32389" y2="70976"/>
                          <a14:backgroundMark x1="32389" y1="70976" x2="49595" y2="70488"/>
                          <a14:backgroundMark x1="49595" y1="70488" x2="61538" y2="70488"/>
                          <a14:backgroundMark x1="59514" y1="34878" x2="22470" y2="37561"/>
                          <a14:backgroundMark x1="22470" y1="37561" x2="16802" y2="50000"/>
                          <a14:backgroundMark x1="16802" y1="50000" x2="19433" y2="68537"/>
                          <a14:backgroundMark x1="19433" y1="68537" x2="56073" y2="70000"/>
                          <a14:backgroundMark x1="56073" y1="70000" x2="62955" y2="59024"/>
                          <a14:backgroundMark x1="62955" y1="59024" x2="59109" y2="39512"/>
                          <a14:backgroundMark x1="59109" y1="39512" x2="44939" y2="40000"/>
                          <a14:backgroundMark x1="37247" y1="41220" x2="31174" y2="58780"/>
                          <a14:backgroundMark x1="31174" y1="58780" x2="59514" y2="59024"/>
                          <a14:backgroundMark x1="59514" y1="59024" x2="54049" y2="45122"/>
                          <a14:backgroundMark x1="54049" y1="45122" x2="43117" y2="52683"/>
                          <a14:backgroundMark x1="43117" y1="52683" x2="49393" y2="53902"/>
                          <a14:backgroundMark x1="26113" y1="41220" x2="23887" y2="60244"/>
                          <a14:backgroundMark x1="23887" y1="60244" x2="36640" y2="64878"/>
                          <a14:backgroundMark x1="36640" y1="64878" x2="37045" y2="56098"/>
                          <a14:backgroundMark x1="37045" y1="56098" x2="36842" y2="560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08" t="46725" r="8112" b="27446"/>
            <a:stretch>
              <a:fillRect/>
            </a:stretch>
          </p:blipFill>
          <p:spPr>
            <a:xfrm>
              <a:off x="3948545" y="4590705"/>
              <a:ext cx="1579418" cy="1461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483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12482</TotalTime>
  <Words>1750</Words>
  <Application>Microsoft Office PowerPoint</Application>
  <PresentationFormat>Personnalisé</PresentationFormat>
  <Paragraphs>252</Paragraphs>
  <Slides>66</Slides>
  <Notes>8</Notes>
  <HiddenSlides>0</HiddenSlides>
  <MMClips>2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66</vt:i4>
      </vt:variant>
    </vt:vector>
  </HeadingPairs>
  <TitlesOfParts>
    <vt:vector size="8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2239</cp:revision>
  <dcterms:created xsi:type="dcterms:W3CDTF">2014-10-09T07:32:24Z</dcterms:created>
  <dcterms:modified xsi:type="dcterms:W3CDTF">2025-10-04T22:02:35Z</dcterms:modified>
</cp:coreProperties>
</file>