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</p:sldMasterIdLst>
  <p:notesMasterIdLst>
    <p:notesMasterId r:id="rId67"/>
  </p:notesMasterIdLst>
  <p:handoutMasterIdLst>
    <p:handoutMasterId r:id="rId68"/>
  </p:handoutMasterIdLst>
  <p:sldIdLst>
    <p:sldId id="257" r:id="rId6"/>
    <p:sldId id="2134804867" r:id="rId7"/>
    <p:sldId id="2134805101" r:id="rId8"/>
    <p:sldId id="2134808443" r:id="rId9"/>
    <p:sldId id="2134808577" r:id="rId10"/>
    <p:sldId id="2134805155" r:id="rId11"/>
    <p:sldId id="345" r:id="rId12"/>
    <p:sldId id="953" r:id="rId13"/>
    <p:sldId id="2134808449" r:id="rId14"/>
    <p:sldId id="2134808456" r:id="rId15"/>
    <p:sldId id="542" r:id="rId16"/>
    <p:sldId id="2134808459" r:id="rId17"/>
    <p:sldId id="2134808601" r:id="rId18"/>
    <p:sldId id="2134808602" r:id="rId19"/>
    <p:sldId id="2134808517" r:id="rId20"/>
    <p:sldId id="2134808553" r:id="rId21"/>
    <p:sldId id="2134808554" r:id="rId22"/>
    <p:sldId id="2134808448" r:id="rId23"/>
    <p:sldId id="2134808464" r:id="rId24"/>
    <p:sldId id="2134808466" r:id="rId25"/>
    <p:sldId id="2134808564" r:id="rId26"/>
    <p:sldId id="2134808473" r:id="rId27"/>
    <p:sldId id="2134808565" r:id="rId28"/>
    <p:sldId id="2134808566" r:id="rId29"/>
    <p:sldId id="2134808476" r:id="rId30"/>
    <p:sldId id="2134808567" r:id="rId31"/>
    <p:sldId id="2134808468" r:id="rId32"/>
    <p:sldId id="2134808469" r:id="rId33"/>
    <p:sldId id="2134808480" r:id="rId34"/>
    <p:sldId id="2134808521" r:id="rId35"/>
    <p:sldId id="2134808479" r:id="rId36"/>
    <p:sldId id="597" r:id="rId37"/>
    <p:sldId id="2134808603" r:id="rId38"/>
    <p:sldId id="2134808484" r:id="rId39"/>
    <p:sldId id="2134808485" r:id="rId40"/>
    <p:sldId id="2134808558" r:id="rId41"/>
    <p:sldId id="2134808586" r:id="rId42"/>
    <p:sldId id="2134808587" r:id="rId43"/>
    <p:sldId id="2134808588" r:id="rId44"/>
    <p:sldId id="2134808589" r:id="rId45"/>
    <p:sldId id="2134808590" r:id="rId46"/>
    <p:sldId id="2134808591" r:id="rId47"/>
    <p:sldId id="2134808592" r:id="rId48"/>
    <p:sldId id="2134808593" r:id="rId49"/>
    <p:sldId id="2134808594" r:id="rId50"/>
    <p:sldId id="2134808595" r:id="rId51"/>
    <p:sldId id="2134808596" r:id="rId52"/>
    <p:sldId id="2134808597" r:id="rId53"/>
    <p:sldId id="2134808571" r:id="rId54"/>
    <p:sldId id="2134808486" r:id="rId55"/>
    <p:sldId id="2134808572" r:id="rId56"/>
    <p:sldId id="2134808573" r:id="rId57"/>
    <p:sldId id="2134808574" r:id="rId58"/>
    <p:sldId id="2134808487" r:id="rId59"/>
    <p:sldId id="2134808599" r:id="rId60"/>
    <p:sldId id="2134808576" r:id="rId61"/>
    <p:sldId id="2134808600" r:id="rId62"/>
    <p:sldId id="985" r:id="rId63"/>
    <p:sldId id="2134808598" r:id="rId64"/>
    <p:sldId id="2134808552" r:id="rId65"/>
    <p:sldId id="2134808513" r:id="rId66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443"/>
            <p14:sldId id="2134808577"/>
            <p14:sldId id="2134805155"/>
          </p14:sldIdLst>
        </p14:section>
        <p14:section name="افتتاح الحصة" id="{B4CCA7F9-F5CC-4171-9420-75CE68236B45}">
          <p14:sldIdLst>
            <p14:sldId id="345"/>
            <p14:sldId id="953"/>
            <p14:sldId id="2134808449"/>
            <p14:sldId id="2134808456"/>
          </p14:sldIdLst>
        </p14:section>
        <p14:section name="نشاط اعتيادي" id="{3822E05A-48B7-466A-9806-AC1514DAD3AF}">
          <p14:sldIdLst>
            <p14:sldId id="542"/>
            <p14:sldId id="2134808459"/>
            <p14:sldId id="2134808601"/>
            <p14:sldId id="2134808602"/>
            <p14:sldId id="2134808517"/>
            <p14:sldId id="2134808553"/>
            <p14:sldId id="2134808554"/>
          </p14:sldIdLst>
        </p14:section>
        <p14:section name="تحدث وإغناء المعجم" id="{5F742C0B-3E93-40E7-BD04-47EA8F843380}">
          <p14:sldIdLst>
            <p14:sldId id="2134808448"/>
            <p14:sldId id="2134808464"/>
            <p14:sldId id="2134808466"/>
            <p14:sldId id="2134808564"/>
            <p14:sldId id="2134808473"/>
            <p14:sldId id="2134808565"/>
            <p14:sldId id="2134808566"/>
            <p14:sldId id="2134808476"/>
            <p14:sldId id="2134808567"/>
            <p14:sldId id="2134808468"/>
            <p14:sldId id="2134808469"/>
            <p14:sldId id="2134808480"/>
            <p14:sldId id="2134808521"/>
            <p14:sldId id="2134808479"/>
          </p14:sldIdLst>
        </p14:section>
        <p14:section name="أنشطة القراءةوالكتابة" id="{A25CF4A3-DA66-4B51-A640-2EC4C5A8918F}">
          <p14:sldIdLst>
            <p14:sldId id="597"/>
            <p14:sldId id="2134808603"/>
            <p14:sldId id="2134808484"/>
            <p14:sldId id="2134808485"/>
            <p14:sldId id="2134808558"/>
            <p14:sldId id="2134808586"/>
            <p14:sldId id="2134808587"/>
            <p14:sldId id="2134808588"/>
            <p14:sldId id="2134808589"/>
            <p14:sldId id="2134808590"/>
            <p14:sldId id="2134808591"/>
            <p14:sldId id="2134808592"/>
            <p14:sldId id="2134808593"/>
            <p14:sldId id="2134808594"/>
            <p14:sldId id="2134808595"/>
            <p14:sldId id="2134808596"/>
            <p14:sldId id="2134808597"/>
            <p14:sldId id="2134808571"/>
            <p14:sldId id="2134808486"/>
            <p14:sldId id="2134808572"/>
            <p14:sldId id="2134808573"/>
            <p14:sldId id="2134808574"/>
            <p14:sldId id="2134808487"/>
            <p14:sldId id="2134808599"/>
            <p14:sldId id="2134808576"/>
            <p14:sldId id="2134808600"/>
          </p14:sldIdLst>
        </p14:section>
        <p14:section name="اختتام الحصة" id="{CFAC160B-4D15-40C5-8575-18C3947DD0CB}">
          <p14:sldIdLst>
            <p14:sldId id="985"/>
            <p14:sldId id="2134808598"/>
            <p14:sldId id="2134808552"/>
            <p14:sldId id="213480851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3E4EA"/>
    <a:srgbClr val="E7F1C5"/>
    <a:srgbClr val="D9D9D9"/>
    <a:srgbClr val="CDCDCD"/>
    <a:srgbClr val="F4F3EC"/>
    <a:srgbClr val="E4B06F"/>
    <a:srgbClr val="D68D51"/>
    <a:srgbClr val="006DB4"/>
    <a:srgbClr val="19199B"/>
    <a:srgbClr val="E74C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831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440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slide" Target="slides/slide61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6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slide" Target="slides/slide59.xml"/><Relationship Id="rId69" Type="http://schemas.openxmlformats.org/officeDocument/2006/relationships/commentAuthors" Target="commentAuthors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" Type="http://schemas.openxmlformats.org/officeDocument/2006/relationships/slide" Target="slides/slide2.xml"/><Relationship Id="rId71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39574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E4649-3403-BE15-5C02-36C8BAD424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3BB07AC-1DDA-C37C-C5D7-FCCD0B3DB2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EB7C01A-A2BD-CEC8-402F-D4157983DE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B0AAC11-1171-F850-4119-B849120BBBA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9074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083DCB-32A2-4746-634B-C228C6D951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FBCAFCB-09C9-15F8-3308-1D680FC9E9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C124C5E2-F683-C395-7DCC-89798668D5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4DE13EA-D9E0-2491-523F-17DCE683FEE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46078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BB46AD-E645-F0D3-F1B2-B9693E6E40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EA8209B-0C0C-B5DA-CEB2-65619A2025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EF53657-9884-AE45-D16D-563DE59300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57EBE95-BE3B-4746-3CB1-021C9987DDF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04560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5DD593-06D1-D22D-F06D-E906C0D9A9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27B09E6-B6B6-822E-967A-3B3F2BD79F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E7B321D-17F1-BAE1-4663-40760F3965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BC7527E-CE66-30CA-F1EB-D0B9EBF97B4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27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89275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71C635-9E15-55AE-7252-443BFD6812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287993B-F7E8-1A97-12D1-949D81A720B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43F16EC-2AA2-C9E7-ACF0-B8D1CFAB12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609BC4D-D5CA-FA69-4236-0A44073491F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52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81431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936176" y="0"/>
            <a:ext cx="4800601" cy="10287000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203875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1203875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6708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6222772" y="8990806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5736772" y="8342704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5736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92700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6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0BC4337-8A20-DF1D-5CDB-E6536CBB492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584968977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5100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745099">
                  <a:extLst>
                    <a:ext uri="{9D8B030D-6E8A-4147-A177-3AD203B41FA5}">
                      <a16:colId xmlns:a16="http://schemas.microsoft.com/office/drawing/2014/main" val="4173911331"/>
                    </a:ext>
                  </a:extLst>
                </a:gridCol>
                <a:gridCol w="2745100">
                  <a:extLst>
                    <a:ext uri="{9D8B030D-6E8A-4147-A177-3AD203B41FA5}">
                      <a16:colId xmlns:a16="http://schemas.microsoft.com/office/drawing/2014/main" val="3704918680"/>
                    </a:ext>
                  </a:extLst>
                </a:gridCol>
                <a:gridCol w="2745099">
                  <a:extLst>
                    <a:ext uri="{9D8B030D-6E8A-4147-A177-3AD203B41FA5}">
                      <a16:colId xmlns:a16="http://schemas.microsoft.com/office/drawing/2014/main" val="9824722"/>
                    </a:ext>
                  </a:extLst>
                </a:gridCol>
                <a:gridCol w="2745100">
                  <a:extLst>
                    <a:ext uri="{9D8B030D-6E8A-4147-A177-3AD203B41FA5}">
                      <a16:colId xmlns:a16="http://schemas.microsoft.com/office/drawing/2014/main" val="2879493846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الاستماع والتحدث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ما قبل القراءة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53329532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5100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745099">
                  <a:extLst>
                    <a:ext uri="{9D8B030D-6E8A-4147-A177-3AD203B41FA5}">
                      <a16:colId xmlns:a16="http://schemas.microsoft.com/office/drawing/2014/main" val="4173911331"/>
                    </a:ext>
                  </a:extLst>
                </a:gridCol>
                <a:gridCol w="2745100">
                  <a:extLst>
                    <a:ext uri="{9D8B030D-6E8A-4147-A177-3AD203B41FA5}">
                      <a16:colId xmlns:a16="http://schemas.microsoft.com/office/drawing/2014/main" val="3704918680"/>
                    </a:ext>
                  </a:extLst>
                </a:gridCol>
                <a:gridCol w="2745099">
                  <a:extLst>
                    <a:ext uri="{9D8B030D-6E8A-4147-A177-3AD203B41FA5}">
                      <a16:colId xmlns:a16="http://schemas.microsoft.com/office/drawing/2014/main" val="9824722"/>
                    </a:ext>
                  </a:extLst>
                </a:gridCol>
                <a:gridCol w="2745100">
                  <a:extLst>
                    <a:ext uri="{9D8B030D-6E8A-4147-A177-3AD203B41FA5}">
                      <a16:colId xmlns:a16="http://schemas.microsoft.com/office/drawing/2014/main" val="2879493846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الاستماع والتحدث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ما قبل القراءة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8C840B5F-56D0-D191-5E5B-ECB205136A02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96290514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5100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745099">
                  <a:extLst>
                    <a:ext uri="{9D8B030D-6E8A-4147-A177-3AD203B41FA5}">
                      <a16:colId xmlns:a16="http://schemas.microsoft.com/office/drawing/2014/main" val="4173911331"/>
                    </a:ext>
                  </a:extLst>
                </a:gridCol>
                <a:gridCol w="2745100">
                  <a:extLst>
                    <a:ext uri="{9D8B030D-6E8A-4147-A177-3AD203B41FA5}">
                      <a16:colId xmlns:a16="http://schemas.microsoft.com/office/drawing/2014/main" val="3704918680"/>
                    </a:ext>
                  </a:extLst>
                </a:gridCol>
                <a:gridCol w="2745099">
                  <a:extLst>
                    <a:ext uri="{9D8B030D-6E8A-4147-A177-3AD203B41FA5}">
                      <a16:colId xmlns:a16="http://schemas.microsoft.com/office/drawing/2014/main" val="9824722"/>
                    </a:ext>
                  </a:extLst>
                </a:gridCol>
                <a:gridCol w="2745100">
                  <a:extLst>
                    <a:ext uri="{9D8B030D-6E8A-4147-A177-3AD203B41FA5}">
                      <a16:colId xmlns:a16="http://schemas.microsoft.com/office/drawing/2014/main" val="2879493846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الاستماع والتحدث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ما قبل القراءة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7553F5E8-7382-5AD0-E5C4-8F4F2667AD4F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191871258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5100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745099">
                  <a:extLst>
                    <a:ext uri="{9D8B030D-6E8A-4147-A177-3AD203B41FA5}">
                      <a16:colId xmlns:a16="http://schemas.microsoft.com/office/drawing/2014/main" val="4173911331"/>
                    </a:ext>
                  </a:extLst>
                </a:gridCol>
                <a:gridCol w="2745100">
                  <a:extLst>
                    <a:ext uri="{9D8B030D-6E8A-4147-A177-3AD203B41FA5}">
                      <a16:colId xmlns:a16="http://schemas.microsoft.com/office/drawing/2014/main" val="3704918680"/>
                    </a:ext>
                  </a:extLst>
                </a:gridCol>
                <a:gridCol w="2745099">
                  <a:extLst>
                    <a:ext uri="{9D8B030D-6E8A-4147-A177-3AD203B41FA5}">
                      <a16:colId xmlns:a16="http://schemas.microsoft.com/office/drawing/2014/main" val="9824722"/>
                    </a:ext>
                  </a:extLst>
                </a:gridCol>
                <a:gridCol w="2745100">
                  <a:extLst>
                    <a:ext uri="{9D8B030D-6E8A-4147-A177-3AD203B41FA5}">
                      <a16:colId xmlns:a16="http://schemas.microsoft.com/office/drawing/2014/main" val="2879493846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الاستماع والتحدث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ما قبل القراءة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E7FE1F9F-0452-B05C-880B-27AB06BA194C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653658238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5100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745099">
                  <a:extLst>
                    <a:ext uri="{9D8B030D-6E8A-4147-A177-3AD203B41FA5}">
                      <a16:colId xmlns:a16="http://schemas.microsoft.com/office/drawing/2014/main" val="4173911331"/>
                    </a:ext>
                  </a:extLst>
                </a:gridCol>
                <a:gridCol w="2745100">
                  <a:extLst>
                    <a:ext uri="{9D8B030D-6E8A-4147-A177-3AD203B41FA5}">
                      <a16:colId xmlns:a16="http://schemas.microsoft.com/office/drawing/2014/main" val="3704918680"/>
                    </a:ext>
                  </a:extLst>
                </a:gridCol>
                <a:gridCol w="2745099">
                  <a:extLst>
                    <a:ext uri="{9D8B030D-6E8A-4147-A177-3AD203B41FA5}">
                      <a16:colId xmlns:a16="http://schemas.microsoft.com/office/drawing/2014/main" val="9824722"/>
                    </a:ext>
                  </a:extLst>
                </a:gridCol>
                <a:gridCol w="2745100">
                  <a:extLst>
                    <a:ext uri="{9D8B030D-6E8A-4147-A177-3AD203B41FA5}">
                      <a16:colId xmlns:a16="http://schemas.microsoft.com/office/drawing/2014/main" val="2879493846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الاستماع والتحدث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ما قبل القراءة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33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32" Type="http://schemas.openxmlformats.org/officeDocument/2006/relationships/slideLayout" Target="../slideLayouts/slideLayout76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31" Type="http://schemas.openxmlformats.org/officeDocument/2006/relationships/slideLayout" Target="../slideLayouts/slideLayout75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slideLayout" Target="../slideLayouts/slideLayout74.xml"/><Relationship Id="rId8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6" r:id="rId12"/>
    <p:sldLayoutId id="2147483947" r:id="rId13"/>
    <p:sldLayoutId id="2147483948" r:id="rId14"/>
    <p:sldLayoutId id="2147483949" r:id="rId15"/>
    <p:sldLayoutId id="2147483844" r:id="rId16"/>
    <p:sldLayoutId id="2147483878" r:id="rId17"/>
    <p:sldLayoutId id="2147483880" r:id="rId18"/>
    <p:sldLayoutId id="2147483881" r:id="rId19"/>
    <p:sldLayoutId id="2147483950" r:id="rId20"/>
    <p:sldLayoutId id="2147483951" r:id="rId21"/>
    <p:sldLayoutId id="2147483838" r:id="rId22"/>
    <p:sldLayoutId id="2147483650" r:id="rId23"/>
    <p:sldLayoutId id="2147483651" r:id="rId24"/>
    <p:sldLayoutId id="2147483652" r:id="rId25"/>
    <p:sldLayoutId id="2147483653" r:id="rId26"/>
    <p:sldLayoutId id="2147483654" r:id="rId27"/>
    <p:sldLayoutId id="2147483655" r:id="rId28"/>
    <p:sldLayoutId id="2147483656" r:id="rId29"/>
    <p:sldLayoutId id="2147483657" r:id="rId30"/>
    <p:sldLayoutId id="2147483658" r:id="rId31"/>
    <p:sldLayoutId id="2147483877" r:id="rId32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3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3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4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2.xml"/><Relationship Id="rId5" Type="http://schemas.openxmlformats.org/officeDocument/2006/relationships/image" Target="../media/image43.jpeg"/><Relationship Id="rId4" Type="http://schemas.openxmlformats.org/officeDocument/2006/relationships/image" Target="../media/image4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image" Target="../media/image44.jpeg"/><Relationship Id="rId7" Type="http://schemas.openxmlformats.org/officeDocument/2006/relationships/image" Target="../media/image48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47.jpeg"/><Relationship Id="rId11" Type="http://schemas.openxmlformats.org/officeDocument/2006/relationships/image" Target="../media/image43.jpeg"/><Relationship Id="rId5" Type="http://schemas.openxmlformats.org/officeDocument/2006/relationships/image" Target="../media/image46.jpeg"/><Relationship Id="rId10" Type="http://schemas.openxmlformats.org/officeDocument/2006/relationships/image" Target="../media/image50.jpeg"/><Relationship Id="rId4" Type="http://schemas.openxmlformats.org/officeDocument/2006/relationships/image" Target="../media/image45.jpeg"/><Relationship Id="rId9" Type="http://schemas.openxmlformats.org/officeDocument/2006/relationships/image" Target="../media/image4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6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2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6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8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emf"/><Relationship Id="rId3" Type="http://schemas.openxmlformats.org/officeDocument/2006/relationships/image" Target="../media/image7.svg"/><Relationship Id="rId7" Type="http://schemas.openxmlformats.org/officeDocument/2006/relationships/image" Target="../media/image5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58.png"/><Relationship Id="rId5" Type="http://schemas.openxmlformats.org/officeDocument/2006/relationships/image" Target="../media/image57.jpeg"/><Relationship Id="rId4" Type="http://schemas.openxmlformats.org/officeDocument/2006/relationships/image" Target="../media/image56.pn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56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5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61.png"/><Relationship Id="rId4" Type="http://schemas.openxmlformats.org/officeDocument/2006/relationships/image" Target="../media/image12.jpeg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6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2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الدعم الوقائي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101953" y="8476451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نسخة قيد 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13821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الأول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214213" y="6667500"/>
            <a:ext cx="6148987" cy="2057400"/>
            <a:chOff x="4214213" y="5301853"/>
            <a:chExt cx="6148987" cy="2057400"/>
          </a:xfrm>
        </p:grpSpPr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45B0A1E8-F2BA-31DC-A793-BDED4E478A5A}"/>
                </a:ext>
              </a:extLst>
            </p:cNvPr>
            <p:cNvSpPr txBox="1"/>
            <p:nvPr/>
          </p:nvSpPr>
          <p:spPr>
            <a:xfrm>
              <a:off x="6025036" y="6391669"/>
              <a:ext cx="2175378" cy="65402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>
                <a:lnSpc>
                  <a:spcPts val="5139"/>
                </a:lnSpc>
              </a:pPr>
              <a:r>
                <a:rPr lang="ar-MA" sz="44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الحصة </a:t>
              </a:r>
              <a:endParaRPr lang="en-US" sz="4400" b="1" dirty="0">
                <a:solidFill>
                  <a:prstClr val="white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214213" y="595236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الحصة 18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الفترة 3</a:t>
              </a:r>
              <a:endParaRPr lang="fr-FR" sz="5400" b="1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357173-A969-0312-C160-08E0A5F59F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D13FBDF-C187-03E5-64A0-B8D9E39DAEAB}"/>
              </a:ext>
            </a:extLst>
          </p:cNvPr>
          <p:cNvSpPr txBox="1"/>
          <p:nvPr/>
        </p:nvSpPr>
        <p:spPr>
          <a:xfrm>
            <a:off x="2690446" y="868784"/>
            <a:ext cx="9806355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حصة اليوم سنراجع حروف: ض – ط – ظ – ع – غ – ف – ق.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350812C-BDA0-2B1F-3794-4FAFE885E4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7B6F7B7-60EC-1BB1-8B2E-8D29FECF59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3" y="4171950"/>
            <a:ext cx="7665851" cy="5853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5431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1A0E1360-7D00-6D86-06CB-8FA01F95B06B}"/>
              </a:ext>
            </a:extLst>
          </p:cNvPr>
          <p:cNvSpPr/>
          <p:nvPr/>
        </p:nvSpPr>
        <p:spPr>
          <a:xfrm>
            <a:off x="1273248" y="6368789"/>
            <a:ext cx="5293893" cy="1212716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طقس تسجيل الحضور</a:t>
            </a:r>
          </a:p>
        </p:txBody>
      </p:sp>
      <p:pic>
        <p:nvPicPr>
          <p:cNvPr id="5" name="Image 4" descr="Une image contenant intérieur, habits, Enseignement, salle de classe&#10;&#10;Le contenu généré par l’IA peut être incorrect.">
            <a:extLst>
              <a:ext uri="{FF2B5EF4-FFF2-40B4-BE49-F238E27FC236}">
                <a16:creationId xmlns:a16="http://schemas.microsoft.com/office/drawing/2014/main" id="{40DB733C-611E-186D-4B61-F97AE226B9A7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89263" y="103241"/>
            <a:ext cx="6461861" cy="6154153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3C230A4-505D-AFE4-F7E9-A2F23D91AD7A}"/>
              </a:ext>
            </a:extLst>
          </p:cNvPr>
          <p:cNvSpPr/>
          <p:nvPr/>
        </p:nvSpPr>
        <p:spPr>
          <a:xfrm>
            <a:off x="1273248" y="7875307"/>
            <a:ext cx="5293893" cy="1212716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نشيد: أمي وأبي</a:t>
            </a: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AD0E3B-9C1D-FCF3-50E9-A88E9B9BE0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381CC08-95E3-2E12-CB12-7999580733BD}"/>
              </a:ext>
            </a:extLst>
          </p:cNvPr>
          <p:cNvSpPr txBox="1"/>
          <p:nvPr/>
        </p:nvSpPr>
        <p:spPr>
          <a:xfrm>
            <a:off x="2190749" y="929337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خذوا ألواحكم والطبشور، سنتعلم كيف نكتب أسماءنا.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2695731-D04A-19A2-4B22-D599E115F5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7159" y="3329394"/>
            <a:ext cx="7693229" cy="5200339"/>
          </a:xfrm>
          <a:prstGeom prst="rect">
            <a:avLst/>
          </a:prstGeom>
        </p:spPr>
      </p:pic>
      <p:pic>
        <p:nvPicPr>
          <p:cNvPr id="5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9D07221F-7EB6-487C-6E55-BE0FA3A769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0445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126067-B1FD-D361-911F-212722ABCB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D2F16AE-E9F3-56E1-1DB0-58DDAD2D9E87}"/>
              </a:ext>
            </a:extLst>
          </p:cNvPr>
          <p:cNvSpPr txBox="1"/>
          <p:nvPr/>
        </p:nvSpPr>
        <p:spPr>
          <a:xfrm>
            <a:off x="2176895" y="759315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 اسمك على لوحتك دون نقله من البطاقة.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انخراط الجميع في الكتابة وتحفيز من لم يستطع.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C347D90-30C0-D128-E2A5-86D4925470E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B1822A3-BDE0-2452-11BC-AAFD435938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823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35A03E-6384-4D3A-6F8B-DE805A89B8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F4454B8-4E57-1F59-20AA-6119F56951CF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 ويشير لمن كتب بشكل صحيح لوضع لوحته.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BC1A435-C29D-0000-9BFA-5FF1D9A75C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83F5173-07FA-4DF5-AF97-CE1BFCDD92E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5786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1A1812-758C-E637-B958-75CF5E9897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EA7E17D-CEAA-27B0-F43E-E1CA58200E23}"/>
              </a:ext>
            </a:extLst>
          </p:cNvPr>
          <p:cNvSpPr txBox="1"/>
          <p:nvPr/>
        </p:nvSpPr>
        <p:spPr>
          <a:xfrm>
            <a:off x="2190749" y="768700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قوموا بتصحيح ما كتبتم مستعينين بالبطاقات التي تتضمن أسماءكم.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لمساعدة التلاميذ على  تصحيح أسمائهم.</a:t>
            </a:r>
            <a:endParaRPr lang="fr-FR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27B33C5-B90C-0E16-A55D-8BA24109FE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5073" y="4171950"/>
            <a:ext cx="7665851" cy="5853924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E5BDF66C-EAE0-3914-9E02-82C505F1E64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784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2F174E-BA3A-73BA-6E8D-DDEF7F261B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831F948-EED4-AAD1-F40E-70EBFFA19978}"/>
              </a:ext>
            </a:extLst>
          </p:cNvPr>
          <p:cNvSpPr txBox="1"/>
          <p:nvPr/>
        </p:nvSpPr>
        <p:spPr>
          <a:xfrm>
            <a:off x="2303044" y="812571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استمعوا جيدا، سأنشد نشيدا بعنوان "أمي وأبي"، لنستمع جيدا.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تسميع النشيد مرتين إلى ثلاث مرات حسب الحاجة. </a:t>
            </a:r>
            <a:endParaRPr lang="fr-FR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255F23D-90F4-9746-5F32-B8D0C5F6A73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7620E2FB-B333-69D7-7B19-E3195665A0A1}"/>
              </a:ext>
            </a:extLst>
          </p:cNvPr>
          <p:cNvSpPr txBox="1"/>
          <p:nvPr/>
        </p:nvSpPr>
        <p:spPr>
          <a:xfrm>
            <a:off x="7175925" y="2583827"/>
            <a:ext cx="5820368" cy="7478970"/>
          </a:xfrm>
          <a:prstGeom prst="rect">
            <a:avLst/>
          </a:prstGeom>
          <a:noFill/>
          <a:ln w="127000" cap="rnd" cmpd="tri">
            <a:solidFill>
              <a:srgbClr val="92D050"/>
            </a:solidFill>
          </a:ln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6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صَباحُ </a:t>
            </a:r>
            <a:r>
              <a:rPr lang="ar-MA" sz="60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ٱلْخَيْرِ</a:t>
            </a:r>
            <a:r>
              <a:rPr lang="ar-MA" sz="6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يا أُمّي</a:t>
            </a:r>
          </a:p>
          <a:p>
            <a:pPr algn="ctr" rtl="1"/>
            <a:r>
              <a:rPr lang="ar-MA" sz="6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صَباحُ </a:t>
            </a:r>
            <a:r>
              <a:rPr lang="ar-MA" sz="60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ٱلْخَيْرِ</a:t>
            </a:r>
            <a:r>
              <a:rPr lang="ar-MA" sz="6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يا أَبَتي</a:t>
            </a:r>
          </a:p>
          <a:p>
            <a:pPr algn="ctr" rtl="1"/>
            <a:r>
              <a:rPr lang="ar-MA" sz="6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حَفِظْتُ </a:t>
            </a:r>
            <a:r>
              <a:rPr lang="ar-MA" sz="60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ٱلْيَوْمَ</a:t>
            </a:r>
            <a:r>
              <a:rPr lang="ar-MA" sz="6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أُغْنِيَةً</a:t>
            </a:r>
          </a:p>
          <a:p>
            <a:pPr algn="ctr" rtl="1"/>
            <a:r>
              <a:rPr lang="ar-MA" sz="6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فَها هِيَ ذي عَلى شَفَتي</a:t>
            </a:r>
          </a:p>
          <a:p>
            <a:pPr algn="ctr" rtl="1"/>
            <a:r>
              <a:rPr lang="ar-MA" sz="6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أَنا </a:t>
            </a:r>
            <a:r>
              <a:rPr lang="ar-MA" sz="60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ٱلْعُصْفورُ</a:t>
            </a:r>
            <a:r>
              <a:rPr lang="ar-MA" sz="6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60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فَٱسْتَمِعا</a:t>
            </a:r>
            <a:endParaRPr lang="ar-MA" sz="6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rtl="1"/>
            <a:r>
              <a:rPr lang="ar-MA" sz="6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إِلى شَدْوي إِلى لُغَتي</a:t>
            </a:r>
          </a:p>
          <a:p>
            <a:pPr algn="ctr" rtl="1"/>
            <a:r>
              <a:rPr lang="ar-MA" sz="6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وَضُمّاني لِصَدْرِكُما</a:t>
            </a:r>
          </a:p>
          <a:p>
            <a:pPr algn="ctr" rtl="1"/>
            <a:r>
              <a:rPr lang="ar-MA" sz="6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لِأَعْرِفَ سِرَّ مَوْهِبَتي</a:t>
            </a:r>
            <a:endParaRPr lang="fr-FR" sz="6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habits, intérieur, meubles, Visage humain&#10;&#10;Le contenu généré par l’IA peut être incorrect.">
            <a:extLst>
              <a:ext uri="{FF2B5EF4-FFF2-40B4-BE49-F238E27FC236}">
                <a16:creationId xmlns:a16="http://schemas.microsoft.com/office/drawing/2014/main" id="{868DB042-9F78-AA1A-89B4-1715FDA768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471" y="3721230"/>
            <a:ext cx="6331529" cy="524612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04012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A841C2-1410-2C53-EDF2-76340AA3BF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CACADD50-6F8A-60B0-3623-5EBA44C2467E}"/>
              </a:ext>
            </a:extLst>
          </p:cNvPr>
          <p:cNvSpPr txBox="1"/>
          <p:nvPr/>
        </p:nvSpPr>
        <p:spPr>
          <a:xfrm>
            <a:off x="1385455" y="840237"/>
            <a:ext cx="1140375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سنردد معا جزءا من النشيد.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ترديد كل أسطر النشيد (سطرا سطرا)  لأكثر من مرة حسب قدرة التلاميذ على الاسترجاع. </a:t>
            </a:r>
            <a:endParaRPr lang="fr-FR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A5353A48-F14F-2F46-8EC1-2E319027D42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399DB32-5595-B4F2-D2C3-7B016C9C91DC}"/>
              </a:ext>
            </a:extLst>
          </p:cNvPr>
          <p:cNvSpPr txBox="1"/>
          <p:nvPr/>
        </p:nvSpPr>
        <p:spPr>
          <a:xfrm>
            <a:off x="3947816" y="2569972"/>
            <a:ext cx="5820368" cy="7478970"/>
          </a:xfrm>
          <a:prstGeom prst="rect">
            <a:avLst/>
          </a:prstGeom>
          <a:noFill/>
          <a:ln w="127000" cap="rnd" cmpd="tri">
            <a:solidFill>
              <a:srgbClr val="92D050"/>
            </a:solidFill>
          </a:ln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6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صَباحُ </a:t>
            </a:r>
            <a:r>
              <a:rPr lang="ar-MA" sz="60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ٱلْخَيْرِ</a:t>
            </a:r>
            <a:r>
              <a:rPr lang="ar-MA" sz="6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يا أُمّي</a:t>
            </a:r>
          </a:p>
          <a:p>
            <a:pPr algn="ctr" rtl="1"/>
            <a:r>
              <a:rPr lang="ar-MA" sz="6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صَباحُ </a:t>
            </a:r>
            <a:r>
              <a:rPr lang="ar-MA" sz="60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ٱلْخَيْرِ</a:t>
            </a:r>
            <a:r>
              <a:rPr lang="ar-MA" sz="6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يا أَبَتي</a:t>
            </a:r>
          </a:p>
          <a:p>
            <a:pPr algn="ctr" rtl="1"/>
            <a:r>
              <a:rPr lang="ar-MA" sz="6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حَفِظْتُ </a:t>
            </a:r>
            <a:r>
              <a:rPr lang="ar-MA" sz="60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ٱلْيَوْمَ</a:t>
            </a:r>
            <a:r>
              <a:rPr lang="ar-MA" sz="6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أُغْنِيَةً</a:t>
            </a:r>
          </a:p>
          <a:p>
            <a:pPr algn="ctr" rtl="1"/>
            <a:r>
              <a:rPr lang="ar-MA" sz="6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فَها هِيَ ذي عَلى شَفَتي</a:t>
            </a:r>
          </a:p>
          <a:p>
            <a:pPr algn="ctr" rtl="1"/>
            <a:r>
              <a:rPr lang="ar-MA" sz="6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أَنا </a:t>
            </a:r>
            <a:r>
              <a:rPr lang="ar-MA" sz="60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ٱلْعُصْفورُ</a:t>
            </a:r>
            <a:r>
              <a:rPr lang="ar-MA" sz="6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60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فَٱسْتَمِعا</a:t>
            </a:r>
            <a:endParaRPr lang="ar-MA" sz="6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rtl="1"/>
            <a:r>
              <a:rPr lang="ar-MA" sz="6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إِلى شَدْوي إِلى لُغَتي</a:t>
            </a:r>
          </a:p>
          <a:p>
            <a:pPr algn="ctr" rtl="1"/>
            <a:r>
              <a:rPr lang="ar-MA" sz="6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وَضُمّاني لِصَدْرِكُما</a:t>
            </a:r>
          </a:p>
          <a:p>
            <a:pPr algn="ctr" rtl="1"/>
            <a:r>
              <a:rPr lang="ar-MA" sz="6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لِأَعْرِفَ سِرَّ مَوْهِبَتي</a:t>
            </a:r>
            <a:endParaRPr lang="fr-FR" sz="6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068181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الاستماع والتحدث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AB43919-2CFB-CDE8-0DFC-DC5E6D43F685}"/>
              </a:ext>
            </a:extLst>
          </p:cNvPr>
          <p:cNvSpPr/>
          <p:nvPr/>
        </p:nvSpPr>
        <p:spPr>
          <a:xfrm>
            <a:off x="455810" y="5516731"/>
            <a:ext cx="6916656" cy="1084847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MA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الاستماع لحكاية: "قسمة عادلة"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D64403AC-8DA9-1DA4-BE81-F2EDE2581091}"/>
              </a:ext>
            </a:extLst>
          </p:cNvPr>
          <p:cNvSpPr/>
          <p:nvPr/>
        </p:nvSpPr>
        <p:spPr>
          <a:xfrm>
            <a:off x="455809" y="6998787"/>
            <a:ext cx="6916655" cy="1084847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MA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قراءة الصورة: أفراد أسرتي"</a:t>
            </a:r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EAB90C-02CB-51ED-0FB9-65A60ED31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EC0D30EF-DAEB-5C40-47BB-353DDF1F585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6DEB5C4B-C31A-CD28-0802-B0B35477B27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409455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الاستماع لحكاية:</a:t>
            </a:r>
          </a:p>
          <a:p>
            <a:pPr marL="0" indent="0" rtl="1">
              <a:buNone/>
            </a:pPr>
            <a:r>
              <a:rPr kumimoji="1" lang="ar-MA" sz="6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"قسمة عادلة" </a:t>
            </a:r>
            <a:endParaRPr kumimoji="1" lang="fr-FR" sz="6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B3490C91-7BE5-93F7-22B9-DACAA8D5A97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236FB621-F09F-A91E-57C2-19FB1774FFD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BC0175DE-8896-5862-1547-3AA43BA28D1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61ABDC2C-6B3F-D163-3F93-E98E51C9A2D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2" name="Image 1" descr="Une image contenant intérieur, habits, fille, école&#10;&#10;Le contenu généré par l’IA peut être incorrect.">
            <a:extLst>
              <a:ext uri="{FF2B5EF4-FFF2-40B4-BE49-F238E27FC236}">
                <a16:creationId xmlns:a16="http://schemas.microsoft.com/office/drawing/2014/main" id="{0AC175C9-BDFF-313A-828D-A5114C4221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9101" y="1239149"/>
            <a:ext cx="7344418" cy="6763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9899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F44DE4-1F86-18B6-D20E-3C0CF8F8E4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BF22DD46-1FE8-9BC9-E437-1B71B9FBC131}"/>
              </a:ext>
            </a:extLst>
          </p:cNvPr>
          <p:cNvSpPr txBox="1"/>
          <p:nvPr/>
        </p:nvSpPr>
        <p:spPr>
          <a:xfrm>
            <a:off x="2213811" y="1005537"/>
            <a:ext cx="1028299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أنصتوا جيدا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سأقص عليكم حكاية جديدة، عنوانها "قسمة عادلة".</a:t>
            </a:r>
          </a:p>
        </p:txBody>
      </p:sp>
      <p:pic>
        <p:nvPicPr>
          <p:cNvPr id="2" name="Image 1" descr="Une image contenant intérieur, habits, fille, école&#10;&#10;Le contenu généré par l’IA peut être incorrect.">
            <a:extLst>
              <a:ext uri="{FF2B5EF4-FFF2-40B4-BE49-F238E27FC236}">
                <a16:creationId xmlns:a16="http://schemas.microsoft.com/office/drawing/2014/main" id="{EE862452-5FE4-F2D8-E4AE-1BC45C154C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35632" y="2371357"/>
            <a:ext cx="8444735" cy="7776743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18123DC-16F1-96F7-9394-CE7C0167A2A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1712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1366E2-1A52-F941-E913-600AC096F1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A2D6094-4F63-0501-9FE7-6ED6B93A45ED}"/>
              </a:ext>
            </a:extLst>
          </p:cNvPr>
          <p:cNvSpPr/>
          <p:nvPr/>
        </p:nvSpPr>
        <p:spPr>
          <a:xfrm>
            <a:off x="12192000" y="660400"/>
            <a:ext cx="1371600" cy="105833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10433AD-76FC-F629-04A9-704C128338AB}"/>
              </a:ext>
            </a:extLst>
          </p:cNvPr>
          <p:cNvSpPr txBox="1"/>
          <p:nvPr/>
        </p:nvSpPr>
        <p:spPr>
          <a:xfrm>
            <a:off x="3182129" y="897178"/>
            <a:ext cx="1021882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يسرد الأستاذ الحكاية بشكل معبر، مع الحرص على جذب انتباه المتعلمين.</a:t>
            </a:r>
            <a:endParaRPr lang="ar-MA" sz="32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7E60D82-BC37-254F-15B8-A9E2FFE1F12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2751511-65E8-8A4E-0EF2-F01ADD1696DA}"/>
              </a:ext>
            </a:extLst>
          </p:cNvPr>
          <p:cNvSpPr txBox="1"/>
          <p:nvPr/>
        </p:nvSpPr>
        <p:spPr>
          <a:xfrm>
            <a:off x="6857999" y="2317291"/>
            <a:ext cx="6542952" cy="2860358"/>
          </a:xfrm>
          <a:prstGeom prst="flowChartAlternateProcess">
            <a:avLst/>
          </a:prstGeom>
          <a:solidFill>
            <a:srgbClr val="F4F3EC"/>
          </a:solidFill>
        </p:spPr>
        <p:txBody>
          <a:bodyPr wrap="square" rtlCol="0">
            <a:spAutoFit/>
          </a:bodyPr>
          <a:lstStyle/>
          <a:p>
            <a:pPr marL="742950" indent="-742950" algn="r" rtl="1">
              <a:buFont typeface="+mj-lt"/>
              <a:buAutoNum type="arabicPeriod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في يوم من الأيام وجدت القطة ميمي والقط </a:t>
            </a:r>
            <a:r>
              <a:rPr lang="ar-MA" sz="5400" dirty="0" err="1">
                <a:latin typeface="Adobe Arabic" panose="02040503050201020203" pitchFamily="18" charset="-78"/>
                <a:cs typeface="Adobe Arabic" panose="02040503050201020203" pitchFamily="18" charset="-78"/>
              </a:rPr>
              <a:t>فوفو</a:t>
            </a: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 حلوى شهية في الغابة.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592ED72-10E8-2B6F-E5AE-CABD4874115B}"/>
              </a:ext>
            </a:extLst>
          </p:cNvPr>
          <p:cNvSpPr txBox="1"/>
          <p:nvPr/>
        </p:nvSpPr>
        <p:spPr>
          <a:xfrm>
            <a:off x="208547" y="6117908"/>
            <a:ext cx="6649452" cy="1940957"/>
          </a:xfrm>
          <a:prstGeom prst="flowChartAlternateProcess">
            <a:avLst/>
          </a:prstGeom>
          <a:solidFill>
            <a:srgbClr val="F4F3EC"/>
          </a:solidFill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 startAt="2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قالت ميمي: هذه الحلوى لي وحدي. أنا وجدتها أولاً.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839240FC-935F-AF57-338C-6C0F53168C87}"/>
              </a:ext>
            </a:extLst>
          </p:cNvPr>
          <p:cNvSpPr txBox="1"/>
          <p:nvPr/>
        </p:nvSpPr>
        <p:spPr>
          <a:xfrm>
            <a:off x="208547" y="8274603"/>
            <a:ext cx="6649452" cy="1940957"/>
          </a:xfrm>
          <a:prstGeom prst="flowChartAlternateProcess">
            <a:avLst/>
          </a:prstGeom>
          <a:solidFill>
            <a:srgbClr val="F4F3EC"/>
          </a:solidFill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 startAt="3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رد </a:t>
            </a:r>
            <a:r>
              <a:rPr lang="ar-MA" sz="5400" dirty="0" err="1">
                <a:latin typeface="Adobe Arabic" panose="02040503050201020203" pitchFamily="18" charset="-78"/>
                <a:cs typeface="Adobe Arabic" panose="02040503050201020203" pitchFamily="18" charset="-78"/>
              </a:rPr>
              <a:t>فوفو</a:t>
            </a: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: لا هذه الحلوى لي. إنه عيد ميلادي.</a:t>
            </a:r>
          </a:p>
        </p:txBody>
      </p:sp>
      <p:pic>
        <p:nvPicPr>
          <p:cNvPr id="23" name="Image 22" descr="Une image contenant chat, dessin humoristique, mammifère, intérieur&#10;&#10;Le contenu généré par l’IA peut être incorrect.">
            <a:extLst>
              <a:ext uri="{FF2B5EF4-FFF2-40B4-BE49-F238E27FC236}">
                <a16:creationId xmlns:a16="http://schemas.microsoft.com/office/drawing/2014/main" id="{CBDB96C6-50F9-FEAC-24EC-CEA2392E9D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655" y="2180932"/>
            <a:ext cx="4656947" cy="385861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" name="Image 24" descr="Une image contenant chat, dessin humoristique, mammifère, intérieur&#10;&#10;Le contenu généré par l’IA peut être incorrect.">
            <a:extLst>
              <a:ext uri="{FF2B5EF4-FFF2-40B4-BE49-F238E27FC236}">
                <a16:creationId xmlns:a16="http://schemas.microsoft.com/office/drawing/2014/main" id="{318B43E1-D80A-0192-1B3C-A5577C7CF2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5053" y="6129558"/>
            <a:ext cx="4656947" cy="385861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38455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3F86CD-167A-EEC5-9B87-C6397E98D6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BA3EDBB-D688-8C86-16EE-16E4F096A109}"/>
              </a:ext>
            </a:extLst>
          </p:cNvPr>
          <p:cNvSpPr/>
          <p:nvPr/>
        </p:nvSpPr>
        <p:spPr>
          <a:xfrm>
            <a:off x="12192000" y="660400"/>
            <a:ext cx="1371600" cy="105833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BD40138-CB0C-62BA-2DCB-5400E14B1A3F}"/>
              </a:ext>
            </a:extLst>
          </p:cNvPr>
          <p:cNvSpPr txBox="1"/>
          <p:nvPr/>
        </p:nvSpPr>
        <p:spPr>
          <a:xfrm>
            <a:off x="3182129" y="897178"/>
            <a:ext cx="1021882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يسرد الأستاذ الحكاية بشكل معبر، مع الحرص على جذب انتباه المتعلمين.</a:t>
            </a:r>
            <a:endParaRPr lang="ar-MA" sz="32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2E0C1D3E-F95A-D59C-37B7-1DAFEB9E32E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604C933B-5416-5F08-B907-3B395D6091F4}"/>
              </a:ext>
            </a:extLst>
          </p:cNvPr>
          <p:cNvSpPr txBox="1"/>
          <p:nvPr/>
        </p:nvSpPr>
        <p:spPr>
          <a:xfrm>
            <a:off x="6857999" y="2534432"/>
            <a:ext cx="6542951" cy="2860358"/>
          </a:xfrm>
          <a:prstGeom prst="flowChartAlternateProcess">
            <a:avLst/>
          </a:prstGeom>
          <a:solidFill>
            <a:srgbClr val="F4F3EC"/>
          </a:solidFill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 startAt="4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حضر القرد سعدان لأنه سمع صراخ القطط. ما بكما لهذا تتشاجران؟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39416FE5-B18C-4585-F698-D3D9B4781B85}"/>
              </a:ext>
            </a:extLst>
          </p:cNvPr>
          <p:cNvSpPr txBox="1"/>
          <p:nvPr/>
        </p:nvSpPr>
        <p:spPr>
          <a:xfrm>
            <a:off x="208547" y="7479643"/>
            <a:ext cx="6649452" cy="1940957"/>
          </a:xfrm>
          <a:prstGeom prst="flowChartAlternateProcess">
            <a:avLst/>
          </a:prstGeom>
          <a:solidFill>
            <a:srgbClr val="F4F3EC"/>
          </a:solidFill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 startAt="5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قصت ميمي </a:t>
            </a:r>
            <a:r>
              <a:rPr lang="ar-MA" sz="5400" dirty="0" err="1">
                <a:latin typeface="Adobe Arabic" panose="02040503050201020203" pitchFamily="18" charset="-78"/>
                <a:cs typeface="Adobe Arabic" panose="02040503050201020203" pitchFamily="18" charset="-78"/>
              </a:rPr>
              <a:t>وفوفو</a:t>
            </a: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 مشكلة حلوى الغابة.</a:t>
            </a:r>
          </a:p>
        </p:txBody>
      </p:sp>
      <p:pic>
        <p:nvPicPr>
          <p:cNvPr id="3" name="Image 2" descr="Une image contenant chat, dessin humoristique, gâteau d’anniversaire, mammifère&#10;&#10;Le contenu généré par l’IA peut être incorrect.">
            <a:extLst>
              <a:ext uri="{FF2B5EF4-FFF2-40B4-BE49-F238E27FC236}">
                <a16:creationId xmlns:a16="http://schemas.microsoft.com/office/drawing/2014/main" id="{37211196-E83F-4E10-5507-11ABB5E81B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0949" y="5810328"/>
            <a:ext cx="5185638" cy="429667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Image 6" descr="Une image contenant Animation, Dessin animé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C9CA7F97-5DD2-8A6E-DE9B-A5A3687E90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413" y="2720771"/>
            <a:ext cx="5185638" cy="429667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57675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F4EEC7-943D-B41B-1663-C18B79B112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94D8A3A-5830-9004-6439-B961349D3B11}"/>
              </a:ext>
            </a:extLst>
          </p:cNvPr>
          <p:cNvSpPr/>
          <p:nvPr/>
        </p:nvSpPr>
        <p:spPr>
          <a:xfrm>
            <a:off x="12192000" y="660400"/>
            <a:ext cx="1371600" cy="105833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614F196-414F-9DA5-C2CC-6334ECFE3667}"/>
              </a:ext>
            </a:extLst>
          </p:cNvPr>
          <p:cNvSpPr txBox="1"/>
          <p:nvPr/>
        </p:nvSpPr>
        <p:spPr>
          <a:xfrm>
            <a:off x="3182129" y="897178"/>
            <a:ext cx="1021882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يسرد الأستاذ الحكاية بشكل معبر، مع الحرص على جذب انتباه المتعلمين.</a:t>
            </a:r>
            <a:endParaRPr lang="ar-MA" sz="32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0C18C23-5E2C-A7CE-EBEF-D997445CCBD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8372AE43-449E-3B8D-5C86-DBA0C976FB8C}"/>
              </a:ext>
            </a:extLst>
          </p:cNvPr>
          <p:cNvSpPr txBox="1"/>
          <p:nvPr/>
        </p:nvSpPr>
        <p:spPr>
          <a:xfrm>
            <a:off x="6858000" y="2961198"/>
            <a:ext cx="6542951" cy="1940957"/>
          </a:xfrm>
          <a:prstGeom prst="flowChartAlternateProcess">
            <a:avLst/>
          </a:prstGeom>
          <a:solidFill>
            <a:srgbClr val="F4F3EC"/>
          </a:solidFill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 startAt="6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اقترح القرد حلاً: سوف أقسم الحلوى بينكما بالعدل.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2EE29F6-3A1C-890D-D8A4-800B4B6AA77B}"/>
              </a:ext>
            </a:extLst>
          </p:cNvPr>
          <p:cNvSpPr txBox="1"/>
          <p:nvPr/>
        </p:nvSpPr>
        <p:spPr>
          <a:xfrm>
            <a:off x="208547" y="6822225"/>
            <a:ext cx="6649453" cy="2860358"/>
          </a:xfrm>
          <a:prstGeom prst="flowChartAlternateProcess">
            <a:avLst/>
          </a:prstGeom>
          <a:solidFill>
            <a:srgbClr val="F4F3EC"/>
          </a:solidFill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 startAt="7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قسم سعدان الحلوى إلى جزءين ووضع وكل جزء على كفة ميزان.</a:t>
            </a:r>
          </a:p>
        </p:txBody>
      </p:sp>
      <p:pic>
        <p:nvPicPr>
          <p:cNvPr id="7" name="Image 6" descr="Une image contenant Animation, Dessin animé, dessi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0AA234FC-C25F-A739-1A58-AA5ECFE595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724" y="2224293"/>
            <a:ext cx="5248275" cy="434857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Image 9" descr="Une image contenant chat, gâteau d’anniversaire, mammifère, intérieur&#10;&#10;Le contenu généré par l’IA peut être incorrect.">
            <a:extLst>
              <a:ext uri="{FF2B5EF4-FFF2-40B4-BE49-F238E27FC236}">
                <a16:creationId xmlns:a16="http://schemas.microsoft.com/office/drawing/2014/main" id="{2913766A-AF59-BDD5-B75A-70BAC68ADD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7819" y="5875950"/>
            <a:ext cx="5248275" cy="434857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10768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281D43-8626-085A-E043-17669C0805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5690A62-8BF6-95A6-773A-7CBA8154F9FB}"/>
              </a:ext>
            </a:extLst>
          </p:cNvPr>
          <p:cNvSpPr/>
          <p:nvPr/>
        </p:nvSpPr>
        <p:spPr>
          <a:xfrm>
            <a:off x="12192000" y="660400"/>
            <a:ext cx="1371600" cy="105833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BDECA5C-5A28-CFB5-E02A-9C47F1041282}"/>
              </a:ext>
            </a:extLst>
          </p:cNvPr>
          <p:cNvSpPr txBox="1"/>
          <p:nvPr/>
        </p:nvSpPr>
        <p:spPr>
          <a:xfrm>
            <a:off x="1759390" y="919010"/>
            <a:ext cx="1155610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يسرد الأستاذ الحكاية بشكل معبر، مع الحرص على جذب انتباه المتعلمين (تتم إعادة سرد الحكاية مجددا).</a:t>
            </a:r>
            <a:endParaRPr lang="ar-MA" sz="32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7E1FADF-2E50-6C4B-C236-85D43445C8C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371A51D-79F2-8E80-340A-0CD83CBB5B4F}"/>
              </a:ext>
            </a:extLst>
          </p:cNvPr>
          <p:cNvSpPr txBox="1"/>
          <p:nvPr/>
        </p:nvSpPr>
        <p:spPr>
          <a:xfrm>
            <a:off x="6858000" y="2319853"/>
            <a:ext cx="6490776" cy="3779758"/>
          </a:xfrm>
          <a:prstGeom prst="flowChartAlternateProcess">
            <a:avLst/>
          </a:prstGeom>
          <a:solidFill>
            <a:srgbClr val="F4F3EC"/>
          </a:solidFill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 startAt="8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هذه القطعة أكبر من هذه: سآكل قليلاً كي تصير متساوية كان سعدان يردد في كل مرة: ثم يأكل قطعة من الحلوى.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CB2E096-DD04-C7DB-3378-6B94ABE0F7EA}"/>
              </a:ext>
            </a:extLst>
          </p:cNvPr>
          <p:cNvSpPr txBox="1"/>
          <p:nvPr/>
        </p:nvSpPr>
        <p:spPr>
          <a:xfrm>
            <a:off x="208547" y="8244218"/>
            <a:ext cx="6649453" cy="1940957"/>
          </a:xfrm>
          <a:prstGeom prst="flowChartAlternateProcess">
            <a:avLst/>
          </a:prstGeom>
          <a:solidFill>
            <a:srgbClr val="F4F3EC"/>
          </a:solidFill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 startAt="10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بينما وجد </a:t>
            </a:r>
            <a:r>
              <a:rPr lang="ar-MA" sz="5400" dirty="0" err="1">
                <a:latin typeface="Adobe Arabic" panose="02040503050201020203" pitchFamily="18" charset="-78"/>
                <a:cs typeface="Adobe Arabic" panose="02040503050201020203" pitchFamily="18" charset="-78"/>
              </a:rPr>
              <a:t>فوفو</a:t>
            </a: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 وميمي الصحن فارغاً.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85AAE21B-B924-92BF-86FD-F4EF6596BA33}"/>
              </a:ext>
            </a:extLst>
          </p:cNvPr>
          <p:cNvSpPr txBox="1"/>
          <p:nvPr/>
        </p:nvSpPr>
        <p:spPr>
          <a:xfrm>
            <a:off x="208547" y="6201436"/>
            <a:ext cx="6649453" cy="1940957"/>
          </a:xfrm>
          <a:prstGeom prst="flowChartAlternateProcess">
            <a:avLst/>
          </a:prstGeom>
          <a:solidFill>
            <a:srgbClr val="F4F3EC"/>
          </a:solidFill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 startAt="9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أكل سعدان الكعكة كلها وانطلق سعيداً.</a:t>
            </a:r>
          </a:p>
        </p:txBody>
      </p:sp>
      <p:pic>
        <p:nvPicPr>
          <p:cNvPr id="10" name="Image 9" descr="Une image contenant chat, mammifère, Dessin animé, Animation&#10;&#10;Le contenu généré par l’IA peut être incorrect.">
            <a:extLst>
              <a:ext uri="{FF2B5EF4-FFF2-40B4-BE49-F238E27FC236}">
                <a16:creationId xmlns:a16="http://schemas.microsoft.com/office/drawing/2014/main" id="{2568FD7D-0357-B3DA-987A-D824B1D168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67" t="23122" r="9213" b="8786"/>
          <a:stretch>
            <a:fillRect/>
          </a:stretch>
        </p:blipFill>
        <p:spPr>
          <a:xfrm>
            <a:off x="8960510" y="7545301"/>
            <a:ext cx="3529013" cy="274169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Image 11" descr="Une image contenant Animation, Dessin animé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29237531-F2CE-67EF-DF6C-249AD40BEF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736" y="2074968"/>
            <a:ext cx="4859487" cy="402643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8CB333A2-34D9-A352-D75E-E3B105AFF13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49" t="25781" r="17245"/>
          <a:stretch>
            <a:fillRect/>
          </a:stretch>
        </p:blipFill>
        <p:spPr>
          <a:xfrm>
            <a:off x="6858000" y="6099611"/>
            <a:ext cx="2148008" cy="254981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34049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3" grpId="0" animBg="1"/>
      <p:bldP spid="21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B35C35-9AA0-2EFC-0D90-D042105FF3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C7FC0C8-4302-018E-F585-E8AB017EEEC1}"/>
              </a:ext>
            </a:extLst>
          </p:cNvPr>
          <p:cNvSpPr txBox="1"/>
          <p:nvPr/>
        </p:nvSpPr>
        <p:spPr>
          <a:xfrm>
            <a:off x="1082840" y="800308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ما رأيكم في الحكاية؟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تشجيع التلاميذ على التعبير عن فهمهم ومشاعرهم، مع إعطاء الفرصة لأكبر عدد منهم.</a:t>
            </a:r>
          </a:p>
        </p:txBody>
      </p:sp>
      <p:pic>
        <p:nvPicPr>
          <p:cNvPr id="2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51E2EECF-C7F7-4D8E-894D-A0170EDFE34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17" name="Image 16" descr="Une image contenant intérieur, habits, fille, école&#10;&#10;Le contenu généré par l’IA peut être incorrect.">
            <a:extLst>
              <a:ext uri="{FF2B5EF4-FFF2-40B4-BE49-F238E27FC236}">
                <a16:creationId xmlns:a16="http://schemas.microsoft.com/office/drawing/2014/main" id="{3722AD48-6C5A-B0EE-068D-C502D23CAF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35632" y="2371357"/>
            <a:ext cx="8444735" cy="7776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97790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310251-80B7-BA9A-9AA6-46E7A6E52E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B50B2944-A2FF-E1A9-443E-FC2090BB4FA6}"/>
              </a:ext>
            </a:extLst>
          </p:cNvPr>
          <p:cNvSpPr txBox="1"/>
          <p:nvPr/>
        </p:nvSpPr>
        <p:spPr>
          <a:xfrm>
            <a:off x="1082840" y="800308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لنسترجع أحداث الحكاية، من يعبر عن الصورة الأولى....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تشجيع التلاميذ على التعبير صور الحكاية بالترتيب (صورة لكل تلميذ)، ويتم إشراك أكبر عدد.</a:t>
            </a:r>
          </a:p>
        </p:txBody>
      </p:sp>
      <p:pic>
        <p:nvPicPr>
          <p:cNvPr id="2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C642673F-B6DC-A14E-1506-532B220EFB2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4" name="Image 3" descr="Une image contenant chat, dessin humoristique, mammifère, intérieur&#10;&#10;Le contenu généré par l’IA peut être incorrect.">
            <a:extLst>
              <a:ext uri="{FF2B5EF4-FFF2-40B4-BE49-F238E27FC236}">
                <a16:creationId xmlns:a16="http://schemas.microsoft.com/office/drawing/2014/main" id="{CC38B51A-0DA3-4A92-04AA-D4AF75F62A0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6345" y="2534092"/>
            <a:ext cx="3466878" cy="28725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Image 4" descr="Une image contenant chat, dessin humoristique, mammifère, intérieur&#10;&#10;Le contenu généré par l’IA peut être incorrect.">
            <a:extLst>
              <a:ext uri="{FF2B5EF4-FFF2-40B4-BE49-F238E27FC236}">
                <a16:creationId xmlns:a16="http://schemas.microsoft.com/office/drawing/2014/main" id="{BA3F2FAA-6F78-CAEC-E30E-704BE01637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6450" y="2534092"/>
            <a:ext cx="3466878" cy="28725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Image 6" descr="Une image contenant chat, dessin humoristique, gâteau d’anniversaire, mammifère&#10;&#10;Le contenu généré par l’IA peut être incorrect.">
            <a:extLst>
              <a:ext uri="{FF2B5EF4-FFF2-40B4-BE49-F238E27FC236}">
                <a16:creationId xmlns:a16="http://schemas.microsoft.com/office/drawing/2014/main" id="{3CCB5DF2-F6CD-A5CD-7491-557C835EBBC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56" y="2534092"/>
            <a:ext cx="3466880" cy="287255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Image 7" descr="Une image contenant Animation, Dessin animé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AFD01711-9213-3E3A-3D2A-EA9F7B96A2F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6553" y="2534092"/>
            <a:ext cx="3466880" cy="287255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Image 9" descr="Une image contenant Animation, Dessin animé, dessi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828C2363-5E05-C0DB-4073-A7E7C7F8A30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9863" y="5243881"/>
            <a:ext cx="3466880" cy="287255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Image 16" descr="Une image contenant chat, gâteau d’anniversaire, mammifère, intérieur&#10;&#10;Le contenu généré par l’IA peut être incorrect.">
            <a:extLst>
              <a:ext uri="{FF2B5EF4-FFF2-40B4-BE49-F238E27FC236}">
                <a16:creationId xmlns:a16="http://schemas.microsoft.com/office/drawing/2014/main" id="{9C330558-77EC-774A-641D-4EBAA3E3F13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4573" y="5243882"/>
            <a:ext cx="3466878" cy="28725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Image 17" descr="Une image contenant chat, mammifère, Dessin animé, Animation&#10;&#10;Le contenu généré par l’IA peut être incorrect.">
            <a:extLst>
              <a:ext uri="{FF2B5EF4-FFF2-40B4-BE49-F238E27FC236}">
                <a16:creationId xmlns:a16="http://schemas.microsoft.com/office/drawing/2014/main" id="{EBA37235-D3A0-BF5A-03CD-96B306919C2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67" t="23122" r="9213" b="8786"/>
          <a:stretch>
            <a:fillRect/>
          </a:stretch>
        </p:blipFill>
        <p:spPr>
          <a:xfrm>
            <a:off x="3318999" y="7545301"/>
            <a:ext cx="3529013" cy="274169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Image 18" descr="Une image contenant Animation, Dessin animé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587FD192-FA01-C3E3-D578-87B2FAA829A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7298" y="5243060"/>
            <a:ext cx="3468863" cy="287420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FE2A6A57-BB95-F7EB-3CB2-863C4B91782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49" t="25781" r="17245"/>
          <a:stretch>
            <a:fillRect/>
          </a:stretch>
        </p:blipFill>
        <p:spPr>
          <a:xfrm>
            <a:off x="7635859" y="7545301"/>
            <a:ext cx="2148008" cy="254981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63298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B52B48-4DEC-AFA4-1EE3-ABED31F038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884265B0-0347-4BC7-B3E2-7F82540C11F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1398E97A-1552-4978-F199-0A9E32F3CBF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409455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الصورة</a:t>
            </a:r>
            <a:endParaRPr kumimoji="1" lang="fr-FR" sz="6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2E618C2-E6B8-4B57-1A8B-2DDF7E80C8E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DBDE1CD1-F368-4DBA-26B6-B3AE4142A11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FF3D157-1D1C-1B10-00F5-97FECDA523C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142FC88C-06E7-DCDB-158B-BC3724C9739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8673C4B-DA67-E795-367F-4C328649A5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981590" y="1082774"/>
            <a:ext cx="6044921" cy="7591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85699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14DB40-76FA-BC76-5E6E-0DFE774D3E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00CF3BE-64D2-3CF8-81AC-8072A4013749}"/>
              </a:ext>
            </a:extLst>
          </p:cNvPr>
          <p:cNvSpPr txBox="1"/>
          <p:nvPr/>
        </p:nvSpPr>
        <p:spPr>
          <a:xfrm>
            <a:off x="457199" y="759315"/>
            <a:ext cx="1203960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الآن كراساتكم الصفحة 22، ولاحظوا جيدا لوحة أفراد الأسرة.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يتأكد الأستاذ من تمكن التلاميذ من فتح كراساتهم على الصفحة المطلوبة ويساعدهم على ذلك.</a:t>
            </a:r>
            <a:endParaRPr lang="fr-FR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12B29BFC-C675-E542-FB3D-846ACD4FE19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A946252-6B8C-4BD8-1833-C4B79C163E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2877955" y="1308899"/>
            <a:ext cx="7960089" cy="9996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50379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845E43-F663-3A64-0F47-77FDD0EED6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0703010-DF17-F5E4-630A-A0724D791065}"/>
              </a:ext>
            </a:extLst>
          </p:cNvPr>
          <p:cNvSpPr txBox="1"/>
          <p:nvPr/>
        </p:nvSpPr>
        <p:spPr>
          <a:xfrm>
            <a:off x="1026693" y="759315"/>
            <a:ext cx="11726779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تلاحظون؟ من يعطيني كلمة تعبر عن فعل في الصورة؟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منح 15 ثانية للتلاميذ قصد ملاحظة اللوحة، قبل الإجابة، ويعطي الأستاذ مثالا لتيسير الفهم.</a:t>
            </a:r>
            <a:endParaRPr lang="fr-FR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95EE6B04-7504-4BAB-64F7-65161C1BC13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CD1A6AD8-04B7-956C-3098-4594339A40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2877955" y="1308899"/>
            <a:ext cx="7960089" cy="9996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2360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أهداف حصة التوليف والتتبع: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B8011AA8-CDD0-51B5-BB86-171224CBEAA2}"/>
              </a:ext>
            </a:extLst>
          </p:cNvPr>
          <p:cNvGrpSpPr/>
          <p:nvPr/>
        </p:nvGrpSpPr>
        <p:grpSpPr>
          <a:xfrm>
            <a:off x="2191897" y="5143500"/>
            <a:ext cx="9344906" cy="2218166"/>
            <a:chOff x="2191897" y="5143500"/>
            <a:chExt cx="9344906" cy="2218166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91897" y="5143500"/>
              <a:ext cx="9344906" cy="1456166"/>
              <a:chOff x="3334343" y="5038743"/>
              <a:chExt cx="9344906" cy="1456166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توظيف معجم بسيط للتحدث عن الأسرة؛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34343" y="5848578"/>
                <a:ext cx="8547581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fr-FR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 </a:t>
                </a: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مراجعة وتثبيت الحروف المقدمة؛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430E58D5-4E7C-6A85-76D2-3DE5849DD2C7}"/>
                </a:ext>
              </a:extLst>
            </p:cNvPr>
            <p:cNvSpPr txBox="1"/>
            <p:nvPr/>
          </p:nvSpPr>
          <p:spPr>
            <a:xfrm>
              <a:off x="2191897" y="6715335"/>
              <a:ext cx="8547581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التحقق من مدى التحكم في الحروف المقدمة.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0E976F31-A049-5DEA-3553-4D328E235DE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805307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FBEE39-6A92-F9BD-0A4B-C95E269CE5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D4E93E63-E659-457E-08B2-C62D27BD40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2877955" y="1308899"/>
            <a:ext cx="7960089" cy="9996113"/>
          </a:xfrm>
          <a:prstGeom prst="rect">
            <a:avLst/>
          </a:prstGeom>
        </p:spPr>
      </p:pic>
      <p:pic>
        <p:nvPicPr>
          <p:cNvPr id="5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1D6B6995-622F-0E8C-7FC2-EE99EEA47B5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346AAAC-6C82-157F-34C1-BA1E1B608D7A}"/>
              </a:ext>
            </a:extLst>
          </p:cNvPr>
          <p:cNvSpPr/>
          <p:nvPr/>
        </p:nvSpPr>
        <p:spPr>
          <a:xfrm>
            <a:off x="12560077" y="643468"/>
            <a:ext cx="995056" cy="1018616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D4037F9-C39A-3A40-D029-E304E5E39E1B}"/>
              </a:ext>
            </a:extLst>
          </p:cNvPr>
          <p:cNvSpPr txBox="1"/>
          <p:nvPr/>
        </p:nvSpPr>
        <p:spPr>
          <a:xfrm>
            <a:off x="2369127" y="810057"/>
            <a:ext cx="1100612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توجيه التلاميذ إلى التركيز على كل فرد في اللوحة وما يفعله: الأب  يصعد السلم – الجد يصلي –الجدة  تحكي – الابنة تستمع – الأم تجلس – الابن يكتب.</a:t>
            </a:r>
            <a:endParaRPr lang="fr-FR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CA25CF92-2958-CE33-46E5-8C9D9DBFAB9A}"/>
              </a:ext>
            </a:extLst>
          </p:cNvPr>
          <p:cNvSpPr/>
          <p:nvPr/>
        </p:nvSpPr>
        <p:spPr>
          <a:xfrm>
            <a:off x="6858000" y="4027290"/>
            <a:ext cx="4157360" cy="415736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CAEECCEE-C4F2-FB47-2C5B-E6E6A8772EB4}"/>
              </a:ext>
            </a:extLst>
          </p:cNvPr>
          <p:cNvSpPr/>
          <p:nvPr/>
        </p:nvSpPr>
        <p:spPr>
          <a:xfrm>
            <a:off x="7880602" y="7543934"/>
            <a:ext cx="2653145" cy="2653145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B313E7DF-D3C6-7B5F-4D06-C1E734F1D8DC}"/>
              </a:ext>
            </a:extLst>
          </p:cNvPr>
          <p:cNvSpPr/>
          <p:nvPr/>
        </p:nvSpPr>
        <p:spPr>
          <a:xfrm>
            <a:off x="5306824" y="7095512"/>
            <a:ext cx="3287313" cy="3287313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158BC273-2242-A612-DF62-1597CA6C9BC9}"/>
              </a:ext>
            </a:extLst>
          </p:cNvPr>
          <p:cNvSpPr/>
          <p:nvPr/>
        </p:nvSpPr>
        <p:spPr>
          <a:xfrm>
            <a:off x="1648474" y="6316433"/>
            <a:ext cx="3287313" cy="3287313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82CF09A6-BD17-0132-E380-34E34E90A27C}"/>
              </a:ext>
            </a:extLst>
          </p:cNvPr>
          <p:cNvSpPr/>
          <p:nvPr/>
        </p:nvSpPr>
        <p:spPr>
          <a:xfrm>
            <a:off x="3345604" y="7355004"/>
            <a:ext cx="2653145" cy="2653145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5BB46FDF-7031-C36E-CEF3-D2CDB77CEF2B}"/>
              </a:ext>
            </a:extLst>
          </p:cNvPr>
          <p:cNvSpPr/>
          <p:nvPr/>
        </p:nvSpPr>
        <p:spPr>
          <a:xfrm>
            <a:off x="5147255" y="5970505"/>
            <a:ext cx="2653145" cy="2653145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6782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11" grpId="0" animBg="1"/>
      <p:bldP spid="11" grpId="1" animBg="1"/>
      <p:bldP spid="12" grpId="0" animBg="1"/>
      <p:bldP spid="12" grpId="1" animBg="1"/>
      <p:bldP spid="17" grpId="0" animBg="1"/>
      <p:bldP spid="17" grpId="1" animBg="1"/>
      <p:bldP spid="9" grpId="0" animBg="1"/>
      <p:bldP spid="9" grpId="1" animBg="1"/>
      <p:bldP spid="6" grpId="0" animBg="1"/>
      <p:bldP spid="6" grpId="1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1F4C0A-A5D4-100B-0DDF-7CB9E40AF2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4DFEE5CD-8483-406B-3199-3380B53FA058}"/>
              </a:ext>
            </a:extLst>
          </p:cNvPr>
          <p:cNvSpPr txBox="1"/>
          <p:nvPr/>
        </p:nvSpPr>
        <p:spPr>
          <a:xfrm>
            <a:off x="1556084" y="834404"/>
            <a:ext cx="10603832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أعبر عن فعل يقوم به أفراد أسرتي.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عبر أسئلة يتم توجيه المتعلمين إلى ترديد: تحكي – تستمع – تجلس  </a:t>
            </a:r>
            <a:endParaRPr lang="fr-FR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9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8276FB57-19DF-0568-83D0-BC33AE5EB5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819BC304-C81E-D367-1A3C-834A8CA05D2D}"/>
              </a:ext>
            </a:extLst>
          </p:cNvPr>
          <p:cNvSpPr/>
          <p:nvPr/>
        </p:nvSpPr>
        <p:spPr>
          <a:xfrm>
            <a:off x="5714944" y="7828876"/>
            <a:ext cx="2286109" cy="73624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تستمع</a:t>
            </a:r>
            <a:endParaRPr lang="fr-FR" sz="4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C3A8C47-14F5-3769-316B-DBD8EB6712E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939" t="20784" r="57662" b="60361"/>
          <a:stretch>
            <a:fillRect/>
          </a:stretch>
        </p:blipFill>
        <p:spPr>
          <a:xfrm rot="16200000">
            <a:off x="5052570" y="4403497"/>
            <a:ext cx="3610860" cy="228611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3BDD7D9-9271-40E2-5D18-04062F06ED67}"/>
              </a:ext>
            </a:extLst>
          </p:cNvPr>
          <p:cNvSpPr/>
          <p:nvPr/>
        </p:nvSpPr>
        <p:spPr>
          <a:xfrm>
            <a:off x="10317075" y="7834020"/>
            <a:ext cx="2286111" cy="73624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تحكي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57BB3BB0-609B-751F-E4B9-FC7B380B6D3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53" t="3255" r="51541" b="75165"/>
          <a:stretch>
            <a:fillRect/>
          </a:stretch>
        </p:blipFill>
        <p:spPr>
          <a:xfrm rot="16200000">
            <a:off x="9654701" y="4403496"/>
            <a:ext cx="3610861" cy="2286111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06846AB4-80F9-8154-43DF-3B5767181E4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274" t="43832" r="62740" b="36296"/>
          <a:stretch>
            <a:fillRect/>
          </a:stretch>
        </p:blipFill>
        <p:spPr>
          <a:xfrm rot="16200000">
            <a:off x="172238" y="4180651"/>
            <a:ext cx="3610862" cy="2731804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C8936F01-A82C-E398-2E4B-5CDA98C65A9D}"/>
              </a:ext>
            </a:extLst>
          </p:cNvPr>
          <p:cNvSpPr/>
          <p:nvPr/>
        </p:nvSpPr>
        <p:spPr>
          <a:xfrm>
            <a:off x="829942" y="7828876"/>
            <a:ext cx="2299371" cy="73624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تجلس</a:t>
            </a:r>
            <a:endParaRPr lang="fr-FR" sz="4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7143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3" grpId="0" animBg="1"/>
      <p:bldP spid="15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09311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62867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ما قبل القراءة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74FE889F-C60B-6FCB-E07B-941409760513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08561" y="486702"/>
            <a:ext cx="6474030" cy="81640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CF345369-5556-224C-E8AA-6427A8B8111D}"/>
              </a:ext>
            </a:extLst>
          </p:cNvPr>
          <p:cNvSpPr txBox="1"/>
          <p:nvPr/>
        </p:nvSpPr>
        <p:spPr>
          <a:xfrm>
            <a:off x="786063" y="743636"/>
            <a:ext cx="1182303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لنردد أنشودة الحروف من الغين إلى الياء.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يتدرب التلاميذ على إنشاد الحروف التسعة الثانية مع الاستعانة بلوحة الحروف</a:t>
            </a:r>
          </a:p>
        </p:txBody>
      </p:sp>
      <p:pic>
        <p:nvPicPr>
          <p:cNvPr id="4" name="دق الباب 3">
            <a:hlinkClick r:id="" action="ppaction://media"/>
            <a:extLst>
              <a:ext uri="{FF2B5EF4-FFF2-40B4-BE49-F238E27FC236}">
                <a16:creationId xmlns:a16="http://schemas.microsoft.com/office/drawing/2014/main" id="{CD09792B-448C-A54C-90AE-288AA359998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30735" y="2342862"/>
            <a:ext cx="13054529" cy="7337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763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94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898D13-8E69-722C-152C-7DD9C2CB3F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78598892-EEE7-DB29-A23F-6A98F79BCE1E}"/>
              </a:ext>
            </a:extLst>
          </p:cNvPr>
          <p:cNvSpPr txBox="1"/>
          <p:nvPr/>
        </p:nvSpPr>
        <p:spPr>
          <a:xfrm>
            <a:off x="4680285" y="743636"/>
            <a:ext cx="75438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لنعيد الإنشاد باستخدام لوحة الحروف.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التدرب على الإنشاد باستخدام لوحة الحروف.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7342C73A-A071-0F25-D9F3-BA0F03C8550C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709737" y="2379735"/>
            <a:ext cx="6296526" cy="790726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51057211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37A5E-76B1-D1B2-CF57-0E5FB22496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FC223C4E-0FC7-5599-4504-651B125A8B23}"/>
              </a:ext>
            </a:extLst>
          </p:cNvPr>
          <p:cNvSpPr txBox="1"/>
          <p:nvPr/>
        </p:nvSpPr>
        <p:spPr>
          <a:xfrm>
            <a:off x="2181726" y="800309"/>
            <a:ext cx="1041534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أنصتوا جيدا، ما هو الحرف/الصوت الذي يتكرر في الكلمات التالية: فهد – فرس – فم؟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توفير البيئة الآمنة وعلى رفع درجة تركيز التلاميذ.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9AF1693F-FA24-D21C-325F-465630A876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6688" y="2611959"/>
            <a:ext cx="9002623" cy="6874732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6437FABC-C915-6A7F-3E34-55073FF5FAE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4837" y="651593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06563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52A071-CC06-D754-EC6D-2D0BEA8542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6ADA6A0-8B0A-7173-696F-FEE67382E446}"/>
              </a:ext>
            </a:extLst>
          </p:cNvPr>
          <p:cNvSpPr txBox="1"/>
          <p:nvPr/>
        </p:nvSpPr>
        <p:spPr>
          <a:xfrm>
            <a:off x="176463" y="2730924"/>
            <a:ext cx="13363073" cy="18620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rtl="1"/>
            <a:r>
              <a:rPr lang="ar-MA" sz="11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ط – ظ – ف – ع – ض – غ – ق</a:t>
            </a:r>
            <a:endParaRPr lang="fr-FR" sz="11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23487AB-25BE-A0D2-5CB6-E53A0C6BAC56}"/>
              </a:ext>
            </a:extLst>
          </p:cNvPr>
          <p:cNvSpPr txBox="1"/>
          <p:nvPr/>
        </p:nvSpPr>
        <p:spPr>
          <a:xfrm>
            <a:off x="176462" y="5318634"/>
            <a:ext cx="13363073" cy="18620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rtl="1"/>
            <a:r>
              <a:rPr lang="ar-MA" sz="11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ف – ض – ق – غ – ع – ظ – ط</a:t>
            </a:r>
            <a:endParaRPr lang="fr-FR" sz="11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8680D2F-E416-308F-3436-2995DE13BCD2}"/>
              </a:ext>
            </a:extLst>
          </p:cNvPr>
          <p:cNvSpPr txBox="1"/>
          <p:nvPr/>
        </p:nvSpPr>
        <p:spPr>
          <a:xfrm>
            <a:off x="176461" y="7849864"/>
            <a:ext cx="13363073" cy="18620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rtl="1"/>
            <a:r>
              <a:rPr lang="ar-MA" sz="11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ق – غ – ع – ط – ظ – ض – ف</a:t>
            </a:r>
            <a:endParaRPr lang="fr-FR" sz="11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B12CB5F-806C-1C52-4EAB-73C9DBC25C8B}"/>
              </a:ext>
            </a:extLst>
          </p:cNvPr>
          <p:cNvSpPr txBox="1"/>
          <p:nvPr/>
        </p:nvSpPr>
        <p:spPr>
          <a:xfrm>
            <a:off x="2181726" y="1046530"/>
            <a:ext cx="1041534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أحسنتم، إنه حرف الفاء. الآن، من يعين الحرف في سلاسل الحروف المعروضة؟</a:t>
            </a:r>
          </a:p>
        </p:txBody>
      </p:sp>
      <p:pic>
        <p:nvPicPr>
          <p:cNvPr id="7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CF113691-B5F2-5158-B809-5AB65B1AA1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4" name="Ellipse 3">
            <a:extLst>
              <a:ext uri="{FF2B5EF4-FFF2-40B4-BE49-F238E27FC236}">
                <a16:creationId xmlns:a16="http://schemas.microsoft.com/office/drawing/2014/main" id="{775D1873-8562-EDDE-20BA-DD4A27808825}"/>
              </a:ext>
            </a:extLst>
          </p:cNvPr>
          <p:cNvSpPr/>
          <p:nvPr/>
        </p:nvSpPr>
        <p:spPr>
          <a:xfrm>
            <a:off x="8165431" y="2898693"/>
            <a:ext cx="1526509" cy="1526509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492ECE6B-9379-AC99-84C0-C2F9F84C0709}"/>
              </a:ext>
            </a:extLst>
          </p:cNvPr>
          <p:cNvSpPr/>
          <p:nvPr/>
        </p:nvSpPr>
        <p:spPr>
          <a:xfrm>
            <a:off x="11833811" y="5486403"/>
            <a:ext cx="1526509" cy="1526509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005512C0-EBA4-C9C2-7AB3-64CFA0F37873}"/>
              </a:ext>
            </a:extLst>
          </p:cNvPr>
          <p:cNvSpPr/>
          <p:nvPr/>
        </p:nvSpPr>
        <p:spPr>
          <a:xfrm>
            <a:off x="655217" y="8055833"/>
            <a:ext cx="1526509" cy="1526509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952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  <p:bldP spid="4" grpId="0" animBg="1"/>
      <p:bldP spid="9" grpId="0" animBg="1"/>
      <p:bldP spid="10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C26C1-6C5C-6554-0691-C8B583CE4A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0E28F73D-3AD1-025C-9410-FB2841974486}"/>
              </a:ext>
            </a:extLst>
          </p:cNvPr>
          <p:cNvSpPr txBox="1"/>
          <p:nvPr/>
        </p:nvSpPr>
        <p:spPr>
          <a:xfrm>
            <a:off x="2181726" y="800309"/>
            <a:ext cx="1041534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أنصتوا جيدا، ما هو الحرف/الصوت الذي يتكرر في الكلمات التالية: طاولة – طريق – طمي؟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توفير البيئة الآمنة وعلى رفع درجة تركيز التلاميذ.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EECA01F1-60D3-D8C3-DF4B-FDD47FD168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6688" y="2611959"/>
            <a:ext cx="9002623" cy="6874732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5BA6991B-EED1-1067-E099-5D342FB684D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4837" y="651593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78801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B83152-865A-4EC2-87AC-5F7109694A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id="{BA8E7268-5539-D661-59FB-1B4B9F7ABEBB}"/>
              </a:ext>
            </a:extLst>
          </p:cNvPr>
          <p:cNvSpPr txBox="1"/>
          <p:nvPr/>
        </p:nvSpPr>
        <p:spPr>
          <a:xfrm>
            <a:off x="176463" y="2730924"/>
            <a:ext cx="13363073" cy="18620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rtl="1"/>
            <a:r>
              <a:rPr lang="ar-MA" sz="11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ط – ظ – ف – ع – ض – غ – ق</a:t>
            </a:r>
            <a:endParaRPr lang="fr-FR" sz="11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435DF0B-A61C-9B22-7D11-1C6FF6EE68D0}"/>
              </a:ext>
            </a:extLst>
          </p:cNvPr>
          <p:cNvSpPr txBox="1"/>
          <p:nvPr/>
        </p:nvSpPr>
        <p:spPr>
          <a:xfrm>
            <a:off x="176462" y="5318634"/>
            <a:ext cx="13363073" cy="18620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rtl="1"/>
            <a:r>
              <a:rPr lang="ar-MA" sz="11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ف – ض – ق – غ – ع – ظ – ط</a:t>
            </a:r>
            <a:endParaRPr lang="fr-FR" sz="11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19A79279-7AB7-BB55-7C1D-379F9530EA03}"/>
              </a:ext>
            </a:extLst>
          </p:cNvPr>
          <p:cNvSpPr txBox="1"/>
          <p:nvPr/>
        </p:nvSpPr>
        <p:spPr>
          <a:xfrm>
            <a:off x="176461" y="7849864"/>
            <a:ext cx="13363073" cy="18620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rtl="1"/>
            <a:r>
              <a:rPr lang="ar-MA" sz="11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ق – غ – ع – ط – ظ – ض – ف</a:t>
            </a:r>
            <a:endParaRPr lang="fr-FR" sz="11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AD9836B-3196-41A3-BA12-5067D3EA87E0}"/>
              </a:ext>
            </a:extLst>
          </p:cNvPr>
          <p:cNvSpPr txBox="1"/>
          <p:nvPr/>
        </p:nvSpPr>
        <p:spPr>
          <a:xfrm>
            <a:off x="2181726" y="1046530"/>
            <a:ext cx="1041534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أحسنتم، إنه حرف الطاء. الآن، من يعين الحرف في سلاسل الحروف المعروضة؟</a:t>
            </a:r>
          </a:p>
        </p:txBody>
      </p:sp>
      <p:pic>
        <p:nvPicPr>
          <p:cNvPr id="7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FE0D04F9-654E-000C-5C07-D4E6DB5F6FB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4" name="Ellipse 3">
            <a:extLst>
              <a:ext uri="{FF2B5EF4-FFF2-40B4-BE49-F238E27FC236}">
                <a16:creationId xmlns:a16="http://schemas.microsoft.com/office/drawing/2014/main" id="{80A127EE-6389-7BDC-579D-EBE7052D636E}"/>
              </a:ext>
            </a:extLst>
          </p:cNvPr>
          <p:cNvSpPr/>
          <p:nvPr/>
        </p:nvSpPr>
        <p:spPr>
          <a:xfrm>
            <a:off x="11833811" y="2926934"/>
            <a:ext cx="1526509" cy="1526509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AFD46790-C146-913C-953D-08F6DFBEA841}"/>
              </a:ext>
            </a:extLst>
          </p:cNvPr>
          <p:cNvSpPr/>
          <p:nvPr/>
        </p:nvSpPr>
        <p:spPr>
          <a:xfrm>
            <a:off x="528953" y="5486403"/>
            <a:ext cx="1526509" cy="1526509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B505125D-52B8-124A-FB05-1968A697F8DD}"/>
              </a:ext>
            </a:extLst>
          </p:cNvPr>
          <p:cNvSpPr/>
          <p:nvPr/>
        </p:nvSpPr>
        <p:spPr>
          <a:xfrm>
            <a:off x="6430375" y="8017633"/>
            <a:ext cx="1526509" cy="1526509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8615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12" grpId="0" animBg="1"/>
      <p:bldP spid="4" grpId="0" animBg="1"/>
      <p:bldP spid="9" grpId="0" animBg="1"/>
      <p:bldP spid="10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EB49CE-1AA7-3E2A-2937-535AE7DD0A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D5FA9D80-F3CB-BE64-F243-5B863BAA285E}"/>
              </a:ext>
            </a:extLst>
          </p:cNvPr>
          <p:cNvSpPr txBox="1"/>
          <p:nvPr/>
        </p:nvSpPr>
        <p:spPr>
          <a:xfrm>
            <a:off x="2181726" y="800309"/>
            <a:ext cx="1041534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أنصتوا جيدا، ما هو الحرف/الصوت الذي يتكرر في الكلمات التالية: ظلام – ظفر – ظل؟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توفير البيئة الآمنة وعلى رفع درجة تركيز التلاميذ.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6E84DBB3-4316-CF77-4B8A-479084D448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6688" y="2611959"/>
            <a:ext cx="9002623" cy="6874732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9C963B8F-0F1A-4ACD-9B02-DBDEE47D60E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4837" y="651593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96564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just" defTabSz="514402" rtl="1" eaLnBrk="1" latinLnBrk="0" hangingPunct="1">
              <a:defRPr/>
            </a:pPr>
            <a:endParaRPr lang="fr-MA" sz="1013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0" name="Image 9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C9C4A9E-02BC-45F4-AE6C-01FC41AC201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44635" y="2938983"/>
            <a:ext cx="2216668" cy="1252899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95414" y="2700709"/>
            <a:ext cx="2208239" cy="147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927FD5-F214-E74E-2244-86BA3D71E1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id="{7072441C-6E0D-00EC-0413-70DE691D4E74}"/>
              </a:ext>
            </a:extLst>
          </p:cNvPr>
          <p:cNvSpPr txBox="1"/>
          <p:nvPr/>
        </p:nvSpPr>
        <p:spPr>
          <a:xfrm>
            <a:off x="176463" y="2730924"/>
            <a:ext cx="13363073" cy="18620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rtl="1"/>
            <a:r>
              <a:rPr lang="ar-MA" sz="11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ط – ظ – ف – ع – ض – غ – ق</a:t>
            </a:r>
            <a:endParaRPr lang="fr-FR" sz="11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0FE5929E-2958-AE64-E885-CAAA9C9AC957}"/>
              </a:ext>
            </a:extLst>
          </p:cNvPr>
          <p:cNvSpPr txBox="1"/>
          <p:nvPr/>
        </p:nvSpPr>
        <p:spPr>
          <a:xfrm>
            <a:off x="176462" y="5318634"/>
            <a:ext cx="13363073" cy="18620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rtl="1"/>
            <a:r>
              <a:rPr lang="ar-MA" sz="11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ف – ض – ق – غ – ع – ظ – ط</a:t>
            </a:r>
            <a:endParaRPr lang="fr-FR" sz="11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59141AE-D930-1D12-304A-ADB92AADD8CF}"/>
              </a:ext>
            </a:extLst>
          </p:cNvPr>
          <p:cNvSpPr txBox="1"/>
          <p:nvPr/>
        </p:nvSpPr>
        <p:spPr>
          <a:xfrm>
            <a:off x="176461" y="7849864"/>
            <a:ext cx="13363073" cy="18620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rtl="1"/>
            <a:r>
              <a:rPr lang="ar-MA" sz="11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ق – غ – ع – ط – ظ – ض – ف</a:t>
            </a:r>
            <a:endParaRPr lang="fr-FR" sz="11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CEA3B8C-FC65-2AAA-CB45-64E809F09777}"/>
              </a:ext>
            </a:extLst>
          </p:cNvPr>
          <p:cNvSpPr txBox="1"/>
          <p:nvPr/>
        </p:nvSpPr>
        <p:spPr>
          <a:xfrm>
            <a:off x="2181726" y="1046530"/>
            <a:ext cx="1041534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أحسنتم، إنه حرف الظاء. الآن، من يعين الحرف في سلاسل الحروف المعروضة؟</a:t>
            </a:r>
          </a:p>
        </p:txBody>
      </p:sp>
      <p:pic>
        <p:nvPicPr>
          <p:cNvPr id="7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148EF489-8AD8-48E1-4407-7EDA70493F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4" name="Ellipse 3">
            <a:extLst>
              <a:ext uri="{FF2B5EF4-FFF2-40B4-BE49-F238E27FC236}">
                <a16:creationId xmlns:a16="http://schemas.microsoft.com/office/drawing/2014/main" id="{354FFDE9-5CAF-F016-0867-B53E92A83133}"/>
              </a:ext>
            </a:extLst>
          </p:cNvPr>
          <p:cNvSpPr/>
          <p:nvPr/>
        </p:nvSpPr>
        <p:spPr>
          <a:xfrm>
            <a:off x="9888498" y="2898693"/>
            <a:ext cx="1526509" cy="1526509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FCCD44E7-C2D2-7942-0629-D1EDCA7CB1A1}"/>
              </a:ext>
            </a:extLst>
          </p:cNvPr>
          <p:cNvSpPr/>
          <p:nvPr/>
        </p:nvSpPr>
        <p:spPr>
          <a:xfrm>
            <a:off x="2358598" y="5458163"/>
            <a:ext cx="1526509" cy="1526509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3922E4DC-F448-3EAE-6880-C497CD78A4EA}"/>
              </a:ext>
            </a:extLst>
          </p:cNvPr>
          <p:cNvSpPr/>
          <p:nvPr/>
        </p:nvSpPr>
        <p:spPr>
          <a:xfrm>
            <a:off x="4581158" y="8017633"/>
            <a:ext cx="1526509" cy="1526509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45469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12" grpId="0" animBg="1"/>
      <p:bldP spid="4" grpId="0" animBg="1"/>
      <p:bldP spid="9" grpId="0" animBg="1"/>
      <p:bldP spid="10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EEEBFE-F54D-96F0-28F6-E834E20B00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9C9AC345-14FC-281A-EF92-5942049464DD}"/>
              </a:ext>
            </a:extLst>
          </p:cNvPr>
          <p:cNvSpPr txBox="1"/>
          <p:nvPr/>
        </p:nvSpPr>
        <p:spPr>
          <a:xfrm>
            <a:off x="2181726" y="800309"/>
            <a:ext cx="1041534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أنصتوا جيدا، ما هو الحرف/الصوت الذي يتكرر في الكلمات التالية: علبة – عمر – عيسى؟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توفير البيئة الآمنة وعلى رفع درجة تركيز التلاميذ.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68138CBB-7DB6-F554-981B-CA5FF9F8E1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6688" y="2611959"/>
            <a:ext cx="9002623" cy="6874732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6CEA98F-45CC-A09A-6649-1A75111579C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4837" y="651593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2456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4CAB3C-4A7D-3608-FC5A-5EDF95068C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id="{3D961DE2-15D5-E47A-46EC-317F1FCCBF52}"/>
              </a:ext>
            </a:extLst>
          </p:cNvPr>
          <p:cNvSpPr txBox="1"/>
          <p:nvPr/>
        </p:nvSpPr>
        <p:spPr>
          <a:xfrm>
            <a:off x="176463" y="2730924"/>
            <a:ext cx="13363073" cy="18620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rtl="1"/>
            <a:r>
              <a:rPr lang="ar-MA" sz="11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ط – ظ – ف – ع – ض – غ – ق</a:t>
            </a:r>
            <a:endParaRPr lang="fr-FR" sz="11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BF81799B-8F12-9436-8C63-30239A579469}"/>
              </a:ext>
            </a:extLst>
          </p:cNvPr>
          <p:cNvSpPr txBox="1"/>
          <p:nvPr/>
        </p:nvSpPr>
        <p:spPr>
          <a:xfrm>
            <a:off x="176462" y="5318634"/>
            <a:ext cx="13363073" cy="18620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rtl="1"/>
            <a:r>
              <a:rPr lang="ar-MA" sz="11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ف – ض – ق – غ – ع – ظ – ط</a:t>
            </a:r>
            <a:endParaRPr lang="fr-FR" sz="11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C8B6291-355A-92E7-A4F9-0C4D50A502D6}"/>
              </a:ext>
            </a:extLst>
          </p:cNvPr>
          <p:cNvSpPr txBox="1"/>
          <p:nvPr/>
        </p:nvSpPr>
        <p:spPr>
          <a:xfrm>
            <a:off x="176461" y="7849864"/>
            <a:ext cx="13363073" cy="18620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rtl="1"/>
            <a:r>
              <a:rPr lang="ar-MA" sz="11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ق – غ – ع – ط – ظ – ض – ف</a:t>
            </a:r>
            <a:endParaRPr lang="fr-FR" sz="11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74232A2-E06B-5712-2D07-B319BD4D9F41}"/>
              </a:ext>
            </a:extLst>
          </p:cNvPr>
          <p:cNvSpPr txBox="1"/>
          <p:nvPr/>
        </p:nvSpPr>
        <p:spPr>
          <a:xfrm>
            <a:off x="2181726" y="1046530"/>
            <a:ext cx="1041534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أحسنتم، إنه حرف العين. الآن، من يعين الحرف في سلاسل الحروف المعروضة؟</a:t>
            </a:r>
          </a:p>
        </p:txBody>
      </p:sp>
      <p:pic>
        <p:nvPicPr>
          <p:cNvPr id="7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E1A1A6F-A424-93D6-7060-10DE10C49A1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4" name="Ellipse 3">
            <a:extLst>
              <a:ext uri="{FF2B5EF4-FFF2-40B4-BE49-F238E27FC236}">
                <a16:creationId xmlns:a16="http://schemas.microsoft.com/office/drawing/2014/main" id="{5604D79D-79FC-75CF-0A92-E0325E6EABDC}"/>
              </a:ext>
            </a:extLst>
          </p:cNvPr>
          <p:cNvSpPr/>
          <p:nvPr/>
        </p:nvSpPr>
        <p:spPr>
          <a:xfrm>
            <a:off x="6094742" y="3122943"/>
            <a:ext cx="1526509" cy="1526509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3DE43B85-7BF5-457C-84D7-15FC838AAD00}"/>
              </a:ext>
            </a:extLst>
          </p:cNvPr>
          <p:cNvSpPr/>
          <p:nvPr/>
        </p:nvSpPr>
        <p:spPr>
          <a:xfrm>
            <a:off x="4134895" y="5654173"/>
            <a:ext cx="1526509" cy="1526509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81458910-B051-20F3-8DF0-20CCB11DE0DE}"/>
              </a:ext>
            </a:extLst>
          </p:cNvPr>
          <p:cNvSpPr/>
          <p:nvPr/>
        </p:nvSpPr>
        <p:spPr>
          <a:xfrm>
            <a:off x="8189173" y="8322433"/>
            <a:ext cx="1526509" cy="1526509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63554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12" grpId="0" animBg="1"/>
      <p:bldP spid="4" grpId="0" animBg="1"/>
      <p:bldP spid="9" grpId="0" animBg="1"/>
      <p:bldP spid="10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947BA5-37D8-15D3-3A04-6BFCC33A3A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E04B7C6C-53B4-5B70-8107-9C6B955E0065}"/>
              </a:ext>
            </a:extLst>
          </p:cNvPr>
          <p:cNvSpPr txBox="1"/>
          <p:nvPr/>
        </p:nvSpPr>
        <p:spPr>
          <a:xfrm>
            <a:off x="2181726" y="800309"/>
            <a:ext cx="1041534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أنصتوا جيدا، ما هو الحرف/الصوت الذي يتكرر في الكلمات التالية: غسق – غيمة – غلاف؟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توفير البيئة الآمنة وعلى رفع درجة تركيز التلاميذ.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C1DD9C4-BED5-EEA3-8770-4C7AD67C47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6688" y="2611959"/>
            <a:ext cx="9002623" cy="6874732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4E6B22C2-32FC-10ED-8F77-642E0EC8352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4837" y="651593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22217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73162A-F2BF-EE33-2E1A-242E0DC0EC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id="{6F4B1EDF-BDA8-30D9-575F-C9461DAE2BA3}"/>
              </a:ext>
            </a:extLst>
          </p:cNvPr>
          <p:cNvSpPr txBox="1"/>
          <p:nvPr/>
        </p:nvSpPr>
        <p:spPr>
          <a:xfrm>
            <a:off x="176463" y="2730924"/>
            <a:ext cx="13363073" cy="18620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rtl="1"/>
            <a:r>
              <a:rPr lang="ar-MA" sz="11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ط – ظ – ف – ع – ض – غ – ق</a:t>
            </a:r>
            <a:endParaRPr lang="fr-FR" sz="11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EBE3581-88B1-CA74-EDEA-28C25907F845}"/>
              </a:ext>
            </a:extLst>
          </p:cNvPr>
          <p:cNvSpPr txBox="1"/>
          <p:nvPr/>
        </p:nvSpPr>
        <p:spPr>
          <a:xfrm>
            <a:off x="176462" y="5318634"/>
            <a:ext cx="13363073" cy="18620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rtl="1"/>
            <a:r>
              <a:rPr lang="ar-MA" sz="11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ف – ض – ق – غ – ع – ظ – ط</a:t>
            </a:r>
            <a:endParaRPr lang="fr-FR" sz="11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B1601ED-E62C-D776-EE71-392A54B69ADE}"/>
              </a:ext>
            </a:extLst>
          </p:cNvPr>
          <p:cNvSpPr txBox="1"/>
          <p:nvPr/>
        </p:nvSpPr>
        <p:spPr>
          <a:xfrm>
            <a:off x="176461" y="7849864"/>
            <a:ext cx="13363073" cy="18620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rtl="1"/>
            <a:r>
              <a:rPr lang="ar-MA" sz="11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ق – غ – ع – ط – ظ – ض – ف</a:t>
            </a:r>
            <a:endParaRPr lang="fr-FR" sz="11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2A8EBD8-6FB4-E844-0E1D-CCF31001732F}"/>
              </a:ext>
            </a:extLst>
          </p:cNvPr>
          <p:cNvSpPr txBox="1"/>
          <p:nvPr/>
        </p:nvSpPr>
        <p:spPr>
          <a:xfrm>
            <a:off x="2181726" y="1046530"/>
            <a:ext cx="1041534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أحسنتم، إنه حرف الغين. الآن، من يعين الحرف في سلاسل الحروف المعروضة؟</a:t>
            </a:r>
          </a:p>
        </p:txBody>
      </p:sp>
      <p:pic>
        <p:nvPicPr>
          <p:cNvPr id="7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342FD3D1-5211-7028-3ED0-A12F0B58C9E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4" name="Ellipse 3">
            <a:extLst>
              <a:ext uri="{FF2B5EF4-FFF2-40B4-BE49-F238E27FC236}">
                <a16:creationId xmlns:a16="http://schemas.microsoft.com/office/drawing/2014/main" id="{20E06F3C-8A7C-E6EC-16F7-6779214C5B89}"/>
              </a:ext>
            </a:extLst>
          </p:cNvPr>
          <p:cNvSpPr/>
          <p:nvPr/>
        </p:nvSpPr>
        <p:spPr>
          <a:xfrm>
            <a:off x="2181726" y="3066463"/>
            <a:ext cx="1526509" cy="1526509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029D6CD1-3BFB-2056-69E2-02F5F0C3CC9A}"/>
              </a:ext>
            </a:extLst>
          </p:cNvPr>
          <p:cNvSpPr/>
          <p:nvPr/>
        </p:nvSpPr>
        <p:spPr>
          <a:xfrm>
            <a:off x="5949659" y="5692591"/>
            <a:ext cx="1526509" cy="1526509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2530BD37-65E0-7F48-1A69-7E60A5A4924D}"/>
              </a:ext>
            </a:extLst>
          </p:cNvPr>
          <p:cNvSpPr/>
          <p:nvPr/>
        </p:nvSpPr>
        <p:spPr>
          <a:xfrm>
            <a:off x="9911512" y="8185403"/>
            <a:ext cx="1526509" cy="1526509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65041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12" grpId="0" animBg="1"/>
      <p:bldP spid="4" grpId="0" animBg="1"/>
      <p:bldP spid="9" grpId="0" animBg="1"/>
      <p:bldP spid="10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55F563-1D7F-DA37-1E26-77C0EC5CC4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9A190B53-204A-B532-09BA-915DB9A82CA7}"/>
              </a:ext>
            </a:extLst>
          </p:cNvPr>
          <p:cNvSpPr txBox="1"/>
          <p:nvPr/>
        </p:nvSpPr>
        <p:spPr>
          <a:xfrm>
            <a:off x="2181726" y="800309"/>
            <a:ext cx="1041534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أنصتوا جيدا، ما هو الحرف/الصوت الذي يتكرر في الكلمات التالية: ضمير – ضياء – ضفدع؟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توفير البيئة الآمنة وعلى رفع درجة تركيز التلاميذ.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BC5B252-AAEE-874D-6CCA-B37BEAB72E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6688" y="2611959"/>
            <a:ext cx="9002623" cy="6874732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A219BAF7-648E-4E8C-45AA-ED2711D4D15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4837" y="651593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248448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7FB31C-307E-D446-07F5-FC1A568D7B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id="{1F61BEFE-B983-F57D-9E3D-891E983B5FB3}"/>
              </a:ext>
            </a:extLst>
          </p:cNvPr>
          <p:cNvSpPr txBox="1"/>
          <p:nvPr/>
        </p:nvSpPr>
        <p:spPr>
          <a:xfrm>
            <a:off x="176463" y="2730924"/>
            <a:ext cx="13363073" cy="18620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rtl="1"/>
            <a:r>
              <a:rPr lang="ar-MA" sz="11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ط – ظ – ف – ع – ض – غ – ق</a:t>
            </a:r>
            <a:endParaRPr lang="fr-FR" sz="11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087576C0-6399-8273-6569-34444CE7E22E}"/>
              </a:ext>
            </a:extLst>
          </p:cNvPr>
          <p:cNvSpPr txBox="1"/>
          <p:nvPr/>
        </p:nvSpPr>
        <p:spPr>
          <a:xfrm>
            <a:off x="176462" y="5318634"/>
            <a:ext cx="13363073" cy="18620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rtl="1"/>
            <a:r>
              <a:rPr lang="ar-MA" sz="11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ف – ض – ق – غ – ع – ظ – ط</a:t>
            </a:r>
            <a:endParaRPr lang="fr-FR" sz="11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369EB10-AF7C-E567-A65E-74C49707E06F}"/>
              </a:ext>
            </a:extLst>
          </p:cNvPr>
          <p:cNvSpPr txBox="1"/>
          <p:nvPr/>
        </p:nvSpPr>
        <p:spPr>
          <a:xfrm>
            <a:off x="176461" y="7849864"/>
            <a:ext cx="13363073" cy="18620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rtl="1"/>
            <a:r>
              <a:rPr lang="ar-MA" sz="11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ق – غ – ع – ط – ظ – ض – ف</a:t>
            </a:r>
            <a:endParaRPr lang="fr-FR" sz="11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22D2F74-8419-BA7F-C6AF-119694500E34}"/>
              </a:ext>
            </a:extLst>
          </p:cNvPr>
          <p:cNvSpPr txBox="1"/>
          <p:nvPr/>
        </p:nvSpPr>
        <p:spPr>
          <a:xfrm>
            <a:off x="2181726" y="1046530"/>
            <a:ext cx="1041534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أحسنتم، إنه حرف الضاد. الآن، من يعين الحرف في سلاسل الحروف المعروضة؟</a:t>
            </a:r>
          </a:p>
        </p:txBody>
      </p:sp>
      <p:pic>
        <p:nvPicPr>
          <p:cNvPr id="7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FC2E2B78-D6B2-3C48-CD35-1049E6A96BD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4" name="Ellipse 3">
            <a:extLst>
              <a:ext uri="{FF2B5EF4-FFF2-40B4-BE49-F238E27FC236}">
                <a16:creationId xmlns:a16="http://schemas.microsoft.com/office/drawing/2014/main" id="{83D848CD-B44E-224C-2934-0F4FE15945B5}"/>
              </a:ext>
            </a:extLst>
          </p:cNvPr>
          <p:cNvSpPr/>
          <p:nvPr/>
        </p:nvSpPr>
        <p:spPr>
          <a:xfrm>
            <a:off x="4251973" y="3103311"/>
            <a:ext cx="1526509" cy="1526509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55DE7421-9390-2BF5-91AD-9D90E21E890A}"/>
              </a:ext>
            </a:extLst>
          </p:cNvPr>
          <p:cNvSpPr/>
          <p:nvPr/>
        </p:nvSpPr>
        <p:spPr>
          <a:xfrm>
            <a:off x="9799216" y="5727870"/>
            <a:ext cx="1526509" cy="1526509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4D9B66A6-C784-33E5-5989-2752D7ABDB37}"/>
              </a:ext>
            </a:extLst>
          </p:cNvPr>
          <p:cNvSpPr/>
          <p:nvPr/>
        </p:nvSpPr>
        <p:spPr>
          <a:xfrm>
            <a:off x="2451933" y="8185403"/>
            <a:ext cx="1526509" cy="1526509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56010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12" grpId="0" animBg="1"/>
      <p:bldP spid="4" grpId="0" animBg="1"/>
      <p:bldP spid="9" grpId="0" animBg="1"/>
      <p:bldP spid="10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08AB48-1FAA-0A47-52D2-07CD6A75F9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909531E4-6311-BB97-9EF2-2DCCAAAA502F}"/>
              </a:ext>
            </a:extLst>
          </p:cNvPr>
          <p:cNvSpPr txBox="1"/>
          <p:nvPr/>
        </p:nvSpPr>
        <p:spPr>
          <a:xfrm>
            <a:off x="2181726" y="800309"/>
            <a:ext cx="1041534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أنصتوا جيدا، ما هو الحرف/الصوت الذي يتكرر في الكلمات التالية: قارب – قصير – قلب؟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توفير البيئة الآمنة وعلى رفع درجة تركيز التلاميذ.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591E14C-4CAE-850B-F5B6-E5BCBBD1F7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6688" y="2611959"/>
            <a:ext cx="9002623" cy="6874732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9ED68B8D-8438-4E45-D11A-625E81EB0CB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4837" y="651593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28867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0B46B7-63B9-666C-A9D2-56551033F3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id="{BC4F6911-0B27-CF8C-96C4-88B5616396DD}"/>
              </a:ext>
            </a:extLst>
          </p:cNvPr>
          <p:cNvSpPr txBox="1"/>
          <p:nvPr/>
        </p:nvSpPr>
        <p:spPr>
          <a:xfrm>
            <a:off x="176463" y="2730924"/>
            <a:ext cx="13363073" cy="18620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rtl="1"/>
            <a:r>
              <a:rPr lang="ar-MA" sz="11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ط – ظ – ف – ع – ض – غ – ق</a:t>
            </a:r>
            <a:endParaRPr lang="fr-FR" sz="11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17DB5407-6CDA-C5AF-3BB2-E186E2DBC83A}"/>
              </a:ext>
            </a:extLst>
          </p:cNvPr>
          <p:cNvSpPr txBox="1"/>
          <p:nvPr/>
        </p:nvSpPr>
        <p:spPr>
          <a:xfrm>
            <a:off x="176462" y="5318634"/>
            <a:ext cx="13363073" cy="18620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rtl="1"/>
            <a:r>
              <a:rPr lang="ar-MA" sz="11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ف – ض – ق – غ – ع – ظ – ط</a:t>
            </a:r>
            <a:endParaRPr lang="fr-FR" sz="11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1F33789C-A8FD-105F-7AAD-81BC47D4FC54}"/>
              </a:ext>
            </a:extLst>
          </p:cNvPr>
          <p:cNvSpPr txBox="1"/>
          <p:nvPr/>
        </p:nvSpPr>
        <p:spPr>
          <a:xfrm>
            <a:off x="176461" y="7849864"/>
            <a:ext cx="13363073" cy="18620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rtl="1"/>
            <a:r>
              <a:rPr lang="ar-MA" sz="11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ق – غ – ع – ط – ظ – ض – ف</a:t>
            </a:r>
            <a:endParaRPr lang="fr-FR" sz="11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B7B4C004-F86E-68E9-1290-918ED6EE1753}"/>
              </a:ext>
            </a:extLst>
          </p:cNvPr>
          <p:cNvSpPr txBox="1"/>
          <p:nvPr/>
        </p:nvSpPr>
        <p:spPr>
          <a:xfrm>
            <a:off x="2181726" y="1046530"/>
            <a:ext cx="1041534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أحسنتم، إنه حرف القاف. الآن، من يعين الحرف في سلاسل الحروف المعروضة؟</a:t>
            </a:r>
          </a:p>
        </p:txBody>
      </p:sp>
      <p:pic>
        <p:nvPicPr>
          <p:cNvPr id="7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B18BE3D-AA39-7342-433E-76364295762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4" name="Ellipse 3">
            <a:extLst>
              <a:ext uri="{FF2B5EF4-FFF2-40B4-BE49-F238E27FC236}">
                <a16:creationId xmlns:a16="http://schemas.microsoft.com/office/drawing/2014/main" id="{A348B364-E3F1-52CE-3255-A9A63A6A193E}"/>
              </a:ext>
            </a:extLst>
          </p:cNvPr>
          <p:cNvSpPr/>
          <p:nvPr/>
        </p:nvSpPr>
        <p:spPr>
          <a:xfrm>
            <a:off x="453118" y="3066463"/>
            <a:ext cx="1526509" cy="1526509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A42B2941-72BF-C453-1B15-22448CD9ADA8}"/>
              </a:ext>
            </a:extLst>
          </p:cNvPr>
          <p:cNvSpPr/>
          <p:nvPr/>
        </p:nvSpPr>
        <p:spPr>
          <a:xfrm>
            <a:off x="7890206" y="5654173"/>
            <a:ext cx="1526509" cy="1526509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C88582BA-B3C5-DFB9-5FB8-BBB239A48FBA}"/>
              </a:ext>
            </a:extLst>
          </p:cNvPr>
          <p:cNvSpPr/>
          <p:nvPr/>
        </p:nvSpPr>
        <p:spPr>
          <a:xfrm>
            <a:off x="11833811" y="8017633"/>
            <a:ext cx="1526509" cy="1526509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81185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12" grpId="0" animBg="1"/>
      <p:bldP spid="4" grpId="0" animBg="1"/>
      <p:bldP spid="9" grpId="0" animBg="1"/>
      <p:bldP spid="10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BA20DD-9773-72F3-1CC4-7B3463F4FF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4EEB6457-C578-9A67-7668-FEC033F2B658}"/>
              </a:ext>
            </a:extLst>
          </p:cNvPr>
          <p:cNvSpPr txBox="1"/>
          <p:nvPr/>
        </p:nvSpPr>
        <p:spPr>
          <a:xfrm>
            <a:off x="2197768" y="895960"/>
            <a:ext cx="1041534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من يقم إلى السبورة لقراءة سلسلة الحروف؟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توجيه كل تلميذ إلى سلسلة مغايرة للسلسلة التي قرأها من قبله.</a:t>
            </a:r>
          </a:p>
        </p:txBody>
      </p:sp>
      <p:pic>
        <p:nvPicPr>
          <p:cNvPr id="7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AB18B1A-FFB6-9AAF-945E-92CF26BC316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E194ABF-F304-6D20-8509-66C9CF2E14E7}"/>
              </a:ext>
            </a:extLst>
          </p:cNvPr>
          <p:cNvSpPr txBox="1"/>
          <p:nvPr/>
        </p:nvSpPr>
        <p:spPr>
          <a:xfrm>
            <a:off x="176463" y="2730924"/>
            <a:ext cx="13363073" cy="18620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rtl="1"/>
            <a:r>
              <a:rPr lang="ar-MA" sz="11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ط – ظ – ف – ع – ض – غ – ق</a:t>
            </a:r>
            <a:endParaRPr lang="fr-FR" sz="11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530E8482-8A77-35A1-8F3B-DD1EC30A5807}"/>
              </a:ext>
            </a:extLst>
          </p:cNvPr>
          <p:cNvSpPr txBox="1"/>
          <p:nvPr/>
        </p:nvSpPr>
        <p:spPr>
          <a:xfrm>
            <a:off x="176462" y="5318634"/>
            <a:ext cx="13363073" cy="18620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rtl="1"/>
            <a:r>
              <a:rPr lang="ar-MA" sz="11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ف – ض – ق – غ – ع – ظ – ط</a:t>
            </a:r>
            <a:endParaRPr lang="fr-FR" sz="11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4AB31165-0DD1-9B6A-EE05-3871D4B5FBEB}"/>
              </a:ext>
            </a:extLst>
          </p:cNvPr>
          <p:cNvSpPr txBox="1"/>
          <p:nvPr/>
        </p:nvSpPr>
        <p:spPr>
          <a:xfrm>
            <a:off x="176461" y="7849864"/>
            <a:ext cx="13363073" cy="18620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rtl="1"/>
            <a:r>
              <a:rPr lang="ar-MA" sz="11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ق – غ – ع – ط – ظ – ض – ف</a:t>
            </a:r>
            <a:endParaRPr lang="fr-FR" sz="11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64768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8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العدة اللازمة للحصة</a:t>
            </a:r>
            <a:endParaRPr lang="en-US" sz="48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5119093" y="6656593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الكراسة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FF0DACA2-9027-71B5-CB86-4E4188CB817C}"/>
              </a:ext>
            </a:extLst>
          </p:cNvPr>
          <p:cNvSpPr/>
          <p:nvPr/>
        </p:nvSpPr>
        <p:spPr>
          <a:xfrm>
            <a:off x="9304214" y="6607109"/>
            <a:ext cx="330671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لوحة المقاطع والحروف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7A06EC4-C540-B9BC-FD02-B442543B19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300914">
            <a:off x="5295003" y="3063323"/>
            <a:ext cx="2508991" cy="318573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2EF5AC7-2DC6-2764-EDE3-884D5C8E805C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582150" y="2845829"/>
            <a:ext cx="2750848" cy="346892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7D71DF94-7BE4-8345-8118-5798E12530C1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77370" y="3574665"/>
            <a:ext cx="2592763" cy="25371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1C822571-E15E-151E-95AC-FEB77A465EBF}"/>
              </a:ext>
            </a:extLst>
          </p:cNvPr>
          <p:cNvSpPr/>
          <p:nvPr/>
        </p:nvSpPr>
        <p:spPr>
          <a:xfrm>
            <a:off x="540252" y="6656593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اللوحة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2167033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827AE0-7880-9F29-89C5-0E1091F9BC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4A4DF56B-BA6D-6B08-E36F-927FFE1206DA}"/>
              </a:ext>
            </a:extLst>
          </p:cNvPr>
          <p:cNvSpPr txBox="1"/>
          <p:nvPr/>
        </p:nvSpPr>
        <p:spPr>
          <a:xfrm>
            <a:off x="2326106" y="743636"/>
            <a:ext cx="1031507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خذوا كراساتكم الصفحة 30 النشاط الأول، سأقرأ وعليكم أن تقرأوا مثلي.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الأستاذ الحرف ويسمي الصورة: ض – ضفدع، ط – طائرة، ظ – ظرف...</a:t>
            </a:r>
          </a:p>
        </p:txBody>
      </p:sp>
      <p:pic>
        <p:nvPicPr>
          <p:cNvPr id="7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F70DED13-8F5C-9681-DD24-6EFEF514D5A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071AFE3F-6420-6FA2-62FC-40764179A0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394" y="3549032"/>
            <a:ext cx="13381211" cy="432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93493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93FB61-CD62-CE1D-49F5-A1F5FCF5E2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EC8DCE76-9B63-B447-34E2-F45087A80098}"/>
              </a:ext>
            </a:extLst>
          </p:cNvPr>
          <p:cNvSpPr txBox="1"/>
          <p:nvPr/>
        </p:nvSpPr>
        <p:spPr>
          <a:xfrm>
            <a:off x="2326106" y="743636"/>
            <a:ext cx="1031507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كل واحد يقرأ لزميله، وعندما ينتهي يقرأ زميله عليه بدوره.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لتوضيح العمل الثنائي مع تشجيع التلاميذ ليصحح بعضهم لبعضهم.</a:t>
            </a:r>
          </a:p>
        </p:txBody>
      </p:sp>
      <p:pic>
        <p:nvPicPr>
          <p:cNvPr id="2" name="Image 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A61818E0-33A3-FBEF-55AE-6B0FD66AA86D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46611" y="735363"/>
            <a:ext cx="1695543" cy="11251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C2E70BE-9118-9A07-842F-4D5A8CC241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394" y="3549032"/>
            <a:ext cx="13381211" cy="432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9181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CA5B76-2E06-A7E7-07B6-AEDBD0499C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0A73894-201B-D4A7-E1A7-26736791969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A4EC91F7-EEAB-19BC-05F5-19509776B1F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409455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التصديق على شبكة رصد التقدم</a:t>
            </a:r>
            <a:endParaRPr kumimoji="1" lang="fr-FR" sz="6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97F4BDC2-EACE-A9EA-132A-299591006FB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D321E96-A2F8-E502-4B0A-7783F88E45B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47DAB919-052A-65C3-8E92-AB04DC3F8F7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63E1604E-4755-B406-6B83-8CE11609A3A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FF6421D-DD0D-B471-2C0F-96558189AD97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08561" y="486702"/>
            <a:ext cx="6474030" cy="81640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55065181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D0F249-68D5-4B5E-FB7D-69AB818340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7B0ACAA7-72DF-F0CD-3355-976050E3444D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D0D15CDE-58AA-42C5-C2D0-CC24B5137312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37DC7FAE-99A6-F6D3-8DA4-FE043828781C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7BEC6CEB-389F-DE28-762C-B56762253E20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CA236655-A82F-CE88-1D73-997C11F7D61B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8DA2E79F-5A56-FDAD-C9FE-C3BFE9DF6F8D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6A224E8A-B22B-93D1-82D2-E6E175CA963B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34CE4F84-CE8A-1F2C-45F7-35CC9BFD2502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شغل التلاميذ بأنشطة الكتابة والتلوين (النشاطان 2 و3)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B88A244C-0C2D-B48C-B7F3-AEA8984BF804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التصديق بشكل فردي وتملؤ الشبكة بالموازاة مع التمرير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820A9E5E-029C-09AC-0916-55DC012A9F8A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إعداد سلاسل مختلفة للحروف حسب النماذج في الشرائح الموالية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BBABBDF5-8AEE-C133-6F32-D18F41A5A80A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21A36F51-44D4-97EA-DF43-82841E7D05F0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التصديق</a:t>
            </a:r>
          </a:p>
        </p:txBody>
      </p:sp>
    </p:spTree>
    <p:extLst>
      <p:ext uri="{BB962C8B-B14F-4D97-AF65-F5344CB8AC3E}">
        <p14:creationId xmlns:p14="http://schemas.microsoft.com/office/powerpoint/2010/main" val="45961420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A65E33-FC18-B268-C611-7EB2E161CC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21D0550F-0764-11CB-16F8-CC92F5818C23}"/>
              </a:ext>
            </a:extLst>
          </p:cNvPr>
          <p:cNvSpPr txBox="1"/>
          <p:nvPr/>
        </p:nvSpPr>
        <p:spPr>
          <a:xfrm>
            <a:off x="1777246" y="883286"/>
            <a:ext cx="1084446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خذوا النشاط الثاني والثالث، وأنجزوا المطلوب.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الأستاذ التعليمات ويشرح المطلوب في كل نشاط.</a:t>
            </a:r>
          </a:p>
        </p:txBody>
      </p:sp>
      <p:pic>
        <p:nvPicPr>
          <p:cNvPr id="9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DCB162D-D79C-3301-A5E3-DEE28ED7381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26BC96CF-7185-0655-876C-8962639776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7773" y="2310534"/>
            <a:ext cx="9260453" cy="7934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61182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90A1F-787C-E2CE-B005-7A12FB8DEE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93F2377B-446F-778B-1003-53E6AA0ADD28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37DCCF47-D651-4B51-9CF2-F2215A3B0DA6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2BCD980D-9E0D-86DE-09EB-64B079559EF4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5002DCB1-A9C1-F3EF-00AC-F2CC58452069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3C3A98DC-D0A1-571E-1EC0-19D0B6E4920E}"/>
              </a:ext>
            </a:extLst>
          </p:cNvPr>
          <p:cNvSpPr/>
          <p:nvPr/>
        </p:nvSpPr>
        <p:spPr>
          <a:xfrm>
            <a:off x="10852132" y="2426765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9B50BB10-62F2-A36B-B425-6EDFC0D1E3FB}"/>
              </a:ext>
            </a:extLst>
          </p:cNvPr>
          <p:cNvSpPr/>
          <p:nvPr/>
        </p:nvSpPr>
        <p:spPr>
          <a:xfrm>
            <a:off x="10852132" y="4556813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99653F18-3048-D3A0-48AF-7EFA87AADCDD}"/>
              </a:ext>
            </a:extLst>
          </p:cNvPr>
          <p:cNvSpPr/>
          <p:nvPr/>
        </p:nvSpPr>
        <p:spPr>
          <a:xfrm>
            <a:off x="10852132" y="66868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9AA928CB-4B66-73EE-A2BF-098B6F6CFCF2}"/>
              </a:ext>
            </a:extLst>
          </p:cNvPr>
          <p:cNvSpPr/>
          <p:nvPr/>
        </p:nvSpPr>
        <p:spPr>
          <a:xfrm>
            <a:off x="794058" y="6361801"/>
            <a:ext cx="9324932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 rtl="1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إعداد سلاسل التمرير مسبقا حسب النماذج في الشريحة الموالية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D75EAE5F-9421-1E8E-9D5F-BF8DC75FFC92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F6B62BCA-C253-7C88-3E12-97B725EB5CE9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التصديق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16B03D7-FE20-97E4-9E0D-BBC340FD2A01}"/>
              </a:ext>
            </a:extLst>
          </p:cNvPr>
          <p:cNvSpPr/>
          <p:nvPr/>
        </p:nvSpPr>
        <p:spPr>
          <a:xfrm>
            <a:off x="794059" y="2173071"/>
            <a:ext cx="9324931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التمرير بشكل فردي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C892F64-8325-460F-4D58-E3FB1DA6CCEB}"/>
              </a:ext>
            </a:extLst>
          </p:cNvPr>
          <p:cNvSpPr/>
          <p:nvPr/>
        </p:nvSpPr>
        <p:spPr>
          <a:xfrm>
            <a:off x="794058" y="4267436"/>
            <a:ext cx="9324932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تعرض على المتعلم 12 حروف، ويعتبر متحكما إن استطاع قراءة 10 حروف على الأقل.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49D77FD9-4BB0-0BAF-41F8-6BE5C7844C8F}"/>
              </a:ext>
            </a:extLst>
          </p:cNvPr>
          <p:cNvSpPr/>
          <p:nvPr/>
        </p:nvSpPr>
        <p:spPr>
          <a:xfrm>
            <a:off x="10852132" y="881690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88EAAED-0944-D37B-46F3-1B703573AA3C}"/>
              </a:ext>
            </a:extLst>
          </p:cNvPr>
          <p:cNvSpPr/>
          <p:nvPr/>
        </p:nvSpPr>
        <p:spPr>
          <a:xfrm>
            <a:off x="794058" y="8456167"/>
            <a:ext cx="9324932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 rtl="1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التعرف على الصورة المناسبة لكل كلمة قرأها الأستاذ (متحكما إن تعرف على 5 أو 6 منها)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6720785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698683-22B1-73DA-BEA5-E9A80F5548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F49C258E-3A7E-633E-3BC8-16B60631A13C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A173C5A-E2BC-3D1C-8591-6315234DDEF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05AED033-B3FC-ADFC-F6A9-845D0AD5689B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10780C89-1FC5-8F55-34C5-6683A392C769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14" name="ZoneTexte 5">
            <a:extLst>
              <a:ext uri="{FF2B5EF4-FFF2-40B4-BE49-F238E27FC236}">
                <a16:creationId xmlns:a16="http://schemas.microsoft.com/office/drawing/2014/main" id="{BD17CB81-B4AC-39D2-A92F-7E26B6E061E8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D92726A9-250C-1BF2-1233-4BB318B8EBB8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سلاسل التصديق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6FEE4FE-84A7-CBC0-2098-2E0EBD637AFF}"/>
              </a:ext>
            </a:extLst>
          </p:cNvPr>
          <p:cNvSpPr/>
          <p:nvPr/>
        </p:nvSpPr>
        <p:spPr>
          <a:xfrm>
            <a:off x="5306396" y="4466482"/>
            <a:ext cx="3119249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السلسلة 2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8BDC88A-67D9-4367-C022-4D35539339E7}"/>
              </a:ext>
            </a:extLst>
          </p:cNvPr>
          <p:cNvSpPr/>
          <p:nvPr/>
        </p:nvSpPr>
        <p:spPr>
          <a:xfrm>
            <a:off x="5298374" y="7117129"/>
            <a:ext cx="3119249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السلسلة 3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5C23EEEB-04B5-D2A4-51BD-948EA4A5D452}"/>
              </a:ext>
            </a:extLst>
          </p:cNvPr>
          <p:cNvSpPr/>
          <p:nvPr/>
        </p:nvSpPr>
        <p:spPr>
          <a:xfrm>
            <a:off x="5298375" y="1773910"/>
            <a:ext cx="3119249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السلسلة 1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02FFD58-7ED2-A0C2-7871-6FA46549E15F}"/>
              </a:ext>
            </a:extLst>
          </p:cNvPr>
          <p:cNvSpPr txBox="1"/>
          <p:nvPr/>
        </p:nvSpPr>
        <p:spPr>
          <a:xfrm>
            <a:off x="468773" y="2538420"/>
            <a:ext cx="12778451" cy="11079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rtl="1"/>
            <a:r>
              <a:rPr lang="ar-MA" sz="6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 – ج – د – ر – ش – ض – ط – ظ – ق – غ – ف – ع</a:t>
            </a:r>
            <a:endParaRPr lang="fr-FR" sz="6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4DC85C91-AB47-154A-7F08-F37E22248040}"/>
              </a:ext>
            </a:extLst>
          </p:cNvPr>
          <p:cNvSpPr txBox="1"/>
          <p:nvPr/>
        </p:nvSpPr>
        <p:spPr>
          <a:xfrm>
            <a:off x="468770" y="5311598"/>
            <a:ext cx="12778451" cy="11079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rtl="1"/>
            <a:r>
              <a:rPr lang="ar-MA" sz="6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ض – ع – د – ر – ق – ت – ف – ظ – ج – غ – ط – ش</a:t>
            </a:r>
            <a:endParaRPr lang="fr-FR" sz="6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86EBD13-7BC5-AAA4-B551-D4B74BEC9AAB}"/>
              </a:ext>
            </a:extLst>
          </p:cNvPr>
          <p:cNvSpPr txBox="1"/>
          <p:nvPr/>
        </p:nvSpPr>
        <p:spPr>
          <a:xfrm>
            <a:off x="474869" y="7939476"/>
            <a:ext cx="12778451" cy="11079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rtl="1"/>
            <a:r>
              <a:rPr lang="ar-MA" sz="6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ظ – غ – ف – ق – ش – ض – ط – ت – ع – ج – د – ر</a:t>
            </a:r>
            <a:endParaRPr lang="fr-FR" sz="6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08830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 animBg="1"/>
      <p:bldP spid="10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CFCD8A-CFB2-23FC-C1F7-F55C04067B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CCD7EBDE-FFCD-1EBD-B340-AE740A2C0DC2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E7A01291-A2D6-D8D6-78EE-1E4A18B5575F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5D3E623-ACBC-44CF-8105-89357F741735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6A96E10-5EDA-98FA-260E-3C7E046FE684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14" name="ZoneTexte 5">
            <a:extLst>
              <a:ext uri="{FF2B5EF4-FFF2-40B4-BE49-F238E27FC236}">
                <a16:creationId xmlns:a16="http://schemas.microsoft.com/office/drawing/2014/main" id="{5728B394-0195-80F8-8F05-CCD34338044D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89F69C72-6100-8718-0515-692456AFAF3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معجم/ فهم</a:t>
            </a: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47673B93-ECAF-2A22-F1E5-4E180A5E635F}"/>
              </a:ext>
            </a:extLst>
          </p:cNvPr>
          <p:cNvSpPr/>
          <p:nvPr/>
        </p:nvSpPr>
        <p:spPr>
          <a:xfrm>
            <a:off x="468773" y="1799385"/>
            <a:ext cx="12778451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قرد – غابة – ظرف – يكتب – قصر – يصعد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581BF08-220B-286F-5420-8D76EB15EB9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3401" t="19326" r="7290" b="4835"/>
          <a:stretch>
            <a:fillRect/>
          </a:stretch>
        </p:blipFill>
        <p:spPr>
          <a:xfrm>
            <a:off x="6043088" y="2999918"/>
            <a:ext cx="2885080" cy="3078477"/>
          </a:xfrm>
          <a:prstGeom prst="rect">
            <a:avLst/>
          </a:prstGeom>
        </p:spPr>
      </p:pic>
      <p:pic>
        <p:nvPicPr>
          <p:cNvPr id="8" name="Image 7" descr="Une image contenant ciel, nuage, bâtiment, dôme&#10;&#10;Le contenu généré par l’IA peut être incorrect.">
            <a:extLst>
              <a:ext uri="{FF2B5EF4-FFF2-40B4-BE49-F238E27FC236}">
                <a16:creationId xmlns:a16="http://schemas.microsoft.com/office/drawing/2014/main" id="{8FF003D1-D979-554C-B0FA-939025A8A39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21" b="15185"/>
          <a:stretch>
            <a:fillRect/>
          </a:stretch>
        </p:blipFill>
        <p:spPr>
          <a:xfrm>
            <a:off x="937666" y="3209156"/>
            <a:ext cx="3497919" cy="2770165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AA499EA8-C66A-6D84-9E9B-5D68EAF7522B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62857" t="18314" r="4775" b="3732"/>
          <a:stretch>
            <a:fillRect/>
          </a:stretch>
        </p:blipFill>
        <p:spPr>
          <a:xfrm>
            <a:off x="9958469" y="6449239"/>
            <a:ext cx="2764998" cy="2755365"/>
          </a:xfrm>
          <a:prstGeom prst="rect">
            <a:avLst/>
          </a:prstGeom>
        </p:spPr>
      </p:pic>
      <p:pic>
        <p:nvPicPr>
          <p:cNvPr id="14" name="Image 13" descr="Une image contenant texte, dessin, diagramme, croquis&#10;&#10;Le contenu généré par l’IA peut être incorrect.">
            <a:extLst>
              <a:ext uri="{FF2B5EF4-FFF2-40B4-BE49-F238E27FC236}">
                <a16:creationId xmlns:a16="http://schemas.microsoft.com/office/drawing/2014/main" id="{99C74B14-7B5E-8AFA-9099-9B70610AD90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422" t="21630" r="6263" b="6984"/>
          <a:stretch>
            <a:fillRect/>
          </a:stretch>
        </p:blipFill>
        <p:spPr>
          <a:xfrm>
            <a:off x="1004687" y="6381184"/>
            <a:ext cx="3132418" cy="3129981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D7461853-98E8-F1C4-99DA-A62D720B0BCB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31145" t="65893" r="24642" b="18414"/>
          <a:stretch>
            <a:fillRect/>
          </a:stretch>
        </p:blipFill>
        <p:spPr>
          <a:xfrm rot="16200000">
            <a:off x="9534293" y="3675662"/>
            <a:ext cx="3613349" cy="1610593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E0F36001-AF87-F93B-DA36-693D0A48D6C9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3944" t="62225" r="65616" b="20098"/>
          <a:stretch>
            <a:fillRect/>
          </a:stretch>
        </p:blipFill>
        <p:spPr>
          <a:xfrm rot="16200000">
            <a:off x="5670104" y="6852462"/>
            <a:ext cx="2755366" cy="2009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0025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FFF09-6017-656F-685C-72D139DF7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3DE0F086-5523-5E08-6637-8D6762A7C8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36176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ED40FC90-FFE1-9151-D878-EB2B7470012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36176" y="1909312"/>
            <a:ext cx="4800596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96A7EBE-4590-D9D2-C93A-FC3E89E35B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36170" y="6209107"/>
            <a:ext cx="4800602" cy="2136497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282AF7D5-5E1C-E4CE-F424-B529FCA3A94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708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63A9A1C-F29A-8A5A-51D4-B4F237538AE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22772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53733A6-4A4D-CB26-8495-38AC05E758EA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736772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C4369320-F4D7-2EF4-941E-BD89D839752B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5736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9">
            <a:extLst>
              <a:ext uri="{FF2B5EF4-FFF2-40B4-BE49-F238E27FC236}">
                <a16:creationId xmlns:a16="http://schemas.microsoft.com/office/drawing/2014/main" id="{9F973F7E-ABD6-815E-EE6C-EEC279207741}"/>
              </a:ext>
            </a:extLst>
          </p:cNvPr>
          <p:cNvSpPr txBox="1">
            <a:spLocks/>
          </p:cNvSpPr>
          <p:nvPr/>
        </p:nvSpPr>
        <p:spPr>
          <a:xfrm>
            <a:off x="5614737" y="309597"/>
            <a:ext cx="7889233" cy="213649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 سلة الحروف</a:t>
            </a:r>
            <a:endParaRPr kumimoji="1" lang="ja-JP" altLang="en-US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habits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88BCA4A7-9AFF-BC4A-554B-7459F7D5A058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65772" y="2621321"/>
            <a:ext cx="6929469" cy="6178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38392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113538" y="759314"/>
            <a:ext cx="11488924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سنلعب الآن لعبة سلة الحروف، قوموا بتشكيل حلقة.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إعداد سلة صغيرة ونضع فيها جميع بطاقات الحروف التي سبق تقديمها.</a:t>
            </a:r>
          </a:p>
        </p:txBody>
      </p:sp>
      <p:pic>
        <p:nvPicPr>
          <p:cNvPr id="7" name="Image 6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CD6CE8C3-2746-D17F-27B2-F9B4F7EDE02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5508" y="697759"/>
            <a:ext cx="2216668" cy="1252899"/>
          </a:xfrm>
          <a:prstGeom prst="rect">
            <a:avLst/>
          </a:prstGeom>
        </p:spPr>
      </p:pic>
      <p:pic>
        <p:nvPicPr>
          <p:cNvPr id="3" name="Image 2" descr="Une image contenant habits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7F4DF550-88D2-AB81-7A4F-A7FC2696986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594990" y="2412772"/>
            <a:ext cx="8526019" cy="76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3002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835347"/>
            <a:ext cx="12001500" cy="8880153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094841" y="1402852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8556154"/>
              </p:ext>
            </p:extLst>
          </p:nvPr>
        </p:nvGraphicFramePr>
        <p:xfrm>
          <a:off x="1776161" y="1970346"/>
          <a:ext cx="9989603" cy="716280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329868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6443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6395304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724906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اليوم: "الحفاظ على الوسائل"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طقس تسجيل الحضور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نشيد "أمي وأبي"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الاستماع لحكاية: "قسمة عادلة"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الصورة: "لوحة أفراد أسرتي"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أنشودة الحروف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مراجعة الحروف: ض – ط – ظ – ع – غ – ف – ق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سلسلة من الحروف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التصديق على شبكة رصد التقدم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لعبة سلة الحروف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41108" y="3066278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15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4231" y="6008267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70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208199" y="8080723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20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74231" y="2011279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05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74231" y="4445107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30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4A3949-FFD3-50ED-58CF-DC69804C10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076A747-9119-94D7-F22A-8BCBDA587EC3}"/>
              </a:ext>
            </a:extLst>
          </p:cNvPr>
          <p:cNvSpPr txBox="1"/>
          <p:nvPr/>
        </p:nvSpPr>
        <p:spPr>
          <a:xfrm>
            <a:off x="1113537" y="836158"/>
            <a:ext cx="11488924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ستمررون السلة فيما بينكم وعندما تتوقف الموسيقى سيسحب صاحب السلة بطاقة ويسميها</a:t>
            </a:r>
            <a:r>
              <a:rPr lang="ar-MA" sz="32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تنظيم اللعبة وتيسير لعبها، وفي حالة أخطأ التلميذ ننتدب زميلا له للمساعدة.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725F469-88B0-62DE-CD09-8AD1FEA7C8A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  <p:pic>
        <p:nvPicPr>
          <p:cNvPr id="4" name="موسيق أطفال للمدرسة">
            <a:hlinkClick r:id="" action="ppaction://media"/>
            <a:extLst>
              <a:ext uri="{FF2B5EF4-FFF2-40B4-BE49-F238E27FC236}">
                <a16:creationId xmlns:a16="http://schemas.microsoft.com/office/drawing/2014/main" id="{B6E223AD-D41C-CC01-3A96-155D70308CA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41157" y="2401734"/>
            <a:ext cx="12833685" cy="726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113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287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2C2BC61-B44A-ED17-645F-CBB82FB5B52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19200" y="2827421"/>
            <a:ext cx="11277600" cy="682992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852F6DD-0821-587E-5B36-5F357DF14E62}"/>
              </a:ext>
            </a:extLst>
          </p:cNvPr>
          <p:cNvSpPr txBox="1"/>
          <p:nvPr/>
        </p:nvSpPr>
        <p:spPr>
          <a:xfrm>
            <a:off x="1219200" y="629653"/>
            <a:ext cx="11277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7200" b="1" i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إلى الحصة القادمة</a:t>
            </a:r>
            <a:endParaRPr lang="fr-MA" sz="7200" b="1" i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330084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2"/>
          </p:nvPr>
        </p:nvSpPr>
        <p:spPr>
          <a:xfrm>
            <a:off x="936160" y="1925354"/>
            <a:ext cx="4800601" cy="4348082"/>
          </a:xfrm>
        </p:spPr>
        <p:txBody>
          <a:bodyPr/>
          <a:lstStyle/>
          <a:p>
            <a:r>
              <a:rPr kumimoji="1" lang="en-US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3"/>
          </p:nvPr>
        </p:nvSpPr>
        <p:spPr>
          <a:xfrm>
            <a:off x="936168" y="6225149"/>
            <a:ext cx="4800601" cy="2117549"/>
          </a:xfrm>
        </p:spPr>
        <p:txBody>
          <a:bodyPr anchor="ctr"/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24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25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2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2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1425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4347411" y="667876"/>
            <a:ext cx="8133347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بكم، سننطلق في حصة اللغة العربية</a:t>
            </a:r>
            <a:r>
              <a:rPr lang="ar-MA" sz="4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؛</a:t>
            </a:r>
          </a:p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سنتذكر اليوم كيف أستمع جيدا وآخذ الكلمة لأتحدث.</a:t>
            </a:r>
            <a:endParaRPr lang="fr-FR" sz="36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CE51063-829A-2D8A-84F3-251AE90D10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77B91FF-01E9-549E-1307-4BFB61492F94}"/>
              </a:ext>
            </a:extLst>
          </p:cNvPr>
          <p:cNvSpPr/>
          <p:nvPr/>
        </p:nvSpPr>
        <p:spPr>
          <a:xfrm>
            <a:off x="666750" y="4583666"/>
            <a:ext cx="12363450" cy="274757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سلوك الأسبوع: </a:t>
            </a:r>
            <a:r>
              <a:rPr lang="ar-MA" sz="66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الحفاظ على الوسائل</a:t>
            </a:r>
            <a:endParaRPr lang="fr-FR" sz="6600" b="1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22702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CEC0BC-1E0C-42C9-FDA3-6EEE6E6D23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3F5B2EF-9DEB-3AB7-98C5-A40689AA18BD}"/>
              </a:ext>
            </a:extLst>
          </p:cNvPr>
          <p:cNvSpPr txBox="1"/>
          <p:nvPr/>
        </p:nvSpPr>
        <p:spPr>
          <a:xfrm>
            <a:off x="5083167" y="2388931"/>
            <a:ext cx="8212232" cy="102335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أحافظ على أدواتي المدرسية؛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36E3551-C860-F765-6C5A-8B0C16AB96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BBE830B-EE5E-409B-6E4A-51B5875F5A1B}"/>
              </a:ext>
            </a:extLst>
          </p:cNvPr>
          <p:cNvSpPr txBox="1"/>
          <p:nvPr/>
        </p:nvSpPr>
        <p:spPr>
          <a:xfrm>
            <a:off x="4168760" y="890934"/>
            <a:ext cx="822960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لكي أحسن من سلوكي داخل القسم يجب: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299BC60-340E-000B-663B-9A1E7C760B47}"/>
              </a:ext>
            </a:extLst>
          </p:cNvPr>
          <p:cNvSpPr txBox="1"/>
          <p:nvPr/>
        </p:nvSpPr>
        <p:spPr>
          <a:xfrm>
            <a:off x="5083167" y="4647422"/>
            <a:ext cx="8212232" cy="102335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أحافظ على الوسائل المشتركة (</a:t>
            </a:r>
            <a:r>
              <a:rPr lang="ar-MA" sz="44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بركار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، </a:t>
            </a:r>
            <a:r>
              <a:rPr lang="ar-MA" sz="44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مسلاط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، بطاقات...)؛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C58071B-1A47-8B49-2D2B-8352D4A1C9DC}"/>
              </a:ext>
            </a:extLst>
          </p:cNvPr>
          <p:cNvSpPr txBox="1"/>
          <p:nvPr/>
        </p:nvSpPr>
        <p:spPr>
          <a:xfrm>
            <a:off x="5083167" y="6894372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أحافظ على نظافة الطاولات ونظافة القسم؛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7AC8ADA-15F9-1E77-DDDF-79C68B5E7C4F}"/>
              </a:ext>
            </a:extLst>
          </p:cNvPr>
          <p:cNvSpPr txBox="1"/>
          <p:nvPr/>
        </p:nvSpPr>
        <p:spPr>
          <a:xfrm>
            <a:off x="5083167" y="8870966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أشارك في تزيين فصلي </a:t>
            </a:r>
            <a:r>
              <a:rPr lang="ar-MA" sz="44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بالصويرات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والرسومات.</a:t>
            </a:r>
          </a:p>
        </p:txBody>
      </p:sp>
      <p:pic>
        <p:nvPicPr>
          <p:cNvPr id="14" name="Image 13" descr="Une image contenant meubles, table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F17A8CE-2E0F-4541-782B-054EF827561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33"/>
          <a:stretch>
            <a:fillRect/>
          </a:stretch>
        </p:blipFill>
        <p:spPr>
          <a:xfrm>
            <a:off x="659980" y="8114607"/>
            <a:ext cx="2257226" cy="20559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Image 15" descr="Une image contenant meubles, dessin humoristique, chaise, table&#10;&#10;Le contenu généré par l’IA peut être incorrect.">
            <a:extLst>
              <a:ext uri="{FF2B5EF4-FFF2-40B4-BE49-F238E27FC236}">
                <a16:creationId xmlns:a16="http://schemas.microsoft.com/office/drawing/2014/main" id="{44B6B006-2940-243C-8CC5-3EAC2531A1E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33"/>
          <a:stretch>
            <a:fillRect/>
          </a:stretch>
        </p:blipFill>
        <p:spPr>
          <a:xfrm>
            <a:off x="659980" y="2169652"/>
            <a:ext cx="2257226" cy="20559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Image 17" descr="Une image contenant meubles, dessin humoristique, table, chaise&#10;&#10;Le contenu généré par l’IA peut être incorrect.">
            <a:extLst>
              <a:ext uri="{FF2B5EF4-FFF2-40B4-BE49-F238E27FC236}">
                <a16:creationId xmlns:a16="http://schemas.microsoft.com/office/drawing/2014/main" id="{852F4353-03A5-EFAA-797F-EB8FCC0A1BD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33"/>
          <a:stretch>
            <a:fillRect/>
          </a:stretch>
        </p:blipFill>
        <p:spPr>
          <a:xfrm>
            <a:off x="659980" y="4151304"/>
            <a:ext cx="2257227" cy="20559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Image 19" descr="Une image contenant meubles, dessin humoristique, table, chaise&#10;&#10;Le contenu généré par l’IA peut être incorrect.">
            <a:extLst>
              <a:ext uri="{FF2B5EF4-FFF2-40B4-BE49-F238E27FC236}">
                <a16:creationId xmlns:a16="http://schemas.microsoft.com/office/drawing/2014/main" id="{D35B4B6D-A707-6FAA-D243-BFF8FE01D55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33"/>
          <a:stretch>
            <a:fillRect/>
          </a:stretch>
        </p:blipFill>
        <p:spPr>
          <a:xfrm>
            <a:off x="659980" y="6132956"/>
            <a:ext cx="2257226" cy="205599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42494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10558</TotalTime>
  <Words>1950</Words>
  <Application>Microsoft Office PowerPoint</Application>
  <PresentationFormat>Personnalisé</PresentationFormat>
  <Paragraphs>232</Paragraphs>
  <Slides>61</Slides>
  <Notes>9</Notes>
  <HiddenSlides>0</HiddenSlides>
  <MMClips>2</MMClips>
  <ScaleCrop>false</ScaleCrop>
  <HeadingPairs>
    <vt:vector size="6" baseType="variant">
      <vt:variant>
        <vt:lpstr>Polices utilisées</vt:lpstr>
      </vt:variant>
      <vt:variant>
        <vt:i4>13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61</vt:i4>
      </vt:variant>
    </vt:vector>
  </HeadingPairs>
  <TitlesOfParts>
    <vt:vector size="79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MADHOUM OUADIA</cp:lastModifiedBy>
  <cp:revision>2223</cp:revision>
  <dcterms:created xsi:type="dcterms:W3CDTF">2014-10-09T07:32:24Z</dcterms:created>
  <dcterms:modified xsi:type="dcterms:W3CDTF">2025-09-27T21:39:51Z</dcterms:modified>
</cp:coreProperties>
</file>