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5"/>
  </p:notesMasterIdLst>
  <p:handoutMasterIdLst>
    <p:handoutMasterId r:id="rId66"/>
  </p:handoutMasterIdLst>
  <p:sldIdLst>
    <p:sldId id="257" r:id="rId6"/>
    <p:sldId id="2134804867" r:id="rId7"/>
    <p:sldId id="2134805101" r:id="rId8"/>
    <p:sldId id="2134808443" r:id="rId9"/>
    <p:sldId id="2134808548" r:id="rId10"/>
    <p:sldId id="2134805155" r:id="rId11"/>
    <p:sldId id="345" r:id="rId12"/>
    <p:sldId id="953" r:id="rId13"/>
    <p:sldId id="2134808449" r:id="rId14"/>
    <p:sldId id="2134808456" r:id="rId15"/>
    <p:sldId id="542" r:id="rId16"/>
    <p:sldId id="2134808459" r:id="rId17"/>
    <p:sldId id="2134808585" r:id="rId18"/>
    <p:sldId id="2134808586" r:id="rId19"/>
    <p:sldId id="2134808517" r:id="rId20"/>
    <p:sldId id="2134808553" r:id="rId21"/>
    <p:sldId id="2134808554" r:id="rId22"/>
    <p:sldId id="2134808448" r:id="rId23"/>
    <p:sldId id="2134808464" r:id="rId24"/>
    <p:sldId id="2134808466" r:id="rId25"/>
    <p:sldId id="2134808564" r:id="rId26"/>
    <p:sldId id="2134808473" r:id="rId27"/>
    <p:sldId id="2134808565" r:id="rId28"/>
    <p:sldId id="2134808566" r:id="rId29"/>
    <p:sldId id="2134808476" r:id="rId30"/>
    <p:sldId id="2134808567" r:id="rId31"/>
    <p:sldId id="2134808588" r:id="rId32"/>
    <p:sldId id="2134808589" r:id="rId33"/>
    <p:sldId id="2134808590" r:id="rId34"/>
    <p:sldId id="2134808591" r:id="rId35"/>
    <p:sldId id="2134808592" r:id="rId36"/>
    <p:sldId id="597" r:id="rId37"/>
    <p:sldId id="2134808587" r:id="rId38"/>
    <p:sldId id="2134808484" r:id="rId39"/>
    <p:sldId id="2134808485" r:id="rId40"/>
    <p:sldId id="2134808486" r:id="rId41"/>
    <p:sldId id="2134808487" r:id="rId42"/>
    <p:sldId id="2134808488" r:id="rId43"/>
    <p:sldId id="2134808489" r:id="rId44"/>
    <p:sldId id="2134808502" r:id="rId45"/>
    <p:sldId id="2134808506" r:id="rId46"/>
    <p:sldId id="2134808534" r:id="rId47"/>
    <p:sldId id="2134808535" r:id="rId48"/>
    <p:sldId id="2134808536" r:id="rId49"/>
    <p:sldId id="2134808547" r:id="rId50"/>
    <p:sldId id="2134808522" r:id="rId51"/>
    <p:sldId id="2134808524" r:id="rId52"/>
    <p:sldId id="2134808525" r:id="rId53"/>
    <p:sldId id="2134808494" r:id="rId54"/>
    <p:sldId id="2134808495" r:id="rId55"/>
    <p:sldId id="2134808496" r:id="rId56"/>
    <p:sldId id="2134808544" r:id="rId57"/>
    <p:sldId id="2134808498" r:id="rId58"/>
    <p:sldId id="2134808499" r:id="rId59"/>
    <p:sldId id="985" r:id="rId60"/>
    <p:sldId id="2134808559" r:id="rId61"/>
    <p:sldId id="2134808545" r:id="rId62"/>
    <p:sldId id="2134808560" r:id="rId63"/>
    <p:sldId id="2134808513" r:id="rId6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8548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49"/>
            <p14:sldId id="2134808456"/>
          </p14:sldIdLst>
        </p14:section>
        <p14:section name="نشاط اعتيادي" id="{3822E05A-48B7-466A-9806-AC1514DAD3AF}">
          <p14:sldIdLst>
            <p14:sldId id="542"/>
            <p14:sldId id="2134808459"/>
            <p14:sldId id="2134808585"/>
            <p14:sldId id="2134808586"/>
            <p14:sldId id="2134808517"/>
            <p14:sldId id="2134808553"/>
            <p14:sldId id="2134808554"/>
          </p14:sldIdLst>
        </p14:section>
        <p14:section name="تحدث وإغناء المعجم" id="{5F742C0B-3E93-40E7-BD04-47EA8F843380}">
          <p14:sldIdLst>
            <p14:sldId id="2134808448"/>
            <p14:sldId id="2134808464"/>
            <p14:sldId id="2134808466"/>
            <p14:sldId id="2134808564"/>
            <p14:sldId id="2134808473"/>
            <p14:sldId id="2134808565"/>
            <p14:sldId id="2134808566"/>
            <p14:sldId id="2134808476"/>
            <p14:sldId id="2134808567"/>
            <p14:sldId id="2134808588"/>
            <p14:sldId id="2134808589"/>
            <p14:sldId id="2134808590"/>
            <p14:sldId id="2134808591"/>
            <p14:sldId id="2134808592"/>
          </p14:sldIdLst>
        </p14:section>
        <p14:section name="أنشطة القراءةوالكتابة" id="{A25CF4A3-DA66-4B51-A640-2EC4C5A8918F}">
          <p14:sldIdLst>
            <p14:sldId id="597"/>
            <p14:sldId id="2134808587"/>
            <p14:sldId id="2134808484"/>
            <p14:sldId id="2134808485"/>
            <p14:sldId id="2134808486"/>
            <p14:sldId id="2134808487"/>
            <p14:sldId id="2134808488"/>
            <p14:sldId id="2134808489"/>
            <p14:sldId id="2134808502"/>
            <p14:sldId id="2134808506"/>
            <p14:sldId id="2134808534"/>
            <p14:sldId id="2134808535"/>
            <p14:sldId id="2134808536"/>
            <p14:sldId id="2134808547"/>
            <p14:sldId id="2134808522"/>
            <p14:sldId id="2134808524"/>
            <p14:sldId id="2134808525"/>
            <p14:sldId id="2134808494"/>
            <p14:sldId id="2134808495"/>
            <p14:sldId id="2134808496"/>
            <p14:sldId id="2134808544"/>
            <p14:sldId id="2134808498"/>
            <p14:sldId id="2134808499"/>
          </p14:sldIdLst>
        </p14:section>
        <p14:section name="اختتام الحصة" id="{CFAC160B-4D15-40C5-8575-18C3947DD0CB}">
          <p14:sldIdLst>
            <p14:sldId id="985"/>
            <p14:sldId id="2134808559"/>
            <p14:sldId id="2134808545"/>
            <p14:sldId id="2134808560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DCDCD"/>
    <a:srgbClr val="F4F3EC"/>
    <a:srgbClr val="E4B06F"/>
    <a:srgbClr val="D68D51"/>
    <a:srgbClr val="006DB4"/>
    <a:srgbClr val="19199B"/>
    <a:srgbClr val="E74C3C"/>
    <a:srgbClr val="D4EAF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22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commentAuthors" Target="commentAuthor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07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83DCB-32A2-4746-634B-C228C6D95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FBCAFCB-09C9-15F8-3308-1D680FC9E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C124C5E2-F683-C395-7DCC-89798668D5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DE13EA-D9E0-2491-523F-17DCE683FE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607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B46AD-E645-F0D3-F1B2-B9693E6E4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A8209B-0C0C-B5DA-CEB2-65619A202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EF53657-9884-AE45-D16D-563DE5930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7EBE95-BE3B-4746-3CB1-021C9987DD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0456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DD593-06D1-D22D-F06D-E906C0D9A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7B09E6-B6B6-822E-967A-3B3F2BD79F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E7B321D-17F1-BAE1-4663-40760F396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C7527E-CE66-30CA-F1EB-D0B9EBF97B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927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0BC4337-8A20-DF1D-5CDB-E6536CBB492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84968977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53329532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C840B5F-56D0-D191-5E5B-ECB205136A0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6290514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53F5E8-7382-5AD0-E5C4-8F4F2667AD4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9187125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7FE1F9F-0452-B05C-880B-27AB06BA194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365823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8.jpeg"/><Relationship Id="rId11" Type="http://schemas.openxmlformats.org/officeDocument/2006/relationships/image" Target="../media/image44.jpeg"/><Relationship Id="rId5" Type="http://schemas.openxmlformats.org/officeDocument/2006/relationships/image" Target="../media/image47.jpeg"/><Relationship Id="rId10" Type="http://schemas.openxmlformats.org/officeDocument/2006/relationships/image" Target="../media/image51.jpeg"/><Relationship Id="rId4" Type="http://schemas.openxmlformats.org/officeDocument/2006/relationships/image" Target="../media/image46.jpeg"/><Relationship Id="rId9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microsoft.com/office/2007/relationships/hdphoto" Target="../media/hdphoto4.wdp"/><Relationship Id="rId5" Type="http://schemas.openxmlformats.org/officeDocument/2006/relationships/image" Target="../media/image60.png"/><Relationship Id="rId4" Type="http://schemas.microsoft.com/office/2007/relationships/hdphoto" Target="../media/hdphoto3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62.png"/><Relationship Id="rId4" Type="http://schemas.openxmlformats.org/officeDocument/2006/relationships/image" Target="../media/image6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5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الدعم الوقائي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الأول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214213" y="6667500"/>
            <a:ext cx="6148987" cy="2057400"/>
            <a:chOff x="4214213" y="5301853"/>
            <a:chExt cx="6148987" cy="2057400"/>
          </a:xfrm>
        </p:grpSpPr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6025036" y="6391669"/>
              <a:ext cx="2175378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الحصة </a:t>
              </a:r>
              <a:endParaRPr lang="en-US" sz="44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214213" y="595236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الحصة </a:t>
              </a:r>
              <a:r>
                <a:rPr lang="ar-MA" sz="5400" b="1" kern="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16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الفترة 3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57173-A969-0312-C160-08E0A5F59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D13FBDF-C187-03E5-64A0-B8D9E39DAEAB}"/>
              </a:ext>
            </a:extLst>
          </p:cNvPr>
          <p:cNvSpPr txBox="1"/>
          <p:nvPr/>
        </p:nvSpPr>
        <p:spPr>
          <a:xfrm>
            <a:off x="4267201" y="930339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اليوم، سنتعرف على حرف الفاء "ف".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50812C-BDA0-2B1F-3794-4FAFE885E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7B6F7B7-60EC-1BB1-8B2E-8D29FECF5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43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A0E1360-7D00-6D86-06CB-8FA01F95B06B}"/>
              </a:ext>
            </a:extLst>
          </p:cNvPr>
          <p:cNvSpPr/>
          <p:nvPr/>
        </p:nvSpPr>
        <p:spPr>
          <a:xfrm>
            <a:off x="1273248" y="6368789"/>
            <a:ext cx="5293893" cy="1212716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5" name="Image 4" descr="Une image contenant intérieur, habits, Enseignement, salle de classe&#10;&#10;Le contenu généré par l’IA peut être incorrect.">
            <a:extLst>
              <a:ext uri="{FF2B5EF4-FFF2-40B4-BE49-F238E27FC236}">
                <a16:creationId xmlns:a16="http://schemas.microsoft.com/office/drawing/2014/main" id="{40DB733C-611E-186D-4B61-F97AE226B9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9263" y="103241"/>
            <a:ext cx="6461861" cy="615415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3C230A4-505D-AFE4-F7E9-A2F23D91AD7A}"/>
              </a:ext>
            </a:extLst>
          </p:cNvPr>
          <p:cNvSpPr/>
          <p:nvPr/>
        </p:nvSpPr>
        <p:spPr>
          <a:xfrm>
            <a:off x="1273248" y="7875307"/>
            <a:ext cx="5293893" cy="1212716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نشيد: أمي وأبي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D0E3B-9C1D-FCF3-50E9-A88E9B9BE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381CC08-95E3-2E12-CB12-7999580733BD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ألواحكم والطبشور، سنتعلم كيف نكتب أسماءنا.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695731-D04A-19A2-4B22-D599E115F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159" y="3329394"/>
            <a:ext cx="7693229" cy="5200339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D07221F-7EB6-487C-6E55-BE0FA3A769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4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7593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 اسمك على لوحتك دون نقله من البطاقة.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الجميع في الكتابة وتحفيز من لم يستطع.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 ويشير لمن كتب بشكل صحيح لوضع لوحته.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A1812-758C-E637-B958-75CF5E989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EA7E17D-CEAA-27B0-F43E-E1CA58200E23}"/>
              </a:ext>
            </a:extLst>
          </p:cNvPr>
          <p:cNvSpPr txBox="1"/>
          <p:nvPr/>
        </p:nvSpPr>
        <p:spPr>
          <a:xfrm>
            <a:off x="2190749" y="768700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بتصحيح ما كتبتم مستعينين بالبطاقات التي تتضمن أسماءكم.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لمساعدة التلاميذ على  تصحيح أسمائهم.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7B33C5-B90C-0E16-A55D-8BA24109F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5BDF66C-EAE0-3914-9E02-82C505F1E6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78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F174E-BA3A-73BA-6E8D-DDEF7F261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31F948-EED4-AAD1-F40E-70EBFFA19978}"/>
              </a:ext>
            </a:extLst>
          </p:cNvPr>
          <p:cNvSpPr txBox="1"/>
          <p:nvPr/>
        </p:nvSpPr>
        <p:spPr>
          <a:xfrm>
            <a:off x="2303044" y="812571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جيدا، سأنشد نشيدا بعنوان "أمي وأبي"، لنستمع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تسميع النشيد مرتين إلى ثلاث مرات حسب الحاجة. 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255F23D-90F4-9746-5F32-B8D0C5F6A7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620E2FB-B333-69D7-7B19-E3195665A0A1}"/>
              </a:ext>
            </a:extLst>
          </p:cNvPr>
          <p:cNvSpPr txBox="1"/>
          <p:nvPr/>
        </p:nvSpPr>
        <p:spPr>
          <a:xfrm>
            <a:off x="7175925" y="2583827"/>
            <a:ext cx="5820368" cy="7478970"/>
          </a:xfrm>
          <a:prstGeom prst="rect">
            <a:avLst/>
          </a:prstGeom>
          <a:noFill/>
          <a:ln w="127000" cap="rnd" cmpd="tri">
            <a:solidFill>
              <a:srgbClr val="92D050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صَباحُ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ٱلْخَيْرِ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يا أُمّي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صَباحُ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ٱلْخَيْرِ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يا أَبَتي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حَفِظْتُ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ٱلْيَوْمَ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أُغْنِيَةً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فَها هِيَ ذي عَلى شَفَتي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أَنا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ٱلْعُصْفورُ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فَٱسْتَمِعا</a:t>
            </a:r>
            <a:endParaRPr lang="ar-MA" sz="6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إِلى شَدْوي إِلى لُغَتي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وَضُمّاني لِصَدْرِكُما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لِأَعْرِفَ سِرَّ مَوْهِبَتي</a:t>
            </a:r>
            <a:endParaRPr lang="fr-FR" sz="6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intérieur, meubles, Visage humain&#10;&#10;Le contenu généré par l’IA peut être incorrect.">
            <a:extLst>
              <a:ext uri="{FF2B5EF4-FFF2-40B4-BE49-F238E27FC236}">
                <a16:creationId xmlns:a16="http://schemas.microsoft.com/office/drawing/2014/main" id="{868DB042-9F78-AA1A-89B4-1715FDA76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1" y="3721230"/>
            <a:ext cx="6331529" cy="52461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401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841C2-1410-2C53-EDF2-76340AA3B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ACADD50-6F8A-60B0-3623-5EBA44C2467E}"/>
              </a:ext>
            </a:extLst>
          </p:cNvPr>
          <p:cNvSpPr txBox="1"/>
          <p:nvPr/>
        </p:nvSpPr>
        <p:spPr>
          <a:xfrm>
            <a:off x="1385455" y="840237"/>
            <a:ext cx="114037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سنردد معا جزءا من النشيد.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ترديد جميع أسطر النشيد (سطرا سطرا)  لأكثر من مرة حسب قدرة التلاميذ على الاسترجاع. 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53A48-F14F-2F46-8EC1-2E319027D4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3768A96-8742-1BBD-5073-451F0A042E5D}"/>
              </a:ext>
            </a:extLst>
          </p:cNvPr>
          <p:cNvSpPr txBox="1"/>
          <p:nvPr/>
        </p:nvSpPr>
        <p:spPr>
          <a:xfrm>
            <a:off x="3947816" y="2514554"/>
            <a:ext cx="5820368" cy="7478970"/>
          </a:xfrm>
          <a:prstGeom prst="rect">
            <a:avLst/>
          </a:prstGeom>
          <a:noFill/>
          <a:ln w="127000" cap="rnd" cmpd="tri">
            <a:solidFill>
              <a:srgbClr val="92D050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صَباحُ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ٱلْخَيْرِ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يا أُمّي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صَباحُ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ٱلْخَيْرِ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يا أَبَتي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حَفِظْتُ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ٱلْيَوْمَ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أُغْنِيَةً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فَها هِيَ ذي عَلى شَفَتي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أَنا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ٱلْعُصْفورُ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فَٱسْتَمِعا</a:t>
            </a:r>
            <a:endParaRPr lang="ar-MA" sz="6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إِلى شَدْوي إِلى لُغَتي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وَضُمّاني لِصَدْرِكُما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لِأَعْرِفَ سِرَّ مَوْهِبَتي</a:t>
            </a:r>
            <a:endParaRPr lang="fr-FR" sz="6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6818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الاستماع والتحدث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B43919-2CFB-CDE8-0DFC-DC5E6D43F685}"/>
              </a:ext>
            </a:extLst>
          </p:cNvPr>
          <p:cNvSpPr/>
          <p:nvPr/>
        </p:nvSpPr>
        <p:spPr>
          <a:xfrm>
            <a:off x="455810" y="5516731"/>
            <a:ext cx="6916656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لحكاية: "قسمة عادلة"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64403AC-8DA9-1DA4-BE81-F2EDE2581091}"/>
              </a:ext>
            </a:extLst>
          </p:cNvPr>
          <p:cNvSpPr/>
          <p:nvPr/>
        </p:nvSpPr>
        <p:spPr>
          <a:xfrm>
            <a:off x="455809" y="6998787"/>
            <a:ext cx="6916655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الصورة: أفراد أسرتي"</a:t>
            </a: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AB90C-02CB-51ED-0FB9-65A60ED31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EC0D30EF-DAEB-5C40-47BB-353DDF1F58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DEB5C4B-C31A-CD28-0802-B0B35477B2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لحكاية:</a:t>
            </a:r>
          </a:p>
          <a:p>
            <a:pPr marL="0" indent="0" rtl="1">
              <a:buNone/>
            </a:pPr>
            <a:r>
              <a:rPr kumimoji="1"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"قسمة عادلة" 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3490C91-7BE5-93F7-22B9-DACAA8D5A97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36FB621-F09F-A91E-57C2-19FB1774FF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BC0175DE-8896-5862-1547-3AA43BA28D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61ABDC2C-6B3F-D163-3F93-E98E51C9A2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0AC175C9-BDFF-313A-828D-A5114C422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101" y="1239149"/>
            <a:ext cx="7344418" cy="676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89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44DE4-1F86-18B6-D20E-3C0CF8F8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22DD46-1FE8-9BC9-E437-1B71B9FBC131}"/>
              </a:ext>
            </a:extLst>
          </p:cNvPr>
          <p:cNvSpPr txBox="1"/>
          <p:nvPr/>
        </p:nvSpPr>
        <p:spPr>
          <a:xfrm>
            <a:off x="2213811" y="1005537"/>
            <a:ext cx="1028299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أنصتوا جيدا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سأقص عليكم حكاية جديدة، عنوانها "قسمة عادلة".</a:t>
            </a:r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EE862452-5FE4-F2D8-E4AE-1BC45C154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18123DC-16F1-96F7-9394-CE7C0167A2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71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366E2-1A52-F941-E913-600AC096F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2D6094-4F63-0501-9FE7-6ED6B93A45ED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10433AD-76FC-F629-04A9-704C128338AB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7E60D82-BC37-254F-15B8-A9E2FFE1F1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2751511-65E8-8A4E-0EF2-F01ADD1696DA}"/>
              </a:ext>
            </a:extLst>
          </p:cNvPr>
          <p:cNvSpPr txBox="1"/>
          <p:nvPr/>
        </p:nvSpPr>
        <p:spPr>
          <a:xfrm>
            <a:off x="6857999" y="2317291"/>
            <a:ext cx="6542952" cy="28603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742950" indent="-742950" algn="r" rtl="1">
              <a:buFont typeface="+mj-lt"/>
              <a:buAutoNum type="arabicPeriod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في يوم من الأيام وجدت القطة ميمي والقط </a:t>
            </a:r>
            <a:r>
              <a:rPr lang="ar-MA" sz="5400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فوفو</a:t>
            </a: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حلوى شهية في الغابة.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592ED72-10E8-2B6F-E5AE-CABD4874115B}"/>
              </a:ext>
            </a:extLst>
          </p:cNvPr>
          <p:cNvSpPr txBox="1"/>
          <p:nvPr/>
        </p:nvSpPr>
        <p:spPr>
          <a:xfrm>
            <a:off x="208547" y="6117908"/>
            <a:ext cx="6649452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2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قالت ميمي: هذه الحلوى لي وحدي. أنا وجدتها أولاً.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39240FC-935F-AF57-338C-6C0F53168C87}"/>
              </a:ext>
            </a:extLst>
          </p:cNvPr>
          <p:cNvSpPr txBox="1"/>
          <p:nvPr/>
        </p:nvSpPr>
        <p:spPr>
          <a:xfrm>
            <a:off x="208547" y="8274603"/>
            <a:ext cx="6649452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3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رد </a:t>
            </a:r>
            <a:r>
              <a:rPr lang="ar-MA" sz="5400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فوفو</a:t>
            </a: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: لا هذه الحلوى لي. إنه عيد ميلادي.</a:t>
            </a:r>
          </a:p>
        </p:txBody>
      </p:sp>
      <p:pic>
        <p:nvPicPr>
          <p:cNvPr id="23" name="Image 22" descr="Une image contenant chat, dessin humoristiqu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CBDB96C6-50F9-FEAC-24EC-CEA2392E9D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55" y="2180932"/>
            <a:ext cx="4656947" cy="38586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 descr="Une image contenant chat, dessin humoristiqu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318B43E1-D80A-0192-1B3C-A5577C7CF2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053" y="6129558"/>
            <a:ext cx="4656947" cy="38586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845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F86CD-167A-EEC5-9B87-C6397E98D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A3EDBB-D688-8C86-16EE-16E4F096A109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D40138-CB0C-62BA-2DCB-5400E14B1A3F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E0C1D3E-F95A-D59C-37B7-1DAFEB9E32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604C933B-5416-5F08-B907-3B395D6091F4}"/>
              </a:ext>
            </a:extLst>
          </p:cNvPr>
          <p:cNvSpPr txBox="1"/>
          <p:nvPr/>
        </p:nvSpPr>
        <p:spPr>
          <a:xfrm>
            <a:off x="6857999" y="2534432"/>
            <a:ext cx="6542951" cy="28603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4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حضر القرد سعدان لأنه سمع صراخ القطط. ما بكما لهذا تتشاجران؟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416FE5-B18C-4585-F698-D3D9B4781B85}"/>
              </a:ext>
            </a:extLst>
          </p:cNvPr>
          <p:cNvSpPr txBox="1"/>
          <p:nvPr/>
        </p:nvSpPr>
        <p:spPr>
          <a:xfrm>
            <a:off x="208547" y="7479643"/>
            <a:ext cx="6649452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5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قصت ميمي </a:t>
            </a:r>
            <a:r>
              <a:rPr lang="ar-MA" sz="5400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وفوفو</a:t>
            </a: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مشكلة حلوى الغابة.</a:t>
            </a:r>
          </a:p>
        </p:txBody>
      </p:sp>
      <p:pic>
        <p:nvPicPr>
          <p:cNvPr id="3" name="Image 2" descr="Une image contenant chat, dessin humoristique, gâteau d’anniversaire, mammifère&#10;&#10;Le contenu généré par l’IA peut être incorrect.">
            <a:extLst>
              <a:ext uri="{FF2B5EF4-FFF2-40B4-BE49-F238E27FC236}">
                <a16:creationId xmlns:a16="http://schemas.microsoft.com/office/drawing/2014/main" id="{37211196-E83F-4E10-5507-11ABB5E81B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9" y="5810328"/>
            <a:ext cx="5185638" cy="42966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 descr="Une image contenant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CA7F97-5DD2-8A6E-DE9B-A5A3687E9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13" y="2720771"/>
            <a:ext cx="5185638" cy="42966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767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4EEC7-943D-B41B-1663-C18B79B11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4D8A3A-5830-9004-6439-B961349D3B11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14F196-414F-9DA5-C2CC-6334ECFE3667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0C18C23-5E2C-A7CE-EBEF-D997445CC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8372AE43-449E-3B8D-5C86-DBA0C976FB8C}"/>
              </a:ext>
            </a:extLst>
          </p:cNvPr>
          <p:cNvSpPr txBox="1"/>
          <p:nvPr/>
        </p:nvSpPr>
        <p:spPr>
          <a:xfrm>
            <a:off x="6858000" y="2961198"/>
            <a:ext cx="6542951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6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اقترح القرد حلاً: سوف أقسم الحلوى بينكما بالعدل.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2EE29F6-3A1C-890D-D8A4-800B4B6AA77B}"/>
              </a:ext>
            </a:extLst>
          </p:cNvPr>
          <p:cNvSpPr txBox="1"/>
          <p:nvPr/>
        </p:nvSpPr>
        <p:spPr>
          <a:xfrm>
            <a:off x="208547" y="6822225"/>
            <a:ext cx="6649453" cy="28603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7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قسم سعدان الحلوى إلى جزءين ووضع وكل جزء على كفة ميزان.</a:t>
            </a:r>
          </a:p>
        </p:txBody>
      </p:sp>
      <p:pic>
        <p:nvPicPr>
          <p:cNvPr id="7" name="Image 6" descr="Une image contenant Animation, Dessin animé, dess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AA234FC-C25F-A739-1A58-AA5ECFE59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24" y="2224293"/>
            <a:ext cx="5248275" cy="43485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 descr="Une image contenant chat, gâteau d’anniversair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2913766A-AF59-BDD5-B75A-70BAC68ADD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819" y="5875950"/>
            <a:ext cx="5248275" cy="43485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076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81D43-8626-085A-E043-17669C080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690A62-8BF6-95A6-773A-7CBA8154F9FB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DECA5C-5A28-CFB5-E02A-9C47F1041282}"/>
              </a:ext>
            </a:extLst>
          </p:cNvPr>
          <p:cNvSpPr txBox="1"/>
          <p:nvPr/>
        </p:nvSpPr>
        <p:spPr>
          <a:xfrm>
            <a:off x="1759390" y="919010"/>
            <a:ext cx="1155610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 (تتم إعادة سرد الحكاية مجددا).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7E1FADF-2E50-6C4B-C236-85D43445C8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371A51D-79F2-8E80-340A-0CD83CBB5B4F}"/>
              </a:ext>
            </a:extLst>
          </p:cNvPr>
          <p:cNvSpPr txBox="1"/>
          <p:nvPr/>
        </p:nvSpPr>
        <p:spPr>
          <a:xfrm>
            <a:off x="6858000" y="2319853"/>
            <a:ext cx="6490776" cy="37797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8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هذه القطعة أكبر من هذه: سآكل قليلاً كي تصير متساوية كان سعدان يردد في كل مرة: ثم يأكل قطعة من الحلوى.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CB2E096-DD04-C7DB-3378-6B94ABE0F7EA}"/>
              </a:ext>
            </a:extLst>
          </p:cNvPr>
          <p:cNvSpPr txBox="1"/>
          <p:nvPr/>
        </p:nvSpPr>
        <p:spPr>
          <a:xfrm>
            <a:off x="208547" y="8244218"/>
            <a:ext cx="6649453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10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بينما وجد </a:t>
            </a:r>
            <a:r>
              <a:rPr lang="ar-MA" sz="5400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فوفو</a:t>
            </a: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وميمي الصحن فارغاً.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5AAE21B-B924-92BF-86FD-F4EF6596BA33}"/>
              </a:ext>
            </a:extLst>
          </p:cNvPr>
          <p:cNvSpPr txBox="1"/>
          <p:nvPr/>
        </p:nvSpPr>
        <p:spPr>
          <a:xfrm>
            <a:off x="208547" y="6201436"/>
            <a:ext cx="6649453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9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أكل سعدان الكعكة كلها وانطلق سعيداً.</a:t>
            </a:r>
          </a:p>
        </p:txBody>
      </p:sp>
      <p:pic>
        <p:nvPicPr>
          <p:cNvPr id="10" name="Image 9" descr="Une image contenant chat, mammifère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2568FD7D-0357-B3DA-987A-D824B1D168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7" t="23122" r="9213" b="8786"/>
          <a:stretch>
            <a:fillRect/>
          </a:stretch>
        </p:blipFill>
        <p:spPr>
          <a:xfrm>
            <a:off x="8960510" y="7545301"/>
            <a:ext cx="3529013" cy="27416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 11" descr="Une image contenant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9237531-F2CE-67EF-DF6C-249AD40BEF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36" y="2074968"/>
            <a:ext cx="4859487" cy="40264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CB333A2-34D9-A352-D75E-E3B105AFF1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9" t="25781" r="17245"/>
          <a:stretch>
            <a:fillRect/>
          </a:stretch>
        </p:blipFill>
        <p:spPr>
          <a:xfrm>
            <a:off x="6858000" y="6099611"/>
            <a:ext cx="2148008" cy="25498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404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35C35-9AA0-2EFC-0D90-D042105FF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C7FC0C8-4302-018E-F585-E8AB017EEEC1}"/>
              </a:ext>
            </a:extLst>
          </p:cNvPr>
          <p:cNvSpPr txBox="1"/>
          <p:nvPr/>
        </p:nvSpPr>
        <p:spPr>
          <a:xfrm>
            <a:off x="1082840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ما رأيكم في الحكاية؟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عن فهمهم ومشاعرهم، مع إعطاء الفرصة لأكبر عدد منهم.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1E2EECF-C7F7-4D8E-894D-A0170EDFE3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17" name="Image 16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3722AD48-6C5A-B0EE-068D-C502D23CA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790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10251-80B7-BA9A-9AA6-46E7A6E52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50B2944-A2FF-E1A9-443E-FC2090BB4FA6}"/>
              </a:ext>
            </a:extLst>
          </p:cNvPr>
          <p:cNvSpPr txBox="1"/>
          <p:nvPr/>
        </p:nvSpPr>
        <p:spPr>
          <a:xfrm>
            <a:off x="1082840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لنسترجع أحداث الحكاية، من يعبر عن الصورة الأولى....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صور الحكاية بالترتيب (صورة لكل تلميذ)، ويتم إشراك أكبر عدد.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642673F-B6DC-A14E-1506-532B220EFB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chat, dessin humoristiqu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CC38B51A-0DA3-4A92-04AA-D4AF75F62A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345" y="2534092"/>
            <a:ext cx="3466878" cy="28725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 descr="Une image contenant chat, dessin humoristiqu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BA3F2FAA-6F78-CAEC-E30E-704BE01637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450" y="2534092"/>
            <a:ext cx="3466878" cy="28725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 descr="Une image contenant chat, dessin humoristique, gâteau d’anniversaire, mammifère&#10;&#10;Le contenu généré par l’IA peut être incorrect.">
            <a:extLst>
              <a:ext uri="{FF2B5EF4-FFF2-40B4-BE49-F238E27FC236}">
                <a16:creationId xmlns:a16="http://schemas.microsoft.com/office/drawing/2014/main" id="{3CCB5DF2-F6CD-A5CD-7491-557C835EBB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6" y="2534092"/>
            <a:ext cx="3466880" cy="28725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 7" descr="Une image contenant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D01711-9213-3E3A-3D2A-EA9F7B96A2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553" y="2534092"/>
            <a:ext cx="3466880" cy="28725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 descr="Une image contenant Animation, Dessin animé, dess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28C2363-5E05-C0DB-4073-A7E7C7F8A3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863" y="5243881"/>
            <a:ext cx="3466880" cy="28725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chat, gâteau d’anniversair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9C330558-77EC-774A-641D-4EBAA3E3F1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573" y="5243882"/>
            <a:ext cx="3466878" cy="28725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chat, mammifère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EBA37235-D3A0-BF5A-03CD-96B306919C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7" t="23122" r="9213" b="8786"/>
          <a:stretch>
            <a:fillRect/>
          </a:stretch>
        </p:blipFill>
        <p:spPr>
          <a:xfrm>
            <a:off x="3318999" y="7545301"/>
            <a:ext cx="3529013" cy="27416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 18" descr="Une image contenant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87FD192-FA01-C3E3-D578-87B2FAA829A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98" y="5243060"/>
            <a:ext cx="3468863" cy="28742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E2A6A57-BB95-F7EB-3CB2-863C4B9178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9" t="25781" r="17245"/>
          <a:stretch>
            <a:fillRect/>
          </a:stretch>
        </p:blipFill>
        <p:spPr>
          <a:xfrm>
            <a:off x="7635859" y="7545301"/>
            <a:ext cx="2148008" cy="25498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329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52B48-4DEC-AFA4-1EE3-ABED31F03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84265B0-0347-4BC7-B3E2-7F82540C11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1398E97A-1552-4978-F199-0A9E32F3CB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2E618C2-E6B8-4B57-1A8B-2DDF7E80C8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DBDE1CD1-F368-4DBA-26B6-B3AE4142A11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FF3D157-1D1C-1B10-00F5-97FECDA523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42FC88C-06E7-DCDB-158B-BC3724C9739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673C4B-DA67-E795-367F-4C328649A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981590" y="1082774"/>
            <a:ext cx="6044921" cy="759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25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4DB40-76FA-BC76-5E6E-0DFE774D3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00CF3BE-64D2-3CF8-81AC-8072A4013749}"/>
              </a:ext>
            </a:extLst>
          </p:cNvPr>
          <p:cNvSpPr txBox="1"/>
          <p:nvPr/>
        </p:nvSpPr>
        <p:spPr>
          <a:xfrm>
            <a:off x="457199" y="759315"/>
            <a:ext cx="1203960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الآن كراساتكم الصفحة 22، ولاحظوا جيدا لوحة أفراد الأسرة.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يتأكد الأستاذ من تمكن التلاميذ من فتح كراساتهم على الصفحة المطلوبة ويساعدهم على ذلك.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2B29BFC-C675-E542-FB3D-846ACD4FE1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A946252-6B8C-4BD8-1833-C4B79C163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877955" y="1308899"/>
            <a:ext cx="7960089" cy="999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2872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45E43-F663-3A64-0F47-77FDD0EED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0703010-DF17-F5E4-630A-A0724D791065}"/>
              </a:ext>
            </a:extLst>
          </p:cNvPr>
          <p:cNvSpPr txBox="1"/>
          <p:nvPr/>
        </p:nvSpPr>
        <p:spPr>
          <a:xfrm>
            <a:off x="1026693" y="759315"/>
            <a:ext cx="1172677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تلاحظون؟ من يعطيني كلمة تعبر عن فعل في الصورة؟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منح 15 ثانية للتلاميذ قصد ملاحظة اللوحة، قبل الإجابة، ويعطي الأستاذ مثالا لتيسير الفهم.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5EE6B04-7504-4BAB-64F7-65161C1BC1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D1A6AD8-04B7-956C-3098-4594339A4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877955" y="1308899"/>
            <a:ext cx="7960089" cy="999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568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8011AA8-CDD0-51B5-BB86-171224CBEAA2}"/>
              </a:ext>
            </a:extLst>
          </p:cNvPr>
          <p:cNvGrpSpPr/>
          <p:nvPr/>
        </p:nvGrpSpPr>
        <p:grpSpPr>
          <a:xfrm>
            <a:off x="2191897" y="5038936"/>
            <a:ext cx="9344906" cy="1408331"/>
            <a:chOff x="2191897" y="5953335"/>
            <a:chExt cx="9344906" cy="140833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953335"/>
              <a:ext cx="9344906" cy="646331"/>
              <a:chOff x="3334343" y="5848578"/>
              <a:chExt cx="9344906" cy="646331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تعرف معجم بسيط حول الأسرة؛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30E58D5-4E7C-6A85-76D2-3DE5849DD2C7}"/>
                </a:ext>
              </a:extLst>
            </p:cNvPr>
            <p:cNvSpPr txBox="1"/>
            <p:nvPr/>
          </p:nvSpPr>
          <p:spPr>
            <a:xfrm>
              <a:off x="2191897" y="6715335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تعرف حرف "ف" تسمية ورسما.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E976F31-A049-5DEA-3553-4D328E235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805307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BEE39-6A92-F9BD-0A4B-C95E269CE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4E93E63-E659-457E-08B2-C62D27BD4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877955" y="1308899"/>
            <a:ext cx="7960089" cy="9996113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6B6995-622F-0E8C-7FC2-EE99EEA47B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346AAAC-6C82-157F-34C1-BA1E1B608D7A}"/>
              </a:ext>
            </a:extLst>
          </p:cNvPr>
          <p:cNvSpPr/>
          <p:nvPr/>
        </p:nvSpPr>
        <p:spPr>
          <a:xfrm>
            <a:off x="12560077" y="643468"/>
            <a:ext cx="995056" cy="1018616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4037F9-C39A-3A40-D029-E304E5E39E1B}"/>
              </a:ext>
            </a:extLst>
          </p:cNvPr>
          <p:cNvSpPr txBox="1"/>
          <p:nvPr/>
        </p:nvSpPr>
        <p:spPr>
          <a:xfrm>
            <a:off x="2355273" y="810057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إلى التركيز على كل فرد في اللوحة وما يفعله:  الأب  يصعد السلم – الجد يصلي –الجدة  تحكي – الابنة تستمع – الأم تجلس – الابن يكتب.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A25CF92-2958-CE33-46E5-8C9D9DBFAB9A}"/>
              </a:ext>
            </a:extLst>
          </p:cNvPr>
          <p:cNvSpPr/>
          <p:nvPr/>
        </p:nvSpPr>
        <p:spPr>
          <a:xfrm>
            <a:off x="6858000" y="4027290"/>
            <a:ext cx="4157360" cy="415736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AEECCEE-C4F2-FB47-2C5B-E6E6A8772EB4}"/>
              </a:ext>
            </a:extLst>
          </p:cNvPr>
          <p:cNvSpPr/>
          <p:nvPr/>
        </p:nvSpPr>
        <p:spPr>
          <a:xfrm>
            <a:off x="7880602" y="7543934"/>
            <a:ext cx="2653145" cy="265314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313E7DF-D3C6-7B5F-4D06-C1E734F1D8DC}"/>
              </a:ext>
            </a:extLst>
          </p:cNvPr>
          <p:cNvSpPr/>
          <p:nvPr/>
        </p:nvSpPr>
        <p:spPr>
          <a:xfrm>
            <a:off x="5306824" y="7095512"/>
            <a:ext cx="3287313" cy="328731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58BC273-2242-A612-DF62-1597CA6C9BC9}"/>
              </a:ext>
            </a:extLst>
          </p:cNvPr>
          <p:cNvSpPr/>
          <p:nvPr/>
        </p:nvSpPr>
        <p:spPr>
          <a:xfrm>
            <a:off x="1648474" y="6316433"/>
            <a:ext cx="3287313" cy="328731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2CF09A6-BD17-0132-E380-34E34E90A27C}"/>
              </a:ext>
            </a:extLst>
          </p:cNvPr>
          <p:cNvSpPr/>
          <p:nvPr/>
        </p:nvSpPr>
        <p:spPr>
          <a:xfrm>
            <a:off x="3345604" y="7355004"/>
            <a:ext cx="2653145" cy="265314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BB46FDF-7031-C36E-CEF3-D2CDB77CEF2B}"/>
              </a:ext>
            </a:extLst>
          </p:cNvPr>
          <p:cNvSpPr/>
          <p:nvPr/>
        </p:nvSpPr>
        <p:spPr>
          <a:xfrm>
            <a:off x="5147255" y="5970505"/>
            <a:ext cx="2653145" cy="265314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04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12" grpId="0" animBg="1"/>
      <p:bldP spid="12" grpId="1" animBg="1"/>
      <p:bldP spid="17" grpId="0" animBg="1"/>
      <p:bldP spid="17" grpId="1" animBg="1"/>
      <p:bldP spid="9" grpId="0" animBg="1"/>
      <p:bldP spid="9" grpId="1" animBg="1"/>
      <p:bldP spid="6" grpId="0" animBg="1"/>
      <p:bldP spid="6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F4C0A-A5D4-100B-0DDF-7CB9E40AF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FEE5CD-8483-406B-3199-3380B53FA058}"/>
              </a:ext>
            </a:extLst>
          </p:cNvPr>
          <p:cNvSpPr txBox="1"/>
          <p:nvPr/>
        </p:nvSpPr>
        <p:spPr>
          <a:xfrm>
            <a:off x="1556084" y="834404"/>
            <a:ext cx="1060383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أعبر عن فعل يقوم به أفراد أسرتي.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عبر أسئلة يتم توجيه المتعلمين إلى ترديد: يصعد – يصلي – يكتب  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276FB57-19DF-0568-83D0-BC33AE5EB5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19BC304-C81E-D367-1A3C-834A8CA05D2D}"/>
              </a:ext>
            </a:extLst>
          </p:cNvPr>
          <p:cNvSpPr/>
          <p:nvPr/>
        </p:nvSpPr>
        <p:spPr>
          <a:xfrm>
            <a:off x="5714944" y="7828876"/>
            <a:ext cx="2286109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يكتب</a:t>
            </a:r>
            <a:endParaRPr lang="fr-FR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C3A8C47-14F5-3769-316B-DBD8EB6712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39" t="62530" r="58062" b="18615"/>
          <a:stretch>
            <a:fillRect/>
          </a:stretch>
        </p:blipFill>
        <p:spPr>
          <a:xfrm rot="16200000">
            <a:off x="5052570" y="4403497"/>
            <a:ext cx="3610860" cy="22861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BDD7D9-9271-40E2-5D18-04062F06ED67}"/>
              </a:ext>
            </a:extLst>
          </p:cNvPr>
          <p:cNvSpPr/>
          <p:nvPr/>
        </p:nvSpPr>
        <p:spPr>
          <a:xfrm>
            <a:off x="10806543" y="7834020"/>
            <a:ext cx="1796643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يصعد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7BB3BB0-609B-751F-E4B9-FC7B380B6D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553" t="64626" r="24641" b="18414"/>
          <a:stretch>
            <a:fillRect/>
          </a:stretch>
        </p:blipFill>
        <p:spPr>
          <a:xfrm rot="16200000">
            <a:off x="9899435" y="4648231"/>
            <a:ext cx="3610861" cy="179664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6846AB4-80F9-8154-43DF-3B5767181E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953" t="41191" r="56340" b="51406"/>
          <a:stretch>
            <a:fillRect/>
          </a:stretch>
        </p:blipFill>
        <p:spPr>
          <a:xfrm rot="16200000">
            <a:off x="160929" y="4383598"/>
            <a:ext cx="3637397" cy="229937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8936F01-A82C-E398-2E4B-5CDA98C65A9D}"/>
              </a:ext>
            </a:extLst>
          </p:cNvPr>
          <p:cNvSpPr/>
          <p:nvPr/>
        </p:nvSpPr>
        <p:spPr>
          <a:xfrm>
            <a:off x="829942" y="7828876"/>
            <a:ext cx="2299371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يصلي</a:t>
            </a:r>
            <a:endParaRPr lang="fr-FR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459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" grpId="0" animBg="1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ما قبل القراءة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4FE889F-C60B-6FCB-E07B-9414097605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8561" y="486702"/>
            <a:ext cx="6474030" cy="8164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F345369-5556-224C-E8AA-6427A8B8111D}"/>
              </a:ext>
            </a:extLst>
          </p:cNvPr>
          <p:cNvSpPr txBox="1"/>
          <p:nvPr/>
        </p:nvSpPr>
        <p:spPr>
          <a:xfrm>
            <a:off x="786063" y="743636"/>
            <a:ext cx="118230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لنردد أنشودة الحروف من الغين إلى الياء.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التلاميذ على إنشاد الحروف التسعة الثانية مع الاستعانة بلوحة الحروف</a:t>
            </a:r>
          </a:p>
        </p:txBody>
      </p:sp>
      <p:pic>
        <p:nvPicPr>
          <p:cNvPr id="4" name="دق الباب 3">
            <a:hlinkClick r:id="" action="ppaction://media"/>
            <a:extLst>
              <a:ext uri="{FF2B5EF4-FFF2-40B4-BE49-F238E27FC236}">
                <a16:creationId xmlns:a16="http://schemas.microsoft.com/office/drawing/2014/main" id="{74B46175-A174-99C9-8CD7-BF0C5F05D5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0735" y="2342862"/>
            <a:ext cx="13054529" cy="733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4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98D13-8E69-722C-152C-7DD9C2CB3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98892-EEE7-DB29-A23F-6A98F79BCE1E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لنتعرف جميعا على حرف اليوم.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يتتبع التلاميذ الشريط للتعرف على حرف اليوم.</a:t>
            </a:r>
          </a:p>
        </p:txBody>
      </p:sp>
      <p:pic>
        <p:nvPicPr>
          <p:cNvPr id="4" name="حرف الفاء">
            <a:hlinkClick r:id="" action="ppaction://media"/>
            <a:extLst>
              <a:ext uri="{FF2B5EF4-FFF2-40B4-BE49-F238E27FC236}">
                <a16:creationId xmlns:a16="http://schemas.microsoft.com/office/drawing/2014/main" id="{932D956E-5203-CFBC-AE06-B9820ADC36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4012" y="2384425"/>
            <a:ext cx="13007975" cy="731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7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37A5E-76B1-D1B2-CF57-0E5FB2249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C223C4E-0FC7-5599-4504-651B125A8B23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الحرف الذي شاهدناه في الشريط؟ حرف اليوم هو "حرف الفاء [ف] كما في كلمة "فم"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يستحضر التلاميذ الحرف المقدم في الشريط، ويرددون [ف]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051A71-B09A-7CD5-BF73-8328E0F60B30}"/>
              </a:ext>
            </a:extLst>
          </p:cNvPr>
          <p:cNvSpPr txBox="1"/>
          <p:nvPr/>
        </p:nvSpPr>
        <p:spPr>
          <a:xfrm>
            <a:off x="2557623" y="2612267"/>
            <a:ext cx="3705725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1300" b="1" dirty="0">
                <a:ln w="0"/>
                <a:solidFill>
                  <a:srgbClr val="D68D5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endParaRPr lang="fr-FR" sz="41300" b="1" dirty="0">
              <a:ln w="0"/>
              <a:solidFill>
                <a:srgbClr val="D68D5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FA07839-2C30-6812-B37F-CE85D098C1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D0D90E8-C456-371E-1353-0659BF0794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2162" t="21584" r="4646" b="6057"/>
          <a:stretch>
            <a:fillRect/>
          </a:stretch>
        </p:blipFill>
        <p:spPr>
          <a:xfrm>
            <a:off x="7952509" y="4433455"/>
            <a:ext cx="3705725" cy="332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6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7AE0-7880-9F29-89C5-0E1091F9B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A4DF56B-BA6D-6B08-E36F-927FFE1206DA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يحدد لي على لوحة الحروف حرف الفاء [ف]؟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التلاميذ لتحديد موقع الحرف على لوحة الحروف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C7BE4DE-47EE-A41B-146E-D478841AA2D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65621" y="2351130"/>
            <a:ext cx="6384758" cy="7823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D08AC0-587B-CE8C-271F-DB00C476A850}"/>
              </a:ext>
            </a:extLst>
          </p:cNvPr>
          <p:cNvSpPr/>
          <p:nvPr/>
        </p:nvSpPr>
        <p:spPr>
          <a:xfrm>
            <a:off x="3665621" y="6677526"/>
            <a:ext cx="1598194" cy="12583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70DED13-8F5C-9681-DD24-6EFEF514D5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3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65E33-FC18-B268-C611-7EB2E161C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1D0550F-0764-11CB-16F8-CC92F5818C23}"/>
              </a:ext>
            </a:extLst>
          </p:cNvPr>
          <p:cNvSpPr txBox="1"/>
          <p:nvPr/>
        </p:nvSpPr>
        <p:spPr>
          <a:xfrm>
            <a:off x="1777246" y="883286"/>
            <a:ext cx="108444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 الفاء [ف]، كما في كلمة فم: ف – فم/ كما في كلمة فراشة: ف – فراشة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يردد التلاميذ حرف الفاء مع الكلمات المرجعية ف – فم/ ف – فراشة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44FD78-2F5E-8FA9-2BB6-E8346FD4A92D}"/>
              </a:ext>
            </a:extLst>
          </p:cNvPr>
          <p:cNvSpPr txBox="1"/>
          <p:nvPr/>
        </p:nvSpPr>
        <p:spPr>
          <a:xfrm>
            <a:off x="5005137" y="2167972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B9A954-E1CA-61CC-D914-B0C2B05F88A9}"/>
              </a:ext>
            </a:extLst>
          </p:cNvPr>
          <p:cNvSpPr txBox="1"/>
          <p:nvPr/>
        </p:nvSpPr>
        <p:spPr>
          <a:xfrm>
            <a:off x="984035" y="7554062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فَ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راشَةࣱ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9B6DC0-B13C-E11B-3C98-832FF770614D}"/>
              </a:ext>
            </a:extLst>
          </p:cNvPr>
          <p:cNvSpPr txBox="1"/>
          <p:nvPr/>
        </p:nvSpPr>
        <p:spPr>
          <a:xfrm>
            <a:off x="8243676" y="7889868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فَ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مࣱ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CB162D-D79C-3301-A5E3-DEE28ED73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466606B-9B59-D346-F403-ABE167A095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2162" t="21584" r="4646" b="6057"/>
          <a:stretch>
            <a:fillRect/>
          </a:stretch>
        </p:blipFill>
        <p:spPr>
          <a:xfrm>
            <a:off x="8710862" y="4228972"/>
            <a:ext cx="3705725" cy="3325090"/>
          </a:xfrm>
          <a:prstGeom prst="rect">
            <a:avLst/>
          </a:prstGeom>
        </p:spPr>
      </p:pic>
      <p:pic>
        <p:nvPicPr>
          <p:cNvPr id="11" name="Image 10" descr="Une image contenant Papillons de jour et de nuit, insecte, plante, invertébré&#10;&#10;Le contenu généré par l’IA peut être incorrect.">
            <a:extLst>
              <a:ext uri="{FF2B5EF4-FFF2-40B4-BE49-F238E27FC236}">
                <a16:creationId xmlns:a16="http://schemas.microsoft.com/office/drawing/2014/main" id="{317770DE-3600-FFCD-47BB-F2428EF0D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5" t="20761" r="22019" b="22959"/>
          <a:stretch>
            <a:fillRect/>
          </a:stretch>
        </p:blipFill>
        <p:spPr>
          <a:xfrm>
            <a:off x="694761" y="4151720"/>
            <a:ext cx="4152687" cy="340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1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09867-FD33-31F4-6D55-45014BDD0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9BDE2B-C6B5-72AB-0C1F-764A2C7ED0B7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الصمت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أغمضوا أعينكم وأنصتوا جيدا للكلمة التي سأقولها: "فراش"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ينطق الأستاذ كلمة بصوت خافت.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9D08803-B9D8-73C9-97A0-B0666D2BC1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7" name="Image 6" descr="Une image contenant dessin, illustration, Dessin animé, Dessin d’enfant&#10;&#10;Le contenu généré par l’IA peut être incorrect.">
            <a:extLst>
              <a:ext uri="{FF2B5EF4-FFF2-40B4-BE49-F238E27FC236}">
                <a16:creationId xmlns:a16="http://schemas.microsoft.com/office/drawing/2014/main" id="{B67D6333-2FFA-F22B-E769-45168B49EB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48" b="95464" l="5492" r="95739">
                        <a14:foregroundMark x1="48769" y1="5948" x2="48769" y2="5948"/>
                        <a14:foregroundMark x1="85322" y1="74093" x2="85322" y2="74093"/>
                        <a14:foregroundMark x1="86648" y1="71270" x2="28883" y2="78427"/>
                        <a14:foregroundMark x1="12121" y1="68145" x2="41572" y2="84476"/>
                        <a14:foregroundMark x1="41572" y1="84476" x2="63636" y2="89617"/>
                        <a14:foregroundMark x1="63636" y1="89617" x2="76894" y2="79738"/>
                        <a14:foregroundMark x1="76894" y1="79738" x2="77936" y2="77823"/>
                        <a14:foregroundMark x1="84754" y1="67137" x2="67140" y2="74294"/>
                        <a14:foregroundMark x1="67140" y1="74294" x2="22538" y2="72077"/>
                        <a14:foregroundMark x1="22538" y1="72077" x2="16572" y2="77923"/>
                        <a14:foregroundMark x1="16572" y1="77923" x2="42330" y2="86895"/>
                        <a14:foregroundMark x1="42330" y1="86895" x2="64489" y2="84173"/>
                        <a14:foregroundMark x1="64489" y1="84173" x2="82008" y2="75000"/>
                        <a14:foregroundMark x1="82008" y1="75000" x2="86458" y2="66129"/>
                        <a14:foregroundMark x1="86458" y1="66129" x2="82386" y2="68145"/>
                        <a14:foregroundMark x1="8996" y1="64718" x2="26799" y2="64819"/>
                        <a14:foregroundMark x1="26799" y1="64819" x2="54261" y2="64012"/>
                        <a14:foregroundMark x1="54261" y1="64012" x2="69886" y2="65726"/>
                        <a14:foregroundMark x1="69886" y1="65726" x2="83902" y2="65423"/>
                        <a14:foregroundMark x1="83902" y1="65423" x2="91383" y2="70161"/>
                        <a14:foregroundMark x1="91383" y1="70161" x2="93087" y2="79435"/>
                        <a14:foregroundMark x1="93087" y1="79435" x2="90720" y2="85282"/>
                        <a14:foregroundMark x1="90720" y1="85282" x2="84848" y2="89819"/>
                        <a14:foregroundMark x1="84848" y1="89819" x2="55777" y2="95464"/>
                        <a14:foregroundMark x1="55777" y1="95464" x2="19034" y2="87298"/>
                        <a14:foregroundMark x1="19034" y1="87298" x2="9564" y2="74597"/>
                        <a14:foregroundMark x1="9564" y1="74597" x2="7481" y2="68750"/>
                        <a14:foregroundMark x1="7481" y1="68750" x2="9186" y2="65121"/>
                        <a14:foregroundMark x1="94508" y1="71875" x2="93750" y2="84577"/>
                        <a14:foregroundMark x1="18466" y1="65121" x2="41193" y2="67944"/>
                        <a14:foregroundMark x1="41193" y1="67944" x2="42045" y2="68347"/>
                        <a14:foregroundMark x1="64678" y1="72883" x2="48958" y2="85887"/>
                        <a14:foregroundMark x1="48958" y1="85887" x2="48958" y2="85887"/>
                        <a14:foregroundMark x1="81250" y1="72883" x2="84943" y2="79536"/>
                        <a14:foregroundMark x1="84943" y1="79536" x2="84943" y2="79637"/>
                        <a14:foregroundMark x1="95928" y1="75605" x2="95928" y2="75605"/>
                        <a14:foregroundMark x1="95360" y1="72278" x2="96117" y2="80040"/>
                        <a14:foregroundMark x1="96117" y1="80040" x2="92803" y2="86391"/>
                        <a14:foregroundMark x1="92803" y1="86391" x2="79640" y2="91129"/>
                        <a14:foregroundMark x1="79640" y1="91129" x2="46117" y2="95161"/>
                        <a14:foregroundMark x1="46117" y1="95161" x2="18655" y2="89315"/>
                        <a14:foregroundMark x1="18655" y1="89315" x2="12311" y2="86391"/>
                        <a14:foregroundMark x1="12311" y1="86391" x2="5682" y2="77722"/>
                        <a14:foregroundMark x1="5682" y1="77722" x2="5587" y2="68548"/>
                        <a14:foregroundMark x1="56723" y1="91835" x2="46212" y2="95464"/>
                        <a14:foregroundMark x1="46212" y1="95464" x2="33523" y2="95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1882" y="3063712"/>
            <a:ext cx="6372236" cy="59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702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B8FA6-18C8-5D5E-CEBD-399763F35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430EA2-D722-297E-8F2F-DAAC5931DE61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افتحوا أعينكم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يكرر الكلمة التي همست بها؟ "فراش"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التدرب على لعبة الصمت لمدة 30 ثانية عبر تكرار كلمات أخرى.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93917-AE5C-D90D-FC4B-C4C794C23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3302BDD-95D3-6E4C-931E-0D591AEA9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2984834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02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CAAA3-1CD3-FDE3-580F-EAF6B8584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C984B14-C349-8500-B3AB-C709998B1189}"/>
              </a:ext>
            </a:extLst>
          </p:cNvPr>
          <p:cNvSpPr txBox="1"/>
          <p:nvPr/>
        </p:nvSpPr>
        <p:spPr>
          <a:xfrm>
            <a:off x="1395663" y="7436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لنتذكر لعبة وقوف-جلوس: إذا سمعت الصوت [ ف] أقف، إذا لم أسمع الصوت [ ف] أجلس.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722E86-7B34-0BBA-DCBD-43B376CABA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Google Shape;1931;p118">
            <a:extLst>
              <a:ext uri="{FF2B5EF4-FFF2-40B4-BE49-F238E27FC236}">
                <a16:creationId xmlns:a16="http://schemas.microsoft.com/office/drawing/2014/main" id="{F9F2382B-D5A2-D810-7B31-23BB376101A4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6719308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803AD3C-17C6-40E4-CC51-340CC2AD0E68}"/>
              </a:ext>
            </a:extLst>
          </p:cNvPr>
          <p:cNvCxnSpPr>
            <a:stCxn id="8" idx="1"/>
          </p:cNvCxnSpPr>
          <p:nvPr/>
        </p:nvCxnSpPr>
        <p:spPr>
          <a:xfrm flipH="1" flipV="1">
            <a:off x="4315331" y="8115265"/>
            <a:ext cx="4256719" cy="488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meubles, dessin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A254258-FEA5-2D55-14CC-0BD9CDAF7A9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4271" l="9926" r="89982">
                        <a14:foregroundMark x1="53768" y1="91667" x2="53493" y2="942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059" t="28485" r="30418" b="4497"/>
          <a:stretch>
            <a:fillRect/>
          </a:stretch>
        </p:blipFill>
        <p:spPr>
          <a:xfrm>
            <a:off x="1059358" y="6140577"/>
            <a:ext cx="3173974" cy="3949375"/>
          </a:xfrm>
          <a:prstGeom prst="rect">
            <a:avLst/>
          </a:prstGeom>
        </p:spPr>
      </p:pic>
      <p:pic>
        <p:nvPicPr>
          <p:cNvPr id="2" name="Google Shape;1931;p118">
            <a:extLst>
              <a:ext uri="{FF2B5EF4-FFF2-40B4-BE49-F238E27FC236}">
                <a16:creationId xmlns:a16="http://schemas.microsoft.com/office/drawing/2014/main" id="{B036D9B4-B8BA-EACB-5BC9-AB640622F6FB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2594780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81A4221-290E-E327-DB55-58E5FC5C77B0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4315331" y="3990737"/>
            <a:ext cx="4256719" cy="4886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meubles, table, intérieur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68CB39-BAAC-4393-3F98-8C8D39DF817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247" l="0" r="100000">
                        <a14:foregroundMark x1="49652" y1="45690" x2="56272" y2="47270"/>
                        <a14:foregroundMark x1="46167" y1="44971" x2="46167" y2="44971"/>
                        <a14:foregroundMark x1="14286" y1="54885" x2="14286" y2="54885"/>
                        <a14:foregroundMark x1="13589" y1="53305" x2="13589" y2="53305"/>
                        <a14:foregroundMark x1="14286" y1="57759" x2="14286" y2="57759"/>
                        <a14:foregroundMark x1="50348" y1="86925" x2="56446" y2="86925"/>
                        <a14:foregroundMark x1="60801" y1="93391" x2="60801" y2="93391"/>
                        <a14:foregroundMark x1="25087" y1="47701" x2="33798" y2="46408"/>
                        <a14:foregroundMark x1="63937" y1="70546" x2="63763" y2="67960"/>
                        <a14:foregroundMark x1="64111" y1="76437" x2="64111" y2="74425"/>
                        <a14:foregroundMark x1="50174" y1="62787" x2="52439" y2="62644"/>
                        <a14:foregroundMark x1="49129" y1="62356" x2="49129" y2="62356"/>
                        <a14:backgroundMark x1="17944" y1="44397" x2="31010" y2="40086"/>
                        <a14:backgroundMark x1="99826" y1="41092" x2="97561" y2="57040"/>
                        <a14:backgroundMark x1="89721" y1="58764" x2="94077" y2="42672"/>
                        <a14:backgroundMark x1="95993" y1="68822" x2="86585" y2="66810"/>
                        <a14:backgroundMark x1="8711" y1="57184" x2="8537" y2="50000"/>
                        <a14:backgroundMark x1="83449" y1="30029" x2="93380" y2="31897"/>
                        <a14:backgroundMark x1="22822" y1="75287" x2="23345" y2="61638"/>
                        <a14:backgroundMark x1="23345" y1="61638" x2="23345" y2="61638"/>
                        <a14:backgroundMark x1="19686" y1="59052" x2="24739" y2="59052"/>
                        <a14:backgroundMark x1="35017" y1="61063" x2="36063" y2="69971"/>
                        <a14:backgroundMark x1="65331" y1="83046" x2="66899" y2="80460"/>
                        <a14:backgroundMark x1="78397" y1="67529" x2="79094" y2="69397"/>
                        <a14:backgroundMark x1="49652" y1="60489" x2="49652" y2="604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7574" y="2005519"/>
            <a:ext cx="3391612" cy="411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595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7F30D-C9D2-FB8B-C5A7-778F39862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9F85CB-390C-DB14-8833-2FB33AE8A181}"/>
              </a:ext>
            </a:extLst>
          </p:cNvPr>
          <p:cNvSpPr txBox="1"/>
          <p:nvPr/>
        </p:nvSpPr>
        <p:spPr>
          <a:xfrm>
            <a:off x="1680901" y="857572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الآن، سأنطق الكلمات، وعليكم بالانتباه جيدا: فُلٌّ – فِراش – ببر  - باب – فلافل</a:t>
            </a:r>
          </a:p>
          <a:p>
            <a:pPr lvl="0"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يتم الحرص على نطق الكلمات ببطء وتوضيح سبب القيام أو الجلوس.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EBAE5C-1953-A003-2A74-2C0D0E4EE7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5304E52-B4FE-8B4D-E23B-3AB031B4D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669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D732E-3FC7-184A-983B-3844D0350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3D9846F-1875-7A89-2AF9-479B8270A5B8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بطاقاتكم وابحثوا عن حرف الفاء، ثم ارفعوا البطاقة.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978D8A60-BE69-C85F-E3BB-409F2FD0D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4993" y="3925245"/>
            <a:ext cx="4966013" cy="377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8A44FAD-2BE4-2F2D-1C4E-68E8F3BEE3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953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B522B-522F-2196-EC88-C88F2BFDF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ABEC2-82AF-90C9-3594-0E7789F90720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أحسنتم، هذه هي بطاقة حرف الفاء.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2349522-08B7-B94E-6700-30EF4D1604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F1FBC0F-CEDC-773B-444F-16F8E8A1CD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507" t="19882" r="10505" b="25853"/>
          <a:stretch>
            <a:fillRect/>
          </a:stretch>
        </p:blipFill>
        <p:spPr>
          <a:xfrm>
            <a:off x="4456186" y="4343036"/>
            <a:ext cx="5277852" cy="42511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51398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838D3-7558-86AF-6C62-6C7961E3B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460DD3D-E655-BB8D-7D92-88BE69269F01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الكلمات التالية، فهي تتضمن حرف الفاء: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الكلمات ودعوة المتعلمين إلى تمييز حرف الفاء  في كل كلمة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6573BD-B794-B6B0-64E0-75581F4DAE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8969D2D-6F2C-7AF8-029B-37D2EFB537D0}"/>
              </a:ext>
            </a:extLst>
          </p:cNvPr>
          <p:cNvSpPr txBox="1"/>
          <p:nvPr/>
        </p:nvSpPr>
        <p:spPr>
          <a:xfrm>
            <a:off x="9352553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فُلࣱّ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6C8FF1-5369-D3DA-12D2-F259C5CE023F}"/>
              </a:ext>
            </a:extLst>
          </p:cNvPr>
          <p:cNvSpPr txBox="1"/>
          <p:nvPr/>
        </p:nvSpPr>
        <p:spPr>
          <a:xfrm>
            <a:off x="5135484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defRPr sz="16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chemeClr val="tx1"/>
                </a:solidFill>
              </a:rPr>
              <a:t>فَراشَةࣱ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A436EB-D12E-6C59-197B-B874D76D36A8}"/>
              </a:ext>
            </a:extLst>
          </p:cNvPr>
          <p:cNvSpPr txBox="1"/>
          <p:nvPr/>
        </p:nvSpPr>
        <p:spPr>
          <a:xfrm>
            <a:off x="918415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فُلْفُلࣱ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A31E47A-EB61-1A1F-757F-7570F5B72E67}"/>
              </a:ext>
            </a:extLst>
          </p:cNvPr>
          <p:cNvSpPr txBox="1"/>
          <p:nvPr/>
        </p:nvSpPr>
        <p:spPr>
          <a:xfrm>
            <a:off x="9352553" y="4264773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فُ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لࣱّ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9FEE2E-57DE-CA1C-CD22-93BD10730F33}"/>
              </a:ext>
            </a:extLst>
          </p:cNvPr>
          <p:cNvSpPr txBox="1"/>
          <p:nvPr/>
        </p:nvSpPr>
        <p:spPr>
          <a:xfrm>
            <a:off x="5129955" y="4264773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فَ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راشَةࣱ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C400D3A-8493-2D78-5116-870FFEAA908A}"/>
              </a:ext>
            </a:extLst>
          </p:cNvPr>
          <p:cNvSpPr txBox="1"/>
          <p:nvPr/>
        </p:nvSpPr>
        <p:spPr>
          <a:xfrm>
            <a:off x="918414" y="4264773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فُ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لْفُلࣱ</a:t>
            </a:r>
          </a:p>
        </p:txBody>
      </p:sp>
    </p:spTree>
    <p:extLst>
      <p:ext uri="{BB962C8B-B14F-4D97-AF65-F5344CB8AC3E}">
        <p14:creationId xmlns:p14="http://schemas.microsoft.com/office/powerpoint/2010/main" val="96094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A7FB8-B0F8-64C8-7604-D0E10379C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E6B28D0-2300-AF9F-E02F-2DC33AAA840F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يعطيني كلمة تتضمن [ف]: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تقديم الكلمات مع التصحيح، يتم تدوين الكلمات على السبورة وتمييز الحرف فيها.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F8AE11-EF23-A6EA-4211-9AD7543EA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9F9C0A6-B9A6-C347-76FD-43A5A4993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295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FB9EB-D767-9E95-EF24-003366F38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3A817D-8F8F-DC55-F5EE-23C108912D30}"/>
              </a:ext>
            </a:extLst>
          </p:cNvPr>
          <p:cNvSpPr txBox="1"/>
          <p:nvPr/>
        </p:nvSpPr>
        <p:spPr>
          <a:xfrm>
            <a:off x="2363392" y="922409"/>
            <a:ext cx="101832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البطاقات المقلوبة في ثنائيات، خذوا بطاقتي حرف العين والغين، إلى جانب بطاقة حرف الفاء.</a:t>
            </a:r>
          </a:p>
        </p:txBody>
      </p:sp>
      <p:pic>
        <p:nvPicPr>
          <p:cNvPr id="16" name="Image 1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3178691-2EA1-5B0E-997A-690F78D371E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6611" y="735363"/>
            <a:ext cx="1695543" cy="112511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3D42F4B-4B55-CF70-54B7-D476F37EB3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596" t="26764" r="10596" b="22107"/>
          <a:stretch>
            <a:fillRect/>
          </a:stretch>
        </p:blipFill>
        <p:spPr>
          <a:xfrm>
            <a:off x="4677481" y="3809999"/>
            <a:ext cx="4372113" cy="35216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5988B7C-6572-AEF0-80CB-B462FB7D9E3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22" t="3453" r="5799" b="7871"/>
          <a:stretch>
            <a:fillRect/>
          </a:stretch>
        </p:blipFill>
        <p:spPr>
          <a:xfrm>
            <a:off x="166260" y="3809999"/>
            <a:ext cx="4372113" cy="350445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729912A-2D4C-6C88-D46A-7377C773CCC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507" t="19882" r="10505" b="25853"/>
          <a:stretch>
            <a:fillRect/>
          </a:stretch>
        </p:blipFill>
        <p:spPr>
          <a:xfrm>
            <a:off x="9188702" y="3792837"/>
            <a:ext cx="4372114" cy="35216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63712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B4313-1092-BD7F-1893-118341B0A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E5B29C9-5AA3-66AC-53B1-E37BB34CA820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بقلب البطاقات  وغيروا مواضعها دون أن يراك زميلك.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AADF683-2D1E-336E-CF50-C901F824C0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0D7B41-10AE-CFEF-7D16-F0F479BD2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6FF473B-AD12-CD1B-F7F3-F175C3509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223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CDDA5FA-8D7F-616B-4DCB-0607FEC79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700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B152DAE6-C37B-9D48-FCD6-CB8B528C1056}"/>
              </a:ext>
            </a:extLst>
          </p:cNvPr>
          <p:cNvGrpSpPr/>
          <p:nvPr/>
        </p:nvGrpSpPr>
        <p:grpSpPr>
          <a:xfrm rot="19708349">
            <a:off x="5265820" y="3637544"/>
            <a:ext cx="3184360" cy="3483141"/>
            <a:chOff x="5125450" y="3898230"/>
            <a:chExt cx="3184360" cy="3483141"/>
          </a:xfrm>
        </p:grpSpPr>
        <p:sp>
          <p:nvSpPr>
            <p:cNvPr id="6" name="Flèche : en arc 5">
              <a:extLst>
                <a:ext uri="{FF2B5EF4-FFF2-40B4-BE49-F238E27FC236}">
                  <a16:creationId xmlns:a16="http://schemas.microsoft.com/office/drawing/2014/main" id="{7279FFAC-D2A6-387A-3618-27BE82DF01D1}"/>
                </a:ext>
              </a:extLst>
            </p:cNvPr>
            <p:cNvSpPr/>
            <p:nvPr/>
          </p:nvSpPr>
          <p:spPr>
            <a:xfrm>
              <a:off x="5125450" y="3898230"/>
              <a:ext cx="3184360" cy="3096127"/>
            </a:xfrm>
            <a:prstGeom prst="circular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Flèche : en arc 7">
              <a:extLst>
                <a:ext uri="{FF2B5EF4-FFF2-40B4-BE49-F238E27FC236}">
                  <a16:creationId xmlns:a16="http://schemas.microsoft.com/office/drawing/2014/main" id="{AE9CC3EA-4249-0870-700C-77866EE33404}"/>
                </a:ext>
              </a:extLst>
            </p:cNvPr>
            <p:cNvSpPr/>
            <p:nvPr/>
          </p:nvSpPr>
          <p:spPr>
            <a:xfrm rot="10800000">
              <a:off x="5125451" y="4285244"/>
              <a:ext cx="3184358" cy="3096127"/>
            </a:xfrm>
            <a:prstGeom prst="circular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75989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03177-1EA5-0089-0DB7-8BACDAC3B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A3754CC-68CA-32FC-9E5F-0F1AE708CC12}"/>
              </a:ext>
            </a:extLst>
          </p:cNvPr>
          <p:cNvSpPr txBox="1"/>
          <p:nvPr/>
        </p:nvSpPr>
        <p:spPr>
          <a:xfrm>
            <a:off x="1667046" y="783264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يحاول اكتشاف بطاقة حرف الفاء، والفائز من يستطيع اكتشافها.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المرور بين الصفوف وتقديم الدعم في فهم اللعبة، وتحفيز التلاميذ على اللعب.</a:t>
            </a: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6DEA7A2E-5E61-361E-6A6B-5A73C04617C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6611" y="735363"/>
            <a:ext cx="1695543" cy="11251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106E8EA-AF9B-4A91-E3B3-F7018718F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9BD0760-631C-E759-F740-A727E64F0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223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65C1686-EBA5-BA1A-BF38-45CF6EA5A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700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23492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A815F-C31F-4C16-2D2E-07EEF9DE4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ED5F65E-80F9-329F-C779-D441593D99AC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برسم حرف الفاء في الهواء: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03D36A-90D1-8BFD-692C-61CC3F5F28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2A1F333-4802-F344-4773-66A8A3773CB4}"/>
              </a:ext>
            </a:extLst>
          </p:cNvPr>
          <p:cNvSpPr txBox="1"/>
          <p:nvPr/>
        </p:nvSpPr>
        <p:spPr>
          <a:xfrm>
            <a:off x="5021183" y="28909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0470B6ED-7FE5-AA1C-1004-D2CF44EA2FC7}"/>
              </a:ext>
            </a:extLst>
          </p:cNvPr>
          <p:cNvSpPr/>
          <p:nvPr/>
        </p:nvSpPr>
        <p:spPr>
          <a:xfrm rot="4460708">
            <a:off x="1409655" y="7151926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495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074 -0.1571 L 0.39074 -0.15694 C 0.38298 -0.15617 0.37511 -0.15324 0.36747 -0.15447 C 0.34849 -0.15741 0.3559 -0.15571 0.34525 -0.15849 C 0.34328 -0.15972 0.34039 -0.16095 0.33912 -0.16389 C 0.33819 -0.16605 0.33784 -0.16836 0.33715 -0.17068 C 0.3375 -0.17423 0.33715 -0.17808 0.33808 -0.18132 C 0.33854 -0.18287 0.34027 -0.18302 0.3412 -0.1841 C 0.35 -0.19382 0.33761 -0.1821 0.34826 -0.19213 C 0.34919 -0.19305 0.35011 -0.19429 0.35127 -0.19491 C 0.35787 -0.19845 0.35949 -0.19861 0.36539 -0.20015 C 0.36678 -0.19984 0.36817 -0.19953 0.36944 -0.19892 C 0.3706 -0.1983 0.37141 -0.19691 0.37245 -0.19614 C 0.37349 -0.19552 0.37453 -0.19537 0.37558 -0.19491 C 0.38229 -0.1858 0.37523 -0.19676 0.37951 -0.1841 C 0.3875 -0.16095 0.38067 -0.18719 0.38565 -0.17068 C 0.38646 -0.16774 0.38819 -0.1608 0.38865 -0.1571 C 0.39051 -0.14352 0.38865 -0.152 0.39074 -0.14367 C 0.39004 -0.13966 0.38935 -0.13565 0.38865 -0.13148 C 0.38831 -0.12978 0.38831 -0.12778 0.38761 -0.12623 C 0.38599 -0.12176 0.37916 -0.11358 0.37754 -0.11142 C 0.3765 -0.11003 0.37558 -0.10849 0.37453 -0.10725 C 0.3728 -0.10555 0.37095 -0.10401 0.36944 -0.102 C 0.36759 -0.09938 0.36643 -0.09614 0.36435 -0.09382 C 0.36365 -0.0929 0.36238 -0.09305 0.36134 -0.09244 C 0.35868 -0.0912 0.3559 -0.08997 0.35324 -0.08842 C 0.35185 -0.08765 0.35069 -0.08611 0.3493 -0.0858 C 0.3449 -0.08472 0.34051 -0.08487 0.33611 -0.08441 C 0.3228 -0.07994 0.32928 -0.08179 0.30173 -0.08179 C 0.29363 -0.08179 0.28553 -0.08256 0.27754 -0.08302 C 0.27453 -0.0841 0.26065 -0.08889 0.25729 -0.0912 L 0.25324 -0.09382 C 0.2522 -0.09614 0.25139 -0.09845 0.25023 -0.10061 C 0.24861 -0.10339 0.24676 -0.10586 0.24514 -0.10864 C 0.24444 -0.10987 0.24386 -0.11142 0.24317 -0.11265 C 0.24213 -0.1179 0.24016 -0.12731 0.24016 -0.13287 C 0.24016 -0.13966 0.24051 -0.14645 0.24108 -0.15308 C 0.2412 -0.15447 0.2419 -0.15571 0.24213 -0.1571 C 0.24282 -0.16065 0.24294 -0.16466 0.24409 -0.1679 C 0.24479 -0.16944 0.24409 -0.16435 0.24409 -0.1625 L 0.24409 -0.16234 " pathEditMode="relative" rAng="0" ptsTypes="AAAAAAAAAAAAAAAAAAAAAAAAAAAAAAAAAAAAAAAAA">
                                      <p:cBhvr>
                                        <p:cTn id="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79 -0.28179 L 0.35879 -0.28163 C 0.35972 -0.27824 0.36041 -0.27453 0.36169 -0.27099 C 0.36215 -0.26991 0.36377 -0.26821 0.36377 -0.2679 L 0.36377 -0.26821 " pathEditMode="relative" rAng="0" ptsTypes="AAAAA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2" animBg="1"/>
      <p:bldP spid="17" grpId="3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18893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580064" y="6607109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60474" y="3536125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558862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A06EC4-C540-B9BC-FD02-B442543B19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00914">
            <a:off x="3694803" y="3063323"/>
            <a:ext cx="2508991" cy="3185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EF5AC7-2DC6-2764-EDE3-884D5C8E805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0" y="2845829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D71DF94-7BE4-8345-8118-5798E12530C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7370" y="3574665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C822571-E15E-151E-95AC-FEB77A465EBF}"/>
              </a:ext>
            </a:extLst>
          </p:cNvPr>
          <p:cNvSpPr/>
          <p:nvPr/>
        </p:nvSpPr>
        <p:spPr>
          <a:xfrm>
            <a:off x="540252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16703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B8A56-8F5D-39F6-2DD1-0198DEC87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172B30F-C560-BFB4-1EB0-0C60D52DF230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ارسموا الحرف في الهواء: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81A591-5D46-CD28-5F1B-58EC161D36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556218C-4D8C-D4A8-7F22-674C46AB6C05}"/>
              </a:ext>
            </a:extLst>
          </p:cNvPr>
          <p:cNvSpPr txBox="1"/>
          <p:nvPr/>
        </p:nvSpPr>
        <p:spPr>
          <a:xfrm>
            <a:off x="5021183" y="28909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7E40B06A-4266-DC42-E3CE-6735FECFCC00}"/>
              </a:ext>
            </a:extLst>
          </p:cNvPr>
          <p:cNvSpPr/>
          <p:nvPr/>
        </p:nvSpPr>
        <p:spPr>
          <a:xfrm rot="4460708">
            <a:off x="1409655" y="7151926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373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074 -0.1571 L 0.39074 -0.15694 C 0.38298 -0.15617 0.37511 -0.15324 0.36747 -0.15447 C 0.34849 -0.15741 0.3559 -0.15571 0.34525 -0.15849 C 0.34328 -0.15972 0.34039 -0.16095 0.33912 -0.16389 C 0.33819 -0.16605 0.33784 -0.16836 0.33715 -0.17068 C 0.3375 -0.17423 0.33715 -0.17808 0.33808 -0.18132 C 0.33854 -0.18287 0.34027 -0.18302 0.3412 -0.1841 C 0.35 -0.19382 0.33761 -0.1821 0.34826 -0.19213 C 0.34919 -0.19305 0.35011 -0.19429 0.35127 -0.19491 C 0.35787 -0.19845 0.35949 -0.19861 0.36539 -0.20015 C 0.36678 -0.19984 0.36817 -0.19953 0.36944 -0.19892 C 0.3706 -0.1983 0.37141 -0.19691 0.37245 -0.19614 C 0.37349 -0.19552 0.37453 -0.19537 0.37558 -0.19491 C 0.38229 -0.1858 0.37523 -0.19676 0.37951 -0.1841 C 0.3875 -0.16095 0.38067 -0.18719 0.38565 -0.17068 C 0.38646 -0.16774 0.38819 -0.1608 0.38865 -0.1571 C 0.39051 -0.14352 0.38865 -0.152 0.39074 -0.14367 C 0.39004 -0.13966 0.38935 -0.13565 0.38865 -0.13148 C 0.38831 -0.12978 0.38831 -0.12778 0.38761 -0.12623 C 0.38599 -0.12176 0.37916 -0.11358 0.37754 -0.11142 C 0.3765 -0.11003 0.37558 -0.10849 0.37453 -0.10725 C 0.3728 -0.10555 0.37095 -0.10401 0.36944 -0.102 C 0.36759 -0.09938 0.36643 -0.09614 0.36435 -0.09382 C 0.36365 -0.0929 0.36238 -0.09305 0.36134 -0.09244 C 0.35868 -0.0912 0.3559 -0.08997 0.35324 -0.08842 C 0.35185 -0.08765 0.35069 -0.08611 0.3493 -0.0858 C 0.3449 -0.08472 0.34051 -0.08487 0.33611 -0.08441 C 0.3228 -0.07994 0.32928 -0.08179 0.30173 -0.08179 C 0.29363 -0.08179 0.28553 -0.08256 0.27754 -0.08302 C 0.27453 -0.0841 0.26065 -0.08889 0.25729 -0.0912 L 0.25324 -0.09382 C 0.2522 -0.09614 0.25139 -0.09845 0.25023 -0.10061 C 0.24861 -0.10339 0.24676 -0.10586 0.24514 -0.10864 C 0.24444 -0.10987 0.24386 -0.11142 0.24317 -0.11265 C 0.24213 -0.1179 0.24016 -0.12731 0.24016 -0.13287 C 0.24016 -0.13966 0.24051 -0.14645 0.24108 -0.15308 C 0.2412 -0.15447 0.2419 -0.15571 0.24213 -0.1571 C 0.24282 -0.16065 0.24294 -0.16466 0.24409 -0.1679 C 0.24479 -0.16944 0.24409 -0.16435 0.24409 -0.1625 L 0.24409 -0.16234 " pathEditMode="relative" rAng="0" ptsTypes="AAAAAAAAAAAAAAAAAAAAAAAAAAAAAAAAAAAAAAAAA">
                                      <p:cBhvr>
                                        <p:cTn id="6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79 -0.28179 L 0.35879 -0.28163 C 0.35972 -0.27824 0.36041 -0.27453 0.36169 -0.27099 C 0.36215 -0.26991 0.36377 -0.26821 0.36377 -0.2679 L 0.36377 -0.26821 " pathEditMode="relative" rAng="0" ptsTypes="AAAAA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06B78-898B-4D78-A34A-5BFAAA4A1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C8A2FED5-3915-BCB7-AFAE-A990A4B61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872" y="4017818"/>
            <a:ext cx="12937221" cy="534785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92153A4-EC06-3937-92FD-1A251AD1D412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كراساتكم، وقوموا بتلوين الحرف في النشاط الأول (الصفحة 28).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[ف]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B3B635A-DECD-4F72-E81F-8772A59F3D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9A563E2-2AD9-2D76-744D-FD4D31A03186}"/>
              </a:ext>
            </a:extLst>
          </p:cNvPr>
          <p:cNvSpPr/>
          <p:nvPr/>
        </p:nvSpPr>
        <p:spPr>
          <a:xfrm>
            <a:off x="7980218" y="5143500"/>
            <a:ext cx="4529105" cy="356134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27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AC6B2-E879-971A-8687-483AC6245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36EF764-90B3-5353-15A0-B93F8EEE9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747" y="4356016"/>
            <a:ext cx="13079874" cy="538373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7389BE-5C19-1971-93A4-97FF16DE4BB2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النشاط الثاني، وقوموا بتلوين الحرف ورددوا: ف - فم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عبارة:" ف - فم"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067C2A9-4A98-4DF1-408C-BA694ECFC4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510AEB6-73FD-2FE1-6833-517CB48ED1AD}"/>
              </a:ext>
            </a:extLst>
          </p:cNvPr>
          <p:cNvSpPr/>
          <p:nvPr/>
        </p:nvSpPr>
        <p:spPr>
          <a:xfrm>
            <a:off x="4641273" y="5957456"/>
            <a:ext cx="3309778" cy="265569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475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8889A-4705-8F2E-8331-CF4A223D4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9EF3A20-7EA6-11C5-89F7-25FD78D0A4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37" y="704658"/>
            <a:ext cx="1638880" cy="126852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D6670D1-2E23-1299-E305-2FA26E0E66F7}"/>
              </a:ext>
            </a:extLst>
          </p:cNvPr>
          <p:cNvSpPr txBox="1"/>
          <p:nvPr/>
        </p:nvSpPr>
        <p:spPr>
          <a:xfrm>
            <a:off x="1267326" y="704658"/>
            <a:ext cx="115182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رسم الحرف، خذوا النشاط الثالث في الصفحة 28، وقوموا بتمرير القلم على النماذج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رسم الحرف (يمكن إتمام العمل كواجب منزلي في حال ضيق الوقت)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78B5497-F15B-8753-E922-BD07BFF18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324" y="3920837"/>
            <a:ext cx="13099351" cy="421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695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7AE7C-37D9-0AFB-8F09-5E6AA15DE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5FF149F-81B4-8FE1-C100-37FB2CDBE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19" y="3728770"/>
            <a:ext cx="13196161" cy="545489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5787A9A-E57B-DBDE-045F-0599E0268228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لنعد الآن على النشاط الأول، وقوموا بتلوين رسم الفراشة.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  (يمكن إتمام العمل كواجب منزلي في حال ضيق الوقت)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1D8E196-21EB-41A7-20B0-623FD8D11E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3A9EFF3-D944-6F53-223B-0ABD36C5097B}"/>
              </a:ext>
            </a:extLst>
          </p:cNvPr>
          <p:cNvSpPr/>
          <p:nvPr/>
        </p:nvSpPr>
        <p:spPr>
          <a:xfrm>
            <a:off x="753979" y="3934690"/>
            <a:ext cx="6575076" cy="50430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8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9F973F7E-ABD6-815E-EE6C-EEC279207741}"/>
              </a:ext>
            </a:extLst>
          </p:cNvPr>
          <p:cNvSpPr txBox="1">
            <a:spLocks/>
          </p:cNvSpPr>
          <p:nvPr/>
        </p:nvSpPr>
        <p:spPr>
          <a:xfrm>
            <a:off x="5614737" y="309597"/>
            <a:ext cx="7889233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حجلة الحروف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6A1C9644-61CD-361C-BEAE-F6EAF4C002D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31664" y="2771733"/>
            <a:ext cx="6788455" cy="610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حجلة الحروف.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رسم شبكة على الأرض من تسع تربيعات (ثلاث خانات في كل بعد)، ثم يتم وضع بطاقات الحروف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A456546-E66A-90A9-8365-CDB56A984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4" name="Image 3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899EE5B8-2746-9AB0-4E12-A010D9203B3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91348" y="2370761"/>
            <a:ext cx="8533303" cy="767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766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2BE31-EC5F-3ED8-B9C6-026F88935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E7F074-3ED5-5BAC-A62D-99325302614E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الشبكة، فهي تضم الحروف التي رأيناها سابقا: ع – خ – غ – ط – د – ض – ص – ف – ظ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كل بطاقة حرف قبل وضعها على الشبكة.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A7992C3-99D6-4AC5-753B-CB9FE48580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CBF869B-876C-C039-C5F5-B706E830CD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648512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ط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د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ظ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ص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غ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ض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ع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ف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خ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1110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6E6A2-0688-D0BB-4BF7-7CBA31CEF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97AD5A4-E7BE-A699-45D9-409BFF92C63F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ستتنافسون في ثنائيات، كل لاعب يحدد ثلاثة حروف مختلف يقفز إليه زميله.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لاعب يقفز على خانات الحروف المطلوبة، مع نطق الحرف عند كل قفزة والإتيان  بكلمة تتضمن هذا الحرف.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EB865EC-3E46-B394-8664-66E49A2F07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3DF35FE-08DC-984B-C5BC-2241F0955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998643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ط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د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ظ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ص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غ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ض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ع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ف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خ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22904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1402852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988882"/>
              </p:ext>
            </p:extLst>
          </p:nvPr>
        </p:nvGraphicFramePr>
        <p:xfrm>
          <a:off x="1776161" y="1970346"/>
          <a:ext cx="9989603" cy="75895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الأسبوع: "الحفاظ على الوسائل"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طقس تسجيل الحضور: "أكتب اسمي دون نقله"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نشيد "أمي وأبي"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الاستماع لحكاية: "قسمة عادلة"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"لوحة أفراد أسرتي"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تقديم حرف: "ف"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الوعي الصوتي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المبدأ الألفبائي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التخطيط والتلوين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حجلة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04760" y="329125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20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04760" y="600826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50  </a:t>
              </a: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04760" y="8604288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04760" y="201127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04760" y="462389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4347411" y="790987"/>
            <a:ext cx="813334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العربية؛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سنتعرف اليوم كيف أستمع جيدا وآخذ الكلمة لأتحدث.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CE51063-829A-2D8A-84F3-251AE90D1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77B91FF-01E9-549E-1307-4BFB61492F94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الأسبوع: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الحفاظ على الوسائل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5083167" y="2388931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أدواتي المدرسية؛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5083167" y="464742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الوسائل المشتركة (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بركار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مسلاط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بطاقات...)؛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5083167" y="6894372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نظافة الطاولات ونظافة القسم؛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5083167" y="887096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أشارك في تزيين فصلي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بالصويرات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والرسومات.</a:t>
            </a:r>
          </a:p>
        </p:txBody>
      </p:sp>
      <p:pic>
        <p:nvPicPr>
          <p:cNvPr id="14" name="Image 13" descr="Une image contenant meubles, table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17A8CE-2E0F-4541-782B-054EF82756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8114607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eubles, dessin humoristique, chaise, table&#10;&#10;Le contenu généré par l’IA peut être incorrect.">
            <a:extLst>
              <a:ext uri="{FF2B5EF4-FFF2-40B4-BE49-F238E27FC236}">
                <a16:creationId xmlns:a16="http://schemas.microsoft.com/office/drawing/2014/main" id="{44B6B006-2940-243C-8CC5-3EAC2531A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2169652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852F4353-03A5-EFAA-797F-EB8FCC0A1B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4151304"/>
            <a:ext cx="2257227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D35B4B6D-A707-6FAA-D243-BFF8FE01D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6132956"/>
            <a:ext cx="2257226" cy="2055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249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11034</TotalTime>
  <Words>1579</Words>
  <Application>Microsoft Office PowerPoint</Application>
  <PresentationFormat>Personnalisé</PresentationFormat>
  <Paragraphs>224</Paragraphs>
  <Slides>59</Slides>
  <Notes>8</Notes>
  <HiddenSlides>0</HiddenSlides>
  <MMClips>2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59</vt:i4>
      </vt:variant>
    </vt:vector>
  </HeadingPairs>
  <TitlesOfParts>
    <vt:vector size="77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2239</cp:revision>
  <dcterms:created xsi:type="dcterms:W3CDTF">2014-10-09T07:32:24Z</dcterms:created>
  <dcterms:modified xsi:type="dcterms:W3CDTF">2025-09-27T20:35:49Z</dcterms:modified>
</cp:coreProperties>
</file>