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83"/>
  </p:notesMasterIdLst>
  <p:handoutMasterIdLst>
    <p:handoutMasterId r:id="rId84"/>
  </p:handoutMasterIdLst>
  <p:sldIdLst>
    <p:sldId id="257" r:id="rId6"/>
    <p:sldId id="2134804867" r:id="rId7"/>
    <p:sldId id="2134805101" r:id="rId8"/>
    <p:sldId id="2134808443" r:id="rId9"/>
    <p:sldId id="2134808548" r:id="rId10"/>
    <p:sldId id="2134805155" r:id="rId11"/>
    <p:sldId id="345" r:id="rId12"/>
    <p:sldId id="953" r:id="rId13"/>
    <p:sldId id="2134808449" r:id="rId14"/>
    <p:sldId id="2134808456" r:id="rId15"/>
    <p:sldId id="542" r:id="rId16"/>
    <p:sldId id="2134808459" r:id="rId17"/>
    <p:sldId id="2134808585" r:id="rId18"/>
    <p:sldId id="2134808586" r:id="rId19"/>
    <p:sldId id="2134808517" r:id="rId20"/>
    <p:sldId id="2134808553" r:id="rId21"/>
    <p:sldId id="2134808554" r:id="rId22"/>
    <p:sldId id="2134808448" r:id="rId23"/>
    <p:sldId id="2134808464" r:id="rId24"/>
    <p:sldId id="2134808466" r:id="rId25"/>
    <p:sldId id="2134808564" r:id="rId26"/>
    <p:sldId id="2134808473" r:id="rId27"/>
    <p:sldId id="2134808565" r:id="rId28"/>
    <p:sldId id="2134808566" r:id="rId29"/>
    <p:sldId id="2134808476" r:id="rId30"/>
    <p:sldId id="2134808567" r:id="rId31"/>
    <p:sldId id="2134808468" r:id="rId32"/>
    <p:sldId id="2134808469" r:id="rId33"/>
    <p:sldId id="2134808480" r:id="rId34"/>
    <p:sldId id="2134808521" r:id="rId35"/>
    <p:sldId id="2134808479" r:id="rId36"/>
    <p:sldId id="597" r:id="rId37"/>
    <p:sldId id="2134808587" r:id="rId38"/>
    <p:sldId id="2134808484" r:id="rId39"/>
    <p:sldId id="2134808485" r:id="rId40"/>
    <p:sldId id="2134808486" r:id="rId41"/>
    <p:sldId id="2134808487" r:id="rId42"/>
    <p:sldId id="2134808488" r:id="rId43"/>
    <p:sldId id="2134808489" r:id="rId44"/>
    <p:sldId id="2134808502" r:id="rId45"/>
    <p:sldId id="2134808506" r:id="rId46"/>
    <p:sldId id="2134808534" r:id="rId47"/>
    <p:sldId id="2134808535" r:id="rId48"/>
    <p:sldId id="2134808536" r:id="rId49"/>
    <p:sldId id="2134808547" r:id="rId50"/>
    <p:sldId id="2134808588" r:id="rId51"/>
    <p:sldId id="2134808589" r:id="rId52"/>
    <p:sldId id="2134808590" r:id="rId53"/>
    <p:sldId id="2134808591" r:id="rId54"/>
    <p:sldId id="2134808592" r:id="rId55"/>
    <p:sldId id="2134808593" r:id="rId56"/>
    <p:sldId id="2134808594" r:id="rId57"/>
    <p:sldId id="2134808595" r:id="rId58"/>
    <p:sldId id="2134808596" r:id="rId59"/>
    <p:sldId id="2134808597" r:id="rId60"/>
    <p:sldId id="2134808598" r:id="rId61"/>
    <p:sldId id="2134808599" r:id="rId62"/>
    <p:sldId id="2134808600" r:id="rId63"/>
    <p:sldId id="2134808601" r:id="rId64"/>
    <p:sldId id="2134808602" r:id="rId65"/>
    <p:sldId id="2134808494" r:id="rId66"/>
    <p:sldId id="2134808495" r:id="rId67"/>
    <p:sldId id="2134808496" r:id="rId68"/>
    <p:sldId id="2134808544" r:id="rId69"/>
    <p:sldId id="2134808498" r:id="rId70"/>
    <p:sldId id="2134808499" r:id="rId71"/>
    <p:sldId id="2134808603" r:id="rId72"/>
    <p:sldId id="2134808604" r:id="rId73"/>
    <p:sldId id="2134808605" r:id="rId74"/>
    <p:sldId id="2134808606" r:id="rId75"/>
    <p:sldId id="2134808607" r:id="rId76"/>
    <p:sldId id="2134808608" r:id="rId77"/>
    <p:sldId id="2134808558" r:id="rId78"/>
    <p:sldId id="2134808447" r:id="rId79"/>
    <p:sldId id="2134808568" r:id="rId80"/>
    <p:sldId id="2134808546" r:id="rId81"/>
    <p:sldId id="2134808513" r:id="rId8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8548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6"/>
          </p14:sldIdLst>
        </p14:section>
        <p14:section name="نشاط اعتيادي" id="{3822E05A-48B7-466A-9806-AC1514DAD3AF}">
          <p14:sldIdLst>
            <p14:sldId id="542"/>
            <p14:sldId id="2134808459"/>
            <p14:sldId id="2134808585"/>
            <p14:sldId id="2134808586"/>
            <p14:sldId id="2134808517"/>
            <p14:sldId id="2134808553"/>
            <p14:sldId id="2134808554"/>
          </p14:sldIdLst>
        </p14:section>
        <p14:section name="تحدث وإغناء المعجم" id="{5F742C0B-3E93-40E7-BD04-47EA8F843380}">
          <p14:sldIdLst>
            <p14:sldId id="2134808448"/>
            <p14:sldId id="2134808464"/>
            <p14:sldId id="2134808466"/>
            <p14:sldId id="2134808564"/>
            <p14:sldId id="2134808473"/>
            <p14:sldId id="2134808565"/>
            <p14:sldId id="2134808566"/>
            <p14:sldId id="2134808476"/>
            <p14:sldId id="2134808567"/>
            <p14:sldId id="2134808468"/>
            <p14:sldId id="2134808469"/>
            <p14:sldId id="2134808480"/>
            <p14:sldId id="2134808521"/>
            <p14:sldId id="2134808479"/>
          </p14:sldIdLst>
        </p14:section>
        <p14:section name="أنشطة القراءةوالكتابة" id="{A25CF4A3-DA66-4B51-A640-2EC4C5A8918F}">
          <p14:sldIdLst>
            <p14:sldId id="597"/>
            <p14:sldId id="2134808587"/>
            <p14:sldId id="2134808484"/>
            <p14:sldId id="2134808485"/>
            <p14:sldId id="2134808486"/>
            <p14:sldId id="2134808487"/>
            <p14:sldId id="2134808488"/>
            <p14:sldId id="2134808489"/>
            <p14:sldId id="2134808502"/>
            <p14:sldId id="2134808506"/>
            <p14:sldId id="2134808534"/>
            <p14:sldId id="2134808535"/>
            <p14:sldId id="2134808536"/>
            <p14:sldId id="2134808547"/>
            <p14:sldId id="2134808588"/>
            <p14:sldId id="2134808589"/>
            <p14:sldId id="2134808590"/>
            <p14:sldId id="2134808591"/>
            <p14:sldId id="2134808592"/>
            <p14:sldId id="2134808593"/>
            <p14:sldId id="2134808594"/>
            <p14:sldId id="2134808595"/>
            <p14:sldId id="2134808596"/>
            <p14:sldId id="2134808597"/>
            <p14:sldId id="2134808598"/>
            <p14:sldId id="2134808599"/>
            <p14:sldId id="2134808600"/>
            <p14:sldId id="2134808601"/>
            <p14:sldId id="2134808602"/>
            <p14:sldId id="2134808494"/>
            <p14:sldId id="2134808495"/>
            <p14:sldId id="2134808496"/>
            <p14:sldId id="2134808544"/>
            <p14:sldId id="2134808498"/>
            <p14:sldId id="2134808499"/>
            <p14:sldId id="2134808603"/>
            <p14:sldId id="2134808604"/>
            <p14:sldId id="2134808605"/>
            <p14:sldId id="2134808606"/>
            <p14:sldId id="2134808607"/>
            <p14:sldId id="2134808608"/>
          </p14:sldIdLst>
        </p14:section>
        <p14:section name="اختتام الحصة" id="{CFAC160B-4D15-40C5-8575-18C3947DD0CB}">
          <p14:sldIdLst>
            <p14:sldId id="2134808558"/>
            <p14:sldId id="2134808447"/>
            <p14:sldId id="2134808568"/>
            <p14:sldId id="2134808546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DCDCD"/>
    <a:srgbClr val="F4F3EC"/>
    <a:srgbClr val="E4B06F"/>
    <a:srgbClr val="D68D51"/>
    <a:srgbClr val="006DB4"/>
    <a:srgbClr val="19199B"/>
    <a:srgbClr val="E74C3C"/>
    <a:srgbClr val="D4EAF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42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84" Type="http://schemas.openxmlformats.org/officeDocument/2006/relationships/handoutMaster" Target="handoutMasters/handoutMaster1.xml"/><Relationship Id="rId89" Type="http://schemas.openxmlformats.org/officeDocument/2006/relationships/tableStyles" Target="tableStyle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5" Type="http://schemas.openxmlformats.org/officeDocument/2006/relationships/slideMaster" Target="slideMasters/slideMaster5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notesMaster" Target="notesMasters/notesMaster1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slide" Target="slides/slide7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4" Type="http://schemas.openxmlformats.org/officeDocument/2006/relationships/slide" Target="slides/slide19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66" Type="http://schemas.openxmlformats.org/officeDocument/2006/relationships/slide" Target="slides/slide61.xml"/><Relationship Id="rId87" Type="http://schemas.openxmlformats.org/officeDocument/2006/relationships/viewProps" Target="viewProps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19" Type="http://schemas.openxmlformats.org/officeDocument/2006/relationships/slide" Target="slides/slide1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83DCB-32A2-4746-634B-C228C6D95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FBCAFCB-09C9-15F8-3308-1D680FC9E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C124C5E2-F683-C395-7DCC-89798668D5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DE13EA-D9E0-2491-523F-17DCE683F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607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B46AD-E645-F0D3-F1B2-B9693E6E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A8209B-0C0C-B5DA-CEB2-65619A202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EF53657-9884-AE45-D16D-563DE59300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7EBE95-BE3B-4746-3CB1-021C9987D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0456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DD593-06D1-D22D-F06D-E906C0D9A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7B09E6-B6B6-822E-967A-3B3F2BD79F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E7B321D-17F1-BAE1-4663-40760F3965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C7527E-CE66-30CA-F1EB-D0B9EBF97B4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8927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0BC4337-8A20-DF1D-5CDB-E6536CBB492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84968977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53329532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C840B5F-56D0-D191-5E5B-ECB205136A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6290514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553F5E8-7382-5AD0-E5C4-8F4F2667AD4F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9187125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FE1F9F-0452-B05C-880B-27AB06BA194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3658238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5100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4173911331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3704918680"/>
                    </a:ext>
                  </a:extLst>
                </a:gridCol>
                <a:gridCol w="2745099">
                  <a:extLst>
                    <a:ext uri="{9D8B030D-6E8A-4147-A177-3AD203B41FA5}">
                      <a16:colId xmlns:a16="http://schemas.microsoft.com/office/drawing/2014/main" val="9824722"/>
                    </a:ext>
                  </a:extLst>
                </a:gridCol>
                <a:gridCol w="2745100">
                  <a:extLst>
                    <a:ext uri="{9D8B030D-6E8A-4147-A177-3AD203B41FA5}">
                      <a16:colId xmlns:a16="http://schemas.microsoft.com/office/drawing/2014/main" val="2879493846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الاستماع والتحدث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ما قبل القراءة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2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8.jpeg"/><Relationship Id="rId11" Type="http://schemas.openxmlformats.org/officeDocument/2006/relationships/image" Target="../media/image44.jpeg"/><Relationship Id="rId5" Type="http://schemas.openxmlformats.org/officeDocument/2006/relationships/image" Target="../media/image47.jpeg"/><Relationship Id="rId10" Type="http://schemas.openxmlformats.org/officeDocument/2006/relationships/image" Target="../media/image51.jpeg"/><Relationship Id="rId4" Type="http://schemas.openxmlformats.org/officeDocument/2006/relationships/image" Target="../media/image46.jpeg"/><Relationship Id="rId9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9.png"/><Relationship Id="rId7" Type="http://schemas.openxmlformats.org/officeDocument/2006/relationships/image" Target="../media/image6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microsoft.com/office/2007/relationships/hdphoto" Target="../media/hdphoto4.wdp"/><Relationship Id="rId5" Type="http://schemas.openxmlformats.org/officeDocument/2006/relationships/image" Target="../media/image60.png"/><Relationship Id="rId4" Type="http://schemas.microsoft.com/office/2007/relationships/hdphoto" Target="../media/hdphoto3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6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6" Type="http://schemas.microsoft.com/office/2007/relationships/hdphoto" Target="../media/hdphoto4.wdp"/><Relationship Id="rId5" Type="http://schemas.openxmlformats.org/officeDocument/2006/relationships/image" Target="../media/image66.png"/><Relationship Id="rId4" Type="http://schemas.microsoft.com/office/2007/relationships/hdphoto" Target="../media/hdphoto3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68.png"/><Relationship Id="rId4" Type="http://schemas.openxmlformats.org/officeDocument/2006/relationships/image" Target="../media/image6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65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76.png"/><Relationship Id="rId7" Type="http://schemas.openxmlformats.org/officeDocument/2006/relationships/image" Target="../media/image6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6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الدعم الوقائي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الأول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214213" y="6667500"/>
            <a:ext cx="6148987" cy="2057400"/>
            <a:chOff x="4214213" y="5301853"/>
            <a:chExt cx="6148987" cy="2057400"/>
          </a:xfrm>
        </p:grpSpPr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6025036" y="6391669"/>
              <a:ext cx="2175378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الحصة </a:t>
              </a:r>
              <a:endParaRPr lang="en-US" sz="4400" b="1" dirty="0">
                <a:solidFill>
                  <a:prstClr val="white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214213" y="595236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الحصة </a:t>
              </a:r>
              <a:r>
                <a:rPr lang="ar-MA" sz="5400" b="1" kern="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15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الفترة 3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57173-A969-0312-C160-08E0A5F59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D13FBDF-C187-03E5-64A0-B8D9E39DAEAB}"/>
              </a:ext>
            </a:extLst>
          </p:cNvPr>
          <p:cNvSpPr txBox="1"/>
          <p:nvPr/>
        </p:nvSpPr>
        <p:spPr>
          <a:xfrm>
            <a:off x="4267201" y="930339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اليوم، سنتعرف على حرفي العين "ع" والغين "غ".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350812C-BDA0-2B1F-3794-4FAFE885E4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B6F7B7-60EC-1BB1-8B2E-8D29FECF5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543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A0E1360-7D00-6D86-06CB-8FA01F95B06B}"/>
              </a:ext>
            </a:extLst>
          </p:cNvPr>
          <p:cNvSpPr/>
          <p:nvPr/>
        </p:nvSpPr>
        <p:spPr>
          <a:xfrm>
            <a:off x="1273248" y="6368789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5" name="Image 4" descr="Une image contenant intérieur, habits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40DB733C-611E-186D-4B61-F97AE226B9A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9263" y="103241"/>
            <a:ext cx="6461861" cy="615415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3C230A4-505D-AFE4-F7E9-A2F23D91AD7A}"/>
              </a:ext>
            </a:extLst>
          </p:cNvPr>
          <p:cNvSpPr/>
          <p:nvPr/>
        </p:nvSpPr>
        <p:spPr>
          <a:xfrm>
            <a:off x="1273248" y="7875307"/>
            <a:ext cx="5293893" cy="1212716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نشيد: أمي وأبي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D0E3B-9C1D-FCF3-50E9-A88E9B9BE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381CC08-95E3-2E12-CB12-7999580733BD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ألواحكم والطبشور، سنتعلم كيف نكتب أسماءنا.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695731-D04A-19A2-4B22-D599E115F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159" y="3329394"/>
            <a:ext cx="7693229" cy="5200339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D07221F-7EB6-487C-6E55-BE0FA3A769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4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759315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 اسمك على لوحتك دون نقله من البطاقة.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الكتابة وتحفيز من لم يستطع.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 ويشير لمن كتب بشكل صحيح لوضع لوحته.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A1812-758C-E637-B958-75CF5E989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EA7E17D-CEAA-27B0-F43E-E1CA58200E23}"/>
              </a:ext>
            </a:extLst>
          </p:cNvPr>
          <p:cNvSpPr txBox="1"/>
          <p:nvPr/>
        </p:nvSpPr>
        <p:spPr>
          <a:xfrm>
            <a:off x="2190749" y="768700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بتصحيح ما كتبتم مستعينين بالبطاقات التي تتضمن أسماءكم.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لمساعدة التلاميذ على  تصحيح أسمائهم.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7B33C5-B90C-0E16-A55D-8BA24109F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BDF66C-EAE0-3914-9E02-82C505F1E6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8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F174E-BA3A-73BA-6E8D-DDEF7F261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31F948-EED4-AAD1-F40E-70EBFFA19978}"/>
              </a:ext>
            </a:extLst>
          </p:cNvPr>
          <p:cNvSpPr txBox="1"/>
          <p:nvPr/>
        </p:nvSpPr>
        <p:spPr>
          <a:xfrm>
            <a:off x="2303044" y="812571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جيدا، سأنشد نشيدا بعنوان "أمي وأبي"، لنستمع جيدا.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تسميع النشيد مرتين إلى ثلاث مرات حسب الحاجة.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55F23D-90F4-9746-5F32-B8D0C5F6A7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620E2FB-B333-69D7-7B19-E3195665A0A1}"/>
              </a:ext>
            </a:extLst>
          </p:cNvPr>
          <p:cNvSpPr txBox="1"/>
          <p:nvPr/>
        </p:nvSpPr>
        <p:spPr>
          <a:xfrm>
            <a:off x="7175925" y="2583827"/>
            <a:ext cx="5820368" cy="7478970"/>
          </a:xfrm>
          <a:prstGeom prst="rect">
            <a:avLst/>
          </a:prstGeom>
          <a:noFill/>
          <a:ln w="127000" cap="rnd" cmpd="tri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أُمّي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أَبَتي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حَفِظْتُ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ٱلْيَوْمَ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أُغْنِيَةً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فَها هِيَ ذي عَلى شَفَتي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أَنا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فَٱسْتَمِعا</a:t>
            </a:r>
            <a:endParaRPr lang="ar-MA" sz="6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شَدْوي إِلى لُغَتي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وَضُمّاني لِصَدْرِكُما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لِأَعْرِفَ سِرَّ مَوْهِبَتي</a:t>
            </a:r>
            <a:endParaRPr lang="fr-FR" sz="6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intérieur, meubles, Visage humain&#10;&#10;Le contenu généré par l’IA peut être incorrect.">
            <a:extLst>
              <a:ext uri="{FF2B5EF4-FFF2-40B4-BE49-F238E27FC236}">
                <a16:creationId xmlns:a16="http://schemas.microsoft.com/office/drawing/2014/main" id="{868DB042-9F78-AA1A-89B4-1715FDA768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471" y="3721230"/>
            <a:ext cx="6331529" cy="52461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0401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841C2-1410-2C53-EDF2-76340AA3B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ACADD50-6F8A-60B0-3623-5EBA44C2467E}"/>
              </a:ext>
            </a:extLst>
          </p:cNvPr>
          <p:cNvSpPr txBox="1"/>
          <p:nvPr/>
        </p:nvSpPr>
        <p:spPr>
          <a:xfrm>
            <a:off x="1385455" y="840237"/>
            <a:ext cx="114037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سنردد معا جزءا من النشيد.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ترديد الأسطر الستة الأولى من النشيد (سطرا سطرا)  لأكثر من مرة حسب قدرة التلاميذ على الاسترجاع. 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53A48-F14F-2F46-8EC1-2E319027D4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399DB32-5595-B4F2-D2C3-7B016C9C91DC}"/>
              </a:ext>
            </a:extLst>
          </p:cNvPr>
          <p:cNvSpPr txBox="1"/>
          <p:nvPr/>
        </p:nvSpPr>
        <p:spPr>
          <a:xfrm>
            <a:off x="3947816" y="3493301"/>
            <a:ext cx="5820368" cy="5632311"/>
          </a:xfrm>
          <a:prstGeom prst="rect">
            <a:avLst/>
          </a:prstGeom>
          <a:noFill/>
          <a:ln w="127000" cap="rnd" cmpd="tri">
            <a:solidFill>
              <a:srgbClr val="92D050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أُمّي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صَباحُ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ٱلْخَيْرِ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يا أَبَتي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حَفِظْتُ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ٱلْيَوْمَ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أُغْنِيَةً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فَها هِيَ ذي عَلى شَفَتي</a:t>
            </a: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أَنا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ٱلْعُصْفورُ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فَٱسْتَمِعا</a:t>
            </a:r>
            <a:endParaRPr lang="ar-MA" sz="6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إِلى شَدْوي إِلى لُغَتي</a:t>
            </a:r>
          </a:p>
        </p:txBody>
      </p:sp>
    </p:spTree>
    <p:extLst>
      <p:ext uri="{BB962C8B-B14F-4D97-AF65-F5344CB8AC3E}">
        <p14:creationId xmlns:p14="http://schemas.microsoft.com/office/powerpoint/2010/main" val="3206818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الاستماع والتحدث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43919-2CFB-CDE8-0DFC-DC5E6D43F685}"/>
              </a:ext>
            </a:extLst>
          </p:cNvPr>
          <p:cNvSpPr/>
          <p:nvPr/>
        </p:nvSpPr>
        <p:spPr>
          <a:xfrm>
            <a:off x="455810" y="5516731"/>
            <a:ext cx="6916656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لحكاية: "قسمة عادلة"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4403AC-8DA9-1DA4-BE81-F2EDE2581091}"/>
              </a:ext>
            </a:extLst>
          </p:cNvPr>
          <p:cNvSpPr/>
          <p:nvPr/>
        </p:nvSpPr>
        <p:spPr>
          <a:xfrm>
            <a:off x="455809" y="69987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أفراد أسرتي"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AB90C-02CB-51ED-0FB9-65A60ED3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C0D30EF-DAEB-5C40-47BB-353DDF1F585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DEB5C4B-C31A-CD28-0802-B0B35477B2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الاستماع لحكاية:</a:t>
            </a:r>
          </a:p>
          <a:p>
            <a:pPr marL="0" indent="0" rtl="1">
              <a:buNone/>
            </a:pPr>
            <a:r>
              <a:rPr kumimoji="1" lang="ar-MA" sz="6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"قسمة عادلة" 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3490C91-7BE5-93F7-22B9-DACAA8D5A97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36FB621-F09F-A91E-57C2-19FB1774FF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BC0175DE-8896-5862-1547-3AA43BA28D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61ABDC2C-6B3F-D163-3F93-E98E51C9A2D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0AC175C9-BDFF-313A-828D-A5114C422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101" y="1239149"/>
            <a:ext cx="7344418" cy="676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89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44DE4-1F86-18B6-D20E-3C0CF8F8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F22DD46-1FE8-9BC9-E437-1B71B9FBC131}"/>
              </a:ext>
            </a:extLst>
          </p:cNvPr>
          <p:cNvSpPr txBox="1"/>
          <p:nvPr/>
        </p:nvSpPr>
        <p:spPr>
          <a:xfrm>
            <a:off x="2213811" y="1005537"/>
            <a:ext cx="102829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أنصتوا جيدا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سأقص عليكم حكاية جديدة، عنوانها "قسمة عادلة".</a:t>
            </a:r>
          </a:p>
        </p:txBody>
      </p:sp>
      <p:pic>
        <p:nvPicPr>
          <p:cNvPr id="2" name="Image 1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EE862452-5FE4-F2D8-E4AE-1BC45C154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18123DC-16F1-96F7-9394-CE7C0167A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71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66E2-1A52-F941-E913-600AC096F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A2D6094-4F63-0501-9FE7-6ED6B93A45ED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0433AD-76FC-F629-04A9-704C128338AB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7E60D82-BC37-254F-15B8-A9E2FFE1F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2751511-65E8-8A4E-0EF2-F01ADD1696DA}"/>
              </a:ext>
            </a:extLst>
          </p:cNvPr>
          <p:cNvSpPr txBox="1"/>
          <p:nvPr/>
        </p:nvSpPr>
        <p:spPr>
          <a:xfrm>
            <a:off x="6857999" y="2317291"/>
            <a:ext cx="6542952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742950" indent="-742950" algn="r" rtl="1">
              <a:buFont typeface="+mj-lt"/>
              <a:buAutoNum type="arabicPeriod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في يوم من الأيام وجدت القطة ميمي والقط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حلوى شهية في الغابة.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592ED72-10E8-2B6F-E5AE-CABD4874115B}"/>
              </a:ext>
            </a:extLst>
          </p:cNvPr>
          <p:cNvSpPr txBox="1"/>
          <p:nvPr/>
        </p:nvSpPr>
        <p:spPr>
          <a:xfrm>
            <a:off x="208547" y="6117908"/>
            <a:ext cx="6649452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2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قالت ميمي: هذه الحلوى لي وحدي. أنا وجدتها أولاً.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9240FC-935F-AF57-338C-6C0F53168C87}"/>
              </a:ext>
            </a:extLst>
          </p:cNvPr>
          <p:cNvSpPr txBox="1"/>
          <p:nvPr/>
        </p:nvSpPr>
        <p:spPr>
          <a:xfrm>
            <a:off x="208547" y="8274603"/>
            <a:ext cx="6649452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3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رد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: لا هذه الحلوى لي. إنه عيد ميلادي.</a:t>
            </a:r>
          </a:p>
        </p:txBody>
      </p:sp>
      <p:pic>
        <p:nvPicPr>
          <p:cNvPr id="23" name="Image 22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CBDB96C6-50F9-FEAC-24EC-CEA2392E9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55" y="2180932"/>
            <a:ext cx="4656947" cy="3858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318B43E1-D80A-0192-1B3C-A5577C7CF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5053" y="6129558"/>
            <a:ext cx="4656947" cy="38586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84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86CD-167A-EEC5-9B87-C6397E98D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A3EDBB-D688-8C86-16EE-16E4F096A109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D40138-CB0C-62BA-2DCB-5400E14B1A3F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E0C1D3E-F95A-D59C-37B7-1DAFEB9E32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604C933B-5416-5F08-B907-3B395D6091F4}"/>
              </a:ext>
            </a:extLst>
          </p:cNvPr>
          <p:cNvSpPr txBox="1"/>
          <p:nvPr/>
        </p:nvSpPr>
        <p:spPr>
          <a:xfrm>
            <a:off x="6857999" y="2534432"/>
            <a:ext cx="6542951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4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حضر القرد سعدان لأنه سمع صراخ القطط. ما بكما لهذا تتشاجران؟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416FE5-B18C-4585-F698-D3D9B4781B85}"/>
              </a:ext>
            </a:extLst>
          </p:cNvPr>
          <p:cNvSpPr txBox="1"/>
          <p:nvPr/>
        </p:nvSpPr>
        <p:spPr>
          <a:xfrm>
            <a:off x="208547" y="7479643"/>
            <a:ext cx="6649452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5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قصت ميمي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وفوفو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مشكلة حلوى الغابة.</a:t>
            </a:r>
          </a:p>
        </p:txBody>
      </p:sp>
      <p:pic>
        <p:nvPicPr>
          <p:cNvPr id="3" name="Image 2" descr="Une image contenant chat, dessin humoristique, gâteau d’anniversaire, mammifère&#10;&#10;Le contenu généré par l’IA peut être incorrect.">
            <a:extLst>
              <a:ext uri="{FF2B5EF4-FFF2-40B4-BE49-F238E27FC236}">
                <a16:creationId xmlns:a16="http://schemas.microsoft.com/office/drawing/2014/main" id="{37211196-E83F-4E10-5507-11ABB5E81B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49" y="5810328"/>
            <a:ext cx="5185638" cy="42966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CA7F97-5DD2-8A6E-DE9B-A5A3687E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13" y="2720771"/>
            <a:ext cx="5185638" cy="42966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767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4EEC7-943D-B41B-1663-C18B79B11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4D8A3A-5830-9004-6439-B961349D3B11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14F196-414F-9DA5-C2CC-6334ECFE3667}"/>
              </a:ext>
            </a:extLst>
          </p:cNvPr>
          <p:cNvSpPr txBox="1"/>
          <p:nvPr/>
        </p:nvSpPr>
        <p:spPr>
          <a:xfrm>
            <a:off x="3182129" y="897178"/>
            <a:ext cx="1021882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C18C23-5E2C-A7CE-EBEF-D997445CCB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8372AE43-449E-3B8D-5C86-DBA0C976FB8C}"/>
              </a:ext>
            </a:extLst>
          </p:cNvPr>
          <p:cNvSpPr txBox="1"/>
          <p:nvPr/>
        </p:nvSpPr>
        <p:spPr>
          <a:xfrm>
            <a:off x="6858000" y="2961198"/>
            <a:ext cx="6542951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6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اقترح القرد حلاً: سوف أقسم الحلوى بينكما بالعدل.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2EE29F6-3A1C-890D-D8A4-800B4B6AA77B}"/>
              </a:ext>
            </a:extLst>
          </p:cNvPr>
          <p:cNvSpPr txBox="1"/>
          <p:nvPr/>
        </p:nvSpPr>
        <p:spPr>
          <a:xfrm>
            <a:off x="208547" y="6822225"/>
            <a:ext cx="6649453" cy="28603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7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قسم سعدان الحلوى إلى جزءين ووضع وكل جزء على كفة ميزان.</a:t>
            </a:r>
          </a:p>
        </p:txBody>
      </p:sp>
      <p:pic>
        <p:nvPicPr>
          <p:cNvPr id="7" name="Image 6" descr="Une image contenant Animation, Dessin animé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0AA234FC-C25F-A739-1A58-AA5ECFE59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2224293"/>
            <a:ext cx="5248275" cy="4348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 descr="Une image contenant chat, gâteau d’anniversair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2913766A-AF59-BDD5-B75A-70BAC68ADD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819" y="5875950"/>
            <a:ext cx="5248275" cy="4348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076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1D43-8626-085A-E043-17669C080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5690A62-8BF6-95A6-773A-7CBA8154F9FB}"/>
              </a:ext>
            </a:extLst>
          </p:cNvPr>
          <p:cNvSpPr/>
          <p:nvPr/>
        </p:nvSpPr>
        <p:spPr>
          <a:xfrm>
            <a:off x="12192000" y="660400"/>
            <a:ext cx="1371600" cy="10583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BDECA5C-5A28-CFB5-E02A-9C47F1041282}"/>
              </a:ext>
            </a:extLst>
          </p:cNvPr>
          <p:cNvSpPr txBox="1"/>
          <p:nvPr/>
        </p:nvSpPr>
        <p:spPr>
          <a:xfrm>
            <a:off x="1759390" y="919010"/>
            <a:ext cx="1155610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يسرد الأستاذ الحكاية بشكل معبر، مع الحرص على جذب انتباه المتعلمين (تتم إعادة سرد الحكاية مجددا).</a:t>
            </a:r>
            <a:endParaRPr lang="ar-MA" sz="32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E1FADF-2E50-6C4B-C236-85D43445C8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371A51D-79F2-8E80-340A-0CD83CBB5B4F}"/>
              </a:ext>
            </a:extLst>
          </p:cNvPr>
          <p:cNvSpPr txBox="1"/>
          <p:nvPr/>
        </p:nvSpPr>
        <p:spPr>
          <a:xfrm>
            <a:off x="6858000" y="2319853"/>
            <a:ext cx="6490776" cy="3779758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8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هذه القطعة أكبر من هذه: سآكل قليلاً كي تصير متساوية كان سعدان يردد في كل مرة: ثم يأكل قطعة من الحلوى.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B2E096-DD04-C7DB-3378-6B94ABE0F7EA}"/>
              </a:ext>
            </a:extLst>
          </p:cNvPr>
          <p:cNvSpPr txBox="1"/>
          <p:nvPr/>
        </p:nvSpPr>
        <p:spPr>
          <a:xfrm>
            <a:off x="208547" y="8244218"/>
            <a:ext cx="6649453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10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بينما وجد </a:t>
            </a:r>
            <a:r>
              <a:rPr lang="ar-MA" sz="5400" dirty="0" err="1">
                <a:latin typeface="Adobe Arabic" panose="02040503050201020203" pitchFamily="18" charset="-78"/>
                <a:cs typeface="Adobe Arabic" panose="02040503050201020203" pitchFamily="18" charset="-78"/>
              </a:rPr>
              <a:t>فوفو</a:t>
            </a: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 وميمي الصحن فارغاً.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5AAE21B-B924-92BF-86FD-F4EF6596BA33}"/>
              </a:ext>
            </a:extLst>
          </p:cNvPr>
          <p:cNvSpPr txBox="1"/>
          <p:nvPr/>
        </p:nvSpPr>
        <p:spPr>
          <a:xfrm>
            <a:off x="208547" y="6201436"/>
            <a:ext cx="6649453" cy="1940957"/>
          </a:xfrm>
          <a:prstGeom prst="flowChartAlternateProcess">
            <a:avLst/>
          </a:prstGeom>
          <a:solidFill>
            <a:srgbClr val="F4F3EC"/>
          </a:solidFill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 startAt="9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أكل سعدان الكعكة كلها وانطلق سعيداً.</a:t>
            </a:r>
          </a:p>
        </p:txBody>
      </p:sp>
      <p:pic>
        <p:nvPicPr>
          <p:cNvPr id="10" name="Image 9" descr="Une image contenant chat, mammifère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2568FD7D-0357-B3DA-987A-D824B1D168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7" t="23122" r="9213" b="8786"/>
          <a:stretch>
            <a:fillRect/>
          </a:stretch>
        </p:blipFill>
        <p:spPr>
          <a:xfrm>
            <a:off x="8960510" y="7545301"/>
            <a:ext cx="3529013" cy="2741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 11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9237531-F2CE-67EF-DF6C-249AD40BEF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36" y="2074968"/>
            <a:ext cx="4859487" cy="4026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CB333A2-34D9-A352-D75E-E3B105AFF1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9" t="25781" r="17245"/>
          <a:stretch>
            <a:fillRect/>
          </a:stretch>
        </p:blipFill>
        <p:spPr>
          <a:xfrm>
            <a:off x="6858000" y="6099611"/>
            <a:ext cx="2148008" cy="25498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40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B35C35-9AA0-2EFC-0D90-D042105FF3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C7FC0C8-4302-018E-F585-E8AB017EEEC1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ما رأيكم في الحكاية؟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عن فهمهم ومشاعرهم، مع إعطاء الفرصة لأكبر عدد منهم.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1E2EECF-C7F7-4D8E-894D-A0170EDFE3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17" name="Image 16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3722AD48-6C5A-B0EE-068D-C502D23C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5632" y="2371357"/>
            <a:ext cx="8444735" cy="777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779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10251-80B7-BA9A-9AA6-46E7A6E52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50B2944-A2FF-E1A9-443E-FC2090BB4FA6}"/>
              </a:ext>
            </a:extLst>
          </p:cNvPr>
          <p:cNvSpPr txBox="1"/>
          <p:nvPr/>
        </p:nvSpPr>
        <p:spPr>
          <a:xfrm>
            <a:off x="1082840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لنسترجع أحداث الحكاية، من يعبر عن الصورة الأولى....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التعبير صور الحكاية بالترتيب (صورة لكل تلميذ)، ويتم إشراك أكبر عدد.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642673F-B6DC-A14E-1506-532B220EFB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CC38B51A-0DA3-4A92-04AA-D4AF75F62A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345" y="2534092"/>
            <a:ext cx="3466878" cy="2872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chat, dessin humoristiqu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BA3F2FAA-6F78-CAEC-E30E-704BE01637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6450" y="2534092"/>
            <a:ext cx="3466878" cy="2872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chat, dessin humoristique, gâteau d’anniversaire, mammifère&#10;&#10;Le contenu généré par l’IA peut être incorrect.">
            <a:extLst>
              <a:ext uri="{FF2B5EF4-FFF2-40B4-BE49-F238E27FC236}">
                <a16:creationId xmlns:a16="http://schemas.microsoft.com/office/drawing/2014/main" id="{3CCB5DF2-F6CD-A5CD-7491-557C835EBB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56" y="2534092"/>
            <a:ext cx="3466880" cy="28725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Image 7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D01711-9213-3E3A-3D2A-EA9F7B96A2F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6553" y="2534092"/>
            <a:ext cx="3466880" cy="28725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 descr="Une image contenant Animation, Dessin animé, dess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28C2363-5E05-C0DB-4073-A7E7C7F8A3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863" y="5243881"/>
            <a:ext cx="3466880" cy="28725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Image 16" descr="Une image contenant chat, gâteau d’anniversaire, mammifère, intérieur&#10;&#10;Le contenu généré par l’IA peut être incorrect.">
            <a:extLst>
              <a:ext uri="{FF2B5EF4-FFF2-40B4-BE49-F238E27FC236}">
                <a16:creationId xmlns:a16="http://schemas.microsoft.com/office/drawing/2014/main" id="{9C330558-77EC-774A-641D-4EBAA3E3F1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4573" y="5243882"/>
            <a:ext cx="3466878" cy="28725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chat, mammifère, Dessin animé, Animation&#10;&#10;Le contenu généré par l’IA peut être incorrect.">
            <a:extLst>
              <a:ext uri="{FF2B5EF4-FFF2-40B4-BE49-F238E27FC236}">
                <a16:creationId xmlns:a16="http://schemas.microsoft.com/office/drawing/2014/main" id="{EBA37235-D3A0-BF5A-03CD-96B306919C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7" t="23122" r="9213" b="8786"/>
          <a:stretch>
            <a:fillRect/>
          </a:stretch>
        </p:blipFill>
        <p:spPr>
          <a:xfrm>
            <a:off x="3318999" y="7545301"/>
            <a:ext cx="3529013" cy="2741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Image 18" descr="Une image contenant Animation, Dessin animé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587FD192-FA01-C3E3-D578-87B2FAA829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98" y="5243060"/>
            <a:ext cx="3468863" cy="28742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FE2A6A57-BB95-F7EB-3CB2-863C4B91782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9" t="25781" r="17245"/>
          <a:stretch>
            <a:fillRect/>
          </a:stretch>
        </p:blipFill>
        <p:spPr>
          <a:xfrm>
            <a:off x="7635859" y="7545301"/>
            <a:ext cx="2148008" cy="25498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6329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2B48-4DEC-AFA4-1EE3-ABED31F03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84265B0-0347-4BC7-B3E2-7F82540C11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1398E97A-1552-4978-F199-0A9E32F3CB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409455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  <a:endParaRPr kumimoji="1" lang="fr-FR" sz="6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2E618C2-E6B8-4B57-1A8B-2DDF7E80C8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DBDE1CD1-F368-4DBA-26B6-B3AE4142A11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FF3D157-1D1C-1B10-00F5-97FECDA523C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42FC88C-06E7-DCDB-158B-BC3724C973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673C4B-DA67-E795-367F-4C328649A5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981590" y="1082774"/>
            <a:ext cx="6044921" cy="7591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856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4DB40-76FA-BC76-5E6E-0DFE774D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00CF3BE-64D2-3CF8-81AC-8072A4013749}"/>
              </a:ext>
            </a:extLst>
          </p:cNvPr>
          <p:cNvSpPr txBox="1"/>
          <p:nvPr/>
        </p:nvSpPr>
        <p:spPr>
          <a:xfrm>
            <a:off x="457199" y="759315"/>
            <a:ext cx="1203960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الآن كراساتكم الصفحة 22، ولاحظوا جيدا لوحة أفراد الأسرة.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يتأكد الأستاذ من تمكن التلاميذ من فتح كراساتهم على الصفحة المطلوبة ويساعدهم على ذلك.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2B29BFC-C675-E542-FB3D-846ACD4FE1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A946252-6B8C-4BD8-1833-C4B79C163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77955" y="1308899"/>
            <a:ext cx="7960089" cy="999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5037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45E43-F663-3A64-0F47-77FDD0EED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0703010-DF17-F5E4-630A-A0724D791065}"/>
              </a:ext>
            </a:extLst>
          </p:cNvPr>
          <p:cNvSpPr txBox="1"/>
          <p:nvPr/>
        </p:nvSpPr>
        <p:spPr>
          <a:xfrm>
            <a:off x="1026693" y="759315"/>
            <a:ext cx="1172677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تلاحظون؟ من يعطيني كلمة تعبر عن شخص في الصورة؟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منح 15 ثانية للتلاميذ قصد ملاحظة اللوحة، قبل الإجاب، ويعطي الأستاذ مثالا لتيسير الفهم.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EE6B04-7504-4BAB-64F7-65161C1BC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D1A6AD8-04B7-956C-3098-4594339A40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2877955" y="1308899"/>
            <a:ext cx="7960089" cy="999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36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8011AA8-CDD0-51B5-BB86-171224CBEAA2}"/>
              </a:ext>
            </a:extLst>
          </p:cNvPr>
          <p:cNvGrpSpPr/>
          <p:nvPr/>
        </p:nvGrpSpPr>
        <p:grpSpPr>
          <a:xfrm>
            <a:off x="2191897" y="5038936"/>
            <a:ext cx="9344906" cy="1408331"/>
            <a:chOff x="2191897" y="5953335"/>
            <a:chExt cx="9344906" cy="140833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953335"/>
              <a:ext cx="9344906" cy="646331"/>
              <a:chOff x="3334343" y="5848578"/>
              <a:chExt cx="9344906" cy="646331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معجم بسيط حول الأسرة؛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430E58D5-4E7C-6A85-76D2-3DE5849DD2C7}"/>
                </a:ext>
              </a:extLst>
            </p:cNvPr>
            <p:cNvSpPr txBox="1"/>
            <p:nvPr/>
          </p:nvSpPr>
          <p:spPr>
            <a:xfrm>
              <a:off x="2191897" y="671533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تعرف حرفي "ع" </a:t>
              </a:r>
              <a:r>
                <a:rPr lang="ar-MA" sz="3600" b="1" dirty="0" err="1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و"غ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" تسمية ورسما.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0E976F31-A049-5DEA-3553-4D328E235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805307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BEE39-6A92-F9BD-0A4B-C95E269CE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4E93E63-E659-457E-08B2-C62D27BD4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877955" y="1308899"/>
            <a:ext cx="7960089" cy="9996113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6B6995-622F-0E8C-7FC2-EE99EEA47B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346AAAC-6C82-157F-34C1-BA1E1B608D7A}"/>
              </a:ext>
            </a:extLst>
          </p:cNvPr>
          <p:cNvSpPr/>
          <p:nvPr/>
        </p:nvSpPr>
        <p:spPr>
          <a:xfrm>
            <a:off x="12560077" y="643468"/>
            <a:ext cx="995056" cy="1018616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037F9-C39A-3A40-D029-E304E5E39E1B}"/>
              </a:ext>
            </a:extLst>
          </p:cNvPr>
          <p:cNvSpPr txBox="1"/>
          <p:nvPr/>
        </p:nvSpPr>
        <p:spPr>
          <a:xfrm>
            <a:off x="1648474" y="1056278"/>
            <a:ext cx="117267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إلى التركيز على كل فرد في اللوحة، وتسميته (أبي/أب/بابا – أمي/أم/مام.....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A25CF92-2958-CE33-46E5-8C9D9DBFAB9A}"/>
              </a:ext>
            </a:extLst>
          </p:cNvPr>
          <p:cNvSpPr/>
          <p:nvPr/>
        </p:nvSpPr>
        <p:spPr>
          <a:xfrm>
            <a:off x="7534343" y="3983739"/>
            <a:ext cx="3529262" cy="35292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AEECCEE-C4F2-FB47-2C5B-E6E6A8772EB4}"/>
              </a:ext>
            </a:extLst>
          </p:cNvPr>
          <p:cNvSpPr/>
          <p:nvPr/>
        </p:nvSpPr>
        <p:spPr>
          <a:xfrm>
            <a:off x="5998749" y="7271194"/>
            <a:ext cx="2653145" cy="26531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313E7DF-D3C6-7B5F-4D06-C1E734F1D8DC}"/>
              </a:ext>
            </a:extLst>
          </p:cNvPr>
          <p:cNvSpPr/>
          <p:nvPr/>
        </p:nvSpPr>
        <p:spPr>
          <a:xfrm>
            <a:off x="5285214" y="5943409"/>
            <a:ext cx="2383920" cy="23839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58BC273-2242-A612-DF62-1597CA6C9BC9}"/>
              </a:ext>
            </a:extLst>
          </p:cNvPr>
          <p:cNvSpPr/>
          <p:nvPr/>
        </p:nvSpPr>
        <p:spPr>
          <a:xfrm>
            <a:off x="985175" y="6150678"/>
            <a:ext cx="3618824" cy="361882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DD849350-5537-34F4-F7AC-E6970D537EC2}"/>
              </a:ext>
            </a:extLst>
          </p:cNvPr>
          <p:cNvSpPr/>
          <p:nvPr/>
        </p:nvSpPr>
        <p:spPr>
          <a:xfrm>
            <a:off x="3287553" y="7271194"/>
            <a:ext cx="2852040" cy="285204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2CF09A6-BD17-0132-E380-34E34E90A27C}"/>
              </a:ext>
            </a:extLst>
          </p:cNvPr>
          <p:cNvSpPr/>
          <p:nvPr/>
        </p:nvSpPr>
        <p:spPr>
          <a:xfrm>
            <a:off x="7805864" y="7405806"/>
            <a:ext cx="2383920" cy="238392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67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7" grpId="0" animBg="1"/>
      <p:bldP spid="1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F4C0A-A5D4-100B-0DDF-7CB9E40AF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FEE5CD-8483-406B-3199-3380B53FA058}"/>
              </a:ext>
            </a:extLst>
          </p:cNvPr>
          <p:cNvSpPr txBox="1"/>
          <p:nvPr/>
        </p:nvSpPr>
        <p:spPr>
          <a:xfrm>
            <a:off x="1556084" y="834404"/>
            <a:ext cx="1060383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أسمي أفراد أسرتي.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عبر أسئلة يتم توجيه المتعلمين إلى ترديد: أبي – أمي – جدتي – جدي –  أخي – أختي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276FB57-19DF-0568-83D0-BC33AE5EB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19BC304-C81E-D367-1A3C-834A8CA05D2D}"/>
              </a:ext>
            </a:extLst>
          </p:cNvPr>
          <p:cNvSpPr/>
          <p:nvPr/>
        </p:nvSpPr>
        <p:spPr>
          <a:xfrm>
            <a:off x="7608616" y="9494161"/>
            <a:ext cx="1997386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أخي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8C1C2E-640F-3536-4BCC-A05D3AD9AA15}"/>
              </a:ext>
            </a:extLst>
          </p:cNvPr>
          <p:cNvSpPr/>
          <p:nvPr/>
        </p:nvSpPr>
        <p:spPr>
          <a:xfrm>
            <a:off x="4398397" y="9495340"/>
            <a:ext cx="1903236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أختي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3A8C47-14F5-3769-316B-DBD8EB6712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39" t="62530" r="58062" b="18615"/>
          <a:stretch>
            <a:fillRect/>
          </a:stretch>
        </p:blipFill>
        <p:spPr>
          <a:xfrm rot="16200000">
            <a:off x="7029896" y="6891524"/>
            <a:ext cx="3154826" cy="19973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C66AFB-0400-8B76-8897-E9FBF03D6D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51" t="28354" r="67408" b="59712"/>
          <a:stretch>
            <a:fillRect/>
          </a:stretch>
        </p:blipFill>
        <p:spPr>
          <a:xfrm rot="16200000">
            <a:off x="3772600" y="6938601"/>
            <a:ext cx="3154829" cy="190323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BDD7D9-9271-40E2-5D18-04062F06ED67}"/>
              </a:ext>
            </a:extLst>
          </p:cNvPr>
          <p:cNvSpPr/>
          <p:nvPr/>
        </p:nvSpPr>
        <p:spPr>
          <a:xfrm>
            <a:off x="10956402" y="5491793"/>
            <a:ext cx="1662421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أبي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B509C2-090F-35E9-A775-98936944DE0A}"/>
              </a:ext>
            </a:extLst>
          </p:cNvPr>
          <p:cNvSpPr/>
          <p:nvPr/>
        </p:nvSpPr>
        <p:spPr>
          <a:xfrm>
            <a:off x="7595332" y="5477938"/>
            <a:ext cx="1997386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أمي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7BB3BB0-609B-751F-E4B9-FC7B380B6D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959" t="65893" r="24642" b="18414"/>
          <a:stretch>
            <a:fillRect/>
          </a:stretch>
        </p:blipFill>
        <p:spPr>
          <a:xfrm rot="16200000">
            <a:off x="10194565" y="3052478"/>
            <a:ext cx="3154825" cy="166242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083190D-D694-ACCB-8655-4CA08BF180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90" t="44072" r="59311" b="37073"/>
          <a:stretch>
            <a:fillRect/>
          </a:stretch>
        </p:blipFill>
        <p:spPr>
          <a:xfrm rot="16200000">
            <a:off x="7016612" y="2875285"/>
            <a:ext cx="3154826" cy="19973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AF06C5F-ACE9-79DB-1CDD-56A095BA64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47" t="4932" r="52503" b="76213"/>
          <a:stretch>
            <a:fillRect/>
          </a:stretch>
        </p:blipFill>
        <p:spPr>
          <a:xfrm rot="16200000">
            <a:off x="3739601" y="2948572"/>
            <a:ext cx="3154825" cy="186053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6846AB4-80F9-8154-43DF-3B5767181E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953" t="41191" r="56340" b="51406"/>
          <a:stretch>
            <a:fillRect/>
          </a:stretch>
        </p:blipFill>
        <p:spPr>
          <a:xfrm rot="16200000">
            <a:off x="460162" y="2882569"/>
            <a:ext cx="3159684" cy="19973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8936F01-A82C-E398-2E4B-5CDA98C65A9D}"/>
              </a:ext>
            </a:extLst>
          </p:cNvPr>
          <p:cNvSpPr/>
          <p:nvPr/>
        </p:nvSpPr>
        <p:spPr>
          <a:xfrm>
            <a:off x="1041311" y="5482781"/>
            <a:ext cx="1997386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جدي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29422D-20C5-F1A3-A8B3-A0A81C324248}"/>
              </a:ext>
            </a:extLst>
          </p:cNvPr>
          <p:cNvSpPr/>
          <p:nvPr/>
        </p:nvSpPr>
        <p:spPr>
          <a:xfrm>
            <a:off x="4386745" y="5491793"/>
            <a:ext cx="1844903" cy="7362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جدتي</a:t>
            </a:r>
            <a:endParaRPr lang="fr-FR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71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3" grpId="0" animBg="1"/>
      <p:bldP spid="7" grpId="0" animBg="1"/>
      <p:bldP spid="15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ما قبل القراءة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4FE889F-C60B-6FCB-E07B-9414097605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561" y="486702"/>
            <a:ext cx="6474030" cy="81640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345369-5556-224C-E8AA-6427A8B8111D}"/>
              </a:ext>
            </a:extLst>
          </p:cNvPr>
          <p:cNvSpPr txBox="1"/>
          <p:nvPr/>
        </p:nvSpPr>
        <p:spPr>
          <a:xfrm>
            <a:off x="786063" y="743636"/>
            <a:ext cx="118230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لنردد أنشودة الحروف من الراء إلى العين.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يتدرب التلاميذ على إنشاد الحروف التسعة الثانية مع الاستعانة بلوحة الحروف</a:t>
            </a:r>
          </a:p>
        </p:txBody>
      </p:sp>
      <p:pic>
        <p:nvPicPr>
          <p:cNvPr id="2" name="حروف دق الباب 2">
            <a:hlinkClick r:id="" action="ppaction://media"/>
            <a:extLst>
              <a:ext uri="{FF2B5EF4-FFF2-40B4-BE49-F238E27FC236}">
                <a16:creationId xmlns:a16="http://schemas.microsoft.com/office/drawing/2014/main" id="{E5FE6EFE-B959-4285-558C-E7ACC9688E2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382" y="2370571"/>
            <a:ext cx="12977236" cy="729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لنتعرف جميعا على الحرف الأول.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يتتبع التلاميذ الشريط للتعرف على الحرف الأول.</a:t>
            </a:r>
          </a:p>
        </p:txBody>
      </p:sp>
      <p:pic>
        <p:nvPicPr>
          <p:cNvPr id="4" name="حرف العين">
            <a:hlinkClick r:id="" action="ppaction://media"/>
            <a:extLst>
              <a:ext uri="{FF2B5EF4-FFF2-40B4-BE49-F238E27FC236}">
                <a16:creationId xmlns:a16="http://schemas.microsoft.com/office/drawing/2014/main" id="{25988B2F-4F8B-6448-ABA2-83D579B13A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5148" y="2356717"/>
            <a:ext cx="13085703" cy="7355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72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الحرف الذي شاهدناه في الشريط؟ الحرف الثاني هو "حرف العين [ع] كما في كلمة "عين"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يستحضر التلاميذ الحرف المقدم في الشريط، ويرددون [ع]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051A71-B09A-7CD5-BF73-8328E0F60B30}"/>
              </a:ext>
            </a:extLst>
          </p:cNvPr>
          <p:cNvSpPr txBox="1"/>
          <p:nvPr/>
        </p:nvSpPr>
        <p:spPr>
          <a:xfrm>
            <a:off x="2557623" y="2612267"/>
            <a:ext cx="370572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1300" b="1" dirty="0">
                <a:ln w="0"/>
                <a:solidFill>
                  <a:srgbClr val="D68D5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endParaRPr lang="fr-FR" sz="41300" b="1" dirty="0">
              <a:ln w="0"/>
              <a:solidFill>
                <a:srgbClr val="D68D5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FA07839-2C30-6812-B37F-CE85D098C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8" name="Image 7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B812E584-FDD2-D556-B97D-D14EFEC4C6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25" t="31554" r="3334" b="15497"/>
          <a:stretch>
            <a:fillRect/>
          </a:stretch>
        </p:blipFill>
        <p:spPr>
          <a:xfrm>
            <a:off x="8575964" y="5334000"/>
            <a:ext cx="4682836" cy="29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6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يحدد لي على لوحة الحروف حرف العين [ع]؟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التلاميذ لتحديد موقع الحرف على لوحة الحروف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7BE4DE-47EE-A41B-146E-D478841AA2D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65621" y="2351130"/>
            <a:ext cx="6384758" cy="7823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D08AC0-587B-CE8C-271F-DB00C476A850}"/>
              </a:ext>
            </a:extLst>
          </p:cNvPr>
          <p:cNvSpPr/>
          <p:nvPr/>
        </p:nvSpPr>
        <p:spPr>
          <a:xfrm>
            <a:off x="6784716" y="6760653"/>
            <a:ext cx="1598194" cy="1258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3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35681" y="80015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العين [ع]، كما في كلمة عين: ع – عين/ كما في كلمة عنب: ع – عنب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يردد التلاميذ حرف العين مع الكلمات المرجعية ع – عين/ ع – عنب.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44FD78-2F5E-8FA9-2BB6-E8346FD4A92D}"/>
              </a:ext>
            </a:extLst>
          </p:cNvPr>
          <p:cNvSpPr txBox="1"/>
          <p:nvPr/>
        </p:nvSpPr>
        <p:spPr>
          <a:xfrm>
            <a:off x="5005137" y="2167972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9A954-E1CA-61CC-D914-B0C2B05F88A9}"/>
              </a:ext>
            </a:extLst>
          </p:cNvPr>
          <p:cNvSpPr txBox="1"/>
          <p:nvPr/>
        </p:nvSpPr>
        <p:spPr>
          <a:xfrm>
            <a:off x="984035" y="7554062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عِ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نَبࣱ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B6DC0-B13C-E11B-3C98-832FF770614D}"/>
              </a:ext>
            </a:extLst>
          </p:cNvPr>
          <p:cNvSpPr txBox="1"/>
          <p:nvPr/>
        </p:nvSpPr>
        <p:spPr>
          <a:xfrm>
            <a:off x="8588105" y="7730752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يْنࣱ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fruit, raisin, Fruit sans pépins, nourriture&#10;&#10;Le contenu généré par l’IA peut être incorrect.">
            <a:extLst>
              <a:ext uri="{FF2B5EF4-FFF2-40B4-BE49-F238E27FC236}">
                <a16:creationId xmlns:a16="http://schemas.microsoft.com/office/drawing/2014/main" id="{BF03311C-E5AB-BA41-3020-CFB37845F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0" r="4456" b="6241"/>
          <a:stretch>
            <a:fillRect/>
          </a:stretch>
        </p:blipFill>
        <p:spPr>
          <a:xfrm>
            <a:off x="826423" y="3492260"/>
            <a:ext cx="4020947" cy="4061802"/>
          </a:xfrm>
          <a:prstGeom prst="rect">
            <a:avLst/>
          </a:prstGeom>
        </p:spPr>
      </p:pic>
      <p:pic>
        <p:nvPicPr>
          <p:cNvPr id="11" name="Image 10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635CC885-1725-DCCC-9CC0-22C21D9E44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25" t="31554" r="3334" b="15497"/>
          <a:stretch>
            <a:fillRect/>
          </a:stretch>
        </p:blipFill>
        <p:spPr>
          <a:xfrm>
            <a:off x="8588105" y="4026870"/>
            <a:ext cx="4682836" cy="299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61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9867-FD33-31F4-6D55-45014BD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BDE2B-C6B5-72AB-0C1F-764A2C7ED0B7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الصمت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أغمضوا أعينكم وأنصتوا جيدا للكلمة التي سأقولها: "عسل"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ينطق الأستاذ كلمة بصوت خافت.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D08803-B9D8-73C9-97A0-B0666D2B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7" name="Image 6" descr="Une image contenant dessin, illustration, Dessin animé, Dessin d’enfant&#10;&#10;Le contenu généré par l’IA peut être incorrect.">
            <a:extLst>
              <a:ext uri="{FF2B5EF4-FFF2-40B4-BE49-F238E27FC236}">
                <a16:creationId xmlns:a16="http://schemas.microsoft.com/office/drawing/2014/main" id="{B67D6333-2FFA-F22B-E769-45168B49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8" b="95464" l="5492" r="95739">
                        <a14:foregroundMark x1="48769" y1="5948" x2="48769" y2="5948"/>
                        <a14:foregroundMark x1="85322" y1="74093" x2="85322" y2="74093"/>
                        <a14:foregroundMark x1="86648" y1="71270" x2="28883" y2="78427"/>
                        <a14:foregroundMark x1="12121" y1="68145" x2="41572" y2="84476"/>
                        <a14:foregroundMark x1="41572" y1="84476" x2="63636" y2="89617"/>
                        <a14:foregroundMark x1="63636" y1="89617" x2="76894" y2="79738"/>
                        <a14:foregroundMark x1="76894" y1="79738" x2="77936" y2="77823"/>
                        <a14:foregroundMark x1="84754" y1="67137" x2="67140" y2="74294"/>
                        <a14:foregroundMark x1="67140" y1="74294" x2="22538" y2="72077"/>
                        <a14:foregroundMark x1="22538" y1="72077" x2="16572" y2="77923"/>
                        <a14:foregroundMark x1="16572" y1="77923" x2="42330" y2="86895"/>
                        <a14:foregroundMark x1="42330" y1="86895" x2="64489" y2="84173"/>
                        <a14:foregroundMark x1="64489" y1="84173" x2="82008" y2="75000"/>
                        <a14:foregroundMark x1="82008" y1="75000" x2="86458" y2="66129"/>
                        <a14:foregroundMark x1="86458" y1="66129" x2="82386" y2="68145"/>
                        <a14:foregroundMark x1="8996" y1="64718" x2="26799" y2="64819"/>
                        <a14:foregroundMark x1="26799" y1="64819" x2="54261" y2="64012"/>
                        <a14:foregroundMark x1="54261" y1="64012" x2="69886" y2="65726"/>
                        <a14:foregroundMark x1="69886" y1="65726" x2="83902" y2="65423"/>
                        <a14:foregroundMark x1="83902" y1="65423" x2="91383" y2="70161"/>
                        <a14:foregroundMark x1="91383" y1="70161" x2="93087" y2="79435"/>
                        <a14:foregroundMark x1="93087" y1="79435" x2="90720" y2="85282"/>
                        <a14:foregroundMark x1="90720" y1="85282" x2="84848" y2="89819"/>
                        <a14:foregroundMark x1="84848" y1="89819" x2="55777" y2="95464"/>
                        <a14:foregroundMark x1="55777" y1="95464" x2="19034" y2="87298"/>
                        <a14:foregroundMark x1="19034" y1="87298" x2="9564" y2="74597"/>
                        <a14:foregroundMark x1="9564" y1="74597" x2="7481" y2="68750"/>
                        <a14:foregroundMark x1="7481" y1="68750" x2="9186" y2="65121"/>
                        <a14:foregroundMark x1="94508" y1="71875" x2="93750" y2="84577"/>
                        <a14:foregroundMark x1="18466" y1="65121" x2="41193" y2="67944"/>
                        <a14:foregroundMark x1="41193" y1="67944" x2="42045" y2="68347"/>
                        <a14:foregroundMark x1="64678" y1="72883" x2="48958" y2="85887"/>
                        <a14:foregroundMark x1="48958" y1="85887" x2="48958" y2="85887"/>
                        <a14:foregroundMark x1="81250" y1="72883" x2="84943" y2="79536"/>
                        <a14:foregroundMark x1="84943" y1="79536" x2="84943" y2="79637"/>
                        <a14:foregroundMark x1="95928" y1="75605" x2="95928" y2="75605"/>
                        <a14:foregroundMark x1="95360" y1="72278" x2="96117" y2="80040"/>
                        <a14:foregroundMark x1="96117" y1="80040" x2="92803" y2="86391"/>
                        <a14:foregroundMark x1="92803" y1="86391" x2="79640" y2="91129"/>
                        <a14:foregroundMark x1="79640" y1="91129" x2="46117" y2="95161"/>
                        <a14:foregroundMark x1="46117" y1="95161" x2="18655" y2="89315"/>
                        <a14:foregroundMark x1="18655" y1="89315" x2="12311" y2="86391"/>
                        <a14:foregroundMark x1="12311" y1="86391" x2="5682" y2="77722"/>
                        <a14:foregroundMark x1="5682" y1="77722" x2="5587" y2="68548"/>
                        <a14:foregroundMark x1="56723" y1="91835" x2="46212" y2="95464"/>
                        <a14:foregroundMark x1="46212" y1="95464" x2="33523" y2="95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882" y="3063712"/>
            <a:ext cx="6372236" cy="5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702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8FA6-18C8-5D5E-CEBD-399763F3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430EA2-D722-297E-8F2F-DAAC5931DE61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أعينكم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يكرر الكلمة التي همست بها؟ "عسل"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التدرب على لعبة الصمت لمدة 30 ثانية عبر تكرار كلمات أخرى.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93917-AE5C-D90D-FC4B-C4C794C23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02BDD-95D3-6E4C-931E-0D591AEA9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2984834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02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AAA3-1CD3-FDE3-580F-EAF6B858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984B14-C349-8500-B3AB-C709998B1189}"/>
              </a:ext>
            </a:extLst>
          </p:cNvPr>
          <p:cNvSpPr txBox="1"/>
          <p:nvPr/>
        </p:nvSpPr>
        <p:spPr>
          <a:xfrm>
            <a:off x="1395663" y="7436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لنتذكر لعبة وقوف-جلوس: إذا سمعت الصوت [ ع] أقف، إذا لم أسمع الصوت [ ع] أجلس.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722E86-7B34-0BBA-DCBD-43B376CAB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Google Shape;1931;p118">
            <a:extLst>
              <a:ext uri="{FF2B5EF4-FFF2-40B4-BE49-F238E27FC236}">
                <a16:creationId xmlns:a16="http://schemas.microsoft.com/office/drawing/2014/main" id="{F9F2382B-D5A2-D810-7B31-23BB376101A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6719308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803AD3C-17C6-40E4-CC51-340CC2AD0E68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4315331" y="8115265"/>
            <a:ext cx="4256719" cy="488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meubles, dessin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A254258-FEA5-2D55-14CC-0BD9CDAF7A9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271" l="9926" r="89982">
                        <a14:foregroundMark x1="53768" y1="91667" x2="53493" y2="94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59" t="28485" r="30418" b="4497"/>
          <a:stretch>
            <a:fillRect/>
          </a:stretch>
        </p:blipFill>
        <p:spPr>
          <a:xfrm>
            <a:off x="1059358" y="6140577"/>
            <a:ext cx="3173974" cy="3949375"/>
          </a:xfrm>
          <a:prstGeom prst="rect">
            <a:avLst/>
          </a:prstGeom>
        </p:spPr>
      </p:pic>
      <p:pic>
        <p:nvPicPr>
          <p:cNvPr id="2" name="Google Shape;1931;p118">
            <a:extLst>
              <a:ext uri="{FF2B5EF4-FFF2-40B4-BE49-F238E27FC236}">
                <a16:creationId xmlns:a16="http://schemas.microsoft.com/office/drawing/2014/main" id="{B036D9B4-B8BA-EACB-5BC9-AB640622F6FB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2594780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81A4221-290E-E327-DB55-58E5FC5C77B0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315331" y="3990737"/>
            <a:ext cx="4256719" cy="4886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68CB39-BAAC-4393-3F98-8C8D39DF817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247" l="0" r="100000">
                        <a14:foregroundMark x1="49652" y1="45690" x2="56272" y2="47270"/>
                        <a14:foregroundMark x1="46167" y1="44971" x2="46167" y2="44971"/>
                        <a14:foregroundMark x1="14286" y1="54885" x2="14286" y2="54885"/>
                        <a14:foregroundMark x1="13589" y1="53305" x2="13589" y2="53305"/>
                        <a14:foregroundMark x1="14286" y1="57759" x2="14286" y2="57759"/>
                        <a14:foregroundMark x1="50348" y1="86925" x2="56446" y2="86925"/>
                        <a14:foregroundMark x1="60801" y1="93391" x2="60801" y2="93391"/>
                        <a14:foregroundMark x1="25087" y1="47701" x2="33798" y2="46408"/>
                        <a14:foregroundMark x1="63937" y1="70546" x2="63763" y2="67960"/>
                        <a14:foregroundMark x1="64111" y1="76437" x2="64111" y2="74425"/>
                        <a14:foregroundMark x1="50174" y1="62787" x2="52439" y2="62644"/>
                        <a14:foregroundMark x1="49129" y1="62356" x2="49129" y2="62356"/>
                        <a14:backgroundMark x1="17944" y1="44397" x2="31010" y2="40086"/>
                        <a14:backgroundMark x1="99826" y1="41092" x2="97561" y2="57040"/>
                        <a14:backgroundMark x1="89721" y1="58764" x2="94077" y2="42672"/>
                        <a14:backgroundMark x1="95993" y1="68822" x2="86585" y2="66810"/>
                        <a14:backgroundMark x1="8711" y1="57184" x2="8537" y2="50000"/>
                        <a14:backgroundMark x1="83449" y1="30029" x2="93380" y2="31897"/>
                        <a14:backgroundMark x1="22822" y1="75287" x2="23345" y2="61638"/>
                        <a14:backgroundMark x1="23345" y1="61638" x2="23345" y2="61638"/>
                        <a14:backgroundMark x1="19686" y1="59052" x2="24739" y2="59052"/>
                        <a14:backgroundMark x1="35017" y1="61063" x2="36063" y2="69971"/>
                        <a14:backgroundMark x1="65331" y1="83046" x2="66899" y2="80460"/>
                        <a14:backgroundMark x1="78397" y1="67529" x2="79094" y2="69397"/>
                        <a14:backgroundMark x1="49652" y1="60489" x2="49652" y2="604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77574" y="2005519"/>
            <a:ext cx="3391612" cy="411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2595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7F30D-C9D2-FB8B-C5A7-778F3986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F85CB-390C-DB14-8833-2FB33AE8A181}"/>
              </a:ext>
            </a:extLst>
          </p:cNvPr>
          <p:cNvSpPr txBox="1"/>
          <p:nvPr/>
        </p:nvSpPr>
        <p:spPr>
          <a:xfrm>
            <a:off x="1680901" y="857572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الآن، سأنطق الكلمات، وعليكم بالانتباه جيدا: عُلبة – خس – عفاف  - حلم – عود</a:t>
            </a:r>
          </a:p>
          <a:p>
            <a:pPr lvl="0"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يتم الحرص على نطق الكلمات ببطء وتوضيح سبب القيام أو الجلوس.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EBAE5C-1953-A003-2A74-2C0D0E4EE7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5304E52-B4FE-8B4D-E23B-3AB031B4D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669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732E-3FC7-184A-983B-3844D035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D9846F-1875-7A89-2AF9-479B8270A5B8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بطاقاتكم وابحثوا عن حرف العين، ثم ارفعوا البطاقة.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978D8A60-BE69-C85F-E3BB-409F2FD0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4993" y="3925245"/>
            <a:ext cx="4966013" cy="37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8A44FAD-2BE4-2F2D-1C4E-68E8F3BEE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953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522B-522F-2196-EC88-C88F2BFD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ABEC2-82AF-90C9-3594-0E7789F907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أحسنتم، هذه هي بطاقة حرف العين.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2349522-08B7-B94E-6700-30EF4D160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4E416F5-CCDA-0F4B-6C73-CB63530BB1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596" t="26764" r="10596" b="22107"/>
          <a:stretch>
            <a:fillRect/>
          </a:stretch>
        </p:blipFill>
        <p:spPr>
          <a:xfrm>
            <a:off x="4219074" y="4157866"/>
            <a:ext cx="5277852" cy="42511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51398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38D3-7558-86AF-6C62-6C7961E3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60DD3D-E655-BB8D-7D92-88BE69269F0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التالية، فهي تتضمن حرف العين: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الكلمات ودعوة المتعلمين إلى تمييز حرف العين  في كل كلمة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6573BD-B794-B6B0-64E0-75581F4DA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969D2D-6F2C-7AF8-029B-37D2EFB537D0}"/>
              </a:ext>
            </a:extLst>
          </p:cNvPr>
          <p:cNvSpPr txBox="1"/>
          <p:nvPr/>
        </p:nvSpPr>
        <p:spPr>
          <a:xfrm>
            <a:off x="9352553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عَلَمࣱ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6C8FF1-5369-D3DA-12D2-F259C5CE023F}"/>
              </a:ext>
            </a:extLst>
          </p:cNvPr>
          <p:cNvSpPr txBox="1"/>
          <p:nvPr/>
        </p:nvSpPr>
        <p:spPr>
          <a:xfrm>
            <a:off x="513548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16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chemeClr val="tx1"/>
                </a:solidFill>
              </a:rPr>
              <a:t>عِمارَةࣱ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A436EB-D12E-6C59-197B-B874D76D36A8}"/>
              </a:ext>
            </a:extLst>
          </p:cNvPr>
          <p:cNvSpPr txBox="1"/>
          <p:nvPr/>
        </p:nvSpPr>
        <p:spPr>
          <a:xfrm>
            <a:off x="91841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عُلْبَةࣱ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31E47A-EB61-1A1F-757F-7570F5B72E67}"/>
              </a:ext>
            </a:extLst>
          </p:cNvPr>
          <p:cNvSpPr txBox="1"/>
          <p:nvPr/>
        </p:nvSpPr>
        <p:spPr>
          <a:xfrm>
            <a:off x="9352553" y="4264769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لَمࣱ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9FEE2E-57DE-CA1C-CD22-93BD10730F33}"/>
              </a:ext>
            </a:extLst>
          </p:cNvPr>
          <p:cNvSpPr txBox="1"/>
          <p:nvPr/>
        </p:nvSpPr>
        <p:spPr>
          <a:xfrm>
            <a:off x="5129955" y="4264769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عِ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مارَةࣱ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400D3A-8493-2D78-5116-870FFEAA908A}"/>
              </a:ext>
            </a:extLst>
          </p:cNvPr>
          <p:cNvSpPr txBox="1"/>
          <p:nvPr/>
        </p:nvSpPr>
        <p:spPr>
          <a:xfrm>
            <a:off x="918414" y="4264769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عُ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لْبَةࣱ</a:t>
            </a:r>
          </a:p>
        </p:txBody>
      </p:sp>
    </p:spTree>
    <p:extLst>
      <p:ext uri="{BB962C8B-B14F-4D97-AF65-F5344CB8AC3E}">
        <p14:creationId xmlns:p14="http://schemas.microsoft.com/office/powerpoint/2010/main" val="960945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7FB8-B0F8-64C8-7604-D0E10379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E6B28D0-2300-AF9F-E02F-2DC33AAA840F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يعطيني كلمة تتضمن [ع]: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تقديم الكلمات مع التصحيح، يتم تدوين الكلمات على السبورة وتمييز الحرف فيها.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F8AE11-EF23-A6EA-4211-9AD7543EA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9F9C0A6-B9A6-C347-76FD-43A5A4993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295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8D13-8E69-722C-152C-7DD9C2CB3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98892-EEE7-DB29-A23F-6A98F79BCE1E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لنتعرف جميعا على الحرف الثاني.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يتتبع التلاميذ الشريط للتعرف على الحرف الثاني.</a:t>
            </a:r>
          </a:p>
        </p:txBody>
      </p:sp>
      <p:pic>
        <p:nvPicPr>
          <p:cNvPr id="2" name="حرف الغين">
            <a:hlinkClick r:id="" action="ppaction://media"/>
            <a:extLst>
              <a:ext uri="{FF2B5EF4-FFF2-40B4-BE49-F238E27FC236}">
                <a16:creationId xmlns:a16="http://schemas.microsoft.com/office/drawing/2014/main" id="{5D4FCFEF-4BE8-C6DE-F244-63556EAD35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448" y="2301297"/>
            <a:ext cx="13091103" cy="735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99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37A5E-76B1-D1B2-CF57-0E5FB224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C223C4E-0FC7-5599-4504-651B125A8B23}"/>
              </a:ext>
            </a:extLst>
          </p:cNvPr>
          <p:cNvSpPr txBox="1"/>
          <p:nvPr/>
        </p:nvSpPr>
        <p:spPr>
          <a:xfrm>
            <a:off x="2181726" y="800309"/>
            <a:ext cx="1041534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الحرف الذي شاهدناه في الشريط؟ الحرف الثاني هو "حرف الغين [غ] كما في كلمة "غابة"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يستحضر التلاميذ الحرف المقدم في الشريط، ويرددون [غ]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051A71-B09A-7CD5-BF73-8328E0F60B30}"/>
              </a:ext>
            </a:extLst>
          </p:cNvPr>
          <p:cNvSpPr txBox="1"/>
          <p:nvPr/>
        </p:nvSpPr>
        <p:spPr>
          <a:xfrm>
            <a:off x="2557623" y="2612267"/>
            <a:ext cx="3705725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41300" b="1" dirty="0">
                <a:ln w="0"/>
                <a:solidFill>
                  <a:srgbClr val="D68D5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</a:t>
            </a:r>
            <a:endParaRPr lang="fr-FR" sz="41300" b="1" dirty="0">
              <a:ln w="0"/>
              <a:solidFill>
                <a:srgbClr val="D68D5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FA07839-2C30-6812-B37F-CE85D098C1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9DE1FAF-AB3A-84E8-0F9D-3F0BEC865F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857" t="18314" r="4775" b="3732"/>
          <a:stretch>
            <a:fillRect/>
          </a:stretch>
        </p:blipFill>
        <p:spPr>
          <a:xfrm>
            <a:off x="8174181" y="4779817"/>
            <a:ext cx="3976255" cy="39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600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827AE0-7880-9F29-89C5-0E1091F9B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A4DF56B-BA6D-6B08-E36F-927FFE1206DA}"/>
              </a:ext>
            </a:extLst>
          </p:cNvPr>
          <p:cNvSpPr txBox="1"/>
          <p:nvPr/>
        </p:nvSpPr>
        <p:spPr>
          <a:xfrm>
            <a:off x="4680285" y="74363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الآن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يحدد لي على لوحة الحروف حرف الغين [غ]؟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التلاميذ لتحديد موقع الحرف على لوحة الحروف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7BE4DE-47EE-A41B-146E-D478841AA2D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65621" y="2351130"/>
            <a:ext cx="6384758" cy="7823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D08AC0-587B-CE8C-271F-DB00C476A850}"/>
              </a:ext>
            </a:extLst>
          </p:cNvPr>
          <p:cNvSpPr/>
          <p:nvPr/>
        </p:nvSpPr>
        <p:spPr>
          <a:xfrm>
            <a:off x="5232096" y="6719087"/>
            <a:ext cx="1598194" cy="12583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70DED13-8F5C-9681-DD24-6EFEF514D5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84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65E33-FC18-B268-C611-7EB2E161C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1D0550F-0764-11CB-16F8-CC92F5818C23}"/>
              </a:ext>
            </a:extLst>
          </p:cNvPr>
          <p:cNvSpPr txBox="1"/>
          <p:nvPr/>
        </p:nvSpPr>
        <p:spPr>
          <a:xfrm>
            <a:off x="1735681" y="800156"/>
            <a:ext cx="108444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الغين [غ]، كما في كلمة غابة: غ – غابة/ كما في كلمة غزالة: غ – غزالة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يردد التلاميذ حرف الغين مع الكلمات المرجعية غ – غابة/ غ – غزالة.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44FD78-2F5E-8FA9-2BB6-E8346FD4A92D}"/>
              </a:ext>
            </a:extLst>
          </p:cNvPr>
          <p:cNvSpPr txBox="1"/>
          <p:nvPr/>
        </p:nvSpPr>
        <p:spPr>
          <a:xfrm>
            <a:off x="5005137" y="2167972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B9A954-E1CA-61CC-D914-B0C2B05F88A9}"/>
              </a:ext>
            </a:extLst>
          </p:cNvPr>
          <p:cNvSpPr txBox="1"/>
          <p:nvPr/>
        </p:nvSpPr>
        <p:spPr>
          <a:xfrm>
            <a:off x="984035" y="7554062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غَ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زالةࣱ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E9B6DC0-B13C-E11B-3C98-832FF770614D}"/>
              </a:ext>
            </a:extLst>
          </p:cNvPr>
          <p:cNvSpPr txBox="1"/>
          <p:nvPr/>
        </p:nvSpPr>
        <p:spPr>
          <a:xfrm>
            <a:off x="8588105" y="7730752"/>
            <a:ext cx="37057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3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</a:t>
            </a:r>
            <a:r>
              <a:rPr lang="ar-MA" sz="13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ابةࣱ</a:t>
            </a:r>
            <a:endParaRPr lang="fr-FR" sz="13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CB162D-D79C-3301-A5E3-DEE28ED73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F02B90F-AD6A-E971-1993-7A02F32F64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857" t="18314" r="4775" b="3732"/>
          <a:stretch>
            <a:fillRect/>
          </a:stretch>
        </p:blipFill>
        <p:spPr>
          <a:xfrm>
            <a:off x="8603890" y="3541960"/>
            <a:ext cx="3976255" cy="3962401"/>
          </a:xfrm>
          <a:prstGeom prst="rect">
            <a:avLst/>
          </a:prstGeom>
        </p:spPr>
      </p:pic>
      <p:pic>
        <p:nvPicPr>
          <p:cNvPr id="10" name="Image 9" descr="Une image contenant mammifère, antilope, chevreuil, arbre&#10;&#10;Le contenu généré par l’IA peut être incorrect.">
            <a:extLst>
              <a:ext uri="{FF2B5EF4-FFF2-40B4-BE49-F238E27FC236}">
                <a16:creationId xmlns:a16="http://schemas.microsoft.com/office/drawing/2014/main" id="{26FCDCDE-9C76-4329-C39D-00E5369EF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1" r="21556"/>
          <a:stretch>
            <a:fillRect/>
          </a:stretch>
        </p:blipFill>
        <p:spPr>
          <a:xfrm>
            <a:off x="1597136" y="3541960"/>
            <a:ext cx="2954079" cy="391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60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18893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580064" y="6607109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60474" y="3536125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558862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A06EC4-C540-B9BC-FD02-B442543B1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0914">
            <a:off x="3694803" y="3063323"/>
            <a:ext cx="2508991" cy="31857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EF5AC7-2DC6-2764-EDE3-884D5C8E805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58000" y="2845829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71DF94-7BE4-8345-8118-5798E12530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370" y="3574665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C822571-E15E-151E-95AC-FEB77A465EBF}"/>
              </a:ext>
            </a:extLst>
          </p:cNvPr>
          <p:cNvSpPr/>
          <p:nvPr/>
        </p:nvSpPr>
        <p:spPr>
          <a:xfrm>
            <a:off x="540252" y="6656593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216703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09867-FD33-31F4-6D55-45014BDD0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BDE2B-C6B5-72AB-0C1F-764A2C7ED0B7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الصمت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أغمضوا أعينكم وأنصتوا جيدا للكلمة التي سأقولها: "غنم"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ينطق الأستاذ كلمة بصوت خافت.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9D08803-B9D8-73C9-97A0-B0666D2BC1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7" name="Image 6" descr="Une image contenant dessin, illustration, Dessin animé, Dessin d’enfant&#10;&#10;Le contenu généré par l’IA peut être incorrect.">
            <a:extLst>
              <a:ext uri="{FF2B5EF4-FFF2-40B4-BE49-F238E27FC236}">
                <a16:creationId xmlns:a16="http://schemas.microsoft.com/office/drawing/2014/main" id="{B67D6333-2FFA-F22B-E769-45168B49EB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48" b="95464" l="5492" r="95739">
                        <a14:foregroundMark x1="48769" y1="5948" x2="48769" y2="5948"/>
                        <a14:foregroundMark x1="85322" y1="74093" x2="85322" y2="74093"/>
                        <a14:foregroundMark x1="86648" y1="71270" x2="28883" y2="78427"/>
                        <a14:foregroundMark x1="12121" y1="68145" x2="41572" y2="84476"/>
                        <a14:foregroundMark x1="41572" y1="84476" x2="63636" y2="89617"/>
                        <a14:foregroundMark x1="63636" y1="89617" x2="76894" y2="79738"/>
                        <a14:foregroundMark x1="76894" y1="79738" x2="77936" y2="77823"/>
                        <a14:foregroundMark x1="84754" y1="67137" x2="67140" y2="74294"/>
                        <a14:foregroundMark x1="67140" y1="74294" x2="22538" y2="72077"/>
                        <a14:foregroundMark x1="22538" y1="72077" x2="16572" y2="77923"/>
                        <a14:foregroundMark x1="16572" y1="77923" x2="42330" y2="86895"/>
                        <a14:foregroundMark x1="42330" y1="86895" x2="64489" y2="84173"/>
                        <a14:foregroundMark x1="64489" y1="84173" x2="82008" y2="75000"/>
                        <a14:foregroundMark x1="82008" y1="75000" x2="86458" y2="66129"/>
                        <a14:foregroundMark x1="86458" y1="66129" x2="82386" y2="68145"/>
                        <a14:foregroundMark x1="8996" y1="64718" x2="26799" y2="64819"/>
                        <a14:foregroundMark x1="26799" y1="64819" x2="54261" y2="64012"/>
                        <a14:foregroundMark x1="54261" y1="64012" x2="69886" y2="65726"/>
                        <a14:foregroundMark x1="69886" y1="65726" x2="83902" y2="65423"/>
                        <a14:foregroundMark x1="83902" y1="65423" x2="91383" y2="70161"/>
                        <a14:foregroundMark x1="91383" y1="70161" x2="93087" y2="79435"/>
                        <a14:foregroundMark x1="93087" y1="79435" x2="90720" y2="85282"/>
                        <a14:foregroundMark x1="90720" y1="85282" x2="84848" y2="89819"/>
                        <a14:foregroundMark x1="84848" y1="89819" x2="55777" y2="95464"/>
                        <a14:foregroundMark x1="55777" y1="95464" x2="19034" y2="87298"/>
                        <a14:foregroundMark x1="19034" y1="87298" x2="9564" y2="74597"/>
                        <a14:foregroundMark x1="9564" y1="74597" x2="7481" y2="68750"/>
                        <a14:foregroundMark x1="7481" y1="68750" x2="9186" y2="65121"/>
                        <a14:foregroundMark x1="94508" y1="71875" x2="93750" y2="84577"/>
                        <a14:foregroundMark x1="18466" y1="65121" x2="41193" y2="67944"/>
                        <a14:foregroundMark x1="41193" y1="67944" x2="42045" y2="68347"/>
                        <a14:foregroundMark x1="64678" y1="72883" x2="48958" y2="85887"/>
                        <a14:foregroundMark x1="48958" y1="85887" x2="48958" y2="85887"/>
                        <a14:foregroundMark x1="81250" y1="72883" x2="84943" y2="79536"/>
                        <a14:foregroundMark x1="84943" y1="79536" x2="84943" y2="79637"/>
                        <a14:foregroundMark x1="95928" y1="75605" x2="95928" y2="75605"/>
                        <a14:foregroundMark x1="95360" y1="72278" x2="96117" y2="80040"/>
                        <a14:foregroundMark x1="96117" y1="80040" x2="92803" y2="86391"/>
                        <a14:foregroundMark x1="92803" y1="86391" x2="79640" y2="91129"/>
                        <a14:foregroundMark x1="79640" y1="91129" x2="46117" y2="95161"/>
                        <a14:foregroundMark x1="46117" y1="95161" x2="18655" y2="89315"/>
                        <a14:foregroundMark x1="18655" y1="89315" x2="12311" y2="86391"/>
                        <a14:foregroundMark x1="12311" y1="86391" x2="5682" y2="77722"/>
                        <a14:foregroundMark x1="5682" y1="77722" x2="5587" y2="68548"/>
                        <a14:foregroundMark x1="56723" y1="91835" x2="46212" y2="95464"/>
                        <a14:foregroundMark x1="46212" y1="95464" x2="33523" y2="95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1882" y="3063712"/>
            <a:ext cx="6372236" cy="598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002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B8FA6-18C8-5D5E-CEBD-399763F35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7430EA2-D722-297E-8F2F-DAAC5931DE61}"/>
              </a:ext>
            </a:extLst>
          </p:cNvPr>
          <p:cNvSpPr txBox="1"/>
          <p:nvPr/>
        </p:nvSpPr>
        <p:spPr>
          <a:xfrm>
            <a:off x="1395663" y="743636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أعينكم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يكرر الكلمة التي همست بها؟ "غنم"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التدرب على لعبة الصمت لمدة 30 ثانية عبر تكرار كلمات أخرى.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93917-AE5C-D90D-FC4B-C4C794C239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3302BDD-95D3-6E4C-931E-0D591AEA90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2984834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302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AAA3-1CD3-FDE3-580F-EAF6B8584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C984B14-C349-8500-B3AB-C709998B1189}"/>
              </a:ext>
            </a:extLst>
          </p:cNvPr>
          <p:cNvSpPr txBox="1"/>
          <p:nvPr/>
        </p:nvSpPr>
        <p:spPr>
          <a:xfrm>
            <a:off x="1395663" y="7436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لنتذكر لعبة وقوف-جلوس: إذا سمعت الصوت [ غ] أقف، إذا لم أسمع الصوت [ غ] أجلس.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722E86-7B34-0BBA-DCBD-43B376CABA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Google Shape;1931;p118">
            <a:extLst>
              <a:ext uri="{FF2B5EF4-FFF2-40B4-BE49-F238E27FC236}">
                <a16:creationId xmlns:a16="http://schemas.microsoft.com/office/drawing/2014/main" id="{F9F2382B-D5A2-D810-7B31-23BB376101A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6719308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803AD3C-17C6-40E4-CC51-340CC2AD0E68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4315331" y="8115265"/>
            <a:ext cx="4256719" cy="488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 descr="Une image contenant meubles, dessin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A254258-FEA5-2D55-14CC-0BD9CDAF7A9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4271" l="9926" r="89982">
                        <a14:foregroundMark x1="53768" y1="91667" x2="53493" y2="942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2059" t="28485" r="30418" b="4497"/>
          <a:stretch>
            <a:fillRect/>
          </a:stretch>
        </p:blipFill>
        <p:spPr>
          <a:xfrm>
            <a:off x="869029" y="6222990"/>
            <a:ext cx="3173974" cy="3949375"/>
          </a:xfrm>
          <a:prstGeom prst="rect">
            <a:avLst/>
          </a:prstGeom>
        </p:spPr>
      </p:pic>
      <p:pic>
        <p:nvPicPr>
          <p:cNvPr id="2" name="Google Shape;1931;p118">
            <a:extLst>
              <a:ext uri="{FF2B5EF4-FFF2-40B4-BE49-F238E27FC236}">
                <a16:creationId xmlns:a16="http://schemas.microsoft.com/office/drawing/2014/main" id="{B036D9B4-B8BA-EACB-5BC9-AB640622F6FB}"/>
              </a:ext>
            </a:extLst>
          </p:cNvPr>
          <p:cNvPicPr preferRelativeResize="0"/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134" b="89963" l="9628" r="90878">
                        <a14:foregroundMark x1="84122" y1="20632" x2="89189" y2="18401"/>
                        <a14:foregroundMark x1="80912" y1="23792" x2="91047" y2="16171"/>
                        <a14:foregroundMark x1="88682" y1="28810" x2="81250" y2="10037"/>
                        <a14:foregroundMark x1="81250" y1="10037" x2="81250" y2="10037"/>
                        <a14:foregroundMark x1="91047" y1="23792" x2="87838" y2="10595"/>
                        <a14:foregroundMark x1="85980" y1="13941" x2="81757" y2="6134"/>
                        <a14:foregroundMark x1="87838" y1="12268" x2="84122" y2="7807"/>
                        <a14:foregroundMark x1="89696" y1="28253" x2="90541" y2="22862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8572050" y="2594780"/>
            <a:ext cx="3446302" cy="2889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81A4221-290E-E327-DB55-58E5FC5C77B0}"/>
              </a:ext>
            </a:extLst>
          </p:cNvPr>
          <p:cNvCxnSpPr>
            <a:stCxn id="2" idx="1"/>
          </p:cNvCxnSpPr>
          <p:nvPr/>
        </p:nvCxnSpPr>
        <p:spPr>
          <a:xfrm flipH="1" flipV="1">
            <a:off x="4315331" y="3990737"/>
            <a:ext cx="4256719" cy="4886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meubles, table, intérieur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68CB39-BAAC-4393-3F98-8C8D39DF817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3719" y="2089322"/>
            <a:ext cx="3391612" cy="411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69423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7F30D-C9D2-FB8B-C5A7-778F39862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F9F85CB-390C-DB14-8833-2FB33AE8A181}"/>
              </a:ext>
            </a:extLst>
          </p:cNvPr>
          <p:cNvSpPr txBox="1"/>
          <p:nvPr/>
        </p:nvSpPr>
        <p:spPr>
          <a:xfrm>
            <a:off x="1680901" y="857572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الآن، سأنطق الكلمات، وعليكم بالانتباه جيدا: خم – غربال – غِذاء  - خميرة – غضب</a:t>
            </a:r>
          </a:p>
          <a:p>
            <a:pPr lvl="0"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  <a:sym typeface="Calibri"/>
              </a:rPr>
              <a:t>يتم الحرص على نطق الكلمات ببطء وتوضيح سبب القيام أو الجلوس.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EBAE5C-1953-A003-2A74-2C0D0E4EE7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5304E52-B4FE-8B4D-E23B-3AB031B4D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23241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732E-3FC7-184A-983B-3844D0350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3D9846F-1875-7A89-2AF9-479B8270A5B8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بطاقاتكم وابحثوا عن حرف الغين، ثم ارفعوا البطاقة.</a:t>
            </a: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978D8A60-BE69-C85F-E3BB-409F2FD0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4993" y="3925245"/>
            <a:ext cx="4966013" cy="377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8A44FAD-2BE4-2F2D-1C4E-68E8F3BEE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0804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7B522B-522F-2196-EC88-C88F2BFDF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5ABEC2-82AF-90C9-3594-0E7789F907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أحسنتم، هذه هي بطاقة حرف الغين.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2349522-08B7-B94E-6700-30EF4D1604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EDFCA49-0257-E0B7-F45E-E314C3569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489" y="3766978"/>
            <a:ext cx="5889246" cy="485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991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838D3-7558-86AF-6C62-6C7961E3B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460DD3D-E655-BB8D-7D92-88BE69269F01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التالية، فهي تتضمن حرف الغين: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تقديم الكلمات ودعوة المتعلمين إلى تمييز حرف الغين  في كل كلمة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46573BD-B794-B6B0-64E0-75581F4DAE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8969D2D-6F2C-7AF8-029B-37D2EFB537D0}"/>
              </a:ext>
            </a:extLst>
          </p:cNvPr>
          <p:cNvSpPr txBox="1"/>
          <p:nvPr/>
        </p:nvSpPr>
        <p:spPr>
          <a:xfrm>
            <a:off x="9352553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غَيْمَةࣱ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96C8FF1-5369-D3DA-12D2-F259C5CE023F}"/>
              </a:ext>
            </a:extLst>
          </p:cNvPr>
          <p:cNvSpPr txBox="1"/>
          <p:nvPr/>
        </p:nvSpPr>
        <p:spPr>
          <a:xfrm>
            <a:off x="5135484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defRPr sz="16600" b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>
                <a:solidFill>
                  <a:schemeClr val="tx1"/>
                </a:solidFill>
              </a:rPr>
              <a:t>غِذاءࣱ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A436EB-D12E-6C59-197B-B874D76D36A8}"/>
              </a:ext>
            </a:extLst>
          </p:cNvPr>
          <p:cNvSpPr txBox="1"/>
          <p:nvPr/>
        </p:nvSpPr>
        <p:spPr>
          <a:xfrm>
            <a:off x="918415" y="426476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غُرْفَةࣱ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A31E47A-EB61-1A1F-757F-7570F5B72E67}"/>
              </a:ext>
            </a:extLst>
          </p:cNvPr>
          <p:cNvSpPr txBox="1"/>
          <p:nvPr/>
        </p:nvSpPr>
        <p:spPr>
          <a:xfrm>
            <a:off x="9352553" y="426477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غَ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يْمَةࣱ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19FEE2E-57DE-CA1C-CD22-93BD10730F33}"/>
              </a:ext>
            </a:extLst>
          </p:cNvPr>
          <p:cNvSpPr txBox="1"/>
          <p:nvPr/>
        </p:nvSpPr>
        <p:spPr>
          <a:xfrm>
            <a:off x="5129955" y="426477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غِ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ذاءࣱ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C400D3A-8493-2D78-5116-870FFEAA908A}"/>
              </a:ext>
            </a:extLst>
          </p:cNvPr>
          <p:cNvSpPr txBox="1"/>
          <p:nvPr/>
        </p:nvSpPr>
        <p:spPr>
          <a:xfrm>
            <a:off x="918414" y="4264772"/>
            <a:ext cx="370572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16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غُ</a:t>
            </a:r>
            <a:r>
              <a:rPr lang="ar-MA" sz="16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رْفَةࣱ</a:t>
            </a:r>
          </a:p>
        </p:txBody>
      </p:sp>
    </p:spTree>
    <p:extLst>
      <p:ext uri="{BB962C8B-B14F-4D97-AF65-F5344CB8AC3E}">
        <p14:creationId xmlns:p14="http://schemas.microsoft.com/office/powerpoint/2010/main" val="13693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A7FB8-B0F8-64C8-7604-D0E10379C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E6B28D0-2300-AF9F-E02F-2DC33AAA840F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يعطيني كلمة تتضمن [غ]: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تشجيع التلاميذ على تقديم الكلمات مع التصحيح، يتم تدوين الكلمات على السبورة وتمييز الحرف فيها.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CF8AE11-EF23-A6EA-4211-9AD7543EA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074" y="3032960"/>
            <a:ext cx="7665851" cy="5853924"/>
          </a:xfrm>
          <a:prstGeom prst="rect">
            <a:avLst/>
          </a:prstGeom>
        </p:spPr>
      </p:pic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9F9C0A6-B9A6-C347-76FD-43A5A4993E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3774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FB9EB-D767-9E95-EF24-003366F38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3A817D-8F8F-DC55-F5EE-23C108912D30}"/>
              </a:ext>
            </a:extLst>
          </p:cNvPr>
          <p:cNvSpPr txBox="1"/>
          <p:nvPr/>
        </p:nvSpPr>
        <p:spPr>
          <a:xfrm>
            <a:off x="2363392" y="922409"/>
            <a:ext cx="101832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البطاقات المقلوبة في ثنائيات، خذوا بطاقة حرف الظاء، إلى جانب بطاقي حرف الغين والعين.</a:t>
            </a:r>
          </a:p>
        </p:txBody>
      </p:sp>
      <p:pic>
        <p:nvPicPr>
          <p:cNvPr id="16" name="Image 1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3178691-2EA1-5B0E-997A-690F78D371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FD8B6C1-CB93-61F3-F3E9-9CFA79C7A0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024" t="22615" r="16024" b="32046"/>
          <a:stretch>
            <a:fillRect/>
          </a:stretch>
        </p:blipFill>
        <p:spPr>
          <a:xfrm>
            <a:off x="9177628" y="3809999"/>
            <a:ext cx="4372112" cy="352161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CD68075-34AE-777C-F20D-B3433BBF90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596" t="26764" r="10596" b="22107"/>
          <a:stretch>
            <a:fillRect/>
          </a:stretch>
        </p:blipFill>
        <p:spPr>
          <a:xfrm>
            <a:off x="4677481" y="3809999"/>
            <a:ext cx="4372113" cy="35216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A956119-FE0A-62B1-0E7F-988A95D738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22" t="3453" r="5799" b="7871"/>
          <a:stretch>
            <a:fillRect/>
          </a:stretch>
        </p:blipFill>
        <p:spPr>
          <a:xfrm>
            <a:off x="166260" y="3809999"/>
            <a:ext cx="4372113" cy="350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677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B4313-1092-BD7F-1893-118341B0A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E5B29C9-5AA3-66AC-53B1-E37BB34CA820}"/>
              </a:ext>
            </a:extLst>
          </p:cNvPr>
          <p:cNvSpPr txBox="1"/>
          <p:nvPr/>
        </p:nvSpPr>
        <p:spPr>
          <a:xfrm>
            <a:off x="1680901" y="1005536"/>
            <a:ext cx="108284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بقلب البطاقات  وغيروا مواضعها دون أن يراك زميلك.</a:t>
            </a:r>
          </a:p>
        </p:txBody>
      </p:sp>
      <p:pic>
        <p:nvPicPr>
          <p:cNvPr id="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AADF683-2D1E-336E-CF50-C901F824C0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0D7B41-10AE-CFEF-7D16-F0F479BD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6FF473B-AD12-CD1B-F7F3-F175C3509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CDDA5FA-8D7F-616B-4DCB-0607FEC79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52DAE6-C37B-9D48-FCD6-CB8B528C1056}"/>
              </a:ext>
            </a:extLst>
          </p:cNvPr>
          <p:cNvGrpSpPr/>
          <p:nvPr/>
        </p:nvGrpSpPr>
        <p:grpSpPr>
          <a:xfrm rot="19708349">
            <a:off x="5265820" y="3637544"/>
            <a:ext cx="3184360" cy="3483141"/>
            <a:chOff x="5125450" y="3898230"/>
            <a:chExt cx="3184360" cy="3483141"/>
          </a:xfrm>
        </p:grpSpPr>
        <p:sp>
          <p:nvSpPr>
            <p:cNvPr id="6" name="Flèche : en arc 5">
              <a:extLst>
                <a:ext uri="{FF2B5EF4-FFF2-40B4-BE49-F238E27FC236}">
                  <a16:creationId xmlns:a16="http://schemas.microsoft.com/office/drawing/2014/main" id="{7279FFAC-D2A6-387A-3618-27BE82DF01D1}"/>
                </a:ext>
              </a:extLst>
            </p:cNvPr>
            <p:cNvSpPr/>
            <p:nvPr/>
          </p:nvSpPr>
          <p:spPr>
            <a:xfrm>
              <a:off x="5125450" y="3898230"/>
              <a:ext cx="3184360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Flèche : en arc 7">
              <a:extLst>
                <a:ext uri="{FF2B5EF4-FFF2-40B4-BE49-F238E27FC236}">
                  <a16:creationId xmlns:a16="http://schemas.microsoft.com/office/drawing/2014/main" id="{AE9CC3EA-4249-0870-700C-77866EE33404}"/>
                </a:ext>
              </a:extLst>
            </p:cNvPr>
            <p:cNvSpPr/>
            <p:nvPr/>
          </p:nvSpPr>
          <p:spPr>
            <a:xfrm rot="10800000">
              <a:off x="5125451" y="4285244"/>
              <a:ext cx="3184358" cy="3096127"/>
            </a:xfrm>
            <a:prstGeom prst="circular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1437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140285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839237"/>
              </p:ext>
            </p:extLst>
          </p:nvPr>
        </p:nvGraphicFramePr>
        <p:xfrm>
          <a:off x="1776161" y="1970346"/>
          <a:ext cx="9989603" cy="75895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الأسبوع: "الحفاظ على الوسائل"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الحضور: "أكتب اسمي دون نقله"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نشيد "أمي وأبي"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الاستماع لحكاية: "قسمة عادلة"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"لوحة أفراد أسرتي"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تقديم حرف: "ع"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و"غ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الوعي الصوتي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المبدأ الألفبائي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التخطيط والتلوين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البطاقات المقلوبة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04760" y="329125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04760" y="600826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50  </a:t>
              </a: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04760" y="8604288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04760" y="201127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04760" y="462389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03177-1EA5-0089-0DB7-8BACDAC3B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A3754CC-68CA-32FC-9E5F-0F1AE708CC12}"/>
              </a:ext>
            </a:extLst>
          </p:cNvPr>
          <p:cNvSpPr txBox="1"/>
          <p:nvPr/>
        </p:nvSpPr>
        <p:spPr>
          <a:xfrm>
            <a:off x="1667046" y="783264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كل واحد منكم يحاول اكتشاف بطاقة حرف الغين، والفائز من يستطيع اكتشافها.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المرور بين الصفوف وتقديم الدعم في فهم اللعبة، وتحفيز التلاميذ على اللعب.</a:t>
            </a: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6DEA7A2E-5E61-361E-6A6B-5A73C04617C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6611" y="735363"/>
            <a:ext cx="1695543" cy="1125119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106E8EA-AF9B-4A91-E3B3-F7018718FE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47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BD0760-631C-E759-F740-A727E64F0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0223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65C1686-EBA5-BA1A-BF38-45CF6EA5A2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9700" y="3409937"/>
            <a:ext cx="3932261" cy="3938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71006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A815F-C31F-4C16-2D2E-07EEF9DE4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D5F65E-80F9-329F-C779-D441593D99AC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برسم حرف العين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3D36A-90D1-8BFD-692C-61CC3F5F2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2A1F333-4802-F344-4773-66A8A3773CB4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0470B6ED-7FE5-AA1C-1004-D2CF44EA2FC7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4958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696 -0.17932 L 0.32696 -0.17916 C 0.3243 -0.18241 0.32199 -0.18611 0.31898 -0.18873 C 0.31713 -0.19028 0.31284 -0.19136 0.31284 -0.1912 C 0.30613 -0.19105 0.29942 -0.19105 0.29271 -0.19012 C 0.28923 -0.1895 0.28402 -0.18657 0.28055 -0.18472 C 0.28021 -0.18333 0.28021 -0.18179 0.27963 -0.18071 C 0.27882 -0.17932 0.27673 -0.17963 0.2765 -0.17793 C 0.27604 -0.17392 0.27662 -0.16975 0.27754 -0.16589 C 0.27824 -0.16311 0.28217 -0.1608 0.28356 -0.1591 C 0.28472 -0.15787 0.28565 -0.15648 0.28669 -0.15509 C 0.28819 -0.14907 0.28703 -0.15123 0.29166 -0.14568 C 0.29433 -0.14244 0.29687 -0.13889 0.29977 -0.13626 C 0.3022 -0.13395 0.30532 -0.13302 0.30787 -0.13086 C 0.30879 -0.12994 0.30983 -0.12886 0.31088 -0.12808 C 0.31331 -0.12654 0.31632 -0.12531 0.31898 -0.12407 C 0.32164 -0.125 0.32442 -0.12531 0.32696 -0.1267 C 0.33264 -0.12994 0.32963 -0.13024 0.3331 -0.13487 C 0.33391 -0.13595 0.33507 -0.13657 0.33611 -0.1375 C 0.33541 -0.13487 0.33518 -0.13179 0.33402 -0.12947 C 0.3294 -0.1196 0.32673 -0.12237 0.31794 -0.12145 C 0.3162 -0.12052 0.31458 -0.1196 0.31284 -0.11867 C 0.31146 -0.1179 0.31018 -0.11682 0.30879 -0.11605 C 0.30787 -0.11543 0.30683 -0.11528 0.30578 -0.11466 C 0.29965 -0.11111 0.30382 -0.11234 0.29676 -0.10926 C 0.29097 -0.10663 0.28657 -0.10571 0.28055 -0.10386 C 0.27893 -0.10154 0.27696 -0.09969 0.27558 -0.09707 C 0.27384 -0.09413 0.27349 -0.09105 0.27257 -0.08765 C 0.27187 -0.08549 0.27095 -0.08333 0.27048 -0.08102 C 0.26933 -0.07515 0.26852 -0.06929 0.26747 -0.06342 C 0.2669 -0.06034 0.26608 -0.0571 0.26551 -0.05401 C 0.26759 -0.00509 0.26354 -0.04707 0.26944 -0.02299 C 0.27071 -0.01805 0.2706 -0.01018 0.27349 -0.00555 C 0.2787 0.00293 0.29398 0.01929 0.29872 0.02145 C 0.31215 0.02747 0.30671 0.02547 0.31493 0.02824 C 0.32129 0.02732 0.32789 0.02778 0.33402 0.02547 C 0.33912 0.02361 0.34317 0.01821 0.34826 0.01605 C 0.35023 0.01513 0.35231 0.01435 0.35428 0.01327 C 0.35474 0.01312 0.36203 0.00864 0.36435 0.00803 C 0.36504 0.00772 0.36574 0.00803 0.36643 0.00803 L 0.36643 0.00818 " pathEditMode="relative" rAng="0" ptsTypes="AAAAAAAAAAAAAAAAAAAAAAAAAAAAAAAAAAAAAAAAA">
                                      <p:cBhvr>
                                        <p:cTn id="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B8A56-8F5D-39F6-2DD1-0198DEC8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72B30F-C560-BFB4-1EB0-0C60D52DF230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ارسموا الحرف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81A591-5D46-CD28-5F1B-58EC161D3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CF750AC-A5E5-EC47-9373-E455BF175AA5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4EDFAAF1-43BB-6E58-40FF-106E58AE0C9C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373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696 -0.17932 L 0.32696 -0.17916 C 0.3243 -0.18241 0.32199 -0.18611 0.31898 -0.18873 C 0.31713 -0.19028 0.31284 -0.19136 0.31284 -0.1912 C 0.30613 -0.19105 0.29942 -0.19105 0.29271 -0.19012 C 0.28923 -0.1895 0.28402 -0.18657 0.28055 -0.18472 C 0.28021 -0.18333 0.28021 -0.18179 0.27963 -0.18071 C 0.27882 -0.17932 0.27673 -0.17963 0.2765 -0.17793 C 0.27604 -0.17392 0.27662 -0.16975 0.27754 -0.16589 C 0.27824 -0.16311 0.28217 -0.1608 0.28356 -0.1591 C 0.28472 -0.15787 0.28565 -0.15648 0.28669 -0.15509 C 0.28819 -0.14907 0.28703 -0.15123 0.29166 -0.14568 C 0.29433 -0.14244 0.29687 -0.13889 0.29977 -0.13626 C 0.3022 -0.13395 0.30532 -0.13302 0.30787 -0.13086 C 0.30879 -0.12994 0.30983 -0.12886 0.31088 -0.12808 C 0.31331 -0.12654 0.31632 -0.12531 0.31898 -0.12407 C 0.32164 -0.125 0.32442 -0.12531 0.32696 -0.1267 C 0.33264 -0.12994 0.32963 -0.13024 0.3331 -0.13487 C 0.33391 -0.13595 0.33507 -0.13657 0.33611 -0.1375 C 0.33541 -0.13487 0.33518 -0.13179 0.33402 -0.12947 C 0.3294 -0.1196 0.32673 -0.12237 0.31794 -0.12145 C 0.3162 -0.12052 0.31458 -0.1196 0.31284 -0.11867 C 0.31146 -0.1179 0.31018 -0.11682 0.30879 -0.11605 C 0.30787 -0.11543 0.30683 -0.11528 0.30578 -0.11466 C 0.29965 -0.11111 0.30382 -0.11234 0.29676 -0.10926 C 0.29097 -0.10663 0.28657 -0.10571 0.28055 -0.10386 C 0.27893 -0.10154 0.27696 -0.09969 0.27558 -0.09707 C 0.27384 -0.09413 0.27349 -0.09105 0.27257 -0.08765 C 0.27187 -0.08549 0.27095 -0.08333 0.27048 -0.08102 C 0.26933 -0.07515 0.26852 -0.06929 0.26747 -0.06342 C 0.2669 -0.06034 0.26608 -0.0571 0.26551 -0.05401 C 0.26759 -0.00509 0.26354 -0.04707 0.26944 -0.02299 C 0.27071 -0.01805 0.2706 -0.01018 0.27349 -0.00555 C 0.2787 0.00293 0.29398 0.01929 0.29872 0.02145 C 0.31215 0.02747 0.30671 0.02547 0.31493 0.02824 C 0.32129 0.02732 0.32789 0.02778 0.33402 0.02547 C 0.33912 0.02361 0.34317 0.01821 0.34826 0.01605 C 0.35023 0.01513 0.35231 0.01435 0.35428 0.01327 C 0.35474 0.01312 0.36203 0.00864 0.36435 0.00803 C 0.36504 0.00772 0.36574 0.00803 0.36643 0.00803 L 0.36643 0.00818 " pathEditMode="relative" rAng="0" ptsTypes="AAAAAAAAAAAAAAAAAAAAAAAAAAAAAAAAAAAAAAAAA">
                                      <p:cBhvr>
                                        <p:cTn id="6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6B78-898B-4D78-A34A-5BFAAA4A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roquis, diagramme&#10;&#10;Le contenu généré par l’IA peut être incorrect.">
            <a:extLst>
              <a:ext uri="{FF2B5EF4-FFF2-40B4-BE49-F238E27FC236}">
                <a16:creationId xmlns:a16="http://schemas.microsoft.com/office/drawing/2014/main" id="{481A8BA6-CB13-4478-07ED-D1D5F8C911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72" y="3907530"/>
            <a:ext cx="13222001" cy="547511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92153A4-EC06-3937-92FD-1A251AD1D41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كراساتكم، وقوموا بتلوين الحرف في النشاط الأول (الصفحة 26).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[ع]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B3B635A-DECD-4F72-E81F-8772A59F3D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A563E2-2AD9-2D76-744D-FD4D31A03186}"/>
              </a:ext>
            </a:extLst>
          </p:cNvPr>
          <p:cNvSpPr/>
          <p:nvPr/>
        </p:nvSpPr>
        <p:spPr>
          <a:xfrm>
            <a:off x="7980218" y="5015346"/>
            <a:ext cx="4529105" cy="397625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27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C6B2-E879-971A-8687-483AC624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conception&#10;&#10;Le contenu généré par l’IA peut être incorrect.">
            <a:extLst>
              <a:ext uri="{FF2B5EF4-FFF2-40B4-BE49-F238E27FC236}">
                <a16:creationId xmlns:a16="http://schemas.microsoft.com/office/drawing/2014/main" id="{B343DAE6-F132-9656-7E97-0BAF3850A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" y="4044960"/>
            <a:ext cx="13244945" cy="545767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7389BE-5C19-1971-93A4-97FF16DE4BB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وقوموا بتلوين الحرف ورددوا: عَ - عين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عبارة:" ع - عين"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067C2A9-4A98-4DF1-408C-BA694ECFC4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10AEB6-73FD-2FE1-6833-517CB48ED1AD}"/>
              </a:ext>
            </a:extLst>
          </p:cNvPr>
          <p:cNvSpPr/>
          <p:nvPr/>
        </p:nvSpPr>
        <p:spPr>
          <a:xfrm>
            <a:off x="5001491" y="6040582"/>
            <a:ext cx="2949560" cy="257256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475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8889A-4705-8F2E-8331-CF4A223D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9EF3A20-7EA6-11C5-89F7-25FD78D0A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6670D1-2E23-1299-E305-2FA26E0E66F7}"/>
              </a:ext>
            </a:extLst>
          </p:cNvPr>
          <p:cNvSpPr txBox="1"/>
          <p:nvPr/>
        </p:nvSpPr>
        <p:spPr>
          <a:xfrm>
            <a:off x="1267326" y="704658"/>
            <a:ext cx="115182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رسم الحرف، خذوا النشاط الثالث في الصفحة 26، وقوموا بتمرير القلم على النماذج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رسم الحرف (يمكن إتمام العمل كواجب منزلي في حال ضيق الوقت)</a:t>
            </a:r>
          </a:p>
        </p:txBody>
      </p:sp>
      <p:pic>
        <p:nvPicPr>
          <p:cNvPr id="10" name="Image 9" descr="Une image contenant ligne, Tracé, diagramme&#10;&#10;Le contenu généré par l’IA peut être incorrect.">
            <a:extLst>
              <a:ext uri="{FF2B5EF4-FFF2-40B4-BE49-F238E27FC236}">
                <a16:creationId xmlns:a16="http://schemas.microsoft.com/office/drawing/2014/main" id="{7DE17495-D7B2-C36B-6AA0-7E4958B08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32" y="4087738"/>
            <a:ext cx="13219936" cy="418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6953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7AE7C-37D9-0AFB-8F09-5E6AA15DE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roquis, diagramme&#10;&#10;Le contenu généré par l’IA peut être incorrect.">
            <a:extLst>
              <a:ext uri="{FF2B5EF4-FFF2-40B4-BE49-F238E27FC236}">
                <a16:creationId xmlns:a16="http://schemas.microsoft.com/office/drawing/2014/main" id="{B2EA1FB4-3318-EA0D-2EEF-02E9D769C8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72" y="3907530"/>
            <a:ext cx="13222001" cy="547511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787A9A-E57B-DBDE-045F-0599E0268228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لنعد الآن على النشاط الأول، وقوموا بتلوين رسم العنب.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  (يمكن إتمام العمل كواجب منزلي في حال ضيق الوقت)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D8E196-21EB-41A7-20B0-623FD8D11E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A9EFF3-D944-6F53-223B-0ABD36C5097B}"/>
              </a:ext>
            </a:extLst>
          </p:cNvPr>
          <p:cNvSpPr/>
          <p:nvPr/>
        </p:nvSpPr>
        <p:spPr>
          <a:xfrm>
            <a:off x="753979" y="3934690"/>
            <a:ext cx="6575076" cy="522316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86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A815F-C31F-4C16-2D2E-07EEF9DE4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D5F65E-80F9-329F-C779-D441593D99AC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برسم حرف الغين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03D36A-90D1-8BFD-692C-61CC3F5F28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D2A1F333-4802-F344-4773-66A8A3773CB4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0470B6ED-7FE5-AA1C-1004-D2CF44EA2FC7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124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696 -0.17932 L 0.32696 -0.17916 C 0.3243 -0.18241 0.32199 -0.18611 0.31898 -0.18873 C 0.31713 -0.19028 0.31284 -0.19136 0.31284 -0.1912 C 0.30613 -0.19105 0.29942 -0.19105 0.29271 -0.19012 C 0.28923 -0.1895 0.28402 -0.18657 0.28055 -0.18472 C 0.28021 -0.18333 0.28021 -0.18179 0.27963 -0.18071 C 0.27882 -0.17932 0.27673 -0.17963 0.2765 -0.17793 C 0.27604 -0.17392 0.27662 -0.16975 0.27754 -0.16589 C 0.27824 -0.16311 0.28217 -0.1608 0.28356 -0.1591 C 0.28472 -0.15787 0.28565 -0.15648 0.28669 -0.15509 C 0.28819 -0.14907 0.28703 -0.15123 0.29166 -0.14568 C 0.29433 -0.14244 0.29687 -0.13889 0.29977 -0.13626 C 0.3022 -0.13395 0.30532 -0.13302 0.30787 -0.13086 C 0.30879 -0.12994 0.30983 -0.12886 0.31088 -0.12808 C 0.31331 -0.12654 0.31632 -0.12531 0.31898 -0.12407 C 0.32164 -0.125 0.32442 -0.12531 0.32696 -0.1267 C 0.33264 -0.12994 0.32963 -0.13024 0.3331 -0.13487 C 0.33391 -0.13595 0.33507 -0.13657 0.33611 -0.1375 C 0.33541 -0.13487 0.33518 -0.13179 0.33402 -0.12947 C 0.3294 -0.1196 0.32673 -0.12237 0.31794 -0.12145 C 0.3162 -0.12052 0.31458 -0.1196 0.31284 -0.11867 C 0.31146 -0.1179 0.31018 -0.11682 0.30879 -0.11605 C 0.30787 -0.11543 0.30683 -0.11528 0.30578 -0.11466 C 0.29965 -0.11111 0.30382 -0.11234 0.29676 -0.10926 C 0.29097 -0.10663 0.28657 -0.10571 0.28055 -0.10386 C 0.27893 -0.10154 0.27696 -0.09969 0.27558 -0.09707 C 0.27384 -0.09413 0.27349 -0.09105 0.27257 -0.08765 C 0.27187 -0.08549 0.27095 -0.08333 0.27048 -0.08102 C 0.26933 -0.07515 0.26852 -0.06929 0.26747 -0.06342 C 0.2669 -0.06034 0.26608 -0.0571 0.26551 -0.05401 C 0.26759 -0.00509 0.26354 -0.04707 0.26944 -0.02299 C 0.27071 -0.01805 0.2706 -0.01018 0.27349 -0.00555 C 0.2787 0.00293 0.29398 0.01929 0.29872 0.02145 C 0.31215 0.02747 0.30671 0.02547 0.31493 0.02824 C 0.32129 0.02732 0.32789 0.02778 0.33402 0.02547 C 0.33912 0.02361 0.34317 0.01821 0.34826 0.01605 C 0.35023 0.01513 0.35231 0.01435 0.35428 0.01327 C 0.35474 0.01312 0.36203 0.00864 0.36435 0.00803 C 0.36504 0.00772 0.36574 0.00803 0.36643 0.00803 L 0.36643 0.00818 " pathEditMode="relative" rAng="0" ptsTypes="AAAAAAAAAAAAAAAAAAAAAAAAAAAAAAAAAAAAAAAAA">
                                      <p:cBhvr>
                                        <p:cTn id="6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71 -0.2645 L 0.30879 -0.24707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" y="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B8A56-8F5D-39F6-2DD1-0198DEC8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172B30F-C560-BFB4-1EB0-0C60D52DF230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ارسموا الحرف في الهواء: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نمذجة رسم الحرف في الهواء، مع الحرص على التوجيه الصحيح.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81A591-5D46-CD28-5F1B-58EC161D36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516919D-AA3A-802D-BDE3-75A81C438424}"/>
              </a:ext>
            </a:extLst>
          </p:cNvPr>
          <p:cNvSpPr txBox="1"/>
          <p:nvPr/>
        </p:nvSpPr>
        <p:spPr>
          <a:xfrm>
            <a:off x="5021183" y="2890947"/>
            <a:ext cx="3705725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4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</a:t>
            </a:r>
            <a:endParaRPr lang="fr-FR" sz="34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D902DD7C-2CE3-AD72-DD6B-1F835E3FDF5F}"/>
              </a:ext>
            </a:extLst>
          </p:cNvPr>
          <p:cNvSpPr/>
          <p:nvPr/>
        </p:nvSpPr>
        <p:spPr>
          <a:xfrm rot="4460708">
            <a:off x="1409655" y="7151926"/>
            <a:ext cx="1260885" cy="1725528"/>
          </a:xfrm>
          <a:custGeom>
            <a:avLst/>
            <a:gdLst>
              <a:gd name="connsiteX0" fmla="*/ 1221992 w 1260885"/>
              <a:gd name="connsiteY0" fmla="*/ 1090153 h 1395161"/>
              <a:gd name="connsiteX1" fmla="*/ 1197428 w 1260885"/>
              <a:gd name="connsiteY1" fmla="*/ 674604 h 1395161"/>
              <a:gd name="connsiteX2" fmla="*/ 1060276 w 1260885"/>
              <a:gd name="connsiteY2" fmla="*/ 371642 h 1395161"/>
              <a:gd name="connsiteX3" fmla="*/ 912889 w 1260885"/>
              <a:gd name="connsiteY3" fmla="*/ 316372 h 1395161"/>
              <a:gd name="connsiteX4" fmla="*/ 857619 w 1260885"/>
              <a:gd name="connsiteY4" fmla="*/ 369595 h 1395161"/>
              <a:gd name="connsiteX5" fmla="*/ 853525 w 1260885"/>
              <a:gd name="connsiteY5" fmla="*/ 369595 h 1395161"/>
              <a:gd name="connsiteX6" fmla="*/ 837148 w 1260885"/>
              <a:gd name="connsiteY6" fmla="*/ 342983 h 1395161"/>
              <a:gd name="connsiteX7" fmla="*/ 753220 w 1260885"/>
              <a:gd name="connsiteY7" fmla="*/ 299995 h 1395161"/>
              <a:gd name="connsiteX8" fmla="*/ 646774 w 1260885"/>
              <a:gd name="connsiteY8" fmla="*/ 367548 h 1395161"/>
              <a:gd name="connsiteX9" fmla="*/ 642680 w 1260885"/>
              <a:gd name="connsiteY9" fmla="*/ 367548 h 1395161"/>
              <a:gd name="connsiteX10" fmla="*/ 489151 w 1260885"/>
              <a:gd name="connsiteY10" fmla="*/ 349124 h 1395161"/>
              <a:gd name="connsiteX11" fmla="*/ 452305 w 1260885"/>
              <a:gd name="connsiteY11" fmla="*/ 451476 h 1395161"/>
              <a:gd name="connsiteX12" fmla="*/ 450258 w 1260885"/>
              <a:gd name="connsiteY12" fmla="*/ 451476 h 1395161"/>
              <a:gd name="connsiteX13" fmla="*/ 274212 w 1260885"/>
              <a:gd name="connsiteY13" fmla="*/ 58444 h 1395161"/>
              <a:gd name="connsiteX14" fmla="*/ 151390 w 1260885"/>
              <a:gd name="connsiteY14" fmla="*/ 7268 h 1395161"/>
              <a:gd name="connsiteX15" fmla="*/ 100214 w 1260885"/>
              <a:gd name="connsiteY15" fmla="*/ 130091 h 1395161"/>
              <a:gd name="connsiteX16" fmla="*/ 102261 w 1260885"/>
              <a:gd name="connsiteY16" fmla="*/ 134185 h 1395161"/>
              <a:gd name="connsiteX17" fmla="*/ 456399 w 1260885"/>
              <a:gd name="connsiteY17" fmla="*/ 926390 h 1395161"/>
              <a:gd name="connsiteX18" fmla="*/ 401129 w 1260885"/>
              <a:gd name="connsiteY18" fmla="*/ 938672 h 1395161"/>
              <a:gd name="connsiteX19" fmla="*/ 151390 w 1260885"/>
              <a:gd name="connsiteY19" fmla="*/ 766721 h 1395161"/>
              <a:gd name="connsiteX20" fmla="*/ 22426 w 1260885"/>
              <a:gd name="connsiteY20" fmla="*/ 781050 h 1395161"/>
              <a:gd name="connsiteX21" fmla="*/ 40850 w 1260885"/>
              <a:gd name="connsiteY21" fmla="*/ 920249 h 1395161"/>
              <a:gd name="connsiteX22" fmla="*/ 429787 w 1260885"/>
              <a:gd name="connsiteY22" fmla="*/ 1186364 h 1395161"/>
              <a:gd name="connsiteX23" fmla="*/ 462540 w 1260885"/>
              <a:gd name="connsiteY23" fmla="*/ 1200693 h 1395161"/>
              <a:gd name="connsiteX24" fmla="*/ 706138 w 1260885"/>
              <a:gd name="connsiteY24" fmla="*/ 1258010 h 1395161"/>
              <a:gd name="connsiteX25" fmla="*/ 714326 w 1260885"/>
              <a:gd name="connsiteY25" fmla="*/ 1268246 h 1395161"/>
              <a:gd name="connsiteX26" fmla="*/ 771643 w 1260885"/>
              <a:gd name="connsiteY26" fmla="*/ 1395162 h 1395161"/>
              <a:gd name="connsiteX27" fmla="*/ 1260886 w 1260885"/>
              <a:gd name="connsiteY27" fmla="*/ 1174082 h 1395161"/>
              <a:gd name="connsiteX28" fmla="*/ 1221992 w 1260885"/>
              <a:gd name="connsiteY28" fmla="*/ 1090153 h 1395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60885" h="1395161">
                <a:moveTo>
                  <a:pt x="1221992" y="1090153"/>
                </a:moveTo>
                <a:cubicBezTo>
                  <a:pt x="1168769" y="971425"/>
                  <a:pt x="1299780" y="899778"/>
                  <a:pt x="1197428" y="674604"/>
                </a:cubicBezTo>
                <a:cubicBezTo>
                  <a:pt x="1172863" y="621381"/>
                  <a:pt x="1093029" y="443288"/>
                  <a:pt x="1060276" y="371642"/>
                </a:cubicBezTo>
                <a:cubicBezTo>
                  <a:pt x="1035711" y="316372"/>
                  <a:pt x="970206" y="289760"/>
                  <a:pt x="912889" y="316372"/>
                </a:cubicBezTo>
                <a:cubicBezTo>
                  <a:pt x="888324" y="326607"/>
                  <a:pt x="869901" y="345030"/>
                  <a:pt x="857619" y="369595"/>
                </a:cubicBezTo>
                <a:cubicBezTo>
                  <a:pt x="857619" y="371642"/>
                  <a:pt x="855572" y="371642"/>
                  <a:pt x="853525" y="369595"/>
                </a:cubicBezTo>
                <a:cubicBezTo>
                  <a:pt x="849431" y="359359"/>
                  <a:pt x="845337" y="351171"/>
                  <a:pt x="837148" y="342983"/>
                </a:cubicBezTo>
                <a:cubicBezTo>
                  <a:pt x="816678" y="316372"/>
                  <a:pt x="785972" y="299995"/>
                  <a:pt x="753220" y="299995"/>
                </a:cubicBezTo>
                <a:cubicBezTo>
                  <a:pt x="706138" y="297948"/>
                  <a:pt x="665197" y="326607"/>
                  <a:pt x="646774" y="367548"/>
                </a:cubicBezTo>
                <a:cubicBezTo>
                  <a:pt x="646774" y="369595"/>
                  <a:pt x="644727" y="369595"/>
                  <a:pt x="642680" y="367548"/>
                </a:cubicBezTo>
                <a:cubicBezTo>
                  <a:pt x="605833" y="320466"/>
                  <a:pt x="538280" y="312277"/>
                  <a:pt x="489151" y="349124"/>
                </a:cubicBezTo>
                <a:cubicBezTo>
                  <a:pt x="460493" y="369595"/>
                  <a:pt x="444117" y="410535"/>
                  <a:pt x="452305" y="451476"/>
                </a:cubicBezTo>
                <a:cubicBezTo>
                  <a:pt x="452305" y="453523"/>
                  <a:pt x="450258" y="453523"/>
                  <a:pt x="450258" y="451476"/>
                </a:cubicBezTo>
                <a:lnTo>
                  <a:pt x="274212" y="58444"/>
                </a:lnTo>
                <a:cubicBezTo>
                  <a:pt x="253742" y="11362"/>
                  <a:pt x="198472" y="-13202"/>
                  <a:pt x="151390" y="7268"/>
                </a:cubicBezTo>
                <a:cubicBezTo>
                  <a:pt x="104308" y="27739"/>
                  <a:pt x="79743" y="83009"/>
                  <a:pt x="100214" y="130091"/>
                </a:cubicBezTo>
                <a:cubicBezTo>
                  <a:pt x="100214" y="132138"/>
                  <a:pt x="102261" y="132138"/>
                  <a:pt x="102261" y="134185"/>
                </a:cubicBezTo>
                <a:lnTo>
                  <a:pt x="456399" y="926390"/>
                </a:lnTo>
                <a:lnTo>
                  <a:pt x="401129" y="938672"/>
                </a:lnTo>
                <a:lnTo>
                  <a:pt x="151390" y="766721"/>
                </a:lnTo>
                <a:cubicBezTo>
                  <a:pt x="110449" y="738062"/>
                  <a:pt x="53132" y="744203"/>
                  <a:pt x="22426" y="781050"/>
                </a:cubicBezTo>
                <a:cubicBezTo>
                  <a:pt x="-14421" y="824038"/>
                  <a:pt x="-4185" y="889543"/>
                  <a:pt x="40850" y="920249"/>
                </a:cubicBezTo>
                <a:lnTo>
                  <a:pt x="429787" y="1186364"/>
                </a:lnTo>
                <a:cubicBezTo>
                  <a:pt x="440023" y="1192505"/>
                  <a:pt x="450258" y="1198646"/>
                  <a:pt x="462540" y="1200693"/>
                </a:cubicBezTo>
                <a:lnTo>
                  <a:pt x="706138" y="1258010"/>
                </a:lnTo>
                <a:lnTo>
                  <a:pt x="714326" y="1268246"/>
                </a:lnTo>
                <a:lnTo>
                  <a:pt x="771643" y="1395162"/>
                </a:lnTo>
                <a:lnTo>
                  <a:pt x="1260886" y="1174082"/>
                </a:lnTo>
                <a:lnTo>
                  <a:pt x="1221992" y="1090153"/>
                </a:lnTo>
                <a:close/>
              </a:path>
            </a:pathLst>
          </a:custGeom>
          <a:solidFill>
            <a:srgbClr val="E4B06F"/>
          </a:solidFill>
          <a:ln w="20439" cap="flat">
            <a:solidFill>
              <a:schemeClr val="accent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5780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696 -0.17932 L 0.32696 -0.17916 C 0.3243 -0.18241 0.32199 -0.18611 0.31898 -0.18873 C 0.31713 -0.19028 0.31284 -0.19136 0.31284 -0.1912 C 0.30613 -0.19105 0.29942 -0.19105 0.29271 -0.19012 C 0.28923 -0.1895 0.28402 -0.18657 0.28055 -0.18472 C 0.28021 -0.18333 0.28021 -0.18179 0.27963 -0.18071 C 0.27882 -0.17932 0.27673 -0.17963 0.2765 -0.17793 C 0.27604 -0.17392 0.27662 -0.16975 0.27754 -0.16589 C 0.27824 -0.16311 0.28217 -0.1608 0.28356 -0.1591 C 0.28472 -0.15787 0.28565 -0.15648 0.28669 -0.15509 C 0.28819 -0.14907 0.28703 -0.15123 0.29166 -0.14568 C 0.29433 -0.14244 0.29687 -0.13889 0.29977 -0.13626 C 0.3022 -0.13395 0.30532 -0.13302 0.30787 -0.13086 C 0.30879 -0.12994 0.30983 -0.12886 0.31088 -0.12808 C 0.31331 -0.12654 0.31632 -0.12531 0.31898 -0.12407 C 0.32164 -0.125 0.32442 -0.12531 0.32696 -0.1267 C 0.33264 -0.12994 0.32963 -0.13024 0.3331 -0.13487 C 0.33391 -0.13595 0.33507 -0.13657 0.33611 -0.1375 C 0.33541 -0.13487 0.33518 -0.13179 0.33402 -0.12947 C 0.3294 -0.1196 0.32673 -0.12237 0.31794 -0.12145 C 0.3162 -0.12052 0.31458 -0.1196 0.31284 -0.11867 C 0.31146 -0.1179 0.31018 -0.11682 0.30879 -0.11605 C 0.30787 -0.11543 0.30683 -0.11528 0.30578 -0.11466 C 0.29965 -0.11111 0.30382 -0.11234 0.29676 -0.10926 C 0.29097 -0.10663 0.28657 -0.10571 0.28055 -0.10386 C 0.27893 -0.10154 0.27696 -0.09969 0.27558 -0.09707 C 0.27384 -0.09413 0.27349 -0.09105 0.27257 -0.08765 C 0.27187 -0.08549 0.27095 -0.08333 0.27048 -0.08102 C 0.26933 -0.07515 0.26852 -0.06929 0.26747 -0.06342 C 0.2669 -0.06034 0.26608 -0.0571 0.26551 -0.05401 C 0.26759 -0.00509 0.26354 -0.04707 0.26944 -0.02299 C 0.27071 -0.01805 0.2706 -0.01018 0.27349 -0.00555 C 0.2787 0.00293 0.29398 0.01929 0.29872 0.02145 C 0.31215 0.02747 0.30671 0.02547 0.31493 0.02824 C 0.32129 0.02732 0.32789 0.02778 0.33402 0.02547 C 0.33912 0.02361 0.34317 0.01821 0.34826 0.01605 C 0.35023 0.01513 0.35231 0.01435 0.35428 0.01327 C 0.35474 0.01312 0.36203 0.00864 0.36435 0.00803 C 0.36504 0.00772 0.36574 0.00803 0.36643 0.00803 L 0.36643 0.00818 " pathEditMode="relative" rAng="0" ptsTypes="AAAAAAAAAAAAAAAAAAAAAAAAAAAAAAAAAAAAAAAAA">
                                      <p:cBhvr>
                                        <p:cTn id="6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571 -0.2645 L 0.30879 -0.24707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8" y="8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06B78-898B-4D78-A34A-5BFAAA4A1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23DC651-E7C2-B4DE-2354-3AC2065F8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56" y="3948545"/>
            <a:ext cx="13100379" cy="549632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92153A4-EC06-3937-92FD-1A251AD1D41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كراساتكم، وقوموا بتلوين الحرف في النشاط الأول (الصفحة 27).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[غ]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B3B635A-DECD-4F72-E81F-8772A59F3D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9A563E2-2AD9-2D76-744D-FD4D31A03186}"/>
              </a:ext>
            </a:extLst>
          </p:cNvPr>
          <p:cNvSpPr/>
          <p:nvPr/>
        </p:nvSpPr>
        <p:spPr>
          <a:xfrm>
            <a:off x="7980218" y="4849091"/>
            <a:ext cx="4529105" cy="439189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72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AC6B2-E879-971A-8687-483AC6245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E1E7E99-0EEE-5840-CF62-C726CD8EE6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85" y="3890481"/>
            <a:ext cx="13165430" cy="544748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7389BE-5C19-1971-93A4-97FF16DE4BB2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النشاط الثاني، وقوموا بتلوين الحرف ورددوا: غَ - غابة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التلوين، مع حث التلاميذ على ترديد عبارة:" غَ - غابة" وهم يلونون.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067C2A9-4A98-4DF1-408C-BA694ECFC4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510AEB6-73FD-2FE1-6833-517CB48ED1AD}"/>
              </a:ext>
            </a:extLst>
          </p:cNvPr>
          <p:cNvSpPr/>
          <p:nvPr/>
        </p:nvSpPr>
        <p:spPr>
          <a:xfrm>
            <a:off x="4461164" y="5957454"/>
            <a:ext cx="2949560" cy="257256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457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8889A-4705-8F2E-8331-CF4A223D4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9EF3A20-7EA6-11C5-89F7-25FD78D0A4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537" y="704658"/>
            <a:ext cx="1638880" cy="126852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6670D1-2E23-1299-E305-2FA26E0E66F7}"/>
              </a:ext>
            </a:extLst>
          </p:cNvPr>
          <p:cNvSpPr txBox="1"/>
          <p:nvPr/>
        </p:nvSpPr>
        <p:spPr>
          <a:xfrm>
            <a:off x="1267326" y="704658"/>
            <a:ext cx="115182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رسم الحرف، خذوا النشاط الثالث في الصفحة 27، وقوموا بتمرير القلم على النماذج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رسم الحرف (يمكن إتمام العمل كواجب منزلي في حال ضيق الوقت)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CDAF8C-C097-5B23-6F79-235B71E85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162" y="3116404"/>
            <a:ext cx="12421676" cy="405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928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7AE7C-37D9-0AFB-8F09-5E6AA15DE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2C87DD6D-B6B0-09BB-5025-AE7AB43D9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00" y="3696164"/>
            <a:ext cx="13282000" cy="557252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5787A9A-E57B-DBDE-045F-0599E0268228}"/>
              </a:ext>
            </a:extLst>
          </p:cNvPr>
          <p:cNvSpPr txBox="1"/>
          <p:nvPr/>
        </p:nvSpPr>
        <p:spPr>
          <a:xfrm>
            <a:off x="1680901" y="728948"/>
            <a:ext cx="108284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 defTabSz="457200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لنعد الآن على النشاط الأول، وقوموا بتلوين رسم الغزالة.</a:t>
            </a:r>
          </a:p>
          <a:p>
            <a:pPr lvl="0" algn="r" defTabSz="457200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 مذكرا بطريقة التلوين  (يمكن إتمام العمل كواجب منزلي في حال ضيق الوقت)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1D8E196-21EB-41A7-20B0-623FD8D11E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A9EFF3-D944-6F53-223B-0ABD36C5097B}"/>
              </a:ext>
            </a:extLst>
          </p:cNvPr>
          <p:cNvSpPr/>
          <p:nvPr/>
        </p:nvSpPr>
        <p:spPr>
          <a:xfrm>
            <a:off x="753979" y="3934690"/>
            <a:ext cx="6575076" cy="50430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829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9F973F7E-ABD6-815E-EE6C-EEC279207741}"/>
              </a:ext>
            </a:extLst>
          </p:cNvPr>
          <p:cNvSpPr txBox="1">
            <a:spLocks/>
          </p:cNvSpPr>
          <p:nvPr/>
        </p:nvSpPr>
        <p:spPr>
          <a:xfrm>
            <a:off x="5614737" y="309597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2DAA27-4797-D390-6AB4-E67785B26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3845" y="2118356"/>
            <a:ext cx="6800052" cy="605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2686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البطاقات المقلوبة.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بطاقات ست حروف: ط – غ – س – ش – ع – ظ.</a:t>
            </a:r>
          </a:p>
        </p:txBody>
      </p:sp>
      <p:pic>
        <p:nvPicPr>
          <p:cNvPr id="5" name="Image 4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7C48C77-7081-EE84-86C1-672F7470E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4260" y="2325285"/>
            <a:ext cx="8727480" cy="7765199"/>
          </a:xfrm>
          <a:prstGeom prst="rect">
            <a:avLst/>
          </a:prstGeom>
        </p:spPr>
      </p:pic>
      <p:pic>
        <p:nvPicPr>
          <p:cNvPr id="7" name="Image 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CD6CE8C3-2746-D17F-27B2-F9B4F7EDE0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2BE31-EC5F-3ED8-B9C6-026F88935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E7F074-3ED5-5BAC-A62D-99325302614E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بقلب البطاقات، وعليكم إيجاد بطاقة الحرف المطلوب في كل مرة.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التباري في ثنائيات، بحيث كل متنافس يسرد حرفا أو حرفين أو ثلاثة أحرف على اللاعب إيجادها.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A7992C3-99D6-4AC5-753B-CB9FE48580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9D70261-8794-82F6-F512-0A262CB7750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049" t="27808" r="18524" b="26994"/>
          <a:stretch>
            <a:fillRect/>
          </a:stretch>
        </p:blipFill>
        <p:spPr>
          <a:xfrm>
            <a:off x="9251350" y="2843589"/>
            <a:ext cx="3520714" cy="316145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F03D18-A15D-5CD0-5F92-86AD05FF8E7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71" t="23632" r="21807" b="30110"/>
          <a:stretch>
            <a:fillRect/>
          </a:stretch>
        </p:blipFill>
        <p:spPr>
          <a:xfrm>
            <a:off x="9262546" y="6493253"/>
            <a:ext cx="3520714" cy="3245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87E8004-D4D0-A1CE-94A2-B30BBCB90E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997" t="22323" r="15997" b="32309"/>
          <a:stretch>
            <a:fillRect/>
          </a:stretch>
        </p:blipFill>
        <p:spPr>
          <a:xfrm>
            <a:off x="337018" y="2778022"/>
            <a:ext cx="3791600" cy="305402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56A2FFC-4525-5602-A852-42A1E77A12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6024" t="22615" r="16024" b="32046"/>
          <a:stretch>
            <a:fillRect/>
          </a:stretch>
        </p:blipFill>
        <p:spPr>
          <a:xfrm>
            <a:off x="4648531" y="2760005"/>
            <a:ext cx="4028745" cy="32450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8EBC30-3F7A-7303-BA8C-588E4F17600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596" t="26764" r="10596" b="22107"/>
          <a:stretch>
            <a:fillRect/>
          </a:stretch>
        </p:blipFill>
        <p:spPr>
          <a:xfrm>
            <a:off x="4648530" y="6493253"/>
            <a:ext cx="4028746" cy="32450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4A3A2C8-8EFA-BC71-466C-FD2BB5E4B72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922" t="3453" r="5799" b="7871"/>
          <a:stretch>
            <a:fillRect/>
          </a:stretch>
        </p:blipFill>
        <p:spPr>
          <a:xfrm>
            <a:off x="208547" y="6582277"/>
            <a:ext cx="3937409" cy="315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6068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D8456-2D2F-7DE6-A009-4690BBF5B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56AC166-5A9B-F805-9535-EC0261CDC2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24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7247B08-5E34-247F-64E3-00EF1096C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840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7B9B417-E7D4-61BE-210A-8CB911805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956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818503A-A4BB-9311-5092-263F564F5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24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CA46288-8509-A924-D368-720695EC1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9840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1544E88-B193-DFA3-036F-7D3C133C1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956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BC652E6-1847-EE43-4634-6DF857720A8F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35090EC-608C-8282-611C-057E65A8118E}"/>
              </a:ext>
            </a:extLst>
          </p:cNvPr>
          <p:cNvSpPr txBox="1"/>
          <p:nvPr/>
        </p:nvSpPr>
        <p:spPr>
          <a:xfrm>
            <a:off x="1680901" y="796766"/>
            <a:ext cx="11826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اللاعب لاختيار البطاقات، في كل مرة يقلب البطاقة ويسمي الحرف، إن أصاب ينتقل إلى بطاقة أخرى، وإن أخطأ يعيد البطاقة ويعاود المحاولة (كل لاعب لديه الحق في 3 محاولات خاطئة فقط). يتم تغيير الحرف المطلوب في حالة الفوز.</a:t>
            </a:r>
          </a:p>
        </p:txBody>
      </p:sp>
      <p:pic>
        <p:nvPicPr>
          <p:cNvPr id="26" name="Image 2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CF9BDFB-7CF8-04C3-3E14-C36DA33FB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43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4347411" y="790987"/>
            <a:ext cx="813334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العربية؛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سنتعرف اليوم كيف أستمع جيدا وآخذ الكلمة لأتحدث.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CE51063-829A-2D8A-84F3-251AE90D1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77B91FF-01E9-549E-1307-4BFB61492F94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الأسبوع: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11103</TotalTime>
  <Words>2055</Words>
  <Application>Microsoft Office PowerPoint</Application>
  <PresentationFormat>Personnalisé</PresentationFormat>
  <Paragraphs>250</Paragraphs>
  <Slides>77</Slides>
  <Notes>8</Notes>
  <HiddenSlides>0</HiddenSlides>
  <MMClips>3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77</vt:i4>
      </vt:variant>
    </vt:vector>
  </HeadingPairs>
  <TitlesOfParts>
    <vt:vector size="9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2242</cp:revision>
  <dcterms:created xsi:type="dcterms:W3CDTF">2014-10-09T07:32:24Z</dcterms:created>
  <dcterms:modified xsi:type="dcterms:W3CDTF">2025-09-27T20:54:50Z</dcterms:modified>
</cp:coreProperties>
</file>