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6"/>
  </p:notesMasterIdLst>
  <p:handoutMasterIdLst>
    <p:handoutMasterId r:id="rId67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550" r:id="rId14"/>
    <p:sldId id="2134808549" r:id="rId15"/>
    <p:sldId id="2134808454" r:id="rId16"/>
    <p:sldId id="2134808456" r:id="rId17"/>
    <p:sldId id="542" r:id="rId18"/>
    <p:sldId id="2134808459" r:id="rId19"/>
    <p:sldId id="2134808551" r:id="rId20"/>
    <p:sldId id="2134808555" r:id="rId21"/>
    <p:sldId id="2134808553" r:id="rId22"/>
    <p:sldId id="2134808554" r:id="rId23"/>
    <p:sldId id="2134808448" r:id="rId24"/>
    <p:sldId id="2134808464" r:id="rId25"/>
    <p:sldId id="2134808466" r:id="rId26"/>
    <p:sldId id="2134808564" r:id="rId27"/>
    <p:sldId id="2134808473" r:id="rId28"/>
    <p:sldId id="2134808565" r:id="rId29"/>
    <p:sldId id="2134808566" r:id="rId30"/>
    <p:sldId id="2134808476" r:id="rId31"/>
    <p:sldId id="2134808567" r:id="rId32"/>
    <p:sldId id="2134808468" r:id="rId33"/>
    <p:sldId id="2134808469" r:id="rId34"/>
    <p:sldId id="2134808480" r:id="rId35"/>
    <p:sldId id="2134808521" r:id="rId36"/>
    <p:sldId id="2134808479" r:id="rId37"/>
    <p:sldId id="597" r:id="rId38"/>
    <p:sldId id="2134808483" r:id="rId39"/>
    <p:sldId id="2134808484" r:id="rId40"/>
    <p:sldId id="2134808485" r:id="rId41"/>
    <p:sldId id="2134808486" r:id="rId42"/>
    <p:sldId id="2134808487" r:id="rId43"/>
    <p:sldId id="2134808488" r:id="rId44"/>
    <p:sldId id="2134808489" r:id="rId45"/>
    <p:sldId id="2134808502" r:id="rId46"/>
    <p:sldId id="2134808506" r:id="rId47"/>
    <p:sldId id="2134808534" r:id="rId48"/>
    <p:sldId id="2134808535" r:id="rId49"/>
    <p:sldId id="2134808536" r:id="rId50"/>
    <p:sldId id="2134808547" r:id="rId51"/>
    <p:sldId id="2134808522" r:id="rId52"/>
    <p:sldId id="2134808524" r:id="rId53"/>
    <p:sldId id="2134808525" r:id="rId54"/>
    <p:sldId id="2134808494" r:id="rId55"/>
    <p:sldId id="2134808495" r:id="rId56"/>
    <p:sldId id="2134808496" r:id="rId57"/>
    <p:sldId id="2134808544" r:id="rId58"/>
    <p:sldId id="2134808498" r:id="rId59"/>
    <p:sldId id="2134808499" r:id="rId60"/>
    <p:sldId id="2134808558" r:id="rId61"/>
    <p:sldId id="2134808559" r:id="rId62"/>
    <p:sldId id="2134808545" r:id="rId63"/>
    <p:sldId id="2134808560" r:id="rId64"/>
    <p:sldId id="2134808513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550"/>
            <p14:sldId id="2134808549"/>
            <p14:sldId id="2134808454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459"/>
            <p14:sldId id="2134808551"/>
            <p14:sldId id="2134808555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473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483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22"/>
            <p14:sldId id="2134808524"/>
            <p14:sldId id="2134808525"/>
            <p14:sldId id="2134808494"/>
            <p14:sldId id="2134808495"/>
            <p14:sldId id="2134808496"/>
            <p14:sldId id="2134808544"/>
            <p14:sldId id="2134808498"/>
            <p14:sldId id="2134808499"/>
          </p14:sldIdLst>
        </p14:section>
        <p14:section name="اختتام الحصة" id="{CFAC160B-4D15-40C5-8575-18C3947DD0CB}">
          <p14:sldIdLst>
            <p14:sldId id="2134808558"/>
            <p14:sldId id="2134808559"/>
            <p14:sldId id="2134808545"/>
            <p14:sldId id="2134808560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91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5C638-BDFB-F751-CD17-303CC39B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DC5FB1-DADF-5EAC-3698-86822B8A8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B2C3A81-6D27-30F6-DA1C-63FF716CF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42077F-AE56-2114-D163-8E06059415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046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0BFC0-F423-D923-1937-AECAED00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B05EC4-EF08-58FD-DCA7-891FF6CF0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EC4F845-4B38-E192-D56C-0D7E9A193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5FFCB2-F060-CB24-28A5-E901344AF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763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5CCFD-C17A-45EA-B2BA-032EE9DC0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A4D049-F5B9-945E-60A8-696B283B5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395CDB6-0D5E-434F-BE9D-F38C93DBF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803E01-87A2-5D53-DEA6-8FE902B665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753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2.emf"/><Relationship Id="rId7" Type="http://schemas.openxmlformats.org/officeDocument/2006/relationships/image" Target="../media/image45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4.emf"/><Relationship Id="rId5" Type="http://schemas.openxmlformats.org/officeDocument/2006/relationships/image" Target="../media/image41.emf"/><Relationship Id="rId10" Type="http://schemas.openxmlformats.org/officeDocument/2006/relationships/image" Target="../media/image40.emf"/><Relationship Id="rId4" Type="http://schemas.openxmlformats.org/officeDocument/2006/relationships/image" Target="../media/image43.emf"/><Relationship Id="rId9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3.png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5.wdp"/><Relationship Id="rId5" Type="http://schemas.openxmlformats.org/officeDocument/2006/relationships/image" Target="../media/image58.png"/><Relationship Id="rId4" Type="http://schemas.microsoft.com/office/2007/relationships/hdphoto" Target="../media/hdphoto4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9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EBD31-F135-7522-10B8-89F28E640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395C59B-10D8-A10B-030E-832E25B149E4}"/>
              </a:ext>
            </a:extLst>
          </p:cNvPr>
          <p:cNvSpPr txBox="1"/>
          <p:nvPr/>
        </p:nvSpPr>
        <p:spPr>
          <a:xfrm>
            <a:off x="3288631" y="729431"/>
            <a:ext cx="92081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من أستاذي برفع أصبعي؛</a:t>
            </a:r>
          </a:p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قبل الكلام وقبل الخروج إلى المرحاض.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471B58B-EFF3-40D9-795C-9E173C0A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13" name="Image 12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5B4A816-429C-BD2B-187B-E2D6DC7202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53915" y="2503187"/>
            <a:ext cx="9208169" cy="6969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380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35AD-CBBF-CEED-A864-1D6F4982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D53E09E-695E-D183-C464-F35D03ECF3CF}"/>
              </a:ext>
            </a:extLst>
          </p:cNvPr>
          <p:cNvSpPr txBox="1"/>
          <p:nvPr/>
        </p:nvSpPr>
        <p:spPr>
          <a:xfrm>
            <a:off x="4267201" y="899561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من زميلي لأستعمل وسيلته: قلم، طباشير...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EF18B8-3527-1327-8F27-646DAC49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20BD8E46-0C10-5C48-F8B0-615D9B1839A8}"/>
              </a:ext>
            </a:extLst>
          </p:cNvPr>
          <p:cNvGrpSpPr/>
          <p:nvPr/>
        </p:nvGrpSpPr>
        <p:grpSpPr>
          <a:xfrm>
            <a:off x="2351371" y="2727618"/>
            <a:ext cx="9013257" cy="6690598"/>
            <a:chOff x="2804158" y="2638591"/>
            <a:chExt cx="6973503" cy="5176476"/>
          </a:xfrm>
        </p:grpSpPr>
        <p:pic>
          <p:nvPicPr>
            <p:cNvPr id="17" name="Image 16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8D90D0C1-ED7E-05C8-7C23-144DF15C2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" name="Image 1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9D6358C0-385F-1EDE-A92E-A27ECB39C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70183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899561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الأستاذ بالهدف من الحصة بشكل واضح ومختصر.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F9E07A4-157E-F53F-6DFB-936ABB26BE4A}"/>
              </a:ext>
            </a:extLst>
          </p:cNvPr>
          <p:cNvSpPr/>
          <p:nvPr/>
        </p:nvSpPr>
        <p:spPr>
          <a:xfrm>
            <a:off x="689809" y="2596458"/>
            <a:ext cx="12336378" cy="1280271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1273248" y="6368789"/>
            <a:ext cx="5293893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898559"/>
            <a:ext cx="1030605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سنقوم بكتابة أسماءنا.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0CF2-C622-0D6F-DA2E-0E934FB83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5D304C9-FCCC-25E5-FD3B-447E4873F324}"/>
              </a:ext>
            </a:extLst>
          </p:cNvPr>
          <p:cNvSpPr txBox="1"/>
          <p:nvPr/>
        </p:nvSpPr>
        <p:spPr>
          <a:xfrm>
            <a:off x="2222833" y="768569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يبحث عن اسمه من بين البطاقات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كل واحد بالدور ويسحب بطاقته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F53C13-0E41-01FC-2CB3-CCCE1B7DB66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43662" y="2336935"/>
            <a:ext cx="4828674" cy="69686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44DDBB8-FF88-1BFE-DFE2-8DC6A6A42B3B}"/>
              </a:ext>
            </a:extLst>
          </p:cNvPr>
          <p:cNvSpPr/>
          <p:nvPr/>
        </p:nvSpPr>
        <p:spPr>
          <a:xfrm>
            <a:off x="5446294" y="9451648"/>
            <a:ext cx="2823411" cy="721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أبحث عن بطاقتي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7A6D63F-88F1-382B-23E3-B7D20CFACB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0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2D0D7-E745-2F1E-E5F8-161998E18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E59C9BB-3785-3D1C-DB1F-0913BAB974F4}"/>
              </a:ext>
            </a:extLst>
          </p:cNvPr>
          <p:cNvSpPr txBox="1"/>
          <p:nvPr/>
        </p:nvSpPr>
        <p:spPr>
          <a:xfrm>
            <a:off x="2190749" y="707145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بكتابة أسمائكم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مستعينين ببطاقاتكم.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التلاميذ على كتابة أسمائهم.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BFCF55-FE81-41A8-69C5-9AE993EE6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3E10EAE-1DA0-53E8-66F2-C4A09E1104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99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751016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"أنا الفتى النظيف"، لنستمع جيدا.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AF4FC3-2B87-BD7E-F790-766F6E9B5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023" y="2873068"/>
            <a:ext cx="8333954" cy="67244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876926" y="751016"/>
            <a:ext cx="107321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</a:t>
            </a:r>
            <a:r>
              <a:rPr lang="ar-MA" sz="36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الأبيات الستة 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الأولى من النشيد (بيتا بيتا)  لأكثر من مرة.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58D5767-9FA0-D314-C890-FD067E8E4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25" y="2368945"/>
            <a:ext cx="8340051" cy="15668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503673-7688-F0A5-6003-6A82DC995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925" y="3839501"/>
            <a:ext cx="8333954" cy="1676545"/>
          </a:xfrm>
          <a:prstGeom prst="rect">
            <a:avLst/>
          </a:prstGeom>
        </p:spPr>
      </p:pic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F72D8EA-A272-C2D0-326A-70AD818720E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05" r="-1970" b="-25935"/>
          <a:stretch>
            <a:fillRect/>
          </a:stretch>
        </p:blipFill>
        <p:spPr>
          <a:xfrm>
            <a:off x="2852343" y="5710992"/>
            <a:ext cx="7999117" cy="1011178"/>
          </a:xfrm>
          <a:prstGeom prst="rect">
            <a:avLst/>
          </a:prstGeom>
          <a:ln w="190500" cmpd="dbl">
            <a:solidFill>
              <a:schemeClr val="accent1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B7309F5-B67C-C578-772A-B431718A48D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59" b="-12559"/>
          <a:stretch>
            <a:fillRect/>
          </a:stretch>
        </p:blipFill>
        <p:spPr>
          <a:xfrm>
            <a:off x="2909514" y="7202911"/>
            <a:ext cx="7866730" cy="1011178"/>
          </a:xfrm>
          <a:prstGeom prst="rect">
            <a:avLst/>
          </a:prstGeom>
          <a:ln w="190500" cmpd="dbl">
            <a:solidFill>
              <a:schemeClr val="accent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321A42-2404-7DBD-C4FF-8232026A022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501"/>
          <a:stretch>
            <a:fillRect/>
          </a:stretch>
        </p:blipFill>
        <p:spPr>
          <a:xfrm>
            <a:off x="2936604" y="8694830"/>
            <a:ext cx="7866730" cy="1011178"/>
          </a:xfrm>
          <a:prstGeom prst="rect">
            <a:avLst/>
          </a:prstGeom>
          <a:ln w="190500" cmpd="dbl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"حسن يودع جده"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الأنشطة اليومية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"بائع القبعات"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974759"/>
            <a:ext cx="102829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"بائع القبعات".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9347452-23FA-3DCB-ABDC-4155EEA05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5" y="2372598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25BB1F-4C08-DBAB-A480-25F39A01F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10" y="6199951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429910" y="3721041"/>
            <a:ext cx="71075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هذا بائع القبعات يسير في القرية.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92ED72-10E8-2B6F-E5AE-CABD4874115B}"/>
              </a:ext>
            </a:extLst>
          </p:cNvPr>
          <p:cNvSpPr txBox="1"/>
          <p:nvPr/>
        </p:nvSpPr>
        <p:spPr>
          <a:xfrm>
            <a:off x="5770264" y="7548394"/>
            <a:ext cx="71075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باع بعض القبعات لأطفال القرية.</a:t>
            </a:r>
          </a:p>
        </p:txBody>
      </p:sp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:a16="http://schemas.microsoft.com/office/drawing/2014/main" id="{737555B4-6E59-D5DE-AB43-654BB996FE6A}"/>
              </a:ext>
            </a:extLst>
          </p:cNvPr>
          <p:cNvSpPr txBox="1"/>
          <p:nvPr/>
        </p:nvSpPr>
        <p:spPr>
          <a:xfrm>
            <a:off x="429910" y="3261340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تعب البائع، فجلس يستريح تحت شجرة حتى نام.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BF9DE5-BB8A-BC0B-0729-6780A87907C2}"/>
              </a:ext>
            </a:extLst>
          </p:cNvPr>
          <p:cNvSpPr txBox="1"/>
          <p:nvPr/>
        </p:nvSpPr>
        <p:spPr>
          <a:xfrm>
            <a:off x="5770264" y="7088693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نزلت القردة من الشجرة، وسرقت القبعات.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3186012-590F-0DBB-47E1-53364D148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5" y="2340513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97FF2B9-E13A-AF48-0624-223BA8196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0" y="6167866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543F0A-F210-91EA-4B49-FFA5C0DBE3E0}"/>
              </a:ext>
            </a:extLst>
          </p:cNvPr>
          <p:cNvSpPr txBox="1"/>
          <p:nvPr/>
        </p:nvSpPr>
        <p:spPr>
          <a:xfrm>
            <a:off x="429910" y="3363495"/>
            <a:ext cx="7107536" cy="173664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just" rtl="1">
              <a:buFont typeface="+mj-lt"/>
              <a:buAutoNum type="arabicPeriod" startAt="5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عندما استيقظ البائع من نومه، وجد قبعاته فوق رؤوس القردة الشقية.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DF7847B3-2D0F-082D-90E9-9FBDF898F8BA}"/>
              </a:ext>
            </a:extLst>
          </p:cNvPr>
          <p:cNvSpPr txBox="1"/>
          <p:nvPr/>
        </p:nvSpPr>
        <p:spPr>
          <a:xfrm>
            <a:off x="5770264" y="6782225"/>
            <a:ext cx="7107536" cy="2553891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just" rtl="1">
              <a:buFont typeface="+mj-lt"/>
              <a:buAutoNum type="arabicPeriod" startAt="6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فكر في حيلة: القردة تحب التقليد؛ رمى البائع تفاحة؛ فرمت القردة </a:t>
            </a:r>
            <a:r>
              <a:rPr lang="ar-MA" sz="48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تفاحات</a:t>
            </a: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2B5A0E6-FC48-4430-8512-C54C61825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026" y="2340513"/>
            <a:ext cx="5076774" cy="378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A0B878-D5CF-B295-B460-026B5C74B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0" y="6167866"/>
            <a:ext cx="5076774" cy="378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888232"/>
            <a:ext cx="1155610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29C4DB-0AF6-D917-0BF1-E575FC6CDDD0}"/>
              </a:ext>
            </a:extLst>
          </p:cNvPr>
          <p:cNvSpPr txBox="1"/>
          <p:nvPr/>
        </p:nvSpPr>
        <p:spPr>
          <a:xfrm>
            <a:off x="429909" y="3261340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رمى البائع قبعة؛ فرمت القردة القبعات.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A74CA88-B675-C1BC-A7E0-E886A0B1C2B1}"/>
              </a:ext>
            </a:extLst>
          </p:cNvPr>
          <p:cNvSpPr txBox="1"/>
          <p:nvPr/>
        </p:nvSpPr>
        <p:spPr>
          <a:xfrm>
            <a:off x="5770263" y="7088693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هكذا استعاد التاجر كل القبعات، فراح يبيعها لسكان القرية.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AEEB9E4-5B78-6453-5585-C94385C1E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024" y="2340513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E83028E-3AFC-DE86-1CA1-CDA8CB626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09" y="6167866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738753"/>
            <a:ext cx="115503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738753"/>
            <a:ext cx="115503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695EC3-0C74-CE44-57CF-D27602AAE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567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CDD291-7FAE-2EAF-510E-AAD2F5368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7604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DF5BD2-BFEE-C2E0-9273-3428BEEAE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6609" y="7547156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168A7D-C9EE-6DB3-1B81-CA77F67AC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344" y="4874401"/>
            <a:ext cx="3577313" cy="266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BB1DA8-A90D-83CC-87A1-EFCFC1C2E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9380" y="4874401"/>
            <a:ext cx="3577313" cy="266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120D17-4BB4-2C7D-60EC-086FA6B57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1342" y="4881765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9978274-4B8A-0529-BDD1-3997B53D0C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2077" y="7621609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C55CFB5-1B50-5F52-A9BA-61C173D6B5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792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A6DDD4-DB9B-9A8F-78FC-9934B87A4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81" y="1909011"/>
            <a:ext cx="7162638" cy="597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697760"/>
            <a:ext cx="120396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13، ولاحظوا جيدا لوحة الأنشطة اليومية.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64A613C-ECE4-2277-7BC3-EBFF4482B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176959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الأنشطة اليومية.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 "س"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697760"/>
            <a:ext cx="1172677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شيء أو فعل في الصورة؟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E015CB-C301-02C8-0028-2236D1EB0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648474" y="1025500"/>
            <a:ext cx="117267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فرد في اللوحة، ومعرفة الفعل الذي يقوم به.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FD1AC4-1CD2-0A8D-66BB-33CC0A84C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8438149" y="1973178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277852" y="2188299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7479778" y="4839258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CCBF067-D7D8-4203-11F4-459627BB5992}"/>
              </a:ext>
            </a:extLst>
          </p:cNvPr>
          <p:cNvSpPr/>
          <p:nvPr/>
        </p:nvSpPr>
        <p:spPr>
          <a:xfrm>
            <a:off x="7363616" y="6403920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61D190B-95BF-FE2A-55C2-EFD6F626DA2B}"/>
              </a:ext>
            </a:extLst>
          </p:cNvPr>
          <p:cNvSpPr/>
          <p:nvPr/>
        </p:nvSpPr>
        <p:spPr>
          <a:xfrm>
            <a:off x="1521289" y="1727248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E0D0A5A-7C1C-7579-CE7E-E1A758A0A192}"/>
              </a:ext>
            </a:extLst>
          </p:cNvPr>
          <p:cNvSpPr/>
          <p:nvPr/>
        </p:nvSpPr>
        <p:spPr>
          <a:xfrm>
            <a:off x="3648012" y="4538630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426611" y="6234029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2406316" y="772849"/>
            <a:ext cx="97536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إذن، ما الذي أفعله قبل الحضور إلى المدرسة؟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 الأفعال التالية: ألعب وأمرح....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2E125FA-B826-A25D-1A5E-5AD233C46BA0}"/>
              </a:ext>
            </a:extLst>
          </p:cNvPr>
          <p:cNvSpPr/>
          <p:nvPr/>
        </p:nvSpPr>
        <p:spPr>
          <a:xfrm>
            <a:off x="8544015" y="7105804"/>
            <a:ext cx="3192360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ألعب وأمرح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1979627" y="7105804"/>
            <a:ext cx="3192360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أعزف وأغني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F8B20F-D6BF-7C4D-E76D-D738BFE81A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391" b="-1410"/>
          <a:stretch>
            <a:fillRect/>
          </a:stretch>
        </p:blipFill>
        <p:spPr>
          <a:xfrm>
            <a:off x="7651232" y="3031959"/>
            <a:ext cx="5808093" cy="33367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80D4363-6A20-185B-8FA9-E8BAE430E22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641"/>
          <a:stretch>
            <a:fillRect/>
          </a:stretch>
        </p:blipFill>
        <p:spPr>
          <a:xfrm>
            <a:off x="1160187" y="2634751"/>
            <a:ext cx="4960193" cy="4135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الراء إلى العين.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2" name="حروف دق الباب 2">
            <a:hlinkClick r:id="" action="ppaction://media"/>
            <a:extLst>
              <a:ext uri="{FF2B5EF4-FFF2-40B4-BE49-F238E27FC236}">
                <a16:creationId xmlns:a16="http://schemas.microsoft.com/office/drawing/2014/main" id="{2DF0493D-D373-48C4-B829-B09F9F2C6E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382" y="2370571"/>
            <a:ext cx="12977236" cy="72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حرف اليوم.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حرف اليوم.</a:t>
            </a:r>
          </a:p>
        </p:txBody>
      </p:sp>
      <p:pic>
        <p:nvPicPr>
          <p:cNvPr id="4" name="حرف السين">
            <a:hlinkClick r:id="" action="ppaction://media"/>
            <a:extLst>
              <a:ext uri="{FF2B5EF4-FFF2-40B4-BE49-F238E27FC236}">
                <a16:creationId xmlns:a16="http://schemas.microsoft.com/office/drawing/2014/main" id="{B7F91CBF-7F75-43E3-82E8-6233A457EB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3015" y="2401887"/>
            <a:ext cx="12949969" cy="727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حرف اليوم هو "حرف السين [س]" كما في كلمة "سهم"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[س]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779296" y="1919540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1AF5F2F-972D-2F0D-2A66-87ACAE3BBCE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1757" y="4507158"/>
            <a:ext cx="4303989" cy="346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السين [س]؟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3693700" y="4514328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السين [س]، كما في كلمة سهم: س – سهم/ كما في كلمة سمكة: س – سمكة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السين مع الكلمات المرجعية  س – سهم/ س – سمكة.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1979627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مَكَةࣱ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243676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هْمࣱ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2AB9F6F-9897-355D-09A0-11A355C12A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34" b="89893" l="2881" r="89893">
                        <a14:foregroundMark x1="8252" y1="82764" x2="12744" y2="81885"/>
                        <a14:foregroundMark x1="9277" y1="45117" x2="2881" y2="44385"/>
                        <a14:foregroundMark x1="47070" y1="6934" x2="51855" y2="10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8867" y="3542939"/>
            <a:ext cx="4303990" cy="43039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9391F79-445B-A060-B0AC-5447A13BC26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1757" y="4507158"/>
            <a:ext cx="4303989" cy="34657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"سور"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"سور"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س] أقف، إذا لم أسمع الصوت [ س 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بالانتباه جيدا: سعاد – سمير – دلو  - سن – باب.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  <a:sym typeface="Calibri"/>
            </a:endParaRPr>
          </a:p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السين،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السين.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BB91D1-55F3-D521-0169-E9E52D866C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56" t="26104" r="19770" b="25104"/>
          <a:stretch>
            <a:fillRect/>
          </a:stretch>
        </p:blipFill>
        <p:spPr>
          <a:xfrm>
            <a:off x="4347411" y="3850105"/>
            <a:ext cx="5021178" cy="457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السين: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السين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سَهْمࣱ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سورࣱ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سَمَكَةࣱ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10026322" y="4275328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711756" y="4270623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1952006" y="4268935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[س]: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42147" y="735363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بطاقتي حرفي الراء والزاي، إلى جانب بطاقة حرف السين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3F3A800-EF1F-ECF0-B1D6-00A4253042E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90" t="30719" r="4461" b="20489"/>
          <a:stretch>
            <a:fillRect/>
          </a:stretch>
        </p:blipFill>
        <p:spPr>
          <a:xfrm>
            <a:off x="789796" y="4892843"/>
            <a:ext cx="3775129" cy="33207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A66076-BC0F-17CD-0DBC-CFCD3522F14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41" t="30731" r="8648" b="20509"/>
          <a:stretch>
            <a:fillRect/>
          </a:stretch>
        </p:blipFill>
        <p:spPr>
          <a:xfrm>
            <a:off x="9669702" y="4892843"/>
            <a:ext cx="3646960" cy="33207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560DD00-9DC4-9C4F-30D2-1A588D797E4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56" t="26104" r="19770" b="25104"/>
          <a:stretch>
            <a:fillRect/>
          </a:stretch>
        </p:blipFill>
        <p:spPr>
          <a:xfrm>
            <a:off x="5293834" y="4892842"/>
            <a:ext cx="3646960" cy="33207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989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80901" y="10055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بطاقة حرف السين،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</a:t>
            </a:r>
            <a:r>
              <a:rPr lang="ar-MA" sz="32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4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السين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05137" y="29163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4056602" y="6478162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72 -0.10278 L 0.20428 -0.08673 L 0.20891 -0.06883 L 0.20798 -0.04907 L 0.1978 -0.04228 L 0.18483 -0.03981 L 0.17326 -0.0429 L 0.16771 -0.05401 L 0.16678 -0.07068 L 0.16308 -0.05648 L 0.15937 -0.03796 L 0.14178 -0.02747 L 0.12974 -0.03241 L 0.11771 -0.04352 L 0.12419 -0.03056 L 0.13021 -0.01944 L 0.13252 0.00031 L 0.12835 0.01636 L 0.12419 0.02191 L 0.11169 0.02809 L 0.09641 0.03241 L 0.09178 0.03488 L 0.06771 0.03735 L 0.05058 0.03056 L 0.04641 0.02994 L 0.0353 0.01389 L 0.03298 -0.01204 L 0.03298 -0.02562 L 0.04178 -0.0571 " pathEditMode="relative" rAng="0" ptsTypes="AAAAAAAAAAAAAAAAAAAAAAAAAAAAA">
                                      <p:cBhvr>
                                        <p:cTn id="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8" y="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FBB3B7A-D317-D59C-8631-DAE2B7F45630}"/>
              </a:ext>
            </a:extLst>
          </p:cNvPr>
          <p:cNvSpPr txBox="1"/>
          <p:nvPr/>
        </p:nvSpPr>
        <p:spPr>
          <a:xfrm>
            <a:off x="5005137" y="29163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B350DD0-CAA5-DE2D-8CD8-03B248B7A164}"/>
              </a:ext>
            </a:extLst>
          </p:cNvPr>
          <p:cNvSpPr/>
          <p:nvPr/>
        </p:nvSpPr>
        <p:spPr>
          <a:xfrm rot="4460708">
            <a:off x="4056602" y="6478162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72 -0.10278 L 0.20428 -0.08673 L 0.20891 -0.06883 L 0.20798 -0.04907 L 0.1978 -0.04228 L 0.18483 -0.03981 L 0.17326 -0.0429 L 0.16771 -0.05401 L 0.16678 -0.07068 L 0.16308 -0.05648 L 0.15937 -0.03796 L 0.14178 -0.02747 L 0.12974 -0.03241 L 0.11771 -0.04352 L 0.12419 -0.03056 L 0.13021 -0.01944 L 0.13252 0.00031 L 0.12835 0.01636 L 0.12419 0.02191 L 0.11169 0.02809 L 0.09641 0.03241 L 0.09178 0.03488 L 0.06771 0.03735 L 0.05058 0.03056 L 0.04641 0.02994 L 0.0353 0.01389 L 0.03298 -0.01204 L 0.03298 -0.02562 L 0.04178 -0.0571 " pathEditMode="relative" rAng="0" ptsTypes="AAAAAAAAAAAAAAAAAAAAAAAAAAAAA">
                                      <p:cBhvr>
                                        <p:cTn id="6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8" y="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18).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[س]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F67A00-13B4-2562-F11D-E9F25A99F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16" y="3251874"/>
            <a:ext cx="13153168" cy="54705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7997063" y="4363453"/>
            <a:ext cx="4512260" cy="373781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سَ - سَهْمٌ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سَ - سَهْمٌ"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1677E7A-E64F-2BCE-A0C9-6CB8591DAA9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41" r="-313" b="-1206"/>
          <a:stretch>
            <a:fillRect/>
          </a:stretch>
        </p:blipFill>
        <p:spPr>
          <a:xfrm>
            <a:off x="215718" y="2855497"/>
            <a:ext cx="13168709" cy="5470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5133474" y="5021180"/>
            <a:ext cx="2342147" cy="27431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8B107D-27D5-2EF1-50FA-4246DC79A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37" y="3689684"/>
            <a:ext cx="13113160" cy="412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قوموا بتلوين رسم السمكة.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B6D82FE-E39C-FCB1-281B-B0BF3231F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16" y="3251874"/>
            <a:ext cx="13153168" cy="54705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8" y="3384884"/>
            <a:ext cx="6256421" cy="50051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CA19445-5A7D-15F4-52C1-01D76DCE53C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4044" y="2675560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268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حجلة الحروف.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الحروف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456546-E66A-90A9-8365-CDB56A984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899EE5B8-2746-9AB0-4E12-A010D9203B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766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2BE31-EC5F-3ED8-B9C6-026F8893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E7F074-3ED5-5BAC-A62D-99325302614E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الشبكة، فهي تضم الحروف التي رأيناها سابقا: ح – خ – ج – أ – د – ذ – ر – ز – س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كل بطاقة حرف قبل وضعها على الشبكة.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7992C3-99D6-4AC5-753B-CB9FE4858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BF869B-876C-C039-C5F5-B706E830C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40063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ر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س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أ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ج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ز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ح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ذ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خ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110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6E6A2-0688-D0BB-4BF7-7CBA31CEF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7AD5A4-E7BE-A699-45D9-409BFF92C63F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ثنائيات، كل لاعب يحدد ثلاثة حروف مختلف يقفز إليه زميله.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لاعب يقفز على خانات الحروف المطلوبة، مع نطق الحرف عند كل قفزة.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B865EC-3E46-B394-8664-66E49A2F0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EC0FFF4-C16A-4AC0-CE89-D3DC1DBA7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625273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ر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س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أ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ج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ز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ح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ذ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خ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29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620138"/>
              </p:ext>
            </p:extLst>
          </p:nvPr>
        </p:nvGraphicFramePr>
        <p:xfrm>
          <a:off x="1776161" y="1970346"/>
          <a:ext cx="9989603" cy="7589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"أنا الفتى النظيف"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"بائع القبعات"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الأنشطة اليومية"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حرف: "س"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حجلة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30575" y="32912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600826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0575" y="865418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01127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30575" y="462389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130DF7B-8D7E-1972-2518-CDEB6E51FFA5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667876"/>
            <a:ext cx="813334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اليوم كيف أستمع جيدا وآخذ الكلمة لأتحدث.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5D668-1F27-8579-29BF-A48E6922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389A5FF-1C07-0D63-E83A-30B76D36B131}"/>
              </a:ext>
            </a:extLst>
          </p:cNvPr>
          <p:cNvSpPr txBox="1"/>
          <p:nvPr/>
        </p:nvSpPr>
        <p:spPr>
          <a:xfrm>
            <a:off x="4154906" y="646293"/>
            <a:ext cx="8229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أستمع جيدا لأجوبة زملائي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أستمع جيدا لتعليمات أستاذي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57A41C-9A85-59EE-FD8C-7C530E50E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15" name="Image 1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4CAB5154-3E70-1A29-7551-97E338B3DB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8463" y="2878002"/>
            <a:ext cx="8079073" cy="6762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1600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10698</TotalTime>
  <Words>1407</Words>
  <Application>Microsoft Office PowerPoint</Application>
  <PresentationFormat>Personnalisé</PresentationFormat>
  <Paragraphs>206</Paragraphs>
  <Slides>60</Slides>
  <Notes>10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60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2229</cp:revision>
  <dcterms:created xsi:type="dcterms:W3CDTF">2014-10-09T07:32:24Z</dcterms:created>
  <dcterms:modified xsi:type="dcterms:W3CDTF">2025-09-24T22:17:21Z</dcterms:modified>
</cp:coreProperties>
</file>