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82"/>
  </p:notesMasterIdLst>
  <p:handoutMasterIdLst>
    <p:handoutMasterId r:id="rId83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550" r:id="rId14"/>
    <p:sldId id="2134808549" r:id="rId15"/>
    <p:sldId id="2134808454" r:id="rId16"/>
    <p:sldId id="2134808456" r:id="rId17"/>
    <p:sldId id="542" r:id="rId18"/>
    <p:sldId id="2134808459" r:id="rId19"/>
    <p:sldId id="2134808551" r:id="rId20"/>
    <p:sldId id="2134808517" r:id="rId21"/>
    <p:sldId id="2134808555" r:id="rId22"/>
    <p:sldId id="2134808553" r:id="rId23"/>
    <p:sldId id="2134808554" r:id="rId24"/>
    <p:sldId id="2134808448" r:id="rId25"/>
    <p:sldId id="2134808464" r:id="rId26"/>
    <p:sldId id="2134808466" r:id="rId27"/>
    <p:sldId id="2134808564" r:id="rId28"/>
    <p:sldId id="2134808473" r:id="rId29"/>
    <p:sldId id="2134808565" r:id="rId30"/>
    <p:sldId id="2134808566" r:id="rId31"/>
    <p:sldId id="2134808476" r:id="rId32"/>
    <p:sldId id="2134808567" r:id="rId33"/>
    <p:sldId id="2134808468" r:id="rId34"/>
    <p:sldId id="2134808469" r:id="rId35"/>
    <p:sldId id="2134808480" r:id="rId36"/>
    <p:sldId id="2134808521" r:id="rId37"/>
    <p:sldId id="2134808479" r:id="rId38"/>
    <p:sldId id="597" r:id="rId39"/>
    <p:sldId id="2134808483" r:id="rId40"/>
    <p:sldId id="2134808484" r:id="rId41"/>
    <p:sldId id="2134808485" r:id="rId42"/>
    <p:sldId id="2134808486" r:id="rId43"/>
    <p:sldId id="2134808487" r:id="rId44"/>
    <p:sldId id="2134808488" r:id="rId45"/>
    <p:sldId id="2134808489" r:id="rId46"/>
    <p:sldId id="2134808502" r:id="rId47"/>
    <p:sldId id="2134808506" r:id="rId48"/>
    <p:sldId id="2134808534" r:id="rId49"/>
    <p:sldId id="2134808535" r:id="rId50"/>
    <p:sldId id="2134808536" r:id="rId51"/>
    <p:sldId id="2134808547" r:id="rId52"/>
    <p:sldId id="2134808528" r:id="rId53"/>
    <p:sldId id="2134808529" r:id="rId54"/>
    <p:sldId id="2134808530" r:id="rId55"/>
    <p:sldId id="2134808531" r:id="rId56"/>
    <p:sldId id="2134808532" r:id="rId57"/>
    <p:sldId id="2134808533" r:id="rId58"/>
    <p:sldId id="2134808539" r:id="rId59"/>
    <p:sldId id="2134808540" r:id="rId60"/>
    <p:sldId id="2134808491" r:id="rId61"/>
    <p:sldId id="2134808523" r:id="rId62"/>
    <p:sldId id="2134808492" r:id="rId63"/>
    <p:sldId id="2134808493" r:id="rId64"/>
    <p:sldId id="2134808522" r:id="rId65"/>
    <p:sldId id="2134808524" r:id="rId66"/>
    <p:sldId id="2134808525" r:id="rId67"/>
    <p:sldId id="2134808494" r:id="rId68"/>
    <p:sldId id="2134808495" r:id="rId69"/>
    <p:sldId id="2134808541" r:id="rId70"/>
    <p:sldId id="2134808542" r:id="rId71"/>
    <p:sldId id="2134808496" r:id="rId72"/>
    <p:sldId id="2134808544" r:id="rId73"/>
    <p:sldId id="2134808543" r:id="rId74"/>
    <p:sldId id="2134808497" r:id="rId75"/>
    <p:sldId id="2134808498" r:id="rId76"/>
    <p:sldId id="2134808499" r:id="rId77"/>
    <p:sldId id="985" r:id="rId78"/>
    <p:sldId id="2134808447" r:id="rId79"/>
    <p:sldId id="2134808552" r:id="rId80"/>
    <p:sldId id="2134808513" r:id="rId8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550"/>
            <p14:sldId id="2134808549"/>
            <p14:sldId id="2134808454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459"/>
            <p14:sldId id="2134808551"/>
            <p14:sldId id="2134808517"/>
            <p14:sldId id="2134808555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473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483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28"/>
            <p14:sldId id="2134808529"/>
            <p14:sldId id="2134808530"/>
            <p14:sldId id="2134808531"/>
            <p14:sldId id="2134808532"/>
            <p14:sldId id="2134808533"/>
            <p14:sldId id="2134808539"/>
            <p14:sldId id="2134808540"/>
            <p14:sldId id="2134808491"/>
            <p14:sldId id="2134808523"/>
            <p14:sldId id="2134808492"/>
            <p14:sldId id="2134808493"/>
            <p14:sldId id="2134808522"/>
            <p14:sldId id="2134808524"/>
            <p14:sldId id="2134808525"/>
            <p14:sldId id="2134808494"/>
            <p14:sldId id="2134808495"/>
            <p14:sldId id="2134808541"/>
            <p14:sldId id="2134808542"/>
            <p14:sldId id="2134808496"/>
            <p14:sldId id="2134808544"/>
            <p14:sldId id="2134808543"/>
            <p14:sldId id="2134808497"/>
            <p14:sldId id="2134808498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447"/>
            <p14:sldId id="2134808552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91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commentAuthors" Target="commentAuthor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theme" Target="theme/theme1.xml"/><Relationship Id="rId61" Type="http://schemas.openxmlformats.org/officeDocument/2006/relationships/slide" Target="slides/slide56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5C638-BDFB-F751-CD17-303CC39B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DC5FB1-DADF-5EAC-3698-86822B8A8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B2C3A81-6D27-30F6-DA1C-63FF716CF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42077F-AE56-2114-D163-8E06059415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046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0BFC0-F423-D923-1937-AECAED00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B05EC4-EF08-58FD-DCA7-891FF6CF0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EC4F845-4B38-E192-D56C-0D7E9A193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5FFCB2-F060-CB24-28A5-E901344AF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763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5CCFD-C17A-45EA-B2BA-032EE9DC0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A4D049-F5B9-945E-60A8-696B283B5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395CDB6-0D5E-434F-BE9D-F38C93DBF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803E01-87A2-5D53-DEA6-8FE902B665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753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9.emf"/><Relationship Id="rId7" Type="http://schemas.openxmlformats.org/officeDocument/2006/relationships/image" Target="../media/image4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emf"/><Relationship Id="rId5" Type="http://schemas.openxmlformats.org/officeDocument/2006/relationships/image" Target="../media/image38.emf"/><Relationship Id="rId10" Type="http://schemas.openxmlformats.org/officeDocument/2006/relationships/image" Target="../media/image37.emf"/><Relationship Id="rId4" Type="http://schemas.openxmlformats.org/officeDocument/2006/relationships/image" Target="../media/image40.emf"/><Relationship Id="rId9" Type="http://schemas.openxmlformats.org/officeDocument/2006/relationships/image" Target="../media/image4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6" Type="http://schemas.microsoft.com/office/2007/relationships/hdphoto" Target="../media/hdphoto3.wdp"/><Relationship Id="rId5" Type="http://schemas.openxmlformats.org/officeDocument/2006/relationships/image" Target="../media/image5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6.wdp"/><Relationship Id="rId5" Type="http://schemas.openxmlformats.org/officeDocument/2006/relationships/image" Target="../media/image56.png"/><Relationship Id="rId4" Type="http://schemas.microsoft.com/office/2007/relationships/hdphoto" Target="../media/hdphoto5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0.png"/><Relationship Id="rId4" Type="http://schemas.microsoft.com/office/2007/relationships/hdphoto" Target="../media/hdphoto8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6.wdp"/><Relationship Id="rId5" Type="http://schemas.openxmlformats.org/officeDocument/2006/relationships/image" Target="../media/image56.png"/><Relationship Id="rId4" Type="http://schemas.microsoft.com/office/2007/relationships/hdphoto" Target="../media/hdphoto5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8.png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7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67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72.png"/><Relationship Id="rId4" Type="http://schemas.openxmlformats.org/officeDocument/2006/relationships/image" Target="../media/image12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7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EBD31-F135-7522-10B8-89F28E640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395C59B-10D8-A10B-030E-832E25B149E4}"/>
              </a:ext>
            </a:extLst>
          </p:cNvPr>
          <p:cNvSpPr txBox="1"/>
          <p:nvPr/>
        </p:nvSpPr>
        <p:spPr>
          <a:xfrm>
            <a:off x="3288631" y="667876"/>
            <a:ext cx="9208169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من أستاذي برفع أصبعي؛</a:t>
            </a:r>
          </a:p>
          <a:p>
            <a:pPr algn="r" rtl="1"/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قبل الكلام وقبل الخروج إلى المرحاض.</a:t>
            </a:r>
            <a:endParaRPr lang="fr-FR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471B58B-EFF3-40D9-795C-9E173C0A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13" name="Image 12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5B4A816-429C-BD2B-187B-E2D6DC7202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53915" y="2503187"/>
            <a:ext cx="9208169" cy="6969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380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35AD-CBBF-CEED-A864-1D6F4982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D53E09E-695E-D183-C464-F35D03ECF3CF}"/>
              </a:ext>
            </a:extLst>
          </p:cNvPr>
          <p:cNvSpPr txBox="1"/>
          <p:nvPr/>
        </p:nvSpPr>
        <p:spPr>
          <a:xfrm>
            <a:off x="4267201" y="868784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من زميلي لأستعمل وسيلته: قلم، طباشير...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EF18B8-3527-1327-8F27-646DAC49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20BD8E46-0C10-5C48-F8B0-615D9B1839A8}"/>
              </a:ext>
            </a:extLst>
          </p:cNvPr>
          <p:cNvGrpSpPr/>
          <p:nvPr/>
        </p:nvGrpSpPr>
        <p:grpSpPr>
          <a:xfrm>
            <a:off x="2351371" y="2727618"/>
            <a:ext cx="9013257" cy="6690598"/>
            <a:chOff x="2804158" y="2638591"/>
            <a:chExt cx="6973503" cy="5176476"/>
          </a:xfrm>
        </p:grpSpPr>
        <p:pic>
          <p:nvPicPr>
            <p:cNvPr id="17" name="Image 16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8D90D0C1-ED7E-05C8-7C23-144DF15C2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" name="Image 1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9D6358C0-385F-1EDE-A92E-A27ECB39C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70183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868784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الأستاذ بالهدف من الحصة بشكل واضح ومختصر.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F9E07A4-157E-F53F-6DFB-936ABB26BE4A}"/>
              </a:ext>
            </a:extLst>
          </p:cNvPr>
          <p:cNvSpPr/>
          <p:nvPr/>
        </p:nvSpPr>
        <p:spPr>
          <a:xfrm>
            <a:off x="689809" y="2596458"/>
            <a:ext cx="12336378" cy="1280271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1273248" y="6368789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1273248" y="7875307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أنا الفتى النظيف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سنتعلم كيف نكتب أسماءنا.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0CF2-C622-0D6F-DA2E-0E934FB83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5D304C9-FCCC-25E5-FD3B-447E4873F324}"/>
              </a:ext>
            </a:extLst>
          </p:cNvPr>
          <p:cNvSpPr txBox="1"/>
          <p:nvPr/>
        </p:nvSpPr>
        <p:spPr>
          <a:xfrm>
            <a:off x="2222833" y="768569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يبحث عن اسمه من بين البطاقات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كل واحد بالدور ويسحب بطاقته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F53C13-0E41-01FC-2CB3-CCCE1B7DB66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43662" y="2336935"/>
            <a:ext cx="4828674" cy="69686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44DDBB8-FF88-1BFE-DFE2-8DC6A6A42B3B}"/>
              </a:ext>
            </a:extLst>
          </p:cNvPr>
          <p:cNvSpPr/>
          <p:nvPr/>
        </p:nvSpPr>
        <p:spPr>
          <a:xfrm>
            <a:off x="5446294" y="9451648"/>
            <a:ext cx="2823411" cy="721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أبحث عن بطاقتي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7A6D63F-88F1-382B-23E3-B7D20CFACB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0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A1812-758C-E637-B958-75CF5E989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EA7E17D-CEAA-27B0-F43E-E1CA58200E23}"/>
              </a:ext>
            </a:extLst>
          </p:cNvPr>
          <p:cNvSpPr txBox="1"/>
          <p:nvPr/>
        </p:nvSpPr>
        <p:spPr>
          <a:xfrm>
            <a:off x="2190749" y="707145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سأقوم بكتابة اسمي مستعينا ببطاقتي.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العملية مبينا طريقة النقل.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B33C5-B90C-0E16-A55D-8BA24109F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BDF66C-EAE0-3914-9E02-82C505F1E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2D0D7-E745-2F1E-E5F8-161998E18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E59C9BB-3785-3D1C-DB1F-0913BAB974F4}"/>
              </a:ext>
            </a:extLst>
          </p:cNvPr>
          <p:cNvSpPr txBox="1"/>
          <p:nvPr/>
        </p:nvSpPr>
        <p:spPr>
          <a:xfrm>
            <a:off x="2190749" y="707145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بكتابة أسمائكم على ألواحكم مستعينين ببطاقاتكم.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التلاميذ على كتابة أسمائهم.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BFCF55-FE81-41A8-69C5-9AE993EE6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3E10EAE-1DA0-53E8-66F2-C4A09E1104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99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751016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"أنا الفتى النظيف"، لنستمع جيدا.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AF4FC3-2B87-BD7E-F790-766F6E9B5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023" y="2873068"/>
            <a:ext cx="8333954" cy="67244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876926" y="751016"/>
            <a:ext cx="107321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البيتين الأولين </a:t>
            </a:r>
            <a:r>
              <a:rPr lang="ar-MA" sz="3600" i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النشيد (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بيتا بيتا)  لأكثر من مرة حسب قدرة التلاميذ على الاسترجاع. 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58D5767-9FA0-D314-C890-FD067E8E4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925" y="3395639"/>
            <a:ext cx="8340051" cy="15668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503673-7688-F0A5-6003-6A82DC995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022" y="5568468"/>
            <a:ext cx="8333954" cy="1676545"/>
          </a:xfrm>
          <a:prstGeom prst="rect">
            <a:avLst/>
          </a:prstGeom>
        </p:spPr>
      </p:pic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"حسن يودع جده"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الأنشطة اليومية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"بائع القبعات"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974759"/>
            <a:ext cx="102829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"بائع القبعات".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9347452-23FA-3DCB-ABDC-4155EEA05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5" y="2372598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25BB1F-4C08-DBAB-A480-25F39A01F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10" y="6199951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429910" y="3721041"/>
            <a:ext cx="71075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هذا بائع القبعات يسير في القرية.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92ED72-10E8-2B6F-E5AE-CABD4874115B}"/>
              </a:ext>
            </a:extLst>
          </p:cNvPr>
          <p:cNvSpPr txBox="1"/>
          <p:nvPr/>
        </p:nvSpPr>
        <p:spPr>
          <a:xfrm>
            <a:off x="5770264" y="7548394"/>
            <a:ext cx="71075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باع بعض القبعات لأطفال القرية.</a:t>
            </a:r>
          </a:p>
        </p:txBody>
      </p:sp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:a16="http://schemas.microsoft.com/office/drawing/2014/main" id="{737555B4-6E59-D5DE-AB43-654BB996FE6A}"/>
              </a:ext>
            </a:extLst>
          </p:cNvPr>
          <p:cNvSpPr txBox="1"/>
          <p:nvPr/>
        </p:nvSpPr>
        <p:spPr>
          <a:xfrm>
            <a:off x="429910" y="3261340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تعب البائع، فجلس يستريح تحت شجرة حتى نام.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BF9DE5-BB8A-BC0B-0729-6780A87907C2}"/>
              </a:ext>
            </a:extLst>
          </p:cNvPr>
          <p:cNvSpPr txBox="1"/>
          <p:nvPr/>
        </p:nvSpPr>
        <p:spPr>
          <a:xfrm>
            <a:off x="5770264" y="7088693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نزلت القردة من الشجرة، وسرقت القبعات.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3186012-590F-0DBB-47E1-53364D148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5" y="2340513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97FF2B9-E13A-AF48-0624-223BA8196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0" y="6167866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543F0A-F210-91EA-4B49-FFA5C0DBE3E0}"/>
              </a:ext>
            </a:extLst>
          </p:cNvPr>
          <p:cNvSpPr txBox="1"/>
          <p:nvPr/>
        </p:nvSpPr>
        <p:spPr>
          <a:xfrm>
            <a:off x="429910" y="3363495"/>
            <a:ext cx="7107536" cy="173664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just" rtl="1">
              <a:buFont typeface="+mj-lt"/>
              <a:buAutoNum type="arabicPeriod" startAt="5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عندما استيقظ البائع من نومه، وجد قبعاته فوق رؤوس القردة الشقية.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DF7847B3-2D0F-082D-90E9-9FBDF898F8BA}"/>
              </a:ext>
            </a:extLst>
          </p:cNvPr>
          <p:cNvSpPr txBox="1"/>
          <p:nvPr/>
        </p:nvSpPr>
        <p:spPr>
          <a:xfrm>
            <a:off x="5770264" y="6782225"/>
            <a:ext cx="7107536" cy="2553891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just" rtl="1">
              <a:buFont typeface="+mj-lt"/>
              <a:buAutoNum type="arabicPeriod" startAt="6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فكر في حيلة: القردة تحب التقليد؛ رمى البائع تفاحة؛ فرمت القردة </a:t>
            </a:r>
            <a:r>
              <a:rPr lang="ar-MA" sz="48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تفاحات</a:t>
            </a: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2B5A0E6-FC48-4430-8512-C54C61825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026" y="2340513"/>
            <a:ext cx="5076774" cy="378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A0B878-D5CF-B295-B460-026B5C74B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0" y="6167866"/>
            <a:ext cx="5076774" cy="378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888232"/>
            <a:ext cx="1155610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29C4DB-0AF6-D917-0BF1-E575FC6CDDD0}"/>
              </a:ext>
            </a:extLst>
          </p:cNvPr>
          <p:cNvSpPr txBox="1"/>
          <p:nvPr/>
        </p:nvSpPr>
        <p:spPr>
          <a:xfrm>
            <a:off x="429909" y="3261340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رمى البائع قبعة؛ فرمت القردة القبعات.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A74CA88-B675-C1BC-A7E0-E886A0B1C2B1}"/>
              </a:ext>
            </a:extLst>
          </p:cNvPr>
          <p:cNvSpPr txBox="1"/>
          <p:nvPr/>
        </p:nvSpPr>
        <p:spPr>
          <a:xfrm>
            <a:off x="5770263" y="7088693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هكذا استعاد التاجر كل القبعات، فراح يبيعها لسكان القرية.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AEEB9E4-5B78-6453-5585-C94385C1E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024" y="2340513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E83028E-3AFC-DE86-1CA1-CDA8CB626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09" y="6167866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738753"/>
            <a:ext cx="115503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738753"/>
            <a:ext cx="115503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695EC3-0C74-CE44-57CF-D27602AAE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567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CDD291-7FAE-2EAF-510E-AAD2F5368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7604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DF5BD2-BFEE-C2E0-9273-3428BEEAE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6609" y="7547156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168A7D-C9EE-6DB3-1B81-CA77F67AC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344" y="4874401"/>
            <a:ext cx="3577313" cy="266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BB1DA8-A90D-83CC-87A1-EFCFC1C2E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9380" y="4874401"/>
            <a:ext cx="3577313" cy="266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120D17-4BB4-2C7D-60EC-086FA6B57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1342" y="4881765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9978274-4B8A-0529-BDD1-3997B53D0C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2077" y="7621609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C55CFB5-1B50-5F52-A9BA-61C173D6B5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792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A6DDD4-DB9B-9A8F-78FC-9934B87A4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81" y="1909011"/>
            <a:ext cx="7162638" cy="597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038936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الأنشطة اليومية.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حرفي "د" </a:t>
              </a:r>
              <a:r>
                <a:rPr lang="ar-MA" sz="3600" b="1" dirty="0" err="1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و"ذ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697760"/>
            <a:ext cx="120396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13، ولاحظوا جيدا لوحة الأنشطة اليومية.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64A613C-ECE4-2277-7BC3-EBFF4482B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697760"/>
            <a:ext cx="1172677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شيء أو فعل في الصورة؟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E015CB-C301-02C8-0028-2236D1EB0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648474" y="1025500"/>
            <a:ext cx="117267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فرد في اللوحة، ومعرفة الفعل الذي يقوم به.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FD1AC4-1CD2-0A8D-66BB-33CC0A84C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8438149" y="1973178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277852" y="2188299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7479778" y="4839258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CCBF067-D7D8-4203-11F4-459627BB5992}"/>
              </a:ext>
            </a:extLst>
          </p:cNvPr>
          <p:cNvSpPr/>
          <p:nvPr/>
        </p:nvSpPr>
        <p:spPr>
          <a:xfrm>
            <a:off x="7363616" y="6403920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61D190B-95BF-FE2A-55C2-EFD6F626DA2B}"/>
              </a:ext>
            </a:extLst>
          </p:cNvPr>
          <p:cNvSpPr/>
          <p:nvPr/>
        </p:nvSpPr>
        <p:spPr>
          <a:xfrm>
            <a:off x="1521289" y="1727248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E0D0A5A-7C1C-7579-CE7E-E1A758A0A192}"/>
              </a:ext>
            </a:extLst>
          </p:cNvPr>
          <p:cNvSpPr/>
          <p:nvPr/>
        </p:nvSpPr>
        <p:spPr>
          <a:xfrm>
            <a:off x="3648012" y="4538630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426611" y="6234029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772849"/>
            <a:ext cx="1060383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إذن، ما الذي أفعله قبل الحضور إلى المدرسة؟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 الأفعال التالية: أغسل يدي...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2E125FA-B826-A25D-1A5E-5AD233C46BA0}"/>
              </a:ext>
            </a:extLst>
          </p:cNvPr>
          <p:cNvSpPr/>
          <p:nvPr/>
        </p:nvSpPr>
        <p:spPr>
          <a:xfrm>
            <a:off x="9865245" y="7105804"/>
            <a:ext cx="3192360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أغسل يدي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4844511" y="7135343"/>
            <a:ext cx="3192360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أغسل أسناني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8C1C2E-640F-3536-4BCC-A05D3AD9AA15}"/>
              </a:ext>
            </a:extLst>
          </p:cNvPr>
          <p:cNvSpPr/>
          <p:nvPr/>
        </p:nvSpPr>
        <p:spPr>
          <a:xfrm>
            <a:off x="369638" y="7105804"/>
            <a:ext cx="3192360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ألبس ثيابي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F8B20F-D6BF-7C4D-E76D-D738BFE81A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>
            <a:fillRect/>
          </a:stretch>
        </p:blipFill>
        <p:spPr>
          <a:xfrm>
            <a:off x="9432859" y="3973101"/>
            <a:ext cx="3446928" cy="2873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6680399-D13C-9216-4C99-25F966D4D8B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163" y="3973101"/>
            <a:ext cx="3446928" cy="2873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80D4363-6A20-185B-8FA9-E8BAE430E22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04" b="-8858"/>
          <a:stretch>
            <a:fillRect/>
          </a:stretch>
        </p:blipFill>
        <p:spPr>
          <a:xfrm>
            <a:off x="4844511" y="3973101"/>
            <a:ext cx="3446928" cy="2873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الألف إلى الذال.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الأولى مع الاستعانة بلوحة الحروف</a:t>
            </a:r>
          </a:p>
        </p:txBody>
      </p:sp>
      <p:pic>
        <p:nvPicPr>
          <p:cNvPr id="2" name="حروف دق الباب 1">
            <a:hlinkClick r:id="" action="ppaction://media"/>
            <a:extLst>
              <a:ext uri="{FF2B5EF4-FFF2-40B4-BE49-F238E27FC236}">
                <a16:creationId xmlns:a16="http://schemas.microsoft.com/office/drawing/2014/main" id="{3E3D670C-A04E-F0FF-80DB-A789C09B7B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6303" y="2329006"/>
            <a:ext cx="13063393" cy="734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الحرف الأول.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الحرف الأول.</a:t>
            </a:r>
          </a:p>
        </p:txBody>
      </p:sp>
      <p:pic>
        <p:nvPicPr>
          <p:cNvPr id="2" name="حرف الدال">
            <a:hlinkClick r:id="" action="ppaction://media"/>
            <a:extLst>
              <a:ext uri="{FF2B5EF4-FFF2-40B4-BE49-F238E27FC236}">
                <a16:creationId xmlns:a16="http://schemas.microsoft.com/office/drawing/2014/main" id="{9F97F6CE-CD70-418B-B060-9CE32F1EAA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6277" y="2349500"/>
            <a:ext cx="13063446" cy="734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الأول الذي شاهدناه في الشريط؟ حرف اليوم هو "حرف الدال [د]" كما في كلمة "دب"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[د]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779296" y="1919540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A287A25-08C7-82D3-2046-7AE8289E4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8" b="92135" l="8491" r="95755">
                        <a14:foregroundMark x1="9198" y1="35955" x2="9198" y2="35955"/>
                        <a14:foregroundMark x1="91274" y1="46067" x2="91745" y2="75655"/>
                        <a14:foregroundMark x1="95755" y1="85019" x2="95755" y2="73034"/>
                        <a14:foregroundMark x1="40330" y1="92135" x2="46698" y2="88015"/>
                        <a14:foregroundMark x1="64858" y1="87266" x2="64858" y2="87266"/>
                        <a14:foregroundMark x1="83726" y1="88015" x2="83726" y2="88015"/>
                        <a14:foregroundMark x1="30896" y1="89139" x2="30896" y2="89139"/>
                        <a14:foregroundMark x1="9670" y1="37828" x2="9670" y2="37828"/>
                        <a14:foregroundMark x1="11792" y1="19101" x2="11792" y2="191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2784" y="4028678"/>
            <a:ext cx="4836453" cy="304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الدال [د]؟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3693701" y="3458035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الدال [د]، كما في كلمة دب: د – دب/ كما في كلمة ديك: د – ديك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الدال مع الكلمات المرجعية د – دب/ د – ديك.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1979627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دي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كࣱـ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243676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دُ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بࣱّ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ECCB4F-D756-12E8-03A4-31957C40A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8" b="92135" l="8491" r="95755">
                        <a14:foregroundMark x1="9198" y1="35955" x2="9198" y2="35955"/>
                        <a14:foregroundMark x1="91274" y1="46067" x2="91745" y2="75655"/>
                        <a14:foregroundMark x1="95755" y1="85019" x2="95755" y2="73034"/>
                        <a14:foregroundMark x1="40330" y1="92135" x2="46698" y2="88015"/>
                        <a14:foregroundMark x1="64858" y1="87266" x2="64858" y2="87266"/>
                        <a14:foregroundMark x1="83726" y1="88015" x2="83726" y2="88015"/>
                        <a14:foregroundMark x1="30896" y1="89139" x2="30896" y2="89139"/>
                        <a14:foregroundMark x1="9670" y1="37828" x2="9670" y2="37828"/>
                        <a14:foregroundMark x1="11792" y1="19101" x2="11792" y2="191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2784" y="4028678"/>
            <a:ext cx="4836453" cy="3045596"/>
          </a:xfrm>
          <a:prstGeom prst="rect">
            <a:avLst/>
          </a:prstGeom>
        </p:spPr>
      </p:pic>
      <p:pic>
        <p:nvPicPr>
          <p:cNvPr id="12" name="Image 11" descr="Une image contenant croquis, volaille, bec, dessin&#10;&#10;Le contenu généré par l’IA peut être incorrect.">
            <a:extLst>
              <a:ext uri="{FF2B5EF4-FFF2-40B4-BE49-F238E27FC236}">
                <a16:creationId xmlns:a16="http://schemas.microsoft.com/office/drawing/2014/main" id="{103B2AEE-5582-A931-6A22-FE0498342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67" b="89978" l="10000" r="90000">
                        <a14:foregroundMark x1="29911" y1="86315" x2="34464" y2="81142"/>
                        <a14:foregroundMark x1="64554" y1="85991" x2="62589" y2="84159"/>
                        <a14:foregroundMark x1="29196" y1="86315" x2="26875" y2="84914"/>
                        <a14:foregroundMark x1="28125" y1="83621" x2="28839" y2="87608"/>
                        <a14:foregroundMark x1="26875" y1="84159" x2="25268" y2="86530"/>
                        <a14:foregroundMark x1="57768" y1="80388" x2="57768" y2="78879"/>
                        <a14:foregroundMark x1="32589" y1="81681" x2="32500" y2="80065"/>
                        <a14:foregroundMark x1="38482" y1="80711" x2="41786" y2="81142"/>
                        <a14:foregroundMark x1="40000" y1="9267" x2="42143" y2="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275" y="2955454"/>
            <a:ext cx="5752686" cy="47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"دلو"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"دلو"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د] أقف، إذا لم أسمع الصوت [ د 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جمل – دملج – دار  - حبل – دف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الدال،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الدال.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D15D7D4-506D-DBDC-8542-94F8D8AC8A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14" t="24401" r="6842" b="30261"/>
          <a:stretch>
            <a:fillRect/>
          </a:stretch>
        </p:blipFill>
        <p:spPr>
          <a:xfrm>
            <a:off x="4456186" y="3705727"/>
            <a:ext cx="5277852" cy="42511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الدال: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الدال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دُبࣱّ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ديكࣱـ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دَلْوࣱ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9352553" y="426477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بࣱّ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129955" y="426477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دي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كࣱـ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918414" y="426477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دَ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لْوࣱ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[د]: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5D61-8690-474E-BDDF-38F9CCA92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F79D51D-3C02-17A0-88E0-9B206DC8640F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الحرف الثاني.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الحرف الثاني.</a:t>
            </a:r>
          </a:p>
        </p:txBody>
      </p:sp>
      <p:pic>
        <p:nvPicPr>
          <p:cNvPr id="4" name="حرف الذال">
            <a:hlinkClick r:id="" action="ppaction://media"/>
            <a:extLst>
              <a:ext uri="{FF2B5EF4-FFF2-40B4-BE49-F238E27FC236}">
                <a16:creationId xmlns:a16="http://schemas.microsoft.com/office/drawing/2014/main" id="{8AAC821F-FFE4-5B0A-E4A7-0B1982C434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566" y="2349501"/>
            <a:ext cx="13054867" cy="733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7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B0F05-FD6E-4B23-67BB-1BAC40AC6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4E9646-827A-74AA-0B3B-C735817CDF17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الأول الذي شاهدناه في الشريط؟ حرف اليوم هو "حرف الذال [ذ]" كما في كلمة "ذئب"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[ذ]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9FCD61-5922-085C-1944-DEF0CF950162}"/>
              </a:ext>
            </a:extLst>
          </p:cNvPr>
          <p:cNvSpPr txBox="1"/>
          <p:nvPr/>
        </p:nvSpPr>
        <p:spPr>
          <a:xfrm>
            <a:off x="2779296" y="1919540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980209F-D4A7-BE5D-C0D6-FE0AAFC308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CA7F95-3B27-EFA0-4E71-B7EF49786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862" y="3674414"/>
            <a:ext cx="3201156" cy="372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30BAA-1B08-7A7C-40C7-2AE20AEBB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0664B6D-067A-71F8-3733-F03E0F169733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الذال [ذ]؟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F1E784-A5CE-0274-28F0-FED7F8628F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B03925-AFCA-9F95-E29E-6729178D7C32}"/>
              </a:ext>
            </a:extLst>
          </p:cNvPr>
          <p:cNvSpPr/>
          <p:nvPr/>
        </p:nvSpPr>
        <p:spPr>
          <a:xfrm>
            <a:off x="8281737" y="4548896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1C9DB6-3A41-1D99-18BB-89E4575DF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76C00-5E40-A844-F833-3117A3740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363700E-C568-C04C-8542-2577702D5079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الذال [ذ]، كما في كلمة ذئب: ذ – ذئب/ كما في كلمة ذرة: ذ – ذرة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الذال مع الكلمات المرجعية ذ – ذئب/ ذ – ذرة.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CEA295-982A-4950-5852-E39F3016AD01}"/>
              </a:ext>
            </a:extLst>
          </p:cNvPr>
          <p:cNvSpPr txBox="1"/>
          <p:nvPr/>
        </p:nvSpPr>
        <p:spPr>
          <a:xfrm>
            <a:off x="5005137" y="1960504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786D4D-B0D3-BA53-DFBB-BC8F22A43FDA}"/>
              </a:ext>
            </a:extLst>
          </p:cNvPr>
          <p:cNvSpPr txBox="1"/>
          <p:nvPr/>
        </p:nvSpPr>
        <p:spPr>
          <a:xfrm>
            <a:off x="1979627" y="737652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ذُ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رَةࣱ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CF406A1-36AE-7CAF-E9EF-6A0BC448EA90}"/>
              </a:ext>
            </a:extLst>
          </p:cNvPr>
          <p:cNvSpPr txBox="1"/>
          <p:nvPr/>
        </p:nvSpPr>
        <p:spPr>
          <a:xfrm>
            <a:off x="9065962" y="737652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ذِ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ئْبࣱ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6C2A403-A921-2E1A-EFF0-02A35CFA2F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dessin, clipart, dessin humoristique, maïs&#10;&#10;Le contenu généré par l’IA peut être incorrect.">
            <a:extLst>
              <a:ext uri="{FF2B5EF4-FFF2-40B4-BE49-F238E27FC236}">
                <a16:creationId xmlns:a16="http://schemas.microsoft.com/office/drawing/2014/main" id="{D38960F7-A5C7-E9A7-531F-774E3BF0D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91406" l="9961" r="89941">
                        <a14:foregroundMark x1="50781" y1="91406" x2="50781" y2="91406"/>
                        <a14:foregroundMark x1="22559" y1="41797" x2="23633" y2="45410"/>
                        <a14:foregroundMark x1="78809" y1="41016" x2="77148" y2="42480"/>
                        <a14:backgroundMark x1="33594" y1="34180" x2="38965" y2="20020"/>
                        <a14:backgroundMark x1="44238" y1="17871" x2="23438" y2="33594"/>
                        <a14:backgroundMark x1="39551" y1="17188" x2="20410" y2="30078"/>
                        <a14:backgroundMark x1="20410" y1="30078" x2="20215" y2="30371"/>
                        <a14:backgroundMark x1="37891" y1="12695" x2="24316" y2="20996"/>
                        <a14:backgroundMark x1="24316" y1="20996" x2="20898" y2="24805"/>
                        <a14:backgroundMark x1="37012" y1="12109" x2="70508" y2="16699"/>
                        <a14:backgroundMark x1="70508" y1="16699" x2="84375" y2="22949"/>
                        <a14:backgroundMark x1="84375" y1="22949" x2="82910" y2="30859"/>
                        <a14:backgroundMark x1="82910" y1="30859" x2="70605" y2="30176"/>
                        <a14:backgroundMark x1="70605" y1="30176" x2="65723" y2="21777"/>
                        <a14:backgroundMark x1="65723" y1="21777" x2="48242" y2="15918"/>
                        <a14:backgroundMark x1="48242" y1="15918" x2="38965" y2="16113"/>
                        <a14:backgroundMark x1="63770" y1="25000" x2="69824" y2="37793"/>
                        <a14:backgroundMark x1="69824" y1="37793" x2="76660" y2="35547"/>
                        <a14:backgroundMark x1="76660" y1="35547" x2="78320" y2="32227"/>
                        <a14:backgroundMark x1="70117" y1="47949" x2="79883" y2="50879"/>
                        <a14:backgroundMark x1="79883" y1="50879" x2="84082" y2="58887"/>
                        <a14:backgroundMark x1="84082" y1="58887" x2="83301" y2="50488"/>
                        <a14:backgroundMark x1="83301" y1="50488" x2="82129" y2="50293"/>
                        <a14:backgroundMark x1="68359" y1="37598" x2="73926" y2="43555"/>
                        <a14:backgroundMark x1="73926" y1="43555" x2="75195" y2="38086"/>
                        <a14:backgroundMark x1="75195" y1="38086" x2="70508" y2="37598"/>
                        <a14:backgroundMark x1="80957" y1="58984" x2="87695" y2="66602"/>
                        <a14:backgroundMark x1="73730" y1="71680" x2="82715" y2="77637"/>
                        <a14:backgroundMark x1="82715" y1="77637" x2="84766" y2="80566"/>
                        <a14:backgroundMark x1="72266" y1="70020" x2="70215" y2="84473"/>
                        <a14:backgroundMark x1="70215" y1="84473" x2="69629" y2="85547"/>
                        <a14:backgroundMark x1="32813" y1="46484" x2="26758" y2="49512"/>
                        <a14:backgroundMark x1="26758" y1="49512" x2="22461" y2="54492"/>
                        <a14:backgroundMark x1="22461" y1="54492" x2="21582" y2="56250"/>
                        <a14:backgroundMark x1="33398" y1="33301" x2="31445" y2="49707"/>
                        <a14:backgroundMark x1="17285" y1="54297" x2="16602" y2="61621"/>
                        <a14:backgroundMark x1="16602" y1="61621" x2="31543" y2="50195"/>
                        <a14:backgroundMark x1="31543" y1="50195" x2="31445" y2="49219"/>
                        <a14:backgroundMark x1="17480" y1="58984" x2="13770" y2="64453"/>
                        <a14:backgroundMark x1="13770" y1="64453" x2="21582" y2="63965"/>
                        <a14:backgroundMark x1="21582" y1="63965" x2="23242" y2="57031"/>
                        <a14:backgroundMark x1="23242" y1="57031" x2="22754" y2="54297"/>
                        <a14:backgroundMark x1="9277" y1="84863" x2="19043" y2="87109"/>
                        <a14:backgroundMark x1="19043" y1="87109" x2="28418" y2="83008"/>
                        <a14:backgroundMark x1="28418" y1="83008" x2="17383" y2="77832"/>
                        <a14:backgroundMark x1="17383" y1="77832" x2="12402" y2="78125"/>
                        <a14:backgroundMark x1="35156" y1="86328" x2="33203" y2="80566"/>
                        <a14:backgroundMark x1="33203" y1="80566" x2="20215" y2="75195"/>
                        <a14:backgroundMark x1="20215" y1="75195" x2="8594" y2="81055"/>
                        <a14:backgroundMark x1="8594" y1="81055" x2="8203" y2="81445"/>
                        <a14:backgroundMark x1="32520" y1="72754" x2="31250" y2="71094"/>
                        <a14:backgroundMark x1="15430" y1="47070" x2="17285" y2="41602"/>
                        <a14:backgroundMark x1="17285" y1="41602" x2="21875" y2="36914"/>
                        <a14:backgroundMark x1="21875" y1="36914" x2="22754" y2="30859"/>
                        <a14:backgroundMark x1="22754" y1="30859" x2="17188" y2="33105"/>
                        <a14:backgroundMark x1="17188" y1="33105" x2="16113" y2="48535"/>
                        <a14:backgroundMark x1="16113" y1="48535" x2="17090" y2="473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1211">
            <a:off x="969177" y="2931417"/>
            <a:ext cx="4752972" cy="47529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58EC44-34D2-1194-BA7E-685B6DA3F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0862" y="3674414"/>
            <a:ext cx="3201156" cy="372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3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62381-52C6-2423-AD5B-1FDF1659E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B4F13A0-EBEB-2C86-F062-923C72D6FA6E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"ذباب"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7E915C-5C1E-85E8-76B9-AF5886D93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392AEE0D-C153-B0BA-8EC8-CADBB347A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104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62AC3-31D3-DF49-5464-B83497C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7DCAD6-A311-E460-C15B-BE96EE29802C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"ذباب"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05C926-EFE0-4628-062C-AE316CE5C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4DFA49F-5CEC-5CF5-E785-8C43195DC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7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936E2-7AB2-4F62-04C1-5C9D44931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726307A-DCBB-28E7-37AC-1AA9CEF1D438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نتذكر: إذا سمعت الصوت [ ذ] أقف، إذا لم أسمع الصوت [ ذ 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AFEFD8-1F43-1F45-13C9-CF3ABB779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CD72003E-C507-D9B8-9922-36E458CEF352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FB119BF-CCD3-06BE-218F-5DF0AD97C28A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D0437EE-058B-6E11-A605-2E49868AA0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09CF75EA-DB34-1B40-511C-F9FF9CEC279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BC775A6-B771-472A-2389-C62935B8733F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0911E6B-7D73-E663-900A-958D0912676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9684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079F9-8615-98CA-3C8A-AA0D6338B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4015200-5C27-EA38-BA08-A60E4E42AC7B}"/>
              </a:ext>
            </a:extLst>
          </p:cNvPr>
          <p:cNvSpPr txBox="1"/>
          <p:nvPr/>
        </p:nvSpPr>
        <p:spPr>
          <a:xfrm>
            <a:off x="1632774" y="809446"/>
            <a:ext cx="110725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بالانتباه جيدا: ذيل – ذرة – خلخال  - ذئب – ثمار.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  <a:sym typeface="Calibri"/>
            </a:endParaRP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5BDCD0-B650-3AE2-32DB-6197E3983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5CD26C-1E6A-156B-0DF0-FA789CB7D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453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DEE18-E08F-AA62-16D0-B9DF61B50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206884C-DE62-5E3F-0166-7530AE45DAA1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الذال،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B556E716-4BF2-7073-F2D7-8BF5EEAF3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3531918-24A9-86C3-2999-273A4A29B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303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3C74D-AA0E-ED90-C5E8-93E0623AD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60E9E-D33E-0B5B-4203-BD52CF90E68A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الذال.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D5223E7-A3E7-880A-BFF8-ADF3335911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2E161B-37BA-9153-BFFC-F139A033DC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89" t="24384" r="9867" b="30248"/>
          <a:stretch>
            <a:fillRect/>
          </a:stretch>
        </p:blipFill>
        <p:spPr>
          <a:xfrm>
            <a:off x="4456185" y="3978442"/>
            <a:ext cx="5277853" cy="4251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644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7CC83-ADEB-519B-AF1D-F6BD8CD1A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E95C949-A520-CEB0-876D-98459611DBEE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الذال: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الذال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5D4CCCB-5DA0-BBF7-320D-6928038A64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BAF9233-4E8C-BFEA-5CB9-F05E2E7027BE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ذِئْبࣱ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0254E6-80AD-E4E8-82E6-E37E0A41E6E4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ذُرَةࣱ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2296B50-8CBB-CED5-4AA9-ED3E27613712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ذُبابࣱ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2429C9-9BE6-8B80-8BF1-B7F057EDA909}"/>
              </a:ext>
            </a:extLst>
          </p:cNvPr>
          <p:cNvSpPr txBox="1"/>
          <p:nvPr/>
        </p:nvSpPr>
        <p:spPr>
          <a:xfrm>
            <a:off x="9352553" y="4264767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ذِ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ئْبࣱ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F6BF4DF-A2F0-64D9-63D1-175828991AB7}"/>
              </a:ext>
            </a:extLst>
          </p:cNvPr>
          <p:cNvSpPr txBox="1"/>
          <p:nvPr/>
        </p:nvSpPr>
        <p:spPr>
          <a:xfrm>
            <a:off x="5135484" y="4264767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رَةࣱ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E94136-76AB-5EE6-DC0D-349F2498CAAD}"/>
              </a:ext>
            </a:extLst>
          </p:cNvPr>
          <p:cNvSpPr txBox="1"/>
          <p:nvPr/>
        </p:nvSpPr>
        <p:spPr>
          <a:xfrm>
            <a:off x="918414" y="4264767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بابࣱ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188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58A-FC7C-88C2-1ECA-8321BC607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05BEEE-C24E-E4C8-A1BE-465DA8AF16C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[ذ]: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5FAA3A-2BC0-3D5D-9CE6-9F7464E5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9D3B4D6-16C2-F0B3-8386-C0C82A7C5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0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573461"/>
              </p:ext>
            </p:extLst>
          </p:nvPr>
        </p:nvGraphicFramePr>
        <p:xfrm>
          <a:off x="1776161" y="1970346"/>
          <a:ext cx="9989603" cy="7589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"أنا الفتى النظيف"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"بائع القبعات"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الأنشطة اليومية"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حرفي: "د"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و"ذ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30575" y="32912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600826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64543" y="8218678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01127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30575" y="462389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26105" y="1005536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بطاقة حرف الثاء، إلى جانب بطاقتي حرفي الدال والذال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3277D4-3456-4CFB-D9F9-82A1A9C3F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80" y="4716380"/>
            <a:ext cx="3407011" cy="31801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7D39D9-10A0-E644-2A31-28BD2859AD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89" t="24384" r="9867" b="30248"/>
          <a:stretch>
            <a:fillRect/>
          </a:stretch>
        </p:blipFill>
        <p:spPr>
          <a:xfrm>
            <a:off x="4869725" y="4745196"/>
            <a:ext cx="3912382" cy="31513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8730C7-2989-6BD3-4CB1-3BD5A5E8C7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14" t="24401" r="6842" b="30261"/>
          <a:stretch>
            <a:fillRect/>
          </a:stretch>
        </p:blipFill>
        <p:spPr>
          <a:xfrm>
            <a:off x="9473809" y="4716380"/>
            <a:ext cx="3912382" cy="31513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989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80901" y="10055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بطاقتي حرفي الدال والذال،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492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الدال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301 -0.20833 L 0.34629 -0.15694 L 0.34155 -0.1321 L 0.32407 -0.11327 L 0.27731 -0.11327 L 0.27152 -0.12114 L 0.27268 -0.12886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782B139-F45B-D6FF-DD4A-658E1112CBD6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68B59010-692E-9B2D-D56F-01A824A123AD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301 -0.20833 L 0.34629 -0.15694 L 0.34155 -0.1321 L 0.32407 -0.11327 L 0.27731 -0.11327 L 0.27152 -0.12114 L 0.27268 -0.12886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29201-B38C-086A-E79D-D4B313585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2F200B-A910-89E7-8713-D5EA597E19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الذال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87765E9-04BA-33F8-C6E8-62803DB2D0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86D755-1A15-BB87-ED79-D2DD141617C1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AC5E5750-CEE8-2A39-1BD7-18AB5BEB8305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38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301 -0.20833 L 0.34629 -0.15694 L 0.34155 -0.1321 L 0.32407 -0.11327 L 0.27731 -0.11327 L 0.27152 -0.12114 L 0.27268 -0.12886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49983-50EA-E48E-CA40-3D6E6DA0C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5BA640-B58B-5FB8-453A-CA6730FDB1A7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ACB53A-19B6-F94C-AA55-F7569000B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125DF99-8B38-E805-3A28-112DCEE82DF1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F61D6551-45D5-38CF-ADC2-7E54C151953D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633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301 -0.20833 L 0.34629 -0.15694 L 0.34155 -0.1321 L 0.32407 -0.11327 L 0.27731 -0.11327 L 0.27152 -0.12114 L 0.27268 -0.12886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4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14).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[د]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5F0F7F2-7E0F-6C1F-3FF9-C3688ED50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260558"/>
            <a:ext cx="13104385" cy="545030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8229601" y="4363453"/>
            <a:ext cx="4103260" cy="35613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دُ - دُبٌّ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دُ – دُبٌّ"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4287E7-9825-D777-001D-35219043A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16" y="3561347"/>
            <a:ext cx="13019968" cy="5401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4989096" y="5101385"/>
            <a:ext cx="2213810" cy="3400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BB64E-0920-EA52-C5CC-7F8856AA3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65F1385-F13D-4CE7-94C9-9B08BA9DBCDA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حرف الذال في النشاط الأول (الصفحة 15).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[ذ]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9420C9D-F192-5B7F-495D-179B1840F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1496986-8621-B37B-B2BB-77135437A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6" y="3540042"/>
            <a:ext cx="13086495" cy="541251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A8B52C4-4C7F-91F7-EF56-99727A134A99}"/>
              </a:ext>
            </a:extLst>
          </p:cNvPr>
          <p:cNvSpPr/>
          <p:nvPr/>
        </p:nvSpPr>
        <p:spPr>
          <a:xfrm>
            <a:off x="8406063" y="4924923"/>
            <a:ext cx="4103260" cy="3400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90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130DF7B-8D7E-1972-2518-CDEB6E51FFA5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تعرف الأيقونات التوجيهية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BE3BF-504A-5001-34B3-E073E5351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E473438-B69F-DF66-78DD-FC6CD97C107E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الذال ورددوا: ذِ - ذِئْبٌ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 "ذِ – ذِئْبٌ"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0509A08-5568-BEF7-BFF6-204F142919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E5EAD9E-279A-20DF-21D3-FCA99D96E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6" y="3578144"/>
            <a:ext cx="13038369" cy="52774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AD20444-205F-A4A3-154E-2C31815E281B}"/>
              </a:ext>
            </a:extLst>
          </p:cNvPr>
          <p:cNvSpPr/>
          <p:nvPr/>
        </p:nvSpPr>
        <p:spPr>
          <a:xfrm>
            <a:off x="5727031" y="4780547"/>
            <a:ext cx="2261938" cy="37859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3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الحرفين، خذوا النشاط الثالث في الصفحتين 14  و15،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الحرفين (يمكن إتمام العمل كواجب منزلي في حال ضيق الوقت)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219327-CCFB-A2B0-FDC1-8D0FAF066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230" y="2422556"/>
            <a:ext cx="11895539" cy="37034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62D3BD-DF83-C43C-A81E-4AED670D2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12" y="6125975"/>
            <a:ext cx="11780957" cy="370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 بكلا الصفحتين، وقوموا بتلوين رسم الديك ورسم الذرة.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  (يمكن إتمام العمل كواجب منزلي في حال ضيق الوقت)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393DEEA-ADDC-BAD6-B3E3-997D5D953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99" y="2469196"/>
            <a:ext cx="9298627" cy="38674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9C6AE0-791B-8D93-C39A-D97ACF79F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7" y="6423339"/>
            <a:ext cx="9156179" cy="37869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9" y="2077546"/>
            <a:ext cx="4427621" cy="810663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8BCA4A7-9AFF-BC4A-554B-7459F7D5A05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5772" y="2621321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تقديمها.</a:t>
            </a:r>
          </a:p>
        </p:txBody>
      </p:sp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CD6CE8C3-2746-D17F-27B2-F9B4F7EDE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pic>
        <p:nvPicPr>
          <p:cNvPr id="3" name="Image 2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F4DF550-88D2-AB81-7A4F-A7FC2696986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A3949-FFD3-50ED-58CF-DC69804C1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76A747-9119-94D7-F22A-8BCBDA587EC3}"/>
              </a:ext>
            </a:extLst>
          </p:cNvPr>
          <p:cNvSpPr txBox="1"/>
          <p:nvPr/>
        </p:nvSpPr>
        <p:spPr>
          <a:xfrm>
            <a:off x="1113537" y="774603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ويسميها</a:t>
            </a:r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25F469-88B0-62DE-CD09-8AD1FEA7C8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B6E223AD-D41C-CC01-3A96-155D70308C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1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606321"/>
            <a:ext cx="813334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0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اليوم كيف أستمع جيدا وآخذ الكلمة لأتحدث.</a:t>
            </a:r>
            <a:endParaRPr lang="fr-FR" sz="4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5D668-1F27-8579-29BF-A48E6922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389A5FF-1C07-0D63-E83A-30B76D36B131}"/>
              </a:ext>
            </a:extLst>
          </p:cNvPr>
          <p:cNvSpPr txBox="1"/>
          <p:nvPr/>
        </p:nvSpPr>
        <p:spPr>
          <a:xfrm>
            <a:off x="4154906" y="646293"/>
            <a:ext cx="8229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أستمع جيدا لأجوبة زملائي</a:t>
            </a:r>
            <a:r>
              <a:rPr lang="ar-MA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أستمع جيدا لتعليمات أستاذي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57A41C-9A85-59EE-FD8C-7C530E50E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15" name="Image 1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4CAB5154-3E70-1A29-7551-97E338B3DB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8463" y="2878002"/>
            <a:ext cx="8079073" cy="6762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1600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10490</TotalTime>
  <Words>1839</Words>
  <Application>Microsoft Office PowerPoint</Application>
  <PresentationFormat>Personnalisé</PresentationFormat>
  <Paragraphs>231</Paragraphs>
  <Slides>76</Slides>
  <Notes>10</Notes>
  <HiddenSlides>0</HiddenSlides>
  <MMClips>4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76</vt:i4>
      </vt:variant>
    </vt:vector>
  </HeadingPairs>
  <TitlesOfParts>
    <vt:vector size="9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2228</cp:revision>
  <dcterms:created xsi:type="dcterms:W3CDTF">2014-10-09T07:32:24Z</dcterms:created>
  <dcterms:modified xsi:type="dcterms:W3CDTF">2025-09-24T22:22:03Z</dcterms:modified>
</cp:coreProperties>
</file>