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6"/>
  </p:notesMasterIdLst>
  <p:handoutMasterIdLst>
    <p:handoutMasterId r:id="rId67"/>
  </p:handoutMasterIdLst>
  <p:sldIdLst>
    <p:sldId id="257" r:id="rId6"/>
    <p:sldId id="2134804867" r:id="rId7"/>
    <p:sldId id="2134805101" r:id="rId8"/>
    <p:sldId id="2134808443" r:id="rId9"/>
    <p:sldId id="2134808548" r:id="rId10"/>
    <p:sldId id="2134805155" r:id="rId11"/>
    <p:sldId id="345" r:id="rId12"/>
    <p:sldId id="953" r:id="rId13"/>
    <p:sldId id="2134808550" r:id="rId14"/>
    <p:sldId id="2134808549" r:id="rId15"/>
    <p:sldId id="2134808454" r:id="rId16"/>
    <p:sldId id="2134808456" r:id="rId17"/>
    <p:sldId id="542" r:id="rId18"/>
    <p:sldId id="2134808459" r:id="rId19"/>
    <p:sldId id="2134808551" r:id="rId20"/>
    <p:sldId id="2134808555" r:id="rId21"/>
    <p:sldId id="2134808553" r:id="rId22"/>
    <p:sldId id="2134808554" r:id="rId23"/>
    <p:sldId id="2134808448" r:id="rId24"/>
    <p:sldId id="2134808464" r:id="rId25"/>
    <p:sldId id="2134808466" r:id="rId26"/>
    <p:sldId id="2134808564" r:id="rId27"/>
    <p:sldId id="2134808473" r:id="rId28"/>
    <p:sldId id="2134808565" r:id="rId29"/>
    <p:sldId id="2134808566" r:id="rId30"/>
    <p:sldId id="2134808476" r:id="rId31"/>
    <p:sldId id="2134808567" r:id="rId32"/>
    <p:sldId id="2134808468" r:id="rId33"/>
    <p:sldId id="2134808469" r:id="rId34"/>
    <p:sldId id="2134808480" r:id="rId35"/>
    <p:sldId id="2134808521" r:id="rId36"/>
    <p:sldId id="2134808479" r:id="rId37"/>
    <p:sldId id="597" r:id="rId38"/>
    <p:sldId id="2134808483" r:id="rId39"/>
    <p:sldId id="2134808484" r:id="rId40"/>
    <p:sldId id="2134808485" r:id="rId41"/>
    <p:sldId id="2134808486" r:id="rId42"/>
    <p:sldId id="2134808487" r:id="rId43"/>
    <p:sldId id="2134808488" r:id="rId44"/>
    <p:sldId id="2134808489" r:id="rId45"/>
    <p:sldId id="2134808502" r:id="rId46"/>
    <p:sldId id="2134808506" r:id="rId47"/>
    <p:sldId id="2134808534" r:id="rId48"/>
    <p:sldId id="2134808535" r:id="rId49"/>
    <p:sldId id="2134808536" r:id="rId50"/>
    <p:sldId id="2134808547" r:id="rId51"/>
    <p:sldId id="2134808522" r:id="rId52"/>
    <p:sldId id="2134808524" r:id="rId53"/>
    <p:sldId id="2134808525" r:id="rId54"/>
    <p:sldId id="2134808494" r:id="rId55"/>
    <p:sldId id="2134808495" r:id="rId56"/>
    <p:sldId id="2134808496" r:id="rId57"/>
    <p:sldId id="2134808544" r:id="rId58"/>
    <p:sldId id="2134808498" r:id="rId59"/>
    <p:sldId id="2134808499" r:id="rId60"/>
    <p:sldId id="2134808558" r:id="rId61"/>
    <p:sldId id="2134808447" r:id="rId62"/>
    <p:sldId id="2134808568" r:id="rId63"/>
    <p:sldId id="2134808546" r:id="rId64"/>
    <p:sldId id="2134808513" r:id="rId6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48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550"/>
            <p14:sldId id="2134808549"/>
            <p14:sldId id="2134808454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459"/>
            <p14:sldId id="2134808551"/>
            <p14:sldId id="2134808555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473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52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483"/>
            <p14:sldId id="2134808484"/>
            <p14:sldId id="2134808485"/>
            <p14:sldId id="2134808486"/>
            <p14:sldId id="2134808487"/>
            <p14:sldId id="2134808488"/>
            <p14:sldId id="2134808489"/>
            <p14:sldId id="2134808502"/>
            <p14:sldId id="2134808506"/>
            <p14:sldId id="2134808534"/>
            <p14:sldId id="2134808535"/>
            <p14:sldId id="2134808536"/>
            <p14:sldId id="2134808547"/>
            <p14:sldId id="2134808522"/>
            <p14:sldId id="2134808524"/>
            <p14:sldId id="2134808525"/>
            <p14:sldId id="2134808494"/>
            <p14:sldId id="2134808495"/>
            <p14:sldId id="2134808496"/>
            <p14:sldId id="2134808544"/>
            <p14:sldId id="2134808498"/>
            <p14:sldId id="2134808499"/>
          </p14:sldIdLst>
        </p14:section>
        <p14:section name="اختتام الحصة" id="{CFAC160B-4D15-40C5-8575-18C3947DD0CB}">
          <p14:sldIdLst>
            <p14:sldId id="2134808558"/>
            <p14:sldId id="2134808447"/>
            <p14:sldId id="2134808568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DCDCD"/>
    <a:srgbClr val="F4F3EC"/>
    <a:srgbClr val="E4B06F"/>
    <a:srgbClr val="D68D51"/>
    <a:srgbClr val="006DB4"/>
    <a:srgbClr val="19199B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86609" autoAdjust="0"/>
  </p:normalViewPr>
  <p:slideViewPr>
    <p:cSldViewPr snapToGrid="0" showGuides="1">
      <p:cViewPr varScale="1">
        <p:scale>
          <a:sx n="44" d="100"/>
          <a:sy n="44" d="100"/>
        </p:scale>
        <p:origin x="72" y="42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5C638-BDFB-F751-CD17-303CC39B2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DC5FB1-DADF-5EAC-3698-86822B8A8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B2C3A81-6D27-30F6-DA1C-63FF716CF6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042077F-AE56-2114-D163-8E06059415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4046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0BFC0-F423-D923-1937-AECAED005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B05EC4-EF08-58FD-DCA7-891FF6CF0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EC4F845-4B38-E192-D56C-0D7E9A193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5FFCB2-F060-CB24-28A5-E901344AF2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5763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5CCFD-C17A-45EA-B2BA-032EE9DC0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A4D049-F5B9-945E-60A8-696B283B55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4395CDB6-0D5E-434F-BE9D-F38C93DBF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2803E01-87A2-5D53-DEA6-8FE902B665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753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0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7.emf"/><Relationship Id="rId7" Type="http://schemas.openxmlformats.org/officeDocument/2006/relationships/image" Target="../media/image40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9.emf"/><Relationship Id="rId5" Type="http://schemas.openxmlformats.org/officeDocument/2006/relationships/image" Target="../media/image36.emf"/><Relationship Id="rId10" Type="http://schemas.openxmlformats.org/officeDocument/2006/relationships/image" Target="../media/image35.emf"/><Relationship Id="rId4" Type="http://schemas.openxmlformats.org/officeDocument/2006/relationships/image" Target="../media/image38.emf"/><Relationship Id="rId9" Type="http://schemas.openxmlformats.org/officeDocument/2006/relationships/image" Target="../media/image4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6" Type="http://schemas.microsoft.com/office/2007/relationships/hdphoto" Target="../media/hdphoto4.wdp"/><Relationship Id="rId5" Type="http://schemas.openxmlformats.org/officeDocument/2006/relationships/image" Target="../media/image49.png"/><Relationship Id="rId4" Type="http://schemas.microsoft.com/office/2007/relationships/hdphoto" Target="../media/hdphoto3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51.png"/><Relationship Id="rId7" Type="http://schemas.openxmlformats.org/officeDocument/2006/relationships/image" Target="../media/image5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7.wdp"/><Relationship Id="rId5" Type="http://schemas.openxmlformats.org/officeDocument/2006/relationships/image" Target="../media/image52.png"/><Relationship Id="rId4" Type="http://schemas.microsoft.com/office/2007/relationships/hdphoto" Target="../media/hdphoto6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5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10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EBD31-F135-7522-10B8-89F28E640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395C59B-10D8-A10B-030E-832E25B149E4}"/>
              </a:ext>
            </a:extLst>
          </p:cNvPr>
          <p:cNvSpPr txBox="1"/>
          <p:nvPr/>
        </p:nvSpPr>
        <p:spPr>
          <a:xfrm>
            <a:off x="3288631" y="729431"/>
            <a:ext cx="92081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من أستاذي برفع أصبعي؛</a:t>
            </a:r>
          </a:p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قبل الكلام وقبل الخروج إلى المرحاض.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471B58B-EFF3-40D9-795C-9E173C0A4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13" name="Image 12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5B4A816-429C-BD2B-187B-E2D6DC72022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53915" y="2503187"/>
            <a:ext cx="9208169" cy="6969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5380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E35AD-CBBF-CEED-A864-1D6F49829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D53E09E-695E-D183-C464-F35D03ECF3CF}"/>
              </a:ext>
            </a:extLst>
          </p:cNvPr>
          <p:cNvSpPr txBox="1"/>
          <p:nvPr/>
        </p:nvSpPr>
        <p:spPr>
          <a:xfrm>
            <a:off x="4267201" y="899561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آخذ الإذن من زميلي لأستعمل وسيلته: قلم، طباشير...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EF18B8-3527-1327-8F27-646DAC49E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20BD8E46-0C10-5C48-F8B0-615D9B1839A8}"/>
              </a:ext>
            </a:extLst>
          </p:cNvPr>
          <p:cNvGrpSpPr/>
          <p:nvPr/>
        </p:nvGrpSpPr>
        <p:grpSpPr>
          <a:xfrm>
            <a:off x="2351371" y="2727618"/>
            <a:ext cx="9013257" cy="6690598"/>
            <a:chOff x="2804158" y="2638591"/>
            <a:chExt cx="6973503" cy="5176476"/>
          </a:xfrm>
        </p:grpSpPr>
        <p:pic>
          <p:nvPicPr>
            <p:cNvPr id="17" name="Image 16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8D90D0C1-ED7E-05C8-7C23-144DF15C2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0" name="Image 1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9D6358C0-385F-1EDE-A92E-A27ECB39C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3701837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4267201" y="868784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يصرح الأستاذ بالهدف من الحصة بشكل واضح ومختصر.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F9E07A4-157E-F53F-6DFB-936ABB26BE4A}"/>
              </a:ext>
            </a:extLst>
          </p:cNvPr>
          <p:cNvSpPr/>
          <p:nvPr/>
        </p:nvSpPr>
        <p:spPr>
          <a:xfrm>
            <a:off x="689809" y="2596458"/>
            <a:ext cx="12336378" cy="1280271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lang="ar-MA" sz="7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1273248" y="6368789"/>
            <a:ext cx="5293893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898559"/>
            <a:ext cx="1030605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 للكتابة، ولنقم بكتابة أسماءنا.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A0CF2-C622-0D6F-DA2E-0E934FB83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5D304C9-FCCC-25E5-FD3B-447E4873F324}"/>
              </a:ext>
            </a:extLst>
          </p:cNvPr>
          <p:cNvSpPr txBox="1"/>
          <p:nvPr/>
        </p:nvSpPr>
        <p:spPr>
          <a:xfrm>
            <a:off x="2222833" y="768569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يبحث عن اسمه من بين البطاقات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كل واحد بالدور ويسحب بطاقته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F53C13-0E41-01FC-2CB3-CCCE1B7DB66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443662" y="2336935"/>
            <a:ext cx="4828674" cy="696865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44DDBB8-FF88-1BFE-DFE2-8DC6A6A42B3B}"/>
              </a:ext>
            </a:extLst>
          </p:cNvPr>
          <p:cNvSpPr/>
          <p:nvPr/>
        </p:nvSpPr>
        <p:spPr>
          <a:xfrm>
            <a:off x="5446294" y="9451648"/>
            <a:ext cx="2823411" cy="72189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أبحث عن بطاقتي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7A6D63F-88F1-382B-23E3-B7D20CFACB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60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2D0D7-E745-2F1E-E5F8-161998E18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E59C9BB-3785-3D1C-DB1F-0913BAB974F4}"/>
              </a:ext>
            </a:extLst>
          </p:cNvPr>
          <p:cNvSpPr txBox="1"/>
          <p:nvPr/>
        </p:nvSpPr>
        <p:spPr>
          <a:xfrm>
            <a:off x="2190749" y="707145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بكتابة أسمائكم على ألواحكم مستعينين ببطاقاتكم.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التلاميذ على كتابة أسمائهم.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BFCF55-FE81-41A8-69C5-9AE993EE6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3E10EAE-1DA0-53E8-66F2-C4A09E1104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299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751016"/>
            <a:ext cx="1030605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"أنا الفتى النظيف"، لنستمع جيدا.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8AF4FC3-2B87-BD7E-F790-766F6E9B5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023" y="2873068"/>
            <a:ext cx="8333954" cy="67244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876926" y="751016"/>
            <a:ext cx="1073216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لنردد معا النشيد.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الجماعي أبيات النشيد (بيتا بيتا)  لأكثر من مرة.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CA70D07-3D5B-FBF4-57D0-F0A8A06F9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023" y="2873068"/>
            <a:ext cx="8333954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"بائع القبعات"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لوحة الأنشطة اليومية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"بائع القبعات"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974759"/>
            <a:ext cx="1028299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"بائع القبعات".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9347452-23FA-3DCB-ABDC-4155EEA05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5" y="2372598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A25BB1F-4C08-DBAB-A480-25F39A01F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10" y="6199951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429910" y="3721041"/>
            <a:ext cx="71075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هذا بائع القبعات يسير في القرية.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92ED72-10E8-2B6F-E5AE-CABD4874115B}"/>
              </a:ext>
            </a:extLst>
          </p:cNvPr>
          <p:cNvSpPr txBox="1"/>
          <p:nvPr/>
        </p:nvSpPr>
        <p:spPr>
          <a:xfrm>
            <a:off x="5770264" y="7548394"/>
            <a:ext cx="7107536" cy="102155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باع بعض القبعات لأطفال القرية.</a:t>
            </a:r>
          </a:p>
        </p:txBody>
      </p:sp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ZoneTexte 25">
            <a:extLst>
              <a:ext uri="{FF2B5EF4-FFF2-40B4-BE49-F238E27FC236}">
                <a16:creationId xmlns:a16="http://schemas.microsoft.com/office/drawing/2014/main" id="{737555B4-6E59-D5DE-AB43-654BB996FE6A}"/>
              </a:ext>
            </a:extLst>
          </p:cNvPr>
          <p:cNvSpPr txBox="1"/>
          <p:nvPr/>
        </p:nvSpPr>
        <p:spPr>
          <a:xfrm>
            <a:off x="429910" y="3261340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تعب البائع، فجلس يستريح تحت شجرة حتى نام.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BF9DE5-BB8A-BC0B-0729-6780A87907C2}"/>
              </a:ext>
            </a:extLst>
          </p:cNvPr>
          <p:cNvSpPr txBox="1"/>
          <p:nvPr/>
        </p:nvSpPr>
        <p:spPr>
          <a:xfrm>
            <a:off x="5770264" y="7088693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نزلت القردة من الشجرة، وسرقت القبعات.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63186012-590F-0DBB-47E1-53364D148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025" y="2340513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97FF2B9-E13A-AF48-0624-223BA8196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0" y="6167866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66400"/>
            <a:ext cx="1021882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543F0A-F210-91EA-4B49-FFA5C0DBE3E0}"/>
              </a:ext>
            </a:extLst>
          </p:cNvPr>
          <p:cNvSpPr txBox="1"/>
          <p:nvPr/>
        </p:nvSpPr>
        <p:spPr>
          <a:xfrm>
            <a:off x="429910" y="3363495"/>
            <a:ext cx="7107536" cy="1736646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just" rtl="1">
              <a:buFont typeface="+mj-lt"/>
              <a:buAutoNum type="arabicPeriod" startAt="5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عندما استيقظ البائع من نومه، وجد قبعاته فوق رؤوس القردة الشقية.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DF7847B3-2D0F-082D-90E9-9FBDF898F8BA}"/>
              </a:ext>
            </a:extLst>
          </p:cNvPr>
          <p:cNvSpPr txBox="1"/>
          <p:nvPr/>
        </p:nvSpPr>
        <p:spPr>
          <a:xfrm>
            <a:off x="5770264" y="6782225"/>
            <a:ext cx="7107536" cy="2553891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just" rtl="1">
              <a:buFont typeface="+mj-lt"/>
              <a:buAutoNum type="arabicPeriod" startAt="6"/>
            </a:pP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فكر في حيلة: القردة تحب التقليد؛ رمى البائع تفاحة؛ فرمت القردة </a:t>
            </a:r>
            <a:r>
              <a:rPr lang="ar-MA" sz="48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تفاحات</a:t>
            </a:r>
            <a:r>
              <a:rPr lang="ar-MA" sz="4800" dirty="0"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2B5A0E6-FC48-4430-8512-C54C61825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026" y="2340513"/>
            <a:ext cx="5076774" cy="378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A0B878-D5CF-B295-B460-026B5C74B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0" y="6167866"/>
            <a:ext cx="5076774" cy="3782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888232"/>
            <a:ext cx="1155610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D29C4DB-0AF6-D917-0BF1-E575FC6CDDD0}"/>
              </a:ext>
            </a:extLst>
          </p:cNvPr>
          <p:cNvSpPr txBox="1"/>
          <p:nvPr/>
        </p:nvSpPr>
        <p:spPr>
          <a:xfrm>
            <a:off x="429909" y="3261340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رمى البائع قبعة؛ فرمت القردة القبعات.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1A74CA88-B675-C1BC-A7E0-E886A0B1C2B1}"/>
              </a:ext>
            </a:extLst>
          </p:cNvPr>
          <p:cNvSpPr txBox="1"/>
          <p:nvPr/>
        </p:nvSpPr>
        <p:spPr>
          <a:xfrm>
            <a:off x="5770263" y="7088693"/>
            <a:ext cx="7107536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هكذا استعاد التاجر كل القبعات، فراح يبيعها لسكان القرية.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4AEEB9E4-5B78-6453-5585-C94385C1E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1024" y="2340513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E83028E-3AFC-DE86-1CA1-CDA8CB626E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09" y="6167866"/>
            <a:ext cx="5076775" cy="378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738753"/>
            <a:ext cx="115503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738753"/>
            <a:ext cx="11550317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695EC3-0C74-CE44-57CF-D27602AAE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5567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0CDD291-7FAE-2EAF-510E-AAD2F53682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7604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DF5BD2-BFEE-C2E0-9273-3428BEEAEC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6609" y="7547156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168A7D-C9EE-6DB3-1B81-CA77F67ACB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344" y="4874401"/>
            <a:ext cx="3577313" cy="266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BBB1DA8-A90D-83CC-87A1-EFCFC1C2E3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9380" y="4874401"/>
            <a:ext cx="3577313" cy="2665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B120D17-4BB4-2C7D-60EC-086FA6B57D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11342" y="4881765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9978274-4B8A-0529-BDD1-3997B53D0C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2077" y="7621609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C55CFB5-1B50-5F52-A9BA-61C173D6B5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9792" y="2216374"/>
            <a:ext cx="3577314" cy="26653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A6DDD4-DB9B-9A8F-78FC-9934B87A4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881" y="1909011"/>
            <a:ext cx="7162638" cy="597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697760"/>
            <a:ext cx="120396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13، ولاحظوا جيدا لوحة الأنشطة اليومية.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64A613C-ECE4-2277-7BC3-EBFF4482B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176959"/>
            <a:ext cx="9344906" cy="1408331"/>
            <a:chOff x="2191897" y="5953335"/>
            <a:chExt cx="9344906" cy="14083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953335"/>
              <a:ext cx="9344906" cy="646331"/>
              <a:chOff x="3334343" y="5848578"/>
              <a:chExt cx="9344906" cy="64633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معجم بسيط حول الأنشطة اليومية.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تعرف حرف "ش" تسمية ورسما.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697760"/>
            <a:ext cx="1172677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شيء أو فعل في الصورة؟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الإجاب، ويعطي الأستاذ مثالا لتيسير الفهم.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7E015CB-C301-02C8-0028-2236D1EB0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1648474" y="1025500"/>
            <a:ext cx="117267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فرد في اللوحة، ومعرفة الفعل الذي يقوم به.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FD1AC4-1CD2-0A8D-66BB-33CC0A84C6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8438149" y="1973178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5277852" y="2188299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7479778" y="4839258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CCBF067-D7D8-4203-11F4-459627BB5992}"/>
              </a:ext>
            </a:extLst>
          </p:cNvPr>
          <p:cNvSpPr/>
          <p:nvPr/>
        </p:nvSpPr>
        <p:spPr>
          <a:xfrm>
            <a:off x="7363616" y="6403920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61D190B-95BF-FE2A-55C2-EFD6F626DA2B}"/>
              </a:ext>
            </a:extLst>
          </p:cNvPr>
          <p:cNvSpPr/>
          <p:nvPr/>
        </p:nvSpPr>
        <p:spPr>
          <a:xfrm>
            <a:off x="1521289" y="1727248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5E0D0A5A-7C1C-7579-CE7E-E1A758A0A192}"/>
              </a:ext>
            </a:extLst>
          </p:cNvPr>
          <p:cNvSpPr/>
          <p:nvPr/>
        </p:nvSpPr>
        <p:spPr>
          <a:xfrm>
            <a:off x="3648012" y="4538630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1426611" y="6234029"/>
            <a:ext cx="4021122" cy="402112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67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979627" y="834405"/>
            <a:ext cx="1067759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إذن، ما الذي أفعله بعد المدرسة؟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 عبارات من قبيل: أغير ملابسي، أمرح مع أختي، أمارس الرياضة...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7A8C650-4745-61D3-8C19-A9AE4E3D2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514" y="2358190"/>
            <a:ext cx="9186971" cy="765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الراء إلى العين.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2" name="حروف دق الباب 2">
            <a:hlinkClick r:id="" action="ppaction://media"/>
            <a:extLst>
              <a:ext uri="{FF2B5EF4-FFF2-40B4-BE49-F238E27FC236}">
                <a16:creationId xmlns:a16="http://schemas.microsoft.com/office/drawing/2014/main" id="{F834B23D-0D26-E473-F985-290D989F2E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382" y="2370571"/>
            <a:ext cx="12977236" cy="729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حرف اليوم.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حرف اليوم.</a:t>
            </a:r>
          </a:p>
        </p:txBody>
      </p:sp>
      <p:pic>
        <p:nvPicPr>
          <p:cNvPr id="2" name="حرف الشين">
            <a:hlinkClick r:id="" action="ppaction://media"/>
            <a:extLst>
              <a:ext uri="{FF2B5EF4-FFF2-40B4-BE49-F238E27FC236}">
                <a16:creationId xmlns:a16="http://schemas.microsoft.com/office/drawing/2014/main" id="{F77A4CD6-0576-ED88-7CE3-0BA4C91A40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6699" y="2384058"/>
            <a:ext cx="13002602" cy="730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الذي شاهدناه في الشريط؟ حرف اليوم هو "حرف الشين [ش]" كما في كلمة "سهم"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[ش]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779296" y="1919540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Graphique, dessin humoristique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1A160B3C-E2B9-9F22-8754-3AC136C1AE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0981" y="2694571"/>
            <a:ext cx="5672888" cy="567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الشين [ش]؟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8329868" y="5633746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77246" y="88328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الشين [ش]، كما في كلمة شمس: ش – شمس/ كما في كلمة شاي: ش – شاي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الشين مع الكلمات المرجعية </a:t>
            </a:r>
            <a:r>
              <a:rPr lang="ar-MA" sz="32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 – شمس/ ش – شاي.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1219324" y="7800649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ايࣱ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9045781" y="7846929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مْسࣱ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Graphique, dessin humoristique, clipart, illustration&#10;&#10;Le contenu généré par l’IA peut être incorrect.">
            <a:extLst>
              <a:ext uri="{FF2B5EF4-FFF2-40B4-BE49-F238E27FC236}">
                <a16:creationId xmlns:a16="http://schemas.microsoft.com/office/drawing/2014/main" id="{CBD77ECC-7A6E-95E2-A36C-40308F7A00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2662" y="4071575"/>
            <a:ext cx="4047453" cy="404745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DA5730F-7451-62DA-D9DD-FD90B93FF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55" b="97143" l="9606" r="92611">
                        <a14:foregroundMark x1="54187" y1="5455" x2="54680" y2="12208"/>
                        <a14:foregroundMark x1="50246" y1="12468" x2="54680" y2="14545"/>
                        <a14:foregroundMark x1="57143" y1="10130" x2="56897" y2="14026"/>
                        <a14:foregroundMark x1="92118" y1="44416" x2="92857" y2="35584"/>
                        <a14:foregroundMark x1="81527" y1="55325" x2="78079" y2="54545"/>
                        <a14:foregroundMark x1="63547" y1="97143" x2="63547" y2="963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56597" y="4548454"/>
            <a:ext cx="3765333" cy="357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"شهد"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0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"شهد"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29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ش] أقف، إذا لم أسمع الصوت [ ش 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5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بالانتباه جيدا: شلال – رأس – شارع – شد – كرة.</a:t>
            </a: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6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الشين،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953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الشين.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7C9D49-14DC-AA09-77A8-CB1A632C795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88" t="23699" r="14589" b="27509"/>
          <a:stretch>
            <a:fillRect/>
          </a:stretch>
        </p:blipFill>
        <p:spPr>
          <a:xfrm>
            <a:off x="4098757" y="3785936"/>
            <a:ext cx="5518485" cy="457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1398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الشين.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الشين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شَمْسࣱ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شايࣱ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شَهْدࣱ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1039528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شَـ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824051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شـ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154281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شَـ</a:t>
            </a:r>
            <a:endParaRPr lang="fr-FR" sz="16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09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[ش].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95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B9EB-D767-9E95-EF24-003366F3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3A817D-8F8F-DC55-F5EE-23C108912D30}"/>
              </a:ext>
            </a:extLst>
          </p:cNvPr>
          <p:cNvSpPr txBox="1"/>
          <p:nvPr/>
        </p:nvSpPr>
        <p:spPr>
          <a:xfrm>
            <a:off x="2342147" y="735363"/>
            <a:ext cx="10183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البطاقات المقلوبة في ثنائيات، خذوا بطاقتي حرفي السين والذال، إلى جانب بطاقة حرف الشين.</a:t>
            </a:r>
          </a:p>
        </p:txBody>
      </p:sp>
      <p:pic>
        <p:nvPicPr>
          <p:cNvPr id="16" name="Image 1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3178691-2EA1-5B0E-997A-690F78D371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560DD00-9DC4-9C4F-30D2-1A588D797E4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56" t="26104" r="19770" b="25104"/>
          <a:stretch>
            <a:fillRect/>
          </a:stretch>
        </p:blipFill>
        <p:spPr>
          <a:xfrm>
            <a:off x="4935534" y="4892842"/>
            <a:ext cx="3646960" cy="33207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76596C6-38CC-3F46-BDC1-5C81CDC2BDA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388" t="23699" r="14589" b="27509"/>
          <a:stretch>
            <a:fillRect/>
          </a:stretch>
        </p:blipFill>
        <p:spPr>
          <a:xfrm>
            <a:off x="9245594" y="4892842"/>
            <a:ext cx="3973101" cy="329166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3311677-3493-CE49-FC8C-7025AB967B4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66" t="28664" r="21396" b="35897"/>
          <a:stretch>
            <a:fillRect/>
          </a:stretch>
        </p:blipFill>
        <p:spPr>
          <a:xfrm>
            <a:off x="946484" y="4892842"/>
            <a:ext cx="3646960" cy="33207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3712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4313-1092-BD7F-1893-118341B0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B29C9-5AA3-66AC-53B1-E37BB34CA8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بقلب البطاقات  وغيروا مواضعها دون أن يراك زميلك.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AADF683-2D1E-336E-CF50-C901F824C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D7B41-10AE-CFEF-7D16-F0F479BD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FF473B-AD12-CD1B-F7F3-F175C3509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CDDA5FA-8D7F-616B-4DCB-0607FEC7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52DAE6-C37B-9D48-FCD6-CB8B528C1056}"/>
              </a:ext>
            </a:extLst>
          </p:cNvPr>
          <p:cNvGrpSpPr/>
          <p:nvPr/>
        </p:nvGrpSpPr>
        <p:grpSpPr>
          <a:xfrm rot="19708349">
            <a:off x="5265820" y="3637544"/>
            <a:ext cx="3184360" cy="3483141"/>
            <a:chOff x="5125450" y="3898230"/>
            <a:chExt cx="3184360" cy="3483141"/>
          </a:xfrm>
        </p:grpSpPr>
        <p:sp>
          <p:nvSpPr>
            <p:cNvPr id="6" name="Flèche : en arc 5">
              <a:extLst>
                <a:ext uri="{FF2B5EF4-FFF2-40B4-BE49-F238E27FC236}">
                  <a16:creationId xmlns:a16="http://schemas.microsoft.com/office/drawing/2014/main" id="{7279FFAC-D2A6-387A-3618-27BE82DF01D1}"/>
                </a:ext>
              </a:extLst>
            </p:cNvPr>
            <p:cNvSpPr/>
            <p:nvPr/>
          </p:nvSpPr>
          <p:spPr>
            <a:xfrm>
              <a:off x="5125450" y="3898230"/>
              <a:ext cx="3184360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 : en arc 7">
              <a:extLst>
                <a:ext uri="{FF2B5EF4-FFF2-40B4-BE49-F238E27FC236}">
                  <a16:creationId xmlns:a16="http://schemas.microsoft.com/office/drawing/2014/main" id="{AE9CC3EA-4249-0870-700C-77866EE33404}"/>
                </a:ext>
              </a:extLst>
            </p:cNvPr>
            <p:cNvSpPr/>
            <p:nvPr/>
          </p:nvSpPr>
          <p:spPr>
            <a:xfrm rot="10800000">
              <a:off x="5125451" y="4285244"/>
              <a:ext cx="3184358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5989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03177-1EA5-0089-0DB7-8BACDAC3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3754CC-68CA-32FC-9E5F-0F1AE708CC12}"/>
              </a:ext>
            </a:extLst>
          </p:cNvPr>
          <p:cNvSpPr txBox="1"/>
          <p:nvPr/>
        </p:nvSpPr>
        <p:spPr>
          <a:xfrm>
            <a:off x="1648817" y="783264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يحاول اكتشاف بطاقة حرف الشين، والفائز من يستطيع اكتشافها.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المرور بين الصفوف وتقديم الدعم في فهم اللعبة، وتحفيز التلاميذ على اللعب.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DEA7A2E-5E61-361E-6A6B-5A73C04617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06E8EA-AF9B-4A91-E3B3-F7018718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BD0760-631C-E759-F740-A727E64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5C1686-EBA5-BA1A-BF38-45CF6EA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234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188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58006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74" y="3536125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55886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914">
            <a:off x="36948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الشين في الهواء.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05137" y="29163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4056602" y="6478162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872 -0.10278 L 0.20428 -0.08673 L 0.20891 -0.06883 L 0.20798 -0.04907 L 0.1978 -0.04228 L 0.18483 -0.03981 L 0.17326 -0.0429 L 0.16771 -0.05401 L 0.16678 -0.07068 L 0.16308 -0.05648 L 0.15937 -0.03796 L 0.14178 -0.02747 L 0.12974 -0.03241 L 0.11771 -0.04352 L 0.12419 -0.03056 L 0.13021 -0.01944 L 0.13252 0.00031 L 0.12835 0.01636 L 0.12419 0.02191 L 0.11169 0.02809 L 0.09641 0.03241 L 0.09178 0.03488 L 0.06771 0.03735 L 0.05058 0.03056 L 0.04641 0.02994 L 0.0353 0.01389 L 0.03298 -0.01204 L 0.03298 -0.02562 L 0.04178 -0.0571 " pathEditMode="relative" rAng="0" ptsTypes="AAAAAAAAAAAAAAAAAAAAAAAAAAAAA">
                                      <p:cBhvr>
                                        <p:cTn id="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8" y="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FBB3B7A-D317-D59C-8631-DAE2B7F45630}"/>
              </a:ext>
            </a:extLst>
          </p:cNvPr>
          <p:cNvSpPr txBox="1"/>
          <p:nvPr/>
        </p:nvSpPr>
        <p:spPr>
          <a:xfrm>
            <a:off x="5005137" y="29163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1B350DD0-CAA5-DE2D-8CD8-03B248B7A164}"/>
              </a:ext>
            </a:extLst>
          </p:cNvPr>
          <p:cNvSpPr/>
          <p:nvPr/>
        </p:nvSpPr>
        <p:spPr>
          <a:xfrm rot="4460708">
            <a:off x="4056602" y="6478162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7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872 -0.10278 L 0.20428 -0.08673 L 0.20891 -0.06883 L 0.20798 -0.04907 L 0.1978 -0.04228 L 0.18483 -0.03981 L 0.17326 -0.0429 L 0.16771 -0.05401 L 0.16678 -0.07068 L 0.16308 -0.05648 L 0.15937 -0.03796 L 0.14178 -0.02747 L 0.12974 -0.03241 L 0.11771 -0.04352 L 0.12419 -0.03056 L 0.13021 -0.01944 L 0.13252 0.00031 L 0.12835 0.01636 L 0.12419 0.02191 L 0.11169 0.02809 L 0.09641 0.03241 L 0.09178 0.03488 L 0.06771 0.03735 L 0.05058 0.03056 L 0.04641 0.02994 L 0.0353 0.01389 L 0.03298 -0.01204 L 0.03298 -0.02562 L 0.04178 -0.0571 " pathEditMode="relative" rAng="0" ptsTypes="AAAAAAAAAAAAAAAAAAAAAAAAAAAAA">
                                      <p:cBhvr>
                                        <p:cTn id="6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8" y="70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19).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[ش]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B967FA7-AD1B-C236-F6F1-ABA662349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042737"/>
            <a:ext cx="13054411" cy="54081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7997063" y="4042611"/>
            <a:ext cx="4512260" cy="40586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</a:t>
            </a:r>
            <a:r>
              <a:rPr lang="ar-MA" sz="3200" b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شايٌ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شايٌ"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8F90D9-9FD4-0A10-25AA-39430ABF5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55824"/>
            <a:ext cx="13150664" cy="53316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4010526" y="5021180"/>
            <a:ext cx="3465095" cy="287153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7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الحرف، خذوا النشاط الثالث،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5D83B81-02C8-8053-8D5C-7C51E3BA5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37" y="3962438"/>
            <a:ext cx="13230874" cy="411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695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الأول، قوموا بتلوين رسم الشمس.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A6B9C1B-1AC2-56E9-9968-7020516A5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042737"/>
            <a:ext cx="13054411" cy="540810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1680901" y="3209750"/>
            <a:ext cx="4928446" cy="51802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حجلة الحروف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CA19445-5A7D-15F4-52C1-01D76DCE53C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34044" y="2675560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268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البطاقات المقلوبة.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بطاقات ست حروف: د – ذ – س – ش – ر – ز.</a:t>
            </a:r>
          </a:p>
        </p:txBody>
      </p:sp>
      <p:pic>
        <p:nvPicPr>
          <p:cNvPr id="5" name="Image 4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7C48C77-7081-EE84-86C1-672F7470E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260" y="2325285"/>
            <a:ext cx="8727480" cy="7765199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CD6CE8C3-2746-D17F-27B2-F9B4F7EDE0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2BE31-EC5F-3ED8-B9C6-026F8893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E7F074-3ED5-5BAC-A62D-99325302614E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بقلب البطاقات، وعليكم إيجاد بطاقة الحرف المطلوب في كل مرة.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التباري في ثنائيات، بحيث كل متنافس يسرد حرفا أو حرفين أو ثلاثة أحرف على اللاعب إيجادها.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7992C3-99D6-4AC5-753B-CB9FE4858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D70261-8794-82F6-F512-0A262CB775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049" t="27808" r="18524" b="26994"/>
          <a:stretch>
            <a:fillRect/>
          </a:stretch>
        </p:blipFill>
        <p:spPr>
          <a:xfrm>
            <a:off x="9251349" y="2533619"/>
            <a:ext cx="3865909" cy="34714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A303871-ABE8-30C6-8943-4B84C89EF43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71" t="25666" r="15968" b="29137"/>
          <a:stretch>
            <a:fillRect/>
          </a:stretch>
        </p:blipFill>
        <p:spPr>
          <a:xfrm>
            <a:off x="4729949" y="6380060"/>
            <a:ext cx="3865909" cy="34714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F03D18-A15D-5CD0-5F92-86AD05FF8E7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71" t="23632" r="21807" b="30110"/>
          <a:stretch>
            <a:fillRect/>
          </a:stretch>
        </p:blipFill>
        <p:spPr>
          <a:xfrm>
            <a:off x="9262547" y="6339331"/>
            <a:ext cx="3854711" cy="35528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DECD5F2-994D-7BB3-D367-50C7556A1A6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513" t="26872" r="14718" b="26871"/>
          <a:stretch>
            <a:fillRect/>
          </a:stretch>
        </p:blipFill>
        <p:spPr>
          <a:xfrm>
            <a:off x="4716287" y="2492890"/>
            <a:ext cx="3854712" cy="35528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6ADCDA6-46FB-ADF3-B623-44B154C367C2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16" t="26887" r="14616" b="26886"/>
          <a:stretch>
            <a:fillRect/>
          </a:stretch>
        </p:blipFill>
        <p:spPr>
          <a:xfrm>
            <a:off x="181225" y="2492890"/>
            <a:ext cx="3854712" cy="35528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AA0EE30B-8C8A-BCDB-CF46-25A118BD9CF0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69" t="26839" r="15868" b="26904"/>
          <a:stretch>
            <a:fillRect/>
          </a:stretch>
        </p:blipFill>
        <p:spPr>
          <a:xfrm>
            <a:off x="208547" y="6339331"/>
            <a:ext cx="3854712" cy="35528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6068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D8456-2D2F-7DE6-A009-4690BBF5B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56AC166-5A9B-F805-9535-EC0261CDC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24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7247B08-5E34-247F-64E3-00EF1096C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840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7B9B417-E7D4-61BE-210A-8CB911805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956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818503A-A4BB-9311-5092-263F564F5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24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CA46288-8509-A924-D368-720695EC1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840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1544E88-B193-DFA3-036F-7D3C133C1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956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BC652E6-1847-EE43-4634-6DF857720A8F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35090EC-608C-8282-611C-057E65A8118E}"/>
              </a:ext>
            </a:extLst>
          </p:cNvPr>
          <p:cNvSpPr txBox="1"/>
          <p:nvPr/>
        </p:nvSpPr>
        <p:spPr>
          <a:xfrm>
            <a:off x="1680901" y="796766"/>
            <a:ext cx="11826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اللاعب لاختيار البطاقات، في كل مرة يقلب البطاقة ويسمي الحرف، إن أصاب ينتقل إلى بطاقة أخرى، وإن أخطأ يعيد البطاقة ويعاود المحاولة (كل لاعب لديه الحق في 3 محاولات خاطئة فقط). يتم تغيير الحرف المطلوب في حالة الفوز.</a:t>
            </a:r>
          </a:p>
        </p:txBody>
      </p:sp>
      <p:pic>
        <p:nvPicPr>
          <p:cNvPr id="26" name="Image 2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CF9BDFB-7CF8-04C3-3E14-C36DA33FB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8972405"/>
              </p:ext>
            </p:extLst>
          </p:nvPr>
        </p:nvGraphicFramePr>
        <p:xfrm>
          <a:off x="1776161" y="1970346"/>
          <a:ext cx="9989603" cy="7589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"أنا الفتى النظيف"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"بائع القبعات"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الأنشطة اليومية"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تقديم حرف: "ش"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الوعي الصوتي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المبدأ الألفبائي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التخطيط والتلوين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30575" y="329125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600826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50 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208199" y="863786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01127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30575" y="462389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130DF7B-8D7E-1972-2518-CDEB6E51FFA5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667876"/>
            <a:ext cx="813334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36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اليوم كيف أستمع جيدا وآخذ الكلمة لأتحدث.</a:t>
            </a:r>
            <a:endParaRPr lang="fr-FR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5D668-1F27-8579-29BF-A48E6922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389A5FF-1C07-0D63-E83A-30B76D36B131}"/>
              </a:ext>
            </a:extLst>
          </p:cNvPr>
          <p:cNvSpPr txBox="1"/>
          <p:nvPr/>
        </p:nvSpPr>
        <p:spPr>
          <a:xfrm>
            <a:off x="4154906" y="646293"/>
            <a:ext cx="8229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أستمع جيدا لأجوبة زملائي</a:t>
            </a:r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أستمع جيدا لتعليمات أستاذي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57A41C-9A85-59EE-FD8C-7C530E50E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15" name="Image 1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4CAB5154-3E70-1A29-7551-97E338B3DB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18463" y="2878002"/>
            <a:ext cx="8079073" cy="6762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16007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10917</TotalTime>
  <Words>1400</Words>
  <Application>Microsoft Office PowerPoint</Application>
  <PresentationFormat>Personnalisé</PresentationFormat>
  <Paragraphs>185</Paragraphs>
  <Slides>60</Slides>
  <Notes>10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60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2227</cp:revision>
  <dcterms:created xsi:type="dcterms:W3CDTF">2014-10-09T07:32:24Z</dcterms:created>
  <dcterms:modified xsi:type="dcterms:W3CDTF">2025-09-24T22:16:33Z</dcterms:modified>
</cp:coreProperties>
</file>