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94" r:id="rId2"/>
    <p:sldMasterId id="2147483882" r:id="rId3"/>
    <p:sldMasterId id="2147483824" r:id="rId4"/>
    <p:sldMasterId id="2147483934" r:id="rId5"/>
  </p:sldMasterIdLst>
  <p:notesMasterIdLst>
    <p:notesMasterId r:id="rId87"/>
  </p:notesMasterIdLst>
  <p:handoutMasterIdLst>
    <p:handoutMasterId r:id="rId88"/>
  </p:handoutMasterIdLst>
  <p:sldIdLst>
    <p:sldId id="257" r:id="rId6"/>
    <p:sldId id="2134804867" r:id="rId7"/>
    <p:sldId id="2134805101" r:id="rId8"/>
    <p:sldId id="2134808443" r:id="rId9"/>
    <p:sldId id="2134808514" r:id="rId10"/>
    <p:sldId id="2134805155" r:id="rId11"/>
    <p:sldId id="345" r:id="rId12"/>
    <p:sldId id="953" r:id="rId13"/>
    <p:sldId id="2134808454" r:id="rId14"/>
    <p:sldId id="2134808455" r:id="rId15"/>
    <p:sldId id="2134808456" r:id="rId16"/>
    <p:sldId id="542" r:id="rId17"/>
    <p:sldId id="988" r:id="rId18"/>
    <p:sldId id="2134808515" r:id="rId19"/>
    <p:sldId id="2134808457" r:id="rId20"/>
    <p:sldId id="2134808516" r:id="rId21"/>
    <p:sldId id="2134808459" r:id="rId22"/>
    <p:sldId id="2134808517" r:id="rId23"/>
    <p:sldId id="2134808527" r:id="rId24"/>
    <p:sldId id="2134808448" r:id="rId25"/>
    <p:sldId id="2134808464" r:id="rId26"/>
    <p:sldId id="2134808466" r:id="rId27"/>
    <p:sldId id="2134808518" r:id="rId28"/>
    <p:sldId id="2134808473" r:id="rId29"/>
    <p:sldId id="2134808472" r:id="rId30"/>
    <p:sldId id="2134808475" r:id="rId31"/>
    <p:sldId id="2134808476" r:id="rId32"/>
    <p:sldId id="2134808468" r:id="rId33"/>
    <p:sldId id="2134808469" r:id="rId34"/>
    <p:sldId id="2134808519" r:id="rId35"/>
    <p:sldId id="2134808480" r:id="rId36"/>
    <p:sldId id="2134808521" r:id="rId37"/>
    <p:sldId id="597" r:id="rId38"/>
    <p:sldId id="2134808483" r:id="rId39"/>
    <p:sldId id="2134808484" r:id="rId40"/>
    <p:sldId id="2134808485" r:id="rId41"/>
    <p:sldId id="2134808486" r:id="rId42"/>
    <p:sldId id="2134808487" r:id="rId43"/>
    <p:sldId id="2134808488" r:id="rId44"/>
    <p:sldId id="2134808489" r:id="rId45"/>
    <p:sldId id="2134808500" r:id="rId46"/>
    <p:sldId id="2134808501" r:id="rId47"/>
    <p:sldId id="2134808502" r:id="rId48"/>
    <p:sldId id="2134808506" r:id="rId49"/>
    <p:sldId id="2134808534" r:id="rId50"/>
    <p:sldId id="2134808535" r:id="rId51"/>
    <p:sldId id="2134808536" r:id="rId52"/>
    <p:sldId id="2134808548" r:id="rId53"/>
    <p:sldId id="2134808528" r:id="rId54"/>
    <p:sldId id="2134808529" r:id="rId55"/>
    <p:sldId id="2134808530" r:id="rId56"/>
    <p:sldId id="2134808531" r:id="rId57"/>
    <p:sldId id="2134808532" r:id="rId58"/>
    <p:sldId id="2134808533" r:id="rId59"/>
    <p:sldId id="2134808537" r:id="rId60"/>
    <p:sldId id="2134808538" r:id="rId61"/>
    <p:sldId id="2134808539" r:id="rId62"/>
    <p:sldId id="2134808540" r:id="rId63"/>
    <p:sldId id="2134808491" r:id="rId64"/>
    <p:sldId id="2134808523" r:id="rId65"/>
    <p:sldId id="2134808492" r:id="rId66"/>
    <p:sldId id="2134808493" r:id="rId67"/>
    <p:sldId id="2134808522" r:id="rId68"/>
    <p:sldId id="2134808524" r:id="rId69"/>
    <p:sldId id="2134808525" r:id="rId70"/>
    <p:sldId id="2134808494" r:id="rId71"/>
    <p:sldId id="2134808495" r:id="rId72"/>
    <p:sldId id="2134808541" r:id="rId73"/>
    <p:sldId id="2134808542" r:id="rId74"/>
    <p:sldId id="2134808496" r:id="rId75"/>
    <p:sldId id="2134808497" r:id="rId76"/>
    <p:sldId id="2134808543" r:id="rId77"/>
    <p:sldId id="2134808544" r:id="rId78"/>
    <p:sldId id="2134808498" r:id="rId79"/>
    <p:sldId id="2134808499" r:id="rId80"/>
    <p:sldId id="985" r:id="rId81"/>
    <p:sldId id="2134808447" r:id="rId82"/>
    <p:sldId id="2134808545" r:id="rId83"/>
    <p:sldId id="2134808546" r:id="rId84"/>
    <p:sldId id="2134808547" r:id="rId85"/>
    <p:sldId id="2134808513" r:id="rId86"/>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443"/>
            <p14:sldId id="2134808514"/>
            <p14:sldId id="2134805155"/>
          </p14:sldIdLst>
        </p14:section>
        <p14:section name="افتتاح الحصة" id="{B4CCA7F9-F5CC-4171-9420-75CE68236B45}">
          <p14:sldIdLst>
            <p14:sldId id="345"/>
            <p14:sldId id="953"/>
            <p14:sldId id="2134808454"/>
            <p14:sldId id="2134808455"/>
            <p14:sldId id="2134808456"/>
          </p14:sldIdLst>
        </p14:section>
        <p14:section name="نشاط اعتيادي" id="{3822E05A-48B7-466A-9806-AC1514DAD3AF}">
          <p14:sldIdLst>
            <p14:sldId id="542"/>
            <p14:sldId id="988"/>
            <p14:sldId id="2134808515"/>
            <p14:sldId id="2134808457"/>
            <p14:sldId id="2134808516"/>
            <p14:sldId id="2134808459"/>
            <p14:sldId id="2134808517"/>
            <p14:sldId id="2134808527"/>
          </p14:sldIdLst>
        </p14:section>
        <p14:section name="تحدث وإغناء المعجم" id="{5F742C0B-3E93-40E7-BD04-47EA8F843380}">
          <p14:sldIdLst>
            <p14:sldId id="2134808448"/>
            <p14:sldId id="2134808464"/>
            <p14:sldId id="2134808466"/>
            <p14:sldId id="2134808518"/>
            <p14:sldId id="2134808473"/>
            <p14:sldId id="2134808472"/>
            <p14:sldId id="2134808475"/>
            <p14:sldId id="2134808476"/>
            <p14:sldId id="2134808468"/>
            <p14:sldId id="2134808469"/>
            <p14:sldId id="2134808519"/>
            <p14:sldId id="2134808480"/>
            <p14:sldId id="2134808521"/>
          </p14:sldIdLst>
        </p14:section>
        <p14:section name="أنشطة القراءةوالكتابة" id="{A25CF4A3-DA66-4B51-A640-2EC4C5A8918F}">
          <p14:sldIdLst>
            <p14:sldId id="597"/>
            <p14:sldId id="2134808483"/>
            <p14:sldId id="2134808484"/>
            <p14:sldId id="2134808485"/>
            <p14:sldId id="2134808486"/>
            <p14:sldId id="2134808487"/>
            <p14:sldId id="2134808488"/>
            <p14:sldId id="2134808489"/>
            <p14:sldId id="2134808500"/>
            <p14:sldId id="2134808501"/>
            <p14:sldId id="2134808502"/>
            <p14:sldId id="2134808506"/>
            <p14:sldId id="2134808534"/>
            <p14:sldId id="2134808535"/>
            <p14:sldId id="2134808536"/>
            <p14:sldId id="2134808548"/>
            <p14:sldId id="2134808528"/>
            <p14:sldId id="2134808529"/>
            <p14:sldId id="2134808530"/>
            <p14:sldId id="2134808531"/>
            <p14:sldId id="2134808532"/>
            <p14:sldId id="2134808533"/>
            <p14:sldId id="2134808537"/>
            <p14:sldId id="2134808538"/>
            <p14:sldId id="2134808539"/>
            <p14:sldId id="2134808540"/>
            <p14:sldId id="2134808491"/>
            <p14:sldId id="2134808523"/>
            <p14:sldId id="2134808492"/>
            <p14:sldId id="2134808493"/>
            <p14:sldId id="2134808522"/>
            <p14:sldId id="2134808524"/>
            <p14:sldId id="2134808525"/>
            <p14:sldId id="2134808494"/>
            <p14:sldId id="2134808495"/>
            <p14:sldId id="2134808541"/>
            <p14:sldId id="2134808542"/>
            <p14:sldId id="2134808496"/>
            <p14:sldId id="2134808497"/>
            <p14:sldId id="2134808543"/>
            <p14:sldId id="2134808544"/>
            <p14:sldId id="2134808498"/>
            <p14:sldId id="2134808499"/>
          </p14:sldIdLst>
        </p14:section>
        <p14:section name="اختتام الحصة" id="{CFAC160B-4D15-40C5-8575-18C3947DD0CB}">
          <p14:sldIdLst>
            <p14:sldId id="985"/>
            <p14:sldId id="2134808447"/>
            <p14:sldId id="2134808545"/>
            <p14:sldId id="2134808546"/>
            <p14:sldId id="2134808547"/>
            <p14:sldId id="2134808513"/>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3EC"/>
    <a:srgbClr val="E4B06F"/>
    <a:srgbClr val="D68D51"/>
    <a:srgbClr val="006DB4"/>
    <a:srgbClr val="19199B"/>
    <a:srgbClr val="E74C3C"/>
    <a:srgbClr val="D4EAF3"/>
    <a:srgbClr val="FFFFFF"/>
    <a:srgbClr val="10147E"/>
    <a:srgbClr val="0A0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0" autoAdjust="0"/>
    <p:restoredTop sz="86609" autoAdjust="0"/>
  </p:normalViewPr>
  <p:slideViewPr>
    <p:cSldViewPr snapToGrid="0" showGuides="1">
      <p:cViewPr varScale="1">
        <p:scale>
          <a:sx n="44" d="100"/>
          <a:sy n="44" d="100"/>
        </p:scale>
        <p:origin x="91" y="427"/>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commentAuthors" Target="commen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presProps" Target="pres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24/09/2025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24/09/2025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DD593-06D1-D22D-F06D-E906C0D9A9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7B09E6-B6B6-822E-967A-3B3F2BD79F0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DE7B321D-17F1-BAE1-4663-40760F39654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C7527E-CE66-30CA-F1EB-D0B9EBF97B4E}"/>
              </a:ext>
            </a:extLst>
          </p:cNvPr>
          <p:cNvSpPr>
            <a:spLocks noGrp="1"/>
          </p:cNvSpPr>
          <p:nvPr>
            <p:ph type="sldNum" sz="quarter" idx="10"/>
          </p:nvPr>
        </p:nvSpPr>
        <p:spPr/>
        <p:txBody>
          <a:bodyPr/>
          <a:lstStyle/>
          <a:p>
            <a:fld id="{66F65507-EDDC-4955-A45A-ABE631BC6CC1}" type="slidenum">
              <a:rPr lang="fr-FR" smtClean="0"/>
              <a:t>28</a:t>
            </a:fld>
            <a:endParaRPr lang="fr-FR"/>
          </a:p>
        </p:txBody>
      </p:sp>
    </p:spTree>
    <p:extLst>
      <p:ext uri="{BB962C8B-B14F-4D97-AF65-F5344CB8AC3E}">
        <p14:creationId xmlns:p14="http://schemas.microsoft.com/office/powerpoint/2010/main" val="2148927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8</a:t>
            </a:fld>
            <a:endParaRPr lang="fr-FR"/>
          </a:p>
        </p:txBody>
      </p:sp>
    </p:spTree>
    <p:extLst>
      <p:ext uri="{BB962C8B-B14F-4D97-AF65-F5344CB8AC3E}">
        <p14:creationId xmlns:p14="http://schemas.microsoft.com/office/powerpoint/2010/main" val="140395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CCFD-C17A-45EA-B2BA-032EE9DC0D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A4D049-F5B9-945E-60A8-696B283B559F}"/>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4395CDB6-0D5E-434F-BE9D-F38C93DBF0A0}"/>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2803E01-87A2-5D53-DEA6-8FE902B665D1}"/>
              </a:ext>
            </a:extLst>
          </p:cNvPr>
          <p:cNvSpPr>
            <a:spLocks noGrp="1"/>
          </p:cNvSpPr>
          <p:nvPr>
            <p:ph type="sldNum" sz="quarter" idx="10"/>
          </p:nvPr>
        </p:nvSpPr>
        <p:spPr/>
        <p:txBody>
          <a:bodyPr/>
          <a:lstStyle/>
          <a:p>
            <a:fld id="{66F65507-EDDC-4955-A45A-ABE631BC6CC1}" type="slidenum">
              <a:rPr lang="fr-FR" smtClean="0"/>
              <a:t>9</a:t>
            </a:fld>
            <a:endParaRPr lang="fr-FR"/>
          </a:p>
        </p:txBody>
      </p:sp>
    </p:spTree>
    <p:extLst>
      <p:ext uri="{BB962C8B-B14F-4D97-AF65-F5344CB8AC3E}">
        <p14:creationId xmlns:p14="http://schemas.microsoft.com/office/powerpoint/2010/main" val="212375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0626B-5D1E-FB7D-2ECA-D454F844C5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882349-2703-E839-8850-ABA29BF47840}"/>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FFFBB39-38AB-62CF-71F9-C55349A021FE}"/>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E1DB0A10-56C7-9EC2-4F23-DCB2AEFB53FD}"/>
              </a:ext>
            </a:extLst>
          </p:cNvPr>
          <p:cNvSpPr>
            <a:spLocks noGrp="1"/>
          </p:cNvSpPr>
          <p:nvPr>
            <p:ph type="sldNum" sz="quarter" idx="10"/>
          </p:nvPr>
        </p:nvSpPr>
        <p:spPr/>
        <p:txBody>
          <a:bodyPr/>
          <a:lstStyle/>
          <a:p>
            <a:fld id="{66F65507-EDDC-4955-A45A-ABE631BC6CC1}" type="slidenum">
              <a:rPr lang="fr-FR" smtClean="0"/>
              <a:t>10</a:t>
            </a:fld>
            <a:endParaRPr lang="fr-FR"/>
          </a:p>
        </p:txBody>
      </p:sp>
    </p:spTree>
    <p:extLst>
      <p:ext uri="{BB962C8B-B14F-4D97-AF65-F5344CB8AC3E}">
        <p14:creationId xmlns:p14="http://schemas.microsoft.com/office/powerpoint/2010/main" val="256212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3DCB-32A2-4746-634B-C228C6D951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CAFCB-09C9-15F8-3308-1D680FC9E991}"/>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124C5E2-F683-C395-7DCC-89798668D5AB}"/>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4DE13EA-D9E0-2491-523F-17DCE683FEEF}"/>
              </a:ext>
            </a:extLst>
          </p:cNvPr>
          <p:cNvSpPr>
            <a:spLocks noGrp="1"/>
          </p:cNvSpPr>
          <p:nvPr>
            <p:ph type="sldNum" sz="quarter" idx="10"/>
          </p:nvPr>
        </p:nvSpPr>
        <p:spPr/>
        <p:txBody>
          <a:bodyPr/>
          <a:lstStyle/>
          <a:p>
            <a:fld id="{66F65507-EDDC-4955-A45A-ABE631BC6CC1}" type="slidenum">
              <a:rPr lang="fr-FR" smtClean="0"/>
              <a:t>11</a:t>
            </a:fld>
            <a:endParaRPr lang="fr-FR"/>
          </a:p>
        </p:txBody>
      </p:sp>
    </p:spTree>
    <p:extLst>
      <p:ext uri="{BB962C8B-B14F-4D97-AF65-F5344CB8AC3E}">
        <p14:creationId xmlns:p14="http://schemas.microsoft.com/office/powerpoint/2010/main" val="61460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12</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A1DDC-0ADA-3F8D-197F-24FEABB1EE2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2B5CC9-EAB2-4586-6A5D-034C85513630}"/>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A6D96C36-B13F-9E97-60B2-CAC12B00C0E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555EE63-8BD1-9804-56C6-097D937602FB}"/>
              </a:ext>
            </a:extLst>
          </p:cNvPr>
          <p:cNvSpPr>
            <a:spLocks noGrp="1"/>
          </p:cNvSpPr>
          <p:nvPr>
            <p:ph type="sldNum" sz="quarter" idx="10"/>
          </p:nvPr>
        </p:nvSpPr>
        <p:spPr/>
        <p:txBody>
          <a:bodyPr/>
          <a:lstStyle/>
          <a:p>
            <a:fld id="{66F65507-EDDC-4955-A45A-ABE631BC6CC1}" type="slidenum">
              <a:rPr lang="fr-FR" smtClean="0"/>
              <a:t>19</a:t>
            </a:fld>
            <a:endParaRPr lang="fr-FR"/>
          </a:p>
        </p:txBody>
      </p:sp>
    </p:spTree>
    <p:extLst>
      <p:ext uri="{BB962C8B-B14F-4D97-AF65-F5344CB8AC3E}">
        <p14:creationId xmlns:p14="http://schemas.microsoft.com/office/powerpoint/2010/main" val="2957184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20</a:t>
            </a:fld>
            <a:endParaRPr lang="fr-FR"/>
          </a:p>
        </p:txBody>
      </p:sp>
    </p:spTree>
    <p:extLst>
      <p:ext uri="{BB962C8B-B14F-4D97-AF65-F5344CB8AC3E}">
        <p14:creationId xmlns:p14="http://schemas.microsoft.com/office/powerpoint/2010/main" val="170583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B46AD-E645-F0D3-F1B2-B9693E6E40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A8209B-0C0C-B5DA-CEB2-65619A202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3EF53657-9884-AE45-D16D-563DE59300C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7EBE95-BE3B-4746-3CB1-021C9987DDFA}"/>
              </a:ext>
            </a:extLst>
          </p:cNvPr>
          <p:cNvSpPr>
            <a:spLocks noGrp="1"/>
          </p:cNvSpPr>
          <p:nvPr>
            <p:ph type="sldNum" sz="quarter" idx="10"/>
          </p:nvPr>
        </p:nvSpPr>
        <p:spPr/>
        <p:txBody>
          <a:bodyPr/>
          <a:lstStyle/>
          <a:p>
            <a:fld id="{66F65507-EDDC-4955-A45A-ABE631BC6CC1}" type="slidenum">
              <a:rPr lang="fr-FR" smtClean="0"/>
              <a:t>21</a:t>
            </a:fld>
            <a:endParaRPr lang="fr-FR"/>
          </a:p>
        </p:txBody>
      </p:sp>
    </p:spTree>
    <p:extLst>
      <p:ext uri="{BB962C8B-B14F-4D97-AF65-F5344CB8AC3E}">
        <p14:creationId xmlns:p14="http://schemas.microsoft.com/office/powerpoint/2010/main" val="47045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287B5-BC48-15F2-8857-FFDDA243D794}"/>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2FD70E16-BDD1-9D82-087A-5D0E86D49F69}"/>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BCAEF58-BF28-F5A6-769F-E025E977DAEE}"/>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C322732A-D714-0411-231A-93FB4822C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13350-ECEF-E391-6C04-18B632918064}"/>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2854227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4FC37-05E4-279C-69FF-5EF8345D9E7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65F83F-9129-0D85-C5AF-EC0C6A55BA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27E9F7-7577-0230-40B7-C6AC2164AE99}"/>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51BCFA4-29D4-43C5-E210-90B2AABF5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C4739A-4060-56C7-6352-C6DF99C5C48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7919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EA59D-E8BA-0E0F-CCE4-B19FB0508819}"/>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98CF272F-DBBA-B000-ACE3-557C32BDEFD1}"/>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5A75D7-2564-C8DC-8D33-70E46261E86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873A034-C41A-E7D8-0653-45AB2BF6CD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9F0469-6120-9524-6AA5-BA4188DE8AD1}"/>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92785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3D5AB-45A9-5C4A-6F47-7F26B8A0A8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CE43DA-C65D-07BF-AAC6-C527FFEA1B90}"/>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48DFFC-2CA1-BCB6-18C6-24ED423B7424}"/>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CDF9F7-5D1F-0C5C-F592-4A6C44376755}"/>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BDE76434-1072-1505-459C-A9581957F0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AC3A11-A2FA-736C-EFA9-68A325C0939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477887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910FE-05E2-0E88-D6A0-03F46BF35AC3}"/>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329A86C-1807-6A54-3081-A541AAF4F53A}"/>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9813CF-1E5D-76BE-401B-D994E1799D28}"/>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DE1887-7603-669F-FA3B-50A54735905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B7D44ED-FF0C-79B1-E02F-740D22A07988}"/>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2326C8-D854-BBE4-E51F-95719A4AB87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A75F6B9D-D7B0-7ED9-FE58-43010098A41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BDF9E4-4E22-4133-DD2A-F61D3282E6C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77374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5E356-FBA3-7D96-1FBC-3C192EEDF08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0FABA93-AACF-3D94-ED71-AA29112F1802}"/>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004232D9-1290-A798-D97C-8B785CF1A3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80E17-36AD-A248-C02B-5CB2C22B50D5}"/>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01702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0FD99-5CB7-CE58-FB54-C786B4C50BE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AA33CE91-1954-3765-6D61-1484ECC773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E9B5236-2E38-4E77-EBC4-932CCE42139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27181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445A3-06CB-6064-73EE-962B0DB125F5}"/>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5DEA4F7E-5AA5-0D68-2912-2095F70CD29B}"/>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03CF98-5DEF-24D7-078E-C6666B4775E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3ECB72-875F-7168-6C9E-94C55C7F45D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688B6BA-8FA3-B43A-E358-19ADB23D9D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7C5391-7797-FCB2-16AF-BC61D36A5732}"/>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72756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A441-9812-2019-06C7-3203D484B864}"/>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533FF6C7-29C9-09DA-8D66-30974A42825E}"/>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A40CA51-33DF-B14D-C8A2-46EC0E6B850D}"/>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B01590-7CC7-25EF-CE65-BA4420A4254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8EF1A4F-A09F-F720-BEC8-815780B459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E10F736-1ACC-482C-1C7D-2C6559CA2657}"/>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934048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554B6-20EB-1E76-79EA-E6C47311277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EB0B28-E0DB-DAB5-90BE-620D697FC3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E870A-5DB8-ACFF-C844-911BADAC5ECC}"/>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F41B39A-2D05-52E1-C348-BD087868FE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E3A715-D31D-8D73-1648-414F89688CDE}"/>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85824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FFFFAB-C3F9-948A-C5DD-4B2363B2A8E6}"/>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B5E961-1D64-13AE-860A-C565D7FC289D}"/>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EE28DD-CD45-CCD8-F84A-D6000CF125F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9726AF9-7CE7-B59C-1576-24BAC078A4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E0BD8-E9DF-89EA-7F63-3CF2E1A9C90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074451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936176" y="0"/>
            <a:ext cx="4800601" cy="10287000"/>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203875"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203875"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6708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6222772" y="8990806"/>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5736772" y="8342704"/>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5736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89270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30BC4337-8A20-DF1D-5CDB-E6536CBB492A}"/>
              </a:ext>
            </a:extLst>
          </p:cNvPr>
          <p:cNvGraphicFramePr>
            <a:graphicFrameLocks noGrp="1"/>
          </p:cNvGraphicFramePr>
          <p:nvPr userDrawn="1">
            <p:extLst>
              <p:ext uri="{D42A27DB-BD31-4B8C-83A1-F6EECF244321}">
                <p14:modId xmlns:p14="http://schemas.microsoft.com/office/powerpoint/2010/main" val="3584968977"/>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1453329532"/>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8C840B5F-56D0-D191-5E5B-ECB205136A02}"/>
              </a:ext>
            </a:extLst>
          </p:cNvPr>
          <p:cNvGraphicFramePr>
            <a:graphicFrameLocks noGrp="1"/>
          </p:cNvGraphicFramePr>
          <p:nvPr userDrawn="1">
            <p:extLst>
              <p:ext uri="{D42A27DB-BD31-4B8C-83A1-F6EECF244321}">
                <p14:modId xmlns:p14="http://schemas.microsoft.com/office/powerpoint/2010/main" val="296290514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7553F5E8-7382-5AD0-E5C4-8F4F2667AD4F}"/>
              </a:ext>
            </a:extLst>
          </p:cNvPr>
          <p:cNvGraphicFramePr>
            <a:graphicFrameLocks noGrp="1"/>
          </p:cNvGraphicFramePr>
          <p:nvPr userDrawn="1">
            <p:extLst>
              <p:ext uri="{D42A27DB-BD31-4B8C-83A1-F6EECF244321}">
                <p14:modId xmlns:p14="http://schemas.microsoft.com/office/powerpoint/2010/main" val="419187125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E7FE1F9F-0452-B05C-880B-27AB06BA194C}"/>
              </a:ext>
            </a:extLst>
          </p:cNvPr>
          <p:cNvGraphicFramePr>
            <a:graphicFrameLocks noGrp="1"/>
          </p:cNvGraphicFramePr>
          <p:nvPr userDrawn="1">
            <p:extLst>
              <p:ext uri="{D42A27DB-BD31-4B8C-83A1-F6EECF244321}">
                <p14:modId xmlns:p14="http://schemas.microsoft.com/office/powerpoint/2010/main" val="165365823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9/24/2025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464E78A-C52D-F799-2CB8-1FAF16490DE0}"/>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2832DEF-3C5C-1D37-6B0D-B43D7BFD2212}"/>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E7B776-0F28-5C8F-1EBD-A6EA87E4E4F0}"/>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2271F5A-65C6-55F2-EA72-656A2A38BCC2}"/>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6076B1-841E-586D-FC8D-D275AD341A99}"/>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51D32C24-93D1-4A11-AD59-BF97BF1F318A}" type="slidenum">
              <a:rPr lang="fr-FR" smtClean="0"/>
              <a:t>‹N°›</a:t>
            </a:fld>
            <a:endParaRPr lang="fr-FR"/>
          </a:p>
        </p:txBody>
      </p:sp>
    </p:spTree>
    <p:extLst>
      <p:ext uri="{BB962C8B-B14F-4D97-AF65-F5344CB8AC3E}">
        <p14:creationId xmlns:p14="http://schemas.microsoft.com/office/powerpoint/2010/main" val="6383821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24/09/2025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844" r:id="rId16"/>
    <p:sldLayoutId id="2147483878" r:id="rId17"/>
    <p:sldLayoutId id="2147483880" r:id="rId18"/>
    <p:sldLayoutId id="2147483881" r:id="rId19"/>
    <p:sldLayoutId id="2147483950" r:id="rId20"/>
    <p:sldLayoutId id="2147483951" r:id="rId21"/>
    <p:sldLayoutId id="2147483838" r:id="rId22"/>
    <p:sldLayoutId id="2147483650" r:id="rId23"/>
    <p:sldLayoutId id="2147483651" r:id="rId24"/>
    <p:sldLayoutId id="2147483652" r:id="rId25"/>
    <p:sldLayoutId id="2147483653" r:id="rId26"/>
    <p:sldLayoutId id="2147483654" r:id="rId27"/>
    <p:sldLayoutId id="2147483655" r:id="rId28"/>
    <p:sldLayoutId id="2147483656" r:id="rId29"/>
    <p:sldLayoutId id="2147483657" r:id="rId30"/>
    <p:sldLayoutId id="2147483658" r:id="rId31"/>
    <p:sldLayoutId id="2147483877" r:id="rId3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5.jpe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6.jpe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7.jpe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1.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jpe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4.png"/><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5.jpe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6.jpe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3.png"/><Relationship Id="rId1" Type="http://schemas.openxmlformats.org/officeDocument/2006/relationships/slideLayout" Target="../slideLayouts/slideLayout63.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63.xml"/><Relationship Id="rId5" Type="http://schemas.microsoft.com/office/2007/relationships/hdphoto" Target="../media/hdphoto2.wdp"/><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jpeg"/><Relationship Id="rId1" Type="http://schemas.openxmlformats.org/officeDocument/2006/relationships/slideLayout" Target="../slideLayouts/slideLayout63.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5.wdp"/><Relationship Id="rId5" Type="http://schemas.openxmlformats.org/officeDocument/2006/relationships/image" Target="../media/image47.png"/><Relationship Id="rId4" Type="http://schemas.microsoft.com/office/2007/relationships/hdphoto" Target="../media/hdphoto4.wdp"/></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4.wdp"/></Relationships>
</file>

<file path=ppt/slides/_rels/slide4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6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5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2.png"/><Relationship Id="rId1" Type="http://schemas.openxmlformats.org/officeDocument/2006/relationships/slideLayout" Target="../slideLayouts/slideLayout63.xml"/><Relationship Id="rId4" Type="http://schemas.microsoft.com/office/2007/relationships/hdphoto" Target="../media/hdphoto7.wdp"/></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3.png"/><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2.png"/><Relationship Id="rId1" Type="http://schemas.openxmlformats.org/officeDocument/2006/relationships/slideLayout" Target="../slideLayouts/slideLayout63.xml"/><Relationship Id="rId6" Type="http://schemas.microsoft.com/office/2007/relationships/hdphoto" Target="../media/hdphoto8.wdp"/><Relationship Id="rId5" Type="http://schemas.openxmlformats.org/officeDocument/2006/relationships/image" Target="../media/image52.png"/><Relationship Id="rId4" Type="http://schemas.microsoft.com/office/2007/relationships/hdphoto" Target="../media/hdphoto7.wdp"/></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jpeg"/><Relationship Id="rId1" Type="http://schemas.openxmlformats.org/officeDocument/2006/relationships/slideLayout" Target="../slideLayouts/slideLayout63.xml"/><Relationship Id="rId4" Type="http://schemas.microsoft.com/office/2007/relationships/hdphoto" Target="../media/hdphoto3.wdp"/></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5.wdp"/><Relationship Id="rId5" Type="http://schemas.openxmlformats.org/officeDocument/2006/relationships/image" Target="../media/image47.png"/><Relationship Id="rId4" Type="http://schemas.microsoft.com/office/2007/relationships/hdphoto" Target="../media/hdphoto4.wdp"/></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4.wdp"/></Relationships>
</file>

<file path=ppt/slides/_rels/slide5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png"/><Relationship Id="rId1" Type="http://schemas.openxmlformats.org/officeDocument/2006/relationships/slideLayout" Target="../slideLayouts/slideLayout63.xml"/><Relationship Id="rId5" Type="http://schemas.openxmlformats.org/officeDocument/2006/relationships/image" Target="../media/image49.png"/><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7.png"/><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2.png"/><Relationship Id="rId1" Type="http://schemas.openxmlformats.org/officeDocument/2006/relationships/slideLayout" Target="../slideLayouts/slideLayout63.xml"/><Relationship Id="rId4" Type="http://schemas.openxmlformats.org/officeDocument/2006/relationships/image" Target="../media/image61.png"/></Relationships>
</file>

<file path=ppt/slides/_rels/slide7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2.png"/><Relationship Id="rId1" Type="http://schemas.openxmlformats.org/officeDocument/2006/relationships/slideLayout" Target="../slideLayouts/slideLayout63.xml"/><Relationship Id="rId4" Type="http://schemas.openxmlformats.org/officeDocument/2006/relationships/image" Target="../media/image56.png"/></Relationships>
</file>

<file path=ppt/slides/_rels/slide7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6.xml"/></Relationships>
</file>

<file path=ppt/slides/_rels/slide7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7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7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8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8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الدعم الوقائي</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101953" y="8476451"/>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13821"/>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الأول</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214213" y="6667500"/>
            <a:ext cx="6148987" cy="2057400"/>
            <a:chOff x="4214213" y="5301853"/>
            <a:chExt cx="6148987" cy="2057400"/>
          </a:xfrm>
        </p:grpSpPr>
        <p:sp>
          <p:nvSpPr>
            <p:cNvPr id="9" name="TextBox 7">
              <a:extLst>
                <a:ext uri="{FF2B5EF4-FFF2-40B4-BE49-F238E27FC236}">
                  <a16:creationId xmlns:a16="http://schemas.microsoft.com/office/drawing/2014/main" id="{45B0A1E8-F2BA-31DC-A793-BDED4E478A5A}"/>
                </a:ext>
              </a:extLst>
            </p:cNvPr>
            <p:cNvSpPr txBox="1"/>
            <p:nvPr/>
          </p:nvSpPr>
          <p:spPr>
            <a:xfrm>
              <a:off x="6025036" y="6391669"/>
              <a:ext cx="2175378"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endParaRPr lang="en-US" sz="4400" b="1" dirty="0">
                <a:solidFill>
                  <a:prstClr val="white"/>
                </a:solidFill>
                <a:latin typeface="Adobe Arabic" panose="02040503050201020203" pitchFamily="18" charset="-78"/>
                <a:cs typeface="Adobe Arabic" panose="02040503050201020203" pitchFamily="18" charset="-78"/>
              </a:endParaRPr>
            </a:p>
          </p:txBody>
        </p:sp>
        <p:sp>
          <p:nvSpPr>
            <p:cNvPr id="4" name="Rectangle : coins arrondis 3">
              <a:extLst>
                <a:ext uri="{FF2B5EF4-FFF2-40B4-BE49-F238E27FC236}">
                  <a16:creationId xmlns:a16="http://schemas.microsoft.com/office/drawing/2014/main" id="{480176DD-AD75-E05C-FFEB-51070627313B}"/>
                </a:ext>
              </a:extLst>
            </p:cNvPr>
            <p:cNvSpPr/>
            <p:nvPr/>
          </p:nvSpPr>
          <p:spPr>
            <a:xfrm>
              <a:off x="4214213" y="595236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3</a:t>
              </a:r>
              <a:endParaRPr kumimoji="0" lang="f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الفترة 1</a:t>
              </a:r>
              <a:endParaRPr lang="fr-FR" sz="5400" b="1" dirty="0">
                <a:latin typeface="Microsoft Uighur" panose="02000000000000000000" pitchFamily="2" charset="-78"/>
                <a:cs typeface="Microsoft Uighur" panose="02000000000000000000" pitchFamily="2" charset="-78"/>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38FA6-A62D-2ABB-14DF-AC639F52A8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9850C25-EEEF-B275-C7CD-006EC181B6D2}"/>
              </a:ext>
            </a:extLst>
          </p:cNvPr>
          <p:cNvSpPr txBox="1"/>
          <p:nvPr/>
        </p:nvSpPr>
        <p:spPr>
          <a:xfrm>
            <a:off x="6144125" y="868785"/>
            <a:ext cx="6352675" cy="707886"/>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كل أيقونة تعبر عن سلوك معين؛ لاحظوا جيدا!</a:t>
            </a:r>
          </a:p>
        </p:txBody>
      </p:sp>
      <p:pic>
        <p:nvPicPr>
          <p:cNvPr id="2" name="Image 1">
            <a:extLst>
              <a:ext uri="{FF2B5EF4-FFF2-40B4-BE49-F238E27FC236}">
                <a16:creationId xmlns:a16="http://schemas.microsoft.com/office/drawing/2014/main" id="{30CB6264-61B4-397D-A35B-7B5EC6A2C5D6}"/>
              </a:ext>
            </a:extLst>
          </p:cNvPr>
          <p:cNvPicPr>
            <a:picLocks noChangeAspect="1"/>
          </p:cNvPicPr>
          <p:nvPr/>
        </p:nvPicPr>
        <p:blipFill>
          <a:blip r:embed="rId3"/>
          <a:stretch>
            <a:fillRect/>
          </a:stretch>
        </p:blipFill>
        <p:spPr>
          <a:xfrm>
            <a:off x="325508" y="689461"/>
            <a:ext cx="1676545" cy="1280271"/>
          </a:xfrm>
          <a:prstGeom prst="rect">
            <a:avLst/>
          </a:prstGeom>
        </p:spPr>
      </p:pic>
      <p:grpSp>
        <p:nvGrpSpPr>
          <p:cNvPr id="4" name="Group 3">
            <a:extLst>
              <a:ext uri="{FF2B5EF4-FFF2-40B4-BE49-F238E27FC236}">
                <a16:creationId xmlns:a16="http://schemas.microsoft.com/office/drawing/2014/main" id="{1216A9E5-5A15-4928-C6A4-302547DBA551}"/>
              </a:ext>
            </a:extLst>
          </p:cNvPr>
          <p:cNvGrpSpPr/>
          <p:nvPr/>
        </p:nvGrpSpPr>
        <p:grpSpPr>
          <a:xfrm>
            <a:off x="381000" y="2542439"/>
            <a:ext cx="12877800" cy="7055099"/>
            <a:chOff x="0" y="-47625"/>
            <a:chExt cx="4025259" cy="2769996"/>
          </a:xfrm>
        </p:grpSpPr>
        <p:sp>
          <p:nvSpPr>
            <p:cNvPr id="5" name="Freeform 4">
              <a:extLst>
                <a:ext uri="{FF2B5EF4-FFF2-40B4-BE49-F238E27FC236}">
                  <a16:creationId xmlns:a16="http://schemas.microsoft.com/office/drawing/2014/main" id="{A80AE3FE-A9A7-2901-4E28-21EBFA84B81B}"/>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7" name="TextBox 5">
              <a:extLst>
                <a:ext uri="{FF2B5EF4-FFF2-40B4-BE49-F238E27FC236}">
                  <a16:creationId xmlns:a16="http://schemas.microsoft.com/office/drawing/2014/main" id="{E12F1AAA-2654-E1D4-8E44-6E55745962C9}"/>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pic>
        <p:nvPicPr>
          <p:cNvPr id="8" name="Picture 9">
            <a:extLst>
              <a:ext uri="{FF2B5EF4-FFF2-40B4-BE49-F238E27FC236}">
                <a16:creationId xmlns:a16="http://schemas.microsoft.com/office/drawing/2014/main" id="{974369EE-754F-5BE9-457E-EE634BD3ECB3}"/>
              </a:ext>
            </a:extLst>
          </p:cNvPr>
          <p:cNvPicPr>
            <a:picLocks noChangeAspect="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3612749"/>
            <a:ext cx="1230172" cy="837429"/>
          </a:xfrm>
          <a:prstGeom prst="roundRect">
            <a:avLst/>
          </a:prstGeom>
        </p:spPr>
      </p:pic>
      <p:pic>
        <p:nvPicPr>
          <p:cNvPr id="9" name="Image 8">
            <a:extLst>
              <a:ext uri="{FF2B5EF4-FFF2-40B4-BE49-F238E27FC236}">
                <a16:creationId xmlns:a16="http://schemas.microsoft.com/office/drawing/2014/main" id="{7FD35898-FB8C-97A8-96DB-3626E57CC7D1}"/>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6505577"/>
            <a:ext cx="1472354" cy="1354016"/>
          </a:xfrm>
          <a:prstGeom prst="rect">
            <a:avLst/>
          </a:prstGeom>
        </p:spPr>
      </p:pic>
      <p:pic>
        <p:nvPicPr>
          <p:cNvPr id="10" name="Image 9">
            <a:extLst>
              <a:ext uri="{FF2B5EF4-FFF2-40B4-BE49-F238E27FC236}">
                <a16:creationId xmlns:a16="http://schemas.microsoft.com/office/drawing/2014/main" id="{7ECFEC98-9FD8-E009-FCC9-9D4BFFF405A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35800" y="6286264"/>
            <a:ext cx="1625695" cy="1429096"/>
          </a:xfrm>
          <a:prstGeom prst="rect">
            <a:avLst/>
          </a:prstGeom>
          <a:ln>
            <a:noFill/>
          </a:ln>
          <a:effectLst/>
        </p:spPr>
      </p:pic>
      <p:pic>
        <p:nvPicPr>
          <p:cNvPr id="11" name="Image 10">
            <a:extLst>
              <a:ext uri="{FF2B5EF4-FFF2-40B4-BE49-F238E27FC236}">
                <a16:creationId xmlns:a16="http://schemas.microsoft.com/office/drawing/2014/main" id="{3EDC1220-8262-14ED-460E-8CA3A9029484}"/>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6618223"/>
            <a:ext cx="1352710" cy="1126337"/>
          </a:xfrm>
          <a:prstGeom prst="rect">
            <a:avLst/>
          </a:prstGeom>
          <a:ln w="19050">
            <a:noFill/>
          </a:ln>
          <a:effectLst/>
        </p:spPr>
      </p:pic>
      <p:sp>
        <p:nvSpPr>
          <p:cNvPr id="12" name="Rectangle : coins arrondis 11">
            <a:extLst>
              <a:ext uri="{FF2B5EF4-FFF2-40B4-BE49-F238E27FC236}">
                <a16:creationId xmlns:a16="http://schemas.microsoft.com/office/drawing/2014/main" id="{F053E239-1A78-8364-EEE8-3CF61E78D6DF}"/>
              </a:ext>
            </a:extLst>
          </p:cNvPr>
          <p:cNvSpPr/>
          <p:nvPr/>
        </p:nvSpPr>
        <p:spPr>
          <a:xfrm>
            <a:off x="7378501" y="81412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13" name="Rectangle : coins arrondis 12">
            <a:extLst>
              <a:ext uri="{FF2B5EF4-FFF2-40B4-BE49-F238E27FC236}">
                <a16:creationId xmlns:a16="http://schemas.microsoft.com/office/drawing/2014/main" id="{F1023648-3A3D-F750-D1AC-45032C490CE6}"/>
              </a:ext>
            </a:extLst>
          </p:cNvPr>
          <p:cNvSpPr/>
          <p:nvPr/>
        </p:nvSpPr>
        <p:spPr>
          <a:xfrm>
            <a:off x="756409" y="5007243"/>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14" name="Rectangle : coins arrondis 13">
            <a:extLst>
              <a:ext uri="{FF2B5EF4-FFF2-40B4-BE49-F238E27FC236}">
                <a16:creationId xmlns:a16="http://schemas.microsoft.com/office/drawing/2014/main" id="{EF6B385E-CF34-63C6-C871-81812022FD6B}"/>
              </a:ext>
            </a:extLst>
          </p:cNvPr>
          <p:cNvSpPr/>
          <p:nvPr/>
        </p:nvSpPr>
        <p:spPr>
          <a:xfrm>
            <a:off x="3697297" y="2161923"/>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15" name="Rectangle : coins arrondis 14">
            <a:extLst>
              <a:ext uri="{FF2B5EF4-FFF2-40B4-BE49-F238E27FC236}">
                <a16:creationId xmlns:a16="http://schemas.microsoft.com/office/drawing/2014/main" id="{CE7DDD53-57AD-C565-B98A-0F6793AFCE4F}"/>
              </a:ext>
            </a:extLst>
          </p:cNvPr>
          <p:cNvSpPr/>
          <p:nvPr/>
        </p:nvSpPr>
        <p:spPr>
          <a:xfrm>
            <a:off x="10278672" y="8139330"/>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16" name="Rectangle : coins arrondis 15">
            <a:extLst>
              <a:ext uri="{FF2B5EF4-FFF2-40B4-BE49-F238E27FC236}">
                <a16:creationId xmlns:a16="http://schemas.microsoft.com/office/drawing/2014/main" id="{72B110C2-9DB9-8F35-B5E6-92495FC9142A}"/>
              </a:ext>
            </a:extLst>
          </p:cNvPr>
          <p:cNvSpPr/>
          <p:nvPr/>
        </p:nvSpPr>
        <p:spPr>
          <a:xfrm>
            <a:off x="4137182" y="81539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8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800" dirty="0">
                <a:solidFill>
                  <a:schemeClr val="tx1"/>
                </a:solidFill>
                <a:latin typeface="Microsoft Uighur" panose="02000000000000000000" pitchFamily="2" charset="-78"/>
                <a:cs typeface="Microsoft Uighur" panose="02000000000000000000" pitchFamily="2" charset="-78"/>
              </a:rPr>
              <a:t>.</a:t>
            </a:r>
            <a:endParaRPr lang="ar-MA" sz="2800" dirty="0">
              <a:solidFill>
                <a:schemeClr val="tx1"/>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572FE832-9C7A-34FC-3D92-AF38FCCA6941}"/>
              </a:ext>
            </a:extLst>
          </p:cNvPr>
          <p:cNvSpPr/>
          <p:nvPr/>
        </p:nvSpPr>
        <p:spPr>
          <a:xfrm>
            <a:off x="928411" y="81016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18" name="Rectangle : coins arrondis 17">
            <a:extLst>
              <a:ext uri="{FF2B5EF4-FFF2-40B4-BE49-F238E27FC236}">
                <a16:creationId xmlns:a16="http://schemas.microsoft.com/office/drawing/2014/main" id="{2371649B-1D34-CBDC-663A-D31F6EB1B334}"/>
              </a:ext>
            </a:extLst>
          </p:cNvPr>
          <p:cNvSpPr/>
          <p:nvPr/>
        </p:nvSpPr>
        <p:spPr>
          <a:xfrm>
            <a:off x="1027867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19" name="Rectangle : coins arrondis 18">
            <a:extLst>
              <a:ext uri="{FF2B5EF4-FFF2-40B4-BE49-F238E27FC236}">
                <a16:creationId xmlns:a16="http://schemas.microsoft.com/office/drawing/2014/main" id="{B90693FB-5B17-4856-4F93-F22A47EF4777}"/>
              </a:ext>
            </a:extLst>
          </p:cNvPr>
          <p:cNvSpPr/>
          <p:nvPr/>
        </p:nvSpPr>
        <p:spPr>
          <a:xfrm>
            <a:off x="723771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20" name="Rectangle : coins arrondis 19">
            <a:extLst>
              <a:ext uri="{FF2B5EF4-FFF2-40B4-BE49-F238E27FC236}">
                <a16:creationId xmlns:a16="http://schemas.microsoft.com/office/drawing/2014/main" id="{2A2EA54E-5154-99DF-0D18-30F147E72B67}"/>
              </a:ext>
            </a:extLst>
          </p:cNvPr>
          <p:cNvSpPr/>
          <p:nvPr/>
        </p:nvSpPr>
        <p:spPr>
          <a:xfrm>
            <a:off x="4039464" y="494327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21" name="Image 20" descr="Une image contenant Dessin animé, sourire, habits, clipart&#10;&#10;Le contenu généré par l’IA peut être incorrect.">
            <a:extLst>
              <a:ext uri="{FF2B5EF4-FFF2-40B4-BE49-F238E27FC236}">
                <a16:creationId xmlns:a16="http://schemas.microsoft.com/office/drawing/2014/main" id="{F6D49D9D-F102-37D6-868A-BC559F8CBF2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637745" y="6618223"/>
            <a:ext cx="1950937" cy="1300625"/>
          </a:xfrm>
          <a:prstGeom prst="rect">
            <a:avLst/>
          </a:prstGeom>
        </p:spPr>
      </p:pic>
      <p:pic>
        <p:nvPicPr>
          <p:cNvPr id="22" name="Image 21" descr="Une image contenant garçon, habits, Visage humain, Dessin d’enfant&#10;&#10;Le contenu généré par l’IA peut être incorrect.">
            <a:extLst>
              <a:ext uri="{FF2B5EF4-FFF2-40B4-BE49-F238E27FC236}">
                <a16:creationId xmlns:a16="http://schemas.microsoft.com/office/drawing/2014/main" id="{0FDBCA55-9B99-B1AF-A43C-649FD9B1D57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244635" y="3612749"/>
            <a:ext cx="2216668" cy="1252899"/>
          </a:xfrm>
          <a:prstGeom prst="rect">
            <a:avLst/>
          </a:prstGeom>
        </p:spPr>
      </p:pic>
      <p:pic>
        <p:nvPicPr>
          <p:cNvPr id="23" name="Image 22" descr="Une image contenant Visage humain, dessin humoristique, fille, garçon&#10;&#10;Le contenu généré par l’IA peut être incorrect.">
            <a:extLst>
              <a:ext uri="{FF2B5EF4-FFF2-40B4-BE49-F238E27FC236}">
                <a16:creationId xmlns:a16="http://schemas.microsoft.com/office/drawing/2014/main" id="{D8993DD6-2579-B1A1-C49C-BEA27A27715B}"/>
              </a:ext>
            </a:extLst>
          </p:cNvPr>
          <p:cNvPicPr>
            <a:picLocks noChangeAspect="1"/>
          </p:cNvPicPr>
          <p:nvPr/>
        </p:nvPicPr>
        <p:blipFill>
          <a:blip r:embed="rId10" cstate="hqprint">
            <a:extLst>
              <a:ext uri="{28A0092B-C50C-407E-A947-70E740481C1C}">
                <a14:useLocalDpi xmlns:a14="http://schemas.microsoft.com/office/drawing/2010/main"/>
              </a:ext>
            </a:extLst>
          </a:blip>
          <a:srcRect/>
          <a:stretch>
            <a:fillRect/>
          </a:stretch>
        </p:blipFill>
        <p:spPr>
          <a:xfrm>
            <a:off x="10206126" y="3196681"/>
            <a:ext cx="2465967" cy="1636353"/>
          </a:xfrm>
          <a:prstGeom prst="rect">
            <a:avLst/>
          </a:prstGeom>
        </p:spPr>
      </p:pic>
      <p:pic>
        <p:nvPicPr>
          <p:cNvPr id="24" name="Image 23" descr="Une image contenant Dessin animé, dessin humoristique, habits, garçon&#10;&#10;Le contenu généré par l’IA peut être incorrect.">
            <a:extLst>
              <a:ext uri="{FF2B5EF4-FFF2-40B4-BE49-F238E27FC236}">
                <a16:creationId xmlns:a16="http://schemas.microsoft.com/office/drawing/2014/main" id="{F4A1E65F-1A97-D3EE-1859-E1DB5E4E28B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395414" y="3374475"/>
            <a:ext cx="2208239" cy="1472159"/>
          </a:xfrm>
          <a:prstGeom prst="rect">
            <a:avLst/>
          </a:prstGeom>
        </p:spPr>
      </p:pic>
    </p:spTree>
    <p:extLst>
      <p:ext uri="{BB962C8B-B14F-4D97-AF65-F5344CB8AC3E}">
        <p14:creationId xmlns:p14="http://schemas.microsoft.com/office/powerpoint/2010/main" val="309119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1000"/>
                                        <p:tgtEl>
                                          <p:spTgt spid="15"/>
                                        </p:tgtEl>
                                      </p:cBhvr>
                                    </p:animEffect>
                                    <p:anim calcmode="lin" valueType="num">
                                      <p:cBhvr>
                                        <p:cTn id="59" dur="1000" fill="hold"/>
                                        <p:tgtEl>
                                          <p:spTgt spid="15"/>
                                        </p:tgtEl>
                                        <p:attrNameLst>
                                          <p:attrName>ppt_x</p:attrName>
                                        </p:attrNameLst>
                                      </p:cBhvr>
                                      <p:tavLst>
                                        <p:tav tm="0">
                                          <p:val>
                                            <p:strVal val="#ppt_x"/>
                                          </p:val>
                                        </p:tav>
                                        <p:tav tm="100000">
                                          <p:val>
                                            <p:strVal val="#ppt_x"/>
                                          </p:val>
                                        </p:tav>
                                      </p:tavLst>
                                    </p:anim>
                                    <p:anim calcmode="lin" valueType="num">
                                      <p:cBhvr>
                                        <p:cTn id="6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barn(inVertical)">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barn(inVertical)">
                                      <p:cBhvr>
                                        <p:cTn id="70" dur="500"/>
                                        <p:tgtEl>
                                          <p:spTgt spid="1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down)">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circle(in)">
                                      <p:cBhvr>
                                        <p:cTn id="85" dur="2000"/>
                                        <p:tgtEl>
                                          <p:spTgt spid="10"/>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circle(in)">
                                      <p:cBhvr>
                                        <p:cTn id="9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57173-A969-0312-C160-08E0A5F59F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13FBDF-C187-03E5-64A0-B8D9E39DAEAB}"/>
              </a:ext>
            </a:extLst>
          </p:cNvPr>
          <p:cNvSpPr txBox="1"/>
          <p:nvPr/>
        </p:nvSpPr>
        <p:spPr>
          <a:xfrm>
            <a:off x="4267201" y="868784"/>
            <a:ext cx="8229600" cy="707886"/>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يصرح الأستاذ بالهدف من الحصة بشكل واضح ومختصر.</a:t>
            </a:r>
          </a:p>
        </p:txBody>
      </p:sp>
      <p:pic>
        <p:nvPicPr>
          <p:cNvPr id="2" name="Image 1">
            <a:extLst>
              <a:ext uri="{FF2B5EF4-FFF2-40B4-BE49-F238E27FC236}">
                <a16:creationId xmlns:a16="http://schemas.microsoft.com/office/drawing/2014/main" id="{7350812C-BDA0-2B1F-3794-4FAFE885E4A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EF9E07A4-157E-F53F-6DFB-936ABB26BE4A}"/>
              </a:ext>
            </a:extLst>
          </p:cNvPr>
          <p:cNvSpPr/>
          <p:nvPr/>
        </p:nvSpPr>
        <p:spPr>
          <a:xfrm>
            <a:off x="689809" y="2596458"/>
            <a:ext cx="12336378" cy="1280271"/>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في حصة اليوم سنعمل جميعا على تحقق الهدف الآتي</a:t>
            </a:r>
            <a:r>
              <a:rPr lang="ar-MA" sz="72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p>
        </p:txBody>
      </p:sp>
      <p:pic>
        <p:nvPicPr>
          <p:cNvPr id="3" name="Image 2">
            <a:extLst>
              <a:ext uri="{FF2B5EF4-FFF2-40B4-BE49-F238E27FC236}">
                <a16:creationId xmlns:a16="http://schemas.microsoft.com/office/drawing/2014/main" id="{57B6F7B7-60EC-1BB1-8B2E-8D29FECF5989}"/>
              </a:ext>
            </a:extLst>
          </p:cNvPr>
          <p:cNvPicPr>
            <a:picLocks noChangeAspect="1"/>
          </p:cNvPicPr>
          <p:nvPr/>
        </p:nvPicPr>
        <p:blipFill>
          <a:blip r:embed="rId3"/>
          <a:stretch>
            <a:fillRect/>
          </a:stretch>
        </p:blipFill>
        <p:spPr>
          <a:xfrm>
            <a:off x="3025073" y="4171950"/>
            <a:ext cx="7665851" cy="5853924"/>
          </a:xfrm>
          <a:prstGeom prst="rect">
            <a:avLst/>
          </a:prstGeom>
        </p:spPr>
      </p:pic>
    </p:spTree>
    <p:extLst>
      <p:ext uri="{BB962C8B-B14F-4D97-AF65-F5344CB8AC3E}">
        <p14:creationId xmlns:p14="http://schemas.microsoft.com/office/powerpoint/2010/main" val="200254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8194224" y="1909312"/>
            <a:ext cx="4265196" cy="4348082"/>
          </a:xfrm>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1A0E1360-7D00-6D86-06CB-8FA01F95B06B}"/>
              </a:ext>
            </a:extLst>
          </p:cNvPr>
          <p:cNvSpPr/>
          <p:nvPr/>
        </p:nvSpPr>
        <p:spPr>
          <a:xfrm>
            <a:off x="1273248" y="6368789"/>
            <a:ext cx="5293893"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طقس تسجيل الحضور</a:t>
            </a:r>
          </a:p>
        </p:txBody>
      </p:sp>
      <p:pic>
        <p:nvPicPr>
          <p:cNvPr id="5" name="Image 4" descr="Une image contenant intérieur, habits, Enseignement, salle de classe&#10;&#10;Le contenu généré par l’IA peut être incorrect.">
            <a:extLst>
              <a:ext uri="{FF2B5EF4-FFF2-40B4-BE49-F238E27FC236}">
                <a16:creationId xmlns:a16="http://schemas.microsoft.com/office/drawing/2014/main" id="{40DB733C-611E-186D-4B61-F97AE226B9A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9263" y="103241"/>
            <a:ext cx="6461861" cy="6154153"/>
          </a:xfrm>
          <a:prstGeom prst="rect">
            <a:avLst/>
          </a:prstGeom>
        </p:spPr>
      </p:pic>
    </p:spTree>
    <p:extLst>
      <p:ext uri="{BB962C8B-B14F-4D97-AF65-F5344CB8AC3E}">
        <p14:creationId xmlns:p14="http://schemas.microsoft.com/office/powerpoint/2010/main" val="24255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2903621" y="1006430"/>
            <a:ext cx="9561096" cy="646331"/>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انتبهوا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سأقوم بتسجيل حضوري، وعليكم فعل نفس الشيء بعدي.</a:t>
            </a:r>
            <a:endParaRPr lang="fr-FR" sz="36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a:extLst>
              <a:ext uri="{FF2B5EF4-FFF2-40B4-BE49-F238E27FC236}">
                <a16:creationId xmlns:a16="http://schemas.microsoft.com/office/drawing/2014/main" id="{39BDEB05-9A72-C58E-94B6-9E1856A87F4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Image 3">
            <a:extLst>
              <a:ext uri="{FF2B5EF4-FFF2-40B4-BE49-F238E27FC236}">
                <a16:creationId xmlns:a16="http://schemas.microsoft.com/office/drawing/2014/main" id="{D21460D9-563A-8FB1-3A04-8CDC15D385CD}"/>
              </a:ext>
            </a:extLst>
          </p:cNvPr>
          <p:cNvPicPr>
            <a:picLocks noChangeAspect="1"/>
          </p:cNvPicPr>
          <p:nvPr/>
        </p:nvPicPr>
        <p:blipFill>
          <a:blip r:embed="rId3"/>
          <a:stretch>
            <a:fillRect/>
          </a:stretch>
        </p:blipFill>
        <p:spPr>
          <a:xfrm>
            <a:off x="3025074" y="3065045"/>
            <a:ext cx="7665851" cy="5853924"/>
          </a:xfrm>
          <a:prstGeom prst="rect">
            <a:avLst/>
          </a:prstGeom>
        </p:spPr>
      </p:pic>
    </p:spTree>
    <p:extLst>
      <p:ext uri="{BB962C8B-B14F-4D97-AF65-F5344CB8AC3E}">
        <p14:creationId xmlns:p14="http://schemas.microsoft.com/office/powerpoint/2010/main" val="307478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258FD-8104-1979-3A77-B72C24DC9C7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7FB0F41-E438-0FAE-466F-581BC12ED1B2}"/>
              </a:ext>
            </a:extLst>
          </p:cNvPr>
          <p:cNvSpPr txBox="1"/>
          <p:nvPr/>
        </p:nvSpPr>
        <p:spPr>
          <a:xfrm>
            <a:off x="2158665" y="980076"/>
            <a:ext cx="10306051" cy="707886"/>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سأبحث عن البطاقة التي تحمل اسمي.</a:t>
            </a:r>
            <a:endParaRPr lang="fr-FR" sz="40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Image 3" descr="Une image contenant habits, intérieur, Enseignement, salle de classe&#10;&#10;Le contenu généré par l’IA peut être incorrect.">
            <a:extLst>
              <a:ext uri="{FF2B5EF4-FFF2-40B4-BE49-F238E27FC236}">
                <a16:creationId xmlns:a16="http://schemas.microsoft.com/office/drawing/2014/main" id="{AECD26F4-78F3-13B6-85D7-4919D9D2644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747256" y="2310063"/>
            <a:ext cx="8221488" cy="7828548"/>
          </a:xfrm>
          <a:prstGeom prst="rect">
            <a:avLst/>
          </a:prstGeom>
        </p:spPr>
      </p:pic>
      <p:pic>
        <p:nvPicPr>
          <p:cNvPr id="5" name="Image 4">
            <a:extLst>
              <a:ext uri="{FF2B5EF4-FFF2-40B4-BE49-F238E27FC236}">
                <a16:creationId xmlns:a16="http://schemas.microsoft.com/office/drawing/2014/main" id="{54DE1B41-26B8-2722-7D02-1469AD8E493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280981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E524-8D4E-BDBD-4A7E-91B1B56949F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96CDF4F-CAF2-6A82-0B50-091BC6879062}"/>
              </a:ext>
            </a:extLst>
          </p:cNvPr>
          <p:cNvSpPr txBox="1"/>
          <p:nvPr/>
        </p:nvSpPr>
        <p:spPr>
          <a:xfrm>
            <a:off x="2190749" y="729431"/>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هذه بطاقتي وتضم اسمي، وأنا حاضر اليوم بالمدرسة</a:t>
            </a:r>
            <a:r>
              <a:rPr lang="ar-MA" sz="3600" dirty="0">
                <a:solidFill>
                  <a:schemeClr val="bg1">
                    <a:lumMod val="65000"/>
                  </a:schemeClr>
                </a:solidFill>
                <a:latin typeface="Microsoft Uighur" panose="02000000000000000000" pitchFamily="2" charset="-78"/>
                <a:cs typeface="Microsoft Uighur" panose="02000000000000000000" pitchFamily="2" charset="-78"/>
              </a:rPr>
              <a:t>.</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يقوم الأستاذ(ة) بنطق اسمه.</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habits, intérieur, salle de classe, chaise&#10;&#10;Le contenu généré par l’IA peut être incorrect.">
            <a:extLst>
              <a:ext uri="{FF2B5EF4-FFF2-40B4-BE49-F238E27FC236}">
                <a16:creationId xmlns:a16="http://schemas.microsoft.com/office/drawing/2014/main" id="{C9864826-787B-5DA7-B443-34FD7209905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574757" y="2383019"/>
            <a:ext cx="8566485" cy="7787253"/>
          </a:xfrm>
          <a:prstGeom prst="rect">
            <a:avLst/>
          </a:prstGeom>
        </p:spPr>
      </p:pic>
      <p:pic>
        <p:nvPicPr>
          <p:cNvPr id="3" name="Image 2">
            <a:extLst>
              <a:ext uri="{FF2B5EF4-FFF2-40B4-BE49-F238E27FC236}">
                <a16:creationId xmlns:a16="http://schemas.microsoft.com/office/drawing/2014/main" id="{F11A3529-C185-E8E5-A690-0EF0C04768C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407456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5D376-1DE1-C85A-F407-4B74B4C0C46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887683E-0F4F-1C22-628E-26CE4081A0D8}"/>
              </a:ext>
            </a:extLst>
          </p:cNvPr>
          <p:cNvSpPr txBox="1"/>
          <p:nvPr/>
        </p:nvSpPr>
        <p:spPr>
          <a:xfrm>
            <a:off x="2190749" y="729431"/>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سأقوم بإلصاق البطاقة على صورة المدرسة، لأنني بالمدرسة .</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يكرر الأستاذ(ة) أنه حاضر بالمدرسة.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Image 3" descr="Une image contenant intérieur, habits, Enseignement, classe&#10;&#10;Le contenu généré par l’IA peut être incorrect.">
            <a:extLst>
              <a:ext uri="{FF2B5EF4-FFF2-40B4-BE49-F238E27FC236}">
                <a16:creationId xmlns:a16="http://schemas.microsoft.com/office/drawing/2014/main" id="{E446B2F1-E4C8-AD89-3936-6085E5762F17}"/>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986156" y="2333871"/>
            <a:ext cx="7743687" cy="7836824"/>
          </a:xfrm>
          <a:prstGeom prst="rect">
            <a:avLst/>
          </a:prstGeom>
        </p:spPr>
      </p:pic>
      <p:pic>
        <p:nvPicPr>
          <p:cNvPr id="5" name="Image 4">
            <a:extLst>
              <a:ext uri="{FF2B5EF4-FFF2-40B4-BE49-F238E27FC236}">
                <a16:creationId xmlns:a16="http://schemas.microsoft.com/office/drawing/2014/main" id="{98E5DF95-57F2-B31D-194E-EFC50D94FEA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803854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0E3B-9C1D-FCF3-50E9-A88E9B9BE04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381CC08-95E3-2E12-CB12-7999580733BD}"/>
              </a:ext>
            </a:extLst>
          </p:cNvPr>
          <p:cNvSpPr txBox="1"/>
          <p:nvPr/>
        </p:nvSpPr>
        <p:spPr>
          <a:xfrm>
            <a:off x="2190749" y="867782"/>
            <a:ext cx="10306051" cy="707886"/>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لنتذكر جميعا كيف أسجل حضوري</a:t>
            </a:r>
            <a:r>
              <a:rPr lang="ar-MA" sz="4000" dirty="0">
                <a:solidFill>
                  <a:schemeClr val="bg1">
                    <a:lumMod val="65000"/>
                  </a:schemeClr>
                </a:solidFill>
                <a:latin typeface="Microsoft Uighur" panose="02000000000000000000" pitchFamily="2" charset="-78"/>
                <a:cs typeface="Microsoft Uighur" panose="02000000000000000000" pitchFamily="2" charset="-78"/>
              </a:rPr>
              <a:t>.</a:t>
            </a:r>
            <a:endParaRPr lang="fr-FR" sz="40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21EFB40A-B522-35FF-1869-C955064D6289}"/>
              </a:ext>
            </a:extLst>
          </p:cNvPr>
          <p:cNvPicPr>
            <a:picLocks noChangeAspect="1"/>
          </p:cNvPicPr>
          <p:nvPr/>
        </p:nvPicPr>
        <p:blipFill>
          <a:blip r:embed="rId2"/>
          <a:stretch>
            <a:fillRect/>
          </a:stretch>
        </p:blipFill>
        <p:spPr>
          <a:xfrm>
            <a:off x="325508" y="689461"/>
            <a:ext cx="1676545" cy="1280271"/>
          </a:xfrm>
          <a:prstGeom prst="rect">
            <a:avLst/>
          </a:prstGeom>
        </p:spPr>
      </p:pic>
      <p:pic>
        <p:nvPicPr>
          <p:cNvPr id="5" name="Image 4">
            <a:extLst>
              <a:ext uri="{FF2B5EF4-FFF2-40B4-BE49-F238E27FC236}">
                <a16:creationId xmlns:a16="http://schemas.microsoft.com/office/drawing/2014/main" id="{DA31F504-4F09-06B0-0FD8-FF21108BB4D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266946" y="3106153"/>
            <a:ext cx="2823411" cy="4074694"/>
          </a:xfrm>
          <a:prstGeom prst="rect">
            <a:avLst/>
          </a:prstGeom>
        </p:spPr>
      </p:pic>
      <p:pic>
        <p:nvPicPr>
          <p:cNvPr id="12" name="Image 11">
            <a:extLst>
              <a:ext uri="{FF2B5EF4-FFF2-40B4-BE49-F238E27FC236}">
                <a16:creationId xmlns:a16="http://schemas.microsoft.com/office/drawing/2014/main" id="{7A297A9C-B4E4-7175-0927-465F60923E3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25644" y="3106152"/>
            <a:ext cx="2823411" cy="4074696"/>
          </a:xfrm>
          <a:prstGeom prst="rect">
            <a:avLst/>
          </a:prstGeom>
        </p:spPr>
      </p:pic>
      <p:pic>
        <p:nvPicPr>
          <p:cNvPr id="14" name="Image 13" descr="Une image contenant habits, intérieur, Enseignement, salle de classe&#10;&#10;Le contenu généré par l’IA peut être incorrect.">
            <a:extLst>
              <a:ext uri="{FF2B5EF4-FFF2-40B4-BE49-F238E27FC236}">
                <a16:creationId xmlns:a16="http://schemas.microsoft.com/office/drawing/2014/main" id="{87F051A2-C7EC-ABBA-034C-80D71E4B5838}"/>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446295" y="3106153"/>
            <a:ext cx="2823411" cy="4074695"/>
          </a:xfrm>
          <a:prstGeom prst="rect">
            <a:avLst/>
          </a:prstGeom>
        </p:spPr>
      </p:pic>
      <p:sp>
        <p:nvSpPr>
          <p:cNvPr id="15" name="Rectangle 14">
            <a:extLst>
              <a:ext uri="{FF2B5EF4-FFF2-40B4-BE49-F238E27FC236}">
                <a16:creationId xmlns:a16="http://schemas.microsoft.com/office/drawing/2014/main" id="{2AC216AE-E357-4CE1-515E-D3FA1B13CCB7}"/>
              </a:ext>
            </a:extLst>
          </p:cNvPr>
          <p:cNvSpPr/>
          <p:nvPr/>
        </p:nvSpPr>
        <p:spPr>
          <a:xfrm>
            <a:off x="10266946" y="7668126"/>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أبحث عن بطاقتي</a:t>
            </a:r>
            <a:endParaRPr lang="fr-FR" sz="4000" dirty="0">
              <a:latin typeface="Microsoft Uighur" panose="02000000000000000000" pitchFamily="2" charset="-78"/>
              <a:cs typeface="Microsoft Uighur" panose="02000000000000000000" pitchFamily="2" charset="-78"/>
            </a:endParaRPr>
          </a:p>
        </p:txBody>
      </p:sp>
      <p:sp>
        <p:nvSpPr>
          <p:cNvPr id="16" name="Rectangle 15">
            <a:extLst>
              <a:ext uri="{FF2B5EF4-FFF2-40B4-BE49-F238E27FC236}">
                <a16:creationId xmlns:a16="http://schemas.microsoft.com/office/drawing/2014/main" id="{B1F8247C-557B-7E13-5278-37BA2CD1B919}"/>
              </a:ext>
            </a:extLst>
          </p:cNvPr>
          <p:cNvSpPr/>
          <p:nvPr/>
        </p:nvSpPr>
        <p:spPr>
          <a:xfrm>
            <a:off x="5446295"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أقول اسمي</a:t>
            </a:r>
            <a:endParaRPr lang="fr-FR" sz="4000" dirty="0">
              <a:latin typeface="Microsoft Uighur" panose="02000000000000000000" pitchFamily="2" charset="-78"/>
              <a:cs typeface="Microsoft Uighur" panose="02000000000000000000" pitchFamily="2" charset="-78"/>
            </a:endParaRPr>
          </a:p>
        </p:txBody>
      </p:sp>
      <p:sp>
        <p:nvSpPr>
          <p:cNvPr id="17" name="Rectangle 16">
            <a:extLst>
              <a:ext uri="{FF2B5EF4-FFF2-40B4-BE49-F238E27FC236}">
                <a16:creationId xmlns:a16="http://schemas.microsoft.com/office/drawing/2014/main" id="{F33DE78D-8072-8344-DE04-FA8B13F73380}"/>
              </a:ext>
            </a:extLst>
          </p:cNvPr>
          <p:cNvSpPr/>
          <p:nvPr/>
        </p:nvSpPr>
        <p:spPr>
          <a:xfrm>
            <a:off x="625644"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ألصقها على صورة المدرسة</a:t>
            </a:r>
            <a:endParaRPr lang="fr-FR"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76304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1812-758C-E637-B958-75CF5E9897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EA7E17D-CEAA-27B0-F43E-E1CA58200E23}"/>
              </a:ext>
            </a:extLst>
          </p:cNvPr>
          <p:cNvSpPr txBox="1"/>
          <p:nvPr/>
        </p:nvSpPr>
        <p:spPr>
          <a:xfrm>
            <a:off x="2190749" y="768700"/>
            <a:ext cx="10306051" cy="1077218"/>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يتم العمل بالدور، ويتم تشجيعهم ومساعدتهم أثناء البحث عن البطاقة وأيضا إلصاقها.</a:t>
            </a:r>
            <a:endParaRPr lang="fr-FR"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743526DE-4804-F1CD-167A-AD98B2B091A3}"/>
              </a:ext>
            </a:extLst>
          </p:cNvPr>
          <p:cNvPicPr>
            <a:picLocks noChangeAspect="1"/>
          </p:cNvPicPr>
          <p:nvPr/>
        </p:nvPicPr>
        <p:blipFill>
          <a:blip r:embed="rId2"/>
          <a:stretch>
            <a:fillRect/>
          </a:stretch>
        </p:blipFill>
        <p:spPr>
          <a:xfrm>
            <a:off x="325508" y="689461"/>
            <a:ext cx="1676545" cy="1280271"/>
          </a:xfrm>
          <a:prstGeom prst="rect">
            <a:avLst/>
          </a:prstGeom>
        </p:spPr>
      </p:pic>
      <p:pic>
        <p:nvPicPr>
          <p:cNvPr id="5" name="Image 4">
            <a:extLst>
              <a:ext uri="{FF2B5EF4-FFF2-40B4-BE49-F238E27FC236}">
                <a16:creationId xmlns:a16="http://schemas.microsoft.com/office/drawing/2014/main" id="{FEE0258B-3B29-6E9C-2568-61BE2BE5DC2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266946" y="3106153"/>
            <a:ext cx="2823411" cy="4074694"/>
          </a:xfrm>
          <a:prstGeom prst="rect">
            <a:avLst/>
          </a:prstGeom>
        </p:spPr>
      </p:pic>
      <p:pic>
        <p:nvPicPr>
          <p:cNvPr id="12" name="Image 11">
            <a:extLst>
              <a:ext uri="{FF2B5EF4-FFF2-40B4-BE49-F238E27FC236}">
                <a16:creationId xmlns:a16="http://schemas.microsoft.com/office/drawing/2014/main" id="{067C3774-3D34-86E1-A989-E68352C1F3E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25644" y="3106152"/>
            <a:ext cx="2823411" cy="4074696"/>
          </a:xfrm>
          <a:prstGeom prst="rect">
            <a:avLst/>
          </a:prstGeom>
        </p:spPr>
      </p:pic>
      <p:pic>
        <p:nvPicPr>
          <p:cNvPr id="14" name="Image 13" descr="Une image contenant habits, intérieur, Enseignement, salle de classe&#10;&#10;Le contenu généré par l’IA peut être incorrect.">
            <a:extLst>
              <a:ext uri="{FF2B5EF4-FFF2-40B4-BE49-F238E27FC236}">
                <a16:creationId xmlns:a16="http://schemas.microsoft.com/office/drawing/2014/main" id="{8D81A983-5184-B555-7D3D-F10E298E9F96}"/>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446295" y="3106153"/>
            <a:ext cx="2823411" cy="4074695"/>
          </a:xfrm>
          <a:prstGeom prst="rect">
            <a:avLst/>
          </a:prstGeom>
        </p:spPr>
      </p:pic>
      <p:sp>
        <p:nvSpPr>
          <p:cNvPr id="15" name="Rectangle 14">
            <a:extLst>
              <a:ext uri="{FF2B5EF4-FFF2-40B4-BE49-F238E27FC236}">
                <a16:creationId xmlns:a16="http://schemas.microsoft.com/office/drawing/2014/main" id="{6061B20E-60D8-5A0A-B12A-5D12E8FA487D}"/>
              </a:ext>
            </a:extLst>
          </p:cNvPr>
          <p:cNvSpPr/>
          <p:nvPr/>
        </p:nvSpPr>
        <p:spPr>
          <a:xfrm>
            <a:off x="10266946" y="7668126"/>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أبحث عن بطاقتي</a:t>
            </a:r>
            <a:endParaRPr lang="fr-FR" sz="4000" dirty="0">
              <a:latin typeface="Microsoft Uighur" panose="02000000000000000000" pitchFamily="2" charset="-78"/>
              <a:cs typeface="Microsoft Uighur" panose="02000000000000000000" pitchFamily="2" charset="-78"/>
            </a:endParaRPr>
          </a:p>
        </p:txBody>
      </p:sp>
      <p:sp>
        <p:nvSpPr>
          <p:cNvPr id="16" name="Rectangle 15">
            <a:extLst>
              <a:ext uri="{FF2B5EF4-FFF2-40B4-BE49-F238E27FC236}">
                <a16:creationId xmlns:a16="http://schemas.microsoft.com/office/drawing/2014/main" id="{48F63E6B-71AE-DD33-E486-85A617A6DE8D}"/>
              </a:ext>
            </a:extLst>
          </p:cNvPr>
          <p:cNvSpPr/>
          <p:nvPr/>
        </p:nvSpPr>
        <p:spPr>
          <a:xfrm>
            <a:off x="5446295"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أقول اسمي</a:t>
            </a:r>
            <a:endParaRPr lang="fr-FR" sz="4000" dirty="0">
              <a:latin typeface="Microsoft Uighur" panose="02000000000000000000" pitchFamily="2" charset="-78"/>
              <a:cs typeface="Microsoft Uighur" panose="02000000000000000000" pitchFamily="2" charset="-78"/>
            </a:endParaRPr>
          </a:p>
        </p:txBody>
      </p:sp>
      <p:sp>
        <p:nvSpPr>
          <p:cNvPr id="17" name="Rectangle 16">
            <a:extLst>
              <a:ext uri="{FF2B5EF4-FFF2-40B4-BE49-F238E27FC236}">
                <a16:creationId xmlns:a16="http://schemas.microsoft.com/office/drawing/2014/main" id="{A9D55B90-0D39-BE4C-73A4-53DB0D0ECDD6}"/>
              </a:ext>
            </a:extLst>
          </p:cNvPr>
          <p:cNvSpPr/>
          <p:nvPr/>
        </p:nvSpPr>
        <p:spPr>
          <a:xfrm>
            <a:off x="625644"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ألصقها على صورة المدرسة</a:t>
            </a:r>
            <a:endParaRPr lang="fr-FR"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72784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579D7-04A6-0A8F-56DF-1B88A7935962}"/>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DF0A4F65-FD96-1AB6-2C91-9978FD2EACE9}"/>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9A0F46DA-E4FB-94B0-43E9-7E8DDABEEC7E}"/>
              </a:ext>
            </a:extLst>
          </p:cNvPr>
          <p:cNvSpPr>
            <a:spLocks noGrp="1"/>
          </p:cNvSpPr>
          <p:nvPr>
            <p:ph type="body" sz="quarter" idx="12"/>
          </p:nvPr>
        </p:nvSpPr>
        <p:spPr>
          <a:xfrm>
            <a:off x="8194224" y="1909312"/>
            <a:ext cx="4265196" cy="4348082"/>
          </a:xfrm>
        </p:spPr>
        <p:txBody>
          <a:bodyPr/>
          <a:lstStyle/>
          <a:p>
            <a:r>
              <a:rPr kumimoji="1" lang="en-US" altLang="ja-JP" sz="19500"/>
              <a:t>2</a:t>
            </a:r>
            <a:endParaRPr kumimoji="1" lang="ja-JP" altLang="en-US" sz="19500" dirty="0"/>
          </a:p>
        </p:txBody>
      </p:sp>
      <p:sp>
        <p:nvSpPr>
          <p:cNvPr id="9" name="テキスト プレースホルダー 8">
            <a:extLst>
              <a:ext uri="{FF2B5EF4-FFF2-40B4-BE49-F238E27FC236}">
                <a16:creationId xmlns:a16="http://schemas.microsoft.com/office/drawing/2014/main" id="{E7C540DD-4EB9-8293-7292-F208F7FB8D90}"/>
              </a:ext>
            </a:extLst>
          </p:cNvPr>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EE1D4D4A-22AE-EB3E-BEDC-B2B1B980CC30}"/>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167A3A7E-F7CB-9DAD-2E7D-8C4787576E2E}"/>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08DE7692-1598-A450-DB00-5D317E3427A3}"/>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965A5290-8633-9DAF-C071-3A68FFE3458B}"/>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EB6A9663-227C-440F-37B3-00A8DE18A6FE}"/>
              </a:ext>
            </a:extLst>
          </p:cNvPr>
          <p:cNvSpPr/>
          <p:nvPr/>
        </p:nvSpPr>
        <p:spPr>
          <a:xfrm>
            <a:off x="1273248" y="6368789"/>
            <a:ext cx="5293893"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طقس آخر اختياري</a:t>
            </a:r>
          </a:p>
        </p:txBody>
      </p:sp>
      <p:pic>
        <p:nvPicPr>
          <p:cNvPr id="5" name="Image 4" descr="Une image contenant intérieur, habits, Enseignement, salle de classe&#10;&#10;Le contenu généré par l’IA peut être incorrect.">
            <a:extLst>
              <a:ext uri="{FF2B5EF4-FFF2-40B4-BE49-F238E27FC236}">
                <a16:creationId xmlns:a16="http://schemas.microsoft.com/office/drawing/2014/main" id="{3A27D896-829C-452D-E7F1-19DA5156055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9263" y="103241"/>
            <a:ext cx="6461861" cy="6154153"/>
          </a:xfrm>
          <a:prstGeom prst="rect">
            <a:avLst/>
          </a:prstGeom>
        </p:spPr>
      </p:pic>
    </p:spTree>
    <p:extLst>
      <p:ext uri="{BB962C8B-B14F-4D97-AF65-F5344CB8AC3E}">
        <p14:creationId xmlns:p14="http://schemas.microsoft.com/office/powerpoint/2010/main" val="12038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a:xfrm>
            <a:off x="8194224" y="1909312"/>
            <a:ext cx="4265196" cy="4348082"/>
          </a:xfrm>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الاستماع والتحدث</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Rectangle : coins arrondis 2">
            <a:extLst>
              <a:ext uri="{FF2B5EF4-FFF2-40B4-BE49-F238E27FC236}">
                <a16:creationId xmlns:a16="http://schemas.microsoft.com/office/drawing/2014/main" id="{7AB43919-2CFB-CDE8-0DFC-DC5E6D43F685}"/>
              </a:ext>
            </a:extLst>
          </p:cNvPr>
          <p:cNvSpPr/>
          <p:nvPr/>
        </p:nvSpPr>
        <p:spPr>
          <a:xfrm>
            <a:off x="455810" y="5516731"/>
            <a:ext cx="6916656"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لحكاية: "أول يوم في المدرسة"</a:t>
            </a:r>
          </a:p>
        </p:txBody>
      </p:sp>
      <p:sp>
        <p:nvSpPr>
          <p:cNvPr id="4" name="Rectangle : coins arrondis 3">
            <a:extLst>
              <a:ext uri="{FF2B5EF4-FFF2-40B4-BE49-F238E27FC236}">
                <a16:creationId xmlns:a16="http://schemas.microsoft.com/office/drawing/2014/main" id="{D64403AC-8DA9-1DA4-BE81-F2EDE2581091}"/>
              </a:ext>
            </a:extLst>
          </p:cNvPr>
          <p:cNvSpPr/>
          <p:nvPr/>
        </p:nvSpPr>
        <p:spPr>
          <a:xfrm>
            <a:off x="455809" y="6998787"/>
            <a:ext cx="6916655"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قراءة الصورة: لوحة القسم</a:t>
            </a:r>
          </a:p>
        </p:txBody>
      </p:sp>
    </p:spTree>
    <p:extLst>
      <p:ext uri="{BB962C8B-B14F-4D97-AF65-F5344CB8AC3E}">
        <p14:creationId xmlns:p14="http://schemas.microsoft.com/office/powerpoint/2010/main" val="10076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B90C-02CB-51ED-0FB9-65A60ED315B1}"/>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EC0D30EF-DAEB-5C40-47BB-353DDF1F585C}"/>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6DEB5C4B-C31A-CD28-0802-B0B35477B27F}"/>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الاستماع لحكاية:</a:t>
            </a:r>
          </a:p>
          <a:p>
            <a:pPr marL="0" indent="0" rtl="1">
              <a:buNone/>
            </a:pPr>
            <a:r>
              <a:rPr kumimoji="1" lang="ar-MA" sz="6600" b="1" dirty="0">
                <a:latin typeface="Microsoft Uighur" panose="02000000000000000000" pitchFamily="2" charset="-78"/>
                <a:cs typeface="Microsoft Uighur" panose="02000000000000000000" pitchFamily="2" charset="-78"/>
              </a:rPr>
              <a:t>"أول يوم في المدرسة" </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B3490C91-7BE5-93F7-22B9-DACAA8D5A977}"/>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236FB621-F09F-A91E-57C2-19FB1774FFD2}"/>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BC0175DE-8896-5862-1547-3AA43BA28D1F}"/>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61ABDC2C-6B3F-D163-3F93-E98E51C9A2D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0AC175C9-BDFF-313A-828D-A5114C4221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9101" y="1239149"/>
            <a:ext cx="7344418" cy="6763463"/>
          </a:xfrm>
          <a:prstGeom prst="rect">
            <a:avLst/>
          </a:prstGeom>
        </p:spPr>
      </p:pic>
    </p:spTree>
    <p:extLst>
      <p:ext uri="{BB962C8B-B14F-4D97-AF65-F5344CB8AC3E}">
        <p14:creationId xmlns:p14="http://schemas.microsoft.com/office/powerpoint/2010/main" val="2051989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44DE4-1F86-18B6-D20E-3C0CF8F8E41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F22DD46-1FE8-9BC9-E437-1B71B9FBC131}"/>
              </a:ext>
            </a:extLst>
          </p:cNvPr>
          <p:cNvSpPr txBox="1"/>
          <p:nvPr/>
        </p:nvSpPr>
        <p:spPr>
          <a:xfrm>
            <a:off x="160421" y="636205"/>
            <a:ext cx="12336380" cy="1323439"/>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هل تتذكرون حكاية "أول يوم في المدرسة"؟</a:t>
            </a:r>
          </a:p>
          <a:p>
            <a:pPr algn="r" rtl="1"/>
            <a:r>
              <a:rPr lang="ar-MA" sz="4000" i="1" dirty="0">
                <a:solidFill>
                  <a:schemeClr val="bg1">
                    <a:lumMod val="65000"/>
                  </a:schemeClr>
                </a:solidFill>
                <a:latin typeface="Microsoft Uighur" panose="02000000000000000000" pitchFamily="2" charset="-78"/>
                <a:cs typeface="Microsoft Uighur" panose="02000000000000000000" pitchFamily="2" charset="-78"/>
              </a:rPr>
              <a:t>يتم منح التلاميذ فرصة استحضار أحداث الحكاية</a:t>
            </a:r>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EE862452-5FE4-F2D8-E4AE-1BC45C154C8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35632" y="2371357"/>
            <a:ext cx="8444735" cy="7776743"/>
          </a:xfrm>
          <a:prstGeom prst="rect">
            <a:avLst/>
          </a:prstGeom>
        </p:spPr>
      </p:pic>
      <p:pic>
        <p:nvPicPr>
          <p:cNvPr id="4" name="Picture 49" descr="A cartoon of a person teaching a group of children&#10;&#10;Description automatically generated">
            <a:extLst>
              <a:ext uri="{FF2B5EF4-FFF2-40B4-BE49-F238E27FC236}">
                <a16:creationId xmlns:a16="http://schemas.microsoft.com/office/drawing/2014/main" id="{B18123DC-16F1-96F7-9394-CE7C0167A2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566171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37CE2-1033-9A04-924F-4C51E0110CD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E06A9C62-0FCD-067A-F4E4-0784F15299E8}"/>
              </a:ext>
            </a:extLst>
          </p:cNvPr>
          <p:cNvSpPr txBox="1"/>
          <p:nvPr/>
        </p:nvSpPr>
        <p:spPr>
          <a:xfrm>
            <a:off x="160421" y="697760"/>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أنصتوا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سأعيد سرد حكاية "أول يوم في 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5F6A50DB-539F-1274-EA2E-AFF27036136A}"/>
              </a:ext>
            </a:extLst>
          </p:cNvPr>
          <p:cNvSpPr txBox="1"/>
          <p:nvPr/>
        </p:nvSpPr>
        <p:spPr>
          <a:xfrm>
            <a:off x="561473" y="3634665"/>
            <a:ext cx="4620127" cy="4597003"/>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"هذا أول يوم لي بالمدرسة. لم أستطع النوم ليلة البارحة لأني كنت متشوقة للتعرف على "المدرسة". رافقتني أمي على الطريق وأنا أحمل محفظتي الجديدة."</a:t>
            </a:r>
            <a:endParaRPr lang="fr-FR" sz="4400" dirty="0">
              <a:latin typeface="Microsoft Uighur" panose="02000000000000000000" pitchFamily="2" charset="-78"/>
              <a:cs typeface="Microsoft Uighur" panose="02000000000000000000" pitchFamily="2" charset="-78"/>
            </a:endParaRP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4B0569A3-7270-AE72-3D5B-40934398A56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450606" y="2399524"/>
            <a:ext cx="7944552" cy="7067287"/>
          </a:xfrm>
          <a:prstGeom prst="rect">
            <a:avLst/>
          </a:prstGeom>
        </p:spPr>
      </p:pic>
      <p:pic>
        <p:nvPicPr>
          <p:cNvPr id="3" name="Image 2">
            <a:extLst>
              <a:ext uri="{FF2B5EF4-FFF2-40B4-BE49-F238E27FC236}">
                <a16:creationId xmlns:a16="http://schemas.microsoft.com/office/drawing/2014/main" id="{28FD074E-3962-AEB9-BADA-7A5225716C5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937214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86CD-167A-EEC5-9B87-C6397E98D6D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A3EDBB-D688-8C86-16EE-16E4F096A10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BD40138-CB0C-62BA-2DCB-5400E14B1A3F}"/>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72751511-65E8-8A4E-0EF2-F01ADD1696DA}"/>
              </a:ext>
            </a:extLst>
          </p:cNvPr>
          <p:cNvSpPr txBox="1"/>
          <p:nvPr/>
        </p:nvSpPr>
        <p:spPr>
          <a:xfrm>
            <a:off x="304801" y="3781042"/>
            <a:ext cx="4989094" cy="3847862"/>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"رافقتني أمي على الطريق وأنا أحمل محفظتي الجديدة. عندما وصلنا إلى الباب الضخم، تركت أمي يدي وشجعتني لأقف في الصف مع باقي التلاميذ."</a:t>
            </a:r>
            <a:endParaRPr lang="fr-FR" sz="4400" dirty="0">
              <a:latin typeface="Microsoft Uighur" panose="02000000000000000000" pitchFamily="2" charset="-78"/>
              <a:cs typeface="Microsoft Uighur" panose="02000000000000000000" pitchFamily="2" charset="-78"/>
            </a:endParaRPr>
          </a:p>
        </p:txBody>
      </p:sp>
      <p:pic>
        <p:nvPicPr>
          <p:cNvPr id="3" name="Image 2" descr="Une image contenant habits, dessin humoristique, personne, Visage humain&#10;&#10;Le contenu généré par l’IA peut être incorrect.">
            <a:extLst>
              <a:ext uri="{FF2B5EF4-FFF2-40B4-BE49-F238E27FC236}">
                <a16:creationId xmlns:a16="http://schemas.microsoft.com/office/drawing/2014/main" id="{CB626205-AC82-999A-0846-91D927A2879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97127" y="2379124"/>
            <a:ext cx="7914072" cy="7041476"/>
          </a:xfrm>
          <a:prstGeom prst="rect">
            <a:avLst/>
          </a:prstGeom>
        </p:spPr>
      </p:pic>
      <p:pic>
        <p:nvPicPr>
          <p:cNvPr id="8" name="Image 7">
            <a:extLst>
              <a:ext uri="{FF2B5EF4-FFF2-40B4-BE49-F238E27FC236}">
                <a16:creationId xmlns:a16="http://schemas.microsoft.com/office/drawing/2014/main" id="{2E0C1D3E-F95A-D59C-37B7-1DAFEB9E32E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3857675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2EC3-175A-8B10-CFCE-F4F6226D58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77CA3F-9FBF-BD05-85BC-9088619FF2A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77C0C91-5623-58A7-C9C1-24015F97DDDD}"/>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77A09F27-8A01-707A-0508-8C3C0BDE7938}"/>
              </a:ext>
            </a:extLst>
          </p:cNvPr>
          <p:cNvSpPr txBox="1"/>
          <p:nvPr/>
        </p:nvSpPr>
        <p:spPr>
          <a:xfrm>
            <a:off x="288758" y="3046128"/>
            <a:ext cx="5775158" cy="6042005"/>
          </a:xfrm>
          <a:prstGeom prst="flowChartAlternateProcess">
            <a:avLst/>
          </a:prstGeom>
          <a:solidFill>
            <a:srgbClr val="F4F3EC"/>
          </a:solidFill>
        </p:spPr>
        <p:txBody>
          <a:bodyPr wrap="square" rtlCol="0">
            <a:spAutoFit/>
          </a:bodyPr>
          <a:lstStyle/>
          <a:p>
            <a:pPr algn="just" rtl="1"/>
            <a:r>
              <a:rPr lang="ar-MA" sz="4400" dirty="0">
                <a:latin typeface="Microsoft Uighur" panose="02000000000000000000" pitchFamily="2" charset="-78"/>
                <a:cs typeface="Microsoft Uighur" panose="02000000000000000000" pitchFamily="2" charset="-78"/>
              </a:rPr>
              <a:t>"بعد أن رحب بنا المدير، انطلقت الموسيقى وبدأ الجميع يردد النشيد الوطني. أنا أيضًا أحفظ النشيد الوطني. لقد كنت أتدرب عليه دائما وأنا أتفرج على مباريات منتخبنا الوطني. أحسست في تلك اللحظة بقلبي ينبض بشدة، ولكن هذه المرة لم يكن من الخوف، بل من شعور آخر."</a:t>
            </a:r>
            <a:endParaRPr lang="fr-FR" sz="4400" dirty="0">
              <a:latin typeface="Microsoft Uighur" panose="02000000000000000000" pitchFamily="2" charset="-78"/>
              <a:cs typeface="Microsoft Uighur" panose="02000000000000000000" pitchFamily="2" charset="-78"/>
            </a:endParaRPr>
          </a:p>
        </p:txBody>
      </p:sp>
      <p:pic>
        <p:nvPicPr>
          <p:cNvPr id="16" name="Image 15" descr="Une image contenant ciel, habits, garçon, drapeau&#10;&#10;Le contenu généré par l’IA peut être incorrect.">
            <a:extLst>
              <a:ext uri="{FF2B5EF4-FFF2-40B4-BE49-F238E27FC236}">
                <a16:creationId xmlns:a16="http://schemas.microsoft.com/office/drawing/2014/main" id="{9487E55D-29D3-D1C8-0F7D-F3A71EF621A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304547" y="2786149"/>
            <a:ext cx="7122695" cy="6794872"/>
          </a:xfrm>
          <a:prstGeom prst="rect">
            <a:avLst/>
          </a:prstGeom>
        </p:spPr>
      </p:pic>
      <p:pic>
        <p:nvPicPr>
          <p:cNvPr id="2" name="Image 1">
            <a:extLst>
              <a:ext uri="{FF2B5EF4-FFF2-40B4-BE49-F238E27FC236}">
                <a16:creationId xmlns:a16="http://schemas.microsoft.com/office/drawing/2014/main" id="{768A2E7D-2D8F-CFE3-2B87-7DA870371B7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137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1712-2B2F-074B-15A8-BCB9D71981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F9A92E-07F4-016A-1FBF-08C8CDFFDF84}"/>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57AAEB8-14B3-6425-3FC4-BD61B346152C}"/>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A7B136EE-447F-3F0E-C0DB-AEDE9D8FFECA}"/>
              </a:ext>
            </a:extLst>
          </p:cNvPr>
          <p:cNvSpPr txBox="1"/>
          <p:nvPr/>
        </p:nvSpPr>
        <p:spPr>
          <a:xfrm>
            <a:off x="234838" y="4247733"/>
            <a:ext cx="5556362" cy="3371136"/>
          </a:xfrm>
          <a:prstGeom prst="flowChartAlternateProcess">
            <a:avLst/>
          </a:prstGeom>
          <a:solidFill>
            <a:srgbClr val="F4F3EC"/>
          </a:solidFill>
        </p:spPr>
        <p:txBody>
          <a:bodyPr wrap="square" rtlCol="0">
            <a:spAutoFit/>
          </a:bodyPr>
          <a:lstStyle/>
          <a:p>
            <a:pPr algn="just" rtl="1"/>
            <a:r>
              <a:rPr lang="ar-MA" sz="4800" dirty="0">
                <a:latin typeface="Microsoft Uighur" panose="02000000000000000000" pitchFamily="2" charset="-78"/>
                <a:cs typeface="Microsoft Uighur" panose="02000000000000000000" pitchFamily="2" charset="-78"/>
              </a:rPr>
              <a:t>" عندما انتهينا من التحية تبع كل منا معلمه أو معلمته ودخلنا إلى الأقسام فرحين بالعام الجديد وبلقاء أصدقاء جدد."</a:t>
            </a:r>
            <a:endParaRPr lang="fr-FR" sz="4800" dirty="0">
              <a:latin typeface="Microsoft Uighur" panose="02000000000000000000" pitchFamily="2" charset="-78"/>
              <a:cs typeface="Microsoft Uighur" panose="02000000000000000000" pitchFamily="2" charset="-78"/>
            </a:endParaRPr>
          </a:p>
        </p:txBody>
      </p:sp>
      <p:pic>
        <p:nvPicPr>
          <p:cNvPr id="9" name="Image 8" descr="Une image contenant habits, meubles, intérieur, mur&#10;&#10;Le contenu généré par l’IA peut être incorrect.">
            <a:extLst>
              <a:ext uri="{FF2B5EF4-FFF2-40B4-BE49-F238E27FC236}">
                <a16:creationId xmlns:a16="http://schemas.microsoft.com/office/drawing/2014/main" id="{76336F0E-D5CB-2600-6F29-E0F2B6D6989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951622" y="2323682"/>
            <a:ext cx="7529540" cy="7219239"/>
          </a:xfrm>
          <a:prstGeom prst="rect">
            <a:avLst/>
          </a:prstGeom>
        </p:spPr>
      </p:pic>
      <p:pic>
        <p:nvPicPr>
          <p:cNvPr id="2" name="Image 1">
            <a:extLst>
              <a:ext uri="{FF2B5EF4-FFF2-40B4-BE49-F238E27FC236}">
                <a16:creationId xmlns:a16="http://schemas.microsoft.com/office/drawing/2014/main" id="{58F9B0E6-F755-9A27-7726-4E867E266EE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984840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5C35-9AA0-2EFC-0D90-D042105FF3B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C7FC0C8-4302-018E-F585-E8AB017EEEC1}"/>
              </a:ext>
            </a:extLst>
          </p:cNvPr>
          <p:cNvSpPr txBox="1"/>
          <p:nvPr/>
        </p:nvSpPr>
        <p:spPr>
          <a:xfrm>
            <a:off x="1082840" y="738753"/>
            <a:ext cx="11550317"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ما إحساسكم أنتم في أول يوم لكم بالمدرسة؟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إعطاء الفرصة للتلاميذ الذين لم يشاركوا في الحصص السابقة ويتم تشجيع الخجولين منهم.</a:t>
            </a:r>
          </a:p>
        </p:txBody>
      </p:sp>
      <p:pic>
        <p:nvPicPr>
          <p:cNvPr id="2" name="Picture 49" descr="A cartoon of a person teaching a group of children&#10;&#10;Description automatically generated">
            <a:extLst>
              <a:ext uri="{FF2B5EF4-FFF2-40B4-BE49-F238E27FC236}">
                <a16:creationId xmlns:a16="http://schemas.microsoft.com/office/drawing/2014/main" id="{51E2EECF-C7F7-4D8E-894D-A0170EDFE3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3" name="Image 2">
            <a:extLst>
              <a:ext uri="{FF2B5EF4-FFF2-40B4-BE49-F238E27FC236}">
                <a16:creationId xmlns:a16="http://schemas.microsoft.com/office/drawing/2014/main" id="{6CCAA0F1-0329-DEB6-41A0-3A5AC07FB2FA}"/>
              </a:ext>
            </a:extLst>
          </p:cNvPr>
          <p:cNvPicPr>
            <a:picLocks noChangeAspect="1"/>
          </p:cNvPicPr>
          <p:nvPr/>
        </p:nvPicPr>
        <p:blipFill>
          <a:blip r:embed="rId3"/>
          <a:stretch>
            <a:fillRect/>
          </a:stretch>
        </p:blipFill>
        <p:spPr>
          <a:xfrm>
            <a:off x="2166980" y="2452436"/>
            <a:ext cx="9375315" cy="7565357"/>
          </a:xfrm>
          <a:prstGeom prst="rect">
            <a:avLst/>
          </a:prstGeom>
        </p:spPr>
      </p:pic>
    </p:spTree>
    <p:extLst>
      <p:ext uri="{BB962C8B-B14F-4D97-AF65-F5344CB8AC3E}">
        <p14:creationId xmlns:p14="http://schemas.microsoft.com/office/powerpoint/2010/main" val="2889779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52B48-4DEC-AFA4-1EE3-ABED31F03866}"/>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884265B0-0347-4BC7-B3E2-7F82540C11F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1398E97A-1552-4978-F199-0A9E32F3CBF7}"/>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قراءة الصورة</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2E618C2-E6B8-4B57-1A8B-2DDF7E80C8EF}"/>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DBDE1CD1-F368-4DBA-26B6-B3AE4142A11D}"/>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FF3D157-1D1C-1B10-00F5-97FECDA523CE}"/>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142FC88C-06E7-DCDB-158B-BC3724C9739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4" name="Image 3">
            <a:extLst>
              <a:ext uri="{FF2B5EF4-FFF2-40B4-BE49-F238E27FC236}">
                <a16:creationId xmlns:a16="http://schemas.microsoft.com/office/drawing/2014/main" id="{82388E3E-485E-5AD7-3299-A2003E850888}"/>
              </a:ext>
            </a:extLst>
          </p:cNvPr>
          <p:cNvPicPr>
            <a:picLocks noChangeAspect="1"/>
          </p:cNvPicPr>
          <p:nvPr/>
        </p:nvPicPr>
        <p:blipFill>
          <a:blip r:embed="rId3"/>
          <a:stretch>
            <a:fillRect/>
          </a:stretch>
        </p:blipFill>
        <p:spPr>
          <a:xfrm>
            <a:off x="383202" y="2324100"/>
            <a:ext cx="7200311" cy="5810250"/>
          </a:xfrm>
          <a:prstGeom prst="rect">
            <a:avLst/>
          </a:prstGeom>
        </p:spPr>
      </p:pic>
    </p:spTree>
    <p:extLst>
      <p:ext uri="{BB962C8B-B14F-4D97-AF65-F5344CB8AC3E}">
        <p14:creationId xmlns:p14="http://schemas.microsoft.com/office/powerpoint/2010/main" val="1402856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DB40-76FA-BC76-5E6E-0DFE774D3E0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00CF3BE-64D2-3CF8-81AC-8072A4013749}"/>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أحتاج في 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انطلاقا من الوضعيات الحقيقية داخل القسم، تتم مساعدة المتعلمين على التعبير.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12B29BFC-C675-E542-FB3D-846ACD4FE1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descr="Une image contenant dessin humoristique, meubles&#10;&#10;Le contenu généré par l’IA peut être incorrect.">
            <a:extLst>
              <a:ext uri="{FF2B5EF4-FFF2-40B4-BE49-F238E27FC236}">
                <a16:creationId xmlns:a16="http://schemas.microsoft.com/office/drawing/2014/main" id="{4AB99577-FBBC-AA6D-8A56-578C7B7C14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22488" y="2312526"/>
            <a:ext cx="9271024" cy="7681706"/>
          </a:xfrm>
          <a:prstGeom prst="rect">
            <a:avLst/>
          </a:prstGeom>
        </p:spPr>
      </p:pic>
    </p:spTree>
    <p:extLst>
      <p:ext uri="{BB962C8B-B14F-4D97-AF65-F5344CB8AC3E}">
        <p14:creationId xmlns:p14="http://schemas.microsoft.com/office/powerpoint/2010/main" val="2895503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B8011AA8-CDD0-51B5-BB86-171224CBEAA2}"/>
              </a:ext>
            </a:extLst>
          </p:cNvPr>
          <p:cNvGrpSpPr/>
          <p:nvPr/>
        </p:nvGrpSpPr>
        <p:grpSpPr>
          <a:xfrm>
            <a:off x="2191897" y="5143500"/>
            <a:ext cx="9344906" cy="2218166"/>
            <a:chOff x="2191897" y="5143500"/>
            <a:chExt cx="9344906" cy="2218166"/>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1456166"/>
              <a:chOff x="3334343" y="5038743"/>
              <a:chExt cx="9344906" cy="1456166"/>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646331"/>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مأسسة البيئة الآمنة اللازمة للتعلم؛</a:t>
                </a: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معجم بسيط مرتبط بفضاء القسم.</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430E58D5-4E7C-6A85-76D2-3DE5849DD2C7}"/>
                </a:ext>
              </a:extLst>
            </p:cNvPr>
            <p:cNvSpPr txBox="1"/>
            <p:nvPr/>
          </p:nvSpPr>
          <p:spPr>
            <a:xfrm>
              <a:off x="2191897" y="6715335"/>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حرفي "ت" </a:t>
              </a:r>
              <a:r>
                <a:rPr lang="ar-MA" sz="3600" b="1" dirty="0" err="1">
                  <a:solidFill>
                    <a:srgbClr val="106585"/>
                  </a:solidFill>
                  <a:latin typeface="Adobe Arabic" panose="02040503050201020203" pitchFamily="18" charset="-78"/>
                  <a:cs typeface="Adobe Arabic" panose="02040503050201020203" pitchFamily="18" charset="-78"/>
                </a:rPr>
                <a:t>و"ث</a:t>
              </a:r>
              <a:r>
                <a:rPr lang="ar-MA" sz="3600" b="1" dirty="0">
                  <a:solidFill>
                    <a:srgbClr val="106585"/>
                  </a:solidFill>
                  <a:latin typeface="Adobe Arabic" panose="02040503050201020203" pitchFamily="18" charset="-78"/>
                  <a:cs typeface="Adobe Arabic" panose="02040503050201020203" pitchFamily="18" charset="-78"/>
                </a:rPr>
                <a:t>" وتسميتهما ورسمهما.</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0E976F31-A049-5DEA-3553-4D328E235DE8}"/>
                </a:ext>
              </a:extLst>
            </p:cNvPr>
            <p:cNvPicPr>
              <a:picLocks noChangeAspect="1"/>
            </p:cNvPicPr>
            <p:nvPr/>
          </p:nvPicPr>
          <p:blipFill>
            <a:blip r:embed="rId5"/>
            <a:stretch>
              <a:fillRect/>
            </a:stretch>
          </p:blipFill>
          <p:spPr>
            <a:xfrm>
              <a:off x="11081793" y="6805307"/>
              <a:ext cx="455010" cy="466386"/>
            </a:xfrm>
            <a:prstGeom prst="rect">
              <a:avLst/>
            </a:prstGeom>
            <a:solidFill>
              <a:schemeClr val="accent5">
                <a:lumMod val="20000"/>
                <a:lumOff val="80000"/>
              </a:schemeClr>
            </a:solidFill>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E84F1-98EC-43DD-DBCC-03CF969D96E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D66BC06-63C4-0B42-9473-65DF61D81D2B}"/>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نحتاج إلى الأدوات المدرسية: قلم الرصاص، قلم حبر أزرق، دفاتر، أقلام ملونة، كتب...</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انطلاقا من الوضعيات الحقيقية داخل القسم، تتم مساعدة المتعلمين على التعبير.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42477201-9C96-5A1C-6822-6447E130804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5EC926F3-2FC0-63E7-0846-A85DA6B0F73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50327" y="2341312"/>
            <a:ext cx="7815346" cy="7815346"/>
          </a:xfrm>
          <a:prstGeom prst="rect">
            <a:avLst/>
          </a:prstGeom>
        </p:spPr>
      </p:pic>
    </p:spTree>
    <p:extLst>
      <p:ext uri="{BB962C8B-B14F-4D97-AF65-F5344CB8AC3E}">
        <p14:creationId xmlns:p14="http://schemas.microsoft.com/office/powerpoint/2010/main" val="1548763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45E43-F663-3A64-0F47-77FDD0EED69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703010-DF17-F5E4-630A-A0724D791065}"/>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خذوا لوحة القسم على كراساتكم، ولنحدد الأدوات المدرسية في الصورة.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منح 15 ثانية للتلاميذ قصد ملاحظة اللوحة، قبل الانطلاق في تحديد الأدوات المدرسية.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95EE6B04-7504-4BAB-64F7-65161C1BC13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482FF772-5C89-75C0-6BAC-5D2E05AE69C6}"/>
              </a:ext>
            </a:extLst>
          </p:cNvPr>
          <p:cNvPicPr>
            <a:picLocks noChangeAspect="1"/>
          </p:cNvPicPr>
          <p:nvPr/>
        </p:nvPicPr>
        <p:blipFill>
          <a:blip r:embed="rId3"/>
          <a:stretch>
            <a:fillRect/>
          </a:stretch>
        </p:blipFill>
        <p:spPr>
          <a:xfrm>
            <a:off x="2028422" y="2324100"/>
            <a:ext cx="9659156" cy="7794401"/>
          </a:xfrm>
          <a:prstGeom prst="rect">
            <a:avLst/>
          </a:prstGeom>
        </p:spPr>
      </p:pic>
    </p:spTree>
    <p:extLst>
      <p:ext uri="{BB962C8B-B14F-4D97-AF65-F5344CB8AC3E}">
        <p14:creationId xmlns:p14="http://schemas.microsoft.com/office/powerpoint/2010/main" val="3546236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BEE39-6A92-F9BD-0A4B-C95E269CE52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4037F9-C39A-3A40-D029-E304E5E39E1B}"/>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 هي الأدوات الموضوعة على الطاولة/ بماذا يلون التلميذ، أين يتم التلوين...؟</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تتم مساعدة التلاميذ للتعبير باستعمال ما تم ترويجه من مفردات في الوضعية الحقيقية.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1D6B6995-622F-0E8C-7FC2-EE99EEA47B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E5BE7C98-99D3-1F04-F539-EC31FADAA127}"/>
              </a:ext>
            </a:extLst>
          </p:cNvPr>
          <p:cNvPicPr>
            <a:picLocks noChangeAspect="1"/>
          </p:cNvPicPr>
          <p:nvPr/>
        </p:nvPicPr>
        <p:blipFill>
          <a:blip r:embed="rId3"/>
          <a:stretch>
            <a:fillRect/>
          </a:stretch>
        </p:blipFill>
        <p:spPr>
          <a:xfrm>
            <a:off x="2028422" y="2324100"/>
            <a:ext cx="9659156" cy="7794401"/>
          </a:xfrm>
          <a:prstGeom prst="rect">
            <a:avLst/>
          </a:prstGeom>
        </p:spPr>
      </p:pic>
    </p:spTree>
    <p:extLst>
      <p:ext uri="{BB962C8B-B14F-4D97-AF65-F5344CB8AC3E}">
        <p14:creationId xmlns:p14="http://schemas.microsoft.com/office/powerpoint/2010/main" val="2246782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2"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09311"/>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62867"/>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ما قبل القراءة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xfrm>
            <a:off x="7440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xfrm>
            <a:off x="6954519" y="89747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xfrm>
            <a:off x="6468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12" name="Image 11">
            <a:extLst>
              <a:ext uri="{FF2B5EF4-FFF2-40B4-BE49-F238E27FC236}">
                <a16:creationId xmlns:a16="http://schemas.microsoft.com/office/drawing/2014/main" id="{74FE889F-C60B-6FCB-E07B-941409760513}"/>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08561" y="486702"/>
            <a:ext cx="6474030" cy="8164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F345369-5556-224C-E8AA-6427A8B8111D}"/>
              </a:ext>
            </a:extLst>
          </p:cNvPr>
          <p:cNvSpPr txBox="1"/>
          <p:nvPr/>
        </p:nvSpPr>
        <p:spPr>
          <a:xfrm>
            <a:off x="786063" y="743636"/>
            <a:ext cx="114380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استراحة قصيرة قبل أن نواصل - قفوا، سنردد أنشودة الحروف من الألف </a:t>
            </a:r>
            <a:r>
              <a:rPr lang="ar-MA" sz="3200" b="1">
                <a:solidFill>
                  <a:schemeClr val="bg1">
                    <a:lumMod val="65000"/>
                  </a:schemeClr>
                </a:solidFill>
                <a:latin typeface="Microsoft Uighur" panose="02000000000000000000" pitchFamily="2" charset="-78"/>
                <a:cs typeface="Microsoft Uighur" panose="02000000000000000000" pitchFamily="2" charset="-78"/>
              </a:rPr>
              <a:t>إلى الذال.</a:t>
            </a:r>
            <a:endParaRPr lang="ar-MA" sz="3200" b="1" dirty="0">
              <a:solidFill>
                <a:schemeClr val="bg1">
                  <a:lumMod val="65000"/>
                </a:schemeClr>
              </a:solidFill>
              <a:latin typeface="Microsoft Uighur" panose="02000000000000000000" pitchFamily="2" charset="-78"/>
              <a:cs typeface="Microsoft Uighur" panose="02000000000000000000" pitchFamily="2" charset="-78"/>
            </a:endParaRP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يساير المتعلمون الأنشودة بحركات من اقتراح الأستاذ، ويتدربون على إنشاد الحروف التسعة الأولى</a:t>
            </a:r>
          </a:p>
        </p:txBody>
      </p:sp>
      <p:pic>
        <p:nvPicPr>
          <p:cNvPr id="2" name="حروف دق الباب 1">
            <a:hlinkClick r:id="" action="ppaction://media"/>
            <a:extLst>
              <a:ext uri="{FF2B5EF4-FFF2-40B4-BE49-F238E27FC236}">
                <a16:creationId xmlns:a16="http://schemas.microsoft.com/office/drawing/2014/main" id="{39F8F125-16A6-A086-10C1-69B6D7C2AFB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6303" y="2329006"/>
            <a:ext cx="13063393" cy="7342780"/>
          </a:xfrm>
          <a:prstGeom prst="rect">
            <a:avLst/>
          </a:prstGeom>
        </p:spPr>
      </p:pic>
    </p:spTree>
    <p:extLst>
      <p:ext uri="{BB962C8B-B14F-4D97-AF65-F5344CB8AC3E}">
        <p14:creationId xmlns:p14="http://schemas.microsoft.com/office/powerpoint/2010/main" val="419710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8D13-8E69-722C-152C-7DD9C2CB3F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98892-EEE7-DB29-A23F-6A98F79BCE1E}"/>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لنتعرف جميعا على الحرف الأول.</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يتتبع التلاميذ الشريط للتعرف على الحرف الأول.</a:t>
            </a:r>
          </a:p>
        </p:txBody>
      </p:sp>
      <p:pic>
        <p:nvPicPr>
          <p:cNvPr id="2" name="حرف التاء">
            <a:hlinkClick r:id="" action="ppaction://media"/>
            <a:extLst>
              <a:ext uri="{FF2B5EF4-FFF2-40B4-BE49-F238E27FC236}">
                <a16:creationId xmlns:a16="http://schemas.microsoft.com/office/drawing/2014/main" id="{98933062-DA3F-89EB-40C7-6278B749E8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2018" y="2332282"/>
            <a:ext cx="13071964" cy="7347598"/>
          </a:xfrm>
          <a:prstGeom prst="rect">
            <a:avLst/>
          </a:prstGeom>
        </p:spPr>
      </p:pic>
    </p:spTree>
    <p:extLst>
      <p:ext uri="{BB962C8B-B14F-4D97-AF65-F5344CB8AC3E}">
        <p14:creationId xmlns:p14="http://schemas.microsoft.com/office/powerpoint/2010/main" val="51057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37A5E-76B1-D1B2-CF57-0E5FB224961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C223C4E-0FC7-5599-4504-651B125A8B23}"/>
              </a:ext>
            </a:extLst>
          </p:cNvPr>
          <p:cNvSpPr txBox="1"/>
          <p:nvPr/>
        </p:nvSpPr>
        <p:spPr>
          <a:xfrm>
            <a:off x="2181726" y="800309"/>
            <a:ext cx="1041534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ما هو الحرف الأول الذي شاهدناه في الشريط؟ حرف اليوم هو "حرف التاء [ت]" كما في كلمة "توت"</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يستحضر التلاميذ الحرف المقدم في الشريط، ويرددون [ت]</a:t>
            </a:r>
          </a:p>
        </p:txBody>
      </p:sp>
      <p:sp>
        <p:nvSpPr>
          <p:cNvPr id="6" name="ZoneTexte 5">
            <a:extLst>
              <a:ext uri="{FF2B5EF4-FFF2-40B4-BE49-F238E27FC236}">
                <a16:creationId xmlns:a16="http://schemas.microsoft.com/office/drawing/2014/main" id="{9D051A71-B09A-7CD5-BF73-8328E0F60B30}"/>
              </a:ext>
            </a:extLst>
          </p:cNvPr>
          <p:cNvSpPr txBox="1"/>
          <p:nvPr/>
        </p:nvSpPr>
        <p:spPr>
          <a:xfrm>
            <a:off x="2779296" y="1919540"/>
            <a:ext cx="3705725" cy="6447919"/>
          </a:xfrm>
          <a:prstGeom prst="rect">
            <a:avLst/>
          </a:prstGeom>
          <a:noFill/>
        </p:spPr>
        <p:txBody>
          <a:bodyPr wrap="square" rtlCol="0">
            <a:spAutoFit/>
          </a:bodyPr>
          <a:lstStyle/>
          <a:p>
            <a:pPr algn="ctr" rtl="1"/>
            <a:r>
              <a:rPr lang="ar-MA"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endParaRPr lang="fr-FR"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7" name="Picture 49" descr="A cartoon of a person teaching a group of children&#10;&#10;Description automatically generated">
            <a:extLst>
              <a:ext uri="{FF2B5EF4-FFF2-40B4-BE49-F238E27FC236}">
                <a16:creationId xmlns:a16="http://schemas.microsoft.com/office/drawing/2014/main" id="{3FA07839-2C30-6812-B37F-CE85D098C15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8" name="Image 7">
            <a:extLst>
              <a:ext uri="{FF2B5EF4-FFF2-40B4-BE49-F238E27FC236}">
                <a16:creationId xmlns:a16="http://schemas.microsoft.com/office/drawing/2014/main" id="{8C5D875E-A276-4D52-F7EC-883E0FECBB23}"/>
              </a:ext>
            </a:extLst>
          </p:cNvPr>
          <p:cNvPicPr>
            <a:picLocks noChangeAspect="1"/>
          </p:cNvPicPr>
          <p:nvPr/>
        </p:nvPicPr>
        <p:blipFill>
          <a:blip r:embed="rId3"/>
          <a:stretch>
            <a:fillRect/>
          </a:stretch>
        </p:blipFill>
        <p:spPr>
          <a:xfrm>
            <a:off x="7230981" y="3797760"/>
            <a:ext cx="4444882" cy="3647463"/>
          </a:xfrm>
          <a:prstGeom prst="rect">
            <a:avLst/>
          </a:prstGeom>
        </p:spPr>
      </p:pic>
    </p:spTree>
    <p:extLst>
      <p:ext uri="{BB962C8B-B14F-4D97-AF65-F5344CB8AC3E}">
        <p14:creationId xmlns:p14="http://schemas.microsoft.com/office/powerpoint/2010/main" val="159806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27AE0-7880-9F29-89C5-0E1091F9BC5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A4DF56B-BA6D-6B08-E36F-927FFE1206DA}"/>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يحدد لي على لوحة الحروف حرف التاء [ت]؟</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ينتدب بعض التلاميذ لتحديد موقع الحرف على لوحة الحروف</a:t>
            </a:r>
          </a:p>
        </p:txBody>
      </p:sp>
      <p:pic>
        <p:nvPicPr>
          <p:cNvPr id="2" name="Image 1">
            <a:extLst>
              <a:ext uri="{FF2B5EF4-FFF2-40B4-BE49-F238E27FC236}">
                <a16:creationId xmlns:a16="http://schemas.microsoft.com/office/drawing/2014/main" id="{3C7BE4DE-47EE-A41B-146E-D478841AA2DB}"/>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3665621" y="2351130"/>
            <a:ext cx="6384758" cy="782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D4D08AC0-587B-CE8C-271F-DB00C476A850}"/>
              </a:ext>
            </a:extLst>
          </p:cNvPr>
          <p:cNvSpPr/>
          <p:nvPr/>
        </p:nvSpPr>
        <p:spPr>
          <a:xfrm>
            <a:off x="5217698" y="2351130"/>
            <a:ext cx="1598194" cy="1258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9" descr="A cartoon of a person teaching a group of children&#10;&#10;Description automatically generated">
            <a:extLst>
              <a:ext uri="{FF2B5EF4-FFF2-40B4-BE49-F238E27FC236}">
                <a16:creationId xmlns:a16="http://schemas.microsoft.com/office/drawing/2014/main" id="{F70DED13-8F5C-9681-DD24-6EFEF514D5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8229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5E33-FC18-B268-C611-7EB2E161CC1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1D0550F-0764-11CB-16F8-CC92F5818C23}"/>
              </a:ext>
            </a:extLst>
          </p:cNvPr>
          <p:cNvSpPr txBox="1"/>
          <p:nvPr/>
        </p:nvSpPr>
        <p:spPr>
          <a:xfrm>
            <a:off x="1777246" y="883286"/>
            <a:ext cx="10844464"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حرف التاء [ت]، كما في كلمة توت: ت – توت/ كما في كلمة تفاح: ت – تفاح</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يردد التلاميذ حرف التاء مع الكلمات المرجعية تُ – توت/ تُ – تفاح.</a:t>
            </a:r>
          </a:p>
        </p:txBody>
      </p:sp>
      <p:sp>
        <p:nvSpPr>
          <p:cNvPr id="6" name="ZoneTexte 5">
            <a:extLst>
              <a:ext uri="{FF2B5EF4-FFF2-40B4-BE49-F238E27FC236}">
                <a16:creationId xmlns:a16="http://schemas.microsoft.com/office/drawing/2014/main" id="{5844FD78-2F5E-8FA9-2BB6-E8346FD4A92D}"/>
              </a:ext>
            </a:extLst>
          </p:cNvPr>
          <p:cNvSpPr txBox="1"/>
          <p:nvPr/>
        </p:nvSpPr>
        <p:spPr>
          <a:xfrm>
            <a:off x="5005137" y="1960504"/>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45B9A954-E1CA-61CC-D914-B0C2B05F88A9}"/>
              </a:ext>
            </a:extLst>
          </p:cNvPr>
          <p:cNvSpPr txBox="1"/>
          <p:nvPr/>
        </p:nvSpPr>
        <p:spPr>
          <a:xfrm>
            <a:off x="1979627"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فّاحࣱ</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E9B6DC0-B13C-E11B-3C98-832FF770614D}"/>
              </a:ext>
            </a:extLst>
          </p:cNvPr>
          <p:cNvSpPr txBox="1"/>
          <p:nvPr/>
        </p:nvSpPr>
        <p:spPr>
          <a:xfrm>
            <a:off x="8243676"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توت</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7DCB162D-D79C-3301-A5E3-DEE28ED7381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B46A6325-56AB-5E36-D60F-C0CDF11A0FE6}"/>
              </a:ext>
            </a:extLst>
          </p:cNvPr>
          <p:cNvPicPr>
            <a:picLocks noChangeAspect="1"/>
          </p:cNvPicPr>
          <p:nvPr/>
        </p:nvPicPr>
        <p:blipFill>
          <a:blip r:embed="rId3"/>
          <a:stretch>
            <a:fillRect/>
          </a:stretch>
        </p:blipFill>
        <p:spPr>
          <a:xfrm>
            <a:off x="8243676" y="3424143"/>
            <a:ext cx="4444882" cy="3647463"/>
          </a:xfrm>
          <a:prstGeom prst="rect">
            <a:avLst/>
          </a:prstGeom>
        </p:spPr>
      </p:pic>
      <p:pic>
        <p:nvPicPr>
          <p:cNvPr id="11" name="Image 10" descr="Une image contenant fruit, pomme, Aliments naturels, fraise&#10;&#10;Le contenu généré par l’IA peut être incorrect.">
            <a:extLst>
              <a:ext uri="{FF2B5EF4-FFF2-40B4-BE49-F238E27FC236}">
                <a16:creationId xmlns:a16="http://schemas.microsoft.com/office/drawing/2014/main" id="{D45DF1D5-FDC0-A154-68F9-0841560A7EFE}"/>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rcRect l="26917" t="20486" r="26616" b="21626"/>
          <a:stretch>
            <a:fillRect/>
          </a:stretch>
        </p:blipFill>
        <p:spPr>
          <a:xfrm>
            <a:off x="1979626" y="3230888"/>
            <a:ext cx="3705725" cy="3825223"/>
          </a:xfrm>
          <a:prstGeom prst="rect">
            <a:avLst/>
          </a:prstGeom>
        </p:spPr>
      </p:pic>
    </p:spTree>
    <p:extLst>
      <p:ext uri="{BB962C8B-B14F-4D97-AF65-F5344CB8AC3E}">
        <p14:creationId xmlns:p14="http://schemas.microsoft.com/office/powerpoint/2010/main" val="315061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867-FD33-31F4-6D55-45014BDD0B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BDE2B-C6B5-72AB-0C1F-764A2C7ED0B7}"/>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الصمت</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أغمضوا أعينكم وأنصتوا جيدا للكلمة التي سأقولها: "تل"</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ينطق الأستاذ كلمة بصوت خافت.</a:t>
            </a:r>
          </a:p>
        </p:txBody>
      </p:sp>
      <p:pic>
        <p:nvPicPr>
          <p:cNvPr id="5" name="Image 4">
            <a:extLst>
              <a:ext uri="{FF2B5EF4-FFF2-40B4-BE49-F238E27FC236}">
                <a16:creationId xmlns:a16="http://schemas.microsoft.com/office/drawing/2014/main" id="{89D08803-B9D8-73C9-97A0-B0666D2BC1D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7" name="Image 6" descr="Une image contenant dessin, illustration, Dessin animé, Dessin d’enfant&#10;&#10;Le contenu généré par l’IA peut être incorrect.">
            <a:extLst>
              <a:ext uri="{FF2B5EF4-FFF2-40B4-BE49-F238E27FC236}">
                <a16:creationId xmlns:a16="http://schemas.microsoft.com/office/drawing/2014/main" id="{B67D6333-2FFA-F22B-E769-45168B49EB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8" b="95464" l="5492" r="95739">
                        <a14:foregroundMark x1="48769" y1="5948" x2="48769" y2="5948"/>
                        <a14:foregroundMark x1="85322" y1="74093" x2="85322" y2="74093"/>
                        <a14:foregroundMark x1="86648" y1="71270" x2="28883" y2="78427"/>
                        <a14:foregroundMark x1="12121" y1="68145" x2="41572" y2="84476"/>
                        <a14:foregroundMark x1="41572" y1="84476" x2="63636" y2="89617"/>
                        <a14:foregroundMark x1="63636" y1="89617" x2="76894" y2="79738"/>
                        <a14:foregroundMark x1="76894" y1="79738" x2="77936" y2="77823"/>
                        <a14:foregroundMark x1="84754" y1="67137" x2="67140" y2="74294"/>
                        <a14:foregroundMark x1="67140" y1="74294" x2="22538" y2="72077"/>
                        <a14:foregroundMark x1="22538" y1="72077" x2="16572" y2="77923"/>
                        <a14:foregroundMark x1="16572" y1="77923" x2="42330" y2="86895"/>
                        <a14:foregroundMark x1="42330" y1="86895" x2="64489" y2="84173"/>
                        <a14:foregroundMark x1="64489" y1="84173" x2="82008" y2="75000"/>
                        <a14:foregroundMark x1="82008" y1="75000" x2="86458" y2="66129"/>
                        <a14:foregroundMark x1="86458" y1="66129" x2="82386" y2="68145"/>
                        <a14:foregroundMark x1="8996" y1="64718" x2="26799" y2="64819"/>
                        <a14:foregroundMark x1="26799" y1="64819" x2="54261" y2="64012"/>
                        <a14:foregroundMark x1="54261" y1="64012" x2="69886" y2="65726"/>
                        <a14:foregroundMark x1="69886" y1="65726" x2="83902" y2="65423"/>
                        <a14:foregroundMark x1="83902" y1="65423" x2="91383" y2="70161"/>
                        <a14:foregroundMark x1="91383" y1="70161" x2="93087" y2="79435"/>
                        <a14:foregroundMark x1="93087" y1="79435" x2="90720" y2="85282"/>
                        <a14:foregroundMark x1="90720" y1="85282" x2="84848" y2="89819"/>
                        <a14:foregroundMark x1="84848" y1="89819" x2="55777" y2="95464"/>
                        <a14:foregroundMark x1="55777" y1="95464" x2="19034" y2="87298"/>
                        <a14:foregroundMark x1="19034" y1="87298" x2="9564" y2="74597"/>
                        <a14:foregroundMark x1="9564" y1="74597" x2="7481" y2="68750"/>
                        <a14:foregroundMark x1="7481" y1="68750" x2="9186" y2="65121"/>
                        <a14:foregroundMark x1="94508" y1="71875" x2="93750" y2="84577"/>
                        <a14:foregroundMark x1="18466" y1="65121" x2="41193" y2="67944"/>
                        <a14:foregroundMark x1="41193" y1="67944" x2="42045" y2="68347"/>
                        <a14:foregroundMark x1="64678" y1="72883" x2="48958" y2="85887"/>
                        <a14:foregroundMark x1="48958" y1="85887" x2="48958" y2="85887"/>
                        <a14:foregroundMark x1="81250" y1="72883" x2="84943" y2="79536"/>
                        <a14:foregroundMark x1="84943" y1="79536" x2="84943" y2="79637"/>
                        <a14:foregroundMark x1="95928" y1="75605" x2="95928" y2="75605"/>
                        <a14:foregroundMark x1="95360" y1="72278" x2="96117" y2="80040"/>
                        <a14:foregroundMark x1="96117" y1="80040" x2="92803" y2="86391"/>
                        <a14:foregroundMark x1="92803" y1="86391" x2="79640" y2="91129"/>
                        <a14:foregroundMark x1="79640" y1="91129" x2="46117" y2="95161"/>
                        <a14:foregroundMark x1="46117" y1="95161" x2="18655" y2="89315"/>
                        <a14:foregroundMark x1="18655" y1="89315" x2="12311" y2="86391"/>
                        <a14:foregroundMark x1="12311" y1="86391" x2="5682" y2="77722"/>
                        <a14:foregroundMark x1="5682" y1="77722" x2="5587" y2="68548"/>
                        <a14:foregroundMark x1="56723" y1="91835" x2="46212" y2="95464"/>
                        <a14:foregroundMark x1="46212" y1="95464" x2="33523" y2="95464"/>
                      </a14:backgroundRemoval>
                    </a14:imgEffect>
                  </a14:imgLayer>
                </a14:imgProps>
              </a:ext>
              <a:ext uri="{28A0092B-C50C-407E-A947-70E740481C1C}">
                <a14:useLocalDpi xmlns:a14="http://schemas.microsoft.com/office/drawing/2010/main"/>
              </a:ext>
            </a:extLst>
          </a:blip>
          <a:stretch>
            <a:fillRect/>
          </a:stretch>
        </p:blipFill>
        <p:spPr>
          <a:xfrm>
            <a:off x="3671882" y="3063712"/>
            <a:ext cx="6372236" cy="5986040"/>
          </a:xfrm>
          <a:prstGeom prst="rect">
            <a:avLst/>
          </a:prstGeom>
        </p:spPr>
      </p:pic>
    </p:spTree>
    <p:extLst>
      <p:ext uri="{BB962C8B-B14F-4D97-AF65-F5344CB8AC3E}">
        <p14:creationId xmlns:p14="http://schemas.microsoft.com/office/powerpoint/2010/main" val="238287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637745" y="5944457"/>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244635" y="2938983"/>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1" cstate="hqprint">
            <a:extLst>
              <a:ext uri="{28A0092B-C50C-407E-A947-70E740481C1C}">
                <a14:useLocalDpi xmlns:a14="http://schemas.microsoft.com/office/drawing/2010/main"/>
              </a:ext>
            </a:extLst>
          </a:blip>
          <a:srcRect/>
          <a:stretch>
            <a:fillRect/>
          </a:stretch>
        </p:blipFill>
        <p:spPr>
          <a:xfrm>
            <a:off x="10206126" y="2522915"/>
            <a:ext cx="2465967" cy="163635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395414" y="2700709"/>
            <a:ext cx="2208239" cy="147215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B8FA6-18C8-5D5E-CEBD-399763F3545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7430EA2-D722-297E-8F2F-DAAC5931DE61}"/>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افتحوا أعينكم</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يكرر الكلمة التي همست بها؟ "تل"</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يستمر التدرب على لعبة الصمت لمدة 30 ثانية عبر تكرار كلمات أخرى.</a:t>
            </a:r>
          </a:p>
        </p:txBody>
      </p:sp>
      <p:pic>
        <p:nvPicPr>
          <p:cNvPr id="2" name="Picture 49" descr="A cartoon of a person teaching a group of children&#10;&#10;Description automatically generated">
            <a:extLst>
              <a:ext uri="{FF2B5EF4-FFF2-40B4-BE49-F238E27FC236}">
                <a16:creationId xmlns:a16="http://schemas.microsoft.com/office/drawing/2014/main" id="{A5393917-AE5C-D90D-FC4B-C4C794C239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C3302BDD-95D3-6E4C-931E-0D591AEA90A6}"/>
              </a:ext>
            </a:extLst>
          </p:cNvPr>
          <p:cNvPicPr>
            <a:picLocks noChangeAspect="1"/>
          </p:cNvPicPr>
          <p:nvPr/>
        </p:nvPicPr>
        <p:blipFill>
          <a:blip r:embed="rId3"/>
          <a:stretch>
            <a:fillRect/>
          </a:stretch>
        </p:blipFill>
        <p:spPr>
          <a:xfrm>
            <a:off x="3025074" y="2984834"/>
            <a:ext cx="7665851" cy="5853924"/>
          </a:xfrm>
          <a:prstGeom prst="rect">
            <a:avLst/>
          </a:prstGeom>
        </p:spPr>
      </p:pic>
    </p:spTree>
    <p:extLst>
      <p:ext uri="{BB962C8B-B14F-4D97-AF65-F5344CB8AC3E}">
        <p14:creationId xmlns:p14="http://schemas.microsoft.com/office/powerpoint/2010/main" val="1210902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30FA5-D460-9452-0B6E-3B212B38290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9F0997C-F3BB-9190-E519-7DC0B2DAABD4}"/>
              </a:ext>
            </a:extLst>
          </p:cNvPr>
          <p:cNvSpPr txBox="1"/>
          <p:nvPr/>
        </p:nvSpPr>
        <p:spPr>
          <a:xfrm>
            <a:off x="1680901" y="916504"/>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مشابهة</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سأنطق بكلمات، إذا سمعتم صوت [ت]، تقفون.</a:t>
            </a:r>
          </a:p>
        </p:txBody>
      </p:sp>
      <p:pic>
        <p:nvPicPr>
          <p:cNvPr id="5" name="Image 4">
            <a:extLst>
              <a:ext uri="{FF2B5EF4-FFF2-40B4-BE49-F238E27FC236}">
                <a16:creationId xmlns:a16="http://schemas.microsoft.com/office/drawing/2014/main" id="{78BB014F-8635-F426-62E2-6D5B5B9E48C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E72714F7-983B-0772-1971-C84C6BF069A8}"/>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92FA3599-E5D3-C880-C3A6-404669A1D91F}"/>
              </a:ext>
            </a:extLst>
          </p:cNvPr>
          <p:cNvCxnSpPr>
            <a:stCxn id="8" idx="1"/>
          </p:cNvCxnSpPr>
          <p:nvPr/>
        </p:nvCxnSpPr>
        <p:spPr>
          <a:xfrm flipH="1" flipV="1">
            <a:off x="4315331" y="5566618"/>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 11" descr="Une image contenant meubles, table, intérieur, dessin humoristique&#10;&#10;Le contenu généré par l’IA peut être incorrect.">
            <a:extLst>
              <a:ext uri="{FF2B5EF4-FFF2-40B4-BE49-F238E27FC236}">
                <a16:creationId xmlns:a16="http://schemas.microsoft.com/office/drawing/2014/main" id="{C06E4C76-10D9-0110-6268-B6B7577849BA}"/>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3581400"/>
            <a:ext cx="3391612" cy="4114202"/>
          </a:xfrm>
          <a:prstGeom prst="rect">
            <a:avLst/>
          </a:prstGeom>
        </p:spPr>
      </p:pic>
    </p:spTree>
    <p:extLst>
      <p:ext uri="{BB962C8B-B14F-4D97-AF65-F5344CB8AC3E}">
        <p14:creationId xmlns:p14="http://schemas.microsoft.com/office/powerpoint/2010/main" val="1390255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FD4F6-BE52-B9DB-490D-AF862545D2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61A621DA-CFFF-983C-B7A1-753E53E57213}"/>
              </a:ext>
            </a:extLst>
          </p:cNvPr>
          <p:cNvSpPr txBox="1"/>
          <p:nvPr/>
        </p:nvSpPr>
        <p:spPr>
          <a:xfrm>
            <a:off x="1443789"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وإذا لم تسمعوا صوت [ت]، تجلسون.</a:t>
            </a:r>
          </a:p>
        </p:txBody>
      </p:sp>
      <p:pic>
        <p:nvPicPr>
          <p:cNvPr id="5" name="Image 4">
            <a:extLst>
              <a:ext uri="{FF2B5EF4-FFF2-40B4-BE49-F238E27FC236}">
                <a16:creationId xmlns:a16="http://schemas.microsoft.com/office/drawing/2014/main" id="{8A6093B2-D4FD-5C77-50CD-7AB275261F2B}"/>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88CF2204-1EBC-0022-2E2F-F2D80713631F}"/>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76B68000-4B34-A006-2DCF-7BB68C5E29EB}"/>
              </a:ext>
            </a:extLst>
          </p:cNvPr>
          <p:cNvCxnSpPr>
            <a:stCxn id="8" idx="1"/>
          </p:cNvCxnSpPr>
          <p:nvPr/>
        </p:nvCxnSpPr>
        <p:spPr>
          <a:xfrm flipH="1" flipV="1">
            <a:off x="4315331" y="5566618"/>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2CF37074-C269-861F-7F02-B6B24FDD1D8F}"/>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3591930"/>
            <a:ext cx="3173974" cy="3949375"/>
          </a:xfrm>
          <a:prstGeom prst="rect">
            <a:avLst/>
          </a:prstGeom>
        </p:spPr>
      </p:pic>
    </p:spTree>
    <p:extLst>
      <p:ext uri="{BB962C8B-B14F-4D97-AF65-F5344CB8AC3E}">
        <p14:creationId xmlns:p14="http://schemas.microsoft.com/office/powerpoint/2010/main" val="7243593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CAAA3-1CD3-FDE3-580F-EAF6B8584D7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C984B14-C349-8500-B3AB-C709998B1189}"/>
              </a:ext>
            </a:extLst>
          </p:cNvPr>
          <p:cNvSpPr txBox="1"/>
          <p:nvPr/>
        </p:nvSpPr>
        <p:spPr>
          <a:xfrm>
            <a:off x="1395663" y="7436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نتذكر: إذا سمعت الصوت [ ت] أقف، إذا لم أسمع الصوت [ ت ] أجلس.</a:t>
            </a:r>
          </a:p>
        </p:txBody>
      </p:sp>
      <p:pic>
        <p:nvPicPr>
          <p:cNvPr id="5" name="Image 4">
            <a:extLst>
              <a:ext uri="{FF2B5EF4-FFF2-40B4-BE49-F238E27FC236}">
                <a16:creationId xmlns:a16="http://schemas.microsoft.com/office/drawing/2014/main" id="{8F722E86-7B34-0BBA-DCBD-43B376CABA0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F9F2382B-D5A2-D810-7B31-23BB376101A4}"/>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6719308"/>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4803AD3C-17C6-40E4-CC51-340CC2AD0E68}"/>
              </a:ext>
            </a:extLst>
          </p:cNvPr>
          <p:cNvCxnSpPr>
            <a:stCxn id="8" idx="1"/>
          </p:cNvCxnSpPr>
          <p:nvPr/>
        </p:nvCxnSpPr>
        <p:spPr>
          <a:xfrm flipH="1" flipV="1">
            <a:off x="4315331" y="8115265"/>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0A254258-FEA5-2D55-14CC-0BD9CDAF7A95}"/>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6140577"/>
            <a:ext cx="3173974" cy="3949375"/>
          </a:xfrm>
          <a:prstGeom prst="rect">
            <a:avLst/>
          </a:prstGeom>
        </p:spPr>
      </p:pic>
      <p:pic>
        <p:nvPicPr>
          <p:cNvPr id="2" name="Google Shape;1931;p118">
            <a:extLst>
              <a:ext uri="{FF2B5EF4-FFF2-40B4-BE49-F238E27FC236}">
                <a16:creationId xmlns:a16="http://schemas.microsoft.com/office/drawing/2014/main" id="{B036D9B4-B8BA-EACB-5BC9-AB640622F6FB}"/>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2594780"/>
            <a:ext cx="3446302" cy="2889640"/>
          </a:xfrm>
          <a:prstGeom prst="rect">
            <a:avLst/>
          </a:prstGeom>
          <a:noFill/>
          <a:ln>
            <a:noFill/>
          </a:ln>
        </p:spPr>
      </p:pic>
      <p:cxnSp>
        <p:nvCxnSpPr>
          <p:cNvPr id="6" name="Connecteur droit avec flèche 5">
            <a:extLst>
              <a:ext uri="{FF2B5EF4-FFF2-40B4-BE49-F238E27FC236}">
                <a16:creationId xmlns:a16="http://schemas.microsoft.com/office/drawing/2014/main" id="{281A4221-290E-E327-DB55-58E5FC5C77B0}"/>
              </a:ext>
            </a:extLst>
          </p:cNvPr>
          <p:cNvCxnSpPr>
            <a:stCxn id="2" idx="1"/>
          </p:cNvCxnSpPr>
          <p:nvPr/>
        </p:nvCxnSpPr>
        <p:spPr>
          <a:xfrm flipH="1" flipV="1">
            <a:off x="4315331" y="3990737"/>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3168CB39-BAAC-4393-3F98-8C8D39DF8175}"/>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2005519"/>
            <a:ext cx="3391612" cy="4114202"/>
          </a:xfrm>
          <a:prstGeom prst="rect">
            <a:avLst/>
          </a:prstGeom>
        </p:spPr>
      </p:pic>
    </p:spTree>
    <p:extLst>
      <p:ext uri="{BB962C8B-B14F-4D97-AF65-F5344CB8AC3E}">
        <p14:creationId xmlns:p14="http://schemas.microsoft.com/office/powerpoint/2010/main" val="1543259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F30D-C9D2-FB8B-C5A7-778F398623A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F85CB-390C-DB14-8833-2FB33AE8A181}"/>
              </a:ext>
            </a:extLst>
          </p:cNvPr>
          <p:cNvSpPr txBox="1"/>
          <p:nvPr/>
        </p:nvSpPr>
        <p:spPr>
          <a:xfrm>
            <a:off x="1680901" y="857572"/>
            <a:ext cx="10828422" cy="1077218"/>
          </a:xfrm>
          <a:prstGeom prst="rect">
            <a:avLst/>
          </a:prstGeom>
          <a:noFill/>
        </p:spPr>
        <p:txBody>
          <a:bodyPr wrap="square">
            <a:spAutoFit/>
          </a:bodyPr>
          <a:lstStyle/>
          <a:p>
            <a:pPr lvl="0" algn="r" rtl="1"/>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الآن، سأنطق الكلمات، وعليكم بالانتباه جيدا: توت – باب – تفاح  - أرنب – تل.</a:t>
            </a:r>
          </a:p>
          <a:p>
            <a:pPr lvl="0" algn="r" rtl="1"/>
            <a:r>
              <a:rPr lang="ar-MA" sz="3200" i="1" dirty="0">
                <a:solidFill>
                  <a:schemeClr val="bg1">
                    <a:lumMod val="65000"/>
                  </a:schemeClr>
                </a:solidFill>
                <a:latin typeface="Microsoft Uighur" panose="02000000000000000000" pitchFamily="2" charset="-78"/>
                <a:cs typeface="Microsoft Uighur" panose="02000000000000000000" pitchFamily="2" charset="-78"/>
                <a:sym typeface="Calibri"/>
              </a:rPr>
              <a:t>يتم الحرص على نطق الكلمات ببطء وتوضيح سبب القيام أو الجلوس.</a:t>
            </a:r>
            <a:endParaRPr lang="ar-MA"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CEEBAE5C-1953-A003-2A74-2C0D0E4EE72E}"/>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Image 7">
            <a:extLst>
              <a:ext uri="{FF2B5EF4-FFF2-40B4-BE49-F238E27FC236}">
                <a16:creationId xmlns:a16="http://schemas.microsoft.com/office/drawing/2014/main" id="{D5304E52-B4FE-8B4D-E23B-3AB031B4DB52}"/>
              </a:ext>
            </a:extLst>
          </p:cNvPr>
          <p:cNvPicPr>
            <a:picLocks noChangeAspect="1"/>
          </p:cNvPicPr>
          <p:nvPr/>
        </p:nvPicPr>
        <p:blipFill>
          <a:blip r:embed="rId3"/>
          <a:stretch>
            <a:fillRect/>
          </a:stretch>
        </p:blipFill>
        <p:spPr>
          <a:xfrm>
            <a:off x="3025074" y="3032960"/>
            <a:ext cx="7665851" cy="5853924"/>
          </a:xfrm>
          <a:prstGeom prst="rect">
            <a:avLst/>
          </a:prstGeom>
        </p:spPr>
      </p:pic>
    </p:spTree>
    <p:extLst>
      <p:ext uri="{BB962C8B-B14F-4D97-AF65-F5344CB8AC3E}">
        <p14:creationId xmlns:p14="http://schemas.microsoft.com/office/powerpoint/2010/main" val="9216669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732E-3FC7-184A-983B-3844D0350F4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D9846F-1875-7A89-2AF9-479B8270A5B8}"/>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بطاقاتكم وابحثوا عن حرف التاء، ثم ارفعوا البطاقة.</a:t>
            </a:r>
          </a:p>
        </p:txBody>
      </p:sp>
      <p:pic>
        <p:nvPicPr>
          <p:cNvPr id="4" name="Picture 14">
            <a:extLst>
              <a:ext uri="{FF2B5EF4-FFF2-40B4-BE49-F238E27FC236}">
                <a16:creationId xmlns:a16="http://schemas.microsoft.com/office/drawing/2014/main" id="{978D8A60-BE69-C85F-E3BB-409F2FD0DB5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74993" y="3925245"/>
            <a:ext cx="4966013" cy="37700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9" descr="A cartoon of a person teaching a group of children&#10;&#10;Description automatically generated">
            <a:extLst>
              <a:ext uri="{FF2B5EF4-FFF2-40B4-BE49-F238E27FC236}">
                <a16:creationId xmlns:a16="http://schemas.microsoft.com/office/drawing/2014/main" id="{98A44FAD-2BE4-2F2D-1C4E-68E8F3BEE3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210795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522B-522F-2196-EC88-C88F2BFDF0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ABEC2-82AF-90C9-3594-0E7789F907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نعم أحسنتم، هذه هي بطاقة حرف التاء.</a:t>
            </a:r>
          </a:p>
        </p:txBody>
      </p:sp>
      <p:pic>
        <p:nvPicPr>
          <p:cNvPr id="2" name="Picture 49" descr="A cartoon of a person teaching a group of children&#10;&#10;Description automatically generated">
            <a:extLst>
              <a:ext uri="{FF2B5EF4-FFF2-40B4-BE49-F238E27FC236}">
                <a16:creationId xmlns:a16="http://schemas.microsoft.com/office/drawing/2014/main" id="{62349522-08B7-B94E-6700-30EF4D1604D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AE02A830-F4C2-90A1-9CD6-BBF1ABC04D3F}"/>
              </a:ext>
            </a:extLst>
          </p:cNvPr>
          <p:cNvPicPr>
            <a:picLocks noChangeAspect="1"/>
          </p:cNvPicPr>
          <p:nvPr/>
        </p:nvPicPr>
        <p:blipFill>
          <a:blip r:embed="rId3" cstate="hqprint">
            <a:extLst>
              <a:ext uri="{28A0092B-C50C-407E-A947-70E740481C1C}">
                <a14:useLocalDpi xmlns:a14="http://schemas.microsoft.com/office/drawing/2010/main"/>
              </a:ext>
            </a:extLst>
          </a:blip>
          <a:srcRect l="18669" t="24015" r="16728" b="27642"/>
          <a:stretch>
            <a:fillRect/>
          </a:stretch>
        </p:blipFill>
        <p:spPr>
          <a:xfrm>
            <a:off x="4054642" y="3577391"/>
            <a:ext cx="5606716" cy="4973052"/>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5139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38D3-7558-86AF-6C62-6C7961E3B9F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460DD3D-E655-BB8D-7D92-88BE69269F0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لاحظوا الكلمات التالية، فهي تتضمن حرف التاء: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تقديم الكلمات ودعوة المتعلمين إلى تمييز حرف التاء  في كل كلمة</a:t>
            </a:r>
          </a:p>
        </p:txBody>
      </p:sp>
      <p:pic>
        <p:nvPicPr>
          <p:cNvPr id="5" name="Image 4">
            <a:extLst>
              <a:ext uri="{FF2B5EF4-FFF2-40B4-BE49-F238E27FC236}">
                <a16:creationId xmlns:a16="http://schemas.microsoft.com/office/drawing/2014/main" id="{546573BD-B794-B6B0-64E0-75581F4DAE4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 name="ZoneTexte 1">
            <a:extLst>
              <a:ext uri="{FF2B5EF4-FFF2-40B4-BE49-F238E27FC236}">
                <a16:creationId xmlns:a16="http://schemas.microsoft.com/office/drawing/2014/main" id="{98969D2D-6F2C-7AF8-029B-37D2EFB537D0}"/>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توتࣱ</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096C8FF1-5369-D3DA-12D2-F259C5CE023F}"/>
              </a:ext>
            </a:extLst>
          </p:cNvPr>
          <p:cNvSpPr txBox="1"/>
          <p:nvPr/>
        </p:nvSpPr>
        <p:spPr>
          <a:xfrm>
            <a:off x="5135484" y="4264762"/>
            <a:ext cx="3705725" cy="2646878"/>
          </a:xfrm>
          <a:prstGeom prst="rect">
            <a:avLst/>
          </a:prstGeom>
          <a:noFill/>
        </p:spPr>
        <p:txBody>
          <a:bodyPr wrap="square" rtlCol="0">
            <a:spAutoFit/>
          </a:bodyPr>
          <a:lstStyle>
            <a:defPPr>
              <a:defRPr lang="en-US"/>
            </a:defPPr>
            <a:lvl1pPr algn="ctr" rtl="1">
              <a:defRPr sz="16600" b="1">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defRPr>
            </a:lvl1pPr>
          </a:lstStyle>
          <a:p>
            <a:r>
              <a:rPr lang="ar-MA" b="0" dirty="0">
                <a:solidFill>
                  <a:schemeClr val="tx1"/>
                </a:solidFill>
              </a:rPr>
              <a:t>تُفّاحࣱ</a:t>
            </a:r>
            <a:endParaRPr lang="fr-FR" b="0" dirty="0">
              <a:solidFill>
                <a:schemeClr val="tx1"/>
              </a:solidFill>
            </a:endParaRPr>
          </a:p>
        </p:txBody>
      </p:sp>
      <p:sp>
        <p:nvSpPr>
          <p:cNvPr id="7" name="ZoneTexte 6">
            <a:extLst>
              <a:ext uri="{FF2B5EF4-FFF2-40B4-BE49-F238E27FC236}">
                <a16:creationId xmlns:a16="http://schemas.microsoft.com/office/drawing/2014/main" id="{68A436EB-D12E-6C59-197B-B874D76D36A8}"/>
              </a:ext>
            </a:extLst>
          </p:cNvPr>
          <p:cNvSpPr txBox="1"/>
          <p:nvPr/>
        </p:nvSpPr>
        <p:spPr>
          <a:xfrm>
            <a:off x="918415"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تَلࣱّ</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DA31E47A-EB61-1A1F-757F-7570F5B72E67}"/>
              </a:ext>
            </a:extLst>
          </p:cNvPr>
          <p:cNvSpPr txBox="1"/>
          <p:nvPr/>
        </p:nvSpPr>
        <p:spPr>
          <a:xfrm>
            <a:off x="9352553"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توتࣱ</a:t>
            </a:r>
            <a:endParaRPr lang="fr-FR"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919FEE2E-57DE-CA1C-CD22-93BD10730F33}"/>
              </a:ext>
            </a:extLst>
          </p:cNvPr>
          <p:cNvSpPr txBox="1"/>
          <p:nvPr/>
        </p:nvSpPr>
        <p:spPr>
          <a:xfrm>
            <a:off x="6017795" y="4264762"/>
            <a:ext cx="3705725" cy="2646878"/>
          </a:xfrm>
          <a:prstGeom prst="rect">
            <a:avLst/>
          </a:prstGeom>
          <a:noFill/>
        </p:spPr>
        <p:txBody>
          <a:bodyPr wrap="square" rtlCol="0">
            <a:spAutoFit/>
          </a:bodyPr>
          <a:lstStyle/>
          <a:p>
            <a:pPr algn="ctr" rtl="1"/>
            <a:r>
              <a:rPr lang="ar-MA" sz="16600"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تُـ</a:t>
            </a:r>
            <a:endParaRPr lang="fr-FR" sz="16600"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C400D3A-8493-2D78-5116-870FFEAA908A}"/>
              </a:ext>
            </a:extLst>
          </p:cNvPr>
          <p:cNvSpPr txBox="1"/>
          <p:nvPr/>
        </p:nvSpPr>
        <p:spPr>
          <a:xfrm>
            <a:off x="918414"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لࣱّ</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96094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B8BDB-5E51-6BC2-8F8F-E769A5ED0FA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450B4EF-5468-20FD-A9DA-57AF36ED453B}"/>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من يعطيني كلمة تتضمن [ت]:</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تقديم الكلمات مع التصحيح، يتم تدوين الكلمات على السبورة وتمييز الحرف فيها. </a:t>
            </a:r>
          </a:p>
        </p:txBody>
      </p:sp>
      <p:pic>
        <p:nvPicPr>
          <p:cNvPr id="4" name="Image 3">
            <a:extLst>
              <a:ext uri="{FF2B5EF4-FFF2-40B4-BE49-F238E27FC236}">
                <a16:creationId xmlns:a16="http://schemas.microsoft.com/office/drawing/2014/main" id="{EB128DFA-4E1B-787B-7EB2-25D1FF062C33}"/>
              </a:ext>
            </a:extLst>
          </p:cNvPr>
          <p:cNvPicPr>
            <a:picLocks noChangeAspect="1"/>
          </p:cNvPicPr>
          <p:nvPr/>
        </p:nvPicPr>
        <p:blipFill>
          <a:blip r:embed="rId2"/>
          <a:stretch>
            <a:fillRect/>
          </a:stretch>
        </p:blipFill>
        <p:spPr>
          <a:xfrm>
            <a:off x="3025074" y="3032960"/>
            <a:ext cx="7665851" cy="5853924"/>
          </a:xfrm>
          <a:prstGeom prst="rect">
            <a:avLst/>
          </a:prstGeom>
        </p:spPr>
      </p:pic>
      <p:pic>
        <p:nvPicPr>
          <p:cNvPr id="8" name="Picture 49" descr="A cartoon of a person teaching a group of children&#10;&#10;Description automatically generated">
            <a:extLst>
              <a:ext uri="{FF2B5EF4-FFF2-40B4-BE49-F238E27FC236}">
                <a16:creationId xmlns:a16="http://schemas.microsoft.com/office/drawing/2014/main" id="{A5D9410D-EEBA-40E1-0EAE-4347D1FDD3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9618905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A5D61-8690-474E-BDDF-38F9CCA9243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F79D51D-3C02-17A0-88E0-9B206DC8640F}"/>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لنتعرف جميعا على الحرف الثاني.</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يتتبع التلاميذ الشريط للتعرف على الحرف الثاني.</a:t>
            </a:r>
          </a:p>
        </p:txBody>
      </p:sp>
      <p:pic>
        <p:nvPicPr>
          <p:cNvPr id="4" name="حرف الثاء">
            <a:hlinkClick r:id="" action="ppaction://media"/>
            <a:extLst>
              <a:ext uri="{FF2B5EF4-FFF2-40B4-BE49-F238E27FC236}">
                <a16:creationId xmlns:a16="http://schemas.microsoft.com/office/drawing/2014/main" id="{3D0DC72D-0EBE-D771-816E-3EE63239B7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4650" y="2384548"/>
            <a:ext cx="12966700" cy="7288430"/>
          </a:xfrm>
          <a:prstGeom prst="rect">
            <a:avLst/>
          </a:prstGeom>
        </p:spPr>
      </p:pic>
    </p:spTree>
    <p:extLst>
      <p:ext uri="{BB962C8B-B14F-4D97-AF65-F5344CB8AC3E}">
        <p14:creationId xmlns:p14="http://schemas.microsoft.com/office/powerpoint/2010/main" val="131457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algn="ctr" defTabSz="685834"/>
            <a:r>
              <a:rPr lang="ar-MA" sz="4800" b="1" dirty="0">
                <a:solidFill>
                  <a:srgbClr val="1F497D"/>
                </a:solidFill>
                <a:latin typeface="Adobe Arabic" panose="02040503050201020203" pitchFamily="18" charset="-78"/>
                <a:cs typeface="Adobe Arabic" panose="02040503050201020203" pitchFamily="18" charset="-78"/>
              </a:rPr>
              <a:t>العدة اللازمة للحصة</a:t>
            </a:r>
            <a:endParaRPr lang="en-US" sz="4800" b="1" dirty="0">
              <a:solidFill>
                <a:srgbClr val="1F497D"/>
              </a:solidFill>
              <a:latin typeface="Adobe Arabic" panose="02040503050201020203" pitchFamily="18" charset="-78"/>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967817"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الكراسة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
        <p:nvSpPr>
          <p:cNvPr id="2" name="Rectangle : coins arrondis 1">
            <a:extLst>
              <a:ext uri="{FF2B5EF4-FFF2-40B4-BE49-F238E27FC236}">
                <a16:creationId xmlns:a16="http://schemas.microsoft.com/office/drawing/2014/main" id="{FF0DACA2-9027-71B5-CB86-4E4188CB817C}"/>
              </a:ext>
            </a:extLst>
          </p:cNvPr>
          <p:cNvSpPr/>
          <p:nvPr/>
        </p:nvSpPr>
        <p:spPr>
          <a:xfrm>
            <a:off x="5249823" y="6558862"/>
            <a:ext cx="330671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لوحة المقاطع والحروف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160474" y="3536125"/>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بطاقات 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5" name="Image 4">
            <a:extLst>
              <a:ext uri="{FF2B5EF4-FFF2-40B4-BE49-F238E27FC236}">
                <a16:creationId xmlns:a16="http://schemas.microsoft.com/office/drawing/2014/main" id="{37A06EC4-C540-B9BC-FD02-B442543B1992}"/>
              </a:ext>
            </a:extLst>
          </p:cNvPr>
          <p:cNvPicPr>
            <a:picLocks noChangeAspect="1"/>
          </p:cNvPicPr>
          <p:nvPr/>
        </p:nvPicPr>
        <p:blipFill>
          <a:blip r:embed="rId6"/>
          <a:stretch>
            <a:fillRect/>
          </a:stretch>
        </p:blipFill>
        <p:spPr>
          <a:xfrm rot="897264">
            <a:off x="1173231" y="2987427"/>
            <a:ext cx="2508991" cy="31857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 2">
            <a:extLst>
              <a:ext uri="{FF2B5EF4-FFF2-40B4-BE49-F238E27FC236}">
                <a16:creationId xmlns:a16="http://schemas.microsoft.com/office/drawing/2014/main" id="{72EF5AC7-2DC6-2764-EDE3-884D5C8E805C}"/>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5545924" y="2845830"/>
            <a:ext cx="2750848" cy="346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60815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0F05-FD6E-4B23-67BB-1BAC40AC6AA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14E9646-827A-74AA-0B3B-C735817CDF17}"/>
              </a:ext>
            </a:extLst>
          </p:cNvPr>
          <p:cNvSpPr txBox="1"/>
          <p:nvPr/>
        </p:nvSpPr>
        <p:spPr>
          <a:xfrm>
            <a:off x="2181726" y="800309"/>
            <a:ext cx="1041534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ما هو الحرف الأول الذي شاهدناه في الشريط؟ حرف اليوم هو "حرف الثاء [ت]" كما في كلمة "ثوم"</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يستحضر التلاميذ الحرف المقدم في الشريط، ويرددون [ث]</a:t>
            </a:r>
          </a:p>
        </p:txBody>
      </p:sp>
      <p:sp>
        <p:nvSpPr>
          <p:cNvPr id="6" name="ZoneTexte 5">
            <a:extLst>
              <a:ext uri="{FF2B5EF4-FFF2-40B4-BE49-F238E27FC236}">
                <a16:creationId xmlns:a16="http://schemas.microsoft.com/office/drawing/2014/main" id="{239FCD61-5922-085C-1944-DEF0CF950162}"/>
              </a:ext>
            </a:extLst>
          </p:cNvPr>
          <p:cNvSpPr txBox="1"/>
          <p:nvPr/>
        </p:nvSpPr>
        <p:spPr>
          <a:xfrm>
            <a:off x="2779296" y="1919540"/>
            <a:ext cx="3705725" cy="6447919"/>
          </a:xfrm>
          <a:prstGeom prst="rect">
            <a:avLst/>
          </a:prstGeom>
          <a:noFill/>
        </p:spPr>
        <p:txBody>
          <a:bodyPr wrap="square" rtlCol="0">
            <a:spAutoFit/>
          </a:bodyPr>
          <a:lstStyle/>
          <a:p>
            <a:pPr algn="ctr" rtl="1"/>
            <a:r>
              <a:rPr lang="ar-MA"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endParaRPr lang="fr-FR"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7" name="Picture 49" descr="A cartoon of a person teaching a group of children&#10;&#10;Description automatically generated">
            <a:extLst>
              <a:ext uri="{FF2B5EF4-FFF2-40B4-BE49-F238E27FC236}">
                <a16:creationId xmlns:a16="http://schemas.microsoft.com/office/drawing/2014/main" id="{D980209F-D4A7-BE5D-C0D6-FE0AAFC308E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9C6D92A3-BA56-0DDA-7FE8-3F5E1338070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9722" y1="89384" x2="69722" y2="89384"/>
                        <a14:foregroundMark x1="55000" y1="45548" x2="55000" y2="45548"/>
                      </a14:backgroundRemoval>
                    </a14:imgEffect>
                  </a14:imgLayer>
                </a14:imgProps>
              </a:ext>
            </a:extLst>
          </a:blip>
          <a:stretch>
            <a:fillRect/>
          </a:stretch>
        </p:blipFill>
        <p:spPr>
          <a:xfrm>
            <a:off x="6858000" y="2967254"/>
            <a:ext cx="5366085" cy="4352491"/>
          </a:xfrm>
          <a:prstGeom prst="rect">
            <a:avLst/>
          </a:prstGeom>
        </p:spPr>
      </p:pic>
    </p:spTree>
    <p:extLst>
      <p:ext uri="{BB962C8B-B14F-4D97-AF65-F5344CB8AC3E}">
        <p14:creationId xmlns:p14="http://schemas.microsoft.com/office/powerpoint/2010/main" val="42032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30BAA-1B08-7A7C-40C7-2AE20AEBBA6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0664B6D-067A-71F8-3733-F03E0F169733}"/>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يحدد لي على لوحة الحروف حرف الثاء [ث]؟</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ينتدب بعض التلاميذ لتحديد موقع الحرف على لوحة الحروف</a:t>
            </a:r>
          </a:p>
        </p:txBody>
      </p:sp>
      <p:pic>
        <p:nvPicPr>
          <p:cNvPr id="2" name="Image 1">
            <a:extLst>
              <a:ext uri="{FF2B5EF4-FFF2-40B4-BE49-F238E27FC236}">
                <a16:creationId xmlns:a16="http://schemas.microsoft.com/office/drawing/2014/main" id="{14F1E784-A5CE-0274-28F0-FED7F8628F28}"/>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3665621" y="2351130"/>
            <a:ext cx="6384758" cy="782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B9B03925-AFCA-9F95-E29E-6729178D7C32}"/>
              </a:ext>
            </a:extLst>
          </p:cNvPr>
          <p:cNvSpPr/>
          <p:nvPr/>
        </p:nvSpPr>
        <p:spPr>
          <a:xfrm>
            <a:off x="3645572" y="2351130"/>
            <a:ext cx="1598194" cy="1258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9" descr="A cartoon of a person teaching a group of children&#10;&#10;Description automatically generated">
            <a:extLst>
              <a:ext uri="{FF2B5EF4-FFF2-40B4-BE49-F238E27FC236}">
                <a16:creationId xmlns:a16="http://schemas.microsoft.com/office/drawing/2014/main" id="{D41C9DB6-3A41-1D99-18BB-89E4575DF7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423009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76C00-5E40-A844-F833-3117A3740B5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363700E-C568-C04C-8542-2577702D5079}"/>
              </a:ext>
            </a:extLst>
          </p:cNvPr>
          <p:cNvSpPr txBox="1"/>
          <p:nvPr/>
        </p:nvSpPr>
        <p:spPr>
          <a:xfrm>
            <a:off x="1777246" y="883286"/>
            <a:ext cx="10844464"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حرف الثاء [ث]، كما في كلمة ثوم: ث – ثوم/ كما في كلمة ثعلب: ث – ثعلب</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يردد التلاميذ حرف الثاء مع الكلمات المرجعية ثُ – ثوم/ ثَ – ثَعلب.</a:t>
            </a:r>
          </a:p>
        </p:txBody>
      </p:sp>
      <p:sp>
        <p:nvSpPr>
          <p:cNvPr id="6" name="ZoneTexte 5">
            <a:extLst>
              <a:ext uri="{FF2B5EF4-FFF2-40B4-BE49-F238E27FC236}">
                <a16:creationId xmlns:a16="http://schemas.microsoft.com/office/drawing/2014/main" id="{3ACEA295-982A-4950-5852-E39F3016AD01}"/>
              </a:ext>
            </a:extLst>
          </p:cNvPr>
          <p:cNvSpPr txBox="1"/>
          <p:nvPr/>
        </p:nvSpPr>
        <p:spPr>
          <a:xfrm>
            <a:off x="5005137" y="1960504"/>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CE786D4D-B0D3-BA53-DFBB-BC8F22A43FDA}"/>
              </a:ext>
            </a:extLst>
          </p:cNvPr>
          <p:cNvSpPr txBox="1"/>
          <p:nvPr/>
        </p:nvSpPr>
        <p:spPr>
          <a:xfrm>
            <a:off x="1979627"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عْلَبࣱ</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DCF406A1-36AE-7CAF-E9EF-6A0BC448EA90}"/>
              </a:ext>
            </a:extLst>
          </p:cNvPr>
          <p:cNvSpPr txBox="1"/>
          <p:nvPr/>
        </p:nvSpPr>
        <p:spPr>
          <a:xfrm>
            <a:off x="8243676"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ثو</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مࣱ</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96C2A403-A921-2E1A-EFF0-02A35CFA2FE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06F5EA67-918F-A740-CDAE-48ACEB0BF7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9722" y1="89384" x2="69722" y2="89384"/>
                        <a14:foregroundMark x1="55000" y1="45548" x2="55000" y2="45548"/>
                      </a14:backgroundRemoval>
                    </a14:imgEffect>
                  </a14:imgLayer>
                </a14:imgProps>
              </a:ext>
            </a:extLst>
          </a:blip>
          <a:stretch>
            <a:fillRect/>
          </a:stretch>
        </p:blipFill>
        <p:spPr>
          <a:xfrm>
            <a:off x="8243676" y="3257736"/>
            <a:ext cx="5366085" cy="4352491"/>
          </a:xfrm>
          <a:prstGeom prst="rect">
            <a:avLst/>
          </a:prstGeom>
        </p:spPr>
      </p:pic>
      <p:pic>
        <p:nvPicPr>
          <p:cNvPr id="10" name="Image 9" descr="Une image contenant clipart, mammifère, Silhouette d’animal, dessin humoristique&#10;&#10;Le contenu généré par l’IA peut être incorrect.">
            <a:extLst>
              <a:ext uri="{FF2B5EF4-FFF2-40B4-BE49-F238E27FC236}">
                <a16:creationId xmlns:a16="http://schemas.microsoft.com/office/drawing/2014/main" id="{E8C73AE1-8DFF-A85E-F9C7-F5D592A45D9F}"/>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0000" l="10000" r="90000">
                        <a14:foregroundMark x1="45313" y1="53711" x2="45313" y2="53711"/>
                        <a14:foregroundMark x1="38574" y1="55664" x2="38574" y2="63086"/>
                        <a14:foregroundMark x1="25781" y1="52051" x2="37207" y2="54102"/>
                        <a14:foregroundMark x1="37207" y1="54102" x2="44336" y2="52539"/>
                        <a14:foregroundMark x1="39551" y1="63379" x2="36719" y2="68652"/>
                        <a14:foregroundMark x1="36719" y1="68652" x2="41016" y2="71094"/>
                        <a14:foregroundMark x1="52539" y1="73047" x2="56836" y2="72070"/>
                        <a14:foregroundMark x1="82129" y1="46289" x2="76855" y2="46777"/>
                        <a14:foregroundMark x1="76855" y1="46777" x2="76855" y2="46777"/>
                        <a14:foregroundMark x1="26270" y1="29492" x2="25098" y2="24902"/>
                        <a14:foregroundMark x1="50879" y1="29492" x2="54199" y2="25586"/>
                        <a14:foregroundMark x1="27246" y1="29199" x2="28223" y2="29688"/>
                        <a14:foregroundMark x1="55957" y1="24219" x2="54199" y2="30957"/>
                      </a14:backgroundRemoval>
                    </a14:imgEffect>
                  </a14:imgLayer>
                </a14:imgProps>
              </a:ext>
              <a:ext uri="{28A0092B-C50C-407E-A947-70E740481C1C}">
                <a14:useLocalDpi xmlns:a14="http://schemas.microsoft.com/office/drawing/2010/main"/>
              </a:ext>
            </a:extLst>
          </a:blip>
          <a:srcRect l="9537" t="16535" r="5695" b="11578"/>
          <a:stretch>
            <a:fillRect/>
          </a:stretch>
        </p:blipFill>
        <p:spPr>
          <a:xfrm>
            <a:off x="1616438" y="3851525"/>
            <a:ext cx="4432102" cy="3758702"/>
          </a:xfrm>
          <a:prstGeom prst="rect">
            <a:avLst/>
          </a:prstGeom>
        </p:spPr>
      </p:pic>
    </p:spTree>
    <p:extLst>
      <p:ext uri="{BB962C8B-B14F-4D97-AF65-F5344CB8AC3E}">
        <p14:creationId xmlns:p14="http://schemas.microsoft.com/office/powerpoint/2010/main" val="119913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62381-52C6-2423-AD5B-1FDF1659EEE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B4F13A0-EBEB-2C86-F062-923C72D6FA6E}"/>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الصمت</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أغمضوا أعينكم وأنصتوا جيدا للكلمة التي سأقولها: "ثلج"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ينطق الأستاذ كلمة بصوت خافت.</a:t>
            </a:r>
          </a:p>
        </p:txBody>
      </p:sp>
      <p:pic>
        <p:nvPicPr>
          <p:cNvPr id="5" name="Image 4">
            <a:extLst>
              <a:ext uri="{FF2B5EF4-FFF2-40B4-BE49-F238E27FC236}">
                <a16:creationId xmlns:a16="http://schemas.microsoft.com/office/drawing/2014/main" id="{D87E915C-5C1E-85E8-76B9-AF5886D9319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7" name="Image 6" descr="Une image contenant dessin, illustration, Dessin animé, Dessin d’enfant&#10;&#10;Le contenu généré par l’IA peut être incorrect.">
            <a:extLst>
              <a:ext uri="{FF2B5EF4-FFF2-40B4-BE49-F238E27FC236}">
                <a16:creationId xmlns:a16="http://schemas.microsoft.com/office/drawing/2014/main" id="{392AEE0D-C153-B0BA-8EC8-CADBB347ABE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8" b="95464" l="5492" r="95739">
                        <a14:foregroundMark x1="48769" y1="5948" x2="48769" y2="5948"/>
                        <a14:foregroundMark x1="85322" y1="74093" x2="85322" y2="74093"/>
                        <a14:foregroundMark x1="86648" y1="71270" x2="28883" y2="78427"/>
                        <a14:foregroundMark x1="12121" y1="68145" x2="41572" y2="84476"/>
                        <a14:foregroundMark x1="41572" y1="84476" x2="63636" y2="89617"/>
                        <a14:foregroundMark x1="63636" y1="89617" x2="76894" y2="79738"/>
                        <a14:foregroundMark x1="76894" y1="79738" x2="77936" y2="77823"/>
                        <a14:foregroundMark x1="84754" y1="67137" x2="67140" y2="74294"/>
                        <a14:foregroundMark x1="67140" y1="74294" x2="22538" y2="72077"/>
                        <a14:foregroundMark x1="22538" y1="72077" x2="16572" y2="77923"/>
                        <a14:foregroundMark x1="16572" y1="77923" x2="42330" y2="86895"/>
                        <a14:foregroundMark x1="42330" y1="86895" x2="64489" y2="84173"/>
                        <a14:foregroundMark x1="64489" y1="84173" x2="82008" y2="75000"/>
                        <a14:foregroundMark x1="82008" y1="75000" x2="86458" y2="66129"/>
                        <a14:foregroundMark x1="86458" y1="66129" x2="82386" y2="68145"/>
                        <a14:foregroundMark x1="8996" y1="64718" x2="26799" y2="64819"/>
                        <a14:foregroundMark x1="26799" y1="64819" x2="54261" y2="64012"/>
                        <a14:foregroundMark x1="54261" y1="64012" x2="69886" y2="65726"/>
                        <a14:foregroundMark x1="69886" y1="65726" x2="83902" y2="65423"/>
                        <a14:foregroundMark x1="83902" y1="65423" x2="91383" y2="70161"/>
                        <a14:foregroundMark x1="91383" y1="70161" x2="93087" y2="79435"/>
                        <a14:foregroundMark x1="93087" y1="79435" x2="90720" y2="85282"/>
                        <a14:foregroundMark x1="90720" y1="85282" x2="84848" y2="89819"/>
                        <a14:foregroundMark x1="84848" y1="89819" x2="55777" y2="95464"/>
                        <a14:foregroundMark x1="55777" y1="95464" x2="19034" y2="87298"/>
                        <a14:foregroundMark x1="19034" y1="87298" x2="9564" y2="74597"/>
                        <a14:foregroundMark x1="9564" y1="74597" x2="7481" y2="68750"/>
                        <a14:foregroundMark x1="7481" y1="68750" x2="9186" y2="65121"/>
                        <a14:foregroundMark x1="94508" y1="71875" x2="93750" y2="84577"/>
                        <a14:foregroundMark x1="18466" y1="65121" x2="41193" y2="67944"/>
                        <a14:foregroundMark x1="41193" y1="67944" x2="42045" y2="68347"/>
                        <a14:foregroundMark x1="64678" y1="72883" x2="48958" y2="85887"/>
                        <a14:foregroundMark x1="48958" y1="85887" x2="48958" y2="85887"/>
                        <a14:foregroundMark x1="81250" y1="72883" x2="84943" y2="79536"/>
                        <a14:foregroundMark x1="84943" y1="79536" x2="84943" y2="79637"/>
                        <a14:foregroundMark x1="95928" y1="75605" x2="95928" y2="75605"/>
                        <a14:foregroundMark x1="95360" y1="72278" x2="96117" y2="80040"/>
                        <a14:foregroundMark x1="96117" y1="80040" x2="92803" y2="86391"/>
                        <a14:foregroundMark x1="92803" y1="86391" x2="79640" y2="91129"/>
                        <a14:foregroundMark x1="79640" y1="91129" x2="46117" y2="95161"/>
                        <a14:foregroundMark x1="46117" y1="95161" x2="18655" y2="89315"/>
                        <a14:foregroundMark x1="18655" y1="89315" x2="12311" y2="86391"/>
                        <a14:foregroundMark x1="12311" y1="86391" x2="5682" y2="77722"/>
                        <a14:foregroundMark x1="5682" y1="77722" x2="5587" y2="68548"/>
                        <a14:foregroundMark x1="56723" y1="91835" x2="46212" y2="95464"/>
                        <a14:foregroundMark x1="46212" y1="95464" x2="33523" y2="95464"/>
                      </a14:backgroundRemoval>
                    </a14:imgEffect>
                  </a14:imgLayer>
                </a14:imgProps>
              </a:ext>
              <a:ext uri="{28A0092B-C50C-407E-A947-70E740481C1C}">
                <a14:useLocalDpi xmlns:a14="http://schemas.microsoft.com/office/drawing/2010/main"/>
              </a:ext>
            </a:extLst>
          </a:blip>
          <a:stretch>
            <a:fillRect/>
          </a:stretch>
        </p:blipFill>
        <p:spPr>
          <a:xfrm>
            <a:off x="3671882" y="3063712"/>
            <a:ext cx="6372236" cy="5986040"/>
          </a:xfrm>
          <a:prstGeom prst="rect">
            <a:avLst/>
          </a:prstGeom>
        </p:spPr>
      </p:pic>
    </p:spTree>
    <p:extLst>
      <p:ext uri="{BB962C8B-B14F-4D97-AF65-F5344CB8AC3E}">
        <p14:creationId xmlns:p14="http://schemas.microsoft.com/office/powerpoint/2010/main" val="732510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62AC3-31D3-DF49-5464-B83497CF3F5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67DCAD6-A311-E460-C15B-BE96EE29802C}"/>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افتحوا أعينكم</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يكرر الكلمة التي همست بها؟ "ثلج"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يستمر التدرب على لعبة الصمت لمدة 30 ثانية عبر تكرار كلمات أخرى.</a:t>
            </a:r>
          </a:p>
        </p:txBody>
      </p:sp>
      <p:pic>
        <p:nvPicPr>
          <p:cNvPr id="2" name="Picture 49" descr="A cartoon of a person teaching a group of children&#10;&#10;Description automatically generated">
            <a:extLst>
              <a:ext uri="{FF2B5EF4-FFF2-40B4-BE49-F238E27FC236}">
                <a16:creationId xmlns:a16="http://schemas.microsoft.com/office/drawing/2014/main" id="{BA05C926-EFE0-4628-062C-AE316CE5C43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94DFA49F-5CEC-5CF5-E785-8C43195DC9F8}"/>
              </a:ext>
            </a:extLst>
          </p:cNvPr>
          <p:cNvPicPr>
            <a:picLocks noChangeAspect="1"/>
          </p:cNvPicPr>
          <p:nvPr/>
        </p:nvPicPr>
        <p:blipFill>
          <a:blip r:embed="rId3"/>
          <a:stretch>
            <a:fillRect/>
          </a:stretch>
        </p:blipFill>
        <p:spPr>
          <a:xfrm>
            <a:off x="3025074" y="2984834"/>
            <a:ext cx="7665851" cy="5853924"/>
          </a:xfrm>
          <a:prstGeom prst="rect">
            <a:avLst/>
          </a:prstGeom>
        </p:spPr>
      </p:pic>
    </p:spTree>
    <p:extLst>
      <p:ext uri="{BB962C8B-B14F-4D97-AF65-F5344CB8AC3E}">
        <p14:creationId xmlns:p14="http://schemas.microsoft.com/office/powerpoint/2010/main" val="335507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4BCA5-3B62-088C-3344-35E70B34437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E58554C-92F4-F5F7-27E9-F15DC9E647BB}"/>
              </a:ext>
            </a:extLst>
          </p:cNvPr>
          <p:cNvSpPr txBox="1"/>
          <p:nvPr/>
        </p:nvSpPr>
        <p:spPr>
          <a:xfrm>
            <a:off x="1680901" y="916504"/>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مشابهة</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سأنطق بكلمات، إذا سمعتم صوت [ث]، تقفون.</a:t>
            </a:r>
          </a:p>
        </p:txBody>
      </p:sp>
      <p:pic>
        <p:nvPicPr>
          <p:cNvPr id="5" name="Image 4">
            <a:extLst>
              <a:ext uri="{FF2B5EF4-FFF2-40B4-BE49-F238E27FC236}">
                <a16:creationId xmlns:a16="http://schemas.microsoft.com/office/drawing/2014/main" id="{0A436567-DAA0-E120-C088-0B5F7E80665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D1C2CA62-3360-98A8-BA2C-8ACE186F7DE2}"/>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F1930487-E3B9-39CB-B07F-5686AA527853}"/>
              </a:ext>
            </a:extLst>
          </p:cNvPr>
          <p:cNvCxnSpPr>
            <a:stCxn id="8" idx="1"/>
          </p:cNvCxnSpPr>
          <p:nvPr/>
        </p:nvCxnSpPr>
        <p:spPr>
          <a:xfrm flipH="1" flipV="1">
            <a:off x="4315331" y="5566618"/>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 11" descr="Une image contenant meubles, table, intérieur, dessin humoristique&#10;&#10;Le contenu généré par l’IA peut être incorrect.">
            <a:extLst>
              <a:ext uri="{FF2B5EF4-FFF2-40B4-BE49-F238E27FC236}">
                <a16:creationId xmlns:a16="http://schemas.microsoft.com/office/drawing/2014/main" id="{E45BD43F-C79A-68D2-1C9A-14E6C5F6C2E6}"/>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3581400"/>
            <a:ext cx="3391612" cy="4114202"/>
          </a:xfrm>
          <a:prstGeom prst="rect">
            <a:avLst/>
          </a:prstGeom>
        </p:spPr>
      </p:pic>
    </p:spTree>
    <p:extLst>
      <p:ext uri="{BB962C8B-B14F-4D97-AF65-F5344CB8AC3E}">
        <p14:creationId xmlns:p14="http://schemas.microsoft.com/office/powerpoint/2010/main" val="29658901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26F9-2323-9F9B-2753-CFE8EBA2F71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3F46471-E4B1-1FC2-1464-806E0A4A2842}"/>
              </a:ext>
            </a:extLst>
          </p:cNvPr>
          <p:cNvSpPr txBox="1"/>
          <p:nvPr/>
        </p:nvSpPr>
        <p:spPr>
          <a:xfrm>
            <a:off x="1443789"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وإذا لم تسمعوا صوت [ث]، تجلسون.</a:t>
            </a:r>
          </a:p>
        </p:txBody>
      </p:sp>
      <p:pic>
        <p:nvPicPr>
          <p:cNvPr id="5" name="Image 4">
            <a:extLst>
              <a:ext uri="{FF2B5EF4-FFF2-40B4-BE49-F238E27FC236}">
                <a16:creationId xmlns:a16="http://schemas.microsoft.com/office/drawing/2014/main" id="{76D03EB5-6504-3A82-545F-02B2F0C698A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7C303C43-D9B2-303F-BC6C-2E5627264CC0}"/>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8CC68F81-2CE1-4051-AE05-2D7C6DC37DE1}"/>
              </a:ext>
            </a:extLst>
          </p:cNvPr>
          <p:cNvCxnSpPr>
            <a:stCxn id="8" idx="1"/>
          </p:cNvCxnSpPr>
          <p:nvPr/>
        </p:nvCxnSpPr>
        <p:spPr>
          <a:xfrm flipH="1" flipV="1">
            <a:off x="4315331" y="5566618"/>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CD3C6456-2103-245B-C08C-56C76E7DFA2A}"/>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3591930"/>
            <a:ext cx="3173974" cy="3949375"/>
          </a:xfrm>
          <a:prstGeom prst="rect">
            <a:avLst/>
          </a:prstGeom>
        </p:spPr>
      </p:pic>
    </p:spTree>
    <p:extLst>
      <p:ext uri="{BB962C8B-B14F-4D97-AF65-F5344CB8AC3E}">
        <p14:creationId xmlns:p14="http://schemas.microsoft.com/office/powerpoint/2010/main" val="2729917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936E2-7AB2-4F62-04C1-5C9D4493180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726307A-DCBB-28E7-37AC-1AA9CEF1D438}"/>
              </a:ext>
            </a:extLst>
          </p:cNvPr>
          <p:cNvSpPr txBox="1"/>
          <p:nvPr/>
        </p:nvSpPr>
        <p:spPr>
          <a:xfrm>
            <a:off x="1395663" y="7436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نتذكر: إذا سمعت الصوت [ ث] أقف، إذا لم أسمع الصوت [ ث ] أجلس.</a:t>
            </a:r>
          </a:p>
        </p:txBody>
      </p:sp>
      <p:pic>
        <p:nvPicPr>
          <p:cNvPr id="5" name="Image 4">
            <a:extLst>
              <a:ext uri="{FF2B5EF4-FFF2-40B4-BE49-F238E27FC236}">
                <a16:creationId xmlns:a16="http://schemas.microsoft.com/office/drawing/2014/main" id="{B8AFEFD8-1F43-1F45-13C9-CF3ABB7799B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CD72003E-C507-D9B8-9922-36E458CEF352}"/>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6719308"/>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3FB119BF-CCD3-06BE-218F-5DF0AD97C28A}"/>
              </a:ext>
            </a:extLst>
          </p:cNvPr>
          <p:cNvCxnSpPr>
            <a:stCxn id="8" idx="1"/>
          </p:cNvCxnSpPr>
          <p:nvPr/>
        </p:nvCxnSpPr>
        <p:spPr>
          <a:xfrm flipH="1" flipV="1">
            <a:off x="4315331" y="8115265"/>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0D0437EE-058B-6E11-A605-2E49868AA0F8}"/>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6140577"/>
            <a:ext cx="3173974" cy="3949375"/>
          </a:xfrm>
          <a:prstGeom prst="rect">
            <a:avLst/>
          </a:prstGeom>
        </p:spPr>
      </p:pic>
      <p:pic>
        <p:nvPicPr>
          <p:cNvPr id="2" name="Google Shape;1931;p118">
            <a:extLst>
              <a:ext uri="{FF2B5EF4-FFF2-40B4-BE49-F238E27FC236}">
                <a16:creationId xmlns:a16="http://schemas.microsoft.com/office/drawing/2014/main" id="{09CF75EA-DB34-1B40-511C-F9FF9CEC279F}"/>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2594780"/>
            <a:ext cx="3446302" cy="2889640"/>
          </a:xfrm>
          <a:prstGeom prst="rect">
            <a:avLst/>
          </a:prstGeom>
          <a:noFill/>
          <a:ln>
            <a:noFill/>
          </a:ln>
        </p:spPr>
      </p:pic>
      <p:cxnSp>
        <p:nvCxnSpPr>
          <p:cNvPr id="6" name="Connecteur droit avec flèche 5">
            <a:extLst>
              <a:ext uri="{FF2B5EF4-FFF2-40B4-BE49-F238E27FC236}">
                <a16:creationId xmlns:a16="http://schemas.microsoft.com/office/drawing/2014/main" id="{CBC775A6-B771-472A-2389-C62935B8733F}"/>
              </a:ext>
            </a:extLst>
          </p:cNvPr>
          <p:cNvCxnSpPr>
            <a:stCxn id="2" idx="1"/>
          </p:cNvCxnSpPr>
          <p:nvPr/>
        </p:nvCxnSpPr>
        <p:spPr>
          <a:xfrm flipH="1" flipV="1">
            <a:off x="4315331" y="3990737"/>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E0911E6B-7D73-E663-900A-958D09126762}"/>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2005519"/>
            <a:ext cx="3391612" cy="4114202"/>
          </a:xfrm>
          <a:prstGeom prst="rect">
            <a:avLst/>
          </a:prstGeom>
        </p:spPr>
      </p:pic>
    </p:spTree>
    <p:extLst>
      <p:ext uri="{BB962C8B-B14F-4D97-AF65-F5344CB8AC3E}">
        <p14:creationId xmlns:p14="http://schemas.microsoft.com/office/powerpoint/2010/main" val="1201968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79F9-8615-98CA-3C8A-AA0D6338BC8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4015200-5C27-EA38-BA08-A60E4E42AC7B}"/>
              </a:ext>
            </a:extLst>
          </p:cNvPr>
          <p:cNvSpPr txBox="1"/>
          <p:nvPr/>
        </p:nvSpPr>
        <p:spPr>
          <a:xfrm>
            <a:off x="1680901" y="857572"/>
            <a:ext cx="10828422" cy="1077218"/>
          </a:xfrm>
          <a:prstGeom prst="rect">
            <a:avLst/>
          </a:prstGeom>
          <a:noFill/>
        </p:spPr>
        <p:txBody>
          <a:bodyPr wrap="square">
            <a:spAutoFit/>
          </a:bodyPr>
          <a:lstStyle/>
          <a:p>
            <a:pPr lvl="0" algn="r" rtl="1"/>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الآن، سأنطق الكلمات، وعليكم بالانتباه جيدا: ثعبان – ثوب – بصل  - بط – ثمار.</a:t>
            </a:r>
          </a:p>
          <a:p>
            <a:pPr lvl="0" algn="r" rtl="1"/>
            <a:r>
              <a:rPr lang="ar-MA" sz="3200" i="1" dirty="0">
                <a:solidFill>
                  <a:schemeClr val="bg1">
                    <a:lumMod val="65000"/>
                  </a:schemeClr>
                </a:solidFill>
                <a:latin typeface="Microsoft Uighur" panose="02000000000000000000" pitchFamily="2" charset="-78"/>
                <a:cs typeface="Microsoft Uighur" panose="02000000000000000000" pitchFamily="2" charset="-78"/>
                <a:sym typeface="Calibri"/>
              </a:rPr>
              <a:t>يتم الحرص على نطق الكلمات ببطء وتوضيح سبب القيام أو الجلوس.</a:t>
            </a:r>
            <a:endParaRPr lang="ar-MA"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465BDCD0-B650-3AE2-32DB-6197E39838D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Image 7">
            <a:extLst>
              <a:ext uri="{FF2B5EF4-FFF2-40B4-BE49-F238E27FC236}">
                <a16:creationId xmlns:a16="http://schemas.microsoft.com/office/drawing/2014/main" id="{485CD26C-1E6A-156B-0DF0-FA789CB7D518}"/>
              </a:ext>
            </a:extLst>
          </p:cNvPr>
          <p:cNvPicPr>
            <a:picLocks noChangeAspect="1"/>
          </p:cNvPicPr>
          <p:nvPr/>
        </p:nvPicPr>
        <p:blipFill>
          <a:blip r:embed="rId3"/>
          <a:stretch>
            <a:fillRect/>
          </a:stretch>
        </p:blipFill>
        <p:spPr>
          <a:xfrm>
            <a:off x="3025074" y="3032960"/>
            <a:ext cx="7665851" cy="5853924"/>
          </a:xfrm>
          <a:prstGeom prst="rect">
            <a:avLst/>
          </a:prstGeom>
        </p:spPr>
      </p:pic>
    </p:spTree>
    <p:extLst>
      <p:ext uri="{BB962C8B-B14F-4D97-AF65-F5344CB8AC3E}">
        <p14:creationId xmlns:p14="http://schemas.microsoft.com/office/powerpoint/2010/main" val="37715453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EE18-E08F-AA62-16D0-B9DF61B5020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206884C-DE62-5E3F-0166-7530AE45DAA1}"/>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بطاقاتكم وابحثوا عن حرف الثاء، ثم ارفعوا البطاقة.</a:t>
            </a:r>
          </a:p>
        </p:txBody>
      </p:sp>
      <p:pic>
        <p:nvPicPr>
          <p:cNvPr id="4" name="Picture 14">
            <a:extLst>
              <a:ext uri="{FF2B5EF4-FFF2-40B4-BE49-F238E27FC236}">
                <a16:creationId xmlns:a16="http://schemas.microsoft.com/office/drawing/2014/main" id="{B556E716-4BF2-7073-F2D7-8BF5EEAF3AB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74993" y="3925245"/>
            <a:ext cx="4966013" cy="37700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9" descr="A cartoon of a person teaching a group of children&#10;&#10;Description automatically generated">
            <a:extLst>
              <a:ext uri="{FF2B5EF4-FFF2-40B4-BE49-F238E27FC236}">
                <a16:creationId xmlns:a16="http://schemas.microsoft.com/office/drawing/2014/main" id="{C3531918-24A9-86C3-2999-273A4A29B4F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921530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8880153"/>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094841" y="1402852"/>
            <a:ext cx="7520365" cy="573234"/>
          </a:xfrm>
          <a:prstGeom prst="rect">
            <a:avLst/>
          </a:prstGeom>
        </p:spPr>
        <p:txBody>
          <a:bodyPr lIns="0" tIns="0" rIns="0" bIns="0" rtlCol="0" anchor="t">
            <a:spAutoFit/>
          </a:bodyPr>
          <a:lstStyle/>
          <a:p>
            <a:pPr algn="ctr" defTabSz="685800">
              <a:lnSpc>
                <a:spcPts val="4199"/>
              </a:lnSpc>
              <a:defRPr/>
            </a:pPr>
            <a:r>
              <a:rPr lang="ar-MA" sz="4400" b="1" dirty="0">
                <a:solidFill>
                  <a:srgbClr val="1F497D"/>
                </a:solidFill>
                <a:latin typeface="Adobe Arabic" panose="02040503050201020203" pitchFamily="18" charset="-78"/>
                <a:cs typeface="Adobe Arabic" panose="02040503050201020203" pitchFamily="18" charset="-78"/>
              </a:rPr>
              <a:t>هيكلة الحصة</a:t>
            </a:r>
            <a:endParaRPr lang="en-US" sz="4400" b="1" dirty="0">
              <a:solidFill>
                <a:srgbClr val="1F497D"/>
              </a:solidFill>
              <a:latin typeface="Adobe Arabic" panose="02040503050201020203" pitchFamily="18" charset="-78"/>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1992482100"/>
              </p:ext>
            </p:extLst>
          </p:nvPr>
        </p:nvGraphicFramePr>
        <p:xfrm>
          <a:off x="1776161" y="1970346"/>
          <a:ext cx="9989603" cy="7589520"/>
        </p:xfrm>
        <a:graphic>
          <a:graphicData uri="http://schemas.openxmlformats.org/drawingml/2006/table">
            <a:tbl>
              <a:tblPr firstRow="1" bandRow="1">
                <a:tableStyleId>{BC89EF96-8CEA-46FF-86C4-4CE0E7609802}</a:tableStyleId>
              </a:tblPr>
              <a:tblGrid>
                <a:gridCol w="3329868">
                  <a:extLst>
                    <a:ext uri="{9D8B030D-6E8A-4147-A177-3AD203B41FA5}">
                      <a16:colId xmlns:a16="http://schemas.microsoft.com/office/drawing/2014/main" val="3161152025"/>
                    </a:ext>
                  </a:extLst>
                </a:gridCol>
                <a:gridCol w="264431">
                  <a:extLst>
                    <a:ext uri="{9D8B030D-6E8A-4147-A177-3AD203B41FA5}">
                      <a16:colId xmlns:a16="http://schemas.microsoft.com/office/drawing/2014/main" val="3449223050"/>
                    </a:ext>
                  </a:extLst>
                </a:gridCol>
                <a:gridCol w="6395304">
                  <a:extLst>
                    <a:ext uri="{9D8B030D-6E8A-4147-A177-3AD203B41FA5}">
                      <a16:colId xmlns:a16="http://schemas.microsoft.com/office/drawing/2014/main" val="872511244"/>
                    </a:ext>
                  </a:extLst>
                </a:gridCol>
              </a:tblGrid>
              <a:tr h="724906">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طقس تسجيل الحضور</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طقس آخر اختياري</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الاستماع لحكاية: "أول يوم في المدرسة"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"لوحة القسم"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p>
                    <a:p>
                      <a:pPr marL="742950" lvl="1" indent="-285750" algn="r" rtl="1">
                        <a:buFontTx/>
                        <a:buChar char="-"/>
                      </a:pPr>
                      <a:r>
                        <a:rPr lang="ar-MA" sz="2800" b="0" kern="1200">
                          <a:solidFill>
                            <a:schemeClr val="tx1"/>
                          </a:solidFill>
                          <a:latin typeface="Adobe Arabic" panose="02040503050201020203" pitchFamily="18" charset="-78"/>
                          <a:ea typeface="+mn-ea"/>
                          <a:cs typeface="Adobe Arabic" panose="02040503050201020203" pitchFamily="18" charset="-78"/>
                        </a:rPr>
                        <a:t>أنشودة الحروف</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تقديم حرفي: "ت" </a:t>
                      </a:r>
                      <a:r>
                        <a:rPr lang="ar-MA" sz="2800" b="0" kern="1200" dirty="0" err="1">
                          <a:solidFill>
                            <a:schemeClr val="tx1"/>
                          </a:solidFill>
                          <a:latin typeface="Adobe Arabic" panose="02040503050201020203" pitchFamily="18" charset="-78"/>
                          <a:ea typeface="+mn-ea"/>
                          <a:cs typeface="Adobe Arabic" panose="02040503050201020203" pitchFamily="18" charset="-78"/>
                        </a:rPr>
                        <a:t>و"ث</a:t>
                      </a:r>
                      <a:r>
                        <a:rPr lang="ar-MA" sz="2800" b="0" kern="1200" dirty="0">
                          <a:solidFill>
                            <a:schemeClr val="tx1"/>
                          </a:solidFill>
                          <a:latin typeface="Adobe Arabic" panose="02040503050201020203" pitchFamily="18" charset="-78"/>
                          <a:ea typeface="+mn-ea"/>
                          <a:cs typeface="Adobe Arabic" panose="02040503050201020203" pitchFamily="18" charset="-78"/>
                        </a:rPr>
                        <a:t>"</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الوعي الصوتي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المبدأ الألفبائي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التخطيط والتلوين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لعبة القفز على الحروف المتشابهة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30575" y="3291258"/>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دقيقة</a:t>
              </a:r>
              <a:endParaRPr lang="fr-MA" sz="2000" b="1" dirty="0">
                <a:solidFill>
                  <a:srgbClr val="106585"/>
                </a:solidFill>
                <a:latin typeface="Dosis" pitchFamily="2" charset="0"/>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4231" y="6008267"/>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a:solidFill>
                    <a:srgbClr val="106585"/>
                  </a:solidFill>
                  <a:latin typeface="Dosis" pitchFamily="2" charset="0"/>
                </a:rPr>
                <a:t>50  </a:t>
              </a:r>
              <a:r>
                <a:rPr lang="ar-MA" sz="2000" b="1" dirty="0">
                  <a:solidFill>
                    <a:srgbClr val="106585"/>
                  </a:solidFill>
                  <a:latin typeface="Dosis" pitchFamily="2" charset="0"/>
                </a:rPr>
                <a:t>دقيقة</a:t>
              </a:r>
              <a:endParaRPr lang="fr-MA" sz="2000" b="1" dirty="0">
                <a:solidFill>
                  <a:srgbClr val="106585"/>
                </a:solidFill>
                <a:latin typeface="Dosis" pitchFamily="2" charset="0"/>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74231" y="8608139"/>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دقائق</a:t>
              </a:r>
              <a:endParaRPr lang="fr-MA" sz="2000" b="1" dirty="0">
                <a:solidFill>
                  <a:srgbClr val="106585"/>
                </a:solidFill>
                <a:latin typeface="Dosis" pitchFamily="2" charset="0"/>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74231" y="201127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10 دقائق</a:t>
              </a:r>
              <a:endParaRPr lang="fr-MA" sz="2000" b="1" dirty="0">
                <a:solidFill>
                  <a:srgbClr val="106585"/>
                </a:solidFill>
                <a:latin typeface="Dosis" pitchFamily="2" charset="0"/>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30575" y="4623891"/>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40  دقيقة</a:t>
              </a:r>
              <a:endParaRPr lang="fr-MA" sz="200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3C74D-AA0E-ED90-C5E8-93E0623AD6C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B760E9E-D33E-0B5B-4203-BD52CF90E68A}"/>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نعم أحسنتم، هذه هي بطاقة حرف الثاء.</a:t>
            </a:r>
          </a:p>
        </p:txBody>
      </p:sp>
      <p:pic>
        <p:nvPicPr>
          <p:cNvPr id="2" name="Picture 49" descr="A cartoon of a person teaching a group of children&#10;&#10;Description automatically generated">
            <a:extLst>
              <a:ext uri="{FF2B5EF4-FFF2-40B4-BE49-F238E27FC236}">
                <a16:creationId xmlns:a16="http://schemas.microsoft.com/office/drawing/2014/main" id="{ED5223E7-A3E7-880A-BFF8-ADF33359110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13EAA664-71D4-99B4-213E-DB383A8670D7}"/>
              </a:ext>
            </a:extLst>
          </p:cNvPr>
          <p:cNvPicPr>
            <a:picLocks noChangeAspect="1"/>
          </p:cNvPicPr>
          <p:nvPr/>
        </p:nvPicPr>
        <p:blipFill>
          <a:blip r:embed="rId3" cstate="hqprint">
            <a:extLst>
              <a:ext uri="{28A0092B-C50C-407E-A947-70E740481C1C}">
                <a14:useLocalDpi xmlns:a14="http://schemas.microsoft.com/office/drawing/2010/main"/>
              </a:ext>
            </a:extLst>
          </a:blip>
          <a:srcRect l="16081" t="24795" r="14602" b="28265"/>
          <a:stretch>
            <a:fillRect/>
          </a:stretch>
        </p:blipFill>
        <p:spPr>
          <a:xfrm>
            <a:off x="3850105" y="3224464"/>
            <a:ext cx="6015790" cy="4828674"/>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64465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CC83-ADEB-519B-AF1D-F6BD8CD1AD8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E95C949-A520-CEB0-876D-98459611DBE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لاحظوا الكلمات التالية، فهي تتضمن حرف الثاء: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تقديم الكلمات ودعوة المتعلمين إلى تمييز حرف الثاء  في كل كلمة</a:t>
            </a:r>
          </a:p>
        </p:txBody>
      </p:sp>
      <p:pic>
        <p:nvPicPr>
          <p:cNvPr id="5" name="Image 4">
            <a:extLst>
              <a:ext uri="{FF2B5EF4-FFF2-40B4-BE49-F238E27FC236}">
                <a16:creationId xmlns:a16="http://schemas.microsoft.com/office/drawing/2014/main" id="{55D4CCCB-5DA0-BBF7-320D-6928038A64B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 name="ZoneTexte 1">
            <a:extLst>
              <a:ext uri="{FF2B5EF4-FFF2-40B4-BE49-F238E27FC236}">
                <a16:creationId xmlns:a16="http://schemas.microsoft.com/office/drawing/2014/main" id="{BBAF9233-4E8C-BFEA-5CB9-F05E2E7027BE}"/>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ثَعْلَبࣱ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60254E6-80AD-E4E8-82E6-E37E0A41E6E4}"/>
              </a:ext>
            </a:extLst>
          </p:cNvPr>
          <p:cNvSpPr txBox="1"/>
          <p:nvPr/>
        </p:nvSpPr>
        <p:spPr>
          <a:xfrm>
            <a:off x="5135484"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ثومࣱ</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82296B50-8CBB-CED5-4AA9-ED3E27613712}"/>
              </a:ext>
            </a:extLst>
          </p:cNvPr>
          <p:cNvSpPr txBox="1"/>
          <p:nvPr/>
        </p:nvSpPr>
        <p:spPr>
          <a:xfrm>
            <a:off x="918415"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ثَلْجࣱ</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A2429C9-9BE6-8B80-8BF1-B7F057EDA909}"/>
              </a:ext>
            </a:extLst>
          </p:cNvPr>
          <p:cNvSpPr txBox="1"/>
          <p:nvPr/>
        </p:nvSpPr>
        <p:spPr>
          <a:xfrm>
            <a:off x="9352553"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عْلَبࣱ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AF6BF4DF-A2F0-64D9-63D1-175828991AB7}"/>
              </a:ext>
            </a:extLst>
          </p:cNvPr>
          <p:cNvSpPr txBox="1"/>
          <p:nvPr/>
        </p:nvSpPr>
        <p:spPr>
          <a:xfrm>
            <a:off x="5135484"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ثو</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مࣱ</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E7E94136-76AB-5EE6-DC0D-349F2498CAAD}"/>
              </a:ext>
            </a:extLst>
          </p:cNvPr>
          <p:cNvSpPr txBox="1"/>
          <p:nvPr/>
        </p:nvSpPr>
        <p:spPr>
          <a:xfrm>
            <a:off x="918414"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لْجࣱ</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318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5458A-FC7C-88C2-1ECA-8321BC607D0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05BEEE-C24E-E4C8-A1BE-465DA8AF16C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من يعطيني كلمة تتضمن [ث]:</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تقديم الكلمات مع التصحيح، يتم تدوين الكلمات على السبورة وتمييز الحرف فيها. </a:t>
            </a:r>
          </a:p>
        </p:txBody>
      </p:sp>
      <p:pic>
        <p:nvPicPr>
          <p:cNvPr id="4" name="Image 3">
            <a:extLst>
              <a:ext uri="{FF2B5EF4-FFF2-40B4-BE49-F238E27FC236}">
                <a16:creationId xmlns:a16="http://schemas.microsoft.com/office/drawing/2014/main" id="{285FAA3A-2BC0-3D5D-9CE6-9F7464E5586F}"/>
              </a:ext>
            </a:extLst>
          </p:cNvPr>
          <p:cNvPicPr>
            <a:picLocks noChangeAspect="1"/>
          </p:cNvPicPr>
          <p:nvPr/>
        </p:nvPicPr>
        <p:blipFill>
          <a:blip r:embed="rId2"/>
          <a:stretch>
            <a:fillRect/>
          </a:stretch>
        </p:blipFill>
        <p:spPr>
          <a:xfrm>
            <a:off x="3025074" y="3032960"/>
            <a:ext cx="7665851" cy="5853924"/>
          </a:xfrm>
          <a:prstGeom prst="rect">
            <a:avLst/>
          </a:prstGeom>
        </p:spPr>
      </p:pic>
      <p:pic>
        <p:nvPicPr>
          <p:cNvPr id="8" name="Picture 49" descr="A cartoon of a person teaching a group of children&#10;&#10;Description automatically generated">
            <a:extLst>
              <a:ext uri="{FF2B5EF4-FFF2-40B4-BE49-F238E27FC236}">
                <a16:creationId xmlns:a16="http://schemas.microsoft.com/office/drawing/2014/main" id="{A9D3B4D6-16C2-F0B3-8386-C0C82A7C5C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42038019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FB9EB-D767-9E95-EF24-003366F3819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B3A817D-8F8F-DC55-F5EE-23C108912D30}"/>
              </a:ext>
            </a:extLst>
          </p:cNvPr>
          <p:cNvSpPr txBox="1"/>
          <p:nvPr/>
        </p:nvSpPr>
        <p:spPr>
          <a:xfrm>
            <a:off x="2326105" y="1005536"/>
            <a:ext cx="10183218"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البطاقات المقلوبة في ثنائيات، خذوا بطاقة حرف الباء، إلى جانب بطاقتي حرفي التاء والثاء</a:t>
            </a:r>
          </a:p>
        </p:txBody>
      </p:sp>
      <p:pic>
        <p:nvPicPr>
          <p:cNvPr id="5" name="Image 4">
            <a:extLst>
              <a:ext uri="{FF2B5EF4-FFF2-40B4-BE49-F238E27FC236}">
                <a16:creationId xmlns:a16="http://schemas.microsoft.com/office/drawing/2014/main" id="{54ADF0A1-677C-4BAF-F5FB-59A1851415C3}"/>
              </a:ext>
            </a:extLst>
          </p:cNvPr>
          <p:cNvPicPr>
            <a:picLocks noChangeAspect="1"/>
          </p:cNvPicPr>
          <p:nvPr/>
        </p:nvPicPr>
        <p:blipFill>
          <a:blip r:embed="rId2" cstate="hqprint">
            <a:extLst>
              <a:ext uri="{28A0092B-C50C-407E-A947-70E740481C1C}">
                <a14:useLocalDpi xmlns:a14="http://schemas.microsoft.com/office/drawing/2010/main"/>
              </a:ext>
            </a:extLst>
          </a:blip>
          <a:srcRect l="19037" t="23796" r="19849" b="29465"/>
          <a:stretch>
            <a:fillRect/>
          </a:stretch>
        </p:blipFill>
        <p:spPr>
          <a:xfrm>
            <a:off x="307562" y="4471801"/>
            <a:ext cx="4037086" cy="3661543"/>
          </a:xfrm>
          <a:prstGeom prst="rect">
            <a:avLst/>
          </a:prstGeom>
          <a:ln>
            <a:solidFill>
              <a:schemeClr val="tx1"/>
            </a:solidFill>
          </a:ln>
          <a:effectLst>
            <a:outerShdw blurRad="292100" dist="139700" dir="2700000" algn="tl" rotWithShape="0">
              <a:srgbClr val="333333">
                <a:alpha val="65000"/>
              </a:srgbClr>
            </a:outerShdw>
          </a:effectLst>
        </p:spPr>
      </p:pic>
      <p:pic>
        <p:nvPicPr>
          <p:cNvPr id="16" name="Image 15" descr="Une image contenant Visage humain, dessin humoristique, fille, garçon&#10;&#10;Le contenu généré par l’IA peut être incorrect.">
            <a:extLst>
              <a:ext uri="{FF2B5EF4-FFF2-40B4-BE49-F238E27FC236}">
                <a16:creationId xmlns:a16="http://schemas.microsoft.com/office/drawing/2014/main" id="{A3178691-2EA1-5B0E-997A-690F78D371E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pic>
        <p:nvPicPr>
          <p:cNvPr id="2" name="Image 1">
            <a:extLst>
              <a:ext uri="{FF2B5EF4-FFF2-40B4-BE49-F238E27FC236}">
                <a16:creationId xmlns:a16="http://schemas.microsoft.com/office/drawing/2014/main" id="{F59136FD-69ED-F93D-BF25-2F415475C07B}"/>
              </a:ext>
            </a:extLst>
          </p:cNvPr>
          <p:cNvPicPr>
            <a:picLocks noChangeAspect="1"/>
          </p:cNvPicPr>
          <p:nvPr/>
        </p:nvPicPr>
        <p:blipFill>
          <a:blip r:embed="rId4" cstate="hqprint">
            <a:extLst>
              <a:ext uri="{28A0092B-C50C-407E-A947-70E740481C1C}">
                <a14:useLocalDpi xmlns:a14="http://schemas.microsoft.com/office/drawing/2010/main"/>
              </a:ext>
            </a:extLst>
          </a:blip>
          <a:srcRect l="21400" t="26667" r="19316" b="30760"/>
          <a:stretch>
            <a:fillRect/>
          </a:stretch>
        </p:blipFill>
        <p:spPr>
          <a:xfrm>
            <a:off x="4707216" y="4471802"/>
            <a:ext cx="4301568" cy="3661543"/>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F379CD01-644A-D690-229F-FB4A313E089F}"/>
              </a:ext>
            </a:extLst>
          </p:cNvPr>
          <p:cNvPicPr>
            <a:picLocks noChangeAspect="1"/>
          </p:cNvPicPr>
          <p:nvPr/>
        </p:nvPicPr>
        <p:blipFill>
          <a:blip r:embed="rId5" cstate="hqprint">
            <a:extLst>
              <a:ext uri="{28A0092B-C50C-407E-A947-70E740481C1C}">
                <a14:useLocalDpi xmlns:a14="http://schemas.microsoft.com/office/drawing/2010/main"/>
              </a:ext>
            </a:extLst>
          </a:blip>
          <a:srcRect l="23891" t="27202" r="20471" b="30225"/>
          <a:stretch>
            <a:fillRect/>
          </a:stretch>
        </p:blipFill>
        <p:spPr>
          <a:xfrm>
            <a:off x="9371351" y="4471801"/>
            <a:ext cx="4037087" cy="3661543"/>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637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B4313-1092-BD7F-1893-118341B0A42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5E5B29C9-5AA3-66AC-53B1-E37BB34CA8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قوموا بقلب البطاقات  وغيروا مواضعها دون أن يراك زميلك.</a:t>
            </a:r>
          </a:p>
        </p:txBody>
      </p:sp>
      <p:pic>
        <p:nvPicPr>
          <p:cNvPr id="2" name="Picture 49" descr="A cartoon of a person teaching a group of children&#10;&#10;Description automatically generated">
            <a:extLst>
              <a:ext uri="{FF2B5EF4-FFF2-40B4-BE49-F238E27FC236}">
                <a16:creationId xmlns:a16="http://schemas.microsoft.com/office/drawing/2014/main" id="{8AADF683-2D1E-336E-CF50-C901F824C0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a:extLst>
              <a:ext uri="{FF2B5EF4-FFF2-40B4-BE49-F238E27FC236}">
                <a16:creationId xmlns:a16="http://schemas.microsoft.com/office/drawing/2014/main" id="{960D7B41-10AE-CFEF-7D16-F0F479BD2303}"/>
              </a:ext>
            </a:extLst>
          </p:cNvPr>
          <p:cNvPicPr>
            <a:picLocks noChangeAspect="1"/>
          </p:cNvPicPr>
          <p:nvPr/>
        </p:nvPicPr>
        <p:blipFill>
          <a:blip r:embed="rId3"/>
          <a:stretch>
            <a:fillRect/>
          </a:stretch>
        </p:blipFill>
        <p:spPr>
          <a:xfrm>
            <a:off x="340747" y="3409937"/>
            <a:ext cx="3932261" cy="3938357"/>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16FF473B-AD12-CD1B-F7F3-F175C3509025}"/>
              </a:ext>
            </a:extLst>
          </p:cNvPr>
          <p:cNvPicPr>
            <a:picLocks noChangeAspect="1"/>
          </p:cNvPicPr>
          <p:nvPr/>
        </p:nvPicPr>
        <p:blipFill>
          <a:blip r:embed="rId3"/>
          <a:stretch>
            <a:fillRect/>
          </a:stretch>
        </p:blipFill>
        <p:spPr>
          <a:xfrm>
            <a:off x="4870223" y="3409937"/>
            <a:ext cx="3932261" cy="3938357"/>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FCDDA5FA-8D7F-616B-4DCB-0607FEC7920E}"/>
              </a:ext>
            </a:extLst>
          </p:cNvPr>
          <p:cNvPicPr>
            <a:picLocks noChangeAspect="1"/>
          </p:cNvPicPr>
          <p:nvPr/>
        </p:nvPicPr>
        <p:blipFill>
          <a:blip r:embed="rId3"/>
          <a:stretch>
            <a:fillRect/>
          </a:stretch>
        </p:blipFill>
        <p:spPr>
          <a:xfrm>
            <a:off x="9399700" y="3409937"/>
            <a:ext cx="3932261" cy="3938357"/>
          </a:xfrm>
          <a:prstGeom prst="rect">
            <a:avLst/>
          </a:prstGeom>
          <a:ln>
            <a:noFill/>
          </a:ln>
          <a:effectLst>
            <a:outerShdw blurRad="292100" dist="139700" dir="2700000" algn="tl" rotWithShape="0">
              <a:srgbClr val="333333">
                <a:alpha val="65000"/>
              </a:srgbClr>
            </a:outerShdw>
          </a:effectLst>
        </p:spPr>
      </p:pic>
      <p:grpSp>
        <p:nvGrpSpPr>
          <p:cNvPr id="11" name="Groupe 10">
            <a:extLst>
              <a:ext uri="{FF2B5EF4-FFF2-40B4-BE49-F238E27FC236}">
                <a16:creationId xmlns:a16="http://schemas.microsoft.com/office/drawing/2014/main" id="{B152DAE6-C37B-9D48-FCD6-CB8B528C1056}"/>
              </a:ext>
            </a:extLst>
          </p:cNvPr>
          <p:cNvGrpSpPr/>
          <p:nvPr/>
        </p:nvGrpSpPr>
        <p:grpSpPr>
          <a:xfrm rot="19708349">
            <a:off x="5265820" y="3637544"/>
            <a:ext cx="3184360" cy="3483141"/>
            <a:chOff x="5125450" y="3898230"/>
            <a:chExt cx="3184360" cy="3483141"/>
          </a:xfrm>
        </p:grpSpPr>
        <p:sp>
          <p:nvSpPr>
            <p:cNvPr id="6" name="Flèche : en arc 5">
              <a:extLst>
                <a:ext uri="{FF2B5EF4-FFF2-40B4-BE49-F238E27FC236}">
                  <a16:creationId xmlns:a16="http://schemas.microsoft.com/office/drawing/2014/main" id="{7279FFAC-D2A6-387A-3618-27BE82DF01D1}"/>
                </a:ext>
              </a:extLst>
            </p:cNvPr>
            <p:cNvSpPr/>
            <p:nvPr/>
          </p:nvSpPr>
          <p:spPr>
            <a:xfrm>
              <a:off x="5125450" y="3898230"/>
              <a:ext cx="3184360"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en arc 7">
              <a:extLst>
                <a:ext uri="{FF2B5EF4-FFF2-40B4-BE49-F238E27FC236}">
                  <a16:creationId xmlns:a16="http://schemas.microsoft.com/office/drawing/2014/main" id="{AE9CC3EA-4249-0870-700C-77866EE33404}"/>
                </a:ext>
              </a:extLst>
            </p:cNvPr>
            <p:cNvSpPr/>
            <p:nvPr/>
          </p:nvSpPr>
          <p:spPr>
            <a:xfrm rot="10800000">
              <a:off x="5125451" y="4285244"/>
              <a:ext cx="3184358"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0075989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3177-1EA5-0089-0DB7-8BACDAC3B68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A3754CC-68CA-32FC-9E5F-0F1AE708CC12}"/>
              </a:ext>
            </a:extLst>
          </p:cNvPr>
          <p:cNvSpPr txBox="1"/>
          <p:nvPr/>
        </p:nvSpPr>
        <p:spPr>
          <a:xfrm>
            <a:off x="1648817" y="783264"/>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كل واحد منكم يحاول اكتشاف بطاقة حرف الشين، والفائز من يستطيع اكتشافها.</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المرور بين الصفوف وتقديم الدعم في فهم اللعبة، وتحفيز التلاميذ على اللعب.</a:t>
            </a:r>
          </a:p>
        </p:txBody>
      </p:sp>
      <p:pic>
        <p:nvPicPr>
          <p:cNvPr id="5" name="Image 4" descr="Une image contenant Visage humain, dessin humoristique, fille, garçon&#10;&#10;Le contenu généré par l’IA peut être incorrect.">
            <a:extLst>
              <a:ext uri="{FF2B5EF4-FFF2-40B4-BE49-F238E27FC236}">
                <a16:creationId xmlns:a16="http://schemas.microsoft.com/office/drawing/2014/main" id="{6DEA7A2E-5E61-361E-6A6B-5A73C04617C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pic>
        <p:nvPicPr>
          <p:cNvPr id="2" name="Image 1">
            <a:extLst>
              <a:ext uri="{FF2B5EF4-FFF2-40B4-BE49-F238E27FC236}">
                <a16:creationId xmlns:a16="http://schemas.microsoft.com/office/drawing/2014/main" id="{D106E8EA-AF9B-4A91-E3B3-F7018718FE9F}"/>
              </a:ext>
            </a:extLst>
          </p:cNvPr>
          <p:cNvPicPr>
            <a:picLocks noChangeAspect="1"/>
          </p:cNvPicPr>
          <p:nvPr/>
        </p:nvPicPr>
        <p:blipFill>
          <a:blip r:embed="rId3"/>
          <a:stretch>
            <a:fillRect/>
          </a:stretch>
        </p:blipFill>
        <p:spPr>
          <a:xfrm>
            <a:off x="340747" y="3409937"/>
            <a:ext cx="3932261" cy="3938357"/>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19BD0760-631C-E759-F740-A727E64F003B}"/>
              </a:ext>
            </a:extLst>
          </p:cNvPr>
          <p:cNvPicPr>
            <a:picLocks noChangeAspect="1"/>
          </p:cNvPicPr>
          <p:nvPr/>
        </p:nvPicPr>
        <p:blipFill>
          <a:blip r:embed="rId3"/>
          <a:stretch>
            <a:fillRect/>
          </a:stretch>
        </p:blipFill>
        <p:spPr>
          <a:xfrm>
            <a:off x="4870223" y="3409937"/>
            <a:ext cx="3932261" cy="3938357"/>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265C1686-EBA5-BA1A-BF38-45CF6EA5A2A2}"/>
              </a:ext>
            </a:extLst>
          </p:cNvPr>
          <p:cNvPicPr>
            <a:picLocks noChangeAspect="1"/>
          </p:cNvPicPr>
          <p:nvPr/>
        </p:nvPicPr>
        <p:blipFill>
          <a:blip r:embed="rId3"/>
          <a:stretch>
            <a:fillRect/>
          </a:stretch>
        </p:blipFill>
        <p:spPr>
          <a:xfrm>
            <a:off x="9399700" y="3409937"/>
            <a:ext cx="3932261" cy="3938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2349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815F-C31F-4C16-2D2E-07EEF9DE411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ED5F65E-80F9-329F-C779-D441593D99AC}"/>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برسم حرف التاء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2" name="Image 1">
            <a:extLst>
              <a:ext uri="{FF2B5EF4-FFF2-40B4-BE49-F238E27FC236}">
                <a16:creationId xmlns:a16="http://schemas.microsoft.com/office/drawing/2014/main" id="{CC03D36A-90D1-8BFD-692C-61CC3F5F282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16" name="ZoneTexte 15">
            <a:extLst>
              <a:ext uri="{FF2B5EF4-FFF2-40B4-BE49-F238E27FC236}">
                <a16:creationId xmlns:a16="http://schemas.microsoft.com/office/drawing/2014/main" id="{D2A1F333-4802-F344-4773-66A8A3773CB4}"/>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7" name="Forme libre : forme 16">
            <a:extLst>
              <a:ext uri="{FF2B5EF4-FFF2-40B4-BE49-F238E27FC236}">
                <a16:creationId xmlns:a16="http://schemas.microsoft.com/office/drawing/2014/main" id="{0470B6ED-7FE5-AA1C-1004-D2CF44EA2FC7}"/>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08495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17"/>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8A56-8F5D-39F6-2DD1-0198DEC8715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172B30F-C560-BFB4-1EB0-0C60D52DF230}"/>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ارسموا الحرف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4" name="Picture 49" descr="A cartoon of a person teaching a group of children&#10;&#10;Description automatically generated">
            <a:extLst>
              <a:ext uri="{FF2B5EF4-FFF2-40B4-BE49-F238E27FC236}">
                <a16:creationId xmlns:a16="http://schemas.microsoft.com/office/drawing/2014/main" id="{BB81A591-5D46-CD28-5F1B-58EC161D367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2" name="ZoneTexte 1">
            <a:extLst>
              <a:ext uri="{FF2B5EF4-FFF2-40B4-BE49-F238E27FC236}">
                <a16:creationId xmlns:a16="http://schemas.microsoft.com/office/drawing/2014/main" id="{B782B139-F45B-D6FF-DD4A-658E1112CBD6}"/>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ت</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5" name="Forme libre : forme 4">
            <a:extLst>
              <a:ext uri="{FF2B5EF4-FFF2-40B4-BE49-F238E27FC236}">
                <a16:creationId xmlns:a16="http://schemas.microsoft.com/office/drawing/2014/main" id="{C172BA43-3830-6026-5371-D3979348CD45}"/>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90373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5"/>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9201-B38C-086A-E79D-D4B313585AD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D2F200B-A910-89E7-8713-D5EA597E190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برسم حرف الثاء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2" name="Image 1">
            <a:extLst>
              <a:ext uri="{FF2B5EF4-FFF2-40B4-BE49-F238E27FC236}">
                <a16:creationId xmlns:a16="http://schemas.microsoft.com/office/drawing/2014/main" id="{F87765E9-04BA-33F8-C6E8-62803DB2D0F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16" name="ZoneTexte 15">
            <a:extLst>
              <a:ext uri="{FF2B5EF4-FFF2-40B4-BE49-F238E27FC236}">
                <a16:creationId xmlns:a16="http://schemas.microsoft.com/office/drawing/2014/main" id="{8E86D755-1A15-BB87-ED79-D2DD141617C1}"/>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7" name="Forme libre : forme 16">
            <a:extLst>
              <a:ext uri="{FF2B5EF4-FFF2-40B4-BE49-F238E27FC236}">
                <a16:creationId xmlns:a16="http://schemas.microsoft.com/office/drawing/2014/main" id="{0D8ACC7D-B540-0244-02C0-EA6778A99CDF}"/>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27138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17"/>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49983-50EA-E48E-CA40-3D6E6DA0CD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B5BA640-B58B-5FB8-453A-CA6730FDB1A7}"/>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ارسموا الحرف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4" name="Picture 49" descr="A cartoon of a person teaching a group of children&#10;&#10;Description automatically generated">
            <a:extLst>
              <a:ext uri="{FF2B5EF4-FFF2-40B4-BE49-F238E27FC236}">
                <a16:creationId xmlns:a16="http://schemas.microsoft.com/office/drawing/2014/main" id="{7AACB53A-19B6-F94C-AA55-F7569000B1F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2" name="ZoneTexte 1">
            <a:extLst>
              <a:ext uri="{FF2B5EF4-FFF2-40B4-BE49-F238E27FC236}">
                <a16:creationId xmlns:a16="http://schemas.microsoft.com/office/drawing/2014/main" id="{3125DF99-8B38-E805-3A28-112DCEE82DF1}"/>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ث</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5" name="Forme libre : forme 4">
            <a:extLst>
              <a:ext uri="{FF2B5EF4-FFF2-40B4-BE49-F238E27FC236}">
                <a16:creationId xmlns:a16="http://schemas.microsoft.com/office/drawing/2014/main" id="{2BEF3A34-F646-2FA7-02E5-285566E534DF}"/>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381633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5"/>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solidFill>
                <a:schemeClr val="tx1"/>
              </a:solidFill>
            </a:endParaRPr>
          </a:p>
        </p:txBody>
      </p:sp>
      <p:sp>
        <p:nvSpPr>
          <p:cNvPr id="9" name="テキスト プレースホルダー 8"/>
          <p:cNvSpPr>
            <a:spLocks noGrp="1"/>
          </p:cNvSpPr>
          <p:nvPr>
            <p:ph type="body" sz="quarter" idx="12"/>
          </p:nvPr>
        </p:nvSpPr>
        <p:spPr>
          <a:xfrm>
            <a:off x="936160" y="1925354"/>
            <a:ext cx="4800601" cy="4348082"/>
          </a:xfrm>
        </p:spPr>
        <p:txBody>
          <a:bodyPr/>
          <a:lstStyle/>
          <a:p>
            <a:r>
              <a:rPr kumimoji="1" lang="en-US" altLang="ja-JP" sz="19500" dirty="0"/>
              <a:t>1</a:t>
            </a:r>
            <a:endParaRPr kumimoji="1" lang="ja-JP" altLang="en-US" sz="19500" dirty="0"/>
          </a:p>
        </p:txBody>
      </p:sp>
      <p:sp>
        <p:nvSpPr>
          <p:cNvPr id="10" name="テキスト プレースホルダー 9"/>
          <p:cNvSpPr>
            <a:spLocks noGrp="1"/>
          </p:cNvSpPr>
          <p:nvPr>
            <p:ph type="body" sz="quarter" idx="13"/>
          </p:nvPr>
        </p:nvSpPr>
        <p:spPr>
          <a:xfrm>
            <a:off x="936168" y="6225149"/>
            <a:ext cx="4800601" cy="2117549"/>
          </a:xfrm>
        </p:spPr>
        <p:txBody>
          <a:bodyPr anchor="ctr"/>
          <a:lstStyle/>
          <a:p>
            <a:pPr marL="0" indent="0" rtl="1">
              <a:buNone/>
            </a:pPr>
            <a:r>
              <a:rPr kumimoji="1" lang="ar-MA" altLang="ja-JP" sz="8000" b="1" dirty="0">
                <a:latin typeface="Microsoft Uighur" panose="02000000000000000000" pitchFamily="2" charset="-78"/>
                <a:cs typeface="Microsoft Uighur" panose="02000000000000000000" pitchFamily="2" charset="-78"/>
              </a:rPr>
              <a:t>افتتاح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24"/>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3" name="テキスト プレースホルダー 2"/>
          <p:cNvSpPr>
            <a:spLocks noGrp="1"/>
          </p:cNvSpPr>
          <p:nvPr>
            <p:ph type="body" sz="quarter" idx="25"/>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4" name="テキスト プレースホルダー 3"/>
          <p:cNvSpPr>
            <a:spLocks noGrp="1"/>
          </p:cNvSpPr>
          <p:nvPr>
            <p:ph type="body" sz="quarter" idx="2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5" name="テキスト プレースホルダー 4"/>
          <p:cNvSpPr>
            <a:spLocks noGrp="1"/>
          </p:cNvSpPr>
          <p:nvPr>
            <p:ph type="body" sz="quarter" idx="2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6" name="Rectangle : coins arrondis 5">
            <a:extLst>
              <a:ext uri="{FF2B5EF4-FFF2-40B4-BE49-F238E27FC236}">
                <a16:creationId xmlns:a16="http://schemas.microsoft.com/office/drawing/2014/main" id="{9130DF7B-8D7E-1972-2518-CDEB6E51FFA5}"/>
              </a:ext>
            </a:extLst>
          </p:cNvPr>
          <p:cNvSpPr/>
          <p:nvPr/>
        </p:nvSpPr>
        <p:spPr>
          <a:xfrm>
            <a:off x="6858001" y="6406889"/>
            <a:ext cx="5524500"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تعرف الأيقونات التوجيهية</a:t>
            </a:r>
          </a:p>
        </p:txBody>
      </p:sp>
    </p:spTree>
    <p:extLst>
      <p:ext uri="{BB962C8B-B14F-4D97-AF65-F5344CB8AC3E}">
        <p14:creationId xmlns:p14="http://schemas.microsoft.com/office/powerpoint/2010/main" val="2541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6B78-898B-4D78-A34A-5BFAAA4A150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92153A4-EC06-3937-92FD-1A251AD1D412}"/>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كراساتكم، وقوموا بتلوين الحرف في النشاط الأول (الصفحة 7).</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[ت]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6B3B635A-DECD-4F72-E81F-8772A59F3D7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8" name="Image 7">
            <a:extLst>
              <a:ext uri="{FF2B5EF4-FFF2-40B4-BE49-F238E27FC236}">
                <a16:creationId xmlns:a16="http://schemas.microsoft.com/office/drawing/2014/main" id="{9625C2CB-64F0-1CF4-E1F2-C2B82EA9F1E7}"/>
              </a:ext>
            </a:extLst>
          </p:cNvPr>
          <p:cNvPicPr>
            <a:picLocks noChangeAspect="1"/>
          </p:cNvPicPr>
          <p:nvPr/>
        </p:nvPicPr>
        <p:blipFill>
          <a:blip r:embed="rId3"/>
          <a:stretch>
            <a:fillRect/>
          </a:stretch>
        </p:blipFill>
        <p:spPr>
          <a:xfrm>
            <a:off x="625642" y="3219555"/>
            <a:ext cx="12871955" cy="5379013"/>
          </a:xfrm>
          <a:prstGeom prst="rect">
            <a:avLst/>
          </a:prstGeom>
        </p:spPr>
      </p:pic>
      <p:sp>
        <p:nvSpPr>
          <p:cNvPr id="11" name="Rectangle 10">
            <a:extLst>
              <a:ext uri="{FF2B5EF4-FFF2-40B4-BE49-F238E27FC236}">
                <a16:creationId xmlns:a16="http://schemas.microsoft.com/office/drawing/2014/main" id="{99A563E2-2AD9-2D76-744D-FD4D31A03186}"/>
              </a:ext>
            </a:extLst>
          </p:cNvPr>
          <p:cNvSpPr/>
          <p:nvPr/>
        </p:nvSpPr>
        <p:spPr>
          <a:xfrm>
            <a:off x="8406063" y="4523873"/>
            <a:ext cx="4103260" cy="34009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642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E3BF-504A-5001-34B3-E073E5351A7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E473438-B69F-DF66-78DD-FC6CD97C107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النشاط الثاني، وقوموا بتلوين الحرف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[ت]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90509A08-5568-BEF7-BFF6-204F142919F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592AA308-DDA4-7B67-C267-7D9F84D0A572}"/>
              </a:ext>
            </a:extLst>
          </p:cNvPr>
          <p:cNvPicPr>
            <a:picLocks noChangeAspect="1"/>
          </p:cNvPicPr>
          <p:nvPr/>
        </p:nvPicPr>
        <p:blipFill>
          <a:blip r:embed="rId3"/>
          <a:stretch>
            <a:fillRect/>
          </a:stretch>
        </p:blipFill>
        <p:spPr>
          <a:xfrm>
            <a:off x="340747" y="2969041"/>
            <a:ext cx="13038369" cy="5548242"/>
          </a:xfrm>
          <a:prstGeom prst="rect">
            <a:avLst/>
          </a:prstGeom>
        </p:spPr>
      </p:pic>
      <p:sp>
        <p:nvSpPr>
          <p:cNvPr id="6" name="Rectangle 5">
            <a:extLst>
              <a:ext uri="{FF2B5EF4-FFF2-40B4-BE49-F238E27FC236}">
                <a16:creationId xmlns:a16="http://schemas.microsoft.com/office/drawing/2014/main" id="{1AD20444-205F-A4A3-154E-2C31815E281B}"/>
              </a:ext>
            </a:extLst>
          </p:cNvPr>
          <p:cNvSpPr/>
          <p:nvPr/>
        </p:nvSpPr>
        <p:spPr>
          <a:xfrm>
            <a:off x="1680901" y="4138863"/>
            <a:ext cx="5441794" cy="378593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533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BB64E-0920-EA52-C5CC-7F8856AA30A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65F1385-F13D-4CE7-94C9-9B08BA9DBCDA}"/>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كراساتكم، وقوموا بتلوين الحرف في النشاط الأول (الصفحة ث).</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[ث]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29420C9D-F192-5B7F-495D-179B1840F3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6" name="Image 5">
            <a:extLst>
              <a:ext uri="{FF2B5EF4-FFF2-40B4-BE49-F238E27FC236}">
                <a16:creationId xmlns:a16="http://schemas.microsoft.com/office/drawing/2014/main" id="{7B5C5F7D-7B66-CE12-B4A2-28CEA72920B5}"/>
              </a:ext>
            </a:extLst>
          </p:cNvPr>
          <p:cNvPicPr>
            <a:picLocks noChangeAspect="1"/>
          </p:cNvPicPr>
          <p:nvPr/>
        </p:nvPicPr>
        <p:blipFill>
          <a:blip r:embed="rId3"/>
          <a:stretch>
            <a:fillRect/>
          </a:stretch>
        </p:blipFill>
        <p:spPr>
          <a:xfrm>
            <a:off x="478161" y="3169360"/>
            <a:ext cx="12759677" cy="5397125"/>
          </a:xfrm>
          <a:prstGeom prst="rect">
            <a:avLst/>
          </a:prstGeom>
        </p:spPr>
      </p:pic>
      <p:sp>
        <p:nvSpPr>
          <p:cNvPr id="11" name="Rectangle 10">
            <a:extLst>
              <a:ext uri="{FF2B5EF4-FFF2-40B4-BE49-F238E27FC236}">
                <a16:creationId xmlns:a16="http://schemas.microsoft.com/office/drawing/2014/main" id="{1A8B52C4-4C7F-91F7-EF56-99727A134A99}"/>
              </a:ext>
            </a:extLst>
          </p:cNvPr>
          <p:cNvSpPr/>
          <p:nvPr/>
        </p:nvSpPr>
        <p:spPr>
          <a:xfrm>
            <a:off x="8406063" y="4523873"/>
            <a:ext cx="4103260" cy="34009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9190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AC6B2-E879-971A-8687-483AC62459C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17389BE-5C19-1971-93A4-97FF16DE4BB2}"/>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النشاط الثاني، وقوموا بتلوين الحرف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[ث]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0067C2A9-4A98-4DF1-408C-BA694ECFC40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a:extLst>
              <a:ext uri="{FF2B5EF4-FFF2-40B4-BE49-F238E27FC236}">
                <a16:creationId xmlns:a16="http://schemas.microsoft.com/office/drawing/2014/main" id="{2778A3FA-EC8D-2F62-3606-F4DAE718761E}"/>
              </a:ext>
            </a:extLst>
          </p:cNvPr>
          <p:cNvPicPr>
            <a:picLocks noChangeAspect="1"/>
          </p:cNvPicPr>
          <p:nvPr/>
        </p:nvPicPr>
        <p:blipFill>
          <a:blip r:embed="rId3"/>
          <a:stretch>
            <a:fillRect/>
          </a:stretch>
        </p:blipFill>
        <p:spPr>
          <a:xfrm>
            <a:off x="647725" y="3110836"/>
            <a:ext cx="12894773" cy="5375438"/>
          </a:xfrm>
          <a:prstGeom prst="rect">
            <a:avLst/>
          </a:prstGeom>
        </p:spPr>
      </p:pic>
      <p:sp>
        <p:nvSpPr>
          <p:cNvPr id="6" name="Rectangle 5">
            <a:extLst>
              <a:ext uri="{FF2B5EF4-FFF2-40B4-BE49-F238E27FC236}">
                <a16:creationId xmlns:a16="http://schemas.microsoft.com/office/drawing/2014/main" id="{0510AEB6-73FD-2FE1-6833-517CB48ED1AD}"/>
              </a:ext>
            </a:extLst>
          </p:cNvPr>
          <p:cNvSpPr/>
          <p:nvPr/>
        </p:nvSpPr>
        <p:spPr>
          <a:xfrm>
            <a:off x="5390146" y="4523873"/>
            <a:ext cx="1860885" cy="34009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475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889A-4705-8F2E-8331-CF4A223D40D9}"/>
            </a:ext>
          </a:extLst>
        </p:cNvPr>
        <p:cNvGrpSpPr/>
        <p:nvPr/>
      </p:nvGrpSpPr>
      <p:grpSpPr>
        <a:xfrm>
          <a:off x="0" y="0"/>
          <a:ext cx="0" cy="0"/>
          <a:chOff x="0" y="0"/>
          <a:chExt cx="0" cy="0"/>
        </a:xfrm>
      </p:grpSpPr>
      <p:pic>
        <p:nvPicPr>
          <p:cNvPr id="4" name="Picture 49" descr="A cartoon of a person teaching a group of children&#10;&#10;Description automatically generated">
            <a:extLst>
              <a:ext uri="{FF2B5EF4-FFF2-40B4-BE49-F238E27FC236}">
                <a16:creationId xmlns:a16="http://schemas.microsoft.com/office/drawing/2014/main" id="{C9EF3A20-7EA6-11C5-89F7-25FD78D0A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0537" y="704658"/>
            <a:ext cx="1638880" cy="1268520"/>
          </a:xfrm>
          <a:prstGeom prst="rect">
            <a:avLst/>
          </a:prstGeom>
        </p:spPr>
      </p:pic>
      <p:sp>
        <p:nvSpPr>
          <p:cNvPr id="3" name="ZoneTexte 2">
            <a:extLst>
              <a:ext uri="{FF2B5EF4-FFF2-40B4-BE49-F238E27FC236}">
                <a16:creationId xmlns:a16="http://schemas.microsoft.com/office/drawing/2014/main" id="{4D6670D1-2E23-1299-E305-2FA26E0E66F7}"/>
              </a:ext>
            </a:extLst>
          </p:cNvPr>
          <p:cNvSpPr txBox="1"/>
          <p:nvPr/>
        </p:nvSpPr>
        <p:spPr>
          <a:xfrm>
            <a:off x="1267326" y="704658"/>
            <a:ext cx="11518231"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سنتدرب على رسم الحرف، خذوا النشاط الثالث في الصفحتين 7 و8، وقوموا بتمرير القلم على النماذج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رسم الحرف (يمكن إتمام العمل كواجب منزلي في حال ضيق الوقت)</a:t>
            </a:r>
          </a:p>
        </p:txBody>
      </p:sp>
      <p:pic>
        <p:nvPicPr>
          <p:cNvPr id="5" name="Image 4">
            <a:extLst>
              <a:ext uri="{FF2B5EF4-FFF2-40B4-BE49-F238E27FC236}">
                <a16:creationId xmlns:a16="http://schemas.microsoft.com/office/drawing/2014/main" id="{78E9A33C-72E3-8BAE-5523-BF198DF2DFA9}"/>
              </a:ext>
            </a:extLst>
          </p:cNvPr>
          <p:cNvPicPr>
            <a:picLocks noChangeAspect="1"/>
          </p:cNvPicPr>
          <p:nvPr/>
        </p:nvPicPr>
        <p:blipFill>
          <a:blip r:embed="rId3"/>
          <a:stretch>
            <a:fillRect/>
          </a:stretch>
        </p:blipFill>
        <p:spPr>
          <a:xfrm>
            <a:off x="691742" y="2351754"/>
            <a:ext cx="12332516" cy="3898152"/>
          </a:xfrm>
          <a:prstGeom prst="rect">
            <a:avLst/>
          </a:prstGeom>
        </p:spPr>
      </p:pic>
      <p:pic>
        <p:nvPicPr>
          <p:cNvPr id="8" name="Image 7">
            <a:extLst>
              <a:ext uri="{FF2B5EF4-FFF2-40B4-BE49-F238E27FC236}">
                <a16:creationId xmlns:a16="http://schemas.microsoft.com/office/drawing/2014/main" id="{4D46986B-4D45-9EA7-7A87-6D11847694B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91741" y="6338386"/>
            <a:ext cx="12332517" cy="3884446"/>
          </a:xfrm>
          <a:prstGeom prst="rect">
            <a:avLst/>
          </a:prstGeom>
        </p:spPr>
      </p:pic>
    </p:spTree>
    <p:extLst>
      <p:ext uri="{BB962C8B-B14F-4D97-AF65-F5344CB8AC3E}">
        <p14:creationId xmlns:p14="http://schemas.microsoft.com/office/powerpoint/2010/main" val="3227169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7AE7C-37D9-0AFB-8F09-5E6AA15DE29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5787A9A-E57B-DBDE-045F-0599E0268228}"/>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لنعد الآن على النشاط الأول بكلا الصفحتين، وقوموا بتلوين رسم التفاح ورسم الثعلب.</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(يمكن إتمام العمل كواجب منزلي في حال ضيق الوقت)</a:t>
            </a:r>
          </a:p>
        </p:txBody>
      </p:sp>
      <p:pic>
        <p:nvPicPr>
          <p:cNvPr id="4" name="Picture 49" descr="A cartoon of a person teaching a group of children&#10;&#10;Description automatically generated">
            <a:extLst>
              <a:ext uri="{FF2B5EF4-FFF2-40B4-BE49-F238E27FC236}">
                <a16:creationId xmlns:a16="http://schemas.microsoft.com/office/drawing/2014/main" id="{A1D8E196-21EB-41A7-20B0-623FD8D11EA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48042783-EDA9-31A5-0B8B-F203E0765E1C}"/>
              </a:ext>
            </a:extLst>
          </p:cNvPr>
          <p:cNvPicPr>
            <a:picLocks noChangeAspect="1"/>
          </p:cNvPicPr>
          <p:nvPr/>
        </p:nvPicPr>
        <p:blipFill>
          <a:blip r:embed="rId3"/>
          <a:stretch>
            <a:fillRect/>
          </a:stretch>
        </p:blipFill>
        <p:spPr>
          <a:xfrm>
            <a:off x="340747" y="6214367"/>
            <a:ext cx="9483986" cy="4011564"/>
          </a:xfrm>
          <a:prstGeom prst="rect">
            <a:avLst/>
          </a:prstGeom>
        </p:spPr>
      </p:pic>
      <p:pic>
        <p:nvPicPr>
          <p:cNvPr id="6" name="Image 5">
            <a:extLst>
              <a:ext uri="{FF2B5EF4-FFF2-40B4-BE49-F238E27FC236}">
                <a16:creationId xmlns:a16="http://schemas.microsoft.com/office/drawing/2014/main" id="{1F4EF5D2-4E6E-0015-1C87-49BE2AAC5251}"/>
              </a:ext>
            </a:extLst>
          </p:cNvPr>
          <p:cNvPicPr>
            <a:picLocks noChangeAspect="1"/>
          </p:cNvPicPr>
          <p:nvPr/>
        </p:nvPicPr>
        <p:blipFill>
          <a:blip r:embed="rId4"/>
          <a:stretch>
            <a:fillRect/>
          </a:stretch>
        </p:blipFill>
        <p:spPr>
          <a:xfrm>
            <a:off x="606992" y="1997469"/>
            <a:ext cx="9441607" cy="3945518"/>
          </a:xfrm>
          <a:prstGeom prst="rect">
            <a:avLst/>
          </a:prstGeom>
        </p:spPr>
      </p:pic>
      <p:sp>
        <p:nvSpPr>
          <p:cNvPr id="7" name="Rectangle 6">
            <a:extLst>
              <a:ext uri="{FF2B5EF4-FFF2-40B4-BE49-F238E27FC236}">
                <a16:creationId xmlns:a16="http://schemas.microsoft.com/office/drawing/2014/main" id="{F3A9EFF3-D944-6F53-223B-0ABD36C5097B}"/>
              </a:ext>
            </a:extLst>
          </p:cNvPr>
          <p:cNvSpPr/>
          <p:nvPr/>
        </p:nvSpPr>
        <p:spPr>
          <a:xfrm>
            <a:off x="753979" y="2077546"/>
            <a:ext cx="4427621" cy="810663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88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FF09-6017-656F-685C-72D139DF7E29}"/>
            </a:ext>
          </a:extLst>
        </p:cNvPr>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3DE0F086-5523-5E08-6637-8D6762A7C887}"/>
              </a:ext>
            </a:extLst>
          </p:cNvPr>
          <p:cNvSpPr>
            <a:spLocks noGrp="1"/>
          </p:cNvSpPr>
          <p:nvPr>
            <p:ph type="body" sz="quarter" idx="11"/>
          </p:nvPr>
        </p:nvSpPr>
        <p:spPr>
          <a:xfrm>
            <a:off x="936176"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ED40FC90-FFE1-9151-D878-EB2B74700123}"/>
              </a:ext>
            </a:extLst>
          </p:cNvPr>
          <p:cNvSpPr>
            <a:spLocks noGrp="1"/>
          </p:cNvSpPr>
          <p:nvPr>
            <p:ph type="body" sz="quarter" idx="12"/>
          </p:nvPr>
        </p:nvSpPr>
        <p:spPr>
          <a:xfrm>
            <a:off x="936176" y="1909312"/>
            <a:ext cx="4800596" cy="4348082"/>
          </a:xfrm>
        </p:spPr>
        <p:txBody>
          <a:bodyPr/>
          <a:lstStyle/>
          <a:p>
            <a:r>
              <a:rPr kumimoji="1" lang="ar-MA" altLang="ja-JP" sz="19500" dirty="0"/>
              <a:t>5</a:t>
            </a:r>
            <a:endParaRPr kumimoji="1" lang="ja-JP" altLang="en-US" sz="19500" dirty="0"/>
          </a:p>
        </p:txBody>
      </p:sp>
      <p:sp>
        <p:nvSpPr>
          <p:cNvPr id="10" name="テキスト プレースホルダー 9">
            <a:extLst>
              <a:ext uri="{FF2B5EF4-FFF2-40B4-BE49-F238E27FC236}">
                <a16:creationId xmlns:a16="http://schemas.microsoft.com/office/drawing/2014/main" id="{396A7EBE-4590-D9D2-C93A-FC3E89E35B79}"/>
              </a:ext>
            </a:extLst>
          </p:cNvPr>
          <p:cNvSpPr>
            <a:spLocks noGrp="1"/>
          </p:cNvSpPr>
          <p:nvPr>
            <p:ph type="body" sz="quarter" idx="13"/>
          </p:nvPr>
        </p:nvSpPr>
        <p:spPr>
          <a:xfrm>
            <a:off x="936170" y="6209107"/>
            <a:ext cx="4800602" cy="2136497"/>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اختتام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282AF7D5-5E1C-E4CE-F424-B529FCA3A94B}"/>
              </a:ext>
            </a:extLst>
          </p:cNvPr>
          <p:cNvSpPr>
            <a:spLocks noGrp="1"/>
          </p:cNvSpPr>
          <p:nvPr>
            <p:ph type="body" sz="quarter" idx="24"/>
          </p:nvPr>
        </p:nvSpPr>
        <p:spPr>
          <a:xfrm>
            <a:off x="6708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C63A9A1C-F29A-8A5A-51D4-B4F237538AE1}"/>
              </a:ext>
            </a:extLst>
          </p:cNvPr>
          <p:cNvSpPr>
            <a:spLocks noGrp="1"/>
          </p:cNvSpPr>
          <p:nvPr>
            <p:ph type="body" sz="quarter" idx="25"/>
          </p:nvPr>
        </p:nvSpPr>
        <p:spPr>
          <a:xfrm>
            <a:off x="6222772"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753733A6-4A4D-CB26-8495-38AC05E758EA}"/>
              </a:ext>
            </a:extLst>
          </p:cNvPr>
          <p:cNvSpPr>
            <a:spLocks noGrp="1"/>
          </p:cNvSpPr>
          <p:nvPr>
            <p:ph type="body" sz="quarter" idx="26"/>
          </p:nvPr>
        </p:nvSpPr>
        <p:spPr>
          <a:xfrm>
            <a:off x="5736772"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C4369320-F4D7-2EF4-941E-BD89D839752B}"/>
              </a:ext>
            </a:extLst>
          </p:cNvPr>
          <p:cNvSpPr>
            <a:spLocks noGrp="1"/>
          </p:cNvSpPr>
          <p:nvPr>
            <p:ph type="body" sz="quarter" idx="27"/>
          </p:nvPr>
        </p:nvSpPr>
        <p:spPr>
          <a:xfrm>
            <a:off x="5736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9">
            <a:extLst>
              <a:ext uri="{FF2B5EF4-FFF2-40B4-BE49-F238E27FC236}">
                <a16:creationId xmlns:a16="http://schemas.microsoft.com/office/drawing/2014/main" id="{9F973F7E-ABD6-815E-EE6C-EEC279207741}"/>
              </a:ext>
            </a:extLst>
          </p:cNvPr>
          <p:cNvSpPr txBox="1">
            <a:spLocks/>
          </p:cNvSpPr>
          <p:nvPr/>
        </p:nvSpPr>
        <p:spPr>
          <a:xfrm>
            <a:off x="5614737" y="309597"/>
            <a:ext cx="7889233" cy="2136497"/>
          </a:xfrm>
          <a:prstGeom prst="rect">
            <a:avLst/>
          </a:prstGeom>
          <a:noFill/>
        </p:spPr>
        <p:txBody>
          <a:bodyPr vert="horz" lIns="91440" tIns="45720" rIns="91440" bIns="45720" rtlCol="0" anchor="ctr">
            <a:noAutofit/>
          </a:bodyPr>
          <a:lstStyle>
            <a:lvl1pPr marL="342900" indent="-342900" algn="ctr" defTabSz="1371600" rtl="0" eaLnBrk="1" latinLnBrk="0" hangingPunct="1">
              <a:lnSpc>
                <a:spcPct val="100000"/>
              </a:lnSpc>
              <a:spcBef>
                <a:spcPts val="0"/>
              </a:spcBef>
              <a:buFont typeface="Arial" panose="020B0604020202020204" pitchFamily="34" charset="0"/>
              <a:buChar char="•"/>
              <a:defRPr sz="4950" kern="1200">
                <a:solidFill>
                  <a:schemeClr val="bg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rtl="1">
              <a:buFont typeface="Arial" panose="020B0604020202020204" pitchFamily="34" charset="0"/>
              <a:buNone/>
            </a:pPr>
            <a:r>
              <a:rPr kumimoji="1" lang="ar-MA" altLang="ja-JP" sz="8000" b="1" dirty="0">
                <a:solidFill>
                  <a:schemeClr val="tx1"/>
                </a:solidFill>
                <a:latin typeface="Microsoft Uighur" panose="02000000000000000000" pitchFamily="2" charset="-78"/>
                <a:cs typeface="Microsoft Uighur" panose="02000000000000000000" pitchFamily="2" charset="-78"/>
              </a:rPr>
              <a:t>لعبة القفز على الحروف المتشابهة</a:t>
            </a:r>
            <a:endParaRPr kumimoji="1" lang="ja-JP" altLang="en-US" sz="8000" b="1"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habits, intérieur, chaussures, mur&#10;&#10;Le contenu généré par l’IA peut être incorrect.">
            <a:extLst>
              <a:ext uri="{FF2B5EF4-FFF2-40B4-BE49-F238E27FC236}">
                <a16:creationId xmlns:a16="http://schemas.microsoft.com/office/drawing/2014/main" id="{FE4DDA86-D812-E336-4C23-9C2239A4A5C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434044" y="2675560"/>
            <a:ext cx="6704440" cy="6030567"/>
          </a:xfrm>
          <a:prstGeom prst="rect">
            <a:avLst/>
          </a:prstGeom>
        </p:spPr>
      </p:pic>
    </p:spTree>
    <p:extLst>
      <p:ext uri="{BB962C8B-B14F-4D97-AF65-F5344CB8AC3E}">
        <p14:creationId xmlns:p14="http://schemas.microsoft.com/office/powerpoint/2010/main" val="33083839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113538" y="697759"/>
            <a:ext cx="11488924"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سنلعب الآن لعبة القفز على الحروف المتشابهة.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رسم شبكة على الأرض من تسح تربيعات (ثلاث خانات في كل بعد)، ثم يتم وضع بطاقات الحروف </a:t>
            </a:r>
          </a:p>
        </p:txBody>
      </p:sp>
      <p:pic>
        <p:nvPicPr>
          <p:cNvPr id="3" name="Image 2">
            <a:extLst>
              <a:ext uri="{FF2B5EF4-FFF2-40B4-BE49-F238E27FC236}">
                <a16:creationId xmlns:a16="http://schemas.microsoft.com/office/drawing/2014/main" id="{7A456546-E66A-90A9-8365-CDB56A98414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Image 3" descr="Une image contenant habits, intérieur, chaussures, mur&#10;&#10;Le contenu généré par l’IA peut être incorrect.">
            <a:extLst>
              <a:ext uri="{FF2B5EF4-FFF2-40B4-BE49-F238E27FC236}">
                <a16:creationId xmlns:a16="http://schemas.microsoft.com/office/drawing/2014/main" id="{A85AD012-3C8C-1AF7-8A59-67036598711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527211" y="2354718"/>
            <a:ext cx="8661577" cy="7790989"/>
          </a:xfrm>
          <a:prstGeom prst="rect">
            <a:avLst/>
          </a:prstGeom>
        </p:spPr>
      </p:pic>
    </p:spTree>
    <p:extLst>
      <p:ext uri="{BB962C8B-B14F-4D97-AF65-F5344CB8AC3E}">
        <p14:creationId xmlns:p14="http://schemas.microsoft.com/office/powerpoint/2010/main" val="10567025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2BE31-EC5F-3ED8-B9C6-026F88935A1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0E7F074-3ED5-5BAC-A62D-99325302614E}"/>
              </a:ext>
            </a:extLst>
          </p:cNvPr>
          <p:cNvSpPr txBox="1"/>
          <p:nvPr/>
        </p:nvSpPr>
        <p:spPr>
          <a:xfrm>
            <a:off x="1113538" y="697759"/>
            <a:ext cx="11488924"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لاحظوا الشبكة، فهي تضم الحروف التي رأيناها سابقا: أ – ب – ت – ث.</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تقديم كل بطاقة حرف قبل وضعها على الشبكة.</a:t>
            </a:r>
          </a:p>
        </p:txBody>
      </p:sp>
      <p:pic>
        <p:nvPicPr>
          <p:cNvPr id="3" name="Image 2">
            <a:extLst>
              <a:ext uri="{FF2B5EF4-FFF2-40B4-BE49-F238E27FC236}">
                <a16:creationId xmlns:a16="http://schemas.microsoft.com/office/drawing/2014/main" id="{7A7992C3-99D6-4AC5-753B-CB9FE4858064}"/>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graphicFrame>
        <p:nvGraphicFramePr>
          <p:cNvPr id="4" name="Tableau 3">
            <a:extLst>
              <a:ext uri="{FF2B5EF4-FFF2-40B4-BE49-F238E27FC236}">
                <a16:creationId xmlns:a16="http://schemas.microsoft.com/office/drawing/2014/main" id="{BCBF869B-876C-C039-C5F5-B706E830CD55}"/>
              </a:ext>
            </a:extLst>
          </p:cNvPr>
          <p:cNvGraphicFramePr>
            <a:graphicFrameLocks noGrp="1"/>
          </p:cNvGraphicFramePr>
          <p:nvPr>
            <p:extLst>
              <p:ext uri="{D42A27DB-BD31-4B8C-83A1-F6EECF244321}">
                <p14:modId xmlns:p14="http://schemas.microsoft.com/office/powerpoint/2010/main" val="126074931"/>
              </p:ext>
            </p:extLst>
          </p:nvPr>
        </p:nvGraphicFramePr>
        <p:xfrm>
          <a:off x="3078000" y="2448025"/>
          <a:ext cx="7560000" cy="7560000"/>
        </p:xfrm>
        <a:graphic>
          <a:graphicData uri="http://schemas.openxmlformats.org/drawingml/2006/table">
            <a:tbl>
              <a:tblPr rtl="1" firstRow="1" bandRow="1">
                <a:tableStyleId>{5C22544A-7EE6-4342-B048-85BDC9FD1C3A}</a:tableStyleId>
              </a:tblPr>
              <a:tblGrid>
                <a:gridCol w="2520000">
                  <a:extLst>
                    <a:ext uri="{9D8B030D-6E8A-4147-A177-3AD203B41FA5}">
                      <a16:colId xmlns:a16="http://schemas.microsoft.com/office/drawing/2014/main" val="1405312222"/>
                    </a:ext>
                  </a:extLst>
                </a:gridCol>
                <a:gridCol w="2520000">
                  <a:extLst>
                    <a:ext uri="{9D8B030D-6E8A-4147-A177-3AD203B41FA5}">
                      <a16:colId xmlns:a16="http://schemas.microsoft.com/office/drawing/2014/main" val="299960999"/>
                    </a:ext>
                  </a:extLst>
                </a:gridCol>
                <a:gridCol w="2520000">
                  <a:extLst>
                    <a:ext uri="{9D8B030D-6E8A-4147-A177-3AD203B41FA5}">
                      <a16:colId xmlns:a16="http://schemas.microsoft.com/office/drawing/2014/main" val="1739954248"/>
                    </a:ext>
                  </a:extLst>
                </a:gridCol>
              </a:tblGrid>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977946115"/>
                  </a:ext>
                </a:extLst>
              </a:tr>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3131147383"/>
                  </a:ext>
                </a:extLst>
              </a:tr>
              <a:tr h="2520000">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803604245"/>
                  </a:ext>
                </a:extLst>
              </a:tr>
            </a:tbl>
          </a:graphicData>
        </a:graphic>
      </p:graphicFrame>
    </p:spTree>
    <p:extLst>
      <p:ext uri="{BB962C8B-B14F-4D97-AF65-F5344CB8AC3E}">
        <p14:creationId xmlns:p14="http://schemas.microsoft.com/office/powerpoint/2010/main" val="34561110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D8456-2D2F-7DE6-A009-4690BBF5BDB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35090EC-608C-8282-611C-057E65A8118E}"/>
              </a:ext>
            </a:extLst>
          </p:cNvPr>
          <p:cNvSpPr txBox="1"/>
          <p:nvPr/>
        </p:nvSpPr>
        <p:spPr>
          <a:xfrm>
            <a:off x="1113538" y="697759"/>
            <a:ext cx="11488924"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سأختار حرفا، ثم سأقفز على الخانات التي تضم نفس الحرف مع نطقه في كل قفزة.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تتم  نمذجة اللعبة قبل إعطاء الفرصة للتلاميذ.</a:t>
            </a:r>
          </a:p>
        </p:txBody>
      </p:sp>
      <p:pic>
        <p:nvPicPr>
          <p:cNvPr id="3" name="Image 2">
            <a:extLst>
              <a:ext uri="{FF2B5EF4-FFF2-40B4-BE49-F238E27FC236}">
                <a16:creationId xmlns:a16="http://schemas.microsoft.com/office/drawing/2014/main" id="{62A4A819-1D20-318B-09F6-40C01DA723C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graphicFrame>
        <p:nvGraphicFramePr>
          <p:cNvPr id="4" name="Tableau 3">
            <a:extLst>
              <a:ext uri="{FF2B5EF4-FFF2-40B4-BE49-F238E27FC236}">
                <a16:creationId xmlns:a16="http://schemas.microsoft.com/office/drawing/2014/main" id="{12C73B15-A43A-0C84-120C-B1204E898DF0}"/>
              </a:ext>
            </a:extLst>
          </p:cNvPr>
          <p:cNvGraphicFramePr>
            <a:graphicFrameLocks noGrp="1"/>
          </p:cNvGraphicFramePr>
          <p:nvPr/>
        </p:nvGraphicFramePr>
        <p:xfrm>
          <a:off x="3078000" y="2448025"/>
          <a:ext cx="7560000" cy="7560000"/>
        </p:xfrm>
        <a:graphic>
          <a:graphicData uri="http://schemas.openxmlformats.org/drawingml/2006/table">
            <a:tbl>
              <a:tblPr rtl="1" firstRow="1" bandRow="1">
                <a:tableStyleId>{5C22544A-7EE6-4342-B048-85BDC9FD1C3A}</a:tableStyleId>
              </a:tblPr>
              <a:tblGrid>
                <a:gridCol w="2520000">
                  <a:extLst>
                    <a:ext uri="{9D8B030D-6E8A-4147-A177-3AD203B41FA5}">
                      <a16:colId xmlns:a16="http://schemas.microsoft.com/office/drawing/2014/main" val="1405312222"/>
                    </a:ext>
                  </a:extLst>
                </a:gridCol>
                <a:gridCol w="2520000">
                  <a:extLst>
                    <a:ext uri="{9D8B030D-6E8A-4147-A177-3AD203B41FA5}">
                      <a16:colId xmlns:a16="http://schemas.microsoft.com/office/drawing/2014/main" val="299960999"/>
                    </a:ext>
                  </a:extLst>
                </a:gridCol>
                <a:gridCol w="2520000">
                  <a:extLst>
                    <a:ext uri="{9D8B030D-6E8A-4147-A177-3AD203B41FA5}">
                      <a16:colId xmlns:a16="http://schemas.microsoft.com/office/drawing/2014/main" val="1739954248"/>
                    </a:ext>
                  </a:extLst>
                </a:gridCol>
              </a:tblGrid>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977946115"/>
                  </a:ext>
                </a:extLst>
              </a:tr>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3131147383"/>
                  </a:ext>
                </a:extLst>
              </a:tr>
              <a:tr h="2520000">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803604245"/>
                  </a:ext>
                </a:extLst>
              </a:tr>
            </a:tbl>
          </a:graphicData>
        </a:graphic>
      </p:graphicFrame>
    </p:spTree>
    <p:extLst>
      <p:ext uri="{BB962C8B-B14F-4D97-AF65-F5344CB8AC3E}">
        <p14:creationId xmlns:p14="http://schemas.microsoft.com/office/powerpoint/2010/main" val="42186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6144125" y="807230"/>
            <a:ext cx="6352675" cy="830997"/>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مرحبا بكم، سننطلق في حصة اللغة العربية</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0CE51063-829A-2D8A-84F3-251AE90D109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3" name="Rectangle : coins arrondis 2">
            <a:extLst>
              <a:ext uri="{FF2B5EF4-FFF2-40B4-BE49-F238E27FC236}">
                <a16:creationId xmlns:a16="http://schemas.microsoft.com/office/drawing/2014/main" id="{D77B91FF-01E9-549E-1307-4BFB61492F94}"/>
              </a:ext>
            </a:extLst>
          </p:cNvPr>
          <p:cNvSpPr/>
          <p:nvPr/>
        </p:nvSpPr>
        <p:spPr>
          <a:xfrm>
            <a:off x="666750" y="4583666"/>
            <a:ext cx="12363450" cy="2747575"/>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600" b="1"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سلوك اليوم: </a:t>
            </a:r>
            <a:r>
              <a:rPr lang="ar-MA"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دلالات الأيقونات التوجيهية</a:t>
            </a:r>
            <a:endParaRPr lang="fr-FR"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22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6E6A2-0688-D0BB-4BF7-7CBA31CEF6C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97AD5A4-E7BE-A699-45D9-409BFF92C63F}"/>
              </a:ext>
            </a:extLst>
          </p:cNvPr>
          <p:cNvSpPr txBox="1"/>
          <p:nvPr/>
        </p:nvSpPr>
        <p:spPr>
          <a:xfrm>
            <a:off x="1113538" y="697759"/>
            <a:ext cx="11488924"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دوركم، من يتقدم للعب.</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يقفز اللاعب إلى خانات الحرف المقترح، مع نطقه في كل قفزة (يتم تغيير الحرف في كل مرة).</a:t>
            </a:r>
          </a:p>
        </p:txBody>
      </p:sp>
      <p:pic>
        <p:nvPicPr>
          <p:cNvPr id="3" name="Image 2">
            <a:extLst>
              <a:ext uri="{FF2B5EF4-FFF2-40B4-BE49-F238E27FC236}">
                <a16:creationId xmlns:a16="http://schemas.microsoft.com/office/drawing/2014/main" id="{3EB865EC-3E46-B394-8664-66E49A2F078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graphicFrame>
        <p:nvGraphicFramePr>
          <p:cNvPr id="4" name="Tableau 3">
            <a:extLst>
              <a:ext uri="{FF2B5EF4-FFF2-40B4-BE49-F238E27FC236}">
                <a16:creationId xmlns:a16="http://schemas.microsoft.com/office/drawing/2014/main" id="{B42C335A-CC9E-B089-16A6-99F468650DFE}"/>
              </a:ext>
            </a:extLst>
          </p:cNvPr>
          <p:cNvGraphicFramePr>
            <a:graphicFrameLocks noGrp="1"/>
          </p:cNvGraphicFramePr>
          <p:nvPr/>
        </p:nvGraphicFramePr>
        <p:xfrm>
          <a:off x="3078000" y="2448025"/>
          <a:ext cx="7560000" cy="7560000"/>
        </p:xfrm>
        <a:graphic>
          <a:graphicData uri="http://schemas.openxmlformats.org/drawingml/2006/table">
            <a:tbl>
              <a:tblPr rtl="1" firstRow="1" bandRow="1">
                <a:tableStyleId>{5C22544A-7EE6-4342-B048-85BDC9FD1C3A}</a:tableStyleId>
              </a:tblPr>
              <a:tblGrid>
                <a:gridCol w="2520000">
                  <a:extLst>
                    <a:ext uri="{9D8B030D-6E8A-4147-A177-3AD203B41FA5}">
                      <a16:colId xmlns:a16="http://schemas.microsoft.com/office/drawing/2014/main" val="1405312222"/>
                    </a:ext>
                  </a:extLst>
                </a:gridCol>
                <a:gridCol w="2520000">
                  <a:extLst>
                    <a:ext uri="{9D8B030D-6E8A-4147-A177-3AD203B41FA5}">
                      <a16:colId xmlns:a16="http://schemas.microsoft.com/office/drawing/2014/main" val="299960999"/>
                    </a:ext>
                  </a:extLst>
                </a:gridCol>
                <a:gridCol w="2520000">
                  <a:extLst>
                    <a:ext uri="{9D8B030D-6E8A-4147-A177-3AD203B41FA5}">
                      <a16:colId xmlns:a16="http://schemas.microsoft.com/office/drawing/2014/main" val="1739954248"/>
                    </a:ext>
                  </a:extLst>
                </a:gridCol>
              </a:tblGrid>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ت</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977946115"/>
                  </a:ext>
                </a:extLst>
              </a:tr>
              <a:tr h="2520000">
                <a:tc>
                  <a:txBody>
                    <a:bodyPr/>
                    <a:lstStyle/>
                    <a:p>
                      <a:pPr algn="ctr"/>
                      <a:r>
                        <a:rPr lang="ar-MA" sz="9600" b="1" dirty="0">
                          <a:solidFill>
                            <a:schemeClr val="tx1"/>
                          </a:solidFill>
                        </a:rPr>
                        <a:t>ث</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3131147383"/>
                  </a:ext>
                </a:extLst>
              </a:tr>
              <a:tr h="2520000">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أ</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tc>
                  <a:txBody>
                    <a:bodyPr/>
                    <a:lstStyle/>
                    <a:p>
                      <a:pPr algn="ctr"/>
                      <a:r>
                        <a:rPr lang="ar-MA" sz="9600" b="1" dirty="0">
                          <a:solidFill>
                            <a:schemeClr val="tx1"/>
                          </a:solidFill>
                        </a:rPr>
                        <a:t>ب</a:t>
                      </a:r>
                      <a:endParaRPr lang="fr-FR" sz="9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3EC"/>
                    </a:solidFill>
                  </a:tcPr>
                </a:tc>
                <a:extLst>
                  <a:ext uri="{0D108BD9-81ED-4DB2-BD59-A6C34878D82A}">
                    <a16:rowId xmlns:a16="http://schemas.microsoft.com/office/drawing/2014/main" val="2803604245"/>
                  </a:ext>
                </a:extLst>
              </a:tr>
            </a:tbl>
          </a:graphicData>
        </a:graphic>
      </p:graphicFrame>
    </p:spTree>
    <p:extLst>
      <p:ext uri="{BB962C8B-B14F-4D97-AF65-F5344CB8AC3E}">
        <p14:creationId xmlns:p14="http://schemas.microsoft.com/office/powerpoint/2010/main" val="24822904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essin humoristique, habits, Dessin animé, garçon&#10;&#10;Le contenu généré par l’IA peut être incorrect.">
            <a:extLst>
              <a:ext uri="{FF2B5EF4-FFF2-40B4-BE49-F238E27FC236}">
                <a16:creationId xmlns:a16="http://schemas.microsoft.com/office/drawing/2014/main" id="{22C2BC61-B44A-ED17-645F-CBB82FB5B52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19200" y="2827421"/>
            <a:ext cx="11277600" cy="6829926"/>
          </a:xfrm>
          <a:prstGeom prst="rect">
            <a:avLst/>
          </a:prstGeom>
        </p:spPr>
      </p:pic>
      <p:sp>
        <p:nvSpPr>
          <p:cNvPr id="4" name="ZoneTexte 3">
            <a:extLst>
              <a:ext uri="{FF2B5EF4-FFF2-40B4-BE49-F238E27FC236}">
                <a16:creationId xmlns:a16="http://schemas.microsoft.com/office/drawing/2014/main" id="{6852F6DD-0821-587E-5B36-5F357DF14E62}"/>
              </a:ext>
            </a:extLst>
          </p:cNvPr>
          <p:cNvSpPr txBox="1"/>
          <p:nvPr/>
        </p:nvSpPr>
        <p:spPr>
          <a:xfrm>
            <a:off x="1219200" y="629653"/>
            <a:ext cx="11277600" cy="1200329"/>
          </a:xfrm>
          <a:prstGeom prst="rect">
            <a:avLst/>
          </a:prstGeom>
          <a:noFill/>
        </p:spPr>
        <p:txBody>
          <a:bodyPr wrap="square" rtlCol="0">
            <a:spAutoFit/>
          </a:bodyPr>
          <a:lstStyle/>
          <a:p>
            <a:pPr algn="ctr"/>
            <a:r>
              <a:rPr lang="ar-MA" sz="7200" b="1" i="1" dirty="0">
                <a:solidFill>
                  <a:srgbClr val="C00000"/>
                </a:solidFill>
                <a:latin typeface="Microsoft Uighur" panose="02000000000000000000" pitchFamily="2" charset="-78"/>
                <a:cs typeface="Microsoft Uighur" panose="02000000000000000000" pitchFamily="2" charset="-78"/>
              </a:rPr>
              <a:t>إلى الحصة القادمة</a:t>
            </a:r>
            <a:endParaRPr lang="fr-MA" sz="7200" b="1" i="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3300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E35AD-CBBF-CEED-A864-1D6F49829C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D53E09E-695E-D183-C464-F35D03ECF3CF}"/>
              </a:ext>
            </a:extLst>
          </p:cNvPr>
          <p:cNvSpPr txBox="1"/>
          <p:nvPr/>
        </p:nvSpPr>
        <p:spPr>
          <a:xfrm>
            <a:off x="4267201" y="807229"/>
            <a:ext cx="8229600" cy="830997"/>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سنتعرف اليوم على دلالات الأيقونات التي سنوظفها في دروسنا</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39EF18B8-3527-1327-8F27-646DAC49E1E7}"/>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23BF0DA5-0746-CFE6-8788-05BA15EB38B8}"/>
              </a:ext>
            </a:extLst>
          </p:cNvPr>
          <p:cNvSpPr/>
          <p:nvPr/>
        </p:nvSpPr>
        <p:spPr>
          <a:xfrm>
            <a:off x="705854" y="4583667"/>
            <a:ext cx="12336378"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كل أيقونة تعبر عن سلوك معين؛ لاحظوا جيدا</a:t>
            </a:r>
            <a:r>
              <a:rPr lang="fr-FR"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70183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9926</TotalTime>
  <Words>2006</Words>
  <Application>Microsoft Office PowerPoint</Application>
  <PresentationFormat>Personnalisé</PresentationFormat>
  <Paragraphs>271</Paragraphs>
  <Slides>81</Slides>
  <Notes>10</Notes>
  <HiddenSlides>0</HiddenSlides>
  <MMClips>3</MMClips>
  <ScaleCrop>false</ScaleCrop>
  <HeadingPairs>
    <vt:vector size="6" baseType="variant">
      <vt:variant>
        <vt:lpstr>Polices utilisées</vt:lpstr>
      </vt:variant>
      <vt:variant>
        <vt:i4>13</vt:i4>
      </vt:variant>
      <vt:variant>
        <vt:lpstr>Thème</vt:lpstr>
      </vt:variant>
      <vt:variant>
        <vt:i4>5</vt:i4>
      </vt:variant>
      <vt:variant>
        <vt:lpstr>Titres des diapositives</vt:lpstr>
      </vt:variant>
      <vt:variant>
        <vt:i4>81</vt:i4>
      </vt:variant>
    </vt:vector>
  </HeadingPairs>
  <TitlesOfParts>
    <vt:vector size="99"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3_Conception personnalisée</vt:lpstr>
      <vt:lpstr>2_Conception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MADHOUM OUADIA</cp:lastModifiedBy>
  <cp:revision>2213</cp:revision>
  <dcterms:created xsi:type="dcterms:W3CDTF">2014-10-09T07:32:24Z</dcterms:created>
  <dcterms:modified xsi:type="dcterms:W3CDTF">2025-09-24T22:31:34Z</dcterms:modified>
</cp:coreProperties>
</file>