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94" r:id="rId2"/>
    <p:sldMasterId id="2147483882" r:id="rId3"/>
    <p:sldMasterId id="2147483824" r:id="rId4"/>
    <p:sldMasterId id="2147483934" r:id="rId5"/>
  </p:sldMasterIdLst>
  <p:notesMasterIdLst>
    <p:notesMasterId r:id="rId71"/>
  </p:notesMasterIdLst>
  <p:handoutMasterIdLst>
    <p:handoutMasterId r:id="rId72"/>
  </p:handoutMasterIdLst>
  <p:sldIdLst>
    <p:sldId id="257" r:id="rId6"/>
    <p:sldId id="2134804867" r:id="rId7"/>
    <p:sldId id="2134805101" r:id="rId8"/>
    <p:sldId id="2134808443" r:id="rId9"/>
    <p:sldId id="2134808514" r:id="rId10"/>
    <p:sldId id="2134805155" r:id="rId11"/>
    <p:sldId id="345" r:id="rId12"/>
    <p:sldId id="953" r:id="rId13"/>
    <p:sldId id="2134808454" r:id="rId14"/>
    <p:sldId id="2134808455" r:id="rId15"/>
    <p:sldId id="2134808456" r:id="rId16"/>
    <p:sldId id="542" r:id="rId17"/>
    <p:sldId id="988" r:id="rId18"/>
    <p:sldId id="2134808515" r:id="rId19"/>
    <p:sldId id="2134808457" r:id="rId20"/>
    <p:sldId id="2134808516" r:id="rId21"/>
    <p:sldId id="2134808459" r:id="rId22"/>
    <p:sldId id="2134808517" r:id="rId23"/>
    <p:sldId id="2134808448" r:id="rId24"/>
    <p:sldId id="2134808464" r:id="rId25"/>
    <p:sldId id="2134808466" r:id="rId26"/>
    <p:sldId id="2134808518" r:id="rId27"/>
    <p:sldId id="2134808473" r:id="rId28"/>
    <p:sldId id="2134808472" r:id="rId29"/>
    <p:sldId id="2134808475" r:id="rId30"/>
    <p:sldId id="2134808476" r:id="rId31"/>
    <p:sldId id="2134808468" r:id="rId32"/>
    <p:sldId id="2134808469" r:id="rId33"/>
    <p:sldId id="2134808519" r:id="rId34"/>
    <p:sldId id="2134808520" r:id="rId35"/>
    <p:sldId id="2134808479" r:id="rId36"/>
    <p:sldId id="2134808480" r:id="rId37"/>
    <p:sldId id="2134808521" r:id="rId38"/>
    <p:sldId id="597" r:id="rId39"/>
    <p:sldId id="2134808483" r:id="rId40"/>
    <p:sldId id="2134808484" r:id="rId41"/>
    <p:sldId id="2134808485" r:id="rId42"/>
    <p:sldId id="2134808486" r:id="rId43"/>
    <p:sldId id="2134808487" r:id="rId44"/>
    <p:sldId id="2134808488" r:id="rId45"/>
    <p:sldId id="2134808489" r:id="rId46"/>
    <p:sldId id="2134808500" r:id="rId47"/>
    <p:sldId id="2134808501" r:id="rId48"/>
    <p:sldId id="2134808502" r:id="rId49"/>
    <p:sldId id="2134808503" r:id="rId50"/>
    <p:sldId id="2134808504" r:id="rId51"/>
    <p:sldId id="2134808505" r:id="rId52"/>
    <p:sldId id="2134808506" r:id="rId53"/>
    <p:sldId id="2134808491" r:id="rId54"/>
    <p:sldId id="2134808523" r:id="rId55"/>
    <p:sldId id="2134808492" r:id="rId56"/>
    <p:sldId id="2134808493" r:id="rId57"/>
    <p:sldId id="2134808522" r:id="rId58"/>
    <p:sldId id="2134808524" r:id="rId59"/>
    <p:sldId id="2134808525" r:id="rId60"/>
    <p:sldId id="2134808494" r:id="rId61"/>
    <p:sldId id="2134808495" r:id="rId62"/>
    <p:sldId id="2134808496" r:id="rId63"/>
    <p:sldId id="2134808497" r:id="rId64"/>
    <p:sldId id="2134808498" r:id="rId65"/>
    <p:sldId id="2134808499" r:id="rId66"/>
    <p:sldId id="985" r:id="rId67"/>
    <p:sldId id="2134808447" r:id="rId68"/>
    <p:sldId id="2134808526" r:id="rId69"/>
    <p:sldId id="2134808513" r:id="rId70"/>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443"/>
            <p14:sldId id="2134808514"/>
            <p14:sldId id="2134805155"/>
          </p14:sldIdLst>
        </p14:section>
        <p14:section name="افتتاح الحصة" id="{B4CCA7F9-F5CC-4171-9420-75CE68236B45}">
          <p14:sldIdLst>
            <p14:sldId id="345"/>
            <p14:sldId id="953"/>
            <p14:sldId id="2134808454"/>
            <p14:sldId id="2134808455"/>
            <p14:sldId id="2134808456"/>
          </p14:sldIdLst>
        </p14:section>
        <p14:section name="نشاط اعتيادي" id="{3822E05A-48B7-466A-9806-AC1514DAD3AF}">
          <p14:sldIdLst>
            <p14:sldId id="542"/>
            <p14:sldId id="988"/>
            <p14:sldId id="2134808515"/>
            <p14:sldId id="2134808457"/>
            <p14:sldId id="2134808516"/>
            <p14:sldId id="2134808459"/>
            <p14:sldId id="2134808517"/>
          </p14:sldIdLst>
        </p14:section>
        <p14:section name="تحدث وإغناء المعجم" id="{5F742C0B-3E93-40E7-BD04-47EA8F843380}">
          <p14:sldIdLst>
            <p14:sldId id="2134808448"/>
            <p14:sldId id="2134808464"/>
            <p14:sldId id="2134808466"/>
            <p14:sldId id="2134808518"/>
            <p14:sldId id="2134808473"/>
            <p14:sldId id="2134808472"/>
            <p14:sldId id="2134808475"/>
            <p14:sldId id="2134808476"/>
            <p14:sldId id="2134808468"/>
            <p14:sldId id="2134808469"/>
            <p14:sldId id="2134808519"/>
            <p14:sldId id="2134808520"/>
            <p14:sldId id="2134808479"/>
            <p14:sldId id="2134808480"/>
            <p14:sldId id="2134808521"/>
          </p14:sldIdLst>
        </p14:section>
        <p14:section name="أنشطة القراءةوالكتابة" id="{A25CF4A3-DA66-4B51-A640-2EC4C5A8918F}">
          <p14:sldIdLst>
            <p14:sldId id="597"/>
            <p14:sldId id="2134808483"/>
            <p14:sldId id="2134808484"/>
            <p14:sldId id="2134808485"/>
            <p14:sldId id="2134808486"/>
            <p14:sldId id="2134808487"/>
            <p14:sldId id="2134808488"/>
            <p14:sldId id="2134808489"/>
            <p14:sldId id="2134808500"/>
            <p14:sldId id="2134808501"/>
            <p14:sldId id="2134808502"/>
            <p14:sldId id="2134808503"/>
            <p14:sldId id="2134808504"/>
            <p14:sldId id="2134808505"/>
            <p14:sldId id="2134808506"/>
            <p14:sldId id="2134808491"/>
            <p14:sldId id="2134808523"/>
            <p14:sldId id="2134808492"/>
            <p14:sldId id="2134808493"/>
            <p14:sldId id="2134808522"/>
            <p14:sldId id="2134808524"/>
            <p14:sldId id="2134808525"/>
            <p14:sldId id="2134808494"/>
            <p14:sldId id="2134808495"/>
            <p14:sldId id="2134808496"/>
            <p14:sldId id="2134808497"/>
            <p14:sldId id="2134808498"/>
            <p14:sldId id="2134808499"/>
          </p14:sldIdLst>
        </p14:section>
        <p14:section name="اختتام الحصة" id="{CFAC160B-4D15-40C5-8575-18C3947DD0CB}">
          <p14:sldIdLst>
            <p14:sldId id="985"/>
            <p14:sldId id="2134808447"/>
            <p14:sldId id="2134808526"/>
            <p14:sldId id="2134808513"/>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B06F"/>
    <a:srgbClr val="F4F3EC"/>
    <a:srgbClr val="D68D51"/>
    <a:srgbClr val="006DB4"/>
    <a:srgbClr val="19199B"/>
    <a:srgbClr val="E74C3C"/>
    <a:srgbClr val="D4EAF3"/>
    <a:srgbClr val="FFFFFF"/>
    <a:srgbClr val="10147E"/>
    <a:srgbClr val="0A0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0" autoAdjust="0"/>
    <p:restoredTop sz="86609" autoAdjust="0"/>
  </p:normalViewPr>
  <p:slideViewPr>
    <p:cSldViewPr snapToGrid="0" showGuides="1">
      <p:cViewPr varScale="1">
        <p:scale>
          <a:sx n="44" d="100"/>
          <a:sy n="44" d="100"/>
        </p:scale>
        <p:origin x="91" y="427"/>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24/09/2025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24/09/2025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8</a:t>
            </a:fld>
            <a:endParaRPr lang="fr-FR"/>
          </a:p>
        </p:txBody>
      </p:sp>
    </p:spTree>
    <p:extLst>
      <p:ext uri="{BB962C8B-B14F-4D97-AF65-F5344CB8AC3E}">
        <p14:creationId xmlns:p14="http://schemas.microsoft.com/office/powerpoint/2010/main" val="140395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CCFD-C17A-45EA-B2BA-032EE9DC0D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A4D049-F5B9-945E-60A8-696B283B559F}"/>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4395CDB6-0D5E-434F-BE9D-F38C93DBF0A0}"/>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2803E01-87A2-5D53-DEA6-8FE902B665D1}"/>
              </a:ext>
            </a:extLst>
          </p:cNvPr>
          <p:cNvSpPr>
            <a:spLocks noGrp="1"/>
          </p:cNvSpPr>
          <p:nvPr>
            <p:ph type="sldNum" sz="quarter" idx="10"/>
          </p:nvPr>
        </p:nvSpPr>
        <p:spPr/>
        <p:txBody>
          <a:bodyPr/>
          <a:lstStyle/>
          <a:p>
            <a:fld id="{66F65507-EDDC-4955-A45A-ABE631BC6CC1}" type="slidenum">
              <a:rPr lang="fr-FR" smtClean="0"/>
              <a:t>9</a:t>
            </a:fld>
            <a:endParaRPr lang="fr-FR"/>
          </a:p>
        </p:txBody>
      </p:sp>
    </p:spTree>
    <p:extLst>
      <p:ext uri="{BB962C8B-B14F-4D97-AF65-F5344CB8AC3E}">
        <p14:creationId xmlns:p14="http://schemas.microsoft.com/office/powerpoint/2010/main" val="212375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0626B-5D1E-FB7D-2ECA-D454F844C5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882349-2703-E839-8850-ABA29BF47840}"/>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FFFBB39-38AB-62CF-71F9-C55349A021FE}"/>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E1DB0A10-56C7-9EC2-4F23-DCB2AEFB53FD}"/>
              </a:ext>
            </a:extLst>
          </p:cNvPr>
          <p:cNvSpPr>
            <a:spLocks noGrp="1"/>
          </p:cNvSpPr>
          <p:nvPr>
            <p:ph type="sldNum" sz="quarter" idx="10"/>
          </p:nvPr>
        </p:nvSpPr>
        <p:spPr/>
        <p:txBody>
          <a:bodyPr/>
          <a:lstStyle/>
          <a:p>
            <a:fld id="{66F65507-EDDC-4955-A45A-ABE631BC6CC1}" type="slidenum">
              <a:rPr lang="fr-FR" smtClean="0"/>
              <a:t>10</a:t>
            </a:fld>
            <a:endParaRPr lang="fr-FR"/>
          </a:p>
        </p:txBody>
      </p:sp>
    </p:spTree>
    <p:extLst>
      <p:ext uri="{BB962C8B-B14F-4D97-AF65-F5344CB8AC3E}">
        <p14:creationId xmlns:p14="http://schemas.microsoft.com/office/powerpoint/2010/main" val="256212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3DCB-32A2-4746-634B-C228C6D951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CAFCB-09C9-15F8-3308-1D680FC9E991}"/>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124C5E2-F683-C395-7DCC-89798668D5AB}"/>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4DE13EA-D9E0-2491-523F-17DCE683FEEF}"/>
              </a:ext>
            </a:extLst>
          </p:cNvPr>
          <p:cNvSpPr>
            <a:spLocks noGrp="1"/>
          </p:cNvSpPr>
          <p:nvPr>
            <p:ph type="sldNum" sz="quarter" idx="10"/>
          </p:nvPr>
        </p:nvSpPr>
        <p:spPr/>
        <p:txBody>
          <a:bodyPr/>
          <a:lstStyle/>
          <a:p>
            <a:fld id="{66F65507-EDDC-4955-A45A-ABE631BC6CC1}" type="slidenum">
              <a:rPr lang="fr-FR" smtClean="0"/>
              <a:t>11</a:t>
            </a:fld>
            <a:endParaRPr lang="fr-FR"/>
          </a:p>
        </p:txBody>
      </p:sp>
    </p:spTree>
    <p:extLst>
      <p:ext uri="{BB962C8B-B14F-4D97-AF65-F5344CB8AC3E}">
        <p14:creationId xmlns:p14="http://schemas.microsoft.com/office/powerpoint/2010/main" val="61460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12</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19</a:t>
            </a:fld>
            <a:endParaRPr lang="fr-FR"/>
          </a:p>
        </p:txBody>
      </p:sp>
    </p:spTree>
    <p:extLst>
      <p:ext uri="{BB962C8B-B14F-4D97-AF65-F5344CB8AC3E}">
        <p14:creationId xmlns:p14="http://schemas.microsoft.com/office/powerpoint/2010/main" val="170583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B46AD-E645-F0D3-F1B2-B9693E6E40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A8209B-0C0C-B5DA-CEB2-65619A202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3EF53657-9884-AE45-D16D-563DE59300C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7EBE95-BE3B-4746-3CB1-021C9987DDFA}"/>
              </a:ext>
            </a:extLst>
          </p:cNvPr>
          <p:cNvSpPr>
            <a:spLocks noGrp="1"/>
          </p:cNvSpPr>
          <p:nvPr>
            <p:ph type="sldNum" sz="quarter" idx="10"/>
          </p:nvPr>
        </p:nvSpPr>
        <p:spPr/>
        <p:txBody>
          <a:bodyPr/>
          <a:lstStyle/>
          <a:p>
            <a:fld id="{66F65507-EDDC-4955-A45A-ABE631BC6CC1}" type="slidenum">
              <a:rPr lang="fr-FR" smtClean="0"/>
              <a:t>20</a:t>
            </a:fld>
            <a:endParaRPr lang="fr-FR"/>
          </a:p>
        </p:txBody>
      </p:sp>
    </p:spTree>
    <p:extLst>
      <p:ext uri="{BB962C8B-B14F-4D97-AF65-F5344CB8AC3E}">
        <p14:creationId xmlns:p14="http://schemas.microsoft.com/office/powerpoint/2010/main" val="470456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DD593-06D1-D22D-F06D-E906C0D9A9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7B09E6-B6B6-822E-967A-3B3F2BD79F0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DE7B321D-17F1-BAE1-4663-40760F39654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C7527E-CE66-30CA-F1EB-D0B9EBF97B4E}"/>
              </a:ext>
            </a:extLst>
          </p:cNvPr>
          <p:cNvSpPr>
            <a:spLocks noGrp="1"/>
          </p:cNvSpPr>
          <p:nvPr>
            <p:ph type="sldNum" sz="quarter" idx="10"/>
          </p:nvPr>
        </p:nvSpPr>
        <p:spPr/>
        <p:txBody>
          <a:bodyPr/>
          <a:lstStyle/>
          <a:p>
            <a:fld id="{66F65507-EDDC-4955-A45A-ABE631BC6CC1}" type="slidenum">
              <a:rPr lang="fr-FR" smtClean="0"/>
              <a:t>27</a:t>
            </a:fld>
            <a:endParaRPr lang="fr-FR"/>
          </a:p>
        </p:txBody>
      </p:sp>
    </p:spTree>
    <p:extLst>
      <p:ext uri="{BB962C8B-B14F-4D97-AF65-F5344CB8AC3E}">
        <p14:creationId xmlns:p14="http://schemas.microsoft.com/office/powerpoint/2010/main" val="2148927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287B5-BC48-15F2-8857-FFDDA243D794}"/>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2FD70E16-BDD1-9D82-087A-5D0E86D49F69}"/>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BCAEF58-BF28-F5A6-769F-E025E977DAEE}"/>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C322732A-D714-0411-231A-93FB4822C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13350-ECEF-E391-6C04-18B632918064}"/>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2854227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4FC37-05E4-279C-69FF-5EF8345D9E7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65F83F-9129-0D85-C5AF-EC0C6A55BA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27E9F7-7577-0230-40B7-C6AC2164AE99}"/>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51BCFA4-29D4-43C5-E210-90B2AABF5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C4739A-4060-56C7-6352-C6DF99C5C48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7919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EA59D-E8BA-0E0F-CCE4-B19FB0508819}"/>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98CF272F-DBBA-B000-ACE3-557C32BDEFD1}"/>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5A75D7-2564-C8DC-8D33-70E46261E86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873A034-C41A-E7D8-0653-45AB2BF6CD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9F0469-6120-9524-6AA5-BA4188DE8AD1}"/>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92785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3D5AB-45A9-5C4A-6F47-7F26B8A0A8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CE43DA-C65D-07BF-AAC6-C527FFEA1B90}"/>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48DFFC-2CA1-BCB6-18C6-24ED423B7424}"/>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CDF9F7-5D1F-0C5C-F592-4A6C44376755}"/>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BDE76434-1072-1505-459C-A9581957F0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AC3A11-A2FA-736C-EFA9-68A325C0939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477887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910FE-05E2-0E88-D6A0-03F46BF35AC3}"/>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329A86C-1807-6A54-3081-A541AAF4F53A}"/>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9813CF-1E5D-76BE-401B-D994E1799D28}"/>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DE1887-7603-669F-FA3B-50A54735905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B7D44ED-FF0C-79B1-E02F-740D22A07988}"/>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2326C8-D854-BBE4-E51F-95719A4AB87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A75F6B9D-D7B0-7ED9-FE58-43010098A41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BDF9E4-4E22-4133-DD2A-F61D3282E6C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77374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5E356-FBA3-7D96-1FBC-3C192EEDF08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0FABA93-AACF-3D94-ED71-AA29112F1802}"/>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004232D9-1290-A798-D97C-8B785CF1A3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80E17-36AD-A248-C02B-5CB2C22B50D5}"/>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01702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0FD99-5CB7-CE58-FB54-C786B4C50BE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AA33CE91-1954-3765-6D61-1484ECC773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E9B5236-2E38-4E77-EBC4-932CCE42139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27181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445A3-06CB-6064-73EE-962B0DB125F5}"/>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5DEA4F7E-5AA5-0D68-2912-2095F70CD29B}"/>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03CF98-5DEF-24D7-078E-C6666B4775E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3ECB72-875F-7168-6C9E-94C55C7F45D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688B6BA-8FA3-B43A-E358-19ADB23D9D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7C5391-7797-FCB2-16AF-BC61D36A5732}"/>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72756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A441-9812-2019-06C7-3203D484B864}"/>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533FF6C7-29C9-09DA-8D66-30974A42825E}"/>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A40CA51-33DF-B14D-C8A2-46EC0E6B850D}"/>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B01590-7CC7-25EF-CE65-BA4420A4254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8EF1A4F-A09F-F720-BEC8-815780B459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E10F736-1ACC-482C-1C7D-2C6559CA2657}"/>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934048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554B6-20EB-1E76-79EA-E6C47311277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EB0B28-E0DB-DAB5-90BE-620D697FC3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E870A-5DB8-ACFF-C844-911BADAC5ECC}"/>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F41B39A-2D05-52E1-C348-BD087868FE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E3A715-D31D-8D73-1648-414F89688CDE}"/>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85824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FFFFAB-C3F9-948A-C5DD-4B2363B2A8E6}"/>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B5E961-1D64-13AE-860A-C565D7FC289D}"/>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EE28DD-CD45-CCD8-F84A-D6000CF125F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9726AF9-7CE7-B59C-1576-24BAC078A4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E0BD8-E9DF-89EA-7F63-3CF2E1A9C90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074451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936176" y="0"/>
            <a:ext cx="4800601" cy="10287000"/>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203875"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203875"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6708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6222772" y="8990806"/>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5736772" y="8342704"/>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5736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89270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30BC4337-8A20-DF1D-5CDB-E6536CBB492A}"/>
              </a:ext>
            </a:extLst>
          </p:cNvPr>
          <p:cNvGraphicFramePr>
            <a:graphicFrameLocks noGrp="1"/>
          </p:cNvGraphicFramePr>
          <p:nvPr userDrawn="1">
            <p:extLst>
              <p:ext uri="{D42A27DB-BD31-4B8C-83A1-F6EECF244321}">
                <p14:modId xmlns:p14="http://schemas.microsoft.com/office/powerpoint/2010/main" val="3584968977"/>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1453329532"/>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8C840B5F-56D0-D191-5E5B-ECB205136A02}"/>
              </a:ext>
            </a:extLst>
          </p:cNvPr>
          <p:cNvGraphicFramePr>
            <a:graphicFrameLocks noGrp="1"/>
          </p:cNvGraphicFramePr>
          <p:nvPr userDrawn="1">
            <p:extLst>
              <p:ext uri="{D42A27DB-BD31-4B8C-83A1-F6EECF244321}">
                <p14:modId xmlns:p14="http://schemas.microsoft.com/office/powerpoint/2010/main" val="296290514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7553F5E8-7382-5AD0-E5C4-8F4F2667AD4F}"/>
              </a:ext>
            </a:extLst>
          </p:cNvPr>
          <p:cNvGraphicFramePr>
            <a:graphicFrameLocks noGrp="1"/>
          </p:cNvGraphicFramePr>
          <p:nvPr userDrawn="1">
            <p:extLst>
              <p:ext uri="{D42A27DB-BD31-4B8C-83A1-F6EECF244321}">
                <p14:modId xmlns:p14="http://schemas.microsoft.com/office/powerpoint/2010/main" val="419187125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E7FE1F9F-0452-B05C-880B-27AB06BA194C}"/>
              </a:ext>
            </a:extLst>
          </p:cNvPr>
          <p:cNvGraphicFramePr>
            <a:graphicFrameLocks noGrp="1"/>
          </p:cNvGraphicFramePr>
          <p:nvPr userDrawn="1">
            <p:extLst>
              <p:ext uri="{D42A27DB-BD31-4B8C-83A1-F6EECF244321}">
                <p14:modId xmlns:p14="http://schemas.microsoft.com/office/powerpoint/2010/main" val="165365823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9/24/2025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464E78A-C52D-F799-2CB8-1FAF16490DE0}"/>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2832DEF-3C5C-1D37-6B0D-B43D7BFD2212}"/>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E7B776-0F28-5C8F-1EBD-A6EA87E4E4F0}"/>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2271F5A-65C6-55F2-EA72-656A2A38BCC2}"/>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6076B1-841E-586D-FC8D-D275AD341A99}"/>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51D32C24-93D1-4A11-AD59-BF97BF1F318A}" type="slidenum">
              <a:rPr lang="fr-FR" smtClean="0"/>
              <a:t>‹N°›</a:t>
            </a:fld>
            <a:endParaRPr lang="fr-FR"/>
          </a:p>
        </p:txBody>
      </p:sp>
    </p:spTree>
    <p:extLst>
      <p:ext uri="{BB962C8B-B14F-4D97-AF65-F5344CB8AC3E}">
        <p14:creationId xmlns:p14="http://schemas.microsoft.com/office/powerpoint/2010/main" val="6383821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24/09/2025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844" r:id="rId16"/>
    <p:sldLayoutId id="2147483878" r:id="rId17"/>
    <p:sldLayoutId id="2147483880" r:id="rId18"/>
    <p:sldLayoutId id="2147483881" r:id="rId19"/>
    <p:sldLayoutId id="2147483950" r:id="rId20"/>
    <p:sldLayoutId id="2147483951" r:id="rId21"/>
    <p:sldLayoutId id="2147483838" r:id="rId22"/>
    <p:sldLayoutId id="2147483650" r:id="rId23"/>
    <p:sldLayoutId id="2147483651" r:id="rId24"/>
    <p:sldLayoutId id="2147483652" r:id="rId25"/>
    <p:sldLayoutId id="2147483653" r:id="rId26"/>
    <p:sldLayoutId id="2147483654" r:id="rId27"/>
    <p:sldLayoutId id="2147483655" r:id="rId28"/>
    <p:sldLayoutId id="2147483656" r:id="rId29"/>
    <p:sldLayoutId id="2147483657" r:id="rId30"/>
    <p:sldLayoutId id="2147483658" r:id="rId31"/>
    <p:sldLayoutId id="2147483877" r:id="rId3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5.jpe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6.jpe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7.jpeg"/><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61.xml"/><Relationship Id="rId5" Type="http://schemas.openxmlformats.org/officeDocument/2006/relationships/image" Target="../media/image30.pn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1.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jpeg"/><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4.pn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5.jpeg"/><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6.jpe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image" Target="../media/image32.png"/><Relationship Id="rId1" Type="http://schemas.openxmlformats.org/officeDocument/2006/relationships/slideLayout" Target="../slideLayouts/slideLayout6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2.png"/><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0.png"/><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1.png"/><Relationship Id="rId1" Type="http://schemas.openxmlformats.org/officeDocument/2006/relationships/slideLayout" Target="../slideLayouts/slideLayout63.xml"/><Relationship Id="rId5" Type="http://schemas.openxmlformats.org/officeDocument/2006/relationships/image" Target="../media/image49.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2.jpeg"/><Relationship Id="rId1" Type="http://schemas.openxmlformats.org/officeDocument/2006/relationships/slideLayout" Target="../slideLayouts/slideLayout63.xml"/><Relationship Id="rId4" Type="http://schemas.microsoft.com/office/2007/relationships/hdphoto" Target="../media/hdphoto3.wdp"/></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2.jpeg"/><Relationship Id="rId1" Type="http://schemas.openxmlformats.org/officeDocument/2006/relationships/slideLayout" Target="../slideLayouts/slideLayout63.xml"/><Relationship Id="rId5" Type="http://schemas.openxmlformats.org/officeDocument/2006/relationships/image" Target="../media/image54.png"/><Relationship Id="rId4" Type="http://schemas.microsoft.com/office/2007/relationships/hdphoto" Target="../media/hdphoto4.wdp"/></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2.jpeg"/><Relationship Id="rId1" Type="http://schemas.openxmlformats.org/officeDocument/2006/relationships/slideLayout" Target="../slideLayouts/slideLayout63.xml"/><Relationship Id="rId5" Type="http://schemas.openxmlformats.org/officeDocument/2006/relationships/image" Target="../media/image55.png"/><Relationship Id="rId4" Type="http://schemas.microsoft.com/office/2007/relationships/hdphoto" Target="../media/hdphoto4.wdp"/></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4.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5.wdp"/><Relationship Id="rId5" Type="http://schemas.openxmlformats.org/officeDocument/2006/relationships/image" Target="../media/image56.png"/><Relationship Id="rId4" Type="http://schemas.microsoft.com/office/2007/relationships/hdphoto" Target="../media/hdphoto4.wdp"/></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2.jpeg"/><Relationship Id="rId1" Type="http://schemas.openxmlformats.org/officeDocument/2006/relationships/slideLayout" Target="../slideLayouts/slideLayout63.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2.jpeg"/><Relationship Id="rId1" Type="http://schemas.openxmlformats.org/officeDocument/2006/relationships/slideLayout" Target="../slideLayouts/slideLayout63.xm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9.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5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63.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3.xml"/><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0.png"/><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2.png"/><Relationship Id="rId1" Type="http://schemas.openxmlformats.org/officeDocument/2006/relationships/slideLayout" Target="../slideLayouts/slideLayout63.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56.xml"/></Relationships>
</file>

<file path=ppt/slides/_rels/slide6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5.png"/><Relationship Id="rId4" Type="http://schemas.openxmlformats.org/officeDocument/2006/relationships/image" Target="../media/image12.jpeg"/></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الدعم الوقائي</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101953" y="8476451"/>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13821"/>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الأول</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214213" y="6667500"/>
            <a:ext cx="6148987" cy="2057400"/>
            <a:chOff x="4214213" y="5301853"/>
            <a:chExt cx="6148987" cy="2057400"/>
          </a:xfrm>
        </p:grpSpPr>
        <p:sp>
          <p:nvSpPr>
            <p:cNvPr id="9" name="TextBox 7">
              <a:extLst>
                <a:ext uri="{FF2B5EF4-FFF2-40B4-BE49-F238E27FC236}">
                  <a16:creationId xmlns:a16="http://schemas.microsoft.com/office/drawing/2014/main" id="{45B0A1E8-F2BA-31DC-A793-BDED4E478A5A}"/>
                </a:ext>
              </a:extLst>
            </p:cNvPr>
            <p:cNvSpPr txBox="1"/>
            <p:nvPr/>
          </p:nvSpPr>
          <p:spPr>
            <a:xfrm>
              <a:off x="6025036" y="6391669"/>
              <a:ext cx="2175378"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endParaRPr lang="en-US" sz="4400" b="1" dirty="0">
                <a:solidFill>
                  <a:prstClr val="white"/>
                </a:solidFill>
                <a:latin typeface="Adobe Arabic" panose="02040503050201020203" pitchFamily="18" charset="-78"/>
                <a:cs typeface="Adobe Arabic" panose="02040503050201020203" pitchFamily="18" charset="-78"/>
              </a:endParaRPr>
            </a:p>
          </p:txBody>
        </p:sp>
        <p:sp>
          <p:nvSpPr>
            <p:cNvPr id="4" name="Rectangle : coins arrondis 3">
              <a:extLst>
                <a:ext uri="{FF2B5EF4-FFF2-40B4-BE49-F238E27FC236}">
                  <a16:creationId xmlns:a16="http://schemas.microsoft.com/office/drawing/2014/main" id="{480176DD-AD75-E05C-FFEB-51070627313B}"/>
                </a:ext>
              </a:extLst>
            </p:cNvPr>
            <p:cNvSpPr/>
            <p:nvPr/>
          </p:nvSpPr>
          <p:spPr>
            <a:xfrm>
              <a:off x="4214213" y="595236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2</a:t>
              </a:r>
              <a:endParaRPr kumimoji="0" lang="f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الفترة 1</a:t>
              </a:r>
              <a:endParaRPr lang="fr-FR" sz="5400" b="1" dirty="0">
                <a:latin typeface="Microsoft Uighur" panose="02000000000000000000" pitchFamily="2" charset="-78"/>
                <a:cs typeface="Microsoft Uighur" panose="02000000000000000000" pitchFamily="2" charset="-78"/>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38FA6-A62D-2ABB-14DF-AC639F52A8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9850C25-EEEF-B275-C7CD-006EC181B6D2}"/>
              </a:ext>
            </a:extLst>
          </p:cNvPr>
          <p:cNvSpPr txBox="1"/>
          <p:nvPr/>
        </p:nvSpPr>
        <p:spPr>
          <a:xfrm>
            <a:off x="6144125" y="868785"/>
            <a:ext cx="6352675" cy="707886"/>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كل أيقونة تعبر عن سلوك معين؛ لاحظوا جيدا!</a:t>
            </a:r>
          </a:p>
        </p:txBody>
      </p:sp>
      <p:pic>
        <p:nvPicPr>
          <p:cNvPr id="2" name="Image 1">
            <a:extLst>
              <a:ext uri="{FF2B5EF4-FFF2-40B4-BE49-F238E27FC236}">
                <a16:creationId xmlns:a16="http://schemas.microsoft.com/office/drawing/2014/main" id="{30CB6264-61B4-397D-A35B-7B5EC6A2C5D6}"/>
              </a:ext>
            </a:extLst>
          </p:cNvPr>
          <p:cNvPicPr>
            <a:picLocks noChangeAspect="1"/>
          </p:cNvPicPr>
          <p:nvPr/>
        </p:nvPicPr>
        <p:blipFill>
          <a:blip r:embed="rId3"/>
          <a:stretch>
            <a:fillRect/>
          </a:stretch>
        </p:blipFill>
        <p:spPr>
          <a:xfrm>
            <a:off x="325508" y="689461"/>
            <a:ext cx="1676545" cy="1280271"/>
          </a:xfrm>
          <a:prstGeom prst="rect">
            <a:avLst/>
          </a:prstGeom>
        </p:spPr>
      </p:pic>
      <p:grpSp>
        <p:nvGrpSpPr>
          <p:cNvPr id="4" name="Group 3">
            <a:extLst>
              <a:ext uri="{FF2B5EF4-FFF2-40B4-BE49-F238E27FC236}">
                <a16:creationId xmlns:a16="http://schemas.microsoft.com/office/drawing/2014/main" id="{1216A9E5-5A15-4928-C6A4-302547DBA551}"/>
              </a:ext>
            </a:extLst>
          </p:cNvPr>
          <p:cNvGrpSpPr/>
          <p:nvPr/>
        </p:nvGrpSpPr>
        <p:grpSpPr>
          <a:xfrm>
            <a:off x="381000" y="2542439"/>
            <a:ext cx="12877800" cy="7055099"/>
            <a:chOff x="0" y="-47625"/>
            <a:chExt cx="4025259" cy="2769996"/>
          </a:xfrm>
        </p:grpSpPr>
        <p:sp>
          <p:nvSpPr>
            <p:cNvPr id="5" name="Freeform 4">
              <a:extLst>
                <a:ext uri="{FF2B5EF4-FFF2-40B4-BE49-F238E27FC236}">
                  <a16:creationId xmlns:a16="http://schemas.microsoft.com/office/drawing/2014/main" id="{A80AE3FE-A9A7-2901-4E28-21EBFA84B81B}"/>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7" name="TextBox 5">
              <a:extLst>
                <a:ext uri="{FF2B5EF4-FFF2-40B4-BE49-F238E27FC236}">
                  <a16:creationId xmlns:a16="http://schemas.microsoft.com/office/drawing/2014/main" id="{E12F1AAA-2654-E1D4-8E44-6E55745962C9}"/>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pic>
        <p:nvPicPr>
          <p:cNvPr id="8" name="Picture 9">
            <a:extLst>
              <a:ext uri="{FF2B5EF4-FFF2-40B4-BE49-F238E27FC236}">
                <a16:creationId xmlns:a16="http://schemas.microsoft.com/office/drawing/2014/main" id="{974369EE-754F-5BE9-457E-EE634BD3ECB3}"/>
              </a:ext>
            </a:extLst>
          </p:cNvPr>
          <p:cNvPicPr>
            <a:picLocks noChangeAspect="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3612749"/>
            <a:ext cx="1230172" cy="837429"/>
          </a:xfrm>
          <a:prstGeom prst="roundRect">
            <a:avLst/>
          </a:prstGeom>
        </p:spPr>
      </p:pic>
      <p:pic>
        <p:nvPicPr>
          <p:cNvPr id="9" name="Image 8">
            <a:extLst>
              <a:ext uri="{FF2B5EF4-FFF2-40B4-BE49-F238E27FC236}">
                <a16:creationId xmlns:a16="http://schemas.microsoft.com/office/drawing/2014/main" id="{7FD35898-FB8C-97A8-96DB-3626E57CC7D1}"/>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6505577"/>
            <a:ext cx="1472354" cy="1354016"/>
          </a:xfrm>
          <a:prstGeom prst="rect">
            <a:avLst/>
          </a:prstGeom>
        </p:spPr>
      </p:pic>
      <p:pic>
        <p:nvPicPr>
          <p:cNvPr id="10" name="Image 9">
            <a:extLst>
              <a:ext uri="{FF2B5EF4-FFF2-40B4-BE49-F238E27FC236}">
                <a16:creationId xmlns:a16="http://schemas.microsoft.com/office/drawing/2014/main" id="{7ECFEC98-9FD8-E009-FCC9-9D4BFFF405A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35800" y="6286264"/>
            <a:ext cx="1625695" cy="1429096"/>
          </a:xfrm>
          <a:prstGeom prst="rect">
            <a:avLst/>
          </a:prstGeom>
          <a:ln>
            <a:noFill/>
          </a:ln>
          <a:effectLst/>
        </p:spPr>
      </p:pic>
      <p:pic>
        <p:nvPicPr>
          <p:cNvPr id="11" name="Image 10">
            <a:extLst>
              <a:ext uri="{FF2B5EF4-FFF2-40B4-BE49-F238E27FC236}">
                <a16:creationId xmlns:a16="http://schemas.microsoft.com/office/drawing/2014/main" id="{3EDC1220-8262-14ED-460E-8CA3A9029484}"/>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6618223"/>
            <a:ext cx="1352710" cy="1126337"/>
          </a:xfrm>
          <a:prstGeom prst="rect">
            <a:avLst/>
          </a:prstGeom>
          <a:ln w="19050">
            <a:noFill/>
          </a:ln>
          <a:effectLst/>
        </p:spPr>
      </p:pic>
      <p:sp>
        <p:nvSpPr>
          <p:cNvPr id="12" name="Rectangle : coins arrondis 11">
            <a:extLst>
              <a:ext uri="{FF2B5EF4-FFF2-40B4-BE49-F238E27FC236}">
                <a16:creationId xmlns:a16="http://schemas.microsoft.com/office/drawing/2014/main" id="{F053E239-1A78-8364-EEE8-3CF61E78D6DF}"/>
              </a:ext>
            </a:extLst>
          </p:cNvPr>
          <p:cNvSpPr/>
          <p:nvPr/>
        </p:nvSpPr>
        <p:spPr>
          <a:xfrm>
            <a:off x="7378501" y="81412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13" name="Rectangle : coins arrondis 12">
            <a:extLst>
              <a:ext uri="{FF2B5EF4-FFF2-40B4-BE49-F238E27FC236}">
                <a16:creationId xmlns:a16="http://schemas.microsoft.com/office/drawing/2014/main" id="{F1023648-3A3D-F750-D1AC-45032C490CE6}"/>
              </a:ext>
            </a:extLst>
          </p:cNvPr>
          <p:cNvSpPr/>
          <p:nvPr/>
        </p:nvSpPr>
        <p:spPr>
          <a:xfrm>
            <a:off x="756409" y="5007243"/>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14" name="Rectangle : coins arrondis 13">
            <a:extLst>
              <a:ext uri="{FF2B5EF4-FFF2-40B4-BE49-F238E27FC236}">
                <a16:creationId xmlns:a16="http://schemas.microsoft.com/office/drawing/2014/main" id="{EF6B385E-CF34-63C6-C871-81812022FD6B}"/>
              </a:ext>
            </a:extLst>
          </p:cNvPr>
          <p:cNvSpPr/>
          <p:nvPr/>
        </p:nvSpPr>
        <p:spPr>
          <a:xfrm>
            <a:off x="3697297" y="2161923"/>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15" name="Rectangle : coins arrondis 14">
            <a:extLst>
              <a:ext uri="{FF2B5EF4-FFF2-40B4-BE49-F238E27FC236}">
                <a16:creationId xmlns:a16="http://schemas.microsoft.com/office/drawing/2014/main" id="{CE7DDD53-57AD-C565-B98A-0F6793AFCE4F}"/>
              </a:ext>
            </a:extLst>
          </p:cNvPr>
          <p:cNvSpPr/>
          <p:nvPr/>
        </p:nvSpPr>
        <p:spPr>
          <a:xfrm>
            <a:off x="10278672" y="8139330"/>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16" name="Rectangle : coins arrondis 15">
            <a:extLst>
              <a:ext uri="{FF2B5EF4-FFF2-40B4-BE49-F238E27FC236}">
                <a16:creationId xmlns:a16="http://schemas.microsoft.com/office/drawing/2014/main" id="{72B110C2-9DB9-8F35-B5E6-92495FC9142A}"/>
              </a:ext>
            </a:extLst>
          </p:cNvPr>
          <p:cNvSpPr/>
          <p:nvPr/>
        </p:nvSpPr>
        <p:spPr>
          <a:xfrm>
            <a:off x="4137182" y="81539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8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800" dirty="0">
                <a:solidFill>
                  <a:schemeClr val="tx1"/>
                </a:solidFill>
                <a:latin typeface="Microsoft Uighur" panose="02000000000000000000" pitchFamily="2" charset="-78"/>
                <a:cs typeface="Microsoft Uighur" panose="02000000000000000000" pitchFamily="2" charset="-78"/>
              </a:rPr>
              <a:t>.</a:t>
            </a:r>
            <a:endParaRPr lang="ar-MA" sz="2800" dirty="0">
              <a:solidFill>
                <a:schemeClr val="tx1"/>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572FE832-9C7A-34FC-3D92-AF38FCCA6941}"/>
              </a:ext>
            </a:extLst>
          </p:cNvPr>
          <p:cNvSpPr/>
          <p:nvPr/>
        </p:nvSpPr>
        <p:spPr>
          <a:xfrm>
            <a:off x="928411" y="81016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18" name="Rectangle : coins arrondis 17">
            <a:extLst>
              <a:ext uri="{FF2B5EF4-FFF2-40B4-BE49-F238E27FC236}">
                <a16:creationId xmlns:a16="http://schemas.microsoft.com/office/drawing/2014/main" id="{2371649B-1D34-CBDC-663A-D31F6EB1B334}"/>
              </a:ext>
            </a:extLst>
          </p:cNvPr>
          <p:cNvSpPr/>
          <p:nvPr/>
        </p:nvSpPr>
        <p:spPr>
          <a:xfrm>
            <a:off x="1027867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19" name="Rectangle : coins arrondis 18">
            <a:extLst>
              <a:ext uri="{FF2B5EF4-FFF2-40B4-BE49-F238E27FC236}">
                <a16:creationId xmlns:a16="http://schemas.microsoft.com/office/drawing/2014/main" id="{B90693FB-5B17-4856-4F93-F22A47EF4777}"/>
              </a:ext>
            </a:extLst>
          </p:cNvPr>
          <p:cNvSpPr/>
          <p:nvPr/>
        </p:nvSpPr>
        <p:spPr>
          <a:xfrm>
            <a:off x="723771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20" name="Rectangle : coins arrondis 19">
            <a:extLst>
              <a:ext uri="{FF2B5EF4-FFF2-40B4-BE49-F238E27FC236}">
                <a16:creationId xmlns:a16="http://schemas.microsoft.com/office/drawing/2014/main" id="{2A2EA54E-5154-99DF-0D18-30F147E72B67}"/>
              </a:ext>
            </a:extLst>
          </p:cNvPr>
          <p:cNvSpPr/>
          <p:nvPr/>
        </p:nvSpPr>
        <p:spPr>
          <a:xfrm>
            <a:off x="4039464" y="494327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21" name="Image 20" descr="Une image contenant Dessin animé, sourire, habits, clipart&#10;&#10;Le contenu généré par l’IA peut être incorrect.">
            <a:extLst>
              <a:ext uri="{FF2B5EF4-FFF2-40B4-BE49-F238E27FC236}">
                <a16:creationId xmlns:a16="http://schemas.microsoft.com/office/drawing/2014/main" id="{F6D49D9D-F102-37D6-868A-BC559F8CBF2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637745" y="6618223"/>
            <a:ext cx="1950937" cy="1300625"/>
          </a:xfrm>
          <a:prstGeom prst="rect">
            <a:avLst/>
          </a:prstGeom>
        </p:spPr>
      </p:pic>
      <p:pic>
        <p:nvPicPr>
          <p:cNvPr id="22" name="Image 21" descr="Une image contenant garçon, habits, Visage humain, Dessin d’enfant&#10;&#10;Le contenu généré par l’IA peut être incorrect.">
            <a:extLst>
              <a:ext uri="{FF2B5EF4-FFF2-40B4-BE49-F238E27FC236}">
                <a16:creationId xmlns:a16="http://schemas.microsoft.com/office/drawing/2014/main" id="{0FDBCA55-9B99-B1AF-A43C-649FD9B1D57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244635" y="3612749"/>
            <a:ext cx="2216668" cy="1252899"/>
          </a:xfrm>
          <a:prstGeom prst="rect">
            <a:avLst/>
          </a:prstGeom>
        </p:spPr>
      </p:pic>
      <p:pic>
        <p:nvPicPr>
          <p:cNvPr id="23" name="Image 22" descr="Une image contenant Visage humain, dessin humoristique, fille, garçon&#10;&#10;Le contenu généré par l’IA peut être incorrect.">
            <a:extLst>
              <a:ext uri="{FF2B5EF4-FFF2-40B4-BE49-F238E27FC236}">
                <a16:creationId xmlns:a16="http://schemas.microsoft.com/office/drawing/2014/main" id="{D8993DD6-2579-B1A1-C49C-BEA27A27715B}"/>
              </a:ext>
            </a:extLst>
          </p:cNvPr>
          <p:cNvPicPr>
            <a:picLocks noChangeAspect="1"/>
          </p:cNvPicPr>
          <p:nvPr/>
        </p:nvPicPr>
        <p:blipFill>
          <a:blip r:embed="rId10" cstate="hqprint">
            <a:extLst>
              <a:ext uri="{28A0092B-C50C-407E-A947-70E740481C1C}">
                <a14:useLocalDpi xmlns:a14="http://schemas.microsoft.com/office/drawing/2010/main"/>
              </a:ext>
            </a:extLst>
          </a:blip>
          <a:srcRect/>
          <a:stretch>
            <a:fillRect/>
          </a:stretch>
        </p:blipFill>
        <p:spPr>
          <a:xfrm>
            <a:off x="10206126" y="3196681"/>
            <a:ext cx="2465967" cy="1636353"/>
          </a:xfrm>
          <a:prstGeom prst="rect">
            <a:avLst/>
          </a:prstGeom>
        </p:spPr>
      </p:pic>
      <p:pic>
        <p:nvPicPr>
          <p:cNvPr id="24" name="Image 23" descr="Une image contenant Dessin animé, dessin humoristique, habits, garçon&#10;&#10;Le contenu généré par l’IA peut être incorrect.">
            <a:extLst>
              <a:ext uri="{FF2B5EF4-FFF2-40B4-BE49-F238E27FC236}">
                <a16:creationId xmlns:a16="http://schemas.microsoft.com/office/drawing/2014/main" id="{F4A1E65F-1A97-D3EE-1859-E1DB5E4E28B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395414" y="3374475"/>
            <a:ext cx="2208239" cy="1472159"/>
          </a:xfrm>
          <a:prstGeom prst="rect">
            <a:avLst/>
          </a:prstGeom>
        </p:spPr>
      </p:pic>
    </p:spTree>
    <p:extLst>
      <p:ext uri="{BB962C8B-B14F-4D97-AF65-F5344CB8AC3E}">
        <p14:creationId xmlns:p14="http://schemas.microsoft.com/office/powerpoint/2010/main" val="309119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1000"/>
                                        <p:tgtEl>
                                          <p:spTgt spid="15"/>
                                        </p:tgtEl>
                                      </p:cBhvr>
                                    </p:animEffect>
                                    <p:anim calcmode="lin" valueType="num">
                                      <p:cBhvr>
                                        <p:cTn id="59" dur="1000" fill="hold"/>
                                        <p:tgtEl>
                                          <p:spTgt spid="15"/>
                                        </p:tgtEl>
                                        <p:attrNameLst>
                                          <p:attrName>ppt_x</p:attrName>
                                        </p:attrNameLst>
                                      </p:cBhvr>
                                      <p:tavLst>
                                        <p:tav tm="0">
                                          <p:val>
                                            <p:strVal val="#ppt_x"/>
                                          </p:val>
                                        </p:tav>
                                        <p:tav tm="100000">
                                          <p:val>
                                            <p:strVal val="#ppt_x"/>
                                          </p:val>
                                        </p:tav>
                                      </p:tavLst>
                                    </p:anim>
                                    <p:anim calcmode="lin" valueType="num">
                                      <p:cBhvr>
                                        <p:cTn id="6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barn(inVertical)">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barn(inVertical)">
                                      <p:cBhvr>
                                        <p:cTn id="70" dur="500"/>
                                        <p:tgtEl>
                                          <p:spTgt spid="1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down)">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circle(in)">
                                      <p:cBhvr>
                                        <p:cTn id="85" dur="2000"/>
                                        <p:tgtEl>
                                          <p:spTgt spid="10"/>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circle(in)">
                                      <p:cBhvr>
                                        <p:cTn id="9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57173-A969-0312-C160-08E0A5F59F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13FBDF-C187-03E5-64A0-B8D9E39DAEAB}"/>
              </a:ext>
            </a:extLst>
          </p:cNvPr>
          <p:cNvSpPr txBox="1"/>
          <p:nvPr/>
        </p:nvSpPr>
        <p:spPr>
          <a:xfrm>
            <a:off x="4267201" y="868784"/>
            <a:ext cx="8229600" cy="707886"/>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يصرح الأستاذ بالهدف من الحصة بشكل واضح ومختصر.</a:t>
            </a:r>
          </a:p>
        </p:txBody>
      </p:sp>
      <p:pic>
        <p:nvPicPr>
          <p:cNvPr id="2" name="Image 1">
            <a:extLst>
              <a:ext uri="{FF2B5EF4-FFF2-40B4-BE49-F238E27FC236}">
                <a16:creationId xmlns:a16="http://schemas.microsoft.com/office/drawing/2014/main" id="{7350812C-BDA0-2B1F-3794-4FAFE885E4A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EF9E07A4-157E-F53F-6DFB-936ABB26BE4A}"/>
              </a:ext>
            </a:extLst>
          </p:cNvPr>
          <p:cNvSpPr/>
          <p:nvPr/>
        </p:nvSpPr>
        <p:spPr>
          <a:xfrm>
            <a:off x="689809" y="2596458"/>
            <a:ext cx="12336378" cy="1280271"/>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في حصة اليوم سنعمل جميعا على تحقق الهدف الآتي</a:t>
            </a:r>
            <a:r>
              <a:rPr lang="ar-MA" sz="72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p>
        </p:txBody>
      </p:sp>
      <p:pic>
        <p:nvPicPr>
          <p:cNvPr id="3" name="Image 2">
            <a:extLst>
              <a:ext uri="{FF2B5EF4-FFF2-40B4-BE49-F238E27FC236}">
                <a16:creationId xmlns:a16="http://schemas.microsoft.com/office/drawing/2014/main" id="{57B6F7B7-60EC-1BB1-8B2E-8D29FECF5989}"/>
              </a:ext>
            </a:extLst>
          </p:cNvPr>
          <p:cNvPicPr>
            <a:picLocks noChangeAspect="1"/>
          </p:cNvPicPr>
          <p:nvPr/>
        </p:nvPicPr>
        <p:blipFill>
          <a:blip r:embed="rId3"/>
          <a:stretch>
            <a:fillRect/>
          </a:stretch>
        </p:blipFill>
        <p:spPr>
          <a:xfrm>
            <a:off x="3025073" y="4171950"/>
            <a:ext cx="7665851" cy="5853924"/>
          </a:xfrm>
          <a:prstGeom prst="rect">
            <a:avLst/>
          </a:prstGeom>
        </p:spPr>
      </p:pic>
    </p:spTree>
    <p:extLst>
      <p:ext uri="{BB962C8B-B14F-4D97-AF65-F5344CB8AC3E}">
        <p14:creationId xmlns:p14="http://schemas.microsoft.com/office/powerpoint/2010/main" val="200254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8194224" y="1909312"/>
            <a:ext cx="4265196" cy="4348082"/>
          </a:xfrm>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1A0E1360-7D00-6D86-06CB-8FA01F95B06B}"/>
              </a:ext>
            </a:extLst>
          </p:cNvPr>
          <p:cNvSpPr/>
          <p:nvPr/>
        </p:nvSpPr>
        <p:spPr>
          <a:xfrm>
            <a:off x="1273248" y="6368789"/>
            <a:ext cx="5293893"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طقس تسجيل الحضور</a:t>
            </a:r>
          </a:p>
        </p:txBody>
      </p:sp>
      <p:pic>
        <p:nvPicPr>
          <p:cNvPr id="5" name="Image 4" descr="Une image contenant intérieur, habits, Enseignement, salle de classe&#10;&#10;Le contenu généré par l’IA peut être incorrect.">
            <a:extLst>
              <a:ext uri="{FF2B5EF4-FFF2-40B4-BE49-F238E27FC236}">
                <a16:creationId xmlns:a16="http://schemas.microsoft.com/office/drawing/2014/main" id="{40DB733C-611E-186D-4B61-F97AE226B9A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9263" y="103241"/>
            <a:ext cx="6461861" cy="6154153"/>
          </a:xfrm>
          <a:prstGeom prst="rect">
            <a:avLst/>
          </a:prstGeom>
        </p:spPr>
      </p:pic>
    </p:spTree>
    <p:extLst>
      <p:ext uri="{BB962C8B-B14F-4D97-AF65-F5344CB8AC3E}">
        <p14:creationId xmlns:p14="http://schemas.microsoft.com/office/powerpoint/2010/main" val="24255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2903621" y="1006430"/>
            <a:ext cx="9561096" cy="646331"/>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انتبهوا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سأقوم بتسجيل حضوري، وعليكم فعل نفس الشيء بعدي.</a:t>
            </a:r>
            <a:endParaRPr lang="fr-FR" sz="36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a:extLst>
              <a:ext uri="{FF2B5EF4-FFF2-40B4-BE49-F238E27FC236}">
                <a16:creationId xmlns:a16="http://schemas.microsoft.com/office/drawing/2014/main" id="{39BDEB05-9A72-C58E-94B6-9E1856A87F4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Image 3">
            <a:extLst>
              <a:ext uri="{FF2B5EF4-FFF2-40B4-BE49-F238E27FC236}">
                <a16:creationId xmlns:a16="http://schemas.microsoft.com/office/drawing/2014/main" id="{D21460D9-563A-8FB1-3A04-8CDC15D385CD}"/>
              </a:ext>
            </a:extLst>
          </p:cNvPr>
          <p:cNvPicPr>
            <a:picLocks noChangeAspect="1"/>
          </p:cNvPicPr>
          <p:nvPr/>
        </p:nvPicPr>
        <p:blipFill>
          <a:blip r:embed="rId3"/>
          <a:stretch>
            <a:fillRect/>
          </a:stretch>
        </p:blipFill>
        <p:spPr>
          <a:xfrm>
            <a:off x="3025074" y="3065045"/>
            <a:ext cx="7665851" cy="5853924"/>
          </a:xfrm>
          <a:prstGeom prst="rect">
            <a:avLst/>
          </a:prstGeom>
        </p:spPr>
      </p:pic>
    </p:spTree>
    <p:extLst>
      <p:ext uri="{BB962C8B-B14F-4D97-AF65-F5344CB8AC3E}">
        <p14:creationId xmlns:p14="http://schemas.microsoft.com/office/powerpoint/2010/main" val="307478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258FD-8104-1979-3A77-B72C24DC9C7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7FB0F41-E438-0FAE-466F-581BC12ED1B2}"/>
              </a:ext>
            </a:extLst>
          </p:cNvPr>
          <p:cNvSpPr txBox="1"/>
          <p:nvPr/>
        </p:nvSpPr>
        <p:spPr>
          <a:xfrm>
            <a:off x="2158665" y="980076"/>
            <a:ext cx="10306051" cy="707886"/>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سأبحث عن البطاقة التي تحمل اسمي.</a:t>
            </a:r>
            <a:endParaRPr lang="fr-FR" sz="40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Image 3" descr="Une image contenant habits, intérieur, Enseignement, salle de classe&#10;&#10;Le contenu généré par l’IA peut être incorrect.">
            <a:extLst>
              <a:ext uri="{FF2B5EF4-FFF2-40B4-BE49-F238E27FC236}">
                <a16:creationId xmlns:a16="http://schemas.microsoft.com/office/drawing/2014/main" id="{AECD26F4-78F3-13B6-85D7-4919D9D2644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747256" y="2310063"/>
            <a:ext cx="8221488" cy="7828548"/>
          </a:xfrm>
          <a:prstGeom prst="rect">
            <a:avLst/>
          </a:prstGeom>
        </p:spPr>
      </p:pic>
      <p:pic>
        <p:nvPicPr>
          <p:cNvPr id="5" name="Image 4">
            <a:extLst>
              <a:ext uri="{FF2B5EF4-FFF2-40B4-BE49-F238E27FC236}">
                <a16:creationId xmlns:a16="http://schemas.microsoft.com/office/drawing/2014/main" id="{54DE1B41-26B8-2722-7D02-1469AD8E493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2809810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E524-8D4E-BDBD-4A7E-91B1B56949F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96CDF4F-CAF2-6A82-0B50-091BC6879062}"/>
              </a:ext>
            </a:extLst>
          </p:cNvPr>
          <p:cNvSpPr txBox="1"/>
          <p:nvPr/>
        </p:nvSpPr>
        <p:spPr>
          <a:xfrm>
            <a:off x="2190749" y="729431"/>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هذه بطاقتي وتضم اسمي، وأنا حاضر اليوم بالمدرسة.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يقوم الأستاذ(ة) بنطق اسمه.</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habits, intérieur, salle de classe, chaise&#10;&#10;Le contenu généré par l’IA peut être incorrect.">
            <a:extLst>
              <a:ext uri="{FF2B5EF4-FFF2-40B4-BE49-F238E27FC236}">
                <a16:creationId xmlns:a16="http://schemas.microsoft.com/office/drawing/2014/main" id="{C9864826-787B-5DA7-B443-34FD7209905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574757" y="2383019"/>
            <a:ext cx="8566485" cy="7787253"/>
          </a:xfrm>
          <a:prstGeom prst="rect">
            <a:avLst/>
          </a:prstGeom>
        </p:spPr>
      </p:pic>
      <p:pic>
        <p:nvPicPr>
          <p:cNvPr id="3" name="Image 2">
            <a:extLst>
              <a:ext uri="{FF2B5EF4-FFF2-40B4-BE49-F238E27FC236}">
                <a16:creationId xmlns:a16="http://schemas.microsoft.com/office/drawing/2014/main" id="{F11A3529-C185-E8E5-A690-0EF0C04768C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407456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5D376-1DE1-C85A-F407-4B74B4C0C46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887683E-0F4F-1C22-628E-26CE4081A0D8}"/>
              </a:ext>
            </a:extLst>
          </p:cNvPr>
          <p:cNvSpPr txBox="1"/>
          <p:nvPr/>
        </p:nvSpPr>
        <p:spPr>
          <a:xfrm>
            <a:off x="2190749" y="729431"/>
            <a:ext cx="1030605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سأقوم بإلصاق البطاقة على صورة المدرسة، لأنني بالمدرسة .</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يكرر الأستاذ(ة) أنه حاضر بالمدرسة.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Image 3" descr="Une image contenant intérieur, habits, Enseignement, classe&#10;&#10;Le contenu généré par l’IA peut être incorrect.">
            <a:extLst>
              <a:ext uri="{FF2B5EF4-FFF2-40B4-BE49-F238E27FC236}">
                <a16:creationId xmlns:a16="http://schemas.microsoft.com/office/drawing/2014/main" id="{E446B2F1-E4C8-AD89-3936-6085E5762F17}"/>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986156" y="2333871"/>
            <a:ext cx="7743687" cy="7836824"/>
          </a:xfrm>
          <a:prstGeom prst="rect">
            <a:avLst/>
          </a:prstGeom>
        </p:spPr>
      </p:pic>
      <p:pic>
        <p:nvPicPr>
          <p:cNvPr id="5" name="Image 4">
            <a:extLst>
              <a:ext uri="{FF2B5EF4-FFF2-40B4-BE49-F238E27FC236}">
                <a16:creationId xmlns:a16="http://schemas.microsoft.com/office/drawing/2014/main" id="{98E5DF95-57F2-B31D-194E-EFC50D94FEA6}"/>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803854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0E3B-9C1D-FCF3-50E9-A88E9B9BE04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381CC08-95E3-2E12-CB12-7999580733BD}"/>
              </a:ext>
            </a:extLst>
          </p:cNvPr>
          <p:cNvSpPr txBox="1"/>
          <p:nvPr/>
        </p:nvSpPr>
        <p:spPr>
          <a:xfrm>
            <a:off x="2190749" y="867782"/>
            <a:ext cx="10306051" cy="707886"/>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لنتذكر جميعا كيف أسجل حضوري.</a:t>
            </a:r>
            <a:endParaRPr lang="fr-FR" sz="40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21EFB40A-B522-35FF-1869-C955064D6289}"/>
              </a:ext>
            </a:extLst>
          </p:cNvPr>
          <p:cNvPicPr>
            <a:picLocks noChangeAspect="1"/>
          </p:cNvPicPr>
          <p:nvPr/>
        </p:nvPicPr>
        <p:blipFill>
          <a:blip r:embed="rId2"/>
          <a:stretch>
            <a:fillRect/>
          </a:stretch>
        </p:blipFill>
        <p:spPr>
          <a:xfrm>
            <a:off x="325508" y="689461"/>
            <a:ext cx="1676545" cy="1280271"/>
          </a:xfrm>
          <a:prstGeom prst="rect">
            <a:avLst/>
          </a:prstGeom>
        </p:spPr>
      </p:pic>
      <p:pic>
        <p:nvPicPr>
          <p:cNvPr id="5" name="Image 4">
            <a:extLst>
              <a:ext uri="{FF2B5EF4-FFF2-40B4-BE49-F238E27FC236}">
                <a16:creationId xmlns:a16="http://schemas.microsoft.com/office/drawing/2014/main" id="{DA31F504-4F09-06B0-0FD8-FF21108BB4D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266946" y="3106153"/>
            <a:ext cx="2823411" cy="4074694"/>
          </a:xfrm>
          <a:prstGeom prst="rect">
            <a:avLst/>
          </a:prstGeom>
        </p:spPr>
      </p:pic>
      <p:pic>
        <p:nvPicPr>
          <p:cNvPr id="12" name="Image 11">
            <a:extLst>
              <a:ext uri="{FF2B5EF4-FFF2-40B4-BE49-F238E27FC236}">
                <a16:creationId xmlns:a16="http://schemas.microsoft.com/office/drawing/2014/main" id="{7A297A9C-B4E4-7175-0927-465F60923E3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25644" y="3106152"/>
            <a:ext cx="2823411" cy="4074696"/>
          </a:xfrm>
          <a:prstGeom prst="rect">
            <a:avLst/>
          </a:prstGeom>
        </p:spPr>
      </p:pic>
      <p:pic>
        <p:nvPicPr>
          <p:cNvPr id="14" name="Image 13" descr="Une image contenant habits, intérieur, Enseignement, salle de classe&#10;&#10;Le contenu généré par l’IA peut être incorrect.">
            <a:extLst>
              <a:ext uri="{FF2B5EF4-FFF2-40B4-BE49-F238E27FC236}">
                <a16:creationId xmlns:a16="http://schemas.microsoft.com/office/drawing/2014/main" id="{87F051A2-C7EC-ABBA-034C-80D71E4B5838}"/>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446295" y="3106153"/>
            <a:ext cx="2823411" cy="4074695"/>
          </a:xfrm>
          <a:prstGeom prst="rect">
            <a:avLst/>
          </a:prstGeom>
        </p:spPr>
      </p:pic>
      <p:sp>
        <p:nvSpPr>
          <p:cNvPr id="15" name="Rectangle 14">
            <a:extLst>
              <a:ext uri="{FF2B5EF4-FFF2-40B4-BE49-F238E27FC236}">
                <a16:creationId xmlns:a16="http://schemas.microsoft.com/office/drawing/2014/main" id="{2AC216AE-E357-4CE1-515E-D3FA1B13CCB7}"/>
              </a:ext>
            </a:extLst>
          </p:cNvPr>
          <p:cNvSpPr/>
          <p:nvPr/>
        </p:nvSpPr>
        <p:spPr>
          <a:xfrm>
            <a:off x="10266946" y="7668126"/>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أبحث عن بطاقتي</a:t>
            </a:r>
            <a:endParaRPr lang="fr-FR" sz="4000" dirty="0">
              <a:latin typeface="Microsoft Uighur" panose="02000000000000000000" pitchFamily="2" charset="-78"/>
              <a:cs typeface="Microsoft Uighur" panose="02000000000000000000" pitchFamily="2" charset="-78"/>
            </a:endParaRPr>
          </a:p>
        </p:txBody>
      </p:sp>
      <p:sp>
        <p:nvSpPr>
          <p:cNvPr id="16" name="Rectangle 15">
            <a:extLst>
              <a:ext uri="{FF2B5EF4-FFF2-40B4-BE49-F238E27FC236}">
                <a16:creationId xmlns:a16="http://schemas.microsoft.com/office/drawing/2014/main" id="{B1F8247C-557B-7E13-5278-37BA2CD1B919}"/>
              </a:ext>
            </a:extLst>
          </p:cNvPr>
          <p:cNvSpPr/>
          <p:nvPr/>
        </p:nvSpPr>
        <p:spPr>
          <a:xfrm>
            <a:off x="5446295"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أقول اسمي</a:t>
            </a:r>
            <a:endParaRPr lang="fr-FR" sz="4000" dirty="0">
              <a:latin typeface="Microsoft Uighur" panose="02000000000000000000" pitchFamily="2" charset="-78"/>
              <a:cs typeface="Microsoft Uighur" panose="02000000000000000000" pitchFamily="2" charset="-78"/>
            </a:endParaRPr>
          </a:p>
        </p:txBody>
      </p:sp>
      <p:sp>
        <p:nvSpPr>
          <p:cNvPr id="17" name="Rectangle 16">
            <a:extLst>
              <a:ext uri="{FF2B5EF4-FFF2-40B4-BE49-F238E27FC236}">
                <a16:creationId xmlns:a16="http://schemas.microsoft.com/office/drawing/2014/main" id="{F33DE78D-8072-8344-DE04-FA8B13F73380}"/>
              </a:ext>
            </a:extLst>
          </p:cNvPr>
          <p:cNvSpPr/>
          <p:nvPr/>
        </p:nvSpPr>
        <p:spPr>
          <a:xfrm>
            <a:off x="625644"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ألصقها على صورة المدرسة</a:t>
            </a:r>
            <a:endParaRPr lang="fr-FR"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76304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1812-758C-E637-B958-75CF5E9897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EA7E17D-CEAA-27B0-F43E-E1CA58200E23}"/>
              </a:ext>
            </a:extLst>
          </p:cNvPr>
          <p:cNvSpPr txBox="1"/>
          <p:nvPr/>
        </p:nvSpPr>
        <p:spPr>
          <a:xfrm>
            <a:off x="2190749" y="768700"/>
            <a:ext cx="10306051" cy="1077218"/>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يتم العمل بالدور، ويتم تشجيعهم ومساعدتهم أثناء البحث عن البطاقة وأيضا إلصاقها.</a:t>
            </a:r>
            <a:endParaRPr lang="fr-FR"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743526DE-4804-F1CD-167A-AD98B2B091A3}"/>
              </a:ext>
            </a:extLst>
          </p:cNvPr>
          <p:cNvPicPr>
            <a:picLocks noChangeAspect="1"/>
          </p:cNvPicPr>
          <p:nvPr/>
        </p:nvPicPr>
        <p:blipFill>
          <a:blip r:embed="rId2"/>
          <a:stretch>
            <a:fillRect/>
          </a:stretch>
        </p:blipFill>
        <p:spPr>
          <a:xfrm>
            <a:off x="325508" y="689461"/>
            <a:ext cx="1676545" cy="1280271"/>
          </a:xfrm>
          <a:prstGeom prst="rect">
            <a:avLst/>
          </a:prstGeom>
        </p:spPr>
      </p:pic>
      <p:pic>
        <p:nvPicPr>
          <p:cNvPr id="5" name="Image 4">
            <a:extLst>
              <a:ext uri="{FF2B5EF4-FFF2-40B4-BE49-F238E27FC236}">
                <a16:creationId xmlns:a16="http://schemas.microsoft.com/office/drawing/2014/main" id="{FEE0258B-3B29-6E9C-2568-61BE2BE5DC2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266946" y="3106153"/>
            <a:ext cx="2823411" cy="4074694"/>
          </a:xfrm>
          <a:prstGeom prst="rect">
            <a:avLst/>
          </a:prstGeom>
        </p:spPr>
      </p:pic>
      <p:pic>
        <p:nvPicPr>
          <p:cNvPr id="12" name="Image 11">
            <a:extLst>
              <a:ext uri="{FF2B5EF4-FFF2-40B4-BE49-F238E27FC236}">
                <a16:creationId xmlns:a16="http://schemas.microsoft.com/office/drawing/2014/main" id="{067C3774-3D34-86E1-A989-E68352C1F3E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25644" y="3106152"/>
            <a:ext cx="2823411" cy="4074696"/>
          </a:xfrm>
          <a:prstGeom prst="rect">
            <a:avLst/>
          </a:prstGeom>
        </p:spPr>
      </p:pic>
      <p:pic>
        <p:nvPicPr>
          <p:cNvPr id="14" name="Image 13" descr="Une image contenant habits, intérieur, Enseignement, salle de classe&#10;&#10;Le contenu généré par l’IA peut être incorrect.">
            <a:extLst>
              <a:ext uri="{FF2B5EF4-FFF2-40B4-BE49-F238E27FC236}">
                <a16:creationId xmlns:a16="http://schemas.microsoft.com/office/drawing/2014/main" id="{8D81A983-5184-B555-7D3D-F10E298E9F96}"/>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446295" y="3106153"/>
            <a:ext cx="2823411" cy="4074695"/>
          </a:xfrm>
          <a:prstGeom prst="rect">
            <a:avLst/>
          </a:prstGeom>
        </p:spPr>
      </p:pic>
      <p:sp>
        <p:nvSpPr>
          <p:cNvPr id="15" name="Rectangle 14">
            <a:extLst>
              <a:ext uri="{FF2B5EF4-FFF2-40B4-BE49-F238E27FC236}">
                <a16:creationId xmlns:a16="http://schemas.microsoft.com/office/drawing/2014/main" id="{6061B20E-60D8-5A0A-B12A-5D12E8FA487D}"/>
              </a:ext>
            </a:extLst>
          </p:cNvPr>
          <p:cNvSpPr/>
          <p:nvPr/>
        </p:nvSpPr>
        <p:spPr>
          <a:xfrm>
            <a:off x="10266946" y="7668126"/>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أبحث عن بطاقتي</a:t>
            </a:r>
            <a:endParaRPr lang="fr-FR" sz="4000" dirty="0">
              <a:latin typeface="Microsoft Uighur" panose="02000000000000000000" pitchFamily="2" charset="-78"/>
              <a:cs typeface="Microsoft Uighur" panose="02000000000000000000" pitchFamily="2" charset="-78"/>
            </a:endParaRPr>
          </a:p>
        </p:txBody>
      </p:sp>
      <p:sp>
        <p:nvSpPr>
          <p:cNvPr id="16" name="Rectangle 15">
            <a:extLst>
              <a:ext uri="{FF2B5EF4-FFF2-40B4-BE49-F238E27FC236}">
                <a16:creationId xmlns:a16="http://schemas.microsoft.com/office/drawing/2014/main" id="{48F63E6B-71AE-DD33-E486-85A617A6DE8D}"/>
              </a:ext>
            </a:extLst>
          </p:cNvPr>
          <p:cNvSpPr/>
          <p:nvPr/>
        </p:nvSpPr>
        <p:spPr>
          <a:xfrm>
            <a:off x="5446295"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dirty="0">
                <a:latin typeface="Microsoft Uighur" panose="02000000000000000000" pitchFamily="2" charset="-78"/>
                <a:cs typeface="Microsoft Uighur" panose="02000000000000000000" pitchFamily="2" charset="-78"/>
              </a:rPr>
              <a:t>أقول اسمي</a:t>
            </a:r>
            <a:endParaRPr lang="fr-FR" sz="4000" dirty="0">
              <a:latin typeface="Microsoft Uighur" panose="02000000000000000000" pitchFamily="2" charset="-78"/>
              <a:cs typeface="Microsoft Uighur" panose="02000000000000000000" pitchFamily="2" charset="-78"/>
            </a:endParaRPr>
          </a:p>
        </p:txBody>
      </p:sp>
      <p:sp>
        <p:nvSpPr>
          <p:cNvPr id="17" name="Rectangle 16">
            <a:extLst>
              <a:ext uri="{FF2B5EF4-FFF2-40B4-BE49-F238E27FC236}">
                <a16:creationId xmlns:a16="http://schemas.microsoft.com/office/drawing/2014/main" id="{A9D55B90-0D39-BE4C-73A4-53DB0D0ECDD6}"/>
              </a:ext>
            </a:extLst>
          </p:cNvPr>
          <p:cNvSpPr/>
          <p:nvPr/>
        </p:nvSpPr>
        <p:spPr>
          <a:xfrm>
            <a:off x="625644" y="7668125"/>
            <a:ext cx="2823411" cy="72189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latin typeface="Microsoft Uighur" panose="02000000000000000000" pitchFamily="2" charset="-78"/>
                <a:cs typeface="Microsoft Uighur" panose="02000000000000000000" pitchFamily="2" charset="-78"/>
              </a:rPr>
              <a:t>ألصقها على صورة المدرسة</a:t>
            </a:r>
            <a:endParaRPr lang="fr-FR"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2172784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a:xfrm>
            <a:off x="8194224" y="1909312"/>
            <a:ext cx="4265196" cy="4348082"/>
          </a:xfrm>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الاستماع والتحدث</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Rectangle : coins arrondis 2">
            <a:extLst>
              <a:ext uri="{FF2B5EF4-FFF2-40B4-BE49-F238E27FC236}">
                <a16:creationId xmlns:a16="http://schemas.microsoft.com/office/drawing/2014/main" id="{7AB43919-2CFB-CDE8-0DFC-DC5E6D43F685}"/>
              </a:ext>
            </a:extLst>
          </p:cNvPr>
          <p:cNvSpPr/>
          <p:nvPr/>
        </p:nvSpPr>
        <p:spPr>
          <a:xfrm>
            <a:off x="455810" y="5516731"/>
            <a:ext cx="6916656"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لحكاية: "أول يوم في المدرسة"</a:t>
            </a:r>
          </a:p>
        </p:txBody>
      </p:sp>
      <p:sp>
        <p:nvSpPr>
          <p:cNvPr id="4" name="Rectangle : coins arrondis 3">
            <a:extLst>
              <a:ext uri="{FF2B5EF4-FFF2-40B4-BE49-F238E27FC236}">
                <a16:creationId xmlns:a16="http://schemas.microsoft.com/office/drawing/2014/main" id="{D64403AC-8DA9-1DA4-BE81-F2EDE2581091}"/>
              </a:ext>
            </a:extLst>
          </p:cNvPr>
          <p:cNvSpPr/>
          <p:nvPr/>
        </p:nvSpPr>
        <p:spPr>
          <a:xfrm>
            <a:off x="455809" y="6998787"/>
            <a:ext cx="6916655"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قراءة الصورة: لوحة القسم</a:t>
            </a:r>
          </a:p>
        </p:txBody>
      </p:sp>
    </p:spTree>
    <p:extLst>
      <p:ext uri="{BB962C8B-B14F-4D97-AF65-F5344CB8AC3E}">
        <p14:creationId xmlns:p14="http://schemas.microsoft.com/office/powerpoint/2010/main" val="10076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B90C-02CB-51ED-0FB9-65A60ED315B1}"/>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EC0D30EF-DAEB-5C40-47BB-353DDF1F585C}"/>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6DEB5C4B-C31A-CD28-0802-B0B35477B27F}"/>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الاستماع لحكاية:</a:t>
            </a:r>
          </a:p>
          <a:p>
            <a:pPr marL="0" indent="0" rtl="1">
              <a:buNone/>
            </a:pPr>
            <a:r>
              <a:rPr kumimoji="1" lang="ar-MA" sz="6600" b="1" dirty="0">
                <a:latin typeface="Microsoft Uighur" panose="02000000000000000000" pitchFamily="2" charset="-78"/>
                <a:cs typeface="Microsoft Uighur" panose="02000000000000000000" pitchFamily="2" charset="-78"/>
              </a:rPr>
              <a:t>"أول يوم في المدرسة" </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B3490C91-7BE5-93F7-22B9-DACAA8D5A977}"/>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236FB621-F09F-A91E-57C2-19FB1774FFD2}"/>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BC0175DE-8896-5862-1547-3AA43BA28D1F}"/>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61ABDC2C-6B3F-D163-3F93-E98E51C9A2D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0AC175C9-BDFF-313A-828D-A5114C4221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9101" y="1239149"/>
            <a:ext cx="7344418" cy="6763463"/>
          </a:xfrm>
          <a:prstGeom prst="rect">
            <a:avLst/>
          </a:prstGeom>
        </p:spPr>
      </p:pic>
    </p:spTree>
    <p:extLst>
      <p:ext uri="{BB962C8B-B14F-4D97-AF65-F5344CB8AC3E}">
        <p14:creationId xmlns:p14="http://schemas.microsoft.com/office/powerpoint/2010/main" val="2051989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44DE4-1F86-18B6-D20E-3C0CF8F8E41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F22DD46-1FE8-9BC9-E437-1B71B9FBC131}"/>
              </a:ext>
            </a:extLst>
          </p:cNvPr>
          <p:cNvSpPr txBox="1"/>
          <p:nvPr/>
        </p:nvSpPr>
        <p:spPr>
          <a:xfrm>
            <a:off x="160421" y="636205"/>
            <a:ext cx="12336380" cy="1323439"/>
          </a:xfrm>
          <a:prstGeom prst="rect">
            <a:avLst/>
          </a:prstGeom>
          <a:noFill/>
        </p:spPr>
        <p:txBody>
          <a:bodyPr wrap="square" rtlCol="0" anchor="ctr">
            <a:spAutoFit/>
          </a:bodyPr>
          <a:lstStyle/>
          <a:p>
            <a:pPr algn="r" rtl="1"/>
            <a:r>
              <a:rPr lang="ar-MA" sz="4000" b="1" dirty="0">
                <a:solidFill>
                  <a:schemeClr val="bg1">
                    <a:lumMod val="65000"/>
                  </a:schemeClr>
                </a:solidFill>
                <a:latin typeface="Microsoft Uighur" panose="02000000000000000000" pitchFamily="2" charset="-78"/>
                <a:cs typeface="Microsoft Uighur" panose="02000000000000000000" pitchFamily="2" charset="-78"/>
              </a:rPr>
              <a:t>هل تتذكرون حكاية "أول يوم في المدرسة"؟</a:t>
            </a:r>
          </a:p>
          <a:p>
            <a:pPr algn="r" rtl="1"/>
            <a:r>
              <a:rPr lang="ar-MA" sz="4000" i="1" dirty="0">
                <a:solidFill>
                  <a:schemeClr val="bg1">
                    <a:lumMod val="65000"/>
                  </a:schemeClr>
                </a:solidFill>
                <a:latin typeface="Microsoft Uighur" panose="02000000000000000000" pitchFamily="2" charset="-78"/>
                <a:cs typeface="Microsoft Uighur" panose="02000000000000000000" pitchFamily="2" charset="-78"/>
              </a:rPr>
              <a:t>يتم منح التلاميذ فرصة استحضار أحداث الحكاية</a:t>
            </a:r>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EE862452-5FE4-F2D8-E4AE-1BC45C154C8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35632" y="2371357"/>
            <a:ext cx="8444735" cy="7776743"/>
          </a:xfrm>
          <a:prstGeom prst="rect">
            <a:avLst/>
          </a:prstGeom>
        </p:spPr>
      </p:pic>
      <p:pic>
        <p:nvPicPr>
          <p:cNvPr id="4" name="Picture 49" descr="A cartoon of a person teaching a group of children&#10;&#10;Description automatically generated">
            <a:extLst>
              <a:ext uri="{FF2B5EF4-FFF2-40B4-BE49-F238E27FC236}">
                <a16:creationId xmlns:a16="http://schemas.microsoft.com/office/drawing/2014/main" id="{B18123DC-16F1-96F7-9394-CE7C0167A2A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566171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37CE2-1033-9A04-924F-4C51E0110CD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E06A9C62-0FCD-067A-F4E4-0784F15299E8}"/>
              </a:ext>
            </a:extLst>
          </p:cNvPr>
          <p:cNvSpPr txBox="1"/>
          <p:nvPr/>
        </p:nvSpPr>
        <p:spPr>
          <a:xfrm>
            <a:off x="160421" y="697760"/>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أنصتوا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سأعيد سرد حكاية "أول يوم في 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5F6A50DB-539F-1274-EA2E-AFF27036136A}"/>
              </a:ext>
            </a:extLst>
          </p:cNvPr>
          <p:cNvSpPr txBox="1"/>
          <p:nvPr/>
        </p:nvSpPr>
        <p:spPr>
          <a:xfrm>
            <a:off x="561473" y="3634665"/>
            <a:ext cx="4620127" cy="4597003"/>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"هذا أول يوم لي بالمدرسة. لم أستطع النوم ليلة البارحة لأني كنت متشوقة للتعرف على "المدرسة". رافقتني أمي على الطريق وأنا أحمل محفظتي الجديدة."</a:t>
            </a:r>
            <a:endParaRPr lang="fr-FR" sz="4400" dirty="0">
              <a:latin typeface="Microsoft Uighur" panose="02000000000000000000" pitchFamily="2" charset="-78"/>
              <a:cs typeface="Microsoft Uighur" panose="02000000000000000000" pitchFamily="2" charset="-78"/>
            </a:endParaRP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4B0569A3-7270-AE72-3D5B-40934398A56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450606" y="2399524"/>
            <a:ext cx="7944552" cy="7067287"/>
          </a:xfrm>
          <a:prstGeom prst="rect">
            <a:avLst/>
          </a:prstGeom>
        </p:spPr>
      </p:pic>
      <p:pic>
        <p:nvPicPr>
          <p:cNvPr id="3" name="Image 2">
            <a:extLst>
              <a:ext uri="{FF2B5EF4-FFF2-40B4-BE49-F238E27FC236}">
                <a16:creationId xmlns:a16="http://schemas.microsoft.com/office/drawing/2014/main" id="{28FD074E-3962-AEB9-BADA-7A5225716C5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937214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86CD-167A-EEC5-9B87-C6397E98D6D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A3EDBB-D688-8C86-16EE-16E4F096A10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BD40138-CB0C-62BA-2DCB-5400E14B1A3F}"/>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72751511-65E8-8A4E-0EF2-F01ADD1696DA}"/>
              </a:ext>
            </a:extLst>
          </p:cNvPr>
          <p:cNvSpPr txBox="1"/>
          <p:nvPr/>
        </p:nvSpPr>
        <p:spPr>
          <a:xfrm>
            <a:off x="304801" y="3781042"/>
            <a:ext cx="4989094" cy="3847862"/>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"رافقتني أمي على الطريق وأنا أحمل محفظتي الجديدة. عندما وصلنا إلى الباب الضخم، تركت أمي يدي وشجعتني لأقف في الصف مع باقي التلاميذ."</a:t>
            </a:r>
            <a:endParaRPr lang="fr-FR" sz="4400" dirty="0">
              <a:latin typeface="Microsoft Uighur" panose="02000000000000000000" pitchFamily="2" charset="-78"/>
              <a:cs typeface="Microsoft Uighur" panose="02000000000000000000" pitchFamily="2" charset="-78"/>
            </a:endParaRPr>
          </a:p>
        </p:txBody>
      </p:sp>
      <p:pic>
        <p:nvPicPr>
          <p:cNvPr id="3" name="Image 2" descr="Une image contenant habits, dessin humoristique, personne, Visage humain&#10;&#10;Le contenu généré par l’IA peut être incorrect.">
            <a:extLst>
              <a:ext uri="{FF2B5EF4-FFF2-40B4-BE49-F238E27FC236}">
                <a16:creationId xmlns:a16="http://schemas.microsoft.com/office/drawing/2014/main" id="{CB626205-AC82-999A-0846-91D927A2879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97127" y="2379124"/>
            <a:ext cx="7914072" cy="7041476"/>
          </a:xfrm>
          <a:prstGeom prst="rect">
            <a:avLst/>
          </a:prstGeom>
        </p:spPr>
      </p:pic>
      <p:pic>
        <p:nvPicPr>
          <p:cNvPr id="8" name="Image 7">
            <a:extLst>
              <a:ext uri="{FF2B5EF4-FFF2-40B4-BE49-F238E27FC236}">
                <a16:creationId xmlns:a16="http://schemas.microsoft.com/office/drawing/2014/main" id="{2E0C1D3E-F95A-D59C-37B7-1DAFEB9E32E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3857675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2EC3-175A-8B10-CFCE-F4F6226D58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77CA3F-9FBF-BD05-85BC-9088619FF2A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77C0C91-5623-58A7-C9C1-24015F97DDDD}"/>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77A09F27-8A01-707A-0508-8C3C0BDE7938}"/>
              </a:ext>
            </a:extLst>
          </p:cNvPr>
          <p:cNvSpPr txBox="1"/>
          <p:nvPr/>
        </p:nvSpPr>
        <p:spPr>
          <a:xfrm>
            <a:off x="288758" y="3046128"/>
            <a:ext cx="5775158" cy="6042005"/>
          </a:xfrm>
          <a:prstGeom prst="flowChartAlternateProcess">
            <a:avLst/>
          </a:prstGeom>
          <a:solidFill>
            <a:srgbClr val="F4F3EC"/>
          </a:solidFill>
        </p:spPr>
        <p:txBody>
          <a:bodyPr wrap="square" rtlCol="0">
            <a:spAutoFit/>
          </a:bodyPr>
          <a:lstStyle/>
          <a:p>
            <a:pPr algn="just" rtl="1"/>
            <a:r>
              <a:rPr lang="ar-MA" sz="4400" dirty="0">
                <a:latin typeface="Microsoft Uighur" panose="02000000000000000000" pitchFamily="2" charset="-78"/>
                <a:cs typeface="Microsoft Uighur" panose="02000000000000000000" pitchFamily="2" charset="-78"/>
              </a:rPr>
              <a:t>"بعد أن رحب بنا المدير، انطلقت الموسيقى وبدأ الجميع يردد النشيد الوطني. أنا أيضًا أحفظ النشيد الوطني. لقد كنت أتدرب عليه دائما وأنا أتفرج على مباريات منتخبنا الوطني. أحسست في تلك اللحظة بقلبي ينبض بشدة، ولكن هذه المرة لم يكن من الخوف، بل من شعور آخر."</a:t>
            </a:r>
            <a:endParaRPr lang="fr-FR" sz="4400" dirty="0">
              <a:latin typeface="Microsoft Uighur" panose="02000000000000000000" pitchFamily="2" charset="-78"/>
              <a:cs typeface="Microsoft Uighur" panose="02000000000000000000" pitchFamily="2" charset="-78"/>
            </a:endParaRPr>
          </a:p>
        </p:txBody>
      </p:sp>
      <p:pic>
        <p:nvPicPr>
          <p:cNvPr id="16" name="Image 15" descr="Une image contenant ciel, habits, garçon, drapeau&#10;&#10;Le contenu généré par l’IA peut être incorrect.">
            <a:extLst>
              <a:ext uri="{FF2B5EF4-FFF2-40B4-BE49-F238E27FC236}">
                <a16:creationId xmlns:a16="http://schemas.microsoft.com/office/drawing/2014/main" id="{9487E55D-29D3-D1C8-0F7D-F3A71EF621A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304547" y="2786149"/>
            <a:ext cx="7122695" cy="6794872"/>
          </a:xfrm>
          <a:prstGeom prst="rect">
            <a:avLst/>
          </a:prstGeom>
        </p:spPr>
      </p:pic>
      <p:pic>
        <p:nvPicPr>
          <p:cNvPr id="2" name="Image 1">
            <a:extLst>
              <a:ext uri="{FF2B5EF4-FFF2-40B4-BE49-F238E27FC236}">
                <a16:creationId xmlns:a16="http://schemas.microsoft.com/office/drawing/2014/main" id="{768A2E7D-2D8F-CFE3-2B87-7DA870371B7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137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1712-2B2F-074B-15A8-BCB9D71981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F9A92E-07F4-016A-1FBF-08C8CDFFDF84}"/>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57AAEB8-14B3-6425-3FC4-BD61B346152C}"/>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A7B136EE-447F-3F0E-C0DB-AEDE9D8FFECA}"/>
              </a:ext>
            </a:extLst>
          </p:cNvPr>
          <p:cNvSpPr txBox="1"/>
          <p:nvPr/>
        </p:nvSpPr>
        <p:spPr>
          <a:xfrm>
            <a:off x="234838" y="4247733"/>
            <a:ext cx="5556362" cy="3371136"/>
          </a:xfrm>
          <a:prstGeom prst="flowChartAlternateProcess">
            <a:avLst/>
          </a:prstGeom>
          <a:solidFill>
            <a:srgbClr val="F4F3EC"/>
          </a:solidFill>
        </p:spPr>
        <p:txBody>
          <a:bodyPr wrap="square" rtlCol="0">
            <a:spAutoFit/>
          </a:bodyPr>
          <a:lstStyle/>
          <a:p>
            <a:pPr algn="just" rtl="1"/>
            <a:r>
              <a:rPr lang="ar-MA" sz="4800" dirty="0">
                <a:latin typeface="Microsoft Uighur" panose="02000000000000000000" pitchFamily="2" charset="-78"/>
                <a:cs typeface="Microsoft Uighur" panose="02000000000000000000" pitchFamily="2" charset="-78"/>
              </a:rPr>
              <a:t>" عندما انتهينا من التحية تبع كل منا معلمه أو معلمته ودخلنا إلى الأقسام فرحين بالعام الجديد وبلقاء أصدقاء جدد."</a:t>
            </a:r>
            <a:endParaRPr lang="fr-FR" sz="4800" dirty="0">
              <a:latin typeface="Microsoft Uighur" panose="02000000000000000000" pitchFamily="2" charset="-78"/>
              <a:cs typeface="Microsoft Uighur" panose="02000000000000000000" pitchFamily="2" charset="-78"/>
            </a:endParaRPr>
          </a:p>
        </p:txBody>
      </p:sp>
      <p:pic>
        <p:nvPicPr>
          <p:cNvPr id="9" name="Image 8" descr="Une image contenant habits, meubles, intérieur, mur&#10;&#10;Le contenu généré par l’IA peut être incorrect.">
            <a:extLst>
              <a:ext uri="{FF2B5EF4-FFF2-40B4-BE49-F238E27FC236}">
                <a16:creationId xmlns:a16="http://schemas.microsoft.com/office/drawing/2014/main" id="{76336F0E-D5CB-2600-6F29-E0F2B6D6989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951622" y="2323682"/>
            <a:ext cx="7529540" cy="7219239"/>
          </a:xfrm>
          <a:prstGeom prst="rect">
            <a:avLst/>
          </a:prstGeom>
        </p:spPr>
      </p:pic>
      <p:pic>
        <p:nvPicPr>
          <p:cNvPr id="2" name="Image 1">
            <a:extLst>
              <a:ext uri="{FF2B5EF4-FFF2-40B4-BE49-F238E27FC236}">
                <a16:creationId xmlns:a16="http://schemas.microsoft.com/office/drawing/2014/main" id="{58F9B0E6-F755-9A27-7726-4E867E266EE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984840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5C35-9AA0-2EFC-0D90-D042105FF3B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C7FC0C8-4302-018E-F585-E8AB017EEEC1}"/>
              </a:ext>
            </a:extLst>
          </p:cNvPr>
          <p:cNvSpPr txBox="1"/>
          <p:nvPr/>
        </p:nvSpPr>
        <p:spPr>
          <a:xfrm>
            <a:off x="1082840" y="738753"/>
            <a:ext cx="11550317"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ما إحساسكم أنتم في أول يوم لكم بالمدرسة؟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تشجيع المتعلمين للتعبير عن شعورهم وإحساسهم من التواجد بالمدرسة.</a:t>
            </a:r>
          </a:p>
        </p:txBody>
      </p:sp>
      <p:pic>
        <p:nvPicPr>
          <p:cNvPr id="2" name="Picture 49" descr="A cartoon of a person teaching a group of children&#10;&#10;Description automatically generated">
            <a:extLst>
              <a:ext uri="{FF2B5EF4-FFF2-40B4-BE49-F238E27FC236}">
                <a16:creationId xmlns:a16="http://schemas.microsoft.com/office/drawing/2014/main" id="{51E2EECF-C7F7-4D8E-894D-A0170EDFE3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3" name="Image 2">
            <a:extLst>
              <a:ext uri="{FF2B5EF4-FFF2-40B4-BE49-F238E27FC236}">
                <a16:creationId xmlns:a16="http://schemas.microsoft.com/office/drawing/2014/main" id="{6CCAA0F1-0329-DEB6-41A0-3A5AC07FB2FA}"/>
              </a:ext>
            </a:extLst>
          </p:cNvPr>
          <p:cNvPicPr>
            <a:picLocks noChangeAspect="1"/>
          </p:cNvPicPr>
          <p:nvPr/>
        </p:nvPicPr>
        <p:blipFill>
          <a:blip r:embed="rId3"/>
          <a:stretch>
            <a:fillRect/>
          </a:stretch>
        </p:blipFill>
        <p:spPr>
          <a:xfrm>
            <a:off x="2166980" y="2452436"/>
            <a:ext cx="9375315" cy="7565357"/>
          </a:xfrm>
          <a:prstGeom prst="rect">
            <a:avLst/>
          </a:prstGeom>
        </p:spPr>
      </p:pic>
    </p:spTree>
    <p:extLst>
      <p:ext uri="{BB962C8B-B14F-4D97-AF65-F5344CB8AC3E}">
        <p14:creationId xmlns:p14="http://schemas.microsoft.com/office/powerpoint/2010/main" val="288977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52B48-4DEC-AFA4-1EE3-ABED31F03866}"/>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884265B0-0347-4BC7-B3E2-7F82540C11F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1398E97A-1552-4978-F199-0A9E32F3CBF7}"/>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قراءة الصورة</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2E618C2-E6B8-4B57-1A8B-2DDF7E80C8EF}"/>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DBDE1CD1-F368-4DBA-26B6-B3AE4142A11D}"/>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FF3D157-1D1C-1B10-00F5-97FECDA523CE}"/>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142FC88C-06E7-DCDB-158B-BC3724C9739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4" name="Image 3">
            <a:extLst>
              <a:ext uri="{FF2B5EF4-FFF2-40B4-BE49-F238E27FC236}">
                <a16:creationId xmlns:a16="http://schemas.microsoft.com/office/drawing/2014/main" id="{82388E3E-485E-5AD7-3299-A2003E850888}"/>
              </a:ext>
            </a:extLst>
          </p:cNvPr>
          <p:cNvPicPr>
            <a:picLocks noChangeAspect="1"/>
          </p:cNvPicPr>
          <p:nvPr/>
        </p:nvPicPr>
        <p:blipFill>
          <a:blip r:embed="rId3"/>
          <a:stretch>
            <a:fillRect/>
          </a:stretch>
        </p:blipFill>
        <p:spPr>
          <a:xfrm>
            <a:off x="383202" y="2324100"/>
            <a:ext cx="7200311" cy="5810250"/>
          </a:xfrm>
          <a:prstGeom prst="rect">
            <a:avLst/>
          </a:prstGeom>
        </p:spPr>
      </p:pic>
    </p:spTree>
    <p:extLst>
      <p:ext uri="{BB962C8B-B14F-4D97-AF65-F5344CB8AC3E}">
        <p14:creationId xmlns:p14="http://schemas.microsoft.com/office/powerpoint/2010/main" val="1402856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DB40-76FA-BC76-5E6E-0DFE774D3E0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00CF3BE-64D2-3CF8-81AC-8072A4013749}"/>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نفعل في القسم؟</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انطلاقا من الوضعيات الحقيقية داخل القسم، تتم مساعدة المتعلمين على التعبير.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12B29BFC-C675-E542-FB3D-846ACD4FE1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descr="Une image contenant dessin humoristique, meubles&#10;&#10;Le contenu généré par l’IA peut être incorrect.">
            <a:extLst>
              <a:ext uri="{FF2B5EF4-FFF2-40B4-BE49-F238E27FC236}">
                <a16:creationId xmlns:a16="http://schemas.microsoft.com/office/drawing/2014/main" id="{4AB99577-FBBC-AA6D-8A56-578C7B7C142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22488" y="2312526"/>
            <a:ext cx="9271024" cy="7681706"/>
          </a:xfrm>
          <a:prstGeom prst="rect">
            <a:avLst/>
          </a:prstGeom>
        </p:spPr>
      </p:pic>
    </p:spTree>
    <p:extLst>
      <p:ext uri="{BB962C8B-B14F-4D97-AF65-F5344CB8AC3E}">
        <p14:creationId xmlns:p14="http://schemas.microsoft.com/office/powerpoint/2010/main" val="2895503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E84F1-98EC-43DD-DBCC-03CF969D96E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D66BC06-63C4-0B42-9473-65DF61D81D2B}"/>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نفعل في ركن الحكاية؟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انطلاقا من الوضعيات الحقيقية داخل القسم، تتم مساعدة المتعلمين على التعبير.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42477201-9C96-5A1C-6822-6447E130804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3" name="Image 2" descr="Une image contenant dessin humoristique, cadre photo, peinture, tapis&#10;&#10;Le contenu généré par l’IA peut être incorrect.">
            <a:extLst>
              <a:ext uri="{FF2B5EF4-FFF2-40B4-BE49-F238E27FC236}">
                <a16:creationId xmlns:a16="http://schemas.microsoft.com/office/drawing/2014/main" id="{9B175A0E-7164-2F00-1B97-35DDAC9F14C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334126" y="3641558"/>
            <a:ext cx="9047747" cy="4154906"/>
          </a:xfrm>
          <a:prstGeom prst="ellipse">
            <a:avLst/>
          </a:prstGeom>
          <a:ln>
            <a:noFill/>
          </a:ln>
          <a:effectLst>
            <a:softEdge rad="112500"/>
          </a:effectLst>
        </p:spPr>
      </p:pic>
    </p:spTree>
    <p:extLst>
      <p:ext uri="{BB962C8B-B14F-4D97-AF65-F5344CB8AC3E}">
        <p14:creationId xmlns:p14="http://schemas.microsoft.com/office/powerpoint/2010/main" val="154876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B8011AA8-CDD0-51B5-BB86-171224CBEAA2}"/>
              </a:ext>
            </a:extLst>
          </p:cNvPr>
          <p:cNvGrpSpPr/>
          <p:nvPr/>
        </p:nvGrpSpPr>
        <p:grpSpPr>
          <a:xfrm>
            <a:off x="2191897" y="5143500"/>
            <a:ext cx="9344906" cy="2218166"/>
            <a:chOff x="2191897" y="5143500"/>
            <a:chExt cx="9344906" cy="2218166"/>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1456166"/>
              <a:chOff x="3334343" y="5038743"/>
              <a:chExt cx="9344906" cy="1456166"/>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646331"/>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مأسسة البيئة الآمنة اللازمة للتعلم؛</a:t>
                </a: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معجم بسيط مرتبط بفضاء القسم.</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430E58D5-4E7C-6A85-76D2-3DE5849DD2C7}"/>
                </a:ext>
              </a:extLst>
            </p:cNvPr>
            <p:cNvSpPr txBox="1"/>
            <p:nvPr/>
          </p:nvSpPr>
          <p:spPr>
            <a:xfrm>
              <a:off x="2191897" y="6715335"/>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حرف "ب" وتسميته ورسمه.</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0E976F31-A049-5DEA-3553-4D328E235DE8}"/>
                </a:ext>
              </a:extLst>
            </p:cNvPr>
            <p:cNvPicPr>
              <a:picLocks noChangeAspect="1"/>
            </p:cNvPicPr>
            <p:nvPr/>
          </p:nvPicPr>
          <p:blipFill>
            <a:blip r:embed="rId5"/>
            <a:stretch>
              <a:fillRect/>
            </a:stretch>
          </p:blipFill>
          <p:spPr>
            <a:xfrm>
              <a:off x="11081793" y="6805307"/>
              <a:ext cx="455010" cy="466386"/>
            </a:xfrm>
            <a:prstGeom prst="rect">
              <a:avLst/>
            </a:prstGeom>
            <a:solidFill>
              <a:schemeClr val="accent5">
                <a:lumMod val="20000"/>
                <a:lumOff val="80000"/>
              </a:schemeClr>
            </a:solidFill>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2F356-2BDB-A747-DB29-FC90AE854B6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DB05D4-70F4-E5CF-DF98-36E96BB22535}"/>
              </a:ext>
            </a:extLst>
          </p:cNvPr>
          <p:cNvSpPr txBox="1"/>
          <p:nvPr/>
        </p:nvSpPr>
        <p:spPr>
          <a:xfrm>
            <a:off x="457199" y="697760"/>
            <a:ext cx="12039601"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نفعل على السبورة؟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انطلاقا من الوضعيات الحقيقية داخل القسم، تتم مساعدة المتعلمين على التعبير.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2443E69D-CC7F-FCBE-1FF3-829203129FC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7" name="Image 6" descr="Une image contenant dessin humoristique, meubles&#10;&#10;Le contenu généré par l’IA peut être incorrect.">
            <a:extLst>
              <a:ext uri="{FF2B5EF4-FFF2-40B4-BE49-F238E27FC236}">
                <a16:creationId xmlns:a16="http://schemas.microsoft.com/office/drawing/2014/main" id="{8CC32C79-F791-713A-9D72-56FCA080927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3027948" y="2458397"/>
            <a:ext cx="7660104" cy="6745833"/>
          </a:xfrm>
          <a:prstGeom prst="ellipse">
            <a:avLst/>
          </a:prstGeom>
          <a:ln>
            <a:noFill/>
          </a:ln>
          <a:effectLst>
            <a:softEdge rad="112500"/>
          </a:effectLst>
        </p:spPr>
      </p:pic>
    </p:spTree>
    <p:extLst>
      <p:ext uri="{BB962C8B-B14F-4D97-AF65-F5344CB8AC3E}">
        <p14:creationId xmlns:p14="http://schemas.microsoft.com/office/powerpoint/2010/main" val="3794294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F4C0A-A5D4-100B-0DDF-7CB9E40AF29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DFEE5CD-8483-406B-3199-3380B53FA058}"/>
              </a:ext>
            </a:extLst>
          </p:cNvPr>
          <p:cNvSpPr txBox="1"/>
          <p:nvPr/>
        </p:nvSpPr>
        <p:spPr>
          <a:xfrm>
            <a:off x="2807368" y="788890"/>
            <a:ext cx="9464843" cy="1200329"/>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عبر أسئلة يتم توجيه المتعلمين إلى ترديد العبارات التالية: نجلس، نسمع، نقرأ، نرسم، نلون، ننشد، نلعب...</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8276FB57-19DF-0568-83D0-BC33AE5EB59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11" name="Image 10">
            <a:extLst>
              <a:ext uri="{FF2B5EF4-FFF2-40B4-BE49-F238E27FC236}">
                <a16:creationId xmlns:a16="http://schemas.microsoft.com/office/drawing/2014/main" id="{5856903B-9F04-1DDB-7083-ED3DDF389BD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09632" y="2461507"/>
            <a:ext cx="3192362" cy="2930489"/>
          </a:xfrm>
          <a:prstGeom prst="rect">
            <a:avLst/>
          </a:prstGeom>
        </p:spPr>
      </p:pic>
      <p:pic>
        <p:nvPicPr>
          <p:cNvPr id="13" name="Image 12">
            <a:extLst>
              <a:ext uri="{FF2B5EF4-FFF2-40B4-BE49-F238E27FC236}">
                <a16:creationId xmlns:a16="http://schemas.microsoft.com/office/drawing/2014/main" id="{3B040930-430F-F3ED-0FC8-C77E95041F2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9784139" y="6334935"/>
            <a:ext cx="2744369" cy="3031490"/>
          </a:xfrm>
          <a:prstGeom prst="rect">
            <a:avLst/>
          </a:prstGeom>
        </p:spPr>
      </p:pic>
      <p:pic>
        <p:nvPicPr>
          <p:cNvPr id="15" name="Image 14">
            <a:extLst>
              <a:ext uri="{FF2B5EF4-FFF2-40B4-BE49-F238E27FC236}">
                <a16:creationId xmlns:a16="http://schemas.microsoft.com/office/drawing/2014/main" id="{C02BEE6B-AF50-1232-859B-54C61288955B}"/>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5037221" y="6643833"/>
            <a:ext cx="3011156" cy="2722591"/>
          </a:xfrm>
          <a:prstGeom prst="rect">
            <a:avLst/>
          </a:prstGeom>
        </p:spPr>
      </p:pic>
      <p:pic>
        <p:nvPicPr>
          <p:cNvPr id="17" name="Image 16">
            <a:extLst>
              <a:ext uri="{FF2B5EF4-FFF2-40B4-BE49-F238E27FC236}">
                <a16:creationId xmlns:a16="http://schemas.microsoft.com/office/drawing/2014/main" id="{F7ECBE49-0000-376A-3D63-B4145D06F3A6}"/>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531741" y="6699965"/>
            <a:ext cx="3030257" cy="2666459"/>
          </a:xfrm>
          <a:prstGeom prst="rect">
            <a:avLst/>
          </a:prstGeom>
        </p:spPr>
      </p:pic>
      <p:pic>
        <p:nvPicPr>
          <p:cNvPr id="19" name="Image 18">
            <a:extLst>
              <a:ext uri="{FF2B5EF4-FFF2-40B4-BE49-F238E27FC236}">
                <a16:creationId xmlns:a16="http://schemas.microsoft.com/office/drawing/2014/main" id="{D63433FB-7F0B-E676-84B4-D1E8AF6C62E4}"/>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432603" y="2461507"/>
            <a:ext cx="3094047" cy="2728215"/>
          </a:xfrm>
          <a:prstGeom prst="rect">
            <a:avLst/>
          </a:prstGeom>
        </p:spPr>
      </p:pic>
      <p:pic>
        <p:nvPicPr>
          <p:cNvPr id="21" name="Image 20">
            <a:extLst>
              <a:ext uri="{FF2B5EF4-FFF2-40B4-BE49-F238E27FC236}">
                <a16:creationId xmlns:a16="http://schemas.microsoft.com/office/drawing/2014/main" id="{77146369-A3E1-F3A3-7FB7-B0CF33538191}"/>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9560143" y="2461507"/>
            <a:ext cx="3192360" cy="2864152"/>
          </a:xfrm>
          <a:prstGeom prst="rect">
            <a:avLst/>
          </a:prstGeom>
        </p:spPr>
      </p:pic>
      <p:sp>
        <p:nvSpPr>
          <p:cNvPr id="22" name="Rectangle 21">
            <a:extLst>
              <a:ext uri="{FF2B5EF4-FFF2-40B4-BE49-F238E27FC236}">
                <a16:creationId xmlns:a16="http://schemas.microsoft.com/office/drawing/2014/main" id="{F2E125FA-B826-A25D-1A5E-5AD233C46BA0}"/>
              </a:ext>
            </a:extLst>
          </p:cNvPr>
          <p:cNvSpPr/>
          <p:nvPr/>
        </p:nvSpPr>
        <p:spPr>
          <a:xfrm>
            <a:off x="9560143" y="5598695"/>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8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نجلس</a:t>
            </a:r>
            <a:endParaRPr lang="fr-FR" sz="48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3" name="Rectangle 22">
            <a:extLst>
              <a:ext uri="{FF2B5EF4-FFF2-40B4-BE49-F238E27FC236}">
                <a16:creationId xmlns:a16="http://schemas.microsoft.com/office/drawing/2014/main" id="{819BC304-C81E-D367-1A3C-834A8CA05D2D}"/>
              </a:ext>
            </a:extLst>
          </p:cNvPr>
          <p:cNvSpPr/>
          <p:nvPr/>
        </p:nvSpPr>
        <p:spPr>
          <a:xfrm>
            <a:off x="4946619" y="5598695"/>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نستمع</a:t>
            </a:r>
            <a:endParaRPr lang="fr-FR"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4" name="Rectangle 23">
            <a:extLst>
              <a:ext uri="{FF2B5EF4-FFF2-40B4-BE49-F238E27FC236}">
                <a16:creationId xmlns:a16="http://schemas.microsoft.com/office/drawing/2014/main" id="{AF8C1C2E-640F-3536-4BCC-A05D3AD9AA15}"/>
              </a:ext>
            </a:extLst>
          </p:cNvPr>
          <p:cNvSpPr/>
          <p:nvPr/>
        </p:nvSpPr>
        <p:spPr>
          <a:xfrm>
            <a:off x="369638" y="5596998"/>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نقرأ</a:t>
            </a:r>
            <a:endParaRPr lang="fr-FR"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5" name="Rectangle 24">
            <a:extLst>
              <a:ext uri="{FF2B5EF4-FFF2-40B4-BE49-F238E27FC236}">
                <a16:creationId xmlns:a16="http://schemas.microsoft.com/office/drawing/2014/main" id="{DEFA40C4-A24D-B1CB-B185-95B856CE7917}"/>
              </a:ext>
            </a:extLst>
          </p:cNvPr>
          <p:cNvSpPr/>
          <p:nvPr/>
        </p:nvSpPr>
        <p:spPr>
          <a:xfrm>
            <a:off x="9560143" y="9466026"/>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8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نرسم ونلون</a:t>
            </a:r>
            <a:endParaRPr lang="fr-FR" sz="48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6" name="Rectangle 25">
            <a:extLst>
              <a:ext uri="{FF2B5EF4-FFF2-40B4-BE49-F238E27FC236}">
                <a16:creationId xmlns:a16="http://schemas.microsoft.com/office/drawing/2014/main" id="{7FCBF4C7-9F48-CAF3-2834-D1F22A4E5D78}"/>
              </a:ext>
            </a:extLst>
          </p:cNvPr>
          <p:cNvSpPr/>
          <p:nvPr/>
        </p:nvSpPr>
        <p:spPr>
          <a:xfrm>
            <a:off x="4946619" y="9466026"/>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ننشد</a:t>
            </a:r>
            <a:endParaRPr lang="fr-FR"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7" name="Rectangle 26">
            <a:extLst>
              <a:ext uri="{FF2B5EF4-FFF2-40B4-BE49-F238E27FC236}">
                <a16:creationId xmlns:a16="http://schemas.microsoft.com/office/drawing/2014/main" id="{841C51BB-3EF3-B3A9-FE06-98328EFCA5EB}"/>
              </a:ext>
            </a:extLst>
          </p:cNvPr>
          <p:cNvSpPr/>
          <p:nvPr/>
        </p:nvSpPr>
        <p:spPr>
          <a:xfrm>
            <a:off x="369638" y="9464329"/>
            <a:ext cx="3192360" cy="736240"/>
          </a:xfrm>
          <a:prstGeom prst="rect">
            <a:avLst/>
          </a:prstGeom>
          <a:solidFill>
            <a:schemeClr val="accent4">
              <a:lumMod val="20000"/>
              <a:lumOff val="80000"/>
            </a:schemeClr>
          </a:solidFill>
          <a:ln>
            <a:solidFill>
              <a:schemeClr val="accent4">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ar-MA"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نلعب</a:t>
            </a:r>
            <a:endParaRPr lang="fr-FR" sz="4400" dirty="0">
              <a:ln w="0"/>
              <a:solidFill>
                <a:schemeClr val="tx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2" name="Rectangle 1">
            <a:extLst>
              <a:ext uri="{FF2B5EF4-FFF2-40B4-BE49-F238E27FC236}">
                <a16:creationId xmlns:a16="http://schemas.microsoft.com/office/drawing/2014/main" id="{FB4D05D9-97BF-AB10-B76F-718E8D4D8C3C}"/>
              </a:ext>
            </a:extLst>
          </p:cNvPr>
          <p:cNvSpPr/>
          <p:nvPr/>
        </p:nvSpPr>
        <p:spPr>
          <a:xfrm>
            <a:off x="12560077" y="643468"/>
            <a:ext cx="995056" cy="1018616"/>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2714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45E43-F663-3A64-0F47-77FDD0EED69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703010-DF17-F5E4-630A-A0724D791065}"/>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خذوا لوحة القسم على كراساتكم، ولاحظوا جيدا الأفعال الممثلة على اللوحة.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منح 15 ثانية للتلاميذ قصد ملاحظة اللوحة.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95EE6B04-7504-4BAB-64F7-65161C1BC13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482FF772-5C89-75C0-6BAC-5D2E05AE69C6}"/>
              </a:ext>
            </a:extLst>
          </p:cNvPr>
          <p:cNvPicPr>
            <a:picLocks noChangeAspect="1"/>
          </p:cNvPicPr>
          <p:nvPr/>
        </p:nvPicPr>
        <p:blipFill>
          <a:blip r:embed="rId3"/>
          <a:stretch>
            <a:fillRect/>
          </a:stretch>
        </p:blipFill>
        <p:spPr>
          <a:xfrm>
            <a:off x="2028422" y="2324100"/>
            <a:ext cx="9659156" cy="7794401"/>
          </a:xfrm>
          <a:prstGeom prst="rect">
            <a:avLst/>
          </a:prstGeom>
        </p:spPr>
      </p:pic>
    </p:spTree>
    <p:extLst>
      <p:ext uri="{BB962C8B-B14F-4D97-AF65-F5344CB8AC3E}">
        <p14:creationId xmlns:p14="http://schemas.microsoft.com/office/powerpoint/2010/main" val="3546236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BEE39-6A92-F9BD-0A4B-C95E269CE52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4037F9-C39A-3A40-D029-E304E5E39E1B}"/>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ماذا يفعل كل واحد في اللوحة؟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تتم مساعدة التلاميذ للتعبير باستعمال الأساليب السابقة للتعبير عن الأفعال الممثلة في القسم</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1D6B6995-622F-0E8C-7FC2-EE99EEA47B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E5BE7C98-99D3-1F04-F539-EC31FADAA127}"/>
              </a:ext>
            </a:extLst>
          </p:cNvPr>
          <p:cNvPicPr>
            <a:picLocks noChangeAspect="1"/>
          </p:cNvPicPr>
          <p:nvPr/>
        </p:nvPicPr>
        <p:blipFill>
          <a:blip r:embed="rId3"/>
          <a:stretch>
            <a:fillRect/>
          </a:stretch>
        </p:blipFill>
        <p:spPr>
          <a:xfrm>
            <a:off x="2028422" y="2324100"/>
            <a:ext cx="9659156" cy="7794401"/>
          </a:xfrm>
          <a:prstGeom prst="rect">
            <a:avLst/>
          </a:prstGeom>
        </p:spPr>
      </p:pic>
      <p:sp>
        <p:nvSpPr>
          <p:cNvPr id="3" name="Ellipse 2">
            <a:extLst>
              <a:ext uri="{FF2B5EF4-FFF2-40B4-BE49-F238E27FC236}">
                <a16:creationId xmlns:a16="http://schemas.microsoft.com/office/drawing/2014/main" id="{644C8277-F4C8-B248-1C84-8C91ADF03920}"/>
              </a:ext>
            </a:extLst>
          </p:cNvPr>
          <p:cNvSpPr/>
          <p:nvPr/>
        </p:nvSpPr>
        <p:spPr>
          <a:xfrm>
            <a:off x="2028422" y="4780547"/>
            <a:ext cx="2254820" cy="2438400"/>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8" name="Ellipse 7">
            <a:extLst>
              <a:ext uri="{FF2B5EF4-FFF2-40B4-BE49-F238E27FC236}">
                <a16:creationId xmlns:a16="http://schemas.microsoft.com/office/drawing/2014/main" id="{8BF9578A-EA24-1305-F781-C07D8FCB785A}"/>
              </a:ext>
            </a:extLst>
          </p:cNvPr>
          <p:cNvSpPr/>
          <p:nvPr/>
        </p:nvSpPr>
        <p:spPr>
          <a:xfrm>
            <a:off x="8148485" y="5002100"/>
            <a:ext cx="2254820" cy="2438400"/>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 name="Ellipse 8">
            <a:extLst>
              <a:ext uri="{FF2B5EF4-FFF2-40B4-BE49-F238E27FC236}">
                <a16:creationId xmlns:a16="http://schemas.microsoft.com/office/drawing/2014/main" id="{C3765228-72BA-2D8A-07B4-FEADB872B364}"/>
              </a:ext>
            </a:extLst>
          </p:cNvPr>
          <p:cNvSpPr/>
          <p:nvPr/>
        </p:nvSpPr>
        <p:spPr>
          <a:xfrm>
            <a:off x="9918032" y="5143499"/>
            <a:ext cx="1769546" cy="2091489"/>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Ellipse 9">
            <a:extLst>
              <a:ext uri="{FF2B5EF4-FFF2-40B4-BE49-F238E27FC236}">
                <a16:creationId xmlns:a16="http://schemas.microsoft.com/office/drawing/2014/main" id="{973C5502-122B-D5A8-F63B-45EEB7BB1126}"/>
              </a:ext>
            </a:extLst>
          </p:cNvPr>
          <p:cNvSpPr/>
          <p:nvPr/>
        </p:nvSpPr>
        <p:spPr>
          <a:xfrm>
            <a:off x="2088581" y="7644958"/>
            <a:ext cx="2254820" cy="2438400"/>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1" name="Ellipse 10">
            <a:extLst>
              <a:ext uri="{FF2B5EF4-FFF2-40B4-BE49-F238E27FC236}">
                <a16:creationId xmlns:a16="http://schemas.microsoft.com/office/drawing/2014/main" id="{999F5D7E-A26F-F44E-0CCF-7B7D1E2CF384}"/>
              </a:ext>
            </a:extLst>
          </p:cNvPr>
          <p:cNvSpPr/>
          <p:nvPr/>
        </p:nvSpPr>
        <p:spPr>
          <a:xfrm>
            <a:off x="10070432" y="6716057"/>
            <a:ext cx="2254820" cy="2438400"/>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llipse 11">
            <a:extLst>
              <a:ext uri="{FF2B5EF4-FFF2-40B4-BE49-F238E27FC236}">
                <a16:creationId xmlns:a16="http://schemas.microsoft.com/office/drawing/2014/main" id="{2E0C2D27-F89F-11FB-11CD-AEDDF244F19E}"/>
              </a:ext>
            </a:extLst>
          </p:cNvPr>
          <p:cNvSpPr/>
          <p:nvPr/>
        </p:nvSpPr>
        <p:spPr>
          <a:xfrm>
            <a:off x="6252411" y="7952301"/>
            <a:ext cx="2254820" cy="2438400"/>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Ellipse 12">
            <a:extLst>
              <a:ext uri="{FF2B5EF4-FFF2-40B4-BE49-F238E27FC236}">
                <a16:creationId xmlns:a16="http://schemas.microsoft.com/office/drawing/2014/main" id="{74629E27-44F6-4BB4-D3DA-12E00DD948A0}"/>
              </a:ext>
            </a:extLst>
          </p:cNvPr>
          <p:cNvSpPr/>
          <p:nvPr/>
        </p:nvSpPr>
        <p:spPr>
          <a:xfrm>
            <a:off x="3645570" y="5374105"/>
            <a:ext cx="4215062" cy="3390764"/>
          </a:xfrm>
          <a:prstGeom prst="ellipse">
            <a:avLst/>
          </a:prstGeom>
          <a:noFill/>
          <a:ln w="57150">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24678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2"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09311"/>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62867"/>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ما قبل القراءة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xfrm>
            <a:off x="7440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xfrm>
            <a:off x="6954519" y="89747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xfrm>
            <a:off x="6468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12" name="Image 11">
            <a:extLst>
              <a:ext uri="{FF2B5EF4-FFF2-40B4-BE49-F238E27FC236}">
                <a16:creationId xmlns:a16="http://schemas.microsoft.com/office/drawing/2014/main" id="{74FE889F-C60B-6FCB-E07B-941409760513}"/>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08561" y="486702"/>
            <a:ext cx="6474030" cy="8164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F345369-5556-224C-E8AA-6427A8B8111D}"/>
              </a:ext>
            </a:extLst>
          </p:cNvPr>
          <p:cNvSpPr txBox="1"/>
          <p:nvPr/>
        </p:nvSpPr>
        <p:spPr>
          <a:xfrm>
            <a:off x="786063" y="743636"/>
            <a:ext cx="114380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استراحة قصيرة قبل أن نواصل - قفوا، سنردد أنشودة الحروف.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يساير المتعلمون الأنشودة بحركات من اقتراح الأستاذ، ويتدربون على إنشاد الحروف التسعة الأولى</a:t>
            </a:r>
          </a:p>
        </p:txBody>
      </p:sp>
      <p:pic>
        <p:nvPicPr>
          <p:cNvPr id="2" name="حروف دق الباب 1">
            <a:hlinkClick r:id="" action="ppaction://media"/>
            <a:extLst>
              <a:ext uri="{FF2B5EF4-FFF2-40B4-BE49-F238E27FC236}">
                <a16:creationId xmlns:a16="http://schemas.microsoft.com/office/drawing/2014/main" id="{FB81B07B-0415-3644-353E-EF74737A4FD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6303" y="2329006"/>
            <a:ext cx="13063393" cy="7342780"/>
          </a:xfrm>
          <a:prstGeom prst="rect">
            <a:avLst/>
          </a:prstGeom>
        </p:spPr>
      </p:pic>
    </p:spTree>
    <p:extLst>
      <p:ext uri="{BB962C8B-B14F-4D97-AF65-F5344CB8AC3E}">
        <p14:creationId xmlns:p14="http://schemas.microsoft.com/office/powerpoint/2010/main" val="419710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8D13-8E69-722C-152C-7DD9C2CB3F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98892-EEE7-DB29-A23F-6A98F79BCE1E}"/>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لنتعرف جميعا على حرف اليوم.</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يتتبع التلاميذ الشريط للتعرف على حرف اليوم.</a:t>
            </a:r>
          </a:p>
        </p:txBody>
      </p:sp>
      <p:pic>
        <p:nvPicPr>
          <p:cNvPr id="4" name="حرف الباء">
            <a:hlinkClick r:id="" action="ppaction://media"/>
            <a:extLst>
              <a:ext uri="{FF2B5EF4-FFF2-40B4-BE49-F238E27FC236}">
                <a16:creationId xmlns:a16="http://schemas.microsoft.com/office/drawing/2014/main" id="{509F2337-E719-BC9F-D706-D0657399243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6971" y="2349377"/>
            <a:ext cx="13142058" cy="7386997"/>
          </a:xfrm>
          <a:prstGeom prst="rect">
            <a:avLst/>
          </a:prstGeom>
        </p:spPr>
      </p:pic>
    </p:spTree>
    <p:extLst>
      <p:ext uri="{BB962C8B-B14F-4D97-AF65-F5344CB8AC3E}">
        <p14:creationId xmlns:p14="http://schemas.microsoft.com/office/powerpoint/2010/main" val="51057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37A5E-76B1-D1B2-CF57-0E5FB224961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C223C4E-0FC7-5599-4504-651B125A8B23}"/>
              </a:ext>
            </a:extLst>
          </p:cNvPr>
          <p:cNvSpPr txBox="1"/>
          <p:nvPr/>
        </p:nvSpPr>
        <p:spPr>
          <a:xfrm>
            <a:off x="4632159"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ما هو حرف اليوم؟ حرف اليوم هو "حرف الباء [ب]" كما في كلمة "باب"</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يستحضر التلاميذ الحرف المقدم في الشريط، ويرددون [ب]</a:t>
            </a:r>
          </a:p>
        </p:txBody>
      </p:sp>
      <p:sp>
        <p:nvSpPr>
          <p:cNvPr id="6" name="ZoneTexte 5">
            <a:extLst>
              <a:ext uri="{FF2B5EF4-FFF2-40B4-BE49-F238E27FC236}">
                <a16:creationId xmlns:a16="http://schemas.microsoft.com/office/drawing/2014/main" id="{9D051A71-B09A-7CD5-BF73-8328E0F60B30}"/>
              </a:ext>
            </a:extLst>
          </p:cNvPr>
          <p:cNvSpPr txBox="1"/>
          <p:nvPr/>
        </p:nvSpPr>
        <p:spPr>
          <a:xfrm>
            <a:off x="2779296" y="1919540"/>
            <a:ext cx="3705725" cy="6447919"/>
          </a:xfrm>
          <a:prstGeom prst="rect">
            <a:avLst/>
          </a:prstGeom>
          <a:noFill/>
        </p:spPr>
        <p:txBody>
          <a:bodyPr wrap="square" rtlCol="0">
            <a:spAutoFit/>
          </a:bodyPr>
          <a:lstStyle/>
          <a:p>
            <a:pPr algn="ctr" rtl="1"/>
            <a:r>
              <a:rPr lang="ar-MA"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endParaRPr lang="fr-FR"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7" name="Picture 49" descr="A cartoon of a person teaching a group of children&#10;&#10;Description automatically generated">
            <a:extLst>
              <a:ext uri="{FF2B5EF4-FFF2-40B4-BE49-F238E27FC236}">
                <a16:creationId xmlns:a16="http://schemas.microsoft.com/office/drawing/2014/main" id="{3FA07839-2C30-6812-B37F-CE85D098C15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8AB3E878-242C-67EA-087A-392C13884EC1}"/>
              </a:ext>
            </a:extLst>
          </p:cNvPr>
          <p:cNvPicPr>
            <a:picLocks noChangeAspect="1"/>
          </p:cNvPicPr>
          <p:nvPr/>
        </p:nvPicPr>
        <p:blipFill>
          <a:blip r:embed="rId3"/>
          <a:stretch>
            <a:fillRect/>
          </a:stretch>
        </p:blipFill>
        <p:spPr>
          <a:xfrm>
            <a:off x="8452185" y="3696987"/>
            <a:ext cx="2173903" cy="3534045"/>
          </a:xfrm>
          <a:prstGeom prst="rect">
            <a:avLst/>
          </a:prstGeom>
        </p:spPr>
      </p:pic>
    </p:spTree>
    <p:extLst>
      <p:ext uri="{BB962C8B-B14F-4D97-AF65-F5344CB8AC3E}">
        <p14:creationId xmlns:p14="http://schemas.microsoft.com/office/powerpoint/2010/main" val="159806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27AE0-7880-9F29-89C5-0E1091F9BC5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A4DF56B-BA6D-6B08-E36F-927FFE1206DA}"/>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يحدد لي على لوحة الحروف حرف الباء [ب]؟</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ينتدب بعض التلاميذ لتحديد موقع الحرف على لوحة الحروف</a:t>
            </a:r>
          </a:p>
        </p:txBody>
      </p:sp>
      <p:pic>
        <p:nvPicPr>
          <p:cNvPr id="2" name="Image 1">
            <a:extLst>
              <a:ext uri="{FF2B5EF4-FFF2-40B4-BE49-F238E27FC236}">
                <a16:creationId xmlns:a16="http://schemas.microsoft.com/office/drawing/2014/main" id="{3C7BE4DE-47EE-A41B-146E-D478841AA2DB}"/>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3665621" y="2351130"/>
            <a:ext cx="6384758" cy="782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D4D08AC0-587B-CE8C-271F-DB00C476A850}"/>
              </a:ext>
            </a:extLst>
          </p:cNvPr>
          <p:cNvSpPr/>
          <p:nvPr/>
        </p:nvSpPr>
        <p:spPr>
          <a:xfrm>
            <a:off x="6789823" y="2351130"/>
            <a:ext cx="1598194" cy="1258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9" descr="A cartoon of a person teaching a group of children&#10;&#10;Description automatically generated">
            <a:extLst>
              <a:ext uri="{FF2B5EF4-FFF2-40B4-BE49-F238E27FC236}">
                <a16:creationId xmlns:a16="http://schemas.microsoft.com/office/drawing/2014/main" id="{F70DED13-8F5C-9681-DD24-6EFEF514D5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8229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5E33-FC18-B268-C611-7EB2E161CC1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1D0550F-0764-11CB-16F8-CC92F5818C23}"/>
              </a:ext>
            </a:extLst>
          </p:cNvPr>
          <p:cNvSpPr txBox="1"/>
          <p:nvPr/>
        </p:nvSpPr>
        <p:spPr>
          <a:xfrm>
            <a:off x="1777246" y="883286"/>
            <a:ext cx="10844464"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حرف الباء [ب]، كما في كلمة باب: ب – باب/ كما في كلمة بطة: ب – بطة</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يردد التلاميذ حرف الباء مع الكلمات المرجعية بَ – باب/ بَ – بطة.</a:t>
            </a:r>
          </a:p>
        </p:txBody>
      </p:sp>
      <p:sp>
        <p:nvSpPr>
          <p:cNvPr id="6" name="ZoneTexte 5">
            <a:extLst>
              <a:ext uri="{FF2B5EF4-FFF2-40B4-BE49-F238E27FC236}">
                <a16:creationId xmlns:a16="http://schemas.microsoft.com/office/drawing/2014/main" id="{5844FD78-2F5E-8FA9-2BB6-E8346FD4A92D}"/>
              </a:ext>
            </a:extLst>
          </p:cNvPr>
          <p:cNvSpPr txBox="1"/>
          <p:nvPr/>
        </p:nvSpPr>
        <p:spPr>
          <a:xfrm>
            <a:off x="5005137" y="1960504"/>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6FD6C605-D70F-AF0A-3243-0AFC3BE894E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rcRect/>
          <a:stretch/>
        </p:blipFill>
        <p:spPr>
          <a:xfrm>
            <a:off x="1777246" y="3119228"/>
            <a:ext cx="4257294" cy="4257294"/>
          </a:xfrm>
          <a:prstGeom prst="rect">
            <a:avLst/>
          </a:prstGeom>
        </p:spPr>
      </p:pic>
      <p:sp>
        <p:nvSpPr>
          <p:cNvPr id="7" name="ZoneTexte 6">
            <a:extLst>
              <a:ext uri="{FF2B5EF4-FFF2-40B4-BE49-F238E27FC236}">
                <a16:creationId xmlns:a16="http://schemas.microsoft.com/office/drawing/2014/main" id="{45B9A954-E1CA-61CC-D914-B0C2B05F88A9}"/>
              </a:ext>
            </a:extLst>
          </p:cNvPr>
          <p:cNvSpPr txBox="1"/>
          <p:nvPr/>
        </p:nvSpPr>
        <p:spPr>
          <a:xfrm>
            <a:off x="1979627"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طَّةࣱ</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E9B6DC0-B13C-E11B-3C98-832FF770614D}"/>
              </a:ext>
            </a:extLst>
          </p:cNvPr>
          <p:cNvSpPr txBox="1"/>
          <p:nvPr/>
        </p:nvSpPr>
        <p:spPr>
          <a:xfrm>
            <a:off x="8243676"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باب</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7DCB162D-D79C-3301-A5E3-DEE28ED738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A4084D1E-DED6-9378-3D12-B12950431B24}"/>
              </a:ext>
            </a:extLst>
          </p:cNvPr>
          <p:cNvPicPr>
            <a:picLocks noChangeAspect="1"/>
          </p:cNvPicPr>
          <p:nvPr/>
        </p:nvPicPr>
        <p:blipFill>
          <a:blip r:embed="rId5"/>
          <a:stretch>
            <a:fillRect/>
          </a:stretch>
        </p:blipFill>
        <p:spPr>
          <a:xfrm>
            <a:off x="9009586" y="3648861"/>
            <a:ext cx="2173903" cy="3534045"/>
          </a:xfrm>
          <a:prstGeom prst="rect">
            <a:avLst/>
          </a:prstGeom>
        </p:spPr>
      </p:pic>
    </p:spTree>
    <p:extLst>
      <p:ext uri="{BB962C8B-B14F-4D97-AF65-F5344CB8AC3E}">
        <p14:creationId xmlns:p14="http://schemas.microsoft.com/office/powerpoint/2010/main" val="315061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637745" y="5944457"/>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244635" y="2938983"/>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1" cstate="hqprint">
            <a:extLst>
              <a:ext uri="{28A0092B-C50C-407E-A947-70E740481C1C}">
                <a14:useLocalDpi xmlns:a14="http://schemas.microsoft.com/office/drawing/2010/main"/>
              </a:ext>
            </a:extLst>
          </a:blip>
          <a:srcRect/>
          <a:stretch>
            <a:fillRect/>
          </a:stretch>
        </p:blipFill>
        <p:spPr>
          <a:xfrm>
            <a:off x="10206126" y="2522915"/>
            <a:ext cx="2465967" cy="163635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395414" y="2700709"/>
            <a:ext cx="2208239" cy="147215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867-FD33-31F4-6D55-45014BDD0B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BDE2B-C6B5-72AB-0C1F-764A2C7ED0B7}"/>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الصمت</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أغمضوا أعينكم وأنصتوا جيدا للكلمة التي سأقولها: "بحر"</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ينطق الأستاذ كلمة بصوت خافت.</a:t>
            </a:r>
          </a:p>
        </p:txBody>
      </p:sp>
      <p:pic>
        <p:nvPicPr>
          <p:cNvPr id="5" name="Image 4">
            <a:extLst>
              <a:ext uri="{FF2B5EF4-FFF2-40B4-BE49-F238E27FC236}">
                <a16:creationId xmlns:a16="http://schemas.microsoft.com/office/drawing/2014/main" id="{89D08803-B9D8-73C9-97A0-B0666D2BC1D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7" name="Image 6" descr="Une image contenant dessin, illustration, Dessin animé, Dessin d’enfant&#10;&#10;Le contenu généré par l’IA peut être incorrect.">
            <a:extLst>
              <a:ext uri="{FF2B5EF4-FFF2-40B4-BE49-F238E27FC236}">
                <a16:creationId xmlns:a16="http://schemas.microsoft.com/office/drawing/2014/main" id="{B67D6333-2FFA-F22B-E769-45168B49EB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8" b="95464" l="5492" r="95739">
                        <a14:foregroundMark x1="48769" y1="5948" x2="48769" y2="5948"/>
                        <a14:foregroundMark x1="85322" y1="74093" x2="85322" y2="74093"/>
                        <a14:foregroundMark x1="86648" y1="71270" x2="28883" y2="78427"/>
                        <a14:foregroundMark x1="12121" y1="68145" x2="41572" y2="84476"/>
                        <a14:foregroundMark x1="41572" y1="84476" x2="63636" y2="89617"/>
                        <a14:foregroundMark x1="63636" y1="89617" x2="76894" y2="79738"/>
                        <a14:foregroundMark x1="76894" y1="79738" x2="77936" y2="77823"/>
                        <a14:foregroundMark x1="84754" y1="67137" x2="67140" y2="74294"/>
                        <a14:foregroundMark x1="67140" y1="74294" x2="22538" y2="72077"/>
                        <a14:foregroundMark x1="22538" y1="72077" x2="16572" y2="77923"/>
                        <a14:foregroundMark x1="16572" y1="77923" x2="42330" y2="86895"/>
                        <a14:foregroundMark x1="42330" y1="86895" x2="64489" y2="84173"/>
                        <a14:foregroundMark x1="64489" y1="84173" x2="82008" y2="75000"/>
                        <a14:foregroundMark x1="82008" y1="75000" x2="86458" y2="66129"/>
                        <a14:foregroundMark x1="86458" y1="66129" x2="82386" y2="68145"/>
                        <a14:foregroundMark x1="8996" y1="64718" x2="26799" y2="64819"/>
                        <a14:foregroundMark x1="26799" y1="64819" x2="54261" y2="64012"/>
                        <a14:foregroundMark x1="54261" y1="64012" x2="69886" y2="65726"/>
                        <a14:foregroundMark x1="69886" y1="65726" x2="83902" y2="65423"/>
                        <a14:foregroundMark x1="83902" y1="65423" x2="91383" y2="70161"/>
                        <a14:foregroundMark x1="91383" y1="70161" x2="93087" y2="79435"/>
                        <a14:foregroundMark x1="93087" y1="79435" x2="90720" y2="85282"/>
                        <a14:foregroundMark x1="90720" y1="85282" x2="84848" y2="89819"/>
                        <a14:foregroundMark x1="84848" y1="89819" x2="55777" y2="95464"/>
                        <a14:foregroundMark x1="55777" y1="95464" x2="19034" y2="87298"/>
                        <a14:foregroundMark x1="19034" y1="87298" x2="9564" y2="74597"/>
                        <a14:foregroundMark x1="9564" y1="74597" x2="7481" y2="68750"/>
                        <a14:foregroundMark x1="7481" y1="68750" x2="9186" y2="65121"/>
                        <a14:foregroundMark x1="94508" y1="71875" x2="93750" y2="84577"/>
                        <a14:foregroundMark x1="18466" y1="65121" x2="41193" y2="67944"/>
                        <a14:foregroundMark x1="41193" y1="67944" x2="42045" y2="68347"/>
                        <a14:foregroundMark x1="64678" y1="72883" x2="48958" y2="85887"/>
                        <a14:foregroundMark x1="48958" y1="85887" x2="48958" y2="85887"/>
                        <a14:foregroundMark x1="81250" y1="72883" x2="84943" y2="79536"/>
                        <a14:foregroundMark x1="84943" y1="79536" x2="84943" y2="79637"/>
                        <a14:foregroundMark x1="95928" y1="75605" x2="95928" y2="75605"/>
                        <a14:foregroundMark x1="95360" y1="72278" x2="96117" y2="80040"/>
                        <a14:foregroundMark x1="96117" y1="80040" x2="92803" y2="86391"/>
                        <a14:foregroundMark x1="92803" y1="86391" x2="79640" y2="91129"/>
                        <a14:foregroundMark x1="79640" y1="91129" x2="46117" y2="95161"/>
                        <a14:foregroundMark x1="46117" y1="95161" x2="18655" y2="89315"/>
                        <a14:foregroundMark x1="18655" y1="89315" x2="12311" y2="86391"/>
                        <a14:foregroundMark x1="12311" y1="86391" x2="5682" y2="77722"/>
                        <a14:foregroundMark x1="5682" y1="77722" x2="5587" y2="68548"/>
                        <a14:foregroundMark x1="56723" y1="91835" x2="46212" y2="95464"/>
                        <a14:foregroundMark x1="46212" y1="95464" x2="33523" y2="95464"/>
                      </a14:backgroundRemoval>
                    </a14:imgEffect>
                  </a14:imgLayer>
                </a14:imgProps>
              </a:ext>
              <a:ext uri="{28A0092B-C50C-407E-A947-70E740481C1C}">
                <a14:useLocalDpi xmlns:a14="http://schemas.microsoft.com/office/drawing/2010/main"/>
              </a:ext>
            </a:extLst>
          </a:blip>
          <a:stretch>
            <a:fillRect/>
          </a:stretch>
        </p:blipFill>
        <p:spPr>
          <a:xfrm>
            <a:off x="3671882" y="3063712"/>
            <a:ext cx="6372236" cy="5986040"/>
          </a:xfrm>
          <a:prstGeom prst="rect">
            <a:avLst/>
          </a:prstGeom>
        </p:spPr>
      </p:pic>
    </p:spTree>
    <p:extLst>
      <p:ext uri="{BB962C8B-B14F-4D97-AF65-F5344CB8AC3E}">
        <p14:creationId xmlns:p14="http://schemas.microsoft.com/office/powerpoint/2010/main" val="23828702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B8FA6-18C8-5D5E-CEBD-399763F3545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7430EA2-D722-297E-8F2F-DAAC5931DE61}"/>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افتحوا أعينكم</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يكرر الكلمة التي همست بها؟ "بحر"</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يستمر التدرب على لعبة الصمت لمدة 30 ثانية عبر تكرار كلمات أخرى.</a:t>
            </a:r>
          </a:p>
        </p:txBody>
      </p:sp>
      <p:pic>
        <p:nvPicPr>
          <p:cNvPr id="2" name="Picture 49" descr="A cartoon of a person teaching a group of children&#10;&#10;Description automatically generated">
            <a:extLst>
              <a:ext uri="{FF2B5EF4-FFF2-40B4-BE49-F238E27FC236}">
                <a16:creationId xmlns:a16="http://schemas.microsoft.com/office/drawing/2014/main" id="{A5393917-AE5C-D90D-FC4B-C4C794C239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C3302BDD-95D3-6E4C-931E-0D591AEA90A6}"/>
              </a:ext>
            </a:extLst>
          </p:cNvPr>
          <p:cNvPicPr>
            <a:picLocks noChangeAspect="1"/>
          </p:cNvPicPr>
          <p:nvPr/>
        </p:nvPicPr>
        <p:blipFill>
          <a:blip r:embed="rId3"/>
          <a:stretch>
            <a:fillRect/>
          </a:stretch>
        </p:blipFill>
        <p:spPr>
          <a:xfrm>
            <a:off x="3025074" y="2984834"/>
            <a:ext cx="7665851" cy="5853924"/>
          </a:xfrm>
          <a:prstGeom prst="rect">
            <a:avLst/>
          </a:prstGeom>
        </p:spPr>
      </p:pic>
    </p:spTree>
    <p:extLst>
      <p:ext uri="{BB962C8B-B14F-4D97-AF65-F5344CB8AC3E}">
        <p14:creationId xmlns:p14="http://schemas.microsoft.com/office/powerpoint/2010/main" val="1210902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30FA5-D460-9452-0B6E-3B212B38290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9F0997C-F3BB-9190-E519-7DC0B2DAABD4}"/>
              </a:ext>
            </a:extLst>
          </p:cNvPr>
          <p:cNvSpPr txBox="1"/>
          <p:nvPr/>
        </p:nvSpPr>
        <p:spPr>
          <a:xfrm>
            <a:off x="1680901" y="916504"/>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مشابهة</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سأنطق بكلمات، إذا سمعتم صوت [ب]، تقفون.</a:t>
            </a:r>
          </a:p>
        </p:txBody>
      </p:sp>
      <p:pic>
        <p:nvPicPr>
          <p:cNvPr id="5" name="Image 4">
            <a:extLst>
              <a:ext uri="{FF2B5EF4-FFF2-40B4-BE49-F238E27FC236}">
                <a16:creationId xmlns:a16="http://schemas.microsoft.com/office/drawing/2014/main" id="{78BB014F-8635-F426-62E2-6D5B5B9E48C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E72714F7-983B-0772-1971-C84C6BF069A8}"/>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92FA3599-E5D3-C880-C3A6-404669A1D91F}"/>
              </a:ext>
            </a:extLst>
          </p:cNvPr>
          <p:cNvCxnSpPr>
            <a:stCxn id="8" idx="1"/>
          </p:cNvCxnSpPr>
          <p:nvPr/>
        </p:nvCxnSpPr>
        <p:spPr>
          <a:xfrm flipH="1" flipV="1">
            <a:off x="4315331" y="5566618"/>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 11" descr="Une image contenant meubles, table, intérieur, dessin humoristique&#10;&#10;Le contenu généré par l’IA peut être incorrect.">
            <a:extLst>
              <a:ext uri="{FF2B5EF4-FFF2-40B4-BE49-F238E27FC236}">
                <a16:creationId xmlns:a16="http://schemas.microsoft.com/office/drawing/2014/main" id="{C06E4C76-10D9-0110-6268-B6B7577849BA}"/>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077574" y="3581400"/>
            <a:ext cx="3391612" cy="4114202"/>
          </a:xfrm>
          <a:prstGeom prst="rect">
            <a:avLst/>
          </a:prstGeom>
        </p:spPr>
      </p:pic>
    </p:spTree>
    <p:extLst>
      <p:ext uri="{BB962C8B-B14F-4D97-AF65-F5344CB8AC3E}">
        <p14:creationId xmlns:p14="http://schemas.microsoft.com/office/powerpoint/2010/main" val="1390255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FD4F6-BE52-B9DB-490D-AF862545D2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61A621DA-CFFF-983C-B7A1-753E53E57213}"/>
              </a:ext>
            </a:extLst>
          </p:cNvPr>
          <p:cNvSpPr txBox="1"/>
          <p:nvPr/>
        </p:nvSpPr>
        <p:spPr>
          <a:xfrm>
            <a:off x="1443789"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وإذا لم تسمعوا صوت [ب]، تجلسون.</a:t>
            </a:r>
          </a:p>
        </p:txBody>
      </p:sp>
      <p:pic>
        <p:nvPicPr>
          <p:cNvPr id="5" name="Image 4">
            <a:extLst>
              <a:ext uri="{FF2B5EF4-FFF2-40B4-BE49-F238E27FC236}">
                <a16:creationId xmlns:a16="http://schemas.microsoft.com/office/drawing/2014/main" id="{8A6093B2-D4FD-5C77-50CD-7AB275261F2B}"/>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88CF2204-1EBC-0022-2E2F-F2D80713631F}"/>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76B68000-4B34-A006-2DCF-7BB68C5E29EB}"/>
              </a:ext>
            </a:extLst>
          </p:cNvPr>
          <p:cNvCxnSpPr>
            <a:stCxn id="8" idx="1"/>
          </p:cNvCxnSpPr>
          <p:nvPr/>
        </p:nvCxnSpPr>
        <p:spPr>
          <a:xfrm flipH="1" flipV="1">
            <a:off x="4315331" y="5566618"/>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2CF37074-C269-861F-7F02-B6B24FDD1D8F}"/>
              </a:ext>
            </a:extLst>
          </p:cNvPr>
          <p:cNvPicPr>
            <a:picLocks noChangeAspect="1"/>
          </p:cNvPicPr>
          <p:nvPr/>
        </p:nvPicPr>
        <p:blipFill>
          <a:blip r:embed="rId5" cstate="hqprint">
            <a:extLst>
              <a:ext uri="{28A0092B-C50C-407E-A947-70E740481C1C}">
                <a14:useLocalDpi xmlns:a14="http://schemas.microsoft.com/office/drawing/2010/main"/>
              </a:ext>
            </a:extLst>
          </a:blip>
          <a:srcRect l="22059" t="28485" r="30418" b="4497"/>
          <a:stretch>
            <a:fillRect/>
          </a:stretch>
        </p:blipFill>
        <p:spPr>
          <a:xfrm>
            <a:off x="1059358" y="3591930"/>
            <a:ext cx="3173974" cy="3949375"/>
          </a:xfrm>
          <a:prstGeom prst="rect">
            <a:avLst/>
          </a:prstGeom>
        </p:spPr>
      </p:pic>
    </p:spTree>
    <p:extLst>
      <p:ext uri="{BB962C8B-B14F-4D97-AF65-F5344CB8AC3E}">
        <p14:creationId xmlns:p14="http://schemas.microsoft.com/office/powerpoint/2010/main" val="724359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CAAA3-1CD3-FDE3-580F-EAF6B8584D7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C984B14-C349-8500-B3AB-C709998B1189}"/>
              </a:ext>
            </a:extLst>
          </p:cNvPr>
          <p:cNvSpPr txBox="1"/>
          <p:nvPr/>
        </p:nvSpPr>
        <p:spPr>
          <a:xfrm>
            <a:off x="1395663" y="7436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نتذكر: إذا سمعت الصوت [ ب] أقف، إذا لم أسمع الصوت [ ب ] أجلس.</a:t>
            </a:r>
          </a:p>
        </p:txBody>
      </p:sp>
      <p:pic>
        <p:nvPicPr>
          <p:cNvPr id="5" name="Image 4">
            <a:extLst>
              <a:ext uri="{FF2B5EF4-FFF2-40B4-BE49-F238E27FC236}">
                <a16:creationId xmlns:a16="http://schemas.microsoft.com/office/drawing/2014/main" id="{8F722E86-7B34-0BBA-DCBD-43B376CABA0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F9F2382B-D5A2-D810-7B31-23BB376101A4}"/>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6719308"/>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4803AD3C-17C6-40E4-CC51-340CC2AD0E68}"/>
              </a:ext>
            </a:extLst>
          </p:cNvPr>
          <p:cNvCxnSpPr>
            <a:stCxn id="8" idx="1"/>
          </p:cNvCxnSpPr>
          <p:nvPr/>
        </p:nvCxnSpPr>
        <p:spPr>
          <a:xfrm flipH="1" flipV="1">
            <a:off x="4315331" y="8115265"/>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0A254258-FEA5-2D55-14CC-0BD9CDAF7A95}"/>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6140577"/>
            <a:ext cx="3173974" cy="3949375"/>
          </a:xfrm>
          <a:prstGeom prst="rect">
            <a:avLst/>
          </a:prstGeom>
        </p:spPr>
      </p:pic>
      <p:pic>
        <p:nvPicPr>
          <p:cNvPr id="2" name="Google Shape;1931;p118">
            <a:extLst>
              <a:ext uri="{FF2B5EF4-FFF2-40B4-BE49-F238E27FC236}">
                <a16:creationId xmlns:a16="http://schemas.microsoft.com/office/drawing/2014/main" id="{B036D9B4-B8BA-EACB-5BC9-AB640622F6FB}"/>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2594780"/>
            <a:ext cx="3446302" cy="2889640"/>
          </a:xfrm>
          <a:prstGeom prst="rect">
            <a:avLst/>
          </a:prstGeom>
          <a:noFill/>
          <a:ln>
            <a:noFill/>
          </a:ln>
        </p:spPr>
      </p:pic>
      <p:cxnSp>
        <p:nvCxnSpPr>
          <p:cNvPr id="6" name="Connecteur droit avec flèche 5">
            <a:extLst>
              <a:ext uri="{FF2B5EF4-FFF2-40B4-BE49-F238E27FC236}">
                <a16:creationId xmlns:a16="http://schemas.microsoft.com/office/drawing/2014/main" id="{281A4221-290E-E327-DB55-58E5FC5C77B0}"/>
              </a:ext>
            </a:extLst>
          </p:cNvPr>
          <p:cNvCxnSpPr>
            <a:stCxn id="2" idx="1"/>
          </p:cNvCxnSpPr>
          <p:nvPr/>
        </p:nvCxnSpPr>
        <p:spPr>
          <a:xfrm flipH="1" flipV="1">
            <a:off x="4315331" y="3990737"/>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3168CB39-BAAC-4393-3F98-8C8D39DF8175}"/>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077574" y="2005519"/>
            <a:ext cx="3391612" cy="4114202"/>
          </a:xfrm>
          <a:prstGeom prst="rect">
            <a:avLst/>
          </a:prstGeom>
        </p:spPr>
      </p:pic>
    </p:spTree>
    <p:extLst>
      <p:ext uri="{BB962C8B-B14F-4D97-AF65-F5344CB8AC3E}">
        <p14:creationId xmlns:p14="http://schemas.microsoft.com/office/powerpoint/2010/main" val="1543259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FE774-21FE-97D5-09F3-6CD5EBDB2DB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69D54F0-A632-71A5-B429-B5DD0E1EE6EF}"/>
              </a:ext>
            </a:extLst>
          </p:cNvPr>
          <p:cNvSpPr txBox="1"/>
          <p:nvPr/>
        </p:nvSpPr>
        <p:spPr>
          <a:xfrm>
            <a:off x="1680901" y="857572"/>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سأبدأ أنا أولا، ثم ستقومون أنتم أيضا بنفس الشيء بعد ذلك. أنصتوا جيدا.</a:t>
            </a:r>
          </a:p>
        </p:txBody>
      </p:sp>
      <p:pic>
        <p:nvPicPr>
          <p:cNvPr id="5" name="Image 4">
            <a:extLst>
              <a:ext uri="{FF2B5EF4-FFF2-40B4-BE49-F238E27FC236}">
                <a16:creationId xmlns:a16="http://schemas.microsoft.com/office/drawing/2014/main" id="{2EB42349-F2DF-ACEC-301D-D81EECE0F3D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9" name="Image 8">
            <a:extLst>
              <a:ext uri="{FF2B5EF4-FFF2-40B4-BE49-F238E27FC236}">
                <a16:creationId xmlns:a16="http://schemas.microsoft.com/office/drawing/2014/main" id="{A57921D8-01F7-C432-6572-7754E69567C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703835" y="3944532"/>
            <a:ext cx="4308330" cy="3962055"/>
          </a:xfrm>
          <a:prstGeom prst="rect">
            <a:avLst/>
          </a:prstGeom>
        </p:spPr>
      </p:pic>
    </p:spTree>
    <p:extLst>
      <p:ext uri="{BB962C8B-B14F-4D97-AF65-F5344CB8AC3E}">
        <p14:creationId xmlns:p14="http://schemas.microsoft.com/office/powerpoint/2010/main" val="33789718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04F15-7597-E566-01E9-3C32FF33D6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BB390F3-1B08-64C4-F2F1-1C55698225DC}"/>
              </a:ext>
            </a:extLst>
          </p:cNvPr>
          <p:cNvSpPr txBox="1"/>
          <p:nvPr/>
        </p:nvSpPr>
        <p:spPr>
          <a:xfrm>
            <a:off x="1680901" y="857572"/>
            <a:ext cx="10828422" cy="584775"/>
          </a:xfrm>
          <a:prstGeom prst="rect">
            <a:avLst/>
          </a:prstGeom>
          <a:noFill/>
        </p:spPr>
        <p:txBody>
          <a:bodyPr wrap="square">
            <a:spAutoFit/>
          </a:bodyPr>
          <a:lstStyle/>
          <a:p>
            <a:pPr lvl="0" algn="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باب  – باب،  هل أسمع الصوت [ ب] في كلمة "باب"؟</a:t>
            </a:r>
            <a:endParaRPr lang="ar-MA" sz="32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32BA9591-F5B7-5C33-F3E6-78693C61A1E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Google Shape;1978;p122">
            <a:extLst>
              <a:ext uri="{FF2B5EF4-FFF2-40B4-BE49-F238E27FC236}">
                <a16:creationId xmlns:a16="http://schemas.microsoft.com/office/drawing/2014/main" id="{7E9A3C48-845E-CE7B-0782-C7E0A60BAC07}"/>
              </a:ext>
            </a:extLst>
          </p:cNvPr>
          <p:cNvPicPr preferRelativeResize="0"/>
          <p:nvPr/>
        </p:nvPicPr>
        <p:blipFill rotWithShape="1">
          <a:blip r:embed="rId3">
            <a:alphaModFix/>
          </a:blip>
          <a:srcRect/>
          <a:stretch/>
        </p:blipFill>
        <p:spPr>
          <a:xfrm flipH="1">
            <a:off x="2953036" y="4309811"/>
            <a:ext cx="1813518" cy="3238001"/>
          </a:xfrm>
          <a:prstGeom prst="rect">
            <a:avLst/>
          </a:prstGeom>
          <a:noFill/>
          <a:ln>
            <a:noFill/>
          </a:ln>
        </p:spPr>
      </p:pic>
      <p:pic>
        <p:nvPicPr>
          <p:cNvPr id="6" name="Image 5">
            <a:extLst>
              <a:ext uri="{FF2B5EF4-FFF2-40B4-BE49-F238E27FC236}">
                <a16:creationId xmlns:a16="http://schemas.microsoft.com/office/drawing/2014/main" id="{CEE31F39-7B26-308E-367D-C419D5153B8B}"/>
              </a:ext>
            </a:extLst>
          </p:cNvPr>
          <p:cNvPicPr>
            <a:picLocks noChangeAspect="1"/>
          </p:cNvPicPr>
          <p:nvPr/>
        </p:nvPicPr>
        <p:blipFill>
          <a:blip r:embed="rId4"/>
          <a:stretch>
            <a:fillRect/>
          </a:stretch>
        </p:blipFill>
        <p:spPr>
          <a:xfrm>
            <a:off x="8452185" y="4161788"/>
            <a:ext cx="2173903" cy="3534045"/>
          </a:xfrm>
          <a:prstGeom prst="rect">
            <a:avLst/>
          </a:prstGeom>
        </p:spPr>
      </p:pic>
    </p:spTree>
    <p:extLst>
      <p:ext uri="{BB962C8B-B14F-4D97-AF65-F5344CB8AC3E}">
        <p14:creationId xmlns:p14="http://schemas.microsoft.com/office/powerpoint/2010/main" val="17698396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5E27D-1775-DA13-EFB9-43506345BB3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9F34CFA-3344-6AB6-7C38-7D52382FBDE4}"/>
              </a:ext>
            </a:extLst>
          </p:cNvPr>
          <p:cNvSpPr txBox="1"/>
          <p:nvPr/>
        </p:nvSpPr>
        <p:spPr>
          <a:xfrm>
            <a:off x="1680901" y="857572"/>
            <a:ext cx="10828422" cy="584775"/>
          </a:xfrm>
          <a:prstGeom prst="rect">
            <a:avLst/>
          </a:prstGeom>
          <a:noFill/>
        </p:spPr>
        <p:txBody>
          <a:bodyPr wrap="square">
            <a:spAutoFit/>
          </a:bodyPr>
          <a:lstStyle/>
          <a:p>
            <a:pPr lvl="0" algn="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نعم أسمع الصوت [ أ] في كلمة "أسد". إذن سأقف.</a:t>
            </a:r>
            <a:endParaRPr lang="ar-MA" sz="32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7E997402-E8ED-D27D-CD42-1173EEE3A786}"/>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cxnSp>
        <p:nvCxnSpPr>
          <p:cNvPr id="6" name="Connecteur droit avec flèche 5">
            <a:extLst>
              <a:ext uri="{FF2B5EF4-FFF2-40B4-BE49-F238E27FC236}">
                <a16:creationId xmlns:a16="http://schemas.microsoft.com/office/drawing/2014/main" id="{65117E78-5A78-805D-52E7-009C614A4082}"/>
              </a:ext>
            </a:extLst>
          </p:cNvPr>
          <p:cNvCxnSpPr/>
          <p:nvPr/>
        </p:nvCxnSpPr>
        <p:spPr>
          <a:xfrm flipH="1" flipV="1">
            <a:off x="4343317" y="5928475"/>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DFDABB61-D05A-AB83-16DE-1B78C4A798A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05560" y="3943257"/>
            <a:ext cx="3391612" cy="4114202"/>
          </a:xfrm>
          <a:prstGeom prst="rect">
            <a:avLst/>
          </a:prstGeom>
        </p:spPr>
      </p:pic>
      <p:pic>
        <p:nvPicPr>
          <p:cNvPr id="4" name="Image 3">
            <a:extLst>
              <a:ext uri="{FF2B5EF4-FFF2-40B4-BE49-F238E27FC236}">
                <a16:creationId xmlns:a16="http://schemas.microsoft.com/office/drawing/2014/main" id="{CB984976-9812-B70B-327B-91DC30C7971B}"/>
              </a:ext>
            </a:extLst>
          </p:cNvPr>
          <p:cNvPicPr>
            <a:picLocks noChangeAspect="1"/>
          </p:cNvPicPr>
          <p:nvPr/>
        </p:nvPicPr>
        <p:blipFill>
          <a:blip r:embed="rId4"/>
          <a:stretch>
            <a:fillRect/>
          </a:stretch>
        </p:blipFill>
        <p:spPr>
          <a:xfrm>
            <a:off x="8452185" y="4161788"/>
            <a:ext cx="2173903" cy="3534045"/>
          </a:xfrm>
          <a:prstGeom prst="rect">
            <a:avLst/>
          </a:prstGeom>
        </p:spPr>
      </p:pic>
    </p:spTree>
    <p:extLst>
      <p:ext uri="{BB962C8B-B14F-4D97-AF65-F5344CB8AC3E}">
        <p14:creationId xmlns:p14="http://schemas.microsoft.com/office/powerpoint/2010/main" val="1050327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F30D-C9D2-FB8B-C5A7-778F398623A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F85CB-390C-DB14-8833-2FB33AE8A181}"/>
              </a:ext>
            </a:extLst>
          </p:cNvPr>
          <p:cNvSpPr txBox="1"/>
          <p:nvPr/>
        </p:nvSpPr>
        <p:spPr>
          <a:xfrm>
            <a:off x="1680901" y="857572"/>
            <a:ext cx="10828422" cy="1077218"/>
          </a:xfrm>
          <a:prstGeom prst="rect">
            <a:avLst/>
          </a:prstGeom>
          <a:noFill/>
        </p:spPr>
        <p:txBody>
          <a:bodyPr wrap="square">
            <a:spAutoFit/>
          </a:bodyPr>
          <a:lstStyle/>
          <a:p>
            <a:pPr lvl="0" algn="r" rtl="1"/>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الآن دوركم، سأنطق الكلمات، وعليكم بالانتباه جيدا: بطة – بصل – توت  - بحر – كأس.</a:t>
            </a:r>
          </a:p>
          <a:p>
            <a:pPr lvl="0" algn="r" rtl="1"/>
            <a:r>
              <a:rPr lang="ar-MA" sz="3200" i="1" dirty="0">
                <a:solidFill>
                  <a:schemeClr val="bg1">
                    <a:lumMod val="65000"/>
                  </a:schemeClr>
                </a:solidFill>
                <a:latin typeface="Microsoft Uighur" panose="02000000000000000000" pitchFamily="2" charset="-78"/>
                <a:cs typeface="Microsoft Uighur" panose="02000000000000000000" pitchFamily="2" charset="-78"/>
                <a:sym typeface="Calibri"/>
              </a:rPr>
              <a:t>يتم الحرص على نطق الكلمات ببطء وتوضيح سبب القيام أو الجلوس.</a:t>
            </a:r>
            <a:endParaRPr lang="ar-MA" sz="32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CEEBAE5C-1953-A003-2A74-2C0D0E4EE72E}"/>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Image 7">
            <a:extLst>
              <a:ext uri="{FF2B5EF4-FFF2-40B4-BE49-F238E27FC236}">
                <a16:creationId xmlns:a16="http://schemas.microsoft.com/office/drawing/2014/main" id="{D5304E52-B4FE-8B4D-E23B-3AB031B4DB52}"/>
              </a:ext>
            </a:extLst>
          </p:cNvPr>
          <p:cNvPicPr>
            <a:picLocks noChangeAspect="1"/>
          </p:cNvPicPr>
          <p:nvPr/>
        </p:nvPicPr>
        <p:blipFill>
          <a:blip r:embed="rId3"/>
          <a:stretch>
            <a:fillRect/>
          </a:stretch>
        </p:blipFill>
        <p:spPr>
          <a:xfrm>
            <a:off x="3025074" y="3032960"/>
            <a:ext cx="7665851" cy="5853924"/>
          </a:xfrm>
          <a:prstGeom prst="rect">
            <a:avLst/>
          </a:prstGeom>
        </p:spPr>
      </p:pic>
    </p:spTree>
    <p:extLst>
      <p:ext uri="{BB962C8B-B14F-4D97-AF65-F5344CB8AC3E}">
        <p14:creationId xmlns:p14="http://schemas.microsoft.com/office/powerpoint/2010/main" val="9216669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EE18-E08F-AA62-16D0-B9DF61B5020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206884C-DE62-5E3F-0166-7530AE45DAA1}"/>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بطاقاتكم وابحثوا عن حرف الباء، ثم ارفعوا البطاقة.</a:t>
            </a:r>
          </a:p>
        </p:txBody>
      </p:sp>
      <p:pic>
        <p:nvPicPr>
          <p:cNvPr id="4" name="Picture 14">
            <a:extLst>
              <a:ext uri="{FF2B5EF4-FFF2-40B4-BE49-F238E27FC236}">
                <a16:creationId xmlns:a16="http://schemas.microsoft.com/office/drawing/2014/main" id="{B556E716-4BF2-7073-F2D7-8BF5EEAF3AB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374993" y="3925245"/>
            <a:ext cx="4966013" cy="377000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9" descr="A cartoon of a person teaching a group of children&#10;&#10;Description automatically generated">
            <a:extLst>
              <a:ext uri="{FF2B5EF4-FFF2-40B4-BE49-F238E27FC236}">
                <a16:creationId xmlns:a16="http://schemas.microsoft.com/office/drawing/2014/main" id="{C3531918-24A9-86C3-2999-273A4A29B4F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92153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algn="ctr" defTabSz="685834"/>
            <a:r>
              <a:rPr lang="ar-MA" sz="4800" b="1" dirty="0">
                <a:solidFill>
                  <a:srgbClr val="1F497D"/>
                </a:solidFill>
                <a:latin typeface="Adobe Arabic" panose="02040503050201020203" pitchFamily="18" charset="-78"/>
                <a:cs typeface="Adobe Arabic" panose="02040503050201020203" pitchFamily="18" charset="-78"/>
              </a:rPr>
              <a:t>العدة اللازمة للحصة</a:t>
            </a:r>
            <a:endParaRPr lang="en-US" sz="4800" b="1" dirty="0">
              <a:solidFill>
                <a:srgbClr val="1F497D"/>
              </a:solidFill>
              <a:latin typeface="Adobe Arabic" panose="02040503050201020203" pitchFamily="18" charset="-78"/>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967817"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الكراسة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
        <p:nvSpPr>
          <p:cNvPr id="2" name="Rectangle : coins arrondis 1">
            <a:extLst>
              <a:ext uri="{FF2B5EF4-FFF2-40B4-BE49-F238E27FC236}">
                <a16:creationId xmlns:a16="http://schemas.microsoft.com/office/drawing/2014/main" id="{FF0DACA2-9027-71B5-CB86-4E4188CB817C}"/>
              </a:ext>
            </a:extLst>
          </p:cNvPr>
          <p:cNvSpPr/>
          <p:nvPr/>
        </p:nvSpPr>
        <p:spPr>
          <a:xfrm>
            <a:off x="5249823" y="6558862"/>
            <a:ext cx="330671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لوحة المقاطع والحروف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160474" y="3536125"/>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بطاقات 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5" name="Image 4">
            <a:extLst>
              <a:ext uri="{FF2B5EF4-FFF2-40B4-BE49-F238E27FC236}">
                <a16:creationId xmlns:a16="http://schemas.microsoft.com/office/drawing/2014/main" id="{37A06EC4-C540-B9BC-FD02-B442543B1992}"/>
              </a:ext>
            </a:extLst>
          </p:cNvPr>
          <p:cNvPicPr>
            <a:picLocks noChangeAspect="1"/>
          </p:cNvPicPr>
          <p:nvPr/>
        </p:nvPicPr>
        <p:blipFill>
          <a:blip r:embed="rId6"/>
          <a:stretch>
            <a:fillRect/>
          </a:stretch>
        </p:blipFill>
        <p:spPr>
          <a:xfrm rot="897264">
            <a:off x="1173231" y="2987427"/>
            <a:ext cx="2508991" cy="31857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 2">
            <a:extLst>
              <a:ext uri="{FF2B5EF4-FFF2-40B4-BE49-F238E27FC236}">
                <a16:creationId xmlns:a16="http://schemas.microsoft.com/office/drawing/2014/main" id="{72EF5AC7-2DC6-2764-EDE3-884D5C8E805C}"/>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5545924" y="2845830"/>
            <a:ext cx="2750848" cy="346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608153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3C74D-AA0E-ED90-C5E8-93E0623AD6C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B760E9E-D33E-0B5B-4203-BD52CF90E68A}"/>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نعم أحسنتم، هذه هي بطاقة حرف الباء.</a:t>
            </a:r>
          </a:p>
        </p:txBody>
      </p:sp>
      <p:pic>
        <p:nvPicPr>
          <p:cNvPr id="2" name="Picture 49" descr="A cartoon of a person teaching a group of children&#10;&#10;Description automatically generated">
            <a:extLst>
              <a:ext uri="{FF2B5EF4-FFF2-40B4-BE49-F238E27FC236}">
                <a16:creationId xmlns:a16="http://schemas.microsoft.com/office/drawing/2014/main" id="{ED5223E7-A3E7-880A-BFF8-ADF33359110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6" name="Image 5">
            <a:extLst>
              <a:ext uri="{FF2B5EF4-FFF2-40B4-BE49-F238E27FC236}">
                <a16:creationId xmlns:a16="http://schemas.microsoft.com/office/drawing/2014/main" id="{F9007FAC-6AC2-E60A-D329-D0D1E01D0C6B}"/>
              </a:ext>
            </a:extLst>
          </p:cNvPr>
          <p:cNvPicPr>
            <a:picLocks noChangeAspect="1"/>
          </p:cNvPicPr>
          <p:nvPr/>
        </p:nvPicPr>
        <p:blipFill>
          <a:blip r:embed="rId3" cstate="hqprint">
            <a:extLst>
              <a:ext uri="{28A0092B-C50C-407E-A947-70E740481C1C}">
                <a14:useLocalDpi xmlns:a14="http://schemas.microsoft.com/office/drawing/2010/main"/>
              </a:ext>
            </a:extLst>
          </a:blip>
          <a:srcRect l="19037" t="18318" r="19849" b="29465"/>
          <a:stretch>
            <a:fillRect/>
          </a:stretch>
        </p:blipFill>
        <p:spPr>
          <a:xfrm>
            <a:off x="4680774" y="3609474"/>
            <a:ext cx="4828675" cy="4892842"/>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644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CC83-ADEB-519B-AF1D-F6BD8CD1AD8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E95C949-A520-CEB0-876D-98459611DBE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لاحظوا الكلمات التالية، فهي تتضمن حرف الباء: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تقديم الكلمات ودعوة المتعلمين إلى تمييز حرف الباء  في كل كلمة</a:t>
            </a:r>
          </a:p>
        </p:txBody>
      </p:sp>
      <p:pic>
        <p:nvPicPr>
          <p:cNvPr id="5" name="Image 4">
            <a:extLst>
              <a:ext uri="{FF2B5EF4-FFF2-40B4-BE49-F238E27FC236}">
                <a16:creationId xmlns:a16="http://schemas.microsoft.com/office/drawing/2014/main" id="{55D4CCCB-5DA0-BBF7-320D-6928038A64B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 name="ZoneTexte 1">
            <a:extLst>
              <a:ext uri="{FF2B5EF4-FFF2-40B4-BE49-F238E27FC236}">
                <a16:creationId xmlns:a16="http://schemas.microsoft.com/office/drawing/2014/main" id="{BBAF9233-4E8C-BFEA-5CB9-F05E2E7027BE}"/>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بَطَّةࣱ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60254E6-80AD-E4E8-82E6-E37E0A41E6E4}"/>
              </a:ext>
            </a:extLst>
          </p:cNvPr>
          <p:cNvSpPr txBox="1"/>
          <p:nvPr/>
        </p:nvSpPr>
        <p:spPr>
          <a:xfrm>
            <a:off x="5135484"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بابࣱ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82296B50-8CBB-CED5-4AA9-ED3E27613712}"/>
              </a:ext>
            </a:extLst>
          </p:cNvPr>
          <p:cNvSpPr txBox="1"/>
          <p:nvPr/>
        </p:nvSpPr>
        <p:spPr>
          <a:xfrm>
            <a:off x="918415"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بَحْرࣱ</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A2429C9-9BE6-8B80-8BF1-B7F057EDA909}"/>
              </a:ext>
            </a:extLst>
          </p:cNvPr>
          <p:cNvSpPr txBox="1"/>
          <p:nvPr/>
        </p:nvSpPr>
        <p:spPr>
          <a:xfrm>
            <a:off x="9352553"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طَّةࣱ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AF6BF4DF-A2F0-64D9-63D1-175828991AB7}"/>
              </a:ext>
            </a:extLst>
          </p:cNvPr>
          <p:cNvSpPr txBox="1"/>
          <p:nvPr/>
        </p:nvSpPr>
        <p:spPr>
          <a:xfrm>
            <a:off x="5135484"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باب</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E7E94136-76AB-5EE6-DC0D-349F2498CAAD}"/>
              </a:ext>
            </a:extLst>
          </p:cNvPr>
          <p:cNvSpPr txBox="1"/>
          <p:nvPr/>
        </p:nvSpPr>
        <p:spPr>
          <a:xfrm>
            <a:off x="918414" y="4264769"/>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حْرࣱ</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318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5458A-FC7C-88C2-1ECA-8321BC607D0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05BEEE-C24E-E4C8-A1BE-465DA8AF16C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من يعطيني كلمة تتضمن [ب]:</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تقديم الكلمات مع التصحيح، يتم تدوين الكلمات على السبورة وتمييز الحرف فيها. </a:t>
            </a:r>
          </a:p>
        </p:txBody>
      </p:sp>
      <p:pic>
        <p:nvPicPr>
          <p:cNvPr id="4" name="Image 3">
            <a:extLst>
              <a:ext uri="{FF2B5EF4-FFF2-40B4-BE49-F238E27FC236}">
                <a16:creationId xmlns:a16="http://schemas.microsoft.com/office/drawing/2014/main" id="{285FAA3A-2BC0-3D5D-9CE6-9F7464E5586F}"/>
              </a:ext>
            </a:extLst>
          </p:cNvPr>
          <p:cNvPicPr>
            <a:picLocks noChangeAspect="1"/>
          </p:cNvPicPr>
          <p:nvPr/>
        </p:nvPicPr>
        <p:blipFill>
          <a:blip r:embed="rId2"/>
          <a:stretch>
            <a:fillRect/>
          </a:stretch>
        </p:blipFill>
        <p:spPr>
          <a:xfrm>
            <a:off x="3025074" y="3032960"/>
            <a:ext cx="7665851" cy="5853924"/>
          </a:xfrm>
          <a:prstGeom prst="rect">
            <a:avLst/>
          </a:prstGeom>
        </p:spPr>
      </p:pic>
      <p:pic>
        <p:nvPicPr>
          <p:cNvPr id="8" name="Picture 49" descr="A cartoon of a person teaching a group of children&#10;&#10;Description automatically generated">
            <a:extLst>
              <a:ext uri="{FF2B5EF4-FFF2-40B4-BE49-F238E27FC236}">
                <a16:creationId xmlns:a16="http://schemas.microsoft.com/office/drawing/2014/main" id="{A9D3B4D6-16C2-F0B3-8386-C0C82A7C5C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42038019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FB9EB-D767-9E95-EF24-003366F3819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B3A817D-8F8F-DC55-F5EE-23C108912D3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البطاقات المقلوبة في ثنائيات، خذوا بطاقة حرف الألف [أ] إلى جانب بطاقة حرف الباء</a:t>
            </a:r>
          </a:p>
        </p:txBody>
      </p:sp>
      <p:pic>
        <p:nvPicPr>
          <p:cNvPr id="5" name="Image 4">
            <a:extLst>
              <a:ext uri="{FF2B5EF4-FFF2-40B4-BE49-F238E27FC236}">
                <a16:creationId xmlns:a16="http://schemas.microsoft.com/office/drawing/2014/main" id="{54ADF0A1-677C-4BAF-F5FB-59A1851415C3}"/>
              </a:ext>
            </a:extLst>
          </p:cNvPr>
          <p:cNvPicPr>
            <a:picLocks noChangeAspect="1"/>
          </p:cNvPicPr>
          <p:nvPr/>
        </p:nvPicPr>
        <p:blipFill>
          <a:blip r:embed="rId2" cstate="hqprint">
            <a:extLst>
              <a:ext uri="{28A0092B-C50C-407E-A947-70E740481C1C}">
                <a14:useLocalDpi xmlns:a14="http://schemas.microsoft.com/office/drawing/2010/main"/>
              </a:ext>
            </a:extLst>
          </a:blip>
          <a:srcRect l="19037" t="18318" r="19849" b="29465"/>
          <a:stretch>
            <a:fillRect/>
          </a:stretch>
        </p:blipFill>
        <p:spPr>
          <a:xfrm>
            <a:off x="1206678" y="3721767"/>
            <a:ext cx="4828675" cy="4892842"/>
          </a:xfrm>
          <a:prstGeom prst="rect">
            <a:avLst/>
          </a:prstGeom>
          <a:ln>
            <a:solidFill>
              <a:schemeClr val="tx1"/>
            </a:solid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4950B5F4-9013-E87D-29BC-0172C80E33FE}"/>
              </a:ext>
            </a:extLst>
          </p:cNvPr>
          <p:cNvPicPr>
            <a:picLocks noChangeAspect="1"/>
          </p:cNvPicPr>
          <p:nvPr/>
        </p:nvPicPr>
        <p:blipFill>
          <a:blip r:embed="rId3" cstate="hqprint">
            <a:extLst>
              <a:ext uri="{28A0092B-C50C-407E-A947-70E740481C1C}">
                <a14:useLocalDpi xmlns:a14="http://schemas.microsoft.com/office/drawing/2010/main"/>
              </a:ext>
            </a:extLst>
          </a:blip>
          <a:srcRect l="14331" t="15605" r="14331" b="36830"/>
          <a:stretch>
            <a:fillRect/>
          </a:stretch>
        </p:blipFill>
        <p:spPr>
          <a:xfrm>
            <a:off x="7680648" y="3721767"/>
            <a:ext cx="4828675" cy="4892842"/>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pic>
        <p:nvPicPr>
          <p:cNvPr id="16" name="Image 15" descr="Une image contenant Visage humain, dessin humoristique, fille, garçon&#10;&#10;Le contenu généré par l’IA peut être incorrect.">
            <a:extLst>
              <a:ext uri="{FF2B5EF4-FFF2-40B4-BE49-F238E27FC236}">
                <a16:creationId xmlns:a16="http://schemas.microsoft.com/office/drawing/2014/main" id="{A3178691-2EA1-5B0E-997A-690F78D371E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spTree>
    <p:extLst>
      <p:ext uri="{BB962C8B-B14F-4D97-AF65-F5344CB8AC3E}">
        <p14:creationId xmlns:p14="http://schemas.microsoft.com/office/powerpoint/2010/main" val="112637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B4313-1092-BD7F-1893-118341B0A42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5E5B29C9-5AA3-66AC-53B1-E37BB34CA8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قوموا بقلب البطاقتين وغيروا موضعيهما دون أن يراك زميلك.</a:t>
            </a:r>
          </a:p>
        </p:txBody>
      </p:sp>
      <p:pic>
        <p:nvPicPr>
          <p:cNvPr id="2" name="Picture 49" descr="A cartoon of a person teaching a group of children&#10;&#10;Description automatically generated">
            <a:extLst>
              <a:ext uri="{FF2B5EF4-FFF2-40B4-BE49-F238E27FC236}">
                <a16:creationId xmlns:a16="http://schemas.microsoft.com/office/drawing/2014/main" id="{8AADF683-2D1E-336E-CF50-C901F824C0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4B505C0C-5606-0C04-873D-ED2B5083B66B}"/>
              </a:ext>
            </a:extLst>
          </p:cNvPr>
          <p:cNvPicPr>
            <a:picLocks noChangeAspect="1"/>
          </p:cNvPicPr>
          <p:nvPr/>
        </p:nvPicPr>
        <p:blipFill>
          <a:blip r:embed="rId3"/>
          <a:stretch>
            <a:fillRect/>
          </a:stretch>
        </p:blipFill>
        <p:spPr>
          <a:xfrm>
            <a:off x="1179084" y="3537631"/>
            <a:ext cx="11357832" cy="4944285"/>
          </a:xfrm>
          <a:prstGeom prst="rect">
            <a:avLst/>
          </a:prstGeom>
          <a:ln>
            <a:noFill/>
          </a:ln>
          <a:effectLst>
            <a:outerShdw blurRad="292100" dist="139700" dir="2700000" algn="tl" rotWithShape="0">
              <a:srgbClr val="333333">
                <a:alpha val="65000"/>
              </a:srgbClr>
            </a:outerShdw>
          </a:effectLst>
        </p:spPr>
      </p:pic>
      <p:sp>
        <p:nvSpPr>
          <p:cNvPr id="6" name="Flèche : en arc 5">
            <a:extLst>
              <a:ext uri="{FF2B5EF4-FFF2-40B4-BE49-F238E27FC236}">
                <a16:creationId xmlns:a16="http://schemas.microsoft.com/office/drawing/2014/main" id="{7279FFAC-D2A6-387A-3618-27BE82DF01D1}"/>
              </a:ext>
            </a:extLst>
          </p:cNvPr>
          <p:cNvSpPr/>
          <p:nvPr/>
        </p:nvSpPr>
        <p:spPr>
          <a:xfrm>
            <a:off x="5125450" y="3898230"/>
            <a:ext cx="3184360"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en arc 7">
            <a:extLst>
              <a:ext uri="{FF2B5EF4-FFF2-40B4-BE49-F238E27FC236}">
                <a16:creationId xmlns:a16="http://schemas.microsoft.com/office/drawing/2014/main" id="{AE9CC3EA-4249-0870-700C-77866EE33404}"/>
              </a:ext>
            </a:extLst>
          </p:cNvPr>
          <p:cNvSpPr/>
          <p:nvPr/>
        </p:nvSpPr>
        <p:spPr>
          <a:xfrm rot="10800000">
            <a:off x="5125451" y="4285244"/>
            <a:ext cx="3184358" cy="3096127"/>
          </a:xfrm>
          <a:prstGeom prst="circular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0075989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03177-1EA5-0089-0DB7-8BACDAC3B68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A3754CC-68CA-32FC-9E5F-0F1AE708CC12}"/>
              </a:ext>
            </a:extLst>
          </p:cNvPr>
          <p:cNvSpPr txBox="1"/>
          <p:nvPr/>
        </p:nvSpPr>
        <p:spPr>
          <a:xfrm>
            <a:off x="1680901" y="10055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كل واحد منكم يحاول اكتشاف بطاقة حرف الباء، والفائز من يستطيع اكتشافها.</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المرور بين الصفوف وتقديم الدعم في فهم اللعبة، وتحفيز التلاميذ على اللعب</a:t>
            </a:r>
            <a:r>
              <a:rPr lang="ar-MA" sz="3200" b="1" i="1" dirty="0">
                <a:solidFill>
                  <a:schemeClr val="bg1">
                    <a:lumMod val="65000"/>
                  </a:schemeClr>
                </a:solidFill>
                <a:latin typeface="Microsoft Uighur" panose="02000000000000000000" pitchFamily="2" charset="-78"/>
                <a:cs typeface="Microsoft Uighur" panose="02000000000000000000" pitchFamily="2" charset="-78"/>
              </a:rPr>
              <a:t>.</a:t>
            </a:r>
          </a:p>
        </p:txBody>
      </p:sp>
      <p:pic>
        <p:nvPicPr>
          <p:cNvPr id="4" name="Image 3">
            <a:extLst>
              <a:ext uri="{FF2B5EF4-FFF2-40B4-BE49-F238E27FC236}">
                <a16:creationId xmlns:a16="http://schemas.microsoft.com/office/drawing/2014/main" id="{9E000B94-7D7C-94A9-9C13-62E3DC5913EA}"/>
              </a:ext>
            </a:extLst>
          </p:cNvPr>
          <p:cNvPicPr>
            <a:picLocks noChangeAspect="1"/>
          </p:cNvPicPr>
          <p:nvPr/>
        </p:nvPicPr>
        <p:blipFill>
          <a:blip r:embed="rId2"/>
          <a:stretch>
            <a:fillRect/>
          </a:stretch>
        </p:blipFill>
        <p:spPr>
          <a:xfrm>
            <a:off x="1179084" y="3537631"/>
            <a:ext cx="11357832" cy="4944285"/>
          </a:xfrm>
          <a:prstGeom prst="rect">
            <a:avLst/>
          </a:prstGeom>
          <a:ln>
            <a:noFill/>
          </a:ln>
          <a:effectLst>
            <a:outerShdw blurRad="292100" dist="139700" dir="2700000" algn="tl" rotWithShape="0">
              <a:srgbClr val="333333">
                <a:alpha val="65000"/>
              </a:srgbClr>
            </a:outerShdw>
          </a:effectLst>
        </p:spPr>
      </p:pic>
      <p:pic>
        <p:nvPicPr>
          <p:cNvPr id="5" name="Image 4" descr="Une image contenant Visage humain, dessin humoristique, fille, garçon&#10;&#10;Le contenu généré par l’IA peut être incorrect.">
            <a:extLst>
              <a:ext uri="{FF2B5EF4-FFF2-40B4-BE49-F238E27FC236}">
                <a16:creationId xmlns:a16="http://schemas.microsoft.com/office/drawing/2014/main" id="{6DEA7A2E-5E61-361E-6A6B-5A73C04617C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6611" y="735363"/>
            <a:ext cx="1695543" cy="1125119"/>
          </a:xfrm>
          <a:prstGeom prst="rect">
            <a:avLst/>
          </a:prstGeom>
        </p:spPr>
      </p:pic>
    </p:spTree>
    <p:extLst>
      <p:ext uri="{BB962C8B-B14F-4D97-AF65-F5344CB8AC3E}">
        <p14:creationId xmlns:p14="http://schemas.microsoft.com/office/powerpoint/2010/main" val="234234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815F-C31F-4C16-2D2E-07EEF9DE411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ED5F65E-80F9-329F-C779-D441593D99AC}"/>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برسم حرف الباء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2" name="Image 1">
            <a:extLst>
              <a:ext uri="{FF2B5EF4-FFF2-40B4-BE49-F238E27FC236}">
                <a16:creationId xmlns:a16="http://schemas.microsoft.com/office/drawing/2014/main" id="{CC03D36A-90D1-8BFD-692C-61CC3F5F282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16" name="ZoneTexte 15">
            <a:extLst>
              <a:ext uri="{FF2B5EF4-FFF2-40B4-BE49-F238E27FC236}">
                <a16:creationId xmlns:a16="http://schemas.microsoft.com/office/drawing/2014/main" id="{D2A1F333-4802-F344-4773-66A8A3773CB4}"/>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7" name="Forme libre : forme 16">
            <a:extLst>
              <a:ext uri="{FF2B5EF4-FFF2-40B4-BE49-F238E27FC236}">
                <a16:creationId xmlns:a16="http://schemas.microsoft.com/office/drawing/2014/main" id="{0470B6ED-7FE5-AA1C-1004-D2CF44EA2FC7}"/>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08495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17"/>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8A56-8F5D-39F6-2DD1-0198DEC8715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172B30F-C560-BFB4-1EB0-0C60D52DF230}"/>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ارسموا الحرف عموديا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4" name="Picture 49" descr="A cartoon of a person teaching a group of children&#10;&#10;Description automatically generated">
            <a:extLst>
              <a:ext uri="{FF2B5EF4-FFF2-40B4-BE49-F238E27FC236}">
                <a16:creationId xmlns:a16="http://schemas.microsoft.com/office/drawing/2014/main" id="{BB81A591-5D46-CD28-5F1B-58EC161D367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2" name="ZoneTexte 1">
            <a:extLst>
              <a:ext uri="{FF2B5EF4-FFF2-40B4-BE49-F238E27FC236}">
                <a16:creationId xmlns:a16="http://schemas.microsoft.com/office/drawing/2014/main" id="{B782B139-F45B-D6FF-DD4A-658E1112CBD6}"/>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ب</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5" name="Forme libre : forme 4">
            <a:extLst>
              <a:ext uri="{FF2B5EF4-FFF2-40B4-BE49-F238E27FC236}">
                <a16:creationId xmlns:a16="http://schemas.microsoft.com/office/drawing/2014/main" id="{C172BA43-3830-6026-5371-D3979348CD45}"/>
              </a:ext>
            </a:extLst>
          </p:cNvPr>
          <p:cNvSpPr/>
          <p:nvPr/>
        </p:nvSpPr>
        <p:spPr>
          <a:xfrm rot="4460708">
            <a:off x="2576212" y="6075958"/>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90373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30764 -0.07716 L 0.31944 -0.02886 L 0.30891 0.00232 L 0.20706 0.0179 L 0.18368 -0.00092 L 0.17789 -0.06003 " pathEditMode="relative" rAng="0" ptsTypes="AAAAAA">
                                      <p:cBhvr>
                                        <p:cTn id="6" dur="2000" fill="hold"/>
                                        <p:tgtEl>
                                          <p:spTgt spid="5"/>
                                        </p:tgtEl>
                                        <p:attrNameLst>
                                          <p:attrName>ppt_x</p:attrName>
                                          <p:attrName>ppt_y</p:attrName>
                                        </p:attrNameLst>
                                      </p:cBhvr>
                                      <p:rCtr x="-5903" y="47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6B78-898B-4D78-A34A-5BFAAA4A150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92153A4-EC06-3937-92FD-1A251AD1D412}"/>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كراساتكم، وقوموا بتلوين الحرف في النشاط الأول (الصفحة 6).</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[ب]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6B3B635A-DECD-4F72-E81F-8772A59F3D7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20BD16A1-D2CB-F60F-B0F7-513638FA703A}"/>
              </a:ext>
            </a:extLst>
          </p:cNvPr>
          <p:cNvPicPr>
            <a:picLocks noChangeAspect="1"/>
          </p:cNvPicPr>
          <p:nvPr/>
        </p:nvPicPr>
        <p:blipFill>
          <a:blip r:embed="rId3"/>
          <a:stretch>
            <a:fillRect/>
          </a:stretch>
        </p:blipFill>
        <p:spPr>
          <a:xfrm>
            <a:off x="490077" y="3234758"/>
            <a:ext cx="12985292" cy="5340507"/>
          </a:xfrm>
          <a:prstGeom prst="rect">
            <a:avLst/>
          </a:prstGeom>
        </p:spPr>
      </p:pic>
      <p:sp>
        <p:nvSpPr>
          <p:cNvPr id="11" name="Rectangle 10">
            <a:extLst>
              <a:ext uri="{FF2B5EF4-FFF2-40B4-BE49-F238E27FC236}">
                <a16:creationId xmlns:a16="http://schemas.microsoft.com/office/drawing/2014/main" id="{99A563E2-2AD9-2D76-744D-FD4D31A03186}"/>
              </a:ext>
            </a:extLst>
          </p:cNvPr>
          <p:cNvSpPr/>
          <p:nvPr/>
        </p:nvSpPr>
        <p:spPr>
          <a:xfrm>
            <a:off x="8406063" y="4523873"/>
            <a:ext cx="4103260" cy="34009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642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E3BF-504A-5001-34B3-E073E5351A7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E473438-B69F-DF66-78DD-FC6CD97C107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النشاط الثاني، وقوموا بتلوين الحرف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[ب]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90509A08-5568-BEF7-BFF6-204F142919F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E4397347-B62D-E06E-CAEC-A206AD06F9F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494492" y="3075525"/>
            <a:ext cx="12531698" cy="5234285"/>
          </a:xfrm>
          <a:prstGeom prst="rect">
            <a:avLst/>
          </a:prstGeom>
        </p:spPr>
      </p:pic>
      <p:sp>
        <p:nvSpPr>
          <p:cNvPr id="6" name="Rectangle 5">
            <a:extLst>
              <a:ext uri="{FF2B5EF4-FFF2-40B4-BE49-F238E27FC236}">
                <a16:creationId xmlns:a16="http://schemas.microsoft.com/office/drawing/2014/main" id="{1AD20444-205F-A4A3-154E-2C31815E281B}"/>
              </a:ext>
            </a:extLst>
          </p:cNvPr>
          <p:cNvSpPr/>
          <p:nvPr/>
        </p:nvSpPr>
        <p:spPr>
          <a:xfrm>
            <a:off x="2657081" y="4523873"/>
            <a:ext cx="4103260" cy="340092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533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8880153"/>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094841" y="1402852"/>
            <a:ext cx="7520365" cy="573234"/>
          </a:xfrm>
          <a:prstGeom prst="rect">
            <a:avLst/>
          </a:prstGeom>
        </p:spPr>
        <p:txBody>
          <a:bodyPr lIns="0" tIns="0" rIns="0" bIns="0" rtlCol="0" anchor="t">
            <a:spAutoFit/>
          </a:bodyPr>
          <a:lstStyle/>
          <a:p>
            <a:pPr algn="ctr" defTabSz="685800">
              <a:lnSpc>
                <a:spcPts val="4199"/>
              </a:lnSpc>
              <a:defRPr/>
            </a:pPr>
            <a:r>
              <a:rPr lang="ar-MA" sz="4400" b="1" dirty="0">
                <a:solidFill>
                  <a:srgbClr val="1F497D"/>
                </a:solidFill>
                <a:latin typeface="Adobe Arabic" panose="02040503050201020203" pitchFamily="18" charset="-78"/>
                <a:cs typeface="Adobe Arabic" panose="02040503050201020203" pitchFamily="18" charset="-78"/>
              </a:rPr>
              <a:t>هيكلة الحصة</a:t>
            </a:r>
            <a:endParaRPr lang="en-US" sz="4400" b="1" dirty="0">
              <a:solidFill>
                <a:srgbClr val="1F497D"/>
              </a:solidFill>
              <a:latin typeface="Adobe Arabic" panose="02040503050201020203" pitchFamily="18" charset="-78"/>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513786421"/>
              </p:ext>
            </p:extLst>
          </p:nvPr>
        </p:nvGraphicFramePr>
        <p:xfrm>
          <a:off x="1776161" y="1970346"/>
          <a:ext cx="9989603" cy="7162800"/>
        </p:xfrm>
        <a:graphic>
          <a:graphicData uri="http://schemas.openxmlformats.org/drawingml/2006/table">
            <a:tbl>
              <a:tblPr firstRow="1" bandRow="1">
                <a:tableStyleId>{BC89EF96-8CEA-46FF-86C4-4CE0E7609802}</a:tableStyleId>
              </a:tblPr>
              <a:tblGrid>
                <a:gridCol w="3329868">
                  <a:extLst>
                    <a:ext uri="{9D8B030D-6E8A-4147-A177-3AD203B41FA5}">
                      <a16:colId xmlns:a16="http://schemas.microsoft.com/office/drawing/2014/main" val="3161152025"/>
                    </a:ext>
                  </a:extLst>
                </a:gridCol>
                <a:gridCol w="264431">
                  <a:extLst>
                    <a:ext uri="{9D8B030D-6E8A-4147-A177-3AD203B41FA5}">
                      <a16:colId xmlns:a16="http://schemas.microsoft.com/office/drawing/2014/main" val="3449223050"/>
                    </a:ext>
                  </a:extLst>
                </a:gridCol>
                <a:gridCol w="6395304">
                  <a:extLst>
                    <a:ext uri="{9D8B030D-6E8A-4147-A177-3AD203B41FA5}">
                      <a16:colId xmlns:a16="http://schemas.microsoft.com/office/drawing/2014/main" val="872511244"/>
                    </a:ext>
                  </a:extLst>
                </a:gridCol>
              </a:tblGrid>
              <a:tr h="724906">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طقس تسجيل الحضور</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الاستماع لحكاية</a:t>
                      </a:r>
                      <a:r>
                        <a:rPr lang="ar-MA" sz="2800" b="0" kern="1200">
                          <a:solidFill>
                            <a:schemeClr val="tx1"/>
                          </a:solidFill>
                          <a:latin typeface="Adobe Arabic" panose="02040503050201020203" pitchFamily="18" charset="-78"/>
                          <a:ea typeface="+mn-ea"/>
                          <a:cs typeface="Adobe Arabic" panose="02040503050201020203" pitchFamily="18" charset="-78"/>
                        </a:rPr>
                        <a:t>: "أول يوم في المدرسة"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"لوحة القسم"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p>
                    <a:p>
                      <a:pPr marL="742950" lvl="1" indent="-285750" algn="r" rtl="1">
                        <a:buFontTx/>
                        <a:buChar char="-"/>
                      </a:pPr>
                      <a:r>
                        <a:rPr lang="ar-MA" sz="2800" b="0" kern="1200">
                          <a:solidFill>
                            <a:schemeClr val="tx1"/>
                          </a:solidFill>
                          <a:latin typeface="Adobe Arabic" panose="02040503050201020203" pitchFamily="18" charset="-78"/>
                          <a:ea typeface="+mn-ea"/>
                          <a:cs typeface="Adobe Arabic" panose="02040503050201020203" pitchFamily="18" charset="-78"/>
                        </a:rPr>
                        <a:t>أنشودة الحروف</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تقديم الحرف: "ب"</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الوعي الصوتي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المبدأ الألفبائي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التخطيط والتلوين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لعبة 1 2 3 جمود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76609" y="3065702"/>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دقيقة</a:t>
              </a:r>
              <a:endParaRPr lang="fr-MA" sz="2000" b="1" dirty="0">
                <a:solidFill>
                  <a:srgbClr val="106585"/>
                </a:solidFill>
                <a:latin typeface="Dosis" pitchFamily="2" charset="0"/>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4231" y="5510965"/>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a:solidFill>
                    <a:srgbClr val="106585"/>
                  </a:solidFill>
                  <a:latin typeface="Dosis" pitchFamily="2" charset="0"/>
                </a:rPr>
                <a:t>50  </a:t>
              </a:r>
              <a:r>
                <a:rPr lang="ar-MA" sz="2000" b="1" dirty="0">
                  <a:solidFill>
                    <a:srgbClr val="106585"/>
                  </a:solidFill>
                  <a:latin typeface="Dosis" pitchFamily="2" charset="0"/>
                </a:rPr>
                <a:t>دقيقة</a:t>
              </a:r>
              <a:endParaRPr lang="fr-MA" sz="2000" b="1" dirty="0">
                <a:solidFill>
                  <a:srgbClr val="106585"/>
                </a:solidFill>
                <a:latin typeface="Dosis" pitchFamily="2" charset="0"/>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74231" y="8316654"/>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دقائق</a:t>
              </a:r>
              <a:endParaRPr lang="fr-MA" sz="2000" b="1" dirty="0">
                <a:solidFill>
                  <a:srgbClr val="106585"/>
                </a:solidFill>
                <a:latin typeface="Dosis" pitchFamily="2" charset="0"/>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74231" y="201127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10 دقائق</a:t>
              </a:r>
              <a:endParaRPr lang="fr-MA" sz="2000" b="1" dirty="0">
                <a:solidFill>
                  <a:srgbClr val="106585"/>
                </a:solidFill>
                <a:latin typeface="Dosis" pitchFamily="2" charset="0"/>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74231" y="4111922"/>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40  دقيقة</a:t>
              </a:r>
              <a:endParaRPr lang="fr-MA" sz="200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889A-4705-8F2E-8331-CF4A223D40D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D6670D1-2E23-1299-E305-2FA26E0E66F7}"/>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سنتدرب على رسم الحرف، خذوا النشاط الثالث، وقوموا بتمرير القلم على النماذج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رسم الحرف. </a:t>
            </a:r>
          </a:p>
        </p:txBody>
      </p:sp>
      <p:pic>
        <p:nvPicPr>
          <p:cNvPr id="4" name="Picture 49" descr="A cartoon of a person teaching a group of children&#10;&#10;Description automatically generated">
            <a:extLst>
              <a:ext uri="{FF2B5EF4-FFF2-40B4-BE49-F238E27FC236}">
                <a16:creationId xmlns:a16="http://schemas.microsoft.com/office/drawing/2014/main" id="{C9EF3A20-7EA6-11C5-89F7-25FD78D0A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6" name="Image 5">
            <a:extLst>
              <a:ext uri="{FF2B5EF4-FFF2-40B4-BE49-F238E27FC236}">
                <a16:creationId xmlns:a16="http://schemas.microsoft.com/office/drawing/2014/main" id="{C20237A9-6BBF-CB58-F65C-F51CAE6BD2B4}"/>
              </a:ext>
            </a:extLst>
          </p:cNvPr>
          <p:cNvPicPr>
            <a:picLocks noChangeAspect="1"/>
          </p:cNvPicPr>
          <p:nvPr/>
        </p:nvPicPr>
        <p:blipFill>
          <a:blip r:embed="rId3"/>
          <a:stretch>
            <a:fillRect/>
          </a:stretch>
        </p:blipFill>
        <p:spPr>
          <a:xfrm>
            <a:off x="340747" y="4069319"/>
            <a:ext cx="13030055" cy="3999860"/>
          </a:xfrm>
          <a:prstGeom prst="rect">
            <a:avLst/>
          </a:prstGeom>
        </p:spPr>
      </p:pic>
    </p:spTree>
    <p:extLst>
      <p:ext uri="{BB962C8B-B14F-4D97-AF65-F5344CB8AC3E}">
        <p14:creationId xmlns:p14="http://schemas.microsoft.com/office/powerpoint/2010/main" val="32271695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7AE7C-37D9-0AFB-8F09-5E6AA15DE29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5787A9A-E57B-DBDE-045F-0599E0268228}"/>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لنعد الآن على النشاط الأول، وقوموا بتلوين البطة.</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a:t>
            </a:r>
          </a:p>
        </p:txBody>
      </p:sp>
      <p:pic>
        <p:nvPicPr>
          <p:cNvPr id="4" name="Picture 49" descr="A cartoon of a person teaching a group of children&#10;&#10;Description automatically generated">
            <a:extLst>
              <a:ext uri="{FF2B5EF4-FFF2-40B4-BE49-F238E27FC236}">
                <a16:creationId xmlns:a16="http://schemas.microsoft.com/office/drawing/2014/main" id="{A1D8E196-21EB-41A7-20B0-623FD8D11EA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1C9DBF5F-DF84-2DCB-DAB4-E7C75C10DB98}"/>
              </a:ext>
            </a:extLst>
          </p:cNvPr>
          <p:cNvPicPr>
            <a:picLocks noChangeAspect="1"/>
          </p:cNvPicPr>
          <p:nvPr/>
        </p:nvPicPr>
        <p:blipFill>
          <a:blip r:embed="rId3"/>
          <a:stretch>
            <a:fillRect/>
          </a:stretch>
        </p:blipFill>
        <p:spPr>
          <a:xfrm>
            <a:off x="365354" y="2459967"/>
            <a:ext cx="12985292" cy="5340507"/>
          </a:xfrm>
          <a:prstGeom prst="rect">
            <a:avLst/>
          </a:prstGeom>
        </p:spPr>
      </p:pic>
      <p:sp>
        <p:nvSpPr>
          <p:cNvPr id="7" name="Rectangle 6">
            <a:extLst>
              <a:ext uri="{FF2B5EF4-FFF2-40B4-BE49-F238E27FC236}">
                <a16:creationId xmlns:a16="http://schemas.microsoft.com/office/drawing/2014/main" id="{F3A9EFF3-D944-6F53-223B-0ABD36C5097B}"/>
              </a:ext>
            </a:extLst>
          </p:cNvPr>
          <p:cNvSpPr/>
          <p:nvPr/>
        </p:nvSpPr>
        <p:spPr>
          <a:xfrm>
            <a:off x="753979" y="2486526"/>
            <a:ext cx="6497053" cy="505326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88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FF09-6017-656F-685C-72D139DF7E29}"/>
            </a:ext>
          </a:extLst>
        </p:cNvPr>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3DE0F086-5523-5E08-6637-8D6762A7C887}"/>
              </a:ext>
            </a:extLst>
          </p:cNvPr>
          <p:cNvSpPr>
            <a:spLocks noGrp="1"/>
          </p:cNvSpPr>
          <p:nvPr>
            <p:ph type="body" sz="quarter" idx="11"/>
          </p:nvPr>
        </p:nvSpPr>
        <p:spPr>
          <a:xfrm>
            <a:off x="936176"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ED40FC90-FFE1-9151-D878-EB2B74700123}"/>
              </a:ext>
            </a:extLst>
          </p:cNvPr>
          <p:cNvSpPr>
            <a:spLocks noGrp="1"/>
          </p:cNvSpPr>
          <p:nvPr>
            <p:ph type="body" sz="quarter" idx="12"/>
          </p:nvPr>
        </p:nvSpPr>
        <p:spPr>
          <a:xfrm>
            <a:off x="936176" y="1909312"/>
            <a:ext cx="4800596" cy="4348082"/>
          </a:xfrm>
        </p:spPr>
        <p:txBody>
          <a:bodyPr/>
          <a:lstStyle/>
          <a:p>
            <a:r>
              <a:rPr kumimoji="1" lang="ar-MA" altLang="ja-JP" sz="19500" dirty="0"/>
              <a:t>5</a:t>
            </a:r>
            <a:endParaRPr kumimoji="1" lang="ja-JP" altLang="en-US" sz="19500" dirty="0"/>
          </a:p>
        </p:txBody>
      </p:sp>
      <p:sp>
        <p:nvSpPr>
          <p:cNvPr id="10" name="テキスト プレースホルダー 9">
            <a:extLst>
              <a:ext uri="{FF2B5EF4-FFF2-40B4-BE49-F238E27FC236}">
                <a16:creationId xmlns:a16="http://schemas.microsoft.com/office/drawing/2014/main" id="{396A7EBE-4590-D9D2-C93A-FC3E89E35B79}"/>
              </a:ext>
            </a:extLst>
          </p:cNvPr>
          <p:cNvSpPr>
            <a:spLocks noGrp="1"/>
          </p:cNvSpPr>
          <p:nvPr>
            <p:ph type="body" sz="quarter" idx="13"/>
          </p:nvPr>
        </p:nvSpPr>
        <p:spPr>
          <a:xfrm>
            <a:off x="936170" y="6209107"/>
            <a:ext cx="4800602" cy="2136497"/>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اختتام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282AF7D5-5E1C-E4CE-F424-B529FCA3A94B}"/>
              </a:ext>
            </a:extLst>
          </p:cNvPr>
          <p:cNvSpPr>
            <a:spLocks noGrp="1"/>
          </p:cNvSpPr>
          <p:nvPr>
            <p:ph type="body" sz="quarter" idx="24"/>
          </p:nvPr>
        </p:nvSpPr>
        <p:spPr>
          <a:xfrm>
            <a:off x="6708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C63A9A1C-F29A-8A5A-51D4-B4F237538AE1}"/>
              </a:ext>
            </a:extLst>
          </p:cNvPr>
          <p:cNvSpPr>
            <a:spLocks noGrp="1"/>
          </p:cNvSpPr>
          <p:nvPr>
            <p:ph type="body" sz="quarter" idx="25"/>
          </p:nvPr>
        </p:nvSpPr>
        <p:spPr>
          <a:xfrm>
            <a:off x="6222772"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753733A6-4A4D-CB26-8495-38AC05E758EA}"/>
              </a:ext>
            </a:extLst>
          </p:cNvPr>
          <p:cNvSpPr>
            <a:spLocks noGrp="1"/>
          </p:cNvSpPr>
          <p:nvPr>
            <p:ph type="body" sz="quarter" idx="26"/>
          </p:nvPr>
        </p:nvSpPr>
        <p:spPr>
          <a:xfrm>
            <a:off x="5736772"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C4369320-F4D7-2EF4-941E-BD89D839752B}"/>
              </a:ext>
            </a:extLst>
          </p:cNvPr>
          <p:cNvSpPr>
            <a:spLocks noGrp="1"/>
          </p:cNvSpPr>
          <p:nvPr>
            <p:ph type="body" sz="quarter" idx="27"/>
          </p:nvPr>
        </p:nvSpPr>
        <p:spPr>
          <a:xfrm>
            <a:off x="5736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9">
            <a:extLst>
              <a:ext uri="{FF2B5EF4-FFF2-40B4-BE49-F238E27FC236}">
                <a16:creationId xmlns:a16="http://schemas.microsoft.com/office/drawing/2014/main" id="{9F973F7E-ABD6-815E-EE6C-EEC279207741}"/>
              </a:ext>
            </a:extLst>
          </p:cNvPr>
          <p:cNvSpPr txBox="1">
            <a:spLocks/>
          </p:cNvSpPr>
          <p:nvPr/>
        </p:nvSpPr>
        <p:spPr>
          <a:xfrm>
            <a:off x="7369870" y="841063"/>
            <a:ext cx="4800602" cy="2136497"/>
          </a:xfrm>
          <a:prstGeom prst="rect">
            <a:avLst/>
          </a:prstGeom>
          <a:noFill/>
        </p:spPr>
        <p:txBody>
          <a:bodyPr vert="horz" lIns="91440" tIns="45720" rIns="91440" bIns="45720" rtlCol="0" anchor="ctr">
            <a:noAutofit/>
          </a:bodyPr>
          <a:lstStyle>
            <a:lvl1pPr marL="342900" indent="-342900" algn="ctr" defTabSz="1371600" rtl="0" eaLnBrk="1" latinLnBrk="0" hangingPunct="1">
              <a:lnSpc>
                <a:spcPct val="100000"/>
              </a:lnSpc>
              <a:spcBef>
                <a:spcPts val="0"/>
              </a:spcBef>
              <a:buFont typeface="Arial" panose="020B0604020202020204" pitchFamily="34" charset="0"/>
              <a:buChar char="•"/>
              <a:defRPr sz="4950" kern="1200">
                <a:solidFill>
                  <a:schemeClr val="bg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rtl="1">
              <a:buFont typeface="Arial" panose="020B0604020202020204" pitchFamily="34" charset="0"/>
              <a:buNone/>
            </a:pPr>
            <a:r>
              <a:rPr kumimoji="1" lang="ar-MA" altLang="ja-JP" sz="8000" b="1" dirty="0">
                <a:solidFill>
                  <a:schemeClr val="tx1"/>
                </a:solidFill>
                <a:latin typeface="Microsoft Uighur" panose="02000000000000000000" pitchFamily="2" charset="-78"/>
                <a:cs typeface="Microsoft Uighur" panose="02000000000000000000" pitchFamily="2" charset="-78"/>
              </a:rPr>
              <a:t>لعبة 1 2 3 جمود</a:t>
            </a:r>
            <a:endParaRPr kumimoji="1" lang="ja-JP" altLang="en-US" sz="8000" b="1" dirty="0">
              <a:solidFill>
                <a:schemeClr val="tx1"/>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49D3B458-4655-45F1-9043-2588B2BDC9FA}"/>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341171" y="2648226"/>
            <a:ext cx="6858000" cy="6124406"/>
          </a:xfrm>
          <a:prstGeom prst="rect">
            <a:avLst/>
          </a:prstGeom>
        </p:spPr>
      </p:pic>
    </p:spTree>
    <p:extLst>
      <p:ext uri="{BB962C8B-B14F-4D97-AF65-F5344CB8AC3E}">
        <p14:creationId xmlns:p14="http://schemas.microsoft.com/office/powerpoint/2010/main" val="33083839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251284" y="759314"/>
            <a:ext cx="11488924" cy="1077218"/>
          </a:xfrm>
          <a:prstGeom prst="rect">
            <a:avLst/>
          </a:prstGeom>
          <a:noFill/>
        </p:spPr>
        <p:txBody>
          <a:bodyPr wrap="square" rtlCol="0" anchor="ctr">
            <a:spAutoFit/>
          </a:bodyPr>
          <a:lstStyle/>
          <a:p>
            <a:pPr algn="r" rtl="1"/>
            <a:r>
              <a:rPr lang="ar-MA" sz="3200" b="1" dirty="0">
                <a:solidFill>
                  <a:schemeClr val="bg1">
                    <a:lumMod val="65000"/>
                  </a:schemeClr>
                </a:solidFill>
                <a:latin typeface="Microsoft Uighur" panose="02000000000000000000" pitchFamily="2" charset="-78"/>
                <a:cs typeface="Microsoft Uighur" panose="02000000000000000000" pitchFamily="2" charset="-78"/>
              </a:rPr>
              <a:t>سنلعب الآن لعبة 1 2 3 جمود، سنلعب في مجموعات، كل مجموعة تتحرك نحو المكتب وتتوقف إذا توقفت الموسيقى، والخاسر من لم يتوقف، والمجموعة التي استطاعت الوصول إلى المكتب هي الفائزة.</a:t>
            </a:r>
          </a:p>
        </p:txBody>
      </p:sp>
      <p:pic>
        <p:nvPicPr>
          <p:cNvPr id="3" name="Image 2">
            <a:extLst>
              <a:ext uri="{FF2B5EF4-FFF2-40B4-BE49-F238E27FC236}">
                <a16:creationId xmlns:a16="http://schemas.microsoft.com/office/drawing/2014/main" id="{7A456546-E66A-90A9-8365-CDB56A98414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Image 3">
            <a:extLst>
              <a:ext uri="{FF2B5EF4-FFF2-40B4-BE49-F238E27FC236}">
                <a16:creationId xmlns:a16="http://schemas.microsoft.com/office/drawing/2014/main" id="{6ED3966A-655A-31B5-9DC0-A7F26982673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536922" y="2375511"/>
            <a:ext cx="8642155" cy="7717712"/>
          </a:xfrm>
          <a:prstGeom prst="rect">
            <a:avLst/>
          </a:prstGeom>
        </p:spPr>
      </p:pic>
    </p:spTree>
    <p:extLst>
      <p:ext uri="{BB962C8B-B14F-4D97-AF65-F5344CB8AC3E}">
        <p14:creationId xmlns:p14="http://schemas.microsoft.com/office/powerpoint/2010/main" val="10567025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03BF6-DA3B-5C71-3DC5-55D4AF8CC10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9D62812B-5B0D-2C2C-30BE-785873467366}"/>
              </a:ext>
            </a:extLst>
          </p:cNvPr>
          <p:cNvSpPr txBox="1"/>
          <p:nvPr/>
        </p:nvSpPr>
        <p:spPr>
          <a:xfrm>
            <a:off x="1171074" y="728537"/>
            <a:ext cx="11488924" cy="1138773"/>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الآن، عندما أشغل الموسيقى ستتحركون، وعندما أوقفها ستتوقفون</a:t>
            </a:r>
            <a:r>
              <a:rPr lang="ar-MA" sz="3600" dirty="0">
                <a:solidFill>
                  <a:schemeClr val="bg1">
                    <a:lumMod val="65000"/>
                  </a:schemeClr>
                </a:solidFill>
                <a:latin typeface="Microsoft Uighur" panose="02000000000000000000" pitchFamily="2" charset="-78"/>
                <a:cs typeface="Microsoft Uighur" panose="02000000000000000000" pitchFamily="2" charset="-78"/>
              </a:rPr>
              <a:t>.</a:t>
            </a:r>
          </a:p>
          <a:p>
            <a:pPr algn="r" rtl="1"/>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تكرار المحاولة إلى حين فهم اللعبة، وتسجيل المجموعات الفائزة التي وصل أحد أفرادها أولا إلى الهدف</a:t>
            </a:r>
            <a:r>
              <a:rPr lang="ar-MA" sz="3200" dirty="0">
                <a:solidFill>
                  <a:schemeClr val="bg1">
                    <a:lumMod val="65000"/>
                  </a:schemeClr>
                </a:solidFill>
                <a:latin typeface="Microsoft Uighur" panose="02000000000000000000" pitchFamily="2" charset="-78"/>
                <a:cs typeface="Microsoft Uighur" panose="02000000000000000000" pitchFamily="2" charset="-78"/>
              </a:rPr>
              <a:t> </a:t>
            </a:r>
          </a:p>
        </p:txBody>
      </p:sp>
      <p:pic>
        <p:nvPicPr>
          <p:cNvPr id="3" name="Image 2">
            <a:extLst>
              <a:ext uri="{FF2B5EF4-FFF2-40B4-BE49-F238E27FC236}">
                <a16:creationId xmlns:a16="http://schemas.microsoft.com/office/drawing/2014/main" id="{6CD7D003-C42E-C1FC-F183-F2D0D250C7B7}"/>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5" name="موسيقى اطفال للمدرسه Children's music for school">
            <a:hlinkClick r:id="" action="ppaction://media"/>
            <a:extLst>
              <a:ext uri="{FF2B5EF4-FFF2-40B4-BE49-F238E27FC236}">
                <a16:creationId xmlns:a16="http://schemas.microsoft.com/office/drawing/2014/main" id="{5E187566-B421-E0B9-67AD-B420320FB4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01803" y="2328774"/>
            <a:ext cx="12112394" cy="6856072"/>
          </a:xfrm>
          <a:prstGeom prst="rect">
            <a:avLst/>
          </a:prstGeom>
        </p:spPr>
      </p:pic>
    </p:spTree>
    <p:extLst>
      <p:ext uri="{BB962C8B-B14F-4D97-AF65-F5344CB8AC3E}">
        <p14:creationId xmlns:p14="http://schemas.microsoft.com/office/powerpoint/2010/main" val="248846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8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essin humoristique, habits, Dessin animé, garçon&#10;&#10;Le contenu généré par l’IA peut être incorrect.">
            <a:extLst>
              <a:ext uri="{FF2B5EF4-FFF2-40B4-BE49-F238E27FC236}">
                <a16:creationId xmlns:a16="http://schemas.microsoft.com/office/drawing/2014/main" id="{22C2BC61-B44A-ED17-645F-CBB82FB5B52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19200" y="2827421"/>
            <a:ext cx="11277600" cy="6829926"/>
          </a:xfrm>
          <a:prstGeom prst="rect">
            <a:avLst/>
          </a:prstGeom>
        </p:spPr>
      </p:pic>
      <p:sp>
        <p:nvSpPr>
          <p:cNvPr id="4" name="ZoneTexte 3">
            <a:extLst>
              <a:ext uri="{FF2B5EF4-FFF2-40B4-BE49-F238E27FC236}">
                <a16:creationId xmlns:a16="http://schemas.microsoft.com/office/drawing/2014/main" id="{6852F6DD-0821-587E-5B36-5F357DF14E62}"/>
              </a:ext>
            </a:extLst>
          </p:cNvPr>
          <p:cNvSpPr txBox="1"/>
          <p:nvPr/>
        </p:nvSpPr>
        <p:spPr>
          <a:xfrm>
            <a:off x="1219200" y="629653"/>
            <a:ext cx="11277600" cy="1200329"/>
          </a:xfrm>
          <a:prstGeom prst="rect">
            <a:avLst/>
          </a:prstGeom>
          <a:noFill/>
        </p:spPr>
        <p:txBody>
          <a:bodyPr wrap="square" rtlCol="0">
            <a:spAutoFit/>
          </a:bodyPr>
          <a:lstStyle/>
          <a:p>
            <a:pPr algn="ctr"/>
            <a:r>
              <a:rPr lang="ar-MA" sz="7200" b="1" i="1" dirty="0">
                <a:solidFill>
                  <a:srgbClr val="C00000"/>
                </a:solidFill>
                <a:latin typeface="Microsoft Uighur" panose="02000000000000000000" pitchFamily="2" charset="-78"/>
                <a:cs typeface="Microsoft Uighur" panose="02000000000000000000" pitchFamily="2" charset="-78"/>
              </a:rPr>
              <a:t>إلى الحصة القادمة</a:t>
            </a:r>
            <a:endParaRPr lang="fr-MA" sz="7200" b="1" i="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3300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solidFill>
                <a:schemeClr val="tx1"/>
              </a:solidFill>
            </a:endParaRPr>
          </a:p>
        </p:txBody>
      </p:sp>
      <p:sp>
        <p:nvSpPr>
          <p:cNvPr id="9" name="テキスト プレースホルダー 8"/>
          <p:cNvSpPr>
            <a:spLocks noGrp="1"/>
          </p:cNvSpPr>
          <p:nvPr>
            <p:ph type="body" sz="quarter" idx="12"/>
          </p:nvPr>
        </p:nvSpPr>
        <p:spPr>
          <a:xfrm>
            <a:off x="936160" y="1925354"/>
            <a:ext cx="4800601" cy="4348082"/>
          </a:xfrm>
        </p:spPr>
        <p:txBody>
          <a:bodyPr/>
          <a:lstStyle/>
          <a:p>
            <a:r>
              <a:rPr kumimoji="1" lang="en-US" altLang="ja-JP" sz="19500" dirty="0"/>
              <a:t>1</a:t>
            </a:r>
            <a:endParaRPr kumimoji="1" lang="ja-JP" altLang="en-US" sz="19500" dirty="0"/>
          </a:p>
        </p:txBody>
      </p:sp>
      <p:sp>
        <p:nvSpPr>
          <p:cNvPr id="10" name="テキスト プレースホルダー 9"/>
          <p:cNvSpPr>
            <a:spLocks noGrp="1"/>
          </p:cNvSpPr>
          <p:nvPr>
            <p:ph type="body" sz="quarter" idx="13"/>
          </p:nvPr>
        </p:nvSpPr>
        <p:spPr>
          <a:xfrm>
            <a:off x="936168" y="6225149"/>
            <a:ext cx="4800601" cy="2117549"/>
          </a:xfrm>
        </p:spPr>
        <p:txBody>
          <a:bodyPr anchor="ctr"/>
          <a:lstStyle/>
          <a:p>
            <a:pPr marL="0" indent="0" rtl="1">
              <a:buNone/>
            </a:pPr>
            <a:r>
              <a:rPr kumimoji="1" lang="ar-MA" altLang="ja-JP" sz="8000" b="1" dirty="0">
                <a:latin typeface="Microsoft Uighur" panose="02000000000000000000" pitchFamily="2" charset="-78"/>
                <a:cs typeface="Microsoft Uighur" panose="02000000000000000000" pitchFamily="2" charset="-78"/>
              </a:rPr>
              <a:t>افتتاح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24"/>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3" name="テキスト プレースホルダー 2"/>
          <p:cNvSpPr>
            <a:spLocks noGrp="1"/>
          </p:cNvSpPr>
          <p:nvPr>
            <p:ph type="body" sz="quarter" idx="25"/>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4" name="テキスト プレースホルダー 3"/>
          <p:cNvSpPr>
            <a:spLocks noGrp="1"/>
          </p:cNvSpPr>
          <p:nvPr>
            <p:ph type="body" sz="quarter" idx="2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5" name="テキスト プレースホルダー 4"/>
          <p:cNvSpPr>
            <a:spLocks noGrp="1"/>
          </p:cNvSpPr>
          <p:nvPr>
            <p:ph type="body" sz="quarter" idx="2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6" name="Rectangle : coins arrondis 5">
            <a:extLst>
              <a:ext uri="{FF2B5EF4-FFF2-40B4-BE49-F238E27FC236}">
                <a16:creationId xmlns:a16="http://schemas.microsoft.com/office/drawing/2014/main" id="{9130DF7B-8D7E-1972-2518-CDEB6E51FFA5}"/>
              </a:ext>
            </a:extLst>
          </p:cNvPr>
          <p:cNvSpPr/>
          <p:nvPr/>
        </p:nvSpPr>
        <p:spPr>
          <a:xfrm>
            <a:off x="6858001" y="6406889"/>
            <a:ext cx="5524500"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تعرف الأيقونات التوجيهية</a:t>
            </a:r>
          </a:p>
        </p:txBody>
      </p:sp>
    </p:spTree>
    <p:extLst>
      <p:ext uri="{BB962C8B-B14F-4D97-AF65-F5344CB8AC3E}">
        <p14:creationId xmlns:p14="http://schemas.microsoft.com/office/powerpoint/2010/main" val="2541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6144125" y="807230"/>
            <a:ext cx="6352675" cy="830997"/>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مرحبا بكم، سننطلق في حصة اللغة العربية</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0CE51063-829A-2D8A-84F3-251AE90D109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3" name="Rectangle : coins arrondis 2">
            <a:extLst>
              <a:ext uri="{FF2B5EF4-FFF2-40B4-BE49-F238E27FC236}">
                <a16:creationId xmlns:a16="http://schemas.microsoft.com/office/drawing/2014/main" id="{D77B91FF-01E9-549E-1307-4BFB61492F94}"/>
              </a:ext>
            </a:extLst>
          </p:cNvPr>
          <p:cNvSpPr/>
          <p:nvPr/>
        </p:nvSpPr>
        <p:spPr>
          <a:xfrm>
            <a:off x="666750" y="4583666"/>
            <a:ext cx="12363450" cy="2747575"/>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600" b="1"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سلوك اليوم: </a:t>
            </a:r>
            <a:r>
              <a:rPr lang="ar-MA"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دلالات الأيقونات التوجيهية</a:t>
            </a:r>
            <a:endParaRPr lang="fr-FR"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22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E35AD-CBBF-CEED-A864-1D6F49829C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D53E09E-695E-D183-C464-F35D03ECF3CF}"/>
              </a:ext>
            </a:extLst>
          </p:cNvPr>
          <p:cNvSpPr txBox="1"/>
          <p:nvPr/>
        </p:nvSpPr>
        <p:spPr>
          <a:xfrm>
            <a:off x="4267201" y="807229"/>
            <a:ext cx="8229600" cy="830997"/>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سنتعرف اليوم على دلالات الأيقونات التي سنوظفها في دروسنا</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39EF18B8-3527-1327-8F27-646DAC49E1E7}"/>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23BF0DA5-0746-CFE6-8788-05BA15EB38B8}"/>
              </a:ext>
            </a:extLst>
          </p:cNvPr>
          <p:cNvSpPr/>
          <p:nvPr/>
        </p:nvSpPr>
        <p:spPr>
          <a:xfrm>
            <a:off x="705854" y="4583667"/>
            <a:ext cx="12336378"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كل أيقونة تعبر عن سلوك معين؛ لاحظوا جيدا</a:t>
            </a:r>
            <a:r>
              <a:rPr lang="fr-FR"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70183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9046</TotalTime>
  <Words>1516</Words>
  <Application>Microsoft Office PowerPoint</Application>
  <PresentationFormat>Personnalisé</PresentationFormat>
  <Paragraphs>203</Paragraphs>
  <Slides>65</Slides>
  <Notes>9</Notes>
  <HiddenSlides>0</HiddenSlides>
  <MMClips>3</MMClips>
  <ScaleCrop>false</ScaleCrop>
  <HeadingPairs>
    <vt:vector size="6" baseType="variant">
      <vt:variant>
        <vt:lpstr>Polices utilisées</vt:lpstr>
      </vt:variant>
      <vt:variant>
        <vt:i4>13</vt:i4>
      </vt:variant>
      <vt:variant>
        <vt:lpstr>Thème</vt:lpstr>
      </vt:variant>
      <vt:variant>
        <vt:i4>5</vt:i4>
      </vt:variant>
      <vt:variant>
        <vt:lpstr>Titres des diapositives</vt:lpstr>
      </vt:variant>
      <vt:variant>
        <vt:i4>65</vt:i4>
      </vt:variant>
    </vt:vector>
  </HeadingPairs>
  <TitlesOfParts>
    <vt:vector size="83"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3_Conception personnalisée</vt:lpstr>
      <vt:lpstr>2_Conception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MADHOUM OUADIA</cp:lastModifiedBy>
  <cp:revision>2213</cp:revision>
  <dcterms:created xsi:type="dcterms:W3CDTF">2014-10-09T07:32:24Z</dcterms:created>
  <dcterms:modified xsi:type="dcterms:W3CDTF">2025-09-24T22:34:12Z</dcterms:modified>
</cp:coreProperties>
</file>