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y="6858000" cx="12192000"/>
  <p:notesSz cx="6858000" cy="9144000"/>
  <p:embeddedFontLst>
    <p:embeddedFont>
      <p:font typeface="Dosis"/>
      <p:regular r:id="rId28"/>
      <p:bold r:id="rId29"/>
    </p:embeddedFont>
    <p:embeddedFont>
      <p:font typeface="Architects Daughter"/>
      <p:regular r:id="rId30"/>
    </p:embeddedFont>
    <p:embeddedFont>
      <p:font typeface="Century Gothic"/>
      <p:bold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3" roundtripDataSignature="AMtx7miVNw5qa5SHnWw1Ks9T8j7Xw5C+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font" Target="fonts/Dosis-regular.fntdata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Dosis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CenturyGothic-bold.fntdata"/><Relationship Id="rId30" Type="http://schemas.openxmlformats.org/officeDocument/2006/relationships/font" Target="fonts/ArchitectsDaughter-regular.fntdata"/><Relationship Id="rId11" Type="http://schemas.openxmlformats.org/officeDocument/2006/relationships/slide" Target="slides/slide7.xml"/><Relationship Id="rId33" Type="http://customschemas.google.com/relationships/presentationmetadata" Target="metadata"/><Relationship Id="rId10" Type="http://schemas.openxmlformats.org/officeDocument/2006/relationships/slide" Target="slides/slide6.xml"/><Relationship Id="rId32" Type="http://schemas.openxmlformats.org/officeDocument/2006/relationships/font" Target="fonts/CenturyGothic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2" name="Google Shape;22;p2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6"/>
          <p:cNvSpPr txBox="1"/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27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29" name="Google Shape;29;p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" name="Google Shape;30;p27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" name="Google Shape;31;p27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" name="Google Shape;32;p27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3" name="Google Shape;33;p27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7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29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41" name="Google Shape;41;p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" name="Google Shape;42;p29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" name="Google Shape;43;p29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" name="Google Shape;44;p29"/>
          <p:cNvSpPr/>
          <p:nvPr/>
        </p:nvSpPr>
        <p:spPr>
          <a:xfrm>
            <a:off x="494350" y="297645"/>
            <a:ext cx="290042" cy="219304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0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60000" lIns="720000" spcFirstLastPara="1" rIns="720000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0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0"/>
          <p:cNvSpPr txBox="1"/>
          <p:nvPr>
            <p:ph idx="1" type="body"/>
          </p:nvPr>
        </p:nvSpPr>
        <p:spPr>
          <a:xfrm>
            <a:off x="3715202" y="81025"/>
            <a:ext cx="4757738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5334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b="1" i="0" sz="480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0"/>
          <p:cNvSpPr txBox="1"/>
          <p:nvPr>
            <p:ph idx="2" type="body"/>
          </p:nvPr>
        </p:nvSpPr>
        <p:spPr>
          <a:xfrm>
            <a:off x="671332" y="1678671"/>
            <a:ext cx="10845478" cy="7847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191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b="0" i="0" sz="3000" u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60000" lIns="720000" spcFirstLastPara="1" rIns="720000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1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1"/>
          <p:cNvSpPr txBox="1"/>
          <p:nvPr>
            <p:ph idx="1" type="body"/>
          </p:nvPr>
        </p:nvSpPr>
        <p:spPr>
          <a:xfrm>
            <a:off x="3715202" y="81025"/>
            <a:ext cx="4757738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31"/>
          <p:cNvSpPr txBox="1"/>
          <p:nvPr>
            <p:ph idx="2" type="body"/>
          </p:nvPr>
        </p:nvSpPr>
        <p:spPr>
          <a:xfrm>
            <a:off x="671332" y="1678671"/>
            <a:ext cx="10845478" cy="3108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 u="none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png"/><Relationship Id="rId4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3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3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4.png"/><Relationship Id="rId5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10.jpg"/><Relationship Id="rId5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5" Type="http://schemas.openxmlformats.org/officeDocument/2006/relationships/image" Target="../media/image3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35.png"/><Relationship Id="rId5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5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67" name="Google Shape;6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511" y="183875"/>
            <a:ext cx="4372977" cy="6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"/>
          <p:cNvSpPr txBox="1"/>
          <p:nvPr/>
        </p:nvSpPr>
        <p:spPr>
          <a:xfrm>
            <a:off x="578074" y="1436364"/>
            <a:ext cx="90031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Sciences de la vie et de la terre</a:t>
            </a:r>
            <a:endParaRPr b="1" sz="60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08547" y="2728147"/>
            <a:ext cx="3274142" cy="2623417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"/>
          <p:cNvSpPr/>
          <p:nvPr/>
        </p:nvSpPr>
        <p:spPr>
          <a:xfrm>
            <a:off x="1651629" y="4735479"/>
            <a:ext cx="65848" cy="496106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" name="Google Shape;71;p1"/>
          <p:cNvGrpSpPr/>
          <p:nvPr/>
        </p:nvGrpSpPr>
        <p:grpSpPr>
          <a:xfrm>
            <a:off x="344962" y="4419680"/>
            <a:ext cx="8971063" cy="640385"/>
            <a:chOff x="523622" y="3451353"/>
            <a:chExt cx="8089436" cy="640385"/>
          </a:xfrm>
        </p:grpSpPr>
        <p:sp>
          <p:nvSpPr>
            <p:cNvPr id="72" name="Google Shape;72;p1"/>
            <p:cNvSpPr/>
            <p:nvPr/>
          </p:nvSpPr>
          <p:spPr>
            <a:xfrm>
              <a:off x="523622" y="3451353"/>
              <a:ext cx="8089436" cy="640385"/>
            </a:xfrm>
            <a:prstGeom prst="roundRect">
              <a:avLst>
                <a:gd fmla="val 8616" name="adj"/>
              </a:avLst>
            </a:prstGeom>
            <a:solidFill>
              <a:srgbClr val="106585"/>
            </a:solidFill>
            <a:ln cap="flat" cmpd="sng" w="12700">
              <a:solidFill>
                <a:srgbClr val="D5DBE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675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1"/>
            <p:cNvSpPr txBox="1"/>
            <p:nvPr/>
          </p:nvSpPr>
          <p:spPr>
            <a:xfrm>
              <a:off x="2416750" y="3610281"/>
              <a:ext cx="6166812" cy="333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704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Lire un graphique en courbe simple</a:t>
              </a: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2145350" y="3528516"/>
              <a:ext cx="65848" cy="496106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1"/>
            <p:cNvSpPr txBox="1"/>
            <p:nvPr/>
          </p:nvSpPr>
          <p:spPr>
            <a:xfrm>
              <a:off x="666338" y="3615365"/>
              <a:ext cx="1373956" cy="333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704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Activité 1</a:t>
              </a:r>
              <a:endPara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Une image contenant Visage humain, habits, dessin humoristique, femme&#10;&#10;Description générée automatiquement" id="76" name="Google Shape;7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44198" y="5204837"/>
            <a:ext cx="2202840" cy="16531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" name="Google Shape;77;p1"/>
          <p:cNvGrpSpPr/>
          <p:nvPr/>
        </p:nvGrpSpPr>
        <p:grpSpPr>
          <a:xfrm>
            <a:off x="-159788" y="2797120"/>
            <a:ext cx="3274142" cy="1862400"/>
            <a:chOff x="4650097" y="4812077"/>
            <a:chExt cx="3274142" cy="1862400"/>
          </a:xfrm>
        </p:grpSpPr>
        <p:pic>
          <p:nvPicPr>
            <p:cNvPr id="78" name="Google Shape;78;p1"/>
            <p:cNvPicPr preferRelativeResize="0"/>
            <p:nvPr/>
          </p:nvPicPr>
          <p:blipFill rotWithShape="1">
            <a:blip r:embed="rId4">
              <a:alphaModFix/>
            </a:blip>
            <a:srcRect b="0" l="0" r="0"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9" name="Google Shape;79;p1"/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000">
                  <a:solidFill>
                    <a:srgbClr val="FFC000"/>
                  </a:solidFill>
                  <a:latin typeface="Calibri"/>
                  <a:ea typeface="Calibri"/>
                  <a:cs typeface="Calibri"/>
                  <a:sym typeface="Calibri"/>
                </a:rPr>
                <a:t> Fiche </a:t>
              </a:r>
              <a:endParaRPr b="1" sz="400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0" name="Google Shape;80;p1"/>
            <p:cNvSpPr txBox="1"/>
            <p:nvPr/>
          </p:nvSpPr>
          <p:spPr>
            <a:xfrm>
              <a:off x="5997625" y="4812077"/>
              <a:ext cx="1447800" cy="18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1500">
                  <a:solidFill>
                    <a:srgbClr val="FFC000"/>
                  </a:solidFill>
                  <a:latin typeface="Calibri"/>
                  <a:ea typeface="Calibri"/>
                  <a:cs typeface="Calibri"/>
                  <a:sym typeface="Calibri"/>
                </a:rPr>
                <a:t> 2</a:t>
              </a:r>
              <a:endParaRPr b="1" sz="11500">
                <a:solidFill>
                  <a:srgbClr val="FFC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1" name="Google Shape;81;p1"/>
          <p:cNvSpPr txBox="1"/>
          <p:nvPr/>
        </p:nvSpPr>
        <p:spPr>
          <a:xfrm>
            <a:off x="3979085" y="5385087"/>
            <a:ext cx="30688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Durée : 24 min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"/>
          <p:cNvSpPr txBox="1"/>
          <p:nvPr/>
        </p:nvSpPr>
        <p:spPr>
          <a:xfrm>
            <a:off x="9686903" y="3285770"/>
            <a:ext cx="21174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 u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Remédiation</a:t>
            </a:r>
            <a:r>
              <a:rPr b="1" lang="fr-FR" sz="3200" u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intensive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 u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1AC</a:t>
            </a:r>
            <a:endParaRPr b="1" sz="3200" u="none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"/>
          <p:cNvSpPr txBox="1"/>
          <p:nvPr/>
        </p:nvSpPr>
        <p:spPr>
          <a:xfrm>
            <a:off x="1066059" y="191129"/>
            <a:ext cx="6443815" cy="42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Voici une troisième question.</a:t>
            </a:r>
            <a:endParaRPr/>
          </a:p>
        </p:txBody>
      </p:sp>
      <p:sp>
        <p:nvSpPr>
          <p:cNvPr id="205" name="Google Shape;205;p10"/>
          <p:cNvSpPr txBox="1"/>
          <p:nvPr/>
        </p:nvSpPr>
        <p:spPr>
          <a:xfrm>
            <a:off x="6293049" y="1574862"/>
            <a:ext cx="552707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3. Complétez les phrases ci-dessous en utilisant les termes suivants : </a:t>
            </a:r>
            <a:endParaRPr/>
          </a:p>
          <a:p>
            <a:pPr indent="0" lvl="0" marL="11366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- indépendante   - dépendante.</a:t>
            </a:r>
            <a:endParaRPr/>
          </a:p>
        </p:txBody>
      </p:sp>
      <p:sp>
        <p:nvSpPr>
          <p:cNvPr id="206" name="Google Shape;206;p10"/>
          <p:cNvSpPr txBox="1"/>
          <p:nvPr/>
        </p:nvSpPr>
        <p:spPr>
          <a:xfrm>
            <a:off x="6506292" y="3211013"/>
            <a:ext cx="466139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A- La longueur de la plantule est la variable : …………………………..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" name="Google Shape;207;p10"/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208" name="Google Shape;208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" name="Google Shape;209;p10"/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rgbClr val="D6EF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graphique ci-contre présente la variation de</a:t>
              </a:r>
              <a:endParaRPr/>
            </a:p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taille d’une plantule de maïs  en fonction du temps.</a:t>
              </a:r>
              <a:endParaRPr/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fmla="val 4513" name="adj"/>
              </a:avLst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" name="Google Shape;211;p10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Calibri"/>
              <a:buNone/>
            </a:pPr>
            <a:r>
              <a:rPr b="0" i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tableau.</a:t>
            </a:r>
            <a:endParaRPr/>
          </a:p>
        </p:txBody>
      </p:sp>
      <p:sp>
        <p:nvSpPr>
          <p:cNvPr id="212" name="Google Shape;212;p10"/>
          <p:cNvSpPr txBox="1"/>
          <p:nvPr/>
        </p:nvSpPr>
        <p:spPr>
          <a:xfrm>
            <a:off x="6595745" y="4550578"/>
            <a:ext cx="466139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B- le temps est la variable : …………………………..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213" name="Google Shape;21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"/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Voici la réponse.</a:t>
            </a:r>
            <a:endParaRPr/>
          </a:p>
        </p:txBody>
      </p:sp>
      <p:pic>
        <p:nvPicPr>
          <p:cNvPr id="220" name="Google Shape;22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1" name="Google Shape;221;p11"/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222" name="Google Shape;222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11"/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rgbClr val="D6EF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graphique ci-contre présente la variation de</a:t>
              </a:r>
              <a:endParaRPr/>
            </a:p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taille d’une plantule de maïs  en fonction du temps.</a:t>
              </a:r>
              <a:endParaRPr/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fmla="val 4513" name="adj"/>
              </a:avLst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" name="Google Shape;225;p11"/>
          <p:cNvSpPr txBox="1"/>
          <p:nvPr/>
        </p:nvSpPr>
        <p:spPr>
          <a:xfrm>
            <a:off x="6705075" y="2694178"/>
            <a:ext cx="466139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A- La longueur de la plantule est la variable : …………………………..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1"/>
          <p:cNvSpPr txBox="1"/>
          <p:nvPr/>
        </p:nvSpPr>
        <p:spPr>
          <a:xfrm>
            <a:off x="6794528" y="4033743"/>
            <a:ext cx="466139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B- le temps est la variable : …………………………..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1"/>
          <p:cNvSpPr txBox="1"/>
          <p:nvPr/>
        </p:nvSpPr>
        <p:spPr>
          <a:xfrm>
            <a:off x="7299464" y="4292227"/>
            <a:ext cx="24607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indépendante</a:t>
            </a:r>
            <a:endParaRPr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1"/>
          <p:cNvSpPr txBox="1"/>
          <p:nvPr/>
        </p:nvSpPr>
        <p:spPr>
          <a:xfrm>
            <a:off x="8529845" y="2967335"/>
            <a:ext cx="24607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dépendante</a:t>
            </a:r>
            <a:endParaRPr sz="2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12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4" name="Google Shape;234;p12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2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2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" name="Google Shape;237;p12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2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2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PG</a:t>
            </a:r>
            <a:endParaRPr/>
          </a:p>
        </p:txBody>
      </p:sp>
      <p:sp>
        <p:nvSpPr>
          <p:cNvPr id="241" name="Google Shape;241;p12"/>
          <p:cNvSpPr txBox="1"/>
          <p:nvPr/>
        </p:nvSpPr>
        <p:spPr>
          <a:xfrm>
            <a:off x="2803802" y="3086957"/>
            <a:ext cx="6809251" cy="1259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Moment de consolidation</a:t>
            </a:r>
            <a:endParaRPr/>
          </a:p>
          <a:p>
            <a:pPr indent="0" lvl="0" marL="0" marR="0" rtl="0" algn="ctr">
              <a:lnSpc>
                <a:spcPct val="114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(15 min)</a:t>
            </a:r>
            <a:endParaRPr b="1" sz="48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363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8209" y="1494803"/>
            <a:ext cx="10315575" cy="4067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3"/>
          <p:cNvSpPr txBox="1"/>
          <p:nvPr/>
        </p:nvSpPr>
        <p:spPr>
          <a:xfrm>
            <a:off x="988284" y="261794"/>
            <a:ext cx="95667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Maintenant, nous allons corriger l’activité de la page 27sur le livret, réalisée à la maison.</a:t>
            </a:r>
            <a:endParaRPr/>
          </a:p>
        </p:txBody>
      </p:sp>
      <p:sp>
        <p:nvSpPr>
          <p:cNvPr id="250" name="Google Shape;250;p13"/>
          <p:cNvSpPr txBox="1"/>
          <p:nvPr/>
        </p:nvSpPr>
        <p:spPr>
          <a:xfrm>
            <a:off x="988284" y="545867"/>
            <a:ext cx="983542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Donnez 2 à 3 minutes aux élèves qui n’ont pas réalisé l’activité à la maison, afin de la résoudre.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Pendant ces 3 minutes circulez entre les rangs pour vérifier la réalisation de cette activité.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22512" y="1040914"/>
            <a:ext cx="7669358" cy="5618087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4"/>
          <p:cNvSpPr txBox="1"/>
          <p:nvPr/>
        </p:nvSpPr>
        <p:spPr>
          <a:xfrm>
            <a:off x="988284" y="261794"/>
            <a:ext cx="95667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Maintenant, nous allons corriger l’activité de la page 27sur le livret, réalisée à la maison.</a:t>
            </a:r>
            <a:endParaRPr/>
          </a:p>
        </p:txBody>
      </p:sp>
      <p:sp>
        <p:nvSpPr>
          <p:cNvPr id="258" name="Google Shape;258;p14"/>
          <p:cNvSpPr txBox="1"/>
          <p:nvPr/>
        </p:nvSpPr>
        <p:spPr>
          <a:xfrm>
            <a:off x="988284" y="545867"/>
            <a:ext cx="983542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Donnez 2 à 3 minutes aux élèves qui n’ont pas réalisé l’activité à la maison, afin de la résoudre.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Pendant ces 3 minutes circulez entre les rangs pour vérifier la réalisation de cette activité.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263" name="Google Shape;26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7681" y="1040914"/>
            <a:ext cx="8383864" cy="330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7737" y="4571588"/>
            <a:ext cx="10296525" cy="1457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5"/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Correction.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rgbClr val="D0CECE"/>
                </a:solidFill>
                <a:latin typeface="Calibri"/>
                <a:ea typeface="Calibri"/>
                <a:cs typeface="Calibri"/>
                <a:sym typeface="Calibri"/>
              </a:rPr>
              <a:t>Invitez les élèves à passer au tableau pour rédiger leurs réponses </a:t>
            </a:r>
            <a:endParaRPr i="1" sz="1800">
              <a:solidFill>
                <a:srgbClr val="D0CE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271" name="Google Shape;27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7681" y="1040914"/>
            <a:ext cx="8383864" cy="330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7262" y="4712186"/>
            <a:ext cx="10277475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6"/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Correction.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rgbClr val="D0CECE"/>
                </a:solidFill>
                <a:latin typeface="Calibri"/>
                <a:ea typeface="Calibri"/>
                <a:cs typeface="Calibri"/>
                <a:sym typeface="Calibri"/>
              </a:rPr>
              <a:t>Invitez les élèves à passer au tableau pour rédiger leurs réponses </a:t>
            </a:r>
            <a:endParaRPr i="1" sz="1800">
              <a:solidFill>
                <a:srgbClr val="D0CE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279" name="Google Shape;27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7"/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Correction.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rgbClr val="D0CECE"/>
                </a:solidFill>
                <a:latin typeface="Calibri"/>
                <a:ea typeface="Calibri"/>
                <a:cs typeface="Calibri"/>
                <a:sym typeface="Calibri"/>
              </a:rPr>
              <a:t>Invitez les élèves à passer au tableau pour rédiger leurs réponses </a:t>
            </a:r>
            <a:endParaRPr i="1" sz="1800">
              <a:solidFill>
                <a:srgbClr val="D0CE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7681" y="1040914"/>
            <a:ext cx="8383864" cy="330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5646" y="4417529"/>
            <a:ext cx="10353675" cy="203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287" name="Google Shape;28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8"/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Correction.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rgbClr val="D0CECE"/>
                </a:solidFill>
                <a:latin typeface="Calibri"/>
                <a:ea typeface="Calibri"/>
                <a:cs typeface="Calibri"/>
                <a:sym typeface="Calibri"/>
              </a:rPr>
              <a:t>Invitez les élèves à passer au tableau pour rédiger leurs réponses </a:t>
            </a:r>
            <a:endParaRPr i="1" sz="1800">
              <a:solidFill>
                <a:srgbClr val="D0CE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7681" y="1040914"/>
            <a:ext cx="8383864" cy="330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5646" y="4867896"/>
            <a:ext cx="10306050" cy="103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295" name="Google Shape;29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9"/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Correction.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rgbClr val="D0CECE"/>
                </a:solidFill>
                <a:latin typeface="Calibri"/>
                <a:ea typeface="Calibri"/>
                <a:cs typeface="Calibri"/>
                <a:sym typeface="Calibri"/>
              </a:rPr>
              <a:t>Invitez les élèves à passer au tableau pour rédiger leurs réponses </a:t>
            </a:r>
            <a:endParaRPr i="1" sz="1800">
              <a:solidFill>
                <a:srgbClr val="D0CE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7681" y="1040914"/>
            <a:ext cx="8383864" cy="330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5646" y="4529324"/>
            <a:ext cx="1026795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2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88" name="Google Shape;88;p2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89" name="Google Shape;89;p2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6666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70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" name="Google Shape;92;p2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93" name="Google Shape;93;p2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2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5400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5" name="Google Shape;95;p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96" name="Google Shape;96;p2"/>
          <p:cNvSpPr txBox="1"/>
          <p:nvPr>
            <p:ph type="title"/>
          </p:nvPr>
        </p:nvSpPr>
        <p:spPr>
          <a:xfrm>
            <a:off x="2209800" y="2510561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/>
              <a:t>Ouverture de la séance </a:t>
            </a:r>
            <a:br>
              <a:rPr lang="fr-FR"/>
            </a:br>
            <a:r>
              <a:rPr lang="fr-FR" sz="4000"/>
              <a:t>(02 min)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9228" y="965901"/>
            <a:ext cx="7971140" cy="5683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0"/>
          <p:cNvSpPr txBox="1"/>
          <p:nvPr/>
        </p:nvSpPr>
        <p:spPr>
          <a:xfrm>
            <a:off x="1081548" y="337150"/>
            <a:ext cx="6096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Voici les réponses.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0"/>
          <p:cNvSpPr txBox="1"/>
          <p:nvPr/>
        </p:nvSpPr>
        <p:spPr>
          <a:xfrm>
            <a:off x="5382553" y="1272481"/>
            <a:ext cx="132121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Le temps</a:t>
            </a:r>
            <a:endParaRPr/>
          </a:p>
        </p:txBody>
      </p:sp>
      <p:sp>
        <p:nvSpPr>
          <p:cNvPr id="307" name="Google Shape;307;p20"/>
          <p:cNvSpPr txBox="1"/>
          <p:nvPr/>
        </p:nvSpPr>
        <p:spPr>
          <a:xfrm>
            <a:off x="4570656" y="1620958"/>
            <a:ext cx="26068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hauteur de la plantule</a:t>
            </a:r>
            <a:endParaRPr/>
          </a:p>
        </p:txBody>
      </p:sp>
      <p:sp>
        <p:nvSpPr>
          <p:cNvPr id="308" name="Google Shape;308;p20"/>
          <p:cNvSpPr txBox="1"/>
          <p:nvPr/>
        </p:nvSpPr>
        <p:spPr>
          <a:xfrm>
            <a:off x="8278528" y="1275309"/>
            <a:ext cx="8846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jours</a:t>
            </a:r>
            <a:endParaRPr/>
          </a:p>
        </p:txBody>
      </p:sp>
      <p:sp>
        <p:nvSpPr>
          <p:cNvPr id="309" name="Google Shape;309;p20"/>
          <p:cNvSpPr txBox="1"/>
          <p:nvPr/>
        </p:nvSpPr>
        <p:spPr>
          <a:xfrm>
            <a:off x="8259393" y="1584717"/>
            <a:ext cx="74057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cm</a:t>
            </a:r>
            <a:endParaRPr/>
          </a:p>
        </p:txBody>
      </p:sp>
      <p:sp>
        <p:nvSpPr>
          <p:cNvPr id="310" name="Google Shape;310;p20"/>
          <p:cNvSpPr/>
          <p:nvPr/>
        </p:nvSpPr>
        <p:spPr>
          <a:xfrm>
            <a:off x="2439220" y="2564366"/>
            <a:ext cx="7142480" cy="302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…………………………………………………………………………………………………………………..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0"/>
          <p:cNvSpPr txBox="1"/>
          <p:nvPr/>
        </p:nvSpPr>
        <p:spPr>
          <a:xfrm>
            <a:off x="2275900" y="2428803"/>
            <a:ext cx="714248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variation de </a:t>
            </a:r>
            <a:r>
              <a:rPr b="1" i="1" lang="fr-FR" sz="20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La hauteur de la plantule </a:t>
            </a:r>
            <a:r>
              <a:rPr b="1" lang="fr-FR" sz="20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en fonction </a:t>
            </a:r>
            <a:r>
              <a:rPr b="1" i="1" lang="fr-FR" sz="2000">
                <a:solidFill>
                  <a:srgbClr val="0070C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du temps</a:t>
            </a:r>
            <a:endParaRPr/>
          </a:p>
        </p:txBody>
      </p:sp>
      <p:sp>
        <p:nvSpPr>
          <p:cNvPr id="312" name="Google Shape;312;p20"/>
          <p:cNvSpPr txBox="1"/>
          <p:nvPr/>
        </p:nvSpPr>
        <p:spPr>
          <a:xfrm>
            <a:off x="6882968" y="3713155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10</a:t>
            </a:r>
            <a:endParaRPr/>
          </a:p>
        </p:txBody>
      </p:sp>
      <p:sp>
        <p:nvSpPr>
          <p:cNvPr id="313" name="Google Shape;313;p20"/>
          <p:cNvSpPr txBox="1"/>
          <p:nvPr/>
        </p:nvSpPr>
        <p:spPr>
          <a:xfrm>
            <a:off x="7742939" y="3713154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25</a:t>
            </a:r>
            <a:endParaRPr/>
          </a:p>
        </p:txBody>
      </p:sp>
      <p:sp>
        <p:nvSpPr>
          <p:cNvPr id="314" name="Google Shape;314;p20"/>
          <p:cNvSpPr txBox="1"/>
          <p:nvPr/>
        </p:nvSpPr>
        <p:spPr>
          <a:xfrm>
            <a:off x="8678416" y="3713154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30</a:t>
            </a:r>
            <a:endParaRPr/>
          </a:p>
        </p:txBody>
      </p:sp>
      <p:sp>
        <p:nvSpPr>
          <p:cNvPr id="315" name="Google Shape;315;p20"/>
          <p:cNvSpPr txBox="1"/>
          <p:nvPr/>
        </p:nvSpPr>
        <p:spPr>
          <a:xfrm>
            <a:off x="7547741" y="4688221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5</a:t>
            </a:r>
            <a:endParaRPr/>
          </a:p>
        </p:txBody>
      </p:sp>
      <p:sp>
        <p:nvSpPr>
          <p:cNvPr id="316" name="Google Shape;316;p20"/>
          <p:cNvSpPr txBox="1"/>
          <p:nvPr/>
        </p:nvSpPr>
        <p:spPr>
          <a:xfrm>
            <a:off x="8664686" y="4688220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30</a:t>
            </a:r>
            <a:endParaRPr/>
          </a:p>
        </p:txBody>
      </p:sp>
      <p:sp>
        <p:nvSpPr>
          <p:cNvPr id="317" name="Google Shape;317;p20"/>
          <p:cNvSpPr txBox="1"/>
          <p:nvPr/>
        </p:nvSpPr>
        <p:spPr>
          <a:xfrm>
            <a:off x="6168786" y="4780553"/>
            <a:ext cx="13572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augmente</a:t>
            </a:r>
            <a:endParaRPr/>
          </a:p>
        </p:txBody>
      </p:sp>
      <p:sp>
        <p:nvSpPr>
          <p:cNvPr id="318" name="Google Shape;318;p20"/>
          <p:cNvSpPr txBox="1"/>
          <p:nvPr/>
        </p:nvSpPr>
        <p:spPr>
          <a:xfrm>
            <a:off x="7787857" y="6067642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5</a:t>
            </a:r>
            <a:endParaRPr/>
          </a:p>
        </p:txBody>
      </p:sp>
      <p:sp>
        <p:nvSpPr>
          <p:cNvPr id="319" name="Google Shape;319;p20"/>
          <p:cNvSpPr txBox="1"/>
          <p:nvPr/>
        </p:nvSpPr>
        <p:spPr>
          <a:xfrm>
            <a:off x="6218477" y="5739758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30</a:t>
            </a:r>
            <a:endParaRPr/>
          </a:p>
        </p:txBody>
      </p:sp>
      <p:sp>
        <p:nvSpPr>
          <p:cNvPr id="320" name="Google Shape;320;p20"/>
          <p:cNvSpPr txBox="1"/>
          <p:nvPr/>
        </p:nvSpPr>
        <p:spPr>
          <a:xfrm>
            <a:off x="6681620" y="6085554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30</a:t>
            </a:r>
            <a:endParaRPr/>
          </a:p>
        </p:txBody>
      </p:sp>
      <p:sp>
        <p:nvSpPr>
          <p:cNvPr id="321" name="Google Shape;321;p20"/>
          <p:cNvSpPr txBox="1"/>
          <p:nvPr/>
        </p:nvSpPr>
        <p:spPr>
          <a:xfrm>
            <a:off x="8740502" y="6067641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25</a:t>
            </a:r>
            <a:endParaRPr/>
          </a:p>
        </p:txBody>
      </p:sp>
      <p:sp>
        <p:nvSpPr>
          <p:cNvPr id="322" name="Google Shape;322;p20"/>
          <p:cNvSpPr txBox="1"/>
          <p:nvPr/>
        </p:nvSpPr>
        <p:spPr>
          <a:xfrm>
            <a:off x="6218477" y="5438008"/>
            <a:ext cx="6430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21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328" name="Google Shape;328;p21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1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1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21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1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1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1"/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Métacognition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(02 min)</a:t>
            </a:r>
            <a:endParaRPr b="1" sz="5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6" name="Google Shape;33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3590" y="2020883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2"/>
          <p:cNvSpPr txBox="1"/>
          <p:nvPr/>
        </p:nvSpPr>
        <p:spPr>
          <a:xfrm>
            <a:off x="942406" y="448072"/>
            <a:ext cx="1012199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remplir la grille d’autoévaluation.</a:t>
            </a:r>
            <a:endParaRPr/>
          </a:p>
        </p:txBody>
      </p:sp>
      <p:pic>
        <p:nvPicPr>
          <p:cNvPr id="343" name="Google Shape;34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087" y="2219325"/>
            <a:ext cx="11553825" cy="241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8856" y="1901081"/>
            <a:ext cx="3711575" cy="37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3"/>
          <p:cNvSpPr txBox="1"/>
          <p:nvPr>
            <p:ph type="title"/>
          </p:nvPr>
        </p:nvSpPr>
        <p:spPr>
          <a:xfrm>
            <a:off x="1015448" y="357992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C’est la fin de notre séance. N’oubliez pas de réviser votre leçon et de terminer vos devoirs!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Bonjour! Prêts pour démarrer notre séance? Allons-y!</a:t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/>
          <p:nvPr/>
        </p:nvSpPr>
        <p:spPr>
          <a:xfrm>
            <a:off x="1081516" y="366680"/>
            <a:ext cx="945298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À la fin de cette séance, vous serez capables de:</a:t>
            </a:r>
            <a:endParaRPr/>
          </a:p>
        </p:txBody>
      </p:sp>
      <p:sp>
        <p:nvSpPr>
          <p:cNvPr id="108" name="Google Shape;108;p4"/>
          <p:cNvSpPr/>
          <p:nvPr/>
        </p:nvSpPr>
        <p:spPr>
          <a:xfrm>
            <a:off x="896400" y="2239672"/>
            <a:ext cx="10799796" cy="892405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479" y="1867841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"/>
          <p:cNvSpPr txBox="1"/>
          <p:nvPr/>
        </p:nvSpPr>
        <p:spPr>
          <a:xfrm>
            <a:off x="1031820" y="2436264"/>
            <a:ext cx="87231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● Lire un graphique en courbe simple.</a:t>
            </a:r>
            <a:endParaRPr/>
          </a:p>
        </p:txBody>
      </p:sp>
      <p:pic>
        <p:nvPicPr>
          <p:cNvPr id="111" name="Google Shape;11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89574" y="217212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/>
          <p:nvPr/>
        </p:nvSpPr>
        <p:spPr>
          <a:xfrm>
            <a:off x="767625" y="4256765"/>
            <a:ext cx="3717757" cy="552873"/>
          </a:xfrm>
          <a:prstGeom prst="round1Rect">
            <a:avLst>
              <a:gd fmla="val 16667" name="adj"/>
            </a:avLst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Critères de réussite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6416" y="3978150"/>
            <a:ext cx="613301" cy="613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 txBox="1"/>
          <p:nvPr/>
        </p:nvSpPr>
        <p:spPr>
          <a:xfrm>
            <a:off x="731527" y="4976791"/>
            <a:ext cx="10728945" cy="1477328"/>
          </a:xfrm>
          <a:prstGeom prst="rect">
            <a:avLst/>
          </a:prstGeom>
          <a:solidFill>
            <a:srgbClr val="CFE6B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3736" lvl="0" marL="17373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les variables</a:t>
            </a:r>
            <a:r>
              <a:rPr b="1" i="0" lang="fr-FR" sz="1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3736" lvl="0" marL="17373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Donner un titre au graphique</a:t>
            </a:r>
            <a:r>
              <a:rPr b="1" i="0" lang="fr-FR" sz="1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3736" lvl="0" marL="17373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Extraire des données de la courbe en relevant les valeurs importantes</a:t>
            </a:r>
            <a:r>
              <a:rPr b="1" i="0" lang="fr-FR" sz="1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3736" lvl="0" marL="17373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Décrire les variations observées.</a:t>
            </a:r>
            <a:endParaRPr/>
          </a:p>
          <a:p>
            <a:pPr indent="-173736" lvl="0" marL="17373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b="1" i="0" lang="fr-FR" sz="18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Calculer les variations.</a:t>
            </a:r>
            <a:endParaRPr b="0" i="0" sz="18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5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20" name="Google Shape;120;p5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23;p5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127" name="Google Shape;127;p5"/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Moment de récupération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(5 min)</a:t>
            </a:r>
            <a:endParaRPr b="1" sz="5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3590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Répondez à la question suivante.</a:t>
            </a:r>
            <a:endParaRPr/>
          </a:p>
        </p:txBody>
      </p:sp>
      <p:sp>
        <p:nvSpPr>
          <p:cNvPr id="135" name="Google Shape;135;p6"/>
          <p:cNvSpPr txBox="1"/>
          <p:nvPr/>
        </p:nvSpPr>
        <p:spPr>
          <a:xfrm>
            <a:off x="6167596" y="1068715"/>
            <a:ext cx="55376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1. Répondez par « Vrai » ou « Faux »</a:t>
            </a: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6"/>
          <p:cNvSpPr txBox="1"/>
          <p:nvPr/>
        </p:nvSpPr>
        <p:spPr>
          <a:xfrm>
            <a:off x="8481469" y="3664320"/>
            <a:ext cx="1592957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a. </a:t>
            </a: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Vrai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0" i="0" lang="fr-FR" sz="240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Faux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Google Shape;13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40530" y="3607685"/>
            <a:ext cx="523588" cy="52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40530" y="4269218"/>
            <a:ext cx="523588" cy="5217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doise tablette à dessins Buki | Ecoterre" id="140" name="Google Shape;140;p6"/>
          <p:cNvPicPr preferRelativeResize="0"/>
          <p:nvPr/>
        </p:nvPicPr>
        <p:blipFill rotWithShape="1">
          <a:blip r:embed="rId4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6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Calibri"/>
              <a:buNone/>
            </a:pPr>
            <a:r>
              <a:rPr b="0" i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sp>
        <p:nvSpPr>
          <p:cNvPr id="142" name="Google Shape;142;p6"/>
          <p:cNvSpPr txBox="1"/>
          <p:nvPr/>
        </p:nvSpPr>
        <p:spPr>
          <a:xfrm>
            <a:off x="6605740" y="2125217"/>
            <a:ext cx="466139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La longueur de la plantule est représentée sur l’axe vertical.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" name="Google Shape;143;p6"/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144" name="Google Shape;144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6"/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rgbClr val="D6EF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graphique ci-contre présente la variation de</a:t>
              </a:r>
              <a:endParaRPr/>
            </a:p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taille d’une plantule de maïs  en fonction du temps.</a:t>
              </a: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fmla="val 4513" name="adj"/>
              </a:avLst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Voici la réponse.</a:t>
            </a:r>
            <a:endParaRPr/>
          </a:p>
        </p:txBody>
      </p:sp>
      <p:pic>
        <p:nvPicPr>
          <p:cNvPr id="153" name="Google Shape;15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7"/>
          <p:cNvSpPr txBox="1"/>
          <p:nvPr/>
        </p:nvSpPr>
        <p:spPr>
          <a:xfrm>
            <a:off x="7840530" y="3253555"/>
            <a:ext cx="52358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6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b="1" sz="6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7"/>
          <p:cNvSpPr txBox="1"/>
          <p:nvPr/>
        </p:nvSpPr>
        <p:spPr>
          <a:xfrm>
            <a:off x="8481469" y="3664320"/>
            <a:ext cx="1592957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a. </a:t>
            </a: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Vrai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7"/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0" i="0" lang="fr-FR" sz="240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Faux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40530" y="3607685"/>
            <a:ext cx="523588" cy="52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40530" y="4269218"/>
            <a:ext cx="523588" cy="52174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7"/>
          <p:cNvSpPr txBox="1"/>
          <p:nvPr/>
        </p:nvSpPr>
        <p:spPr>
          <a:xfrm>
            <a:off x="6605740" y="2125217"/>
            <a:ext cx="466139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La longueur de la plantule est représentée sur l’axe vertical.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" name="Google Shape;160;p7"/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161" name="Google Shape;161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7"/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rgbClr val="D6EF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graphique ci-contre présente la variation de</a:t>
              </a:r>
              <a:endParaRPr/>
            </a:p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taille d’une plantule de maïs  en fonction du temps.</a:t>
              </a:r>
              <a:endParaRPr/>
            </a:p>
          </p:txBody>
        </p:sp>
        <p:sp>
          <p:nvSpPr>
            <p:cNvPr id="163" name="Google Shape;163;p7"/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fmla="val 4513" name="adj"/>
              </a:avLst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"/>
          <p:cNvSpPr txBox="1"/>
          <p:nvPr/>
        </p:nvSpPr>
        <p:spPr>
          <a:xfrm>
            <a:off x="1066059" y="191129"/>
            <a:ext cx="6443815" cy="42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Voici une autre question.</a:t>
            </a:r>
            <a:endParaRPr/>
          </a:p>
        </p:txBody>
      </p:sp>
      <p:sp>
        <p:nvSpPr>
          <p:cNvPr id="170" name="Google Shape;170;p8"/>
          <p:cNvSpPr txBox="1"/>
          <p:nvPr/>
        </p:nvSpPr>
        <p:spPr>
          <a:xfrm>
            <a:off x="6167596" y="1068715"/>
            <a:ext cx="55376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2. Répondez par « Vrai » ou « Faux »</a:t>
            </a: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8"/>
          <p:cNvSpPr txBox="1"/>
          <p:nvPr/>
        </p:nvSpPr>
        <p:spPr>
          <a:xfrm>
            <a:off x="8481469" y="3664320"/>
            <a:ext cx="1592957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a. </a:t>
            </a: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Vrai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0" i="0" lang="fr-FR" sz="240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Faux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40530" y="3607685"/>
            <a:ext cx="523588" cy="52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40530" y="4269218"/>
            <a:ext cx="523588" cy="52174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8"/>
          <p:cNvSpPr txBox="1"/>
          <p:nvPr/>
        </p:nvSpPr>
        <p:spPr>
          <a:xfrm>
            <a:off x="6605740" y="2125217"/>
            <a:ext cx="46613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L’unité du temps est le cm.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8"/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177" name="Google Shape;177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8" name="Google Shape;178;p8"/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rgbClr val="D6EF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graphique ci-contre présente la variation de</a:t>
              </a:r>
              <a:endParaRPr/>
            </a:p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taille d’une plantule de maïs  en fonction du temps.</a:t>
              </a: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fmla="val 4513" name="adj"/>
              </a:avLst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Ardoise tablette à dessins Buki | Ecoterre" id="180" name="Google Shape;180;p8"/>
          <p:cNvPicPr preferRelativeResize="0"/>
          <p:nvPr/>
        </p:nvPicPr>
        <p:blipFill rotWithShape="1">
          <a:blip r:embed="rId5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8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Calibri"/>
              <a:buNone/>
            </a:pPr>
            <a:r>
              <a:rPr b="0" i="1" lang="fr-FR"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Voici la réponse.</a:t>
            </a:r>
            <a:endParaRPr/>
          </a:p>
        </p:txBody>
      </p:sp>
      <p:pic>
        <p:nvPicPr>
          <p:cNvPr id="188" name="Google Shape;18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9"/>
          <p:cNvSpPr txBox="1"/>
          <p:nvPr/>
        </p:nvSpPr>
        <p:spPr>
          <a:xfrm>
            <a:off x="8481469" y="3664320"/>
            <a:ext cx="1592957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a. </a:t>
            </a: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Vrai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9"/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0" i="0" lang="fr-FR" sz="2400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Faux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40530" y="3607685"/>
            <a:ext cx="523588" cy="52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40530" y="4269218"/>
            <a:ext cx="523588" cy="52174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9"/>
          <p:cNvSpPr txBox="1"/>
          <p:nvPr/>
        </p:nvSpPr>
        <p:spPr>
          <a:xfrm>
            <a:off x="6605740" y="2125217"/>
            <a:ext cx="46613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366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L’unité du temps est le cm.</a:t>
            </a:r>
            <a:endParaRPr sz="24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" name="Google Shape;194;p9"/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195" name="Google Shape;195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9"/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rgbClr val="D6EFF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graphique ci-contre présente la variation de</a:t>
              </a:r>
              <a:endParaRPr/>
            </a:p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taille d’une plantule de maïs  en fonction du temps.</a:t>
              </a: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fmla="val 4513" name="adj"/>
              </a:avLst>
            </a:prstGeom>
            <a:noFill/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9"/>
          <p:cNvSpPr txBox="1"/>
          <p:nvPr/>
        </p:nvSpPr>
        <p:spPr>
          <a:xfrm>
            <a:off x="7840530" y="3927973"/>
            <a:ext cx="52358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6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b="1" sz="6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2024-06-05T08:36:02Z</dcterms:created>
  <dc:creator>Ghali Fikri</dc:creator>
</cp:coreProperties>
</file>