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27"/>
  </p:notesMasterIdLst>
  <p:sldIdLst>
    <p:sldId id="2134806031" r:id="rId2"/>
    <p:sldId id="2134806617" r:id="rId3"/>
    <p:sldId id="2134806039" r:id="rId4"/>
    <p:sldId id="295" r:id="rId5"/>
    <p:sldId id="2134806619" r:id="rId6"/>
    <p:sldId id="2134806629" r:id="rId7"/>
    <p:sldId id="2134806827" r:id="rId8"/>
    <p:sldId id="2134806828" r:id="rId9"/>
    <p:sldId id="2134806829" r:id="rId10"/>
    <p:sldId id="2134806830" r:id="rId11"/>
    <p:sldId id="2134806831" r:id="rId12"/>
    <p:sldId id="2134806832" r:id="rId13"/>
    <p:sldId id="2134806609" r:id="rId14"/>
    <p:sldId id="2134806816" r:id="rId15"/>
    <p:sldId id="2134806817" r:id="rId16"/>
    <p:sldId id="2134806818" r:id="rId17"/>
    <p:sldId id="2134806819" r:id="rId18"/>
    <p:sldId id="2134806820" r:id="rId19"/>
    <p:sldId id="2134806824" r:id="rId20"/>
    <p:sldId id="2134806823" r:id="rId21"/>
    <p:sldId id="2134806822" r:id="rId22"/>
    <p:sldId id="2134806821" r:id="rId23"/>
    <p:sldId id="2134806825" r:id="rId24"/>
    <p:sldId id="2134806826" r:id="rId25"/>
    <p:sldId id="213480586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C99C"/>
    <a:srgbClr val="F22E2E"/>
    <a:srgbClr val="2F91C3"/>
    <a:srgbClr val="F2F2F2"/>
    <a:srgbClr val="ED093A"/>
    <a:srgbClr val="F4B3F7"/>
    <a:srgbClr val="8D3384"/>
    <a:srgbClr val="0A25AE"/>
    <a:srgbClr val="F1E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3792" autoAdjust="0"/>
  </p:normalViewPr>
  <p:slideViewPr>
    <p:cSldViewPr snapToGrid="0">
      <p:cViewPr varScale="1">
        <p:scale>
          <a:sx n="77" d="100"/>
          <a:sy n="77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1993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081C-1653-EF4B-D702-9466315F6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12DB37-6C37-2BB6-669B-40CF4B259A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3B5177E-D4DC-2BDC-6108-4A782EF9C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95A1F4-F631-6D17-271A-6B097E212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158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5DCCF-B46A-66CB-E567-2D08A71C4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4E76A4-0E8F-6EE6-7737-796E6D43E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1E62FDD-88AC-967A-D037-E0763265A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CA6F6D-8F1D-4F8E-7515-022F33D0C8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544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5E32D-ED66-DF09-83CE-0704025C1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305E9A-B1E4-A6EF-43C4-018A29B5B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99F38DD-4DA8-419D-8FC5-DBB138283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0DFDB8-F38D-CC81-E16A-80AF3671F4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213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27634-4999-7FD6-454D-A1C090F1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EC00652-156C-ABFA-EC8B-275DF480F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5BE574-E760-BD61-AFC4-92AC0112A2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140E11-9ACE-2ECC-ED53-978F9AF1C6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207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D8685-B424-3DB5-805E-9FE4A9F30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2A629ED-A76F-131F-B470-1CF028B07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EAA2508-3891-309F-6BAC-3D3ED1204F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85D3BC-B525-9A02-052D-19F40AB1F9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897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1849B-4699-E7BD-9928-D3EB3237B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1C71AA-B60B-C7D7-41B1-B569C184B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D1F8F3D-D91E-44B5-404E-94BB0007D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B9FBAF-1CEA-10CA-8BC5-3627F7D41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794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FCD81-B7E1-E466-19F4-8D30455BB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486E693-1F58-295A-439C-4AA66DC56B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167AAF5-2432-FE42-021C-49AD978220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6233BF-2481-71F3-8165-BC210E427A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623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1E00C-1552-E8F5-A395-12927FBAC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91D0BDE-B9F4-82FB-831E-3C619D298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7F828C3-4CD3-D9A0-2AC9-84418ADBF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F1566B-3156-C37A-71C3-A5B2605130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7271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2366C-776A-8474-A170-CB80391A7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1F1A9CC-7208-B802-E7D0-3624DE0D6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CAFACC1-3838-9F66-65EE-5ABCE844AE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442751-B5B9-BB56-3DB1-00B37DEDD8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972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>
            <a:off x="494350" y="297645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54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06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83095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48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48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7847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300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800" dirty="0" smtClean="0"/>
            </a:lvl2pPr>
            <a:lvl3pPr>
              <a:defRPr lang="fr-FR" sz="180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95262" algn="just" defTabSz="4572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300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477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70784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4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4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40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3108503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8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937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27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61" r:id="rId2"/>
    <p:sldLayoutId id="2147483755" r:id="rId3"/>
    <p:sldLayoutId id="2147483791" r:id="rId4"/>
    <p:sldLayoutId id="2147483790" r:id="rId5"/>
    <p:sldLayoutId id="2147483793" r:id="rId6"/>
    <p:sldLayoutId id="2147483795" r:id="rId7"/>
    <p:sldLayoutId id="214748379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511" y="183875"/>
            <a:ext cx="4372977" cy="66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/>
          <p:cNvSpPr txBox="1"/>
          <p:nvPr/>
        </p:nvSpPr>
        <p:spPr>
          <a:xfrm>
            <a:off x="170852" y="1042676"/>
            <a:ext cx="900314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+mj-lt"/>
              </a:rPr>
              <a:t>Sciences de la vie et de la terre</a:t>
            </a:r>
            <a:endParaRPr lang="en-US" sz="6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8" name="Picture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817" y="1965671"/>
            <a:ext cx="3274142" cy="2623417"/>
          </a:xfrm>
          <a:prstGeom prst="rect">
            <a:avLst/>
          </a:prstGeom>
        </p:spPr>
      </p:pic>
      <p:sp>
        <p:nvSpPr>
          <p:cNvPr id="23" name="TextBox 7">
            <a:extLst>
              <a:ext uri="{FF2B5EF4-FFF2-40B4-BE49-F238E27FC236}">
                <a16:creationId xmlns:a16="http://schemas.microsoft.com/office/drawing/2014/main" id="{4EA3056D-1CC6-48ED-E4BC-E3AE1ED21A98}"/>
              </a:ext>
            </a:extLst>
          </p:cNvPr>
          <p:cNvSpPr txBox="1"/>
          <p:nvPr/>
        </p:nvSpPr>
        <p:spPr>
          <a:xfrm>
            <a:off x="662763" y="4589088"/>
            <a:ext cx="1498438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Séquence 1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Rounded Rectangle 11">
            <a:extLst>
              <a:ext uri="{FF2B5EF4-FFF2-40B4-BE49-F238E27FC236}">
                <a16:creationId xmlns:a16="http://schemas.microsoft.com/office/drawing/2014/main" id="{800806F6-D701-591E-DFD6-0D7AEE4D086B}"/>
              </a:ext>
            </a:extLst>
          </p:cNvPr>
          <p:cNvSpPr/>
          <p:nvPr/>
        </p:nvSpPr>
        <p:spPr>
          <a:xfrm>
            <a:off x="2232143" y="4523079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sp>
        <p:nvSpPr>
          <p:cNvPr id="31" name="Rectangle : coins arrondis 9">
            <a:extLst>
              <a:ext uri="{FF2B5EF4-FFF2-40B4-BE49-F238E27FC236}">
                <a16:creationId xmlns:a16="http://schemas.microsoft.com/office/drawing/2014/main" id="{881A5DA4-ED0E-28BB-794F-84D97008DE6E}"/>
              </a:ext>
            </a:extLst>
          </p:cNvPr>
          <p:cNvSpPr/>
          <p:nvPr/>
        </p:nvSpPr>
        <p:spPr>
          <a:xfrm>
            <a:off x="402307" y="4035054"/>
            <a:ext cx="8089436" cy="640385"/>
          </a:xfrm>
          <a:prstGeom prst="roundRect">
            <a:avLst>
              <a:gd name="adj" fmla="val 8616"/>
            </a:avLst>
          </a:prstGeom>
          <a:solidFill>
            <a:srgbClr val="106585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MA" sz="675" dirty="0"/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8C4592D2-9829-152B-CEB7-DE18553E4AE3}"/>
              </a:ext>
            </a:extLst>
          </p:cNvPr>
          <p:cNvSpPr txBox="1"/>
          <p:nvPr/>
        </p:nvSpPr>
        <p:spPr>
          <a:xfrm>
            <a:off x="2324931" y="4189654"/>
            <a:ext cx="6166812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Lire un tableau simple</a:t>
            </a:r>
          </a:p>
        </p:txBody>
      </p:sp>
      <p:sp>
        <p:nvSpPr>
          <p:cNvPr id="35" name="Rounded Rectangle 11">
            <a:extLst>
              <a:ext uri="{FF2B5EF4-FFF2-40B4-BE49-F238E27FC236}">
                <a16:creationId xmlns:a16="http://schemas.microsoft.com/office/drawing/2014/main" id="{FB019AA9-4B6C-134E-C42B-31D11187CE75}"/>
              </a:ext>
            </a:extLst>
          </p:cNvPr>
          <p:cNvSpPr/>
          <p:nvPr/>
        </p:nvSpPr>
        <p:spPr>
          <a:xfrm>
            <a:off x="2232143" y="3528516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DE8EE126-75EE-F41F-3702-5AEAA613226F}"/>
              </a:ext>
            </a:extLst>
          </p:cNvPr>
          <p:cNvSpPr txBox="1"/>
          <p:nvPr/>
        </p:nvSpPr>
        <p:spPr>
          <a:xfrm>
            <a:off x="537755" y="4207186"/>
            <a:ext cx="1373956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Activité 1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8" name="TextBox 7">
            <a:extLst>
              <a:ext uri="{FF2B5EF4-FFF2-40B4-BE49-F238E27FC236}">
                <a16:creationId xmlns:a16="http://schemas.microsoft.com/office/drawing/2014/main" id="{F3722C51-75EB-1BF0-9545-8180CFE36286}"/>
              </a:ext>
            </a:extLst>
          </p:cNvPr>
          <p:cNvSpPr txBox="1"/>
          <p:nvPr/>
        </p:nvSpPr>
        <p:spPr>
          <a:xfrm>
            <a:off x="704158" y="5600782"/>
            <a:ext cx="1498438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Séance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0" name="Rounded Rectangle 11">
            <a:extLst>
              <a:ext uri="{FF2B5EF4-FFF2-40B4-BE49-F238E27FC236}">
                <a16:creationId xmlns:a16="http://schemas.microsoft.com/office/drawing/2014/main" id="{D3EDD1D7-B34B-B934-1122-41C0886430FC}"/>
              </a:ext>
            </a:extLst>
          </p:cNvPr>
          <p:cNvSpPr/>
          <p:nvPr/>
        </p:nvSpPr>
        <p:spPr>
          <a:xfrm>
            <a:off x="2256949" y="5483562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pic>
        <p:nvPicPr>
          <p:cNvPr id="41" name="Image 40" descr="Une image contenant Visage humain, habits, dessin humoristique, femme&#10;&#10;Description générée automatiquement">
            <a:extLst>
              <a:ext uri="{FF2B5EF4-FFF2-40B4-BE49-F238E27FC236}">
                <a16:creationId xmlns:a16="http://schemas.microsoft.com/office/drawing/2014/main" id="{979FB416-DDC4-B4AB-C88C-9E27AD00D4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001" y="4308390"/>
            <a:ext cx="2965007" cy="222514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2E9ED5B-2F16-15A3-101C-D5CA21409756}"/>
              </a:ext>
            </a:extLst>
          </p:cNvPr>
          <p:cNvSpPr txBox="1"/>
          <p:nvPr/>
        </p:nvSpPr>
        <p:spPr>
          <a:xfrm>
            <a:off x="9310173" y="2503873"/>
            <a:ext cx="21174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C000"/>
                </a:solidFill>
              </a:rPr>
              <a:t>Remédiation</a:t>
            </a:r>
            <a:r>
              <a:rPr lang="fr-FR" sz="3200" b="1" dirty="0">
                <a:solidFill>
                  <a:srgbClr val="FFC000"/>
                </a:solidFill>
              </a:rPr>
              <a:t> intensive</a:t>
            </a:r>
          </a:p>
          <a:p>
            <a:pPr algn="ctr"/>
            <a:r>
              <a:rPr lang="fr-FR" sz="3200" b="1">
                <a:solidFill>
                  <a:srgbClr val="FFC000"/>
                </a:solidFill>
              </a:rPr>
              <a:t>1AC</a:t>
            </a:r>
            <a:endParaRPr lang="fr-FR" sz="3200" b="1" dirty="0">
              <a:solidFill>
                <a:srgbClr val="FFC000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83990E5-868D-12C3-E390-02515E43EA08}"/>
              </a:ext>
            </a:extLst>
          </p:cNvPr>
          <p:cNvGrpSpPr/>
          <p:nvPr/>
        </p:nvGrpSpPr>
        <p:grpSpPr>
          <a:xfrm>
            <a:off x="-183694" y="2333287"/>
            <a:ext cx="3274142" cy="1862048"/>
            <a:chOff x="4650097" y="4812077"/>
            <a:chExt cx="3274142" cy="1862048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80120B3C-ACBB-569F-6707-50EED3A82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673336F-6AB5-0111-F2AC-CB5DD3DA2219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5FDD19B-8125-0612-663B-7A6D6F4564CC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7F8E1136-258E-4326-71E3-72AF469AB4E1}"/>
              </a:ext>
            </a:extLst>
          </p:cNvPr>
          <p:cNvSpPr txBox="1"/>
          <p:nvPr/>
        </p:nvSpPr>
        <p:spPr>
          <a:xfrm>
            <a:off x="3545948" y="5444328"/>
            <a:ext cx="3068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3600" b="1" i="0" spc="-20" dirty="0">
                <a:effectLst/>
                <a:latin typeface="CenturyGothic-Bold"/>
              </a:rPr>
              <a:t>Durée : 2</a:t>
            </a:r>
            <a:r>
              <a:rPr lang="fr-FR" sz="3600" b="1" spc="-20" dirty="0">
                <a:latin typeface="CenturyGothic-Bold"/>
              </a:rPr>
              <a:t>4</a:t>
            </a:r>
            <a:r>
              <a:rPr lang="fr-FR" sz="3600" b="1" i="0" spc="-20" dirty="0">
                <a:effectLst/>
                <a:latin typeface="CenturyGothic-Bold"/>
              </a:rPr>
              <a:t> min</a:t>
            </a:r>
            <a:r>
              <a:rPr lang="fr-FR" sz="3600" spc="-2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99749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4EF47-911C-3DD5-97EB-BCEE2F22C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4174982-3E30-4DE2-FC1A-E4E6E7073947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troisième question question.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02E9EDC-A3B4-4A0D-2213-93F4D8AE5B9A}"/>
              </a:ext>
            </a:extLst>
          </p:cNvPr>
          <p:cNvSpPr txBox="1"/>
          <p:nvPr/>
        </p:nvSpPr>
        <p:spPr>
          <a:xfrm>
            <a:off x="7509874" y="1230536"/>
            <a:ext cx="42712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3. Choisissez la bonne réponse.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8803A6B4-BFC2-5218-3E79-B94A3D9DFD72}"/>
              </a:ext>
            </a:extLst>
          </p:cNvPr>
          <p:cNvSpPr txBox="1"/>
          <p:nvPr/>
        </p:nvSpPr>
        <p:spPr>
          <a:xfrm>
            <a:off x="9107111" y="3925777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1 mois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B9A6EAA2-C0B0-3D19-800A-73C11F9F6EAC}"/>
              </a:ext>
            </a:extLst>
          </p:cNvPr>
          <p:cNvSpPr txBox="1"/>
          <p:nvPr/>
        </p:nvSpPr>
        <p:spPr>
          <a:xfrm>
            <a:off x="9107111" y="4650323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42021"/>
                </a:solidFill>
                <a:latin typeface="Aptos" panose="020B0004020202020204" pitchFamily="34" charset="0"/>
              </a:rPr>
              <a:t>3 mois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BDF71725-1A7B-A7F7-3C65-C93ADC727C3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869142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D6978071-19FD-4567-2E8D-2C9B3D5C002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112" y="4600321"/>
            <a:ext cx="523588" cy="521740"/>
          </a:xfrm>
          <a:prstGeom prst="rect">
            <a:avLst/>
          </a:prstGeom>
        </p:spPr>
      </p:pic>
      <p:pic>
        <p:nvPicPr>
          <p:cNvPr id="50" name="Picture 2" descr="Ardoise tablette à dessins Buki | Ecoterre">
            <a:extLst>
              <a:ext uri="{FF2B5EF4-FFF2-40B4-BE49-F238E27FC236}">
                <a16:creationId xmlns:a16="http://schemas.microsoft.com/office/drawing/2014/main" id="{33E6312B-E438-2274-7A34-98A46CD7B0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68259251-863E-4645-A4C3-F66854F652A3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Inviter les élèves à répondre sur les ardoises.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31316E-D4EC-E04D-D679-76A7B6B2D75A}"/>
              </a:ext>
            </a:extLst>
          </p:cNvPr>
          <p:cNvSpPr txBox="1"/>
          <p:nvPr/>
        </p:nvSpPr>
        <p:spPr>
          <a:xfrm>
            <a:off x="7509874" y="2147693"/>
            <a:ext cx="39550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L’âge du bébé qui correspond à une masse de 6Kg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est: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046A95-7BBA-90D8-D087-EBE1B8FA5AFC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F3AC5A76-D20B-4140-1836-C8857A60C23A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AA59421-9E47-3B84-0118-87A6D62009F5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89CFC45D-C32F-1EE7-67CE-7958AA128CAD}"/>
              </a:ext>
            </a:extLst>
          </p:cNvPr>
          <p:cNvSpPr txBox="1"/>
          <p:nvPr/>
        </p:nvSpPr>
        <p:spPr>
          <a:xfrm>
            <a:off x="9107111" y="543638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c.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4 mois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B0F6E31A-582F-2311-E98B-460FD3D195E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2289" y="5388260"/>
            <a:ext cx="523588" cy="5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60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D225-5245-683E-120A-7DB1AF964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79">
            <a:extLst>
              <a:ext uri="{FF2B5EF4-FFF2-40B4-BE49-F238E27FC236}">
                <a16:creationId xmlns:a16="http://schemas.microsoft.com/office/drawing/2014/main" id="{06B9B640-FB4B-7234-D456-13646CEB61D7}"/>
              </a:ext>
            </a:extLst>
          </p:cNvPr>
          <p:cNvSpPr txBox="1"/>
          <p:nvPr/>
        </p:nvSpPr>
        <p:spPr>
          <a:xfrm>
            <a:off x="9107111" y="3925777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1 mois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01D7FBB1-3CEF-D542-316D-2BB71D766B9D}"/>
              </a:ext>
            </a:extLst>
          </p:cNvPr>
          <p:cNvSpPr txBox="1"/>
          <p:nvPr/>
        </p:nvSpPr>
        <p:spPr>
          <a:xfrm>
            <a:off x="9107111" y="4650323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42021"/>
                </a:solidFill>
                <a:latin typeface="Aptos" panose="020B0004020202020204" pitchFamily="34" charset="0"/>
              </a:rPr>
              <a:t>3 mois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2E48AA7D-B9EE-A35B-FF30-BFDF1BDC9B1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869142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E3F9EC32-92C9-C1B7-5B5E-1E39B44A73B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112" y="4600321"/>
            <a:ext cx="523588" cy="5217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20F1F3-3CF2-7949-B4EB-DBB6D7A381B6}"/>
              </a:ext>
            </a:extLst>
          </p:cNvPr>
          <p:cNvSpPr txBox="1"/>
          <p:nvPr/>
        </p:nvSpPr>
        <p:spPr>
          <a:xfrm>
            <a:off x="7509874" y="2147693"/>
            <a:ext cx="39550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L’âge du bébé qui correspond à une masse de 6Kg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est: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4B8118-425F-917C-1844-740B876A4BE0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54F5463-15E8-617B-590B-C7B08B74B979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8A2016D-6DDA-9176-FC99-68D25322A7CD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A34C2866-CB93-9ACE-517B-A8A042B2E4E0}"/>
              </a:ext>
            </a:extLst>
          </p:cNvPr>
          <p:cNvSpPr txBox="1"/>
          <p:nvPr/>
        </p:nvSpPr>
        <p:spPr>
          <a:xfrm>
            <a:off x="9107111" y="543638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c.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4 mois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4C09F616-9BDE-86F4-EDFE-61F90AFEF88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2289" y="5388260"/>
            <a:ext cx="523588" cy="52174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B1171D5-63D4-9958-5CE1-B2068297D651}"/>
              </a:ext>
            </a:extLst>
          </p:cNvPr>
          <p:cNvSpPr txBox="1"/>
          <p:nvPr/>
        </p:nvSpPr>
        <p:spPr>
          <a:xfrm>
            <a:off x="8418042" y="5082351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1A21176-7651-CFF6-DC7A-153D590A5C46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B5DB554-DB40-C2F1-294F-170AFEA0F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20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3802" y="2866111"/>
            <a:ext cx="6809251" cy="1259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6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Moment de consolidation 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 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83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93E14-6BE5-EFF2-516F-25E59BEE7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321078C-63F5-25E1-5D2D-76D6566C4C44}"/>
              </a:ext>
            </a:extLst>
          </p:cNvPr>
          <p:cNvSpPr txBox="1"/>
          <p:nvPr/>
        </p:nvSpPr>
        <p:spPr>
          <a:xfrm>
            <a:off x="988284" y="232975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14 sur le livret, réalisée à la maison.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D8CD401-A4BE-5A2A-BD8D-27BC2C663E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691097" y="1763274"/>
            <a:ext cx="9938803" cy="352194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6114717-DB0E-9637-6D2D-6F6234C23C30}"/>
              </a:ext>
            </a:extLst>
          </p:cNvPr>
          <p:cNvSpPr txBox="1"/>
          <p:nvPr/>
        </p:nvSpPr>
        <p:spPr>
          <a:xfrm>
            <a:off x="1042082" y="492345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2 à 3 minutes aux élèves qui n’ont pas réalisé l’activité à la maison, afin de la résoudre.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3 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A165A5A-77B2-2777-FA9F-A6862AD07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4551" y="243324"/>
            <a:ext cx="605086" cy="60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63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08827-5073-6DC7-35D2-ED1FDF830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E1F1F5C-F1EE-EBC4-511E-ECE3D5FA57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18" r="9666"/>
          <a:stretch>
            <a:fillRect/>
          </a:stretch>
        </p:blipFill>
        <p:spPr>
          <a:xfrm>
            <a:off x="1217846" y="1236116"/>
            <a:ext cx="9312752" cy="52859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3BD02CB-34A8-C51D-C7E2-50037131E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4551" y="339576"/>
            <a:ext cx="605086" cy="60508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B1C92D2-94F7-EBC4-0357-FEB4CBC3C8C2}"/>
              </a:ext>
            </a:extLst>
          </p:cNvPr>
          <p:cNvSpPr txBox="1"/>
          <p:nvPr/>
        </p:nvSpPr>
        <p:spPr>
          <a:xfrm>
            <a:off x="988284" y="232975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14 sur le livret, réalisée à la maison.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3E7667-43F9-DEDE-9F30-6D52F71986F2}"/>
              </a:ext>
            </a:extLst>
          </p:cNvPr>
          <p:cNvSpPr txBox="1"/>
          <p:nvPr/>
        </p:nvSpPr>
        <p:spPr>
          <a:xfrm>
            <a:off x="1042082" y="492345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2 à 3 minutes aux élèves qui n’ont pas réalisé l’activité à la maison, afin de la résoudre.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3 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</p:spTree>
    <p:extLst>
      <p:ext uri="{BB962C8B-B14F-4D97-AF65-F5344CB8AC3E}">
        <p14:creationId xmlns:p14="http://schemas.microsoft.com/office/powerpoint/2010/main" val="1228548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30772-E389-BDA8-9E04-B0BC4F457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0FEBEDBC-103E-EE71-2737-FC71090BF7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96DFF75-A137-768A-BFF8-7B15EED33398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A99C12-7E17-C53A-91D1-C74925F6E5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E2EE5F-9FDB-62B0-0249-CAEEECE727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18" r="17442" b="47716"/>
          <a:stretch>
            <a:fillRect/>
          </a:stretch>
        </p:blipFill>
        <p:spPr>
          <a:xfrm>
            <a:off x="351512" y="4710544"/>
            <a:ext cx="11559983" cy="184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28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F054E-D388-5BDB-FEE5-9ADDEC78D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41EEF1B0-00CC-AB89-DB64-446945F544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B59FCD-B778-AD2A-D33D-C5C19FD6ED09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AFCC5ED-DFA4-3BBC-F621-EE8D68FD83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B0BD642-FBF4-9178-B211-38C09854E1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815" r="19891" b="35293"/>
          <a:stretch>
            <a:fillRect/>
          </a:stretch>
        </p:blipFill>
        <p:spPr>
          <a:xfrm>
            <a:off x="417610" y="4802612"/>
            <a:ext cx="10201945" cy="131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54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1997F-A92E-438D-D8CD-8BCE1340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1A340C5-6FA4-2A24-F172-3931C70B1F3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9426E0E-7C25-1A1A-A945-DC9139329D22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E87C1F2-12A8-41A2-EB80-C3CC31AB90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2818816-214A-ECE9-EB44-A5905EB65F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004" r="9411" b="18065"/>
          <a:stretch>
            <a:fillRect/>
          </a:stretch>
        </p:blipFill>
        <p:spPr>
          <a:xfrm>
            <a:off x="549181" y="4704082"/>
            <a:ext cx="11022035" cy="17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4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5D7D3-9C3C-8D85-FC85-ED69E8FF8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5293AF66-80D6-3054-A9C5-93CED0604D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9401EF9-59DE-DF4C-4AEB-0365DCFE83CE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EBECA1-A2B5-7FA7-ED23-657475EE4B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A7CED61-0B24-3E0F-84E4-492B18EA2E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348" r="12969"/>
          <a:stretch>
            <a:fillRect/>
          </a:stretch>
        </p:blipFill>
        <p:spPr>
          <a:xfrm>
            <a:off x="626950" y="4610965"/>
            <a:ext cx="10669123" cy="182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51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464A0-253D-DA7B-F2E2-247126170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6CD212E-E669-BC01-46FE-E26E65804C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718D8AF-E683-E50D-637E-202F014FD5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186AAE-4632-0C1A-8881-E398239EA3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18" r="17442" b="47716"/>
          <a:stretch>
            <a:fillRect/>
          </a:stretch>
        </p:blipFill>
        <p:spPr>
          <a:xfrm>
            <a:off x="351512" y="4710544"/>
            <a:ext cx="11559983" cy="18419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1742BC4-0B05-65BE-B3CE-96DCB0E7D1C1}"/>
              </a:ext>
            </a:extLst>
          </p:cNvPr>
          <p:cNvSpPr txBox="1"/>
          <p:nvPr/>
        </p:nvSpPr>
        <p:spPr>
          <a:xfrm>
            <a:off x="890078" y="122267"/>
            <a:ext cx="673915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9F8026-6F4C-3E16-DE0B-76645C0EC561}"/>
              </a:ext>
            </a:extLst>
          </p:cNvPr>
          <p:cNvSpPr txBox="1"/>
          <p:nvPr/>
        </p:nvSpPr>
        <p:spPr>
          <a:xfrm>
            <a:off x="5052291" y="5231389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profondeur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0E69499-7895-0EE3-4386-7BA3C8080006}"/>
              </a:ext>
            </a:extLst>
          </p:cNvPr>
          <p:cNvSpPr txBox="1"/>
          <p:nvPr/>
        </p:nvSpPr>
        <p:spPr>
          <a:xfrm>
            <a:off x="4978399" y="5768980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7013D94-491B-0108-B8A1-63FC21A742D6}"/>
              </a:ext>
            </a:extLst>
          </p:cNvPr>
          <p:cNvSpPr txBox="1"/>
          <p:nvPr/>
        </p:nvSpPr>
        <p:spPr>
          <a:xfrm>
            <a:off x="9592058" y="5231389"/>
            <a:ext cx="895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Km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5EC9BA-4D72-2D23-992A-46FE1D578C9A}"/>
              </a:ext>
            </a:extLst>
          </p:cNvPr>
          <p:cNvSpPr txBox="1"/>
          <p:nvPr/>
        </p:nvSpPr>
        <p:spPr>
          <a:xfrm>
            <a:off x="9592058" y="5768980"/>
            <a:ext cx="895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°C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70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(02min)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888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EBDFB-9E4C-89C0-797E-F3672A4F3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FBD59B3B-CA49-F418-A44E-7C2B497126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396391-D684-61E2-B273-0CD3C9AC4C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1B19FB3-4032-1895-1D66-6AFD8C5A9E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815" r="19891" b="35293"/>
          <a:stretch>
            <a:fillRect/>
          </a:stretch>
        </p:blipFill>
        <p:spPr>
          <a:xfrm>
            <a:off x="417610" y="4802612"/>
            <a:ext cx="10201945" cy="13115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E21507-E6CF-88F5-1ABD-F585EF1FC985}"/>
              </a:ext>
            </a:extLst>
          </p:cNvPr>
          <p:cNvSpPr txBox="1"/>
          <p:nvPr/>
        </p:nvSpPr>
        <p:spPr>
          <a:xfrm>
            <a:off x="890078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5CFB6B-FD26-0B1E-A37C-821B47E02AC2}"/>
              </a:ext>
            </a:extLst>
          </p:cNvPr>
          <p:cNvSpPr txBox="1"/>
          <p:nvPr/>
        </p:nvSpPr>
        <p:spPr>
          <a:xfrm>
            <a:off x="6986078" y="5368870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profondeur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32CFB33-1158-0EEC-63FB-71FAAF58E999}"/>
              </a:ext>
            </a:extLst>
          </p:cNvPr>
          <p:cNvSpPr txBox="1"/>
          <p:nvPr/>
        </p:nvSpPr>
        <p:spPr>
          <a:xfrm>
            <a:off x="3140364" y="5408465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température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05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00DDF-864A-BEAB-0A41-EF472FD14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67777285-B1F6-AC98-95D7-95B2171CB3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0C38CD-96B6-281D-21C0-11EEA6EAD7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254902-EB20-6391-592F-B1C4FBC97D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004" r="9411" b="18065"/>
          <a:stretch>
            <a:fillRect/>
          </a:stretch>
        </p:blipFill>
        <p:spPr>
          <a:xfrm>
            <a:off x="549181" y="4704082"/>
            <a:ext cx="11022035" cy="17429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309EB5F-ADB7-6EF1-F0B2-A97BA4384973}"/>
              </a:ext>
            </a:extLst>
          </p:cNvPr>
          <p:cNvSpPr txBox="1"/>
          <p:nvPr/>
        </p:nvSpPr>
        <p:spPr>
          <a:xfrm>
            <a:off x="890078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C8674F-BA86-A8EC-B6D2-BD1DEC9F0225}"/>
              </a:ext>
            </a:extLst>
          </p:cNvPr>
          <p:cNvSpPr txBox="1"/>
          <p:nvPr/>
        </p:nvSpPr>
        <p:spPr>
          <a:xfrm>
            <a:off x="6520866" y="5512590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50Km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0092E1-DA10-84D5-B741-E2A0849AF2E2}"/>
              </a:ext>
            </a:extLst>
          </p:cNvPr>
          <p:cNvSpPr txBox="1"/>
          <p:nvPr/>
        </p:nvSpPr>
        <p:spPr>
          <a:xfrm>
            <a:off x="6516255" y="5136292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1100 °C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ACD5A-49C7-C743-6E41-4BADFC68CD90}"/>
              </a:ext>
            </a:extLst>
          </p:cNvPr>
          <p:cNvSpPr txBox="1"/>
          <p:nvPr/>
        </p:nvSpPr>
        <p:spPr>
          <a:xfrm>
            <a:off x="6511633" y="5827063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1400 °C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83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F9FA6-E177-93D5-DF9A-BF8BC5A21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1810945-85B3-853A-92F2-C4C7BE51350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1892F5-2814-4B45-3556-F602654B98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F4AAE68-1701-9F0F-1861-7CE52A7509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348" r="12969"/>
          <a:stretch>
            <a:fillRect/>
          </a:stretch>
        </p:blipFill>
        <p:spPr>
          <a:xfrm>
            <a:off x="626950" y="4610965"/>
            <a:ext cx="10669123" cy="182658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973731-9079-05FB-DB32-64E7B7A3EA69}"/>
              </a:ext>
            </a:extLst>
          </p:cNvPr>
          <p:cNvSpPr txBox="1"/>
          <p:nvPr/>
        </p:nvSpPr>
        <p:spPr>
          <a:xfrm>
            <a:off x="890078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9A1CF3-CEDB-7B92-6A7E-08455EA000CD}"/>
              </a:ext>
            </a:extLst>
          </p:cNvPr>
          <p:cNvSpPr txBox="1"/>
          <p:nvPr/>
        </p:nvSpPr>
        <p:spPr>
          <a:xfrm>
            <a:off x="4941453" y="5134293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1150 °C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5EC0B0-A9E0-6B59-C296-E96A838FCDA2}"/>
              </a:ext>
            </a:extLst>
          </p:cNvPr>
          <p:cNvSpPr txBox="1"/>
          <p:nvPr/>
        </p:nvSpPr>
        <p:spPr>
          <a:xfrm>
            <a:off x="4941453" y="5524256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1300 °C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FBBD51-33A0-0294-4056-25B1ABE39BF0}"/>
              </a:ext>
            </a:extLst>
          </p:cNvPr>
          <p:cNvSpPr txBox="1"/>
          <p:nvPr/>
        </p:nvSpPr>
        <p:spPr>
          <a:xfrm>
            <a:off x="6986078" y="5780846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1300 – 1150 = 150°C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42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0FF0A-2C57-BB19-38A9-0D7F27CFC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4E555F-3F24-CE89-21EF-7E65632D2661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D8675A1-DE43-E4DA-0581-752F71D9166B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B986BA2-7CDC-0E5F-7EBC-ABC21DE9DF9D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447B1A-8736-2F27-3631-7EB295364B3A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4E2B0D5C-00D9-9ED0-D576-C0586A471DAC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65B9B3-3360-A8DB-8B7A-A4DBD2987988}"/>
              </a:ext>
            </a:extLst>
          </p:cNvPr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DC91F917-66E7-0F98-1DBC-17F57246ADBD}"/>
              </a:ext>
            </a:extLst>
          </p:cNvPr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B4705B-7DCF-C837-D3B7-F345108B3DE8}"/>
              </a:ext>
            </a:extLst>
          </p:cNvPr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AF2BE3D7-7AE3-BF87-DAD5-76356C2B20C2}"/>
              </a:ext>
            </a:extLst>
          </p:cNvPr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Métacognition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(02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A3A4FE5-457A-A129-A7E2-66531FE678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94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B4BE3-F0FA-162C-E2B3-E3E6988B5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DBC24C7-5660-08C9-2166-94571C4DF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051" y="286550"/>
            <a:ext cx="605086" cy="60508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3036AC-F76A-C951-8AC1-2380891B7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82" y="2265494"/>
            <a:ext cx="10990795" cy="253741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33C7BE0-7062-B65A-072E-89149A31FC6D}"/>
              </a:ext>
            </a:extLst>
          </p:cNvPr>
          <p:cNvSpPr txBox="1"/>
          <p:nvPr/>
        </p:nvSpPr>
        <p:spPr>
          <a:xfrm>
            <a:off x="1016294" y="309528"/>
            <a:ext cx="10121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bg1">
                    <a:lumMod val="65000"/>
                  </a:schemeClr>
                </a:solidFill>
              </a:rPr>
              <a:t>Demander aux élèves de remplir la grille d’autoévaluation.</a:t>
            </a:r>
          </a:p>
        </p:txBody>
      </p:sp>
    </p:spTree>
    <p:extLst>
      <p:ext uri="{BB962C8B-B14F-4D97-AF65-F5344CB8AC3E}">
        <p14:creationId xmlns:p14="http://schemas.microsoft.com/office/powerpoint/2010/main" val="1905942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41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48856" y="1901081"/>
            <a:ext cx="3711575" cy="37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la fin de notre séance. N’oubliez pas de réviser votre leçon et de terminer vos devoirs!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0829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16B723-3AED-BB14-51AE-B750DFF6C820}"/>
              </a:ext>
            </a:extLst>
          </p:cNvPr>
          <p:cNvSpPr txBox="1"/>
          <p:nvPr/>
        </p:nvSpPr>
        <p:spPr>
          <a:xfrm>
            <a:off x="1081516" y="366680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altLang="fr-FR" sz="2000" b="1" dirty="0">
                <a:solidFill>
                  <a:schemeClr val="bg2">
                    <a:lumMod val="50000"/>
                  </a:schemeClr>
                </a:solidFill>
              </a:rPr>
              <a:t>À la fin de cette séance, vous serez capables de:</a:t>
            </a:r>
          </a:p>
        </p:txBody>
      </p:sp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C93E2E76-1EE6-7AD4-D6F5-B3D7B7FF729E}"/>
              </a:ext>
            </a:extLst>
          </p:cNvPr>
          <p:cNvSpPr/>
          <p:nvPr/>
        </p:nvSpPr>
        <p:spPr>
          <a:xfrm>
            <a:off x="796095" y="1929222"/>
            <a:ext cx="10599809" cy="96786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5" name="Image 15">
            <a:extLst>
              <a:ext uri="{FF2B5EF4-FFF2-40B4-BE49-F238E27FC236}">
                <a16:creationId xmlns:a16="http://schemas.microsoft.com/office/drawing/2014/main" id="{CA51A95A-E971-D6D2-6486-9E3FF363C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74" y="1779754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E83B912-6017-1F4A-7D82-F7FE369AF247}"/>
              </a:ext>
            </a:extLst>
          </p:cNvPr>
          <p:cNvSpPr txBox="1"/>
          <p:nvPr/>
        </p:nvSpPr>
        <p:spPr>
          <a:xfrm>
            <a:off x="1269718" y="2151542"/>
            <a:ext cx="10028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800" b="1" dirty="0">
                <a:solidFill>
                  <a:srgbClr val="0A25AE"/>
                </a:solidFill>
              </a:rPr>
              <a:t>Lire un tableau simple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900DCB-06A2-751C-CC5E-45B47724F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574" y="217212"/>
            <a:ext cx="699046" cy="699046"/>
          </a:xfrm>
          <a:prstGeom prst="rect">
            <a:avLst/>
          </a:prstGeom>
        </p:spPr>
      </p:pic>
      <p:sp>
        <p:nvSpPr>
          <p:cNvPr id="7" name="Rectangle : avec coin arrondi 6">
            <a:extLst>
              <a:ext uri="{FF2B5EF4-FFF2-40B4-BE49-F238E27FC236}">
                <a16:creationId xmlns:a16="http://schemas.microsoft.com/office/drawing/2014/main" id="{B2BE4DD2-B36A-7E76-A4C1-B463B66A2EC9}"/>
              </a:ext>
            </a:extLst>
          </p:cNvPr>
          <p:cNvSpPr/>
          <p:nvPr/>
        </p:nvSpPr>
        <p:spPr>
          <a:xfrm>
            <a:off x="605839" y="3876877"/>
            <a:ext cx="3717757" cy="552873"/>
          </a:xfrm>
          <a:prstGeom prst="round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Critères de réussite</a:t>
            </a:r>
            <a:endParaRPr lang="fr-MA" sz="2800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E16935-AA59-E8C7-D16A-EF7E02863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0" y="3598262"/>
            <a:ext cx="613301" cy="6133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C3CD584-2545-D795-D866-7F26BF1DE158}"/>
              </a:ext>
            </a:extLst>
          </p:cNvPr>
          <p:cNvSpPr txBox="1"/>
          <p:nvPr/>
        </p:nvSpPr>
        <p:spPr>
          <a:xfrm>
            <a:off x="569741" y="4596903"/>
            <a:ext cx="10728945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kern="100" dirty="0">
                <a:latin typeface="Calibri" panose="020F0502020204030204" pitchFamily="34" charset="0"/>
              </a:rPr>
              <a:t>Identifier les variables et leurs unités</a:t>
            </a:r>
            <a:r>
              <a:rPr lang="fr-FR" b="1" i="0" u="none" strike="noStrike" kern="1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Donner un titre au tableau</a:t>
            </a: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Extraire des données du tableau</a:t>
            </a: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.</a:t>
            </a:r>
            <a:endParaRPr lang="fr-FR" b="1" dirty="0">
              <a:latin typeface="Calibri" panose="020F050202020403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i="0" u="none" strike="noStrike" dirty="0">
                <a:effectLst/>
                <a:latin typeface="Calibri" panose="020F0502020204030204" pitchFamily="34" charset="0"/>
              </a:rPr>
              <a:t>Calculer la variation.</a:t>
            </a:r>
            <a:endParaRPr lang="en-US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05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6" name="Rectangle 1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ight Triangle 16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ectangle 17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0" name="TextBox 6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Moment de récupération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(05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6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6B1DB-DE21-D12E-B84F-9065F4EB7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6FFED6B-160C-BD7A-5983-837B91E50F2D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à la question suivante.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E401D215-88C1-9C61-9997-656BDEB9D984}"/>
              </a:ext>
            </a:extLst>
          </p:cNvPr>
          <p:cNvSpPr txBox="1"/>
          <p:nvPr/>
        </p:nvSpPr>
        <p:spPr>
          <a:xfrm>
            <a:off x="7509874" y="1230536"/>
            <a:ext cx="42712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1. Répondez par « Vrai » ou « Faux »</a:t>
            </a:r>
            <a:r>
              <a:rPr kumimoji="0" lang="fr-FR" sz="24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B48289E2-B865-589C-DCD8-405E57D64FE7}"/>
              </a:ext>
            </a:extLst>
          </p:cNvPr>
          <p:cNvSpPr txBox="1"/>
          <p:nvPr/>
        </p:nvSpPr>
        <p:spPr>
          <a:xfrm>
            <a:off x="9107111" y="3282164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Vrai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9DC927A3-3658-658A-2AB9-42BE01FD0007}"/>
              </a:ext>
            </a:extLst>
          </p:cNvPr>
          <p:cNvSpPr txBox="1"/>
          <p:nvPr/>
        </p:nvSpPr>
        <p:spPr>
          <a:xfrm>
            <a:off x="9107111" y="400671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4202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Faux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C1B6B8B3-66A8-61F9-FD6A-6C589FD9EFB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225529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A807FD4A-06B6-C655-D5B9-05E090A47D1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887062"/>
            <a:ext cx="523588" cy="521740"/>
          </a:xfrm>
          <a:prstGeom prst="rect">
            <a:avLst/>
          </a:prstGeom>
        </p:spPr>
      </p:pic>
      <p:pic>
        <p:nvPicPr>
          <p:cNvPr id="50" name="Picture 2" descr="Ardoise tablette à dessins Buki | Ecoterre">
            <a:extLst>
              <a:ext uri="{FF2B5EF4-FFF2-40B4-BE49-F238E27FC236}">
                <a16:creationId xmlns:a16="http://schemas.microsoft.com/office/drawing/2014/main" id="{E911532D-4D2E-8A28-71DA-2A44C9880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BB9414EB-A46C-4063-BE06-9184729D9055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Inviter les élèves à répondre sur les ardoises.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A6EE12-576B-D9F9-3AF9-6E28FC6B99AC}"/>
              </a:ext>
            </a:extLst>
          </p:cNvPr>
          <p:cNvSpPr txBox="1"/>
          <p:nvPr/>
        </p:nvSpPr>
        <p:spPr>
          <a:xfrm>
            <a:off x="7575468" y="2103908"/>
            <a:ext cx="3955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La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variable dépendante est l’âge du bébé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C41DAE-4D90-B094-ABFB-7B4B66F95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938199"/>
              </p:ext>
            </p:extLst>
          </p:nvPr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ECC67B3C-10BF-2271-623B-7A4138180BDF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26D51F0-A4D6-A991-F81F-74B1490C6366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430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2132F-80B2-7FAC-97E1-2249AE2B9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79">
            <a:extLst>
              <a:ext uri="{FF2B5EF4-FFF2-40B4-BE49-F238E27FC236}">
                <a16:creationId xmlns:a16="http://schemas.microsoft.com/office/drawing/2014/main" id="{3AF870A8-D315-A492-36A7-5EC5179F33E9}"/>
              </a:ext>
            </a:extLst>
          </p:cNvPr>
          <p:cNvSpPr txBox="1"/>
          <p:nvPr/>
        </p:nvSpPr>
        <p:spPr>
          <a:xfrm>
            <a:off x="9107111" y="3282164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Vrai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2C8AAF2B-3DA1-1A17-FF2A-EA98ECA27188}"/>
              </a:ext>
            </a:extLst>
          </p:cNvPr>
          <p:cNvSpPr txBox="1"/>
          <p:nvPr/>
        </p:nvSpPr>
        <p:spPr>
          <a:xfrm>
            <a:off x="9107111" y="400671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4202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Faux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AFD1A25A-C35D-D9D1-5F87-64061F40DC3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225529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4BFFCE52-28C4-B7AB-8CC1-084D2963D23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887062"/>
            <a:ext cx="523588" cy="5217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6FF93D5-DF34-3F3B-A525-DB1A0806FDDA}"/>
              </a:ext>
            </a:extLst>
          </p:cNvPr>
          <p:cNvSpPr txBox="1"/>
          <p:nvPr/>
        </p:nvSpPr>
        <p:spPr>
          <a:xfrm>
            <a:off x="7532906" y="1807839"/>
            <a:ext cx="3955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La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variable dépendante est l’âge du bébé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992E8A-7721-28D1-F509-5FC0F6D9DA19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52915E66-4630-4B7B-C86A-051FBE4B2CFC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36D49BE-25F8-BAA5-8191-3E9D151C57E6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D07C965-A53C-0EB9-CEEE-99AAA301DEC0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379611-ECFF-095B-683F-34EB288C9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74B65CC-8F97-8903-1460-C044EBD18F1C}"/>
              </a:ext>
            </a:extLst>
          </p:cNvPr>
          <p:cNvSpPr txBox="1"/>
          <p:nvPr/>
        </p:nvSpPr>
        <p:spPr>
          <a:xfrm>
            <a:off x="8418042" y="3588978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563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5224B-DC17-FFC3-A6D6-8AE488047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B9556A6A-5266-07A3-3D18-0FA723B8BA19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deuxième question question.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20EF80C-95A6-402A-0876-119C76893753}"/>
              </a:ext>
            </a:extLst>
          </p:cNvPr>
          <p:cNvSpPr txBox="1"/>
          <p:nvPr/>
        </p:nvSpPr>
        <p:spPr>
          <a:xfrm>
            <a:off x="7509874" y="1230536"/>
            <a:ext cx="42712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2. Choisissez la bonne réponse.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CC215B04-9617-44D0-9171-2FE22A903C00}"/>
              </a:ext>
            </a:extLst>
          </p:cNvPr>
          <p:cNvSpPr txBox="1"/>
          <p:nvPr/>
        </p:nvSpPr>
        <p:spPr>
          <a:xfrm>
            <a:off x="9107111" y="3282164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7,4 Kg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F0FF9BD6-EAC8-52AB-FEE9-BE5493FA563A}"/>
              </a:ext>
            </a:extLst>
          </p:cNvPr>
          <p:cNvSpPr txBox="1"/>
          <p:nvPr/>
        </p:nvSpPr>
        <p:spPr>
          <a:xfrm>
            <a:off x="9107111" y="400671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42021"/>
                </a:solidFill>
                <a:latin typeface="Aptos" panose="020B0004020202020204" pitchFamily="34" charset="0"/>
              </a:rPr>
              <a:t>6,8 Kg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8F84AE4A-5F62-5528-D56D-C6C3128B0A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225529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C7CF8018-C8E5-D434-58EB-1EAB443401E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112" y="3956708"/>
            <a:ext cx="523588" cy="521740"/>
          </a:xfrm>
          <a:prstGeom prst="rect">
            <a:avLst/>
          </a:prstGeom>
        </p:spPr>
      </p:pic>
      <p:pic>
        <p:nvPicPr>
          <p:cNvPr id="50" name="Picture 2" descr="Ardoise tablette à dessins Buki | Ecoterre">
            <a:extLst>
              <a:ext uri="{FF2B5EF4-FFF2-40B4-BE49-F238E27FC236}">
                <a16:creationId xmlns:a16="http://schemas.microsoft.com/office/drawing/2014/main" id="{D960482E-990A-66E2-1FAF-22881C406D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22C1475E-0F1C-706A-AEA2-23B46450B11A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Inviter les élèves à répondre sur les ardoises.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289943-AD0B-8B63-6793-C94C9B520C83}"/>
              </a:ext>
            </a:extLst>
          </p:cNvPr>
          <p:cNvSpPr txBox="1"/>
          <p:nvPr/>
        </p:nvSpPr>
        <p:spPr>
          <a:xfrm>
            <a:off x="7575468" y="2103908"/>
            <a:ext cx="3955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La masse du bébé qui correspond à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5mois est: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EC192F-F256-3A68-3276-3CED0F9A609B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D6443020-3FD5-FBD6-E83F-F15B585B1DDE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9BE196D-2C97-D8F7-24E5-6644EF6F59A7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1651A29E-1EA9-E9F4-E048-CAFBE99315E6}"/>
              </a:ext>
            </a:extLst>
          </p:cNvPr>
          <p:cNvSpPr txBox="1"/>
          <p:nvPr/>
        </p:nvSpPr>
        <p:spPr>
          <a:xfrm>
            <a:off x="9107111" y="4792773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c.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5,5 Kg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2BA7F1F0-9EF7-11FA-5A13-C72F699F267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2289" y="4744647"/>
            <a:ext cx="523588" cy="5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20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48EE5-1894-BB83-7A1F-685DA1EF7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79">
            <a:extLst>
              <a:ext uri="{FF2B5EF4-FFF2-40B4-BE49-F238E27FC236}">
                <a16:creationId xmlns:a16="http://schemas.microsoft.com/office/drawing/2014/main" id="{49068E7B-AD33-B8D4-6E28-688C1C5EA9EE}"/>
              </a:ext>
            </a:extLst>
          </p:cNvPr>
          <p:cNvSpPr txBox="1"/>
          <p:nvPr/>
        </p:nvSpPr>
        <p:spPr>
          <a:xfrm>
            <a:off x="9107111" y="3282164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7,4 Kg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30884055-32B4-84CB-B1D9-D3759440AF88}"/>
              </a:ext>
            </a:extLst>
          </p:cNvPr>
          <p:cNvSpPr txBox="1"/>
          <p:nvPr/>
        </p:nvSpPr>
        <p:spPr>
          <a:xfrm>
            <a:off x="9107111" y="400671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42021"/>
                </a:solidFill>
                <a:latin typeface="Aptos" panose="020B0004020202020204" pitchFamily="34" charset="0"/>
              </a:rPr>
              <a:t>6,8 Kg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C04E1BF7-1004-F7F6-25E2-4AA76F301D1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225529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AACCEB57-397C-3D8B-1226-BD5CF720693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112" y="3956708"/>
            <a:ext cx="523588" cy="5217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2DD7EF3-110B-69C0-6553-023DDE361053}"/>
              </a:ext>
            </a:extLst>
          </p:cNvPr>
          <p:cNvSpPr txBox="1"/>
          <p:nvPr/>
        </p:nvSpPr>
        <p:spPr>
          <a:xfrm>
            <a:off x="7532906" y="1544442"/>
            <a:ext cx="3955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La masse du bébé qui correspond à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5mois est: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D4D024-344F-8E36-B8AA-153BE74B892D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C4B598A-DD71-3CB1-8DB0-26A952946C98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64860BF-7578-C4B9-8FBA-F46726F524B0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2CDD2675-15DC-F08D-8B9D-A15A8C9F2C7C}"/>
              </a:ext>
            </a:extLst>
          </p:cNvPr>
          <p:cNvSpPr txBox="1"/>
          <p:nvPr/>
        </p:nvSpPr>
        <p:spPr>
          <a:xfrm>
            <a:off x="9107111" y="4792773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c.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5,5 Kg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3381CF2A-63CF-CC01-90F5-6F2D4800F00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2289" y="4744647"/>
            <a:ext cx="523588" cy="52174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FE34242-D93B-78C3-7C2E-5131065448E3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761A91-C91C-9129-C273-8AE5DDA2A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6BDF86F-50B6-5B3C-EF78-4757A97EA3D8}"/>
              </a:ext>
            </a:extLst>
          </p:cNvPr>
          <p:cNvSpPr txBox="1"/>
          <p:nvPr/>
        </p:nvSpPr>
        <p:spPr>
          <a:xfrm>
            <a:off x="8418042" y="3622521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024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Explicite[1]</Template>
  <TotalTime>10276</TotalTime>
  <Words>912</Words>
  <Application>Microsoft Office PowerPoint</Application>
  <PresentationFormat>Grand écran</PresentationFormat>
  <Paragraphs>207</Paragraphs>
  <Slides>25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6" baseType="lpstr">
      <vt:lpstr>Aptos</vt:lpstr>
      <vt:lpstr>Arial</vt:lpstr>
      <vt:lpstr>Calibri</vt:lpstr>
      <vt:lpstr>Calibri (En-têtes)</vt:lpstr>
      <vt:lpstr>CenturyGothic-Bold</vt:lpstr>
      <vt:lpstr>Dosis</vt:lpstr>
      <vt:lpstr>Google Sans</vt:lpstr>
      <vt:lpstr>Hammersmith One</vt:lpstr>
      <vt:lpstr>Simplified Arabic</vt:lpstr>
      <vt:lpstr>Wingdings</vt:lpstr>
      <vt:lpstr>Thème Office</vt:lpstr>
      <vt:lpstr>Présentation PowerPoint</vt:lpstr>
      <vt:lpstr>Ouverture de la séance  (02min)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C’est la fin de notre séance. N’oubliez pas de réviser votre leçon et de terminer vos devoirs!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Ghali Fikri</dc:creator>
  <cp:lastModifiedBy>ahmed el annaoui</cp:lastModifiedBy>
  <cp:revision>786</cp:revision>
  <dcterms:created xsi:type="dcterms:W3CDTF">2024-06-05T08:36:02Z</dcterms:created>
  <dcterms:modified xsi:type="dcterms:W3CDTF">2025-09-12T17:31:47Z</dcterms:modified>
</cp:coreProperties>
</file>