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67" r:id="rId2"/>
    <p:sldMasterId id="2147483768" r:id="rId3"/>
  </p:sldMasterIdLst>
  <p:notesMasterIdLst>
    <p:notesMasterId r:id="rId60"/>
  </p:notesMasterIdLst>
  <p:handoutMasterIdLst>
    <p:handoutMasterId r:id="rId61"/>
  </p:handoutMasterIdLst>
  <p:sldIdLst>
    <p:sldId id="2147483585" r:id="rId4"/>
    <p:sldId id="2147483485" r:id="rId5"/>
    <p:sldId id="2147483396" r:id="rId6"/>
    <p:sldId id="2147483552" r:id="rId7"/>
    <p:sldId id="2147483397" r:id="rId8"/>
    <p:sldId id="2134806567" r:id="rId9"/>
    <p:sldId id="2147483640" r:id="rId10"/>
    <p:sldId id="2147483587" r:id="rId11"/>
    <p:sldId id="2147483604" r:id="rId12"/>
    <p:sldId id="2147483605" r:id="rId13"/>
    <p:sldId id="2147483554" r:id="rId14"/>
    <p:sldId id="2147483555" r:id="rId15"/>
    <p:sldId id="2134805874" r:id="rId16"/>
    <p:sldId id="2147483588" r:id="rId17"/>
    <p:sldId id="2134805878" r:id="rId18"/>
    <p:sldId id="2147483641" r:id="rId19"/>
    <p:sldId id="2134806573" r:id="rId20"/>
    <p:sldId id="2147483591" r:id="rId21"/>
    <p:sldId id="2147483594" r:id="rId22"/>
    <p:sldId id="2147483609" r:id="rId23"/>
    <p:sldId id="2147483595" r:id="rId24"/>
    <p:sldId id="2147483610" r:id="rId25"/>
    <p:sldId id="2147483612" r:id="rId26"/>
    <p:sldId id="2147483613" r:id="rId27"/>
    <p:sldId id="2147483611" r:id="rId28"/>
    <p:sldId id="2147483589" r:id="rId29"/>
    <p:sldId id="2147483568" r:id="rId30"/>
    <p:sldId id="2134806108" r:id="rId31"/>
    <p:sldId id="2134806575" r:id="rId32"/>
    <p:sldId id="2147483569" r:id="rId33"/>
    <p:sldId id="2147483570" r:id="rId34"/>
    <p:sldId id="2147483614" r:id="rId35"/>
    <p:sldId id="2147483615" r:id="rId36"/>
    <p:sldId id="2147483571" r:id="rId37"/>
    <p:sldId id="2147483572" r:id="rId38"/>
    <p:sldId id="2134806577" r:id="rId39"/>
    <p:sldId id="2134806551" r:id="rId40"/>
    <p:sldId id="2147483579" r:id="rId41"/>
    <p:sldId id="2147483600" r:id="rId42"/>
    <p:sldId id="2147483599" r:id="rId43"/>
    <p:sldId id="2147483601" r:id="rId44"/>
    <p:sldId id="2147483602" r:id="rId45"/>
    <p:sldId id="2147483603" r:id="rId46"/>
    <p:sldId id="2134806579" r:id="rId47"/>
    <p:sldId id="2134806088" r:id="rId48"/>
    <p:sldId id="2147483582" r:id="rId49"/>
    <p:sldId id="2134806580" r:id="rId50"/>
    <p:sldId id="2134806581" r:id="rId51"/>
    <p:sldId id="2147483597" r:id="rId52"/>
    <p:sldId id="2147483598" r:id="rId53"/>
    <p:sldId id="2147483596" r:id="rId54"/>
    <p:sldId id="2134806582" r:id="rId55"/>
    <p:sldId id="2134806536" r:id="rId56"/>
    <p:sldId id="2147483617" r:id="rId57"/>
    <p:sldId id="2147483447" r:id="rId58"/>
    <p:sldId id="2134806584"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ébut de la séance" id="{C2A08ED1-B979-4AF1-8A74-6EA0648FD953}">
          <p14:sldIdLst>
            <p14:sldId id="2147483585"/>
            <p14:sldId id="2147483485"/>
            <p14:sldId id="2147483396"/>
            <p14:sldId id="2147483552"/>
            <p14:sldId id="2147483397"/>
          </p14:sldIdLst>
        </p14:section>
        <p14:section name="Ouverture" id="{79315A69-A635-48A2-B9BA-98FE67B817D4}">
          <p14:sldIdLst>
            <p14:sldId id="2134806567"/>
            <p14:sldId id="2147483640"/>
            <p14:sldId id="2147483587"/>
            <p14:sldId id="2147483604"/>
            <p14:sldId id="2147483605"/>
            <p14:sldId id="2147483554"/>
            <p14:sldId id="2147483555"/>
            <p14:sldId id="2134805874"/>
            <p14:sldId id="2147483588"/>
            <p14:sldId id="2134805878"/>
            <p14:sldId id="2147483641"/>
          </p14:sldIdLst>
        </p14:section>
        <p14:section name="Modelage" id="{A2A5D278-252D-471E-A046-E0EEBB7C2D2B}">
          <p14:sldIdLst>
            <p14:sldId id="2134806573"/>
            <p14:sldId id="2147483591"/>
            <p14:sldId id="2147483594"/>
            <p14:sldId id="2147483609"/>
            <p14:sldId id="2147483595"/>
            <p14:sldId id="2147483610"/>
            <p14:sldId id="2147483612"/>
            <p14:sldId id="2147483613"/>
            <p14:sldId id="2147483611"/>
            <p14:sldId id="2147483589"/>
          </p14:sldIdLst>
        </p14:section>
        <p14:section name="Pratique guidée collective" id="{22D92770-EE3A-4FC2-857A-DF2A0B803C03}">
          <p14:sldIdLst>
            <p14:sldId id="2147483568"/>
            <p14:sldId id="2134806108"/>
            <p14:sldId id="2134806575"/>
            <p14:sldId id="2147483569"/>
            <p14:sldId id="2147483570"/>
            <p14:sldId id="2147483614"/>
            <p14:sldId id="2147483615"/>
            <p14:sldId id="2147483571"/>
            <p14:sldId id="2147483572"/>
          </p14:sldIdLst>
        </p14:section>
        <p14:section name="Pratique en binôme" id="{FBF6C3DA-BDD6-43C8-8043-82F3BE3C64FD}">
          <p14:sldIdLst>
            <p14:sldId id="2134806577"/>
            <p14:sldId id="2134806551"/>
            <p14:sldId id="2147483579"/>
            <p14:sldId id="2147483600"/>
            <p14:sldId id="2147483599"/>
            <p14:sldId id="2147483601"/>
            <p14:sldId id="2147483602"/>
            <p14:sldId id="2147483603"/>
          </p14:sldIdLst>
        </p14:section>
        <p14:section name="Pratique autonome" id="{40CD8AAE-F9F0-47C4-A7F7-0976D79B8EC9}">
          <p14:sldIdLst>
            <p14:sldId id="2134806579"/>
            <p14:sldId id="2134806088"/>
            <p14:sldId id="2147483582"/>
            <p14:sldId id="2134806580"/>
            <p14:sldId id="2134806581"/>
            <p14:sldId id="2147483597"/>
            <p14:sldId id="2147483598"/>
            <p14:sldId id="2147483596"/>
          </p14:sldIdLst>
        </p14:section>
        <p14:section name="Clôture" id="{8EB5D3A0-81F1-4DE6-BEB2-58DE24DBB138}">
          <p14:sldIdLst>
            <p14:sldId id="2134806582"/>
            <p14:sldId id="2134806536"/>
            <p14:sldId id="2147483617"/>
            <p14:sldId id="2147483447"/>
          </p14:sldIdLst>
        </p14:section>
        <p14:section name="Fin de la séance" id="{44B71B2B-D974-4F2C-B5A1-E1796678D1E2}">
          <p14:sldIdLst>
            <p14:sldId id="21348065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DEBD4"/>
    <a:srgbClr val="00663F"/>
    <a:srgbClr val="5FADE4"/>
    <a:srgbClr val="BF4598"/>
    <a:srgbClr val="F3DFED"/>
    <a:srgbClr val="2CB551"/>
    <a:srgbClr val="F2F7D9"/>
    <a:srgbClr val="0273B4"/>
    <a:srgbClr val="D3DF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90" autoAdjust="0"/>
  </p:normalViewPr>
  <p:slideViewPr>
    <p:cSldViewPr snapToGrid="0">
      <p:cViewPr varScale="1">
        <p:scale>
          <a:sx n="105" d="100"/>
          <a:sy n="105" d="100"/>
        </p:scale>
        <p:origin x="822" y="96"/>
      </p:cViewPr>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65" d="100"/>
          <a:sy n="65" d="100"/>
        </p:scale>
        <p:origin x="2040" y="43"/>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61" Type="http://schemas.openxmlformats.org/officeDocument/2006/relationships/handoutMaster" Target="handoutMasters/handout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BC5355-174C-897A-4DA3-34860DDD257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D4E6C065-6D13-7E84-9157-4778C9CB02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E90AC0-E56A-4928-9268-F8B86B3617FD}" type="datetimeFigureOut">
              <a:rPr lang="fr-FR" smtClean="0"/>
              <a:t>20/11/2025</a:t>
            </a:fld>
            <a:endParaRPr lang="fr-FR"/>
          </a:p>
        </p:txBody>
      </p:sp>
      <p:sp>
        <p:nvSpPr>
          <p:cNvPr id="4" name="Footer Placeholder 3">
            <a:extLst>
              <a:ext uri="{FF2B5EF4-FFF2-40B4-BE49-F238E27FC236}">
                <a16:creationId xmlns:a16="http://schemas.microsoft.com/office/drawing/2014/main" id="{DC77FEFC-A0B3-5633-10E3-B5C99AE1CE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B5D936D1-2E50-70A0-15D8-53F6492963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D1FAB1-D3C0-4044-A94D-A9D2AF2A113A}" type="slidenum">
              <a:rPr lang="fr-FR" smtClean="0"/>
              <a:t>‹N°›</a:t>
            </a:fld>
            <a:endParaRPr lang="fr-FR"/>
          </a:p>
        </p:txBody>
      </p:sp>
    </p:spTree>
    <p:extLst>
      <p:ext uri="{BB962C8B-B14F-4D97-AF65-F5344CB8AC3E}">
        <p14:creationId xmlns:p14="http://schemas.microsoft.com/office/powerpoint/2010/main" val="582523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2897D-8270-46EB-9581-9FD6E1B808F9}" type="datetimeFigureOut">
              <a:rPr lang="fr-FR" smtClean="0"/>
              <a:t>20/11/2025</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437357-FDEB-42E8-94B9-16208305E930}" type="slidenum">
              <a:rPr lang="fr-FR" smtClean="0"/>
              <a:t>‹N°›</a:t>
            </a:fld>
            <a:endParaRPr lang="fr-FR" dirty="0"/>
          </a:p>
        </p:txBody>
      </p:sp>
    </p:spTree>
    <p:extLst>
      <p:ext uri="{BB962C8B-B14F-4D97-AF65-F5344CB8AC3E}">
        <p14:creationId xmlns:p14="http://schemas.microsoft.com/office/powerpoint/2010/main" val="212676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46;g3708d1f8300_1_658:notes">
            <a:extLst>
              <a:ext uri="{FF2B5EF4-FFF2-40B4-BE49-F238E27FC236}">
                <a16:creationId xmlns:a16="http://schemas.microsoft.com/office/drawing/2014/main" id="{353E4283-BBA2-8675-6601-7A74B15BD29B}"/>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247;g3708d1f8300_1_658:notes">
            <a:extLst>
              <a:ext uri="{FF2B5EF4-FFF2-40B4-BE49-F238E27FC236}">
                <a16:creationId xmlns:a16="http://schemas.microsoft.com/office/drawing/2014/main" id="{7F1C854B-1D70-C6F1-A27D-A011B6547AC1}"/>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248;g3708d1f8300_1_658:notes">
            <a:extLst>
              <a:ext uri="{FF2B5EF4-FFF2-40B4-BE49-F238E27FC236}">
                <a16:creationId xmlns:a16="http://schemas.microsoft.com/office/drawing/2014/main" id="{788381E9-0A6B-C645-053A-CA620AEFDDDF}"/>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23401D-AD66-48E8-9BE6-514052742394}" type="slidenum">
              <a:rPr kumimoji="0"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400" b="0" i="0" u="none" strike="noStrike" kern="0" cap="none" spc="0" normalizeH="0" baseline="0" noProof="0">
              <a:ln>
                <a:noFill/>
              </a:ln>
              <a:solidFill>
                <a:srgbClr val="000000"/>
              </a:solidFill>
              <a:effectLst/>
              <a:uLnTx/>
              <a:uFillTx/>
              <a:latin typeface="Arial"/>
              <a:ea typeface="+mn-ea"/>
              <a:cs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4A7B312-C7F3-6B36-E410-386454DAEA62}"/>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8AFECC03-8162-A9B8-FB6A-2FD62119EB0B}"/>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8B34037B-55DB-EB7B-2A8E-DA66518695DE}"/>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6D0B32D1-7499-1BAA-7135-E6E8C91506CA}"/>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18</a:t>
            </a:fld>
            <a:endParaRPr lang="fr-FR" sz="1400" kern="0">
              <a:solidFill>
                <a:srgbClr val="000000"/>
              </a:solidFill>
              <a:latin typeface="Arial"/>
              <a:cs typeface="Arial"/>
            </a:endParaRPr>
          </a:p>
        </p:txBody>
      </p:sp>
    </p:spTree>
    <p:extLst>
      <p:ext uri="{BB962C8B-B14F-4D97-AF65-F5344CB8AC3E}">
        <p14:creationId xmlns:p14="http://schemas.microsoft.com/office/powerpoint/2010/main" val="148188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F8AC288-FD7D-1E84-0FC6-02DDDC135382}"/>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207ADAF5-D593-DCB7-B1E8-471518C2C290}"/>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A9EA3DBF-C200-E8BD-4C6B-305B4581C6B4}"/>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EFC54747-EA45-0DDD-0CB7-EFA8286F67B6}"/>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19</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551733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4C15A9-2153-C21D-AFF8-EF6DFEEACD76}"/>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20B893E1-380A-85DE-2DE3-A30E1BE255C3}"/>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E11016B5-1FA6-DDFC-6954-7C0FD3A3A243}"/>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04151CD3-C33D-0E27-1E7E-CF584BD6E119}"/>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20</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144771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7B2BD35-5ECA-A1C4-AAC7-EDAAFE00637B}"/>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D9D11170-FCF2-404F-4D99-F9124BA7EC86}"/>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F8125EA5-0837-D7AB-B94D-F7A0E15BF6CF}"/>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FBF9110C-98B6-0D45-64CA-9DAEEE213D10}"/>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21</a:t>
            </a:fld>
            <a:endParaRPr lang="fr-FR" sz="1400" kern="0">
              <a:solidFill>
                <a:srgbClr val="000000"/>
              </a:solidFill>
              <a:latin typeface="Arial"/>
              <a:cs typeface="Arial"/>
            </a:endParaRPr>
          </a:p>
        </p:txBody>
      </p:sp>
    </p:spTree>
    <p:extLst>
      <p:ext uri="{BB962C8B-B14F-4D97-AF65-F5344CB8AC3E}">
        <p14:creationId xmlns:p14="http://schemas.microsoft.com/office/powerpoint/2010/main" val="4159336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B890FF-2AAA-1317-ED42-1DF6706B67E2}"/>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201F612E-6F66-849C-3C57-7A7199A55D2B}"/>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BE3DC66C-ED08-2104-C18E-C6D71E254CC5}"/>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911E2AFE-1CD0-CD27-3865-36D473F1F868}"/>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22</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471384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752BF62-4808-43D6-BAF6-0B709F3D03E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A7218A1E-69A7-9EDD-3463-40EE91CBE272}"/>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0FC32A51-97B1-5A4C-38A9-4406EB8E223A}"/>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DFF3BA34-458C-2912-E0D7-DF89099EF8C7}"/>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23</a:t>
            </a:fld>
            <a:endParaRPr lang="fr-FR" sz="1400" kern="0">
              <a:solidFill>
                <a:srgbClr val="000000"/>
              </a:solidFill>
              <a:latin typeface="Arial"/>
              <a:cs typeface="Arial"/>
            </a:endParaRPr>
          </a:p>
        </p:txBody>
      </p:sp>
    </p:spTree>
    <p:extLst>
      <p:ext uri="{BB962C8B-B14F-4D97-AF65-F5344CB8AC3E}">
        <p14:creationId xmlns:p14="http://schemas.microsoft.com/office/powerpoint/2010/main" val="1562025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D94D030-5257-C1D2-8F19-7612425E417E}"/>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9F289115-695B-BCF9-D672-F398EE5F917B}"/>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D065E309-EE58-C4C9-C364-66B3659464E7}"/>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1D70DBFE-B7A1-30B5-4393-F58BECEAD7A6}"/>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24</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97699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6DA666-21A1-E284-C541-F450F821209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5A84F28A-562C-104C-90C0-B974EC37CDD2}"/>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EE704DD2-01FA-21DB-9C2A-F3376E99BAFC}"/>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71B46414-9735-E752-F651-AEE551D4E8B4}"/>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25</a:t>
            </a:fld>
            <a:endParaRPr lang="fr-FR" sz="1400" kern="0">
              <a:solidFill>
                <a:srgbClr val="000000"/>
              </a:solidFill>
              <a:latin typeface="Arial"/>
              <a:cs typeface="Arial"/>
            </a:endParaRPr>
          </a:p>
        </p:txBody>
      </p:sp>
    </p:spTree>
    <p:extLst>
      <p:ext uri="{BB962C8B-B14F-4D97-AF65-F5344CB8AC3E}">
        <p14:creationId xmlns:p14="http://schemas.microsoft.com/office/powerpoint/2010/main" val="1261392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077C70-2C69-7A4A-8F4B-ED18BF094C2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D14AB44A-41A7-6320-965C-C1EEEA54C305}"/>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629C2418-A973-AD22-73AF-4E7325528E47}"/>
              </a:ext>
            </a:extLst>
          </p:cNvPr>
          <p:cNvSpPr txBox="1">
            <a:spLocks noGrp="1"/>
          </p:cNvSpPr>
          <p:nvPr>
            <p:ph type="body" sz="quarter" idx="1"/>
          </p:nvPr>
        </p:nvSpPr>
        <p:spPr>
          <a:xfrm>
            <a:off x="685800" y="4400549"/>
            <a:ext cx="5486400" cy="3600596"/>
          </a:xfrm>
        </p:spPr>
        <p:txBody>
          <a:bodyPr tIns="45701" bIns="45701"/>
          <a:lstStyle/>
          <a:p>
            <a:endParaRPr lang="fr-FR" dirty="0"/>
          </a:p>
        </p:txBody>
      </p:sp>
      <p:sp>
        <p:nvSpPr>
          <p:cNvPr id="4" name="Google Shape;728;g3634b8406b9_0_240:notes">
            <a:extLst>
              <a:ext uri="{FF2B5EF4-FFF2-40B4-BE49-F238E27FC236}">
                <a16:creationId xmlns:a16="http://schemas.microsoft.com/office/drawing/2014/main" id="{6A91C65C-9924-D155-8588-B917F6A738C9}"/>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26</a:t>
            </a:fld>
            <a:endParaRPr lang="fr-FR" sz="1400" kern="0">
              <a:solidFill>
                <a:srgbClr val="000000"/>
              </a:solidFill>
              <a:latin typeface="Arial"/>
              <a:cs typeface="Arial"/>
            </a:endParaRPr>
          </a:p>
        </p:txBody>
      </p:sp>
    </p:spTree>
    <p:extLst>
      <p:ext uri="{BB962C8B-B14F-4D97-AF65-F5344CB8AC3E}">
        <p14:creationId xmlns:p14="http://schemas.microsoft.com/office/powerpoint/2010/main" val="91280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F1AFB17-7B9D-240F-3063-004F1B561365}"/>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8381BA97-0C14-C9D8-1473-841E7C59D167}"/>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8BDBF3C1-F62E-35AE-A35F-2A345D714BC3}"/>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93C2D100-21ED-C9FF-89FD-12B96A4E2A4C}"/>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54</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344710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20/11/2025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120317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20/11/2025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984356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t>20/11/2025</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16627271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t>20/11/2025</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6871298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t>20/11/2025</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35293399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t>20/11/2025</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41049158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p:txBody>
          <a:bodyPr/>
          <a:lstStyle/>
          <a:p>
            <a:fld id="{35CE231B-25EB-4A68-BA80-EB75600200BE}" type="datetimeFigureOut">
              <a:rPr lang="fr-FR" smtClean="0"/>
              <a:t>20/11/2025</a:t>
            </a:fld>
            <a:endParaRPr lang="fr-FR" dirty="0"/>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p:txBody>
          <a:bodyPr/>
          <a:lstStyle/>
          <a:p>
            <a:endParaRPr lang="fr-FR" dirty="0"/>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p:txBody>
          <a:bodyPr/>
          <a:lstStyle/>
          <a:p>
            <a:fld id="{7EB6BF17-B454-4520-84DD-15E34D16678A}" type="slidenum">
              <a:rPr lang="fr-FR" smtClean="0"/>
              <a:t>‹N°›</a:t>
            </a:fld>
            <a:endParaRPr lang="fr-FR" dirty="0"/>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extLst>
      <p:ext uri="{BB962C8B-B14F-4D97-AF65-F5344CB8AC3E}">
        <p14:creationId xmlns:p14="http://schemas.microsoft.com/office/powerpoint/2010/main" val="30769780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t>20/11/2025</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9129527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70C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3544866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6613064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8426172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1258855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713365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102431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2405152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528842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59168001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91474725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662840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12140368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Google Shape;160;p18">
            <a:extLst>
              <a:ext uri="{FF2B5EF4-FFF2-40B4-BE49-F238E27FC236}">
                <a16:creationId xmlns:a16="http://schemas.microsoft.com/office/drawing/2014/main" id="{4E8E588C-119A-E68E-6DCF-706A5C64B402}"/>
              </a:ext>
            </a:extLst>
          </p:cNvPr>
          <p:cNvSpPr/>
          <p:nvPr userDrawn="1"/>
        </p:nvSpPr>
        <p:spPr>
          <a:xfrm>
            <a:off x="68213"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709DB1-6F6C-5D25-B149-1A8A3916B79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95557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t>20/11/2025</a:t>
            </a:fld>
            <a:endParaRPr lang="fr-F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t>‹N°›</a:t>
            </a:fld>
            <a:endParaRPr lang="fr-FR" dirty="0"/>
          </a:p>
        </p:txBody>
      </p:sp>
    </p:spTree>
    <p:extLst>
      <p:ext uri="{BB962C8B-B14F-4D97-AF65-F5344CB8AC3E}">
        <p14:creationId xmlns:p14="http://schemas.microsoft.com/office/powerpoint/2010/main" val="115398502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7" r:id="rId3"/>
    <p:sldLayoutId id="2147483748" r:id="rId4"/>
    <p:sldLayoutId id="2147483749" r:id="rId5"/>
    <p:sldLayoutId id="2147483750" r:id="rId6"/>
    <p:sldLayoutId id="2147483761" r:id="rId7"/>
    <p:sldLayoutId id="2147483751" r:id="rId8"/>
    <p:sldLayoutId id="2147483755"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631432"/>
      </p:ext>
    </p:extLst>
  </p:cSld>
  <p:clrMap bg1="lt1" tx1="dk1" bg2="lt2" tx2="dk2" accent1="accent1" accent2="accent2" accent3="accent3" accent4="accent4" accent5="accent5" accent6="accent6" hlink="hlink" folHlink="folHlink"/>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476001"/>
      </p:ext>
    </p:extLst>
  </p:cSld>
  <p:clrMap bg1="lt1" tx1="dk1" bg2="lt2" tx2="dk2" accent1="accent1" accent2="accent2" accent3="accent3" accent4="accent4" accent5="accent5" accent6="accent6" hlink="hlink" folHlink="folHlink"/>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jpeg"/><Relationship Id="rId11" Type="http://schemas.openxmlformats.org/officeDocument/2006/relationships/image" Target="../media/image16.png"/><Relationship Id="rId5" Type="http://schemas.openxmlformats.org/officeDocument/2006/relationships/image" Target="../media/image11.jpeg"/><Relationship Id="rId10" Type="http://schemas.openxmlformats.org/officeDocument/2006/relationships/image" Target="../media/image15.png"/><Relationship Id="rId4" Type="http://schemas.openxmlformats.org/officeDocument/2006/relationships/image" Target="../media/image10.png"/><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9.gif"/></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gif"/><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9.png"/><Relationship Id="rId1" Type="http://schemas.openxmlformats.org/officeDocument/2006/relationships/slideLayout" Target="../slideLayouts/slideLayout12.xml"/><Relationship Id="rId5" Type="http://schemas.openxmlformats.org/officeDocument/2006/relationships/image" Target="../media/image3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9.gif"/><Relationship Id="rId1" Type="http://schemas.openxmlformats.org/officeDocument/2006/relationships/slideLayout" Target="../slideLayouts/slideLayout6.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42.png"/><Relationship Id="rId5" Type="http://schemas.openxmlformats.org/officeDocument/2006/relationships/image" Target="../media/image9.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microsoft.com/office/2007/relationships/hdphoto" Target="../media/hdphoto4.wdp"/><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9.gif"/><Relationship Id="rId1" Type="http://schemas.openxmlformats.org/officeDocument/2006/relationships/slideLayout" Target="../slideLayouts/slideLayout6.xml"/><Relationship Id="rId4" Type="http://schemas.microsoft.com/office/2007/relationships/hdphoto" Target="../media/hdphoto5.wdp"/></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9.gif"/><Relationship Id="rId1" Type="http://schemas.openxmlformats.org/officeDocument/2006/relationships/slideLayout" Target="../slideLayouts/slideLayout6.xml"/><Relationship Id="rId4" Type="http://schemas.microsoft.com/office/2007/relationships/hdphoto" Target="../media/hdphoto6.wdp"/></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54.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14.xml"/><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14.xml"/><Relationship Id="rId4" Type="http://schemas.openxmlformats.org/officeDocument/2006/relationships/image" Target="../media/image53.png"/></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1.png"/><Relationship Id="rId1" Type="http://schemas.openxmlformats.org/officeDocument/2006/relationships/slideLayout" Target="../slideLayouts/slideLayout14.xml"/><Relationship Id="rId4"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3.png"/><Relationship Id="rId1" Type="http://schemas.openxmlformats.org/officeDocument/2006/relationships/slideLayout" Target="../slideLayouts/slideLayout14.xml"/><Relationship Id="rId4" Type="http://schemas.openxmlformats.org/officeDocument/2006/relationships/image" Target="../media/image12.jpeg"/></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9.gif"/><Relationship Id="rId1" Type="http://schemas.openxmlformats.org/officeDocument/2006/relationships/slideLayout" Target="../slideLayouts/slideLayout6.xml"/><Relationship Id="rId4" Type="http://schemas.microsoft.com/office/2007/relationships/hdphoto" Target="../media/hdphoto8.wdp"/></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56.png"/></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4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54.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1.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1.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1.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5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7.png"/><Relationship Id="rId1" Type="http://schemas.openxmlformats.org/officeDocument/2006/relationships/slideLayout" Target="../slideLayouts/slideLayout18.xml"/><Relationship Id="rId4" Type="http://schemas.openxmlformats.org/officeDocument/2006/relationships/image" Target="../media/image12.jpeg"/></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9.gif"/><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microsoft.com/office/2007/relationships/hdphoto" Target="../media/hdphoto4.wdp"/><Relationship Id="rId5" Type="http://schemas.openxmlformats.org/officeDocument/2006/relationships/image" Target="../media/image47.png"/><Relationship Id="rId4" Type="http://schemas.openxmlformats.org/officeDocument/2006/relationships/image" Target="../media/image46.pn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98AC74-EFEB-9350-701A-B49ECB32C053}"/>
            </a:ext>
          </a:extLst>
        </p:cNvPr>
        <p:cNvGrpSpPr/>
        <p:nvPr/>
      </p:nvGrpSpPr>
      <p:grpSpPr>
        <a:xfrm>
          <a:off x="0" y="0"/>
          <a:ext cx="0" cy="0"/>
          <a:chOff x="0" y="0"/>
          <a:chExt cx="0" cy="0"/>
        </a:xfrm>
      </p:grpSpPr>
      <p:pic>
        <p:nvPicPr>
          <p:cNvPr id="37" name="Google Shape;730;p98" descr="الصفحة الرئيسية">
            <a:extLst>
              <a:ext uri="{FF2B5EF4-FFF2-40B4-BE49-F238E27FC236}">
                <a16:creationId xmlns:a16="http://schemas.microsoft.com/office/drawing/2014/main" id="{A39C281A-D0BE-21CE-076F-49AB7E7E29B4}"/>
              </a:ext>
            </a:extLst>
          </p:cNvPr>
          <p:cNvPicPr>
            <a:picLocks noChangeAspect="1"/>
          </p:cNvPicPr>
          <p:nvPr/>
        </p:nvPicPr>
        <p:blipFill>
          <a:blip r:embed="rId2">
            <a:alphaModFix/>
          </a:blip>
          <a:srcRect/>
          <a:stretch>
            <a:fillRect/>
          </a:stretch>
        </p:blipFill>
        <p:spPr>
          <a:xfrm>
            <a:off x="3909512" y="183880"/>
            <a:ext cx="4372977" cy="663097"/>
          </a:xfrm>
          <a:prstGeom prst="rect">
            <a:avLst/>
          </a:prstGeom>
          <a:noFill/>
          <a:ln cap="flat">
            <a:noFill/>
          </a:ln>
        </p:spPr>
      </p:pic>
      <p:sp>
        <p:nvSpPr>
          <p:cNvPr id="12" name="Google Shape;742;p98">
            <a:extLst>
              <a:ext uri="{FF2B5EF4-FFF2-40B4-BE49-F238E27FC236}">
                <a16:creationId xmlns:a16="http://schemas.microsoft.com/office/drawing/2014/main" id="{6FD1D953-1D55-3095-732F-5526E45C286B}"/>
              </a:ext>
            </a:extLst>
          </p:cNvPr>
          <p:cNvSpPr/>
          <p:nvPr/>
        </p:nvSpPr>
        <p:spPr>
          <a:xfrm>
            <a:off x="2331257" y="2444618"/>
            <a:ext cx="65604" cy="450799"/>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933" kern="0" noProof="0" dirty="0">
              <a:solidFill>
                <a:srgbClr val="FFFFFF"/>
              </a:solidFill>
              <a:latin typeface="Calibri"/>
              <a:ea typeface="Calibri"/>
              <a:cs typeface="Calibri"/>
            </a:endParaRPr>
          </a:p>
        </p:txBody>
      </p:sp>
      <p:sp>
        <p:nvSpPr>
          <p:cNvPr id="13" name="Google Shape;731;p98">
            <a:extLst>
              <a:ext uri="{FF2B5EF4-FFF2-40B4-BE49-F238E27FC236}">
                <a16:creationId xmlns:a16="http://schemas.microsoft.com/office/drawing/2014/main" id="{77D74CF0-233C-95D9-BADF-79570E4758A2}"/>
              </a:ext>
            </a:extLst>
          </p:cNvPr>
          <p:cNvSpPr txBox="1"/>
          <p:nvPr/>
        </p:nvSpPr>
        <p:spPr>
          <a:xfrm>
            <a:off x="556265" y="1380988"/>
            <a:ext cx="9098232" cy="820674"/>
          </a:xfrm>
          <a:prstGeom prst="rect">
            <a:avLst/>
          </a:prstGeom>
          <a:noFill/>
          <a:ln cap="flat">
            <a:noFill/>
          </a:ln>
        </p:spPr>
        <p:txBody>
          <a:bodyPr vert="horz" wrap="square" lIns="0" tIns="0" rIns="0" bIns="0" anchor="t" anchorCtr="1" compatLnSpc="1">
            <a:spAutoFit/>
          </a:bodyPr>
          <a:lstStyle/>
          <a:p>
            <a:pPr algn="ctr" defTabSz="1219170">
              <a:defRPr sz="1800" b="0" i="0" u="none" strike="noStrike" kern="0" cap="none" spc="0" baseline="0">
                <a:solidFill>
                  <a:srgbClr val="000000"/>
                </a:solidFill>
                <a:uFillTx/>
              </a:defRPr>
            </a:pPr>
            <a:r>
              <a:rPr lang="fr-FR" sz="5333" b="1" kern="0" noProof="0" dirty="0">
                <a:solidFill>
                  <a:srgbClr val="037A40"/>
                </a:solidFill>
                <a:latin typeface="Calibri"/>
                <a:ea typeface="Calibri"/>
                <a:cs typeface="Calibri"/>
              </a:rPr>
              <a:t>Sciences de la vie et de la Terre</a:t>
            </a:r>
            <a:endParaRPr lang="fr-FR" sz="1400" kern="0" noProof="0" dirty="0">
              <a:solidFill>
                <a:srgbClr val="037A40"/>
              </a:solidFill>
              <a:latin typeface="Arial"/>
              <a:ea typeface="Arial"/>
              <a:cs typeface="Arial"/>
            </a:endParaRPr>
          </a:p>
        </p:txBody>
      </p:sp>
      <p:grpSp>
        <p:nvGrpSpPr>
          <p:cNvPr id="48" name="Groupe 47">
            <a:extLst>
              <a:ext uri="{FF2B5EF4-FFF2-40B4-BE49-F238E27FC236}">
                <a16:creationId xmlns:a16="http://schemas.microsoft.com/office/drawing/2014/main" id="{ED73E3AD-03DE-8CE1-1CA0-83168801D4F1}"/>
              </a:ext>
            </a:extLst>
          </p:cNvPr>
          <p:cNvGrpSpPr/>
          <p:nvPr/>
        </p:nvGrpSpPr>
        <p:grpSpPr>
          <a:xfrm>
            <a:off x="431496" y="5128614"/>
            <a:ext cx="7303102" cy="696796"/>
            <a:chOff x="431496" y="5234467"/>
            <a:chExt cx="7303102" cy="696796"/>
          </a:xfrm>
        </p:grpSpPr>
        <p:sp>
          <p:nvSpPr>
            <p:cNvPr id="15" name="Google Shape;224;p26">
              <a:extLst>
                <a:ext uri="{FF2B5EF4-FFF2-40B4-BE49-F238E27FC236}">
                  <a16:creationId xmlns:a16="http://schemas.microsoft.com/office/drawing/2014/main" id="{86DD21F5-BA17-C942-DBD8-0679EC71BCC6}"/>
                </a:ext>
              </a:extLst>
            </p:cNvPr>
            <p:cNvSpPr/>
            <p:nvPr/>
          </p:nvSpPr>
          <p:spPr>
            <a:xfrm>
              <a:off x="431496" y="5234467"/>
              <a:ext cx="7303102" cy="696796"/>
            </a:xfrm>
            <a:prstGeom prst="rect">
              <a:avLst/>
            </a:prstGeom>
            <a:solidFill>
              <a:srgbClr val="23B24B"/>
            </a:solidFill>
            <a:ln w="38103" cap="flat">
              <a:solidFill>
                <a:srgbClr val="FFFFFF"/>
              </a:solidFill>
              <a:prstDash val="solid"/>
            </a:ln>
            <a:effectLst>
              <a:outerShdw dist="19997" dir="5400000" algn="tl">
                <a:srgbClr val="000000">
                  <a:alpha val="38000"/>
                </a:srgbClr>
              </a:outerShdw>
            </a:effectLst>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667" b="1" kern="0" noProof="0" dirty="0">
                  <a:solidFill>
                    <a:srgbClr val="FFFFFF"/>
                  </a:solidFill>
                  <a:latin typeface="Calibri"/>
                  <a:ea typeface="Calibri"/>
                  <a:cs typeface="Calibri"/>
                </a:rPr>
                <a:t>Tâche 8   </a:t>
              </a:r>
            </a:p>
          </p:txBody>
        </p:sp>
        <p:sp>
          <p:nvSpPr>
            <p:cNvPr id="16" name="Google Shape;741;p98">
              <a:extLst>
                <a:ext uri="{FF2B5EF4-FFF2-40B4-BE49-F238E27FC236}">
                  <a16:creationId xmlns:a16="http://schemas.microsoft.com/office/drawing/2014/main" id="{DB8EF950-8555-103A-1C1F-255657195729}"/>
                </a:ext>
              </a:extLst>
            </p:cNvPr>
            <p:cNvSpPr txBox="1"/>
            <p:nvPr/>
          </p:nvSpPr>
          <p:spPr>
            <a:xfrm>
              <a:off x="2331257" y="5275088"/>
              <a:ext cx="5273127" cy="615553"/>
            </a:xfrm>
            <a:prstGeom prst="rect">
              <a:avLst/>
            </a:prstGeom>
            <a:noFill/>
            <a:ln cap="flat">
              <a:noFill/>
            </a:ln>
          </p:spPr>
          <p:txBody>
            <a:bodyPr vert="horz" wrap="square" lIns="0" tIns="0" rIns="0" bIns="0"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FFFFFF"/>
                  </a:solidFill>
                  <a:latin typeface="Calibri-Bold"/>
                </a:rPr>
                <a:t>Expliquer le flux de l’énergie à travers des niveaux trophiques </a:t>
              </a:r>
            </a:p>
          </p:txBody>
        </p:sp>
        <p:sp>
          <p:nvSpPr>
            <p:cNvPr id="17" name="Google Shape;742;p98">
              <a:extLst>
                <a:ext uri="{FF2B5EF4-FFF2-40B4-BE49-F238E27FC236}">
                  <a16:creationId xmlns:a16="http://schemas.microsoft.com/office/drawing/2014/main" id="{BBC392B9-119F-6CA5-198A-BEFDD0DBE2C9}"/>
                </a:ext>
              </a:extLst>
            </p:cNvPr>
            <p:cNvSpPr/>
            <p:nvPr/>
          </p:nvSpPr>
          <p:spPr>
            <a:xfrm>
              <a:off x="2148396" y="5346142"/>
              <a:ext cx="65604" cy="450799"/>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933" kern="0" noProof="0" dirty="0">
                <a:solidFill>
                  <a:srgbClr val="FFFFFF"/>
                </a:solidFill>
                <a:latin typeface="Calibri"/>
                <a:ea typeface="Calibri"/>
                <a:cs typeface="Calibri"/>
              </a:endParaRPr>
            </a:p>
          </p:txBody>
        </p:sp>
      </p:grpSp>
      <p:grpSp>
        <p:nvGrpSpPr>
          <p:cNvPr id="18" name="Groupe 17">
            <a:extLst>
              <a:ext uri="{FF2B5EF4-FFF2-40B4-BE49-F238E27FC236}">
                <a16:creationId xmlns:a16="http://schemas.microsoft.com/office/drawing/2014/main" id="{C23C1A13-9BCD-45E0-7051-C437E6DD896F}"/>
              </a:ext>
            </a:extLst>
          </p:cNvPr>
          <p:cNvGrpSpPr/>
          <p:nvPr/>
        </p:nvGrpSpPr>
        <p:grpSpPr>
          <a:xfrm>
            <a:off x="7894126" y="2400385"/>
            <a:ext cx="3981967" cy="3298233"/>
            <a:chOff x="7563203" y="1877401"/>
            <a:chExt cx="3981967" cy="3298233"/>
          </a:xfrm>
        </p:grpSpPr>
        <p:grpSp>
          <p:nvGrpSpPr>
            <p:cNvPr id="23" name="Groupe 22">
              <a:extLst>
                <a:ext uri="{FF2B5EF4-FFF2-40B4-BE49-F238E27FC236}">
                  <a16:creationId xmlns:a16="http://schemas.microsoft.com/office/drawing/2014/main" id="{13FCB9C3-D318-5E02-139B-58FFCE41953A}"/>
                </a:ext>
              </a:extLst>
            </p:cNvPr>
            <p:cNvGrpSpPr/>
            <p:nvPr/>
          </p:nvGrpSpPr>
          <p:grpSpPr>
            <a:xfrm>
              <a:off x="9323574" y="1877401"/>
              <a:ext cx="2221596" cy="1780067"/>
              <a:chOff x="9793054" y="2405608"/>
              <a:chExt cx="2221596" cy="1780067"/>
            </a:xfrm>
          </p:grpSpPr>
          <p:pic>
            <p:nvPicPr>
              <p:cNvPr id="42" name="Google Shape;743;p98">
                <a:extLst>
                  <a:ext uri="{FF2B5EF4-FFF2-40B4-BE49-F238E27FC236}">
                    <a16:creationId xmlns:a16="http://schemas.microsoft.com/office/drawing/2014/main" id="{20AB0697-BC58-7860-83DA-9945395AA3F3}"/>
                  </a:ext>
                </a:extLst>
              </p:cNvPr>
              <p:cNvPicPr>
                <a:picLocks noChangeAspect="1"/>
              </p:cNvPicPr>
              <p:nvPr/>
            </p:nvPicPr>
            <p:blipFill>
              <a:blip r:embed="rId3">
                <a:alphaModFix/>
              </a:blip>
              <a:srcRect/>
              <a:stretch>
                <a:fillRect/>
              </a:stretch>
            </p:blipFill>
            <p:spPr>
              <a:xfrm>
                <a:off x="9793054" y="2405608"/>
                <a:ext cx="2221596" cy="1780067"/>
              </a:xfrm>
              <a:prstGeom prst="rect">
                <a:avLst/>
              </a:prstGeom>
              <a:noFill/>
              <a:ln cap="flat">
                <a:noFill/>
              </a:ln>
            </p:spPr>
          </p:pic>
          <p:sp>
            <p:nvSpPr>
              <p:cNvPr id="43" name="Google Shape;744;p98">
                <a:extLst>
                  <a:ext uri="{FF2B5EF4-FFF2-40B4-BE49-F238E27FC236}">
                    <a16:creationId xmlns:a16="http://schemas.microsoft.com/office/drawing/2014/main" id="{61991E10-D2BE-D0AF-4E08-FBD2E75A2AA2}"/>
                  </a:ext>
                </a:extLst>
              </p:cNvPr>
              <p:cNvSpPr txBox="1"/>
              <p:nvPr/>
            </p:nvSpPr>
            <p:spPr>
              <a:xfrm>
                <a:off x="10144008" y="2499996"/>
                <a:ext cx="1704404" cy="590931"/>
              </a:xfrm>
              <a:prstGeom prst="rect">
                <a:avLst/>
              </a:prstGeom>
              <a:noFill/>
              <a:ln cap="flat">
                <a:noFill/>
              </a:ln>
            </p:spPr>
            <p:txBody>
              <a:bodyPr vert="horz" wrap="square" lIns="0" tIns="0" rIns="0" bIns="0" anchor="t" anchorCtr="1" compatLnSpc="1">
                <a:spAutoFit/>
              </a:bodyPr>
              <a:lstStyle/>
              <a:p>
                <a:pPr algn="ctr" defTabSz="1219170">
                  <a:lnSpc>
                    <a:spcPct val="183502"/>
                  </a:lnSpc>
                  <a:defRPr sz="1800" b="0" i="0" u="none" strike="noStrike" kern="0" cap="none" spc="0" baseline="0">
                    <a:solidFill>
                      <a:srgbClr val="000000"/>
                    </a:solidFill>
                    <a:uFillTx/>
                  </a:defRPr>
                </a:pPr>
                <a:r>
                  <a:rPr lang="fr-FR" sz="2400"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2133"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sz="1867"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36" name="Image 35">
              <a:extLst>
                <a:ext uri="{FF2B5EF4-FFF2-40B4-BE49-F238E27FC236}">
                  <a16:creationId xmlns:a16="http://schemas.microsoft.com/office/drawing/2014/main" id="{F452B44D-4382-6452-3BC2-26A325CC39C3}"/>
                </a:ext>
              </a:extLst>
            </p:cNvPr>
            <p:cNvPicPr>
              <a:picLocks noChangeAspect="1"/>
            </p:cNvPicPr>
            <p:nvPr/>
          </p:nvPicPr>
          <p:blipFill>
            <a:blip r:embed="rId4"/>
            <a:stretch>
              <a:fillRect/>
            </a:stretch>
          </p:blipFill>
          <p:spPr>
            <a:xfrm>
              <a:off x="7563203" y="2576802"/>
              <a:ext cx="3853877" cy="2598832"/>
            </a:xfrm>
            <a:prstGeom prst="rect">
              <a:avLst/>
            </a:prstGeom>
          </p:spPr>
        </p:pic>
      </p:grpSp>
      <p:grpSp>
        <p:nvGrpSpPr>
          <p:cNvPr id="46" name="Groupe 45">
            <a:extLst>
              <a:ext uri="{FF2B5EF4-FFF2-40B4-BE49-F238E27FC236}">
                <a16:creationId xmlns:a16="http://schemas.microsoft.com/office/drawing/2014/main" id="{918CEFB9-9593-4FB0-7C35-38CE36C16AE3}"/>
              </a:ext>
            </a:extLst>
          </p:cNvPr>
          <p:cNvGrpSpPr/>
          <p:nvPr/>
        </p:nvGrpSpPr>
        <p:grpSpPr>
          <a:xfrm>
            <a:off x="422299" y="4050804"/>
            <a:ext cx="7312299" cy="696796"/>
            <a:chOff x="422299" y="3556347"/>
            <a:chExt cx="7312299" cy="696796"/>
          </a:xfrm>
        </p:grpSpPr>
        <p:sp>
          <p:nvSpPr>
            <p:cNvPr id="3" name="Google Shape;223;p26">
              <a:extLst>
                <a:ext uri="{FF2B5EF4-FFF2-40B4-BE49-F238E27FC236}">
                  <a16:creationId xmlns:a16="http://schemas.microsoft.com/office/drawing/2014/main" id="{972E419F-2C18-BE8C-4310-45ADAC8CAC3E}"/>
                </a:ext>
              </a:extLst>
            </p:cNvPr>
            <p:cNvSpPr/>
            <p:nvPr/>
          </p:nvSpPr>
          <p:spPr>
            <a:xfrm>
              <a:off x="422299" y="3556347"/>
              <a:ext cx="7312299" cy="696796"/>
            </a:xfrm>
            <a:prstGeom prst="rect">
              <a:avLst/>
            </a:prstGeom>
            <a:solidFill>
              <a:srgbClr val="037A40"/>
            </a:solidFill>
            <a:ln w="38103" cap="flat">
              <a:solidFill>
                <a:srgbClr val="FFFFFF"/>
              </a:solid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667" b="1" kern="0" noProof="0" dirty="0">
                  <a:solidFill>
                    <a:srgbClr val="FFFFFF"/>
                  </a:solidFill>
                  <a:ea typeface="Calibri"/>
                  <a:cs typeface="Calibri"/>
                </a:rPr>
                <a:t>Chapitre 2</a:t>
              </a:r>
              <a:r>
                <a:rPr lang="fr-FR" sz="2667" b="1" kern="0" noProof="0" dirty="0">
                  <a:solidFill>
                    <a:srgbClr val="FFFFFF"/>
                  </a:solidFill>
                  <a:latin typeface="Calibri"/>
                  <a:ea typeface="Calibri"/>
                  <a:cs typeface="Calibri"/>
                </a:rPr>
                <a:t> </a:t>
              </a:r>
            </a:p>
          </p:txBody>
        </p:sp>
        <p:sp>
          <p:nvSpPr>
            <p:cNvPr id="10" name="Google Shape;735;p98">
              <a:extLst>
                <a:ext uri="{FF2B5EF4-FFF2-40B4-BE49-F238E27FC236}">
                  <a16:creationId xmlns:a16="http://schemas.microsoft.com/office/drawing/2014/main" id="{FFDC4BB0-E3F0-3F96-405D-B7E5701318F8}"/>
                </a:ext>
              </a:extLst>
            </p:cNvPr>
            <p:cNvSpPr/>
            <p:nvPr/>
          </p:nvSpPr>
          <p:spPr>
            <a:xfrm>
              <a:off x="2147481" y="3656547"/>
              <a:ext cx="65604" cy="49639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933" kern="0" noProof="0" dirty="0">
                <a:solidFill>
                  <a:srgbClr val="FFFFFF"/>
                </a:solidFill>
                <a:latin typeface="Calibri"/>
                <a:ea typeface="Calibri"/>
                <a:cs typeface="Calibri"/>
              </a:endParaRPr>
            </a:p>
          </p:txBody>
        </p:sp>
        <p:sp>
          <p:nvSpPr>
            <p:cNvPr id="45" name="ZoneTexte 44">
              <a:extLst>
                <a:ext uri="{FF2B5EF4-FFF2-40B4-BE49-F238E27FC236}">
                  <a16:creationId xmlns:a16="http://schemas.microsoft.com/office/drawing/2014/main" id="{59285205-61C4-3AE6-4E17-E5468B092AAD}"/>
                </a:ext>
              </a:extLst>
            </p:cNvPr>
            <p:cNvSpPr txBox="1"/>
            <p:nvPr/>
          </p:nvSpPr>
          <p:spPr>
            <a:xfrm>
              <a:off x="2221149" y="3680037"/>
              <a:ext cx="5383235" cy="400110"/>
            </a:xfrm>
            <a:prstGeom prst="rect">
              <a:avLst/>
            </a:prstGeom>
            <a:noFill/>
          </p:spPr>
          <p:txBody>
            <a:bodyPr wrap="square">
              <a:spAutoFit/>
            </a:bodyPr>
            <a:lstStyle/>
            <a:p>
              <a:r>
                <a:rPr lang="fr-FR" sz="2000" b="1" i="0" noProof="0" dirty="0">
                  <a:solidFill>
                    <a:srgbClr val="FFFFFF"/>
                  </a:solidFill>
                  <a:effectLst/>
                  <a:latin typeface="Calibri-Bold"/>
                </a:rPr>
                <a:t>Cycles et flux de l’énergie dans l’écosystème</a:t>
              </a:r>
              <a:r>
                <a:rPr lang="fr-FR" sz="2000" noProof="0" dirty="0"/>
                <a:t> </a:t>
              </a:r>
            </a:p>
          </p:txBody>
        </p:sp>
      </p:grpSp>
      <p:sp>
        <p:nvSpPr>
          <p:cNvPr id="2" name="Rectangle 1">
            <a:extLst>
              <a:ext uri="{FF2B5EF4-FFF2-40B4-BE49-F238E27FC236}">
                <a16:creationId xmlns:a16="http://schemas.microsoft.com/office/drawing/2014/main" id="{683795D8-29E0-E669-D98B-51DEE5DA8776}"/>
              </a:ext>
            </a:extLst>
          </p:cNvPr>
          <p:cNvSpPr/>
          <p:nvPr/>
        </p:nvSpPr>
        <p:spPr>
          <a:xfrm>
            <a:off x="556067" y="2320314"/>
            <a:ext cx="5438298" cy="369332"/>
          </a:xfrm>
          <a:prstGeom prst="rect">
            <a:avLst/>
          </a:prstGeom>
          <a:gradFill flip="none" rotWithShape="1">
            <a:gsLst>
              <a:gs pos="5000">
                <a:srgbClr val="037A40"/>
              </a:gs>
              <a:gs pos="94000">
                <a:schemeClr val="bg1"/>
              </a:gs>
            </a:gsLst>
            <a:lin ang="0" scaled="0"/>
            <a:tileRect/>
          </a:gradFill>
          <a:ln cap="flat">
            <a:noFill/>
          </a:ln>
        </p:spPr>
        <p:txBody>
          <a:bodyPr vert="horz" wrap="square" lIns="0" tIns="0" rIns="0" bIns="0" anchor="t" anchorCtr="1" compatLnSpc="1">
            <a:spAutoFit/>
          </a:bodyPr>
          <a:lstStyle/>
          <a:p>
            <a:pPr defTabSz="1219170"/>
            <a:r>
              <a:rPr lang="fr-FR" sz="2400" b="1" kern="0" noProof="0" dirty="0">
                <a:solidFill>
                  <a:schemeClr val="bg1"/>
                </a:solidFill>
                <a:latin typeface="Calibri"/>
                <a:ea typeface="Calibri"/>
                <a:cs typeface="Calibri"/>
              </a:rPr>
              <a:t>Période 1</a:t>
            </a:r>
          </a:p>
        </p:txBody>
      </p:sp>
    </p:spTree>
    <p:extLst>
      <p:ext uri="{BB962C8B-B14F-4D97-AF65-F5344CB8AC3E}">
        <p14:creationId xmlns:p14="http://schemas.microsoft.com/office/powerpoint/2010/main" val="32895664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BB1FF-6D47-6CCE-5034-90D187628B3F}"/>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1F60E79E-44F9-73E8-EE0A-CD776DBAD59C}"/>
              </a:ext>
            </a:extLst>
          </p:cNvPr>
          <p:cNvGrpSpPr/>
          <p:nvPr/>
        </p:nvGrpSpPr>
        <p:grpSpPr>
          <a:xfrm>
            <a:off x="619365" y="1551565"/>
            <a:ext cx="10083393" cy="553396"/>
            <a:chOff x="619365" y="2771723"/>
            <a:chExt cx="10083393" cy="553396"/>
          </a:xfrm>
        </p:grpSpPr>
        <p:pic>
          <p:nvPicPr>
            <p:cNvPr id="4" name="Picture 3" descr="Image générée">
              <a:extLst>
                <a:ext uri="{FF2B5EF4-FFF2-40B4-BE49-F238E27FC236}">
                  <a16:creationId xmlns:a16="http://schemas.microsoft.com/office/drawing/2014/main" id="{4FFB60C4-8009-C22C-6AF2-61AABBB304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619365" y="2771723"/>
              <a:ext cx="556805" cy="553396"/>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185;p114">
              <a:extLst>
                <a:ext uri="{FF2B5EF4-FFF2-40B4-BE49-F238E27FC236}">
                  <a16:creationId xmlns:a16="http://schemas.microsoft.com/office/drawing/2014/main" id="{A59F36CC-CDFE-3C2A-2593-769EE40B2A0D}"/>
                </a:ext>
              </a:extLst>
            </p:cNvPr>
            <p:cNvSpPr txBox="1"/>
            <p:nvPr/>
          </p:nvSpPr>
          <p:spPr>
            <a:xfrm>
              <a:off x="1596074" y="2850034"/>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Consignes et explications données aux élèves (à dire à haute voix)</a:t>
              </a:r>
              <a:endParaRPr lang="fr-FR" sz="1467" kern="0" noProof="0" dirty="0">
                <a:solidFill>
                  <a:srgbClr val="000000"/>
                </a:solidFill>
                <a:latin typeface="Arial"/>
                <a:ea typeface="Arial"/>
                <a:cs typeface="Arial"/>
              </a:endParaRPr>
            </a:p>
          </p:txBody>
        </p:sp>
      </p:grpSp>
      <p:grpSp>
        <p:nvGrpSpPr>
          <p:cNvPr id="31" name="Groupe 30">
            <a:extLst>
              <a:ext uri="{FF2B5EF4-FFF2-40B4-BE49-F238E27FC236}">
                <a16:creationId xmlns:a16="http://schemas.microsoft.com/office/drawing/2014/main" id="{FF811532-D41C-18D2-CC75-4FDADF22C5F0}"/>
              </a:ext>
            </a:extLst>
          </p:cNvPr>
          <p:cNvGrpSpPr/>
          <p:nvPr/>
        </p:nvGrpSpPr>
        <p:grpSpPr>
          <a:xfrm>
            <a:off x="641607" y="2278151"/>
            <a:ext cx="10061151" cy="481959"/>
            <a:chOff x="641607" y="3874674"/>
            <a:chExt cx="10061151" cy="481959"/>
          </a:xfrm>
        </p:grpSpPr>
        <p:pic>
          <p:nvPicPr>
            <p:cNvPr id="30" name="Image 9">
              <a:extLst>
                <a:ext uri="{FF2B5EF4-FFF2-40B4-BE49-F238E27FC236}">
                  <a16:creationId xmlns:a16="http://schemas.microsoft.com/office/drawing/2014/main" id="{09036825-C8BB-3F76-00B6-B6E0060FFEDC}"/>
                </a:ext>
              </a:extLst>
            </p:cNvPr>
            <p:cNvPicPr>
              <a:picLocks noChangeAspect="1"/>
            </p:cNvPicPr>
            <p:nvPr/>
          </p:nvPicPr>
          <p:blipFill>
            <a:blip r:embed="rId3"/>
            <a:stretch>
              <a:fillRect/>
            </a:stretch>
          </p:blipFill>
          <p:spPr>
            <a:xfrm>
              <a:off x="641607" y="3874674"/>
              <a:ext cx="481959" cy="481959"/>
            </a:xfrm>
            <a:prstGeom prst="rect">
              <a:avLst/>
            </a:prstGeom>
          </p:spPr>
        </p:pic>
        <p:sp>
          <p:nvSpPr>
            <p:cNvPr id="10" name="Google Shape;1185;p114">
              <a:extLst>
                <a:ext uri="{FF2B5EF4-FFF2-40B4-BE49-F238E27FC236}">
                  <a16:creationId xmlns:a16="http://schemas.microsoft.com/office/drawing/2014/main" id="{29D2EE66-5645-E2E2-A84E-694256C5078B}"/>
                </a:ext>
              </a:extLst>
            </p:cNvPr>
            <p:cNvSpPr txBox="1"/>
            <p:nvPr/>
          </p:nvSpPr>
          <p:spPr>
            <a:xfrm>
              <a:off x="1596074" y="3942064"/>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prête l’attention à l’enseignant</a:t>
              </a:r>
              <a:endParaRPr lang="fr-FR" sz="1467" kern="0" noProof="0" dirty="0">
                <a:solidFill>
                  <a:srgbClr val="000000"/>
                </a:solidFill>
                <a:latin typeface="Arial"/>
                <a:ea typeface="Arial"/>
                <a:cs typeface="Arial"/>
              </a:endParaRPr>
            </a:p>
          </p:txBody>
        </p:sp>
      </p:grpSp>
      <p:sp>
        <p:nvSpPr>
          <p:cNvPr id="13" name="Google Shape;853;p104">
            <a:extLst>
              <a:ext uri="{FF2B5EF4-FFF2-40B4-BE49-F238E27FC236}">
                <a16:creationId xmlns:a16="http://schemas.microsoft.com/office/drawing/2014/main" id="{0B966DA1-200F-843A-31DC-1A206DCDCBE7}"/>
              </a:ext>
            </a:extLst>
          </p:cNvPr>
          <p:cNvSpPr/>
          <p:nvPr/>
        </p:nvSpPr>
        <p:spPr>
          <a:xfrm>
            <a:off x="122496" y="137991"/>
            <a:ext cx="8240977" cy="603712"/>
          </a:xfrm>
          <a:prstGeom prst="rect">
            <a:avLst/>
          </a:prstGeom>
          <a:noFill/>
          <a:ln cap="flat">
            <a:noFill/>
            <a:prstDash val="solid"/>
          </a:ln>
        </p:spPr>
        <p:txBody>
          <a:bodyPr vert="horz" wrap="square" lIns="91427" tIns="45695" rIns="91427" bIns="45695" anchor="t" anchorCtr="0" compatLnSpc="1">
            <a:noAutofit/>
          </a:bodyPr>
          <a:lstStyle/>
          <a:p>
            <a:pPr lvl="0">
              <a:defRPr sz="1800" b="0" i="0" u="none" strike="noStrike" kern="0" cap="none" spc="0" baseline="0">
                <a:solidFill>
                  <a:srgbClr val="000000"/>
                </a:solidFill>
                <a:uFillTx/>
              </a:defRPr>
            </a:pPr>
            <a:r>
              <a:rPr lang="fr-FR" sz="3200" b="1" kern="0" noProof="0" dirty="0">
                <a:solidFill>
                  <a:srgbClr val="44546A"/>
                </a:solidFill>
                <a:latin typeface="Calibri"/>
                <a:ea typeface="Calibri"/>
                <a:cs typeface="Calibri"/>
              </a:rPr>
              <a:t>Banque des icones utilisées dans les slides</a:t>
            </a:r>
            <a:endParaRPr lang="fr-FR" sz="1867" kern="0" noProof="0" dirty="0">
              <a:solidFill>
                <a:srgbClr val="000000"/>
              </a:solidFill>
              <a:latin typeface="Arial"/>
              <a:ea typeface="Arial"/>
              <a:cs typeface="Arial"/>
            </a:endParaRPr>
          </a:p>
        </p:txBody>
      </p:sp>
      <p:grpSp>
        <p:nvGrpSpPr>
          <p:cNvPr id="29" name="Groupe 28">
            <a:extLst>
              <a:ext uri="{FF2B5EF4-FFF2-40B4-BE49-F238E27FC236}">
                <a16:creationId xmlns:a16="http://schemas.microsoft.com/office/drawing/2014/main" id="{F9836112-CCAC-4413-2986-BF5CC2870BAA}"/>
              </a:ext>
            </a:extLst>
          </p:cNvPr>
          <p:cNvGrpSpPr/>
          <p:nvPr/>
        </p:nvGrpSpPr>
        <p:grpSpPr>
          <a:xfrm>
            <a:off x="633815" y="2933300"/>
            <a:ext cx="10068943" cy="527905"/>
            <a:chOff x="633815" y="5937939"/>
            <a:chExt cx="10068943" cy="527905"/>
          </a:xfrm>
        </p:grpSpPr>
        <p:sp>
          <p:nvSpPr>
            <p:cNvPr id="12" name="Google Shape;1185;p114">
              <a:extLst>
                <a:ext uri="{FF2B5EF4-FFF2-40B4-BE49-F238E27FC236}">
                  <a16:creationId xmlns:a16="http://schemas.microsoft.com/office/drawing/2014/main" id="{B47427F0-4482-A0CA-65C7-0A249E0575EF}"/>
                </a:ext>
              </a:extLst>
            </p:cNvPr>
            <p:cNvSpPr txBox="1"/>
            <p:nvPr/>
          </p:nvSpPr>
          <p:spPr>
            <a:xfrm>
              <a:off x="1596074" y="6001862"/>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lève la main avant de répondre</a:t>
              </a:r>
              <a:endParaRPr lang="fr-FR" sz="1467" kern="0" noProof="0" dirty="0">
                <a:solidFill>
                  <a:srgbClr val="000000"/>
                </a:solidFill>
                <a:latin typeface="Arial"/>
                <a:ea typeface="Arial"/>
                <a:cs typeface="Arial"/>
              </a:endParaRPr>
            </a:p>
          </p:txBody>
        </p:sp>
        <p:pic>
          <p:nvPicPr>
            <p:cNvPr id="20" name="Picture 2" descr="Lever la main - Icônes mains et gestes gratuites">
              <a:extLst>
                <a:ext uri="{FF2B5EF4-FFF2-40B4-BE49-F238E27FC236}">
                  <a16:creationId xmlns:a16="http://schemas.microsoft.com/office/drawing/2014/main" id="{2FCF7B9A-6689-6267-0FD9-41B383A180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815" y="5937939"/>
              <a:ext cx="527905" cy="5279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e 27">
            <a:extLst>
              <a:ext uri="{FF2B5EF4-FFF2-40B4-BE49-F238E27FC236}">
                <a16:creationId xmlns:a16="http://schemas.microsoft.com/office/drawing/2014/main" id="{DA1E3BCF-77F7-83D5-7635-BA60211B5BB3}"/>
              </a:ext>
            </a:extLst>
          </p:cNvPr>
          <p:cNvGrpSpPr/>
          <p:nvPr/>
        </p:nvGrpSpPr>
        <p:grpSpPr>
          <a:xfrm>
            <a:off x="582302" y="4457015"/>
            <a:ext cx="10120456" cy="588164"/>
            <a:chOff x="582302" y="4995763"/>
            <a:chExt cx="10120456" cy="588164"/>
          </a:xfrm>
        </p:grpSpPr>
        <p:sp>
          <p:nvSpPr>
            <p:cNvPr id="11" name="Google Shape;1185;p114">
              <a:extLst>
                <a:ext uri="{FF2B5EF4-FFF2-40B4-BE49-F238E27FC236}">
                  <a16:creationId xmlns:a16="http://schemas.microsoft.com/office/drawing/2014/main" id="{8E1A970E-903D-6D16-9675-51626C774FDD}"/>
                </a:ext>
              </a:extLst>
            </p:cNvPr>
            <p:cNvSpPr txBox="1"/>
            <p:nvPr/>
          </p:nvSpPr>
          <p:spPr>
            <a:xfrm>
              <a:off x="1596074" y="5117031"/>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recopie la correction sur le livret</a:t>
              </a:r>
              <a:endParaRPr lang="fr-FR" sz="1467" kern="0" noProof="0" dirty="0">
                <a:solidFill>
                  <a:srgbClr val="000000"/>
                </a:solidFill>
                <a:latin typeface="Arial"/>
                <a:ea typeface="Arial"/>
                <a:cs typeface="Arial"/>
              </a:endParaRPr>
            </a:p>
          </p:txBody>
        </p:sp>
        <p:grpSp>
          <p:nvGrpSpPr>
            <p:cNvPr id="24" name="Groupe 23">
              <a:extLst>
                <a:ext uri="{FF2B5EF4-FFF2-40B4-BE49-F238E27FC236}">
                  <a16:creationId xmlns:a16="http://schemas.microsoft.com/office/drawing/2014/main" id="{B2982EF8-5E48-6000-7A9A-FFBA190C7120}"/>
                </a:ext>
              </a:extLst>
            </p:cNvPr>
            <p:cNvGrpSpPr/>
            <p:nvPr/>
          </p:nvGrpSpPr>
          <p:grpSpPr>
            <a:xfrm>
              <a:off x="582302" y="4995763"/>
              <a:ext cx="630930" cy="588164"/>
              <a:chOff x="10280460" y="4850932"/>
              <a:chExt cx="630930" cy="588164"/>
            </a:xfrm>
          </p:grpSpPr>
          <p:pic>
            <p:nvPicPr>
              <p:cNvPr id="2" name="Picture 7">
                <a:extLst>
                  <a:ext uri="{FF2B5EF4-FFF2-40B4-BE49-F238E27FC236}">
                    <a16:creationId xmlns:a16="http://schemas.microsoft.com/office/drawing/2014/main" id="{FBCC49BC-29F6-6E08-E3DD-5BFF1ADED9A8}"/>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3" name="Picture 7">
                <a:extLst>
                  <a:ext uri="{FF2B5EF4-FFF2-40B4-BE49-F238E27FC236}">
                    <a16:creationId xmlns:a16="http://schemas.microsoft.com/office/drawing/2014/main" id="{6B1C2D3A-6AC5-2620-1526-A1C86C35AB61}"/>
                  </a:ext>
                </a:extLst>
              </p:cNvPr>
              <p:cNvPicPr>
                <a:picLocks noChangeAspect="1"/>
              </p:cNvPicPr>
              <p:nvPr/>
            </p:nvPicPr>
            <p:blipFill>
              <a:blip r:embed="rId6"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grpSp>
        <p:nvGrpSpPr>
          <p:cNvPr id="7" name="Groupe 6">
            <a:extLst>
              <a:ext uri="{FF2B5EF4-FFF2-40B4-BE49-F238E27FC236}">
                <a16:creationId xmlns:a16="http://schemas.microsoft.com/office/drawing/2014/main" id="{2A52812C-2574-5FBD-20D8-4B52D19C9B88}"/>
              </a:ext>
            </a:extLst>
          </p:cNvPr>
          <p:cNvGrpSpPr/>
          <p:nvPr/>
        </p:nvGrpSpPr>
        <p:grpSpPr>
          <a:xfrm>
            <a:off x="563963" y="3754530"/>
            <a:ext cx="9818899" cy="471273"/>
            <a:chOff x="563963" y="3754530"/>
            <a:chExt cx="9818899" cy="471273"/>
          </a:xfrm>
        </p:grpSpPr>
        <p:pic>
          <p:nvPicPr>
            <p:cNvPr id="6" name="Picture 2">
              <a:extLst>
                <a:ext uri="{FF2B5EF4-FFF2-40B4-BE49-F238E27FC236}">
                  <a16:creationId xmlns:a16="http://schemas.microsoft.com/office/drawing/2014/main" id="{8017B555-F8E8-EF10-A734-35560AD21E1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963" y="3754530"/>
              <a:ext cx="649216" cy="471273"/>
            </a:xfrm>
            <a:prstGeom prst="rect">
              <a:avLst/>
            </a:prstGeom>
            <a:noFill/>
            <a:extLst>
              <a:ext uri="{909E8E84-426E-40DD-AFC4-6F175D3DCCD1}">
                <a14:hiddenFill xmlns:a14="http://schemas.microsoft.com/office/drawing/2010/main">
                  <a:solidFill>
                    <a:srgbClr val="FFFFFF"/>
                  </a:solidFill>
                </a14:hiddenFill>
              </a:ext>
            </a:extLst>
          </p:spPr>
        </p:pic>
        <p:sp>
          <p:nvSpPr>
            <p:cNvPr id="32" name="Google Shape;1233;p116">
              <a:extLst>
                <a:ext uri="{FF2B5EF4-FFF2-40B4-BE49-F238E27FC236}">
                  <a16:creationId xmlns:a16="http://schemas.microsoft.com/office/drawing/2014/main" id="{60FA70E0-73E4-C505-CD95-3A2BF272883C}"/>
                </a:ext>
              </a:extLst>
            </p:cNvPr>
            <p:cNvSpPr txBox="1"/>
            <p:nvPr/>
          </p:nvSpPr>
          <p:spPr>
            <a:xfrm>
              <a:off x="1589281" y="3778310"/>
              <a:ext cx="8793581" cy="420514"/>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133" b="1" kern="0" noProof="0" dirty="0">
                  <a:solidFill>
                    <a:srgbClr val="44546A"/>
                  </a:solidFill>
                  <a:latin typeface="Calibri"/>
                  <a:ea typeface="Calibri"/>
                  <a:cs typeface="Calibri"/>
                </a:rPr>
                <a:t>L’élève utilise l’ardoise pour répondre </a:t>
              </a:r>
            </a:p>
          </p:txBody>
        </p:sp>
      </p:grpSp>
      <p:grpSp>
        <p:nvGrpSpPr>
          <p:cNvPr id="39" name="Groupe 38">
            <a:extLst>
              <a:ext uri="{FF2B5EF4-FFF2-40B4-BE49-F238E27FC236}">
                <a16:creationId xmlns:a16="http://schemas.microsoft.com/office/drawing/2014/main" id="{53AAD794-A7AF-D7A8-B8AE-396A98369A1C}"/>
              </a:ext>
            </a:extLst>
          </p:cNvPr>
          <p:cNvGrpSpPr/>
          <p:nvPr/>
        </p:nvGrpSpPr>
        <p:grpSpPr>
          <a:xfrm>
            <a:off x="641607" y="5918134"/>
            <a:ext cx="9414435" cy="615521"/>
            <a:chOff x="594801" y="7422032"/>
            <a:chExt cx="9414435" cy="615521"/>
          </a:xfrm>
        </p:grpSpPr>
        <p:sp>
          <p:nvSpPr>
            <p:cNvPr id="33" name="Google Shape;1234;p116">
              <a:extLst>
                <a:ext uri="{FF2B5EF4-FFF2-40B4-BE49-F238E27FC236}">
                  <a16:creationId xmlns:a16="http://schemas.microsoft.com/office/drawing/2014/main" id="{4A00C5EF-E445-EB6B-1DE2-E4A5A54530F6}"/>
                </a:ext>
              </a:extLst>
            </p:cNvPr>
            <p:cNvSpPr txBox="1"/>
            <p:nvPr/>
          </p:nvSpPr>
          <p:spPr>
            <a:xfrm>
              <a:off x="1589281" y="7548993"/>
              <a:ext cx="8419955"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Pratique autonome</a:t>
              </a:r>
            </a:p>
          </p:txBody>
        </p:sp>
        <p:pic>
          <p:nvPicPr>
            <p:cNvPr id="36" name="Picture 14">
              <a:extLst>
                <a:ext uri="{FF2B5EF4-FFF2-40B4-BE49-F238E27FC236}">
                  <a16:creationId xmlns:a16="http://schemas.microsoft.com/office/drawing/2014/main" id="{65756CE2-44EC-5A96-FB15-7BE43C6C2C3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594801" y="7422032"/>
              <a:ext cx="615518" cy="615521"/>
            </a:xfrm>
            <a:prstGeom prst="rect">
              <a:avLst/>
            </a:prstGeom>
          </p:spPr>
        </p:pic>
      </p:grpSp>
      <p:grpSp>
        <p:nvGrpSpPr>
          <p:cNvPr id="40" name="Groupe 39">
            <a:extLst>
              <a:ext uri="{FF2B5EF4-FFF2-40B4-BE49-F238E27FC236}">
                <a16:creationId xmlns:a16="http://schemas.microsoft.com/office/drawing/2014/main" id="{FCBBF3BE-3157-798D-4F61-21AD576E26E4}"/>
              </a:ext>
            </a:extLst>
          </p:cNvPr>
          <p:cNvGrpSpPr/>
          <p:nvPr/>
        </p:nvGrpSpPr>
        <p:grpSpPr>
          <a:xfrm>
            <a:off x="633815" y="5227796"/>
            <a:ext cx="8608190" cy="574642"/>
            <a:chOff x="594801" y="8720789"/>
            <a:chExt cx="8608190" cy="574642"/>
          </a:xfrm>
        </p:grpSpPr>
        <p:sp>
          <p:nvSpPr>
            <p:cNvPr id="34" name="Google Shape;1235;p116">
              <a:extLst>
                <a:ext uri="{FF2B5EF4-FFF2-40B4-BE49-F238E27FC236}">
                  <a16:creationId xmlns:a16="http://schemas.microsoft.com/office/drawing/2014/main" id="{F1EDF54E-1505-D11C-6E61-D13C0509A328}"/>
                </a:ext>
              </a:extLst>
            </p:cNvPr>
            <p:cNvSpPr txBox="1"/>
            <p:nvPr/>
          </p:nvSpPr>
          <p:spPr>
            <a:xfrm>
              <a:off x="1589281" y="8827342"/>
              <a:ext cx="7613710"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Pratique guidée en binôme</a:t>
              </a:r>
            </a:p>
          </p:txBody>
        </p:sp>
        <p:pic>
          <p:nvPicPr>
            <p:cNvPr id="37" name="Picture 9">
              <a:extLst>
                <a:ext uri="{FF2B5EF4-FFF2-40B4-BE49-F238E27FC236}">
                  <a16:creationId xmlns:a16="http://schemas.microsoft.com/office/drawing/2014/main" id="{40841830-4F1E-C9C4-4026-00753CDEA5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801" y="8720789"/>
              <a:ext cx="615518" cy="574642"/>
            </a:xfrm>
            <a:prstGeom prst="rect">
              <a:avLst/>
            </a:prstGeom>
          </p:spPr>
        </p:pic>
      </p:grpSp>
      <p:grpSp>
        <p:nvGrpSpPr>
          <p:cNvPr id="45" name="Groupe 44">
            <a:extLst>
              <a:ext uri="{FF2B5EF4-FFF2-40B4-BE49-F238E27FC236}">
                <a16:creationId xmlns:a16="http://schemas.microsoft.com/office/drawing/2014/main" id="{40C50BF5-960C-B6C6-9315-41D3DF110C0F}"/>
              </a:ext>
            </a:extLst>
          </p:cNvPr>
          <p:cNvGrpSpPr/>
          <p:nvPr/>
        </p:nvGrpSpPr>
        <p:grpSpPr>
          <a:xfrm>
            <a:off x="605726" y="736482"/>
            <a:ext cx="10092113" cy="641893"/>
            <a:chOff x="605726" y="736482"/>
            <a:chExt cx="10092113" cy="641893"/>
          </a:xfrm>
        </p:grpSpPr>
        <p:pic>
          <p:nvPicPr>
            <p:cNvPr id="41" name="Picture 2" descr="Image générée">
              <a:extLst>
                <a:ext uri="{FF2B5EF4-FFF2-40B4-BE49-F238E27FC236}">
                  <a16:creationId xmlns:a16="http://schemas.microsoft.com/office/drawing/2014/main" id="{E9531E9B-C991-40A9-D03B-DB4C18F89249}"/>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11064" b="10678"/>
            <a:stretch>
              <a:fillRect/>
            </a:stretch>
          </p:blipFill>
          <p:spPr bwMode="auto">
            <a:xfrm>
              <a:off x="605726" y="736482"/>
              <a:ext cx="546818" cy="641893"/>
            </a:xfrm>
            <a:prstGeom prst="rect">
              <a:avLst/>
            </a:prstGeom>
            <a:noFill/>
            <a:extLst>
              <a:ext uri="{909E8E84-426E-40DD-AFC4-6F175D3DCCD1}">
                <a14:hiddenFill xmlns:a14="http://schemas.microsoft.com/office/drawing/2010/main">
                  <a:solidFill>
                    <a:srgbClr val="FFFFFF"/>
                  </a:solidFill>
                </a14:hiddenFill>
              </a:ext>
            </a:extLst>
          </p:spPr>
        </p:pic>
        <p:sp>
          <p:nvSpPr>
            <p:cNvPr id="44" name="Google Shape;1185;p114">
              <a:extLst>
                <a:ext uri="{FF2B5EF4-FFF2-40B4-BE49-F238E27FC236}">
                  <a16:creationId xmlns:a16="http://schemas.microsoft.com/office/drawing/2014/main" id="{8E049F13-5293-D7AC-1599-B71F84A1B7F9}"/>
                </a:ext>
              </a:extLst>
            </p:cNvPr>
            <p:cNvSpPr txBox="1"/>
            <p:nvPr/>
          </p:nvSpPr>
          <p:spPr>
            <a:xfrm>
              <a:off x="1591155" y="857399"/>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Slide réservé à l’enseignant</a:t>
              </a:r>
              <a:endParaRPr lang="fr-FR" sz="1467" kern="0" noProof="0" dirty="0">
                <a:solidFill>
                  <a:srgbClr val="000000"/>
                </a:solidFill>
                <a:latin typeface="Arial"/>
                <a:ea typeface="Arial"/>
                <a:cs typeface="Arial"/>
              </a:endParaRPr>
            </a:p>
          </p:txBody>
        </p:sp>
      </p:grpSp>
    </p:spTree>
    <p:extLst>
      <p:ext uri="{BB962C8B-B14F-4D97-AF65-F5344CB8AC3E}">
        <p14:creationId xmlns:p14="http://schemas.microsoft.com/office/powerpoint/2010/main" val="242776316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25BED-01D8-0B8A-0A22-83F944E43562}"/>
            </a:ext>
          </a:extLst>
        </p:cNvPr>
        <p:cNvGrpSpPr/>
        <p:nvPr/>
      </p:nvGrpSpPr>
      <p:grpSpPr>
        <a:xfrm>
          <a:off x="0" y="0"/>
          <a:ext cx="0" cy="0"/>
          <a:chOff x="0" y="0"/>
          <a:chExt cx="0" cy="0"/>
        </a:xfrm>
      </p:grpSpPr>
      <p:pic>
        <p:nvPicPr>
          <p:cNvPr id="16" name="Picture 2" descr="Image générée">
            <a:extLst>
              <a:ext uri="{FF2B5EF4-FFF2-40B4-BE49-F238E27FC236}">
                <a16:creationId xmlns:a16="http://schemas.microsoft.com/office/drawing/2014/main" id="{5FA1BCB3-912D-8C33-256F-F0A36B5141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30481"/>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e 30">
            <a:extLst>
              <a:ext uri="{FF2B5EF4-FFF2-40B4-BE49-F238E27FC236}">
                <a16:creationId xmlns:a16="http://schemas.microsoft.com/office/drawing/2014/main" id="{B50FB1E5-3184-209B-9E29-F4B87759EAF9}"/>
              </a:ext>
            </a:extLst>
          </p:cNvPr>
          <p:cNvGrpSpPr/>
          <p:nvPr/>
        </p:nvGrpSpPr>
        <p:grpSpPr>
          <a:xfrm>
            <a:off x="787136" y="3776210"/>
            <a:ext cx="10265100" cy="828000"/>
            <a:chOff x="963450" y="2259806"/>
            <a:chExt cx="10265100" cy="828000"/>
          </a:xfrm>
          <a:solidFill>
            <a:schemeClr val="accent4">
              <a:lumMod val="60000"/>
              <a:lumOff val="40000"/>
            </a:schemeClr>
          </a:solidFill>
        </p:grpSpPr>
        <p:sp>
          <p:nvSpPr>
            <p:cNvPr id="17" name="Google Shape;288;p29">
              <a:extLst>
                <a:ext uri="{FF2B5EF4-FFF2-40B4-BE49-F238E27FC236}">
                  <a16:creationId xmlns:a16="http://schemas.microsoft.com/office/drawing/2014/main" id="{31A683D1-1F3A-63C5-04F6-F4F49B649634}"/>
                </a:ext>
              </a:extLst>
            </p:cNvPr>
            <p:cNvSpPr/>
            <p:nvPr/>
          </p:nvSpPr>
          <p:spPr>
            <a:xfrm>
              <a:off x="2428129" y="2259806"/>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FADE4"/>
            </a:solidFill>
            <a:ln w="9528" cap="flat">
              <a:solidFill>
                <a:srgbClr val="000000"/>
              </a:solidFill>
              <a:prstDash val="solid"/>
              <a:miter/>
            </a:ln>
          </p:spPr>
          <p:txBody>
            <a:bodyPr vert="horz" wrap="square" lIns="68570" tIns="34271" rIns="68570" bIns="34271" anchor="ctr" anchorCtr="0" compatLnSpc="1">
              <a:noAutofit/>
            </a:bodyPr>
            <a:lstStyle/>
            <a:p>
              <a:pPr algn="ctr" defTabSz="685800">
                <a:defRPr/>
              </a:pPr>
              <a:endParaRPr lang="fr-FR" b="1" noProof="0" dirty="0">
                <a:solidFill>
                  <a:srgbClr val="FFFFFF"/>
                </a:solidFill>
                <a:latin typeface="Arial"/>
              </a:endParaRPr>
            </a:p>
          </p:txBody>
        </p:sp>
        <p:sp>
          <p:nvSpPr>
            <p:cNvPr id="18" name="Google Shape;289;p29">
              <a:extLst>
                <a:ext uri="{FF2B5EF4-FFF2-40B4-BE49-F238E27FC236}">
                  <a16:creationId xmlns:a16="http://schemas.microsoft.com/office/drawing/2014/main" id="{62E553FE-BA54-F0CE-AB1E-ADA3C2CDABD0}"/>
                </a:ext>
              </a:extLst>
            </p:cNvPr>
            <p:cNvSpPr/>
            <p:nvPr/>
          </p:nvSpPr>
          <p:spPr>
            <a:xfrm>
              <a:off x="963450" y="2259806"/>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FADE4"/>
            </a:solidFill>
            <a:ln w="9528" cap="flat">
              <a:solidFill>
                <a:srgbClr val="44546A"/>
              </a:solidFill>
              <a:prstDash val="solid"/>
              <a:miter/>
            </a:ln>
          </p:spPr>
          <p:txBody>
            <a:bodyPr vert="horz" wrap="square" lIns="68570" tIns="34271" rIns="68570" bIns="34271" anchor="ctr" anchorCtr="1" compatLnSpc="1">
              <a:noAutofit/>
            </a:bodyPr>
            <a:lstStyle/>
            <a:p>
              <a:pPr lvl="0" algn="ctr" defTabSz="914400">
                <a:defRPr sz="1800" b="0" i="0" u="none" strike="noStrike" kern="0" cap="none" spc="0" baseline="0">
                  <a:solidFill>
                    <a:srgbClr val="000000"/>
                  </a:solidFill>
                  <a:uFillTx/>
                </a:defRPr>
              </a:pPr>
              <a:r>
                <a:rPr lang="fr-FR" b="1" kern="0" noProof="0" dirty="0">
                  <a:solidFill>
                    <a:schemeClr val="bg1"/>
                  </a:solidFill>
                  <a:ea typeface="Calibri"/>
                  <a:cs typeface="Calibri"/>
                </a:rPr>
                <a:t>Tâche</a:t>
              </a:r>
              <a:r>
                <a:rPr lang="fr-FR" b="1" i="0" u="none" strike="noStrike" kern="0" cap="none" spc="0" baseline="0" noProof="0" dirty="0">
                  <a:solidFill>
                    <a:schemeClr val="bg1"/>
                  </a:solidFill>
                  <a:uFillTx/>
                  <a:latin typeface="Calibri"/>
                  <a:ea typeface="Calibri"/>
                  <a:cs typeface="Calibri"/>
                </a:rPr>
                <a:t> 7</a:t>
              </a:r>
            </a:p>
          </p:txBody>
        </p:sp>
      </p:grpSp>
      <p:grpSp>
        <p:nvGrpSpPr>
          <p:cNvPr id="32" name="Groupe 31">
            <a:extLst>
              <a:ext uri="{FF2B5EF4-FFF2-40B4-BE49-F238E27FC236}">
                <a16:creationId xmlns:a16="http://schemas.microsoft.com/office/drawing/2014/main" id="{9FA61C4D-361C-79C8-306E-1E4E23338A67}"/>
              </a:ext>
            </a:extLst>
          </p:cNvPr>
          <p:cNvGrpSpPr/>
          <p:nvPr/>
        </p:nvGrpSpPr>
        <p:grpSpPr>
          <a:xfrm>
            <a:off x="817888" y="4768966"/>
            <a:ext cx="10265100" cy="828000"/>
            <a:chOff x="963450" y="3092649"/>
            <a:chExt cx="10265100" cy="828000"/>
          </a:xfrm>
          <a:solidFill>
            <a:schemeClr val="accent4">
              <a:lumMod val="60000"/>
              <a:lumOff val="40000"/>
            </a:schemeClr>
          </a:solidFill>
        </p:grpSpPr>
        <p:sp>
          <p:nvSpPr>
            <p:cNvPr id="21" name="Google Shape;292;p29">
              <a:extLst>
                <a:ext uri="{FF2B5EF4-FFF2-40B4-BE49-F238E27FC236}">
                  <a16:creationId xmlns:a16="http://schemas.microsoft.com/office/drawing/2014/main" id="{10C2D34D-FB8B-A95D-F232-29CF7C58B625}"/>
                </a:ext>
              </a:extLst>
            </p:cNvPr>
            <p:cNvSpPr/>
            <p:nvPr/>
          </p:nvSpPr>
          <p:spPr>
            <a:xfrm>
              <a:off x="2428129" y="3092649"/>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defRPr/>
              </a:pPr>
              <a:endParaRPr lang="fr-FR" b="1" noProof="0" dirty="0">
                <a:solidFill>
                  <a:srgbClr val="FFFFFF"/>
                </a:solidFill>
                <a:latin typeface="Arial"/>
              </a:endParaRPr>
            </a:p>
          </p:txBody>
        </p:sp>
        <p:sp>
          <p:nvSpPr>
            <p:cNvPr id="22" name="Google Shape;293;p29">
              <a:extLst>
                <a:ext uri="{FF2B5EF4-FFF2-40B4-BE49-F238E27FC236}">
                  <a16:creationId xmlns:a16="http://schemas.microsoft.com/office/drawing/2014/main" id="{EAC398AE-0F64-B30B-B910-B04156DD3482}"/>
                </a:ext>
              </a:extLst>
            </p:cNvPr>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lvl="0" algn="ctr" defTabSz="914400">
                <a:defRPr sz="1800" b="0" i="0" u="none" strike="noStrike" kern="0" cap="none" spc="0" baseline="0">
                  <a:solidFill>
                    <a:srgbClr val="000000"/>
                  </a:solidFill>
                  <a:uFillTx/>
                </a:defRPr>
              </a:pPr>
              <a:r>
                <a:rPr lang="fr-FR" b="1" kern="0" noProof="0" dirty="0">
                  <a:ea typeface="Calibri"/>
                  <a:cs typeface="Calibri"/>
                </a:rPr>
                <a:t>Tâche</a:t>
              </a:r>
              <a:r>
                <a:rPr lang="fr-FR" b="1" i="0" u="none" strike="noStrike" kern="0" cap="none" spc="0" baseline="0" noProof="0" dirty="0">
                  <a:uFillTx/>
                  <a:latin typeface="Calibri"/>
                  <a:ea typeface="Calibri"/>
                  <a:cs typeface="Calibri"/>
                </a:rPr>
                <a:t> 8</a:t>
              </a:r>
            </a:p>
          </p:txBody>
        </p:sp>
      </p:grpSp>
      <p:grpSp>
        <p:nvGrpSpPr>
          <p:cNvPr id="35" name="Groupe 34">
            <a:extLst>
              <a:ext uri="{FF2B5EF4-FFF2-40B4-BE49-F238E27FC236}">
                <a16:creationId xmlns:a16="http://schemas.microsoft.com/office/drawing/2014/main" id="{DA799033-29F0-02FD-AD5E-B49541A29363}"/>
              </a:ext>
            </a:extLst>
          </p:cNvPr>
          <p:cNvGrpSpPr/>
          <p:nvPr/>
        </p:nvGrpSpPr>
        <p:grpSpPr>
          <a:xfrm>
            <a:off x="817888" y="2783454"/>
            <a:ext cx="10265100" cy="828000"/>
            <a:chOff x="963450" y="1311520"/>
            <a:chExt cx="10265100" cy="828000"/>
          </a:xfrm>
        </p:grpSpPr>
        <p:sp>
          <p:nvSpPr>
            <p:cNvPr id="11" name="Google Shape;286;p29">
              <a:extLst>
                <a:ext uri="{FF2B5EF4-FFF2-40B4-BE49-F238E27FC236}">
                  <a16:creationId xmlns:a16="http://schemas.microsoft.com/office/drawing/2014/main" id="{FFE2AFA5-7DEF-38D8-BDD1-76AEF8185550}"/>
                </a:ext>
              </a:extLst>
            </p:cNvPr>
            <p:cNvSpPr/>
            <p:nvPr/>
          </p:nvSpPr>
          <p:spPr>
            <a:xfrm>
              <a:off x="2428129" y="1311520"/>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FADE4"/>
            </a:solidFill>
            <a:ln w="9528" cap="flat">
              <a:solidFill>
                <a:srgbClr val="44546A"/>
              </a:solidFill>
              <a:prstDash val="solid"/>
              <a:miter/>
            </a:ln>
          </p:spPr>
          <p:txBody>
            <a:bodyPr vert="horz" wrap="square" lIns="68570" tIns="34271" rIns="68570" bIns="34271" anchor="ctr" anchorCtr="0" compatLnSpc="1">
              <a:noAutofit/>
            </a:bodyPr>
            <a:lstStyle/>
            <a:p>
              <a:pPr marL="323854" marR="0" lvl="0" indent="-171450" algn="ctr" defTabSz="914400" rtl="0" fontAlgn="auto" hangingPunct="1">
                <a:lnSpc>
                  <a:spcPct val="100000"/>
                </a:lnSpc>
                <a:spcBef>
                  <a:spcPts val="0"/>
                </a:spcBef>
                <a:spcAft>
                  <a:spcPts val="0"/>
                </a:spcAft>
                <a:buClr>
                  <a:schemeClr val="bg1"/>
                </a:buClr>
                <a:buSzPts val="1200"/>
                <a:buFont typeface="Arial" panose="020B0604020202020204" pitchFamily="34" charset="0"/>
                <a:buChar char="•"/>
                <a:tabLst/>
                <a:defRPr sz="1800" b="0" i="0" u="none" strike="noStrike" kern="0" cap="none" spc="0" baseline="0">
                  <a:solidFill>
                    <a:srgbClr val="000000"/>
                  </a:solidFill>
                  <a:uFillTx/>
                </a:defRPr>
              </a:pPr>
              <a:endParaRPr lang="fr-FR" b="1" i="0" u="none" strike="noStrike" kern="0" cap="none" spc="0" baseline="0" noProof="0" dirty="0">
                <a:uFillTx/>
                <a:latin typeface="Calibri"/>
                <a:ea typeface="Calibri"/>
                <a:cs typeface="Calibri"/>
              </a:endParaRPr>
            </a:p>
          </p:txBody>
        </p:sp>
        <p:sp>
          <p:nvSpPr>
            <p:cNvPr id="13" name="Google Shape;287;p29">
              <a:extLst>
                <a:ext uri="{FF2B5EF4-FFF2-40B4-BE49-F238E27FC236}">
                  <a16:creationId xmlns:a16="http://schemas.microsoft.com/office/drawing/2014/main" id="{56CD9EBF-2323-60FE-7D1D-9992D468BC8B}"/>
                </a:ext>
              </a:extLst>
            </p:cNvPr>
            <p:cNvSpPr/>
            <p:nvPr/>
          </p:nvSpPr>
          <p:spPr>
            <a:xfrm>
              <a:off x="963450" y="1311520"/>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4AFE9"/>
            </a:solidFill>
            <a:ln w="9528" cap="flat">
              <a:solidFill>
                <a:srgbClr val="44546A"/>
              </a:solidFill>
              <a:prstDash val="solid"/>
              <a:miter/>
            </a:ln>
          </p:spPr>
          <p:txBody>
            <a:bodyPr vert="horz" wrap="square" lIns="68570" tIns="34271" rIns="68570" bIns="34271" anchor="ctr" anchorCtr="1" compatLnSpc="1">
              <a:noAutofit/>
            </a:bodyPr>
            <a:lstStyle/>
            <a:p>
              <a:pPr lvl="0" algn="ctr" defTabSz="914400">
                <a:defRPr sz="1800" b="0" i="0" u="none" strike="noStrike" kern="0" cap="none" spc="0" baseline="0">
                  <a:solidFill>
                    <a:srgbClr val="000000"/>
                  </a:solidFill>
                  <a:uFillTx/>
                </a:defRPr>
              </a:pPr>
              <a:r>
                <a:rPr lang="fr-FR" sz="2000" b="1" kern="0" noProof="0" dirty="0">
                  <a:solidFill>
                    <a:schemeClr val="bg1"/>
                  </a:solidFill>
                </a:rPr>
                <a:t>Tâche 6</a:t>
              </a:r>
            </a:p>
          </p:txBody>
        </p:sp>
      </p:grpSp>
      <p:sp>
        <p:nvSpPr>
          <p:cNvPr id="23" name="Rectangle: Rounded Corners 11">
            <a:extLst>
              <a:ext uri="{FF2B5EF4-FFF2-40B4-BE49-F238E27FC236}">
                <a16:creationId xmlns:a16="http://schemas.microsoft.com/office/drawing/2014/main" id="{099B9CC5-16E5-CB9D-53DD-A5AAB22E13F1}"/>
              </a:ext>
            </a:extLst>
          </p:cNvPr>
          <p:cNvSpPr/>
          <p:nvPr/>
        </p:nvSpPr>
        <p:spPr>
          <a:xfrm>
            <a:off x="714552" y="4712355"/>
            <a:ext cx="10440000" cy="972000"/>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4" name="ZoneTexte 3">
            <a:extLst>
              <a:ext uri="{FF2B5EF4-FFF2-40B4-BE49-F238E27FC236}">
                <a16:creationId xmlns:a16="http://schemas.microsoft.com/office/drawing/2014/main" id="{1FD926A3-1486-0A55-A4A1-3E781FBF5608}"/>
              </a:ext>
            </a:extLst>
          </p:cNvPr>
          <p:cNvSpPr txBox="1"/>
          <p:nvPr/>
        </p:nvSpPr>
        <p:spPr>
          <a:xfrm>
            <a:off x="2377934" y="2997399"/>
            <a:ext cx="8674302" cy="400110"/>
          </a:xfrm>
          <a:prstGeom prst="rect">
            <a:avLst/>
          </a:prstGeom>
          <a:noFill/>
        </p:spPr>
        <p:txBody>
          <a:bodyPr wrap="square">
            <a:spAutoFit/>
          </a:bodyPr>
          <a:lstStyle/>
          <a:p>
            <a:pPr defTabSz="342908">
              <a:defRPr/>
            </a:pPr>
            <a:r>
              <a:rPr lang="fr-FR" sz="2000" b="1" kern="0" noProof="0" dirty="0">
                <a:solidFill>
                  <a:schemeClr val="bg1"/>
                </a:solidFill>
              </a:rPr>
              <a:t>Identifier les niveaux trophiques à partir des chaînes et des réseaux trophiques.</a:t>
            </a:r>
          </a:p>
        </p:txBody>
      </p:sp>
      <p:sp>
        <p:nvSpPr>
          <p:cNvPr id="5" name="ZoneTexte 4">
            <a:extLst>
              <a:ext uri="{FF2B5EF4-FFF2-40B4-BE49-F238E27FC236}">
                <a16:creationId xmlns:a16="http://schemas.microsoft.com/office/drawing/2014/main" id="{4AD954DD-2E88-A16D-BC8E-92691847F203}"/>
              </a:ext>
            </a:extLst>
          </p:cNvPr>
          <p:cNvSpPr txBox="1"/>
          <p:nvPr/>
        </p:nvSpPr>
        <p:spPr>
          <a:xfrm>
            <a:off x="2377934" y="3990155"/>
            <a:ext cx="8212230" cy="400110"/>
          </a:xfrm>
          <a:prstGeom prst="rect">
            <a:avLst/>
          </a:prstGeom>
          <a:noFill/>
        </p:spPr>
        <p:txBody>
          <a:bodyPr wrap="square">
            <a:spAutoFit/>
          </a:bodyPr>
          <a:lstStyle/>
          <a:p>
            <a:r>
              <a:rPr lang="fr-FR" sz="2000" b="1" kern="0" noProof="0" dirty="0">
                <a:solidFill>
                  <a:schemeClr val="bg1"/>
                </a:solidFill>
              </a:rPr>
              <a:t>Expliquer le transfert de la matière à travers des niveaux trophiques. </a:t>
            </a:r>
          </a:p>
        </p:txBody>
      </p:sp>
      <p:sp>
        <p:nvSpPr>
          <p:cNvPr id="7" name="ZoneTexte 6">
            <a:extLst>
              <a:ext uri="{FF2B5EF4-FFF2-40B4-BE49-F238E27FC236}">
                <a16:creationId xmlns:a16="http://schemas.microsoft.com/office/drawing/2014/main" id="{5B77D681-84B2-B1C7-78F6-B0F090CB4B7A}"/>
              </a:ext>
            </a:extLst>
          </p:cNvPr>
          <p:cNvSpPr txBox="1"/>
          <p:nvPr/>
        </p:nvSpPr>
        <p:spPr>
          <a:xfrm>
            <a:off x="2377933" y="4998300"/>
            <a:ext cx="7622139" cy="400110"/>
          </a:xfrm>
          <a:prstGeom prst="rect">
            <a:avLst/>
          </a:prstGeom>
          <a:noFill/>
        </p:spPr>
        <p:txBody>
          <a:bodyPr wrap="square">
            <a:spAutoFit/>
          </a:bodyPr>
          <a:lstStyle/>
          <a:p>
            <a:r>
              <a:rPr lang="fr-FR" sz="2000" b="1" kern="0" noProof="0" dirty="0"/>
              <a:t>Expliquer le flux de l’énergie à travers des niveaux trophiques.</a:t>
            </a:r>
          </a:p>
        </p:txBody>
      </p:sp>
      <p:sp>
        <p:nvSpPr>
          <p:cNvPr id="3" name="Rectangle 2">
            <a:extLst>
              <a:ext uri="{FF2B5EF4-FFF2-40B4-BE49-F238E27FC236}">
                <a16:creationId xmlns:a16="http://schemas.microsoft.com/office/drawing/2014/main" id="{702B74C8-9D28-74BF-CAE4-56A2B0CAB33B}"/>
              </a:ext>
            </a:extLst>
          </p:cNvPr>
          <p:cNvSpPr/>
          <p:nvPr/>
        </p:nvSpPr>
        <p:spPr>
          <a:xfrm>
            <a:off x="715062" y="1261034"/>
            <a:ext cx="10439999" cy="577132"/>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1: Échange de la matière et de l’énergie entre le vivant et son environnement</a:t>
            </a:r>
          </a:p>
        </p:txBody>
      </p:sp>
      <p:sp>
        <p:nvSpPr>
          <p:cNvPr id="6" name="Rectangle 5">
            <a:extLst>
              <a:ext uri="{FF2B5EF4-FFF2-40B4-BE49-F238E27FC236}">
                <a16:creationId xmlns:a16="http://schemas.microsoft.com/office/drawing/2014/main" id="{F743590D-6BF0-1F8E-33BC-E74FE1FD16CB}"/>
              </a:ext>
            </a:extLst>
          </p:cNvPr>
          <p:cNvSpPr/>
          <p:nvPr/>
        </p:nvSpPr>
        <p:spPr>
          <a:xfrm>
            <a:off x="715063" y="2024729"/>
            <a:ext cx="10439999" cy="577132"/>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2: Transfert de la matière et flux de l’énergie dans l’écosystème</a:t>
            </a:r>
          </a:p>
        </p:txBody>
      </p:sp>
      <p:sp>
        <p:nvSpPr>
          <p:cNvPr id="8" name="Google Shape;285;p29">
            <a:extLst>
              <a:ext uri="{FF2B5EF4-FFF2-40B4-BE49-F238E27FC236}">
                <a16:creationId xmlns:a16="http://schemas.microsoft.com/office/drawing/2014/main" id="{93E58BA9-3364-706B-F53E-8065A6181845}"/>
              </a:ext>
            </a:extLst>
          </p:cNvPr>
          <p:cNvSpPr/>
          <p:nvPr/>
        </p:nvSpPr>
        <p:spPr>
          <a:xfrm>
            <a:off x="948074" y="351425"/>
            <a:ext cx="10526171" cy="473837"/>
          </a:xfrm>
          <a:prstGeom prst="rect">
            <a:avLst/>
          </a:prstGeom>
          <a:noFill/>
          <a:ln cap="flat">
            <a:noFill/>
            <a:prstDash val="solid"/>
          </a:ln>
        </p:spPr>
        <p:txBody>
          <a:bodyPr vert="horz" wrap="square" lIns="91427" tIns="45695" rIns="91427" bIns="45695" anchor="t" anchorCtr="0" compatLnSpc="1">
            <a:noAutofit/>
          </a:bodyPr>
          <a:lstStyle/>
          <a:p>
            <a:pPr defTabSz="1219170">
              <a:defRPr sz="1800" b="0" i="0" u="none" strike="noStrike" kern="0" cap="none" spc="0" baseline="0">
                <a:solidFill>
                  <a:srgbClr val="000000"/>
                </a:solidFill>
                <a:uFillTx/>
              </a:defRPr>
            </a:pPr>
            <a:r>
              <a:rPr lang="fr-FR" sz="2400" b="1" kern="0" noProof="0" dirty="0">
                <a:solidFill>
                  <a:srgbClr val="44546A"/>
                </a:solidFill>
                <a:latin typeface="Calibri"/>
                <a:ea typeface="Calibri"/>
                <a:cs typeface="Calibri"/>
              </a:rPr>
              <a:t>Repérage dans le chapitre: Cycles et flux de l’énergie dans l’écosystème</a:t>
            </a:r>
          </a:p>
          <a:p>
            <a:pPr defTabSz="1219170">
              <a:defRPr sz="1800" b="0" i="0" u="none" strike="noStrike" kern="0" cap="none" spc="0" baseline="0">
                <a:solidFill>
                  <a:srgbClr val="000000"/>
                </a:solidFill>
                <a:uFillTx/>
              </a:defRPr>
            </a:pPr>
            <a:endParaRPr lang="fr-FR" sz="2400" b="1" noProof="0" dirty="0"/>
          </a:p>
        </p:txBody>
      </p:sp>
    </p:spTree>
    <p:extLst>
      <p:ext uri="{BB962C8B-B14F-4D97-AF65-F5344CB8AC3E}">
        <p14:creationId xmlns:p14="http://schemas.microsoft.com/office/powerpoint/2010/main" val="12649349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250;p28">
            <a:extLst>
              <a:ext uri="{FF2B5EF4-FFF2-40B4-BE49-F238E27FC236}">
                <a16:creationId xmlns:a16="http://schemas.microsoft.com/office/drawing/2014/main" id="{C800167E-37EA-13EC-1FB9-743D51DCFB5D}"/>
              </a:ext>
            </a:extLst>
          </p:cNvPr>
          <p:cNvGrpSpPr/>
          <p:nvPr/>
        </p:nvGrpSpPr>
        <p:grpSpPr>
          <a:xfrm>
            <a:off x="2032201" y="1087290"/>
            <a:ext cx="8127601" cy="5072700"/>
            <a:chOff x="1619475" y="1029778"/>
            <a:chExt cx="6095701" cy="3804525"/>
          </a:xfrm>
        </p:grpSpPr>
        <p:sp>
          <p:nvSpPr>
            <p:cNvPr id="3" name="Google Shape;251;p28">
              <a:extLst>
                <a:ext uri="{FF2B5EF4-FFF2-40B4-BE49-F238E27FC236}">
                  <a16:creationId xmlns:a16="http://schemas.microsoft.com/office/drawing/2014/main" id="{10870841-AEDA-07BF-4759-A91AE73C701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4" name="Google Shape;252;p28">
              <a:extLst>
                <a:ext uri="{FF2B5EF4-FFF2-40B4-BE49-F238E27FC236}">
                  <a16:creationId xmlns:a16="http://schemas.microsoft.com/office/drawing/2014/main" id="{83DDB58E-AC9C-C2A3-D510-E6E3A01973F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7" name="Google Shape;255;p28">
            <a:extLst>
              <a:ext uri="{FF2B5EF4-FFF2-40B4-BE49-F238E27FC236}">
                <a16:creationId xmlns:a16="http://schemas.microsoft.com/office/drawing/2014/main" id="{02B13D41-2ADF-EF99-8CB6-4F2930151FA6}"/>
              </a:ext>
            </a:extLst>
          </p:cNvPr>
          <p:cNvSpPr/>
          <p:nvPr/>
        </p:nvSpPr>
        <p:spPr>
          <a:xfrm>
            <a:off x="963315" y="165261"/>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noProof="0" dirty="0">
                <a:solidFill>
                  <a:srgbClr val="44546A"/>
                </a:solidFill>
                <a:latin typeface="Calibri"/>
                <a:ea typeface="Calibri"/>
                <a:cs typeface="Calibri"/>
              </a:rPr>
              <a:t>Structure de la séance</a:t>
            </a:r>
            <a:endParaRPr lang="fr-FR" sz="1467" kern="0" noProof="0" dirty="0">
              <a:solidFill>
                <a:srgbClr val="000000"/>
              </a:solidFill>
              <a:latin typeface="Arial"/>
              <a:ea typeface="Arial"/>
              <a:cs typeface="Arial"/>
            </a:endParaRPr>
          </a:p>
        </p:txBody>
      </p:sp>
      <p:pic>
        <p:nvPicPr>
          <p:cNvPr id="33" name="Picture 2" descr="Image générée">
            <a:extLst>
              <a:ext uri="{FF2B5EF4-FFF2-40B4-BE49-F238E27FC236}">
                <a16:creationId xmlns:a16="http://schemas.microsoft.com/office/drawing/2014/main" id="{5400CA35-CF96-4D76-E13D-C79B2D0ABA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id="{2D69B9E5-8D8A-F52D-85F2-F93AB09FDDE8}"/>
              </a:ext>
            </a:extLst>
          </p:cNvPr>
          <p:cNvGrpSpPr/>
          <p:nvPr/>
        </p:nvGrpSpPr>
        <p:grpSpPr>
          <a:xfrm>
            <a:off x="2336945" y="1288057"/>
            <a:ext cx="7518111" cy="548005"/>
            <a:chOff x="1764463" y="1060636"/>
            <a:chExt cx="5638583" cy="411004"/>
          </a:xfrm>
        </p:grpSpPr>
        <p:sp>
          <p:nvSpPr>
            <p:cNvPr id="27" name="Google Shape;275;p28">
              <a:extLst>
                <a:ext uri="{FF2B5EF4-FFF2-40B4-BE49-F238E27FC236}">
                  <a16:creationId xmlns:a16="http://schemas.microsoft.com/office/drawing/2014/main" id="{67272330-1CE8-D6A8-B8CF-47B277D2BBD3}"/>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5FADE4"/>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1</a:t>
              </a:r>
              <a:endParaRPr lang="fr-FR" sz="1467" kern="0" noProof="0" dirty="0">
                <a:solidFill>
                  <a:srgbClr val="000000"/>
                </a:solidFill>
                <a:latin typeface="Arial"/>
                <a:ea typeface="Arial"/>
                <a:cs typeface="Arial"/>
              </a:endParaRPr>
            </a:p>
          </p:txBody>
        </p:sp>
        <p:sp>
          <p:nvSpPr>
            <p:cNvPr id="28" name="Google Shape;276;p28">
              <a:extLst>
                <a:ext uri="{FF2B5EF4-FFF2-40B4-BE49-F238E27FC236}">
                  <a16:creationId xmlns:a16="http://schemas.microsoft.com/office/drawing/2014/main" id="{97CB6729-6694-69AA-8803-AA1A6C36C246}"/>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5FADE4"/>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29" name="Google Shape;277;p28">
              <a:extLst>
                <a:ext uri="{FF2B5EF4-FFF2-40B4-BE49-F238E27FC236}">
                  <a16:creationId xmlns:a16="http://schemas.microsoft.com/office/drawing/2014/main" id="{A6EF5B3E-01E0-E8C1-F060-3762D49504CE}"/>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05 min</a:t>
              </a:r>
              <a:endParaRPr lang="fr-FR" sz="1467" b="1" kern="0" noProof="0" dirty="0">
                <a:solidFill>
                  <a:srgbClr val="000000"/>
                </a:solidFill>
                <a:latin typeface="Arial"/>
                <a:ea typeface="Arial"/>
                <a:cs typeface="Arial"/>
              </a:endParaRPr>
            </a:p>
          </p:txBody>
        </p:sp>
        <p:sp>
          <p:nvSpPr>
            <p:cNvPr id="30" name="Google Shape;278;p28">
              <a:extLst>
                <a:ext uri="{FF2B5EF4-FFF2-40B4-BE49-F238E27FC236}">
                  <a16:creationId xmlns:a16="http://schemas.microsoft.com/office/drawing/2014/main" id="{7CFD7C7E-5E76-A852-EADC-9007259FD2DE}"/>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43" name="Google Shape;277;p28">
              <a:extLst>
                <a:ext uri="{FF2B5EF4-FFF2-40B4-BE49-F238E27FC236}">
                  <a16:creationId xmlns:a16="http://schemas.microsoft.com/office/drawing/2014/main" id="{A0E5C9DC-ED2F-4C21-AC72-B18B443D627F}"/>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Ouverture de la séance (O)</a:t>
              </a:r>
            </a:p>
          </p:txBody>
        </p:sp>
      </p:grpSp>
      <p:grpSp>
        <p:nvGrpSpPr>
          <p:cNvPr id="45" name="Group 44">
            <a:extLst>
              <a:ext uri="{FF2B5EF4-FFF2-40B4-BE49-F238E27FC236}">
                <a16:creationId xmlns:a16="http://schemas.microsoft.com/office/drawing/2014/main" id="{7AA13D06-2280-5296-5273-3F265180E7AD}"/>
              </a:ext>
            </a:extLst>
          </p:cNvPr>
          <p:cNvGrpSpPr/>
          <p:nvPr/>
        </p:nvGrpSpPr>
        <p:grpSpPr>
          <a:xfrm>
            <a:off x="2336945" y="2114436"/>
            <a:ext cx="7518111" cy="548005"/>
            <a:chOff x="1764463" y="1060636"/>
            <a:chExt cx="5638583" cy="411004"/>
          </a:xfrm>
        </p:grpSpPr>
        <p:sp>
          <p:nvSpPr>
            <p:cNvPr id="46" name="Google Shape;275;p28">
              <a:extLst>
                <a:ext uri="{FF2B5EF4-FFF2-40B4-BE49-F238E27FC236}">
                  <a16:creationId xmlns:a16="http://schemas.microsoft.com/office/drawing/2014/main" id="{DE71CE43-6CD4-0ED5-4059-3B350EA71DB5}"/>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E55D19"/>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2</a:t>
              </a:r>
              <a:endParaRPr lang="fr-FR" sz="1467" kern="0" noProof="0" dirty="0">
                <a:solidFill>
                  <a:srgbClr val="000000"/>
                </a:solidFill>
                <a:latin typeface="Arial"/>
                <a:ea typeface="Arial"/>
                <a:cs typeface="Arial"/>
              </a:endParaRPr>
            </a:p>
          </p:txBody>
        </p:sp>
        <p:sp>
          <p:nvSpPr>
            <p:cNvPr id="47" name="Google Shape;276;p28">
              <a:extLst>
                <a:ext uri="{FF2B5EF4-FFF2-40B4-BE49-F238E27FC236}">
                  <a16:creationId xmlns:a16="http://schemas.microsoft.com/office/drawing/2014/main" id="{B6B26038-0D5B-9609-CA9D-3FCC40186630}"/>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E55D19"/>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48" name="Google Shape;277;p28">
              <a:extLst>
                <a:ext uri="{FF2B5EF4-FFF2-40B4-BE49-F238E27FC236}">
                  <a16:creationId xmlns:a16="http://schemas.microsoft.com/office/drawing/2014/main" id="{C8D0E979-52C2-31BE-0722-FA7EFB9398A8}"/>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49" name="Google Shape;278;p28">
              <a:extLst>
                <a:ext uri="{FF2B5EF4-FFF2-40B4-BE49-F238E27FC236}">
                  <a16:creationId xmlns:a16="http://schemas.microsoft.com/office/drawing/2014/main" id="{71AB5E10-6838-C817-C24E-4CB1859770B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50" name="Google Shape;277;p28">
              <a:extLst>
                <a:ext uri="{FF2B5EF4-FFF2-40B4-BE49-F238E27FC236}">
                  <a16:creationId xmlns:a16="http://schemas.microsoft.com/office/drawing/2014/main" id="{A18A4C4B-95C5-1A78-39F5-AF28F2CB3888}"/>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Modelage (M)</a:t>
              </a:r>
            </a:p>
          </p:txBody>
        </p:sp>
      </p:grpSp>
      <p:grpSp>
        <p:nvGrpSpPr>
          <p:cNvPr id="57" name="Group 56">
            <a:extLst>
              <a:ext uri="{FF2B5EF4-FFF2-40B4-BE49-F238E27FC236}">
                <a16:creationId xmlns:a16="http://schemas.microsoft.com/office/drawing/2014/main" id="{F0920BF8-C981-4610-6478-FDC5D2CA45FC}"/>
              </a:ext>
            </a:extLst>
          </p:cNvPr>
          <p:cNvGrpSpPr/>
          <p:nvPr/>
        </p:nvGrpSpPr>
        <p:grpSpPr>
          <a:xfrm>
            <a:off x="2336945" y="2940814"/>
            <a:ext cx="7518111" cy="548005"/>
            <a:chOff x="1764463" y="1060636"/>
            <a:chExt cx="5638583" cy="411004"/>
          </a:xfrm>
        </p:grpSpPr>
        <p:sp>
          <p:nvSpPr>
            <p:cNvPr id="58" name="Google Shape;275;p28">
              <a:extLst>
                <a:ext uri="{FF2B5EF4-FFF2-40B4-BE49-F238E27FC236}">
                  <a16:creationId xmlns:a16="http://schemas.microsoft.com/office/drawing/2014/main" id="{AEF9DE78-1568-DD8F-74BA-DCCCBE4A1E34}"/>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7030A0"/>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3</a:t>
              </a:r>
              <a:endParaRPr lang="fr-FR" sz="1467" kern="0" noProof="0" dirty="0">
                <a:solidFill>
                  <a:srgbClr val="000000"/>
                </a:solidFill>
                <a:latin typeface="Arial"/>
                <a:ea typeface="Arial"/>
                <a:cs typeface="Arial"/>
              </a:endParaRPr>
            </a:p>
          </p:txBody>
        </p:sp>
        <p:sp>
          <p:nvSpPr>
            <p:cNvPr id="59" name="Google Shape;276;p28">
              <a:extLst>
                <a:ext uri="{FF2B5EF4-FFF2-40B4-BE49-F238E27FC236}">
                  <a16:creationId xmlns:a16="http://schemas.microsoft.com/office/drawing/2014/main" id="{3981E70C-7E53-08AD-CAB8-818D0EE496BD}"/>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7030A0"/>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60" name="Google Shape;277;p28">
              <a:extLst>
                <a:ext uri="{FF2B5EF4-FFF2-40B4-BE49-F238E27FC236}">
                  <a16:creationId xmlns:a16="http://schemas.microsoft.com/office/drawing/2014/main" id="{36333017-6646-6752-DC35-A23A299ED258}"/>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61" name="Google Shape;278;p28">
              <a:extLst>
                <a:ext uri="{FF2B5EF4-FFF2-40B4-BE49-F238E27FC236}">
                  <a16:creationId xmlns:a16="http://schemas.microsoft.com/office/drawing/2014/main" id="{8F2E0FB1-62C4-7B4A-8038-538A2A181CA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62" name="Google Shape;277;p28">
              <a:extLst>
                <a:ext uri="{FF2B5EF4-FFF2-40B4-BE49-F238E27FC236}">
                  <a16:creationId xmlns:a16="http://schemas.microsoft.com/office/drawing/2014/main" id="{410718F4-E9BC-25DE-C290-6FEDCDC8AC61}"/>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Pratique collective (PGC)</a:t>
              </a:r>
            </a:p>
          </p:txBody>
        </p:sp>
      </p:grpSp>
      <p:grpSp>
        <p:nvGrpSpPr>
          <p:cNvPr id="63" name="Group 62">
            <a:extLst>
              <a:ext uri="{FF2B5EF4-FFF2-40B4-BE49-F238E27FC236}">
                <a16:creationId xmlns:a16="http://schemas.microsoft.com/office/drawing/2014/main" id="{B210AFBE-9FEE-A21F-61E3-4FA7217AE898}"/>
              </a:ext>
            </a:extLst>
          </p:cNvPr>
          <p:cNvGrpSpPr/>
          <p:nvPr/>
        </p:nvGrpSpPr>
        <p:grpSpPr>
          <a:xfrm>
            <a:off x="2336945" y="3767193"/>
            <a:ext cx="7518111" cy="548005"/>
            <a:chOff x="1764463" y="1060636"/>
            <a:chExt cx="5638583" cy="411004"/>
          </a:xfrm>
        </p:grpSpPr>
        <p:sp>
          <p:nvSpPr>
            <p:cNvPr id="64" name="Google Shape;275;p28">
              <a:extLst>
                <a:ext uri="{FF2B5EF4-FFF2-40B4-BE49-F238E27FC236}">
                  <a16:creationId xmlns:a16="http://schemas.microsoft.com/office/drawing/2014/main" id="{2ED11872-46E5-DF11-3992-8876A5B14D9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D9A78"/>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4</a:t>
              </a:r>
              <a:endParaRPr lang="fr-FR" sz="1467" kern="0" noProof="0" dirty="0">
                <a:solidFill>
                  <a:srgbClr val="000000"/>
                </a:solidFill>
                <a:latin typeface="Arial"/>
                <a:ea typeface="Arial"/>
                <a:cs typeface="Arial"/>
              </a:endParaRPr>
            </a:p>
          </p:txBody>
        </p:sp>
        <p:sp>
          <p:nvSpPr>
            <p:cNvPr id="65" name="Google Shape;276;p28">
              <a:extLst>
                <a:ext uri="{FF2B5EF4-FFF2-40B4-BE49-F238E27FC236}">
                  <a16:creationId xmlns:a16="http://schemas.microsoft.com/office/drawing/2014/main" id="{4733EE3E-D42D-2599-3CE2-BEB4207CC0E5}"/>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D9A78"/>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66" name="Google Shape;277;p28">
              <a:extLst>
                <a:ext uri="{FF2B5EF4-FFF2-40B4-BE49-F238E27FC236}">
                  <a16:creationId xmlns:a16="http://schemas.microsoft.com/office/drawing/2014/main" id="{2EDAFA87-CB19-BB0B-6FCF-CFC203B7F7A7}"/>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67" name="Google Shape;278;p28">
              <a:extLst>
                <a:ext uri="{FF2B5EF4-FFF2-40B4-BE49-F238E27FC236}">
                  <a16:creationId xmlns:a16="http://schemas.microsoft.com/office/drawing/2014/main" id="{2A88B583-338E-926B-B128-9998B402411E}"/>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68" name="Google Shape;277;p28">
              <a:extLst>
                <a:ext uri="{FF2B5EF4-FFF2-40B4-BE49-F238E27FC236}">
                  <a16:creationId xmlns:a16="http://schemas.microsoft.com/office/drawing/2014/main" id="{7B1465D0-8FF9-2654-C9D2-9DECC4F55960}"/>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Pratique en binôme (PGB)</a:t>
              </a:r>
            </a:p>
          </p:txBody>
        </p:sp>
      </p:grpSp>
      <p:grpSp>
        <p:nvGrpSpPr>
          <p:cNvPr id="69" name="Group 68">
            <a:extLst>
              <a:ext uri="{FF2B5EF4-FFF2-40B4-BE49-F238E27FC236}">
                <a16:creationId xmlns:a16="http://schemas.microsoft.com/office/drawing/2014/main" id="{C996A062-500C-F473-91E8-49466B9814A0}"/>
              </a:ext>
            </a:extLst>
          </p:cNvPr>
          <p:cNvGrpSpPr/>
          <p:nvPr/>
        </p:nvGrpSpPr>
        <p:grpSpPr>
          <a:xfrm>
            <a:off x="2336945" y="4593572"/>
            <a:ext cx="7518111" cy="548005"/>
            <a:chOff x="1764463" y="1060636"/>
            <a:chExt cx="5638583" cy="411004"/>
          </a:xfrm>
        </p:grpSpPr>
        <p:sp>
          <p:nvSpPr>
            <p:cNvPr id="70" name="Google Shape;275;p28">
              <a:extLst>
                <a:ext uri="{FF2B5EF4-FFF2-40B4-BE49-F238E27FC236}">
                  <a16:creationId xmlns:a16="http://schemas.microsoft.com/office/drawing/2014/main" id="{4E040C5C-C260-B80E-473E-4E1C2F3CD68F}"/>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5</a:t>
              </a:r>
              <a:endParaRPr lang="fr-FR" sz="1467" kern="0" noProof="0" dirty="0">
                <a:solidFill>
                  <a:srgbClr val="000000"/>
                </a:solidFill>
                <a:latin typeface="Arial"/>
                <a:ea typeface="Arial"/>
                <a:cs typeface="Arial"/>
              </a:endParaRPr>
            </a:p>
          </p:txBody>
        </p:sp>
        <p:sp>
          <p:nvSpPr>
            <p:cNvPr id="71" name="Google Shape;276;p28">
              <a:extLst>
                <a:ext uri="{FF2B5EF4-FFF2-40B4-BE49-F238E27FC236}">
                  <a16:creationId xmlns:a16="http://schemas.microsoft.com/office/drawing/2014/main" id="{242BF3E4-E53D-A10C-6032-366E013121BA}"/>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72" name="Google Shape;277;p28">
              <a:extLst>
                <a:ext uri="{FF2B5EF4-FFF2-40B4-BE49-F238E27FC236}">
                  <a16:creationId xmlns:a16="http://schemas.microsoft.com/office/drawing/2014/main" id="{F0C5D024-F5C2-2CEE-E3CB-CF926EA9590A}"/>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73" name="Google Shape;278;p28">
              <a:extLst>
                <a:ext uri="{FF2B5EF4-FFF2-40B4-BE49-F238E27FC236}">
                  <a16:creationId xmlns:a16="http://schemas.microsoft.com/office/drawing/2014/main" id="{4D2422B7-6329-949C-8EBD-C7C6DD022C17}"/>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74" name="Google Shape;277;p28">
              <a:extLst>
                <a:ext uri="{FF2B5EF4-FFF2-40B4-BE49-F238E27FC236}">
                  <a16:creationId xmlns:a16="http://schemas.microsoft.com/office/drawing/2014/main" id="{0CC3379E-5560-46C3-11F8-04A0471C163E}"/>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Pratique autonome (PA)</a:t>
              </a:r>
            </a:p>
          </p:txBody>
        </p:sp>
      </p:grpSp>
      <p:grpSp>
        <p:nvGrpSpPr>
          <p:cNvPr id="75" name="Group 74">
            <a:extLst>
              <a:ext uri="{FF2B5EF4-FFF2-40B4-BE49-F238E27FC236}">
                <a16:creationId xmlns:a16="http://schemas.microsoft.com/office/drawing/2014/main" id="{FECC7735-AD18-81CA-9A7E-DD7D28A7DC38}"/>
              </a:ext>
            </a:extLst>
          </p:cNvPr>
          <p:cNvGrpSpPr/>
          <p:nvPr/>
        </p:nvGrpSpPr>
        <p:grpSpPr>
          <a:xfrm>
            <a:off x="2336945" y="5419952"/>
            <a:ext cx="7518111" cy="548005"/>
            <a:chOff x="1764463" y="1060636"/>
            <a:chExt cx="5638583" cy="411004"/>
          </a:xfrm>
        </p:grpSpPr>
        <p:sp>
          <p:nvSpPr>
            <p:cNvPr id="76" name="Google Shape;275;p28">
              <a:extLst>
                <a:ext uri="{FF2B5EF4-FFF2-40B4-BE49-F238E27FC236}">
                  <a16:creationId xmlns:a16="http://schemas.microsoft.com/office/drawing/2014/main" id="{358A3EA9-660D-91FA-AEFA-20486284456E}"/>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C94DE"/>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6</a:t>
              </a:r>
              <a:endParaRPr lang="fr-FR" sz="1467" kern="0" noProof="0" dirty="0">
                <a:solidFill>
                  <a:srgbClr val="000000"/>
                </a:solidFill>
                <a:latin typeface="Arial"/>
                <a:ea typeface="Arial"/>
                <a:cs typeface="Arial"/>
              </a:endParaRPr>
            </a:p>
          </p:txBody>
        </p:sp>
        <p:sp>
          <p:nvSpPr>
            <p:cNvPr id="77" name="Google Shape;276;p28">
              <a:extLst>
                <a:ext uri="{FF2B5EF4-FFF2-40B4-BE49-F238E27FC236}">
                  <a16:creationId xmlns:a16="http://schemas.microsoft.com/office/drawing/2014/main" id="{E601F4B8-1BBB-0A4C-7B1B-1AEC1A817048}"/>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DC94DE"/>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78" name="Google Shape;277;p28">
              <a:extLst>
                <a:ext uri="{FF2B5EF4-FFF2-40B4-BE49-F238E27FC236}">
                  <a16:creationId xmlns:a16="http://schemas.microsoft.com/office/drawing/2014/main" id="{B7CFAD42-8AB0-10A1-6911-3ABF8B2AC23F}"/>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5 min</a:t>
              </a:r>
              <a:endParaRPr lang="fr-FR" sz="1467" b="1" kern="0" noProof="0" dirty="0">
                <a:solidFill>
                  <a:srgbClr val="000000"/>
                </a:solidFill>
                <a:latin typeface="Arial"/>
                <a:ea typeface="Arial"/>
                <a:cs typeface="Arial"/>
              </a:endParaRPr>
            </a:p>
          </p:txBody>
        </p:sp>
        <p:sp>
          <p:nvSpPr>
            <p:cNvPr id="79" name="Google Shape;278;p28">
              <a:extLst>
                <a:ext uri="{FF2B5EF4-FFF2-40B4-BE49-F238E27FC236}">
                  <a16:creationId xmlns:a16="http://schemas.microsoft.com/office/drawing/2014/main" id="{2640C850-4A34-FFE2-FF64-6523F66A922B}"/>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80" name="Google Shape;277;p28">
              <a:extLst>
                <a:ext uri="{FF2B5EF4-FFF2-40B4-BE49-F238E27FC236}">
                  <a16:creationId xmlns:a16="http://schemas.microsoft.com/office/drawing/2014/main" id="{BB199019-95B7-55BE-BDAD-CED3D762D201}"/>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Clôture (C)</a:t>
              </a:r>
            </a:p>
          </p:txBody>
        </p:sp>
      </p:grpSp>
    </p:spTree>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sp>
        <p:nvSpPr>
          <p:cNvPr id="14" name="Google Shape;255;p28">
            <a:extLst>
              <a:ext uri="{FF2B5EF4-FFF2-40B4-BE49-F238E27FC236}">
                <a16:creationId xmlns:a16="http://schemas.microsoft.com/office/drawing/2014/main" id="{D8494A09-7DAA-A65A-1F48-7178CEC9BBBB}"/>
              </a:ext>
            </a:extLst>
          </p:cNvPr>
          <p:cNvSpPr/>
          <p:nvPr/>
        </p:nvSpPr>
        <p:spPr>
          <a:xfrm>
            <a:off x="948074" y="181481"/>
            <a:ext cx="3947196" cy="584801"/>
          </a:xfrm>
          <a:prstGeom prst="rect">
            <a:avLst/>
          </a:prstGeom>
          <a:noFill/>
          <a:ln cap="flat">
            <a:noFill/>
            <a:prstDash val="solid"/>
          </a:ln>
        </p:spPr>
        <p:txBody>
          <a:bodyPr vert="horz" wrap="square" lIns="91427" tIns="45695" rIns="91427" bIns="45695" anchor="t" anchorCtr="0" compatLnSpc="1">
            <a:noAutofit/>
          </a:bodyPr>
          <a:lstStyle/>
          <a:p>
            <a:pPr>
              <a:lnSpc>
                <a:spcPct val="90000"/>
              </a:lnSpc>
              <a:defRPr sz="1800" b="0" i="0" u="none" strike="noStrike" kern="0" cap="none" spc="0" baseline="0">
                <a:solidFill>
                  <a:srgbClr val="000000"/>
                </a:solidFill>
                <a:uFillTx/>
              </a:defRPr>
            </a:pPr>
            <a:r>
              <a:rPr lang="fr-FR" sz="3200" b="1" kern="0" noProof="0" dirty="0">
                <a:solidFill>
                  <a:srgbClr val="44546A"/>
                </a:solidFill>
                <a:latin typeface="Calibri" panose="020F0502020204030204" pitchFamily="34" charset="0"/>
                <a:ea typeface="Calibri" panose="020F0502020204030204" pitchFamily="34" charset="0"/>
                <a:cs typeface="Calibri" panose="020F0502020204030204" pitchFamily="34" charset="0"/>
              </a:rPr>
              <a:t>Matériel nécessaire</a:t>
            </a: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46702"/>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50;p28">
            <a:extLst>
              <a:ext uri="{FF2B5EF4-FFF2-40B4-BE49-F238E27FC236}">
                <a16:creationId xmlns:a16="http://schemas.microsoft.com/office/drawing/2014/main" id="{94371097-424C-120B-3BFA-623F005C0E96}"/>
              </a:ext>
            </a:extLst>
          </p:cNvPr>
          <p:cNvGrpSpPr/>
          <p:nvPr/>
        </p:nvGrpSpPr>
        <p:grpSpPr>
          <a:xfrm>
            <a:off x="1257907" y="1041305"/>
            <a:ext cx="9579427" cy="5403036"/>
            <a:chOff x="1619475" y="1029778"/>
            <a:chExt cx="6095701" cy="3804525"/>
          </a:xfrm>
        </p:grpSpPr>
        <p:sp>
          <p:nvSpPr>
            <p:cNvPr id="8" name="Google Shape;251;p28">
              <a:extLst>
                <a:ext uri="{FF2B5EF4-FFF2-40B4-BE49-F238E27FC236}">
                  <a16:creationId xmlns:a16="http://schemas.microsoft.com/office/drawing/2014/main" id="{971B8BBE-5274-BA5C-7CA6-B9A09A8AF719}"/>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11" name="Google Shape;252;p28">
              <a:extLst>
                <a:ext uri="{FF2B5EF4-FFF2-40B4-BE49-F238E27FC236}">
                  <a16:creationId xmlns:a16="http://schemas.microsoft.com/office/drawing/2014/main" id="{68632981-0713-1ABF-EB18-041F8052CB66}"/>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13" name="Google Shape;995;p109">
            <a:extLst>
              <a:ext uri="{FF2B5EF4-FFF2-40B4-BE49-F238E27FC236}">
                <a16:creationId xmlns:a16="http://schemas.microsoft.com/office/drawing/2014/main" id="{74EDE413-B5FE-10B3-FA14-0D0FEA37D0BF}"/>
              </a:ext>
            </a:extLst>
          </p:cNvPr>
          <p:cNvSpPr txBox="1"/>
          <p:nvPr/>
        </p:nvSpPr>
        <p:spPr>
          <a:xfrm>
            <a:off x="1989337" y="1416787"/>
            <a:ext cx="3341675"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lnSpc>
                <a:spcPct val="130000"/>
              </a:lnSpc>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Supports de l’enseignant</a:t>
            </a:r>
          </a:p>
        </p:txBody>
      </p:sp>
      <p:sp>
        <p:nvSpPr>
          <p:cNvPr id="15" name="Google Shape;996;p109">
            <a:extLst>
              <a:ext uri="{FF2B5EF4-FFF2-40B4-BE49-F238E27FC236}">
                <a16:creationId xmlns:a16="http://schemas.microsoft.com/office/drawing/2014/main" id="{DDC12CC1-D489-E89B-D6FC-29519B2FE55A}"/>
              </a:ext>
            </a:extLst>
          </p:cNvPr>
          <p:cNvSpPr txBox="1"/>
          <p:nvPr/>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Supports de l’élève</a:t>
            </a:r>
          </a:p>
        </p:txBody>
      </p:sp>
      <p:pic>
        <p:nvPicPr>
          <p:cNvPr id="18" name="Picture 11">
            <a:extLst>
              <a:ext uri="{FF2B5EF4-FFF2-40B4-BE49-F238E27FC236}">
                <a16:creationId xmlns:a16="http://schemas.microsoft.com/office/drawing/2014/main" id="{6E8E8952-E186-C0C3-72CC-F51866E0EFF2}"/>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6655628" y="4749144"/>
            <a:ext cx="1101650" cy="122738"/>
          </a:xfrm>
          <a:prstGeom prst="rect">
            <a:avLst/>
          </a:prstGeom>
        </p:spPr>
      </p:pic>
      <p:pic>
        <p:nvPicPr>
          <p:cNvPr id="19" name="Picture 21">
            <a:extLst>
              <a:ext uri="{FF2B5EF4-FFF2-40B4-BE49-F238E27FC236}">
                <a16:creationId xmlns:a16="http://schemas.microsoft.com/office/drawing/2014/main" id="{34630D6E-1532-7156-BB45-2233A90CD481}"/>
              </a:ext>
            </a:extLst>
          </p:cNvPr>
          <p:cNvPicPr>
            <a:picLocks noChangeAspect="1"/>
          </p:cNvPicPr>
          <p:nvPr/>
        </p:nvPicPr>
        <p:blipFill>
          <a:blip r:embed="rId4">
            <a:clrChange>
              <a:clrFrom>
                <a:srgbClr val="FEFFFF"/>
              </a:clrFrom>
              <a:clrTo>
                <a:srgbClr val="FEFFFF">
                  <a:alpha val="0"/>
                </a:srgbClr>
              </a:clrTo>
            </a:clrChange>
          </a:blip>
          <a:stretch>
            <a:fillRect/>
          </a:stretch>
        </p:blipFill>
        <p:spPr>
          <a:xfrm>
            <a:off x="8465730" y="2442132"/>
            <a:ext cx="1632389" cy="1164080"/>
          </a:xfrm>
          <a:prstGeom prst="rect">
            <a:avLst/>
          </a:prstGeom>
        </p:spPr>
      </p:pic>
      <p:pic>
        <p:nvPicPr>
          <p:cNvPr id="21" name="Picture 1">
            <a:extLst>
              <a:ext uri="{FF2B5EF4-FFF2-40B4-BE49-F238E27FC236}">
                <a16:creationId xmlns:a16="http://schemas.microsoft.com/office/drawing/2014/main" id="{AF652CD6-4127-D38A-FD20-7FF3D578AD0D}"/>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6555546" y="2563443"/>
            <a:ext cx="1227204" cy="921459"/>
          </a:xfrm>
          <a:prstGeom prst="rect">
            <a:avLst/>
          </a:prstGeom>
          <a:ln w="19050">
            <a:noFill/>
          </a:ln>
        </p:spPr>
      </p:pic>
      <p:pic>
        <p:nvPicPr>
          <p:cNvPr id="23" name="Picture 8">
            <a:extLst>
              <a:ext uri="{FF2B5EF4-FFF2-40B4-BE49-F238E27FC236}">
                <a16:creationId xmlns:a16="http://schemas.microsoft.com/office/drawing/2014/main" id="{408D0FD3-17F4-B80F-F30D-C6DED707B33B}"/>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381071" y="4902849"/>
            <a:ext cx="401679" cy="386205"/>
          </a:xfrm>
          <a:prstGeom prst="rect">
            <a:avLst/>
          </a:prstGeom>
        </p:spPr>
      </p:pic>
      <p:pic>
        <p:nvPicPr>
          <p:cNvPr id="24" name="Image 23">
            <a:extLst>
              <a:ext uri="{FF2B5EF4-FFF2-40B4-BE49-F238E27FC236}">
                <a16:creationId xmlns:a16="http://schemas.microsoft.com/office/drawing/2014/main" id="{A0169F2A-4618-EAB9-D608-808B7AD8C028}"/>
              </a:ext>
            </a:extLst>
          </p:cNvPr>
          <p:cNvPicPr>
            <a:picLocks noChangeAspect="1"/>
          </p:cNvPicPr>
          <p:nvPr/>
        </p:nvPicPr>
        <p:blipFill>
          <a:blip r:embed="rId7"/>
          <a:srcRect t="2700" b="4437"/>
          <a:stretch>
            <a:fillRect/>
          </a:stretch>
        </p:blipFill>
        <p:spPr>
          <a:xfrm>
            <a:off x="8634714" y="4110586"/>
            <a:ext cx="1183096" cy="1524862"/>
          </a:xfrm>
          <a:prstGeom prst="rect">
            <a:avLst/>
          </a:prstGeom>
        </p:spPr>
      </p:pic>
      <p:sp>
        <p:nvSpPr>
          <p:cNvPr id="2" name="Rectangle 1">
            <a:extLst>
              <a:ext uri="{FF2B5EF4-FFF2-40B4-BE49-F238E27FC236}">
                <a16:creationId xmlns:a16="http://schemas.microsoft.com/office/drawing/2014/main" id="{9F91D982-30A3-9138-3C54-D65509045D6C}"/>
              </a:ext>
            </a:extLst>
          </p:cNvPr>
          <p:cNvSpPr/>
          <p:nvPr/>
        </p:nvSpPr>
        <p:spPr>
          <a:xfrm>
            <a:off x="2701473" y="5663632"/>
            <a:ext cx="2789898" cy="453384"/>
          </a:xfrm>
          <a:prstGeom prst="rect">
            <a:avLst/>
          </a:prstGeom>
          <a:solidFill>
            <a:schemeClr val="accent4">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rgbClr val="00345D"/>
                </a:solidFill>
              </a:rPr>
              <a:t>Matériel labo</a:t>
            </a:r>
          </a:p>
        </p:txBody>
      </p:sp>
      <p:pic>
        <p:nvPicPr>
          <p:cNvPr id="4" name="Image 3">
            <a:extLst>
              <a:ext uri="{FF2B5EF4-FFF2-40B4-BE49-F238E27FC236}">
                <a16:creationId xmlns:a16="http://schemas.microsoft.com/office/drawing/2014/main" id="{D153B53E-1A9F-31DD-7F46-6E6B76E55FDB}"/>
              </a:ext>
            </a:extLst>
          </p:cNvPr>
          <p:cNvPicPr>
            <a:picLocks noChangeAspect="1"/>
          </p:cNvPicPr>
          <p:nvPr/>
        </p:nvPicPr>
        <p:blipFill>
          <a:blip r:embed="rId8"/>
          <a:stretch>
            <a:fillRect/>
          </a:stretch>
        </p:blipFill>
        <p:spPr>
          <a:xfrm>
            <a:off x="1691652" y="2617893"/>
            <a:ext cx="2404770" cy="1352683"/>
          </a:xfrm>
          <a:prstGeom prst="rect">
            <a:avLst/>
          </a:prstGeom>
        </p:spPr>
      </p:pic>
      <p:pic>
        <p:nvPicPr>
          <p:cNvPr id="5" name="Picture 2" descr="Tableau blanc magnétique d'affichage et d'écriture">
            <a:extLst>
              <a:ext uri="{FF2B5EF4-FFF2-40B4-BE49-F238E27FC236}">
                <a16:creationId xmlns:a16="http://schemas.microsoft.com/office/drawing/2014/main" id="{7DE165CB-1859-2240-B920-3770FF00077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7092" y="2617894"/>
            <a:ext cx="1803578" cy="13526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Vidéoprojecteur Nec V260">
            <a:extLst>
              <a:ext uri="{FF2B5EF4-FFF2-40B4-BE49-F238E27FC236}">
                <a16:creationId xmlns:a16="http://schemas.microsoft.com/office/drawing/2014/main" id="{FEEB383F-6380-F4A9-3111-A3616C1B9B8D}"/>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3053" b="26285"/>
          <a:stretch>
            <a:fillRect/>
          </a:stretch>
        </p:blipFill>
        <p:spPr bwMode="auto">
          <a:xfrm>
            <a:off x="1691652" y="4178563"/>
            <a:ext cx="2404770" cy="121831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PC PORTABLE LENOVO I7-13620H 16G 512G SSD WIN 11">
            <a:extLst>
              <a:ext uri="{FF2B5EF4-FFF2-40B4-BE49-F238E27FC236}">
                <a16:creationId xmlns:a16="http://schemas.microsoft.com/office/drawing/2014/main" id="{38F00973-D193-54A0-E562-F3A85E6B722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21215" r="6523" b="21193"/>
          <a:stretch>
            <a:fillRect/>
          </a:stretch>
        </p:blipFill>
        <p:spPr bwMode="auto">
          <a:xfrm>
            <a:off x="4187092" y="4185212"/>
            <a:ext cx="1861667" cy="12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2245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20000"/>
                <a:lumOff val="80000"/>
              </a:schemeClr>
            </a:gs>
            <a:gs pos="74000">
              <a:srgbClr val="B27096">
                <a:alpha val="44000"/>
                <a:lumMod val="32000"/>
              </a:srgbClr>
            </a:gs>
            <a:gs pos="83000">
              <a:srgbClr val="5FADE4"/>
            </a:gs>
            <a:gs pos="100000">
              <a:srgbClr val="5FADE4"/>
            </a:gs>
          </a:gsLst>
          <a:lin ang="5400000" scaled="1"/>
          <a:tileRect/>
        </a:gradFill>
        <a:effectLst/>
      </p:bgPr>
    </p:bg>
    <p:spTree>
      <p:nvGrpSpPr>
        <p:cNvPr id="1" name="">
          <a:extLst>
            <a:ext uri="{FF2B5EF4-FFF2-40B4-BE49-F238E27FC236}">
              <a16:creationId xmlns:a16="http://schemas.microsoft.com/office/drawing/2014/main" id="{0EE0D1D2-7AEB-8CAF-5491-81B12DBED494}"/>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A345A0A-BD70-E305-6075-A1ECADAADBE8}"/>
              </a:ext>
            </a:extLst>
          </p:cNvPr>
          <p:cNvGrpSpPr/>
          <p:nvPr/>
        </p:nvGrpSpPr>
        <p:grpSpPr>
          <a:xfrm>
            <a:off x="127322" y="138896"/>
            <a:ext cx="11968222" cy="6609145"/>
            <a:chOff x="2184400" y="1402025"/>
            <a:chExt cx="7823200" cy="4942038"/>
          </a:xfrm>
        </p:grpSpPr>
        <p:sp>
          <p:nvSpPr>
            <p:cNvPr id="3" name="Rectangle : coins arrondis 10">
              <a:extLst>
                <a:ext uri="{FF2B5EF4-FFF2-40B4-BE49-F238E27FC236}">
                  <a16:creationId xmlns:a16="http://schemas.microsoft.com/office/drawing/2014/main" id="{A3F5BA16-6963-F17F-0CDD-C66FF80BC447}"/>
                </a:ext>
              </a:extLst>
            </p:cNvPr>
            <p:cNvSpPr/>
            <p:nvPr/>
          </p:nvSpPr>
          <p:spPr>
            <a:xfrm>
              <a:off x="2184400" y="1402025"/>
              <a:ext cx="7823200" cy="4942038"/>
            </a:xfrm>
            <a:prstGeom prst="roundRect">
              <a:avLst>
                <a:gd name="adj" fmla="val 2665"/>
              </a:avLst>
            </a:prstGeom>
            <a:solidFill>
              <a:srgbClr val="5FADE4"/>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9EE17F62-D96D-D8C5-7395-003D8D5A77D6}"/>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3B391222-358B-20D2-669D-8ECA122D3606}"/>
              </a:ext>
            </a:extLst>
          </p:cNvPr>
          <p:cNvGrpSpPr/>
          <p:nvPr/>
        </p:nvGrpSpPr>
        <p:grpSpPr>
          <a:xfrm>
            <a:off x="9398643" y="5439688"/>
            <a:ext cx="2425142" cy="936370"/>
            <a:chOff x="8796759" y="4917801"/>
            <a:chExt cx="2425142" cy="936370"/>
          </a:xfrm>
        </p:grpSpPr>
        <p:sp>
          <p:nvSpPr>
            <p:cNvPr id="42" name="Oval 41">
              <a:extLst>
                <a:ext uri="{FF2B5EF4-FFF2-40B4-BE49-F238E27FC236}">
                  <a16:creationId xmlns:a16="http://schemas.microsoft.com/office/drawing/2014/main" id="{1335DF2C-463A-267F-5759-B5812B6396F6}"/>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0C0BED87-E73D-E1FA-B687-4B60EABE4F5A}"/>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5 min</a:t>
              </a:r>
            </a:p>
          </p:txBody>
        </p:sp>
      </p:grpSp>
      <p:grpSp>
        <p:nvGrpSpPr>
          <p:cNvPr id="7" name="Group 14">
            <a:extLst>
              <a:ext uri="{FF2B5EF4-FFF2-40B4-BE49-F238E27FC236}">
                <a16:creationId xmlns:a16="http://schemas.microsoft.com/office/drawing/2014/main" id="{0C55C71A-7792-DECD-66FB-544CA8F3B063}"/>
              </a:ext>
            </a:extLst>
          </p:cNvPr>
          <p:cNvGrpSpPr/>
          <p:nvPr/>
        </p:nvGrpSpPr>
        <p:grpSpPr>
          <a:xfrm>
            <a:off x="5140645" y="1940770"/>
            <a:ext cx="4659652" cy="2905447"/>
            <a:chOff x="1641585" y="1048972"/>
            <a:chExt cx="5867403" cy="3260732"/>
          </a:xfrm>
        </p:grpSpPr>
        <p:sp>
          <p:nvSpPr>
            <p:cNvPr id="8" name="Rectangle : coins arrondis 10">
              <a:extLst>
                <a:ext uri="{FF2B5EF4-FFF2-40B4-BE49-F238E27FC236}">
                  <a16:creationId xmlns:a16="http://schemas.microsoft.com/office/drawing/2014/main" id="{A6AC923C-4DEF-4937-8499-88931C60CE79}"/>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54AFE9"/>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8">
              <a:extLst>
                <a:ext uri="{FF2B5EF4-FFF2-40B4-BE49-F238E27FC236}">
                  <a16:creationId xmlns:a16="http://schemas.microsoft.com/office/drawing/2014/main" id="{5FFE3741-A747-835D-0CE9-EAF6727BF786}"/>
                </a:ext>
              </a:extLst>
            </p:cNvPr>
            <p:cNvSpPr/>
            <p:nvPr/>
          </p:nvSpPr>
          <p:spPr>
            <a:xfrm>
              <a:off x="1715066" y="1103461"/>
              <a:ext cx="5717724" cy="3124203"/>
            </a:xfrm>
            <a:prstGeom prst="rect">
              <a:avLst/>
            </a:prstGeom>
            <a:solidFill>
              <a:srgbClr val="54AFE9"/>
            </a:solidFill>
            <a:ln cap="flat">
              <a:solidFill>
                <a:srgbClr val="54AFE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0" name="Rectangle 19">
              <a:extLst>
                <a:ext uri="{FF2B5EF4-FFF2-40B4-BE49-F238E27FC236}">
                  <a16:creationId xmlns:a16="http://schemas.microsoft.com/office/drawing/2014/main" id="{B5D7422B-7039-461E-81D0-F3E7A5FBAA0E}"/>
                </a:ext>
              </a:extLst>
            </p:cNvPr>
            <p:cNvSpPr/>
            <p:nvPr/>
          </p:nvSpPr>
          <p:spPr>
            <a:xfrm>
              <a:off x="1802501" y="1179667"/>
              <a:ext cx="5542845" cy="2971800"/>
            </a:xfrm>
            <a:prstGeom prst="rect">
              <a:avLst/>
            </a:prstGeom>
            <a:solidFill>
              <a:srgbClr val="FFFFFF"/>
            </a:solidFill>
            <a:ln cap="flat">
              <a:solidFill>
                <a:srgbClr val="54AFE9"/>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1" name="Rectangle 20">
            <a:extLst>
              <a:ext uri="{FF2B5EF4-FFF2-40B4-BE49-F238E27FC236}">
                <a16:creationId xmlns:a16="http://schemas.microsoft.com/office/drawing/2014/main" id="{0EABD866-6809-526B-1044-FDCBBB59C4E2}"/>
              </a:ext>
            </a:extLst>
          </p:cNvPr>
          <p:cNvSpPr/>
          <p:nvPr/>
        </p:nvSpPr>
        <p:spPr>
          <a:xfrm>
            <a:off x="5355586" y="4516961"/>
            <a:ext cx="4145509" cy="57815"/>
          </a:xfrm>
          <a:prstGeom prst="rect">
            <a:avLst/>
          </a:prstGeom>
          <a:solidFill>
            <a:srgbClr val="54AFE9"/>
          </a:solidFill>
          <a:ln cap="flat">
            <a:solidFill>
              <a:srgbClr val="54AFE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1">
            <a:extLst>
              <a:ext uri="{FF2B5EF4-FFF2-40B4-BE49-F238E27FC236}">
                <a16:creationId xmlns:a16="http://schemas.microsoft.com/office/drawing/2014/main" id="{9A5D13A3-17E5-857D-B5B3-B97D3606BC91}"/>
              </a:ext>
            </a:extLst>
          </p:cNvPr>
          <p:cNvSpPr/>
          <p:nvPr/>
        </p:nvSpPr>
        <p:spPr>
          <a:xfrm>
            <a:off x="4791386" y="2197559"/>
            <a:ext cx="867138" cy="384316"/>
          </a:xfrm>
          <a:prstGeom prst="rect">
            <a:avLst/>
          </a:prstGeom>
          <a:solidFill>
            <a:srgbClr val="54AFE9"/>
          </a:solidFill>
          <a:ln w="25402" cap="flat">
            <a:solidFill>
              <a:srgbClr val="54AFE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Rectangle 23">
            <a:extLst>
              <a:ext uri="{FF2B5EF4-FFF2-40B4-BE49-F238E27FC236}">
                <a16:creationId xmlns:a16="http://schemas.microsoft.com/office/drawing/2014/main" id="{C515C9DA-D9D5-2DDB-C628-38EDC3CD6185}"/>
              </a:ext>
            </a:extLst>
          </p:cNvPr>
          <p:cNvSpPr/>
          <p:nvPr/>
        </p:nvSpPr>
        <p:spPr>
          <a:xfrm>
            <a:off x="4851154" y="2205051"/>
            <a:ext cx="789749" cy="369332"/>
          </a:xfrm>
          <a:prstGeom prst="rect">
            <a:avLst/>
          </a:prstGeom>
          <a:noFill/>
          <a:ln cap="flat">
            <a:solidFill>
              <a:srgbClr val="54AFE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O</a:t>
            </a:r>
          </a:p>
        </p:txBody>
      </p:sp>
      <p:sp>
        <p:nvSpPr>
          <p:cNvPr id="14" name="TextBox 6">
            <a:extLst>
              <a:ext uri="{FF2B5EF4-FFF2-40B4-BE49-F238E27FC236}">
                <a16:creationId xmlns:a16="http://schemas.microsoft.com/office/drawing/2014/main" id="{328A692F-A852-BD10-C4FC-BE9B70954EAF}"/>
              </a:ext>
            </a:extLst>
          </p:cNvPr>
          <p:cNvSpPr txBox="1"/>
          <p:nvPr/>
        </p:nvSpPr>
        <p:spPr>
          <a:xfrm>
            <a:off x="5982105" y="2693659"/>
            <a:ext cx="3153240" cy="1375120"/>
          </a:xfrm>
          <a:prstGeom prst="rect">
            <a:avLst/>
          </a:prstGeom>
          <a:noFill/>
          <a:ln cap="flat">
            <a:noFill/>
          </a:ln>
        </p:spPr>
        <p:txBody>
          <a:bodyPr vert="horz" wrap="square" lIns="0" tIns="0" rIns="0" bIns="0" anchor="t" anchorCtr="1" compatLnSpc="1">
            <a:spAutoFit/>
          </a:bodyPr>
          <a:lstStyle/>
          <a:p>
            <a:pPr lvl="0" algn="ctr">
              <a:lnSpc>
                <a:spcPct val="131218"/>
              </a:lnSpc>
              <a:defRPr sz="1800" b="0" i="0" u="none" strike="noStrike" kern="0" cap="none" spc="0" baseline="0">
                <a:solidFill>
                  <a:srgbClr val="000000"/>
                </a:solidFill>
                <a:uFillTx/>
              </a:defRPr>
            </a:pPr>
            <a:r>
              <a:rPr lang="fr-FR" sz="3600" b="1" kern="0" noProof="0" dirty="0">
                <a:solidFill>
                  <a:srgbClr val="54AFE9"/>
                </a:solidFill>
                <a:latin typeface="Arial"/>
              </a:rPr>
              <a:t>Ouverture de la séance </a:t>
            </a:r>
          </a:p>
        </p:txBody>
      </p:sp>
      <p:grpSp>
        <p:nvGrpSpPr>
          <p:cNvPr id="15" name="Group 16">
            <a:extLst>
              <a:ext uri="{FF2B5EF4-FFF2-40B4-BE49-F238E27FC236}">
                <a16:creationId xmlns:a16="http://schemas.microsoft.com/office/drawing/2014/main" id="{7A9F5293-6ABD-1048-6AEE-13E65A0E37B0}"/>
              </a:ext>
            </a:extLst>
          </p:cNvPr>
          <p:cNvGrpSpPr/>
          <p:nvPr/>
        </p:nvGrpSpPr>
        <p:grpSpPr>
          <a:xfrm>
            <a:off x="1716155" y="2298594"/>
            <a:ext cx="2960370" cy="2189798"/>
            <a:chOff x="2136532" y="1667303"/>
            <a:chExt cx="7127574" cy="5120358"/>
          </a:xfrm>
        </p:grpSpPr>
        <p:pic>
          <p:nvPicPr>
            <p:cNvPr id="16" name="Picture 17">
              <a:extLst>
                <a:ext uri="{FF2B5EF4-FFF2-40B4-BE49-F238E27FC236}">
                  <a16:creationId xmlns:a16="http://schemas.microsoft.com/office/drawing/2014/main" id="{1DD0FEAD-A3D5-37CC-B2FC-7ECB9AD946E0}"/>
                </a:ext>
              </a:extLst>
            </p:cNvPr>
            <p:cNvPicPr>
              <a:picLocks noChangeAspect="1"/>
            </p:cNvPicPr>
            <p:nvPr/>
          </p:nvPicPr>
          <p:blipFill>
            <a:blip r:embed="rId3"/>
            <a:stretch>
              <a:fillRect/>
            </a:stretch>
          </p:blipFill>
          <p:spPr>
            <a:xfrm>
              <a:off x="4845293" y="1667303"/>
              <a:ext cx="4418813" cy="2491458"/>
            </a:xfrm>
            <a:prstGeom prst="rect">
              <a:avLst/>
            </a:prstGeom>
          </p:spPr>
        </p:pic>
        <p:pic>
          <p:nvPicPr>
            <p:cNvPr id="17" name="Picture 18">
              <a:extLst>
                <a:ext uri="{FF2B5EF4-FFF2-40B4-BE49-F238E27FC236}">
                  <a16:creationId xmlns:a16="http://schemas.microsoft.com/office/drawing/2014/main" id="{32114822-DE71-415B-3BDF-A6EF2426595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2136532" y="1740877"/>
              <a:ext cx="5046784" cy="5046784"/>
            </a:xfrm>
            <a:prstGeom prst="rect">
              <a:avLst/>
            </a:prstGeom>
          </p:spPr>
        </p:pic>
      </p:grpSp>
    </p:spTree>
    <p:extLst>
      <p:ext uri="{BB962C8B-B14F-4D97-AF65-F5344CB8AC3E}">
        <p14:creationId xmlns:p14="http://schemas.microsoft.com/office/powerpoint/2010/main" val="20574301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2E2C3-89E6-1482-36E4-94C96C3FE979}"/>
            </a:ext>
          </a:extLst>
        </p:cNvPr>
        <p:cNvGrpSpPr/>
        <p:nvPr/>
      </p:nvGrpSpPr>
      <p:grpSpPr>
        <a:xfrm>
          <a:off x="0" y="0"/>
          <a:ext cx="0" cy="0"/>
          <a:chOff x="0" y="0"/>
          <a:chExt cx="0" cy="0"/>
        </a:xfrm>
      </p:grpSpPr>
      <p:grpSp>
        <p:nvGrpSpPr>
          <p:cNvPr id="42" name="Google Shape;250;p28">
            <a:extLst>
              <a:ext uri="{FF2B5EF4-FFF2-40B4-BE49-F238E27FC236}">
                <a16:creationId xmlns:a16="http://schemas.microsoft.com/office/drawing/2014/main" id="{9B838E1A-E7B9-7570-DB76-AFAD95C69F5A}"/>
              </a:ext>
            </a:extLst>
          </p:cNvPr>
          <p:cNvGrpSpPr/>
          <p:nvPr/>
        </p:nvGrpSpPr>
        <p:grpSpPr>
          <a:xfrm>
            <a:off x="1011240" y="1026424"/>
            <a:ext cx="10598950" cy="5258516"/>
            <a:chOff x="530260" y="814620"/>
            <a:chExt cx="7991737" cy="3804525"/>
          </a:xfrm>
        </p:grpSpPr>
        <p:sp>
          <p:nvSpPr>
            <p:cNvPr id="43" name="Google Shape;251;p28">
              <a:extLst>
                <a:ext uri="{FF2B5EF4-FFF2-40B4-BE49-F238E27FC236}">
                  <a16:creationId xmlns:a16="http://schemas.microsoft.com/office/drawing/2014/main" id="{352EB37A-18F8-52AF-5C1A-8EEB88FEB727}"/>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900" kern="0" noProof="0" dirty="0">
                <a:solidFill>
                  <a:srgbClr val="FFFFFF"/>
                </a:solidFill>
                <a:ea typeface="Calibri"/>
                <a:cs typeface="Calibri"/>
              </a:endParaRPr>
            </a:p>
          </p:txBody>
        </p:sp>
        <p:sp>
          <p:nvSpPr>
            <p:cNvPr id="46" name="Google Shape;252;p28">
              <a:extLst>
                <a:ext uri="{FF2B5EF4-FFF2-40B4-BE49-F238E27FC236}">
                  <a16:creationId xmlns:a16="http://schemas.microsoft.com/office/drawing/2014/main" id="{266C62E4-6D1F-E207-6E81-2E938AA8B782}"/>
                </a:ext>
              </a:extLst>
            </p:cNvPr>
            <p:cNvSpPr/>
            <p:nvPr/>
          </p:nvSpPr>
          <p:spPr>
            <a:xfrm>
              <a:off x="626601" y="869118"/>
              <a:ext cx="7766959" cy="3684602"/>
            </a:xfrm>
            <a:prstGeom prst="rect">
              <a:avLst/>
            </a:prstGeom>
            <a:solidFill>
              <a:srgbClr val="E3EEF2"/>
            </a:solid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900" kern="0" noProof="0" dirty="0">
                <a:solidFill>
                  <a:srgbClr val="FFFFFF"/>
                </a:solidFill>
                <a:ea typeface="Calibri"/>
                <a:cs typeface="Calibri"/>
              </a:endParaRPr>
            </a:p>
          </p:txBody>
        </p:sp>
      </p:grpSp>
      <p:sp>
        <p:nvSpPr>
          <p:cNvPr id="47" name="Google Shape;255;p28">
            <a:extLst>
              <a:ext uri="{FF2B5EF4-FFF2-40B4-BE49-F238E27FC236}">
                <a16:creationId xmlns:a16="http://schemas.microsoft.com/office/drawing/2014/main" id="{2442E644-BD8D-77F6-06F2-7EE28746E503}"/>
              </a:ext>
            </a:extLst>
          </p:cNvPr>
          <p:cNvSpPr/>
          <p:nvPr/>
        </p:nvSpPr>
        <p:spPr>
          <a:xfrm>
            <a:off x="1608998" y="84901"/>
            <a:ext cx="4668176" cy="452042"/>
          </a:xfrm>
          <a:prstGeom prst="rect">
            <a:avLst/>
          </a:prstGeom>
          <a:noFill/>
          <a:ln cap="flat">
            <a:noFill/>
            <a:prstDash val="solid"/>
          </a:ln>
        </p:spPr>
        <p:txBody>
          <a:bodyPr vert="horz" wrap="square" lIns="68570" tIns="34271" rIns="68570" bIns="34271" anchor="t" anchorCtr="0" compatLnSpc="1">
            <a:noAutofit/>
          </a:bodyPr>
          <a:lstStyle/>
          <a:p>
            <a:pPr defTabSz="914400">
              <a:defRPr sz="1800" b="0" i="0" u="none" strike="noStrike" kern="0" cap="none" spc="0" baseline="0">
                <a:solidFill>
                  <a:srgbClr val="000000"/>
                </a:solidFill>
                <a:uFillTx/>
              </a:defRPr>
            </a:pPr>
            <a:r>
              <a:rPr lang="fr-FR" sz="2800" b="1" kern="0" noProof="0" dirty="0">
                <a:solidFill>
                  <a:srgbClr val="44546A"/>
                </a:solidFill>
                <a:ea typeface="Calibri"/>
                <a:cs typeface="Calibri"/>
              </a:rPr>
              <a:t>Contrat de classe</a:t>
            </a:r>
            <a:endParaRPr lang="fr-FR" sz="1600" kern="0" noProof="0" dirty="0">
              <a:solidFill>
                <a:srgbClr val="000000"/>
              </a:solidFill>
              <a:latin typeface="Arial"/>
              <a:ea typeface="Arial"/>
              <a:cs typeface="Arial"/>
            </a:endParaRPr>
          </a:p>
        </p:txBody>
      </p:sp>
      <p:pic>
        <p:nvPicPr>
          <p:cNvPr id="48" name="Google Shape;1173;p113" descr="Lever la main - Icônes mains et gestes gratuites">
            <a:extLst>
              <a:ext uri="{FF2B5EF4-FFF2-40B4-BE49-F238E27FC236}">
                <a16:creationId xmlns:a16="http://schemas.microsoft.com/office/drawing/2014/main" id="{DED756E9-882E-23F2-1D0A-FAC3A318918E}"/>
              </a:ext>
            </a:extLst>
          </p:cNvPr>
          <p:cNvPicPr>
            <a:picLocks noChangeAspect="1"/>
          </p:cNvPicPr>
          <p:nvPr/>
        </p:nvPicPr>
        <p:blipFill>
          <a:blip r:embed="rId2">
            <a:alphaModFix/>
          </a:blip>
          <a:srcRect/>
          <a:stretch>
            <a:fillRect/>
          </a:stretch>
        </p:blipFill>
        <p:spPr>
          <a:xfrm>
            <a:off x="1763163" y="1610613"/>
            <a:ext cx="722734" cy="722734"/>
          </a:xfrm>
          <a:prstGeom prst="rect">
            <a:avLst/>
          </a:prstGeom>
          <a:noFill/>
          <a:ln cap="flat">
            <a:noFill/>
          </a:ln>
        </p:spPr>
      </p:pic>
      <p:pic>
        <p:nvPicPr>
          <p:cNvPr id="49" name="Google Shape;1174;p113">
            <a:extLst>
              <a:ext uri="{FF2B5EF4-FFF2-40B4-BE49-F238E27FC236}">
                <a16:creationId xmlns:a16="http://schemas.microsoft.com/office/drawing/2014/main" id="{05948947-8BA2-95F4-7DEE-5A274D88F855}"/>
              </a:ext>
            </a:extLst>
          </p:cNvPr>
          <p:cNvPicPr>
            <a:picLocks noChangeAspect="1"/>
          </p:cNvPicPr>
          <p:nvPr/>
        </p:nvPicPr>
        <p:blipFill>
          <a:blip r:embed="rId3">
            <a:alphaModFix/>
          </a:blip>
          <a:srcRect/>
          <a:stretch>
            <a:fillRect/>
          </a:stretch>
        </p:blipFill>
        <p:spPr>
          <a:xfrm>
            <a:off x="1699582" y="2633391"/>
            <a:ext cx="719048" cy="719048"/>
          </a:xfrm>
          <a:prstGeom prst="rect">
            <a:avLst/>
          </a:prstGeom>
          <a:noFill/>
          <a:ln cap="flat">
            <a:noFill/>
          </a:ln>
        </p:spPr>
      </p:pic>
      <p:pic>
        <p:nvPicPr>
          <p:cNvPr id="50" name="Google Shape;1175;p113">
            <a:extLst>
              <a:ext uri="{FF2B5EF4-FFF2-40B4-BE49-F238E27FC236}">
                <a16:creationId xmlns:a16="http://schemas.microsoft.com/office/drawing/2014/main" id="{40F47A68-E50A-C729-BEB3-98EA88AB59E0}"/>
              </a:ext>
            </a:extLst>
          </p:cNvPr>
          <p:cNvPicPr>
            <a:picLocks noChangeAspect="1"/>
          </p:cNvPicPr>
          <p:nvPr/>
        </p:nvPicPr>
        <p:blipFill>
          <a:blip r:embed="rId4">
            <a:alphaModFix/>
          </a:blip>
          <a:srcRect/>
          <a:stretch>
            <a:fillRect/>
          </a:stretch>
        </p:blipFill>
        <p:spPr>
          <a:xfrm>
            <a:off x="1795330" y="3750615"/>
            <a:ext cx="654713" cy="654713"/>
          </a:xfrm>
          <a:prstGeom prst="rect">
            <a:avLst/>
          </a:prstGeom>
          <a:noFill/>
          <a:ln cap="flat">
            <a:noFill/>
          </a:ln>
        </p:spPr>
      </p:pic>
      <p:pic>
        <p:nvPicPr>
          <p:cNvPr id="51" name="Google Shape;1176;p113">
            <a:extLst>
              <a:ext uri="{FF2B5EF4-FFF2-40B4-BE49-F238E27FC236}">
                <a16:creationId xmlns:a16="http://schemas.microsoft.com/office/drawing/2014/main" id="{9FAFC351-A087-4252-3A16-391422C9ADC3}"/>
              </a:ext>
            </a:extLst>
          </p:cNvPr>
          <p:cNvPicPr>
            <a:picLocks noChangeAspect="1"/>
          </p:cNvPicPr>
          <p:nvPr/>
        </p:nvPicPr>
        <p:blipFill>
          <a:blip r:embed="rId5">
            <a:alphaModFix/>
          </a:blip>
          <a:srcRect/>
          <a:stretch>
            <a:fillRect/>
          </a:stretch>
        </p:blipFill>
        <p:spPr>
          <a:xfrm>
            <a:off x="1859815" y="4920057"/>
            <a:ext cx="622396" cy="622396"/>
          </a:xfrm>
          <a:prstGeom prst="rect">
            <a:avLst/>
          </a:prstGeom>
          <a:noFill/>
          <a:ln cap="flat">
            <a:noFill/>
          </a:ln>
        </p:spPr>
      </p:pic>
      <p:pic>
        <p:nvPicPr>
          <p:cNvPr id="58" name="Google Shape;1333;p128">
            <a:extLst>
              <a:ext uri="{FF2B5EF4-FFF2-40B4-BE49-F238E27FC236}">
                <a16:creationId xmlns:a16="http://schemas.microsoft.com/office/drawing/2014/main" id="{11A1BA8E-5DB1-C394-31F0-191F245F8B0E}"/>
              </a:ext>
            </a:extLst>
          </p:cNvPr>
          <p:cNvPicPr>
            <a:picLocks noChangeAspect="1"/>
          </p:cNvPicPr>
          <p:nvPr/>
        </p:nvPicPr>
        <p:blipFill>
          <a:blip r:embed="rId6">
            <a:alphaModFix/>
          </a:blip>
          <a:srcRect/>
          <a:stretch>
            <a:fillRect/>
          </a:stretch>
        </p:blipFill>
        <p:spPr>
          <a:xfrm>
            <a:off x="526287" y="14381"/>
            <a:ext cx="969906" cy="969906"/>
          </a:xfrm>
          <a:prstGeom prst="rect">
            <a:avLst/>
          </a:prstGeom>
          <a:noFill/>
          <a:ln cap="flat">
            <a:noFill/>
          </a:ln>
        </p:spPr>
      </p:pic>
      <p:sp>
        <p:nvSpPr>
          <p:cNvPr id="60" name="ZoneTexte 59">
            <a:extLst>
              <a:ext uri="{FF2B5EF4-FFF2-40B4-BE49-F238E27FC236}">
                <a16:creationId xmlns:a16="http://schemas.microsoft.com/office/drawing/2014/main" id="{FEA15648-1A93-CB18-AF1F-A1B6A5011787}"/>
              </a:ext>
            </a:extLst>
          </p:cNvPr>
          <p:cNvSpPr txBox="1"/>
          <p:nvPr/>
        </p:nvSpPr>
        <p:spPr>
          <a:xfrm>
            <a:off x="2482211" y="1390063"/>
            <a:ext cx="6096000" cy="2862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100"/>
              <a:buFont typeface="Arial"/>
              <a:buNone/>
              <a:tabLst/>
              <a:defRPr/>
            </a:pPr>
            <a:r>
              <a:rPr kumimoji="0" lang="fr-FR" sz="1400" b="0" i="1" u="none" strike="noStrike" kern="0" cap="none" spc="0" normalizeH="0" baseline="0" noProof="0" dirty="0">
                <a:ln>
                  <a:noFill/>
                </a:ln>
                <a:solidFill>
                  <a:srgbClr val="AEABAB"/>
                </a:solidFill>
                <a:effectLst/>
                <a:uLnTx/>
                <a:uFillTx/>
                <a:latin typeface="Calibri"/>
                <a:ea typeface="Calibri"/>
                <a:cs typeface="Calibri"/>
              </a:rPr>
              <a:t>Demander à 3 élèves au hasard  </a:t>
            </a:r>
          </a:p>
        </p:txBody>
      </p:sp>
      <p:sp>
        <p:nvSpPr>
          <p:cNvPr id="2" name="ZoneTexte 1">
            <a:extLst>
              <a:ext uri="{FF2B5EF4-FFF2-40B4-BE49-F238E27FC236}">
                <a16:creationId xmlns:a16="http://schemas.microsoft.com/office/drawing/2014/main" id="{74036D7E-A205-EE50-97D1-A00E6483C326}"/>
              </a:ext>
            </a:extLst>
          </p:cNvPr>
          <p:cNvSpPr txBox="1"/>
          <p:nvPr/>
        </p:nvSpPr>
        <p:spPr>
          <a:xfrm>
            <a:off x="2450043" y="1121326"/>
            <a:ext cx="6096000" cy="3416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100"/>
              <a:buFont typeface="Arial"/>
              <a:buNone/>
              <a:tabLst/>
              <a:defRPr/>
            </a:pPr>
            <a:r>
              <a:rPr kumimoji="0" lang="fr-FR" b="1" u="none" strike="noStrike" kern="0" cap="none" spc="0" normalizeH="0" baseline="0" noProof="0" dirty="0">
                <a:ln>
                  <a:noFill/>
                </a:ln>
                <a:solidFill>
                  <a:schemeClr val="tx1">
                    <a:lumMod val="50000"/>
                    <a:lumOff val="50000"/>
                  </a:schemeClr>
                </a:solidFill>
                <a:effectLst/>
                <a:uLnTx/>
                <a:uFillTx/>
                <a:latin typeface="Calibri"/>
                <a:ea typeface="Calibri"/>
                <a:cs typeface="Calibri"/>
              </a:rPr>
              <a:t>Qui peut me rappeler la signification de ces icones?</a:t>
            </a:r>
          </a:p>
        </p:txBody>
      </p:sp>
    </p:spTree>
    <p:extLst>
      <p:ext uri="{BB962C8B-B14F-4D97-AF65-F5344CB8AC3E}">
        <p14:creationId xmlns:p14="http://schemas.microsoft.com/office/powerpoint/2010/main" val="32678016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FE48-F0D9-8842-FBAF-2659FFB586EE}"/>
            </a:ext>
          </a:extLst>
        </p:cNvPr>
        <p:cNvGrpSpPr/>
        <p:nvPr/>
      </p:nvGrpSpPr>
      <p:grpSpPr>
        <a:xfrm>
          <a:off x="0" y="0"/>
          <a:ext cx="0" cy="0"/>
          <a:chOff x="0" y="0"/>
          <a:chExt cx="0" cy="0"/>
        </a:xfrm>
      </p:grpSpPr>
      <p:grpSp>
        <p:nvGrpSpPr>
          <p:cNvPr id="42" name="Google Shape;250;p28">
            <a:extLst>
              <a:ext uri="{FF2B5EF4-FFF2-40B4-BE49-F238E27FC236}">
                <a16:creationId xmlns:a16="http://schemas.microsoft.com/office/drawing/2014/main" id="{1E54F356-CAAD-6901-F95C-16AD87DE55D6}"/>
              </a:ext>
            </a:extLst>
          </p:cNvPr>
          <p:cNvGrpSpPr/>
          <p:nvPr/>
        </p:nvGrpSpPr>
        <p:grpSpPr>
          <a:xfrm>
            <a:off x="1011240" y="1026424"/>
            <a:ext cx="10598950" cy="5258516"/>
            <a:chOff x="530260" y="814620"/>
            <a:chExt cx="7991737" cy="3804525"/>
          </a:xfrm>
        </p:grpSpPr>
        <p:sp>
          <p:nvSpPr>
            <p:cNvPr id="43" name="Google Shape;251;p28">
              <a:extLst>
                <a:ext uri="{FF2B5EF4-FFF2-40B4-BE49-F238E27FC236}">
                  <a16:creationId xmlns:a16="http://schemas.microsoft.com/office/drawing/2014/main" id="{F2476DD3-1B3C-6726-6631-E8BAA5A17286}"/>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900" kern="0" noProof="0" dirty="0">
                <a:solidFill>
                  <a:srgbClr val="FFFFFF"/>
                </a:solidFill>
                <a:ea typeface="Calibri"/>
                <a:cs typeface="Calibri"/>
              </a:endParaRPr>
            </a:p>
          </p:txBody>
        </p:sp>
        <p:sp>
          <p:nvSpPr>
            <p:cNvPr id="46" name="Google Shape;252;p28">
              <a:extLst>
                <a:ext uri="{FF2B5EF4-FFF2-40B4-BE49-F238E27FC236}">
                  <a16:creationId xmlns:a16="http://schemas.microsoft.com/office/drawing/2014/main" id="{1F2CA872-758A-2DFF-AC91-D10B8607A08F}"/>
                </a:ext>
              </a:extLst>
            </p:cNvPr>
            <p:cNvSpPr/>
            <p:nvPr/>
          </p:nvSpPr>
          <p:spPr>
            <a:xfrm>
              <a:off x="626601" y="869118"/>
              <a:ext cx="7766959" cy="3684602"/>
            </a:xfrm>
            <a:prstGeom prst="rect">
              <a:avLst/>
            </a:prstGeom>
            <a:solidFill>
              <a:srgbClr val="E3EEF2"/>
            </a:solid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900" kern="0" noProof="0" dirty="0">
                <a:solidFill>
                  <a:srgbClr val="FFFFFF"/>
                </a:solidFill>
                <a:ea typeface="Calibri"/>
                <a:cs typeface="Calibri"/>
              </a:endParaRPr>
            </a:p>
          </p:txBody>
        </p:sp>
      </p:grpSp>
      <p:sp>
        <p:nvSpPr>
          <p:cNvPr id="47" name="Google Shape;255;p28">
            <a:extLst>
              <a:ext uri="{FF2B5EF4-FFF2-40B4-BE49-F238E27FC236}">
                <a16:creationId xmlns:a16="http://schemas.microsoft.com/office/drawing/2014/main" id="{D4D7BA43-C763-B742-AD21-1F489B3315E1}"/>
              </a:ext>
            </a:extLst>
          </p:cNvPr>
          <p:cNvSpPr/>
          <p:nvPr/>
        </p:nvSpPr>
        <p:spPr>
          <a:xfrm>
            <a:off x="1608998" y="84901"/>
            <a:ext cx="4668176" cy="452042"/>
          </a:xfrm>
          <a:prstGeom prst="rect">
            <a:avLst/>
          </a:prstGeom>
          <a:noFill/>
          <a:ln cap="flat">
            <a:noFill/>
            <a:prstDash val="solid"/>
          </a:ln>
        </p:spPr>
        <p:txBody>
          <a:bodyPr vert="horz" wrap="square" lIns="68570" tIns="34271" rIns="68570" bIns="34271" anchor="t" anchorCtr="0" compatLnSpc="1">
            <a:noAutofit/>
          </a:bodyPr>
          <a:lstStyle/>
          <a:p>
            <a:pPr defTabSz="914400">
              <a:defRPr sz="1800" b="0" i="0" u="none" strike="noStrike" kern="0" cap="none" spc="0" baseline="0">
                <a:solidFill>
                  <a:srgbClr val="000000"/>
                </a:solidFill>
                <a:uFillTx/>
              </a:defRPr>
            </a:pPr>
            <a:r>
              <a:rPr lang="fr-FR" sz="2800" b="1" kern="0" noProof="0" dirty="0">
                <a:solidFill>
                  <a:srgbClr val="44546A"/>
                </a:solidFill>
                <a:ea typeface="Calibri"/>
                <a:cs typeface="Calibri"/>
              </a:rPr>
              <a:t>Contrat de classe</a:t>
            </a:r>
            <a:endParaRPr lang="fr-FR" sz="1600" kern="0" noProof="0" dirty="0">
              <a:solidFill>
                <a:srgbClr val="000000"/>
              </a:solidFill>
              <a:latin typeface="Arial"/>
              <a:ea typeface="Arial"/>
              <a:cs typeface="Arial"/>
            </a:endParaRPr>
          </a:p>
        </p:txBody>
      </p:sp>
      <p:pic>
        <p:nvPicPr>
          <p:cNvPr id="48" name="Google Shape;1173;p113" descr="Lever la main - Icônes mains et gestes gratuites">
            <a:extLst>
              <a:ext uri="{FF2B5EF4-FFF2-40B4-BE49-F238E27FC236}">
                <a16:creationId xmlns:a16="http://schemas.microsoft.com/office/drawing/2014/main" id="{5E05B78F-B9A8-86DB-BB2F-699F882306B7}"/>
              </a:ext>
            </a:extLst>
          </p:cNvPr>
          <p:cNvPicPr>
            <a:picLocks noChangeAspect="1"/>
          </p:cNvPicPr>
          <p:nvPr/>
        </p:nvPicPr>
        <p:blipFill>
          <a:blip r:embed="rId2">
            <a:alphaModFix/>
          </a:blip>
          <a:srcRect/>
          <a:stretch>
            <a:fillRect/>
          </a:stretch>
        </p:blipFill>
        <p:spPr>
          <a:xfrm>
            <a:off x="1763163" y="1610613"/>
            <a:ext cx="722734" cy="722734"/>
          </a:xfrm>
          <a:prstGeom prst="rect">
            <a:avLst/>
          </a:prstGeom>
          <a:noFill/>
          <a:ln cap="flat">
            <a:noFill/>
          </a:ln>
        </p:spPr>
      </p:pic>
      <p:pic>
        <p:nvPicPr>
          <p:cNvPr id="49" name="Google Shape;1174;p113">
            <a:extLst>
              <a:ext uri="{FF2B5EF4-FFF2-40B4-BE49-F238E27FC236}">
                <a16:creationId xmlns:a16="http://schemas.microsoft.com/office/drawing/2014/main" id="{E9571B92-952E-2E81-A31E-6DE9D0777270}"/>
              </a:ext>
            </a:extLst>
          </p:cNvPr>
          <p:cNvPicPr>
            <a:picLocks noChangeAspect="1"/>
          </p:cNvPicPr>
          <p:nvPr/>
        </p:nvPicPr>
        <p:blipFill>
          <a:blip r:embed="rId3">
            <a:alphaModFix/>
          </a:blip>
          <a:srcRect/>
          <a:stretch>
            <a:fillRect/>
          </a:stretch>
        </p:blipFill>
        <p:spPr>
          <a:xfrm>
            <a:off x="1699582" y="2633391"/>
            <a:ext cx="719048" cy="719048"/>
          </a:xfrm>
          <a:prstGeom prst="rect">
            <a:avLst/>
          </a:prstGeom>
          <a:noFill/>
          <a:ln cap="flat">
            <a:noFill/>
          </a:ln>
        </p:spPr>
      </p:pic>
      <p:pic>
        <p:nvPicPr>
          <p:cNvPr id="50" name="Google Shape;1175;p113">
            <a:extLst>
              <a:ext uri="{FF2B5EF4-FFF2-40B4-BE49-F238E27FC236}">
                <a16:creationId xmlns:a16="http://schemas.microsoft.com/office/drawing/2014/main" id="{0DBEDD5F-98E1-F763-1417-8D064D467F8C}"/>
              </a:ext>
            </a:extLst>
          </p:cNvPr>
          <p:cNvPicPr>
            <a:picLocks noChangeAspect="1"/>
          </p:cNvPicPr>
          <p:nvPr/>
        </p:nvPicPr>
        <p:blipFill>
          <a:blip r:embed="rId4">
            <a:alphaModFix/>
          </a:blip>
          <a:srcRect/>
          <a:stretch>
            <a:fillRect/>
          </a:stretch>
        </p:blipFill>
        <p:spPr>
          <a:xfrm>
            <a:off x="1795330" y="3750615"/>
            <a:ext cx="654713" cy="654713"/>
          </a:xfrm>
          <a:prstGeom prst="rect">
            <a:avLst/>
          </a:prstGeom>
          <a:noFill/>
          <a:ln cap="flat">
            <a:noFill/>
          </a:ln>
        </p:spPr>
      </p:pic>
      <p:pic>
        <p:nvPicPr>
          <p:cNvPr id="51" name="Google Shape;1176;p113">
            <a:extLst>
              <a:ext uri="{FF2B5EF4-FFF2-40B4-BE49-F238E27FC236}">
                <a16:creationId xmlns:a16="http://schemas.microsoft.com/office/drawing/2014/main" id="{B9077D76-088C-6EE4-26F3-D3155176AA32}"/>
              </a:ext>
            </a:extLst>
          </p:cNvPr>
          <p:cNvPicPr>
            <a:picLocks noChangeAspect="1"/>
          </p:cNvPicPr>
          <p:nvPr/>
        </p:nvPicPr>
        <p:blipFill>
          <a:blip r:embed="rId5">
            <a:alphaModFix/>
          </a:blip>
          <a:srcRect/>
          <a:stretch>
            <a:fillRect/>
          </a:stretch>
        </p:blipFill>
        <p:spPr>
          <a:xfrm>
            <a:off x="1859815" y="4920057"/>
            <a:ext cx="622396" cy="622396"/>
          </a:xfrm>
          <a:prstGeom prst="rect">
            <a:avLst/>
          </a:prstGeom>
          <a:noFill/>
          <a:ln cap="flat">
            <a:noFill/>
          </a:ln>
        </p:spPr>
      </p:pic>
      <p:sp>
        <p:nvSpPr>
          <p:cNvPr id="54" name="Google Shape;1185;p114">
            <a:extLst>
              <a:ext uri="{FF2B5EF4-FFF2-40B4-BE49-F238E27FC236}">
                <a16:creationId xmlns:a16="http://schemas.microsoft.com/office/drawing/2014/main" id="{84545B88-5E09-2348-9DED-5F6FC73C92CE}"/>
              </a:ext>
            </a:extLst>
          </p:cNvPr>
          <p:cNvSpPr txBox="1"/>
          <p:nvPr/>
        </p:nvSpPr>
        <p:spPr>
          <a:xfrm>
            <a:off x="2609981" y="1860505"/>
            <a:ext cx="7125784" cy="346210"/>
          </a:xfrm>
          <a:prstGeom prst="rect">
            <a:avLst/>
          </a:prstGeom>
          <a:noFill/>
          <a:ln cap="flat">
            <a:noFill/>
          </a:ln>
        </p:spPr>
        <p:txBody>
          <a:bodyPr vert="horz" wrap="square" lIns="68570" tIns="34271" rIns="68570" bIns="34271" anchor="t" anchorCtr="0" compatLnSpc="1">
            <a:spAutoFit/>
          </a:bodyPr>
          <a:lstStyle/>
          <a:p>
            <a:pPr defTabSz="914400">
              <a:defRPr sz="1800" b="0" i="0" u="none" strike="noStrike" kern="0" cap="none" spc="0" baseline="0">
                <a:solidFill>
                  <a:srgbClr val="000000"/>
                </a:solidFill>
                <a:uFillTx/>
              </a:defRPr>
            </a:pPr>
            <a:r>
              <a:rPr lang="fr-FR" b="1" kern="0" noProof="0" dirty="0">
                <a:solidFill>
                  <a:srgbClr val="44546A"/>
                </a:solidFill>
                <a:ea typeface="Calibri"/>
                <a:cs typeface="Calibri"/>
              </a:rPr>
              <a:t>Je participe activement. Je lève la main pour participer</a:t>
            </a:r>
            <a:endParaRPr lang="fr-FR" kern="0" noProof="0" dirty="0">
              <a:solidFill>
                <a:srgbClr val="000000"/>
              </a:solidFill>
              <a:latin typeface="Arial"/>
              <a:ea typeface="Arial"/>
              <a:cs typeface="Arial"/>
            </a:endParaRPr>
          </a:p>
        </p:txBody>
      </p:sp>
      <p:sp>
        <p:nvSpPr>
          <p:cNvPr id="55" name="Google Shape;1186;p114">
            <a:extLst>
              <a:ext uri="{FF2B5EF4-FFF2-40B4-BE49-F238E27FC236}">
                <a16:creationId xmlns:a16="http://schemas.microsoft.com/office/drawing/2014/main" id="{81EEE5FE-50B5-A600-6768-F84C9181AD96}"/>
              </a:ext>
            </a:extLst>
          </p:cNvPr>
          <p:cNvSpPr txBox="1"/>
          <p:nvPr/>
        </p:nvSpPr>
        <p:spPr>
          <a:xfrm>
            <a:off x="2546401" y="2777300"/>
            <a:ext cx="7125784" cy="623209"/>
          </a:xfrm>
          <a:prstGeom prst="rect">
            <a:avLst/>
          </a:prstGeom>
          <a:noFill/>
          <a:ln cap="flat">
            <a:noFill/>
          </a:ln>
        </p:spPr>
        <p:txBody>
          <a:bodyPr vert="horz" wrap="square" lIns="68570" tIns="34271" rIns="68570" bIns="34271" anchor="t" anchorCtr="0" compatLnSpc="1">
            <a:spAutoFit/>
          </a:bodyPr>
          <a:lstStyle/>
          <a:p>
            <a:pPr defTabSz="914400">
              <a:defRPr sz="1800" b="0" i="0" u="none" strike="noStrike" kern="0" cap="none" spc="0" baseline="0">
                <a:solidFill>
                  <a:srgbClr val="000000"/>
                </a:solidFill>
                <a:uFillTx/>
              </a:defRPr>
            </a:pPr>
            <a:r>
              <a:rPr lang="fr-FR" b="1" kern="0" noProof="0" dirty="0">
                <a:solidFill>
                  <a:srgbClr val="44546A"/>
                </a:solidFill>
                <a:ea typeface="Calibri"/>
                <a:cs typeface="Calibri"/>
              </a:rPr>
              <a:t>Je prête attention quand l’enseignant parle</a:t>
            </a:r>
            <a:endParaRPr lang="fr-FR" kern="0" noProof="0" dirty="0">
              <a:solidFill>
                <a:srgbClr val="000000"/>
              </a:solidFill>
              <a:latin typeface="Arial"/>
              <a:ea typeface="Arial"/>
              <a:cs typeface="Arial"/>
            </a:endParaRPr>
          </a:p>
          <a:p>
            <a:pPr defTabSz="914400">
              <a:defRPr sz="1800" b="0" i="0" u="none" strike="noStrike" kern="0" cap="none" spc="0" baseline="0">
                <a:solidFill>
                  <a:srgbClr val="000000"/>
                </a:solidFill>
                <a:uFillTx/>
              </a:defRPr>
            </a:pPr>
            <a:r>
              <a:rPr lang="fr-FR" b="1" kern="0" noProof="0" dirty="0">
                <a:solidFill>
                  <a:srgbClr val="44546A"/>
                </a:solidFill>
                <a:ea typeface="Calibri"/>
                <a:cs typeface="Calibri"/>
              </a:rPr>
              <a:t>Je prête attention quand d’autres camarades répondent à l’enseignant</a:t>
            </a:r>
            <a:endParaRPr lang="fr-FR" kern="0" noProof="0" dirty="0">
              <a:solidFill>
                <a:srgbClr val="000000"/>
              </a:solidFill>
              <a:latin typeface="Arial"/>
              <a:ea typeface="Arial"/>
              <a:cs typeface="Arial"/>
            </a:endParaRPr>
          </a:p>
        </p:txBody>
      </p:sp>
      <p:sp>
        <p:nvSpPr>
          <p:cNvPr id="56" name="Google Shape;1188;p114">
            <a:extLst>
              <a:ext uri="{FF2B5EF4-FFF2-40B4-BE49-F238E27FC236}">
                <a16:creationId xmlns:a16="http://schemas.microsoft.com/office/drawing/2014/main" id="{4A5CA873-1821-EC47-0D0C-652CC5CD9F0C}"/>
              </a:ext>
            </a:extLst>
          </p:cNvPr>
          <p:cNvSpPr txBox="1"/>
          <p:nvPr/>
        </p:nvSpPr>
        <p:spPr>
          <a:xfrm>
            <a:off x="2577813" y="3924927"/>
            <a:ext cx="7157951" cy="346210"/>
          </a:xfrm>
          <a:prstGeom prst="rect">
            <a:avLst/>
          </a:prstGeom>
          <a:noFill/>
          <a:ln cap="flat">
            <a:noFill/>
          </a:ln>
        </p:spPr>
        <p:txBody>
          <a:bodyPr vert="horz" wrap="square" lIns="68570" tIns="34271" rIns="68570" bIns="34271" anchor="t" anchorCtr="0" compatLnSpc="1">
            <a:spAutoFit/>
          </a:bodyPr>
          <a:lstStyle/>
          <a:p>
            <a:pPr defTabSz="914400">
              <a:defRPr sz="1800" b="0" i="0" u="none" strike="noStrike" kern="0" cap="none" spc="0" baseline="0">
                <a:solidFill>
                  <a:srgbClr val="000000"/>
                </a:solidFill>
                <a:uFillTx/>
              </a:defRPr>
            </a:pPr>
            <a:r>
              <a:rPr lang="fr-FR" b="1" kern="0" noProof="0" dirty="0">
                <a:solidFill>
                  <a:srgbClr val="44546A"/>
                </a:solidFill>
                <a:ea typeface="Calibri"/>
                <a:cs typeface="Calibri"/>
              </a:rPr>
              <a:t>Si quelque chose n’est pas clair, je pose des questions</a:t>
            </a:r>
            <a:endParaRPr lang="fr-FR" kern="0" noProof="0" dirty="0">
              <a:solidFill>
                <a:srgbClr val="000000"/>
              </a:solidFill>
              <a:latin typeface="Arial"/>
              <a:ea typeface="Arial"/>
              <a:cs typeface="Arial"/>
            </a:endParaRPr>
          </a:p>
        </p:txBody>
      </p:sp>
      <p:sp>
        <p:nvSpPr>
          <p:cNvPr id="57" name="Google Shape;1189;p114">
            <a:extLst>
              <a:ext uri="{FF2B5EF4-FFF2-40B4-BE49-F238E27FC236}">
                <a16:creationId xmlns:a16="http://schemas.microsoft.com/office/drawing/2014/main" id="{6414B37D-213A-C491-897A-78794E10B635}"/>
              </a:ext>
            </a:extLst>
          </p:cNvPr>
          <p:cNvSpPr txBox="1"/>
          <p:nvPr/>
        </p:nvSpPr>
        <p:spPr>
          <a:xfrm>
            <a:off x="2609982" y="5081233"/>
            <a:ext cx="7125782" cy="346210"/>
          </a:xfrm>
          <a:prstGeom prst="rect">
            <a:avLst/>
          </a:prstGeom>
          <a:noFill/>
          <a:ln cap="flat">
            <a:noFill/>
          </a:ln>
        </p:spPr>
        <p:txBody>
          <a:bodyPr vert="horz" wrap="square" lIns="68570" tIns="34271" rIns="68570" bIns="34271" anchor="t" anchorCtr="0" compatLnSpc="1">
            <a:spAutoFit/>
          </a:bodyPr>
          <a:lstStyle/>
          <a:p>
            <a:pPr defTabSz="914400">
              <a:defRPr sz="1800" b="0" i="0" u="none" strike="noStrike" kern="0" cap="none" spc="0" baseline="0">
                <a:solidFill>
                  <a:srgbClr val="000000"/>
                </a:solidFill>
                <a:uFillTx/>
              </a:defRPr>
            </a:pPr>
            <a:r>
              <a:rPr lang="fr-FR" b="1" kern="0" noProof="0" dirty="0">
                <a:solidFill>
                  <a:srgbClr val="44546A"/>
                </a:solidFill>
                <a:ea typeface="Calibri"/>
                <a:cs typeface="Calibri"/>
              </a:rPr>
              <a:t>Je fais mes devoirs en classe et à la maison avec sérieux</a:t>
            </a:r>
            <a:endParaRPr lang="fr-FR" kern="0" noProof="0" dirty="0">
              <a:solidFill>
                <a:srgbClr val="000000"/>
              </a:solidFill>
              <a:latin typeface="Arial"/>
              <a:ea typeface="Arial"/>
              <a:cs typeface="Arial"/>
            </a:endParaRPr>
          </a:p>
        </p:txBody>
      </p:sp>
      <p:pic>
        <p:nvPicPr>
          <p:cNvPr id="58" name="Google Shape;1333;p128">
            <a:extLst>
              <a:ext uri="{FF2B5EF4-FFF2-40B4-BE49-F238E27FC236}">
                <a16:creationId xmlns:a16="http://schemas.microsoft.com/office/drawing/2014/main" id="{5BF11996-2C70-96E1-32C3-81EA450BA14C}"/>
              </a:ext>
            </a:extLst>
          </p:cNvPr>
          <p:cNvPicPr>
            <a:picLocks noChangeAspect="1"/>
          </p:cNvPicPr>
          <p:nvPr/>
        </p:nvPicPr>
        <p:blipFill>
          <a:blip r:embed="rId6">
            <a:alphaModFix/>
          </a:blip>
          <a:srcRect/>
          <a:stretch>
            <a:fillRect/>
          </a:stretch>
        </p:blipFill>
        <p:spPr>
          <a:xfrm>
            <a:off x="526287" y="14381"/>
            <a:ext cx="969906" cy="969906"/>
          </a:xfrm>
          <a:prstGeom prst="rect">
            <a:avLst/>
          </a:prstGeom>
          <a:noFill/>
          <a:ln cap="flat">
            <a:noFill/>
          </a:ln>
        </p:spPr>
      </p:pic>
      <p:sp>
        <p:nvSpPr>
          <p:cNvPr id="60" name="ZoneTexte 59">
            <a:extLst>
              <a:ext uri="{FF2B5EF4-FFF2-40B4-BE49-F238E27FC236}">
                <a16:creationId xmlns:a16="http://schemas.microsoft.com/office/drawing/2014/main" id="{6DE5AB6B-82A6-9FD8-C414-5B7D69E51F34}"/>
              </a:ext>
            </a:extLst>
          </p:cNvPr>
          <p:cNvSpPr txBox="1"/>
          <p:nvPr/>
        </p:nvSpPr>
        <p:spPr>
          <a:xfrm>
            <a:off x="1608998" y="557266"/>
            <a:ext cx="6096000" cy="3416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100"/>
              <a:buFont typeface="Arial"/>
              <a:buNone/>
              <a:tabLst/>
              <a:defRPr/>
            </a:pPr>
            <a:r>
              <a:rPr kumimoji="0" lang="fr-FR" sz="1800" b="0" i="1" u="none" strike="noStrike" kern="0" cap="none" spc="0" normalizeH="0" baseline="0" noProof="0" dirty="0">
                <a:ln>
                  <a:noFill/>
                </a:ln>
                <a:solidFill>
                  <a:srgbClr val="AEABAB"/>
                </a:solidFill>
                <a:effectLst/>
                <a:uLnTx/>
                <a:uFillTx/>
                <a:latin typeface="Calibri"/>
                <a:ea typeface="Calibri"/>
                <a:cs typeface="Calibri"/>
              </a:rPr>
              <a:t>Demander à 3 élèves au hasard</a:t>
            </a:r>
          </a:p>
        </p:txBody>
      </p:sp>
    </p:spTree>
    <p:extLst>
      <p:ext uri="{BB962C8B-B14F-4D97-AF65-F5344CB8AC3E}">
        <p14:creationId xmlns:p14="http://schemas.microsoft.com/office/powerpoint/2010/main" val="329980520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1B058-BF5B-0311-9017-94C0469A033E}"/>
            </a:ext>
          </a:extLst>
        </p:cNvPr>
        <p:cNvGrpSpPr/>
        <p:nvPr/>
      </p:nvGrpSpPr>
      <p:grpSpPr>
        <a:xfrm>
          <a:off x="0" y="0"/>
          <a:ext cx="0" cy="0"/>
          <a:chOff x="0" y="0"/>
          <a:chExt cx="0" cy="0"/>
        </a:xfrm>
      </p:grpSpPr>
      <p:pic>
        <p:nvPicPr>
          <p:cNvPr id="2" name="Picture 2" descr="Lever la main - Icônes mains et gestes gratuites">
            <a:extLst>
              <a:ext uri="{FF2B5EF4-FFF2-40B4-BE49-F238E27FC236}">
                <a16:creationId xmlns:a16="http://schemas.microsoft.com/office/drawing/2014/main" id="{703F751C-308D-CE20-11EE-2132ADA3CA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96746" y="831139"/>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81">
            <a:extLst>
              <a:ext uri="{FF2B5EF4-FFF2-40B4-BE49-F238E27FC236}">
                <a16:creationId xmlns:a16="http://schemas.microsoft.com/office/drawing/2014/main" id="{7CD165F2-A92D-B99E-A77E-789A096C44A7}"/>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24" name="Rectangle : coins arrondis 23">
            <a:extLst>
              <a:ext uri="{FF2B5EF4-FFF2-40B4-BE49-F238E27FC236}">
                <a16:creationId xmlns:a16="http://schemas.microsoft.com/office/drawing/2014/main" id="{671FAC4F-8AAC-0D31-E44D-30BEF1EED0E4}"/>
              </a:ext>
            </a:extLst>
          </p:cNvPr>
          <p:cNvSpPr/>
          <p:nvPr/>
        </p:nvSpPr>
        <p:spPr>
          <a:xfrm>
            <a:off x="508000" y="1533781"/>
            <a:ext cx="8360382" cy="510778"/>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1. Reliez chaque niveau trophique à sa définition :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25" name="Groupe 24">
            <a:extLst>
              <a:ext uri="{FF2B5EF4-FFF2-40B4-BE49-F238E27FC236}">
                <a16:creationId xmlns:a16="http://schemas.microsoft.com/office/drawing/2014/main" id="{65457A81-6CD4-CBA9-9296-5C81D0097A8D}"/>
              </a:ext>
            </a:extLst>
          </p:cNvPr>
          <p:cNvGrpSpPr/>
          <p:nvPr/>
        </p:nvGrpSpPr>
        <p:grpSpPr>
          <a:xfrm>
            <a:off x="1799885" y="2664561"/>
            <a:ext cx="8238195" cy="2148881"/>
            <a:chOff x="5650908" y="4705404"/>
            <a:chExt cx="8238195" cy="2148881"/>
          </a:xfrm>
        </p:grpSpPr>
        <p:sp>
          <p:nvSpPr>
            <p:cNvPr id="26" name="Rectangle : coins arrondis 25">
              <a:extLst>
                <a:ext uri="{FF2B5EF4-FFF2-40B4-BE49-F238E27FC236}">
                  <a16:creationId xmlns:a16="http://schemas.microsoft.com/office/drawing/2014/main" id="{6E783035-DD8A-365A-EEEB-D35C520DFBCA}"/>
                </a:ext>
              </a:extLst>
            </p:cNvPr>
            <p:cNvSpPr/>
            <p:nvPr/>
          </p:nvSpPr>
          <p:spPr>
            <a:xfrm>
              <a:off x="5650908" y="4705404"/>
              <a:ext cx="24063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Producteur</a:t>
              </a:r>
            </a:p>
          </p:txBody>
        </p:sp>
        <p:sp>
          <p:nvSpPr>
            <p:cNvPr id="27" name="Rectangle : coins arrondis 26">
              <a:extLst>
                <a:ext uri="{FF2B5EF4-FFF2-40B4-BE49-F238E27FC236}">
                  <a16:creationId xmlns:a16="http://schemas.microsoft.com/office/drawing/2014/main" id="{2B9D006F-C9C0-6B7B-1F95-50198537B449}"/>
                </a:ext>
              </a:extLst>
            </p:cNvPr>
            <p:cNvSpPr/>
            <p:nvPr/>
          </p:nvSpPr>
          <p:spPr>
            <a:xfrm>
              <a:off x="5650908" y="5521895"/>
              <a:ext cx="24063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2400" b="1" noProof="0" dirty="0">
                  <a:solidFill>
                    <a:srgbClr val="002060"/>
                  </a:solidFill>
                </a:rPr>
                <a:t>Consommateur 1</a:t>
              </a:r>
            </a:p>
          </p:txBody>
        </p:sp>
        <p:sp>
          <p:nvSpPr>
            <p:cNvPr id="30" name="Rectangle : coins arrondis 29">
              <a:extLst>
                <a:ext uri="{FF2B5EF4-FFF2-40B4-BE49-F238E27FC236}">
                  <a16:creationId xmlns:a16="http://schemas.microsoft.com/office/drawing/2014/main" id="{5CC08831-E333-3237-DE92-4A7E587336D8}"/>
                </a:ext>
              </a:extLst>
            </p:cNvPr>
            <p:cNvSpPr/>
            <p:nvPr/>
          </p:nvSpPr>
          <p:spPr>
            <a:xfrm>
              <a:off x="10160383" y="4705404"/>
              <a:ext cx="372872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2400" b="1" noProof="0" dirty="0">
                  <a:solidFill>
                    <a:srgbClr val="002060"/>
                  </a:solidFill>
                </a:rPr>
                <a:t>Mange le consommateur 1</a:t>
              </a:r>
            </a:p>
          </p:txBody>
        </p:sp>
        <p:sp>
          <p:nvSpPr>
            <p:cNvPr id="31" name="Rectangle : coins arrondis 30">
              <a:extLst>
                <a:ext uri="{FF2B5EF4-FFF2-40B4-BE49-F238E27FC236}">
                  <a16:creationId xmlns:a16="http://schemas.microsoft.com/office/drawing/2014/main" id="{44CC5B17-2E24-4914-C9BC-A4A9AF203DED}"/>
                </a:ext>
              </a:extLst>
            </p:cNvPr>
            <p:cNvSpPr/>
            <p:nvPr/>
          </p:nvSpPr>
          <p:spPr>
            <a:xfrm>
              <a:off x="10160383" y="5521895"/>
              <a:ext cx="372872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Fabrique sa propre matière </a:t>
              </a:r>
            </a:p>
          </p:txBody>
        </p:sp>
        <p:sp>
          <p:nvSpPr>
            <p:cNvPr id="32" name="Rectangle : coins arrondis 31">
              <a:extLst>
                <a:ext uri="{FF2B5EF4-FFF2-40B4-BE49-F238E27FC236}">
                  <a16:creationId xmlns:a16="http://schemas.microsoft.com/office/drawing/2014/main" id="{0B6EEC99-928A-C810-7D8B-AA45942D40FE}"/>
                </a:ext>
              </a:extLst>
            </p:cNvPr>
            <p:cNvSpPr/>
            <p:nvPr/>
          </p:nvSpPr>
          <p:spPr>
            <a:xfrm>
              <a:off x="5650908" y="6343507"/>
              <a:ext cx="24063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Consommateur 2</a:t>
              </a:r>
            </a:p>
          </p:txBody>
        </p:sp>
        <p:sp>
          <p:nvSpPr>
            <p:cNvPr id="33" name="Rectangle : coins arrondis 32">
              <a:extLst>
                <a:ext uri="{FF2B5EF4-FFF2-40B4-BE49-F238E27FC236}">
                  <a16:creationId xmlns:a16="http://schemas.microsoft.com/office/drawing/2014/main" id="{DAA76E81-6F99-E067-727B-55CF4525D5F3}"/>
                </a:ext>
              </a:extLst>
            </p:cNvPr>
            <p:cNvSpPr/>
            <p:nvPr/>
          </p:nvSpPr>
          <p:spPr>
            <a:xfrm>
              <a:off x="10160383" y="6338386"/>
              <a:ext cx="372872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2400" b="1" noProof="0" dirty="0">
                  <a:solidFill>
                    <a:srgbClr val="002060"/>
                  </a:solidFill>
                </a:rPr>
                <a:t>Mange le producteur</a:t>
              </a:r>
            </a:p>
          </p:txBody>
        </p:sp>
      </p:grpSp>
      <p:sp>
        <p:nvSpPr>
          <p:cNvPr id="7" name="ZoneTexte 6">
            <a:extLst>
              <a:ext uri="{FF2B5EF4-FFF2-40B4-BE49-F238E27FC236}">
                <a16:creationId xmlns:a16="http://schemas.microsoft.com/office/drawing/2014/main" id="{070FCC4A-907A-0C19-DC14-E34AB5EE94FA}"/>
              </a:ext>
            </a:extLst>
          </p:cNvPr>
          <p:cNvSpPr txBox="1"/>
          <p:nvPr/>
        </p:nvSpPr>
        <p:spPr>
          <a:xfrm>
            <a:off x="1013331" y="-53767"/>
            <a:ext cx="10165337" cy="1015663"/>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2000" b="1" i="1" u="none" strike="noStrike" kern="1200" cap="none" spc="0" normalizeH="0" baseline="0" noProof="0" dirty="0">
              <a:ln>
                <a:noFill/>
              </a:ln>
              <a:solidFill>
                <a:srgbClr val="E7E6E6">
                  <a:lumMod val="90000"/>
                </a:srgbClr>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Avant de commencer, nous devons nous rappeler ce que nous savons déjà à propos des cha</a:t>
            </a:r>
            <a:r>
              <a:rPr lang="fr-FR" sz="2000" b="1" noProof="0" dirty="0">
                <a:solidFill>
                  <a:srgbClr val="E7E6E6">
                    <a:lumMod val="50000"/>
                  </a:srgbClr>
                </a:solidFill>
                <a:latin typeface="Calibri" panose="020F0502020204030204"/>
              </a:rPr>
              <a:t>î</a:t>
            </a:r>
            <a:r>
              <a:rPr kumimoji="0" lang="fr-FR" sz="2000"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nes et réseaux trophiques. Répondez à la question suivante</a:t>
            </a:r>
            <a:r>
              <a:rPr lang="fr-FR" sz="2000" b="1" noProof="0" dirty="0">
                <a:solidFill>
                  <a:srgbClr val="E7E6E6">
                    <a:lumMod val="50000"/>
                  </a:srgbClr>
                </a:solidFill>
                <a:latin typeface="Calibri" panose="020F0502020204030204"/>
              </a:rPr>
              <a:t>:</a:t>
            </a:r>
            <a:endParaRPr kumimoji="0" lang="fr-FR" sz="2000"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37171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A7A50-AD3A-FE93-C9F1-919A9BF4A6EE}"/>
            </a:ext>
          </a:extLst>
        </p:cNvPr>
        <p:cNvGrpSpPr/>
        <p:nvPr/>
      </p:nvGrpSpPr>
      <p:grpSpPr>
        <a:xfrm>
          <a:off x="0" y="0"/>
          <a:ext cx="0" cy="0"/>
          <a:chOff x="0" y="0"/>
          <a:chExt cx="0" cy="0"/>
        </a:xfrm>
      </p:grpSpPr>
      <p:sp>
        <p:nvSpPr>
          <p:cNvPr id="12" name="D_A_02">
            <a:extLst>
              <a:ext uri="{FF2B5EF4-FFF2-40B4-BE49-F238E27FC236}">
                <a16:creationId xmlns:a16="http://schemas.microsoft.com/office/drawing/2014/main" id="{A878C4A5-C1EB-D646-77D7-008ADC51AD14}"/>
              </a:ext>
            </a:extLst>
          </p:cNvPr>
          <p:cNvSpPr txBox="1"/>
          <p:nvPr/>
        </p:nvSpPr>
        <p:spPr>
          <a:xfrm>
            <a:off x="821676" y="564890"/>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Afficher et expliquer la réponse.</a:t>
            </a:r>
          </a:p>
        </p:txBody>
      </p:sp>
      <p:sp>
        <p:nvSpPr>
          <p:cNvPr id="22" name="D_A_01">
            <a:extLst>
              <a:ext uri="{FF2B5EF4-FFF2-40B4-BE49-F238E27FC236}">
                <a16:creationId xmlns:a16="http://schemas.microsoft.com/office/drawing/2014/main" id="{D03D0650-6758-2F61-70E3-DAE061681403}"/>
              </a:ext>
            </a:extLst>
          </p:cNvPr>
          <p:cNvSpPr txBox="1"/>
          <p:nvPr/>
        </p:nvSpPr>
        <p:spPr>
          <a:xfrm>
            <a:off x="843561" y="150390"/>
            <a:ext cx="2587520"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Parfait !</a:t>
            </a:r>
          </a:p>
        </p:txBody>
      </p:sp>
      <p:pic>
        <p:nvPicPr>
          <p:cNvPr id="2" name="Image 8">
            <a:extLst>
              <a:ext uri="{FF2B5EF4-FFF2-40B4-BE49-F238E27FC236}">
                <a16:creationId xmlns:a16="http://schemas.microsoft.com/office/drawing/2014/main" id="{8041D394-C4AF-D31B-14CA-90BAA8492667}"/>
              </a:ext>
            </a:extLst>
          </p:cNvPr>
          <p:cNvPicPr>
            <a:picLocks noChangeAspect="1"/>
          </p:cNvPicPr>
          <p:nvPr/>
        </p:nvPicPr>
        <p:blipFill>
          <a:blip r:embed="rId2"/>
          <a:stretch>
            <a:fillRect/>
          </a:stretch>
        </p:blipFill>
        <p:spPr>
          <a:xfrm>
            <a:off x="11336818" y="869690"/>
            <a:ext cx="583170" cy="583170"/>
          </a:xfrm>
          <a:prstGeom prst="rect">
            <a:avLst/>
          </a:prstGeom>
        </p:spPr>
      </p:pic>
      <p:sp>
        <p:nvSpPr>
          <p:cNvPr id="9" name="Oval 8">
            <a:extLst>
              <a:ext uri="{FF2B5EF4-FFF2-40B4-BE49-F238E27FC236}">
                <a16:creationId xmlns:a16="http://schemas.microsoft.com/office/drawing/2014/main" id="{64522519-8FFB-D5A2-05FA-FB95273D174D}"/>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cxnSp>
        <p:nvCxnSpPr>
          <p:cNvPr id="36" name="Connecteur droit avec flèche 35">
            <a:extLst>
              <a:ext uri="{FF2B5EF4-FFF2-40B4-BE49-F238E27FC236}">
                <a16:creationId xmlns:a16="http://schemas.microsoft.com/office/drawing/2014/main" id="{BFB89006-C046-9A2B-AB50-206C54F4D070}"/>
              </a:ext>
            </a:extLst>
          </p:cNvPr>
          <p:cNvCxnSpPr>
            <a:cxnSpLocks/>
            <a:stCxn id="18" idx="3"/>
            <a:endCxn id="21" idx="1"/>
          </p:cNvCxnSpPr>
          <p:nvPr/>
        </p:nvCxnSpPr>
        <p:spPr>
          <a:xfrm>
            <a:off x="4206241" y="2919950"/>
            <a:ext cx="2103119" cy="81649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E2B37BC9-3CF3-2ED5-26DC-723ADDB4341A}"/>
              </a:ext>
            </a:extLst>
          </p:cNvPr>
          <p:cNvCxnSpPr>
            <a:cxnSpLocks/>
            <a:stCxn id="19" idx="3"/>
            <a:endCxn id="24" idx="1"/>
          </p:cNvCxnSpPr>
          <p:nvPr/>
        </p:nvCxnSpPr>
        <p:spPr>
          <a:xfrm>
            <a:off x="4206241" y="3736441"/>
            <a:ext cx="2103119" cy="81649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B6287BDB-EBC6-A00E-0862-EDC19D16229B}"/>
              </a:ext>
            </a:extLst>
          </p:cNvPr>
          <p:cNvCxnSpPr>
            <a:cxnSpLocks/>
            <a:stCxn id="23" idx="3"/>
            <a:endCxn id="20" idx="1"/>
          </p:cNvCxnSpPr>
          <p:nvPr/>
        </p:nvCxnSpPr>
        <p:spPr>
          <a:xfrm flipV="1">
            <a:off x="4206241" y="2919950"/>
            <a:ext cx="2103119" cy="163810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id="{16B8BA2A-6D79-431B-60D5-636816C0EE31}"/>
              </a:ext>
            </a:extLst>
          </p:cNvPr>
          <p:cNvGrpSpPr/>
          <p:nvPr/>
        </p:nvGrpSpPr>
        <p:grpSpPr>
          <a:xfrm>
            <a:off x="1799885" y="2664561"/>
            <a:ext cx="8238195" cy="2148881"/>
            <a:chOff x="5650908" y="4705404"/>
            <a:chExt cx="8238195" cy="2148881"/>
          </a:xfrm>
        </p:grpSpPr>
        <p:sp>
          <p:nvSpPr>
            <p:cNvPr id="18" name="Rectangle : coins arrondis 17">
              <a:extLst>
                <a:ext uri="{FF2B5EF4-FFF2-40B4-BE49-F238E27FC236}">
                  <a16:creationId xmlns:a16="http://schemas.microsoft.com/office/drawing/2014/main" id="{C1D8DF2F-361E-6E0E-4136-D9F231F69D9D}"/>
                </a:ext>
              </a:extLst>
            </p:cNvPr>
            <p:cNvSpPr/>
            <p:nvPr/>
          </p:nvSpPr>
          <p:spPr>
            <a:xfrm>
              <a:off x="5650908" y="4705404"/>
              <a:ext cx="24063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Producteur</a:t>
              </a:r>
            </a:p>
          </p:txBody>
        </p:sp>
        <p:sp>
          <p:nvSpPr>
            <p:cNvPr id="19" name="Rectangle : coins arrondis 18">
              <a:extLst>
                <a:ext uri="{FF2B5EF4-FFF2-40B4-BE49-F238E27FC236}">
                  <a16:creationId xmlns:a16="http://schemas.microsoft.com/office/drawing/2014/main" id="{D984738E-2DEB-9602-88C5-E1A26A8FF2F3}"/>
                </a:ext>
              </a:extLst>
            </p:cNvPr>
            <p:cNvSpPr/>
            <p:nvPr/>
          </p:nvSpPr>
          <p:spPr>
            <a:xfrm>
              <a:off x="5650908" y="5521895"/>
              <a:ext cx="24063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2400" b="1" noProof="0" dirty="0">
                  <a:solidFill>
                    <a:srgbClr val="002060"/>
                  </a:solidFill>
                </a:rPr>
                <a:t>Consommateur 1</a:t>
              </a:r>
            </a:p>
          </p:txBody>
        </p:sp>
        <p:sp>
          <p:nvSpPr>
            <p:cNvPr id="20" name="Rectangle : coins arrondis 19">
              <a:extLst>
                <a:ext uri="{FF2B5EF4-FFF2-40B4-BE49-F238E27FC236}">
                  <a16:creationId xmlns:a16="http://schemas.microsoft.com/office/drawing/2014/main" id="{82A74D11-1E5B-C993-F321-840CFCE5B206}"/>
                </a:ext>
              </a:extLst>
            </p:cNvPr>
            <p:cNvSpPr/>
            <p:nvPr/>
          </p:nvSpPr>
          <p:spPr>
            <a:xfrm>
              <a:off x="10160383" y="4705404"/>
              <a:ext cx="372872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2400" b="1" noProof="0" dirty="0">
                  <a:solidFill>
                    <a:srgbClr val="002060"/>
                  </a:solidFill>
                </a:rPr>
                <a:t>Mange le consommateur 1</a:t>
              </a:r>
            </a:p>
          </p:txBody>
        </p:sp>
        <p:sp>
          <p:nvSpPr>
            <p:cNvPr id="21" name="Rectangle : coins arrondis 20">
              <a:extLst>
                <a:ext uri="{FF2B5EF4-FFF2-40B4-BE49-F238E27FC236}">
                  <a16:creationId xmlns:a16="http://schemas.microsoft.com/office/drawing/2014/main" id="{56D49457-D1FC-0FE7-DC3F-1B62F8E88479}"/>
                </a:ext>
              </a:extLst>
            </p:cNvPr>
            <p:cNvSpPr/>
            <p:nvPr/>
          </p:nvSpPr>
          <p:spPr>
            <a:xfrm>
              <a:off x="10160383" y="5521895"/>
              <a:ext cx="372872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Fabrique sa propre matière </a:t>
              </a:r>
            </a:p>
          </p:txBody>
        </p:sp>
        <p:sp>
          <p:nvSpPr>
            <p:cNvPr id="23" name="Rectangle : coins arrondis 22">
              <a:extLst>
                <a:ext uri="{FF2B5EF4-FFF2-40B4-BE49-F238E27FC236}">
                  <a16:creationId xmlns:a16="http://schemas.microsoft.com/office/drawing/2014/main" id="{BA6F5511-E038-B331-5B5B-39C4E4C8D32E}"/>
                </a:ext>
              </a:extLst>
            </p:cNvPr>
            <p:cNvSpPr/>
            <p:nvPr/>
          </p:nvSpPr>
          <p:spPr>
            <a:xfrm>
              <a:off x="5650908" y="6343507"/>
              <a:ext cx="240635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Consommateur 2</a:t>
              </a:r>
            </a:p>
          </p:txBody>
        </p:sp>
        <p:sp>
          <p:nvSpPr>
            <p:cNvPr id="24" name="Rectangle : coins arrondis 23">
              <a:extLst>
                <a:ext uri="{FF2B5EF4-FFF2-40B4-BE49-F238E27FC236}">
                  <a16:creationId xmlns:a16="http://schemas.microsoft.com/office/drawing/2014/main" id="{7E663D5C-7B97-A499-F70C-72520340B294}"/>
                </a:ext>
              </a:extLst>
            </p:cNvPr>
            <p:cNvSpPr/>
            <p:nvPr/>
          </p:nvSpPr>
          <p:spPr>
            <a:xfrm>
              <a:off x="10160383" y="6338386"/>
              <a:ext cx="372872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sz="2400" b="1" noProof="0" dirty="0">
                  <a:solidFill>
                    <a:srgbClr val="002060"/>
                  </a:solidFill>
                </a:rPr>
                <a:t>Mange le producteur</a:t>
              </a:r>
            </a:p>
          </p:txBody>
        </p:sp>
      </p:grpSp>
      <p:sp>
        <p:nvSpPr>
          <p:cNvPr id="41" name="Rectangle : coins arrondis 40">
            <a:extLst>
              <a:ext uri="{FF2B5EF4-FFF2-40B4-BE49-F238E27FC236}">
                <a16:creationId xmlns:a16="http://schemas.microsoft.com/office/drawing/2014/main" id="{86FAF9D3-F998-0A2F-5967-0E2A6DBB9468}"/>
              </a:ext>
            </a:extLst>
          </p:cNvPr>
          <p:cNvSpPr/>
          <p:nvPr/>
        </p:nvSpPr>
        <p:spPr>
          <a:xfrm>
            <a:off x="508000" y="1533781"/>
            <a:ext cx="8360382" cy="510778"/>
          </a:xfrm>
          <a:prstGeom prst="roundRect">
            <a:avLst/>
          </a:prstGeom>
          <a:ln w="19050">
            <a:noFill/>
            <a:prstDash val="dash"/>
          </a:ln>
        </p:spPr>
        <p:txBody>
          <a:bodyPr wrap="square">
            <a:spAutoFit/>
          </a:bodyPr>
          <a:lstStyle/>
          <a:p>
            <a:pPr lvl="0">
              <a:spcAft>
                <a:spcPts val="600"/>
              </a:spcAft>
              <a:defRPr/>
            </a:pPr>
            <a:r>
              <a:rPr lang="fr-FR" sz="2400" b="1" noProof="0" dirty="0">
                <a:solidFill>
                  <a:srgbClr val="0852A4"/>
                </a:solidFill>
              </a:rPr>
              <a:t>La définition</a:t>
            </a:r>
            <a:r>
              <a:rPr lang="fr-FR" sz="2400" b="1" noProof="0" dirty="0">
                <a:solidFill>
                  <a:srgbClr val="0852A4"/>
                </a:solidFill>
                <a:latin typeface="Calibri" panose="020F0502020204030204"/>
              </a:rPr>
              <a:t> de </a:t>
            </a: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chaque niveau trophique :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2504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DB9A3-3C7A-B44E-A39D-95DD78D8CDDC}"/>
            </a:ext>
          </a:extLst>
        </p:cNvPr>
        <p:cNvGrpSpPr/>
        <p:nvPr/>
      </p:nvGrpSpPr>
      <p:grpSpPr>
        <a:xfrm>
          <a:off x="0" y="0"/>
          <a:ext cx="0" cy="0"/>
          <a:chOff x="0" y="0"/>
          <a:chExt cx="0" cy="0"/>
        </a:xfrm>
      </p:grpSpPr>
      <p:sp>
        <p:nvSpPr>
          <p:cNvPr id="12" name="D_A_02">
            <a:extLst>
              <a:ext uri="{FF2B5EF4-FFF2-40B4-BE49-F238E27FC236}">
                <a16:creationId xmlns:a16="http://schemas.microsoft.com/office/drawing/2014/main" id="{0FA87E58-F4B2-E26F-48C8-A990DFFD5492}"/>
              </a:ext>
            </a:extLst>
          </p:cNvPr>
          <p:cNvSpPr txBox="1"/>
          <p:nvPr/>
        </p:nvSpPr>
        <p:spPr>
          <a:xfrm>
            <a:off x="828053" y="628077"/>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passer au tableau. </a:t>
            </a:r>
          </a:p>
        </p:txBody>
      </p:sp>
      <p:sp>
        <p:nvSpPr>
          <p:cNvPr id="22" name="D_A_01">
            <a:extLst>
              <a:ext uri="{FF2B5EF4-FFF2-40B4-BE49-F238E27FC236}">
                <a16:creationId xmlns:a16="http://schemas.microsoft.com/office/drawing/2014/main" id="{19D2FBB5-199E-33CD-C839-6072837E6A36}"/>
              </a:ext>
            </a:extLst>
          </p:cNvPr>
          <p:cNvSpPr txBox="1"/>
          <p:nvPr/>
        </p:nvSpPr>
        <p:spPr>
          <a:xfrm>
            <a:off x="783852" y="227533"/>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Répondez à la question suivante:</a:t>
            </a:r>
          </a:p>
        </p:txBody>
      </p:sp>
      <p:pic>
        <p:nvPicPr>
          <p:cNvPr id="2" name="Picture 2" descr="Lever la main - Icônes mains et gestes gratuites">
            <a:extLst>
              <a:ext uri="{FF2B5EF4-FFF2-40B4-BE49-F238E27FC236}">
                <a16:creationId xmlns:a16="http://schemas.microsoft.com/office/drawing/2014/main" id="{CC2D3C1D-F418-F469-0047-529C247C5AE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96746" y="831139"/>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81">
            <a:extLst>
              <a:ext uri="{FF2B5EF4-FFF2-40B4-BE49-F238E27FC236}">
                <a16:creationId xmlns:a16="http://schemas.microsoft.com/office/drawing/2014/main" id="{BACA314C-EA13-0E59-806A-F817056075D3}"/>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24" name="Rectangle : coins arrondis 23">
            <a:extLst>
              <a:ext uri="{FF2B5EF4-FFF2-40B4-BE49-F238E27FC236}">
                <a16:creationId xmlns:a16="http://schemas.microsoft.com/office/drawing/2014/main" id="{0BA440FE-F5C9-0860-E2CC-1C4FA8F8B7FC}"/>
              </a:ext>
            </a:extLst>
          </p:cNvPr>
          <p:cNvSpPr/>
          <p:nvPr/>
        </p:nvSpPr>
        <p:spPr>
          <a:xfrm>
            <a:off x="689441" y="2543002"/>
            <a:ext cx="8360382" cy="510778"/>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Reliez chaque être vivant à son niveau trophique: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25" name="Groupe 24">
            <a:extLst>
              <a:ext uri="{FF2B5EF4-FFF2-40B4-BE49-F238E27FC236}">
                <a16:creationId xmlns:a16="http://schemas.microsoft.com/office/drawing/2014/main" id="{8221D726-F86D-83D7-4978-49987874142D}"/>
              </a:ext>
            </a:extLst>
          </p:cNvPr>
          <p:cNvGrpSpPr/>
          <p:nvPr/>
        </p:nvGrpSpPr>
        <p:grpSpPr>
          <a:xfrm>
            <a:off x="2020018" y="3227093"/>
            <a:ext cx="7413804" cy="2889405"/>
            <a:chOff x="1899920" y="3939439"/>
            <a:chExt cx="7413804" cy="2889405"/>
          </a:xfrm>
        </p:grpSpPr>
        <p:sp>
          <p:nvSpPr>
            <p:cNvPr id="26" name="Rectangle : coins arrondis 25">
              <a:extLst>
                <a:ext uri="{FF2B5EF4-FFF2-40B4-BE49-F238E27FC236}">
                  <a16:creationId xmlns:a16="http://schemas.microsoft.com/office/drawing/2014/main" id="{D9D5FB0B-DE67-2688-201A-C98407C23199}"/>
                </a:ext>
              </a:extLst>
            </p:cNvPr>
            <p:cNvSpPr/>
            <p:nvPr/>
          </p:nvSpPr>
          <p:spPr>
            <a:xfrm>
              <a:off x="6209707" y="4715427"/>
              <a:ext cx="310401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Consommateur 2</a:t>
              </a:r>
            </a:p>
          </p:txBody>
        </p:sp>
        <p:sp>
          <p:nvSpPr>
            <p:cNvPr id="27" name="Rectangle : coins arrondis 26">
              <a:extLst>
                <a:ext uri="{FF2B5EF4-FFF2-40B4-BE49-F238E27FC236}">
                  <a16:creationId xmlns:a16="http://schemas.microsoft.com/office/drawing/2014/main" id="{F46B8833-7766-4C72-BC33-40E7A6C47CBA}"/>
                </a:ext>
              </a:extLst>
            </p:cNvPr>
            <p:cNvSpPr/>
            <p:nvPr/>
          </p:nvSpPr>
          <p:spPr>
            <a:xfrm>
              <a:off x="6209707" y="5521895"/>
              <a:ext cx="310401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Producteur</a:t>
              </a:r>
            </a:p>
          </p:txBody>
        </p:sp>
        <p:sp>
          <p:nvSpPr>
            <p:cNvPr id="28" name="Rectangle : coins arrondis 27">
              <a:extLst>
                <a:ext uri="{FF2B5EF4-FFF2-40B4-BE49-F238E27FC236}">
                  <a16:creationId xmlns:a16="http://schemas.microsoft.com/office/drawing/2014/main" id="{D4B6FA04-A18F-6303-5B20-0FD54EAA186A}"/>
                </a:ext>
              </a:extLst>
            </p:cNvPr>
            <p:cNvSpPr/>
            <p:nvPr/>
          </p:nvSpPr>
          <p:spPr>
            <a:xfrm>
              <a:off x="6209707" y="3939439"/>
              <a:ext cx="310401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Consommateur 3</a:t>
              </a:r>
            </a:p>
          </p:txBody>
        </p:sp>
        <p:sp>
          <p:nvSpPr>
            <p:cNvPr id="29" name="Rectangle : coins arrondis 28">
              <a:extLst>
                <a:ext uri="{FF2B5EF4-FFF2-40B4-BE49-F238E27FC236}">
                  <a16:creationId xmlns:a16="http://schemas.microsoft.com/office/drawing/2014/main" id="{3920F599-0ADF-E3DF-B495-23BCE2B57389}"/>
                </a:ext>
              </a:extLst>
            </p:cNvPr>
            <p:cNvSpPr/>
            <p:nvPr/>
          </p:nvSpPr>
          <p:spPr>
            <a:xfrm>
              <a:off x="1899920" y="3939439"/>
              <a:ext cx="227766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Plantes vertes</a:t>
              </a:r>
            </a:p>
          </p:txBody>
        </p:sp>
        <p:sp>
          <p:nvSpPr>
            <p:cNvPr id="30" name="Rectangle : coins arrondis 29">
              <a:extLst>
                <a:ext uri="{FF2B5EF4-FFF2-40B4-BE49-F238E27FC236}">
                  <a16:creationId xmlns:a16="http://schemas.microsoft.com/office/drawing/2014/main" id="{84D7D0A6-A39F-54DB-D7F8-A150CA4CA7AA}"/>
                </a:ext>
              </a:extLst>
            </p:cNvPr>
            <p:cNvSpPr/>
            <p:nvPr/>
          </p:nvSpPr>
          <p:spPr>
            <a:xfrm>
              <a:off x="1899920" y="4705404"/>
              <a:ext cx="227766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Souris</a:t>
              </a:r>
            </a:p>
          </p:txBody>
        </p:sp>
        <p:sp>
          <p:nvSpPr>
            <p:cNvPr id="31" name="Rectangle : coins arrondis 30">
              <a:extLst>
                <a:ext uri="{FF2B5EF4-FFF2-40B4-BE49-F238E27FC236}">
                  <a16:creationId xmlns:a16="http://schemas.microsoft.com/office/drawing/2014/main" id="{BB67079B-6AEB-852E-C76B-2626E03A1113}"/>
                </a:ext>
              </a:extLst>
            </p:cNvPr>
            <p:cNvSpPr/>
            <p:nvPr/>
          </p:nvSpPr>
          <p:spPr>
            <a:xfrm>
              <a:off x="1899920" y="5521895"/>
              <a:ext cx="227766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Serpent</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2" name="Rectangle : coins arrondis 31">
              <a:extLst>
                <a:ext uri="{FF2B5EF4-FFF2-40B4-BE49-F238E27FC236}">
                  <a16:creationId xmlns:a16="http://schemas.microsoft.com/office/drawing/2014/main" id="{BCCC8C79-6AA7-5522-0539-ADFE13BE531E}"/>
                </a:ext>
              </a:extLst>
            </p:cNvPr>
            <p:cNvSpPr/>
            <p:nvPr/>
          </p:nvSpPr>
          <p:spPr>
            <a:xfrm>
              <a:off x="6209707" y="6318066"/>
              <a:ext cx="310401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Consommateur 1</a:t>
              </a:r>
            </a:p>
          </p:txBody>
        </p:sp>
        <p:sp>
          <p:nvSpPr>
            <p:cNvPr id="33" name="Rectangle : coins arrondis 32">
              <a:extLst>
                <a:ext uri="{FF2B5EF4-FFF2-40B4-BE49-F238E27FC236}">
                  <a16:creationId xmlns:a16="http://schemas.microsoft.com/office/drawing/2014/main" id="{EF69C2A1-D479-64C3-42B8-44074087B921}"/>
                </a:ext>
              </a:extLst>
            </p:cNvPr>
            <p:cNvSpPr/>
            <p:nvPr/>
          </p:nvSpPr>
          <p:spPr>
            <a:xfrm>
              <a:off x="1899920" y="6318066"/>
              <a:ext cx="227766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Aigle</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pSp>
      <p:sp>
        <p:nvSpPr>
          <p:cNvPr id="35" name="Rectangle : coins arrondis 34">
            <a:extLst>
              <a:ext uri="{FF2B5EF4-FFF2-40B4-BE49-F238E27FC236}">
                <a16:creationId xmlns:a16="http://schemas.microsoft.com/office/drawing/2014/main" id="{919807BF-EAA9-FBC1-76D9-275A5DB2588A}"/>
              </a:ext>
            </a:extLst>
          </p:cNvPr>
          <p:cNvSpPr/>
          <p:nvPr/>
        </p:nvSpPr>
        <p:spPr>
          <a:xfrm>
            <a:off x="761260" y="1167763"/>
            <a:ext cx="6486775" cy="510778"/>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2. Considérons la chaine alimentaire suivante: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36" name="Groupe 35">
            <a:extLst>
              <a:ext uri="{FF2B5EF4-FFF2-40B4-BE49-F238E27FC236}">
                <a16:creationId xmlns:a16="http://schemas.microsoft.com/office/drawing/2014/main" id="{09EB5866-AC32-DC09-3939-97BDD8748E8F}"/>
              </a:ext>
            </a:extLst>
          </p:cNvPr>
          <p:cNvGrpSpPr/>
          <p:nvPr/>
        </p:nvGrpSpPr>
        <p:grpSpPr>
          <a:xfrm>
            <a:off x="1632239" y="1801950"/>
            <a:ext cx="8927522" cy="510778"/>
            <a:chOff x="1295787" y="2306183"/>
            <a:chExt cx="8927522" cy="510778"/>
          </a:xfrm>
        </p:grpSpPr>
        <p:sp>
          <p:nvSpPr>
            <p:cNvPr id="37" name="Rectangle : coins arrondis 36">
              <a:extLst>
                <a:ext uri="{FF2B5EF4-FFF2-40B4-BE49-F238E27FC236}">
                  <a16:creationId xmlns:a16="http://schemas.microsoft.com/office/drawing/2014/main" id="{259910FE-F09E-43F5-83FD-DC4EBADCABE4}"/>
                </a:ext>
              </a:extLst>
            </p:cNvPr>
            <p:cNvSpPr/>
            <p:nvPr/>
          </p:nvSpPr>
          <p:spPr>
            <a:xfrm>
              <a:off x="1295787" y="2306183"/>
              <a:ext cx="2178933" cy="5107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Plantes vertes</a:t>
              </a:r>
            </a:p>
          </p:txBody>
        </p:sp>
        <p:sp>
          <p:nvSpPr>
            <p:cNvPr id="38" name="Rectangle : coins arrondis 37">
              <a:extLst>
                <a:ext uri="{FF2B5EF4-FFF2-40B4-BE49-F238E27FC236}">
                  <a16:creationId xmlns:a16="http://schemas.microsoft.com/office/drawing/2014/main" id="{28C47CEA-252C-F14B-A78D-370E6E5CAD7F}"/>
                </a:ext>
              </a:extLst>
            </p:cNvPr>
            <p:cNvSpPr/>
            <p:nvPr/>
          </p:nvSpPr>
          <p:spPr>
            <a:xfrm>
              <a:off x="4358116" y="2306183"/>
              <a:ext cx="1366134" cy="5107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Souris</a:t>
              </a:r>
            </a:p>
          </p:txBody>
        </p:sp>
        <p:sp>
          <p:nvSpPr>
            <p:cNvPr id="39" name="Rectangle : coins arrondis 38">
              <a:extLst>
                <a:ext uri="{FF2B5EF4-FFF2-40B4-BE49-F238E27FC236}">
                  <a16:creationId xmlns:a16="http://schemas.microsoft.com/office/drawing/2014/main" id="{49ECF5EB-AD40-37DB-8962-0C0B56AEB46E}"/>
                </a:ext>
              </a:extLst>
            </p:cNvPr>
            <p:cNvSpPr/>
            <p:nvPr/>
          </p:nvSpPr>
          <p:spPr>
            <a:xfrm>
              <a:off x="6607646" y="2306183"/>
              <a:ext cx="1366134" cy="5107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Serpent </a:t>
              </a:r>
            </a:p>
          </p:txBody>
        </p:sp>
        <p:sp>
          <p:nvSpPr>
            <p:cNvPr id="40" name="Rectangle : coins arrondis 39">
              <a:extLst>
                <a:ext uri="{FF2B5EF4-FFF2-40B4-BE49-F238E27FC236}">
                  <a16:creationId xmlns:a16="http://schemas.microsoft.com/office/drawing/2014/main" id="{5BC93A83-F13E-98B8-61CF-4D19EBE7D3BD}"/>
                </a:ext>
              </a:extLst>
            </p:cNvPr>
            <p:cNvSpPr/>
            <p:nvPr/>
          </p:nvSpPr>
          <p:spPr>
            <a:xfrm>
              <a:off x="8857175" y="2306183"/>
              <a:ext cx="1366134" cy="5107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Aigle </a:t>
              </a:r>
            </a:p>
          </p:txBody>
        </p:sp>
        <p:cxnSp>
          <p:nvCxnSpPr>
            <p:cNvPr id="41" name="Connecteur droit avec flèche 40">
              <a:extLst>
                <a:ext uri="{FF2B5EF4-FFF2-40B4-BE49-F238E27FC236}">
                  <a16:creationId xmlns:a16="http://schemas.microsoft.com/office/drawing/2014/main" id="{90721205-7C5D-5F6E-4BF5-B7B38244A05C}"/>
                </a:ext>
              </a:extLst>
            </p:cNvPr>
            <p:cNvCxnSpPr>
              <a:cxnSpLocks/>
            </p:cNvCxnSpPr>
            <p:nvPr/>
          </p:nvCxnSpPr>
          <p:spPr>
            <a:xfrm>
              <a:off x="3586480" y="2577438"/>
              <a:ext cx="57912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AEC34A12-6ACF-06CD-551A-978B5B82DCB4}"/>
                </a:ext>
              </a:extLst>
            </p:cNvPr>
            <p:cNvCxnSpPr>
              <a:cxnSpLocks/>
            </p:cNvCxnSpPr>
            <p:nvPr/>
          </p:nvCxnSpPr>
          <p:spPr>
            <a:xfrm>
              <a:off x="5857239" y="2577438"/>
              <a:ext cx="57912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C993DB34-3721-5EAE-EE5D-9678AEDE6D1D}"/>
                </a:ext>
              </a:extLst>
            </p:cNvPr>
            <p:cNvCxnSpPr>
              <a:cxnSpLocks/>
            </p:cNvCxnSpPr>
            <p:nvPr/>
          </p:nvCxnSpPr>
          <p:spPr>
            <a:xfrm>
              <a:off x="8092439" y="2577438"/>
              <a:ext cx="57912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164168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83B5D-C410-5109-3DB1-28117A511F03}"/>
            </a:ext>
          </a:extLst>
        </p:cNvPr>
        <p:cNvGrpSpPr/>
        <p:nvPr/>
      </p:nvGrpSpPr>
      <p:grpSpPr>
        <a:xfrm>
          <a:off x="0" y="0"/>
          <a:ext cx="0" cy="0"/>
          <a:chOff x="0" y="0"/>
          <a:chExt cx="0" cy="0"/>
        </a:xfrm>
      </p:grpSpPr>
      <p:pic>
        <p:nvPicPr>
          <p:cNvPr id="2" name="Image 8">
            <a:extLst>
              <a:ext uri="{FF2B5EF4-FFF2-40B4-BE49-F238E27FC236}">
                <a16:creationId xmlns:a16="http://schemas.microsoft.com/office/drawing/2014/main" id="{1DB3B9CA-9E72-F18E-0EF7-74264F2FA832}"/>
              </a:ext>
            </a:extLst>
          </p:cNvPr>
          <p:cNvPicPr>
            <a:picLocks noChangeAspect="1"/>
          </p:cNvPicPr>
          <p:nvPr/>
        </p:nvPicPr>
        <p:blipFill>
          <a:blip r:embed="rId2"/>
          <a:stretch>
            <a:fillRect/>
          </a:stretch>
        </p:blipFill>
        <p:spPr>
          <a:xfrm>
            <a:off x="11336818" y="940034"/>
            <a:ext cx="583170" cy="583170"/>
          </a:xfrm>
          <a:prstGeom prst="rect">
            <a:avLst/>
          </a:prstGeom>
        </p:spPr>
      </p:pic>
      <p:sp>
        <p:nvSpPr>
          <p:cNvPr id="9" name="Oval 8">
            <a:extLst>
              <a:ext uri="{FF2B5EF4-FFF2-40B4-BE49-F238E27FC236}">
                <a16:creationId xmlns:a16="http://schemas.microsoft.com/office/drawing/2014/main" id="{BA818CDE-AA4F-BCC6-2D0F-320F56C1F47C}"/>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3" name="Rectangle : coins arrondis 2">
            <a:extLst>
              <a:ext uri="{FF2B5EF4-FFF2-40B4-BE49-F238E27FC236}">
                <a16:creationId xmlns:a16="http://schemas.microsoft.com/office/drawing/2014/main" id="{A0E22CD6-77EC-3E6E-54ED-07A8E52FCF52}"/>
              </a:ext>
            </a:extLst>
          </p:cNvPr>
          <p:cNvSpPr/>
          <p:nvPr/>
        </p:nvSpPr>
        <p:spPr>
          <a:xfrm>
            <a:off x="761260" y="1167763"/>
            <a:ext cx="6486775" cy="510778"/>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Considérons la chaine alimentaire suivante: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4" name="Groupe 3">
            <a:extLst>
              <a:ext uri="{FF2B5EF4-FFF2-40B4-BE49-F238E27FC236}">
                <a16:creationId xmlns:a16="http://schemas.microsoft.com/office/drawing/2014/main" id="{7DC90443-74D9-2F97-2591-40EB764937A6}"/>
              </a:ext>
            </a:extLst>
          </p:cNvPr>
          <p:cNvGrpSpPr/>
          <p:nvPr/>
        </p:nvGrpSpPr>
        <p:grpSpPr>
          <a:xfrm>
            <a:off x="1632239" y="1801950"/>
            <a:ext cx="8927522" cy="510778"/>
            <a:chOff x="1295787" y="2306183"/>
            <a:chExt cx="8927522" cy="510778"/>
          </a:xfrm>
        </p:grpSpPr>
        <p:sp>
          <p:nvSpPr>
            <p:cNvPr id="5" name="Rectangle : coins arrondis 4">
              <a:extLst>
                <a:ext uri="{FF2B5EF4-FFF2-40B4-BE49-F238E27FC236}">
                  <a16:creationId xmlns:a16="http://schemas.microsoft.com/office/drawing/2014/main" id="{FAF826F8-E385-2B71-C3A6-F0AE9A773934}"/>
                </a:ext>
              </a:extLst>
            </p:cNvPr>
            <p:cNvSpPr/>
            <p:nvPr/>
          </p:nvSpPr>
          <p:spPr>
            <a:xfrm>
              <a:off x="1295787" y="2306183"/>
              <a:ext cx="2178933" cy="5107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Plantes vertes</a:t>
              </a:r>
            </a:p>
          </p:txBody>
        </p:sp>
        <p:sp>
          <p:nvSpPr>
            <p:cNvPr id="6" name="Rectangle : coins arrondis 5">
              <a:extLst>
                <a:ext uri="{FF2B5EF4-FFF2-40B4-BE49-F238E27FC236}">
                  <a16:creationId xmlns:a16="http://schemas.microsoft.com/office/drawing/2014/main" id="{808A9276-4672-A2FE-4B79-8148B63DDEFF}"/>
                </a:ext>
              </a:extLst>
            </p:cNvPr>
            <p:cNvSpPr/>
            <p:nvPr/>
          </p:nvSpPr>
          <p:spPr>
            <a:xfrm>
              <a:off x="4358116" y="2306183"/>
              <a:ext cx="1366134" cy="5107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Souris</a:t>
              </a:r>
            </a:p>
          </p:txBody>
        </p:sp>
        <p:sp>
          <p:nvSpPr>
            <p:cNvPr id="7" name="Rectangle : coins arrondis 6">
              <a:extLst>
                <a:ext uri="{FF2B5EF4-FFF2-40B4-BE49-F238E27FC236}">
                  <a16:creationId xmlns:a16="http://schemas.microsoft.com/office/drawing/2014/main" id="{59425766-D78C-E267-BC3E-A124A775EE8D}"/>
                </a:ext>
              </a:extLst>
            </p:cNvPr>
            <p:cNvSpPr/>
            <p:nvPr/>
          </p:nvSpPr>
          <p:spPr>
            <a:xfrm>
              <a:off x="6607646" y="2306183"/>
              <a:ext cx="1366134" cy="5107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Serpent </a:t>
              </a:r>
            </a:p>
          </p:txBody>
        </p:sp>
        <p:sp>
          <p:nvSpPr>
            <p:cNvPr id="8" name="Rectangle : coins arrondis 7">
              <a:extLst>
                <a:ext uri="{FF2B5EF4-FFF2-40B4-BE49-F238E27FC236}">
                  <a16:creationId xmlns:a16="http://schemas.microsoft.com/office/drawing/2014/main" id="{14A07893-7D0A-4F29-2E47-2FCC10ED7C74}"/>
                </a:ext>
              </a:extLst>
            </p:cNvPr>
            <p:cNvSpPr/>
            <p:nvPr/>
          </p:nvSpPr>
          <p:spPr>
            <a:xfrm>
              <a:off x="8857175" y="2306183"/>
              <a:ext cx="1366134" cy="5107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Aigle </a:t>
              </a:r>
            </a:p>
          </p:txBody>
        </p:sp>
        <p:cxnSp>
          <p:nvCxnSpPr>
            <p:cNvPr id="10" name="Connecteur droit avec flèche 9">
              <a:extLst>
                <a:ext uri="{FF2B5EF4-FFF2-40B4-BE49-F238E27FC236}">
                  <a16:creationId xmlns:a16="http://schemas.microsoft.com/office/drawing/2014/main" id="{85948B48-C5D4-232E-4573-7ED3E5B2F64D}"/>
                </a:ext>
              </a:extLst>
            </p:cNvPr>
            <p:cNvCxnSpPr>
              <a:cxnSpLocks/>
            </p:cNvCxnSpPr>
            <p:nvPr/>
          </p:nvCxnSpPr>
          <p:spPr>
            <a:xfrm>
              <a:off x="3586480" y="2577438"/>
              <a:ext cx="57912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7B019574-EBDC-3A3C-18B2-D714207C8184}"/>
                </a:ext>
              </a:extLst>
            </p:cNvPr>
            <p:cNvCxnSpPr>
              <a:cxnSpLocks/>
            </p:cNvCxnSpPr>
            <p:nvPr/>
          </p:nvCxnSpPr>
          <p:spPr>
            <a:xfrm>
              <a:off x="5857239" y="2577438"/>
              <a:ext cx="57912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AFD3A22C-2B06-9DDB-20D7-11A1C17A67FD}"/>
                </a:ext>
              </a:extLst>
            </p:cNvPr>
            <p:cNvCxnSpPr>
              <a:cxnSpLocks/>
            </p:cNvCxnSpPr>
            <p:nvPr/>
          </p:nvCxnSpPr>
          <p:spPr>
            <a:xfrm>
              <a:off x="8092439" y="2577438"/>
              <a:ext cx="579120"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Rectangle : coins arrondis 13">
            <a:extLst>
              <a:ext uri="{FF2B5EF4-FFF2-40B4-BE49-F238E27FC236}">
                <a16:creationId xmlns:a16="http://schemas.microsoft.com/office/drawing/2014/main" id="{BEAF3F57-2E91-B759-65EB-1C52335EBE4D}"/>
              </a:ext>
            </a:extLst>
          </p:cNvPr>
          <p:cNvSpPr/>
          <p:nvPr/>
        </p:nvSpPr>
        <p:spPr>
          <a:xfrm>
            <a:off x="689441" y="2543002"/>
            <a:ext cx="8360382" cy="510778"/>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Reliez chaque être vivant à son niveau trophique: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15" name="Groupe 14">
            <a:extLst>
              <a:ext uri="{FF2B5EF4-FFF2-40B4-BE49-F238E27FC236}">
                <a16:creationId xmlns:a16="http://schemas.microsoft.com/office/drawing/2014/main" id="{D955E5D3-28EB-B0EE-2E84-F97F9C07D5C5}"/>
              </a:ext>
            </a:extLst>
          </p:cNvPr>
          <p:cNvGrpSpPr/>
          <p:nvPr/>
        </p:nvGrpSpPr>
        <p:grpSpPr>
          <a:xfrm>
            <a:off x="2020018" y="3227093"/>
            <a:ext cx="7413804" cy="2889405"/>
            <a:chOff x="1899920" y="3939439"/>
            <a:chExt cx="7413804" cy="2889405"/>
          </a:xfrm>
        </p:grpSpPr>
        <p:sp>
          <p:nvSpPr>
            <p:cNvPr id="16" name="Rectangle : coins arrondis 15">
              <a:extLst>
                <a:ext uri="{FF2B5EF4-FFF2-40B4-BE49-F238E27FC236}">
                  <a16:creationId xmlns:a16="http://schemas.microsoft.com/office/drawing/2014/main" id="{752FDB34-0793-AEB7-7DE8-CA52B26DD8E5}"/>
                </a:ext>
              </a:extLst>
            </p:cNvPr>
            <p:cNvSpPr/>
            <p:nvPr/>
          </p:nvSpPr>
          <p:spPr>
            <a:xfrm>
              <a:off x="6209707" y="4715427"/>
              <a:ext cx="310401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Consommateur 2</a:t>
              </a:r>
            </a:p>
          </p:txBody>
        </p:sp>
        <p:sp>
          <p:nvSpPr>
            <p:cNvPr id="28" name="Rectangle : coins arrondis 27">
              <a:extLst>
                <a:ext uri="{FF2B5EF4-FFF2-40B4-BE49-F238E27FC236}">
                  <a16:creationId xmlns:a16="http://schemas.microsoft.com/office/drawing/2014/main" id="{CB48B40B-E60E-142F-AE7F-958F8249D7E6}"/>
                </a:ext>
              </a:extLst>
            </p:cNvPr>
            <p:cNvSpPr/>
            <p:nvPr/>
          </p:nvSpPr>
          <p:spPr>
            <a:xfrm>
              <a:off x="6209707" y="5521895"/>
              <a:ext cx="310401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Producteur</a:t>
              </a:r>
            </a:p>
          </p:txBody>
        </p:sp>
        <p:sp>
          <p:nvSpPr>
            <p:cNvPr id="29" name="Rectangle : coins arrondis 28">
              <a:extLst>
                <a:ext uri="{FF2B5EF4-FFF2-40B4-BE49-F238E27FC236}">
                  <a16:creationId xmlns:a16="http://schemas.microsoft.com/office/drawing/2014/main" id="{02012777-B0D9-8C7C-7D62-A1BDC10B3A2D}"/>
                </a:ext>
              </a:extLst>
            </p:cNvPr>
            <p:cNvSpPr/>
            <p:nvPr/>
          </p:nvSpPr>
          <p:spPr>
            <a:xfrm>
              <a:off x="6209707" y="3939439"/>
              <a:ext cx="310401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Consommateur 3</a:t>
              </a:r>
            </a:p>
          </p:txBody>
        </p:sp>
        <p:sp>
          <p:nvSpPr>
            <p:cNvPr id="30" name="Rectangle : coins arrondis 29">
              <a:extLst>
                <a:ext uri="{FF2B5EF4-FFF2-40B4-BE49-F238E27FC236}">
                  <a16:creationId xmlns:a16="http://schemas.microsoft.com/office/drawing/2014/main" id="{DC467DA6-989A-092B-5B72-49A485BF1FFA}"/>
                </a:ext>
              </a:extLst>
            </p:cNvPr>
            <p:cNvSpPr/>
            <p:nvPr/>
          </p:nvSpPr>
          <p:spPr>
            <a:xfrm>
              <a:off x="1899920" y="3939439"/>
              <a:ext cx="227766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Plantes vertes</a:t>
              </a:r>
            </a:p>
          </p:txBody>
        </p:sp>
        <p:sp>
          <p:nvSpPr>
            <p:cNvPr id="31" name="Rectangle : coins arrondis 30">
              <a:extLst>
                <a:ext uri="{FF2B5EF4-FFF2-40B4-BE49-F238E27FC236}">
                  <a16:creationId xmlns:a16="http://schemas.microsoft.com/office/drawing/2014/main" id="{C06F3F57-D91A-A0E5-70AF-5ABBC7E92399}"/>
                </a:ext>
              </a:extLst>
            </p:cNvPr>
            <p:cNvSpPr/>
            <p:nvPr/>
          </p:nvSpPr>
          <p:spPr>
            <a:xfrm>
              <a:off x="1899920" y="4705404"/>
              <a:ext cx="227766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Souris</a:t>
              </a:r>
            </a:p>
          </p:txBody>
        </p:sp>
        <p:sp>
          <p:nvSpPr>
            <p:cNvPr id="32" name="Rectangle : coins arrondis 31">
              <a:extLst>
                <a:ext uri="{FF2B5EF4-FFF2-40B4-BE49-F238E27FC236}">
                  <a16:creationId xmlns:a16="http://schemas.microsoft.com/office/drawing/2014/main" id="{C978C2E0-41FB-0470-C993-0B38F895FDAB}"/>
                </a:ext>
              </a:extLst>
            </p:cNvPr>
            <p:cNvSpPr/>
            <p:nvPr/>
          </p:nvSpPr>
          <p:spPr>
            <a:xfrm>
              <a:off x="1899920" y="5521895"/>
              <a:ext cx="227766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Serpent</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33" name="Rectangle : coins arrondis 32">
              <a:extLst>
                <a:ext uri="{FF2B5EF4-FFF2-40B4-BE49-F238E27FC236}">
                  <a16:creationId xmlns:a16="http://schemas.microsoft.com/office/drawing/2014/main" id="{CDA62585-1762-986E-7AE5-A0E7ACE68BE8}"/>
                </a:ext>
              </a:extLst>
            </p:cNvPr>
            <p:cNvSpPr/>
            <p:nvPr/>
          </p:nvSpPr>
          <p:spPr>
            <a:xfrm>
              <a:off x="6209707" y="6318066"/>
              <a:ext cx="310401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Consommateur 1</a:t>
              </a:r>
            </a:p>
          </p:txBody>
        </p:sp>
        <p:sp>
          <p:nvSpPr>
            <p:cNvPr id="34" name="Rectangle : coins arrondis 33">
              <a:extLst>
                <a:ext uri="{FF2B5EF4-FFF2-40B4-BE49-F238E27FC236}">
                  <a16:creationId xmlns:a16="http://schemas.microsoft.com/office/drawing/2014/main" id="{34BB1BB0-DF86-1C78-8042-5D749A3C694B}"/>
                </a:ext>
              </a:extLst>
            </p:cNvPr>
            <p:cNvSpPr/>
            <p:nvPr/>
          </p:nvSpPr>
          <p:spPr>
            <a:xfrm>
              <a:off x="1899920" y="6318066"/>
              <a:ext cx="2277662"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noProof="0" dirty="0">
                  <a:solidFill>
                    <a:srgbClr val="002060"/>
                  </a:solidFill>
                </a:rPr>
                <a:t>Aigle</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grpSp>
      <p:cxnSp>
        <p:nvCxnSpPr>
          <p:cNvPr id="36" name="Connecteur droit avec flèche 35">
            <a:extLst>
              <a:ext uri="{FF2B5EF4-FFF2-40B4-BE49-F238E27FC236}">
                <a16:creationId xmlns:a16="http://schemas.microsoft.com/office/drawing/2014/main" id="{FA5508D5-C074-204B-DDCE-8580E18F515F}"/>
              </a:ext>
            </a:extLst>
          </p:cNvPr>
          <p:cNvCxnSpPr>
            <a:stCxn id="30" idx="3"/>
            <a:endCxn id="28" idx="1"/>
          </p:cNvCxnSpPr>
          <p:nvPr/>
        </p:nvCxnSpPr>
        <p:spPr>
          <a:xfrm>
            <a:off x="4297680" y="3482482"/>
            <a:ext cx="2032125" cy="158245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7641E2E1-40A0-4059-F97D-768DB5E18B8E}"/>
              </a:ext>
            </a:extLst>
          </p:cNvPr>
          <p:cNvCxnSpPr>
            <a:cxnSpLocks/>
            <a:stCxn id="31" idx="3"/>
            <a:endCxn id="33" idx="1"/>
          </p:cNvCxnSpPr>
          <p:nvPr/>
        </p:nvCxnSpPr>
        <p:spPr>
          <a:xfrm>
            <a:off x="4297680" y="4248447"/>
            <a:ext cx="2032125" cy="161266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90246A39-12D5-E28C-C717-A585442E7048}"/>
              </a:ext>
            </a:extLst>
          </p:cNvPr>
          <p:cNvCxnSpPr>
            <a:cxnSpLocks/>
            <a:stCxn id="32" idx="3"/>
            <a:endCxn id="16" idx="1"/>
          </p:cNvCxnSpPr>
          <p:nvPr/>
        </p:nvCxnSpPr>
        <p:spPr>
          <a:xfrm flipV="1">
            <a:off x="4297680" y="4258470"/>
            <a:ext cx="2032125" cy="8064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A18F1589-0C15-0465-C4E2-C52F0A5B0646}"/>
              </a:ext>
            </a:extLst>
          </p:cNvPr>
          <p:cNvCxnSpPr>
            <a:cxnSpLocks/>
            <a:stCxn id="34" idx="3"/>
            <a:endCxn id="29" idx="1"/>
          </p:cNvCxnSpPr>
          <p:nvPr/>
        </p:nvCxnSpPr>
        <p:spPr>
          <a:xfrm flipV="1">
            <a:off x="4297680" y="3482482"/>
            <a:ext cx="2032125" cy="2378627"/>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7" name="D_A_02">
            <a:extLst>
              <a:ext uri="{FF2B5EF4-FFF2-40B4-BE49-F238E27FC236}">
                <a16:creationId xmlns:a16="http://schemas.microsoft.com/office/drawing/2014/main" id="{479691C1-B448-C2B0-FC5B-EC0553339070}"/>
              </a:ext>
            </a:extLst>
          </p:cNvPr>
          <p:cNvSpPr txBox="1"/>
          <p:nvPr/>
        </p:nvSpPr>
        <p:spPr>
          <a:xfrm>
            <a:off x="821676" y="564890"/>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Afficher et expliquer la réponse.</a:t>
            </a:r>
          </a:p>
        </p:txBody>
      </p:sp>
      <p:sp>
        <p:nvSpPr>
          <p:cNvPr id="48" name="D_A_01">
            <a:extLst>
              <a:ext uri="{FF2B5EF4-FFF2-40B4-BE49-F238E27FC236}">
                <a16:creationId xmlns:a16="http://schemas.microsoft.com/office/drawing/2014/main" id="{D8581028-6A67-6677-1C9D-FB1D5EA7F348}"/>
              </a:ext>
            </a:extLst>
          </p:cNvPr>
          <p:cNvSpPr txBox="1"/>
          <p:nvPr/>
        </p:nvSpPr>
        <p:spPr>
          <a:xfrm>
            <a:off x="843561" y="150390"/>
            <a:ext cx="2587520"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Parfait !</a:t>
            </a:r>
          </a:p>
        </p:txBody>
      </p:sp>
    </p:spTree>
    <p:extLst>
      <p:ext uri="{BB962C8B-B14F-4D97-AF65-F5344CB8AC3E}">
        <p14:creationId xmlns:p14="http://schemas.microsoft.com/office/powerpoint/2010/main" val="326154724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Oval 81">
            <a:extLst>
              <a:ext uri="{FF2B5EF4-FFF2-40B4-BE49-F238E27FC236}">
                <a16:creationId xmlns:a16="http://schemas.microsoft.com/office/drawing/2014/main" id="{630EB2B0-4083-1AB5-B365-BCE8E48633F6}"/>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29" name="D_A_02">
            <a:extLst>
              <a:ext uri="{FF2B5EF4-FFF2-40B4-BE49-F238E27FC236}">
                <a16:creationId xmlns:a16="http://schemas.microsoft.com/office/drawing/2014/main" id="{2210F72E-B027-7D66-583B-086DF3126C86}"/>
              </a:ext>
            </a:extLst>
          </p:cNvPr>
          <p:cNvSpPr txBox="1"/>
          <p:nvPr/>
        </p:nvSpPr>
        <p:spPr>
          <a:xfrm>
            <a:off x="877040" y="640900"/>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sp>
        <p:nvSpPr>
          <p:cNvPr id="30" name="D_A_01">
            <a:extLst>
              <a:ext uri="{FF2B5EF4-FFF2-40B4-BE49-F238E27FC236}">
                <a16:creationId xmlns:a16="http://schemas.microsoft.com/office/drawing/2014/main" id="{20B09892-6FFB-4ADB-6EB7-A102A9EBB598}"/>
              </a:ext>
            </a:extLst>
          </p:cNvPr>
          <p:cNvSpPr txBox="1"/>
          <p:nvPr/>
        </p:nvSpPr>
        <p:spPr>
          <a:xfrm>
            <a:off x="877040" y="224249"/>
            <a:ext cx="10553700"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Voici une autre question.</a:t>
            </a:r>
            <a:endParaRPr lang="fr-FR" sz="1800" noProof="0" dirty="0"/>
          </a:p>
        </p:txBody>
      </p:sp>
      <p:sp>
        <p:nvSpPr>
          <p:cNvPr id="2" name="Rectangle : coins arrondis 1">
            <a:extLst>
              <a:ext uri="{FF2B5EF4-FFF2-40B4-BE49-F238E27FC236}">
                <a16:creationId xmlns:a16="http://schemas.microsoft.com/office/drawing/2014/main" id="{C90C9AD8-5FE6-2D9B-2C38-E30016BC5E79}"/>
              </a:ext>
            </a:extLst>
          </p:cNvPr>
          <p:cNvSpPr/>
          <p:nvPr/>
        </p:nvSpPr>
        <p:spPr>
          <a:xfrm>
            <a:off x="783852" y="992485"/>
            <a:ext cx="8812432" cy="1004530"/>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3- Complétez par ce qui convient : .</a:t>
            </a:r>
            <a:endPar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endParaRPr>
          </a:p>
          <a:p>
            <a:pPr lvl="0" algn="ctr">
              <a:spcAft>
                <a:spcPts val="600"/>
              </a:spcAft>
              <a:defRPr/>
            </a:pPr>
            <a:r>
              <a:rPr lang="fr-FR" sz="2400" b="1" dirty="0">
                <a:solidFill>
                  <a:srgbClr val="0852A4"/>
                </a:solidFill>
                <a:sym typeface="Wingdings" panose="05000000000000000000" pitchFamily="2" charset="2"/>
              </a:rPr>
              <a:t></a:t>
            </a:r>
            <a:r>
              <a:rPr lang="fr-FR" sz="2400" b="1" dirty="0">
                <a:solidFill>
                  <a:srgbClr val="0852A4"/>
                </a:solidFill>
              </a:rPr>
              <a:t> </a:t>
            </a:r>
            <a:r>
              <a:rPr lang="fr-FR" sz="2400" b="1" dirty="0">
                <a:solidFill>
                  <a:srgbClr val="FF0000"/>
                </a:solidFill>
              </a:rPr>
              <a:t>a. </a:t>
            </a:r>
            <a:r>
              <a:rPr lang="fr-FR" sz="2400" b="1" dirty="0">
                <a:solidFill>
                  <a:srgbClr val="002060"/>
                </a:solidFill>
                <a:ea typeface="Calibri"/>
                <a:cs typeface="Calibri"/>
                <a:sym typeface="Calibri"/>
              </a:rPr>
              <a:t>le premier niveau</a:t>
            </a:r>
            <a:r>
              <a:rPr lang="fr-FR" sz="2400" b="1" dirty="0">
                <a:solidFill>
                  <a:srgbClr val="0852A4"/>
                </a:solidFill>
              </a:rPr>
              <a:t>                 </a:t>
            </a:r>
            <a:r>
              <a:rPr lang="fr-FR" sz="2400" b="1" dirty="0">
                <a:solidFill>
                  <a:srgbClr val="0852A4"/>
                </a:solidFill>
                <a:sym typeface="Wingdings" panose="05000000000000000000" pitchFamily="2" charset="2"/>
              </a:rPr>
              <a:t> </a:t>
            </a:r>
            <a:r>
              <a:rPr lang="fr-FR" sz="2400" b="1" dirty="0">
                <a:solidFill>
                  <a:srgbClr val="FF0000"/>
                </a:solidFill>
                <a:sym typeface="Wingdings" panose="05000000000000000000" pitchFamily="2" charset="2"/>
              </a:rPr>
              <a:t>b. </a:t>
            </a:r>
            <a:r>
              <a:rPr lang="fr-FR" sz="2400" b="1" dirty="0">
                <a:solidFill>
                  <a:srgbClr val="002060"/>
                </a:solidFill>
                <a:ea typeface="Calibri"/>
                <a:cs typeface="Calibri"/>
              </a:rPr>
              <a:t>le dernier niveau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pic>
        <p:nvPicPr>
          <p:cNvPr id="36" name="Image 35">
            <a:extLst>
              <a:ext uri="{FF2B5EF4-FFF2-40B4-BE49-F238E27FC236}">
                <a16:creationId xmlns:a16="http://schemas.microsoft.com/office/drawing/2014/main" id="{945DF52B-36CA-A886-406D-27190902E837}"/>
              </a:ext>
            </a:extLst>
          </p:cNvPr>
          <p:cNvPicPr>
            <a:picLocks noChangeAspect="1"/>
          </p:cNvPicPr>
          <p:nvPr/>
        </p:nvPicPr>
        <p:blipFill>
          <a:blip r:embed="rId2"/>
          <a:srcRect t="7014"/>
          <a:stretch>
            <a:fillRect/>
          </a:stretch>
        </p:blipFill>
        <p:spPr>
          <a:xfrm>
            <a:off x="6348133" y="2774262"/>
            <a:ext cx="4523874" cy="2954448"/>
          </a:xfrm>
          <a:prstGeom prst="rect">
            <a:avLst/>
          </a:prstGeom>
        </p:spPr>
      </p:pic>
      <p:sp>
        <p:nvSpPr>
          <p:cNvPr id="37" name="ZoneTexte 36">
            <a:extLst>
              <a:ext uri="{FF2B5EF4-FFF2-40B4-BE49-F238E27FC236}">
                <a16:creationId xmlns:a16="http://schemas.microsoft.com/office/drawing/2014/main" id="{DA9A4149-6B58-BCD5-D92A-989BD87057CF}"/>
              </a:ext>
            </a:extLst>
          </p:cNvPr>
          <p:cNvSpPr txBox="1"/>
          <p:nvPr/>
        </p:nvSpPr>
        <p:spPr>
          <a:xfrm>
            <a:off x="1059411" y="4749091"/>
            <a:ext cx="3892591" cy="1015663"/>
          </a:xfrm>
          <a:prstGeom prst="rect">
            <a:avLst/>
          </a:prstGeom>
          <a:noFill/>
          <a:ln>
            <a:solidFill>
              <a:srgbClr val="00345D"/>
            </a:solidFill>
          </a:ln>
        </p:spPr>
        <p:txBody>
          <a:bodyPr wrap="square">
            <a:spAutoFit/>
          </a:bodyPr>
          <a:lstStyle/>
          <a:p>
            <a:pPr algn="ctr"/>
            <a:r>
              <a:rPr lang="fr-FR" sz="2000" b="1" noProof="0" dirty="0">
                <a:solidFill>
                  <a:srgbClr val="002060"/>
                </a:solidFill>
                <a:latin typeface="Calibri"/>
                <a:ea typeface="Calibri"/>
                <a:cs typeface="Calibri"/>
                <a:sym typeface="Calibri"/>
              </a:rPr>
              <a:t>Rectangle représentant ……………</a:t>
            </a:r>
            <a:r>
              <a:rPr lang="fr-FR" sz="2000" b="1" noProof="0" dirty="0">
                <a:solidFill>
                  <a:srgbClr val="FF0000"/>
                </a:solidFill>
                <a:latin typeface="Calibri"/>
                <a:ea typeface="Calibri"/>
                <a:cs typeface="Calibri"/>
                <a:sym typeface="Calibri"/>
              </a:rPr>
              <a:t>(2)</a:t>
            </a:r>
            <a:r>
              <a:rPr lang="fr-FR" sz="2000" b="1" noProof="0" dirty="0">
                <a:solidFill>
                  <a:srgbClr val="002060"/>
                </a:solidFill>
                <a:latin typeface="Calibri"/>
                <a:ea typeface="Calibri"/>
                <a:cs typeface="Calibri"/>
                <a:sym typeface="Calibri"/>
              </a:rPr>
              <a:t>……………….. trophique de la </a:t>
            </a:r>
            <a:r>
              <a:rPr lang="fr-FR" sz="2000" b="1" spc="-50" noProof="0" dirty="0">
                <a:solidFill>
                  <a:srgbClr val="002060"/>
                </a:solidFill>
                <a:ea typeface="Calibri"/>
                <a:cs typeface="Calibri"/>
                <a:sym typeface="Calibri"/>
              </a:rPr>
              <a:t>chaîne</a:t>
            </a:r>
            <a:r>
              <a:rPr lang="fr-FR" sz="2000" b="1" noProof="0" dirty="0">
                <a:solidFill>
                  <a:srgbClr val="002060"/>
                </a:solidFill>
                <a:latin typeface="Calibri"/>
                <a:ea typeface="Calibri"/>
                <a:cs typeface="Calibri"/>
                <a:sym typeface="Calibri"/>
              </a:rPr>
              <a:t> alimentaire</a:t>
            </a:r>
            <a:endParaRPr lang="fr-FR" sz="2000" noProof="0" dirty="0"/>
          </a:p>
        </p:txBody>
      </p:sp>
      <p:cxnSp>
        <p:nvCxnSpPr>
          <p:cNvPr id="38" name="Connecteur droit avec flèche 37">
            <a:extLst>
              <a:ext uri="{FF2B5EF4-FFF2-40B4-BE49-F238E27FC236}">
                <a16:creationId xmlns:a16="http://schemas.microsoft.com/office/drawing/2014/main" id="{F0E373D4-7458-A64B-0E0B-A8A50B5D566E}"/>
              </a:ext>
            </a:extLst>
          </p:cNvPr>
          <p:cNvCxnSpPr>
            <a:cxnSpLocks/>
            <a:stCxn id="37" idx="3"/>
          </p:cNvCxnSpPr>
          <p:nvPr/>
        </p:nvCxnSpPr>
        <p:spPr>
          <a:xfrm>
            <a:off x="4952002" y="5256923"/>
            <a:ext cx="139613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6AA2DB6F-D806-A7C1-24E4-44D4F02D7331}"/>
              </a:ext>
            </a:extLst>
          </p:cNvPr>
          <p:cNvCxnSpPr>
            <a:cxnSpLocks/>
            <a:stCxn id="40" idx="3"/>
          </p:cNvCxnSpPr>
          <p:nvPr/>
        </p:nvCxnSpPr>
        <p:spPr>
          <a:xfrm>
            <a:off x="4952002" y="3189945"/>
            <a:ext cx="3579926"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40" name="ZoneTexte 39">
            <a:extLst>
              <a:ext uri="{FF2B5EF4-FFF2-40B4-BE49-F238E27FC236}">
                <a16:creationId xmlns:a16="http://schemas.microsoft.com/office/drawing/2014/main" id="{986E2B3B-0DF8-E68B-1241-F617364E7F27}"/>
              </a:ext>
            </a:extLst>
          </p:cNvPr>
          <p:cNvSpPr txBox="1"/>
          <p:nvPr/>
        </p:nvSpPr>
        <p:spPr>
          <a:xfrm>
            <a:off x="1059411" y="2682113"/>
            <a:ext cx="3892591" cy="1015663"/>
          </a:xfrm>
          <a:prstGeom prst="rect">
            <a:avLst/>
          </a:prstGeom>
          <a:noFill/>
          <a:ln>
            <a:solidFill>
              <a:srgbClr val="00345D"/>
            </a:solidFill>
          </a:ln>
        </p:spPr>
        <p:txBody>
          <a:bodyPr wrap="square">
            <a:spAutoFit/>
          </a:bodyPr>
          <a:lstStyle/>
          <a:p>
            <a:pPr algn="ctr"/>
            <a:r>
              <a:rPr lang="fr-FR" sz="2000" b="1" noProof="0" dirty="0">
                <a:solidFill>
                  <a:srgbClr val="002060"/>
                </a:solidFill>
                <a:latin typeface="Calibri"/>
                <a:ea typeface="Calibri"/>
                <a:cs typeface="Calibri"/>
                <a:sym typeface="Calibri"/>
              </a:rPr>
              <a:t>Rectangle représentant ……….……</a:t>
            </a:r>
            <a:r>
              <a:rPr lang="fr-FR" sz="2000" b="1" noProof="0" dirty="0">
                <a:solidFill>
                  <a:srgbClr val="FF0000"/>
                </a:solidFill>
                <a:latin typeface="Calibri"/>
                <a:ea typeface="Calibri"/>
                <a:cs typeface="Calibri"/>
                <a:sym typeface="Calibri"/>
              </a:rPr>
              <a:t>(1) </a:t>
            </a:r>
            <a:r>
              <a:rPr lang="fr-FR" sz="2000" b="1" noProof="0" dirty="0">
                <a:solidFill>
                  <a:srgbClr val="002060"/>
                </a:solidFill>
                <a:latin typeface="Calibri"/>
                <a:ea typeface="Calibri"/>
                <a:cs typeface="Calibri"/>
                <a:sym typeface="Calibri"/>
              </a:rPr>
              <a:t>………… trophique de la </a:t>
            </a:r>
            <a:r>
              <a:rPr lang="fr-FR" sz="2000" b="1" spc="-50" noProof="0" dirty="0">
                <a:solidFill>
                  <a:srgbClr val="002060"/>
                </a:solidFill>
                <a:ea typeface="Calibri"/>
                <a:cs typeface="Calibri"/>
                <a:sym typeface="Calibri"/>
              </a:rPr>
              <a:t>chaîne</a:t>
            </a:r>
            <a:r>
              <a:rPr lang="fr-FR" sz="2000" b="1" noProof="0" dirty="0">
                <a:solidFill>
                  <a:srgbClr val="002060"/>
                </a:solidFill>
                <a:latin typeface="Calibri"/>
                <a:ea typeface="Calibri"/>
                <a:cs typeface="Calibri"/>
                <a:sym typeface="Calibri"/>
              </a:rPr>
              <a:t> alimentaire</a:t>
            </a:r>
            <a:endParaRPr lang="fr-FR" sz="2000" noProof="0" dirty="0"/>
          </a:p>
        </p:txBody>
      </p:sp>
      <p:pic>
        <p:nvPicPr>
          <p:cNvPr id="53" name="Picture 2" descr="Lever la main - Icônes mains et gestes gratuites">
            <a:extLst>
              <a:ext uri="{FF2B5EF4-FFF2-40B4-BE49-F238E27FC236}">
                <a16:creationId xmlns:a16="http://schemas.microsoft.com/office/drawing/2014/main" id="{4B9C7FC9-F855-07EA-A27C-DAD9F4EDBD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96746" y="831139"/>
            <a:ext cx="702642" cy="702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0819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par>
                                <p:cTn id="16" presetID="10" presetClass="entr" presetSubtype="0"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609A6-5D3B-077A-44E2-F719AE761E9B}"/>
            </a:ext>
          </a:extLst>
        </p:cNvPr>
        <p:cNvGrpSpPr/>
        <p:nvPr/>
      </p:nvGrpSpPr>
      <p:grpSpPr>
        <a:xfrm>
          <a:off x="0" y="0"/>
          <a:ext cx="0" cy="0"/>
          <a:chOff x="0" y="0"/>
          <a:chExt cx="0" cy="0"/>
        </a:xfrm>
      </p:grpSpPr>
      <p:sp>
        <p:nvSpPr>
          <p:cNvPr id="82" name="Oval 81">
            <a:extLst>
              <a:ext uri="{FF2B5EF4-FFF2-40B4-BE49-F238E27FC236}">
                <a16:creationId xmlns:a16="http://schemas.microsoft.com/office/drawing/2014/main" id="{A351B7DB-93C4-7A8D-FFA1-15A5BC68E18E}"/>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2" name="ZoneTexte 1">
            <a:extLst>
              <a:ext uri="{FF2B5EF4-FFF2-40B4-BE49-F238E27FC236}">
                <a16:creationId xmlns:a16="http://schemas.microsoft.com/office/drawing/2014/main" id="{9D2AA1EF-4D94-CFF0-91E5-784CAB60D7B9}"/>
              </a:ext>
            </a:extLst>
          </p:cNvPr>
          <p:cNvSpPr txBox="1"/>
          <p:nvPr/>
        </p:nvSpPr>
        <p:spPr>
          <a:xfrm>
            <a:off x="879883" y="327639"/>
            <a:ext cx="10165337" cy="707886"/>
          </a:xfrm>
          <a:prstGeom prst="rect">
            <a:avLst/>
          </a:prstGeom>
          <a:noFill/>
        </p:spPr>
        <p:txBody>
          <a:bodyPr wrap="square">
            <a:spAutoFit/>
          </a:bodyPr>
          <a:lstStyle/>
          <a:p>
            <a:pPr lvl="0">
              <a:defRPr/>
            </a:pPr>
            <a:r>
              <a:rPr lang="fr-FR" sz="2000" b="1" noProof="0" dirty="0">
                <a:solidFill>
                  <a:schemeClr val="tx1">
                    <a:lumMod val="50000"/>
                    <a:lumOff val="50000"/>
                  </a:schemeClr>
                </a:solidFill>
              </a:rPr>
              <a:t>Parfait ! Dans une pyramide les rectangles sont superposés du bas en haut selon la succession des niveaux trophique de la chaîne alimentaire</a:t>
            </a:r>
            <a:r>
              <a:rPr kumimoji="0" lang="fr-FR" sz="2000" b="1"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a:t>
            </a:r>
          </a:p>
        </p:txBody>
      </p:sp>
      <p:pic>
        <p:nvPicPr>
          <p:cNvPr id="11" name="Image 10">
            <a:extLst>
              <a:ext uri="{FF2B5EF4-FFF2-40B4-BE49-F238E27FC236}">
                <a16:creationId xmlns:a16="http://schemas.microsoft.com/office/drawing/2014/main" id="{918402FB-D916-AD8B-1A35-470680DD817D}"/>
              </a:ext>
            </a:extLst>
          </p:cNvPr>
          <p:cNvPicPr>
            <a:picLocks noChangeAspect="1"/>
          </p:cNvPicPr>
          <p:nvPr/>
        </p:nvPicPr>
        <p:blipFill>
          <a:blip r:embed="rId2"/>
          <a:stretch>
            <a:fillRect/>
          </a:stretch>
        </p:blipFill>
        <p:spPr>
          <a:xfrm>
            <a:off x="11318253" y="855405"/>
            <a:ext cx="620299" cy="620299"/>
          </a:xfrm>
          <a:prstGeom prst="rect">
            <a:avLst/>
          </a:prstGeom>
        </p:spPr>
      </p:pic>
      <p:pic>
        <p:nvPicPr>
          <p:cNvPr id="31" name="Image 30">
            <a:extLst>
              <a:ext uri="{FF2B5EF4-FFF2-40B4-BE49-F238E27FC236}">
                <a16:creationId xmlns:a16="http://schemas.microsoft.com/office/drawing/2014/main" id="{7239C076-3863-CDC9-AB84-110BE88AA087}"/>
              </a:ext>
            </a:extLst>
          </p:cNvPr>
          <p:cNvPicPr>
            <a:picLocks noChangeAspect="1"/>
          </p:cNvPicPr>
          <p:nvPr/>
        </p:nvPicPr>
        <p:blipFill>
          <a:blip r:embed="rId3"/>
          <a:srcRect t="7014"/>
          <a:stretch>
            <a:fillRect/>
          </a:stretch>
        </p:blipFill>
        <p:spPr>
          <a:xfrm>
            <a:off x="6665238" y="2359067"/>
            <a:ext cx="4523874" cy="2954448"/>
          </a:xfrm>
          <a:prstGeom prst="rect">
            <a:avLst/>
          </a:prstGeom>
        </p:spPr>
      </p:pic>
      <p:sp>
        <p:nvSpPr>
          <p:cNvPr id="32" name="ZoneTexte 31">
            <a:extLst>
              <a:ext uri="{FF2B5EF4-FFF2-40B4-BE49-F238E27FC236}">
                <a16:creationId xmlns:a16="http://schemas.microsoft.com/office/drawing/2014/main" id="{76F37D3C-CB14-80CF-5A2A-E88A02029F61}"/>
              </a:ext>
            </a:extLst>
          </p:cNvPr>
          <p:cNvSpPr txBox="1"/>
          <p:nvPr/>
        </p:nvSpPr>
        <p:spPr>
          <a:xfrm>
            <a:off x="1002888" y="4175575"/>
            <a:ext cx="4266219" cy="1429622"/>
          </a:xfrm>
          <a:prstGeom prst="rect">
            <a:avLst/>
          </a:prstGeom>
          <a:noFill/>
          <a:ln>
            <a:solidFill>
              <a:srgbClr val="00345D"/>
            </a:solidFill>
          </a:ln>
        </p:spPr>
        <p:txBody>
          <a:bodyPr wrap="square">
            <a:spAutoFit/>
          </a:bodyPr>
          <a:lstStyle/>
          <a:p>
            <a:pPr algn="ctr">
              <a:lnSpc>
                <a:spcPct val="150000"/>
              </a:lnSpc>
            </a:pPr>
            <a:r>
              <a:rPr lang="fr-FR" sz="2000" b="1" noProof="0" dirty="0">
                <a:solidFill>
                  <a:srgbClr val="002060"/>
                </a:solidFill>
                <a:latin typeface="Calibri"/>
                <a:ea typeface="Calibri"/>
                <a:cs typeface="Calibri"/>
                <a:sym typeface="Calibri"/>
              </a:rPr>
              <a:t>Rectangle 1 représentant …………………………….…….. trophique de la </a:t>
            </a:r>
            <a:r>
              <a:rPr lang="fr-FR" sz="2000" b="1" spc="-50" noProof="0" dirty="0">
                <a:solidFill>
                  <a:srgbClr val="002060"/>
                </a:solidFill>
                <a:ea typeface="Calibri"/>
                <a:cs typeface="Calibri"/>
                <a:sym typeface="Calibri"/>
              </a:rPr>
              <a:t>chaîne</a:t>
            </a:r>
            <a:r>
              <a:rPr lang="fr-FR" sz="2000" b="1" noProof="0" dirty="0">
                <a:solidFill>
                  <a:srgbClr val="002060"/>
                </a:solidFill>
                <a:latin typeface="Calibri"/>
                <a:ea typeface="Calibri"/>
                <a:cs typeface="Calibri"/>
                <a:sym typeface="Calibri"/>
              </a:rPr>
              <a:t> alimentaire</a:t>
            </a:r>
            <a:endParaRPr lang="fr-FR" sz="2000" noProof="0" dirty="0"/>
          </a:p>
        </p:txBody>
      </p:sp>
      <p:cxnSp>
        <p:nvCxnSpPr>
          <p:cNvPr id="33" name="Connecteur droit avec flèche 32">
            <a:extLst>
              <a:ext uri="{FF2B5EF4-FFF2-40B4-BE49-F238E27FC236}">
                <a16:creationId xmlns:a16="http://schemas.microsoft.com/office/drawing/2014/main" id="{413F8B56-11A8-3128-8D73-99EC14DD6D7C}"/>
              </a:ext>
            </a:extLst>
          </p:cNvPr>
          <p:cNvCxnSpPr>
            <a:cxnSpLocks/>
            <a:stCxn id="32" idx="3"/>
          </p:cNvCxnSpPr>
          <p:nvPr/>
        </p:nvCxnSpPr>
        <p:spPr>
          <a:xfrm>
            <a:off x="5269107" y="4890386"/>
            <a:ext cx="1396131"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041A911F-F3DA-5569-B679-2B1BE24CE60E}"/>
              </a:ext>
            </a:extLst>
          </p:cNvPr>
          <p:cNvCxnSpPr>
            <a:cxnSpLocks/>
            <a:stCxn id="35" idx="3"/>
          </p:cNvCxnSpPr>
          <p:nvPr/>
        </p:nvCxnSpPr>
        <p:spPr>
          <a:xfrm>
            <a:off x="5269107" y="2745954"/>
            <a:ext cx="3579925"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id="{E75A30E3-E88A-B7E5-3E77-25274606FF4D}"/>
              </a:ext>
            </a:extLst>
          </p:cNvPr>
          <p:cNvSpPr txBox="1"/>
          <p:nvPr/>
        </p:nvSpPr>
        <p:spPr>
          <a:xfrm>
            <a:off x="1002888" y="2031143"/>
            <a:ext cx="4266219" cy="1429622"/>
          </a:xfrm>
          <a:prstGeom prst="rect">
            <a:avLst/>
          </a:prstGeom>
          <a:noFill/>
          <a:ln>
            <a:solidFill>
              <a:srgbClr val="00345D"/>
            </a:solidFill>
          </a:ln>
        </p:spPr>
        <p:txBody>
          <a:bodyPr wrap="square">
            <a:spAutoFit/>
          </a:bodyPr>
          <a:lstStyle/>
          <a:p>
            <a:pPr algn="ctr">
              <a:lnSpc>
                <a:spcPct val="150000"/>
              </a:lnSpc>
            </a:pPr>
            <a:r>
              <a:rPr lang="fr-FR" sz="2000" b="1" noProof="0" dirty="0">
                <a:solidFill>
                  <a:srgbClr val="002060"/>
                </a:solidFill>
                <a:latin typeface="Calibri"/>
                <a:ea typeface="Calibri"/>
                <a:cs typeface="Calibri"/>
                <a:sym typeface="Calibri"/>
              </a:rPr>
              <a:t>Rectangle 4 représentant …………………………………… trophique de la </a:t>
            </a:r>
            <a:r>
              <a:rPr lang="fr-FR" sz="2000" b="1" spc="-50" noProof="0" dirty="0">
                <a:solidFill>
                  <a:srgbClr val="002060"/>
                </a:solidFill>
                <a:ea typeface="Calibri"/>
                <a:cs typeface="Calibri"/>
                <a:sym typeface="Calibri"/>
              </a:rPr>
              <a:t>chaîne</a:t>
            </a:r>
            <a:r>
              <a:rPr lang="fr-FR" sz="2000" b="1" noProof="0" dirty="0">
                <a:solidFill>
                  <a:srgbClr val="002060"/>
                </a:solidFill>
                <a:latin typeface="Calibri"/>
                <a:ea typeface="Calibri"/>
                <a:cs typeface="Calibri"/>
                <a:sym typeface="Calibri"/>
              </a:rPr>
              <a:t> alimentaire</a:t>
            </a:r>
            <a:endParaRPr lang="fr-FR" sz="2000" noProof="0" dirty="0"/>
          </a:p>
        </p:txBody>
      </p:sp>
      <p:sp>
        <p:nvSpPr>
          <p:cNvPr id="37" name="ZoneTexte 36">
            <a:extLst>
              <a:ext uri="{FF2B5EF4-FFF2-40B4-BE49-F238E27FC236}">
                <a16:creationId xmlns:a16="http://schemas.microsoft.com/office/drawing/2014/main" id="{F190B408-86C2-B01D-7745-E716762C3957}"/>
              </a:ext>
            </a:extLst>
          </p:cNvPr>
          <p:cNvSpPr txBox="1"/>
          <p:nvPr/>
        </p:nvSpPr>
        <p:spPr>
          <a:xfrm>
            <a:off x="1101212" y="4569307"/>
            <a:ext cx="2458065" cy="461665"/>
          </a:xfrm>
          <a:prstGeom prst="rect">
            <a:avLst/>
          </a:prstGeom>
          <a:noFill/>
        </p:spPr>
        <p:txBody>
          <a:bodyPr wrap="square">
            <a:spAutoFit/>
          </a:bodyPr>
          <a:lstStyle/>
          <a:p>
            <a:r>
              <a:rPr lang="fr-FR" sz="2400" b="1" dirty="0">
                <a:solidFill>
                  <a:srgbClr val="FF0000"/>
                </a:solidFill>
                <a:ea typeface="Calibri"/>
                <a:cs typeface="Calibri"/>
                <a:sym typeface="Calibri"/>
              </a:rPr>
              <a:t>le premier niveau</a:t>
            </a:r>
            <a:endParaRPr lang="en-US" sz="2400" dirty="0">
              <a:solidFill>
                <a:srgbClr val="FF0000"/>
              </a:solidFill>
            </a:endParaRPr>
          </a:p>
        </p:txBody>
      </p:sp>
      <p:sp>
        <p:nvSpPr>
          <p:cNvPr id="40" name="ZoneTexte 39">
            <a:extLst>
              <a:ext uri="{FF2B5EF4-FFF2-40B4-BE49-F238E27FC236}">
                <a16:creationId xmlns:a16="http://schemas.microsoft.com/office/drawing/2014/main" id="{0A28F6EE-1FAC-7C1B-95BD-474124ABA8B9}"/>
              </a:ext>
            </a:extLst>
          </p:cNvPr>
          <p:cNvSpPr txBox="1"/>
          <p:nvPr/>
        </p:nvSpPr>
        <p:spPr>
          <a:xfrm>
            <a:off x="1060535" y="2436393"/>
            <a:ext cx="2340338" cy="461665"/>
          </a:xfrm>
          <a:prstGeom prst="rect">
            <a:avLst/>
          </a:prstGeom>
          <a:noFill/>
        </p:spPr>
        <p:txBody>
          <a:bodyPr wrap="square">
            <a:spAutoFit/>
          </a:bodyPr>
          <a:lstStyle/>
          <a:p>
            <a:r>
              <a:rPr lang="fr-FR" sz="2400" b="1" dirty="0">
                <a:solidFill>
                  <a:srgbClr val="FF0000"/>
                </a:solidFill>
                <a:ea typeface="Calibri"/>
                <a:cs typeface="Calibri"/>
                <a:sym typeface="Calibri"/>
              </a:rPr>
              <a:t>le dernier niveau</a:t>
            </a:r>
            <a:endParaRPr lang="en-US" sz="2400" dirty="0">
              <a:solidFill>
                <a:srgbClr val="FF0000"/>
              </a:solidFill>
            </a:endParaRPr>
          </a:p>
        </p:txBody>
      </p:sp>
    </p:spTree>
    <p:extLst>
      <p:ext uri="{BB962C8B-B14F-4D97-AF65-F5344CB8AC3E}">
        <p14:creationId xmlns:p14="http://schemas.microsoft.com/office/powerpoint/2010/main" val="199456206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a:extLst>
              <a:ext uri="{FF2B5EF4-FFF2-40B4-BE49-F238E27FC236}">
                <a16:creationId xmlns:a16="http://schemas.microsoft.com/office/drawing/2014/main" id="{456919ED-CC42-D4C9-B299-6D709E41BEA5}"/>
              </a:ext>
            </a:extLst>
          </p:cNvPr>
          <p:cNvPicPr>
            <a:picLocks noChangeAspect="1"/>
          </p:cNvPicPr>
          <p:nvPr/>
        </p:nvPicPr>
        <p:blipFill>
          <a:blip r:embed="rId2"/>
          <a:stretch>
            <a:fillRect/>
          </a:stretch>
        </p:blipFill>
        <p:spPr>
          <a:xfrm>
            <a:off x="11336818" y="940034"/>
            <a:ext cx="583170" cy="583170"/>
          </a:xfrm>
          <a:prstGeom prst="rect">
            <a:avLst/>
          </a:prstGeom>
        </p:spPr>
      </p:pic>
      <p:sp>
        <p:nvSpPr>
          <p:cNvPr id="14" name="Google Shape;2054;p38">
            <a:extLst>
              <a:ext uri="{FF2B5EF4-FFF2-40B4-BE49-F238E27FC236}">
                <a16:creationId xmlns:a16="http://schemas.microsoft.com/office/drawing/2014/main" id="{6501D79C-26AF-921E-9B63-CD8E14A565B9}"/>
              </a:ext>
            </a:extLst>
          </p:cNvPr>
          <p:cNvSpPr/>
          <p:nvPr/>
        </p:nvSpPr>
        <p:spPr>
          <a:xfrm>
            <a:off x="1291175" y="3075057"/>
            <a:ext cx="9459596" cy="707886"/>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sp>
        <p:nvSpPr>
          <p:cNvPr id="15" name="ZoneTexte 3">
            <a:extLst>
              <a:ext uri="{FF2B5EF4-FFF2-40B4-BE49-F238E27FC236}">
                <a16:creationId xmlns:a16="http://schemas.microsoft.com/office/drawing/2014/main" id="{A2F52361-43C4-DFD3-0C09-18ABE961AD0E}"/>
              </a:ext>
            </a:extLst>
          </p:cNvPr>
          <p:cNvSpPr txBox="1"/>
          <p:nvPr/>
        </p:nvSpPr>
        <p:spPr>
          <a:xfrm>
            <a:off x="2036446" y="3128937"/>
            <a:ext cx="8343935" cy="461665"/>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pPr algn="l"/>
            <a:r>
              <a:rPr lang="fr-FR" b="1" noProof="0" dirty="0">
                <a:solidFill>
                  <a:srgbClr val="106585"/>
                </a:solidFill>
              </a:rPr>
              <a:t>Expliquer le </a:t>
            </a:r>
            <a:r>
              <a:rPr lang="fr-FR" b="1" dirty="0">
                <a:solidFill>
                  <a:srgbClr val="106585"/>
                </a:solidFill>
              </a:rPr>
              <a:t>flux de l’énergie </a:t>
            </a:r>
            <a:r>
              <a:rPr lang="fr-FR" b="1" noProof="0" dirty="0">
                <a:solidFill>
                  <a:srgbClr val="106585"/>
                </a:solidFill>
              </a:rPr>
              <a:t>à travers des niveaux trophiques.</a:t>
            </a:r>
          </a:p>
        </p:txBody>
      </p:sp>
      <p:pic>
        <p:nvPicPr>
          <p:cNvPr id="18" name="Image 23">
            <a:extLst>
              <a:ext uri="{FF2B5EF4-FFF2-40B4-BE49-F238E27FC236}">
                <a16:creationId xmlns:a16="http://schemas.microsoft.com/office/drawing/2014/main" id="{26133DAA-B1B6-2FA8-97A6-AB92BE8CFE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4735" y="2791780"/>
            <a:ext cx="805544" cy="805544"/>
          </a:xfrm>
          <a:prstGeom prst="rect">
            <a:avLst/>
          </a:prstGeom>
        </p:spPr>
      </p:pic>
      <p:sp>
        <p:nvSpPr>
          <p:cNvPr id="44" name="Oval 43">
            <a:extLst>
              <a:ext uri="{FF2B5EF4-FFF2-40B4-BE49-F238E27FC236}">
                <a16:creationId xmlns:a16="http://schemas.microsoft.com/office/drawing/2014/main" id="{937B0509-6C22-05EA-3A25-50D2C4A264F8}"/>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D208B667-BB9A-A18E-DD68-DF5D6AFCF4A2}"/>
              </a:ext>
            </a:extLst>
          </p:cNvPr>
          <p:cNvSpPr txBox="1"/>
          <p:nvPr/>
        </p:nvSpPr>
        <p:spPr>
          <a:xfrm>
            <a:off x="984735" y="227265"/>
            <a:ext cx="9452982" cy="400110"/>
          </a:xfrm>
          <a:prstGeom prst="rect">
            <a:avLst/>
          </a:prstGeom>
          <a:noFill/>
        </p:spPr>
        <p:txBody>
          <a:bodyPr wrap="square">
            <a:spAutoFit/>
          </a:bodyPr>
          <a:lstStyle/>
          <a:p>
            <a:pPr>
              <a:spcAft>
                <a:spcPts val="600"/>
              </a:spcAft>
            </a:pPr>
            <a:r>
              <a:rPr lang="fr-FR" sz="2000" b="1" noProof="0" dirty="0">
                <a:solidFill>
                  <a:schemeClr val="bg2">
                    <a:lumMod val="50000"/>
                  </a:schemeClr>
                </a:solidFill>
              </a:rPr>
              <a:t>À la fin de cette séance, vous serez capables de :</a:t>
            </a:r>
          </a:p>
        </p:txBody>
      </p:sp>
      <p:sp>
        <p:nvSpPr>
          <p:cNvPr id="9" name="ZoneTexte 8">
            <a:extLst>
              <a:ext uri="{FF2B5EF4-FFF2-40B4-BE49-F238E27FC236}">
                <a16:creationId xmlns:a16="http://schemas.microsoft.com/office/drawing/2014/main" id="{C2C3FE9C-94C3-0144-4411-A3882BF84B11}"/>
              </a:ext>
            </a:extLst>
          </p:cNvPr>
          <p:cNvSpPr txBox="1"/>
          <p:nvPr/>
        </p:nvSpPr>
        <p:spPr>
          <a:xfrm>
            <a:off x="984735" y="563234"/>
            <a:ext cx="10352083" cy="369332"/>
          </a:xfrm>
          <a:prstGeom prst="rect">
            <a:avLst/>
          </a:prstGeom>
          <a:noFill/>
        </p:spPr>
        <p:txBody>
          <a:bodyPr wrap="square">
            <a:spAutoFit/>
          </a:bodyPr>
          <a:lstStyle/>
          <a:p>
            <a:pPr defTabSz="457200">
              <a:buClrTx/>
              <a:buFontTx/>
              <a:buNone/>
            </a:pPr>
            <a:r>
              <a:rPr lang="fr-FR" sz="1800" i="1" kern="1200" noProof="0" dirty="0">
                <a:solidFill>
                  <a:prstClr val="white">
                    <a:lumMod val="65000"/>
                  </a:prstClr>
                </a:solidFill>
                <a:latin typeface="Century Gothic" panose="020B0502020202020204" pitchFamily="34" charset="0"/>
                <a:ea typeface="+mn-ea"/>
                <a:cs typeface="+mn-cs"/>
              </a:rPr>
              <a:t>▪ </a:t>
            </a:r>
            <a:r>
              <a:rPr lang="fr-FR" sz="1800" i="1" kern="1200" noProof="0" dirty="0">
                <a:solidFill>
                  <a:prstClr val="white">
                    <a:lumMod val="65000"/>
                  </a:prstClr>
                </a:solidFill>
                <a:latin typeface="Calibri" panose="020F0502020204030204"/>
                <a:ea typeface="+mn-ea"/>
                <a:cs typeface="+mn-cs"/>
              </a:rPr>
              <a:t>Demander à certains élèves de répéter l’objectif à haute voix (en l’exprimant avec leurs propres mots).</a:t>
            </a:r>
          </a:p>
        </p:txBody>
      </p:sp>
    </p:spTree>
    <p:extLst>
      <p:ext uri="{BB962C8B-B14F-4D97-AF65-F5344CB8AC3E}">
        <p14:creationId xmlns:p14="http://schemas.microsoft.com/office/powerpoint/2010/main" val="33143371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DD70B-C28B-8D33-DA9F-EBCFCA190E18}"/>
            </a:ext>
          </a:extLst>
        </p:cNvPr>
        <p:cNvGrpSpPr/>
        <p:nvPr/>
      </p:nvGrpSpPr>
      <p:grpSpPr>
        <a:xfrm>
          <a:off x="0" y="0"/>
          <a:ext cx="0" cy="0"/>
          <a:chOff x="0" y="0"/>
          <a:chExt cx="0" cy="0"/>
        </a:xfrm>
      </p:grpSpPr>
      <p:pic>
        <p:nvPicPr>
          <p:cNvPr id="2" name="Image 8">
            <a:extLst>
              <a:ext uri="{FF2B5EF4-FFF2-40B4-BE49-F238E27FC236}">
                <a16:creationId xmlns:a16="http://schemas.microsoft.com/office/drawing/2014/main" id="{43FE24B2-B2A9-1C02-1671-16A26814B38B}"/>
              </a:ext>
            </a:extLst>
          </p:cNvPr>
          <p:cNvPicPr>
            <a:picLocks noChangeAspect="1"/>
          </p:cNvPicPr>
          <p:nvPr/>
        </p:nvPicPr>
        <p:blipFill>
          <a:blip r:embed="rId2"/>
          <a:stretch>
            <a:fillRect/>
          </a:stretch>
        </p:blipFill>
        <p:spPr>
          <a:xfrm>
            <a:off x="11336818" y="940034"/>
            <a:ext cx="583170" cy="583170"/>
          </a:xfrm>
          <a:prstGeom prst="rect">
            <a:avLst/>
          </a:prstGeom>
        </p:spPr>
      </p:pic>
      <p:sp>
        <p:nvSpPr>
          <p:cNvPr id="44" name="Oval 43">
            <a:extLst>
              <a:ext uri="{FF2B5EF4-FFF2-40B4-BE49-F238E27FC236}">
                <a16:creationId xmlns:a16="http://schemas.microsoft.com/office/drawing/2014/main" id="{DCF61A0B-159D-3DDC-84A1-7E0C4498A950}"/>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6" name="ZoneTexte 5">
            <a:extLst>
              <a:ext uri="{FF2B5EF4-FFF2-40B4-BE49-F238E27FC236}">
                <a16:creationId xmlns:a16="http://schemas.microsoft.com/office/drawing/2014/main" id="{C56C66A4-99C4-CABE-2E3D-E66D0E222DA7}"/>
              </a:ext>
            </a:extLst>
          </p:cNvPr>
          <p:cNvSpPr txBox="1"/>
          <p:nvPr/>
        </p:nvSpPr>
        <p:spPr>
          <a:xfrm>
            <a:off x="854146" y="192746"/>
            <a:ext cx="6094070" cy="461665"/>
          </a:xfrm>
          <a:prstGeom prst="rect">
            <a:avLst/>
          </a:prstGeom>
          <a:noFill/>
        </p:spPr>
        <p:txBody>
          <a:bodyPr wrap="square">
            <a:spAutoFit/>
          </a:bodyPr>
          <a:lstStyle/>
          <a:p>
            <a:r>
              <a:rPr lang="fr-FR" sz="2400" b="1" noProof="0" dirty="0">
                <a:solidFill>
                  <a:schemeClr val="tx1">
                    <a:lumMod val="50000"/>
                    <a:lumOff val="50000"/>
                  </a:schemeClr>
                </a:solidFill>
              </a:rPr>
              <a:t>Prenons la situation suivante:</a:t>
            </a:r>
            <a:endParaRPr lang="fr-FR" sz="2400" noProof="0" dirty="0">
              <a:solidFill>
                <a:schemeClr val="tx1">
                  <a:lumMod val="50000"/>
                  <a:lumOff val="50000"/>
                </a:schemeClr>
              </a:solidFill>
            </a:endParaRPr>
          </a:p>
        </p:txBody>
      </p:sp>
      <p:sp>
        <p:nvSpPr>
          <p:cNvPr id="7" name="ZoneTexte 6">
            <a:extLst>
              <a:ext uri="{FF2B5EF4-FFF2-40B4-BE49-F238E27FC236}">
                <a16:creationId xmlns:a16="http://schemas.microsoft.com/office/drawing/2014/main" id="{82554F5D-9AEE-34CC-85FF-E4F30C257F3A}"/>
              </a:ext>
            </a:extLst>
          </p:cNvPr>
          <p:cNvSpPr txBox="1"/>
          <p:nvPr/>
        </p:nvSpPr>
        <p:spPr>
          <a:xfrm>
            <a:off x="1059641" y="1631913"/>
            <a:ext cx="10827559" cy="1569660"/>
          </a:xfrm>
          <a:prstGeom prst="rect">
            <a:avLst/>
          </a:prstGeom>
          <a:noFill/>
        </p:spPr>
        <p:txBody>
          <a:bodyPr wrap="square">
            <a:spAutoFit/>
          </a:bodyPr>
          <a:lstStyle/>
          <a:p>
            <a:pPr algn="just"/>
            <a:r>
              <a:rPr lang="fr-FR" sz="2400" noProof="0" dirty="0">
                <a:latin typeface="Calibri" panose="020F0502020204030204" pitchFamily="34" charset="0"/>
                <a:ea typeface="Calibri" panose="020F0502020204030204" pitchFamily="34" charset="0"/>
                <a:cs typeface="Calibri" panose="020F0502020204030204" pitchFamily="34" charset="0"/>
              </a:rPr>
              <a:t>Un athlète suit quotidiennement une alimentation de 1000 Kcal. Lors de ses entraînements, il dépense environ 600 Kcal. Malgré ce bilan énergétique positif, il ressent souvent de la fatigue et s’interroge sur la destination de l’énergie restante qui ne semble pas être disponible pour l’effort musculaire.</a:t>
            </a:r>
          </a:p>
        </p:txBody>
      </p:sp>
      <p:grpSp>
        <p:nvGrpSpPr>
          <p:cNvPr id="8" name="Groupe 7">
            <a:extLst>
              <a:ext uri="{FF2B5EF4-FFF2-40B4-BE49-F238E27FC236}">
                <a16:creationId xmlns:a16="http://schemas.microsoft.com/office/drawing/2014/main" id="{39C07C8E-21E8-F983-00FE-C8A1ADDD7A53}"/>
              </a:ext>
            </a:extLst>
          </p:cNvPr>
          <p:cNvGrpSpPr/>
          <p:nvPr/>
        </p:nvGrpSpPr>
        <p:grpSpPr>
          <a:xfrm>
            <a:off x="776001" y="3892402"/>
            <a:ext cx="5687109" cy="1708329"/>
            <a:chOff x="881015" y="3517758"/>
            <a:chExt cx="5687109" cy="1708329"/>
          </a:xfrm>
        </p:grpSpPr>
        <p:pic>
          <p:nvPicPr>
            <p:cNvPr id="10" name="Image 9">
              <a:extLst>
                <a:ext uri="{FF2B5EF4-FFF2-40B4-BE49-F238E27FC236}">
                  <a16:creationId xmlns:a16="http://schemas.microsoft.com/office/drawing/2014/main" id="{DAE07D61-1F5E-198C-275B-AC75F5CEC745}"/>
                </a:ext>
              </a:extLst>
            </p:cNvPr>
            <p:cNvPicPr>
              <a:picLocks noChangeAspect="1"/>
            </p:cNvPicPr>
            <p:nvPr/>
          </p:nvPicPr>
          <p:blipFill>
            <a:blip r:embed="rId3"/>
            <a:srcRect l="2142" t="67411" r="82434" b="15900"/>
            <a:stretch>
              <a:fillRect/>
            </a:stretch>
          </p:blipFill>
          <p:spPr>
            <a:xfrm>
              <a:off x="881015" y="3517758"/>
              <a:ext cx="1960978" cy="508000"/>
            </a:xfrm>
            <a:prstGeom prst="rect">
              <a:avLst/>
            </a:prstGeom>
          </p:spPr>
        </p:pic>
        <p:sp>
          <p:nvSpPr>
            <p:cNvPr id="11" name="ZoneTexte 10">
              <a:extLst>
                <a:ext uri="{FF2B5EF4-FFF2-40B4-BE49-F238E27FC236}">
                  <a16:creationId xmlns:a16="http://schemas.microsoft.com/office/drawing/2014/main" id="{94351BA3-D389-192F-5049-C59D62664AD4}"/>
                </a:ext>
              </a:extLst>
            </p:cNvPr>
            <p:cNvSpPr txBox="1"/>
            <p:nvPr/>
          </p:nvSpPr>
          <p:spPr>
            <a:xfrm>
              <a:off x="1059642" y="4025758"/>
              <a:ext cx="5508482" cy="1200329"/>
            </a:xfrm>
            <a:prstGeom prst="rect">
              <a:avLst/>
            </a:prstGeom>
            <a:solidFill>
              <a:srgbClr val="CAE8DE"/>
            </a:solidFill>
          </p:spPr>
          <p:txBody>
            <a:bodyPr wrap="square">
              <a:spAutoFit/>
            </a:bodyPr>
            <a:lstStyle/>
            <a:p>
              <a:pPr algn="just"/>
              <a:r>
                <a:rPr lang="fr-FR" sz="2400" noProof="0" dirty="0">
                  <a:latin typeface="Calibri" panose="020F0502020204030204" pitchFamily="34" charset="0"/>
                  <a:ea typeface="Calibri" panose="020F0502020204030204" pitchFamily="34" charset="0"/>
                  <a:cs typeface="Calibri" panose="020F0502020204030204" pitchFamily="34" charset="0"/>
                </a:rPr>
                <a:t>Comment expliquer que l’énergie consommée n’est pas entièrement disponible pour l’effort musculaire ?</a:t>
              </a:r>
            </a:p>
          </p:txBody>
        </p:sp>
      </p:grpSp>
      <p:sp>
        <p:nvSpPr>
          <p:cNvPr id="12" name="ZoneTexte 11">
            <a:extLst>
              <a:ext uri="{FF2B5EF4-FFF2-40B4-BE49-F238E27FC236}">
                <a16:creationId xmlns:a16="http://schemas.microsoft.com/office/drawing/2014/main" id="{016DE493-E506-6394-064C-7BB0EF844A28}"/>
              </a:ext>
            </a:extLst>
          </p:cNvPr>
          <p:cNvSpPr txBox="1"/>
          <p:nvPr/>
        </p:nvSpPr>
        <p:spPr>
          <a:xfrm>
            <a:off x="854146" y="595712"/>
            <a:ext cx="6458672" cy="369332"/>
          </a:xfrm>
          <a:prstGeom prst="rect">
            <a:avLst/>
          </a:prstGeom>
          <a:noFill/>
        </p:spPr>
        <p:txBody>
          <a:bodyPr wrap="square">
            <a:spAutoFit/>
          </a:bodyPr>
          <a:lstStyle/>
          <a:p>
            <a:r>
              <a:rPr lang="fr-FR" sz="1800" i="1" noProof="0" dirty="0">
                <a:solidFill>
                  <a:schemeClr val="bg1">
                    <a:lumMod val="65000"/>
                  </a:schemeClr>
                </a:solidFill>
              </a:rPr>
              <a:t>Expliquer la situation et la question</a:t>
            </a:r>
            <a:endParaRPr lang="fr-FR" noProof="0" dirty="0"/>
          </a:p>
        </p:txBody>
      </p:sp>
      <p:pic>
        <p:nvPicPr>
          <p:cNvPr id="13" name="Image 12">
            <a:extLst>
              <a:ext uri="{FF2B5EF4-FFF2-40B4-BE49-F238E27FC236}">
                <a16:creationId xmlns:a16="http://schemas.microsoft.com/office/drawing/2014/main" id="{02FDE31A-2B4D-DF83-7AE0-4D5D6801DD37}"/>
              </a:ext>
            </a:extLst>
          </p:cNvPr>
          <p:cNvPicPr>
            <a:picLocks noChangeAspect="1"/>
          </p:cNvPicPr>
          <p:nvPr/>
        </p:nvPicPr>
        <p:blipFill>
          <a:blip r:embed="rId4"/>
          <a:stretch>
            <a:fillRect/>
          </a:stretch>
        </p:blipFill>
        <p:spPr>
          <a:xfrm>
            <a:off x="776001" y="1026756"/>
            <a:ext cx="10443353" cy="676715"/>
          </a:xfrm>
          <a:prstGeom prst="rect">
            <a:avLst/>
          </a:prstGeom>
        </p:spPr>
      </p:pic>
      <p:pic>
        <p:nvPicPr>
          <p:cNvPr id="16" name="Image 15">
            <a:extLst>
              <a:ext uri="{FF2B5EF4-FFF2-40B4-BE49-F238E27FC236}">
                <a16:creationId xmlns:a16="http://schemas.microsoft.com/office/drawing/2014/main" id="{2A42C9BC-853C-A273-F8A4-10E1D8D17AD2}"/>
              </a:ext>
            </a:extLst>
          </p:cNvPr>
          <p:cNvPicPr>
            <a:picLocks noChangeAspect="1"/>
          </p:cNvPicPr>
          <p:nvPr/>
        </p:nvPicPr>
        <p:blipFill>
          <a:blip r:embed="rId5"/>
          <a:stretch>
            <a:fillRect/>
          </a:stretch>
        </p:blipFill>
        <p:spPr>
          <a:xfrm>
            <a:off x="6615444" y="3201573"/>
            <a:ext cx="5197567" cy="3349089"/>
          </a:xfrm>
          <a:prstGeom prst="rect">
            <a:avLst/>
          </a:prstGeom>
        </p:spPr>
      </p:pic>
    </p:spTree>
    <p:extLst>
      <p:ext uri="{BB962C8B-B14F-4D97-AF65-F5344CB8AC3E}">
        <p14:creationId xmlns:p14="http://schemas.microsoft.com/office/powerpoint/2010/main" val="285471702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alpha val="15000"/>
              </a:srgbClr>
            </a:gs>
            <a:gs pos="74000">
              <a:srgbClr val="7030A0">
                <a:alpha val="64000"/>
              </a:srgbClr>
            </a:gs>
            <a:gs pos="83000">
              <a:srgbClr val="7030A0"/>
            </a:gs>
            <a:gs pos="100000">
              <a:srgbClr val="7030A0"/>
            </a:gs>
          </a:gsLst>
          <a:lin ang="5400000" scaled="1"/>
          <a:tileRect/>
        </a:gradFill>
        <a:effectLst/>
      </p:bgPr>
    </p:bg>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162560" y="111760"/>
            <a:ext cx="11958320" cy="6624320"/>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E98960"/>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9451770" y="5588361"/>
            <a:ext cx="2425142" cy="936370"/>
            <a:chOff x="8796759" y="4917801"/>
            <a:chExt cx="2425142"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6327F1A6-9BD2-766B-F33A-F10703AAAC04}"/>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5" name="Group 14">
            <a:extLst>
              <a:ext uri="{FF2B5EF4-FFF2-40B4-BE49-F238E27FC236}">
                <a16:creationId xmlns:a16="http://schemas.microsoft.com/office/drawing/2014/main" id="{897F2485-23D9-B2B2-F57E-16FD7892F3C5}"/>
              </a:ext>
            </a:extLst>
          </p:cNvPr>
          <p:cNvGrpSpPr/>
          <p:nvPr/>
        </p:nvGrpSpPr>
        <p:grpSpPr>
          <a:xfrm>
            <a:off x="4372791" y="1797765"/>
            <a:ext cx="4659652" cy="2905447"/>
            <a:chOff x="1641585" y="1048972"/>
            <a:chExt cx="5867403" cy="3260732"/>
          </a:xfrm>
        </p:grpSpPr>
        <p:sp>
          <p:nvSpPr>
            <p:cNvPr id="11" name="Rectangle : coins arrondis 10">
              <a:extLst>
                <a:ext uri="{FF2B5EF4-FFF2-40B4-BE49-F238E27FC236}">
                  <a16:creationId xmlns:a16="http://schemas.microsoft.com/office/drawing/2014/main" id="{AE536356-1C70-A4DD-11D3-BC374E11D50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E98960"/>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18">
              <a:extLst>
                <a:ext uri="{FF2B5EF4-FFF2-40B4-BE49-F238E27FC236}">
                  <a16:creationId xmlns:a16="http://schemas.microsoft.com/office/drawing/2014/main" id="{B0C8F032-0488-6276-7C44-14A23DBB98EB}"/>
                </a:ext>
              </a:extLst>
            </p:cNvPr>
            <p:cNvSpPr/>
            <p:nvPr/>
          </p:nvSpPr>
          <p:spPr>
            <a:xfrm>
              <a:off x="1715066" y="1103461"/>
              <a:ext cx="5717724" cy="3124203"/>
            </a:xfrm>
            <a:prstGeom prst="rect">
              <a:avLst/>
            </a:prstGeom>
            <a:solidFill>
              <a:srgbClr val="E98960"/>
            </a:solidFill>
            <a:ln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Rectangle 19">
              <a:extLst>
                <a:ext uri="{FF2B5EF4-FFF2-40B4-BE49-F238E27FC236}">
                  <a16:creationId xmlns:a16="http://schemas.microsoft.com/office/drawing/2014/main" id="{B018600F-454F-07F1-BB50-EAC5167104C5}"/>
                </a:ext>
              </a:extLst>
            </p:cNvPr>
            <p:cNvSpPr/>
            <p:nvPr/>
          </p:nvSpPr>
          <p:spPr>
            <a:xfrm>
              <a:off x="1802501" y="1179667"/>
              <a:ext cx="5542845" cy="2971800"/>
            </a:xfrm>
            <a:prstGeom prst="rect">
              <a:avLst/>
            </a:prstGeom>
            <a:solidFill>
              <a:srgbClr val="FFFFFF"/>
            </a:solidFill>
            <a:ln cap="flat">
              <a:solidFill>
                <a:srgbClr val="E98960"/>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4" name="Rectangle 20">
            <a:extLst>
              <a:ext uri="{FF2B5EF4-FFF2-40B4-BE49-F238E27FC236}">
                <a16:creationId xmlns:a16="http://schemas.microsoft.com/office/drawing/2014/main" id="{E56303BC-FA35-1296-33D2-B75B7DB24E99}"/>
              </a:ext>
            </a:extLst>
          </p:cNvPr>
          <p:cNvSpPr/>
          <p:nvPr/>
        </p:nvSpPr>
        <p:spPr>
          <a:xfrm>
            <a:off x="4587732" y="4373956"/>
            <a:ext cx="4145509" cy="57815"/>
          </a:xfrm>
          <a:prstGeom prst="rect">
            <a:avLst/>
          </a:prstGeom>
          <a:solidFill>
            <a:srgbClr val="E98960"/>
          </a:solidFill>
          <a:ln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Rectangle 21">
            <a:extLst>
              <a:ext uri="{FF2B5EF4-FFF2-40B4-BE49-F238E27FC236}">
                <a16:creationId xmlns:a16="http://schemas.microsoft.com/office/drawing/2014/main" id="{C5DABD1F-21CA-E807-52EC-A038184A577E}"/>
              </a:ext>
            </a:extLst>
          </p:cNvPr>
          <p:cNvSpPr/>
          <p:nvPr/>
        </p:nvSpPr>
        <p:spPr>
          <a:xfrm>
            <a:off x="4023532" y="2054554"/>
            <a:ext cx="867138" cy="384316"/>
          </a:xfrm>
          <a:prstGeom prst="rect">
            <a:avLst/>
          </a:prstGeom>
          <a:solidFill>
            <a:srgbClr val="E98960"/>
          </a:solidFill>
          <a:ln w="25402"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Rectangle 23">
            <a:extLst>
              <a:ext uri="{FF2B5EF4-FFF2-40B4-BE49-F238E27FC236}">
                <a16:creationId xmlns:a16="http://schemas.microsoft.com/office/drawing/2014/main" id="{A7D27552-2B9A-7E28-7C7B-716A6DB8049F}"/>
              </a:ext>
            </a:extLst>
          </p:cNvPr>
          <p:cNvSpPr/>
          <p:nvPr/>
        </p:nvSpPr>
        <p:spPr>
          <a:xfrm>
            <a:off x="4100921" y="2059861"/>
            <a:ext cx="789749" cy="369332"/>
          </a:xfrm>
          <a:prstGeom prst="rect">
            <a:avLst/>
          </a:prstGeom>
          <a:noFill/>
          <a:ln cap="flat">
            <a:solidFill>
              <a:srgbClr val="E98960"/>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M</a:t>
            </a:r>
          </a:p>
        </p:txBody>
      </p:sp>
      <p:sp>
        <p:nvSpPr>
          <p:cNvPr id="17" name="TextBox 6">
            <a:extLst>
              <a:ext uri="{FF2B5EF4-FFF2-40B4-BE49-F238E27FC236}">
                <a16:creationId xmlns:a16="http://schemas.microsoft.com/office/drawing/2014/main" id="{91C2DE76-8417-0353-F29C-66DD89828FF9}"/>
              </a:ext>
            </a:extLst>
          </p:cNvPr>
          <p:cNvSpPr txBox="1"/>
          <p:nvPr/>
        </p:nvSpPr>
        <p:spPr>
          <a:xfrm>
            <a:off x="4739381" y="2742767"/>
            <a:ext cx="3924305" cy="1329595"/>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800" b="1" kern="0" noProof="0" dirty="0">
                <a:solidFill>
                  <a:srgbClr val="E98960"/>
                </a:solidFill>
                <a:latin typeface="Arial" panose="020B0604020202020204" pitchFamily="34" charset="0"/>
                <a:ea typeface="Calibri"/>
                <a:cs typeface="Arial" panose="020B0604020202020204" pitchFamily="34" charset="0"/>
              </a:rPr>
              <a:t>Modelage de la tâche</a:t>
            </a:r>
          </a:p>
        </p:txBody>
      </p:sp>
      <p:pic>
        <p:nvPicPr>
          <p:cNvPr id="18" name="Picture 11">
            <a:extLst>
              <a:ext uri="{FF2B5EF4-FFF2-40B4-BE49-F238E27FC236}">
                <a16:creationId xmlns:a16="http://schemas.microsoft.com/office/drawing/2014/main" id="{12B8274E-5CEB-E8E8-69D7-DA52619A7CE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426007" y="1567314"/>
            <a:ext cx="2687484" cy="2687484"/>
          </a:xfrm>
          <a:prstGeom prst="rect">
            <a:avLst/>
          </a:prstGeom>
        </p:spPr>
      </p:pic>
    </p:spTree>
    <p:extLst>
      <p:ext uri="{BB962C8B-B14F-4D97-AF65-F5344CB8AC3E}">
        <p14:creationId xmlns:p14="http://schemas.microsoft.com/office/powerpoint/2010/main" val="27743315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122A2-8BB8-39A4-6781-88546B463F49}"/>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41427357-E9F2-92F7-D042-DF8BE9FBC949}"/>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B96915E2-DD6F-D5A6-3246-11139364F10E}"/>
              </a:ext>
            </a:extLst>
          </p:cNvPr>
          <p:cNvPicPr>
            <a:picLocks noChangeAspect="1"/>
          </p:cNvPicPr>
          <p:nvPr/>
        </p:nvPicPr>
        <p:blipFill>
          <a:blip r:embed="rId3"/>
          <a:stretch>
            <a:fillRect/>
          </a:stretch>
        </p:blipFill>
        <p:spPr>
          <a:xfrm>
            <a:off x="11309209" y="924848"/>
            <a:ext cx="583170" cy="583170"/>
          </a:xfrm>
          <a:prstGeom prst="rect">
            <a:avLst/>
          </a:prstGeom>
        </p:spPr>
      </p:pic>
      <p:sp>
        <p:nvSpPr>
          <p:cNvPr id="4" name="ZoneTexte 3">
            <a:extLst>
              <a:ext uri="{FF2B5EF4-FFF2-40B4-BE49-F238E27FC236}">
                <a16:creationId xmlns:a16="http://schemas.microsoft.com/office/drawing/2014/main" id="{9FE1D93B-79F4-1D12-CDC6-434FE794A131}"/>
              </a:ext>
            </a:extLst>
          </p:cNvPr>
          <p:cNvSpPr txBox="1"/>
          <p:nvPr/>
        </p:nvSpPr>
        <p:spPr>
          <a:xfrm>
            <a:off x="854146" y="192746"/>
            <a:ext cx="9945034" cy="461665"/>
          </a:xfrm>
          <a:prstGeom prst="rect">
            <a:avLst/>
          </a:prstGeom>
          <a:noFill/>
        </p:spPr>
        <p:txBody>
          <a:bodyPr wrap="square">
            <a:spAutoFit/>
          </a:bodyPr>
          <a:lstStyle/>
          <a:p>
            <a:r>
              <a:rPr lang="fr-FR" sz="2400" b="1" noProof="0" dirty="0">
                <a:solidFill>
                  <a:schemeClr val="tx1">
                    <a:lumMod val="50000"/>
                    <a:lumOff val="50000"/>
                  </a:schemeClr>
                </a:solidFill>
              </a:rPr>
              <a:t>Pour répondre à la question posée, nous allons prendre le cas suivant: </a:t>
            </a:r>
            <a:endParaRPr lang="fr-FR" sz="2400" noProof="0" dirty="0">
              <a:solidFill>
                <a:schemeClr val="tx1">
                  <a:lumMod val="50000"/>
                  <a:lumOff val="50000"/>
                </a:schemeClr>
              </a:solidFill>
            </a:endParaRPr>
          </a:p>
        </p:txBody>
      </p:sp>
      <p:sp>
        <p:nvSpPr>
          <p:cNvPr id="5" name="ZoneTexte 4">
            <a:extLst>
              <a:ext uri="{FF2B5EF4-FFF2-40B4-BE49-F238E27FC236}">
                <a16:creationId xmlns:a16="http://schemas.microsoft.com/office/drawing/2014/main" id="{63BDCA67-C99B-E0EE-E840-7D606F70F491}"/>
              </a:ext>
            </a:extLst>
          </p:cNvPr>
          <p:cNvSpPr txBox="1"/>
          <p:nvPr/>
        </p:nvSpPr>
        <p:spPr>
          <a:xfrm>
            <a:off x="854146" y="595712"/>
            <a:ext cx="6458672" cy="369332"/>
          </a:xfrm>
          <a:prstGeom prst="rect">
            <a:avLst/>
          </a:prstGeom>
          <a:noFill/>
        </p:spPr>
        <p:txBody>
          <a:bodyPr wrap="square">
            <a:spAutoFit/>
          </a:bodyPr>
          <a:lstStyle/>
          <a:p>
            <a:r>
              <a:rPr lang="fr-FR" i="1" noProof="0" dirty="0">
                <a:solidFill>
                  <a:schemeClr val="bg1">
                    <a:lumMod val="65000"/>
                  </a:schemeClr>
                </a:solidFill>
              </a:rPr>
              <a:t>Lire l’exemple</a:t>
            </a:r>
            <a:endParaRPr lang="fr-FR" noProof="0" dirty="0"/>
          </a:p>
        </p:txBody>
      </p:sp>
      <p:pic>
        <p:nvPicPr>
          <p:cNvPr id="10" name="Image 9">
            <a:extLst>
              <a:ext uri="{FF2B5EF4-FFF2-40B4-BE49-F238E27FC236}">
                <a16:creationId xmlns:a16="http://schemas.microsoft.com/office/drawing/2014/main" id="{672E3BF7-8E36-A50D-E5F4-823E3689A3D9}"/>
              </a:ext>
            </a:extLst>
          </p:cNvPr>
          <p:cNvPicPr>
            <a:picLocks noChangeAspect="1"/>
          </p:cNvPicPr>
          <p:nvPr/>
        </p:nvPicPr>
        <p:blipFill>
          <a:blip r:embed="rId4"/>
          <a:stretch>
            <a:fillRect/>
          </a:stretch>
        </p:blipFill>
        <p:spPr>
          <a:xfrm>
            <a:off x="662276" y="1508018"/>
            <a:ext cx="10707329" cy="4248584"/>
          </a:xfrm>
          <a:prstGeom prst="rect">
            <a:avLst/>
          </a:prstGeom>
        </p:spPr>
      </p:pic>
    </p:spTree>
    <p:extLst>
      <p:ext uri="{BB962C8B-B14F-4D97-AF65-F5344CB8AC3E}">
        <p14:creationId xmlns:p14="http://schemas.microsoft.com/office/powerpoint/2010/main" val="25044222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ABE2B-6733-0216-2E57-1059A60A4ABD}"/>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AFEB25D-28B5-A512-4944-0B14CD70F547}"/>
              </a:ext>
            </a:extLst>
          </p:cNvPr>
          <p:cNvPicPr>
            <a:picLocks noChangeAspect="1"/>
          </p:cNvPicPr>
          <p:nvPr/>
        </p:nvPicPr>
        <p:blipFill>
          <a:blip r:embed="rId3"/>
          <a:stretch>
            <a:fillRect/>
          </a:stretch>
        </p:blipFill>
        <p:spPr>
          <a:xfrm>
            <a:off x="1715728" y="2427755"/>
            <a:ext cx="8760542" cy="2916105"/>
          </a:xfrm>
          <a:prstGeom prst="rect">
            <a:avLst/>
          </a:prstGeom>
        </p:spPr>
      </p:pic>
      <p:sp>
        <p:nvSpPr>
          <p:cNvPr id="2" name="Oval 7">
            <a:extLst>
              <a:ext uri="{FF2B5EF4-FFF2-40B4-BE49-F238E27FC236}">
                <a16:creationId xmlns:a16="http://schemas.microsoft.com/office/drawing/2014/main" id="{2690B1E3-2668-C5BA-04D8-32E6085ABC49}"/>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5F0670FA-387F-C32A-38CF-43EA80E4DE44}"/>
              </a:ext>
            </a:extLst>
          </p:cNvPr>
          <p:cNvPicPr>
            <a:picLocks noChangeAspect="1"/>
          </p:cNvPicPr>
          <p:nvPr/>
        </p:nvPicPr>
        <p:blipFill>
          <a:blip r:embed="rId4"/>
          <a:stretch>
            <a:fillRect/>
          </a:stretch>
        </p:blipFill>
        <p:spPr>
          <a:xfrm>
            <a:off x="11309209" y="924848"/>
            <a:ext cx="583170" cy="583170"/>
          </a:xfrm>
          <a:prstGeom prst="rect">
            <a:avLst/>
          </a:prstGeom>
        </p:spPr>
      </p:pic>
      <p:sp>
        <p:nvSpPr>
          <p:cNvPr id="4" name="ZoneTexte 3">
            <a:extLst>
              <a:ext uri="{FF2B5EF4-FFF2-40B4-BE49-F238E27FC236}">
                <a16:creationId xmlns:a16="http://schemas.microsoft.com/office/drawing/2014/main" id="{E8AFFBFD-01C8-F826-A12C-9EF80A250511}"/>
              </a:ext>
            </a:extLst>
          </p:cNvPr>
          <p:cNvSpPr txBox="1"/>
          <p:nvPr/>
        </p:nvSpPr>
        <p:spPr>
          <a:xfrm>
            <a:off x="911727" y="216641"/>
            <a:ext cx="10326998" cy="707886"/>
          </a:xfrm>
          <a:prstGeom prst="rect">
            <a:avLst/>
          </a:prstGeom>
          <a:noFill/>
        </p:spPr>
        <p:txBody>
          <a:bodyPr wrap="square">
            <a:spAutoFit/>
          </a:bodyPr>
          <a:lstStyle/>
          <a:p>
            <a:r>
              <a:rPr lang="fr-FR" sz="2000" b="1" noProof="0" dirty="0">
                <a:solidFill>
                  <a:schemeClr val="tx1">
                    <a:lumMod val="50000"/>
                    <a:lumOff val="50000"/>
                  </a:schemeClr>
                </a:solidFill>
              </a:rPr>
              <a:t>Je vais suivre les étapes suivantes. </a:t>
            </a:r>
          </a:p>
          <a:p>
            <a:r>
              <a:rPr lang="fr-FR" sz="2000" b="1" noProof="0" dirty="0">
                <a:solidFill>
                  <a:schemeClr val="tx1">
                    <a:lumMod val="50000"/>
                    <a:lumOff val="50000"/>
                  </a:schemeClr>
                </a:solidFill>
              </a:rPr>
              <a:t>La première étape est : </a:t>
            </a:r>
            <a:endParaRPr lang="fr-FR" sz="2000" noProof="0" dirty="0">
              <a:solidFill>
                <a:schemeClr val="tx1">
                  <a:lumMod val="50000"/>
                  <a:lumOff val="50000"/>
                </a:schemeClr>
              </a:solidFill>
            </a:endParaRPr>
          </a:p>
        </p:txBody>
      </p:sp>
      <p:sp>
        <p:nvSpPr>
          <p:cNvPr id="9" name="ZoneTexte 8">
            <a:extLst>
              <a:ext uri="{FF2B5EF4-FFF2-40B4-BE49-F238E27FC236}">
                <a16:creationId xmlns:a16="http://schemas.microsoft.com/office/drawing/2014/main" id="{B914EC53-FF64-4B05-7C76-531C32983C99}"/>
              </a:ext>
            </a:extLst>
          </p:cNvPr>
          <p:cNvSpPr txBox="1"/>
          <p:nvPr/>
        </p:nvSpPr>
        <p:spPr>
          <a:xfrm>
            <a:off x="579008" y="5398085"/>
            <a:ext cx="5959876" cy="461665"/>
          </a:xfrm>
          <a:prstGeom prst="rect">
            <a:avLst/>
          </a:prstGeom>
          <a:noFill/>
        </p:spPr>
        <p:txBody>
          <a:bodyPr wrap="square">
            <a:spAutoFit/>
          </a:bodyPr>
          <a:lstStyle/>
          <a:p>
            <a:r>
              <a:rPr lang="fr-FR" sz="2400" b="0" i="0" noProof="0" dirty="0">
                <a:solidFill>
                  <a:srgbClr val="002060"/>
                </a:solidFill>
                <a:effectLst/>
                <a:latin typeface="Calibri" panose="020F0502020204030204" pitchFamily="34" charset="0"/>
                <a:sym typeface="Wingdings" panose="05000000000000000000" pitchFamily="2" charset="2"/>
              </a:rPr>
              <a:t> </a:t>
            </a:r>
            <a:r>
              <a:rPr lang="fr-FR" sz="2400" b="0" i="0" noProof="0" dirty="0">
                <a:solidFill>
                  <a:srgbClr val="002060"/>
                </a:solidFill>
                <a:effectLst/>
                <a:latin typeface="Calibri" panose="020F0502020204030204" pitchFamily="34" charset="0"/>
              </a:rPr>
              <a:t>La pyramide est composée de 4 rectangle</a:t>
            </a:r>
            <a:r>
              <a:rPr lang="fr-FR" sz="2400" noProof="0" dirty="0">
                <a:solidFill>
                  <a:srgbClr val="002060"/>
                </a:solidFill>
                <a:latin typeface="Calibri" panose="020F0502020204030204" pitchFamily="34" charset="0"/>
              </a:rPr>
              <a:t>s</a:t>
            </a:r>
            <a:r>
              <a:rPr lang="fr-FR" sz="2400" noProof="0" dirty="0">
                <a:solidFill>
                  <a:srgbClr val="002060"/>
                </a:solidFill>
              </a:rPr>
              <a:t> </a:t>
            </a:r>
          </a:p>
        </p:txBody>
      </p:sp>
      <p:sp>
        <p:nvSpPr>
          <p:cNvPr id="10" name="Flèche : droite 9">
            <a:extLst>
              <a:ext uri="{FF2B5EF4-FFF2-40B4-BE49-F238E27FC236}">
                <a16:creationId xmlns:a16="http://schemas.microsoft.com/office/drawing/2014/main" id="{972744A3-4ECB-B514-D5BF-2006407415CF}"/>
              </a:ext>
            </a:extLst>
          </p:cNvPr>
          <p:cNvSpPr/>
          <p:nvPr/>
        </p:nvSpPr>
        <p:spPr>
          <a:xfrm>
            <a:off x="6484868" y="5506535"/>
            <a:ext cx="567160" cy="41964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1" name="ZoneTexte 10">
            <a:extLst>
              <a:ext uri="{FF2B5EF4-FFF2-40B4-BE49-F238E27FC236}">
                <a16:creationId xmlns:a16="http://schemas.microsoft.com/office/drawing/2014/main" id="{2649DD3F-8294-0389-E1DE-CB4690F4832B}"/>
              </a:ext>
            </a:extLst>
          </p:cNvPr>
          <p:cNvSpPr txBox="1"/>
          <p:nvPr/>
        </p:nvSpPr>
        <p:spPr>
          <a:xfrm>
            <a:off x="7093461" y="5454636"/>
            <a:ext cx="4908398" cy="461665"/>
          </a:xfrm>
          <a:prstGeom prst="rect">
            <a:avLst/>
          </a:prstGeom>
          <a:noFill/>
        </p:spPr>
        <p:txBody>
          <a:bodyPr wrap="square">
            <a:spAutoFit/>
          </a:bodyPr>
          <a:lstStyle/>
          <a:p>
            <a:r>
              <a:rPr lang="fr-FR" sz="2000" b="1" i="0" noProof="0" dirty="0">
                <a:solidFill>
                  <a:srgbClr val="002060"/>
                </a:solidFill>
                <a:effectLst/>
                <a:latin typeface="Calibri" panose="020F0502020204030204" pitchFamily="34" charset="0"/>
              </a:rPr>
              <a:t>Donc on a </a:t>
            </a:r>
            <a:r>
              <a:rPr lang="fr-FR" sz="2400" b="1" i="1" noProof="0" dirty="0">
                <a:solidFill>
                  <a:srgbClr val="FF0000"/>
                </a:solidFill>
                <a:latin typeface="Bradley Hand ITC" panose="03070402050302030203" pitchFamily="66" charset="0"/>
              </a:rPr>
              <a:t>quatre niveaux trophiques.</a:t>
            </a:r>
            <a:endParaRPr lang="fr-FR" b="1" i="1" noProof="0" dirty="0">
              <a:solidFill>
                <a:srgbClr val="FF0000"/>
              </a:solidFill>
              <a:latin typeface="Bradley Hand ITC" panose="03070402050302030203" pitchFamily="66" charset="0"/>
            </a:endParaRPr>
          </a:p>
        </p:txBody>
      </p:sp>
      <p:sp>
        <p:nvSpPr>
          <p:cNvPr id="12" name="Rectangle 11">
            <a:extLst>
              <a:ext uri="{FF2B5EF4-FFF2-40B4-BE49-F238E27FC236}">
                <a16:creationId xmlns:a16="http://schemas.microsoft.com/office/drawing/2014/main" id="{3F4B8AE3-2F10-0D8E-430A-A34572CA00FD}"/>
              </a:ext>
            </a:extLst>
          </p:cNvPr>
          <p:cNvSpPr/>
          <p:nvPr/>
        </p:nvSpPr>
        <p:spPr>
          <a:xfrm>
            <a:off x="4724017" y="5454636"/>
            <a:ext cx="1603399" cy="40511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3" name="Connecteur droit avec flèche 12">
            <a:extLst>
              <a:ext uri="{FF2B5EF4-FFF2-40B4-BE49-F238E27FC236}">
                <a16:creationId xmlns:a16="http://schemas.microsoft.com/office/drawing/2014/main" id="{8DD6E46A-7FFB-1A5C-B85C-BF2C167902DA}"/>
              </a:ext>
            </a:extLst>
          </p:cNvPr>
          <p:cNvCxnSpPr>
            <a:cxnSpLocks/>
            <a:stCxn id="12" idx="0"/>
          </p:cNvCxnSpPr>
          <p:nvPr/>
        </p:nvCxnSpPr>
        <p:spPr>
          <a:xfrm flipV="1">
            <a:off x="5525717" y="4927382"/>
            <a:ext cx="732867" cy="52725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AF054F72-52AA-1CB8-4266-427DA7458BFF}"/>
              </a:ext>
            </a:extLst>
          </p:cNvPr>
          <p:cNvCxnSpPr>
            <a:cxnSpLocks/>
            <a:stCxn id="12" idx="0"/>
          </p:cNvCxnSpPr>
          <p:nvPr/>
        </p:nvCxnSpPr>
        <p:spPr>
          <a:xfrm flipV="1">
            <a:off x="5525717" y="4296697"/>
            <a:ext cx="648641" cy="115793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D1E81722-FCC0-BF52-DAF2-DF07627FD5B1}"/>
              </a:ext>
            </a:extLst>
          </p:cNvPr>
          <p:cNvCxnSpPr>
            <a:cxnSpLocks/>
            <a:stCxn id="12" idx="0"/>
          </p:cNvCxnSpPr>
          <p:nvPr/>
        </p:nvCxnSpPr>
        <p:spPr>
          <a:xfrm flipV="1">
            <a:off x="5525717" y="3628103"/>
            <a:ext cx="565630" cy="182653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561EA3A8-7F52-24B8-4C67-79B6067C2E1C}"/>
              </a:ext>
            </a:extLst>
          </p:cNvPr>
          <p:cNvCxnSpPr>
            <a:cxnSpLocks/>
            <a:stCxn id="12" idx="0"/>
          </p:cNvCxnSpPr>
          <p:nvPr/>
        </p:nvCxnSpPr>
        <p:spPr>
          <a:xfrm flipV="1">
            <a:off x="5525717" y="2802194"/>
            <a:ext cx="490330" cy="2652442"/>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EAA76A7F-74B1-4307-47FD-8A419C23E87A}"/>
              </a:ext>
            </a:extLst>
          </p:cNvPr>
          <p:cNvSpPr txBox="1"/>
          <p:nvPr/>
        </p:nvSpPr>
        <p:spPr>
          <a:xfrm>
            <a:off x="911727" y="1717786"/>
            <a:ext cx="6094070" cy="430887"/>
          </a:xfrm>
          <a:prstGeom prst="rect">
            <a:avLst/>
          </a:prstGeom>
          <a:noFill/>
        </p:spPr>
        <p:txBody>
          <a:bodyPr wrap="square">
            <a:spAutoFit/>
          </a:bodyPr>
          <a:lstStyle/>
          <a:p>
            <a:r>
              <a:rPr lang="fr-FR" sz="2200" b="1" noProof="0" dirty="0"/>
              <a:t>a- Nombre des niveaux trophiques étudiés: </a:t>
            </a:r>
          </a:p>
        </p:txBody>
      </p:sp>
      <p:grpSp>
        <p:nvGrpSpPr>
          <p:cNvPr id="43" name="Groupe 42">
            <a:extLst>
              <a:ext uri="{FF2B5EF4-FFF2-40B4-BE49-F238E27FC236}">
                <a16:creationId xmlns:a16="http://schemas.microsoft.com/office/drawing/2014/main" id="{6AE8A2A5-E89A-867B-C044-924997BD95B4}"/>
              </a:ext>
            </a:extLst>
          </p:cNvPr>
          <p:cNvGrpSpPr/>
          <p:nvPr/>
        </p:nvGrpSpPr>
        <p:grpSpPr>
          <a:xfrm>
            <a:off x="674377" y="1167237"/>
            <a:ext cx="10326997" cy="510733"/>
            <a:chOff x="674377" y="1225112"/>
            <a:chExt cx="10326997" cy="510733"/>
          </a:xfrm>
        </p:grpSpPr>
        <p:sp>
          <p:nvSpPr>
            <p:cNvPr id="7" name="Google Shape;443;p19">
              <a:extLst>
                <a:ext uri="{FF2B5EF4-FFF2-40B4-BE49-F238E27FC236}">
                  <a16:creationId xmlns:a16="http://schemas.microsoft.com/office/drawing/2014/main" id="{6B38957E-08E4-B343-33C3-713CF6018484}"/>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J’</a:t>
              </a:r>
              <a:r>
                <a:rPr lang="fr-FR" sz="2400" b="1" spc="-50" noProof="0" dirty="0">
                  <a:solidFill>
                    <a:srgbClr val="002060"/>
                  </a:solidFill>
                  <a:latin typeface="Calibri"/>
                  <a:ea typeface="Calibri"/>
                  <a:cs typeface="Calibri"/>
                  <a:sym typeface="Calibri"/>
                </a:rPr>
                <a:t>identifie les caractéristiques observables de ce phénomène:</a:t>
              </a:r>
            </a:p>
          </p:txBody>
        </p:sp>
        <p:sp>
          <p:nvSpPr>
            <p:cNvPr id="42" name="Ellipse 41">
              <a:extLst>
                <a:ext uri="{FF2B5EF4-FFF2-40B4-BE49-F238E27FC236}">
                  <a16:creationId xmlns:a16="http://schemas.microsoft.com/office/drawing/2014/main" id="{F0DDD60E-3E79-909D-5397-F53424697AFE}"/>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1</a:t>
              </a:r>
              <a:endParaRPr lang="fr-FR" b="1" noProof="0" dirty="0"/>
            </a:p>
          </p:txBody>
        </p:sp>
      </p:grpSp>
    </p:spTree>
    <p:extLst>
      <p:ext uri="{BB962C8B-B14F-4D97-AF65-F5344CB8AC3E}">
        <p14:creationId xmlns:p14="http://schemas.microsoft.com/office/powerpoint/2010/main" val="26620582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A70C0-6150-A5E7-9D2F-3542113CE703}"/>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3C2AD6BC-93E5-1252-4D2D-508A1BA747A7}"/>
              </a:ext>
            </a:extLst>
          </p:cNvPr>
          <p:cNvPicPr>
            <a:picLocks noChangeAspect="1"/>
          </p:cNvPicPr>
          <p:nvPr/>
        </p:nvPicPr>
        <p:blipFill>
          <a:blip r:embed="rId3"/>
          <a:stretch>
            <a:fillRect/>
          </a:stretch>
        </p:blipFill>
        <p:spPr>
          <a:xfrm>
            <a:off x="2639671" y="2093432"/>
            <a:ext cx="6754343" cy="2248305"/>
          </a:xfrm>
          <a:prstGeom prst="rect">
            <a:avLst/>
          </a:prstGeom>
        </p:spPr>
      </p:pic>
      <p:sp>
        <p:nvSpPr>
          <p:cNvPr id="2" name="Oval 7">
            <a:extLst>
              <a:ext uri="{FF2B5EF4-FFF2-40B4-BE49-F238E27FC236}">
                <a16:creationId xmlns:a16="http://schemas.microsoft.com/office/drawing/2014/main" id="{BD82131F-3729-16ED-A412-CA30F9812F73}"/>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D67FE2B1-F5BD-512B-6815-14CBD9A8F2DA}"/>
              </a:ext>
            </a:extLst>
          </p:cNvPr>
          <p:cNvPicPr>
            <a:picLocks noChangeAspect="1"/>
          </p:cNvPicPr>
          <p:nvPr/>
        </p:nvPicPr>
        <p:blipFill>
          <a:blip r:embed="rId4"/>
          <a:stretch>
            <a:fillRect/>
          </a:stretch>
        </p:blipFill>
        <p:spPr>
          <a:xfrm>
            <a:off x="11309209" y="924848"/>
            <a:ext cx="583170" cy="583170"/>
          </a:xfrm>
          <a:prstGeom prst="rect">
            <a:avLst/>
          </a:prstGeom>
        </p:spPr>
      </p:pic>
      <p:sp>
        <p:nvSpPr>
          <p:cNvPr id="27" name="Rectangle 26">
            <a:extLst>
              <a:ext uri="{FF2B5EF4-FFF2-40B4-BE49-F238E27FC236}">
                <a16:creationId xmlns:a16="http://schemas.microsoft.com/office/drawing/2014/main" id="{F070EBA7-C1F6-0F54-66DA-3D60D9B95852}"/>
              </a:ext>
            </a:extLst>
          </p:cNvPr>
          <p:cNvSpPr/>
          <p:nvPr/>
        </p:nvSpPr>
        <p:spPr>
          <a:xfrm>
            <a:off x="2647748" y="3848331"/>
            <a:ext cx="1447431" cy="5134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9" name="ZoneTexte 28">
            <a:extLst>
              <a:ext uri="{FF2B5EF4-FFF2-40B4-BE49-F238E27FC236}">
                <a16:creationId xmlns:a16="http://schemas.microsoft.com/office/drawing/2014/main" id="{85E5FF11-E085-093F-7CCA-CE50FEBC7DC9}"/>
              </a:ext>
            </a:extLst>
          </p:cNvPr>
          <p:cNvSpPr txBox="1"/>
          <p:nvPr/>
        </p:nvSpPr>
        <p:spPr>
          <a:xfrm>
            <a:off x="803111" y="4443679"/>
            <a:ext cx="9520760" cy="461665"/>
          </a:xfrm>
          <a:prstGeom prst="rect">
            <a:avLst/>
          </a:prstGeom>
          <a:noFill/>
          <a:ln>
            <a:noFill/>
          </a:ln>
        </p:spPr>
        <p:txBody>
          <a:bodyPr wrap="square">
            <a:spAutoFit/>
          </a:bodyPr>
          <a:lstStyle/>
          <a:p>
            <a:r>
              <a:rPr lang="fr-FR" sz="2200" b="1" noProof="0" dirty="0">
                <a:solidFill>
                  <a:srgbClr val="002060"/>
                </a:solidFill>
                <a:latin typeface="Calibri" panose="020F0502020204030204" pitchFamily="34" charset="0"/>
              </a:rPr>
              <a:t>O</a:t>
            </a:r>
            <a:r>
              <a:rPr lang="fr-FR" sz="2200" b="1" i="0" noProof="0" dirty="0">
                <a:solidFill>
                  <a:srgbClr val="002060"/>
                </a:solidFill>
                <a:effectLst/>
                <a:latin typeface="Calibri" panose="020F0502020204030204" pitchFamily="34" charset="0"/>
              </a:rPr>
              <a:t>n a mesuré la quantité de </a:t>
            </a:r>
            <a:r>
              <a:rPr lang="fr-FR" sz="2400" b="1" i="1" noProof="0" dirty="0">
                <a:solidFill>
                  <a:srgbClr val="FF0000"/>
                </a:solidFill>
                <a:latin typeface="Bradley Hand ITC" panose="03070402050302030203" pitchFamily="66" charset="0"/>
              </a:rPr>
              <a:t>l</a:t>
            </a:r>
            <a:r>
              <a:rPr lang="fr-FR" sz="2400" b="1" i="1" dirty="0">
                <a:solidFill>
                  <a:srgbClr val="FF0000"/>
                </a:solidFill>
                <a:latin typeface="Bradley Hand ITC" panose="03070402050302030203" pitchFamily="66" charset="0"/>
              </a:rPr>
              <a:t>’énergie </a:t>
            </a:r>
            <a:r>
              <a:rPr lang="fr-FR" sz="2200" b="1" noProof="0" dirty="0">
                <a:solidFill>
                  <a:srgbClr val="002060"/>
                </a:solidFill>
                <a:latin typeface="Calibri" panose="020F0502020204030204" pitchFamily="34" charset="0"/>
              </a:rPr>
              <a:t>au niveau de chaque niveau trophique.</a:t>
            </a:r>
          </a:p>
        </p:txBody>
      </p:sp>
      <p:sp>
        <p:nvSpPr>
          <p:cNvPr id="5" name="ZoneTexte 4">
            <a:extLst>
              <a:ext uri="{FF2B5EF4-FFF2-40B4-BE49-F238E27FC236}">
                <a16:creationId xmlns:a16="http://schemas.microsoft.com/office/drawing/2014/main" id="{0A7D4740-4A3A-1FCF-AE7C-0725685BDB63}"/>
              </a:ext>
            </a:extLst>
          </p:cNvPr>
          <p:cNvSpPr txBox="1"/>
          <p:nvPr/>
        </p:nvSpPr>
        <p:spPr>
          <a:xfrm>
            <a:off x="2037838" y="4936122"/>
            <a:ext cx="5076132" cy="430887"/>
          </a:xfrm>
          <a:prstGeom prst="rect">
            <a:avLst/>
          </a:prstGeom>
          <a:noFill/>
        </p:spPr>
        <p:txBody>
          <a:bodyPr wrap="square">
            <a:spAutoFit/>
          </a:bodyPr>
          <a:lstStyle/>
          <a:p>
            <a:r>
              <a:rPr lang="fr-FR" sz="2200" b="1" noProof="0" dirty="0">
                <a:solidFill>
                  <a:srgbClr val="002060"/>
                </a:solidFill>
                <a:latin typeface="Calibri" panose="020F0502020204030204" pitchFamily="34" charset="0"/>
              </a:rPr>
              <a:t>- La quantité d’énergie des p</a:t>
            </a:r>
            <a:r>
              <a:rPr lang="fr-FR" sz="2200" b="1" i="0" noProof="0" dirty="0">
                <a:solidFill>
                  <a:srgbClr val="002060"/>
                </a:solidFill>
                <a:effectLst/>
                <a:latin typeface="Calibri" panose="020F0502020204030204" pitchFamily="34" charset="0"/>
              </a:rPr>
              <a:t>lantes est :  </a:t>
            </a:r>
            <a:endParaRPr lang="fr-FR" sz="2200" b="1" i="1" noProof="0" dirty="0">
              <a:solidFill>
                <a:srgbClr val="FF0000"/>
              </a:solidFill>
              <a:latin typeface="Bradley Hand ITC" panose="03070402050302030203" pitchFamily="66" charset="0"/>
            </a:endParaRPr>
          </a:p>
        </p:txBody>
      </p:sp>
      <p:cxnSp>
        <p:nvCxnSpPr>
          <p:cNvPr id="8" name="Connecteur droit avec flèche 7">
            <a:extLst>
              <a:ext uri="{FF2B5EF4-FFF2-40B4-BE49-F238E27FC236}">
                <a16:creationId xmlns:a16="http://schemas.microsoft.com/office/drawing/2014/main" id="{9734C85B-D594-CB26-1AE6-36DE28367AC7}"/>
              </a:ext>
            </a:extLst>
          </p:cNvPr>
          <p:cNvCxnSpPr>
            <a:cxnSpLocks/>
            <a:stCxn id="27" idx="3"/>
            <a:endCxn id="17" idx="1"/>
          </p:cNvCxnSpPr>
          <p:nvPr/>
        </p:nvCxnSpPr>
        <p:spPr>
          <a:xfrm flipV="1">
            <a:off x="4095179" y="4084068"/>
            <a:ext cx="3738623" cy="2100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84846FE5-1CB5-43B3-24C4-AA424A0E9F9A}"/>
              </a:ext>
            </a:extLst>
          </p:cNvPr>
          <p:cNvSpPr/>
          <p:nvPr/>
        </p:nvSpPr>
        <p:spPr>
          <a:xfrm>
            <a:off x="7833802" y="3827322"/>
            <a:ext cx="1447431" cy="5134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9" name="Rectangle 18">
            <a:extLst>
              <a:ext uri="{FF2B5EF4-FFF2-40B4-BE49-F238E27FC236}">
                <a16:creationId xmlns:a16="http://schemas.microsoft.com/office/drawing/2014/main" id="{939C29B4-987B-DE3A-6FD5-12BFD500DD04}"/>
              </a:ext>
            </a:extLst>
          </p:cNvPr>
          <p:cNvSpPr/>
          <p:nvPr/>
        </p:nvSpPr>
        <p:spPr>
          <a:xfrm>
            <a:off x="2647748" y="3413105"/>
            <a:ext cx="1447431" cy="329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21" name="Connecteur droit avec flèche 20">
            <a:extLst>
              <a:ext uri="{FF2B5EF4-FFF2-40B4-BE49-F238E27FC236}">
                <a16:creationId xmlns:a16="http://schemas.microsoft.com/office/drawing/2014/main" id="{7E952C93-6974-5CB0-3C55-75033D19AA77}"/>
              </a:ext>
            </a:extLst>
          </p:cNvPr>
          <p:cNvCxnSpPr>
            <a:cxnSpLocks/>
            <a:stCxn id="19" idx="3"/>
            <a:endCxn id="22" idx="1"/>
          </p:cNvCxnSpPr>
          <p:nvPr/>
        </p:nvCxnSpPr>
        <p:spPr>
          <a:xfrm flipV="1">
            <a:off x="4095179" y="3556650"/>
            <a:ext cx="3738623" cy="2100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BF0C2375-F38F-79F0-6515-669486C54AB9}"/>
              </a:ext>
            </a:extLst>
          </p:cNvPr>
          <p:cNvSpPr/>
          <p:nvPr/>
        </p:nvSpPr>
        <p:spPr>
          <a:xfrm>
            <a:off x="7833802" y="3392096"/>
            <a:ext cx="1447431" cy="329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4" name="Rectangle 23">
            <a:extLst>
              <a:ext uri="{FF2B5EF4-FFF2-40B4-BE49-F238E27FC236}">
                <a16:creationId xmlns:a16="http://schemas.microsoft.com/office/drawing/2014/main" id="{F794C531-7DDE-88BD-E42F-540271769F07}"/>
              </a:ext>
            </a:extLst>
          </p:cNvPr>
          <p:cNvSpPr/>
          <p:nvPr/>
        </p:nvSpPr>
        <p:spPr>
          <a:xfrm>
            <a:off x="2647748" y="2963834"/>
            <a:ext cx="1447431" cy="329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25" name="Connecteur droit avec flèche 24">
            <a:extLst>
              <a:ext uri="{FF2B5EF4-FFF2-40B4-BE49-F238E27FC236}">
                <a16:creationId xmlns:a16="http://schemas.microsoft.com/office/drawing/2014/main" id="{1E8B5AFA-81E4-1CE2-066C-5C8017A3A14F}"/>
              </a:ext>
            </a:extLst>
          </p:cNvPr>
          <p:cNvCxnSpPr>
            <a:cxnSpLocks/>
            <a:stCxn id="24" idx="3"/>
            <a:endCxn id="30" idx="1"/>
          </p:cNvCxnSpPr>
          <p:nvPr/>
        </p:nvCxnSpPr>
        <p:spPr>
          <a:xfrm flipV="1">
            <a:off x="4095179" y="3107379"/>
            <a:ext cx="3738623" cy="2100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64274299-7EB1-A15B-D3AF-41178BD7FFF1}"/>
              </a:ext>
            </a:extLst>
          </p:cNvPr>
          <p:cNvSpPr/>
          <p:nvPr/>
        </p:nvSpPr>
        <p:spPr>
          <a:xfrm>
            <a:off x="7833802" y="2942825"/>
            <a:ext cx="1447431" cy="329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1" name="Rectangle 30">
            <a:extLst>
              <a:ext uri="{FF2B5EF4-FFF2-40B4-BE49-F238E27FC236}">
                <a16:creationId xmlns:a16="http://schemas.microsoft.com/office/drawing/2014/main" id="{0A83C0DF-56F3-2937-D86A-F01A90F2EBA2}"/>
              </a:ext>
            </a:extLst>
          </p:cNvPr>
          <p:cNvSpPr/>
          <p:nvPr/>
        </p:nvSpPr>
        <p:spPr>
          <a:xfrm>
            <a:off x="2647748" y="2492368"/>
            <a:ext cx="1447431" cy="329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32" name="Connecteur droit avec flèche 31">
            <a:extLst>
              <a:ext uri="{FF2B5EF4-FFF2-40B4-BE49-F238E27FC236}">
                <a16:creationId xmlns:a16="http://schemas.microsoft.com/office/drawing/2014/main" id="{0E2DFC67-9EEE-3777-8E37-5B1B7F19E7CC}"/>
              </a:ext>
            </a:extLst>
          </p:cNvPr>
          <p:cNvCxnSpPr>
            <a:cxnSpLocks/>
            <a:stCxn id="31" idx="3"/>
            <a:endCxn id="34" idx="1"/>
          </p:cNvCxnSpPr>
          <p:nvPr/>
        </p:nvCxnSpPr>
        <p:spPr>
          <a:xfrm flipV="1">
            <a:off x="4095179" y="2635913"/>
            <a:ext cx="3738623" cy="21009"/>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85DD19C5-A5FC-91CA-82DF-03E14D7EC2DA}"/>
              </a:ext>
            </a:extLst>
          </p:cNvPr>
          <p:cNvSpPr/>
          <p:nvPr/>
        </p:nvSpPr>
        <p:spPr>
          <a:xfrm>
            <a:off x="7833802" y="2471359"/>
            <a:ext cx="1447431" cy="329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5" name="ZoneTexte 34">
            <a:extLst>
              <a:ext uri="{FF2B5EF4-FFF2-40B4-BE49-F238E27FC236}">
                <a16:creationId xmlns:a16="http://schemas.microsoft.com/office/drawing/2014/main" id="{81126CD8-C91E-DFC1-47F5-ABA110229428}"/>
              </a:ext>
            </a:extLst>
          </p:cNvPr>
          <p:cNvSpPr txBox="1"/>
          <p:nvPr/>
        </p:nvSpPr>
        <p:spPr>
          <a:xfrm>
            <a:off x="2030183" y="5322207"/>
            <a:ext cx="6773140" cy="430887"/>
          </a:xfrm>
          <a:prstGeom prst="rect">
            <a:avLst/>
          </a:prstGeom>
          <a:noFill/>
        </p:spPr>
        <p:txBody>
          <a:bodyPr wrap="square">
            <a:spAutoFit/>
          </a:bodyPr>
          <a:lstStyle/>
          <a:p>
            <a:r>
              <a:rPr lang="fr-FR" sz="2200" b="1" noProof="0" dirty="0">
                <a:solidFill>
                  <a:srgbClr val="002060"/>
                </a:solidFill>
                <a:latin typeface="Calibri" panose="020F0502020204030204" pitchFamily="34" charset="0"/>
              </a:rPr>
              <a:t>- </a:t>
            </a:r>
            <a:r>
              <a:rPr lang="fr-FR" sz="2200" b="1" dirty="0">
                <a:solidFill>
                  <a:srgbClr val="002060"/>
                </a:solidFill>
                <a:latin typeface="Calibri" panose="020F0502020204030204" pitchFamily="34" charset="0"/>
              </a:rPr>
              <a:t>La quantité d’énergie </a:t>
            </a:r>
            <a:r>
              <a:rPr lang="fr-FR" sz="2200" b="1" noProof="0" dirty="0">
                <a:solidFill>
                  <a:srgbClr val="002060"/>
                </a:solidFill>
                <a:latin typeface="Calibri" panose="020F0502020204030204" pitchFamily="34" charset="0"/>
              </a:rPr>
              <a:t>des insectes et des escargots est :</a:t>
            </a:r>
            <a:endParaRPr lang="fr-FR" sz="2200" b="1" i="1" noProof="0" dirty="0">
              <a:solidFill>
                <a:srgbClr val="FF0000"/>
              </a:solidFill>
              <a:latin typeface="Bradley Hand ITC" panose="03070402050302030203" pitchFamily="66" charset="0"/>
            </a:endParaRPr>
          </a:p>
        </p:txBody>
      </p:sp>
      <p:sp>
        <p:nvSpPr>
          <p:cNvPr id="36" name="ZoneTexte 35">
            <a:extLst>
              <a:ext uri="{FF2B5EF4-FFF2-40B4-BE49-F238E27FC236}">
                <a16:creationId xmlns:a16="http://schemas.microsoft.com/office/drawing/2014/main" id="{98A2DFF2-4485-F75A-138B-5D1D52F48B2C}"/>
              </a:ext>
            </a:extLst>
          </p:cNvPr>
          <p:cNvSpPr txBox="1"/>
          <p:nvPr/>
        </p:nvSpPr>
        <p:spPr>
          <a:xfrm>
            <a:off x="2030182" y="5698597"/>
            <a:ext cx="4872063" cy="430887"/>
          </a:xfrm>
          <a:prstGeom prst="rect">
            <a:avLst/>
          </a:prstGeom>
          <a:noFill/>
        </p:spPr>
        <p:txBody>
          <a:bodyPr wrap="square">
            <a:spAutoFit/>
          </a:bodyPr>
          <a:lstStyle/>
          <a:p>
            <a:r>
              <a:rPr lang="fr-FR" sz="2200" b="1" noProof="0" dirty="0">
                <a:solidFill>
                  <a:srgbClr val="002060"/>
                </a:solidFill>
                <a:latin typeface="Calibri" panose="020F0502020204030204" pitchFamily="34" charset="0"/>
              </a:rPr>
              <a:t>- </a:t>
            </a:r>
            <a:r>
              <a:rPr lang="fr-FR" sz="2200" b="1" dirty="0">
                <a:solidFill>
                  <a:srgbClr val="002060"/>
                </a:solidFill>
                <a:latin typeface="Calibri" panose="020F0502020204030204" pitchFamily="34" charset="0"/>
              </a:rPr>
              <a:t>La quantité d’énergie </a:t>
            </a:r>
            <a:r>
              <a:rPr lang="fr-FR" sz="2200" b="1" noProof="0" dirty="0">
                <a:solidFill>
                  <a:srgbClr val="002060"/>
                </a:solidFill>
                <a:latin typeface="Calibri" panose="020F0502020204030204" pitchFamily="34" charset="0"/>
              </a:rPr>
              <a:t>des poissons est :</a:t>
            </a:r>
            <a:endParaRPr lang="fr-FR" sz="2200" b="1" i="1" noProof="0" dirty="0">
              <a:solidFill>
                <a:srgbClr val="FF0000"/>
              </a:solidFill>
              <a:latin typeface="Bradley Hand ITC" panose="03070402050302030203" pitchFamily="66" charset="0"/>
            </a:endParaRPr>
          </a:p>
        </p:txBody>
      </p:sp>
      <p:sp>
        <p:nvSpPr>
          <p:cNvPr id="37" name="ZoneTexte 36">
            <a:extLst>
              <a:ext uri="{FF2B5EF4-FFF2-40B4-BE49-F238E27FC236}">
                <a16:creationId xmlns:a16="http://schemas.microsoft.com/office/drawing/2014/main" id="{0BEBBE75-556E-5C02-7BAC-C7227BA09465}"/>
              </a:ext>
            </a:extLst>
          </p:cNvPr>
          <p:cNvSpPr txBox="1"/>
          <p:nvPr/>
        </p:nvSpPr>
        <p:spPr>
          <a:xfrm>
            <a:off x="2037837" y="6046117"/>
            <a:ext cx="5213765" cy="430887"/>
          </a:xfrm>
          <a:prstGeom prst="rect">
            <a:avLst/>
          </a:prstGeom>
          <a:noFill/>
        </p:spPr>
        <p:txBody>
          <a:bodyPr wrap="square">
            <a:spAutoFit/>
          </a:bodyPr>
          <a:lstStyle/>
          <a:p>
            <a:r>
              <a:rPr lang="fr-FR" sz="2200" b="1" noProof="0" dirty="0">
                <a:solidFill>
                  <a:srgbClr val="002060"/>
                </a:solidFill>
                <a:latin typeface="Calibri" panose="020F0502020204030204" pitchFamily="34" charset="0"/>
              </a:rPr>
              <a:t>- </a:t>
            </a:r>
            <a:r>
              <a:rPr lang="fr-FR" sz="2200" b="1" dirty="0">
                <a:solidFill>
                  <a:srgbClr val="002060"/>
                </a:solidFill>
                <a:latin typeface="Calibri" panose="020F0502020204030204" pitchFamily="34" charset="0"/>
              </a:rPr>
              <a:t>La quantité d’énergie </a:t>
            </a:r>
            <a:r>
              <a:rPr lang="fr-FR" sz="2200" b="1" noProof="0" dirty="0">
                <a:solidFill>
                  <a:srgbClr val="002060"/>
                </a:solidFill>
                <a:latin typeface="Calibri" panose="020F0502020204030204" pitchFamily="34" charset="0"/>
              </a:rPr>
              <a:t>chez l’Homme est :</a:t>
            </a:r>
            <a:endParaRPr lang="fr-FR" sz="2200" b="1" i="1" noProof="0" dirty="0">
              <a:solidFill>
                <a:srgbClr val="FF0000"/>
              </a:solidFill>
              <a:latin typeface="Bradley Hand ITC" panose="03070402050302030203" pitchFamily="66" charset="0"/>
            </a:endParaRPr>
          </a:p>
        </p:txBody>
      </p:sp>
      <p:sp>
        <p:nvSpPr>
          <p:cNvPr id="38" name="ZoneTexte 37">
            <a:extLst>
              <a:ext uri="{FF2B5EF4-FFF2-40B4-BE49-F238E27FC236}">
                <a16:creationId xmlns:a16="http://schemas.microsoft.com/office/drawing/2014/main" id="{3249C08F-F281-D8D0-FDF4-9D2A7F4BFA6E}"/>
              </a:ext>
            </a:extLst>
          </p:cNvPr>
          <p:cNvSpPr txBox="1"/>
          <p:nvPr/>
        </p:nvSpPr>
        <p:spPr>
          <a:xfrm>
            <a:off x="6666271" y="4905344"/>
            <a:ext cx="2727743" cy="461665"/>
          </a:xfrm>
          <a:prstGeom prst="rect">
            <a:avLst/>
          </a:prstGeom>
          <a:noFill/>
        </p:spPr>
        <p:txBody>
          <a:bodyPr wrap="square">
            <a:spAutoFit/>
          </a:bodyPr>
          <a:lstStyle/>
          <a:p>
            <a:r>
              <a:rPr lang="fr-FR" sz="2400" b="1" i="1" dirty="0">
                <a:solidFill>
                  <a:srgbClr val="FF0000"/>
                </a:solidFill>
                <a:latin typeface="Bradley Hand ITC" panose="03070402050302030203" pitchFamily="66" charset="0"/>
              </a:rPr>
              <a:t>21000 Kcal/m</a:t>
            </a:r>
            <a:r>
              <a:rPr lang="fr-FR" sz="2400" b="1" i="1" baseline="30000" dirty="0">
                <a:solidFill>
                  <a:srgbClr val="FF0000"/>
                </a:solidFill>
                <a:latin typeface="Bradley Hand ITC" panose="03070402050302030203" pitchFamily="66" charset="0"/>
              </a:rPr>
              <a:t>2</a:t>
            </a:r>
            <a:r>
              <a:rPr lang="fr-FR" sz="2400" b="1" i="1" dirty="0">
                <a:solidFill>
                  <a:srgbClr val="FF0000"/>
                </a:solidFill>
                <a:latin typeface="Bradley Hand ITC" panose="03070402050302030203" pitchFamily="66" charset="0"/>
              </a:rPr>
              <a:t>/an</a:t>
            </a:r>
            <a:endParaRPr lang="fr-FR" sz="2400" b="1" i="1" noProof="0" dirty="0">
              <a:solidFill>
                <a:srgbClr val="FF0000"/>
              </a:solidFill>
              <a:latin typeface="Bradley Hand ITC" panose="03070402050302030203" pitchFamily="66" charset="0"/>
            </a:endParaRPr>
          </a:p>
        </p:txBody>
      </p:sp>
      <p:sp>
        <p:nvSpPr>
          <p:cNvPr id="42" name="ZoneTexte 41">
            <a:extLst>
              <a:ext uri="{FF2B5EF4-FFF2-40B4-BE49-F238E27FC236}">
                <a16:creationId xmlns:a16="http://schemas.microsoft.com/office/drawing/2014/main" id="{0AC2DD7D-C2CD-5556-D262-E4189C886FE6}"/>
              </a:ext>
            </a:extLst>
          </p:cNvPr>
          <p:cNvSpPr txBox="1"/>
          <p:nvPr/>
        </p:nvSpPr>
        <p:spPr>
          <a:xfrm>
            <a:off x="911727" y="1597958"/>
            <a:ext cx="6094070" cy="430887"/>
          </a:xfrm>
          <a:prstGeom prst="rect">
            <a:avLst/>
          </a:prstGeom>
          <a:noFill/>
        </p:spPr>
        <p:txBody>
          <a:bodyPr wrap="square">
            <a:spAutoFit/>
          </a:bodyPr>
          <a:lstStyle/>
          <a:p>
            <a:r>
              <a:rPr lang="fr-FR" sz="2200" b="1" noProof="0" dirty="0"/>
              <a:t>b- L’énergie de chaque niveau trophique.</a:t>
            </a:r>
          </a:p>
        </p:txBody>
      </p:sp>
      <p:grpSp>
        <p:nvGrpSpPr>
          <p:cNvPr id="44" name="Groupe 43">
            <a:extLst>
              <a:ext uri="{FF2B5EF4-FFF2-40B4-BE49-F238E27FC236}">
                <a16:creationId xmlns:a16="http://schemas.microsoft.com/office/drawing/2014/main" id="{E0ACB304-61C8-C09F-7C45-25CAEBC06AF9}"/>
              </a:ext>
            </a:extLst>
          </p:cNvPr>
          <p:cNvGrpSpPr/>
          <p:nvPr/>
        </p:nvGrpSpPr>
        <p:grpSpPr>
          <a:xfrm>
            <a:off x="674377" y="1016765"/>
            <a:ext cx="10326997" cy="510733"/>
            <a:chOff x="674377" y="1225112"/>
            <a:chExt cx="10326997" cy="510733"/>
          </a:xfrm>
        </p:grpSpPr>
        <p:sp>
          <p:nvSpPr>
            <p:cNvPr id="45" name="Google Shape;443;p19">
              <a:extLst>
                <a:ext uri="{FF2B5EF4-FFF2-40B4-BE49-F238E27FC236}">
                  <a16:creationId xmlns:a16="http://schemas.microsoft.com/office/drawing/2014/main" id="{3837D86E-BBCB-4926-6D42-D626C8ED17D0}"/>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J’</a:t>
              </a:r>
              <a:r>
                <a:rPr lang="fr-FR" sz="2400" b="1" spc="-50" noProof="0" dirty="0">
                  <a:solidFill>
                    <a:srgbClr val="002060"/>
                  </a:solidFill>
                  <a:latin typeface="Calibri"/>
                  <a:ea typeface="Calibri"/>
                  <a:cs typeface="Calibri"/>
                  <a:sym typeface="Calibri"/>
                </a:rPr>
                <a:t>identifie les caractéristiques observables de ce phénomène:</a:t>
              </a:r>
            </a:p>
          </p:txBody>
        </p:sp>
        <p:sp>
          <p:nvSpPr>
            <p:cNvPr id="46" name="Ellipse 45">
              <a:extLst>
                <a:ext uri="{FF2B5EF4-FFF2-40B4-BE49-F238E27FC236}">
                  <a16:creationId xmlns:a16="http://schemas.microsoft.com/office/drawing/2014/main" id="{269BC6F7-5FA2-323B-F285-2CE736F2FE00}"/>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1</a:t>
              </a:r>
              <a:endParaRPr lang="fr-FR" b="1" noProof="0" dirty="0"/>
            </a:p>
          </p:txBody>
        </p:sp>
      </p:grpSp>
      <p:sp>
        <p:nvSpPr>
          <p:cNvPr id="6" name="ZoneTexte 5">
            <a:extLst>
              <a:ext uri="{FF2B5EF4-FFF2-40B4-BE49-F238E27FC236}">
                <a16:creationId xmlns:a16="http://schemas.microsoft.com/office/drawing/2014/main" id="{DB1D7141-8F98-25F9-E870-68D5B7553A9A}"/>
              </a:ext>
            </a:extLst>
          </p:cNvPr>
          <p:cNvSpPr txBox="1"/>
          <p:nvPr/>
        </p:nvSpPr>
        <p:spPr>
          <a:xfrm>
            <a:off x="8641862" y="5267774"/>
            <a:ext cx="2727743" cy="461665"/>
          </a:xfrm>
          <a:prstGeom prst="rect">
            <a:avLst/>
          </a:prstGeom>
          <a:noFill/>
        </p:spPr>
        <p:txBody>
          <a:bodyPr wrap="square">
            <a:spAutoFit/>
          </a:bodyPr>
          <a:lstStyle/>
          <a:p>
            <a:r>
              <a:rPr lang="fr-FR" sz="2400" b="1" i="1" dirty="0">
                <a:solidFill>
                  <a:srgbClr val="FF0000"/>
                </a:solidFill>
                <a:latin typeface="Bradley Hand ITC" panose="03070402050302030203" pitchFamily="66" charset="0"/>
              </a:rPr>
              <a:t>3400 Kcal/m</a:t>
            </a:r>
            <a:r>
              <a:rPr lang="fr-FR" sz="2400" b="1" i="1" baseline="30000" dirty="0">
                <a:solidFill>
                  <a:srgbClr val="FF0000"/>
                </a:solidFill>
                <a:latin typeface="Bradley Hand ITC" panose="03070402050302030203" pitchFamily="66" charset="0"/>
              </a:rPr>
              <a:t>2</a:t>
            </a:r>
            <a:r>
              <a:rPr lang="fr-FR" sz="2400" b="1" i="1" dirty="0">
                <a:solidFill>
                  <a:srgbClr val="FF0000"/>
                </a:solidFill>
                <a:latin typeface="Bradley Hand ITC" panose="03070402050302030203" pitchFamily="66" charset="0"/>
              </a:rPr>
              <a:t>/an</a:t>
            </a:r>
            <a:endParaRPr lang="fr-FR" sz="2400" b="1" i="1" noProof="0" dirty="0">
              <a:solidFill>
                <a:srgbClr val="FF0000"/>
              </a:solidFill>
              <a:latin typeface="Bradley Hand ITC" panose="03070402050302030203" pitchFamily="66" charset="0"/>
            </a:endParaRPr>
          </a:p>
        </p:txBody>
      </p:sp>
      <p:sp>
        <p:nvSpPr>
          <p:cNvPr id="7" name="ZoneTexte 6">
            <a:extLst>
              <a:ext uri="{FF2B5EF4-FFF2-40B4-BE49-F238E27FC236}">
                <a16:creationId xmlns:a16="http://schemas.microsoft.com/office/drawing/2014/main" id="{69C73CD3-E31B-AE53-7839-DC018EC9A223}"/>
              </a:ext>
            </a:extLst>
          </p:cNvPr>
          <p:cNvSpPr txBox="1"/>
          <p:nvPr/>
        </p:nvSpPr>
        <p:spPr>
          <a:xfrm>
            <a:off x="6902245" y="5653859"/>
            <a:ext cx="2727743" cy="461665"/>
          </a:xfrm>
          <a:prstGeom prst="rect">
            <a:avLst/>
          </a:prstGeom>
          <a:noFill/>
        </p:spPr>
        <p:txBody>
          <a:bodyPr wrap="square">
            <a:spAutoFit/>
          </a:bodyPr>
          <a:lstStyle/>
          <a:p>
            <a:r>
              <a:rPr lang="fr-FR" sz="2400" b="1" i="1" dirty="0">
                <a:solidFill>
                  <a:srgbClr val="FF0000"/>
                </a:solidFill>
                <a:latin typeface="Bradley Hand ITC" panose="03070402050302030203" pitchFamily="66" charset="0"/>
              </a:rPr>
              <a:t>400 Kcal/m</a:t>
            </a:r>
            <a:r>
              <a:rPr lang="fr-FR" sz="2400" b="1" i="1" baseline="30000" dirty="0">
                <a:solidFill>
                  <a:srgbClr val="FF0000"/>
                </a:solidFill>
                <a:latin typeface="Bradley Hand ITC" panose="03070402050302030203" pitchFamily="66" charset="0"/>
              </a:rPr>
              <a:t>2</a:t>
            </a:r>
            <a:r>
              <a:rPr lang="fr-FR" sz="2400" b="1" i="1" dirty="0">
                <a:solidFill>
                  <a:srgbClr val="FF0000"/>
                </a:solidFill>
                <a:latin typeface="Bradley Hand ITC" panose="03070402050302030203" pitchFamily="66" charset="0"/>
              </a:rPr>
              <a:t>/an</a:t>
            </a:r>
            <a:endParaRPr lang="fr-FR" sz="2400" b="1" i="1" noProof="0" dirty="0">
              <a:solidFill>
                <a:srgbClr val="FF0000"/>
              </a:solidFill>
              <a:latin typeface="Bradley Hand ITC" panose="03070402050302030203" pitchFamily="66" charset="0"/>
            </a:endParaRPr>
          </a:p>
        </p:txBody>
      </p:sp>
      <p:sp>
        <p:nvSpPr>
          <p:cNvPr id="9" name="ZoneTexte 8">
            <a:extLst>
              <a:ext uri="{FF2B5EF4-FFF2-40B4-BE49-F238E27FC236}">
                <a16:creationId xmlns:a16="http://schemas.microsoft.com/office/drawing/2014/main" id="{DA0F1D81-6B18-11B5-3B1A-48C696B4AC07}"/>
              </a:ext>
            </a:extLst>
          </p:cNvPr>
          <p:cNvSpPr txBox="1"/>
          <p:nvPr/>
        </p:nvSpPr>
        <p:spPr>
          <a:xfrm>
            <a:off x="6993152" y="6050685"/>
            <a:ext cx="2727743" cy="461665"/>
          </a:xfrm>
          <a:prstGeom prst="rect">
            <a:avLst/>
          </a:prstGeom>
          <a:noFill/>
        </p:spPr>
        <p:txBody>
          <a:bodyPr wrap="square">
            <a:spAutoFit/>
          </a:bodyPr>
          <a:lstStyle/>
          <a:p>
            <a:r>
              <a:rPr lang="fr-FR" sz="2400" b="1" i="1" dirty="0">
                <a:solidFill>
                  <a:srgbClr val="FF0000"/>
                </a:solidFill>
                <a:latin typeface="Bradley Hand ITC" panose="03070402050302030203" pitchFamily="66" charset="0"/>
              </a:rPr>
              <a:t>20 Kcal/m</a:t>
            </a:r>
            <a:r>
              <a:rPr lang="fr-FR" sz="2400" b="1" i="1" baseline="30000" dirty="0">
                <a:solidFill>
                  <a:srgbClr val="FF0000"/>
                </a:solidFill>
                <a:latin typeface="Bradley Hand ITC" panose="03070402050302030203" pitchFamily="66" charset="0"/>
              </a:rPr>
              <a:t>2</a:t>
            </a:r>
            <a:r>
              <a:rPr lang="fr-FR" sz="2400" b="1" i="1" dirty="0">
                <a:solidFill>
                  <a:srgbClr val="FF0000"/>
                </a:solidFill>
                <a:latin typeface="Bradley Hand ITC" panose="03070402050302030203" pitchFamily="66" charset="0"/>
              </a:rPr>
              <a:t>/an</a:t>
            </a:r>
            <a:endParaRPr lang="fr-FR" sz="2400" b="1" i="1" noProof="0" dirty="0">
              <a:solidFill>
                <a:srgbClr val="FF0000"/>
              </a:solidFill>
              <a:latin typeface="Bradley Hand ITC" panose="03070402050302030203" pitchFamily="66" charset="0"/>
            </a:endParaRPr>
          </a:p>
        </p:txBody>
      </p:sp>
    </p:spTree>
    <p:extLst>
      <p:ext uri="{BB962C8B-B14F-4D97-AF65-F5344CB8AC3E}">
        <p14:creationId xmlns:p14="http://schemas.microsoft.com/office/powerpoint/2010/main" val="39408409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500"/>
                                        <p:tgtEl>
                                          <p:spTgt spid="31"/>
                                        </p:tgtEl>
                                      </p:cBhvr>
                                    </p:animEffect>
                                  </p:childTnLst>
                                </p:cTn>
                              </p:par>
                              <p:par>
                                <p:cTn id="58" presetID="10" presetClass="entr" presetSubtype="0" fill="hold"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fade">
                                      <p:cBhvr>
                                        <p:cTn id="72" dur="500"/>
                                        <p:tgtEl>
                                          <p:spTgt spid="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fade">
                                      <p:cBhvr>
                                        <p:cTn id="7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5" grpId="0"/>
      <p:bldP spid="17" grpId="0" animBg="1"/>
      <p:bldP spid="19" grpId="0" animBg="1"/>
      <p:bldP spid="22" grpId="0" animBg="1"/>
      <p:bldP spid="24" grpId="0" animBg="1"/>
      <p:bldP spid="30" grpId="0" animBg="1"/>
      <p:bldP spid="31" grpId="0" animBg="1"/>
      <p:bldP spid="34" grpId="0" animBg="1"/>
      <p:bldP spid="35" grpId="0"/>
      <p:bldP spid="36" grpId="0"/>
      <p:bldP spid="37" grpId="0"/>
      <p:bldP spid="38" grpId="0"/>
      <p:bldP spid="6" grpId="0"/>
      <p:bldP spid="7"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919C0-14C2-1859-5BD1-74035999D709}"/>
            </a:ext>
          </a:extLst>
        </p:cNvPr>
        <p:cNvGrpSpPr/>
        <p:nvPr/>
      </p:nvGrpSpPr>
      <p:grpSpPr>
        <a:xfrm>
          <a:off x="0" y="0"/>
          <a:ext cx="0" cy="0"/>
          <a:chOff x="0" y="0"/>
          <a:chExt cx="0" cy="0"/>
        </a:xfrm>
      </p:grpSpPr>
      <p:pic>
        <p:nvPicPr>
          <p:cNvPr id="29" name="Image 28">
            <a:extLst>
              <a:ext uri="{FF2B5EF4-FFF2-40B4-BE49-F238E27FC236}">
                <a16:creationId xmlns:a16="http://schemas.microsoft.com/office/drawing/2014/main" id="{AD59DAB4-0953-59C2-2E4A-701C06C227C2}"/>
              </a:ext>
            </a:extLst>
          </p:cNvPr>
          <p:cNvPicPr>
            <a:picLocks noChangeAspect="1"/>
          </p:cNvPicPr>
          <p:nvPr/>
        </p:nvPicPr>
        <p:blipFill>
          <a:blip r:embed="rId3"/>
          <a:stretch>
            <a:fillRect/>
          </a:stretch>
        </p:blipFill>
        <p:spPr>
          <a:xfrm>
            <a:off x="3988389" y="2338021"/>
            <a:ext cx="3865199" cy="2249619"/>
          </a:xfrm>
          <a:prstGeom prst="rect">
            <a:avLst/>
          </a:prstGeom>
        </p:spPr>
      </p:pic>
      <p:pic>
        <p:nvPicPr>
          <p:cNvPr id="19" name="Image 18">
            <a:extLst>
              <a:ext uri="{FF2B5EF4-FFF2-40B4-BE49-F238E27FC236}">
                <a16:creationId xmlns:a16="http://schemas.microsoft.com/office/drawing/2014/main" id="{9B88AC3F-BE38-BB6D-99EC-965B50AD8F94}"/>
              </a:ext>
            </a:extLst>
          </p:cNvPr>
          <p:cNvPicPr>
            <a:picLocks noChangeAspect="1"/>
          </p:cNvPicPr>
          <p:nvPr/>
        </p:nvPicPr>
        <p:blipFill>
          <a:blip r:embed="rId4"/>
          <a:stretch>
            <a:fillRect/>
          </a:stretch>
        </p:blipFill>
        <p:spPr>
          <a:xfrm>
            <a:off x="8968204" y="2168551"/>
            <a:ext cx="1883827" cy="2438611"/>
          </a:xfrm>
          <a:prstGeom prst="rect">
            <a:avLst/>
          </a:prstGeom>
        </p:spPr>
      </p:pic>
      <p:sp>
        <p:nvSpPr>
          <p:cNvPr id="2" name="Oval 7">
            <a:extLst>
              <a:ext uri="{FF2B5EF4-FFF2-40B4-BE49-F238E27FC236}">
                <a16:creationId xmlns:a16="http://schemas.microsoft.com/office/drawing/2014/main" id="{978CF2BC-BC30-7BEE-82B7-656A813D07EA}"/>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CD6FA050-2926-2897-14D4-5A94DCFA7D77}"/>
              </a:ext>
            </a:extLst>
          </p:cNvPr>
          <p:cNvPicPr>
            <a:picLocks noChangeAspect="1"/>
          </p:cNvPicPr>
          <p:nvPr/>
        </p:nvPicPr>
        <p:blipFill>
          <a:blip r:embed="rId5"/>
          <a:stretch>
            <a:fillRect/>
          </a:stretch>
        </p:blipFill>
        <p:spPr>
          <a:xfrm>
            <a:off x="11309209" y="924848"/>
            <a:ext cx="583170" cy="583170"/>
          </a:xfrm>
          <a:prstGeom prst="rect">
            <a:avLst/>
          </a:prstGeom>
        </p:spPr>
      </p:pic>
      <p:grpSp>
        <p:nvGrpSpPr>
          <p:cNvPr id="4" name="Groupe 3">
            <a:extLst>
              <a:ext uri="{FF2B5EF4-FFF2-40B4-BE49-F238E27FC236}">
                <a16:creationId xmlns:a16="http://schemas.microsoft.com/office/drawing/2014/main" id="{05AAECFE-05A2-0F30-323F-2B8351556E45}"/>
              </a:ext>
            </a:extLst>
          </p:cNvPr>
          <p:cNvGrpSpPr/>
          <p:nvPr/>
        </p:nvGrpSpPr>
        <p:grpSpPr>
          <a:xfrm>
            <a:off x="709101" y="1019428"/>
            <a:ext cx="10326997" cy="510733"/>
            <a:chOff x="674377" y="1225112"/>
            <a:chExt cx="10326997" cy="510733"/>
          </a:xfrm>
        </p:grpSpPr>
        <p:sp>
          <p:nvSpPr>
            <p:cNvPr id="5" name="Google Shape;443;p19">
              <a:extLst>
                <a:ext uri="{FF2B5EF4-FFF2-40B4-BE49-F238E27FC236}">
                  <a16:creationId xmlns:a16="http://schemas.microsoft.com/office/drawing/2014/main" id="{AD59B855-098D-1A5A-355D-9B824B11595D}"/>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Je décris le flux de l’</a:t>
              </a:r>
              <a:r>
                <a:rPr lang="fr-FR" sz="2400" b="1" spc="-50" noProof="0" dirty="0" err="1">
                  <a:solidFill>
                    <a:srgbClr val="002060"/>
                  </a:solidFill>
                  <a:latin typeface="Calibri"/>
                  <a:ea typeface="Calibri"/>
                  <a:cs typeface="Calibri"/>
                  <a:sym typeface="Wingdings" panose="05000000000000000000" pitchFamily="2" charset="2"/>
                </a:rPr>
                <a:t>énergi</a:t>
              </a:r>
              <a:r>
                <a:rPr lang="fr-FR" sz="2400" b="1" spc="-50" dirty="0">
                  <a:solidFill>
                    <a:srgbClr val="002060"/>
                  </a:solidFill>
                  <a:latin typeface="Calibri"/>
                  <a:ea typeface="Calibri"/>
                  <a:cs typeface="Calibri"/>
                  <a:sym typeface="Wingdings" panose="05000000000000000000" pitchFamily="2" charset="2"/>
                </a:rPr>
                <a:t>e </a:t>
              </a:r>
              <a:r>
                <a:rPr lang="fr-FR" sz="2400" b="1" spc="-50" noProof="0" dirty="0">
                  <a:solidFill>
                    <a:srgbClr val="002060"/>
                  </a:solidFill>
                  <a:latin typeface="Calibri"/>
                  <a:ea typeface="Calibri"/>
                  <a:cs typeface="Calibri"/>
                  <a:sym typeface="Wingdings" panose="05000000000000000000" pitchFamily="2" charset="2"/>
                </a:rPr>
                <a:t>au niveau de la </a:t>
              </a:r>
              <a:r>
                <a:rPr lang="fr-FR" sz="2400" b="1" spc="-50" noProof="0" dirty="0">
                  <a:solidFill>
                    <a:srgbClr val="002060"/>
                  </a:solidFill>
                  <a:ea typeface="Calibri"/>
                  <a:cs typeface="Calibri"/>
                  <a:sym typeface="Calibri"/>
                </a:rPr>
                <a:t>chaîne</a:t>
              </a:r>
              <a:r>
                <a:rPr lang="fr-FR" sz="2400" b="1" spc="-50" noProof="0" dirty="0">
                  <a:solidFill>
                    <a:srgbClr val="002060"/>
                  </a:solidFill>
                  <a:latin typeface="Calibri"/>
                  <a:ea typeface="Calibri"/>
                  <a:cs typeface="Calibri"/>
                  <a:sym typeface="Wingdings" panose="05000000000000000000" pitchFamily="2" charset="2"/>
                </a:rPr>
                <a:t> alimentaire.</a:t>
              </a:r>
              <a:endParaRPr lang="fr-FR" sz="2400" b="1" spc="-50" noProof="0" dirty="0">
                <a:solidFill>
                  <a:srgbClr val="002060"/>
                </a:solidFill>
                <a:latin typeface="Calibri"/>
                <a:ea typeface="Calibri"/>
                <a:cs typeface="Calibri"/>
                <a:sym typeface="Calibri"/>
              </a:endParaRPr>
            </a:p>
          </p:txBody>
        </p:sp>
        <p:sp>
          <p:nvSpPr>
            <p:cNvPr id="6" name="Ellipse 5">
              <a:extLst>
                <a:ext uri="{FF2B5EF4-FFF2-40B4-BE49-F238E27FC236}">
                  <a16:creationId xmlns:a16="http://schemas.microsoft.com/office/drawing/2014/main" id="{274A7055-40B5-1BAF-879A-61BB86E6609C}"/>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2</a:t>
              </a:r>
              <a:endParaRPr lang="fr-FR" b="1" noProof="0" dirty="0"/>
            </a:p>
          </p:txBody>
        </p:sp>
      </p:grpSp>
      <p:sp>
        <p:nvSpPr>
          <p:cNvPr id="7" name="ZoneTexte 6">
            <a:extLst>
              <a:ext uri="{FF2B5EF4-FFF2-40B4-BE49-F238E27FC236}">
                <a16:creationId xmlns:a16="http://schemas.microsoft.com/office/drawing/2014/main" id="{34FAAF93-F291-9A45-55C4-685D2144728F}"/>
              </a:ext>
            </a:extLst>
          </p:cNvPr>
          <p:cNvSpPr txBox="1"/>
          <p:nvPr/>
        </p:nvSpPr>
        <p:spPr>
          <a:xfrm>
            <a:off x="911727" y="268895"/>
            <a:ext cx="3547978" cy="400110"/>
          </a:xfrm>
          <a:prstGeom prst="rect">
            <a:avLst/>
          </a:prstGeom>
          <a:noFill/>
        </p:spPr>
        <p:txBody>
          <a:bodyPr wrap="square">
            <a:spAutoFit/>
          </a:bodyPr>
          <a:lstStyle/>
          <a:p>
            <a:r>
              <a:rPr lang="fr-FR" sz="2000" b="1" noProof="0" dirty="0">
                <a:solidFill>
                  <a:schemeClr val="tx1">
                    <a:lumMod val="50000"/>
                    <a:lumOff val="50000"/>
                  </a:schemeClr>
                </a:solidFill>
              </a:rPr>
              <a:t>La deuxième étape est : </a:t>
            </a:r>
            <a:endParaRPr lang="fr-FR" sz="2000" noProof="0" dirty="0">
              <a:solidFill>
                <a:schemeClr val="tx1">
                  <a:lumMod val="50000"/>
                  <a:lumOff val="50000"/>
                </a:schemeClr>
              </a:solidFill>
            </a:endParaRPr>
          </a:p>
        </p:txBody>
      </p:sp>
      <p:sp>
        <p:nvSpPr>
          <p:cNvPr id="23" name="Rectangle 22">
            <a:extLst>
              <a:ext uri="{FF2B5EF4-FFF2-40B4-BE49-F238E27FC236}">
                <a16:creationId xmlns:a16="http://schemas.microsoft.com/office/drawing/2014/main" id="{EBB6D48D-5C4A-A9C6-8C3A-01AD2276B7C1}"/>
              </a:ext>
            </a:extLst>
          </p:cNvPr>
          <p:cNvSpPr/>
          <p:nvPr/>
        </p:nvSpPr>
        <p:spPr>
          <a:xfrm>
            <a:off x="9129536" y="4115628"/>
            <a:ext cx="1651819" cy="40813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4" name="Rectangle 23">
            <a:extLst>
              <a:ext uri="{FF2B5EF4-FFF2-40B4-BE49-F238E27FC236}">
                <a16:creationId xmlns:a16="http://schemas.microsoft.com/office/drawing/2014/main" id="{737957FD-6CCA-270B-C73F-921F57D1AC1F}"/>
              </a:ext>
            </a:extLst>
          </p:cNvPr>
          <p:cNvSpPr/>
          <p:nvPr/>
        </p:nvSpPr>
        <p:spPr>
          <a:xfrm>
            <a:off x="9129536" y="2658666"/>
            <a:ext cx="1651819" cy="37764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25" name="Connecteur : en angle 24">
            <a:extLst>
              <a:ext uri="{FF2B5EF4-FFF2-40B4-BE49-F238E27FC236}">
                <a16:creationId xmlns:a16="http://schemas.microsoft.com/office/drawing/2014/main" id="{97D93FD5-4579-AEC5-EF2E-F2CDEC05E64D}"/>
              </a:ext>
            </a:extLst>
          </p:cNvPr>
          <p:cNvCxnSpPr>
            <a:cxnSpLocks/>
            <a:stCxn id="23" idx="3"/>
            <a:endCxn id="24" idx="3"/>
          </p:cNvCxnSpPr>
          <p:nvPr/>
        </p:nvCxnSpPr>
        <p:spPr>
          <a:xfrm flipV="1">
            <a:off x="10781355" y="2847490"/>
            <a:ext cx="12700" cy="1472205"/>
          </a:xfrm>
          <a:prstGeom prst="bentConnector3">
            <a:avLst>
              <a:gd name="adj1" fmla="val 180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F6B3601-8921-5B35-48AA-6680AF255163}"/>
              </a:ext>
            </a:extLst>
          </p:cNvPr>
          <p:cNvSpPr/>
          <p:nvPr/>
        </p:nvSpPr>
        <p:spPr>
          <a:xfrm>
            <a:off x="3920891" y="4032918"/>
            <a:ext cx="3955704" cy="51349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6" name="Rectangle 35">
            <a:extLst>
              <a:ext uri="{FF2B5EF4-FFF2-40B4-BE49-F238E27FC236}">
                <a16:creationId xmlns:a16="http://schemas.microsoft.com/office/drawing/2014/main" id="{5A92C042-5729-53AD-00F0-35DBF008E33B}"/>
              </a:ext>
            </a:extLst>
          </p:cNvPr>
          <p:cNvSpPr/>
          <p:nvPr/>
        </p:nvSpPr>
        <p:spPr>
          <a:xfrm>
            <a:off x="5647411" y="2319196"/>
            <a:ext cx="497384" cy="61155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38" name="Connecteur : en angle 37">
            <a:extLst>
              <a:ext uri="{FF2B5EF4-FFF2-40B4-BE49-F238E27FC236}">
                <a16:creationId xmlns:a16="http://schemas.microsoft.com/office/drawing/2014/main" id="{B0E8D4EE-92FE-36DE-0DB8-9CE290134EC5}"/>
              </a:ext>
            </a:extLst>
          </p:cNvPr>
          <p:cNvCxnSpPr>
            <a:cxnSpLocks/>
            <a:stCxn id="34" idx="3"/>
            <a:endCxn id="36" idx="3"/>
          </p:cNvCxnSpPr>
          <p:nvPr/>
        </p:nvCxnSpPr>
        <p:spPr>
          <a:xfrm flipH="1" flipV="1">
            <a:off x="6144795" y="2624971"/>
            <a:ext cx="1731800" cy="1664693"/>
          </a:xfrm>
          <a:prstGeom prst="bentConnector3">
            <a:avLst>
              <a:gd name="adj1" fmla="val -132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ZoneTexte 38">
            <a:extLst>
              <a:ext uri="{FF2B5EF4-FFF2-40B4-BE49-F238E27FC236}">
                <a16:creationId xmlns:a16="http://schemas.microsoft.com/office/drawing/2014/main" id="{4C309FA5-2844-F3C2-E232-93AF26F89E1E}"/>
              </a:ext>
            </a:extLst>
          </p:cNvPr>
          <p:cNvSpPr txBox="1"/>
          <p:nvPr/>
        </p:nvSpPr>
        <p:spPr>
          <a:xfrm>
            <a:off x="735166" y="5077061"/>
            <a:ext cx="2635238" cy="769441"/>
          </a:xfrm>
          <a:prstGeom prst="rect">
            <a:avLst/>
          </a:prstGeom>
          <a:noFill/>
          <a:ln>
            <a:solidFill>
              <a:srgbClr val="002060"/>
            </a:solidFill>
          </a:ln>
        </p:spPr>
        <p:txBody>
          <a:bodyPr wrap="square">
            <a:spAutoFit/>
          </a:bodyPr>
          <a:lstStyle/>
          <a:p>
            <a:pPr algn="just"/>
            <a:r>
              <a:rPr lang="fr-FR" sz="2200" b="0" i="0" spc="-30" noProof="0" dirty="0">
                <a:solidFill>
                  <a:srgbClr val="002060"/>
                </a:solidFill>
                <a:effectLst/>
                <a:latin typeface="Calibri" panose="020F0502020204030204" pitchFamily="34" charset="0"/>
                <a:sym typeface="Wingdings" panose="05000000000000000000" pitchFamily="2" charset="2"/>
              </a:rPr>
              <a:t> </a:t>
            </a:r>
            <a:r>
              <a:rPr lang="fr-FR" sz="2200" spc="-30" noProof="0" dirty="0">
                <a:solidFill>
                  <a:srgbClr val="002060"/>
                </a:solidFill>
                <a:latin typeface="Calibri" panose="020F0502020204030204" pitchFamily="34" charset="0"/>
                <a:sym typeface="Wingdings" panose="05000000000000000000" pitchFamily="2" charset="2"/>
              </a:rPr>
              <a:t>En allant des plantes vers l’Homme</a:t>
            </a:r>
            <a:endParaRPr lang="fr-FR" sz="2200" spc="-30" noProof="0" dirty="0">
              <a:solidFill>
                <a:srgbClr val="002060"/>
              </a:solidFill>
            </a:endParaRPr>
          </a:p>
        </p:txBody>
      </p:sp>
      <p:sp>
        <p:nvSpPr>
          <p:cNvPr id="40" name="ZoneTexte 39">
            <a:extLst>
              <a:ext uri="{FF2B5EF4-FFF2-40B4-BE49-F238E27FC236}">
                <a16:creationId xmlns:a16="http://schemas.microsoft.com/office/drawing/2014/main" id="{6C021B62-36E5-430E-6651-4F9131A18D3C}"/>
              </a:ext>
            </a:extLst>
          </p:cNvPr>
          <p:cNvSpPr txBox="1"/>
          <p:nvPr/>
        </p:nvSpPr>
        <p:spPr>
          <a:xfrm>
            <a:off x="4069984" y="5077062"/>
            <a:ext cx="3655713" cy="769441"/>
          </a:xfrm>
          <a:prstGeom prst="rect">
            <a:avLst/>
          </a:prstGeom>
          <a:noFill/>
          <a:ln>
            <a:solidFill>
              <a:srgbClr val="002060"/>
            </a:solidFill>
          </a:ln>
        </p:spPr>
        <p:txBody>
          <a:bodyPr wrap="square">
            <a:spAutoFit/>
          </a:bodyPr>
          <a:lstStyle/>
          <a:p>
            <a:pPr algn="just"/>
            <a:r>
              <a:rPr lang="fr-FR" sz="2200" b="0" i="0" spc="-30" noProof="0" dirty="0">
                <a:solidFill>
                  <a:srgbClr val="002060"/>
                </a:solidFill>
                <a:effectLst/>
                <a:latin typeface="Calibri" panose="020F0502020204030204" pitchFamily="34" charset="0"/>
                <a:sym typeface="Wingdings" panose="05000000000000000000" pitchFamily="2" charset="2"/>
              </a:rPr>
              <a:t> </a:t>
            </a:r>
            <a:r>
              <a:rPr lang="fr-FR" sz="2200" spc="-30" noProof="0" dirty="0">
                <a:solidFill>
                  <a:srgbClr val="002060"/>
                </a:solidFill>
                <a:latin typeface="Calibri" panose="020F0502020204030204" pitchFamily="34" charset="0"/>
                <a:sym typeface="Wingdings" panose="05000000000000000000" pitchFamily="2" charset="2"/>
              </a:rPr>
              <a:t>Les rectangles deviennent moins larges.</a:t>
            </a:r>
            <a:endParaRPr lang="fr-FR" sz="2200" spc="-30" noProof="0" dirty="0">
              <a:solidFill>
                <a:srgbClr val="002060"/>
              </a:solidFill>
            </a:endParaRPr>
          </a:p>
        </p:txBody>
      </p:sp>
      <p:sp>
        <p:nvSpPr>
          <p:cNvPr id="41" name="ZoneTexte 40">
            <a:extLst>
              <a:ext uri="{FF2B5EF4-FFF2-40B4-BE49-F238E27FC236}">
                <a16:creationId xmlns:a16="http://schemas.microsoft.com/office/drawing/2014/main" id="{B48210C6-9CD9-1D91-5A35-CC17141F835D}"/>
              </a:ext>
            </a:extLst>
          </p:cNvPr>
          <p:cNvSpPr txBox="1"/>
          <p:nvPr/>
        </p:nvSpPr>
        <p:spPr>
          <a:xfrm>
            <a:off x="8604859" y="5077062"/>
            <a:ext cx="2851975" cy="769441"/>
          </a:xfrm>
          <a:prstGeom prst="rect">
            <a:avLst/>
          </a:prstGeom>
          <a:noFill/>
          <a:ln>
            <a:solidFill>
              <a:srgbClr val="002060"/>
            </a:solidFill>
          </a:ln>
        </p:spPr>
        <p:txBody>
          <a:bodyPr wrap="square">
            <a:spAutoFit/>
          </a:bodyPr>
          <a:lstStyle/>
          <a:p>
            <a:pPr algn="just"/>
            <a:r>
              <a:rPr lang="fr-FR" sz="2200" b="0" i="0" spc="-30" noProof="0" dirty="0">
                <a:solidFill>
                  <a:srgbClr val="002060"/>
                </a:solidFill>
                <a:effectLst/>
                <a:latin typeface="Calibri" panose="020F0502020204030204" pitchFamily="34" charset="0"/>
                <a:sym typeface="Wingdings" panose="05000000000000000000" pitchFamily="2" charset="2"/>
              </a:rPr>
              <a:t> </a:t>
            </a:r>
            <a:r>
              <a:rPr lang="fr-FR" sz="2200" spc="-30" noProof="0" dirty="0">
                <a:solidFill>
                  <a:srgbClr val="002060"/>
                </a:solidFill>
                <a:latin typeface="Calibri" panose="020F0502020204030204" pitchFamily="34" charset="0"/>
                <a:sym typeface="Wingdings" panose="05000000000000000000" pitchFamily="2" charset="2"/>
              </a:rPr>
              <a:t>Donc la quantité </a:t>
            </a:r>
            <a:r>
              <a:rPr lang="fr-FR" sz="2200" spc="-30" dirty="0">
                <a:solidFill>
                  <a:srgbClr val="002060"/>
                </a:solidFill>
                <a:latin typeface="Calibri" panose="020F0502020204030204" pitchFamily="34" charset="0"/>
                <a:sym typeface="Wingdings" panose="05000000000000000000" pitchFamily="2" charset="2"/>
              </a:rPr>
              <a:t>de l’énergie diminue</a:t>
            </a:r>
            <a:r>
              <a:rPr lang="fr-FR" sz="2200" spc="-30" noProof="0" dirty="0">
                <a:solidFill>
                  <a:srgbClr val="002060"/>
                </a:solidFill>
                <a:latin typeface="Calibri" panose="020F0502020204030204" pitchFamily="34" charset="0"/>
                <a:sym typeface="Wingdings" panose="05000000000000000000" pitchFamily="2" charset="2"/>
              </a:rPr>
              <a:t>.</a:t>
            </a:r>
            <a:endParaRPr lang="fr-FR" sz="2200" spc="-30" noProof="0" dirty="0">
              <a:solidFill>
                <a:srgbClr val="002060"/>
              </a:solidFill>
            </a:endParaRPr>
          </a:p>
        </p:txBody>
      </p:sp>
      <p:sp>
        <p:nvSpPr>
          <p:cNvPr id="42" name="ZoneTexte 41">
            <a:extLst>
              <a:ext uri="{FF2B5EF4-FFF2-40B4-BE49-F238E27FC236}">
                <a16:creationId xmlns:a16="http://schemas.microsoft.com/office/drawing/2014/main" id="{49585151-AC4F-892C-96CF-F14B647CF54E}"/>
              </a:ext>
            </a:extLst>
          </p:cNvPr>
          <p:cNvSpPr txBox="1"/>
          <p:nvPr/>
        </p:nvSpPr>
        <p:spPr>
          <a:xfrm>
            <a:off x="941442" y="6038584"/>
            <a:ext cx="1990074" cy="430887"/>
          </a:xfrm>
          <a:prstGeom prst="rect">
            <a:avLst/>
          </a:prstGeom>
          <a:solidFill>
            <a:srgbClr val="00345D"/>
          </a:solidFill>
          <a:ln>
            <a:solidFill>
              <a:srgbClr val="002060"/>
            </a:solidFill>
          </a:ln>
        </p:spPr>
        <p:txBody>
          <a:bodyPr wrap="square">
            <a:spAutoFit/>
          </a:bodyPr>
          <a:lstStyle/>
          <a:p>
            <a:pPr algn="ctr"/>
            <a:r>
              <a:rPr lang="fr-FR" sz="2200" b="1" i="0" spc="-30" noProof="0" dirty="0">
                <a:solidFill>
                  <a:schemeClr val="bg1"/>
                </a:solidFill>
                <a:effectLst/>
                <a:latin typeface="Calibri" panose="020F0502020204030204" pitchFamily="34" charset="0"/>
                <a:sym typeface="Wingdings" panose="05000000000000000000" pitchFamily="2" charset="2"/>
              </a:rPr>
              <a:t>La description  </a:t>
            </a:r>
            <a:endParaRPr lang="fr-FR" sz="2200" b="1" spc="-30" noProof="0" dirty="0">
              <a:solidFill>
                <a:schemeClr val="bg1"/>
              </a:solidFill>
            </a:endParaRPr>
          </a:p>
        </p:txBody>
      </p:sp>
      <p:sp>
        <p:nvSpPr>
          <p:cNvPr id="43" name="ZoneTexte 42">
            <a:extLst>
              <a:ext uri="{FF2B5EF4-FFF2-40B4-BE49-F238E27FC236}">
                <a16:creationId xmlns:a16="http://schemas.microsoft.com/office/drawing/2014/main" id="{2F6653F6-D674-C073-A1A3-9DA203CEF3B2}"/>
              </a:ext>
            </a:extLst>
          </p:cNvPr>
          <p:cNvSpPr txBox="1"/>
          <p:nvPr/>
        </p:nvSpPr>
        <p:spPr>
          <a:xfrm>
            <a:off x="2906893" y="6022819"/>
            <a:ext cx="8549941" cy="461665"/>
          </a:xfrm>
          <a:prstGeom prst="rect">
            <a:avLst/>
          </a:prstGeom>
          <a:noFill/>
          <a:ln>
            <a:solidFill>
              <a:srgbClr val="002060"/>
            </a:solidFill>
          </a:ln>
        </p:spPr>
        <p:txBody>
          <a:bodyPr wrap="square">
            <a:spAutoFit/>
          </a:bodyPr>
          <a:lstStyle/>
          <a:p>
            <a:r>
              <a:rPr lang="fr-FR" sz="2400" b="1" i="1" noProof="0" dirty="0">
                <a:solidFill>
                  <a:srgbClr val="FF0000"/>
                </a:solidFill>
                <a:latin typeface="Bradley Hand ITC" panose="03070402050302030203" pitchFamily="66" charset="0"/>
              </a:rPr>
              <a:t>En allant des plantes vers le lion le flux de </a:t>
            </a:r>
            <a:r>
              <a:rPr lang="fr-FR" sz="2400" b="1" i="1" dirty="0">
                <a:solidFill>
                  <a:srgbClr val="FF0000"/>
                </a:solidFill>
                <a:latin typeface="Bradley Hand ITC" panose="03070402050302030203" pitchFamily="66" charset="0"/>
              </a:rPr>
              <a:t>l’énergie </a:t>
            </a:r>
            <a:r>
              <a:rPr lang="fr-FR" sz="2400" b="1" i="1" noProof="0" dirty="0">
                <a:solidFill>
                  <a:srgbClr val="FF0000"/>
                </a:solidFill>
                <a:latin typeface="Bradley Hand ITC" panose="03070402050302030203" pitchFamily="66" charset="0"/>
              </a:rPr>
              <a:t>diminue.</a:t>
            </a:r>
          </a:p>
        </p:txBody>
      </p:sp>
      <p:sp>
        <p:nvSpPr>
          <p:cNvPr id="44" name="ZoneTexte 43">
            <a:extLst>
              <a:ext uri="{FF2B5EF4-FFF2-40B4-BE49-F238E27FC236}">
                <a16:creationId xmlns:a16="http://schemas.microsoft.com/office/drawing/2014/main" id="{BC1ED920-A00A-5E88-8521-203C243AAFDF}"/>
              </a:ext>
            </a:extLst>
          </p:cNvPr>
          <p:cNvSpPr txBox="1"/>
          <p:nvPr/>
        </p:nvSpPr>
        <p:spPr>
          <a:xfrm>
            <a:off x="778585" y="1605448"/>
            <a:ext cx="10257513" cy="430887"/>
          </a:xfrm>
          <a:prstGeom prst="rect">
            <a:avLst/>
          </a:prstGeom>
          <a:noFill/>
          <a:ln>
            <a:solidFill>
              <a:srgbClr val="002060"/>
            </a:solidFill>
          </a:ln>
        </p:spPr>
        <p:txBody>
          <a:bodyPr wrap="square">
            <a:spAutoFit/>
          </a:bodyPr>
          <a:lstStyle/>
          <a:p>
            <a:r>
              <a:rPr lang="fr-FR" sz="2200" noProof="0" dirty="0">
                <a:sym typeface="Wingdings" panose="05000000000000000000" pitchFamily="2" charset="2"/>
              </a:rPr>
              <a:t> Le flux est la quantité de l’énergie transférée d’un niveau</a:t>
            </a:r>
            <a:r>
              <a:rPr lang="fr-FR" sz="2200" noProof="0" dirty="0"/>
              <a:t> trophique à un autre.</a:t>
            </a:r>
          </a:p>
        </p:txBody>
      </p:sp>
      <p:pic>
        <p:nvPicPr>
          <p:cNvPr id="9" name="Image 8">
            <a:extLst>
              <a:ext uri="{FF2B5EF4-FFF2-40B4-BE49-F238E27FC236}">
                <a16:creationId xmlns:a16="http://schemas.microsoft.com/office/drawing/2014/main" id="{8A3B5C93-D902-1D8C-4765-CCE6950D94F4}"/>
              </a:ext>
            </a:extLst>
          </p:cNvPr>
          <p:cNvPicPr>
            <a:picLocks noChangeAspect="1"/>
          </p:cNvPicPr>
          <p:nvPr/>
        </p:nvPicPr>
        <p:blipFill>
          <a:blip r:embed="rId6"/>
          <a:srcRect t="2342" r="78181"/>
          <a:stretch>
            <a:fillRect/>
          </a:stretch>
        </p:blipFill>
        <p:spPr>
          <a:xfrm>
            <a:off x="1386267" y="2140381"/>
            <a:ext cx="1628108" cy="2425674"/>
          </a:xfrm>
          <a:prstGeom prst="rect">
            <a:avLst/>
          </a:prstGeom>
        </p:spPr>
      </p:pic>
      <p:sp>
        <p:nvSpPr>
          <p:cNvPr id="13" name="Rectangle 12">
            <a:extLst>
              <a:ext uri="{FF2B5EF4-FFF2-40B4-BE49-F238E27FC236}">
                <a16:creationId xmlns:a16="http://schemas.microsoft.com/office/drawing/2014/main" id="{A6921205-E25C-01BE-11E3-58714E4F436A}"/>
              </a:ext>
            </a:extLst>
          </p:cNvPr>
          <p:cNvSpPr/>
          <p:nvPr/>
        </p:nvSpPr>
        <p:spPr>
          <a:xfrm>
            <a:off x="1456943" y="4125506"/>
            <a:ext cx="1537769" cy="3937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5" name="Rectangle 14">
            <a:extLst>
              <a:ext uri="{FF2B5EF4-FFF2-40B4-BE49-F238E27FC236}">
                <a16:creationId xmlns:a16="http://schemas.microsoft.com/office/drawing/2014/main" id="{8D5A222C-B944-2929-B080-FB7695F149AC}"/>
              </a:ext>
            </a:extLst>
          </p:cNvPr>
          <p:cNvSpPr/>
          <p:nvPr/>
        </p:nvSpPr>
        <p:spPr>
          <a:xfrm>
            <a:off x="1456942" y="2535999"/>
            <a:ext cx="1537769" cy="3291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8" name="Connecteur : en angle 17">
            <a:extLst>
              <a:ext uri="{FF2B5EF4-FFF2-40B4-BE49-F238E27FC236}">
                <a16:creationId xmlns:a16="http://schemas.microsoft.com/office/drawing/2014/main" id="{84EAD7C0-17BC-EF22-A771-2A77D9BACF54}"/>
              </a:ext>
            </a:extLst>
          </p:cNvPr>
          <p:cNvCxnSpPr>
            <a:cxnSpLocks/>
            <a:stCxn id="13" idx="1"/>
            <a:endCxn id="15" idx="1"/>
          </p:cNvCxnSpPr>
          <p:nvPr/>
        </p:nvCxnSpPr>
        <p:spPr>
          <a:xfrm rot="10800000">
            <a:off x="1456943" y="2700553"/>
            <a:ext cx="1" cy="1621814"/>
          </a:xfrm>
          <a:prstGeom prst="bentConnector3">
            <a:avLst>
              <a:gd name="adj1" fmla="val 2286010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242C6482-1DDB-1B23-EF86-F0A8886F6255}"/>
              </a:ext>
            </a:extLst>
          </p:cNvPr>
          <p:cNvCxnSpPr>
            <a:cxnSpLocks/>
          </p:cNvCxnSpPr>
          <p:nvPr/>
        </p:nvCxnSpPr>
        <p:spPr>
          <a:xfrm>
            <a:off x="3954639" y="4672473"/>
            <a:ext cx="3932697"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ZoneTexte 36">
            <a:extLst>
              <a:ext uri="{FF2B5EF4-FFF2-40B4-BE49-F238E27FC236}">
                <a16:creationId xmlns:a16="http://schemas.microsoft.com/office/drawing/2014/main" id="{6A296BB2-75C8-0CDB-DB8D-7A13BE204E7C}"/>
              </a:ext>
            </a:extLst>
          </p:cNvPr>
          <p:cNvSpPr txBox="1"/>
          <p:nvPr/>
        </p:nvSpPr>
        <p:spPr>
          <a:xfrm>
            <a:off x="4892486" y="4625643"/>
            <a:ext cx="2118209" cy="369332"/>
          </a:xfrm>
          <a:prstGeom prst="rect">
            <a:avLst/>
          </a:prstGeom>
          <a:noFill/>
        </p:spPr>
        <p:txBody>
          <a:bodyPr wrap="none" rtlCol="0">
            <a:spAutoFit/>
          </a:bodyPr>
          <a:lstStyle/>
          <a:p>
            <a:r>
              <a:rPr lang="fr-FR" dirty="0"/>
              <a:t>Largeur du rectangle</a:t>
            </a:r>
            <a:endParaRPr lang="en-US" dirty="0"/>
          </a:p>
        </p:txBody>
      </p:sp>
    </p:spTree>
    <p:extLst>
      <p:ext uri="{BB962C8B-B14F-4D97-AF65-F5344CB8AC3E}">
        <p14:creationId xmlns:p14="http://schemas.microsoft.com/office/powerpoint/2010/main" val="38412075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10"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par>
                                <p:cTn id="39" presetID="10"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34" grpId="0" animBg="1"/>
      <p:bldP spid="36" grpId="0" animBg="1"/>
      <p:bldP spid="39" grpId="0" animBg="1"/>
      <p:bldP spid="40" grpId="0" animBg="1"/>
      <p:bldP spid="41" grpId="0" animBg="1"/>
      <p:bldP spid="42" grpId="0" animBg="1"/>
      <p:bldP spid="43" grpId="0" animBg="1"/>
      <p:bldP spid="13"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9C25F-0E9E-5485-ED1E-7B9677248467}"/>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A56D6E81-5CCD-5850-C70D-A99E1A0A1D45}"/>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29E84D91-7BB8-2708-08C0-96DF5001F93A}"/>
              </a:ext>
            </a:extLst>
          </p:cNvPr>
          <p:cNvPicPr>
            <a:picLocks noChangeAspect="1"/>
          </p:cNvPicPr>
          <p:nvPr/>
        </p:nvPicPr>
        <p:blipFill>
          <a:blip r:embed="rId3"/>
          <a:stretch>
            <a:fillRect/>
          </a:stretch>
        </p:blipFill>
        <p:spPr>
          <a:xfrm>
            <a:off x="11309209" y="924848"/>
            <a:ext cx="583170" cy="583170"/>
          </a:xfrm>
          <a:prstGeom prst="rect">
            <a:avLst/>
          </a:prstGeom>
        </p:spPr>
      </p:pic>
      <p:grpSp>
        <p:nvGrpSpPr>
          <p:cNvPr id="4" name="Groupe 3">
            <a:extLst>
              <a:ext uri="{FF2B5EF4-FFF2-40B4-BE49-F238E27FC236}">
                <a16:creationId xmlns:a16="http://schemas.microsoft.com/office/drawing/2014/main" id="{A94CD62D-7FED-2B2A-8CDA-A97A18367E55}"/>
              </a:ext>
            </a:extLst>
          </p:cNvPr>
          <p:cNvGrpSpPr/>
          <p:nvPr/>
        </p:nvGrpSpPr>
        <p:grpSpPr>
          <a:xfrm>
            <a:off x="674377" y="1146454"/>
            <a:ext cx="10326997" cy="510733"/>
            <a:chOff x="674377" y="1225112"/>
            <a:chExt cx="10326997" cy="510733"/>
          </a:xfrm>
        </p:grpSpPr>
        <p:sp>
          <p:nvSpPr>
            <p:cNvPr id="5" name="Google Shape;443;p19">
              <a:extLst>
                <a:ext uri="{FF2B5EF4-FFF2-40B4-BE49-F238E27FC236}">
                  <a16:creationId xmlns:a16="http://schemas.microsoft.com/office/drawing/2014/main" id="{16C51AC7-CDDC-6E08-BC4A-0D05EED928D2}"/>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J’explique le flux de l’énergie au niveau de la </a:t>
              </a:r>
              <a:r>
                <a:rPr lang="fr-FR" sz="2400" b="1" spc="-50" noProof="0" dirty="0">
                  <a:solidFill>
                    <a:srgbClr val="002060"/>
                  </a:solidFill>
                  <a:ea typeface="Calibri"/>
                  <a:cs typeface="Calibri"/>
                  <a:sym typeface="Calibri"/>
                </a:rPr>
                <a:t>chaîne</a:t>
              </a:r>
              <a:r>
                <a:rPr lang="fr-FR" sz="2400" b="1" spc="-50" noProof="0" dirty="0">
                  <a:solidFill>
                    <a:srgbClr val="002060"/>
                  </a:solidFill>
                  <a:latin typeface="Calibri"/>
                  <a:ea typeface="Calibri"/>
                  <a:cs typeface="Calibri"/>
                  <a:sym typeface="Wingdings" panose="05000000000000000000" pitchFamily="2" charset="2"/>
                </a:rPr>
                <a:t> alimentaire.</a:t>
              </a:r>
              <a:endParaRPr lang="fr-FR" sz="2400" b="1" spc="-50" noProof="0" dirty="0">
                <a:solidFill>
                  <a:srgbClr val="002060"/>
                </a:solidFill>
                <a:latin typeface="Calibri"/>
                <a:ea typeface="Calibri"/>
                <a:cs typeface="Calibri"/>
                <a:sym typeface="Calibri"/>
              </a:endParaRPr>
            </a:p>
          </p:txBody>
        </p:sp>
        <p:sp>
          <p:nvSpPr>
            <p:cNvPr id="6" name="Ellipse 5">
              <a:extLst>
                <a:ext uri="{FF2B5EF4-FFF2-40B4-BE49-F238E27FC236}">
                  <a16:creationId xmlns:a16="http://schemas.microsoft.com/office/drawing/2014/main" id="{78583F4C-CE86-94FD-CC40-FBCC24C9DDE9}"/>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3</a:t>
              </a:r>
              <a:endParaRPr lang="fr-FR" b="1" noProof="0" dirty="0"/>
            </a:p>
          </p:txBody>
        </p:sp>
      </p:grpSp>
      <p:sp>
        <p:nvSpPr>
          <p:cNvPr id="7" name="ZoneTexte 6">
            <a:extLst>
              <a:ext uri="{FF2B5EF4-FFF2-40B4-BE49-F238E27FC236}">
                <a16:creationId xmlns:a16="http://schemas.microsoft.com/office/drawing/2014/main" id="{1E94D0F1-60D8-682D-5BA6-EBA96468D717}"/>
              </a:ext>
            </a:extLst>
          </p:cNvPr>
          <p:cNvSpPr txBox="1"/>
          <p:nvPr/>
        </p:nvSpPr>
        <p:spPr>
          <a:xfrm>
            <a:off x="911727" y="268896"/>
            <a:ext cx="4192180" cy="400110"/>
          </a:xfrm>
          <a:prstGeom prst="rect">
            <a:avLst/>
          </a:prstGeom>
          <a:noFill/>
        </p:spPr>
        <p:txBody>
          <a:bodyPr wrap="square">
            <a:spAutoFit/>
          </a:bodyPr>
          <a:lstStyle/>
          <a:p>
            <a:r>
              <a:rPr lang="fr-FR" sz="2000" b="1" noProof="0" dirty="0">
                <a:solidFill>
                  <a:schemeClr val="tx1">
                    <a:lumMod val="50000"/>
                    <a:lumOff val="50000"/>
                  </a:schemeClr>
                </a:solidFill>
              </a:rPr>
              <a:t>La troisième étape est : </a:t>
            </a:r>
            <a:endParaRPr lang="fr-FR" sz="2000" noProof="0" dirty="0">
              <a:solidFill>
                <a:schemeClr val="tx1">
                  <a:lumMod val="50000"/>
                  <a:lumOff val="50000"/>
                </a:schemeClr>
              </a:solidFill>
            </a:endParaRPr>
          </a:p>
        </p:txBody>
      </p:sp>
      <p:sp>
        <p:nvSpPr>
          <p:cNvPr id="8" name="Flèche : droite 7">
            <a:extLst>
              <a:ext uri="{FF2B5EF4-FFF2-40B4-BE49-F238E27FC236}">
                <a16:creationId xmlns:a16="http://schemas.microsoft.com/office/drawing/2014/main" id="{AD6CFB27-1236-8F74-9A3C-52F7C259A9B2}"/>
              </a:ext>
            </a:extLst>
          </p:cNvPr>
          <p:cNvSpPr/>
          <p:nvPr/>
        </p:nvSpPr>
        <p:spPr>
          <a:xfrm>
            <a:off x="4605514" y="3068941"/>
            <a:ext cx="498393" cy="475092"/>
          </a:xfrm>
          <a:prstGeom prst="rightArrow">
            <a:avLst/>
          </a:prstGeom>
          <a:solidFill>
            <a:srgbClr val="21B14A"/>
          </a:solidFill>
          <a:ln>
            <a:solidFill>
              <a:srgbClr val="21B1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9" name="Flèche : droite 8">
            <a:extLst>
              <a:ext uri="{FF2B5EF4-FFF2-40B4-BE49-F238E27FC236}">
                <a16:creationId xmlns:a16="http://schemas.microsoft.com/office/drawing/2014/main" id="{07098443-7E2E-337F-FDFC-F65A0807B496}"/>
              </a:ext>
            </a:extLst>
          </p:cNvPr>
          <p:cNvSpPr/>
          <p:nvPr/>
        </p:nvSpPr>
        <p:spPr>
          <a:xfrm>
            <a:off x="7030447" y="3134006"/>
            <a:ext cx="498393" cy="281708"/>
          </a:xfrm>
          <a:prstGeom prst="rightArrow">
            <a:avLst>
              <a:gd name="adj1" fmla="val 55391"/>
              <a:gd name="adj2" fmla="val 63480"/>
            </a:avLst>
          </a:prstGeom>
          <a:solidFill>
            <a:srgbClr val="21B14A"/>
          </a:solidFill>
          <a:ln>
            <a:solidFill>
              <a:srgbClr val="21B1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10" name="Flèche : droite 9">
            <a:extLst>
              <a:ext uri="{FF2B5EF4-FFF2-40B4-BE49-F238E27FC236}">
                <a16:creationId xmlns:a16="http://schemas.microsoft.com/office/drawing/2014/main" id="{3C00AC0F-7FB2-23AD-B427-A46DD4A90918}"/>
              </a:ext>
            </a:extLst>
          </p:cNvPr>
          <p:cNvSpPr/>
          <p:nvPr/>
        </p:nvSpPr>
        <p:spPr>
          <a:xfrm rot="17825165">
            <a:off x="4723017" y="2632507"/>
            <a:ext cx="465884" cy="360959"/>
          </a:xfrm>
          <a:prstGeom prst="rightArrow">
            <a:avLst/>
          </a:prstGeom>
          <a:solidFill>
            <a:srgbClr val="E3B5D4"/>
          </a:solidFill>
          <a:ln>
            <a:solidFill>
              <a:srgbClr val="DFB1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11" name="Flèche : droite 10">
            <a:extLst>
              <a:ext uri="{FF2B5EF4-FFF2-40B4-BE49-F238E27FC236}">
                <a16:creationId xmlns:a16="http://schemas.microsoft.com/office/drawing/2014/main" id="{FDA7A25D-0BD2-E73C-1B88-FA7BA476C7A0}"/>
              </a:ext>
            </a:extLst>
          </p:cNvPr>
          <p:cNvSpPr/>
          <p:nvPr/>
        </p:nvSpPr>
        <p:spPr>
          <a:xfrm rot="17825165">
            <a:off x="7205325" y="2675177"/>
            <a:ext cx="401444" cy="206051"/>
          </a:xfrm>
          <a:prstGeom prst="rightArrow">
            <a:avLst>
              <a:gd name="adj1" fmla="val 41305"/>
              <a:gd name="adj2" fmla="val 53346"/>
            </a:avLst>
          </a:prstGeom>
          <a:solidFill>
            <a:srgbClr val="E3B5D4"/>
          </a:solidFill>
          <a:ln>
            <a:solidFill>
              <a:srgbClr val="DFB1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14" name="object 76">
            <a:extLst>
              <a:ext uri="{FF2B5EF4-FFF2-40B4-BE49-F238E27FC236}">
                <a16:creationId xmlns:a16="http://schemas.microsoft.com/office/drawing/2014/main" id="{E7DAB49B-74E5-1A1C-DDF9-BBDF6E378297}"/>
              </a:ext>
            </a:extLst>
          </p:cNvPr>
          <p:cNvSpPr txBox="1"/>
          <p:nvPr/>
        </p:nvSpPr>
        <p:spPr>
          <a:xfrm>
            <a:off x="2770078" y="3221395"/>
            <a:ext cx="1538755" cy="226043"/>
          </a:xfrm>
          <a:prstGeom prst="rect">
            <a:avLst/>
          </a:prstGeom>
        </p:spPr>
        <p:txBody>
          <a:bodyPr vert="horz" wrap="square" lIns="0" tIns="32976" rIns="0" bIns="0" rtlCol="0">
            <a:spAutoFit/>
          </a:bodyPr>
          <a:lstStyle/>
          <a:p>
            <a:pPr marL="12683" marR="5073" algn="ctr">
              <a:lnSpc>
                <a:spcPts val="1298"/>
              </a:lnSpc>
              <a:spcBef>
                <a:spcPts val="260"/>
              </a:spcBef>
            </a:pPr>
            <a:r>
              <a:rPr lang="fr-FR" sz="2000" b="1" noProof="0" dirty="0">
                <a:solidFill>
                  <a:srgbClr val="18AD40"/>
                </a:solidFill>
                <a:latin typeface="Calibri"/>
                <a:cs typeface="Calibri"/>
              </a:rPr>
              <a:t>Plantes</a:t>
            </a:r>
          </a:p>
        </p:txBody>
      </p:sp>
      <p:sp>
        <p:nvSpPr>
          <p:cNvPr id="15" name="object 76">
            <a:extLst>
              <a:ext uri="{FF2B5EF4-FFF2-40B4-BE49-F238E27FC236}">
                <a16:creationId xmlns:a16="http://schemas.microsoft.com/office/drawing/2014/main" id="{97660490-71BA-64B7-E787-81618C1747A0}"/>
              </a:ext>
            </a:extLst>
          </p:cNvPr>
          <p:cNvSpPr txBox="1"/>
          <p:nvPr/>
        </p:nvSpPr>
        <p:spPr>
          <a:xfrm>
            <a:off x="5222710" y="3210881"/>
            <a:ext cx="1094805" cy="226043"/>
          </a:xfrm>
          <a:prstGeom prst="rect">
            <a:avLst/>
          </a:prstGeom>
        </p:spPr>
        <p:txBody>
          <a:bodyPr vert="horz" wrap="square" lIns="0" tIns="32976" rIns="0" bIns="0" rtlCol="0">
            <a:spAutoFit/>
          </a:bodyPr>
          <a:lstStyle/>
          <a:p>
            <a:pPr marL="12683" marR="5073" algn="ctr">
              <a:lnSpc>
                <a:spcPts val="1298"/>
              </a:lnSpc>
              <a:spcBef>
                <a:spcPts val="260"/>
              </a:spcBef>
            </a:pPr>
            <a:r>
              <a:rPr lang="fr-FR" sz="2000" b="1" noProof="0" dirty="0">
                <a:solidFill>
                  <a:srgbClr val="59B4ED"/>
                </a:solidFill>
                <a:latin typeface="Calibri"/>
                <a:cs typeface="Calibri"/>
              </a:rPr>
              <a:t>Poissons</a:t>
            </a:r>
          </a:p>
        </p:txBody>
      </p:sp>
      <p:sp>
        <p:nvSpPr>
          <p:cNvPr id="16" name="object 76">
            <a:extLst>
              <a:ext uri="{FF2B5EF4-FFF2-40B4-BE49-F238E27FC236}">
                <a16:creationId xmlns:a16="http://schemas.microsoft.com/office/drawing/2014/main" id="{348F12DF-5FED-BE9A-C735-74252FE4E7EA}"/>
              </a:ext>
            </a:extLst>
          </p:cNvPr>
          <p:cNvSpPr txBox="1"/>
          <p:nvPr/>
        </p:nvSpPr>
        <p:spPr>
          <a:xfrm>
            <a:off x="7528003" y="3034414"/>
            <a:ext cx="1296876" cy="392755"/>
          </a:xfrm>
          <a:prstGeom prst="rect">
            <a:avLst/>
          </a:prstGeom>
        </p:spPr>
        <p:txBody>
          <a:bodyPr vert="horz" wrap="square" lIns="0" tIns="32976" rIns="0" bIns="0" rtlCol="0">
            <a:spAutoFit/>
          </a:bodyPr>
          <a:lstStyle/>
          <a:p>
            <a:pPr marL="12683" marR="5073" algn="ctr">
              <a:lnSpc>
                <a:spcPts val="1298"/>
              </a:lnSpc>
              <a:spcBef>
                <a:spcPts val="260"/>
              </a:spcBef>
            </a:pPr>
            <a:r>
              <a:rPr lang="fr-FR" sz="2000" b="1" noProof="0" dirty="0">
                <a:solidFill>
                  <a:srgbClr val="A74187"/>
                </a:solidFill>
                <a:latin typeface="Calibri"/>
                <a:cs typeface="Calibri"/>
              </a:rPr>
              <a:t>Insectes et escargots</a:t>
            </a:r>
          </a:p>
        </p:txBody>
      </p:sp>
      <p:sp>
        <p:nvSpPr>
          <p:cNvPr id="17" name="object 76">
            <a:extLst>
              <a:ext uri="{FF2B5EF4-FFF2-40B4-BE49-F238E27FC236}">
                <a16:creationId xmlns:a16="http://schemas.microsoft.com/office/drawing/2014/main" id="{3ACA5D2F-A03E-E4B7-41E4-5D146537288B}"/>
              </a:ext>
            </a:extLst>
          </p:cNvPr>
          <p:cNvSpPr txBox="1"/>
          <p:nvPr/>
        </p:nvSpPr>
        <p:spPr>
          <a:xfrm>
            <a:off x="2938302" y="4679499"/>
            <a:ext cx="1507216" cy="250665"/>
          </a:xfrm>
          <a:prstGeom prst="rect">
            <a:avLst/>
          </a:prstGeom>
        </p:spPr>
        <p:txBody>
          <a:bodyPr vert="horz" wrap="square" lIns="0" tIns="32976" rIns="0" bIns="0" rtlCol="0">
            <a:spAutoFit/>
          </a:bodyPr>
          <a:lstStyle/>
          <a:p>
            <a:pPr marL="12683" marR="5073">
              <a:lnSpc>
                <a:spcPts val="1298"/>
              </a:lnSpc>
              <a:spcBef>
                <a:spcPts val="260"/>
              </a:spcBef>
            </a:pPr>
            <a:r>
              <a:rPr lang="fr-FR" sz="2000" b="1" i="1" noProof="0" dirty="0">
                <a:solidFill>
                  <a:srgbClr val="18AD40"/>
                </a:solidFill>
                <a:latin typeface="Bradley Hand ITC" panose="03070402050302030203" pitchFamily="66" charset="0"/>
              </a:rPr>
              <a:t>Producteur</a:t>
            </a:r>
            <a:r>
              <a:rPr lang="fr-FR" sz="2400" b="1" i="1" noProof="0" dirty="0">
                <a:solidFill>
                  <a:srgbClr val="18AD40"/>
                </a:solidFill>
                <a:latin typeface="Bradley Hand ITC" panose="03070402050302030203" pitchFamily="66" charset="0"/>
              </a:rPr>
              <a:t> </a:t>
            </a:r>
          </a:p>
        </p:txBody>
      </p:sp>
      <p:grpSp>
        <p:nvGrpSpPr>
          <p:cNvPr id="41" name="Groupe 40">
            <a:extLst>
              <a:ext uri="{FF2B5EF4-FFF2-40B4-BE49-F238E27FC236}">
                <a16:creationId xmlns:a16="http://schemas.microsoft.com/office/drawing/2014/main" id="{5321E209-F152-D64A-3739-260F4C036039}"/>
              </a:ext>
            </a:extLst>
          </p:cNvPr>
          <p:cNvGrpSpPr/>
          <p:nvPr/>
        </p:nvGrpSpPr>
        <p:grpSpPr>
          <a:xfrm>
            <a:off x="2672279" y="4576399"/>
            <a:ext cx="1773239" cy="426598"/>
            <a:chOff x="3252390" y="2970932"/>
            <a:chExt cx="1866310" cy="426598"/>
          </a:xfrm>
        </p:grpSpPr>
        <p:sp>
          <p:nvSpPr>
            <p:cNvPr id="19" name="Rectangle : coins arrondis 18">
              <a:extLst>
                <a:ext uri="{FF2B5EF4-FFF2-40B4-BE49-F238E27FC236}">
                  <a16:creationId xmlns:a16="http://schemas.microsoft.com/office/drawing/2014/main" id="{EA262D90-C150-D49C-60ED-CFC0BD9E7411}"/>
                </a:ext>
              </a:extLst>
            </p:cNvPr>
            <p:cNvSpPr/>
            <p:nvPr/>
          </p:nvSpPr>
          <p:spPr>
            <a:xfrm>
              <a:off x="3252390" y="2970932"/>
              <a:ext cx="1866310" cy="426598"/>
            </a:xfrm>
            <a:prstGeom prst="roundRect">
              <a:avLst/>
            </a:prstGeom>
            <a:noFill/>
            <a:ln>
              <a:solidFill>
                <a:srgbClr val="18AD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noProof="0" dirty="0"/>
            </a:p>
          </p:txBody>
        </p:sp>
        <p:sp>
          <p:nvSpPr>
            <p:cNvPr id="23" name="object 76">
              <a:extLst>
                <a:ext uri="{FF2B5EF4-FFF2-40B4-BE49-F238E27FC236}">
                  <a16:creationId xmlns:a16="http://schemas.microsoft.com/office/drawing/2014/main" id="{AA1CF4F4-259B-72CA-BA58-BE933E1ABB4E}"/>
                </a:ext>
              </a:extLst>
            </p:cNvPr>
            <p:cNvSpPr txBox="1"/>
            <p:nvPr/>
          </p:nvSpPr>
          <p:spPr>
            <a:xfrm>
              <a:off x="3252390" y="3165406"/>
              <a:ext cx="1857492"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grpSp>
      <p:sp>
        <p:nvSpPr>
          <p:cNvPr id="30" name="Rectangle : coins arrondis 29">
            <a:extLst>
              <a:ext uri="{FF2B5EF4-FFF2-40B4-BE49-F238E27FC236}">
                <a16:creationId xmlns:a16="http://schemas.microsoft.com/office/drawing/2014/main" id="{35A0AF10-43A2-E678-7467-E916772D7B5C}"/>
              </a:ext>
            </a:extLst>
          </p:cNvPr>
          <p:cNvSpPr/>
          <p:nvPr/>
        </p:nvSpPr>
        <p:spPr>
          <a:xfrm>
            <a:off x="674377" y="3157081"/>
            <a:ext cx="1398025" cy="334708"/>
          </a:xfrm>
          <a:prstGeom prst="roundRect">
            <a:avLst/>
          </a:prstGeom>
          <a:solidFill>
            <a:srgbClr val="F794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noProof="0" dirty="0">
                <a:solidFill>
                  <a:schemeClr val="bg1"/>
                </a:solidFill>
                <a:cs typeface="Calibri"/>
              </a:rPr>
              <a:t>Être vivant</a:t>
            </a:r>
            <a:endParaRPr lang="fr-FR" noProof="0" dirty="0">
              <a:solidFill>
                <a:schemeClr val="bg1"/>
              </a:solidFill>
            </a:endParaRPr>
          </a:p>
        </p:txBody>
      </p:sp>
      <p:sp>
        <p:nvSpPr>
          <p:cNvPr id="33" name="Rectangle : coins arrondis 32">
            <a:extLst>
              <a:ext uri="{FF2B5EF4-FFF2-40B4-BE49-F238E27FC236}">
                <a16:creationId xmlns:a16="http://schemas.microsoft.com/office/drawing/2014/main" id="{D6129470-A1BC-6774-F73D-2028B1668754}"/>
              </a:ext>
            </a:extLst>
          </p:cNvPr>
          <p:cNvSpPr/>
          <p:nvPr/>
        </p:nvSpPr>
        <p:spPr>
          <a:xfrm>
            <a:off x="456016" y="4668289"/>
            <a:ext cx="1955559" cy="334708"/>
          </a:xfrm>
          <a:prstGeom prst="roundRect">
            <a:avLst/>
          </a:prstGeom>
          <a:solidFill>
            <a:srgbClr val="F7941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noProof="0" dirty="0">
                <a:solidFill>
                  <a:schemeClr val="bg1"/>
                </a:solidFill>
                <a:cs typeface="Calibri"/>
              </a:rPr>
              <a:t>Niveau trophique</a:t>
            </a:r>
            <a:endParaRPr lang="fr-FR" noProof="0" dirty="0">
              <a:solidFill>
                <a:schemeClr val="bg1"/>
              </a:solidFill>
            </a:endParaRPr>
          </a:p>
        </p:txBody>
      </p:sp>
      <p:sp>
        <p:nvSpPr>
          <p:cNvPr id="34" name="Flèche : droite 33">
            <a:extLst>
              <a:ext uri="{FF2B5EF4-FFF2-40B4-BE49-F238E27FC236}">
                <a16:creationId xmlns:a16="http://schemas.microsoft.com/office/drawing/2014/main" id="{C64A674F-113B-9C0E-3777-BF8D0DABC0A7}"/>
              </a:ext>
            </a:extLst>
          </p:cNvPr>
          <p:cNvSpPr/>
          <p:nvPr/>
        </p:nvSpPr>
        <p:spPr>
          <a:xfrm>
            <a:off x="9089968" y="3111237"/>
            <a:ext cx="498393" cy="282337"/>
          </a:xfrm>
          <a:prstGeom prst="rightArrow">
            <a:avLst>
              <a:gd name="adj1" fmla="val 33824"/>
              <a:gd name="adj2" fmla="val 47304"/>
            </a:avLst>
          </a:prstGeom>
          <a:solidFill>
            <a:srgbClr val="21B14A"/>
          </a:solidFill>
          <a:ln>
            <a:solidFill>
              <a:srgbClr val="21B1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35" name="object 76">
            <a:extLst>
              <a:ext uri="{FF2B5EF4-FFF2-40B4-BE49-F238E27FC236}">
                <a16:creationId xmlns:a16="http://schemas.microsoft.com/office/drawing/2014/main" id="{4FB205E4-7C74-E036-9ECE-C25BECFDDAB3}"/>
              </a:ext>
            </a:extLst>
          </p:cNvPr>
          <p:cNvSpPr txBox="1"/>
          <p:nvPr/>
        </p:nvSpPr>
        <p:spPr>
          <a:xfrm>
            <a:off x="9948768" y="3155744"/>
            <a:ext cx="950098" cy="226043"/>
          </a:xfrm>
          <a:prstGeom prst="rect">
            <a:avLst/>
          </a:prstGeom>
        </p:spPr>
        <p:txBody>
          <a:bodyPr vert="horz" wrap="square" lIns="0" tIns="32976" rIns="0" bIns="0" rtlCol="0">
            <a:spAutoFit/>
          </a:bodyPr>
          <a:lstStyle/>
          <a:p>
            <a:pPr marL="12683" marR="5073" algn="ctr">
              <a:lnSpc>
                <a:spcPts val="1298"/>
              </a:lnSpc>
              <a:spcBef>
                <a:spcPts val="260"/>
              </a:spcBef>
            </a:pPr>
            <a:r>
              <a:rPr lang="fr-FR" sz="2000" b="1" noProof="0" dirty="0">
                <a:solidFill>
                  <a:srgbClr val="F15551"/>
                </a:solidFill>
                <a:latin typeface="Calibri"/>
                <a:cs typeface="Calibri"/>
              </a:rPr>
              <a:t>Homme</a:t>
            </a:r>
          </a:p>
        </p:txBody>
      </p:sp>
      <p:sp>
        <p:nvSpPr>
          <p:cNvPr id="38" name="Flèche : droite 37">
            <a:extLst>
              <a:ext uri="{FF2B5EF4-FFF2-40B4-BE49-F238E27FC236}">
                <a16:creationId xmlns:a16="http://schemas.microsoft.com/office/drawing/2014/main" id="{43095DB8-63C6-6FDF-1DD9-D8F6C1D87FD7}"/>
              </a:ext>
            </a:extLst>
          </p:cNvPr>
          <p:cNvSpPr/>
          <p:nvPr/>
        </p:nvSpPr>
        <p:spPr>
          <a:xfrm rot="17825165">
            <a:off x="9138442" y="2929759"/>
            <a:ext cx="401445" cy="82733"/>
          </a:xfrm>
          <a:prstGeom prst="rightArrow">
            <a:avLst>
              <a:gd name="adj1" fmla="val 29315"/>
              <a:gd name="adj2" fmla="val 60696"/>
            </a:avLst>
          </a:prstGeom>
          <a:solidFill>
            <a:srgbClr val="E3B5D4"/>
          </a:solidFill>
          <a:ln>
            <a:solidFill>
              <a:srgbClr val="DFB1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42" name="object 76">
            <a:extLst>
              <a:ext uri="{FF2B5EF4-FFF2-40B4-BE49-F238E27FC236}">
                <a16:creationId xmlns:a16="http://schemas.microsoft.com/office/drawing/2014/main" id="{62731A51-FECE-A601-7E77-E5C3616F38F8}"/>
              </a:ext>
            </a:extLst>
          </p:cNvPr>
          <p:cNvSpPr txBox="1"/>
          <p:nvPr/>
        </p:nvSpPr>
        <p:spPr>
          <a:xfrm>
            <a:off x="4894122" y="4690687"/>
            <a:ext cx="1946813" cy="235276"/>
          </a:xfrm>
          <a:prstGeom prst="rect">
            <a:avLst/>
          </a:prstGeom>
        </p:spPr>
        <p:txBody>
          <a:bodyPr vert="horz" wrap="square" lIns="0" tIns="32976" rIns="0" bIns="0" rtlCol="0">
            <a:spAutoFit/>
          </a:bodyPr>
          <a:lstStyle/>
          <a:p>
            <a:pPr marL="12683" marR="5073">
              <a:lnSpc>
                <a:spcPts val="1298"/>
              </a:lnSpc>
              <a:spcBef>
                <a:spcPts val="260"/>
              </a:spcBef>
            </a:pPr>
            <a:r>
              <a:rPr lang="fr-FR" sz="2000" b="1" i="1" noProof="0" dirty="0">
                <a:solidFill>
                  <a:srgbClr val="59B4ED"/>
                </a:solidFill>
                <a:latin typeface="Bradley Hand ITC" panose="03070402050302030203" pitchFamily="66" charset="0"/>
              </a:rPr>
              <a:t>Consommateur 1</a:t>
            </a:r>
          </a:p>
        </p:txBody>
      </p:sp>
      <p:grpSp>
        <p:nvGrpSpPr>
          <p:cNvPr id="43" name="Groupe 42">
            <a:extLst>
              <a:ext uri="{FF2B5EF4-FFF2-40B4-BE49-F238E27FC236}">
                <a16:creationId xmlns:a16="http://schemas.microsoft.com/office/drawing/2014/main" id="{FEE45BA8-7AB2-9767-A8B4-A59257C83A92}"/>
              </a:ext>
            </a:extLst>
          </p:cNvPr>
          <p:cNvGrpSpPr/>
          <p:nvPr/>
        </p:nvGrpSpPr>
        <p:grpSpPr>
          <a:xfrm>
            <a:off x="4823497" y="4567613"/>
            <a:ext cx="1953120" cy="426598"/>
            <a:chOff x="3252390" y="2970932"/>
            <a:chExt cx="1598791" cy="426598"/>
          </a:xfrm>
        </p:grpSpPr>
        <p:sp>
          <p:nvSpPr>
            <p:cNvPr id="44" name="Rectangle : coins arrondis 43">
              <a:extLst>
                <a:ext uri="{FF2B5EF4-FFF2-40B4-BE49-F238E27FC236}">
                  <a16:creationId xmlns:a16="http://schemas.microsoft.com/office/drawing/2014/main" id="{FF671ADF-37B4-733D-F6E3-B3C4CD0CFC95}"/>
                </a:ext>
              </a:extLst>
            </p:cNvPr>
            <p:cNvSpPr/>
            <p:nvPr/>
          </p:nvSpPr>
          <p:spPr>
            <a:xfrm>
              <a:off x="3252390" y="2970932"/>
              <a:ext cx="1598791" cy="426598"/>
            </a:xfrm>
            <a:prstGeom prst="roundRect">
              <a:avLst/>
            </a:prstGeom>
            <a:noFill/>
            <a:ln>
              <a:solidFill>
                <a:srgbClr val="59B4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noProof="0" dirty="0"/>
            </a:p>
          </p:txBody>
        </p:sp>
        <p:sp>
          <p:nvSpPr>
            <p:cNvPr id="45" name="object 76">
              <a:extLst>
                <a:ext uri="{FF2B5EF4-FFF2-40B4-BE49-F238E27FC236}">
                  <a16:creationId xmlns:a16="http://schemas.microsoft.com/office/drawing/2014/main" id="{2B8A568B-3800-FE7B-0966-3A155C87F8D5}"/>
                </a:ext>
              </a:extLst>
            </p:cNvPr>
            <p:cNvSpPr txBox="1"/>
            <p:nvPr/>
          </p:nvSpPr>
          <p:spPr>
            <a:xfrm>
              <a:off x="3257554" y="3173675"/>
              <a:ext cx="1593627"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grpSp>
      <p:sp>
        <p:nvSpPr>
          <p:cNvPr id="46" name="object 76">
            <a:extLst>
              <a:ext uri="{FF2B5EF4-FFF2-40B4-BE49-F238E27FC236}">
                <a16:creationId xmlns:a16="http://schemas.microsoft.com/office/drawing/2014/main" id="{E5645CB0-8635-C6F0-E38F-C39D1255F98C}"/>
              </a:ext>
            </a:extLst>
          </p:cNvPr>
          <p:cNvSpPr txBox="1"/>
          <p:nvPr/>
        </p:nvSpPr>
        <p:spPr>
          <a:xfrm>
            <a:off x="7067885" y="4629816"/>
            <a:ext cx="1964294" cy="235276"/>
          </a:xfrm>
          <a:prstGeom prst="rect">
            <a:avLst/>
          </a:prstGeom>
        </p:spPr>
        <p:txBody>
          <a:bodyPr vert="horz" wrap="square" lIns="0" tIns="32976" rIns="0" bIns="0" rtlCol="0">
            <a:spAutoFit/>
          </a:bodyPr>
          <a:lstStyle/>
          <a:p>
            <a:pPr marL="12683" marR="5073">
              <a:lnSpc>
                <a:spcPts val="1298"/>
              </a:lnSpc>
              <a:spcBef>
                <a:spcPts val="260"/>
              </a:spcBef>
            </a:pPr>
            <a:r>
              <a:rPr lang="fr-FR" sz="2000" b="1" i="1" noProof="0" dirty="0">
                <a:solidFill>
                  <a:srgbClr val="A74187"/>
                </a:solidFill>
                <a:latin typeface="Bradley Hand ITC" panose="03070402050302030203" pitchFamily="66" charset="0"/>
              </a:rPr>
              <a:t>Consommateur 2</a:t>
            </a:r>
          </a:p>
        </p:txBody>
      </p:sp>
      <p:grpSp>
        <p:nvGrpSpPr>
          <p:cNvPr id="47" name="Groupe 46">
            <a:extLst>
              <a:ext uri="{FF2B5EF4-FFF2-40B4-BE49-F238E27FC236}">
                <a16:creationId xmlns:a16="http://schemas.microsoft.com/office/drawing/2014/main" id="{FC9ED68F-2C41-FDD7-DF1E-E06B69F85A9C}"/>
              </a:ext>
            </a:extLst>
          </p:cNvPr>
          <p:cNvGrpSpPr/>
          <p:nvPr/>
        </p:nvGrpSpPr>
        <p:grpSpPr>
          <a:xfrm>
            <a:off x="7061282" y="4544878"/>
            <a:ext cx="2043854" cy="426598"/>
            <a:chOff x="3252390" y="2970932"/>
            <a:chExt cx="1598791" cy="426598"/>
          </a:xfrm>
        </p:grpSpPr>
        <p:sp>
          <p:nvSpPr>
            <p:cNvPr id="48" name="Rectangle : coins arrondis 47">
              <a:extLst>
                <a:ext uri="{FF2B5EF4-FFF2-40B4-BE49-F238E27FC236}">
                  <a16:creationId xmlns:a16="http://schemas.microsoft.com/office/drawing/2014/main" id="{9C6725EB-17F9-B7AF-DCEC-EB1F487CBED1}"/>
                </a:ext>
              </a:extLst>
            </p:cNvPr>
            <p:cNvSpPr/>
            <p:nvPr/>
          </p:nvSpPr>
          <p:spPr>
            <a:xfrm>
              <a:off x="3252390" y="2970932"/>
              <a:ext cx="1598791" cy="426598"/>
            </a:xfrm>
            <a:prstGeom prst="roundRect">
              <a:avLst/>
            </a:prstGeom>
            <a:noFill/>
            <a:ln>
              <a:solidFill>
                <a:srgbClr val="A741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49" name="object 76">
              <a:extLst>
                <a:ext uri="{FF2B5EF4-FFF2-40B4-BE49-F238E27FC236}">
                  <a16:creationId xmlns:a16="http://schemas.microsoft.com/office/drawing/2014/main" id="{98F31C1F-311A-7D57-6057-EA771BDDA16B}"/>
                </a:ext>
              </a:extLst>
            </p:cNvPr>
            <p:cNvSpPr txBox="1"/>
            <p:nvPr/>
          </p:nvSpPr>
          <p:spPr>
            <a:xfrm>
              <a:off x="3257554" y="3192257"/>
              <a:ext cx="1536556"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grpSp>
      <p:sp>
        <p:nvSpPr>
          <p:cNvPr id="50" name="object 76">
            <a:extLst>
              <a:ext uri="{FF2B5EF4-FFF2-40B4-BE49-F238E27FC236}">
                <a16:creationId xmlns:a16="http://schemas.microsoft.com/office/drawing/2014/main" id="{3D74CBF8-6B27-EFCD-F2CA-275E758603E2}"/>
              </a:ext>
            </a:extLst>
          </p:cNvPr>
          <p:cNvSpPr txBox="1"/>
          <p:nvPr/>
        </p:nvSpPr>
        <p:spPr>
          <a:xfrm>
            <a:off x="9526324" y="4542095"/>
            <a:ext cx="1964294" cy="235276"/>
          </a:xfrm>
          <a:prstGeom prst="rect">
            <a:avLst/>
          </a:prstGeom>
        </p:spPr>
        <p:txBody>
          <a:bodyPr vert="horz" wrap="square" lIns="0" tIns="32976" rIns="0" bIns="0" rtlCol="0">
            <a:spAutoFit/>
          </a:bodyPr>
          <a:lstStyle/>
          <a:p>
            <a:pPr marL="12683" marR="5073">
              <a:lnSpc>
                <a:spcPts val="1298"/>
              </a:lnSpc>
              <a:spcBef>
                <a:spcPts val="260"/>
              </a:spcBef>
            </a:pPr>
            <a:r>
              <a:rPr lang="fr-FR" sz="2000" b="1" i="1" noProof="0" dirty="0">
                <a:solidFill>
                  <a:srgbClr val="FF0000"/>
                </a:solidFill>
                <a:latin typeface="Bradley Hand ITC" panose="03070402050302030203" pitchFamily="66" charset="0"/>
              </a:rPr>
              <a:t>Consommateur 3</a:t>
            </a:r>
          </a:p>
        </p:txBody>
      </p:sp>
      <p:grpSp>
        <p:nvGrpSpPr>
          <p:cNvPr id="51" name="Groupe 50">
            <a:extLst>
              <a:ext uri="{FF2B5EF4-FFF2-40B4-BE49-F238E27FC236}">
                <a16:creationId xmlns:a16="http://schemas.microsoft.com/office/drawing/2014/main" id="{76964965-5DED-12F7-C366-42DA24B82170}"/>
              </a:ext>
            </a:extLst>
          </p:cNvPr>
          <p:cNvGrpSpPr/>
          <p:nvPr/>
        </p:nvGrpSpPr>
        <p:grpSpPr>
          <a:xfrm>
            <a:off x="9519721" y="4446997"/>
            <a:ext cx="2043854" cy="426598"/>
            <a:chOff x="3252390" y="3001412"/>
            <a:chExt cx="1598791" cy="426598"/>
          </a:xfrm>
        </p:grpSpPr>
        <p:sp>
          <p:nvSpPr>
            <p:cNvPr id="52" name="Rectangle : coins arrondis 51">
              <a:extLst>
                <a:ext uri="{FF2B5EF4-FFF2-40B4-BE49-F238E27FC236}">
                  <a16:creationId xmlns:a16="http://schemas.microsoft.com/office/drawing/2014/main" id="{50873940-9F77-19CE-C0E0-8CF59C56DA04}"/>
                </a:ext>
              </a:extLst>
            </p:cNvPr>
            <p:cNvSpPr/>
            <p:nvPr/>
          </p:nvSpPr>
          <p:spPr>
            <a:xfrm>
              <a:off x="3252390" y="3001412"/>
              <a:ext cx="1598791" cy="42659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53" name="object 76">
              <a:extLst>
                <a:ext uri="{FF2B5EF4-FFF2-40B4-BE49-F238E27FC236}">
                  <a16:creationId xmlns:a16="http://schemas.microsoft.com/office/drawing/2014/main" id="{9AD32435-1A24-E64B-AB40-30B13447CA00}"/>
                </a:ext>
              </a:extLst>
            </p:cNvPr>
            <p:cNvSpPr txBox="1"/>
            <p:nvPr/>
          </p:nvSpPr>
          <p:spPr>
            <a:xfrm>
              <a:off x="3257554" y="3151617"/>
              <a:ext cx="1536556"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grpSp>
      <p:sp>
        <p:nvSpPr>
          <p:cNvPr id="54" name="ZoneTexte 53">
            <a:extLst>
              <a:ext uri="{FF2B5EF4-FFF2-40B4-BE49-F238E27FC236}">
                <a16:creationId xmlns:a16="http://schemas.microsoft.com/office/drawing/2014/main" id="{F8D0951F-2259-5878-A3B7-38A6BEC2DEF2}"/>
              </a:ext>
            </a:extLst>
          </p:cNvPr>
          <p:cNvSpPr txBox="1"/>
          <p:nvPr/>
        </p:nvSpPr>
        <p:spPr>
          <a:xfrm>
            <a:off x="867916" y="2014051"/>
            <a:ext cx="6094070" cy="430887"/>
          </a:xfrm>
          <a:prstGeom prst="rect">
            <a:avLst/>
          </a:prstGeom>
          <a:noFill/>
        </p:spPr>
        <p:txBody>
          <a:bodyPr wrap="square">
            <a:spAutoFit/>
          </a:bodyPr>
          <a:lstStyle/>
          <a:p>
            <a:r>
              <a:rPr lang="fr-FR" sz="2200" b="1" noProof="0" dirty="0"/>
              <a:t>a- J’identifie les niveaux trophiques étudiés: </a:t>
            </a:r>
          </a:p>
        </p:txBody>
      </p:sp>
      <p:sp>
        <p:nvSpPr>
          <p:cNvPr id="55" name="Flèche : bas 54">
            <a:extLst>
              <a:ext uri="{FF2B5EF4-FFF2-40B4-BE49-F238E27FC236}">
                <a16:creationId xmlns:a16="http://schemas.microsoft.com/office/drawing/2014/main" id="{3BAAF191-D7CC-615A-A99F-71C8C8338027}"/>
              </a:ext>
            </a:extLst>
          </p:cNvPr>
          <p:cNvSpPr/>
          <p:nvPr/>
        </p:nvSpPr>
        <p:spPr>
          <a:xfrm>
            <a:off x="3142791" y="3702256"/>
            <a:ext cx="772160" cy="386930"/>
          </a:xfrm>
          <a:prstGeom prst="downArrow">
            <a:avLst/>
          </a:prstGeom>
          <a:solidFill>
            <a:srgbClr val="18AD40"/>
          </a:solidFill>
          <a:ln>
            <a:solidFill>
              <a:srgbClr val="18AD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56" name="Rectangle : coins arrondis 55">
            <a:extLst>
              <a:ext uri="{FF2B5EF4-FFF2-40B4-BE49-F238E27FC236}">
                <a16:creationId xmlns:a16="http://schemas.microsoft.com/office/drawing/2014/main" id="{9696AF04-6E09-3199-ADE7-8360337FA40D}"/>
              </a:ext>
            </a:extLst>
          </p:cNvPr>
          <p:cNvSpPr/>
          <p:nvPr/>
        </p:nvSpPr>
        <p:spPr>
          <a:xfrm>
            <a:off x="2562509" y="3003821"/>
            <a:ext cx="2019094" cy="2111739"/>
          </a:xfrm>
          <a:prstGeom prst="roundRect">
            <a:avLst>
              <a:gd name="adj" fmla="val 8488"/>
            </a:avLst>
          </a:prstGeom>
          <a:noFill/>
          <a:ln w="38100">
            <a:solidFill>
              <a:srgbClr val="18AD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57" name="Rectangle : coins arrondis 56">
            <a:extLst>
              <a:ext uri="{FF2B5EF4-FFF2-40B4-BE49-F238E27FC236}">
                <a16:creationId xmlns:a16="http://schemas.microsoft.com/office/drawing/2014/main" id="{A7E9BF1F-DC2C-EF51-7239-A4821A1EA0B1}"/>
              </a:ext>
            </a:extLst>
          </p:cNvPr>
          <p:cNvSpPr/>
          <p:nvPr/>
        </p:nvSpPr>
        <p:spPr>
          <a:xfrm>
            <a:off x="4778211" y="3003820"/>
            <a:ext cx="2069211" cy="2111739"/>
          </a:xfrm>
          <a:prstGeom prst="roundRect">
            <a:avLst>
              <a:gd name="adj" fmla="val 8488"/>
            </a:avLst>
          </a:prstGeom>
          <a:noFill/>
          <a:ln w="38100">
            <a:solidFill>
              <a:srgbClr val="59B4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58" name="Flèche : bas 57">
            <a:extLst>
              <a:ext uri="{FF2B5EF4-FFF2-40B4-BE49-F238E27FC236}">
                <a16:creationId xmlns:a16="http://schemas.microsoft.com/office/drawing/2014/main" id="{FC67C847-5819-85CC-3857-6D87E790698E}"/>
              </a:ext>
            </a:extLst>
          </p:cNvPr>
          <p:cNvSpPr/>
          <p:nvPr/>
        </p:nvSpPr>
        <p:spPr>
          <a:xfrm>
            <a:off x="5413977" y="3702256"/>
            <a:ext cx="772160" cy="386930"/>
          </a:xfrm>
          <a:prstGeom prst="downArrow">
            <a:avLst/>
          </a:prstGeom>
          <a:solidFill>
            <a:srgbClr val="59B4ED"/>
          </a:solidFill>
          <a:ln>
            <a:solidFill>
              <a:srgbClr val="59B4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59" name="Rectangle : coins arrondis 58">
            <a:extLst>
              <a:ext uri="{FF2B5EF4-FFF2-40B4-BE49-F238E27FC236}">
                <a16:creationId xmlns:a16="http://schemas.microsoft.com/office/drawing/2014/main" id="{092FCFDF-E8A4-65F5-5C6D-6218CD82E83B}"/>
              </a:ext>
            </a:extLst>
          </p:cNvPr>
          <p:cNvSpPr/>
          <p:nvPr/>
        </p:nvSpPr>
        <p:spPr>
          <a:xfrm>
            <a:off x="7011728" y="2933272"/>
            <a:ext cx="2167333" cy="2111739"/>
          </a:xfrm>
          <a:prstGeom prst="roundRect">
            <a:avLst>
              <a:gd name="adj" fmla="val 8488"/>
            </a:avLst>
          </a:prstGeom>
          <a:noFill/>
          <a:ln w="38100">
            <a:solidFill>
              <a:srgbClr val="A741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60" name="Flèche : bas 59">
            <a:extLst>
              <a:ext uri="{FF2B5EF4-FFF2-40B4-BE49-F238E27FC236}">
                <a16:creationId xmlns:a16="http://schemas.microsoft.com/office/drawing/2014/main" id="{5F4716B1-40E0-E396-F895-ED0F531DF5D2}"/>
              </a:ext>
            </a:extLst>
          </p:cNvPr>
          <p:cNvSpPr/>
          <p:nvPr/>
        </p:nvSpPr>
        <p:spPr>
          <a:xfrm>
            <a:off x="7663951" y="3702256"/>
            <a:ext cx="772160" cy="386930"/>
          </a:xfrm>
          <a:prstGeom prst="downArrow">
            <a:avLst/>
          </a:prstGeom>
          <a:solidFill>
            <a:srgbClr val="A74187"/>
          </a:solidFill>
          <a:ln>
            <a:solidFill>
              <a:srgbClr val="A741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61" name="Rectangle : coins arrondis 60">
            <a:extLst>
              <a:ext uri="{FF2B5EF4-FFF2-40B4-BE49-F238E27FC236}">
                <a16:creationId xmlns:a16="http://schemas.microsoft.com/office/drawing/2014/main" id="{048573CC-D2E8-40AE-1E5F-132345D9176C}"/>
              </a:ext>
            </a:extLst>
          </p:cNvPr>
          <p:cNvSpPr/>
          <p:nvPr/>
        </p:nvSpPr>
        <p:spPr>
          <a:xfrm>
            <a:off x="9441809" y="2935754"/>
            <a:ext cx="2167333" cy="2111739"/>
          </a:xfrm>
          <a:prstGeom prst="roundRect">
            <a:avLst>
              <a:gd name="adj" fmla="val 8488"/>
            </a:avLst>
          </a:prstGeom>
          <a:noFill/>
          <a:ln w="38100">
            <a:solidFill>
              <a:srgbClr val="F155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62" name="Flèche : bas 61">
            <a:extLst>
              <a:ext uri="{FF2B5EF4-FFF2-40B4-BE49-F238E27FC236}">
                <a16:creationId xmlns:a16="http://schemas.microsoft.com/office/drawing/2014/main" id="{6DA3F841-9167-5966-A304-83034A68823D}"/>
              </a:ext>
            </a:extLst>
          </p:cNvPr>
          <p:cNvSpPr/>
          <p:nvPr/>
        </p:nvSpPr>
        <p:spPr>
          <a:xfrm>
            <a:off x="10122390" y="3662876"/>
            <a:ext cx="772160" cy="386930"/>
          </a:xfrm>
          <a:prstGeom prst="downArrow">
            <a:avLst/>
          </a:prstGeom>
          <a:solidFill>
            <a:srgbClr val="F15551"/>
          </a:solidFill>
          <a:ln>
            <a:solidFill>
              <a:srgbClr val="F155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Tree>
    <p:extLst>
      <p:ext uri="{BB962C8B-B14F-4D97-AF65-F5344CB8AC3E}">
        <p14:creationId xmlns:p14="http://schemas.microsoft.com/office/powerpoint/2010/main" val="9964502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par>
                                <p:cTn id="22" presetID="10" presetClass="entr" presetSubtype="0"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500"/>
                                        <p:tgtEl>
                                          <p:spTgt spid="5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500"/>
                                        <p:tgtEl>
                                          <p:spTgt spid="5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10" presetClass="entr" presetSubtype="0"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500"/>
                                        <p:tgtEl>
                                          <p:spTgt spid="5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500"/>
                                        <p:tgtEl>
                                          <p:spTgt spid="5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42" grpId="0"/>
      <p:bldP spid="46" grpId="0"/>
      <p:bldP spid="50" grpId="0"/>
      <p:bldP spid="55" grpId="0" animBg="1"/>
      <p:bldP spid="56" grpId="0" animBg="1"/>
      <p:bldP spid="57" grpId="0" animBg="1"/>
      <p:bldP spid="58" grpId="0" animBg="1"/>
      <p:bldP spid="59" grpId="0" animBg="1"/>
      <p:bldP spid="60" grpId="0" animBg="1"/>
      <p:bldP spid="61" grpId="0" animBg="1"/>
      <p:bldP spid="6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4945D-6C64-F773-3438-01A1D2BAFB1E}"/>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C38732D7-987D-49D2-3A47-33545E1BD56A}"/>
              </a:ext>
            </a:extLst>
          </p:cNvPr>
          <p:cNvPicPr>
            <a:picLocks noChangeAspect="1"/>
          </p:cNvPicPr>
          <p:nvPr/>
        </p:nvPicPr>
        <p:blipFill>
          <a:blip r:embed="rId3"/>
          <a:stretch>
            <a:fillRect/>
          </a:stretch>
        </p:blipFill>
        <p:spPr>
          <a:xfrm>
            <a:off x="1913525" y="2056290"/>
            <a:ext cx="9102117" cy="1560711"/>
          </a:xfrm>
          <a:prstGeom prst="rect">
            <a:avLst/>
          </a:prstGeom>
        </p:spPr>
      </p:pic>
      <p:sp>
        <p:nvSpPr>
          <p:cNvPr id="2" name="Oval 7">
            <a:extLst>
              <a:ext uri="{FF2B5EF4-FFF2-40B4-BE49-F238E27FC236}">
                <a16:creationId xmlns:a16="http://schemas.microsoft.com/office/drawing/2014/main" id="{52269658-7B26-7574-A0A0-9CF9C4EDC172}"/>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3D8E6D85-C9F4-53BF-577A-46684CCAE523}"/>
              </a:ext>
            </a:extLst>
          </p:cNvPr>
          <p:cNvPicPr>
            <a:picLocks noChangeAspect="1"/>
          </p:cNvPicPr>
          <p:nvPr/>
        </p:nvPicPr>
        <p:blipFill>
          <a:blip r:embed="rId4"/>
          <a:stretch>
            <a:fillRect/>
          </a:stretch>
        </p:blipFill>
        <p:spPr>
          <a:xfrm>
            <a:off x="11309209" y="924848"/>
            <a:ext cx="583170" cy="583170"/>
          </a:xfrm>
          <a:prstGeom prst="rect">
            <a:avLst/>
          </a:prstGeom>
        </p:spPr>
      </p:pic>
      <p:grpSp>
        <p:nvGrpSpPr>
          <p:cNvPr id="4" name="Groupe 3">
            <a:extLst>
              <a:ext uri="{FF2B5EF4-FFF2-40B4-BE49-F238E27FC236}">
                <a16:creationId xmlns:a16="http://schemas.microsoft.com/office/drawing/2014/main" id="{CD012CA1-FF20-875A-2861-C01A0FB65BE7}"/>
              </a:ext>
            </a:extLst>
          </p:cNvPr>
          <p:cNvGrpSpPr/>
          <p:nvPr/>
        </p:nvGrpSpPr>
        <p:grpSpPr>
          <a:xfrm>
            <a:off x="674377" y="1012340"/>
            <a:ext cx="10326997" cy="510733"/>
            <a:chOff x="674377" y="1225112"/>
            <a:chExt cx="10326997" cy="510733"/>
          </a:xfrm>
        </p:grpSpPr>
        <p:sp>
          <p:nvSpPr>
            <p:cNvPr id="5" name="Google Shape;443;p19">
              <a:extLst>
                <a:ext uri="{FF2B5EF4-FFF2-40B4-BE49-F238E27FC236}">
                  <a16:creationId xmlns:a16="http://schemas.microsoft.com/office/drawing/2014/main" id="{5D1F5AEF-DF9B-227A-F67A-555403238958}"/>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J’explique le flux de l’énergie au niveau de la </a:t>
              </a:r>
              <a:r>
                <a:rPr lang="fr-FR" sz="2400" b="1" spc="-50" noProof="0" dirty="0">
                  <a:solidFill>
                    <a:srgbClr val="002060"/>
                  </a:solidFill>
                  <a:ea typeface="Calibri"/>
                  <a:cs typeface="Calibri"/>
                  <a:sym typeface="Calibri"/>
                </a:rPr>
                <a:t>chaîne</a:t>
              </a:r>
              <a:r>
                <a:rPr lang="fr-FR" sz="2400" b="1" spc="-50" noProof="0" dirty="0">
                  <a:solidFill>
                    <a:srgbClr val="002060"/>
                  </a:solidFill>
                  <a:latin typeface="Calibri"/>
                  <a:ea typeface="Calibri"/>
                  <a:cs typeface="Calibri"/>
                  <a:sym typeface="Wingdings" panose="05000000000000000000" pitchFamily="2" charset="2"/>
                </a:rPr>
                <a:t> alimentaire.</a:t>
              </a:r>
              <a:endParaRPr lang="fr-FR" sz="2400" b="1" spc="-50" noProof="0" dirty="0">
                <a:solidFill>
                  <a:srgbClr val="002060"/>
                </a:solidFill>
                <a:latin typeface="Calibri"/>
                <a:ea typeface="Calibri"/>
                <a:cs typeface="Calibri"/>
                <a:sym typeface="Calibri"/>
              </a:endParaRPr>
            </a:p>
          </p:txBody>
        </p:sp>
        <p:sp>
          <p:nvSpPr>
            <p:cNvPr id="6" name="Ellipse 5">
              <a:extLst>
                <a:ext uri="{FF2B5EF4-FFF2-40B4-BE49-F238E27FC236}">
                  <a16:creationId xmlns:a16="http://schemas.microsoft.com/office/drawing/2014/main" id="{8B30F13A-6B13-8242-CB91-E575E96F82DB}"/>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3</a:t>
              </a:r>
              <a:endParaRPr lang="fr-FR" b="1" noProof="0" dirty="0"/>
            </a:p>
          </p:txBody>
        </p:sp>
      </p:grpSp>
      <p:sp>
        <p:nvSpPr>
          <p:cNvPr id="7" name="ZoneTexte 6">
            <a:extLst>
              <a:ext uri="{FF2B5EF4-FFF2-40B4-BE49-F238E27FC236}">
                <a16:creationId xmlns:a16="http://schemas.microsoft.com/office/drawing/2014/main" id="{1B8EED83-6C5F-7F58-7672-FF60853809CE}"/>
              </a:ext>
            </a:extLst>
          </p:cNvPr>
          <p:cNvSpPr txBox="1"/>
          <p:nvPr/>
        </p:nvSpPr>
        <p:spPr>
          <a:xfrm>
            <a:off x="911727" y="268896"/>
            <a:ext cx="10326998" cy="400110"/>
          </a:xfrm>
          <a:prstGeom prst="rect">
            <a:avLst/>
          </a:prstGeom>
          <a:noFill/>
        </p:spPr>
        <p:txBody>
          <a:bodyPr wrap="square">
            <a:spAutoFit/>
          </a:bodyPr>
          <a:lstStyle/>
          <a:p>
            <a:r>
              <a:rPr lang="fr-FR" sz="2000" b="1" noProof="0" dirty="0">
                <a:solidFill>
                  <a:schemeClr val="tx1">
                    <a:lumMod val="50000"/>
                    <a:lumOff val="50000"/>
                  </a:schemeClr>
                </a:solidFill>
              </a:rPr>
              <a:t>La troisième étape est : </a:t>
            </a:r>
            <a:endParaRPr lang="fr-FR" sz="2000" noProof="0" dirty="0">
              <a:solidFill>
                <a:schemeClr val="tx1">
                  <a:lumMod val="50000"/>
                  <a:lumOff val="50000"/>
                </a:schemeClr>
              </a:solidFill>
            </a:endParaRPr>
          </a:p>
        </p:txBody>
      </p:sp>
      <p:sp>
        <p:nvSpPr>
          <p:cNvPr id="18" name="ZoneTexte 17">
            <a:extLst>
              <a:ext uri="{FF2B5EF4-FFF2-40B4-BE49-F238E27FC236}">
                <a16:creationId xmlns:a16="http://schemas.microsoft.com/office/drawing/2014/main" id="{DBA0A64F-3C6D-09F9-EDEA-80A5842154AA}"/>
              </a:ext>
            </a:extLst>
          </p:cNvPr>
          <p:cNvSpPr txBox="1"/>
          <p:nvPr/>
        </p:nvSpPr>
        <p:spPr>
          <a:xfrm>
            <a:off x="978472" y="1593471"/>
            <a:ext cx="9718805" cy="400110"/>
          </a:xfrm>
          <a:prstGeom prst="rect">
            <a:avLst/>
          </a:prstGeom>
          <a:noFill/>
        </p:spPr>
        <p:txBody>
          <a:bodyPr wrap="square">
            <a:spAutoFit/>
          </a:bodyPr>
          <a:lstStyle/>
          <a:p>
            <a:r>
              <a:rPr lang="fr-FR" sz="2000" b="1" noProof="0" dirty="0"/>
              <a:t>b- Je détermine la quantité de l’énergie transférée (le flux de </a:t>
            </a:r>
            <a:r>
              <a:rPr lang="fr-FR" sz="2000" b="1" dirty="0"/>
              <a:t>l’énergie</a:t>
            </a:r>
            <a:r>
              <a:rPr lang="fr-FR" sz="2000" b="1" noProof="0" dirty="0"/>
              <a:t>). </a:t>
            </a:r>
          </a:p>
        </p:txBody>
      </p:sp>
      <p:grpSp>
        <p:nvGrpSpPr>
          <p:cNvPr id="70" name="Groupe 69">
            <a:extLst>
              <a:ext uri="{FF2B5EF4-FFF2-40B4-BE49-F238E27FC236}">
                <a16:creationId xmlns:a16="http://schemas.microsoft.com/office/drawing/2014/main" id="{C61B5C23-9317-012C-34E2-757F3B52D9C1}"/>
              </a:ext>
            </a:extLst>
          </p:cNvPr>
          <p:cNvGrpSpPr/>
          <p:nvPr/>
        </p:nvGrpSpPr>
        <p:grpSpPr>
          <a:xfrm>
            <a:off x="4915235" y="4305142"/>
            <a:ext cx="3792390" cy="461665"/>
            <a:chOff x="4915235" y="4305142"/>
            <a:chExt cx="3792390" cy="461665"/>
          </a:xfrm>
        </p:grpSpPr>
        <p:sp>
          <p:nvSpPr>
            <p:cNvPr id="12" name="Flèche : droite 11">
              <a:extLst>
                <a:ext uri="{FF2B5EF4-FFF2-40B4-BE49-F238E27FC236}">
                  <a16:creationId xmlns:a16="http://schemas.microsoft.com/office/drawing/2014/main" id="{37E947ED-3902-2A9B-80B8-20AC076972AE}"/>
                </a:ext>
              </a:extLst>
            </p:cNvPr>
            <p:cNvSpPr/>
            <p:nvPr/>
          </p:nvSpPr>
          <p:spPr>
            <a:xfrm>
              <a:off x="4915235" y="4433574"/>
              <a:ext cx="409851" cy="231596"/>
            </a:xfrm>
            <a:prstGeom prst="rightArrow">
              <a:avLst/>
            </a:prstGeom>
            <a:solidFill>
              <a:srgbClr val="21B14A"/>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26" name="object 76">
              <a:extLst>
                <a:ext uri="{FF2B5EF4-FFF2-40B4-BE49-F238E27FC236}">
                  <a16:creationId xmlns:a16="http://schemas.microsoft.com/office/drawing/2014/main" id="{166BF66F-EE5A-3F96-87D5-CDC22656B0D4}"/>
                </a:ext>
              </a:extLst>
            </p:cNvPr>
            <p:cNvSpPr txBox="1"/>
            <p:nvPr/>
          </p:nvSpPr>
          <p:spPr>
            <a:xfrm>
              <a:off x="5519783" y="4554199"/>
              <a:ext cx="3006804"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sp>
          <p:nvSpPr>
            <p:cNvPr id="21" name="ZoneTexte 20">
              <a:extLst>
                <a:ext uri="{FF2B5EF4-FFF2-40B4-BE49-F238E27FC236}">
                  <a16:creationId xmlns:a16="http://schemas.microsoft.com/office/drawing/2014/main" id="{D3635923-1D8D-152D-EF2C-AC656D50325A}"/>
                </a:ext>
              </a:extLst>
            </p:cNvPr>
            <p:cNvSpPr txBox="1"/>
            <p:nvPr/>
          </p:nvSpPr>
          <p:spPr>
            <a:xfrm>
              <a:off x="5416487" y="4305142"/>
              <a:ext cx="3291138" cy="461665"/>
            </a:xfrm>
            <a:prstGeom prst="rect">
              <a:avLst/>
            </a:prstGeom>
            <a:noFill/>
          </p:spPr>
          <p:txBody>
            <a:bodyPr wrap="square">
              <a:spAutoFit/>
            </a:bodyPr>
            <a:lstStyle/>
            <a:p>
              <a:r>
                <a:rPr lang="fr-FR" sz="2400" b="1" i="1" noProof="0" dirty="0">
                  <a:solidFill>
                    <a:srgbClr val="0070C0"/>
                  </a:solidFill>
                  <a:latin typeface="Bradley Hand ITC" panose="03070402050302030203" pitchFamily="66" charset="0"/>
                </a:rPr>
                <a:t>Transfert de l’énergie</a:t>
              </a:r>
            </a:p>
          </p:txBody>
        </p:sp>
      </p:grpSp>
      <p:sp>
        <p:nvSpPr>
          <p:cNvPr id="58" name="ZoneTexte 57">
            <a:extLst>
              <a:ext uri="{FF2B5EF4-FFF2-40B4-BE49-F238E27FC236}">
                <a16:creationId xmlns:a16="http://schemas.microsoft.com/office/drawing/2014/main" id="{1170DBDC-86CC-1155-3488-7DD7AA36E0BC}"/>
              </a:ext>
            </a:extLst>
          </p:cNvPr>
          <p:cNvSpPr txBox="1"/>
          <p:nvPr/>
        </p:nvSpPr>
        <p:spPr>
          <a:xfrm>
            <a:off x="762291" y="4195429"/>
            <a:ext cx="3957087" cy="707886"/>
          </a:xfrm>
          <a:prstGeom prst="rect">
            <a:avLst/>
          </a:prstGeom>
          <a:noFill/>
          <a:ln>
            <a:solidFill>
              <a:srgbClr val="0070C0"/>
            </a:solidFill>
          </a:ln>
        </p:spPr>
        <p:txBody>
          <a:bodyPr wrap="square">
            <a:spAutoFit/>
          </a:bodyPr>
          <a:lstStyle/>
          <a:p>
            <a:pPr algn="just"/>
            <a:r>
              <a:rPr lang="fr-FR" sz="2000" noProof="0" dirty="0">
                <a:latin typeface="+mj-lt"/>
                <a:cs typeface="Arial" panose="020B0604020202020204" pitchFamily="34" charset="0"/>
              </a:rPr>
              <a:t>Les flèches en vert représentent le flux de l’énergie.</a:t>
            </a:r>
          </a:p>
        </p:txBody>
      </p:sp>
      <p:cxnSp>
        <p:nvCxnSpPr>
          <p:cNvPr id="60" name="Connecteur : en angle 59">
            <a:extLst>
              <a:ext uri="{FF2B5EF4-FFF2-40B4-BE49-F238E27FC236}">
                <a16:creationId xmlns:a16="http://schemas.microsoft.com/office/drawing/2014/main" id="{C0EE3120-B001-2A75-C0ED-EE413098CCEC}"/>
              </a:ext>
            </a:extLst>
          </p:cNvPr>
          <p:cNvCxnSpPr>
            <a:cxnSpLocks/>
            <a:stCxn id="58" idx="2"/>
            <a:endCxn id="61" idx="1"/>
          </p:cNvCxnSpPr>
          <p:nvPr/>
        </p:nvCxnSpPr>
        <p:spPr>
          <a:xfrm rot="16200000" flipH="1">
            <a:off x="2587150" y="5057000"/>
            <a:ext cx="870861" cy="56349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ZoneTexte 60">
            <a:extLst>
              <a:ext uri="{FF2B5EF4-FFF2-40B4-BE49-F238E27FC236}">
                <a16:creationId xmlns:a16="http://schemas.microsoft.com/office/drawing/2014/main" id="{743AD233-6933-91A5-43A7-6A5C2C4E05DA}"/>
              </a:ext>
            </a:extLst>
          </p:cNvPr>
          <p:cNvSpPr txBox="1"/>
          <p:nvPr/>
        </p:nvSpPr>
        <p:spPr>
          <a:xfrm>
            <a:off x="3304325" y="5266344"/>
            <a:ext cx="3221819" cy="1015663"/>
          </a:xfrm>
          <a:prstGeom prst="rect">
            <a:avLst/>
          </a:prstGeom>
          <a:noFill/>
          <a:ln>
            <a:solidFill>
              <a:srgbClr val="0070C0"/>
            </a:solidFill>
          </a:ln>
        </p:spPr>
        <p:txBody>
          <a:bodyPr wrap="square">
            <a:spAutoFit/>
          </a:bodyPr>
          <a:lstStyle/>
          <a:p>
            <a:pPr algn="just"/>
            <a:r>
              <a:rPr lang="fr-FR" sz="2000" noProof="0" dirty="0">
                <a:latin typeface="+mj-lt"/>
                <a:cs typeface="Arial" panose="020B0604020202020204" pitchFamily="34" charset="0"/>
              </a:rPr>
              <a:t>L’épaisseur de la flèche est proportionnelle à la quantité de l’énergie transférée.</a:t>
            </a:r>
          </a:p>
        </p:txBody>
      </p:sp>
      <p:sp>
        <p:nvSpPr>
          <p:cNvPr id="78" name="ZoneTexte 77">
            <a:extLst>
              <a:ext uri="{FF2B5EF4-FFF2-40B4-BE49-F238E27FC236}">
                <a16:creationId xmlns:a16="http://schemas.microsoft.com/office/drawing/2014/main" id="{6F08A582-FD77-DCB9-4CF2-52D0C78C21B7}"/>
              </a:ext>
            </a:extLst>
          </p:cNvPr>
          <p:cNvSpPr txBox="1"/>
          <p:nvPr/>
        </p:nvSpPr>
        <p:spPr>
          <a:xfrm>
            <a:off x="7793823" y="5228631"/>
            <a:ext cx="2739139" cy="1015663"/>
          </a:xfrm>
          <a:prstGeom prst="rect">
            <a:avLst/>
          </a:prstGeom>
          <a:noFill/>
          <a:ln>
            <a:solidFill>
              <a:srgbClr val="0070C0"/>
            </a:solidFill>
          </a:ln>
        </p:spPr>
        <p:txBody>
          <a:bodyPr wrap="square">
            <a:spAutoFit/>
          </a:bodyPr>
          <a:lstStyle/>
          <a:p>
            <a:pPr algn="just"/>
            <a:r>
              <a:rPr lang="fr-FR" sz="2000" noProof="0" dirty="0">
                <a:latin typeface="+mj-lt"/>
                <a:cs typeface="Arial" panose="020B0604020202020204" pitchFamily="34" charset="0"/>
              </a:rPr>
              <a:t>Le flux de l’énergie diminue d’un niveau à un autre.</a:t>
            </a:r>
          </a:p>
        </p:txBody>
      </p:sp>
      <p:sp>
        <p:nvSpPr>
          <p:cNvPr id="79" name="Flèche : droite 78">
            <a:extLst>
              <a:ext uri="{FF2B5EF4-FFF2-40B4-BE49-F238E27FC236}">
                <a16:creationId xmlns:a16="http://schemas.microsoft.com/office/drawing/2014/main" id="{C89B6373-97BE-A802-006B-709402CE0E04}"/>
              </a:ext>
            </a:extLst>
          </p:cNvPr>
          <p:cNvSpPr/>
          <p:nvPr/>
        </p:nvSpPr>
        <p:spPr>
          <a:xfrm>
            <a:off x="7078217" y="5371347"/>
            <a:ext cx="228793" cy="8056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25" name="Connecteur droit avec flèche 24">
            <a:extLst>
              <a:ext uri="{FF2B5EF4-FFF2-40B4-BE49-F238E27FC236}">
                <a16:creationId xmlns:a16="http://schemas.microsoft.com/office/drawing/2014/main" id="{E7204705-80C4-1A48-4966-F47E7BC71704}"/>
              </a:ext>
            </a:extLst>
          </p:cNvPr>
          <p:cNvCxnSpPr>
            <a:cxnSpLocks/>
            <a:endCxn id="12" idx="0"/>
          </p:cNvCxnSpPr>
          <p:nvPr/>
        </p:nvCxnSpPr>
        <p:spPr>
          <a:xfrm flipH="1">
            <a:off x="5209288" y="2836645"/>
            <a:ext cx="207199" cy="159692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D107084F-56B8-510A-F304-7129C85451C1}"/>
              </a:ext>
            </a:extLst>
          </p:cNvPr>
          <p:cNvCxnSpPr>
            <a:cxnSpLocks/>
            <a:endCxn id="12" idx="0"/>
          </p:cNvCxnSpPr>
          <p:nvPr/>
        </p:nvCxnSpPr>
        <p:spPr>
          <a:xfrm flipH="1">
            <a:off x="5209288" y="2706406"/>
            <a:ext cx="2053220" cy="172716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8AB36EBA-17B6-BBE5-8712-F5597EBA495A}"/>
              </a:ext>
            </a:extLst>
          </p:cNvPr>
          <p:cNvCxnSpPr>
            <a:cxnSpLocks/>
            <a:endCxn id="12" idx="0"/>
          </p:cNvCxnSpPr>
          <p:nvPr/>
        </p:nvCxnSpPr>
        <p:spPr>
          <a:xfrm flipH="1">
            <a:off x="5209288" y="2683859"/>
            <a:ext cx="4195445" cy="174971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602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7855D-E411-9642-BF2B-B2F5E369C199}"/>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10CC724B-F3E2-A156-C187-1C8DCF517839}"/>
              </a:ext>
            </a:extLst>
          </p:cNvPr>
          <p:cNvPicPr>
            <a:picLocks noChangeAspect="1"/>
          </p:cNvPicPr>
          <p:nvPr/>
        </p:nvPicPr>
        <p:blipFill>
          <a:blip r:embed="rId3"/>
          <a:stretch>
            <a:fillRect/>
          </a:stretch>
        </p:blipFill>
        <p:spPr>
          <a:xfrm>
            <a:off x="1897374" y="2060630"/>
            <a:ext cx="9102117" cy="1560711"/>
          </a:xfrm>
          <a:prstGeom prst="rect">
            <a:avLst/>
          </a:prstGeom>
        </p:spPr>
      </p:pic>
      <p:sp>
        <p:nvSpPr>
          <p:cNvPr id="2" name="Oval 7">
            <a:extLst>
              <a:ext uri="{FF2B5EF4-FFF2-40B4-BE49-F238E27FC236}">
                <a16:creationId xmlns:a16="http://schemas.microsoft.com/office/drawing/2014/main" id="{4FCCAC7F-1776-F7B2-153C-83A394F5C744}"/>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1A3DD0F9-495D-2231-9432-BD9E764ABA65}"/>
              </a:ext>
            </a:extLst>
          </p:cNvPr>
          <p:cNvPicPr>
            <a:picLocks noChangeAspect="1"/>
          </p:cNvPicPr>
          <p:nvPr/>
        </p:nvPicPr>
        <p:blipFill>
          <a:blip r:embed="rId4"/>
          <a:stretch>
            <a:fillRect/>
          </a:stretch>
        </p:blipFill>
        <p:spPr>
          <a:xfrm>
            <a:off x="11309209" y="924848"/>
            <a:ext cx="583170" cy="583170"/>
          </a:xfrm>
          <a:prstGeom prst="rect">
            <a:avLst/>
          </a:prstGeom>
        </p:spPr>
      </p:pic>
      <p:grpSp>
        <p:nvGrpSpPr>
          <p:cNvPr id="4" name="Groupe 3">
            <a:extLst>
              <a:ext uri="{FF2B5EF4-FFF2-40B4-BE49-F238E27FC236}">
                <a16:creationId xmlns:a16="http://schemas.microsoft.com/office/drawing/2014/main" id="{3765BAE6-4469-A524-DA62-7D9D443764BA}"/>
              </a:ext>
            </a:extLst>
          </p:cNvPr>
          <p:cNvGrpSpPr/>
          <p:nvPr/>
        </p:nvGrpSpPr>
        <p:grpSpPr>
          <a:xfrm>
            <a:off x="674377" y="1012340"/>
            <a:ext cx="10326997" cy="510733"/>
            <a:chOff x="674377" y="1225112"/>
            <a:chExt cx="10326997" cy="510733"/>
          </a:xfrm>
        </p:grpSpPr>
        <p:sp>
          <p:nvSpPr>
            <p:cNvPr id="5" name="Google Shape;443;p19">
              <a:extLst>
                <a:ext uri="{FF2B5EF4-FFF2-40B4-BE49-F238E27FC236}">
                  <a16:creationId xmlns:a16="http://schemas.microsoft.com/office/drawing/2014/main" id="{1E5E2324-C414-5A38-151B-DA8F0F7653B4}"/>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J’explique le flux de l’énergie au niveau de la </a:t>
              </a:r>
              <a:r>
                <a:rPr lang="fr-FR" sz="2400" b="1" spc="-50" noProof="0" dirty="0">
                  <a:solidFill>
                    <a:srgbClr val="002060"/>
                  </a:solidFill>
                  <a:ea typeface="Calibri"/>
                  <a:cs typeface="Calibri"/>
                  <a:sym typeface="Calibri"/>
                </a:rPr>
                <a:t>chaîne</a:t>
              </a:r>
              <a:r>
                <a:rPr lang="fr-FR" sz="2400" b="1" spc="-50" noProof="0" dirty="0">
                  <a:solidFill>
                    <a:srgbClr val="002060"/>
                  </a:solidFill>
                  <a:latin typeface="Calibri"/>
                  <a:ea typeface="Calibri"/>
                  <a:cs typeface="Calibri"/>
                  <a:sym typeface="Wingdings" panose="05000000000000000000" pitchFamily="2" charset="2"/>
                </a:rPr>
                <a:t> alimentaire.</a:t>
              </a:r>
              <a:endParaRPr lang="fr-FR" sz="2400" b="1" spc="-50" noProof="0" dirty="0">
                <a:solidFill>
                  <a:srgbClr val="002060"/>
                </a:solidFill>
                <a:latin typeface="Calibri"/>
                <a:ea typeface="Calibri"/>
                <a:cs typeface="Calibri"/>
                <a:sym typeface="Calibri"/>
              </a:endParaRPr>
            </a:p>
          </p:txBody>
        </p:sp>
        <p:sp>
          <p:nvSpPr>
            <p:cNvPr id="6" name="Ellipse 5">
              <a:extLst>
                <a:ext uri="{FF2B5EF4-FFF2-40B4-BE49-F238E27FC236}">
                  <a16:creationId xmlns:a16="http://schemas.microsoft.com/office/drawing/2014/main" id="{C8C0E283-8728-1BC5-7BFA-D71BB8861263}"/>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3</a:t>
              </a:r>
              <a:endParaRPr lang="fr-FR" b="1" noProof="0" dirty="0"/>
            </a:p>
          </p:txBody>
        </p:sp>
      </p:grpSp>
      <p:sp>
        <p:nvSpPr>
          <p:cNvPr id="7" name="ZoneTexte 6">
            <a:extLst>
              <a:ext uri="{FF2B5EF4-FFF2-40B4-BE49-F238E27FC236}">
                <a16:creationId xmlns:a16="http://schemas.microsoft.com/office/drawing/2014/main" id="{541CB2A6-084F-DCAE-1FE1-8F9E36952EF0}"/>
              </a:ext>
            </a:extLst>
          </p:cNvPr>
          <p:cNvSpPr txBox="1"/>
          <p:nvPr/>
        </p:nvSpPr>
        <p:spPr>
          <a:xfrm>
            <a:off x="911727" y="268896"/>
            <a:ext cx="10326998" cy="400110"/>
          </a:xfrm>
          <a:prstGeom prst="rect">
            <a:avLst/>
          </a:prstGeom>
          <a:noFill/>
        </p:spPr>
        <p:txBody>
          <a:bodyPr wrap="square">
            <a:spAutoFit/>
          </a:bodyPr>
          <a:lstStyle/>
          <a:p>
            <a:r>
              <a:rPr lang="fr-FR" sz="2000" b="1" noProof="0" dirty="0">
                <a:solidFill>
                  <a:schemeClr val="tx1">
                    <a:lumMod val="50000"/>
                    <a:lumOff val="50000"/>
                  </a:schemeClr>
                </a:solidFill>
              </a:rPr>
              <a:t>La troisième étape est : </a:t>
            </a:r>
            <a:endParaRPr lang="fr-FR" sz="2000" noProof="0" dirty="0">
              <a:solidFill>
                <a:schemeClr val="tx1">
                  <a:lumMod val="50000"/>
                  <a:lumOff val="50000"/>
                </a:schemeClr>
              </a:solidFill>
            </a:endParaRPr>
          </a:p>
        </p:txBody>
      </p:sp>
      <p:sp>
        <p:nvSpPr>
          <p:cNvPr id="18" name="ZoneTexte 17">
            <a:extLst>
              <a:ext uri="{FF2B5EF4-FFF2-40B4-BE49-F238E27FC236}">
                <a16:creationId xmlns:a16="http://schemas.microsoft.com/office/drawing/2014/main" id="{CAB203B9-2A4B-3A13-24FB-3828415E97B1}"/>
              </a:ext>
            </a:extLst>
          </p:cNvPr>
          <p:cNvSpPr txBox="1"/>
          <p:nvPr/>
        </p:nvSpPr>
        <p:spPr>
          <a:xfrm>
            <a:off x="978472" y="1593471"/>
            <a:ext cx="9718805" cy="400110"/>
          </a:xfrm>
          <a:prstGeom prst="rect">
            <a:avLst/>
          </a:prstGeom>
          <a:noFill/>
        </p:spPr>
        <p:txBody>
          <a:bodyPr wrap="square">
            <a:spAutoFit/>
          </a:bodyPr>
          <a:lstStyle/>
          <a:p>
            <a:r>
              <a:rPr lang="fr-FR" sz="2000" b="1" noProof="0" dirty="0"/>
              <a:t>c- Je détermine la quantité de la biomasse perdue.</a:t>
            </a:r>
          </a:p>
        </p:txBody>
      </p:sp>
      <p:grpSp>
        <p:nvGrpSpPr>
          <p:cNvPr id="70" name="Groupe 69">
            <a:extLst>
              <a:ext uri="{FF2B5EF4-FFF2-40B4-BE49-F238E27FC236}">
                <a16:creationId xmlns:a16="http://schemas.microsoft.com/office/drawing/2014/main" id="{D44C25B3-3CC3-B73D-8870-7BCA851E11C4}"/>
              </a:ext>
            </a:extLst>
          </p:cNvPr>
          <p:cNvGrpSpPr/>
          <p:nvPr/>
        </p:nvGrpSpPr>
        <p:grpSpPr>
          <a:xfrm>
            <a:off x="4915235" y="4305142"/>
            <a:ext cx="3792390" cy="461665"/>
            <a:chOff x="4915235" y="4305142"/>
            <a:chExt cx="3792390" cy="461665"/>
          </a:xfrm>
        </p:grpSpPr>
        <p:sp>
          <p:nvSpPr>
            <p:cNvPr id="12" name="Flèche : droite 11">
              <a:extLst>
                <a:ext uri="{FF2B5EF4-FFF2-40B4-BE49-F238E27FC236}">
                  <a16:creationId xmlns:a16="http://schemas.microsoft.com/office/drawing/2014/main" id="{3E2EBA0D-F4CC-0C71-C92F-91F4C0D3C08C}"/>
                </a:ext>
              </a:extLst>
            </p:cNvPr>
            <p:cNvSpPr/>
            <p:nvPr/>
          </p:nvSpPr>
          <p:spPr>
            <a:xfrm>
              <a:off x="4915235" y="4433574"/>
              <a:ext cx="409851" cy="231596"/>
            </a:xfrm>
            <a:prstGeom prst="rightArrow">
              <a:avLst/>
            </a:prstGeom>
            <a:solidFill>
              <a:srgbClr val="DFB1D0"/>
            </a:solidFill>
            <a:ln>
              <a:solidFill>
                <a:srgbClr val="DFB1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26" name="object 76">
              <a:extLst>
                <a:ext uri="{FF2B5EF4-FFF2-40B4-BE49-F238E27FC236}">
                  <a16:creationId xmlns:a16="http://schemas.microsoft.com/office/drawing/2014/main" id="{6389869D-7468-839A-9F6E-DF29483F1797}"/>
                </a:ext>
              </a:extLst>
            </p:cNvPr>
            <p:cNvSpPr txBox="1"/>
            <p:nvPr/>
          </p:nvSpPr>
          <p:spPr>
            <a:xfrm>
              <a:off x="5519783" y="4554199"/>
              <a:ext cx="3006804"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sp>
          <p:nvSpPr>
            <p:cNvPr id="21" name="ZoneTexte 20">
              <a:extLst>
                <a:ext uri="{FF2B5EF4-FFF2-40B4-BE49-F238E27FC236}">
                  <a16:creationId xmlns:a16="http://schemas.microsoft.com/office/drawing/2014/main" id="{4E1FFCB6-3C18-6D38-9CBA-C100F71D14F5}"/>
                </a:ext>
              </a:extLst>
            </p:cNvPr>
            <p:cNvSpPr txBox="1"/>
            <p:nvPr/>
          </p:nvSpPr>
          <p:spPr>
            <a:xfrm>
              <a:off x="5416487" y="4305142"/>
              <a:ext cx="3291138" cy="461665"/>
            </a:xfrm>
            <a:prstGeom prst="rect">
              <a:avLst/>
            </a:prstGeom>
            <a:noFill/>
          </p:spPr>
          <p:txBody>
            <a:bodyPr wrap="square">
              <a:spAutoFit/>
            </a:bodyPr>
            <a:lstStyle/>
            <a:p>
              <a:r>
                <a:rPr lang="fr-FR" sz="2400" b="1" i="1" noProof="0" dirty="0">
                  <a:solidFill>
                    <a:srgbClr val="0070C0"/>
                  </a:solidFill>
                  <a:latin typeface="Bradley Hand ITC" panose="03070402050302030203" pitchFamily="66" charset="0"/>
                </a:rPr>
                <a:t>Perte de la matière </a:t>
              </a:r>
            </a:p>
          </p:txBody>
        </p:sp>
      </p:grpSp>
      <p:cxnSp>
        <p:nvCxnSpPr>
          <p:cNvPr id="25" name="Connecteur droit avec flèche 24">
            <a:extLst>
              <a:ext uri="{FF2B5EF4-FFF2-40B4-BE49-F238E27FC236}">
                <a16:creationId xmlns:a16="http://schemas.microsoft.com/office/drawing/2014/main" id="{2DFE116E-4D5A-7551-3606-D74D34B2477E}"/>
              </a:ext>
            </a:extLst>
          </p:cNvPr>
          <p:cNvCxnSpPr>
            <a:cxnSpLocks/>
            <a:endCxn id="12" idx="0"/>
          </p:cNvCxnSpPr>
          <p:nvPr/>
        </p:nvCxnSpPr>
        <p:spPr>
          <a:xfrm flipH="1">
            <a:off x="5209288" y="2338715"/>
            <a:ext cx="459992" cy="209485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82001A37-0B67-5E05-A79F-ED2A0BDB88DF}"/>
              </a:ext>
            </a:extLst>
          </p:cNvPr>
          <p:cNvCxnSpPr>
            <a:cxnSpLocks/>
            <a:endCxn id="12" idx="0"/>
          </p:cNvCxnSpPr>
          <p:nvPr/>
        </p:nvCxnSpPr>
        <p:spPr>
          <a:xfrm flipH="1">
            <a:off x="5209288" y="2303801"/>
            <a:ext cx="2177032" cy="21297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A0D1CBFA-1E31-0116-89A1-80F9CB41EA5E}"/>
              </a:ext>
            </a:extLst>
          </p:cNvPr>
          <p:cNvCxnSpPr>
            <a:cxnSpLocks/>
            <a:endCxn id="12" idx="0"/>
          </p:cNvCxnSpPr>
          <p:nvPr/>
        </p:nvCxnSpPr>
        <p:spPr>
          <a:xfrm flipH="1">
            <a:off x="5209288" y="2338715"/>
            <a:ext cx="4117592" cy="209485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8" name="ZoneTexte 57">
            <a:extLst>
              <a:ext uri="{FF2B5EF4-FFF2-40B4-BE49-F238E27FC236}">
                <a16:creationId xmlns:a16="http://schemas.microsoft.com/office/drawing/2014/main" id="{C1587478-DBAE-87C3-9AE7-69D68731C0BF}"/>
              </a:ext>
            </a:extLst>
          </p:cNvPr>
          <p:cNvSpPr txBox="1"/>
          <p:nvPr/>
        </p:nvSpPr>
        <p:spPr>
          <a:xfrm>
            <a:off x="762291" y="4195429"/>
            <a:ext cx="3957087" cy="707886"/>
          </a:xfrm>
          <a:prstGeom prst="rect">
            <a:avLst/>
          </a:prstGeom>
          <a:noFill/>
          <a:ln>
            <a:solidFill>
              <a:srgbClr val="0070C0"/>
            </a:solidFill>
          </a:ln>
        </p:spPr>
        <p:txBody>
          <a:bodyPr wrap="square">
            <a:spAutoFit/>
          </a:bodyPr>
          <a:lstStyle/>
          <a:p>
            <a:pPr algn="just"/>
            <a:r>
              <a:rPr lang="fr-FR" sz="2000" noProof="0" dirty="0">
                <a:latin typeface="+mj-lt"/>
                <a:cs typeface="Arial" panose="020B0604020202020204" pitchFamily="34" charset="0"/>
              </a:rPr>
              <a:t>Les flèches en mauve clair représentent les pertes de l’énergie.</a:t>
            </a:r>
          </a:p>
        </p:txBody>
      </p:sp>
      <p:cxnSp>
        <p:nvCxnSpPr>
          <p:cNvPr id="60" name="Connecteur : en angle 59">
            <a:extLst>
              <a:ext uri="{FF2B5EF4-FFF2-40B4-BE49-F238E27FC236}">
                <a16:creationId xmlns:a16="http://schemas.microsoft.com/office/drawing/2014/main" id="{19496891-85F2-A28E-C760-96B631442FD6}"/>
              </a:ext>
            </a:extLst>
          </p:cNvPr>
          <p:cNvCxnSpPr>
            <a:cxnSpLocks/>
            <a:stCxn id="58" idx="2"/>
            <a:endCxn id="61" idx="1"/>
          </p:cNvCxnSpPr>
          <p:nvPr/>
        </p:nvCxnSpPr>
        <p:spPr>
          <a:xfrm rot="16200000" flipH="1">
            <a:off x="2534930" y="5109219"/>
            <a:ext cx="967039" cy="5552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61" name="ZoneTexte 60">
            <a:extLst>
              <a:ext uri="{FF2B5EF4-FFF2-40B4-BE49-F238E27FC236}">
                <a16:creationId xmlns:a16="http://schemas.microsoft.com/office/drawing/2014/main" id="{73713FBE-018A-9E9F-CC6B-3D872FE479EC}"/>
              </a:ext>
            </a:extLst>
          </p:cNvPr>
          <p:cNvSpPr txBox="1"/>
          <p:nvPr/>
        </p:nvSpPr>
        <p:spPr>
          <a:xfrm>
            <a:off x="3296064" y="5362522"/>
            <a:ext cx="3221819" cy="1015663"/>
          </a:xfrm>
          <a:prstGeom prst="rect">
            <a:avLst/>
          </a:prstGeom>
          <a:noFill/>
          <a:ln>
            <a:solidFill>
              <a:srgbClr val="0070C0"/>
            </a:solidFill>
          </a:ln>
        </p:spPr>
        <p:txBody>
          <a:bodyPr wrap="square">
            <a:spAutoFit/>
          </a:bodyPr>
          <a:lstStyle/>
          <a:p>
            <a:pPr algn="just"/>
            <a:r>
              <a:rPr lang="fr-FR" sz="2000" noProof="0" dirty="0">
                <a:latin typeface="+mj-lt"/>
                <a:cs typeface="Arial" panose="020B0604020202020204" pitchFamily="34" charset="0"/>
              </a:rPr>
              <a:t>L’épaisseur de la flèche est proportionnelle à la quantité de l’énergie perdue.</a:t>
            </a:r>
          </a:p>
        </p:txBody>
      </p:sp>
      <p:sp>
        <p:nvSpPr>
          <p:cNvPr id="78" name="ZoneTexte 77">
            <a:extLst>
              <a:ext uri="{FF2B5EF4-FFF2-40B4-BE49-F238E27FC236}">
                <a16:creationId xmlns:a16="http://schemas.microsoft.com/office/drawing/2014/main" id="{12A67BAA-76B1-F673-408A-72821AE6CBD6}"/>
              </a:ext>
            </a:extLst>
          </p:cNvPr>
          <p:cNvSpPr txBox="1"/>
          <p:nvPr/>
        </p:nvSpPr>
        <p:spPr>
          <a:xfrm>
            <a:off x="7495397" y="5362522"/>
            <a:ext cx="3874208" cy="1015663"/>
          </a:xfrm>
          <a:prstGeom prst="rect">
            <a:avLst/>
          </a:prstGeom>
          <a:noFill/>
          <a:ln>
            <a:solidFill>
              <a:srgbClr val="0070C0"/>
            </a:solidFill>
          </a:ln>
        </p:spPr>
        <p:txBody>
          <a:bodyPr wrap="square">
            <a:spAutoFit/>
          </a:bodyPr>
          <a:lstStyle/>
          <a:p>
            <a:pPr algn="just"/>
            <a:r>
              <a:rPr lang="fr-FR" sz="2000" noProof="0" dirty="0">
                <a:latin typeface="+mj-lt"/>
                <a:cs typeface="Arial" panose="020B0604020202020204" pitchFamily="34" charset="0"/>
              </a:rPr>
              <a:t>Le flux de l’énergie d’un niveau à un autre est accompagné par des pertes de </a:t>
            </a:r>
            <a:r>
              <a:rPr lang="fr-FR" sz="2000" dirty="0">
                <a:cs typeface="Arial" panose="020B0604020202020204" pitchFamily="34" charset="0"/>
              </a:rPr>
              <a:t>l’énergie</a:t>
            </a:r>
            <a:r>
              <a:rPr lang="fr-FR" sz="2000" noProof="0" dirty="0">
                <a:latin typeface="+mj-lt"/>
                <a:cs typeface="Arial" panose="020B0604020202020204" pitchFamily="34" charset="0"/>
              </a:rPr>
              <a:t>.</a:t>
            </a:r>
          </a:p>
        </p:txBody>
      </p:sp>
      <p:sp>
        <p:nvSpPr>
          <p:cNvPr id="79" name="Flèche : droite 78">
            <a:extLst>
              <a:ext uri="{FF2B5EF4-FFF2-40B4-BE49-F238E27FC236}">
                <a16:creationId xmlns:a16="http://schemas.microsoft.com/office/drawing/2014/main" id="{049AA982-938C-CC03-5038-29F872F9DB1E}"/>
              </a:ext>
            </a:extLst>
          </p:cNvPr>
          <p:cNvSpPr/>
          <p:nvPr/>
        </p:nvSpPr>
        <p:spPr>
          <a:xfrm>
            <a:off x="7013881" y="5449209"/>
            <a:ext cx="228793" cy="80565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Tree>
    <p:extLst>
      <p:ext uri="{BB962C8B-B14F-4D97-AF65-F5344CB8AC3E}">
        <p14:creationId xmlns:p14="http://schemas.microsoft.com/office/powerpoint/2010/main" val="10674529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9C3AD-FB91-E0B7-0BE3-C4B3430817A8}"/>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A82A6224-F38F-9250-D472-619B3273F1C3}"/>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50734A7D-B24D-CDA0-041E-CB23C517B3C7}"/>
              </a:ext>
            </a:extLst>
          </p:cNvPr>
          <p:cNvPicPr>
            <a:picLocks noChangeAspect="1"/>
          </p:cNvPicPr>
          <p:nvPr/>
        </p:nvPicPr>
        <p:blipFill>
          <a:blip r:embed="rId3"/>
          <a:stretch>
            <a:fillRect/>
          </a:stretch>
        </p:blipFill>
        <p:spPr>
          <a:xfrm>
            <a:off x="11309209" y="924848"/>
            <a:ext cx="583170" cy="583170"/>
          </a:xfrm>
          <a:prstGeom prst="rect">
            <a:avLst/>
          </a:prstGeom>
        </p:spPr>
      </p:pic>
      <p:sp>
        <p:nvSpPr>
          <p:cNvPr id="7" name="ZoneTexte 6">
            <a:extLst>
              <a:ext uri="{FF2B5EF4-FFF2-40B4-BE49-F238E27FC236}">
                <a16:creationId xmlns:a16="http://schemas.microsoft.com/office/drawing/2014/main" id="{8853C047-98E0-E1ED-AE56-7B1521436622}"/>
              </a:ext>
            </a:extLst>
          </p:cNvPr>
          <p:cNvSpPr txBox="1"/>
          <p:nvPr/>
        </p:nvSpPr>
        <p:spPr>
          <a:xfrm>
            <a:off x="911727" y="268896"/>
            <a:ext cx="10326998" cy="400110"/>
          </a:xfrm>
          <a:prstGeom prst="rect">
            <a:avLst/>
          </a:prstGeom>
          <a:noFill/>
        </p:spPr>
        <p:txBody>
          <a:bodyPr wrap="square">
            <a:spAutoFit/>
          </a:bodyPr>
          <a:lstStyle/>
          <a:p>
            <a:r>
              <a:rPr lang="fr-FR" sz="2000" b="1" noProof="0" dirty="0">
                <a:solidFill>
                  <a:schemeClr val="tx1">
                    <a:lumMod val="50000"/>
                    <a:lumOff val="50000"/>
                  </a:schemeClr>
                </a:solidFill>
              </a:rPr>
              <a:t>La deuxième étape est : </a:t>
            </a:r>
            <a:endParaRPr lang="fr-FR" sz="2000" noProof="0" dirty="0">
              <a:solidFill>
                <a:schemeClr val="tx1">
                  <a:lumMod val="50000"/>
                  <a:lumOff val="50000"/>
                </a:schemeClr>
              </a:solidFill>
            </a:endParaRPr>
          </a:p>
        </p:txBody>
      </p:sp>
      <p:sp>
        <p:nvSpPr>
          <p:cNvPr id="9" name="ZoneTexte 8">
            <a:extLst>
              <a:ext uri="{FF2B5EF4-FFF2-40B4-BE49-F238E27FC236}">
                <a16:creationId xmlns:a16="http://schemas.microsoft.com/office/drawing/2014/main" id="{F1B3C2C5-05F7-7ED2-4F94-73FA1273E945}"/>
              </a:ext>
            </a:extLst>
          </p:cNvPr>
          <p:cNvSpPr txBox="1"/>
          <p:nvPr/>
        </p:nvSpPr>
        <p:spPr>
          <a:xfrm>
            <a:off x="911727" y="1628799"/>
            <a:ext cx="9718805" cy="400110"/>
          </a:xfrm>
          <a:prstGeom prst="rect">
            <a:avLst/>
          </a:prstGeom>
          <a:noFill/>
        </p:spPr>
        <p:txBody>
          <a:bodyPr wrap="square">
            <a:spAutoFit/>
          </a:bodyPr>
          <a:lstStyle/>
          <a:p>
            <a:r>
              <a:rPr lang="fr-FR" sz="2000" b="1" noProof="0" dirty="0"/>
              <a:t>d- Je formule mon explication comme réponse à la question posée : </a:t>
            </a:r>
          </a:p>
        </p:txBody>
      </p:sp>
      <p:grpSp>
        <p:nvGrpSpPr>
          <p:cNvPr id="6" name="Groupe 5">
            <a:extLst>
              <a:ext uri="{FF2B5EF4-FFF2-40B4-BE49-F238E27FC236}">
                <a16:creationId xmlns:a16="http://schemas.microsoft.com/office/drawing/2014/main" id="{AF694848-E9AB-5482-07E5-B7B8D526BD0F}"/>
              </a:ext>
            </a:extLst>
          </p:cNvPr>
          <p:cNvGrpSpPr/>
          <p:nvPr/>
        </p:nvGrpSpPr>
        <p:grpSpPr>
          <a:xfrm>
            <a:off x="1335157" y="2751868"/>
            <a:ext cx="9521685" cy="2242472"/>
            <a:chOff x="1335157" y="2751868"/>
            <a:chExt cx="9521685" cy="2242472"/>
          </a:xfrm>
        </p:grpSpPr>
        <p:pic>
          <p:nvPicPr>
            <p:cNvPr id="4" name="Image 3">
              <a:extLst>
                <a:ext uri="{FF2B5EF4-FFF2-40B4-BE49-F238E27FC236}">
                  <a16:creationId xmlns:a16="http://schemas.microsoft.com/office/drawing/2014/main" id="{DCACAFCE-4BED-1AA5-7006-3136B9DFE21D}"/>
                </a:ext>
              </a:extLst>
            </p:cNvPr>
            <p:cNvPicPr>
              <a:picLocks noChangeAspect="1"/>
            </p:cNvPicPr>
            <p:nvPr/>
          </p:nvPicPr>
          <p:blipFill>
            <a:blip r:embed="rId4"/>
            <a:stretch>
              <a:fillRect/>
            </a:stretch>
          </p:blipFill>
          <p:spPr>
            <a:xfrm>
              <a:off x="1517375" y="2809284"/>
              <a:ext cx="9102117" cy="1560711"/>
            </a:xfrm>
            <a:prstGeom prst="rect">
              <a:avLst/>
            </a:prstGeom>
          </p:spPr>
        </p:pic>
        <p:grpSp>
          <p:nvGrpSpPr>
            <p:cNvPr id="10" name="Groupe 9">
              <a:extLst>
                <a:ext uri="{FF2B5EF4-FFF2-40B4-BE49-F238E27FC236}">
                  <a16:creationId xmlns:a16="http://schemas.microsoft.com/office/drawing/2014/main" id="{83B4E692-764A-B6A8-0300-4D811A190507}"/>
                </a:ext>
              </a:extLst>
            </p:cNvPr>
            <p:cNvGrpSpPr/>
            <p:nvPr/>
          </p:nvGrpSpPr>
          <p:grpSpPr>
            <a:xfrm>
              <a:off x="6136001" y="4456936"/>
              <a:ext cx="3792390" cy="461665"/>
              <a:chOff x="4915235" y="4305142"/>
              <a:chExt cx="3792390" cy="461665"/>
            </a:xfrm>
          </p:grpSpPr>
          <p:sp>
            <p:nvSpPr>
              <p:cNvPr id="11" name="Flèche : droite 10">
                <a:extLst>
                  <a:ext uri="{FF2B5EF4-FFF2-40B4-BE49-F238E27FC236}">
                    <a16:creationId xmlns:a16="http://schemas.microsoft.com/office/drawing/2014/main" id="{ED6A59E5-A75B-957C-F660-6470D26EB4D7}"/>
                  </a:ext>
                </a:extLst>
              </p:cNvPr>
              <p:cNvSpPr/>
              <p:nvPr/>
            </p:nvSpPr>
            <p:spPr>
              <a:xfrm>
                <a:off x="4915235" y="4433574"/>
                <a:ext cx="409851" cy="231596"/>
              </a:xfrm>
              <a:prstGeom prst="rightArrow">
                <a:avLst/>
              </a:prstGeom>
              <a:solidFill>
                <a:srgbClr val="DFB1D0"/>
              </a:solidFill>
              <a:ln>
                <a:solidFill>
                  <a:srgbClr val="DFB1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12" name="object 76">
                <a:extLst>
                  <a:ext uri="{FF2B5EF4-FFF2-40B4-BE49-F238E27FC236}">
                    <a16:creationId xmlns:a16="http://schemas.microsoft.com/office/drawing/2014/main" id="{786EBB92-FB9B-031E-A416-3FF6FE690798}"/>
                  </a:ext>
                </a:extLst>
              </p:cNvPr>
              <p:cNvSpPr txBox="1"/>
              <p:nvPr/>
            </p:nvSpPr>
            <p:spPr>
              <a:xfrm>
                <a:off x="5519783" y="4554199"/>
                <a:ext cx="3006804"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sp>
            <p:nvSpPr>
              <p:cNvPr id="13" name="ZoneTexte 12">
                <a:extLst>
                  <a:ext uri="{FF2B5EF4-FFF2-40B4-BE49-F238E27FC236}">
                    <a16:creationId xmlns:a16="http://schemas.microsoft.com/office/drawing/2014/main" id="{4B920AE8-59D7-7CF0-8222-F5453FD320F2}"/>
                  </a:ext>
                </a:extLst>
              </p:cNvPr>
              <p:cNvSpPr txBox="1"/>
              <p:nvPr/>
            </p:nvSpPr>
            <p:spPr>
              <a:xfrm>
                <a:off x="5416487" y="4305142"/>
                <a:ext cx="3291138" cy="461665"/>
              </a:xfrm>
              <a:prstGeom prst="rect">
                <a:avLst/>
              </a:prstGeom>
              <a:noFill/>
            </p:spPr>
            <p:txBody>
              <a:bodyPr wrap="square">
                <a:spAutoFit/>
              </a:bodyPr>
              <a:lstStyle/>
              <a:p>
                <a:r>
                  <a:rPr lang="fr-FR" sz="2400" b="1" i="1" noProof="0" dirty="0">
                    <a:solidFill>
                      <a:srgbClr val="0070C0"/>
                    </a:solidFill>
                    <a:latin typeface="Bradley Hand ITC" panose="03070402050302030203" pitchFamily="66" charset="0"/>
                  </a:rPr>
                  <a:t>Perte de l’énergie</a:t>
                </a:r>
              </a:p>
            </p:txBody>
          </p:sp>
        </p:grpSp>
        <p:grpSp>
          <p:nvGrpSpPr>
            <p:cNvPr id="26" name="Groupe 25">
              <a:extLst>
                <a:ext uri="{FF2B5EF4-FFF2-40B4-BE49-F238E27FC236}">
                  <a16:creationId xmlns:a16="http://schemas.microsoft.com/office/drawing/2014/main" id="{8CFB09BF-97D9-7B19-FA14-C841C418B8C5}"/>
                </a:ext>
              </a:extLst>
            </p:cNvPr>
            <p:cNvGrpSpPr/>
            <p:nvPr/>
          </p:nvGrpSpPr>
          <p:grpSpPr>
            <a:xfrm>
              <a:off x="2162573" y="4459196"/>
              <a:ext cx="3792390" cy="461665"/>
              <a:chOff x="4915235" y="4305142"/>
              <a:chExt cx="3792390" cy="461665"/>
            </a:xfrm>
          </p:grpSpPr>
          <p:sp>
            <p:nvSpPr>
              <p:cNvPr id="27" name="Flèche : droite 26">
                <a:extLst>
                  <a:ext uri="{FF2B5EF4-FFF2-40B4-BE49-F238E27FC236}">
                    <a16:creationId xmlns:a16="http://schemas.microsoft.com/office/drawing/2014/main" id="{E293B1DC-4F90-99C0-4CCD-A5E940CA54F3}"/>
                  </a:ext>
                </a:extLst>
              </p:cNvPr>
              <p:cNvSpPr/>
              <p:nvPr/>
            </p:nvSpPr>
            <p:spPr>
              <a:xfrm>
                <a:off x="4915235" y="4433574"/>
                <a:ext cx="409851" cy="231596"/>
              </a:xfrm>
              <a:prstGeom prst="rightArrow">
                <a:avLst/>
              </a:prstGeom>
              <a:solidFill>
                <a:srgbClr val="21B14A"/>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28" name="object 76">
                <a:extLst>
                  <a:ext uri="{FF2B5EF4-FFF2-40B4-BE49-F238E27FC236}">
                    <a16:creationId xmlns:a16="http://schemas.microsoft.com/office/drawing/2014/main" id="{E5BC4CEA-2F52-2980-5EEA-14BEBFA1A49A}"/>
                  </a:ext>
                </a:extLst>
              </p:cNvPr>
              <p:cNvSpPr txBox="1"/>
              <p:nvPr/>
            </p:nvSpPr>
            <p:spPr>
              <a:xfrm>
                <a:off x="5519783" y="4554199"/>
                <a:ext cx="3006804"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sp>
            <p:nvSpPr>
              <p:cNvPr id="29" name="ZoneTexte 28">
                <a:extLst>
                  <a:ext uri="{FF2B5EF4-FFF2-40B4-BE49-F238E27FC236}">
                    <a16:creationId xmlns:a16="http://schemas.microsoft.com/office/drawing/2014/main" id="{BFE4D455-438F-007E-A443-566338C7757F}"/>
                  </a:ext>
                </a:extLst>
              </p:cNvPr>
              <p:cNvSpPr txBox="1"/>
              <p:nvPr/>
            </p:nvSpPr>
            <p:spPr>
              <a:xfrm>
                <a:off x="5416487" y="4305142"/>
                <a:ext cx="3291138" cy="461665"/>
              </a:xfrm>
              <a:prstGeom prst="rect">
                <a:avLst/>
              </a:prstGeom>
              <a:noFill/>
            </p:spPr>
            <p:txBody>
              <a:bodyPr wrap="square">
                <a:spAutoFit/>
              </a:bodyPr>
              <a:lstStyle/>
              <a:p>
                <a:r>
                  <a:rPr lang="fr-FR" sz="2400" b="1" i="1" noProof="0" dirty="0">
                    <a:solidFill>
                      <a:srgbClr val="0070C0"/>
                    </a:solidFill>
                    <a:latin typeface="Bradley Hand ITC" panose="03070402050302030203" pitchFamily="66" charset="0"/>
                  </a:rPr>
                  <a:t>Transfert de l’énergie</a:t>
                </a:r>
              </a:p>
            </p:txBody>
          </p:sp>
        </p:grpSp>
        <p:sp>
          <p:nvSpPr>
            <p:cNvPr id="30" name="Rectangle : coins arrondis 29">
              <a:extLst>
                <a:ext uri="{FF2B5EF4-FFF2-40B4-BE49-F238E27FC236}">
                  <a16:creationId xmlns:a16="http://schemas.microsoft.com/office/drawing/2014/main" id="{95B43645-D982-7D40-903B-64A36A34830A}"/>
                </a:ext>
              </a:extLst>
            </p:cNvPr>
            <p:cNvSpPr/>
            <p:nvPr/>
          </p:nvSpPr>
          <p:spPr>
            <a:xfrm>
              <a:off x="1335157" y="2751868"/>
              <a:ext cx="9521685" cy="2242472"/>
            </a:xfrm>
            <a:prstGeom prst="roundRect">
              <a:avLst>
                <a:gd name="adj" fmla="val 4252"/>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grpSp>
      <p:sp>
        <p:nvSpPr>
          <p:cNvPr id="32" name="ZoneTexte 31">
            <a:extLst>
              <a:ext uri="{FF2B5EF4-FFF2-40B4-BE49-F238E27FC236}">
                <a16:creationId xmlns:a16="http://schemas.microsoft.com/office/drawing/2014/main" id="{DE302490-D748-0D03-4747-F1DDADA51706}"/>
              </a:ext>
            </a:extLst>
          </p:cNvPr>
          <p:cNvSpPr txBox="1"/>
          <p:nvPr/>
        </p:nvSpPr>
        <p:spPr>
          <a:xfrm>
            <a:off x="1023873" y="2123904"/>
            <a:ext cx="10345732" cy="369332"/>
          </a:xfrm>
          <a:prstGeom prst="rect">
            <a:avLst/>
          </a:prstGeom>
          <a:solidFill>
            <a:srgbClr val="CAE8DE"/>
          </a:solidFill>
        </p:spPr>
        <p:txBody>
          <a:bodyPr wrap="square">
            <a:spAutoFit/>
          </a:bodyPr>
          <a:lstStyle/>
          <a:p>
            <a:pPr algn="just"/>
            <a:r>
              <a:rPr lang="fr-FR" noProof="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fr-FR" noProof="0" dirty="0">
                <a:latin typeface="Calibri" panose="020F0502020204030204" pitchFamily="34" charset="0"/>
                <a:ea typeface="Calibri" panose="020F0502020204030204" pitchFamily="34" charset="0"/>
                <a:cs typeface="Calibri" panose="020F0502020204030204" pitchFamily="34" charset="0"/>
              </a:rPr>
              <a:t>Comment expliquer que l’énergie consommée n’est pas entièrement disponible pour l’effort musculaire ?</a:t>
            </a:r>
          </a:p>
        </p:txBody>
      </p:sp>
      <p:grpSp>
        <p:nvGrpSpPr>
          <p:cNvPr id="5" name="Groupe 4">
            <a:extLst>
              <a:ext uri="{FF2B5EF4-FFF2-40B4-BE49-F238E27FC236}">
                <a16:creationId xmlns:a16="http://schemas.microsoft.com/office/drawing/2014/main" id="{6585865C-0D5C-5C3F-B35E-87B39C750E04}"/>
              </a:ext>
            </a:extLst>
          </p:cNvPr>
          <p:cNvGrpSpPr/>
          <p:nvPr/>
        </p:nvGrpSpPr>
        <p:grpSpPr>
          <a:xfrm>
            <a:off x="1023873" y="5252972"/>
            <a:ext cx="10108556" cy="967957"/>
            <a:chOff x="1011305" y="5252972"/>
            <a:chExt cx="10108556" cy="967957"/>
          </a:xfrm>
        </p:grpSpPr>
        <p:sp>
          <p:nvSpPr>
            <p:cNvPr id="19" name="ZoneTexte 18">
              <a:extLst>
                <a:ext uri="{FF2B5EF4-FFF2-40B4-BE49-F238E27FC236}">
                  <a16:creationId xmlns:a16="http://schemas.microsoft.com/office/drawing/2014/main" id="{5F81FC1E-E33C-ADC2-EF64-916817E70124}"/>
                </a:ext>
              </a:extLst>
            </p:cNvPr>
            <p:cNvSpPr txBox="1"/>
            <p:nvPr/>
          </p:nvSpPr>
          <p:spPr>
            <a:xfrm>
              <a:off x="1011305" y="5252972"/>
              <a:ext cx="10108556" cy="967957"/>
            </a:xfrm>
            <a:prstGeom prst="rect">
              <a:avLst/>
            </a:prstGeom>
            <a:noFill/>
            <a:ln>
              <a:solidFill>
                <a:srgbClr val="0070C0"/>
              </a:solidFill>
            </a:ln>
          </p:spPr>
          <p:txBody>
            <a:bodyPr wrap="square">
              <a:spAutoFit/>
            </a:bodyPr>
            <a:lstStyle/>
            <a:p>
              <a:pPr algn="just">
                <a:lnSpc>
                  <a:spcPct val="150000"/>
                </a:lnSpc>
              </a:pPr>
              <a:r>
                <a:rPr lang="fr-FR" sz="2000" dirty="0">
                  <a:latin typeface="+mj-lt"/>
                  <a:cs typeface="Arial" panose="020B0604020202020204" pitchFamily="34" charset="0"/>
                </a:rPr>
                <a:t>L</a:t>
              </a:r>
              <a:r>
                <a:rPr lang="fr-FR" sz="2000" noProof="0" dirty="0">
                  <a:latin typeface="+mj-lt"/>
                  <a:cs typeface="Arial" panose="020B0604020202020204" pitchFamily="34" charset="0"/>
                </a:rPr>
                <a:t>’énergie consommée n’est pas entièrement disponible, car …………………………………………………….</a:t>
              </a:r>
            </a:p>
            <a:p>
              <a:pPr algn="just">
                <a:lnSpc>
                  <a:spcPct val="150000"/>
                </a:lnSpc>
              </a:pPr>
              <a:r>
                <a:rPr lang="fr-FR" sz="2000" noProof="0" dirty="0">
                  <a:latin typeface="+mj-lt"/>
                  <a:cs typeface="Arial" panose="020B0604020202020204" pitchFamily="34" charset="0"/>
                </a:rPr>
                <a:t> ………………………………………………………………………………………………………………………………………………...</a:t>
              </a:r>
            </a:p>
          </p:txBody>
        </p:sp>
        <p:sp>
          <p:nvSpPr>
            <p:cNvPr id="34" name="ZoneTexte 33">
              <a:extLst>
                <a:ext uri="{FF2B5EF4-FFF2-40B4-BE49-F238E27FC236}">
                  <a16:creationId xmlns:a16="http://schemas.microsoft.com/office/drawing/2014/main" id="{A4EE4995-6A03-BFC6-0CD7-F6900C909B6E}"/>
                </a:ext>
              </a:extLst>
            </p:cNvPr>
            <p:cNvSpPr txBox="1"/>
            <p:nvPr/>
          </p:nvSpPr>
          <p:spPr>
            <a:xfrm>
              <a:off x="7562532" y="5279518"/>
              <a:ext cx="3170483" cy="430887"/>
            </a:xfrm>
            <a:prstGeom prst="rect">
              <a:avLst/>
            </a:prstGeom>
            <a:noFill/>
          </p:spPr>
          <p:txBody>
            <a:bodyPr wrap="square">
              <a:spAutoFit/>
            </a:bodyPr>
            <a:lstStyle/>
            <a:p>
              <a:r>
                <a:rPr lang="fr-FR" sz="2200" b="1" i="1" noProof="0" dirty="0">
                  <a:solidFill>
                    <a:srgbClr val="FF0000"/>
                  </a:solidFill>
                  <a:latin typeface="Bradley Hand ITC" panose="03070402050302030203" pitchFamily="66" charset="0"/>
                </a:rPr>
                <a:t>le transfert de l’énergie</a:t>
              </a:r>
            </a:p>
          </p:txBody>
        </p:sp>
        <p:sp>
          <p:nvSpPr>
            <p:cNvPr id="35" name="ZoneTexte 34">
              <a:extLst>
                <a:ext uri="{FF2B5EF4-FFF2-40B4-BE49-F238E27FC236}">
                  <a16:creationId xmlns:a16="http://schemas.microsoft.com/office/drawing/2014/main" id="{6D7D9088-EA2B-DB3A-4051-586B0C735717}"/>
                </a:ext>
              </a:extLst>
            </p:cNvPr>
            <p:cNvSpPr txBox="1"/>
            <p:nvPr/>
          </p:nvSpPr>
          <p:spPr>
            <a:xfrm>
              <a:off x="1300082" y="5736950"/>
              <a:ext cx="9591836" cy="430887"/>
            </a:xfrm>
            <a:prstGeom prst="rect">
              <a:avLst/>
            </a:prstGeom>
            <a:noFill/>
          </p:spPr>
          <p:txBody>
            <a:bodyPr wrap="square">
              <a:spAutoFit/>
            </a:bodyPr>
            <a:lstStyle/>
            <a:p>
              <a:r>
                <a:rPr lang="fr-FR" sz="2200" b="1" i="1" noProof="0" dirty="0">
                  <a:solidFill>
                    <a:srgbClr val="FF0000"/>
                  </a:solidFill>
                  <a:latin typeface="Bradley Hand ITC" panose="03070402050302030203" pitchFamily="66" charset="0"/>
                </a:rPr>
                <a:t>d’un niveau trophique à un autre n’est jamais total à cause des pertes.</a:t>
              </a:r>
            </a:p>
          </p:txBody>
        </p:sp>
      </p:grpSp>
      <p:grpSp>
        <p:nvGrpSpPr>
          <p:cNvPr id="14" name="Groupe 13">
            <a:extLst>
              <a:ext uri="{FF2B5EF4-FFF2-40B4-BE49-F238E27FC236}">
                <a16:creationId xmlns:a16="http://schemas.microsoft.com/office/drawing/2014/main" id="{0EC3D2DA-08DE-D36D-81DB-CB086A96685A}"/>
              </a:ext>
            </a:extLst>
          </p:cNvPr>
          <p:cNvGrpSpPr/>
          <p:nvPr/>
        </p:nvGrpSpPr>
        <p:grpSpPr>
          <a:xfrm>
            <a:off x="674377" y="1012340"/>
            <a:ext cx="10326997" cy="510733"/>
            <a:chOff x="674377" y="1225112"/>
            <a:chExt cx="10326997" cy="510733"/>
          </a:xfrm>
        </p:grpSpPr>
        <p:sp>
          <p:nvSpPr>
            <p:cNvPr id="15" name="Google Shape;443;p19">
              <a:extLst>
                <a:ext uri="{FF2B5EF4-FFF2-40B4-BE49-F238E27FC236}">
                  <a16:creationId xmlns:a16="http://schemas.microsoft.com/office/drawing/2014/main" id="{C73ECFE5-A4A2-9279-68DC-6D20EBC97D6D}"/>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J’explique le flux de l’énergie au niveau de la </a:t>
              </a:r>
              <a:r>
                <a:rPr lang="fr-FR" sz="2400" b="1" spc="-50" noProof="0" dirty="0">
                  <a:solidFill>
                    <a:srgbClr val="002060"/>
                  </a:solidFill>
                  <a:ea typeface="Calibri"/>
                  <a:cs typeface="Calibri"/>
                  <a:sym typeface="Calibri"/>
                </a:rPr>
                <a:t>chaîne</a:t>
              </a:r>
              <a:r>
                <a:rPr lang="fr-FR" sz="2400" b="1" spc="-50" noProof="0" dirty="0">
                  <a:solidFill>
                    <a:srgbClr val="002060"/>
                  </a:solidFill>
                  <a:latin typeface="Calibri"/>
                  <a:ea typeface="Calibri"/>
                  <a:cs typeface="Calibri"/>
                  <a:sym typeface="Wingdings" panose="05000000000000000000" pitchFamily="2" charset="2"/>
                </a:rPr>
                <a:t> alimentaire.</a:t>
              </a:r>
              <a:endParaRPr lang="fr-FR" sz="2400" b="1" spc="-50" noProof="0" dirty="0">
                <a:solidFill>
                  <a:srgbClr val="002060"/>
                </a:solidFill>
                <a:latin typeface="Calibri"/>
                <a:ea typeface="Calibri"/>
                <a:cs typeface="Calibri"/>
                <a:sym typeface="Calibri"/>
              </a:endParaRPr>
            </a:p>
          </p:txBody>
        </p:sp>
        <p:sp>
          <p:nvSpPr>
            <p:cNvPr id="16" name="Ellipse 15">
              <a:extLst>
                <a:ext uri="{FF2B5EF4-FFF2-40B4-BE49-F238E27FC236}">
                  <a16:creationId xmlns:a16="http://schemas.microsoft.com/office/drawing/2014/main" id="{49A16D41-8A6B-D257-6C11-79F79FD0F51D}"/>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3</a:t>
              </a:r>
              <a:endParaRPr lang="fr-FR" b="1" noProof="0" dirty="0"/>
            </a:p>
          </p:txBody>
        </p:sp>
      </p:grpSp>
    </p:spTree>
    <p:extLst>
      <p:ext uri="{BB962C8B-B14F-4D97-AF65-F5344CB8AC3E}">
        <p14:creationId xmlns:p14="http://schemas.microsoft.com/office/powerpoint/2010/main" val="8156203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FF05C-85E1-27B2-6A6D-C7B265578611}"/>
            </a:ext>
          </a:extLst>
        </p:cNvPr>
        <p:cNvGrpSpPr/>
        <p:nvPr/>
      </p:nvGrpSpPr>
      <p:grpSpPr>
        <a:xfrm>
          <a:off x="0" y="0"/>
          <a:ext cx="0" cy="0"/>
          <a:chOff x="0" y="0"/>
          <a:chExt cx="0" cy="0"/>
        </a:xfrm>
      </p:grpSpPr>
      <p:sp>
        <p:nvSpPr>
          <p:cNvPr id="16" name="Oval 7">
            <a:extLst>
              <a:ext uri="{FF2B5EF4-FFF2-40B4-BE49-F238E27FC236}">
                <a16:creationId xmlns:a16="http://schemas.microsoft.com/office/drawing/2014/main" id="{86CD7753-A739-187A-10E8-1C8118CC8274}"/>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17" name="Image 9">
            <a:extLst>
              <a:ext uri="{FF2B5EF4-FFF2-40B4-BE49-F238E27FC236}">
                <a16:creationId xmlns:a16="http://schemas.microsoft.com/office/drawing/2014/main" id="{72D226D3-60F0-4DE1-CE78-D1354A23B0EA}"/>
              </a:ext>
            </a:extLst>
          </p:cNvPr>
          <p:cNvPicPr>
            <a:picLocks noChangeAspect="1"/>
          </p:cNvPicPr>
          <p:nvPr/>
        </p:nvPicPr>
        <p:blipFill>
          <a:blip r:embed="rId3"/>
          <a:stretch>
            <a:fillRect/>
          </a:stretch>
        </p:blipFill>
        <p:spPr>
          <a:xfrm>
            <a:off x="11309208" y="825500"/>
            <a:ext cx="583170" cy="583170"/>
          </a:xfrm>
          <a:prstGeom prst="rect">
            <a:avLst/>
          </a:prstGeom>
        </p:spPr>
      </p:pic>
      <p:sp>
        <p:nvSpPr>
          <p:cNvPr id="43" name="ZoneTexte 42">
            <a:extLst>
              <a:ext uri="{FF2B5EF4-FFF2-40B4-BE49-F238E27FC236}">
                <a16:creationId xmlns:a16="http://schemas.microsoft.com/office/drawing/2014/main" id="{0C8D286B-FEBB-B919-DC7E-ADDFDD6CEE3E}"/>
              </a:ext>
            </a:extLst>
          </p:cNvPr>
          <p:cNvSpPr txBox="1"/>
          <p:nvPr/>
        </p:nvSpPr>
        <p:spPr>
          <a:xfrm>
            <a:off x="849703" y="207108"/>
            <a:ext cx="11147739" cy="769441"/>
          </a:xfrm>
          <a:prstGeom prst="rect">
            <a:avLst/>
          </a:prstGeom>
          <a:noFill/>
        </p:spPr>
        <p:txBody>
          <a:bodyPr wrap="square">
            <a:spAutoFit/>
          </a:bodyPr>
          <a:lstStyle/>
          <a:p>
            <a:r>
              <a:rPr lang="fr-FR" sz="2200" b="1" noProof="0" dirty="0">
                <a:solidFill>
                  <a:schemeClr val="tx1">
                    <a:lumMod val="50000"/>
                    <a:lumOff val="50000"/>
                  </a:schemeClr>
                </a:solidFill>
              </a:rPr>
              <a:t>On récapitule ..</a:t>
            </a:r>
          </a:p>
          <a:p>
            <a:r>
              <a:rPr lang="fr-FR" sz="2200" b="1" noProof="0" dirty="0">
                <a:solidFill>
                  <a:schemeClr val="tx1">
                    <a:lumMod val="50000"/>
                    <a:lumOff val="50000"/>
                  </a:schemeClr>
                </a:solidFill>
              </a:rPr>
              <a:t>Pour expliquer mon phénomène je dois suivre les 3 étapes ci-dessous: </a:t>
            </a:r>
            <a:endParaRPr lang="fr-FR" sz="2200" noProof="0" dirty="0">
              <a:solidFill>
                <a:schemeClr val="tx1">
                  <a:lumMod val="50000"/>
                  <a:lumOff val="50000"/>
                </a:schemeClr>
              </a:solidFill>
            </a:endParaRPr>
          </a:p>
        </p:txBody>
      </p:sp>
      <p:pic>
        <p:nvPicPr>
          <p:cNvPr id="2" name="Image 1">
            <a:extLst>
              <a:ext uri="{FF2B5EF4-FFF2-40B4-BE49-F238E27FC236}">
                <a16:creationId xmlns:a16="http://schemas.microsoft.com/office/drawing/2014/main" id="{B43B9029-EAC8-F17F-0785-8758F0ED44C1}"/>
              </a:ext>
            </a:extLst>
          </p:cNvPr>
          <p:cNvPicPr>
            <a:picLocks noChangeAspect="1"/>
          </p:cNvPicPr>
          <p:nvPr/>
        </p:nvPicPr>
        <p:blipFill>
          <a:blip r:embed="rId4"/>
          <a:srcRect t="23730" b="56714"/>
          <a:stretch>
            <a:fillRect/>
          </a:stretch>
        </p:blipFill>
        <p:spPr>
          <a:xfrm>
            <a:off x="961463" y="1889760"/>
            <a:ext cx="4603573" cy="1248054"/>
          </a:xfrm>
          <a:prstGeom prst="rect">
            <a:avLst/>
          </a:prstGeom>
        </p:spPr>
      </p:pic>
      <p:sp>
        <p:nvSpPr>
          <p:cNvPr id="3" name="Rectangle : coins arrondis 2">
            <a:extLst>
              <a:ext uri="{FF2B5EF4-FFF2-40B4-BE49-F238E27FC236}">
                <a16:creationId xmlns:a16="http://schemas.microsoft.com/office/drawing/2014/main" id="{89F0A111-A968-707E-214E-64F1EA3C35BA}"/>
              </a:ext>
            </a:extLst>
          </p:cNvPr>
          <p:cNvSpPr/>
          <p:nvPr/>
        </p:nvSpPr>
        <p:spPr>
          <a:xfrm>
            <a:off x="1849121" y="1187169"/>
            <a:ext cx="3759200" cy="5413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spc="-30" noProof="0" dirty="0"/>
              <a:t>Le transfert de l’énergie </a:t>
            </a:r>
            <a:r>
              <a:rPr lang="fr-FR" sz="1600" spc="-30" noProof="0" dirty="0"/>
              <a:t>dans l’écosystème diminue d’un niveau à un autre.</a:t>
            </a:r>
          </a:p>
        </p:txBody>
      </p:sp>
      <p:pic>
        <p:nvPicPr>
          <p:cNvPr id="4" name="Image 3">
            <a:extLst>
              <a:ext uri="{FF2B5EF4-FFF2-40B4-BE49-F238E27FC236}">
                <a16:creationId xmlns:a16="http://schemas.microsoft.com/office/drawing/2014/main" id="{0D45E72A-4A84-2085-A08C-037D9C75B0B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24" b="89706" l="5532" r="99574">
                        <a14:foregroundMark x1="16170" y1="14706" x2="5532" y2="61765"/>
                        <a14:foregroundMark x1="14043" y1="67647" x2="72766" y2="89706"/>
                        <a14:foregroundMark x1="99025" y1="59457" x2="99574" y2="58824"/>
                        <a14:foregroundMark x1="72766" y1="89706" x2="97257" y2="61493"/>
                        <a14:foregroundMark x1="98140" y1="58116" x2="46202" y2="32474"/>
                        <a14:foregroundMark x1="99574" y1="58824" x2="99234" y2="58656"/>
                        <a14:foregroundMark x1="41800" y1="33892" x2="22128" y2="41176"/>
                        <a14:backgroundMark x1="45106" y1="27941" x2="45106" y2="27941"/>
                        <a14:backgroundMark x1="44681" y1="27941" x2="44681" y2="27941"/>
                        <a14:backgroundMark x1="44681" y1="30882" x2="44681" y2="30882"/>
                        <a14:backgroundMark x1="42979" y1="27941" x2="46809" y2="29412"/>
                        <a14:backgroundMark x1="98723" y1="55882" x2="99574" y2="57353"/>
                      </a14:backgroundRemoval>
                    </a14:imgEffect>
                  </a14:imgLayer>
                </a14:imgProps>
              </a:ext>
            </a:extLst>
          </a:blip>
          <a:stretch>
            <a:fillRect/>
          </a:stretch>
        </p:blipFill>
        <p:spPr>
          <a:xfrm>
            <a:off x="299622" y="1090752"/>
            <a:ext cx="1549498" cy="448366"/>
          </a:xfrm>
          <a:prstGeom prst="rect">
            <a:avLst/>
          </a:prstGeom>
        </p:spPr>
      </p:pic>
      <p:sp>
        <p:nvSpPr>
          <p:cNvPr id="5" name="Accolade fermante 4">
            <a:extLst>
              <a:ext uri="{FF2B5EF4-FFF2-40B4-BE49-F238E27FC236}">
                <a16:creationId xmlns:a16="http://schemas.microsoft.com/office/drawing/2014/main" id="{5AC6810C-2D35-9C8D-2E0A-EBAC8D2BE361}"/>
              </a:ext>
            </a:extLst>
          </p:cNvPr>
          <p:cNvSpPr/>
          <p:nvPr/>
        </p:nvSpPr>
        <p:spPr>
          <a:xfrm>
            <a:off x="5078258" y="2012430"/>
            <a:ext cx="254643" cy="982482"/>
          </a:xfrm>
          <a:prstGeom prst="rightBrace">
            <a:avLst/>
          </a:prstGeom>
          <a:noFill/>
          <a:ln w="19050">
            <a:solidFill>
              <a:srgbClr val="0273B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6" name="Rectangle 5">
            <a:extLst>
              <a:ext uri="{FF2B5EF4-FFF2-40B4-BE49-F238E27FC236}">
                <a16:creationId xmlns:a16="http://schemas.microsoft.com/office/drawing/2014/main" id="{B252ED32-F4C2-F688-9100-B1839EA2351E}"/>
              </a:ext>
            </a:extLst>
          </p:cNvPr>
          <p:cNvSpPr/>
          <p:nvPr/>
        </p:nvSpPr>
        <p:spPr>
          <a:xfrm>
            <a:off x="5835721" y="2165033"/>
            <a:ext cx="5028034" cy="681541"/>
          </a:xfrm>
          <a:prstGeom prst="rect">
            <a:avLst/>
          </a:prstGeom>
          <a:solidFill>
            <a:srgbClr val="CCDBEE"/>
          </a:solidFill>
          <a:ln>
            <a:solidFill>
              <a:srgbClr val="D3DF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noProof="0" dirty="0">
                <a:solidFill>
                  <a:srgbClr val="0273B4"/>
                </a:solidFill>
              </a:rPr>
              <a:t>Nombre des niveaux trophique étudiés</a:t>
            </a:r>
          </a:p>
          <a:p>
            <a:pPr marL="285750" indent="-285750">
              <a:buFontTx/>
              <a:buChar char="-"/>
            </a:pPr>
            <a:r>
              <a:rPr lang="fr-FR" b="1" noProof="0" dirty="0">
                <a:solidFill>
                  <a:srgbClr val="0273B4"/>
                </a:solidFill>
              </a:rPr>
              <a:t>L’énergie de chaque niveau trophique.</a:t>
            </a:r>
          </a:p>
        </p:txBody>
      </p:sp>
      <p:pic>
        <p:nvPicPr>
          <p:cNvPr id="7" name="Image 6">
            <a:extLst>
              <a:ext uri="{FF2B5EF4-FFF2-40B4-BE49-F238E27FC236}">
                <a16:creationId xmlns:a16="http://schemas.microsoft.com/office/drawing/2014/main" id="{5E3DD1D3-2C22-E610-EB25-63B76AD24206}"/>
              </a:ext>
            </a:extLst>
          </p:cNvPr>
          <p:cNvPicPr>
            <a:picLocks noChangeAspect="1"/>
          </p:cNvPicPr>
          <p:nvPr/>
        </p:nvPicPr>
        <p:blipFill>
          <a:blip r:embed="rId4"/>
          <a:srcRect t="43286" b="34631"/>
          <a:stretch>
            <a:fillRect/>
          </a:stretch>
        </p:blipFill>
        <p:spPr>
          <a:xfrm>
            <a:off x="961463" y="3137815"/>
            <a:ext cx="4603573" cy="1409286"/>
          </a:xfrm>
          <a:prstGeom prst="rect">
            <a:avLst/>
          </a:prstGeom>
        </p:spPr>
      </p:pic>
      <p:cxnSp>
        <p:nvCxnSpPr>
          <p:cNvPr id="8" name="Connecteur droit avec flèche 7">
            <a:extLst>
              <a:ext uri="{FF2B5EF4-FFF2-40B4-BE49-F238E27FC236}">
                <a16:creationId xmlns:a16="http://schemas.microsoft.com/office/drawing/2014/main" id="{7DB4BDB0-8750-60BB-BCC6-A98A745CD61E}"/>
              </a:ext>
            </a:extLst>
          </p:cNvPr>
          <p:cNvCxnSpPr>
            <a:cxnSpLocks/>
            <a:stCxn id="5" idx="1"/>
            <a:endCxn id="6" idx="1"/>
          </p:cNvCxnSpPr>
          <p:nvPr/>
        </p:nvCxnSpPr>
        <p:spPr>
          <a:xfrm>
            <a:off x="5332901" y="2503671"/>
            <a:ext cx="502820" cy="2133"/>
          </a:xfrm>
          <a:prstGeom prst="straightConnector1">
            <a:avLst/>
          </a:prstGeom>
          <a:ln w="28575">
            <a:solidFill>
              <a:srgbClr val="0273B4"/>
            </a:solidFill>
            <a:tailEnd type="triangle"/>
          </a:ln>
        </p:spPr>
        <p:style>
          <a:lnRef idx="1">
            <a:schemeClr val="accent1"/>
          </a:lnRef>
          <a:fillRef idx="0">
            <a:schemeClr val="accent1"/>
          </a:fillRef>
          <a:effectRef idx="0">
            <a:schemeClr val="accent1"/>
          </a:effectRef>
          <a:fontRef idx="minor">
            <a:schemeClr val="tx1"/>
          </a:fontRef>
        </p:style>
      </p:cxnSp>
      <p:sp>
        <p:nvSpPr>
          <p:cNvPr id="9" name="Accolade fermante 8">
            <a:extLst>
              <a:ext uri="{FF2B5EF4-FFF2-40B4-BE49-F238E27FC236}">
                <a16:creationId xmlns:a16="http://schemas.microsoft.com/office/drawing/2014/main" id="{A886B292-8F39-6A07-D40F-191D89966DD6}"/>
              </a:ext>
            </a:extLst>
          </p:cNvPr>
          <p:cNvSpPr/>
          <p:nvPr/>
        </p:nvSpPr>
        <p:spPr>
          <a:xfrm>
            <a:off x="5078258" y="3428113"/>
            <a:ext cx="254643" cy="982482"/>
          </a:xfrm>
          <a:prstGeom prst="rightBrace">
            <a:avLst/>
          </a:prstGeom>
          <a:ln w="19050">
            <a:solidFill>
              <a:srgbClr val="2CB55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10" name="Rectangle 9">
            <a:extLst>
              <a:ext uri="{FF2B5EF4-FFF2-40B4-BE49-F238E27FC236}">
                <a16:creationId xmlns:a16="http://schemas.microsoft.com/office/drawing/2014/main" id="{18C3B7B7-28CE-4E2C-7FE8-6D664D5A1808}"/>
              </a:ext>
            </a:extLst>
          </p:cNvPr>
          <p:cNvSpPr/>
          <p:nvPr/>
        </p:nvSpPr>
        <p:spPr>
          <a:xfrm>
            <a:off x="5835721" y="3580716"/>
            <a:ext cx="5028034" cy="681541"/>
          </a:xfrm>
          <a:prstGeom prst="rect">
            <a:avLst/>
          </a:prstGeom>
          <a:solidFill>
            <a:srgbClr val="F2F7D9"/>
          </a:solidFill>
          <a:ln>
            <a:solidFill>
              <a:srgbClr val="2CB5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noProof="0" dirty="0">
                <a:solidFill>
                  <a:srgbClr val="00663F"/>
                </a:solidFill>
              </a:rPr>
              <a:t>En allant des plantes vers l’Homme le flux </a:t>
            </a:r>
            <a:r>
              <a:rPr lang="fr-FR" b="1" dirty="0">
                <a:solidFill>
                  <a:srgbClr val="00663F"/>
                </a:solidFill>
              </a:rPr>
              <a:t>de l’énergie </a:t>
            </a:r>
            <a:r>
              <a:rPr lang="fr-FR" b="1" noProof="0" dirty="0">
                <a:solidFill>
                  <a:srgbClr val="C00000"/>
                </a:solidFill>
              </a:rPr>
              <a:t>diminue</a:t>
            </a:r>
            <a:r>
              <a:rPr lang="fr-FR" b="1" noProof="0" dirty="0">
                <a:solidFill>
                  <a:srgbClr val="2CB551"/>
                </a:solidFill>
              </a:rPr>
              <a:t>.</a:t>
            </a:r>
          </a:p>
        </p:txBody>
      </p:sp>
      <p:cxnSp>
        <p:nvCxnSpPr>
          <p:cNvPr id="11" name="Connecteur droit avec flèche 10">
            <a:extLst>
              <a:ext uri="{FF2B5EF4-FFF2-40B4-BE49-F238E27FC236}">
                <a16:creationId xmlns:a16="http://schemas.microsoft.com/office/drawing/2014/main" id="{CFF8A38A-E102-4468-3287-CD662E8CEF3E}"/>
              </a:ext>
            </a:extLst>
          </p:cNvPr>
          <p:cNvCxnSpPr>
            <a:cxnSpLocks/>
            <a:stCxn id="9" idx="1"/>
            <a:endCxn id="10" idx="1"/>
          </p:cNvCxnSpPr>
          <p:nvPr/>
        </p:nvCxnSpPr>
        <p:spPr>
          <a:xfrm>
            <a:off x="5332901" y="3919354"/>
            <a:ext cx="502820" cy="2133"/>
          </a:xfrm>
          <a:prstGeom prst="straightConnector1">
            <a:avLst/>
          </a:prstGeom>
          <a:ln w="28575">
            <a:solidFill>
              <a:srgbClr val="2CB551"/>
            </a:solidFill>
            <a:tailEnd type="triangle"/>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648BAE5F-303C-2AD9-B7EB-4B390851C504}"/>
              </a:ext>
            </a:extLst>
          </p:cNvPr>
          <p:cNvGrpSpPr/>
          <p:nvPr/>
        </p:nvGrpSpPr>
        <p:grpSpPr>
          <a:xfrm>
            <a:off x="961462" y="4545979"/>
            <a:ext cx="9902293" cy="1409286"/>
            <a:chOff x="961462" y="4545979"/>
            <a:chExt cx="9902293" cy="1409286"/>
          </a:xfrm>
        </p:grpSpPr>
        <p:pic>
          <p:nvPicPr>
            <p:cNvPr id="13" name="Image 12">
              <a:extLst>
                <a:ext uri="{FF2B5EF4-FFF2-40B4-BE49-F238E27FC236}">
                  <a16:creationId xmlns:a16="http://schemas.microsoft.com/office/drawing/2014/main" id="{7064D017-7AD9-A03A-094A-B526652271D9}"/>
                </a:ext>
              </a:extLst>
            </p:cNvPr>
            <p:cNvPicPr>
              <a:picLocks noChangeAspect="1"/>
            </p:cNvPicPr>
            <p:nvPr/>
          </p:nvPicPr>
          <p:blipFill>
            <a:blip r:embed="rId4"/>
            <a:srcRect t="65074" b="12844"/>
            <a:stretch>
              <a:fillRect/>
            </a:stretch>
          </p:blipFill>
          <p:spPr>
            <a:xfrm>
              <a:off x="961462" y="4545979"/>
              <a:ext cx="4603573" cy="1409286"/>
            </a:xfrm>
            <a:prstGeom prst="rect">
              <a:avLst/>
            </a:prstGeom>
          </p:spPr>
        </p:pic>
        <p:sp>
          <p:nvSpPr>
            <p:cNvPr id="14" name="Accolade fermante 13">
              <a:extLst>
                <a:ext uri="{FF2B5EF4-FFF2-40B4-BE49-F238E27FC236}">
                  <a16:creationId xmlns:a16="http://schemas.microsoft.com/office/drawing/2014/main" id="{A7F50F89-79CA-FF4B-3266-C59B531B4559}"/>
                </a:ext>
              </a:extLst>
            </p:cNvPr>
            <p:cNvSpPr/>
            <p:nvPr/>
          </p:nvSpPr>
          <p:spPr>
            <a:xfrm>
              <a:off x="5078258" y="4841664"/>
              <a:ext cx="254643" cy="982482"/>
            </a:xfrm>
            <a:prstGeom prst="rightBrace">
              <a:avLst/>
            </a:prstGeom>
            <a:ln w="19050">
              <a:solidFill>
                <a:srgbClr val="BF45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15" name="Rectangle 14">
              <a:extLst>
                <a:ext uri="{FF2B5EF4-FFF2-40B4-BE49-F238E27FC236}">
                  <a16:creationId xmlns:a16="http://schemas.microsoft.com/office/drawing/2014/main" id="{58156787-2538-A2FA-4A2C-913E53FE272E}"/>
                </a:ext>
              </a:extLst>
            </p:cNvPr>
            <p:cNvSpPr/>
            <p:nvPr/>
          </p:nvSpPr>
          <p:spPr>
            <a:xfrm>
              <a:off x="5835721" y="4994267"/>
              <a:ext cx="5028034" cy="681541"/>
            </a:xfrm>
            <a:prstGeom prst="rect">
              <a:avLst/>
            </a:prstGeom>
            <a:solidFill>
              <a:srgbClr val="F3DFED"/>
            </a:solidFill>
            <a:ln>
              <a:solidFill>
                <a:srgbClr val="BF45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noProof="0" dirty="0">
                  <a:solidFill>
                    <a:srgbClr val="BF4598"/>
                  </a:solidFill>
                </a:rPr>
                <a:t>Le transfert de l’énergie d’un niveau trophique à un autre n’est jamais total à cause des pertes.</a:t>
              </a:r>
            </a:p>
          </p:txBody>
        </p:sp>
        <p:cxnSp>
          <p:nvCxnSpPr>
            <p:cNvPr id="18" name="Connecteur droit avec flèche 17">
              <a:extLst>
                <a:ext uri="{FF2B5EF4-FFF2-40B4-BE49-F238E27FC236}">
                  <a16:creationId xmlns:a16="http://schemas.microsoft.com/office/drawing/2014/main" id="{7382EE3A-31FA-3CCA-72AD-6E07D083E0A2}"/>
                </a:ext>
              </a:extLst>
            </p:cNvPr>
            <p:cNvCxnSpPr>
              <a:cxnSpLocks/>
              <a:stCxn id="14" idx="1"/>
              <a:endCxn id="15" idx="1"/>
            </p:cNvCxnSpPr>
            <p:nvPr/>
          </p:nvCxnSpPr>
          <p:spPr>
            <a:xfrm>
              <a:off x="5332901" y="5332905"/>
              <a:ext cx="502820" cy="2133"/>
            </a:xfrm>
            <a:prstGeom prst="straightConnector1">
              <a:avLst/>
            </a:prstGeom>
            <a:ln w="28575">
              <a:solidFill>
                <a:srgbClr val="BF4598"/>
              </a:solidFill>
              <a:tailEnd type="triangle"/>
            </a:ln>
          </p:spPr>
          <p:style>
            <a:lnRef idx="1">
              <a:schemeClr val="accent1"/>
            </a:lnRef>
            <a:fillRef idx="0">
              <a:schemeClr val="accent1"/>
            </a:fillRef>
            <a:effectRef idx="0">
              <a:schemeClr val="accent1"/>
            </a:effectRef>
            <a:fontRef idx="minor">
              <a:schemeClr val="tx1"/>
            </a:fontRef>
          </p:style>
        </p:cxnSp>
      </p:grpSp>
      <p:sp>
        <p:nvSpPr>
          <p:cNvPr id="19" name="Flèche : bas 18">
            <a:extLst>
              <a:ext uri="{FF2B5EF4-FFF2-40B4-BE49-F238E27FC236}">
                <a16:creationId xmlns:a16="http://schemas.microsoft.com/office/drawing/2014/main" id="{735E367F-F0A7-625C-0FDE-6B00A23A9CF6}"/>
              </a:ext>
            </a:extLst>
          </p:cNvPr>
          <p:cNvSpPr/>
          <p:nvPr/>
        </p:nvSpPr>
        <p:spPr>
          <a:xfrm>
            <a:off x="7657489" y="3130170"/>
            <a:ext cx="868102" cy="2214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0" name="Flèche : bas 19">
            <a:extLst>
              <a:ext uri="{FF2B5EF4-FFF2-40B4-BE49-F238E27FC236}">
                <a16:creationId xmlns:a16="http://schemas.microsoft.com/office/drawing/2014/main" id="{622E0960-C81D-18A7-1176-114D026EDC5D}"/>
              </a:ext>
            </a:extLst>
          </p:cNvPr>
          <p:cNvSpPr/>
          <p:nvPr/>
        </p:nvSpPr>
        <p:spPr>
          <a:xfrm>
            <a:off x="7657489" y="4517557"/>
            <a:ext cx="868102" cy="2214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21" name="Image 20">
            <a:extLst>
              <a:ext uri="{FF2B5EF4-FFF2-40B4-BE49-F238E27FC236}">
                <a16:creationId xmlns:a16="http://schemas.microsoft.com/office/drawing/2014/main" id="{C355607E-4ABC-2BF3-5F5C-1CFFDFFC31F0}"/>
              </a:ext>
            </a:extLst>
          </p:cNvPr>
          <p:cNvPicPr>
            <a:picLocks noChangeAspect="1"/>
          </p:cNvPicPr>
          <p:nvPr/>
        </p:nvPicPr>
        <p:blipFill>
          <a:blip r:embed="rId7"/>
          <a:stretch>
            <a:fillRect/>
          </a:stretch>
        </p:blipFill>
        <p:spPr>
          <a:xfrm>
            <a:off x="5653837" y="1129377"/>
            <a:ext cx="5655372" cy="540172"/>
          </a:xfrm>
          <a:prstGeom prst="rect">
            <a:avLst/>
          </a:prstGeom>
        </p:spPr>
      </p:pic>
    </p:spTree>
    <p:extLst>
      <p:ext uri="{BB962C8B-B14F-4D97-AF65-F5344CB8AC3E}">
        <p14:creationId xmlns:p14="http://schemas.microsoft.com/office/powerpoint/2010/main" val="33914127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9"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283D-1C3B-66D5-27D1-4238389C3FFA}"/>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E59C51D-C642-1DDB-EF5F-B545F91AB698}"/>
              </a:ext>
            </a:extLst>
          </p:cNvPr>
          <p:cNvGrpSpPr/>
          <p:nvPr/>
        </p:nvGrpSpPr>
        <p:grpSpPr>
          <a:xfrm>
            <a:off x="121920" y="142240"/>
            <a:ext cx="11938000" cy="6563360"/>
            <a:chOff x="2184400" y="1402025"/>
            <a:chExt cx="7823200" cy="4942038"/>
          </a:xfrm>
        </p:grpSpPr>
        <p:sp>
          <p:nvSpPr>
            <p:cNvPr id="3" name="Rectangle : coins arrondis 10">
              <a:extLst>
                <a:ext uri="{FF2B5EF4-FFF2-40B4-BE49-F238E27FC236}">
                  <a16:creationId xmlns:a16="http://schemas.microsoft.com/office/drawing/2014/main" id="{2AC10689-3538-031D-3802-6C268474D71E}"/>
                </a:ext>
              </a:extLst>
            </p:cNvPr>
            <p:cNvSpPr/>
            <p:nvPr/>
          </p:nvSpPr>
          <p:spPr>
            <a:xfrm>
              <a:off x="2184400" y="1402025"/>
              <a:ext cx="7823200" cy="4942038"/>
            </a:xfrm>
            <a:prstGeom prst="roundRect">
              <a:avLst>
                <a:gd name="adj" fmla="val 2665"/>
              </a:avLst>
            </a:prstGeom>
            <a:solidFill>
              <a:srgbClr val="7030A0"/>
            </a:solidFill>
            <a:ln>
              <a:solidFill>
                <a:srgbClr val="7030A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459FA3B0-C0C9-55E3-B2A1-609E84332F6A}"/>
                </a:ext>
              </a:extLst>
            </p:cNvPr>
            <p:cNvSpPr/>
            <p:nvPr/>
          </p:nvSpPr>
          <p:spPr>
            <a:xfrm>
              <a:off x="2284185" y="1499313"/>
              <a:ext cx="7623629" cy="4747463"/>
            </a:xfrm>
            <a:prstGeom prst="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7100EAE4-D5B0-58C8-BFB8-0BAA58F2E6E5}"/>
              </a:ext>
            </a:extLst>
          </p:cNvPr>
          <p:cNvGrpSpPr/>
          <p:nvPr/>
        </p:nvGrpSpPr>
        <p:grpSpPr>
          <a:xfrm>
            <a:off x="9325079" y="5495261"/>
            <a:ext cx="2425142" cy="936370"/>
            <a:chOff x="8796759" y="4917801"/>
            <a:chExt cx="2425142" cy="936370"/>
          </a:xfrm>
        </p:grpSpPr>
        <p:sp>
          <p:nvSpPr>
            <p:cNvPr id="42" name="Oval 41">
              <a:extLst>
                <a:ext uri="{FF2B5EF4-FFF2-40B4-BE49-F238E27FC236}">
                  <a16:creationId xmlns:a16="http://schemas.microsoft.com/office/drawing/2014/main" id="{1D5EC100-C703-5BF8-D45D-0A631A5A8E6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033031D0-700D-C15C-0602-547A49E0B346}"/>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6" name="Group 14">
            <a:extLst>
              <a:ext uri="{FF2B5EF4-FFF2-40B4-BE49-F238E27FC236}">
                <a16:creationId xmlns:a16="http://schemas.microsoft.com/office/drawing/2014/main" id="{D48FD848-6B22-CBC8-26A1-AB8FEAE19A0E}"/>
              </a:ext>
            </a:extLst>
          </p:cNvPr>
          <p:cNvGrpSpPr/>
          <p:nvPr/>
        </p:nvGrpSpPr>
        <p:grpSpPr>
          <a:xfrm>
            <a:off x="5062913" y="1699526"/>
            <a:ext cx="4659652" cy="2905447"/>
            <a:chOff x="1641585" y="1048972"/>
            <a:chExt cx="5867403" cy="3260732"/>
          </a:xfrm>
        </p:grpSpPr>
        <p:sp>
          <p:nvSpPr>
            <p:cNvPr id="7" name="Rectangle : coins arrondis 10">
              <a:extLst>
                <a:ext uri="{FF2B5EF4-FFF2-40B4-BE49-F238E27FC236}">
                  <a16:creationId xmlns:a16="http://schemas.microsoft.com/office/drawing/2014/main" id="{2D19C3DD-0EBC-9B26-FFB2-4208CB6C5E64}"/>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7030A0"/>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8" name="Rectangle 18">
              <a:extLst>
                <a:ext uri="{FF2B5EF4-FFF2-40B4-BE49-F238E27FC236}">
                  <a16:creationId xmlns:a16="http://schemas.microsoft.com/office/drawing/2014/main" id="{D6EB2E96-90B4-7C9F-7FA5-54E5A3357C97}"/>
                </a:ext>
              </a:extLst>
            </p:cNvPr>
            <p:cNvSpPr/>
            <p:nvPr/>
          </p:nvSpPr>
          <p:spPr>
            <a:xfrm>
              <a:off x="1715066" y="1103461"/>
              <a:ext cx="5717724" cy="3124203"/>
            </a:xfrm>
            <a:prstGeom prst="rect">
              <a:avLst/>
            </a:prstGeom>
            <a:solidFill>
              <a:srgbClr val="7030A0"/>
            </a:solidFill>
            <a:ln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9" name="Rectangle 19">
              <a:extLst>
                <a:ext uri="{FF2B5EF4-FFF2-40B4-BE49-F238E27FC236}">
                  <a16:creationId xmlns:a16="http://schemas.microsoft.com/office/drawing/2014/main" id="{2F635428-320E-7FAA-0AE5-45B6050A232C}"/>
                </a:ext>
              </a:extLst>
            </p:cNvPr>
            <p:cNvSpPr/>
            <p:nvPr/>
          </p:nvSpPr>
          <p:spPr>
            <a:xfrm>
              <a:off x="1802501" y="1179667"/>
              <a:ext cx="5542845" cy="2971800"/>
            </a:xfrm>
            <a:prstGeom prst="rect">
              <a:avLst/>
            </a:prstGeom>
            <a:solidFill>
              <a:srgbClr val="FFFFFF"/>
            </a:solidFill>
            <a:ln cap="flat">
              <a:solidFill>
                <a:srgbClr val="7030A0"/>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grpSp>
      <p:sp>
        <p:nvSpPr>
          <p:cNvPr id="10" name="Rectangle 20">
            <a:extLst>
              <a:ext uri="{FF2B5EF4-FFF2-40B4-BE49-F238E27FC236}">
                <a16:creationId xmlns:a16="http://schemas.microsoft.com/office/drawing/2014/main" id="{9D03F9B8-F377-B139-7216-A671E70E6119}"/>
              </a:ext>
            </a:extLst>
          </p:cNvPr>
          <p:cNvSpPr/>
          <p:nvPr/>
        </p:nvSpPr>
        <p:spPr>
          <a:xfrm>
            <a:off x="5277854" y="4275717"/>
            <a:ext cx="4145509" cy="57815"/>
          </a:xfrm>
          <a:prstGeom prst="rect">
            <a:avLst/>
          </a:prstGeom>
          <a:solidFill>
            <a:srgbClr val="7030A0"/>
          </a:solidFill>
          <a:ln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11" name="Rectangle 21">
            <a:extLst>
              <a:ext uri="{FF2B5EF4-FFF2-40B4-BE49-F238E27FC236}">
                <a16:creationId xmlns:a16="http://schemas.microsoft.com/office/drawing/2014/main" id="{B724BB5D-38F9-62D3-FBA8-B51BB5AF68FE}"/>
              </a:ext>
            </a:extLst>
          </p:cNvPr>
          <p:cNvSpPr/>
          <p:nvPr/>
        </p:nvSpPr>
        <p:spPr>
          <a:xfrm>
            <a:off x="4713654" y="1956315"/>
            <a:ext cx="867138" cy="384316"/>
          </a:xfrm>
          <a:prstGeom prst="rect">
            <a:avLst/>
          </a:prstGeom>
          <a:solidFill>
            <a:srgbClr val="7030A0"/>
          </a:solidFill>
          <a:ln w="25402"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12" name="Rectangle 23">
            <a:extLst>
              <a:ext uri="{FF2B5EF4-FFF2-40B4-BE49-F238E27FC236}">
                <a16:creationId xmlns:a16="http://schemas.microsoft.com/office/drawing/2014/main" id="{F00BEC9F-294C-ED13-3C79-B10011ABC7EA}"/>
              </a:ext>
            </a:extLst>
          </p:cNvPr>
          <p:cNvSpPr/>
          <p:nvPr/>
        </p:nvSpPr>
        <p:spPr>
          <a:xfrm>
            <a:off x="4773422" y="1963807"/>
            <a:ext cx="789749" cy="369332"/>
          </a:xfrm>
          <a:prstGeom prst="rect">
            <a:avLst/>
          </a:prstGeom>
          <a:solidFill>
            <a:srgbClr val="7030A0"/>
          </a:solidFill>
          <a:ln cap="flat">
            <a:solidFill>
              <a:srgbClr val="7030A0"/>
            </a:solidFill>
            <a:prstDash val="solid"/>
          </a:ln>
        </p:spPr>
        <p:txBody>
          <a:bodyPr vert="horz" wrap="square" lIns="91440" tIns="45720" rIns="91440" bIns="45720" anchor="t" anchorCtr="0" compatLnSpc="1">
            <a:spAutoFit/>
          </a:bodyPr>
          <a:lstStyle/>
          <a:p>
            <a:pPr marL="0" marR="0" lvl="0" indent="0" algn="l"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b="1" i="0" u="none" strike="noStrike" kern="1200" cap="none" spc="0" baseline="0" noProof="0" dirty="0">
                <a:solidFill>
                  <a:srgbClr val="FFFFFF"/>
                </a:solidFill>
                <a:uFillTx/>
                <a:latin typeface="Arial"/>
                <a:cs typeface="Arial"/>
              </a:rPr>
              <a:t>PGC</a:t>
            </a:r>
          </a:p>
        </p:txBody>
      </p:sp>
      <p:sp>
        <p:nvSpPr>
          <p:cNvPr id="13" name="TextBox 6">
            <a:extLst>
              <a:ext uri="{FF2B5EF4-FFF2-40B4-BE49-F238E27FC236}">
                <a16:creationId xmlns:a16="http://schemas.microsoft.com/office/drawing/2014/main" id="{2CF6C40C-11B3-918F-D6D6-FE3D501BF5FD}"/>
              </a:ext>
            </a:extLst>
          </p:cNvPr>
          <p:cNvSpPr txBox="1"/>
          <p:nvPr/>
        </p:nvSpPr>
        <p:spPr>
          <a:xfrm>
            <a:off x="5277854" y="2730809"/>
            <a:ext cx="4401901" cy="1300356"/>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000" b="1" noProof="0" dirty="0">
                <a:solidFill>
                  <a:srgbClr val="7030A0"/>
                </a:solidFill>
                <a:latin typeface="Arial"/>
              </a:rPr>
              <a:t>Pratique guidée</a:t>
            </a:r>
          </a:p>
          <a:p>
            <a:pPr lvl="0" algn="ctr" defTabSz="685800">
              <a:lnSpc>
                <a:spcPct val="90000"/>
              </a:lnSpc>
              <a:spcAft>
                <a:spcPts val="1500"/>
              </a:spcAft>
              <a:defRPr sz="1800" b="0" i="0" u="none" strike="noStrike" kern="0" cap="none" spc="0" baseline="0">
                <a:solidFill>
                  <a:srgbClr val="000000"/>
                </a:solidFill>
                <a:uFillTx/>
              </a:defRPr>
            </a:pPr>
            <a:r>
              <a:rPr lang="fr-FR" sz="4000" b="1" noProof="0" dirty="0">
                <a:solidFill>
                  <a:srgbClr val="7030A0"/>
                </a:solidFill>
                <a:latin typeface="Arial"/>
              </a:rPr>
              <a:t>collective </a:t>
            </a:r>
            <a:endParaRPr lang="fr-FR" sz="4000" b="1" noProof="0" dirty="0">
              <a:solidFill>
                <a:srgbClr val="7030A0"/>
              </a:solidFill>
              <a:latin typeface="Arial"/>
              <a:cs typeface="Arial"/>
            </a:endParaRPr>
          </a:p>
        </p:txBody>
      </p:sp>
      <p:pic>
        <p:nvPicPr>
          <p:cNvPr id="14" name="Picture 7">
            <a:extLst>
              <a:ext uri="{FF2B5EF4-FFF2-40B4-BE49-F238E27FC236}">
                <a16:creationId xmlns:a16="http://schemas.microsoft.com/office/drawing/2014/main" id="{F9769AB3-E2D7-6AC2-3F2D-73996BD39052}"/>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613565" y="1694883"/>
            <a:ext cx="3060936" cy="3060936"/>
          </a:xfrm>
          <a:prstGeom prst="rect">
            <a:avLst/>
          </a:prstGeom>
        </p:spPr>
      </p:pic>
    </p:spTree>
    <p:extLst>
      <p:ext uri="{BB962C8B-B14F-4D97-AF65-F5344CB8AC3E}">
        <p14:creationId xmlns:p14="http://schemas.microsoft.com/office/powerpoint/2010/main" val="26523331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5" name="Rectangle: Rounded Corners 24"/>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13" name="Picture 2">
            <a:extLst>
              <a:ext uri="{FF2B5EF4-FFF2-40B4-BE49-F238E27FC236}">
                <a16:creationId xmlns:a16="http://schemas.microsoft.com/office/drawing/2014/main" id="{F6BB8D40-3374-41FD-A76D-232CB75A9F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7231"/>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0" name="D_A_01">
            <a:extLst>
              <a:ext uri="{FF2B5EF4-FFF2-40B4-BE49-F238E27FC236}">
                <a16:creationId xmlns:a16="http://schemas.microsoft.com/office/drawing/2014/main" id="{2578E6F7-4ABC-ACE4-0476-D7842CD4373F}"/>
              </a:ext>
            </a:extLst>
          </p:cNvPr>
          <p:cNvSpPr txBox="1"/>
          <p:nvPr/>
        </p:nvSpPr>
        <p:spPr>
          <a:xfrm>
            <a:off x="803282" y="257231"/>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Répondez à la question suivante:</a:t>
            </a:r>
          </a:p>
        </p:txBody>
      </p:sp>
      <p:sp>
        <p:nvSpPr>
          <p:cNvPr id="30" name="Rectangle : coins arrondis 29">
            <a:extLst>
              <a:ext uri="{FF2B5EF4-FFF2-40B4-BE49-F238E27FC236}">
                <a16:creationId xmlns:a16="http://schemas.microsoft.com/office/drawing/2014/main" id="{6C7BAACE-4E1F-0940-30AA-E1E843C7269E}"/>
              </a:ext>
            </a:extLst>
          </p:cNvPr>
          <p:cNvSpPr/>
          <p:nvPr/>
        </p:nvSpPr>
        <p:spPr>
          <a:xfrm>
            <a:off x="783852" y="1243533"/>
            <a:ext cx="7752460" cy="1004530"/>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1- Choisissez la bonne réponse.</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La pyramide d’énergie suivante est composée de :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48" name="Groupe 47">
            <a:extLst>
              <a:ext uri="{FF2B5EF4-FFF2-40B4-BE49-F238E27FC236}">
                <a16:creationId xmlns:a16="http://schemas.microsoft.com/office/drawing/2014/main" id="{2C46F4B5-A1A9-7AE5-3F1D-F8CC32170366}"/>
              </a:ext>
            </a:extLst>
          </p:cNvPr>
          <p:cNvGrpSpPr/>
          <p:nvPr/>
        </p:nvGrpSpPr>
        <p:grpSpPr>
          <a:xfrm>
            <a:off x="783852" y="5352848"/>
            <a:ext cx="10624627" cy="521075"/>
            <a:chOff x="1899920" y="3939439"/>
            <a:chExt cx="10624627" cy="521075"/>
          </a:xfrm>
        </p:grpSpPr>
        <p:sp>
          <p:nvSpPr>
            <p:cNvPr id="49" name="Rectangle : coins arrondis 48">
              <a:extLst>
                <a:ext uri="{FF2B5EF4-FFF2-40B4-BE49-F238E27FC236}">
                  <a16:creationId xmlns:a16="http://schemas.microsoft.com/office/drawing/2014/main" id="{31ED1AA3-F544-8888-051C-112CD12F4DBF}"/>
                </a:ext>
              </a:extLst>
            </p:cNvPr>
            <p:cNvSpPr/>
            <p:nvPr/>
          </p:nvSpPr>
          <p:spPr>
            <a:xfrm>
              <a:off x="5986587" y="3939576"/>
              <a:ext cx="291592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4 niveaux trophiques </a:t>
              </a:r>
            </a:p>
          </p:txBody>
        </p:sp>
        <p:sp>
          <p:nvSpPr>
            <p:cNvPr id="50" name="Rectangle : coins arrondis 49">
              <a:extLst>
                <a:ext uri="{FF2B5EF4-FFF2-40B4-BE49-F238E27FC236}">
                  <a16:creationId xmlns:a16="http://schemas.microsoft.com/office/drawing/2014/main" id="{5BDC4288-B124-877A-7A55-A6B29B933A00}"/>
                </a:ext>
              </a:extLst>
            </p:cNvPr>
            <p:cNvSpPr/>
            <p:nvPr/>
          </p:nvSpPr>
          <p:spPr>
            <a:xfrm>
              <a:off x="9598467" y="3949736"/>
              <a:ext cx="292608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5 niveaux trophiques </a:t>
              </a:r>
            </a:p>
          </p:txBody>
        </p:sp>
        <p:sp>
          <p:nvSpPr>
            <p:cNvPr id="51" name="Rectangle : coins arrondis 50">
              <a:extLst>
                <a:ext uri="{FF2B5EF4-FFF2-40B4-BE49-F238E27FC236}">
                  <a16:creationId xmlns:a16="http://schemas.microsoft.com/office/drawing/2014/main" id="{4525F07D-1350-0AD9-9321-04FF11E0EBA8}"/>
                </a:ext>
              </a:extLst>
            </p:cNvPr>
            <p:cNvSpPr/>
            <p:nvPr/>
          </p:nvSpPr>
          <p:spPr>
            <a:xfrm>
              <a:off x="2303587" y="3949599"/>
              <a:ext cx="273303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rPr>
                <a:t>3 niveaux trophiques </a:t>
              </a:r>
            </a:p>
          </p:txBody>
        </p:sp>
        <p:sp>
          <p:nvSpPr>
            <p:cNvPr id="52" name="Rectangle : coins arrondis 51">
              <a:extLst>
                <a:ext uri="{FF2B5EF4-FFF2-40B4-BE49-F238E27FC236}">
                  <a16:creationId xmlns:a16="http://schemas.microsoft.com/office/drawing/2014/main" id="{97C07190-ACD3-80C8-D245-B244DF582387}"/>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a:t>
              </a:r>
            </a:p>
          </p:txBody>
        </p:sp>
        <p:sp>
          <p:nvSpPr>
            <p:cNvPr id="53" name="Rectangle : coins arrondis 52">
              <a:extLst>
                <a:ext uri="{FF2B5EF4-FFF2-40B4-BE49-F238E27FC236}">
                  <a16:creationId xmlns:a16="http://schemas.microsoft.com/office/drawing/2014/main" id="{90454992-6561-ABF2-A910-2D4E7A60C233}"/>
                </a:ext>
              </a:extLst>
            </p:cNvPr>
            <p:cNvSpPr/>
            <p:nvPr/>
          </p:nvSpPr>
          <p:spPr>
            <a:xfrm>
              <a:off x="5581870" y="3941328"/>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54" name="Rectangle : coins arrondis 53">
              <a:extLst>
                <a:ext uri="{FF2B5EF4-FFF2-40B4-BE49-F238E27FC236}">
                  <a16:creationId xmlns:a16="http://schemas.microsoft.com/office/drawing/2014/main" id="{9D12371F-0459-8CFD-5B06-C1F797256B8C}"/>
                </a:ext>
              </a:extLst>
            </p:cNvPr>
            <p:cNvSpPr/>
            <p:nvPr/>
          </p:nvSpPr>
          <p:spPr>
            <a:xfrm>
              <a:off x="9215118" y="3949736"/>
              <a:ext cx="38334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c</a:t>
              </a:r>
            </a:p>
          </p:txBody>
        </p:sp>
      </p:grpSp>
      <p:sp>
        <p:nvSpPr>
          <p:cNvPr id="55" name="D_A_02">
            <a:extLst>
              <a:ext uri="{FF2B5EF4-FFF2-40B4-BE49-F238E27FC236}">
                <a16:creationId xmlns:a16="http://schemas.microsoft.com/office/drawing/2014/main" id="{4B5818FA-7BE7-7B30-720D-7F88F0438700}"/>
              </a:ext>
            </a:extLst>
          </p:cNvPr>
          <p:cNvSpPr txBox="1"/>
          <p:nvPr/>
        </p:nvSpPr>
        <p:spPr>
          <a:xfrm>
            <a:off x="803282" y="636608"/>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pic>
        <p:nvPicPr>
          <p:cNvPr id="2" name="Image 1">
            <a:extLst>
              <a:ext uri="{FF2B5EF4-FFF2-40B4-BE49-F238E27FC236}">
                <a16:creationId xmlns:a16="http://schemas.microsoft.com/office/drawing/2014/main" id="{6A458BED-24B6-C893-7B5D-9BF32E3B87AA}"/>
              </a:ext>
            </a:extLst>
          </p:cNvPr>
          <p:cNvPicPr>
            <a:picLocks noChangeAspect="1"/>
          </p:cNvPicPr>
          <p:nvPr/>
        </p:nvPicPr>
        <p:blipFill>
          <a:blip r:embed="rId3"/>
          <a:stretch>
            <a:fillRect/>
          </a:stretch>
        </p:blipFill>
        <p:spPr>
          <a:xfrm>
            <a:off x="1966452" y="2258223"/>
            <a:ext cx="8491398" cy="2826516"/>
          </a:xfrm>
          <a:prstGeom prst="rect">
            <a:avLst/>
          </a:prstGeom>
        </p:spPr>
      </p:pic>
    </p:spTree>
    <p:extLst>
      <p:ext uri="{BB962C8B-B14F-4D97-AF65-F5344CB8AC3E}">
        <p14:creationId xmlns:p14="http://schemas.microsoft.com/office/powerpoint/2010/main" val="40189452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39DDB-ED2B-B73C-58BA-F1DC54630E3E}"/>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A6D84353-9B04-796B-6143-8701F6FAC5A5}"/>
              </a:ext>
            </a:extLst>
          </p:cNvPr>
          <p:cNvPicPr>
            <a:picLocks noChangeAspect="1"/>
          </p:cNvPicPr>
          <p:nvPr/>
        </p:nvPicPr>
        <p:blipFill>
          <a:blip r:embed="rId2"/>
          <a:stretch>
            <a:fillRect/>
          </a:stretch>
        </p:blipFill>
        <p:spPr>
          <a:xfrm>
            <a:off x="11284808" y="818910"/>
            <a:ext cx="583170" cy="583170"/>
          </a:xfrm>
          <a:prstGeom prst="rect">
            <a:avLst/>
          </a:prstGeom>
        </p:spPr>
      </p:pic>
      <p:sp>
        <p:nvSpPr>
          <p:cNvPr id="15" name="Rectangle: Rounded Corners 24">
            <a:extLst>
              <a:ext uri="{FF2B5EF4-FFF2-40B4-BE49-F238E27FC236}">
                <a16:creationId xmlns:a16="http://schemas.microsoft.com/office/drawing/2014/main" id="{153FAA3E-452F-AB1B-5F47-A42405B89DC3}"/>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sp>
        <p:nvSpPr>
          <p:cNvPr id="17" name="D_A_02">
            <a:extLst>
              <a:ext uri="{FF2B5EF4-FFF2-40B4-BE49-F238E27FC236}">
                <a16:creationId xmlns:a16="http://schemas.microsoft.com/office/drawing/2014/main" id="{702B35D8-6E95-D8B7-ED71-E58EA3D40674}"/>
              </a:ext>
            </a:extLst>
          </p:cNvPr>
          <p:cNvSpPr txBox="1"/>
          <p:nvPr/>
        </p:nvSpPr>
        <p:spPr>
          <a:xfrm>
            <a:off x="907192" y="595435"/>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Afficher et expliquer la réponse.</a:t>
            </a:r>
          </a:p>
        </p:txBody>
      </p:sp>
      <p:sp>
        <p:nvSpPr>
          <p:cNvPr id="18" name="D_A_01">
            <a:extLst>
              <a:ext uri="{FF2B5EF4-FFF2-40B4-BE49-F238E27FC236}">
                <a16:creationId xmlns:a16="http://schemas.microsoft.com/office/drawing/2014/main" id="{4BDB7645-84FD-2BBA-A8D4-E1C76A0D8801}"/>
              </a:ext>
            </a:extLst>
          </p:cNvPr>
          <p:cNvSpPr txBox="1"/>
          <p:nvPr/>
        </p:nvSpPr>
        <p:spPr>
          <a:xfrm>
            <a:off x="909044" y="254062"/>
            <a:ext cx="10375764" cy="412748"/>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Parfait ! La pyramide d’énergie suivante est composée de 4 niveaux trophiques. </a:t>
            </a:r>
          </a:p>
        </p:txBody>
      </p:sp>
      <p:sp>
        <p:nvSpPr>
          <p:cNvPr id="19" name="Rectangle : coins arrondis 18">
            <a:extLst>
              <a:ext uri="{FF2B5EF4-FFF2-40B4-BE49-F238E27FC236}">
                <a16:creationId xmlns:a16="http://schemas.microsoft.com/office/drawing/2014/main" id="{6E5741E4-CCB9-4AAA-E427-ACFDC944E554}"/>
              </a:ext>
            </a:extLst>
          </p:cNvPr>
          <p:cNvSpPr/>
          <p:nvPr/>
        </p:nvSpPr>
        <p:spPr>
          <a:xfrm>
            <a:off x="783852" y="1243533"/>
            <a:ext cx="7752460" cy="1004530"/>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1- La bonne réponse est : </a:t>
            </a:r>
          </a:p>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La pyramide d’énergie suivante est composée de :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21" name="Groupe 20">
            <a:extLst>
              <a:ext uri="{FF2B5EF4-FFF2-40B4-BE49-F238E27FC236}">
                <a16:creationId xmlns:a16="http://schemas.microsoft.com/office/drawing/2014/main" id="{E7103C44-4DA0-6A0C-B9AF-D0B5E3F64573}"/>
              </a:ext>
            </a:extLst>
          </p:cNvPr>
          <p:cNvGrpSpPr/>
          <p:nvPr/>
        </p:nvGrpSpPr>
        <p:grpSpPr>
          <a:xfrm>
            <a:off x="783852" y="5352848"/>
            <a:ext cx="10624627" cy="521075"/>
            <a:chOff x="1899920" y="3939439"/>
            <a:chExt cx="10624627" cy="521075"/>
          </a:xfrm>
        </p:grpSpPr>
        <p:sp>
          <p:nvSpPr>
            <p:cNvPr id="22" name="Rectangle : coins arrondis 21">
              <a:extLst>
                <a:ext uri="{FF2B5EF4-FFF2-40B4-BE49-F238E27FC236}">
                  <a16:creationId xmlns:a16="http://schemas.microsoft.com/office/drawing/2014/main" id="{71E124F6-E5D8-6B55-A94E-930659F470C8}"/>
                </a:ext>
              </a:extLst>
            </p:cNvPr>
            <p:cNvSpPr/>
            <p:nvPr/>
          </p:nvSpPr>
          <p:spPr>
            <a:xfrm>
              <a:off x="5986587" y="3939576"/>
              <a:ext cx="2915920"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chemeClr val="bg1"/>
                  </a:solidFill>
                  <a:effectLst/>
                  <a:uLnTx/>
                  <a:uFillTx/>
                  <a:latin typeface="Calibri" panose="020F0502020204030204"/>
                  <a:ea typeface="+mn-ea"/>
                  <a:cs typeface="+mn-cs"/>
                </a:rPr>
                <a:t>4 niveaux trophiques </a:t>
              </a:r>
            </a:p>
          </p:txBody>
        </p:sp>
        <p:sp>
          <p:nvSpPr>
            <p:cNvPr id="23" name="Rectangle : coins arrondis 22">
              <a:extLst>
                <a:ext uri="{FF2B5EF4-FFF2-40B4-BE49-F238E27FC236}">
                  <a16:creationId xmlns:a16="http://schemas.microsoft.com/office/drawing/2014/main" id="{C297433E-B4FB-9289-1478-FF0D1BAFC8CF}"/>
                </a:ext>
              </a:extLst>
            </p:cNvPr>
            <p:cNvSpPr/>
            <p:nvPr/>
          </p:nvSpPr>
          <p:spPr>
            <a:xfrm>
              <a:off x="9598467" y="3949736"/>
              <a:ext cx="2926080"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5 niveaux trophiques </a:t>
              </a:r>
            </a:p>
          </p:txBody>
        </p:sp>
        <p:sp>
          <p:nvSpPr>
            <p:cNvPr id="24" name="Rectangle : coins arrondis 23">
              <a:extLst>
                <a:ext uri="{FF2B5EF4-FFF2-40B4-BE49-F238E27FC236}">
                  <a16:creationId xmlns:a16="http://schemas.microsoft.com/office/drawing/2014/main" id="{82C9E63B-735B-5381-593D-0B082492C0E6}"/>
                </a:ext>
              </a:extLst>
            </p:cNvPr>
            <p:cNvSpPr/>
            <p:nvPr/>
          </p:nvSpPr>
          <p:spPr>
            <a:xfrm>
              <a:off x="2303587" y="3949599"/>
              <a:ext cx="273303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rPr>
                <a:t>3 niveaux trophiques </a:t>
              </a:r>
            </a:p>
          </p:txBody>
        </p:sp>
        <p:sp>
          <p:nvSpPr>
            <p:cNvPr id="25" name="Rectangle : coins arrondis 24">
              <a:extLst>
                <a:ext uri="{FF2B5EF4-FFF2-40B4-BE49-F238E27FC236}">
                  <a16:creationId xmlns:a16="http://schemas.microsoft.com/office/drawing/2014/main" id="{EF0EF2D1-D33E-3753-520D-890BCA156336}"/>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a:t>
              </a:r>
            </a:p>
          </p:txBody>
        </p:sp>
        <p:sp>
          <p:nvSpPr>
            <p:cNvPr id="26" name="Rectangle : coins arrondis 25">
              <a:extLst>
                <a:ext uri="{FF2B5EF4-FFF2-40B4-BE49-F238E27FC236}">
                  <a16:creationId xmlns:a16="http://schemas.microsoft.com/office/drawing/2014/main" id="{D8024A44-3CDF-F2E2-93B5-294ADA430AED}"/>
                </a:ext>
              </a:extLst>
            </p:cNvPr>
            <p:cNvSpPr/>
            <p:nvPr/>
          </p:nvSpPr>
          <p:spPr>
            <a:xfrm>
              <a:off x="5581870" y="3941328"/>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chemeClr val="bg1"/>
                  </a:solidFill>
                  <a:effectLst/>
                  <a:uLnTx/>
                  <a:uFillTx/>
                  <a:latin typeface="Calibri" panose="020F0502020204030204"/>
                  <a:ea typeface="+mn-ea"/>
                  <a:cs typeface="+mn-cs"/>
                </a:rPr>
                <a:t>b</a:t>
              </a:r>
            </a:p>
          </p:txBody>
        </p:sp>
        <p:sp>
          <p:nvSpPr>
            <p:cNvPr id="27" name="Rectangle : coins arrondis 26">
              <a:extLst>
                <a:ext uri="{FF2B5EF4-FFF2-40B4-BE49-F238E27FC236}">
                  <a16:creationId xmlns:a16="http://schemas.microsoft.com/office/drawing/2014/main" id="{F8DAB58D-03D7-C359-0189-BA04112F4A91}"/>
                </a:ext>
              </a:extLst>
            </p:cNvPr>
            <p:cNvSpPr/>
            <p:nvPr/>
          </p:nvSpPr>
          <p:spPr>
            <a:xfrm>
              <a:off x="9215118" y="3949736"/>
              <a:ext cx="38334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c</a:t>
              </a:r>
            </a:p>
          </p:txBody>
        </p:sp>
      </p:grpSp>
      <p:pic>
        <p:nvPicPr>
          <p:cNvPr id="2" name="Image 1">
            <a:extLst>
              <a:ext uri="{FF2B5EF4-FFF2-40B4-BE49-F238E27FC236}">
                <a16:creationId xmlns:a16="http://schemas.microsoft.com/office/drawing/2014/main" id="{75D0BA67-BDDC-B31E-D5CB-98DB3DC8B71B}"/>
              </a:ext>
            </a:extLst>
          </p:cNvPr>
          <p:cNvPicPr>
            <a:picLocks noChangeAspect="1"/>
          </p:cNvPicPr>
          <p:nvPr/>
        </p:nvPicPr>
        <p:blipFill>
          <a:blip r:embed="rId3"/>
          <a:stretch>
            <a:fillRect/>
          </a:stretch>
        </p:blipFill>
        <p:spPr>
          <a:xfrm>
            <a:off x="1966452" y="2258223"/>
            <a:ext cx="8491398" cy="2826516"/>
          </a:xfrm>
          <a:prstGeom prst="rect">
            <a:avLst/>
          </a:prstGeom>
        </p:spPr>
      </p:pic>
    </p:spTree>
    <p:extLst>
      <p:ext uri="{BB962C8B-B14F-4D97-AF65-F5344CB8AC3E}">
        <p14:creationId xmlns:p14="http://schemas.microsoft.com/office/powerpoint/2010/main" val="40784835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F85D6-EE44-BDC3-E096-902343E6F679}"/>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2A8ABAEC-3B27-4FD3-53A2-EDF86B291874}"/>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13" name="Picture 2">
            <a:extLst>
              <a:ext uri="{FF2B5EF4-FFF2-40B4-BE49-F238E27FC236}">
                <a16:creationId xmlns:a16="http://schemas.microsoft.com/office/drawing/2014/main" id="{1E4EB65F-3091-2DDC-3E48-CF175BCE98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5621"/>
            <a:ext cx="714138" cy="518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878EF19-7017-D8D4-CFF3-660E97A85C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7231"/>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1" name="D_A_01">
            <a:extLst>
              <a:ext uri="{FF2B5EF4-FFF2-40B4-BE49-F238E27FC236}">
                <a16:creationId xmlns:a16="http://schemas.microsoft.com/office/drawing/2014/main" id="{F97F7BB8-9DD5-7348-6860-447476E0669F}"/>
              </a:ext>
            </a:extLst>
          </p:cNvPr>
          <p:cNvSpPr txBox="1"/>
          <p:nvPr/>
        </p:nvSpPr>
        <p:spPr>
          <a:xfrm>
            <a:off x="783852" y="165107"/>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Répondez à la question suivante:</a:t>
            </a:r>
          </a:p>
        </p:txBody>
      </p:sp>
      <p:sp>
        <p:nvSpPr>
          <p:cNvPr id="12" name="Rectangle : coins arrondis 11">
            <a:extLst>
              <a:ext uri="{FF2B5EF4-FFF2-40B4-BE49-F238E27FC236}">
                <a16:creationId xmlns:a16="http://schemas.microsoft.com/office/drawing/2014/main" id="{40A395F9-3CB5-7346-E319-C205FE9563FA}"/>
              </a:ext>
            </a:extLst>
          </p:cNvPr>
          <p:cNvSpPr/>
          <p:nvPr/>
        </p:nvSpPr>
        <p:spPr>
          <a:xfrm>
            <a:off x="783852" y="1243533"/>
            <a:ext cx="11408148" cy="1004530"/>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2- Choisissez la bonne réponse.</a:t>
            </a:r>
          </a:p>
          <a:p>
            <a:pPr lvl="0">
              <a:spcAft>
                <a:spcPts val="600"/>
              </a:spcAft>
              <a:defRPr/>
            </a:pPr>
            <a:r>
              <a:rPr lang="fr-FR" sz="2400" b="1" noProof="0" dirty="0">
                <a:solidFill>
                  <a:srgbClr val="0852A4"/>
                </a:solidFill>
                <a:latin typeface="Calibri" panose="020F0502020204030204"/>
              </a:rPr>
              <a:t>Considérons la pyramide d’énergie </a:t>
            </a: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ci-dessous. </a:t>
            </a:r>
            <a:r>
              <a:rPr lang="fr-FR" sz="2400" b="1" noProof="0" dirty="0">
                <a:solidFill>
                  <a:srgbClr val="0852A4"/>
                </a:solidFill>
              </a:rPr>
              <a:t>L’énergie des poissons est </a:t>
            </a: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15" name="Groupe 14">
            <a:extLst>
              <a:ext uri="{FF2B5EF4-FFF2-40B4-BE49-F238E27FC236}">
                <a16:creationId xmlns:a16="http://schemas.microsoft.com/office/drawing/2014/main" id="{9D0B70AE-54C6-CE7A-E67E-976ACADD2C95}"/>
              </a:ext>
            </a:extLst>
          </p:cNvPr>
          <p:cNvGrpSpPr/>
          <p:nvPr/>
        </p:nvGrpSpPr>
        <p:grpSpPr>
          <a:xfrm>
            <a:off x="1075502" y="5527549"/>
            <a:ext cx="10143822" cy="521075"/>
            <a:chOff x="1899920" y="3939439"/>
            <a:chExt cx="10143822" cy="521075"/>
          </a:xfrm>
        </p:grpSpPr>
        <p:sp>
          <p:nvSpPr>
            <p:cNvPr id="16" name="Rectangle : coins arrondis 15">
              <a:extLst>
                <a:ext uri="{FF2B5EF4-FFF2-40B4-BE49-F238E27FC236}">
                  <a16:creationId xmlns:a16="http://schemas.microsoft.com/office/drawing/2014/main" id="{FE239060-9C6A-4B50-D59A-44A6E5282E7A}"/>
                </a:ext>
              </a:extLst>
            </p:cNvPr>
            <p:cNvSpPr/>
            <p:nvPr/>
          </p:nvSpPr>
          <p:spPr>
            <a:xfrm>
              <a:off x="5703496" y="3939439"/>
              <a:ext cx="253845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dirty="0">
                  <a:solidFill>
                    <a:srgbClr val="002060"/>
                  </a:solidFill>
                </a:rPr>
                <a:t>3400 Kcal/m</a:t>
              </a:r>
              <a:r>
                <a:rPr lang="fr-FR" sz="2400" b="1" baseline="30000" dirty="0">
                  <a:solidFill>
                    <a:srgbClr val="002060"/>
                  </a:solidFill>
                </a:rPr>
                <a:t>2</a:t>
              </a:r>
              <a:r>
                <a:rPr lang="fr-FR" sz="2400" b="1" dirty="0">
                  <a:solidFill>
                    <a:srgbClr val="002060"/>
                  </a:solidFill>
                </a:rPr>
                <a:t>/an</a:t>
              </a:r>
            </a:p>
          </p:txBody>
        </p:sp>
        <p:sp>
          <p:nvSpPr>
            <p:cNvPr id="17" name="Rectangle : coins arrondis 16">
              <a:extLst>
                <a:ext uri="{FF2B5EF4-FFF2-40B4-BE49-F238E27FC236}">
                  <a16:creationId xmlns:a16="http://schemas.microsoft.com/office/drawing/2014/main" id="{D3515BE1-620A-29AA-1B34-02A8F2C7D1B9}"/>
                </a:ext>
              </a:extLst>
            </p:cNvPr>
            <p:cNvSpPr/>
            <p:nvPr/>
          </p:nvSpPr>
          <p:spPr>
            <a:xfrm>
              <a:off x="9598467" y="3949736"/>
              <a:ext cx="244527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dirty="0">
                  <a:solidFill>
                    <a:srgbClr val="002060"/>
                  </a:solidFill>
                </a:rPr>
                <a:t>400 Kcal/m</a:t>
              </a:r>
              <a:r>
                <a:rPr lang="fr-FR" sz="2400" b="1" baseline="30000" dirty="0">
                  <a:solidFill>
                    <a:srgbClr val="002060"/>
                  </a:solidFill>
                </a:rPr>
                <a:t>2</a:t>
              </a:r>
              <a:r>
                <a:rPr lang="fr-FR" sz="2400" b="1" dirty="0">
                  <a:solidFill>
                    <a:srgbClr val="002060"/>
                  </a:solidFill>
                </a:rPr>
                <a:t>/an</a:t>
              </a:r>
            </a:p>
          </p:txBody>
        </p:sp>
        <p:sp>
          <p:nvSpPr>
            <p:cNvPr id="18" name="Rectangle : coins arrondis 17">
              <a:extLst>
                <a:ext uri="{FF2B5EF4-FFF2-40B4-BE49-F238E27FC236}">
                  <a16:creationId xmlns:a16="http://schemas.microsoft.com/office/drawing/2014/main" id="{C3AB15BE-2236-B7F4-76C2-F24266474035}"/>
                </a:ext>
              </a:extLst>
            </p:cNvPr>
            <p:cNvSpPr/>
            <p:nvPr/>
          </p:nvSpPr>
          <p:spPr>
            <a:xfrm>
              <a:off x="2303587" y="3949599"/>
              <a:ext cx="244810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rPr>
                <a:t>21000 Kcal/m</a:t>
              </a:r>
              <a:r>
                <a:rPr kumimoji="0" lang="fr-FR" sz="2200" b="1" i="0" u="none" strike="noStrike" kern="1200" cap="none" spc="0" normalizeH="0" baseline="30000" noProof="0" dirty="0">
                  <a:ln>
                    <a:noFill/>
                  </a:ln>
                  <a:solidFill>
                    <a:srgbClr val="002060"/>
                  </a:solidFill>
                  <a:effectLst/>
                  <a:uLnTx/>
                  <a:uFillTx/>
                  <a:latin typeface="Calibri" panose="020F0502020204030204"/>
                  <a:ea typeface="+mn-ea"/>
                  <a:cs typeface="+mn-cs"/>
                </a:rPr>
                <a:t>2</a:t>
              </a:r>
              <a:r>
                <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rPr>
                <a:t>/</a:t>
              </a:r>
              <a:r>
                <a:rPr lang="fr-FR" sz="2200" b="1" dirty="0">
                  <a:solidFill>
                    <a:srgbClr val="002060"/>
                  </a:solidFill>
                  <a:latin typeface="Calibri" panose="020F0502020204030204"/>
                </a:rPr>
                <a:t>an</a:t>
              </a:r>
              <a:endPar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9" name="Rectangle : coins arrondis 18">
              <a:extLst>
                <a:ext uri="{FF2B5EF4-FFF2-40B4-BE49-F238E27FC236}">
                  <a16:creationId xmlns:a16="http://schemas.microsoft.com/office/drawing/2014/main" id="{277A67A2-3B17-7618-4F7C-528403A708DB}"/>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a:t>
              </a:r>
            </a:p>
          </p:txBody>
        </p:sp>
        <p:sp>
          <p:nvSpPr>
            <p:cNvPr id="20" name="Rectangle : coins arrondis 19">
              <a:extLst>
                <a:ext uri="{FF2B5EF4-FFF2-40B4-BE49-F238E27FC236}">
                  <a16:creationId xmlns:a16="http://schemas.microsoft.com/office/drawing/2014/main" id="{41CEFEC9-FAC9-6344-F336-5E94E80A7E08}"/>
                </a:ext>
              </a:extLst>
            </p:cNvPr>
            <p:cNvSpPr/>
            <p:nvPr/>
          </p:nvSpPr>
          <p:spPr>
            <a:xfrm>
              <a:off x="5298780" y="3941191"/>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21" name="Rectangle : coins arrondis 20">
              <a:extLst>
                <a:ext uri="{FF2B5EF4-FFF2-40B4-BE49-F238E27FC236}">
                  <a16:creationId xmlns:a16="http://schemas.microsoft.com/office/drawing/2014/main" id="{96DEADB9-8D97-9F04-654C-DDEC82628E37}"/>
                </a:ext>
              </a:extLst>
            </p:cNvPr>
            <p:cNvSpPr/>
            <p:nvPr/>
          </p:nvSpPr>
          <p:spPr>
            <a:xfrm>
              <a:off x="9215118" y="3949736"/>
              <a:ext cx="383349"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c</a:t>
              </a:r>
            </a:p>
          </p:txBody>
        </p:sp>
      </p:grpSp>
      <p:sp>
        <p:nvSpPr>
          <p:cNvPr id="22" name="D_A_02">
            <a:extLst>
              <a:ext uri="{FF2B5EF4-FFF2-40B4-BE49-F238E27FC236}">
                <a16:creationId xmlns:a16="http://schemas.microsoft.com/office/drawing/2014/main" id="{74737C94-5612-41B0-2E46-26E470F78303}"/>
              </a:ext>
            </a:extLst>
          </p:cNvPr>
          <p:cNvSpPr txBox="1"/>
          <p:nvPr/>
        </p:nvSpPr>
        <p:spPr>
          <a:xfrm>
            <a:off x="783852" y="583133"/>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pic>
        <p:nvPicPr>
          <p:cNvPr id="2" name="Image 1">
            <a:extLst>
              <a:ext uri="{FF2B5EF4-FFF2-40B4-BE49-F238E27FC236}">
                <a16:creationId xmlns:a16="http://schemas.microsoft.com/office/drawing/2014/main" id="{2D273906-59CB-CD6F-9CB4-192BFFF64B9B}"/>
              </a:ext>
            </a:extLst>
          </p:cNvPr>
          <p:cNvPicPr>
            <a:picLocks noChangeAspect="1"/>
          </p:cNvPicPr>
          <p:nvPr/>
        </p:nvPicPr>
        <p:blipFill>
          <a:blip r:embed="rId3"/>
          <a:stretch>
            <a:fillRect/>
          </a:stretch>
        </p:blipFill>
        <p:spPr>
          <a:xfrm>
            <a:off x="1966452" y="2340663"/>
            <a:ext cx="8491398" cy="2826516"/>
          </a:xfrm>
          <a:prstGeom prst="rect">
            <a:avLst/>
          </a:prstGeom>
        </p:spPr>
      </p:pic>
    </p:spTree>
    <p:extLst>
      <p:ext uri="{BB962C8B-B14F-4D97-AF65-F5344CB8AC3E}">
        <p14:creationId xmlns:p14="http://schemas.microsoft.com/office/powerpoint/2010/main" val="40174907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56BCF-9E43-C1FC-080F-A00163C4100F}"/>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6BCC51AC-9D7A-DBD2-C476-A23C964C2368}"/>
              </a:ext>
            </a:extLst>
          </p:cNvPr>
          <p:cNvPicPr>
            <a:picLocks noChangeAspect="1"/>
          </p:cNvPicPr>
          <p:nvPr/>
        </p:nvPicPr>
        <p:blipFill>
          <a:blip r:embed="rId2"/>
          <a:stretch>
            <a:fillRect/>
          </a:stretch>
        </p:blipFill>
        <p:spPr>
          <a:xfrm>
            <a:off x="11284808" y="825500"/>
            <a:ext cx="583170" cy="583170"/>
          </a:xfrm>
          <a:prstGeom prst="rect">
            <a:avLst/>
          </a:prstGeom>
        </p:spPr>
      </p:pic>
      <p:sp>
        <p:nvSpPr>
          <p:cNvPr id="3" name="Rectangle: Rounded Corners 24">
            <a:extLst>
              <a:ext uri="{FF2B5EF4-FFF2-40B4-BE49-F238E27FC236}">
                <a16:creationId xmlns:a16="http://schemas.microsoft.com/office/drawing/2014/main" id="{1883EB00-EBA8-5FDB-47F3-9D2EE915ED3A}"/>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sp>
        <p:nvSpPr>
          <p:cNvPr id="24" name="Rectangle : coins arrondis 23">
            <a:extLst>
              <a:ext uri="{FF2B5EF4-FFF2-40B4-BE49-F238E27FC236}">
                <a16:creationId xmlns:a16="http://schemas.microsoft.com/office/drawing/2014/main" id="{7E28F2BC-8161-DD2B-D869-2C2409C805EE}"/>
              </a:ext>
            </a:extLst>
          </p:cNvPr>
          <p:cNvSpPr/>
          <p:nvPr/>
        </p:nvSpPr>
        <p:spPr>
          <a:xfrm>
            <a:off x="783853" y="1243533"/>
            <a:ext cx="10435472" cy="1004530"/>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2- La bonne réponse est :</a:t>
            </a:r>
          </a:p>
          <a:p>
            <a:pPr lvl="0">
              <a:spcAft>
                <a:spcPts val="600"/>
              </a:spcAft>
              <a:defRPr/>
            </a:pPr>
            <a:r>
              <a:rPr lang="fr-FR" sz="2400" b="1" noProof="0" dirty="0">
                <a:solidFill>
                  <a:srgbClr val="0852A4"/>
                </a:solidFill>
              </a:rPr>
              <a:t>La quantité de l’énergie des poissons est </a:t>
            </a: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sp>
        <p:nvSpPr>
          <p:cNvPr id="33" name="D_A_02">
            <a:extLst>
              <a:ext uri="{FF2B5EF4-FFF2-40B4-BE49-F238E27FC236}">
                <a16:creationId xmlns:a16="http://schemas.microsoft.com/office/drawing/2014/main" id="{12232D85-B17D-7795-6D49-09220A340885}"/>
              </a:ext>
            </a:extLst>
          </p:cNvPr>
          <p:cNvSpPr txBox="1"/>
          <p:nvPr/>
        </p:nvSpPr>
        <p:spPr>
          <a:xfrm>
            <a:off x="925848" y="623231"/>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Afficher et expliquer la réponse.</a:t>
            </a:r>
          </a:p>
        </p:txBody>
      </p:sp>
      <p:sp>
        <p:nvSpPr>
          <p:cNvPr id="34" name="D_A_01">
            <a:extLst>
              <a:ext uri="{FF2B5EF4-FFF2-40B4-BE49-F238E27FC236}">
                <a16:creationId xmlns:a16="http://schemas.microsoft.com/office/drawing/2014/main" id="{91A5ABC0-38CC-B95E-BD55-00E44E28689F}"/>
              </a:ext>
            </a:extLst>
          </p:cNvPr>
          <p:cNvSpPr txBox="1"/>
          <p:nvPr/>
        </p:nvSpPr>
        <p:spPr>
          <a:xfrm>
            <a:off x="947732" y="208730"/>
            <a:ext cx="9359219" cy="518401"/>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Exactement ! La quantité de l’énergie des poissons est 400 Kcal/m</a:t>
            </a:r>
            <a:r>
              <a:rPr lang="fr-FR" sz="2000" baseline="30000" noProof="0" dirty="0">
                <a:solidFill>
                  <a:schemeClr val="tx1">
                    <a:lumMod val="50000"/>
                    <a:lumOff val="50000"/>
                  </a:schemeClr>
                </a:solidFill>
              </a:rPr>
              <a:t>2</a:t>
            </a:r>
            <a:r>
              <a:rPr lang="fr-FR" sz="2000" noProof="0" dirty="0">
                <a:solidFill>
                  <a:schemeClr val="tx1">
                    <a:lumMod val="50000"/>
                    <a:lumOff val="50000"/>
                  </a:schemeClr>
                </a:solidFill>
              </a:rPr>
              <a:t>/an</a:t>
            </a:r>
          </a:p>
        </p:txBody>
      </p:sp>
      <p:grpSp>
        <p:nvGrpSpPr>
          <p:cNvPr id="4" name="Groupe 3">
            <a:extLst>
              <a:ext uri="{FF2B5EF4-FFF2-40B4-BE49-F238E27FC236}">
                <a16:creationId xmlns:a16="http://schemas.microsoft.com/office/drawing/2014/main" id="{97A5DF57-23CA-22D5-DB4D-6E9BDF7A5862}"/>
              </a:ext>
            </a:extLst>
          </p:cNvPr>
          <p:cNvGrpSpPr/>
          <p:nvPr/>
        </p:nvGrpSpPr>
        <p:grpSpPr>
          <a:xfrm>
            <a:off x="1075502" y="5527549"/>
            <a:ext cx="10143822" cy="521075"/>
            <a:chOff x="1899920" y="3939439"/>
            <a:chExt cx="10143822" cy="521075"/>
          </a:xfrm>
        </p:grpSpPr>
        <p:sp>
          <p:nvSpPr>
            <p:cNvPr id="5" name="Rectangle : coins arrondis 4">
              <a:extLst>
                <a:ext uri="{FF2B5EF4-FFF2-40B4-BE49-F238E27FC236}">
                  <a16:creationId xmlns:a16="http://schemas.microsoft.com/office/drawing/2014/main" id="{8F2E784E-2BC0-5BE0-053A-50B8813FCA70}"/>
                </a:ext>
              </a:extLst>
            </p:cNvPr>
            <p:cNvSpPr/>
            <p:nvPr/>
          </p:nvSpPr>
          <p:spPr>
            <a:xfrm>
              <a:off x="5703496" y="3939439"/>
              <a:ext cx="2538451"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dirty="0">
                  <a:solidFill>
                    <a:srgbClr val="002060"/>
                  </a:solidFill>
                </a:rPr>
                <a:t>3400 Kcal/m</a:t>
              </a:r>
              <a:r>
                <a:rPr lang="fr-FR" sz="2400" b="1" baseline="30000" dirty="0">
                  <a:solidFill>
                    <a:srgbClr val="002060"/>
                  </a:solidFill>
                </a:rPr>
                <a:t>2</a:t>
              </a:r>
              <a:r>
                <a:rPr lang="fr-FR" sz="2400" b="1" dirty="0">
                  <a:solidFill>
                    <a:srgbClr val="002060"/>
                  </a:solidFill>
                </a:rPr>
                <a:t>/an</a:t>
              </a:r>
            </a:p>
          </p:txBody>
        </p:sp>
        <p:sp>
          <p:nvSpPr>
            <p:cNvPr id="6" name="Rectangle : coins arrondis 5">
              <a:extLst>
                <a:ext uri="{FF2B5EF4-FFF2-40B4-BE49-F238E27FC236}">
                  <a16:creationId xmlns:a16="http://schemas.microsoft.com/office/drawing/2014/main" id="{088FE971-3687-BDC2-B766-DD798CCAF19F}"/>
                </a:ext>
              </a:extLst>
            </p:cNvPr>
            <p:cNvSpPr/>
            <p:nvPr/>
          </p:nvSpPr>
          <p:spPr>
            <a:xfrm>
              <a:off x="9598467" y="3949736"/>
              <a:ext cx="2445275"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fr-FR" sz="2400" b="1" dirty="0">
                  <a:solidFill>
                    <a:schemeClr val="bg1"/>
                  </a:solidFill>
                </a:rPr>
                <a:t>400 Kcal/m</a:t>
              </a:r>
              <a:r>
                <a:rPr lang="fr-FR" sz="2400" b="1" baseline="30000" dirty="0">
                  <a:solidFill>
                    <a:schemeClr val="bg1"/>
                  </a:solidFill>
                </a:rPr>
                <a:t>2</a:t>
              </a:r>
              <a:r>
                <a:rPr lang="fr-FR" sz="2400" b="1" dirty="0">
                  <a:solidFill>
                    <a:schemeClr val="bg1"/>
                  </a:solidFill>
                </a:rPr>
                <a:t>/an</a:t>
              </a:r>
            </a:p>
          </p:txBody>
        </p:sp>
        <p:sp>
          <p:nvSpPr>
            <p:cNvPr id="7" name="Rectangle : coins arrondis 6">
              <a:extLst>
                <a:ext uri="{FF2B5EF4-FFF2-40B4-BE49-F238E27FC236}">
                  <a16:creationId xmlns:a16="http://schemas.microsoft.com/office/drawing/2014/main" id="{9D7E213C-B099-FCF2-307C-E66E66A44775}"/>
                </a:ext>
              </a:extLst>
            </p:cNvPr>
            <p:cNvSpPr/>
            <p:nvPr/>
          </p:nvSpPr>
          <p:spPr>
            <a:xfrm>
              <a:off x="2303587" y="3949599"/>
              <a:ext cx="244810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rPr>
                <a:t>21000 Kcal/m</a:t>
              </a:r>
              <a:r>
                <a:rPr kumimoji="0" lang="fr-FR" sz="2200" b="1" i="0" u="none" strike="noStrike" kern="1200" cap="none" spc="0" normalizeH="0" baseline="30000" noProof="0" dirty="0">
                  <a:ln>
                    <a:noFill/>
                  </a:ln>
                  <a:solidFill>
                    <a:srgbClr val="002060"/>
                  </a:solidFill>
                  <a:effectLst/>
                  <a:uLnTx/>
                  <a:uFillTx/>
                  <a:latin typeface="Calibri" panose="020F0502020204030204"/>
                  <a:ea typeface="+mn-ea"/>
                  <a:cs typeface="+mn-cs"/>
                </a:rPr>
                <a:t>2</a:t>
              </a:r>
              <a:r>
                <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rPr>
                <a:t>/</a:t>
              </a:r>
              <a:r>
                <a:rPr lang="fr-FR" sz="2200" b="1" dirty="0">
                  <a:solidFill>
                    <a:srgbClr val="002060"/>
                  </a:solidFill>
                  <a:latin typeface="Calibri" panose="020F0502020204030204"/>
                </a:rPr>
                <a:t>an</a:t>
              </a:r>
              <a:endPar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99481360-9ACD-708E-D472-7C4644D101B8}"/>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a:t>
              </a:r>
            </a:p>
          </p:txBody>
        </p:sp>
        <p:sp>
          <p:nvSpPr>
            <p:cNvPr id="10" name="Rectangle : coins arrondis 9">
              <a:extLst>
                <a:ext uri="{FF2B5EF4-FFF2-40B4-BE49-F238E27FC236}">
                  <a16:creationId xmlns:a16="http://schemas.microsoft.com/office/drawing/2014/main" id="{8F19366F-E05F-C87A-835A-411CAE2E0D87}"/>
                </a:ext>
              </a:extLst>
            </p:cNvPr>
            <p:cNvSpPr/>
            <p:nvPr/>
          </p:nvSpPr>
          <p:spPr>
            <a:xfrm>
              <a:off x="5298780" y="3941191"/>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11" name="Rectangle : coins arrondis 10">
              <a:extLst>
                <a:ext uri="{FF2B5EF4-FFF2-40B4-BE49-F238E27FC236}">
                  <a16:creationId xmlns:a16="http://schemas.microsoft.com/office/drawing/2014/main" id="{13276B24-3BF7-DDEA-611E-69864838E471}"/>
                </a:ext>
              </a:extLst>
            </p:cNvPr>
            <p:cNvSpPr/>
            <p:nvPr/>
          </p:nvSpPr>
          <p:spPr>
            <a:xfrm>
              <a:off x="9215118" y="3949736"/>
              <a:ext cx="383349"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chemeClr val="bg1"/>
                  </a:solidFill>
                  <a:effectLst/>
                  <a:uLnTx/>
                  <a:uFillTx/>
                  <a:latin typeface="Calibri" panose="020F0502020204030204"/>
                  <a:ea typeface="+mn-ea"/>
                  <a:cs typeface="+mn-cs"/>
                </a:rPr>
                <a:t>c</a:t>
              </a:r>
            </a:p>
          </p:txBody>
        </p:sp>
      </p:grpSp>
      <p:pic>
        <p:nvPicPr>
          <p:cNvPr id="12" name="Image 11">
            <a:extLst>
              <a:ext uri="{FF2B5EF4-FFF2-40B4-BE49-F238E27FC236}">
                <a16:creationId xmlns:a16="http://schemas.microsoft.com/office/drawing/2014/main" id="{5E2A9338-D7D7-6A86-8657-485C4FFAA24E}"/>
              </a:ext>
            </a:extLst>
          </p:cNvPr>
          <p:cNvPicPr>
            <a:picLocks noChangeAspect="1"/>
          </p:cNvPicPr>
          <p:nvPr/>
        </p:nvPicPr>
        <p:blipFill>
          <a:blip r:embed="rId3"/>
          <a:stretch>
            <a:fillRect/>
          </a:stretch>
        </p:blipFill>
        <p:spPr>
          <a:xfrm>
            <a:off x="1966452" y="2340663"/>
            <a:ext cx="8491398" cy="2826516"/>
          </a:xfrm>
          <a:prstGeom prst="rect">
            <a:avLst/>
          </a:prstGeom>
        </p:spPr>
      </p:pic>
    </p:spTree>
    <p:extLst>
      <p:ext uri="{BB962C8B-B14F-4D97-AF65-F5344CB8AC3E}">
        <p14:creationId xmlns:p14="http://schemas.microsoft.com/office/powerpoint/2010/main" val="335082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343EB-D989-1866-0322-DEBB91327EAE}"/>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F5A9BE51-4966-896A-18ED-708871B38C9E}"/>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13" name="Picture 2">
            <a:extLst>
              <a:ext uri="{FF2B5EF4-FFF2-40B4-BE49-F238E27FC236}">
                <a16:creationId xmlns:a16="http://schemas.microsoft.com/office/drawing/2014/main" id="{994425AD-6892-4558-9419-7702AD0563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5621"/>
            <a:ext cx="714138" cy="518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064A0E2-C81A-F964-404F-2BFA9BC84E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7231"/>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0" name="D_A_02">
            <a:extLst>
              <a:ext uri="{FF2B5EF4-FFF2-40B4-BE49-F238E27FC236}">
                <a16:creationId xmlns:a16="http://schemas.microsoft.com/office/drawing/2014/main" id="{8CB3AD69-C2FD-F8BF-1CC5-0B4787F5F871}"/>
              </a:ext>
            </a:extLst>
          </p:cNvPr>
          <p:cNvSpPr txBox="1"/>
          <p:nvPr/>
        </p:nvSpPr>
        <p:spPr>
          <a:xfrm>
            <a:off x="783852" y="583133"/>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sp>
        <p:nvSpPr>
          <p:cNvPr id="11" name="D_A_01">
            <a:extLst>
              <a:ext uri="{FF2B5EF4-FFF2-40B4-BE49-F238E27FC236}">
                <a16:creationId xmlns:a16="http://schemas.microsoft.com/office/drawing/2014/main" id="{EB89C94B-D7D5-3A39-201C-6807D12CDEC3}"/>
              </a:ext>
            </a:extLst>
          </p:cNvPr>
          <p:cNvSpPr txBox="1"/>
          <p:nvPr/>
        </p:nvSpPr>
        <p:spPr>
          <a:xfrm>
            <a:off x="764795" y="146002"/>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Voici une troisième question.</a:t>
            </a:r>
          </a:p>
        </p:txBody>
      </p:sp>
      <p:sp>
        <p:nvSpPr>
          <p:cNvPr id="12" name="Rectangle : coins arrondis 11">
            <a:extLst>
              <a:ext uri="{FF2B5EF4-FFF2-40B4-BE49-F238E27FC236}">
                <a16:creationId xmlns:a16="http://schemas.microsoft.com/office/drawing/2014/main" id="{2C77877A-4018-112C-8760-0E1EF21B92C6}"/>
              </a:ext>
            </a:extLst>
          </p:cNvPr>
          <p:cNvSpPr/>
          <p:nvPr/>
        </p:nvSpPr>
        <p:spPr>
          <a:xfrm>
            <a:off x="635005" y="937288"/>
            <a:ext cx="11408148" cy="1413153"/>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3- Choisissez la bonne réponse.</a:t>
            </a:r>
          </a:p>
          <a:p>
            <a:pPr lvl="0">
              <a:spcAft>
                <a:spcPts val="600"/>
              </a:spcAft>
              <a:defRPr/>
            </a:pPr>
            <a:r>
              <a:rPr lang="fr-FR" sz="2400" b="1" noProof="0" dirty="0">
                <a:solidFill>
                  <a:srgbClr val="0852A4"/>
                </a:solidFill>
                <a:latin typeface="Calibri" panose="020F0502020204030204"/>
              </a:rPr>
              <a:t>Considérons la pyramide d’énergie </a:t>
            </a: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ci-dessous. En allons des plantes vers l’Homme </a:t>
            </a:r>
            <a:r>
              <a:rPr lang="fr-FR" sz="2400" b="1" noProof="0" dirty="0">
                <a:solidFill>
                  <a:srgbClr val="0852A4"/>
                </a:solidFill>
              </a:rPr>
              <a:t>le flux de l’énergie </a:t>
            </a: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15" name="Groupe 14">
            <a:extLst>
              <a:ext uri="{FF2B5EF4-FFF2-40B4-BE49-F238E27FC236}">
                <a16:creationId xmlns:a16="http://schemas.microsoft.com/office/drawing/2014/main" id="{1156E5C5-BCB5-3C15-079E-C6E3FB54F4EB}"/>
              </a:ext>
            </a:extLst>
          </p:cNvPr>
          <p:cNvGrpSpPr/>
          <p:nvPr/>
        </p:nvGrpSpPr>
        <p:grpSpPr>
          <a:xfrm>
            <a:off x="1467289" y="5512690"/>
            <a:ext cx="9489723" cy="521075"/>
            <a:chOff x="1899920" y="3939439"/>
            <a:chExt cx="9489723" cy="521075"/>
          </a:xfrm>
        </p:grpSpPr>
        <p:sp>
          <p:nvSpPr>
            <p:cNvPr id="16" name="Rectangle : coins arrondis 15">
              <a:extLst>
                <a:ext uri="{FF2B5EF4-FFF2-40B4-BE49-F238E27FC236}">
                  <a16:creationId xmlns:a16="http://schemas.microsoft.com/office/drawing/2014/main" id="{8BCC1F51-E019-826B-BC58-54636F046518}"/>
                </a:ext>
              </a:extLst>
            </p:cNvPr>
            <p:cNvSpPr/>
            <p:nvPr/>
          </p:nvSpPr>
          <p:spPr>
            <a:xfrm>
              <a:off x="5986586" y="3939576"/>
              <a:ext cx="179117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augmente </a:t>
              </a:r>
            </a:p>
          </p:txBody>
        </p:sp>
        <p:sp>
          <p:nvSpPr>
            <p:cNvPr id="17" name="Rectangle : coins arrondis 16">
              <a:extLst>
                <a:ext uri="{FF2B5EF4-FFF2-40B4-BE49-F238E27FC236}">
                  <a16:creationId xmlns:a16="http://schemas.microsoft.com/office/drawing/2014/main" id="{F84EDBBF-0119-1F3F-7C5E-86C079270E51}"/>
                </a:ext>
              </a:extLst>
            </p:cNvPr>
            <p:cNvSpPr/>
            <p:nvPr/>
          </p:nvSpPr>
          <p:spPr>
            <a:xfrm>
              <a:off x="9598467" y="3949736"/>
              <a:ext cx="179117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Reste stable</a:t>
              </a:r>
            </a:p>
          </p:txBody>
        </p:sp>
        <p:sp>
          <p:nvSpPr>
            <p:cNvPr id="18" name="Rectangle : coins arrondis 17">
              <a:extLst>
                <a:ext uri="{FF2B5EF4-FFF2-40B4-BE49-F238E27FC236}">
                  <a16:creationId xmlns:a16="http://schemas.microsoft.com/office/drawing/2014/main" id="{0E1E366D-7961-B835-41C9-F472C58CEE14}"/>
                </a:ext>
              </a:extLst>
            </p:cNvPr>
            <p:cNvSpPr/>
            <p:nvPr/>
          </p:nvSpPr>
          <p:spPr>
            <a:xfrm>
              <a:off x="2303587" y="3949599"/>
              <a:ext cx="179117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002060"/>
                  </a:solidFill>
                  <a:effectLst/>
                  <a:uLnTx/>
                  <a:uFillTx/>
                  <a:latin typeface="Calibri" panose="020F0502020204030204"/>
                  <a:ea typeface="+mn-ea"/>
                  <a:cs typeface="+mn-cs"/>
                </a:rPr>
                <a:t>Diminue</a:t>
              </a:r>
            </a:p>
          </p:txBody>
        </p:sp>
        <p:sp>
          <p:nvSpPr>
            <p:cNvPr id="19" name="Rectangle : coins arrondis 18">
              <a:extLst>
                <a:ext uri="{FF2B5EF4-FFF2-40B4-BE49-F238E27FC236}">
                  <a16:creationId xmlns:a16="http://schemas.microsoft.com/office/drawing/2014/main" id="{571E4AEC-C988-6643-7717-840455290B3D}"/>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a:t>
              </a:r>
            </a:p>
          </p:txBody>
        </p:sp>
        <p:sp>
          <p:nvSpPr>
            <p:cNvPr id="20" name="Rectangle : coins arrondis 19">
              <a:extLst>
                <a:ext uri="{FF2B5EF4-FFF2-40B4-BE49-F238E27FC236}">
                  <a16:creationId xmlns:a16="http://schemas.microsoft.com/office/drawing/2014/main" id="{FD409C5A-2418-C71F-8BFB-9AED9A30C580}"/>
                </a:ext>
              </a:extLst>
            </p:cNvPr>
            <p:cNvSpPr/>
            <p:nvPr/>
          </p:nvSpPr>
          <p:spPr>
            <a:xfrm>
              <a:off x="5581870" y="3941328"/>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21" name="Rectangle : coins arrondis 20">
              <a:extLst>
                <a:ext uri="{FF2B5EF4-FFF2-40B4-BE49-F238E27FC236}">
                  <a16:creationId xmlns:a16="http://schemas.microsoft.com/office/drawing/2014/main" id="{F4815B98-A17E-2402-4875-26E85788C9CE}"/>
                </a:ext>
              </a:extLst>
            </p:cNvPr>
            <p:cNvSpPr/>
            <p:nvPr/>
          </p:nvSpPr>
          <p:spPr>
            <a:xfrm>
              <a:off x="9215118" y="3949736"/>
              <a:ext cx="42686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c</a:t>
              </a:r>
            </a:p>
          </p:txBody>
        </p:sp>
      </p:grpSp>
      <p:pic>
        <p:nvPicPr>
          <p:cNvPr id="2" name="Image 1">
            <a:extLst>
              <a:ext uri="{FF2B5EF4-FFF2-40B4-BE49-F238E27FC236}">
                <a16:creationId xmlns:a16="http://schemas.microsoft.com/office/drawing/2014/main" id="{0AF23FEB-0F9C-7BAB-9D2A-5146274BA3F1}"/>
              </a:ext>
            </a:extLst>
          </p:cNvPr>
          <p:cNvPicPr>
            <a:picLocks noChangeAspect="1"/>
          </p:cNvPicPr>
          <p:nvPr/>
        </p:nvPicPr>
        <p:blipFill>
          <a:blip r:embed="rId3"/>
          <a:stretch>
            <a:fillRect/>
          </a:stretch>
        </p:blipFill>
        <p:spPr>
          <a:xfrm>
            <a:off x="1966452" y="2258223"/>
            <a:ext cx="8491398" cy="2826516"/>
          </a:xfrm>
          <a:prstGeom prst="rect">
            <a:avLst/>
          </a:prstGeom>
        </p:spPr>
      </p:pic>
    </p:spTree>
    <p:extLst>
      <p:ext uri="{BB962C8B-B14F-4D97-AF65-F5344CB8AC3E}">
        <p14:creationId xmlns:p14="http://schemas.microsoft.com/office/powerpoint/2010/main" val="322731346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FB750-BBFA-32B1-443E-BC06EB857D0E}"/>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0D899AF8-5EB4-B470-426F-76D8596FB792}"/>
              </a:ext>
            </a:extLst>
          </p:cNvPr>
          <p:cNvPicPr>
            <a:picLocks noChangeAspect="1"/>
          </p:cNvPicPr>
          <p:nvPr/>
        </p:nvPicPr>
        <p:blipFill>
          <a:blip r:embed="rId2"/>
          <a:stretch>
            <a:fillRect/>
          </a:stretch>
        </p:blipFill>
        <p:spPr>
          <a:xfrm>
            <a:off x="11284808" y="825500"/>
            <a:ext cx="583170" cy="583170"/>
          </a:xfrm>
          <a:prstGeom prst="rect">
            <a:avLst/>
          </a:prstGeom>
        </p:spPr>
      </p:pic>
      <p:sp>
        <p:nvSpPr>
          <p:cNvPr id="3" name="Rectangle: Rounded Corners 24">
            <a:extLst>
              <a:ext uri="{FF2B5EF4-FFF2-40B4-BE49-F238E27FC236}">
                <a16:creationId xmlns:a16="http://schemas.microsoft.com/office/drawing/2014/main" id="{2709362E-5466-0828-7FD6-12C7038B450F}"/>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sp>
        <p:nvSpPr>
          <p:cNvPr id="33" name="D_A_02">
            <a:extLst>
              <a:ext uri="{FF2B5EF4-FFF2-40B4-BE49-F238E27FC236}">
                <a16:creationId xmlns:a16="http://schemas.microsoft.com/office/drawing/2014/main" id="{79DCC227-67D0-D73D-1DAF-BACD1D1D7AC0}"/>
              </a:ext>
            </a:extLst>
          </p:cNvPr>
          <p:cNvSpPr txBox="1"/>
          <p:nvPr/>
        </p:nvSpPr>
        <p:spPr>
          <a:xfrm>
            <a:off x="933306" y="594027"/>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Afficher et expliquer la réponse.</a:t>
            </a:r>
          </a:p>
        </p:txBody>
      </p:sp>
      <p:sp>
        <p:nvSpPr>
          <p:cNvPr id="34" name="D_A_01">
            <a:extLst>
              <a:ext uri="{FF2B5EF4-FFF2-40B4-BE49-F238E27FC236}">
                <a16:creationId xmlns:a16="http://schemas.microsoft.com/office/drawing/2014/main" id="{7B030A14-7BA2-3318-EB4F-EF8157A28D6C}"/>
              </a:ext>
            </a:extLst>
          </p:cNvPr>
          <p:cNvSpPr txBox="1"/>
          <p:nvPr/>
        </p:nvSpPr>
        <p:spPr>
          <a:xfrm>
            <a:off x="821676" y="160933"/>
            <a:ext cx="9551724" cy="518399"/>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Exactement ! En allons des plantes vers l’Homme le flux de l’énergie diminue.  </a:t>
            </a:r>
          </a:p>
        </p:txBody>
      </p:sp>
      <p:sp>
        <p:nvSpPr>
          <p:cNvPr id="2" name="Rectangle : coins arrondis 1">
            <a:extLst>
              <a:ext uri="{FF2B5EF4-FFF2-40B4-BE49-F238E27FC236}">
                <a16:creationId xmlns:a16="http://schemas.microsoft.com/office/drawing/2014/main" id="{FDB189F0-D03F-C9FE-2498-9484B7FEC522}"/>
              </a:ext>
            </a:extLst>
          </p:cNvPr>
          <p:cNvSpPr/>
          <p:nvPr/>
        </p:nvSpPr>
        <p:spPr>
          <a:xfrm>
            <a:off x="635005" y="937288"/>
            <a:ext cx="9989546" cy="1004530"/>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3- La bonne réponse.</a:t>
            </a:r>
          </a:p>
          <a:p>
            <a:pPr lvl="0">
              <a:spcAft>
                <a:spcPts val="600"/>
              </a:spcAft>
              <a:defRPr/>
            </a:pP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En allons des plantes vers l’Homme </a:t>
            </a:r>
            <a:r>
              <a:rPr lang="fr-FR" sz="2400" b="1" noProof="0" dirty="0">
                <a:solidFill>
                  <a:srgbClr val="0852A4"/>
                </a:solidFill>
              </a:rPr>
              <a:t>le flux de l’énergie </a:t>
            </a:r>
            <a:r>
              <a:rPr kumimoji="0" lang="fr-FR" sz="2400" b="1" i="0" u="none" strike="noStrike" kern="1200" cap="none" spc="0" normalizeH="0" baseline="0" noProof="0" dirty="0">
                <a:ln>
                  <a:noFill/>
                </a:ln>
                <a:solidFill>
                  <a:srgbClr val="0852A4"/>
                </a:solidFill>
                <a:effectLst/>
                <a:uLnTx/>
                <a:uFillTx/>
                <a:latin typeface="Calibri" panose="020F0502020204030204"/>
                <a:ea typeface="+mn-ea"/>
                <a:cs typeface="+mn-cs"/>
              </a:rPr>
              <a:t>: </a:t>
            </a:r>
            <a:endParaRPr kumimoji="0" lang="fr-FR" sz="2400" b="0" i="0" u="none" strike="noStrike" kern="1200" cap="none" spc="0" normalizeH="0" baseline="0" noProof="0" dirty="0">
              <a:ln>
                <a:noFill/>
              </a:ln>
              <a:solidFill>
                <a:srgbClr val="0852A4"/>
              </a:solidFill>
              <a:effectLst/>
              <a:uLnTx/>
              <a:uFillTx/>
              <a:latin typeface="Calibri" panose="020F0502020204030204"/>
              <a:ea typeface="+mn-ea"/>
              <a:cs typeface="+mn-cs"/>
            </a:endParaRPr>
          </a:p>
        </p:txBody>
      </p:sp>
      <p:grpSp>
        <p:nvGrpSpPr>
          <p:cNvPr id="5" name="Groupe 4">
            <a:extLst>
              <a:ext uri="{FF2B5EF4-FFF2-40B4-BE49-F238E27FC236}">
                <a16:creationId xmlns:a16="http://schemas.microsoft.com/office/drawing/2014/main" id="{BDC384B7-4C4B-D7CB-7C68-8CBD8DCC52CD}"/>
              </a:ext>
            </a:extLst>
          </p:cNvPr>
          <p:cNvGrpSpPr/>
          <p:nvPr/>
        </p:nvGrpSpPr>
        <p:grpSpPr>
          <a:xfrm>
            <a:off x="1134828" y="5561852"/>
            <a:ext cx="9489723" cy="521075"/>
            <a:chOff x="1899920" y="3939439"/>
            <a:chExt cx="9489723" cy="521075"/>
          </a:xfrm>
        </p:grpSpPr>
        <p:sp>
          <p:nvSpPr>
            <p:cNvPr id="6" name="Rectangle : coins arrondis 5">
              <a:extLst>
                <a:ext uri="{FF2B5EF4-FFF2-40B4-BE49-F238E27FC236}">
                  <a16:creationId xmlns:a16="http://schemas.microsoft.com/office/drawing/2014/main" id="{A316973D-6D6B-200A-87A1-EBBBC5FCC5D1}"/>
                </a:ext>
              </a:extLst>
            </p:cNvPr>
            <p:cNvSpPr/>
            <p:nvPr/>
          </p:nvSpPr>
          <p:spPr>
            <a:xfrm>
              <a:off x="5986586" y="3939576"/>
              <a:ext cx="179117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augmente </a:t>
              </a:r>
            </a:p>
          </p:txBody>
        </p:sp>
        <p:sp>
          <p:nvSpPr>
            <p:cNvPr id="7" name="Rectangle : coins arrondis 6">
              <a:extLst>
                <a:ext uri="{FF2B5EF4-FFF2-40B4-BE49-F238E27FC236}">
                  <a16:creationId xmlns:a16="http://schemas.microsoft.com/office/drawing/2014/main" id="{4ABD7BFB-1A4F-4868-08B6-ECCE7C3EF254}"/>
                </a:ext>
              </a:extLst>
            </p:cNvPr>
            <p:cNvSpPr/>
            <p:nvPr/>
          </p:nvSpPr>
          <p:spPr>
            <a:xfrm>
              <a:off x="9598467" y="3949736"/>
              <a:ext cx="1791176"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Reste stable</a:t>
              </a:r>
            </a:p>
          </p:txBody>
        </p:sp>
        <p:sp>
          <p:nvSpPr>
            <p:cNvPr id="8" name="Rectangle : coins arrondis 7">
              <a:extLst>
                <a:ext uri="{FF2B5EF4-FFF2-40B4-BE49-F238E27FC236}">
                  <a16:creationId xmlns:a16="http://schemas.microsoft.com/office/drawing/2014/main" id="{117BE679-95A6-61A1-921C-DE26D1FD506A}"/>
                </a:ext>
              </a:extLst>
            </p:cNvPr>
            <p:cNvSpPr/>
            <p:nvPr/>
          </p:nvSpPr>
          <p:spPr>
            <a:xfrm>
              <a:off x="2303587" y="3949599"/>
              <a:ext cx="1791175"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chemeClr val="bg1"/>
                  </a:solidFill>
                  <a:effectLst/>
                  <a:uLnTx/>
                  <a:uFillTx/>
                  <a:latin typeface="Calibri" panose="020F0502020204030204"/>
                  <a:ea typeface="+mn-ea"/>
                  <a:cs typeface="+mn-cs"/>
                </a:rPr>
                <a:t>Diminue</a:t>
              </a:r>
            </a:p>
          </p:txBody>
        </p:sp>
        <p:sp>
          <p:nvSpPr>
            <p:cNvPr id="10" name="Rectangle : coins arrondis 9">
              <a:extLst>
                <a:ext uri="{FF2B5EF4-FFF2-40B4-BE49-F238E27FC236}">
                  <a16:creationId xmlns:a16="http://schemas.microsoft.com/office/drawing/2014/main" id="{1C54373C-FA11-5E87-485C-37C14A92F759}"/>
                </a:ext>
              </a:extLst>
            </p:cNvPr>
            <p:cNvSpPr/>
            <p:nvPr/>
          </p:nvSpPr>
          <p:spPr>
            <a:xfrm>
              <a:off x="1899920" y="3939439"/>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chemeClr val="bg1"/>
                  </a:solidFill>
                  <a:effectLst/>
                  <a:uLnTx/>
                  <a:uFillTx/>
                  <a:latin typeface="Calibri" panose="020F0502020204030204"/>
                  <a:ea typeface="+mn-ea"/>
                  <a:cs typeface="+mn-cs"/>
                </a:rPr>
                <a:t>a</a:t>
              </a:r>
            </a:p>
          </p:txBody>
        </p:sp>
        <p:sp>
          <p:nvSpPr>
            <p:cNvPr id="11" name="Rectangle : coins arrondis 10">
              <a:extLst>
                <a:ext uri="{FF2B5EF4-FFF2-40B4-BE49-F238E27FC236}">
                  <a16:creationId xmlns:a16="http://schemas.microsoft.com/office/drawing/2014/main" id="{DE3DCF38-4377-AAA2-094E-E2745E8616C8}"/>
                </a:ext>
              </a:extLst>
            </p:cNvPr>
            <p:cNvSpPr/>
            <p:nvPr/>
          </p:nvSpPr>
          <p:spPr>
            <a:xfrm>
              <a:off x="5581870" y="3941328"/>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12" name="Rectangle : coins arrondis 11">
              <a:extLst>
                <a:ext uri="{FF2B5EF4-FFF2-40B4-BE49-F238E27FC236}">
                  <a16:creationId xmlns:a16="http://schemas.microsoft.com/office/drawing/2014/main" id="{4BA4F395-6670-BA48-8BCA-0857FDDEE794}"/>
                </a:ext>
              </a:extLst>
            </p:cNvPr>
            <p:cNvSpPr/>
            <p:nvPr/>
          </p:nvSpPr>
          <p:spPr>
            <a:xfrm>
              <a:off x="9215118" y="3949736"/>
              <a:ext cx="42686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c</a:t>
              </a:r>
            </a:p>
          </p:txBody>
        </p:sp>
      </p:grpSp>
      <p:cxnSp>
        <p:nvCxnSpPr>
          <p:cNvPr id="13" name="Connecteur droit avec flèche 12">
            <a:extLst>
              <a:ext uri="{FF2B5EF4-FFF2-40B4-BE49-F238E27FC236}">
                <a16:creationId xmlns:a16="http://schemas.microsoft.com/office/drawing/2014/main" id="{881AA243-C78A-8556-D7FC-21BD61C5F650}"/>
              </a:ext>
            </a:extLst>
          </p:cNvPr>
          <p:cNvCxnSpPr>
            <a:cxnSpLocks/>
          </p:cNvCxnSpPr>
          <p:nvPr/>
        </p:nvCxnSpPr>
        <p:spPr>
          <a:xfrm flipV="1">
            <a:off x="10721751" y="2675684"/>
            <a:ext cx="0" cy="253017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4" name="Image 13">
            <a:extLst>
              <a:ext uri="{FF2B5EF4-FFF2-40B4-BE49-F238E27FC236}">
                <a16:creationId xmlns:a16="http://schemas.microsoft.com/office/drawing/2014/main" id="{0072A782-BB60-2666-95B8-29F0002C8674}"/>
              </a:ext>
            </a:extLst>
          </p:cNvPr>
          <p:cNvPicPr>
            <a:picLocks noChangeAspect="1"/>
          </p:cNvPicPr>
          <p:nvPr/>
        </p:nvPicPr>
        <p:blipFill>
          <a:blip r:embed="rId3"/>
          <a:stretch>
            <a:fillRect/>
          </a:stretch>
        </p:blipFill>
        <p:spPr>
          <a:xfrm>
            <a:off x="1966452" y="2258223"/>
            <a:ext cx="8491398" cy="2826516"/>
          </a:xfrm>
          <a:prstGeom prst="rect">
            <a:avLst/>
          </a:prstGeom>
        </p:spPr>
      </p:pic>
    </p:spTree>
    <p:extLst>
      <p:ext uri="{BB962C8B-B14F-4D97-AF65-F5344CB8AC3E}">
        <p14:creationId xmlns:p14="http://schemas.microsoft.com/office/powerpoint/2010/main" val="24043184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F91DE-816F-E7A2-6679-719A9A08BC6F}"/>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AE102B36-06DD-9979-2AB9-DE0228E64569}"/>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13" name="Picture 2">
            <a:extLst>
              <a:ext uri="{FF2B5EF4-FFF2-40B4-BE49-F238E27FC236}">
                <a16:creationId xmlns:a16="http://schemas.microsoft.com/office/drawing/2014/main" id="{C0D1BD5E-A094-636A-856A-4A33BFD3D4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44854"/>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5" name="D_A_02">
            <a:extLst>
              <a:ext uri="{FF2B5EF4-FFF2-40B4-BE49-F238E27FC236}">
                <a16:creationId xmlns:a16="http://schemas.microsoft.com/office/drawing/2014/main" id="{3D38893A-C91A-760A-2CA0-0E06413E00DA}"/>
              </a:ext>
            </a:extLst>
          </p:cNvPr>
          <p:cNvSpPr txBox="1"/>
          <p:nvPr/>
        </p:nvSpPr>
        <p:spPr>
          <a:xfrm>
            <a:off x="783852" y="583133"/>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sp>
        <p:nvSpPr>
          <p:cNvPr id="12" name="D_A_01">
            <a:extLst>
              <a:ext uri="{FF2B5EF4-FFF2-40B4-BE49-F238E27FC236}">
                <a16:creationId xmlns:a16="http://schemas.microsoft.com/office/drawing/2014/main" id="{EEFDB221-7E73-476B-D975-789929838781}"/>
              </a:ext>
            </a:extLst>
          </p:cNvPr>
          <p:cNvSpPr txBox="1"/>
          <p:nvPr/>
        </p:nvSpPr>
        <p:spPr>
          <a:xfrm>
            <a:off x="783852" y="163419"/>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Voici une autre question.</a:t>
            </a:r>
          </a:p>
        </p:txBody>
      </p:sp>
      <p:grpSp>
        <p:nvGrpSpPr>
          <p:cNvPr id="3" name="Groupe 2">
            <a:extLst>
              <a:ext uri="{FF2B5EF4-FFF2-40B4-BE49-F238E27FC236}">
                <a16:creationId xmlns:a16="http://schemas.microsoft.com/office/drawing/2014/main" id="{C5C8D205-AD7D-76CB-5C32-984C0F80F275}"/>
              </a:ext>
            </a:extLst>
          </p:cNvPr>
          <p:cNvGrpSpPr/>
          <p:nvPr/>
        </p:nvGrpSpPr>
        <p:grpSpPr>
          <a:xfrm>
            <a:off x="1023964" y="2538508"/>
            <a:ext cx="9521685" cy="2687153"/>
            <a:chOff x="1023964" y="2538508"/>
            <a:chExt cx="9521685" cy="2687153"/>
          </a:xfrm>
        </p:grpSpPr>
        <p:pic>
          <p:nvPicPr>
            <p:cNvPr id="2" name="Image 1">
              <a:extLst>
                <a:ext uri="{FF2B5EF4-FFF2-40B4-BE49-F238E27FC236}">
                  <a16:creationId xmlns:a16="http://schemas.microsoft.com/office/drawing/2014/main" id="{323EAD17-9BF5-E62B-075D-E6A72681B843}"/>
                </a:ext>
              </a:extLst>
            </p:cNvPr>
            <p:cNvPicPr>
              <a:picLocks noChangeAspect="1"/>
            </p:cNvPicPr>
            <p:nvPr/>
          </p:nvPicPr>
          <p:blipFill>
            <a:blip r:embed="rId3"/>
            <a:stretch>
              <a:fillRect/>
            </a:stretch>
          </p:blipFill>
          <p:spPr>
            <a:xfrm>
              <a:off x="1206182" y="2633287"/>
              <a:ext cx="9102117" cy="1560711"/>
            </a:xfrm>
            <a:prstGeom prst="rect">
              <a:avLst/>
            </a:prstGeom>
          </p:spPr>
        </p:pic>
        <p:grpSp>
          <p:nvGrpSpPr>
            <p:cNvPr id="16" name="Groupe 15">
              <a:extLst>
                <a:ext uri="{FF2B5EF4-FFF2-40B4-BE49-F238E27FC236}">
                  <a16:creationId xmlns:a16="http://schemas.microsoft.com/office/drawing/2014/main" id="{4ACD8A58-E385-DFE8-89D8-B511DD17143A}"/>
                </a:ext>
              </a:extLst>
            </p:cNvPr>
            <p:cNvGrpSpPr/>
            <p:nvPr/>
          </p:nvGrpSpPr>
          <p:grpSpPr>
            <a:xfrm>
              <a:off x="5824808" y="4761736"/>
              <a:ext cx="3792390" cy="461665"/>
              <a:chOff x="4915235" y="4823302"/>
              <a:chExt cx="3792390" cy="461665"/>
            </a:xfrm>
          </p:grpSpPr>
          <p:sp>
            <p:nvSpPr>
              <p:cNvPr id="22" name="Flèche : droite 21">
                <a:extLst>
                  <a:ext uri="{FF2B5EF4-FFF2-40B4-BE49-F238E27FC236}">
                    <a16:creationId xmlns:a16="http://schemas.microsoft.com/office/drawing/2014/main" id="{4C0FAA1D-72ED-84A9-339E-2AEB0B4DF963}"/>
                  </a:ext>
                </a:extLst>
              </p:cNvPr>
              <p:cNvSpPr/>
              <p:nvPr/>
            </p:nvSpPr>
            <p:spPr>
              <a:xfrm>
                <a:off x="4915235" y="4951734"/>
                <a:ext cx="409851" cy="231596"/>
              </a:xfrm>
              <a:prstGeom prst="rightArrow">
                <a:avLst/>
              </a:prstGeom>
              <a:solidFill>
                <a:srgbClr val="DFB1D0"/>
              </a:solidFill>
              <a:ln>
                <a:solidFill>
                  <a:srgbClr val="DFB1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23" name="object 76">
                <a:extLst>
                  <a:ext uri="{FF2B5EF4-FFF2-40B4-BE49-F238E27FC236}">
                    <a16:creationId xmlns:a16="http://schemas.microsoft.com/office/drawing/2014/main" id="{A757BB8B-B6C2-E026-6EEE-89E83B659FCE}"/>
                  </a:ext>
                </a:extLst>
              </p:cNvPr>
              <p:cNvSpPr txBox="1"/>
              <p:nvPr/>
            </p:nvSpPr>
            <p:spPr>
              <a:xfrm>
                <a:off x="5550263" y="5026639"/>
                <a:ext cx="3006804"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sp>
            <p:nvSpPr>
              <p:cNvPr id="24" name="ZoneTexte 23">
                <a:extLst>
                  <a:ext uri="{FF2B5EF4-FFF2-40B4-BE49-F238E27FC236}">
                    <a16:creationId xmlns:a16="http://schemas.microsoft.com/office/drawing/2014/main" id="{0D02AA3D-90AE-CF4B-026B-696C0466FF10}"/>
                  </a:ext>
                </a:extLst>
              </p:cNvPr>
              <p:cNvSpPr txBox="1"/>
              <p:nvPr/>
            </p:nvSpPr>
            <p:spPr>
              <a:xfrm>
                <a:off x="5416487" y="4823302"/>
                <a:ext cx="3291138" cy="461665"/>
              </a:xfrm>
              <a:prstGeom prst="rect">
                <a:avLst/>
              </a:prstGeom>
              <a:noFill/>
            </p:spPr>
            <p:txBody>
              <a:bodyPr wrap="square">
                <a:spAutoFit/>
              </a:bodyPr>
              <a:lstStyle/>
              <a:p>
                <a:r>
                  <a:rPr lang="fr-FR" sz="2400" b="1" noProof="0" dirty="0">
                    <a:solidFill>
                      <a:srgbClr val="0070C0"/>
                    </a:solidFill>
                    <a:latin typeface="+mj-lt"/>
                  </a:rPr>
                  <a:t>b-</a:t>
                </a:r>
              </a:p>
            </p:txBody>
          </p:sp>
        </p:grpSp>
        <p:grpSp>
          <p:nvGrpSpPr>
            <p:cNvPr id="17" name="Groupe 16">
              <a:extLst>
                <a:ext uri="{FF2B5EF4-FFF2-40B4-BE49-F238E27FC236}">
                  <a16:creationId xmlns:a16="http://schemas.microsoft.com/office/drawing/2014/main" id="{4A7D6449-D4E2-C1CC-81B9-356B0243F791}"/>
                </a:ext>
              </a:extLst>
            </p:cNvPr>
            <p:cNvGrpSpPr/>
            <p:nvPr/>
          </p:nvGrpSpPr>
          <p:grpSpPr>
            <a:xfrm>
              <a:off x="1851380" y="4763996"/>
              <a:ext cx="3792390" cy="461665"/>
              <a:chOff x="4915235" y="4823302"/>
              <a:chExt cx="3792390" cy="461665"/>
            </a:xfrm>
          </p:grpSpPr>
          <p:sp>
            <p:nvSpPr>
              <p:cNvPr id="19" name="Flèche : droite 18">
                <a:extLst>
                  <a:ext uri="{FF2B5EF4-FFF2-40B4-BE49-F238E27FC236}">
                    <a16:creationId xmlns:a16="http://schemas.microsoft.com/office/drawing/2014/main" id="{5DF1DE2C-E8BD-5FF5-A76C-03761BD044F9}"/>
                  </a:ext>
                </a:extLst>
              </p:cNvPr>
              <p:cNvSpPr/>
              <p:nvPr/>
            </p:nvSpPr>
            <p:spPr>
              <a:xfrm>
                <a:off x="4915235" y="4951734"/>
                <a:ext cx="409851" cy="231596"/>
              </a:xfrm>
              <a:prstGeom prst="rightArrow">
                <a:avLst/>
              </a:prstGeom>
              <a:solidFill>
                <a:srgbClr val="21B14A"/>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20" name="object 76">
                <a:extLst>
                  <a:ext uri="{FF2B5EF4-FFF2-40B4-BE49-F238E27FC236}">
                    <a16:creationId xmlns:a16="http://schemas.microsoft.com/office/drawing/2014/main" id="{51802F32-DCA8-A2F9-59E0-DD2FDBDF113E}"/>
                  </a:ext>
                </a:extLst>
              </p:cNvPr>
              <p:cNvSpPr txBox="1"/>
              <p:nvPr/>
            </p:nvSpPr>
            <p:spPr>
              <a:xfrm>
                <a:off x="5550263" y="5026639"/>
                <a:ext cx="3006804"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sp>
            <p:nvSpPr>
              <p:cNvPr id="21" name="ZoneTexte 20">
                <a:extLst>
                  <a:ext uri="{FF2B5EF4-FFF2-40B4-BE49-F238E27FC236}">
                    <a16:creationId xmlns:a16="http://schemas.microsoft.com/office/drawing/2014/main" id="{B520BBBC-8211-FFC8-80DF-57F4F8F05B3B}"/>
                  </a:ext>
                </a:extLst>
              </p:cNvPr>
              <p:cNvSpPr txBox="1"/>
              <p:nvPr/>
            </p:nvSpPr>
            <p:spPr>
              <a:xfrm>
                <a:off x="5416487" y="4823302"/>
                <a:ext cx="3291138" cy="461665"/>
              </a:xfrm>
              <a:prstGeom prst="rect">
                <a:avLst/>
              </a:prstGeom>
              <a:noFill/>
            </p:spPr>
            <p:txBody>
              <a:bodyPr wrap="square">
                <a:spAutoFit/>
              </a:bodyPr>
              <a:lstStyle/>
              <a:p>
                <a:r>
                  <a:rPr lang="fr-FR" sz="2400" b="1" noProof="0" dirty="0">
                    <a:solidFill>
                      <a:srgbClr val="0070C0"/>
                    </a:solidFill>
                    <a:latin typeface="+mj-lt"/>
                  </a:rPr>
                  <a:t>a-</a:t>
                </a:r>
              </a:p>
            </p:txBody>
          </p:sp>
        </p:grpSp>
        <p:sp>
          <p:nvSpPr>
            <p:cNvPr id="18" name="Rectangle : coins arrondis 17">
              <a:extLst>
                <a:ext uri="{FF2B5EF4-FFF2-40B4-BE49-F238E27FC236}">
                  <a16:creationId xmlns:a16="http://schemas.microsoft.com/office/drawing/2014/main" id="{ED680677-ED2E-A781-F6A6-8ECA681EC5F6}"/>
                </a:ext>
              </a:extLst>
            </p:cNvPr>
            <p:cNvSpPr/>
            <p:nvPr/>
          </p:nvSpPr>
          <p:spPr>
            <a:xfrm>
              <a:off x="1023964" y="2538508"/>
              <a:ext cx="9521685" cy="1850612"/>
            </a:xfrm>
            <a:prstGeom prst="roundRect">
              <a:avLst>
                <a:gd name="adj" fmla="val 4252"/>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grpSp>
      <p:sp>
        <p:nvSpPr>
          <p:cNvPr id="26" name="Rectangle : coins arrondis 25">
            <a:extLst>
              <a:ext uri="{FF2B5EF4-FFF2-40B4-BE49-F238E27FC236}">
                <a16:creationId xmlns:a16="http://schemas.microsoft.com/office/drawing/2014/main" id="{F7112E24-1CD8-88BE-9BB3-A845405E3203}"/>
              </a:ext>
            </a:extLst>
          </p:cNvPr>
          <p:cNvSpPr/>
          <p:nvPr/>
        </p:nvSpPr>
        <p:spPr>
          <a:xfrm>
            <a:off x="850907" y="1188392"/>
            <a:ext cx="10767503" cy="1004530"/>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4- Complétez le schéma ci-dessous en utilisant les termes suivants .</a:t>
            </a:r>
            <a:endParaRPr lang="fr-FR" sz="2400" b="1" noProof="0" dirty="0">
              <a:latin typeface="Calibri" panose="020F0502020204030204"/>
            </a:endParaRPr>
          </a:p>
          <a:p>
            <a:pPr lvl="0" algn="ctr">
              <a:spcAft>
                <a:spcPts val="600"/>
              </a:spcAft>
              <a:defRPr/>
            </a:pPr>
            <a:r>
              <a:rPr lang="fr-FR" sz="2400" b="1" noProof="0" dirty="0">
                <a:solidFill>
                  <a:srgbClr val="0070C0"/>
                </a:solidFill>
                <a:latin typeface="Calibri" panose="020F0502020204030204"/>
              </a:rPr>
              <a:t>        </a:t>
            </a:r>
            <a:r>
              <a:rPr lang="fr-FR" sz="2400" b="1" noProof="0" dirty="0">
                <a:solidFill>
                  <a:srgbClr val="0070C0"/>
                </a:solidFill>
                <a:latin typeface="+mj-lt"/>
                <a:sym typeface="Wingdings" panose="05000000000000000000" pitchFamily="2" charset="2"/>
              </a:rPr>
              <a:t></a:t>
            </a:r>
            <a:r>
              <a:rPr lang="fr-FR" sz="2400" b="1" noProof="0" dirty="0">
                <a:solidFill>
                  <a:srgbClr val="0070C0"/>
                </a:solidFill>
                <a:latin typeface="+mj-lt"/>
              </a:rPr>
              <a:t> 1. Perte de l’énergie                 </a:t>
            </a:r>
            <a:r>
              <a:rPr lang="fr-FR" sz="2400" b="1" dirty="0">
                <a:solidFill>
                  <a:srgbClr val="0070C0"/>
                </a:solidFill>
                <a:sym typeface="Wingdings" panose="05000000000000000000" pitchFamily="2" charset="2"/>
              </a:rPr>
              <a:t> 2.</a:t>
            </a:r>
            <a:r>
              <a:rPr lang="fr-FR" sz="2400" b="1" noProof="0" dirty="0">
                <a:solidFill>
                  <a:srgbClr val="0070C0"/>
                </a:solidFill>
                <a:latin typeface="+mj-lt"/>
              </a:rPr>
              <a:t> Transfert de l’énergie</a:t>
            </a:r>
            <a:endParaRPr kumimoji="0" lang="fr-FR" sz="2400" b="0" u="none" strike="noStrike" kern="1200" cap="none" spc="0" normalizeH="0" baseline="0" noProof="0" dirty="0">
              <a:ln>
                <a:noFill/>
              </a:ln>
              <a:solidFill>
                <a:srgbClr val="0852A4"/>
              </a:solidFill>
              <a:effectLst/>
              <a:uLnTx/>
              <a:uFillTx/>
              <a:latin typeface="+mj-lt"/>
              <a:ea typeface="+mn-ea"/>
              <a:cs typeface="+mn-cs"/>
            </a:endParaRPr>
          </a:p>
        </p:txBody>
      </p:sp>
    </p:spTree>
    <p:extLst>
      <p:ext uri="{BB962C8B-B14F-4D97-AF65-F5344CB8AC3E}">
        <p14:creationId xmlns:p14="http://schemas.microsoft.com/office/powerpoint/2010/main" val="379832068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3B196-9634-5686-1EF4-0665192D8300}"/>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F7048872-FDBE-FF44-A773-F736079135E7}"/>
              </a:ext>
            </a:extLst>
          </p:cNvPr>
          <p:cNvPicPr>
            <a:picLocks noChangeAspect="1"/>
          </p:cNvPicPr>
          <p:nvPr/>
        </p:nvPicPr>
        <p:blipFill>
          <a:blip r:embed="rId2"/>
          <a:stretch>
            <a:fillRect/>
          </a:stretch>
        </p:blipFill>
        <p:spPr>
          <a:xfrm>
            <a:off x="11309208" y="798654"/>
            <a:ext cx="583170" cy="583170"/>
          </a:xfrm>
          <a:prstGeom prst="rect">
            <a:avLst/>
          </a:prstGeom>
        </p:spPr>
      </p:pic>
      <p:sp>
        <p:nvSpPr>
          <p:cNvPr id="5" name="Rectangle: Rounded Corners 24">
            <a:extLst>
              <a:ext uri="{FF2B5EF4-FFF2-40B4-BE49-F238E27FC236}">
                <a16:creationId xmlns:a16="http://schemas.microsoft.com/office/drawing/2014/main" id="{4DF24811-7620-40A2-FB10-F6F99D04E76D}"/>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sp>
        <p:nvSpPr>
          <p:cNvPr id="27" name="ZoneTexte 26">
            <a:extLst>
              <a:ext uri="{FF2B5EF4-FFF2-40B4-BE49-F238E27FC236}">
                <a16:creationId xmlns:a16="http://schemas.microsoft.com/office/drawing/2014/main" id="{C057A42C-0101-BA32-206D-3B7042C276C6}"/>
              </a:ext>
            </a:extLst>
          </p:cNvPr>
          <p:cNvSpPr txBox="1"/>
          <p:nvPr/>
        </p:nvSpPr>
        <p:spPr>
          <a:xfrm>
            <a:off x="6767094" y="4689885"/>
            <a:ext cx="3573526" cy="461665"/>
          </a:xfrm>
          <a:prstGeom prst="rect">
            <a:avLst/>
          </a:prstGeom>
          <a:noFill/>
        </p:spPr>
        <p:txBody>
          <a:bodyPr wrap="square">
            <a:spAutoFit/>
          </a:bodyPr>
          <a:lstStyle/>
          <a:p>
            <a:r>
              <a:rPr lang="fr-FR" sz="2400" b="1" noProof="0" dirty="0">
                <a:solidFill>
                  <a:srgbClr val="0070C0"/>
                </a:solidFill>
              </a:rPr>
              <a:t>b- </a:t>
            </a:r>
            <a:r>
              <a:rPr lang="fr-FR" sz="2400" b="1" noProof="0" dirty="0">
                <a:solidFill>
                  <a:srgbClr val="0070C0"/>
                </a:solidFill>
                <a:latin typeface="+mj-lt"/>
              </a:rPr>
              <a:t>Perte de l’énergie</a:t>
            </a:r>
          </a:p>
        </p:txBody>
      </p:sp>
      <p:sp>
        <p:nvSpPr>
          <p:cNvPr id="24" name="ZoneTexte 23">
            <a:extLst>
              <a:ext uri="{FF2B5EF4-FFF2-40B4-BE49-F238E27FC236}">
                <a16:creationId xmlns:a16="http://schemas.microsoft.com/office/drawing/2014/main" id="{4399BD13-1891-1AA6-286C-8E321683842D}"/>
              </a:ext>
            </a:extLst>
          </p:cNvPr>
          <p:cNvSpPr txBox="1"/>
          <p:nvPr/>
        </p:nvSpPr>
        <p:spPr>
          <a:xfrm>
            <a:off x="2344737" y="4689885"/>
            <a:ext cx="3406514" cy="461665"/>
          </a:xfrm>
          <a:prstGeom prst="rect">
            <a:avLst/>
          </a:prstGeom>
          <a:noFill/>
        </p:spPr>
        <p:txBody>
          <a:bodyPr wrap="square">
            <a:spAutoFit/>
          </a:bodyPr>
          <a:lstStyle/>
          <a:p>
            <a:r>
              <a:rPr lang="fr-FR" sz="2400" b="1" noProof="0" dirty="0">
                <a:solidFill>
                  <a:srgbClr val="0070C0"/>
                </a:solidFill>
              </a:rPr>
              <a:t>a- </a:t>
            </a:r>
            <a:r>
              <a:rPr lang="fr-FR" sz="2400" b="1" noProof="0" dirty="0">
                <a:solidFill>
                  <a:srgbClr val="0070C0"/>
                </a:solidFill>
                <a:latin typeface="+mj-lt"/>
              </a:rPr>
              <a:t>Transfert de l’énergie</a:t>
            </a:r>
          </a:p>
        </p:txBody>
      </p:sp>
      <p:sp>
        <p:nvSpPr>
          <p:cNvPr id="28" name="Rectangle : coins arrondis 27">
            <a:extLst>
              <a:ext uri="{FF2B5EF4-FFF2-40B4-BE49-F238E27FC236}">
                <a16:creationId xmlns:a16="http://schemas.microsoft.com/office/drawing/2014/main" id="{5B8002E4-5ED4-4FBE-2A30-CE358CA5EC25}"/>
              </a:ext>
            </a:extLst>
          </p:cNvPr>
          <p:cNvSpPr/>
          <p:nvPr/>
        </p:nvSpPr>
        <p:spPr>
          <a:xfrm>
            <a:off x="641593" y="1381824"/>
            <a:ext cx="9301059" cy="510778"/>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400" b="1" i="0" u="none" strike="noStrike" kern="1200" cap="none" spc="0" normalizeH="0" baseline="0" noProof="0" dirty="0">
                <a:ln>
                  <a:noFill/>
                </a:ln>
                <a:effectLst/>
                <a:uLnTx/>
                <a:uFillTx/>
                <a:latin typeface="Calibri" panose="020F0502020204030204"/>
                <a:ea typeface="+mn-ea"/>
                <a:cs typeface="+mn-cs"/>
              </a:rPr>
              <a:t>4- </a:t>
            </a:r>
            <a:r>
              <a:rPr lang="fr-FR" sz="2400" b="1" noProof="0" dirty="0">
                <a:latin typeface="Calibri" panose="020F0502020204030204"/>
              </a:rPr>
              <a:t>L</a:t>
            </a:r>
            <a:r>
              <a:rPr kumimoji="0" lang="fr-FR" sz="2400" b="1" i="0" u="none" strike="noStrike" kern="1200" cap="none" spc="0" normalizeH="0" baseline="0" noProof="0" dirty="0">
                <a:ln>
                  <a:noFill/>
                </a:ln>
                <a:effectLst/>
                <a:uLnTx/>
                <a:uFillTx/>
                <a:latin typeface="Calibri" panose="020F0502020204030204"/>
                <a:ea typeface="+mn-ea"/>
                <a:cs typeface="+mn-cs"/>
              </a:rPr>
              <a:t>e schéma complété</a:t>
            </a:r>
            <a:endParaRPr kumimoji="0" lang="fr-FR" sz="2400" b="0" u="none" strike="noStrike" kern="1200" cap="none" spc="0" normalizeH="0" baseline="0" noProof="0" dirty="0">
              <a:ln>
                <a:noFill/>
              </a:ln>
              <a:solidFill>
                <a:srgbClr val="0852A4"/>
              </a:solidFill>
              <a:effectLst/>
              <a:uLnTx/>
              <a:uFillTx/>
              <a:latin typeface="+mj-lt"/>
              <a:ea typeface="+mn-ea"/>
              <a:cs typeface="+mn-cs"/>
            </a:endParaRPr>
          </a:p>
        </p:txBody>
      </p:sp>
      <p:sp>
        <p:nvSpPr>
          <p:cNvPr id="41" name="D_A_01">
            <a:extLst>
              <a:ext uri="{FF2B5EF4-FFF2-40B4-BE49-F238E27FC236}">
                <a16:creationId xmlns:a16="http://schemas.microsoft.com/office/drawing/2014/main" id="{5992E93D-3C5E-2786-D18A-A9FEFFFC696D}"/>
              </a:ext>
            </a:extLst>
          </p:cNvPr>
          <p:cNvSpPr txBox="1"/>
          <p:nvPr/>
        </p:nvSpPr>
        <p:spPr>
          <a:xfrm>
            <a:off x="843561" y="150389"/>
            <a:ext cx="8971771" cy="930669"/>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Parfait ! La flèche verte (a) indique le transfert de l’énergie et la flèche (b) indique la perte de l’énergie.    </a:t>
            </a:r>
          </a:p>
        </p:txBody>
      </p:sp>
      <p:grpSp>
        <p:nvGrpSpPr>
          <p:cNvPr id="2" name="Groupe 1">
            <a:extLst>
              <a:ext uri="{FF2B5EF4-FFF2-40B4-BE49-F238E27FC236}">
                <a16:creationId xmlns:a16="http://schemas.microsoft.com/office/drawing/2014/main" id="{E9E8CD00-49BF-9E1C-8938-D84FBFC40B9F}"/>
              </a:ext>
            </a:extLst>
          </p:cNvPr>
          <p:cNvGrpSpPr/>
          <p:nvPr/>
        </p:nvGrpSpPr>
        <p:grpSpPr>
          <a:xfrm>
            <a:off x="1023964" y="2538508"/>
            <a:ext cx="9521685" cy="2628835"/>
            <a:chOff x="1023964" y="2538508"/>
            <a:chExt cx="9521685" cy="2628835"/>
          </a:xfrm>
        </p:grpSpPr>
        <p:pic>
          <p:nvPicPr>
            <p:cNvPr id="3" name="Image 2">
              <a:extLst>
                <a:ext uri="{FF2B5EF4-FFF2-40B4-BE49-F238E27FC236}">
                  <a16:creationId xmlns:a16="http://schemas.microsoft.com/office/drawing/2014/main" id="{10C7148D-BCE0-7952-9656-C79E9C854016}"/>
                </a:ext>
              </a:extLst>
            </p:cNvPr>
            <p:cNvPicPr>
              <a:picLocks noChangeAspect="1"/>
            </p:cNvPicPr>
            <p:nvPr/>
          </p:nvPicPr>
          <p:blipFill>
            <a:blip r:embed="rId3"/>
            <a:stretch>
              <a:fillRect/>
            </a:stretch>
          </p:blipFill>
          <p:spPr>
            <a:xfrm>
              <a:off x="1206182" y="2633287"/>
              <a:ext cx="9102117" cy="1560711"/>
            </a:xfrm>
            <a:prstGeom prst="rect">
              <a:avLst/>
            </a:prstGeom>
          </p:spPr>
        </p:pic>
        <p:grpSp>
          <p:nvGrpSpPr>
            <p:cNvPr id="4" name="Groupe 3">
              <a:extLst>
                <a:ext uri="{FF2B5EF4-FFF2-40B4-BE49-F238E27FC236}">
                  <a16:creationId xmlns:a16="http://schemas.microsoft.com/office/drawing/2014/main" id="{37FD13B9-A183-C01D-0B66-7015694420D9}"/>
                </a:ext>
              </a:extLst>
            </p:cNvPr>
            <p:cNvGrpSpPr/>
            <p:nvPr/>
          </p:nvGrpSpPr>
          <p:grpSpPr>
            <a:xfrm>
              <a:off x="5824808" y="4890168"/>
              <a:ext cx="3641832" cy="274915"/>
              <a:chOff x="4915235" y="4951734"/>
              <a:chExt cx="3641832" cy="274915"/>
            </a:xfrm>
          </p:grpSpPr>
          <p:sp>
            <p:nvSpPr>
              <p:cNvPr id="12" name="Flèche : droite 11">
                <a:extLst>
                  <a:ext uri="{FF2B5EF4-FFF2-40B4-BE49-F238E27FC236}">
                    <a16:creationId xmlns:a16="http://schemas.microsoft.com/office/drawing/2014/main" id="{4510E760-F08D-94EE-1A4C-D3E4F7E96E16}"/>
                  </a:ext>
                </a:extLst>
              </p:cNvPr>
              <p:cNvSpPr/>
              <p:nvPr/>
            </p:nvSpPr>
            <p:spPr>
              <a:xfrm>
                <a:off x="4915235" y="4951734"/>
                <a:ext cx="409851" cy="231596"/>
              </a:xfrm>
              <a:prstGeom prst="rightArrow">
                <a:avLst/>
              </a:prstGeom>
              <a:solidFill>
                <a:srgbClr val="DFB1D0"/>
              </a:solidFill>
              <a:ln>
                <a:solidFill>
                  <a:srgbClr val="DFB1D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13" name="object 76">
                <a:extLst>
                  <a:ext uri="{FF2B5EF4-FFF2-40B4-BE49-F238E27FC236}">
                    <a16:creationId xmlns:a16="http://schemas.microsoft.com/office/drawing/2014/main" id="{645BACE5-3A12-42F6-478A-ECF473518EC8}"/>
                  </a:ext>
                </a:extLst>
              </p:cNvPr>
              <p:cNvSpPr txBox="1"/>
              <p:nvPr/>
            </p:nvSpPr>
            <p:spPr>
              <a:xfrm>
                <a:off x="5550263" y="5026639"/>
                <a:ext cx="3006804"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grpSp>
        <p:grpSp>
          <p:nvGrpSpPr>
            <p:cNvPr id="6" name="Groupe 5">
              <a:extLst>
                <a:ext uri="{FF2B5EF4-FFF2-40B4-BE49-F238E27FC236}">
                  <a16:creationId xmlns:a16="http://schemas.microsoft.com/office/drawing/2014/main" id="{220754CD-C33C-A856-2525-70934D14643D}"/>
                </a:ext>
              </a:extLst>
            </p:cNvPr>
            <p:cNvGrpSpPr/>
            <p:nvPr/>
          </p:nvGrpSpPr>
          <p:grpSpPr>
            <a:xfrm>
              <a:off x="1851380" y="4892428"/>
              <a:ext cx="3641832" cy="274915"/>
              <a:chOff x="4915235" y="4951734"/>
              <a:chExt cx="3641832" cy="274915"/>
            </a:xfrm>
          </p:grpSpPr>
          <p:sp>
            <p:nvSpPr>
              <p:cNvPr id="8" name="Flèche : droite 7">
                <a:extLst>
                  <a:ext uri="{FF2B5EF4-FFF2-40B4-BE49-F238E27FC236}">
                    <a16:creationId xmlns:a16="http://schemas.microsoft.com/office/drawing/2014/main" id="{2958166B-C11F-B494-6694-BD7CB1478C10}"/>
                  </a:ext>
                </a:extLst>
              </p:cNvPr>
              <p:cNvSpPr/>
              <p:nvPr/>
            </p:nvSpPr>
            <p:spPr>
              <a:xfrm>
                <a:off x="4915235" y="4951734"/>
                <a:ext cx="409851" cy="231596"/>
              </a:xfrm>
              <a:prstGeom prst="rightArrow">
                <a:avLst/>
              </a:prstGeom>
              <a:solidFill>
                <a:srgbClr val="21B14A"/>
              </a:solid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sp>
            <p:nvSpPr>
              <p:cNvPr id="10" name="object 76">
                <a:extLst>
                  <a:ext uri="{FF2B5EF4-FFF2-40B4-BE49-F238E27FC236}">
                    <a16:creationId xmlns:a16="http://schemas.microsoft.com/office/drawing/2014/main" id="{FE911FA3-B9CE-28BE-35C7-7C5B86DE4701}"/>
                  </a:ext>
                </a:extLst>
              </p:cNvPr>
              <p:cNvSpPr txBox="1"/>
              <p:nvPr/>
            </p:nvSpPr>
            <p:spPr>
              <a:xfrm>
                <a:off x="5550263" y="5026639"/>
                <a:ext cx="3006804" cy="200010"/>
              </a:xfrm>
              <a:prstGeom prst="rect">
                <a:avLst/>
              </a:prstGeom>
            </p:spPr>
            <p:txBody>
              <a:bodyPr vert="horz" wrap="square" lIns="0" tIns="32976" rIns="0" bIns="0" rtlCol="0">
                <a:spAutoFit/>
              </a:bodyPr>
              <a:lstStyle/>
              <a:p>
                <a:pPr marL="12683" marR="5073" algn="ctr">
                  <a:lnSpc>
                    <a:spcPts val="1298"/>
                  </a:lnSpc>
                  <a:spcBef>
                    <a:spcPts val="260"/>
                  </a:spcBef>
                </a:pPr>
                <a:r>
                  <a:rPr lang="fr-FR" sz="1198" noProof="0" dirty="0">
                    <a:latin typeface="Calibri"/>
                    <a:cs typeface="Calibri"/>
                  </a:rPr>
                  <a:t>………………………………………………………………....</a:t>
                </a:r>
              </a:p>
            </p:txBody>
          </p:sp>
        </p:grpSp>
        <p:sp>
          <p:nvSpPr>
            <p:cNvPr id="7" name="Rectangle : coins arrondis 6">
              <a:extLst>
                <a:ext uri="{FF2B5EF4-FFF2-40B4-BE49-F238E27FC236}">
                  <a16:creationId xmlns:a16="http://schemas.microsoft.com/office/drawing/2014/main" id="{F3F7776F-7BBD-F738-1CE9-B460D652EF7A}"/>
                </a:ext>
              </a:extLst>
            </p:cNvPr>
            <p:cNvSpPr/>
            <p:nvPr/>
          </p:nvSpPr>
          <p:spPr>
            <a:xfrm>
              <a:off x="1023964" y="2538508"/>
              <a:ext cx="9521685" cy="1850612"/>
            </a:xfrm>
            <a:prstGeom prst="roundRect">
              <a:avLst>
                <a:gd name="adj" fmla="val 4252"/>
              </a:avLst>
            </a:prstGeom>
            <a:noFill/>
            <a:ln w="95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798" noProof="0" dirty="0"/>
            </a:p>
          </p:txBody>
        </p:sp>
      </p:grpSp>
    </p:spTree>
    <p:extLst>
      <p:ext uri="{BB962C8B-B14F-4D97-AF65-F5344CB8AC3E}">
        <p14:creationId xmlns:p14="http://schemas.microsoft.com/office/powerpoint/2010/main" val="4223554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50">
                <a:alpha val="30000"/>
              </a:srgbClr>
            </a:gs>
            <a:gs pos="74000">
              <a:srgbClr val="00B050">
                <a:alpha val="33000"/>
              </a:srgbClr>
            </a:gs>
            <a:gs pos="83000">
              <a:srgbClr val="00B050">
                <a:alpha val="78000"/>
              </a:srgbClr>
            </a:gs>
            <a:gs pos="100000">
              <a:srgbClr val="00B050">
                <a:alpha val="92000"/>
              </a:srgbClr>
            </a:gs>
          </a:gsLst>
          <a:lin ang="5400000" scaled="1"/>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176981" y="167148"/>
            <a:ext cx="11897031" cy="6548284"/>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chemeClr val="accent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9406363" y="5517567"/>
            <a:ext cx="2425142" cy="936370"/>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6" name="Group 14">
            <a:extLst>
              <a:ext uri="{FF2B5EF4-FFF2-40B4-BE49-F238E27FC236}">
                <a16:creationId xmlns:a16="http://schemas.microsoft.com/office/drawing/2014/main" id="{F0F1821D-0D6A-41E0-8724-D9C7D3D5ADB1}"/>
              </a:ext>
            </a:extLst>
          </p:cNvPr>
          <p:cNvGrpSpPr/>
          <p:nvPr/>
        </p:nvGrpSpPr>
        <p:grpSpPr>
          <a:xfrm>
            <a:off x="4781813" y="1873520"/>
            <a:ext cx="4659652" cy="2905447"/>
            <a:chOff x="1641585" y="1048972"/>
            <a:chExt cx="5867403" cy="3260732"/>
          </a:xfrm>
        </p:grpSpPr>
        <p:sp>
          <p:nvSpPr>
            <p:cNvPr id="7" name="Rectangle : coins arrondis 10">
              <a:extLst>
                <a:ext uri="{FF2B5EF4-FFF2-40B4-BE49-F238E27FC236}">
                  <a16:creationId xmlns:a16="http://schemas.microsoft.com/office/drawing/2014/main" id="{C9E93F21-0F17-F348-433B-F065F01ABBF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D9A78"/>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Rectangle 18">
              <a:extLst>
                <a:ext uri="{FF2B5EF4-FFF2-40B4-BE49-F238E27FC236}">
                  <a16:creationId xmlns:a16="http://schemas.microsoft.com/office/drawing/2014/main" id="{CAA3C2C1-ACA9-1179-6445-552B59102A68}"/>
                </a:ext>
              </a:extLst>
            </p:cNvPr>
            <p:cNvSpPr/>
            <p:nvPr/>
          </p:nvSpPr>
          <p:spPr>
            <a:xfrm>
              <a:off x="1715066" y="1103461"/>
              <a:ext cx="5717724" cy="3124203"/>
            </a:xfrm>
            <a:prstGeom prst="rect">
              <a:avLst/>
            </a:prstGeom>
            <a:solidFill>
              <a:srgbClr val="1D9A78"/>
            </a:solidFill>
            <a:ln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9">
              <a:extLst>
                <a:ext uri="{FF2B5EF4-FFF2-40B4-BE49-F238E27FC236}">
                  <a16:creationId xmlns:a16="http://schemas.microsoft.com/office/drawing/2014/main" id="{21C09A1D-3DD5-F163-9319-B49D9F5E2B96}"/>
                </a:ext>
              </a:extLst>
            </p:cNvPr>
            <p:cNvSpPr/>
            <p:nvPr/>
          </p:nvSpPr>
          <p:spPr>
            <a:xfrm>
              <a:off x="1802501" y="1179667"/>
              <a:ext cx="5542845" cy="2971800"/>
            </a:xfrm>
            <a:prstGeom prst="rect">
              <a:avLst/>
            </a:prstGeom>
            <a:solidFill>
              <a:srgbClr val="FFFFFF"/>
            </a:solidFill>
            <a:ln cap="flat">
              <a:solidFill>
                <a:srgbClr val="1D9A78"/>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0" name="Rectangle 20">
            <a:extLst>
              <a:ext uri="{FF2B5EF4-FFF2-40B4-BE49-F238E27FC236}">
                <a16:creationId xmlns:a16="http://schemas.microsoft.com/office/drawing/2014/main" id="{F017EFE5-194E-9CD5-4C4B-E1F9924C9E94}"/>
              </a:ext>
            </a:extLst>
          </p:cNvPr>
          <p:cNvSpPr/>
          <p:nvPr/>
        </p:nvSpPr>
        <p:spPr>
          <a:xfrm>
            <a:off x="4996754" y="4449711"/>
            <a:ext cx="4145509" cy="57815"/>
          </a:xfrm>
          <a:prstGeom prst="rect">
            <a:avLst/>
          </a:prstGeom>
          <a:solidFill>
            <a:srgbClr val="1D9A78"/>
          </a:solidFill>
          <a:ln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ectangle 21">
            <a:extLst>
              <a:ext uri="{FF2B5EF4-FFF2-40B4-BE49-F238E27FC236}">
                <a16:creationId xmlns:a16="http://schemas.microsoft.com/office/drawing/2014/main" id="{CF101BFF-AA3D-FDAF-1E85-A7F4EFA703B1}"/>
              </a:ext>
            </a:extLst>
          </p:cNvPr>
          <p:cNvSpPr/>
          <p:nvPr/>
        </p:nvSpPr>
        <p:spPr>
          <a:xfrm>
            <a:off x="4432554" y="2130309"/>
            <a:ext cx="867138" cy="384316"/>
          </a:xfrm>
          <a:prstGeom prst="rect">
            <a:avLst/>
          </a:prstGeom>
          <a:solidFill>
            <a:srgbClr val="1D9A78"/>
          </a:solidFill>
          <a:ln w="25402"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3">
            <a:extLst>
              <a:ext uri="{FF2B5EF4-FFF2-40B4-BE49-F238E27FC236}">
                <a16:creationId xmlns:a16="http://schemas.microsoft.com/office/drawing/2014/main" id="{F8AF22EA-1A2C-828A-A5B1-5E8E9778780D}"/>
              </a:ext>
            </a:extLst>
          </p:cNvPr>
          <p:cNvSpPr/>
          <p:nvPr/>
        </p:nvSpPr>
        <p:spPr>
          <a:xfrm>
            <a:off x="4509943" y="2135616"/>
            <a:ext cx="789749" cy="369332"/>
          </a:xfrm>
          <a:prstGeom prst="rect">
            <a:avLst/>
          </a:prstGeom>
          <a:noFill/>
          <a:ln cap="flat">
            <a:solidFill>
              <a:srgbClr val="1D9A78"/>
            </a:solidFill>
            <a:prstDash val="solid"/>
          </a:ln>
        </p:spPr>
        <p:txBody>
          <a:bodyPr vert="horz" wrap="square" lIns="91440" tIns="45720" rIns="91440" bIns="45720" anchor="t" anchorCtr="0" compatLnSpc="1">
            <a:spAutoFit/>
          </a:bodyPr>
          <a:lstStyle/>
          <a:p>
            <a:pPr marL="0" marR="0" lvl="0" indent="0" algn="l"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PGB</a:t>
            </a:r>
          </a:p>
        </p:txBody>
      </p:sp>
      <p:sp>
        <p:nvSpPr>
          <p:cNvPr id="13" name="TextBox 6">
            <a:extLst>
              <a:ext uri="{FF2B5EF4-FFF2-40B4-BE49-F238E27FC236}">
                <a16:creationId xmlns:a16="http://schemas.microsoft.com/office/drawing/2014/main" id="{6D624DA3-095E-502E-84A1-FC9FD5F8B42A}"/>
              </a:ext>
            </a:extLst>
          </p:cNvPr>
          <p:cNvSpPr txBox="1"/>
          <p:nvPr/>
        </p:nvSpPr>
        <p:spPr>
          <a:xfrm>
            <a:off x="4939862" y="2710597"/>
            <a:ext cx="4401901" cy="1189556"/>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3600" b="1" kern="0" noProof="0" dirty="0">
                <a:solidFill>
                  <a:srgbClr val="1D9A78"/>
                </a:solidFill>
                <a:ea typeface="Calibri"/>
                <a:cs typeface="Calibri"/>
              </a:rPr>
              <a:t>Pratique guidée</a:t>
            </a:r>
          </a:p>
          <a:p>
            <a:pPr lvl="0" algn="ctr" defTabSz="685800">
              <a:lnSpc>
                <a:spcPct val="90000"/>
              </a:lnSpc>
              <a:spcAft>
                <a:spcPts val="1500"/>
              </a:spcAft>
              <a:defRPr sz="1800" b="0" i="0" u="none" strike="noStrike" kern="0" cap="none" spc="0" baseline="0">
                <a:solidFill>
                  <a:srgbClr val="000000"/>
                </a:solidFill>
                <a:uFillTx/>
              </a:defRPr>
            </a:pPr>
            <a:r>
              <a:rPr lang="fr-FR" sz="3600" b="1" kern="0" noProof="0" dirty="0">
                <a:solidFill>
                  <a:srgbClr val="1D9A78"/>
                </a:solidFill>
                <a:ea typeface="Calibri"/>
                <a:cs typeface="Calibri"/>
              </a:rPr>
              <a:t>en binôme</a:t>
            </a:r>
          </a:p>
        </p:txBody>
      </p:sp>
      <p:pic>
        <p:nvPicPr>
          <p:cNvPr id="14" name="Picture 11">
            <a:extLst>
              <a:ext uri="{FF2B5EF4-FFF2-40B4-BE49-F238E27FC236}">
                <a16:creationId xmlns:a16="http://schemas.microsoft.com/office/drawing/2014/main" id="{EA3BF8AE-69DD-1E54-E57C-93F42BDD365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rcRect t="19191"/>
          <a:stretch>
            <a:fillRect/>
          </a:stretch>
        </p:blipFill>
        <p:spPr>
          <a:xfrm>
            <a:off x="1568398" y="2340076"/>
            <a:ext cx="2829438" cy="2286433"/>
          </a:xfrm>
          <a:prstGeom prst="rect">
            <a:avLst/>
          </a:prstGeom>
        </p:spPr>
      </p:pic>
    </p:spTree>
    <p:extLst>
      <p:ext uri="{BB962C8B-B14F-4D97-AF65-F5344CB8AC3E}">
        <p14:creationId xmlns:p14="http://schemas.microsoft.com/office/powerpoint/2010/main" val="8917964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B918E-557C-B06D-444D-B686B8F46E94}"/>
            </a:ext>
          </a:extLst>
        </p:cNvPr>
        <p:cNvGrpSpPr/>
        <p:nvPr/>
      </p:nvGrpSpPr>
      <p:grpSpPr>
        <a:xfrm>
          <a:off x="0" y="0"/>
          <a:ext cx="0" cy="0"/>
          <a:chOff x="0" y="0"/>
          <a:chExt cx="0" cy="0"/>
        </a:xfrm>
      </p:grpSpPr>
      <p:pic>
        <p:nvPicPr>
          <p:cNvPr id="6" name="Picture 9">
            <a:extLst>
              <a:ext uri="{FF2B5EF4-FFF2-40B4-BE49-F238E27FC236}">
                <a16:creationId xmlns:a16="http://schemas.microsoft.com/office/drawing/2014/main" id="{695D9E41-9FD0-627C-9E11-3B5110F089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5875" y="841750"/>
            <a:ext cx="559562" cy="522402"/>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8" name="Rectangle: Rounded Corners 24">
            <a:extLst>
              <a:ext uri="{FF2B5EF4-FFF2-40B4-BE49-F238E27FC236}">
                <a16:creationId xmlns:a16="http://schemas.microsoft.com/office/drawing/2014/main" id="{D8257095-5886-1650-2D52-19D68B1772E9}"/>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18" name="ZoneTexte 17">
            <a:extLst>
              <a:ext uri="{FF2B5EF4-FFF2-40B4-BE49-F238E27FC236}">
                <a16:creationId xmlns:a16="http://schemas.microsoft.com/office/drawing/2014/main" id="{8D25F34D-3B4F-7467-714F-5D475B4DD2CF}"/>
              </a:ext>
            </a:extLst>
          </p:cNvPr>
          <p:cNvSpPr txBox="1"/>
          <p:nvPr/>
        </p:nvSpPr>
        <p:spPr>
          <a:xfrm>
            <a:off x="953727" y="169953"/>
            <a:ext cx="10265597" cy="954107"/>
          </a:xfrm>
          <a:prstGeom prst="rect">
            <a:avLst/>
          </a:prstGeom>
          <a:noFill/>
        </p:spPr>
        <p:txBody>
          <a:bodyPr wrap="square">
            <a:spAutoFit/>
          </a:bodyPr>
          <a:lstStyle/>
          <a:p>
            <a:r>
              <a:rPr lang="fr-FR" b="1" noProof="0" dirty="0">
                <a:solidFill>
                  <a:schemeClr val="bg2">
                    <a:lumMod val="50000"/>
                  </a:schemeClr>
                </a:solidFill>
                <a:sym typeface="Hammersmith One"/>
              </a:rPr>
              <a:t>Maintenant, vous allez travailler en binôme. Chacun prend 3 minutes pour réaliser l’activité de la page 33 sur le livret. Ensuite, vous comparez vos réponses en justifiant.</a:t>
            </a:r>
          </a:p>
          <a:p>
            <a:r>
              <a:rPr lang="fr-FR" b="1" i="1" noProof="0" dirty="0">
                <a:solidFill>
                  <a:schemeClr val="bg2">
                    <a:lumMod val="90000"/>
                  </a:schemeClr>
                </a:solidFill>
              </a:rPr>
              <a:t>Lire et expliquer </a:t>
            </a:r>
            <a:r>
              <a:rPr lang="fr-FR" i="1" noProof="0" dirty="0">
                <a:solidFill>
                  <a:schemeClr val="bg2">
                    <a:lumMod val="90000"/>
                  </a:schemeClr>
                </a:solidFill>
              </a:rPr>
              <a:t>les consignes aux élèves. Puis suivre de près les élèves et apporter de l’aide si nécessaire</a:t>
            </a:r>
            <a:r>
              <a:rPr lang="fr-FR" sz="2000" i="1" noProof="0" dirty="0">
                <a:solidFill>
                  <a:schemeClr val="bg2">
                    <a:lumMod val="90000"/>
                  </a:schemeClr>
                </a:solidFill>
              </a:rPr>
              <a:t>. </a:t>
            </a:r>
          </a:p>
        </p:txBody>
      </p:sp>
      <p:pic>
        <p:nvPicPr>
          <p:cNvPr id="3" name="Image 2">
            <a:extLst>
              <a:ext uri="{FF2B5EF4-FFF2-40B4-BE49-F238E27FC236}">
                <a16:creationId xmlns:a16="http://schemas.microsoft.com/office/drawing/2014/main" id="{102F4E5A-CE0E-5FE3-FB6A-724C47CF9881}"/>
              </a:ext>
            </a:extLst>
          </p:cNvPr>
          <p:cNvPicPr>
            <a:picLocks noChangeAspect="1"/>
          </p:cNvPicPr>
          <p:nvPr/>
        </p:nvPicPr>
        <p:blipFill>
          <a:blip r:embed="rId3"/>
          <a:stretch>
            <a:fillRect/>
          </a:stretch>
        </p:blipFill>
        <p:spPr>
          <a:xfrm>
            <a:off x="1047135" y="1153556"/>
            <a:ext cx="10097729" cy="5266374"/>
          </a:xfrm>
          <a:prstGeom prst="rect">
            <a:avLst/>
          </a:prstGeom>
        </p:spPr>
      </p:pic>
    </p:spTree>
    <p:extLst>
      <p:ext uri="{BB962C8B-B14F-4D97-AF65-F5344CB8AC3E}">
        <p14:creationId xmlns:p14="http://schemas.microsoft.com/office/powerpoint/2010/main" val="23090634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C201A-5C7C-648F-FF03-1D7A7E4CA61A}"/>
            </a:ext>
          </a:extLst>
        </p:cNvPr>
        <p:cNvGrpSpPr/>
        <p:nvPr/>
      </p:nvGrpSpPr>
      <p:grpSpPr>
        <a:xfrm>
          <a:off x="0" y="0"/>
          <a:ext cx="0" cy="0"/>
          <a:chOff x="0" y="0"/>
          <a:chExt cx="0" cy="0"/>
        </a:xfrm>
      </p:grpSpPr>
      <p:pic>
        <p:nvPicPr>
          <p:cNvPr id="2" name="Picture 9">
            <a:extLst>
              <a:ext uri="{FF2B5EF4-FFF2-40B4-BE49-F238E27FC236}">
                <a16:creationId xmlns:a16="http://schemas.microsoft.com/office/drawing/2014/main" id="{FC3958D6-DA9B-6716-CDF2-4EB85A8C09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5875" y="841750"/>
            <a:ext cx="559562" cy="522402"/>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3" name="Rectangle: Rounded Corners 24">
            <a:extLst>
              <a:ext uri="{FF2B5EF4-FFF2-40B4-BE49-F238E27FC236}">
                <a16:creationId xmlns:a16="http://schemas.microsoft.com/office/drawing/2014/main" id="{47055D00-D194-6650-7F49-6EC3327F02E0}"/>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15" name="ZoneTexte 14">
            <a:extLst>
              <a:ext uri="{FF2B5EF4-FFF2-40B4-BE49-F238E27FC236}">
                <a16:creationId xmlns:a16="http://schemas.microsoft.com/office/drawing/2014/main" id="{F83C9504-3415-4105-67BB-2BC3376BBFD6}"/>
              </a:ext>
            </a:extLst>
          </p:cNvPr>
          <p:cNvSpPr txBox="1"/>
          <p:nvPr/>
        </p:nvSpPr>
        <p:spPr>
          <a:xfrm>
            <a:off x="894733" y="158040"/>
            <a:ext cx="10206404" cy="954107"/>
          </a:xfrm>
          <a:prstGeom prst="rect">
            <a:avLst/>
          </a:prstGeom>
          <a:noFill/>
        </p:spPr>
        <p:txBody>
          <a:bodyPr wrap="square">
            <a:spAutoFit/>
          </a:bodyPr>
          <a:lstStyle/>
          <a:p>
            <a:r>
              <a:rPr lang="fr-FR" b="1" noProof="0" dirty="0">
                <a:solidFill>
                  <a:schemeClr val="bg2">
                    <a:lumMod val="50000"/>
                  </a:schemeClr>
                </a:solidFill>
                <a:sym typeface="Hammersmith One"/>
              </a:rPr>
              <a:t>Maintenant, vous allez travailler en binôme. Chacun prend 3 minutes pour réaliser l’activité de la page 33 sur le livret. Ensuite, vous comparez vos réponses en justifiant.</a:t>
            </a:r>
          </a:p>
          <a:p>
            <a:r>
              <a:rPr lang="fr-FR" b="1" i="1" noProof="0" dirty="0">
                <a:solidFill>
                  <a:schemeClr val="bg2">
                    <a:lumMod val="90000"/>
                  </a:schemeClr>
                </a:solidFill>
              </a:rPr>
              <a:t>Lire et expliquer </a:t>
            </a:r>
            <a:r>
              <a:rPr lang="fr-FR" i="1" noProof="0" dirty="0">
                <a:solidFill>
                  <a:schemeClr val="bg2">
                    <a:lumMod val="90000"/>
                  </a:schemeClr>
                </a:solidFill>
              </a:rPr>
              <a:t>les consignes aux élèves. Puis suivre de près les élèves et apporter de l’aide si nécessaire</a:t>
            </a:r>
            <a:r>
              <a:rPr lang="fr-FR" sz="2000" i="1" noProof="0" dirty="0">
                <a:solidFill>
                  <a:schemeClr val="bg2">
                    <a:lumMod val="90000"/>
                  </a:schemeClr>
                </a:solidFill>
              </a:rPr>
              <a:t>. </a:t>
            </a:r>
          </a:p>
        </p:txBody>
      </p:sp>
      <p:pic>
        <p:nvPicPr>
          <p:cNvPr id="5" name="Image 4">
            <a:extLst>
              <a:ext uri="{FF2B5EF4-FFF2-40B4-BE49-F238E27FC236}">
                <a16:creationId xmlns:a16="http://schemas.microsoft.com/office/drawing/2014/main" id="{81F979E5-D023-8C5E-C277-45DA380ABE09}"/>
              </a:ext>
            </a:extLst>
          </p:cNvPr>
          <p:cNvPicPr>
            <a:picLocks noChangeAspect="1"/>
          </p:cNvPicPr>
          <p:nvPr/>
        </p:nvPicPr>
        <p:blipFill>
          <a:blip r:embed="rId3"/>
          <a:srcRect b="4947"/>
          <a:stretch>
            <a:fillRect/>
          </a:stretch>
        </p:blipFill>
        <p:spPr>
          <a:xfrm>
            <a:off x="2541973" y="1073455"/>
            <a:ext cx="7108054" cy="5558249"/>
          </a:xfrm>
          <a:prstGeom prst="rect">
            <a:avLst/>
          </a:prstGeom>
        </p:spPr>
      </p:pic>
    </p:spTree>
    <p:extLst>
      <p:ext uri="{BB962C8B-B14F-4D97-AF65-F5344CB8AC3E}">
        <p14:creationId xmlns:p14="http://schemas.microsoft.com/office/powerpoint/2010/main" val="118520965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3FA10-E755-9100-E9BB-25D455E1DB62}"/>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93BFF740-9A65-D27D-9C92-4B30CA8D8DEA}"/>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5" name="Rectangle 4">
            <a:extLst>
              <a:ext uri="{FF2B5EF4-FFF2-40B4-BE49-F238E27FC236}">
                <a16:creationId xmlns:a16="http://schemas.microsoft.com/office/drawing/2014/main" id="{687C9E1C-BD1F-1686-5728-22BEB77F8AFB}"/>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6" name="Picture 3">
            <a:extLst>
              <a:ext uri="{FF2B5EF4-FFF2-40B4-BE49-F238E27FC236}">
                <a16:creationId xmlns:a16="http://schemas.microsoft.com/office/drawing/2014/main" id="{78BAC771-67F2-CE81-FF15-2E0F1FA2965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
        <p:nvSpPr>
          <p:cNvPr id="7" name="D_A_01">
            <a:extLst>
              <a:ext uri="{FF2B5EF4-FFF2-40B4-BE49-F238E27FC236}">
                <a16:creationId xmlns:a16="http://schemas.microsoft.com/office/drawing/2014/main" id="{32A301B9-4C05-8E60-23F2-B199A79637AD}"/>
              </a:ext>
            </a:extLst>
          </p:cNvPr>
          <p:cNvSpPr txBox="1"/>
          <p:nvPr/>
        </p:nvSpPr>
        <p:spPr>
          <a:xfrm>
            <a:off x="886494" y="224752"/>
            <a:ext cx="2584293" cy="491885"/>
          </a:xfrm>
          <a:prstGeom prst="rect">
            <a:avLst/>
          </a:prstGeom>
          <a:noFill/>
        </p:spPr>
        <p:txBody>
          <a:bodyPr wrap="square" rtlCol="0" anchor="ctr">
            <a:noAutofit/>
          </a:bodyPr>
          <a:lstStyle/>
          <a:p>
            <a:pPr>
              <a:spcAft>
                <a:spcPts val="400"/>
              </a:spcAft>
            </a:pPr>
            <a:r>
              <a:rPr lang="fr-FR" sz="1600" b="1" noProof="0" dirty="0">
                <a:solidFill>
                  <a:schemeClr val="bg1">
                    <a:lumMod val="65000"/>
                  </a:schemeClr>
                </a:solidFill>
              </a:rPr>
              <a:t>Le temps est terminé. </a:t>
            </a:r>
          </a:p>
        </p:txBody>
      </p:sp>
    </p:spTree>
    <p:extLst>
      <p:ext uri="{BB962C8B-B14F-4D97-AF65-F5344CB8AC3E}">
        <p14:creationId xmlns:p14="http://schemas.microsoft.com/office/powerpoint/2010/main" val="25816501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42A16-3E5A-E70D-0DA9-C29F2506B6BA}"/>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56829C2A-8389-AA2F-B72A-1AB2AB8D5F8B}"/>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EDDBF7D4-84E0-B37B-BE18-CC3EB03311A6}"/>
              </a:ext>
            </a:extLst>
          </p:cNvPr>
          <p:cNvSpPr txBox="1"/>
          <p:nvPr/>
        </p:nvSpPr>
        <p:spPr>
          <a:xfrm>
            <a:off x="1052584" y="177877"/>
            <a:ext cx="7127854"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5" name="Google Shape;273;p7" descr="Lever la main - Icônes mains et gestes gratuites">
            <a:extLst>
              <a:ext uri="{FF2B5EF4-FFF2-40B4-BE49-F238E27FC236}">
                <a16:creationId xmlns:a16="http://schemas.microsoft.com/office/drawing/2014/main" id="{6C0B6432-5A60-B01E-D93A-2AE8E198238D}"/>
              </a:ext>
            </a:extLst>
          </p:cNvPr>
          <p:cNvPicPr preferRelativeResize="0"/>
          <p:nvPr/>
        </p:nvPicPr>
        <p:blipFill rotWithShape="1">
          <a:blip r:embed="rId2">
            <a:alphaModFix/>
          </a:blip>
          <a:srcRect/>
          <a:stretch/>
        </p:blipFill>
        <p:spPr>
          <a:xfrm>
            <a:off x="11323343" y="775631"/>
            <a:ext cx="610119" cy="586904"/>
          </a:xfrm>
          <a:prstGeom prst="rect">
            <a:avLst/>
          </a:prstGeom>
          <a:noFill/>
          <a:ln>
            <a:noFill/>
          </a:ln>
        </p:spPr>
      </p:pic>
      <p:pic>
        <p:nvPicPr>
          <p:cNvPr id="2" name="Image 1">
            <a:extLst>
              <a:ext uri="{FF2B5EF4-FFF2-40B4-BE49-F238E27FC236}">
                <a16:creationId xmlns:a16="http://schemas.microsoft.com/office/drawing/2014/main" id="{C8220B43-84AC-E150-86C9-885B59E60EC0}"/>
              </a:ext>
            </a:extLst>
          </p:cNvPr>
          <p:cNvPicPr>
            <a:picLocks noChangeAspect="1"/>
          </p:cNvPicPr>
          <p:nvPr/>
        </p:nvPicPr>
        <p:blipFill>
          <a:blip r:embed="rId3"/>
          <a:srcRect l="925" t="24134" r="1509" b="-1604"/>
          <a:stretch>
            <a:fillRect/>
          </a:stretch>
        </p:blipFill>
        <p:spPr>
          <a:xfrm>
            <a:off x="1568243" y="1069083"/>
            <a:ext cx="8804789" cy="3646216"/>
          </a:xfrm>
          <a:prstGeom prst="rect">
            <a:avLst/>
          </a:prstGeom>
        </p:spPr>
      </p:pic>
      <p:pic>
        <p:nvPicPr>
          <p:cNvPr id="8" name="Image 7">
            <a:extLst>
              <a:ext uri="{FF2B5EF4-FFF2-40B4-BE49-F238E27FC236}">
                <a16:creationId xmlns:a16="http://schemas.microsoft.com/office/drawing/2014/main" id="{9304395D-47A0-1C63-2C49-DBA3DC6577F9}"/>
              </a:ext>
            </a:extLst>
          </p:cNvPr>
          <p:cNvPicPr>
            <a:picLocks noChangeAspect="1"/>
          </p:cNvPicPr>
          <p:nvPr/>
        </p:nvPicPr>
        <p:blipFill>
          <a:blip r:embed="rId4"/>
          <a:srcRect b="70437"/>
          <a:stretch>
            <a:fillRect/>
          </a:stretch>
        </p:blipFill>
        <p:spPr>
          <a:xfrm>
            <a:off x="1927122" y="4587480"/>
            <a:ext cx="8200103" cy="1994335"/>
          </a:xfrm>
          <a:prstGeom prst="rect">
            <a:avLst/>
          </a:prstGeom>
        </p:spPr>
      </p:pic>
    </p:spTree>
    <p:extLst>
      <p:ext uri="{BB962C8B-B14F-4D97-AF65-F5344CB8AC3E}">
        <p14:creationId xmlns:p14="http://schemas.microsoft.com/office/powerpoint/2010/main" val="367569388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A3C87-D929-2F5E-2BBB-F28E7B774DB4}"/>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51FFFE6E-295A-0F10-F850-9F6FEA5FC184}"/>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66971435-5B6B-0232-4313-75C9FDC95253}"/>
              </a:ext>
            </a:extLst>
          </p:cNvPr>
          <p:cNvSpPr txBox="1"/>
          <p:nvPr/>
        </p:nvSpPr>
        <p:spPr>
          <a:xfrm>
            <a:off x="1052584" y="177877"/>
            <a:ext cx="7127854"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5" name="Google Shape;273;p7" descr="Lever la main - Icônes mains et gestes gratuites">
            <a:extLst>
              <a:ext uri="{FF2B5EF4-FFF2-40B4-BE49-F238E27FC236}">
                <a16:creationId xmlns:a16="http://schemas.microsoft.com/office/drawing/2014/main" id="{B170CEC7-BE5C-E4FE-0051-22B19B8C8CBC}"/>
              </a:ext>
            </a:extLst>
          </p:cNvPr>
          <p:cNvPicPr preferRelativeResize="0"/>
          <p:nvPr/>
        </p:nvPicPr>
        <p:blipFill rotWithShape="1">
          <a:blip r:embed="rId2">
            <a:alphaModFix/>
          </a:blip>
          <a:srcRect/>
          <a:stretch/>
        </p:blipFill>
        <p:spPr>
          <a:xfrm>
            <a:off x="11323343" y="775631"/>
            <a:ext cx="610119" cy="586904"/>
          </a:xfrm>
          <a:prstGeom prst="rect">
            <a:avLst/>
          </a:prstGeom>
          <a:noFill/>
          <a:ln>
            <a:noFill/>
          </a:ln>
        </p:spPr>
      </p:pic>
      <p:pic>
        <p:nvPicPr>
          <p:cNvPr id="7" name="Image 6">
            <a:extLst>
              <a:ext uri="{FF2B5EF4-FFF2-40B4-BE49-F238E27FC236}">
                <a16:creationId xmlns:a16="http://schemas.microsoft.com/office/drawing/2014/main" id="{C1BF9E8C-74D1-516D-0FC3-6B618A1B87B0}"/>
              </a:ext>
            </a:extLst>
          </p:cNvPr>
          <p:cNvPicPr>
            <a:picLocks noChangeAspect="1"/>
          </p:cNvPicPr>
          <p:nvPr/>
        </p:nvPicPr>
        <p:blipFill>
          <a:blip r:embed="rId3"/>
          <a:srcRect l="925" t="24134" r="1509" b="-1604"/>
          <a:stretch>
            <a:fillRect/>
          </a:stretch>
        </p:blipFill>
        <p:spPr>
          <a:xfrm>
            <a:off x="1568243" y="1069083"/>
            <a:ext cx="8804789" cy="3646216"/>
          </a:xfrm>
          <a:prstGeom prst="rect">
            <a:avLst/>
          </a:prstGeom>
        </p:spPr>
      </p:pic>
      <p:pic>
        <p:nvPicPr>
          <p:cNvPr id="8" name="Image 7">
            <a:extLst>
              <a:ext uri="{FF2B5EF4-FFF2-40B4-BE49-F238E27FC236}">
                <a16:creationId xmlns:a16="http://schemas.microsoft.com/office/drawing/2014/main" id="{B6A58DA1-B357-AF42-C6CE-763BE06C1185}"/>
              </a:ext>
            </a:extLst>
          </p:cNvPr>
          <p:cNvPicPr>
            <a:picLocks noChangeAspect="1"/>
          </p:cNvPicPr>
          <p:nvPr/>
        </p:nvPicPr>
        <p:blipFill>
          <a:blip r:embed="rId4"/>
          <a:srcRect t="29941" b="55776"/>
          <a:stretch>
            <a:fillRect/>
          </a:stretch>
        </p:blipFill>
        <p:spPr>
          <a:xfrm>
            <a:off x="1927122" y="5083275"/>
            <a:ext cx="8200103" cy="963562"/>
          </a:xfrm>
          <a:prstGeom prst="rect">
            <a:avLst/>
          </a:prstGeom>
        </p:spPr>
      </p:pic>
    </p:spTree>
    <p:extLst>
      <p:ext uri="{BB962C8B-B14F-4D97-AF65-F5344CB8AC3E}">
        <p14:creationId xmlns:p14="http://schemas.microsoft.com/office/powerpoint/2010/main" val="10611609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925E-398A-5506-2819-46D920E4425C}"/>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3BDD5933-BAB3-BB23-9171-B3677D8AF6C7}"/>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6ACD368B-D8C4-A9E1-1E90-AA202F00C61C}"/>
              </a:ext>
            </a:extLst>
          </p:cNvPr>
          <p:cNvSpPr txBox="1"/>
          <p:nvPr/>
        </p:nvSpPr>
        <p:spPr>
          <a:xfrm>
            <a:off x="1052584" y="177877"/>
            <a:ext cx="7127854"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5" name="Google Shape;273;p7" descr="Lever la main - Icônes mains et gestes gratuites">
            <a:extLst>
              <a:ext uri="{FF2B5EF4-FFF2-40B4-BE49-F238E27FC236}">
                <a16:creationId xmlns:a16="http://schemas.microsoft.com/office/drawing/2014/main" id="{4449E105-1946-A1D7-B239-FFD793647AB3}"/>
              </a:ext>
            </a:extLst>
          </p:cNvPr>
          <p:cNvPicPr preferRelativeResize="0"/>
          <p:nvPr/>
        </p:nvPicPr>
        <p:blipFill rotWithShape="1">
          <a:blip r:embed="rId2">
            <a:alphaModFix/>
          </a:blip>
          <a:srcRect/>
          <a:stretch/>
        </p:blipFill>
        <p:spPr>
          <a:xfrm>
            <a:off x="11323343" y="775631"/>
            <a:ext cx="610119" cy="586904"/>
          </a:xfrm>
          <a:prstGeom prst="rect">
            <a:avLst/>
          </a:prstGeom>
          <a:noFill/>
          <a:ln>
            <a:noFill/>
          </a:ln>
        </p:spPr>
      </p:pic>
      <p:pic>
        <p:nvPicPr>
          <p:cNvPr id="7" name="Image 6">
            <a:extLst>
              <a:ext uri="{FF2B5EF4-FFF2-40B4-BE49-F238E27FC236}">
                <a16:creationId xmlns:a16="http://schemas.microsoft.com/office/drawing/2014/main" id="{0D7FB46C-3C32-EA8B-C2EE-BFB5B2695734}"/>
              </a:ext>
            </a:extLst>
          </p:cNvPr>
          <p:cNvPicPr>
            <a:picLocks noChangeAspect="1"/>
          </p:cNvPicPr>
          <p:nvPr/>
        </p:nvPicPr>
        <p:blipFill>
          <a:blip r:embed="rId3"/>
          <a:srcRect l="925" t="24134" r="1509" b="-1604"/>
          <a:stretch>
            <a:fillRect/>
          </a:stretch>
        </p:blipFill>
        <p:spPr>
          <a:xfrm>
            <a:off x="2778130" y="1052150"/>
            <a:ext cx="6788657" cy="2811300"/>
          </a:xfrm>
          <a:prstGeom prst="rect">
            <a:avLst/>
          </a:prstGeom>
        </p:spPr>
      </p:pic>
      <p:pic>
        <p:nvPicPr>
          <p:cNvPr id="8" name="Image 7">
            <a:extLst>
              <a:ext uri="{FF2B5EF4-FFF2-40B4-BE49-F238E27FC236}">
                <a16:creationId xmlns:a16="http://schemas.microsoft.com/office/drawing/2014/main" id="{52A79FAE-1D15-B693-BBBA-412F5F92B45D}"/>
              </a:ext>
            </a:extLst>
          </p:cNvPr>
          <p:cNvPicPr>
            <a:picLocks noChangeAspect="1"/>
          </p:cNvPicPr>
          <p:nvPr/>
        </p:nvPicPr>
        <p:blipFill>
          <a:blip r:embed="rId4"/>
          <a:srcRect t="45098" b="7096"/>
          <a:stretch>
            <a:fillRect/>
          </a:stretch>
        </p:blipFill>
        <p:spPr>
          <a:xfrm>
            <a:off x="2443316" y="3807029"/>
            <a:ext cx="7305368" cy="2873094"/>
          </a:xfrm>
          <a:prstGeom prst="rect">
            <a:avLst/>
          </a:prstGeom>
        </p:spPr>
      </p:pic>
    </p:spTree>
    <p:extLst>
      <p:ext uri="{BB962C8B-B14F-4D97-AF65-F5344CB8AC3E}">
        <p14:creationId xmlns:p14="http://schemas.microsoft.com/office/powerpoint/2010/main" val="34804154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CCCC6-7D83-A852-DC50-6BD6FDE6B097}"/>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C658DB1C-26FD-B21A-D22F-F15A8436FAEB}"/>
              </a:ext>
            </a:extLst>
          </p:cNvPr>
          <p:cNvPicPr>
            <a:picLocks noChangeAspect="1"/>
          </p:cNvPicPr>
          <p:nvPr/>
        </p:nvPicPr>
        <p:blipFill>
          <a:blip r:embed="rId2"/>
          <a:srcRect b="4947"/>
          <a:stretch>
            <a:fillRect/>
          </a:stretch>
        </p:blipFill>
        <p:spPr>
          <a:xfrm>
            <a:off x="2138738" y="901570"/>
            <a:ext cx="8017598" cy="5774638"/>
          </a:xfrm>
          <a:prstGeom prst="rect">
            <a:avLst/>
          </a:prstGeom>
        </p:spPr>
      </p:pic>
      <p:sp>
        <p:nvSpPr>
          <p:cNvPr id="3" name="Rectangle: Rounded Corners 24">
            <a:extLst>
              <a:ext uri="{FF2B5EF4-FFF2-40B4-BE49-F238E27FC236}">
                <a16:creationId xmlns:a16="http://schemas.microsoft.com/office/drawing/2014/main" id="{FC4C58AA-7B35-B18F-FB2A-62674C5BB384}"/>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2" name="D_A_01">
            <a:extLst>
              <a:ext uri="{FF2B5EF4-FFF2-40B4-BE49-F238E27FC236}">
                <a16:creationId xmlns:a16="http://schemas.microsoft.com/office/drawing/2014/main" id="{6E446D63-2680-BFB8-EC79-2118AA6819AE}"/>
              </a:ext>
            </a:extLst>
          </p:cNvPr>
          <p:cNvSpPr txBox="1"/>
          <p:nvPr/>
        </p:nvSpPr>
        <p:spPr>
          <a:xfrm>
            <a:off x="817668" y="176145"/>
            <a:ext cx="10556664" cy="491885"/>
          </a:xfrm>
          <a:prstGeom prst="rect">
            <a:avLst/>
          </a:prstGeom>
          <a:noFill/>
        </p:spPr>
        <p:txBody>
          <a:bodyPr wrap="square" rtlCol="0" anchor="ctr">
            <a:noAutofit/>
          </a:bodyPr>
          <a:lstStyle/>
          <a:p>
            <a:pPr>
              <a:spcAft>
                <a:spcPts val="400"/>
              </a:spcAft>
            </a:pPr>
            <a:r>
              <a:rPr lang="fr-FR" b="1" noProof="0" dirty="0">
                <a:solidFill>
                  <a:schemeClr val="tx1">
                    <a:lumMod val="50000"/>
                    <a:lumOff val="50000"/>
                  </a:schemeClr>
                </a:solidFill>
                <a:latin typeface="Arial" panose="020B0604020202020204" pitchFamily="34" charset="0"/>
                <a:cs typeface="Arial" panose="020B0604020202020204" pitchFamily="34" charset="0"/>
              </a:rPr>
              <a:t>Prenez la correction sur vos livrets.</a:t>
            </a:r>
          </a:p>
        </p:txBody>
      </p:sp>
      <p:sp>
        <p:nvSpPr>
          <p:cNvPr id="6" name="D_A_02">
            <a:extLst>
              <a:ext uri="{FF2B5EF4-FFF2-40B4-BE49-F238E27FC236}">
                <a16:creationId xmlns:a16="http://schemas.microsoft.com/office/drawing/2014/main" id="{D9592E5B-6605-93F7-97A9-41277B29C4D4}"/>
              </a:ext>
            </a:extLst>
          </p:cNvPr>
          <p:cNvSpPr txBox="1"/>
          <p:nvPr/>
        </p:nvSpPr>
        <p:spPr>
          <a:xfrm>
            <a:off x="817668" y="550188"/>
            <a:ext cx="8369582" cy="357029"/>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Donner quelques minutes aux élèves pour recopier la correction sur les livrets.</a:t>
            </a:r>
          </a:p>
        </p:txBody>
      </p:sp>
      <p:grpSp>
        <p:nvGrpSpPr>
          <p:cNvPr id="7" name="Groupe 6">
            <a:extLst>
              <a:ext uri="{FF2B5EF4-FFF2-40B4-BE49-F238E27FC236}">
                <a16:creationId xmlns:a16="http://schemas.microsoft.com/office/drawing/2014/main" id="{2617550F-AB61-40EB-7108-5D07EACBF368}"/>
              </a:ext>
            </a:extLst>
          </p:cNvPr>
          <p:cNvGrpSpPr/>
          <p:nvPr/>
        </p:nvGrpSpPr>
        <p:grpSpPr>
          <a:xfrm>
            <a:off x="11302532" y="728702"/>
            <a:ext cx="630930" cy="588164"/>
            <a:chOff x="582302" y="4457015"/>
            <a:chExt cx="630930" cy="588164"/>
          </a:xfrm>
        </p:grpSpPr>
        <p:pic>
          <p:nvPicPr>
            <p:cNvPr id="8" name="Picture 7">
              <a:extLst>
                <a:ext uri="{FF2B5EF4-FFF2-40B4-BE49-F238E27FC236}">
                  <a16:creationId xmlns:a16="http://schemas.microsoft.com/office/drawing/2014/main" id="{3654CB51-DB72-E737-E177-BF5DBEBA999D}"/>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9" name="Picture 7">
              <a:extLst>
                <a:ext uri="{FF2B5EF4-FFF2-40B4-BE49-F238E27FC236}">
                  <a16:creationId xmlns:a16="http://schemas.microsoft.com/office/drawing/2014/main" id="{90175FBC-8B1C-58EF-D5E4-C047D380F183}"/>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21" name="ZoneTexte 20">
            <a:extLst>
              <a:ext uri="{FF2B5EF4-FFF2-40B4-BE49-F238E27FC236}">
                <a16:creationId xmlns:a16="http://schemas.microsoft.com/office/drawing/2014/main" id="{9C0793D7-E82D-4086-BD20-6E5DF32ECD6A}"/>
              </a:ext>
            </a:extLst>
          </p:cNvPr>
          <p:cNvSpPr txBox="1"/>
          <p:nvPr/>
        </p:nvSpPr>
        <p:spPr>
          <a:xfrm>
            <a:off x="4185315" y="4989660"/>
            <a:ext cx="1363833" cy="338554"/>
          </a:xfrm>
          <a:prstGeom prst="rect">
            <a:avLst/>
          </a:prstGeom>
          <a:noFill/>
        </p:spPr>
        <p:txBody>
          <a:bodyPr wrap="square" rtlCol="0">
            <a:spAutoFit/>
          </a:bodyPr>
          <a:lstStyle/>
          <a:p>
            <a:pPr algn="ctr"/>
            <a:r>
              <a:rPr lang="fr-FR" sz="1600" b="1" noProof="0" dirty="0">
                <a:solidFill>
                  <a:srgbClr val="FF0000"/>
                </a:solidFill>
                <a:latin typeface="+mj-lt"/>
              </a:rPr>
              <a:t>Producteur</a:t>
            </a:r>
          </a:p>
        </p:txBody>
      </p:sp>
      <p:sp>
        <p:nvSpPr>
          <p:cNvPr id="22" name="ZoneTexte 21">
            <a:extLst>
              <a:ext uri="{FF2B5EF4-FFF2-40B4-BE49-F238E27FC236}">
                <a16:creationId xmlns:a16="http://schemas.microsoft.com/office/drawing/2014/main" id="{479E94B5-27E6-0972-03B9-5EF5F6847AF2}"/>
              </a:ext>
            </a:extLst>
          </p:cNvPr>
          <p:cNvSpPr txBox="1"/>
          <p:nvPr/>
        </p:nvSpPr>
        <p:spPr>
          <a:xfrm>
            <a:off x="3540883" y="1574489"/>
            <a:ext cx="1695953" cy="400110"/>
          </a:xfrm>
          <a:prstGeom prst="rect">
            <a:avLst/>
          </a:prstGeom>
          <a:noFill/>
        </p:spPr>
        <p:txBody>
          <a:bodyPr wrap="square" rtlCol="0">
            <a:spAutoFit/>
          </a:bodyPr>
          <a:lstStyle/>
          <a:p>
            <a:r>
              <a:rPr lang="fr-FR" sz="2000" b="1" dirty="0">
                <a:solidFill>
                  <a:srgbClr val="FF0000"/>
                </a:solidFill>
                <a:latin typeface="+mj-lt"/>
              </a:rPr>
              <a:t>L’énergie</a:t>
            </a:r>
            <a:endParaRPr lang="fr-FR" sz="2000" b="1" noProof="0" dirty="0">
              <a:solidFill>
                <a:srgbClr val="FF0000"/>
              </a:solidFill>
              <a:latin typeface="+mj-lt"/>
            </a:endParaRPr>
          </a:p>
        </p:txBody>
      </p:sp>
      <p:sp>
        <p:nvSpPr>
          <p:cNvPr id="23" name="ZoneTexte 22">
            <a:extLst>
              <a:ext uri="{FF2B5EF4-FFF2-40B4-BE49-F238E27FC236}">
                <a16:creationId xmlns:a16="http://schemas.microsoft.com/office/drawing/2014/main" id="{9E4899F2-B4DB-F7E5-0F80-DE8A8DA26BE7}"/>
              </a:ext>
            </a:extLst>
          </p:cNvPr>
          <p:cNvSpPr txBox="1"/>
          <p:nvPr/>
        </p:nvSpPr>
        <p:spPr>
          <a:xfrm>
            <a:off x="5233311" y="3103229"/>
            <a:ext cx="1590560" cy="400110"/>
          </a:xfrm>
          <a:prstGeom prst="rect">
            <a:avLst/>
          </a:prstGeom>
          <a:noFill/>
        </p:spPr>
        <p:txBody>
          <a:bodyPr wrap="square" rtlCol="0">
            <a:spAutoFit/>
          </a:bodyPr>
          <a:lstStyle/>
          <a:p>
            <a:pPr algn="ctr"/>
            <a:r>
              <a:rPr lang="fr-FR" sz="2000" b="1" noProof="0" dirty="0">
                <a:solidFill>
                  <a:srgbClr val="FF0000"/>
                </a:solidFill>
                <a:latin typeface="+mj-lt"/>
              </a:rPr>
              <a:t>poissons</a:t>
            </a:r>
          </a:p>
        </p:txBody>
      </p:sp>
      <p:sp>
        <p:nvSpPr>
          <p:cNvPr id="24" name="ZoneTexte 23">
            <a:extLst>
              <a:ext uri="{FF2B5EF4-FFF2-40B4-BE49-F238E27FC236}">
                <a16:creationId xmlns:a16="http://schemas.microsoft.com/office/drawing/2014/main" id="{F6D91E21-CD1C-6296-CC36-1DBA8AA4C6D9}"/>
              </a:ext>
            </a:extLst>
          </p:cNvPr>
          <p:cNvSpPr txBox="1"/>
          <p:nvPr/>
        </p:nvSpPr>
        <p:spPr>
          <a:xfrm>
            <a:off x="7079306" y="6028826"/>
            <a:ext cx="2531910" cy="369332"/>
          </a:xfrm>
          <a:prstGeom prst="rect">
            <a:avLst/>
          </a:prstGeom>
          <a:noFill/>
        </p:spPr>
        <p:txBody>
          <a:bodyPr wrap="square">
            <a:spAutoFit/>
          </a:bodyPr>
          <a:lstStyle/>
          <a:p>
            <a:r>
              <a:rPr lang="fr-FR" b="1" noProof="0" dirty="0">
                <a:solidFill>
                  <a:srgbClr val="FF0000"/>
                </a:solidFill>
                <a:latin typeface="+mj-lt"/>
                <a:ea typeface="Calibri"/>
                <a:cs typeface="Calibri"/>
                <a:sym typeface="Calibri"/>
              </a:rPr>
              <a:t>le transfert de l’énergie</a:t>
            </a:r>
            <a:endParaRPr lang="fr-FR" noProof="0" dirty="0">
              <a:solidFill>
                <a:srgbClr val="FF0000"/>
              </a:solidFill>
              <a:latin typeface="+mj-lt"/>
            </a:endParaRPr>
          </a:p>
        </p:txBody>
      </p:sp>
      <p:sp>
        <p:nvSpPr>
          <p:cNvPr id="26" name="ZoneTexte 25">
            <a:extLst>
              <a:ext uri="{FF2B5EF4-FFF2-40B4-BE49-F238E27FC236}">
                <a16:creationId xmlns:a16="http://schemas.microsoft.com/office/drawing/2014/main" id="{E05E2AA7-1439-6682-38FA-197BDFE6F5BB}"/>
              </a:ext>
            </a:extLst>
          </p:cNvPr>
          <p:cNvSpPr txBox="1"/>
          <p:nvPr/>
        </p:nvSpPr>
        <p:spPr>
          <a:xfrm>
            <a:off x="3185134" y="5414308"/>
            <a:ext cx="2682757" cy="400110"/>
          </a:xfrm>
          <a:prstGeom prst="rect">
            <a:avLst/>
          </a:prstGeom>
          <a:noFill/>
        </p:spPr>
        <p:txBody>
          <a:bodyPr wrap="square" rtlCol="0">
            <a:spAutoFit/>
          </a:bodyPr>
          <a:lstStyle/>
          <a:p>
            <a:r>
              <a:rPr lang="fr-FR" sz="2000" b="1" noProof="0" dirty="0">
                <a:solidFill>
                  <a:srgbClr val="FF0000"/>
                </a:solidFill>
                <a:latin typeface="+mj-lt"/>
              </a:rPr>
              <a:t>Transfert de l</a:t>
            </a:r>
            <a:r>
              <a:rPr lang="fr-FR" sz="2000" b="1" dirty="0">
                <a:solidFill>
                  <a:srgbClr val="FF0000"/>
                </a:solidFill>
                <a:latin typeface="+mj-lt"/>
              </a:rPr>
              <a:t>’énergie</a:t>
            </a:r>
          </a:p>
        </p:txBody>
      </p:sp>
      <p:sp>
        <p:nvSpPr>
          <p:cNvPr id="28" name="ZoneTexte 27">
            <a:extLst>
              <a:ext uri="{FF2B5EF4-FFF2-40B4-BE49-F238E27FC236}">
                <a16:creationId xmlns:a16="http://schemas.microsoft.com/office/drawing/2014/main" id="{F6F38D6A-DC29-AE7D-730B-A4C10071FB69}"/>
              </a:ext>
            </a:extLst>
          </p:cNvPr>
          <p:cNvSpPr txBox="1"/>
          <p:nvPr/>
        </p:nvSpPr>
        <p:spPr>
          <a:xfrm>
            <a:off x="4867232" y="1231360"/>
            <a:ext cx="2457536" cy="400110"/>
          </a:xfrm>
          <a:prstGeom prst="rect">
            <a:avLst/>
          </a:prstGeom>
          <a:noFill/>
        </p:spPr>
        <p:txBody>
          <a:bodyPr wrap="square" rtlCol="0">
            <a:spAutoFit/>
          </a:bodyPr>
          <a:lstStyle/>
          <a:p>
            <a:r>
              <a:rPr lang="fr-FR" sz="2000" b="1" noProof="0" dirty="0">
                <a:solidFill>
                  <a:srgbClr val="FF0000"/>
                </a:solidFill>
                <a:latin typeface="+mj-lt"/>
              </a:rPr>
              <a:t>4 niveaux trophiques</a:t>
            </a:r>
          </a:p>
        </p:txBody>
      </p:sp>
      <p:sp>
        <p:nvSpPr>
          <p:cNvPr id="30" name="ZoneTexte 29">
            <a:extLst>
              <a:ext uri="{FF2B5EF4-FFF2-40B4-BE49-F238E27FC236}">
                <a16:creationId xmlns:a16="http://schemas.microsoft.com/office/drawing/2014/main" id="{66F0B055-05B5-885C-FE3C-E27876F40158}"/>
              </a:ext>
            </a:extLst>
          </p:cNvPr>
          <p:cNvSpPr txBox="1"/>
          <p:nvPr/>
        </p:nvSpPr>
        <p:spPr>
          <a:xfrm>
            <a:off x="4240123" y="1914610"/>
            <a:ext cx="2317783" cy="400110"/>
          </a:xfrm>
          <a:prstGeom prst="rect">
            <a:avLst/>
          </a:prstGeom>
          <a:noFill/>
        </p:spPr>
        <p:txBody>
          <a:bodyPr wrap="square" rtlCol="0">
            <a:spAutoFit/>
          </a:bodyPr>
          <a:lstStyle/>
          <a:p>
            <a:r>
              <a:rPr lang="fr-FR" sz="2000" b="1" noProof="0" dirty="0">
                <a:solidFill>
                  <a:srgbClr val="FF0000"/>
                </a:solidFill>
                <a:latin typeface="+mj-lt"/>
              </a:rPr>
              <a:t>87000 KJ/m</a:t>
            </a:r>
            <a:r>
              <a:rPr lang="fr-FR" sz="2000" b="1" baseline="30000" noProof="0" dirty="0">
                <a:solidFill>
                  <a:srgbClr val="FF0000"/>
                </a:solidFill>
                <a:latin typeface="+mj-lt"/>
              </a:rPr>
              <a:t>2</a:t>
            </a:r>
            <a:r>
              <a:rPr lang="fr-FR" sz="2000" b="1" noProof="0" dirty="0">
                <a:solidFill>
                  <a:srgbClr val="FF0000"/>
                </a:solidFill>
                <a:latin typeface="+mj-lt"/>
              </a:rPr>
              <a:t>/an</a:t>
            </a:r>
          </a:p>
        </p:txBody>
      </p:sp>
      <p:sp>
        <p:nvSpPr>
          <p:cNvPr id="32" name="ZoneTexte 31">
            <a:extLst>
              <a:ext uri="{FF2B5EF4-FFF2-40B4-BE49-F238E27FC236}">
                <a16:creationId xmlns:a16="http://schemas.microsoft.com/office/drawing/2014/main" id="{CA6288A6-1216-3F55-CD6C-B5559BCF5B0D}"/>
              </a:ext>
            </a:extLst>
          </p:cNvPr>
          <p:cNvSpPr txBox="1"/>
          <p:nvPr/>
        </p:nvSpPr>
        <p:spPr>
          <a:xfrm>
            <a:off x="8279686" y="3081827"/>
            <a:ext cx="1242385" cy="400110"/>
          </a:xfrm>
          <a:prstGeom prst="rect">
            <a:avLst/>
          </a:prstGeom>
          <a:noFill/>
        </p:spPr>
        <p:txBody>
          <a:bodyPr wrap="square" rtlCol="0">
            <a:spAutoFit/>
          </a:bodyPr>
          <a:lstStyle/>
          <a:p>
            <a:pPr algn="ctr"/>
            <a:r>
              <a:rPr lang="fr-FR" sz="2000" b="1" noProof="0" dirty="0">
                <a:solidFill>
                  <a:srgbClr val="FF0000"/>
                </a:solidFill>
                <a:latin typeface="+mj-lt"/>
              </a:rPr>
              <a:t>diminue</a:t>
            </a:r>
          </a:p>
        </p:txBody>
      </p:sp>
      <p:sp>
        <p:nvSpPr>
          <p:cNvPr id="33" name="ZoneTexte 32">
            <a:extLst>
              <a:ext uri="{FF2B5EF4-FFF2-40B4-BE49-F238E27FC236}">
                <a16:creationId xmlns:a16="http://schemas.microsoft.com/office/drawing/2014/main" id="{D964003A-7098-4B83-BB86-03DB6961012C}"/>
              </a:ext>
            </a:extLst>
          </p:cNvPr>
          <p:cNvSpPr txBox="1"/>
          <p:nvPr/>
        </p:nvSpPr>
        <p:spPr>
          <a:xfrm>
            <a:off x="7932524" y="4999850"/>
            <a:ext cx="1695953" cy="338554"/>
          </a:xfrm>
          <a:prstGeom prst="rect">
            <a:avLst/>
          </a:prstGeom>
          <a:noFill/>
        </p:spPr>
        <p:txBody>
          <a:bodyPr wrap="square" rtlCol="0">
            <a:spAutoFit/>
          </a:bodyPr>
          <a:lstStyle/>
          <a:p>
            <a:r>
              <a:rPr lang="fr-FR" sz="1600" b="1" noProof="0" dirty="0">
                <a:solidFill>
                  <a:srgbClr val="FF0000"/>
                </a:solidFill>
                <a:latin typeface="+mj-lt"/>
              </a:rPr>
              <a:t>Consommateur 2</a:t>
            </a:r>
          </a:p>
        </p:txBody>
      </p:sp>
      <p:sp>
        <p:nvSpPr>
          <p:cNvPr id="34" name="ZoneTexte 33">
            <a:extLst>
              <a:ext uri="{FF2B5EF4-FFF2-40B4-BE49-F238E27FC236}">
                <a16:creationId xmlns:a16="http://schemas.microsoft.com/office/drawing/2014/main" id="{0B71D10D-4FCF-C87E-7337-7D935A0B873A}"/>
              </a:ext>
            </a:extLst>
          </p:cNvPr>
          <p:cNvSpPr txBox="1"/>
          <p:nvPr/>
        </p:nvSpPr>
        <p:spPr>
          <a:xfrm>
            <a:off x="6823871" y="5395176"/>
            <a:ext cx="2682757" cy="400110"/>
          </a:xfrm>
          <a:prstGeom prst="rect">
            <a:avLst/>
          </a:prstGeom>
          <a:noFill/>
        </p:spPr>
        <p:txBody>
          <a:bodyPr wrap="square" rtlCol="0">
            <a:spAutoFit/>
          </a:bodyPr>
          <a:lstStyle/>
          <a:p>
            <a:r>
              <a:rPr lang="fr-FR" sz="2000" b="1" noProof="0" dirty="0">
                <a:solidFill>
                  <a:srgbClr val="FF0000"/>
                </a:solidFill>
                <a:latin typeface="+mj-lt"/>
              </a:rPr>
              <a:t>Perte de l</a:t>
            </a:r>
            <a:r>
              <a:rPr lang="fr-FR" sz="2000" b="1" dirty="0">
                <a:solidFill>
                  <a:srgbClr val="FF0000"/>
                </a:solidFill>
                <a:latin typeface="+mj-lt"/>
              </a:rPr>
              <a:t>’énergie</a:t>
            </a:r>
          </a:p>
        </p:txBody>
      </p:sp>
      <p:sp>
        <p:nvSpPr>
          <p:cNvPr id="35" name="ZoneTexte 34">
            <a:extLst>
              <a:ext uri="{FF2B5EF4-FFF2-40B4-BE49-F238E27FC236}">
                <a16:creationId xmlns:a16="http://schemas.microsoft.com/office/drawing/2014/main" id="{2AE89B2B-F97C-1104-CF30-EA27A92969DD}"/>
              </a:ext>
            </a:extLst>
          </p:cNvPr>
          <p:cNvSpPr txBox="1"/>
          <p:nvPr/>
        </p:nvSpPr>
        <p:spPr>
          <a:xfrm>
            <a:off x="2212810" y="6348452"/>
            <a:ext cx="6853286" cy="369332"/>
          </a:xfrm>
          <a:prstGeom prst="rect">
            <a:avLst/>
          </a:prstGeom>
          <a:noFill/>
        </p:spPr>
        <p:txBody>
          <a:bodyPr wrap="square">
            <a:spAutoFit/>
          </a:bodyPr>
          <a:lstStyle/>
          <a:p>
            <a:r>
              <a:rPr lang="fr-FR" b="1" noProof="0" dirty="0">
                <a:solidFill>
                  <a:srgbClr val="FF0000"/>
                </a:solidFill>
                <a:latin typeface="+mj-lt"/>
                <a:ea typeface="Calibri"/>
                <a:cs typeface="Calibri"/>
                <a:sym typeface="Calibri"/>
              </a:rPr>
              <a:t>d’un niveau trophique à un autre n’est jamais total à cause des pertes.</a:t>
            </a:r>
            <a:endParaRPr lang="fr-FR" noProof="0" dirty="0">
              <a:solidFill>
                <a:srgbClr val="FF0000"/>
              </a:solidFill>
              <a:latin typeface="+mj-lt"/>
            </a:endParaRPr>
          </a:p>
        </p:txBody>
      </p:sp>
      <p:sp>
        <p:nvSpPr>
          <p:cNvPr id="11" name="ZoneTexte 10">
            <a:extLst>
              <a:ext uri="{FF2B5EF4-FFF2-40B4-BE49-F238E27FC236}">
                <a16:creationId xmlns:a16="http://schemas.microsoft.com/office/drawing/2014/main" id="{8577F7B1-97DE-8140-7D0D-16D99F1D749E}"/>
              </a:ext>
            </a:extLst>
          </p:cNvPr>
          <p:cNvSpPr txBox="1"/>
          <p:nvPr/>
        </p:nvSpPr>
        <p:spPr>
          <a:xfrm>
            <a:off x="3843567" y="2266101"/>
            <a:ext cx="2317783" cy="400110"/>
          </a:xfrm>
          <a:prstGeom prst="rect">
            <a:avLst/>
          </a:prstGeom>
          <a:noFill/>
        </p:spPr>
        <p:txBody>
          <a:bodyPr wrap="square" rtlCol="0">
            <a:spAutoFit/>
          </a:bodyPr>
          <a:lstStyle/>
          <a:p>
            <a:r>
              <a:rPr lang="fr-FR" sz="2000" b="1" noProof="0" dirty="0">
                <a:solidFill>
                  <a:srgbClr val="FF0000"/>
                </a:solidFill>
                <a:latin typeface="+mj-lt"/>
              </a:rPr>
              <a:t>1600 KJ/m</a:t>
            </a:r>
            <a:r>
              <a:rPr lang="fr-FR" sz="2000" b="1" baseline="30000" noProof="0" dirty="0">
                <a:solidFill>
                  <a:srgbClr val="FF0000"/>
                </a:solidFill>
                <a:latin typeface="+mj-lt"/>
              </a:rPr>
              <a:t>2</a:t>
            </a:r>
            <a:r>
              <a:rPr lang="fr-FR" sz="2000" b="1" noProof="0" dirty="0">
                <a:solidFill>
                  <a:srgbClr val="FF0000"/>
                </a:solidFill>
                <a:latin typeface="+mj-lt"/>
              </a:rPr>
              <a:t>/an</a:t>
            </a:r>
          </a:p>
        </p:txBody>
      </p:sp>
    </p:spTree>
    <p:extLst>
      <p:ext uri="{BB962C8B-B14F-4D97-AF65-F5344CB8AC3E}">
        <p14:creationId xmlns:p14="http://schemas.microsoft.com/office/powerpoint/2010/main" val="31591858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00000">
                <a:alpha val="30000"/>
              </a:srgbClr>
            </a:gs>
            <a:gs pos="74000">
              <a:srgbClr val="C00000">
                <a:alpha val="39000"/>
              </a:srgbClr>
            </a:gs>
            <a:gs pos="83000">
              <a:srgbClr val="C00000">
                <a:alpha val="46000"/>
              </a:srgbClr>
            </a:gs>
            <a:gs pos="100000">
              <a:srgbClr val="C00000">
                <a:alpha val="75000"/>
              </a:srgbClr>
            </a:gs>
          </a:gsLst>
          <a:lin ang="5400000" scaled="1"/>
          <a:tileRect/>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176981" y="147484"/>
            <a:ext cx="11887199" cy="652861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C00000"/>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69AEEE6E-857A-5D9C-2A33-25EA3FB3D64D}"/>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9298204" y="5419246"/>
            <a:ext cx="2425142" cy="936370"/>
            <a:chOff x="8796759" y="4917801"/>
            <a:chExt cx="2425142" cy="936370"/>
          </a:xfrm>
        </p:grpSpPr>
        <p:sp>
          <p:nvSpPr>
            <p:cNvPr id="42" name="Oval 41">
              <a:extLst>
                <a:ext uri="{FF2B5EF4-FFF2-40B4-BE49-F238E27FC236}">
                  <a16:creationId xmlns:a16="http://schemas.microsoft.com/office/drawing/2014/main" id="{68B5FF32-915A-B598-700D-0EA7533542B3}"/>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199500E8-6AC1-98CD-F98D-D1177176CCC5}"/>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6" name="Group 14">
            <a:extLst>
              <a:ext uri="{FF2B5EF4-FFF2-40B4-BE49-F238E27FC236}">
                <a16:creationId xmlns:a16="http://schemas.microsoft.com/office/drawing/2014/main" id="{F5F64CAC-13D7-467D-A4B4-34A14AD955D4}"/>
              </a:ext>
            </a:extLst>
          </p:cNvPr>
          <p:cNvGrpSpPr/>
          <p:nvPr/>
        </p:nvGrpSpPr>
        <p:grpSpPr>
          <a:xfrm>
            <a:off x="4840807" y="1759083"/>
            <a:ext cx="4659652" cy="2905447"/>
            <a:chOff x="1641585" y="1048972"/>
            <a:chExt cx="5867403" cy="3260732"/>
          </a:xfrm>
        </p:grpSpPr>
        <p:sp>
          <p:nvSpPr>
            <p:cNvPr id="7" name="Rectangle : coins arrondis 10">
              <a:extLst>
                <a:ext uri="{FF2B5EF4-FFF2-40B4-BE49-F238E27FC236}">
                  <a16:creationId xmlns:a16="http://schemas.microsoft.com/office/drawing/2014/main" id="{7E7F795A-B2DB-DE21-2292-42F55B54896B}"/>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D04444"/>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Rectangle 18">
              <a:extLst>
                <a:ext uri="{FF2B5EF4-FFF2-40B4-BE49-F238E27FC236}">
                  <a16:creationId xmlns:a16="http://schemas.microsoft.com/office/drawing/2014/main" id="{CB97BCF3-D290-3B5D-4B9B-5C6794830C9D}"/>
                </a:ext>
              </a:extLst>
            </p:cNvPr>
            <p:cNvSpPr/>
            <p:nvPr/>
          </p:nvSpPr>
          <p:spPr>
            <a:xfrm>
              <a:off x="1715066" y="1103461"/>
              <a:ext cx="5717724" cy="3124203"/>
            </a:xfrm>
            <a:prstGeom prst="rect">
              <a:avLst/>
            </a:prstGeom>
            <a:solidFill>
              <a:srgbClr val="CE4444"/>
            </a:solidFill>
            <a:ln cap="flat">
              <a:solidFill>
                <a:srgbClr val="D04444"/>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9">
              <a:extLst>
                <a:ext uri="{FF2B5EF4-FFF2-40B4-BE49-F238E27FC236}">
                  <a16:creationId xmlns:a16="http://schemas.microsoft.com/office/drawing/2014/main" id="{39BFE2A6-E996-8EBF-9E52-F656C164550B}"/>
                </a:ext>
              </a:extLst>
            </p:cNvPr>
            <p:cNvSpPr/>
            <p:nvPr/>
          </p:nvSpPr>
          <p:spPr>
            <a:xfrm>
              <a:off x="1802501" y="1179667"/>
              <a:ext cx="5542845" cy="2971800"/>
            </a:xfrm>
            <a:prstGeom prst="rect">
              <a:avLst/>
            </a:prstGeom>
            <a:solidFill>
              <a:srgbClr val="FFFFFF"/>
            </a:solidFill>
            <a:ln cap="flat">
              <a:solidFill>
                <a:srgbClr val="D04444"/>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0" name="Rectangle 20">
            <a:extLst>
              <a:ext uri="{FF2B5EF4-FFF2-40B4-BE49-F238E27FC236}">
                <a16:creationId xmlns:a16="http://schemas.microsoft.com/office/drawing/2014/main" id="{2762EB59-F99F-ABE7-A0BD-F72F48D431CA}"/>
              </a:ext>
            </a:extLst>
          </p:cNvPr>
          <p:cNvSpPr/>
          <p:nvPr/>
        </p:nvSpPr>
        <p:spPr>
          <a:xfrm>
            <a:off x="5055748" y="4335274"/>
            <a:ext cx="4145509" cy="57815"/>
          </a:xfrm>
          <a:prstGeom prst="rect">
            <a:avLst/>
          </a:prstGeom>
          <a:solidFill>
            <a:srgbClr val="CE4444"/>
          </a:solidFill>
          <a:ln cap="flat">
            <a:solidFill>
              <a:srgbClr val="D04444"/>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ectangle 21">
            <a:extLst>
              <a:ext uri="{FF2B5EF4-FFF2-40B4-BE49-F238E27FC236}">
                <a16:creationId xmlns:a16="http://schemas.microsoft.com/office/drawing/2014/main" id="{2BB5E3B3-FDF3-25D5-3A40-87C63F041703}"/>
              </a:ext>
            </a:extLst>
          </p:cNvPr>
          <p:cNvSpPr/>
          <p:nvPr/>
        </p:nvSpPr>
        <p:spPr>
          <a:xfrm>
            <a:off x="4491548" y="2015872"/>
            <a:ext cx="867138" cy="384316"/>
          </a:xfrm>
          <a:prstGeom prst="rect">
            <a:avLst/>
          </a:prstGeom>
          <a:solidFill>
            <a:srgbClr val="CE4444"/>
          </a:solidFill>
          <a:ln w="25402" cap="flat">
            <a:solidFill>
              <a:srgbClr val="D04444"/>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3">
            <a:extLst>
              <a:ext uri="{FF2B5EF4-FFF2-40B4-BE49-F238E27FC236}">
                <a16:creationId xmlns:a16="http://schemas.microsoft.com/office/drawing/2014/main" id="{D458E109-46D5-E952-4872-746F6C1C6415}"/>
              </a:ext>
            </a:extLst>
          </p:cNvPr>
          <p:cNvSpPr/>
          <p:nvPr/>
        </p:nvSpPr>
        <p:spPr>
          <a:xfrm>
            <a:off x="4568937" y="2021179"/>
            <a:ext cx="789749" cy="369332"/>
          </a:xfrm>
          <a:prstGeom prst="rect">
            <a:avLst/>
          </a:prstGeom>
          <a:noFill/>
          <a:ln cap="flat">
            <a:solidFill>
              <a:srgbClr val="D04444"/>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PA</a:t>
            </a:r>
          </a:p>
        </p:txBody>
      </p:sp>
      <p:sp>
        <p:nvSpPr>
          <p:cNvPr id="13" name="TextBox 6">
            <a:extLst>
              <a:ext uri="{FF2B5EF4-FFF2-40B4-BE49-F238E27FC236}">
                <a16:creationId xmlns:a16="http://schemas.microsoft.com/office/drawing/2014/main" id="{1A33C23E-B334-2FB8-53E7-D46FADE17328}"/>
              </a:ext>
            </a:extLst>
          </p:cNvPr>
          <p:cNvSpPr txBox="1"/>
          <p:nvPr/>
        </p:nvSpPr>
        <p:spPr>
          <a:xfrm>
            <a:off x="5790147" y="2368535"/>
            <a:ext cx="2758806" cy="1661993"/>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000" b="1" kern="0" noProof="0" dirty="0">
                <a:solidFill>
                  <a:srgbClr val="D04444"/>
                </a:solidFill>
                <a:latin typeface="Arial" panose="020B0604020202020204" pitchFamily="34" charset="0"/>
                <a:ea typeface="Calibri"/>
                <a:cs typeface="Arial" panose="020B0604020202020204" pitchFamily="34" charset="0"/>
              </a:rPr>
              <a:t>Pratique autonome et défis</a:t>
            </a:r>
          </a:p>
        </p:txBody>
      </p:sp>
      <p:pic>
        <p:nvPicPr>
          <p:cNvPr id="14" name="Picture 11">
            <a:extLst>
              <a:ext uri="{FF2B5EF4-FFF2-40B4-BE49-F238E27FC236}">
                <a16:creationId xmlns:a16="http://schemas.microsoft.com/office/drawing/2014/main" id="{9CEB9DC8-ECC8-0C14-875A-A672DCDA1A1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72542" y="1495441"/>
            <a:ext cx="3077099" cy="3077099"/>
          </a:xfrm>
          <a:prstGeom prst="rect">
            <a:avLst/>
          </a:prstGeom>
        </p:spPr>
      </p:pic>
    </p:spTree>
    <p:extLst>
      <p:ext uri="{BB962C8B-B14F-4D97-AF65-F5344CB8AC3E}">
        <p14:creationId xmlns:p14="http://schemas.microsoft.com/office/powerpoint/2010/main" val="35596989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2" name="Picture 14">
            <a:extLst>
              <a:ext uri="{FF2B5EF4-FFF2-40B4-BE49-F238E27FC236}">
                <a16:creationId xmlns:a16="http://schemas.microsoft.com/office/drawing/2014/main" id="{67DDBFEF-FA5F-D87B-9951-AB62A2A0729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444274" y="838200"/>
            <a:ext cx="559562" cy="559565"/>
          </a:xfrm>
          <a:prstGeom prst="rect">
            <a:avLst/>
          </a:prstGeom>
        </p:spPr>
      </p:pic>
      <p:sp>
        <p:nvSpPr>
          <p:cNvPr id="9" name="ZoneTexte 8">
            <a:extLst>
              <a:ext uri="{FF2B5EF4-FFF2-40B4-BE49-F238E27FC236}">
                <a16:creationId xmlns:a16="http://schemas.microsoft.com/office/drawing/2014/main" id="{02B94B2C-4D5D-41A7-97C1-53CD39E8F44B}"/>
              </a:ext>
            </a:extLst>
          </p:cNvPr>
          <p:cNvSpPr txBox="1"/>
          <p:nvPr/>
        </p:nvSpPr>
        <p:spPr>
          <a:xfrm>
            <a:off x="933621" y="238572"/>
            <a:ext cx="9566787" cy="369332"/>
          </a:xfrm>
          <a:prstGeom prst="rect">
            <a:avLst/>
          </a:prstGeom>
          <a:noFill/>
        </p:spPr>
        <p:txBody>
          <a:bodyPr wrap="square">
            <a:spAutoFit/>
          </a:bodyPr>
          <a:lstStyle/>
          <a:p>
            <a:pPr lvl="0"/>
            <a:r>
              <a:rPr lang="fr-FR" b="1" noProof="0" dirty="0">
                <a:solidFill>
                  <a:schemeClr val="bg2">
                    <a:lumMod val="50000"/>
                  </a:schemeClr>
                </a:solidFill>
                <a:sym typeface="Hammersmith One"/>
              </a:rPr>
              <a:t>Maintenant, vous allez travailler chacun pour soi; prenez l’activité de la page 34 sur le livret.</a:t>
            </a:r>
          </a:p>
        </p:txBody>
      </p:sp>
      <p:sp>
        <p:nvSpPr>
          <p:cNvPr id="10" name="ZoneTexte 9">
            <a:extLst>
              <a:ext uri="{FF2B5EF4-FFF2-40B4-BE49-F238E27FC236}">
                <a16:creationId xmlns:a16="http://schemas.microsoft.com/office/drawing/2014/main" id="{276F9F81-1A44-C196-47FF-AAC3F642295E}"/>
              </a:ext>
            </a:extLst>
          </p:cNvPr>
          <p:cNvSpPr txBox="1"/>
          <p:nvPr/>
        </p:nvSpPr>
        <p:spPr>
          <a:xfrm>
            <a:off x="933620" y="509578"/>
            <a:ext cx="9566787" cy="523220"/>
          </a:xfrm>
          <a:prstGeom prst="rect">
            <a:avLst/>
          </a:prstGeom>
          <a:noFill/>
        </p:spPr>
        <p:txBody>
          <a:bodyPr wrap="square">
            <a:spAutoFit/>
          </a:bodyPr>
          <a:lstStyle/>
          <a:p>
            <a:pPr lvl="0"/>
            <a:r>
              <a:rPr lang="fr-FR" sz="1400" i="1" noProof="0" dirty="0">
                <a:solidFill>
                  <a:schemeClr val="bg1">
                    <a:lumMod val="65000"/>
                  </a:schemeClr>
                </a:solidFill>
                <a:latin typeface="Arial" panose="020B0604020202020204" pitchFamily="34" charset="0"/>
                <a:cs typeface="Arial" panose="020B0604020202020204" pitchFamily="34" charset="0"/>
              </a:rPr>
              <a:t>Circuler entre les rangs, cibler les élèves en difficultés, Insister sur le travail individuel.  Inciter les élèves à demander de l'aide en cas de besoin.</a:t>
            </a:r>
            <a:endParaRPr lang="fr-FR" sz="1400" noProof="0"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3A51D625-6E84-5EA2-A1CB-6E5BE900BFD6}"/>
              </a:ext>
            </a:extLst>
          </p:cNvPr>
          <p:cNvPicPr>
            <a:picLocks noChangeAspect="1"/>
          </p:cNvPicPr>
          <p:nvPr/>
        </p:nvPicPr>
        <p:blipFill>
          <a:blip r:embed="rId4"/>
          <a:stretch>
            <a:fillRect/>
          </a:stretch>
        </p:blipFill>
        <p:spPr>
          <a:xfrm>
            <a:off x="933620" y="1091218"/>
            <a:ext cx="10557495" cy="5450795"/>
          </a:xfrm>
          <a:prstGeom prst="rect">
            <a:avLst/>
          </a:prstGeom>
        </p:spPr>
      </p:pic>
    </p:spTree>
    <p:extLst>
      <p:ext uri="{BB962C8B-B14F-4D97-AF65-F5344CB8AC3E}">
        <p14:creationId xmlns:p14="http://schemas.microsoft.com/office/powerpoint/2010/main" val="33305323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90B82-906A-9A40-631D-49DFE6D1EDE4}"/>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5C3A536B-8DA9-108C-F2B6-5E8E3805DB74}"/>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2" name="Picture 14">
            <a:extLst>
              <a:ext uri="{FF2B5EF4-FFF2-40B4-BE49-F238E27FC236}">
                <a16:creationId xmlns:a16="http://schemas.microsoft.com/office/drawing/2014/main" id="{DB68898D-DE57-2317-0EC0-3C07957A348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444274" y="770610"/>
            <a:ext cx="559562" cy="559565"/>
          </a:xfrm>
          <a:prstGeom prst="rect">
            <a:avLst/>
          </a:prstGeom>
        </p:spPr>
      </p:pic>
      <p:sp>
        <p:nvSpPr>
          <p:cNvPr id="3" name="ZoneTexte 2">
            <a:extLst>
              <a:ext uri="{FF2B5EF4-FFF2-40B4-BE49-F238E27FC236}">
                <a16:creationId xmlns:a16="http://schemas.microsoft.com/office/drawing/2014/main" id="{CE8E7C44-40DB-167C-35B9-EB86FDA48897}"/>
              </a:ext>
            </a:extLst>
          </p:cNvPr>
          <p:cNvSpPr txBox="1"/>
          <p:nvPr/>
        </p:nvSpPr>
        <p:spPr>
          <a:xfrm>
            <a:off x="933621" y="238572"/>
            <a:ext cx="9566787" cy="369332"/>
          </a:xfrm>
          <a:prstGeom prst="rect">
            <a:avLst/>
          </a:prstGeom>
          <a:noFill/>
        </p:spPr>
        <p:txBody>
          <a:bodyPr wrap="square">
            <a:spAutoFit/>
          </a:bodyPr>
          <a:lstStyle/>
          <a:p>
            <a:pPr lvl="0"/>
            <a:r>
              <a:rPr lang="fr-FR" b="1" noProof="0" dirty="0">
                <a:solidFill>
                  <a:schemeClr val="bg2">
                    <a:lumMod val="50000"/>
                  </a:schemeClr>
                </a:solidFill>
                <a:sym typeface="Hammersmith One"/>
              </a:rPr>
              <a:t>Maintenant, vous allez travailler chacun pour soi; prenez l’activité de la page 34 sur le livret.</a:t>
            </a:r>
          </a:p>
        </p:txBody>
      </p:sp>
      <p:sp>
        <p:nvSpPr>
          <p:cNvPr id="4" name="ZoneTexte 3">
            <a:extLst>
              <a:ext uri="{FF2B5EF4-FFF2-40B4-BE49-F238E27FC236}">
                <a16:creationId xmlns:a16="http://schemas.microsoft.com/office/drawing/2014/main" id="{311768D7-4720-7958-CF31-B5DD09ED5E78}"/>
              </a:ext>
            </a:extLst>
          </p:cNvPr>
          <p:cNvSpPr txBox="1"/>
          <p:nvPr/>
        </p:nvSpPr>
        <p:spPr>
          <a:xfrm>
            <a:off x="933620" y="509578"/>
            <a:ext cx="9566787" cy="523220"/>
          </a:xfrm>
          <a:prstGeom prst="rect">
            <a:avLst/>
          </a:prstGeom>
          <a:noFill/>
        </p:spPr>
        <p:txBody>
          <a:bodyPr wrap="square">
            <a:spAutoFit/>
          </a:bodyPr>
          <a:lstStyle/>
          <a:p>
            <a:pPr lvl="0"/>
            <a:r>
              <a:rPr lang="fr-FR" sz="1400" i="1" noProof="0" dirty="0">
                <a:solidFill>
                  <a:schemeClr val="bg1">
                    <a:lumMod val="65000"/>
                  </a:schemeClr>
                </a:solidFill>
                <a:latin typeface="Arial" panose="020B0604020202020204" pitchFamily="34" charset="0"/>
                <a:cs typeface="Arial" panose="020B0604020202020204" pitchFamily="34" charset="0"/>
              </a:rPr>
              <a:t>Circuler entre les rangs, cibler les élèves en difficultés, Insister sur le travail individuel.  Inciter les élèves à demander de l'aide en cas de besoin.</a:t>
            </a:r>
            <a:endParaRPr lang="fr-FR" sz="1400" noProof="0" dirty="0">
              <a:latin typeface="Arial" panose="020B0604020202020204" pitchFamily="34" charset="0"/>
              <a:cs typeface="Arial" panose="020B0604020202020204" pitchFamily="34" charset="0"/>
            </a:endParaRPr>
          </a:p>
        </p:txBody>
      </p:sp>
      <p:pic>
        <p:nvPicPr>
          <p:cNvPr id="6" name="Image 5">
            <a:extLst>
              <a:ext uri="{FF2B5EF4-FFF2-40B4-BE49-F238E27FC236}">
                <a16:creationId xmlns:a16="http://schemas.microsoft.com/office/drawing/2014/main" id="{C40383EB-1779-C517-AFFD-A1B5CCE1EEF6}"/>
              </a:ext>
            </a:extLst>
          </p:cNvPr>
          <p:cNvPicPr>
            <a:picLocks noChangeAspect="1"/>
          </p:cNvPicPr>
          <p:nvPr/>
        </p:nvPicPr>
        <p:blipFill>
          <a:blip r:embed="rId4"/>
          <a:stretch>
            <a:fillRect/>
          </a:stretch>
        </p:blipFill>
        <p:spPr>
          <a:xfrm>
            <a:off x="1419882" y="1050392"/>
            <a:ext cx="8923654" cy="5569036"/>
          </a:xfrm>
          <a:prstGeom prst="rect">
            <a:avLst/>
          </a:prstGeom>
        </p:spPr>
      </p:pic>
    </p:spTree>
    <p:extLst>
      <p:ext uri="{BB962C8B-B14F-4D97-AF65-F5344CB8AC3E}">
        <p14:creationId xmlns:p14="http://schemas.microsoft.com/office/powerpoint/2010/main" val="172413892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6B6F7-4663-26DF-E0E9-C45CBD96C346}"/>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CECF87C6-5AF6-5D7B-E807-1CCB4499B97D}"/>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sp>
        <p:nvSpPr>
          <p:cNvPr id="3" name="Rectangle 2">
            <a:extLst>
              <a:ext uri="{FF2B5EF4-FFF2-40B4-BE49-F238E27FC236}">
                <a16:creationId xmlns:a16="http://schemas.microsoft.com/office/drawing/2014/main" id="{6C8DB70F-F476-00D1-4DAC-4CF35347BB9F}"/>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4" name="Picture 3">
            <a:extLst>
              <a:ext uri="{FF2B5EF4-FFF2-40B4-BE49-F238E27FC236}">
                <a16:creationId xmlns:a16="http://schemas.microsoft.com/office/drawing/2014/main" id="{7F83DB11-9257-2FB3-23E0-17EE22386F3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
        <p:nvSpPr>
          <p:cNvPr id="2" name="D_A_01">
            <a:extLst>
              <a:ext uri="{FF2B5EF4-FFF2-40B4-BE49-F238E27FC236}">
                <a16:creationId xmlns:a16="http://schemas.microsoft.com/office/drawing/2014/main" id="{E33474DA-EB2F-BCAD-506F-5CFEF0123984}"/>
              </a:ext>
            </a:extLst>
          </p:cNvPr>
          <p:cNvSpPr txBox="1"/>
          <p:nvPr/>
        </p:nvSpPr>
        <p:spPr>
          <a:xfrm>
            <a:off x="886494" y="224752"/>
            <a:ext cx="2584293" cy="491885"/>
          </a:xfrm>
          <a:prstGeom prst="rect">
            <a:avLst/>
          </a:prstGeom>
          <a:noFill/>
        </p:spPr>
        <p:txBody>
          <a:bodyPr wrap="square" rtlCol="0" anchor="ctr">
            <a:noAutofit/>
          </a:bodyPr>
          <a:lstStyle/>
          <a:p>
            <a:pPr>
              <a:spcAft>
                <a:spcPts val="400"/>
              </a:spcAft>
            </a:pPr>
            <a:r>
              <a:rPr lang="fr-FR" sz="1600" b="1" noProof="0" dirty="0">
                <a:solidFill>
                  <a:schemeClr val="bg1">
                    <a:lumMod val="65000"/>
                  </a:schemeClr>
                </a:solidFill>
              </a:rPr>
              <a:t>Le temps est terminé. </a:t>
            </a:r>
          </a:p>
        </p:txBody>
      </p:sp>
    </p:spTree>
    <p:extLst>
      <p:ext uri="{BB962C8B-B14F-4D97-AF65-F5344CB8AC3E}">
        <p14:creationId xmlns:p14="http://schemas.microsoft.com/office/powerpoint/2010/main" val="34524936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0E617-B876-DC76-BCC0-BF98FEBB2593}"/>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6F8C8A96-867E-FFA7-6DF7-81B8314FCDC6}"/>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18" name="Google Shape;273;p7" descr="Lever la main - Icônes mains et gestes gratuites">
            <a:extLst>
              <a:ext uri="{FF2B5EF4-FFF2-40B4-BE49-F238E27FC236}">
                <a16:creationId xmlns:a16="http://schemas.microsoft.com/office/drawing/2014/main" id="{3A34A2FE-D2AC-3235-9CC7-88C09381D981}"/>
              </a:ext>
            </a:extLst>
          </p:cNvPr>
          <p:cNvPicPr preferRelativeResize="0"/>
          <p:nvPr/>
        </p:nvPicPr>
        <p:blipFill rotWithShape="1">
          <a:blip r:embed="rId2">
            <a:alphaModFix/>
          </a:blip>
          <a:srcRect/>
          <a:stretch/>
        </p:blipFill>
        <p:spPr>
          <a:xfrm>
            <a:off x="11384726" y="779780"/>
            <a:ext cx="610119" cy="586904"/>
          </a:xfrm>
          <a:prstGeom prst="rect">
            <a:avLst/>
          </a:prstGeom>
          <a:noFill/>
          <a:ln>
            <a:noFill/>
          </a:ln>
        </p:spPr>
      </p:pic>
      <p:sp>
        <p:nvSpPr>
          <p:cNvPr id="19" name="ZoneTexte 18">
            <a:extLst>
              <a:ext uri="{FF2B5EF4-FFF2-40B4-BE49-F238E27FC236}">
                <a16:creationId xmlns:a16="http://schemas.microsoft.com/office/drawing/2014/main" id="{9080FA06-9997-AFEB-F25B-A7EDC09F805E}"/>
              </a:ext>
            </a:extLst>
          </p:cNvPr>
          <p:cNvSpPr txBox="1"/>
          <p:nvPr/>
        </p:nvSpPr>
        <p:spPr>
          <a:xfrm>
            <a:off x="1025996" y="216370"/>
            <a:ext cx="7803372"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2" name="Image 1">
            <a:extLst>
              <a:ext uri="{FF2B5EF4-FFF2-40B4-BE49-F238E27FC236}">
                <a16:creationId xmlns:a16="http://schemas.microsoft.com/office/drawing/2014/main" id="{CC45DDEB-D9BB-E981-93BC-B565492104E8}"/>
              </a:ext>
            </a:extLst>
          </p:cNvPr>
          <p:cNvPicPr>
            <a:picLocks noChangeAspect="1"/>
          </p:cNvPicPr>
          <p:nvPr/>
        </p:nvPicPr>
        <p:blipFill>
          <a:blip r:embed="rId3"/>
          <a:srcRect l="2798" t="16238" r="3606"/>
          <a:stretch>
            <a:fillRect/>
          </a:stretch>
        </p:blipFill>
        <p:spPr>
          <a:xfrm>
            <a:off x="2181681" y="1007936"/>
            <a:ext cx="7828636" cy="3617236"/>
          </a:xfrm>
          <a:prstGeom prst="rect">
            <a:avLst/>
          </a:prstGeom>
        </p:spPr>
      </p:pic>
      <p:pic>
        <p:nvPicPr>
          <p:cNvPr id="3" name="Image 2">
            <a:extLst>
              <a:ext uri="{FF2B5EF4-FFF2-40B4-BE49-F238E27FC236}">
                <a16:creationId xmlns:a16="http://schemas.microsoft.com/office/drawing/2014/main" id="{F22B897A-1C06-6870-E52B-820B3EFE857D}"/>
              </a:ext>
            </a:extLst>
          </p:cNvPr>
          <p:cNvPicPr>
            <a:picLocks noChangeAspect="1"/>
          </p:cNvPicPr>
          <p:nvPr/>
        </p:nvPicPr>
        <p:blipFill>
          <a:blip r:embed="rId4"/>
          <a:srcRect l="64" b="68368"/>
          <a:stretch>
            <a:fillRect/>
          </a:stretch>
        </p:blipFill>
        <p:spPr>
          <a:xfrm>
            <a:off x="1637069" y="4601904"/>
            <a:ext cx="8917859" cy="1761634"/>
          </a:xfrm>
          <a:prstGeom prst="rect">
            <a:avLst/>
          </a:prstGeom>
        </p:spPr>
      </p:pic>
    </p:spTree>
    <p:extLst>
      <p:ext uri="{BB962C8B-B14F-4D97-AF65-F5344CB8AC3E}">
        <p14:creationId xmlns:p14="http://schemas.microsoft.com/office/powerpoint/2010/main" val="285488405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51402-FDD3-8AF9-1B41-9CC8D7441CEC}"/>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73D7A39B-4C32-059F-96F7-254CC40A0802}"/>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18" name="Google Shape;273;p7" descr="Lever la main - Icônes mains et gestes gratuites">
            <a:extLst>
              <a:ext uri="{FF2B5EF4-FFF2-40B4-BE49-F238E27FC236}">
                <a16:creationId xmlns:a16="http://schemas.microsoft.com/office/drawing/2014/main" id="{407BB013-112B-1FEE-7EF2-675C48BF419B}"/>
              </a:ext>
            </a:extLst>
          </p:cNvPr>
          <p:cNvPicPr preferRelativeResize="0"/>
          <p:nvPr/>
        </p:nvPicPr>
        <p:blipFill rotWithShape="1">
          <a:blip r:embed="rId2">
            <a:alphaModFix/>
          </a:blip>
          <a:srcRect/>
          <a:stretch/>
        </p:blipFill>
        <p:spPr>
          <a:xfrm>
            <a:off x="11430988" y="779780"/>
            <a:ext cx="610119" cy="586904"/>
          </a:xfrm>
          <a:prstGeom prst="rect">
            <a:avLst/>
          </a:prstGeom>
          <a:noFill/>
          <a:ln>
            <a:noFill/>
          </a:ln>
        </p:spPr>
      </p:pic>
      <p:sp>
        <p:nvSpPr>
          <p:cNvPr id="19" name="ZoneTexte 18">
            <a:extLst>
              <a:ext uri="{FF2B5EF4-FFF2-40B4-BE49-F238E27FC236}">
                <a16:creationId xmlns:a16="http://schemas.microsoft.com/office/drawing/2014/main" id="{17E06065-0839-7FA2-D834-A41CFD641CD4}"/>
              </a:ext>
            </a:extLst>
          </p:cNvPr>
          <p:cNvSpPr txBox="1"/>
          <p:nvPr/>
        </p:nvSpPr>
        <p:spPr>
          <a:xfrm>
            <a:off x="1025996" y="216370"/>
            <a:ext cx="7803372"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4" name="Image 3">
            <a:extLst>
              <a:ext uri="{FF2B5EF4-FFF2-40B4-BE49-F238E27FC236}">
                <a16:creationId xmlns:a16="http://schemas.microsoft.com/office/drawing/2014/main" id="{32DA4573-49E4-A4DE-361E-71222C19C0BB}"/>
              </a:ext>
            </a:extLst>
          </p:cNvPr>
          <p:cNvPicPr>
            <a:picLocks noChangeAspect="1"/>
          </p:cNvPicPr>
          <p:nvPr/>
        </p:nvPicPr>
        <p:blipFill>
          <a:blip r:embed="rId3"/>
          <a:srcRect l="2798" t="16238" r="3606"/>
          <a:stretch>
            <a:fillRect/>
          </a:stretch>
        </p:blipFill>
        <p:spPr>
          <a:xfrm>
            <a:off x="2181680" y="1243668"/>
            <a:ext cx="7828636" cy="3617236"/>
          </a:xfrm>
          <a:prstGeom prst="rect">
            <a:avLst/>
          </a:prstGeom>
        </p:spPr>
      </p:pic>
      <p:pic>
        <p:nvPicPr>
          <p:cNvPr id="5" name="Image 4">
            <a:extLst>
              <a:ext uri="{FF2B5EF4-FFF2-40B4-BE49-F238E27FC236}">
                <a16:creationId xmlns:a16="http://schemas.microsoft.com/office/drawing/2014/main" id="{896A5456-EDCB-89EA-CB94-AD7AC33CE633}"/>
              </a:ext>
            </a:extLst>
          </p:cNvPr>
          <p:cNvPicPr>
            <a:picLocks noChangeAspect="1"/>
          </p:cNvPicPr>
          <p:nvPr/>
        </p:nvPicPr>
        <p:blipFill>
          <a:blip r:embed="rId4"/>
          <a:srcRect l="64" t="31066" b="52692"/>
          <a:stretch>
            <a:fillRect/>
          </a:stretch>
        </p:blipFill>
        <p:spPr>
          <a:xfrm>
            <a:off x="1637069" y="5211095"/>
            <a:ext cx="8917859" cy="904568"/>
          </a:xfrm>
          <a:prstGeom prst="rect">
            <a:avLst/>
          </a:prstGeom>
        </p:spPr>
      </p:pic>
    </p:spTree>
    <p:extLst>
      <p:ext uri="{BB962C8B-B14F-4D97-AF65-F5344CB8AC3E}">
        <p14:creationId xmlns:p14="http://schemas.microsoft.com/office/powerpoint/2010/main" val="145878575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018F5-521C-1586-D71D-4D067F278340}"/>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4714C96D-0540-AEC4-2872-8AC3EF61ACE0}"/>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18" name="Google Shape;273;p7" descr="Lever la main - Icônes mains et gestes gratuites">
            <a:extLst>
              <a:ext uri="{FF2B5EF4-FFF2-40B4-BE49-F238E27FC236}">
                <a16:creationId xmlns:a16="http://schemas.microsoft.com/office/drawing/2014/main" id="{1E666A15-210E-555E-1641-D5F1B22C4317}"/>
              </a:ext>
            </a:extLst>
          </p:cNvPr>
          <p:cNvPicPr preferRelativeResize="0"/>
          <p:nvPr/>
        </p:nvPicPr>
        <p:blipFill rotWithShape="1">
          <a:blip r:embed="rId2">
            <a:alphaModFix/>
          </a:blip>
          <a:srcRect/>
          <a:stretch/>
        </p:blipFill>
        <p:spPr>
          <a:xfrm>
            <a:off x="11430988" y="779780"/>
            <a:ext cx="610119" cy="586904"/>
          </a:xfrm>
          <a:prstGeom prst="rect">
            <a:avLst/>
          </a:prstGeom>
          <a:noFill/>
          <a:ln>
            <a:noFill/>
          </a:ln>
        </p:spPr>
      </p:pic>
      <p:sp>
        <p:nvSpPr>
          <p:cNvPr id="19" name="ZoneTexte 18">
            <a:extLst>
              <a:ext uri="{FF2B5EF4-FFF2-40B4-BE49-F238E27FC236}">
                <a16:creationId xmlns:a16="http://schemas.microsoft.com/office/drawing/2014/main" id="{5E7FCEAE-AFE5-97A3-D067-2FCD6CA1700F}"/>
              </a:ext>
            </a:extLst>
          </p:cNvPr>
          <p:cNvSpPr txBox="1"/>
          <p:nvPr/>
        </p:nvSpPr>
        <p:spPr>
          <a:xfrm>
            <a:off x="1025996" y="216370"/>
            <a:ext cx="7803372"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4" name="Image 3">
            <a:extLst>
              <a:ext uri="{FF2B5EF4-FFF2-40B4-BE49-F238E27FC236}">
                <a16:creationId xmlns:a16="http://schemas.microsoft.com/office/drawing/2014/main" id="{AAEDC887-9A5D-2CB5-D2BC-129D0892A08F}"/>
              </a:ext>
            </a:extLst>
          </p:cNvPr>
          <p:cNvPicPr>
            <a:picLocks noChangeAspect="1"/>
          </p:cNvPicPr>
          <p:nvPr/>
        </p:nvPicPr>
        <p:blipFill>
          <a:blip r:embed="rId3"/>
          <a:srcRect l="2798" t="16238" r="3606"/>
          <a:stretch>
            <a:fillRect/>
          </a:stretch>
        </p:blipFill>
        <p:spPr>
          <a:xfrm>
            <a:off x="2656626" y="887808"/>
            <a:ext cx="6549365" cy="3026147"/>
          </a:xfrm>
          <a:prstGeom prst="rect">
            <a:avLst/>
          </a:prstGeom>
        </p:spPr>
      </p:pic>
      <p:pic>
        <p:nvPicPr>
          <p:cNvPr id="5" name="Image 4">
            <a:extLst>
              <a:ext uri="{FF2B5EF4-FFF2-40B4-BE49-F238E27FC236}">
                <a16:creationId xmlns:a16="http://schemas.microsoft.com/office/drawing/2014/main" id="{3AAFC311-7F8E-F2A9-5D88-E0C5640C1CE1}"/>
              </a:ext>
            </a:extLst>
          </p:cNvPr>
          <p:cNvPicPr>
            <a:picLocks noChangeAspect="1"/>
          </p:cNvPicPr>
          <p:nvPr/>
        </p:nvPicPr>
        <p:blipFill>
          <a:blip r:embed="rId4"/>
          <a:srcRect l="64" t="47132" b="2022"/>
          <a:stretch>
            <a:fillRect/>
          </a:stretch>
        </p:blipFill>
        <p:spPr>
          <a:xfrm>
            <a:off x="1627238" y="3908284"/>
            <a:ext cx="8608143" cy="2733346"/>
          </a:xfrm>
          <a:prstGeom prst="rect">
            <a:avLst/>
          </a:prstGeom>
        </p:spPr>
      </p:pic>
    </p:spTree>
    <p:extLst>
      <p:ext uri="{BB962C8B-B14F-4D97-AF65-F5344CB8AC3E}">
        <p14:creationId xmlns:p14="http://schemas.microsoft.com/office/powerpoint/2010/main" val="18116870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B1FDE-C7D3-C6E1-04AA-A2C88D5B94F6}"/>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5DCB431E-A08C-BD3A-92ED-7A95C73D3B8E}"/>
              </a:ext>
            </a:extLst>
          </p:cNvPr>
          <p:cNvPicPr>
            <a:picLocks noChangeAspect="1"/>
          </p:cNvPicPr>
          <p:nvPr/>
        </p:nvPicPr>
        <p:blipFill>
          <a:blip r:embed="rId2"/>
          <a:stretch>
            <a:fillRect/>
          </a:stretch>
        </p:blipFill>
        <p:spPr>
          <a:xfrm>
            <a:off x="1419882" y="1050392"/>
            <a:ext cx="8923654" cy="5569036"/>
          </a:xfrm>
          <a:prstGeom prst="rect">
            <a:avLst/>
          </a:prstGeom>
        </p:spPr>
      </p:pic>
      <p:sp>
        <p:nvSpPr>
          <p:cNvPr id="16" name="Oval 15">
            <a:extLst>
              <a:ext uri="{FF2B5EF4-FFF2-40B4-BE49-F238E27FC236}">
                <a16:creationId xmlns:a16="http://schemas.microsoft.com/office/drawing/2014/main" id="{6EBB6063-FE92-7EFB-58E2-C6B2B5075458}"/>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sp>
        <p:nvSpPr>
          <p:cNvPr id="5" name="D_A_01">
            <a:extLst>
              <a:ext uri="{FF2B5EF4-FFF2-40B4-BE49-F238E27FC236}">
                <a16:creationId xmlns:a16="http://schemas.microsoft.com/office/drawing/2014/main" id="{A723EFED-5CF2-081D-864A-8D168CE73CDF}"/>
              </a:ext>
            </a:extLst>
          </p:cNvPr>
          <p:cNvSpPr txBox="1"/>
          <p:nvPr/>
        </p:nvSpPr>
        <p:spPr>
          <a:xfrm>
            <a:off x="817668" y="176145"/>
            <a:ext cx="10556664" cy="491885"/>
          </a:xfrm>
          <a:prstGeom prst="rect">
            <a:avLst/>
          </a:prstGeom>
          <a:noFill/>
        </p:spPr>
        <p:txBody>
          <a:bodyPr wrap="square" rtlCol="0" anchor="ctr">
            <a:noAutofit/>
          </a:bodyPr>
          <a:lstStyle/>
          <a:p>
            <a:pPr>
              <a:spcAft>
                <a:spcPts val="400"/>
              </a:spcAft>
            </a:pPr>
            <a:r>
              <a:rPr lang="fr-FR" b="1" noProof="0" dirty="0">
                <a:solidFill>
                  <a:schemeClr val="tx1">
                    <a:lumMod val="50000"/>
                    <a:lumOff val="50000"/>
                  </a:schemeClr>
                </a:solidFill>
                <a:latin typeface="Arial" panose="020B0604020202020204" pitchFamily="34" charset="0"/>
                <a:cs typeface="Arial" panose="020B0604020202020204" pitchFamily="34" charset="0"/>
              </a:rPr>
              <a:t>Prenez la correction sur vos livrets.</a:t>
            </a:r>
          </a:p>
        </p:txBody>
      </p:sp>
      <p:sp>
        <p:nvSpPr>
          <p:cNvPr id="7" name="D_A_02">
            <a:extLst>
              <a:ext uri="{FF2B5EF4-FFF2-40B4-BE49-F238E27FC236}">
                <a16:creationId xmlns:a16="http://schemas.microsoft.com/office/drawing/2014/main" id="{261933C0-2A7E-7635-AC60-518C6EF4082C}"/>
              </a:ext>
            </a:extLst>
          </p:cNvPr>
          <p:cNvSpPr txBox="1"/>
          <p:nvPr/>
        </p:nvSpPr>
        <p:spPr>
          <a:xfrm>
            <a:off x="817668" y="550188"/>
            <a:ext cx="8369582" cy="357029"/>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Donner quelques minutes aux élèves pour recopier la correction sur les livrets.</a:t>
            </a:r>
          </a:p>
        </p:txBody>
      </p:sp>
      <p:grpSp>
        <p:nvGrpSpPr>
          <p:cNvPr id="2" name="Groupe 1">
            <a:extLst>
              <a:ext uri="{FF2B5EF4-FFF2-40B4-BE49-F238E27FC236}">
                <a16:creationId xmlns:a16="http://schemas.microsoft.com/office/drawing/2014/main" id="{4BCAE5F5-91F1-19F8-5F95-63581B0196DF}"/>
              </a:ext>
            </a:extLst>
          </p:cNvPr>
          <p:cNvGrpSpPr/>
          <p:nvPr/>
        </p:nvGrpSpPr>
        <p:grpSpPr>
          <a:xfrm>
            <a:off x="11374332" y="731731"/>
            <a:ext cx="630930" cy="588164"/>
            <a:chOff x="582302" y="4457015"/>
            <a:chExt cx="630930" cy="588164"/>
          </a:xfrm>
        </p:grpSpPr>
        <p:pic>
          <p:nvPicPr>
            <p:cNvPr id="3" name="Picture 7">
              <a:extLst>
                <a:ext uri="{FF2B5EF4-FFF2-40B4-BE49-F238E27FC236}">
                  <a16:creationId xmlns:a16="http://schemas.microsoft.com/office/drawing/2014/main" id="{4350B261-6400-3915-89CB-62AEDB204832}"/>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 name="Picture 7">
              <a:extLst>
                <a:ext uri="{FF2B5EF4-FFF2-40B4-BE49-F238E27FC236}">
                  <a16:creationId xmlns:a16="http://schemas.microsoft.com/office/drawing/2014/main" id="{983C7B48-BE41-64F5-4D3E-64FEE324647D}"/>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8" name="ZoneTexte 7">
            <a:extLst>
              <a:ext uri="{FF2B5EF4-FFF2-40B4-BE49-F238E27FC236}">
                <a16:creationId xmlns:a16="http://schemas.microsoft.com/office/drawing/2014/main" id="{39BC653C-6A62-ECAA-9069-732779CF576C}"/>
              </a:ext>
            </a:extLst>
          </p:cNvPr>
          <p:cNvSpPr txBox="1"/>
          <p:nvPr/>
        </p:nvSpPr>
        <p:spPr>
          <a:xfrm>
            <a:off x="3605213" y="4806968"/>
            <a:ext cx="1363833" cy="338554"/>
          </a:xfrm>
          <a:prstGeom prst="rect">
            <a:avLst/>
          </a:prstGeom>
          <a:noFill/>
        </p:spPr>
        <p:txBody>
          <a:bodyPr wrap="square" rtlCol="0">
            <a:spAutoFit/>
          </a:bodyPr>
          <a:lstStyle/>
          <a:p>
            <a:pPr algn="ctr"/>
            <a:r>
              <a:rPr lang="fr-FR" sz="1600" b="1" noProof="0" dirty="0">
                <a:solidFill>
                  <a:srgbClr val="FF0000"/>
                </a:solidFill>
                <a:latin typeface="+mj-lt"/>
              </a:rPr>
              <a:t>Producteur</a:t>
            </a:r>
          </a:p>
        </p:txBody>
      </p:sp>
      <p:sp>
        <p:nvSpPr>
          <p:cNvPr id="9" name="ZoneTexte 8">
            <a:extLst>
              <a:ext uri="{FF2B5EF4-FFF2-40B4-BE49-F238E27FC236}">
                <a16:creationId xmlns:a16="http://schemas.microsoft.com/office/drawing/2014/main" id="{46C83FBE-525E-C998-1AF1-BEB1E96FE82E}"/>
              </a:ext>
            </a:extLst>
          </p:cNvPr>
          <p:cNvSpPr txBox="1"/>
          <p:nvPr/>
        </p:nvSpPr>
        <p:spPr>
          <a:xfrm>
            <a:off x="3029606" y="1714705"/>
            <a:ext cx="1695953" cy="400110"/>
          </a:xfrm>
          <a:prstGeom prst="rect">
            <a:avLst/>
          </a:prstGeom>
          <a:noFill/>
        </p:spPr>
        <p:txBody>
          <a:bodyPr wrap="square" rtlCol="0">
            <a:spAutoFit/>
          </a:bodyPr>
          <a:lstStyle/>
          <a:p>
            <a:r>
              <a:rPr lang="fr-FR" sz="2000" b="1" dirty="0">
                <a:solidFill>
                  <a:srgbClr val="FF0000"/>
                </a:solidFill>
                <a:latin typeface="+mj-lt"/>
              </a:rPr>
              <a:t>L’énergie</a:t>
            </a:r>
            <a:endParaRPr lang="fr-FR" sz="2000" b="1" noProof="0" dirty="0">
              <a:solidFill>
                <a:srgbClr val="FF0000"/>
              </a:solidFill>
              <a:latin typeface="+mj-lt"/>
            </a:endParaRPr>
          </a:p>
        </p:txBody>
      </p:sp>
      <p:sp>
        <p:nvSpPr>
          <p:cNvPr id="10" name="ZoneTexte 9">
            <a:extLst>
              <a:ext uri="{FF2B5EF4-FFF2-40B4-BE49-F238E27FC236}">
                <a16:creationId xmlns:a16="http://schemas.microsoft.com/office/drawing/2014/main" id="{6320B76E-081E-14CC-22EB-66EEE25B35AC}"/>
              </a:ext>
            </a:extLst>
          </p:cNvPr>
          <p:cNvSpPr txBox="1"/>
          <p:nvPr/>
        </p:nvSpPr>
        <p:spPr>
          <a:xfrm>
            <a:off x="1631651" y="3175472"/>
            <a:ext cx="8085246" cy="400110"/>
          </a:xfrm>
          <a:prstGeom prst="rect">
            <a:avLst/>
          </a:prstGeom>
          <a:noFill/>
        </p:spPr>
        <p:txBody>
          <a:bodyPr wrap="square" rtlCol="0">
            <a:spAutoFit/>
          </a:bodyPr>
          <a:lstStyle/>
          <a:p>
            <a:pPr algn="ctr"/>
            <a:r>
              <a:rPr lang="fr-FR" sz="2000" b="1" noProof="0" dirty="0">
                <a:solidFill>
                  <a:srgbClr val="FF0000"/>
                </a:solidFill>
                <a:latin typeface="+mj-lt"/>
              </a:rPr>
              <a:t>En allant des herbes vers serpents le flux de l’énergie diminue</a:t>
            </a:r>
          </a:p>
        </p:txBody>
      </p:sp>
      <p:sp>
        <p:nvSpPr>
          <p:cNvPr id="11" name="ZoneTexte 10">
            <a:extLst>
              <a:ext uri="{FF2B5EF4-FFF2-40B4-BE49-F238E27FC236}">
                <a16:creationId xmlns:a16="http://schemas.microsoft.com/office/drawing/2014/main" id="{CBED05EB-38A8-A080-2562-4CE81AB68F4B}"/>
              </a:ext>
            </a:extLst>
          </p:cNvPr>
          <p:cNvSpPr txBox="1"/>
          <p:nvPr/>
        </p:nvSpPr>
        <p:spPr>
          <a:xfrm>
            <a:off x="6961523" y="5766164"/>
            <a:ext cx="2531910" cy="369332"/>
          </a:xfrm>
          <a:prstGeom prst="rect">
            <a:avLst/>
          </a:prstGeom>
          <a:noFill/>
        </p:spPr>
        <p:txBody>
          <a:bodyPr wrap="square">
            <a:spAutoFit/>
          </a:bodyPr>
          <a:lstStyle/>
          <a:p>
            <a:r>
              <a:rPr lang="fr-FR" b="1" noProof="0" dirty="0">
                <a:solidFill>
                  <a:srgbClr val="FF0000"/>
                </a:solidFill>
                <a:latin typeface="+mj-lt"/>
                <a:ea typeface="Calibri"/>
                <a:cs typeface="Calibri"/>
                <a:sym typeface="Calibri"/>
              </a:rPr>
              <a:t>le transfert de l’énergie</a:t>
            </a:r>
            <a:endParaRPr lang="fr-FR" noProof="0" dirty="0">
              <a:solidFill>
                <a:srgbClr val="FF0000"/>
              </a:solidFill>
              <a:latin typeface="+mj-lt"/>
            </a:endParaRPr>
          </a:p>
        </p:txBody>
      </p:sp>
      <p:sp>
        <p:nvSpPr>
          <p:cNvPr id="12" name="ZoneTexte 11">
            <a:extLst>
              <a:ext uri="{FF2B5EF4-FFF2-40B4-BE49-F238E27FC236}">
                <a16:creationId xmlns:a16="http://schemas.microsoft.com/office/drawing/2014/main" id="{BB7D6929-E5A2-D429-BEF9-CAC1E2C7897B}"/>
              </a:ext>
            </a:extLst>
          </p:cNvPr>
          <p:cNvSpPr txBox="1"/>
          <p:nvPr/>
        </p:nvSpPr>
        <p:spPr>
          <a:xfrm>
            <a:off x="2991517" y="5205232"/>
            <a:ext cx="2682757" cy="400110"/>
          </a:xfrm>
          <a:prstGeom prst="rect">
            <a:avLst/>
          </a:prstGeom>
          <a:noFill/>
        </p:spPr>
        <p:txBody>
          <a:bodyPr wrap="square" rtlCol="0">
            <a:spAutoFit/>
          </a:bodyPr>
          <a:lstStyle/>
          <a:p>
            <a:r>
              <a:rPr lang="fr-FR" sz="2000" b="1" noProof="0" dirty="0">
                <a:solidFill>
                  <a:srgbClr val="FF0000"/>
                </a:solidFill>
                <a:latin typeface="+mj-lt"/>
              </a:rPr>
              <a:t>Transfert de l</a:t>
            </a:r>
            <a:r>
              <a:rPr lang="fr-FR" sz="2000" b="1" dirty="0">
                <a:solidFill>
                  <a:srgbClr val="FF0000"/>
                </a:solidFill>
                <a:latin typeface="+mj-lt"/>
              </a:rPr>
              <a:t>’énergie</a:t>
            </a:r>
          </a:p>
        </p:txBody>
      </p:sp>
      <p:sp>
        <p:nvSpPr>
          <p:cNvPr id="13" name="ZoneTexte 12">
            <a:extLst>
              <a:ext uri="{FF2B5EF4-FFF2-40B4-BE49-F238E27FC236}">
                <a16:creationId xmlns:a16="http://schemas.microsoft.com/office/drawing/2014/main" id="{82E9EFF7-7319-E385-A6D5-B960EB01AAEA}"/>
              </a:ext>
            </a:extLst>
          </p:cNvPr>
          <p:cNvSpPr txBox="1"/>
          <p:nvPr/>
        </p:nvSpPr>
        <p:spPr>
          <a:xfrm>
            <a:off x="3101100" y="2071106"/>
            <a:ext cx="1392242" cy="400110"/>
          </a:xfrm>
          <a:prstGeom prst="rect">
            <a:avLst/>
          </a:prstGeom>
          <a:noFill/>
        </p:spPr>
        <p:txBody>
          <a:bodyPr wrap="square" rtlCol="0">
            <a:spAutoFit/>
          </a:bodyPr>
          <a:lstStyle/>
          <a:p>
            <a:r>
              <a:rPr lang="fr-FR" sz="2000" b="1" noProof="0" dirty="0">
                <a:solidFill>
                  <a:srgbClr val="FF0000"/>
                </a:solidFill>
                <a:latin typeface="+mj-lt"/>
              </a:rPr>
              <a:t>10 000 Kcal</a:t>
            </a:r>
          </a:p>
        </p:txBody>
      </p:sp>
      <p:sp>
        <p:nvSpPr>
          <p:cNvPr id="15" name="ZoneTexte 14">
            <a:extLst>
              <a:ext uri="{FF2B5EF4-FFF2-40B4-BE49-F238E27FC236}">
                <a16:creationId xmlns:a16="http://schemas.microsoft.com/office/drawing/2014/main" id="{205F7AD4-3030-5401-CF1F-1C13EB9AA319}"/>
              </a:ext>
            </a:extLst>
          </p:cNvPr>
          <p:cNvSpPr txBox="1"/>
          <p:nvPr/>
        </p:nvSpPr>
        <p:spPr>
          <a:xfrm>
            <a:off x="6805995" y="4806968"/>
            <a:ext cx="1695953" cy="338554"/>
          </a:xfrm>
          <a:prstGeom prst="rect">
            <a:avLst/>
          </a:prstGeom>
          <a:noFill/>
        </p:spPr>
        <p:txBody>
          <a:bodyPr wrap="square" rtlCol="0">
            <a:spAutoFit/>
          </a:bodyPr>
          <a:lstStyle/>
          <a:p>
            <a:r>
              <a:rPr lang="fr-FR" sz="1600" b="1" noProof="0" dirty="0">
                <a:solidFill>
                  <a:srgbClr val="FF0000"/>
                </a:solidFill>
                <a:latin typeface="+mj-lt"/>
              </a:rPr>
              <a:t>Consommateur 2</a:t>
            </a:r>
          </a:p>
        </p:txBody>
      </p:sp>
      <p:sp>
        <p:nvSpPr>
          <p:cNvPr id="17" name="ZoneTexte 16">
            <a:extLst>
              <a:ext uri="{FF2B5EF4-FFF2-40B4-BE49-F238E27FC236}">
                <a16:creationId xmlns:a16="http://schemas.microsoft.com/office/drawing/2014/main" id="{7DD697E7-BB35-5BF4-998C-2591132F7791}"/>
              </a:ext>
            </a:extLst>
          </p:cNvPr>
          <p:cNvSpPr txBox="1"/>
          <p:nvPr/>
        </p:nvSpPr>
        <p:spPr>
          <a:xfrm>
            <a:off x="6951691" y="5178190"/>
            <a:ext cx="2682757" cy="400110"/>
          </a:xfrm>
          <a:prstGeom prst="rect">
            <a:avLst/>
          </a:prstGeom>
          <a:noFill/>
        </p:spPr>
        <p:txBody>
          <a:bodyPr wrap="square" rtlCol="0">
            <a:spAutoFit/>
          </a:bodyPr>
          <a:lstStyle/>
          <a:p>
            <a:r>
              <a:rPr lang="fr-FR" sz="2000" b="1" noProof="0" dirty="0">
                <a:solidFill>
                  <a:srgbClr val="FF0000"/>
                </a:solidFill>
                <a:latin typeface="+mj-lt"/>
              </a:rPr>
              <a:t>Perte de l</a:t>
            </a:r>
            <a:r>
              <a:rPr lang="fr-FR" sz="2000" b="1" dirty="0">
                <a:solidFill>
                  <a:srgbClr val="FF0000"/>
                </a:solidFill>
                <a:latin typeface="+mj-lt"/>
              </a:rPr>
              <a:t>’énergie</a:t>
            </a:r>
          </a:p>
        </p:txBody>
      </p:sp>
      <p:sp>
        <p:nvSpPr>
          <p:cNvPr id="21" name="ZoneTexte 20">
            <a:extLst>
              <a:ext uri="{FF2B5EF4-FFF2-40B4-BE49-F238E27FC236}">
                <a16:creationId xmlns:a16="http://schemas.microsoft.com/office/drawing/2014/main" id="{31FCC1CD-707E-01F9-FCA4-DE00032395FE}"/>
              </a:ext>
            </a:extLst>
          </p:cNvPr>
          <p:cNvSpPr txBox="1"/>
          <p:nvPr/>
        </p:nvSpPr>
        <p:spPr>
          <a:xfrm>
            <a:off x="2035830" y="6095285"/>
            <a:ext cx="6853286" cy="369332"/>
          </a:xfrm>
          <a:prstGeom prst="rect">
            <a:avLst/>
          </a:prstGeom>
          <a:noFill/>
        </p:spPr>
        <p:txBody>
          <a:bodyPr wrap="square">
            <a:spAutoFit/>
          </a:bodyPr>
          <a:lstStyle/>
          <a:p>
            <a:r>
              <a:rPr lang="fr-FR" b="1" noProof="0" dirty="0">
                <a:solidFill>
                  <a:srgbClr val="FF0000"/>
                </a:solidFill>
                <a:latin typeface="+mj-lt"/>
                <a:ea typeface="Calibri"/>
                <a:cs typeface="Calibri"/>
                <a:sym typeface="Calibri"/>
              </a:rPr>
              <a:t>d’un niveau trophique à un autre n’est jamais total à cause des pertes.</a:t>
            </a:r>
            <a:endParaRPr lang="fr-FR" noProof="0" dirty="0">
              <a:solidFill>
                <a:srgbClr val="FF0000"/>
              </a:solidFill>
              <a:latin typeface="+mj-lt"/>
            </a:endParaRPr>
          </a:p>
        </p:txBody>
      </p:sp>
      <p:sp>
        <p:nvSpPr>
          <p:cNvPr id="32" name="ZoneTexte 31">
            <a:extLst>
              <a:ext uri="{FF2B5EF4-FFF2-40B4-BE49-F238E27FC236}">
                <a16:creationId xmlns:a16="http://schemas.microsoft.com/office/drawing/2014/main" id="{9B85078E-2E94-28F0-C299-87E7E1DC3313}"/>
              </a:ext>
            </a:extLst>
          </p:cNvPr>
          <p:cNvSpPr txBox="1"/>
          <p:nvPr/>
        </p:nvSpPr>
        <p:spPr>
          <a:xfrm>
            <a:off x="8501948" y="4823302"/>
            <a:ext cx="1695953" cy="338554"/>
          </a:xfrm>
          <a:prstGeom prst="rect">
            <a:avLst/>
          </a:prstGeom>
          <a:noFill/>
        </p:spPr>
        <p:txBody>
          <a:bodyPr wrap="square" rtlCol="0">
            <a:spAutoFit/>
          </a:bodyPr>
          <a:lstStyle/>
          <a:p>
            <a:r>
              <a:rPr lang="fr-FR" sz="1600" b="1" noProof="0" dirty="0">
                <a:solidFill>
                  <a:srgbClr val="FF0000"/>
                </a:solidFill>
                <a:latin typeface="+mj-lt"/>
              </a:rPr>
              <a:t>Consommateur 3</a:t>
            </a:r>
          </a:p>
        </p:txBody>
      </p:sp>
      <p:sp>
        <p:nvSpPr>
          <p:cNvPr id="33" name="ZoneTexte 32">
            <a:extLst>
              <a:ext uri="{FF2B5EF4-FFF2-40B4-BE49-F238E27FC236}">
                <a16:creationId xmlns:a16="http://schemas.microsoft.com/office/drawing/2014/main" id="{02E75E19-C818-C7F4-0447-22B5A143DAF9}"/>
              </a:ext>
            </a:extLst>
          </p:cNvPr>
          <p:cNvSpPr txBox="1"/>
          <p:nvPr/>
        </p:nvSpPr>
        <p:spPr>
          <a:xfrm>
            <a:off x="5128176" y="4795270"/>
            <a:ext cx="1695953" cy="338554"/>
          </a:xfrm>
          <a:prstGeom prst="rect">
            <a:avLst/>
          </a:prstGeom>
          <a:noFill/>
        </p:spPr>
        <p:txBody>
          <a:bodyPr wrap="square" rtlCol="0">
            <a:spAutoFit/>
          </a:bodyPr>
          <a:lstStyle/>
          <a:p>
            <a:r>
              <a:rPr lang="fr-FR" sz="1600" b="1" noProof="0" dirty="0">
                <a:solidFill>
                  <a:srgbClr val="FF0000"/>
                </a:solidFill>
                <a:latin typeface="+mj-lt"/>
              </a:rPr>
              <a:t>Consommateur 1</a:t>
            </a:r>
          </a:p>
        </p:txBody>
      </p:sp>
      <p:sp>
        <p:nvSpPr>
          <p:cNvPr id="37" name="ZoneTexte 36">
            <a:extLst>
              <a:ext uri="{FF2B5EF4-FFF2-40B4-BE49-F238E27FC236}">
                <a16:creationId xmlns:a16="http://schemas.microsoft.com/office/drawing/2014/main" id="{50D872EA-C61A-3453-9E8C-7DECDDDD1E88}"/>
              </a:ext>
            </a:extLst>
          </p:cNvPr>
          <p:cNvSpPr txBox="1"/>
          <p:nvPr/>
        </p:nvSpPr>
        <p:spPr>
          <a:xfrm>
            <a:off x="4747384" y="1407567"/>
            <a:ext cx="2457536" cy="400110"/>
          </a:xfrm>
          <a:prstGeom prst="rect">
            <a:avLst/>
          </a:prstGeom>
          <a:noFill/>
        </p:spPr>
        <p:txBody>
          <a:bodyPr wrap="square" rtlCol="0">
            <a:spAutoFit/>
          </a:bodyPr>
          <a:lstStyle/>
          <a:p>
            <a:r>
              <a:rPr lang="fr-FR" sz="2000" b="1" noProof="0" dirty="0">
                <a:solidFill>
                  <a:srgbClr val="FF0000"/>
                </a:solidFill>
                <a:latin typeface="+mj-lt"/>
              </a:rPr>
              <a:t>4 niveaux trophiques</a:t>
            </a:r>
          </a:p>
        </p:txBody>
      </p:sp>
      <p:sp>
        <p:nvSpPr>
          <p:cNvPr id="39" name="ZoneTexte 38">
            <a:extLst>
              <a:ext uri="{FF2B5EF4-FFF2-40B4-BE49-F238E27FC236}">
                <a16:creationId xmlns:a16="http://schemas.microsoft.com/office/drawing/2014/main" id="{D936C7D1-1E59-2087-F6B9-9E79BD8B221B}"/>
              </a:ext>
            </a:extLst>
          </p:cNvPr>
          <p:cNvSpPr txBox="1"/>
          <p:nvPr/>
        </p:nvSpPr>
        <p:spPr>
          <a:xfrm>
            <a:off x="7250951" y="2071106"/>
            <a:ext cx="1392242" cy="400110"/>
          </a:xfrm>
          <a:prstGeom prst="rect">
            <a:avLst/>
          </a:prstGeom>
          <a:noFill/>
        </p:spPr>
        <p:txBody>
          <a:bodyPr wrap="square" rtlCol="0">
            <a:spAutoFit/>
          </a:bodyPr>
          <a:lstStyle/>
          <a:p>
            <a:r>
              <a:rPr lang="fr-FR" sz="2000" b="1" noProof="0" dirty="0">
                <a:solidFill>
                  <a:srgbClr val="FF0000"/>
                </a:solidFill>
                <a:latin typeface="+mj-lt"/>
              </a:rPr>
              <a:t>1 000 Kcal</a:t>
            </a:r>
          </a:p>
        </p:txBody>
      </p:sp>
      <p:sp>
        <p:nvSpPr>
          <p:cNvPr id="40" name="ZoneTexte 39">
            <a:extLst>
              <a:ext uri="{FF2B5EF4-FFF2-40B4-BE49-F238E27FC236}">
                <a16:creationId xmlns:a16="http://schemas.microsoft.com/office/drawing/2014/main" id="{9E6A9C32-DA18-3B99-6F84-31A222245956}"/>
              </a:ext>
            </a:extLst>
          </p:cNvPr>
          <p:cNvSpPr txBox="1"/>
          <p:nvPr/>
        </p:nvSpPr>
        <p:spPr>
          <a:xfrm>
            <a:off x="3032291" y="2326099"/>
            <a:ext cx="1392242" cy="400110"/>
          </a:xfrm>
          <a:prstGeom prst="rect">
            <a:avLst/>
          </a:prstGeom>
          <a:noFill/>
        </p:spPr>
        <p:txBody>
          <a:bodyPr wrap="square" rtlCol="0">
            <a:spAutoFit/>
          </a:bodyPr>
          <a:lstStyle/>
          <a:p>
            <a:r>
              <a:rPr lang="fr-FR" sz="2000" b="1" noProof="0" dirty="0">
                <a:solidFill>
                  <a:srgbClr val="FF0000"/>
                </a:solidFill>
                <a:latin typeface="+mj-lt"/>
              </a:rPr>
              <a:t>100 Kcal</a:t>
            </a:r>
          </a:p>
        </p:txBody>
      </p:sp>
      <p:sp>
        <p:nvSpPr>
          <p:cNvPr id="41" name="ZoneTexte 40">
            <a:extLst>
              <a:ext uri="{FF2B5EF4-FFF2-40B4-BE49-F238E27FC236}">
                <a16:creationId xmlns:a16="http://schemas.microsoft.com/office/drawing/2014/main" id="{A8AB4E7E-40AA-F488-D49B-CFF9E26672CE}"/>
              </a:ext>
            </a:extLst>
          </p:cNvPr>
          <p:cNvSpPr txBox="1"/>
          <p:nvPr/>
        </p:nvSpPr>
        <p:spPr>
          <a:xfrm>
            <a:off x="7018734" y="2356637"/>
            <a:ext cx="1392242" cy="400110"/>
          </a:xfrm>
          <a:prstGeom prst="rect">
            <a:avLst/>
          </a:prstGeom>
          <a:noFill/>
        </p:spPr>
        <p:txBody>
          <a:bodyPr wrap="square" rtlCol="0">
            <a:spAutoFit/>
          </a:bodyPr>
          <a:lstStyle/>
          <a:p>
            <a:r>
              <a:rPr lang="fr-FR" sz="2000" b="1" noProof="0" dirty="0">
                <a:solidFill>
                  <a:srgbClr val="FF0000"/>
                </a:solidFill>
                <a:latin typeface="+mj-lt"/>
              </a:rPr>
              <a:t>10 Kcal</a:t>
            </a:r>
          </a:p>
        </p:txBody>
      </p:sp>
    </p:spTree>
    <p:extLst>
      <p:ext uri="{BB962C8B-B14F-4D97-AF65-F5344CB8AC3E}">
        <p14:creationId xmlns:p14="http://schemas.microsoft.com/office/powerpoint/2010/main" val="683948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B27096">
                <a:alpha val="74000"/>
              </a:srgbClr>
            </a:gs>
            <a:gs pos="75000">
              <a:srgbClr val="B27096">
                <a:alpha val="66000"/>
              </a:srgbClr>
            </a:gs>
            <a:gs pos="83000">
              <a:srgbClr val="B27096"/>
            </a:gs>
            <a:gs pos="100000">
              <a:srgbClr val="B27096"/>
            </a:gs>
          </a:gsLst>
          <a:lin ang="5400000" scaled="1"/>
          <a:tileRect/>
        </a:gradFill>
        <a:effectLst/>
      </p:bgPr>
    </p:bg>
    <p:spTree>
      <p:nvGrpSpPr>
        <p:cNvPr id="1" name="">
          <a:extLst>
            <a:ext uri="{FF2B5EF4-FFF2-40B4-BE49-F238E27FC236}">
              <a16:creationId xmlns:a16="http://schemas.microsoft.com/office/drawing/2014/main" id="{97445811-0688-6920-8445-5FF5014A6A56}"/>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ED924B2-E791-8B7A-B452-C222B85004E9}"/>
              </a:ext>
            </a:extLst>
          </p:cNvPr>
          <p:cNvGrpSpPr/>
          <p:nvPr/>
        </p:nvGrpSpPr>
        <p:grpSpPr>
          <a:xfrm>
            <a:off x="275303" y="186813"/>
            <a:ext cx="11641393" cy="6420464"/>
            <a:chOff x="2184400" y="1402025"/>
            <a:chExt cx="7823200" cy="4942038"/>
          </a:xfrm>
        </p:grpSpPr>
        <p:sp>
          <p:nvSpPr>
            <p:cNvPr id="3" name="Rectangle : coins arrondis 10">
              <a:extLst>
                <a:ext uri="{FF2B5EF4-FFF2-40B4-BE49-F238E27FC236}">
                  <a16:creationId xmlns:a16="http://schemas.microsoft.com/office/drawing/2014/main" id="{486D72A5-68DA-9F53-3447-D529DA0810FC}"/>
                </a:ext>
              </a:extLst>
            </p:cNvPr>
            <p:cNvSpPr/>
            <p:nvPr/>
          </p:nvSpPr>
          <p:spPr>
            <a:xfrm>
              <a:off x="2184400" y="1402025"/>
              <a:ext cx="7823200" cy="4942038"/>
            </a:xfrm>
            <a:prstGeom prst="roundRect">
              <a:avLst>
                <a:gd name="adj" fmla="val 2665"/>
              </a:avLst>
            </a:prstGeom>
            <a:solidFill>
              <a:srgbClr val="B27096">
                <a:alpha val="51000"/>
              </a:srgbClr>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9657DAEB-3B33-21E7-5E18-6749EB35BC35}"/>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B4167B85-35F4-E9E4-826B-38E277DA0CEC}"/>
              </a:ext>
            </a:extLst>
          </p:cNvPr>
          <p:cNvGrpSpPr/>
          <p:nvPr/>
        </p:nvGrpSpPr>
        <p:grpSpPr>
          <a:xfrm>
            <a:off x="9190049" y="5409992"/>
            <a:ext cx="2425142" cy="936370"/>
            <a:chOff x="8796759" y="4917801"/>
            <a:chExt cx="2425142" cy="936370"/>
          </a:xfrm>
        </p:grpSpPr>
        <p:sp>
          <p:nvSpPr>
            <p:cNvPr id="42" name="Oval 41">
              <a:extLst>
                <a:ext uri="{FF2B5EF4-FFF2-40B4-BE49-F238E27FC236}">
                  <a16:creationId xmlns:a16="http://schemas.microsoft.com/office/drawing/2014/main" id="{41BCA132-56D9-79AD-3968-EBD601A21D52}"/>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DF391218-2CD1-984F-E352-04CBFFC6078B}"/>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5 min</a:t>
              </a:r>
            </a:p>
          </p:txBody>
        </p:sp>
      </p:grpSp>
      <p:grpSp>
        <p:nvGrpSpPr>
          <p:cNvPr id="5" name="Group 14">
            <a:extLst>
              <a:ext uri="{FF2B5EF4-FFF2-40B4-BE49-F238E27FC236}">
                <a16:creationId xmlns:a16="http://schemas.microsoft.com/office/drawing/2014/main" id="{F5393C6B-E109-A21B-1FE5-74E088A7634D}"/>
              </a:ext>
            </a:extLst>
          </p:cNvPr>
          <p:cNvGrpSpPr/>
          <p:nvPr/>
        </p:nvGrpSpPr>
        <p:grpSpPr>
          <a:xfrm>
            <a:off x="4965906" y="1777270"/>
            <a:ext cx="4659652" cy="2905447"/>
            <a:chOff x="1641585" y="1048972"/>
            <a:chExt cx="5867403" cy="3260732"/>
          </a:xfrm>
        </p:grpSpPr>
        <p:sp>
          <p:nvSpPr>
            <p:cNvPr id="6" name="Rectangle : coins arrondis 10">
              <a:extLst>
                <a:ext uri="{FF2B5EF4-FFF2-40B4-BE49-F238E27FC236}">
                  <a16:creationId xmlns:a16="http://schemas.microsoft.com/office/drawing/2014/main" id="{E7273679-81E2-2465-6DC2-93CA79B0E6F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A98FC3"/>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Rectangle 18">
              <a:extLst>
                <a:ext uri="{FF2B5EF4-FFF2-40B4-BE49-F238E27FC236}">
                  <a16:creationId xmlns:a16="http://schemas.microsoft.com/office/drawing/2014/main" id="{50EDBF7D-568D-6236-E857-CB3C9A829074}"/>
                </a:ext>
              </a:extLst>
            </p:cNvPr>
            <p:cNvSpPr/>
            <p:nvPr/>
          </p:nvSpPr>
          <p:spPr>
            <a:xfrm>
              <a:off x="1715066" y="1103461"/>
              <a:ext cx="5717724" cy="3124203"/>
            </a:xfrm>
            <a:prstGeom prst="rect">
              <a:avLst/>
            </a:prstGeom>
            <a:solidFill>
              <a:srgbClr val="A98FC3"/>
            </a:solidFill>
            <a:ln cap="flat">
              <a:solidFill>
                <a:srgbClr val="A98FC3"/>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9">
              <a:extLst>
                <a:ext uri="{FF2B5EF4-FFF2-40B4-BE49-F238E27FC236}">
                  <a16:creationId xmlns:a16="http://schemas.microsoft.com/office/drawing/2014/main" id="{529EA53E-8D82-055E-C1B6-2A1A353B60E5}"/>
                </a:ext>
              </a:extLst>
            </p:cNvPr>
            <p:cNvSpPr/>
            <p:nvPr/>
          </p:nvSpPr>
          <p:spPr>
            <a:xfrm>
              <a:off x="1802505" y="1179663"/>
              <a:ext cx="5542845" cy="2971799"/>
            </a:xfrm>
            <a:prstGeom prst="rect">
              <a:avLst/>
            </a:prstGeom>
            <a:solidFill>
              <a:srgbClr val="FFFFFF"/>
            </a:solidFill>
            <a:ln cap="flat">
              <a:solidFill>
                <a:srgbClr val="A98FC3"/>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0" name="Rectangle 20">
            <a:extLst>
              <a:ext uri="{FF2B5EF4-FFF2-40B4-BE49-F238E27FC236}">
                <a16:creationId xmlns:a16="http://schemas.microsoft.com/office/drawing/2014/main" id="{8D13C722-305B-8612-0847-FFFADF6980EF}"/>
              </a:ext>
            </a:extLst>
          </p:cNvPr>
          <p:cNvSpPr/>
          <p:nvPr/>
        </p:nvSpPr>
        <p:spPr>
          <a:xfrm>
            <a:off x="5180847" y="4353461"/>
            <a:ext cx="4145509" cy="57815"/>
          </a:xfrm>
          <a:prstGeom prst="rect">
            <a:avLst/>
          </a:prstGeom>
          <a:solidFill>
            <a:srgbClr val="A98FC3"/>
          </a:solidFill>
          <a:ln cap="flat">
            <a:solidFill>
              <a:srgbClr val="A98FC3"/>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ectangle 21">
            <a:extLst>
              <a:ext uri="{FF2B5EF4-FFF2-40B4-BE49-F238E27FC236}">
                <a16:creationId xmlns:a16="http://schemas.microsoft.com/office/drawing/2014/main" id="{46996676-2724-C1BE-DB87-C0FB86461F62}"/>
              </a:ext>
            </a:extLst>
          </p:cNvPr>
          <p:cNvSpPr/>
          <p:nvPr/>
        </p:nvSpPr>
        <p:spPr>
          <a:xfrm>
            <a:off x="4616647" y="2034059"/>
            <a:ext cx="867138" cy="384316"/>
          </a:xfrm>
          <a:prstGeom prst="rect">
            <a:avLst/>
          </a:prstGeom>
          <a:solidFill>
            <a:srgbClr val="A98FC3"/>
          </a:solidFill>
          <a:ln w="25402" cap="flat">
            <a:solidFill>
              <a:srgbClr val="A98FC3"/>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3">
            <a:extLst>
              <a:ext uri="{FF2B5EF4-FFF2-40B4-BE49-F238E27FC236}">
                <a16:creationId xmlns:a16="http://schemas.microsoft.com/office/drawing/2014/main" id="{25557640-5717-A08A-3E05-589A21EA2E88}"/>
              </a:ext>
            </a:extLst>
          </p:cNvPr>
          <p:cNvSpPr/>
          <p:nvPr/>
        </p:nvSpPr>
        <p:spPr>
          <a:xfrm>
            <a:off x="4694036" y="2039366"/>
            <a:ext cx="789749" cy="369332"/>
          </a:xfrm>
          <a:prstGeom prst="rect">
            <a:avLst/>
          </a:prstGeom>
          <a:noFill/>
          <a:ln cap="flat">
            <a:solidFill>
              <a:srgbClr val="A98FC3"/>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C</a:t>
            </a:r>
          </a:p>
        </p:txBody>
      </p:sp>
      <p:sp>
        <p:nvSpPr>
          <p:cNvPr id="13" name="TextBox 6">
            <a:extLst>
              <a:ext uri="{FF2B5EF4-FFF2-40B4-BE49-F238E27FC236}">
                <a16:creationId xmlns:a16="http://schemas.microsoft.com/office/drawing/2014/main" id="{B2FF636F-4790-5FB6-827E-E6F3377BFFB5}"/>
              </a:ext>
            </a:extLst>
          </p:cNvPr>
          <p:cNvSpPr txBox="1"/>
          <p:nvPr/>
        </p:nvSpPr>
        <p:spPr>
          <a:xfrm>
            <a:off x="5896198" y="2504539"/>
            <a:ext cx="2900561" cy="1527919"/>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000" b="1" kern="0" noProof="0" dirty="0">
                <a:solidFill>
                  <a:srgbClr val="A98FC3"/>
                </a:solidFill>
                <a:latin typeface="Arial" panose="020B0604020202020204" pitchFamily="34" charset="0"/>
                <a:cs typeface="Arial" panose="020B0604020202020204" pitchFamily="34" charset="0"/>
              </a:rPr>
              <a:t>Clôture de la séance</a:t>
            </a:r>
          </a:p>
        </p:txBody>
      </p:sp>
      <p:pic>
        <p:nvPicPr>
          <p:cNvPr id="14" name="Picture 2" descr="Image générée">
            <a:extLst>
              <a:ext uri="{FF2B5EF4-FFF2-40B4-BE49-F238E27FC236}">
                <a16:creationId xmlns:a16="http://schemas.microsoft.com/office/drawing/2014/main" id="{B119399D-6FEF-1523-1EFB-C5D6461F40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2128" y="1794133"/>
            <a:ext cx="2888584" cy="2888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90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18174-B146-E164-3824-454A14F82591}"/>
            </a:ext>
          </a:extLst>
        </p:cNvPr>
        <p:cNvGrpSpPr/>
        <p:nvPr/>
      </p:nvGrpSpPr>
      <p:grpSpPr>
        <a:xfrm>
          <a:off x="0" y="0"/>
          <a:ext cx="0" cy="0"/>
          <a:chOff x="0" y="0"/>
          <a:chExt cx="0" cy="0"/>
        </a:xfrm>
      </p:grpSpPr>
      <p:sp>
        <p:nvSpPr>
          <p:cNvPr id="4" name="D_A_02">
            <a:extLst>
              <a:ext uri="{FF2B5EF4-FFF2-40B4-BE49-F238E27FC236}">
                <a16:creationId xmlns:a16="http://schemas.microsoft.com/office/drawing/2014/main" id="{48154FEB-A7C1-8412-0A0F-25FFE8B0705A}"/>
              </a:ext>
            </a:extLst>
          </p:cNvPr>
          <p:cNvSpPr txBox="1"/>
          <p:nvPr/>
        </p:nvSpPr>
        <p:spPr>
          <a:xfrm>
            <a:off x="923925" y="650094"/>
            <a:ext cx="9535528" cy="353896"/>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L’enseignant donne un rappel de la séance.</a:t>
            </a:r>
          </a:p>
        </p:txBody>
      </p:sp>
      <p:sp>
        <p:nvSpPr>
          <p:cNvPr id="5" name="D_A_01">
            <a:extLst>
              <a:ext uri="{FF2B5EF4-FFF2-40B4-BE49-F238E27FC236}">
                <a16:creationId xmlns:a16="http://schemas.microsoft.com/office/drawing/2014/main" id="{12683DF8-055B-F6A0-E431-FCAE5A898B13}"/>
              </a:ext>
            </a:extLst>
          </p:cNvPr>
          <p:cNvSpPr txBox="1"/>
          <p:nvPr/>
        </p:nvSpPr>
        <p:spPr>
          <a:xfrm>
            <a:off x="923925" y="212713"/>
            <a:ext cx="10591800" cy="508000"/>
          </a:xfrm>
          <a:prstGeom prst="rect">
            <a:avLst/>
          </a:prstGeom>
          <a:noFill/>
        </p:spPr>
        <p:txBody>
          <a:bodyPr wrap="square" rtlCol="0" anchor="ctr">
            <a:noAutofit/>
          </a:bodyPr>
          <a:lstStyle/>
          <a:p>
            <a:pPr>
              <a:spcAft>
                <a:spcPts val="400"/>
              </a:spcAft>
            </a:pPr>
            <a:r>
              <a:rPr lang="fr-FR" sz="2000" b="1" noProof="0" dirty="0">
                <a:solidFill>
                  <a:schemeClr val="bg1">
                    <a:lumMod val="65000"/>
                  </a:schemeClr>
                </a:solidFill>
              </a:rPr>
              <a:t>Avant de finir, faisons un petit résumé ensemble ! Alors, Qui peut me rappeler ce qu’on a appris?</a:t>
            </a:r>
          </a:p>
        </p:txBody>
      </p:sp>
      <p:pic>
        <p:nvPicPr>
          <p:cNvPr id="7" name="Image 8">
            <a:extLst>
              <a:ext uri="{FF2B5EF4-FFF2-40B4-BE49-F238E27FC236}">
                <a16:creationId xmlns:a16="http://schemas.microsoft.com/office/drawing/2014/main" id="{7D9D14DD-6E11-AA20-A328-BD026666392C}"/>
              </a:ext>
            </a:extLst>
          </p:cNvPr>
          <p:cNvPicPr>
            <a:picLocks noChangeAspect="1"/>
          </p:cNvPicPr>
          <p:nvPr/>
        </p:nvPicPr>
        <p:blipFill>
          <a:blip r:embed="rId2"/>
          <a:stretch>
            <a:fillRect/>
          </a:stretch>
        </p:blipFill>
        <p:spPr>
          <a:xfrm>
            <a:off x="11336818" y="940034"/>
            <a:ext cx="583170" cy="583170"/>
          </a:xfrm>
          <a:prstGeom prst="rect">
            <a:avLst/>
          </a:prstGeom>
        </p:spPr>
      </p:pic>
      <p:sp>
        <p:nvSpPr>
          <p:cNvPr id="6" name="Oval 5">
            <a:extLst>
              <a:ext uri="{FF2B5EF4-FFF2-40B4-BE49-F238E27FC236}">
                <a16:creationId xmlns:a16="http://schemas.microsoft.com/office/drawing/2014/main" id="{69B5981A-4807-5A3E-56F0-8ED234BA1E7D}"/>
              </a:ext>
            </a:extLst>
          </p:cNvPr>
          <p:cNvSpPr/>
          <p:nvPr/>
        </p:nvSpPr>
        <p:spPr>
          <a:xfrm>
            <a:off x="11377506" y="292495"/>
            <a:ext cx="517596" cy="517596"/>
          </a:xfrm>
          <a:prstGeom prst="ellipse">
            <a:avLst/>
          </a:prstGeom>
          <a:solidFill>
            <a:srgbClr val="DC94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C</a:t>
            </a:r>
            <a:endParaRPr lang="fr-FR" sz="1200" b="1" noProof="0" dirty="0">
              <a:latin typeface="Dosis Bold" pitchFamily="2" charset="0"/>
            </a:endParaRPr>
          </a:p>
        </p:txBody>
      </p:sp>
      <p:sp>
        <p:nvSpPr>
          <p:cNvPr id="9" name="Google Shape;2054;p38">
            <a:extLst>
              <a:ext uri="{FF2B5EF4-FFF2-40B4-BE49-F238E27FC236}">
                <a16:creationId xmlns:a16="http://schemas.microsoft.com/office/drawing/2014/main" id="{A18D137A-2EA0-9A57-1732-61052DA3CDF7}"/>
              </a:ext>
            </a:extLst>
          </p:cNvPr>
          <p:cNvSpPr/>
          <p:nvPr/>
        </p:nvSpPr>
        <p:spPr>
          <a:xfrm>
            <a:off x="1223837" y="2834372"/>
            <a:ext cx="10004602" cy="707886"/>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sp>
        <p:nvSpPr>
          <p:cNvPr id="10" name="ZoneTexte 3">
            <a:extLst>
              <a:ext uri="{FF2B5EF4-FFF2-40B4-BE49-F238E27FC236}">
                <a16:creationId xmlns:a16="http://schemas.microsoft.com/office/drawing/2014/main" id="{82D84B53-AA54-0191-BA59-89656FBCD2E4}"/>
              </a:ext>
            </a:extLst>
          </p:cNvPr>
          <p:cNvSpPr txBox="1"/>
          <p:nvPr/>
        </p:nvSpPr>
        <p:spPr>
          <a:xfrm>
            <a:off x="1969108" y="2888252"/>
            <a:ext cx="8999055" cy="461665"/>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pPr algn="l"/>
            <a:r>
              <a:rPr lang="fr-FR" b="1" noProof="0" dirty="0">
                <a:solidFill>
                  <a:srgbClr val="106585"/>
                </a:solidFill>
              </a:rPr>
              <a:t>Expliquer le transfert de l’énergie à travers des niveaux trophiques.</a:t>
            </a:r>
          </a:p>
        </p:txBody>
      </p:sp>
      <p:pic>
        <p:nvPicPr>
          <p:cNvPr id="11" name="Image 23">
            <a:extLst>
              <a:ext uri="{FF2B5EF4-FFF2-40B4-BE49-F238E27FC236}">
                <a16:creationId xmlns:a16="http://schemas.microsoft.com/office/drawing/2014/main" id="{BC4C4229-D158-77DD-232E-0B4F78CB9D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7397" y="2551095"/>
            <a:ext cx="805544" cy="805544"/>
          </a:xfrm>
          <a:prstGeom prst="rect">
            <a:avLst/>
          </a:prstGeom>
        </p:spPr>
      </p:pic>
    </p:spTree>
    <p:extLst>
      <p:ext uri="{BB962C8B-B14F-4D97-AF65-F5344CB8AC3E}">
        <p14:creationId xmlns:p14="http://schemas.microsoft.com/office/powerpoint/2010/main" val="17001317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D0A8C-85D0-DF68-AEF5-533B8DD5F222}"/>
            </a:ext>
          </a:extLst>
        </p:cNvPr>
        <p:cNvGrpSpPr/>
        <p:nvPr/>
      </p:nvGrpSpPr>
      <p:grpSpPr>
        <a:xfrm>
          <a:off x="0" y="0"/>
          <a:ext cx="0" cy="0"/>
          <a:chOff x="0" y="0"/>
          <a:chExt cx="0" cy="0"/>
        </a:xfrm>
      </p:grpSpPr>
      <p:sp>
        <p:nvSpPr>
          <p:cNvPr id="16" name="Oval 7">
            <a:extLst>
              <a:ext uri="{FF2B5EF4-FFF2-40B4-BE49-F238E27FC236}">
                <a16:creationId xmlns:a16="http://schemas.microsoft.com/office/drawing/2014/main" id="{7519351C-6057-6141-D1A8-5A482160BA92}"/>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17" name="Image 9">
            <a:extLst>
              <a:ext uri="{FF2B5EF4-FFF2-40B4-BE49-F238E27FC236}">
                <a16:creationId xmlns:a16="http://schemas.microsoft.com/office/drawing/2014/main" id="{3757982E-928A-7AFA-14B7-28DC410EB3FB}"/>
              </a:ext>
            </a:extLst>
          </p:cNvPr>
          <p:cNvPicPr>
            <a:picLocks noChangeAspect="1"/>
          </p:cNvPicPr>
          <p:nvPr/>
        </p:nvPicPr>
        <p:blipFill>
          <a:blip r:embed="rId3"/>
          <a:stretch>
            <a:fillRect/>
          </a:stretch>
        </p:blipFill>
        <p:spPr>
          <a:xfrm>
            <a:off x="11309208" y="825500"/>
            <a:ext cx="583170" cy="583170"/>
          </a:xfrm>
          <a:prstGeom prst="rect">
            <a:avLst/>
          </a:prstGeom>
        </p:spPr>
      </p:pic>
      <p:sp>
        <p:nvSpPr>
          <p:cNvPr id="43" name="ZoneTexte 42">
            <a:extLst>
              <a:ext uri="{FF2B5EF4-FFF2-40B4-BE49-F238E27FC236}">
                <a16:creationId xmlns:a16="http://schemas.microsoft.com/office/drawing/2014/main" id="{D71BD162-270A-C787-ACA2-FA3FF6D9D112}"/>
              </a:ext>
            </a:extLst>
          </p:cNvPr>
          <p:cNvSpPr txBox="1"/>
          <p:nvPr/>
        </p:nvSpPr>
        <p:spPr>
          <a:xfrm>
            <a:off x="961463" y="431521"/>
            <a:ext cx="8944537" cy="430887"/>
          </a:xfrm>
          <a:prstGeom prst="rect">
            <a:avLst/>
          </a:prstGeom>
          <a:noFill/>
        </p:spPr>
        <p:txBody>
          <a:bodyPr wrap="square">
            <a:spAutoFit/>
          </a:bodyPr>
          <a:lstStyle/>
          <a:p>
            <a:r>
              <a:rPr lang="fr-FR" sz="2200" b="1" noProof="0" dirty="0">
                <a:solidFill>
                  <a:schemeClr val="tx1">
                    <a:lumMod val="50000"/>
                    <a:lumOff val="50000"/>
                  </a:schemeClr>
                </a:solidFill>
              </a:rPr>
              <a:t>Pour expliquer mon phénomène je dois suivre les 3 étapes ci-dessous: </a:t>
            </a:r>
            <a:endParaRPr lang="fr-FR" sz="2200" noProof="0" dirty="0">
              <a:solidFill>
                <a:schemeClr val="tx1">
                  <a:lumMod val="50000"/>
                  <a:lumOff val="50000"/>
                </a:schemeClr>
              </a:solidFill>
            </a:endParaRPr>
          </a:p>
        </p:txBody>
      </p:sp>
      <p:pic>
        <p:nvPicPr>
          <p:cNvPr id="78" name="Image 77">
            <a:extLst>
              <a:ext uri="{FF2B5EF4-FFF2-40B4-BE49-F238E27FC236}">
                <a16:creationId xmlns:a16="http://schemas.microsoft.com/office/drawing/2014/main" id="{B75323C5-66C2-6031-72C7-B75116435507}"/>
              </a:ext>
            </a:extLst>
          </p:cNvPr>
          <p:cNvPicPr>
            <a:picLocks noChangeAspect="1"/>
          </p:cNvPicPr>
          <p:nvPr/>
        </p:nvPicPr>
        <p:blipFill>
          <a:blip r:embed="rId4"/>
          <a:srcRect t="23730" b="56714"/>
          <a:stretch>
            <a:fillRect/>
          </a:stretch>
        </p:blipFill>
        <p:spPr>
          <a:xfrm>
            <a:off x="961463" y="1889760"/>
            <a:ext cx="4603573" cy="1248054"/>
          </a:xfrm>
          <a:prstGeom prst="rect">
            <a:avLst/>
          </a:prstGeom>
        </p:spPr>
      </p:pic>
      <p:sp>
        <p:nvSpPr>
          <p:cNvPr id="79" name="Rectangle : coins arrondis 78">
            <a:extLst>
              <a:ext uri="{FF2B5EF4-FFF2-40B4-BE49-F238E27FC236}">
                <a16:creationId xmlns:a16="http://schemas.microsoft.com/office/drawing/2014/main" id="{E13C8C1D-6F10-B102-6B44-033AF3352F28}"/>
              </a:ext>
            </a:extLst>
          </p:cNvPr>
          <p:cNvSpPr/>
          <p:nvPr/>
        </p:nvSpPr>
        <p:spPr>
          <a:xfrm>
            <a:off x="1849121" y="1187169"/>
            <a:ext cx="3759200" cy="54135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spc="-30" noProof="0" dirty="0"/>
              <a:t>Le transfert de l’énergie </a:t>
            </a:r>
            <a:r>
              <a:rPr lang="fr-FR" sz="1600" spc="-30" noProof="0" dirty="0"/>
              <a:t>dans l’écosystème diminue d’un niveau à un autre.</a:t>
            </a:r>
          </a:p>
        </p:txBody>
      </p:sp>
      <p:pic>
        <p:nvPicPr>
          <p:cNvPr id="80" name="Image 79">
            <a:extLst>
              <a:ext uri="{FF2B5EF4-FFF2-40B4-BE49-F238E27FC236}">
                <a16:creationId xmlns:a16="http://schemas.microsoft.com/office/drawing/2014/main" id="{17985F7F-F708-6D96-47AF-2779F2D3578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824" b="89706" l="5532" r="99574">
                        <a14:foregroundMark x1="16170" y1="14706" x2="5532" y2="61765"/>
                        <a14:foregroundMark x1="14043" y1="67647" x2="72766" y2="89706"/>
                        <a14:foregroundMark x1="99025" y1="59457" x2="99574" y2="58824"/>
                        <a14:foregroundMark x1="72766" y1="89706" x2="97257" y2="61493"/>
                        <a14:foregroundMark x1="98140" y1="58116" x2="46202" y2="32474"/>
                        <a14:foregroundMark x1="99574" y1="58824" x2="99234" y2="58656"/>
                        <a14:foregroundMark x1="41800" y1="33892" x2="22128" y2="41176"/>
                        <a14:backgroundMark x1="45106" y1="27941" x2="45106" y2="27941"/>
                        <a14:backgroundMark x1="44681" y1="27941" x2="44681" y2="27941"/>
                        <a14:backgroundMark x1="44681" y1="30882" x2="44681" y2="30882"/>
                        <a14:backgroundMark x1="42979" y1="27941" x2="46809" y2="29412"/>
                        <a14:backgroundMark x1="98723" y1="55882" x2="99574" y2="57353"/>
                      </a14:backgroundRemoval>
                    </a14:imgEffect>
                  </a14:imgLayer>
                </a14:imgProps>
              </a:ext>
            </a:extLst>
          </a:blip>
          <a:stretch>
            <a:fillRect/>
          </a:stretch>
        </p:blipFill>
        <p:spPr>
          <a:xfrm>
            <a:off x="299622" y="1090752"/>
            <a:ext cx="1549498" cy="448366"/>
          </a:xfrm>
          <a:prstGeom prst="rect">
            <a:avLst/>
          </a:prstGeom>
        </p:spPr>
      </p:pic>
      <p:sp>
        <p:nvSpPr>
          <p:cNvPr id="82" name="Accolade fermante 81">
            <a:extLst>
              <a:ext uri="{FF2B5EF4-FFF2-40B4-BE49-F238E27FC236}">
                <a16:creationId xmlns:a16="http://schemas.microsoft.com/office/drawing/2014/main" id="{9A3B0348-BBBA-4BD3-447B-FBDEC5028AB4}"/>
              </a:ext>
            </a:extLst>
          </p:cNvPr>
          <p:cNvSpPr/>
          <p:nvPr/>
        </p:nvSpPr>
        <p:spPr>
          <a:xfrm>
            <a:off x="5078258" y="2012430"/>
            <a:ext cx="254643" cy="982482"/>
          </a:xfrm>
          <a:prstGeom prst="rightBrace">
            <a:avLst/>
          </a:prstGeom>
          <a:noFill/>
          <a:ln w="19050">
            <a:solidFill>
              <a:srgbClr val="0273B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83" name="Rectangle 82">
            <a:extLst>
              <a:ext uri="{FF2B5EF4-FFF2-40B4-BE49-F238E27FC236}">
                <a16:creationId xmlns:a16="http://schemas.microsoft.com/office/drawing/2014/main" id="{F0D5599A-0DEE-A050-1F01-E408FD1E2103}"/>
              </a:ext>
            </a:extLst>
          </p:cNvPr>
          <p:cNvSpPr/>
          <p:nvPr/>
        </p:nvSpPr>
        <p:spPr>
          <a:xfrm>
            <a:off x="5835721" y="2165033"/>
            <a:ext cx="5028034" cy="681541"/>
          </a:xfrm>
          <a:prstGeom prst="rect">
            <a:avLst/>
          </a:prstGeom>
          <a:solidFill>
            <a:srgbClr val="CCDBEE"/>
          </a:solidFill>
          <a:ln>
            <a:solidFill>
              <a:srgbClr val="D3DF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noProof="0" dirty="0">
                <a:solidFill>
                  <a:srgbClr val="0273B4"/>
                </a:solidFill>
              </a:rPr>
              <a:t>Nombre des niveaux trophique étudiés</a:t>
            </a:r>
          </a:p>
          <a:p>
            <a:pPr marL="285750" indent="-285750">
              <a:buFontTx/>
              <a:buChar char="-"/>
            </a:pPr>
            <a:r>
              <a:rPr lang="fr-FR" b="1" noProof="0" dirty="0">
                <a:solidFill>
                  <a:srgbClr val="0273B4"/>
                </a:solidFill>
              </a:rPr>
              <a:t>L’énergie de chaque niveau trophique.</a:t>
            </a:r>
          </a:p>
        </p:txBody>
      </p:sp>
      <p:pic>
        <p:nvPicPr>
          <p:cNvPr id="84" name="Image 83">
            <a:extLst>
              <a:ext uri="{FF2B5EF4-FFF2-40B4-BE49-F238E27FC236}">
                <a16:creationId xmlns:a16="http://schemas.microsoft.com/office/drawing/2014/main" id="{2E97715A-B68B-768F-0429-1E5D5A71A939}"/>
              </a:ext>
            </a:extLst>
          </p:cNvPr>
          <p:cNvPicPr>
            <a:picLocks noChangeAspect="1"/>
          </p:cNvPicPr>
          <p:nvPr/>
        </p:nvPicPr>
        <p:blipFill>
          <a:blip r:embed="rId4"/>
          <a:srcRect t="43286" b="34631"/>
          <a:stretch>
            <a:fillRect/>
          </a:stretch>
        </p:blipFill>
        <p:spPr>
          <a:xfrm>
            <a:off x="961463" y="3137815"/>
            <a:ext cx="4603573" cy="1409286"/>
          </a:xfrm>
          <a:prstGeom prst="rect">
            <a:avLst/>
          </a:prstGeom>
        </p:spPr>
      </p:pic>
      <p:cxnSp>
        <p:nvCxnSpPr>
          <p:cNvPr id="85" name="Connecteur droit avec flèche 84">
            <a:extLst>
              <a:ext uri="{FF2B5EF4-FFF2-40B4-BE49-F238E27FC236}">
                <a16:creationId xmlns:a16="http://schemas.microsoft.com/office/drawing/2014/main" id="{1DC5BFF3-CA4E-4421-2E4E-4E5589F96E92}"/>
              </a:ext>
            </a:extLst>
          </p:cNvPr>
          <p:cNvCxnSpPr>
            <a:cxnSpLocks/>
            <a:stCxn id="82" idx="1"/>
            <a:endCxn id="83" idx="1"/>
          </p:cNvCxnSpPr>
          <p:nvPr/>
        </p:nvCxnSpPr>
        <p:spPr>
          <a:xfrm>
            <a:off x="5332901" y="2503671"/>
            <a:ext cx="502820" cy="2133"/>
          </a:xfrm>
          <a:prstGeom prst="straightConnector1">
            <a:avLst/>
          </a:prstGeom>
          <a:ln w="28575">
            <a:solidFill>
              <a:srgbClr val="0273B4"/>
            </a:solidFill>
            <a:tailEnd type="triangle"/>
          </a:ln>
        </p:spPr>
        <p:style>
          <a:lnRef idx="1">
            <a:schemeClr val="accent1"/>
          </a:lnRef>
          <a:fillRef idx="0">
            <a:schemeClr val="accent1"/>
          </a:fillRef>
          <a:effectRef idx="0">
            <a:schemeClr val="accent1"/>
          </a:effectRef>
          <a:fontRef idx="minor">
            <a:schemeClr val="tx1"/>
          </a:fontRef>
        </p:style>
      </p:cxnSp>
      <p:sp>
        <p:nvSpPr>
          <p:cNvPr id="86" name="Accolade fermante 85">
            <a:extLst>
              <a:ext uri="{FF2B5EF4-FFF2-40B4-BE49-F238E27FC236}">
                <a16:creationId xmlns:a16="http://schemas.microsoft.com/office/drawing/2014/main" id="{4341C7E0-FB37-BA54-01FF-9A6584517400}"/>
              </a:ext>
            </a:extLst>
          </p:cNvPr>
          <p:cNvSpPr/>
          <p:nvPr/>
        </p:nvSpPr>
        <p:spPr>
          <a:xfrm>
            <a:off x="5078258" y="3428113"/>
            <a:ext cx="254643" cy="982482"/>
          </a:xfrm>
          <a:prstGeom prst="rightBrace">
            <a:avLst/>
          </a:prstGeom>
          <a:ln w="19050">
            <a:solidFill>
              <a:srgbClr val="2CB55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87" name="Rectangle 86">
            <a:extLst>
              <a:ext uri="{FF2B5EF4-FFF2-40B4-BE49-F238E27FC236}">
                <a16:creationId xmlns:a16="http://schemas.microsoft.com/office/drawing/2014/main" id="{F93319BE-ED12-359F-EDEB-5CF57B6968A6}"/>
              </a:ext>
            </a:extLst>
          </p:cNvPr>
          <p:cNvSpPr/>
          <p:nvPr/>
        </p:nvSpPr>
        <p:spPr>
          <a:xfrm>
            <a:off x="5835721" y="3580716"/>
            <a:ext cx="5028034" cy="681541"/>
          </a:xfrm>
          <a:prstGeom prst="rect">
            <a:avLst/>
          </a:prstGeom>
          <a:solidFill>
            <a:srgbClr val="F2F7D9"/>
          </a:solidFill>
          <a:ln>
            <a:solidFill>
              <a:srgbClr val="2CB5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noProof="0" dirty="0">
                <a:solidFill>
                  <a:srgbClr val="00663F"/>
                </a:solidFill>
              </a:rPr>
              <a:t>En allant des plantes vers l’Homme le flux </a:t>
            </a:r>
            <a:r>
              <a:rPr lang="fr-FR" b="1" dirty="0">
                <a:solidFill>
                  <a:srgbClr val="00663F"/>
                </a:solidFill>
              </a:rPr>
              <a:t>de l’énergie </a:t>
            </a:r>
            <a:r>
              <a:rPr lang="fr-FR" b="1" noProof="0" dirty="0">
                <a:solidFill>
                  <a:srgbClr val="C00000"/>
                </a:solidFill>
              </a:rPr>
              <a:t>diminue</a:t>
            </a:r>
            <a:r>
              <a:rPr lang="fr-FR" b="1" noProof="0" dirty="0">
                <a:solidFill>
                  <a:srgbClr val="2CB551"/>
                </a:solidFill>
              </a:rPr>
              <a:t>.</a:t>
            </a:r>
          </a:p>
        </p:txBody>
      </p:sp>
      <p:cxnSp>
        <p:nvCxnSpPr>
          <p:cNvPr id="88" name="Connecteur droit avec flèche 87">
            <a:extLst>
              <a:ext uri="{FF2B5EF4-FFF2-40B4-BE49-F238E27FC236}">
                <a16:creationId xmlns:a16="http://schemas.microsoft.com/office/drawing/2014/main" id="{8E21F453-1EF0-F219-94D9-B3CCA3AD8871}"/>
              </a:ext>
            </a:extLst>
          </p:cNvPr>
          <p:cNvCxnSpPr>
            <a:cxnSpLocks/>
            <a:stCxn id="86" idx="1"/>
            <a:endCxn id="87" idx="1"/>
          </p:cNvCxnSpPr>
          <p:nvPr/>
        </p:nvCxnSpPr>
        <p:spPr>
          <a:xfrm>
            <a:off x="5332901" y="3919354"/>
            <a:ext cx="502820" cy="2133"/>
          </a:xfrm>
          <a:prstGeom prst="straightConnector1">
            <a:avLst/>
          </a:prstGeom>
          <a:ln w="28575">
            <a:solidFill>
              <a:srgbClr val="2CB551"/>
            </a:solidFill>
            <a:tailEnd type="triangle"/>
          </a:ln>
        </p:spPr>
        <p:style>
          <a:lnRef idx="1">
            <a:schemeClr val="accent1"/>
          </a:lnRef>
          <a:fillRef idx="0">
            <a:schemeClr val="accent1"/>
          </a:fillRef>
          <a:effectRef idx="0">
            <a:schemeClr val="accent1"/>
          </a:effectRef>
          <a:fontRef idx="minor">
            <a:schemeClr val="tx1"/>
          </a:fontRef>
        </p:style>
      </p:cxnSp>
      <p:grpSp>
        <p:nvGrpSpPr>
          <p:cNvPr id="89" name="Groupe 88">
            <a:extLst>
              <a:ext uri="{FF2B5EF4-FFF2-40B4-BE49-F238E27FC236}">
                <a16:creationId xmlns:a16="http://schemas.microsoft.com/office/drawing/2014/main" id="{C514F6F5-C97C-E347-E8E8-78CA96860EF5}"/>
              </a:ext>
            </a:extLst>
          </p:cNvPr>
          <p:cNvGrpSpPr/>
          <p:nvPr/>
        </p:nvGrpSpPr>
        <p:grpSpPr>
          <a:xfrm>
            <a:off x="961462" y="4545979"/>
            <a:ext cx="9902293" cy="1409286"/>
            <a:chOff x="961462" y="4545979"/>
            <a:chExt cx="9902293" cy="1409286"/>
          </a:xfrm>
        </p:grpSpPr>
        <p:pic>
          <p:nvPicPr>
            <p:cNvPr id="90" name="Image 89">
              <a:extLst>
                <a:ext uri="{FF2B5EF4-FFF2-40B4-BE49-F238E27FC236}">
                  <a16:creationId xmlns:a16="http://schemas.microsoft.com/office/drawing/2014/main" id="{3F6A959F-2ED8-5354-6187-88DE8AF88BAE}"/>
                </a:ext>
              </a:extLst>
            </p:cNvPr>
            <p:cNvPicPr>
              <a:picLocks noChangeAspect="1"/>
            </p:cNvPicPr>
            <p:nvPr/>
          </p:nvPicPr>
          <p:blipFill>
            <a:blip r:embed="rId4"/>
            <a:srcRect t="65074" b="12844"/>
            <a:stretch>
              <a:fillRect/>
            </a:stretch>
          </p:blipFill>
          <p:spPr>
            <a:xfrm>
              <a:off x="961462" y="4545979"/>
              <a:ext cx="4603573" cy="1409286"/>
            </a:xfrm>
            <a:prstGeom prst="rect">
              <a:avLst/>
            </a:prstGeom>
          </p:spPr>
        </p:pic>
        <p:sp>
          <p:nvSpPr>
            <p:cNvPr id="91" name="Accolade fermante 90">
              <a:extLst>
                <a:ext uri="{FF2B5EF4-FFF2-40B4-BE49-F238E27FC236}">
                  <a16:creationId xmlns:a16="http://schemas.microsoft.com/office/drawing/2014/main" id="{7BFC786A-97E0-8A9A-80B1-500724B4F113}"/>
                </a:ext>
              </a:extLst>
            </p:cNvPr>
            <p:cNvSpPr/>
            <p:nvPr/>
          </p:nvSpPr>
          <p:spPr>
            <a:xfrm>
              <a:off x="5078258" y="4841664"/>
              <a:ext cx="254643" cy="982482"/>
            </a:xfrm>
            <a:prstGeom prst="rightBrace">
              <a:avLst/>
            </a:prstGeom>
            <a:ln w="19050">
              <a:solidFill>
                <a:srgbClr val="BF459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noProof="0" dirty="0"/>
            </a:p>
          </p:txBody>
        </p:sp>
        <p:sp>
          <p:nvSpPr>
            <p:cNvPr id="92" name="Rectangle 91">
              <a:extLst>
                <a:ext uri="{FF2B5EF4-FFF2-40B4-BE49-F238E27FC236}">
                  <a16:creationId xmlns:a16="http://schemas.microsoft.com/office/drawing/2014/main" id="{29097B85-C554-A359-1246-CD7ADC0FC149}"/>
                </a:ext>
              </a:extLst>
            </p:cNvPr>
            <p:cNvSpPr/>
            <p:nvPr/>
          </p:nvSpPr>
          <p:spPr>
            <a:xfrm>
              <a:off x="5835721" y="4994267"/>
              <a:ext cx="5028034" cy="681541"/>
            </a:xfrm>
            <a:prstGeom prst="rect">
              <a:avLst/>
            </a:prstGeom>
            <a:solidFill>
              <a:srgbClr val="F3DFED"/>
            </a:solidFill>
            <a:ln>
              <a:solidFill>
                <a:srgbClr val="BF45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Tx/>
                <a:buChar char="-"/>
              </a:pPr>
              <a:r>
                <a:rPr lang="fr-FR" b="1" noProof="0" dirty="0">
                  <a:solidFill>
                    <a:srgbClr val="BF4598"/>
                  </a:solidFill>
                </a:rPr>
                <a:t>Le transfert de l’énergie d’un niveau trophique à un autre n’est jamais total à cause des pertes.</a:t>
              </a:r>
            </a:p>
          </p:txBody>
        </p:sp>
        <p:cxnSp>
          <p:nvCxnSpPr>
            <p:cNvPr id="93" name="Connecteur droit avec flèche 92">
              <a:extLst>
                <a:ext uri="{FF2B5EF4-FFF2-40B4-BE49-F238E27FC236}">
                  <a16:creationId xmlns:a16="http://schemas.microsoft.com/office/drawing/2014/main" id="{8B64FA50-B173-B6C3-EB14-6B563AD02051}"/>
                </a:ext>
              </a:extLst>
            </p:cNvPr>
            <p:cNvCxnSpPr>
              <a:cxnSpLocks/>
              <a:stCxn id="91" idx="1"/>
              <a:endCxn id="92" idx="1"/>
            </p:cNvCxnSpPr>
            <p:nvPr/>
          </p:nvCxnSpPr>
          <p:spPr>
            <a:xfrm>
              <a:off x="5332901" y="5332905"/>
              <a:ext cx="502820" cy="2133"/>
            </a:xfrm>
            <a:prstGeom prst="straightConnector1">
              <a:avLst/>
            </a:prstGeom>
            <a:ln w="28575">
              <a:solidFill>
                <a:srgbClr val="BF4598"/>
              </a:solidFill>
              <a:tailEnd type="triangle"/>
            </a:ln>
          </p:spPr>
          <p:style>
            <a:lnRef idx="1">
              <a:schemeClr val="accent1"/>
            </a:lnRef>
            <a:fillRef idx="0">
              <a:schemeClr val="accent1"/>
            </a:fillRef>
            <a:effectRef idx="0">
              <a:schemeClr val="accent1"/>
            </a:effectRef>
            <a:fontRef idx="minor">
              <a:schemeClr val="tx1"/>
            </a:fontRef>
          </p:style>
        </p:cxnSp>
      </p:grpSp>
      <p:sp>
        <p:nvSpPr>
          <p:cNvPr id="94" name="Flèche : bas 93">
            <a:extLst>
              <a:ext uri="{FF2B5EF4-FFF2-40B4-BE49-F238E27FC236}">
                <a16:creationId xmlns:a16="http://schemas.microsoft.com/office/drawing/2014/main" id="{31120DFE-52C6-7A65-482B-A89368882C81}"/>
              </a:ext>
            </a:extLst>
          </p:cNvPr>
          <p:cNvSpPr/>
          <p:nvPr/>
        </p:nvSpPr>
        <p:spPr>
          <a:xfrm>
            <a:off x="7657489" y="3130170"/>
            <a:ext cx="868102" cy="2214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95" name="Flèche : bas 94">
            <a:extLst>
              <a:ext uri="{FF2B5EF4-FFF2-40B4-BE49-F238E27FC236}">
                <a16:creationId xmlns:a16="http://schemas.microsoft.com/office/drawing/2014/main" id="{43E43315-35E6-163C-091B-7D4533B52881}"/>
              </a:ext>
            </a:extLst>
          </p:cNvPr>
          <p:cNvSpPr/>
          <p:nvPr/>
        </p:nvSpPr>
        <p:spPr>
          <a:xfrm>
            <a:off x="7657489" y="4517557"/>
            <a:ext cx="868102" cy="2214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pic>
        <p:nvPicPr>
          <p:cNvPr id="3" name="Image 2">
            <a:extLst>
              <a:ext uri="{FF2B5EF4-FFF2-40B4-BE49-F238E27FC236}">
                <a16:creationId xmlns:a16="http://schemas.microsoft.com/office/drawing/2014/main" id="{B46FEA60-AD7A-5739-4771-133DD31F0DF5}"/>
              </a:ext>
            </a:extLst>
          </p:cNvPr>
          <p:cNvPicPr>
            <a:picLocks noChangeAspect="1"/>
          </p:cNvPicPr>
          <p:nvPr/>
        </p:nvPicPr>
        <p:blipFill>
          <a:blip r:embed="rId7"/>
          <a:stretch>
            <a:fillRect/>
          </a:stretch>
        </p:blipFill>
        <p:spPr>
          <a:xfrm>
            <a:off x="5653837" y="1129377"/>
            <a:ext cx="5655372" cy="540172"/>
          </a:xfrm>
          <a:prstGeom prst="rect">
            <a:avLst/>
          </a:prstGeom>
        </p:spPr>
      </p:pic>
    </p:spTree>
    <p:extLst>
      <p:ext uri="{BB962C8B-B14F-4D97-AF65-F5344CB8AC3E}">
        <p14:creationId xmlns:p14="http://schemas.microsoft.com/office/powerpoint/2010/main" val="10235059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500"/>
                                        <p:tgtEl>
                                          <p:spTgt spid="7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fade">
                                      <p:cBhvr>
                                        <p:cTn id="10" dur="500"/>
                                        <p:tgtEl>
                                          <p:spTgt spid="8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500"/>
                                        <p:tgtEl>
                                          <p:spTgt spid="83"/>
                                        </p:tgtEl>
                                      </p:cBhvr>
                                    </p:animEffect>
                                  </p:childTnLst>
                                </p:cTn>
                              </p:par>
                              <p:par>
                                <p:cTn id="14" presetID="10" presetClass="entr" presetSubtype="0" fill="hold" nodeType="with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500"/>
                                        <p:tgtEl>
                                          <p:spTgt spid="8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500"/>
                                        <p:tgtEl>
                                          <p:spTgt spid="8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fade">
                                      <p:cBhvr>
                                        <p:cTn id="27" dur="500"/>
                                        <p:tgtEl>
                                          <p:spTgt spid="8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7"/>
                                        </p:tgtEl>
                                        <p:attrNameLst>
                                          <p:attrName>style.visibility</p:attrName>
                                        </p:attrNameLst>
                                      </p:cBhvr>
                                      <p:to>
                                        <p:strVal val="visible"/>
                                      </p:to>
                                    </p:set>
                                    <p:animEffect transition="in" filter="fade">
                                      <p:cBhvr>
                                        <p:cTn id="30" dur="500"/>
                                        <p:tgtEl>
                                          <p:spTgt spid="87"/>
                                        </p:tgtEl>
                                      </p:cBhvr>
                                    </p:animEffect>
                                  </p:childTnLst>
                                </p:cTn>
                              </p:par>
                              <p:par>
                                <p:cTn id="31" presetID="10" presetClass="entr" presetSubtype="0" fill="hold" nodeType="with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500"/>
                                        <p:tgtEl>
                                          <p:spTgt spid="8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fade">
                                      <p:cBhvr>
                                        <p:cTn id="36" dur="500"/>
                                        <p:tgtEl>
                                          <p:spTgt spid="9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9"/>
                                        </p:tgtEl>
                                        <p:attrNameLst>
                                          <p:attrName>style.visibility</p:attrName>
                                        </p:attrNameLst>
                                      </p:cBhvr>
                                      <p:to>
                                        <p:strVal val="visible"/>
                                      </p:to>
                                    </p:set>
                                    <p:animEffect transition="in" filter="fade">
                                      <p:cBhvr>
                                        <p:cTn id="41"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6" grpId="0" animBg="1"/>
      <p:bldP spid="87" grpId="0" animBg="1"/>
      <p:bldP spid="94" grpId="0" animBg="1"/>
      <p:bldP spid="9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A2F7-A127-79A6-1FBC-996A600845D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1F09585-DAEC-99D9-1383-8C0CAE3B56DB}"/>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noProof="0" dirty="0">
              <a:solidFill>
                <a:prstClr val="white"/>
              </a:solidFill>
              <a:latin typeface="Aptos" panose="02110004020202020204"/>
            </a:endParaRPr>
          </a:p>
        </p:txBody>
      </p:sp>
      <p:sp>
        <p:nvSpPr>
          <p:cNvPr id="3" name="Rectangle 2">
            <a:extLst>
              <a:ext uri="{FF2B5EF4-FFF2-40B4-BE49-F238E27FC236}">
                <a16:creationId xmlns:a16="http://schemas.microsoft.com/office/drawing/2014/main" id="{9E9D29D1-33A0-F4D5-7BC5-85FA1BCFBE4E}"/>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noProof="0" dirty="0">
              <a:solidFill>
                <a:prstClr val="white"/>
              </a:solidFill>
              <a:latin typeface="Aptos" panose="02110004020202020204"/>
            </a:endParaRPr>
          </a:p>
        </p:txBody>
      </p:sp>
      <p:sp>
        <p:nvSpPr>
          <p:cNvPr id="5" name="Google Shape;2000;p176">
            <a:extLst>
              <a:ext uri="{FF2B5EF4-FFF2-40B4-BE49-F238E27FC236}">
                <a16:creationId xmlns:a16="http://schemas.microsoft.com/office/drawing/2014/main" id="{3CE84197-8550-38EB-5788-01416BBC64EA}"/>
              </a:ext>
            </a:extLst>
          </p:cNvPr>
          <p:cNvSpPr txBox="1">
            <a:spLocks noGrp="1"/>
          </p:cNvSpPr>
          <p:nvPr>
            <p:ph type="title" idx="4294967295"/>
          </p:nvPr>
        </p:nvSpPr>
        <p:spPr>
          <a:xfrm>
            <a:off x="815761" y="96831"/>
            <a:ext cx="7620804" cy="353201"/>
          </a:xfrm>
          <a:prstGeom prst="rect">
            <a:avLst/>
          </a:prstGeom>
        </p:spPr>
        <p:txBody>
          <a:bodyPr>
            <a:noAutofit/>
          </a:bodyPr>
          <a:lstStyle/>
          <a:p>
            <a:pPr lvl="0"/>
            <a:r>
              <a:rPr lang="fr-FR" sz="1867" b="1" noProof="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Et on termine par cette carte lexicale.</a:t>
            </a:r>
          </a:p>
        </p:txBody>
      </p:sp>
      <p:grpSp>
        <p:nvGrpSpPr>
          <p:cNvPr id="10" name="Google Shape;2004;p176">
            <a:extLst>
              <a:ext uri="{FF2B5EF4-FFF2-40B4-BE49-F238E27FC236}">
                <a16:creationId xmlns:a16="http://schemas.microsoft.com/office/drawing/2014/main" id="{517EC03A-5F50-A15A-DD2B-A7332603A652}"/>
              </a:ext>
            </a:extLst>
          </p:cNvPr>
          <p:cNvGrpSpPr/>
          <p:nvPr/>
        </p:nvGrpSpPr>
        <p:grpSpPr>
          <a:xfrm>
            <a:off x="378372" y="1263731"/>
            <a:ext cx="11435255" cy="5046580"/>
            <a:chOff x="279385" y="1039998"/>
            <a:chExt cx="8585230" cy="3784935"/>
          </a:xfrm>
        </p:grpSpPr>
        <p:sp>
          <p:nvSpPr>
            <p:cNvPr id="11" name="Google Shape;2005;p176">
              <a:extLst>
                <a:ext uri="{FF2B5EF4-FFF2-40B4-BE49-F238E27FC236}">
                  <a16:creationId xmlns:a16="http://schemas.microsoft.com/office/drawing/2014/main" id="{515B2D7E-A000-12D9-549A-A9369A4345FA}"/>
                </a:ext>
              </a:extLst>
            </p:cNvPr>
            <p:cNvSpPr/>
            <p:nvPr/>
          </p:nvSpPr>
          <p:spPr>
            <a:xfrm>
              <a:off x="302037" y="1426310"/>
              <a:ext cx="8562578" cy="3398623"/>
            </a:xfrm>
            <a:prstGeom prst="rect">
              <a:avLst/>
            </a:prstGeom>
            <a:solidFill>
              <a:schemeClr val="bg1">
                <a:lumMod val="95000"/>
              </a:schemeClr>
            </a:solidFill>
            <a:ln w="19046" cap="flat">
              <a:no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Google Shape;2006;p176">
              <a:extLst>
                <a:ext uri="{FF2B5EF4-FFF2-40B4-BE49-F238E27FC236}">
                  <a16:creationId xmlns:a16="http://schemas.microsoft.com/office/drawing/2014/main" id="{1EDC52B9-6636-608C-9E99-B0C94BCCA5F8}"/>
                </a:ext>
              </a:extLst>
            </p:cNvPr>
            <p:cNvSpPr/>
            <p:nvPr/>
          </p:nvSpPr>
          <p:spPr>
            <a:xfrm>
              <a:off x="3472891" y="2090675"/>
              <a:ext cx="2027023" cy="128744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algn="just"/>
              <a:r>
                <a:rPr lang="fr-FR" sz="2000" b="1" noProof="0" dirty="0">
                  <a:solidFill>
                    <a:srgbClr val="106585"/>
                  </a:solidFill>
                </a:rPr>
                <a:t>Expliquer le transfert de l’énergie à travers des niveaux trophiques.</a:t>
              </a:r>
            </a:p>
          </p:txBody>
        </p:sp>
        <p:sp>
          <p:nvSpPr>
            <p:cNvPr id="13" name="Google Shape;2007;p176">
              <a:extLst>
                <a:ext uri="{FF2B5EF4-FFF2-40B4-BE49-F238E27FC236}">
                  <a16:creationId xmlns:a16="http://schemas.microsoft.com/office/drawing/2014/main" id="{A88638D1-0117-440F-F5A3-3D2C880BB20F}"/>
                </a:ext>
              </a:extLst>
            </p:cNvPr>
            <p:cNvSpPr/>
            <p:nvPr/>
          </p:nvSpPr>
          <p:spPr>
            <a:xfrm>
              <a:off x="477984" y="1867113"/>
              <a:ext cx="2126254" cy="1628546"/>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chemeClr val="accent1"/>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2008;p176">
              <a:extLst>
                <a:ext uri="{FF2B5EF4-FFF2-40B4-BE49-F238E27FC236}">
                  <a16:creationId xmlns:a16="http://schemas.microsoft.com/office/drawing/2014/main" id="{F24B657B-A153-5014-FD22-78DE095C3277}"/>
                </a:ext>
              </a:extLst>
            </p:cNvPr>
            <p:cNvSpPr txBox="1"/>
            <p:nvPr/>
          </p:nvSpPr>
          <p:spPr>
            <a:xfrm>
              <a:off x="3627285" y="1722686"/>
              <a:ext cx="1714500" cy="346210"/>
            </a:xfrm>
            <a:prstGeom prst="rect">
              <a:avLst/>
            </a:prstGeom>
            <a:noFill/>
            <a:ln cap="flat">
              <a:noFill/>
            </a:ln>
          </p:spPr>
          <p:txBody>
            <a:bodyPr vert="horz" wrap="square" lIns="91427" tIns="45695" rIns="91427" bIns="45695" anchor="t" anchorCtr="1" compatLnSpc="1">
              <a:spAutoFit/>
            </a:bodyPr>
            <a:lstStyle/>
            <a:p>
              <a:pPr algn="ctr" defTabSz="1219170">
                <a:defRPr sz="1800" b="0" i="0" u="none" strike="noStrike" kern="0" cap="none" spc="0" baseline="0">
                  <a:solidFill>
                    <a:srgbClr val="000000"/>
                  </a:solidFill>
                  <a:uFillTx/>
                </a:defRPr>
              </a:pPr>
              <a:r>
                <a:rPr lang="fr-FR" sz="2400" b="1" kern="0" noProof="0" dirty="0">
                  <a:solidFill>
                    <a:srgbClr val="54AFE9"/>
                  </a:solidFill>
                  <a:latin typeface="Calibri" panose="020F0502020204030204" pitchFamily="34" charset="0"/>
                  <a:ea typeface="Calibri" panose="020F0502020204030204" pitchFamily="34" charset="0"/>
                  <a:cs typeface="Calibri" panose="020F0502020204030204" pitchFamily="34" charset="0"/>
                </a:rPr>
                <a:t>Ma leçon :</a:t>
              </a:r>
            </a:p>
          </p:txBody>
        </p:sp>
        <p:sp>
          <p:nvSpPr>
            <p:cNvPr id="24" name="Google Shape;2009;p176">
              <a:extLst>
                <a:ext uri="{FF2B5EF4-FFF2-40B4-BE49-F238E27FC236}">
                  <a16:creationId xmlns:a16="http://schemas.microsoft.com/office/drawing/2014/main" id="{F6A9FC48-6533-6B59-2389-D6B83DB6761B}"/>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algn="ctr" defTabSz="1219170">
                <a:defRPr sz="1800" b="0" i="0" u="none" strike="noStrike" kern="0" cap="none" spc="0" baseline="0">
                  <a:solidFill>
                    <a:srgbClr val="000000"/>
                  </a:solidFill>
                  <a:uFillTx/>
                </a:defRPr>
              </a:pPr>
              <a:r>
                <a:rPr lang="fr-FR" sz="1867" b="1" kern="0" noProof="0" dirty="0">
                  <a:solidFill>
                    <a:schemeClr val="accent1"/>
                  </a:solidFill>
                  <a:latin typeface="Calibri" panose="020F0502020204030204" pitchFamily="34" charset="0"/>
                  <a:ea typeface="Calibri" panose="020F0502020204030204" pitchFamily="34" charset="0"/>
                  <a:cs typeface="Calibri" panose="020F0502020204030204" pitchFamily="34" charset="0"/>
                </a:rPr>
                <a:t>Termes thématiques :</a:t>
              </a:r>
            </a:p>
          </p:txBody>
        </p:sp>
        <p:sp>
          <p:nvSpPr>
            <p:cNvPr id="25" name="Google Shape;2010;p176">
              <a:extLst>
                <a:ext uri="{FF2B5EF4-FFF2-40B4-BE49-F238E27FC236}">
                  <a16:creationId xmlns:a16="http://schemas.microsoft.com/office/drawing/2014/main" id="{845532FD-3B1C-7FF9-C92E-6A714278CC5C}"/>
                </a:ext>
              </a:extLst>
            </p:cNvPr>
            <p:cNvSpPr/>
            <p:nvPr/>
          </p:nvSpPr>
          <p:spPr>
            <a:xfrm>
              <a:off x="6446463" y="1515824"/>
              <a:ext cx="2040393" cy="837439"/>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2011;p176">
              <a:extLst>
                <a:ext uri="{FF2B5EF4-FFF2-40B4-BE49-F238E27FC236}">
                  <a16:creationId xmlns:a16="http://schemas.microsoft.com/office/drawing/2014/main" id="{588F9C4D-3F77-3B4D-BBCC-200AF0B7DCF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defTabSz="1219170">
                <a:defRPr sz="1800" b="0" i="0" u="none" strike="noStrike" kern="0" cap="none" spc="0" baseline="0">
                  <a:solidFill>
                    <a:srgbClr val="000000"/>
                  </a:solidFill>
                  <a:uFillTx/>
                </a:defRPr>
              </a:pPr>
              <a:r>
                <a:rPr lang="fr-FR" b="1" i="1" kern="0" noProof="0" dirty="0">
                  <a:solidFill>
                    <a:srgbClr val="C00000"/>
                  </a:solidFill>
                  <a:latin typeface="Calibri" panose="020F0502020204030204" pitchFamily="34" charset="0"/>
                  <a:ea typeface="Calibri" panose="020F0502020204030204" pitchFamily="34" charset="0"/>
                  <a:cs typeface="Calibri" panose="020F0502020204030204" pitchFamily="34" charset="0"/>
                </a:rPr>
                <a:t>Verbes de consigne</a:t>
              </a:r>
            </a:p>
          </p:txBody>
        </p:sp>
        <p:sp>
          <p:nvSpPr>
            <p:cNvPr id="27" name="Google Shape;2012;p176">
              <a:extLst>
                <a:ext uri="{FF2B5EF4-FFF2-40B4-BE49-F238E27FC236}">
                  <a16:creationId xmlns:a16="http://schemas.microsoft.com/office/drawing/2014/main" id="{0F142F07-76D1-C674-FFB9-8C3B3FFCA1E6}"/>
                </a:ext>
              </a:extLst>
            </p:cNvPr>
            <p:cNvSpPr/>
            <p:nvPr/>
          </p:nvSpPr>
          <p:spPr>
            <a:xfrm>
              <a:off x="645868" y="3995013"/>
              <a:ext cx="4778096" cy="722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Google Shape;2013;p176">
              <a:extLst>
                <a:ext uri="{FF2B5EF4-FFF2-40B4-BE49-F238E27FC236}">
                  <a16:creationId xmlns:a16="http://schemas.microsoft.com/office/drawing/2014/main" id="{0EC74FB1-6CB4-6E28-56B1-58AF473F71CD}"/>
                </a:ext>
              </a:extLst>
            </p:cNvPr>
            <p:cNvSpPr txBox="1"/>
            <p:nvPr/>
          </p:nvSpPr>
          <p:spPr>
            <a:xfrm>
              <a:off x="630227" y="3731581"/>
              <a:ext cx="2540248" cy="276961"/>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b="1" i="1" kern="0" noProof="0" dirty="0">
                  <a:solidFill>
                    <a:srgbClr val="C00000"/>
                  </a:solidFill>
                  <a:latin typeface="Calibri" panose="020F0502020204030204" pitchFamily="34" charset="0"/>
                  <a:ea typeface="Calibri" panose="020F0502020204030204" pitchFamily="34" charset="0"/>
                  <a:cs typeface="Calibri" panose="020F0502020204030204" pitchFamily="34" charset="0"/>
                </a:rPr>
                <a:t>Structures pour répondre </a:t>
              </a:r>
            </a:p>
          </p:txBody>
        </p:sp>
        <p:sp>
          <p:nvSpPr>
            <p:cNvPr id="29" name="Google Shape;2015;p176">
              <a:extLst>
                <a:ext uri="{FF2B5EF4-FFF2-40B4-BE49-F238E27FC236}">
                  <a16:creationId xmlns:a16="http://schemas.microsoft.com/office/drawing/2014/main" id="{6F28A608-6CD6-C053-EA93-7265147129A4}"/>
                </a:ext>
              </a:extLst>
            </p:cNvPr>
            <p:cNvSpPr txBox="1"/>
            <p:nvPr/>
          </p:nvSpPr>
          <p:spPr>
            <a:xfrm>
              <a:off x="552644" y="1937145"/>
              <a:ext cx="2051594" cy="1362162"/>
            </a:xfrm>
            <a:prstGeom prst="rect">
              <a:avLst/>
            </a:prstGeom>
            <a:noFill/>
            <a:ln cap="flat">
              <a:noFill/>
            </a:ln>
          </p:spPr>
          <p:txBody>
            <a:bodyPr vert="horz" wrap="square" lIns="91427" tIns="45695" rIns="91427" bIns="45695" anchor="t" anchorCtr="0" compatLnSpc="1">
              <a:spAutoFit/>
            </a:bodyPr>
            <a:lstStyle/>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867"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Phénomène</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867"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Chaîne alimentaire </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867"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Niveau trophique</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867"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Pyramide d’énergie</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867"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Flux d’énergie</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867"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Ecosystème.</a:t>
              </a:r>
            </a:p>
          </p:txBody>
        </p:sp>
        <p:sp>
          <p:nvSpPr>
            <p:cNvPr id="30" name="Google Shape;2016;p176">
              <a:extLst>
                <a:ext uri="{FF2B5EF4-FFF2-40B4-BE49-F238E27FC236}">
                  <a16:creationId xmlns:a16="http://schemas.microsoft.com/office/drawing/2014/main" id="{CB9F0762-26E9-C4DB-55C3-1BF94C195335}"/>
                </a:ext>
              </a:extLst>
            </p:cNvPr>
            <p:cNvSpPr txBox="1"/>
            <p:nvPr/>
          </p:nvSpPr>
          <p:spPr>
            <a:xfrm>
              <a:off x="6499914" y="1684343"/>
              <a:ext cx="1599592" cy="646293"/>
            </a:xfrm>
            <a:prstGeom prst="rect">
              <a:avLst/>
            </a:prstGeom>
            <a:noFill/>
            <a:ln cap="flat">
              <a:noFill/>
            </a:ln>
          </p:spPr>
          <p:txBody>
            <a:bodyPr vert="horz" wrap="square" lIns="91427" tIns="45695" rIns="91427" bIns="45695" anchor="t" anchorCtr="0" compatLnSpc="1">
              <a:spAutoFit/>
            </a:bodyPr>
            <a:lstStyle/>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noProof="0" dirty="0"/>
                <a:t>Identifier </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rPr>
                <a:t>Décrire</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rPr>
                <a:t>Expliquer </a:t>
              </a:r>
            </a:p>
          </p:txBody>
        </p:sp>
        <p:sp>
          <p:nvSpPr>
            <p:cNvPr id="31" name="Google Shape;2017;p176">
              <a:extLst>
                <a:ext uri="{FF2B5EF4-FFF2-40B4-BE49-F238E27FC236}">
                  <a16:creationId xmlns:a16="http://schemas.microsoft.com/office/drawing/2014/main" id="{C02B5997-19E3-61A3-620E-54335FF0F114}"/>
                </a:ext>
              </a:extLst>
            </p:cNvPr>
            <p:cNvSpPr/>
            <p:nvPr/>
          </p:nvSpPr>
          <p:spPr>
            <a:xfrm>
              <a:off x="6459925" y="2671175"/>
              <a:ext cx="2027023" cy="730903"/>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Google Shape;2018;p176">
              <a:extLst>
                <a:ext uri="{FF2B5EF4-FFF2-40B4-BE49-F238E27FC236}">
                  <a16:creationId xmlns:a16="http://schemas.microsoft.com/office/drawing/2014/main" id="{A2277BA5-12D6-CB00-50AF-E66E41746E0F}"/>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defTabSz="1219170">
                <a:defRPr sz="1800" b="0" i="0" u="none" strike="noStrike" kern="0" cap="none" spc="0" baseline="0">
                  <a:solidFill>
                    <a:srgbClr val="000000"/>
                  </a:solidFill>
                  <a:uFillTx/>
                </a:defRPr>
              </a:pPr>
              <a:r>
                <a:rPr lang="fr-FR" b="1" i="1" kern="0" noProof="0" dirty="0">
                  <a:solidFill>
                    <a:srgbClr val="C00000"/>
                  </a:solidFill>
                  <a:latin typeface="Calibri" panose="020F0502020204030204" pitchFamily="34" charset="0"/>
                  <a:ea typeface="Calibri" panose="020F0502020204030204" pitchFamily="34" charset="0"/>
                  <a:cs typeface="Calibri" panose="020F0502020204030204" pitchFamily="34" charset="0"/>
                </a:rPr>
                <a:t>Vocabulaire scientifique</a:t>
              </a:r>
            </a:p>
          </p:txBody>
        </p:sp>
        <p:sp>
          <p:nvSpPr>
            <p:cNvPr id="33" name="Google Shape;2019;p176">
              <a:extLst>
                <a:ext uri="{FF2B5EF4-FFF2-40B4-BE49-F238E27FC236}">
                  <a16:creationId xmlns:a16="http://schemas.microsoft.com/office/drawing/2014/main" id="{2DFF9117-2DD9-BA12-E9FE-8E059F62D931}"/>
                </a:ext>
              </a:extLst>
            </p:cNvPr>
            <p:cNvSpPr txBox="1"/>
            <p:nvPr/>
          </p:nvSpPr>
          <p:spPr>
            <a:xfrm>
              <a:off x="6548434" y="2820574"/>
              <a:ext cx="1859176" cy="623210"/>
            </a:xfrm>
            <a:prstGeom prst="rect">
              <a:avLst/>
            </a:prstGeom>
            <a:noFill/>
            <a:ln cap="flat">
              <a:noFill/>
            </a:ln>
          </p:spPr>
          <p:txBody>
            <a:bodyPr vert="horz" wrap="square" lIns="91427" tIns="45695" rIns="91427" bIns="45695" anchor="t" anchorCtr="0" compatLnSpc="1">
              <a:spAutoFit/>
            </a:bodyPr>
            <a:lstStyle/>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rPr>
                <a:t>Niveau trophique</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rPr>
                <a:t>Energie</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rPr>
                <a:t>Flux de l’énergie</a:t>
              </a:r>
            </a:p>
          </p:txBody>
        </p:sp>
        <p:sp>
          <p:nvSpPr>
            <p:cNvPr id="34" name="Google Shape;2022;p176">
              <a:extLst>
                <a:ext uri="{FF2B5EF4-FFF2-40B4-BE49-F238E27FC236}">
                  <a16:creationId xmlns:a16="http://schemas.microsoft.com/office/drawing/2014/main" id="{F67666CD-1432-211F-8D55-38E4B16AD78F}"/>
                </a:ext>
              </a:extLst>
            </p:cNvPr>
            <p:cNvSpPr txBox="1"/>
            <p:nvPr/>
          </p:nvSpPr>
          <p:spPr>
            <a:xfrm>
              <a:off x="645868" y="4063749"/>
              <a:ext cx="4697775" cy="623209"/>
            </a:xfrm>
            <a:prstGeom prst="rect">
              <a:avLst/>
            </a:prstGeom>
            <a:noFill/>
            <a:ln cap="flat">
              <a:noFill/>
            </a:ln>
          </p:spPr>
          <p:txBody>
            <a:bodyPr vert="horz" wrap="square" lIns="91427" tIns="45695" rIns="91427" bIns="45695" anchor="t" anchorCtr="0" compatLnSpc="1">
              <a:spAutoFit/>
            </a:bodyPr>
            <a:lstStyle/>
            <a:p>
              <a:pPr marL="186265" indent="-194724" defTabSz="1219170">
                <a:buClr>
                  <a:srgbClr val="000000"/>
                </a:buClr>
                <a:buSzPts val="1100"/>
                <a:buFont typeface="Arial"/>
                <a:buChar char="•"/>
                <a:defRPr sz="1800" b="0" i="0" u="none" strike="noStrike" kern="0" cap="none" spc="0" baseline="0">
                  <a:solidFill>
                    <a:srgbClr val="000000"/>
                  </a:solidFill>
                  <a:uFillTx/>
                </a:defRPr>
              </a:pPr>
              <a:r>
                <a:rPr lang="fr-FR" sz="1600" b="1" i="1" kern="0" noProof="0" dirty="0">
                  <a:solidFill>
                    <a:srgbClr val="000000"/>
                  </a:solidFill>
                </a:rPr>
                <a:t>En allant ……………… vers ………………le flux de </a:t>
              </a:r>
              <a:r>
                <a:rPr lang="fr-FR" sz="1600" b="1" i="1" kern="0" dirty="0">
                  <a:solidFill>
                    <a:srgbClr val="000000"/>
                  </a:solidFill>
                </a:rPr>
                <a:t>l’énergie</a:t>
              </a:r>
              <a:r>
                <a:rPr lang="fr-FR" sz="1600" b="1" kern="0" dirty="0">
                  <a:solidFill>
                    <a:srgbClr val="000000"/>
                  </a:solidFill>
                </a:rPr>
                <a:t> </a:t>
              </a:r>
              <a:r>
                <a:rPr lang="fr-FR" sz="1600" b="1" i="1" kern="0" noProof="0" dirty="0">
                  <a:solidFill>
                    <a:srgbClr val="000000"/>
                  </a:solidFill>
                </a:rPr>
                <a:t>diminue.</a:t>
              </a:r>
            </a:p>
            <a:p>
              <a:pPr marL="186265" indent="-194724" defTabSz="1219170">
                <a:buClr>
                  <a:srgbClr val="000000"/>
                </a:buClr>
                <a:buSzPts val="1100"/>
                <a:buFont typeface="Arial"/>
                <a:buChar char="•"/>
                <a:defRPr sz="1800" b="0" i="0" u="none" strike="noStrike" kern="0" cap="none" spc="0" baseline="0">
                  <a:solidFill>
                    <a:srgbClr val="000000"/>
                  </a:solidFill>
                  <a:uFillTx/>
                </a:defRPr>
              </a:pPr>
              <a:r>
                <a:rPr lang="fr-FR" sz="1600" b="1" i="1" kern="0" noProof="0" dirty="0">
                  <a:solidFill>
                    <a:srgbClr val="000000"/>
                  </a:solidFill>
                </a:rPr>
                <a:t>Le transfert de l’énergie d’un niveau trophique à un autre n’est jamais total à cause des pertes.</a:t>
              </a:r>
            </a:p>
          </p:txBody>
        </p:sp>
        <p:cxnSp>
          <p:nvCxnSpPr>
            <p:cNvPr id="35" name="Google Shape;2023;p176">
              <a:extLst>
                <a:ext uri="{FF2B5EF4-FFF2-40B4-BE49-F238E27FC236}">
                  <a16:creationId xmlns:a16="http://schemas.microsoft.com/office/drawing/2014/main" id="{C729895B-DFC1-9A98-4A76-1F0712F21E6E}"/>
                </a:ext>
              </a:extLst>
            </p:cNvPr>
            <p:cNvCxnSpPr>
              <a:cxnSpLocks/>
              <a:stCxn id="12" idx="2"/>
              <a:endCxn id="27" idx="0"/>
            </p:cNvCxnSpPr>
            <p:nvPr/>
          </p:nvCxnSpPr>
          <p:spPr>
            <a:xfrm rot="5400000">
              <a:off x="3452215" y="2960824"/>
              <a:ext cx="616891" cy="1451487"/>
            </a:xfrm>
            <a:prstGeom prst="bentConnector3">
              <a:avLst>
                <a:gd name="adj1" fmla="val 50000"/>
              </a:avLst>
            </a:prstGeom>
            <a:noFill/>
            <a:ln w="7150" cap="flat">
              <a:solidFill>
                <a:srgbClr val="54AFE9"/>
              </a:solidFill>
              <a:prstDash val="solid"/>
              <a:round/>
            </a:ln>
          </p:spPr>
        </p:cxnSp>
        <p:sp>
          <p:nvSpPr>
            <p:cNvPr id="36" name="Google Shape;2024;p176">
              <a:extLst>
                <a:ext uri="{FF2B5EF4-FFF2-40B4-BE49-F238E27FC236}">
                  <a16:creationId xmlns:a16="http://schemas.microsoft.com/office/drawing/2014/main" id="{E6D7A2E2-C398-7966-5CF3-BD21A83E2A26}"/>
                </a:ext>
              </a:extLst>
            </p:cNvPr>
            <p:cNvSpPr/>
            <p:nvPr/>
          </p:nvSpPr>
          <p:spPr>
            <a:xfrm>
              <a:off x="6459925" y="3674775"/>
              <a:ext cx="2027023" cy="822761"/>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Google Shape;2025;p176">
              <a:extLst>
                <a:ext uri="{FF2B5EF4-FFF2-40B4-BE49-F238E27FC236}">
                  <a16:creationId xmlns:a16="http://schemas.microsoft.com/office/drawing/2014/main" id="{F2CDB572-A32E-29AA-44D5-A9FB070BB556}"/>
                </a:ext>
              </a:extLst>
            </p:cNvPr>
            <p:cNvSpPr txBox="1"/>
            <p:nvPr/>
          </p:nvSpPr>
          <p:spPr>
            <a:xfrm>
              <a:off x="6513427" y="3712675"/>
              <a:ext cx="1714500" cy="276961"/>
            </a:xfrm>
            <a:prstGeom prst="rect">
              <a:avLst/>
            </a:prstGeom>
            <a:noFill/>
            <a:ln cap="flat">
              <a:noFill/>
            </a:ln>
          </p:spPr>
          <p:txBody>
            <a:bodyPr vert="horz" wrap="square" lIns="91427" tIns="45695" rIns="91427" bIns="45695" anchor="t" anchorCtr="1" compatLnSpc="1">
              <a:spAutoFit/>
            </a:bodyPr>
            <a:lstStyle/>
            <a:p>
              <a:pPr defTabSz="1219170">
                <a:defRPr sz="1800" b="0" i="0" u="none" strike="noStrike" kern="0" cap="none" spc="0" baseline="0">
                  <a:solidFill>
                    <a:srgbClr val="000000"/>
                  </a:solidFill>
                  <a:uFillTx/>
                </a:defRPr>
              </a:pPr>
              <a:r>
                <a:rPr lang="fr-FR" b="1" i="1" kern="0" noProof="0" dirty="0">
                  <a:solidFill>
                    <a:srgbClr val="C00000"/>
                  </a:solidFill>
                  <a:latin typeface="Calibri" panose="020F0502020204030204" pitchFamily="34" charset="0"/>
                  <a:ea typeface="Calibri" panose="020F0502020204030204" pitchFamily="34" charset="0"/>
                  <a:cs typeface="Calibri" panose="020F0502020204030204" pitchFamily="34" charset="0"/>
                </a:rPr>
                <a:t>Mots pour décrire</a:t>
              </a:r>
            </a:p>
          </p:txBody>
        </p:sp>
        <p:sp>
          <p:nvSpPr>
            <p:cNvPr id="38" name="Google Shape;2026;p176">
              <a:extLst>
                <a:ext uri="{FF2B5EF4-FFF2-40B4-BE49-F238E27FC236}">
                  <a16:creationId xmlns:a16="http://schemas.microsoft.com/office/drawing/2014/main" id="{687246A2-EEE0-60B2-2F00-432AB4181982}"/>
                </a:ext>
              </a:extLst>
            </p:cNvPr>
            <p:cNvSpPr txBox="1"/>
            <p:nvPr/>
          </p:nvSpPr>
          <p:spPr>
            <a:xfrm>
              <a:off x="6627773" y="4005047"/>
              <a:ext cx="1859176" cy="253878"/>
            </a:xfrm>
            <a:prstGeom prst="rect">
              <a:avLst/>
            </a:prstGeom>
            <a:noFill/>
            <a:ln cap="flat">
              <a:noFill/>
            </a:ln>
          </p:spPr>
          <p:txBody>
            <a:bodyPr vert="horz" wrap="square" lIns="91427" tIns="45695" rIns="91427" bIns="45695" anchor="t" anchorCtr="0" compatLnSpc="1">
              <a:spAutoFit/>
            </a:bodyPr>
            <a:lstStyle/>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rPr>
                <a:t>Diminue</a:t>
              </a:r>
            </a:p>
          </p:txBody>
        </p:sp>
        <p:cxnSp>
          <p:nvCxnSpPr>
            <p:cNvPr id="39" name="Google Shape;2027;p176">
              <a:extLst>
                <a:ext uri="{FF2B5EF4-FFF2-40B4-BE49-F238E27FC236}">
                  <a16:creationId xmlns:a16="http://schemas.microsoft.com/office/drawing/2014/main" id="{A1CC757C-2C59-F11D-EAE8-D8C7C1C10BCF}"/>
                </a:ext>
              </a:extLst>
            </p:cNvPr>
            <p:cNvCxnSpPr>
              <a:stCxn id="12" idx="1"/>
            </p:cNvCxnSpPr>
            <p:nvPr/>
          </p:nvCxnSpPr>
          <p:spPr>
            <a:xfrm>
              <a:off x="5499914" y="2734399"/>
              <a:ext cx="960011" cy="1308208"/>
            </a:xfrm>
            <a:prstGeom prst="bentConnector3">
              <a:avLst>
                <a:gd name="adj1" fmla="val 50000"/>
              </a:avLst>
            </a:prstGeom>
            <a:noFill/>
            <a:ln w="7150" cap="flat">
              <a:solidFill>
                <a:srgbClr val="54AFE9"/>
              </a:solidFill>
              <a:prstDash val="solid"/>
              <a:round/>
            </a:ln>
          </p:spPr>
        </p:cxnSp>
        <p:sp>
          <p:nvSpPr>
            <p:cNvPr id="40" name="Google Shape;2028;p176">
              <a:extLst>
                <a:ext uri="{FF2B5EF4-FFF2-40B4-BE49-F238E27FC236}">
                  <a16:creationId xmlns:a16="http://schemas.microsoft.com/office/drawing/2014/main" id="{7AD4A3D9-F3F6-E459-A51D-77C7E60824BC}"/>
                </a:ext>
              </a:extLst>
            </p:cNvPr>
            <p:cNvSpPr/>
            <p:nvPr/>
          </p:nvSpPr>
          <p:spPr>
            <a:xfrm>
              <a:off x="279385" y="1039998"/>
              <a:ext cx="8585230" cy="348454"/>
            </a:xfrm>
            <a:prstGeom prst="rect">
              <a:avLst/>
            </a:prstGeom>
            <a:solidFill>
              <a:schemeClr val="accent4"/>
            </a:solidFill>
            <a:ln cap="flat">
              <a:solidFill>
                <a:srgbClr val="DCE6F2"/>
              </a:solid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MA CARTE LEXICALE</a:t>
              </a:r>
              <a:endParaRPr lang="fr-FR" sz="1400"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cxnSp>
          <p:nvCxnSpPr>
            <p:cNvPr id="44" name="Google Shape;2027;p176">
              <a:extLst>
                <a:ext uri="{FF2B5EF4-FFF2-40B4-BE49-F238E27FC236}">
                  <a16:creationId xmlns:a16="http://schemas.microsoft.com/office/drawing/2014/main" id="{8205CB9C-E33C-EE28-63B1-6E879610DEA9}"/>
                </a:ext>
              </a:extLst>
            </p:cNvPr>
            <p:cNvCxnSpPr>
              <a:cxnSpLocks/>
            </p:cNvCxnSpPr>
            <p:nvPr/>
          </p:nvCxnSpPr>
          <p:spPr>
            <a:xfrm rot="5400000" flipH="1" flipV="1">
              <a:off x="5779183" y="2112856"/>
              <a:ext cx="812104" cy="410631"/>
            </a:xfrm>
            <a:prstGeom prst="bentConnector3">
              <a:avLst>
                <a:gd name="adj1" fmla="val 99261"/>
              </a:avLst>
            </a:prstGeom>
            <a:noFill/>
            <a:ln w="7150" cap="flat">
              <a:solidFill>
                <a:srgbClr val="54AFE9"/>
              </a:solidFill>
              <a:prstDash val="solid"/>
              <a:round/>
            </a:ln>
          </p:spPr>
        </p:cxnSp>
      </p:grpSp>
      <p:cxnSp>
        <p:nvCxnSpPr>
          <p:cNvPr id="45" name="Straight Connector 44">
            <a:extLst>
              <a:ext uri="{FF2B5EF4-FFF2-40B4-BE49-F238E27FC236}">
                <a16:creationId xmlns:a16="http://schemas.microsoft.com/office/drawing/2014/main" id="{A92B48D5-D09B-FAE0-1CD6-2B517895FC40}"/>
              </a:ext>
            </a:extLst>
          </p:cNvPr>
          <p:cNvCxnSpPr/>
          <p:nvPr/>
        </p:nvCxnSpPr>
        <p:spPr>
          <a:xfrm>
            <a:off x="7971302" y="3522931"/>
            <a:ext cx="546949"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6CFF554-011B-45E4-CFD2-11FD1629D70D}"/>
              </a:ext>
            </a:extLst>
          </p:cNvPr>
          <p:cNvCxnSpPr>
            <a:cxnSpLocks/>
          </p:cNvCxnSpPr>
          <p:nvPr/>
        </p:nvCxnSpPr>
        <p:spPr>
          <a:xfrm>
            <a:off x="3485887" y="3452248"/>
            <a:ext cx="1157019"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pic>
        <p:nvPicPr>
          <p:cNvPr id="4" name="Image 3">
            <a:extLst>
              <a:ext uri="{FF2B5EF4-FFF2-40B4-BE49-F238E27FC236}">
                <a16:creationId xmlns:a16="http://schemas.microsoft.com/office/drawing/2014/main" id="{865024CF-7B56-07CB-EB8B-210B7FCDDA97}"/>
              </a:ext>
            </a:extLst>
          </p:cNvPr>
          <p:cNvPicPr>
            <a:picLocks noChangeAspect="1"/>
          </p:cNvPicPr>
          <p:nvPr/>
        </p:nvPicPr>
        <p:blipFill>
          <a:blip r:embed="rId2"/>
          <a:stretch>
            <a:fillRect/>
          </a:stretch>
        </p:blipFill>
        <p:spPr>
          <a:xfrm>
            <a:off x="11250174" y="113434"/>
            <a:ext cx="699052" cy="699052"/>
          </a:xfrm>
          <a:prstGeom prst="rect">
            <a:avLst/>
          </a:prstGeom>
          <a:noFill/>
          <a:ln cap="flat">
            <a:noFill/>
          </a:ln>
        </p:spPr>
      </p:pic>
      <p:pic>
        <p:nvPicPr>
          <p:cNvPr id="7" name="Picture 2" descr="Image générée">
            <a:extLst>
              <a:ext uri="{FF2B5EF4-FFF2-40B4-BE49-F238E27FC236}">
                <a16:creationId xmlns:a16="http://schemas.microsoft.com/office/drawing/2014/main" id="{BC65518E-82FB-DD8E-B3A3-2933B3BB9A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AB8956E-6AF0-D025-3C68-FB0E0521584A}"/>
              </a:ext>
            </a:extLst>
          </p:cNvPr>
          <p:cNvSpPr txBox="1"/>
          <p:nvPr/>
        </p:nvSpPr>
        <p:spPr>
          <a:xfrm>
            <a:off x="771889" y="430693"/>
            <a:ext cx="6096000" cy="369332"/>
          </a:xfrm>
          <a:prstGeom prst="rect">
            <a:avLst/>
          </a:prstGeom>
          <a:noFill/>
        </p:spPr>
        <p:txBody>
          <a:bodyPr wrap="square">
            <a:spAutoFit/>
          </a:bodyPr>
          <a:lstStyle/>
          <a:p>
            <a:pPr marL="0" indent="0">
              <a:buNone/>
            </a:pPr>
            <a:r>
              <a:rPr lang="fr-FR" sz="1800" i="1" noProof="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Faire participer les élèves à la lecture de la carte</a:t>
            </a:r>
          </a:p>
        </p:txBody>
      </p:sp>
    </p:spTree>
    <p:extLst>
      <p:ext uri="{BB962C8B-B14F-4D97-AF65-F5344CB8AC3E}">
        <p14:creationId xmlns:p14="http://schemas.microsoft.com/office/powerpoint/2010/main" val="35784079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DDF43">
                <a:alpha val="6000"/>
              </a:srgbClr>
            </a:gs>
            <a:gs pos="74000">
              <a:srgbClr val="FDDF43"/>
            </a:gs>
            <a:gs pos="83000">
              <a:srgbClr val="FDDF43"/>
            </a:gs>
            <a:gs pos="100000">
              <a:schemeClr val="bg1">
                <a:lumMod val="50000"/>
              </a:schemeClr>
            </a:gs>
          </a:gsLst>
          <a:lin ang="5400000" scaled="1"/>
          <a:tileRect/>
        </a:gradFill>
        <a:effectLst/>
      </p:bgPr>
    </p:bg>
    <p:spTree>
      <p:nvGrpSpPr>
        <p:cNvPr id="1" name="">
          <a:extLst>
            <a:ext uri="{FF2B5EF4-FFF2-40B4-BE49-F238E27FC236}">
              <a16:creationId xmlns:a16="http://schemas.microsoft.com/office/drawing/2014/main" id="{8DF12874-C1F0-17A4-9296-F5D31632C84C}"/>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80B7ABD5-53E8-9EA2-20D0-860D7D0B9FF3}"/>
              </a:ext>
            </a:extLst>
          </p:cNvPr>
          <p:cNvGrpSpPr/>
          <p:nvPr/>
        </p:nvGrpSpPr>
        <p:grpSpPr>
          <a:xfrm>
            <a:off x="232055" y="186813"/>
            <a:ext cx="11694474" cy="6508955"/>
            <a:chOff x="2184400" y="1402025"/>
            <a:chExt cx="7823200" cy="4942038"/>
          </a:xfrm>
        </p:grpSpPr>
        <p:sp>
          <p:nvSpPr>
            <p:cNvPr id="3" name="Rectangle : coins arrondis 10">
              <a:extLst>
                <a:ext uri="{FF2B5EF4-FFF2-40B4-BE49-F238E27FC236}">
                  <a16:creationId xmlns:a16="http://schemas.microsoft.com/office/drawing/2014/main" id="{546493DB-9F14-91A6-2354-900B5DCE89AF}"/>
                </a:ext>
              </a:extLst>
            </p:cNvPr>
            <p:cNvSpPr/>
            <p:nvPr/>
          </p:nvSpPr>
          <p:spPr>
            <a:xfrm>
              <a:off x="2184400" y="1402025"/>
              <a:ext cx="7823200" cy="4942038"/>
            </a:xfrm>
            <a:prstGeom prst="roundRect">
              <a:avLst>
                <a:gd name="adj" fmla="val 2665"/>
              </a:avLst>
            </a:prstGeom>
            <a:solidFill>
              <a:srgbClr val="76717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14CB245B-8C18-4047-0371-E548E5BA8B21}"/>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pic>
        <p:nvPicPr>
          <p:cNvPr id="2" name="Google Shape;1141;p76">
            <a:extLst>
              <a:ext uri="{FF2B5EF4-FFF2-40B4-BE49-F238E27FC236}">
                <a16:creationId xmlns:a16="http://schemas.microsoft.com/office/drawing/2014/main" id="{FDD4F246-B97F-2E21-9620-18B2A9D3567B}"/>
              </a:ext>
            </a:extLst>
          </p:cNvPr>
          <p:cNvPicPr>
            <a:picLocks noChangeAspect="1"/>
          </p:cNvPicPr>
          <p:nvPr/>
        </p:nvPicPr>
        <p:blipFill>
          <a:blip r:embed="rId2">
            <a:alphaModFix/>
          </a:blip>
          <a:srcRect/>
          <a:stretch>
            <a:fillRect/>
          </a:stretch>
        </p:blipFill>
        <p:spPr>
          <a:xfrm>
            <a:off x="4248719" y="1807010"/>
            <a:ext cx="3694561" cy="3694561"/>
          </a:xfrm>
          <a:prstGeom prst="rect">
            <a:avLst/>
          </a:prstGeom>
          <a:noFill/>
          <a:ln cap="flat">
            <a:noFill/>
          </a:ln>
        </p:spPr>
      </p:pic>
      <p:sp>
        <p:nvSpPr>
          <p:cNvPr id="8" name="ZoneTexte 9">
            <a:extLst>
              <a:ext uri="{FF2B5EF4-FFF2-40B4-BE49-F238E27FC236}">
                <a16:creationId xmlns:a16="http://schemas.microsoft.com/office/drawing/2014/main" id="{EF94CCB1-9147-4D75-6B54-FE296D6B5834}"/>
              </a:ext>
            </a:extLst>
          </p:cNvPr>
          <p:cNvSpPr txBox="1"/>
          <p:nvPr/>
        </p:nvSpPr>
        <p:spPr>
          <a:xfrm>
            <a:off x="2339239" y="509316"/>
            <a:ext cx="7480102" cy="400110"/>
          </a:xfrm>
          <a:prstGeom prst="rect">
            <a:avLst/>
          </a:prstGeom>
          <a:noFill/>
        </p:spPr>
        <p:txBody>
          <a:bodyPr wrap="square" rtlCol="0">
            <a:spAutoFit/>
          </a:bodyPr>
          <a:lstStyle/>
          <a:p>
            <a:pPr algn="ctr">
              <a:spcAft>
                <a:spcPts val="400"/>
              </a:spcAft>
            </a:pPr>
            <a:r>
              <a:rPr lang="fr-FR" sz="2000" noProof="0" dirty="0">
                <a:solidFill>
                  <a:srgbClr val="002060"/>
                </a:solidFill>
              </a:rPr>
              <a:t> </a:t>
            </a:r>
            <a:r>
              <a:rPr lang="fr-FR" sz="2000" b="1" noProof="0" dirty="0">
                <a:solidFill>
                  <a:schemeClr val="bg2">
                    <a:lumMod val="50000"/>
                  </a:schemeClr>
                </a:solidFill>
              </a:rPr>
              <a:t>C’est la fin de notre séance. N’oubliez pas de réviser votre leçon.</a:t>
            </a:r>
          </a:p>
        </p:txBody>
      </p:sp>
    </p:spTree>
    <p:extLst>
      <p:ext uri="{BB962C8B-B14F-4D97-AF65-F5344CB8AC3E}">
        <p14:creationId xmlns:p14="http://schemas.microsoft.com/office/powerpoint/2010/main" val="38209670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TARL" id="{0C4CAB91-F34E-4205-ABF6-3041DDA56795}" vid="{DBB87C20-3F3E-4238-97D1-73A76B480B0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11757</TotalTime>
  <Words>2376</Words>
  <Application>Microsoft Office PowerPoint</Application>
  <PresentationFormat>Grand écran</PresentationFormat>
  <Paragraphs>449</Paragraphs>
  <Slides>56</Slides>
  <Notes>11</Notes>
  <HiddenSlides>0</HiddenSlides>
  <MMClips>0</MMClips>
  <ScaleCrop>false</ScaleCrop>
  <HeadingPairs>
    <vt:vector size="6" baseType="variant">
      <vt:variant>
        <vt:lpstr>Polices utilisées</vt:lpstr>
      </vt:variant>
      <vt:variant>
        <vt:i4>11</vt:i4>
      </vt:variant>
      <vt:variant>
        <vt:lpstr>Thème</vt:lpstr>
      </vt:variant>
      <vt:variant>
        <vt:i4>3</vt:i4>
      </vt:variant>
      <vt:variant>
        <vt:lpstr>Titres des diapositives</vt:lpstr>
      </vt:variant>
      <vt:variant>
        <vt:i4>56</vt:i4>
      </vt:variant>
    </vt:vector>
  </HeadingPairs>
  <TitlesOfParts>
    <vt:vector size="70" baseType="lpstr">
      <vt:lpstr>Aptos</vt:lpstr>
      <vt:lpstr>Arial</vt:lpstr>
      <vt:lpstr>Bradley Hand ITC</vt:lpstr>
      <vt:lpstr>Calibri</vt:lpstr>
      <vt:lpstr>Calibri-Bold</vt:lpstr>
      <vt:lpstr>Century Gothic</vt:lpstr>
      <vt:lpstr>Dosis</vt:lpstr>
      <vt:lpstr>Dosis Bold</vt:lpstr>
      <vt:lpstr>Hammersmith One</vt:lpstr>
      <vt:lpstr>Poppins ExtraBold</vt:lpstr>
      <vt:lpstr>Wingdings</vt:lpstr>
      <vt:lpstr>Office Theme</vt:lpstr>
      <vt:lpstr>Custom Design</vt:lpstr>
      <vt:lpstr>1_Custom Design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Et on termine par cette carte lexicale.</vt:lpstr>
      <vt:lpstr>Présentation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D_Abdellah</dc:creator>
  <cp:lastModifiedBy>HOUDA NASSIK</cp:lastModifiedBy>
  <cp:revision>1219</cp:revision>
  <cp:lastPrinted>2024-10-05T19:15:58Z</cp:lastPrinted>
  <dcterms:created xsi:type="dcterms:W3CDTF">2024-05-28T10:13:44Z</dcterms:created>
  <dcterms:modified xsi:type="dcterms:W3CDTF">2025-11-20T11:56:33Z</dcterms:modified>
</cp:coreProperties>
</file>