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25"/>
  </p:notesMasterIdLst>
  <p:sldIdLst>
    <p:sldId id="2134806031" r:id="rId2"/>
    <p:sldId id="2134806617" r:id="rId3"/>
    <p:sldId id="2134806039" r:id="rId4"/>
    <p:sldId id="295" r:id="rId5"/>
    <p:sldId id="2134806619" r:id="rId6"/>
    <p:sldId id="2134806629" r:id="rId7"/>
    <p:sldId id="2134806631" r:id="rId8"/>
    <p:sldId id="2134806634" r:id="rId9"/>
    <p:sldId id="2134806635" r:id="rId10"/>
    <p:sldId id="2134806783" r:id="rId11"/>
    <p:sldId id="2134806784" r:id="rId12"/>
    <p:sldId id="273" r:id="rId13"/>
    <p:sldId id="2134806689" r:id="rId14"/>
    <p:sldId id="2134806705" r:id="rId15"/>
    <p:sldId id="2134806752" r:id="rId16"/>
    <p:sldId id="2134806779" r:id="rId17"/>
    <p:sldId id="2134806780" r:id="rId18"/>
    <p:sldId id="2134806781" r:id="rId19"/>
    <p:sldId id="2134806782" r:id="rId20"/>
    <p:sldId id="2134806778" r:id="rId21"/>
    <p:sldId id="2134806405" r:id="rId22"/>
    <p:sldId id="2134806495" r:id="rId23"/>
    <p:sldId id="213480586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91C3"/>
    <a:srgbClr val="FFFFFF"/>
    <a:srgbClr val="FDC99C"/>
    <a:srgbClr val="F22E2E"/>
    <a:srgbClr val="F2F2F2"/>
    <a:srgbClr val="ED093A"/>
    <a:srgbClr val="F4B3F7"/>
    <a:srgbClr val="8D3384"/>
    <a:srgbClr val="0A25AE"/>
    <a:srgbClr val="F1E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92" autoAdjust="0"/>
  </p:normalViewPr>
  <p:slideViewPr>
    <p:cSldViewPr snapToGrid="0">
      <p:cViewPr varScale="1">
        <p:scale>
          <a:sx n="77" d="100"/>
          <a:sy n="77" d="100"/>
        </p:scale>
        <p:origin x="9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9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1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41993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5DCCF-B46A-66CB-E567-2D08A71C4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24E76A4-0E8F-6EE6-7737-796E6D43E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1E62FDD-88AC-967A-D037-E0763265A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5CA6F6D-8F1D-4F8E-7515-022F33D0C8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544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65E0-0CDB-A51E-7EDE-0142BDE1F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5ECB97E-5B9C-20BC-CD0C-E5000D8945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E2E57F1-89E6-5627-E31D-F34F1145C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0862158-0ABB-7C18-9C46-E3F1A98946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442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4CC4F-B1D3-4D31-92E4-9CF911F98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A69E445-82FC-B28C-D921-6ABE6DC056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267723F-3E1E-1748-D0F5-0EC599C6C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5899B0-7874-42C9-D3FA-D87E4EB7EA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610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EB85E-9194-E7AA-BD8F-9E36C4620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454F099-F18F-C648-8E1B-1A35CFE3F3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1393B5-9C45-0994-F9B6-0CF5D9907A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200284E-CAAF-4EDE-1AF2-FC6A638406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1116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E7C4F-808B-B9B1-E551-B4AE54535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076878-51F0-0373-5C2C-97E5BABF7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EF0904A-790A-1303-D4A8-2E9BCD59B8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0E00812-7669-CD92-C7CF-F24D034EA7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9750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64503-EA37-96E9-FE6E-B86DEF0D7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C129866-75C3-4E6F-F600-E6EEAB0FB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1B8FF56-995E-EF5D-647B-0341FB4114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A932174-E57B-82B5-8201-58DEC4ED9B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47958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3AC26-8DE3-3EF9-721C-3F193D935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48C208-6864-EAF2-DD50-8DA83D7EEA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0646CD7-2618-E47B-E381-6898CCA335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1E9E22F-CD88-C117-2927-7C70355987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69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>
            <a:off x="494350" y="297645"/>
            <a:ext cx="290042" cy="219304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47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206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83095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48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48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7847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300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800" dirty="0" smtClean="0"/>
            </a:lvl2pPr>
            <a:lvl3pPr>
              <a:defRPr lang="fr-FR" sz="180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95262" algn="just" defTabSz="4572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300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477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720000" tIns="360000" rIns="720000" bIns="36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12192000" cy="1016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3715202" y="81025"/>
            <a:ext cx="4757738" cy="70784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4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4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40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671332" y="1678671"/>
            <a:ext cx="10845478" cy="3108503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8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8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8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1937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270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61" r:id="rId2"/>
    <p:sldLayoutId id="2147483755" r:id="rId3"/>
    <p:sldLayoutId id="2147483791" r:id="rId4"/>
    <p:sldLayoutId id="2147483790" r:id="rId5"/>
    <p:sldLayoutId id="2147483793" r:id="rId6"/>
    <p:sldLayoutId id="2147483795" r:id="rId7"/>
    <p:sldLayoutId id="214748379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511" y="183875"/>
            <a:ext cx="4372977" cy="66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3"/>
          <p:cNvSpPr txBox="1"/>
          <p:nvPr/>
        </p:nvSpPr>
        <p:spPr>
          <a:xfrm>
            <a:off x="578074" y="1436364"/>
            <a:ext cx="9003149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5400" b="1" dirty="0">
                <a:solidFill>
                  <a:srgbClr val="002060"/>
                </a:solidFill>
                <a:latin typeface="+mj-lt"/>
              </a:rPr>
              <a:t>Sciences de la vie et de la terre</a:t>
            </a:r>
            <a:endParaRPr lang="en-US" sz="60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8" name="Picture 7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273" y="2720594"/>
            <a:ext cx="3274142" cy="2623417"/>
          </a:xfrm>
          <a:prstGeom prst="rect">
            <a:avLst/>
          </a:prstGeom>
        </p:spPr>
      </p:pic>
      <p:sp>
        <p:nvSpPr>
          <p:cNvPr id="30" name="Rounded Rectangle 11">
            <a:extLst>
              <a:ext uri="{FF2B5EF4-FFF2-40B4-BE49-F238E27FC236}">
                <a16:creationId xmlns:a16="http://schemas.microsoft.com/office/drawing/2014/main" id="{800806F6-D701-591E-DFD6-0D7AEE4D086B}"/>
              </a:ext>
            </a:extLst>
          </p:cNvPr>
          <p:cNvSpPr/>
          <p:nvPr/>
        </p:nvSpPr>
        <p:spPr>
          <a:xfrm>
            <a:off x="1651629" y="4735479"/>
            <a:ext cx="65848" cy="4961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fr-FR" sz="900" dirty="0"/>
          </a:p>
        </p:txBody>
      </p:sp>
      <p:pic>
        <p:nvPicPr>
          <p:cNvPr id="41" name="Image 40" descr="Une image contenant Visage humain, habits, dessin humoristique, femme&#10;&#10;Description générée automatiquement">
            <a:extLst>
              <a:ext uri="{FF2B5EF4-FFF2-40B4-BE49-F238E27FC236}">
                <a16:creationId xmlns:a16="http://schemas.microsoft.com/office/drawing/2014/main" id="{979FB416-DDC4-B4AB-C88C-9E27AD00D4C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097" y="5204837"/>
            <a:ext cx="2202840" cy="1653163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7CE51980-444D-B7A7-75BA-85DEC4D28E6E}"/>
              </a:ext>
            </a:extLst>
          </p:cNvPr>
          <p:cNvGrpSpPr/>
          <p:nvPr/>
        </p:nvGrpSpPr>
        <p:grpSpPr>
          <a:xfrm>
            <a:off x="-159790" y="2791425"/>
            <a:ext cx="3274142" cy="1862048"/>
            <a:chOff x="4650097" y="4812077"/>
            <a:chExt cx="3274142" cy="1862048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832A8E13-396C-CBCA-4605-0965FEADB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36"/>
            <a:stretch/>
          </p:blipFill>
          <p:spPr>
            <a:xfrm rot="10800000">
              <a:off x="4650097" y="4982663"/>
              <a:ext cx="3274142" cy="136844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FAD939E-47E6-A415-17B6-1847F2509202}"/>
                </a:ext>
              </a:extLst>
            </p:cNvPr>
            <p:cNvSpPr txBox="1"/>
            <p:nvPr/>
          </p:nvSpPr>
          <p:spPr>
            <a:xfrm>
              <a:off x="5038752" y="5731614"/>
              <a:ext cx="168284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4000" b="1" dirty="0">
                  <a:solidFill>
                    <a:srgbClr val="FFC000"/>
                  </a:solidFill>
                </a:rPr>
                <a:t> Fiche </a:t>
              </a:r>
              <a:endParaRPr lang="fr-MA" sz="40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CAF34C11-6F34-88E8-00E3-FF590C58C375}"/>
                </a:ext>
              </a:extLst>
            </p:cNvPr>
            <p:cNvSpPr txBox="1"/>
            <p:nvPr/>
          </p:nvSpPr>
          <p:spPr>
            <a:xfrm>
              <a:off x="5997625" y="4812077"/>
              <a:ext cx="1447943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1500" b="1" dirty="0">
                  <a:solidFill>
                    <a:srgbClr val="FFC000"/>
                  </a:solidFill>
                </a:rPr>
                <a:t> 2</a:t>
              </a:r>
              <a:endParaRPr lang="fr-MA" sz="11500" b="1" dirty="0">
                <a:solidFill>
                  <a:srgbClr val="FFC000"/>
                </a:solidFill>
                <a:latin typeface="Dosis" pitchFamily="2" charset="0"/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32B231B8-DFA8-88B1-30AF-0BB81479D756}"/>
              </a:ext>
            </a:extLst>
          </p:cNvPr>
          <p:cNvGrpSpPr/>
          <p:nvPr/>
        </p:nvGrpSpPr>
        <p:grpSpPr>
          <a:xfrm>
            <a:off x="387667" y="4449283"/>
            <a:ext cx="9003149" cy="640385"/>
            <a:chOff x="523622" y="3451353"/>
            <a:chExt cx="8089436" cy="640385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0AE8F2A-52DB-82CE-3809-CA9B9FA4807B}"/>
                </a:ext>
              </a:extLst>
            </p:cNvPr>
            <p:cNvSpPr/>
            <p:nvPr/>
          </p:nvSpPr>
          <p:spPr>
            <a:xfrm>
              <a:off x="523622" y="3451353"/>
              <a:ext cx="8089436" cy="640385"/>
            </a:xfrm>
            <a:prstGeom prst="roundRect">
              <a:avLst>
                <a:gd name="adj" fmla="val 8616"/>
              </a:avLst>
            </a:prstGeom>
            <a:solidFill>
              <a:srgbClr val="106585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fr-MA" sz="675" dirty="0"/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67B5F149-0182-BD60-7DFF-676CFF5BDF46}"/>
                </a:ext>
              </a:extLst>
            </p:cNvPr>
            <p:cNvSpPr txBox="1"/>
            <p:nvPr/>
          </p:nvSpPr>
          <p:spPr>
            <a:xfrm>
              <a:off x="2416750" y="3610281"/>
              <a:ext cx="6166812" cy="333425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569"/>
                </a:lnSpc>
              </a:pPr>
              <a:r>
                <a:rPr lang="fr-FR" sz="2400" b="1" dirty="0">
                  <a:solidFill>
                    <a:schemeClr val="bg1"/>
                  </a:solidFill>
                  <a:latin typeface="+mj-lt"/>
                </a:rPr>
                <a:t>Lire un graphique en courbe avec plusieurs segments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0E2C63A-F444-0E96-1349-98080878E5BD}"/>
                </a:ext>
              </a:extLst>
            </p:cNvPr>
            <p:cNvSpPr/>
            <p:nvPr/>
          </p:nvSpPr>
          <p:spPr>
            <a:xfrm>
              <a:off x="2145659" y="3528516"/>
              <a:ext cx="65848" cy="496106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chemeClr val="lt1"/>
                  </a:solidFill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algn="ctr"/>
              <a:endParaRPr lang="fr-FR" sz="900" dirty="0"/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D4E9E3A3-03C3-996B-CC79-BED7C4B14D72}"/>
                </a:ext>
              </a:extLst>
            </p:cNvPr>
            <p:cNvSpPr txBox="1"/>
            <p:nvPr/>
          </p:nvSpPr>
          <p:spPr>
            <a:xfrm>
              <a:off x="666338" y="3615365"/>
              <a:ext cx="1373956" cy="333425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>
                <a:lnSpc>
                  <a:spcPts val="2569"/>
                </a:lnSpc>
              </a:pPr>
              <a:r>
                <a:rPr lang="fr-FR" sz="2400" b="1" dirty="0">
                  <a:solidFill>
                    <a:schemeClr val="bg1"/>
                  </a:solidFill>
                </a:rPr>
                <a:t>Activité 2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EA2F68C5-BC18-21BE-7970-6896914F91D6}"/>
              </a:ext>
            </a:extLst>
          </p:cNvPr>
          <p:cNvSpPr txBox="1"/>
          <p:nvPr/>
        </p:nvSpPr>
        <p:spPr>
          <a:xfrm>
            <a:off x="3909511" y="5597972"/>
            <a:ext cx="30688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3600" b="1" i="0" spc="-20" dirty="0">
                <a:effectLst/>
                <a:latin typeface="CenturyGothic-Bold"/>
              </a:rPr>
              <a:t>Durée : 24 min</a:t>
            </a:r>
            <a:r>
              <a:rPr lang="fr-FR" sz="3600" spc="-20" dirty="0"/>
              <a:t> </a:t>
            </a:r>
            <a:endParaRPr lang="en-US" sz="3600" dirty="0"/>
          </a:p>
        </p:txBody>
      </p:sp>
      <p:sp>
        <p:nvSpPr>
          <p:cNvPr id="4" name="ZoneTexte 1">
            <a:extLst>
              <a:ext uri="{FF2B5EF4-FFF2-40B4-BE49-F238E27FC236}">
                <a16:creationId xmlns:a16="http://schemas.microsoft.com/office/drawing/2014/main" id="{62E9ED5B-2F16-15A3-101C-D5CA21409756}"/>
              </a:ext>
            </a:extLst>
          </p:cNvPr>
          <p:cNvSpPr txBox="1"/>
          <p:nvPr/>
        </p:nvSpPr>
        <p:spPr>
          <a:xfrm>
            <a:off x="9717802" y="3371976"/>
            <a:ext cx="21174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2800" b="1" dirty="0">
                <a:solidFill>
                  <a:srgbClr val="FFC000"/>
                </a:solidFill>
              </a:rPr>
              <a:t>Remédiation</a:t>
            </a:r>
            <a:r>
              <a:rPr lang="fr-FR" sz="3200" b="1" dirty="0">
                <a:solidFill>
                  <a:srgbClr val="FFC000"/>
                </a:solidFill>
              </a:rPr>
              <a:t> intensive</a:t>
            </a:r>
          </a:p>
          <a:p>
            <a:pPr algn="ctr"/>
            <a:r>
              <a:rPr lang="fr-FR" sz="3200" b="1">
                <a:solidFill>
                  <a:srgbClr val="FFC000"/>
                </a:solidFill>
              </a:rPr>
              <a:t>3AC</a:t>
            </a:r>
            <a:endParaRPr lang="fr-FR" sz="32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49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8F6BD-AD87-9187-E72D-8864C895A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550DBA-6C46-A2D9-B85E-D7CA78EF834F}"/>
              </a:ext>
            </a:extLst>
          </p:cNvPr>
          <p:cNvSpPr txBox="1"/>
          <p:nvPr/>
        </p:nvSpPr>
        <p:spPr>
          <a:xfrm>
            <a:off x="1066059" y="191129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une troisième question.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BB730B-E32A-4AEE-692B-9A01DE426814}"/>
              </a:ext>
            </a:extLst>
          </p:cNvPr>
          <p:cNvSpPr txBox="1"/>
          <p:nvPr/>
        </p:nvSpPr>
        <p:spPr>
          <a:xfrm>
            <a:off x="6096000" y="1502116"/>
            <a:ext cx="56549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3. Complétez les phrases ci-dessous en utilisant les termes suivants : </a:t>
            </a:r>
          </a:p>
          <a:p>
            <a:pPr marL="113665" algn="ctr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- indépendante   - dépendante.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6ADD6E4-7E95-28F5-4455-77B603672DB4}"/>
              </a:ext>
            </a:extLst>
          </p:cNvPr>
          <p:cNvSpPr txBox="1"/>
          <p:nvPr/>
        </p:nvSpPr>
        <p:spPr>
          <a:xfrm>
            <a:off x="6506292" y="3211013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A- La quantité d’engrais est la variable : …………………………..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C7C9DA7-8368-DFF4-F523-10D2C5B91A0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passer au tableau.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CA917C6-0D19-56DA-DFE5-912697D857B2}"/>
              </a:ext>
            </a:extLst>
          </p:cNvPr>
          <p:cNvSpPr txBox="1"/>
          <p:nvPr/>
        </p:nvSpPr>
        <p:spPr>
          <a:xfrm>
            <a:off x="6595745" y="4550578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B- La quantité du Tournesol est la variable : …………………………..</a:t>
            </a:r>
          </a:p>
        </p:txBody>
      </p:sp>
      <p:pic>
        <p:nvPicPr>
          <p:cNvPr id="7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E784D62F-5FCF-4D72-FE75-3299FFCA304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056945" y="310081"/>
            <a:ext cx="702642" cy="7026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D3CA73F5-237B-7062-A482-FF3E1849CBFE}"/>
              </a:ext>
            </a:extLst>
          </p:cNvPr>
          <p:cNvGrpSpPr/>
          <p:nvPr/>
        </p:nvGrpSpPr>
        <p:grpSpPr>
          <a:xfrm>
            <a:off x="486717" y="1188161"/>
            <a:ext cx="5247084" cy="5159888"/>
            <a:chOff x="486717" y="1188161"/>
            <a:chExt cx="5247084" cy="5159888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32C6F06-2227-9592-AA0F-2D7C8C3B6D55}"/>
                </a:ext>
              </a:extLst>
            </p:cNvPr>
            <p:cNvSpPr txBox="1"/>
            <p:nvPr/>
          </p:nvSpPr>
          <p:spPr>
            <a:xfrm>
              <a:off x="573259" y="1322905"/>
              <a:ext cx="5099451" cy="163121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 a représenté les mesures de la quantité du Tournesol produite dans un champs en fonction de la quantité d’engrais utilisée . 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ci-dessous présente les résultats obtenus.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0410922-F148-983F-A7A6-039311E0B79E}"/>
                </a:ext>
              </a:extLst>
            </p:cNvPr>
            <p:cNvSpPr/>
            <p:nvPr/>
          </p:nvSpPr>
          <p:spPr>
            <a:xfrm>
              <a:off x="486717" y="1188161"/>
              <a:ext cx="5247084" cy="5159888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6A6F9009-5445-845C-4556-D6A354BB28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3259" y="3088865"/>
              <a:ext cx="5099451" cy="31145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216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2EB5A9-7A9E-882A-4A56-104C65063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9F550E-EE91-2842-9267-2D18086C8D6F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0CA4EAA6-E5E9-3683-CC40-FFE070FED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3DF026C-C68F-E9A4-EC2A-4E7E1460BD8F}"/>
              </a:ext>
            </a:extLst>
          </p:cNvPr>
          <p:cNvSpPr txBox="1"/>
          <p:nvPr/>
        </p:nvSpPr>
        <p:spPr>
          <a:xfrm>
            <a:off x="6310718" y="2554450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A- La quantité d’engrais est la variable : …………………………..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AA4B4-C420-CCA2-2DEC-A5A8CC496928}"/>
              </a:ext>
            </a:extLst>
          </p:cNvPr>
          <p:cNvSpPr txBox="1"/>
          <p:nvPr/>
        </p:nvSpPr>
        <p:spPr>
          <a:xfrm>
            <a:off x="6310718" y="4130481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B- La quantité du Tournesol est la variable : …………………………..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154EE19-6198-9428-3D19-38F0CAD9A3FE}"/>
              </a:ext>
            </a:extLst>
          </p:cNvPr>
          <p:cNvGrpSpPr/>
          <p:nvPr/>
        </p:nvGrpSpPr>
        <p:grpSpPr>
          <a:xfrm>
            <a:off x="486717" y="1188161"/>
            <a:ext cx="5247084" cy="5159888"/>
            <a:chOff x="486717" y="1188161"/>
            <a:chExt cx="5247084" cy="5159888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2969641-D64F-1343-2AC4-6BA5D6827535}"/>
                </a:ext>
              </a:extLst>
            </p:cNvPr>
            <p:cNvSpPr txBox="1"/>
            <p:nvPr/>
          </p:nvSpPr>
          <p:spPr>
            <a:xfrm>
              <a:off x="573259" y="1322905"/>
              <a:ext cx="5099451" cy="163121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 a représenté les mesures de la quantité du Tournesol produite dans un champs en fonction de la quantité d’engrais utilisée . 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ci-dessous présente les résultats obtenus.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5D0C3F8-CF11-86DF-BCD7-9B7B8284C8B4}"/>
                </a:ext>
              </a:extLst>
            </p:cNvPr>
            <p:cNvSpPr/>
            <p:nvPr/>
          </p:nvSpPr>
          <p:spPr>
            <a:xfrm>
              <a:off x="486717" y="1188161"/>
              <a:ext cx="5247084" cy="5159888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C05E8A0-3C8D-7AE1-89DC-8DC49C62E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3259" y="3088865"/>
              <a:ext cx="5099451" cy="3114558"/>
            </a:xfrm>
            <a:prstGeom prst="rect">
              <a:avLst/>
            </a:prstGeom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B41ED721-4543-39CE-1437-875FF8FF329F}"/>
              </a:ext>
            </a:extLst>
          </p:cNvPr>
          <p:cNvSpPr txBox="1"/>
          <p:nvPr/>
        </p:nvSpPr>
        <p:spPr>
          <a:xfrm>
            <a:off x="7918898" y="4418783"/>
            <a:ext cx="246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FF0000"/>
                </a:solidFill>
                <a:latin typeface="Aptos" panose="020B0004020202020204" pitchFamily="34" charset="0"/>
                <a:cs typeface="Calibri"/>
              </a:rPr>
              <a:t>dépendante</a:t>
            </a:r>
            <a:endParaRPr lang="fr-FR" sz="2400" spc="-50" dirty="0">
              <a:solidFill>
                <a:srgbClr val="FF000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C5FD7DD-51A2-39DE-CE65-62D1DEE18AF3}"/>
              </a:ext>
            </a:extLst>
          </p:cNvPr>
          <p:cNvSpPr txBox="1"/>
          <p:nvPr/>
        </p:nvSpPr>
        <p:spPr>
          <a:xfrm>
            <a:off x="7885405" y="2818248"/>
            <a:ext cx="24607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FF0000"/>
                </a:solidFill>
                <a:latin typeface="Aptos" panose="020B0004020202020204" pitchFamily="34" charset="0"/>
                <a:cs typeface="Calibri"/>
              </a:rPr>
              <a:t>indépendante</a:t>
            </a:r>
            <a:endParaRPr lang="fr-FR" sz="2400" spc="-50" dirty="0">
              <a:solidFill>
                <a:srgbClr val="FF0000"/>
              </a:solidFill>
              <a:latin typeface="Aptos" panose="020B0004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8916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3802" y="3104105"/>
            <a:ext cx="6809251" cy="1259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Moment de consolidation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 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361702A7-E834-1283-CFFF-49C832762C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E8EC9AE-9CE2-3FA6-144C-CAA044230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072" y="1603481"/>
            <a:ext cx="10147852" cy="365103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9FFE53A-9F2E-E443-4645-13C67911B151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28 sur le livret, réalisée à la maison.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DE0DACB-7426-FAC5-EA6A-290D6821103D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 5 minutes aux élèves pour réaliser l’activité en classe si elle n’a pas pu être effectuée à la maison. 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5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2384982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87036-CD48-56FE-50C6-AAC35B60D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8FFFC74-41EF-6DDA-BB96-55FFCCB89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60E4F4C-85E4-2123-CF86-846599D5C8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267" y="966384"/>
            <a:ext cx="7541406" cy="5645385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BEE6DD7-903A-8E4B-DF32-48F83D61B94F}"/>
              </a:ext>
            </a:extLst>
          </p:cNvPr>
          <p:cNvSpPr txBox="1"/>
          <p:nvPr/>
        </p:nvSpPr>
        <p:spPr>
          <a:xfrm>
            <a:off x="988284" y="232975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nous allons corriger l’activité de la page 28 sur le livret, réalisée à la maison.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77857D-5B9A-21BF-A58E-DFAA849CA81D}"/>
              </a:ext>
            </a:extLst>
          </p:cNvPr>
          <p:cNvSpPr txBox="1"/>
          <p:nvPr/>
        </p:nvSpPr>
        <p:spPr>
          <a:xfrm>
            <a:off x="1042082" y="492345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Donnez  5 minutes aux élèves pour réaliser l’activité en classe si elle n’a pas pu être effectuée à la maison. </a:t>
            </a:r>
          </a:p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Pendant ces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5 </a:t>
            </a: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minutes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circulez entre les rangs pour vérifier la réalisation de cette activité.</a:t>
            </a:r>
            <a:endParaRPr lang="fr-FR" sz="1400" noProof="0" dirty="0"/>
          </a:p>
        </p:txBody>
      </p:sp>
    </p:spTree>
    <p:extLst>
      <p:ext uri="{BB962C8B-B14F-4D97-AF65-F5344CB8AC3E}">
        <p14:creationId xmlns:p14="http://schemas.microsoft.com/office/powerpoint/2010/main" val="1609274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D4ABF-405D-A221-55EB-B9D074BA5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C3EEFA38-0F02-26F4-F7E8-B7047A5A80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3A74FFA-29B5-5FD9-0CFC-238E88460E40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E6973C3-8D3A-1FE0-E933-818E3D07F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24" y="1002673"/>
            <a:ext cx="9446832" cy="33988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B1626F3-A9CC-9DCC-A086-5935CA48F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" y="4832489"/>
            <a:ext cx="102870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89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3C8DDC-C491-878E-62EA-4BFC3FBB5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4313D839-F395-9EE5-E113-3CE877B2AED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2B8259B-CDAF-6C20-5B8E-A7717CE4FC9C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6DDAD72-19BA-898E-A9F8-8CBBFF5E9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24" y="1002673"/>
            <a:ext cx="9446832" cy="339882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B479E49-0E6C-B484-1309-DA0DB1AA7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646" y="4819856"/>
            <a:ext cx="10296525" cy="111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99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A70C7-73DC-4DA8-9578-9C9CAA4738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424714F6-1D74-42CE-02FF-BB595138B9C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B9BCB4-5A9D-5AFA-852C-225DC73F4223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C91E7E-68F6-44F0-EFD9-7D3F52A2C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24" y="1002673"/>
            <a:ext cx="9446832" cy="339882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E43AF9C-8E79-19FA-8F05-2BA1B9DEE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360" y="4546115"/>
            <a:ext cx="10303133" cy="2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398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51B19-B0FC-5678-042E-887B1AA7E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26CD848A-55F4-8B5E-0C78-DF630C7E889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68AAEA2-D4C2-1399-BA67-F163B1D2A075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33160C-A080-3CBB-048B-11F63F5222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24" y="1002673"/>
            <a:ext cx="9446832" cy="339882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C05FE7E-C762-4515-E056-C5C1C4DAA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646" y="4798052"/>
            <a:ext cx="103346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966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D382-4B1C-20F5-AD5A-9C6EC1A7C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73;p7" descr="Lever la main - Icônes mains et gestes gratuites">
            <a:extLst>
              <a:ext uri="{FF2B5EF4-FFF2-40B4-BE49-F238E27FC236}">
                <a16:creationId xmlns:a16="http://schemas.microsoft.com/office/drawing/2014/main" id="{E4F20C65-9C21-1144-5AE0-078D12CF0EC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56172" y="305544"/>
            <a:ext cx="702642" cy="7026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6CD493-319D-8F85-E414-6BF6152EFC04}"/>
              </a:ext>
            </a:extLst>
          </p:cNvPr>
          <p:cNvSpPr txBox="1"/>
          <p:nvPr/>
        </p:nvSpPr>
        <p:spPr>
          <a:xfrm>
            <a:off x="1065646" y="180945"/>
            <a:ext cx="679620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  <a:p>
            <a:r>
              <a:rPr lang="fr-FR" i="1" noProof="0" dirty="0">
                <a:solidFill>
                  <a:schemeClr val="bg2">
                    <a:lumMod val="90000"/>
                  </a:schemeClr>
                </a:solidFill>
                <a:sym typeface="Hammersmith One"/>
              </a:rPr>
              <a:t>Invitez les élèves à passer au tableau pour rédiger leurs réponses </a:t>
            </a:r>
            <a:endParaRPr lang="fr-FR" i="1" noProof="0" dirty="0">
              <a:solidFill>
                <a:schemeClr val="bg2">
                  <a:lumMod val="90000"/>
                </a:schemeClr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BBB112-3CC1-FE1D-F52D-897B9419D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224" y="1002673"/>
            <a:ext cx="9446832" cy="339882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12062D3-94ED-2284-D4FC-9B265D60F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337" y="4401495"/>
            <a:ext cx="10315326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7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spcAft>
                    <a:spcPts val="3000"/>
                  </a:spcAft>
                </a:pPr>
                <a:endParaRPr lang="fr-FR" sz="5400" b="1" dirty="0">
                  <a:solidFill>
                    <a:schemeClr val="bg1">
                      <a:lumMod val="85000"/>
                    </a:schemeClr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(2 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38880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3362E-0238-4232-2618-133F07679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EA7645DD-F3D4-3E8F-582F-35FF9C7AC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C8160BB-17EF-5D90-2FF7-327BE6B58C89}"/>
              </a:ext>
            </a:extLst>
          </p:cNvPr>
          <p:cNvSpPr txBox="1"/>
          <p:nvPr/>
        </p:nvSpPr>
        <p:spPr>
          <a:xfrm>
            <a:off x="1081548" y="33715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2000" noProof="0" dirty="0"/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FE547996-2C43-00CA-E558-3062D6DF447E}"/>
              </a:ext>
            </a:extLst>
          </p:cNvPr>
          <p:cNvGrpSpPr/>
          <p:nvPr/>
        </p:nvGrpSpPr>
        <p:grpSpPr>
          <a:xfrm>
            <a:off x="2205174" y="926146"/>
            <a:ext cx="7543107" cy="5703254"/>
            <a:chOff x="2205174" y="926146"/>
            <a:chExt cx="7543107" cy="5703254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B264CAE-23F1-03BC-B80E-4F41B2B76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5174" y="926146"/>
              <a:ext cx="7543107" cy="5703254"/>
            </a:xfrm>
            <a:prstGeom prst="rect">
              <a:avLst/>
            </a:prstGeom>
          </p:spPr>
        </p:pic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9C28D642-8465-F699-DB93-29FA0A30A421}"/>
                </a:ext>
              </a:extLst>
            </p:cNvPr>
            <p:cNvSpPr txBox="1"/>
            <p:nvPr/>
          </p:nvSpPr>
          <p:spPr>
            <a:xfrm>
              <a:off x="5128455" y="3776418"/>
              <a:ext cx="457735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FF0000"/>
                  </a:solidFill>
                  <a:latin typeface="Aptos" panose="020B0004020202020204" pitchFamily="34" charset="0"/>
                </a:rPr>
                <a:t>2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5E7C021A-C57D-2A1B-56FA-C6215F513AAA}"/>
              </a:ext>
            </a:extLst>
          </p:cNvPr>
          <p:cNvSpPr txBox="1"/>
          <p:nvPr/>
        </p:nvSpPr>
        <p:spPr>
          <a:xfrm>
            <a:off x="5382553" y="1272481"/>
            <a:ext cx="13212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noProof="0" dirty="0">
                <a:solidFill>
                  <a:srgbClr val="0070C0"/>
                </a:solidFill>
                <a:latin typeface="Bradley Hand ITC" panose="03070402050302030203" pitchFamily="66" charset="0"/>
              </a:rPr>
              <a:t>L'âge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BEE606C-24E9-5ED7-CE0C-9EEAEC133802}"/>
              </a:ext>
            </a:extLst>
          </p:cNvPr>
          <p:cNvSpPr txBox="1"/>
          <p:nvPr/>
        </p:nvSpPr>
        <p:spPr>
          <a:xfrm>
            <a:off x="5200380" y="1555085"/>
            <a:ext cx="1321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La masse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42EDDF-52FB-2C30-77C6-919362E0B258}"/>
              </a:ext>
            </a:extLst>
          </p:cNvPr>
          <p:cNvSpPr txBox="1"/>
          <p:nvPr/>
        </p:nvSpPr>
        <p:spPr>
          <a:xfrm>
            <a:off x="7660640" y="1275309"/>
            <a:ext cx="15025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noProof="0" dirty="0">
                <a:solidFill>
                  <a:srgbClr val="0070C0"/>
                </a:solidFill>
                <a:latin typeface="Bradley Hand ITC" panose="03070402050302030203" pitchFamily="66" charset="0"/>
              </a:rPr>
              <a:t>semaines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24DADA7-D4C5-C1D9-753A-ACECF114D212}"/>
              </a:ext>
            </a:extLst>
          </p:cNvPr>
          <p:cNvSpPr txBox="1"/>
          <p:nvPr/>
        </p:nvSpPr>
        <p:spPr>
          <a:xfrm>
            <a:off x="7924116" y="1544561"/>
            <a:ext cx="7405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Kg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484725-A358-434B-0E28-0029F74BE0A4}"/>
              </a:ext>
            </a:extLst>
          </p:cNvPr>
          <p:cNvSpPr txBox="1"/>
          <p:nvPr/>
        </p:nvSpPr>
        <p:spPr>
          <a:xfrm>
            <a:off x="2862112" y="2258017"/>
            <a:ext cx="67797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latin typeface="Bradley Hand ITC" panose="03070402050302030203" pitchFamily="66" charset="0"/>
              </a:rPr>
              <a:t>La variation de </a:t>
            </a:r>
            <a:r>
              <a:rPr lang="fr-FR" sz="2000" b="1" i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masse du manchot </a:t>
            </a:r>
            <a:r>
              <a:rPr lang="fr-FR" sz="2000" b="1" dirty="0">
                <a:latin typeface="Bradley Hand ITC" panose="03070402050302030203" pitchFamily="66" charset="0"/>
              </a:rPr>
              <a:t>en fonction </a:t>
            </a:r>
            <a:r>
              <a:rPr lang="fr-FR" sz="2000" b="1" i="1" dirty="0">
                <a:solidFill>
                  <a:srgbClr val="0070C0"/>
                </a:solidFill>
                <a:latin typeface="Bradley Hand ITC" panose="03070402050302030203" pitchFamily="66" charset="0"/>
              </a:rPr>
              <a:t>de son âge.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A8BEBE-8286-6073-F8A6-8DE5EBED5922}"/>
              </a:ext>
            </a:extLst>
          </p:cNvPr>
          <p:cNvSpPr txBox="1"/>
          <p:nvPr/>
        </p:nvSpPr>
        <p:spPr>
          <a:xfrm>
            <a:off x="6703770" y="3707748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9D6FBC8-1BBD-4992-1FFC-365B1C7A4B33}"/>
              </a:ext>
            </a:extLst>
          </p:cNvPr>
          <p:cNvSpPr txBox="1"/>
          <p:nvPr/>
        </p:nvSpPr>
        <p:spPr>
          <a:xfrm>
            <a:off x="7582931" y="3722219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7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796FA98-0476-3344-788D-01F3D3ACCF17}"/>
              </a:ext>
            </a:extLst>
          </p:cNvPr>
          <p:cNvSpPr txBox="1"/>
          <p:nvPr/>
        </p:nvSpPr>
        <p:spPr>
          <a:xfrm>
            <a:off x="8431136" y="3699475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9FD8CCE-8637-ED88-4891-ED5D0993F6A0}"/>
              </a:ext>
            </a:extLst>
          </p:cNvPr>
          <p:cNvSpPr txBox="1"/>
          <p:nvPr/>
        </p:nvSpPr>
        <p:spPr>
          <a:xfrm>
            <a:off x="5217894" y="4549720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4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170CA00-C920-4000-30BD-309C8F3BABF6}"/>
              </a:ext>
            </a:extLst>
          </p:cNvPr>
          <p:cNvSpPr txBox="1"/>
          <p:nvPr/>
        </p:nvSpPr>
        <p:spPr>
          <a:xfrm>
            <a:off x="5896930" y="3713154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11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6717795F-2180-3631-6E94-DA41E683F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6501" y="5088618"/>
            <a:ext cx="7471780" cy="1454465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964318B8-5525-C3D8-9477-B6C701F10CC8}"/>
              </a:ext>
            </a:extLst>
          </p:cNvPr>
          <p:cNvSpPr txBox="1"/>
          <p:nvPr/>
        </p:nvSpPr>
        <p:spPr>
          <a:xfrm>
            <a:off x="8431136" y="5241359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11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8A76B61-E69B-CA1B-2D10-CB86D3605232}"/>
              </a:ext>
            </a:extLst>
          </p:cNvPr>
          <p:cNvSpPr txBox="1"/>
          <p:nvPr/>
        </p:nvSpPr>
        <p:spPr>
          <a:xfrm>
            <a:off x="7970121" y="6004821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7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ABED424-C52F-240B-B071-7017B59ED6CE}"/>
              </a:ext>
            </a:extLst>
          </p:cNvPr>
          <p:cNvSpPr txBox="1"/>
          <p:nvPr/>
        </p:nvSpPr>
        <p:spPr>
          <a:xfrm>
            <a:off x="7616648" y="5247976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8C7377-7047-2759-317F-9AA6F7306C3B}"/>
              </a:ext>
            </a:extLst>
          </p:cNvPr>
          <p:cNvSpPr txBox="1"/>
          <p:nvPr/>
        </p:nvSpPr>
        <p:spPr>
          <a:xfrm>
            <a:off x="6012391" y="5302915"/>
            <a:ext cx="132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863BCC90-45C7-1433-EBB1-5C9BFCF7609A}"/>
              </a:ext>
            </a:extLst>
          </p:cNvPr>
          <p:cNvSpPr txBox="1"/>
          <p:nvPr/>
        </p:nvSpPr>
        <p:spPr>
          <a:xfrm>
            <a:off x="6037552" y="5621027"/>
            <a:ext cx="132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reste stable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6F97A13F-08F3-7996-543F-84F1448665D6}"/>
              </a:ext>
            </a:extLst>
          </p:cNvPr>
          <p:cNvSpPr txBox="1"/>
          <p:nvPr/>
        </p:nvSpPr>
        <p:spPr>
          <a:xfrm>
            <a:off x="6672999" y="6152061"/>
            <a:ext cx="1321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augmente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6630906F-17EF-439F-93CD-7B442C40A86F}"/>
              </a:ext>
            </a:extLst>
          </p:cNvPr>
          <p:cNvSpPr txBox="1"/>
          <p:nvPr/>
        </p:nvSpPr>
        <p:spPr>
          <a:xfrm>
            <a:off x="6723322" y="5886544"/>
            <a:ext cx="10577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noProof="0" dirty="0">
                <a:solidFill>
                  <a:srgbClr val="FF0000"/>
                </a:solidFill>
                <a:latin typeface="Bradley Hand ITC" panose="03070402050302030203" pitchFamily="66" charset="0"/>
              </a:rPr>
              <a:t>diminue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810BB840-39FE-2FCB-83E1-99D26B9F9A2B}"/>
              </a:ext>
            </a:extLst>
          </p:cNvPr>
          <p:cNvSpPr txBox="1"/>
          <p:nvPr/>
        </p:nvSpPr>
        <p:spPr>
          <a:xfrm>
            <a:off x="7953673" y="5567260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97EF6B4D-745A-CEB8-80AF-F04E051F6CB6}"/>
              </a:ext>
            </a:extLst>
          </p:cNvPr>
          <p:cNvSpPr txBox="1"/>
          <p:nvPr/>
        </p:nvSpPr>
        <p:spPr>
          <a:xfrm>
            <a:off x="7876104" y="5791475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11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124E3469-BB82-DA89-BE47-E86AB96AA205}"/>
              </a:ext>
            </a:extLst>
          </p:cNvPr>
          <p:cNvSpPr txBox="1"/>
          <p:nvPr/>
        </p:nvSpPr>
        <p:spPr>
          <a:xfrm>
            <a:off x="8589120" y="6028925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12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DA4A3C8-31F2-CA03-10CA-493D2231E217}"/>
              </a:ext>
            </a:extLst>
          </p:cNvPr>
          <p:cNvSpPr txBox="1"/>
          <p:nvPr/>
        </p:nvSpPr>
        <p:spPr>
          <a:xfrm>
            <a:off x="8681168" y="5759737"/>
            <a:ext cx="64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438823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Métacognition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(2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43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2DE24-21DF-1874-7257-CF269ACE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0B9309-2AD8-F012-9754-5141F1005063}"/>
              </a:ext>
            </a:extLst>
          </p:cNvPr>
          <p:cNvSpPr txBox="1"/>
          <p:nvPr/>
        </p:nvSpPr>
        <p:spPr>
          <a:xfrm>
            <a:off x="942406" y="448072"/>
            <a:ext cx="101219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solidFill>
                  <a:schemeClr val="bg1">
                    <a:lumMod val="65000"/>
                  </a:schemeClr>
                </a:solidFill>
              </a:rPr>
              <a:t>Demander aux élèves de remplir la grille d’autoévaluation.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78EC2B-5B29-320F-3616-8761B4F79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73" y="2257127"/>
            <a:ext cx="11373853" cy="2343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577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41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48856" y="1901081"/>
            <a:ext cx="3711575" cy="371157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1015448" y="357992"/>
            <a:ext cx="10161104" cy="470617"/>
          </a:xfrm>
        </p:spPr>
        <p:txBody>
          <a:bodyPr/>
          <a:lstStyle/>
          <a:p>
            <a:r>
              <a:rPr lang="fr-FR" dirty="0"/>
              <a:t>C’est la fin de notre séance. N’oubliez pas de réviser votre leçon et de terminer vos devoirs!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10829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16B723-3AED-BB14-51AE-B750DFF6C820}"/>
              </a:ext>
            </a:extLst>
          </p:cNvPr>
          <p:cNvSpPr txBox="1"/>
          <p:nvPr/>
        </p:nvSpPr>
        <p:spPr>
          <a:xfrm>
            <a:off x="1081516" y="366680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altLang="fr-FR" sz="2000" b="1" dirty="0">
                <a:solidFill>
                  <a:schemeClr val="bg2">
                    <a:lumMod val="50000"/>
                  </a:schemeClr>
                </a:solidFill>
              </a:rPr>
              <a:t>À la fin de cette séance, vous serez capables de: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900DCB-06A2-751C-CC5E-45B47724F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9574" y="217212"/>
            <a:ext cx="699046" cy="699046"/>
          </a:xfrm>
          <a:prstGeom prst="rect">
            <a:avLst/>
          </a:prstGeom>
        </p:spPr>
      </p:pic>
      <p:sp>
        <p:nvSpPr>
          <p:cNvPr id="4" name="Rectangle : avec coin arrondi 3">
            <a:extLst>
              <a:ext uri="{FF2B5EF4-FFF2-40B4-BE49-F238E27FC236}">
                <a16:creationId xmlns:a16="http://schemas.microsoft.com/office/drawing/2014/main" id="{D48453AA-00C6-28BC-69A5-CF7D233F1D5B}"/>
              </a:ext>
            </a:extLst>
          </p:cNvPr>
          <p:cNvSpPr/>
          <p:nvPr/>
        </p:nvSpPr>
        <p:spPr>
          <a:xfrm>
            <a:off x="767625" y="4266989"/>
            <a:ext cx="3717757" cy="552873"/>
          </a:xfrm>
          <a:prstGeom prst="round1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Critères de réussite</a:t>
            </a:r>
            <a:endParaRPr lang="fr-MA" sz="2800" dirty="0">
              <a:solidFill>
                <a:schemeClr val="bg1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BE172F1-76F4-8234-52FE-17F91FF66F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16" y="3988374"/>
            <a:ext cx="613301" cy="613301"/>
          </a:xfrm>
          <a:prstGeom prst="rect">
            <a:avLst/>
          </a:prstGeom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210CD90B-9B51-B228-EF02-FC2D73329B9D}"/>
              </a:ext>
            </a:extLst>
          </p:cNvPr>
          <p:cNvSpPr/>
          <p:nvPr/>
        </p:nvSpPr>
        <p:spPr>
          <a:xfrm>
            <a:off x="767625" y="2382574"/>
            <a:ext cx="10799796" cy="892405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8" name="Image 15">
            <a:extLst>
              <a:ext uri="{FF2B5EF4-FFF2-40B4-BE49-F238E27FC236}">
                <a16:creationId xmlns:a16="http://schemas.microsoft.com/office/drawing/2014/main" id="{E8F1BB97-ABC9-5176-0433-ED4BFEE413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04" y="2010743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3B6ADED-16D5-E98C-D459-B3E978A8D72C}"/>
              </a:ext>
            </a:extLst>
          </p:cNvPr>
          <p:cNvSpPr txBox="1"/>
          <p:nvPr/>
        </p:nvSpPr>
        <p:spPr>
          <a:xfrm>
            <a:off x="988478" y="2573726"/>
            <a:ext cx="10101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dirty="0">
                <a:solidFill>
                  <a:srgbClr val="0A25AE"/>
                </a:solidFill>
              </a:rPr>
              <a:t>● Lire un graphique en courbe avec plusieurs segments.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84C46CF-91D8-BE8B-C5A0-4277149AFFAD}"/>
              </a:ext>
            </a:extLst>
          </p:cNvPr>
          <p:cNvSpPr txBox="1"/>
          <p:nvPr/>
        </p:nvSpPr>
        <p:spPr>
          <a:xfrm>
            <a:off x="731527" y="4976791"/>
            <a:ext cx="10728945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kern="100" dirty="0">
                <a:latin typeface="Calibri" panose="020F0502020204030204" pitchFamily="34" charset="0"/>
              </a:rPr>
              <a:t>Identifier les variables</a:t>
            </a:r>
            <a:r>
              <a:rPr lang="fr-FR" b="1" i="0" u="none" strike="noStrike" kern="1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Donner un titre au graphique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  <a:endParaRPr lang="en-US" dirty="0">
              <a:latin typeface="Arial" panose="020B0604020202020204" pitchFamily="34" charset="0"/>
            </a:endParaRPr>
          </a:p>
          <a:p>
            <a:pPr marL="173736" marR="0" indent="-173736" algn="l" rtl="0" eaLnBrk="1" fontAlgn="auto" latinLnBrk="0" hangingPunct="1">
              <a:buClrTx/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Extraire des données de la courbe en relevant les valeurs importantes</a:t>
            </a:r>
            <a:r>
              <a:rPr lang="fr-FR" b="1" i="0" u="none" strike="noStrike" kern="1200" dirty="0">
                <a:effectLst/>
                <a:latin typeface="Calibri" panose="020F0502020204030204" pitchFamily="34" charset="0"/>
              </a:rPr>
              <a:t>.</a:t>
            </a:r>
          </a:p>
          <a:p>
            <a:pPr marL="173736" indent="-173736"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Identifier le nombre de segments.</a:t>
            </a:r>
          </a:p>
          <a:p>
            <a:pPr marL="173736" indent="-173736">
              <a:buSzPts val="1200"/>
              <a:buFont typeface="Wingdings" panose="05000000000000000000" pitchFamily="2" charset="2"/>
              <a:buChar char="ü"/>
            </a:pPr>
            <a:r>
              <a:rPr lang="fr-FR" b="1" dirty="0">
                <a:latin typeface="Calibri" panose="020F0502020204030204" pitchFamily="34" charset="0"/>
              </a:rPr>
              <a:t>Décrire les variations observées</a:t>
            </a:r>
            <a:r>
              <a:rPr lang="fr-FR" b="1" i="0" u="none" strike="noStrike" dirty="0">
                <a:effectLst/>
                <a:latin typeface="Calibri" panose="020F0502020204030204" pitchFamily="34" charset="0"/>
              </a:rPr>
              <a:t>.</a:t>
            </a:r>
            <a:endParaRPr lang="en-US" b="0" i="0" u="none" strike="noStrike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570723" y="3118845"/>
            <a:ext cx="7390463" cy="17522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Moment de récupération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5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(5 min)</a:t>
            </a:r>
            <a:endParaRPr lang="ar-MA" sz="54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068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6B1DB-DE21-D12E-B84F-9065F4EB7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6FFED6B-160C-BD7A-5983-837B91E50F2D}"/>
              </a:ext>
            </a:extLst>
          </p:cNvPr>
          <p:cNvSpPr txBox="1"/>
          <p:nvPr/>
        </p:nvSpPr>
        <p:spPr>
          <a:xfrm>
            <a:off x="1066059" y="280220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Répondez à la question suivante.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E401D215-88C1-9C61-9997-656BDEB9D984}"/>
              </a:ext>
            </a:extLst>
          </p:cNvPr>
          <p:cNvSpPr txBox="1"/>
          <p:nvPr/>
        </p:nvSpPr>
        <p:spPr>
          <a:xfrm>
            <a:off x="6167596" y="1068715"/>
            <a:ext cx="5537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1. Répondez par « Vrai » ou « Faux »</a:t>
            </a:r>
            <a:r>
              <a:rPr lang="fr-FR" sz="2400" spc="-1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endParaRPr lang="fr-FR" sz="240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39" name="object 79">
            <a:extLst>
              <a:ext uri="{FF2B5EF4-FFF2-40B4-BE49-F238E27FC236}">
                <a16:creationId xmlns:a16="http://schemas.microsoft.com/office/drawing/2014/main" id="{B48289E2-B865-589C-DCD8-405E57D64FE7}"/>
              </a:ext>
            </a:extLst>
          </p:cNvPr>
          <p:cNvSpPr txBox="1"/>
          <p:nvPr/>
        </p:nvSpPr>
        <p:spPr>
          <a:xfrm>
            <a:off x="8481469" y="3584808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sp>
        <p:nvSpPr>
          <p:cNvPr id="40" name="object 79">
            <a:extLst>
              <a:ext uri="{FF2B5EF4-FFF2-40B4-BE49-F238E27FC236}">
                <a16:creationId xmlns:a16="http://schemas.microsoft.com/office/drawing/2014/main" id="{9DC927A3-3658-658A-2AB9-42BE01FD0007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3" name="object 30">
            <a:extLst>
              <a:ext uri="{FF2B5EF4-FFF2-40B4-BE49-F238E27FC236}">
                <a16:creationId xmlns:a16="http://schemas.microsoft.com/office/drawing/2014/main" id="{C1B6B8B3-66A8-61F9-FD6A-6C589FD9EFBE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3528173"/>
            <a:ext cx="523588" cy="521740"/>
          </a:xfrm>
          <a:prstGeom prst="rect">
            <a:avLst/>
          </a:prstGeom>
        </p:spPr>
      </p:pic>
      <p:pic>
        <p:nvPicPr>
          <p:cNvPr id="45" name="object 30">
            <a:extLst>
              <a:ext uri="{FF2B5EF4-FFF2-40B4-BE49-F238E27FC236}">
                <a16:creationId xmlns:a16="http://schemas.microsoft.com/office/drawing/2014/main" id="{A807FD4A-06B6-C655-D5B9-05E090A47D16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pic>
        <p:nvPicPr>
          <p:cNvPr id="50" name="Picture 2" descr="Ardoise tablette à dessins Buki | Ecoterre">
            <a:extLst>
              <a:ext uri="{FF2B5EF4-FFF2-40B4-BE49-F238E27FC236}">
                <a16:creationId xmlns:a16="http://schemas.microsoft.com/office/drawing/2014/main" id="{E911532D-4D2E-8A28-71DA-2A44C98807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ZoneTexte 50">
            <a:extLst>
              <a:ext uri="{FF2B5EF4-FFF2-40B4-BE49-F238E27FC236}">
                <a16:creationId xmlns:a16="http://schemas.microsoft.com/office/drawing/2014/main" id="{BB9414EB-A46C-4063-BE06-9184729D905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FA6EE12-576B-D9F9-3AF9-6E28FC6B99AC}"/>
              </a:ext>
            </a:extLst>
          </p:cNvPr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La quantité d’engrais est représentée sur l’axe vertical.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79D27E7-DCFD-EB2E-1138-D8A3F29EFD6A}"/>
              </a:ext>
            </a:extLst>
          </p:cNvPr>
          <p:cNvGrpSpPr/>
          <p:nvPr/>
        </p:nvGrpSpPr>
        <p:grpSpPr>
          <a:xfrm>
            <a:off x="486717" y="1188161"/>
            <a:ext cx="5247084" cy="5159888"/>
            <a:chOff x="486717" y="1188161"/>
            <a:chExt cx="5247084" cy="5159888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6A069E6-ECD7-7564-E966-7AAB0F2B8173}"/>
                </a:ext>
              </a:extLst>
            </p:cNvPr>
            <p:cNvSpPr txBox="1"/>
            <p:nvPr/>
          </p:nvSpPr>
          <p:spPr>
            <a:xfrm>
              <a:off x="573259" y="1322905"/>
              <a:ext cx="5099451" cy="163121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 a représenté les mesures de la quantité du Tournesol produite dans un champs en fonction de la quantité d’engrais utilisée . 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ci-dessous présente les résultats obtenus.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0F2163A-67E3-E32E-1EF5-72A089502BFA}"/>
                </a:ext>
              </a:extLst>
            </p:cNvPr>
            <p:cNvSpPr/>
            <p:nvPr/>
          </p:nvSpPr>
          <p:spPr>
            <a:xfrm>
              <a:off x="486717" y="1188161"/>
              <a:ext cx="5247084" cy="5159888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7D8E4D2-9384-B088-CF11-3DB6B292A5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259" y="3088865"/>
              <a:ext cx="5099451" cy="31145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8430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F99B3-4B39-B5D5-510D-155CAD96A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EE6D7CF-0F89-A882-01D0-6B919D472162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311ED1D4-00F8-ED4B-A032-C92001017B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E5FA6D3-7341-AE12-8C83-46BC4151B12C}"/>
              </a:ext>
            </a:extLst>
          </p:cNvPr>
          <p:cNvSpPr txBox="1"/>
          <p:nvPr/>
        </p:nvSpPr>
        <p:spPr>
          <a:xfrm>
            <a:off x="7779439" y="3901787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23" name="object 79">
            <a:extLst>
              <a:ext uri="{FF2B5EF4-FFF2-40B4-BE49-F238E27FC236}">
                <a16:creationId xmlns:a16="http://schemas.microsoft.com/office/drawing/2014/main" id="{377CC50D-56F1-82CB-51F1-EB22ED9CAD9D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25" name="object 30">
            <a:extLst>
              <a:ext uri="{FF2B5EF4-FFF2-40B4-BE49-F238E27FC236}">
                <a16:creationId xmlns:a16="http://schemas.microsoft.com/office/drawing/2014/main" id="{F596F616-EFBE-12B5-8D3B-2C1E79358AA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AD89AE83-5ED5-E8EE-602A-BD809E3CEA4C}"/>
              </a:ext>
            </a:extLst>
          </p:cNvPr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La quantité d’engrais est représentée sur l’axe vertical.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9C180EA-C5C5-8A14-D0EF-FF99D0D1A0C1}"/>
              </a:ext>
            </a:extLst>
          </p:cNvPr>
          <p:cNvGrpSpPr/>
          <p:nvPr/>
        </p:nvGrpSpPr>
        <p:grpSpPr>
          <a:xfrm>
            <a:off x="486717" y="1188161"/>
            <a:ext cx="5247084" cy="5159888"/>
            <a:chOff x="486717" y="1188161"/>
            <a:chExt cx="5247084" cy="5159888"/>
          </a:xfrm>
        </p:grpSpPr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90FCBAD-11E4-0A21-B7AA-45439FD79047}"/>
                </a:ext>
              </a:extLst>
            </p:cNvPr>
            <p:cNvSpPr txBox="1"/>
            <p:nvPr/>
          </p:nvSpPr>
          <p:spPr>
            <a:xfrm>
              <a:off x="573259" y="1322905"/>
              <a:ext cx="5099451" cy="163121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 a représenté les mesures de la quantité du Tournesol produite dans un champs en fonction de la quantité d’engrais utilisée . 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ci-dessous présente les résultats obtenus.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D38D7F-C4BD-3087-0C75-C5ED7408E20E}"/>
                </a:ext>
              </a:extLst>
            </p:cNvPr>
            <p:cNvSpPr/>
            <p:nvPr/>
          </p:nvSpPr>
          <p:spPr>
            <a:xfrm>
              <a:off x="486717" y="1188161"/>
              <a:ext cx="5247084" cy="5159888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7612B4DB-B669-D1D2-EBB5-D990AB324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259" y="3088865"/>
              <a:ext cx="5099451" cy="3114558"/>
            </a:xfrm>
            <a:prstGeom prst="rect">
              <a:avLst/>
            </a:prstGeom>
          </p:spPr>
        </p:pic>
      </p:grpSp>
      <p:sp>
        <p:nvSpPr>
          <p:cNvPr id="31" name="object 79">
            <a:extLst>
              <a:ext uri="{FF2B5EF4-FFF2-40B4-BE49-F238E27FC236}">
                <a16:creationId xmlns:a16="http://schemas.microsoft.com/office/drawing/2014/main" id="{503B75D2-6386-9B0F-3AD5-0A4164F944DB}"/>
              </a:ext>
            </a:extLst>
          </p:cNvPr>
          <p:cNvSpPr txBox="1"/>
          <p:nvPr/>
        </p:nvSpPr>
        <p:spPr>
          <a:xfrm>
            <a:off x="8481469" y="3584808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32" name="object 30">
            <a:extLst>
              <a:ext uri="{FF2B5EF4-FFF2-40B4-BE49-F238E27FC236}">
                <a16:creationId xmlns:a16="http://schemas.microsoft.com/office/drawing/2014/main" id="{59790427-BEA5-4348-DF37-C06810575E61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3528173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39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BB9F9-775E-F69D-1E7F-499328BBD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4A90D5D3-F297-7384-F41A-70AA66415ED7}"/>
              </a:ext>
            </a:extLst>
          </p:cNvPr>
          <p:cNvSpPr txBox="1"/>
          <p:nvPr/>
        </p:nvSpPr>
        <p:spPr>
          <a:xfrm>
            <a:off x="1066059" y="191129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une autre question.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0AF2ABC-2575-6EF0-041F-4E3BA7E40BC2}"/>
              </a:ext>
            </a:extLst>
          </p:cNvPr>
          <p:cNvSpPr txBox="1"/>
          <p:nvPr/>
        </p:nvSpPr>
        <p:spPr>
          <a:xfrm>
            <a:off x="6167596" y="1068715"/>
            <a:ext cx="55376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2. Répondez par « Vrai » ou « Faux »</a:t>
            </a:r>
            <a:r>
              <a:rPr lang="fr-FR" sz="2400" spc="-1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endParaRPr lang="fr-FR" sz="240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sp>
        <p:nvSpPr>
          <p:cNvPr id="9" name="object 79">
            <a:extLst>
              <a:ext uri="{FF2B5EF4-FFF2-40B4-BE49-F238E27FC236}">
                <a16:creationId xmlns:a16="http://schemas.microsoft.com/office/drawing/2014/main" id="{799146B6-C0C2-30A3-E34D-4A8E24F8003B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1" name="object 30">
            <a:extLst>
              <a:ext uri="{FF2B5EF4-FFF2-40B4-BE49-F238E27FC236}">
                <a16:creationId xmlns:a16="http://schemas.microsoft.com/office/drawing/2014/main" id="{42017441-4CBC-E35D-BAB7-53AD5AA24212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7377044-948E-2596-D0E0-DA97B78323D6}"/>
              </a:ext>
            </a:extLst>
          </p:cNvPr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L’unité de la quantité de Tournesol est le </a:t>
            </a: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q/ha</a:t>
            </a: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17" name="Picture 2" descr="Ardoise tablette à dessins Buki | Ecoterre">
            <a:extLst>
              <a:ext uri="{FF2B5EF4-FFF2-40B4-BE49-F238E27FC236}">
                <a16:creationId xmlns:a16="http://schemas.microsoft.com/office/drawing/2014/main" id="{477B2685-AE33-AB78-9A58-7E879630F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7C874195-D680-31DA-412B-C0CC9DAE1F10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628CCD4-576C-5709-53BF-6229ACA996ED}"/>
              </a:ext>
            </a:extLst>
          </p:cNvPr>
          <p:cNvGrpSpPr/>
          <p:nvPr/>
        </p:nvGrpSpPr>
        <p:grpSpPr>
          <a:xfrm>
            <a:off x="486717" y="1188161"/>
            <a:ext cx="5247084" cy="5159888"/>
            <a:chOff x="486717" y="1188161"/>
            <a:chExt cx="5247084" cy="5159888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41914D24-AC0D-04C4-6327-0DE49375D41D}"/>
                </a:ext>
              </a:extLst>
            </p:cNvPr>
            <p:cNvSpPr txBox="1"/>
            <p:nvPr/>
          </p:nvSpPr>
          <p:spPr>
            <a:xfrm>
              <a:off x="573259" y="1322905"/>
              <a:ext cx="5099451" cy="163121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 a représenté les mesures de la quantité du Tournesol produite dans un champs en fonction de la quantité d’engrais utilisée . 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ci-dessous présente les résultats obtenus.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40080EA-45AD-9E8A-10D3-D4F70BFE91C0}"/>
                </a:ext>
              </a:extLst>
            </p:cNvPr>
            <p:cNvSpPr/>
            <p:nvPr/>
          </p:nvSpPr>
          <p:spPr>
            <a:xfrm>
              <a:off x="486717" y="1188161"/>
              <a:ext cx="5247084" cy="5159888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1B2BC39-180F-A8EF-2202-684EE820F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259" y="3088865"/>
              <a:ext cx="5099451" cy="3114558"/>
            </a:xfrm>
            <a:prstGeom prst="rect">
              <a:avLst/>
            </a:prstGeom>
          </p:spPr>
        </p:pic>
      </p:grpSp>
      <p:sp>
        <p:nvSpPr>
          <p:cNvPr id="19" name="object 79">
            <a:extLst>
              <a:ext uri="{FF2B5EF4-FFF2-40B4-BE49-F238E27FC236}">
                <a16:creationId xmlns:a16="http://schemas.microsoft.com/office/drawing/2014/main" id="{58723C5B-8692-505D-3F7A-CF63C7CA5C5E}"/>
              </a:ext>
            </a:extLst>
          </p:cNvPr>
          <p:cNvSpPr txBox="1"/>
          <p:nvPr/>
        </p:nvSpPr>
        <p:spPr>
          <a:xfrm>
            <a:off x="8481469" y="3584808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20" name="object 30">
            <a:extLst>
              <a:ext uri="{FF2B5EF4-FFF2-40B4-BE49-F238E27FC236}">
                <a16:creationId xmlns:a16="http://schemas.microsoft.com/office/drawing/2014/main" id="{C70F0A9A-0D95-19F2-8011-820CCB99BCB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40530" y="3528173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556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8AC7C-F032-5534-A5DE-E89331B0F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54C9E12-4856-C062-7CA4-3FC395C600E3}"/>
              </a:ext>
            </a:extLst>
          </p:cNvPr>
          <p:cNvSpPr txBox="1"/>
          <p:nvPr/>
        </p:nvSpPr>
        <p:spPr>
          <a:xfrm>
            <a:off x="1157499" y="359394"/>
            <a:ext cx="644381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2000"/>
              </a:spcAft>
            </a:pPr>
            <a:r>
              <a:rPr lang="fr-FR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Voici la réponse.</a:t>
            </a:r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76040475-8B1D-1EA3-030C-DCDADCBC4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21738A3D-7455-A27A-5A33-6D8377057047}"/>
              </a:ext>
            </a:extLst>
          </p:cNvPr>
          <p:cNvSpPr txBox="1"/>
          <p:nvPr/>
        </p:nvSpPr>
        <p:spPr>
          <a:xfrm>
            <a:off x="7779439" y="3143902"/>
            <a:ext cx="5235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000" b="1" i="0" dirty="0">
                <a:solidFill>
                  <a:srgbClr val="FF0000"/>
                </a:solidFill>
                <a:effectLst/>
                <a:latin typeface="Google Sans"/>
              </a:rPr>
              <a:t>✓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object 79">
            <a:extLst>
              <a:ext uri="{FF2B5EF4-FFF2-40B4-BE49-F238E27FC236}">
                <a16:creationId xmlns:a16="http://schemas.microsoft.com/office/drawing/2014/main" id="{34B944BA-4B69-C09E-7C37-8CC451F96E4C}"/>
              </a:ext>
            </a:extLst>
          </p:cNvPr>
          <p:cNvSpPr txBox="1"/>
          <p:nvPr/>
        </p:nvSpPr>
        <p:spPr>
          <a:xfrm>
            <a:off x="8481469" y="4388866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b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b="0" i="0" noProof="0" dirty="0">
                <a:solidFill>
                  <a:srgbClr val="242021"/>
                </a:solidFill>
                <a:effectLst/>
                <a:latin typeface="Aptos" panose="020B0004020202020204" pitchFamily="34" charset="0"/>
              </a:rPr>
              <a:t>Faux</a:t>
            </a:r>
            <a:endParaRPr sz="240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4" name="object 30">
            <a:extLst>
              <a:ext uri="{FF2B5EF4-FFF2-40B4-BE49-F238E27FC236}">
                <a16:creationId xmlns:a16="http://schemas.microsoft.com/office/drawing/2014/main" id="{E82D79B6-D0A5-2D4E-834C-B0220047F5A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4269218"/>
            <a:ext cx="523588" cy="52174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C8C7190-384F-32B6-44E8-ED7D259FFB80}"/>
              </a:ext>
            </a:extLst>
          </p:cNvPr>
          <p:cNvSpPr txBox="1"/>
          <p:nvPr/>
        </p:nvSpPr>
        <p:spPr>
          <a:xfrm>
            <a:off x="6605740" y="2125217"/>
            <a:ext cx="46613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3665">
              <a:lnSpc>
                <a:spcPct val="100000"/>
              </a:lnSpc>
              <a:tabLst>
                <a:tab pos="217170" algn="l"/>
              </a:tabLst>
            </a:pPr>
            <a:r>
              <a:rPr lang="fr-FR" sz="240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L’unité de la quantité de Tournesol est le q/ha.</a:t>
            </a:r>
            <a:endParaRPr lang="fr-FR" sz="2400" spc="-50" dirty="0">
              <a:solidFill>
                <a:srgbClr val="231F20"/>
              </a:solidFill>
              <a:latin typeface="Aptos" panose="020B0004020202020204" pitchFamily="34" charset="0"/>
              <a:cs typeface="Calibri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DE7631C-66E2-892B-35DA-6A5AF86DE69D}"/>
              </a:ext>
            </a:extLst>
          </p:cNvPr>
          <p:cNvGrpSpPr/>
          <p:nvPr/>
        </p:nvGrpSpPr>
        <p:grpSpPr>
          <a:xfrm>
            <a:off x="486717" y="1188161"/>
            <a:ext cx="5247084" cy="5159888"/>
            <a:chOff x="486717" y="1188161"/>
            <a:chExt cx="5247084" cy="5159888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AC32D4E8-7401-E1C7-B798-8F5321543A79}"/>
                </a:ext>
              </a:extLst>
            </p:cNvPr>
            <p:cNvSpPr txBox="1"/>
            <p:nvPr/>
          </p:nvSpPr>
          <p:spPr>
            <a:xfrm>
              <a:off x="573259" y="1322905"/>
              <a:ext cx="5099451" cy="163121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Ali a représenté les mesures de la quantité du Tournesol produite dans un champs en fonction de la quantité d’engrais utilisée . </a:t>
              </a:r>
            </a:p>
            <a:p>
              <a:pPr algn="just"/>
              <a:r>
                <a:rPr lang="fr-FR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graphique ci-dessous présente les résultats obtenus.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35595FEF-62CF-260A-C991-AAD531050034}"/>
                </a:ext>
              </a:extLst>
            </p:cNvPr>
            <p:cNvSpPr/>
            <p:nvPr/>
          </p:nvSpPr>
          <p:spPr>
            <a:xfrm>
              <a:off x="486717" y="1188161"/>
              <a:ext cx="5247084" cy="5159888"/>
            </a:xfrm>
            <a:prstGeom prst="roundRect">
              <a:avLst>
                <a:gd name="adj" fmla="val 4513"/>
              </a:avLst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55E5557-DFC4-04C2-DA48-DFDE99847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3259" y="3088865"/>
              <a:ext cx="5099451" cy="3114558"/>
            </a:xfrm>
            <a:prstGeom prst="rect">
              <a:avLst/>
            </a:prstGeom>
          </p:spPr>
        </p:pic>
      </p:grpSp>
      <p:sp>
        <p:nvSpPr>
          <p:cNvPr id="21" name="object 79">
            <a:extLst>
              <a:ext uri="{FF2B5EF4-FFF2-40B4-BE49-F238E27FC236}">
                <a16:creationId xmlns:a16="http://schemas.microsoft.com/office/drawing/2014/main" id="{B79076F2-2B56-1A1D-FAE1-9A40A82CEA4E}"/>
              </a:ext>
            </a:extLst>
          </p:cNvPr>
          <p:cNvSpPr txBox="1"/>
          <p:nvPr/>
        </p:nvSpPr>
        <p:spPr>
          <a:xfrm>
            <a:off x="8481469" y="3584808"/>
            <a:ext cx="1592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fr-FR"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a</a:t>
            </a:r>
            <a:r>
              <a:rPr sz="2400" b="1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.</a:t>
            </a:r>
            <a:r>
              <a:rPr sz="2400" b="1" spc="-15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 </a:t>
            </a:r>
            <a:r>
              <a:rPr lang="fr-FR" sz="2400" noProof="0" dirty="0">
                <a:solidFill>
                  <a:srgbClr val="231F20"/>
                </a:solidFill>
                <a:latin typeface="Aptos" panose="020B0004020202020204" pitchFamily="34" charset="0"/>
                <a:cs typeface="Calibri"/>
              </a:rPr>
              <a:t>Vrai</a:t>
            </a:r>
            <a:endParaRPr lang="fr-FR" sz="2400" noProof="0" dirty="0">
              <a:latin typeface="Aptos" panose="020B0004020202020204" pitchFamily="34" charset="0"/>
              <a:cs typeface="Calibri"/>
            </a:endParaRPr>
          </a:p>
        </p:txBody>
      </p:sp>
      <p:pic>
        <p:nvPicPr>
          <p:cNvPr id="22" name="object 30">
            <a:extLst>
              <a:ext uri="{FF2B5EF4-FFF2-40B4-BE49-F238E27FC236}">
                <a16:creationId xmlns:a16="http://schemas.microsoft.com/office/drawing/2014/main" id="{651DA0EF-9681-207F-FF96-237A486333F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40530" y="3528173"/>
            <a:ext cx="523588" cy="52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4125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Explicite[1]</Template>
  <TotalTime>8477</TotalTime>
  <Words>763</Words>
  <Application>Microsoft Office PowerPoint</Application>
  <PresentationFormat>Grand écran</PresentationFormat>
  <Paragraphs>121</Paragraphs>
  <Slides>23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35" baseType="lpstr">
      <vt:lpstr>Aptos</vt:lpstr>
      <vt:lpstr>Arial</vt:lpstr>
      <vt:lpstr>Bradley Hand ITC</vt:lpstr>
      <vt:lpstr>Calibri</vt:lpstr>
      <vt:lpstr>Calibri (En-têtes)</vt:lpstr>
      <vt:lpstr>CenturyGothic-Bold</vt:lpstr>
      <vt:lpstr>Dosis</vt:lpstr>
      <vt:lpstr>Google Sans</vt:lpstr>
      <vt:lpstr>Hammersmith One</vt:lpstr>
      <vt:lpstr>Simplified Arabic</vt:lpstr>
      <vt:lpstr>Wingdings</vt:lpstr>
      <vt:lpstr>Thème Office</vt:lpstr>
      <vt:lpstr>Présentation PowerPoint</vt:lpstr>
      <vt:lpstr>Ouverture de la séance  (2 min)</vt:lpstr>
      <vt:lpstr>Bonjour! Prêts pour démarrer notre séance? Allons-y!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C’est la fin de notre séance. N’oubliez pas de réviser votre leçon et de terminer vos devoirs!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Ghali Fikri</dc:creator>
  <cp:lastModifiedBy>ahmed el annaoui</cp:lastModifiedBy>
  <cp:revision>796</cp:revision>
  <dcterms:created xsi:type="dcterms:W3CDTF">2024-06-05T08:36:02Z</dcterms:created>
  <dcterms:modified xsi:type="dcterms:W3CDTF">2025-09-12T17:21:08Z</dcterms:modified>
</cp:coreProperties>
</file>