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5"/>
  </p:notesMasterIdLst>
  <p:sldIdLst>
    <p:sldId id="2134806031" r:id="rId2"/>
    <p:sldId id="2134806617" r:id="rId3"/>
    <p:sldId id="2134806039" r:id="rId4"/>
    <p:sldId id="295" r:id="rId5"/>
    <p:sldId id="2134806619" r:id="rId6"/>
    <p:sldId id="2134806629" r:id="rId7"/>
    <p:sldId id="2134806631" r:id="rId8"/>
    <p:sldId id="2134806634" r:id="rId9"/>
    <p:sldId id="2134806635" r:id="rId10"/>
    <p:sldId id="2134806781" r:id="rId11"/>
    <p:sldId id="2134806782" r:id="rId12"/>
    <p:sldId id="273" r:id="rId13"/>
    <p:sldId id="2134806689" r:id="rId14"/>
    <p:sldId id="2134806705" r:id="rId15"/>
    <p:sldId id="2134806752" r:id="rId16"/>
    <p:sldId id="2134806775" r:id="rId17"/>
    <p:sldId id="2134806776" r:id="rId18"/>
    <p:sldId id="2134806779" r:id="rId19"/>
    <p:sldId id="2134806780" r:id="rId20"/>
    <p:sldId id="2134806778" r:id="rId21"/>
    <p:sldId id="2134806405" r:id="rId22"/>
    <p:sldId id="2134806495" r:id="rId23"/>
    <p:sldId id="213480586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1C3"/>
    <a:srgbClr val="FFFFFF"/>
    <a:srgbClr val="FDC99C"/>
    <a:srgbClr val="F22E2E"/>
    <a:srgbClr val="F2F2F2"/>
    <a:srgbClr val="ED093A"/>
    <a:srgbClr val="F4B3F7"/>
    <a:srgbClr val="8D3384"/>
    <a:srgbClr val="0A25AE"/>
    <a:srgbClr val="F1E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77" d="100"/>
          <a:sy n="77" d="100"/>
        </p:scale>
        <p:origin x="9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199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5DCCF-B46A-66CB-E567-2D08A71C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4E76A4-0E8F-6EE6-7737-796E6D43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E62FDD-88AC-967A-D037-E0763265A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CA6F6D-8F1D-4F8E-7515-022F33D0C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54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65E0-0CDB-A51E-7EDE-0142BDE1F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ECB97E-5B9C-20BC-CD0C-E5000D894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2E57F1-89E6-5627-E31D-F34F1145C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862158-0ABB-7C18-9C46-E3F1A98946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42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4CC4F-B1D3-4D31-92E4-9CF911F98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A69E445-82FC-B28C-D921-6ABE6DC05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267723F-3E1E-1748-D0F5-0EC599C6C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5899B0-7874-42C9-D3FA-D87E4EB7EA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610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B85E-9194-E7AA-BD8F-9E36C4620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454F099-F18F-C648-8E1B-1A35CFE3F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1393B5-9C45-0994-F9B6-0CF5D9907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00284E-CAAF-4EDE-1AF2-FC6A638406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116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7C4F-808B-B9B1-E551-B4AE54535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076878-51F0-0373-5C2C-97E5BABF7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F0904A-790A-1303-D4A8-2E9BCD59B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E00812-7669-CD92-C7CF-F24D034EA7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750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64503-EA37-96E9-FE6E-B86DEF0D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129866-75C3-4E6F-F600-E6EEAB0FB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B8FF56-995E-EF5D-647B-0341FB4114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932174-E57B-82B5-8201-58DEC4ED9B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795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3AC26-8DE3-3EF9-721C-3F193D93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48C208-6864-EAF2-DD50-8DA83D7EEA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646CD7-2618-E47B-E381-6898CCA33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E9E22F-CD88-C117-2927-7C7035598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9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>
            <a:off x="494350" y="297645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90" r:id="rId5"/>
    <p:sldLayoutId id="2147483793" r:id="rId6"/>
    <p:sldLayoutId id="2147483795" r:id="rId7"/>
    <p:sldLayoutId id="21474837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578074" y="1436364"/>
            <a:ext cx="900314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+mj-lt"/>
              </a:rPr>
              <a:t>Sciences de la vie et de la terre</a:t>
            </a:r>
            <a:endParaRPr lang="en-US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547" y="2728147"/>
            <a:ext cx="3274142" cy="2623417"/>
          </a:xfrm>
          <a:prstGeom prst="rect">
            <a:avLst/>
          </a:prstGeom>
        </p:spPr>
      </p:pic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800806F6-D701-591E-DFD6-0D7AEE4D086B}"/>
              </a:ext>
            </a:extLst>
          </p:cNvPr>
          <p:cNvSpPr/>
          <p:nvPr/>
        </p:nvSpPr>
        <p:spPr>
          <a:xfrm>
            <a:off x="1651629" y="4735479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1F5B8E-007E-5EAD-6ECA-BF08A03DC0A6}"/>
              </a:ext>
            </a:extLst>
          </p:cNvPr>
          <p:cNvGrpSpPr/>
          <p:nvPr/>
        </p:nvGrpSpPr>
        <p:grpSpPr>
          <a:xfrm>
            <a:off x="344962" y="4419680"/>
            <a:ext cx="8971063" cy="640385"/>
            <a:chOff x="523622" y="3451353"/>
            <a:chExt cx="8089436" cy="640385"/>
          </a:xfrm>
        </p:grpSpPr>
        <p:sp>
          <p:nvSpPr>
            <p:cNvPr id="31" name="Rectangle : coins arrondis 9">
              <a:extLst>
                <a:ext uri="{FF2B5EF4-FFF2-40B4-BE49-F238E27FC236}">
                  <a16:creationId xmlns:a16="http://schemas.microsoft.com/office/drawing/2014/main" id="{881A5DA4-ED0E-28BB-794F-84D97008DE6E}"/>
                </a:ext>
              </a:extLst>
            </p:cNvPr>
            <p:cNvSpPr/>
            <p:nvPr/>
          </p:nvSpPr>
          <p:spPr>
            <a:xfrm>
              <a:off x="523622" y="3451353"/>
              <a:ext cx="8089436" cy="640385"/>
            </a:xfrm>
            <a:prstGeom prst="roundRect">
              <a:avLst>
                <a:gd name="adj" fmla="val 8616"/>
              </a:avLst>
            </a:prstGeom>
            <a:solidFill>
              <a:srgbClr val="106585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fr-MA" sz="675" dirty="0"/>
            </a:p>
          </p:txBody>
        </p:sp>
        <p:sp>
          <p:nvSpPr>
            <p:cNvPr id="34" name="TextBox 7">
              <a:extLst>
                <a:ext uri="{FF2B5EF4-FFF2-40B4-BE49-F238E27FC236}">
                  <a16:creationId xmlns:a16="http://schemas.microsoft.com/office/drawing/2014/main" id="{8C4592D2-9829-152B-CEB7-DE18553E4AE3}"/>
                </a:ext>
              </a:extLst>
            </p:cNvPr>
            <p:cNvSpPr txBox="1"/>
            <p:nvPr/>
          </p:nvSpPr>
          <p:spPr>
            <a:xfrm>
              <a:off x="2416750" y="3610281"/>
              <a:ext cx="6166812" cy="33342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569"/>
                </a:lnSpc>
              </a:pPr>
              <a:r>
                <a:rPr lang="fr-FR" sz="2400" b="1" dirty="0">
                  <a:solidFill>
                    <a:schemeClr val="bg1"/>
                  </a:solidFill>
                  <a:latin typeface="+mj-lt"/>
                </a:rPr>
                <a:t>Lire un graphique en courbe simple</a:t>
              </a:r>
            </a:p>
          </p:txBody>
        </p:sp>
        <p:sp>
          <p:nvSpPr>
            <p:cNvPr id="35" name="Rounded Rectangle 11">
              <a:extLst>
                <a:ext uri="{FF2B5EF4-FFF2-40B4-BE49-F238E27FC236}">
                  <a16:creationId xmlns:a16="http://schemas.microsoft.com/office/drawing/2014/main" id="{FB019AA9-4B6C-134E-C42B-31D11187CE75}"/>
                </a:ext>
              </a:extLst>
            </p:cNvPr>
            <p:cNvSpPr/>
            <p:nvPr/>
          </p:nvSpPr>
          <p:spPr>
            <a:xfrm>
              <a:off x="2145350" y="3528516"/>
              <a:ext cx="65848" cy="49610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fr-FR" sz="900" dirty="0"/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DE8EE126-75EE-F41F-3702-5AEAA613226F}"/>
                </a:ext>
              </a:extLst>
            </p:cNvPr>
            <p:cNvSpPr txBox="1"/>
            <p:nvPr/>
          </p:nvSpPr>
          <p:spPr>
            <a:xfrm>
              <a:off x="666338" y="3615365"/>
              <a:ext cx="1373956" cy="33342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569"/>
                </a:lnSpc>
              </a:pPr>
              <a:r>
                <a:rPr lang="fr-FR" sz="2400" b="1" dirty="0">
                  <a:solidFill>
                    <a:schemeClr val="bg1"/>
                  </a:solidFill>
                </a:rPr>
                <a:t>Activité 1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" name="Image 40" descr="Une image contenant Visage humain, habits, dessin humoristique, femme&#10;&#10;Description générée automatiquement">
            <a:extLst>
              <a:ext uri="{FF2B5EF4-FFF2-40B4-BE49-F238E27FC236}">
                <a16:creationId xmlns:a16="http://schemas.microsoft.com/office/drawing/2014/main" id="{979FB416-DDC4-B4AB-C88C-9E27AD00D4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198" y="5204837"/>
            <a:ext cx="2202840" cy="1653163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CE51980-444D-B7A7-75BA-85DEC4D28E6E}"/>
              </a:ext>
            </a:extLst>
          </p:cNvPr>
          <p:cNvGrpSpPr/>
          <p:nvPr/>
        </p:nvGrpSpPr>
        <p:grpSpPr>
          <a:xfrm>
            <a:off x="-159788" y="2797120"/>
            <a:ext cx="3274142" cy="1862048"/>
            <a:chOff x="4650097" y="4812077"/>
            <a:chExt cx="3274142" cy="1862048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832A8E13-396C-CBCA-4605-0965FEADB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FAD939E-47E6-A415-17B6-1847F2509202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AF34C11-6F34-88E8-00E3-FF590C58C375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EA2F68C5-BC18-21BE-7970-6896914F91D6}"/>
              </a:ext>
            </a:extLst>
          </p:cNvPr>
          <p:cNvSpPr txBox="1"/>
          <p:nvPr/>
        </p:nvSpPr>
        <p:spPr>
          <a:xfrm>
            <a:off x="3979085" y="5385087"/>
            <a:ext cx="3068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600" b="1" i="0" spc="-20" dirty="0">
                <a:effectLst/>
                <a:latin typeface="CenturyGothic-Bold"/>
              </a:rPr>
              <a:t>Durée : 24 min</a:t>
            </a:r>
            <a:r>
              <a:rPr lang="fr-FR" sz="3600" spc="-20" dirty="0"/>
              <a:t> </a:t>
            </a:r>
            <a:endParaRPr lang="en-US" sz="3600" dirty="0"/>
          </a:p>
        </p:txBody>
      </p:sp>
      <p:sp>
        <p:nvSpPr>
          <p:cNvPr id="5" name="ZoneTexte 1">
            <a:extLst>
              <a:ext uri="{FF2B5EF4-FFF2-40B4-BE49-F238E27FC236}">
                <a16:creationId xmlns:a16="http://schemas.microsoft.com/office/drawing/2014/main" id="{62E9ED5B-2F16-15A3-101C-D5CA21409756}"/>
              </a:ext>
            </a:extLst>
          </p:cNvPr>
          <p:cNvSpPr txBox="1"/>
          <p:nvPr/>
        </p:nvSpPr>
        <p:spPr>
          <a:xfrm>
            <a:off x="9686903" y="3285770"/>
            <a:ext cx="2117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rgbClr val="FFC000"/>
                </a:solidFill>
              </a:rPr>
              <a:t>Remédiation</a:t>
            </a:r>
            <a:r>
              <a:rPr lang="fr-FR" sz="3200" b="1" dirty="0">
                <a:solidFill>
                  <a:srgbClr val="FFC000"/>
                </a:solidFill>
              </a:rPr>
              <a:t> intensive</a:t>
            </a:r>
          </a:p>
          <a:p>
            <a:pPr algn="ctr"/>
            <a:r>
              <a:rPr lang="fr-FR" sz="3200" b="1">
                <a:solidFill>
                  <a:srgbClr val="FFC000"/>
                </a:solidFill>
              </a:rPr>
              <a:t>3AC</a:t>
            </a:r>
            <a:endParaRPr lang="fr-FR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4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8F6BD-AD87-9187-E72D-8864C895A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550DBA-6C46-A2D9-B85E-D7CA78EF834F}"/>
              </a:ext>
            </a:extLst>
          </p:cNvPr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une troisième question.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BB730B-E32A-4AEE-692B-9A01DE426814}"/>
              </a:ext>
            </a:extLst>
          </p:cNvPr>
          <p:cNvSpPr txBox="1"/>
          <p:nvPr/>
        </p:nvSpPr>
        <p:spPr>
          <a:xfrm>
            <a:off x="6293049" y="1574862"/>
            <a:ext cx="55270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3. Complétez les phrases ci-dessous en utilisant les termes suivants : </a:t>
            </a:r>
          </a:p>
          <a:p>
            <a:pPr marL="113665" algn="ctr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- indépendante   - dépendante.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ADD6E4-7E95-28F5-4455-77B603672DB4}"/>
              </a:ext>
            </a:extLst>
          </p:cNvPr>
          <p:cNvSpPr txBox="1"/>
          <p:nvPr/>
        </p:nvSpPr>
        <p:spPr>
          <a:xfrm>
            <a:off x="6506292" y="3211013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A- La longueur de la plantule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DDCCFF-213B-D8FF-95E3-B3899B4136B3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15AE89D-FCF9-F4C6-35A3-CA757C469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28004BD-4FA6-C097-8C3F-1FFA3596B805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03280B2-4884-7182-A88B-20C43201C5DE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BC7C9DA7-8368-DFF4-F523-10D2C5B91A0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passer au tableau.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A917C6-0D19-56DA-DFE5-912697D857B2}"/>
              </a:ext>
            </a:extLst>
          </p:cNvPr>
          <p:cNvSpPr txBox="1"/>
          <p:nvPr/>
        </p:nvSpPr>
        <p:spPr>
          <a:xfrm>
            <a:off x="6595745" y="4550578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B- le temps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7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E784D62F-5FCF-4D72-FE75-3299FFCA30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2216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EB5A9-7A9E-882A-4A56-104C65063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9F550E-EE91-2842-9267-2D18086C8D6F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0CA4EAA6-E5E9-3683-CC40-FFE070FED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88774F50-A72F-274E-5618-3A65C55F06F1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A7C4332-0541-26E0-C54C-4665FE594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A83A2F20-CB8D-89C7-3BCB-81BF77E12398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45416CA-C57F-0439-D5DA-E1D5277E84DE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2A51652-B2CE-953F-E4E5-CAC89D885C70}"/>
              </a:ext>
            </a:extLst>
          </p:cNvPr>
          <p:cNvSpPr txBox="1"/>
          <p:nvPr/>
        </p:nvSpPr>
        <p:spPr>
          <a:xfrm>
            <a:off x="6705075" y="2694178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A- La longueur de la plantule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25A1F8-F786-E13E-AEA0-B9FD570A5E6C}"/>
              </a:ext>
            </a:extLst>
          </p:cNvPr>
          <p:cNvSpPr txBox="1"/>
          <p:nvPr/>
        </p:nvSpPr>
        <p:spPr>
          <a:xfrm>
            <a:off x="6794528" y="4033743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B- le temps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1ED721-4543-39CE-1437-875FF8FF329F}"/>
              </a:ext>
            </a:extLst>
          </p:cNvPr>
          <p:cNvSpPr txBox="1"/>
          <p:nvPr/>
        </p:nvSpPr>
        <p:spPr>
          <a:xfrm>
            <a:off x="7299464" y="4292227"/>
            <a:ext cx="246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FF0000"/>
                </a:solidFill>
                <a:latin typeface="Aptos" panose="020B0004020202020204" pitchFamily="34" charset="0"/>
                <a:cs typeface="Calibri"/>
              </a:rPr>
              <a:t>indépendante</a:t>
            </a:r>
            <a:endParaRPr lang="fr-FR" sz="2400" spc="-50" dirty="0">
              <a:solidFill>
                <a:srgbClr val="FF000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5FD7DD-51A2-39DE-CE65-62D1DEE18AF3}"/>
              </a:ext>
            </a:extLst>
          </p:cNvPr>
          <p:cNvSpPr txBox="1"/>
          <p:nvPr/>
        </p:nvSpPr>
        <p:spPr>
          <a:xfrm>
            <a:off x="8529845" y="2967335"/>
            <a:ext cx="246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FF0000"/>
                </a:solidFill>
                <a:latin typeface="Aptos" panose="020B0004020202020204" pitchFamily="34" charset="0"/>
                <a:cs typeface="Calibri"/>
              </a:rPr>
              <a:t>dépendante</a:t>
            </a:r>
            <a:endParaRPr lang="fr-FR" sz="2400" spc="-50" dirty="0">
              <a:solidFill>
                <a:srgbClr val="FF0000"/>
              </a:solidFill>
              <a:latin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8916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3802" y="3086957"/>
            <a:ext cx="6809251" cy="1259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Moment de consolidation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1702A7-E834-1283-CFFF-49C83276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802DCD-FAF2-DDEC-8F2D-70A8E88CD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09" y="1494803"/>
            <a:ext cx="10315575" cy="40671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305F09F-80F2-4DBC-3A8B-958EB41C50EE}"/>
              </a:ext>
            </a:extLst>
          </p:cNvPr>
          <p:cNvSpPr txBox="1"/>
          <p:nvPr/>
        </p:nvSpPr>
        <p:spPr>
          <a:xfrm>
            <a:off x="988284" y="261794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27sur le livret, réalisée à la maison.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463899-5B60-7C94-E794-64FA8DE0B9C1}"/>
              </a:ext>
            </a:extLst>
          </p:cNvPr>
          <p:cNvSpPr txBox="1"/>
          <p:nvPr/>
        </p:nvSpPr>
        <p:spPr>
          <a:xfrm>
            <a:off x="988284" y="545867"/>
            <a:ext cx="9835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2384982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7036-CD48-56FE-50C6-AAC35B60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8FFFC74-41EF-6DDA-BB96-55FFCCB89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40949C3-811A-B759-D562-A70C6B6EF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512" y="1040914"/>
            <a:ext cx="7669358" cy="56180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E8BEB7-1919-E106-10F0-370AC60CA95C}"/>
              </a:ext>
            </a:extLst>
          </p:cNvPr>
          <p:cNvSpPr txBox="1"/>
          <p:nvPr/>
        </p:nvSpPr>
        <p:spPr>
          <a:xfrm>
            <a:off x="988284" y="261794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27sur le livret, réalisée à la maison.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69D97EB-96D7-AD8B-CD54-9A2807D95697}"/>
              </a:ext>
            </a:extLst>
          </p:cNvPr>
          <p:cNvSpPr txBox="1"/>
          <p:nvPr/>
        </p:nvSpPr>
        <p:spPr>
          <a:xfrm>
            <a:off x="988284" y="545867"/>
            <a:ext cx="9835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1609274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4ABF-405D-A221-55EB-B9D074BA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3EEFA38-0F02-26F4-F7E8-B7047A5A80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0BAB72B-9395-F11D-695E-977EE27E6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81" y="1040914"/>
            <a:ext cx="8383864" cy="33055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184F0C-C18C-2200-AA2F-813F51E88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737" y="4571588"/>
            <a:ext cx="10296525" cy="145732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51C74F7-B457-CD80-8ABE-BFB901709596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189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418F7-A011-42B8-0060-9247FF9F1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73C065F-C016-9C0C-0697-CB5A7577F90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A90ED16-3F50-9255-E6DA-B69478FB0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81" y="1040914"/>
            <a:ext cx="8383864" cy="33055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0250B2-DA9D-6649-1F06-870526564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262" y="4712186"/>
            <a:ext cx="10277475" cy="11049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F9AF469-A9A7-3190-2DC0-52E4CC411F7C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C33CD-A7ED-131B-D028-F9E5B55D2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005CD0D-E02F-BAC0-29C9-10A100E0155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A2CE707-87A2-AF43-3549-12A9E058F236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71C548-03F0-703D-8053-66773033E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81" y="1040914"/>
            <a:ext cx="8383864" cy="33055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51FF24-A659-646B-D599-E5ED36CC8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46" y="4417529"/>
            <a:ext cx="103536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75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F7380-6B1A-BA35-FDD2-92BE6C0D3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882EC29-176E-8886-299E-9BE1B3FADC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DB5B4-840D-58E5-701C-119B1B1BD70C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51FD2D-31F5-89BF-18C7-86F1E7EEE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81" y="1040914"/>
            <a:ext cx="8383864" cy="33055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4AD9BB-BDE9-5448-81EB-D2629D3B8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46" y="4867896"/>
            <a:ext cx="1030605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2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F9A2B-9037-CEC7-03E7-D79A2FC9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E0C221E-1F45-1F7A-FFFE-68389DD9C9F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F33F419-187A-3E46-A04D-3487925DFE98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E4AEC4-6E62-608A-C929-90478B055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81" y="1040914"/>
            <a:ext cx="8383864" cy="330554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DE7F4B-FC9A-45FA-A9B8-74A1837E0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46" y="4529324"/>
            <a:ext cx="102679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(02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8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3362E-0238-4232-2618-133F0767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69AD4EBD-30B9-E56D-C5B5-4BF81404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228" y="965901"/>
            <a:ext cx="7971140" cy="568356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A7645DD-F3D4-3E8F-582F-35FF9C7AC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C8160BB-17EF-5D90-2FF7-327BE6B58C89}"/>
              </a:ext>
            </a:extLst>
          </p:cNvPr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77979F-B4ED-4EDA-4338-233D03FB0B50}"/>
              </a:ext>
            </a:extLst>
          </p:cNvPr>
          <p:cNvSpPr txBox="1"/>
          <p:nvPr/>
        </p:nvSpPr>
        <p:spPr>
          <a:xfrm>
            <a:off x="5382553" y="1272481"/>
            <a:ext cx="1321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0070C0"/>
                </a:solidFill>
                <a:latin typeface="Bradley Hand ITC" panose="03070402050302030203" pitchFamily="66" charset="0"/>
              </a:rPr>
              <a:t>Le temps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53B44C2-69CC-3CEA-8148-0C01BA908E80}"/>
              </a:ext>
            </a:extLst>
          </p:cNvPr>
          <p:cNvSpPr txBox="1"/>
          <p:nvPr/>
        </p:nvSpPr>
        <p:spPr>
          <a:xfrm>
            <a:off x="4570656" y="1620958"/>
            <a:ext cx="2606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La hauteur de la plantule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E2EC57-AA40-57FF-1208-8D90EAD4F3D7}"/>
              </a:ext>
            </a:extLst>
          </p:cNvPr>
          <p:cNvSpPr txBox="1"/>
          <p:nvPr/>
        </p:nvSpPr>
        <p:spPr>
          <a:xfrm>
            <a:off x="8278528" y="1275309"/>
            <a:ext cx="884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0070C0"/>
                </a:solidFill>
                <a:latin typeface="Bradley Hand ITC" panose="03070402050302030203" pitchFamily="66" charset="0"/>
              </a:rPr>
              <a:t>jours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64B98B1-9E40-AC73-21F3-3E4A00D1AF53}"/>
              </a:ext>
            </a:extLst>
          </p:cNvPr>
          <p:cNvSpPr txBox="1"/>
          <p:nvPr/>
        </p:nvSpPr>
        <p:spPr>
          <a:xfrm>
            <a:off x="8259393" y="1584717"/>
            <a:ext cx="740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cm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636FB6-A323-0421-4660-7D1E53C274D4}"/>
              </a:ext>
            </a:extLst>
          </p:cNvPr>
          <p:cNvSpPr/>
          <p:nvPr/>
        </p:nvSpPr>
        <p:spPr>
          <a:xfrm>
            <a:off x="2439220" y="2564366"/>
            <a:ext cx="7142480" cy="302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…………………………………………………………………………………………………………………..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E293809-9FF3-45E6-FB8D-2A663C0C7B95}"/>
              </a:ext>
            </a:extLst>
          </p:cNvPr>
          <p:cNvSpPr txBox="1"/>
          <p:nvPr/>
        </p:nvSpPr>
        <p:spPr>
          <a:xfrm>
            <a:off x="2275900" y="2428803"/>
            <a:ext cx="714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Bradley Hand ITC" panose="03070402050302030203" pitchFamily="66" charset="0"/>
              </a:rPr>
              <a:t>La variation de </a:t>
            </a:r>
            <a:r>
              <a:rPr lang="fr-FR" sz="2000" b="1" i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hauteur de la plantule </a:t>
            </a:r>
            <a:r>
              <a:rPr lang="fr-FR" sz="2000" b="1" dirty="0">
                <a:latin typeface="Bradley Hand ITC" panose="03070402050302030203" pitchFamily="66" charset="0"/>
              </a:rPr>
              <a:t>en fonction </a:t>
            </a:r>
            <a:r>
              <a:rPr lang="fr-FR" sz="2000" b="1" i="1" dirty="0">
                <a:solidFill>
                  <a:srgbClr val="0070C0"/>
                </a:solidFill>
                <a:latin typeface="Bradley Hand ITC" panose="03070402050302030203" pitchFamily="66" charset="0"/>
              </a:rPr>
              <a:t>du temps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59242A-6880-9C23-3707-20B0A1BCB384}"/>
              </a:ext>
            </a:extLst>
          </p:cNvPr>
          <p:cNvSpPr txBox="1"/>
          <p:nvPr/>
        </p:nvSpPr>
        <p:spPr>
          <a:xfrm>
            <a:off x="6882968" y="3713155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7B06962-7A73-0410-E216-F797548A3F20}"/>
              </a:ext>
            </a:extLst>
          </p:cNvPr>
          <p:cNvSpPr txBox="1"/>
          <p:nvPr/>
        </p:nvSpPr>
        <p:spPr>
          <a:xfrm>
            <a:off x="7742939" y="3713154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E6516A3-397D-CB80-E3B8-4F58F2B6249A}"/>
              </a:ext>
            </a:extLst>
          </p:cNvPr>
          <p:cNvSpPr txBox="1"/>
          <p:nvPr/>
        </p:nvSpPr>
        <p:spPr>
          <a:xfrm>
            <a:off x="8678416" y="3713154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F7F2F5E-F2ED-6B60-D07A-864263D391EF}"/>
              </a:ext>
            </a:extLst>
          </p:cNvPr>
          <p:cNvSpPr txBox="1"/>
          <p:nvPr/>
        </p:nvSpPr>
        <p:spPr>
          <a:xfrm>
            <a:off x="7547741" y="4688221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45DF402-23B8-649D-4A34-0FE3CD9D27AF}"/>
              </a:ext>
            </a:extLst>
          </p:cNvPr>
          <p:cNvSpPr txBox="1"/>
          <p:nvPr/>
        </p:nvSpPr>
        <p:spPr>
          <a:xfrm>
            <a:off x="8664686" y="4688220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49B2E36-7201-6927-F768-81E0E29DBA48}"/>
              </a:ext>
            </a:extLst>
          </p:cNvPr>
          <p:cNvSpPr txBox="1"/>
          <p:nvPr/>
        </p:nvSpPr>
        <p:spPr>
          <a:xfrm>
            <a:off x="6168786" y="4780553"/>
            <a:ext cx="1357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C3A480B-F0FB-8756-A0F4-54BF1381AAB4}"/>
              </a:ext>
            </a:extLst>
          </p:cNvPr>
          <p:cNvSpPr txBox="1"/>
          <p:nvPr/>
        </p:nvSpPr>
        <p:spPr>
          <a:xfrm>
            <a:off x="7787857" y="6067642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5CD5C6E-A0B9-F312-E2FC-431710AD7A60}"/>
              </a:ext>
            </a:extLst>
          </p:cNvPr>
          <p:cNvSpPr txBox="1"/>
          <p:nvPr/>
        </p:nvSpPr>
        <p:spPr>
          <a:xfrm>
            <a:off x="6218477" y="5739758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FAB599E-7EB2-F742-64B9-449D9A2C7A04}"/>
              </a:ext>
            </a:extLst>
          </p:cNvPr>
          <p:cNvSpPr txBox="1"/>
          <p:nvPr/>
        </p:nvSpPr>
        <p:spPr>
          <a:xfrm>
            <a:off x="6681620" y="6085554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B6D3FB5-D163-4F72-7F0F-AB39F5CFB9A3}"/>
              </a:ext>
            </a:extLst>
          </p:cNvPr>
          <p:cNvSpPr txBox="1"/>
          <p:nvPr/>
        </p:nvSpPr>
        <p:spPr>
          <a:xfrm>
            <a:off x="8740502" y="6067641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8CCBA3B-D06D-6072-4102-CED59FFA7701}"/>
              </a:ext>
            </a:extLst>
          </p:cNvPr>
          <p:cNvSpPr txBox="1"/>
          <p:nvPr/>
        </p:nvSpPr>
        <p:spPr>
          <a:xfrm>
            <a:off x="6218477" y="5438008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38823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Métacognition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(02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43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2DE24-21DF-1874-7257-CF269ACE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0B9309-2AD8-F012-9754-5141F1005063}"/>
              </a:ext>
            </a:extLst>
          </p:cNvPr>
          <p:cNvSpPr txBox="1"/>
          <p:nvPr/>
        </p:nvSpPr>
        <p:spPr>
          <a:xfrm>
            <a:off x="942406" y="448072"/>
            <a:ext cx="10121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>
                    <a:lumMod val="65000"/>
                  </a:schemeClr>
                </a:solidFill>
              </a:rPr>
              <a:t>Demander aux élèves de remplir la grille d’autoévaluation.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84CC99-DB78-455D-5B76-87786910F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7" y="2219325"/>
            <a:ext cx="115538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57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015448" y="357992"/>
            <a:ext cx="10161104" cy="470617"/>
          </a:xfrm>
        </p:spPr>
        <p:txBody>
          <a:bodyPr/>
          <a:lstStyle/>
          <a:p>
            <a:r>
              <a:rPr lang="fr-FR" dirty="0"/>
              <a:t>C’est la fin de notre séance. N’oubliez pas de réviser votre leçon et de terminer vos devoirs!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82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16B723-3AED-BB14-51AE-B750DFF6C820}"/>
              </a:ext>
            </a:extLst>
          </p:cNvPr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altLang="fr-FR" sz="2000" b="1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de:</a:t>
            </a: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896400" y="2239672"/>
            <a:ext cx="10799796" cy="89240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79" y="1867841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1031820" y="2436264"/>
            <a:ext cx="8723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0A25AE"/>
                </a:solidFill>
              </a:rPr>
              <a:t>● Lire un graphique en courbe simple.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900DCB-06A2-751C-CC5E-45B47724F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574" y="217212"/>
            <a:ext cx="699046" cy="699046"/>
          </a:xfrm>
          <a:prstGeom prst="rect">
            <a:avLst/>
          </a:prstGeom>
        </p:spPr>
      </p:pic>
      <p:sp>
        <p:nvSpPr>
          <p:cNvPr id="4" name="Rectangle : avec coin arrondi 3">
            <a:extLst>
              <a:ext uri="{FF2B5EF4-FFF2-40B4-BE49-F238E27FC236}">
                <a16:creationId xmlns:a16="http://schemas.microsoft.com/office/drawing/2014/main" id="{D48453AA-00C6-28BC-69A5-CF7D233F1D5B}"/>
              </a:ext>
            </a:extLst>
          </p:cNvPr>
          <p:cNvSpPr/>
          <p:nvPr/>
        </p:nvSpPr>
        <p:spPr>
          <a:xfrm>
            <a:off x="767625" y="4256765"/>
            <a:ext cx="3717757" cy="552873"/>
          </a:xfrm>
          <a:prstGeom prst="round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Critères de réussite</a:t>
            </a:r>
            <a:endParaRPr lang="fr-MA" sz="2800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E172F1-76F4-8234-52FE-17F91FF66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16" y="3978150"/>
            <a:ext cx="613301" cy="6133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571F6E9-BEA4-82ED-7641-E95993D16A19}"/>
              </a:ext>
            </a:extLst>
          </p:cNvPr>
          <p:cNvSpPr txBox="1"/>
          <p:nvPr/>
        </p:nvSpPr>
        <p:spPr>
          <a:xfrm>
            <a:off x="731527" y="4976791"/>
            <a:ext cx="10728945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kern="100" dirty="0">
                <a:latin typeface="Calibri" panose="020F0502020204030204" pitchFamily="34" charset="0"/>
              </a:rPr>
              <a:t>Identifier les variables</a:t>
            </a:r>
            <a:r>
              <a:rPr lang="fr-FR" b="1" i="0" u="none" strike="noStrike" kern="1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Donner un titre au graphique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Extraire des données de la courbe en relevant les valeurs importantes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</a:p>
          <a:p>
            <a:pPr marL="173736" indent="-173736"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Décrire les variations observées.</a:t>
            </a: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i="0" u="none" strike="noStrike" dirty="0">
                <a:effectLst/>
                <a:latin typeface="Calibri" panose="020F0502020204030204" pitchFamily="34" charset="0"/>
              </a:rPr>
              <a:t>Calculer les variations.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Moment de récupération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(5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6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6B1DB-DE21-D12E-B84F-9065F4EB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6FFED6B-160C-BD7A-5983-837B91E50F2D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Répondez à la question suivante.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401D215-88C1-9C61-9997-656BDEB9D984}"/>
              </a:ext>
            </a:extLst>
          </p:cNvPr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1. Répondez par « Vrai » ou « Faux »</a:t>
            </a:r>
            <a:r>
              <a:rPr lang="fr-FR" sz="2400" spc="-1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endParaRPr lang="fr-FR" sz="240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B48289E2-B865-589C-DCD8-405E57D64FE7}"/>
              </a:ext>
            </a:extLst>
          </p:cNvPr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9DC927A3-3658-658A-2AB9-42BE01FD0007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1B6B8B3-66A8-61F9-FD6A-6C589FD9EFB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3607685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807FD4A-06B6-C655-D5B9-05E090A47D1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E911532D-4D2E-8A28-71DA-2A44C9880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BB9414EB-A46C-4063-BE06-9184729D905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A6EE12-576B-D9F9-3AF9-6E28FC6B99AC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La longueur de la plantule est représentée sur l’axe vertical.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895A994-10B3-96FD-0993-BF4DB1050B3B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0B19593-2CE7-5A1B-BFA2-0DF5CC15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6A069E6-ECD7-7564-E966-7AAB0F2B8173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0F2163A-67E3-E32E-1EF5-72A089502BFA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843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F99B3-4B39-B5D5-510D-155CAD96A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EE6D7CF-0F89-A882-01D0-6B919D472162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311ED1D4-00F8-ED4B-A032-C92001017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5FA6D3-7341-AE12-8C83-46BC4151B12C}"/>
              </a:ext>
            </a:extLst>
          </p:cNvPr>
          <p:cNvSpPr txBox="1"/>
          <p:nvPr/>
        </p:nvSpPr>
        <p:spPr>
          <a:xfrm>
            <a:off x="7840530" y="3253555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" name="object 79">
            <a:extLst>
              <a:ext uri="{FF2B5EF4-FFF2-40B4-BE49-F238E27FC236}">
                <a16:creationId xmlns:a16="http://schemas.microsoft.com/office/drawing/2014/main" id="{E07B8524-001E-F041-5745-63BF7F660186}"/>
              </a:ext>
            </a:extLst>
          </p:cNvPr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6" name="object 79">
            <a:extLst>
              <a:ext uri="{FF2B5EF4-FFF2-40B4-BE49-F238E27FC236}">
                <a16:creationId xmlns:a16="http://schemas.microsoft.com/office/drawing/2014/main" id="{8273DC4A-9C22-8E31-5C83-3B2F5E5159F6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object 30">
            <a:extLst>
              <a:ext uri="{FF2B5EF4-FFF2-40B4-BE49-F238E27FC236}">
                <a16:creationId xmlns:a16="http://schemas.microsoft.com/office/drawing/2014/main" id="{9DBA6B39-9062-65E2-12B8-CBD84DABAC2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3607685"/>
            <a:ext cx="523588" cy="521740"/>
          </a:xfrm>
          <a:prstGeom prst="rect">
            <a:avLst/>
          </a:prstGeom>
        </p:spPr>
      </p:pic>
      <p:pic>
        <p:nvPicPr>
          <p:cNvPr id="9" name="object 30">
            <a:extLst>
              <a:ext uri="{FF2B5EF4-FFF2-40B4-BE49-F238E27FC236}">
                <a16:creationId xmlns:a16="http://schemas.microsoft.com/office/drawing/2014/main" id="{7F5AFE97-97AC-3C55-7F14-42F6941B450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E03351D-862C-46F4-BC3E-290DB409014C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La longueur de la plantule est représentée sur l’axe vertical.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16CA06A-55C3-CA22-4C09-D50B1853F39D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90E3220-86A8-294B-108E-80D6D165A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457F0F79-5CA0-F4A6-DA2F-5EBEEEB7A7DC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5F2A845-F2D8-E72C-9A66-53248757C830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139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B9F9-775E-F69D-1E7F-499328BBD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90D5D3-F297-7384-F41A-70AA66415ED7}"/>
              </a:ext>
            </a:extLst>
          </p:cNvPr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une autre question.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AF2ABC-2575-6EF0-041F-4E3BA7E40BC2}"/>
              </a:ext>
            </a:extLst>
          </p:cNvPr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2. Répondez par « Vrai » ou « Faux »</a:t>
            </a:r>
            <a:r>
              <a:rPr lang="fr-FR" sz="2400" spc="-1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endParaRPr lang="fr-FR" sz="240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6" name="object 79">
            <a:extLst>
              <a:ext uri="{FF2B5EF4-FFF2-40B4-BE49-F238E27FC236}">
                <a16:creationId xmlns:a16="http://schemas.microsoft.com/office/drawing/2014/main" id="{CE3D2476-8038-1627-30CB-5E9F23EC7FCC}"/>
              </a:ext>
            </a:extLst>
          </p:cNvPr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9" name="object 79">
            <a:extLst>
              <a:ext uri="{FF2B5EF4-FFF2-40B4-BE49-F238E27FC236}">
                <a16:creationId xmlns:a16="http://schemas.microsoft.com/office/drawing/2014/main" id="{799146B6-C0C2-30A3-E34D-4A8E24F8003B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object 30">
            <a:extLst>
              <a:ext uri="{FF2B5EF4-FFF2-40B4-BE49-F238E27FC236}">
                <a16:creationId xmlns:a16="http://schemas.microsoft.com/office/drawing/2014/main" id="{9D392C37-9225-AEB8-B44F-DBC7B93319D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3607685"/>
            <a:ext cx="523588" cy="521740"/>
          </a:xfrm>
          <a:prstGeom prst="rect">
            <a:avLst/>
          </a:prstGeom>
        </p:spPr>
      </p:pic>
      <p:pic>
        <p:nvPicPr>
          <p:cNvPr id="11" name="object 30">
            <a:extLst>
              <a:ext uri="{FF2B5EF4-FFF2-40B4-BE49-F238E27FC236}">
                <a16:creationId xmlns:a16="http://schemas.microsoft.com/office/drawing/2014/main" id="{42017441-4CBC-E35D-BAB7-53AD5AA2421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7377044-948E-2596-D0E0-DA97B78323D6}"/>
              </a:ext>
            </a:extLst>
          </p:cNvPr>
          <p:cNvSpPr txBox="1"/>
          <p:nvPr/>
        </p:nvSpPr>
        <p:spPr>
          <a:xfrm>
            <a:off x="6605740" y="2125217"/>
            <a:ext cx="4661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L’unité du temps est le cm.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E0F7311-D60B-DECC-8C76-427D73F42406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0744272-2102-FD42-DC20-21CAB7BA0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3AD1692-421D-820F-42A3-BBAA9E3EBDAA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5589B78-D100-2120-3941-00C7258433FF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2" descr="Ardoise tablette à dessins Buki | Ecoterre">
            <a:extLst>
              <a:ext uri="{FF2B5EF4-FFF2-40B4-BE49-F238E27FC236}">
                <a16:creationId xmlns:a16="http://schemas.microsoft.com/office/drawing/2014/main" id="{477B2685-AE33-AB78-9A58-7E879630F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C874195-D680-31DA-412B-C0CC9DAE1F10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</p:spTree>
    <p:extLst>
      <p:ext uri="{BB962C8B-B14F-4D97-AF65-F5344CB8AC3E}">
        <p14:creationId xmlns:p14="http://schemas.microsoft.com/office/powerpoint/2010/main" val="2800556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8AC7C-F032-5534-A5DE-E89331B0F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54C9E12-4856-C062-7CA4-3FC395C600E3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76040475-8B1D-1EA3-030C-DCDADCBC4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9" name="object 79">
            <a:extLst>
              <a:ext uri="{FF2B5EF4-FFF2-40B4-BE49-F238E27FC236}">
                <a16:creationId xmlns:a16="http://schemas.microsoft.com/office/drawing/2014/main" id="{53BB81E6-7945-2C5E-1C99-8FFAE6D3F985}"/>
              </a:ext>
            </a:extLst>
          </p:cNvPr>
          <p:cNvSpPr txBox="1"/>
          <p:nvPr/>
        </p:nvSpPr>
        <p:spPr>
          <a:xfrm>
            <a:off x="8481469" y="366432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10" name="object 79">
            <a:extLst>
              <a:ext uri="{FF2B5EF4-FFF2-40B4-BE49-F238E27FC236}">
                <a16:creationId xmlns:a16="http://schemas.microsoft.com/office/drawing/2014/main" id="{1D1DCD1F-5712-6FEF-005D-FC81BE0BE660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object 30">
            <a:extLst>
              <a:ext uri="{FF2B5EF4-FFF2-40B4-BE49-F238E27FC236}">
                <a16:creationId xmlns:a16="http://schemas.microsoft.com/office/drawing/2014/main" id="{6B5A4330-7CD0-E854-E3F6-4F1F2F06B4D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3607685"/>
            <a:ext cx="523588" cy="521740"/>
          </a:xfrm>
          <a:prstGeom prst="rect">
            <a:avLst/>
          </a:prstGeom>
        </p:spPr>
      </p:pic>
      <p:pic>
        <p:nvPicPr>
          <p:cNvPr id="12" name="object 30">
            <a:extLst>
              <a:ext uri="{FF2B5EF4-FFF2-40B4-BE49-F238E27FC236}">
                <a16:creationId xmlns:a16="http://schemas.microsoft.com/office/drawing/2014/main" id="{2DDB90FC-9AF5-4E48-92ED-826934B8797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73FEAC3-14C5-62DD-942D-370EB4FF93A1}"/>
              </a:ext>
            </a:extLst>
          </p:cNvPr>
          <p:cNvSpPr txBox="1"/>
          <p:nvPr/>
        </p:nvSpPr>
        <p:spPr>
          <a:xfrm>
            <a:off x="6605740" y="2125217"/>
            <a:ext cx="46613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L’unité du temps est le cm.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BD936DE-3E66-21CF-A08C-187192674B43}"/>
              </a:ext>
            </a:extLst>
          </p:cNvPr>
          <p:cNvGrpSpPr/>
          <p:nvPr/>
        </p:nvGrpSpPr>
        <p:grpSpPr>
          <a:xfrm>
            <a:off x="472174" y="1397743"/>
            <a:ext cx="5840753" cy="4492856"/>
            <a:chOff x="5595730" y="1272209"/>
            <a:chExt cx="5840753" cy="4492856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429D27B-46A9-D25A-C122-55B0F050B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02563" y="2338443"/>
              <a:ext cx="5664489" cy="3326974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1C26637-CBBD-3CF7-D54F-D64869BA581E}"/>
                </a:ext>
              </a:extLst>
            </p:cNvPr>
            <p:cNvSpPr txBox="1"/>
            <p:nvPr/>
          </p:nvSpPr>
          <p:spPr>
            <a:xfrm>
              <a:off x="5674729" y="1449328"/>
              <a:ext cx="5741876" cy="70788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ci-contre présente la variation de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taille d’une plantule de maïs  en fonction du temps.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0D93AC5-6867-6A30-D3DD-A0FB237321FA}"/>
                </a:ext>
              </a:extLst>
            </p:cNvPr>
            <p:cNvSpPr/>
            <p:nvPr/>
          </p:nvSpPr>
          <p:spPr>
            <a:xfrm>
              <a:off x="5595730" y="1272209"/>
              <a:ext cx="5840753" cy="4492856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21738A3D-7455-A27A-5A33-6D8377057047}"/>
              </a:ext>
            </a:extLst>
          </p:cNvPr>
          <p:cNvSpPr txBox="1"/>
          <p:nvPr/>
        </p:nvSpPr>
        <p:spPr>
          <a:xfrm>
            <a:off x="7840530" y="3927973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4125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8599</TotalTime>
  <Words>674</Words>
  <Application>Microsoft Office PowerPoint</Application>
  <PresentationFormat>Grand écran</PresentationFormat>
  <Paragraphs>116</Paragraphs>
  <Slides>23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5" baseType="lpstr">
      <vt:lpstr>Aptos</vt:lpstr>
      <vt:lpstr>Arial</vt:lpstr>
      <vt:lpstr>Bradley Hand ITC</vt:lpstr>
      <vt:lpstr>Calibri</vt:lpstr>
      <vt:lpstr>Calibri (En-têtes)</vt:lpstr>
      <vt:lpstr>CenturyGothic-Bold</vt:lpstr>
      <vt:lpstr>Dosis</vt:lpstr>
      <vt:lpstr>Google Sans</vt:lpstr>
      <vt:lpstr>Hammersmith One</vt:lpstr>
      <vt:lpstr>Simplified Arabic</vt:lpstr>
      <vt:lpstr>Wingdings</vt:lpstr>
      <vt:lpstr>Thème Office</vt:lpstr>
      <vt:lpstr>Présentation PowerPoint</vt:lpstr>
      <vt:lpstr>Ouverture de la séance  (02 min)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votre leçon et de terminer vos devoirs!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ahmed el annaoui</cp:lastModifiedBy>
  <cp:revision>801</cp:revision>
  <dcterms:created xsi:type="dcterms:W3CDTF">2024-06-05T08:36:02Z</dcterms:created>
  <dcterms:modified xsi:type="dcterms:W3CDTF">2025-09-12T17:20:58Z</dcterms:modified>
</cp:coreProperties>
</file>