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308" r:id="rId2"/>
    <p:sldId id="288" r:id="rId3"/>
    <p:sldId id="289" r:id="rId4"/>
    <p:sldId id="286" r:id="rId5"/>
    <p:sldId id="282" r:id="rId6"/>
    <p:sldId id="371" r:id="rId7"/>
    <p:sldId id="290" r:id="rId8"/>
    <p:sldId id="292" r:id="rId9"/>
    <p:sldId id="293" r:id="rId10"/>
    <p:sldId id="258" r:id="rId11"/>
    <p:sldId id="294" r:id="rId12"/>
    <p:sldId id="256" r:id="rId13"/>
    <p:sldId id="265" r:id="rId14"/>
    <p:sldId id="296" r:id="rId15"/>
    <p:sldId id="314" r:id="rId16"/>
    <p:sldId id="283" r:id="rId17"/>
    <p:sldId id="285" r:id="rId18"/>
    <p:sldId id="295" r:id="rId19"/>
    <p:sldId id="271" r:id="rId20"/>
    <p:sldId id="260" r:id="rId21"/>
    <p:sldId id="281" r:id="rId22"/>
    <p:sldId id="259" r:id="rId23"/>
    <p:sldId id="321" r:id="rId24"/>
    <p:sldId id="276" r:id="rId25"/>
    <p:sldId id="270" r:id="rId26"/>
    <p:sldId id="320" r:id="rId27"/>
    <p:sldId id="298" r:id="rId28"/>
    <p:sldId id="372" r:id="rId29"/>
    <p:sldId id="274" r:id="rId30"/>
    <p:sldId id="301" r:id="rId31"/>
    <p:sldId id="278" r:id="rId32"/>
    <p:sldId id="266" r:id="rId33"/>
    <p:sldId id="304" r:id="rId34"/>
    <p:sldId id="306" r:id="rId35"/>
    <p:sldId id="275" r:id="rId36"/>
    <p:sldId id="310" r:id="rId37"/>
    <p:sldId id="311" r:id="rId38"/>
    <p:sldId id="312" r:id="rId39"/>
    <p:sldId id="373" r:id="rId40"/>
    <p:sldId id="323" r:id="rId41"/>
    <p:sldId id="307" r:id="rId42"/>
    <p:sldId id="287" r:id="rId43"/>
    <p:sldId id="267" r:id="rId44"/>
    <p:sldId id="277" r:id="rId45"/>
    <p:sldId id="261" r:id="rId46"/>
    <p:sldId id="299" r:id="rId47"/>
    <p:sldId id="2147483646" r:id="rId48"/>
    <p:sldId id="269" r:id="rId49"/>
    <p:sldId id="272" r:id="rId50"/>
    <p:sldId id="297" r:id="rId51"/>
    <p:sldId id="257" r:id="rId52"/>
    <p:sldId id="2147483647" r:id="rId53"/>
    <p:sldId id="353" r:id="rId54"/>
    <p:sldId id="273" r:id="rId55"/>
    <p:sldId id="300" r:id="rId56"/>
    <p:sldId id="339" r:id="rId57"/>
    <p:sldId id="280" r:id="rId58"/>
    <p:sldId id="264" r:id="rId59"/>
    <p:sldId id="309" r:id="rId60"/>
    <p:sldId id="268" r:id="rId61"/>
    <p:sldId id="303" r:id="rId62"/>
    <p:sldId id="345" r:id="rId63"/>
    <p:sldId id="302" r:id="rId64"/>
    <p:sldId id="341" r:id="rId65"/>
    <p:sldId id="263" r:id="rId66"/>
    <p:sldId id="279" r:id="rId67"/>
    <p:sldId id="305" r:id="rId68"/>
    <p:sldId id="262" r:id="rId69"/>
    <p:sldId id="346" r:id="rId70"/>
    <p:sldId id="347" r:id="rId71"/>
    <p:sldId id="2147483447" r:id="rId72"/>
    <p:sldId id="291" r:id="rId7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308"/>
            <p14:sldId id="288"/>
            <p14:sldId id="289"/>
            <p14:sldId id="286"/>
            <p14:sldId id="282"/>
            <p14:sldId id="371"/>
            <p14:sldId id="290"/>
            <p14:sldId id="292"/>
          </p14:sldIdLst>
        </p14:section>
        <p14:section name="Ouverture de la séance" id="{2EB02A95-5B55-41FB-8E86-2A90C4C55040}">
          <p14:sldIdLst>
            <p14:sldId id="293"/>
            <p14:sldId id="258"/>
          </p14:sldIdLst>
        </p14:section>
        <p14:section name="Discussion informelle" id="{424B5FE0-E67A-49E0-BAF3-0DF201233B69}">
          <p14:sldIdLst>
            <p14:sldId id="294"/>
            <p14:sldId id="256"/>
            <p14:sldId id="265"/>
          </p14:sldIdLst>
        </p14:section>
        <p14:section name="Contrôle des cahiers" id="{D246771F-C8AA-4F75-BAD7-8024CAB55D79}">
          <p14:sldIdLst/>
        </p14:section>
        <p14:section name="Activation des prérequis" id="{8E8D053C-3AAA-4FF0-9D84-FCA59ECBA887}">
          <p14:sldIdLst>
            <p14:sldId id="296"/>
            <p14:sldId id="314"/>
            <p14:sldId id="283"/>
            <p14:sldId id="285"/>
            <p14:sldId id="295"/>
            <p14:sldId id="271"/>
            <p14:sldId id="260"/>
            <p14:sldId id="281"/>
            <p14:sldId id="259"/>
          </p14:sldIdLst>
        </p14:section>
        <p14:section name="Déclaration de l’objectif" id="{096B6BF6-20D6-43DE-B358-982838B98259}">
          <p14:sldIdLst>
            <p14:sldId id="321"/>
            <p14:sldId id="276"/>
            <p14:sldId id="270"/>
            <p14:sldId id="320"/>
          </p14:sldIdLst>
        </p14:section>
        <p14:section name="Modelage" id="{6D007598-4F88-4283-9E36-970C44D688AD}">
          <p14:sldIdLst>
            <p14:sldId id="298"/>
            <p14:sldId id="372"/>
            <p14:sldId id="274"/>
            <p14:sldId id="301"/>
            <p14:sldId id="278"/>
            <p14:sldId id="266"/>
            <p14:sldId id="304"/>
            <p14:sldId id="306"/>
            <p14:sldId id="275"/>
            <p14:sldId id="310"/>
            <p14:sldId id="311"/>
            <p14:sldId id="312"/>
            <p14:sldId id="373"/>
            <p14:sldId id="323"/>
            <p14:sldId id="307"/>
            <p14:sldId id="287"/>
            <p14:sldId id="267"/>
            <p14:sldId id="277"/>
            <p14:sldId id="261"/>
          </p14:sldIdLst>
        </p14:section>
        <p14:section name="Pratique collective" id="{CF34AB29-930A-422C-8BB3-41EE66488593}">
          <p14:sldIdLst>
            <p14:sldId id="299"/>
            <p14:sldId id="2147483646"/>
            <p14:sldId id="269"/>
            <p14:sldId id="272"/>
            <p14:sldId id="297"/>
            <p14:sldId id="257"/>
            <p14:sldId id="2147483647"/>
            <p14:sldId id="353"/>
            <p14:sldId id="273"/>
          </p14:sldIdLst>
        </p14:section>
        <p14:section name="Pratique en binôme" id="{B5D45BF5-6276-4DCA-B0C6-B46ADF983B36}">
          <p14:sldIdLst>
            <p14:sldId id="300"/>
            <p14:sldId id="339"/>
            <p14:sldId id="280"/>
            <p14:sldId id="264"/>
            <p14:sldId id="309"/>
            <p14:sldId id="268"/>
          </p14:sldIdLst>
        </p14:section>
        <p14:section name="Pratique autonome" id="{89211873-F649-4A72-AB32-DC4F4703E8C4}">
          <p14:sldIdLst>
            <p14:sldId id="303"/>
            <p14:sldId id="345"/>
            <p14:sldId id="302"/>
          </p14:sldIdLst>
        </p14:section>
        <p14:section name="Section sans titre" id="{031A32CF-C046-4D33-9042-B8C46FAB51DD}">
          <p14:sldIdLst>
            <p14:sldId id="341"/>
            <p14:sldId id="263"/>
            <p14:sldId id="279"/>
          </p14:sldIdLst>
        </p14:section>
        <p14:section name="Clôture de la séance" id="{EBCF91DF-0CDC-4636-96C9-6E6A8A771057}">
          <p14:sldIdLst>
            <p14:sldId id="305"/>
            <p14:sldId id="262"/>
            <p14:sldId id="346"/>
            <p14:sldId id="347"/>
            <p14:sldId id="2147483447"/>
            <p14:sldId id="29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HCHOUR YASSINE" initials="YD" lastIdx="2" clrIdx="0">
    <p:extLst>
      <p:ext uri="{19B8F6BF-5375-455C-9EA6-DF929625EA0E}">
        <p15:presenceInfo xmlns:p15="http://schemas.microsoft.com/office/powerpoint/2012/main" userId="S::YASSINE.DAHCHOUR@TAALIM.MA::5813cebf-60d3-4462-ba63-a649e6529b4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EE"/>
    <a:srgbClr val="F7941D"/>
    <a:srgbClr val="00A77E"/>
    <a:srgbClr val="002060"/>
    <a:srgbClr val="106585"/>
    <a:srgbClr val="FFC038"/>
    <a:srgbClr val="C00000"/>
    <a:srgbClr val="DB060C"/>
    <a:srgbClr val="FFFFFF"/>
    <a:srgbClr val="CE46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69" autoAdjust="0"/>
    <p:restoredTop sz="94660"/>
  </p:normalViewPr>
  <p:slideViewPr>
    <p:cSldViewPr snapToGrid="0">
      <p:cViewPr>
        <p:scale>
          <a:sx n="66" d="100"/>
          <a:sy n="66" d="100"/>
        </p:scale>
        <p:origin x="1603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63"/>
    </p:cViewPr>
  </p:sorterViewPr>
  <p:notesViewPr>
    <p:cSldViewPr snapToGrid="0">
      <p:cViewPr>
        <p:scale>
          <a:sx n="53" d="100"/>
          <a:sy n="53" d="100"/>
        </p:scale>
        <p:origin x="2648" y="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CA5832-8482-8A13-D616-D4DC4E0008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AF20E-8CB3-9A78-DAA5-452D3E71FC8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2FC19-8473-42DA-A224-417563F70EEA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D4D5A-5873-3B93-7107-421D27E9FC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9A08A6-BCEB-76AD-D845-2FB6B36FF1D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0F93E-B376-4B8D-8801-C9B277E79C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2707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B3F7-B838-4AD4-9179-ECE6A67C82A7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1190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microsoft.com/office/2007/relationships/hdphoto" Target="../media/hdphoto3.wdp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drive.google.com/drive/folders/15A4aThGXboZ7RlTminYue4etFTXwyFRM?usp=drive_link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  <a:solidFill>
            <a:srgbClr val="037A40"/>
          </a:solidFill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  <a:solidFill>
            <a:srgbClr val="00B050"/>
          </a:solidFill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grpFill/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717129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 AC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6" y="1378425"/>
            <a:ext cx="89552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5400" b="1" i="0" u="none" strike="noStrike" kern="0" cap="none" spc="0" baseline="0" dirty="0">
                <a:solidFill>
                  <a:srgbClr val="037A40"/>
                </a:solidFill>
                <a:uFillTx/>
                <a:latin typeface="Calibri"/>
                <a:cs typeface="Calibri"/>
              </a:rPr>
              <a:t>Science de la vie et de la terre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37A4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37A4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Chapitre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</p:txBody>
      </p:sp>
      <p:pic>
        <p:nvPicPr>
          <p:cNvPr id="3" name="Image 16">
            <a:extLst>
              <a:ext uri="{FF2B5EF4-FFF2-40B4-BE49-F238E27FC236}">
                <a16:creationId xmlns:a16="http://schemas.microsoft.com/office/drawing/2014/main" id="{90524A8E-E48F-3EF0-D60C-1776D259D3B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780" l="4112" r="93586">
                        <a14:foregroundMark x1="23684" y1="23902" x2="23684" y2="23902"/>
                        <a14:foregroundMark x1="23684" y1="23902" x2="22204" y2="56098"/>
                        <a14:foregroundMark x1="22204" y1="56098" x2="43257" y2="40000"/>
                        <a14:foregroundMark x1="43257" y1="40000" x2="66118" y2="34146"/>
                        <a14:foregroundMark x1="66118" y1="34146" x2="53618" y2="34634"/>
                        <a14:foregroundMark x1="53618" y1="34634" x2="52632" y2="54146"/>
                        <a14:foregroundMark x1="52632" y1="54146" x2="61184" y2="35854"/>
                        <a14:foregroundMark x1="61184" y1="35854" x2="68421" y2="52195"/>
                        <a14:foregroundMark x1="68421" y1="52195" x2="57237" y2="75854"/>
                        <a14:foregroundMark x1="57237" y1="75854" x2="69901" y2="75610"/>
                        <a14:foregroundMark x1="69901" y1="75610" x2="53289" y2="79512"/>
                        <a14:foregroundMark x1="53289" y1="79512" x2="77796" y2="81220"/>
                        <a14:foregroundMark x1="77796" y1="81220" x2="24342" y2="80000"/>
                        <a14:foregroundMark x1="24342" y1="80000" x2="11513" y2="88537"/>
                        <a14:foregroundMark x1="11513" y1="88537" x2="18586" y2="68049"/>
                        <a14:foregroundMark x1="18586" y1="68049" x2="31743" y2="70976"/>
                        <a14:foregroundMark x1="31743" y1="70976" x2="38322" y2="89024"/>
                        <a14:foregroundMark x1="38322" y1="89024" x2="38816" y2="92439"/>
                        <a14:foregroundMark x1="27632" y1="40000" x2="13322" y2="80976"/>
                        <a14:foregroundMark x1="13322" y1="80976" x2="37829" y2="47561"/>
                        <a14:foregroundMark x1="37829" y1="47561" x2="36349" y2="73659"/>
                        <a14:foregroundMark x1="36349" y1="73659" x2="33388" y2="54634"/>
                        <a14:foregroundMark x1="33388" y1="54634" x2="29605" y2="82683"/>
                        <a14:foregroundMark x1="29605" y1="82683" x2="12664" y2="87073"/>
                        <a14:foregroundMark x1="12664" y1="87073" x2="10691" y2="67805"/>
                        <a14:foregroundMark x1="10691" y1="67805" x2="7072" y2="94390"/>
                        <a14:foregroundMark x1="7072" y1="94390" x2="19901" y2="88293"/>
                        <a14:foregroundMark x1="19901" y1="88293" x2="30921" y2="92927"/>
                        <a14:foregroundMark x1="30921" y1="92927" x2="67270" y2="85610"/>
                        <a14:foregroundMark x1="67270" y1="85610" x2="79276" y2="90732"/>
                        <a14:foregroundMark x1="79276" y1="90732" x2="45724" y2="96098"/>
                        <a14:foregroundMark x1="45724" y1="96098" x2="66612" y2="92195"/>
                        <a14:foregroundMark x1="66612" y1="92195" x2="76809" y2="69512"/>
                        <a14:foregroundMark x1="76809" y1="69512" x2="57730" y2="88537"/>
                        <a14:foregroundMark x1="57730" y1="88537" x2="25987" y2="93659"/>
                        <a14:foregroundMark x1="25987" y1="93659" x2="11678" y2="86098"/>
                        <a14:foregroundMark x1="11678" y1="86098" x2="30592" y2="48780"/>
                        <a14:foregroundMark x1="30592" y1="48780" x2="58553" y2="65366"/>
                        <a14:foregroundMark x1="58553" y1="65366" x2="70066" y2="64390"/>
                        <a14:foregroundMark x1="70066" y1="64390" x2="72862" y2="56098"/>
                        <a14:foregroundMark x1="21382" y1="35366" x2="5263" y2="85610"/>
                        <a14:foregroundMark x1="5263" y1="85610" x2="21053" y2="97073"/>
                        <a14:foregroundMark x1="21053" y1="97073" x2="45559" y2="93659"/>
                        <a14:foregroundMark x1="45559" y1="93659" x2="61678" y2="94878"/>
                        <a14:foregroundMark x1="61678" y1="94878" x2="87993" y2="93659"/>
                        <a14:foregroundMark x1="87993" y1="93659" x2="88158" y2="76585"/>
                        <a14:foregroundMark x1="88158" y1="76585" x2="80263" y2="61707"/>
                        <a14:foregroundMark x1="80263" y1="61707" x2="70395" y2="29268"/>
                        <a14:foregroundMark x1="70395" y1="29268" x2="60197" y2="19756"/>
                        <a14:foregroundMark x1="60197" y1="19756" x2="59211" y2="19756"/>
                        <a14:foregroundMark x1="15789" y1="30732" x2="5099" y2="56585"/>
                        <a14:foregroundMark x1="5099" y1="56585" x2="3618" y2="77561"/>
                        <a14:foregroundMark x1="3618" y1="77561" x2="7072" y2="93902"/>
                        <a14:foregroundMark x1="7072" y1="93902" x2="18750" y2="97805"/>
                        <a14:foregroundMark x1="18750" y1="97805" x2="26480" y2="97317"/>
                        <a14:foregroundMark x1="11349" y1="53415" x2="1151" y2="70488"/>
                        <a14:foregroundMark x1="1151" y1="70488" x2="4276" y2="87561"/>
                        <a14:foregroundMark x1="4276" y1="87561" x2="15625" y2="92195"/>
                        <a14:foregroundMark x1="15625" y1="92195" x2="15625" y2="92195"/>
                        <a14:foregroundMark x1="49671" y1="56341" x2="72533" y2="57561"/>
                        <a14:foregroundMark x1="72533" y1="57561" x2="73355" y2="77073"/>
                        <a14:foregroundMark x1="73355" y1="77073" x2="56250" y2="82439"/>
                        <a14:foregroundMark x1="56250" y1="82439" x2="50822" y2="61220"/>
                        <a14:foregroundMark x1="50822" y1="61220" x2="53125" y2="57073"/>
                        <a14:foregroundMark x1="69901" y1="61220" x2="60526" y2="74146"/>
                        <a14:foregroundMark x1="60526" y1="74146" x2="71875" y2="70000"/>
                        <a14:foregroundMark x1="71875" y1="70000" x2="68421" y2="61220"/>
                        <a14:foregroundMark x1="44901" y1="92683" x2="87500" y2="69512"/>
                        <a14:foregroundMark x1="87500" y1="69512" x2="93586" y2="87561"/>
                        <a14:foregroundMark x1="93586" y1="87561" x2="91941" y2="98780"/>
                        <a14:foregroundMark x1="75493" y1="58537" x2="76809" y2="41220"/>
                        <a14:foregroundMark x1="76809" y1="41220" x2="72204" y2="25854"/>
                        <a14:foregroundMark x1="72204" y1="25854" x2="60526" y2="23659"/>
                        <a14:foregroundMark x1="60526" y1="23659" x2="56743" y2="248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6894" y="3491604"/>
            <a:ext cx="4255186" cy="2869452"/>
          </a:xfrm>
          <a:prstGeom prst="rect">
            <a:avLst/>
          </a:prstGeom>
        </p:spPr>
      </p:pic>
      <p:sp>
        <p:nvSpPr>
          <p:cNvPr id="4" name="Google Shape;735;p98">
            <a:extLst>
              <a:ext uri="{FF2B5EF4-FFF2-40B4-BE49-F238E27FC236}">
                <a16:creationId xmlns:a16="http://schemas.microsoft.com/office/drawing/2014/main" id="{AA32DAC6-E40B-3260-CF4C-57F69A65368F}"/>
              </a:ext>
            </a:extLst>
          </p:cNvPr>
          <p:cNvSpPr/>
          <p:nvPr userDrawn="1"/>
        </p:nvSpPr>
        <p:spPr>
          <a:xfrm>
            <a:off x="1968787" y="4613885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Google Shape;735;p98">
            <a:extLst>
              <a:ext uri="{FF2B5EF4-FFF2-40B4-BE49-F238E27FC236}">
                <a16:creationId xmlns:a16="http://schemas.microsoft.com/office/drawing/2014/main" id="{6706102D-42C9-61DB-F81D-8B81F55C8119}"/>
              </a:ext>
            </a:extLst>
          </p:cNvPr>
          <p:cNvSpPr/>
          <p:nvPr userDrawn="1"/>
        </p:nvSpPr>
        <p:spPr>
          <a:xfrm>
            <a:off x="1968787" y="5310990"/>
            <a:ext cx="66642" cy="479598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194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20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240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61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e chapit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</a:t>
            </a:r>
            <a:r>
              <a:rPr lang="fr-FR" sz="3200" b="1" kern="0" dirty="0">
                <a:solidFill>
                  <a:srgbClr val="44546A"/>
                </a:solidFill>
                <a:latin typeface="Calibri"/>
                <a:cs typeface="Calibri"/>
              </a:rPr>
              <a:t>le chapitre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/>
          </p:cNvSpPr>
          <p:nvPr userDrawn="1"/>
        </p:nvSpPr>
        <p:spPr>
          <a:xfrm>
            <a:off x="3132175" y="2873353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/>
          </p:cNvSpPr>
          <p:nvPr userDrawn="1"/>
        </p:nvSpPr>
        <p:spPr>
          <a:xfrm>
            <a:off x="1703823" y="2873356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/>
          </p:cNvSpPr>
          <p:nvPr userDrawn="1"/>
        </p:nvSpPr>
        <p:spPr>
          <a:xfrm>
            <a:off x="948074" y="1308144"/>
            <a:ext cx="10321337" cy="55447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6582" y="1308064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Chapitre 1 : Relations vivant-vivant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3823" y="2873199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379" y="2873199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d’exploitation et ses caractéristiques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9CEE65-9627-A065-406C-D0416F5E70D1}"/>
              </a:ext>
            </a:extLst>
          </p:cNvPr>
          <p:cNvSpPr>
            <a:spLocks/>
          </p:cNvSpPr>
          <p:nvPr userDrawn="1"/>
        </p:nvSpPr>
        <p:spPr>
          <a:xfrm>
            <a:off x="1339721" y="2120717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Text Placeholder 30">
            <a:extLst>
              <a:ext uri="{FF2B5EF4-FFF2-40B4-BE49-F238E27FC236}">
                <a16:creationId xmlns:a16="http://schemas.microsoft.com/office/drawing/2014/main" id="{5C1F621F-48A7-3B73-016A-666E388830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48223" y="2120637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1 : Relations </a:t>
            </a:r>
            <a:r>
              <a:rPr lang="en-US" dirty="0" err="1"/>
              <a:t>d’exploitation</a:t>
            </a:r>
            <a:endParaRPr lang="en-US" dirty="0"/>
          </a:p>
        </p:txBody>
      </p:sp>
      <p:sp>
        <p:nvSpPr>
          <p:cNvPr id="9" name="Google Shape;286;p29">
            <a:extLst>
              <a:ext uri="{FF2B5EF4-FFF2-40B4-BE49-F238E27FC236}">
                <a16:creationId xmlns:a16="http://schemas.microsoft.com/office/drawing/2014/main" id="{4D9B2296-F4A8-F01C-635B-95350C14B275}"/>
              </a:ext>
            </a:extLst>
          </p:cNvPr>
          <p:cNvSpPr>
            <a:spLocks/>
          </p:cNvSpPr>
          <p:nvPr userDrawn="1"/>
        </p:nvSpPr>
        <p:spPr>
          <a:xfrm>
            <a:off x="3140677" y="468309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9;p29">
            <a:extLst>
              <a:ext uri="{FF2B5EF4-FFF2-40B4-BE49-F238E27FC236}">
                <a16:creationId xmlns:a16="http://schemas.microsoft.com/office/drawing/2014/main" id="{82EC8553-22FA-A547-D471-3AF6D6395AAE}"/>
              </a:ext>
            </a:extLst>
          </p:cNvPr>
          <p:cNvSpPr>
            <a:spLocks/>
          </p:cNvSpPr>
          <p:nvPr userDrawn="1"/>
        </p:nvSpPr>
        <p:spPr>
          <a:xfrm>
            <a:off x="1702674" y="4682937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8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6CD6B33D-72A6-DA03-1907-6091D050691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2674" y="4682780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60559DCE-9034-76AA-7F03-AD960D4C0B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147881" y="468293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 type de relation de compétition ou mutualisme et leurs caractéristiques.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D96935-9C28-F26E-BED5-5A912445CB69}"/>
              </a:ext>
            </a:extLst>
          </p:cNvPr>
          <p:cNvSpPr>
            <a:spLocks/>
          </p:cNvSpPr>
          <p:nvPr userDrawn="1"/>
        </p:nvSpPr>
        <p:spPr>
          <a:xfrm>
            <a:off x="1348223" y="3930455"/>
            <a:ext cx="9898863" cy="494615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31D148C6-5492-AED5-7F54-3E33BB132E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56725" y="3930375"/>
            <a:ext cx="9898732" cy="494546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Séquence</a:t>
            </a:r>
            <a:r>
              <a:rPr lang="en-US" dirty="0"/>
              <a:t> 2 : </a:t>
            </a:r>
            <a:r>
              <a:rPr lang="fr-FR" dirty="0"/>
              <a:t>Relations de compétition et de mutualisme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600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3500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863B3-86D2-D6DA-8984-19E4C3B973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8039" y="6238017"/>
            <a:ext cx="4493835" cy="38996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«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  <a:hlinkClick r:id="rId6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DA838800-BA03-865C-FAC5-9BCCC281F0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568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611909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9334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60870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754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é préparato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4995540" y="2500904"/>
            <a:ext cx="5985399" cy="8142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Activité préparatoire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684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96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077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74736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claration de l'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3247602"/>
            <a:ext cx="11174095" cy="3153198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capture d’écran illustrant la tâche ciblée par cet objectif</a:t>
            </a:r>
          </a:p>
          <a:p>
            <a:pPr lvl="0"/>
            <a:endParaRPr lang="fr-FR" dirty="0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054;p38">
            <a:extLst>
              <a:ext uri="{FF2B5EF4-FFF2-40B4-BE49-F238E27FC236}">
                <a16:creationId xmlns:a16="http://schemas.microsoft.com/office/drawing/2014/main" id="{E68972AD-29C5-3385-642B-0C5308EE8844}"/>
              </a:ext>
            </a:extLst>
          </p:cNvPr>
          <p:cNvSpPr/>
          <p:nvPr userDrawn="1"/>
        </p:nvSpPr>
        <p:spPr>
          <a:xfrm>
            <a:off x="1396677" y="1831580"/>
            <a:ext cx="9651623" cy="830997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15">
            <a:extLst>
              <a:ext uri="{FF2B5EF4-FFF2-40B4-BE49-F238E27FC236}">
                <a16:creationId xmlns:a16="http://schemas.microsoft.com/office/drawing/2014/main" id="{ED85EDE7-D9A6-2F96-809C-0BCE91611A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238" y="1567130"/>
            <a:ext cx="805544" cy="805544"/>
          </a:xfrm>
          <a:prstGeom prst="rect">
            <a:avLst/>
          </a:prstGeom>
          <a:ln>
            <a:noFill/>
          </a:ln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AFD452F-0A61-50AE-900C-1268716476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2975" y="1831975"/>
            <a:ext cx="8582025" cy="819150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Identifier le type de relation d’exploitation entre deux êtres vivants dans un écosystème donné.</a:t>
            </a:r>
          </a:p>
        </p:txBody>
      </p:sp>
    </p:spTree>
    <p:extLst>
      <p:ext uri="{BB962C8B-B14F-4D97-AF65-F5344CB8AC3E}">
        <p14:creationId xmlns:p14="http://schemas.microsoft.com/office/powerpoint/2010/main" val="27372312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8121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ion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 de notions clés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948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âche princip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00000"/>
            </a:solidFill>
            <a:ln cap="flat">
              <a:solidFill>
                <a:srgbClr val="C00000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C0000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C00000"/>
          </a:solidFill>
          <a:ln w="25402"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C00000"/>
          </a:solidFill>
          <a:ln cap="flat">
            <a:solidFill>
              <a:srgbClr val="C00000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C00000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Modelage de la tâche principale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A64A780A-A595-A463-4E76-42D8AE0D86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787" y="2396885"/>
            <a:ext cx="2432604" cy="2432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834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803474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10849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0611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B, 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18159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79409" y="5148686"/>
            <a:ext cx="148877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2786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, l'exercice à travaill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89260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860537" y="5229083"/>
            <a:ext cx="1499616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05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3733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voir ma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C76A0BA3-F678-6E27-051B-2A913F5D5DE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Ici, vous mettez le devoir à faire à la maison ou la capture d’écran du livret.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F74FCE-19AA-2ABA-0F7A-5BFE91FC40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030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7230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49795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084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6775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8340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0956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56510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7362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58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11/04/2026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98" r:id="rId13"/>
    <p:sldLayoutId id="2147483680" r:id="rId14"/>
    <p:sldLayoutId id="2147483681" r:id="rId15"/>
    <p:sldLayoutId id="2147483684" r:id="rId16"/>
    <p:sldLayoutId id="2147483685" r:id="rId17"/>
    <p:sldLayoutId id="2147483686" r:id="rId18"/>
    <p:sldLayoutId id="2147483703" r:id="rId19"/>
    <p:sldLayoutId id="2147483687" r:id="rId20"/>
    <p:sldLayoutId id="2147483688" r:id="rId21"/>
    <p:sldLayoutId id="2147483689" r:id="rId22"/>
    <p:sldLayoutId id="2147483699" r:id="rId23"/>
    <p:sldLayoutId id="2147483690" r:id="rId24"/>
    <p:sldLayoutId id="2147483704" r:id="rId25"/>
    <p:sldLayoutId id="2147483705" r:id="rId26"/>
    <p:sldLayoutId id="2147483691" r:id="rId27"/>
    <p:sldLayoutId id="2147483692" r:id="rId28"/>
    <p:sldLayoutId id="2147483693" r:id="rId29"/>
    <p:sldLayoutId id="2147483694" r:id="rId30"/>
    <p:sldLayoutId id="2147483695" r:id="rId31"/>
    <p:sldLayoutId id="2147483696" r:id="rId32"/>
    <p:sldLayoutId id="2147483697" r:id="rId33"/>
    <p:sldLayoutId id="2147483702" r:id="rId34"/>
    <p:sldLayoutId id="2147483700" r:id="rId35"/>
    <p:sldLayoutId id="2147483701" r:id="rId36"/>
    <p:sldLayoutId id="2147483682" r:id="rId37"/>
    <p:sldLayoutId id="2147483683" r:id="rId38"/>
    <p:sldLayoutId id="2147483653" r:id="rId39"/>
    <p:sldLayoutId id="2147483654" r:id="rId40"/>
    <p:sldLayoutId id="2147483655" r:id="rId41"/>
    <p:sldLayoutId id="2147483656" r:id="rId42"/>
    <p:sldLayoutId id="2147483657" r:id="rId43"/>
    <p:sldLayoutId id="2147483658" r:id="rId44"/>
    <p:sldLayoutId id="2147483659" r:id="rId45"/>
    <p:sldLayoutId id="2147483706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EL5AcbXKLcZcptBw8zodh5LsuwwjlMQY?usp=drive_link" TargetMode="Externa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3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64.png"/></Relationships>
</file>

<file path=ppt/slides/_rels/slide63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5.png"/></Relationships>
</file>

<file path=ppt/slides/_rels/slide6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6FEA15-69D0-A51C-B0B6-70FD8D186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2 AC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C22208-84FE-450F-4951-F81B343D1D0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FR" noProof="0" dirty="0"/>
              <a:t>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EAEDA-9B09-E9AF-A7F9-C457C2446A3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65171" y="4562031"/>
            <a:ext cx="4982475" cy="54498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noProof="0" dirty="0">
                <a:solidFill>
                  <a:schemeClr val="bg1"/>
                </a:solidFill>
              </a:rPr>
              <a:t>Les interactions entre les géosphères de la Terre.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A12AC-286E-611E-6564-F58EF395FF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25217" y="4591216"/>
            <a:ext cx="1288409" cy="521999"/>
          </a:xfrm>
        </p:spPr>
        <p:txBody>
          <a:bodyPr/>
          <a:lstStyle/>
          <a:p>
            <a:r>
              <a:rPr lang="fr-FR" noProof="0" dirty="0"/>
              <a:t>Chapitre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BD0900-5EEC-DF07-2A76-91F0F440BA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06497" y="5328959"/>
            <a:ext cx="1288409" cy="521999"/>
          </a:xfrm>
        </p:spPr>
        <p:txBody>
          <a:bodyPr/>
          <a:lstStyle/>
          <a:p>
            <a:r>
              <a:rPr lang="fr-FR" noProof="0" dirty="0"/>
              <a:t>Tâche 7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1BEDC05-80CF-B10E-D5C6-D0C7E83F2FD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2096329" y="5286181"/>
            <a:ext cx="4843667" cy="521999"/>
          </a:xfrm>
        </p:spPr>
        <p:txBody>
          <a:bodyPr>
            <a:noAutofit/>
          </a:bodyPr>
          <a:lstStyle/>
          <a:p>
            <a:pPr algn="just"/>
            <a:r>
              <a:rPr lang="fr-FR" sz="1600" noProof="0" dirty="0"/>
              <a:t>Réaliser un schéma de synthèse du cycle des roches.</a:t>
            </a:r>
          </a:p>
        </p:txBody>
      </p:sp>
    </p:spTree>
    <p:extLst>
      <p:ext uri="{BB962C8B-B14F-4D97-AF65-F5344CB8AC3E}">
        <p14:creationId xmlns:p14="http://schemas.microsoft.com/office/powerpoint/2010/main" val="30270045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9840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3623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9CD6513-2CAD-DBD8-8224-44F112F644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12" name="Picture Placeholder 11" descr="A cartoon of kids studying&#10;&#10;AI-generated content may be incorrect.">
            <a:extLst>
              <a:ext uri="{FF2B5EF4-FFF2-40B4-BE49-F238E27FC236}">
                <a16:creationId xmlns:a16="http://schemas.microsoft.com/office/drawing/2014/main" id="{C26EBEDD-C088-BFE1-2C78-1E6364CEC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5" r="3935"/>
          <a:stretch>
            <a:fillRect/>
          </a:stretch>
        </p:blipFill>
        <p:spPr>
          <a:xfrm>
            <a:off x="6759874" y="2383527"/>
            <a:ext cx="1134000" cy="1587600"/>
          </a:xfrm>
          <a:prstGeom prst="rect">
            <a:avLst/>
          </a:prstGeom>
        </p:spPr>
      </p:pic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D5F5E2A4-C739-DB34-1009-1539A7583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Picture Placeholder 9" descr="A cartoon of a person working on a plant&#10;&#10;AI-generated content may be incorrect.">
            <a:extLst>
              <a:ext uri="{FF2B5EF4-FFF2-40B4-BE49-F238E27FC236}">
                <a16:creationId xmlns:a16="http://schemas.microsoft.com/office/drawing/2014/main" id="{4AD6A894-977A-5AB6-270A-61E73FD9B5C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" r="162"/>
          <a:stretch>
            <a:fillRect/>
          </a:stretch>
        </p:blipFill>
        <p:spPr>
          <a:xfrm>
            <a:off x="1773800" y="2310040"/>
            <a:ext cx="1976400" cy="11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808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99D4E-CFBE-2D23-5CD6-339C2E020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 15">
            <a:extLst>
              <a:ext uri="{FF2B5EF4-FFF2-40B4-BE49-F238E27FC236}">
                <a16:creationId xmlns:a16="http://schemas.microsoft.com/office/drawing/2014/main" id="{6C519BB5-2E4A-7681-D6EC-029120C6DF97}"/>
              </a:ext>
            </a:extLst>
          </p:cNvPr>
          <p:cNvGrpSpPr/>
          <p:nvPr/>
        </p:nvGrpSpPr>
        <p:grpSpPr>
          <a:xfrm>
            <a:off x="882892" y="2100724"/>
            <a:ext cx="10440000" cy="3860071"/>
            <a:chOff x="1099234" y="3615371"/>
            <a:chExt cx="10440000" cy="4552182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7C004623-6771-F624-6438-DE2701F61657}"/>
                </a:ext>
              </a:extLst>
            </p:cNvPr>
            <p:cNvGrpSpPr/>
            <p:nvPr/>
          </p:nvGrpSpPr>
          <p:grpSpPr>
            <a:xfrm>
              <a:off x="1175674" y="3615371"/>
              <a:ext cx="10265100" cy="828000"/>
              <a:chOff x="963450" y="3092649"/>
              <a:chExt cx="10265100" cy="828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7" name="Google Shape;292;p29">
                <a:extLst>
                  <a:ext uri="{FF2B5EF4-FFF2-40B4-BE49-F238E27FC236}">
                    <a16:creationId xmlns:a16="http://schemas.microsoft.com/office/drawing/2014/main" id="{8D5C6E37-3542-2A06-D18A-2A2913F1C0C0}"/>
                  </a:ext>
                </a:extLst>
              </p:cNvPr>
              <p:cNvSpPr/>
              <p:nvPr/>
            </p:nvSpPr>
            <p:spPr>
              <a:xfrm>
                <a:off x="2428129" y="3092649"/>
                <a:ext cx="8800421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4EA72E"/>
              </a:solidFill>
              <a:ln w="952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0" compatLnSpc="1">
                <a:noAutofit/>
              </a:bodyPr>
              <a:lstStyle/>
              <a:p>
                <a:pPr algn="ctr" defTabSz="685800">
                  <a:defRPr/>
                </a:pPr>
                <a:endParaRPr lang="fr-FR" b="1" noProof="0" dirty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29" name="Google Shape;293;p29">
                <a:extLst>
                  <a:ext uri="{FF2B5EF4-FFF2-40B4-BE49-F238E27FC236}">
                    <a16:creationId xmlns:a16="http://schemas.microsoft.com/office/drawing/2014/main" id="{E3E5AF5E-813B-3F84-AF7B-32DE5C876098}"/>
                  </a:ext>
                </a:extLst>
              </p:cNvPr>
              <p:cNvSpPr/>
              <p:nvPr/>
            </p:nvSpPr>
            <p:spPr>
              <a:xfrm>
                <a:off x="963450" y="3092649"/>
                <a:ext cx="1349096" cy="828000"/>
              </a:xfrm>
              <a:custGeom>
                <a:avLst>
                  <a:gd name="f0" fmla="val 3600"/>
                </a:avLst>
                <a:gdLst>
                  <a:gd name="f1" fmla="val 10800000"/>
                  <a:gd name="f2" fmla="val 5400000"/>
                  <a:gd name="f3" fmla="val 16200000"/>
                  <a:gd name="f4" fmla="val w"/>
                  <a:gd name="f5" fmla="val h"/>
                  <a:gd name="f6" fmla="val ss"/>
                  <a:gd name="f7" fmla="val 0"/>
                  <a:gd name="f8" fmla="*/ 5419351 1 1725033"/>
                  <a:gd name="f9" fmla="val 45"/>
                  <a:gd name="f10" fmla="val 10800"/>
                  <a:gd name="f11" fmla="val -2147483647"/>
                  <a:gd name="f12" fmla="val 2147483647"/>
                  <a:gd name="f13" fmla="abs f4"/>
                  <a:gd name="f14" fmla="abs f5"/>
                  <a:gd name="f15" fmla="abs f6"/>
                  <a:gd name="f16" fmla="*/ f8 1 180"/>
                  <a:gd name="f17" fmla="pin 0 f0 10800"/>
                  <a:gd name="f18" fmla="+- 0 0 f2"/>
                  <a:gd name="f19" fmla="?: f13 f4 1"/>
                  <a:gd name="f20" fmla="?: f14 f5 1"/>
                  <a:gd name="f21" fmla="?: f15 f6 1"/>
                  <a:gd name="f22" fmla="*/ f9 f16 1"/>
                  <a:gd name="f23" fmla="+- f7 f17 0"/>
                  <a:gd name="f24" fmla="*/ f19 1 21600"/>
                  <a:gd name="f25" fmla="*/ f20 1 21600"/>
                  <a:gd name="f26" fmla="*/ 21600 f19 1"/>
                  <a:gd name="f27" fmla="*/ 21600 f20 1"/>
                  <a:gd name="f28" fmla="+- 0 0 f22"/>
                  <a:gd name="f29" fmla="min f25 f24"/>
                  <a:gd name="f30" fmla="*/ f26 1 f21"/>
                  <a:gd name="f31" fmla="*/ f27 1 f21"/>
                  <a:gd name="f32" fmla="*/ f28 f1 1"/>
                  <a:gd name="f33" fmla="*/ f32 1 f8"/>
                  <a:gd name="f34" fmla="+- f31 0 f17"/>
                  <a:gd name="f35" fmla="+- f30 0 f17"/>
                  <a:gd name="f36" fmla="*/ f17 f29 1"/>
                  <a:gd name="f37" fmla="*/ f7 f29 1"/>
                  <a:gd name="f38" fmla="*/ f23 f29 1"/>
                  <a:gd name="f39" fmla="*/ f31 f29 1"/>
                  <a:gd name="f40" fmla="*/ f30 f29 1"/>
                  <a:gd name="f41" fmla="+- f33 0 f2"/>
                  <a:gd name="f42" fmla="+- f37 0 f38"/>
                  <a:gd name="f43" fmla="+- f38 0 f37"/>
                  <a:gd name="f44" fmla="*/ f34 f29 1"/>
                  <a:gd name="f45" fmla="*/ f35 f29 1"/>
                  <a:gd name="f46" fmla="cos 1 f41"/>
                  <a:gd name="f47" fmla="abs f42"/>
                  <a:gd name="f48" fmla="abs f43"/>
                  <a:gd name="f49" fmla="?: f42 f18 f2"/>
                  <a:gd name="f50" fmla="?: f42 f2 f18"/>
                  <a:gd name="f51" fmla="?: f42 f3 f2"/>
                  <a:gd name="f52" fmla="?: f42 f2 f3"/>
                  <a:gd name="f53" fmla="+- f39 0 f44"/>
                  <a:gd name="f54" fmla="?: f43 f18 f2"/>
                  <a:gd name="f55" fmla="?: f43 f2 f18"/>
                  <a:gd name="f56" fmla="+- f40 0 f45"/>
                  <a:gd name="f57" fmla="+- f44 0 f39"/>
                  <a:gd name="f58" fmla="+- f45 0 f40"/>
                  <a:gd name="f59" fmla="?: f42 0 f1"/>
                  <a:gd name="f60" fmla="?: f42 f1 0"/>
                  <a:gd name="f61" fmla="+- 0 0 f46"/>
                  <a:gd name="f62" fmla="?: f42 f52 f51"/>
                  <a:gd name="f63" fmla="?: f42 f51 f52"/>
                  <a:gd name="f64" fmla="?: f43 f50 f49"/>
                  <a:gd name="f65" fmla="abs f53"/>
                  <a:gd name="f66" fmla="?: f53 0 f1"/>
                  <a:gd name="f67" fmla="?: f53 f1 0"/>
                  <a:gd name="f68" fmla="?: f53 f54 f55"/>
                  <a:gd name="f69" fmla="abs f56"/>
                  <a:gd name="f70" fmla="abs f57"/>
                  <a:gd name="f71" fmla="?: f56 f18 f2"/>
                  <a:gd name="f72" fmla="?: f56 f2 f18"/>
                  <a:gd name="f73" fmla="?: f56 f3 f2"/>
                  <a:gd name="f74" fmla="?: f56 f2 f3"/>
                  <a:gd name="f75" fmla="abs f58"/>
                  <a:gd name="f76" fmla="?: f58 f18 f2"/>
                  <a:gd name="f77" fmla="?: f58 f2 f18"/>
                  <a:gd name="f78" fmla="?: f58 f60 f59"/>
                  <a:gd name="f79" fmla="?: f58 f59 f60"/>
                  <a:gd name="f80" fmla="*/ f17 f61 1"/>
                  <a:gd name="f81" fmla="?: f43 f63 f62"/>
                  <a:gd name="f82" fmla="?: f43 f67 f66"/>
                  <a:gd name="f83" fmla="?: f43 f66 f67"/>
                  <a:gd name="f84" fmla="?: f56 f74 f73"/>
                  <a:gd name="f85" fmla="?: f56 f73 f74"/>
                  <a:gd name="f86" fmla="?: f57 f72 f71"/>
                  <a:gd name="f87" fmla="?: f42 f78 f79"/>
                  <a:gd name="f88" fmla="?: f42 f76 f77"/>
                  <a:gd name="f89" fmla="*/ f80 3163 1"/>
                  <a:gd name="f90" fmla="?: f53 f82 f83"/>
                  <a:gd name="f91" fmla="?: f57 f85 f84"/>
                  <a:gd name="f92" fmla="*/ f89 1 7636"/>
                  <a:gd name="f93" fmla="+- f7 f92 0"/>
                  <a:gd name="f94" fmla="+- f30 0 f92"/>
                  <a:gd name="f95" fmla="+- f31 0 f92"/>
                  <a:gd name="f96" fmla="*/ f93 f29 1"/>
                  <a:gd name="f97" fmla="*/ f94 f29 1"/>
                  <a:gd name="f98" fmla="*/ f95 f29 1"/>
                </a:gdLst>
                <a:ahLst>
                  <a:ahXY gdRefX="f0" minX="f7" maxX="f10">
                    <a:pos x="f36" y="f37"/>
                  </a:ahXY>
                </a:ahLst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96" t="f96" r="f97" b="f98"/>
                <a:pathLst>
                  <a:path>
                    <a:moveTo>
                      <a:pt x="f38" y="f37"/>
                    </a:moveTo>
                    <a:arcTo wR="f47" hR="f48" stAng="f81" swAng="f64"/>
                    <a:lnTo>
                      <a:pt x="f37" y="f44"/>
                    </a:lnTo>
                    <a:arcTo wR="f48" hR="f65" stAng="f90" swAng="f68"/>
                    <a:lnTo>
                      <a:pt x="f45" y="f39"/>
                    </a:lnTo>
                    <a:arcTo wR="f69" hR="f70" stAng="f91" swAng="f86"/>
                    <a:lnTo>
                      <a:pt x="f40" y="f38"/>
                    </a:lnTo>
                    <a:arcTo wR="f75" hR="f47" stAng="f87" swAng="f88"/>
                    <a:close/>
                  </a:path>
                </a:pathLst>
              </a:custGeom>
              <a:solidFill>
                <a:srgbClr val="4EA72E"/>
              </a:solidFill>
              <a:ln w="9528" cap="flat">
                <a:solidFill>
                  <a:srgbClr val="44546A"/>
                </a:solidFill>
                <a:prstDash val="solid"/>
                <a:miter/>
              </a:ln>
            </p:spPr>
            <p:txBody>
              <a:bodyPr vert="horz" wrap="square" lIns="68570" tIns="34271" rIns="68570" bIns="34271" anchor="ctr" anchorCtr="1" compatLnSpc="1">
                <a:noAutofit/>
              </a:bodyPr>
              <a:lstStyle/>
              <a:p>
                <a:pPr lvl="0" algn="ctr" defTabSz="914400"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b="1" kern="0" noProof="0" dirty="0">
                    <a:ea typeface="Calibri"/>
                    <a:cs typeface="Calibri"/>
                  </a:rPr>
                  <a:t>Tâche</a:t>
                </a:r>
                <a:r>
                  <a:rPr lang="fr-FR" b="1" i="0" u="none" strike="noStrike" kern="0" cap="none" spc="0" baseline="0" noProof="0" dirty="0">
                    <a:uFillTx/>
                    <a:latin typeface="Calibri"/>
                    <a:ea typeface="Calibri"/>
                    <a:cs typeface="Calibri"/>
                  </a:rPr>
                  <a:t> 4</a:t>
                </a:r>
              </a:p>
            </p:txBody>
          </p:sp>
        </p:grpSp>
        <p:sp>
          <p:nvSpPr>
            <p:cNvPr id="25" name="Rectangle: Rounded Corners 11">
              <a:extLst>
                <a:ext uri="{FF2B5EF4-FFF2-40B4-BE49-F238E27FC236}">
                  <a16:creationId xmlns:a16="http://schemas.microsoft.com/office/drawing/2014/main" id="{A41B2A62-46E3-1035-A952-F07A96045885}"/>
                </a:ext>
              </a:extLst>
            </p:cNvPr>
            <p:cNvSpPr/>
            <p:nvPr/>
          </p:nvSpPr>
          <p:spPr>
            <a:xfrm>
              <a:off x="1099234" y="7195553"/>
              <a:ext cx="10440000" cy="972000"/>
            </a:xfrm>
            <a:prstGeom prst="roundRect">
              <a:avLst/>
            </a:prstGeom>
            <a:noFill/>
            <a:ln w="38100">
              <a:prstDash val="lg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B7FC056-BEA4-4677-9E87-DFA6205E96B3}"/>
                </a:ext>
              </a:extLst>
            </p:cNvPr>
            <p:cNvSpPr txBox="1"/>
            <p:nvPr/>
          </p:nvSpPr>
          <p:spPr>
            <a:xfrm>
              <a:off x="2640353" y="3817516"/>
              <a:ext cx="867430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kern="0" noProof="0" dirty="0"/>
                <a:t>Décrire les processus impliqués dans la formation des roches sédimentaires.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8139F89-D4A8-9621-CCDB-B55019E57E07}"/>
              </a:ext>
            </a:extLst>
          </p:cNvPr>
          <p:cNvSpPr/>
          <p:nvPr/>
        </p:nvSpPr>
        <p:spPr>
          <a:xfrm>
            <a:off x="975805" y="6031483"/>
            <a:ext cx="10203183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Cycle de l’eau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690293-B3DB-0871-8047-7B62D1BF3CFA}"/>
              </a:ext>
            </a:extLst>
          </p:cNvPr>
          <p:cNvSpPr/>
          <p:nvPr/>
        </p:nvSpPr>
        <p:spPr>
          <a:xfrm>
            <a:off x="855997" y="1326030"/>
            <a:ext cx="10439999" cy="47707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Cycle des roches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5CD6152A-590F-C446-714E-118DEC622809}"/>
              </a:ext>
            </a:extLst>
          </p:cNvPr>
          <p:cNvSpPr txBox="1"/>
          <p:nvPr/>
        </p:nvSpPr>
        <p:spPr>
          <a:xfrm>
            <a:off x="921720" y="826517"/>
            <a:ext cx="10396326" cy="320523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algn="ctr">
              <a:defRPr sz="20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noProof="0" dirty="0"/>
              <a:t>Chapitre 2:  Les interactions entre les géosphères de la Terre.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7B723830-FBD9-10C2-153D-E731300B3893}"/>
              </a:ext>
            </a:extLst>
          </p:cNvPr>
          <p:cNvGrpSpPr/>
          <p:nvPr/>
        </p:nvGrpSpPr>
        <p:grpSpPr>
          <a:xfrm>
            <a:off x="975805" y="3204600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9" name="Google Shape;292;p29">
              <a:extLst>
                <a:ext uri="{FF2B5EF4-FFF2-40B4-BE49-F238E27FC236}">
                  <a16:creationId xmlns:a16="http://schemas.microsoft.com/office/drawing/2014/main" id="{18765BD8-CA5F-FA2C-7862-2F50257298D7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0" name="Google Shape;293;p29">
              <a:extLst>
                <a:ext uri="{FF2B5EF4-FFF2-40B4-BE49-F238E27FC236}">
                  <a16:creationId xmlns:a16="http://schemas.microsoft.com/office/drawing/2014/main" id="{C2469808-2542-1C8D-A530-2D4B011A98B9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5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F4B61535-B3B9-C05B-5B04-C59F5189ED0B}"/>
              </a:ext>
            </a:extLst>
          </p:cNvPr>
          <p:cNvSpPr txBox="1"/>
          <p:nvPr/>
        </p:nvSpPr>
        <p:spPr>
          <a:xfrm>
            <a:off x="2440484" y="3376011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métamorphiques.</a:t>
            </a:r>
          </a:p>
        </p:txBody>
      </p: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788E72A3-8E83-2CF4-294B-348A5530667C}"/>
              </a:ext>
            </a:extLst>
          </p:cNvPr>
          <p:cNvGrpSpPr/>
          <p:nvPr/>
        </p:nvGrpSpPr>
        <p:grpSpPr>
          <a:xfrm>
            <a:off x="963450" y="4242574"/>
            <a:ext cx="10265100" cy="702112"/>
            <a:chOff x="963450" y="3092649"/>
            <a:chExt cx="10265100" cy="828000"/>
          </a:xfrm>
          <a:solidFill>
            <a:srgbClr val="4EA72E"/>
          </a:solidFill>
        </p:grpSpPr>
        <p:sp>
          <p:nvSpPr>
            <p:cNvPr id="43" name="Google Shape;292;p29">
              <a:extLst>
                <a:ext uri="{FF2B5EF4-FFF2-40B4-BE49-F238E27FC236}">
                  <a16:creationId xmlns:a16="http://schemas.microsoft.com/office/drawing/2014/main" id="{2018616F-57B7-5159-7167-59E349DB83DD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44" name="Google Shape;293;p29">
              <a:extLst>
                <a:ext uri="{FF2B5EF4-FFF2-40B4-BE49-F238E27FC236}">
                  <a16:creationId xmlns:a16="http://schemas.microsoft.com/office/drawing/2014/main" id="{0E5C578E-2270-5B08-0F8A-7A890F00E8DF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4EA72E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6</a:t>
              </a:r>
            </a:p>
          </p:txBody>
        </p:sp>
      </p:grpSp>
      <p:sp>
        <p:nvSpPr>
          <p:cNvPr id="45" name="ZoneTexte 44">
            <a:extLst>
              <a:ext uri="{FF2B5EF4-FFF2-40B4-BE49-F238E27FC236}">
                <a16:creationId xmlns:a16="http://schemas.microsoft.com/office/drawing/2014/main" id="{E4C5481D-94F9-E394-488B-0994BD903969}"/>
              </a:ext>
            </a:extLst>
          </p:cNvPr>
          <p:cNvSpPr txBox="1"/>
          <p:nvPr/>
        </p:nvSpPr>
        <p:spPr>
          <a:xfrm>
            <a:off x="2428129" y="441398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Décrire les processus impliqués dans la formation des roches magmatiques.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DE357E3-030A-9793-DF92-5776AF213FA1}"/>
              </a:ext>
            </a:extLst>
          </p:cNvPr>
          <p:cNvGrpSpPr/>
          <p:nvPr/>
        </p:nvGrpSpPr>
        <p:grpSpPr>
          <a:xfrm>
            <a:off x="959332" y="5180914"/>
            <a:ext cx="10265100" cy="702112"/>
            <a:chOff x="963450" y="3092649"/>
            <a:chExt cx="10265100" cy="828000"/>
          </a:xfrm>
          <a:solidFill>
            <a:schemeClr val="accent6"/>
          </a:solidFill>
        </p:grpSpPr>
        <p:sp>
          <p:nvSpPr>
            <p:cNvPr id="3" name="Google Shape;292;p29">
              <a:extLst>
                <a:ext uri="{FF2B5EF4-FFF2-40B4-BE49-F238E27FC236}">
                  <a16:creationId xmlns:a16="http://schemas.microsoft.com/office/drawing/2014/main" id="{3F928ED7-08A9-2BCE-16D8-135A1FC054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endParaRPr lang="fr-FR" b="1" dirty="0">
                <a:latin typeface="Arial"/>
              </a:endParaRPr>
            </a:p>
          </p:txBody>
        </p:sp>
        <p:sp>
          <p:nvSpPr>
            <p:cNvPr id="4" name="Google Shape;293;p29">
              <a:extLst>
                <a:ext uri="{FF2B5EF4-FFF2-40B4-BE49-F238E27FC236}">
                  <a16:creationId xmlns:a16="http://schemas.microsoft.com/office/drawing/2014/main" id="{96F485FC-4FCF-A4EB-EA0B-B2704CC65B7D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/>
              <a:r>
                <a:rPr lang="fr-FR" b="1" dirty="0">
                  <a:latin typeface="Arial"/>
                </a:rPr>
                <a:t>Tâche 7</a:t>
              </a: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2D1536C-2FD8-9A18-73E5-3452004D5A00}"/>
              </a:ext>
            </a:extLst>
          </p:cNvPr>
          <p:cNvSpPr txBox="1"/>
          <p:nvPr/>
        </p:nvSpPr>
        <p:spPr>
          <a:xfrm>
            <a:off x="2424011" y="5352325"/>
            <a:ext cx="8674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kern="0" noProof="0" dirty="0"/>
              <a:t>Réaliser un schéma de synthèse du cycle des roches.</a:t>
            </a:r>
          </a:p>
        </p:txBody>
      </p:sp>
    </p:spTree>
    <p:extLst>
      <p:ext uri="{BB962C8B-B14F-4D97-AF65-F5344CB8AC3E}">
        <p14:creationId xmlns:p14="http://schemas.microsoft.com/office/powerpoint/2010/main" val="49666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/>
        </p:nvSpPr>
        <p:spPr>
          <a:xfrm>
            <a:off x="2208304" y="986119"/>
            <a:ext cx="9726520" cy="1024020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/>
        </p:nvSpPr>
        <p:spPr>
          <a:xfrm>
            <a:off x="383125" y="1013013"/>
            <a:ext cx="1606147" cy="977152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/>
        </p:nvSpPr>
        <p:spPr>
          <a:xfrm>
            <a:off x="2235200" y="3104542"/>
            <a:ext cx="9699625" cy="2334637"/>
          </a:xfrm>
          <a:custGeom>
            <a:avLst>
              <a:gd name="f0" fmla="val 223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/>
        </p:nvSpPr>
        <p:spPr>
          <a:xfrm>
            <a:off x="412307" y="3104543"/>
            <a:ext cx="1606147" cy="2217104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/>
        </p:nvSpPr>
        <p:spPr>
          <a:xfrm>
            <a:off x="2274215" y="5544138"/>
            <a:ext cx="9670770" cy="122623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/>
        </p:nvSpPr>
        <p:spPr>
          <a:xfrm>
            <a:off x="412308" y="5565093"/>
            <a:ext cx="1606147" cy="1226232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/>
        </p:nvSpPr>
        <p:spPr>
          <a:xfrm>
            <a:off x="2208303" y="2058069"/>
            <a:ext cx="9726521" cy="94676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Cycle des roches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Processus sédimentaires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Processus magmatique</a:t>
            </a:r>
            <a:r>
              <a:rPr lang="fr-FR" kern="0" noProof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	s</a:t>
            </a:r>
          </a:p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kern="0" dirty="0"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Processus métamorphiques</a:t>
            </a:r>
            <a:endParaRPr lang="fr-FR" kern="0" noProof="0" dirty="0"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/>
        </p:nvSpPr>
        <p:spPr>
          <a:xfrm>
            <a:off x="412636" y="2133600"/>
            <a:ext cx="1606147" cy="842681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 txBox="1">
            <a:spLocks/>
          </p:cNvSpPr>
          <p:nvPr/>
        </p:nvSpPr>
        <p:spPr>
          <a:xfrm>
            <a:off x="2263271" y="1228165"/>
            <a:ext cx="9463104" cy="525106"/>
          </a:xfrm>
          <a:prstGeom prst="rect">
            <a:avLst/>
          </a:prstGeom>
        </p:spPr>
        <p:txBody>
          <a:bodyPr tIns="0" bIns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r-FR" sz="2000" noProof="0" dirty="0"/>
              <a:t>La tâche à réussir pendant la séance :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FR" sz="2000" b="1" noProof="0" dirty="0"/>
              <a:t>Réaliser un schéma de synthèse du cycle des roches.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 txBox="1">
            <a:spLocks/>
          </p:cNvSpPr>
          <p:nvPr/>
        </p:nvSpPr>
        <p:spPr>
          <a:xfrm>
            <a:off x="2294218" y="3108792"/>
            <a:ext cx="9571892" cy="2320862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fr-FR" sz="1700" b="1" noProof="0" dirty="0"/>
              <a:t>Les stratégies enseignées pendant le modelage et pratiques pendant la séance sont 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dirty="0"/>
              <a:t>Détermination</a:t>
            </a:r>
            <a:r>
              <a:rPr lang="fr-FR" sz="1700" noProof="0" dirty="0"/>
              <a:t> des mots-clés a partir d’un texte qui parle du cycle des roches.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dirty="0"/>
              <a:t>I</a:t>
            </a:r>
            <a:r>
              <a:rPr lang="fr-FR" sz="1700" noProof="0" dirty="0"/>
              <a:t>dentification </a:t>
            </a:r>
            <a:r>
              <a:rPr lang="fr-FR" sz="1700" dirty="0"/>
              <a:t>d</a:t>
            </a:r>
            <a:r>
              <a:rPr lang="fr-FR" sz="1700" noProof="0" dirty="0"/>
              <a:t>es étapes de formation des roches correspondant à chaque type de processus dans tableau.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dirty="0"/>
              <a:t>R</a:t>
            </a:r>
            <a:r>
              <a:rPr lang="fr-FR" sz="1700" noProof="0" dirty="0"/>
              <a:t>emplissage </a:t>
            </a:r>
            <a:r>
              <a:rPr lang="fr-FR" sz="1700" dirty="0"/>
              <a:t>d’un</a:t>
            </a:r>
            <a:r>
              <a:rPr lang="fr-FR" sz="1700" noProof="0" dirty="0"/>
              <a:t> schéma de synthèse du cycle des roches.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b="1" noProof="0" dirty="0"/>
              <a:t>Les outils</a:t>
            </a:r>
            <a:r>
              <a:rPr lang="fr-FR" sz="1700" b="1" dirty="0"/>
              <a:t>:</a:t>
            </a:r>
            <a:r>
              <a:rPr lang="fr-FR" sz="1700" b="1" noProof="0" dirty="0"/>
              <a:t>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Texte + </a:t>
            </a:r>
            <a:r>
              <a:rPr lang="fr-FR" sz="1700" dirty="0"/>
              <a:t>un schéma de synthèse du cycle des roches</a:t>
            </a:r>
            <a:r>
              <a:rPr lang="fr-FR" sz="1700" noProof="0" dirty="0"/>
              <a:t>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Carte lexicale.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700" noProof="0" dirty="0"/>
              <a:t>Fiche technique.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 txBox="1">
            <a:spLocks/>
          </p:cNvSpPr>
          <p:nvPr/>
        </p:nvSpPr>
        <p:spPr>
          <a:xfrm>
            <a:off x="2214759" y="5662712"/>
            <a:ext cx="9818964" cy="1061938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fr-FR" noProof="0" dirty="0"/>
              <a:t> Pendant le feedback, attirer l’attention des élèves sur les erreurs fréquentes 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noProof="0" dirty="0"/>
              <a:t>Une roche garde toujours le même type.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dirty="0"/>
              <a:t>Les roches se transforment rapidement.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/>
        </p:nvSpPr>
        <p:spPr>
          <a:xfrm>
            <a:off x="373396" y="2302295"/>
            <a:ext cx="1605600" cy="342818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/>
        </p:nvSpPr>
        <p:spPr>
          <a:xfrm>
            <a:off x="403219" y="1339366"/>
            <a:ext cx="1605600" cy="35496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/>
        </p:nvSpPr>
        <p:spPr>
          <a:xfrm>
            <a:off x="412307" y="3171217"/>
            <a:ext cx="1605600" cy="221710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/>
        </p:nvSpPr>
        <p:spPr>
          <a:xfrm>
            <a:off x="412307" y="5550635"/>
            <a:ext cx="1605600" cy="122164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10727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22" y="3190552"/>
            <a:ext cx="2873248" cy="2835344"/>
          </a:xfrm>
        </p:spPr>
        <p:txBody>
          <a:bodyPr>
            <a:noAutofit/>
          </a:bodyPr>
          <a:lstStyle/>
          <a:p>
            <a:pPr algn="just"/>
            <a:r>
              <a:rPr lang="fr-FR" sz="1200" noProof="0" dirty="0"/>
              <a:t>Le feedback ne doit pas être un jugement sur l’élève ni sur ses capacités</a:t>
            </a:r>
          </a:p>
          <a:p>
            <a:pPr algn="just"/>
            <a:r>
              <a:rPr lang="fr-FR" sz="1200" noProof="0" dirty="0"/>
              <a:t>Le feedback est une opportunité d’apprentissage pour les élèves en exploitant des erreurs ou de bonnes réponses</a:t>
            </a:r>
          </a:p>
          <a:p>
            <a:pPr algn="just"/>
            <a:r>
              <a:rPr lang="fr-FR" sz="1200" noProof="0" dirty="0"/>
              <a:t>Le feedback permet aux élèves d’être conscients des critères de réussite d’une tâche </a:t>
            </a:r>
          </a:p>
          <a:p>
            <a:pPr algn="just"/>
            <a:r>
              <a:rPr lang="fr-FR" sz="1200" noProof="0" dirty="0"/>
              <a:t>Le feedback encourage les élèves à identifier les erreurs à ne pas reproduire, ou alors les bonnes pratiques à renforcer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7796" y="3190551"/>
            <a:ext cx="3759199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Demander aux élèves de justifier leurs réponses et de verbaliser leur raisonnement</a:t>
            </a:r>
          </a:p>
          <a:p>
            <a:pPr algn="just"/>
            <a:r>
              <a:rPr lang="fr-FR" sz="1400" noProof="0" dirty="0"/>
              <a:t>Donner des feedbacks aux élèves de manière instantanée à chaque fois que l’occasion se présente (ne pas laisser passer des erreurs)</a:t>
            </a:r>
          </a:p>
          <a:p>
            <a:pPr algn="just"/>
            <a:r>
              <a:rPr lang="fr-FR" sz="1400" noProof="0" dirty="0"/>
              <a:t>Donner un feedback spécifique, détaillé et objectif aux élèves: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bonne réponse »; « Voici ce que tu as bien fait … »</a:t>
            </a:r>
          </a:p>
          <a:p>
            <a:pPr lvl="1" algn="just">
              <a:buFont typeface="Wingdings" panose="05000000000000000000" pitchFamily="2" charset="2"/>
              <a:buChar char="ü"/>
            </a:pPr>
            <a:r>
              <a:rPr lang="fr-FR" sz="1400" noProof="0" dirty="0"/>
              <a:t>« Voici pourquoi c’est une réponse incomplète. Voici l’erreur »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16647" y="3190551"/>
            <a:ext cx="3779300" cy="2835344"/>
          </a:xfrm>
        </p:spPr>
        <p:txBody>
          <a:bodyPr>
            <a:normAutofit/>
          </a:bodyPr>
          <a:lstStyle/>
          <a:p>
            <a:pPr algn="just"/>
            <a:r>
              <a:rPr lang="fr-FR" sz="1400" noProof="0" dirty="0"/>
              <a:t>Ne pas donner de feedback ou donner du feedback de manière occasionnelle seulement</a:t>
            </a:r>
          </a:p>
          <a:p>
            <a:pPr algn="just"/>
            <a:r>
              <a:rPr lang="fr-FR" sz="1400" noProof="0" dirty="0"/>
              <a:t>Donner un feedback générique sans préciser pourquoi: « Bien »; « C’est faux » ; « Excellent »</a:t>
            </a:r>
          </a:p>
          <a:p>
            <a:pPr algn="just"/>
            <a:r>
              <a:rPr lang="fr-FR" sz="1400" noProof="0" dirty="0"/>
              <a:t>Porter un jugement de valeur sur l’élève: « Tu es intelligent »; « Tu es paresseux »; …</a:t>
            </a:r>
          </a:p>
          <a:p>
            <a:pPr algn="just"/>
            <a:r>
              <a:rPr lang="fr-FR" sz="1400" noProof="0" dirty="0"/>
              <a:t>S’adresser uniquement à l’élève concerné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BB4D9A9-6B13-24B6-C677-7C7FC8FBA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48039" y="6218581"/>
            <a:ext cx="4493835" cy="332277"/>
          </a:xfrm>
        </p:spPr>
        <p:txBody>
          <a:bodyPr/>
          <a:lstStyle/>
          <a:p>
            <a:r>
              <a:rPr lang="fr-FR" kern="0" noProof="0" dirty="0">
                <a:solidFill>
                  <a:srgbClr val="000000"/>
                </a:solidFill>
                <a:sym typeface="Arial"/>
              </a:rPr>
              <a:t>« </a:t>
            </a:r>
            <a:r>
              <a:rPr lang="fr-FR" kern="0" noProof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kern="0" noProof="0" dirty="0">
                <a:solidFill>
                  <a:srgbClr val="000000"/>
                </a:solidFill>
                <a:sym typeface="Arial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6DED1F-E8FA-A1FE-9C4D-8848890EB2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10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1B72B7-595C-352E-A002-BC30F0A3FF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2C5F7-6700-6B26-1943-A8A45E94CF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noProof="0" dirty="0"/>
              <a:t>05 min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35B39A-E37B-7515-3A0F-CD987323FF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682AE-CA97-F16E-C451-D3E806BD0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FR" noProof="0" dirty="0"/>
              <a:t>10 min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97366E0-3DFF-DDCD-E342-D424E5371F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857701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BFFC17-0CD6-89B0-27FC-84C8A6549E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8713077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Bonjour! Prêts pour démarrer notre séance? Allons-y!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AD43FBD-3D96-5C11-B29E-7B7C90DACC25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Google Shape;5926;p4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" r="6581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B1F6A-5117-74A4-6783-8DF71E620B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2 min</a:t>
            </a:r>
          </a:p>
        </p:txBody>
      </p:sp>
    </p:spTree>
    <p:extLst>
      <p:ext uri="{BB962C8B-B14F-4D97-AF65-F5344CB8AC3E}">
        <p14:creationId xmlns:p14="http://schemas.microsoft.com/office/powerpoint/2010/main" val="3837393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8BFAD14A-5CD2-F115-D5F1-55A9E4D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bg1">
                    <a:lumMod val="50000"/>
                  </a:schemeClr>
                </a:solidFill>
              </a:rPr>
              <a:t>Qui peut me rappeler la signification de ces icônes?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79423D-A211-E359-3ADA-88468D534BA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noProof="0" dirty="0">
                <a:solidFill>
                  <a:srgbClr val="AEABAB"/>
                </a:solidFill>
              </a:rPr>
              <a:t>Demander à 3 élèves au hasard</a:t>
            </a:r>
          </a:p>
        </p:txBody>
      </p:sp>
      <p:pic>
        <p:nvPicPr>
          <p:cNvPr id="3" name="Google Shape;1333;p128">
            <a:extLst>
              <a:ext uri="{FF2B5EF4-FFF2-40B4-BE49-F238E27FC236}">
                <a16:creationId xmlns:a16="http://schemas.microsoft.com/office/drawing/2014/main" id="{1EE48F6D-F006-8CF3-F155-FBE9DEF41A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1081316" y="225184"/>
            <a:ext cx="452042" cy="4520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2" descr="Lever la main - Icônes mains et gestes gratuites">
            <a:extLst>
              <a:ext uri="{FF2B5EF4-FFF2-40B4-BE49-F238E27FC236}">
                <a16:creationId xmlns:a16="http://schemas.microsoft.com/office/drawing/2014/main" id="{40CF9AB9-32F9-D1BE-825C-8DA659EFA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9416" y="461518"/>
            <a:ext cx="431416" cy="431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175;p113">
            <a:extLst>
              <a:ext uri="{FF2B5EF4-FFF2-40B4-BE49-F238E27FC236}">
                <a16:creationId xmlns:a16="http://schemas.microsoft.com/office/drawing/2014/main" id="{69AEF331-DA79-3C30-D8F3-FC533ABB351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7C94EAC-CE41-6D68-3FFB-D10A25C20A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6127090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FCFF5-44F3-ECD3-CD6F-0C38F8831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DB545A46-849B-F9C1-A55E-C3B41BAEE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!!</a:t>
            </a:r>
            <a:endParaRPr lang="fr-FR" noProof="0" dirty="0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8A8C63-1272-1FEA-2FC1-240FA8B16AB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Demander à 3 élèves au hasard</a:t>
            </a:r>
          </a:p>
          <a:p>
            <a:endParaRPr lang="fr-FR" sz="1200" noProof="0" dirty="0">
              <a:solidFill>
                <a:srgbClr val="AEABAB"/>
              </a:solidFill>
            </a:endParaRP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C1F8369D-D9F1-260D-479C-3D7615A8C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503D472-6A5E-4CCB-E8C4-A242BD755E69}"/>
              </a:ext>
            </a:extLst>
          </p:cNvPr>
          <p:cNvSpPr txBox="1"/>
          <p:nvPr/>
        </p:nvSpPr>
        <p:spPr>
          <a:xfrm>
            <a:off x="1370557" y="5164662"/>
            <a:ext cx="37719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Si quelque chose n’est pas clair, je pose des questions</a:t>
            </a:r>
            <a:endParaRPr lang="fr-FR" sz="1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Google Shape;1186;p114">
            <a:extLst>
              <a:ext uri="{FF2B5EF4-FFF2-40B4-BE49-F238E27FC236}">
                <a16:creationId xmlns:a16="http://schemas.microsoft.com/office/drawing/2014/main" id="{057D85CF-45F5-8C80-CC8A-F6A405E975DF}"/>
              </a:ext>
            </a:extLst>
          </p:cNvPr>
          <p:cNvSpPr txBox="1"/>
          <p:nvPr/>
        </p:nvSpPr>
        <p:spPr>
          <a:xfrm>
            <a:off x="7245354" y="4910785"/>
            <a:ext cx="4400362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Je fais mes devoirs en classe et à la maison avec sérieux</a:t>
            </a:r>
            <a:endParaRPr lang="fr-FR" sz="1200" kern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" name="Google Shape;1175;p113">
            <a:extLst>
              <a:ext uri="{FF2B5EF4-FFF2-40B4-BE49-F238E27FC236}">
                <a16:creationId xmlns:a16="http://schemas.microsoft.com/office/drawing/2014/main" id="{650EAE52-D613-08DC-BF58-11EF269655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370557" y="2115480"/>
            <a:ext cx="3049182" cy="304918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4E48C160-6353-69DC-E808-3A4555C76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4" t="23325" r="25923" b="30055"/>
          <a:stretch>
            <a:fillRect/>
          </a:stretch>
        </p:blipFill>
        <p:spPr>
          <a:xfrm>
            <a:off x="7566134" y="2115480"/>
            <a:ext cx="3255309" cy="2231492"/>
          </a:xfrm>
          <a:prstGeom prst="rect">
            <a:avLst/>
          </a:prstGeom>
          <a:ln w="19050">
            <a:noFill/>
          </a:ln>
        </p:spPr>
      </p:pic>
    </p:spTree>
    <p:extLst>
      <p:ext uri="{BB962C8B-B14F-4D97-AF65-F5344CB8AC3E}">
        <p14:creationId xmlns:p14="http://schemas.microsoft.com/office/powerpoint/2010/main" val="4031924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8251AF-3382-19E1-031C-98C58BB3E4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4 min</a:t>
            </a:r>
          </a:p>
        </p:txBody>
      </p:sp>
    </p:spTree>
    <p:extLst>
      <p:ext uri="{BB962C8B-B14F-4D97-AF65-F5344CB8AC3E}">
        <p14:creationId xmlns:p14="http://schemas.microsoft.com/office/powerpoint/2010/main" val="17958302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08D3F-4C8E-08E1-39EC-556A6D13E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Commençons par cette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6055-B3B8-4231-7D1D-DD6B5F9B4D2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544E18D-F5C2-C618-7DD1-8C74C9A6FA8A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9FDD5166-1ED3-EED2-78F8-48A3FBD93840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6F41E0-07D9-2F02-6BAC-BEEF083060B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33AD3AD6-C4C6-535E-1C8D-9C66DFF4B8B0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2782D00A-4BCA-14E3-6AE0-CA998B8B0603}"/>
              </a:ext>
            </a:extLst>
          </p:cNvPr>
          <p:cNvSpPr/>
          <p:nvPr/>
        </p:nvSpPr>
        <p:spPr>
          <a:xfrm>
            <a:off x="3751993" y="2676002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roches sédimentaires.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0ECDE22C-A9EB-F65B-E94E-74896788F732}"/>
              </a:ext>
            </a:extLst>
          </p:cNvPr>
          <p:cNvSpPr/>
          <p:nvPr/>
        </p:nvSpPr>
        <p:spPr>
          <a:xfrm>
            <a:off x="3751993" y="3827793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magmatiques.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FCA356B8-235A-BF81-FAD9-590841FF4DED}"/>
              </a:ext>
            </a:extLst>
          </p:cNvPr>
          <p:cNvSpPr/>
          <p:nvPr/>
        </p:nvSpPr>
        <p:spPr>
          <a:xfrm>
            <a:off x="3748709" y="4979584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B69F9FDB-1601-0ECD-AEFE-62D25EEF713B}"/>
              </a:ext>
            </a:extLst>
          </p:cNvPr>
          <p:cNvSpPr/>
          <p:nvPr/>
        </p:nvSpPr>
        <p:spPr>
          <a:xfrm>
            <a:off x="2898522" y="267600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6E564729-9B0A-6B53-4EDD-50DE3D412D9B}"/>
              </a:ext>
            </a:extLst>
          </p:cNvPr>
          <p:cNvSpPr/>
          <p:nvPr/>
        </p:nvSpPr>
        <p:spPr>
          <a:xfrm>
            <a:off x="2898522" y="3827793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1F596DAB-14EE-0CD6-F4F6-031C0B64E7C4}"/>
              </a:ext>
            </a:extLst>
          </p:cNvPr>
          <p:cNvSpPr/>
          <p:nvPr/>
        </p:nvSpPr>
        <p:spPr>
          <a:xfrm>
            <a:off x="2898522" y="4979584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B32FF9E-DBA1-3EC6-3A4F-0D802EA0E532}"/>
              </a:ext>
            </a:extLst>
          </p:cNvPr>
          <p:cNvSpPr txBox="1"/>
          <p:nvPr/>
        </p:nvSpPr>
        <p:spPr>
          <a:xfrm>
            <a:off x="2097741" y="1706151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qui se forment par refroidissement du magma sont:</a:t>
            </a:r>
          </a:p>
        </p:txBody>
      </p:sp>
    </p:spTree>
    <p:extLst>
      <p:ext uri="{BB962C8B-B14F-4D97-AF65-F5344CB8AC3E}">
        <p14:creationId xmlns:p14="http://schemas.microsoft.com/office/powerpoint/2010/main" val="3880520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95D09-32D4-6929-7589-C9CEFC7E5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6B0AEF-E772-B9D4-47D7-563A0738F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Excellent ! Lorsque le magma se refroidit, il se transforme en roches magmatiques.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081022-020E-FD4B-E11F-E02A2ACAD89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Faire un rappel si nécessaire.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4" name="Image 8">
            <a:extLst>
              <a:ext uri="{FF2B5EF4-FFF2-40B4-BE49-F238E27FC236}">
                <a16:creationId xmlns:a16="http://schemas.microsoft.com/office/drawing/2014/main" id="{C916F066-BD90-4361-A64D-085C92CAA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251" y="331341"/>
            <a:ext cx="464069" cy="464069"/>
          </a:xfrm>
          <a:prstGeom prst="rect">
            <a:avLst/>
          </a:prstGeom>
        </p:spPr>
      </p:pic>
      <p:sp>
        <p:nvSpPr>
          <p:cNvPr id="8" name="Rectangle: Rounded Corners 22">
            <a:extLst>
              <a:ext uri="{FF2B5EF4-FFF2-40B4-BE49-F238E27FC236}">
                <a16:creationId xmlns:a16="http://schemas.microsoft.com/office/drawing/2014/main" id="{97796730-F014-E2FA-0B58-F751621280E9}"/>
              </a:ext>
            </a:extLst>
          </p:cNvPr>
          <p:cNvSpPr/>
          <p:nvPr/>
        </p:nvSpPr>
        <p:spPr>
          <a:xfrm>
            <a:off x="3751993" y="2676002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sédimentaires.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5F71856B-5814-E8F0-952D-3900BDDD0D60}"/>
              </a:ext>
            </a:extLst>
          </p:cNvPr>
          <p:cNvSpPr/>
          <p:nvPr/>
        </p:nvSpPr>
        <p:spPr>
          <a:xfrm>
            <a:off x="3751993" y="3827793"/>
            <a:ext cx="5259606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magmatiques.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9C5B1051-1168-18F5-156B-12E67001442D}"/>
              </a:ext>
            </a:extLst>
          </p:cNvPr>
          <p:cNvSpPr/>
          <p:nvPr/>
        </p:nvSpPr>
        <p:spPr>
          <a:xfrm>
            <a:off x="3748709" y="4979584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métamorphiques.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ctangle: Rounded Corners 22">
            <a:extLst>
              <a:ext uri="{FF2B5EF4-FFF2-40B4-BE49-F238E27FC236}">
                <a16:creationId xmlns:a16="http://schemas.microsoft.com/office/drawing/2014/main" id="{1464CA15-5F05-E505-68E1-F57C5479B29B}"/>
              </a:ext>
            </a:extLst>
          </p:cNvPr>
          <p:cNvSpPr/>
          <p:nvPr/>
        </p:nvSpPr>
        <p:spPr>
          <a:xfrm>
            <a:off x="2898522" y="267600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35A6B0FB-68AA-E2F9-C8B5-643FEBB900F1}"/>
              </a:ext>
            </a:extLst>
          </p:cNvPr>
          <p:cNvSpPr/>
          <p:nvPr/>
        </p:nvSpPr>
        <p:spPr>
          <a:xfrm>
            <a:off x="2898522" y="3827793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3" name="Rectangle: Rounded Corners 4">
            <a:extLst>
              <a:ext uri="{FF2B5EF4-FFF2-40B4-BE49-F238E27FC236}">
                <a16:creationId xmlns:a16="http://schemas.microsoft.com/office/drawing/2014/main" id="{BDA7C27B-3F23-05CC-FD8D-F706B4DC32C9}"/>
              </a:ext>
            </a:extLst>
          </p:cNvPr>
          <p:cNvSpPr/>
          <p:nvPr/>
        </p:nvSpPr>
        <p:spPr>
          <a:xfrm>
            <a:off x="2898522" y="4979584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3D81495-81E8-ED9C-320D-5DC162C467DF}"/>
              </a:ext>
            </a:extLst>
          </p:cNvPr>
          <p:cNvSpPr txBox="1"/>
          <p:nvPr/>
        </p:nvSpPr>
        <p:spPr>
          <a:xfrm>
            <a:off x="2097741" y="1706151"/>
            <a:ext cx="8740587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qui se forment par refroidissement du magma sont:</a:t>
            </a:r>
          </a:p>
        </p:txBody>
      </p:sp>
    </p:spTree>
    <p:extLst>
      <p:ext uri="{BB962C8B-B14F-4D97-AF65-F5344CB8AC3E}">
        <p14:creationId xmlns:p14="http://schemas.microsoft.com/office/powerpoint/2010/main" val="1971017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732E4-2574-1260-CCB3-C10D622E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6106DF-49D2-17E9-C287-8DE0AA38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Une autre question.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1DF5BC-EBE8-A1F1-0E6A-CDA65908A6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de la bonne réponse sur leurs ardoises 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9D66393-D8CA-4E0D-2495-3E175C57DC1B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5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D3B0B4D0-74AD-E960-0929-D26BB48B49B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989BC35-39D4-3439-AE22-2B4D8EEF1A1C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TextBox 3">
            <a:extLst>
              <a:ext uri="{FF2B5EF4-FFF2-40B4-BE49-F238E27FC236}">
                <a16:creationId xmlns:a16="http://schemas.microsoft.com/office/drawing/2014/main" id="{C89EBE28-EA75-26AE-574A-BA2C3B40ED4B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2586EDA-FA52-1369-34BA-F0FC4EF5E425}"/>
              </a:ext>
            </a:extLst>
          </p:cNvPr>
          <p:cNvSpPr/>
          <p:nvPr/>
        </p:nvSpPr>
        <p:spPr>
          <a:xfrm>
            <a:off x="1383241" y="5230655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  <a:endParaRPr lang="fr-FR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138D707D-C855-8D34-6874-89C31CFD2287}"/>
              </a:ext>
            </a:extLst>
          </p:cNvPr>
          <p:cNvSpPr/>
          <p:nvPr/>
        </p:nvSpPr>
        <p:spPr>
          <a:xfrm>
            <a:off x="529770" y="5230655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1B123B6-F199-2A3E-E78C-3E77BB4D1686}"/>
              </a:ext>
            </a:extLst>
          </p:cNvPr>
          <p:cNvSpPr txBox="1"/>
          <p:nvPr/>
        </p:nvSpPr>
        <p:spPr>
          <a:xfrm>
            <a:off x="591671" y="1671638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sédimentaires se forment :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6A6BAA33-3609-1D7B-FB80-E9373B68D612}"/>
              </a:ext>
            </a:extLst>
          </p:cNvPr>
          <p:cNvSpPr/>
          <p:nvPr/>
        </p:nvSpPr>
        <p:spPr>
          <a:xfrm>
            <a:off x="7156512" y="5212726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profondeur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5DD47D0F-C9B2-2681-31A4-4A65A38A0ACB}"/>
              </a:ext>
            </a:extLst>
          </p:cNvPr>
          <p:cNvSpPr/>
          <p:nvPr/>
        </p:nvSpPr>
        <p:spPr>
          <a:xfrm>
            <a:off x="6303041" y="521272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pic>
        <p:nvPicPr>
          <p:cNvPr id="3074" name="Picture 2" descr="Calcaire Comment l'identifier ? - Rock Identify">
            <a:extLst>
              <a:ext uri="{FF2B5EF4-FFF2-40B4-BE49-F238E27FC236}">
                <a16:creationId xmlns:a16="http://schemas.microsoft.com/office/drawing/2014/main" id="{0645DCD3-7E43-8CDF-033E-5ADFEF346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40" y="1927410"/>
            <a:ext cx="4444378" cy="32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5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004E9-E305-D584-4367-62438E125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D0C78D4A-0402-76E9-4B14-15953B819E21}"/>
              </a:ext>
            </a:extLst>
          </p:cNvPr>
          <p:cNvSpPr/>
          <p:nvPr/>
        </p:nvSpPr>
        <p:spPr>
          <a:xfrm>
            <a:off x="1383241" y="5230655"/>
            <a:ext cx="4210735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surface</a:t>
            </a:r>
            <a:endParaRPr lang="fr-FR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: Rounded Corners 3">
            <a:extLst>
              <a:ext uri="{FF2B5EF4-FFF2-40B4-BE49-F238E27FC236}">
                <a16:creationId xmlns:a16="http://schemas.microsoft.com/office/drawing/2014/main" id="{2630A3D3-79D6-43D5-2BA0-7185B412C927}"/>
              </a:ext>
            </a:extLst>
          </p:cNvPr>
          <p:cNvSpPr/>
          <p:nvPr/>
        </p:nvSpPr>
        <p:spPr>
          <a:xfrm>
            <a:off x="529770" y="5230655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7FAA89-BC10-28D8-7FC7-5E78F9869F0C}"/>
              </a:ext>
            </a:extLst>
          </p:cNvPr>
          <p:cNvSpPr txBox="1"/>
          <p:nvPr/>
        </p:nvSpPr>
        <p:spPr>
          <a:xfrm>
            <a:off x="555812" y="1546134"/>
            <a:ext cx="10856258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roches sédimentaires se forment :</a:t>
            </a:r>
          </a:p>
        </p:txBody>
      </p:sp>
      <p:sp>
        <p:nvSpPr>
          <p:cNvPr id="14" name="Rectangle: Rounded Corners 3">
            <a:extLst>
              <a:ext uri="{FF2B5EF4-FFF2-40B4-BE49-F238E27FC236}">
                <a16:creationId xmlns:a16="http://schemas.microsoft.com/office/drawing/2014/main" id="{56A1B425-B77C-1E28-AF93-C5B3E6153543}"/>
              </a:ext>
            </a:extLst>
          </p:cNvPr>
          <p:cNvSpPr/>
          <p:nvPr/>
        </p:nvSpPr>
        <p:spPr>
          <a:xfrm>
            <a:off x="7156512" y="5239621"/>
            <a:ext cx="4210735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profondeur</a:t>
            </a: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6E448E38-BC0A-31DA-9AA1-2F15E7D775B1}"/>
              </a:ext>
            </a:extLst>
          </p:cNvPr>
          <p:cNvSpPr/>
          <p:nvPr/>
        </p:nvSpPr>
        <p:spPr>
          <a:xfrm>
            <a:off x="6303041" y="523962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Titre 1">
            <a:extLst>
              <a:ext uri="{FF2B5EF4-FFF2-40B4-BE49-F238E27FC236}">
                <a16:creationId xmlns:a16="http://schemas.microsoft.com/office/drawing/2014/main" id="{1FA4A6E8-EEE9-CF2C-A28D-D7D641955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Contrairement aux roches métamorphiques et magmatiques , les roches sédimentaires se forment en surface.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/>
            </a:endParaRP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AAD47E4E-6253-E1EA-C706-E92129972F28}"/>
              </a:ext>
            </a:extLst>
          </p:cNvPr>
          <p:cNvSpPr txBox="1">
            <a:spLocks/>
          </p:cNvSpPr>
          <p:nvPr/>
        </p:nvSpPr>
        <p:spPr>
          <a:xfrm>
            <a:off x="822881" y="67422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Se limiter au lieu de formation sans entrer dans les détails. 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19" name="Image 8">
            <a:extLst>
              <a:ext uri="{FF2B5EF4-FFF2-40B4-BE49-F238E27FC236}">
                <a16:creationId xmlns:a16="http://schemas.microsoft.com/office/drawing/2014/main" id="{2950311F-C120-308D-04FA-7BFC44A6C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3510" y="326560"/>
            <a:ext cx="464069" cy="464069"/>
          </a:xfrm>
          <a:prstGeom prst="rect">
            <a:avLst/>
          </a:prstGeom>
        </p:spPr>
      </p:pic>
      <p:pic>
        <p:nvPicPr>
          <p:cNvPr id="2" name="Picture 2" descr="Calcaire Comment l'identifier ? - Rock Identify">
            <a:extLst>
              <a:ext uri="{FF2B5EF4-FFF2-40B4-BE49-F238E27FC236}">
                <a16:creationId xmlns:a16="http://schemas.microsoft.com/office/drawing/2014/main" id="{E4F1723B-68B0-C680-355D-267A52C2D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352" y="1739152"/>
            <a:ext cx="4444378" cy="32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1786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A1B4A-D0A7-8E8D-E575-38245626F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A501F1-AFD0-0A0B-AD33-EA3D7387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Répondez à cette question.</a:t>
            </a:r>
          </a:p>
        </p:txBody>
      </p:sp>
      <p:sp>
        <p:nvSpPr>
          <p:cNvPr id="22" name="Google Shape;15880;p58">
            <a:extLst>
              <a:ext uri="{FF2B5EF4-FFF2-40B4-BE49-F238E27FC236}">
                <a16:creationId xmlns:a16="http://schemas.microsoft.com/office/drawing/2014/main" id="{4DA62CE5-E591-1D48-D95B-3757FDE32ED8}"/>
              </a:ext>
            </a:extLst>
          </p:cNvPr>
          <p:cNvSpPr txBox="1">
            <a:spLocks/>
          </p:cNvSpPr>
          <p:nvPr/>
        </p:nvSpPr>
        <p:spPr>
          <a:xfrm>
            <a:off x="481781" y="211899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roches métamorphiques se forment sous l’effet de la pression et de la température.</a:t>
            </a:r>
            <a:endParaRPr lang="fr-FR" noProof="0" dirty="0"/>
          </a:p>
        </p:txBody>
      </p:sp>
      <p:sp>
        <p:nvSpPr>
          <p:cNvPr id="23" name="Rectangle : coins arrondis 6">
            <a:extLst>
              <a:ext uri="{FF2B5EF4-FFF2-40B4-BE49-F238E27FC236}">
                <a16:creationId xmlns:a16="http://schemas.microsoft.com/office/drawing/2014/main" id="{EEAC1929-5F75-ADD9-37B1-34BC63AF8C7E}"/>
              </a:ext>
            </a:extLst>
          </p:cNvPr>
          <p:cNvSpPr/>
          <p:nvPr/>
        </p:nvSpPr>
        <p:spPr>
          <a:xfrm>
            <a:off x="778059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4" name="Rectangle : coins arrondis 13">
            <a:extLst>
              <a:ext uri="{FF2B5EF4-FFF2-40B4-BE49-F238E27FC236}">
                <a16:creationId xmlns:a16="http://schemas.microsoft.com/office/drawing/2014/main" id="{C9E568FF-5A8D-B0B5-C58C-8D266ABC5C28}"/>
              </a:ext>
            </a:extLst>
          </p:cNvPr>
          <p:cNvSpPr/>
          <p:nvPr/>
        </p:nvSpPr>
        <p:spPr>
          <a:xfrm>
            <a:off x="6878871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25" name="Google Shape;15880;p58">
            <a:extLst>
              <a:ext uri="{FF2B5EF4-FFF2-40B4-BE49-F238E27FC236}">
                <a16:creationId xmlns:a16="http://schemas.microsoft.com/office/drawing/2014/main" id="{8DA1C12F-A615-6D50-011D-385ECBC2A143}"/>
              </a:ext>
            </a:extLst>
          </p:cNvPr>
          <p:cNvSpPr txBox="1">
            <a:spLocks/>
          </p:cNvSpPr>
          <p:nvPr/>
        </p:nvSpPr>
        <p:spPr>
          <a:xfrm>
            <a:off x="1104629" y="118056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ce réservé du contenu 3">
            <a:extLst>
              <a:ext uri="{FF2B5EF4-FFF2-40B4-BE49-F238E27FC236}">
                <a16:creationId xmlns:a16="http://schemas.microsoft.com/office/drawing/2014/main" id="{D8915186-4539-D609-4070-D8AB50EB8330}"/>
              </a:ext>
            </a:extLst>
          </p:cNvPr>
          <p:cNvSpPr txBox="1">
            <a:spLocks/>
          </p:cNvSpPr>
          <p:nvPr/>
        </p:nvSpPr>
        <p:spPr>
          <a:xfrm>
            <a:off x="778058" y="5845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noter la lettre la bonne réponse sur leurs ardoises.</a:t>
            </a:r>
          </a:p>
          <a:p>
            <a:endParaRPr lang="fr-FR" sz="120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3A64BE1A-0DAB-CADE-5A72-7C21C8E4EF54}"/>
              </a:ext>
            </a:extLst>
          </p:cNvPr>
          <p:cNvGrpSpPr/>
          <p:nvPr/>
        </p:nvGrpSpPr>
        <p:grpSpPr>
          <a:xfrm>
            <a:off x="10883152" y="248387"/>
            <a:ext cx="692154" cy="610914"/>
            <a:chOff x="779844" y="4335989"/>
            <a:chExt cx="563238" cy="575842"/>
          </a:xfrm>
        </p:grpSpPr>
        <p:pic>
          <p:nvPicPr>
            <p:cNvPr id="10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FCF5EE3-3C22-5E52-D3CC-AFA45DAE7B7D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D240D0-8D60-B9E2-FE9D-484BECC4EF52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54451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DC9A9-680B-9C01-71FB-DEFC91ED7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525D1E-AA20-1D88-87CB-7F235B3DA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 La pression et la température transforment une roche préexistante en roche métamorphique.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7AB7EF-FDE9-C8AA-8546-55EB6815EBE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584580"/>
            <a:ext cx="10529705" cy="268287"/>
          </a:xfrm>
        </p:spPr>
        <p:txBody>
          <a:bodyPr/>
          <a:lstStyle/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davantage si nécessaire.</a:t>
            </a:r>
          </a:p>
        </p:txBody>
      </p:sp>
      <p:pic>
        <p:nvPicPr>
          <p:cNvPr id="5" name="Image 8">
            <a:extLst>
              <a:ext uri="{FF2B5EF4-FFF2-40B4-BE49-F238E27FC236}">
                <a16:creationId xmlns:a16="http://schemas.microsoft.com/office/drawing/2014/main" id="{F492E23C-242C-3A38-DF6E-0BF4408AF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510" y="367200"/>
            <a:ext cx="464069" cy="464069"/>
          </a:xfrm>
          <a:prstGeom prst="rect">
            <a:avLst/>
          </a:prstGeom>
        </p:spPr>
      </p:pic>
      <p:sp>
        <p:nvSpPr>
          <p:cNvPr id="6" name="Google Shape;15880;p58">
            <a:extLst>
              <a:ext uri="{FF2B5EF4-FFF2-40B4-BE49-F238E27FC236}">
                <a16:creationId xmlns:a16="http://schemas.microsoft.com/office/drawing/2014/main" id="{BBB3492B-1951-C0A1-7974-DE4BE05E943B}"/>
              </a:ext>
            </a:extLst>
          </p:cNvPr>
          <p:cNvSpPr txBox="1">
            <a:spLocks/>
          </p:cNvSpPr>
          <p:nvPr/>
        </p:nvSpPr>
        <p:spPr>
          <a:xfrm>
            <a:off x="481781" y="211899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Les roches métamorphiques se forment sous l’effet de la pression et de la température.</a:t>
            </a:r>
            <a:endParaRPr lang="fr-FR" noProof="0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BC85F22-7D3C-BA26-D230-112981686FEC}"/>
              </a:ext>
            </a:extLst>
          </p:cNvPr>
          <p:cNvSpPr/>
          <p:nvPr/>
        </p:nvSpPr>
        <p:spPr>
          <a:xfrm>
            <a:off x="778059" y="3770018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8" name="Rectangle : coins arrondis 13">
            <a:extLst>
              <a:ext uri="{FF2B5EF4-FFF2-40B4-BE49-F238E27FC236}">
                <a16:creationId xmlns:a16="http://schemas.microsoft.com/office/drawing/2014/main" id="{2865C7DA-295B-EDF8-4628-82C915C35BF6}"/>
              </a:ext>
            </a:extLst>
          </p:cNvPr>
          <p:cNvSpPr/>
          <p:nvPr/>
        </p:nvSpPr>
        <p:spPr>
          <a:xfrm>
            <a:off x="6878871" y="377001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</p:spTree>
    <p:extLst>
      <p:ext uri="{BB962C8B-B14F-4D97-AF65-F5344CB8AC3E}">
        <p14:creationId xmlns:p14="http://schemas.microsoft.com/office/powerpoint/2010/main" val="970364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570753-ACEE-9119-E41F-D1619EAB7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2A1163-C24B-E54A-B4A2-2A950DEC30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78058" y="7035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FD42178-8097-3937-B39B-82BD066EF410}"/>
              </a:ext>
            </a:extLst>
          </p:cNvPr>
          <p:cNvSpPr txBox="1"/>
          <p:nvPr/>
        </p:nvSpPr>
        <p:spPr>
          <a:xfrm>
            <a:off x="594576" y="104561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Reliez chaque type de roche à son origine: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6D1231BB-0CEB-5AFF-E910-8FBFE6905634}"/>
              </a:ext>
            </a:extLst>
          </p:cNvPr>
          <p:cNvGrpSpPr/>
          <p:nvPr/>
        </p:nvGrpSpPr>
        <p:grpSpPr>
          <a:xfrm>
            <a:off x="1282389" y="2754260"/>
            <a:ext cx="4008985" cy="535787"/>
            <a:chOff x="538317" y="2790119"/>
            <a:chExt cx="4008985" cy="535787"/>
          </a:xfrm>
        </p:grpSpPr>
        <p:sp>
          <p:nvSpPr>
            <p:cNvPr id="12" name="Rectangle: Rounded Corners 22">
              <a:extLst>
                <a:ext uri="{FF2B5EF4-FFF2-40B4-BE49-F238E27FC236}">
                  <a16:creationId xmlns:a16="http://schemas.microsoft.com/office/drawing/2014/main" id="{D294F413-A6FF-F523-DF83-87C2A10917A6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38" name="Rectangle: Rounded Corners 22">
              <a:extLst>
                <a:ext uri="{FF2B5EF4-FFF2-40B4-BE49-F238E27FC236}">
                  <a16:creationId xmlns:a16="http://schemas.microsoft.com/office/drawing/2014/main" id="{C3448C34-0797-E073-5625-C4BEBB8454E5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8BA851B8-EFBC-EEC2-D939-A13595EE3016}"/>
              </a:ext>
            </a:extLst>
          </p:cNvPr>
          <p:cNvGrpSpPr/>
          <p:nvPr/>
        </p:nvGrpSpPr>
        <p:grpSpPr>
          <a:xfrm>
            <a:off x="6685751" y="2754260"/>
            <a:ext cx="4080861" cy="544752"/>
            <a:chOff x="5950644" y="2790119"/>
            <a:chExt cx="4080861" cy="544752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082519AF-5C44-8DDC-2BAD-39214D915A45}"/>
                </a:ext>
              </a:extLst>
            </p:cNvPr>
            <p:cNvSpPr/>
            <p:nvPr/>
          </p:nvSpPr>
          <p:spPr>
            <a:xfrm>
              <a:off x="6428315" y="2790119"/>
              <a:ext cx="3603190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Magma liquide</a:t>
              </a:r>
            </a:p>
          </p:txBody>
        </p:sp>
        <p:sp>
          <p:nvSpPr>
            <p:cNvPr id="40" name="Rectangle: Rounded Corners 22">
              <a:extLst>
                <a:ext uri="{FF2B5EF4-FFF2-40B4-BE49-F238E27FC236}">
                  <a16:creationId xmlns:a16="http://schemas.microsoft.com/office/drawing/2014/main" id="{5A69D1D2-58F9-8BAD-206B-471DAEF53DFD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3" name="Google Shape;15880;p58">
            <a:extLst>
              <a:ext uri="{FF2B5EF4-FFF2-40B4-BE49-F238E27FC236}">
                <a16:creationId xmlns:a16="http://schemas.microsoft.com/office/drawing/2014/main" id="{DC6C46AC-2EDB-30BC-187F-24BC4313EA44}"/>
              </a:ext>
            </a:extLst>
          </p:cNvPr>
          <p:cNvSpPr txBox="1">
            <a:spLocks/>
          </p:cNvSpPr>
          <p:nvPr/>
        </p:nvSpPr>
        <p:spPr>
          <a:xfrm>
            <a:off x="1231303" y="2158834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97439F7B-C69C-2C70-8EE4-934C89F28652}"/>
              </a:ext>
            </a:extLst>
          </p:cNvPr>
          <p:cNvSpPr txBox="1">
            <a:spLocks/>
          </p:cNvSpPr>
          <p:nvPr/>
        </p:nvSpPr>
        <p:spPr>
          <a:xfrm>
            <a:off x="6636525" y="2158834"/>
            <a:ext cx="4291452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Origine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D42F3A8D-9050-3A09-0AB2-411A261000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81C6B27-1306-70A4-6A65-1699B6A3C612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9582829E-3AA4-76BA-E63C-94EFD356198E}"/>
              </a:ext>
            </a:extLst>
          </p:cNvPr>
          <p:cNvGrpSpPr/>
          <p:nvPr/>
        </p:nvGrpSpPr>
        <p:grpSpPr>
          <a:xfrm>
            <a:off x="1282389" y="3964496"/>
            <a:ext cx="4008985" cy="535787"/>
            <a:chOff x="520388" y="4000355"/>
            <a:chExt cx="4008985" cy="535787"/>
          </a:xfrm>
        </p:grpSpPr>
        <p:sp>
          <p:nvSpPr>
            <p:cNvPr id="2" name="Rectangle: Rounded Corners 22">
              <a:extLst>
                <a:ext uri="{FF2B5EF4-FFF2-40B4-BE49-F238E27FC236}">
                  <a16:creationId xmlns:a16="http://schemas.microsoft.com/office/drawing/2014/main" id="{62FDDF95-BCEF-AF55-226D-E4860293A55D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  <a:endPara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F052DE9F-6AD2-8AC1-72D9-43B531FC3DC3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19513A7-612F-A484-9A70-9EAE11464626}"/>
              </a:ext>
            </a:extLst>
          </p:cNvPr>
          <p:cNvGrpSpPr/>
          <p:nvPr/>
        </p:nvGrpSpPr>
        <p:grpSpPr>
          <a:xfrm>
            <a:off x="6685751" y="3951048"/>
            <a:ext cx="4170509" cy="544752"/>
            <a:chOff x="5932715" y="4000355"/>
            <a:chExt cx="4170509" cy="544752"/>
          </a:xfrm>
        </p:grpSpPr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F2E19D47-0244-8821-5467-4AD285D17717}"/>
                </a:ext>
              </a:extLst>
            </p:cNvPr>
            <p:cNvSpPr/>
            <p:nvPr/>
          </p:nvSpPr>
          <p:spPr>
            <a:xfrm>
              <a:off x="6410386" y="4000355"/>
              <a:ext cx="3692838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Roches préexistantes</a:t>
              </a:r>
            </a:p>
          </p:txBody>
        </p:sp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5AE20743-E4FD-3D11-ECAE-6D7E7E7D347F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895958-B28C-4B75-0436-0454CA08DFE5}"/>
              </a:ext>
            </a:extLst>
          </p:cNvPr>
          <p:cNvGrpSpPr/>
          <p:nvPr/>
        </p:nvGrpSpPr>
        <p:grpSpPr>
          <a:xfrm>
            <a:off x="1282389" y="5147837"/>
            <a:ext cx="4008985" cy="535787"/>
            <a:chOff x="601070" y="5183696"/>
            <a:chExt cx="4008985" cy="535787"/>
          </a:xfrm>
        </p:grpSpPr>
        <p:sp>
          <p:nvSpPr>
            <p:cNvPr id="16" name="Rectangle: Rounded Corners 22">
              <a:extLst>
                <a:ext uri="{FF2B5EF4-FFF2-40B4-BE49-F238E27FC236}">
                  <a16:creationId xmlns:a16="http://schemas.microsoft.com/office/drawing/2014/main" id="{C6B4FE9A-0B22-0BC8-4E45-DC13C65C6B29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4EEB4E96-BA46-5FE0-FED3-ACFA717298C5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A33CFFA-732D-9917-A498-2E3694CE80C9}"/>
              </a:ext>
            </a:extLst>
          </p:cNvPr>
          <p:cNvGrpSpPr/>
          <p:nvPr/>
        </p:nvGrpSpPr>
        <p:grpSpPr>
          <a:xfrm>
            <a:off x="6685751" y="5147837"/>
            <a:ext cx="4197403" cy="544752"/>
            <a:chOff x="5932715" y="4000355"/>
            <a:chExt cx="4197403" cy="544752"/>
          </a:xfrm>
        </p:grpSpPr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7FC43478-29A6-B6A9-9AFE-940AB73AD012}"/>
                </a:ext>
              </a:extLst>
            </p:cNvPr>
            <p:cNvSpPr/>
            <p:nvPr/>
          </p:nvSpPr>
          <p:spPr>
            <a:xfrm>
              <a:off x="6410386" y="4000355"/>
              <a:ext cx="3719732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Sédiments</a:t>
              </a:r>
            </a:p>
          </p:txBody>
        </p:sp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27D17A6D-4D3D-17DB-3551-009251E5DCFC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4477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ADB4D-BBA1-BB21-998A-642EC95DE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FF648-2154-471F-385A-C61C00E3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96068"/>
            <a:ext cx="10723062" cy="435141"/>
          </a:xfrm>
        </p:spPr>
        <p:txBody>
          <a:bodyPr/>
          <a:lstStyle/>
          <a:p>
            <a:pPr algn="just"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 Chaque type de roche a une origine différente : sédiments, roches déjà formées ou magma.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30FFC0-93A3-34A5-BE5F-40F698C5A09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6938" y="754367"/>
            <a:ext cx="10529705" cy="268287"/>
          </a:xfrm>
        </p:spPr>
        <p:txBody>
          <a:bodyPr/>
          <a:lstStyle/>
          <a:p>
            <a:pPr defTabSz="342900">
              <a:spcAft>
                <a:spcPts val="300"/>
              </a:spcAft>
              <a:buClrTx/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Faire un rappel s</a:t>
            </a:r>
            <a:r>
              <a:rPr lang="fr-FR" sz="12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i nécessaire</a:t>
            </a: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. </a:t>
            </a:r>
          </a:p>
          <a:p>
            <a:pPr defTabSz="342900">
              <a:spcAft>
                <a:spcPts val="300"/>
              </a:spcAft>
              <a:buClrTx/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982BBA81-40C3-B44C-EF3A-70AB141C0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510" y="331200"/>
            <a:ext cx="500069" cy="500069"/>
          </a:xfrm>
          <a:prstGeom prst="rect">
            <a:avLst/>
          </a:prstGeom>
        </p:spPr>
      </p:pic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4CACE25-613C-24CC-48A7-71326C3DD92A}"/>
              </a:ext>
            </a:extLst>
          </p:cNvPr>
          <p:cNvCxnSpPr>
            <a:cxnSpLocks/>
            <a:stCxn id="6" idx="3"/>
            <a:endCxn id="24" idx="1"/>
          </p:cNvCxnSpPr>
          <p:nvPr/>
        </p:nvCxnSpPr>
        <p:spPr>
          <a:xfrm>
            <a:off x="5291374" y="3022154"/>
            <a:ext cx="1394377" cy="23980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1614544E-BAD6-170C-FA47-2B56F07EA23B}"/>
              </a:ext>
            </a:extLst>
          </p:cNvPr>
          <p:cNvGrpSpPr/>
          <p:nvPr/>
        </p:nvGrpSpPr>
        <p:grpSpPr>
          <a:xfrm>
            <a:off x="1282389" y="2754260"/>
            <a:ext cx="4008985" cy="535787"/>
            <a:chOff x="538317" y="2790119"/>
            <a:chExt cx="4008985" cy="535787"/>
          </a:xfrm>
        </p:grpSpPr>
        <p:sp>
          <p:nvSpPr>
            <p:cNvPr id="5" name="Rectangle: Rounded Corners 22">
              <a:extLst>
                <a:ext uri="{FF2B5EF4-FFF2-40B4-BE49-F238E27FC236}">
                  <a16:creationId xmlns:a16="http://schemas.microsoft.com/office/drawing/2014/main" id="{412ECC64-0370-9667-323A-6852ED2EF0EA}"/>
                </a:ext>
              </a:extLst>
            </p:cNvPr>
            <p:cNvSpPr/>
            <p:nvPr/>
          </p:nvSpPr>
          <p:spPr>
            <a:xfrm>
              <a:off x="538317" y="2790119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Sédimentaires</a:t>
              </a:r>
            </a:p>
          </p:txBody>
        </p:sp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92974CE4-BC0E-6A0B-ADCA-70F021C11509}"/>
                </a:ext>
              </a:extLst>
            </p:cNvPr>
            <p:cNvSpPr/>
            <p:nvPr/>
          </p:nvSpPr>
          <p:spPr>
            <a:xfrm>
              <a:off x="4087263" y="2790119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C2BFD287-1077-70B3-1750-75E2D20C6171}"/>
              </a:ext>
            </a:extLst>
          </p:cNvPr>
          <p:cNvGrpSpPr/>
          <p:nvPr/>
        </p:nvGrpSpPr>
        <p:grpSpPr>
          <a:xfrm>
            <a:off x="6685751" y="2754260"/>
            <a:ext cx="4080861" cy="544752"/>
            <a:chOff x="5950644" y="2790119"/>
            <a:chExt cx="4080861" cy="544752"/>
          </a:xfrm>
        </p:grpSpPr>
        <p:sp>
          <p:nvSpPr>
            <p:cNvPr id="9" name="Rectangle: Rounded Corners 22">
              <a:extLst>
                <a:ext uri="{FF2B5EF4-FFF2-40B4-BE49-F238E27FC236}">
                  <a16:creationId xmlns:a16="http://schemas.microsoft.com/office/drawing/2014/main" id="{58E41BB5-1748-DA30-64C0-70497742C6DB}"/>
                </a:ext>
              </a:extLst>
            </p:cNvPr>
            <p:cNvSpPr/>
            <p:nvPr/>
          </p:nvSpPr>
          <p:spPr>
            <a:xfrm>
              <a:off x="6428315" y="2790119"/>
              <a:ext cx="3603190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Magma liquide</a:t>
              </a:r>
            </a:p>
          </p:txBody>
        </p:sp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2F8B1ED2-C82F-F790-71EF-46D849570D0B}"/>
                </a:ext>
              </a:extLst>
            </p:cNvPr>
            <p:cNvSpPr/>
            <p:nvPr/>
          </p:nvSpPr>
          <p:spPr>
            <a:xfrm>
              <a:off x="5950644" y="2790119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1" name="Google Shape;15880;p58">
            <a:extLst>
              <a:ext uri="{FF2B5EF4-FFF2-40B4-BE49-F238E27FC236}">
                <a16:creationId xmlns:a16="http://schemas.microsoft.com/office/drawing/2014/main" id="{6D99BB63-9F01-6C9F-0358-E867C88A6BE2}"/>
              </a:ext>
            </a:extLst>
          </p:cNvPr>
          <p:cNvSpPr txBox="1">
            <a:spLocks/>
          </p:cNvSpPr>
          <p:nvPr/>
        </p:nvSpPr>
        <p:spPr>
          <a:xfrm>
            <a:off x="1231303" y="2158834"/>
            <a:ext cx="4030980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</p:txBody>
      </p:sp>
      <p:sp>
        <p:nvSpPr>
          <p:cNvPr id="12" name="Google Shape;15880;p58">
            <a:extLst>
              <a:ext uri="{FF2B5EF4-FFF2-40B4-BE49-F238E27FC236}">
                <a16:creationId xmlns:a16="http://schemas.microsoft.com/office/drawing/2014/main" id="{26E7A2A5-87E7-3459-2570-8FE07EB1DB00}"/>
              </a:ext>
            </a:extLst>
          </p:cNvPr>
          <p:cNvSpPr txBox="1">
            <a:spLocks/>
          </p:cNvSpPr>
          <p:nvPr/>
        </p:nvSpPr>
        <p:spPr>
          <a:xfrm>
            <a:off x="6636525" y="2158834"/>
            <a:ext cx="4291452" cy="351848"/>
          </a:xfrm>
          <a:prstGeom prst="roundRect">
            <a:avLst/>
          </a:prstGeom>
          <a:solidFill>
            <a:srgbClr val="F19D19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>
              <a:lnSpc>
                <a:spcPct val="125000"/>
              </a:lnSpc>
            </a:pPr>
            <a:r>
              <a:rPr lang="fr-FR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Origine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4EE64473-3473-82B2-8AE0-A78DF76913A5}"/>
              </a:ext>
            </a:extLst>
          </p:cNvPr>
          <p:cNvGrpSpPr/>
          <p:nvPr/>
        </p:nvGrpSpPr>
        <p:grpSpPr>
          <a:xfrm>
            <a:off x="1282389" y="3964496"/>
            <a:ext cx="4008985" cy="535787"/>
            <a:chOff x="520388" y="4000355"/>
            <a:chExt cx="4008985" cy="535787"/>
          </a:xfrm>
        </p:grpSpPr>
        <p:sp>
          <p:nvSpPr>
            <p:cNvPr id="14" name="Rectangle: Rounded Corners 22">
              <a:extLst>
                <a:ext uri="{FF2B5EF4-FFF2-40B4-BE49-F238E27FC236}">
                  <a16:creationId xmlns:a16="http://schemas.microsoft.com/office/drawing/2014/main" id="{50B7728C-377A-836A-9DF6-E29E5BE1E953}"/>
                </a:ext>
              </a:extLst>
            </p:cNvPr>
            <p:cNvSpPr/>
            <p:nvPr/>
          </p:nvSpPr>
          <p:spPr>
            <a:xfrm>
              <a:off x="520388" y="4000355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Métamorphiques</a:t>
              </a:r>
              <a:endParaRPr lang="fr-FR" sz="2400" b="1" noProof="0" dirty="0">
                <a:solidFill>
                  <a:srgbClr val="0D0D0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Rectangle: Rounded Corners 22">
              <a:extLst>
                <a:ext uri="{FF2B5EF4-FFF2-40B4-BE49-F238E27FC236}">
                  <a16:creationId xmlns:a16="http://schemas.microsoft.com/office/drawing/2014/main" id="{FF1B5A6D-3BF4-815F-EDAB-6128DDB171E0}"/>
                </a:ext>
              </a:extLst>
            </p:cNvPr>
            <p:cNvSpPr/>
            <p:nvPr/>
          </p:nvSpPr>
          <p:spPr>
            <a:xfrm>
              <a:off x="4069334" y="4000355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99E0DA6B-1FD6-4DC5-9149-F00A0DE8EBE0}"/>
              </a:ext>
            </a:extLst>
          </p:cNvPr>
          <p:cNvGrpSpPr/>
          <p:nvPr/>
        </p:nvGrpSpPr>
        <p:grpSpPr>
          <a:xfrm>
            <a:off x="6685751" y="3951048"/>
            <a:ext cx="4170509" cy="544752"/>
            <a:chOff x="5932715" y="4000355"/>
            <a:chExt cx="4170509" cy="544752"/>
          </a:xfrm>
        </p:grpSpPr>
        <p:sp>
          <p:nvSpPr>
            <p:cNvPr id="17" name="Rectangle: Rounded Corners 22">
              <a:extLst>
                <a:ext uri="{FF2B5EF4-FFF2-40B4-BE49-F238E27FC236}">
                  <a16:creationId xmlns:a16="http://schemas.microsoft.com/office/drawing/2014/main" id="{65FB49AB-5F1E-229E-4D3B-3F42EB8E12E2}"/>
                </a:ext>
              </a:extLst>
            </p:cNvPr>
            <p:cNvSpPr/>
            <p:nvPr/>
          </p:nvSpPr>
          <p:spPr>
            <a:xfrm>
              <a:off x="6410386" y="4000355"/>
              <a:ext cx="3692838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Roches préexistantes</a:t>
              </a:r>
            </a:p>
          </p:txBody>
        </p:sp>
        <p:sp>
          <p:nvSpPr>
            <p:cNvPr id="18" name="Rectangle: Rounded Corners 22">
              <a:extLst>
                <a:ext uri="{FF2B5EF4-FFF2-40B4-BE49-F238E27FC236}">
                  <a16:creationId xmlns:a16="http://schemas.microsoft.com/office/drawing/2014/main" id="{9F0BCE8B-B55A-3CA2-7A97-17D70B201129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D4A5393-616B-63B5-7575-4AE2FDE84B0D}"/>
              </a:ext>
            </a:extLst>
          </p:cNvPr>
          <p:cNvGrpSpPr/>
          <p:nvPr/>
        </p:nvGrpSpPr>
        <p:grpSpPr>
          <a:xfrm>
            <a:off x="1282389" y="5147837"/>
            <a:ext cx="4008985" cy="535787"/>
            <a:chOff x="601070" y="5183696"/>
            <a:chExt cx="4008985" cy="535787"/>
          </a:xfrm>
        </p:grpSpPr>
        <p:sp>
          <p:nvSpPr>
            <p:cNvPr id="20" name="Rectangle: Rounded Corners 22">
              <a:extLst>
                <a:ext uri="{FF2B5EF4-FFF2-40B4-BE49-F238E27FC236}">
                  <a16:creationId xmlns:a16="http://schemas.microsoft.com/office/drawing/2014/main" id="{62CD05F6-4EB0-F6F5-0D09-784A5698F593}"/>
                </a:ext>
              </a:extLst>
            </p:cNvPr>
            <p:cNvSpPr/>
            <p:nvPr/>
          </p:nvSpPr>
          <p:spPr>
            <a:xfrm>
              <a:off x="601070" y="5183696"/>
              <a:ext cx="3566580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</a:rPr>
                <a:t>Magmatiques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39CD43F1-2D44-0E35-918D-92154A147C8C}"/>
                </a:ext>
              </a:extLst>
            </p:cNvPr>
            <p:cNvSpPr/>
            <p:nvPr/>
          </p:nvSpPr>
          <p:spPr>
            <a:xfrm>
              <a:off x="4150016" y="5183696"/>
              <a:ext cx="460039" cy="535787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6AA212AA-18CA-812C-1132-BF14D96E3A9D}"/>
              </a:ext>
            </a:extLst>
          </p:cNvPr>
          <p:cNvGrpSpPr/>
          <p:nvPr/>
        </p:nvGrpSpPr>
        <p:grpSpPr>
          <a:xfrm>
            <a:off x="6685751" y="5147837"/>
            <a:ext cx="4197403" cy="544752"/>
            <a:chOff x="5932715" y="4000355"/>
            <a:chExt cx="4197403" cy="544752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8536F0AD-17B8-DD5A-A0A7-D75A2C4EB3E7}"/>
                </a:ext>
              </a:extLst>
            </p:cNvPr>
            <p:cNvSpPr/>
            <p:nvPr/>
          </p:nvSpPr>
          <p:spPr>
            <a:xfrm>
              <a:off x="6410386" y="4000355"/>
              <a:ext cx="3719732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Sédiments</a:t>
              </a:r>
            </a:p>
          </p:txBody>
        </p:sp>
        <p:sp>
          <p:nvSpPr>
            <p:cNvPr id="24" name="Rectangle: Rounded Corners 22">
              <a:extLst>
                <a:ext uri="{FF2B5EF4-FFF2-40B4-BE49-F238E27FC236}">
                  <a16:creationId xmlns:a16="http://schemas.microsoft.com/office/drawing/2014/main" id="{1D9B162D-DE67-17A6-F52F-705A618E81CA}"/>
                </a:ext>
              </a:extLst>
            </p:cNvPr>
            <p:cNvSpPr/>
            <p:nvPr/>
          </p:nvSpPr>
          <p:spPr>
            <a:xfrm>
              <a:off x="5932715" y="4000355"/>
              <a:ext cx="460039" cy="544752"/>
            </a:xfrm>
            <a:prstGeom prst="roundRect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noProof="0" dirty="0">
                  <a:solidFill>
                    <a:srgbClr val="0D0D0D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64E747E4-FA69-EE9C-781F-9E39331CCD5F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5291374" y="3155576"/>
            <a:ext cx="1369402" cy="226015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5B06E729-F972-CFCD-4E41-9BAA5684B7A9}"/>
              </a:ext>
            </a:extLst>
          </p:cNvPr>
          <p:cNvCxnSpPr>
            <a:cxnSpLocks/>
            <a:stCxn id="15" idx="3"/>
            <a:endCxn id="18" idx="1"/>
          </p:cNvCxnSpPr>
          <p:nvPr/>
        </p:nvCxnSpPr>
        <p:spPr>
          <a:xfrm flipV="1">
            <a:off x="5291374" y="4223424"/>
            <a:ext cx="1394377" cy="89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5309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 min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78819" y="2012577"/>
            <a:ext cx="3962400" cy="192024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Activité</a:t>
            </a:r>
            <a:b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5400" b="1" noProof="0" dirty="0">
                <a:solidFill>
                  <a:srgbClr val="F19D1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préparatoire</a:t>
            </a:r>
          </a:p>
        </p:txBody>
      </p:sp>
    </p:spTree>
    <p:extLst>
      <p:ext uri="{BB962C8B-B14F-4D97-AF65-F5344CB8AC3E}">
        <p14:creationId xmlns:p14="http://schemas.microsoft.com/office/powerpoint/2010/main" val="6808568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73E62-A609-CAEC-2195-F214F4A77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A8D27-28BF-5DAA-DDCD-22E84477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230640"/>
            <a:ext cx="10972955" cy="38722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Lisons le dialogue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BAEA43-E1F0-780A-2E7E-5882ADDA0A3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01730" y="617864"/>
            <a:ext cx="10972954" cy="505838"/>
          </a:xfrm>
        </p:spPr>
        <p:txBody>
          <a:bodyPr/>
          <a:lstStyle/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  <a:latin typeface="Calibri" panose="020F0502020204030204"/>
              </a:rPr>
              <a:t>Faire émerger les représentations des élèves concernant la relation entre les trois types des roches.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CF5D75-705A-D94E-17EC-357B4FFDEEA6}"/>
              </a:ext>
            </a:extLst>
          </p:cNvPr>
          <p:cNvSpPr/>
          <p:nvPr/>
        </p:nvSpPr>
        <p:spPr>
          <a:xfrm>
            <a:off x="955673" y="5394144"/>
            <a:ext cx="1643975" cy="505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2EE9723-B54D-52D7-4FDC-BC57F725B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5" b="12645"/>
          <a:stretch/>
        </p:blipFill>
        <p:spPr>
          <a:xfrm flipH="1">
            <a:off x="273857" y="1030941"/>
            <a:ext cx="11656885" cy="5507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Bulle narrative : rectangle à coins arrondis 7">
            <a:extLst>
              <a:ext uri="{FF2B5EF4-FFF2-40B4-BE49-F238E27FC236}">
                <a16:creationId xmlns:a16="http://schemas.microsoft.com/office/drawing/2014/main" id="{DB70B52C-022A-E4C4-9060-09766A24235E}"/>
              </a:ext>
            </a:extLst>
          </p:cNvPr>
          <p:cNvSpPr/>
          <p:nvPr/>
        </p:nvSpPr>
        <p:spPr>
          <a:xfrm>
            <a:off x="416859" y="1164853"/>
            <a:ext cx="1913965" cy="1712817"/>
          </a:xfrm>
          <a:prstGeom prst="wedgeRoundRectCallout">
            <a:avLst>
              <a:gd name="adj1" fmla="val 68723"/>
              <a:gd name="adj2" fmla="val 9057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Nous avons étudié les trois types de roches, mais connaissez-vous la relation entre eux ?</a:t>
            </a:r>
          </a:p>
        </p:txBody>
      </p:sp>
      <p:sp>
        <p:nvSpPr>
          <p:cNvPr id="3" name="AutoShape 2" descr="Leçon de géologie au tableau">
            <a:extLst>
              <a:ext uri="{FF2B5EF4-FFF2-40B4-BE49-F238E27FC236}">
                <a16:creationId xmlns:a16="http://schemas.microsoft.com/office/drawing/2014/main" id="{B034D2D5-BD34-51A8-7E4B-5D91E6D1DA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48686" y="335944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13" name="Bulle narrative : rectangle à coins arrondis 12">
            <a:extLst>
              <a:ext uri="{FF2B5EF4-FFF2-40B4-BE49-F238E27FC236}">
                <a16:creationId xmlns:a16="http://schemas.microsoft.com/office/drawing/2014/main" id="{55F223FA-431E-4B08-A350-B883EA14EC35}"/>
              </a:ext>
            </a:extLst>
          </p:cNvPr>
          <p:cNvSpPr/>
          <p:nvPr/>
        </p:nvSpPr>
        <p:spPr>
          <a:xfrm>
            <a:off x="609600" y="4616825"/>
            <a:ext cx="2017060" cy="1093694"/>
          </a:xfrm>
          <a:prstGeom prst="wedgeRoundRectCallout">
            <a:avLst>
              <a:gd name="adj1" fmla="val 54491"/>
              <a:gd name="adj2" fmla="val -101024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Alors, cherchons comment une roche peut passer d’un type à un autre.</a:t>
            </a:r>
          </a:p>
        </p:txBody>
      </p:sp>
      <p:sp>
        <p:nvSpPr>
          <p:cNvPr id="14" name="Bulle narrative : rectangle à coins arrondis 13">
            <a:extLst>
              <a:ext uri="{FF2B5EF4-FFF2-40B4-BE49-F238E27FC236}">
                <a16:creationId xmlns:a16="http://schemas.microsoft.com/office/drawing/2014/main" id="{D1C89ABC-F498-038A-F390-7281131C1054}"/>
              </a:ext>
            </a:extLst>
          </p:cNvPr>
          <p:cNvSpPr/>
          <p:nvPr/>
        </p:nvSpPr>
        <p:spPr>
          <a:xfrm>
            <a:off x="8419139" y="3961759"/>
            <a:ext cx="2492829" cy="717817"/>
          </a:xfrm>
          <a:prstGeom prst="wedgeRoundRectCallout">
            <a:avLst>
              <a:gd name="adj1" fmla="val -36385"/>
              <a:gd name="adj2" fmla="val -119186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Non, je sais seulement qu’ils sont différents.</a:t>
            </a:r>
          </a:p>
        </p:txBody>
      </p:sp>
    </p:spTree>
    <p:extLst>
      <p:ext uri="{BB962C8B-B14F-4D97-AF65-F5344CB8AC3E}">
        <p14:creationId xmlns:p14="http://schemas.microsoft.com/office/powerpoint/2010/main" val="1185534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36CC49-5EB1-0659-3408-C0AC699219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1 min</a:t>
            </a:r>
          </a:p>
        </p:txBody>
      </p:sp>
    </p:spTree>
    <p:extLst>
      <p:ext uri="{BB962C8B-B14F-4D97-AF65-F5344CB8AC3E}">
        <p14:creationId xmlns:p14="http://schemas.microsoft.com/office/powerpoint/2010/main" val="2662184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9C3F-3FB2-5908-1D32-43442AB49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908" y="580666"/>
            <a:ext cx="10529279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la fin de cette séance, vous serez capables de :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A158CA-69AB-4D39-679B-48B09F24FD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55802" y="1881933"/>
            <a:ext cx="9066597" cy="789830"/>
          </a:xfrm>
        </p:spPr>
        <p:txBody>
          <a:bodyPr anchor="ctr">
            <a:noAutofit/>
          </a:bodyPr>
          <a:lstStyle/>
          <a:p>
            <a:pPr algn="ctr"/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Décrire les processus impliqués dans la formation des roches </a:t>
            </a:r>
            <a:r>
              <a:rPr lang="fr-FR" sz="2800" b="1" dirty="0">
                <a:solidFill>
                  <a:srgbClr val="106585"/>
                </a:solidFill>
                <a:latin typeface="Calibri" panose="020F0502020204030204"/>
                <a:cs typeface="+mn-cs"/>
              </a:rPr>
              <a:t>magmatiques</a:t>
            </a:r>
            <a:r>
              <a:rPr lang="fr-FR" sz="2800" b="1" noProof="0" dirty="0">
                <a:solidFill>
                  <a:srgbClr val="106585"/>
                </a:solidFill>
                <a:latin typeface="Calibri" panose="020F0502020204030204"/>
                <a:cs typeface="+mn-cs"/>
              </a:rPr>
              <a:t>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F7EFF05-451F-2E06-7F7A-0869196C39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bg1">
                    <a:lumMod val="65000"/>
                  </a:schemeClr>
                </a:solidFill>
              </a:rPr>
              <a:t>Déclarer clairement l’objectif de la séance, expliquer cela avec des phrases simples et claires.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DEAC990-DFC2-6667-3465-B38872333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40" y="2821647"/>
            <a:ext cx="7203440" cy="36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0273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6F77C-F03C-A753-C6D8-0D2BED3BCD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17715602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BCBA0E-5563-9DFC-E677-627BEC9EC30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790020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DFFD7-3364-CF59-628F-C9888452D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60B01-226E-E764-2689-80CE9B64C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8" y="44417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commencer, il faut préciser la notion du cycle des roches.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4A153382-6518-C1A9-7E14-241C381EFE9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62747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04D911B-D0F3-E91F-24D3-C7375C5A6448}"/>
              </a:ext>
            </a:extLst>
          </p:cNvPr>
          <p:cNvSpPr txBox="1"/>
          <p:nvPr/>
        </p:nvSpPr>
        <p:spPr>
          <a:xfrm>
            <a:off x="3395232" y="1356883"/>
            <a:ext cx="5403328" cy="360000"/>
          </a:xfrm>
          <a:prstGeom prst="roundRect">
            <a:avLst>
              <a:gd name="adj" fmla="val 35835"/>
            </a:avLst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lvl="0" algn="ctr">
              <a:defRPr sz="2400" b="1">
                <a:solidFill>
                  <a:schemeClr val="bg1"/>
                </a:solidFill>
                <a:latin typeface="Calibri"/>
                <a:ea typeface="Calibri"/>
                <a:cs typeface="Calibri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fr-FR" dirty="0"/>
              <a:t>Cycle des roches</a:t>
            </a:r>
            <a:endParaRPr lang="fr-FR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13DE7E-FD5F-D5DB-22DB-F068A2DAA23C}"/>
              </a:ext>
            </a:extLst>
          </p:cNvPr>
          <p:cNvSpPr/>
          <p:nvPr/>
        </p:nvSpPr>
        <p:spPr>
          <a:xfrm>
            <a:off x="620744" y="1891397"/>
            <a:ext cx="11032776" cy="10854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Suite des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transformations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continues des roches d’un type à un autre sous l’effet de différents </a:t>
            </a:r>
            <a:r>
              <a:rPr lang="fr-FR" sz="24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géologiques.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00E631D-1F54-A3A1-3B68-60260293C63C}"/>
              </a:ext>
            </a:extLst>
          </p:cNvPr>
          <p:cNvSpPr txBox="1">
            <a:spLocks/>
          </p:cNvSpPr>
          <p:nvPr/>
        </p:nvSpPr>
        <p:spPr>
          <a:xfrm>
            <a:off x="980290" y="689687"/>
            <a:ext cx="1027747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Mettre l’accent sur le fait que le cycle des roches est un processus complexe, qui s’étend sur des millions d’années et résulte de l’interaction de plusieurs facteurs.</a:t>
            </a: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4FD86E7B-EE0C-EB3D-05D9-A1C35ED5250E}"/>
              </a:ext>
            </a:extLst>
          </p:cNvPr>
          <p:cNvGrpSpPr/>
          <p:nvPr/>
        </p:nvGrpSpPr>
        <p:grpSpPr>
          <a:xfrm>
            <a:off x="164245" y="3709431"/>
            <a:ext cx="11409890" cy="2195280"/>
            <a:chOff x="184565" y="3353831"/>
            <a:chExt cx="11409890" cy="2195280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14D5739A-B988-97BA-54F2-8130D5AB3DEB}"/>
                </a:ext>
              </a:extLst>
            </p:cNvPr>
            <p:cNvGrpSpPr/>
            <p:nvPr/>
          </p:nvGrpSpPr>
          <p:grpSpPr>
            <a:xfrm>
              <a:off x="1625597" y="3353831"/>
              <a:ext cx="8568000" cy="1375562"/>
              <a:chOff x="1625597" y="3353831"/>
              <a:chExt cx="8568000" cy="1375562"/>
            </a:xfrm>
          </p:grpSpPr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3206F300-60C0-8AB3-8197-33ECE23454BB}"/>
                  </a:ext>
                </a:extLst>
              </p:cNvPr>
              <p:cNvSpPr txBox="1"/>
              <p:nvPr/>
            </p:nvSpPr>
            <p:spPr>
              <a:xfrm>
                <a:off x="3430000" y="3353831"/>
                <a:ext cx="5419360" cy="360000"/>
              </a:xfrm>
              <a:prstGeom prst="roundRect">
                <a:avLst>
                  <a:gd name="adj" fmla="val 35835"/>
                </a:avLst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lvl="0" algn="ctr">
                  <a:defRPr sz="2400" b="1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fr-FR" noProof="0" dirty="0"/>
                  <a:t>Les processus géologiques</a:t>
                </a:r>
              </a:p>
            </p:txBody>
          </p:sp>
          <p:grpSp>
            <p:nvGrpSpPr>
              <p:cNvPr id="30" name="Groupe 29">
                <a:extLst>
                  <a:ext uri="{FF2B5EF4-FFF2-40B4-BE49-F238E27FC236}">
                    <a16:creationId xmlns:a16="http://schemas.microsoft.com/office/drawing/2014/main" id="{EC7C9C44-1F99-3EC5-F9B1-63D8CBB5810A}"/>
                  </a:ext>
                </a:extLst>
              </p:cNvPr>
              <p:cNvGrpSpPr/>
              <p:nvPr/>
            </p:nvGrpSpPr>
            <p:grpSpPr>
              <a:xfrm>
                <a:off x="1625597" y="3678893"/>
                <a:ext cx="8568000" cy="1050500"/>
                <a:chOff x="1625597" y="3678893"/>
                <a:chExt cx="8568000" cy="1050500"/>
              </a:xfrm>
            </p:grpSpPr>
            <p:cxnSp>
              <p:nvCxnSpPr>
                <p:cNvPr id="16" name="Connecteur droit avec flèche 15">
                  <a:extLst>
                    <a:ext uri="{FF2B5EF4-FFF2-40B4-BE49-F238E27FC236}">
                      <a16:creationId xmlns:a16="http://schemas.microsoft.com/office/drawing/2014/main" id="{AA38BF3B-B5E4-899D-9DF1-57E9C95EEB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654174" y="3931626"/>
                  <a:ext cx="505465" cy="0"/>
                </a:xfrm>
                <a:prstGeom prst="straightConnector1">
                  <a:avLst/>
                </a:prstGeom>
                <a:ln w="57150">
                  <a:solidFill>
                    <a:srgbClr val="C00000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Groupe 28">
                  <a:extLst>
                    <a:ext uri="{FF2B5EF4-FFF2-40B4-BE49-F238E27FC236}">
                      <a16:creationId xmlns:a16="http://schemas.microsoft.com/office/drawing/2014/main" id="{79BC1607-968F-97E5-57DE-838B1F078554}"/>
                    </a:ext>
                  </a:extLst>
                </p:cNvPr>
                <p:cNvGrpSpPr/>
                <p:nvPr/>
              </p:nvGrpSpPr>
              <p:grpSpPr>
                <a:xfrm>
                  <a:off x="1625597" y="3948055"/>
                  <a:ext cx="8568000" cy="781338"/>
                  <a:chOff x="2042157" y="4191895"/>
                  <a:chExt cx="8568000" cy="781338"/>
                </a:xfrm>
              </p:grpSpPr>
              <p:cxnSp>
                <p:nvCxnSpPr>
                  <p:cNvPr id="12" name="Connecteur droit avec flèche 11">
                    <a:extLst>
                      <a:ext uri="{FF2B5EF4-FFF2-40B4-BE49-F238E27FC236}">
                        <a16:creationId xmlns:a16="http://schemas.microsoft.com/office/drawing/2014/main" id="{CFA80B43-0156-7ECA-5E17-489B359ABE8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5972485" y="4622644"/>
                    <a:ext cx="701178" cy="0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Connecteur droit avec flèche 13">
                    <a:extLst>
                      <a:ext uri="{FF2B5EF4-FFF2-40B4-BE49-F238E27FC236}">
                        <a16:creationId xmlns:a16="http://schemas.microsoft.com/office/drawing/2014/main" id="{F029E328-7A22-FE04-1CFD-B04F0D169D8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711667" y="4551524"/>
                    <a:ext cx="701177" cy="0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Connecteur droit avec flèche 14">
                    <a:extLst>
                      <a:ext uri="{FF2B5EF4-FFF2-40B4-BE49-F238E27FC236}">
                        <a16:creationId xmlns:a16="http://schemas.microsoft.com/office/drawing/2014/main" id="{0076E414-8AB7-D7AC-2F28-0A09AF8310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042157" y="4191895"/>
                    <a:ext cx="8568000" cy="0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Connecteur droit avec flèche 18">
                    <a:extLst>
                      <a:ext uri="{FF2B5EF4-FFF2-40B4-BE49-F238E27FC236}">
                        <a16:creationId xmlns:a16="http://schemas.microsoft.com/office/drawing/2014/main" id="{8D074FC1-D8CA-F322-8A8E-52923FA5DF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10233304" y="4560565"/>
                    <a:ext cx="701178" cy="0"/>
                  </a:xfrm>
                  <a:prstGeom prst="straightConnector1">
                    <a:avLst/>
                  </a:prstGeom>
                  <a:ln w="57150">
                    <a:solidFill>
                      <a:srgbClr val="C0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9E13CCF7-0556-229A-E0A1-65A382262BC5}"/>
                </a:ext>
              </a:extLst>
            </p:cNvPr>
            <p:cNvGrpSpPr/>
            <p:nvPr/>
          </p:nvGrpSpPr>
          <p:grpSpPr>
            <a:xfrm>
              <a:off x="184565" y="4718114"/>
              <a:ext cx="11409890" cy="830997"/>
              <a:chOff x="184565" y="4718114"/>
              <a:chExt cx="11409890" cy="830997"/>
            </a:xfrm>
          </p:grpSpPr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49F77145-4ECA-EEC8-569F-A2AC372463C3}"/>
                  </a:ext>
                </a:extLst>
              </p:cNvPr>
              <p:cNvSpPr txBox="1"/>
              <p:nvPr/>
            </p:nvSpPr>
            <p:spPr>
              <a:xfrm>
                <a:off x="184565" y="4718114"/>
                <a:ext cx="304821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Processus sédimentaires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7A759398-3642-2BDF-A4F4-FDA7CEEED800}"/>
                  </a:ext>
                </a:extLst>
              </p:cNvPr>
              <p:cNvSpPr txBox="1"/>
              <p:nvPr/>
            </p:nvSpPr>
            <p:spPr>
              <a:xfrm>
                <a:off x="4380645" y="4718114"/>
                <a:ext cx="304821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Processus métamorphiques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A32F4730-0365-2159-10E3-8AACD5B4464F}"/>
                  </a:ext>
                </a:extLst>
              </p:cNvPr>
              <p:cNvSpPr txBox="1"/>
              <p:nvPr/>
            </p:nvSpPr>
            <p:spPr>
              <a:xfrm>
                <a:off x="8546245" y="4718114"/>
                <a:ext cx="3048210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400" b="1" dirty="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Processus magmatiques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95803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AFB4-B1B4-9190-5BB4-910E49280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F17C46-6F71-ABE4-C4B8-BDC6A67B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Commençons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par l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 roches magmatiques qui se forment par refroidissement (lent ou rapide) du magma issu de la fusion partielle des roches métamorphiques.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B352BB49-8C93-9854-D27A-2735EA2757F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EDD919D-7CFF-0708-916B-1AB46C1E1F36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AB5D380-5245-8806-5635-69BB2C5707DE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BC5FF7D-01CB-1248-A254-3ACC0BB6954F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8CAB5924-0915-9245-0480-1446462A2D35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4A562AB-4DD2-2136-9CA0-3E439D6F39F2}"/>
              </a:ext>
            </a:extLst>
          </p:cNvPr>
          <p:cNvCxnSpPr>
            <a:cxnSpLocks/>
          </p:cNvCxnSpPr>
          <p:nvPr/>
        </p:nvCxnSpPr>
        <p:spPr>
          <a:xfrm>
            <a:off x="975360" y="1676400"/>
            <a:ext cx="2301240" cy="0"/>
          </a:xfrm>
          <a:prstGeom prst="straightConnector1">
            <a:avLst/>
          </a:prstGeom>
          <a:ln w="38100">
            <a:solidFill>
              <a:srgbClr val="00ADE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25EED10-7512-3793-2D97-DABDDA4F2D76}"/>
              </a:ext>
            </a:extLst>
          </p:cNvPr>
          <p:cNvSpPr txBox="1"/>
          <p:nvPr/>
        </p:nvSpPr>
        <p:spPr>
          <a:xfrm>
            <a:off x="835886" y="1786132"/>
            <a:ext cx="2654074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magmatique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0464F73-DBC3-C89A-B728-2410F522C2AB}"/>
              </a:ext>
            </a:extLst>
          </p:cNvPr>
          <p:cNvSpPr txBox="1"/>
          <p:nvPr/>
        </p:nvSpPr>
        <p:spPr>
          <a:xfrm rot="20464790">
            <a:off x="6391988" y="5276750"/>
            <a:ext cx="1418508" cy="302955"/>
          </a:xfrm>
          <a:prstGeom prst="flowChartTerminator">
            <a:avLst/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1400" b="1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usion</a:t>
            </a:r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partielle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ADAB971-1547-C7A2-EE1B-F4F54F47964D}"/>
              </a:ext>
            </a:extLst>
          </p:cNvPr>
          <p:cNvSpPr txBox="1"/>
          <p:nvPr/>
        </p:nvSpPr>
        <p:spPr>
          <a:xfrm rot="1507161">
            <a:off x="4076931" y="5162524"/>
            <a:ext cx="1418508" cy="302955"/>
          </a:xfrm>
          <a:prstGeom prst="flowChartTerminator">
            <a:avLst/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</a:p>
        </p:txBody>
      </p:sp>
    </p:spTree>
    <p:extLst>
      <p:ext uri="{BB962C8B-B14F-4D97-AF65-F5344CB8AC3E}">
        <p14:creationId xmlns:p14="http://schemas.microsoft.com/office/powerpoint/2010/main" val="3171621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6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AC18D-E75D-8E08-6467-DEDB783D2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AE049-2BBC-1E31-ADA9-1C4B02125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roches magmatiques se forment à nouveau quand une roche magmatique fond en magma puis se refroidit.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EA9BF087-203E-FC16-0A66-15CDEBCC4E8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06BDD1-1CDF-1222-2821-DDF179893F71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09CAE36-5085-8854-5DCB-A62607C25198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C788864-A1A5-593E-AC62-FDED237BE8C7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CFDA41D4-6A9C-FAAF-2513-F3640D92A51C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75B5C7F8-AB96-CE7D-1C50-2489177E86CA}"/>
              </a:ext>
            </a:extLst>
          </p:cNvPr>
          <p:cNvCxnSpPr>
            <a:cxnSpLocks/>
          </p:cNvCxnSpPr>
          <p:nvPr/>
        </p:nvCxnSpPr>
        <p:spPr>
          <a:xfrm>
            <a:off x="975360" y="1676400"/>
            <a:ext cx="2301240" cy="0"/>
          </a:xfrm>
          <a:prstGeom prst="straightConnector1">
            <a:avLst/>
          </a:prstGeom>
          <a:ln w="38100">
            <a:solidFill>
              <a:srgbClr val="00ADE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616B3F6A-40EA-4667-08E1-F20D46F9F94B}"/>
              </a:ext>
            </a:extLst>
          </p:cNvPr>
          <p:cNvSpPr txBox="1"/>
          <p:nvPr/>
        </p:nvSpPr>
        <p:spPr>
          <a:xfrm>
            <a:off x="835886" y="1786132"/>
            <a:ext cx="2654074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magmatique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82B8D8CD-B266-5241-F0E4-79056C10C525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AE38DEE-7019-E13A-D773-782C682D5BD3}"/>
              </a:ext>
            </a:extLst>
          </p:cNvPr>
          <p:cNvSpPr txBox="1"/>
          <p:nvPr/>
        </p:nvSpPr>
        <p:spPr>
          <a:xfrm>
            <a:off x="715535" y="3927862"/>
            <a:ext cx="1418508" cy="302955"/>
          </a:xfrm>
          <a:prstGeom prst="flowChartTerminator">
            <a:avLst/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fr-FR" sz="1400" b="1" noProof="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usion</a:t>
            </a:r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partielle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4C288C2-E4A1-572B-91DD-E1957ADA8E8B}"/>
              </a:ext>
            </a:extLst>
          </p:cNvPr>
          <p:cNvSpPr txBox="1"/>
          <p:nvPr/>
        </p:nvSpPr>
        <p:spPr>
          <a:xfrm>
            <a:off x="731899" y="3389903"/>
            <a:ext cx="1418508" cy="302955"/>
          </a:xfrm>
          <a:prstGeom prst="flowChartTerminator">
            <a:avLst/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</a:p>
        </p:txBody>
      </p:sp>
    </p:spTree>
    <p:extLst>
      <p:ext uri="{BB962C8B-B14F-4D97-AF65-F5344CB8AC3E}">
        <p14:creationId xmlns:p14="http://schemas.microsoft.com/office/powerpoint/2010/main" val="1715376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05A5-6CB0-5314-3C62-E2D9DE036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9447D-5687-256B-3B6D-3BA3D1C20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263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roches magmatiques subissent de l’érosion. Les produits de l’érosion sont déplacés, déposés puis compactés et cimentés (diagenèse) pour former des roches sédimentaires.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2532E6E3-2116-9138-DD22-60E36FC4F47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46A40D2-A048-7836-E502-4E0C64A23F5B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C10E9DD-C7CF-FC08-4028-B01378945F82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BE29C94-7A87-6E8F-8AD3-89959FE20469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F007CB00-EC11-E232-7BFA-85820D6F1459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6DCADA87-86E9-8176-7F9D-EF4CC0471AF1}"/>
              </a:ext>
            </a:extLst>
          </p:cNvPr>
          <p:cNvSpPr/>
          <p:nvPr/>
        </p:nvSpPr>
        <p:spPr>
          <a:xfrm rot="10800000" flipV="1">
            <a:off x="3979376" y="215657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4F1B24F-70D8-74A8-012A-E5BF90B7AD11}"/>
              </a:ext>
            </a:extLst>
          </p:cNvPr>
          <p:cNvCxnSpPr>
            <a:cxnSpLocks/>
          </p:cNvCxnSpPr>
          <p:nvPr/>
        </p:nvCxnSpPr>
        <p:spPr>
          <a:xfrm>
            <a:off x="475129" y="1389529"/>
            <a:ext cx="2451847" cy="0"/>
          </a:xfrm>
          <a:prstGeom prst="straightConnector1">
            <a:avLst/>
          </a:prstGeom>
          <a:ln w="38100">
            <a:solidFill>
              <a:srgbClr val="F7941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7CD2AB7-963A-6799-3C57-1C187C0CCF93}"/>
              </a:ext>
            </a:extLst>
          </p:cNvPr>
          <p:cNvSpPr txBox="1"/>
          <p:nvPr/>
        </p:nvSpPr>
        <p:spPr>
          <a:xfrm>
            <a:off x="301535" y="1490025"/>
            <a:ext cx="2729350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32FAB2E-3F8E-9DA4-E38D-108A9690561A}"/>
              </a:ext>
            </a:extLst>
          </p:cNvPr>
          <p:cNvSpPr txBox="1"/>
          <p:nvPr/>
        </p:nvSpPr>
        <p:spPr>
          <a:xfrm rot="641529">
            <a:off x="4340388" y="2551926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Diagenèse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354CC6A-BE67-A954-3500-5FB5C678C990}"/>
              </a:ext>
            </a:extLst>
          </p:cNvPr>
          <p:cNvSpPr txBox="1"/>
          <p:nvPr/>
        </p:nvSpPr>
        <p:spPr>
          <a:xfrm rot="665384">
            <a:off x="4155148" y="2955953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352B059-D578-4546-3663-69DF6F4EEBEC}"/>
              </a:ext>
            </a:extLst>
          </p:cNvPr>
          <p:cNvSpPr txBox="1"/>
          <p:nvPr/>
        </p:nvSpPr>
        <p:spPr>
          <a:xfrm rot="641529">
            <a:off x="2788841" y="2238716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6DAA150-677F-E7B0-4FE7-529B027555E7}"/>
              </a:ext>
            </a:extLst>
          </p:cNvPr>
          <p:cNvSpPr txBox="1"/>
          <p:nvPr/>
        </p:nvSpPr>
        <p:spPr>
          <a:xfrm rot="440773">
            <a:off x="2605454" y="2670755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47D47B38-206A-787C-6F59-20E5FF7EB8C0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35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1" grpId="0" animBg="1"/>
      <p:bldP spid="12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BAE5D-B237-13E6-0155-5B36439A8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C1814-EEC5-3F54-F984-590335695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roches sédimentaires peuvent se former de nouveau en subissant les quatre étapes sans changer de nature.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4E404DCA-7A7A-E363-6983-D117618810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1AF617D-C168-E664-61B9-76D9696C9C66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2FDFD13-C7B6-457E-5F55-D4C8CA87C5BC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E2F9F8A-2952-6D96-7C63-2631B560A326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AEE04064-904C-471C-EEFD-6ABA36FF9584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D781E4F1-2F97-9C7A-CB52-D697F22EC1CB}"/>
              </a:ext>
            </a:extLst>
          </p:cNvPr>
          <p:cNvSpPr/>
          <p:nvPr/>
        </p:nvSpPr>
        <p:spPr>
          <a:xfrm rot="10800000" flipV="1">
            <a:off x="3979376" y="215657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BA06F75B-F323-005F-D129-CB7ABE40D01E}"/>
              </a:ext>
            </a:extLst>
          </p:cNvPr>
          <p:cNvCxnSpPr>
            <a:cxnSpLocks/>
          </p:cNvCxnSpPr>
          <p:nvPr/>
        </p:nvCxnSpPr>
        <p:spPr>
          <a:xfrm>
            <a:off x="559724" y="1233054"/>
            <a:ext cx="2301240" cy="0"/>
          </a:xfrm>
          <a:prstGeom prst="straightConnector1">
            <a:avLst/>
          </a:prstGeom>
          <a:ln w="38100">
            <a:solidFill>
              <a:srgbClr val="F7941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B7E1EDBB-63C2-BFC0-ABA7-E5021D2C8F4E}"/>
              </a:ext>
            </a:extLst>
          </p:cNvPr>
          <p:cNvSpPr txBox="1"/>
          <p:nvPr/>
        </p:nvSpPr>
        <p:spPr>
          <a:xfrm>
            <a:off x="235523" y="1333550"/>
            <a:ext cx="2729350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6D0E8E8F-58DE-8931-888E-3C84AD8A205A}"/>
              </a:ext>
            </a:extLst>
          </p:cNvPr>
          <p:cNvSpPr/>
          <p:nvPr/>
        </p:nvSpPr>
        <p:spPr>
          <a:xfrm>
            <a:off x="5007595" y="129713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77008B4-EF60-B7F6-FC54-7E8D32B51752}"/>
              </a:ext>
            </a:extLst>
          </p:cNvPr>
          <p:cNvSpPr txBox="1"/>
          <p:nvPr/>
        </p:nvSpPr>
        <p:spPr>
          <a:xfrm>
            <a:off x="7166715" y="1462036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Diagenèse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A2C57-0037-DA7B-347A-973509F7E3F9}"/>
              </a:ext>
            </a:extLst>
          </p:cNvPr>
          <p:cNvSpPr txBox="1"/>
          <p:nvPr/>
        </p:nvSpPr>
        <p:spPr>
          <a:xfrm>
            <a:off x="3591729" y="1034790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FED71D6-91AD-AF05-91A5-C5DF00C08D00}"/>
              </a:ext>
            </a:extLst>
          </p:cNvPr>
          <p:cNvSpPr txBox="1"/>
          <p:nvPr/>
        </p:nvSpPr>
        <p:spPr>
          <a:xfrm>
            <a:off x="7139167" y="1074934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E749440-9C81-256D-CE9B-C2F4ADEC80D9}"/>
              </a:ext>
            </a:extLst>
          </p:cNvPr>
          <p:cNvSpPr txBox="1"/>
          <p:nvPr/>
        </p:nvSpPr>
        <p:spPr>
          <a:xfrm>
            <a:off x="3621455" y="1414610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AB915CAD-320C-4ADA-061B-2E276500E551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2421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BEF99-7B4A-E910-3A00-7B27B29E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6A856D-5C0A-9CF5-D77B-8306B4E94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produits de l’érosion des roches métamorphiques sont déplacés, déposés puis compactés et cimentés ( diagenèse) pour former des roches sédimentaires.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50A9FFE3-374D-3C0C-B4AD-DBA64EFC3B5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FC6254B-DB38-0B1E-7C9E-912E4FF725D9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F8AA94D-7AD1-205F-748C-0C40FAE0C5DE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F75F393-2724-DABC-8E07-7B743492A6E8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23D0F621-8406-7F11-2541-C8C5BCE549EF}"/>
              </a:ext>
            </a:extLst>
          </p:cNvPr>
          <p:cNvSpPr/>
          <p:nvPr/>
        </p:nvSpPr>
        <p:spPr>
          <a:xfrm>
            <a:off x="5007595" y="129713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FF76CA8F-8FB0-CC94-822E-31D66D6C6DD4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C5AA47C6-37F4-1AE8-8B95-29A74E12B1DA}"/>
              </a:ext>
            </a:extLst>
          </p:cNvPr>
          <p:cNvSpPr/>
          <p:nvPr/>
        </p:nvSpPr>
        <p:spPr>
          <a:xfrm rot="10800000" flipH="1" flipV="1">
            <a:off x="7091037" y="2154647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A87D2909-4950-05D1-2867-EC8C9AB03BC9}"/>
              </a:ext>
            </a:extLst>
          </p:cNvPr>
          <p:cNvSpPr/>
          <p:nvPr/>
        </p:nvSpPr>
        <p:spPr>
          <a:xfrm rot="10800000" flipV="1">
            <a:off x="3979376" y="215657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363419D-E735-6599-607C-83B3F43DBB85}"/>
              </a:ext>
            </a:extLst>
          </p:cNvPr>
          <p:cNvCxnSpPr>
            <a:cxnSpLocks/>
          </p:cNvCxnSpPr>
          <p:nvPr/>
        </p:nvCxnSpPr>
        <p:spPr>
          <a:xfrm>
            <a:off x="447040" y="1300480"/>
            <a:ext cx="2443480" cy="0"/>
          </a:xfrm>
          <a:prstGeom prst="straightConnector1">
            <a:avLst/>
          </a:prstGeom>
          <a:ln w="38100">
            <a:solidFill>
              <a:srgbClr val="F7941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EE19DBC2-FBEA-073D-49BD-A6837B6B46C6}"/>
              </a:ext>
            </a:extLst>
          </p:cNvPr>
          <p:cNvSpPr txBox="1"/>
          <p:nvPr/>
        </p:nvSpPr>
        <p:spPr>
          <a:xfrm>
            <a:off x="265079" y="1400976"/>
            <a:ext cx="2729350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9B979AFA-2C49-F949-0E87-07480883A839}"/>
              </a:ext>
            </a:extLst>
          </p:cNvPr>
          <p:cNvSpPr txBox="1"/>
          <p:nvPr/>
        </p:nvSpPr>
        <p:spPr>
          <a:xfrm>
            <a:off x="7969952" y="2408707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Diagenèse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4CDC5D6-75D5-1117-4F11-04E7765378EE}"/>
              </a:ext>
            </a:extLst>
          </p:cNvPr>
          <p:cNvSpPr txBox="1"/>
          <p:nvPr/>
        </p:nvSpPr>
        <p:spPr>
          <a:xfrm>
            <a:off x="6345089" y="2497830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2D662-F9EC-261B-110B-B4948F719A27}"/>
              </a:ext>
            </a:extLst>
          </p:cNvPr>
          <p:cNvSpPr txBox="1"/>
          <p:nvPr/>
        </p:nvSpPr>
        <p:spPr>
          <a:xfrm>
            <a:off x="8185049" y="2810501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E434C82-8580-CA58-A824-AF87EE41C596}"/>
              </a:ext>
            </a:extLst>
          </p:cNvPr>
          <p:cNvSpPr txBox="1"/>
          <p:nvPr/>
        </p:nvSpPr>
        <p:spPr>
          <a:xfrm>
            <a:off x="6374815" y="2877650"/>
            <a:ext cx="1418508" cy="302955"/>
          </a:xfrm>
          <a:prstGeom prst="flowChartTerminator">
            <a:avLst/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9BEEEB48-CFEB-217C-D4AC-F852C03485B0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811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9" grpId="0" animBg="1"/>
      <p:bldP spid="20" grpId="0" animBg="1"/>
      <p:bldP spid="23" grpId="0" animBg="1"/>
      <p:bldP spid="2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B6175-ECF8-AD2B-0D7B-49CC139C2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26780-B7ED-3D64-58C8-6368EC5F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Sous l’effet des changement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 de la 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pression et de la température, les roches sédimentaires se transforment en roches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métamorphiques (métamorphisme ).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9064DEFA-037A-ABB7-DE2D-8120415C227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D6BDE7C-AF3C-B592-35B8-7EB1DDBE30A4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DF58590-3BE6-D241-4E87-FAE587C9DA7B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E37653D3-E6A8-354C-A6EA-E195C35899C5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A99BA031-FAB0-F331-8E2D-B5B4B1983C43}"/>
              </a:ext>
            </a:extLst>
          </p:cNvPr>
          <p:cNvSpPr/>
          <p:nvPr/>
        </p:nvSpPr>
        <p:spPr>
          <a:xfrm>
            <a:off x="5007595" y="129713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3FE01888-6E73-5ED9-ABB9-9E5B340EBC8D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ABCF412B-5848-072E-75B6-638328AA69E1}"/>
              </a:ext>
            </a:extLst>
          </p:cNvPr>
          <p:cNvSpPr/>
          <p:nvPr/>
        </p:nvSpPr>
        <p:spPr>
          <a:xfrm rot="10800000" flipH="1" flipV="1">
            <a:off x="7091037" y="2154647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408BE694-2720-057A-7DE3-608B7EFACDF8}"/>
              </a:ext>
            </a:extLst>
          </p:cNvPr>
          <p:cNvSpPr/>
          <p:nvPr/>
        </p:nvSpPr>
        <p:spPr>
          <a:xfrm rot="10800000" flipV="1">
            <a:off x="3979376" y="215657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D1304406-B08E-0663-4F24-B95B0A688734}"/>
              </a:ext>
            </a:extLst>
          </p:cNvPr>
          <p:cNvCxnSpPr>
            <a:cxnSpLocks/>
          </p:cNvCxnSpPr>
          <p:nvPr/>
        </p:nvCxnSpPr>
        <p:spPr>
          <a:xfrm>
            <a:off x="721360" y="1351280"/>
            <a:ext cx="2301240" cy="0"/>
          </a:xfrm>
          <a:prstGeom prst="straightConnector1">
            <a:avLst/>
          </a:prstGeom>
          <a:ln w="38100">
            <a:solidFill>
              <a:srgbClr val="00A7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1E6673FD-BDD2-C5D3-A671-B0F7B0B6D0C4}"/>
              </a:ext>
            </a:extLst>
          </p:cNvPr>
          <p:cNvSpPr txBox="1"/>
          <p:nvPr/>
        </p:nvSpPr>
        <p:spPr>
          <a:xfrm>
            <a:off x="397158" y="145177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927BC176-0CDC-ABA9-8862-4DFCC8CA4F5C}"/>
              </a:ext>
            </a:extLst>
          </p:cNvPr>
          <p:cNvSpPr/>
          <p:nvPr/>
        </p:nvSpPr>
        <p:spPr>
          <a:xfrm rot="16580925" flipV="1">
            <a:off x="7527248" y="1979792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E693827-2320-68B8-E03C-D0785C59F3A1}"/>
              </a:ext>
            </a:extLst>
          </p:cNvPr>
          <p:cNvSpPr txBox="1"/>
          <p:nvPr/>
        </p:nvSpPr>
        <p:spPr>
          <a:xfrm>
            <a:off x="8075922" y="1782599"/>
            <a:ext cx="1418508" cy="302955"/>
          </a:xfrm>
          <a:prstGeom prst="flowChartTerminator">
            <a:avLst/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D009A21-348E-2FB6-8AC8-F3C2584A2AEE}"/>
              </a:ext>
            </a:extLst>
          </p:cNvPr>
          <p:cNvSpPr txBox="1"/>
          <p:nvPr/>
        </p:nvSpPr>
        <p:spPr>
          <a:xfrm>
            <a:off x="8497584" y="2377993"/>
            <a:ext cx="1418508" cy="302955"/>
          </a:xfrm>
          <a:prstGeom prst="flowChartTerminator">
            <a:avLst/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 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3BC679A-CB4B-4CB1-F252-7D4DDA70A9EB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9452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6587D-FF82-B7A1-C8F5-AD58CC96F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3CA0BC-A274-FB47-8220-DD00892B0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Une roche métamorphique peut subir de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nouvelles transformations à l’état solide 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sous l’effet de variations de la  pression et de la température, ce qui donne une autre roche métamorphique.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232A5C53-4A84-177A-83DA-F5662035CC3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C061630-4145-FDF6-7F1E-EF3C65548775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B20486-C208-93A3-D207-26B3D30C241B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F76E188-C5AD-6398-6125-C7CAA75443A3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7F013C06-4834-007A-4CBD-390200F588C3}"/>
              </a:ext>
            </a:extLst>
          </p:cNvPr>
          <p:cNvSpPr/>
          <p:nvPr/>
        </p:nvSpPr>
        <p:spPr>
          <a:xfrm>
            <a:off x="5007595" y="129713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E0328EED-987F-0CBD-2B1F-B97A61FE5721}"/>
              </a:ext>
            </a:extLst>
          </p:cNvPr>
          <p:cNvSpPr/>
          <p:nvPr/>
        </p:nvSpPr>
        <p:spPr>
          <a:xfrm rot="5562545">
            <a:off x="8957112" y="3154028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77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62001FCB-A0E1-B185-DCBF-F54F424F2E1C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E6E2E7B3-96BC-394E-0E3D-E686278CF441}"/>
              </a:ext>
            </a:extLst>
          </p:cNvPr>
          <p:cNvSpPr/>
          <p:nvPr/>
        </p:nvSpPr>
        <p:spPr>
          <a:xfrm rot="10800000" flipH="1" flipV="1">
            <a:off x="7091037" y="2154647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0098E224-F8C8-865C-B6A3-FD3F40F3C8B7}"/>
              </a:ext>
            </a:extLst>
          </p:cNvPr>
          <p:cNvSpPr/>
          <p:nvPr/>
        </p:nvSpPr>
        <p:spPr>
          <a:xfrm rot="10800000" flipV="1">
            <a:off x="3979376" y="215657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926A42AA-E7AD-CA76-37A7-9BD0C780E14F}"/>
              </a:ext>
            </a:extLst>
          </p:cNvPr>
          <p:cNvCxnSpPr>
            <a:cxnSpLocks/>
          </p:cNvCxnSpPr>
          <p:nvPr/>
        </p:nvCxnSpPr>
        <p:spPr>
          <a:xfrm>
            <a:off x="523947" y="1421757"/>
            <a:ext cx="2301240" cy="0"/>
          </a:xfrm>
          <a:prstGeom prst="straightConnector1">
            <a:avLst/>
          </a:prstGeom>
          <a:ln w="38100">
            <a:solidFill>
              <a:srgbClr val="00A7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75CBB49-BD87-050E-01AB-49A021802571}"/>
              </a:ext>
            </a:extLst>
          </p:cNvPr>
          <p:cNvSpPr txBox="1"/>
          <p:nvPr/>
        </p:nvSpPr>
        <p:spPr>
          <a:xfrm>
            <a:off x="199745" y="1522253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80F17B70-EE5D-92A8-72E4-AB46F8F848A8}"/>
              </a:ext>
            </a:extLst>
          </p:cNvPr>
          <p:cNvSpPr/>
          <p:nvPr/>
        </p:nvSpPr>
        <p:spPr>
          <a:xfrm rot="16580925" flipV="1">
            <a:off x="7527248" y="1979792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2BCCC3D-31A1-D318-5A45-5F3115591164}"/>
              </a:ext>
            </a:extLst>
          </p:cNvPr>
          <p:cNvSpPr txBox="1"/>
          <p:nvPr/>
        </p:nvSpPr>
        <p:spPr>
          <a:xfrm>
            <a:off x="10126571" y="3277660"/>
            <a:ext cx="1418508" cy="302955"/>
          </a:xfrm>
          <a:prstGeom prst="flowChartTerminator">
            <a:avLst/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D78B52-F782-CBDF-F222-48CDFEAFB2DC}"/>
              </a:ext>
            </a:extLst>
          </p:cNvPr>
          <p:cNvSpPr txBox="1"/>
          <p:nvPr/>
        </p:nvSpPr>
        <p:spPr>
          <a:xfrm>
            <a:off x="10154695" y="3745734"/>
            <a:ext cx="1418508" cy="302955"/>
          </a:xfrm>
          <a:prstGeom prst="flowChartTerminator">
            <a:avLst/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 </a:t>
            </a:r>
          </a:p>
        </p:txBody>
      </p:sp>
      <p:sp>
        <p:nvSpPr>
          <p:cNvPr id="20" name="Arc 19">
            <a:extLst>
              <a:ext uri="{FF2B5EF4-FFF2-40B4-BE49-F238E27FC236}">
                <a16:creationId xmlns:a16="http://schemas.microsoft.com/office/drawing/2014/main" id="{F40FCC11-4FA1-8C2C-C0ED-6F63FF16DFFD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2757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7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1CD6A-A0CE-BC3E-AA24-C5B09853D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64D54F-8DF9-DA65-FFBF-F5AF5BF0F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Les roches magmatiques peuvent aussi être transformées directement en roches métamorphiques sous l’effet de la pression et de la température.</a:t>
            </a: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265CE42A-7B55-51FD-D271-46A6195B95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CFF2E27-66BF-8DE3-00C2-4647F1ADC2C2}"/>
              </a:ext>
            </a:extLst>
          </p:cNvPr>
          <p:cNvSpPr txBox="1"/>
          <p:nvPr/>
        </p:nvSpPr>
        <p:spPr>
          <a:xfrm>
            <a:off x="5139932" y="162698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8E82105-6AE7-9168-DCBE-D89C22695136}"/>
              </a:ext>
            </a:extLst>
          </p:cNvPr>
          <p:cNvSpPr txBox="1"/>
          <p:nvPr/>
        </p:nvSpPr>
        <p:spPr>
          <a:xfrm>
            <a:off x="2801846" y="338633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1E51AB6-BB09-6136-23F2-B5781DC181EE}"/>
              </a:ext>
            </a:extLst>
          </p:cNvPr>
          <p:cNvSpPr txBox="1"/>
          <p:nvPr/>
        </p:nvSpPr>
        <p:spPr>
          <a:xfrm>
            <a:off x="7697938" y="336318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C3FE2134-D41A-5C34-C1C9-ACB82B3F3DD5}"/>
              </a:ext>
            </a:extLst>
          </p:cNvPr>
          <p:cNvSpPr/>
          <p:nvPr/>
        </p:nvSpPr>
        <p:spPr>
          <a:xfrm>
            <a:off x="5007595" y="129713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A5EF42AF-47F6-37A6-DAA8-8107B420FE99}"/>
              </a:ext>
            </a:extLst>
          </p:cNvPr>
          <p:cNvSpPr/>
          <p:nvPr/>
        </p:nvSpPr>
        <p:spPr>
          <a:xfrm rot="5562545">
            <a:off x="8957112" y="3154028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77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036AE33B-3B03-DAEF-3498-5976B8EA59B0}"/>
              </a:ext>
            </a:extLst>
          </p:cNvPr>
          <p:cNvSpPr/>
          <p:nvPr/>
        </p:nvSpPr>
        <p:spPr>
          <a:xfrm rot="10800000" flipH="1">
            <a:off x="3456586" y="428398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C74CC712-CF05-DC97-18D1-98B1FCE01852}"/>
              </a:ext>
            </a:extLst>
          </p:cNvPr>
          <p:cNvSpPr/>
          <p:nvPr/>
        </p:nvSpPr>
        <p:spPr>
          <a:xfrm rot="10800000" flipH="1">
            <a:off x="4070045" y="4282460"/>
            <a:ext cx="4039564" cy="134205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none" w="lg" len="med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FF5DCC6C-4844-9B83-BF1D-8FAE663D9068}"/>
              </a:ext>
            </a:extLst>
          </p:cNvPr>
          <p:cNvSpPr/>
          <p:nvPr/>
        </p:nvSpPr>
        <p:spPr>
          <a:xfrm rot="10800000" flipH="1" flipV="1">
            <a:off x="7091037" y="2154647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B57F9558-2B9E-8789-92E7-EB9247D63B02}"/>
              </a:ext>
            </a:extLst>
          </p:cNvPr>
          <p:cNvSpPr/>
          <p:nvPr/>
        </p:nvSpPr>
        <p:spPr>
          <a:xfrm rot="10800000" flipV="1">
            <a:off x="3979376" y="215657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5DD9C60B-6123-A4CA-B0EB-53DD25A119E7}"/>
              </a:ext>
            </a:extLst>
          </p:cNvPr>
          <p:cNvCxnSpPr>
            <a:cxnSpLocks/>
          </p:cNvCxnSpPr>
          <p:nvPr/>
        </p:nvCxnSpPr>
        <p:spPr>
          <a:xfrm>
            <a:off x="975360" y="1676400"/>
            <a:ext cx="2301240" cy="0"/>
          </a:xfrm>
          <a:prstGeom prst="straightConnector1">
            <a:avLst/>
          </a:prstGeom>
          <a:ln w="38100">
            <a:solidFill>
              <a:srgbClr val="00A7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85E1D655-D891-1135-8473-B2623DFBED5D}"/>
              </a:ext>
            </a:extLst>
          </p:cNvPr>
          <p:cNvSpPr txBox="1"/>
          <p:nvPr/>
        </p:nvSpPr>
        <p:spPr>
          <a:xfrm>
            <a:off x="651158" y="177689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7FD544A5-51CC-289A-B01E-23CA28E7D683}"/>
              </a:ext>
            </a:extLst>
          </p:cNvPr>
          <p:cNvSpPr/>
          <p:nvPr/>
        </p:nvSpPr>
        <p:spPr>
          <a:xfrm rot="16580925" flipV="1">
            <a:off x="7527248" y="1979792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D13A2F4-00B7-BE61-48F9-1C4FAB143441}"/>
              </a:ext>
            </a:extLst>
          </p:cNvPr>
          <p:cNvSpPr txBox="1"/>
          <p:nvPr/>
        </p:nvSpPr>
        <p:spPr>
          <a:xfrm rot="1631283">
            <a:off x="4447356" y="4844389"/>
            <a:ext cx="1418508" cy="302955"/>
          </a:xfrm>
          <a:prstGeom prst="flowChartTerminator">
            <a:avLst/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Pression </a:t>
            </a:r>
            <a:endParaRPr lang="fr-FR" sz="14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CB8319F-0659-B1DB-D313-6C010B3DEDDD}"/>
              </a:ext>
            </a:extLst>
          </p:cNvPr>
          <p:cNvSpPr txBox="1"/>
          <p:nvPr/>
        </p:nvSpPr>
        <p:spPr>
          <a:xfrm rot="20316086">
            <a:off x="6124389" y="4878702"/>
            <a:ext cx="1418508" cy="302955"/>
          </a:xfrm>
          <a:prstGeom prst="flowChartTerminator">
            <a:avLst/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Température</a:t>
            </a:r>
            <a:endParaRPr lang="fr-FR" sz="14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Arc 27">
            <a:extLst>
              <a:ext uri="{FF2B5EF4-FFF2-40B4-BE49-F238E27FC236}">
                <a16:creationId xmlns:a16="http://schemas.microsoft.com/office/drawing/2014/main" id="{01884A99-6F95-28B3-028D-4D364DC16759}"/>
              </a:ext>
            </a:extLst>
          </p:cNvPr>
          <p:cNvSpPr/>
          <p:nvPr/>
        </p:nvSpPr>
        <p:spPr>
          <a:xfrm rot="15826626">
            <a:off x="2342952" y="321498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7656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9" grpId="0" animBg="1"/>
      <p:bldP spid="2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1F433-11A0-FDB1-554E-7F5C74D3C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E11F30-71E2-17A2-B318-9D0EE46AC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418" y="389476"/>
            <a:ext cx="10277091" cy="470000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récapitule.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Google Shape;289;p51">
            <a:extLst>
              <a:ext uri="{FF2B5EF4-FFF2-40B4-BE49-F238E27FC236}">
                <a16:creationId xmlns:a16="http://schemas.microsoft.com/office/drawing/2014/main" id="{8060E8E8-CCBE-ABFD-DBEE-C147A99754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5024" y="470256"/>
            <a:ext cx="553927" cy="46999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E05BBE9-DA93-FB6F-185E-A3B257899DF5}"/>
              </a:ext>
            </a:extLst>
          </p:cNvPr>
          <p:cNvSpPr txBox="1"/>
          <p:nvPr/>
        </p:nvSpPr>
        <p:spPr>
          <a:xfrm>
            <a:off x="5119612" y="215530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429E86-C7DB-E2D7-C932-83FEB2AEE1FD}"/>
              </a:ext>
            </a:extLst>
          </p:cNvPr>
          <p:cNvSpPr txBox="1"/>
          <p:nvPr/>
        </p:nvSpPr>
        <p:spPr>
          <a:xfrm>
            <a:off x="2781526" y="391465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986AA64-B9A6-A371-E24E-66975B0F28BE}"/>
              </a:ext>
            </a:extLst>
          </p:cNvPr>
          <p:cNvSpPr txBox="1"/>
          <p:nvPr/>
        </p:nvSpPr>
        <p:spPr>
          <a:xfrm>
            <a:off x="7677618" y="389150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350E2E78-7D31-17ED-2FA6-77AFCE878FA5}"/>
              </a:ext>
            </a:extLst>
          </p:cNvPr>
          <p:cNvSpPr/>
          <p:nvPr/>
        </p:nvSpPr>
        <p:spPr>
          <a:xfrm>
            <a:off x="4987275" y="182545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6A35080B-68D8-BCB8-29EC-F4ADDAA605D3}"/>
              </a:ext>
            </a:extLst>
          </p:cNvPr>
          <p:cNvSpPr/>
          <p:nvPr/>
        </p:nvSpPr>
        <p:spPr>
          <a:xfrm rot="5562545">
            <a:off x="8936792" y="3682348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77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orme libre : forme 25">
            <a:extLst>
              <a:ext uri="{FF2B5EF4-FFF2-40B4-BE49-F238E27FC236}">
                <a16:creationId xmlns:a16="http://schemas.microsoft.com/office/drawing/2014/main" id="{5A6B7E3C-26E7-86C9-7D2D-650D77D75074}"/>
              </a:ext>
            </a:extLst>
          </p:cNvPr>
          <p:cNvSpPr/>
          <p:nvPr/>
        </p:nvSpPr>
        <p:spPr>
          <a:xfrm rot="10800000" flipH="1">
            <a:off x="3436266" y="481230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7" name="Forme libre : forme 26">
            <a:extLst>
              <a:ext uri="{FF2B5EF4-FFF2-40B4-BE49-F238E27FC236}">
                <a16:creationId xmlns:a16="http://schemas.microsoft.com/office/drawing/2014/main" id="{DAA5884C-EB04-9955-22C6-878D5ADE166A}"/>
              </a:ext>
            </a:extLst>
          </p:cNvPr>
          <p:cNvSpPr/>
          <p:nvPr/>
        </p:nvSpPr>
        <p:spPr>
          <a:xfrm rot="10800000" flipH="1">
            <a:off x="4049725" y="4810780"/>
            <a:ext cx="4039564" cy="134205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none" w="lg" len="med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3E8180D2-85AA-823F-2E29-D571A836945F}"/>
              </a:ext>
            </a:extLst>
          </p:cNvPr>
          <p:cNvSpPr/>
          <p:nvPr/>
        </p:nvSpPr>
        <p:spPr>
          <a:xfrm rot="10800000" flipH="1" flipV="1">
            <a:off x="7070717" y="2682967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30" name="Forme libre : forme 29">
            <a:extLst>
              <a:ext uri="{FF2B5EF4-FFF2-40B4-BE49-F238E27FC236}">
                <a16:creationId xmlns:a16="http://schemas.microsoft.com/office/drawing/2014/main" id="{C725A061-6039-5BDA-63C7-04FE2C3DBC1C}"/>
              </a:ext>
            </a:extLst>
          </p:cNvPr>
          <p:cNvSpPr/>
          <p:nvPr/>
        </p:nvSpPr>
        <p:spPr>
          <a:xfrm rot="10800000" flipV="1">
            <a:off x="3959056" y="268489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81D324C9-1969-CA3A-31B8-DD39398F2DAF}"/>
              </a:ext>
            </a:extLst>
          </p:cNvPr>
          <p:cNvCxnSpPr>
            <a:cxnSpLocks/>
          </p:cNvCxnSpPr>
          <p:nvPr/>
        </p:nvCxnSpPr>
        <p:spPr>
          <a:xfrm>
            <a:off x="4744720" y="1087120"/>
            <a:ext cx="2301240" cy="0"/>
          </a:xfrm>
          <a:prstGeom prst="straightConnector1">
            <a:avLst/>
          </a:prstGeom>
          <a:ln w="38100">
            <a:solidFill>
              <a:srgbClr val="F7941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6A32A0A-CF59-BA74-36C5-70CE85912195}"/>
              </a:ext>
            </a:extLst>
          </p:cNvPr>
          <p:cNvSpPr txBox="1"/>
          <p:nvPr/>
        </p:nvSpPr>
        <p:spPr>
          <a:xfrm>
            <a:off x="4420518" y="118761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B64BC613-BB65-1134-2DE9-2D9C3B48F400}"/>
              </a:ext>
            </a:extLst>
          </p:cNvPr>
          <p:cNvSpPr/>
          <p:nvPr/>
        </p:nvSpPr>
        <p:spPr>
          <a:xfrm rot="16580925" flipV="1">
            <a:off x="7506928" y="2508112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9DC5F88C-6E92-8AB9-286D-0A9E808078A7}"/>
              </a:ext>
            </a:extLst>
          </p:cNvPr>
          <p:cNvCxnSpPr>
            <a:cxnSpLocks/>
          </p:cNvCxnSpPr>
          <p:nvPr/>
        </p:nvCxnSpPr>
        <p:spPr>
          <a:xfrm>
            <a:off x="670560" y="1087120"/>
            <a:ext cx="2301240" cy="0"/>
          </a:xfrm>
          <a:prstGeom prst="straightConnector1">
            <a:avLst/>
          </a:prstGeom>
          <a:ln w="38100">
            <a:solidFill>
              <a:srgbClr val="00ADE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41C9AC99-C348-31E9-A8B7-31EF1B1E67AF}"/>
              </a:ext>
            </a:extLst>
          </p:cNvPr>
          <p:cNvSpPr txBox="1"/>
          <p:nvPr/>
        </p:nvSpPr>
        <p:spPr>
          <a:xfrm>
            <a:off x="346358" y="118761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magmatiques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583E543-C9DD-901E-E59E-3416E13BF142}"/>
              </a:ext>
            </a:extLst>
          </p:cNvPr>
          <p:cNvCxnSpPr>
            <a:cxnSpLocks/>
          </p:cNvCxnSpPr>
          <p:nvPr/>
        </p:nvCxnSpPr>
        <p:spPr>
          <a:xfrm>
            <a:off x="8859520" y="1087120"/>
            <a:ext cx="2301240" cy="0"/>
          </a:xfrm>
          <a:prstGeom prst="straightConnector1">
            <a:avLst/>
          </a:prstGeom>
          <a:ln w="38100">
            <a:solidFill>
              <a:srgbClr val="00A7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74ECA32-AA95-DED4-744D-87E55AAB3079}"/>
              </a:ext>
            </a:extLst>
          </p:cNvPr>
          <p:cNvSpPr txBox="1"/>
          <p:nvPr/>
        </p:nvSpPr>
        <p:spPr>
          <a:xfrm>
            <a:off x="8535318" y="118761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4E9D8BE3-3F94-0475-96B0-6B8D2EE78195}"/>
              </a:ext>
            </a:extLst>
          </p:cNvPr>
          <p:cNvSpPr/>
          <p:nvPr/>
        </p:nvSpPr>
        <p:spPr>
          <a:xfrm rot="15826626">
            <a:off x="2353112" y="3712828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7522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84328F-9260-2AC3-D17D-926965718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noProof="0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3115197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FED4DC-4D24-49F9-47BD-729AD9D43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316" y="399365"/>
            <a:ext cx="10778296" cy="625980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consiste à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réaliser un 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schéma de synthèse du cycle des roches.</a:t>
            </a: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b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BBD8B40-CD58-1B43-CB76-A861CE5E35E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80290" y="689687"/>
            <a:ext cx="10277475" cy="26828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Indiquer les différents supports utilisés et les étapes à suivre pour réaliser cette tâche.</a:t>
            </a:r>
          </a:p>
        </p:txBody>
      </p:sp>
      <p:pic>
        <p:nvPicPr>
          <p:cNvPr id="9" name="Google Shape;289;p51">
            <a:extLst>
              <a:ext uri="{FF2B5EF4-FFF2-40B4-BE49-F238E27FC236}">
                <a16:creationId xmlns:a16="http://schemas.microsoft.com/office/drawing/2014/main" id="{0669E6B1-1B70-976E-CBEA-81DA3071FB5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7916" y="497458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à coins arrondis 6">
            <a:extLst>
              <a:ext uri="{FF2B5EF4-FFF2-40B4-BE49-F238E27FC236}">
                <a16:creationId xmlns:a16="http://schemas.microsoft.com/office/drawing/2014/main" id="{75E8FA03-1EAB-8A53-4775-38F04D156E40}"/>
              </a:ext>
            </a:extLst>
          </p:cNvPr>
          <p:cNvSpPr/>
          <p:nvPr/>
        </p:nvSpPr>
        <p:spPr>
          <a:xfrm>
            <a:off x="489919" y="1733104"/>
            <a:ext cx="11056025" cy="4914988"/>
          </a:xfrm>
          <a:prstGeom prst="roundRect">
            <a:avLst>
              <a:gd name="adj" fmla="val 5694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spcBef>
                <a:spcPts val="1800"/>
              </a:spcBef>
              <a:spcAft>
                <a:spcPts val="1800"/>
              </a:spcAft>
              <a:defRPr/>
            </a:pPr>
            <a:endParaRPr lang="fr-FR" b="1" noProof="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 à coins arrondis 4">
            <a:extLst>
              <a:ext uri="{FF2B5EF4-FFF2-40B4-BE49-F238E27FC236}">
                <a16:creationId xmlns:a16="http://schemas.microsoft.com/office/drawing/2014/main" id="{E2B8CBC6-AD1A-EC69-CECB-FD87C15A46F0}"/>
              </a:ext>
            </a:extLst>
          </p:cNvPr>
          <p:cNvSpPr/>
          <p:nvPr/>
        </p:nvSpPr>
        <p:spPr>
          <a:xfrm>
            <a:off x="343495" y="1202709"/>
            <a:ext cx="2519464" cy="466928"/>
          </a:xfrm>
          <a:prstGeom prst="roundRect">
            <a:avLst/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Tâche à réussir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567B457-6BD9-19E6-C31E-12813BF04C1C}"/>
              </a:ext>
            </a:extLst>
          </p:cNvPr>
          <p:cNvSpPr txBox="1"/>
          <p:nvPr/>
        </p:nvSpPr>
        <p:spPr>
          <a:xfrm>
            <a:off x="4984924" y="2908050"/>
            <a:ext cx="6394275" cy="3560684"/>
          </a:xfrm>
          <a:prstGeom prst="roundRect">
            <a:avLst>
              <a:gd name="adj" fmla="val 5952"/>
            </a:avLst>
          </a:prstGeom>
          <a:solidFill>
            <a:srgbClr val="1D9A7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>
              <a:spcBef>
                <a:spcPts val="1800"/>
              </a:spcBef>
              <a:spcAft>
                <a:spcPts val="1800"/>
              </a:spcAft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1- </a:t>
            </a:r>
            <a:r>
              <a:rPr lang="fr-FR" sz="23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détermine </a:t>
            </a:r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</a:t>
            </a:r>
            <a:r>
              <a:rPr lang="fr-FR" sz="23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mots-clés a partir d’un texte.</a:t>
            </a:r>
            <a:endParaRPr lang="fr-FR" sz="2300" b="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 </a:t>
            </a:r>
            <a:r>
              <a:rPr lang="fr-FR" sz="23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j’identifie</a:t>
            </a:r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les étapes de formation des roches correspondant à chaque type de processus dans tableau.</a:t>
            </a:r>
            <a:endParaRPr lang="fr-FR" sz="2300" b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3- </a:t>
            </a:r>
            <a:r>
              <a:rPr lang="fr-FR" sz="2300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</a:t>
            </a:r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fr-FR" sz="23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complète </a:t>
            </a:r>
            <a:r>
              <a:rPr lang="fr-FR" sz="23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schéma de synthèse du cycle des roches</a:t>
            </a:r>
            <a:r>
              <a:rPr lang="fr-FR" sz="1800" b="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à coins arrondis 3">
            <a:extLst>
              <a:ext uri="{FF2B5EF4-FFF2-40B4-BE49-F238E27FC236}">
                <a16:creationId xmlns:a16="http://schemas.microsoft.com/office/drawing/2014/main" id="{5E5E85B4-40BF-81A1-208F-E8837DA931B5}"/>
              </a:ext>
            </a:extLst>
          </p:cNvPr>
          <p:cNvSpPr/>
          <p:nvPr/>
        </p:nvSpPr>
        <p:spPr>
          <a:xfrm>
            <a:off x="577834" y="1896661"/>
            <a:ext cx="4239201" cy="96240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fr-FR" b="1" noProof="0" dirty="0">
                <a:solidFill>
                  <a:schemeClr val="tx1"/>
                </a:solidFill>
              </a:rPr>
              <a:t>Supports :</a:t>
            </a:r>
            <a:br>
              <a:rPr lang="fr-FR" b="1" noProof="0" dirty="0">
                <a:solidFill>
                  <a:schemeClr val="tx1"/>
                </a:solidFill>
              </a:rPr>
            </a:br>
            <a:r>
              <a:rPr lang="fr-FR" b="1" noProof="0" dirty="0">
                <a:solidFill>
                  <a:schemeClr val="tx1"/>
                </a:solidFill>
              </a:rPr>
              <a:t>texte+ schéma de cycle à remplir </a:t>
            </a:r>
            <a:endParaRPr lang="fr-FR" b="1" noProof="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76ABFC-731A-BD91-AB35-F29EEF3CE21E}"/>
              </a:ext>
            </a:extLst>
          </p:cNvPr>
          <p:cNvSpPr txBox="1"/>
          <p:nvPr/>
        </p:nvSpPr>
        <p:spPr>
          <a:xfrm>
            <a:off x="4473588" y="2007883"/>
            <a:ext cx="680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Je réalise ma tâche </a:t>
            </a:r>
            <a:b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000" b="1" noProof="0" dirty="0">
                <a:latin typeface="Arial" panose="020B0604020202020204" pitchFamily="34" charset="0"/>
                <a:cs typeface="Arial" panose="020B0604020202020204" pitchFamily="34" charset="0"/>
              </a:rPr>
              <a:t>en répondant aux trois consignes : </a:t>
            </a:r>
          </a:p>
          <a:p>
            <a:pPr algn="ctr"/>
            <a:r>
              <a:rPr lang="fr-FR" sz="2000" noProof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1D64B1-0A92-0AAF-5368-23D932ECF18C}"/>
              </a:ext>
            </a:extLst>
          </p:cNvPr>
          <p:cNvGrpSpPr/>
          <p:nvPr/>
        </p:nvGrpSpPr>
        <p:grpSpPr>
          <a:xfrm>
            <a:off x="637330" y="3062590"/>
            <a:ext cx="4152812" cy="3249534"/>
            <a:chOff x="1145330" y="3082910"/>
            <a:chExt cx="4152812" cy="3249534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EC25A49A-190F-9707-1D05-19C79024F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5330" y="3082910"/>
              <a:ext cx="4152812" cy="953392"/>
            </a:xfrm>
            <a:prstGeom prst="rect">
              <a:avLst/>
            </a:prstGeom>
          </p:spPr>
        </p:pic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3D9A8A8-93DB-10B8-9A04-F6CC75D92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7483" y="4061012"/>
              <a:ext cx="4150658" cy="2271432"/>
            </a:xfrm>
            <a:prstGeom prst="rect">
              <a:avLst/>
            </a:prstGeom>
          </p:spPr>
        </p:pic>
      </p:grpSp>
      <p:sp>
        <p:nvSpPr>
          <p:cNvPr id="21" name="Arc 20">
            <a:extLst>
              <a:ext uri="{FF2B5EF4-FFF2-40B4-BE49-F238E27FC236}">
                <a16:creationId xmlns:a16="http://schemas.microsoft.com/office/drawing/2014/main" id="{F6874A40-F01E-9290-CA22-B2FADE93AA56}"/>
              </a:ext>
            </a:extLst>
          </p:cNvPr>
          <p:cNvSpPr/>
          <p:nvPr/>
        </p:nvSpPr>
        <p:spPr>
          <a:xfrm rot="15826626">
            <a:off x="1872602" y="4923465"/>
            <a:ext cx="440536" cy="485506"/>
          </a:xfrm>
          <a:prstGeom prst="arc">
            <a:avLst>
              <a:gd name="adj1" fmla="val 8656682"/>
              <a:gd name="adj2" fmla="val 1855108"/>
            </a:avLst>
          </a:prstGeom>
          <a:ln w="127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5953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82E87B-33D1-24C2-2293-200ACAD4C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E09D3F-12D0-3409-B725-95F543C4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la première consigne, je lis le texte et je </a:t>
            </a:r>
            <a:r>
              <a:rPr lang="fr-FR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degage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les mots clés en relation avec les processus impliqués dans le cycle des roches.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2D21C3-EAB6-D810-09BD-BA792DFA6C1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ABB334B7-D753-5AE4-1B9B-F2BB55DD221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C745EF39-D47B-7C50-1418-9DA0D2D92867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468BC24E-49F0-3B8D-9689-8E3CE84C1444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À partir du texte ci-dessous, déterminez les mots clés.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2EC09D4-5F1D-985F-B9A6-E4ABB6437B07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5278645D-6FC4-5794-BE0D-54ED2B9A7147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AE58968-9F62-D654-AC47-93E3016B50DF}"/>
              </a:ext>
            </a:extLst>
          </p:cNvPr>
          <p:cNvGrpSpPr/>
          <p:nvPr/>
        </p:nvGrpSpPr>
        <p:grpSpPr>
          <a:xfrm>
            <a:off x="531716" y="1801680"/>
            <a:ext cx="9040546" cy="412287"/>
            <a:chOff x="1152698" y="4834312"/>
            <a:chExt cx="8842708" cy="41228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02C76F6-9E4F-C748-08F9-1DA8B033119A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dois repérer les mots clés à partir du texte.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7D18A21-E4CB-8CA2-3224-3F2434F3B1DD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7EEAB498-64B9-20E7-C425-F500F312C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08" y="2952577"/>
            <a:ext cx="10993384" cy="247684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D0C05AB-D2D8-A157-D529-C86ED699E626}"/>
              </a:ext>
            </a:extLst>
          </p:cNvPr>
          <p:cNvSpPr/>
          <p:nvPr/>
        </p:nvSpPr>
        <p:spPr>
          <a:xfrm>
            <a:off x="766290" y="3430453"/>
            <a:ext cx="2200429" cy="2677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F1B6A50-B662-CC9C-5EE1-CEEF456DBD71}"/>
              </a:ext>
            </a:extLst>
          </p:cNvPr>
          <p:cNvSpPr/>
          <p:nvPr/>
        </p:nvSpPr>
        <p:spPr>
          <a:xfrm>
            <a:off x="3621251" y="3440613"/>
            <a:ext cx="1092990" cy="2881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9AFCB5F-C427-06A2-F014-8BD6105558AC}"/>
              </a:ext>
            </a:extLst>
          </p:cNvPr>
          <p:cNvSpPr/>
          <p:nvPr/>
        </p:nvSpPr>
        <p:spPr>
          <a:xfrm>
            <a:off x="6872450" y="3440613"/>
            <a:ext cx="2261389" cy="2881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9E94BE-4B03-75B3-C859-42A3CC6EBDE2}"/>
              </a:ext>
            </a:extLst>
          </p:cNvPr>
          <p:cNvSpPr/>
          <p:nvPr/>
        </p:nvSpPr>
        <p:spPr>
          <a:xfrm>
            <a:off x="9696931" y="3440613"/>
            <a:ext cx="1062510" cy="29826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7D3BD00-6149-477E-F17A-A29705275448}"/>
              </a:ext>
            </a:extLst>
          </p:cNvPr>
          <p:cNvSpPr/>
          <p:nvPr/>
        </p:nvSpPr>
        <p:spPr>
          <a:xfrm>
            <a:off x="745970" y="3745413"/>
            <a:ext cx="1743229" cy="2881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6346D7-E0CA-9A43-77A7-879C763FCDC3}"/>
              </a:ext>
            </a:extLst>
          </p:cNvPr>
          <p:cNvSpPr/>
          <p:nvPr/>
        </p:nvSpPr>
        <p:spPr>
          <a:xfrm>
            <a:off x="4444210" y="4009573"/>
            <a:ext cx="2393470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CBA33-3F20-8CEC-168E-789D7A74DC3F}"/>
              </a:ext>
            </a:extLst>
          </p:cNvPr>
          <p:cNvSpPr/>
          <p:nvPr/>
        </p:nvSpPr>
        <p:spPr>
          <a:xfrm>
            <a:off x="7309330" y="4009573"/>
            <a:ext cx="889790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3AF3ED-B8C9-242A-0243-A2DB65CA2547}"/>
              </a:ext>
            </a:extLst>
          </p:cNvPr>
          <p:cNvSpPr/>
          <p:nvPr/>
        </p:nvSpPr>
        <p:spPr>
          <a:xfrm>
            <a:off x="8274530" y="4009573"/>
            <a:ext cx="1103150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0CAAACA-87AC-389C-8C54-4C0FFF1B14B2}"/>
              </a:ext>
            </a:extLst>
          </p:cNvPr>
          <p:cNvSpPr/>
          <p:nvPr/>
        </p:nvSpPr>
        <p:spPr>
          <a:xfrm>
            <a:off x="9402290" y="4009573"/>
            <a:ext cx="1631470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30EB45A-037F-6466-7E32-FDB01011F2FB}"/>
              </a:ext>
            </a:extLst>
          </p:cNvPr>
          <p:cNvSpPr/>
          <p:nvPr/>
        </p:nvSpPr>
        <p:spPr>
          <a:xfrm>
            <a:off x="1298196" y="4332301"/>
            <a:ext cx="1220886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0AF4440-E096-357E-A640-A4F907D9C6BC}"/>
              </a:ext>
            </a:extLst>
          </p:cNvPr>
          <p:cNvSpPr/>
          <p:nvPr/>
        </p:nvSpPr>
        <p:spPr>
          <a:xfrm>
            <a:off x="4265513" y="4628136"/>
            <a:ext cx="2682133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EDC1508-F832-C5A5-A5FA-88BB8664454B}"/>
              </a:ext>
            </a:extLst>
          </p:cNvPr>
          <p:cNvSpPr/>
          <p:nvPr/>
        </p:nvSpPr>
        <p:spPr>
          <a:xfrm>
            <a:off x="7358338" y="4681924"/>
            <a:ext cx="1920134" cy="35922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6103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8563BA-7E3B-B4AC-3071-AF81C4F65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03094E-41CB-CEB1-1B9B-3C04D8D77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, je passe à la deuxième consigne.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E934B52-1223-609A-E0B6-5879BDC6EE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3DD5B7C5-3018-114D-C0BF-B8BED421594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95A13CD7-C4F3-9F8B-1425-17EE4BCEF09F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5DB84E0-3CB3-3BFA-C7F8-1D0C93B171F0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Identifiez les étapes de la formation des roches correspondant à chaque type de processus dans le tableau.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17407A0-CEEF-2EAF-1D38-15DDDB2F3F9B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6F7ADDF8-247C-6833-1001-9CDEF6E90E5D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591B05A-FB94-AA36-AF47-DF524B08A4EE}"/>
              </a:ext>
            </a:extLst>
          </p:cNvPr>
          <p:cNvGrpSpPr/>
          <p:nvPr/>
        </p:nvGrpSpPr>
        <p:grpSpPr>
          <a:xfrm>
            <a:off x="534770" y="1799944"/>
            <a:ext cx="9533790" cy="412287"/>
            <a:chOff x="1152698" y="4834312"/>
            <a:chExt cx="9325158" cy="412287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AAFF78-F355-C4D2-D6A7-D801453D8DB9}"/>
                </a:ext>
              </a:extLst>
            </p:cNvPr>
            <p:cNvSpPr/>
            <p:nvPr/>
          </p:nvSpPr>
          <p:spPr>
            <a:xfrm>
              <a:off x="1683787" y="4834312"/>
              <a:ext cx="879406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Je filtre les mots clés en gardant seulement ceux qui en relation avec les processus.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32D5C42-140D-ADD4-8BED-F0DD07B144EF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a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82623C97-41A2-8A8D-3672-9562277A7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19" y="2319182"/>
            <a:ext cx="11253170" cy="2659218"/>
          </a:xfrm>
          <a:prstGeom prst="rect">
            <a:avLst/>
          </a:prstGeom>
        </p:spPr>
      </p:pic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C9884E50-FB90-EAA6-CF75-7621A35AB1F9}"/>
              </a:ext>
            </a:extLst>
          </p:cNvPr>
          <p:cNvSpPr/>
          <p:nvPr/>
        </p:nvSpPr>
        <p:spPr>
          <a:xfrm>
            <a:off x="467360" y="5120640"/>
            <a:ext cx="20421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12ADF2A4-A6BE-026D-F657-F5E2D8662A8E}"/>
              </a:ext>
            </a:extLst>
          </p:cNvPr>
          <p:cNvSpPr/>
          <p:nvPr/>
        </p:nvSpPr>
        <p:spPr>
          <a:xfrm>
            <a:off x="2593340" y="5120640"/>
            <a:ext cx="175768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</a:t>
            </a:r>
          </a:p>
        </p:txBody>
      </p:sp>
      <p:sp>
        <p:nvSpPr>
          <p:cNvPr id="39" name="Rectangle : coins arrondis 38">
            <a:extLst>
              <a:ext uri="{FF2B5EF4-FFF2-40B4-BE49-F238E27FC236}">
                <a16:creationId xmlns:a16="http://schemas.microsoft.com/office/drawing/2014/main" id="{D25ED72F-A137-5F16-6180-79106FAFCA0B}"/>
              </a:ext>
            </a:extLst>
          </p:cNvPr>
          <p:cNvSpPr/>
          <p:nvPr/>
        </p:nvSpPr>
        <p:spPr>
          <a:xfrm>
            <a:off x="4434840" y="5120640"/>
            <a:ext cx="248920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magmatiques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7F94C643-3FBE-0A75-DB22-56D1FDD556C6}"/>
              </a:ext>
            </a:extLst>
          </p:cNvPr>
          <p:cNvSpPr/>
          <p:nvPr/>
        </p:nvSpPr>
        <p:spPr>
          <a:xfrm>
            <a:off x="7007860" y="5120640"/>
            <a:ext cx="22453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Remonté du magma 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7EA6A57E-A99E-C3EE-B253-49B37877AE3F}"/>
              </a:ext>
            </a:extLst>
          </p:cNvPr>
          <p:cNvSpPr/>
          <p:nvPr/>
        </p:nvSpPr>
        <p:spPr>
          <a:xfrm>
            <a:off x="9337040" y="5120640"/>
            <a:ext cx="22453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828FBF44-DE79-04C3-360A-143125AADD34}"/>
              </a:ext>
            </a:extLst>
          </p:cNvPr>
          <p:cNvSpPr/>
          <p:nvPr/>
        </p:nvSpPr>
        <p:spPr>
          <a:xfrm>
            <a:off x="457200" y="5547360"/>
            <a:ext cx="22453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sédimentaires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0758F5F8-B560-A6CF-5861-F3AB87428DC7}"/>
              </a:ext>
            </a:extLst>
          </p:cNvPr>
          <p:cNvSpPr/>
          <p:nvPr/>
        </p:nvSpPr>
        <p:spPr>
          <a:xfrm>
            <a:off x="2854960" y="5547360"/>
            <a:ext cx="114808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30426883-4567-8BC8-3CF5-D90F46EEC8C6}"/>
              </a:ext>
            </a:extLst>
          </p:cNvPr>
          <p:cNvSpPr/>
          <p:nvPr/>
        </p:nvSpPr>
        <p:spPr>
          <a:xfrm>
            <a:off x="4155440" y="5547360"/>
            <a:ext cx="132080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107545FF-4331-2811-08C7-DC58506E0379}"/>
              </a:ext>
            </a:extLst>
          </p:cNvPr>
          <p:cNvSpPr/>
          <p:nvPr/>
        </p:nvSpPr>
        <p:spPr>
          <a:xfrm>
            <a:off x="5628640" y="5547360"/>
            <a:ext cx="16357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5AA172EC-9056-CD5C-54ED-84B3D9B0598D}"/>
              </a:ext>
            </a:extLst>
          </p:cNvPr>
          <p:cNvSpPr/>
          <p:nvPr/>
        </p:nvSpPr>
        <p:spPr>
          <a:xfrm>
            <a:off x="7416800" y="5547360"/>
            <a:ext cx="142240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Diagénèse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C3C52CA2-E3AC-8661-9636-EC0AF7E94CC9}"/>
              </a:ext>
            </a:extLst>
          </p:cNvPr>
          <p:cNvSpPr/>
          <p:nvPr/>
        </p:nvSpPr>
        <p:spPr>
          <a:xfrm>
            <a:off x="8991600" y="5547360"/>
            <a:ext cx="264160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métamorphiques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1FF514E6-7066-AC98-0449-010C1B0990FA}"/>
              </a:ext>
            </a:extLst>
          </p:cNvPr>
          <p:cNvSpPr/>
          <p:nvPr/>
        </p:nvSpPr>
        <p:spPr>
          <a:xfrm>
            <a:off x="4429760" y="6085840"/>
            <a:ext cx="288544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Métamorphisme </a:t>
            </a:r>
          </a:p>
        </p:txBody>
      </p:sp>
    </p:spTree>
    <p:extLst>
      <p:ext uri="{BB962C8B-B14F-4D97-AF65-F5344CB8AC3E}">
        <p14:creationId xmlns:p14="http://schemas.microsoft.com/office/powerpoint/2010/main" val="301169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3C4874-0AEE-61A2-3EA9-A1E2B88A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CE190-631E-A08A-0606-93978F1DE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Ensuite !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499602A-0D5A-DD9F-ED13-BF34BA0B003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25054D11-8803-CE0D-3D69-05A8A3E1B88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8E20B26E-3BE7-9160-3A71-F73F865A6312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4F6D19C-118A-D046-6D7F-A64A7438A618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Identifiez les étapes de la formation des roches correspondant à chaque type de processus dans le tableau.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A4ED6F54-6E43-8FB0-4288-68D58772A830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DEF49DEA-72F0-3E72-B0C5-886538DDD2F3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969E1C5-C93F-5D70-D9AB-0EB34B911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19" y="2319182"/>
            <a:ext cx="11253170" cy="2659218"/>
          </a:xfrm>
          <a:prstGeom prst="rect">
            <a:avLst/>
          </a:prstGeom>
        </p:spPr>
      </p:pic>
      <p:grpSp>
        <p:nvGrpSpPr>
          <p:cNvPr id="25" name="Groupe 24">
            <a:extLst>
              <a:ext uri="{FF2B5EF4-FFF2-40B4-BE49-F238E27FC236}">
                <a16:creationId xmlns:a16="http://schemas.microsoft.com/office/drawing/2014/main" id="{3C4DEB56-838A-2EE3-6BAD-26229472E5EB}"/>
              </a:ext>
            </a:extLst>
          </p:cNvPr>
          <p:cNvGrpSpPr/>
          <p:nvPr/>
        </p:nvGrpSpPr>
        <p:grpSpPr>
          <a:xfrm>
            <a:off x="504290" y="1759304"/>
            <a:ext cx="9040546" cy="412287"/>
            <a:chOff x="1152698" y="4834312"/>
            <a:chExt cx="8842708" cy="41228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3375326-B4A3-3FBC-4FA9-1B05DA690699}"/>
                </a:ext>
              </a:extLst>
            </p:cNvPr>
            <p:cNvSpPr/>
            <p:nvPr/>
          </p:nvSpPr>
          <p:spPr>
            <a:xfrm>
              <a:off x="1683787" y="4834312"/>
              <a:ext cx="8311619" cy="41148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dirty="0"/>
                <a:t>J’organise les mots clés déterminés dans le tableau suivant.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345AB65-7541-31A8-F66E-04499F56C7D2}"/>
                </a:ext>
              </a:extLst>
            </p:cNvPr>
            <p:cNvSpPr/>
            <p:nvPr/>
          </p:nvSpPr>
          <p:spPr>
            <a:xfrm>
              <a:off x="1152698" y="4835119"/>
              <a:ext cx="504000" cy="41148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dirty="0"/>
                <a:t>b</a:t>
              </a:r>
            </a:p>
          </p:txBody>
        </p:sp>
      </p:grp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14F63CF1-DD91-1A3A-E0CF-62E9B8B576CC}"/>
              </a:ext>
            </a:extLst>
          </p:cNvPr>
          <p:cNvSpPr/>
          <p:nvPr/>
        </p:nvSpPr>
        <p:spPr>
          <a:xfrm>
            <a:off x="467360" y="5120640"/>
            <a:ext cx="20421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1D839AFE-C7EB-FEA9-200D-9EECF0C2C67F}"/>
              </a:ext>
            </a:extLst>
          </p:cNvPr>
          <p:cNvSpPr/>
          <p:nvPr/>
        </p:nvSpPr>
        <p:spPr>
          <a:xfrm>
            <a:off x="7007860" y="5120640"/>
            <a:ext cx="22453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Remontée du magma </a:t>
            </a: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642FA93F-DC01-72EA-EFE7-EA2165FE82DE}"/>
              </a:ext>
            </a:extLst>
          </p:cNvPr>
          <p:cNvSpPr/>
          <p:nvPr/>
        </p:nvSpPr>
        <p:spPr>
          <a:xfrm>
            <a:off x="9337040" y="5120640"/>
            <a:ext cx="22453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00EE20BC-9ACB-341B-C4FA-B781EC3847B4}"/>
              </a:ext>
            </a:extLst>
          </p:cNvPr>
          <p:cNvSpPr/>
          <p:nvPr/>
        </p:nvSpPr>
        <p:spPr>
          <a:xfrm>
            <a:off x="2854960" y="5547360"/>
            <a:ext cx="114808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 </a:t>
            </a:r>
          </a:p>
        </p:txBody>
      </p:sp>
      <p:sp>
        <p:nvSpPr>
          <p:cNvPr id="44" name="Rectangle : coins arrondis 43">
            <a:extLst>
              <a:ext uri="{FF2B5EF4-FFF2-40B4-BE49-F238E27FC236}">
                <a16:creationId xmlns:a16="http://schemas.microsoft.com/office/drawing/2014/main" id="{A7483F6E-D175-0C58-AF51-5479571C2A93}"/>
              </a:ext>
            </a:extLst>
          </p:cNvPr>
          <p:cNvSpPr/>
          <p:nvPr/>
        </p:nvSpPr>
        <p:spPr>
          <a:xfrm>
            <a:off x="4155440" y="5547360"/>
            <a:ext cx="132080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Transport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71D53657-E1A4-FE00-2556-27C33B6F3305}"/>
              </a:ext>
            </a:extLst>
          </p:cNvPr>
          <p:cNvSpPr/>
          <p:nvPr/>
        </p:nvSpPr>
        <p:spPr>
          <a:xfrm>
            <a:off x="5628640" y="5547360"/>
            <a:ext cx="163576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D594D315-39F8-AF46-FF27-E8BED7A0AC5C}"/>
              </a:ext>
            </a:extLst>
          </p:cNvPr>
          <p:cNvSpPr/>
          <p:nvPr/>
        </p:nvSpPr>
        <p:spPr>
          <a:xfrm>
            <a:off x="7416800" y="5547360"/>
            <a:ext cx="142240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Diagénèse</a:t>
            </a:r>
          </a:p>
        </p:txBody>
      </p:sp>
      <p:sp>
        <p:nvSpPr>
          <p:cNvPr id="63" name="Rectangle : coins arrondis 62">
            <a:extLst>
              <a:ext uri="{FF2B5EF4-FFF2-40B4-BE49-F238E27FC236}">
                <a16:creationId xmlns:a16="http://schemas.microsoft.com/office/drawing/2014/main" id="{95713A14-280F-8D0B-6F40-EA8C1D7EBE7A}"/>
              </a:ext>
            </a:extLst>
          </p:cNvPr>
          <p:cNvSpPr/>
          <p:nvPr/>
        </p:nvSpPr>
        <p:spPr>
          <a:xfrm>
            <a:off x="4429760" y="6085840"/>
            <a:ext cx="2885440" cy="375920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Métamorphisme </a:t>
            </a:r>
          </a:p>
        </p:txBody>
      </p:sp>
    </p:spTree>
    <p:extLst>
      <p:ext uri="{BB962C8B-B14F-4D97-AF65-F5344CB8AC3E}">
        <p14:creationId xmlns:p14="http://schemas.microsoft.com/office/powerpoint/2010/main" val="2323661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0.66796 -0.2717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98" y="-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07407E-6 L 0.1207 -0.19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29" y="-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-0.06211 -0.1282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12" y="-6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0862 -0.32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0" y="-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-0.2125 -0.2613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-1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11111E-6 L -0.41875 -0.1886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7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39506 -0.1842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53" y="-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0.00091 -0.4111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2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0" grpId="0" animBg="1"/>
      <p:bldP spid="41" grpId="0" animBg="1"/>
      <p:bldP spid="43" grpId="0" animBg="1"/>
      <p:bldP spid="44" grpId="0" animBg="1"/>
      <p:bldP spid="60" grpId="0" animBg="1"/>
      <p:bldP spid="61" grpId="0" animBg="1"/>
      <p:bldP spid="6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rgbClr val="C0000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8F8DA2-2691-7110-96C4-989796C70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F5FDAF-B580-1B5D-EE80-3AA777B51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572" y="381965"/>
            <a:ext cx="10766562" cy="503371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Enfin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!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41AF8E5-6B1C-7709-72CA-BD405BDF8C1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69198" y="940713"/>
            <a:ext cx="10277475" cy="268287"/>
          </a:xfrm>
        </p:spPr>
        <p:txBody>
          <a:bodyPr/>
          <a:lstStyle/>
          <a:p>
            <a:r>
              <a:rPr lang="fr-FR" noProof="0" dirty="0"/>
              <a:t>.</a:t>
            </a:r>
          </a:p>
        </p:txBody>
      </p:sp>
      <p:pic>
        <p:nvPicPr>
          <p:cNvPr id="3" name="Google Shape;289;p51">
            <a:extLst>
              <a:ext uri="{FF2B5EF4-FFF2-40B4-BE49-F238E27FC236}">
                <a16:creationId xmlns:a16="http://schemas.microsoft.com/office/drawing/2014/main" id="{7DBA8D36-E238-0CA8-28BF-2A313795B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roupe 33">
            <a:extLst>
              <a:ext uri="{FF2B5EF4-FFF2-40B4-BE49-F238E27FC236}">
                <a16:creationId xmlns:a16="http://schemas.microsoft.com/office/drawing/2014/main" id="{B5A89342-32C8-3623-8264-422AC39AF5B0}"/>
              </a:ext>
            </a:extLst>
          </p:cNvPr>
          <p:cNvGrpSpPr/>
          <p:nvPr/>
        </p:nvGrpSpPr>
        <p:grpSpPr>
          <a:xfrm>
            <a:off x="1173479" y="2006438"/>
            <a:ext cx="9479282" cy="4491044"/>
            <a:chOff x="1173479" y="2006438"/>
            <a:chExt cx="9479282" cy="4491044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D969F0AA-AFCB-B444-482D-9BAD429E6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73479" y="2006438"/>
              <a:ext cx="9479282" cy="4491044"/>
            </a:xfrm>
            <a:prstGeom prst="rect">
              <a:avLst/>
            </a:prstGeom>
          </p:spPr>
        </p:pic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1ABFD210-1B03-4BDA-68F0-72F2CF58C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36622" t="50598" r="48455" b="39153"/>
            <a:stretch>
              <a:fillRect/>
            </a:stretch>
          </p:blipFill>
          <p:spPr>
            <a:xfrm>
              <a:off x="8525436" y="4184615"/>
              <a:ext cx="1658470" cy="512891"/>
            </a:xfrm>
            <a:prstGeom prst="rect">
              <a:avLst/>
            </a:prstGeom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232110EB-BBB6-7A81-8D2A-EE7A53D44E10}"/>
              </a:ext>
            </a:extLst>
          </p:cNvPr>
          <p:cNvGrpSpPr/>
          <p:nvPr/>
        </p:nvGrpSpPr>
        <p:grpSpPr>
          <a:xfrm>
            <a:off x="579812" y="1183409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ED4F799D-2480-1D99-E7F2-6CEA2F9F7EDB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Complétez le schéma de synthèse du cycle des roches suivant: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6F6B43F-DC60-D51D-65CB-3A89BFEEA526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fr-FR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55" name="ZoneTexte 54" hidden="1">
            <a:extLst>
              <a:ext uri="{FF2B5EF4-FFF2-40B4-BE49-F238E27FC236}">
                <a16:creationId xmlns:a16="http://schemas.microsoft.com/office/drawing/2014/main" id="{24B8EAE5-489C-33BE-D0ED-DEF5B98EDF03}"/>
              </a:ext>
            </a:extLst>
          </p:cNvPr>
          <p:cNvSpPr txBox="1"/>
          <p:nvPr/>
        </p:nvSpPr>
        <p:spPr>
          <a:xfrm>
            <a:off x="437987" y="3246917"/>
            <a:ext cx="11464290" cy="12579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sz="20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1C518C46-CBBB-1F55-48CF-8555DE9D1501}"/>
              </a:ext>
            </a:extLst>
          </p:cNvPr>
          <p:cNvSpPr/>
          <p:nvPr/>
        </p:nvSpPr>
        <p:spPr>
          <a:xfrm rot="16463280">
            <a:off x="4234842" y="3891890"/>
            <a:ext cx="981831" cy="1116129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86F7E28-A229-08BE-127C-A9C41CBE1C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318" t="11215" r="63107" b="81999"/>
          <a:stretch>
            <a:fillRect/>
          </a:stretch>
        </p:blipFill>
        <p:spPr>
          <a:xfrm>
            <a:off x="2142563" y="2788024"/>
            <a:ext cx="2563908" cy="30480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69A011C-4DE9-7729-F4B0-D413C6BDED35}"/>
              </a:ext>
            </a:extLst>
          </p:cNvPr>
          <p:cNvSpPr txBox="1"/>
          <p:nvPr/>
        </p:nvSpPr>
        <p:spPr>
          <a:xfrm>
            <a:off x="5796919" y="2435144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01F0901D-2843-DDC9-34E8-B205E7655321}"/>
              </a:ext>
            </a:extLst>
          </p:cNvPr>
          <p:cNvSpPr txBox="1"/>
          <p:nvPr/>
        </p:nvSpPr>
        <p:spPr>
          <a:xfrm>
            <a:off x="1494028" y="2444742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4D056A8-E1B0-F6C2-C234-38498A39ED82}"/>
              </a:ext>
            </a:extLst>
          </p:cNvPr>
          <p:cNvSpPr txBox="1"/>
          <p:nvPr/>
        </p:nvSpPr>
        <p:spPr>
          <a:xfrm>
            <a:off x="1518532" y="2142930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sédimentaires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C9721E9-B57F-F967-5504-785103D85C0C}"/>
              </a:ext>
            </a:extLst>
          </p:cNvPr>
          <p:cNvSpPr txBox="1"/>
          <p:nvPr/>
        </p:nvSpPr>
        <p:spPr>
          <a:xfrm>
            <a:off x="1510165" y="6148957"/>
            <a:ext cx="4594800" cy="31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Schéma de synthèse du cycle des roches 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19493B5-A0D8-5B0B-5D98-87DBFEA07129}"/>
              </a:ext>
            </a:extLst>
          </p:cNvPr>
          <p:cNvSpPr txBox="1"/>
          <p:nvPr/>
        </p:nvSpPr>
        <p:spPr>
          <a:xfrm>
            <a:off x="7957414" y="4165332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966070E3-7F2B-E47C-BF57-7C9B12FDFBD0}"/>
              </a:ext>
            </a:extLst>
          </p:cNvPr>
          <p:cNvSpPr txBox="1"/>
          <p:nvPr/>
        </p:nvSpPr>
        <p:spPr>
          <a:xfrm>
            <a:off x="3995013" y="4237049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01455BB9-2521-AD56-C949-7FB7F5DFBD94}"/>
              </a:ext>
            </a:extLst>
          </p:cNvPr>
          <p:cNvSpPr txBox="1"/>
          <p:nvPr/>
        </p:nvSpPr>
        <p:spPr>
          <a:xfrm>
            <a:off x="1655392" y="2722648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métamorphiques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234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29" grpId="0"/>
      <p:bldP spid="35" grpId="0"/>
      <p:bldP spid="36" grpId="0"/>
      <p:bldP spid="3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D0CC-9758-2E8A-76B9-8FE6DEAA6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289;p51">
            <a:extLst>
              <a:ext uri="{FF2B5EF4-FFF2-40B4-BE49-F238E27FC236}">
                <a16:creationId xmlns:a16="http://schemas.microsoft.com/office/drawing/2014/main" id="{4570B808-5889-05C3-77C9-4AA3B93E9D3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44085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8BFFF0DE-079E-12A9-FF9E-6264AD1EC4B8}"/>
              </a:ext>
            </a:extLst>
          </p:cNvPr>
          <p:cNvSpPr txBox="1">
            <a:spLocks/>
          </p:cNvSpPr>
          <p:nvPr/>
        </p:nvSpPr>
        <p:spPr>
          <a:xfrm>
            <a:off x="1241934" y="444633"/>
            <a:ext cx="10277091" cy="267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terminer, voici les trois étapes, que j’ai suivi</a:t>
            </a:r>
            <a:r>
              <a:rPr lang="fr-FR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es</a:t>
            </a:r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pour répondre à la tâche demandée.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3989723-284A-A6EB-96F0-3C73EBDA682A}"/>
              </a:ext>
            </a:extLst>
          </p:cNvPr>
          <p:cNvGrpSpPr/>
          <p:nvPr/>
        </p:nvGrpSpPr>
        <p:grpSpPr>
          <a:xfrm>
            <a:off x="436377" y="3240300"/>
            <a:ext cx="11037454" cy="399011"/>
            <a:chOff x="526472" y="1937789"/>
            <a:chExt cx="11037454" cy="399011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C1E6C3A6-DF11-5486-4A95-DCD2C869F545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les étapes de formation des roches correspondant à chaque type de processus dans tableau.</a:t>
              </a:r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59FCF33-7BEF-8765-FE73-67033771353E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4539C8A9-E634-E1EF-C47E-093D2AB59AAA}"/>
              </a:ext>
            </a:extLst>
          </p:cNvPr>
          <p:cNvGrpSpPr/>
          <p:nvPr/>
        </p:nvGrpSpPr>
        <p:grpSpPr>
          <a:xfrm>
            <a:off x="436377" y="4067890"/>
            <a:ext cx="11037454" cy="399011"/>
            <a:chOff x="526472" y="1937789"/>
            <a:chExt cx="11037454" cy="399011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BF967A48-C198-8695-B529-07B38AAC822A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complète le schéma de synthèse du cycle des roches.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E5F33CD5-09E6-EA58-BDDB-0782090540DB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02366E36-EDD0-1452-A22C-5F7157C823E8}"/>
              </a:ext>
            </a:extLst>
          </p:cNvPr>
          <p:cNvGrpSpPr/>
          <p:nvPr/>
        </p:nvGrpSpPr>
        <p:grpSpPr>
          <a:xfrm>
            <a:off x="436377" y="2474327"/>
            <a:ext cx="11037454" cy="399011"/>
            <a:chOff x="526472" y="1937789"/>
            <a:chExt cx="11037454" cy="399011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51C0FCC-B116-4B2D-FD34-CFB8BDB01649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détermine les mots-clés a partir d’un texte.</a:t>
              </a:r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7A2DC3A-3121-59CF-B244-7828C67B8673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99010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89BF96-0313-F392-D622-FDAA9480D0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1517288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A7E55-AF15-B67F-AA51-7D1634ABCB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A4D851-4152-DFE1-856D-7E4EA919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Vérifions maintenant est-ce que vous avez bien compris. Répondez à la question suivante: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3236D4-D4AC-24A9-D2B7-B73BA3C4BE9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09983" y="630841"/>
            <a:ext cx="10372459" cy="299327"/>
          </a:xfrm>
        </p:spPr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BC407558-6DEB-5750-2EB4-8C88D7F3C476}"/>
              </a:ext>
            </a:extLst>
          </p:cNvPr>
          <p:cNvGrpSpPr/>
          <p:nvPr/>
        </p:nvGrpSpPr>
        <p:grpSpPr>
          <a:xfrm>
            <a:off x="11176000" y="340894"/>
            <a:ext cx="443414" cy="553186"/>
            <a:chOff x="779844" y="4335989"/>
            <a:chExt cx="563238" cy="575842"/>
          </a:xfrm>
        </p:grpSpPr>
        <p:pic>
          <p:nvPicPr>
            <p:cNvPr id="11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A658CF10-DAC7-2163-AE26-B2C150F94CE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7BCC2F9-D6D2-BE3F-29B8-FCF84CD08615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211C236B-5FE6-9762-691F-9B3D30B362B8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8C599E1-457E-E290-E242-6B04C91EBACB}"/>
              </a:ext>
            </a:extLst>
          </p:cNvPr>
          <p:cNvSpPr/>
          <p:nvPr/>
        </p:nvSpPr>
        <p:spPr>
          <a:xfrm>
            <a:off x="3409264" y="2626581"/>
            <a:ext cx="672085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Reste toujours la même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C1513C9D-880A-AFEC-1E17-4DBF49911CE6}"/>
              </a:ext>
            </a:extLst>
          </p:cNvPr>
          <p:cNvSpPr/>
          <p:nvPr/>
        </p:nvSpPr>
        <p:spPr>
          <a:xfrm>
            <a:off x="3409264" y="3778372"/>
            <a:ext cx="6774641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transforme en un autre type de roche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35A26236-8D39-E2A4-1B46-7807CD089182}"/>
              </a:ext>
            </a:extLst>
          </p:cNvPr>
          <p:cNvSpPr/>
          <p:nvPr/>
        </p:nvSpPr>
        <p:spPr>
          <a:xfrm>
            <a:off x="3405981" y="4930163"/>
            <a:ext cx="683171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Disparaît définitivement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8F36DCEC-F8EE-6985-E486-02736F23FE6E}"/>
              </a:ext>
            </a:extLst>
          </p:cNvPr>
          <p:cNvSpPr/>
          <p:nvPr/>
        </p:nvSpPr>
        <p:spPr>
          <a:xfrm>
            <a:off x="2555794" y="262658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4C1F176E-CF09-D9A6-045D-C55C9B9831ED}"/>
              </a:ext>
            </a:extLst>
          </p:cNvPr>
          <p:cNvSpPr/>
          <p:nvPr/>
        </p:nvSpPr>
        <p:spPr>
          <a:xfrm>
            <a:off x="2555794" y="3778372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73C1EC20-3283-0324-6438-0EE1A2CA3D33}"/>
              </a:ext>
            </a:extLst>
          </p:cNvPr>
          <p:cNvSpPr/>
          <p:nvPr/>
        </p:nvSpPr>
        <p:spPr>
          <a:xfrm>
            <a:off x="2555794" y="4930163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1E3163F-48A4-3076-4880-DF3CB07659D8}"/>
              </a:ext>
            </a:extLst>
          </p:cNvPr>
          <p:cNvSpPr txBox="1"/>
          <p:nvPr/>
        </p:nvSpPr>
        <p:spPr>
          <a:xfrm>
            <a:off x="726140" y="1743357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 cycle des roches, une roche :</a:t>
            </a:r>
          </a:p>
        </p:txBody>
      </p:sp>
    </p:spTree>
    <p:extLst>
      <p:ext uri="{BB962C8B-B14F-4D97-AF65-F5344CB8AC3E}">
        <p14:creationId xmlns:p14="http://schemas.microsoft.com/office/powerpoint/2010/main" val="10060484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02B3-1380-BD46-341C-48FF239F0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8">
            <a:extLst>
              <a:ext uri="{FF2B5EF4-FFF2-40B4-BE49-F238E27FC236}">
                <a16:creationId xmlns:a16="http://schemas.microsoft.com/office/drawing/2014/main" id="{9F45C094-7B12-9391-FC69-D485CCE54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Excellent travail ! 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1A0A7E78-64A9-3E18-B671-FB887265F245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23" name="Image 8">
            <a:extLst>
              <a:ext uri="{FF2B5EF4-FFF2-40B4-BE49-F238E27FC236}">
                <a16:creationId xmlns:a16="http://schemas.microsoft.com/office/drawing/2014/main" id="{ECCE8C76-B701-3387-1C91-3F94FFB2E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17" name="Rectangle: Rounded Corners 22">
            <a:extLst>
              <a:ext uri="{FF2B5EF4-FFF2-40B4-BE49-F238E27FC236}">
                <a16:creationId xmlns:a16="http://schemas.microsoft.com/office/drawing/2014/main" id="{C78F7E1B-B0B2-7CE7-692C-FEF15EF8788A}"/>
              </a:ext>
            </a:extLst>
          </p:cNvPr>
          <p:cNvSpPr/>
          <p:nvPr/>
        </p:nvSpPr>
        <p:spPr>
          <a:xfrm>
            <a:off x="3409264" y="2626581"/>
            <a:ext cx="672085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Reste toujours la même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: Rounded Corners 3">
            <a:extLst>
              <a:ext uri="{FF2B5EF4-FFF2-40B4-BE49-F238E27FC236}">
                <a16:creationId xmlns:a16="http://schemas.microsoft.com/office/drawing/2014/main" id="{54A573CF-9FE5-4469-2645-97D12C81A75C}"/>
              </a:ext>
            </a:extLst>
          </p:cNvPr>
          <p:cNvSpPr/>
          <p:nvPr/>
        </p:nvSpPr>
        <p:spPr>
          <a:xfrm>
            <a:off x="3409264" y="3778372"/>
            <a:ext cx="6774641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transforme en un autre type de roche</a:t>
            </a:r>
            <a:endParaRPr lang="fr-FR" sz="28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: Rounded Corners 4">
            <a:extLst>
              <a:ext uri="{FF2B5EF4-FFF2-40B4-BE49-F238E27FC236}">
                <a16:creationId xmlns:a16="http://schemas.microsoft.com/office/drawing/2014/main" id="{8FAFFCC6-7FFF-5825-5C85-EC01CF244332}"/>
              </a:ext>
            </a:extLst>
          </p:cNvPr>
          <p:cNvSpPr/>
          <p:nvPr/>
        </p:nvSpPr>
        <p:spPr>
          <a:xfrm>
            <a:off x="3405981" y="4930163"/>
            <a:ext cx="6831714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Disparaît définitivement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2">
            <a:extLst>
              <a:ext uri="{FF2B5EF4-FFF2-40B4-BE49-F238E27FC236}">
                <a16:creationId xmlns:a16="http://schemas.microsoft.com/office/drawing/2014/main" id="{E030863F-BF13-2AA3-3E00-9F0F7383FC2D}"/>
              </a:ext>
            </a:extLst>
          </p:cNvPr>
          <p:cNvSpPr/>
          <p:nvPr/>
        </p:nvSpPr>
        <p:spPr>
          <a:xfrm>
            <a:off x="2555794" y="2626581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3">
            <a:extLst>
              <a:ext uri="{FF2B5EF4-FFF2-40B4-BE49-F238E27FC236}">
                <a16:creationId xmlns:a16="http://schemas.microsoft.com/office/drawing/2014/main" id="{FD618E6D-467D-BAEC-C2A6-52DE3F96248E}"/>
              </a:ext>
            </a:extLst>
          </p:cNvPr>
          <p:cNvSpPr/>
          <p:nvPr/>
        </p:nvSpPr>
        <p:spPr>
          <a:xfrm>
            <a:off x="2555794" y="3778372"/>
            <a:ext cx="830239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25" name="Rectangle: Rounded Corners 4">
            <a:extLst>
              <a:ext uri="{FF2B5EF4-FFF2-40B4-BE49-F238E27FC236}">
                <a16:creationId xmlns:a16="http://schemas.microsoft.com/office/drawing/2014/main" id="{0ED91CD7-218B-8A51-4921-C441295123FA}"/>
              </a:ext>
            </a:extLst>
          </p:cNvPr>
          <p:cNvSpPr/>
          <p:nvPr/>
        </p:nvSpPr>
        <p:spPr>
          <a:xfrm>
            <a:off x="2555794" y="4930163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324BFE62-4565-5A42-2DF3-3D354AC056B6}"/>
              </a:ext>
            </a:extLst>
          </p:cNvPr>
          <p:cNvSpPr txBox="1"/>
          <p:nvPr/>
        </p:nvSpPr>
        <p:spPr>
          <a:xfrm>
            <a:off x="726140" y="1743357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 cycle de roches, une roche :</a:t>
            </a:r>
          </a:p>
        </p:txBody>
      </p:sp>
    </p:spTree>
    <p:extLst>
      <p:ext uri="{BB962C8B-B14F-4D97-AF65-F5344CB8AC3E}">
        <p14:creationId xmlns:p14="http://schemas.microsoft.com/office/powerpoint/2010/main" val="601695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3E649-9106-6EE0-5D78-D8DBA6F52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D39B7E1-9346-FE3D-880B-0408ABFB2F11}"/>
              </a:ext>
            </a:extLst>
          </p:cNvPr>
          <p:cNvSpPr txBox="1"/>
          <p:nvPr/>
        </p:nvSpPr>
        <p:spPr>
          <a:xfrm>
            <a:off x="532963" y="1089018"/>
            <a:ext cx="63124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Choisissez la bonne réponse :</a:t>
            </a:r>
          </a:p>
        </p:txBody>
      </p:sp>
      <p:sp>
        <p:nvSpPr>
          <p:cNvPr id="7" name="Rectangle: Rounded Corners 22">
            <a:extLst>
              <a:ext uri="{FF2B5EF4-FFF2-40B4-BE49-F238E27FC236}">
                <a16:creationId xmlns:a16="http://schemas.microsoft.com/office/drawing/2014/main" id="{10C6CDE9-D6AA-B978-E4A1-329073F24D72}"/>
              </a:ext>
            </a:extLst>
          </p:cNvPr>
          <p:cNvSpPr/>
          <p:nvPr/>
        </p:nvSpPr>
        <p:spPr>
          <a:xfrm>
            <a:off x="3677010" y="275507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et le transport</a:t>
            </a:r>
          </a:p>
        </p:txBody>
      </p:sp>
      <p:sp>
        <p:nvSpPr>
          <p:cNvPr id="8" name="Rectangle: Rounded Corners 3">
            <a:extLst>
              <a:ext uri="{FF2B5EF4-FFF2-40B4-BE49-F238E27FC236}">
                <a16:creationId xmlns:a16="http://schemas.microsoft.com/office/drawing/2014/main" id="{7E0557C4-54BF-21E8-F8D1-23262C61A873}"/>
              </a:ext>
            </a:extLst>
          </p:cNvPr>
          <p:cNvSpPr/>
          <p:nvPr/>
        </p:nvSpPr>
        <p:spPr>
          <a:xfrm>
            <a:off x="3677010" y="390686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pluie et le vent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4">
            <a:extLst>
              <a:ext uri="{FF2B5EF4-FFF2-40B4-BE49-F238E27FC236}">
                <a16:creationId xmlns:a16="http://schemas.microsoft.com/office/drawing/2014/main" id="{B87A305B-671E-B1EA-59F9-D083C274A530}"/>
              </a:ext>
            </a:extLst>
          </p:cNvPr>
          <p:cNvSpPr/>
          <p:nvPr/>
        </p:nvSpPr>
        <p:spPr>
          <a:xfrm>
            <a:off x="3673726" y="5058658"/>
            <a:ext cx="5280820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15" name="Rectangle: Rounded Corners 22">
            <a:extLst>
              <a:ext uri="{FF2B5EF4-FFF2-40B4-BE49-F238E27FC236}">
                <a16:creationId xmlns:a16="http://schemas.microsoft.com/office/drawing/2014/main" id="{701D059C-6EA0-B3F9-1178-CC494CF8CB42}"/>
              </a:ext>
            </a:extLst>
          </p:cNvPr>
          <p:cNvSpPr/>
          <p:nvPr/>
        </p:nvSpPr>
        <p:spPr>
          <a:xfrm>
            <a:off x="2823539" y="275507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: Rounded Corners 3">
            <a:extLst>
              <a:ext uri="{FF2B5EF4-FFF2-40B4-BE49-F238E27FC236}">
                <a16:creationId xmlns:a16="http://schemas.microsoft.com/office/drawing/2014/main" id="{F97C16C9-DE8E-2EBC-4E9F-77F567EEC828}"/>
              </a:ext>
            </a:extLst>
          </p:cNvPr>
          <p:cNvSpPr/>
          <p:nvPr/>
        </p:nvSpPr>
        <p:spPr>
          <a:xfrm>
            <a:off x="2823539" y="390686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1B6A5A3E-2492-A648-9D1B-E6E576DF5AB2}"/>
              </a:ext>
            </a:extLst>
          </p:cNvPr>
          <p:cNvSpPr/>
          <p:nvPr/>
        </p:nvSpPr>
        <p:spPr>
          <a:xfrm>
            <a:off x="2823539" y="5058658"/>
            <a:ext cx="823997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542D1B-C294-39B0-3006-6042B9A7729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des roches métamorphiques sont :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AF276A77-3CB9-FE10-22C5-4D6D4AE2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2" name="Espace réservé du contenu 3">
            <a:extLst>
              <a:ext uri="{FF2B5EF4-FFF2-40B4-BE49-F238E27FC236}">
                <a16:creationId xmlns:a16="http://schemas.microsoft.com/office/drawing/2014/main" id="{7CC21DED-544C-D660-A314-51DCFE39A40A}"/>
              </a:ext>
            </a:extLst>
          </p:cNvPr>
          <p:cNvSpPr txBox="1">
            <a:spLocks/>
          </p:cNvSpPr>
          <p:nvPr/>
        </p:nvSpPr>
        <p:spPr>
          <a:xfrm>
            <a:off x="909983" y="630841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717E22CD-F7B0-623B-C478-007562824B12}"/>
              </a:ext>
            </a:extLst>
          </p:cNvPr>
          <p:cNvGrpSpPr/>
          <p:nvPr/>
        </p:nvGrpSpPr>
        <p:grpSpPr>
          <a:xfrm>
            <a:off x="11493365" y="427318"/>
            <a:ext cx="497596" cy="431295"/>
            <a:chOff x="779844" y="4335989"/>
            <a:chExt cx="563238" cy="575842"/>
          </a:xfrm>
        </p:grpSpPr>
        <p:pic>
          <p:nvPicPr>
            <p:cNvPr id="2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EF6A4377-BDA0-F3AD-5237-AC2BA8CCBAE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2D35E35-3AB6-241A-34E6-F0E95B172F0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2758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2C33-6BA7-5EE5-C385-32EA04B35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>
            <a:extLst>
              <a:ext uri="{FF2B5EF4-FFF2-40B4-BE49-F238E27FC236}">
                <a16:creationId xmlns:a16="http://schemas.microsoft.com/office/drawing/2014/main" id="{173BD605-B9F9-E007-BB76-E3B49B3D5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8543" y="368606"/>
            <a:ext cx="10580977" cy="281634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 bonne réponse est c. Pendant l’enfouissement de la roche mère, la pression et la température varient en fonction de la pro</a:t>
            </a:r>
            <a:r>
              <a:rPr lang="fr-FR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</a:t>
            </a:r>
            <a:r>
              <a:rPr lang="fr-FR" noProof="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ndeur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91701264-41C2-E75E-2CA5-E10AE9C17E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3" name="Rectangle: Rounded Corners 22">
            <a:extLst>
              <a:ext uri="{FF2B5EF4-FFF2-40B4-BE49-F238E27FC236}">
                <a16:creationId xmlns:a16="http://schemas.microsoft.com/office/drawing/2014/main" id="{307FC572-01B5-6BF3-6DBA-40E09803D3EF}"/>
              </a:ext>
            </a:extLst>
          </p:cNvPr>
          <p:cNvSpPr/>
          <p:nvPr/>
        </p:nvSpPr>
        <p:spPr>
          <a:xfrm>
            <a:off x="3646530" y="2714436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L’érosion et le transport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D5FCED2-15AC-79DF-247B-4D7F32CAF0EC}"/>
              </a:ext>
            </a:extLst>
          </p:cNvPr>
          <p:cNvSpPr/>
          <p:nvPr/>
        </p:nvSpPr>
        <p:spPr>
          <a:xfrm>
            <a:off x="3646530" y="3866227"/>
            <a:ext cx="5259606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pluie et le vent</a:t>
            </a:r>
            <a:endParaRPr lang="fr-FR" sz="28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4F7CCE0-2CDB-234A-0FFC-B3B7B0DE5BFF}"/>
              </a:ext>
            </a:extLst>
          </p:cNvPr>
          <p:cNvSpPr/>
          <p:nvPr/>
        </p:nvSpPr>
        <p:spPr>
          <a:xfrm>
            <a:off x="3643246" y="5018018"/>
            <a:ext cx="5280820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pression et la température</a:t>
            </a:r>
          </a:p>
        </p:txBody>
      </p:sp>
      <p:sp>
        <p:nvSpPr>
          <p:cNvPr id="6" name="Rectangle: Rounded Corners 22">
            <a:extLst>
              <a:ext uri="{FF2B5EF4-FFF2-40B4-BE49-F238E27FC236}">
                <a16:creationId xmlns:a16="http://schemas.microsoft.com/office/drawing/2014/main" id="{56CF3D83-F353-FAF3-8562-B0DF5E0CDB25}"/>
              </a:ext>
            </a:extLst>
          </p:cNvPr>
          <p:cNvSpPr/>
          <p:nvPr/>
        </p:nvSpPr>
        <p:spPr>
          <a:xfrm>
            <a:off x="2793059" y="2714436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fr-FR" sz="2400" b="1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: Rounded Corners 3">
            <a:extLst>
              <a:ext uri="{FF2B5EF4-FFF2-40B4-BE49-F238E27FC236}">
                <a16:creationId xmlns:a16="http://schemas.microsoft.com/office/drawing/2014/main" id="{C795E85C-CC2B-A08D-A6E1-CCA0D2930F87}"/>
              </a:ext>
            </a:extLst>
          </p:cNvPr>
          <p:cNvSpPr/>
          <p:nvPr/>
        </p:nvSpPr>
        <p:spPr>
          <a:xfrm>
            <a:off x="2793059" y="3866227"/>
            <a:ext cx="830239" cy="8785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10" name="Rectangle: Rounded Corners 4">
            <a:extLst>
              <a:ext uri="{FF2B5EF4-FFF2-40B4-BE49-F238E27FC236}">
                <a16:creationId xmlns:a16="http://schemas.microsoft.com/office/drawing/2014/main" id="{B12A0F26-32C6-230E-611E-AFB1F2D7CE48}"/>
              </a:ext>
            </a:extLst>
          </p:cNvPr>
          <p:cNvSpPr/>
          <p:nvPr/>
        </p:nvSpPr>
        <p:spPr>
          <a:xfrm>
            <a:off x="2793059" y="5018018"/>
            <a:ext cx="823997" cy="878532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8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9FD7B56-1582-2A89-4014-E2FAABEDD4B0}"/>
              </a:ext>
            </a:extLst>
          </p:cNvPr>
          <p:cNvSpPr txBox="1"/>
          <p:nvPr/>
        </p:nvSpPr>
        <p:spPr>
          <a:xfrm>
            <a:off x="636493" y="1644745"/>
            <a:ext cx="10856259" cy="519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facteurs responsables de la formation des roches métamorphiques sont :</a:t>
            </a:r>
          </a:p>
        </p:txBody>
      </p:sp>
    </p:spTree>
    <p:extLst>
      <p:ext uri="{BB962C8B-B14F-4D97-AF65-F5344CB8AC3E}">
        <p14:creationId xmlns:p14="http://schemas.microsoft.com/office/powerpoint/2010/main" val="3294005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39D76-A284-4334-6F43-3D480669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880;p58">
            <a:extLst>
              <a:ext uri="{FF2B5EF4-FFF2-40B4-BE49-F238E27FC236}">
                <a16:creationId xmlns:a16="http://schemas.microsoft.com/office/drawing/2014/main" id="{2C42F5FA-F2D7-D03A-19F9-C31E956A79D6}"/>
              </a:ext>
            </a:extLst>
          </p:cNvPr>
          <p:cNvSpPr txBox="1">
            <a:spLocks/>
          </p:cNvSpPr>
          <p:nvPr/>
        </p:nvSpPr>
        <p:spPr>
          <a:xfrm>
            <a:off x="421341" y="2729130"/>
            <a:ext cx="11293139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Les roches sédimentaires peuvent se transformer à nouveau en roches sédimentaires:</a:t>
            </a:r>
          </a:p>
        </p:txBody>
      </p:sp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9BBD4E57-4C8D-97BD-389B-09EDE4C842BC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724B2987-E58B-26AB-CEF0-A48F987FD91F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3" name="Google Shape;15880;p58">
            <a:extLst>
              <a:ext uri="{FF2B5EF4-FFF2-40B4-BE49-F238E27FC236}">
                <a16:creationId xmlns:a16="http://schemas.microsoft.com/office/drawing/2014/main" id="{2B359C24-4B7F-8684-604D-5969D6936C90}"/>
              </a:ext>
            </a:extLst>
          </p:cNvPr>
          <p:cNvSpPr txBox="1">
            <a:spLocks/>
          </p:cNvSpPr>
          <p:nvPr/>
        </p:nvSpPr>
        <p:spPr>
          <a:xfrm>
            <a:off x="781899" y="1368825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91C6A1CF-7E8C-677D-5927-F25D65627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983" y="297486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1838EB7B-92BE-7550-5238-DB9BC80F37A1}"/>
              </a:ext>
            </a:extLst>
          </p:cNvPr>
          <p:cNvSpPr txBox="1">
            <a:spLocks/>
          </p:cNvSpPr>
          <p:nvPr/>
        </p:nvSpPr>
        <p:spPr>
          <a:xfrm>
            <a:off x="910138" y="635380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élèves, puis les inviter à répondre en levant la main.</a:t>
            </a:r>
          </a:p>
          <a:p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pic>
        <p:nvPicPr>
          <p:cNvPr id="21" name="Picture 2" descr="Lever la main - Icônes mains et gestes gratuites">
            <a:extLst>
              <a:ext uri="{FF2B5EF4-FFF2-40B4-BE49-F238E27FC236}">
                <a16:creationId xmlns:a16="http://schemas.microsoft.com/office/drawing/2014/main" id="{21B01525-C23E-AFAF-7FFD-2FE777070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336" y="431038"/>
            <a:ext cx="500984" cy="50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22033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71A7-3CD7-7C5A-A8ED-D728AA7E7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6">
            <a:extLst>
              <a:ext uri="{FF2B5EF4-FFF2-40B4-BE49-F238E27FC236}">
                <a16:creationId xmlns:a16="http://schemas.microsoft.com/office/drawing/2014/main" id="{B1CC9B9B-0D47-1E0C-A21A-3827FFBA0F1A}"/>
              </a:ext>
            </a:extLst>
          </p:cNvPr>
          <p:cNvSpPr/>
          <p:nvPr/>
        </p:nvSpPr>
        <p:spPr>
          <a:xfrm>
            <a:off x="769094" y="4173430"/>
            <a:ext cx="4428466" cy="98062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9" name="Rectangle : coins arrondis 13">
            <a:extLst>
              <a:ext uri="{FF2B5EF4-FFF2-40B4-BE49-F238E27FC236}">
                <a16:creationId xmlns:a16="http://schemas.microsoft.com/office/drawing/2014/main" id="{4E876EF2-9B3C-4D60-31DA-426484582943}"/>
              </a:ext>
            </a:extLst>
          </p:cNvPr>
          <p:cNvSpPr/>
          <p:nvPr/>
        </p:nvSpPr>
        <p:spPr>
          <a:xfrm>
            <a:off x="6869906" y="4173430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dirty="0"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4" name="Titre 8">
            <a:extLst>
              <a:ext uri="{FF2B5EF4-FFF2-40B4-BE49-F238E27FC236}">
                <a16:creationId xmlns:a16="http://schemas.microsoft.com/office/drawing/2014/main" id="{BF0C90D0-0FB2-2B5D-4474-75EB66BD3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La proposition est correcte.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C09FFF71-AA93-07EB-124D-AF9B85BDAD39}"/>
              </a:ext>
            </a:extLst>
          </p:cNvPr>
          <p:cNvSpPr txBox="1">
            <a:spLocks/>
          </p:cNvSpPr>
          <p:nvPr/>
        </p:nvSpPr>
        <p:spPr>
          <a:xfrm>
            <a:off x="788063" y="655225"/>
            <a:ext cx="10372459" cy="299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4C5A27D5-A18E-820D-EE48-80BCFAF96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45716" y="505406"/>
            <a:ext cx="325863" cy="325863"/>
          </a:xfrm>
          <a:prstGeom prst="rect">
            <a:avLst/>
          </a:prstGeom>
        </p:spPr>
      </p:pic>
      <p:sp>
        <p:nvSpPr>
          <p:cNvPr id="2" name="Google Shape;15880;p58">
            <a:extLst>
              <a:ext uri="{FF2B5EF4-FFF2-40B4-BE49-F238E27FC236}">
                <a16:creationId xmlns:a16="http://schemas.microsoft.com/office/drawing/2014/main" id="{C0AC8FCE-F723-27AD-B2C1-B0C3F68570A4}"/>
              </a:ext>
            </a:extLst>
          </p:cNvPr>
          <p:cNvSpPr txBox="1">
            <a:spLocks/>
          </p:cNvSpPr>
          <p:nvPr/>
        </p:nvSpPr>
        <p:spPr>
          <a:xfrm>
            <a:off x="421341" y="2729130"/>
            <a:ext cx="11293139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noProof="0" dirty="0"/>
              <a:t>Les roches sédimentaires peuvent se transformer à nouveau en roches sédimentaires:</a:t>
            </a:r>
          </a:p>
        </p:txBody>
      </p:sp>
    </p:spTree>
    <p:extLst>
      <p:ext uri="{BB962C8B-B14F-4D97-AF65-F5344CB8AC3E}">
        <p14:creationId xmlns:p14="http://schemas.microsoft.com/office/powerpoint/2010/main" val="4248985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26857-0455-16B9-367A-BF07F9F67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382DC6A8-2ADF-03E2-3319-3696270C8BA1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Accorder quelques secondes de réflexion aux élèves. Ensuite inviter 3 au hasard à passer au tableau.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FC3D804A-AA8B-5023-0FBD-5EEBB6BC4ED9}"/>
              </a:ext>
            </a:extLst>
          </p:cNvPr>
          <p:cNvSpPr txBox="1"/>
          <p:nvPr/>
        </p:nvSpPr>
        <p:spPr>
          <a:xfrm>
            <a:off x="594576" y="1380894"/>
            <a:ext cx="109609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Complétez le schéma du cycle des roches par ce qui convient.</a:t>
            </a: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C5A5F10B-8CD5-9EF6-D068-A88E4F678B8E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On termine avec une dernière question d'appariement.</a:t>
            </a:r>
          </a:p>
        </p:txBody>
      </p:sp>
      <p:pic>
        <p:nvPicPr>
          <p:cNvPr id="66" name="Picture 1">
            <a:extLst>
              <a:ext uri="{FF2B5EF4-FFF2-40B4-BE49-F238E27FC236}">
                <a16:creationId xmlns:a16="http://schemas.microsoft.com/office/drawing/2014/main" id="{34C7DE62-8445-F9DC-FD93-C592CECF3E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93CAE5-DE58-7D1F-E055-269A0DAD0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0540" y="2203592"/>
            <a:ext cx="8274425" cy="419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3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4EEF-F303-8ADC-7631-CA2481D29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F28232BB-719A-FF52-DC21-3B4FE2FAF317}"/>
              </a:ext>
            </a:extLst>
          </p:cNvPr>
          <p:cNvSpPr txBox="1">
            <a:spLocks/>
          </p:cNvSpPr>
          <p:nvPr/>
        </p:nvSpPr>
        <p:spPr>
          <a:xfrm>
            <a:off x="778058" y="703567"/>
            <a:ext cx="10529705" cy="2682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>
              <a:spcAft>
                <a:spcPts val="300"/>
              </a:spcAft>
              <a:defRPr/>
            </a:pPr>
            <a:r>
              <a:rPr lang="fr-FR" sz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Expliquer davantage si nécessaire.</a:t>
            </a:r>
          </a:p>
          <a:p>
            <a:pPr defTabSz="342900">
              <a:spcAft>
                <a:spcPts val="300"/>
              </a:spcAft>
              <a:defRPr/>
            </a:pPr>
            <a:endParaRPr lang="fr-FR" sz="1200" noProof="0" dirty="0">
              <a:solidFill>
                <a:prstClr val="white">
                  <a:lumMod val="65000"/>
                </a:prstClr>
              </a:solidFill>
              <a:latin typeface="Calibri" panose="020F0502020204030204"/>
            </a:endParaRPr>
          </a:p>
        </p:txBody>
      </p:sp>
      <p:sp>
        <p:nvSpPr>
          <p:cNvPr id="27" name="Titre 1">
            <a:extLst>
              <a:ext uri="{FF2B5EF4-FFF2-40B4-BE49-F238E27FC236}">
                <a16:creationId xmlns:a16="http://schemas.microsoft.com/office/drawing/2014/main" id="{F1E1F3EF-75DE-46DF-BEB3-5ECA774AF48A}"/>
              </a:ext>
            </a:extLst>
          </p:cNvPr>
          <p:cNvSpPr txBox="1">
            <a:spLocks/>
          </p:cNvSpPr>
          <p:nvPr/>
        </p:nvSpPr>
        <p:spPr>
          <a:xfrm>
            <a:off x="756458" y="339668"/>
            <a:ext cx="10529279" cy="435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pPr defTabSz="342900">
              <a:spcAft>
                <a:spcPts val="300"/>
              </a:spcAft>
              <a:defRPr/>
            </a:pP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Très bien !</a:t>
            </a:r>
          </a:p>
        </p:txBody>
      </p:sp>
      <p:pic>
        <p:nvPicPr>
          <p:cNvPr id="4" name="Image 8">
            <a:extLst>
              <a:ext uri="{FF2B5EF4-FFF2-40B4-BE49-F238E27FC236}">
                <a16:creationId xmlns:a16="http://schemas.microsoft.com/office/drawing/2014/main" id="{0C2A0992-3055-AA81-39BB-7DD220ACD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1146" y="485086"/>
            <a:ext cx="429314" cy="42931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5C1C84F-B848-ABE7-54E5-396764A64FF7}"/>
              </a:ext>
            </a:extLst>
          </p:cNvPr>
          <p:cNvSpPr txBox="1"/>
          <p:nvPr/>
        </p:nvSpPr>
        <p:spPr>
          <a:xfrm>
            <a:off x="5119612" y="2155300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F7941D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1.Roches </a:t>
            </a:r>
          </a:p>
          <a:p>
            <a:pPr algn="ctr"/>
            <a:r>
              <a:rPr lang="fr-FR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sédimentaires</a:t>
            </a:r>
            <a:endParaRPr lang="fr-FR" sz="2000" b="1" noProof="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81C030-AEA9-F5AC-A025-BCEDDD85797F}"/>
              </a:ext>
            </a:extLst>
          </p:cNvPr>
          <p:cNvSpPr txBox="1"/>
          <p:nvPr/>
        </p:nvSpPr>
        <p:spPr>
          <a:xfrm>
            <a:off x="2781526" y="3914652"/>
            <a:ext cx="1908000" cy="734616"/>
          </a:xfrm>
          <a:prstGeom prst="roundRect">
            <a:avLst>
              <a:gd name="adj" fmla="val 28368"/>
            </a:avLst>
          </a:prstGeom>
          <a:solidFill>
            <a:srgbClr val="00ADE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magmatiques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2A417A4-A9C6-A995-9912-E721340623B5}"/>
              </a:ext>
            </a:extLst>
          </p:cNvPr>
          <p:cNvSpPr txBox="1"/>
          <p:nvPr/>
        </p:nvSpPr>
        <p:spPr>
          <a:xfrm>
            <a:off x="7677618" y="3891503"/>
            <a:ext cx="2009942" cy="734616"/>
          </a:xfrm>
          <a:prstGeom prst="roundRect">
            <a:avLst>
              <a:gd name="adj" fmla="val 28368"/>
            </a:avLst>
          </a:prstGeom>
          <a:solidFill>
            <a:srgbClr val="00A77E"/>
          </a:solidFill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3.Roches </a:t>
            </a:r>
          </a:p>
          <a:p>
            <a:pPr algn="ctr"/>
            <a:r>
              <a:rPr lang="fr-FR" sz="2000" b="1" noProof="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métamorphiques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B4C0832-BFEF-7912-951E-2BD870850D71}"/>
              </a:ext>
            </a:extLst>
          </p:cNvPr>
          <p:cNvSpPr/>
          <p:nvPr/>
        </p:nvSpPr>
        <p:spPr>
          <a:xfrm>
            <a:off x="4987275" y="1825459"/>
            <a:ext cx="2164465" cy="1310640"/>
          </a:xfrm>
          <a:prstGeom prst="arc">
            <a:avLst>
              <a:gd name="adj1" fmla="val 10396844"/>
              <a:gd name="adj2" fmla="val 389225"/>
            </a:avLst>
          </a:prstGeom>
          <a:ln w="38100">
            <a:solidFill>
              <a:srgbClr val="F7941D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2FB41ED5-0FD4-A635-6B54-F8E4BF60BF26}"/>
              </a:ext>
            </a:extLst>
          </p:cNvPr>
          <p:cNvSpPr/>
          <p:nvPr/>
        </p:nvSpPr>
        <p:spPr>
          <a:xfrm rot="5562545">
            <a:off x="8936792" y="3682348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77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Forme libre : forme 16">
            <a:extLst>
              <a:ext uri="{FF2B5EF4-FFF2-40B4-BE49-F238E27FC236}">
                <a16:creationId xmlns:a16="http://schemas.microsoft.com/office/drawing/2014/main" id="{F66C899D-8EB5-C77C-4397-9430D08F8DF6}"/>
              </a:ext>
            </a:extLst>
          </p:cNvPr>
          <p:cNvSpPr/>
          <p:nvPr/>
        </p:nvSpPr>
        <p:spPr>
          <a:xfrm rot="10800000" flipH="1">
            <a:off x="3436266" y="4812306"/>
            <a:ext cx="5254907" cy="1755687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DE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18" name="Forme libre : forme 17">
            <a:extLst>
              <a:ext uri="{FF2B5EF4-FFF2-40B4-BE49-F238E27FC236}">
                <a16:creationId xmlns:a16="http://schemas.microsoft.com/office/drawing/2014/main" id="{395C172F-3992-3BCC-D026-A414461054D9}"/>
              </a:ext>
            </a:extLst>
          </p:cNvPr>
          <p:cNvSpPr/>
          <p:nvPr/>
        </p:nvSpPr>
        <p:spPr>
          <a:xfrm rot="10800000" flipH="1">
            <a:off x="4049725" y="4810780"/>
            <a:ext cx="4039564" cy="134205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0706" h="807980">
                <a:moveTo>
                  <a:pt x="0" y="807980"/>
                </a:moveTo>
                <a:cubicBezTo>
                  <a:pt x="46089" y="354150"/>
                  <a:pt x="429363" y="0"/>
                  <a:pt x="895353" y="0"/>
                </a:cubicBezTo>
                <a:cubicBezTo>
                  <a:pt x="1361343" y="0"/>
                  <a:pt x="1744618" y="354150"/>
                  <a:pt x="1790706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none" w="lg" len="med"/>
            <a:tailEnd type="stealth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8" name="Forme libre : forme 27">
            <a:extLst>
              <a:ext uri="{FF2B5EF4-FFF2-40B4-BE49-F238E27FC236}">
                <a16:creationId xmlns:a16="http://schemas.microsoft.com/office/drawing/2014/main" id="{D431C6AB-7340-C581-5526-887AF393DC81}"/>
              </a:ext>
            </a:extLst>
          </p:cNvPr>
          <p:cNvSpPr/>
          <p:nvPr/>
        </p:nvSpPr>
        <p:spPr>
          <a:xfrm rot="10800000" flipH="1" flipV="1">
            <a:off x="7070717" y="2682967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sp>
        <p:nvSpPr>
          <p:cNvPr id="29" name="Forme libre : forme 28">
            <a:extLst>
              <a:ext uri="{FF2B5EF4-FFF2-40B4-BE49-F238E27FC236}">
                <a16:creationId xmlns:a16="http://schemas.microsoft.com/office/drawing/2014/main" id="{8A5B831D-C419-6075-A47D-0B6EB130DBE6}"/>
              </a:ext>
            </a:extLst>
          </p:cNvPr>
          <p:cNvSpPr/>
          <p:nvPr/>
        </p:nvSpPr>
        <p:spPr>
          <a:xfrm rot="10800000" flipV="1">
            <a:off x="3959056" y="2684896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F7941D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4872E266-CD72-0C17-8F42-8A3B0D6249ED}"/>
              </a:ext>
            </a:extLst>
          </p:cNvPr>
          <p:cNvCxnSpPr>
            <a:cxnSpLocks/>
          </p:cNvCxnSpPr>
          <p:nvPr/>
        </p:nvCxnSpPr>
        <p:spPr>
          <a:xfrm>
            <a:off x="4744720" y="1087120"/>
            <a:ext cx="2301240" cy="0"/>
          </a:xfrm>
          <a:prstGeom prst="straightConnector1">
            <a:avLst/>
          </a:prstGeom>
          <a:ln w="38100">
            <a:solidFill>
              <a:srgbClr val="F7941D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F825908D-976C-809C-53B6-A7BC47201D5F}"/>
              </a:ext>
            </a:extLst>
          </p:cNvPr>
          <p:cNvSpPr txBox="1"/>
          <p:nvPr/>
        </p:nvSpPr>
        <p:spPr>
          <a:xfrm>
            <a:off x="4420518" y="118761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Forme libre : forme 35">
            <a:extLst>
              <a:ext uri="{FF2B5EF4-FFF2-40B4-BE49-F238E27FC236}">
                <a16:creationId xmlns:a16="http://schemas.microsoft.com/office/drawing/2014/main" id="{FA83883E-9630-D92C-EC2A-6042DBB41A9F}"/>
              </a:ext>
            </a:extLst>
          </p:cNvPr>
          <p:cNvSpPr/>
          <p:nvPr/>
        </p:nvSpPr>
        <p:spPr>
          <a:xfrm rot="16580925" flipV="1">
            <a:off x="7506928" y="2508112"/>
            <a:ext cx="1032076" cy="1153400"/>
          </a:xfrm>
          <a:custGeom>
            <a:avLst/>
            <a:gdLst>
              <a:gd name="connsiteX0" fmla="*/ 899794 w 1799589"/>
              <a:gd name="connsiteY0" fmla="*/ 0 h 895928"/>
              <a:gd name="connsiteX1" fmla="*/ 1795147 w 1799589"/>
              <a:gd name="connsiteY1" fmla="*/ 807980 h 895928"/>
              <a:gd name="connsiteX2" fmla="*/ 1799589 w 1799589"/>
              <a:gd name="connsiteY2" fmla="*/ 895928 h 895928"/>
              <a:gd name="connsiteX3" fmla="*/ 0 w 1799589"/>
              <a:gd name="connsiteY3" fmla="*/ 895928 h 895928"/>
              <a:gd name="connsiteX4" fmla="*/ 4441 w 1799589"/>
              <a:gd name="connsiteY4" fmla="*/ 807980 h 895928"/>
              <a:gd name="connsiteX5" fmla="*/ 899794 w 1799589"/>
              <a:gd name="connsiteY5" fmla="*/ 0 h 895928"/>
              <a:gd name="connsiteX0" fmla="*/ 1799589 w 1891029"/>
              <a:gd name="connsiteY0" fmla="*/ 895928 h 987368"/>
              <a:gd name="connsiteX1" fmla="*/ 0 w 1891029"/>
              <a:gd name="connsiteY1" fmla="*/ 895928 h 987368"/>
              <a:gd name="connsiteX2" fmla="*/ 4441 w 1891029"/>
              <a:gd name="connsiteY2" fmla="*/ 807980 h 987368"/>
              <a:gd name="connsiteX3" fmla="*/ 899794 w 1891029"/>
              <a:gd name="connsiteY3" fmla="*/ 0 h 987368"/>
              <a:gd name="connsiteX4" fmla="*/ 1795147 w 1891029"/>
              <a:gd name="connsiteY4" fmla="*/ 807980 h 987368"/>
              <a:gd name="connsiteX5" fmla="*/ 1891029 w 1891029"/>
              <a:gd name="connsiteY5" fmla="*/ 987368 h 987368"/>
              <a:gd name="connsiteX0" fmla="*/ 1799589 w 1799589"/>
              <a:gd name="connsiteY0" fmla="*/ 895928 h 895928"/>
              <a:gd name="connsiteX1" fmla="*/ 0 w 1799589"/>
              <a:gd name="connsiteY1" fmla="*/ 895928 h 895928"/>
              <a:gd name="connsiteX2" fmla="*/ 4441 w 1799589"/>
              <a:gd name="connsiteY2" fmla="*/ 807980 h 895928"/>
              <a:gd name="connsiteX3" fmla="*/ 899794 w 1799589"/>
              <a:gd name="connsiteY3" fmla="*/ 0 h 895928"/>
              <a:gd name="connsiteX4" fmla="*/ 1795147 w 1799589"/>
              <a:gd name="connsiteY4" fmla="*/ 807980 h 895928"/>
              <a:gd name="connsiteX0" fmla="*/ 1795148 w 1795148"/>
              <a:gd name="connsiteY0" fmla="*/ 895928 h 895928"/>
              <a:gd name="connsiteX1" fmla="*/ 0 w 1795148"/>
              <a:gd name="connsiteY1" fmla="*/ 807980 h 895928"/>
              <a:gd name="connsiteX2" fmla="*/ 895353 w 1795148"/>
              <a:gd name="connsiteY2" fmla="*/ 0 h 895928"/>
              <a:gd name="connsiteX3" fmla="*/ 1790706 w 1795148"/>
              <a:gd name="connsiteY3" fmla="*/ 807980 h 895928"/>
              <a:gd name="connsiteX0" fmla="*/ 0 w 1790706"/>
              <a:gd name="connsiteY0" fmla="*/ 807980 h 807980"/>
              <a:gd name="connsiteX1" fmla="*/ 895353 w 1790706"/>
              <a:gd name="connsiteY1" fmla="*/ 0 h 807980"/>
              <a:gd name="connsiteX2" fmla="*/ 1790706 w 1790706"/>
              <a:gd name="connsiteY2" fmla="*/ 807980 h 807980"/>
              <a:gd name="connsiteX0" fmla="*/ 0 w 895353"/>
              <a:gd name="connsiteY0" fmla="*/ 0 h 807980"/>
              <a:gd name="connsiteX1" fmla="*/ 895353 w 895353"/>
              <a:gd name="connsiteY1" fmla="*/ 807980 h 807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5353" h="807980">
                <a:moveTo>
                  <a:pt x="0" y="0"/>
                </a:moveTo>
                <a:cubicBezTo>
                  <a:pt x="465990" y="0"/>
                  <a:pt x="849265" y="354150"/>
                  <a:pt x="895353" y="807980"/>
                </a:cubicBezTo>
              </a:path>
            </a:pathLst>
          </a:custGeom>
          <a:noFill/>
          <a:ln w="38100">
            <a:solidFill>
              <a:srgbClr val="00A77E"/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 dirty="0"/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C493D8FA-9FCE-5579-A3FF-38566641D401}"/>
              </a:ext>
            </a:extLst>
          </p:cNvPr>
          <p:cNvCxnSpPr>
            <a:cxnSpLocks/>
          </p:cNvCxnSpPr>
          <p:nvPr/>
        </p:nvCxnSpPr>
        <p:spPr>
          <a:xfrm>
            <a:off x="670560" y="1087120"/>
            <a:ext cx="2301240" cy="0"/>
          </a:xfrm>
          <a:prstGeom prst="straightConnector1">
            <a:avLst/>
          </a:prstGeom>
          <a:ln w="38100">
            <a:solidFill>
              <a:srgbClr val="00ADE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637404D6-70DA-F2E2-08DA-49B431197A3E}"/>
              </a:ext>
            </a:extLst>
          </p:cNvPr>
          <p:cNvSpPr txBox="1"/>
          <p:nvPr/>
        </p:nvSpPr>
        <p:spPr>
          <a:xfrm>
            <a:off x="346358" y="118761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magmatiques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60B36B4D-59C4-8C54-BD4E-951EE6B9BD7F}"/>
              </a:ext>
            </a:extLst>
          </p:cNvPr>
          <p:cNvCxnSpPr>
            <a:cxnSpLocks/>
          </p:cNvCxnSpPr>
          <p:nvPr/>
        </p:nvCxnSpPr>
        <p:spPr>
          <a:xfrm>
            <a:off x="8859520" y="1087120"/>
            <a:ext cx="2301240" cy="0"/>
          </a:xfrm>
          <a:prstGeom prst="straightConnector1">
            <a:avLst/>
          </a:prstGeom>
          <a:ln w="38100">
            <a:solidFill>
              <a:srgbClr val="00A77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ZoneTexte 43">
            <a:extLst>
              <a:ext uri="{FF2B5EF4-FFF2-40B4-BE49-F238E27FC236}">
                <a16:creationId xmlns:a16="http://schemas.microsoft.com/office/drawing/2014/main" id="{ACCCBA60-E9C9-945F-68F2-3C4FF31E9744}"/>
              </a:ext>
            </a:extLst>
          </p:cNvPr>
          <p:cNvSpPr txBox="1"/>
          <p:nvPr/>
        </p:nvSpPr>
        <p:spPr>
          <a:xfrm>
            <a:off x="8535318" y="1187616"/>
            <a:ext cx="3133763" cy="367308"/>
          </a:xfrm>
          <a:prstGeom prst="roundRect">
            <a:avLst>
              <a:gd name="adj" fmla="val 28368"/>
            </a:avLst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métamorphiques</a:t>
            </a:r>
            <a:endParaRPr lang="fr-FR" sz="20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D2E63ECC-CCC8-D783-0FCD-506B6A202333}"/>
              </a:ext>
            </a:extLst>
          </p:cNvPr>
          <p:cNvSpPr/>
          <p:nvPr/>
        </p:nvSpPr>
        <p:spPr>
          <a:xfrm rot="15826626">
            <a:off x="2353112" y="3712828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350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D3409BA-7DCC-47B3-ECB6-05CE4B95B6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7912044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F5BEC-E40C-AE90-BAF2-CDFD2807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304" y="251927"/>
            <a:ext cx="10372033" cy="540647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en binôme. Chacun prend un moment pour réaliser l’activité de la page 81 sur le livret. Ensuite, vous comparez vos réponses en justifiant.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6E18-3597-EA11-2CA3-AD73D1AE85A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84663" y="702026"/>
            <a:ext cx="10922713" cy="333611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Rappeler aux élèves qu’ils doivent d’abord observer et de repérer les éléments du document avant de réaliser la tâche. Expliquer les mots difficiles.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DBC3215-E305-D206-FB9F-12DB9930DFF1}"/>
              </a:ext>
            </a:extLst>
          </p:cNvPr>
          <p:cNvCxnSpPr>
            <a:cxnSpLocks/>
          </p:cNvCxnSpPr>
          <p:nvPr/>
        </p:nvCxnSpPr>
        <p:spPr>
          <a:xfrm flipH="1">
            <a:off x="7072132" y="5011838"/>
            <a:ext cx="86810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04583E4-9B2E-23B7-5CC8-03B3EB9D5807}"/>
              </a:ext>
            </a:extLst>
          </p:cNvPr>
          <p:cNvSpPr/>
          <p:nvPr/>
        </p:nvSpPr>
        <p:spPr>
          <a:xfrm>
            <a:off x="5075482" y="6313931"/>
            <a:ext cx="1329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81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8E9821-1ACD-381F-8727-0E287A2F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331" y="1099225"/>
            <a:ext cx="4112591" cy="5321029"/>
          </a:xfrm>
          <a:prstGeom prst="rect">
            <a:avLst/>
          </a:prstGeom>
        </p:spPr>
      </p:pic>
      <p:sp>
        <p:nvSpPr>
          <p:cNvPr id="8" name="Arc 7">
            <a:extLst>
              <a:ext uri="{FF2B5EF4-FFF2-40B4-BE49-F238E27FC236}">
                <a16:creationId xmlns:a16="http://schemas.microsoft.com/office/drawing/2014/main" id="{7A287B0D-7157-725D-E738-EA797B5C80B5}"/>
              </a:ext>
            </a:extLst>
          </p:cNvPr>
          <p:cNvSpPr/>
          <p:nvPr/>
        </p:nvSpPr>
        <p:spPr>
          <a:xfrm rot="16463280">
            <a:off x="5422105" y="4961746"/>
            <a:ext cx="505160" cy="506847"/>
          </a:xfrm>
          <a:prstGeom prst="arc">
            <a:avLst>
              <a:gd name="adj1" fmla="val 8656682"/>
              <a:gd name="adj2" fmla="val 1855108"/>
            </a:avLst>
          </a:prstGeom>
          <a:ln w="127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36702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D956-F6E1-EC84-6EB6-B3E641CD0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669E37-A48A-E959-2209-5C0AFB47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 temps est terminé.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90108A-42E4-3CC8-8D61-0733CD6007D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04DEF-F7CC-BF2E-C88C-CEE3500FCA0C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8152424E-0ED6-B27B-4B4D-37ED921734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9310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AAAC6-1196-637E-DF9E-533F13026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A8B505-3DC6-B1A7-7894-DF91A62F5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0B8779-01E5-AF75-9C9E-DC7EC7E3E32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7A049E59-3ACA-34FF-66F6-5DAF021D22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5ED5FC7-3561-4230-48ED-72B4052294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374" y="1294751"/>
            <a:ext cx="11574066" cy="466919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DB1C003-D3BE-0D2A-56D0-08C27689919B}"/>
              </a:ext>
            </a:extLst>
          </p:cNvPr>
          <p:cNvSpPr txBox="1"/>
          <p:nvPr/>
        </p:nvSpPr>
        <p:spPr>
          <a:xfrm>
            <a:off x="518160" y="4610636"/>
            <a:ext cx="11231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 , refroidissement, roches magmatiques, érosion , sédiments, compaction, roches sédimentaires, pression , température, roches métamorphiques, cycle des roches, fusion.</a:t>
            </a:r>
          </a:p>
        </p:txBody>
      </p:sp>
    </p:spTree>
    <p:extLst>
      <p:ext uri="{BB962C8B-B14F-4D97-AF65-F5344CB8AC3E}">
        <p14:creationId xmlns:p14="http://schemas.microsoft.com/office/powerpoint/2010/main" val="4154011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5FFF0-D49F-C65F-F110-6558D8A8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64C3AF-B2C6-6CFC-5B96-21886E905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A75FE43-2F74-C4E3-9A17-930CBC045DB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1BA7D52C-6B56-FE8D-FF09-72621D9A74F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DEF9C1-10F1-51BC-8F82-4D195E4584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06" y="3161765"/>
            <a:ext cx="11060068" cy="3115110"/>
          </a:xfrm>
          <a:prstGeom prst="rect">
            <a:avLst/>
          </a:prstGeom>
        </p:spPr>
      </p:pic>
      <p:pic>
        <p:nvPicPr>
          <p:cNvPr id="8" name="Image 7" descr="Une image contenant texte, Police, capture d’écran, algèbre&#10;&#10;Le contenu généré par l’IA peut être incorrect.">
            <a:extLst>
              <a:ext uri="{FF2B5EF4-FFF2-40B4-BE49-F238E27FC236}">
                <a16:creationId xmlns:a16="http://schemas.microsoft.com/office/drawing/2014/main" id="{E160E7E4-0EBA-E010-B267-03A3954B5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2825" y="1080494"/>
            <a:ext cx="8538456" cy="1930381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D2B97FE-E7FD-EE78-B8CA-6D9555C781DD}"/>
              </a:ext>
            </a:extLst>
          </p:cNvPr>
          <p:cNvSpPr txBox="1"/>
          <p:nvPr/>
        </p:nvSpPr>
        <p:spPr>
          <a:xfrm>
            <a:off x="8493760" y="5027414"/>
            <a:ext cx="258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A6C8ADA-F1BC-24DB-7424-3B91C1D11D90}"/>
              </a:ext>
            </a:extLst>
          </p:cNvPr>
          <p:cNvSpPr txBox="1"/>
          <p:nvPr/>
        </p:nvSpPr>
        <p:spPr>
          <a:xfrm>
            <a:off x="1869440" y="4560054"/>
            <a:ext cx="1412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</a:t>
            </a:r>
            <a:endParaRPr lang="fr-FR" sz="2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4B268C6-9D81-5B09-25A8-C7F5812B7B72}"/>
              </a:ext>
            </a:extLst>
          </p:cNvPr>
          <p:cNvSpPr txBox="1"/>
          <p:nvPr/>
        </p:nvSpPr>
        <p:spPr>
          <a:xfrm>
            <a:off x="1656080" y="5098534"/>
            <a:ext cx="2214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  <a:endParaRPr lang="fr-FR" sz="240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787E77-4BB7-F2AE-4C74-8B5C5A8D9F7B}"/>
              </a:ext>
            </a:extLst>
          </p:cNvPr>
          <p:cNvSpPr txBox="1"/>
          <p:nvPr/>
        </p:nvSpPr>
        <p:spPr>
          <a:xfrm>
            <a:off x="1645920" y="5596374"/>
            <a:ext cx="1899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Compaction</a:t>
            </a:r>
            <a:endParaRPr lang="fr-FR" sz="24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90B702B-0BB9-76EB-54F2-64FFBCEA032F}"/>
              </a:ext>
            </a:extLst>
          </p:cNvPr>
          <p:cNvSpPr txBox="1"/>
          <p:nvPr/>
        </p:nvSpPr>
        <p:spPr>
          <a:xfrm>
            <a:off x="5049520" y="4549894"/>
            <a:ext cx="2326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Métamorphisme</a:t>
            </a:r>
            <a:endParaRPr lang="fr-FR" sz="2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16DA970-7A01-2E56-51BD-D1C6B883D0E4}"/>
              </a:ext>
            </a:extLst>
          </p:cNvPr>
          <p:cNvSpPr txBox="1"/>
          <p:nvPr/>
        </p:nvSpPr>
        <p:spPr>
          <a:xfrm>
            <a:off x="8473440" y="4509254"/>
            <a:ext cx="258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849931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444D8-2A4B-80E6-D5AF-C951037C1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5ECE2D-EFF7-3A07-991D-2B078EB25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9689DF-1AAC-88D1-EE37-DE05E86404A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</a:t>
            </a:r>
          </a:p>
        </p:txBody>
      </p:sp>
      <p:pic>
        <p:nvPicPr>
          <p:cNvPr id="45" name="Picture 1">
            <a:extLst>
              <a:ext uri="{FF2B5EF4-FFF2-40B4-BE49-F238E27FC236}">
                <a16:creationId xmlns:a16="http://schemas.microsoft.com/office/drawing/2014/main" id="{CC3C57B9-27A9-FA7D-BA80-3CAB8462B5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AB4FF24-1CBF-9E54-1B40-FCC6C3DFA5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224" y="1097280"/>
            <a:ext cx="8747907" cy="517504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F6A3568-1908-0DA9-CDA8-47BA139BCC18}"/>
              </a:ext>
            </a:extLst>
          </p:cNvPr>
          <p:cNvSpPr txBox="1"/>
          <p:nvPr/>
        </p:nvSpPr>
        <p:spPr>
          <a:xfrm>
            <a:off x="5269196" y="1928340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EE2BA8-B93C-0085-E066-C22AB3FD38FD}"/>
              </a:ext>
            </a:extLst>
          </p:cNvPr>
          <p:cNvSpPr txBox="1"/>
          <p:nvPr/>
        </p:nvSpPr>
        <p:spPr>
          <a:xfrm>
            <a:off x="7752080" y="3619112"/>
            <a:ext cx="1827497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 métamorphique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9AF60A6-1BE8-5BEB-B9A3-2ADDF58B7474}"/>
              </a:ext>
            </a:extLst>
          </p:cNvPr>
          <p:cNvSpPr txBox="1"/>
          <p:nvPr/>
        </p:nvSpPr>
        <p:spPr>
          <a:xfrm>
            <a:off x="1653600" y="2084360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7EB0CBDC-B995-EF6E-E3AF-97B4231B4340}"/>
              </a:ext>
            </a:extLst>
          </p:cNvPr>
          <p:cNvSpPr/>
          <p:nvPr/>
        </p:nvSpPr>
        <p:spPr>
          <a:xfrm rot="16463280">
            <a:off x="3665882" y="3343250"/>
            <a:ext cx="981831" cy="1116129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929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915EDF-9F2E-4806-BDF5-4E27FF2B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39216336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406B-42BD-6E24-46AF-128E464FB1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Maintenant, vous allez travailler chacun pour soi; prenez l’activité de la page 82 sur le livret.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CCA30-344D-7644-F9AC-3E1D66EA916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Circuler entre les rangs, cibler les élèves en difficulté, Insister sur le travail individuel.  Inciter les élèves à demander de l'aide en cas de besoin.</a:t>
            </a:r>
          </a:p>
        </p:txBody>
      </p: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50A3FFEC-9C3B-CC23-F982-764C849241F6}"/>
              </a:ext>
            </a:extLst>
          </p:cNvPr>
          <p:cNvGrpSpPr/>
          <p:nvPr/>
        </p:nvGrpSpPr>
        <p:grpSpPr>
          <a:xfrm>
            <a:off x="10844783" y="260549"/>
            <a:ext cx="611417" cy="504991"/>
            <a:chOff x="582302" y="4457015"/>
            <a:chExt cx="630930" cy="588164"/>
          </a:xfrm>
        </p:grpSpPr>
        <p:pic>
          <p:nvPicPr>
            <p:cNvPr id="39" name="Picture 7">
              <a:extLst>
                <a:ext uri="{FF2B5EF4-FFF2-40B4-BE49-F238E27FC236}">
                  <a16:creationId xmlns:a16="http://schemas.microsoft.com/office/drawing/2014/main" id="{E13B05F2-717D-D7CC-C97D-E0B4B35D0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0" name="Picture 7">
              <a:extLst>
                <a:ext uri="{FF2B5EF4-FFF2-40B4-BE49-F238E27FC236}">
                  <a16:creationId xmlns:a16="http://schemas.microsoft.com/office/drawing/2014/main" id="{0E000526-57B7-24FC-4846-A548D6940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0C1DE6B-4652-323A-2B42-AD9AD4D83DF2}"/>
              </a:ext>
            </a:extLst>
          </p:cNvPr>
          <p:cNvSpPr/>
          <p:nvPr/>
        </p:nvSpPr>
        <p:spPr>
          <a:xfrm>
            <a:off x="5012475" y="6349358"/>
            <a:ext cx="128060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0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Page 82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D72069-E920-768A-1A7F-A925233F9E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760" y="985520"/>
            <a:ext cx="4784960" cy="5293360"/>
          </a:xfrm>
          <a:prstGeom prst="rect">
            <a:avLst/>
          </a:prstGeom>
        </p:spPr>
      </p:pic>
      <p:sp>
        <p:nvSpPr>
          <p:cNvPr id="7" name="Arc 6">
            <a:extLst>
              <a:ext uri="{FF2B5EF4-FFF2-40B4-BE49-F238E27FC236}">
                <a16:creationId xmlns:a16="http://schemas.microsoft.com/office/drawing/2014/main" id="{91E8804C-D095-DF48-4F84-8D6869C312A8}"/>
              </a:ext>
            </a:extLst>
          </p:cNvPr>
          <p:cNvSpPr/>
          <p:nvPr/>
        </p:nvSpPr>
        <p:spPr>
          <a:xfrm rot="16463280">
            <a:off x="5333759" y="4906374"/>
            <a:ext cx="488812" cy="587111"/>
          </a:xfrm>
          <a:prstGeom prst="arc">
            <a:avLst>
              <a:gd name="adj1" fmla="val 8656682"/>
              <a:gd name="adj2" fmla="val 1855108"/>
            </a:avLst>
          </a:prstGeom>
          <a:ln w="127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22697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11843-E097-5486-57E5-792187AE1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5C45A8-EA55-AF65-5299-1BE31D243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Le temps est terminé.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F8B22D4-350B-4D83-BACF-4CF1F56B22C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888129-7EB4-3E26-CB10-77F5280D3767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>
                <a:latin typeface="Calibri" panose="020F0502020204030204" pitchFamily="34" charset="0"/>
                <a:cs typeface="Calibri" panose="020F0502020204030204" pitchFamily="34" charset="0"/>
              </a:rPr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1251-CF29-1E54-9D78-E106D1BBDD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327627" y="2738280"/>
            <a:ext cx="3390900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6854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F702D-E31E-41F6-A9F2-0110C6999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</a:t>
            </a:r>
            <a:endParaRPr lang="fr-FR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CE28B2-1622-6E99-568F-1EFFB62345D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réponses. 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BE9E1CAA-35AC-CBDE-C860-856E7C1F51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CD64E0-4CB9-1EE8-5D9E-4F8DDAA938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56" y="1124653"/>
            <a:ext cx="11088647" cy="357237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F77D320-98EC-7866-ED50-BFE3CF79BB82}"/>
              </a:ext>
            </a:extLst>
          </p:cNvPr>
          <p:cNvSpPr txBox="1"/>
          <p:nvPr/>
        </p:nvSpPr>
        <p:spPr>
          <a:xfrm>
            <a:off x="426720" y="3929916"/>
            <a:ext cx="11231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Magma , refroidissement, roches magmatiques, érosion , compaction, sédiments, roches sédimentaires, pression , température, roches métamorphiques, cycle des roches, fusion.</a:t>
            </a:r>
          </a:p>
        </p:txBody>
      </p:sp>
    </p:spTree>
    <p:extLst>
      <p:ext uri="{BB962C8B-B14F-4D97-AF65-F5344CB8AC3E}">
        <p14:creationId xmlns:p14="http://schemas.microsoft.com/office/powerpoint/2010/main" val="4287563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6E74B-FB0B-F794-2F1F-8662A4A6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E306F8-E2E5-5CC5-BBA2-1D6C4AB2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30EDF27-BFFD-0D34-DA4D-B120C7C4E4C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34E0027B-99D4-4F5D-0CBB-C4956CB41B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76482C6-F5FD-FB34-78DF-B7D3604C0C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7059"/>
          <a:stretch>
            <a:fillRect/>
          </a:stretch>
        </p:blipFill>
        <p:spPr>
          <a:xfrm>
            <a:off x="399276" y="1104333"/>
            <a:ext cx="11539597" cy="233990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4DB90CA-B4AE-CBA5-6FA4-FBCAAEC87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84" y="3548500"/>
            <a:ext cx="11183911" cy="282932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34D8E3D-76FC-CC9E-1105-E1E8206FA20F}"/>
              </a:ext>
            </a:extLst>
          </p:cNvPr>
          <p:cNvSpPr txBox="1"/>
          <p:nvPr/>
        </p:nvSpPr>
        <p:spPr>
          <a:xfrm>
            <a:off x="8402320" y="5484614"/>
            <a:ext cx="258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Refroidissement</a:t>
            </a:r>
            <a:endParaRPr lang="fr-FR" sz="24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5C2DD7C-4C71-A436-C2FC-C90FE8090168}"/>
              </a:ext>
            </a:extLst>
          </p:cNvPr>
          <p:cNvSpPr txBox="1"/>
          <p:nvPr/>
        </p:nvSpPr>
        <p:spPr>
          <a:xfrm>
            <a:off x="1778000" y="5017254"/>
            <a:ext cx="1412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Érosion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87A6286-24C6-EFBA-4146-184EBBB47638}"/>
              </a:ext>
            </a:extLst>
          </p:cNvPr>
          <p:cNvSpPr txBox="1"/>
          <p:nvPr/>
        </p:nvSpPr>
        <p:spPr>
          <a:xfrm>
            <a:off x="1564640" y="5555734"/>
            <a:ext cx="2214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Sédimentation</a:t>
            </a:r>
            <a:endParaRPr lang="fr-FR" sz="2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F4262F1-B700-D7E4-E172-3AE131C14B13}"/>
              </a:ext>
            </a:extLst>
          </p:cNvPr>
          <p:cNvSpPr txBox="1"/>
          <p:nvPr/>
        </p:nvSpPr>
        <p:spPr>
          <a:xfrm>
            <a:off x="1554480" y="6053574"/>
            <a:ext cx="1899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Compaction</a:t>
            </a:r>
            <a:endParaRPr lang="fr-FR" sz="2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5C6632B-B2A4-05A4-A4C8-5375FF31BD7B}"/>
              </a:ext>
            </a:extLst>
          </p:cNvPr>
          <p:cNvSpPr txBox="1"/>
          <p:nvPr/>
        </p:nvSpPr>
        <p:spPr>
          <a:xfrm>
            <a:off x="4958080" y="5007094"/>
            <a:ext cx="2326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Métamorphisme</a:t>
            </a:r>
            <a:endParaRPr lang="fr-FR" sz="240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AF1F25B-84E1-409C-8B73-FF5A83AA19AC}"/>
              </a:ext>
            </a:extLst>
          </p:cNvPr>
          <p:cNvSpPr txBox="1"/>
          <p:nvPr/>
        </p:nvSpPr>
        <p:spPr>
          <a:xfrm>
            <a:off x="8382000" y="4966454"/>
            <a:ext cx="25806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Fusion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6146025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C40F3-0A24-C8BA-57E2-687AE5132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98C7DC-48FB-EA8F-B251-41BE34861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Correction.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2F801E-F201-175C-8AE2-6F05FE3A1D7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 pour rédiger leurs réponses</a:t>
            </a:r>
            <a:r>
              <a:rPr lang="fr-FR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puis à recopier la correction sur les livrets.</a:t>
            </a:r>
          </a:p>
          <a:p>
            <a:r>
              <a:rPr lang="fr-FR" sz="12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09B2DE56-A022-83A6-38F7-3A72C0A4A94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2668" y="248258"/>
            <a:ext cx="648055" cy="64805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D886ED0-BF52-FD06-12CB-A9A15E8AFC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861" y="980943"/>
            <a:ext cx="10251900" cy="535835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ECB023F-D9CD-F9B8-AF64-422A2207717F}"/>
              </a:ext>
            </a:extLst>
          </p:cNvPr>
          <p:cNvSpPr txBox="1"/>
          <p:nvPr/>
        </p:nvSpPr>
        <p:spPr>
          <a:xfrm>
            <a:off x="5716236" y="1968980"/>
            <a:ext cx="2736883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</a:t>
            </a:r>
          </a:p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sédimentaires 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9F2FB3-A231-BABF-DF9E-E4B05E2E790F}"/>
              </a:ext>
            </a:extLst>
          </p:cNvPr>
          <p:cNvSpPr txBox="1"/>
          <p:nvPr/>
        </p:nvSpPr>
        <p:spPr>
          <a:xfrm>
            <a:off x="4226560" y="3923912"/>
            <a:ext cx="1827497" cy="516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Roches 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BA6AC5B-7A31-2EE0-BD1A-14C0D87196D4}"/>
              </a:ext>
            </a:extLst>
          </p:cNvPr>
          <p:cNvSpPr txBox="1"/>
          <p:nvPr/>
        </p:nvSpPr>
        <p:spPr>
          <a:xfrm>
            <a:off x="1135440" y="2023400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magmatiques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02CC141-3049-134C-3408-A8AC9346E88D}"/>
              </a:ext>
            </a:extLst>
          </p:cNvPr>
          <p:cNvSpPr txBox="1"/>
          <p:nvPr/>
        </p:nvSpPr>
        <p:spPr>
          <a:xfrm>
            <a:off x="1115120" y="1667800"/>
            <a:ext cx="3599119" cy="309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Processus sédimentaires</a:t>
            </a:r>
            <a:endParaRPr lang="fr-MA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A9A2E1-3B21-E4CD-1E5D-BB325667C246}"/>
              </a:ext>
            </a:extLst>
          </p:cNvPr>
          <p:cNvSpPr txBox="1"/>
          <p:nvPr/>
        </p:nvSpPr>
        <p:spPr>
          <a:xfrm>
            <a:off x="4277360" y="2248654"/>
            <a:ext cx="31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BD73E7-9A38-55E3-ACC9-205A2E7E1AB1}"/>
              </a:ext>
            </a:extLst>
          </p:cNvPr>
          <p:cNvSpPr txBox="1"/>
          <p:nvPr/>
        </p:nvSpPr>
        <p:spPr>
          <a:xfrm>
            <a:off x="1044000" y="5924840"/>
            <a:ext cx="4594800" cy="313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</a:pPr>
            <a:r>
              <a:rPr lang="fr-FR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Schéma de synthèse du cycle des roches 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1403F213-03E4-8C8F-5EA8-DA8BDFDEB2D3}"/>
              </a:ext>
            </a:extLst>
          </p:cNvPr>
          <p:cNvSpPr/>
          <p:nvPr/>
        </p:nvSpPr>
        <p:spPr>
          <a:xfrm rot="15826626">
            <a:off x="3765352" y="3580747"/>
            <a:ext cx="1045896" cy="1152614"/>
          </a:xfrm>
          <a:prstGeom prst="arc">
            <a:avLst>
              <a:gd name="adj1" fmla="val 8656682"/>
              <a:gd name="adj2" fmla="val 1855108"/>
            </a:avLst>
          </a:prstGeom>
          <a:ln w="38100">
            <a:solidFill>
              <a:srgbClr val="00ADEE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36717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8B1F65-01C9-1E82-3B29-C068CFA644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noProof="0" dirty="0"/>
              <a:t>05 min</a:t>
            </a:r>
          </a:p>
        </p:txBody>
      </p:sp>
    </p:spTree>
    <p:extLst>
      <p:ext uri="{BB962C8B-B14F-4D97-AF65-F5344CB8AC3E}">
        <p14:creationId xmlns:p14="http://schemas.microsoft.com/office/powerpoint/2010/main" val="3895951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186612"/>
            <a:ext cx="10277091" cy="399230"/>
          </a:xfrm>
        </p:spPr>
        <p:txBody>
          <a:bodyPr/>
          <a:lstStyle/>
          <a:p>
            <a:r>
              <a:rPr lang="fr-FR" sz="18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Qui peut me dire ce que nous avons appris aujourd’hui?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 noProof="0" dirty="0"/>
          </a:p>
        </p:txBody>
      </p:sp>
      <p:pic>
        <p:nvPicPr>
          <p:cNvPr id="6" name="Content Placeholder 5" descr="A cartoon character leaning on a question mark&#10;&#10;AI-generated content may be incorrect.">
            <a:extLst>
              <a:ext uri="{FF2B5EF4-FFF2-40B4-BE49-F238E27FC236}">
                <a16:creationId xmlns:a16="http://schemas.microsoft.com/office/drawing/2014/main" id="{6AD1D3F8-1CDC-7248-5FEC-0D554A729A16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73115" y="1306115"/>
            <a:ext cx="4245769" cy="4245769"/>
          </a:xfrm>
        </p:spPr>
      </p:pic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3" y="219075"/>
            <a:ext cx="10805322" cy="431801"/>
          </a:xfrm>
        </p:spPr>
        <p:txBody>
          <a:bodyPr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tabLst/>
              <a:defRPr/>
            </a:pPr>
            <a:r>
              <a:rPr kumimoji="0" lang="fr-FR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finir, faisons un petit résumé ensemble ! </a:t>
            </a:r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7553" y="658371"/>
            <a:ext cx="10277475" cy="268287"/>
          </a:xfrm>
        </p:spPr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Donner un rappel de la séance.</a:t>
            </a:r>
          </a:p>
        </p:txBody>
      </p:sp>
      <p:sp>
        <p:nvSpPr>
          <p:cNvPr id="11" name="Google Shape;2054;p38">
            <a:extLst>
              <a:ext uri="{FF2B5EF4-FFF2-40B4-BE49-F238E27FC236}">
                <a16:creationId xmlns:a16="http://schemas.microsoft.com/office/drawing/2014/main" id="{11A84DCA-3049-9BCB-560D-1A14A97806C3}"/>
              </a:ext>
            </a:extLst>
          </p:cNvPr>
          <p:cNvSpPr/>
          <p:nvPr/>
        </p:nvSpPr>
        <p:spPr>
          <a:xfrm>
            <a:off x="1291324" y="2037959"/>
            <a:ext cx="9946841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3">
            <a:extLst>
              <a:ext uri="{FF2B5EF4-FFF2-40B4-BE49-F238E27FC236}">
                <a16:creationId xmlns:a16="http://schemas.microsoft.com/office/drawing/2014/main" id="{7E10B7D3-E0E6-7AA8-5733-FEA7EA52DB6A}"/>
              </a:ext>
            </a:extLst>
          </p:cNvPr>
          <p:cNvSpPr txBox="1"/>
          <p:nvPr/>
        </p:nvSpPr>
        <p:spPr>
          <a:xfrm>
            <a:off x="1636841" y="2020027"/>
            <a:ext cx="9731881" cy="805543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r>
              <a:rPr lang="fr-FR" b="1" dirty="0">
                <a:solidFill>
                  <a:srgbClr val="106585"/>
                </a:solidFill>
                <a:latin typeface="Calibri" panose="020F0502020204030204"/>
              </a:rPr>
              <a:t>Décrire les processus impliqués dans la formation des roches magmatiques.</a:t>
            </a:r>
          </a:p>
        </p:txBody>
      </p:sp>
      <p:pic>
        <p:nvPicPr>
          <p:cNvPr id="13" name="Image 23">
            <a:extLst>
              <a:ext uri="{FF2B5EF4-FFF2-40B4-BE49-F238E27FC236}">
                <a16:creationId xmlns:a16="http://schemas.microsoft.com/office/drawing/2014/main" id="{CCAB3331-F79B-38C1-D31A-9396A8FF6F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85" y="1754682"/>
            <a:ext cx="805544" cy="805544"/>
          </a:xfrm>
          <a:prstGeom prst="rect">
            <a:avLst/>
          </a:prstGeom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B8CF3B2-CB9B-2899-41EA-0DA5B49B81EA}"/>
              </a:ext>
            </a:extLst>
          </p:cNvPr>
          <p:cNvSpPr txBox="1">
            <a:spLocks/>
          </p:cNvSpPr>
          <p:nvPr/>
        </p:nvSpPr>
        <p:spPr>
          <a:xfrm>
            <a:off x="6850532" y="2921839"/>
            <a:ext cx="9066597" cy="789830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b="1" dirty="0">
              <a:solidFill>
                <a:srgbClr val="106585"/>
              </a:solidFill>
              <a:latin typeface="Calibri" panose="020F0502020204030204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E424EC-541D-6830-3F12-1F642F3B5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586" y="2923247"/>
            <a:ext cx="7203440" cy="3620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90B16-579C-FAA2-EB79-8D627E324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7070" y="320709"/>
            <a:ext cx="10277091" cy="267549"/>
          </a:xfrm>
        </p:spPr>
        <p:txBody>
          <a:bodyPr/>
          <a:lstStyle/>
          <a:p>
            <a:r>
              <a:rPr lang="fr-FR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les étapes que j’ai suivies pour résoudre ma tâche: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1B7982-BEB1-2B9F-D93A-EEFBE215EBA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957070" y="668280"/>
            <a:ext cx="10277475" cy="268287"/>
          </a:xfrm>
        </p:spPr>
        <p:txBody>
          <a:bodyPr/>
          <a:lstStyle/>
          <a:p>
            <a:endParaRPr lang="fr-FR" noProof="0" dirty="0"/>
          </a:p>
        </p:txBody>
      </p:sp>
      <p:pic>
        <p:nvPicPr>
          <p:cNvPr id="30" name="Google Shape;289;p51">
            <a:extLst>
              <a:ext uri="{FF2B5EF4-FFF2-40B4-BE49-F238E27FC236}">
                <a16:creationId xmlns:a16="http://schemas.microsoft.com/office/drawing/2014/main" id="{B630ECC6-AE75-1A9B-8BE2-CEADA872F3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AA371F32-365E-0CEC-30BA-AC71AD21904C}"/>
              </a:ext>
            </a:extLst>
          </p:cNvPr>
          <p:cNvGrpSpPr/>
          <p:nvPr/>
        </p:nvGrpSpPr>
        <p:grpSpPr>
          <a:xfrm>
            <a:off x="436377" y="3240300"/>
            <a:ext cx="11037454" cy="399011"/>
            <a:chOff x="526472" y="1937789"/>
            <a:chExt cx="11037454" cy="399011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48FA6C8-BC77-3283-FC9E-E2FB354DFE34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j’identifie les étapes de formation des roches correspondant à chaque type de processus dans tableau.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5DAC345-6599-3D5D-B25B-9689C2923961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BAB8BEB-FB85-0E84-CB1B-3668A0FD12B9}"/>
              </a:ext>
            </a:extLst>
          </p:cNvPr>
          <p:cNvGrpSpPr/>
          <p:nvPr/>
        </p:nvGrpSpPr>
        <p:grpSpPr>
          <a:xfrm>
            <a:off x="436377" y="4067890"/>
            <a:ext cx="11037454" cy="399011"/>
            <a:chOff x="526472" y="1937789"/>
            <a:chExt cx="11037454" cy="399011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F205149B-1C22-F042-F81B-832262F74179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complète le schéma de synthèse du cycle des roches.</a:t>
              </a: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41EF801-EC2E-C134-DC0A-0BF11563B55C}"/>
                </a:ext>
              </a:extLst>
            </p:cNvPr>
            <p:cNvSpPr/>
            <p:nvPr/>
          </p:nvSpPr>
          <p:spPr>
            <a:xfrm>
              <a:off x="541251" y="1937789"/>
              <a:ext cx="396001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28AB9A58-879B-844C-016F-5B62C4D2088D}"/>
              </a:ext>
            </a:extLst>
          </p:cNvPr>
          <p:cNvGrpSpPr/>
          <p:nvPr/>
        </p:nvGrpSpPr>
        <p:grpSpPr>
          <a:xfrm>
            <a:off x="436377" y="2474327"/>
            <a:ext cx="11037454" cy="399011"/>
            <a:chOff x="526472" y="1937789"/>
            <a:chExt cx="11037454" cy="399011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0D13755-F32C-7982-9641-27588AAC9788}"/>
                </a:ext>
              </a:extLst>
            </p:cNvPr>
            <p:cNvSpPr/>
            <p:nvPr/>
          </p:nvSpPr>
          <p:spPr>
            <a:xfrm>
              <a:off x="526472" y="1948873"/>
              <a:ext cx="11037454" cy="387927"/>
            </a:xfrm>
            <a:prstGeom prst="roundRect">
              <a:avLst/>
            </a:prstGeom>
            <a:solidFill>
              <a:srgbClr val="D6E9C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         Je détermine les mots-clés a partir d’un texte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4D846CE7-5CAC-6D7A-2B7D-26D65C934A16}"/>
                </a:ext>
              </a:extLst>
            </p:cNvPr>
            <p:cNvSpPr/>
            <p:nvPr/>
          </p:nvSpPr>
          <p:spPr>
            <a:xfrm>
              <a:off x="541251" y="1937789"/>
              <a:ext cx="396000" cy="396000"/>
            </a:xfrm>
            <a:prstGeom prst="ellipse">
              <a:avLst/>
            </a:prstGeom>
            <a:solidFill>
              <a:srgbClr val="45AF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b="1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7385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Arial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257649"/>
            <a:chOff x="279385" y="1039998"/>
            <a:chExt cx="8585230" cy="3943237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55692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867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242372" y="2222729"/>
              <a:ext cx="2257542" cy="1155392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lvl="0" algn="ctr" defTabSz="457200">
                <a:defRPr/>
              </a:pPr>
              <a:r>
                <a:rPr lang="fr-FR" sz="2000" b="1" spc="-30" dirty="0">
                  <a:solidFill>
                    <a:srgbClr val="106585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Réaliser un schéma de synthèse du cycle des roches.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468493" y="1843485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54AFE9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1D9A78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97447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2"/>
              <a:ext cx="4778096" cy="826675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60637" y="2371471"/>
              <a:ext cx="2051594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lvl="0" algn="ctr" defTabSz="1219170">
                <a:buClr>
                  <a:srgbClr val="000000"/>
                </a:buClr>
                <a:buSzPts val="1100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Cycle des roches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619292" y="1757906"/>
              <a:ext cx="1599592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Déterminer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Identifier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Compléter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20118"/>
              <a:ext cx="2027023" cy="1038475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3" y="2820574"/>
              <a:ext cx="2173094" cy="80787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Processus sédimentaires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Processus métamorphiques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Processus magmatiques</a:t>
              </a:r>
            </a:p>
            <a:p>
              <a:pPr marL="287857" lvl="0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Cycle des roches</a:t>
              </a: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53494" y="4222283"/>
              <a:ext cx="4697775" cy="23541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fr-FR" sz="1600" b="1" spc="-2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Schéma à remplir</a:t>
              </a: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394585" y="3018453"/>
              <a:ext cx="616890" cy="133622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36" name="Google Shape;2024;p176">
              <a:extLst>
                <a:ext uri="{FF2B5EF4-FFF2-40B4-BE49-F238E27FC236}">
                  <a16:creationId xmlns:a16="http://schemas.microsoft.com/office/drawing/2014/main" id="{E6D7A2E2-C398-7966-5CF3-BD21A83E2A26}"/>
                </a:ext>
              </a:extLst>
            </p:cNvPr>
            <p:cNvSpPr/>
            <p:nvPr/>
          </p:nvSpPr>
          <p:spPr>
            <a:xfrm>
              <a:off x="6459925" y="3783214"/>
              <a:ext cx="2027023" cy="1038475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025;p176">
              <a:extLst>
                <a:ext uri="{FF2B5EF4-FFF2-40B4-BE49-F238E27FC236}">
                  <a16:creationId xmlns:a16="http://schemas.microsoft.com/office/drawing/2014/main" id="{F2CDB572-A32E-29AA-44D5-A9FB070BB556}"/>
                </a:ext>
              </a:extLst>
            </p:cNvPr>
            <p:cNvSpPr txBox="1"/>
            <p:nvPr/>
          </p:nvSpPr>
          <p:spPr>
            <a:xfrm>
              <a:off x="6404808" y="3787687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00" b="1" i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Mots pour décrire</a:t>
              </a:r>
            </a:p>
          </p:txBody>
        </p:sp>
        <p:sp>
          <p:nvSpPr>
            <p:cNvPr id="38" name="Google Shape;2026;p176">
              <a:extLst>
                <a:ext uri="{FF2B5EF4-FFF2-40B4-BE49-F238E27FC236}">
                  <a16:creationId xmlns:a16="http://schemas.microsoft.com/office/drawing/2014/main" id="{687246A2-EEE0-60B2-2F00-432AB4181982}"/>
                </a:ext>
              </a:extLst>
            </p:cNvPr>
            <p:cNvSpPr txBox="1"/>
            <p:nvPr/>
          </p:nvSpPr>
          <p:spPr>
            <a:xfrm>
              <a:off x="6552734" y="4013873"/>
              <a:ext cx="1859176" cy="25387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marR="0" lvl="0" indent="-296331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  <a:latin typeface="Calibri" panose="020F0502020204030204"/>
                  <a:cs typeface="Arial"/>
                  <a:sym typeface="Arial"/>
                </a:rPr>
                <a:t>// // // // // </a:t>
              </a:r>
              <a:endParaRPr kumimoji="0" lang="fr-F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endParaRPr>
            </a:p>
          </p:txBody>
        </p: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</p:cNvCxnSpPr>
            <p:nvPr/>
          </p:nvCxnSpPr>
          <p:spPr>
            <a:xfrm>
              <a:off x="5499914" y="2800426"/>
              <a:ext cx="410632" cy="1371145"/>
            </a:xfrm>
            <a:prstGeom prst="bentConnector2">
              <a:avLst/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fr-FR" sz="1867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 CARTE LEXICALE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41615" y="2171996"/>
              <a:ext cx="826042" cy="488177"/>
            </a:xfrm>
            <a:prstGeom prst="bentConnector3">
              <a:avLst>
                <a:gd name="adj1" fmla="val 99266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878900" y="543916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83909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111" y="202077"/>
            <a:ext cx="529115" cy="5291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Faire participer les élèves à la lecture de la carte.</a:t>
            </a:r>
          </a:p>
        </p:txBody>
      </p:sp>
      <p:cxnSp>
        <p:nvCxnSpPr>
          <p:cNvPr id="17" name="Straight Connector 44">
            <a:extLst>
              <a:ext uri="{FF2B5EF4-FFF2-40B4-BE49-F238E27FC236}">
                <a16:creationId xmlns:a16="http://schemas.microsoft.com/office/drawing/2014/main" id="{59420D40-2F3F-CEB0-2112-6BBA7A451096}"/>
              </a:ext>
            </a:extLst>
          </p:cNvPr>
          <p:cNvCxnSpPr/>
          <p:nvPr/>
        </p:nvCxnSpPr>
        <p:spPr>
          <a:xfrm>
            <a:off x="7878900" y="4114581"/>
            <a:ext cx="684000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19508-8181-16DD-B1BF-ACE788E4B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83FABB-2A66-C371-78CF-555BC47FD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i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</a:rPr>
              <a:t> C’est la fin de notre séance. N’oubliez pas de réviser votre leçon.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92E3E0-C9A7-842B-A7BD-C0569196BCB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1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inciter les élèves à faire l’exercice à la maison, puis clôturer la séance..</a:t>
            </a:r>
          </a:p>
        </p:txBody>
      </p:sp>
      <p:pic>
        <p:nvPicPr>
          <p:cNvPr id="3" name="Google Shape;1141;p76">
            <a:extLst>
              <a:ext uri="{FF2B5EF4-FFF2-40B4-BE49-F238E27FC236}">
                <a16:creationId xmlns:a16="http://schemas.microsoft.com/office/drawing/2014/main" id="{8AB5F802-6679-89FE-33B9-D7A03F37C86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696790" y="1435830"/>
            <a:ext cx="4798420" cy="453694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711011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15733</TotalTime>
  <Words>2648</Words>
  <Application>Microsoft Office PowerPoint</Application>
  <PresentationFormat>Grand écran</PresentationFormat>
  <Paragraphs>482</Paragraphs>
  <Slides>72</Slides>
  <Notes>1</Notes>
  <HiddenSlides>5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72</vt:i4>
      </vt:variant>
    </vt:vector>
  </HeadingPairs>
  <TitlesOfParts>
    <vt:vector size="80" baseType="lpstr">
      <vt:lpstr>Aptos</vt:lpstr>
      <vt:lpstr>Aptos Display</vt:lpstr>
      <vt:lpstr>Arial</vt:lpstr>
      <vt:lpstr>Calibri</vt:lpstr>
      <vt:lpstr>Dosis</vt:lpstr>
      <vt:lpstr>Georgia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Présentation PowerPoint</vt:lpstr>
      <vt:lpstr>Qui peut me rappeler la signification de ces icônes?</vt:lpstr>
      <vt:lpstr>Parfait !!</vt:lpstr>
      <vt:lpstr>Présentation PowerPoint</vt:lpstr>
      <vt:lpstr>Commençons par cette question.</vt:lpstr>
      <vt:lpstr>Excellent ! Lorsque le magma se refroidit, il se transforme en roches magmatiques.</vt:lpstr>
      <vt:lpstr>Une autre question.</vt:lpstr>
      <vt:lpstr>Très bien ! Contrairement aux roches métamorphiques et magmatiques , les roches sédimentaires se forment en surface.</vt:lpstr>
      <vt:lpstr>Répondez à cette question.</vt:lpstr>
      <vt:lpstr>Très bien ! La pression et la température transforment une roche préexistante en roche métamorphique.</vt:lpstr>
      <vt:lpstr>Présentation PowerPoint</vt:lpstr>
      <vt:lpstr>Très bien ! Chaque type de roche a une origine différente : sédiments, roches déjà formées ou magma.</vt:lpstr>
      <vt:lpstr>Présentation PowerPoint</vt:lpstr>
      <vt:lpstr>Lisons le dialogue :</vt:lpstr>
      <vt:lpstr>Présentation PowerPoint</vt:lpstr>
      <vt:lpstr>A la fin de cette séance, vous serez capables de :  </vt:lpstr>
      <vt:lpstr>Présentation PowerPoint</vt:lpstr>
      <vt:lpstr>Présentation PowerPoint</vt:lpstr>
      <vt:lpstr>Pour commencer, il faut préciser la notion du cycle des roches.</vt:lpstr>
      <vt:lpstr>Commençons par les roches magmatiques qui se forment par refroidissement (lent ou rapide) du magma issu de la fusion partielle des roches métamorphiques.</vt:lpstr>
      <vt:lpstr>Les roches magmatiques se forment à nouveau quand une roche magmatique fond en magma puis se refroidit.</vt:lpstr>
      <vt:lpstr>Les roches magmatiques subissent de l’érosion. Les produits de l’érosion sont déplacés, déposés puis compactés et cimentés (diagenèse) pour former des roches sédimentaires.</vt:lpstr>
      <vt:lpstr>Les roches sédimentaires peuvent se former de nouveau en subissant les quatre étapes sans changer de nature.</vt:lpstr>
      <vt:lpstr>Les produits de l’érosion des roches métamorphiques sont déplacés, déposés puis compactés et cimentés ( diagenèse) pour former des roches sédimentaires.</vt:lpstr>
      <vt:lpstr>Sous l’effet des changements de la pression et de la température, les roches sédimentaires se transforment en roches métamorphiques (métamorphisme ).</vt:lpstr>
      <vt:lpstr>Une roche métamorphique peut subir de nouvelles transformations à l’état solide sous l’effet de variations de la  pression et de la température, ce qui donne une autre roche métamorphique.</vt:lpstr>
      <vt:lpstr>Les roches magmatiques peuvent aussi être transformées directement en roches métamorphiques sous l’effet de la pression et de la température.</vt:lpstr>
      <vt:lpstr>On récapitule.</vt:lpstr>
      <vt:lpstr>Présentation PowerPoint</vt:lpstr>
      <vt:lpstr>Notre tâche consiste à réaliser un schéma de synthèse du cycle des roches.  </vt:lpstr>
      <vt:lpstr>Pour la première consigne, je lis le texte et je degage les mots clés en relation avec les processus impliqués dans le cycle des roches.</vt:lpstr>
      <vt:lpstr>Ensuite , je passe à la deuxième consigne.</vt:lpstr>
      <vt:lpstr>Ensuite !</vt:lpstr>
      <vt:lpstr>Enfin !</vt:lpstr>
      <vt:lpstr>Présentation PowerPoint</vt:lpstr>
      <vt:lpstr>Présentation PowerPoint</vt:lpstr>
      <vt:lpstr>Vérifions maintenant est-ce que vous avez bien compris. Répondez à la question suivante:</vt:lpstr>
      <vt:lpstr>Excellent travail ! </vt:lpstr>
      <vt:lpstr>Répondez à la question suivante:</vt:lpstr>
      <vt:lpstr>La bonne réponse est c. Pendant l’enfouissement de la roche mère, la pression et la température varient en fonction de la profondeur.</vt:lpstr>
      <vt:lpstr>Répondez à la question suivante:</vt:lpstr>
      <vt:lpstr>Parfait ! La proposition est correcte.</vt:lpstr>
      <vt:lpstr>Présentation PowerPoint</vt:lpstr>
      <vt:lpstr>Présentation PowerPoint</vt:lpstr>
      <vt:lpstr>Présentation PowerPoint</vt:lpstr>
      <vt:lpstr>Maintenant, vous allez travailler en binôme. Chacun prend un moment pour réaliser l’activité de la page 81 sur le livret. Ensuite, vous comparez vos réponses en justifiant.</vt:lpstr>
      <vt:lpstr>Le temps est terminé. </vt:lpstr>
      <vt:lpstr>Correction.</vt:lpstr>
      <vt:lpstr>Correction.</vt:lpstr>
      <vt:lpstr>Correction.</vt:lpstr>
      <vt:lpstr>Présentation PowerPoint</vt:lpstr>
      <vt:lpstr>Maintenant, vous allez travailler chacun pour soi; prenez l’activité de la page 82 sur le livret.</vt:lpstr>
      <vt:lpstr>Le temps est terminé. </vt:lpstr>
      <vt:lpstr>Correction. </vt:lpstr>
      <vt:lpstr>Correction.</vt:lpstr>
      <vt:lpstr>Correction.</vt:lpstr>
      <vt:lpstr>Présentation PowerPoint</vt:lpstr>
      <vt:lpstr>Qui peut me dire ce que nous avons appris aujourd’hui? </vt:lpstr>
      <vt:lpstr>Avant de finir, faisons un petit résumé ensemble ! </vt:lpstr>
      <vt:lpstr>Voici les étapes que j’ai suivies pour résoudre ma tâche: </vt:lpstr>
      <vt:lpstr>Et on termine par cette carte lexicale.</vt:lpstr>
      <vt:lpstr> C’est la fin de notre séance. N’oubliez pas de réviser votre leçon.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Yassine DAHCHOUR</dc:creator>
  <cp:lastModifiedBy>ahmed el annaoui</cp:lastModifiedBy>
  <cp:revision>2183</cp:revision>
  <dcterms:created xsi:type="dcterms:W3CDTF">2025-11-03T10:55:47Z</dcterms:created>
  <dcterms:modified xsi:type="dcterms:W3CDTF">2026-04-11T08:44:57Z</dcterms:modified>
</cp:coreProperties>
</file>