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308" r:id="rId2"/>
    <p:sldId id="288" r:id="rId3"/>
    <p:sldId id="263" r:id="rId4"/>
    <p:sldId id="289" r:id="rId5"/>
    <p:sldId id="286" r:id="rId6"/>
    <p:sldId id="269" r:id="rId7"/>
    <p:sldId id="371" r:id="rId8"/>
    <p:sldId id="290" r:id="rId9"/>
    <p:sldId id="292" r:id="rId10"/>
    <p:sldId id="293" r:id="rId11"/>
    <p:sldId id="258" r:id="rId12"/>
    <p:sldId id="294" r:id="rId13"/>
    <p:sldId id="256" r:id="rId14"/>
    <p:sldId id="265" r:id="rId15"/>
    <p:sldId id="296" r:id="rId16"/>
    <p:sldId id="376" r:id="rId17"/>
    <p:sldId id="377" r:id="rId18"/>
    <p:sldId id="266" r:id="rId19"/>
    <p:sldId id="272" r:id="rId20"/>
    <p:sldId id="314" r:id="rId21"/>
    <p:sldId id="315" r:id="rId22"/>
    <p:sldId id="321" r:id="rId23"/>
    <p:sldId id="395" r:id="rId24"/>
    <p:sldId id="270" r:id="rId25"/>
    <p:sldId id="320" r:id="rId26"/>
    <p:sldId id="298" r:id="rId27"/>
    <p:sldId id="372" r:id="rId28"/>
    <p:sldId id="273" r:id="rId29"/>
    <p:sldId id="393" r:id="rId30"/>
    <p:sldId id="267" r:id="rId31"/>
    <p:sldId id="274" r:id="rId32"/>
    <p:sldId id="271" r:id="rId33"/>
    <p:sldId id="2134806596" r:id="rId34"/>
    <p:sldId id="275" r:id="rId35"/>
    <p:sldId id="373" r:id="rId36"/>
    <p:sldId id="323" r:id="rId37"/>
    <p:sldId id="260" r:id="rId38"/>
    <p:sldId id="261" r:id="rId39"/>
    <p:sldId id="268" r:id="rId40"/>
    <p:sldId id="394" r:id="rId41"/>
    <p:sldId id="299" r:id="rId42"/>
    <p:sldId id="353" r:id="rId43"/>
    <p:sldId id="354" r:id="rId44"/>
    <p:sldId id="370" r:id="rId45"/>
    <p:sldId id="384" r:id="rId46"/>
    <p:sldId id="385" r:id="rId47"/>
    <p:sldId id="386" r:id="rId48"/>
    <p:sldId id="389" r:id="rId49"/>
    <p:sldId id="2147483643" r:id="rId50"/>
    <p:sldId id="300" r:id="rId51"/>
    <p:sldId id="2147483644" r:id="rId52"/>
    <p:sldId id="2147483645" r:id="rId53"/>
    <p:sldId id="2147483646" r:id="rId54"/>
    <p:sldId id="2147483647" r:id="rId55"/>
    <p:sldId id="264" r:id="rId56"/>
    <p:sldId id="303" r:id="rId57"/>
    <p:sldId id="345" r:id="rId58"/>
    <p:sldId id="302" r:id="rId59"/>
    <p:sldId id="341" r:id="rId60"/>
    <p:sldId id="259" r:id="rId61"/>
    <p:sldId id="257" r:id="rId62"/>
    <p:sldId id="305" r:id="rId63"/>
    <p:sldId id="262" r:id="rId64"/>
    <p:sldId id="346" r:id="rId65"/>
    <p:sldId id="347" r:id="rId66"/>
    <p:sldId id="348" r:id="rId67"/>
    <p:sldId id="291" r:id="rId6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63"/>
            <p14:sldId id="289"/>
            <p14:sldId id="286"/>
            <p14:sldId id="269"/>
            <p14:sldId id="371"/>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Lst>
        </p14:section>
        <p14:section name="Contrôle des cahiers" id="{D246771F-C8AA-4F75-BAD7-8024CAB55D79}">
          <p14:sldIdLst/>
        </p14:section>
        <p14:section name="Activation des prérequis" id="{8E8D053C-3AAA-4FF0-9D84-FCA59ECBA887}">
          <p14:sldIdLst>
            <p14:sldId id="296"/>
            <p14:sldId id="376"/>
            <p14:sldId id="377"/>
            <p14:sldId id="266"/>
            <p14:sldId id="272"/>
            <p14:sldId id="314"/>
            <p14:sldId id="315"/>
          </p14:sldIdLst>
        </p14:section>
        <p14:section name="Déclaration de l’objectif" id="{096B6BF6-20D6-43DE-B358-982838B98259}">
          <p14:sldIdLst>
            <p14:sldId id="321"/>
            <p14:sldId id="395"/>
            <p14:sldId id="270"/>
            <p14:sldId id="320"/>
          </p14:sldIdLst>
        </p14:section>
        <p14:section name="Modelage" id="{6D007598-4F88-4283-9E36-970C44D688AD}">
          <p14:sldIdLst>
            <p14:sldId id="298"/>
            <p14:sldId id="372"/>
            <p14:sldId id="273"/>
            <p14:sldId id="393"/>
            <p14:sldId id="267"/>
            <p14:sldId id="274"/>
            <p14:sldId id="271"/>
            <p14:sldId id="2134806596"/>
            <p14:sldId id="275"/>
            <p14:sldId id="373"/>
            <p14:sldId id="323"/>
            <p14:sldId id="260"/>
            <p14:sldId id="261"/>
            <p14:sldId id="268"/>
            <p14:sldId id="394"/>
          </p14:sldIdLst>
        </p14:section>
        <p14:section name="Pratique collective" id="{CF34AB29-930A-422C-8BB3-41EE66488593}">
          <p14:sldIdLst>
            <p14:sldId id="299"/>
            <p14:sldId id="353"/>
            <p14:sldId id="354"/>
            <p14:sldId id="370"/>
            <p14:sldId id="384"/>
            <p14:sldId id="385"/>
            <p14:sldId id="386"/>
            <p14:sldId id="389"/>
            <p14:sldId id="2147483643"/>
          </p14:sldIdLst>
        </p14:section>
        <p14:section name="Pratique en binôme" id="{B5D45BF5-6276-4DCA-B0C6-B46ADF983B36}">
          <p14:sldIdLst>
            <p14:sldId id="300"/>
            <p14:sldId id="2147483644"/>
            <p14:sldId id="2147483645"/>
            <p14:sldId id="2147483646"/>
            <p14:sldId id="2147483647"/>
            <p14:sldId id="264"/>
          </p14:sldIdLst>
        </p14:section>
        <p14:section name="Pratique autonome" id="{89211873-F649-4A72-AB32-DC4F4703E8C4}">
          <p14:sldIdLst>
            <p14:sldId id="303"/>
            <p14:sldId id="345"/>
            <p14:sldId id="302"/>
            <p14:sldId id="341"/>
            <p14:sldId id="259"/>
            <p14:sldId id="257"/>
          </p14:sldIdLst>
        </p14:section>
        <p14:section name="Clôture de la séance" id="{EBCF91DF-0CDC-4636-96C9-6E6A8A771057}">
          <p14:sldIdLst>
            <p14:sldId id="305"/>
            <p14:sldId id="262"/>
            <p14:sldId id="346"/>
            <p14:sldId id="347"/>
            <p14:sldId id="348"/>
            <p14:sldId id="2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106585"/>
    <a:srgbClr val="C00000"/>
    <a:srgbClr val="FFEFEF"/>
    <a:srgbClr val="FFD5D5"/>
    <a:srgbClr val="F19D19"/>
    <a:srgbClr val="404040"/>
    <a:srgbClr val="F9E9D9"/>
    <a:srgbClr val="037A40"/>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18" autoAdjust="0"/>
    <p:restoredTop sz="94660"/>
  </p:normalViewPr>
  <p:slideViewPr>
    <p:cSldViewPr snapToGrid="0">
      <p:cViewPr varScale="1">
        <p:scale>
          <a:sx n="82" d="100"/>
          <a:sy n="82" d="100"/>
        </p:scale>
        <p:origin x="850"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11/04/2026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dirty="0"/>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12</a:t>
            </a:fld>
            <a:endParaRPr lang="fr-FR" dirty="0"/>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4414-504D-45B5-A0FF-5ADACFD8267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347DEF-3895-E5BE-2C8D-6D847D13DD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63E0199-F869-3839-7C4B-0FE5BC6EF36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FF50BD1-51A9-83CF-2498-07852F56D25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898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C6474-468B-E21E-3E2D-FD66BB28B5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CDE3004-E2FC-952F-B474-A22384369D3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6EE4AD9-3112-FA01-DAAD-0DFB9D52278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A9A722C-5BC9-40C9-C0D4-01F50D5CA0C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437357-FDEB-42E8-94B9-16208305E93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88189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t>
            </a:r>
          </a:p>
        </p:txBody>
      </p:sp>
      <p:grpSp>
        <p:nvGrpSpPr>
          <p:cNvPr id="27" name="Groupe 26">
            <a:extLst>
              <a:ext uri="{FF2B5EF4-FFF2-40B4-BE49-F238E27FC236}">
                <a16:creationId xmlns:a16="http://schemas.microsoft.com/office/drawing/2014/main" id="{4665E728-B129-706A-BDB1-22B94D41AFBF}"/>
              </a:ext>
            </a:extLst>
          </p:cNvPr>
          <p:cNvGrpSpPr/>
          <p:nvPr userDrawn="1"/>
        </p:nvGrpSpPr>
        <p:grpSpPr>
          <a:xfrm>
            <a:off x="271218" y="4592685"/>
            <a:ext cx="6693265" cy="522000"/>
            <a:chOff x="304312" y="4531839"/>
            <a:chExt cx="5990003" cy="696796"/>
          </a:xfrm>
          <a:solidFill>
            <a:srgbClr val="037A40"/>
          </a:solidFill>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userDrawn="1"/>
        </p:nvGrpSpPr>
        <p:grpSpPr>
          <a:xfrm>
            <a:off x="271218" y="5289789"/>
            <a:ext cx="6693265" cy="522000"/>
            <a:chOff x="304312" y="5304657"/>
            <a:chExt cx="5990003" cy="696796"/>
          </a:xfrm>
          <a:solidFill>
            <a:srgbClr val="00B050"/>
          </a:solidFill>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717129"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37A4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6" y="1378425"/>
            <a:ext cx="8955203" cy="923330"/>
          </a:xfrm>
          <a:prstGeom prst="rect">
            <a:avLst/>
          </a:prstGeom>
          <a:noFill/>
        </p:spPr>
        <p:txBody>
          <a:bodyPr wrap="square" rtlCol="0">
            <a:spAutoFit/>
          </a:bodyPr>
          <a:lstStyle/>
          <a:p>
            <a:pPr lvl="0"/>
            <a:r>
              <a:rPr lang="fr-FR" sz="5400" b="1" i="0" u="none" strike="noStrike" kern="0" cap="none" spc="0" baseline="0" dirty="0">
                <a:solidFill>
                  <a:srgbClr val="037A40"/>
                </a:solidFill>
                <a:uFillTx/>
                <a:latin typeface="Calibri"/>
                <a:cs typeface="Calibri"/>
              </a:rPr>
              <a:t>Science de la vie et de la terre</a:t>
            </a: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53998"/>
          </a:xfrm>
          <a:prstGeom prst="rect">
            <a:avLst/>
          </a:prstGeom>
          <a:noFill/>
        </p:spPr>
        <p:txBody>
          <a:bodyPr wrap="square" rtlCol="0">
            <a:spAutoFit/>
          </a:bodyPr>
          <a:lstStyle/>
          <a:p>
            <a:pPr lvl="0"/>
            <a:r>
              <a:rPr lang="en-US" sz="3000" b="1" i="0" u="none" strike="noStrike" kern="0" cap="none" spc="0" baseline="0" dirty="0">
                <a:solidFill>
                  <a:srgbClr val="037A4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37A40"/>
              </a:solidFill>
              <a:uFillTx/>
              <a:latin typeface="Calibri" panose="020F0502020204030204" pitchFamily="34" charset="0"/>
              <a:cs typeface="Calibri" panose="020F0502020204030204" pitchFamily="34" charset="0"/>
            </a:endParaRPr>
          </a:p>
        </p:txBody>
      </p:sp>
      <p:sp>
        <p:nvSpPr>
          <p:cNvPr id="2" name="Espace réservé du texte 43">
            <a:extLst>
              <a:ext uri="{FF2B5EF4-FFF2-40B4-BE49-F238E27FC236}">
                <a16:creationId xmlns:a16="http://schemas.microsoft.com/office/drawing/2014/main" id="{7DEC17B5-AD7F-BD47-F7CF-DD89EBC16D6B}"/>
              </a:ext>
            </a:extLst>
          </p:cNvPr>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endParaRPr lang="fr-FR" dirty="0"/>
          </a:p>
        </p:txBody>
      </p:sp>
      <p:sp>
        <p:nvSpPr>
          <p:cNvPr id="5" name="Espace réservé du texte 43">
            <a:extLst>
              <a:ext uri="{FF2B5EF4-FFF2-40B4-BE49-F238E27FC236}">
                <a16:creationId xmlns:a16="http://schemas.microsoft.com/office/drawing/2014/main" id="{DD979FC7-7D7A-BA7E-4DF0-D43F0F90D5D7}"/>
              </a:ext>
            </a:extLst>
          </p:cNvPr>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en-US" dirty="0"/>
              <a:t>Chapitre 2</a:t>
            </a:r>
            <a:endParaRPr lang="fr-FR" dirty="0"/>
          </a:p>
        </p:txBody>
      </p:sp>
      <p:sp>
        <p:nvSpPr>
          <p:cNvPr id="6" name="Espace réservé du texte 43">
            <a:extLst>
              <a:ext uri="{FF2B5EF4-FFF2-40B4-BE49-F238E27FC236}">
                <a16:creationId xmlns:a16="http://schemas.microsoft.com/office/drawing/2014/main" id="{9A565E53-78F6-3990-8269-7E3C33DC136E}"/>
              </a:ext>
            </a:extLst>
          </p:cNvPr>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fr-FR" sz="1800" b="1" dirty="0">
                <a:solidFill>
                  <a:srgbClr val="FFFFFF"/>
                </a:solidFill>
                <a:latin typeface="Calibri"/>
                <a:ea typeface="Calibri"/>
                <a:cs typeface="Calibri"/>
              </a:rPr>
              <a:t>Tâche</a:t>
            </a:r>
            <a:r>
              <a:rPr lang="en-US" dirty="0"/>
              <a:t> 1</a:t>
            </a:r>
            <a:endParaRPr lang="fr-FR" dirty="0"/>
          </a:p>
        </p:txBody>
      </p:sp>
      <p:sp>
        <p:nvSpPr>
          <p:cNvPr id="10" name="Espace réservé du texte 43">
            <a:extLst>
              <a:ext uri="{FF2B5EF4-FFF2-40B4-BE49-F238E27FC236}">
                <a16:creationId xmlns:a16="http://schemas.microsoft.com/office/drawing/2014/main" id="{9D40EE84-97BD-1D2C-C9FD-BC704A6339F3}"/>
              </a:ext>
            </a:extLst>
          </p:cNvPr>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pic>
        <p:nvPicPr>
          <p:cNvPr id="3" name="Image 16">
            <a:extLst>
              <a:ext uri="{FF2B5EF4-FFF2-40B4-BE49-F238E27FC236}">
                <a16:creationId xmlns:a16="http://schemas.microsoft.com/office/drawing/2014/main" id="{90524A8E-E48F-3EF0-D60C-1776D259D3BC}"/>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8780" l="4112" r="93586">
                        <a14:foregroundMark x1="23684" y1="23902" x2="23684" y2="23902"/>
                        <a14:foregroundMark x1="23684" y1="23902" x2="22204" y2="56098"/>
                        <a14:foregroundMark x1="22204" y1="56098" x2="43257" y2="40000"/>
                        <a14:foregroundMark x1="43257" y1="40000" x2="66118" y2="34146"/>
                        <a14:foregroundMark x1="66118" y1="34146" x2="53618" y2="34634"/>
                        <a14:foregroundMark x1="53618" y1="34634" x2="52632" y2="54146"/>
                        <a14:foregroundMark x1="52632" y1="54146" x2="61184" y2="35854"/>
                        <a14:foregroundMark x1="61184" y1="35854" x2="68421" y2="52195"/>
                        <a14:foregroundMark x1="68421" y1="52195" x2="57237" y2="75854"/>
                        <a14:foregroundMark x1="57237" y1="75854" x2="69901" y2="75610"/>
                        <a14:foregroundMark x1="69901" y1="75610" x2="53289" y2="79512"/>
                        <a14:foregroundMark x1="53289" y1="79512" x2="77796" y2="81220"/>
                        <a14:foregroundMark x1="77796" y1="81220" x2="24342" y2="80000"/>
                        <a14:foregroundMark x1="24342" y1="80000" x2="11513" y2="88537"/>
                        <a14:foregroundMark x1="11513" y1="88537" x2="18586" y2="68049"/>
                        <a14:foregroundMark x1="18586" y1="68049" x2="31743" y2="70976"/>
                        <a14:foregroundMark x1="31743" y1="70976" x2="38322" y2="89024"/>
                        <a14:foregroundMark x1="38322" y1="89024" x2="38816" y2="92439"/>
                        <a14:foregroundMark x1="27632" y1="40000" x2="13322" y2="80976"/>
                        <a14:foregroundMark x1="13322" y1="80976" x2="37829" y2="47561"/>
                        <a14:foregroundMark x1="37829" y1="47561" x2="36349" y2="73659"/>
                        <a14:foregroundMark x1="36349" y1="73659" x2="33388" y2="54634"/>
                        <a14:foregroundMark x1="33388" y1="54634" x2="29605" y2="82683"/>
                        <a14:foregroundMark x1="29605" y1="82683" x2="12664" y2="87073"/>
                        <a14:foregroundMark x1="12664" y1="87073" x2="10691" y2="67805"/>
                        <a14:foregroundMark x1="10691" y1="67805" x2="7072" y2="94390"/>
                        <a14:foregroundMark x1="7072" y1="94390" x2="19901" y2="88293"/>
                        <a14:foregroundMark x1="19901" y1="88293" x2="30921" y2="92927"/>
                        <a14:foregroundMark x1="30921" y1="92927" x2="67270" y2="85610"/>
                        <a14:foregroundMark x1="67270" y1="85610" x2="79276" y2="90732"/>
                        <a14:foregroundMark x1="79276" y1="90732" x2="45724" y2="96098"/>
                        <a14:foregroundMark x1="45724" y1="96098" x2="66612" y2="92195"/>
                        <a14:foregroundMark x1="66612" y1="92195" x2="76809" y2="69512"/>
                        <a14:foregroundMark x1="76809" y1="69512" x2="57730" y2="88537"/>
                        <a14:foregroundMark x1="57730" y1="88537" x2="25987" y2="93659"/>
                        <a14:foregroundMark x1="25987" y1="93659" x2="11678" y2="86098"/>
                        <a14:foregroundMark x1="11678" y1="86098" x2="30592" y2="48780"/>
                        <a14:foregroundMark x1="30592" y1="48780" x2="58553" y2="65366"/>
                        <a14:foregroundMark x1="58553" y1="65366" x2="70066" y2="64390"/>
                        <a14:foregroundMark x1="70066" y1="64390" x2="72862" y2="56098"/>
                        <a14:foregroundMark x1="21382" y1="35366" x2="5263" y2="85610"/>
                        <a14:foregroundMark x1="5263" y1="85610" x2="21053" y2="97073"/>
                        <a14:foregroundMark x1="21053" y1="97073" x2="45559" y2="93659"/>
                        <a14:foregroundMark x1="45559" y1="93659" x2="61678" y2="94878"/>
                        <a14:foregroundMark x1="61678" y1="94878" x2="87993" y2="93659"/>
                        <a14:foregroundMark x1="87993" y1="93659" x2="88158" y2="76585"/>
                        <a14:foregroundMark x1="88158" y1="76585" x2="80263" y2="61707"/>
                        <a14:foregroundMark x1="80263" y1="61707" x2="70395" y2="29268"/>
                        <a14:foregroundMark x1="70395" y1="29268" x2="60197" y2="19756"/>
                        <a14:foregroundMark x1="60197" y1="19756" x2="59211" y2="19756"/>
                        <a14:foregroundMark x1="15789" y1="30732" x2="5099" y2="56585"/>
                        <a14:foregroundMark x1="5099" y1="56585" x2="3618" y2="77561"/>
                        <a14:foregroundMark x1="3618" y1="77561" x2="7072" y2="93902"/>
                        <a14:foregroundMark x1="7072" y1="93902" x2="18750" y2="97805"/>
                        <a14:foregroundMark x1="18750" y1="97805" x2="26480" y2="97317"/>
                        <a14:foregroundMark x1="11349" y1="53415" x2="1151" y2="70488"/>
                        <a14:foregroundMark x1="1151" y1="70488" x2="4276" y2="87561"/>
                        <a14:foregroundMark x1="4276" y1="87561" x2="15625" y2="92195"/>
                        <a14:foregroundMark x1="15625" y1="92195" x2="15625" y2="92195"/>
                        <a14:foregroundMark x1="49671" y1="56341" x2="72533" y2="57561"/>
                        <a14:foregroundMark x1="72533" y1="57561" x2="73355" y2="77073"/>
                        <a14:foregroundMark x1="73355" y1="77073" x2="56250" y2="82439"/>
                        <a14:foregroundMark x1="56250" y1="82439" x2="50822" y2="61220"/>
                        <a14:foregroundMark x1="50822" y1="61220" x2="53125" y2="57073"/>
                        <a14:foregroundMark x1="69901" y1="61220" x2="60526" y2="74146"/>
                        <a14:foregroundMark x1="60526" y1="74146" x2="71875" y2="70000"/>
                        <a14:foregroundMark x1="71875" y1="70000" x2="68421" y2="61220"/>
                        <a14:foregroundMark x1="44901" y1="92683" x2="87500" y2="69512"/>
                        <a14:foregroundMark x1="87500" y1="69512" x2="93586" y2="87561"/>
                        <a14:foregroundMark x1="93586" y1="87561" x2="91941" y2="98780"/>
                        <a14:foregroundMark x1="75493" y1="58537" x2="76809" y2="41220"/>
                        <a14:foregroundMark x1="76809" y1="41220" x2="72204" y2="25854"/>
                        <a14:foregroundMark x1="72204" y1="25854" x2="60526" y2="23659"/>
                        <a14:foregroundMark x1="60526" y1="23659" x2="56743" y2="24878"/>
                      </a14:backgroundRemoval>
                    </a14:imgEffect>
                  </a14:imgLayer>
                </a14:imgProps>
              </a:ext>
            </a:extLst>
          </a:blip>
          <a:stretch>
            <a:fillRect/>
          </a:stretch>
        </p:blipFill>
        <p:spPr>
          <a:xfrm>
            <a:off x="7786894" y="3491604"/>
            <a:ext cx="4255186" cy="2869452"/>
          </a:xfrm>
          <a:prstGeom prst="rect">
            <a:avLst/>
          </a:prstGeom>
        </p:spPr>
      </p:pic>
      <p:sp>
        <p:nvSpPr>
          <p:cNvPr id="4" name="Google Shape;735;p98">
            <a:extLst>
              <a:ext uri="{FF2B5EF4-FFF2-40B4-BE49-F238E27FC236}">
                <a16:creationId xmlns:a16="http://schemas.microsoft.com/office/drawing/2014/main" id="{AA32DAC6-E40B-3260-CF4C-57F69A65368F}"/>
              </a:ext>
            </a:extLst>
          </p:cNvPr>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11" name="Google Shape;735;p98">
            <a:extLst>
              <a:ext uri="{FF2B5EF4-FFF2-40B4-BE49-F238E27FC236}">
                <a16:creationId xmlns:a16="http://schemas.microsoft.com/office/drawing/2014/main" id="{6706102D-42C9-61DB-F81D-8B81F55C8119}"/>
              </a:ext>
            </a:extLst>
          </p:cNvPr>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Tree>
    <p:extLst>
      <p:ext uri="{BB962C8B-B14F-4D97-AF65-F5344CB8AC3E}">
        <p14:creationId xmlns:p14="http://schemas.microsoft.com/office/powerpoint/2010/main" val="128812508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e chapitr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a:t>
            </a:r>
            <a:r>
              <a:rPr lang="fr-FR" sz="3200" b="1" kern="0" dirty="0">
                <a:solidFill>
                  <a:srgbClr val="44546A"/>
                </a:solidFill>
                <a:latin typeface="Calibri"/>
                <a:cs typeface="Calibri"/>
              </a:rPr>
              <a:t>le chapitre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86;p29">
            <a:extLst>
              <a:ext uri="{FF2B5EF4-FFF2-40B4-BE49-F238E27FC236}">
                <a16:creationId xmlns:a16="http://schemas.microsoft.com/office/drawing/2014/main" id="{ABDCD58E-FB84-201F-97D0-4B520E132A8C}"/>
              </a:ext>
            </a:extLst>
          </p:cNvPr>
          <p:cNvSpPr>
            <a:spLocks/>
          </p:cNvSpPr>
          <p:nvPr userDrawn="1"/>
        </p:nvSpPr>
        <p:spPr>
          <a:xfrm>
            <a:off x="3132175" y="2873353"/>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a:spLocks/>
          </p:cNvSpPr>
          <p:nvPr userDrawn="1"/>
        </p:nvSpPr>
        <p:spPr>
          <a:xfrm>
            <a:off x="1703823" y="287335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a:spLocks/>
          </p:cNvSpPr>
          <p:nvPr userDrawn="1"/>
        </p:nvSpPr>
        <p:spPr>
          <a:xfrm>
            <a:off x="948074" y="1308144"/>
            <a:ext cx="10321337" cy="55447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a:spLocks noGrp="1"/>
          </p:cNvSpPr>
          <p:nvPr>
            <p:ph type="body" sz="quarter" idx="12" hasCustomPrompt="1"/>
          </p:nvPr>
        </p:nvSpPr>
        <p:spPr>
          <a:xfrm>
            <a:off x="956582" y="1308064"/>
            <a:ext cx="10321200" cy="554400"/>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a:t>Chapitre 1 : Relations vivant-vivant</a:t>
            </a:r>
            <a:endParaRPr lang="fr-FR" dirty="0"/>
          </a:p>
        </p:txBody>
      </p:sp>
      <p:sp>
        <p:nvSpPr>
          <p:cNvPr id="33" name="Text Placeholder 30">
            <a:extLst>
              <a:ext uri="{FF2B5EF4-FFF2-40B4-BE49-F238E27FC236}">
                <a16:creationId xmlns:a16="http://schemas.microsoft.com/office/drawing/2014/main" id="{74B77D63-73E9-1593-011E-46752471AACE}"/>
              </a:ext>
            </a:extLst>
          </p:cNvPr>
          <p:cNvSpPr>
            <a:spLocks noGrp="1"/>
          </p:cNvSpPr>
          <p:nvPr>
            <p:ph type="body" sz="quarter" idx="14" hasCustomPrompt="1"/>
          </p:nvPr>
        </p:nvSpPr>
        <p:spPr>
          <a:xfrm>
            <a:off x="1703823" y="2873199"/>
            <a:ext cx="1227600"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1</a:t>
            </a:r>
          </a:p>
        </p:txBody>
      </p:sp>
      <p:sp>
        <p:nvSpPr>
          <p:cNvPr id="36" name="Text Placeholder 30">
            <a:extLst>
              <a:ext uri="{FF2B5EF4-FFF2-40B4-BE49-F238E27FC236}">
                <a16:creationId xmlns:a16="http://schemas.microsoft.com/office/drawing/2014/main" id="{5F879908-CFB2-F5B3-9CE2-A65F5F3E6223}"/>
              </a:ext>
            </a:extLst>
          </p:cNvPr>
          <p:cNvSpPr>
            <a:spLocks noGrp="1"/>
          </p:cNvSpPr>
          <p:nvPr>
            <p:ph type="body" sz="quarter" idx="17" hasCustomPrompt="1"/>
          </p:nvPr>
        </p:nvSpPr>
        <p:spPr>
          <a:xfrm>
            <a:off x="3139379" y="2873199"/>
            <a:ext cx="8144401"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d’exploitation et ses caractéristiques</a:t>
            </a:r>
          </a:p>
        </p:txBody>
      </p:sp>
      <p:sp>
        <p:nvSpPr>
          <p:cNvPr id="6" name="Rectangle 5">
            <a:extLst>
              <a:ext uri="{FF2B5EF4-FFF2-40B4-BE49-F238E27FC236}">
                <a16:creationId xmlns:a16="http://schemas.microsoft.com/office/drawing/2014/main" id="{F89CEE65-9627-A065-406C-D0416F5E70D1}"/>
              </a:ext>
            </a:extLst>
          </p:cNvPr>
          <p:cNvSpPr>
            <a:spLocks/>
          </p:cNvSpPr>
          <p:nvPr userDrawn="1"/>
        </p:nvSpPr>
        <p:spPr>
          <a:xfrm>
            <a:off x="1339721" y="2120717"/>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7" name="Text Placeholder 30">
            <a:extLst>
              <a:ext uri="{FF2B5EF4-FFF2-40B4-BE49-F238E27FC236}">
                <a16:creationId xmlns:a16="http://schemas.microsoft.com/office/drawing/2014/main" id="{5C1F621F-48A7-3B73-016A-666E38883073}"/>
              </a:ext>
            </a:extLst>
          </p:cNvPr>
          <p:cNvSpPr>
            <a:spLocks noGrp="1"/>
          </p:cNvSpPr>
          <p:nvPr>
            <p:ph type="body" sz="quarter" idx="24" hasCustomPrompt="1"/>
          </p:nvPr>
        </p:nvSpPr>
        <p:spPr>
          <a:xfrm>
            <a:off x="1348223" y="2120637"/>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1 : Relations </a:t>
            </a:r>
            <a:r>
              <a:rPr lang="en-US" dirty="0" err="1"/>
              <a:t>d’exploitation</a:t>
            </a:r>
            <a:endParaRPr lang="en-US" dirty="0"/>
          </a:p>
        </p:txBody>
      </p:sp>
      <p:sp>
        <p:nvSpPr>
          <p:cNvPr id="9" name="Google Shape;286;p29">
            <a:extLst>
              <a:ext uri="{FF2B5EF4-FFF2-40B4-BE49-F238E27FC236}">
                <a16:creationId xmlns:a16="http://schemas.microsoft.com/office/drawing/2014/main" id="{4D9B2296-F4A8-F01C-635B-95350C14B275}"/>
              </a:ext>
            </a:extLst>
          </p:cNvPr>
          <p:cNvSpPr>
            <a:spLocks/>
          </p:cNvSpPr>
          <p:nvPr userDrawn="1"/>
        </p:nvSpPr>
        <p:spPr>
          <a:xfrm>
            <a:off x="3140677" y="468309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0" name="Google Shape;289;p29">
            <a:extLst>
              <a:ext uri="{FF2B5EF4-FFF2-40B4-BE49-F238E27FC236}">
                <a16:creationId xmlns:a16="http://schemas.microsoft.com/office/drawing/2014/main" id="{82EC8553-22FA-A547-D471-3AF6D6395AAE}"/>
              </a:ext>
            </a:extLst>
          </p:cNvPr>
          <p:cNvSpPr>
            <a:spLocks/>
          </p:cNvSpPr>
          <p:nvPr userDrawn="1"/>
        </p:nvSpPr>
        <p:spPr>
          <a:xfrm>
            <a:off x="1702674" y="468293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1" name="Text Placeholder 30">
            <a:extLst>
              <a:ext uri="{FF2B5EF4-FFF2-40B4-BE49-F238E27FC236}">
                <a16:creationId xmlns:a16="http://schemas.microsoft.com/office/drawing/2014/main" id="{6CD6B33D-72A6-DA03-1907-6091D0506918}"/>
              </a:ext>
            </a:extLst>
          </p:cNvPr>
          <p:cNvSpPr>
            <a:spLocks noGrp="1"/>
          </p:cNvSpPr>
          <p:nvPr>
            <p:ph type="body" sz="quarter" idx="25" hasCustomPrompt="1"/>
          </p:nvPr>
        </p:nvSpPr>
        <p:spPr>
          <a:xfrm>
            <a:off x="1702674" y="4682780"/>
            <a:ext cx="1227600"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2</a:t>
            </a:r>
          </a:p>
        </p:txBody>
      </p:sp>
      <p:sp>
        <p:nvSpPr>
          <p:cNvPr id="12" name="Text Placeholder 30">
            <a:extLst>
              <a:ext uri="{FF2B5EF4-FFF2-40B4-BE49-F238E27FC236}">
                <a16:creationId xmlns:a16="http://schemas.microsoft.com/office/drawing/2014/main" id="{60559DCE-9034-76AA-7F03-AD960D4C0BC4}"/>
              </a:ext>
            </a:extLst>
          </p:cNvPr>
          <p:cNvSpPr>
            <a:spLocks noGrp="1"/>
          </p:cNvSpPr>
          <p:nvPr>
            <p:ph type="body" sz="quarter" idx="26" hasCustomPrompt="1"/>
          </p:nvPr>
        </p:nvSpPr>
        <p:spPr>
          <a:xfrm>
            <a:off x="3147881" y="4682937"/>
            <a:ext cx="8144401"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 compétition ou mutualisme et leurs caractéristiques.</a:t>
            </a:r>
          </a:p>
        </p:txBody>
      </p:sp>
      <p:sp>
        <p:nvSpPr>
          <p:cNvPr id="13" name="Rectangle 12">
            <a:extLst>
              <a:ext uri="{FF2B5EF4-FFF2-40B4-BE49-F238E27FC236}">
                <a16:creationId xmlns:a16="http://schemas.microsoft.com/office/drawing/2014/main" id="{31D96935-9C28-F26E-BED5-5A912445CB69}"/>
              </a:ext>
            </a:extLst>
          </p:cNvPr>
          <p:cNvSpPr>
            <a:spLocks/>
          </p:cNvSpPr>
          <p:nvPr userDrawn="1"/>
        </p:nvSpPr>
        <p:spPr>
          <a:xfrm>
            <a:off x="1348223" y="3930455"/>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14" name="Text Placeholder 30">
            <a:extLst>
              <a:ext uri="{FF2B5EF4-FFF2-40B4-BE49-F238E27FC236}">
                <a16:creationId xmlns:a16="http://schemas.microsoft.com/office/drawing/2014/main" id="{31D148C6-5492-AED5-7F54-3E33BB132E1D}"/>
              </a:ext>
            </a:extLst>
          </p:cNvPr>
          <p:cNvSpPr>
            <a:spLocks noGrp="1"/>
          </p:cNvSpPr>
          <p:nvPr>
            <p:ph type="body" sz="quarter" idx="27" hasCustomPrompt="1"/>
          </p:nvPr>
        </p:nvSpPr>
        <p:spPr>
          <a:xfrm>
            <a:off x="1356725" y="3930375"/>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2 : </a:t>
            </a:r>
            <a:r>
              <a:rPr lang="fr-FR" dirty="0"/>
              <a:t>Relations de compétition et de mutualisme</a:t>
            </a:r>
            <a:endParaRPr lang="en-US" dirty="0"/>
          </a:p>
        </p:txBody>
      </p:sp>
    </p:spTree>
    <p:extLst>
      <p:ext uri="{BB962C8B-B14F-4D97-AF65-F5344CB8AC3E}">
        <p14:creationId xmlns:p14="http://schemas.microsoft.com/office/powerpoint/2010/main" val="367760099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5006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25611909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ité préparatoir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4995540" y="2500904"/>
            <a:ext cx="5985399" cy="814262"/>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Activité préparatoire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250526848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declaration de l'objectif">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3247602"/>
            <a:ext cx="11174095" cy="3153198"/>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capture d’écran illustrant la tâche ciblée par cet objectif</a:t>
            </a:r>
          </a:p>
          <a:p>
            <a:pPr lvl="0"/>
            <a:endParaRPr lang="fr-FR" dirty="0"/>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E68972AD-29C5-3385-642B-0C5308EE8844}"/>
              </a:ext>
            </a:extLst>
          </p:cNvPr>
          <p:cNvSpPr/>
          <p:nvPr userDrawn="1"/>
        </p:nvSpPr>
        <p:spPr>
          <a:xfrm>
            <a:off x="1396677" y="1831580"/>
            <a:ext cx="9651623" cy="830997"/>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latin typeface="Calibri" panose="020F0502020204030204" pitchFamily="34" charset="0"/>
              <a:cs typeface="Calibri" panose="020F0502020204030204" pitchFamily="34" charset="0"/>
            </a:endParaRPr>
          </a:p>
        </p:txBody>
      </p:sp>
      <p:pic>
        <p:nvPicPr>
          <p:cNvPr id="4" name="Image 15">
            <a:extLst>
              <a:ext uri="{FF2B5EF4-FFF2-40B4-BE49-F238E27FC236}">
                <a16:creationId xmlns:a16="http://schemas.microsoft.com/office/drawing/2014/main" id="{ED85EDE7-D9A6-2F96-809C-0BCE91611A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238" y="1567130"/>
            <a:ext cx="805544" cy="805544"/>
          </a:xfrm>
          <a:prstGeom prst="rect">
            <a:avLst/>
          </a:prstGeom>
          <a:ln>
            <a:noFill/>
          </a:ln>
        </p:spPr>
      </p:pic>
      <p:sp>
        <p:nvSpPr>
          <p:cNvPr id="10" name="Text Placeholder 9">
            <a:extLst>
              <a:ext uri="{FF2B5EF4-FFF2-40B4-BE49-F238E27FC236}">
                <a16:creationId xmlns:a16="http://schemas.microsoft.com/office/drawing/2014/main" id="{6AFD452F-0A61-50AE-900C-126871647602}"/>
              </a:ext>
            </a:extLst>
          </p:cNvPr>
          <p:cNvSpPr>
            <a:spLocks noGrp="1"/>
          </p:cNvSpPr>
          <p:nvPr>
            <p:ph type="body" sz="quarter" idx="12" hasCustomPrompt="1"/>
          </p:nvPr>
        </p:nvSpPr>
        <p:spPr>
          <a:xfrm>
            <a:off x="2212975" y="1831975"/>
            <a:ext cx="8582025" cy="819150"/>
          </a:xfrm>
        </p:spPr>
        <p:txBody>
          <a:bodyPr/>
          <a:lstStyle>
            <a:lvl1pPr>
              <a:buNone/>
              <a:defRPr sz="2000">
                <a:latin typeface="Calibri" panose="020F0502020204030204" pitchFamily="34" charset="0"/>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fr-FR" dirty="0"/>
              <a:t>Identifier le type de relation d’exploitation entre deux êtres vivants dans un écosystème donné.</a:t>
            </a:r>
          </a:p>
        </p:txBody>
      </p:sp>
    </p:spTree>
    <p:extLst>
      <p:ext uri="{BB962C8B-B14F-4D97-AF65-F5344CB8AC3E}">
        <p14:creationId xmlns:p14="http://schemas.microsoft.com/office/powerpoint/2010/main" val="27372312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tions clé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Introduction de notions clés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10822948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âche principa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Modelage de la tâche principale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280683490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38034744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08108497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B, 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B, 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21427869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A, l'exercice à travailler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14337332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77350309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41167230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3949795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11/04/2026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703" r:id="rId19"/>
    <p:sldLayoutId id="2147483687" r:id="rId20"/>
    <p:sldLayoutId id="2147483688" r:id="rId21"/>
    <p:sldLayoutId id="2147483689" r:id="rId22"/>
    <p:sldLayoutId id="2147483699" r:id="rId23"/>
    <p:sldLayoutId id="2147483690" r:id="rId24"/>
    <p:sldLayoutId id="2147483704" r:id="rId25"/>
    <p:sldLayoutId id="2147483705" r:id="rId26"/>
    <p:sldLayoutId id="2147483691" r:id="rId27"/>
    <p:sldLayoutId id="2147483692" r:id="rId28"/>
    <p:sldLayoutId id="2147483693" r:id="rId29"/>
    <p:sldLayoutId id="2147483694" r:id="rId30"/>
    <p:sldLayoutId id="2147483695" r:id="rId31"/>
    <p:sldLayoutId id="2147483696" r:id="rId32"/>
    <p:sldLayoutId id="2147483697" r:id="rId33"/>
    <p:sldLayoutId id="2147483702" r:id="rId34"/>
    <p:sldLayoutId id="2147483700" r:id="rId35"/>
    <p:sldLayoutId id="2147483701" r:id="rId36"/>
    <p:sldLayoutId id="2147483682" r:id="rId37"/>
    <p:sldLayoutId id="2147483683" r:id="rId38"/>
    <p:sldLayoutId id="2147483653" r:id="rId39"/>
    <p:sldLayoutId id="2147483654" r:id="rId40"/>
    <p:sldLayoutId id="2147483655" r:id="rId41"/>
    <p:sldLayoutId id="2147483656" r:id="rId42"/>
    <p:sldLayoutId id="2147483657" r:id="rId43"/>
    <p:sldLayoutId id="2147483658" r:id="rId44"/>
    <p:sldLayoutId id="2147483659" r:id="rId45"/>
  </p:sldLayoutIdLst>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0.png"/><Relationship Id="rId7" Type="http://schemas.microsoft.com/office/2007/relationships/hdphoto" Target="../media/hdphoto12.wdp"/><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jpeg"/><Relationship Id="rId4" Type="http://schemas.microsoft.com/office/2007/relationships/hdphoto" Target="../media/hdphoto11.wdp"/></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microsoft.com/office/2007/relationships/hdphoto" Target="../media/hdphoto13.wdp"/><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microsoft.com/office/2007/relationships/hdphoto" Target="../media/hdphoto13.wdp"/><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7" Type="http://schemas.microsoft.com/office/2007/relationships/hdphoto" Target="../media/hdphoto15.wdp"/><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14.wdp"/></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58.png"/><Relationship Id="rId4" Type="http://schemas.microsoft.com/office/2007/relationships/hdphoto" Target="../media/hdphoto14.wdp"/></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58.png"/><Relationship Id="rId4" Type="http://schemas.microsoft.com/office/2007/relationships/hdphoto" Target="../media/hdphoto15.wdp"/></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6.png"/><Relationship Id="rId1" Type="http://schemas.openxmlformats.org/officeDocument/2006/relationships/slideLayout" Target="../slideLayouts/slideLayout4.xml"/><Relationship Id="rId4" Type="http://schemas.microsoft.com/office/2007/relationships/hdphoto" Target="../media/hdphoto16.wdp"/></Relationships>
</file>

<file path=ppt/slides/_rels/slide49.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3" Type="http://schemas.openxmlformats.org/officeDocument/2006/relationships/image" Target="../media/image18.jpeg"/><Relationship Id="rId7" Type="http://schemas.microsoft.com/office/2007/relationships/hdphoto" Target="../media/hdphoto18.wdp"/><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64.png"/><Relationship Id="rId5" Type="http://schemas.microsoft.com/office/2007/relationships/hdphoto" Target="../media/hdphoto17.wdp"/><Relationship Id="rId4" Type="http://schemas.openxmlformats.org/officeDocument/2006/relationships/image" Target="../media/image63.png"/></Relationships>
</file>

<file path=ppt/slides/_rels/slide52.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18.wdp"/><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64.png"/><Relationship Id="rId5" Type="http://schemas.microsoft.com/office/2007/relationships/hdphoto" Target="../media/hdphoto17.wdp"/><Relationship Id="rId4" Type="http://schemas.openxmlformats.org/officeDocument/2006/relationships/image" Target="../media/image63.png"/></Relationships>
</file>

<file path=ppt/slides/_rels/slide54.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18.wdp"/><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64.png"/><Relationship Id="rId5" Type="http://schemas.microsoft.com/office/2007/relationships/hdphoto" Target="../media/hdphoto17.wdp"/><Relationship Id="rId4" Type="http://schemas.openxmlformats.org/officeDocument/2006/relationships/image" Target="../media/image63.png"/></Relationships>
</file>

<file path=ppt/slides/_rels/slide55.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18.wdp"/><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64.png"/><Relationship Id="rId5" Type="http://schemas.microsoft.com/office/2007/relationships/hdphoto" Target="../media/hdphoto17.wdp"/><Relationship Id="rId4" Type="http://schemas.openxmlformats.org/officeDocument/2006/relationships/image" Target="../media/image6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3" Type="http://schemas.openxmlformats.org/officeDocument/2006/relationships/image" Target="../media/image18.jpeg"/><Relationship Id="rId7" Type="http://schemas.microsoft.com/office/2007/relationships/hdphoto" Target="../media/hdphoto21.wdp"/><Relationship Id="rId2" Type="http://schemas.openxmlformats.org/officeDocument/2006/relationships/image" Target="../media/image17.jpeg"/><Relationship Id="rId1" Type="http://schemas.openxmlformats.org/officeDocument/2006/relationships/slideLayout" Target="../slideLayouts/slideLayout32.xml"/><Relationship Id="rId6" Type="http://schemas.openxmlformats.org/officeDocument/2006/relationships/image" Target="../media/image67.png"/><Relationship Id="rId5" Type="http://schemas.microsoft.com/office/2007/relationships/hdphoto" Target="../media/hdphoto20.wdp"/><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21.wdp"/><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67.png"/><Relationship Id="rId5" Type="http://schemas.microsoft.com/office/2007/relationships/hdphoto" Target="../media/hdphoto20.wdp"/><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41.xml"/></Relationships>
</file>

<file path=ppt/slides/_rels/slide60.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21.wdp"/><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67.png"/><Relationship Id="rId5" Type="http://schemas.microsoft.com/office/2007/relationships/hdphoto" Target="../media/hdphoto20.wdp"/><Relationship Id="rId4" Type="http://schemas.openxmlformats.org/officeDocument/2006/relationships/image" Target="../media/image66.png"/></Relationships>
</file>

<file path=ppt/slides/_rels/slide61.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21.wdp"/><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67.png"/><Relationship Id="rId5" Type="http://schemas.microsoft.com/office/2007/relationships/hdphoto" Target="../media/hdphoto20.wdp"/><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3.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fr-FR" noProof="0" dirty="0"/>
              <a:t>1 AC</a:t>
            </a:r>
          </a:p>
        </p:txBody>
      </p:sp>
      <p:sp>
        <p:nvSpPr>
          <p:cNvPr id="9" name="Text Placeholder 8">
            <a:extLst>
              <a:ext uri="{FF2B5EF4-FFF2-40B4-BE49-F238E27FC236}">
                <a16:creationId xmlns:a16="http://schemas.microsoft.com/office/drawing/2014/main" id="{C1C22208-84FE-450F-4951-F81B343D1D06}"/>
              </a:ext>
            </a:extLst>
          </p:cNvPr>
          <p:cNvSpPr>
            <a:spLocks noGrp="1"/>
          </p:cNvSpPr>
          <p:nvPr>
            <p:ph type="body" sz="quarter" idx="19"/>
          </p:nvPr>
        </p:nvSpPr>
        <p:spPr/>
        <p:txBody>
          <a:bodyPr/>
          <a:lstStyle/>
          <a:p>
            <a:r>
              <a:rPr lang="fr-FR" noProof="0" dirty="0"/>
              <a:t>4</a:t>
            </a:r>
          </a:p>
        </p:txBody>
      </p:sp>
      <p:sp>
        <p:nvSpPr>
          <p:cNvPr id="4" name="Text Placeholder 3">
            <a:extLst>
              <a:ext uri="{FF2B5EF4-FFF2-40B4-BE49-F238E27FC236}">
                <a16:creationId xmlns:a16="http://schemas.microsoft.com/office/drawing/2014/main" id="{538EAEDA-9B09-E9AF-A7F9-C457C2446A39}"/>
              </a:ext>
            </a:extLst>
          </p:cNvPr>
          <p:cNvSpPr>
            <a:spLocks noGrp="1"/>
          </p:cNvSpPr>
          <p:nvPr>
            <p:ph type="body" sz="quarter" idx="20"/>
          </p:nvPr>
        </p:nvSpPr>
        <p:spPr>
          <a:xfrm>
            <a:off x="2084060" y="4489422"/>
            <a:ext cx="4844190" cy="725586"/>
          </a:xfrm>
        </p:spPr>
        <p:txBody>
          <a:bodyPr>
            <a:noAutofit/>
          </a:bodyPr>
          <a:lstStyle/>
          <a:p>
            <a:pPr>
              <a:lnSpc>
                <a:spcPct val="100000"/>
              </a:lnSpc>
            </a:pPr>
            <a:r>
              <a:rPr lang="fr-FR" dirty="0">
                <a:solidFill>
                  <a:schemeClr val="bg1"/>
                </a:solidFill>
              </a:rPr>
              <a:t>La Terre en tant que système</a:t>
            </a:r>
            <a:endParaRPr lang="fr-FR" noProof="0" dirty="0">
              <a:solidFill>
                <a:schemeClr val="bg1"/>
              </a:solidFill>
            </a:endParaRPr>
          </a:p>
        </p:txBody>
      </p:sp>
      <p:sp>
        <p:nvSpPr>
          <p:cNvPr id="5" name="Text Placeholder 4">
            <a:extLst>
              <a:ext uri="{FF2B5EF4-FFF2-40B4-BE49-F238E27FC236}">
                <a16:creationId xmlns:a16="http://schemas.microsoft.com/office/drawing/2014/main" id="{07BA12AC-286E-611E-6564-F58EF395FFB4}"/>
              </a:ext>
            </a:extLst>
          </p:cNvPr>
          <p:cNvSpPr>
            <a:spLocks noGrp="1"/>
          </p:cNvSpPr>
          <p:nvPr>
            <p:ph type="body" sz="quarter" idx="22"/>
          </p:nvPr>
        </p:nvSpPr>
        <p:spPr>
          <a:xfrm>
            <a:off x="271217" y="4591216"/>
            <a:ext cx="1704728" cy="521999"/>
          </a:xfrm>
        </p:spPr>
        <p:txBody>
          <a:bodyPr/>
          <a:lstStyle/>
          <a:p>
            <a:pPr algn="ctr"/>
            <a:r>
              <a:rPr lang="fr-FR" noProof="0" dirty="0"/>
              <a:t>Chapitre</a:t>
            </a:r>
            <a:r>
              <a:rPr lang="fr-FR" dirty="0"/>
              <a:t> 2</a:t>
            </a:r>
            <a:endParaRPr lang="fr-FR" noProof="0" dirty="0"/>
          </a:p>
        </p:txBody>
      </p:sp>
      <p:sp>
        <p:nvSpPr>
          <p:cNvPr id="6" name="Text Placeholder 5">
            <a:extLst>
              <a:ext uri="{FF2B5EF4-FFF2-40B4-BE49-F238E27FC236}">
                <a16:creationId xmlns:a16="http://schemas.microsoft.com/office/drawing/2014/main" id="{DEBD0900-5EEC-DF07-2A76-91F0F440BAC3}"/>
              </a:ext>
            </a:extLst>
          </p:cNvPr>
          <p:cNvSpPr>
            <a:spLocks noGrp="1"/>
          </p:cNvSpPr>
          <p:nvPr>
            <p:ph type="body" sz="quarter" idx="23"/>
          </p:nvPr>
        </p:nvSpPr>
        <p:spPr>
          <a:xfrm>
            <a:off x="271217" y="5288319"/>
            <a:ext cx="1704728" cy="521999"/>
          </a:xfrm>
        </p:spPr>
        <p:txBody>
          <a:bodyPr/>
          <a:lstStyle/>
          <a:p>
            <a:pPr algn="ctr"/>
            <a:r>
              <a:rPr lang="fr-FR" noProof="0"/>
              <a:t>Tâche 7</a:t>
            </a:r>
            <a:endParaRPr lang="fr-FR" noProof="0" dirty="0"/>
          </a:p>
        </p:txBody>
      </p:sp>
      <p:sp>
        <p:nvSpPr>
          <p:cNvPr id="7" name="Text Placeholder 6">
            <a:extLst>
              <a:ext uri="{FF2B5EF4-FFF2-40B4-BE49-F238E27FC236}">
                <a16:creationId xmlns:a16="http://schemas.microsoft.com/office/drawing/2014/main" id="{21BEDC05-80CF-B10E-D5C6-D0C7E83F2FDC}"/>
              </a:ext>
            </a:extLst>
          </p:cNvPr>
          <p:cNvSpPr>
            <a:spLocks noGrp="1"/>
          </p:cNvSpPr>
          <p:nvPr>
            <p:ph type="body" sz="quarter" idx="24"/>
          </p:nvPr>
        </p:nvSpPr>
        <p:spPr>
          <a:xfrm>
            <a:off x="2084583" y="5287617"/>
            <a:ext cx="4843667" cy="521999"/>
          </a:xfrm>
        </p:spPr>
        <p:txBody>
          <a:bodyPr>
            <a:noAutofit/>
          </a:bodyPr>
          <a:lstStyle/>
          <a:p>
            <a:pPr>
              <a:defRPr/>
            </a:pPr>
            <a:r>
              <a:rPr lang="fr-FR" sz="1600" dirty="0"/>
              <a:t>Etablir le lien entre les conditions atmosphériques et la météo et le climat d’une région</a:t>
            </a:r>
          </a:p>
        </p:txBody>
      </p:sp>
    </p:spTree>
    <p:extLst>
      <p:ext uri="{BB962C8B-B14F-4D97-AF65-F5344CB8AC3E}">
        <p14:creationId xmlns:p14="http://schemas.microsoft.com/office/powerpoint/2010/main" val="30270045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87130771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FR" noProof="0" dirty="0">
                <a:solidFill>
                  <a:schemeClr val="tx1">
                    <a:lumMod val="50000"/>
                    <a:lumOff val="50000"/>
                  </a:schemeClr>
                </a:solidFill>
                <a:latin typeface="Calibri" panose="020F0502020204030204"/>
              </a:rPr>
              <a:t>Bonjour! Prêts pour démarrer notre séance? Allons-y!</a:t>
            </a:r>
            <a:endParaRPr lang="fr-FR" noProof="0" dirty="0">
              <a:solidFill>
                <a:schemeClr val="tx1">
                  <a:lumMod val="50000"/>
                  <a:lumOff val="50000"/>
                </a:schemeClr>
              </a:solidFill>
            </a:endParaRPr>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noProof="0"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fr-FR" noProof="0" dirty="0"/>
              <a:t>2 min</a:t>
            </a:r>
          </a:p>
        </p:txBody>
      </p:sp>
    </p:spTree>
    <p:extLst>
      <p:ext uri="{BB962C8B-B14F-4D97-AF65-F5344CB8AC3E}">
        <p14:creationId xmlns:p14="http://schemas.microsoft.com/office/powerpoint/2010/main" val="383739346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noProof="0" dirty="0">
                <a:solidFill>
                  <a:schemeClr val="bg1">
                    <a:lumMod val="50000"/>
                  </a:schemeClr>
                </a:solidFill>
              </a:rPr>
              <a:t>Qui peut me rappeler la signification de ces icônes?</a:t>
            </a:r>
            <a:endParaRPr lang="fr-FR" noProof="0" dirty="0"/>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noProof="0"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r>
              <a:rPr lang="fr-FR" noProof="0" dirty="0">
                <a:solidFill>
                  <a:schemeClr val="tx1">
                    <a:lumMod val="50000"/>
                    <a:lumOff val="50000"/>
                  </a:schemeClr>
                </a:solidFill>
              </a:rPr>
              <a:t>Parfait !!</a:t>
            </a:r>
            <a:endParaRPr lang="fr-FR" noProof="0" dirty="0"/>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srgbClr val="AEABAB"/>
                </a:solidFill>
                <a:effectLst/>
                <a:uLnTx/>
                <a:uFillTx/>
                <a:latin typeface="Calibri" panose="020F0502020204030204" pitchFamily="34" charset="0"/>
                <a:ea typeface="+mn-ea"/>
                <a:cs typeface="Calibri" panose="020F0502020204030204" pitchFamily="34" charset="0"/>
              </a:rPr>
              <a:t>Demander à 3 élèves au hasard</a:t>
            </a:r>
          </a:p>
          <a:p>
            <a:endParaRPr lang="fr-FR" noProof="0"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noProof="0"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noProof="0" dirty="0">
                <a:solidFill>
                  <a:srgbClr val="44546A"/>
                </a:solidFill>
                <a:latin typeface="Calibri"/>
                <a:ea typeface="Calibri"/>
                <a:cs typeface="Calibri"/>
              </a:rPr>
              <a:t>Je lève la main pour participer</a:t>
            </a:r>
            <a:endParaRPr lang="fr-FR" sz="1200" noProof="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noProof="0"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noProof="0"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noProof="0"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noProof="0"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0319243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r>
              <a:rPr lang="fr-FR" noProof="0" dirty="0"/>
              <a:t>3 min</a:t>
            </a:r>
          </a:p>
        </p:txBody>
      </p:sp>
    </p:spTree>
    <p:extLst>
      <p:ext uri="{BB962C8B-B14F-4D97-AF65-F5344CB8AC3E}">
        <p14:creationId xmlns:p14="http://schemas.microsoft.com/office/powerpoint/2010/main" val="179583021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15325-EA7A-277A-3080-EDE9DA847C8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364465F-B93F-9FF2-8787-23C3B15F1875}"/>
              </a:ext>
            </a:extLst>
          </p:cNvPr>
          <p:cNvSpPr>
            <a:spLocks noGrp="1"/>
          </p:cNvSpPr>
          <p:nvPr>
            <p:ph type="title"/>
          </p:nvPr>
        </p:nvSpPr>
        <p:spPr>
          <a:xfrm>
            <a:off x="881310" y="289713"/>
            <a:ext cx="10529279" cy="267549"/>
          </a:xfrm>
        </p:spPr>
        <p:txBody>
          <a:bodyPr/>
          <a:lstStyle/>
          <a:p>
            <a:r>
              <a:rPr lang="fr-FR" noProof="0" dirty="0">
                <a:solidFill>
                  <a:schemeClr val="tx1">
                    <a:lumMod val="50000"/>
                    <a:lumOff val="50000"/>
                  </a:schemeClr>
                </a:solidFill>
                <a:latin typeface="Calibri" panose="020F0502020204030204"/>
              </a:rPr>
              <a:t>Pour revoir quelques notions utiles à la tâche d’aujourd’hui, répondez aux questions suivantes.</a:t>
            </a:r>
          </a:p>
        </p:txBody>
      </p:sp>
      <p:sp>
        <p:nvSpPr>
          <p:cNvPr id="4" name="Espace réservé du contenu 3">
            <a:extLst>
              <a:ext uri="{FF2B5EF4-FFF2-40B4-BE49-F238E27FC236}">
                <a16:creationId xmlns:a16="http://schemas.microsoft.com/office/drawing/2014/main" id="{9F438EDE-7334-C9BB-FF0D-71F375AC9707}"/>
              </a:ext>
            </a:extLst>
          </p:cNvPr>
          <p:cNvSpPr>
            <a:spLocks noGrp="1"/>
          </p:cNvSpPr>
          <p:nvPr>
            <p:ph sz="quarter" idx="11"/>
          </p:nvPr>
        </p:nvSpPr>
        <p:spPr>
          <a:xfrm>
            <a:off x="798534" y="591663"/>
            <a:ext cx="10612055" cy="306086"/>
          </a:xfrm>
        </p:spPr>
        <p:txBody>
          <a:bodyPr/>
          <a:lstStyle/>
          <a:p>
            <a:r>
              <a:rPr lang="fr-FR" sz="1100" noProof="0" dirty="0">
                <a:solidFill>
                  <a:prstClr val="white">
                    <a:lumMod val="65000"/>
                  </a:prstClr>
                </a:solidFill>
                <a:latin typeface="Calibri" panose="020F0502020204030204"/>
              </a:rPr>
              <a:t>Sur leur ardoise, les élèves écrivent la réponse ou l’</a:t>
            </a:r>
            <a:r>
              <a:rPr lang="fr-FR" sz="1100" noProof="0" dirty="0" err="1">
                <a:solidFill>
                  <a:prstClr val="white">
                    <a:lumMod val="65000"/>
                  </a:prstClr>
                </a:solidFill>
                <a:latin typeface="Calibri" panose="020F0502020204030204"/>
              </a:rPr>
              <a:t>ensignant.e</a:t>
            </a:r>
            <a:r>
              <a:rPr lang="fr-FR" sz="1100" noProof="0" dirty="0">
                <a:solidFill>
                  <a:prstClr val="white">
                    <a:lumMod val="65000"/>
                  </a:prstClr>
                </a:solidFill>
                <a:latin typeface="Calibri" panose="020F0502020204030204"/>
              </a:rPr>
              <a:t> désigne quelques uns pour répondre oralement.</a:t>
            </a:r>
          </a:p>
        </p:txBody>
      </p:sp>
      <p:grpSp>
        <p:nvGrpSpPr>
          <p:cNvPr id="9" name="Groupe 8">
            <a:extLst>
              <a:ext uri="{FF2B5EF4-FFF2-40B4-BE49-F238E27FC236}">
                <a16:creationId xmlns:a16="http://schemas.microsoft.com/office/drawing/2014/main" id="{AFD38D8F-5890-4C39-985A-4BBC3DC94C70}"/>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E938D2B1-9EB1-C711-32A8-3D3C2A632B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376F0693-1B40-84F1-AE3D-BA852C55436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2" name="Groupe 11">
            <a:extLst>
              <a:ext uri="{FF2B5EF4-FFF2-40B4-BE49-F238E27FC236}">
                <a16:creationId xmlns:a16="http://schemas.microsoft.com/office/drawing/2014/main" id="{65A30C90-17BD-FFC8-5380-9E4F7E68C02B}"/>
              </a:ext>
            </a:extLst>
          </p:cNvPr>
          <p:cNvGrpSpPr/>
          <p:nvPr/>
        </p:nvGrpSpPr>
        <p:grpSpPr>
          <a:xfrm>
            <a:off x="601026" y="2484026"/>
            <a:ext cx="11089846" cy="510778"/>
            <a:chOff x="-6164823" y="2588615"/>
            <a:chExt cx="11089846" cy="510778"/>
          </a:xfrm>
        </p:grpSpPr>
        <p:sp>
          <p:nvSpPr>
            <p:cNvPr id="3" name="Rectangle : coins arrondis 2">
              <a:extLst>
                <a:ext uri="{FF2B5EF4-FFF2-40B4-BE49-F238E27FC236}">
                  <a16:creationId xmlns:a16="http://schemas.microsoft.com/office/drawing/2014/main" id="{EFFAA64E-8B9A-DC5B-7376-0B937E402915}"/>
                </a:ext>
              </a:extLst>
            </p:cNvPr>
            <p:cNvSpPr/>
            <p:nvPr/>
          </p:nvSpPr>
          <p:spPr>
            <a:xfrm>
              <a:off x="-6164823" y="2588615"/>
              <a:ext cx="905839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a. Dans une région donnée il y a toujours le même temps chaque jour.</a:t>
              </a:r>
            </a:p>
          </p:txBody>
        </p:sp>
        <p:sp>
          <p:nvSpPr>
            <p:cNvPr id="5" name="Rectangle : coins arrondis 4">
              <a:extLst>
                <a:ext uri="{FF2B5EF4-FFF2-40B4-BE49-F238E27FC236}">
                  <a16:creationId xmlns:a16="http://schemas.microsoft.com/office/drawing/2014/main" id="{D2ED9F99-6AA0-C389-AF5E-3BCF82839362}"/>
                </a:ext>
              </a:extLst>
            </p:cNvPr>
            <p:cNvSpPr/>
            <p:nvPr/>
          </p:nvSpPr>
          <p:spPr>
            <a:xfrm>
              <a:off x="2960779"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Vrai </a:t>
              </a:r>
            </a:p>
          </p:txBody>
        </p:sp>
        <p:sp>
          <p:nvSpPr>
            <p:cNvPr id="15" name="Rectangle : coins arrondis 14">
              <a:extLst>
                <a:ext uri="{FF2B5EF4-FFF2-40B4-BE49-F238E27FC236}">
                  <a16:creationId xmlns:a16="http://schemas.microsoft.com/office/drawing/2014/main" id="{0E6D7CAF-693B-08EB-ED8A-F103D0520086}"/>
                </a:ext>
              </a:extLst>
            </p:cNvPr>
            <p:cNvSpPr/>
            <p:nvPr/>
          </p:nvSpPr>
          <p:spPr>
            <a:xfrm>
              <a:off x="3976505"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Faux  </a:t>
              </a:r>
            </a:p>
          </p:txBody>
        </p:sp>
      </p:grpSp>
      <p:sp>
        <p:nvSpPr>
          <p:cNvPr id="27" name="Rectangle : coins arrondis 26">
            <a:extLst>
              <a:ext uri="{FF2B5EF4-FFF2-40B4-BE49-F238E27FC236}">
                <a16:creationId xmlns:a16="http://schemas.microsoft.com/office/drawing/2014/main" id="{6FCD6F66-712F-02CB-D123-AF6AC0E59C55}"/>
              </a:ext>
            </a:extLst>
          </p:cNvPr>
          <p:cNvSpPr/>
          <p:nvPr/>
        </p:nvSpPr>
        <p:spPr>
          <a:xfrm>
            <a:off x="652317" y="1260331"/>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1. Répondez par « Vrai » ou « Faux ».</a:t>
            </a:r>
          </a:p>
        </p:txBody>
      </p:sp>
      <p:grpSp>
        <p:nvGrpSpPr>
          <p:cNvPr id="28" name="Groupe 27">
            <a:extLst>
              <a:ext uri="{FF2B5EF4-FFF2-40B4-BE49-F238E27FC236}">
                <a16:creationId xmlns:a16="http://schemas.microsoft.com/office/drawing/2014/main" id="{3809CE9F-C7C7-71F1-FD07-E1D35F116253}"/>
              </a:ext>
            </a:extLst>
          </p:cNvPr>
          <p:cNvGrpSpPr/>
          <p:nvPr/>
        </p:nvGrpSpPr>
        <p:grpSpPr>
          <a:xfrm>
            <a:off x="601026" y="3737653"/>
            <a:ext cx="11089846" cy="510778"/>
            <a:chOff x="-6164823" y="2588615"/>
            <a:chExt cx="11089846" cy="510778"/>
          </a:xfrm>
        </p:grpSpPr>
        <p:sp>
          <p:nvSpPr>
            <p:cNvPr id="29" name="Rectangle : coins arrondis 28">
              <a:extLst>
                <a:ext uri="{FF2B5EF4-FFF2-40B4-BE49-F238E27FC236}">
                  <a16:creationId xmlns:a16="http://schemas.microsoft.com/office/drawing/2014/main" id="{5E7A67BB-B737-64E2-ED50-0CE413F603E5}"/>
                </a:ext>
              </a:extLst>
            </p:cNvPr>
            <p:cNvSpPr/>
            <p:nvPr/>
          </p:nvSpPr>
          <p:spPr>
            <a:xfrm>
              <a:off x="-6164823" y="2588615"/>
              <a:ext cx="905839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noProof="0" dirty="0">
                  <a:solidFill>
                    <a:srgbClr val="002060"/>
                  </a:solidFill>
                  <a:latin typeface="Calibri" panose="020F0502020204030204"/>
                </a:rPr>
                <a:t>b. Le vent fait partie des éléments de la météo.</a:t>
              </a:r>
            </a:p>
          </p:txBody>
        </p:sp>
        <p:sp>
          <p:nvSpPr>
            <p:cNvPr id="30" name="Rectangle : coins arrondis 29">
              <a:extLst>
                <a:ext uri="{FF2B5EF4-FFF2-40B4-BE49-F238E27FC236}">
                  <a16:creationId xmlns:a16="http://schemas.microsoft.com/office/drawing/2014/main" id="{8FDB61D0-1AE5-67F6-3270-980C5F01E8FB}"/>
                </a:ext>
              </a:extLst>
            </p:cNvPr>
            <p:cNvSpPr/>
            <p:nvPr/>
          </p:nvSpPr>
          <p:spPr>
            <a:xfrm>
              <a:off x="2960779"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Vrai </a:t>
              </a:r>
            </a:p>
          </p:txBody>
        </p:sp>
        <p:sp>
          <p:nvSpPr>
            <p:cNvPr id="36" name="Rectangle : coins arrondis 35">
              <a:extLst>
                <a:ext uri="{FF2B5EF4-FFF2-40B4-BE49-F238E27FC236}">
                  <a16:creationId xmlns:a16="http://schemas.microsoft.com/office/drawing/2014/main" id="{5BC40A2F-840B-6FD2-74A5-6E1B4BC4B3D7}"/>
                </a:ext>
              </a:extLst>
            </p:cNvPr>
            <p:cNvSpPr/>
            <p:nvPr/>
          </p:nvSpPr>
          <p:spPr>
            <a:xfrm>
              <a:off x="3976505"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Faux  </a:t>
              </a:r>
            </a:p>
          </p:txBody>
        </p:sp>
      </p:grpSp>
      <p:grpSp>
        <p:nvGrpSpPr>
          <p:cNvPr id="37" name="Groupe 36">
            <a:extLst>
              <a:ext uri="{FF2B5EF4-FFF2-40B4-BE49-F238E27FC236}">
                <a16:creationId xmlns:a16="http://schemas.microsoft.com/office/drawing/2014/main" id="{24F59312-8BE5-0BFD-FE9E-14632B5B47D8}"/>
              </a:ext>
            </a:extLst>
          </p:cNvPr>
          <p:cNvGrpSpPr/>
          <p:nvPr/>
        </p:nvGrpSpPr>
        <p:grpSpPr>
          <a:xfrm>
            <a:off x="601026" y="4991281"/>
            <a:ext cx="11089846" cy="510778"/>
            <a:chOff x="-6164823" y="2588615"/>
            <a:chExt cx="11089846" cy="510778"/>
          </a:xfrm>
        </p:grpSpPr>
        <p:sp>
          <p:nvSpPr>
            <p:cNvPr id="38" name="Rectangle : coins arrondis 37">
              <a:extLst>
                <a:ext uri="{FF2B5EF4-FFF2-40B4-BE49-F238E27FC236}">
                  <a16:creationId xmlns:a16="http://schemas.microsoft.com/office/drawing/2014/main" id="{736DCAB2-C3A7-4935-B474-3BCE4FCFDDCA}"/>
                </a:ext>
              </a:extLst>
            </p:cNvPr>
            <p:cNvSpPr/>
            <p:nvPr/>
          </p:nvSpPr>
          <p:spPr>
            <a:xfrm>
              <a:off x="-6164823" y="2588615"/>
              <a:ext cx="905839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noProof="0" dirty="0">
                  <a:solidFill>
                    <a:srgbClr val="002060"/>
                  </a:solidFill>
                  <a:latin typeface="Calibri" panose="020F0502020204030204"/>
                </a:rPr>
                <a:t>c. Le climat et la météo ont exactement le même sens.</a:t>
              </a:r>
            </a:p>
          </p:txBody>
        </p:sp>
        <p:sp>
          <p:nvSpPr>
            <p:cNvPr id="39" name="Rectangle : coins arrondis 38">
              <a:extLst>
                <a:ext uri="{FF2B5EF4-FFF2-40B4-BE49-F238E27FC236}">
                  <a16:creationId xmlns:a16="http://schemas.microsoft.com/office/drawing/2014/main" id="{34C2AB88-5266-FAD3-AF79-9250139D076D}"/>
                </a:ext>
              </a:extLst>
            </p:cNvPr>
            <p:cNvSpPr/>
            <p:nvPr/>
          </p:nvSpPr>
          <p:spPr>
            <a:xfrm>
              <a:off x="2960779"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Vrai </a:t>
              </a:r>
            </a:p>
          </p:txBody>
        </p:sp>
        <p:sp>
          <p:nvSpPr>
            <p:cNvPr id="40" name="Rectangle : coins arrondis 39">
              <a:extLst>
                <a:ext uri="{FF2B5EF4-FFF2-40B4-BE49-F238E27FC236}">
                  <a16:creationId xmlns:a16="http://schemas.microsoft.com/office/drawing/2014/main" id="{225AEA22-1E40-3379-6C68-9BC615E5022F}"/>
                </a:ext>
              </a:extLst>
            </p:cNvPr>
            <p:cNvSpPr/>
            <p:nvPr/>
          </p:nvSpPr>
          <p:spPr>
            <a:xfrm>
              <a:off x="3976505"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Faux  </a:t>
              </a:r>
            </a:p>
          </p:txBody>
        </p:sp>
      </p:grpSp>
    </p:spTree>
    <p:extLst>
      <p:ext uri="{BB962C8B-B14F-4D97-AF65-F5344CB8AC3E}">
        <p14:creationId xmlns:p14="http://schemas.microsoft.com/office/powerpoint/2010/main" val="322515035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670F3-6FD8-9496-C4D9-7D51E742652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6B1D280-EB46-7231-1B8F-DCE3F0799DAC}"/>
              </a:ext>
            </a:extLst>
          </p:cNvPr>
          <p:cNvSpPr>
            <a:spLocks noGrp="1"/>
          </p:cNvSpPr>
          <p:nvPr>
            <p:ph type="title"/>
          </p:nvPr>
        </p:nvSpPr>
        <p:spPr>
          <a:xfrm>
            <a:off x="831360" y="291660"/>
            <a:ext cx="10529279" cy="435141"/>
          </a:xfrm>
        </p:spPr>
        <p:txBody>
          <a:bodyPr/>
          <a:lstStyle/>
          <a:p>
            <a:pPr defTabSz="342900">
              <a:spcAft>
                <a:spcPts val="300"/>
              </a:spcAft>
              <a:defRPr/>
            </a:pPr>
            <a:r>
              <a:rPr lang="fr-FR" noProof="0" dirty="0">
                <a:solidFill>
                  <a:schemeClr val="tx1">
                    <a:lumMod val="50000"/>
                    <a:lumOff val="50000"/>
                  </a:schemeClr>
                </a:solidFill>
                <a:latin typeface="Calibri" panose="020F0502020204030204"/>
              </a:rPr>
              <a:t>Parfait ! Le climat et la météo n’ont pas le même sens. La météo change souvent, et le vent en fait partie.</a:t>
            </a:r>
          </a:p>
        </p:txBody>
      </p:sp>
      <p:sp>
        <p:nvSpPr>
          <p:cNvPr id="4" name="Espace réservé du contenu 3">
            <a:extLst>
              <a:ext uri="{FF2B5EF4-FFF2-40B4-BE49-F238E27FC236}">
                <a16:creationId xmlns:a16="http://schemas.microsoft.com/office/drawing/2014/main" id="{4D67026F-25AF-A738-EA32-B51E04ABD610}"/>
              </a:ext>
            </a:extLst>
          </p:cNvPr>
          <p:cNvSpPr>
            <a:spLocks noGrp="1"/>
          </p:cNvSpPr>
          <p:nvPr>
            <p:ph sz="quarter" idx="11"/>
          </p:nvPr>
        </p:nvSpPr>
        <p:spPr>
          <a:xfrm>
            <a:off x="831360" y="671428"/>
            <a:ext cx="10529705" cy="268287"/>
          </a:xfrm>
        </p:spPr>
        <p:txBody>
          <a:bodyPr/>
          <a:lstStyle/>
          <a:p>
            <a:pPr defTabSz="342900">
              <a:spcAft>
                <a:spcPts val="300"/>
              </a:spcAft>
              <a:buClrTx/>
              <a:defRPr/>
            </a:pPr>
            <a:endParaRPr lang="fr-FR" sz="1100" noProof="0" dirty="0">
              <a:solidFill>
                <a:prstClr val="white">
                  <a:lumMod val="65000"/>
                </a:prstClr>
              </a:solidFill>
              <a:latin typeface="Calibri" panose="020F0502020204030204"/>
            </a:endParaRPr>
          </a:p>
        </p:txBody>
      </p:sp>
      <p:grpSp>
        <p:nvGrpSpPr>
          <p:cNvPr id="3" name="Groupe 2">
            <a:extLst>
              <a:ext uri="{FF2B5EF4-FFF2-40B4-BE49-F238E27FC236}">
                <a16:creationId xmlns:a16="http://schemas.microsoft.com/office/drawing/2014/main" id="{F5C44ACB-8D48-742B-4DFD-F170106CFFE2}"/>
              </a:ext>
            </a:extLst>
          </p:cNvPr>
          <p:cNvGrpSpPr/>
          <p:nvPr/>
        </p:nvGrpSpPr>
        <p:grpSpPr>
          <a:xfrm>
            <a:off x="601026" y="2484026"/>
            <a:ext cx="11089846" cy="510778"/>
            <a:chOff x="-6164823" y="2588615"/>
            <a:chExt cx="11089846" cy="510778"/>
          </a:xfrm>
        </p:grpSpPr>
        <p:sp>
          <p:nvSpPr>
            <p:cNvPr id="7" name="Rectangle : coins arrondis 6">
              <a:extLst>
                <a:ext uri="{FF2B5EF4-FFF2-40B4-BE49-F238E27FC236}">
                  <a16:creationId xmlns:a16="http://schemas.microsoft.com/office/drawing/2014/main" id="{E81BDC8A-9244-6738-1D28-37A5A9A86716}"/>
                </a:ext>
              </a:extLst>
            </p:cNvPr>
            <p:cNvSpPr/>
            <p:nvPr/>
          </p:nvSpPr>
          <p:spPr>
            <a:xfrm>
              <a:off x="-6164823" y="2588615"/>
              <a:ext cx="905839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a. Dans une région donnée il y a toujours le même temps chaque jour.</a:t>
              </a:r>
            </a:p>
          </p:txBody>
        </p:sp>
        <p:sp>
          <p:nvSpPr>
            <p:cNvPr id="11" name="Rectangle : coins arrondis 10">
              <a:extLst>
                <a:ext uri="{FF2B5EF4-FFF2-40B4-BE49-F238E27FC236}">
                  <a16:creationId xmlns:a16="http://schemas.microsoft.com/office/drawing/2014/main" id="{4463A6AF-0ACC-411D-95A2-187DB2E705D8}"/>
                </a:ext>
              </a:extLst>
            </p:cNvPr>
            <p:cNvSpPr/>
            <p:nvPr/>
          </p:nvSpPr>
          <p:spPr>
            <a:xfrm>
              <a:off x="2960779"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Vrai </a:t>
              </a:r>
            </a:p>
          </p:txBody>
        </p:sp>
        <p:sp>
          <p:nvSpPr>
            <p:cNvPr id="14" name="Rectangle : coins arrondis 13">
              <a:extLst>
                <a:ext uri="{FF2B5EF4-FFF2-40B4-BE49-F238E27FC236}">
                  <a16:creationId xmlns:a16="http://schemas.microsoft.com/office/drawing/2014/main" id="{F7A48FA5-DFFE-8E79-E5F5-6A3DD6026309}"/>
                </a:ext>
              </a:extLst>
            </p:cNvPr>
            <p:cNvSpPr/>
            <p:nvPr/>
          </p:nvSpPr>
          <p:spPr>
            <a:xfrm>
              <a:off x="3976505" y="2588615"/>
              <a:ext cx="948518"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bg1"/>
                  </a:solidFill>
                  <a:latin typeface="Calibri" panose="020F0502020204030204"/>
                </a:rPr>
                <a:t>Faux  </a:t>
              </a:r>
            </a:p>
          </p:txBody>
        </p:sp>
      </p:grpSp>
      <p:grpSp>
        <p:nvGrpSpPr>
          <p:cNvPr id="26" name="Groupe 25">
            <a:extLst>
              <a:ext uri="{FF2B5EF4-FFF2-40B4-BE49-F238E27FC236}">
                <a16:creationId xmlns:a16="http://schemas.microsoft.com/office/drawing/2014/main" id="{643232F0-B931-93D6-94C7-91834AC8EB15}"/>
              </a:ext>
            </a:extLst>
          </p:cNvPr>
          <p:cNvGrpSpPr/>
          <p:nvPr/>
        </p:nvGrpSpPr>
        <p:grpSpPr>
          <a:xfrm>
            <a:off x="601026" y="3737653"/>
            <a:ext cx="11089846" cy="510778"/>
            <a:chOff x="-6164823" y="2588615"/>
            <a:chExt cx="11089846" cy="510778"/>
          </a:xfrm>
        </p:grpSpPr>
        <p:sp>
          <p:nvSpPr>
            <p:cNvPr id="27" name="Rectangle : coins arrondis 26">
              <a:extLst>
                <a:ext uri="{FF2B5EF4-FFF2-40B4-BE49-F238E27FC236}">
                  <a16:creationId xmlns:a16="http://schemas.microsoft.com/office/drawing/2014/main" id="{C7A9B119-8D1A-3641-D3D7-2532EA002FF0}"/>
                </a:ext>
              </a:extLst>
            </p:cNvPr>
            <p:cNvSpPr/>
            <p:nvPr/>
          </p:nvSpPr>
          <p:spPr>
            <a:xfrm>
              <a:off x="-6164823" y="2588615"/>
              <a:ext cx="905839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noProof="0" dirty="0">
                  <a:solidFill>
                    <a:srgbClr val="002060"/>
                  </a:solidFill>
                  <a:latin typeface="Calibri" panose="020F0502020204030204"/>
                </a:rPr>
                <a:t>b. Le vent fait partie des éléments de la météo.</a:t>
              </a:r>
            </a:p>
          </p:txBody>
        </p:sp>
        <p:sp>
          <p:nvSpPr>
            <p:cNvPr id="28" name="Rectangle : coins arrondis 27">
              <a:extLst>
                <a:ext uri="{FF2B5EF4-FFF2-40B4-BE49-F238E27FC236}">
                  <a16:creationId xmlns:a16="http://schemas.microsoft.com/office/drawing/2014/main" id="{953E5547-4D93-74FF-7311-6C1F3292B976}"/>
                </a:ext>
              </a:extLst>
            </p:cNvPr>
            <p:cNvSpPr/>
            <p:nvPr/>
          </p:nvSpPr>
          <p:spPr>
            <a:xfrm>
              <a:off x="2960779" y="2588615"/>
              <a:ext cx="948518"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bg1"/>
                  </a:solidFill>
                  <a:latin typeface="Calibri" panose="020F0502020204030204"/>
                </a:rPr>
                <a:t>Vrai </a:t>
              </a:r>
            </a:p>
          </p:txBody>
        </p:sp>
        <p:sp>
          <p:nvSpPr>
            <p:cNvPr id="29" name="Rectangle : coins arrondis 28">
              <a:extLst>
                <a:ext uri="{FF2B5EF4-FFF2-40B4-BE49-F238E27FC236}">
                  <a16:creationId xmlns:a16="http://schemas.microsoft.com/office/drawing/2014/main" id="{E68F959D-D621-EB7E-C4FF-5D8137FB2ED5}"/>
                </a:ext>
              </a:extLst>
            </p:cNvPr>
            <p:cNvSpPr/>
            <p:nvPr/>
          </p:nvSpPr>
          <p:spPr>
            <a:xfrm>
              <a:off x="3976505"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Faux  </a:t>
              </a:r>
            </a:p>
          </p:txBody>
        </p:sp>
      </p:grpSp>
      <p:grpSp>
        <p:nvGrpSpPr>
          <p:cNvPr id="30" name="Groupe 29">
            <a:extLst>
              <a:ext uri="{FF2B5EF4-FFF2-40B4-BE49-F238E27FC236}">
                <a16:creationId xmlns:a16="http://schemas.microsoft.com/office/drawing/2014/main" id="{8D1A355D-9113-309D-2B52-6A034E572990}"/>
              </a:ext>
            </a:extLst>
          </p:cNvPr>
          <p:cNvGrpSpPr/>
          <p:nvPr/>
        </p:nvGrpSpPr>
        <p:grpSpPr>
          <a:xfrm>
            <a:off x="601026" y="4991281"/>
            <a:ext cx="11089846" cy="510778"/>
            <a:chOff x="-6164823" y="2588615"/>
            <a:chExt cx="11089846" cy="510778"/>
          </a:xfrm>
        </p:grpSpPr>
        <p:sp>
          <p:nvSpPr>
            <p:cNvPr id="31" name="Rectangle : coins arrondis 30">
              <a:extLst>
                <a:ext uri="{FF2B5EF4-FFF2-40B4-BE49-F238E27FC236}">
                  <a16:creationId xmlns:a16="http://schemas.microsoft.com/office/drawing/2014/main" id="{2DAC93C4-0DBB-8994-2229-3DFC8770C4CC}"/>
                </a:ext>
              </a:extLst>
            </p:cNvPr>
            <p:cNvSpPr/>
            <p:nvPr/>
          </p:nvSpPr>
          <p:spPr>
            <a:xfrm>
              <a:off x="-6164823" y="2588615"/>
              <a:ext cx="905839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noProof="0" dirty="0">
                  <a:solidFill>
                    <a:srgbClr val="002060"/>
                  </a:solidFill>
                  <a:latin typeface="Calibri" panose="020F0502020204030204"/>
                </a:rPr>
                <a:t>c. Le climat et la météo ont exactement le même sens.</a:t>
              </a:r>
            </a:p>
          </p:txBody>
        </p:sp>
        <p:sp>
          <p:nvSpPr>
            <p:cNvPr id="32" name="Rectangle : coins arrondis 31">
              <a:extLst>
                <a:ext uri="{FF2B5EF4-FFF2-40B4-BE49-F238E27FC236}">
                  <a16:creationId xmlns:a16="http://schemas.microsoft.com/office/drawing/2014/main" id="{4A362385-6769-8B27-A595-1F1B39983224}"/>
                </a:ext>
              </a:extLst>
            </p:cNvPr>
            <p:cNvSpPr/>
            <p:nvPr/>
          </p:nvSpPr>
          <p:spPr>
            <a:xfrm>
              <a:off x="2960779" y="2588615"/>
              <a:ext cx="94851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Vrai </a:t>
              </a:r>
            </a:p>
          </p:txBody>
        </p:sp>
        <p:sp>
          <p:nvSpPr>
            <p:cNvPr id="33" name="Rectangle : coins arrondis 32">
              <a:extLst>
                <a:ext uri="{FF2B5EF4-FFF2-40B4-BE49-F238E27FC236}">
                  <a16:creationId xmlns:a16="http://schemas.microsoft.com/office/drawing/2014/main" id="{102FA76B-08C2-C670-D080-8BBDAF93A1E2}"/>
                </a:ext>
              </a:extLst>
            </p:cNvPr>
            <p:cNvSpPr/>
            <p:nvPr/>
          </p:nvSpPr>
          <p:spPr>
            <a:xfrm>
              <a:off x="3976505" y="2588615"/>
              <a:ext cx="948518"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bg1"/>
                  </a:solidFill>
                  <a:latin typeface="Calibri" panose="020F0502020204030204"/>
                </a:rPr>
                <a:t>Faux  </a:t>
              </a:r>
            </a:p>
          </p:txBody>
        </p:sp>
      </p:grpSp>
      <p:pic>
        <p:nvPicPr>
          <p:cNvPr id="34" name="Google Shape;289;p51">
            <a:extLst>
              <a:ext uri="{FF2B5EF4-FFF2-40B4-BE49-F238E27FC236}">
                <a16:creationId xmlns:a16="http://schemas.microsoft.com/office/drawing/2014/main" id="{711A69D0-D1E4-C8CE-6D31-558848192E6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169564594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DE2D-536A-86E7-C833-264EA558474A}"/>
            </a:ext>
          </a:extLst>
        </p:cNvPr>
        <p:cNvGrpSpPr/>
        <p:nvPr/>
      </p:nvGrpSpPr>
      <p:grpSpPr>
        <a:xfrm>
          <a:off x="0" y="0"/>
          <a:ext cx="0" cy="0"/>
          <a:chOff x="0" y="0"/>
          <a:chExt cx="0" cy="0"/>
        </a:xfrm>
      </p:grpSpPr>
      <p:sp>
        <p:nvSpPr>
          <p:cNvPr id="27" name="Rectangle : coins arrondis 26">
            <a:extLst>
              <a:ext uri="{FF2B5EF4-FFF2-40B4-BE49-F238E27FC236}">
                <a16:creationId xmlns:a16="http://schemas.microsoft.com/office/drawing/2014/main" id="{FEA197F3-2CAC-801D-5984-E4A3E20CFEBC}"/>
              </a:ext>
            </a:extLst>
          </p:cNvPr>
          <p:cNvSpPr/>
          <p:nvPr/>
        </p:nvSpPr>
        <p:spPr>
          <a:xfrm>
            <a:off x="652317" y="1260331"/>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2. </a:t>
            </a:r>
            <a:r>
              <a:rPr lang="fr-FR" sz="2400" b="1" dirty="0">
                <a:latin typeface="Calibri" panose="020F0502020204030204"/>
              </a:rPr>
              <a:t>Reliez avec des flèches.</a:t>
            </a:r>
            <a:endParaRPr kumimoji="0" lang="fr-FR" sz="2400" b="1" i="0" u="none" strike="noStrike" kern="1200" cap="none" spc="0" normalizeH="0" baseline="0" noProof="0" dirty="0">
              <a:ln>
                <a:noFill/>
              </a:ln>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7123855F-32A1-1C4F-9FBC-AAA721AE23C8}"/>
              </a:ext>
            </a:extLst>
          </p:cNvPr>
          <p:cNvSpPr txBox="1"/>
          <p:nvPr/>
        </p:nvSpPr>
        <p:spPr>
          <a:xfrm>
            <a:off x="977287" y="1878976"/>
            <a:ext cx="9661216" cy="461665"/>
          </a:xfrm>
          <a:prstGeom prst="rect">
            <a:avLst/>
          </a:prstGeom>
          <a:noFill/>
        </p:spPr>
        <p:txBody>
          <a:bodyPr wrap="square" rtlCol="0">
            <a:spAutoFit/>
          </a:bodyPr>
          <a:lstStyle/>
          <a:p>
            <a:r>
              <a:rPr lang="fr-FR" sz="2400" b="1" noProof="0" dirty="0">
                <a:solidFill>
                  <a:srgbClr val="0852A4"/>
                </a:solidFill>
                <a:latin typeface="Calibri" panose="020F0502020204030204" pitchFamily="34" charset="0"/>
                <a:cs typeface="Calibri" panose="020F0502020204030204" pitchFamily="34" charset="0"/>
              </a:rPr>
              <a:t>Chaque élément météorologique à sa définition.</a:t>
            </a:r>
          </a:p>
        </p:txBody>
      </p:sp>
      <p:sp>
        <p:nvSpPr>
          <p:cNvPr id="22" name="Rectangle : coins arrondis 21">
            <a:extLst>
              <a:ext uri="{FF2B5EF4-FFF2-40B4-BE49-F238E27FC236}">
                <a16:creationId xmlns:a16="http://schemas.microsoft.com/office/drawing/2014/main" id="{A7CD582A-C537-FDDD-08B2-26FF9DAB83AB}"/>
              </a:ext>
            </a:extLst>
          </p:cNvPr>
          <p:cNvSpPr/>
          <p:nvPr/>
        </p:nvSpPr>
        <p:spPr>
          <a:xfrm>
            <a:off x="601024" y="2671959"/>
            <a:ext cx="292875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pitchFamily="34" charset="0"/>
                <a:cs typeface="Calibri" panose="020F0502020204030204" pitchFamily="34" charset="0"/>
              </a:rPr>
              <a:t>1. </a:t>
            </a:r>
            <a:r>
              <a:rPr lang="fr-FR" altLang="fr-FR" sz="2400" b="1" dirty="0">
                <a:solidFill>
                  <a:srgbClr val="002060"/>
                </a:solidFill>
                <a:latin typeface="Calibri" panose="020F0502020204030204" pitchFamily="34" charset="0"/>
                <a:cs typeface="Calibri" panose="020F0502020204030204" pitchFamily="34" charset="0"/>
              </a:rPr>
              <a:t>Température</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23" name="Rectangle : coins arrondis 22">
            <a:extLst>
              <a:ext uri="{FF2B5EF4-FFF2-40B4-BE49-F238E27FC236}">
                <a16:creationId xmlns:a16="http://schemas.microsoft.com/office/drawing/2014/main" id="{85606CB8-AC30-1548-FF15-A4B7813C54E2}"/>
              </a:ext>
            </a:extLst>
          </p:cNvPr>
          <p:cNvSpPr/>
          <p:nvPr/>
        </p:nvSpPr>
        <p:spPr>
          <a:xfrm>
            <a:off x="601024" y="4110794"/>
            <a:ext cx="292875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pitchFamily="34" charset="0"/>
                <a:cs typeface="Calibri" panose="020F0502020204030204" pitchFamily="34" charset="0"/>
              </a:rPr>
              <a:t>2. </a:t>
            </a:r>
            <a:r>
              <a:rPr lang="fr-FR" altLang="fr-FR" sz="2400" b="1" dirty="0">
                <a:solidFill>
                  <a:srgbClr val="002060"/>
                </a:solidFill>
                <a:latin typeface="Calibri" panose="020F0502020204030204" pitchFamily="34" charset="0"/>
                <a:cs typeface="Calibri" panose="020F0502020204030204" pitchFamily="34" charset="0"/>
              </a:rPr>
              <a:t>Vent</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24" name="Rectangle : coins arrondis 23">
            <a:extLst>
              <a:ext uri="{FF2B5EF4-FFF2-40B4-BE49-F238E27FC236}">
                <a16:creationId xmlns:a16="http://schemas.microsoft.com/office/drawing/2014/main" id="{DCAE2488-64A2-0C5C-A42D-2502EEF3A9CB}"/>
              </a:ext>
            </a:extLst>
          </p:cNvPr>
          <p:cNvSpPr/>
          <p:nvPr/>
        </p:nvSpPr>
        <p:spPr>
          <a:xfrm>
            <a:off x="601024" y="5549628"/>
            <a:ext cx="292875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pitchFamily="34" charset="0"/>
                <a:cs typeface="Calibri" panose="020F0502020204030204" pitchFamily="34" charset="0"/>
              </a:rPr>
              <a:t>3. </a:t>
            </a:r>
            <a:r>
              <a:rPr lang="fr-FR" altLang="fr-FR" sz="2400" b="1" dirty="0">
                <a:solidFill>
                  <a:srgbClr val="002060"/>
                </a:solidFill>
                <a:latin typeface="Calibri" panose="020F0502020204030204" pitchFamily="34" charset="0"/>
                <a:cs typeface="Calibri" panose="020F0502020204030204" pitchFamily="34" charset="0"/>
              </a:rPr>
              <a:t>Précipitations</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25" name="Rectangle : coins arrondis 24">
            <a:extLst>
              <a:ext uri="{FF2B5EF4-FFF2-40B4-BE49-F238E27FC236}">
                <a16:creationId xmlns:a16="http://schemas.microsoft.com/office/drawing/2014/main" id="{DADDADD7-7238-CE39-339C-09754C040F65}"/>
              </a:ext>
            </a:extLst>
          </p:cNvPr>
          <p:cNvSpPr/>
          <p:nvPr/>
        </p:nvSpPr>
        <p:spPr>
          <a:xfrm>
            <a:off x="6725264" y="2673350"/>
            <a:ext cx="500461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pitchFamily="34" charset="0"/>
                <a:cs typeface="Calibri" panose="020F0502020204030204" pitchFamily="34" charset="0"/>
              </a:rPr>
              <a:t>a. L</a:t>
            </a:r>
            <a:r>
              <a:rPr lang="fr-FR" altLang="fr-FR" sz="2400" b="1" dirty="0">
                <a:solidFill>
                  <a:srgbClr val="002060"/>
                </a:solidFill>
                <a:latin typeface="Calibri" panose="020F0502020204030204" pitchFamily="34" charset="0"/>
                <a:cs typeface="Calibri" panose="020F0502020204030204" pitchFamily="34" charset="0"/>
              </a:rPr>
              <a:t>’air qui se déplace. </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26" name="Rectangle : coins arrondis 25">
            <a:extLst>
              <a:ext uri="{FF2B5EF4-FFF2-40B4-BE49-F238E27FC236}">
                <a16:creationId xmlns:a16="http://schemas.microsoft.com/office/drawing/2014/main" id="{5926A5B5-A3BB-171B-D041-823EC1B87E72}"/>
              </a:ext>
            </a:extLst>
          </p:cNvPr>
          <p:cNvSpPr/>
          <p:nvPr/>
        </p:nvSpPr>
        <p:spPr>
          <a:xfrm>
            <a:off x="6725264" y="3913112"/>
            <a:ext cx="5004619" cy="821915"/>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pitchFamily="34" charset="0"/>
                <a:cs typeface="Calibri" panose="020F0502020204030204" pitchFamily="34" charset="0"/>
              </a:rPr>
              <a:t>b</a:t>
            </a:r>
            <a:r>
              <a:rPr lang="fr-FR" sz="2400" b="1" noProof="0" dirty="0">
                <a:solidFill>
                  <a:srgbClr val="002060"/>
                </a:solidFill>
                <a:latin typeface="Calibri" panose="020F0502020204030204" pitchFamily="34" charset="0"/>
                <a:cs typeface="Calibri" panose="020F0502020204030204" pitchFamily="34" charset="0"/>
              </a:rPr>
              <a:t>. L’eau qui tombe du ciel, comme la pluie, la neige ou la grêle. </a:t>
            </a:r>
            <a:r>
              <a:rPr lang="fr-FR" altLang="fr-FR" sz="2400" dirty="0">
                <a:solidFill>
                  <a:srgbClr val="002060"/>
                </a:solidFill>
                <a:latin typeface="Calibri" panose="020F0502020204030204" pitchFamily="34" charset="0"/>
                <a:cs typeface="Calibri" panose="020F0502020204030204" pitchFamily="34" charset="0"/>
              </a:rPr>
              <a:t> </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31" name="Rectangle : coins arrondis 30">
            <a:extLst>
              <a:ext uri="{FF2B5EF4-FFF2-40B4-BE49-F238E27FC236}">
                <a16:creationId xmlns:a16="http://schemas.microsoft.com/office/drawing/2014/main" id="{AAE4D6A9-DE07-4E53-6F5E-F95E66F11FCA}"/>
              </a:ext>
            </a:extLst>
          </p:cNvPr>
          <p:cNvSpPr/>
          <p:nvPr/>
        </p:nvSpPr>
        <p:spPr>
          <a:xfrm>
            <a:off x="6725264" y="5464011"/>
            <a:ext cx="5004619" cy="821914"/>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pitchFamily="34" charset="0"/>
                <a:cs typeface="Calibri" panose="020F0502020204030204" pitchFamily="34" charset="0"/>
              </a:rPr>
              <a:t>c</a:t>
            </a:r>
            <a:r>
              <a:rPr lang="fr-FR" sz="2400" b="1" noProof="0" dirty="0">
                <a:solidFill>
                  <a:srgbClr val="002060"/>
                </a:solidFill>
                <a:latin typeface="Calibri" panose="020F0502020204030204" pitchFamily="34" charset="0"/>
                <a:cs typeface="Calibri" panose="020F0502020204030204" pitchFamily="34" charset="0"/>
              </a:rPr>
              <a:t>. L</a:t>
            </a:r>
            <a:r>
              <a:rPr lang="fr-FR" altLang="fr-FR" sz="2400" b="1" dirty="0">
                <a:solidFill>
                  <a:srgbClr val="002060"/>
                </a:solidFill>
                <a:latin typeface="Calibri" panose="020F0502020204030204" pitchFamily="34" charset="0"/>
                <a:cs typeface="Calibri" panose="020F0502020204030204" pitchFamily="34" charset="0"/>
              </a:rPr>
              <a:t>e degré de chaleur ou de froid de l’air. </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44" name="Titre 1">
            <a:extLst>
              <a:ext uri="{FF2B5EF4-FFF2-40B4-BE49-F238E27FC236}">
                <a16:creationId xmlns:a16="http://schemas.microsoft.com/office/drawing/2014/main" id="{5EAE5698-F931-8966-88E0-5DCECC1E9C9F}"/>
              </a:ext>
            </a:extLst>
          </p:cNvPr>
          <p:cNvSpPr>
            <a:spLocks noGrp="1"/>
          </p:cNvSpPr>
          <p:nvPr>
            <p:ph type="title"/>
          </p:nvPr>
        </p:nvSpPr>
        <p:spPr>
          <a:xfrm>
            <a:off x="778058" y="318293"/>
            <a:ext cx="10529279" cy="267549"/>
          </a:xfrm>
        </p:spPr>
        <p:txBody>
          <a:bodyPr/>
          <a:lstStyle/>
          <a:p>
            <a:r>
              <a:rPr lang="fr-FR" noProof="0" dirty="0">
                <a:solidFill>
                  <a:schemeClr val="tx1">
                    <a:lumMod val="50000"/>
                    <a:lumOff val="50000"/>
                  </a:schemeClr>
                </a:solidFill>
                <a:latin typeface="Calibri" panose="020F0502020204030204"/>
              </a:rPr>
              <a:t>Voici une deuxième question.</a:t>
            </a:r>
          </a:p>
        </p:txBody>
      </p:sp>
      <p:sp>
        <p:nvSpPr>
          <p:cNvPr id="45" name="Espace réservé du contenu 3">
            <a:extLst>
              <a:ext uri="{FF2B5EF4-FFF2-40B4-BE49-F238E27FC236}">
                <a16:creationId xmlns:a16="http://schemas.microsoft.com/office/drawing/2014/main" id="{9312C889-FD4F-80F2-F331-96B6D57E67D7}"/>
              </a:ext>
            </a:extLst>
          </p:cNvPr>
          <p:cNvSpPr txBox="1">
            <a:spLocks/>
          </p:cNvSpPr>
          <p:nvPr/>
        </p:nvSpPr>
        <p:spPr>
          <a:xfrm>
            <a:off x="831147" y="629732"/>
            <a:ext cx="1052970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342900">
              <a:spcAft>
                <a:spcPts val="300"/>
              </a:spcAft>
              <a:defRPr/>
            </a:pPr>
            <a:r>
              <a:rPr lang="fr-FR" sz="1100">
                <a:solidFill>
                  <a:prstClr val="white">
                    <a:lumMod val="65000"/>
                  </a:prstClr>
                </a:solidFill>
                <a:latin typeface="Calibri" panose="020F0502020204030204"/>
              </a:rPr>
              <a:t>Inviter les élèves à passer au tableau. </a:t>
            </a:r>
            <a:endParaRPr lang="fr-FR" sz="1100" dirty="0">
              <a:solidFill>
                <a:prstClr val="white">
                  <a:lumMod val="65000"/>
                </a:prstClr>
              </a:solidFill>
              <a:latin typeface="Calibri" panose="020F0502020204030204"/>
            </a:endParaRPr>
          </a:p>
        </p:txBody>
      </p:sp>
      <p:pic>
        <p:nvPicPr>
          <p:cNvPr id="46" name="Picture 1">
            <a:extLst>
              <a:ext uri="{FF2B5EF4-FFF2-40B4-BE49-F238E27FC236}">
                <a16:creationId xmlns:a16="http://schemas.microsoft.com/office/drawing/2014/main" id="{7B16D37E-A189-2C8B-7D10-25A0139AF204}"/>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spTree>
    <p:extLst>
      <p:ext uri="{BB962C8B-B14F-4D97-AF65-F5344CB8AC3E}">
        <p14:creationId xmlns:p14="http://schemas.microsoft.com/office/powerpoint/2010/main" val="217204535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A25F0-FECD-67E1-F9EF-61B8D427A35F}"/>
            </a:ext>
          </a:extLst>
        </p:cNvPr>
        <p:cNvGrpSpPr/>
        <p:nvPr/>
      </p:nvGrpSpPr>
      <p:grpSpPr>
        <a:xfrm>
          <a:off x="0" y="0"/>
          <a:ext cx="0" cy="0"/>
          <a:chOff x="0" y="0"/>
          <a:chExt cx="0" cy="0"/>
        </a:xfrm>
      </p:grpSpPr>
      <p:sp>
        <p:nvSpPr>
          <p:cNvPr id="27" name="Rectangle : coins arrondis 26">
            <a:extLst>
              <a:ext uri="{FF2B5EF4-FFF2-40B4-BE49-F238E27FC236}">
                <a16:creationId xmlns:a16="http://schemas.microsoft.com/office/drawing/2014/main" id="{08AD557A-E43D-0C1A-4BA3-BEE2A217E8E4}"/>
              </a:ext>
            </a:extLst>
          </p:cNvPr>
          <p:cNvSpPr/>
          <p:nvPr/>
        </p:nvSpPr>
        <p:spPr>
          <a:xfrm>
            <a:off x="652317" y="1260331"/>
            <a:ext cx="7752460"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1. </a:t>
            </a:r>
            <a:r>
              <a:rPr lang="fr-FR" sz="2400" b="1" dirty="0">
                <a:latin typeface="Calibri" panose="020F0502020204030204"/>
              </a:rPr>
              <a:t>Reliez avec des flèches.</a:t>
            </a:r>
            <a:endParaRPr kumimoji="0" lang="fr-FR" sz="2400" b="1" i="0" u="none" strike="noStrike" kern="1200" cap="none" spc="0" normalizeH="0" baseline="0" noProof="0" dirty="0">
              <a:ln>
                <a:noFill/>
              </a:ln>
              <a:effectLst/>
              <a:uLnTx/>
              <a:uFillTx/>
              <a:latin typeface="Calibri" panose="020F0502020204030204"/>
              <a:ea typeface="+mn-ea"/>
              <a:cs typeface="+mn-cs"/>
            </a:endParaRPr>
          </a:p>
        </p:txBody>
      </p:sp>
      <p:sp>
        <p:nvSpPr>
          <p:cNvPr id="8" name="Rectangle : coins arrondis 7">
            <a:extLst>
              <a:ext uri="{FF2B5EF4-FFF2-40B4-BE49-F238E27FC236}">
                <a16:creationId xmlns:a16="http://schemas.microsoft.com/office/drawing/2014/main" id="{A9BCB6CF-8BC8-73AC-2779-27A7B5D417A8}"/>
              </a:ext>
            </a:extLst>
          </p:cNvPr>
          <p:cNvSpPr/>
          <p:nvPr/>
        </p:nvSpPr>
        <p:spPr>
          <a:xfrm>
            <a:off x="601024" y="2671959"/>
            <a:ext cx="292875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pitchFamily="34" charset="0"/>
                <a:cs typeface="Calibri" panose="020F0502020204030204" pitchFamily="34" charset="0"/>
              </a:rPr>
              <a:t>1. </a:t>
            </a:r>
            <a:r>
              <a:rPr lang="fr-FR" altLang="fr-FR" sz="2400" b="1" dirty="0">
                <a:solidFill>
                  <a:srgbClr val="002060"/>
                </a:solidFill>
                <a:latin typeface="Calibri" panose="020F0502020204030204" pitchFamily="34" charset="0"/>
                <a:cs typeface="Calibri" panose="020F0502020204030204" pitchFamily="34" charset="0"/>
              </a:rPr>
              <a:t>Température</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16" name="Rectangle : coins arrondis 15">
            <a:extLst>
              <a:ext uri="{FF2B5EF4-FFF2-40B4-BE49-F238E27FC236}">
                <a16:creationId xmlns:a16="http://schemas.microsoft.com/office/drawing/2014/main" id="{FD3584F2-AB86-FCCD-5E15-8BED8391B4C7}"/>
              </a:ext>
            </a:extLst>
          </p:cNvPr>
          <p:cNvSpPr/>
          <p:nvPr/>
        </p:nvSpPr>
        <p:spPr>
          <a:xfrm>
            <a:off x="601024" y="4110794"/>
            <a:ext cx="292875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pitchFamily="34" charset="0"/>
                <a:cs typeface="Calibri" panose="020F0502020204030204" pitchFamily="34" charset="0"/>
              </a:rPr>
              <a:t>2. </a:t>
            </a:r>
            <a:r>
              <a:rPr lang="fr-FR" altLang="fr-FR" sz="2400" b="1" dirty="0">
                <a:solidFill>
                  <a:srgbClr val="002060"/>
                </a:solidFill>
                <a:latin typeface="Calibri" panose="020F0502020204030204" pitchFamily="34" charset="0"/>
                <a:cs typeface="Calibri" panose="020F0502020204030204" pitchFamily="34" charset="0"/>
              </a:rPr>
              <a:t>Vent</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17" name="Rectangle : coins arrondis 16">
            <a:extLst>
              <a:ext uri="{FF2B5EF4-FFF2-40B4-BE49-F238E27FC236}">
                <a16:creationId xmlns:a16="http://schemas.microsoft.com/office/drawing/2014/main" id="{1B734358-FB0A-1B91-74E8-3F1D126D6999}"/>
              </a:ext>
            </a:extLst>
          </p:cNvPr>
          <p:cNvSpPr/>
          <p:nvPr/>
        </p:nvSpPr>
        <p:spPr>
          <a:xfrm>
            <a:off x="601024" y="5549628"/>
            <a:ext cx="2928755"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pitchFamily="34" charset="0"/>
                <a:cs typeface="Calibri" panose="020F0502020204030204" pitchFamily="34" charset="0"/>
              </a:rPr>
              <a:t>3. </a:t>
            </a:r>
            <a:r>
              <a:rPr lang="fr-FR" altLang="fr-FR" sz="2400" b="1" dirty="0">
                <a:solidFill>
                  <a:srgbClr val="002060"/>
                </a:solidFill>
                <a:latin typeface="Calibri" panose="020F0502020204030204" pitchFamily="34" charset="0"/>
                <a:cs typeface="Calibri" panose="020F0502020204030204" pitchFamily="34" charset="0"/>
              </a:rPr>
              <a:t>Précipitations</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18" name="Rectangle : coins arrondis 17">
            <a:extLst>
              <a:ext uri="{FF2B5EF4-FFF2-40B4-BE49-F238E27FC236}">
                <a16:creationId xmlns:a16="http://schemas.microsoft.com/office/drawing/2014/main" id="{16DC7BBE-459C-4126-35AC-4538EBBB7511}"/>
              </a:ext>
            </a:extLst>
          </p:cNvPr>
          <p:cNvSpPr/>
          <p:nvPr/>
        </p:nvSpPr>
        <p:spPr>
          <a:xfrm>
            <a:off x="6725264" y="2673350"/>
            <a:ext cx="5004619"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pitchFamily="34" charset="0"/>
                <a:cs typeface="Calibri" panose="020F0502020204030204" pitchFamily="34" charset="0"/>
              </a:rPr>
              <a:t>a. L</a:t>
            </a:r>
            <a:r>
              <a:rPr lang="fr-FR" altLang="fr-FR" sz="2400" b="1" dirty="0">
                <a:solidFill>
                  <a:srgbClr val="002060"/>
                </a:solidFill>
                <a:latin typeface="Calibri" panose="020F0502020204030204" pitchFamily="34" charset="0"/>
                <a:cs typeface="Calibri" panose="020F0502020204030204" pitchFamily="34" charset="0"/>
              </a:rPr>
              <a:t>’air qui se déplace. </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19" name="Rectangle : coins arrondis 18">
            <a:extLst>
              <a:ext uri="{FF2B5EF4-FFF2-40B4-BE49-F238E27FC236}">
                <a16:creationId xmlns:a16="http://schemas.microsoft.com/office/drawing/2014/main" id="{ADCE7A1A-7887-FB84-A3A7-DFAED37416B8}"/>
              </a:ext>
            </a:extLst>
          </p:cNvPr>
          <p:cNvSpPr/>
          <p:nvPr/>
        </p:nvSpPr>
        <p:spPr>
          <a:xfrm>
            <a:off x="6725264" y="3913112"/>
            <a:ext cx="5004619" cy="821915"/>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pitchFamily="34" charset="0"/>
                <a:cs typeface="Calibri" panose="020F0502020204030204" pitchFamily="34" charset="0"/>
              </a:rPr>
              <a:t>b</a:t>
            </a:r>
            <a:r>
              <a:rPr lang="fr-FR" sz="2400" b="1" noProof="0" dirty="0">
                <a:solidFill>
                  <a:srgbClr val="002060"/>
                </a:solidFill>
                <a:latin typeface="Calibri" panose="020F0502020204030204" pitchFamily="34" charset="0"/>
                <a:cs typeface="Calibri" panose="020F0502020204030204" pitchFamily="34" charset="0"/>
              </a:rPr>
              <a:t>. L’eau qui tombe du ciel, comme la pluie, la neige ou la grêle. </a:t>
            </a:r>
            <a:r>
              <a:rPr lang="fr-FR" altLang="fr-FR" sz="2400" dirty="0">
                <a:solidFill>
                  <a:srgbClr val="002060"/>
                </a:solidFill>
                <a:latin typeface="Calibri" panose="020F0502020204030204" pitchFamily="34" charset="0"/>
                <a:cs typeface="Calibri" panose="020F0502020204030204" pitchFamily="34" charset="0"/>
              </a:rPr>
              <a:t> </a:t>
            </a:r>
            <a:endParaRPr lang="fr-FR" sz="2400" b="1" noProof="0" dirty="0">
              <a:solidFill>
                <a:srgbClr val="002060"/>
              </a:solidFill>
              <a:latin typeface="Calibri" panose="020F0502020204030204" pitchFamily="34" charset="0"/>
              <a:cs typeface="Calibri" panose="020F0502020204030204" pitchFamily="34" charset="0"/>
            </a:endParaRPr>
          </a:p>
        </p:txBody>
      </p:sp>
      <p:sp>
        <p:nvSpPr>
          <p:cNvPr id="20" name="Rectangle : coins arrondis 19">
            <a:extLst>
              <a:ext uri="{FF2B5EF4-FFF2-40B4-BE49-F238E27FC236}">
                <a16:creationId xmlns:a16="http://schemas.microsoft.com/office/drawing/2014/main" id="{2D5E0CBD-2FCC-B4A2-9879-BC699DA7E9C2}"/>
              </a:ext>
            </a:extLst>
          </p:cNvPr>
          <p:cNvSpPr/>
          <p:nvPr/>
        </p:nvSpPr>
        <p:spPr>
          <a:xfrm>
            <a:off x="6725264" y="5464011"/>
            <a:ext cx="5004619" cy="821914"/>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pitchFamily="34" charset="0"/>
                <a:cs typeface="Calibri" panose="020F0502020204030204" pitchFamily="34" charset="0"/>
              </a:rPr>
              <a:t>c</a:t>
            </a:r>
            <a:r>
              <a:rPr lang="fr-FR" sz="2400" b="1" noProof="0" dirty="0">
                <a:solidFill>
                  <a:srgbClr val="002060"/>
                </a:solidFill>
                <a:latin typeface="Calibri" panose="020F0502020204030204" pitchFamily="34" charset="0"/>
                <a:cs typeface="Calibri" panose="020F0502020204030204" pitchFamily="34" charset="0"/>
              </a:rPr>
              <a:t>. L</a:t>
            </a:r>
            <a:r>
              <a:rPr lang="fr-FR" altLang="fr-FR" sz="2400" b="1" dirty="0">
                <a:solidFill>
                  <a:srgbClr val="002060"/>
                </a:solidFill>
                <a:latin typeface="Calibri" panose="020F0502020204030204" pitchFamily="34" charset="0"/>
                <a:cs typeface="Calibri" panose="020F0502020204030204" pitchFamily="34" charset="0"/>
              </a:rPr>
              <a:t>e degré de chaleur ou de froid de l’air. </a:t>
            </a:r>
            <a:endParaRPr lang="fr-FR" sz="2400" b="1" noProof="0" dirty="0">
              <a:solidFill>
                <a:srgbClr val="002060"/>
              </a:solidFill>
              <a:latin typeface="Calibri" panose="020F0502020204030204" pitchFamily="34" charset="0"/>
              <a:cs typeface="Calibri" panose="020F0502020204030204" pitchFamily="34" charset="0"/>
            </a:endParaRPr>
          </a:p>
        </p:txBody>
      </p:sp>
      <p:cxnSp>
        <p:nvCxnSpPr>
          <p:cNvPr id="3" name="Connecteur droit avec flèche 2">
            <a:extLst>
              <a:ext uri="{FF2B5EF4-FFF2-40B4-BE49-F238E27FC236}">
                <a16:creationId xmlns:a16="http://schemas.microsoft.com/office/drawing/2014/main" id="{73BF39F2-0E23-E25A-064B-2F4A13C0696A}"/>
              </a:ext>
            </a:extLst>
          </p:cNvPr>
          <p:cNvCxnSpPr>
            <a:cxnSpLocks/>
            <a:endCxn id="20" idx="1"/>
          </p:cNvCxnSpPr>
          <p:nvPr/>
        </p:nvCxnSpPr>
        <p:spPr>
          <a:xfrm>
            <a:off x="3529779" y="2936917"/>
            <a:ext cx="3195485" cy="2938051"/>
          </a:xfrm>
          <a:prstGeom prst="straightConnector1">
            <a:avLst/>
          </a:prstGeom>
          <a:ln w="28575">
            <a:solidFill>
              <a:srgbClr val="FD0701"/>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5" name="Connecteur droit avec flèche 4">
            <a:extLst>
              <a:ext uri="{FF2B5EF4-FFF2-40B4-BE49-F238E27FC236}">
                <a16:creationId xmlns:a16="http://schemas.microsoft.com/office/drawing/2014/main" id="{A18FBABF-4A9D-E710-CBDB-00623060919F}"/>
              </a:ext>
            </a:extLst>
          </p:cNvPr>
          <p:cNvCxnSpPr>
            <a:cxnSpLocks/>
            <a:endCxn id="18" idx="1"/>
          </p:cNvCxnSpPr>
          <p:nvPr/>
        </p:nvCxnSpPr>
        <p:spPr>
          <a:xfrm flipV="1">
            <a:off x="3529779" y="2928739"/>
            <a:ext cx="3195485" cy="1432117"/>
          </a:xfrm>
          <a:prstGeom prst="straightConnector1">
            <a:avLst/>
          </a:prstGeom>
          <a:ln w="28575">
            <a:solidFill>
              <a:srgbClr val="FD0701"/>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6" name="Connecteur droit avec flèche 5">
            <a:extLst>
              <a:ext uri="{FF2B5EF4-FFF2-40B4-BE49-F238E27FC236}">
                <a16:creationId xmlns:a16="http://schemas.microsoft.com/office/drawing/2014/main" id="{C51E9F8A-E9F5-A803-7571-9FD01902E2BA}"/>
              </a:ext>
            </a:extLst>
          </p:cNvPr>
          <p:cNvCxnSpPr>
            <a:cxnSpLocks/>
            <a:endCxn id="19" idx="1"/>
          </p:cNvCxnSpPr>
          <p:nvPr/>
        </p:nvCxnSpPr>
        <p:spPr>
          <a:xfrm flipV="1">
            <a:off x="3529779" y="4324070"/>
            <a:ext cx="3195485" cy="1480947"/>
          </a:xfrm>
          <a:prstGeom prst="straightConnector1">
            <a:avLst/>
          </a:prstGeom>
          <a:ln w="28575">
            <a:solidFill>
              <a:srgbClr val="FD0701"/>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4" name="Titre 1">
            <a:extLst>
              <a:ext uri="{FF2B5EF4-FFF2-40B4-BE49-F238E27FC236}">
                <a16:creationId xmlns:a16="http://schemas.microsoft.com/office/drawing/2014/main" id="{51627177-158E-808D-6B64-30DF78CD7032}"/>
              </a:ext>
            </a:extLst>
          </p:cNvPr>
          <p:cNvSpPr>
            <a:spLocks noGrp="1"/>
          </p:cNvSpPr>
          <p:nvPr>
            <p:ph type="title"/>
          </p:nvPr>
        </p:nvSpPr>
        <p:spPr>
          <a:xfrm>
            <a:off x="778058" y="318293"/>
            <a:ext cx="10529279" cy="267549"/>
          </a:xfrm>
        </p:spPr>
        <p:txBody>
          <a:bodyPr/>
          <a:lstStyle/>
          <a:p>
            <a:pPr defTabSz="342900">
              <a:spcAft>
                <a:spcPts val="300"/>
              </a:spcAft>
              <a:defRPr/>
            </a:pPr>
            <a:r>
              <a:rPr lang="fr-FR" noProof="0" dirty="0">
                <a:solidFill>
                  <a:schemeClr val="tx1">
                    <a:lumMod val="50000"/>
                    <a:lumOff val="50000"/>
                  </a:schemeClr>
                </a:solidFill>
                <a:latin typeface="Calibri" panose="020F0502020204030204"/>
              </a:rPr>
              <a:t>Parfait !</a:t>
            </a:r>
          </a:p>
        </p:txBody>
      </p:sp>
      <p:sp>
        <p:nvSpPr>
          <p:cNvPr id="25" name="Espace réservé du contenu 3">
            <a:extLst>
              <a:ext uri="{FF2B5EF4-FFF2-40B4-BE49-F238E27FC236}">
                <a16:creationId xmlns:a16="http://schemas.microsoft.com/office/drawing/2014/main" id="{3C099B5C-3BE2-19A5-B9C8-AA373E42D913}"/>
              </a:ext>
            </a:extLst>
          </p:cNvPr>
          <p:cNvSpPr txBox="1">
            <a:spLocks/>
          </p:cNvSpPr>
          <p:nvPr/>
        </p:nvSpPr>
        <p:spPr>
          <a:xfrm>
            <a:off x="831147" y="698798"/>
            <a:ext cx="10529705" cy="2675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342900">
              <a:spcAft>
                <a:spcPts val="300"/>
              </a:spcAft>
              <a:defRPr/>
            </a:pPr>
            <a:r>
              <a:rPr lang="fr-FR" sz="1100">
                <a:solidFill>
                  <a:prstClr val="white">
                    <a:lumMod val="65000"/>
                  </a:prstClr>
                </a:solidFill>
                <a:latin typeface="Calibri" panose="020F0502020204030204"/>
              </a:rPr>
              <a:t>Si les élèves se sont trompés, expliquer pourquoi la réponse est fausse. Si c’est juste, expliquer aussi.</a:t>
            </a:r>
            <a:endParaRPr lang="fr-FR" sz="1100" dirty="0">
              <a:solidFill>
                <a:prstClr val="white">
                  <a:lumMod val="65000"/>
                </a:prstClr>
              </a:solidFill>
              <a:latin typeface="Calibri" panose="020F0502020204030204"/>
            </a:endParaRPr>
          </a:p>
        </p:txBody>
      </p:sp>
      <p:pic>
        <p:nvPicPr>
          <p:cNvPr id="26" name="Google Shape;289;p51">
            <a:extLst>
              <a:ext uri="{FF2B5EF4-FFF2-40B4-BE49-F238E27FC236}">
                <a16:creationId xmlns:a16="http://schemas.microsoft.com/office/drawing/2014/main" id="{24714351-F4F5-5ADB-0852-5BC05D19FB40}"/>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28" name="ZoneTexte 27">
            <a:extLst>
              <a:ext uri="{FF2B5EF4-FFF2-40B4-BE49-F238E27FC236}">
                <a16:creationId xmlns:a16="http://schemas.microsoft.com/office/drawing/2014/main" id="{D0FB848D-C9D6-723D-E79A-5A6D68F97B97}"/>
              </a:ext>
            </a:extLst>
          </p:cNvPr>
          <p:cNvSpPr txBox="1"/>
          <p:nvPr/>
        </p:nvSpPr>
        <p:spPr>
          <a:xfrm>
            <a:off x="977287" y="1878976"/>
            <a:ext cx="9661216" cy="461665"/>
          </a:xfrm>
          <a:prstGeom prst="rect">
            <a:avLst/>
          </a:prstGeom>
          <a:noFill/>
        </p:spPr>
        <p:txBody>
          <a:bodyPr wrap="square" rtlCol="0">
            <a:spAutoFit/>
          </a:bodyPr>
          <a:lstStyle/>
          <a:p>
            <a:r>
              <a:rPr lang="fr-FR" sz="2400" b="1" noProof="0" dirty="0">
                <a:solidFill>
                  <a:srgbClr val="0852A4"/>
                </a:solidFill>
                <a:latin typeface="Calibri" panose="020F0502020204030204" pitchFamily="34" charset="0"/>
                <a:cs typeface="Calibri" panose="020F0502020204030204" pitchFamily="34" charset="0"/>
              </a:rPr>
              <a:t>Chaque élément météorologique à sa définition.</a:t>
            </a:r>
          </a:p>
        </p:txBody>
      </p:sp>
    </p:spTree>
    <p:extLst>
      <p:ext uri="{BB962C8B-B14F-4D97-AF65-F5344CB8AC3E}">
        <p14:creationId xmlns:p14="http://schemas.microsoft.com/office/powerpoint/2010/main" val="56559297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noProof="0" dirty="0">
                <a:solidFill>
                  <a:schemeClr val="tx1">
                    <a:lumMod val="50000"/>
                    <a:lumOff val="50000"/>
                  </a:schemeClr>
                </a:solidFill>
                <a:latin typeface="Calibri" panose="020F0502020204030204"/>
              </a:rPr>
              <a:t>Voici une autre question.</a:t>
            </a:r>
          </a:p>
        </p:txBody>
      </p:sp>
      <p:sp>
        <p:nvSpPr>
          <p:cNvPr id="3" name="ZoneTexte 2">
            <a:extLst>
              <a:ext uri="{FF2B5EF4-FFF2-40B4-BE49-F238E27FC236}">
                <a16:creationId xmlns:a16="http://schemas.microsoft.com/office/drawing/2014/main" id="{EB6D7DB2-72D9-AF14-AD82-1D01A1F3BC03}"/>
              </a:ext>
            </a:extLst>
          </p:cNvPr>
          <p:cNvSpPr txBox="1"/>
          <p:nvPr/>
        </p:nvSpPr>
        <p:spPr>
          <a:xfrm>
            <a:off x="977287" y="1878976"/>
            <a:ext cx="9661216" cy="461665"/>
          </a:xfrm>
          <a:prstGeom prst="rect">
            <a:avLst/>
          </a:prstGeom>
          <a:noFill/>
        </p:spPr>
        <p:txBody>
          <a:bodyPr wrap="square" rtlCol="0">
            <a:spAutoFit/>
          </a:bodyPr>
          <a:lstStyle/>
          <a:p>
            <a:r>
              <a:rPr lang="fr-FR" sz="2400" b="1" noProof="0" dirty="0">
                <a:solidFill>
                  <a:srgbClr val="0852A4"/>
                </a:solidFill>
                <a:latin typeface="Calibri" panose="020F0502020204030204" pitchFamily="34" charset="0"/>
                <a:cs typeface="Calibri" panose="020F0502020204030204" pitchFamily="34" charset="0"/>
              </a:rPr>
              <a:t>Chaque symbole météorologique à sa signification.</a:t>
            </a:r>
          </a:p>
        </p:txBody>
      </p:sp>
      <p:sp>
        <p:nvSpPr>
          <p:cNvPr id="21" name="Rectangle : coins arrondis 20">
            <a:extLst>
              <a:ext uri="{FF2B5EF4-FFF2-40B4-BE49-F238E27FC236}">
                <a16:creationId xmlns:a16="http://schemas.microsoft.com/office/drawing/2014/main" id="{6862E62B-6B76-26BB-650A-119AE4201DD0}"/>
              </a:ext>
            </a:extLst>
          </p:cNvPr>
          <p:cNvSpPr/>
          <p:nvPr/>
        </p:nvSpPr>
        <p:spPr>
          <a:xfrm>
            <a:off x="866548" y="1225949"/>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3. Reliez avec des flèches.</a:t>
            </a:r>
          </a:p>
        </p:txBody>
      </p:sp>
      <p:pic>
        <p:nvPicPr>
          <p:cNvPr id="22" name="Image 21">
            <a:extLst>
              <a:ext uri="{FF2B5EF4-FFF2-40B4-BE49-F238E27FC236}">
                <a16:creationId xmlns:a16="http://schemas.microsoft.com/office/drawing/2014/main" id="{31BB729C-7F1F-8586-BE06-1D44F5D7D450}"/>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l="9952" t="22311" r="3574" b="5737"/>
          <a:stretch>
            <a:fillRect/>
          </a:stretch>
        </p:blipFill>
        <p:spPr>
          <a:xfrm>
            <a:off x="923247" y="2912426"/>
            <a:ext cx="10570118" cy="2831691"/>
          </a:xfrm>
          <a:prstGeom prst="rect">
            <a:avLst/>
          </a:prstGeom>
        </p:spPr>
      </p:pic>
      <p:sp>
        <p:nvSpPr>
          <p:cNvPr id="25" name="Espace réservé du contenu 3">
            <a:extLst>
              <a:ext uri="{FF2B5EF4-FFF2-40B4-BE49-F238E27FC236}">
                <a16:creationId xmlns:a16="http://schemas.microsoft.com/office/drawing/2014/main" id="{41DC0FDC-D47A-FD98-B62E-E3265C9AA8FE}"/>
              </a:ext>
            </a:extLst>
          </p:cNvPr>
          <p:cNvSpPr txBox="1">
            <a:spLocks/>
          </p:cNvSpPr>
          <p:nvPr/>
        </p:nvSpPr>
        <p:spPr>
          <a:xfrm>
            <a:off x="831147" y="629732"/>
            <a:ext cx="10529705" cy="2682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050" i="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i="1"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342900">
              <a:spcAft>
                <a:spcPts val="300"/>
              </a:spcAft>
              <a:defRPr/>
            </a:pPr>
            <a:r>
              <a:rPr lang="fr-FR" sz="1100">
                <a:solidFill>
                  <a:prstClr val="white">
                    <a:lumMod val="65000"/>
                  </a:prstClr>
                </a:solidFill>
                <a:latin typeface="Calibri" panose="020F0502020204030204"/>
              </a:rPr>
              <a:t>Inviter les élèves à passer au tableau. </a:t>
            </a:r>
            <a:endParaRPr lang="fr-FR" sz="1100" dirty="0">
              <a:solidFill>
                <a:prstClr val="white">
                  <a:lumMod val="65000"/>
                </a:prstClr>
              </a:solidFill>
              <a:latin typeface="Calibri" panose="020F0502020204030204"/>
            </a:endParaRPr>
          </a:p>
        </p:txBody>
      </p:sp>
      <p:pic>
        <p:nvPicPr>
          <p:cNvPr id="26" name="Picture 1">
            <a:extLst>
              <a:ext uri="{FF2B5EF4-FFF2-40B4-BE49-F238E27FC236}">
                <a16:creationId xmlns:a16="http://schemas.microsoft.com/office/drawing/2014/main" id="{467C16D4-B4AB-5816-6661-0943E3323694}"/>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spTree>
    <p:extLst>
      <p:ext uri="{BB962C8B-B14F-4D97-AF65-F5344CB8AC3E}">
        <p14:creationId xmlns:p14="http://schemas.microsoft.com/office/powerpoint/2010/main" val="388052026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DB28-C0D0-A7E6-BA86-9514ED4ED0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4D2AC0-C9AC-D6AB-6F4C-A240D8635BCA}"/>
              </a:ext>
            </a:extLst>
          </p:cNvPr>
          <p:cNvSpPr>
            <a:spLocks noGrp="1"/>
          </p:cNvSpPr>
          <p:nvPr>
            <p:ph type="title"/>
          </p:nvPr>
        </p:nvSpPr>
        <p:spPr/>
        <p:txBody>
          <a:bodyPr/>
          <a:lstStyle/>
          <a:p>
            <a:pPr defTabSz="342900">
              <a:spcAft>
                <a:spcPts val="300"/>
              </a:spcAft>
              <a:defRPr/>
            </a:pPr>
            <a:r>
              <a:rPr lang="fr-FR" noProof="0" dirty="0">
                <a:solidFill>
                  <a:schemeClr val="tx1">
                    <a:lumMod val="50000"/>
                    <a:lumOff val="50000"/>
                  </a:schemeClr>
                </a:solidFill>
                <a:latin typeface="Calibri" panose="020F0502020204030204"/>
              </a:rPr>
              <a:t>Parfait !</a:t>
            </a:r>
          </a:p>
        </p:txBody>
      </p:sp>
      <p:sp>
        <p:nvSpPr>
          <p:cNvPr id="4" name="Espace réservé du contenu 3">
            <a:extLst>
              <a:ext uri="{FF2B5EF4-FFF2-40B4-BE49-F238E27FC236}">
                <a16:creationId xmlns:a16="http://schemas.microsoft.com/office/drawing/2014/main" id="{056AA572-DDFF-69BB-05E5-B854253ED06E}"/>
              </a:ext>
            </a:extLst>
          </p:cNvPr>
          <p:cNvSpPr>
            <a:spLocks noGrp="1"/>
          </p:cNvSpPr>
          <p:nvPr>
            <p:ph sz="quarter" idx="11"/>
          </p:nvPr>
        </p:nvSpPr>
        <p:spPr>
          <a:xfrm>
            <a:off x="831147" y="698798"/>
            <a:ext cx="10529705" cy="267549"/>
          </a:xfrm>
        </p:spPr>
        <p:txBody>
          <a:bodyPr/>
          <a:lstStyle/>
          <a:p>
            <a:pPr defTabSz="342900">
              <a:spcAft>
                <a:spcPts val="300"/>
              </a:spcAft>
              <a:buClrTx/>
              <a:defRPr/>
            </a:pPr>
            <a:r>
              <a:rPr lang="fr-FR" sz="1100" noProof="0" dirty="0">
                <a:solidFill>
                  <a:prstClr val="white">
                    <a:lumMod val="65000"/>
                  </a:prstClr>
                </a:solidFill>
                <a:latin typeface="Calibri" panose="020F0502020204030204"/>
              </a:rPr>
              <a:t>Si les élèves se sont trompés, expliquer pourquoi la réponse est fausse. Si c’est juste, expliquer aussi.</a:t>
            </a:r>
          </a:p>
        </p:txBody>
      </p:sp>
      <p:sp>
        <p:nvSpPr>
          <p:cNvPr id="6" name="ZoneTexte 5">
            <a:extLst>
              <a:ext uri="{FF2B5EF4-FFF2-40B4-BE49-F238E27FC236}">
                <a16:creationId xmlns:a16="http://schemas.microsoft.com/office/drawing/2014/main" id="{4A8DD676-CF93-065F-5C86-21392F66484F}"/>
              </a:ext>
            </a:extLst>
          </p:cNvPr>
          <p:cNvSpPr txBox="1"/>
          <p:nvPr/>
        </p:nvSpPr>
        <p:spPr>
          <a:xfrm>
            <a:off x="977287" y="1878976"/>
            <a:ext cx="9661216" cy="461665"/>
          </a:xfrm>
          <a:prstGeom prst="rect">
            <a:avLst/>
          </a:prstGeom>
          <a:noFill/>
        </p:spPr>
        <p:txBody>
          <a:bodyPr wrap="square" rtlCol="0">
            <a:spAutoFit/>
          </a:bodyPr>
          <a:lstStyle/>
          <a:p>
            <a:r>
              <a:rPr lang="fr-FR" sz="2400" b="1" noProof="0" dirty="0">
                <a:solidFill>
                  <a:srgbClr val="0852A4"/>
                </a:solidFill>
                <a:latin typeface="Calibri" panose="020F0502020204030204" pitchFamily="34" charset="0"/>
                <a:cs typeface="Calibri" panose="020F0502020204030204" pitchFamily="34" charset="0"/>
              </a:rPr>
              <a:t>Chaque symbole météorologique à sa signification.</a:t>
            </a:r>
          </a:p>
        </p:txBody>
      </p:sp>
      <p:pic>
        <p:nvPicPr>
          <p:cNvPr id="7" name="Image 6">
            <a:extLst>
              <a:ext uri="{FF2B5EF4-FFF2-40B4-BE49-F238E27FC236}">
                <a16:creationId xmlns:a16="http://schemas.microsoft.com/office/drawing/2014/main" id="{EE79668D-C264-588C-B152-E700CA690D9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rcRect l="9952" t="22311" r="3574" b="5737"/>
          <a:stretch>
            <a:fillRect/>
          </a:stretch>
        </p:blipFill>
        <p:spPr>
          <a:xfrm>
            <a:off x="923247" y="2912426"/>
            <a:ext cx="10570118" cy="2831691"/>
          </a:xfrm>
          <a:prstGeom prst="rect">
            <a:avLst/>
          </a:prstGeom>
        </p:spPr>
      </p:pic>
      <p:pic>
        <p:nvPicPr>
          <p:cNvPr id="8" name="Google Shape;289;p51">
            <a:extLst>
              <a:ext uri="{FF2B5EF4-FFF2-40B4-BE49-F238E27FC236}">
                <a16:creationId xmlns:a16="http://schemas.microsoft.com/office/drawing/2014/main" id="{CFD7D8E3-E216-352A-7BDF-C723496973D9}"/>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cxnSp>
        <p:nvCxnSpPr>
          <p:cNvPr id="9" name="Connecteur droit avec flèche 8">
            <a:extLst>
              <a:ext uri="{FF2B5EF4-FFF2-40B4-BE49-F238E27FC236}">
                <a16:creationId xmlns:a16="http://schemas.microsoft.com/office/drawing/2014/main" id="{D44FEBA9-DB66-22E0-76F9-12A4607381AB}"/>
              </a:ext>
            </a:extLst>
          </p:cNvPr>
          <p:cNvCxnSpPr>
            <a:cxnSpLocks/>
          </p:cNvCxnSpPr>
          <p:nvPr/>
        </p:nvCxnSpPr>
        <p:spPr>
          <a:xfrm>
            <a:off x="3982065" y="4050890"/>
            <a:ext cx="4454012" cy="1297858"/>
          </a:xfrm>
          <a:prstGeom prst="straightConnector1">
            <a:avLst/>
          </a:prstGeom>
          <a:ln w="28575">
            <a:solidFill>
              <a:srgbClr val="FD0701"/>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1" name="Connecteur droit avec flèche 10">
            <a:extLst>
              <a:ext uri="{FF2B5EF4-FFF2-40B4-BE49-F238E27FC236}">
                <a16:creationId xmlns:a16="http://schemas.microsoft.com/office/drawing/2014/main" id="{289D6E2C-F033-07C5-CC87-25D9BB1E6F25}"/>
              </a:ext>
            </a:extLst>
          </p:cNvPr>
          <p:cNvCxnSpPr>
            <a:cxnSpLocks/>
          </p:cNvCxnSpPr>
          <p:nvPr/>
        </p:nvCxnSpPr>
        <p:spPr>
          <a:xfrm flipV="1">
            <a:off x="3982065" y="4031226"/>
            <a:ext cx="4463845" cy="1347019"/>
          </a:xfrm>
          <a:prstGeom prst="straightConnector1">
            <a:avLst/>
          </a:prstGeom>
          <a:ln w="28575">
            <a:solidFill>
              <a:srgbClr val="FD0701"/>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2" name="Connecteur droit avec flèche 11">
            <a:extLst>
              <a:ext uri="{FF2B5EF4-FFF2-40B4-BE49-F238E27FC236}">
                <a16:creationId xmlns:a16="http://schemas.microsoft.com/office/drawing/2014/main" id="{1B01D54D-623B-3DE5-D331-445A6B534584}"/>
              </a:ext>
            </a:extLst>
          </p:cNvPr>
          <p:cNvCxnSpPr>
            <a:cxnSpLocks/>
          </p:cNvCxnSpPr>
          <p:nvPr/>
        </p:nvCxnSpPr>
        <p:spPr>
          <a:xfrm>
            <a:off x="4007163" y="4706419"/>
            <a:ext cx="4399418" cy="0"/>
          </a:xfrm>
          <a:prstGeom prst="straightConnector1">
            <a:avLst/>
          </a:prstGeom>
          <a:ln w="28575">
            <a:solidFill>
              <a:srgbClr val="FD0701"/>
            </a:solidFill>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54572169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p:txBody>
          <a:bodyPr/>
          <a:lstStyle/>
          <a:p>
            <a:r>
              <a:rPr lang="fr-FR" noProof="0" dirty="0">
                <a:solidFill>
                  <a:schemeClr val="tx1">
                    <a:lumMod val="50000"/>
                    <a:lumOff val="50000"/>
                  </a:schemeClr>
                </a:solidFill>
              </a:rPr>
              <a:t>5 min</a:t>
            </a:r>
          </a:p>
        </p:txBody>
      </p:sp>
    </p:spTree>
    <p:extLst>
      <p:ext uri="{BB962C8B-B14F-4D97-AF65-F5344CB8AC3E}">
        <p14:creationId xmlns:p14="http://schemas.microsoft.com/office/powerpoint/2010/main" val="68085685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9E3E6-DE56-4F1F-B50A-8F6C67E29F2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AF52844-418B-BD0B-8C9F-A980F4AF4A6C}"/>
              </a:ext>
            </a:extLst>
          </p:cNvPr>
          <p:cNvSpPr>
            <a:spLocks noGrp="1"/>
          </p:cNvSpPr>
          <p:nvPr>
            <p:ph type="title"/>
          </p:nvPr>
        </p:nvSpPr>
        <p:spPr>
          <a:xfrm>
            <a:off x="778058" y="230640"/>
            <a:ext cx="10972955" cy="387224"/>
          </a:xfrm>
        </p:spPr>
        <p:txBody>
          <a:bodyPr/>
          <a:lstStyle/>
          <a:p>
            <a:r>
              <a:rPr lang="fr-FR" noProof="0" dirty="0">
                <a:solidFill>
                  <a:schemeClr val="tx1">
                    <a:lumMod val="50000"/>
                    <a:lumOff val="50000"/>
                  </a:schemeClr>
                </a:solidFill>
              </a:rPr>
              <a:t>Lisez le dialogue.</a:t>
            </a:r>
          </a:p>
        </p:txBody>
      </p:sp>
      <p:sp>
        <p:nvSpPr>
          <p:cNvPr id="4" name="Espace réservé du contenu 3">
            <a:extLst>
              <a:ext uri="{FF2B5EF4-FFF2-40B4-BE49-F238E27FC236}">
                <a16:creationId xmlns:a16="http://schemas.microsoft.com/office/drawing/2014/main" id="{97297BC8-7106-468E-134A-39A09A89B6A4}"/>
              </a:ext>
            </a:extLst>
          </p:cNvPr>
          <p:cNvSpPr>
            <a:spLocks noGrp="1"/>
          </p:cNvSpPr>
          <p:nvPr>
            <p:ph sz="quarter" idx="11"/>
          </p:nvPr>
        </p:nvSpPr>
        <p:spPr>
          <a:xfrm>
            <a:off x="778058" y="637568"/>
            <a:ext cx="10617298" cy="237503"/>
          </a:xfrm>
        </p:spPr>
        <p:txBody>
          <a:bodyPr/>
          <a:lstStyle/>
          <a:p>
            <a:pPr marL="0"/>
            <a:r>
              <a:rPr lang="fr-FR" sz="1100" dirty="0">
                <a:solidFill>
                  <a:schemeClr val="tx1">
                    <a:lumMod val="50000"/>
                    <a:lumOff val="50000"/>
                  </a:schemeClr>
                </a:solidFill>
              </a:rPr>
              <a:t>Faire émerger les représentations des élèves sur les notions du climat et de la météo, afin d’identifier ce qu’ils savent </a:t>
            </a:r>
            <a:r>
              <a:rPr lang="fr-FR" sz="1100" dirty="0" err="1">
                <a:solidFill>
                  <a:schemeClr val="tx1">
                    <a:lumMod val="50000"/>
                    <a:lumOff val="50000"/>
                  </a:schemeClr>
                </a:solidFill>
              </a:rPr>
              <a:t>déjà,et</a:t>
            </a:r>
            <a:r>
              <a:rPr lang="fr-FR" sz="1100" dirty="0">
                <a:solidFill>
                  <a:schemeClr val="tx1">
                    <a:lumMod val="50000"/>
                    <a:lumOff val="50000"/>
                  </a:schemeClr>
                </a:solidFill>
              </a:rPr>
              <a:t> de repérer d’éventuelles confusions entre les deux notions.</a:t>
            </a:r>
            <a:endParaRPr lang="fr-FR" sz="1100" noProof="0" dirty="0">
              <a:solidFill>
                <a:schemeClr val="tx1">
                  <a:lumMod val="50000"/>
                  <a:lumOff val="50000"/>
                </a:schemeClr>
              </a:solidFill>
            </a:endParaRPr>
          </a:p>
        </p:txBody>
      </p:sp>
      <p:pic>
        <p:nvPicPr>
          <p:cNvPr id="5" name="Image 4">
            <a:extLst>
              <a:ext uri="{FF2B5EF4-FFF2-40B4-BE49-F238E27FC236}">
                <a16:creationId xmlns:a16="http://schemas.microsoft.com/office/drawing/2014/main" id="{434618C8-075A-39B4-ECFE-BA089FAA462F}"/>
              </a:ext>
            </a:extLst>
          </p:cNvPr>
          <p:cNvPicPr>
            <a:picLocks noChangeAspect="1"/>
          </p:cNvPicPr>
          <p:nvPr/>
        </p:nvPicPr>
        <p:blipFill>
          <a:blip r:embed="rId2">
            <a:extLst>
              <a:ext uri="{28A0092B-C50C-407E-A947-70E740481C1C}">
                <a14:useLocalDpi xmlns:a14="http://schemas.microsoft.com/office/drawing/2010/main" val="0"/>
              </a:ext>
            </a:extLst>
          </a:blip>
          <a:srcRect t="11881" b="11881"/>
          <a:stretch/>
        </p:blipFill>
        <p:spPr>
          <a:xfrm>
            <a:off x="1857376" y="1345242"/>
            <a:ext cx="9055134" cy="4893633"/>
          </a:xfrm>
          <a:prstGeom prst="rect">
            <a:avLst/>
          </a:prstGeom>
        </p:spPr>
      </p:pic>
      <p:sp>
        <p:nvSpPr>
          <p:cNvPr id="15" name="ZoneTexte 14">
            <a:extLst>
              <a:ext uri="{FF2B5EF4-FFF2-40B4-BE49-F238E27FC236}">
                <a16:creationId xmlns:a16="http://schemas.microsoft.com/office/drawing/2014/main" id="{897143E7-3A31-6C97-E21A-8E1B3C267091}"/>
              </a:ext>
            </a:extLst>
          </p:cNvPr>
          <p:cNvSpPr txBox="1"/>
          <p:nvPr/>
        </p:nvSpPr>
        <p:spPr>
          <a:xfrm>
            <a:off x="9455499" y="3988382"/>
            <a:ext cx="2511712" cy="1379101"/>
          </a:xfrm>
          <a:prstGeom prst="wedgeRoundRectCallout">
            <a:avLst>
              <a:gd name="adj1" fmla="val -49128"/>
              <a:gd name="adj2" fmla="val -77767"/>
              <a:gd name="adj3" fmla="val 16667"/>
            </a:avLst>
          </a:prstGeom>
          <a:solidFill>
            <a:srgbClr val="F19D19"/>
          </a:solidFill>
        </p:spPr>
        <p:txBody>
          <a:bodyPr wrap="square" lIns="0" tIns="0" rIns="0" bIns="0">
            <a:spAutoFit/>
          </a:bodyPr>
          <a:lstStyle>
            <a:defPPr>
              <a:defRPr lang="fr-FR"/>
            </a:defPPr>
            <a:lvl1pPr algn="ctr">
              <a:lnSpc>
                <a:spcPct val="90000"/>
              </a:lnSpc>
              <a:buNone/>
              <a:defRPr spc="-30">
                <a:latin typeface="+mj-lt"/>
              </a:defRPr>
            </a:lvl1pPr>
          </a:lstStyle>
          <a:p>
            <a:r>
              <a:rPr lang="fr-FR" b="1" dirty="0">
                <a:solidFill>
                  <a:schemeClr val="bg1"/>
                </a:solidFill>
                <a:latin typeface="Calibri" panose="020F0502020204030204" pitchFamily="34" charset="0"/>
                <a:cs typeface="Calibri" panose="020F0502020204030204" pitchFamily="34" charset="0"/>
              </a:rPr>
              <a:t>C’est normal, Taha. C’est le temps qu’il fait aujourd’hui. Cela ne veut pas dire que Tanger est toujours pluvieuse.</a:t>
            </a:r>
          </a:p>
        </p:txBody>
      </p:sp>
      <p:sp>
        <p:nvSpPr>
          <p:cNvPr id="17" name="ZoneTexte 16">
            <a:extLst>
              <a:ext uri="{FF2B5EF4-FFF2-40B4-BE49-F238E27FC236}">
                <a16:creationId xmlns:a16="http://schemas.microsoft.com/office/drawing/2014/main" id="{FBCB5675-A365-1B83-2A91-C7963C338C3E}"/>
              </a:ext>
            </a:extLst>
          </p:cNvPr>
          <p:cNvSpPr txBox="1"/>
          <p:nvPr/>
        </p:nvSpPr>
        <p:spPr>
          <a:xfrm>
            <a:off x="224789" y="4590348"/>
            <a:ext cx="2890199" cy="1103281"/>
          </a:xfrm>
          <a:prstGeom prst="wedgeRoundRectCallout">
            <a:avLst>
              <a:gd name="adj1" fmla="val 52787"/>
              <a:gd name="adj2" fmla="val -145941"/>
              <a:gd name="adj3" fmla="val 16667"/>
            </a:avLst>
          </a:prstGeom>
          <a:solidFill>
            <a:srgbClr val="F19D19"/>
          </a:solidFill>
        </p:spPr>
        <p:txBody>
          <a:bodyPr wrap="square" lIns="0" tIns="0" rIns="0" bIns="0">
            <a:spAutoFit/>
          </a:bodyPr>
          <a:lstStyle>
            <a:defPPr>
              <a:defRPr lang="fr-FR"/>
            </a:defPPr>
            <a:lvl1pPr algn="ctr">
              <a:lnSpc>
                <a:spcPct val="90000"/>
              </a:lnSpc>
              <a:buNone/>
              <a:defRPr spc="-30">
                <a:latin typeface="+mj-lt"/>
              </a:defRPr>
            </a:lvl1pPr>
          </a:lstStyle>
          <a:p>
            <a:r>
              <a:rPr lang="fr-FR" b="1" dirty="0">
                <a:solidFill>
                  <a:schemeClr val="bg1"/>
                </a:solidFill>
                <a:latin typeface="Calibri" panose="020F0502020204030204" pitchFamily="34" charset="0"/>
                <a:cs typeface="Calibri" panose="020F0502020204030204" pitchFamily="34" charset="0"/>
              </a:rPr>
              <a:t>Ah, je vois ! Donc le temps d’aujourd’hui n’est pas toujours le même que le temps habituel d’une région ?</a:t>
            </a:r>
          </a:p>
        </p:txBody>
      </p:sp>
      <p:sp>
        <p:nvSpPr>
          <p:cNvPr id="18" name="ZoneTexte 17">
            <a:extLst>
              <a:ext uri="{FF2B5EF4-FFF2-40B4-BE49-F238E27FC236}">
                <a16:creationId xmlns:a16="http://schemas.microsoft.com/office/drawing/2014/main" id="{9BA781A4-4A54-6CD6-273A-B36C6E77BB44}"/>
              </a:ext>
            </a:extLst>
          </p:cNvPr>
          <p:cNvSpPr txBox="1"/>
          <p:nvPr/>
        </p:nvSpPr>
        <p:spPr>
          <a:xfrm>
            <a:off x="224789" y="1164371"/>
            <a:ext cx="3383280" cy="827461"/>
          </a:xfrm>
          <a:prstGeom prst="wedgeRoundRectCallout">
            <a:avLst>
              <a:gd name="adj1" fmla="val 31143"/>
              <a:gd name="adj2" fmla="val 108115"/>
              <a:gd name="adj3" fmla="val 16667"/>
            </a:avLst>
          </a:prstGeom>
          <a:solidFill>
            <a:srgbClr val="F19D19"/>
          </a:solidFill>
        </p:spPr>
        <p:txBody>
          <a:bodyPr wrap="square" lIns="0" tIns="0" rIns="0" bIns="0">
            <a:spAutoFit/>
          </a:bodyPr>
          <a:lstStyle/>
          <a:p>
            <a:pPr algn="ctr">
              <a:lnSpc>
                <a:spcPct val="90000"/>
              </a:lnSpc>
              <a:buNone/>
            </a:pPr>
            <a:r>
              <a:rPr lang="fr-FR" b="1" spc="-30" dirty="0">
                <a:solidFill>
                  <a:schemeClr val="bg1"/>
                </a:solidFill>
                <a:latin typeface="Calibri" panose="020F0502020204030204" pitchFamily="34" charset="0"/>
                <a:cs typeface="Calibri" panose="020F0502020204030204" pitchFamily="34" charset="0"/>
              </a:rPr>
              <a:t>J’ai vu à la télé qu’il pleut à Tanger, alors qu’à Marrakech il y a du soleil. C’est étrange, non ?</a:t>
            </a:r>
          </a:p>
        </p:txBody>
      </p:sp>
    </p:spTree>
    <p:extLst>
      <p:ext uri="{BB962C8B-B14F-4D97-AF65-F5344CB8AC3E}">
        <p14:creationId xmlns:p14="http://schemas.microsoft.com/office/powerpoint/2010/main" val="68913354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fr-FR" noProof="0" dirty="0"/>
              <a:t>2 min</a:t>
            </a:r>
          </a:p>
        </p:txBody>
      </p:sp>
    </p:spTree>
    <p:extLst>
      <p:ext uri="{BB962C8B-B14F-4D97-AF65-F5344CB8AC3E}">
        <p14:creationId xmlns:p14="http://schemas.microsoft.com/office/powerpoint/2010/main" val="266218471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E9C3F-3FB2-5908-1D32-43442AB49B14}"/>
              </a:ext>
            </a:extLst>
          </p:cNvPr>
          <p:cNvSpPr>
            <a:spLocks noGrp="1"/>
          </p:cNvSpPr>
          <p:nvPr>
            <p:ph type="title"/>
          </p:nvPr>
        </p:nvSpPr>
        <p:spPr>
          <a:xfrm>
            <a:off x="778058" y="193446"/>
            <a:ext cx="10529279" cy="366735"/>
          </a:xfrm>
        </p:spPr>
        <p:txBody>
          <a:bodyPr/>
          <a:lstStyle/>
          <a:p>
            <a:r>
              <a:rPr lang="fr-FR" noProof="0" dirty="0">
                <a:solidFill>
                  <a:schemeClr val="tx1">
                    <a:lumMod val="50000"/>
                    <a:lumOff val="50000"/>
                  </a:schemeClr>
                </a:solidFill>
              </a:rPr>
              <a:t>A la fin de cette séance, vous serez capables de :</a:t>
            </a:r>
          </a:p>
        </p:txBody>
      </p:sp>
      <p:sp>
        <p:nvSpPr>
          <p:cNvPr id="5" name="Text Placeholder 4">
            <a:extLst>
              <a:ext uri="{FF2B5EF4-FFF2-40B4-BE49-F238E27FC236}">
                <a16:creationId xmlns:a16="http://schemas.microsoft.com/office/drawing/2014/main" id="{D2A158CA-69AB-4D39-679B-48B09F24FDC4}"/>
              </a:ext>
            </a:extLst>
          </p:cNvPr>
          <p:cNvSpPr>
            <a:spLocks noGrp="1"/>
          </p:cNvSpPr>
          <p:nvPr>
            <p:ph type="body" sz="quarter" idx="12"/>
          </p:nvPr>
        </p:nvSpPr>
        <p:spPr>
          <a:xfrm>
            <a:off x="1955802" y="1820973"/>
            <a:ext cx="8956037" cy="789830"/>
          </a:xfrm>
        </p:spPr>
        <p:txBody>
          <a:bodyPr anchor="ctr">
            <a:noAutofit/>
          </a:bodyPr>
          <a:lstStyle/>
          <a:p>
            <a:endParaRPr lang="fr-FR" sz="2800" b="1" dirty="0">
              <a:solidFill>
                <a:srgbClr val="106585"/>
              </a:solidFill>
              <a:latin typeface="Calibri" panose="020F0502020204030204"/>
              <a:cs typeface="+mn-cs"/>
            </a:endParaRPr>
          </a:p>
          <a:p>
            <a:pPr algn="ctr"/>
            <a:r>
              <a:rPr lang="fr-FR" sz="2400" b="1" dirty="0">
                <a:solidFill>
                  <a:srgbClr val="106585"/>
                </a:solidFill>
                <a:latin typeface="Calibri" panose="020F0502020204030204"/>
                <a:cs typeface="+mn-cs"/>
              </a:rPr>
              <a:t>Etablir le lien entre les conditions atmosphériques et la météo et le climat d’une région.</a:t>
            </a:r>
          </a:p>
          <a:p>
            <a:endParaRPr lang="fr-FR" sz="2800" b="1" dirty="0">
              <a:solidFill>
                <a:srgbClr val="106585"/>
              </a:solidFill>
              <a:latin typeface="Calibri" panose="020F0502020204030204"/>
              <a:cs typeface="+mn-cs"/>
            </a:endParaRPr>
          </a:p>
        </p:txBody>
      </p:sp>
      <p:sp>
        <p:nvSpPr>
          <p:cNvPr id="4" name="Espace réservé du contenu 3">
            <a:extLst>
              <a:ext uri="{FF2B5EF4-FFF2-40B4-BE49-F238E27FC236}">
                <a16:creationId xmlns:a16="http://schemas.microsoft.com/office/drawing/2014/main" id="{2F776180-DB67-DACA-70D0-80FF51BC4366}"/>
              </a:ext>
            </a:extLst>
          </p:cNvPr>
          <p:cNvSpPr>
            <a:spLocks noGrp="1"/>
          </p:cNvSpPr>
          <p:nvPr>
            <p:ph sz="quarter" idx="11"/>
          </p:nvPr>
        </p:nvSpPr>
        <p:spPr/>
        <p:txBody>
          <a:bodyPr/>
          <a:lstStyle/>
          <a:p>
            <a:endParaRPr lang="fr-MA"/>
          </a:p>
        </p:txBody>
      </p:sp>
      <p:pic>
        <p:nvPicPr>
          <p:cNvPr id="7" name="Image 6" descr="Une image contenant texte, capture d’écran, diagramme, carte&#10;&#10;Le contenu généré par l’IA peut être incorrect.">
            <a:extLst>
              <a:ext uri="{FF2B5EF4-FFF2-40B4-BE49-F238E27FC236}">
                <a16:creationId xmlns:a16="http://schemas.microsoft.com/office/drawing/2014/main" id="{1BCE7667-D4F1-A42F-E281-4AB6118A43D4}"/>
              </a:ext>
            </a:extLst>
          </p:cNvPr>
          <p:cNvPicPr>
            <a:picLocks noChangeAspect="1"/>
          </p:cNvPicPr>
          <p:nvPr/>
        </p:nvPicPr>
        <p:blipFill>
          <a:blip r:embed="rId2"/>
          <a:stretch>
            <a:fillRect/>
          </a:stretch>
        </p:blipFill>
        <p:spPr>
          <a:xfrm>
            <a:off x="3880117" y="2865919"/>
            <a:ext cx="4831251" cy="3615267"/>
          </a:xfrm>
          <a:prstGeom prst="rect">
            <a:avLst/>
          </a:prstGeom>
        </p:spPr>
      </p:pic>
    </p:spTree>
    <p:extLst>
      <p:ext uri="{BB962C8B-B14F-4D97-AF65-F5344CB8AC3E}">
        <p14:creationId xmlns:p14="http://schemas.microsoft.com/office/powerpoint/2010/main" val="214202739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77156023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BCBA0E-5563-9DFC-E677-627BEC9EC305}"/>
              </a:ext>
            </a:extLst>
          </p:cNvPr>
          <p:cNvSpPr>
            <a:spLocks noGrp="1"/>
          </p:cNvSpPr>
          <p:nvPr>
            <p:ph type="body" sz="quarter" idx="10"/>
          </p:nvPr>
        </p:nvSpPr>
        <p:spPr/>
        <p:txBody>
          <a:bodyPr/>
          <a:lstStyle/>
          <a:p>
            <a:r>
              <a:rPr lang="fr-FR" noProof="0" dirty="0"/>
              <a:t>5 min</a:t>
            </a:r>
          </a:p>
        </p:txBody>
      </p:sp>
    </p:spTree>
    <p:extLst>
      <p:ext uri="{BB962C8B-B14F-4D97-AF65-F5344CB8AC3E}">
        <p14:creationId xmlns:p14="http://schemas.microsoft.com/office/powerpoint/2010/main" val="79002060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F269F-F6E3-D68A-14FB-3E192A02CB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41EFFE9-86D4-8469-7532-18FB778AA8E8}"/>
              </a:ext>
            </a:extLst>
          </p:cNvPr>
          <p:cNvSpPr>
            <a:spLocks noGrp="1"/>
          </p:cNvSpPr>
          <p:nvPr>
            <p:ph type="title"/>
          </p:nvPr>
        </p:nvSpPr>
        <p:spPr>
          <a:xfrm>
            <a:off x="1030288" y="291779"/>
            <a:ext cx="10277091" cy="267549"/>
          </a:xfrm>
        </p:spPr>
        <p:txBody>
          <a:bodyPr/>
          <a:lstStyle/>
          <a:p>
            <a:r>
              <a:rPr lang="fr-FR" noProof="0" dirty="0">
                <a:solidFill>
                  <a:schemeClr val="tx1">
                    <a:lumMod val="50000"/>
                    <a:lumOff val="50000"/>
                  </a:schemeClr>
                </a:solidFill>
              </a:rPr>
              <a:t>On commence par définir quelques notions. La première notion c’est : les conditions atmosphériques.</a:t>
            </a:r>
          </a:p>
        </p:txBody>
      </p:sp>
      <p:pic>
        <p:nvPicPr>
          <p:cNvPr id="9" name="Google Shape;289;p51">
            <a:extLst>
              <a:ext uri="{FF2B5EF4-FFF2-40B4-BE49-F238E27FC236}">
                <a16:creationId xmlns:a16="http://schemas.microsoft.com/office/drawing/2014/main" id="{2E323B15-10C5-8F8B-1E68-037C2509596B}"/>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Espace réservé du contenu 11">
            <a:extLst>
              <a:ext uri="{FF2B5EF4-FFF2-40B4-BE49-F238E27FC236}">
                <a16:creationId xmlns:a16="http://schemas.microsoft.com/office/drawing/2014/main" id="{65EDF1C4-C677-F4D1-1656-02A969D77674}"/>
              </a:ext>
            </a:extLst>
          </p:cNvPr>
          <p:cNvSpPr>
            <a:spLocks noGrp="1"/>
          </p:cNvSpPr>
          <p:nvPr>
            <p:ph sz="quarter" idx="11"/>
          </p:nvPr>
        </p:nvSpPr>
        <p:spPr/>
        <p:txBody>
          <a:bodyPr/>
          <a:lstStyle/>
          <a:p>
            <a:endParaRPr lang="fr-FR" noProof="0" dirty="0"/>
          </a:p>
        </p:txBody>
      </p:sp>
      <p:sp>
        <p:nvSpPr>
          <p:cNvPr id="10" name="ZoneTexte 9">
            <a:extLst>
              <a:ext uri="{FF2B5EF4-FFF2-40B4-BE49-F238E27FC236}">
                <a16:creationId xmlns:a16="http://schemas.microsoft.com/office/drawing/2014/main" id="{936026A6-CF75-CCA8-3327-484150F700B5}"/>
              </a:ext>
            </a:extLst>
          </p:cNvPr>
          <p:cNvSpPr txBox="1"/>
          <p:nvPr/>
        </p:nvSpPr>
        <p:spPr>
          <a:xfrm>
            <a:off x="493097" y="1979180"/>
            <a:ext cx="10916854" cy="461665"/>
          </a:xfrm>
          <a:prstGeom prst="rect">
            <a:avLst/>
          </a:prstGeom>
          <a:solidFill>
            <a:schemeClr val="bg1">
              <a:lumMod val="95000"/>
            </a:schemeClr>
          </a:solidFill>
        </p:spPr>
        <p:txBody>
          <a:bodyPr wrap="square">
            <a:spAutoFit/>
          </a:bodyPr>
          <a:lstStyle/>
          <a:p>
            <a:pPr algn="just"/>
            <a:r>
              <a:rPr lang="fr-FR" sz="2400" dirty="0">
                <a:latin typeface="Calibri" panose="020F0502020204030204" pitchFamily="34" charset="0"/>
                <a:cs typeface="Calibri" panose="020F0502020204030204" pitchFamily="34" charset="0"/>
              </a:rPr>
              <a:t>Sont les éléments qui décrivent </a:t>
            </a:r>
            <a:r>
              <a:rPr lang="fr-FR" sz="2400" b="1" dirty="0">
                <a:latin typeface="Calibri" panose="020F0502020204030204" pitchFamily="34" charset="0"/>
                <a:cs typeface="Calibri" panose="020F0502020204030204" pitchFamily="34" charset="0"/>
              </a:rPr>
              <a:t>l’état du temps </a:t>
            </a:r>
            <a:r>
              <a:rPr lang="fr-FR" sz="2400" dirty="0">
                <a:latin typeface="Calibri" panose="020F0502020204030204" pitchFamily="34" charset="0"/>
                <a:cs typeface="Calibri" panose="020F0502020204030204" pitchFamily="34" charset="0"/>
              </a:rPr>
              <a:t>à un </a:t>
            </a:r>
            <a:r>
              <a:rPr lang="fr-FR" sz="2400" b="1" dirty="0">
                <a:latin typeface="Calibri" panose="020F0502020204030204" pitchFamily="34" charset="0"/>
                <a:cs typeface="Calibri" panose="020F0502020204030204" pitchFamily="34" charset="0"/>
              </a:rPr>
              <a:t>moment</a:t>
            </a:r>
            <a:r>
              <a:rPr lang="fr-FR" sz="2400" dirty="0">
                <a:latin typeface="Calibri" panose="020F0502020204030204" pitchFamily="34" charset="0"/>
                <a:cs typeface="Calibri" panose="020F0502020204030204" pitchFamily="34" charset="0"/>
              </a:rPr>
              <a:t> donné.</a:t>
            </a:r>
          </a:p>
        </p:txBody>
      </p:sp>
      <p:sp>
        <p:nvSpPr>
          <p:cNvPr id="11" name="ZoneTexte 10">
            <a:extLst>
              <a:ext uri="{FF2B5EF4-FFF2-40B4-BE49-F238E27FC236}">
                <a16:creationId xmlns:a16="http://schemas.microsoft.com/office/drawing/2014/main" id="{EF06BC6B-4FA1-3B8B-07EC-E703D6918017}"/>
              </a:ext>
            </a:extLst>
          </p:cNvPr>
          <p:cNvSpPr txBox="1"/>
          <p:nvPr/>
        </p:nvSpPr>
        <p:spPr>
          <a:xfrm>
            <a:off x="493097" y="1333420"/>
            <a:ext cx="4404460" cy="461665"/>
          </a:xfrm>
          <a:prstGeom prst="roundRect">
            <a:avLst>
              <a:gd name="adj" fmla="val 50000"/>
            </a:avLst>
          </a:prstGeom>
          <a:solidFill>
            <a:srgbClr val="10658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None/>
              <a:defRPr sz="2400" b="1">
                <a:solidFill>
                  <a:schemeClr val="lt1"/>
                </a:solidFill>
                <a:latin typeface="Calibri"/>
                <a:ea typeface="Calibri"/>
                <a:cs typeface="Calibri"/>
              </a:defRPr>
            </a:lvl1pPr>
          </a:lstStyle>
          <a:p>
            <a:r>
              <a:rPr lang="fr-FR" dirty="0"/>
              <a:t>Les conditions atmosphériques</a:t>
            </a:r>
          </a:p>
        </p:txBody>
      </p:sp>
      <p:sp>
        <p:nvSpPr>
          <p:cNvPr id="22" name="ZoneTexte 21">
            <a:extLst>
              <a:ext uri="{FF2B5EF4-FFF2-40B4-BE49-F238E27FC236}">
                <a16:creationId xmlns:a16="http://schemas.microsoft.com/office/drawing/2014/main" id="{F1C9540F-A751-F127-DB46-FB69840CF19F}"/>
              </a:ext>
            </a:extLst>
          </p:cNvPr>
          <p:cNvSpPr txBox="1"/>
          <p:nvPr/>
        </p:nvSpPr>
        <p:spPr>
          <a:xfrm>
            <a:off x="2959127" y="3506152"/>
            <a:ext cx="5729878" cy="461665"/>
          </a:xfrm>
          <a:prstGeom prst="roundRect">
            <a:avLst>
              <a:gd name="adj" fmla="val 50000"/>
            </a:avLst>
          </a:prstGeom>
          <a:solidFill>
            <a:srgbClr val="10658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None/>
              <a:defRPr sz="2400" b="1">
                <a:solidFill>
                  <a:schemeClr val="lt1"/>
                </a:solidFill>
                <a:latin typeface="Calibri"/>
                <a:ea typeface="Calibri"/>
                <a:cs typeface="Calibri"/>
              </a:defRPr>
            </a:lvl1pPr>
          </a:lstStyle>
          <a:p>
            <a:r>
              <a:rPr lang="fr-FR" dirty="0"/>
              <a:t>Exemples de conditions atmosphériques</a:t>
            </a:r>
          </a:p>
        </p:txBody>
      </p:sp>
      <p:grpSp>
        <p:nvGrpSpPr>
          <p:cNvPr id="14" name="Groupe 13">
            <a:extLst>
              <a:ext uri="{FF2B5EF4-FFF2-40B4-BE49-F238E27FC236}">
                <a16:creationId xmlns:a16="http://schemas.microsoft.com/office/drawing/2014/main" id="{E1E744B5-5981-622A-9309-CE4086F09E6F}"/>
              </a:ext>
            </a:extLst>
          </p:cNvPr>
          <p:cNvGrpSpPr/>
          <p:nvPr/>
        </p:nvGrpSpPr>
        <p:grpSpPr>
          <a:xfrm>
            <a:off x="308412" y="4382745"/>
            <a:ext cx="2296326" cy="1806917"/>
            <a:chOff x="257976" y="4703063"/>
            <a:chExt cx="2296326" cy="1806917"/>
          </a:xfrm>
        </p:grpSpPr>
        <p:pic>
          <p:nvPicPr>
            <p:cNvPr id="1029" name="Picture 5" descr="Temperature 3d Images - Free Download on Freepik">
              <a:extLst>
                <a:ext uri="{FF2B5EF4-FFF2-40B4-BE49-F238E27FC236}">
                  <a16:creationId xmlns:a16="http://schemas.microsoft.com/office/drawing/2014/main" id="{ED1CFBE4-612E-A922-C9A9-B9DBFB8AEA48}"/>
                </a:ext>
              </a:extLst>
            </p:cNvPr>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t="12313" b="11846"/>
            <a:stretch>
              <a:fillRect/>
            </a:stretch>
          </p:blipFill>
          <p:spPr bwMode="auto">
            <a:xfrm>
              <a:off x="500658" y="4703063"/>
              <a:ext cx="1685764" cy="1278488"/>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B33430C6-3948-78A6-483C-F8ED52407C5B}"/>
                </a:ext>
              </a:extLst>
            </p:cNvPr>
            <p:cNvSpPr txBox="1"/>
            <p:nvPr/>
          </p:nvSpPr>
          <p:spPr>
            <a:xfrm>
              <a:off x="257976" y="5999202"/>
              <a:ext cx="2296326" cy="510778"/>
            </a:xfrm>
            <a:prstGeom prst="roundRect">
              <a:avLst/>
            </a:prstGeom>
            <a:noFill/>
            <a:ln>
              <a:solidFill>
                <a:schemeClr val="accent4">
                  <a:lumMod val="50000"/>
                </a:schemeClr>
              </a:solidFill>
            </a:ln>
          </p:spPr>
          <p:txBody>
            <a:bodyPr wrap="square">
              <a:spAutoFit/>
            </a:bodyPr>
            <a:lstStyle/>
            <a:p>
              <a:pPr algn="ctr"/>
              <a:r>
                <a:rPr lang="fr-FR" sz="2400" b="1" dirty="0">
                  <a:latin typeface="Calibri" panose="020F0502020204030204" pitchFamily="34" charset="0"/>
                  <a:cs typeface="Calibri" panose="020F0502020204030204" pitchFamily="34" charset="0"/>
                </a:rPr>
                <a:t>La température</a:t>
              </a:r>
            </a:p>
          </p:txBody>
        </p:sp>
      </p:grpSp>
      <p:grpSp>
        <p:nvGrpSpPr>
          <p:cNvPr id="13" name="Groupe 12">
            <a:extLst>
              <a:ext uri="{FF2B5EF4-FFF2-40B4-BE49-F238E27FC236}">
                <a16:creationId xmlns:a16="http://schemas.microsoft.com/office/drawing/2014/main" id="{29778091-5243-C7E6-C97E-9698DE665871}"/>
              </a:ext>
            </a:extLst>
          </p:cNvPr>
          <p:cNvGrpSpPr/>
          <p:nvPr/>
        </p:nvGrpSpPr>
        <p:grpSpPr>
          <a:xfrm>
            <a:off x="3136076" y="4358236"/>
            <a:ext cx="2296326" cy="1831426"/>
            <a:chOff x="3085640" y="4678554"/>
            <a:chExt cx="2296326" cy="1831426"/>
          </a:xfrm>
        </p:grpSpPr>
        <p:pic>
          <p:nvPicPr>
            <p:cNvPr id="1037" name="Picture 13" descr="Illustration plate de pression atmosphérique | Vecteur Premium">
              <a:extLst>
                <a:ext uri="{FF2B5EF4-FFF2-40B4-BE49-F238E27FC236}">
                  <a16:creationId xmlns:a16="http://schemas.microsoft.com/office/drawing/2014/main" id="{A18B7828-110C-9415-E410-8C797FFCC003}"/>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70050" y="4678554"/>
              <a:ext cx="1327507" cy="1327507"/>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91761DD8-4A27-C2FE-01C9-C2EA639D2C62}"/>
                </a:ext>
              </a:extLst>
            </p:cNvPr>
            <p:cNvSpPr txBox="1"/>
            <p:nvPr/>
          </p:nvSpPr>
          <p:spPr>
            <a:xfrm>
              <a:off x="3085640" y="5999202"/>
              <a:ext cx="2296326" cy="510778"/>
            </a:xfrm>
            <a:prstGeom prst="roundRect">
              <a:avLst/>
            </a:prstGeom>
            <a:noFill/>
            <a:ln>
              <a:solidFill>
                <a:schemeClr val="accent4">
                  <a:lumMod val="50000"/>
                </a:schemeClr>
              </a:solidFill>
            </a:ln>
          </p:spPr>
          <p:txBody>
            <a:bodyPr wrap="square">
              <a:spAutoFit/>
            </a:bodyPr>
            <a:lstStyle/>
            <a:p>
              <a:pPr algn="ctr"/>
              <a:r>
                <a:rPr lang="fr-FR" sz="2400" b="1" dirty="0">
                  <a:latin typeface="Calibri" panose="020F0502020204030204" pitchFamily="34" charset="0"/>
                  <a:cs typeface="Calibri" panose="020F0502020204030204" pitchFamily="34" charset="0"/>
                </a:rPr>
                <a:t>La pression </a:t>
              </a:r>
            </a:p>
          </p:txBody>
        </p:sp>
      </p:grpSp>
      <p:grpSp>
        <p:nvGrpSpPr>
          <p:cNvPr id="8" name="Groupe 7">
            <a:extLst>
              <a:ext uri="{FF2B5EF4-FFF2-40B4-BE49-F238E27FC236}">
                <a16:creationId xmlns:a16="http://schemas.microsoft.com/office/drawing/2014/main" id="{7AB9FF6E-80AC-CC3F-339A-E3D5B6E52846}"/>
              </a:ext>
            </a:extLst>
          </p:cNvPr>
          <p:cNvGrpSpPr/>
          <p:nvPr/>
        </p:nvGrpSpPr>
        <p:grpSpPr>
          <a:xfrm>
            <a:off x="6229585" y="4382745"/>
            <a:ext cx="2296326" cy="1806917"/>
            <a:chOff x="6179149" y="4703063"/>
            <a:chExt cx="2296326" cy="1806917"/>
          </a:xfrm>
        </p:grpSpPr>
        <p:pic>
          <p:nvPicPr>
            <p:cNvPr id="1033" name="Picture 9" descr="vent courbe, venteux temps 3d icône. temps icône 22376937 PNG">
              <a:extLst>
                <a:ext uri="{FF2B5EF4-FFF2-40B4-BE49-F238E27FC236}">
                  <a16:creationId xmlns:a16="http://schemas.microsoft.com/office/drawing/2014/main" id="{3BEE7974-C153-5862-F29E-DE522FC06B5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t="17726" b="21168"/>
            <a:stretch>
              <a:fillRect/>
            </a:stretch>
          </p:blipFill>
          <p:spPr bwMode="auto">
            <a:xfrm>
              <a:off x="6281185" y="4703063"/>
              <a:ext cx="2092255" cy="1278488"/>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19BE4A59-6657-5EA1-2BBC-BBD4E3FB9FE6}"/>
                </a:ext>
              </a:extLst>
            </p:cNvPr>
            <p:cNvSpPr txBox="1"/>
            <p:nvPr/>
          </p:nvSpPr>
          <p:spPr>
            <a:xfrm>
              <a:off x="6179149" y="5999202"/>
              <a:ext cx="2296326" cy="510778"/>
            </a:xfrm>
            <a:prstGeom prst="roundRect">
              <a:avLst/>
            </a:prstGeom>
            <a:noFill/>
            <a:ln>
              <a:solidFill>
                <a:schemeClr val="accent4">
                  <a:lumMod val="50000"/>
                </a:schemeClr>
              </a:solidFill>
            </a:ln>
          </p:spPr>
          <p:txBody>
            <a:bodyPr wrap="square">
              <a:spAutoFit/>
            </a:bodyPr>
            <a:lstStyle/>
            <a:p>
              <a:pPr algn="ctr"/>
              <a:r>
                <a:rPr lang="fr-FR" sz="2400" b="1" dirty="0">
                  <a:latin typeface="Calibri" panose="020F0502020204030204" pitchFamily="34" charset="0"/>
                  <a:cs typeface="Calibri" panose="020F0502020204030204" pitchFamily="34" charset="0"/>
                </a:rPr>
                <a:t>Le vent</a:t>
              </a:r>
            </a:p>
          </p:txBody>
        </p:sp>
      </p:grpSp>
      <p:grpSp>
        <p:nvGrpSpPr>
          <p:cNvPr id="7" name="Groupe 6">
            <a:extLst>
              <a:ext uri="{FF2B5EF4-FFF2-40B4-BE49-F238E27FC236}">
                <a16:creationId xmlns:a16="http://schemas.microsoft.com/office/drawing/2014/main" id="{7E6F0E86-A8D9-10EF-F28A-FA72009AD91C}"/>
              </a:ext>
            </a:extLst>
          </p:cNvPr>
          <p:cNvGrpSpPr/>
          <p:nvPr/>
        </p:nvGrpSpPr>
        <p:grpSpPr>
          <a:xfrm>
            <a:off x="9445452" y="4085560"/>
            <a:ext cx="2296326" cy="2104102"/>
            <a:chOff x="9395016" y="4405878"/>
            <a:chExt cx="2296326" cy="2104102"/>
          </a:xfrm>
        </p:grpSpPr>
        <p:pic>
          <p:nvPicPr>
            <p:cNvPr id="1035" name="Picture 11" descr="Une Seule Goutte Deau Symbolisant La Pureté Et La Nature PNG , Une Seule  Goutte Deau, Symbolisant La Pureté Et La Nature, L Eau Image PNG pour le  téléchargement libre">
              <a:extLst>
                <a:ext uri="{FF2B5EF4-FFF2-40B4-BE49-F238E27FC236}">
                  <a16:creationId xmlns:a16="http://schemas.microsoft.com/office/drawing/2014/main" id="{5A83ABFA-C277-9B1E-A980-63B92BB5AF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57068" y="4405878"/>
              <a:ext cx="1550311" cy="1872859"/>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C366D0D8-F370-5BE6-E500-6817FDC22E36}"/>
                </a:ext>
              </a:extLst>
            </p:cNvPr>
            <p:cNvSpPr txBox="1"/>
            <p:nvPr/>
          </p:nvSpPr>
          <p:spPr>
            <a:xfrm>
              <a:off x="9395016" y="5999202"/>
              <a:ext cx="2296326" cy="510778"/>
            </a:xfrm>
            <a:prstGeom prst="roundRect">
              <a:avLst/>
            </a:prstGeom>
            <a:noFill/>
            <a:ln>
              <a:solidFill>
                <a:schemeClr val="accent4">
                  <a:lumMod val="50000"/>
                </a:schemeClr>
              </a:solidFill>
            </a:ln>
          </p:spPr>
          <p:txBody>
            <a:bodyPr wrap="square">
              <a:spAutoFit/>
            </a:bodyPr>
            <a:lstStyle/>
            <a:p>
              <a:pPr algn="ctr"/>
              <a:r>
                <a:rPr lang="fr-FR" sz="2400" b="1" dirty="0">
                  <a:latin typeface="Calibri" panose="020F0502020204030204" pitchFamily="34" charset="0"/>
                  <a:cs typeface="Calibri" panose="020F0502020204030204" pitchFamily="34" charset="0"/>
                </a:rPr>
                <a:t>L’humidité</a:t>
              </a:r>
            </a:p>
          </p:txBody>
        </p:sp>
      </p:grpSp>
    </p:spTree>
    <p:extLst>
      <p:ext uri="{BB962C8B-B14F-4D97-AF65-F5344CB8AC3E}">
        <p14:creationId xmlns:p14="http://schemas.microsoft.com/office/powerpoint/2010/main" val="8368138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par>
                          <p:cTn id="18" fill="hold">
                            <p:stCondLst>
                              <p:cond delay="500"/>
                            </p:stCondLst>
                            <p:childTnLst>
                              <p:par>
                                <p:cTn id="19" presetID="22" presetClass="entr" presetSubtype="1"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500"/>
                                        <p:tgtEl>
                                          <p:spTgt spid="13"/>
                                        </p:tgtEl>
                                      </p:cBhvr>
                                    </p:animEffec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up)">
                                      <p:cBhvr>
                                        <p:cTn id="25" dur="500"/>
                                        <p:tgtEl>
                                          <p:spTgt spid="8"/>
                                        </p:tgtEl>
                                      </p:cBhvr>
                                    </p:animEffect>
                                  </p:childTnLst>
                                </p:cTn>
                              </p:par>
                            </p:childTnLst>
                          </p:cTn>
                        </p:par>
                        <p:par>
                          <p:cTn id="26" fill="hold">
                            <p:stCondLst>
                              <p:cond delay="1500"/>
                            </p:stCondLst>
                            <p:childTnLst>
                              <p:par>
                                <p:cTn id="27" presetID="22" presetClass="entr" presetSubtype="1"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BECE2-A646-4F1F-2021-2C9C1B932E6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CA63F29-D938-71E1-E1A8-EC86386CC812}"/>
              </a:ext>
            </a:extLst>
          </p:cNvPr>
          <p:cNvSpPr>
            <a:spLocks noGrp="1"/>
          </p:cNvSpPr>
          <p:nvPr>
            <p:ph type="title"/>
          </p:nvPr>
        </p:nvSpPr>
        <p:spPr>
          <a:xfrm>
            <a:off x="1030288" y="291779"/>
            <a:ext cx="10277091" cy="267549"/>
          </a:xfrm>
        </p:spPr>
        <p:txBody>
          <a:bodyPr/>
          <a:lstStyle/>
          <a:p>
            <a:r>
              <a:rPr lang="fr-FR" noProof="0" dirty="0">
                <a:solidFill>
                  <a:schemeClr val="tx1">
                    <a:lumMod val="50000"/>
                    <a:lumOff val="50000"/>
                  </a:schemeClr>
                </a:solidFill>
              </a:rPr>
              <a:t>Attention, il faut faire la distinction entre les conditions atmosphériques à l’origine des phénomènes météorologiques.</a:t>
            </a:r>
          </a:p>
        </p:txBody>
      </p:sp>
      <p:pic>
        <p:nvPicPr>
          <p:cNvPr id="9" name="Google Shape;289;p51">
            <a:extLst>
              <a:ext uri="{FF2B5EF4-FFF2-40B4-BE49-F238E27FC236}">
                <a16:creationId xmlns:a16="http://schemas.microsoft.com/office/drawing/2014/main" id="{571E7D5F-42AC-12DB-312F-C95E2304A5F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Espace réservé du contenu 11">
            <a:extLst>
              <a:ext uri="{FF2B5EF4-FFF2-40B4-BE49-F238E27FC236}">
                <a16:creationId xmlns:a16="http://schemas.microsoft.com/office/drawing/2014/main" id="{43685AFE-6649-B21F-DAC9-2CF70AA47EAD}"/>
              </a:ext>
            </a:extLst>
          </p:cNvPr>
          <p:cNvSpPr>
            <a:spLocks noGrp="1"/>
          </p:cNvSpPr>
          <p:nvPr>
            <p:ph sz="quarter" idx="11"/>
          </p:nvPr>
        </p:nvSpPr>
        <p:spPr/>
        <p:txBody>
          <a:bodyPr/>
          <a:lstStyle/>
          <a:p>
            <a:endParaRPr lang="fr-FR" noProof="0" dirty="0"/>
          </a:p>
        </p:txBody>
      </p:sp>
      <p:sp>
        <p:nvSpPr>
          <p:cNvPr id="19" name="ZoneTexte 18">
            <a:extLst>
              <a:ext uri="{FF2B5EF4-FFF2-40B4-BE49-F238E27FC236}">
                <a16:creationId xmlns:a16="http://schemas.microsoft.com/office/drawing/2014/main" id="{2681524E-5102-B181-EB7C-11B9A16CDB47}"/>
              </a:ext>
            </a:extLst>
          </p:cNvPr>
          <p:cNvSpPr txBox="1"/>
          <p:nvPr/>
        </p:nvSpPr>
        <p:spPr>
          <a:xfrm>
            <a:off x="345359" y="1919846"/>
            <a:ext cx="4669579" cy="4467057"/>
          </a:xfrm>
          <a:prstGeom prst="rect">
            <a:avLst/>
          </a:prstGeom>
          <a:solidFill>
            <a:schemeClr val="bg1">
              <a:lumMod val="95000"/>
            </a:schemeClr>
          </a:solidFill>
        </p:spPr>
        <p:txBody>
          <a:bodyPr wrap="square">
            <a:spAutoFit/>
          </a:bodyPr>
          <a:lstStyle/>
          <a:p>
            <a:pPr algn="just">
              <a:lnSpc>
                <a:spcPct val="150000"/>
              </a:lnSpc>
            </a:pPr>
            <a:r>
              <a:rPr lang="fr-FR" sz="2400" dirty="0">
                <a:latin typeface="Calibri" panose="020F0502020204030204" pitchFamily="34" charset="0"/>
                <a:cs typeface="Calibri" panose="020F0502020204030204" pitchFamily="34" charset="0"/>
              </a:rPr>
              <a:t>Les conditions atmosphériques varient d’un moment à l’autre et provoquent les </a:t>
            </a:r>
            <a:r>
              <a:rPr lang="fr-FR" sz="2400" b="1" dirty="0">
                <a:latin typeface="Calibri" panose="020F0502020204030204" pitchFamily="34" charset="0"/>
                <a:cs typeface="Calibri" panose="020F0502020204030204" pitchFamily="34" charset="0"/>
              </a:rPr>
              <a:t>phénomènes météorologiques</a:t>
            </a:r>
            <a:r>
              <a:rPr lang="fr-FR" sz="2400" dirty="0">
                <a:latin typeface="Calibri" panose="020F0502020204030204" pitchFamily="34" charset="0"/>
                <a:cs typeface="Calibri" panose="020F0502020204030204" pitchFamily="34" charset="0"/>
              </a:rPr>
              <a:t> observables, comme :</a:t>
            </a:r>
          </a:p>
          <a:p>
            <a:pPr marL="800100" lvl="1" indent="-342900" algn="just">
              <a:lnSpc>
                <a:spcPct val="150000"/>
              </a:lnSpc>
              <a:buFont typeface="Arial" panose="020B0604020202020204" pitchFamily="34" charset="0"/>
              <a:buChar char="•"/>
            </a:pPr>
            <a:r>
              <a:rPr lang="fr-FR" sz="2400" dirty="0">
                <a:latin typeface="Calibri" panose="020F0502020204030204" pitchFamily="34" charset="0"/>
                <a:cs typeface="Calibri" panose="020F0502020204030204" pitchFamily="34" charset="0"/>
              </a:rPr>
              <a:t>La pluie </a:t>
            </a:r>
          </a:p>
          <a:p>
            <a:pPr marL="800100" lvl="1" indent="-342900" algn="just">
              <a:lnSpc>
                <a:spcPct val="150000"/>
              </a:lnSpc>
              <a:buFont typeface="Arial" panose="020B0604020202020204" pitchFamily="34" charset="0"/>
              <a:buChar char="•"/>
            </a:pPr>
            <a:r>
              <a:rPr lang="fr-FR" sz="2400" dirty="0">
                <a:latin typeface="Calibri" panose="020F0502020204030204" pitchFamily="34" charset="0"/>
                <a:cs typeface="Calibri" panose="020F0502020204030204" pitchFamily="34" charset="0"/>
              </a:rPr>
              <a:t>Le vent </a:t>
            </a:r>
          </a:p>
          <a:p>
            <a:pPr marL="800100" lvl="1" indent="-342900" algn="just">
              <a:lnSpc>
                <a:spcPct val="150000"/>
              </a:lnSpc>
              <a:buFont typeface="Arial" panose="020B0604020202020204" pitchFamily="34" charset="0"/>
              <a:buChar char="•"/>
            </a:pPr>
            <a:r>
              <a:rPr lang="fr-FR" sz="2400" dirty="0">
                <a:latin typeface="Calibri" panose="020F0502020204030204" pitchFamily="34" charset="0"/>
                <a:cs typeface="Calibri" panose="020F0502020204030204" pitchFamily="34" charset="0"/>
              </a:rPr>
              <a:t>Les orages</a:t>
            </a:r>
          </a:p>
        </p:txBody>
      </p:sp>
      <p:pic>
        <p:nvPicPr>
          <p:cNvPr id="1039" name="Picture 15" descr="Phénomènes météorologiques en anglais">
            <a:extLst>
              <a:ext uri="{FF2B5EF4-FFF2-40B4-BE49-F238E27FC236}">
                <a16:creationId xmlns:a16="http://schemas.microsoft.com/office/drawing/2014/main" id="{2D50B865-2BEE-47E8-497F-146753B288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938" y="1919846"/>
            <a:ext cx="6949258" cy="443300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F70265C0-8C61-BB7C-4006-51F889E3DDF0}"/>
              </a:ext>
            </a:extLst>
          </p:cNvPr>
          <p:cNvSpPr txBox="1"/>
          <p:nvPr/>
        </p:nvSpPr>
        <p:spPr>
          <a:xfrm>
            <a:off x="345359" y="1311716"/>
            <a:ext cx="1990934" cy="461665"/>
          </a:xfrm>
          <a:prstGeom prst="roundRect">
            <a:avLst>
              <a:gd name="adj" fmla="val 50000"/>
            </a:avLst>
          </a:prstGeom>
          <a:solidFill>
            <a:srgbClr val="10658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None/>
              <a:defRPr sz="2400" b="1">
                <a:solidFill>
                  <a:schemeClr val="lt1"/>
                </a:solidFill>
                <a:latin typeface="Calibri"/>
                <a:ea typeface="Calibri"/>
                <a:cs typeface="Calibri"/>
              </a:defRPr>
            </a:lvl1pPr>
          </a:lstStyle>
          <a:p>
            <a:r>
              <a:rPr lang="fr-FR" dirty="0"/>
              <a:t>Remarque </a:t>
            </a:r>
          </a:p>
        </p:txBody>
      </p:sp>
    </p:spTree>
    <p:extLst>
      <p:ext uri="{BB962C8B-B14F-4D97-AF65-F5344CB8AC3E}">
        <p14:creationId xmlns:p14="http://schemas.microsoft.com/office/powerpoint/2010/main" val="337855116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8312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B84E5-B891-69C6-8D7D-72673B51387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03AD9C2-C7ED-C2DC-A543-0D976588D744}"/>
              </a:ext>
            </a:extLst>
          </p:cNvPr>
          <p:cNvSpPr>
            <a:spLocks noGrp="1"/>
          </p:cNvSpPr>
          <p:nvPr>
            <p:ph type="title"/>
          </p:nvPr>
        </p:nvSpPr>
        <p:spPr>
          <a:xfrm>
            <a:off x="1030288" y="291779"/>
            <a:ext cx="10277091" cy="267549"/>
          </a:xfrm>
        </p:spPr>
        <p:txBody>
          <a:bodyPr/>
          <a:lstStyle/>
          <a:p>
            <a:r>
              <a:rPr lang="fr-FR" noProof="0" dirty="0">
                <a:solidFill>
                  <a:schemeClr val="tx1">
                    <a:lumMod val="50000"/>
                    <a:lumOff val="50000"/>
                  </a:schemeClr>
                </a:solidFill>
              </a:rPr>
              <a:t>Je distingue deux types de conditions atmosphériques en fonction de leur durée.</a:t>
            </a:r>
          </a:p>
        </p:txBody>
      </p:sp>
      <p:pic>
        <p:nvPicPr>
          <p:cNvPr id="9" name="Google Shape;289;p51">
            <a:extLst>
              <a:ext uri="{FF2B5EF4-FFF2-40B4-BE49-F238E27FC236}">
                <a16:creationId xmlns:a16="http://schemas.microsoft.com/office/drawing/2014/main" id="{3EB83979-5D9C-54FB-7314-D41F2F76CFE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Espace réservé du contenu 11">
            <a:extLst>
              <a:ext uri="{FF2B5EF4-FFF2-40B4-BE49-F238E27FC236}">
                <a16:creationId xmlns:a16="http://schemas.microsoft.com/office/drawing/2014/main" id="{8714F880-A704-D58C-91F3-FA6FF48AD092}"/>
              </a:ext>
            </a:extLst>
          </p:cNvPr>
          <p:cNvSpPr>
            <a:spLocks noGrp="1"/>
          </p:cNvSpPr>
          <p:nvPr>
            <p:ph sz="quarter" idx="11"/>
          </p:nvPr>
        </p:nvSpPr>
        <p:spPr/>
        <p:txBody>
          <a:bodyPr/>
          <a:lstStyle/>
          <a:p>
            <a:endParaRPr lang="fr-FR" noProof="0" dirty="0"/>
          </a:p>
        </p:txBody>
      </p:sp>
      <p:grpSp>
        <p:nvGrpSpPr>
          <p:cNvPr id="6" name="Groupe 5">
            <a:extLst>
              <a:ext uri="{FF2B5EF4-FFF2-40B4-BE49-F238E27FC236}">
                <a16:creationId xmlns:a16="http://schemas.microsoft.com/office/drawing/2014/main" id="{0884955B-54BF-ACAA-7B32-10C65B649F1D}"/>
              </a:ext>
            </a:extLst>
          </p:cNvPr>
          <p:cNvGrpSpPr/>
          <p:nvPr/>
        </p:nvGrpSpPr>
        <p:grpSpPr>
          <a:xfrm rot="5400000">
            <a:off x="5303663" y="-425346"/>
            <a:ext cx="1242804" cy="7563963"/>
            <a:chOff x="4253769" y="224632"/>
            <a:chExt cx="1978055" cy="8568000"/>
          </a:xfrm>
        </p:grpSpPr>
        <p:cxnSp>
          <p:nvCxnSpPr>
            <p:cNvPr id="8" name="Connecteur droit avec flèche 7">
              <a:extLst>
                <a:ext uri="{FF2B5EF4-FFF2-40B4-BE49-F238E27FC236}">
                  <a16:creationId xmlns:a16="http://schemas.microsoft.com/office/drawing/2014/main" id="{0036D1C5-62DE-9049-0FEB-F464B3794115}"/>
                </a:ext>
              </a:extLst>
            </p:cNvPr>
            <p:cNvCxnSpPr>
              <a:cxnSpLocks/>
            </p:cNvCxnSpPr>
            <p:nvPr/>
          </p:nvCxnSpPr>
          <p:spPr>
            <a:xfrm>
              <a:off x="5101435" y="8772533"/>
              <a:ext cx="111599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6CD6A76A-8107-AB44-50B3-0DE71DFAC214}"/>
                </a:ext>
              </a:extLst>
            </p:cNvPr>
            <p:cNvCxnSpPr>
              <a:cxnSpLocks/>
            </p:cNvCxnSpPr>
            <p:nvPr/>
          </p:nvCxnSpPr>
          <p:spPr>
            <a:xfrm rot="16200000" flipH="1">
              <a:off x="803046" y="4508632"/>
              <a:ext cx="8568000" cy="0"/>
            </a:xfrm>
            <a:prstGeom prst="straightConnector1">
              <a:avLst/>
            </a:prstGeom>
            <a:ln w="571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BB3A4900-844F-DE51-2D86-F471DE0D5A85}"/>
                </a:ext>
              </a:extLst>
            </p:cNvPr>
            <p:cNvCxnSpPr>
              <a:cxnSpLocks/>
            </p:cNvCxnSpPr>
            <p:nvPr/>
          </p:nvCxnSpPr>
          <p:spPr>
            <a:xfrm>
              <a:off x="4253769" y="4493524"/>
              <a:ext cx="804502" cy="0"/>
            </a:xfrm>
            <a:prstGeom prst="straightConnector1">
              <a:avLst/>
            </a:prstGeom>
            <a:ln w="571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3DEA8316-D683-4A40-F21A-E1F700B58A41}"/>
                </a:ext>
              </a:extLst>
            </p:cNvPr>
            <p:cNvCxnSpPr>
              <a:cxnSpLocks/>
            </p:cNvCxnSpPr>
            <p:nvPr/>
          </p:nvCxnSpPr>
          <p:spPr>
            <a:xfrm>
              <a:off x="5115824" y="250895"/>
              <a:ext cx="111600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ZoneTexte 14">
            <a:extLst>
              <a:ext uri="{FF2B5EF4-FFF2-40B4-BE49-F238E27FC236}">
                <a16:creationId xmlns:a16="http://schemas.microsoft.com/office/drawing/2014/main" id="{1AA0AAA3-4614-8894-F020-F8F164F822A5}"/>
              </a:ext>
            </a:extLst>
          </p:cNvPr>
          <p:cNvSpPr txBox="1"/>
          <p:nvPr/>
        </p:nvSpPr>
        <p:spPr>
          <a:xfrm>
            <a:off x="732531" y="3978037"/>
            <a:ext cx="3048210" cy="584775"/>
          </a:xfrm>
          <a:prstGeom prst="rect">
            <a:avLst/>
          </a:prstGeom>
          <a:noFill/>
          <a:ln>
            <a:solidFill>
              <a:srgbClr val="00345D"/>
            </a:solidFill>
          </a:ln>
        </p:spPr>
        <p:txBody>
          <a:bodyPr wrap="square">
            <a:spAutoFit/>
          </a:bodyPr>
          <a:lstStyle/>
          <a:p>
            <a:pPr algn="ctr"/>
            <a:r>
              <a:rPr lang="fr-FR" sz="3200" b="1" dirty="0">
                <a:solidFill>
                  <a:srgbClr val="C00000"/>
                </a:solidFill>
                <a:latin typeface="Calibri"/>
                <a:ea typeface="Calibri"/>
                <a:cs typeface="Calibri"/>
                <a:sym typeface="Calibri"/>
              </a:rPr>
              <a:t>Météo</a:t>
            </a:r>
            <a:r>
              <a:rPr lang="fr-FR" sz="3200" b="1" dirty="0">
                <a:solidFill>
                  <a:srgbClr val="002060"/>
                </a:solidFill>
                <a:latin typeface="Calibri"/>
                <a:ea typeface="Calibri"/>
                <a:cs typeface="Calibri"/>
                <a:sym typeface="Calibri"/>
              </a:rPr>
              <a:t> </a:t>
            </a:r>
          </a:p>
        </p:txBody>
      </p:sp>
      <p:sp>
        <p:nvSpPr>
          <p:cNvPr id="18" name="ZoneTexte 17">
            <a:extLst>
              <a:ext uri="{FF2B5EF4-FFF2-40B4-BE49-F238E27FC236}">
                <a16:creationId xmlns:a16="http://schemas.microsoft.com/office/drawing/2014/main" id="{50B9A045-EB28-1873-926B-6F2AA2AA3239}"/>
              </a:ext>
            </a:extLst>
          </p:cNvPr>
          <p:cNvSpPr txBox="1"/>
          <p:nvPr/>
        </p:nvSpPr>
        <p:spPr>
          <a:xfrm>
            <a:off x="8170240" y="3996117"/>
            <a:ext cx="3073614" cy="584775"/>
          </a:xfrm>
          <a:prstGeom prst="rect">
            <a:avLst/>
          </a:prstGeom>
          <a:noFill/>
          <a:ln>
            <a:solidFill>
              <a:srgbClr val="00345D"/>
            </a:solidFill>
          </a:ln>
        </p:spPr>
        <p:txBody>
          <a:bodyPr wrap="square">
            <a:spAutoFit/>
          </a:bodyPr>
          <a:lstStyle/>
          <a:p>
            <a:pPr algn="ctr"/>
            <a:r>
              <a:rPr lang="fr-FR" sz="3200" b="1" dirty="0">
                <a:solidFill>
                  <a:srgbClr val="C00000"/>
                </a:solidFill>
                <a:latin typeface="Calibri"/>
                <a:ea typeface="Calibri"/>
                <a:cs typeface="Calibri"/>
                <a:sym typeface="Calibri"/>
              </a:rPr>
              <a:t>Climat</a:t>
            </a:r>
            <a:r>
              <a:rPr lang="fr-FR" sz="3200" b="1" dirty="0">
                <a:solidFill>
                  <a:srgbClr val="002060"/>
                </a:solidFill>
                <a:latin typeface="Calibri"/>
                <a:ea typeface="Calibri"/>
                <a:cs typeface="Calibri"/>
                <a:sym typeface="Calibri"/>
              </a:rPr>
              <a:t> </a:t>
            </a:r>
          </a:p>
        </p:txBody>
      </p:sp>
      <p:sp>
        <p:nvSpPr>
          <p:cNvPr id="19" name="ZoneTexte 18">
            <a:extLst>
              <a:ext uri="{FF2B5EF4-FFF2-40B4-BE49-F238E27FC236}">
                <a16:creationId xmlns:a16="http://schemas.microsoft.com/office/drawing/2014/main" id="{60DFE9B6-2A37-3C47-5C45-56228FB86321}"/>
              </a:ext>
            </a:extLst>
          </p:cNvPr>
          <p:cNvSpPr txBox="1"/>
          <p:nvPr/>
        </p:nvSpPr>
        <p:spPr>
          <a:xfrm>
            <a:off x="339707" y="5198017"/>
            <a:ext cx="3642240" cy="461665"/>
          </a:xfrm>
          <a:prstGeom prst="rect">
            <a:avLst/>
          </a:prstGeom>
          <a:noFill/>
          <a:ln>
            <a:noFill/>
          </a:ln>
        </p:spPr>
        <p:txBody>
          <a:bodyPr wrap="square">
            <a:spAutoFit/>
          </a:bodyPr>
          <a:lstStyle/>
          <a:p>
            <a:pPr algn="ctr"/>
            <a:r>
              <a:rPr lang="fr-FR" sz="2400" b="1" dirty="0">
                <a:solidFill>
                  <a:srgbClr val="002060"/>
                </a:solidFill>
                <a:latin typeface="Calibri"/>
                <a:ea typeface="Calibri"/>
                <a:cs typeface="Calibri"/>
                <a:sym typeface="Calibri"/>
              </a:rPr>
              <a:t>Court terme (heures, jours)</a:t>
            </a:r>
          </a:p>
        </p:txBody>
      </p:sp>
      <p:sp>
        <p:nvSpPr>
          <p:cNvPr id="20" name="ZoneTexte 19">
            <a:extLst>
              <a:ext uri="{FF2B5EF4-FFF2-40B4-BE49-F238E27FC236}">
                <a16:creationId xmlns:a16="http://schemas.microsoft.com/office/drawing/2014/main" id="{46F1E985-6414-5D43-D1A9-018A7F5B239B}"/>
              </a:ext>
            </a:extLst>
          </p:cNvPr>
          <p:cNvSpPr txBox="1"/>
          <p:nvPr/>
        </p:nvSpPr>
        <p:spPr>
          <a:xfrm>
            <a:off x="8028639" y="5198016"/>
            <a:ext cx="3048210" cy="461665"/>
          </a:xfrm>
          <a:prstGeom prst="rect">
            <a:avLst/>
          </a:prstGeom>
          <a:noFill/>
          <a:ln>
            <a:noFill/>
          </a:ln>
        </p:spPr>
        <p:txBody>
          <a:bodyPr wrap="square">
            <a:spAutoFit/>
          </a:bodyPr>
          <a:lstStyle/>
          <a:p>
            <a:pPr algn="ctr"/>
            <a:r>
              <a:rPr lang="fr-FR" sz="2400" b="1" dirty="0">
                <a:solidFill>
                  <a:srgbClr val="002060"/>
                </a:solidFill>
                <a:latin typeface="Calibri"/>
                <a:ea typeface="Calibri"/>
                <a:cs typeface="Calibri"/>
                <a:sym typeface="Calibri"/>
              </a:rPr>
              <a:t>Long terme (années)</a:t>
            </a:r>
          </a:p>
        </p:txBody>
      </p:sp>
      <p:sp>
        <p:nvSpPr>
          <p:cNvPr id="3" name="ZoneTexte 2">
            <a:extLst>
              <a:ext uri="{FF2B5EF4-FFF2-40B4-BE49-F238E27FC236}">
                <a16:creationId xmlns:a16="http://schemas.microsoft.com/office/drawing/2014/main" id="{E0B28303-8F81-8462-F09B-C7051374A6D8}"/>
              </a:ext>
            </a:extLst>
          </p:cNvPr>
          <p:cNvSpPr txBox="1"/>
          <p:nvPr/>
        </p:nvSpPr>
        <p:spPr>
          <a:xfrm>
            <a:off x="4117282" y="1803026"/>
            <a:ext cx="3642240" cy="954107"/>
          </a:xfrm>
          <a:prstGeom prst="rect">
            <a:avLst/>
          </a:prstGeom>
          <a:solidFill>
            <a:srgbClr val="002060"/>
          </a:solidFill>
          <a:ln>
            <a:solidFill>
              <a:srgbClr val="00345D"/>
            </a:solidFill>
          </a:ln>
        </p:spPr>
        <p:txBody>
          <a:bodyPr wrap="square">
            <a:spAutoFit/>
          </a:bodyPr>
          <a:lstStyle/>
          <a:p>
            <a:pPr algn="ctr"/>
            <a:r>
              <a:rPr lang="fr-FR" sz="2800" b="1" dirty="0">
                <a:solidFill>
                  <a:schemeClr val="bg1"/>
                </a:solidFill>
                <a:latin typeface="Calibri"/>
                <a:ea typeface="Calibri"/>
                <a:cs typeface="Calibri"/>
                <a:sym typeface="Calibri"/>
              </a:rPr>
              <a:t>Les conditions atmosphériques</a:t>
            </a:r>
            <a:endParaRPr lang="fr-FR" sz="2800" noProof="0" dirty="0">
              <a:solidFill>
                <a:schemeClr val="bg1"/>
              </a:solidFill>
            </a:endParaRPr>
          </a:p>
        </p:txBody>
      </p:sp>
    </p:spTree>
    <p:extLst>
      <p:ext uri="{BB962C8B-B14F-4D97-AF65-F5344CB8AC3E}">
        <p14:creationId xmlns:p14="http://schemas.microsoft.com/office/powerpoint/2010/main" val="151455596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9" grpId="0" animBg="1"/>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E4797-BFC8-5E8E-D548-BFACA2E1B2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1B665D-534E-ECE4-C658-6F0F11367B7D}"/>
              </a:ext>
            </a:extLst>
          </p:cNvPr>
          <p:cNvSpPr>
            <a:spLocks noGrp="1"/>
          </p:cNvSpPr>
          <p:nvPr>
            <p:ph type="title"/>
          </p:nvPr>
        </p:nvSpPr>
        <p:spPr>
          <a:xfrm>
            <a:off x="1030288" y="291779"/>
            <a:ext cx="10277091" cy="267549"/>
          </a:xfrm>
        </p:spPr>
        <p:txBody>
          <a:bodyPr/>
          <a:lstStyle/>
          <a:p>
            <a:r>
              <a:rPr lang="fr-FR" noProof="0" dirty="0">
                <a:solidFill>
                  <a:schemeClr val="tx1">
                    <a:lumMod val="50000"/>
                    <a:lumOff val="50000"/>
                  </a:schemeClr>
                </a:solidFill>
              </a:rPr>
              <a:t>La météo peut être définie comme suit :</a:t>
            </a:r>
          </a:p>
        </p:txBody>
      </p:sp>
      <p:pic>
        <p:nvPicPr>
          <p:cNvPr id="9" name="Google Shape;289;p51">
            <a:extLst>
              <a:ext uri="{FF2B5EF4-FFF2-40B4-BE49-F238E27FC236}">
                <a16:creationId xmlns:a16="http://schemas.microsoft.com/office/drawing/2014/main" id="{9D147985-13FE-6E0C-DCEE-5CD8277503D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a:extLst>
              <a:ext uri="{FF2B5EF4-FFF2-40B4-BE49-F238E27FC236}">
                <a16:creationId xmlns:a16="http://schemas.microsoft.com/office/drawing/2014/main" id="{AADF4C9D-72F1-2F27-819A-24D69A5D8DEE}"/>
              </a:ext>
            </a:extLst>
          </p:cNvPr>
          <p:cNvSpPr txBox="1"/>
          <p:nvPr/>
        </p:nvSpPr>
        <p:spPr>
          <a:xfrm>
            <a:off x="717962" y="2037526"/>
            <a:ext cx="4379556" cy="3359061"/>
          </a:xfrm>
          <a:prstGeom prst="rect">
            <a:avLst/>
          </a:prstGeom>
          <a:solidFill>
            <a:schemeClr val="bg1">
              <a:lumMod val="95000"/>
            </a:schemeClr>
          </a:solidFill>
        </p:spPr>
        <p:txBody>
          <a:bodyPr wrap="square">
            <a:spAutoFit/>
          </a:bodyPr>
          <a:lstStyle/>
          <a:p>
            <a:pPr algn="just">
              <a:lnSpc>
                <a:spcPct val="150000"/>
              </a:lnSpc>
            </a:pPr>
            <a:r>
              <a:rPr lang="fr-FR" sz="2400" dirty="0">
                <a:latin typeface="Calibri" panose="020F0502020204030204" pitchFamily="34" charset="0"/>
                <a:cs typeface="Calibri" panose="020F0502020204030204" pitchFamily="34" charset="0"/>
              </a:rPr>
              <a:t>L’ensemble des </a:t>
            </a:r>
            <a:r>
              <a:rPr lang="fr-FR" sz="2400" b="1" dirty="0">
                <a:latin typeface="Calibri" panose="020F0502020204030204" pitchFamily="34" charset="0"/>
                <a:cs typeface="Calibri" panose="020F0502020204030204" pitchFamily="34" charset="0"/>
              </a:rPr>
              <a:t>conditions atmosphériques</a:t>
            </a:r>
            <a:r>
              <a:rPr lang="fr-FR" sz="2400" dirty="0">
                <a:latin typeface="Calibri" panose="020F0502020204030204" pitchFamily="34" charset="0"/>
                <a:cs typeface="Calibri" panose="020F0502020204030204" pitchFamily="34" charset="0"/>
              </a:rPr>
              <a:t> (la température , la quantité de pluie journalière…) enregistrées dans une région donnée pendant une </a:t>
            </a:r>
            <a:r>
              <a:rPr lang="fr-FR" sz="2400" b="1" dirty="0">
                <a:latin typeface="Calibri" panose="020F0502020204030204" pitchFamily="34" charset="0"/>
                <a:cs typeface="Calibri" panose="020F0502020204030204" pitchFamily="34" charset="0"/>
              </a:rPr>
              <a:t>courte période</a:t>
            </a:r>
            <a:r>
              <a:rPr lang="fr-FR" sz="2400" dirty="0">
                <a:latin typeface="Calibri" panose="020F0502020204030204" pitchFamily="34" charset="0"/>
                <a:cs typeface="Calibri" panose="020F0502020204030204" pitchFamily="34" charset="0"/>
              </a:rPr>
              <a:t>.</a:t>
            </a:r>
          </a:p>
        </p:txBody>
      </p:sp>
      <p:sp>
        <p:nvSpPr>
          <p:cNvPr id="13" name="Espace réservé du contenu 12">
            <a:extLst>
              <a:ext uri="{FF2B5EF4-FFF2-40B4-BE49-F238E27FC236}">
                <a16:creationId xmlns:a16="http://schemas.microsoft.com/office/drawing/2014/main" id="{8924E7CC-71A1-C343-F416-6F024005C379}"/>
              </a:ext>
            </a:extLst>
          </p:cNvPr>
          <p:cNvSpPr>
            <a:spLocks noGrp="1"/>
          </p:cNvSpPr>
          <p:nvPr>
            <p:ph sz="quarter" idx="11"/>
          </p:nvPr>
        </p:nvSpPr>
        <p:spPr/>
        <p:txBody>
          <a:bodyPr/>
          <a:lstStyle/>
          <a:p>
            <a:endParaRPr lang="fr-FR"/>
          </a:p>
        </p:txBody>
      </p:sp>
      <p:pic>
        <p:nvPicPr>
          <p:cNvPr id="17" name="Image 16">
            <a:extLst>
              <a:ext uri="{FF2B5EF4-FFF2-40B4-BE49-F238E27FC236}">
                <a16:creationId xmlns:a16="http://schemas.microsoft.com/office/drawing/2014/main" id="{EE9CCD4C-58C2-1937-9EAB-E8DFCAECA2A0}"/>
              </a:ext>
            </a:extLst>
          </p:cNvPr>
          <p:cNvPicPr>
            <a:picLocks noChangeAspect="1"/>
          </p:cNvPicPr>
          <p:nvPr/>
        </p:nvPicPr>
        <p:blipFill>
          <a:blip r:embed="rId3"/>
          <a:stretch>
            <a:fillRect/>
          </a:stretch>
        </p:blipFill>
        <p:spPr>
          <a:xfrm>
            <a:off x="5255172" y="1692390"/>
            <a:ext cx="6745908" cy="4497272"/>
          </a:xfrm>
          <a:prstGeom prst="rect">
            <a:avLst/>
          </a:prstGeom>
        </p:spPr>
      </p:pic>
      <p:sp>
        <p:nvSpPr>
          <p:cNvPr id="5" name="ZoneTexte 4">
            <a:extLst>
              <a:ext uri="{FF2B5EF4-FFF2-40B4-BE49-F238E27FC236}">
                <a16:creationId xmlns:a16="http://schemas.microsoft.com/office/drawing/2014/main" id="{6538C5AA-4780-6BFB-69A5-F126DC4F8DA9}"/>
              </a:ext>
            </a:extLst>
          </p:cNvPr>
          <p:cNvSpPr txBox="1"/>
          <p:nvPr/>
        </p:nvSpPr>
        <p:spPr>
          <a:xfrm>
            <a:off x="717961" y="1288006"/>
            <a:ext cx="2165916" cy="519351"/>
          </a:xfrm>
          <a:prstGeom prst="roundRect">
            <a:avLst>
              <a:gd name="adj" fmla="val 50000"/>
            </a:avLst>
          </a:prstGeom>
          <a:solidFill>
            <a:srgbClr val="106585"/>
          </a:solidFill>
          <a:ln>
            <a:noFill/>
          </a:ln>
        </p:spPr>
        <p:txBody>
          <a:bodyPr wrap="square" lIns="0" tIns="0" rIns="36000" bIns="0">
            <a:spAutoFit/>
          </a:bodyPr>
          <a:lstStyle/>
          <a:p>
            <a:pPr algn="ctr"/>
            <a:r>
              <a:rPr lang="fr-FR" sz="2400" b="1" dirty="0">
                <a:solidFill>
                  <a:schemeClr val="bg1"/>
                </a:solidFill>
                <a:latin typeface="Calibri"/>
                <a:ea typeface="Calibri"/>
                <a:cs typeface="Calibri"/>
                <a:sym typeface="Calibri"/>
              </a:rPr>
              <a:t>Météo </a:t>
            </a:r>
          </a:p>
        </p:txBody>
      </p:sp>
    </p:spTree>
    <p:extLst>
      <p:ext uri="{BB962C8B-B14F-4D97-AF65-F5344CB8AC3E}">
        <p14:creationId xmlns:p14="http://schemas.microsoft.com/office/powerpoint/2010/main" val="176079321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13325-1BDB-992D-F3A1-D00E5639EB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AD0D338-D043-26EB-A42B-DE6AF41678A7}"/>
              </a:ext>
            </a:extLst>
          </p:cNvPr>
          <p:cNvSpPr>
            <a:spLocks noGrp="1"/>
          </p:cNvSpPr>
          <p:nvPr>
            <p:ph type="title"/>
          </p:nvPr>
        </p:nvSpPr>
        <p:spPr>
          <a:xfrm>
            <a:off x="1030288" y="291779"/>
            <a:ext cx="10277091" cy="267549"/>
          </a:xfrm>
        </p:spPr>
        <p:txBody>
          <a:bodyPr/>
          <a:lstStyle/>
          <a:p>
            <a:r>
              <a:rPr lang="fr-FR" noProof="0" dirty="0">
                <a:solidFill>
                  <a:schemeClr val="tx1">
                    <a:lumMod val="50000"/>
                    <a:lumOff val="50000"/>
                  </a:schemeClr>
                </a:solidFill>
              </a:rPr>
              <a:t>Concernant le climat, on peut le définir comme suit: </a:t>
            </a:r>
          </a:p>
        </p:txBody>
      </p:sp>
      <p:pic>
        <p:nvPicPr>
          <p:cNvPr id="9" name="Google Shape;289;p51">
            <a:extLst>
              <a:ext uri="{FF2B5EF4-FFF2-40B4-BE49-F238E27FC236}">
                <a16:creationId xmlns:a16="http://schemas.microsoft.com/office/drawing/2014/main" id="{FE388360-E196-BCD4-5EC9-12B2106D130A}"/>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99FACACF-315A-A1FA-934B-559FEBEEACE1}"/>
              </a:ext>
            </a:extLst>
          </p:cNvPr>
          <p:cNvSpPr txBox="1"/>
          <p:nvPr/>
        </p:nvSpPr>
        <p:spPr>
          <a:xfrm>
            <a:off x="581761" y="1784464"/>
            <a:ext cx="10916854" cy="830997"/>
          </a:xfrm>
          <a:prstGeom prst="rect">
            <a:avLst/>
          </a:prstGeom>
          <a:solidFill>
            <a:schemeClr val="bg1">
              <a:lumMod val="95000"/>
            </a:schemeClr>
          </a:solidFill>
        </p:spPr>
        <p:txBody>
          <a:bodyPr wrap="square">
            <a:spAutoFit/>
          </a:bodyPr>
          <a:lstStyle/>
          <a:p>
            <a:pPr algn="just"/>
            <a:r>
              <a:rPr lang="fr-FR" sz="2400" dirty="0">
                <a:latin typeface="Calibri" panose="020F0502020204030204" pitchFamily="34" charset="0"/>
                <a:cs typeface="Calibri" panose="020F0502020204030204" pitchFamily="34" charset="0"/>
              </a:rPr>
              <a:t>Les </a:t>
            </a:r>
            <a:r>
              <a:rPr lang="fr-FR" sz="2400" b="1" dirty="0">
                <a:latin typeface="Calibri" panose="020F0502020204030204" pitchFamily="34" charset="0"/>
                <a:cs typeface="Calibri" panose="020F0502020204030204" pitchFamily="34" charset="0"/>
              </a:rPr>
              <a:t>conditions météorologiques </a:t>
            </a:r>
            <a:r>
              <a:rPr lang="fr-FR" sz="2400" dirty="0">
                <a:latin typeface="Calibri" panose="020F0502020204030204" pitchFamily="34" charset="0"/>
                <a:cs typeface="Calibri" panose="020F0502020204030204" pitchFamily="34" charset="0"/>
              </a:rPr>
              <a:t>moyennes d’une région donnée sur une </a:t>
            </a:r>
            <a:r>
              <a:rPr lang="fr-FR" sz="2400" b="1" dirty="0">
                <a:latin typeface="Calibri" panose="020F0502020204030204" pitchFamily="34" charset="0"/>
                <a:cs typeface="Calibri" panose="020F0502020204030204" pitchFamily="34" charset="0"/>
              </a:rPr>
              <a:t>longue période </a:t>
            </a:r>
            <a:r>
              <a:rPr lang="fr-FR" sz="2400" dirty="0">
                <a:latin typeface="Calibri" panose="020F0502020204030204" pitchFamily="34" charset="0"/>
                <a:cs typeface="Calibri" panose="020F0502020204030204" pitchFamily="34" charset="0"/>
              </a:rPr>
              <a:t>(environ trente ans).</a:t>
            </a:r>
          </a:p>
        </p:txBody>
      </p:sp>
      <p:sp>
        <p:nvSpPr>
          <p:cNvPr id="6" name="ZoneTexte 5">
            <a:extLst>
              <a:ext uri="{FF2B5EF4-FFF2-40B4-BE49-F238E27FC236}">
                <a16:creationId xmlns:a16="http://schemas.microsoft.com/office/drawing/2014/main" id="{17EE6A96-2790-AE7A-0237-52BB5F2F781B}"/>
              </a:ext>
            </a:extLst>
          </p:cNvPr>
          <p:cNvSpPr txBox="1"/>
          <p:nvPr/>
        </p:nvSpPr>
        <p:spPr>
          <a:xfrm>
            <a:off x="449212" y="1211843"/>
            <a:ext cx="1990934" cy="461665"/>
          </a:xfrm>
          <a:prstGeom prst="roundRect">
            <a:avLst>
              <a:gd name="adj" fmla="val 50000"/>
            </a:avLst>
          </a:prstGeom>
          <a:solidFill>
            <a:srgbClr val="10658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None/>
              <a:defRPr sz="2400" b="1">
                <a:solidFill>
                  <a:schemeClr val="lt1"/>
                </a:solidFill>
                <a:latin typeface="Calibri"/>
                <a:ea typeface="Calibri"/>
                <a:cs typeface="Calibri"/>
              </a:defRPr>
            </a:lvl1pPr>
          </a:lstStyle>
          <a:p>
            <a:r>
              <a:rPr lang="fr-FR" dirty="0"/>
              <a:t>Climat</a:t>
            </a:r>
          </a:p>
        </p:txBody>
      </p:sp>
      <p:sp>
        <p:nvSpPr>
          <p:cNvPr id="8" name="ZoneTexte 7">
            <a:extLst>
              <a:ext uri="{FF2B5EF4-FFF2-40B4-BE49-F238E27FC236}">
                <a16:creationId xmlns:a16="http://schemas.microsoft.com/office/drawing/2014/main" id="{47C0D3BE-5B82-C68B-F248-0D914CC05478}"/>
              </a:ext>
            </a:extLst>
          </p:cNvPr>
          <p:cNvSpPr txBox="1"/>
          <p:nvPr/>
        </p:nvSpPr>
        <p:spPr>
          <a:xfrm>
            <a:off x="449212" y="3198167"/>
            <a:ext cx="1990934" cy="461665"/>
          </a:xfrm>
          <a:prstGeom prst="roundRect">
            <a:avLst>
              <a:gd name="adj" fmla="val 50000"/>
            </a:avLst>
          </a:prstGeom>
          <a:solidFill>
            <a:srgbClr val="10658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None/>
              <a:defRPr sz="2400" b="1">
                <a:solidFill>
                  <a:schemeClr val="lt1"/>
                </a:solidFill>
                <a:latin typeface="Calibri"/>
                <a:ea typeface="Calibri"/>
                <a:cs typeface="Calibri"/>
              </a:defRPr>
            </a:lvl1pPr>
          </a:lstStyle>
          <a:p>
            <a:r>
              <a:rPr lang="fr-FR" dirty="0"/>
              <a:t>Exemple</a:t>
            </a:r>
          </a:p>
        </p:txBody>
      </p:sp>
      <p:graphicFrame>
        <p:nvGraphicFramePr>
          <p:cNvPr id="3" name="Espace réservé du contenu 2">
            <a:extLst>
              <a:ext uri="{FF2B5EF4-FFF2-40B4-BE49-F238E27FC236}">
                <a16:creationId xmlns:a16="http://schemas.microsoft.com/office/drawing/2014/main" id="{CCDCFAAA-4DCE-5243-1D22-1D78852A1A94}"/>
              </a:ext>
            </a:extLst>
          </p:cNvPr>
          <p:cNvGraphicFramePr>
            <a:graphicFrameLocks noGrp="1"/>
          </p:cNvGraphicFramePr>
          <p:nvPr>
            <p:ph sz="quarter" idx="11"/>
            <p:extLst>
              <p:ext uri="{D42A27DB-BD31-4B8C-83A1-F6EECF244321}">
                <p14:modId xmlns:p14="http://schemas.microsoft.com/office/powerpoint/2010/main" val="2714609451"/>
              </p:ext>
            </p:extLst>
          </p:nvPr>
        </p:nvGraphicFramePr>
        <p:xfrm>
          <a:off x="581761" y="3912669"/>
          <a:ext cx="10756332" cy="1977328"/>
        </p:xfrm>
        <a:graphic>
          <a:graphicData uri="http://schemas.openxmlformats.org/drawingml/2006/table">
            <a:tbl>
              <a:tblPr>
                <a:tableStyleId>{5940675A-B579-460E-94D1-54222C63F5DA}</a:tableStyleId>
              </a:tblPr>
              <a:tblGrid>
                <a:gridCol w="2397413">
                  <a:extLst>
                    <a:ext uri="{9D8B030D-6E8A-4147-A177-3AD203B41FA5}">
                      <a16:colId xmlns:a16="http://schemas.microsoft.com/office/drawing/2014/main" val="840411382"/>
                    </a:ext>
                  </a:extLst>
                </a:gridCol>
                <a:gridCol w="2980753">
                  <a:extLst>
                    <a:ext uri="{9D8B030D-6E8A-4147-A177-3AD203B41FA5}">
                      <a16:colId xmlns:a16="http://schemas.microsoft.com/office/drawing/2014/main" val="2802623795"/>
                    </a:ext>
                  </a:extLst>
                </a:gridCol>
                <a:gridCol w="2689083">
                  <a:extLst>
                    <a:ext uri="{9D8B030D-6E8A-4147-A177-3AD203B41FA5}">
                      <a16:colId xmlns:a16="http://schemas.microsoft.com/office/drawing/2014/main" val="2051955007"/>
                    </a:ext>
                  </a:extLst>
                </a:gridCol>
                <a:gridCol w="2689083">
                  <a:extLst>
                    <a:ext uri="{9D8B030D-6E8A-4147-A177-3AD203B41FA5}">
                      <a16:colId xmlns:a16="http://schemas.microsoft.com/office/drawing/2014/main" val="2406554850"/>
                    </a:ext>
                  </a:extLst>
                </a:gridCol>
              </a:tblGrid>
              <a:tr h="498506">
                <a:tc>
                  <a:txBody>
                    <a:bodyPr/>
                    <a:lstStyle/>
                    <a:p>
                      <a:pPr algn="ctr">
                        <a:buNone/>
                      </a:pPr>
                      <a:r>
                        <a:rPr lang="fr-FR" sz="2400" b="1" dirty="0">
                          <a:solidFill>
                            <a:schemeClr val="bg1"/>
                          </a:solidFill>
                          <a:latin typeface="Calibri" panose="020F0502020204030204" pitchFamily="34" charset="0"/>
                          <a:cs typeface="Calibri" panose="020F0502020204030204" pitchFamily="34" charset="0"/>
                        </a:rPr>
                        <a:t>Type climat</a:t>
                      </a:r>
                    </a:p>
                  </a:txBody>
                  <a:tcPr marL="15782" marR="15782" marT="7891" marB="7891"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C00000"/>
                    </a:solidFill>
                  </a:tcPr>
                </a:tc>
                <a:tc>
                  <a:txBody>
                    <a:bodyPr/>
                    <a:lstStyle/>
                    <a:p>
                      <a:pPr algn="ctr">
                        <a:buNone/>
                      </a:pPr>
                      <a:r>
                        <a:rPr lang="fr-FR" sz="2400" b="1" dirty="0">
                          <a:solidFill>
                            <a:schemeClr val="bg1"/>
                          </a:solidFill>
                          <a:latin typeface="Calibri" panose="020F0502020204030204" pitchFamily="34" charset="0"/>
                          <a:cs typeface="Calibri" panose="020F0502020204030204" pitchFamily="34" charset="0"/>
                        </a:rPr>
                        <a:t>Climat méditerranéen</a:t>
                      </a:r>
                    </a:p>
                  </a:txBody>
                  <a:tcPr marL="15782" marR="15782" marT="7891" marB="789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C00000"/>
                    </a:solidFill>
                  </a:tcPr>
                </a:tc>
                <a:tc>
                  <a:txBody>
                    <a:bodyPr/>
                    <a:lstStyle/>
                    <a:p>
                      <a:pPr algn="ctr">
                        <a:buNone/>
                      </a:pPr>
                      <a:r>
                        <a:rPr lang="fr-FR" sz="2400" b="1" dirty="0">
                          <a:solidFill>
                            <a:schemeClr val="bg1"/>
                          </a:solidFill>
                          <a:latin typeface="Calibri" panose="020F0502020204030204" pitchFamily="34" charset="0"/>
                          <a:cs typeface="Calibri" panose="020F0502020204030204" pitchFamily="34" charset="0"/>
                        </a:rPr>
                        <a:t>Climat montagnard</a:t>
                      </a:r>
                    </a:p>
                  </a:txBody>
                  <a:tcPr marL="15782" marR="15782" marT="7891" marB="789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C00000"/>
                    </a:solidFill>
                  </a:tcPr>
                </a:tc>
                <a:tc>
                  <a:txBody>
                    <a:bodyPr/>
                    <a:lstStyle/>
                    <a:p>
                      <a:pPr algn="ctr">
                        <a:buNone/>
                      </a:pPr>
                      <a:r>
                        <a:rPr lang="fr-FR" sz="2400" b="1" dirty="0">
                          <a:solidFill>
                            <a:schemeClr val="bg1"/>
                          </a:solidFill>
                          <a:latin typeface="Calibri" panose="020F0502020204030204" pitchFamily="34" charset="0"/>
                          <a:cs typeface="Calibri" panose="020F0502020204030204" pitchFamily="34" charset="0"/>
                        </a:rPr>
                        <a:t>Climat désertique</a:t>
                      </a:r>
                    </a:p>
                  </a:txBody>
                  <a:tcPr marL="15782" marR="15782" marT="7891" marB="7891"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2368649377"/>
                  </a:ext>
                </a:extLst>
              </a:tr>
              <a:tr h="1161421">
                <a:tc>
                  <a:txBody>
                    <a:bodyPr/>
                    <a:lstStyle/>
                    <a:p>
                      <a:pPr algn="ctr">
                        <a:buNone/>
                      </a:pPr>
                      <a:r>
                        <a:rPr lang="fr-FR" sz="2400" b="1" dirty="0">
                          <a:solidFill>
                            <a:schemeClr val="bg1"/>
                          </a:solidFill>
                          <a:latin typeface="Calibri" panose="020F0502020204030204" pitchFamily="34" charset="0"/>
                          <a:cs typeface="Calibri" panose="020F0502020204030204" pitchFamily="34" charset="0"/>
                        </a:rPr>
                        <a:t>Caractéristiques</a:t>
                      </a:r>
                      <a:r>
                        <a:rPr lang="fr-FR" sz="2400" b="1" dirty="0">
                          <a:latin typeface="Calibri" panose="020F0502020204030204" pitchFamily="34" charset="0"/>
                          <a:cs typeface="Calibri" panose="020F0502020204030204" pitchFamily="34" charset="0"/>
                        </a:rPr>
                        <a:t> </a:t>
                      </a:r>
                      <a:r>
                        <a:rPr lang="fr-FR" sz="2400" b="1" dirty="0">
                          <a:solidFill>
                            <a:schemeClr val="bg1"/>
                          </a:solidFill>
                          <a:latin typeface="Calibri" panose="020F0502020204030204" pitchFamily="34" charset="0"/>
                          <a:cs typeface="Calibri" panose="020F0502020204030204" pitchFamily="34" charset="0"/>
                        </a:rPr>
                        <a:t>principales</a:t>
                      </a:r>
                      <a:endParaRPr lang="fr-FR" sz="2400" dirty="0">
                        <a:solidFill>
                          <a:schemeClr val="bg1"/>
                        </a:solidFill>
                        <a:latin typeface="Calibri" panose="020F0502020204030204" pitchFamily="34" charset="0"/>
                        <a:cs typeface="Calibri" panose="020F0502020204030204" pitchFamily="34" charset="0"/>
                      </a:endParaRPr>
                    </a:p>
                  </a:txBody>
                  <a:tcPr marL="15782" marR="15782" marT="7891" marB="7891" anchor="ctr">
                    <a:lnR w="12700" cap="flat" cmpd="sng" algn="ctr">
                      <a:solidFill>
                        <a:srgbClr val="C00000"/>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C00000"/>
                    </a:solidFill>
                  </a:tcPr>
                </a:tc>
                <a:tc>
                  <a:txBody>
                    <a:bodyPr/>
                    <a:lstStyle/>
                    <a:p>
                      <a:pPr algn="ctr">
                        <a:buNone/>
                      </a:pPr>
                      <a:r>
                        <a:rPr lang="fr-FR" sz="2400" dirty="0">
                          <a:latin typeface="Calibri" panose="020F0502020204030204" pitchFamily="34" charset="0"/>
                          <a:cs typeface="Calibri" panose="020F0502020204030204" pitchFamily="34" charset="0"/>
                        </a:rPr>
                        <a:t>Étés chauds et secs, hivers doux et pluvieux.</a:t>
                      </a:r>
                    </a:p>
                  </a:txBody>
                  <a:tcPr marL="15782" marR="15782" marT="7891" marB="7891"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FEFEF"/>
                    </a:solidFill>
                  </a:tcPr>
                </a:tc>
                <a:tc>
                  <a:txBody>
                    <a:bodyPr/>
                    <a:lstStyle/>
                    <a:p>
                      <a:pPr algn="ctr">
                        <a:buNone/>
                      </a:pPr>
                      <a:r>
                        <a:rPr lang="fr-FR" sz="2400" dirty="0">
                          <a:latin typeface="Calibri" panose="020F0502020204030204" pitchFamily="34" charset="0"/>
                          <a:cs typeface="Calibri" panose="020F0502020204030204" pitchFamily="34" charset="0"/>
                        </a:rPr>
                        <a:t>Hivers froids avec neige, étés frais, pluies modérées à fortes.</a:t>
                      </a:r>
                    </a:p>
                  </a:txBody>
                  <a:tcPr marL="15782" marR="15782" marT="7891" marB="7891"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FEFEF"/>
                    </a:solidFill>
                  </a:tcPr>
                </a:tc>
                <a:tc>
                  <a:txBody>
                    <a:bodyPr/>
                    <a:lstStyle/>
                    <a:p>
                      <a:pPr algn="ctr">
                        <a:buNone/>
                      </a:pPr>
                      <a:r>
                        <a:rPr lang="fr-FR" sz="2400" dirty="0">
                          <a:latin typeface="Calibri" panose="020F0502020204030204" pitchFamily="34" charset="0"/>
                          <a:cs typeface="Calibri" panose="020F0502020204030204" pitchFamily="34" charset="0"/>
                        </a:rPr>
                        <a:t>Temps très sec, très chaud le jour et frais la nuit, très faibles précipitations.</a:t>
                      </a:r>
                    </a:p>
                  </a:txBody>
                  <a:tcPr marL="15782" marR="15782" marT="7891" marB="7891" anchor="ctr">
                    <a:lnL w="12700" cap="flat" cmpd="sng" algn="ctr">
                      <a:solidFill>
                        <a:srgbClr val="C00000"/>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FFEFEF"/>
                    </a:solidFill>
                  </a:tcPr>
                </a:tc>
                <a:extLst>
                  <a:ext uri="{0D108BD9-81ED-4DB2-BD59-A6C34878D82A}">
                    <a16:rowId xmlns:a16="http://schemas.microsoft.com/office/drawing/2014/main" val="509167454"/>
                  </a:ext>
                </a:extLst>
              </a:tr>
            </a:tbl>
          </a:graphicData>
        </a:graphic>
      </p:graphicFrame>
    </p:spTree>
    <p:extLst>
      <p:ext uri="{BB962C8B-B14F-4D97-AF65-F5344CB8AC3E}">
        <p14:creationId xmlns:p14="http://schemas.microsoft.com/office/powerpoint/2010/main" val="416625530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7AC60-2EF0-0E5D-FE4E-8E3D0C5C39EA}"/>
            </a:ext>
          </a:extLst>
        </p:cNvPr>
        <p:cNvGrpSpPr/>
        <p:nvPr/>
      </p:nvGrpSpPr>
      <p:grpSpPr>
        <a:xfrm>
          <a:off x="0" y="0"/>
          <a:ext cx="0" cy="0"/>
          <a:chOff x="0" y="0"/>
          <a:chExt cx="0" cy="0"/>
        </a:xfrm>
      </p:grpSpPr>
      <p:sp>
        <p:nvSpPr>
          <p:cNvPr id="14" name="ZoneTexte 13">
            <a:extLst>
              <a:ext uri="{FF2B5EF4-FFF2-40B4-BE49-F238E27FC236}">
                <a16:creationId xmlns:a16="http://schemas.microsoft.com/office/drawing/2014/main" id="{2B89F6B2-C7D7-B555-C5EF-8D65EC0F31C0}"/>
              </a:ext>
            </a:extLst>
          </p:cNvPr>
          <p:cNvSpPr txBox="1"/>
          <p:nvPr/>
        </p:nvSpPr>
        <p:spPr>
          <a:xfrm>
            <a:off x="948977" y="301287"/>
            <a:ext cx="10140597" cy="313932"/>
          </a:xfrm>
          <a:prstGeom prst="rect">
            <a:avLst/>
          </a:prstGeom>
        </p:spPr>
        <p:txBody>
          <a:bodyPr vert="horz" lIns="91440" tIns="45720" rIns="91440" bIns="45720" rtlCol="0" anchor="ctr">
            <a:noAutofit/>
          </a:bodyPr>
          <a:lstStyle>
            <a:lvl1pPr>
              <a:lnSpc>
                <a:spcPct val="90000"/>
              </a:lnSpc>
              <a:spcBef>
                <a:spcPct val="0"/>
              </a:spcBef>
              <a:buNone/>
              <a:defRPr sz="1600" b="1">
                <a:solidFill>
                  <a:schemeClr val="tx1">
                    <a:lumMod val="50000"/>
                    <a:lumOff val="50000"/>
                  </a:schemeClr>
                </a:solidFill>
                <a:latin typeface="Calibri" panose="020F0502020204030204" pitchFamily="34" charset="0"/>
                <a:ea typeface="+mj-ea"/>
                <a:cs typeface="Calibri" panose="020F0502020204030204" pitchFamily="34" charset="0"/>
              </a:defRPr>
            </a:lvl1pPr>
          </a:lstStyle>
          <a:p>
            <a:r>
              <a:rPr lang="fr-FR" dirty="0"/>
              <a:t>Pour lire une carte météorologique je dois repérer d’abord les éléments suivants  :</a:t>
            </a:r>
          </a:p>
        </p:txBody>
      </p:sp>
      <p:pic>
        <p:nvPicPr>
          <p:cNvPr id="2" name="Image 1">
            <a:extLst>
              <a:ext uri="{FF2B5EF4-FFF2-40B4-BE49-F238E27FC236}">
                <a16:creationId xmlns:a16="http://schemas.microsoft.com/office/drawing/2014/main" id="{11385DE0-1941-341F-8394-BE584097FB1B}"/>
              </a:ext>
            </a:extLst>
          </p:cNvPr>
          <p:cNvPicPr>
            <a:picLocks noChangeAspect="1"/>
          </p:cNvPicPr>
          <p:nvPr/>
        </p:nvPicPr>
        <p:blipFill>
          <a:blip r:embed="rId3"/>
          <a:stretch>
            <a:fillRect/>
          </a:stretch>
        </p:blipFill>
        <p:spPr>
          <a:xfrm>
            <a:off x="11436641" y="474212"/>
            <a:ext cx="545597" cy="545597"/>
          </a:xfrm>
          <a:prstGeom prst="rect">
            <a:avLst/>
          </a:prstGeom>
        </p:spPr>
      </p:pic>
      <p:pic>
        <p:nvPicPr>
          <p:cNvPr id="5" name="Image 4">
            <a:extLst>
              <a:ext uri="{FF2B5EF4-FFF2-40B4-BE49-F238E27FC236}">
                <a16:creationId xmlns:a16="http://schemas.microsoft.com/office/drawing/2014/main" id="{5219E95F-A7CE-1501-7151-8CB2375CA300}"/>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2465117" y="1651430"/>
            <a:ext cx="6716338" cy="4113185"/>
          </a:xfrm>
          <a:prstGeom prst="rect">
            <a:avLst/>
          </a:prstGeom>
        </p:spPr>
      </p:pic>
      <p:grpSp>
        <p:nvGrpSpPr>
          <p:cNvPr id="17" name="Groupe 16">
            <a:extLst>
              <a:ext uri="{FF2B5EF4-FFF2-40B4-BE49-F238E27FC236}">
                <a16:creationId xmlns:a16="http://schemas.microsoft.com/office/drawing/2014/main" id="{A5B50FF4-9D7F-8991-B52C-8D25CF759467}"/>
              </a:ext>
            </a:extLst>
          </p:cNvPr>
          <p:cNvGrpSpPr/>
          <p:nvPr/>
        </p:nvGrpSpPr>
        <p:grpSpPr>
          <a:xfrm>
            <a:off x="8650705" y="2438586"/>
            <a:ext cx="3137915" cy="461665"/>
            <a:chOff x="8650705" y="2438586"/>
            <a:chExt cx="3137915" cy="461665"/>
          </a:xfrm>
        </p:grpSpPr>
        <p:sp>
          <p:nvSpPr>
            <p:cNvPr id="3" name="ZoneTexte 2">
              <a:extLst>
                <a:ext uri="{FF2B5EF4-FFF2-40B4-BE49-F238E27FC236}">
                  <a16:creationId xmlns:a16="http://schemas.microsoft.com/office/drawing/2014/main" id="{8C190AA2-E6C2-CB90-69A0-EC40EC0B194A}"/>
                </a:ext>
              </a:extLst>
            </p:cNvPr>
            <p:cNvSpPr txBox="1"/>
            <p:nvPr/>
          </p:nvSpPr>
          <p:spPr>
            <a:xfrm>
              <a:off x="9511933" y="2438586"/>
              <a:ext cx="2276687" cy="461665"/>
            </a:xfrm>
            <a:prstGeom prst="rect">
              <a:avLst/>
            </a:prstGeom>
            <a:noFill/>
            <a:ln>
              <a:solidFill>
                <a:srgbClr val="002060"/>
              </a:solidFill>
            </a:ln>
          </p:spPr>
          <p:txBody>
            <a:bodyPr wrap="square" rtlCol="0">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fr-MA" sz="2400" b="1" i="0" u="none" strike="noStrike" kern="1200" cap="none" spc="0" normalizeH="0" baseline="0" noProof="0" dirty="0">
                  <a:ln>
                    <a:noFill/>
                  </a:ln>
                  <a:solidFill>
                    <a:srgbClr val="000000"/>
                  </a:solidFill>
                  <a:effectLst/>
                  <a:uLnTx/>
                  <a:uFillTx/>
                  <a:latin typeface="Calibri" panose="020F0502020204030204"/>
                  <a:ea typeface="Gill Sans"/>
                  <a:cs typeface="+mn-cs"/>
                </a:rPr>
                <a:t>L’orientation </a:t>
              </a:r>
            </a:p>
          </p:txBody>
        </p:sp>
        <p:cxnSp>
          <p:nvCxnSpPr>
            <p:cNvPr id="9" name="Connecteur droit avec flèche 8">
              <a:extLst>
                <a:ext uri="{FF2B5EF4-FFF2-40B4-BE49-F238E27FC236}">
                  <a16:creationId xmlns:a16="http://schemas.microsoft.com/office/drawing/2014/main" id="{0C7A3BAD-BA3E-F60C-087A-019357E23ED8}"/>
                </a:ext>
              </a:extLst>
            </p:cNvPr>
            <p:cNvCxnSpPr>
              <a:stCxn id="3" idx="1"/>
            </p:cNvCxnSpPr>
            <p:nvPr/>
          </p:nvCxnSpPr>
          <p:spPr>
            <a:xfrm flipH="1" flipV="1">
              <a:off x="8650705" y="2669418"/>
              <a:ext cx="861228" cy="1"/>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grpSp>
        <p:nvGrpSpPr>
          <p:cNvPr id="18" name="Groupe 17">
            <a:extLst>
              <a:ext uri="{FF2B5EF4-FFF2-40B4-BE49-F238E27FC236}">
                <a16:creationId xmlns:a16="http://schemas.microsoft.com/office/drawing/2014/main" id="{0AEB9F38-3777-F78B-B131-3C6759DB3230}"/>
              </a:ext>
            </a:extLst>
          </p:cNvPr>
          <p:cNvGrpSpPr/>
          <p:nvPr/>
        </p:nvGrpSpPr>
        <p:grpSpPr>
          <a:xfrm>
            <a:off x="8205537" y="3838074"/>
            <a:ext cx="3503903" cy="1215417"/>
            <a:chOff x="8205537" y="3838074"/>
            <a:chExt cx="3503903" cy="1215417"/>
          </a:xfrm>
        </p:grpSpPr>
        <p:sp>
          <p:nvSpPr>
            <p:cNvPr id="7" name="ZoneTexte 6">
              <a:extLst>
                <a:ext uri="{FF2B5EF4-FFF2-40B4-BE49-F238E27FC236}">
                  <a16:creationId xmlns:a16="http://schemas.microsoft.com/office/drawing/2014/main" id="{9FFC65ED-BFC7-CB8E-F35A-6B77912E274F}"/>
                </a:ext>
              </a:extLst>
            </p:cNvPr>
            <p:cNvSpPr txBox="1"/>
            <p:nvPr/>
          </p:nvSpPr>
          <p:spPr>
            <a:xfrm>
              <a:off x="9432753" y="4591826"/>
              <a:ext cx="2276687" cy="461665"/>
            </a:xfrm>
            <a:prstGeom prst="rect">
              <a:avLst/>
            </a:prstGeom>
            <a:noFill/>
            <a:ln>
              <a:solidFill>
                <a:srgbClr val="002060"/>
              </a:solidFill>
            </a:ln>
          </p:spPr>
          <p:txBody>
            <a:bodyPr wrap="square" rtlCol="0">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fr-MA" sz="2400" b="1" i="0" u="none" strike="noStrike" kern="1200" cap="none" spc="0" normalizeH="0" baseline="0" noProof="0" dirty="0">
                  <a:ln>
                    <a:noFill/>
                  </a:ln>
                  <a:solidFill>
                    <a:srgbClr val="000000"/>
                  </a:solidFill>
                  <a:effectLst/>
                  <a:uLnTx/>
                  <a:uFillTx/>
                  <a:latin typeface="Calibri" panose="020F0502020204030204"/>
                  <a:ea typeface="Gill Sans"/>
                  <a:cs typeface="+mn-cs"/>
                </a:rPr>
                <a:t>La légende </a:t>
              </a:r>
            </a:p>
          </p:txBody>
        </p:sp>
        <p:cxnSp>
          <p:nvCxnSpPr>
            <p:cNvPr id="11" name="Connecteur droit avec flèche 10">
              <a:extLst>
                <a:ext uri="{FF2B5EF4-FFF2-40B4-BE49-F238E27FC236}">
                  <a16:creationId xmlns:a16="http://schemas.microsoft.com/office/drawing/2014/main" id="{9B7F33B5-F7A3-40D0-76D3-40CE449BDCA4}"/>
                </a:ext>
              </a:extLst>
            </p:cNvPr>
            <p:cNvCxnSpPr>
              <a:stCxn id="7" idx="1"/>
            </p:cNvCxnSpPr>
            <p:nvPr/>
          </p:nvCxnSpPr>
          <p:spPr>
            <a:xfrm flipH="1" flipV="1">
              <a:off x="8205537" y="3838074"/>
              <a:ext cx="1227216" cy="98458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grpSp>
        <p:nvGrpSpPr>
          <p:cNvPr id="19" name="Groupe 18">
            <a:extLst>
              <a:ext uri="{FF2B5EF4-FFF2-40B4-BE49-F238E27FC236}">
                <a16:creationId xmlns:a16="http://schemas.microsoft.com/office/drawing/2014/main" id="{8905C34E-404D-8BAC-DF32-1A314C269776}"/>
              </a:ext>
            </a:extLst>
          </p:cNvPr>
          <p:cNvGrpSpPr/>
          <p:nvPr/>
        </p:nvGrpSpPr>
        <p:grpSpPr>
          <a:xfrm>
            <a:off x="482560" y="5486400"/>
            <a:ext cx="2590151" cy="965642"/>
            <a:chOff x="482560" y="5486400"/>
            <a:chExt cx="2590151" cy="965642"/>
          </a:xfrm>
        </p:grpSpPr>
        <p:sp>
          <p:nvSpPr>
            <p:cNvPr id="6" name="ZoneTexte 5">
              <a:extLst>
                <a:ext uri="{FF2B5EF4-FFF2-40B4-BE49-F238E27FC236}">
                  <a16:creationId xmlns:a16="http://schemas.microsoft.com/office/drawing/2014/main" id="{D5B00934-3DAE-0623-F628-8CCF75B462C7}"/>
                </a:ext>
              </a:extLst>
            </p:cNvPr>
            <p:cNvSpPr txBox="1"/>
            <p:nvPr/>
          </p:nvSpPr>
          <p:spPr>
            <a:xfrm>
              <a:off x="482560" y="5990377"/>
              <a:ext cx="2276687" cy="461665"/>
            </a:xfrm>
            <a:prstGeom prst="rect">
              <a:avLst/>
            </a:prstGeom>
            <a:noFill/>
            <a:ln>
              <a:solidFill>
                <a:srgbClr val="002060"/>
              </a:solidFill>
            </a:ln>
          </p:spPr>
          <p:txBody>
            <a:bodyPr wrap="square" rtlCol="0">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fr-MA" sz="2400" b="1" i="0" u="none" strike="noStrike" kern="1200" cap="none" spc="0" normalizeH="0" baseline="0" noProof="0" dirty="0">
                  <a:ln>
                    <a:noFill/>
                  </a:ln>
                  <a:solidFill>
                    <a:srgbClr val="000000"/>
                  </a:solidFill>
                  <a:effectLst/>
                  <a:uLnTx/>
                  <a:uFillTx/>
                  <a:latin typeface="Calibri" panose="020F0502020204030204"/>
                  <a:ea typeface="Gill Sans"/>
                  <a:cs typeface="+mn-cs"/>
                </a:rPr>
                <a:t>L’échelle</a:t>
              </a:r>
            </a:p>
          </p:txBody>
        </p:sp>
        <p:cxnSp>
          <p:nvCxnSpPr>
            <p:cNvPr id="13" name="Connecteur droit avec flèche 12">
              <a:extLst>
                <a:ext uri="{FF2B5EF4-FFF2-40B4-BE49-F238E27FC236}">
                  <a16:creationId xmlns:a16="http://schemas.microsoft.com/office/drawing/2014/main" id="{01DF8CF1-1DA7-2CA5-B65D-0DCB1D7457BD}"/>
                </a:ext>
              </a:extLst>
            </p:cNvPr>
            <p:cNvCxnSpPr>
              <a:stCxn id="6" idx="0"/>
            </p:cNvCxnSpPr>
            <p:nvPr/>
          </p:nvCxnSpPr>
          <p:spPr>
            <a:xfrm flipV="1">
              <a:off x="1620904" y="5486400"/>
              <a:ext cx="1451807" cy="50397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grpSp>
        <p:nvGrpSpPr>
          <p:cNvPr id="15" name="Groupe 14">
            <a:extLst>
              <a:ext uri="{FF2B5EF4-FFF2-40B4-BE49-F238E27FC236}">
                <a16:creationId xmlns:a16="http://schemas.microsoft.com/office/drawing/2014/main" id="{BE3213D8-EC36-B9AE-D9D9-081C5143A53A}"/>
              </a:ext>
            </a:extLst>
          </p:cNvPr>
          <p:cNvGrpSpPr/>
          <p:nvPr/>
        </p:nvGrpSpPr>
        <p:grpSpPr>
          <a:xfrm>
            <a:off x="382294" y="1076884"/>
            <a:ext cx="2276686" cy="1052705"/>
            <a:chOff x="382294" y="1076884"/>
            <a:chExt cx="2276686" cy="1052705"/>
          </a:xfrm>
        </p:grpSpPr>
        <p:sp>
          <p:nvSpPr>
            <p:cNvPr id="4" name="ZoneTexte 3">
              <a:extLst>
                <a:ext uri="{FF2B5EF4-FFF2-40B4-BE49-F238E27FC236}">
                  <a16:creationId xmlns:a16="http://schemas.microsoft.com/office/drawing/2014/main" id="{A2342CD2-C863-8B67-D634-3392EA41AC95}"/>
                </a:ext>
              </a:extLst>
            </p:cNvPr>
            <p:cNvSpPr txBox="1"/>
            <p:nvPr/>
          </p:nvSpPr>
          <p:spPr>
            <a:xfrm>
              <a:off x="382294" y="1076884"/>
              <a:ext cx="2276686" cy="461665"/>
            </a:xfrm>
            <a:prstGeom prst="rect">
              <a:avLst/>
            </a:prstGeom>
            <a:noFill/>
            <a:ln>
              <a:solidFill>
                <a:srgbClr val="002060"/>
              </a:solidFill>
            </a:ln>
          </p:spPr>
          <p:txBody>
            <a:bodyPr wrap="square" rtlCol="0">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fr-MA" sz="2400" b="1" i="0" u="none" strike="noStrike" kern="1200" cap="none" spc="0" normalizeH="0" baseline="0" noProof="0" dirty="0">
                  <a:ln>
                    <a:noFill/>
                  </a:ln>
                  <a:solidFill>
                    <a:srgbClr val="000000"/>
                  </a:solidFill>
                  <a:effectLst/>
                  <a:uLnTx/>
                  <a:uFillTx/>
                  <a:latin typeface="Calibri" panose="020F0502020204030204"/>
                  <a:ea typeface="Gill Sans"/>
                  <a:cs typeface="+mn-cs"/>
                </a:rPr>
                <a:t>Le titre </a:t>
              </a:r>
            </a:p>
          </p:txBody>
        </p:sp>
        <p:cxnSp>
          <p:nvCxnSpPr>
            <p:cNvPr id="16" name="Connecteur droit avec flèche 15">
              <a:extLst>
                <a:ext uri="{FF2B5EF4-FFF2-40B4-BE49-F238E27FC236}">
                  <a16:creationId xmlns:a16="http://schemas.microsoft.com/office/drawing/2014/main" id="{1721DBEC-C2E8-2635-65B6-BE11499F1208}"/>
                </a:ext>
              </a:extLst>
            </p:cNvPr>
            <p:cNvCxnSpPr>
              <a:stCxn id="4" idx="2"/>
            </p:cNvCxnSpPr>
            <p:nvPr/>
          </p:nvCxnSpPr>
          <p:spPr>
            <a:xfrm>
              <a:off x="1520637" y="1538549"/>
              <a:ext cx="1138343" cy="59104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spTree>
    <p:extLst>
      <p:ext uri="{BB962C8B-B14F-4D97-AF65-F5344CB8AC3E}">
        <p14:creationId xmlns:p14="http://schemas.microsoft.com/office/powerpoint/2010/main" val="428647445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righ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989E4-F61A-8B9A-5612-D66D4CF6570E}"/>
            </a:ext>
          </a:extLst>
        </p:cNvPr>
        <p:cNvGrpSpPr/>
        <p:nvPr/>
      </p:nvGrpSpPr>
      <p:grpSpPr>
        <a:xfrm>
          <a:off x="0" y="0"/>
          <a:ext cx="0" cy="0"/>
          <a:chOff x="0" y="0"/>
          <a:chExt cx="0" cy="0"/>
        </a:xfrm>
      </p:grpSpPr>
      <p:sp>
        <p:nvSpPr>
          <p:cNvPr id="14" name="ZoneTexte 13">
            <a:extLst>
              <a:ext uri="{FF2B5EF4-FFF2-40B4-BE49-F238E27FC236}">
                <a16:creationId xmlns:a16="http://schemas.microsoft.com/office/drawing/2014/main" id="{1667320F-B57D-43FC-7126-5A4276EB5B1D}"/>
              </a:ext>
            </a:extLst>
          </p:cNvPr>
          <p:cNvSpPr txBox="1"/>
          <p:nvPr/>
        </p:nvSpPr>
        <p:spPr>
          <a:xfrm>
            <a:off x="909648" y="271549"/>
            <a:ext cx="10140597" cy="475461"/>
          </a:xfrm>
          <a:prstGeom prst="rect">
            <a:avLst/>
          </a:prstGeom>
        </p:spPr>
        <p:txBody>
          <a:bodyPr vert="horz" lIns="91440" tIns="45720" rIns="91440" bIns="45720" rtlCol="0" anchor="ctr">
            <a:noAutofit/>
          </a:bodyPr>
          <a:lstStyle>
            <a:lvl1pPr>
              <a:lnSpc>
                <a:spcPct val="90000"/>
              </a:lnSpc>
              <a:spcBef>
                <a:spcPct val="0"/>
              </a:spcBef>
              <a:buNone/>
              <a:defRPr sz="1600" b="1">
                <a:solidFill>
                  <a:schemeClr val="tx1">
                    <a:lumMod val="50000"/>
                    <a:lumOff val="50000"/>
                  </a:schemeClr>
                </a:solidFill>
                <a:latin typeface="Calibri" panose="020F0502020204030204" pitchFamily="34" charset="0"/>
                <a:ea typeface="+mj-ea"/>
                <a:cs typeface="Calibri" panose="020F0502020204030204" pitchFamily="34" charset="0"/>
              </a:defRPr>
            </a:lvl1pPr>
          </a:lstStyle>
          <a:p>
            <a:r>
              <a:rPr lang="fr-FR" dirty="0"/>
              <a:t>Ensuite je repère la région étudiée sur la carte, et je détermine l’état du ciel et la température. Par exemple pour la ville de Casablanca: </a:t>
            </a:r>
          </a:p>
        </p:txBody>
      </p:sp>
      <p:pic>
        <p:nvPicPr>
          <p:cNvPr id="2" name="Image 1">
            <a:extLst>
              <a:ext uri="{FF2B5EF4-FFF2-40B4-BE49-F238E27FC236}">
                <a16:creationId xmlns:a16="http://schemas.microsoft.com/office/drawing/2014/main" id="{26D8B379-3A5D-FD6E-1E9B-F26503363B6E}"/>
              </a:ext>
            </a:extLst>
          </p:cNvPr>
          <p:cNvPicPr>
            <a:picLocks noChangeAspect="1"/>
          </p:cNvPicPr>
          <p:nvPr/>
        </p:nvPicPr>
        <p:blipFill>
          <a:blip r:embed="rId3"/>
          <a:stretch>
            <a:fillRect/>
          </a:stretch>
        </p:blipFill>
        <p:spPr>
          <a:xfrm>
            <a:off x="11436641" y="474212"/>
            <a:ext cx="545597" cy="545597"/>
          </a:xfrm>
          <a:prstGeom prst="rect">
            <a:avLst/>
          </a:prstGeom>
        </p:spPr>
      </p:pic>
      <p:pic>
        <p:nvPicPr>
          <p:cNvPr id="5" name="Image 4">
            <a:extLst>
              <a:ext uri="{FF2B5EF4-FFF2-40B4-BE49-F238E27FC236}">
                <a16:creationId xmlns:a16="http://schemas.microsoft.com/office/drawing/2014/main" id="{143482E2-EFC2-924F-3A39-ED1B3B9B68EA}"/>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302019" y="1287637"/>
            <a:ext cx="8317073" cy="5093499"/>
          </a:xfrm>
          <a:prstGeom prst="rect">
            <a:avLst/>
          </a:prstGeom>
        </p:spPr>
      </p:pic>
      <p:sp>
        <p:nvSpPr>
          <p:cNvPr id="8" name="Rectangle 7">
            <a:extLst>
              <a:ext uri="{FF2B5EF4-FFF2-40B4-BE49-F238E27FC236}">
                <a16:creationId xmlns:a16="http://schemas.microsoft.com/office/drawing/2014/main" id="{CA01E091-6DA3-AD9B-0EB5-21012FB36A21}"/>
              </a:ext>
            </a:extLst>
          </p:cNvPr>
          <p:cNvSpPr/>
          <p:nvPr/>
        </p:nvSpPr>
        <p:spPr>
          <a:xfrm>
            <a:off x="4208206" y="2163097"/>
            <a:ext cx="1474839" cy="59976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5FC4BC28-6F64-CD35-1E1F-80EA1A6B8585}"/>
              </a:ext>
            </a:extLst>
          </p:cNvPr>
          <p:cNvSpPr/>
          <p:nvPr/>
        </p:nvSpPr>
        <p:spPr>
          <a:xfrm>
            <a:off x="5535561" y="4048431"/>
            <a:ext cx="914400" cy="78903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e 11">
            <a:extLst>
              <a:ext uri="{FF2B5EF4-FFF2-40B4-BE49-F238E27FC236}">
                <a16:creationId xmlns:a16="http://schemas.microsoft.com/office/drawing/2014/main" id="{FAF87BF2-ED59-2353-B8E5-DD66A4B4EC4E}"/>
              </a:ext>
            </a:extLst>
          </p:cNvPr>
          <p:cNvGrpSpPr/>
          <p:nvPr/>
        </p:nvGrpSpPr>
        <p:grpSpPr>
          <a:xfrm>
            <a:off x="5683045" y="2232148"/>
            <a:ext cx="6105575" cy="461665"/>
            <a:chOff x="5683045" y="2438586"/>
            <a:chExt cx="6105575" cy="461665"/>
          </a:xfrm>
        </p:grpSpPr>
        <p:sp>
          <p:nvSpPr>
            <p:cNvPr id="20" name="ZoneTexte 19">
              <a:extLst>
                <a:ext uri="{FF2B5EF4-FFF2-40B4-BE49-F238E27FC236}">
                  <a16:creationId xmlns:a16="http://schemas.microsoft.com/office/drawing/2014/main" id="{9CAB543B-DBF4-EA04-F851-5F4F5243C4C2}"/>
                </a:ext>
              </a:extLst>
            </p:cNvPr>
            <p:cNvSpPr txBox="1"/>
            <p:nvPr/>
          </p:nvSpPr>
          <p:spPr>
            <a:xfrm>
              <a:off x="9511933" y="2438586"/>
              <a:ext cx="2276687" cy="461665"/>
            </a:xfrm>
            <a:prstGeom prst="rect">
              <a:avLst/>
            </a:prstGeom>
            <a:noFill/>
            <a:ln>
              <a:solidFill>
                <a:srgbClr val="002060"/>
              </a:solidFill>
            </a:ln>
          </p:spPr>
          <p:txBody>
            <a:bodyPr wrap="square" rtlCol="0">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fr-MA" sz="2400" b="1" i="0" u="none" strike="noStrike" kern="1200" cap="none" spc="0" normalizeH="0" baseline="0" noProof="0" dirty="0">
                  <a:ln>
                    <a:noFill/>
                  </a:ln>
                  <a:solidFill>
                    <a:srgbClr val="FF0000"/>
                  </a:solidFill>
                  <a:effectLst/>
                  <a:uLnTx/>
                  <a:uFillTx/>
                  <a:latin typeface="Calibri" panose="020F0502020204030204"/>
                  <a:ea typeface="Gill Sans"/>
                  <a:cs typeface="+mn-cs"/>
                </a:rPr>
                <a:t>T = 21°C  </a:t>
              </a:r>
            </a:p>
          </p:txBody>
        </p:sp>
        <p:cxnSp>
          <p:nvCxnSpPr>
            <p:cNvPr id="21" name="Connecteur droit avec flèche 20">
              <a:extLst>
                <a:ext uri="{FF2B5EF4-FFF2-40B4-BE49-F238E27FC236}">
                  <a16:creationId xmlns:a16="http://schemas.microsoft.com/office/drawing/2014/main" id="{FE76C2EB-7AAF-73A6-E547-8DDFB5C93D7F}"/>
                </a:ext>
              </a:extLst>
            </p:cNvPr>
            <p:cNvCxnSpPr>
              <a:cxnSpLocks/>
              <a:stCxn id="20" idx="1"/>
            </p:cNvCxnSpPr>
            <p:nvPr/>
          </p:nvCxnSpPr>
          <p:spPr>
            <a:xfrm flipH="1">
              <a:off x="5683045" y="2669419"/>
              <a:ext cx="3828888" cy="0"/>
            </a:xfrm>
            <a:prstGeom prst="straightConnector1">
              <a:avLst/>
            </a:prstGeom>
            <a:ln>
              <a:solidFill>
                <a:srgbClr val="FF0000"/>
              </a:solidFill>
              <a:headEnd type="triangle" w="med" len="med"/>
              <a:tailEnd type="none" w="med" len="med"/>
            </a:ln>
          </p:spPr>
          <p:style>
            <a:lnRef idx="3">
              <a:schemeClr val="accent5"/>
            </a:lnRef>
            <a:fillRef idx="0">
              <a:schemeClr val="accent5"/>
            </a:fillRef>
            <a:effectRef idx="2">
              <a:schemeClr val="accent5"/>
            </a:effectRef>
            <a:fontRef idx="minor">
              <a:schemeClr val="tx1"/>
            </a:fontRef>
          </p:style>
        </p:cxnSp>
      </p:grpSp>
      <p:grpSp>
        <p:nvGrpSpPr>
          <p:cNvPr id="23" name="Groupe 22">
            <a:extLst>
              <a:ext uri="{FF2B5EF4-FFF2-40B4-BE49-F238E27FC236}">
                <a16:creationId xmlns:a16="http://schemas.microsoft.com/office/drawing/2014/main" id="{6DE88205-89CA-99F0-801C-79CD54C9DC93}"/>
              </a:ext>
            </a:extLst>
          </p:cNvPr>
          <p:cNvGrpSpPr/>
          <p:nvPr/>
        </p:nvGrpSpPr>
        <p:grpSpPr>
          <a:xfrm>
            <a:off x="6449961" y="4212117"/>
            <a:ext cx="5440020" cy="461665"/>
            <a:chOff x="5683045" y="2438586"/>
            <a:chExt cx="6105575" cy="461665"/>
          </a:xfrm>
        </p:grpSpPr>
        <p:sp>
          <p:nvSpPr>
            <p:cNvPr id="24" name="ZoneTexte 23">
              <a:extLst>
                <a:ext uri="{FF2B5EF4-FFF2-40B4-BE49-F238E27FC236}">
                  <a16:creationId xmlns:a16="http://schemas.microsoft.com/office/drawing/2014/main" id="{EA047CA9-2890-9284-F614-202476298C48}"/>
                </a:ext>
              </a:extLst>
            </p:cNvPr>
            <p:cNvSpPr txBox="1"/>
            <p:nvPr/>
          </p:nvSpPr>
          <p:spPr>
            <a:xfrm>
              <a:off x="9143828" y="2438586"/>
              <a:ext cx="2644792" cy="461665"/>
            </a:xfrm>
            <a:prstGeom prst="rect">
              <a:avLst/>
            </a:prstGeom>
            <a:noFill/>
            <a:ln>
              <a:solidFill>
                <a:srgbClr val="002060"/>
              </a:solidFill>
            </a:ln>
          </p:spPr>
          <p:txBody>
            <a:bodyPr wrap="square" rtlCol="0">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fr-MA" sz="2400" b="1" i="0" u="none" strike="noStrike" kern="1200" cap="none" spc="0" normalizeH="0" baseline="0" noProof="0" dirty="0">
                  <a:ln>
                    <a:noFill/>
                  </a:ln>
                  <a:solidFill>
                    <a:srgbClr val="FF0000"/>
                  </a:solidFill>
                  <a:effectLst/>
                  <a:uLnTx/>
                  <a:uFillTx/>
                  <a:latin typeface="Calibri" panose="020F0502020204030204"/>
                  <a:ea typeface="Gill Sans"/>
                  <a:cs typeface="+mn-cs"/>
                </a:rPr>
                <a:t>Ensoleillé </a:t>
              </a:r>
            </a:p>
          </p:txBody>
        </p:sp>
        <p:cxnSp>
          <p:nvCxnSpPr>
            <p:cNvPr id="25" name="Connecteur droit avec flèche 24">
              <a:extLst>
                <a:ext uri="{FF2B5EF4-FFF2-40B4-BE49-F238E27FC236}">
                  <a16:creationId xmlns:a16="http://schemas.microsoft.com/office/drawing/2014/main" id="{3FCC589F-A720-D0E3-4E5A-6A0074DE986E}"/>
                </a:ext>
              </a:extLst>
            </p:cNvPr>
            <p:cNvCxnSpPr>
              <a:cxnSpLocks/>
            </p:cNvCxnSpPr>
            <p:nvPr/>
          </p:nvCxnSpPr>
          <p:spPr>
            <a:xfrm flipH="1">
              <a:off x="5683045" y="2669419"/>
              <a:ext cx="3436587" cy="0"/>
            </a:xfrm>
            <a:prstGeom prst="straightConnector1">
              <a:avLst/>
            </a:prstGeom>
            <a:ln>
              <a:solidFill>
                <a:srgbClr val="FF0000"/>
              </a:solidFill>
              <a:headEnd type="triangle" w="med" len="med"/>
              <a:tailEnd type="none" w="med" len="med"/>
            </a:ln>
          </p:spPr>
          <p:style>
            <a:lnRef idx="3">
              <a:schemeClr val="accent5"/>
            </a:lnRef>
            <a:fillRef idx="0">
              <a:schemeClr val="accent5"/>
            </a:fillRef>
            <a:effectRef idx="2">
              <a:schemeClr val="accent5"/>
            </a:effectRef>
            <a:fontRef idx="minor">
              <a:schemeClr val="tx1"/>
            </a:fontRef>
          </p:style>
        </p:cxnSp>
      </p:grpSp>
    </p:spTree>
    <p:extLst>
      <p:ext uri="{BB962C8B-B14F-4D97-AF65-F5344CB8AC3E}">
        <p14:creationId xmlns:p14="http://schemas.microsoft.com/office/powerpoint/2010/main" val="397910011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84328F-9260-2AC3-D17D-926965718537}"/>
              </a:ext>
            </a:extLst>
          </p:cNvPr>
          <p:cNvSpPr>
            <a:spLocks noGrp="1"/>
          </p:cNvSpPr>
          <p:nvPr>
            <p:ph type="body" sz="quarter" idx="10"/>
          </p:nvPr>
        </p:nvSpPr>
        <p:spPr/>
        <p:txBody>
          <a:bodyPr/>
          <a:lstStyle/>
          <a:p>
            <a:r>
              <a:rPr lang="fr-FR" noProof="0" dirty="0"/>
              <a:t>5 min</a:t>
            </a:r>
          </a:p>
        </p:txBody>
      </p:sp>
    </p:spTree>
    <p:extLst>
      <p:ext uri="{BB962C8B-B14F-4D97-AF65-F5344CB8AC3E}">
        <p14:creationId xmlns:p14="http://schemas.microsoft.com/office/powerpoint/2010/main" val="23115197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a:xfrm>
            <a:off x="931104" y="205544"/>
            <a:ext cx="10778296" cy="625980"/>
          </a:xfrm>
        </p:spPr>
        <p:txBody>
          <a:bodyPr/>
          <a:lstStyle/>
          <a:p>
            <a:r>
              <a:rPr lang="fr-FR" noProof="0" dirty="0">
                <a:solidFill>
                  <a:schemeClr val="tx1">
                    <a:lumMod val="50000"/>
                    <a:lumOff val="50000"/>
                  </a:schemeClr>
                </a:solidFill>
              </a:rPr>
              <a:t>La tâche demandée consiste à observer une carte météorologique et une carte climatique du Maroc, puis à décrire la météo et le climat d’une région, puis préciser le lien entre eux.</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a:xfrm>
            <a:off x="980290" y="720167"/>
            <a:ext cx="10277475" cy="268287"/>
          </a:xfrm>
        </p:spPr>
        <p:txBody>
          <a:bodyPr/>
          <a:lstStyle/>
          <a:p>
            <a:r>
              <a:rPr lang="fr-FR" sz="1100" noProof="0" dirty="0">
                <a:solidFill>
                  <a:schemeClr val="tx1">
                    <a:lumMod val="50000"/>
                    <a:lumOff val="50000"/>
                  </a:schemeClr>
                </a:solidFill>
              </a:rPr>
              <a:t>Présenter le document. Lire la consigne. Expliquer s’il y a des mots pas clairs.</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6">
            <a:extLst>
              <a:ext uri="{FF2B5EF4-FFF2-40B4-BE49-F238E27FC236}">
                <a16:creationId xmlns:a16="http://schemas.microsoft.com/office/drawing/2014/main" id="{75E8FA03-1EAB-8A53-4775-38F04D156E40}"/>
              </a:ext>
            </a:extLst>
          </p:cNvPr>
          <p:cNvSpPr/>
          <p:nvPr/>
        </p:nvSpPr>
        <p:spPr>
          <a:xfrm>
            <a:off x="343495" y="1596856"/>
            <a:ext cx="11517201" cy="4764824"/>
          </a:xfrm>
          <a:prstGeom prst="roundRect">
            <a:avLst>
              <a:gd name="adj" fmla="val 5694"/>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300"/>
              </a:spcBef>
              <a:spcAft>
                <a:spcPts val="300"/>
              </a:spcAft>
            </a:pPr>
            <a:endParaRPr lang="fr-FR" sz="2000" noProof="0" dirty="0">
              <a:latin typeface="Calibri" panose="020F0502020204030204" pitchFamily="34" charset="0"/>
              <a:cs typeface="Calibri" panose="020F0502020204030204" pitchFamily="34" charset="0"/>
            </a:endParaRPr>
          </a:p>
        </p:txBody>
      </p:sp>
      <p:sp>
        <p:nvSpPr>
          <p:cNvPr id="29" name="Rectangle à coins arrondis 4">
            <a:extLst>
              <a:ext uri="{FF2B5EF4-FFF2-40B4-BE49-F238E27FC236}">
                <a16:creationId xmlns:a16="http://schemas.microsoft.com/office/drawing/2014/main" id="{E2B8CBC6-AD1A-EC69-CECB-FD87C15A46F0}"/>
              </a:ext>
            </a:extLst>
          </p:cNvPr>
          <p:cNvSpPr/>
          <p:nvPr/>
        </p:nvSpPr>
        <p:spPr>
          <a:xfrm>
            <a:off x="343495" y="1288063"/>
            <a:ext cx="2519464" cy="466928"/>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Tâche à réussir</a:t>
            </a:r>
          </a:p>
        </p:txBody>
      </p:sp>
      <p:sp>
        <p:nvSpPr>
          <p:cNvPr id="12" name="ZoneTexte 11">
            <a:extLst>
              <a:ext uri="{FF2B5EF4-FFF2-40B4-BE49-F238E27FC236}">
                <a16:creationId xmlns:a16="http://schemas.microsoft.com/office/drawing/2014/main" id="{4567B457-6BD9-19E6-C31E-12813BF04C1C}"/>
              </a:ext>
            </a:extLst>
          </p:cNvPr>
          <p:cNvSpPr txBox="1"/>
          <p:nvPr/>
        </p:nvSpPr>
        <p:spPr>
          <a:xfrm>
            <a:off x="6243177" y="2545487"/>
            <a:ext cx="5482581" cy="3592346"/>
          </a:xfrm>
          <a:prstGeom prst="roundRect">
            <a:avLst>
              <a:gd name="adj" fmla="val 8355"/>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fr-FR"/>
            </a:defPPr>
            <a:lvl1pPr>
              <a:spcBef>
                <a:spcPts val="1800"/>
              </a:spcBef>
              <a:spcAft>
                <a:spcPts val="1800"/>
              </a:spcAft>
              <a:defRPr sz="2000" b="1">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600"/>
              </a:spcBef>
              <a:spcAft>
                <a:spcPts val="600"/>
              </a:spcAft>
            </a:pPr>
            <a:r>
              <a:rPr lang="fr-FR" sz="2200" dirty="0">
                <a:latin typeface="Calibri" panose="020F0502020204030204" pitchFamily="34" charset="0"/>
                <a:ea typeface="Calibri" panose="020F0502020204030204" pitchFamily="34" charset="0"/>
                <a:cs typeface="Calibri" panose="020F0502020204030204" pitchFamily="34" charset="0"/>
              </a:rPr>
              <a:t>Je réalise ma tâche  en répandant aux deux consignes:</a:t>
            </a:r>
          </a:p>
          <a:p>
            <a:pPr>
              <a:spcBef>
                <a:spcPts val="600"/>
              </a:spcBef>
              <a:spcAft>
                <a:spcPts val="600"/>
              </a:spcAft>
            </a:pPr>
            <a:r>
              <a:rPr lang="fr-FR" sz="2200" dirty="0">
                <a:latin typeface="Calibri" panose="020F0502020204030204" pitchFamily="34" charset="0"/>
                <a:ea typeface="Calibri" panose="020F0502020204030204" pitchFamily="34" charset="0"/>
                <a:cs typeface="Calibri" panose="020F0502020204030204" pitchFamily="34" charset="0"/>
              </a:rPr>
              <a:t>1.</a:t>
            </a:r>
            <a:r>
              <a:rPr lang="fr-FR" sz="2200" b="0" dirty="0">
                <a:latin typeface="Calibri" panose="020F0502020204030204" pitchFamily="34" charset="0"/>
                <a:ea typeface="Calibri" panose="020F0502020204030204" pitchFamily="34" charset="0"/>
                <a:cs typeface="Calibri" panose="020F0502020204030204" pitchFamily="34" charset="0"/>
              </a:rPr>
              <a:t> À partir du document 1, </a:t>
            </a:r>
            <a:r>
              <a:rPr lang="fr-FR" sz="2200" dirty="0">
                <a:latin typeface="Calibri" panose="020F0502020204030204" pitchFamily="34" charset="0"/>
                <a:ea typeface="Calibri" panose="020F0502020204030204" pitchFamily="34" charset="0"/>
                <a:cs typeface="Calibri" panose="020F0502020204030204" pitchFamily="34" charset="0"/>
              </a:rPr>
              <a:t>décrivez</a:t>
            </a:r>
            <a:r>
              <a:rPr lang="fr-FR" sz="2200" b="0" dirty="0">
                <a:latin typeface="Calibri" panose="020F0502020204030204" pitchFamily="34" charset="0"/>
                <a:ea typeface="Calibri" panose="020F0502020204030204" pitchFamily="34" charset="0"/>
                <a:cs typeface="Calibri" panose="020F0502020204030204" pitchFamily="34" charset="0"/>
              </a:rPr>
              <a:t> la météo d’Oujda pour le 23 janvier 2023. </a:t>
            </a:r>
          </a:p>
          <a:p>
            <a:pPr>
              <a:spcBef>
                <a:spcPts val="600"/>
              </a:spcBef>
              <a:spcAft>
                <a:spcPts val="600"/>
              </a:spcAft>
            </a:pPr>
            <a:r>
              <a:rPr lang="fr-FR" sz="2200" dirty="0">
                <a:latin typeface="Calibri" panose="020F0502020204030204" pitchFamily="34" charset="0"/>
                <a:ea typeface="Calibri" panose="020F0502020204030204" pitchFamily="34" charset="0"/>
                <a:cs typeface="Calibri" panose="020F0502020204030204" pitchFamily="34" charset="0"/>
              </a:rPr>
              <a:t>2. Déterminez</a:t>
            </a:r>
            <a:r>
              <a:rPr lang="fr-FR" sz="2200" b="0" dirty="0">
                <a:latin typeface="Calibri" panose="020F0502020204030204" pitchFamily="34" charset="0"/>
                <a:ea typeface="Calibri" panose="020F0502020204030204" pitchFamily="34" charset="0"/>
                <a:cs typeface="Calibri" panose="020F0502020204030204" pitchFamily="34" charset="0"/>
              </a:rPr>
              <a:t> partir du document 2 et 3, décrivez le climat d’Oujda. </a:t>
            </a:r>
          </a:p>
          <a:p>
            <a:pPr>
              <a:spcBef>
                <a:spcPts val="600"/>
              </a:spcBef>
              <a:spcAft>
                <a:spcPts val="600"/>
              </a:spcAft>
            </a:pPr>
            <a:r>
              <a:rPr lang="fr-FR" sz="2200" dirty="0">
                <a:latin typeface="Calibri" panose="020F0502020204030204" pitchFamily="34" charset="0"/>
                <a:ea typeface="Calibri" panose="020F0502020204030204" pitchFamily="34" charset="0"/>
                <a:cs typeface="Calibri" panose="020F0502020204030204" pitchFamily="34" charset="0"/>
              </a:rPr>
              <a:t>3. Reliez </a:t>
            </a:r>
            <a:r>
              <a:rPr lang="fr-FR" sz="2200" b="0" dirty="0">
                <a:latin typeface="Calibri" panose="020F0502020204030204" pitchFamily="34" charset="0"/>
                <a:ea typeface="Calibri" panose="020F0502020204030204" pitchFamily="34" charset="0"/>
                <a:cs typeface="Calibri" panose="020F0502020204030204" pitchFamily="34" charset="0"/>
              </a:rPr>
              <a:t>les conditions observées dans le document 1 (météo du jour) aux conditions atmosphériques (pression, température, etc.).</a:t>
            </a:r>
          </a:p>
        </p:txBody>
      </p:sp>
      <p:sp>
        <p:nvSpPr>
          <p:cNvPr id="6" name="Rectangle à coins arrondis 3">
            <a:extLst>
              <a:ext uri="{FF2B5EF4-FFF2-40B4-BE49-F238E27FC236}">
                <a16:creationId xmlns:a16="http://schemas.microsoft.com/office/drawing/2014/main" id="{5E5E85B4-40BF-81A1-208F-E8837DA931B5}"/>
              </a:ext>
            </a:extLst>
          </p:cNvPr>
          <p:cNvSpPr/>
          <p:nvPr/>
        </p:nvSpPr>
        <p:spPr>
          <a:xfrm>
            <a:off x="731491" y="1820308"/>
            <a:ext cx="5125970" cy="60152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noProof="0" dirty="0">
                <a:solidFill>
                  <a:schemeClr val="tx1"/>
                </a:solidFill>
              </a:rPr>
              <a:t>Support : </a:t>
            </a:r>
            <a:r>
              <a:rPr lang="fr-FR" b="1" dirty="0">
                <a:solidFill>
                  <a:schemeClr val="tx1"/>
                </a:solidFill>
              </a:rPr>
              <a:t>une carte météorologique + une carte climatique + tableau </a:t>
            </a:r>
          </a:p>
        </p:txBody>
      </p:sp>
      <p:pic>
        <p:nvPicPr>
          <p:cNvPr id="7" name="Image 6">
            <a:extLst>
              <a:ext uri="{FF2B5EF4-FFF2-40B4-BE49-F238E27FC236}">
                <a16:creationId xmlns:a16="http://schemas.microsoft.com/office/drawing/2014/main" id="{11803DB5-C74B-42EB-F61E-E2D8A24C1470}"/>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733744" y="2485801"/>
            <a:ext cx="5123588" cy="318699"/>
          </a:xfrm>
          <a:prstGeom prst="rect">
            <a:avLst/>
          </a:prstGeom>
        </p:spPr>
      </p:pic>
      <p:pic>
        <p:nvPicPr>
          <p:cNvPr id="11" name="Image 10">
            <a:extLst>
              <a:ext uri="{FF2B5EF4-FFF2-40B4-BE49-F238E27FC236}">
                <a16:creationId xmlns:a16="http://schemas.microsoft.com/office/drawing/2014/main" id="{666F41BB-081E-65B0-1F3F-A0F742D1DFF9}"/>
              </a:ext>
            </a:extLst>
          </p:cNvPr>
          <p:cNvPicPr>
            <a:picLocks noChangeAspect="1"/>
          </p:cNvPicPr>
          <p:nvPr/>
        </p:nvPicPr>
        <p:blipFill>
          <a:blip r:embed="rId5"/>
          <a:stretch>
            <a:fillRect/>
          </a:stretch>
        </p:blipFill>
        <p:spPr>
          <a:xfrm>
            <a:off x="731491" y="2804500"/>
            <a:ext cx="5125970" cy="2198025"/>
          </a:xfrm>
          <a:prstGeom prst="rect">
            <a:avLst/>
          </a:prstGeom>
        </p:spPr>
      </p:pic>
      <p:pic>
        <p:nvPicPr>
          <p:cNvPr id="14" name="Image 13">
            <a:extLst>
              <a:ext uri="{FF2B5EF4-FFF2-40B4-BE49-F238E27FC236}">
                <a16:creationId xmlns:a16="http://schemas.microsoft.com/office/drawing/2014/main" id="{0F868A10-3995-255E-0F43-8B93CDEA32C0}"/>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731542" y="5002525"/>
            <a:ext cx="5123588" cy="1184218"/>
          </a:xfrm>
          <a:prstGeom prst="rect">
            <a:avLst/>
          </a:prstGeom>
        </p:spPr>
      </p:pic>
    </p:spTree>
    <p:extLst>
      <p:ext uri="{BB962C8B-B14F-4D97-AF65-F5344CB8AC3E}">
        <p14:creationId xmlns:p14="http://schemas.microsoft.com/office/powerpoint/2010/main" val="383659537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A022D-5FCB-B7E8-B288-610B0D4C89A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BEE31B7-FD18-A221-2158-63B9CD98651D}"/>
              </a:ext>
            </a:extLst>
          </p:cNvPr>
          <p:cNvSpPr>
            <a:spLocks noGrp="1"/>
          </p:cNvSpPr>
          <p:nvPr>
            <p:ph type="title"/>
          </p:nvPr>
        </p:nvSpPr>
        <p:spPr>
          <a:xfrm>
            <a:off x="892803" y="239467"/>
            <a:ext cx="10699638" cy="592057"/>
          </a:xfrm>
        </p:spPr>
        <p:txBody>
          <a:bodyPr/>
          <a:lstStyle/>
          <a:p>
            <a:pPr>
              <a:buClr>
                <a:srgbClr val="000000"/>
              </a:buClr>
              <a:buSzPts val="2000"/>
            </a:pPr>
            <a:r>
              <a:rPr lang="fr-FR" spc="-30" noProof="0" dirty="0">
                <a:solidFill>
                  <a:schemeClr val="tx1">
                    <a:lumMod val="50000"/>
                    <a:lumOff val="50000"/>
                  </a:schemeClr>
                </a:solidFill>
              </a:rPr>
              <a:t>Maintenant, je sais ce que contient le document et je peux l’utiliser pour répondre. Je commence par la première consigne. Pour décrire la météo, je dois repérer sur la carte météorologique l’état du ciel et la température.</a:t>
            </a:r>
          </a:p>
        </p:txBody>
      </p:sp>
      <p:pic>
        <p:nvPicPr>
          <p:cNvPr id="9" name="Google Shape;289;p51">
            <a:extLst>
              <a:ext uri="{FF2B5EF4-FFF2-40B4-BE49-F238E27FC236}">
                <a16:creationId xmlns:a16="http://schemas.microsoft.com/office/drawing/2014/main" id="{FEBAEDBC-9B28-0A0F-4B76-8211308C9D8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pSp>
        <p:nvGrpSpPr>
          <p:cNvPr id="20" name="Groupe 19">
            <a:extLst>
              <a:ext uri="{FF2B5EF4-FFF2-40B4-BE49-F238E27FC236}">
                <a16:creationId xmlns:a16="http://schemas.microsoft.com/office/drawing/2014/main" id="{5A060611-1C2A-C956-1B65-D417D8664056}"/>
              </a:ext>
            </a:extLst>
          </p:cNvPr>
          <p:cNvGrpSpPr/>
          <p:nvPr/>
        </p:nvGrpSpPr>
        <p:grpSpPr>
          <a:xfrm>
            <a:off x="489521" y="1242023"/>
            <a:ext cx="11285919" cy="478193"/>
            <a:chOff x="674377" y="1225112"/>
            <a:chExt cx="10527038" cy="478193"/>
          </a:xfrm>
        </p:grpSpPr>
        <p:sp>
          <p:nvSpPr>
            <p:cNvPr id="21" name="Google Shape;443;p19">
              <a:extLst>
                <a:ext uri="{FF2B5EF4-FFF2-40B4-BE49-F238E27FC236}">
                  <a16:creationId xmlns:a16="http://schemas.microsoft.com/office/drawing/2014/main" id="{6EF8A343-C8F1-2584-E02C-D69DE83DEB01}"/>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À partir du document 1, décrivez la météo d’Oujda pour le 23 janvier 2023. </a:t>
              </a:r>
            </a:p>
          </p:txBody>
        </p:sp>
        <p:sp>
          <p:nvSpPr>
            <p:cNvPr id="22" name="Ellipse 21">
              <a:extLst>
                <a:ext uri="{FF2B5EF4-FFF2-40B4-BE49-F238E27FC236}">
                  <a16:creationId xmlns:a16="http://schemas.microsoft.com/office/drawing/2014/main" id="{BF65B67C-9E8F-DC8B-E01F-17114293467E}"/>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1</a:t>
              </a:r>
            </a:p>
          </p:txBody>
        </p:sp>
      </p:grpSp>
      <p:pic>
        <p:nvPicPr>
          <p:cNvPr id="7" name="Image 6">
            <a:extLst>
              <a:ext uri="{FF2B5EF4-FFF2-40B4-BE49-F238E27FC236}">
                <a16:creationId xmlns:a16="http://schemas.microsoft.com/office/drawing/2014/main" id="{1AF8E0D3-3D08-5BFF-D893-0792B5AE56B3}"/>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725377" y="1781664"/>
            <a:ext cx="10543148" cy="709348"/>
          </a:xfrm>
          <a:prstGeom prst="rect">
            <a:avLst/>
          </a:prstGeom>
        </p:spPr>
      </p:pic>
      <p:pic>
        <p:nvPicPr>
          <p:cNvPr id="8" name="Image 7">
            <a:extLst>
              <a:ext uri="{FF2B5EF4-FFF2-40B4-BE49-F238E27FC236}">
                <a16:creationId xmlns:a16="http://schemas.microsoft.com/office/drawing/2014/main" id="{74C2C8F3-CC47-2E0F-6C6A-7E4449C13C16}"/>
              </a:ext>
            </a:extLst>
          </p:cNvPr>
          <p:cNvPicPr>
            <a:picLocks noChangeAspect="1"/>
          </p:cNvPicPr>
          <p:nvPr/>
        </p:nvPicPr>
        <p:blipFill>
          <a:blip r:embed="rId5"/>
          <a:srcRect r="51457"/>
          <a:stretch>
            <a:fillRect/>
          </a:stretch>
        </p:blipFill>
        <p:spPr>
          <a:xfrm>
            <a:off x="2642280" y="2611621"/>
            <a:ext cx="4193735" cy="4006912"/>
          </a:xfrm>
          <a:prstGeom prst="rect">
            <a:avLst/>
          </a:prstGeom>
        </p:spPr>
      </p:pic>
      <p:grpSp>
        <p:nvGrpSpPr>
          <p:cNvPr id="13" name="Groupe 12">
            <a:extLst>
              <a:ext uri="{FF2B5EF4-FFF2-40B4-BE49-F238E27FC236}">
                <a16:creationId xmlns:a16="http://schemas.microsoft.com/office/drawing/2014/main" id="{B0F9A982-135B-3FC8-84E6-9DFBA8086120}"/>
              </a:ext>
            </a:extLst>
          </p:cNvPr>
          <p:cNvGrpSpPr/>
          <p:nvPr/>
        </p:nvGrpSpPr>
        <p:grpSpPr>
          <a:xfrm>
            <a:off x="675736" y="3048000"/>
            <a:ext cx="2477480" cy="839186"/>
            <a:chOff x="9366314" y="2348120"/>
            <a:chExt cx="2477480" cy="839186"/>
          </a:xfrm>
        </p:grpSpPr>
        <p:sp>
          <p:nvSpPr>
            <p:cNvPr id="15" name="ZoneTexte 14">
              <a:extLst>
                <a:ext uri="{FF2B5EF4-FFF2-40B4-BE49-F238E27FC236}">
                  <a16:creationId xmlns:a16="http://schemas.microsoft.com/office/drawing/2014/main" id="{D350F1FD-94CF-8EB3-B103-27090006AA65}"/>
                </a:ext>
              </a:extLst>
            </p:cNvPr>
            <p:cNvSpPr txBox="1"/>
            <p:nvPr/>
          </p:nvSpPr>
          <p:spPr>
            <a:xfrm>
              <a:off x="9366314" y="2477958"/>
              <a:ext cx="1634846" cy="709348"/>
            </a:xfrm>
            <a:prstGeom prst="round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spcBef>
                  <a:spcPts val="600"/>
                </a:spcBef>
                <a:spcAft>
                  <a:spcPts val="600"/>
                </a:spcAft>
                <a:defRPr sz="2600" b="1">
                  <a:solidFill>
                    <a:schemeClr val="tx1"/>
                  </a:solidFill>
                  <a:latin typeface="Calibri"/>
                  <a:cs typeface="Calibri"/>
                </a:defRPr>
              </a:lvl1pPr>
            </a:lstStyle>
            <a:p>
              <a:pPr algn="ctr"/>
              <a:r>
                <a:rPr lang="fr-FR" sz="2400" dirty="0"/>
                <a:t>Je précise la date </a:t>
              </a:r>
            </a:p>
          </p:txBody>
        </p:sp>
        <p:cxnSp>
          <p:nvCxnSpPr>
            <p:cNvPr id="17" name="Connecteur droit avec flèche 16">
              <a:extLst>
                <a:ext uri="{FF2B5EF4-FFF2-40B4-BE49-F238E27FC236}">
                  <a16:creationId xmlns:a16="http://schemas.microsoft.com/office/drawing/2014/main" id="{DFF2A90B-7328-D8E3-F0F2-A1B1F2E1815B}"/>
                </a:ext>
              </a:extLst>
            </p:cNvPr>
            <p:cNvCxnSpPr>
              <a:cxnSpLocks/>
            </p:cNvCxnSpPr>
            <p:nvPr/>
          </p:nvCxnSpPr>
          <p:spPr>
            <a:xfrm flipV="1">
              <a:off x="11001160" y="2348120"/>
              <a:ext cx="842634" cy="484512"/>
            </a:xfrm>
            <a:prstGeom prst="straightConnector1">
              <a:avLst/>
            </a:prstGeom>
            <a:ln w="1905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24" name="Groupe 23">
            <a:extLst>
              <a:ext uri="{FF2B5EF4-FFF2-40B4-BE49-F238E27FC236}">
                <a16:creationId xmlns:a16="http://schemas.microsoft.com/office/drawing/2014/main" id="{025F09CE-67E5-36F6-7D8A-080FEE9943C2}"/>
              </a:ext>
            </a:extLst>
          </p:cNvPr>
          <p:cNvGrpSpPr/>
          <p:nvPr/>
        </p:nvGrpSpPr>
        <p:grpSpPr>
          <a:xfrm>
            <a:off x="5399478" y="3217136"/>
            <a:ext cx="6309922" cy="1997121"/>
            <a:chOff x="7661496" y="2324622"/>
            <a:chExt cx="6309922" cy="1997121"/>
          </a:xfrm>
        </p:grpSpPr>
        <p:sp>
          <p:nvSpPr>
            <p:cNvPr id="25" name="ZoneTexte 24">
              <a:extLst>
                <a:ext uri="{FF2B5EF4-FFF2-40B4-BE49-F238E27FC236}">
                  <a16:creationId xmlns:a16="http://schemas.microsoft.com/office/drawing/2014/main" id="{8061FB00-FEB8-F94B-A74D-CF02C1F0CDD3}"/>
                </a:ext>
              </a:extLst>
            </p:cNvPr>
            <p:cNvSpPr txBox="1"/>
            <p:nvPr/>
          </p:nvSpPr>
          <p:spPr>
            <a:xfrm>
              <a:off x="9959114" y="2787115"/>
              <a:ext cx="4012304" cy="1534628"/>
            </a:xfrm>
            <a:prstGeom prst="round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spcBef>
                  <a:spcPts val="600"/>
                </a:spcBef>
                <a:spcAft>
                  <a:spcPts val="600"/>
                </a:spcAft>
                <a:defRPr sz="2600" b="1">
                  <a:solidFill>
                    <a:schemeClr val="tx1"/>
                  </a:solidFill>
                  <a:latin typeface="Calibri"/>
                  <a:cs typeface="Calibri"/>
                </a:defRPr>
              </a:lvl1pPr>
            </a:lstStyle>
            <a:p>
              <a:r>
                <a:rPr lang="fr-FR" sz="2400" dirty="0"/>
                <a:t>J’identifie </a:t>
              </a:r>
            </a:p>
            <a:p>
              <a:pPr marL="342900" indent="-342900">
                <a:buFont typeface="Wingdings" panose="05000000000000000000" pitchFamily="2" charset="2"/>
                <a:buChar char="à"/>
              </a:pPr>
              <a:r>
                <a:rPr lang="fr-FR" sz="2400" dirty="0"/>
                <a:t>L’état du ciel :</a:t>
              </a:r>
            </a:p>
            <a:p>
              <a:pPr marL="342900" indent="-342900">
                <a:buFont typeface="Wingdings" panose="05000000000000000000" pitchFamily="2" charset="2"/>
                <a:buChar char="à"/>
              </a:pPr>
              <a:r>
                <a:rPr lang="fr-FR" sz="2400" dirty="0"/>
                <a:t> La température :</a:t>
              </a:r>
              <a:endParaRPr lang="fr-FR" sz="2400" dirty="0">
                <a:solidFill>
                  <a:srgbClr val="FF0000"/>
                </a:solidFill>
              </a:endParaRPr>
            </a:p>
          </p:txBody>
        </p:sp>
        <p:cxnSp>
          <p:nvCxnSpPr>
            <p:cNvPr id="26" name="Connecteur droit avec flèche 25">
              <a:extLst>
                <a:ext uri="{FF2B5EF4-FFF2-40B4-BE49-F238E27FC236}">
                  <a16:creationId xmlns:a16="http://schemas.microsoft.com/office/drawing/2014/main" id="{77EAD8F9-143C-4FC8-688C-303089B511FC}"/>
                </a:ext>
              </a:extLst>
            </p:cNvPr>
            <p:cNvCxnSpPr>
              <a:cxnSpLocks/>
              <a:stCxn id="25" idx="1"/>
            </p:cNvCxnSpPr>
            <p:nvPr/>
          </p:nvCxnSpPr>
          <p:spPr>
            <a:xfrm flipH="1" flipV="1">
              <a:off x="8560048" y="2595647"/>
              <a:ext cx="1399066" cy="958782"/>
            </a:xfrm>
            <a:prstGeom prst="straightConnector1">
              <a:avLst/>
            </a:prstGeom>
            <a:ln w="1905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647D1FFB-A4FF-0472-AF73-DA6459D08EBF}"/>
                </a:ext>
              </a:extLst>
            </p:cNvPr>
            <p:cNvCxnSpPr>
              <a:cxnSpLocks/>
              <a:stCxn id="25" idx="1"/>
            </p:cNvCxnSpPr>
            <p:nvPr/>
          </p:nvCxnSpPr>
          <p:spPr>
            <a:xfrm flipH="1">
              <a:off x="8790209" y="3554429"/>
              <a:ext cx="1168905" cy="509815"/>
            </a:xfrm>
            <a:prstGeom prst="straightConnector1">
              <a:avLst/>
            </a:prstGeom>
            <a:ln w="1905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44" name="ZoneTexte 43">
              <a:extLst>
                <a:ext uri="{FF2B5EF4-FFF2-40B4-BE49-F238E27FC236}">
                  <a16:creationId xmlns:a16="http://schemas.microsoft.com/office/drawing/2014/main" id="{7EEA25C1-D739-7EA5-9026-4A529E5C7978}"/>
                </a:ext>
              </a:extLst>
            </p:cNvPr>
            <p:cNvSpPr txBox="1"/>
            <p:nvPr/>
          </p:nvSpPr>
          <p:spPr>
            <a:xfrm>
              <a:off x="8056186" y="2324622"/>
              <a:ext cx="534390" cy="418831"/>
            </a:xfrm>
            <a:prstGeom prst="roundRect">
              <a:avLst>
                <a:gd name="adj" fmla="val 50000"/>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spcBef>
                  <a:spcPts val="600"/>
                </a:spcBef>
                <a:spcAft>
                  <a:spcPts val="600"/>
                </a:spcAft>
                <a:defRPr sz="2600" b="1">
                  <a:solidFill>
                    <a:schemeClr val="tx1"/>
                  </a:solidFill>
                  <a:latin typeface="Calibri"/>
                  <a:cs typeface="Calibri"/>
                </a:defRPr>
              </a:lvl1pPr>
            </a:lstStyle>
            <a:p>
              <a:pPr algn="ctr"/>
              <a:endParaRPr lang="fr-FR" sz="2400" dirty="0"/>
            </a:p>
          </p:txBody>
        </p:sp>
        <p:sp>
          <p:nvSpPr>
            <p:cNvPr id="45" name="ZoneTexte 44">
              <a:extLst>
                <a:ext uri="{FF2B5EF4-FFF2-40B4-BE49-F238E27FC236}">
                  <a16:creationId xmlns:a16="http://schemas.microsoft.com/office/drawing/2014/main" id="{0E27FA6E-2483-6B25-893D-B1B432FA5EE9}"/>
                </a:ext>
              </a:extLst>
            </p:cNvPr>
            <p:cNvSpPr txBox="1"/>
            <p:nvPr/>
          </p:nvSpPr>
          <p:spPr>
            <a:xfrm>
              <a:off x="7661496" y="3949662"/>
              <a:ext cx="1168905" cy="331808"/>
            </a:xfrm>
            <a:prstGeom prst="roundRect">
              <a:avLst>
                <a:gd name="adj" fmla="val 50000"/>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spcBef>
                  <a:spcPts val="600"/>
                </a:spcBef>
                <a:spcAft>
                  <a:spcPts val="600"/>
                </a:spcAft>
                <a:defRPr sz="2600" b="1">
                  <a:solidFill>
                    <a:schemeClr val="tx1"/>
                  </a:solidFill>
                  <a:latin typeface="Calibri"/>
                  <a:cs typeface="Calibri"/>
                </a:defRPr>
              </a:lvl1pPr>
            </a:lstStyle>
            <a:p>
              <a:pPr algn="ctr"/>
              <a:endParaRPr lang="fr-FR" sz="2400" dirty="0"/>
            </a:p>
          </p:txBody>
        </p:sp>
      </p:grpSp>
      <p:sp>
        <p:nvSpPr>
          <p:cNvPr id="14" name="ZoneTexte 13">
            <a:extLst>
              <a:ext uri="{FF2B5EF4-FFF2-40B4-BE49-F238E27FC236}">
                <a16:creationId xmlns:a16="http://schemas.microsoft.com/office/drawing/2014/main" id="{64F2B96C-0489-CB96-867E-9AA897621D2B}"/>
              </a:ext>
            </a:extLst>
          </p:cNvPr>
          <p:cNvSpPr txBox="1"/>
          <p:nvPr/>
        </p:nvSpPr>
        <p:spPr>
          <a:xfrm>
            <a:off x="9999205" y="4225628"/>
            <a:ext cx="1583802" cy="442630"/>
          </a:xfrm>
          <a:prstGeom prst="roundRect">
            <a:avLst>
              <a:gd name="adj" fmla="val 0"/>
            </a:avLst>
          </a:prstGeom>
          <a:no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spcBef>
                <a:spcPts val="600"/>
              </a:spcBef>
              <a:spcAft>
                <a:spcPts val="600"/>
              </a:spcAft>
              <a:defRPr sz="2600" b="1">
                <a:solidFill>
                  <a:schemeClr val="tx1"/>
                </a:solidFill>
                <a:latin typeface="Calibri"/>
                <a:cs typeface="Calibri"/>
              </a:defRPr>
            </a:lvl1pPr>
          </a:lstStyle>
          <a:p>
            <a:r>
              <a:rPr lang="fr-FR" sz="2400" dirty="0">
                <a:solidFill>
                  <a:srgbClr val="FF0000"/>
                </a:solidFill>
              </a:rPr>
              <a:t>ensoleillé</a:t>
            </a:r>
            <a:r>
              <a:rPr lang="fr-FR" sz="2400" dirty="0"/>
              <a:t> </a:t>
            </a:r>
          </a:p>
        </p:txBody>
      </p:sp>
      <p:sp>
        <p:nvSpPr>
          <p:cNvPr id="16" name="ZoneTexte 15">
            <a:extLst>
              <a:ext uri="{FF2B5EF4-FFF2-40B4-BE49-F238E27FC236}">
                <a16:creationId xmlns:a16="http://schemas.microsoft.com/office/drawing/2014/main" id="{D751FA58-EECB-B530-A75B-E3D14676E8DA}"/>
              </a:ext>
            </a:extLst>
          </p:cNvPr>
          <p:cNvSpPr txBox="1"/>
          <p:nvPr/>
        </p:nvSpPr>
        <p:spPr>
          <a:xfrm>
            <a:off x="10333249" y="4797348"/>
            <a:ext cx="777354" cy="376636"/>
          </a:xfrm>
          <a:prstGeom prst="roundRect">
            <a:avLst>
              <a:gd name="adj" fmla="val 0"/>
            </a:avLst>
          </a:prstGeom>
          <a:no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spcBef>
                <a:spcPts val="600"/>
              </a:spcBef>
              <a:spcAft>
                <a:spcPts val="600"/>
              </a:spcAft>
              <a:defRPr sz="2600" b="1">
                <a:solidFill>
                  <a:schemeClr val="tx1"/>
                </a:solidFill>
                <a:latin typeface="Calibri"/>
                <a:cs typeface="Calibri"/>
              </a:defRPr>
            </a:lvl1pPr>
          </a:lstStyle>
          <a:p>
            <a:r>
              <a:rPr lang="fr-FR" sz="2400" dirty="0"/>
              <a:t> </a:t>
            </a:r>
            <a:r>
              <a:rPr lang="fr-FR" sz="2400" dirty="0">
                <a:solidFill>
                  <a:srgbClr val="FF0000"/>
                </a:solidFill>
              </a:rPr>
              <a:t>9°C</a:t>
            </a:r>
          </a:p>
        </p:txBody>
      </p:sp>
    </p:spTree>
    <p:extLst>
      <p:ext uri="{BB962C8B-B14F-4D97-AF65-F5344CB8AC3E}">
        <p14:creationId xmlns:p14="http://schemas.microsoft.com/office/powerpoint/2010/main" val="123540014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righ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46B72-6236-25B6-4286-F91CB2F03FE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4CDE6C-47DE-E204-280B-DB3F99B81CC0}"/>
              </a:ext>
            </a:extLst>
          </p:cNvPr>
          <p:cNvSpPr>
            <a:spLocks noGrp="1"/>
          </p:cNvSpPr>
          <p:nvPr>
            <p:ph type="title"/>
          </p:nvPr>
        </p:nvSpPr>
        <p:spPr>
          <a:xfrm>
            <a:off x="922300" y="298628"/>
            <a:ext cx="10699638" cy="398752"/>
          </a:xfrm>
        </p:spPr>
        <p:txBody>
          <a:bodyPr/>
          <a:lstStyle/>
          <a:p>
            <a:pPr>
              <a:buClr>
                <a:srgbClr val="000000"/>
              </a:buClr>
              <a:buSzPts val="2000"/>
            </a:pPr>
            <a:r>
              <a:rPr lang="fr-FR" spc="-30" noProof="0" dirty="0">
                <a:solidFill>
                  <a:schemeClr val="tx1">
                    <a:lumMod val="50000"/>
                    <a:lumOff val="50000"/>
                  </a:schemeClr>
                </a:solidFill>
              </a:rPr>
              <a:t>Ensuite, j’observe la carte climatique pour déterminer le climat de la région étudiée ainsi que ses caractéristiques.</a:t>
            </a:r>
          </a:p>
        </p:txBody>
      </p:sp>
      <p:sp>
        <p:nvSpPr>
          <p:cNvPr id="4" name="Espace réservé du contenu 3">
            <a:extLst>
              <a:ext uri="{FF2B5EF4-FFF2-40B4-BE49-F238E27FC236}">
                <a16:creationId xmlns:a16="http://schemas.microsoft.com/office/drawing/2014/main" id="{C1D49A7A-B2F8-02D3-6AAC-D3454BACEC11}"/>
              </a:ext>
            </a:extLst>
          </p:cNvPr>
          <p:cNvSpPr>
            <a:spLocks noGrp="1"/>
          </p:cNvSpPr>
          <p:nvPr>
            <p:ph sz="quarter" idx="11"/>
          </p:nvPr>
        </p:nvSpPr>
        <p:spPr>
          <a:xfrm>
            <a:off x="1059283" y="750092"/>
            <a:ext cx="10277475" cy="268287"/>
          </a:xfrm>
        </p:spPr>
        <p:txBody>
          <a:bodyPr/>
          <a:lstStyle/>
          <a:p>
            <a:endParaRPr lang="fr-FR" noProof="0" dirty="0"/>
          </a:p>
        </p:txBody>
      </p:sp>
      <p:pic>
        <p:nvPicPr>
          <p:cNvPr id="9" name="Google Shape;289;p51">
            <a:extLst>
              <a:ext uri="{FF2B5EF4-FFF2-40B4-BE49-F238E27FC236}">
                <a16:creationId xmlns:a16="http://schemas.microsoft.com/office/drawing/2014/main" id="{ACA4BF29-5863-EBDB-AC80-A7A644A41A8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pSp>
        <p:nvGrpSpPr>
          <p:cNvPr id="20" name="Groupe 19">
            <a:extLst>
              <a:ext uri="{FF2B5EF4-FFF2-40B4-BE49-F238E27FC236}">
                <a16:creationId xmlns:a16="http://schemas.microsoft.com/office/drawing/2014/main" id="{D7053DC2-CFB4-6994-B21B-6655D21B6225}"/>
              </a:ext>
            </a:extLst>
          </p:cNvPr>
          <p:cNvGrpSpPr/>
          <p:nvPr/>
        </p:nvGrpSpPr>
        <p:grpSpPr>
          <a:xfrm>
            <a:off x="489521" y="1242023"/>
            <a:ext cx="11285919" cy="478193"/>
            <a:chOff x="674377" y="1225112"/>
            <a:chExt cx="10527038" cy="478193"/>
          </a:xfrm>
        </p:grpSpPr>
        <p:sp>
          <p:nvSpPr>
            <p:cNvPr id="21" name="Google Shape;443;p19">
              <a:extLst>
                <a:ext uri="{FF2B5EF4-FFF2-40B4-BE49-F238E27FC236}">
                  <a16:creationId xmlns:a16="http://schemas.microsoft.com/office/drawing/2014/main" id="{8EC6CCCE-BF34-8581-271C-4A40F9CA7585}"/>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À partir des document 2 et 3, décrivez le climat d’Oujda. </a:t>
              </a:r>
            </a:p>
          </p:txBody>
        </p:sp>
        <p:sp>
          <p:nvSpPr>
            <p:cNvPr id="22" name="Ellipse 21">
              <a:extLst>
                <a:ext uri="{FF2B5EF4-FFF2-40B4-BE49-F238E27FC236}">
                  <a16:creationId xmlns:a16="http://schemas.microsoft.com/office/drawing/2014/main" id="{DEC4FD89-B80F-8A31-BF58-361840420E6B}"/>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2</a:t>
              </a:r>
            </a:p>
          </p:txBody>
        </p:sp>
      </p:grpSp>
      <p:pic>
        <p:nvPicPr>
          <p:cNvPr id="7" name="Image 6">
            <a:extLst>
              <a:ext uri="{FF2B5EF4-FFF2-40B4-BE49-F238E27FC236}">
                <a16:creationId xmlns:a16="http://schemas.microsoft.com/office/drawing/2014/main" id="{3499F67B-2F4E-ABF7-ACD3-5FD0183F371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234" t="13789" r="572" b="16316"/>
          <a:stretch>
            <a:fillRect/>
          </a:stretch>
        </p:blipFill>
        <p:spPr>
          <a:xfrm>
            <a:off x="5140771" y="3429000"/>
            <a:ext cx="6501263" cy="1156911"/>
          </a:xfrm>
          <a:prstGeom prst="rect">
            <a:avLst/>
          </a:prstGeom>
        </p:spPr>
      </p:pic>
      <p:pic>
        <p:nvPicPr>
          <p:cNvPr id="8" name="Image 7">
            <a:extLst>
              <a:ext uri="{FF2B5EF4-FFF2-40B4-BE49-F238E27FC236}">
                <a16:creationId xmlns:a16="http://schemas.microsoft.com/office/drawing/2014/main" id="{8D9C978D-015E-225C-7A71-19B945962071}"/>
              </a:ext>
            </a:extLst>
          </p:cNvPr>
          <p:cNvPicPr>
            <a:picLocks noChangeAspect="1"/>
          </p:cNvPicPr>
          <p:nvPr/>
        </p:nvPicPr>
        <p:blipFill>
          <a:blip r:embed="rId5"/>
          <a:srcRect l="48816" r="564"/>
          <a:stretch>
            <a:fillRect/>
          </a:stretch>
        </p:blipFill>
        <p:spPr>
          <a:xfrm>
            <a:off x="489521" y="1950332"/>
            <a:ext cx="4373217" cy="4006912"/>
          </a:xfrm>
          <a:prstGeom prst="rect">
            <a:avLst/>
          </a:prstGeom>
        </p:spPr>
      </p:pic>
      <p:grpSp>
        <p:nvGrpSpPr>
          <p:cNvPr id="14" name="Groupe 13">
            <a:extLst>
              <a:ext uri="{FF2B5EF4-FFF2-40B4-BE49-F238E27FC236}">
                <a16:creationId xmlns:a16="http://schemas.microsoft.com/office/drawing/2014/main" id="{280DF75B-05FA-E523-2F5C-23FF654049DE}"/>
              </a:ext>
            </a:extLst>
          </p:cNvPr>
          <p:cNvGrpSpPr/>
          <p:nvPr/>
        </p:nvGrpSpPr>
        <p:grpSpPr>
          <a:xfrm>
            <a:off x="1338606" y="2224726"/>
            <a:ext cx="3524132" cy="546754"/>
            <a:chOff x="1338606" y="2224726"/>
            <a:chExt cx="3524132" cy="546754"/>
          </a:xfrm>
        </p:grpSpPr>
        <p:sp>
          <p:nvSpPr>
            <p:cNvPr id="10" name="Ellipse 9">
              <a:extLst>
                <a:ext uri="{FF2B5EF4-FFF2-40B4-BE49-F238E27FC236}">
                  <a16:creationId xmlns:a16="http://schemas.microsoft.com/office/drawing/2014/main" id="{91431705-4173-36CD-05CD-FB26FB2A5541}"/>
                </a:ext>
              </a:extLst>
            </p:cNvPr>
            <p:cNvSpPr/>
            <p:nvPr/>
          </p:nvSpPr>
          <p:spPr>
            <a:xfrm>
              <a:off x="4383464" y="2224726"/>
              <a:ext cx="479274" cy="54675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id="{92A93B0C-2ECB-27AC-2A84-A9C92BA9D696}"/>
                </a:ext>
              </a:extLst>
            </p:cNvPr>
            <p:cNvCxnSpPr/>
            <p:nvPr/>
          </p:nvCxnSpPr>
          <p:spPr>
            <a:xfrm flipH="1">
              <a:off x="2931740" y="2526814"/>
              <a:ext cx="1440000"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0614724C-E537-AF94-D249-F69EF9F7F5FA}"/>
                </a:ext>
              </a:extLst>
            </p:cNvPr>
            <p:cNvSpPr/>
            <p:nvPr/>
          </p:nvSpPr>
          <p:spPr>
            <a:xfrm>
              <a:off x="1338606" y="2394408"/>
              <a:ext cx="1611984" cy="21681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6" name="Rectangle 15">
            <a:extLst>
              <a:ext uri="{FF2B5EF4-FFF2-40B4-BE49-F238E27FC236}">
                <a16:creationId xmlns:a16="http://schemas.microsoft.com/office/drawing/2014/main" id="{84FB8F2C-8FF6-A2CE-B785-EE5C9180E728}"/>
              </a:ext>
            </a:extLst>
          </p:cNvPr>
          <p:cNvSpPr/>
          <p:nvPr/>
        </p:nvSpPr>
        <p:spPr>
          <a:xfrm>
            <a:off x="9865587" y="3456849"/>
            <a:ext cx="1748277" cy="112906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a:extLst>
              <a:ext uri="{FF2B5EF4-FFF2-40B4-BE49-F238E27FC236}">
                <a16:creationId xmlns:a16="http://schemas.microsoft.com/office/drawing/2014/main" id="{A917716F-8BDA-2187-0758-B83110BB69C3}"/>
              </a:ext>
            </a:extLst>
          </p:cNvPr>
          <p:cNvSpPr txBox="1"/>
          <p:nvPr/>
        </p:nvSpPr>
        <p:spPr>
          <a:xfrm>
            <a:off x="4573753" y="2309815"/>
            <a:ext cx="5580820" cy="461665"/>
          </a:xfrm>
          <a:prstGeom prst="rect">
            <a:avLst/>
          </a:prstGeom>
          <a:noFill/>
          <a:ln>
            <a:noFill/>
          </a:ln>
        </p:spPr>
        <p:txBody>
          <a:bodyPr wrap="square">
            <a:spAutoFit/>
          </a:bodyPr>
          <a:lstStyle/>
          <a:p>
            <a:pPr algn="ctr"/>
            <a:r>
              <a:rPr lang="fr-FR" sz="2400" b="1" dirty="0">
                <a:solidFill>
                  <a:srgbClr val="002060"/>
                </a:solidFill>
                <a:latin typeface="Calibri"/>
                <a:ea typeface="Calibri"/>
                <a:cs typeface="Calibri"/>
                <a:sym typeface="Wingdings" panose="05000000000000000000" pitchFamily="2" charset="2"/>
              </a:rPr>
              <a:t> </a:t>
            </a:r>
            <a:r>
              <a:rPr lang="fr-FR" sz="2400" b="1" dirty="0">
                <a:solidFill>
                  <a:srgbClr val="002060"/>
                </a:solidFill>
                <a:latin typeface="Calibri"/>
                <a:ea typeface="Calibri"/>
                <a:cs typeface="Calibri"/>
                <a:sym typeface="Calibri"/>
              </a:rPr>
              <a:t>J’identifie le climat : </a:t>
            </a:r>
            <a:r>
              <a:rPr lang="fr-FR" sz="2400" b="1" dirty="0">
                <a:solidFill>
                  <a:srgbClr val="C00000"/>
                </a:solidFill>
                <a:latin typeface="Calibri"/>
                <a:ea typeface="Calibri"/>
                <a:cs typeface="Calibri"/>
                <a:sym typeface="Calibri"/>
              </a:rPr>
              <a:t>désertique </a:t>
            </a:r>
          </a:p>
        </p:txBody>
      </p:sp>
      <p:grpSp>
        <p:nvGrpSpPr>
          <p:cNvPr id="11" name="Groupe 10">
            <a:extLst>
              <a:ext uri="{FF2B5EF4-FFF2-40B4-BE49-F238E27FC236}">
                <a16:creationId xmlns:a16="http://schemas.microsoft.com/office/drawing/2014/main" id="{D56C69E4-0D0A-8484-AB4D-CCDABAC757BA}"/>
              </a:ext>
            </a:extLst>
          </p:cNvPr>
          <p:cNvGrpSpPr/>
          <p:nvPr/>
        </p:nvGrpSpPr>
        <p:grpSpPr>
          <a:xfrm>
            <a:off x="5140771" y="4585911"/>
            <a:ext cx="5782868" cy="1371333"/>
            <a:chOff x="5140771" y="4585911"/>
            <a:chExt cx="5782868" cy="1371333"/>
          </a:xfrm>
        </p:grpSpPr>
        <p:sp>
          <p:nvSpPr>
            <p:cNvPr id="18" name="ZoneTexte 17">
              <a:extLst>
                <a:ext uri="{FF2B5EF4-FFF2-40B4-BE49-F238E27FC236}">
                  <a16:creationId xmlns:a16="http://schemas.microsoft.com/office/drawing/2014/main" id="{603B74D3-944D-F0BD-C488-63ACC069529F}"/>
                </a:ext>
              </a:extLst>
            </p:cNvPr>
            <p:cNvSpPr txBox="1"/>
            <p:nvPr/>
          </p:nvSpPr>
          <p:spPr>
            <a:xfrm>
              <a:off x="5140771" y="5495579"/>
              <a:ext cx="5782868" cy="461665"/>
            </a:xfrm>
            <a:prstGeom prst="rect">
              <a:avLst/>
            </a:prstGeom>
            <a:noFill/>
            <a:ln>
              <a:noFill/>
            </a:ln>
          </p:spPr>
          <p:txBody>
            <a:bodyPr wrap="square">
              <a:spAutoFit/>
            </a:bodyPr>
            <a:lstStyle/>
            <a:p>
              <a:pPr algn="just"/>
              <a:r>
                <a:rPr lang="fr-FR" sz="2400" b="1" dirty="0">
                  <a:solidFill>
                    <a:srgbClr val="002060"/>
                  </a:solidFill>
                  <a:latin typeface="Calibri"/>
                  <a:ea typeface="Calibri"/>
                  <a:cs typeface="Calibri"/>
                  <a:sym typeface="Wingdings" panose="05000000000000000000" pitchFamily="2" charset="2"/>
                </a:rPr>
                <a:t> </a:t>
              </a:r>
              <a:r>
                <a:rPr lang="fr-FR" sz="2400" b="1" dirty="0">
                  <a:solidFill>
                    <a:srgbClr val="002060"/>
                  </a:solidFill>
                  <a:latin typeface="Calibri"/>
                  <a:ea typeface="Calibri"/>
                  <a:cs typeface="Calibri"/>
                  <a:sym typeface="Calibri"/>
                </a:rPr>
                <a:t>Je repère les caractéristiques du climat</a:t>
              </a:r>
              <a:endParaRPr lang="fr-FR" sz="2400" b="1" dirty="0">
                <a:solidFill>
                  <a:srgbClr val="C00000"/>
                </a:solidFill>
                <a:latin typeface="Calibri"/>
                <a:ea typeface="Calibri"/>
                <a:cs typeface="Calibri"/>
                <a:sym typeface="Calibri"/>
              </a:endParaRPr>
            </a:p>
          </p:txBody>
        </p:sp>
        <p:cxnSp>
          <p:nvCxnSpPr>
            <p:cNvPr id="3" name="Connecteur droit avec flèche 2">
              <a:extLst>
                <a:ext uri="{FF2B5EF4-FFF2-40B4-BE49-F238E27FC236}">
                  <a16:creationId xmlns:a16="http://schemas.microsoft.com/office/drawing/2014/main" id="{C47AEB6A-9148-8DF1-EDC2-8346BB60079E}"/>
                </a:ext>
              </a:extLst>
            </p:cNvPr>
            <p:cNvCxnSpPr>
              <a:cxnSpLocks/>
            </p:cNvCxnSpPr>
            <p:nvPr/>
          </p:nvCxnSpPr>
          <p:spPr>
            <a:xfrm flipH="1">
              <a:off x="9587554" y="4585911"/>
              <a:ext cx="1152171" cy="909668"/>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1016364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heel(1)">
                                      <p:cBhvr>
                                        <p:cTn id="17" dur="1000"/>
                                        <p:tgtEl>
                                          <p:spTgt spid="16"/>
                                        </p:tgtEl>
                                      </p:cBhvr>
                                    </p:animEffect>
                                  </p:childTnLst>
                                </p:cTn>
                              </p:par>
                            </p:childTnLst>
                          </p:cTn>
                        </p:par>
                        <p:par>
                          <p:cTn id="18" fill="hold">
                            <p:stCondLst>
                              <p:cond delay="1000"/>
                            </p:stCondLst>
                            <p:childTnLst>
                              <p:par>
                                <p:cTn id="19" presetID="22" presetClass="entr" presetSubtype="1"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ACD98-E3EC-8424-178F-CA7EAE520D2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3FB9A51-A58C-A209-7EF1-88093C29C2E2}"/>
              </a:ext>
            </a:extLst>
          </p:cNvPr>
          <p:cNvSpPr>
            <a:spLocks noGrp="1"/>
          </p:cNvSpPr>
          <p:nvPr>
            <p:ph type="title"/>
          </p:nvPr>
        </p:nvSpPr>
        <p:spPr>
          <a:xfrm>
            <a:off x="922300" y="298628"/>
            <a:ext cx="10699638" cy="398752"/>
          </a:xfrm>
        </p:spPr>
        <p:txBody>
          <a:bodyPr/>
          <a:lstStyle/>
          <a:p>
            <a:pPr>
              <a:buClr>
                <a:srgbClr val="000000"/>
              </a:buClr>
              <a:buSzPts val="2000"/>
            </a:pPr>
            <a:r>
              <a:rPr lang="fr-FR" spc="-30" noProof="0" dirty="0">
                <a:solidFill>
                  <a:schemeClr val="tx1">
                    <a:lumMod val="50000"/>
                    <a:lumOff val="50000"/>
                  </a:schemeClr>
                </a:solidFill>
              </a:rPr>
              <a:t>Pour la dernière consigne, je relie les conditions observées dans le document 1, qui présente la météo du jour, aux conditions climatiques, telles que les précipitations, température des saisons…</a:t>
            </a:r>
          </a:p>
        </p:txBody>
      </p:sp>
      <p:sp>
        <p:nvSpPr>
          <p:cNvPr id="4" name="Espace réservé du contenu 3">
            <a:extLst>
              <a:ext uri="{FF2B5EF4-FFF2-40B4-BE49-F238E27FC236}">
                <a16:creationId xmlns:a16="http://schemas.microsoft.com/office/drawing/2014/main" id="{E2A528EE-1F86-21CB-16D5-118BA2514B39}"/>
              </a:ext>
            </a:extLst>
          </p:cNvPr>
          <p:cNvSpPr>
            <a:spLocks noGrp="1"/>
          </p:cNvSpPr>
          <p:nvPr>
            <p:ph sz="quarter" idx="11"/>
          </p:nvPr>
        </p:nvSpPr>
        <p:spPr>
          <a:xfrm>
            <a:off x="1059283" y="750092"/>
            <a:ext cx="10277475" cy="268287"/>
          </a:xfrm>
        </p:spPr>
        <p:txBody>
          <a:bodyPr/>
          <a:lstStyle/>
          <a:p>
            <a:endParaRPr lang="fr-FR" noProof="0" dirty="0"/>
          </a:p>
        </p:txBody>
      </p:sp>
      <p:pic>
        <p:nvPicPr>
          <p:cNvPr id="9" name="Google Shape;289;p51">
            <a:extLst>
              <a:ext uri="{FF2B5EF4-FFF2-40B4-BE49-F238E27FC236}">
                <a16:creationId xmlns:a16="http://schemas.microsoft.com/office/drawing/2014/main" id="{9D8A103C-647B-4EC1-7922-BB3E68F4C9D1}"/>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pSp>
        <p:nvGrpSpPr>
          <p:cNvPr id="20" name="Groupe 19">
            <a:extLst>
              <a:ext uri="{FF2B5EF4-FFF2-40B4-BE49-F238E27FC236}">
                <a16:creationId xmlns:a16="http://schemas.microsoft.com/office/drawing/2014/main" id="{C6C818DC-095A-4F06-487D-1E408B554072}"/>
              </a:ext>
            </a:extLst>
          </p:cNvPr>
          <p:cNvGrpSpPr/>
          <p:nvPr/>
        </p:nvGrpSpPr>
        <p:grpSpPr>
          <a:xfrm>
            <a:off x="489521" y="1242023"/>
            <a:ext cx="11285919" cy="783148"/>
            <a:chOff x="674377" y="1225112"/>
            <a:chExt cx="10527038" cy="783148"/>
          </a:xfrm>
        </p:grpSpPr>
        <p:sp>
          <p:nvSpPr>
            <p:cNvPr id="21" name="Google Shape;443;p19">
              <a:extLst>
                <a:ext uri="{FF2B5EF4-FFF2-40B4-BE49-F238E27FC236}">
                  <a16:creationId xmlns:a16="http://schemas.microsoft.com/office/drawing/2014/main" id="{8825EDFB-A1FB-94DD-E381-05B7C4223C23}"/>
                </a:ext>
              </a:extLst>
            </p:cNvPr>
            <p:cNvSpPr/>
            <p:nvPr/>
          </p:nvSpPr>
          <p:spPr>
            <a:xfrm>
              <a:off x="674377" y="1225112"/>
              <a:ext cx="10527038" cy="783148"/>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R</a:t>
              </a:r>
              <a:r>
                <a:rPr lang="fr-FR" sz="2000" b="1" spc="-20" dirty="0">
                  <a:solidFill>
                    <a:srgbClr val="002060"/>
                  </a:solidFill>
                  <a:latin typeface="Calibri" panose="020F0502020204030204" pitchFamily="34" charset="0"/>
                  <a:ea typeface="Calibri"/>
                  <a:cs typeface="Calibri" panose="020F0502020204030204" pitchFamily="34" charset="0"/>
                </a:rPr>
                <a:t>eliez les conditions observées dans le document 1 (météo du jour) aux conditions atmosphériques </a:t>
              </a:r>
            </a:p>
            <a:p>
              <a:r>
                <a:rPr lang="fr-FR" sz="2000" b="1" spc="-20" dirty="0">
                  <a:solidFill>
                    <a:srgbClr val="002060"/>
                  </a:solidFill>
                  <a:latin typeface="Calibri" panose="020F0502020204030204" pitchFamily="34" charset="0"/>
                  <a:ea typeface="Calibri"/>
                  <a:cs typeface="Calibri" panose="020F0502020204030204" pitchFamily="34" charset="0"/>
                </a:rPr>
                <a:t>         (pression, température, etc.)</a:t>
              </a:r>
            </a:p>
          </p:txBody>
        </p:sp>
        <p:sp>
          <p:nvSpPr>
            <p:cNvPr id="22" name="Ellipse 21">
              <a:extLst>
                <a:ext uri="{FF2B5EF4-FFF2-40B4-BE49-F238E27FC236}">
                  <a16:creationId xmlns:a16="http://schemas.microsoft.com/office/drawing/2014/main" id="{AB5680BB-40DE-B93E-B8D5-CD082E5CB785}"/>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Calibri" panose="020F0502020204030204" pitchFamily="34" charset="0"/>
                  <a:cs typeface="Calibri" panose="020F0502020204030204" pitchFamily="34" charset="0"/>
                </a:rPr>
                <a:t>3</a:t>
              </a:r>
              <a:endParaRPr lang="fr-FR" sz="2400" b="1" noProof="0" dirty="0">
                <a:latin typeface="Calibri" panose="020F0502020204030204" pitchFamily="34" charset="0"/>
                <a:cs typeface="Calibri" panose="020F0502020204030204" pitchFamily="34" charset="0"/>
              </a:endParaRPr>
            </a:p>
          </p:txBody>
        </p:sp>
      </p:grpSp>
      <p:pic>
        <p:nvPicPr>
          <p:cNvPr id="5" name="Image 4">
            <a:extLst>
              <a:ext uri="{FF2B5EF4-FFF2-40B4-BE49-F238E27FC236}">
                <a16:creationId xmlns:a16="http://schemas.microsoft.com/office/drawing/2014/main" id="{4620AAB6-1018-1D7B-D634-115ED6A65A53}"/>
              </a:ext>
            </a:extLst>
          </p:cNvPr>
          <p:cNvPicPr>
            <a:picLocks noChangeAspect="1"/>
          </p:cNvPicPr>
          <p:nvPr/>
        </p:nvPicPr>
        <p:blipFill>
          <a:blip r:embed="rId3"/>
          <a:srcRect l="-299" r="565"/>
          <a:stretch>
            <a:fillRect/>
          </a:stretch>
        </p:blipFill>
        <p:spPr>
          <a:xfrm>
            <a:off x="2924070" y="2025171"/>
            <a:ext cx="7129956" cy="3315680"/>
          </a:xfrm>
          <a:prstGeom prst="rect">
            <a:avLst/>
          </a:prstGeom>
        </p:spPr>
      </p:pic>
      <p:sp>
        <p:nvSpPr>
          <p:cNvPr id="7" name="ZoneTexte 6">
            <a:extLst>
              <a:ext uri="{FF2B5EF4-FFF2-40B4-BE49-F238E27FC236}">
                <a16:creationId xmlns:a16="http://schemas.microsoft.com/office/drawing/2014/main" id="{F6B6CFEF-BD93-C900-E0F7-73F621875967}"/>
              </a:ext>
            </a:extLst>
          </p:cNvPr>
          <p:cNvSpPr txBox="1"/>
          <p:nvPr/>
        </p:nvSpPr>
        <p:spPr>
          <a:xfrm>
            <a:off x="2167182" y="5507743"/>
            <a:ext cx="8643732" cy="1051629"/>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fr-FR"/>
            </a:defPPr>
            <a:lvl1pPr algn="ctr">
              <a:spcBef>
                <a:spcPts val="600"/>
              </a:spcBef>
              <a:spcAft>
                <a:spcPts val="600"/>
              </a:spcAft>
              <a:defRPr sz="2400" b="1">
                <a:latin typeface="Calibri"/>
                <a:cs typeface="Calibri"/>
              </a:defRPr>
            </a:lvl1pPr>
          </a:lstStyle>
          <a:p>
            <a:r>
              <a:rPr lang="fr-FR" dirty="0"/>
              <a:t>On observe que la journée ensoleillée d’Oujda est liée au </a:t>
            </a:r>
            <a:r>
              <a:rPr lang="fr-FR" dirty="0">
                <a:solidFill>
                  <a:srgbClr val="C00000"/>
                </a:solidFill>
              </a:rPr>
              <a:t>climat de type désertique</a:t>
            </a:r>
            <a:r>
              <a:rPr lang="fr-FR" dirty="0"/>
              <a:t>, caractérisé par un temps très sec, très chaud le jour et frais la nuit et très faibles précipitations.</a:t>
            </a:r>
          </a:p>
        </p:txBody>
      </p:sp>
    </p:spTree>
    <p:extLst>
      <p:ext uri="{BB962C8B-B14F-4D97-AF65-F5344CB8AC3E}">
        <p14:creationId xmlns:p14="http://schemas.microsoft.com/office/powerpoint/2010/main" val="15229757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85D229-EAE9-5FD3-BCF7-7D2BB52EF923}"/>
              </a:ext>
            </a:extLst>
          </p:cNvPr>
          <p:cNvSpPr>
            <a:spLocks noGrp="1"/>
          </p:cNvSpPr>
          <p:nvPr>
            <p:ph type="title"/>
          </p:nvPr>
        </p:nvSpPr>
        <p:spPr/>
        <p:txBody>
          <a:bodyPr/>
          <a:lstStyle/>
          <a:p>
            <a:r>
              <a:rPr lang="fr-FR" noProof="0" dirty="0">
                <a:solidFill>
                  <a:schemeClr val="tx1">
                    <a:lumMod val="50000"/>
                    <a:lumOff val="50000"/>
                  </a:schemeClr>
                </a:solidFill>
              </a:rPr>
              <a:t>Récapitulons, pour réaliser ma tâche, je dois suivre les 3 étapes ci-dessous :  </a:t>
            </a:r>
          </a:p>
        </p:txBody>
      </p:sp>
      <p:sp>
        <p:nvSpPr>
          <p:cNvPr id="4" name="Espace réservé du contenu 3">
            <a:extLst>
              <a:ext uri="{FF2B5EF4-FFF2-40B4-BE49-F238E27FC236}">
                <a16:creationId xmlns:a16="http://schemas.microsoft.com/office/drawing/2014/main" id="{FBAC5B20-B075-39D9-148A-8E8C43E18474}"/>
              </a:ext>
            </a:extLst>
          </p:cNvPr>
          <p:cNvSpPr>
            <a:spLocks noGrp="1"/>
          </p:cNvSpPr>
          <p:nvPr>
            <p:ph sz="quarter" idx="11"/>
          </p:nvPr>
        </p:nvSpPr>
        <p:spPr>
          <a:xfrm>
            <a:off x="845462" y="580789"/>
            <a:ext cx="11125714" cy="267549"/>
          </a:xfrm>
        </p:spPr>
        <p:txBody>
          <a:bodyPr/>
          <a:lstStyle/>
          <a:p>
            <a:pPr marL="0"/>
            <a:endParaRPr lang="fr-FR" sz="1100" noProof="0" dirty="0">
              <a:solidFill>
                <a:schemeClr val="tx1">
                  <a:lumMod val="50000"/>
                  <a:lumOff val="50000"/>
                </a:schemeClr>
              </a:solidFill>
            </a:endParaRPr>
          </a:p>
        </p:txBody>
      </p:sp>
      <p:grpSp>
        <p:nvGrpSpPr>
          <p:cNvPr id="3" name="Groupe 2">
            <a:extLst>
              <a:ext uri="{FF2B5EF4-FFF2-40B4-BE49-F238E27FC236}">
                <a16:creationId xmlns:a16="http://schemas.microsoft.com/office/drawing/2014/main" id="{6561E5DF-695A-CD51-D6AE-570D469C2C69}"/>
              </a:ext>
            </a:extLst>
          </p:cNvPr>
          <p:cNvGrpSpPr/>
          <p:nvPr/>
        </p:nvGrpSpPr>
        <p:grpSpPr>
          <a:xfrm>
            <a:off x="525831" y="1695013"/>
            <a:ext cx="11285919" cy="478193"/>
            <a:chOff x="674377" y="1225112"/>
            <a:chExt cx="10527038" cy="478193"/>
          </a:xfrm>
        </p:grpSpPr>
        <p:sp>
          <p:nvSpPr>
            <p:cNvPr id="5" name="Google Shape;443;p19">
              <a:extLst>
                <a:ext uri="{FF2B5EF4-FFF2-40B4-BE49-F238E27FC236}">
                  <a16:creationId xmlns:a16="http://schemas.microsoft.com/office/drawing/2014/main" id="{6E060F8E-C8A2-36CD-5ACE-65FB3332AA53}"/>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À partir du document 1, je décris la météo de la région étudiée. </a:t>
              </a:r>
            </a:p>
          </p:txBody>
        </p:sp>
        <p:sp>
          <p:nvSpPr>
            <p:cNvPr id="6" name="Ellipse 5">
              <a:extLst>
                <a:ext uri="{FF2B5EF4-FFF2-40B4-BE49-F238E27FC236}">
                  <a16:creationId xmlns:a16="http://schemas.microsoft.com/office/drawing/2014/main" id="{6572F6CA-E3D9-E583-CDF5-89C11F9DC6DD}"/>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1</a:t>
              </a:r>
            </a:p>
          </p:txBody>
        </p:sp>
      </p:grpSp>
      <p:grpSp>
        <p:nvGrpSpPr>
          <p:cNvPr id="7" name="Groupe 6">
            <a:extLst>
              <a:ext uri="{FF2B5EF4-FFF2-40B4-BE49-F238E27FC236}">
                <a16:creationId xmlns:a16="http://schemas.microsoft.com/office/drawing/2014/main" id="{88B2BFB9-78BB-AB12-34DD-C6A065BF8232}"/>
              </a:ext>
            </a:extLst>
          </p:cNvPr>
          <p:cNvGrpSpPr/>
          <p:nvPr/>
        </p:nvGrpSpPr>
        <p:grpSpPr>
          <a:xfrm>
            <a:off x="489520" y="2950807"/>
            <a:ext cx="11285919" cy="478193"/>
            <a:chOff x="674377" y="1225112"/>
            <a:chExt cx="10527038" cy="478193"/>
          </a:xfrm>
        </p:grpSpPr>
        <p:sp>
          <p:nvSpPr>
            <p:cNvPr id="8" name="Google Shape;443;p19">
              <a:extLst>
                <a:ext uri="{FF2B5EF4-FFF2-40B4-BE49-F238E27FC236}">
                  <a16:creationId xmlns:a16="http://schemas.microsoft.com/office/drawing/2014/main" id="{228870E5-5194-FD43-2949-3D784CBE74D8}"/>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À partir des document 2 et 3, je décris le climat de cette région. </a:t>
              </a:r>
            </a:p>
          </p:txBody>
        </p:sp>
        <p:sp>
          <p:nvSpPr>
            <p:cNvPr id="9" name="Ellipse 8">
              <a:extLst>
                <a:ext uri="{FF2B5EF4-FFF2-40B4-BE49-F238E27FC236}">
                  <a16:creationId xmlns:a16="http://schemas.microsoft.com/office/drawing/2014/main" id="{E46BFB52-66EB-59FB-47E0-072864786B36}"/>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2</a:t>
              </a:r>
            </a:p>
          </p:txBody>
        </p:sp>
      </p:grpSp>
      <p:grpSp>
        <p:nvGrpSpPr>
          <p:cNvPr id="10" name="Groupe 9">
            <a:extLst>
              <a:ext uri="{FF2B5EF4-FFF2-40B4-BE49-F238E27FC236}">
                <a16:creationId xmlns:a16="http://schemas.microsoft.com/office/drawing/2014/main" id="{A0C8B1C1-3912-BA0D-8D6D-61026EA05B6A}"/>
              </a:ext>
            </a:extLst>
          </p:cNvPr>
          <p:cNvGrpSpPr/>
          <p:nvPr/>
        </p:nvGrpSpPr>
        <p:grpSpPr>
          <a:xfrm>
            <a:off x="489520" y="4479209"/>
            <a:ext cx="11285919" cy="783148"/>
            <a:chOff x="674377" y="1225112"/>
            <a:chExt cx="10527038" cy="783148"/>
          </a:xfrm>
        </p:grpSpPr>
        <p:sp>
          <p:nvSpPr>
            <p:cNvPr id="11" name="Google Shape;443;p19">
              <a:extLst>
                <a:ext uri="{FF2B5EF4-FFF2-40B4-BE49-F238E27FC236}">
                  <a16:creationId xmlns:a16="http://schemas.microsoft.com/office/drawing/2014/main" id="{02140D64-C229-51C5-DE36-C9DF72E01119}"/>
                </a:ext>
              </a:extLst>
            </p:cNvPr>
            <p:cNvSpPr/>
            <p:nvPr/>
          </p:nvSpPr>
          <p:spPr>
            <a:xfrm>
              <a:off x="674377" y="1225112"/>
              <a:ext cx="10527038" cy="783148"/>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je r</a:t>
              </a:r>
              <a:r>
                <a:rPr lang="fr-FR" sz="2000" b="1" spc="-20" dirty="0">
                  <a:solidFill>
                    <a:srgbClr val="002060"/>
                  </a:solidFill>
                  <a:latin typeface="Calibri" panose="020F0502020204030204" pitchFamily="34" charset="0"/>
                  <a:ea typeface="Calibri"/>
                  <a:cs typeface="Calibri" panose="020F0502020204030204" pitchFamily="34" charset="0"/>
                </a:rPr>
                <a:t>elie les conditions observées dans le document 1 (météo du jour) aux conditions atmosphériques </a:t>
              </a:r>
            </a:p>
            <a:p>
              <a:r>
                <a:rPr lang="fr-FR" sz="2000" b="1" spc="-20" dirty="0">
                  <a:solidFill>
                    <a:srgbClr val="002060"/>
                  </a:solidFill>
                  <a:latin typeface="Calibri" panose="020F0502020204030204" pitchFamily="34" charset="0"/>
                  <a:ea typeface="Calibri"/>
                  <a:cs typeface="Calibri" panose="020F0502020204030204" pitchFamily="34" charset="0"/>
                </a:rPr>
                <a:t>         (pression, température, etc.)</a:t>
              </a:r>
            </a:p>
          </p:txBody>
        </p:sp>
        <p:sp>
          <p:nvSpPr>
            <p:cNvPr id="12" name="Ellipse 11">
              <a:extLst>
                <a:ext uri="{FF2B5EF4-FFF2-40B4-BE49-F238E27FC236}">
                  <a16:creationId xmlns:a16="http://schemas.microsoft.com/office/drawing/2014/main" id="{168EABE8-9B40-C72A-958B-D2FB357A0E36}"/>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Calibri" panose="020F0502020204030204" pitchFamily="34" charset="0"/>
                  <a:cs typeface="Calibri" panose="020F0502020204030204" pitchFamily="34" charset="0"/>
                </a:rPr>
                <a:t>3</a:t>
              </a:r>
              <a:endParaRPr lang="fr-FR" sz="2400" b="1" noProof="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8691780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89BF96-0313-F392-D622-FDAA9480D08C}"/>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51728834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6857-0455-16B9-367A-BF07F9F671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03EB1C-8790-0638-8B14-F68F96EB9BCD}"/>
              </a:ext>
            </a:extLst>
          </p:cNvPr>
          <p:cNvSpPr>
            <a:spLocks noGrp="1"/>
          </p:cNvSpPr>
          <p:nvPr>
            <p:ph type="title"/>
          </p:nvPr>
        </p:nvSpPr>
        <p:spPr>
          <a:xfrm>
            <a:off x="910409" y="304031"/>
            <a:ext cx="10372033" cy="267549"/>
          </a:xfrm>
        </p:spPr>
        <p:txBody>
          <a:bodyPr/>
          <a:lstStyle/>
          <a:p>
            <a:r>
              <a:rPr lang="fr-FR" noProof="0" dirty="0">
                <a:solidFill>
                  <a:schemeClr val="tx1">
                    <a:lumMod val="50000"/>
                    <a:lumOff val="50000"/>
                  </a:schemeClr>
                </a:solidFill>
              </a:rPr>
              <a:t>Pour s’assurer que vous avez bien compris, </a:t>
            </a:r>
            <a:r>
              <a:rPr lang="fr-FR" dirty="0">
                <a:solidFill>
                  <a:schemeClr val="tx1">
                    <a:lumMod val="50000"/>
                    <a:lumOff val="50000"/>
                  </a:schemeClr>
                </a:solidFill>
              </a:rPr>
              <a:t>r</a:t>
            </a:r>
            <a:r>
              <a:rPr lang="fr-FR" noProof="0" dirty="0" err="1">
                <a:solidFill>
                  <a:schemeClr val="tx1">
                    <a:lumMod val="50000"/>
                    <a:lumOff val="50000"/>
                  </a:schemeClr>
                </a:solidFill>
              </a:rPr>
              <a:t>épondez</a:t>
            </a:r>
            <a:r>
              <a:rPr lang="fr-FR" noProof="0" dirty="0">
                <a:solidFill>
                  <a:schemeClr val="tx1">
                    <a:lumMod val="50000"/>
                    <a:lumOff val="50000"/>
                  </a:schemeClr>
                </a:solidFill>
              </a:rPr>
              <a:t> à la question suivante:</a:t>
            </a:r>
          </a:p>
        </p:txBody>
      </p:sp>
      <p:sp>
        <p:nvSpPr>
          <p:cNvPr id="4" name="Espace réservé du contenu 3">
            <a:extLst>
              <a:ext uri="{FF2B5EF4-FFF2-40B4-BE49-F238E27FC236}">
                <a16:creationId xmlns:a16="http://schemas.microsoft.com/office/drawing/2014/main" id="{23B0FC92-9510-27DD-4BF5-F7FF054D4376}"/>
              </a:ext>
            </a:extLst>
          </p:cNvPr>
          <p:cNvSpPr>
            <a:spLocks noGrp="1"/>
          </p:cNvSpPr>
          <p:nvPr>
            <p:ph sz="quarter" idx="11"/>
          </p:nvPr>
        </p:nvSpPr>
        <p:spPr>
          <a:xfrm>
            <a:off x="909983" y="630841"/>
            <a:ext cx="10372459" cy="299327"/>
          </a:xfrm>
        </p:spPr>
        <p:txBody>
          <a:bodyPr/>
          <a:lstStyle/>
          <a:p>
            <a:r>
              <a:rPr lang="fr-FR" sz="1100" noProof="0" dirty="0">
                <a:solidFill>
                  <a:schemeClr val="tx1">
                    <a:lumMod val="50000"/>
                    <a:lumOff val="50000"/>
                  </a:schemeClr>
                </a:solidFill>
              </a:rPr>
              <a:t>L’</a:t>
            </a:r>
            <a:r>
              <a:rPr lang="fr-FR" sz="1100" noProof="0" dirty="0" err="1">
                <a:solidFill>
                  <a:schemeClr val="tx1">
                    <a:lumMod val="50000"/>
                    <a:lumOff val="50000"/>
                  </a:schemeClr>
                </a:solidFill>
              </a:rPr>
              <a:t>enseignant·e</a:t>
            </a:r>
            <a:r>
              <a:rPr lang="fr-FR" sz="1100" noProof="0" dirty="0">
                <a:solidFill>
                  <a:schemeClr val="tx1">
                    <a:lumMod val="50000"/>
                    <a:lumOff val="50000"/>
                  </a:schemeClr>
                </a:solidFill>
              </a:rPr>
              <a:t> clarifie la question et peut utiliser l’alternance linguistique si besoin.</a:t>
            </a:r>
          </a:p>
        </p:txBody>
      </p:sp>
      <p:grpSp>
        <p:nvGrpSpPr>
          <p:cNvPr id="10" name="Groupe 9">
            <a:extLst>
              <a:ext uri="{FF2B5EF4-FFF2-40B4-BE49-F238E27FC236}">
                <a16:creationId xmlns:a16="http://schemas.microsoft.com/office/drawing/2014/main" id="{F91F7B11-FFA0-7FA7-CF8C-A0B9BD028100}"/>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2895AD0-70CC-1F79-C097-2F6DAB7CFCD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69C575A-2AB3-1573-F1B7-36CE5D64AAA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6" name="Rectangle : coins arrondis 15">
            <a:extLst>
              <a:ext uri="{FF2B5EF4-FFF2-40B4-BE49-F238E27FC236}">
                <a16:creationId xmlns:a16="http://schemas.microsoft.com/office/drawing/2014/main" id="{01588D76-0956-63D0-6D77-C9AA5879D944}"/>
              </a:ext>
            </a:extLst>
          </p:cNvPr>
          <p:cNvSpPr/>
          <p:nvPr/>
        </p:nvSpPr>
        <p:spPr>
          <a:xfrm>
            <a:off x="8419302" y="3224441"/>
            <a:ext cx="25537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a. Longue </a:t>
            </a:r>
          </a:p>
        </p:txBody>
      </p:sp>
      <p:sp>
        <p:nvSpPr>
          <p:cNvPr id="18" name="Rectangle : coins arrondis 17">
            <a:extLst>
              <a:ext uri="{FF2B5EF4-FFF2-40B4-BE49-F238E27FC236}">
                <a16:creationId xmlns:a16="http://schemas.microsoft.com/office/drawing/2014/main" id="{8A64997E-7E4C-6D54-79C4-9F27B5BE37EA}"/>
              </a:ext>
            </a:extLst>
          </p:cNvPr>
          <p:cNvSpPr/>
          <p:nvPr/>
        </p:nvSpPr>
        <p:spPr>
          <a:xfrm>
            <a:off x="8419302" y="4863500"/>
            <a:ext cx="25537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b. Courte </a:t>
            </a:r>
          </a:p>
        </p:txBody>
      </p:sp>
      <p:sp>
        <p:nvSpPr>
          <p:cNvPr id="3" name="Rectangle : coins arrondis 2">
            <a:extLst>
              <a:ext uri="{FF2B5EF4-FFF2-40B4-BE49-F238E27FC236}">
                <a16:creationId xmlns:a16="http://schemas.microsoft.com/office/drawing/2014/main" id="{DFE87675-7D92-0BBE-0F1F-6AD046BC1F49}"/>
              </a:ext>
            </a:extLst>
          </p:cNvPr>
          <p:cNvSpPr/>
          <p:nvPr/>
        </p:nvSpPr>
        <p:spPr>
          <a:xfrm>
            <a:off x="778057" y="1232779"/>
            <a:ext cx="362577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1. Reliez par une flèche </a:t>
            </a:r>
            <a:r>
              <a:rPr lang="fr-FR" sz="2400" b="1" noProof="0" dirty="0">
                <a:latin typeface="Calibri" panose="020F0502020204030204"/>
              </a:rPr>
              <a:t>:</a:t>
            </a:r>
          </a:p>
        </p:txBody>
      </p:sp>
      <p:sp>
        <p:nvSpPr>
          <p:cNvPr id="9" name="ZoneTexte 8">
            <a:extLst>
              <a:ext uri="{FF2B5EF4-FFF2-40B4-BE49-F238E27FC236}">
                <a16:creationId xmlns:a16="http://schemas.microsoft.com/office/drawing/2014/main" id="{01FA6684-027D-5025-0701-312B346AD6C7}"/>
              </a:ext>
            </a:extLst>
          </p:cNvPr>
          <p:cNvSpPr txBox="1"/>
          <p:nvPr/>
        </p:nvSpPr>
        <p:spPr>
          <a:xfrm>
            <a:off x="1046617" y="1967803"/>
            <a:ext cx="9589851" cy="461665"/>
          </a:xfrm>
          <a:prstGeom prst="rect">
            <a:avLst/>
          </a:prstGeom>
          <a:noFill/>
        </p:spPr>
        <p:txBody>
          <a:bodyPr wrap="square" rtlCol="0">
            <a:spAutoFit/>
          </a:bodyPr>
          <a:lstStyle/>
          <a:p>
            <a:pPr defTabSz="457200"/>
            <a:r>
              <a:rPr lang="fr-FR" sz="2400" b="1" dirty="0">
                <a:solidFill>
                  <a:srgbClr val="0852A4"/>
                </a:solidFill>
              </a:rPr>
              <a:t>Chaque terme à la durée des </a:t>
            </a:r>
            <a:r>
              <a:rPr lang="fr-FR" sz="2400" b="1" noProof="0" dirty="0">
                <a:solidFill>
                  <a:srgbClr val="0852A4"/>
                </a:solidFill>
              </a:rPr>
              <a:t>conditions météorologiques :</a:t>
            </a:r>
          </a:p>
        </p:txBody>
      </p:sp>
      <p:sp>
        <p:nvSpPr>
          <p:cNvPr id="14" name="Rectangle : coins arrondis 13">
            <a:extLst>
              <a:ext uri="{FF2B5EF4-FFF2-40B4-BE49-F238E27FC236}">
                <a16:creationId xmlns:a16="http://schemas.microsoft.com/office/drawing/2014/main" id="{04B46413-B213-FDD0-5CBF-C04A1325A822}"/>
              </a:ext>
            </a:extLst>
          </p:cNvPr>
          <p:cNvSpPr/>
          <p:nvPr/>
        </p:nvSpPr>
        <p:spPr>
          <a:xfrm>
            <a:off x="1692681" y="4863500"/>
            <a:ext cx="25537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2. Climat  </a:t>
            </a:r>
          </a:p>
        </p:txBody>
      </p:sp>
      <p:sp>
        <p:nvSpPr>
          <p:cNvPr id="22" name="Rectangle : coins arrondis 21">
            <a:extLst>
              <a:ext uri="{FF2B5EF4-FFF2-40B4-BE49-F238E27FC236}">
                <a16:creationId xmlns:a16="http://schemas.microsoft.com/office/drawing/2014/main" id="{88BA4F5C-2E18-8DCE-8A64-49835EE6E600}"/>
              </a:ext>
            </a:extLst>
          </p:cNvPr>
          <p:cNvSpPr/>
          <p:nvPr/>
        </p:nvSpPr>
        <p:spPr>
          <a:xfrm>
            <a:off x="1692681" y="3224441"/>
            <a:ext cx="25537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1. Météo  </a:t>
            </a:r>
          </a:p>
        </p:txBody>
      </p:sp>
    </p:spTree>
    <p:extLst>
      <p:ext uri="{BB962C8B-B14F-4D97-AF65-F5344CB8AC3E}">
        <p14:creationId xmlns:p14="http://schemas.microsoft.com/office/powerpoint/2010/main" val="315193280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B622C-3BAD-B359-A8C9-93EC5B2689B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B4D5DB4-9980-F770-97F7-D9E6856E6E10}"/>
              </a:ext>
            </a:extLst>
          </p:cNvPr>
          <p:cNvSpPr>
            <a:spLocks noGrp="1"/>
          </p:cNvSpPr>
          <p:nvPr>
            <p:ph type="title"/>
          </p:nvPr>
        </p:nvSpPr>
        <p:spPr>
          <a:xfrm>
            <a:off x="935304" y="241679"/>
            <a:ext cx="10137980" cy="579052"/>
          </a:xfrm>
        </p:spPr>
        <p:txBody>
          <a:bodyPr/>
          <a:lstStyle/>
          <a:p>
            <a:r>
              <a:rPr lang="fr-FR" noProof="0" dirty="0">
                <a:solidFill>
                  <a:schemeClr val="tx1">
                    <a:lumMod val="50000"/>
                    <a:lumOff val="50000"/>
                  </a:schemeClr>
                </a:solidFill>
              </a:rPr>
              <a:t>Parfait ! La météo décrit le temps qu’il fait à un moment donné de courte durée, alors que le climat s’observe sur une longue durée.</a:t>
            </a:r>
          </a:p>
        </p:txBody>
      </p:sp>
      <p:pic>
        <p:nvPicPr>
          <p:cNvPr id="12" name="Picture 1">
            <a:extLst>
              <a:ext uri="{FF2B5EF4-FFF2-40B4-BE49-F238E27FC236}">
                <a16:creationId xmlns:a16="http://schemas.microsoft.com/office/drawing/2014/main" id="{E8168994-6103-7961-0C0F-FACDE89EA475}"/>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69785" y="172676"/>
            <a:ext cx="648055" cy="648055"/>
          </a:xfrm>
          <a:prstGeom prst="rect">
            <a:avLst/>
          </a:prstGeom>
        </p:spPr>
      </p:pic>
      <p:cxnSp>
        <p:nvCxnSpPr>
          <p:cNvPr id="5" name="Connecteur droit avec flèche 4">
            <a:extLst>
              <a:ext uri="{FF2B5EF4-FFF2-40B4-BE49-F238E27FC236}">
                <a16:creationId xmlns:a16="http://schemas.microsoft.com/office/drawing/2014/main" id="{9220D63F-FB3C-DAF7-3064-300EF8157E1A}"/>
              </a:ext>
            </a:extLst>
          </p:cNvPr>
          <p:cNvCxnSpPr>
            <a:cxnSpLocks/>
            <a:endCxn id="8" idx="1"/>
          </p:cNvCxnSpPr>
          <p:nvPr/>
        </p:nvCxnSpPr>
        <p:spPr>
          <a:xfrm>
            <a:off x="4246437" y="3479830"/>
            <a:ext cx="4172865" cy="1639059"/>
          </a:xfrm>
          <a:prstGeom prst="straightConnector1">
            <a:avLst/>
          </a:prstGeom>
          <a:noFill/>
          <a:ln w="28575" cap="flat" cmpd="sng" algn="ctr">
            <a:solidFill>
              <a:srgbClr val="C00000"/>
            </a:solidFill>
            <a:prstDash val="solid"/>
            <a:miter lim="800000"/>
            <a:tailEnd type="stealth" w="lg" len="lg"/>
          </a:ln>
          <a:effectLst/>
        </p:spPr>
      </p:cxnSp>
      <p:cxnSp>
        <p:nvCxnSpPr>
          <p:cNvPr id="6" name="Connecteur droit avec flèche 5">
            <a:extLst>
              <a:ext uri="{FF2B5EF4-FFF2-40B4-BE49-F238E27FC236}">
                <a16:creationId xmlns:a16="http://schemas.microsoft.com/office/drawing/2014/main" id="{99AAEB79-F397-C970-263C-602ABFA4051D}"/>
              </a:ext>
            </a:extLst>
          </p:cNvPr>
          <p:cNvCxnSpPr>
            <a:cxnSpLocks/>
            <a:endCxn id="7" idx="1"/>
          </p:cNvCxnSpPr>
          <p:nvPr/>
        </p:nvCxnSpPr>
        <p:spPr>
          <a:xfrm flipV="1">
            <a:off x="4246437" y="3479830"/>
            <a:ext cx="4172865" cy="1639059"/>
          </a:xfrm>
          <a:prstGeom prst="straightConnector1">
            <a:avLst/>
          </a:prstGeom>
          <a:noFill/>
          <a:ln w="28575" cap="flat" cmpd="sng" algn="ctr">
            <a:solidFill>
              <a:srgbClr val="C00000"/>
            </a:solidFill>
            <a:prstDash val="solid"/>
            <a:miter lim="800000"/>
            <a:tailEnd type="stealth" w="lg" len="lg"/>
          </a:ln>
          <a:effectLst/>
        </p:spPr>
      </p:cxnSp>
      <p:sp>
        <p:nvSpPr>
          <p:cNvPr id="7" name="Rectangle : coins arrondis 6">
            <a:extLst>
              <a:ext uri="{FF2B5EF4-FFF2-40B4-BE49-F238E27FC236}">
                <a16:creationId xmlns:a16="http://schemas.microsoft.com/office/drawing/2014/main" id="{9061E7AE-7D75-3CFC-4297-5784B11EDE8C}"/>
              </a:ext>
            </a:extLst>
          </p:cNvPr>
          <p:cNvSpPr/>
          <p:nvPr/>
        </p:nvSpPr>
        <p:spPr>
          <a:xfrm>
            <a:off x="8419302" y="3224441"/>
            <a:ext cx="25537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a. Longue </a:t>
            </a:r>
          </a:p>
        </p:txBody>
      </p:sp>
      <p:sp>
        <p:nvSpPr>
          <p:cNvPr id="8" name="Rectangle : coins arrondis 7">
            <a:extLst>
              <a:ext uri="{FF2B5EF4-FFF2-40B4-BE49-F238E27FC236}">
                <a16:creationId xmlns:a16="http://schemas.microsoft.com/office/drawing/2014/main" id="{74AB6B88-15CF-40D2-0008-5EDE48117865}"/>
              </a:ext>
            </a:extLst>
          </p:cNvPr>
          <p:cNvSpPr/>
          <p:nvPr/>
        </p:nvSpPr>
        <p:spPr>
          <a:xfrm>
            <a:off x="8419302" y="4863500"/>
            <a:ext cx="25537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b. Courte </a:t>
            </a:r>
          </a:p>
        </p:txBody>
      </p:sp>
      <p:sp>
        <p:nvSpPr>
          <p:cNvPr id="9" name="ZoneTexte 8">
            <a:extLst>
              <a:ext uri="{FF2B5EF4-FFF2-40B4-BE49-F238E27FC236}">
                <a16:creationId xmlns:a16="http://schemas.microsoft.com/office/drawing/2014/main" id="{8B2C8DEF-B898-4204-A135-937F6CEC39EB}"/>
              </a:ext>
            </a:extLst>
          </p:cNvPr>
          <p:cNvSpPr txBox="1"/>
          <p:nvPr/>
        </p:nvSpPr>
        <p:spPr>
          <a:xfrm>
            <a:off x="1046617" y="1967803"/>
            <a:ext cx="9589851" cy="461665"/>
          </a:xfrm>
          <a:prstGeom prst="rect">
            <a:avLst/>
          </a:prstGeom>
          <a:noFill/>
        </p:spPr>
        <p:txBody>
          <a:bodyPr wrap="square" rtlCol="0">
            <a:spAutoFit/>
          </a:bodyPr>
          <a:lstStyle/>
          <a:p>
            <a:pPr defTabSz="457200"/>
            <a:r>
              <a:rPr lang="fr-FR" sz="2400" b="1" dirty="0">
                <a:solidFill>
                  <a:srgbClr val="0852A4"/>
                </a:solidFill>
              </a:rPr>
              <a:t>Chaque terme à la durée des </a:t>
            </a:r>
            <a:r>
              <a:rPr lang="fr-FR" sz="2400" b="1" noProof="0" dirty="0">
                <a:solidFill>
                  <a:srgbClr val="0852A4"/>
                </a:solidFill>
              </a:rPr>
              <a:t>conditions météorologiques :</a:t>
            </a:r>
          </a:p>
        </p:txBody>
      </p:sp>
      <p:sp>
        <p:nvSpPr>
          <p:cNvPr id="10" name="Rectangle : coins arrondis 9">
            <a:extLst>
              <a:ext uri="{FF2B5EF4-FFF2-40B4-BE49-F238E27FC236}">
                <a16:creationId xmlns:a16="http://schemas.microsoft.com/office/drawing/2014/main" id="{A71C13E2-37D4-3482-15FC-269783848682}"/>
              </a:ext>
            </a:extLst>
          </p:cNvPr>
          <p:cNvSpPr/>
          <p:nvPr/>
        </p:nvSpPr>
        <p:spPr>
          <a:xfrm>
            <a:off x="1692681" y="4863500"/>
            <a:ext cx="25537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2. Climat  </a:t>
            </a:r>
          </a:p>
        </p:txBody>
      </p:sp>
      <p:sp>
        <p:nvSpPr>
          <p:cNvPr id="13" name="Rectangle : coins arrondis 12">
            <a:extLst>
              <a:ext uri="{FF2B5EF4-FFF2-40B4-BE49-F238E27FC236}">
                <a16:creationId xmlns:a16="http://schemas.microsoft.com/office/drawing/2014/main" id="{D4C1D097-6543-43C5-DB3D-1BC5379A7855}"/>
              </a:ext>
            </a:extLst>
          </p:cNvPr>
          <p:cNvSpPr/>
          <p:nvPr/>
        </p:nvSpPr>
        <p:spPr>
          <a:xfrm>
            <a:off x="1692681" y="3224441"/>
            <a:ext cx="2553756"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1. Météo  </a:t>
            </a:r>
          </a:p>
        </p:txBody>
      </p:sp>
    </p:spTree>
    <p:extLst>
      <p:ext uri="{BB962C8B-B14F-4D97-AF65-F5344CB8AC3E}">
        <p14:creationId xmlns:p14="http://schemas.microsoft.com/office/powerpoint/2010/main" val="2102717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9983" y="298048"/>
            <a:ext cx="10372033" cy="267549"/>
          </a:xfrm>
        </p:spPr>
        <p:txBody>
          <a:bodyPr/>
          <a:lstStyle/>
          <a:p>
            <a:r>
              <a:rPr lang="fr-FR" noProof="0" dirty="0">
                <a:solidFill>
                  <a:schemeClr val="tx1">
                    <a:lumMod val="50000"/>
                    <a:lumOff val="50000"/>
                  </a:schemeClr>
                </a:solidFill>
              </a:rPr>
              <a:t>Répondez à cette deuxième question.</a:t>
            </a:r>
          </a:p>
        </p:txBody>
      </p:sp>
      <p:sp>
        <p:nvSpPr>
          <p:cNvPr id="5" name="ZoneTexte 4">
            <a:extLst>
              <a:ext uri="{FF2B5EF4-FFF2-40B4-BE49-F238E27FC236}">
                <a16:creationId xmlns:a16="http://schemas.microsoft.com/office/drawing/2014/main" id="{01C4E346-E72D-1337-11D8-BA5095F8E5E2}"/>
              </a:ext>
            </a:extLst>
          </p:cNvPr>
          <p:cNvSpPr txBox="1"/>
          <p:nvPr/>
        </p:nvSpPr>
        <p:spPr>
          <a:xfrm>
            <a:off x="854360" y="1850709"/>
            <a:ext cx="9766312" cy="830997"/>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noProof="0" dirty="0"/>
              <a:t>Le climat indique les conditions météorologiques sur une période de quelques:</a:t>
            </a:r>
          </a:p>
        </p:txBody>
      </p:sp>
      <p:sp>
        <p:nvSpPr>
          <p:cNvPr id="16" name="Espace réservé du contenu 15">
            <a:extLst>
              <a:ext uri="{FF2B5EF4-FFF2-40B4-BE49-F238E27FC236}">
                <a16:creationId xmlns:a16="http://schemas.microsoft.com/office/drawing/2014/main" id="{6DF91934-21DD-DE29-DCBC-EECB0AC5DC41}"/>
              </a:ext>
            </a:extLst>
          </p:cNvPr>
          <p:cNvSpPr>
            <a:spLocks noGrp="1"/>
          </p:cNvSpPr>
          <p:nvPr>
            <p:ph sz="quarter" idx="11"/>
          </p:nvPr>
        </p:nvSpPr>
        <p:spPr/>
        <p:txBody>
          <a:bodyPr/>
          <a:lstStyle/>
          <a:p>
            <a:endParaRPr lang="fr-FR" noProof="0" dirty="0"/>
          </a:p>
        </p:txBody>
      </p:sp>
      <p:grpSp>
        <p:nvGrpSpPr>
          <p:cNvPr id="26" name="Groupe 25">
            <a:extLst>
              <a:ext uri="{FF2B5EF4-FFF2-40B4-BE49-F238E27FC236}">
                <a16:creationId xmlns:a16="http://schemas.microsoft.com/office/drawing/2014/main" id="{57438710-DFDD-02C5-0E9A-319CF470DC2D}"/>
              </a:ext>
            </a:extLst>
          </p:cNvPr>
          <p:cNvGrpSpPr/>
          <p:nvPr/>
        </p:nvGrpSpPr>
        <p:grpSpPr>
          <a:xfrm>
            <a:off x="3546640" y="2874774"/>
            <a:ext cx="2869833" cy="520938"/>
            <a:chOff x="2548157" y="2918433"/>
            <a:chExt cx="2869833" cy="520938"/>
          </a:xfrm>
        </p:grpSpPr>
        <p:sp>
          <p:nvSpPr>
            <p:cNvPr id="17" name="Rectangle : coins arrondis 16">
              <a:extLst>
                <a:ext uri="{FF2B5EF4-FFF2-40B4-BE49-F238E27FC236}">
                  <a16:creationId xmlns:a16="http://schemas.microsoft.com/office/drawing/2014/main" id="{BE778393-5A64-6A4E-3151-0EC8B2F8F97D}"/>
                </a:ext>
              </a:extLst>
            </p:cNvPr>
            <p:cNvSpPr/>
            <p:nvPr/>
          </p:nvSpPr>
          <p:spPr>
            <a:xfrm>
              <a:off x="2951823" y="2928593"/>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Années</a:t>
              </a:r>
            </a:p>
          </p:txBody>
        </p:sp>
        <p:sp>
          <p:nvSpPr>
            <p:cNvPr id="18" name="Rectangle : coins arrondis 17">
              <a:extLst>
                <a:ext uri="{FF2B5EF4-FFF2-40B4-BE49-F238E27FC236}">
                  <a16:creationId xmlns:a16="http://schemas.microsoft.com/office/drawing/2014/main" id="{8EDD2134-43A5-7EC8-02CE-61FC006FE064}"/>
                </a:ext>
              </a:extLst>
            </p:cNvPr>
            <p:cNvSpPr/>
            <p:nvPr/>
          </p:nvSpPr>
          <p:spPr>
            <a:xfrm>
              <a:off x="2548157" y="291843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grpSp>
        <p:nvGrpSpPr>
          <p:cNvPr id="25" name="Groupe 24">
            <a:extLst>
              <a:ext uri="{FF2B5EF4-FFF2-40B4-BE49-F238E27FC236}">
                <a16:creationId xmlns:a16="http://schemas.microsoft.com/office/drawing/2014/main" id="{14A4E658-0C89-B416-247F-497812995115}"/>
              </a:ext>
            </a:extLst>
          </p:cNvPr>
          <p:cNvGrpSpPr/>
          <p:nvPr/>
        </p:nvGrpSpPr>
        <p:grpSpPr>
          <a:xfrm>
            <a:off x="3546640" y="3740318"/>
            <a:ext cx="2869833" cy="520938"/>
            <a:chOff x="2548157" y="4091595"/>
            <a:chExt cx="2869833" cy="520938"/>
          </a:xfrm>
        </p:grpSpPr>
        <p:sp>
          <p:nvSpPr>
            <p:cNvPr id="19" name="Rectangle : coins arrondis 18">
              <a:extLst>
                <a:ext uri="{FF2B5EF4-FFF2-40B4-BE49-F238E27FC236}">
                  <a16:creationId xmlns:a16="http://schemas.microsoft.com/office/drawing/2014/main" id="{38763A1F-5F22-AC45-8A0A-7472C44CDB77}"/>
                </a:ext>
              </a:extLst>
            </p:cNvPr>
            <p:cNvSpPr/>
            <p:nvPr/>
          </p:nvSpPr>
          <p:spPr>
            <a:xfrm>
              <a:off x="2951823" y="410175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dirty="0">
                  <a:solidFill>
                    <a:srgbClr val="002060"/>
                  </a:solidFill>
                  <a:latin typeface="Calibri" panose="020F0502020204030204"/>
                </a:rPr>
                <a:t>Semaines </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0" name="Rectangle : coins arrondis 19">
              <a:extLst>
                <a:ext uri="{FF2B5EF4-FFF2-40B4-BE49-F238E27FC236}">
                  <a16:creationId xmlns:a16="http://schemas.microsoft.com/office/drawing/2014/main" id="{BF97055E-E633-FC37-D982-0E214C59E2E4}"/>
                </a:ext>
              </a:extLst>
            </p:cNvPr>
            <p:cNvSpPr/>
            <p:nvPr/>
          </p:nvSpPr>
          <p:spPr>
            <a:xfrm>
              <a:off x="2548157" y="409159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24" name="Groupe 23">
            <a:extLst>
              <a:ext uri="{FF2B5EF4-FFF2-40B4-BE49-F238E27FC236}">
                <a16:creationId xmlns:a16="http://schemas.microsoft.com/office/drawing/2014/main" id="{773838BE-3D10-3A92-804F-4A87372C63B6}"/>
              </a:ext>
            </a:extLst>
          </p:cNvPr>
          <p:cNvGrpSpPr/>
          <p:nvPr/>
        </p:nvGrpSpPr>
        <p:grpSpPr>
          <a:xfrm>
            <a:off x="3546640" y="4605862"/>
            <a:ext cx="2869833" cy="520938"/>
            <a:chOff x="2548157" y="5264757"/>
            <a:chExt cx="2869833" cy="520938"/>
          </a:xfrm>
        </p:grpSpPr>
        <p:sp>
          <p:nvSpPr>
            <p:cNvPr id="21" name="Rectangle : coins arrondis 20">
              <a:extLst>
                <a:ext uri="{FF2B5EF4-FFF2-40B4-BE49-F238E27FC236}">
                  <a16:creationId xmlns:a16="http://schemas.microsoft.com/office/drawing/2014/main" id="{9EEE0705-7C07-672D-8917-E428477F156C}"/>
                </a:ext>
              </a:extLst>
            </p:cNvPr>
            <p:cNvSpPr/>
            <p:nvPr/>
          </p:nvSpPr>
          <p:spPr>
            <a:xfrm>
              <a:off x="2951823" y="5274917"/>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Jours </a:t>
              </a:r>
            </a:p>
          </p:txBody>
        </p:sp>
        <p:sp>
          <p:nvSpPr>
            <p:cNvPr id="22" name="Rectangle : coins arrondis 21">
              <a:extLst>
                <a:ext uri="{FF2B5EF4-FFF2-40B4-BE49-F238E27FC236}">
                  <a16:creationId xmlns:a16="http://schemas.microsoft.com/office/drawing/2014/main" id="{5D523D50-FF99-C4AE-FE7D-0E5F1EF37F1A}"/>
                </a:ext>
              </a:extLst>
            </p:cNvPr>
            <p:cNvSpPr/>
            <p:nvPr/>
          </p:nvSpPr>
          <p:spPr>
            <a:xfrm>
              <a:off x="2548157" y="5264757"/>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sp>
        <p:nvSpPr>
          <p:cNvPr id="3" name="Rectangle : coins arrondis 2">
            <a:extLst>
              <a:ext uri="{FF2B5EF4-FFF2-40B4-BE49-F238E27FC236}">
                <a16:creationId xmlns:a16="http://schemas.microsoft.com/office/drawing/2014/main" id="{5784651C-BBE9-7EBB-BF22-F47831309FE0}"/>
              </a:ext>
            </a:extLst>
          </p:cNvPr>
          <p:cNvSpPr/>
          <p:nvPr/>
        </p:nvSpPr>
        <p:spPr>
          <a:xfrm>
            <a:off x="723012" y="114686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2. Choisissez la bonne réponse :</a:t>
            </a:r>
          </a:p>
        </p:txBody>
      </p:sp>
      <p:grpSp>
        <p:nvGrpSpPr>
          <p:cNvPr id="4" name="Groupe 3">
            <a:extLst>
              <a:ext uri="{FF2B5EF4-FFF2-40B4-BE49-F238E27FC236}">
                <a16:creationId xmlns:a16="http://schemas.microsoft.com/office/drawing/2014/main" id="{82798CC9-79F2-C516-F43E-E0BE77905070}"/>
              </a:ext>
            </a:extLst>
          </p:cNvPr>
          <p:cNvGrpSpPr/>
          <p:nvPr/>
        </p:nvGrpSpPr>
        <p:grpSpPr>
          <a:xfrm>
            <a:off x="11493365" y="427318"/>
            <a:ext cx="497596" cy="431295"/>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AE7E9140-C1DC-8B5E-5982-3FFF140F79A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7BE2F25D-3908-36F0-9726-C1704763240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grpSp>
        <p:nvGrpSpPr>
          <p:cNvPr id="23" name="Groupe 22">
            <a:extLst>
              <a:ext uri="{FF2B5EF4-FFF2-40B4-BE49-F238E27FC236}">
                <a16:creationId xmlns:a16="http://schemas.microsoft.com/office/drawing/2014/main" id="{E8A77CDA-E22E-FA21-2297-8BFA3ED98067}"/>
              </a:ext>
            </a:extLst>
          </p:cNvPr>
          <p:cNvGrpSpPr/>
          <p:nvPr/>
        </p:nvGrpSpPr>
        <p:grpSpPr>
          <a:xfrm>
            <a:off x="3546640" y="5471407"/>
            <a:ext cx="2869833" cy="520938"/>
            <a:chOff x="2548157" y="6049174"/>
            <a:chExt cx="2869833" cy="520938"/>
          </a:xfrm>
        </p:grpSpPr>
        <p:sp>
          <p:nvSpPr>
            <p:cNvPr id="14" name="Rectangle : coins arrondis 13">
              <a:extLst>
                <a:ext uri="{FF2B5EF4-FFF2-40B4-BE49-F238E27FC236}">
                  <a16:creationId xmlns:a16="http://schemas.microsoft.com/office/drawing/2014/main" id="{882FFAFE-7292-E5A0-65AC-DECCAEE6C0D4}"/>
                </a:ext>
              </a:extLst>
            </p:cNvPr>
            <p:cNvSpPr/>
            <p:nvPr/>
          </p:nvSpPr>
          <p:spPr>
            <a:xfrm>
              <a:off x="2951823" y="6059334"/>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Heures  </a:t>
              </a:r>
            </a:p>
          </p:txBody>
        </p:sp>
        <p:sp>
          <p:nvSpPr>
            <p:cNvPr id="15" name="Rectangle : coins arrondis 14">
              <a:extLst>
                <a:ext uri="{FF2B5EF4-FFF2-40B4-BE49-F238E27FC236}">
                  <a16:creationId xmlns:a16="http://schemas.microsoft.com/office/drawing/2014/main" id="{4F0B41F4-45D0-C42C-B2AE-4ACAAB22E0C8}"/>
                </a:ext>
              </a:extLst>
            </p:cNvPr>
            <p:cNvSpPr/>
            <p:nvPr/>
          </p:nvSpPr>
          <p:spPr>
            <a:xfrm>
              <a:off x="2548157" y="6049174"/>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d</a:t>
              </a:r>
            </a:p>
          </p:txBody>
        </p:sp>
      </p:grpSp>
    </p:spTree>
    <p:extLst>
      <p:ext uri="{BB962C8B-B14F-4D97-AF65-F5344CB8AC3E}">
        <p14:creationId xmlns:p14="http://schemas.microsoft.com/office/powerpoint/2010/main" val="23631834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C8D12D-4ED0-1CE5-9587-606A665D7D54}"/>
              </a:ext>
            </a:extLst>
          </p:cNvPr>
          <p:cNvSpPr>
            <a:spLocks noGrp="1"/>
          </p:cNvSpPr>
          <p:nvPr>
            <p:ph type="title"/>
          </p:nvPr>
        </p:nvSpPr>
        <p:spPr/>
        <p:txBody>
          <a:bodyPr/>
          <a:lstStyle/>
          <a:p>
            <a:r>
              <a:rPr lang="fr-FR" noProof="0" dirty="0">
                <a:solidFill>
                  <a:schemeClr val="tx1">
                    <a:lumMod val="50000"/>
                    <a:lumOff val="50000"/>
                  </a:schemeClr>
                </a:solidFill>
              </a:rPr>
              <a:t>Très bien ! le climat correspond aux conditions habituelles d’un lieu sur une longue durée (trente ans).</a:t>
            </a:r>
          </a:p>
        </p:txBody>
      </p:sp>
      <p:sp>
        <p:nvSpPr>
          <p:cNvPr id="4" name="Espace réservé du contenu 3">
            <a:extLst>
              <a:ext uri="{FF2B5EF4-FFF2-40B4-BE49-F238E27FC236}">
                <a16:creationId xmlns:a16="http://schemas.microsoft.com/office/drawing/2014/main" id="{8128746C-98EC-79DE-F131-4F593463A73C}"/>
              </a:ext>
            </a:extLst>
          </p:cNvPr>
          <p:cNvSpPr>
            <a:spLocks noGrp="1"/>
          </p:cNvSpPr>
          <p:nvPr>
            <p:ph sz="quarter" idx="11"/>
          </p:nvPr>
        </p:nvSpPr>
        <p:spPr/>
        <p:txBody>
          <a:bodyPr/>
          <a:lstStyle/>
          <a:p>
            <a:endParaRPr lang="fr-FR" sz="1600" noProof="0" dirty="0">
              <a:solidFill>
                <a:schemeClr val="tx1">
                  <a:lumMod val="50000"/>
                  <a:lumOff val="50000"/>
                </a:schemeClr>
              </a:solidFill>
            </a:endParaRPr>
          </a:p>
        </p:txBody>
      </p:sp>
      <p:sp>
        <p:nvSpPr>
          <p:cNvPr id="3" name="ZoneTexte 2">
            <a:extLst>
              <a:ext uri="{FF2B5EF4-FFF2-40B4-BE49-F238E27FC236}">
                <a16:creationId xmlns:a16="http://schemas.microsoft.com/office/drawing/2014/main" id="{CED33A63-E1A0-6903-BEC4-CEE96FD7F510}"/>
              </a:ext>
            </a:extLst>
          </p:cNvPr>
          <p:cNvSpPr txBox="1"/>
          <p:nvPr/>
        </p:nvSpPr>
        <p:spPr>
          <a:xfrm>
            <a:off x="854360" y="1850709"/>
            <a:ext cx="9766312" cy="830997"/>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noProof="0" dirty="0"/>
              <a:t>Le climat indique les conditions météorologiques sur une période de quelques:</a:t>
            </a:r>
          </a:p>
        </p:txBody>
      </p:sp>
      <p:grpSp>
        <p:nvGrpSpPr>
          <p:cNvPr id="6" name="Groupe 5">
            <a:extLst>
              <a:ext uri="{FF2B5EF4-FFF2-40B4-BE49-F238E27FC236}">
                <a16:creationId xmlns:a16="http://schemas.microsoft.com/office/drawing/2014/main" id="{2F6F3EAC-DA64-4BCD-598B-11DF44C9A386}"/>
              </a:ext>
            </a:extLst>
          </p:cNvPr>
          <p:cNvGrpSpPr/>
          <p:nvPr/>
        </p:nvGrpSpPr>
        <p:grpSpPr>
          <a:xfrm>
            <a:off x="3546640" y="2874774"/>
            <a:ext cx="2869833" cy="520938"/>
            <a:chOff x="2548157" y="2918433"/>
            <a:chExt cx="2869833" cy="520938"/>
          </a:xfrm>
          <a:solidFill>
            <a:srgbClr val="002060"/>
          </a:solidFill>
        </p:grpSpPr>
        <p:sp>
          <p:nvSpPr>
            <p:cNvPr id="7" name="Rectangle : coins arrondis 6">
              <a:extLst>
                <a:ext uri="{FF2B5EF4-FFF2-40B4-BE49-F238E27FC236}">
                  <a16:creationId xmlns:a16="http://schemas.microsoft.com/office/drawing/2014/main" id="{61D2DEA3-FECD-2B29-FE90-10FA2E1D15F9}"/>
                </a:ext>
              </a:extLst>
            </p:cNvPr>
            <p:cNvSpPr/>
            <p:nvPr/>
          </p:nvSpPr>
          <p:spPr>
            <a:xfrm>
              <a:off x="2951823" y="2928593"/>
              <a:ext cx="24661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rPr>
                <a:t>Années</a:t>
              </a:r>
            </a:p>
          </p:txBody>
        </p:sp>
        <p:sp>
          <p:nvSpPr>
            <p:cNvPr id="8" name="Rectangle : coins arrondis 7">
              <a:extLst>
                <a:ext uri="{FF2B5EF4-FFF2-40B4-BE49-F238E27FC236}">
                  <a16:creationId xmlns:a16="http://schemas.microsoft.com/office/drawing/2014/main" id="{7CCA5B2C-7FFA-E0A8-CFE4-0A289633AAA8}"/>
                </a:ext>
              </a:extLst>
            </p:cNvPr>
            <p:cNvSpPr/>
            <p:nvPr/>
          </p:nvSpPr>
          <p:spPr>
            <a:xfrm>
              <a:off x="2548157" y="2918433"/>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solidFill>
                  <a:effectLst/>
                  <a:uLnTx/>
                  <a:uFillTx/>
                  <a:latin typeface="Calibri" panose="020F0502020204030204"/>
                  <a:ea typeface="+mn-ea"/>
                  <a:cs typeface="+mn-cs"/>
                </a:rPr>
                <a:t>a</a:t>
              </a:r>
            </a:p>
          </p:txBody>
        </p:sp>
      </p:grpSp>
      <p:grpSp>
        <p:nvGrpSpPr>
          <p:cNvPr id="9" name="Groupe 8">
            <a:extLst>
              <a:ext uri="{FF2B5EF4-FFF2-40B4-BE49-F238E27FC236}">
                <a16:creationId xmlns:a16="http://schemas.microsoft.com/office/drawing/2014/main" id="{C929A188-27BD-F66E-C6E8-0E9DBA3F17FE}"/>
              </a:ext>
            </a:extLst>
          </p:cNvPr>
          <p:cNvGrpSpPr/>
          <p:nvPr/>
        </p:nvGrpSpPr>
        <p:grpSpPr>
          <a:xfrm>
            <a:off x="3546640" y="3740318"/>
            <a:ext cx="2869833" cy="520938"/>
            <a:chOff x="2548157" y="4091595"/>
            <a:chExt cx="2869833" cy="520938"/>
          </a:xfrm>
        </p:grpSpPr>
        <p:sp>
          <p:nvSpPr>
            <p:cNvPr id="10" name="Rectangle : coins arrondis 9">
              <a:extLst>
                <a:ext uri="{FF2B5EF4-FFF2-40B4-BE49-F238E27FC236}">
                  <a16:creationId xmlns:a16="http://schemas.microsoft.com/office/drawing/2014/main" id="{4F8EE7C4-668B-143E-C6A4-404B286E87BB}"/>
                </a:ext>
              </a:extLst>
            </p:cNvPr>
            <p:cNvSpPr/>
            <p:nvPr/>
          </p:nvSpPr>
          <p:spPr>
            <a:xfrm>
              <a:off x="2951823" y="410175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dirty="0">
                  <a:solidFill>
                    <a:srgbClr val="002060"/>
                  </a:solidFill>
                  <a:latin typeface="Calibri" panose="020F0502020204030204"/>
                </a:rPr>
                <a:t>Semaines </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1" name="Rectangle : coins arrondis 10">
              <a:extLst>
                <a:ext uri="{FF2B5EF4-FFF2-40B4-BE49-F238E27FC236}">
                  <a16:creationId xmlns:a16="http://schemas.microsoft.com/office/drawing/2014/main" id="{AF89EE07-EEA2-784C-6FB7-4A84888E6126}"/>
                </a:ext>
              </a:extLst>
            </p:cNvPr>
            <p:cNvSpPr/>
            <p:nvPr/>
          </p:nvSpPr>
          <p:spPr>
            <a:xfrm>
              <a:off x="2548157" y="409159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12" name="Groupe 11">
            <a:extLst>
              <a:ext uri="{FF2B5EF4-FFF2-40B4-BE49-F238E27FC236}">
                <a16:creationId xmlns:a16="http://schemas.microsoft.com/office/drawing/2014/main" id="{C03F3878-395A-EE50-F883-0B45BDF2AA8A}"/>
              </a:ext>
            </a:extLst>
          </p:cNvPr>
          <p:cNvGrpSpPr/>
          <p:nvPr/>
        </p:nvGrpSpPr>
        <p:grpSpPr>
          <a:xfrm>
            <a:off x="3546640" y="4605862"/>
            <a:ext cx="2869833" cy="520938"/>
            <a:chOff x="2548157" y="5264757"/>
            <a:chExt cx="2869833" cy="520938"/>
          </a:xfrm>
        </p:grpSpPr>
        <p:sp>
          <p:nvSpPr>
            <p:cNvPr id="13" name="Rectangle : coins arrondis 12">
              <a:extLst>
                <a:ext uri="{FF2B5EF4-FFF2-40B4-BE49-F238E27FC236}">
                  <a16:creationId xmlns:a16="http://schemas.microsoft.com/office/drawing/2014/main" id="{93E492B4-FBD3-098A-6181-FE8FF5F07E3A}"/>
                </a:ext>
              </a:extLst>
            </p:cNvPr>
            <p:cNvSpPr/>
            <p:nvPr/>
          </p:nvSpPr>
          <p:spPr>
            <a:xfrm>
              <a:off x="2951823" y="5274917"/>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Jours </a:t>
              </a:r>
            </a:p>
          </p:txBody>
        </p:sp>
        <p:sp>
          <p:nvSpPr>
            <p:cNvPr id="21" name="Rectangle : coins arrondis 20">
              <a:extLst>
                <a:ext uri="{FF2B5EF4-FFF2-40B4-BE49-F238E27FC236}">
                  <a16:creationId xmlns:a16="http://schemas.microsoft.com/office/drawing/2014/main" id="{0CF0B06D-466E-E6D0-5F1B-596D195C05EB}"/>
                </a:ext>
              </a:extLst>
            </p:cNvPr>
            <p:cNvSpPr/>
            <p:nvPr/>
          </p:nvSpPr>
          <p:spPr>
            <a:xfrm>
              <a:off x="2548157" y="5264757"/>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grpSp>
        <p:nvGrpSpPr>
          <p:cNvPr id="22" name="Groupe 21">
            <a:extLst>
              <a:ext uri="{FF2B5EF4-FFF2-40B4-BE49-F238E27FC236}">
                <a16:creationId xmlns:a16="http://schemas.microsoft.com/office/drawing/2014/main" id="{27AE4361-5C58-BBE7-A120-571617B23C71}"/>
              </a:ext>
            </a:extLst>
          </p:cNvPr>
          <p:cNvGrpSpPr/>
          <p:nvPr/>
        </p:nvGrpSpPr>
        <p:grpSpPr>
          <a:xfrm>
            <a:off x="3546640" y="5471407"/>
            <a:ext cx="2869833" cy="520938"/>
            <a:chOff x="2548157" y="6049174"/>
            <a:chExt cx="2869833" cy="520938"/>
          </a:xfrm>
        </p:grpSpPr>
        <p:sp>
          <p:nvSpPr>
            <p:cNvPr id="23" name="Rectangle : coins arrondis 22">
              <a:extLst>
                <a:ext uri="{FF2B5EF4-FFF2-40B4-BE49-F238E27FC236}">
                  <a16:creationId xmlns:a16="http://schemas.microsoft.com/office/drawing/2014/main" id="{71A309C0-8215-9E71-5B8F-6C66B3BE6DB2}"/>
                </a:ext>
              </a:extLst>
            </p:cNvPr>
            <p:cNvSpPr/>
            <p:nvPr/>
          </p:nvSpPr>
          <p:spPr>
            <a:xfrm>
              <a:off x="2951823" y="6059334"/>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Heures  </a:t>
              </a:r>
            </a:p>
          </p:txBody>
        </p:sp>
        <p:sp>
          <p:nvSpPr>
            <p:cNvPr id="24" name="Rectangle : coins arrondis 23">
              <a:extLst>
                <a:ext uri="{FF2B5EF4-FFF2-40B4-BE49-F238E27FC236}">
                  <a16:creationId xmlns:a16="http://schemas.microsoft.com/office/drawing/2014/main" id="{6EC0D7A4-DE73-0724-5ABA-9309E458B0FA}"/>
                </a:ext>
              </a:extLst>
            </p:cNvPr>
            <p:cNvSpPr/>
            <p:nvPr/>
          </p:nvSpPr>
          <p:spPr>
            <a:xfrm>
              <a:off x="2548157" y="6049174"/>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d</a:t>
              </a:r>
            </a:p>
          </p:txBody>
        </p:sp>
      </p:grpSp>
    </p:spTree>
    <p:extLst>
      <p:ext uri="{BB962C8B-B14F-4D97-AF65-F5344CB8AC3E}">
        <p14:creationId xmlns:p14="http://schemas.microsoft.com/office/powerpoint/2010/main" val="230206349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FF6DB9-6C72-778A-65C1-4A89A5E1EF41}"/>
              </a:ext>
            </a:extLst>
          </p:cNvPr>
          <p:cNvSpPr>
            <a:spLocks noGrp="1"/>
          </p:cNvSpPr>
          <p:nvPr>
            <p:ph type="title"/>
          </p:nvPr>
        </p:nvSpPr>
        <p:spPr/>
        <p:txBody>
          <a:bodyPr/>
          <a:lstStyle/>
          <a:p>
            <a:r>
              <a:rPr lang="fr-FR" sz="1800" noProof="0" dirty="0">
                <a:solidFill>
                  <a:schemeClr val="tx1">
                    <a:lumMod val="50000"/>
                    <a:lumOff val="50000"/>
                  </a:schemeClr>
                </a:solidFill>
              </a:rPr>
              <a:t>Répondez à la question suivante:</a:t>
            </a:r>
          </a:p>
        </p:txBody>
      </p:sp>
      <p:sp>
        <p:nvSpPr>
          <p:cNvPr id="4" name="Espace réservé du contenu 3">
            <a:extLst>
              <a:ext uri="{FF2B5EF4-FFF2-40B4-BE49-F238E27FC236}">
                <a16:creationId xmlns:a16="http://schemas.microsoft.com/office/drawing/2014/main" id="{30546849-2F2C-DD37-12A7-83CAF6D55ADA}"/>
              </a:ext>
            </a:extLst>
          </p:cNvPr>
          <p:cNvSpPr>
            <a:spLocks noGrp="1"/>
          </p:cNvSpPr>
          <p:nvPr>
            <p:ph sz="quarter" idx="11"/>
          </p:nvPr>
        </p:nvSpPr>
        <p:spPr/>
        <p:txBody>
          <a:bodyPr/>
          <a:lstStyle/>
          <a:p>
            <a:endParaRPr lang="fr-FR" noProof="0" dirty="0"/>
          </a:p>
        </p:txBody>
      </p:sp>
      <p:sp>
        <p:nvSpPr>
          <p:cNvPr id="5" name="Rectangle : coins arrondis 4">
            <a:extLst>
              <a:ext uri="{FF2B5EF4-FFF2-40B4-BE49-F238E27FC236}">
                <a16:creationId xmlns:a16="http://schemas.microsoft.com/office/drawing/2014/main" id="{CE4A19C7-8D39-4D4D-E0E1-B67F095D6132}"/>
              </a:ext>
            </a:extLst>
          </p:cNvPr>
          <p:cNvSpPr/>
          <p:nvPr/>
        </p:nvSpPr>
        <p:spPr>
          <a:xfrm>
            <a:off x="723012" y="114686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3. </a:t>
            </a:r>
            <a:r>
              <a:rPr lang="fr-FR" sz="2400" b="1" dirty="0">
                <a:latin typeface="Calibri" panose="020F0502020204030204"/>
              </a:rPr>
              <a:t>Répondez par « V</a:t>
            </a:r>
            <a:r>
              <a:rPr kumimoji="0" lang="fr-FR" sz="2400" b="1" i="0" u="none" strike="noStrike" kern="1200" cap="none" spc="0" normalizeH="0" baseline="0" noProof="0" dirty="0">
                <a:ln>
                  <a:noFill/>
                </a:ln>
                <a:effectLst/>
                <a:uLnTx/>
                <a:uFillTx/>
                <a:latin typeface="Calibri" panose="020F0502020204030204"/>
                <a:ea typeface="+mn-ea"/>
                <a:cs typeface="+mn-cs"/>
              </a:rPr>
              <a:t>rai » ou « Faux ».</a:t>
            </a:r>
          </a:p>
        </p:txBody>
      </p:sp>
      <p:grpSp>
        <p:nvGrpSpPr>
          <p:cNvPr id="6" name="Groupe 5">
            <a:extLst>
              <a:ext uri="{FF2B5EF4-FFF2-40B4-BE49-F238E27FC236}">
                <a16:creationId xmlns:a16="http://schemas.microsoft.com/office/drawing/2014/main" id="{64E01AA2-44DB-3B0A-5FF1-42EE37BB678B}"/>
              </a:ext>
            </a:extLst>
          </p:cNvPr>
          <p:cNvGrpSpPr/>
          <p:nvPr/>
        </p:nvGrpSpPr>
        <p:grpSpPr>
          <a:xfrm>
            <a:off x="11493365" y="427318"/>
            <a:ext cx="497596" cy="431295"/>
            <a:chOff x="779844" y="4335989"/>
            <a:chExt cx="563238" cy="575842"/>
          </a:xfrm>
        </p:grpSpPr>
        <p:pic>
          <p:nvPicPr>
            <p:cNvPr id="7" name="Google Shape;307;p51" descr="Une image contenant Dessin animé, clipart, Animation, illustration&#10;&#10;Description générée automatiquement">
              <a:extLst>
                <a:ext uri="{FF2B5EF4-FFF2-40B4-BE49-F238E27FC236}">
                  <a16:creationId xmlns:a16="http://schemas.microsoft.com/office/drawing/2014/main" id="{6257DD36-312C-193A-60F0-B156C4D69BE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4CA91D9F-CC2B-ABCD-61C1-F4B11707E7F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pic>
        <p:nvPicPr>
          <p:cNvPr id="10" name="Image 9">
            <a:extLst>
              <a:ext uri="{FF2B5EF4-FFF2-40B4-BE49-F238E27FC236}">
                <a16:creationId xmlns:a16="http://schemas.microsoft.com/office/drawing/2014/main" id="{5BFDE43C-E30C-BFB0-7386-AF79DBB9E0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064" y="2218662"/>
            <a:ext cx="4694099" cy="4334690"/>
          </a:xfrm>
          <a:prstGeom prst="rect">
            <a:avLst/>
          </a:prstGeom>
        </p:spPr>
      </p:pic>
      <p:sp>
        <p:nvSpPr>
          <p:cNvPr id="11" name="ZoneTexte 10">
            <a:extLst>
              <a:ext uri="{FF2B5EF4-FFF2-40B4-BE49-F238E27FC236}">
                <a16:creationId xmlns:a16="http://schemas.microsoft.com/office/drawing/2014/main" id="{1309C577-7B17-0837-9C64-DFC106B986D7}"/>
              </a:ext>
            </a:extLst>
          </p:cNvPr>
          <p:cNvSpPr txBox="1"/>
          <p:nvPr/>
        </p:nvSpPr>
        <p:spPr>
          <a:xfrm>
            <a:off x="935304" y="1756997"/>
            <a:ext cx="9931267"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dirty="0"/>
              <a:t>À Rabat, le temps est nuageux avec une température de 17°C:</a:t>
            </a:r>
            <a:endParaRPr lang="fr-MA" dirty="0"/>
          </a:p>
        </p:txBody>
      </p:sp>
      <p:grpSp>
        <p:nvGrpSpPr>
          <p:cNvPr id="15" name="Groupe 14">
            <a:extLst>
              <a:ext uri="{FF2B5EF4-FFF2-40B4-BE49-F238E27FC236}">
                <a16:creationId xmlns:a16="http://schemas.microsoft.com/office/drawing/2014/main" id="{B618529A-C28F-6F96-DF94-E8EEECA60AD8}"/>
              </a:ext>
            </a:extLst>
          </p:cNvPr>
          <p:cNvGrpSpPr/>
          <p:nvPr/>
        </p:nvGrpSpPr>
        <p:grpSpPr>
          <a:xfrm>
            <a:off x="1970220" y="3284915"/>
            <a:ext cx="2419131" cy="510778"/>
            <a:chOff x="1711291" y="2818330"/>
            <a:chExt cx="2419131" cy="510778"/>
          </a:xfrm>
        </p:grpSpPr>
        <p:sp>
          <p:nvSpPr>
            <p:cNvPr id="17" name="Rectangle : coins arrondis 16">
              <a:extLst>
                <a:ext uri="{FF2B5EF4-FFF2-40B4-BE49-F238E27FC236}">
                  <a16:creationId xmlns:a16="http://schemas.microsoft.com/office/drawing/2014/main" id="{1FBA8F2D-7A17-2CF0-B645-48A344C46E37}"/>
                </a:ext>
              </a:extLst>
            </p:cNvPr>
            <p:cNvSpPr/>
            <p:nvPr/>
          </p:nvSpPr>
          <p:spPr>
            <a:xfrm>
              <a:off x="2183784" y="2818330"/>
              <a:ext cx="194663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Vrai</a:t>
              </a:r>
            </a:p>
          </p:txBody>
        </p:sp>
        <p:sp>
          <p:nvSpPr>
            <p:cNvPr id="24" name="Rectangle : coins arrondis 23">
              <a:extLst>
                <a:ext uri="{FF2B5EF4-FFF2-40B4-BE49-F238E27FC236}">
                  <a16:creationId xmlns:a16="http://schemas.microsoft.com/office/drawing/2014/main" id="{0B6FE48A-113D-FBE0-CCD3-8ECB2287ACD2}"/>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grpSp>
        <p:nvGrpSpPr>
          <p:cNvPr id="25" name="Groupe 24">
            <a:extLst>
              <a:ext uri="{FF2B5EF4-FFF2-40B4-BE49-F238E27FC236}">
                <a16:creationId xmlns:a16="http://schemas.microsoft.com/office/drawing/2014/main" id="{A0CAE076-1FEA-82FE-204D-6537D835FF4D}"/>
              </a:ext>
            </a:extLst>
          </p:cNvPr>
          <p:cNvGrpSpPr/>
          <p:nvPr/>
        </p:nvGrpSpPr>
        <p:grpSpPr>
          <a:xfrm>
            <a:off x="1970220" y="4685352"/>
            <a:ext cx="2419131" cy="510778"/>
            <a:chOff x="1711291" y="2818330"/>
            <a:chExt cx="2419131" cy="510778"/>
          </a:xfrm>
          <a:solidFill>
            <a:srgbClr val="002060"/>
          </a:solidFill>
        </p:grpSpPr>
        <p:sp>
          <p:nvSpPr>
            <p:cNvPr id="26" name="Rectangle : coins arrondis 25">
              <a:extLst>
                <a:ext uri="{FF2B5EF4-FFF2-40B4-BE49-F238E27FC236}">
                  <a16:creationId xmlns:a16="http://schemas.microsoft.com/office/drawing/2014/main" id="{5B8A7558-8B27-E44C-E29C-CE446D1F41ED}"/>
                </a:ext>
              </a:extLst>
            </p:cNvPr>
            <p:cNvSpPr/>
            <p:nvPr/>
          </p:nvSpPr>
          <p:spPr>
            <a:xfrm>
              <a:off x="2183784" y="2818330"/>
              <a:ext cx="194663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800" b="1" dirty="0">
                  <a:solidFill>
                    <a:srgbClr val="002060"/>
                  </a:solidFill>
                  <a:latin typeface="Calibri" panose="020F0502020204030204"/>
                </a:rPr>
                <a:t>Faux </a:t>
              </a:r>
            </a:p>
          </p:txBody>
        </p:sp>
        <p:sp>
          <p:nvSpPr>
            <p:cNvPr id="27" name="Rectangle : coins arrondis 26">
              <a:extLst>
                <a:ext uri="{FF2B5EF4-FFF2-40B4-BE49-F238E27FC236}">
                  <a16:creationId xmlns:a16="http://schemas.microsoft.com/office/drawing/2014/main" id="{EA996859-FD01-930B-46DB-7CB9AC4628E6}"/>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800" b="1" dirty="0">
                  <a:solidFill>
                    <a:srgbClr val="002060"/>
                  </a:solidFill>
                  <a:latin typeface="Calibri" panose="020F0502020204030204"/>
                </a:rPr>
                <a:t>b</a:t>
              </a:r>
            </a:p>
          </p:txBody>
        </p:sp>
      </p:grpSp>
    </p:spTree>
    <p:extLst>
      <p:ext uri="{BB962C8B-B14F-4D97-AF65-F5344CB8AC3E}">
        <p14:creationId xmlns:p14="http://schemas.microsoft.com/office/powerpoint/2010/main" val="419436989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ABD8BD-727D-EBDA-B7C7-EF2E06705353}"/>
              </a:ext>
            </a:extLst>
          </p:cNvPr>
          <p:cNvSpPr>
            <a:spLocks noGrp="1"/>
          </p:cNvSpPr>
          <p:nvPr>
            <p:ph type="title"/>
          </p:nvPr>
        </p:nvSpPr>
        <p:spPr/>
        <p:txBody>
          <a:bodyPr/>
          <a:lstStyle/>
          <a:p>
            <a:r>
              <a:rPr lang="fr-FR" noProof="0" dirty="0">
                <a:solidFill>
                  <a:schemeClr val="tx1">
                    <a:lumMod val="50000"/>
                    <a:lumOff val="50000"/>
                  </a:schemeClr>
                </a:solidFill>
              </a:rPr>
              <a:t>Parfait ! Cette phrase n’est pas correcte, car à Rabat, le temps est ensoleillé.</a:t>
            </a:r>
          </a:p>
        </p:txBody>
      </p:sp>
      <p:sp>
        <p:nvSpPr>
          <p:cNvPr id="4" name="Espace réservé du contenu 3">
            <a:extLst>
              <a:ext uri="{FF2B5EF4-FFF2-40B4-BE49-F238E27FC236}">
                <a16:creationId xmlns:a16="http://schemas.microsoft.com/office/drawing/2014/main" id="{BE8419F2-0C02-DEAA-C57E-F16AEF309D64}"/>
              </a:ext>
            </a:extLst>
          </p:cNvPr>
          <p:cNvSpPr>
            <a:spLocks noGrp="1"/>
          </p:cNvSpPr>
          <p:nvPr>
            <p:ph sz="quarter" idx="11"/>
          </p:nvPr>
        </p:nvSpPr>
        <p:spPr/>
        <p:txBody>
          <a:bodyPr/>
          <a:lstStyle/>
          <a:p>
            <a:endParaRPr lang="fr-FR" noProof="0" dirty="0"/>
          </a:p>
        </p:txBody>
      </p:sp>
      <p:pic>
        <p:nvPicPr>
          <p:cNvPr id="6" name="Image 5">
            <a:extLst>
              <a:ext uri="{FF2B5EF4-FFF2-40B4-BE49-F238E27FC236}">
                <a16:creationId xmlns:a16="http://schemas.microsoft.com/office/drawing/2014/main" id="{6E24C619-089A-E1D8-AB88-AFA4F079F9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064" y="2218662"/>
            <a:ext cx="4694099" cy="4334690"/>
          </a:xfrm>
          <a:prstGeom prst="rect">
            <a:avLst/>
          </a:prstGeom>
        </p:spPr>
      </p:pic>
      <p:sp>
        <p:nvSpPr>
          <p:cNvPr id="7" name="ZoneTexte 6">
            <a:extLst>
              <a:ext uri="{FF2B5EF4-FFF2-40B4-BE49-F238E27FC236}">
                <a16:creationId xmlns:a16="http://schemas.microsoft.com/office/drawing/2014/main" id="{FECCF07C-6375-C89D-E23D-5C580D0016D4}"/>
              </a:ext>
            </a:extLst>
          </p:cNvPr>
          <p:cNvSpPr txBox="1"/>
          <p:nvPr/>
        </p:nvSpPr>
        <p:spPr>
          <a:xfrm>
            <a:off x="935304" y="1756997"/>
            <a:ext cx="9931267"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dirty="0"/>
              <a:t>À Rabat, le temps est nuageux avec une température de 17°C:</a:t>
            </a:r>
            <a:endParaRPr lang="fr-MA" dirty="0"/>
          </a:p>
        </p:txBody>
      </p:sp>
      <p:grpSp>
        <p:nvGrpSpPr>
          <p:cNvPr id="8" name="Groupe 7">
            <a:extLst>
              <a:ext uri="{FF2B5EF4-FFF2-40B4-BE49-F238E27FC236}">
                <a16:creationId xmlns:a16="http://schemas.microsoft.com/office/drawing/2014/main" id="{E5FB8F2D-AFAB-2D00-A5EB-BFCCCF1B7614}"/>
              </a:ext>
            </a:extLst>
          </p:cNvPr>
          <p:cNvGrpSpPr/>
          <p:nvPr/>
        </p:nvGrpSpPr>
        <p:grpSpPr>
          <a:xfrm>
            <a:off x="1970220" y="3284915"/>
            <a:ext cx="2419131" cy="510778"/>
            <a:chOff x="1711291" y="2818330"/>
            <a:chExt cx="2419131" cy="510778"/>
          </a:xfrm>
        </p:grpSpPr>
        <p:sp>
          <p:nvSpPr>
            <p:cNvPr id="9" name="Rectangle : coins arrondis 8">
              <a:extLst>
                <a:ext uri="{FF2B5EF4-FFF2-40B4-BE49-F238E27FC236}">
                  <a16:creationId xmlns:a16="http://schemas.microsoft.com/office/drawing/2014/main" id="{F0324CF1-9B4F-86E4-F565-8C3838552068}"/>
                </a:ext>
              </a:extLst>
            </p:cNvPr>
            <p:cNvSpPr/>
            <p:nvPr/>
          </p:nvSpPr>
          <p:spPr>
            <a:xfrm>
              <a:off x="2183784" y="2818330"/>
              <a:ext cx="1946638"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Vrai</a:t>
              </a:r>
            </a:p>
          </p:txBody>
        </p:sp>
        <p:sp>
          <p:nvSpPr>
            <p:cNvPr id="10" name="Rectangle : coins arrondis 9">
              <a:extLst>
                <a:ext uri="{FF2B5EF4-FFF2-40B4-BE49-F238E27FC236}">
                  <a16:creationId xmlns:a16="http://schemas.microsoft.com/office/drawing/2014/main" id="{D01837C8-84EF-0BF5-43A0-D1307D9A9233}"/>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grpSp>
        <p:nvGrpSpPr>
          <p:cNvPr id="11" name="Groupe 10">
            <a:extLst>
              <a:ext uri="{FF2B5EF4-FFF2-40B4-BE49-F238E27FC236}">
                <a16:creationId xmlns:a16="http://schemas.microsoft.com/office/drawing/2014/main" id="{AF9CC8F9-8F3F-4764-964F-6A5D63FFBEB3}"/>
              </a:ext>
            </a:extLst>
          </p:cNvPr>
          <p:cNvGrpSpPr/>
          <p:nvPr/>
        </p:nvGrpSpPr>
        <p:grpSpPr>
          <a:xfrm>
            <a:off x="1970220" y="4685352"/>
            <a:ext cx="2419131" cy="510778"/>
            <a:chOff x="1711291" y="2818330"/>
            <a:chExt cx="2419131" cy="510778"/>
          </a:xfrm>
          <a:solidFill>
            <a:srgbClr val="002060"/>
          </a:solidFill>
        </p:grpSpPr>
        <p:sp>
          <p:nvSpPr>
            <p:cNvPr id="12" name="Rectangle : coins arrondis 11">
              <a:extLst>
                <a:ext uri="{FF2B5EF4-FFF2-40B4-BE49-F238E27FC236}">
                  <a16:creationId xmlns:a16="http://schemas.microsoft.com/office/drawing/2014/main" id="{2BE6135E-EABC-4A29-676C-837E9FEB908F}"/>
                </a:ext>
              </a:extLst>
            </p:cNvPr>
            <p:cNvSpPr/>
            <p:nvPr/>
          </p:nvSpPr>
          <p:spPr>
            <a:xfrm>
              <a:off x="2183784" y="2818330"/>
              <a:ext cx="1946638"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solidFill>
                  <a:effectLst/>
                  <a:uLnTx/>
                  <a:uFillTx/>
                  <a:latin typeface="Calibri" panose="020F0502020204030204"/>
                  <a:ea typeface="+mn-ea"/>
                  <a:cs typeface="+mn-cs"/>
                </a:rPr>
                <a:t>Faux </a:t>
              </a:r>
            </a:p>
          </p:txBody>
        </p:sp>
        <p:sp>
          <p:nvSpPr>
            <p:cNvPr id="13" name="Rectangle : coins arrondis 12">
              <a:extLst>
                <a:ext uri="{FF2B5EF4-FFF2-40B4-BE49-F238E27FC236}">
                  <a16:creationId xmlns:a16="http://schemas.microsoft.com/office/drawing/2014/main" id="{E4DEC67D-2BAB-232E-BF9B-98B4158FA942}"/>
                </a:ext>
              </a:extLst>
            </p:cNvPr>
            <p:cNvSpPr/>
            <p:nvPr/>
          </p:nvSpPr>
          <p:spPr>
            <a:xfrm>
              <a:off x="1711291" y="2818330"/>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solidFill>
                  <a:effectLst/>
                  <a:uLnTx/>
                  <a:uFillTx/>
                  <a:latin typeface="Calibri" panose="020F0502020204030204"/>
                  <a:ea typeface="+mn-ea"/>
                  <a:cs typeface="+mn-cs"/>
                </a:rPr>
                <a:t>b</a:t>
              </a:r>
            </a:p>
          </p:txBody>
        </p:sp>
      </p:grpSp>
    </p:spTree>
    <p:extLst>
      <p:ext uri="{BB962C8B-B14F-4D97-AF65-F5344CB8AC3E}">
        <p14:creationId xmlns:p14="http://schemas.microsoft.com/office/powerpoint/2010/main" val="606816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8E6F55-3456-C273-B06D-AE7AFD51884B}"/>
              </a:ext>
            </a:extLst>
          </p:cNvPr>
          <p:cNvSpPr>
            <a:spLocks noGrp="1"/>
          </p:cNvSpPr>
          <p:nvPr>
            <p:ph type="title"/>
          </p:nvPr>
        </p:nvSpPr>
        <p:spPr>
          <a:xfrm>
            <a:off x="909983" y="346496"/>
            <a:ext cx="10372033" cy="267549"/>
          </a:xfrm>
        </p:spPr>
        <p:txBody>
          <a:bodyPr/>
          <a:lstStyle/>
          <a:p>
            <a:r>
              <a:rPr lang="fr-FR" dirty="0">
                <a:solidFill>
                  <a:schemeClr val="tx1">
                    <a:lumMod val="50000"/>
                    <a:lumOff val="50000"/>
                  </a:schemeClr>
                </a:solidFill>
              </a:rPr>
              <a:t>Le document ci-dessous montre une carte du climat du Maroc. Répondez à la question suivante.</a:t>
            </a:r>
            <a:endParaRPr lang="fr-FR" noProof="0" dirty="0">
              <a:solidFill>
                <a:schemeClr val="tx1">
                  <a:lumMod val="50000"/>
                  <a:lumOff val="50000"/>
                </a:schemeClr>
              </a:solidFill>
            </a:endParaRPr>
          </a:p>
        </p:txBody>
      </p:sp>
      <p:sp>
        <p:nvSpPr>
          <p:cNvPr id="4" name="Espace réservé du contenu 3">
            <a:extLst>
              <a:ext uri="{FF2B5EF4-FFF2-40B4-BE49-F238E27FC236}">
                <a16:creationId xmlns:a16="http://schemas.microsoft.com/office/drawing/2014/main" id="{7BCCBD61-55AB-57BC-EF09-4A4C9638944B}"/>
              </a:ext>
            </a:extLst>
          </p:cNvPr>
          <p:cNvSpPr>
            <a:spLocks noGrp="1"/>
          </p:cNvSpPr>
          <p:nvPr>
            <p:ph sz="quarter" idx="11"/>
          </p:nvPr>
        </p:nvSpPr>
        <p:spPr/>
        <p:txBody>
          <a:bodyPr/>
          <a:lstStyle/>
          <a:p>
            <a:r>
              <a:rPr lang="fr-FR" sz="1100" dirty="0">
                <a:solidFill>
                  <a:schemeClr val="tx1">
                    <a:lumMod val="50000"/>
                    <a:lumOff val="50000"/>
                  </a:schemeClr>
                </a:solidFill>
              </a:rPr>
              <a:t>Si les élèves se sont trompés, expliquer pourquoi la réponse est fausse. Si c’est juste, expliquer aussi.</a:t>
            </a:r>
          </a:p>
        </p:txBody>
      </p:sp>
      <p:sp>
        <p:nvSpPr>
          <p:cNvPr id="10" name="ZoneTexte 9">
            <a:extLst>
              <a:ext uri="{FF2B5EF4-FFF2-40B4-BE49-F238E27FC236}">
                <a16:creationId xmlns:a16="http://schemas.microsoft.com/office/drawing/2014/main" id="{2E0635BB-BBBC-77EA-FCCB-963DF2FE990B}"/>
              </a:ext>
            </a:extLst>
          </p:cNvPr>
          <p:cNvSpPr txBox="1"/>
          <p:nvPr/>
        </p:nvSpPr>
        <p:spPr>
          <a:xfrm>
            <a:off x="935304" y="1525446"/>
            <a:ext cx="10944511" cy="461665"/>
          </a:xfrm>
          <a:prstGeom prst="rect">
            <a:avLst/>
          </a:prstGeom>
          <a:noFill/>
        </p:spPr>
        <p:txBody>
          <a:bodyPr wrap="square" rtlCol="0">
            <a:spAutoFit/>
          </a:bodyPr>
          <a:lstStyle/>
          <a:p>
            <a:pPr defTabSz="457200"/>
            <a:r>
              <a:rPr lang="fr-FR" sz="2400" b="1" noProof="0" dirty="0">
                <a:solidFill>
                  <a:srgbClr val="0852A4"/>
                </a:solidFill>
              </a:rPr>
              <a:t>Tanger se trouve dans la zone de climat:</a:t>
            </a:r>
          </a:p>
        </p:txBody>
      </p:sp>
      <p:sp>
        <p:nvSpPr>
          <p:cNvPr id="11" name="Rectangle : coins arrondis 10">
            <a:extLst>
              <a:ext uri="{FF2B5EF4-FFF2-40B4-BE49-F238E27FC236}">
                <a16:creationId xmlns:a16="http://schemas.microsoft.com/office/drawing/2014/main" id="{B2B0B61B-1C78-974C-A47A-8EFBDF198D35}"/>
              </a:ext>
            </a:extLst>
          </p:cNvPr>
          <p:cNvSpPr/>
          <p:nvPr/>
        </p:nvSpPr>
        <p:spPr>
          <a:xfrm>
            <a:off x="723012" y="1051840"/>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4. Choisissez la bonne réponse :</a:t>
            </a:r>
          </a:p>
        </p:txBody>
      </p:sp>
      <p:grpSp>
        <p:nvGrpSpPr>
          <p:cNvPr id="3" name="Groupe 2">
            <a:extLst>
              <a:ext uri="{FF2B5EF4-FFF2-40B4-BE49-F238E27FC236}">
                <a16:creationId xmlns:a16="http://schemas.microsoft.com/office/drawing/2014/main" id="{EE1E993B-F21F-2A8C-6FBE-79F07C54587D}"/>
              </a:ext>
            </a:extLst>
          </p:cNvPr>
          <p:cNvGrpSpPr/>
          <p:nvPr/>
        </p:nvGrpSpPr>
        <p:grpSpPr>
          <a:xfrm>
            <a:off x="11493365" y="427318"/>
            <a:ext cx="497596" cy="431295"/>
            <a:chOff x="779844" y="4335989"/>
            <a:chExt cx="563238" cy="575842"/>
          </a:xfrm>
        </p:grpSpPr>
        <p:pic>
          <p:nvPicPr>
            <p:cNvPr id="13" name="Google Shape;307;p51" descr="Une image contenant Dessin animé, clipart, Animation, illustration&#10;&#10;Description générée automatiquement">
              <a:extLst>
                <a:ext uri="{FF2B5EF4-FFF2-40B4-BE49-F238E27FC236}">
                  <a16:creationId xmlns:a16="http://schemas.microsoft.com/office/drawing/2014/main" id="{10813D06-11BA-BEF2-62A2-7F80AB357DB0}"/>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4" name="Rectangle 13">
              <a:extLst>
                <a:ext uri="{FF2B5EF4-FFF2-40B4-BE49-F238E27FC236}">
                  <a16:creationId xmlns:a16="http://schemas.microsoft.com/office/drawing/2014/main" id="{A23CF96C-5174-FBD7-4039-A15CB94F9D4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pic>
        <p:nvPicPr>
          <p:cNvPr id="29" name="Image 28">
            <a:extLst>
              <a:ext uri="{FF2B5EF4-FFF2-40B4-BE49-F238E27FC236}">
                <a16:creationId xmlns:a16="http://schemas.microsoft.com/office/drawing/2014/main" id="{E128E7C6-34E4-D18E-78A9-0FF56426F391}"/>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6507520" y="1884460"/>
            <a:ext cx="5372295" cy="4745290"/>
          </a:xfrm>
          <a:prstGeom prst="rect">
            <a:avLst/>
          </a:prstGeom>
        </p:spPr>
      </p:pic>
      <p:grpSp>
        <p:nvGrpSpPr>
          <p:cNvPr id="30" name="Groupe 29">
            <a:extLst>
              <a:ext uri="{FF2B5EF4-FFF2-40B4-BE49-F238E27FC236}">
                <a16:creationId xmlns:a16="http://schemas.microsoft.com/office/drawing/2014/main" id="{293BE8BE-FE1D-20D7-818F-F7C046824D69}"/>
              </a:ext>
            </a:extLst>
          </p:cNvPr>
          <p:cNvGrpSpPr/>
          <p:nvPr/>
        </p:nvGrpSpPr>
        <p:grpSpPr>
          <a:xfrm>
            <a:off x="2043663" y="2650111"/>
            <a:ext cx="2911873" cy="520938"/>
            <a:chOff x="2506117" y="2918433"/>
            <a:chExt cx="2911873" cy="520938"/>
          </a:xfrm>
          <a:solidFill>
            <a:srgbClr val="002060"/>
          </a:solidFill>
        </p:grpSpPr>
        <p:sp>
          <p:nvSpPr>
            <p:cNvPr id="31" name="Rectangle : coins arrondis 30">
              <a:extLst>
                <a:ext uri="{FF2B5EF4-FFF2-40B4-BE49-F238E27FC236}">
                  <a16:creationId xmlns:a16="http://schemas.microsoft.com/office/drawing/2014/main" id="{F52B1942-0FB1-63D1-4D86-45F35E995504}"/>
                </a:ext>
              </a:extLst>
            </p:cNvPr>
            <p:cNvSpPr/>
            <p:nvPr/>
          </p:nvSpPr>
          <p:spPr>
            <a:xfrm>
              <a:off x="2951823" y="2928593"/>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200" b="1" dirty="0">
                  <a:solidFill>
                    <a:srgbClr val="002060"/>
                  </a:solidFill>
                  <a:latin typeface="Calibri" panose="020F0502020204030204"/>
                </a:rPr>
                <a:t>Méditerranéen </a:t>
              </a:r>
            </a:p>
          </p:txBody>
        </p:sp>
        <p:sp>
          <p:nvSpPr>
            <p:cNvPr id="32" name="Rectangle : coins arrondis 31">
              <a:extLst>
                <a:ext uri="{FF2B5EF4-FFF2-40B4-BE49-F238E27FC236}">
                  <a16:creationId xmlns:a16="http://schemas.microsoft.com/office/drawing/2014/main" id="{097907BB-C348-E3BE-8670-D9C41FE1C448}"/>
                </a:ext>
              </a:extLst>
            </p:cNvPr>
            <p:cNvSpPr/>
            <p:nvPr/>
          </p:nvSpPr>
          <p:spPr>
            <a:xfrm>
              <a:off x="2506117" y="291843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200" b="1" dirty="0">
                  <a:solidFill>
                    <a:srgbClr val="002060"/>
                  </a:solidFill>
                  <a:latin typeface="Calibri" panose="020F0502020204030204"/>
                </a:rPr>
                <a:t>a</a:t>
              </a:r>
            </a:p>
          </p:txBody>
        </p:sp>
      </p:grpSp>
      <p:grpSp>
        <p:nvGrpSpPr>
          <p:cNvPr id="33" name="Groupe 32">
            <a:extLst>
              <a:ext uri="{FF2B5EF4-FFF2-40B4-BE49-F238E27FC236}">
                <a16:creationId xmlns:a16="http://schemas.microsoft.com/office/drawing/2014/main" id="{9C93BC1A-F54D-C200-6C44-999E2B01D8D7}"/>
              </a:ext>
            </a:extLst>
          </p:cNvPr>
          <p:cNvGrpSpPr/>
          <p:nvPr/>
        </p:nvGrpSpPr>
        <p:grpSpPr>
          <a:xfrm>
            <a:off x="2043663" y="3736167"/>
            <a:ext cx="2911873" cy="520938"/>
            <a:chOff x="2506117" y="4091595"/>
            <a:chExt cx="2911873" cy="520938"/>
          </a:xfrm>
        </p:grpSpPr>
        <p:sp>
          <p:nvSpPr>
            <p:cNvPr id="34" name="Rectangle : coins arrondis 33">
              <a:extLst>
                <a:ext uri="{FF2B5EF4-FFF2-40B4-BE49-F238E27FC236}">
                  <a16:creationId xmlns:a16="http://schemas.microsoft.com/office/drawing/2014/main" id="{4E1D158C-FFC1-80C4-EFBA-5D77F48F2C20}"/>
                </a:ext>
              </a:extLst>
            </p:cNvPr>
            <p:cNvSpPr/>
            <p:nvPr/>
          </p:nvSpPr>
          <p:spPr>
            <a:xfrm>
              <a:off x="2951823" y="410175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dirty="0">
                  <a:solidFill>
                    <a:srgbClr val="002060"/>
                  </a:solidFill>
                  <a:latin typeface="Calibri" panose="020F0502020204030204"/>
                </a:rPr>
                <a:t>Continental  </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5" name="Rectangle : coins arrondis 34">
              <a:extLst>
                <a:ext uri="{FF2B5EF4-FFF2-40B4-BE49-F238E27FC236}">
                  <a16:creationId xmlns:a16="http://schemas.microsoft.com/office/drawing/2014/main" id="{F5DC156E-F9CD-3681-8169-E5B9455DFE27}"/>
                </a:ext>
              </a:extLst>
            </p:cNvPr>
            <p:cNvSpPr/>
            <p:nvPr/>
          </p:nvSpPr>
          <p:spPr>
            <a:xfrm>
              <a:off x="2506117" y="409159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36" name="Groupe 35">
            <a:extLst>
              <a:ext uri="{FF2B5EF4-FFF2-40B4-BE49-F238E27FC236}">
                <a16:creationId xmlns:a16="http://schemas.microsoft.com/office/drawing/2014/main" id="{90CEA3A0-99FD-AE8E-0D4B-864CEB5829C7}"/>
              </a:ext>
            </a:extLst>
          </p:cNvPr>
          <p:cNvGrpSpPr/>
          <p:nvPr/>
        </p:nvGrpSpPr>
        <p:grpSpPr>
          <a:xfrm>
            <a:off x="2043663" y="4822223"/>
            <a:ext cx="2911873" cy="520938"/>
            <a:chOff x="2506117" y="5264757"/>
            <a:chExt cx="2911873" cy="520938"/>
          </a:xfrm>
        </p:grpSpPr>
        <p:sp>
          <p:nvSpPr>
            <p:cNvPr id="37" name="Rectangle : coins arrondis 36">
              <a:extLst>
                <a:ext uri="{FF2B5EF4-FFF2-40B4-BE49-F238E27FC236}">
                  <a16:creationId xmlns:a16="http://schemas.microsoft.com/office/drawing/2014/main" id="{266CF5F5-3532-E637-7E73-AD789A2EA503}"/>
                </a:ext>
              </a:extLst>
            </p:cNvPr>
            <p:cNvSpPr/>
            <p:nvPr/>
          </p:nvSpPr>
          <p:spPr>
            <a:xfrm>
              <a:off x="2951823" y="5274917"/>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Désertique  </a:t>
              </a:r>
            </a:p>
          </p:txBody>
        </p:sp>
        <p:sp>
          <p:nvSpPr>
            <p:cNvPr id="38" name="Rectangle : coins arrondis 37">
              <a:extLst>
                <a:ext uri="{FF2B5EF4-FFF2-40B4-BE49-F238E27FC236}">
                  <a16:creationId xmlns:a16="http://schemas.microsoft.com/office/drawing/2014/main" id="{58A93A04-D715-FED0-6187-0974A4604531}"/>
                </a:ext>
              </a:extLst>
            </p:cNvPr>
            <p:cNvSpPr/>
            <p:nvPr/>
          </p:nvSpPr>
          <p:spPr>
            <a:xfrm>
              <a:off x="2506117" y="5264757"/>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spTree>
    <p:extLst>
      <p:ext uri="{BB962C8B-B14F-4D97-AF65-F5344CB8AC3E}">
        <p14:creationId xmlns:p14="http://schemas.microsoft.com/office/powerpoint/2010/main" val="280929081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145BE-47EB-1EA6-9CE7-EEB3029B1587}"/>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0644720D-D468-C5FC-A44F-E0B0A86AFDB4}"/>
              </a:ext>
            </a:extLst>
          </p:cNvPr>
          <p:cNvSpPr>
            <a:spLocks noGrp="1"/>
          </p:cNvSpPr>
          <p:nvPr>
            <p:ph sz="quarter" idx="11"/>
          </p:nvPr>
        </p:nvSpPr>
        <p:spPr/>
        <p:txBody>
          <a:bodyPr/>
          <a:lstStyle/>
          <a:p>
            <a:endParaRPr lang="fr-FR" noProof="0" dirty="0"/>
          </a:p>
        </p:txBody>
      </p:sp>
      <p:sp>
        <p:nvSpPr>
          <p:cNvPr id="24" name="Titre 1">
            <a:extLst>
              <a:ext uri="{FF2B5EF4-FFF2-40B4-BE49-F238E27FC236}">
                <a16:creationId xmlns:a16="http://schemas.microsoft.com/office/drawing/2014/main" id="{9B74B807-065E-9B90-B934-3DBE9FA5CBAE}"/>
              </a:ext>
            </a:extLst>
          </p:cNvPr>
          <p:cNvSpPr txBox="1">
            <a:spLocks/>
          </p:cNvSpPr>
          <p:nvPr/>
        </p:nvSpPr>
        <p:spPr>
          <a:xfrm>
            <a:off x="935730" y="256276"/>
            <a:ext cx="10372033" cy="2675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600" b="1" kern="1200">
                <a:solidFill>
                  <a:schemeClr val="tx1"/>
                </a:solidFill>
                <a:latin typeface="Calibri" panose="020F0502020204030204" pitchFamily="34" charset="0"/>
                <a:ea typeface="+mj-ea"/>
                <a:cs typeface="Calibri" panose="020F0502020204030204" pitchFamily="34" charset="0"/>
              </a:defRPr>
            </a:lvl1pPr>
          </a:lstStyle>
          <a:p>
            <a:r>
              <a:rPr lang="fr-FR" dirty="0">
                <a:solidFill>
                  <a:schemeClr val="tx1">
                    <a:lumMod val="50000"/>
                    <a:lumOff val="50000"/>
                  </a:schemeClr>
                </a:solidFill>
              </a:rPr>
              <a:t>Très bien ! Tanger appartient à la zone du climat méditerranéen.</a:t>
            </a:r>
          </a:p>
        </p:txBody>
      </p:sp>
      <p:sp>
        <p:nvSpPr>
          <p:cNvPr id="2" name="ZoneTexte 1">
            <a:extLst>
              <a:ext uri="{FF2B5EF4-FFF2-40B4-BE49-F238E27FC236}">
                <a16:creationId xmlns:a16="http://schemas.microsoft.com/office/drawing/2014/main" id="{76C6541B-056D-BD4E-2019-3E378E626D22}"/>
              </a:ext>
            </a:extLst>
          </p:cNvPr>
          <p:cNvSpPr txBox="1"/>
          <p:nvPr/>
        </p:nvSpPr>
        <p:spPr>
          <a:xfrm>
            <a:off x="935304" y="1525446"/>
            <a:ext cx="10944511" cy="461665"/>
          </a:xfrm>
          <a:prstGeom prst="rect">
            <a:avLst/>
          </a:prstGeom>
          <a:noFill/>
        </p:spPr>
        <p:txBody>
          <a:bodyPr wrap="square" rtlCol="0">
            <a:spAutoFit/>
          </a:bodyPr>
          <a:lstStyle/>
          <a:p>
            <a:pPr defTabSz="457200"/>
            <a:r>
              <a:rPr lang="fr-FR" sz="2400" b="1" noProof="0" dirty="0">
                <a:solidFill>
                  <a:srgbClr val="0852A4"/>
                </a:solidFill>
              </a:rPr>
              <a:t>Tanger se trouve dans la zone de climat:</a:t>
            </a:r>
          </a:p>
        </p:txBody>
      </p:sp>
      <p:grpSp>
        <p:nvGrpSpPr>
          <p:cNvPr id="11" name="Groupe 10">
            <a:extLst>
              <a:ext uri="{FF2B5EF4-FFF2-40B4-BE49-F238E27FC236}">
                <a16:creationId xmlns:a16="http://schemas.microsoft.com/office/drawing/2014/main" id="{38842F9B-2561-6212-936A-2A085C0E4EBA}"/>
              </a:ext>
            </a:extLst>
          </p:cNvPr>
          <p:cNvGrpSpPr/>
          <p:nvPr/>
        </p:nvGrpSpPr>
        <p:grpSpPr>
          <a:xfrm>
            <a:off x="2043663" y="2650111"/>
            <a:ext cx="2911873" cy="520938"/>
            <a:chOff x="2506117" y="2918433"/>
            <a:chExt cx="2911873" cy="520938"/>
          </a:xfrm>
          <a:solidFill>
            <a:srgbClr val="002060"/>
          </a:solidFill>
        </p:grpSpPr>
        <p:sp>
          <p:nvSpPr>
            <p:cNvPr id="13" name="Rectangle : coins arrondis 12">
              <a:extLst>
                <a:ext uri="{FF2B5EF4-FFF2-40B4-BE49-F238E27FC236}">
                  <a16:creationId xmlns:a16="http://schemas.microsoft.com/office/drawing/2014/main" id="{A4F16536-78AF-2DEF-3165-D3022F96E450}"/>
                </a:ext>
              </a:extLst>
            </p:cNvPr>
            <p:cNvSpPr/>
            <p:nvPr/>
          </p:nvSpPr>
          <p:spPr>
            <a:xfrm>
              <a:off x="2951823" y="2928593"/>
              <a:ext cx="24661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rPr>
                <a:t>Méditerranéen </a:t>
              </a:r>
            </a:p>
          </p:txBody>
        </p:sp>
        <p:sp>
          <p:nvSpPr>
            <p:cNvPr id="14" name="Rectangle : coins arrondis 13">
              <a:extLst>
                <a:ext uri="{FF2B5EF4-FFF2-40B4-BE49-F238E27FC236}">
                  <a16:creationId xmlns:a16="http://schemas.microsoft.com/office/drawing/2014/main" id="{EBE4A910-D65F-7311-962F-CD08A61C955B}"/>
                </a:ext>
              </a:extLst>
            </p:cNvPr>
            <p:cNvSpPr/>
            <p:nvPr/>
          </p:nvSpPr>
          <p:spPr>
            <a:xfrm>
              <a:off x="2506117" y="2918433"/>
              <a:ext cx="403667" cy="510778"/>
            </a:xfrm>
            <a:prstGeom prst="roundRect">
              <a:avLst/>
            </a:prstGeom>
            <a:grp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solidFill>
                  <a:effectLst/>
                  <a:uLnTx/>
                  <a:uFillTx/>
                  <a:latin typeface="Calibri" panose="020F0502020204030204"/>
                  <a:ea typeface="+mn-ea"/>
                  <a:cs typeface="+mn-cs"/>
                </a:rPr>
                <a:t>a</a:t>
              </a:r>
            </a:p>
          </p:txBody>
        </p:sp>
      </p:grpSp>
      <p:grpSp>
        <p:nvGrpSpPr>
          <p:cNvPr id="25" name="Groupe 24">
            <a:extLst>
              <a:ext uri="{FF2B5EF4-FFF2-40B4-BE49-F238E27FC236}">
                <a16:creationId xmlns:a16="http://schemas.microsoft.com/office/drawing/2014/main" id="{5EF954E7-B5CE-0AA5-A920-925D5EA6E521}"/>
              </a:ext>
            </a:extLst>
          </p:cNvPr>
          <p:cNvGrpSpPr/>
          <p:nvPr/>
        </p:nvGrpSpPr>
        <p:grpSpPr>
          <a:xfrm>
            <a:off x="2043663" y="3736167"/>
            <a:ext cx="2911873" cy="520938"/>
            <a:chOff x="2506117" y="4091595"/>
            <a:chExt cx="2911873" cy="520938"/>
          </a:xfrm>
        </p:grpSpPr>
        <p:sp>
          <p:nvSpPr>
            <p:cNvPr id="26" name="Rectangle : coins arrondis 25">
              <a:extLst>
                <a:ext uri="{FF2B5EF4-FFF2-40B4-BE49-F238E27FC236}">
                  <a16:creationId xmlns:a16="http://schemas.microsoft.com/office/drawing/2014/main" id="{A226E6BE-9744-DD15-45BC-2817D8A6CEFD}"/>
                </a:ext>
              </a:extLst>
            </p:cNvPr>
            <p:cNvSpPr/>
            <p:nvPr/>
          </p:nvSpPr>
          <p:spPr>
            <a:xfrm>
              <a:off x="2951823" y="410175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dirty="0">
                  <a:solidFill>
                    <a:srgbClr val="002060"/>
                  </a:solidFill>
                  <a:latin typeface="Calibri" panose="020F0502020204030204"/>
                </a:rPr>
                <a:t>Continental  </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7" name="Rectangle : coins arrondis 26">
              <a:extLst>
                <a:ext uri="{FF2B5EF4-FFF2-40B4-BE49-F238E27FC236}">
                  <a16:creationId xmlns:a16="http://schemas.microsoft.com/office/drawing/2014/main" id="{FE0F75D5-AE51-39AB-CD89-6F0ED1EFA632}"/>
                </a:ext>
              </a:extLst>
            </p:cNvPr>
            <p:cNvSpPr/>
            <p:nvPr/>
          </p:nvSpPr>
          <p:spPr>
            <a:xfrm>
              <a:off x="2506117" y="409159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28" name="Groupe 27">
            <a:extLst>
              <a:ext uri="{FF2B5EF4-FFF2-40B4-BE49-F238E27FC236}">
                <a16:creationId xmlns:a16="http://schemas.microsoft.com/office/drawing/2014/main" id="{BB8C60AE-23B7-4BB2-B552-9F051904496C}"/>
              </a:ext>
            </a:extLst>
          </p:cNvPr>
          <p:cNvGrpSpPr/>
          <p:nvPr/>
        </p:nvGrpSpPr>
        <p:grpSpPr>
          <a:xfrm>
            <a:off x="2043663" y="4822223"/>
            <a:ext cx="2911873" cy="520938"/>
            <a:chOff x="2506117" y="5264757"/>
            <a:chExt cx="2911873" cy="520938"/>
          </a:xfrm>
        </p:grpSpPr>
        <p:sp>
          <p:nvSpPr>
            <p:cNvPr id="29" name="Rectangle : coins arrondis 28">
              <a:extLst>
                <a:ext uri="{FF2B5EF4-FFF2-40B4-BE49-F238E27FC236}">
                  <a16:creationId xmlns:a16="http://schemas.microsoft.com/office/drawing/2014/main" id="{24ACED01-7817-CE19-A4E1-366A0B9F20EA}"/>
                </a:ext>
              </a:extLst>
            </p:cNvPr>
            <p:cNvSpPr/>
            <p:nvPr/>
          </p:nvSpPr>
          <p:spPr>
            <a:xfrm>
              <a:off x="2951823" y="5274917"/>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Désertique  </a:t>
              </a:r>
            </a:p>
          </p:txBody>
        </p:sp>
        <p:sp>
          <p:nvSpPr>
            <p:cNvPr id="30" name="Rectangle : coins arrondis 29">
              <a:extLst>
                <a:ext uri="{FF2B5EF4-FFF2-40B4-BE49-F238E27FC236}">
                  <a16:creationId xmlns:a16="http://schemas.microsoft.com/office/drawing/2014/main" id="{BB5E9B48-D01B-FE07-9988-EE2DCD3A4D86}"/>
                </a:ext>
              </a:extLst>
            </p:cNvPr>
            <p:cNvSpPr/>
            <p:nvPr/>
          </p:nvSpPr>
          <p:spPr>
            <a:xfrm>
              <a:off x="2506117" y="5264757"/>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pic>
        <p:nvPicPr>
          <p:cNvPr id="31" name="Image 30">
            <a:extLst>
              <a:ext uri="{FF2B5EF4-FFF2-40B4-BE49-F238E27FC236}">
                <a16:creationId xmlns:a16="http://schemas.microsoft.com/office/drawing/2014/main" id="{8DFAA3B1-47A6-9A96-3C01-23343EDB754A}"/>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6507520" y="1884460"/>
            <a:ext cx="5372295" cy="4745290"/>
          </a:xfrm>
          <a:prstGeom prst="rect">
            <a:avLst/>
          </a:prstGeom>
        </p:spPr>
      </p:pic>
    </p:spTree>
    <p:extLst>
      <p:ext uri="{BB962C8B-B14F-4D97-AF65-F5344CB8AC3E}">
        <p14:creationId xmlns:p14="http://schemas.microsoft.com/office/powerpoint/2010/main" val="29464667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Placeholder 9" descr="A cartoon of a person working on a plant&#10;&#10;AI-generated content may be incorrect.">
            <a:extLst>
              <a:ext uri="{FF2B5EF4-FFF2-40B4-BE49-F238E27FC236}">
                <a16:creationId xmlns:a16="http://schemas.microsoft.com/office/drawing/2014/main" id="{4AD6A894-977A-5AB6-270A-61E73FD9B5C8}"/>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162" r="162"/>
          <a:stretch>
            <a:fillRect/>
          </a:stretch>
        </p:blipFill>
        <p:spPr/>
      </p:pic>
      <p:pic>
        <p:nvPicPr>
          <p:cNvPr id="12" name="Picture Placeholder 11" descr="A cartoon of kids studying&#10;&#10;AI-generated content may be incorrect.">
            <a:extLst>
              <a:ext uri="{FF2B5EF4-FFF2-40B4-BE49-F238E27FC236}">
                <a16:creationId xmlns:a16="http://schemas.microsoft.com/office/drawing/2014/main" id="{C26EBEDD-C088-BFE1-2C78-1E6364CEC42E}"/>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3935" r="3935"/>
          <a:stretch>
            <a:fillRect/>
          </a:stretch>
        </p:blipFill>
        <p:spPr/>
      </p:pic>
    </p:spTree>
    <p:extLst>
      <p:ext uri="{BB962C8B-B14F-4D97-AF65-F5344CB8AC3E}">
        <p14:creationId xmlns:p14="http://schemas.microsoft.com/office/powerpoint/2010/main" val="27691808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279120445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8DB73-3093-DB92-E72C-77E0F11C41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AC5D55-DF8F-7579-37D6-BB0A29AF1BA4}"/>
              </a:ext>
            </a:extLst>
          </p:cNvPr>
          <p:cNvSpPr>
            <a:spLocks noGrp="1"/>
          </p:cNvSpPr>
          <p:nvPr>
            <p:ph type="title"/>
          </p:nvPr>
        </p:nvSpPr>
        <p:spPr/>
        <p:txBody>
          <a:bodyPr/>
          <a:lstStyle/>
          <a:p>
            <a:r>
              <a:rPr lang="fr-FR" noProof="0" dirty="0">
                <a:solidFill>
                  <a:schemeClr val="tx1">
                    <a:lumMod val="50000"/>
                    <a:lumOff val="50000"/>
                  </a:schemeClr>
                </a:solidFill>
              </a:rPr>
              <a:t>Maintenant, vous allez travailler chacun pour soi; prenez l’activité de la page 76 sur le livret.</a:t>
            </a:r>
          </a:p>
        </p:txBody>
      </p:sp>
      <p:sp>
        <p:nvSpPr>
          <p:cNvPr id="4" name="Espace réservé du contenu 3">
            <a:extLst>
              <a:ext uri="{FF2B5EF4-FFF2-40B4-BE49-F238E27FC236}">
                <a16:creationId xmlns:a16="http://schemas.microsoft.com/office/drawing/2014/main" id="{FF469B60-980F-CF21-A9C7-40FC63DEECFE}"/>
              </a:ext>
            </a:extLst>
          </p:cNvPr>
          <p:cNvSpPr>
            <a:spLocks noGrp="1"/>
          </p:cNvSpPr>
          <p:nvPr>
            <p:ph sz="quarter" idx="11"/>
          </p:nvPr>
        </p:nvSpPr>
        <p:spPr/>
        <p:txBody>
          <a:bodyPr/>
          <a:lstStyle/>
          <a:p>
            <a:r>
              <a:rPr lang="fr-FR" sz="1100" dirty="0">
                <a:solidFill>
                  <a:schemeClr val="tx1">
                    <a:lumMod val="50000"/>
                    <a:lumOff val="50000"/>
                  </a:schemeClr>
                </a:solidFill>
              </a:rPr>
              <a:t>Circuler entre les rangs, cibler les élèves en difficultés, Insister sur le travail individuel.  Inciter les élèves à demander de l'aide en cas de besoin.</a:t>
            </a:r>
          </a:p>
        </p:txBody>
      </p:sp>
      <p:grpSp>
        <p:nvGrpSpPr>
          <p:cNvPr id="38" name="Groupe 37">
            <a:extLst>
              <a:ext uri="{FF2B5EF4-FFF2-40B4-BE49-F238E27FC236}">
                <a16:creationId xmlns:a16="http://schemas.microsoft.com/office/drawing/2014/main" id="{19BB1B87-A8E1-E5E1-2B8E-26B0D9446792}"/>
              </a:ext>
            </a:extLst>
          </p:cNvPr>
          <p:cNvGrpSpPr/>
          <p:nvPr/>
        </p:nvGrpSpPr>
        <p:grpSpPr>
          <a:xfrm>
            <a:off x="10844783" y="260549"/>
            <a:ext cx="611417" cy="504991"/>
            <a:chOff x="582302" y="4457015"/>
            <a:chExt cx="630930" cy="588164"/>
          </a:xfrm>
        </p:grpSpPr>
        <p:pic>
          <p:nvPicPr>
            <p:cNvPr id="39" name="Picture 7">
              <a:extLst>
                <a:ext uri="{FF2B5EF4-FFF2-40B4-BE49-F238E27FC236}">
                  <a16:creationId xmlns:a16="http://schemas.microsoft.com/office/drawing/2014/main" id="{D080D107-DFAB-0B39-9896-1BC974B40C9C}"/>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CBE7EACD-0B2B-9CD8-D3BA-AA58F66BDF7E}"/>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a:extLst>
              <a:ext uri="{FF2B5EF4-FFF2-40B4-BE49-F238E27FC236}">
                <a16:creationId xmlns:a16="http://schemas.microsoft.com/office/drawing/2014/main" id="{0B4EB832-4ACB-2302-3D06-83A305110384}"/>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955020" y="1002960"/>
            <a:ext cx="4502792" cy="3400997"/>
          </a:xfrm>
          <a:prstGeom prst="rect">
            <a:avLst/>
          </a:prstGeom>
        </p:spPr>
      </p:pic>
      <p:pic>
        <p:nvPicPr>
          <p:cNvPr id="8" name="Image 7">
            <a:extLst>
              <a:ext uri="{FF2B5EF4-FFF2-40B4-BE49-F238E27FC236}">
                <a16:creationId xmlns:a16="http://schemas.microsoft.com/office/drawing/2014/main" id="{DF6310FA-653E-6167-7FD2-E54F74AAEDF4}"/>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3947934" y="4403957"/>
            <a:ext cx="4509878" cy="2192815"/>
          </a:xfrm>
          <a:prstGeom prst="rect">
            <a:avLst/>
          </a:prstGeom>
        </p:spPr>
      </p:pic>
      <p:cxnSp>
        <p:nvCxnSpPr>
          <p:cNvPr id="6" name="Connecteur droit avec flèche 5">
            <a:extLst>
              <a:ext uri="{FF2B5EF4-FFF2-40B4-BE49-F238E27FC236}">
                <a16:creationId xmlns:a16="http://schemas.microsoft.com/office/drawing/2014/main" id="{BCD6B4ED-15ED-B619-961A-4A87A2F96897}"/>
              </a:ext>
            </a:extLst>
          </p:cNvPr>
          <p:cNvCxnSpPr>
            <a:cxnSpLocks/>
            <a:stCxn id="9" idx="5"/>
          </p:cNvCxnSpPr>
          <p:nvPr/>
        </p:nvCxnSpPr>
        <p:spPr>
          <a:xfrm>
            <a:off x="6967038" y="4581059"/>
            <a:ext cx="2519240" cy="934838"/>
          </a:xfrm>
          <a:prstGeom prst="straightConnector1">
            <a:avLst/>
          </a:prstGeom>
          <a:ln>
            <a:solidFill>
              <a:srgbClr val="FF0000"/>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ZoneTexte 6">
            <a:extLst>
              <a:ext uri="{FF2B5EF4-FFF2-40B4-BE49-F238E27FC236}">
                <a16:creationId xmlns:a16="http://schemas.microsoft.com/office/drawing/2014/main" id="{74E80583-7915-FF0E-764C-0B9585A5FC29}"/>
              </a:ext>
            </a:extLst>
          </p:cNvPr>
          <p:cNvSpPr txBox="1"/>
          <p:nvPr/>
        </p:nvSpPr>
        <p:spPr>
          <a:xfrm>
            <a:off x="9399002" y="5339829"/>
            <a:ext cx="1672923" cy="707886"/>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À rectifier:</a:t>
            </a:r>
          </a:p>
          <a:p>
            <a:pPr algn="ctr"/>
            <a:r>
              <a:rPr lang="fr-FR" sz="2000" b="1" dirty="0">
                <a:solidFill>
                  <a:srgbClr val="FF0000"/>
                </a:solidFill>
                <a:latin typeface="Calibri" panose="020F0502020204030204" pitchFamily="34" charset="0"/>
                <a:cs typeface="Calibri" panose="020F0502020204030204" pitchFamily="34" charset="0"/>
              </a:rPr>
              <a:t>24</a:t>
            </a:r>
            <a:r>
              <a:rPr lang="fr-FR" sz="2000" b="1" dirty="0">
                <a:latin typeface="Calibri" panose="020F0502020204030204" pitchFamily="34" charset="0"/>
                <a:cs typeface="Calibri" panose="020F0502020204030204" pitchFamily="34" charset="0"/>
              </a:rPr>
              <a:t> mai</a:t>
            </a:r>
          </a:p>
        </p:txBody>
      </p:sp>
      <p:sp>
        <p:nvSpPr>
          <p:cNvPr id="9" name="Ellipse 8">
            <a:extLst>
              <a:ext uri="{FF2B5EF4-FFF2-40B4-BE49-F238E27FC236}">
                <a16:creationId xmlns:a16="http://schemas.microsoft.com/office/drawing/2014/main" id="{73731930-4A78-E554-6AEB-9459EDB51D2A}"/>
              </a:ext>
            </a:extLst>
          </p:cNvPr>
          <p:cNvSpPr/>
          <p:nvPr/>
        </p:nvSpPr>
        <p:spPr>
          <a:xfrm>
            <a:off x="6782407" y="4403957"/>
            <a:ext cx="216309" cy="20748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6983916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6FE00-DB40-E8CC-BD1C-F0D02C51DD8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558EF20-748F-E5F9-834A-E60D090DCCA4}"/>
              </a:ext>
            </a:extLst>
          </p:cNvPr>
          <p:cNvSpPr>
            <a:spLocks noGrp="1"/>
          </p:cNvSpPr>
          <p:nvPr>
            <p:ph type="title"/>
          </p:nvPr>
        </p:nvSpPr>
        <p:spPr/>
        <p:txBody>
          <a:bodyPr/>
          <a:lstStyle/>
          <a:p>
            <a:r>
              <a:rPr lang="fr-FR" noProof="0" dirty="0">
                <a:solidFill>
                  <a:schemeClr val="tx1">
                    <a:lumMod val="50000"/>
                    <a:lumOff val="50000"/>
                  </a:schemeClr>
                </a:solidFill>
                <a:latin typeface="Calibri" panose="020F0502020204030204"/>
              </a:rPr>
              <a:t>Le temps est terminé. </a:t>
            </a:r>
          </a:p>
        </p:txBody>
      </p:sp>
      <p:sp>
        <p:nvSpPr>
          <p:cNvPr id="5" name="Espace réservé du contenu 4">
            <a:extLst>
              <a:ext uri="{FF2B5EF4-FFF2-40B4-BE49-F238E27FC236}">
                <a16:creationId xmlns:a16="http://schemas.microsoft.com/office/drawing/2014/main" id="{1C943CE7-46F9-712A-AF2F-20B603678C66}"/>
              </a:ext>
            </a:extLst>
          </p:cNvPr>
          <p:cNvSpPr>
            <a:spLocks noGrp="1"/>
          </p:cNvSpPr>
          <p:nvPr>
            <p:ph sz="quarter" idx="10"/>
          </p:nvPr>
        </p:nvSpPr>
        <p:spPr/>
        <p:txBody>
          <a:bodyPr/>
          <a:lstStyle/>
          <a:p>
            <a:endParaRPr lang="fr-FR"/>
          </a:p>
        </p:txBody>
      </p:sp>
      <p:sp>
        <p:nvSpPr>
          <p:cNvPr id="6" name="Espace réservé du contenu 5">
            <a:extLst>
              <a:ext uri="{FF2B5EF4-FFF2-40B4-BE49-F238E27FC236}">
                <a16:creationId xmlns:a16="http://schemas.microsoft.com/office/drawing/2014/main" id="{53DD3EAB-DE72-08FB-CEA7-5AA312E0DCB0}"/>
              </a:ext>
            </a:extLst>
          </p:cNvPr>
          <p:cNvSpPr>
            <a:spLocks noGrp="1"/>
          </p:cNvSpPr>
          <p:nvPr>
            <p:ph sz="quarter" idx="11"/>
          </p:nvPr>
        </p:nvSpPr>
        <p:spPr/>
        <p:txBody>
          <a:bodyPr/>
          <a:lstStyle/>
          <a:p>
            <a:endParaRPr lang="fr-FR"/>
          </a:p>
        </p:txBody>
      </p:sp>
      <p:sp>
        <p:nvSpPr>
          <p:cNvPr id="3" name="Rectangle 2">
            <a:extLst>
              <a:ext uri="{FF2B5EF4-FFF2-40B4-BE49-F238E27FC236}">
                <a16:creationId xmlns:a16="http://schemas.microsoft.com/office/drawing/2014/main" id="{1D90D9BB-B3EE-A2FE-FC34-7585DE5945EC}"/>
              </a:ext>
            </a:extLst>
          </p:cNvPr>
          <p:cNvSpPr/>
          <p:nvPr/>
        </p:nvSpPr>
        <p:spPr>
          <a:xfrm>
            <a:off x="4663973" y="1864949"/>
            <a:ext cx="3054554" cy="707886"/>
          </a:xfrm>
          <a:prstGeom prst="rect">
            <a:avLst/>
          </a:prstGeom>
        </p:spPr>
        <p:txBody>
          <a:bodyPr wrap="none">
            <a:spAutoFit/>
          </a:bodyPr>
          <a:lstStyle/>
          <a:p>
            <a:r>
              <a:rPr lang="fr-FR" sz="4000" b="1" noProof="0" dirty="0">
                <a:latin typeface="Calibri" panose="020F0502020204030204" pitchFamily="34" charset="0"/>
                <a:cs typeface="Calibri" panose="020F0502020204030204" pitchFamily="34" charset="0"/>
              </a:rPr>
              <a:t>Temps Écoulé</a:t>
            </a:r>
          </a:p>
        </p:txBody>
      </p:sp>
      <p:pic>
        <p:nvPicPr>
          <p:cNvPr id="4" name="Picture 3">
            <a:extLst>
              <a:ext uri="{FF2B5EF4-FFF2-40B4-BE49-F238E27FC236}">
                <a16:creationId xmlns:a16="http://schemas.microsoft.com/office/drawing/2014/main" id="{E7102413-56B1-1B63-4197-B51F8AC7F68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80451440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404A7-C167-407E-1F58-3CC94E6FC47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CCF9EB4-0AD1-8635-C067-89D0E8901EE8}"/>
              </a:ext>
            </a:extLst>
          </p:cNvPr>
          <p:cNvSpPr>
            <a:spLocks noGrp="1"/>
          </p:cNvSpPr>
          <p:nvPr>
            <p:ph type="title"/>
          </p:nvPr>
        </p:nvSpPr>
        <p:spPr/>
        <p:txBody>
          <a:bodyPr/>
          <a:lstStyle/>
          <a:p>
            <a:r>
              <a:rPr lang="fr-FR" noProof="0" dirty="0">
                <a:solidFill>
                  <a:schemeClr val="tx1">
                    <a:lumMod val="50000"/>
                    <a:lumOff val="50000"/>
                  </a:schemeClr>
                </a:solidFill>
              </a:rPr>
              <a:t>Correction.</a:t>
            </a:r>
          </a:p>
        </p:txBody>
      </p:sp>
      <p:sp>
        <p:nvSpPr>
          <p:cNvPr id="3" name="Espace réservé du contenu 2">
            <a:extLst>
              <a:ext uri="{FF2B5EF4-FFF2-40B4-BE49-F238E27FC236}">
                <a16:creationId xmlns:a16="http://schemas.microsoft.com/office/drawing/2014/main" id="{96CBB5C5-0E35-F76B-02AA-3DFD9824FD56}"/>
              </a:ext>
            </a:extLst>
          </p:cNvPr>
          <p:cNvSpPr>
            <a:spLocks noGrp="1"/>
          </p:cNvSpPr>
          <p:nvPr>
            <p:ph sz="quarter" idx="11"/>
          </p:nvPr>
        </p:nvSpPr>
        <p:spPr/>
        <p:txBody>
          <a:bodyPr/>
          <a:lstStyle/>
          <a:p>
            <a:r>
              <a:rPr lang="fr-FR" sz="110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CA2A57FF-69AD-CD18-AF77-D2D5517ACEA3}"/>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5" name="Image 4">
            <a:extLst>
              <a:ext uri="{FF2B5EF4-FFF2-40B4-BE49-F238E27FC236}">
                <a16:creationId xmlns:a16="http://schemas.microsoft.com/office/drawing/2014/main" id="{3EC7CF93-BE4C-244C-4455-570895271CFD}"/>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t="9012" r="50731" b="32467"/>
          <a:stretch>
            <a:fillRect/>
          </a:stretch>
        </p:blipFill>
        <p:spPr>
          <a:xfrm>
            <a:off x="3932298" y="1039458"/>
            <a:ext cx="4327404" cy="3882288"/>
          </a:xfrm>
          <a:prstGeom prst="rect">
            <a:avLst/>
          </a:prstGeom>
        </p:spPr>
      </p:pic>
      <p:pic>
        <p:nvPicPr>
          <p:cNvPr id="7" name="Image 6">
            <a:extLst>
              <a:ext uri="{FF2B5EF4-FFF2-40B4-BE49-F238E27FC236}">
                <a16:creationId xmlns:a16="http://schemas.microsoft.com/office/drawing/2014/main" id="{232D06DC-7D64-B87E-D7E8-4D09205D4686}"/>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b="67592"/>
          <a:stretch>
            <a:fillRect/>
          </a:stretch>
        </p:blipFill>
        <p:spPr>
          <a:xfrm>
            <a:off x="735729" y="4897595"/>
            <a:ext cx="10720542" cy="1689313"/>
          </a:xfrm>
          <a:prstGeom prst="rect">
            <a:avLst/>
          </a:prstGeom>
        </p:spPr>
      </p:pic>
      <p:sp>
        <p:nvSpPr>
          <p:cNvPr id="6" name="ZoneTexte 5">
            <a:extLst>
              <a:ext uri="{FF2B5EF4-FFF2-40B4-BE49-F238E27FC236}">
                <a16:creationId xmlns:a16="http://schemas.microsoft.com/office/drawing/2014/main" id="{BC470D6B-CB38-EF03-9303-2384F82189D3}"/>
              </a:ext>
            </a:extLst>
          </p:cNvPr>
          <p:cNvSpPr txBox="1"/>
          <p:nvPr/>
        </p:nvSpPr>
        <p:spPr>
          <a:xfrm>
            <a:off x="1287658" y="5290991"/>
            <a:ext cx="9664307" cy="1143070"/>
          </a:xfrm>
          <a:prstGeom prst="rect">
            <a:avLst/>
          </a:prstGeom>
          <a:noFill/>
        </p:spPr>
        <p:txBody>
          <a:bodyPr wrap="square" rtlCol="0">
            <a:spAutoFit/>
          </a:bodyPr>
          <a:lstStyle/>
          <a:p>
            <a:pPr>
              <a:lnSpc>
                <a:spcPct val="150000"/>
              </a:lnSpc>
            </a:pPr>
            <a:r>
              <a:rPr lang="fr-FR" sz="2400" b="1" dirty="0">
                <a:solidFill>
                  <a:srgbClr val="FF0000"/>
                </a:solidFill>
                <a:latin typeface="Calibri" panose="020F0502020204030204" pitchFamily="34" charset="0"/>
                <a:cs typeface="Calibri" panose="020F0502020204030204" pitchFamily="34" charset="0"/>
              </a:rPr>
              <a:t>La météo de Rabat le 24 mai 2019 indique une journée pluvieuse avec une</a:t>
            </a:r>
            <a:br>
              <a:rPr lang="fr-FR" sz="2400" b="1" dirty="0">
                <a:solidFill>
                  <a:srgbClr val="FF0000"/>
                </a:solidFill>
                <a:latin typeface="Calibri" panose="020F0502020204030204" pitchFamily="34" charset="0"/>
                <a:cs typeface="Calibri" panose="020F0502020204030204" pitchFamily="34" charset="0"/>
              </a:rPr>
            </a:br>
            <a:r>
              <a:rPr lang="fr-FR" sz="2400" b="1" dirty="0">
                <a:solidFill>
                  <a:srgbClr val="FF0000"/>
                </a:solidFill>
                <a:latin typeface="Calibri" panose="020F0502020204030204" pitchFamily="34" charset="0"/>
                <a:cs typeface="Calibri" panose="020F0502020204030204" pitchFamily="34" charset="0"/>
              </a:rPr>
              <a:t>température d’environ 22 °C.</a:t>
            </a:r>
          </a:p>
        </p:txBody>
      </p:sp>
    </p:spTree>
    <p:extLst>
      <p:ext uri="{BB962C8B-B14F-4D97-AF65-F5344CB8AC3E}">
        <p14:creationId xmlns:p14="http://schemas.microsoft.com/office/powerpoint/2010/main" val="91668963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A5DE7-69D9-C722-4CCA-F732173168D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C18A346-2A56-F213-69CF-C1E11801E6C4}"/>
              </a:ext>
            </a:extLst>
          </p:cNvPr>
          <p:cNvSpPr>
            <a:spLocks noGrp="1"/>
          </p:cNvSpPr>
          <p:nvPr>
            <p:ph type="title"/>
          </p:nvPr>
        </p:nvSpPr>
        <p:spPr/>
        <p:txBody>
          <a:bodyPr/>
          <a:lstStyle/>
          <a:p>
            <a:r>
              <a:rPr lang="fr-FR" noProof="0" dirty="0">
                <a:solidFill>
                  <a:schemeClr val="tx1">
                    <a:lumMod val="50000"/>
                    <a:lumOff val="50000"/>
                  </a:schemeClr>
                </a:solidFill>
              </a:rPr>
              <a:t>Correction.</a:t>
            </a:r>
          </a:p>
        </p:txBody>
      </p:sp>
      <p:sp>
        <p:nvSpPr>
          <p:cNvPr id="3" name="Espace réservé du contenu 2">
            <a:extLst>
              <a:ext uri="{FF2B5EF4-FFF2-40B4-BE49-F238E27FC236}">
                <a16:creationId xmlns:a16="http://schemas.microsoft.com/office/drawing/2014/main" id="{C74E3614-B2B6-6B84-E203-8EE177817B46}"/>
              </a:ext>
            </a:extLst>
          </p:cNvPr>
          <p:cNvSpPr>
            <a:spLocks noGrp="1"/>
          </p:cNvSpPr>
          <p:nvPr>
            <p:ph sz="quarter" idx="11"/>
          </p:nvPr>
        </p:nvSpPr>
        <p:spPr/>
        <p:txBody>
          <a:bodyPr/>
          <a:lstStyle/>
          <a:p>
            <a:r>
              <a:rPr lang="fr-FR" sz="110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04DE2557-F40D-7315-FC56-4C715702D18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5" name="Image 4">
            <a:extLst>
              <a:ext uri="{FF2B5EF4-FFF2-40B4-BE49-F238E27FC236}">
                <a16:creationId xmlns:a16="http://schemas.microsoft.com/office/drawing/2014/main" id="{644AB740-AC7B-F6AB-3B2A-92A14CA70BC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49155" t="9012" r="49" b="32467"/>
          <a:stretch>
            <a:fillRect/>
          </a:stretch>
        </p:blipFill>
        <p:spPr>
          <a:xfrm>
            <a:off x="7119256" y="1041075"/>
            <a:ext cx="4461467" cy="3882288"/>
          </a:xfrm>
          <a:prstGeom prst="rect">
            <a:avLst/>
          </a:prstGeom>
        </p:spPr>
      </p:pic>
      <p:pic>
        <p:nvPicPr>
          <p:cNvPr id="6" name="Image 5">
            <a:extLst>
              <a:ext uri="{FF2B5EF4-FFF2-40B4-BE49-F238E27FC236}">
                <a16:creationId xmlns:a16="http://schemas.microsoft.com/office/drawing/2014/main" id="{DB72073A-424D-2BE3-9C49-56CB3D842A68}"/>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t="32501" b="36270"/>
          <a:stretch>
            <a:fillRect/>
          </a:stretch>
        </p:blipFill>
        <p:spPr>
          <a:xfrm>
            <a:off x="735729" y="5068125"/>
            <a:ext cx="10720542" cy="1627833"/>
          </a:xfrm>
          <a:prstGeom prst="rect">
            <a:avLst/>
          </a:prstGeom>
        </p:spPr>
      </p:pic>
      <p:pic>
        <p:nvPicPr>
          <p:cNvPr id="7" name="Image 6">
            <a:extLst>
              <a:ext uri="{FF2B5EF4-FFF2-40B4-BE49-F238E27FC236}">
                <a16:creationId xmlns:a16="http://schemas.microsoft.com/office/drawing/2014/main" id="{2DFEA36F-AE01-A67B-DD1E-A97DC4EC16BF}"/>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1162" t="76717" r="49" b="3668"/>
          <a:stretch>
            <a:fillRect/>
          </a:stretch>
        </p:blipFill>
        <p:spPr>
          <a:xfrm>
            <a:off x="216039" y="2642716"/>
            <a:ext cx="6903217" cy="1035283"/>
          </a:xfrm>
          <a:prstGeom prst="rect">
            <a:avLst/>
          </a:prstGeom>
        </p:spPr>
      </p:pic>
      <p:sp>
        <p:nvSpPr>
          <p:cNvPr id="9" name="ZoneTexte 8">
            <a:extLst>
              <a:ext uri="{FF2B5EF4-FFF2-40B4-BE49-F238E27FC236}">
                <a16:creationId xmlns:a16="http://schemas.microsoft.com/office/drawing/2014/main" id="{5CE83C2A-ED3F-C5B5-9AA2-A9A1C29EF80C}"/>
              </a:ext>
            </a:extLst>
          </p:cNvPr>
          <p:cNvSpPr txBox="1"/>
          <p:nvPr/>
        </p:nvSpPr>
        <p:spPr>
          <a:xfrm>
            <a:off x="1189335" y="5438520"/>
            <a:ext cx="9664307" cy="1143070"/>
          </a:xfrm>
          <a:prstGeom prst="rect">
            <a:avLst/>
          </a:prstGeom>
          <a:noFill/>
        </p:spPr>
        <p:txBody>
          <a:bodyPr wrap="square" rtlCol="0">
            <a:spAutoFit/>
          </a:bodyPr>
          <a:lstStyle/>
          <a:p>
            <a:pPr>
              <a:lnSpc>
                <a:spcPct val="150000"/>
              </a:lnSpc>
            </a:pPr>
            <a:r>
              <a:rPr lang="fr-FR" sz="2400" b="1" dirty="0">
                <a:solidFill>
                  <a:srgbClr val="FF0000"/>
                </a:solidFill>
                <a:latin typeface="Calibri" panose="020F0502020204030204" pitchFamily="34" charset="0"/>
                <a:cs typeface="Calibri" panose="020F0502020204030204" pitchFamily="34" charset="0"/>
              </a:rPr>
              <a:t>Le climat de Rabat est de type méditerranéen, caractérisé par des étés chauds et secs et des hivers doux et pluvieux.</a:t>
            </a:r>
          </a:p>
        </p:txBody>
      </p:sp>
    </p:spTree>
    <p:extLst>
      <p:ext uri="{BB962C8B-B14F-4D97-AF65-F5344CB8AC3E}">
        <p14:creationId xmlns:p14="http://schemas.microsoft.com/office/powerpoint/2010/main" val="36555899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89061-5BE2-A68A-6FFF-C7FEF904F77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63F2B48-DBD6-FAC6-E581-E2BB25943199}"/>
              </a:ext>
            </a:extLst>
          </p:cNvPr>
          <p:cNvSpPr>
            <a:spLocks noGrp="1"/>
          </p:cNvSpPr>
          <p:nvPr>
            <p:ph type="title"/>
          </p:nvPr>
        </p:nvSpPr>
        <p:spPr/>
        <p:txBody>
          <a:bodyPr/>
          <a:lstStyle/>
          <a:p>
            <a:r>
              <a:rPr lang="fr-FR" noProof="0" dirty="0">
                <a:solidFill>
                  <a:schemeClr val="tx1">
                    <a:lumMod val="50000"/>
                    <a:lumOff val="50000"/>
                  </a:schemeClr>
                </a:solidFill>
              </a:rPr>
              <a:t>Correction.</a:t>
            </a:r>
          </a:p>
        </p:txBody>
      </p:sp>
      <p:sp>
        <p:nvSpPr>
          <p:cNvPr id="3" name="Espace réservé du contenu 2">
            <a:extLst>
              <a:ext uri="{FF2B5EF4-FFF2-40B4-BE49-F238E27FC236}">
                <a16:creationId xmlns:a16="http://schemas.microsoft.com/office/drawing/2014/main" id="{665414BA-06C0-3B6D-5851-60D8CC8EFE2E}"/>
              </a:ext>
            </a:extLst>
          </p:cNvPr>
          <p:cNvSpPr>
            <a:spLocks noGrp="1"/>
          </p:cNvSpPr>
          <p:nvPr>
            <p:ph sz="quarter" idx="11"/>
          </p:nvPr>
        </p:nvSpPr>
        <p:spPr/>
        <p:txBody>
          <a:bodyPr/>
          <a:lstStyle/>
          <a:p>
            <a:r>
              <a:rPr lang="fr-FR" sz="110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C399F8D7-BC5C-B24F-6521-7DF3958B6BEA}"/>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5" name="Image 4">
            <a:extLst>
              <a:ext uri="{FF2B5EF4-FFF2-40B4-BE49-F238E27FC236}">
                <a16:creationId xmlns:a16="http://schemas.microsoft.com/office/drawing/2014/main" id="{83B1FCAC-C3D0-35EA-6204-2765591C80BD}"/>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246" t="9012" r="50" b="3305"/>
          <a:stretch>
            <a:fillRect/>
          </a:stretch>
        </p:blipFill>
        <p:spPr>
          <a:xfrm>
            <a:off x="3450772" y="1118104"/>
            <a:ext cx="5290456" cy="3514184"/>
          </a:xfrm>
          <a:prstGeom prst="rect">
            <a:avLst/>
          </a:prstGeom>
        </p:spPr>
      </p:pic>
      <p:pic>
        <p:nvPicPr>
          <p:cNvPr id="6" name="Image 5">
            <a:extLst>
              <a:ext uri="{FF2B5EF4-FFF2-40B4-BE49-F238E27FC236}">
                <a16:creationId xmlns:a16="http://schemas.microsoft.com/office/drawing/2014/main" id="{78F87537-588D-C872-CA64-26EADD8CE134}"/>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t="62887" b="-2089"/>
          <a:stretch>
            <a:fillRect/>
          </a:stretch>
        </p:blipFill>
        <p:spPr>
          <a:xfrm>
            <a:off x="735729" y="4632288"/>
            <a:ext cx="10720542" cy="2043439"/>
          </a:xfrm>
          <a:prstGeom prst="rect">
            <a:avLst/>
          </a:prstGeom>
        </p:spPr>
      </p:pic>
      <p:sp>
        <p:nvSpPr>
          <p:cNvPr id="7" name="ZoneTexte 6">
            <a:extLst>
              <a:ext uri="{FF2B5EF4-FFF2-40B4-BE49-F238E27FC236}">
                <a16:creationId xmlns:a16="http://schemas.microsoft.com/office/drawing/2014/main" id="{C19707F7-4BF3-B032-2DD3-CF59D6B7C39C}"/>
              </a:ext>
            </a:extLst>
          </p:cNvPr>
          <p:cNvSpPr txBox="1"/>
          <p:nvPr/>
        </p:nvSpPr>
        <p:spPr>
          <a:xfrm>
            <a:off x="735730" y="5383143"/>
            <a:ext cx="11082644" cy="1143070"/>
          </a:xfrm>
          <a:prstGeom prst="rect">
            <a:avLst/>
          </a:prstGeom>
          <a:noFill/>
        </p:spPr>
        <p:txBody>
          <a:bodyPr wrap="square" rtlCol="0">
            <a:spAutoFit/>
          </a:bodyPr>
          <a:lstStyle/>
          <a:p>
            <a:pPr>
              <a:lnSpc>
                <a:spcPct val="150000"/>
              </a:lnSpc>
            </a:pPr>
            <a:r>
              <a:rPr lang="fr-FR" sz="2400" b="1" dirty="0">
                <a:solidFill>
                  <a:srgbClr val="FF0000"/>
                </a:solidFill>
                <a:latin typeface="Calibri" panose="020F0502020204030204" pitchFamily="34" charset="0"/>
                <a:cs typeface="Calibri" panose="020F0502020204030204" pitchFamily="34" charset="0"/>
              </a:rPr>
              <a:t>La journée ensoleillée de Rabat est liée au climat de type méditerranéen, caractérisé par des étés chauds et secs et des hivers doux et pluvieux.</a:t>
            </a:r>
          </a:p>
        </p:txBody>
      </p:sp>
    </p:spTree>
    <p:extLst>
      <p:ext uri="{BB962C8B-B14F-4D97-AF65-F5344CB8AC3E}">
        <p14:creationId xmlns:p14="http://schemas.microsoft.com/office/powerpoint/2010/main" val="19118522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392163364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0406B-42BD-6E24-46AF-128E464FB1D8}"/>
              </a:ext>
            </a:extLst>
          </p:cNvPr>
          <p:cNvSpPr>
            <a:spLocks noGrp="1"/>
          </p:cNvSpPr>
          <p:nvPr>
            <p:ph type="title"/>
          </p:nvPr>
        </p:nvSpPr>
        <p:spPr/>
        <p:txBody>
          <a:bodyPr/>
          <a:lstStyle/>
          <a:p>
            <a:r>
              <a:rPr lang="fr-FR" noProof="0" dirty="0">
                <a:solidFill>
                  <a:schemeClr val="tx1">
                    <a:lumMod val="50000"/>
                    <a:lumOff val="50000"/>
                  </a:schemeClr>
                </a:solidFill>
              </a:rPr>
              <a:t>Maintenant, vous allez travailler chacun pour soi; prenez l’activité de la page 77 sur le livret.</a:t>
            </a:r>
          </a:p>
        </p:txBody>
      </p:sp>
      <p:sp>
        <p:nvSpPr>
          <p:cNvPr id="3" name="Content Placeholder 2">
            <a:extLst>
              <a:ext uri="{FF2B5EF4-FFF2-40B4-BE49-F238E27FC236}">
                <a16:creationId xmlns:a16="http://schemas.microsoft.com/office/drawing/2014/main" id="{35CCCA30-344D-7644-F9AC-3E1D66EA9163}"/>
              </a:ext>
            </a:extLst>
          </p:cNvPr>
          <p:cNvSpPr>
            <a:spLocks noGrp="1"/>
          </p:cNvSpPr>
          <p:nvPr>
            <p:ph sz="quarter" idx="11"/>
          </p:nvPr>
        </p:nvSpPr>
        <p:spPr/>
        <p:txBody>
          <a:bodyPr/>
          <a:lstStyle/>
          <a:p>
            <a:r>
              <a:rPr lang="fr-FR" sz="1100" noProof="0" dirty="0">
                <a:solidFill>
                  <a:schemeClr val="tx1">
                    <a:lumMod val="50000"/>
                    <a:lumOff val="50000"/>
                  </a:schemeClr>
                </a:solidFill>
              </a:rPr>
              <a:t>Circuler entre les rangs, cibler les élèves en difficultés, Insister sur le travail individuel.  Inciter les élèves à demander de l'aide en cas de besoin.</a:t>
            </a:r>
          </a:p>
        </p:txBody>
      </p:sp>
      <p:grpSp>
        <p:nvGrpSpPr>
          <p:cNvPr id="38" name="Groupe 37">
            <a:extLst>
              <a:ext uri="{FF2B5EF4-FFF2-40B4-BE49-F238E27FC236}">
                <a16:creationId xmlns:a16="http://schemas.microsoft.com/office/drawing/2014/main" id="{50A3FFEC-9C3B-CC23-F982-764C849241F6}"/>
              </a:ext>
            </a:extLst>
          </p:cNvPr>
          <p:cNvGrpSpPr/>
          <p:nvPr/>
        </p:nvGrpSpPr>
        <p:grpSpPr>
          <a:xfrm>
            <a:off x="10844783" y="260549"/>
            <a:ext cx="611417" cy="504991"/>
            <a:chOff x="582302" y="4457015"/>
            <a:chExt cx="630930" cy="588164"/>
          </a:xfrm>
        </p:grpSpPr>
        <p:pic>
          <p:nvPicPr>
            <p:cNvPr id="39" name="Picture 7">
              <a:extLst>
                <a:ext uri="{FF2B5EF4-FFF2-40B4-BE49-F238E27FC236}">
                  <a16:creationId xmlns:a16="http://schemas.microsoft.com/office/drawing/2014/main" id="{E13B05F2-717D-D7CC-C97D-E0B4B35D0E21}"/>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0E000526-57B7-24FC-4846-A548D69402FC}"/>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3" name="Groupe 12">
            <a:extLst>
              <a:ext uri="{FF2B5EF4-FFF2-40B4-BE49-F238E27FC236}">
                <a16:creationId xmlns:a16="http://schemas.microsoft.com/office/drawing/2014/main" id="{C617444B-1EC0-8078-AAB0-E9DD99E58A92}"/>
              </a:ext>
            </a:extLst>
          </p:cNvPr>
          <p:cNvGrpSpPr/>
          <p:nvPr/>
        </p:nvGrpSpPr>
        <p:grpSpPr>
          <a:xfrm>
            <a:off x="3900280" y="1049052"/>
            <a:ext cx="4590577" cy="5187811"/>
            <a:chOff x="3900280" y="1049052"/>
            <a:chExt cx="4590577" cy="5187811"/>
          </a:xfrm>
        </p:grpSpPr>
        <p:pic>
          <p:nvPicPr>
            <p:cNvPr id="10" name="Image 9">
              <a:extLst>
                <a:ext uri="{FF2B5EF4-FFF2-40B4-BE49-F238E27FC236}">
                  <a16:creationId xmlns:a16="http://schemas.microsoft.com/office/drawing/2014/main" id="{9D178F58-FAEA-82F4-8C4B-1FD76A676438}"/>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900280" y="1049052"/>
              <a:ext cx="4590577" cy="3460445"/>
            </a:xfrm>
            <a:prstGeom prst="rect">
              <a:avLst/>
            </a:prstGeom>
          </p:spPr>
        </p:pic>
        <p:pic>
          <p:nvPicPr>
            <p:cNvPr id="12" name="Image 11">
              <a:extLst>
                <a:ext uri="{FF2B5EF4-FFF2-40B4-BE49-F238E27FC236}">
                  <a16:creationId xmlns:a16="http://schemas.microsoft.com/office/drawing/2014/main" id="{69EBB2D2-4B78-6CAA-5B86-2B5D8ACCF022}"/>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3900280" y="4509497"/>
              <a:ext cx="4590577" cy="1727366"/>
            </a:xfrm>
            <a:prstGeom prst="rect">
              <a:avLst/>
            </a:prstGeom>
          </p:spPr>
        </p:pic>
      </p:grpSp>
      <p:cxnSp>
        <p:nvCxnSpPr>
          <p:cNvPr id="4" name="Connecteur droit avec flèche 3">
            <a:extLst>
              <a:ext uri="{FF2B5EF4-FFF2-40B4-BE49-F238E27FC236}">
                <a16:creationId xmlns:a16="http://schemas.microsoft.com/office/drawing/2014/main" id="{63B24C2F-BB6C-41F6-2B6D-E33E4AD92B49}"/>
              </a:ext>
            </a:extLst>
          </p:cNvPr>
          <p:cNvCxnSpPr>
            <a:cxnSpLocks/>
            <a:stCxn id="6" idx="5"/>
          </p:cNvCxnSpPr>
          <p:nvPr/>
        </p:nvCxnSpPr>
        <p:spPr>
          <a:xfrm>
            <a:off x="7183348" y="4686599"/>
            <a:ext cx="2422768" cy="868627"/>
          </a:xfrm>
          <a:prstGeom prst="straightConnector1">
            <a:avLst/>
          </a:prstGeom>
          <a:ln>
            <a:solidFill>
              <a:srgbClr val="FF0000"/>
            </a:solidFill>
            <a:headEnd type="triangle" w="med" len="med"/>
            <a:tailEnd type="none" w="med" len="med"/>
          </a:ln>
        </p:spPr>
        <p:style>
          <a:lnRef idx="2">
            <a:schemeClr val="accent1"/>
          </a:lnRef>
          <a:fillRef idx="0">
            <a:schemeClr val="accent1"/>
          </a:fillRef>
          <a:effectRef idx="1">
            <a:schemeClr val="accent1"/>
          </a:effectRef>
          <a:fontRef idx="minor">
            <a:schemeClr val="tx1"/>
          </a:fontRef>
        </p:style>
      </p:cxnSp>
      <p:sp>
        <p:nvSpPr>
          <p:cNvPr id="5" name="ZoneTexte 4">
            <a:extLst>
              <a:ext uri="{FF2B5EF4-FFF2-40B4-BE49-F238E27FC236}">
                <a16:creationId xmlns:a16="http://schemas.microsoft.com/office/drawing/2014/main" id="{F122B911-277B-C622-8466-2CB3A78C4C67}"/>
              </a:ext>
            </a:extLst>
          </p:cNvPr>
          <p:cNvSpPr txBox="1"/>
          <p:nvPr/>
        </p:nvSpPr>
        <p:spPr>
          <a:xfrm>
            <a:off x="9399002" y="5339829"/>
            <a:ext cx="1672923" cy="707886"/>
          </a:xfrm>
          <a:prstGeom prst="rect">
            <a:avLst/>
          </a:prstGeom>
          <a:noFill/>
        </p:spPr>
        <p:txBody>
          <a:bodyPr wrap="square" rtlCol="0">
            <a:spAutoFit/>
          </a:bodyPr>
          <a:lstStyle/>
          <a:p>
            <a:pPr algn="ctr"/>
            <a:r>
              <a:rPr lang="fr-FR" sz="2000" b="1" dirty="0">
                <a:latin typeface="Calibri" panose="020F0502020204030204" pitchFamily="34" charset="0"/>
                <a:cs typeface="Calibri" panose="020F0502020204030204" pitchFamily="34" charset="0"/>
              </a:rPr>
              <a:t>À rectifier:</a:t>
            </a:r>
          </a:p>
          <a:p>
            <a:pPr algn="ctr"/>
            <a:r>
              <a:rPr lang="fr-FR" sz="2000" b="1" dirty="0">
                <a:solidFill>
                  <a:srgbClr val="FF0000"/>
                </a:solidFill>
                <a:latin typeface="Calibri" panose="020F0502020204030204" pitchFamily="34" charset="0"/>
                <a:cs typeface="Calibri" panose="020F0502020204030204" pitchFamily="34" charset="0"/>
              </a:rPr>
              <a:t>24</a:t>
            </a:r>
            <a:r>
              <a:rPr lang="fr-FR" sz="2000" b="1" dirty="0">
                <a:latin typeface="Calibri" panose="020F0502020204030204" pitchFamily="34" charset="0"/>
                <a:cs typeface="Calibri" panose="020F0502020204030204" pitchFamily="34" charset="0"/>
              </a:rPr>
              <a:t> janvier</a:t>
            </a:r>
          </a:p>
        </p:txBody>
      </p:sp>
      <p:sp>
        <p:nvSpPr>
          <p:cNvPr id="6" name="Ellipse 5">
            <a:extLst>
              <a:ext uri="{FF2B5EF4-FFF2-40B4-BE49-F238E27FC236}">
                <a16:creationId xmlns:a16="http://schemas.microsoft.com/office/drawing/2014/main" id="{CD9AFBC8-153B-C3EC-3F13-98F893CCF6C3}"/>
              </a:ext>
            </a:extLst>
          </p:cNvPr>
          <p:cNvSpPr/>
          <p:nvPr/>
        </p:nvSpPr>
        <p:spPr>
          <a:xfrm>
            <a:off x="6998717" y="4509497"/>
            <a:ext cx="216309" cy="20748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4226970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11843-E097-5486-57E5-792187AE139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5C45A8-EA55-AF65-5299-1BE31D243C40}"/>
              </a:ext>
            </a:extLst>
          </p:cNvPr>
          <p:cNvSpPr>
            <a:spLocks noGrp="1"/>
          </p:cNvSpPr>
          <p:nvPr>
            <p:ph type="title"/>
          </p:nvPr>
        </p:nvSpPr>
        <p:spPr/>
        <p:txBody>
          <a:bodyPr/>
          <a:lstStyle/>
          <a:p>
            <a:r>
              <a:rPr lang="fr-FR" noProof="0" dirty="0">
                <a:solidFill>
                  <a:schemeClr val="tx1">
                    <a:lumMod val="50000"/>
                    <a:lumOff val="50000"/>
                  </a:schemeClr>
                </a:solidFill>
                <a:latin typeface="Calibri" panose="020F0502020204030204"/>
              </a:rPr>
              <a:t>Le temps est terminé. </a:t>
            </a:r>
          </a:p>
        </p:txBody>
      </p:sp>
      <p:sp>
        <p:nvSpPr>
          <p:cNvPr id="7" name="Espace réservé du contenu 6">
            <a:extLst>
              <a:ext uri="{FF2B5EF4-FFF2-40B4-BE49-F238E27FC236}">
                <a16:creationId xmlns:a16="http://schemas.microsoft.com/office/drawing/2014/main" id="{FF8B22D4-350B-4D83-BACF-4CF1F56B22C6}"/>
              </a:ext>
            </a:extLst>
          </p:cNvPr>
          <p:cNvSpPr>
            <a:spLocks noGrp="1"/>
          </p:cNvSpPr>
          <p:nvPr>
            <p:ph sz="quarter" idx="11"/>
          </p:nvPr>
        </p:nvSpPr>
        <p:spPr/>
        <p:txBody>
          <a:bodyPr/>
          <a:lstStyle/>
          <a:p>
            <a:endParaRPr lang="fr-FR" noProof="0" dirty="0"/>
          </a:p>
        </p:txBody>
      </p:sp>
      <p:sp>
        <p:nvSpPr>
          <p:cNvPr id="3" name="Rectangle 2">
            <a:extLst>
              <a:ext uri="{FF2B5EF4-FFF2-40B4-BE49-F238E27FC236}">
                <a16:creationId xmlns:a16="http://schemas.microsoft.com/office/drawing/2014/main" id="{CF888129-7EB4-3E26-CB10-77F5280D3767}"/>
              </a:ext>
            </a:extLst>
          </p:cNvPr>
          <p:cNvSpPr/>
          <p:nvPr/>
        </p:nvSpPr>
        <p:spPr>
          <a:xfrm>
            <a:off x="4663973" y="1864949"/>
            <a:ext cx="3054554" cy="707886"/>
          </a:xfrm>
          <a:prstGeom prst="rect">
            <a:avLst/>
          </a:prstGeom>
        </p:spPr>
        <p:txBody>
          <a:bodyPr wrap="none">
            <a:spAutoFit/>
          </a:bodyPr>
          <a:lstStyle/>
          <a:p>
            <a:r>
              <a:rPr lang="fr-FR" sz="4000" b="1" noProof="0" dirty="0">
                <a:latin typeface="Calibri" panose="020F0502020204030204" pitchFamily="34" charset="0"/>
                <a:cs typeface="Calibri" panose="020F0502020204030204" pitchFamily="34" charset="0"/>
              </a:rPr>
              <a:t>Temps Écoulé</a:t>
            </a:r>
          </a:p>
        </p:txBody>
      </p:sp>
      <p:pic>
        <p:nvPicPr>
          <p:cNvPr id="4" name="Picture 3">
            <a:extLst>
              <a:ext uri="{FF2B5EF4-FFF2-40B4-BE49-F238E27FC236}">
                <a16:creationId xmlns:a16="http://schemas.microsoft.com/office/drawing/2014/main" id="{EA6C1251-CF29-1E54-9D78-E106D1BBDDC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30468543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noProof="0" dirty="0">
                <a:solidFill>
                  <a:schemeClr val="tx1">
                    <a:lumMod val="50000"/>
                    <a:lumOff val="50000"/>
                  </a:schemeClr>
                </a:solidFill>
              </a:rPr>
              <a:t>Correction.</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BE9E1CAA-35AC-CBDE-C860-856E7C1F517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10" name="Image 9">
            <a:extLst>
              <a:ext uri="{FF2B5EF4-FFF2-40B4-BE49-F238E27FC236}">
                <a16:creationId xmlns:a16="http://schemas.microsoft.com/office/drawing/2014/main" id="{63C11469-F35C-3070-05B7-5EBF1B0F85D0}"/>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1918" t="11790" r="50126" b="34491"/>
          <a:stretch>
            <a:fillRect/>
          </a:stretch>
        </p:blipFill>
        <p:spPr>
          <a:xfrm>
            <a:off x="3654100" y="1002960"/>
            <a:ext cx="4883800" cy="4123982"/>
          </a:xfrm>
          <a:prstGeom prst="rect">
            <a:avLst/>
          </a:prstGeom>
        </p:spPr>
      </p:pic>
      <p:pic>
        <p:nvPicPr>
          <p:cNvPr id="11" name="Image 10">
            <a:extLst>
              <a:ext uri="{FF2B5EF4-FFF2-40B4-BE49-F238E27FC236}">
                <a16:creationId xmlns:a16="http://schemas.microsoft.com/office/drawing/2014/main" id="{0E1AD10E-1418-3448-9F61-972CDBEB562C}"/>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b="64387"/>
          <a:stretch>
            <a:fillRect/>
          </a:stretch>
        </p:blipFill>
        <p:spPr>
          <a:xfrm>
            <a:off x="381668" y="5098236"/>
            <a:ext cx="11279442" cy="1511506"/>
          </a:xfrm>
          <a:prstGeom prst="rect">
            <a:avLst/>
          </a:prstGeom>
        </p:spPr>
      </p:pic>
      <p:sp>
        <p:nvSpPr>
          <p:cNvPr id="3" name="ZoneTexte 2">
            <a:extLst>
              <a:ext uri="{FF2B5EF4-FFF2-40B4-BE49-F238E27FC236}">
                <a16:creationId xmlns:a16="http://schemas.microsoft.com/office/drawing/2014/main" id="{449B7A70-C237-15E7-B6AA-93CA531E4462}"/>
              </a:ext>
            </a:extLst>
          </p:cNvPr>
          <p:cNvSpPr txBox="1"/>
          <p:nvPr/>
        </p:nvSpPr>
        <p:spPr>
          <a:xfrm>
            <a:off x="935304" y="5542158"/>
            <a:ext cx="10253806" cy="830997"/>
          </a:xfrm>
          <a:prstGeom prst="rect">
            <a:avLst/>
          </a:prstGeom>
          <a:noFill/>
        </p:spPr>
        <p:txBody>
          <a:bodyPr wrap="square" rtlCol="0">
            <a:spAutoFit/>
          </a:bodyPr>
          <a:lstStyle/>
          <a:p>
            <a:r>
              <a:rPr lang="fr-FR" sz="2400" b="1" dirty="0">
                <a:solidFill>
                  <a:srgbClr val="FF0000"/>
                </a:solidFill>
                <a:latin typeface="Calibri" panose="020F0502020204030204" pitchFamily="34" charset="0"/>
                <a:cs typeface="Calibri" panose="020F0502020204030204" pitchFamily="34" charset="0"/>
              </a:rPr>
              <a:t>La météo de Marrakech le 24 janvier 2023 indique une journée ensoleillée avec une température d’environ 18 °C.</a:t>
            </a:r>
          </a:p>
        </p:txBody>
      </p:sp>
    </p:spTree>
    <p:extLst>
      <p:ext uri="{BB962C8B-B14F-4D97-AF65-F5344CB8AC3E}">
        <p14:creationId xmlns:p14="http://schemas.microsoft.com/office/powerpoint/2010/main" val="428756396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DF061A-525C-931B-1620-48DA5ACAB26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061FAAA-7FAC-BACB-17BD-6F0AD276C49A}"/>
              </a:ext>
            </a:extLst>
          </p:cNvPr>
          <p:cNvSpPr/>
          <p:nvPr/>
        </p:nvSpPr>
        <p:spPr>
          <a:xfrm>
            <a:off x="900663" y="2175685"/>
            <a:ext cx="10439999" cy="577132"/>
          </a:xfrm>
          <a:prstGeom prst="rect">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Séquence 1:  L’atmosphère, une composante de la Terre</a:t>
            </a:r>
          </a:p>
        </p:txBody>
      </p:sp>
      <p:sp>
        <p:nvSpPr>
          <p:cNvPr id="16" name="ZoneTexte 15">
            <a:extLst>
              <a:ext uri="{FF2B5EF4-FFF2-40B4-BE49-F238E27FC236}">
                <a16:creationId xmlns:a16="http://schemas.microsoft.com/office/drawing/2014/main" id="{12058385-CB5B-0E81-3358-61086924287D}"/>
              </a:ext>
            </a:extLst>
          </p:cNvPr>
          <p:cNvSpPr txBox="1"/>
          <p:nvPr/>
        </p:nvSpPr>
        <p:spPr>
          <a:xfrm>
            <a:off x="900663" y="1002768"/>
            <a:ext cx="10439999" cy="525407"/>
          </a:xfrm>
          <a:prstGeom prst="rect">
            <a:avLst/>
          </a:prstGeom>
          <a:solidFill>
            <a:srgbClr val="00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Chapitre 2 :  La Terre en tant que système</a:t>
            </a:r>
          </a:p>
        </p:txBody>
      </p:sp>
      <p:grpSp>
        <p:nvGrpSpPr>
          <p:cNvPr id="2" name="Groupe 1">
            <a:extLst>
              <a:ext uri="{FF2B5EF4-FFF2-40B4-BE49-F238E27FC236}">
                <a16:creationId xmlns:a16="http://schemas.microsoft.com/office/drawing/2014/main" id="{A7AC7901-78A5-F5A5-22A4-25EDA82901AA}"/>
              </a:ext>
            </a:extLst>
          </p:cNvPr>
          <p:cNvGrpSpPr/>
          <p:nvPr/>
        </p:nvGrpSpPr>
        <p:grpSpPr>
          <a:xfrm>
            <a:off x="1003998" y="3565994"/>
            <a:ext cx="10265100" cy="602662"/>
            <a:chOff x="1175674" y="3615371"/>
            <a:chExt cx="10265100" cy="560284"/>
          </a:xfrm>
        </p:grpSpPr>
        <p:grpSp>
          <p:nvGrpSpPr>
            <p:cNvPr id="3" name="Groupe 2">
              <a:extLst>
                <a:ext uri="{FF2B5EF4-FFF2-40B4-BE49-F238E27FC236}">
                  <a16:creationId xmlns:a16="http://schemas.microsoft.com/office/drawing/2014/main" id="{A131CFEA-2944-A8D2-65B8-D3A8CC06F009}"/>
                </a:ext>
              </a:extLst>
            </p:cNvPr>
            <p:cNvGrpSpPr/>
            <p:nvPr/>
          </p:nvGrpSpPr>
          <p:grpSpPr>
            <a:xfrm>
              <a:off x="1175674" y="3615371"/>
              <a:ext cx="10265100" cy="560284"/>
              <a:chOff x="963450" y="3092649"/>
              <a:chExt cx="10265100" cy="560284"/>
            </a:xfrm>
            <a:solidFill>
              <a:schemeClr val="accent4">
                <a:lumMod val="60000"/>
                <a:lumOff val="40000"/>
              </a:schemeClr>
            </a:solidFill>
          </p:grpSpPr>
          <p:sp>
            <p:nvSpPr>
              <p:cNvPr id="6" name="Google Shape;292;p29">
                <a:extLst>
                  <a:ext uri="{FF2B5EF4-FFF2-40B4-BE49-F238E27FC236}">
                    <a16:creationId xmlns:a16="http://schemas.microsoft.com/office/drawing/2014/main" id="{3E33101E-F680-F355-5FA5-86593A7A074A}"/>
                  </a:ext>
                </a:extLst>
              </p:cNvPr>
              <p:cNvSpPr/>
              <p:nvPr/>
            </p:nvSpPr>
            <p:spPr>
              <a:xfrm>
                <a:off x="2428129" y="3092649"/>
                <a:ext cx="8800421"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p>
                <a:pPr marL="228600" indent="-228600" algn="ctr">
                  <a:lnSpc>
                    <a:spcPct val="90000"/>
                  </a:lnSpc>
                  <a:buClr>
                    <a:prstClr val="black"/>
                  </a:buClr>
                  <a:buSzPts val="2000"/>
                </a:pPr>
                <a:endParaRPr lang="fr-FR" sz="2000" b="1" dirty="0">
                  <a:solidFill>
                    <a:prstClr val="black"/>
                  </a:solidFill>
                  <a:latin typeface="Calibri"/>
                  <a:cs typeface="Calibri"/>
                </a:endParaRPr>
              </a:p>
            </p:txBody>
          </p:sp>
          <p:sp>
            <p:nvSpPr>
              <p:cNvPr id="7" name="Google Shape;293;p29">
                <a:extLst>
                  <a:ext uri="{FF2B5EF4-FFF2-40B4-BE49-F238E27FC236}">
                    <a16:creationId xmlns:a16="http://schemas.microsoft.com/office/drawing/2014/main" id="{9D532756-84DC-9B51-F6DF-B307E551B5CD}"/>
                  </a:ext>
                </a:extLst>
              </p:cNvPr>
              <p:cNvSpPr/>
              <p:nvPr/>
            </p:nvSpPr>
            <p:spPr>
              <a:xfrm>
                <a:off x="963450" y="3092649"/>
                <a:ext cx="1349096"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p>
                <a:pPr marL="228600" indent="-228600" algn="ctr">
                  <a:lnSpc>
                    <a:spcPct val="90000"/>
                  </a:lnSpc>
                  <a:buClr>
                    <a:prstClr val="black"/>
                  </a:buClr>
                  <a:buSzPts val="2000"/>
                </a:pPr>
                <a:r>
                  <a:rPr lang="fr-FR" sz="2000" b="1" dirty="0">
                    <a:solidFill>
                      <a:prstClr val="black"/>
                    </a:solidFill>
                    <a:latin typeface="Calibri"/>
                    <a:cs typeface="Calibri"/>
                  </a:rPr>
                  <a:t>Tâche 7</a:t>
                </a:r>
              </a:p>
            </p:txBody>
          </p:sp>
        </p:grpSp>
        <p:sp>
          <p:nvSpPr>
            <p:cNvPr id="5" name="ZoneTexte 4">
              <a:extLst>
                <a:ext uri="{FF2B5EF4-FFF2-40B4-BE49-F238E27FC236}">
                  <a16:creationId xmlns:a16="http://schemas.microsoft.com/office/drawing/2014/main" id="{CD9A7592-EEC5-FB9E-0D96-F4819A8AB021}"/>
                </a:ext>
              </a:extLst>
            </p:cNvPr>
            <p:cNvSpPr txBox="1"/>
            <p:nvPr/>
          </p:nvSpPr>
          <p:spPr>
            <a:xfrm>
              <a:off x="2663136" y="3690817"/>
              <a:ext cx="8674302" cy="371975"/>
            </a:xfrm>
            <a:prstGeom prst="rect">
              <a:avLst/>
            </a:prstGeom>
            <a:no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RPr lang="fr-FR"/>
              </a:defPPr>
              <a:lvl1pPr marL="228600" marR="0" lvl="0" indent="-228600" algn="ctr" fontAlgn="auto">
                <a:lnSpc>
                  <a:spcPct val="90000"/>
                </a:lnSpc>
                <a:spcBef>
                  <a:spcPts val="0"/>
                </a:spcBef>
                <a:spcAft>
                  <a:spcPts val="0"/>
                </a:spcAft>
                <a:buClr>
                  <a:prstClr val="black"/>
                </a:buClr>
                <a:buSzPts val="2000"/>
                <a:buFont typeface="Arial"/>
                <a:buNone/>
                <a:tabLst/>
                <a:defRPr kumimoji="0" sz="2000" b="1" i="0" u="none" strike="noStrike" cap="none" spc="0" normalizeH="0" baseline="0">
                  <a:ln>
                    <a:noFill/>
                  </a:ln>
                  <a:solidFill>
                    <a:prstClr val="black"/>
                  </a:solidFill>
                  <a:effectLst/>
                  <a:uLnTx/>
                  <a:uFillTx/>
                  <a:latin typeface="Calibri"/>
                  <a:ea typeface="Calibri"/>
                  <a:cs typeface="Calibri"/>
                </a:defRPr>
              </a:lvl1pPr>
              <a:lvl2pPr marL="914400" marR="0" lvl="1" indent="-342900">
                <a:lnSpc>
                  <a:spcPct val="90000"/>
                </a:lnSpc>
                <a:spcBef>
                  <a:spcPts val="500"/>
                </a:spcBef>
                <a:spcAft>
                  <a:spcPts val="0"/>
                </a:spcAft>
                <a:buClr>
                  <a:schemeClr val="lt1"/>
                </a:buClr>
                <a:buSzPts val="1800"/>
                <a:buFont typeface="Arial"/>
                <a:buChar char="•"/>
                <a:defRPr b="1" i="0" u="none" strike="noStrike" cap="none">
                  <a:solidFill>
                    <a:schemeClr val="lt1"/>
                  </a:solidFill>
                  <a:latin typeface="Calibri"/>
                  <a:ea typeface="Calibri"/>
                  <a:cs typeface="Calibri"/>
                </a:defRPr>
              </a:lvl2pPr>
              <a:lvl3pPr marL="1371600" marR="0" lvl="2" indent="-342900">
                <a:lnSpc>
                  <a:spcPct val="90000"/>
                </a:lnSpc>
                <a:spcBef>
                  <a:spcPts val="500"/>
                </a:spcBef>
                <a:spcAft>
                  <a:spcPts val="0"/>
                </a:spcAft>
                <a:buClr>
                  <a:schemeClr val="lt1"/>
                </a:buClr>
                <a:buSzPts val="1800"/>
                <a:buFont typeface="Arial"/>
                <a:buChar char="•"/>
                <a:defRPr b="1" i="0" u="none" strike="noStrike" cap="none">
                  <a:solidFill>
                    <a:schemeClr val="lt1"/>
                  </a:solidFill>
                  <a:latin typeface="Calibri"/>
                  <a:ea typeface="Calibri"/>
                  <a:cs typeface="Calibri"/>
                </a:defRPr>
              </a:lvl3pPr>
              <a:lvl4pPr marL="1828800" marR="0" lvl="3" indent="-342900">
                <a:lnSpc>
                  <a:spcPct val="90000"/>
                </a:lnSpc>
                <a:spcBef>
                  <a:spcPts val="500"/>
                </a:spcBef>
                <a:spcAft>
                  <a:spcPts val="0"/>
                </a:spcAft>
                <a:buClr>
                  <a:schemeClr val="lt1"/>
                </a:buClr>
                <a:buSzPts val="1800"/>
                <a:buFont typeface="Arial"/>
                <a:buChar char="•"/>
                <a:defRPr b="1" i="0" u="none" strike="noStrike" cap="none">
                  <a:solidFill>
                    <a:schemeClr val="lt1"/>
                  </a:solidFill>
                  <a:latin typeface="Calibri"/>
                  <a:ea typeface="Calibri"/>
                  <a:cs typeface="Calibri"/>
                </a:defRPr>
              </a:lvl4pPr>
              <a:lvl5pPr marL="2286000" marR="0" lvl="4" indent="-342900">
                <a:lnSpc>
                  <a:spcPct val="90000"/>
                </a:lnSpc>
                <a:spcBef>
                  <a:spcPts val="500"/>
                </a:spcBef>
                <a:spcAft>
                  <a:spcPts val="0"/>
                </a:spcAft>
                <a:buClr>
                  <a:schemeClr val="lt1"/>
                </a:buClr>
                <a:buSzPts val="1800"/>
                <a:buFont typeface="Arial"/>
                <a:buChar char="•"/>
                <a:defRPr b="1" i="0" u="none" strike="noStrike" cap="none">
                  <a:solidFill>
                    <a:schemeClr val="lt1"/>
                  </a:solidFill>
                  <a:latin typeface="Calibri"/>
                  <a:ea typeface="Calibri"/>
                  <a:cs typeface="Calibri"/>
                </a:defRPr>
              </a:lvl5pPr>
              <a:lvl6pPr marL="2743200" marR="0" lvl="5" indent="-342900">
                <a:lnSpc>
                  <a:spcPct val="90000"/>
                </a:lnSpc>
                <a:spcBef>
                  <a:spcPts val="500"/>
                </a:spcBef>
                <a:spcAft>
                  <a:spcPts val="0"/>
                </a:spcAft>
                <a:buClr>
                  <a:schemeClr val="dk1"/>
                </a:buClr>
                <a:buSzPts val="1800"/>
                <a:buFont typeface="Arial"/>
                <a:buChar char="•"/>
                <a:defRPr b="0" i="0" u="none" strike="noStrike" cap="none">
                  <a:solidFill>
                    <a:schemeClr val="dk1"/>
                  </a:solidFill>
                  <a:latin typeface="Arial"/>
                  <a:ea typeface="Arial"/>
                  <a:cs typeface="Arial"/>
                </a:defRPr>
              </a:lvl6pPr>
              <a:lvl7pPr marL="3200400" marR="0" lvl="6" indent="-342900">
                <a:lnSpc>
                  <a:spcPct val="90000"/>
                </a:lnSpc>
                <a:spcBef>
                  <a:spcPts val="500"/>
                </a:spcBef>
                <a:spcAft>
                  <a:spcPts val="0"/>
                </a:spcAft>
                <a:buClr>
                  <a:schemeClr val="dk1"/>
                </a:buClr>
                <a:buSzPts val="1800"/>
                <a:buFont typeface="Arial"/>
                <a:buChar char="•"/>
                <a:defRPr b="0" i="0" u="none" strike="noStrike" cap="none">
                  <a:solidFill>
                    <a:schemeClr val="dk1"/>
                  </a:solidFill>
                  <a:latin typeface="Arial"/>
                  <a:ea typeface="Arial"/>
                  <a:cs typeface="Arial"/>
                </a:defRPr>
              </a:lvl7pPr>
              <a:lvl8pPr marL="3657600" marR="0" lvl="7" indent="-342900">
                <a:lnSpc>
                  <a:spcPct val="90000"/>
                </a:lnSpc>
                <a:spcBef>
                  <a:spcPts val="500"/>
                </a:spcBef>
                <a:spcAft>
                  <a:spcPts val="0"/>
                </a:spcAft>
                <a:buClr>
                  <a:schemeClr val="dk1"/>
                </a:buClr>
                <a:buSzPts val="1800"/>
                <a:buFont typeface="Arial"/>
                <a:buChar char="•"/>
                <a:defRPr b="0" i="0" u="none" strike="noStrike" cap="none">
                  <a:solidFill>
                    <a:schemeClr val="dk1"/>
                  </a:solidFill>
                  <a:latin typeface="Arial"/>
                  <a:ea typeface="Arial"/>
                  <a:cs typeface="Arial"/>
                </a:defRPr>
              </a:lvl8pPr>
              <a:lvl9pPr marL="4114800" marR="0" lvl="8" indent="-342900">
                <a:lnSpc>
                  <a:spcPct val="90000"/>
                </a:lnSpc>
                <a:spcBef>
                  <a:spcPts val="500"/>
                </a:spcBef>
                <a:spcAft>
                  <a:spcPts val="0"/>
                </a:spcAft>
                <a:buClr>
                  <a:schemeClr val="dk1"/>
                </a:buClr>
                <a:buSzPts val="1800"/>
                <a:buFont typeface="Arial"/>
                <a:buChar char="•"/>
                <a:defRPr b="0" i="0" u="none" strike="noStrike" cap="none">
                  <a:solidFill>
                    <a:schemeClr val="dk1"/>
                  </a:solidFill>
                  <a:latin typeface="Arial"/>
                  <a:ea typeface="Arial"/>
                  <a:cs typeface="Arial"/>
                </a:defRPr>
              </a:lvl9pPr>
            </a:lstStyle>
            <a:p>
              <a:r>
                <a:rPr lang="fr-FR" dirty="0"/>
                <a:t>Identifier les couches de l’atmosphère et leurs composantes</a:t>
              </a:r>
            </a:p>
          </p:txBody>
        </p:sp>
      </p:grpSp>
      <p:grpSp>
        <p:nvGrpSpPr>
          <p:cNvPr id="8" name="Groupe 7">
            <a:extLst>
              <a:ext uri="{FF2B5EF4-FFF2-40B4-BE49-F238E27FC236}">
                <a16:creationId xmlns:a16="http://schemas.microsoft.com/office/drawing/2014/main" id="{81B0CA63-C296-11B5-2F04-2DD5F0987371}"/>
              </a:ext>
            </a:extLst>
          </p:cNvPr>
          <p:cNvGrpSpPr/>
          <p:nvPr/>
        </p:nvGrpSpPr>
        <p:grpSpPr>
          <a:xfrm>
            <a:off x="1007225" y="4769372"/>
            <a:ext cx="10440000" cy="750242"/>
            <a:chOff x="1072338" y="3558760"/>
            <a:chExt cx="10440000" cy="697488"/>
          </a:xfrm>
        </p:grpSpPr>
        <p:grpSp>
          <p:nvGrpSpPr>
            <p:cNvPr id="9" name="Groupe 8">
              <a:extLst>
                <a:ext uri="{FF2B5EF4-FFF2-40B4-BE49-F238E27FC236}">
                  <a16:creationId xmlns:a16="http://schemas.microsoft.com/office/drawing/2014/main" id="{FD067F28-C6A9-EEF2-B89F-F0E6223E0B48}"/>
                </a:ext>
              </a:extLst>
            </p:cNvPr>
            <p:cNvGrpSpPr/>
            <p:nvPr/>
          </p:nvGrpSpPr>
          <p:grpSpPr>
            <a:xfrm>
              <a:off x="1175674" y="3615371"/>
              <a:ext cx="10265100" cy="560284"/>
              <a:chOff x="963450" y="3092649"/>
              <a:chExt cx="10265100" cy="560284"/>
            </a:xfrm>
            <a:solidFill>
              <a:schemeClr val="accent4">
                <a:lumMod val="60000"/>
                <a:lumOff val="40000"/>
              </a:schemeClr>
            </a:solidFill>
          </p:grpSpPr>
          <p:sp>
            <p:nvSpPr>
              <p:cNvPr id="12" name="Google Shape;292;p29">
                <a:extLst>
                  <a:ext uri="{FF2B5EF4-FFF2-40B4-BE49-F238E27FC236}">
                    <a16:creationId xmlns:a16="http://schemas.microsoft.com/office/drawing/2014/main" id="{C128431A-E3AB-8B5E-8F86-57B74DCDFAA0}"/>
                  </a:ext>
                </a:extLst>
              </p:cNvPr>
              <p:cNvSpPr/>
              <p:nvPr/>
            </p:nvSpPr>
            <p:spPr>
              <a:xfrm>
                <a:off x="2428129" y="3092649"/>
                <a:ext cx="8800421"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FFFFFF"/>
                  </a:solidFill>
                  <a:effectLst/>
                  <a:uLnTx/>
                  <a:uFillTx/>
                  <a:latin typeface="Arial"/>
                  <a:ea typeface="+mn-ea"/>
                  <a:cs typeface="+mn-cs"/>
                </a:endParaRPr>
              </a:p>
            </p:txBody>
          </p:sp>
          <p:sp>
            <p:nvSpPr>
              <p:cNvPr id="13" name="Google Shape;293;p29">
                <a:extLst>
                  <a:ext uri="{FF2B5EF4-FFF2-40B4-BE49-F238E27FC236}">
                    <a16:creationId xmlns:a16="http://schemas.microsoft.com/office/drawing/2014/main" id="{0C6ECE25-DABC-E8A3-31B8-BADC0DD94C1E}"/>
                  </a:ext>
                </a:extLst>
              </p:cNvPr>
              <p:cNvSpPr/>
              <p:nvPr/>
            </p:nvSpPr>
            <p:spPr>
              <a:xfrm>
                <a:off x="963450" y="3092649"/>
                <a:ext cx="1349096"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000000"/>
                    </a:solidFill>
                    <a:effectLst/>
                    <a:uLnTx/>
                    <a:uFillTx/>
                    <a:latin typeface="Aptos" panose="02110004020202020204"/>
                    <a:ea typeface="Calibri"/>
                    <a:cs typeface="Calibri"/>
                  </a:rPr>
                  <a:t>Tâche</a:t>
                </a:r>
                <a:r>
                  <a:rPr kumimoji="0" lang="fr-FR" sz="2000" b="1" i="0" u="none" strike="noStrike" kern="0" cap="none" spc="0" normalizeH="0" baseline="0" noProof="0" dirty="0">
                    <a:ln>
                      <a:noFill/>
                    </a:ln>
                    <a:solidFill>
                      <a:srgbClr val="000000"/>
                    </a:solidFill>
                    <a:effectLst/>
                    <a:uLnTx/>
                    <a:uFillTx/>
                    <a:latin typeface="Calibri"/>
                    <a:ea typeface="Calibri"/>
                    <a:cs typeface="Calibri"/>
                  </a:rPr>
                  <a:t> 8</a:t>
                </a:r>
              </a:p>
            </p:txBody>
          </p:sp>
        </p:grpSp>
        <p:sp>
          <p:nvSpPr>
            <p:cNvPr id="10" name="Rectangle: Rounded Corners 11">
              <a:extLst>
                <a:ext uri="{FF2B5EF4-FFF2-40B4-BE49-F238E27FC236}">
                  <a16:creationId xmlns:a16="http://schemas.microsoft.com/office/drawing/2014/main" id="{01A55CEF-899D-4094-2339-D9CBEEE75296}"/>
                </a:ext>
              </a:extLst>
            </p:cNvPr>
            <p:cNvSpPr/>
            <p:nvPr/>
          </p:nvSpPr>
          <p:spPr>
            <a:xfrm>
              <a:off x="1072338" y="3558760"/>
              <a:ext cx="10440000" cy="697488"/>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ZoneTexte 10">
              <a:extLst>
                <a:ext uri="{FF2B5EF4-FFF2-40B4-BE49-F238E27FC236}">
                  <a16:creationId xmlns:a16="http://schemas.microsoft.com/office/drawing/2014/main" id="{9CDD9E3C-3D69-71FB-18B3-CF9060CC71C1}"/>
                </a:ext>
              </a:extLst>
            </p:cNvPr>
            <p:cNvSpPr txBox="1"/>
            <p:nvPr/>
          </p:nvSpPr>
          <p:spPr>
            <a:xfrm>
              <a:off x="2663136" y="3584554"/>
              <a:ext cx="8674302" cy="658109"/>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20" normalizeH="0" baseline="0" noProof="0" dirty="0">
                  <a:ln>
                    <a:noFill/>
                  </a:ln>
                  <a:solidFill>
                    <a:prstClr val="black"/>
                  </a:solidFill>
                  <a:effectLst/>
                  <a:uLnTx/>
                  <a:uFillTx/>
                  <a:latin typeface="Aptos" panose="02110004020202020204"/>
                  <a:ea typeface="+mn-ea"/>
                  <a:cs typeface="+mn-cs"/>
                </a:rPr>
                <a:t>Etablir le lien entre les conditions atmosphériques et la météo et le climat d’une région</a:t>
              </a:r>
            </a:p>
          </p:txBody>
        </p:sp>
      </p:grpSp>
    </p:spTree>
    <p:extLst>
      <p:ext uri="{BB962C8B-B14F-4D97-AF65-F5344CB8AC3E}">
        <p14:creationId xmlns:p14="http://schemas.microsoft.com/office/powerpoint/2010/main" val="33662387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8989C-F156-5420-D3A0-E3BA55438AB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C34F372-0FE1-308E-F136-F23F21ED3FDF}"/>
              </a:ext>
            </a:extLst>
          </p:cNvPr>
          <p:cNvSpPr>
            <a:spLocks noGrp="1"/>
          </p:cNvSpPr>
          <p:nvPr>
            <p:ph type="title"/>
          </p:nvPr>
        </p:nvSpPr>
        <p:spPr/>
        <p:txBody>
          <a:bodyPr/>
          <a:lstStyle/>
          <a:p>
            <a:r>
              <a:rPr lang="fr-FR" noProof="0" dirty="0">
                <a:solidFill>
                  <a:schemeClr val="tx1">
                    <a:lumMod val="50000"/>
                    <a:lumOff val="50000"/>
                  </a:schemeClr>
                </a:solidFill>
              </a:rPr>
              <a:t>Correction.</a:t>
            </a:r>
          </a:p>
        </p:txBody>
      </p:sp>
      <p:sp>
        <p:nvSpPr>
          <p:cNvPr id="4" name="Espace réservé du contenu 3">
            <a:extLst>
              <a:ext uri="{FF2B5EF4-FFF2-40B4-BE49-F238E27FC236}">
                <a16:creationId xmlns:a16="http://schemas.microsoft.com/office/drawing/2014/main" id="{3646F046-683A-7634-28EC-2718F11DBFC4}"/>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A5355082-820C-E0C4-F50C-1A7A8D287293}"/>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9" name="Image 8">
            <a:extLst>
              <a:ext uri="{FF2B5EF4-FFF2-40B4-BE49-F238E27FC236}">
                <a16:creationId xmlns:a16="http://schemas.microsoft.com/office/drawing/2014/main" id="{8B3D489B-3951-4A6C-0833-2F56E8B7C5B1}"/>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50253" t="11790" r="2066" b="34491"/>
          <a:stretch>
            <a:fillRect/>
          </a:stretch>
        </p:blipFill>
        <p:spPr>
          <a:xfrm>
            <a:off x="6805331" y="1031081"/>
            <a:ext cx="4855779" cy="4123982"/>
          </a:xfrm>
          <a:prstGeom prst="rect">
            <a:avLst/>
          </a:prstGeom>
        </p:spPr>
      </p:pic>
      <p:pic>
        <p:nvPicPr>
          <p:cNvPr id="11" name="Image 10">
            <a:extLst>
              <a:ext uri="{FF2B5EF4-FFF2-40B4-BE49-F238E27FC236}">
                <a16:creationId xmlns:a16="http://schemas.microsoft.com/office/drawing/2014/main" id="{F94D324C-3AAC-6AC1-68BD-C7FDC9E34B95}"/>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t="34651" b="32165"/>
          <a:stretch>
            <a:fillRect/>
          </a:stretch>
        </p:blipFill>
        <p:spPr>
          <a:xfrm>
            <a:off x="381668" y="5265681"/>
            <a:ext cx="11279442" cy="1408385"/>
          </a:xfrm>
          <a:prstGeom prst="rect">
            <a:avLst/>
          </a:prstGeom>
        </p:spPr>
      </p:pic>
      <p:pic>
        <p:nvPicPr>
          <p:cNvPr id="12" name="Image 11">
            <a:extLst>
              <a:ext uri="{FF2B5EF4-FFF2-40B4-BE49-F238E27FC236}">
                <a16:creationId xmlns:a16="http://schemas.microsoft.com/office/drawing/2014/main" id="{B3CCC2A3-A4AD-FF4F-2FC9-AAFA1929745E}"/>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285" t="74627" r="1213" b="4755"/>
          <a:stretch>
            <a:fillRect/>
          </a:stretch>
        </p:blipFill>
        <p:spPr>
          <a:xfrm>
            <a:off x="315532" y="2715659"/>
            <a:ext cx="6272011" cy="983982"/>
          </a:xfrm>
          <a:prstGeom prst="rect">
            <a:avLst/>
          </a:prstGeom>
        </p:spPr>
      </p:pic>
      <p:sp>
        <p:nvSpPr>
          <p:cNvPr id="3" name="ZoneTexte 2">
            <a:extLst>
              <a:ext uri="{FF2B5EF4-FFF2-40B4-BE49-F238E27FC236}">
                <a16:creationId xmlns:a16="http://schemas.microsoft.com/office/drawing/2014/main" id="{755E6A98-E72E-1C0D-558B-D75F98D6D723}"/>
              </a:ext>
            </a:extLst>
          </p:cNvPr>
          <p:cNvSpPr txBox="1"/>
          <p:nvPr/>
        </p:nvSpPr>
        <p:spPr>
          <a:xfrm>
            <a:off x="1022186" y="5646857"/>
            <a:ext cx="10558537" cy="830997"/>
          </a:xfrm>
          <a:prstGeom prst="rect">
            <a:avLst/>
          </a:prstGeom>
          <a:noFill/>
        </p:spPr>
        <p:txBody>
          <a:bodyPr wrap="square" rtlCol="0">
            <a:spAutoFit/>
          </a:bodyPr>
          <a:lstStyle/>
          <a:p>
            <a:r>
              <a:rPr lang="fr-FR" sz="2400" b="1" dirty="0">
                <a:solidFill>
                  <a:srgbClr val="FF0000"/>
                </a:solidFill>
                <a:latin typeface="Calibri" panose="020F0502020204030204" pitchFamily="34" charset="0"/>
                <a:cs typeface="Calibri" panose="020F0502020204030204" pitchFamily="34" charset="0"/>
              </a:rPr>
              <a:t>Le climat de Marrakech est de type méditerranéen, caractérisé par des étés chauds et secs et des hivers doux et pluvieux.</a:t>
            </a:r>
          </a:p>
        </p:txBody>
      </p:sp>
    </p:spTree>
    <p:extLst>
      <p:ext uri="{BB962C8B-B14F-4D97-AF65-F5344CB8AC3E}">
        <p14:creationId xmlns:p14="http://schemas.microsoft.com/office/powerpoint/2010/main" val="32952857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951DB-C33B-C776-1BB3-D5E30F0DDC9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4F4044-989E-BFA3-1912-C19CD0235784}"/>
              </a:ext>
            </a:extLst>
          </p:cNvPr>
          <p:cNvSpPr>
            <a:spLocks noGrp="1"/>
          </p:cNvSpPr>
          <p:nvPr>
            <p:ph type="title"/>
          </p:nvPr>
        </p:nvSpPr>
        <p:spPr/>
        <p:txBody>
          <a:bodyPr/>
          <a:lstStyle/>
          <a:p>
            <a:r>
              <a:rPr lang="fr-FR" noProof="0" dirty="0">
                <a:solidFill>
                  <a:schemeClr val="tx1">
                    <a:lumMod val="50000"/>
                    <a:lumOff val="50000"/>
                  </a:schemeClr>
                </a:solidFill>
              </a:rPr>
              <a:t>Correction.</a:t>
            </a:r>
          </a:p>
        </p:txBody>
      </p:sp>
      <p:sp>
        <p:nvSpPr>
          <p:cNvPr id="4" name="Espace réservé du contenu 3">
            <a:extLst>
              <a:ext uri="{FF2B5EF4-FFF2-40B4-BE49-F238E27FC236}">
                <a16:creationId xmlns:a16="http://schemas.microsoft.com/office/drawing/2014/main" id="{5654CBAD-7D34-B167-D5E9-9FB69DF9951F}"/>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E77EFA1F-5F8E-A3A2-80ED-AECC7EE1DCA4}"/>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3" name="Image 2">
            <a:extLst>
              <a:ext uri="{FF2B5EF4-FFF2-40B4-BE49-F238E27FC236}">
                <a16:creationId xmlns:a16="http://schemas.microsoft.com/office/drawing/2014/main" id="{6BD62300-09F6-224B-FB3B-9A89B79F567A}"/>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l="1387" t="11110" r="2065" b="4710"/>
          <a:stretch>
            <a:fillRect/>
          </a:stretch>
        </p:blipFill>
        <p:spPr>
          <a:xfrm>
            <a:off x="2941508" y="1002960"/>
            <a:ext cx="6308984" cy="4146726"/>
          </a:xfrm>
          <a:prstGeom prst="rect">
            <a:avLst/>
          </a:prstGeom>
        </p:spPr>
      </p:pic>
      <p:pic>
        <p:nvPicPr>
          <p:cNvPr id="9" name="Image 8">
            <a:extLst>
              <a:ext uri="{FF2B5EF4-FFF2-40B4-BE49-F238E27FC236}">
                <a16:creationId xmlns:a16="http://schemas.microsoft.com/office/drawing/2014/main" id="{1DABCB7B-D57F-8524-5545-B17F14F243BB}"/>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t="66101" b="-1937"/>
          <a:stretch>
            <a:fillRect/>
          </a:stretch>
        </p:blipFill>
        <p:spPr>
          <a:xfrm>
            <a:off x="381668" y="5160576"/>
            <a:ext cx="11279442" cy="1520922"/>
          </a:xfrm>
          <a:prstGeom prst="rect">
            <a:avLst/>
          </a:prstGeom>
        </p:spPr>
      </p:pic>
      <p:sp>
        <p:nvSpPr>
          <p:cNvPr id="5" name="ZoneTexte 4">
            <a:extLst>
              <a:ext uri="{FF2B5EF4-FFF2-40B4-BE49-F238E27FC236}">
                <a16:creationId xmlns:a16="http://schemas.microsoft.com/office/drawing/2014/main" id="{EE915311-AC20-9BDA-87CE-48FC7F681767}"/>
              </a:ext>
            </a:extLst>
          </p:cNvPr>
          <p:cNvSpPr txBox="1"/>
          <p:nvPr/>
        </p:nvSpPr>
        <p:spPr>
          <a:xfrm>
            <a:off x="579998" y="5773482"/>
            <a:ext cx="11082644" cy="830997"/>
          </a:xfrm>
          <a:prstGeom prst="rect">
            <a:avLst/>
          </a:prstGeom>
          <a:noFill/>
        </p:spPr>
        <p:txBody>
          <a:bodyPr wrap="square" rtlCol="0">
            <a:spAutoFit/>
          </a:bodyPr>
          <a:lstStyle/>
          <a:p>
            <a:r>
              <a:rPr lang="fr-FR" sz="2400" b="1" dirty="0">
                <a:solidFill>
                  <a:srgbClr val="FF0000"/>
                </a:solidFill>
                <a:latin typeface="Calibri" panose="020F0502020204030204" pitchFamily="34" charset="0"/>
                <a:cs typeface="Calibri" panose="020F0502020204030204" pitchFamily="34" charset="0"/>
              </a:rPr>
              <a:t>La journée ensoleillée de Marrakech est liée au climat de type méditerranéen, caractérisé par des étés chauds et secs et des hivers doux et pluvieux.</a:t>
            </a:r>
          </a:p>
        </p:txBody>
      </p:sp>
    </p:spTree>
    <p:extLst>
      <p:ext uri="{BB962C8B-B14F-4D97-AF65-F5344CB8AC3E}">
        <p14:creationId xmlns:p14="http://schemas.microsoft.com/office/powerpoint/2010/main" val="400381304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r>
              <a:rPr lang="fr-FR" noProof="0" dirty="0"/>
              <a:t>05 min</a:t>
            </a:r>
          </a:p>
        </p:txBody>
      </p:sp>
    </p:spTree>
    <p:extLst>
      <p:ext uri="{BB962C8B-B14F-4D97-AF65-F5344CB8AC3E}">
        <p14:creationId xmlns:p14="http://schemas.microsoft.com/office/powerpoint/2010/main" val="389595180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a:xfrm>
            <a:off x="1030246" y="186612"/>
            <a:ext cx="10277091" cy="399230"/>
          </a:xfrm>
        </p:spPr>
        <p:txBody>
          <a:bodyPr/>
          <a:lstStyle/>
          <a:p>
            <a:r>
              <a:rPr lang="fr-FR" noProof="0" dirty="0">
                <a:solidFill>
                  <a:schemeClr val="tx1">
                    <a:lumMod val="50000"/>
                    <a:lumOff val="50000"/>
                  </a:schemeClr>
                </a:solidFill>
              </a:rPr>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noProof="0" dirty="0"/>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a:xfrm>
            <a:off x="767553" y="658371"/>
            <a:ext cx="10277475" cy="268287"/>
          </a:xfrm>
        </p:spPr>
        <p:txBody>
          <a:bodyPr/>
          <a:lstStyle/>
          <a:p>
            <a:endParaRPr lang="fr-FR" sz="1100" noProof="0" dirty="0">
              <a:solidFill>
                <a:schemeClr val="tx1">
                  <a:lumMod val="50000"/>
                  <a:lumOff val="50000"/>
                </a:schemeClr>
              </a:solidFill>
            </a:endParaRPr>
          </a:p>
        </p:txBody>
      </p:sp>
      <p:sp>
        <p:nvSpPr>
          <p:cNvPr id="3" name="Google Shape;2054;p38">
            <a:extLst>
              <a:ext uri="{FF2B5EF4-FFF2-40B4-BE49-F238E27FC236}">
                <a16:creationId xmlns:a16="http://schemas.microsoft.com/office/drawing/2014/main" id="{1C1445F7-285F-7A3A-C5D2-9D27FFF11BE4}"/>
              </a:ext>
            </a:extLst>
          </p:cNvPr>
          <p:cNvSpPr/>
          <p:nvPr/>
        </p:nvSpPr>
        <p:spPr>
          <a:xfrm>
            <a:off x="1230365" y="2952359"/>
            <a:ext cx="9590036" cy="805544"/>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latin typeface="Calibri" panose="020F0502020204030204" pitchFamily="34" charset="0"/>
              <a:cs typeface="Calibri" panose="020F0502020204030204" pitchFamily="34" charset="0"/>
            </a:endParaRPr>
          </a:p>
        </p:txBody>
      </p:sp>
      <p:sp>
        <p:nvSpPr>
          <p:cNvPr id="5" name="ZoneTexte 3">
            <a:extLst>
              <a:ext uri="{FF2B5EF4-FFF2-40B4-BE49-F238E27FC236}">
                <a16:creationId xmlns:a16="http://schemas.microsoft.com/office/drawing/2014/main" id="{392561BC-9988-A3D3-C8F4-A4190A0B3601}"/>
              </a:ext>
            </a:extLst>
          </p:cNvPr>
          <p:cNvSpPr txBox="1"/>
          <p:nvPr/>
        </p:nvSpPr>
        <p:spPr>
          <a:xfrm>
            <a:off x="1575881" y="2934427"/>
            <a:ext cx="9244519" cy="805543"/>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r>
              <a:rPr lang="fr-FR" sz="2800" b="1" dirty="0">
                <a:solidFill>
                  <a:srgbClr val="106585"/>
                </a:solidFill>
                <a:latin typeface="Calibri" panose="020F0502020204030204"/>
              </a:rPr>
              <a:t> Etablir le lien entre les conditions atmosphériques et la météo et le climat d’une région.</a:t>
            </a:r>
          </a:p>
        </p:txBody>
      </p:sp>
      <p:pic>
        <p:nvPicPr>
          <p:cNvPr id="7" name="Image 23">
            <a:extLst>
              <a:ext uri="{FF2B5EF4-FFF2-40B4-BE49-F238E27FC236}">
                <a16:creationId xmlns:a16="http://schemas.microsoft.com/office/drawing/2014/main" id="{1E606C51-B45B-D112-73F7-3A7ADC8DD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925" y="2669082"/>
            <a:ext cx="805544" cy="805544"/>
          </a:xfrm>
          <a:prstGeom prst="rect">
            <a:avLst/>
          </a:prstGeom>
        </p:spPr>
      </p:pic>
      <p:sp>
        <p:nvSpPr>
          <p:cNvPr id="8" name="Titre 7">
            <a:extLst>
              <a:ext uri="{FF2B5EF4-FFF2-40B4-BE49-F238E27FC236}">
                <a16:creationId xmlns:a16="http://schemas.microsoft.com/office/drawing/2014/main" id="{4D0878FA-23CB-74BE-F078-DC2ADB8191E6}"/>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2033408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oogle Shape;289;p51">
            <a:extLst>
              <a:ext uri="{FF2B5EF4-FFF2-40B4-BE49-F238E27FC236}">
                <a16:creationId xmlns:a16="http://schemas.microsoft.com/office/drawing/2014/main" id="{B630ECC6-AE75-1A9B-8BE2-CEADA872F34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5" name="Espace réservé du contenu 4">
            <a:extLst>
              <a:ext uri="{FF2B5EF4-FFF2-40B4-BE49-F238E27FC236}">
                <a16:creationId xmlns:a16="http://schemas.microsoft.com/office/drawing/2014/main" id="{73A67868-B17F-7F45-18BD-1CD7E5E09CE3}"/>
              </a:ext>
            </a:extLst>
          </p:cNvPr>
          <p:cNvSpPr>
            <a:spLocks noGrp="1"/>
          </p:cNvSpPr>
          <p:nvPr>
            <p:ph sz="quarter" idx="11"/>
          </p:nvPr>
        </p:nvSpPr>
        <p:spPr/>
        <p:txBody>
          <a:bodyPr/>
          <a:lstStyle/>
          <a:p>
            <a:endParaRPr lang="fr-MA"/>
          </a:p>
        </p:txBody>
      </p:sp>
      <p:sp>
        <p:nvSpPr>
          <p:cNvPr id="6" name="Titre 1">
            <a:extLst>
              <a:ext uri="{FF2B5EF4-FFF2-40B4-BE49-F238E27FC236}">
                <a16:creationId xmlns:a16="http://schemas.microsoft.com/office/drawing/2014/main" id="{9D9E0B96-8C8C-1604-5DEA-AD6DB8D80C0F}"/>
              </a:ext>
            </a:extLst>
          </p:cNvPr>
          <p:cNvSpPr>
            <a:spLocks noGrp="1"/>
          </p:cNvSpPr>
          <p:nvPr>
            <p:ph type="title"/>
          </p:nvPr>
        </p:nvSpPr>
        <p:spPr>
          <a:xfrm>
            <a:off x="1030246" y="318293"/>
            <a:ext cx="10277091" cy="267549"/>
          </a:xfrm>
        </p:spPr>
        <p:txBody>
          <a:bodyPr/>
          <a:lstStyle/>
          <a:p>
            <a:r>
              <a:rPr lang="fr-FR" noProof="0" dirty="0">
                <a:solidFill>
                  <a:schemeClr val="tx1">
                    <a:lumMod val="50000"/>
                    <a:lumOff val="50000"/>
                  </a:schemeClr>
                </a:solidFill>
              </a:rPr>
              <a:t>Récapitulons, pour réaliser ma tâche, je dois suivre les 3 étapes ci-dessous :  </a:t>
            </a:r>
          </a:p>
        </p:txBody>
      </p:sp>
      <p:grpSp>
        <p:nvGrpSpPr>
          <p:cNvPr id="7" name="Groupe 6">
            <a:extLst>
              <a:ext uri="{FF2B5EF4-FFF2-40B4-BE49-F238E27FC236}">
                <a16:creationId xmlns:a16="http://schemas.microsoft.com/office/drawing/2014/main" id="{9F9959B4-617E-00BE-0BC3-78959245D616}"/>
              </a:ext>
            </a:extLst>
          </p:cNvPr>
          <p:cNvGrpSpPr/>
          <p:nvPr/>
        </p:nvGrpSpPr>
        <p:grpSpPr>
          <a:xfrm>
            <a:off x="525831" y="1695013"/>
            <a:ext cx="11285919" cy="478193"/>
            <a:chOff x="674377" y="1225112"/>
            <a:chExt cx="10527038" cy="478193"/>
          </a:xfrm>
        </p:grpSpPr>
        <p:sp>
          <p:nvSpPr>
            <p:cNvPr id="8" name="Google Shape;443;p19">
              <a:extLst>
                <a:ext uri="{FF2B5EF4-FFF2-40B4-BE49-F238E27FC236}">
                  <a16:creationId xmlns:a16="http://schemas.microsoft.com/office/drawing/2014/main" id="{6BBBB5EA-0C68-B553-2255-3E08CE9EED4D}"/>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À partir du document 1, je décris la météo de la région étudiée. </a:t>
              </a:r>
            </a:p>
          </p:txBody>
        </p:sp>
        <p:sp>
          <p:nvSpPr>
            <p:cNvPr id="9" name="Ellipse 8">
              <a:extLst>
                <a:ext uri="{FF2B5EF4-FFF2-40B4-BE49-F238E27FC236}">
                  <a16:creationId xmlns:a16="http://schemas.microsoft.com/office/drawing/2014/main" id="{A406CB19-1B33-8769-32D3-27D6C1BB9D9B}"/>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1</a:t>
              </a:r>
            </a:p>
          </p:txBody>
        </p:sp>
      </p:grpSp>
      <p:grpSp>
        <p:nvGrpSpPr>
          <p:cNvPr id="10" name="Groupe 9">
            <a:extLst>
              <a:ext uri="{FF2B5EF4-FFF2-40B4-BE49-F238E27FC236}">
                <a16:creationId xmlns:a16="http://schemas.microsoft.com/office/drawing/2014/main" id="{EA0C631C-68F0-D8FF-2AC6-9852D0A84CD1}"/>
              </a:ext>
            </a:extLst>
          </p:cNvPr>
          <p:cNvGrpSpPr/>
          <p:nvPr/>
        </p:nvGrpSpPr>
        <p:grpSpPr>
          <a:xfrm>
            <a:off x="489520" y="2950807"/>
            <a:ext cx="11285919" cy="478193"/>
            <a:chOff x="674377" y="1225112"/>
            <a:chExt cx="10527038" cy="478193"/>
          </a:xfrm>
        </p:grpSpPr>
        <p:sp>
          <p:nvSpPr>
            <p:cNvPr id="11" name="Google Shape;443;p19">
              <a:extLst>
                <a:ext uri="{FF2B5EF4-FFF2-40B4-BE49-F238E27FC236}">
                  <a16:creationId xmlns:a16="http://schemas.microsoft.com/office/drawing/2014/main" id="{1EE092AD-0D41-6E17-A51D-2F5325DA5A67}"/>
                </a:ext>
              </a:extLst>
            </p:cNvPr>
            <p:cNvSpPr/>
            <p:nvPr/>
          </p:nvSpPr>
          <p:spPr>
            <a:xfrm>
              <a:off x="674377" y="1225112"/>
              <a:ext cx="10527038" cy="442630"/>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noProof="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a:t>
              </a:r>
              <a:r>
                <a:rPr lang="fr-FR" sz="2000" b="1" spc="-20" noProof="0" dirty="0">
                  <a:solidFill>
                    <a:srgbClr val="002060"/>
                  </a:solidFill>
                  <a:latin typeface="Calibri" panose="020F0502020204030204" pitchFamily="34" charset="0"/>
                  <a:ea typeface="Calibri"/>
                  <a:cs typeface="Calibri" panose="020F0502020204030204" pitchFamily="34" charset="0"/>
                  <a:sym typeface="Calibri"/>
                </a:rPr>
                <a:t>2      </a:t>
              </a:r>
              <a:r>
                <a:rPr lang="fr-FR" sz="2000" b="1" spc="-20" dirty="0">
                  <a:solidFill>
                    <a:srgbClr val="002060"/>
                  </a:solidFill>
                  <a:latin typeface="Calibri" panose="020F0502020204030204" pitchFamily="34" charset="0"/>
                  <a:ea typeface="Calibri"/>
                  <a:cs typeface="Calibri" panose="020F0502020204030204" pitchFamily="34" charset="0"/>
                </a:rPr>
                <a:t>À partir des document 2 et 3, je décris le climat de cette région. </a:t>
              </a:r>
            </a:p>
          </p:txBody>
        </p:sp>
        <p:sp>
          <p:nvSpPr>
            <p:cNvPr id="12" name="Ellipse 11">
              <a:extLst>
                <a:ext uri="{FF2B5EF4-FFF2-40B4-BE49-F238E27FC236}">
                  <a16:creationId xmlns:a16="http://schemas.microsoft.com/office/drawing/2014/main" id="{AEAE4A39-FC3F-1722-71F5-DD7559DA5B2B}"/>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2</a:t>
              </a:r>
            </a:p>
          </p:txBody>
        </p:sp>
      </p:grpSp>
      <p:grpSp>
        <p:nvGrpSpPr>
          <p:cNvPr id="13" name="Groupe 12">
            <a:extLst>
              <a:ext uri="{FF2B5EF4-FFF2-40B4-BE49-F238E27FC236}">
                <a16:creationId xmlns:a16="http://schemas.microsoft.com/office/drawing/2014/main" id="{44314E04-E1C1-BD80-A226-DF856352AB8D}"/>
              </a:ext>
            </a:extLst>
          </p:cNvPr>
          <p:cNvGrpSpPr/>
          <p:nvPr/>
        </p:nvGrpSpPr>
        <p:grpSpPr>
          <a:xfrm>
            <a:off x="489520" y="4479209"/>
            <a:ext cx="11285919" cy="783148"/>
            <a:chOff x="674377" y="1225112"/>
            <a:chExt cx="10527038" cy="783148"/>
          </a:xfrm>
        </p:grpSpPr>
        <p:sp>
          <p:nvSpPr>
            <p:cNvPr id="14" name="Google Shape;443;p19">
              <a:extLst>
                <a:ext uri="{FF2B5EF4-FFF2-40B4-BE49-F238E27FC236}">
                  <a16:creationId xmlns:a16="http://schemas.microsoft.com/office/drawing/2014/main" id="{125220A8-1DBC-5D59-6261-A24A9F1B7621}"/>
                </a:ext>
              </a:extLst>
            </p:cNvPr>
            <p:cNvSpPr/>
            <p:nvPr/>
          </p:nvSpPr>
          <p:spPr>
            <a:xfrm>
              <a:off x="674377" y="1225112"/>
              <a:ext cx="10527038" cy="783148"/>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r>
                <a:rPr lang="fr-FR" sz="2000" b="1" spc="-20" dirty="0">
                  <a:solidFill>
                    <a:srgbClr val="002060"/>
                  </a:solidFill>
                  <a:latin typeface="Calibri" panose="020F0502020204030204" pitchFamily="34" charset="0"/>
                  <a:ea typeface="Calibri"/>
                  <a:cs typeface="Calibri" panose="020F0502020204030204" pitchFamily="34" charset="0"/>
                  <a:sym typeface="Wingdings" panose="05000000000000000000" pitchFamily="2" charset="2"/>
                </a:rPr>
                <a:t>         je r</a:t>
              </a:r>
              <a:r>
                <a:rPr lang="fr-FR" sz="2000" b="1" spc="-20" dirty="0">
                  <a:solidFill>
                    <a:srgbClr val="002060"/>
                  </a:solidFill>
                  <a:latin typeface="Calibri" panose="020F0502020204030204" pitchFamily="34" charset="0"/>
                  <a:ea typeface="Calibri"/>
                  <a:cs typeface="Calibri" panose="020F0502020204030204" pitchFamily="34" charset="0"/>
                </a:rPr>
                <a:t>elie les conditions observées dans le document 1 (météo du jour) aux conditions atmosphériques </a:t>
              </a:r>
            </a:p>
            <a:p>
              <a:r>
                <a:rPr lang="fr-FR" sz="2000" b="1" spc="-20" dirty="0">
                  <a:solidFill>
                    <a:srgbClr val="002060"/>
                  </a:solidFill>
                  <a:latin typeface="Calibri" panose="020F0502020204030204" pitchFamily="34" charset="0"/>
                  <a:ea typeface="Calibri"/>
                  <a:cs typeface="Calibri" panose="020F0502020204030204" pitchFamily="34" charset="0"/>
                </a:rPr>
                <a:t>         (pression, température, etc.)</a:t>
              </a:r>
            </a:p>
          </p:txBody>
        </p:sp>
        <p:sp>
          <p:nvSpPr>
            <p:cNvPr id="15" name="Ellipse 14">
              <a:extLst>
                <a:ext uri="{FF2B5EF4-FFF2-40B4-BE49-F238E27FC236}">
                  <a16:creationId xmlns:a16="http://schemas.microsoft.com/office/drawing/2014/main" id="{BADF3DE8-2BE7-98BA-85A3-FDFD55129174}"/>
                </a:ext>
              </a:extLst>
            </p:cNvPr>
            <p:cNvSpPr/>
            <p:nvPr/>
          </p:nvSpPr>
          <p:spPr>
            <a:xfrm>
              <a:off x="674378" y="1225112"/>
              <a:ext cx="474698" cy="478193"/>
            </a:xfrm>
            <a:prstGeom prst="ellipse">
              <a:avLst/>
            </a:prstGeom>
            <a:solidFill>
              <a:srgbClr val="46AF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latin typeface="Calibri" panose="020F0502020204030204" pitchFamily="34" charset="0"/>
                  <a:cs typeface="Calibri" panose="020F0502020204030204" pitchFamily="34" charset="0"/>
                </a:rPr>
                <a:t>3</a:t>
              </a:r>
              <a:endParaRPr lang="fr-FR" sz="2400" b="1" noProof="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873853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noProof="0" dirty="0">
                <a:solidFill>
                  <a:schemeClr val="tx1">
                    <a:lumMod val="50000"/>
                    <a:lumOff val="50000"/>
                  </a:schemeClr>
                </a:solidFill>
              </a:rPr>
              <a:t>Et on termine par cette carte lexicale.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sz="1100" noProof="0" dirty="0">
                <a:solidFill>
                  <a:schemeClr val="tx1">
                    <a:lumMod val="50000"/>
                    <a:lumOff val="50000"/>
                  </a:schemeClr>
                </a:solidFill>
              </a:rPr>
              <a:t>Faire participer les élèves à la lecture de la carte</a:t>
            </a:r>
          </a:p>
        </p:txBody>
      </p:sp>
      <p:grpSp>
        <p:nvGrpSpPr>
          <p:cNvPr id="3" name="Google Shape;2004;p176">
            <a:extLst>
              <a:ext uri="{FF2B5EF4-FFF2-40B4-BE49-F238E27FC236}">
                <a16:creationId xmlns:a16="http://schemas.microsoft.com/office/drawing/2014/main" id="{0856EB9A-7017-4620-1D45-E3DDBCB45426}"/>
              </a:ext>
            </a:extLst>
          </p:cNvPr>
          <p:cNvGrpSpPr/>
          <p:nvPr/>
        </p:nvGrpSpPr>
        <p:grpSpPr>
          <a:xfrm>
            <a:off x="378372" y="1263731"/>
            <a:ext cx="11435255" cy="5046581"/>
            <a:chOff x="279385" y="1039998"/>
            <a:chExt cx="8585230" cy="3784935"/>
          </a:xfrm>
        </p:grpSpPr>
        <p:sp>
          <p:nvSpPr>
            <p:cNvPr id="6" name="Google Shape;2005;p176">
              <a:extLst>
                <a:ext uri="{FF2B5EF4-FFF2-40B4-BE49-F238E27FC236}">
                  <a16:creationId xmlns:a16="http://schemas.microsoft.com/office/drawing/2014/main" id="{9D8FF637-F29E-5926-A68E-04B1AEFD0F8E}"/>
                </a:ext>
              </a:extLst>
            </p:cNvPr>
            <p:cNvSpPr/>
            <p:nvPr/>
          </p:nvSpPr>
          <p:spPr>
            <a:xfrm>
              <a:off x="285691" y="1426310"/>
              <a:ext cx="8562578" cy="3398623"/>
            </a:xfrm>
            <a:prstGeom prst="rect">
              <a:avLst/>
            </a:prstGeom>
            <a:solidFill>
              <a:sysClr val="window" lastClr="FFFFFF">
                <a:lumMod val="95000"/>
              </a:sysClr>
            </a:solidFill>
            <a:ln w="19046" cap="flat">
              <a:no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4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2006;p176">
              <a:extLst>
                <a:ext uri="{FF2B5EF4-FFF2-40B4-BE49-F238E27FC236}">
                  <a16:creationId xmlns:a16="http://schemas.microsoft.com/office/drawing/2014/main" id="{7BBDD7F7-14F6-1624-BE14-C3D8C3D01247}"/>
                </a:ext>
              </a:extLst>
            </p:cNvPr>
            <p:cNvSpPr/>
            <p:nvPr/>
          </p:nvSpPr>
          <p:spPr>
            <a:xfrm>
              <a:off x="2850874" y="2264718"/>
              <a:ext cx="2979714" cy="95726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54AFE9"/>
              </a:solidFill>
              <a:prstDash val="solid"/>
              <a:round/>
            </a:ln>
          </p:spPr>
          <p:txBody>
            <a:bodyPr vert="horz" wrap="square" lIns="91427" tIns="45695" rIns="91427" bIns="45695" anchor="ctr" anchorCtr="1" compatLnSpc="1">
              <a:noAutofit/>
            </a:bodyPr>
            <a:lstStyle/>
            <a:p>
              <a:pPr algn="ctr"/>
              <a:r>
                <a:rPr lang="fr-FR" sz="2000" b="1" dirty="0">
                  <a:solidFill>
                    <a:srgbClr val="106585"/>
                  </a:solidFill>
                  <a:latin typeface="Calibri" panose="020F0502020204030204"/>
                </a:rPr>
                <a:t>Etablir le lien entre les conditions atmosphériques et la météo et le climat d’une région</a:t>
              </a:r>
            </a:p>
          </p:txBody>
        </p:sp>
        <p:sp>
          <p:nvSpPr>
            <p:cNvPr id="8" name="Google Shape;2007;p176">
              <a:extLst>
                <a:ext uri="{FF2B5EF4-FFF2-40B4-BE49-F238E27FC236}">
                  <a16:creationId xmlns:a16="http://schemas.microsoft.com/office/drawing/2014/main" id="{51D1B15C-9A61-D37C-77B8-DC795430B4B6}"/>
                </a:ext>
              </a:extLst>
            </p:cNvPr>
            <p:cNvSpPr/>
            <p:nvPr/>
          </p:nvSpPr>
          <p:spPr>
            <a:xfrm>
              <a:off x="615066" y="2082394"/>
              <a:ext cx="1899776" cy="1074017"/>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1D9A78"/>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3" name="Google Shape;2008;p176">
              <a:extLst>
                <a:ext uri="{FF2B5EF4-FFF2-40B4-BE49-F238E27FC236}">
                  <a16:creationId xmlns:a16="http://schemas.microsoft.com/office/drawing/2014/main" id="{8509BBED-58F4-CA9F-A0DD-F4638083BC99}"/>
                </a:ext>
              </a:extLst>
            </p:cNvPr>
            <p:cNvSpPr txBox="1"/>
            <p:nvPr/>
          </p:nvSpPr>
          <p:spPr>
            <a:xfrm>
              <a:off x="3532344" y="1926967"/>
              <a:ext cx="1714500" cy="300044"/>
            </a:xfrm>
            <a:prstGeom prst="rect">
              <a:avLst/>
            </a:prstGeom>
            <a:noFill/>
            <a:ln cap="flat">
              <a:noFill/>
            </a:ln>
          </p:spPr>
          <p:txBody>
            <a:bodyPr vert="horz" wrap="square" lIns="91427" tIns="45695" rIns="91427" bIns="45695" anchor="t" anchorCtr="1" compatLnSpc="1">
              <a:sp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54AFE9"/>
                  </a:solidFill>
                  <a:effectLst/>
                  <a:uLnTx/>
                  <a:uFillTx/>
                  <a:latin typeface="Calibri" panose="020F0502020204030204" pitchFamily="34" charset="0"/>
                  <a:ea typeface="Calibri" panose="020F0502020204030204" pitchFamily="34" charset="0"/>
                  <a:cs typeface="Calibri" panose="020F0502020204030204" pitchFamily="34" charset="0"/>
                </a:rPr>
                <a:t>Ma tâche :</a:t>
              </a:r>
            </a:p>
          </p:txBody>
        </p:sp>
        <p:sp>
          <p:nvSpPr>
            <p:cNvPr id="34" name="Google Shape;2009;p176">
              <a:extLst>
                <a:ext uri="{FF2B5EF4-FFF2-40B4-BE49-F238E27FC236}">
                  <a16:creationId xmlns:a16="http://schemas.microsoft.com/office/drawing/2014/main" id="{44215F64-7F36-F2A9-900A-5E0A986B07BE}"/>
                </a:ext>
              </a:extLst>
            </p:cNvPr>
            <p:cNvSpPr txBox="1"/>
            <p:nvPr/>
          </p:nvSpPr>
          <p:spPr>
            <a:xfrm>
              <a:off x="579223" y="1660109"/>
              <a:ext cx="1935619" cy="300044"/>
            </a:xfrm>
            <a:prstGeom prst="rect">
              <a:avLst/>
            </a:prstGeom>
            <a:noFill/>
            <a:ln cap="flat">
              <a:noFill/>
            </a:ln>
          </p:spPr>
          <p:txBody>
            <a:bodyPr vert="horz" wrap="square" lIns="91427" tIns="45695" rIns="91427" bIns="45695" anchor="t" anchorCtr="1" compatLnSpc="1">
              <a:sp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1D9A78"/>
                  </a:solidFill>
                  <a:effectLst/>
                  <a:uLnTx/>
                  <a:uFillTx/>
                  <a:latin typeface="Calibri" panose="020F0502020204030204" pitchFamily="34" charset="0"/>
                  <a:ea typeface="Calibri" panose="020F0502020204030204" pitchFamily="34" charset="0"/>
                  <a:cs typeface="Calibri" panose="020F0502020204030204" pitchFamily="34" charset="0"/>
                </a:rPr>
                <a:t>Termes thématiques :</a:t>
              </a:r>
            </a:p>
          </p:txBody>
        </p:sp>
        <p:sp>
          <p:nvSpPr>
            <p:cNvPr id="35" name="Google Shape;2010;p176">
              <a:extLst>
                <a:ext uri="{FF2B5EF4-FFF2-40B4-BE49-F238E27FC236}">
                  <a16:creationId xmlns:a16="http://schemas.microsoft.com/office/drawing/2014/main" id="{19D72E66-E9BA-8A65-6619-94AF04E81ECB}"/>
                </a:ext>
              </a:extLst>
            </p:cNvPr>
            <p:cNvSpPr/>
            <p:nvPr/>
          </p:nvSpPr>
          <p:spPr>
            <a:xfrm>
              <a:off x="6446463" y="1515825"/>
              <a:ext cx="2040393" cy="647451"/>
            </a:xfrm>
            <a:prstGeom prst="rect">
              <a:avLst/>
            </a:prstGeom>
            <a:solidFill>
              <a:srgbClr val="44546A">
                <a:lumMod val="10000"/>
                <a:lumOff val="90000"/>
                <a:alpha val="29800"/>
              </a:srgbClr>
            </a:solidFill>
            <a:ln w="19046" cap="flat">
              <a:solidFill>
                <a:srgbClr val="1D9A78">
                  <a:lumMod val="20000"/>
                  <a:lumOff val="80000"/>
                </a:srgbClr>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6" name="Google Shape;2011;p176">
              <a:extLst>
                <a:ext uri="{FF2B5EF4-FFF2-40B4-BE49-F238E27FC236}">
                  <a16:creationId xmlns:a16="http://schemas.microsoft.com/office/drawing/2014/main" id="{485D79A5-56AA-079B-A422-0D100AA75B49}"/>
                </a:ext>
              </a:extLst>
            </p:cNvPr>
            <p:cNvSpPr txBox="1"/>
            <p:nvPr/>
          </p:nvSpPr>
          <p:spPr>
            <a:xfrm>
              <a:off x="6436297" y="1473333"/>
              <a:ext cx="1714500" cy="300044"/>
            </a:xfrm>
            <a:prstGeom prst="rect">
              <a:avLst/>
            </a:prstGeom>
            <a:noFill/>
            <a:ln cap="flat">
              <a:noFill/>
            </a:ln>
          </p:spPr>
          <p:txBody>
            <a:bodyPr vert="horz" wrap="square" lIns="91427" tIns="45695" rIns="91427" bIns="45695" anchor="t" anchorCtr="1"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Verbes de consigne</a:t>
              </a:r>
            </a:p>
          </p:txBody>
        </p:sp>
        <p:sp>
          <p:nvSpPr>
            <p:cNvPr id="37" name="Google Shape;2012;p176">
              <a:extLst>
                <a:ext uri="{FF2B5EF4-FFF2-40B4-BE49-F238E27FC236}">
                  <a16:creationId xmlns:a16="http://schemas.microsoft.com/office/drawing/2014/main" id="{39BFD0CC-336B-BD16-61C9-DEC22D5334BB}"/>
                </a:ext>
              </a:extLst>
            </p:cNvPr>
            <p:cNvSpPr/>
            <p:nvPr/>
          </p:nvSpPr>
          <p:spPr>
            <a:xfrm>
              <a:off x="574825" y="3995013"/>
              <a:ext cx="5691627" cy="7229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8575" cap="flat">
              <a:solidFill>
                <a:srgbClr val="DCE6F2"/>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8" name="Google Shape;2013;p176">
              <a:extLst>
                <a:ext uri="{FF2B5EF4-FFF2-40B4-BE49-F238E27FC236}">
                  <a16:creationId xmlns:a16="http://schemas.microsoft.com/office/drawing/2014/main" id="{6E8CBAFD-8CDB-416F-76A6-BF61AB924FE8}"/>
                </a:ext>
              </a:extLst>
            </p:cNvPr>
            <p:cNvSpPr txBox="1"/>
            <p:nvPr/>
          </p:nvSpPr>
          <p:spPr>
            <a:xfrm>
              <a:off x="630227" y="3698923"/>
              <a:ext cx="2540248" cy="300044"/>
            </a:xfrm>
            <a:prstGeom prst="rect">
              <a:avLst/>
            </a:prstGeom>
            <a:noFill/>
            <a:ln cap="flat">
              <a:noFill/>
            </a:ln>
          </p:spPr>
          <p:txBody>
            <a:bodyPr vert="horz" wrap="square" lIns="91427" tIns="45695" rIns="91427" bIns="45695" anchor="t" anchorCtr="0"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Structures pour répondre </a:t>
              </a:r>
            </a:p>
          </p:txBody>
        </p:sp>
        <p:sp>
          <p:nvSpPr>
            <p:cNvPr id="39" name="Google Shape;2015;p176">
              <a:extLst>
                <a:ext uri="{FF2B5EF4-FFF2-40B4-BE49-F238E27FC236}">
                  <a16:creationId xmlns:a16="http://schemas.microsoft.com/office/drawing/2014/main" id="{1DC2E357-BB4C-A024-0CA9-7AFADFD41E29}"/>
                </a:ext>
              </a:extLst>
            </p:cNvPr>
            <p:cNvSpPr txBox="1"/>
            <p:nvPr/>
          </p:nvSpPr>
          <p:spPr>
            <a:xfrm>
              <a:off x="664819" y="2343717"/>
              <a:ext cx="1764426" cy="588585"/>
            </a:xfrm>
            <a:prstGeom prst="rect">
              <a:avLst/>
            </a:prstGeom>
            <a:noFill/>
            <a:ln cap="flat">
              <a:noFill/>
            </a:ln>
          </p:spPr>
          <p:txBody>
            <a:bodyPr vert="horz" wrap="square" lIns="91427" tIns="45695" rIns="91427" bIns="45695" anchor="t" anchorCtr="0" compatLnSpc="1">
              <a:spAutoFit/>
            </a:bodyPr>
            <a:lstStyle/>
            <a:p>
              <a:pPr marL="285750" lvl="0" indent="-285750">
                <a:spcBef>
                  <a:spcPts val="300"/>
                </a:spcBef>
                <a:spcAft>
                  <a:spcPts val="300"/>
                </a:spcAft>
                <a:buFont typeface="Wingdings" panose="05000000000000000000" pitchFamily="2" charset="2"/>
                <a:buChar char="§"/>
                <a:defRPr/>
              </a:pPr>
              <a:r>
                <a:rPr lang="fr-MA" sz="2000" b="1" kern="0" spc="-80" dirty="0">
                  <a:solidFill>
                    <a:prstClr val="black"/>
                  </a:solidFill>
                  <a:latin typeface="Calibri" panose="020F0502020204030204"/>
                </a:rPr>
                <a:t>Météo </a:t>
              </a:r>
            </a:p>
            <a:p>
              <a:pPr marL="285750" lvl="0" indent="-285750">
                <a:spcBef>
                  <a:spcPts val="300"/>
                </a:spcBef>
                <a:spcAft>
                  <a:spcPts val="300"/>
                </a:spcAft>
                <a:buFont typeface="Wingdings" panose="05000000000000000000" pitchFamily="2" charset="2"/>
                <a:buChar char="§"/>
                <a:defRPr/>
              </a:pPr>
              <a:r>
                <a:rPr lang="fr-MA" sz="2000" b="1" kern="0" spc="-80" dirty="0">
                  <a:solidFill>
                    <a:prstClr val="black"/>
                  </a:solidFill>
                  <a:latin typeface="Calibri" panose="020F0502020204030204"/>
                </a:rPr>
                <a:t>Climat </a:t>
              </a:r>
            </a:p>
          </p:txBody>
        </p:sp>
        <p:sp>
          <p:nvSpPr>
            <p:cNvPr id="40" name="Google Shape;2016;p176">
              <a:extLst>
                <a:ext uri="{FF2B5EF4-FFF2-40B4-BE49-F238E27FC236}">
                  <a16:creationId xmlns:a16="http://schemas.microsoft.com/office/drawing/2014/main" id="{1CEFA7F5-787E-E812-4892-0044B7D8E9DF}"/>
                </a:ext>
              </a:extLst>
            </p:cNvPr>
            <p:cNvSpPr txBox="1"/>
            <p:nvPr/>
          </p:nvSpPr>
          <p:spPr>
            <a:xfrm>
              <a:off x="6499914" y="1725165"/>
              <a:ext cx="1599592" cy="484710"/>
            </a:xfrm>
            <a:prstGeom prst="rect">
              <a:avLst/>
            </a:prstGeom>
            <a:noFill/>
            <a:ln cap="flat">
              <a:noFill/>
            </a:ln>
          </p:spPr>
          <p:txBody>
            <a:bodyPr vert="horz" wrap="square" lIns="91427" tIns="45695" rIns="91427" bIns="45695" anchor="t" anchorCtr="0" compatLnSpc="1">
              <a:spAutoFit/>
            </a:bodyPr>
            <a:lstStyle/>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b="1" i="0" u="none" strike="noStrike" kern="0" cap="none" spc="0" normalizeH="0" baseline="0" noProof="0" dirty="0">
                  <a:ln>
                    <a:noFill/>
                  </a:ln>
                  <a:solidFill>
                    <a:srgbClr val="000000"/>
                  </a:solidFill>
                  <a:effectLst/>
                  <a:uLnTx/>
                  <a:uFillTx/>
                  <a:latin typeface="Calibri" panose="020F0502020204030204"/>
                </a:rPr>
                <a:t>Décrire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b="1" kern="0" dirty="0">
                  <a:solidFill>
                    <a:srgbClr val="000000"/>
                  </a:solidFill>
                  <a:latin typeface="Calibri" panose="020F0502020204030204"/>
                </a:rPr>
                <a:t>Relier </a:t>
              </a:r>
              <a:endParaRPr kumimoji="0" lang="fr-FR" b="1" i="0" u="none" strike="noStrike" kern="0" cap="none" spc="0" normalizeH="0" baseline="0" noProof="0" dirty="0">
                <a:ln>
                  <a:noFill/>
                </a:ln>
                <a:solidFill>
                  <a:srgbClr val="000000"/>
                </a:solidFill>
                <a:effectLst/>
                <a:uLnTx/>
                <a:uFillTx/>
                <a:latin typeface="Calibri" panose="020F0502020204030204"/>
              </a:endParaRPr>
            </a:p>
          </p:txBody>
        </p:sp>
        <p:sp>
          <p:nvSpPr>
            <p:cNvPr id="41" name="Google Shape;2017;p176">
              <a:extLst>
                <a:ext uri="{FF2B5EF4-FFF2-40B4-BE49-F238E27FC236}">
                  <a16:creationId xmlns:a16="http://schemas.microsoft.com/office/drawing/2014/main" id="{8B5661CC-211B-3BF2-E35F-A33F2F49EFA5}"/>
                </a:ext>
              </a:extLst>
            </p:cNvPr>
            <p:cNvSpPr/>
            <p:nvPr/>
          </p:nvSpPr>
          <p:spPr>
            <a:xfrm>
              <a:off x="6503744" y="2550881"/>
              <a:ext cx="2218921" cy="2183565"/>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44546A">
                <a:lumMod val="10000"/>
                <a:lumOff val="90000"/>
                <a:alpha val="29800"/>
              </a:srgbClr>
            </a:solidFill>
            <a:ln w="19046" cap="flat">
              <a:solidFill>
                <a:srgbClr val="1D9A78">
                  <a:lumMod val="20000"/>
                  <a:lumOff val="80000"/>
                </a:srgbClr>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2" name="Google Shape;2018;p176">
              <a:extLst>
                <a:ext uri="{FF2B5EF4-FFF2-40B4-BE49-F238E27FC236}">
                  <a16:creationId xmlns:a16="http://schemas.microsoft.com/office/drawing/2014/main" id="{F09795DC-CF96-AC02-C445-D6993927FB60}"/>
                </a:ext>
              </a:extLst>
            </p:cNvPr>
            <p:cNvSpPr txBox="1"/>
            <p:nvPr/>
          </p:nvSpPr>
          <p:spPr>
            <a:xfrm>
              <a:off x="6464508" y="2597226"/>
              <a:ext cx="1924708" cy="530877"/>
            </a:xfrm>
            <a:prstGeom prst="rect">
              <a:avLst/>
            </a:prstGeom>
            <a:noFill/>
            <a:ln cap="flat">
              <a:noFill/>
            </a:ln>
          </p:spPr>
          <p:txBody>
            <a:bodyPr vert="horz" wrap="square" lIns="91427" tIns="45695" rIns="91427" bIns="45695" anchor="t" anchorCtr="1"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Vocabulaire scientifique</a:t>
              </a:r>
            </a:p>
          </p:txBody>
        </p:sp>
        <p:sp>
          <p:nvSpPr>
            <p:cNvPr id="43" name="Google Shape;2019;p176">
              <a:extLst>
                <a:ext uri="{FF2B5EF4-FFF2-40B4-BE49-F238E27FC236}">
                  <a16:creationId xmlns:a16="http://schemas.microsoft.com/office/drawing/2014/main" id="{32F56C74-BF85-EC6D-FFC1-03052CE869FB}"/>
                </a:ext>
              </a:extLst>
            </p:cNvPr>
            <p:cNvSpPr txBox="1"/>
            <p:nvPr/>
          </p:nvSpPr>
          <p:spPr>
            <a:xfrm>
              <a:off x="6543679" y="3051882"/>
              <a:ext cx="2223903" cy="1731205"/>
            </a:xfrm>
            <a:prstGeom prst="rect">
              <a:avLst/>
            </a:prstGeom>
            <a:noFill/>
            <a:ln cap="flat">
              <a:noFill/>
            </a:ln>
          </p:spPr>
          <p:txBody>
            <a:bodyPr vert="horz" wrap="square" lIns="91427" tIns="45695" rIns="91427" bIns="45695" anchor="t" anchorCtr="0" compatLnSpc="1">
              <a:spAutoFit/>
            </a:bodyPr>
            <a:lstStyle/>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dirty="0">
                  <a:solidFill>
                    <a:srgbClr val="000000"/>
                  </a:solidFill>
                  <a:latin typeface="Calibri" panose="020F0502020204030204"/>
                </a:rPr>
                <a:t>Conditions atmosphériques </a:t>
              </a:r>
              <a:r>
                <a:rPr kumimoji="0" lang="fr-FR" b="0" i="0" u="none" strike="noStrike" kern="0" cap="none" spc="0" normalizeH="0" baseline="0" noProof="0" dirty="0">
                  <a:ln>
                    <a:noFill/>
                  </a:ln>
                  <a:solidFill>
                    <a:srgbClr val="000000"/>
                  </a:solidFill>
                  <a:effectLst/>
                  <a:uLnTx/>
                  <a:uFillTx/>
                  <a:latin typeface="Calibri" panose="020F0502020204030204"/>
                </a:rPr>
                <a:t>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noProof="0" dirty="0">
                  <a:solidFill>
                    <a:srgbClr val="000000"/>
                  </a:solidFill>
                  <a:latin typeface="Calibri" panose="020F0502020204030204"/>
                </a:rPr>
                <a:t>Phénomènes météorologiques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dirty="0">
                  <a:solidFill>
                    <a:srgbClr val="000000"/>
                  </a:solidFill>
                  <a:latin typeface="Calibri" panose="020F0502020204030204"/>
                </a:rPr>
                <a:t>Température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noProof="0" dirty="0">
                  <a:solidFill>
                    <a:srgbClr val="000000"/>
                  </a:solidFill>
                  <a:latin typeface="Calibri" panose="020F0502020204030204"/>
                </a:rPr>
                <a:t>Vent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dirty="0">
                  <a:solidFill>
                    <a:srgbClr val="000000"/>
                  </a:solidFill>
                  <a:latin typeface="Calibri" panose="020F0502020204030204"/>
                </a:rPr>
                <a:t>Précipitations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noProof="0" dirty="0">
                  <a:solidFill>
                    <a:srgbClr val="000000"/>
                  </a:solidFill>
                  <a:latin typeface="Calibri" panose="020F0502020204030204"/>
                </a:rPr>
                <a:t>Pression </a:t>
              </a:r>
            </a:p>
          </p:txBody>
        </p:sp>
        <p:sp>
          <p:nvSpPr>
            <p:cNvPr id="44" name="Google Shape;2022;p176">
              <a:extLst>
                <a:ext uri="{FF2B5EF4-FFF2-40B4-BE49-F238E27FC236}">
                  <a16:creationId xmlns:a16="http://schemas.microsoft.com/office/drawing/2014/main" id="{89697EF0-CC3B-F967-8CA4-3B65E5305173}"/>
                </a:ext>
              </a:extLst>
            </p:cNvPr>
            <p:cNvSpPr txBox="1"/>
            <p:nvPr/>
          </p:nvSpPr>
          <p:spPr>
            <a:xfrm>
              <a:off x="579222" y="4014143"/>
              <a:ext cx="3615445" cy="336400"/>
            </a:xfrm>
            <a:prstGeom prst="rect">
              <a:avLst/>
            </a:prstGeom>
            <a:noFill/>
            <a:ln cap="flat">
              <a:noFill/>
            </a:ln>
          </p:spPr>
          <p:txBody>
            <a:bodyPr vert="horz" wrap="square" lIns="91427" tIns="45695" rIns="91427" bIns="45695" anchor="t" anchorCtr="0" compatLnSpc="1">
              <a:spAutoFit/>
            </a:bodyPr>
            <a:lstStyle/>
            <a:p>
              <a:pPr marL="285750" marR="0" lvl="0" indent="-285750" defTabSz="1219170" eaLnBrk="1" fontAlgn="auto" latinLnBrk="0" hangingPunct="1">
                <a:lnSpc>
                  <a:spcPct val="125000"/>
                </a:lnSpc>
                <a:spcBef>
                  <a:spcPts val="0"/>
                </a:spcBef>
                <a:spcAft>
                  <a:spcPts val="0"/>
                </a:spcAft>
                <a:buClr>
                  <a:srgbClr val="000000"/>
                </a:buClr>
                <a:buSzPts val="1100"/>
                <a:buFontTx/>
                <a:buChar char="-"/>
                <a:tabLst/>
                <a:defRPr sz="1800" b="0" i="0" u="none" strike="noStrike" kern="0" cap="none" spc="0" baseline="0">
                  <a:solidFill>
                    <a:srgbClr val="000000"/>
                  </a:solidFill>
                  <a:uFillTx/>
                </a:defRPr>
              </a:pPr>
              <a:endParaRPr kumimoji="0" lang="fr-FR" sz="2000" b="1" i="0" u="none" strike="noStrike" kern="0" cap="none" spc="-70" normalizeH="0" baseline="0" noProof="0" dirty="0">
                <a:ln>
                  <a:noFill/>
                </a:ln>
                <a:solidFill>
                  <a:srgbClr val="000000"/>
                </a:solidFill>
                <a:effectLst/>
                <a:uLnTx/>
                <a:uFillTx/>
                <a:latin typeface="Calibri" panose="020F0502020204030204"/>
              </a:endParaRPr>
            </a:p>
          </p:txBody>
        </p:sp>
        <p:cxnSp>
          <p:nvCxnSpPr>
            <p:cNvPr id="45" name="Google Shape;2023;p176">
              <a:extLst>
                <a:ext uri="{FF2B5EF4-FFF2-40B4-BE49-F238E27FC236}">
                  <a16:creationId xmlns:a16="http://schemas.microsoft.com/office/drawing/2014/main" id="{651FF069-A59D-2E9D-785E-878C9D700465}"/>
                </a:ext>
              </a:extLst>
            </p:cNvPr>
            <p:cNvCxnSpPr>
              <a:cxnSpLocks/>
              <a:stCxn id="7" idx="2"/>
              <a:endCxn id="37" idx="0"/>
            </p:cNvCxnSpPr>
            <p:nvPr/>
          </p:nvCxnSpPr>
          <p:spPr>
            <a:xfrm rot="5400000">
              <a:off x="3494172" y="3148454"/>
              <a:ext cx="773026" cy="920092"/>
            </a:xfrm>
            <a:prstGeom prst="bentConnector3">
              <a:avLst>
                <a:gd name="adj1" fmla="val 50000"/>
              </a:avLst>
            </a:prstGeom>
            <a:noFill/>
            <a:ln w="7150" cap="flat">
              <a:solidFill>
                <a:srgbClr val="54AFE9"/>
              </a:solidFill>
              <a:prstDash val="solid"/>
              <a:round/>
            </a:ln>
          </p:spPr>
        </p:cxnSp>
        <p:cxnSp>
          <p:nvCxnSpPr>
            <p:cNvPr id="49" name="Google Shape;2027;p176">
              <a:extLst>
                <a:ext uri="{FF2B5EF4-FFF2-40B4-BE49-F238E27FC236}">
                  <a16:creationId xmlns:a16="http://schemas.microsoft.com/office/drawing/2014/main" id="{2F763365-9284-AD60-DB38-2EA36B41EADE}"/>
                </a:ext>
              </a:extLst>
            </p:cNvPr>
            <p:cNvCxnSpPr>
              <a:cxnSpLocks/>
              <a:stCxn id="7" idx="1"/>
            </p:cNvCxnSpPr>
            <p:nvPr/>
          </p:nvCxnSpPr>
          <p:spPr>
            <a:xfrm>
              <a:off x="5830588" y="2743353"/>
              <a:ext cx="628238" cy="1407213"/>
            </a:xfrm>
            <a:prstGeom prst="bentConnector2">
              <a:avLst/>
            </a:prstGeom>
            <a:noFill/>
            <a:ln w="7150" cap="flat">
              <a:solidFill>
                <a:srgbClr val="54AFE9"/>
              </a:solidFill>
              <a:prstDash val="solid"/>
              <a:round/>
            </a:ln>
          </p:spPr>
        </p:cxnSp>
        <p:sp>
          <p:nvSpPr>
            <p:cNvPr id="50" name="Google Shape;2028;p176">
              <a:extLst>
                <a:ext uri="{FF2B5EF4-FFF2-40B4-BE49-F238E27FC236}">
                  <a16:creationId xmlns:a16="http://schemas.microsoft.com/office/drawing/2014/main" id="{68E7F4CD-D9DB-2DAC-0FCE-81943BF66405}"/>
                </a:ext>
              </a:extLst>
            </p:cNvPr>
            <p:cNvSpPr/>
            <p:nvPr/>
          </p:nvSpPr>
          <p:spPr>
            <a:xfrm>
              <a:off x="279385" y="1039998"/>
              <a:ext cx="8585230" cy="348454"/>
            </a:xfrm>
            <a:prstGeom prst="rect">
              <a:avLst/>
            </a:prstGeom>
            <a:solidFill>
              <a:srgbClr val="1D6FA9"/>
            </a:solidFill>
            <a:ln cap="flat">
              <a:solidFill>
                <a:srgbClr val="DCE6F2"/>
              </a:solidFill>
              <a:prstDash val="solid"/>
            </a:ln>
          </p:spPr>
          <p:txBody>
            <a:bodyPr vert="horz" wrap="square" lIns="91427" tIns="45695" rIns="91427" bIns="45695" anchor="ctr" anchorCtr="0" compatLnSpc="1">
              <a:no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MA CARTE LEXICALE</a:t>
              </a:r>
            </a:p>
          </p:txBody>
        </p:sp>
        <p:cxnSp>
          <p:nvCxnSpPr>
            <p:cNvPr id="54" name="Google Shape;2027;p176">
              <a:extLst>
                <a:ext uri="{FF2B5EF4-FFF2-40B4-BE49-F238E27FC236}">
                  <a16:creationId xmlns:a16="http://schemas.microsoft.com/office/drawing/2014/main" id="{3A8B4766-F876-4489-2CD8-52591F0B8CB8}"/>
                </a:ext>
              </a:extLst>
            </p:cNvPr>
            <p:cNvCxnSpPr>
              <a:cxnSpLocks/>
            </p:cNvCxnSpPr>
            <p:nvPr/>
          </p:nvCxnSpPr>
          <p:spPr>
            <a:xfrm rot="5400000" flipH="1" flipV="1">
              <a:off x="5779183" y="2112856"/>
              <a:ext cx="812104" cy="410631"/>
            </a:xfrm>
            <a:prstGeom prst="bentConnector3">
              <a:avLst>
                <a:gd name="adj1" fmla="val 99261"/>
              </a:avLst>
            </a:prstGeom>
            <a:noFill/>
            <a:ln w="7150" cap="flat">
              <a:solidFill>
                <a:srgbClr val="54AFE9"/>
              </a:solidFill>
              <a:prstDash val="solid"/>
              <a:round/>
            </a:ln>
          </p:spPr>
        </p:cxnSp>
      </p:grpSp>
      <p:sp>
        <p:nvSpPr>
          <p:cNvPr id="10" name="ZoneTexte 9">
            <a:extLst>
              <a:ext uri="{FF2B5EF4-FFF2-40B4-BE49-F238E27FC236}">
                <a16:creationId xmlns:a16="http://schemas.microsoft.com/office/drawing/2014/main" id="{96026F4C-6DA1-BF1D-FDFF-A4342FFEF997}"/>
              </a:ext>
            </a:extLst>
          </p:cNvPr>
          <p:cNvSpPr txBox="1"/>
          <p:nvPr/>
        </p:nvSpPr>
        <p:spPr>
          <a:xfrm>
            <a:off x="815674" y="5289359"/>
            <a:ext cx="7763510" cy="792781"/>
          </a:xfrm>
          <a:prstGeom prst="rect">
            <a:avLst/>
          </a:prstGeom>
          <a:noFill/>
        </p:spPr>
        <p:txBody>
          <a:bodyPr wrap="square">
            <a:spAutoFit/>
          </a:bodyPr>
          <a:lstStyle/>
          <a:p>
            <a:pPr marL="88900" indent="-88900">
              <a:lnSpc>
                <a:spcPct val="150000"/>
              </a:lnSpc>
              <a:buFont typeface="Wingdings" panose="05000000000000000000" pitchFamily="2" charset="2"/>
              <a:buChar char="§"/>
            </a:pPr>
            <a:r>
              <a:rPr lang="fr-FR" sz="1600" b="1" dirty="0">
                <a:latin typeface="Calibri" panose="020F0502020204030204" pitchFamily="34" charset="0"/>
                <a:cs typeface="Calibri" panose="020F0502020204030204" pitchFamily="34" charset="0"/>
              </a:rPr>
              <a:t>La météo de ……. le …….. indique une journée ………. avec une température de ………….</a:t>
            </a:r>
          </a:p>
          <a:p>
            <a:pPr marL="88900" indent="-88900">
              <a:lnSpc>
                <a:spcPct val="150000"/>
              </a:lnSpc>
              <a:buFont typeface="Wingdings" panose="05000000000000000000" pitchFamily="2" charset="2"/>
              <a:buChar char="§"/>
            </a:pPr>
            <a:r>
              <a:rPr lang="fr-FR" sz="1600" b="1" dirty="0">
                <a:latin typeface="Calibri" panose="020F0502020204030204" pitchFamily="34" charset="0"/>
                <a:cs typeface="Calibri" panose="020F0502020204030204" pitchFamily="34" charset="0"/>
              </a:rPr>
              <a:t>La journée ensoleillée de ……… est liée au climat de type ………., caractérisé par ………..</a:t>
            </a:r>
          </a:p>
        </p:txBody>
      </p:sp>
    </p:spTree>
    <p:extLst>
      <p:ext uri="{BB962C8B-B14F-4D97-AF65-F5344CB8AC3E}">
        <p14:creationId xmlns:p14="http://schemas.microsoft.com/office/powerpoint/2010/main" val="6085218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noProof="0" dirty="0">
                <a:solidFill>
                  <a:schemeClr val="tx1">
                    <a:lumMod val="50000"/>
                    <a:lumOff val="50000"/>
                  </a:schemeClr>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sz="1100" noProof="0" dirty="0">
                <a:solidFill>
                  <a:schemeClr val="tx1">
                    <a:lumMod val="50000"/>
                    <a:lumOff val="50000"/>
                  </a:schemeClr>
                </a:solidFill>
              </a:rPr>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3696790" y="1435830"/>
            <a:ext cx="4798420" cy="4536947"/>
          </a:xfrm>
          <a:prstGeom prst="rect">
            <a:avLst/>
          </a:prstGeom>
          <a:noFill/>
          <a:ln cap="flat">
            <a:noFill/>
          </a:ln>
        </p:spPr>
      </p:pic>
    </p:spTree>
    <p:extLst>
      <p:ext uri="{BB962C8B-B14F-4D97-AF65-F5344CB8AC3E}">
        <p14:creationId xmlns:p14="http://schemas.microsoft.com/office/powerpoint/2010/main" val="27110117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p:nvSpPr>
        <p:spPr>
          <a:xfrm>
            <a:off x="2208304" y="1158393"/>
            <a:ext cx="9726520" cy="85174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p:nvSpPr>
        <p:spPr>
          <a:xfrm>
            <a:off x="383125" y="1264596"/>
            <a:ext cx="1606147" cy="671210"/>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noProof="0"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p:nvSpPr>
        <p:spPr>
          <a:xfrm>
            <a:off x="2235200" y="3104542"/>
            <a:ext cx="9699625" cy="2334637"/>
          </a:xfrm>
          <a:custGeom>
            <a:avLst>
              <a:gd name="f0" fmla="val 223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p:nvSpPr>
        <p:spPr>
          <a:xfrm>
            <a:off x="412307" y="3104543"/>
            <a:ext cx="1606147" cy="2217104"/>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p:nvSpPr>
        <p:spPr>
          <a:xfrm>
            <a:off x="2264055" y="5574618"/>
            <a:ext cx="9670770" cy="1226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p:nvSpPr>
        <p:spPr>
          <a:xfrm>
            <a:off x="412308" y="5565093"/>
            <a:ext cx="1606147" cy="1226232"/>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p:nvSpPr>
        <p:spPr>
          <a:xfrm>
            <a:off x="2208303" y="2127723"/>
            <a:ext cx="9726521" cy="87711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Climat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dirty="0">
                <a:solidFill>
                  <a:srgbClr val="000000"/>
                </a:solidFill>
                <a:latin typeface="Calibri" panose="020F0502020204030204" pitchFamily="34" charset="0"/>
                <a:cs typeface="Calibri" panose="020F0502020204030204" pitchFamily="34" charset="0"/>
                <a:sym typeface="Arial"/>
              </a:rPr>
              <a:t>Météo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Conditions atmosphériques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dirty="0">
                <a:solidFill>
                  <a:srgbClr val="000000"/>
                </a:solidFill>
                <a:latin typeface="Calibri" panose="020F0502020204030204" pitchFamily="34" charset="0"/>
                <a:cs typeface="Calibri" panose="020F0502020204030204" pitchFamily="34" charset="0"/>
                <a:sym typeface="Arial"/>
              </a:rPr>
              <a:t>Phénomènes météorologiques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dirty="0">
                <a:solidFill>
                  <a:srgbClr val="000000"/>
                </a:solidFill>
                <a:latin typeface="Calibri" panose="020F0502020204030204" pitchFamily="34" charset="0"/>
                <a:cs typeface="Calibri" panose="020F0502020204030204" pitchFamily="34" charset="0"/>
                <a:sym typeface="Arial"/>
              </a:rPr>
              <a:t>Carte climatique/météorologique</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Température, vent, précipitations…</a:t>
            </a:r>
          </a:p>
        </p:txBody>
      </p:sp>
      <p:sp>
        <p:nvSpPr>
          <p:cNvPr id="14" name="Google Shape;289;p29">
            <a:extLst>
              <a:ext uri="{FF2B5EF4-FFF2-40B4-BE49-F238E27FC236}">
                <a16:creationId xmlns:a16="http://schemas.microsoft.com/office/drawing/2014/main" id="{8F2A31FA-AF00-D81F-2074-6BDAD3556153}"/>
              </a:ext>
            </a:extLst>
          </p:cNvPr>
          <p:cNvSpPr/>
          <p:nvPr/>
        </p:nvSpPr>
        <p:spPr>
          <a:xfrm>
            <a:off x="412636" y="2223181"/>
            <a:ext cx="1606147" cy="634725"/>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noProof="0" dirty="0">
              <a:latin typeface="Calibri" panose="020F0502020204030204" pitchFamily="34" charset="0"/>
              <a:cs typeface="Calibri" panose="020F0502020204030204" pitchFamily="34" charset="0"/>
            </a:endParaRPr>
          </a:p>
        </p:txBody>
      </p:sp>
      <p:sp>
        <p:nvSpPr>
          <p:cNvPr id="16" name="Text Placeholder 3">
            <a:extLst>
              <a:ext uri="{FF2B5EF4-FFF2-40B4-BE49-F238E27FC236}">
                <a16:creationId xmlns:a16="http://schemas.microsoft.com/office/drawing/2014/main" id="{178AE3B1-E6F8-42FE-A6B9-960A499B711F}"/>
              </a:ext>
            </a:extLst>
          </p:cNvPr>
          <p:cNvSpPr txBox="1">
            <a:spLocks/>
          </p:cNvSpPr>
          <p:nvPr/>
        </p:nvSpPr>
        <p:spPr>
          <a:xfrm>
            <a:off x="2272235" y="1155525"/>
            <a:ext cx="9463104" cy="85174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noProof="0" dirty="0"/>
              <a:t>La tâche à réussir pendant la séance :</a:t>
            </a:r>
          </a:p>
          <a:p>
            <a:pPr marL="285750" indent="-285750">
              <a:buFont typeface="Arial" panose="020B0604020202020204" pitchFamily="34" charset="0"/>
              <a:buChar char="•"/>
            </a:pPr>
            <a:r>
              <a:rPr lang="fr-FR" kern="0" dirty="0">
                <a:solidFill>
                  <a:srgbClr val="000000"/>
                </a:solidFill>
              </a:rPr>
              <a:t>Etablir le lien entre les conditions atmosphériques et la météo et le climat d’une région</a:t>
            </a:r>
          </a:p>
        </p:txBody>
      </p:sp>
      <p:sp>
        <p:nvSpPr>
          <p:cNvPr id="18" name="Text Placeholder 3">
            <a:extLst>
              <a:ext uri="{FF2B5EF4-FFF2-40B4-BE49-F238E27FC236}">
                <a16:creationId xmlns:a16="http://schemas.microsoft.com/office/drawing/2014/main" id="{5D6A8BE8-89D1-5F22-6D3C-99F0799F8DEB}"/>
              </a:ext>
            </a:extLst>
          </p:cNvPr>
          <p:cNvSpPr txBox="1">
            <a:spLocks/>
          </p:cNvSpPr>
          <p:nvPr/>
        </p:nvSpPr>
        <p:spPr>
          <a:xfrm>
            <a:off x="2294218" y="3108792"/>
            <a:ext cx="9571892" cy="23208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Font typeface="Arial" panose="020B0604020202020204" pitchFamily="34" charset="0"/>
              <a:buChar char="•"/>
            </a:pPr>
            <a:r>
              <a:rPr lang="fr-FR" sz="1600" noProof="0" dirty="0"/>
              <a:t>Une phase préparatoire permet de réduire la charge cognitive en réactivant les connaissances relatives à la météo et au climat, tout en aidant les élèves à exprimer leurs représentations initiales sur ces deux notions.</a:t>
            </a:r>
          </a:p>
          <a:p>
            <a:pPr marL="285750" indent="-285750">
              <a:spcBef>
                <a:spcPts val="600"/>
              </a:spcBef>
              <a:buFont typeface="Arial" panose="020B0604020202020204" pitchFamily="34" charset="0"/>
              <a:buChar char="•"/>
            </a:pPr>
            <a:r>
              <a:rPr lang="fr-FR" sz="1600" noProof="0" dirty="0"/>
              <a:t>Le modelage mis en place vise à stabiliser les notions de météo et de climat en explicitant leurs caractéristiques, leurs éléments constitutifs et la différence entre les conditions atmosphériques observées à court terme et les conditions climatiques d’une région sur une longue durée.</a:t>
            </a:r>
          </a:p>
          <a:p>
            <a:pPr marL="285750" indent="-285750">
              <a:spcBef>
                <a:spcPts val="600"/>
              </a:spcBef>
              <a:buFont typeface="Arial" panose="020B0604020202020204" pitchFamily="34" charset="0"/>
              <a:buChar char="•"/>
            </a:pPr>
            <a:r>
              <a:rPr lang="fr-FR" sz="1600" dirty="0"/>
              <a:t>La tâche principale consiste à décrire la météo d’une région, à déterminer son climat et à établir le lien entre ces deux notions, afin de favoriser un encodage durable des relations entre les éléments de la météo et les caractéristiques du climat.</a:t>
            </a:r>
          </a:p>
          <a:p>
            <a:pPr marL="285750" indent="-285750">
              <a:spcBef>
                <a:spcPts val="600"/>
              </a:spcBef>
              <a:buFont typeface="Arial" panose="020B0604020202020204" pitchFamily="34" charset="0"/>
              <a:buChar char="•"/>
            </a:pPr>
            <a:r>
              <a:rPr lang="fr-FR" sz="1600" noProof="0" dirty="0"/>
              <a:t> les outils : carte météorologique et ca</a:t>
            </a:r>
            <a:r>
              <a:rPr lang="fr-FR" sz="1600" dirty="0"/>
              <a:t>rte climatique et un tableau comparatif.</a:t>
            </a:r>
            <a:endParaRPr lang="fr-FR" sz="1600" noProof="0" dirty="0"/>
          </a:p>
        </p:txBody>
      </p:sp>
      <p:sp>
        <p:nvSpPr>
          <p:cNvPr id="19" name="Text Placeholder 3">
            <a:extLst>
              <a:ext uri="{FF2B5EF4-FFF2-40B4-BE49-F238E27FC236}">
                <a16:creationId xmlns:a16="http://schemas.microsoft.com/office/drawing/2014/main" id="{3B12E37B-916D-345C-AD9E-B136ED1D8842}"/>
              </a:ext>
            </a:extLst>
          </p:cNvPr>
          <p:cNvSpPr txBox="1">
            <a:spLocks/>
          </p:cNvSpPr>
          <p:nvPr/>
        </p:nvSpPr>
        <p:spPr>
          <a:xfrm>
            <a:off x="2214759" y="5662712"/>
            <a:ext cx="9818964" cy="106193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fr-FR" noProof="0" dirty="0"/>
              <a:t>   Pendant le feedback, attirer l’attention des élèves sur les erreurs fréquentes :</a:t>
            </a:r>
          </a:p>
          <a:p>
            <a:pPr marL="285750" indent="-285750">
              <a:spcBef>
                <a:spcPts val="600"/>
              </a:spcBef>
              <a:buFont typeface="Arial" panose="020B0604020202020204" pitchFamily="34" charset="0"/>
              <a:buChar char="•"/>
            </a:pPr>
            <a:r>
              <a:rPr lang="fr-FR" dirty="0"/>
              <a:t>Réduire le climat à la chaleur ou au froid seulement, sans tenir compte des pluies, du vent ou des saisons.</a:t>
            </a:r>
          </a:p>
          <a:p>
            <a:pPr marL="285750" indent="-285750">
              <a:spcBef>
                <a:spcPts val="600"/>
              </a:spcBef>
              <a:buFont typeface="Arial" panose="020B0604020202020204" pitchFamily="34" charset="0"/>
              <a:buChar char="•"/>
            </a:pPr>
            <a:r>
              <a:rPr lang="fr-FR" dirty="0"/>
              <a:t>Les élèves confondent souvent la météo et le climat.</a:t>
            </a:r>
            <a:endParaRPr lang="fr-FR" noProof="0" dirty="0"/>
          </a:p>
        </p:txBody>
      </p:sp>
      <p:sp>
        <p:nvSpPr>
          <p:cNvPr id="20" name="Google Shape;853;p104">
            <a:extLst>
              <a:ext uri="{FF2B5EF4-FFF2-40B4-BE49-F238E27FC236}">
                <a16:creationId xmlns:a16="http://schemas.microsoft.com/office/drawing/2014/main" id="{6564A30E-7F1C-F926-A721-DAD6689EFEF4}"/>
              </a:ext>
            </a:extLst>
          </p:cNvPr>
          <p:cNvSpPr/>
          <p:nvPr/>
        </p:nvSpPr>
        <p:spPr>
          <a:xfrm>
            <a:off x="373396" y="2302295"/>
            <a:ext cx="1605600" cy="342818"/>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noProof="0"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p:nvSpPr>
        <p:spPr>
          <a:xfrm>
            <a:off x="403219" y="1312474"/>
            <a:ext cx="1605600" cy="580977"/>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noProof="0" dirty="0">
                <a:latin typeface="Calibri" panose="020F0502020204030204" pitchFamily="34" charset="0"/>
                <a:cs typeface="Calibri" panose="020F0502020204030204" pitchFamily="34" charset="0"/>
              </a:rPr>
              <a:t>Tâche à réussir</a:t>
            </a:r>
          </a:p>
        </p:txBody>
      </p:sp>
      <p:sp>
        <p:nvSpPr>
          <p:cNvPr id="22" name="Google Shape;853;p104">
            <a:extLst>
              <a:ext uri="{FF2B5EF4-FFF2-40B4-BE49-F238E27FC236}">
                <a16:creationId xmlns:a16="http://schemas.microsoft.com/office/drawing/2014/main" id="{302794D7-B75D-443C-FA67-7588362F1440}"/>
              </a:ext>
            </a:extLst>
          </p:cNvPr>
          <p:cNvSpPr/>
          <p:nvPr/>
        </p:nvSpPr>
        <p:spPr>
          <a:xfrm>
            <a:off x="412307" y="3171217"/>
            <a:ext cx="1605600" cy="2217104"/>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p:nvSpPr>
        <p:spPr>
          <a:xfrm>
            <a:off x="412307" y="5550635"/>
            <a:ext cx="1605600" cy="122164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36107277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noProof="0" dirty="0"/>
              <a:t>Le feedback ne doit pas être un jugement sur l’élève ni sur ses capacités</a:t>
            </a:r>
          </a:p>
          <a:p>
            <a:pPr algn="just"/>
            <a:r>
              <a:rPr lang="fr-FR" sz="1200" noProof="0" dirty="0"/>
              <a:t>Le feedback est une opportunité d’apprentissage pour les élèves en exploitant des erreurs ou de bonnes réponses</a:t>
            </a:r>
          </a:p>
          <a:p>
            <a:pPr algn="just"/>
            <a:r>
              <a:rPr lang="fr-FR" sz="1200" noProof="0" dirty="0"/>
              <a:t>Le feedback permet aux élèves d’être conscients des critères de réussite d’une tâche </a:t>
            </a:r>
          </a:p>
          <a:p>
            <a:pPr algn="just"/>
            <a:r>
              <a:rPr lang="fr-FR" sz="1200" noProof="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noProof="0" dirty="0"/>
              <a:t>Demander aux élèves de justifier leurs réponses et de verbaliser leur raisonnement</a:t>
            </a:r>
          </a:p>
          <a:p>
            <a:pPr algn="just"/>
            <a:r>
              <a:rPr lang="fr-FR" sz="1400" noProof="0" dirty="0"/>
              <a:t>Donner des feedbacks aux élèves de manière instantanée à chaque fois que l’occasion se présente (ne pas laisser passer des erreurs)</a:t>
            </a:r>
          </a:p>
          <a:p>
            <a:pPr algn="just"/>
            <a:r>
              <a:rPr lang="fr-FR" sz="1400" noProof="0" dirty="0"/>
              <a:t>Donner un feedback spécifique, détaillé et objectif aux élèves:</a:t>
            </a:r>
          </a:p>
          <a:p>
            <a:pPr lvl="1" algn="just">
              <a:buFont typeface="Wingdings" panose="05000000000000000000" pitchFamily="2" charset="2"/>
              <a:buChar char="ü"/>
            </a:pPr>
            <a:r>
              <a:rPr lang="fr-FR" sz="1400" noProof="0" dirty="0"/>
              <a:t>« Voici pourquoi c’est une bonne réponse »; « Voici ce que tu as bien fait … »</a:t>
            </a:r>
          </a:p>
          <a:p>
            <a:pPr lvl="1" algn="just">
              <a:buFont typeface="Wingdings" panose="05000000000000000000" pitchFamily="2" charset="2"/>
              <a:buChar char="ü"/>
            </a:pPr>
            <a:r>
              <a:rPr lang="fr-FR" sz="1400" noProof="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noProof="0" dirty="0"/>
              <a:t>Ne pas donner de feedback ou donner du feedback de manière occasionnelle seulement</a:t>
            </a:r>
          </a:p>
          <a:p>
            <a:pPr algn="just"/>
            <a:r>
              <a:rPr lang="fr-FR" sz="1400" noProof="0" dirty="0"/>
              <a:t>Donner un feedback générique sans préciser pourquoi: « Bien »; « C’est faux » ; « Excellent »</a:t>
            </a:r>
          </a:p>
          <a:p>
            <a:pPr algn="just"/>
            <a:r>
              <a:rPr lang="fr-FR" sz="1400" noProof="0" dirty="0"/>
              <a:t>Porter un jugement de valeur sur l’élève: « Tu es intelligent »; « Tu es paresseux »; …</a:t>
            </a:r>
          </a:p>
          <a:p>
            <a:pPr algn="just"/>
            <a:r>
              <a:rPr lang="fr-FR" sz="1400" noProof="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noProof="0" dirty="0">
                <a:solidFill>
                  <a:srgbClr val="000000"/>
                </a:solidFill>
                <a:sym typeface="Arial"/>
              </a:rPr>
              <a:t>« </a:t>
            </a:r>
            <a:r>
              <a:rPr lang="fr-FR" kern="0" noProof="0" dirty="0">
                <a:solidFill>
                  <a:srgbClr val="000000"/>
                </a:solidFill>
                <a:sym typeface="Arial"/>
                <a:hlinkClick r:id="rId2"/>
              </a:rPr>
              <a:t>Banque des pratiques pédagogiques efficaces </a:t>
            </a:r>
            <a:r>
              <a:rPr lang="fr-FR" kern="0" noProof="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r>
              <a:rPr lang="fr-FR" noProof="0" dirty="0"/>
              <a:t>10 min</a:t>
            </a:r>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r>
              <a:rPr lang="fr-FR" noProof="0" dirty="0"/>
              <a:t>10 min </a:t>
            </a:r>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r>
              <a:rPr lang="fr-FR" noProof="0" dirty="0"/>
              <a:t>10 min </a:t>
            </a:r>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r>
              <a:rPr lang="fr-FR" noProof="0" dirty="0"/>
              <a:t>10 min </a:t>
            </a:r>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r>
              <a:rPr lang="fr-FR" noProof="0" dirty="0"/>
              <a:t>10 min </a:t>
            </a:r>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r>
              <a:rPr lang="fr-FR" noProof="0" dirty="0"/>
              <a:t>05 min</a:t>
            </a:r>
          </a:p>
        </p:txBody>
      </p:sp>
    </p:spTree>
    <p:extLst>
      <p:ext uri="{BB962C8B-B14F-4D97-AF65-F5344CB8AC3E}">
        <p14:creationId xmlns:p14="http://schemas.microsoft.com/office/powerpoint/2010/main" val="18577010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6916</TotalTime>
  <Words>2751</Words>
  <Application>Microsoft Office PowerPoint</Application>
  <PresentationFormat>Grand écran</PresentationFormat>
  <Paragraphs>339</Paragraphs>
  <Slides>67</Slides>
  <Notes>3</Notes>
  <HiddenSlides>5</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67</vt:i4>
      </vt:variant>
    </vt:vector>
  </HeadingPairs>
  <TitlesOfParts>
    <vt:vector size="75" baseType="lpstr">
      <vt:lpstr>Aptos</vt:lpstr>
      <vt:lpstr>Aptos Display</vt:lpstr>
      <vt:lpstr>Arial</vt:lpstr>
      <vt:lpstr>Calibri</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Parfait !!</vt:lpstr>
      <vt:lpstr>Présentation PowerPoint</vt:lpstr>
      <vt:lpstr>Pour revoir quelques notions utiles à la tâche d’aujourd’hui, répondez aux questions suivantes.</vt:lpstr>
      <vt:lpstr>Parfait ! Le climat et la météo n’ont pas le même sens. La météo change souvent, et le vent en fait partie.</vt:lpstr>
      <vt:lpstr>Voici une deuxième question.</vt:lpstr>
      <vt:lpstr>Parfait !</vt:lpstr>
      <vt:lpstr>Voici une autre question.</vt:lpstr>
      <vt:lpstr>Parfait !</vt:lpstr>
      <vt:lpstr>Présentation PowerPoint</vt:lpstr>
      <vt:lpstr>Lisez le dialogue.</vt:lpstr>
      <vt:lpstr>Présentation PowerPoint</vt:lpstr>
      <vt:lpstr>A la fin de cette séance, vous serez capables de :</vt:lpstr>
      <vt:lpstr>Présentation PowerPoint</vt:lpstr>
      <vt:lpstr>Présentation PowerPoint</vt:lpstr>
      <vt:lpstr>On commence par définir quelques notions. La première notion c’est : les conditions atmosphériques.</vt:lpstr>
      <vt:lpstr>Attention, il faut faire la distinction entre les conditions atmosphériques à l’origine des phénomènes météorologiques.</vt:lpstr>
      <vt:lpstr>Je distingue deux types de conditions atmosphériques en fonction de leur durée.</vt:lpstr>
      <vt:lpstr>La météo peut être définie comme suit :</vt:lpstr>
      <vt:lpstr>Concernant le climat, on peut le définir comme suit: </vt:lpstr>
      <vt:lpstr>Présentation PowerPoint</vt:lpstr>
      <vt:lpstr>Présentation PowerPoint</vt:lpstr>
      <vt:lpstr>Présentation PowerPoint</vt:lpstr>
      <vt:lpstr>La tâche demandée consiste à observer une carte météorologique et une carte climatique du Maroc, puis à décrire la météo et le climat d’une région, puis préciser le lien entre eux.</vt:lpstr>
      <vt:lpstr>Maintenant, je sais ce que contient le document et je peux l’utiliser pour répondre. Je commence par la première consigne. Pour décrire la météo, je dois repérer sur la carte météorologique l’état du ciel et la température.</vt:lpstr>
      <vt:lpstr>Ensuite, j’observe la carte climatique pour déterminer le climat de la région étudiée ainsi que ses caractéristiques.</vt:lpstr>
      <vt:lpstr>Pour la dernière consigne, je relie les conditions observées dans le document 1, qui présente la météo du jour, aux conditions climatiques, telles que les précipitations, température des saisons…</vt:lpstr>
      <vt:lpstr>Récapitulons, pour réaliser ma tâche, je dois suivre les 3 étapes ci-dessous :  </vt:lpstr>
      <vt:lpstr>Présentation PowerPoint</vt:lpstr>
      <vt:lpstr>Pour s’assurer que vous avez bien compris, répondez à la question suivante:</vt:lpstr>
      <vt:lpstr>Parfait ! La météo décrit le temps qu’il fait à un moment donné de courte durée, alors que le climat s’observe sur une longue durée.</vt:lpstr>
      <vt:lpstr>Répondez à cette deuxième question.</vt:lpstr>
      <vt:lpstr>Très bien ! le climat correspond aux conditions habituelles d’un lieu sur une longue durée (trente ans).</vt:lpstr>
      <vt:lpstr>Répondez à la question suivante:</vt:lpstr>
      <vt:lpstr>Parfait ! Cette phrase n’est pas correcte, car à Rabat, le temps est ensoleillé.</vt:lpstr>
      <vt:lpstr>Le document ci-dessous montre une carte du climat du Maroc. Répondez à la question suivante.</vt:lpstr>
      <vt:lpstr>Présentation PowerPoint</vt:lpstr>
      <vt:lpstr>Présentation PowerPoint</vt:lpstr>
      <vt:lpstr>Maintenant, vous allez travailler chacun pour soi; prenez l’activité de la page 76 sur le livret.</vt:lpstr>
      <vt:lpstr>Le temps est terminé. </vt:lpstr>
      <vt:lpstr>Correction.</vt:lpstr>
      <vt:lpstr>Correction.</vt:lpstr>
      <vt:lpstr>Correction.</vt:lpstr>
      <vt:lpstr>Présentation PowerPoint</vt:lpstr>
      <vt:lpstr>Maintenant, vous allez travailler chacun pour soi; prenez l’activité de la page 77 sur le livret.</vt:lpstr>
      <vt:lpstr>Le temps est terminé. </vt:lpstr>
      <vt:lpstr>Correction.</vt:lpstr>
      <vt:lpstr>Correction.</vt:lpstr>
      <vt:lpstr>Correction.</vt:lpstr>
      <vt:lpstr>Présentation PowerPoint</vt:lpstr>
      <vt:lpstr>Qui peut me dire ce que nous avons appris aujourd’hui? </vt:lpstr>
      <vt:lpstr>Présentation PowerPoint</vt:lpstr>
      <vt:lpstr>Récapitulons, pour réaliser ma tâche, je dois suivre les 3 étapes ci-dessous :  </vt:lpstr>
      <vt:lpstr>Et on termine par cette carte lexicale.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ahmed el annaoui</cp:lastModifiedBy>
  <cp:revision>571</cp:revision>
  <dcterms:created xsi:type="dcterms:W3CDTF">2025-11-03T10:55:47Z</dcterms:created>
  <dcterms:modified xsi:type="dcterms:W3CDTF">2026-04-11T08:52:01Z</dcterms:modified>
</cp:coreProperties>
</file>