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2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14" r:id="rId2"/>
    <p:sldMasterId id="2147483760" r:id="rId3"/>
    <p:sldMasterId id="2147483806" r:id="rId4"/>
  </p:sldMasterIdLst>
  <p:notesMasterIdLst>
    <p:notesMasterId r:id="rId65"/>
  </p:notesMasterIdLst>
  <p:sldIdLst>
    <p:sldId id="287" r:id="rId5"/>
    <p:sldId id="257" r:id="rId6"/>
    <p:sldId id="258" r:id="rId7"/>
    <p:sldId id="259" r:id="rId8"/>
    <p:sldId id="271" r:id="rId9"/>
    <p:sldId id="371" r:id="rId10"/>
    <p:sldId id="262" r:id="rId11"/>
    <p:sldId id="2147483642" r:id="rId12"/>
    <p:sldId id="264" r:id="rId13"/>
    <p:sldId id="265" r:id="rId14"/>
    <p:sldId id="266" r:id="rId15"/>
    <p:sldId id="270" r:id="rId16"/>
    <p:sldId id="267" r:id="rId17"/>
    <p:sldId id="274" r:id="rId18"/>
    <p:sldId id="263" r:id="rId19"/>
    <p:sldId id="281" r:id="rId20"/>
    <p:sldId id="276" r:id="rId21"/>
    <p:sldId id="268" r:id="rId22"/>
    <p:sldId id="2147483636" r:id="rId23"/>
    <p:sldId id="2147483638" r:id="rId24"/>
    <p:sldId id="260" r:id="rId25"/>
    <p:sldId id="261" r:id="rId26"/>
    <p:sldId id="256" r:id="rId27"/>
    <p:sldId id="283" r:id="rId28"/>
    <p:sldId id="284" r:id="rId29"/>
    <p:sldId id="372" r:id="rId30"/>
    <p:sldId id="282" r:id="rId31"/>
    <p:sldId id="277" r:id="rId32"/>
    <p:sldId id="285" r:id="rId33"/>
    <p:sldId id="373" r:id="rId34"/>
    <p:sldId id="323" r:id="rId35"/>
    <p:sldId id="2147483647" r:id="rId36"/>
    <p:sldId id="279" r:id="rId37"/>
    <p:sldId id="288" r:id="rId38"/>
    <p:sldId id="275" r:id="rId39"/>
    <p:sldId id="286" r:id="rId40"/>
    <p:sldId id="2147483589" r:id="rId41"/>
    <p:sldId id="294" r:id="rId42"/>
    <p:sldId id="295" r:id="rId43"/>
    <p:sldId id="296" r:id="rId44"/>
    <p:sldId id="278" r:id="rId45"/>
    <p:sldId id="280" r:id="rId46"/>
    <p:sldId id="299" r:id="rId47"/>
    <p:sldId id="300" r:id="rId48"/>
    <p:sldId id="302" r:id="rId49"/>
    <p:sldId id="303" r:id="rId50"/>
    <p:sldId id="304" r:id="rId51"/>
    <p:sldId id="272" r:id="rId52"/>
    <p:sldId id="307" r:id="rId53"/>
    <p:sldId id="308" r:id="rId54"/>
    <p:sldId id="310" r:id="rId55"/>
    <p:sldId id="311" r:id="rId56"/>
    <p:sldId id="312" r:id="rId57"/>
    <p:sldId id="273" r:id="rId58"/>
    <p:sldId id="315" r:id="rId59"/>
    <p:sldId id="316" r:id="rId60"/>
    <p:sldId id="317" r:id="rId61"/>
    <p:sldId id="318" r:id="rId62"/>
    <p:sldId id="2147483447" r:id="rId63"/>
    <p:sldId id="269" r:id="rId64"/>
  </p:sldIdLst>
  <p:sldSz cx="12192000" cy="6858000"/>
  <p:notesSz cx="6858000" cy="9144000"/>
  <p:embeddedFontLst>
    <p:embeddedFont>
      <p:font typeface="Dosis" pitchFamily="2" charset="0"/>
      <p:regular r:id="rId66"/>
      <p:bold r:id="rId67"/>
    </p:embeddedFont>
    <p:embeddedFont>
      <p:font typeface="Georgia" panose="02040502050405020303" pitchFamily="18" charset="0"/>
      <p:regular r:id="rId68"/>
      <p:bold r:id="rId69"/>
      <p:italic r:id="rId70"/>
      <p:boldItalic r:id="rId71"/>
    </p:embeddedFont>
    <p:embeddedFont>
      <p:font typeface="Noto Sans Symbols" panose="020B0604020202020204" charset="0"/>
      <p:regular r:id="rId72"/>
      <p:bold r:id="rId73"/>
    </p:embeddedFont>
    <p:embeddedFont>
      <p:font typeface="Play" panose="020B0604020202020204" charset="0"/>
      <p:regular r:id="rId74"/>
      <p:bold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6" roundtripDataSignature="AMtx7mi1uDnjh80X+j2qpdY5Ilu4xRj7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C1"/>
    <a:srgbClr val="760000"/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F99BEF-3BCE-46BD-A9D0-9AD9065ABAE7}">
  <a:tblStyle styleId="{71F99BEF-3BCE-46BD-A9D0-9AD9065ABAE7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3.fntdata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87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90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4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86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fr-FR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9205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96068A50-3DDC-3680-6A6D-EA66A551D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4F7B2596-0E71-6189-9093-D911C64179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43755391-82D1-0E90-97AD-4682C3CE40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084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A970C689-A469-9237-201B-BF3FE57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47F17005-4F3E-066C-5896-2ADDA3CDF6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97C59560-EB91-5AB4-B5AC-B328BCEA0D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7241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682DD4DA-0177-25FC-C640-F46514DDF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7DD87543-3EA3-4A4C-E8D6-2D96FB7362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D3F86EA0-2EA4-8C02-ED29-9B30AFEFFB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5492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9E03CBF0-0382-B049-0161-E3824BD46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D6B1CE34-26F3-C8A6-8004-D06D48B9EA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B633129E-18D5-F79E-A40D-18799A71C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54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116BE70A-56FC-9E01-F1B8-0B828D0FE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068CD700-5E04-F95D-A5ED-4E9175595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17D34E8B-578E-D67E-8471-14ECC750D3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1943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BC58BBEF-DB5A-AEB9-5C0F-009AB0923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70CC8C70-EC13-4100-F2EB-F7C4ECD1BA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E379B91F-795A-719E-D2FA-2E4123E380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319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31096D40-FF88-7A75-5875-8168FC861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E9BC63D7-513B-1F3A-FBA9-573D6C98F5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303E5024-3B5E-414E-7219-A2C3D9EF98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0321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1AF7E676-0EA0-D4A3-9FDD-DD8E10801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0399CB12-74BE-7455-A21B-AC2E23C6F4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E3615BC6-0349-3DBE-F5FA-E31BE8C13E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7478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1EDD0A1C-D045-EBFF-C2FC-4B3E4F456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7415DE2E-FBDE-92FF-B939-A1EABCB77C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C8C7938C-D4C5-B0B2-6CA5-D2903CF8BB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3388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EFC9FFE8-7EC0-8501-58E5-E4D53C53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AE45AFB5-C4B1-50A5-7881-A194919D2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1BC9B45E-9CC3-905A-7A14-2CB1004ABF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51491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>
          <a:extLst>
            <a:ext uri="{FF2B5EF4-FFF2-40B4-BE49-F238E27FC236}">
              <a16:creationId xmlns:a16="http://schemas.microsoft.com/office/drawing/2014/main" id="{FEAA1D76-CE06-1A47-FFFB-32FCD5F9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6:notes">
            <a:extLst>
              <a:ext uri="{FF2B5EF4-FFF2-40B4-BE49-F238E27FC236}">
                <a16:creationId xmlns:a16="http://schemas.microsoft.com/office/drawing/2014/main" id="{D56AF138-8EEC-D1AE-22B6-0F717EB1B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6:notes">
            <a:extLst>
              <a:ext uri="{FF2B5EF4-FFF2-40B4-BE49-F238E27FC236}">
                <a16:creationId xmlns:a16="http://schemas.microsoft.com/office/drawing/2014/main" id="{A21CF297-34DC-718B-3CD8-3BFE4EFBF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459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>
          <a:extLst>
            <a:ext uri="{FF2B5EF4-FFF2-40B4-BE49-F238E27FC236}">
              <a16:creationId xmlns:a16="http://schemas.microsoft.com/office/drawing/2014/main" id="{1CD3E3FD-CD5B-6E4A-F6D2-A1B3BE998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6:notes">
            <a:extLst>
              <a:ext uri="{FF2B5EF4-FFF2-40B4-BE49-F238E27FC236}">
                <a16:creationId xmlns:a16="http://schemas.microsoft.com/office/drawing/2014/main" id="{485A7FE3-8C86-54CC-E20A-89D10853D3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6:notes">
            <a:extLst>
              <a:ext uri="{FF2B5EF4-FFF2-40B4-BE49-F238E27FC236}">
                <a16:creationId xmlns:a16="http://schemas.microsoft.com/office/drawing/2014/main" id="{B54D9121-80E4-854F-041A-224646EACB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685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>
          <a:extLst>
            <a:ext uri="{FF2B5EF4-FFF2-40B4-BE49-F238E27FC236}">
              <a16:creationId xmlns:a16="http://schemas.microsoft.com/office/drawing/2014/main" id="{956D5504-825D-6B23-AACA-3BD7970BD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6:notes">
            <a:extLst>
              <a:ext uri="{FF2B5EF4-FFF2-40B4-BE49-F238E27FC236}">
                <a16:creationId xmlns:a16="http://schemas.microsoft.com/office/drawing/2014/main" id="{CF647ACE-7F25-33AE-1992-96B28AE482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6:notes">
            <a:extLst>
              <a:ext uri="{FF2B5EF4-FFF2-40B4-BE49-F238E27FC236}">
                <a16:creationId xmlns:a16="http://schemas.microsoft.com/office/drawing/2014/main" id="{3F251F91-C6D4-01DC-0961-0F8472BF15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05586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880492B3-BD60-117F-50A9-A5000FD0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EF523C62-3E10-F8E2-87A6-119E3E47A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C2ECF0C4-B265-BDE7-E6D4-E80FDEE52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3737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>
          <a:extLst>
            <a:ext uri="{FF2B5EF4-FFF2-40B4-BE49-F238E27FC236}">
              <a16:creationId xmlns:a16="http://schemas.microsoft.com/office/drawing/2014/main" id="{A3C87191-4DC0-2EC1-B9A8-0AF5D3751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>
            <a:extLst>
              <a:ext uri="{FF2B5EF4-FFF2-40B4-BE49-F238E27FC236}">
                <a16:creationId xmlns:a16="http://schemas.microsoft.com/office/drawing/2014/main" id="{F0B42D79-5D7F-6785-58F5-4F17F3FE2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>
            <a:extLst>
              <a:ext uri="{FF2B5EF4-FFF2-40B4-BE49-F238E27FC236}">
                <a16:creationId xmlns:a16="http://schemas.microsoft.com/office/drawing/2014/main" id="{B8A8FB23-E8E0-8D61-FDDC-4F7991044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6242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>
          <a:extLst>
            <a:ext uri="{FF2B5EF4-FFF2-40B4-BE49-F238E27FC236}">
              <a16:creationId xmlns:a16="http://schemas.microsoft.com/office/drawing/2014/main" id="{CFDA8CC8-3347-FE00-CE45-97A47531C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7:notes">
            <a:extLst>
              <a:ext uri="{FF2B5EF4-FFF2-40B4-BE49-F238E27FC236}">
                <a16:creationId xmlns:a16="http://schemas.microsoft.com/office/drawing/2014/main" id="{409C991B-974D-B78C-FE2F-90348EBDFF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7:notes">
            <a:extLst>
              <a:ext uri="{FF2B5EF4-FFF2-40B4-BE49-F238E27FC236}">
                <a16:creationId xmlns:a16="http://schemas.microsoft.com/office/drawing/2014/main" id="{B01CA446-3EF5-2A25-0C85-039710D4AF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44721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4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10" Type="http://schemas.openxmlformats.org/officeDocument/2006/relationships/image" Target="../media/image52.sv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4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46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10" Type="http://schemas.openxmlformats.org/officeDocument/2006/relationships/image" Target="../media/image52.sv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Layouts/_rels/slideLayout9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4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7.wdp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8.wdp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9.wdp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9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9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69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699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9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9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69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1" name="Google Shape;41;p69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6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69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5" name="Google Shape;45;p69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70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8" name="Google Shape;48;p70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" name="Google Shape;49;p7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" name="Google Shape;50;p70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1" name="Google Shape;51;p70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2" name="Google Shape;52;p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70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54" name="Google Shape;54;p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70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70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57" name="Google Shape;57;p70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" name="Google Shape;58;p70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70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60" name="Google Shape;60;p70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" name="Google Shape;61;p70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62" name="Google Shape;62;p70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" name="Google Shape;63;p70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4" name="Google Shape;64;p70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65" name="Google Shape;65;p70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" name="Google Shape;66;p70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67" name="Google Shape;67;p70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2" b="30054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70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4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9" name="Google Shape;69;p7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70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tériel nécessaire">
  <p:cSld name="Matériel nécessaire">
    <p:bg>
      <p:bgPr>
        <a:solidFill>
          <a:srgbClr val="DCE6F2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1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5" name="Google Shape;75;p71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76" name="Google Shape;76;p71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77" name="Google Shape;7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1"/>
          <p:cNvPicPr preferRelativeResize="0"/>
          <p:nvPr/>
        </p:nvPicPr>
        <p:blipFill rotWithShape="1">
          <a:blip r:embed="rId3">
            <a:alphaModFix/>
          </a:blip>
          <a:srcRect l="11665" t="23325" r="26246" b="30054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9" name="Google Shape;79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1" name="Google Shape;81;p71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2" name="Google Shape;82;p71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3" name="Google Shape;83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4" name="Google Shape;84;p71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5" name="Google Shape;85;p71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86" name="Google Shape;86;p71"/>
          <p:cNvSpPr>
            <a:spLocks noGrp="1"/>
          </p:cNvSpPr>
          <p:nvPr>
            <p:ph type="pic" idx="2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" name="Google Shape;87;p71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" name="Google Shape;88;p71"/>
          <p:cNvSpPr>
            <a:spLocks noGrp="1"/>
          </p:cNvSpPr>
          <p:nvPr>
            <p:ph type="pic" idx="4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89" name="Google Shape;89;p71" descr="Image générée"/>
          <p:cNvPicPr preferRelativeResize="0"/>
          <p:nvPr/>
        </p:nvPicPr>
        <p:blipFill rotWithShape="1">
          <a:blip r:embed="rId7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Pédagogique Efficace">
  <p:cSld name="Pratique Pédagogique Efficace">
    <p:bg>
      <p:bgPr>
        <a:solidFill>
          <a:srgbClr val="DCE6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id="116" name="Google Shape;116;p74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4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118" name="Google Shape;118;p74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119" name="Google Shape;11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w="381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74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121" name="Google Shape;121;p74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122" name="Google Shape;122;p74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</a:t>
            </a:r>
            <a:endParaRPr/>
          </a:p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id="123" name="Google Shape;123;p74" descr="Handshak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4" descr="No sign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4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74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74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74"/>
          <p:cNvSpPr txBox="1">
            <a:spLocks noGrp="1"/>
          </p:cNvSpPr>
          <p:nvPr>
            <p:ph type="body" idx="4"/>
          </p:nvPr>
        </p:nvSpPr>
        <p:spPr>
          <a:xfrm>
            <a:off x="5648039" y="6238017"/>
            <a:ext cx="4493835" cy="3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p74" descr="Bullsey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5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75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75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35" name="Google Shape;135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36" name="Google Shape;136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7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39" name="Google Shape;139;p75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5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5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5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143" name="Google Shape;143;p75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144" name="Google Shape;14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148" name="Google Shape;148;p75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149" name="Google Shape;14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153" name="Google Shape;153;p75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154" name="Google Shape;15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158" name="Google Shape;158;p75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159" name="Google Shape;15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163" name="Google Shape;163;p75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75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75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75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75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75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7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71" name="Google Shape;171;p7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7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75" name="Google Shape;175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7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0" name="Google Shape;180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1" name="Google Shape;181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" name="Google Shape;182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3" name="Google Shape;183;p77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7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77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86" name="Google Shape;186;p7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87" name="Google Shape;187;p7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7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" name="Google Shape;189;p77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ussion informelle">
  <p:cSld name="Discussion informell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7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2" name="Google Shape;192;p7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7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7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8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97" name="Google Shape;197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sp>
        <p:nvSpPr>
          <p:cNvPr id="198" name="Google Shape;198;p78"/>
          <p:cNvSpPr/>
          <p:nvPr/>
        </p:nvSpPr>
        <p:spPr>
          <a:xfrm>
            <a:off x="1890297" y="1779907"/>
            <a:ext cx="691824" cy="704171"/>
          </a:xfrm>
          <a:custGeom>
            <a:avLst/>
            <a:gdLst/>
            <a:ahLst/>
            <a:cxnLst/>
            <a:rect l="l" t="t" r="r" b="b"/>
            <a:pathLst>
              <a:path w="2759" h="2558" extrusionOk="0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9" name="Google Shape;199;p78"/>
          <p:cNvSpPr/>
          <p:nvPr/>
        </p:nvSpPr>
        <p:spPr>
          <a:xfrm rot="-560173">
            <a:off x="2207633" y="1946096"/>
            <a:ext cx="584715" cy="634720"/>
          </a:xfrm>
          <a:custGeom>
            <a:avLst/>
            <a:gdLst/>
            <a:ahLst/>
            <a:cxnLst/>
            <a:rect l="l" t="t" r="r" b="b"/>
            <a:pathLst>
              <a:path w="2331" h="2303" extrusionOk="0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Google Shape;200;p78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ation des prérequis">
  <p:cSld name="Activation des prérequis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8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8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8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8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81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30" name="Google Shape;230;p8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1" name="Google Shape;231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claration de l'objectif">
  <p:cSld name="Slide declaration de l'objectif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7" name="Google Shape;257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8" name="Google Shape;258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9" name="Google Shape;259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60" name="Google Shape;260;p84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84"/>
          <p:cNvSpPr txBox="1">
            <a:spLocks noGrp="1"/>
          </p:cNvSpPr>
          <p:nvPr>
            <p:ph type="body" idx="1"/>
          </p:nvPr>
        </p:nvSpPr>
        <p:spPr>
          <a:xfrm>
            <a:off x="530225" y="3247602"/>
            <a:ext cx="11174095" cy="315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84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63" name="Google Shape;263;p8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264" name="Google Shape;264;p8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6" name="Google Shape;266;p8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4"/>
          <p:cNvSpPr/>
          <p:nvPr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0238" y="1567130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84"/>
          <p:cNvSpPr txBox="1">
            <a:spLocks noGrp="1"/>
          </p:cNvSpPr>
          <p:nvPr>
            <p:ph type="body" idx="3"/>
          </p:nvPr>
        </p:nvSpPr>
        <p:spPr>
          <a:xfrm>
            <a:off x="2212975" y="1831975"/>
            <a:ext cx="8582025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85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72" name="Google Shape;272;p8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905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8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85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76" name="Google Shape;276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" name="Google Shape;277;p85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78" name="Google Shape;278;p8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8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odelage">
  <p:cSld name="Slide Modelage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83" name="Google Shape;283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4" name="Google Shape;284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5" name="Google Shape;285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86" name="Google Shape;286;p8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8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8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89" name="Google Shape;289;p8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290" name="Google Shape;290;p8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8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8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95" name="Google Shape;295;p8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97" name="Google Shape;297;p8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8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8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12" name="Google Shape;312;p8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314" name="Google Shape;314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8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l'exercice à travailler">
  <p:cSld name="PB, l'exercice à travailler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19" name="Google Shape;319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0" name="Google Shape;320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1" name="Google Shape;321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2" name="Google Shape;322;p90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90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4" name="Google Shape;324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9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27" name="Google Shape;327;p90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p90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B">
  <p:cSld name="Slide PB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31" name="Google Shape;331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2" name="Google Shape;332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3" name="Google Shape;333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34" name="Google Shape;334;p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7" name="Google Shape;337;p91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9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42" name="Google Shape;342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905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344" name="Google Shape;344;p9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9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, l'exercice à travailler ">
  <p:cSld name="PA, l'exercice à travailler 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49" name="Google Shape;349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0" name="Google Shape;350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1" name="Google Shape;351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52" name="Google Shape;352;p9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9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4" name="Google Shape;354;p93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9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93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p93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A">
  <p:cSld name="Slide PA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9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1" name="Google Shape;361;p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3" name="Google Shape;363;p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4" name="Google Shape;364;p9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94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6" name="Google Shape;366;p94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67" name="Google Shape;367;p9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9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2" name="Google Shape;372;p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9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76" name="Google Shape;37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9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0" name="Google Shape;380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1" name="Google Shape;381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3" name="Google Shape;383;p9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9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9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9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96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Correction de l'exercice">
  <p:cSld name="PB, Correction de l'exercice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1" name="Google Shape;401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2" name="Google Shape;402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3" name="Google Shape;403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4" name="Google Shape;404;p9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9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6" name="Google Shape;406;p9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9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409" name="Google Shape;409;p98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98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9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9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4" name="Google Shape;414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26" name="Google Shape;426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10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0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9" name="Google Shape;439;p10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10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1" name="Google Shape;441;p10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2" name="Google Shape;442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0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7" name="Google Shape;457;p10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8" name="Google Shape;458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10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10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5" name="Google Shape;465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0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0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10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403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93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781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89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1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19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68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292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3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149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024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59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740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8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89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5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321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99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835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9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87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75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52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67257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304907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63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8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251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255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527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734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104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065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1044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55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18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137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8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03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750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421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272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47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917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51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038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6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93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88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737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49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653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696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15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8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50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45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61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30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13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04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87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34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2053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534103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107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0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5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8674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631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178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217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0242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564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593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548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030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75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9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0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2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420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13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8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86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46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74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34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0476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22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810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936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08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031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9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58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476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04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4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92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020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8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32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3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052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274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theme" Target="../theme/theme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29.xml"/><Relationship Id="rId21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2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1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56" r:id="rId42"/>
    <p:sldLayoutId id="2147483757" r:id="rId43"/>
    <p:sldLayoutId id="2147483758" r:id="rId44"/>
    <p:sldLayoutId id="2147483759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30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  <p:sldLayoutId id="2147483800" r:id="rId40"/>
    <p:sldLayoutId id="2147483801" r:id="rId41"/>
    <p:sldLayoutId id="2147483802" r:id="rId42"/>
    <p:sldLayoutId id="2147483803" r:id="rId43"/>
    <p:sldLayoutId id="2147483804" r:id="rId44"/>
    <p:sldLayoutId id="2147483805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103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Relationship Id="rId6" Type="http://schemas.microsoft.com/office/2007/relationships/hdphoto" Target="../media/hdphoto10.wdp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Relationship Id="rId5" Type="http://schemas.microsoft.com/office/2007/relationships/hdphoto" Target="../media/hdphoto10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4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1.png"/><Relationship Id="rId4" Type="http://schemas.microsoft.com/office/2007/relationships/hdphoto" Target="../media/hdphoto1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1.png"/><Relationship Id="rId4" Type="http://schemas.microsoft.com/office/2007/relationships/hdphoto" Target="../media/hdphoto12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4.xml"/><Relationship Id="rId4" Type="http://schemas.microsoft.com/office/2007/relationships/hdphoto" Target="../media/hdphoto13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microsoft.com/office/2007/relationships/hdphoto" Target="../media/hdphoto1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4.wdp"/><Relationship Id="rId5" Type="http://schemas.openxmlformats.org/officeDocument/2006/relationships/image" Target="../media/image76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4.wdp"/><Relationship Id="rId5" Type="http://schemas.openxmlformats.org/officeDocument/2006/relationships/image" Target="../media/image76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6.wdp"/><Relationship Id="rId5" Type="http://schemas.openxmlformats.org/officeDocument/2006/relationships/image" Target="../media/image80.png"/><Relationship Id="rId4" Type="http://schemas.microsoft.com/office/2007/relationships/hdphoto" Target="../media/hdphoto15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6.wd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0.png"/><Relationship Id="rId5" Type="http://schemas.microsoft.com/office/2007/relationships/hdphoto" Target="../media/hdphoto15.wdp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6.wd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0.png"/><Relationship Id="rId5" Type="http://schemas.microsoft.com/office/2007/relationships/hdphoto" Target="../media/hdphoto15.wdp"/><Relationship Id="rId4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6.wd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0.png"/><Relationship Id="rId5" Type="http://schemas.microsoft.com/office/2007/relationships/hdphoto" Target="../media/hdphoto15.wdp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2.jp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7.wdp"/><Relationship Id="rId5" Type="http://schemas.openxmlformats.org/officeDocument/2006/relationships/image" Target="../media/image82.png"/><Relationship Id="rId4" Type="http://schemas.openxmlformats.org/officeDocument/2006/relationships/image" Target="../media/image1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8.wd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3.png"/><Relationship Id="rId5" Type="http://schemas.microsoft.com/office/2007/relationships/hdphoto" Target="../media/hdphoto17.wdp"/><Relationship Id="rId4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8.wd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3.png"/><Relationship Id="rId5" Type="http://schemas.microsoft.com/office/2007/relationships/hdphoto" Target="../media/hdphoto17.wdp"/><Relationship Id="rId4" Type="http://schemas.openxmlformats.org/officeDocument/2006/relationships/image" Target="../media/image8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8.wd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3.png"/><Relationship Id="rId5" Type="http://schemas.microsoft.com/office/2007/relationships/hdphoto" Target="../media/hdphoto17.wdp"/><Relationship Id="rId4" Type="http://schemas.openxmlformats.org/officeDocument/2006/relationships/image" Target="../media/image8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1217" y="4591216"/>
            <a:ext cx="1668115" cy="521999"/>
          </a:xfrm>
        </p:spPr>
        <p:txBody>
          <a:bodyPr>
            <a:normAutofit/>
          </a:bodyPr>
          <a:lstStyle/>
          <a:p>
            <a:pPr algn="ctr"/>
            <a:r>
              <a:rPr lang="fr-FR" sz="2000" dirty="0"/>
              <a:t>Chapitre</a:t>
            </a:r>
            <a:r>
              <a:rPr lang="en-US" sz="2000" dirty="0"/>
              <a:t> 2</a:t>
            </a:r>
            <a:endParaRPr lang="fr-FR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1217" y="5288319"/>
            <a:ext cx="1668115" cy="521999"/>
          </a:xfrm>
        </p:spPr>
        <p:txBody>
          <a:bodyPr>
            <a:normAutofit/>
          </a:bodyPr>
          <a:lstStyle/>
          <a:p>
            <a:pPr algn="ctr"/>
            <a:r>
              <a:rPr lang="fr-FR" sz="1900" dirty="0"/>
              <a:t>Tâche</a:t>
            </a:r>
            <a:r>
              <a:rPr lang="en-US" sz="1900" dirty="0"/>
              <a:t> 7</a:t>
            </a:r>
            <a:endParaRPr lang="fr-FR" sz="1900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E447392-F104-538F-A177-67FC5F7356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10283" y="5298367"/>
            <a:ext cx="5023563" cy="521999"/>
          </a:xfrm>
        </p:spPr>
        <p:txBody>
          <a:bodyPr>
            <a:noAutofit/>
          </a:bodyPr>
          <a:lstStyle/>
          <a:p>
            <a:r>
              <a:rPr lang="fr-FR" sz="1900" dirty="0"/>
              <a:t>Déduire le rôle de la vaccination comme moyen d’aide préventif au système immunitaire.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40056BF-52DD-F0BE-763F-EB67D6C839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601264"/>
            <a:ext cx="4843667" cy="521999"/>
          </a:xfrm>
        </p:spPr>
        <p:txBody>
          <a:bodyPr>
            <a:noAutofit/>
          </a:bodyPr>
          <a:lstStyle/>
          <a:p>
            <a:r>
              <a:rPr lang="fr-FR" sz="2000" dirty="0"/>
              <a:t>Les aides au système immunitaire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" descr="A cartoon of a person working on a plant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2" r="161"/>
          <a:stretch/>
        </p:blipFill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" descr="A cartoon of kids studying&#10;&#10;AI-generated content may b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l="3935" r="3934"/>
          <a:stretch/>
        </p:blipFill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F061A-525C-931B-1620-48DA5ACA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E67EFB3-3C65-9A35-4FCB-1A0998D74D9D}"/>
              </a:ext>
            </a:extLst>
          </p:cNvPr>
          <p:cNvSpPr/>
          <p:nvPr/>
        </p:nvSpPr>
        <p:spPr>
          <a:xfrm>
            <a:off x="950904" y="1883174"/>
            <a:ext cx="10439999" cy="48729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1 : </a:t>
            </a:r>
            <a:r>
              <a:rPr lang="fr-FR" sz="2000" b="1" kern="1200" dirty="0">
                <a:solidFill>
                  <a:prstClr val="white"/>
                </a:solidFill>
              </a:rPr>
              <a:t>Rôle du système immunitaire dans la résistance aux maladies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5C4EB7-03E8-7DD4-675C-B10C8C519C36}"/>
              </a:ext>
            </a:extLst>
          </p:cNvPr>
          <p:cNvSpPr/>
          <p:nvPr/>
        </p:nvSpPr>
        <p:spPr>
          <a:xfrm>
            <a:off x="950904" y="2627693"/>
            <a:ext cx="10439999" cy="487296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2 : Les aides au système immunitaire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5507358-EC68-DF89-1213-BCEB208C9940}"/>
              </a:ext>
            </a:extLst>
          </p:cNvPr>
          <p:cNvSpPr txBox="1"/>
          <p:nvPr/>
        </p:nvSpPr>
        <p:spPr>
          <a:xfrm>
            <a:off x="1019243" y="1228786"/>
            <a:ext cx="10303324" cy="400110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Chapitre 2 :  Les aides au système immunitaire</a:t>
            </a:r>
          </a:p>
        </p:txBody>
      </p:sp>
      <p:sp>
        <p:nvSpPr>
          <p:cNvPr id="21" name="Google Shape;287;p29">
            <a:extLst>
              <a:ext uri="{FF2B5EF4-FFF2-40B4-BE49-F238E27FC236}">
                <a16:creationId xmlns:a16="http://schemas.microsoft.com/office/drawing/2014/main" id="{82DBB88A-C826-1EA7-4A1E-07DE1039C3B9}"/>
              </a:ext>
            </a:extLst>
          </p:cNvPr>
          <p:cNvSpPr/>
          <p:nvPr/>
        </p:nvSpPr>
        <p:spPr>
          <a:xfrm>
            <a:off x="1060592" y="3490479"/>
            <a:ext cx="1349096" cy="62728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buClrTx/>
            </a:pPr>
            <a:r>
              <a:rPr lang="fr-FR" sz="2000" b="1" dirty="0">
                <a:solidFill>
                  <a:srgbClr val="000000"/>
                </a:solidFill>
                <a:latin typeface="Aptos" panose="02110004020202020204"/>
                <a:cs typeface="Calibri"/>
              </a:rPr>
              <a:t>Tâche 7</a:t>
            </a:r>
          </a:p>
        </p:txBody>
      </p:sp>
      <p:sp>
        <p:nvSpPr>
          <p:cNvPr id="2" name="Google Shape;511;p5">
            <a:extLst>
              <a:ext uri="{FF2B5EF4-FFF2-40B4-BE49-F238E27FC236}">
                <a16:creationId xmlns:a16="http://schemas.microsoft.com/office/drawing/2014/main" id="{03278AE4-EBB2-5749-EDB3-E7E004CF5235}"/>
              </a:ext>
            </a:extLst>
          </p:cNvPr>
          <p:cNvSpPr txBox="1">
            <a:spLocks/>
          </p:cNvSpPr>
          <p:nvPr/>
        </p:nvSpPr>
        <p:spPr>
          <a:xfrm>
            <a:off x="2541158" y="3501293"/>
            <a:ext cx="8784534" cy="627285"/>
          </a:xfrm>
          <a:prstGeom prst="roundRect">
            <a:avLst/>
          </a:pr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Calibri"/>
                <a:cs typeface="Calibri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fr-FR" sz="2000" dirty="0">
                <a:sym typeface="Calibri"/>
              </a:rPr>
              <a:t>Déduire le rôle de la vaccination comme moyen d’aide préventif au système immunitaire.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CCF623A5-3B6E-9036-4ADF-7CB7202AC9C9}"/>
              </a:ext>
            </a:extLst>
          </p:cNvPr>
          <p:cNvSpPr/>
          <p:nvPr/>
        </p:nvSpPr>
        <p:spPr>
          <a:xfrm>
            <a:off x="997805" y="3429000"/>
            <a:ext cx="10393098" cy="750244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845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1158393"/>
            <a:ext cx="9726520" cy="8517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264596"/>
            <a:ext cx="1606147" cy="671210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64055" y="557461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127723"/>
            <a:ext cx="9726521" cy="87711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Vaccin  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Vaccination  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Mémoire immunitaire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Prévention</a:t>
            </a:r>
            <a:r>
              <a:rPr lang="fr-FR" sz="1800" dirty="0">
                <a:highlight>
                  <a:srgbClr val="FFFF00"/>
                </a:highligh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223181"/>
            <a:ext cx="1606147" cy="634725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72235" y="1206325"/>
            <a:ext cx="9463104" cy="85174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La tâche à réussir pendant la séance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Déduire le rôle de la vaccination comme moyen d’aide préventif au système immunitaire.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336052"/>
            <a:ext cx="9571892" cy="2093601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/>
              <a:t>Préciser le contenu du vaccin;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/>
              <a:t>Comparer la vitesse et l’intensité de la réponse immunitaire;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/>
              <a:t>Déduire le rôle du vaccin et la caractéristique du système immunitaire.</a:t>
            </a:r>
          </a:p>
          <a:p>
            <a:pPr marL="69750" indent="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fr-FR" b="1" dirty="0">
                <a:solidFill>
                  <a:prstClr val="black"/>
                </a:solidFill>
              </a:rPr>
              <a:t>Les outils </a:t>
            </a:r>
          </a:p>
          <a:p>
            <a:pPr marL="263525" lvl="0" indent="-173038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prstClr val="black"/>
                </a:solidFill>
              </a:rPr>
              <a:t>Tableau + Graphique;</a:t>
            </a:r>
          </a:p>
          <a:p>
            <a:pPr marL="263525" lvl="0" indent="-173038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prstClr val="black"/>
                </a:solidFill>
              </a:rPr>
              <a:t>Carte lexicale;</a:t>
            </a:r>
          </a:p>
          <a:p>
            <a:pPr marL="263525" lvl="0" indent="-173038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Fiche technique.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362951" y="5662712"/>
            <a:ext cx="9503159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Pendant le feedback, attirer l’attention des élèves sur les erreurs fréquentes :</a:t>
            </a:r>
          </a:p>
          <a:p>
            <a:pPr marL="285750" lvl="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fr-FR" dirty="0"/>
              <a:t>La vaccination est une technique de </a:t>
            </a:r>
            <a:r>
              <a:rPr lang="fr-FR" b="1" dirty="0"/>
              <a:t>prévention</a:t>
            </a:r>
            <a:r>
              <a:rPr lang="fr-FR" dirty="0"/>
              <a:t> et non un </a:t>
            </a:r>
            <a:r>
              <a:rPr lang="fr-FR" b="1" dirty="0"/>
              <a:t>traitement</a:t>
            </a:r>
            <a:r>
              <a:rPr lang="fr-FR" dirty="0"/>
              <a:t>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412307" y="2379291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2814" y="1323922"/>
            <a:ext cx="1566362" cy="5809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0629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</p:txBody>
      </p:sp>
      <p:sp>
        <p:nvSpPr>
          <p:cNvPr id="529" name="Google Shape;529;p7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Demander aux élèves de justifier leurs réponses et de verbaliser leur raisonnement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des feedback aux élèves de manière instantanée à chaque fois que l’occasion se présente (ne pas laisser passer des erreurs)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spécifique, détaillé et objectif aux élèves: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bonne réponse »; « Voici ce que tu as bien fait … »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réponse incomplète. Voici l’erreur »</a:t>
            </a:r>
            <a:endParaRPr/>
          </a:p>
        </p:txBody>
      </p:sp>
      <p:sp>
        <p:nvSpPr>
          <p:cNvPr id="530" name="Google Shape;530;p7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Ne pas donner de feedback ou donner du feedback de manière occasionnelle seulement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générique sans préciser pourquoi: « Bien »; « C’est faux » ; « Excellent »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Porter un jugement de valeur sur l’élève: « Tu es intelligent »; « Tu es paresseux »; …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S’adresser uniquement à l’élève concerné</a:t>
            </a:r>
            <a:endParaRPr/>
          </a:p>
        </p:txBody>
      </p:sp>
      <p:sp>
        <p:nvSpPr>
          <p:cNvPr id="531" name="Google Shape;531;p7"/>
          <p:cNvSpPr txBox="1">
            <a:spLocks noGrp="1"/>
          </p:cNvSpPr>
          <p:nvPr>
            <p:ph type="body" idx="4"/>
          </p:nvPr>
        </p:nvSpPr>
        <p:spPr>
          <a:xfrm>
            <a:off x="5648039" y="6218581"/>
            <a:ext cx="4493835" cy="33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>
                <a:solidFill>
                  <a:srgbClr val="000000"/>
                </a:solidFill>
              </a:rPr>
              <a:t>« </a:t>
            </a:r>
            <a:r>
              <a:rPr lang="fr-FR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des pratiques pédagogiques efficaces </a:t>
            </a:r>
            <a:r>
              <a:rPr lang="fr-FR">
                <a:solidFill>
                  <a:srgbClr val="000000"/>
                </a:solidFill>
              </a:rPr>
              <a:t>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"/>
          <p:cNvSpPr txBox="1">
            <a:spLocks noGrp="1"/>
          </p:cNvSpPr>
          <p:nvPr>
            <p:ph type="body" idx="1"/>
          </p:nvPr>
        </p:nvSpPr>
        <p:spPr>
          <a:xfrm>
            <a:off x="7879217" y="145994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  <p:sp>
        <p:nvSpPr>
          <p:cNvPr id="537" name="Google Shape;537;p8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38" name="Google Shape;538;p8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  <p:sp>
        <p:nvSpPr>
          <p:cNvPr id="539" name="Google Shape;539;p8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08 min</a:t>
            </a:r>
            <a:endParaRPr dirty="0"/>
          </a:p>
        </p:txBody>
      </p:sp>
      <p:sp>
        <p:nvSpPr>
          <p:cNvPr id="540" name="Google Shape;540;p8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07 min</a:t>
            </a:r>
            <a:endParaRPr dirty="0"/>
          </a:p>
        </p:txBody>
      </p:sp>
      <p:sp>
        <p:nvSpPr>
          <p:cNvPr id="541" name="Google Shape;541;p8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2" name="Google Shape;552;p1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553" name="Google Shape;553;p10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3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 dirty="0"/>
              <a:t>1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7D597-E211-35FF-D9D3-F7F20DCA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D4FE6FF-1E0B-004D-84F9-0A1E8237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rappeler la signification de ces icônes?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95F55C0-24D6-042B-946A-513438AFEB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8BB264C-2001-1F84-DE15-13E2ADB5E6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C38B2C35-B5B2-E5EB-D820-244784F5C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34;p53">
            <a:extLst>
              <a:ext uri="{FF2B5EF4-FFF2-40B4-BE49-F238E27FC236}">
                <a16:creationId xmlns:a16="http://schemas.microsoft.com/office/drawing/2014/main" id="{10CBC765-9A98-7771-0749-8B7D9ECAD126}"/>
              </a:ext>
            </a:extLst>
          </p:cNvPr>
          <p:cNvSpPr txBox="1"/>
          <p:nvPr/>
        </p:nvSpPr>
        <p:spPr>
          <a:xfrm>
            <a:off x="1830626" y="4599182"/>
            <a:ext cx="4793732" cy="40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000" kern="0" dirty="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14" name="Google Shape;339;p53">
            <a:extLst>
              <a:ext uri="{FF2B5EF4-FFF2-40B4-BE49-F238E27FC236}">
                <a16:creationId xmlns:a16="http://schemas.microsoft.com/office/drawing/2014/main" id="{1B126A56-5E72-6FCA-B735-0A6ACFBF29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0626" y="2337160"/>
            <a:ext cx="2698265" cy="191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73E8C6-526D-00CA-A55A-5B51D8C6B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135" y="2214051"/>
            <a:ext cx="2585140" cy="258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5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4A7CB-5115-162D-837C-26EC236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C40B23B-D203-F86B-4A0D-E44ACD841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81D9422-78E6-BB35-61C0-FA2949955DC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fr-FR" dirty="0">
              <a:solidFill>
                <a:srgbClr val="AEABA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8AAA12C-E056-9AC6-C5AD-242D77309D2B}"/>
              </a:ext>
            </a:extLst>
          </p:cNvPr>
          <p:cNvSpPr txBox="1"/>
          <p:nvPr/>
        </p:nvSpPr>
        <p:spPr>
          <a:xfrm>
            <a:off x="1933703" y="4587567"/>
            <a:ext cx="2780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FR" altLang="fr-FR" sz="2000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Je travaille en binômes</a:t>
            </a:r>
          </a:p>
        </p:txBody>
      </p:sp>
      <p:sp>
        <p:nvSpPr>
          <p:cNvPr id="4" name="Google Shape;1186;p114">
            <a:extLst>
              <a:ext uri="{FF2B5EF4-FFF2-40B4-BE49-F238E27FC236}">
                <a16:creationId xmlns:a16="http://schemas.microsoft.com/office/drawing/2014/main" id="{42BD0FF0-2BC0-422F-CF24-12DACD005FDE}"/>
              </a:ext>
            </a:extLst>
          </p:cNvPr>
          <p:cNvSpPr txBox="1"/>
          <p:nvPr/>
        </p:nvSpPr>
        <p:spPr>
          <a:xfrm>
            <a:off x="7779862" y="4787622"/>
            <a:ext cx="2681661" cy="3769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Je </a:t>
            </a: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passe au tableau</a:t>
            </a:r>
            <a:endParaRPr lang="fr-FR" altLang="fr-FR" sz="2000" kern="0" dirty="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33572125-BF33-4172-7DA9-7618D7CF2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pic>
        <p:nvPicPr>
          <p:cNvPr id="8" name="Google Shape;339;p53">
            <a:extLst>
              <a:ext uri="{FF2B5EF4-FFF2-40B4-BE49-F238E27FC236}">
                <a16:creationId xmlns:a16="http://schemas.microsoft.com/office/drawing/2014/main" id="{3EAC41D1-A214-5AD6-3AE5-ED5AE6F4E4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626" y="2337160"/>
            <a:ext cx="2698265" cy="191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5288DBD3-1AA9-C49A-FEA4-43FD647BB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135" y="2214051"/>
            <a:ext cx="2585140" cy="258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80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 dirty="0"/>
              <a:t>2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50BDDAB8-55EF-EF56-227D-4B2BF7585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630;p20">
            <a:extLst>
              <a:ext uri="{FF2B5EF4-FFF2-40B4-BE49-F238E27FC236}">
                <a16:creationId xmlns:a16="http://schemas.microsoft.com/office/drawing/2014/main" id="{CBFF93A7-AE75-B50C-2664-2F8C4209F1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Pour commencer, rappelons les résultats des expériences déjà effectuées.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31;p20">
            <a:extLst>
              <a:ext uri="{FF2B5EF4-FFF2-40B4-BE49-F238E27FC236}">
                <a16:creationId xmlns:a16="http://schemas.microsoft.com/office/drawing/2014/main" id="{8FBABF12-001D-0207-D23D-BB81ED67C9F3}"/>
              </a:ext>
            </a:extLst>
          </p:cNvPr>
          <p:cNvSpPr txBox="1">
            <a:spLocks/>
          </p:cNvSpPr>
          <p:nvPr/>
        </p:nvSpPr>
        <p:spPr>
          <a:xfrm>
            <a:off x="778059" y="679511"/>
            <a:ext cx="10327914" cy="306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ou l’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ensignant.e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désigne quelques -uns pour répondre oralement.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C6A3410-E465-F9B2-DD14-92A0AF2F3C72}"/>
              </a:ext>
            </a:extLst>
          </p:cNvPr>
          <p:cNvSpPr/>
          <p:nvPr/>
        </p:nvSpPr>
        <p:spPr>
          <a:xfrm>
            <a:off x="778058" y="111989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latin typeface="Calibri" panose="020F0502020204030204"/>
              </a:rPr>
              <a:t>Complétez par ce qui convient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C5F4450-2EEC-D1D2-BB25-3CDA18981CB3}"/>
              </a:ext>
            </a:extLst>
          </p:cNvPr>
          <p:cNvSpPr txBox="1"/>
          <p:nvPr/>
        </p:nvSpPr>
        <p:spPr>
          <a:xfrm>
            <a:off x="1336431" y="1568034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Le résultat de l’expérience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1473E09-B924-32EC-871E-BE7C6F38125C}"/>
              </a:ext>
            </a:extLst>
          </p:cNvPr>
          <p:cNvGrpSpPr/>
          <p:nvPr/>
        </p:nvGrpSpPr>
        <p:grpSpPr>
          <a:xfrm>
            <a:off x="7732917" y="2918222"/>
            <a:ext cx="3176711" cy="510778"/>
            <a:chOff x="7921466" y="2594893"/>
            <a:chExt cx="3176711" cy="51077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D35F572-5518-0FDA-E0CC-6D382246D760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…………………………..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EE2F12B-E61F-C840-E1FE-F2BF532788AD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C8DE9F-7228-86B2-5C91-1C76C31E1047}"/>
              </a:ext>
            </a:extLst>
          </p:cNvPr>
          <p:cNvGrpSpPr/>
          <p:nvPr/>
        </p:nvGrpSpPr>
        <p:grpSpPr>
          <a:xfrm>
            <a:off x="7732917" y="5227328"/>
            <a:ext cx="3176711" cy="510778"/>
            <a:chOff x="7921466" y="2594893"/>
            <a:chExt cx="3176711" cy="51077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3930666-593C-4D23-3B1E-4D79E89A0C66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…………………………..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B11D281-4E61-9CDC-1AE9-1E426146CED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pic>
        <p:nvPicPr>
          <p:cNvPr id="22" name="Image 2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056E64C-9F5C-C777-B8B7-E06B801CE9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EDE6"/>
              </a:clrFrom>
              <a:clrTo>
                <a:srgbClr val="FFEDE6">
                  <a:alpha val="0"/>
                </a:srgbClr>
              </a:clrTo>
            </a:clrChange>
          </a:blip>
          <a:srcRect l="2629" t="3981" r="22888" b="3874"/>
          <a:stretch>
            <a:fillRect/>
          </a:stretch>
        </p:blipFill>
        <p:spPr>
          <a:xfrm>
            <a:off x="778058" y="2212359"/>
            <a:ext cx="6954859" cy="4228634"/>
          </a:xfrm>
          <a:prstGeom prst="rect">
            <a:avLst/>
          </a:prstGeom>
        </p:spPr>
      </p:pic>
      <p:pic>
        <p:nvPicPr>
          <p:cNvPr id="2" name="Google Shape;645;p21">
            <a:extLst>
              <a:ext uri="{FF2B5EF4-FFF2-40B4-BE49-F238E27FC236}">
                <a16:creationId xmlns:a16="http://schemas.microsoft.com/office/drawing/2014/main" id="{6E766E20-9350-02B0-D626-83F737E9C5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4783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09A1DCD2-F9EF-E0E6-C41E-9C89F849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630;p20">
            <a:extLst>
              <a:ext uri="{FF2B5EF4-FFF2-40B4-BE49-F238E27FC236}">
                <a16:creationId xmlns:a16="http://schemas.microsoft.com/office/drawing/2014/main" id="{76C90C37-10E2-E10D-31D7-8EEDE8653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Parfait ! Le cobaye immunisé contre le tétanos survit après l’injection de la toxine tétanique.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CEDA54-8316-C9A2-1776-37E3E41DF4C5}"/>
              </a:ext>
            </a:extLst>
          </p:cNvPr>
          <p:cNvSpPr txBox="1"/>
          <p:nvPr/>
        </p:nvSpPr>
        <p:spPr>
          <a:xfrm>
            <a:off x="1336431" y="1568034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Le résultat de l’expérience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2BB7044-1F6D-3719-B461-D84E68865948}"/>
              </a:ext>
            </a:extLst>
          </p:cNvPr>
          <p:cNvGrpSpPr/>
          <p:nvPr/>
        </p:nvGrpSpPr>
        <p:grpSpPr>
          <a:xfrm>
            <a:off x="7732917" y="2918222"/>
            <a:ext cx="3176711" cy="510778"/>
            <a:chOff x="7921466" y="2594893"/>
            <a:chExt cx="3176711" cy="51077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3044590-27E9-EB6F-1ECB-7A4BF29064CB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Survie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00EB22A-7120-9983-413F-B8CD773E9D9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E9E9328-65DC-3920-3672-DF8791DAE713}"/>
              </a:ext>
            </a:extLst>
          </p:cNvPr>
          <p:cNvGrpSpPr/>
          <p:nvPr/>
        </p:nvGrpSpPr>
        <p:grpSpPr>
          <a:xfrm>
            <a:off x="7732917" y="5227328"/>
            <a:ext cx="3176711" cy="510778"/>
            <a:chOff x="7921466" y="2594893"/>
            <a:chExt cx="3176711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4B3AF8F-ACC8-07DC-6397-0F42B4FBCB57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Mort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6EAB848-16A0-EFC4-3F20-732EBF19E42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pic>
        <p:nvPicPr>
          <p:cNvPr id="20" name="Image 19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BBA46D75-463C-F60E-3DB8-02EDF84C81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EDE6"/>
              </a:clrFrom>
              <a:clrTo>
                <a:srgbClr val="FFED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629" t="3981" r="22888" b="3874"/>
          <a:stretch>
            <a:fillRect/>
          </a:stretch>
        </p:blipFill>
        <p:spPr>
          <a:xfrm>
            <a:off x="778058" y="2212359"/>
            <a:ext cx="6954859" cy="4228634"/>
          </a:xfrm>
          <a:prstGeom prst="rect">
            <a:avLst/>
          </a:prstGeom>
        </p:spPr>
      </p:pic>
      <p:sp>
        <p:nvSpPr>
          <p:cNvPr id="3" name="Google Shape;631;p20">
            <a:extLst>
              <a:ext uri="{FF2B5EF4-FFF2-40B4-BE49-F238E27FC236}">
                <a16:creationId xmlns:a16="http://schemas.microsoft.com/office/drawing/2014/main" id="{5BBCA919-35A5-86C7-D61C-F5357B0B4731}"/>
              </a:ext>
            </a:extLst>
          </p:cNvPr>
          <p:cNvSpPr txBox="1">
            <a:spLocks/>
          </p:cNvSpPr>
          <p:nvPr/>
        </p:nvSpPr>
        <p:spPr>
          <a:xfrm>
            <a:off x="778058" y="615084"/>
            <a:ext cx="10327914" cy="306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Inviter les élèves à justifier la réponse.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Google Shape;645;p21">
            <a:extLst>
              <a:ext uri="{FF2B5EF4-FFF2-40B4-BE49-F238E27FC236}">
                <a16:creationId xmlns:a16="http://schemas.microsoft.com/office/drawing/2014/main" id="{F394E62E-4FFE-BDE5-4C18-7C69F3A5E9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697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ED5661BB-44EF-4102-A77E-3425DC160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630;p20">
            <a:extLst>
              <a:ext uri="{FF2B5EF4-FFF2-40B4-BE49-F238E27FC236}">
                <a16:creationId xmlns:a16="http://schemas.microsoft.com/office/drawing/2014/main" id="{975F1ABF-35E7-03B2-249A-D39876A8CA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Répondez maintenant à cette deuxième question.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31;p20">
            <a:extLst>
              <a:ext uri="{FF2B5EF4-FFF2-40B4-BE49-F238E27FC236}">
                <a16:creationId xmlns:a16="http://schemas.microsoft.com/office/drawing/2014/main" id="{C5FDF04C-6A2B-272E-205B-FD3E03E42489}"/>
              </a:ext>
            </a:extLst>
          </p:cNvPr>
          <p:cNvSpPr txBox="1">
            <a:spLocks/>
          </p:cNvSpPr>
          <p:nvPr/>
        </p:nvSpPr>
        <p:spPr>
          <a:xfrm>
            <a:off x="778059" y="679511"/>
            <a:ext cx="10327914" cy="306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ou l’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ensignant.e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désigne quelques -uns pour répondre oralement.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058050E-038B-9E5E-8DBB-C7FB0BD2BE66}"/>
              </a:ext>
            </a:extLst>
          </p:cNvPr>
          <p:cNvSpPr/>
          <p:nvPr/>
        </p:nvSpPr>
        <p:spPr>
          <a:xfrm>
            <a:off x="778058" y="111989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</a:t>
            </a:r>
            <a:r>
              <a:rPr lang="fr-FR" sz="2400" b="1" kern="1200" dirty="0">
                <a:latin typeface="Calibri" panose="020F0502020204030204"/>
              </a:rPr>
              <a:t>Complétez par ce qui convient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6866FD-A169-CD0A-531A-851AEF7D3EE5}"/>
              </a:ext>
            </a:extLst>
          </p:cNvPr>
          <p:cNvSpPr txBox="1"/>
          <p:nvPr/>
        </p:nvSpPr>
        <p:spPr>
          <a:xfrm>
            <a:off x="1336431" y="1568034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La conclusion à tirer des résultats de l’expérience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0C7406-C627-AFC1-D5E7-6356C9500EC2}"/>
              </a:ext>
            </a:extLst>
          </p:cNvPr>
          <p:cNvSpPr/>
          <p:nvPr/>
        </p:nvSpPr>
        <p:spPr>
          <a:xfrm>
            <a:off x="2799766" y="5060247"/>
            <a:ext cx="6592467" cy="1154163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Le sérum du cobaye immunisé contient des …………………… contre la toxine tétanique.</a:t>
            </a:r>
          </a:p>
        </p:txBody>
      </p:sp>
      <p:pic>
        <p:nvPicPr>
          <p:cNvPr id="2" name="Google Shape;645;p21">
            <a:extLst>
              <a:ext uri="{FF2B5EF4-FFF2-40B4-BE49-F238E27FC236}">
                <a16:creationId xmlns:a16="http://schemas.microsoft.com/office/drawing/2014/main" id="{69EB0183-D0E7-503D-AE82-291E000E61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C69E053-875A-C3E5-1ABB-D0F6CE990C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48811"/>
          <a:stretch>
            <a:fillRect/>
          </a:stretch>
        </p:blipFill>
        <p:spPr>
          <a:xfrm>
            <a:off x="950389" y="2078812"/>
            <a:ext cx="10291222" cy="25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88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88D511C5-F44C-B9CA-AEB2-836D7EAA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630;p20">
            <a:extLst>
              <a:ext uri="{FF2B5EF4-FFF2-40B4-BE49-F238E27FC236}">
                <a16:creationId xmlns:a16="http://schemas.microsoft.com/office/drawing/2014/main" id="{C3B70B97-D43E-BDA5-A298-61EE11D964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2332" y="376041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Exact ! Le sérum contient des anticorps spécifiques capables de neutraliser la toxine tétanique.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31;p20">
            <a:extLst>
              <a:ext uri="{FF2B5EF4-FFF2-40B4-BE49-F238E27FC236}">
                <a16:creationId xmlns:a16="http://schemas.microsoft.com/office/drawing/2014/main" id="{49229943-6937-E17A-C978-F0F428993AA9}"/>
              </a:ext>
            </a:extLst>
          </p:cNvPr>
          <p:cNvSpPr txBox="1">
            <a:spLocks/>
          </p:cNvSpPr>
          <p:nvPr/>
        </p:nvSpPr>
        <p:spPr>
          <a:xfrm>
            <a:off x="778059" y="679511"/>
            <a:ext cx="10327914" cy="306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ou l’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ensignant.e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désigne quelques -uns pour répondre oralement.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7B5A798-1F1B-41EB-E00D-E345967FA401}"/>
              </a:ext>
            </a:extLst>
          </p:cNvPr>
          <p:cNvSpPr txBox="1"/>
          <p:nvPr/>
        </p:nvSpPr>
        <p:spPr>
          <a:xfrm>
            <a:off x="1336431" y="1568034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La conclusion à tirer des résultats de l’expérience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2" name="Google Shape;645;p21">
            <a:extLst>
              <a:ext uri="{FF2B5EF4-FFF2-40B4-BE49-F238E27FC236}">
                <a16:creationId xmlns:a16="http://schemas.microsoft.com/office/drawing/2014/main" id="{9AF4D85C-4D9B-2477-E38D-30EA2BFC3C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69E6E35-295D-6FCC-127E-FA83B2AF0E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48811"/>
          <a:stretch>
            <a:fillRect/>
          </a:stretch>
        </p:blipFill>
        <p:spPr>
          <a:xfrm>
            <a:off x="950389" y="2078812"/>
            <a:ext cx="10291222" cy="258905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66207E-CCEB-C34C-C0D8-E87C776682BE}"/>
              </a:ext>
            </a:extLst>
          </p:cNvPr>
          <p:cNvSpPr/>
          <p:nvPr/>
        </p:nvSpPr>
        <p:spPr>
          <a:xfrm>
            <a:off x="2799766" y="5060247"/>
            <a:ext cx="6592467" cy="1154163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Le sérum du cobaye immunisé contient des …………………… contre la toxine tétanique.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0A6695-012A-C31E-98B0-469CE4EB5A36}"/>
              </a:ext>
            </a:extLst>
          </p:cNvPr>
          <p:cNvSpPr txBox="1"/>
          <p:nvPr/>
        </p:nvSpPr>
        <p:spPr>
          <a:xfrm>
            <a:off x="3554659" y="5469227"/>
            <a:ext cx="1615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/>
              </a:rPr>
              <a:t>anticorps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498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75955AB7-1055-4D21-0110-648AB05E9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630;p20">
            <a:extLst>
              <a:ext uri="{FF2B5EF4-FFF2-40B4-BE49-F238E27FC236}">
                <a16:creationId xmlns:a16="http://schemas.microsoft.com/office/drawing/2014/main" id="{12699827-ED01-1B2C-CCF7-568A7798C2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Nous allons rappeler la cellule immunitaire responsable de la production des anticorps.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Google Shape;631;p20">
            <a:extLst>
              <a:ext uri="{FF2B5EF4-FFF2-40B4-BE49-F238E27FC236}">
                <a16:creationId xmlns:a16="http://schemas.microsoft.com/office/drawing/2014/main" id="{53BBD1F6-5BD4-3E6E-D338-C59922FC4D54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1078997" cy="318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Sur leur ardoise, les élèves écrivent la lettre correspondante ou l’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ensignant.e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désigne quelques -uns pour répondre oralement.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54D3FB7-2353-6B30-944B-AF257E5FC85F}"/>
              </a:ext>
            </a:extLst>
          </p:cNvPr>
          <p:cNvSpPr/>
          <p:nvPr/>
        </p:nvSpPr>
        <p:spPr>
          <a:xfrm>
            <a:off x="778058" y="111989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Cochez la bonne réponse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C43852A-FB21-E3E5-2B8B-4AABD7FD506E}"/>
              </a:ext>
            </a:extLst>
          </p:cNvPr>
          <p:cNvSpPr txBox="1"/>
          <p:nvPr/>
        </p:nvSpPr>
        <p:spPr>
          <a:xfrm>
            <a:off x="1245996" y="1509087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La cellule qui produit les anticorps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2F51A2B-00BB-19F7-5418-C522B274D135}"/>
              </a:ext>
            </a:extLst>
          </p:cNvPr>
          <p:cNvGrpSpPr/>
          <p:nvPr/>
        </p:nvGrpSpPr>
        <p:grpSpPr>
          <a:xfrm>
            <a:off x="1455579" y="2428727"/>
            <a:ext cx="3895159" cy="510778"/>
            <a:chOff x="7921466" y="2594893"/>
            <a:chExt cx="3895159" cy="51077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2020AB9-4CAF-3C91-3E49-0B573807335E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Globule rouge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8576995-5904-03B7-DDF3-C68AF0A878D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E7319BF-78DC-AAC1-9163-55DC8F17967C}"/>
              </a:ext>
            </a:extLst>
          </p:cNvPr>
          <p:cNvGrpSpPr/>
          <p:nvPr/>
        </p:nvGrpSpPr>
        <p:grpSpPr>
          <a:xfrm>
            <a:off x="1455579" y="3316993"/>
            <a:ext cx="3895159" cy="510778"/>
            <a:chOff x="7921466" y="2594893"/>
            <a:chExt cx="3895159" cy="51077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B155B12-1B67-075A-D97E-3B4AA7B2476D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Lymphocyte T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AB31A8E-E9F0-3547-3C20-D30DCB35C00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4F1C9E2-748D-B688-5546-7E01593BB70F}"/>
              </a:ext>
            </a:extLst>
          </p:cNvPr>
          <p:cNvGrpSpPr/>
          <p:nvPr/>
        </p:nvGrpSpPr>
        <p:grpSpPr>
          <a:xfrm>
            <a:off x="1455579" y="4205259"/>
            <a:ext cx="3895159" cy="510778"/>
            <a:chOff x="7921466" y="2594893"/>
            <a:chExt cx="3895159" cy="5107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32A9406-AA17-1167-E910-6BAE072F1A72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Phagocyte 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CAE3BB3-140E-4DCF-D43E-BDA8839D07F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AD700AD-624C-4E1D-FAD5-D24F98B95FF2}"/>
              </a:ext>
            </a:extLst>
          </p:cNvPr>
          <p:cNvGrpSpPr/>
          <p:nvPr/>
        </p:nvGrpSpPr>
        <p:grpSpPr>
          <a:xfrm>
            <a:off x="1455579" y="5093524"/>
            <a:ext cx="3895159" cy="510778"/>
            <a:chOff x="7921466" y="2594893"/>
            <a:chExt cx="3895159" cy="51077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742CE9F-506D-4579-A2BB-679678D64C49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Lymphocyte B 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DB0784E-4806-8F06-8220-A12484F34C0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d</a:t>
              </a:r>
            </a:p>
          </p:txBody>
        </p:sp>
      </p:grpSp>
      <p:pic>
        <p:nvPicPr>
          <p:cNvPr id="3" name="Image 2" descr="Une image contenant clipart, Graphique, graphisme, Police&#10;&#10;Le contenu généré par l’IA peut être incorrect.">
            <a:extLst>
              <a:ext uri="{FF2B5EF4-FFF2-40B4-BE49-F238E27FC236}">
                <a16:creationId xmlns:a16="http://schemas.microsoft.com/office/drawing/2014/main" id="{B1A29EF9-DAF0-4C0C-9DC0-DDC77552C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079" y="3068369"/>
            <a:ext cx="6268337" cy="2025155"/>
          </a:xfrm>
          <a:prstGeom prst="rect">
            <a:avLst/>
          </a:prstGeom>
        </p:spPr>
      </p:pic>
      <p:grpSp>
        <p:nvGrpSpPr>
          <p:cNvPr id="2" name="Google Shape;884;p40">
            <a:extLst>
              <a:ext uri="{FF2B5EF4-FFF2-40B4-BE49-F238E27FC236}">
                <a16:creationId xmlns:a16="http://schemas.microsoft.com/office/drawing/2014/main" id="{AEFD8467-7EC1-03D2-0662-1E058E47135E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4" name="Google Shape;885;p40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589ACC4-E56B-28F9-4CF1-DCFB96B85C9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886;p40">
              <a:extLst>
                <a:ext uri="{FF2B5EF4-FFF2-40B4-BE49-F238E27FC236}">
                  <a16:creationId xmlns:a16="http://schemas.microsoft.com/office/drawing/2014/main" id="{DE7A293F-C15E-ED3F-9BE2-DFFA7534529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79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1843A767-5D46-B39F-1E0C-1CDA72DBF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630;p20">
            <a:extLst>
              <a:ext uri="{FF2B5EF4-FFF2-40B4-BE49-F238E27FC236}">
                <a16:creationId xmlns:a16="http://schemas.microsoft.com/office/drawing/2014/main" id="{D25607E3-D551-C359-4675-DB84D36DAB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Parfait ! Il s’agit d’un lymphocyte B.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Google Shape;631;p20">
            <a:extLst>
              <a:ext uri="{FF2B5EF4-FFF2-40B4-BE49-F238E27FC236}">
                <a16:creationId xmlns:a16="http://schemas.microsoft.com/office/drawing/2014/main" id="{5F2D48E5-7BBA-446D-318F-B87D72D0DB01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1078997" cy="318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rgbClr val="A5A5A5"/>
              </a:buClr>
              <a:buSzPts val="1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Sur leur ardoise, les élèves écrivent la lettre correspondante ou l’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ensignant.e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désigne quelques -uns pour répondre oralement.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15301D-0CB5-76B9-61B1-459A6C0C5642}"/>
              </a:ext>
            </a:extLst>
          </p:cNvPr>
          <p:cNvSpPr txBox="1"/>
          <p:nvPr/>
        </p:nvSpPr>
        <p:spPr>
          <a:xfrm>
            <a:off x="1245996" y="1509087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La cellule qui produit les anticorps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EA197BC-A3D4-789F-1CF9-BF11390EC8E9}"/>
              </a:ext>
            </a:extLst>
          </p:cNvPr>
          <p:cNvGrpSpPr/>
          <p:nvPr/>
        </p:nvGrpSpPr>
        <p:grpSpPr>
          <a:xfrm>
            <a:off x="1455579" y="2428727"/>
            <a:ext cx="3895159" cy="510778"/>
            <a:chOff x="7921466" y="2594893"/>
            <a:chExt cx="3895159" cy="51077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0A4ED35-17A7-B9F1-3101-362D70AD4775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Globule rouge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11F0952-9CD3-AD31-FC4A-1A4EC829DF4F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0D4E459-EED3-B214-21A3-70E69D1B45A2}"/>
              </a:ext>
            </a:extLst>
          </p:cNvPr>
          <p:cNvGrpSpPr/>
          <p:nvPr/>
        </p:nvGrpSpPr>
        <p:grpSpPr>
          <a:xfrm>
            <a:off x="1455579" y="3316993"/>
            <a:ext cx="3895159" cy="510778"/>
            <a:chOff x="7921466" y="2594893"/>
            <a:chExt cx="3895159" cy="5107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317F5BA-5151-138F-4A34-474C02E1F511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Lymphocyte T 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4C547B6-A77A-292F-03BF-27071A0BA4F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4B6B74D-FD75-803E-64AC-839AA05F962E}"/>
              </a:ext>
            </a:extLst>
          </p:cNvPr>
          <p:cNvGrpSpPr/>
          <p:nvPr/>
        </p:nvGrpSpPr>
        <p:grpSpPr>
          <a:xfrm>
            <a:off x="1455579" y="4205259"/>
            <a:ext cx="3895159" cy="510778"/>
            <a:chOff x="7921466" y="2594893"/>
            <a:chExt cx="3895159" cy="51077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C59A8A6-5ACA-2AF2-2988-354CEE2E45BE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Phagocyte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7339F7C-DB58-ED33-9706-3087BD4BA6F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B7AC286-D3A6-2AA1-53E6-27D1695AFBA1}"/>
              </a:ext>
            </a:extLst>
          </p:cNvPr>
          <p:cNvGrpSpPr/>
          <p:nvPr/>
        </p:nvGrpSpPr>
        <p:grpSpPr>
          <a:xfrm>
            <a:off x="1455579" y="5093524"/>
            <a:ext cx="3895159" cy="510778"/>
            <a:chOff x="7921466" y="2594893"/>
            <a:chExt cx="3895159" cy="5107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2F7F12B-3C68-0CC1-02E4-C73BFAAD59B2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Lymphocyte B 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D12CB1F-FE93-70DB-19E6-FA0FE72446E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d</a:t>
              </a:r>
            </a:p>
          </p:txBody>
        </p:sp>
      </p:grpSp>
      <p:pic>
        <p:nvPicPr>
          <p:cNvPr id="2" name="Image 1" descr="Une image contenant clipart, Graphique, graphisme, Police&#10;&#10;Le contenu généré par l’IA peut être incorrect.">
            <a:extLst>
              <a:ext uri="{FF2B5EF4-FFF2-40B4-BE49-F238E27FC236}">
                <a16:creationId xmlns:a16="http://schemas.microsoft.com/office/drawing/2014/main" id="{66CE87F5-CCD3-FA8E-D89F-EEFE0A96F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079" y="3068369"/>
            <a:ext cx="6268337" cy="20251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838D6A5-6465-5954-271C-786EC9E56BB4}"/>
              </a:ext>
            </a:extLst>
          </p:cNvPr>
          <p:cNvSpPr txBox="1"/>
          <p:nvPr/>
        </p:nvSpPr>
        <p:spPr>
          <a:xfrm>
            <a:off x="5246570" y="3102453"/>
            <a:ext cx="2141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accent2"/>
                </a:solidFill>
                <a:latin typeface="Calibri" panose="020F0502020204030204"/>
              </a:rPr>
              <a:t>Lymphocyte B </a:t>
            </a:r>
          </a:p>
        </p:txBody>
      </p:sp>
      <p:grpSp>
        <p:nvGrpSpPr>
          <p:cNvPr id="10" name="Google Shape;884;p40">
            <a:extLst>
              <a:ext uri="{FF2B5EF4-FFF2-40B4-BE49-F238E27FC236}">
                <a16:creationId xmlns:a16="http://schemas.microsoft.com/office/drawing/2014/main" id="{C1DFC1B1-BE73-2FC7-266B-D0B566D6A7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6" name="Google Shape;885;p40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888BD55-8C95-2068-D84B-045C42278E8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886;p40">
              <a:extLst>
                <a:ext uri="{FF2B5EF4-FFF2-40B4-BE49-F238E27FC236}">
                  <a16:creationId xmlns:a16="http://schemas.microsoft.com/office/drawing/2014/main" id="{A1ED81EE-9656-241A-D98E-8A9DDF0DF5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3529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0160" y="2194560"/>
            <a:ext cx="3962400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Activité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36103-7F12-ADA3-A8F7-30644B3C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09" y="201221"/>
            <a:ext cx="11018812" cy="572505"/>
          </a:xfrm>
        </p:spPr>
        <p:txBody>
          <a:bodyPr/>
          <a:lstStyle/>
          <a:p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observez attentivement cette image : elle représente un garçon qui reçoit un vaccin. Selon vous, pour quelle raison se fait-il vacciner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DAB3EC-AB87-5FD6-F59C-948F1314FAC1}"/>
              </a:ext>
            </a:extLst>
          </p:cNvPr>
          <p:cNvSpPr txBox="1"/>
          <p:nvPr/>
        </p:nvSpPr>
        <p:spPr>
          <a:xfrm>
            <a:off x="615968" y="3428999"/>
            <a:ext cx="4585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 votre avis, pourquoi ce garçon reçoit-il ce vaccin ?</a:t>
            </a:r>
          </a:p>
        </p:txBody>
      </p:sp>
      <p:pic>
        <p:nvPicPr>
          <p:cNvPr id="16" name="Espace réservé du contenu 15" descr="Une image contenant Équipement médical, intérieur, personne, médical&#10;&#10;Le contenu généré par l’IA peut être incorrect.">
            <a:extLst>
              <a:ext uri="{FF2B5EF4-FFF2-40B4-BE49-F238E27FC236}">
                <a16:creationId xmlns:a16="http://schemas.microsoft.com/office/drawing/2014/main" id="{C5DB156B-FD7C-6EFA-F384-202A6A1ADBC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343031" y="1893931"/>
            <a:ext cx="6036356" cy="4024242"/>
          </a:xfrm>
          <a:prstGeom prst="rect">
            <a:avLst/>
          </a:prstGeom>
        </p:spPr>
      </p:pic>
      <p:sp>
        <p:nvSpPr>
          <p:cNvPr id="4" name="Google Shape;710;p28">
            <a:extLst>
              <a:ext uri="{FF2B5EF4-FFF2-40B4-BE49-F238E27FC236}">
                <a16:creationId xmlns:a16="http://schemas.microsoft.com/office/drawing/2014/main" id="{81E701AF-AD68-0B6B-6D5C-24080140F948}"/>
              </a:ext>
            </a:extLst>
          </p:cNvPr>
          <p:cNvSpPr txBox="1">
            <a:spLocks/>
          </p:cNvSpPr>
          <p:nvPr/>
        </p:nvSpPr>
        <p:spPr>
          <a:xfrm>
            <a:off x="778058" y="708530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tabLst/>
              <a:defRPr/>
            </a:pPr>
            <a:r>
              <a:rPr kumimoji="0" lang="fr-FR" sz="105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Accepter toutes les réponses des élèves pour faire émerger leurs représentations initiales.</a:t>
            </a:r>
          </a:p>
        </p:txBody>
      </p:sp>
    </p:spTree>
    <p:extLst>
      <p:ext uri="{BB962C8B-B14F-4D97-AF65-F5344CB8AC3E}">
        <p14:creationId xmlns:p14="http://schemas.microsoft.com/office/powerpoint/2010/main" val="2174839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8"/>
          <p:cNvSpPr txBox="1">
            <a:spLocks noGrp="1"/>
          </p:cNvSpPr>
          <p:nvPr>
            <p:ph type="title"/>
          </p:nvPr>
        </p:nvSpPr>
        <p:spPr>
          <a:xfrm>
            <a:off x="778058" y="36853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0" name="Google Shape;710;p28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>
              <a:spcBef>
                <a:spcPts val="0"/>
              </a:spcBef>
            </a:pP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1" name="Google Shape;711;p28"/>
          <p:cNvSpPr txBox="1">
            <a:spLocks noGrp="1"/>
          </p:cNvSpPr>
          <p:nvPr>
            <p:ph type="body" idx="3"/>
          </p:nvPr>
        </p:nvSpPr>
        <p:spPr>
          <a:xfrm>
            <a:off x="2170444" y="1892261"/>
            <a:ext cx="8450664" cy="629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algn="ctr">
              <a:buFont typeface="Arial" panose="020B0604020202020204" pitchFamily="34" charset="0"/>
            </a:pPr>
            <a:r>
              <a:rPr lang="fr-FR" sz="2800" b="1" kern="1200" dirty="0">
                <a:solidFill>
                  <a:srgbClr val="106585"/>
                </a:solidFill>
                <a:ea typeface="+mn-ea"/>
                <a:cs typeface="+mn-cs"/>
              </a:rPr>
              <a:t>Déduire le rôle de la vaccination comme moyen d’aide préventif au système immunitaire.</a:t>
            </a:r>
          </a:p>
        </p:txBody>
      </p:sp>
      <p:pic>
        <p:nvPicPr>
          <p:cNvPr id="3" name="Image 2" descr="Une image contenant personne, habits, doigt, Équipement médical&#10;&#10;Le contenu généré par l’IA peut être incorrect.">
            <a:extLst>
              <a:ext uri="{FF2B5EF4-FFF2-40B4-BE49-F238E27FC236}">
                <a16:creationId xmlns:a16="http://schemas.microsoft.com/office/drawing/2014/main" id="{ACB26C87-C146-16ED-07CD-973449D5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634" y="2851278"/>
            <a:ext cx="5320731" cy="35471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8A30AE6C-065E-8C6B-4CD3-BE6CF524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4F53F58B-1C95-93FB-6627-F7087A29B4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6F6A914-D0EC-E1C6-7687-007677656295}"/>
              </a:ext>
            </a:extLst>
          </p:cNvPr>
          <p:cNvSpPr txBox="1"/>
          <p:nvPr/>
        </p:nvSpPr>
        <p:spPr>
          <a:xfrm>
            <a:off x="924484" y="262837"/>
            <a:ext cx="9314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 par la première notion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8F6310-FFCC-951B-637F-72FC28318934}"/>
              </a:ext>
            </a:extLst>
          </p:cNvPr>
          <p:cNvSpPr txBox="1"/>
          <p:nvPr/>
        </p:nvSpPr>
        <p:spPr>
          <a:xfrm>
            <a:off x="697122" y="615135"/>
            <a:ext cx="10177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lang="fr-F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</a:t>
            </a:r>
            <a:r>
              <a:rPr lang="fr-F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enseignant·e</a:t>
            </a:r>
            <a:r>
              <a:rPr lang="fr-F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clarifie les notions et peut utiliser l’alternance linguistique si besoin.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7DB6EA-AA6D-C980-7629-B379D57AC9E6}"/>
              </a:ext>
            </a:extLst>
          </p:cNvPr>
          <p:cNvSpPr txBox="1"/>
          <p:nvPr/>
        </p:nvSpPr>
        <p:spPr>
          <a:xfrm>
            <a:off x="1031195" y="1828836"/>
            <a:ext cx="1017764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/>
            <a:r>
              <a:rPr lang="fr-FR" dirty="0"/>
              <a:t>Une préparation contenant micro-organisme inoffensif </a:t>
            </a:r>
            <a:r>
              <a:rPr lang="ar-SA" b="1" dirty="0"/>
              <a:t>غير مؤذي</a:t>
            </a:r>
            <a:r>
              <a:rPr lang="fr-FR" b="1" dirty="0"/>
              <a:t> </a:t>
            </a:r>
            <a:r>
              <a:rPr lang="fr-FR" dirty="0"/>
              <a:t>(affaibli ou tué) capable de stimuler le système immunitaire pour </a:t>
            </a:r>
            <a:r>
              <a:rPr lang="fr-FR" b="1" dirty="0">
                <a:solidFill>
                  <a:srgbClr val="FF0000"/>
                </a:solidFill>
              </a:rPr>
              <a:t>produire des anticorps </a:t>
            </a:r>
            <a:r>
              <a:rPr lang="fr-FR" dirty="0"/>
              <a:t>et</a:t>
            </a:r>
            <a:r>
              <a:rPr lang="ar-MA" dirty="0"/>
              <a:t> </a:t>
            </a:r>
            <a:r>
              <a:rPr lang="fr-FR" dirty="0"/>
              <a:t>des </a:t>
            </a:r>
            <a:r>
              <a:rPr lang="fr-FR" b="1" dirty="0">
                <a:solidFill>
                  <a:srgbClr val="FF0000"/>
                </a:solidFill>
              </a:rPr>
              <a:t>cellules mémoires </a:t>
            </a:r>
            <a:r>
              <a:rPr lang="ar-MA" b="1" dirty="0">
                <a:solidFill>
                  <a:srgbClr val="FF0000"/>
                </a:solidFill>
              </a:rPr>
              <a:t>خلايا ذات ذاكرة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/>
              <a:t>assurant une </a:t>
            </a:r>
            <a:r>
              <a:rPr lang="fr-FR" b="1" dirty="0"/>
              <a:t>protection</a:t>
            </a:r>
            <a:r>
              <a:rPr lang="fr-FR" dirty="0"/>
              <a:t> </a:t>
            </a:r>
            <a:r>
              <a:rPr lang="fr-FR" b="1" dirty="0"/>
              <a:t>durable</a:t>
            </a:r>
            <a:r>
              <a:rPr lang="fr-FR" dirty="0"/>
              <a:t> contre une maladie.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FE8B1E-5ADE-3022-12D9-FADE52920D33}"/>
              </a:ext>
            </a:extLst>
          </p:cNvPr>
          <p:cNvSpPr txBox="1"/>
          <p:nvPr/>
        </p:nvSpPr>
        <p:spPr>
          <a:xfrm>
            <a:off x="697122" y="1204671"/>
            <a:ext cx="3502357" cy="461665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24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fr-FR" dirty="0"/>
              <a:t>Vaccin  : </a:t>
            </a:r>
            <a:r>
              <a:rPr lang="ar-MA" sz="2000" dirty="0"/>
              <a:t>لقاح</a:t>
            </a:r>
            <a:endParaRPr lang="fr-FR" dirty="0"/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FCCD6DD4-9540-7ED7-F9A2-2C6DDC54E1D7}"/>
              </a:ext>
            </a:extLst>
          </p:cNvPr>
          <p:cNvSpPr/>
          <p:nvPr/>
        </p:nvSpPr>
        <p:spPr>
          <a:xfrm>
            <a:off x="4276870" y="4831701"/>
            <a:ext cx="473005" cy="52406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D39A656C-1BAF-0C8D-95A2-838F7560413B}"/>
              </a:ext>
            </a:extLst>
          </p:cNvPr>
          <p:cNvSpPr/>
          <p:nvPr/>
        </p:nvSpPr>
        <p:spPr>
          <a:xfrm>
            <a:off x="7528100" y="4831701"/>
            <a:ext cx="473005" cy="52406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58CD56B-5583-6392-F2C5-46A54218872E}"/>
              </a:ext>
            </a:extLst>
          </p:cNvPr>
          <p:cNvGrpSpPr/>
          <p:nvPr/>
        </p:nvGrpSpPr>
        <p:grpSpPr>
          <a:xfrm>
            <a:off x="1708219" y="3892501"/>
            <a:ext cx="2273103" cy="2630492"/>
            <a:chOff x="1708219" y="4004296"/>
            <a:chExt cx="2273103" cy="2630492"/>
          </a:xfrm>
        </p:grpSpPr>
        <p:pic>
          <p:nvPicPr>
            <p:cNvPr id="19" name="Image 18" descr="Une image contenant dessin, clipart, illustratio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5DED7F4-BFB1-EFD8-233F-D1974DDA9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3807" y="4004296"/>
              <a:ext cx="2187130" cy="1973751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2AFD440-342C-092C-A8C9-5BB1567EFE4D}"/>
                </a:ext>
              </a:extLst>
            </p:cNvPr>
            <p:cNvSpPr txBox="1"/>
            <p:nvPr/>
          </p:nvSpPr>
          <p:spPr>
            <a:xfrm>
              <a:off x="1708219" y="5926902"/>
              <a:ext cx="227310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Micro-organisme isolé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FB3CFE-BB23-B602-6B6E-F1A927FCB43C}"/>
              </a:ext>
            </a:extLst>
          </p:cNvPr>
          <p:cNvGrpSpPr/>
          <p:nvPr/>
        </p:nvGrpSpPr>
        <p:grpSpPr>
          <a:xfrm>
            <a:off x="8296652" y="3378320"/>
            <a:ext cx="2187129" cy="3006173"/>
            <a:chOff x="8296652" y="3302281"/>
            <a:chExt cx="2187129" cy="3006173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5CEA842-4C97-909B-7110-7068AAEFE95D}"/>
                </a:ext>
              </a:extLst>
            </p:cNvPr>
            <p:cNvSpPr txBox="1"/>
            <p:nvPr/>
          </p:nvSpPr>
          <p:spPr>
            <a:xfrm>
              <a:off x="8296652" y="5939122"/>
              <a:ext cx="2187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Production du vaccin </a:t>
              </a:r>
            </a:p>
          </p:txBody>
        </p:sp>
        <p:pic>
          <p:nvPicPr>
            <p:cNvPr id="10" name="Image 9" descr="Une image contenant Équipement médical, bouteille, Équipement de laboratoire, seringue&#10;&#10;Le contenu généré par l’IA peut être incorrect.">
              <a:extLst>
                <a:ext uri="{FF2B5EF4-FFF2-40B4-BE49-F238E27FC236}">
                  <a16:creationId xmlns:a16="http://schemas.microsoft.com/office/drawing/2014/main" id="{F878BF0D-B795-7BE6-63B9-DCE31323B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b="4914"/>
            <a:stretch>
              <a:fillRect/>
            </a:stretch>
          </p:blipFill>
          <p:spPr>
            <a:xfrm>
              <a:off x="8604136" y="3302281"/>
              <a:ext cx="1861782" cy="265546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9A39DF1-6A89-0DB0-669B-040EA82C3FA6}"/>
              </a:ext>
            </a:extLst>
          </p:cNvPr>
          <p:cNvGrpSpPr/>
          <p:nvPr/>
        </p:nvGrpSpPr>
        <p:grpSpPr>
          <a:xfrm>
            <a:off x="5045423" y="3614556"/>
            <a:ext cx="2187129" cy="2908437"/>
            <a:chOff x="5121895" y="3815516"/>
            <a:chExt cx="2187129" cy="2908437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CF319C0-65D9-DF9D-8CA5-59FC938FDF04}"/>
                </a:ext>
              </a:extLst>
            </p:cNvPr>
            <p:cNvSpPr txBox="1"/>
            <p:nvPr/>
          </p:nvSpPr>
          <p:spPr>
            <a:xfrm>
              <a:off x="5121895" y="6077622"/>
              <a:ext cx="21871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Micro-organisme est rendu inoffensif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3D2BFEB-C7E8-CDFB-F98D-FFF4BCE05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b="21905"/>
            <a:stretch>
              <a:fillRect/>
            </a:stretch>
          </p:blipFill>
          <p:spPr>
            <a:xfrm>
              <a:off x="5211851" y="3815516"/>
              <a:ext cx="2007216" cy="23513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1396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8" grpId="0" animBg="1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55C167AB-5A11-9E0C-4DA9-3F66FE64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867385AB-709C-207F-B6E4-8FEF7B63AE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0072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1EF8BB-C97E-F197-507D-694CF7C45AAA}"/>
              </a:ext>
            </a:extLst>
          </p:cNvPr>
          <p:cNvSpPr txBox="1"/>
          <p:nvPr/>
        </p:nvSpPr>
        <p:spPr>
          <a:xfrm>
            <a:off x="924484" y="262837"/>
            <a:ext cx="9314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deuxième notion : vaccination.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A013D3-1D7E-AC4A-54D3-3DFAD0849D41}"/>
              </a:ext>
            </a:extLst>
          </p:cNvPr>
          <p:cNvSpPr txBox="1"/>
          <p:nvPr/>
        </p:nvSpPr>
        <p:spPr>
          <a:xfrm>
            <a:off x="796687" y="585364"/>
            <a:ext cx="10177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indent="0" defTabSz="914400" eaLnBrk="1" fontAlgn="auto" latinLnBrk="0" hangingPunct="1">
              <a:buSzPts val="1000"/>
              <a:buNone/>
              <a:tabLst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les notions et peut utiliser l’alternance linguistique si besoin.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AEAEE7-9897-3D0D-296F-D211952488A7}"/>
              </a:ext>
            </a:extLst>
          </p:cNvPr>
          <p:cNvSpPr txBox="1"/>
          <p:nvPr/>
        </p:nvSpPr>
        <p:spPr>
          <a:xfrm>
            <a:off x="1007176" y="1931522"/>
            <a:ext cx="10177647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L’introduction d’un micro-organisme inoffensif</a:t>
            </a:r>
            <a:r>
              <a:rPr lang="ar-MA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(antigène) dans le corps pour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déclencher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réponse immunitaire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créer des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cellules mémoires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protégeront l’organisme lors d’un futur contact avec le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même antigène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51C5C0-598E-CF7F-1634-57CC25BC9CFD}"/>
              </a:ext>
            </a:extLst>
          </p:cNvPr>
          <p:cNvSpPr txBox="1"/>
          <p:nvPr/>
        </p:nvSpPr>
        <p:spPr>
          <a:xfrm>
            <a:off x="646881" y="1281984"/>
            <a:ext cx="3502357" cy="461665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24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fr-FR" dirty="0"/>
              <a:t>Vaccination   : </a:t>
            </a:r>
            <a:r>
              <a:rPr lang="ar-MA" sz="2000" dirty="0"/>
              <a:t>تلقيح</a:t>
            </a:r>
            <a:endParaRPr lang="fr-FR" dirty="0"/>
          </a:p>
        </p:txBody>
      </p:sp>
      <p:pic>
        <p:nvPicPr>
          <p:cNvPr id="2052" name="Picture 4" descr="All You Need to Know About Immunization: A Clear Plan for Parents | Rainbow  Children's Hospitals">
            <a:extLst>
              <a:ext uri="{FF2B5EF4-FFF2-40B4-BE49-F238E27FC236}">
                <a16:creationId xmlns:a16="http://schemas.microsoft.com/office/drawing/2014/main" id="{6DCDF9CF-6450-B540-D9FE-F8BB65B92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14"/>
          <a:stretch>
            <a:fillRect/>
          </a:stretch>
        </p:blipFill>
        <p:spPr bwMode="auto">
          <a:xfrm>
            <a:off x="5885511" y="3429000"/>
            <a:ext cx="4900300" cy="278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personne, Visage humain, barbier, Maquilleur&#10;&#10;Le contenu généré par l’IA peut être incorrect.">
            <a:extLst>
              <a:ext uri="{FF2B5EF4-FFF2-40B4-BE49-F238E27FC236}">
                <a16:creationId xmlns:a16="http://schemas.microsoft.com/office/drawing/2014/main" id="{E8DBA612-AA0B-11E7-D508-EEEE1FE6E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93" y="3429001"/>
            <a:ext cx="4180569" cy="27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63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FE6A52E1-0383-551D-EE39-C28BEB1CE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F178344E-5799-DE9E-95B4-99F722DCA4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50406" y="47133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48AC2B-AC6A-B3BA-D247-A8AB2027A088}"/>
              </a:ext>
            </a:extLst>
          </p:cNvPr>
          <p:cNvSpPr txBox="1"/>
          <p:nvPr/>
        </p:nvSpPr>
        <p:spPr>
          <a:xfrm>
            <a:off x="924484" y="262837"/>
            <a:ext cx="9314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cellules mémoires et la mémoire immunitaire.</a:t>
            </a:r>
          </a:p>
          <a:p>
            <a:r>
              <a:rPr lang="fr-FR" sz="18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D360C4-FEBC-A07D-AF82-E2D1B19A1CCB}"/>
              </a:ext>
            </a:extLst>
          </p:cNvPr>
          <p:cNvSpPr txBox="1"/>
          <p:nvPr/>
        </p:nvSpPr>
        <p:spPr>
          <a:xfrm>
            <a:off x="796687" y="585364"/>
            <a:ext cx="10177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indent="0" defTabSz="914400" eaLnBrk="1" fontAlgn="auto" latinLnBrk="0" hangingPunct="1">
              <a:buSzPts val="1000"/>
              <a:buNone/>
              <a:tabLst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les notions et peut utiliser l’alternance linguistique si besoin.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991389-19A3-1D89-F5B9-ADBDAE9C2092}"/>
              </a:ext>
            </a:extLst>
          </p:cNvPr>
          <p:cNvSpPr txBox="1"/>
          <p:nvPr/>
        </p:nvSpPr>
        <p:spPr>
          <a:xfrm>
            <a:off x="1007176" y="1996992"/>
            <a:ext cx="10177647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sont des cellules du système immunitaire qui gardent en mémoire un micro-organisme déjà rencontré. Grâce à elles, le corps peut réagir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vite et plus efficacement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 le même micro-organisme revient.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C979054-B71C-A80C-B061-61B139EBA99B}"/>
              </a:ext>
            </a:extLst>
          </p:cNvPr>
          <p:cNvSpPr txBox="1"/>
          <p:nvPr/>
        </p:nvSpPr>
        <p:spPr>
          <a:xfrm>
            <a:off x="796688" y="1353320"/>
            <a:ext cx="2811752" cy="461665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24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r>
              <a:rPr lang="fr-FR" dirty="0"/>
              <a:t>Cellules mémoires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7427AE-06C3-3645-8F11-0A706F307D00}"/>
              </a:ext>
            </a:extLst>
          </p:cNvPr>
          <p:cNvSpPr txBox="1"/>
          <p:nvPr/>
        </p:nvSpPr>
        <p:spPr>
          <a:xfrm>
            <a:off x="1007176" y="4442003"/>
            <a:ext cx="10177647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capacité du corps à produire des cellules mémoires contre un micro-organisme après un premier contact, afin de se défendre plus rapidement lors d’un deuxième contact.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B4B2E7-6BC5-ABED-2ADE-5AEA5B194791}"/>
              </a:ext>
            </a:extLst>
          </p:cNvPr>
          <p:cNvSpPr txBox="1"/>
          <p:nvPr/>
        </p:nvSpPr>
        <p:spPr>
          <a:xfrm>
            <a:off x="796687" y="3798331"/>
            <a:ext cx="3502357" cy="461665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2400" b="1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fr-FR" dirty="0"/>
              <a:t>Mémoire immunitaire</a:t>
            </a:r>
          </a:p>
        </p:txBody>
      </p:sp>
    </p:spTree>
    <p:extLst>
      <p:ext uri="{BB962C8B-B14F-4D97-AF65-F5344CB8AC3E}">
        <p14:creationId xmlns:p14="http://schemas.microsoft.com/office/powerpoint/2010/main" val="1027939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6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104" y="289144"/>
            <a:ext cx="10778296" cy="466928"/>
          </a:xfrm>
        </p:spPr>
        <p:txBody>
          <a:bodyPr/>
          <a:lstStyle/>
          <a:p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déduire le rôle de la vaccination comme moyen d’aide préventif au système immunitaire. 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232491" y="1703873"/>
            <a:ext cx="11727017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7159085" y="2416293"/>
            <a:ext cx="4720564" cy="3650974"/>
          </a:xfrm>
          <a:prstGeom prst="roundRect">
            <a:avLst>
              <a:gd name="adj" fmla="val 6428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réalise ma tâche en trois consignes :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Tx/>
              <a:buAutoNum type="arabicPeriod"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</a:t>
            </a:r>
            <a:r>
              <a:rPr lang="fr-FR" sz="1800" kern="1200" dirty="0">
                <a:solidFill>
                  <a:prstClr val="white"/>
                </a:solidFill>
              </a:rPr>
              <a:t>précise le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contenu du vaccin.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Tx/>
              <a:buAutoNum type="arabicPeriod"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</a:t>
            </a:r>
            <a:r>
              <a:rPr lang="fr-FR" sz="1800" kern="1200" dirty="0">
                <a:solidFill>
                  <a:prstClr val="white"/>
                </a:solidFill>
              </a:rPr>
              <a:t>compare la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vitesse et l’intensité de la réponse immunitaire après le 1er et le 2ème contact.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Tx/>
              <a:buAutoNum type="arabicPeriod"/>
              <a:defRPr/>
            </a:pPr>
            <a:r>
              <a:rPr lang="fr-FR" sz="1800" kern="1200" dirty="0">
                <a:solidFill>
                  <a:prstClr val="white"/>
                </a:solidFill>
              </a:rPr>
              <a:t>Je déduis le rôle du vaccin et la caractéristique du système immunitaire sur laquelle repose la vaccination.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à coins arrondis 3">
            <a:extLst>
              <a:ext uri="{FF2B5EF4-FFF2-40B4-BE49-F238E27FC236}">
                <a16:creationId xmlns:a16="http://schemas.microsoft.com/office/drawing/2014/main" id="{3B19B6BF-A8DE-C20B-4CC9-ABE0C4730F30}"/>
              </a:ext>
            </a:extLst>
          </p:cNvPr>
          <p:cNvSpPr/>
          <p:nvPr/>
        </p:nvSpPr>
        <p:spPr>
          <a:xfrm>
            <a:off x="381596" y="1921611"/>
            <a:ext cx="5714404" cy="3711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 : </a:t>
            </a:r>
            <a:r>
              <a:rPr lang="fr-FR" sz="1800" b="1" kern="1200" dirty="0">
                <a:solidFill>
                  <a:prstClr val="black"/>
                </a:solidFill>
                <a:sym typeface="Calibri"/>
              </a:rPr>
              <a:t>Tableau + Graphique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000988B-5D9A-9104-3105-E113FDC27122}"/>
              </a:ext>
            </a:extLst>
          </p:cNvPr>
          <p:cNvSpPr/>
          <p:nvPr/>
        </p:nvSpPr>
        <p:spPr>
          <a:xfrm>
            <a:off x="6704432" y="3974269"/>
            <a:ext cx="374794" cy="725550"/>
          </a:xfrm>
          <a:prstGeom prst="rightArrow">
            <a:avLst/>
          </a:prstGeom>
          <a:solidFill>
            <a:srgbClr val="1D9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2AB1A6D-3E90-DB8E-E079-B5D8B2F0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067" y="2416293"/>
            <a:ext cx="6354993" cy="36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048FCDCA-8E14-61D5-9EAE-3A70FE72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9231D2A-026F-2C21-5F94-653DAD4FB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399" r="1" b="59804"/>
          <a:stretch>
            <a:fillRect/>
          </a:stretch>
        </p:blipFill>
        <p:spPr>
          <a:xfrm>
            <a:off x="844062" y="2680530"/>
            <a:ext cx="11142551" cy="2562889"/>
          </a:xfrm>
          <a:prstGeom prst="rect">
            <a:avLst/>
          </a:prstGeom>
        </p:spPr>
      </p:pic>
      <p:sp>
        <p:nvSpPr>
          <p:cNvPr id="721" name="Google Shape;721;p30">
            <a:extLst>
              <a:ext uri="{FF2B5EF4-FFF2-40B4-BE49-F238E27FC236}">
                <a16:creationId xmlns:a16="http://schemas.microsoft.com/office/drawing/2014/main" id="{2D4EFD96-6FE8-1891-CB7E-90BB79FEE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8058" y="312370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 par la première consigne: </a:t>
            </a:r>
          </a:p>
        </p:txBody>
      </p:sp>
      <p:sp>
        <p:nvSpPr>
          <p:cNvPr id="722" name="Google Shape;722;p30">
            <a:extLst>
              <a:ext uri="{FF2B5EF4-FFF2-40B4-BE49-F238E27FC236}">
                <a16:creationId xmlns:a16="http://schemas.microsoft.com/office/drawing/2014/main" id="{0CFA4436-2CC3-B0AF-CCD5-C23FBC6F6FA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>
              <a:spcBef>
                <a:spcPts val="0"/>
              </a:spcBef>
            </a:pP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49DCA797-A96C-4F1E-AC72-DBC65BFB7B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779;p33">
            <a:extLst>
              <a:ext uri="{FF2B5EF4-FFF2-40B4-BE49-F238E27FC236}">
                <a16:creationId xmlns:a16="http://schemas.microsoft.com/office/drawing/2014/main" id="{F419B1E0-B55B-F0E6-4633-769C25BA8197}"/>
              </a:ext>
            </a:extLst>
          </p:cNvPr>
          <p:cNvGrpSpPr/>
          <p:nvPr/>
        </p:nvGrpSpPr>
        <p:grpSpPr>
          <a:xfrm>
            <a:off x="553360" y="1106513"/>
            <a:ext cx="10753978" cy="510733"/>
            <a:chOff x="518636" y="1225112"/>
            <a:chExt cx="10753978" cy="510733"/>
          </a:xfrm>
        </p:grpSpPr>
        <p:sp>
          <p:nvSpPr>
            <p:cNvPr id="10" name="Google Shape;780;p33">
              <a:extLst>
                <a:ext uri="{FF2B5EF4-FFF2-40B4-BE49-F238E27FC236}">
                  <a16:creationId xmlns:a16="http://schemas.microsoft.com/office/drawing/2014/main" id="{ED6DA803-6C22-DFEC-15BD-03E001F6E4D4}"/>
                </a:ext>
              </a:extLst>
            </p:cNvPr>
            <p:cNvSpPr/>
            <p:nvPr/>
          </p:nvSpPr>
          <p:spPr>
            <a:xfrm>
              <a:off x="674378" y="1225112"/>
              <a:ext cx="10598236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2438" marR="0" lvl="0" indent="-452438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Précisez le contenu du vaccin de la rougeole.</a:t>
              </a:r>
              <a:endParaRPr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781;p33">
              <a:extLst>
                <a:ext uri="{FF2B5EF4-FFF2-40B4-BE49-F238E27FC236}">
                  <a16:creationId xmlns:a16="http://schemas.microsoft.com/office/drawing/2014/main" id="{7EEFCE4E-EFC5-C7DF-6B3A-12FA8C53793E}"/>
                </a:ext>
              </a:extLst>
            </p:cNvPr>
            <p:cNvSpPr/>
            <p:nvPr/>
          </p:nvSpPr>
          <p:spPr>
            <a:xfrm>
              <a:off x="518636" y="1241381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BC0E25-9D54-FB16-7319-A59FAA8CCC44}"/>
              </a:ext>
            </a:extLst>
          </p:cNvPr>
          <p:cNvGrpSpPr/>
          <p:nvPr/>
        </p:nvGrpSpPr>
        <p:grpSpPr>
          <a:xfrm>
            <a:off x="3146337" y="5727997"/>
            <a:ext cx="7423011" cy="461665"/>
            <a:chOff x="2479273" y="5602463"/>
            <a:chExt cx="5209052" cy="461665"/>
          </a:xfrm>
        </p:grpSpPr>
        <p:sp>
          <p:nvSpPr>
            <p:cNvPr id="51" name="Flèche : droite 50">
              <a:extLst>
                <a:ext uri="{FF2B5EF4-FFF2-40B4-BE49-F238E27FC236}">
                  <a16:creationId xmlns:a16="http://schemas.microsoft.com/office/drawing/2014/main" id="{320BF752-E4C9-6BF8-3048-1E96E5C65481}"/>
                </a:ext>
              </a:extLst>
            </p:cNvPr>
            <p:cNvSpPr/>
            <p:nvPr/>
          </p:nvSpPr>
          <p:spPr>
            <a:xfrm rot="10800000" flipH="1">
              <a:off x="2479273" y="5644479"/>
              <a:ext cx="402774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39BCDDB7-F0A4-D2B4-C998-BA05ACDCECF3}"/>
                </a:ext>
              </a:extLst>
            </p:cNvPr>
            <p:cNvSpPr txBox="1"/>
            <p:nvPr/>
          </p:nvSpPr>
          <p:spPr>
            <a:xfrm>
              <a:off x="2680660" y="5602463"/>
              <a:ext cx="50076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noProof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vaccin de la rougeole contient le virus atténué.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CD7EDBFD-384A-94E4-B01F-A2544C800E34}"/>
              </a:ext>
            </a:extLst>
          </p:cNvPr>
          <p:cNvSpPr txBox="1"/>
          <p:nvPr/>
        </p:nvSpPr>
        <p:spPr>
          <a:xfrm>
            <a:off x="732021" y="1857148"/>
            <a:ext cx="1669948" cy="419650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spcBef>
                <a:spcPts val="600"/>
              </a:spcBef>
              <a:spcAft>
                <a:spcPts val="600"/>
              </a:spcAft>
              <a:defRPr sz="2600" b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fr-MA" sz="2400" b="0" dirty="0"/>
              <a:t>J’observe :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645CDD-4D3C-5DAD-D33F-E8953AC3A0C5}"/>
              </a:ext>
            </a:extLst>
          </p:cNvPr>
          <p:cNvGrpSpPr/>
          <p:nvPr/>
        </p:nvGrpSpPr>
        <p:grpSpPr>
          <a:xfrm>
            <a:off x="8536611" y="1867925"/>
            <a:ext cx="2968594" cy="1940105"/>
            <a:chOff x="8491385" y="1797881"/>
            <a:chExt cx="2968594" cy="194010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6DCDC16-3AC8-746F-0662-B5914E2A6C2D}"/>
                </a:ext>
              </a:extLst>
            </p:cNvPr>
            <p:cNvSpPr/>
            <p:nvPr/>
          </p:nvSpPr>
          <p:spPr>
            <a:xfrm>
              <a:off x="8676743" y="3325411"/>
              <a:ext cx="1177124" cy="4125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03ADC226-1F2E-53A7-B567-429208F30610}"/>
                </a:ext>
              </a:extLst>
            </p:cNvPr>
            <p:cNvCxnSpPr>
              <a:cxnSpLocks/>
            </p:cNvCxnSpPr>
            <p:nvPr/>
          </p:nvCxnSpPr>
          <p:spPr>
            <a:xfrm>
              <a:off x="9245208" y="2206754"/>
              <a:ext cx="0" cy="111865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9C80E22-0E0A-5A1A-7477-32A447F17A95}"/>
                </a:ext>
              </a:extLst>
            </p:cNvPr>
            <p:cNvSpPr txBox="1"/>
            <p:nvPr/>
          </p:nvSpPr>
          <p:spPr>
            <a:xfrm>
              <a:off x="8491385" y="1797881"/>
              <a:ext cx="2968594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La maladie 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0BC91DA-3476-9654-F661-48F1954A9979}"/>
              </a:ext>
            </a:extLst>
          </p:cNvPr>
          <p:cNvGrpSpPr/>
          <p:nvPr/>
        </p:nvGrpSpPr>
        <p:grpSpPr>
          <a:xfrm>
            <a:off x="5020930" y="1857148"/>
            <a:ext cx="3515681" cy="1842756"/>
            <a:chOff x="5020930" y="1857148"/>
            <a:chExt cx="3515681" cy="184275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05E66E9-C392-5FAE-28FD-5AC835EB5B1B}"/>
                </a:ext>
              </a:extLst>
            </p:cNvPr>
            <p:cNvSpPr txBox="1"/>
            <p:nvPr/>
          </p:nvSpPr>
          <p:spPr>
            <a:xfrm>
              <a:off x="5218935" y="1857148"/>
              <a:ext cx="2968594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Le contenu du vaccin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789033-EABB-C776-601A-FE13EEF93F6B}"/>
                </a:ext>
              </a:extLst>
            </p:cNvPr>
            <p:cNvSpPr/>
            <p:nvPr/>
          </p:nvSpPr>
          <p:spPr>
            <a:xfrm>
              <a:off x="5020930" y="3287329"/>
              <a:ext cx="3515681" cy="4125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31D1C72D-9B25-4238-FECE-3B98E9C2B274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6778770" y="2238984"/>
              <a:ext cx="1" cy="10483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EBE1FDB-5836-DB47-45C4-B1B53B819F52}"/>
              </a:ext>
            </a:extLst>
          </p:cNvPr>
          <p:cNvGrpSpPr/>
          <p:nvPr/>
        </p:nvGrpSpPr>
        <p:grpSpPr>
          <a:xfrm>
            <a:off x="2470127" y="1867925"/>
            <a:ext cx="2968594" cy="1284339"/>
            <a:chOff x="8215986" y="2141859"/>
            <a:chExt cx="2968594" cy="128433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92F97B-B058-7368-D3B5-622FD16FD8C2}"/>
                </a:ext>
              </a:extLst>
            </p:cNvPr>
            <p:cNvSpPr/>
            <p:nvPr/>
          </p:nvSpPr>
          <p:spPr>
            <a:xfrm>
              <a:off x="9084321" y="3013623"/>
              <a:ext cx="1590987" cy="4125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E2A69E4F-B5BC-4A43-0064-B3EC50F5CFF7}"/>
                </a:ext>
              </a:extLst>
            </p:cNvPr>
            <p:cNvCxnSpPr>
              <a:cxnSpLocks/>
            </p:cNvCxnSpPr>
            <p:nvPr/>
          </p:nvCxnSpPr>
          <p:spPr>
            <a:xfrm>
              <a:off x="9853867" y="2550732"/>
              <a:ext cx="212783" cy="48635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1B5F9DB-0425-9B43-890C-36B5DB2830B5}"/>
                </a:ext>
              </a:extLst>
            </p:cNvPr>
            <p:cNvSpPr txBox="1"/>
            <p:nvPr/>
          </p:nvSpPr>
          <p:spPr>
            <a:xfrm>
              <a:off x="8215986" y="2141859"/>
              <a:ext cx="2968594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Causée par un </a:t>
              </a:r>
              <a:r>
                <a:rPr lang="fr-MA" sz="2400" dirty="0">
                  <a:solidFill>
                    <a:srgbClr val="FF0000"/>
                  </a:solidFill>
                </a:rPr>
                <a:t>virus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0936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>
          <a:extLst>
            <a:ext uri="{FF2B5EF4-FFF2-40B4-BE49-F238E27FC236}">
              <a16:creationId xmlns:a16="http://schemas.microsoft.com/office/drawing/2014/main" id="{5436E25D-B0E9-69F3-9889-BAD8E39B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73B79C65-2457-6389-78D7-B25B9C49A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222" y="1565811"/>
            <a:ext cx="6142892" cy="3695332"/>
          </a:xfrm>
          <a:prstGeom prst="rect">
            <a:avLst/>
          </a:prstGeom>
        </p:spPr>
      </p:pic>
      <p:sp>
        <p:nvSpPr>
          <p:cNvPr id="822" name="Google Shape;822;p36">
            <a:extLst>
              <a:ext uri="{FF2B5EF4-FFF2-40B4-BE49-F238E27FC236}">
                <a16:creationId xmlns:a16="http://schemas.microsoft.com/office/drawing/2014/main" id="{77EE67B8-F5C0-4148-49ED-C607311F3E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passe à la deuxième consigne : 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3" name="Google Shape;823;p36">
            <a:extLst>
              <a:ext uri="{FF2B5EF4-FFF2-40B4-BE49-F238E27FC236}">
                <a16:creationId xmlns:a16="http://schemas.microsoft.com/office/drawing/2014/main" id="{F7D2740F-719F-028F-1C4D-8AC8A9B020A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02031" y="602047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>
              <a:spcBef>
                <a:spcPts val="0"/>
              </a:spcBef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en évidence le délai nécessaire avant le déclenchement de la réponse immunitaire et souligner son intensité.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24" name="Google Shape;824;p36">
            <a:extLst>
              <a:ext uri="{FF2B5EF4-FFF2-40B4-BE49-F238E27FC236}">
                <a16:creationId xmlns:a16="http://schemas.microsoft.com/office/drawing/2014/main" id="{7D2AC69C-9E5F-2ACB-52AB-B32CC66B0D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812;p35">
            <a:extLst>
              <a:ext uri="{FF2B5EF4-FFF2-40B4-BE49-F238E27FC236}">
                <a16:creationId xmlns:a16="http://schemas.microsoft.com/office/drawing/2014/main" id="{125212E0-AEA0-75D9-6231-4C8124618A57}"/>
              </a:ext>
            </a:extLst>
          </p:cNvPr>
          <p:cNvGrpSpPr/>
          <p:nvPr/>
        </p:nvGrpSpPr>
        <p:grpSpPr>
          <a:xfrm>
            <a:off x="478194" y="1048451"/>
            <a:ext cx="11231206" cy="493708"/>
            <a:chOff x="392391" y="1225112"/>
            <a:chExt cx="11231206" cy="493708"/>
          </a:xfrm>
        </p:grpSpPr>
        <p:sp>
          <p:nvSpPr>
            <p:cNvPr id="13" name="Google Shape;813;p35">
              <a:extLst>
                <a:ext uri="{FF2B5EF4-FFF2-40B4-BE49-F238E27FC236}">
                  <a16:creationId xmlns:a16="http://schemas.microsoft.com/office/drawing/2014/main" id="{81EB7006-F9BA-CF9B-1B32-0E13660178D6}"/>
                </a:ext>
              </a:extLst>
            </p:cNvPr>
            <p:cNvSpPr/>
            <p:nvPr/>
          </p:nvSpPr>
          <p:spPr>
            <a:xfrm>
              <a:off x="476905" y="1225112"/>
              <a:ext cx="11146692" cy="493708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Comparez la vitesse et l’intensité de la réponse immunitaire après le 1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er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et le 2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contact.</a:t>
              </a:r>
            </a:p>
          </p:txBody>
        </p:sp>
        <p:sp>
          <p:nvSpPr>
            <p:cNvPr id="14" name="Google Shape;814;p35">
              <a:extLst>
                <a:ext uri="{FF2B5EF4-FFF2-40B4-BE49-F238E27FC236}">
                  <a16:creationId xmlns:a16="http://schemas.microsoft.com/office/drawing/2014/main" id="{288C8F88-29D1-7DAD-FBC0-B2132580F941}"/>
                </a:ext>
              </a:extLst>
            </p:cNvPr>
            <p:cNvSpPr/>
            <p:nvPr/>
          </p:nvSpPr>
          <p:spPr>
            <a:xfrm>
              <a:off x="392391" y="123687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70394FF-603C-BB6B-2448-BE727F7D6140}"/>
              </a:ext>
            </a:extLst>
          </p:cNvPr>
          <p:cNvGrpSpPr/>
          <p:nvPr/>
        </p:nvGrpSpPr>
        <p:grpSpPr>
          <a:xfrm>
            <a:off x="1616148" y="5425051"/>
            <a:ext cx="9357394" cy="830997"/>
            <a:chOff x="1609963" y="5429397"/>
            <a:chExt cx="8886469" cy="830997"/>
          </a:xfrm>
        </p:grpSpPr>
        <p:sp>
          <p:nvSpPr>
            <p:cNvPr id="8" name="Google Shape;814;p35">
              <a:extLst>
                <a:ext uri="{FF2B5EF4-FFF2-40B4-BE49-F238E27FC236}">
                  <a16:creationId xmlns:a16="http://schemas.microsoft.com/office/drawing/2014/main" id="{781F80B3-6401-6F0A-7B81-DEC91E0CB473}"/>
                </a:ext>
              </a:extLst>
            </p:cNvPr>
            <p:cNvSpPr/>
            <p:nvPr/>
          </p:nvSpPr>
          <p:spPr>
            <a:xfrm>
              <a:off x="1609963" y="5656414"/>
              <a:ext cx="405427" cy="403090"/>
            </a:xfrm>
            <a:prstGeom prst="ellipse">
              <a:avLst/>
            </a:prstGeom>
            <a:solidFill>
              <a:srgbClr val="FF0000"/>
            </a:solidFill>
            <a:ln w="1905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5B56810-EA59-A8B9-9F85-3107060DAE69}"/>
                </a:ext>
              </a:extLst>
            </p:cNvPr>
            <p:cNvSpPr txBox="1"/>
            <p:nvPr/>
          </p:nvSpPr>
          <p:spPr>
            <a:xfrm>
              <a:off x="2015390" y="5429397"/>
              <a:ext cx="8481042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0" i="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La production des anticorps commence après </a:t>
              </a:r>
              <a:r>
                <a:rPr lang="fr-FR" sz="24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10 jours</a:t>
              </a:r>
              <a:r>
                <a:rPr lang="fr-FR" sz="2400" b="0" i="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, et atteint un maximum de </a:t>
              </a:r>
              <a:r>
                <a:rPr lang="fr-FR" sz="24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3UA</a:t>
              </a:r>
              <a:r>
                <a:rPr lang="fr-FR" sz="2400" b="0" i="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81BCC7C2-A513-AB2C-E587-23B0F2C515CD}"/>
              </a:ext>
            </a:extLst>
          </p:cNvPr>
          <p:cNvSpPr txBox="1"/>
          <p:nvPr/>
        </p:nvSpPr>
        <p:spPr>
          <a:xfrm>
            <a:off x="828555" y="3935841"/>
            <a:ext cx="283274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 qu’on observe: 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166CBC7-74A2-49FD-6FFA-899C05B05092}"/>
              </a:ext>
            </a:extLst>
          </p:cNvPr>
          <p:cNvGrpSpPr/>
          <p:nvPr/>
        </p:nvGrpSpPr>
        <p:grpSpPr>
          <a:xfrm>
            <a:off x="4043800" y="3606189"/>
            <a:ext cx="2388218" cy="627260"/>
            <a:chOff x="4385444" y="4322355"/>
            <a:chExt cx="2388218" cy="627260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5C0C2D-E7DB-7A34-DD04-19692FB2F9BC}"/>
                </a:ext>
              </a:extLst>
            </p:cNvPr>
            <p:cNvSpPr txBox="1"/>
            <p:nvPr/>
          </p:nvSpPr>
          <p:spPr>
            <a:xfrm>
              <a:off x="4385444" y="4322355"/>
              <a:ext cx="1432555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10 jours 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EE9633E-13E9-4836-3008-4DF7CAAB451B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>
              <a:off x="5596932" y="4560687"/>
              <a:ext cx="794232" cy="1826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71B965-78AC-6D0C-737C-6C03FC22A331}"/>
                </a:ext>
              </a:extLst>
            </p:cNvPr>
            <p:cNvSpPr/>
            <p:nvPr/>
          </p:nvSpPr>
          <p:spPr>
            <a:xfrm>
              <a:off x="6391164" y="4537040"/>
              <a:ext cx="382498" cy="412575"/>
            </a:xfrm>
            <a:prstGeom prst="rect">
              <a:avLst/>
            </a:prstGeom>
            <a:pattFill prst="dkVert">
              <a:fgClr>
                <a:srgbClr val="FF0000"/>
              </a:fgClr>
              <a:bgClr>
                <a:schemeClr val="bg1"/>
              </a:bgClr>
            </a:patt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9C3C9E-620A-7C54-85F6-9E2564F32BC8}"/>
              </a:ext>
            </a:extLst>
          </p:cNvPr>
          <p:cNvGrpSpPr/>
          <p:nvPr/>
        </p:nvGrpSpPr>
        <p:grpSpPr>
          <a:xfrm>
            <a:off x="4043800" y="3000655"/>
            <a:ext cx="3113768" cy="665822"/>
            <a:chOff x="4043800" y="3000655"/>
            <a:chExt cx="3113768" cy="665822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AD06E92E-6124-ECE0-B4DE-CE023259C19B}"/>
                </a:ext>
              </a:extLst>
            </p:cNvPr>
            <p:cNvCxnSpPr/>
            <p:nvPr/>
          </p:nvCxnSpPr>
          <p:spPr>
            <a:xfrm flipH="1">
              <a:off x="6005568" y="3666477"/>
              <a:ext cx="115200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D4124FD2-ED50-7C72-E750-E11F1D0D05D7}"/>
                </a:ext>
              </a:extLst>
            </p:cNvPr>
            <p:cNvCxnSpPr>
              <a:cxnSpLocks/>
            </p:cNvCxnSpPr>
            <p:nvPr/>
          </p:nvCxnSpPr>
          <p:spPr>
            <a:xfrm>
              <a:off x="4880098" y="3251811"/>
              <a:ext cx="1092024" cy="3876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70ED0BC-CFD7-8688-71AC-F50E97B68E86}"/>
                </a:ext>
              </a:extLst>
            </p:cNvPr>
            <p:cNvSpPr txBox="1"/>
            <p:nvPr/>
          </p:nvSpPr>
          <p:spPr>
            <a:xfrm>
              <a:off x="4043800" y="3000655"/>
              <a:ext cx="1126685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3 UA</a:t>
              </a:r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A64565F6-E789-6E7E-1072-7E5A048FB072}"/>
              </a:ext>
            </a:extLst>
          </p:cNvPr>
          <p:cNvSpPr txBox="1"/>
          <p:nvPr/>
        </p:nvSpPr>
        <p:spPr>
          <a:xfrm>
            <a:off x="797982" y="1898028"/>
            <a:ext cx="35474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ctr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fr-FR" sz="28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 primaire </a:t>
            </a:r>
          </a:p>
        </p:txBody>
      </p:sp>
      <p:pic>
        <p:nvPicPr>
          <p:cNvPr id="28" name="Image 27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CECB5D76-8B29-87AE-9E54-08DAF5404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9093" r="1" b="10639"/>
          <a:stretch>
            <a:fillRect/>
          </a:stretch>
        </p:blipFill>
        <p:spPr>
          <a:xfrm>
            <a:off x="8675120" y="1570318"/>
            <a:ext cx="3127106" cy="330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6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>
          <a:extLst>
            <a:ext uri="{FF2B5EF4-FFF2-40B4-BE49-F238E27FC236}">
              <a16:creationId xmlns:a16="http://schemas.microsoft.com/office/drawing/2014/main" id="{73F96C95-4D63-1094-2058-F70A782E2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C2FCFA6D-D902-0695-9168-A75439C9D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508" y="1581334"/>
            <a:ext cx="6142892" cy="3695332"/>
          </a:xfrm>
          <a:prstGeom prst="rect">
            <a:avLst/>
          </a:prstGeom>
        </p:spPr>
      </p:pic>
      <p:sp>
        <p:nvSpPr>
          <p:cNvPr id="822" name="Google Shape;822;p36">
            <a:extLst>
              <a:ext uri="{FF2B5EF4-FFF2-40B4-BE49-F238E27FC236}">
                <a16:creationId xmlns:a16="http://schemas.microsoft.com/office/drawing/2014/main" id="{7AD38ABF-7890-06F7-6A97-05BAD24E2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passe à la deuxième consigne : 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3" name="Google Shape;823;p36">
            <a:extLst>
              <a:ext uri="{FF2B5EF4-FFF2-40B4-BE49-F238E27FC236}">
                <a16:creationId xmlns:a16="http://schemas.microsoft.com/office/drawing/2014/main" id="{AC84C051-81E9-96DC-4FF4-A6353856003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>
              <a:spcBef>
                <a:spcPts val="0"/>
              </a:spcBef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en évidence le délai nécessaire avant le déclenchement de la réponse immunitaire et souligner son intensité.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24" name="Google Shape;824;p36">
            <a:extLst>
              <a:ext uri="{FF2B5EF4-FFF2-40B4-BE49-F238E27FC236}">
                <a16:creationId xmlns:a16="http://schemas.microsoft.com/office/drawing/2014/main" id="{DCBED9F1-B73B-DE67-6E0C-2C406431F3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812;p35">
            <a:extLst>
              <a:ext uri="{FF2B5EF4-FFF2-40B4-BE49-F238E27FC236}">
                <a16:creationId xmlns:a16="http://schemas.microsoft.com/office/drawing/2014/main" id="{8E268C04-4BAA-8B0A-1B3A-D96131276698}"/>
              </a:ext>
            </a:extLst>
          </p:cNvPr>
          <p:cNvGrpSpPr/>
          <p:nvPr/>
        </p:nvGrpSpPr>
        <p:grpSpPr>
          <a:xfrm>
            <a:off x="478194" y="1048451"/>
            <a:ext cx="11231206" cy="493708"/>
            <a:chOff x="392391" y="1225112"/>
            <a:chExt cx="11231206" cy="493708"/>
          </a:xfrm>
        </p:grpSpPr>
        <p:sp>
          <p:nvSpPr>
            <p:cNvPr id="13" name="Google Shape;813;p35">
              <a:extLst>
                <a:ext uri="{FF2B5EF4-FFF2-40B4-BE49-F238E27FC236}">
                  <a16:creationId xmlns:a16="http://schemas.microsoft.com/office/drawing/2014/main" id="{27776E84-3493-BA33-7EAE-70938021D221}"/>
                </a:ext>
              </a:extLst>
            </p:cNvPr>
            <p:cNvSpPr/>
            <p:nvPr/>
          </p:nvSpPr>
          <p:spPr>
            <a:xfrm>
              <a:off x="476905" y="1225112"/>
              <a:ext cx="11146692" cy="493708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Comparez la vitesse et l’intensité de la réponse immunitaire après le 1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er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et le 2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contact.</a:t>
              </a:r>
            </a:p>
          </p:txBody>
        </p:sp>
        <p:sp>
          <p:nvSpPr>
            <p:cNvPr id="14" name="Google Shape;814;p35">
              <a:extLst>
                <a:ext uri="{FF2B5EF4-FFF2-40B4-BE49-F238E27FC236}">
                  <a16:creationId xmlns:a16="http://schemas.microsoft.com/office/drawing/2014/main" id="{66102708-9FEF-CA67-DBFE-AA17CC797972}"/>
                </a:ext>
              </a:extLst>
            </p:cNvPr>
            <p:cNvSpPr/>
            <p:nvPr/>
          </p:nvSpPr>
          <p:spPr>
            <a:xfrm>
              <a:off x="392391" y="123687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02BB89B-A053-85C3-EA80-9E0E4EC88492}"/>
              </a:ext>
            </a:extLst>
          </p:cNvPr>
          <p:cNvGrpSpPr/>
          <p:nvPr/>
        </p:nvGrpSpPr>
        <p:grpSpPr>
          <a:xfrm>
            <a:off x="1507251" y="5442461"/>
            <a:ext cx="9177497" cy="830997"/>
            <a:chOff x="1507251" y="5442461"/>
            <a:chExt cx="9177497" cy="830997"/>
          </a:xfrm>
        </p:grpSpPr>
        <p:sp>
          <p:nvSpPr>
            <p:cNvPr id="8" name="Google Shape;814;p35">
              <a:extLst>
                <a:ext uri="{FF2B5EF4-FFF2-40B4-BE49-F238E27FC236}">
                  <a16:creationId xmlns:a16="http://schemas.microsoft.com/office/drawing/2014/main" id="{455FEDCE-C3D9-DD3C-580E-72639F7CB91D}"/>
                </a:ext>
              </a:extLst>
            </p:cNvPr>
            <p:cNvSpPr/>
            <p:nvPr/>
          </p:nvSpPr>
          <p:spPr>
            <a:xfrm>
              <a:off x="1507251" y="5656414"/>
              <a:ext cx="405427" cy="403090"/>
            </a:xfrm>
            <a:prstGeom prst="ellipse">
              <a:avLst/>
            </a:prstGeom>
            <a:solidFill>
              <a:srgbClr val="FF0000"/>
            </a:solidFill>
            <a:ln w="1905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6163FC3-A063-B821-D888-34ABC736B18E}"/>
                </a:ext>
              </a:extLst>
            </p:cNvPr>
            <p:cNvSpPr txBox="1"/>
            <p:nvPr/>
          </p:nvSpPr>
          <p:spPr>
            <a:xfrm>
              <a:off x="1912677" y="5442461"/>
              <a:ext cx="8772071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production des anticorps commence après </a:t>
              </a: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jours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et atteint un maximum de </a:t>
              </a: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 UA</a:t>
              </a:r>
              <a:r>
                <a:rPr lang="fr-F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21" name="Image 20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93827DD5-DC36-BD50-D343-6AF1D9D73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9" r="52213" b="10639"/>
          <a:stretch>
            <a:fillRect/>
          </a:stretch>
        </p:blipFill>
        <p:spPr>
          <a:xfrm>
            <a:off x="5589130" y="1578497"/>
            <a:ext cx="2914080" cy="33021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12E514-D8C6-612D-FE8A-0740AD44FBCD}"/>
              </a:ext>
            </a:extLst>
          </p:cNvPr>
          <p:cNvSpPr txBox="1"/>
          <p:nvPr/>
        </p:nvSpPr>
        <p:spPr>
          <a:xfrm>
            <a:off x="797981" y="3868336"/>
            <a:ext cx="283274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 qu’on observe: 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98BC5F-1A94-A4DB-9283-4FEA4CDAE387}"/>
              </a:ext>
            </a:extLst>
          </p:cNvPr>
          <p:cNvGrpSpPr/>
          <p:nvPr/>
        </p:nvGrpSpPr>
        <p:grpSpPr>
          <a:xfrm>
            <a:off x="4043765" y="3515031"/>
            <a:ext cx="4677925" cy="732618"/>
            <a:chOff x="4476123" y="4215674"/>
            <a:chExt cx="4677925" cy="732618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D1E6FD4-E79D-BAE6-C2F8-752B24294ABB}"/>
                </a:ext>
              </a:extLst>
            </p:cNvPr>
            <p:cNvSpPr txBox="1"/>
            <p:nvPr/>
          </p:nvSpPr>
          <p:spPr>
            <a:xfrm>
              <a:off x="4476123" y="4215674"/>
              <a:ext cx="1432555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2 jours 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A7E16B41-FC3C-B514-6623-AFE447210167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>
              <a:off x="5603022" y="4464978"/>
              <a:ext cx="3390253" cy="27702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AE16C5-0AF6-2EF5-3659-B0B439AAD765}"/>
                </a:ext>
              </a:extLst>
            </p:cNvPr>
            <p:cNvSpPr/>
            <p:nvPr/>
          </p:nvSpPr>
          <p:spPr>
            <a:xfrm>
              <a:off x="8993275" y="4535717"/>
              <a:ext cx="160773" cy="412575"/>
            </a:xfrm>
            <a:prstGeom prst="rect">
              <a:avLst/>
            </a:prstGeom>
            <a:pattFill prst="dkVert">
              <a:fgClr>
                <a:srgbClr val="FF0000"/>
              </a:fgClr>
              <a:bgClr>
                <a:schemeClr val="bg1"/>
              </a:bgClr>
            </a:patt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BD7862C8-16C2-365B-6A44-8350F1CC4237}"/>
              </a:ext>
            </a:extLst>
          </p:cNvPr>
          <p:cNvGrpSpPr/>
          <p:nvPr/>
        </p:nvGrpSpPr>
        <p:grpSpPr>
          <a:xfrm>
            <a:off x="4043979" y="2610398"/>
            <a:ext cx="6429525" cy="419650"/>
            <a:chOff x="4134693" y="2594875"/>
            <a:chExt cx="6429525" cy="419650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2DD4F392-1930-4B85-E13C-2FABAE6481CD}"/>
                </a:ext>
              </a:extLst>
            </p:cNvPr>
            <p:cNvCxnSpPr/>
            <p:nvPr/>
          </p:nvCxnSpPr>
          <p:spPr>
            <a:xfrm flipH="1">
              <a:off x="5992218" y="2842511"/>
              <a:ext cx="457200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C4ADFE5-C3E0-0BD6-6E62-95DDA6FB8991}"/>
                </a:ext>
              </a:extLst>
            </p:cNvPr>
            <p:cNvCxnSpPr>
              <a:cxnSpLocks/>
            </p:cNvCxnSpPr>
            <p:nvPr/>
          </p:nvCxnSpPr>
          <p:spPr>
            <a:xfrm>
              <a:off x="4983982" y="2832161"/>
              <a:ext cx="979110" cy="103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63FBC47-3DA9-902B-3B21-94858B98A2FA}"/>
                </a:ext>
              </a:extLst>
            </p:cNvPr>
            <p:cNvSpPr txBox="1"/>
            <p:nvPr/>
          </p:nvSpPr>
          <p:spPr>
            <a:xfrm>
              <a:off x="4134693" y="2594875"/>
              <a:ext cx="1126685" cy="419650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spcBef>
                  <a:spcPts val="600"/>
                </a:spcBef>
                <a:spcAft>
                  <a:spcPts val="600"/>
                </a:spcAft>
                <a:defRPr sz="26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MA" sz="2400" dirty="0"/>
                <a:t>9 UA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97482BBB-B1D8-05BB-1311-284D9E848B04}"/>
              </a:ext>
            </a:extLst>
          </p:cNvPr>
          <p:cNvSpPr txBox="1"/>
          <p:nvPr/>
        </p:nvSpPr>
        <p:spPr>
          <a:xfrm>
            <a:off x="797981" y="1898028"/>
            <a:ext cx="386445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ctr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fr-FR" sz="28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 secondaire  </a:t>
            </a:r>
          </a:p>
        </p:txBody>
      </p:sp>
    </p:spTree>
    <p:extLst>
      <p:ext uri="{BB962C8B-B14F-4D97-AF65-F5344CB8AC3E}">
        <p14:creationId xmlns:p14="http://schemas.microsoft.com/office/powerpoint/2010/main" val="4186541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>
          <a:extLst>
            <a:ext uri="{FF2B5EF4-FFF2-40B4-BE49-F238E27FC236}">
              <a16:creationId xmlns:a16="http://schemas.microsoft.com/office/drawing/2014/main" id="{BC926995-85F5-3B93-6F36-930FE365F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6">
            <a:extLst>
              <a:ext uri="{FF2B5EF4-FFF2-40B4-BE49-F238E27FC236}">
                <a16:creationId xmlns:a16="http://schemas.microsoft.com/office/drawing/2014/main" id="{89FA5727-CDB5-DEAC-70A8-6A41A2DD97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88" y="365057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maintenant à la comparaison des deux réponses immunitaires :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3" name="Google Shape;823;p36">
            <a:extLst>
              <a:ext uri="{FF2B5EF4-FFF2-40B4-BE49-F238E27FC236}">
                <a16:creationId xmlns:a16="http://schemas.microsoft.com/office/drawing/2014/main" id="{2CCE377B-E444-6AB4-F16F-1E122420193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08562" y="640214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>
              <a:spcBef>
                <a:spcPts val="0"/>
              </a:spcBef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l’accent sur la description chronologique, du début vers la fin.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24" name="Google Shape;824;p36">
            <a:extLst>
              <a:ext uri="{FF2B5EF4-FFF2-40B4-BE49-F238E27FC236}">
                <a16:creationId xmlns:a16="http://schemas.microsoft.com/office/drawing/2014/main" id="{80400EC4-501E-A153-7659-EE6D75ABA0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812;p35">
            <a:extLst>
              <a:ext uri="{FF2B5EF4-FFF2-40B4-BE49-F238E27FC236}">
                <a16:creationId xmlns:a16="http://schemas.microsoft.com/office/drawing/2014/main" id="{B47C3DC2-187F-BD0E-C892-42A380F18353}"/>
              </a:ext>
            </a:extLst>
          </p:cNvPr>
          <p:cNvGrpSpPr/>
          <p:nvPr/>
        </p:nvGrpSpPr>
        <p:grpSpPr>
          <a:xfrm>
            <a:off x="478194" y="1028269"/>
            <a:ext cx="11263985" cy="510135"/>
            <a:chOff x="392391" y="1204930"/>
            <a:chExt cx="11263985" cy="510135"/>
          </a:xfrm>
        </p:grpSpPr>
        <p:sp>
          <p:nvSpPr>
            <p:cNvPr id="13" name="Google Shape;813;p35">
              <a:extLst>
                <a:ext uri="{FF2B5EF4-FFF2-40B4-BE49-F238E27FC236}">
                  <a16:creationId xmlns:a16="http://schemas.microsoft.com/office/drawing/2014/main" id="{5790BF31-AF45-1C54-B0AD-913CFF1E1A36}"/>
                </a:ext>
              </a:extLst>
            </p:cNvPr>
            <p:cNvSpPr/>
            <p:nvPr/>
          </p:nvSpPr>
          <p:spPr>
            <a:xfrm>
              <a:off x="509684" y="1204930"/>
              <a:ext cx="11146692" cy="493708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Comparez la vitesse et l’intensité de la réponse immunitaire après le 1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er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et le 2</a:t>
              </a:r>
              <a:r>
                <a:rPr lang="fr-FR" sz="23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lang="fr-FR" sz="23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contact.</a:t>
              </a:r>
            </a:p>
          </p:txBody>
        </p:sp>
        <p:sp>
          <p:nvSpPr>
            <p:cNvPr id="14" name="Google Shape;814;p35">
              <a:extLst>
                <a:ext uri="{FF2B5EF4-FFF2-40B4-BE49-F238E27FC236}">
                  <a16:creationId xmlns:a16="http://schemas.microsoft.com/office/drawing/2014/main" id="{259D7592-7FB1-4A0F-849B-2EA7A28DE3CE}"/>
                </a:ext>
              </a:extLst>
            </p:cNvPr>
            <p:cNvSpPr/>
            <p:nvPr/>
          </p:nvSpPr>
          <p:spPr>
            <a:xfrm>
              <a:off x="392391" y="123687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 1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D091EA72-CAE9-CC75-D0DD-46CAE282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698" y="1624539"/>
            <a:ext cx="7109721" cy="427694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98B675E-0826-4E35-D70D-245CBABB4819}"/>
              </a:ext>
            </a:extLst>
          </p:cNvPr>
          <p:cNvGrpSpPr/>
          <p:nvPr/>
        </p:nvGrpSpPr>
        <p:grpSpPr>
          <a:xfrm>
            <a:off x="1769806" y="5964739"/>
            <a:ext cx="8111612" cy="461665"/>
            <a:chOff x="1769806" y="5964739"/>
            <a:chExt cx="8111612" cy="461665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5041D23-3107-A382-E57E-0CC0CF216B16}"/>
                </a:ext>
              </a:extLst>
            </p:cNvPr>
            <p:cNvSpPr txBox="1"/>
            <p:nvPr/>
          </p:nvSpPr>
          <p:spPr>
            <a:xfrm>
              <a:off x="2347545" y="5964739"/>
              <a:ext cx="7533873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000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fr-FR" sz="2400" dirty="0"/>
                <a:t>La réponse après le 2</a:t>
              </a:r>
              <a:r>
                <a:rPr lang="fr-FR" sz="2400" baseline="30000" dirty="0"/>
                <a:t>ème</a:t>
              </a:r>
              <a:r>
                <a:rPr lang="fr-FR" sz="2400" dirty="0"/>
                <a:t> contact est plus </a:t>
              </a:r>
              <a:r>
                <a:rPr lang="fr-FR" sz="2400" b="1" dirty="0">
                  <a:solidFill>
                    <a:srgbClr val="FF0000"/>
                  </a:solidFill>
                </a:rPr>
                <a:t>rapide</a:t>
              </a:r>
              <a:r>
                <a:rPr lang="fr-FR" sz="2400" dirty="0"/>
                <a:t> et </a:t>
              </a:r>
              <a:r>
                <a:rPr lang="fr-FR" sz="2400" b="1" dirty="0">
                  <a:solidFill>
                    <a:srgbClr val="FF0000"/>
                  </a:solidFill>
                </a:rPr>
                <a:t>forte.</a:t>
              </a:r>
              <a:r>
                <a:rPr lang="fr-FR" sz="2400" dirty="0"/>
                <a:t> </a:t>
              </a:r>
            </a:p>
          </p:txBody>
        </p:sp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D06371B3-FFCD-48DC-3E1E-7C9E1F4560C8}"/>
                </a:ext>
              </a:extLst>
            </p:cNvPr>
            <p:cNvSpPr/>
            <p:nvPr/>
          </p:nvSpPr>
          <p:spPr>
            <a:xfrm>
              <a:off x="1769806" y="5964739"/>
              <a:ext cx="432620" cy="46166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66302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1"/>
          <p:cNvSpPr txBox="1">
            <a:spLocks noGrp="1"/>
          </p:cNvSpPr>
          <p:nvPr>
            <p:ph type="title"/>
          </p:nvPr>
        </p:nvSpPr>
        <p:spPr>
          <a:xfrm>
            <a:off x="1030672" y="289670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consigne est : </a:t>
            </a:r>
          </a:p>
        </p:txBody>
      </p:sp>
      <p:sp>
        <p:nvSpPr>
          <p:cNvPr id="738" name="Google Shape;738;p3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839;p37">
            <a:extLst>
              <a:ext uri="{FF2B5EF4-FFF2-40B4-BE49-F238E27FC236}">
                <a16:creationId xmlns:a16="http://schemas.microsoft.com/office/drawing/2014/main" id="{9CCA8391-79D5-816B-9FC8-7DA9C19C093D}"/>
              </a:ext>
            </a:extLst>
          </p:cNvPr>
          <p:cNvGrpSpPr/>
          <p:nvPr/>
        </p:nvGrpSpPr>
        <p:grpSpPr>
          <a:xfrm>
            <a:off x="515356" y="1104635"/>
            <a:ext cx="11263690" cy="919356"/>
            <a:chOff x="317520" y="1225112"/>
            <a:chExt cx="11263690" cy="919356"/>
          </a:xfrm>
        </p:grpSpPr>
        <p:sp>
          <p:nvSpPr>
            <p:cNvPr id="4" name="Google Shape;840;p37">
              <a:extLst>
                <a:ext uri="{FF2B5EF4-FFF2-40B4-BE49-F238E27FC236}">
                  <a16:creationId xmlns:a16="http://schemas.microsoft.com/office/drawing/2014/main" id="{A7DC6771-4497-E523-4AB0-5177807C92FE}"/>
                </a:ext>
              </a:extLst>
            </p:cNvPr>
            <p:cNvSpPr/>
            <p:nvPr/>
          </p:nvSpPr>
          <p:spPr>
            <a:xfrm>
              <a:off x="395018" y="1225112"/>
              <a:ext cx="11186192" cy="919356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Déduisez le rôle du vaccin et la caractéristique du système immunitaire sur laquelle repose la vaccination.</a:t>
              </a:r>
              <a:endParaRPr sz="2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841;p37">
              <a:extLst>
                <a:ext uri="{FF2B5EF4-FFF2-40B4-BE49-F238E27FC236}">
                  <a16:creationId xmlns:a16="http://schemas.microsoft.com/office/drawing/2014/main" id="{71C42FE3-5962-544D-BC61-1C1CFA1822FF}"/>
                </a:ext>
              </a:extLst>
            </p:cNvPr>
            <p:cNvSpPr/>
            <p:nvPr/>
          </p:nvSpPr>
          <p:spPr>
            <a:xfrm>
              <a:off x="317520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9BAA804-9019-EFA0-3D65-8E59D1656C44}"/>
              </a:ext>
            </a:extLst>
          </p:cNvPr>
          <p:cNvGrpSpPr/>
          <p:nvPr/>
        </p:nvGrpSpPr>
        <p:grpSpPr>
          <a:xfrm>
            <a:off x="1533079" y="5528769"/>
            <a:ext cx="9597145" cy="830997"/>
            <a:chOff x="-93224" y="5671292"/>
            <a:chExt cx="10690224" cy="830997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A4DBD1C-D09E-051A-E103-CFB42D25B77D}"/>
                </a:ext>
              </a:extLst>
            </p:cNvPr>
            <p:cNvSpPr txBox="1"/>
            <p:nvPr/>
          </p:nvSpPr>
          <p:spPr>
            <a:xfrm>
              <a:off x="389147" y="5671292"/>
              <a:ext cx="1020785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kern="1200" dirty="0">
                  <a:solidFill>
                    <a:srgbClr val="002060"/>
                  </a:solidFill>
                  <a:latin typeface="Calibri" panose="020F0502020204030204" pitchFamily="34" charset="0"/>
                  <a:ea typeface="+mn-ea"/>
                  <a:cs typeface="+mn-cs"/>
                </a:rPr>
                <a:t>Donc je déduis que: </a:t>
              </a:r>
              <a:r>
                <a:rPr lang="fr-FR" sz="2400" b="1" kern="1200" dirty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le vaccin </a:t>
              </a:r>
              <a:r>
                <a:rPr lang="fr-FR" sz="2400" b="1" kern="1200" dirty="0">
                  <a:solidFill>
                    <a:srgbClr val="FF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protège</a:t>
              </a:r>
              <a:r>
                <a:rPr lang="fr-FR" sz="2400" b="1" kern="1200" dirty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l’organisme contre la maladie grâce à la </a:t>
              </a:r>
              <a:r>
                <a:rPr lang="fr-FR" sz="2400" b="1" kern="1200" dirty="0">
                  <a:solidFill>
                    <a:srgbClr val="FF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mémoire</a:t>
              </a:r>
              <a:r>
                <a:rPr lang="fr-FR" sz="2400" b="1" kern="1200" dirty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lang="fr-FR" sz="2400" b="1" kern="1200" dirty="0">
                  <a:solidFill>
                    <a:srgbClr val="FF0000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immunitaire.</a:t>
              </a:r>
            </a:p>
          </p:txBody>
        </p:sp>
        <p:sp>
          <p:nvSpPr>
            <p:cNvPr id="21" name="Flèche : droite 20">
              <a:extLst>
                <a:ext uri="{FF2B5EF4-FFF2-40B4-BE49-F238E27FC236}">
                  <a16:creationId xmlns:a16="http://schemas.microsoft.com/office/drawing/2014/main" id="{79515B98-6D1C-8862-8707-FCAAA31FF7E1}"/>
                </a:ext>
              </a:extLst>
            </p:cNvPr>
            <p:cNvSpPr/>
            <p:nvPr/>
          </p:nvSpPr>
          <p:spPr>
            <a:xfrm>
              <a:off x="-93224" y="5812922"/>
              <a:ext cx="252737" cy="519263"/>
            </a:xfrm>
            <a:prstGeom prst="rightArrow">
              <a:avLst/>
            </a:prstGeom>
            <a:solidFill>
              <a:srgbClr val="1D9A7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Image 6" descr="Une image contenant Graphique, cercl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B4AA487E-1457-067E-4367-A74C5F8B5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288" y="3314165"/>
            <a:ext cx="2827526" cy="18260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 descr="Une image contenant capture d’écran, avion&#10;&#10;Le contenu généré par l’IA peut être incorrect.">
            <a:extLst>
              <a:ext uri="{FF2B5EF4-FFF2-40B4-BE49-F238E27FC236}">
                <a16:creationId xmlns:a16="http://schemas.microsoft.com/office/drawing/2014/main" id="{0F63C305-643B-19CF-0C94-B771681913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27"/>
          <a:stretch>
            <a:fillRect/>
          </a:stretch>
        </p:blipFill>
        <p:spPr>
          <a:xfrm>
            <a:off x="6465660" y="3119944"/>
            <a:ext cx="3789191" cy="22428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15EE706-89ED-A2C7-5340-C46F33CCE19A}"/>
              </a:ext>
            </a:extLst>
          </p:cNvPr>
          <p:cNvSpPr txBox="1"/>
          <p:nvPr/>
        </p:nvSpPr>
        <p:spPr>
          <a:xfrm>
            <a:off x="1262303" y="2107600"/>
            <a:ext cx="35474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chemeClr val="accent5"/>
              </a:buClr>
            </a:pPr>
            <a:r>
              <a:rPr lang="fr-FR" sz="28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 primaire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EB6D09-C587-CF97-69F7-B9D5F2F5FCE1}"/>
              </a:ext>
            </a:extLst>
          </p:cNvPr>
          <p:cNvSpPr txBox="1"/>
          <p:nvPr/>
        </p:nvSpPr>
        <p:spPr>
          <a:xfrm>
            <a:off x="6852975" y="2078895"/>
            <a:ext cx="35474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chemeClr val="accent5"/>
              </a:buClr>
            </a:pPr>
            <a:r>
              <a:rPr lang="fr-FR" sz="28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Réponse secondaire 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5F01B8F8-5283-838D-9CCA-A82884618696}"/>
              </a:ext>
            </a:extLst>
          </p:cNvPr>
          <p:cNvSpPr/>
          <p:nvPr/>
        </p:nvSpPr>
        <p:spPr>
          <a:xfrm>
            <a:off x="2504391" y="2742620"/>
            <a:ext cx="884903" cy="3090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0A1383B9-25C0-657D-40D0-6AAF77F541BB}"/>
              </a:ext>
            </a:extLst>
          </p:cNvPr>
          <p:cNvSpPr/>
          <p:nvPr/>
        </p:nvSpPr>
        <p:spPr>
          <a:xfrm>
            <a:off x="7917805" y="2657019"/>
            <a:ext cx="884903" cy="3090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49704" y="207108"/>
            <a:ext cx="110426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</a:t>
            </a:r>
          </a:p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réaliser ma tâche je dois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oogle Shape;779;p33">
            <a:extLst>
              <a:ext uri="{FF2B5EF4-FFF2-40B4-BE49-F238E27FC236}">
                <a16:creationId xmlns:a16="http://schemas.microsoft.com/office/drawing/2014/main" id="{22E2741F-3BF8-4C71-615F-CF47DC811D86}"/>
              </a:ext>
            </a:extLst>
          </p:cNvPr>
          <p:cNvGrpSpPr/>
          <p:nvPr/>
        </p:nvGrpSpPr>
        <p:grpSpPr>
          <a:xfrm>
            <a:off x="957234" y="1779355"/>
            <a:ext cx="10113888" cy="510733"/>
            <a:chOff x="518636" y="1225112"/>
            <a:chExt cx="11231206" cy="510733"/>
          </a:xfrm>
        </p:grpSpPr>
        <p:sp>
          <p:nvSpPr>
            <p:cNvPr id="3" name="Google Shape;780;p33">
              <a:extLst>
                <a:ext uri="{FF2B5EF4-FFF2-40B4-BE49-F238E27FC236}">
                  <a16:creationId xmlns:a16="http://schemas.microsoft.com/office/drawing/2014/main" id="{674F7DE2-BED9-61DB-7A81-25082B4C96D1}"/>
                </a:ext>
              </a:extLst>
            </p:cNvPr>
            <p:cNvSpPr/>
            <p:nvPr/>
          </p:nvSpPr>
          <p:spPr>
            <a:xfrm>
              <a:off x="674378" y="1225112"/>
              <a:ext cx="11075464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2438" marR="0" lvl="0" indent="-452438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Préciser le contenu du vaccin de la rougeole.</a:t>
              </a:r>
              <a:endParaRPr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781;p33">
              <a:extLst>
                <a:ext uri="{FF2B5EF4-FFF2-40B4-BE49-F238E27FC236}">
                  <a16:creationId xmlns:a16="http://schemas.microsoft.com/office/drawing/2014/main" id="{4CFFAA2C-D0FC-401B-8BD3-EA79139A580F}"/>
                </a:ext>
              </a:extLst>
            </p:cNvPr>
            <p:cNvSpPr/>
            <p:nvPr/>
          </p:nvSpPr>
          <p:spPr>
            <a:xfrm>
              <a:off x="518636" y="1241381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812;p35">
            <a:extLst>
              <a:ext uri="{FF2B5EF4-FFF2-40B4-BE49-F238E27FC236}">
                <a16:creationId xmlns:a16="http://schemas.microsoft.com/office/drawing/2014/main" id="{0D37E5B2-B9C0-9A72-990A-E7090329E241}"/>
              </a:ext>
            </a:extLst>
          </p:cNvPr>
          <p:cNvGrpSpPr/>
          <p:nvPr/>
        </p:nvGrpSpPr>
        <p:grpSpPr>
          <a:xfrm>
            <a:off x="957234" y="2996707"/>
            <a:ext cx="10113888" cy="919356"/>
            <a:chOff x="392391" y="1225112"/>
            <a:chExt cx="11231206" cy="919356"/>
          </a:xfrm>
        </p:grpSpPr>
        <p:sp>
          <p:nvSpPr>
            <p:cNvPr id="6" name="Google Shape;813;p35">
              <a:extLst>
                <a:ext uri="{FF2B5EF4-FFF2-40B4-BE49-F238E27FC236}">
                  <a16:creationId xmlns:a16="http://schemas.microsoft.com/office/drawing/2014/main" id="{1D624A9A-8FB3-16C4-6D4B-281F6D63C532}"/>
                </a:ext>
              </a:extLst>
            </p:cNvPr>
            <p:cNvSpPr/>
            <p:nvPr/>
          </p:nvSpPr>
          <p:spPr>
            <a:xfrm>
              <a:off x="476905" y="1225112"/>
              <a:ext cx="11146692" cy="919356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Comparer la vitesse et l’intensité de la réponse immunitaire après le 1</a:t>
              </a:r>
              <a:r>
                <a:rPr lang="fr-FR" sz="24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er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et le 2</a:t>
              </a:r>
              <a:r>
                <a:rPr lang="fr-FR" sz="24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contact.</a:t>
              </a:r>
            </a:p>
          </p:txBody>
        </p:sp>
        <p:sp>
          <p:nvSpPr>
            <p:cNvPr id="7" name="Google Shape;814;p35">
              <a:extLst>
                <a:ext uri="{FF2B5EF4-FFF2-40B4-BE49-F238E27FC236}">
                  <a16:creationId xmlns:a16="http://schemas.microsoft.com/office/drawing/2014/main" id="{B235180A-A0AE-A412-17E7-EAD6B6CD7FF3}"/>
                </a:ext>
              </a:extLst>
            </p:cNvPr>
            <p:cNvSpPr/>
            <p:nvPr/>
          </p:nvSpPr>
          <p:spPr>
            <a:xfrm>
              <a:off x="392391" y="123687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839;p37">
            <a:extLst>
              <a:ext uri="{FF2B5EF4-FFF2-40B4-BE49-F238E27FC236}">
                <a16:creationId xmlns:a16="http://schemas.microsoft.com/office/drawing/2014/main" id="{A9E5B693-97C4-4ED1-68AF-F3FFE304732B}"/>
              </a:ext>
            </a:extLst>
          </p:cNvPr>
          <p:cNvGrpSpPr/>
          <p:nvPr/>
        </p:nvGrpSpPr>
        <p:grpSpPr>
          <a:xfrm>
            <a:off x="957234" y="4638953"/>
            <a:ext cx="10113888" cy="919356"/>
            <a:chOff x="317520" y="1225112"/>
            <a:chExt cx="11231206" cy="919356"/>
          </a:xfrm>
        </p:grpSpPr>
        <p:sp>
          <p:nvSpPr>
            <p:cNvPr id="9" name="Google Shape;840;p37">
              <a:extLst>
                <a:ext uri="{FF2B5EF4-FFF2-40B4-BE49-F238E27FC236}">
                  <a16:creationId xmlns:a16="http://schemas.microsoft.com/office/drawing/2014/main" id="{909D49AF-60EC-0677-D2CB-E15CA102694D}"/>
                </a:ext>
              </a:extLst>
            </p:cNvPr>
            <p:cNvSpPr/>
            <p:nvPr/>
          </p:nvSpPr>
          <p:spPr>
            <a:xfrm>
              <a:off x="395017" y="1225112"/>
              <a:ext cx="11153709" cy="919356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Déduire le rôle du vaccin et la caractéristique du système immunitaire sur laquelle repose la vaccination.</a:t>
              </a:r>
              <a:endParaRPr sz="2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41;p37">
              <a:extLst>
                <a:ext uri="{FF2B5EF4-FFF2-40B4-BE49-F238E27FC236}">
                  <a16:creationId xmlns:a16="http://schemas.microsoft.com/office/drawing/2014/main" id="{198A3BDC-B1B4-96A5-878B-2EEDA6118D81}"/>
                </a:ext>
              </a:extLst>
            </p:cNvPr>
            <p:cNvSpPr/>
            <p:nvPr/>
          </p:nvSpPr>
          <p:spPr>
            <a:xfrm>
              <a:off x="317520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4" name="Google Shape;884;p40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885" name="Google Shape;885;p40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6" name="Google Shape;886;p40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1" name="Google Shape;891;p40"/>
          <p:cNvSpPr/>
          <p:nvPr/>
        </p:nvSpPr>
        <p:spPr>
          <a:xfrm>
            <a:off x="1472879" y="1632584"/>
            <a:ext cx="8284070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/>
                <a:ea typeface="+mn-ea"/>
                <a:cs typeface="Calibri"/>
                <a:sym typeface="Calibri"/>
              </a:rPr>
              <a:t>Un vaccin </a:t>
            </a: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cette première question.</a:t>
            </a:r>
          </a:p>
        </p:txBody>
      </p:sp>
      <p:sp>
        <p:nvSpPr>
          <p:cNvPr id="7" name="Google Shape;883;p40">
            <a:extLst>
              <a:ext uri="{FF2B5EF4-FFF2-40B4-BE49-F238E27FC236}">
                <a16:creationId xmlns:a16="http://schemas.microsoft.com/office/drawing/2014/main" id="{CE224ACA-FE28-CBA0-5393-EA84171E9235}"/>
              </a:ext>
            </a:extLst>
          </p:cNvPr>
          <p:cNvSpPr txBox="1">
            <a:spLocks/>
          </p:cNvSpPr>
          <p:nvPr/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enseignant·e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clarifie la question et peut utiliser l’alternance linguistique si besoin.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Répondez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 « Vrai » ou « Faux » :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92F42BD-FF2D-6349-9ADD-A1D2BE3E623F}"/>
              </a:ext>
            </a:extLst>
          </p:cNvPr>
          <p:cNvGrpSpPr/>
          <p:nvPr/>
        </p:nvGrpSpPr>
        <p:grpSpPr>
          <a:xfrm>
            <a:off x="1902040" y="2730003"/>
            <a:ext cx="7854908" cy="515990"/>
            <a:chOff x="8369183" y="2594893"/>
            <a:chExt cx="7854908" cy="51599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1897C0E-FFBF-57B6-5224-87273A9A7446}"/>
                </a:ext>
              </a:extLst>
            </p:cNvPr>
            <p:cNvSpPr/>
            <p:nvPr/>
          </p:nvSpPr>
          <p:spPr>
            <a:xfrm>
              <a:off x="8369183" y="2594893"/>
              <a:ext cx="56643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a- Entraine la production des anticorps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97C2D67-83A0-CB44-6BB8-9D1716ECC9F1}"/>
                </a:ext>
              </a:extLst>
            </p:cNvPr>
            <p:cNvSpPr/>
            <p:nvPr/>
          </p:nvSpPr>
          <p:spPr>
            <a:xfrm>
              <a:off x="14131348" y="2600105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3612DD2-3AA8-0B95-A441-11A65A1B3050}"/>
              </a:ext>
            </a:extLst>
          </p:cNvPr>
          <p:cNvGrpSpPr/>
          <p:nvPr/>
        </p:nvGrpSpPr>
        <p:grpSpPr>
          <a:xfrm>
            <a:off x="1902040" y="3913787"/>
            <a:ext cx="7854909" cy="511640"/>
            <a:chOff x="8369182" y="2594893"/>
            <a:chExt cx="7854909" cy="51164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3DE65E-608C-A182-09E4-0DF513ADD78E}"/>
                </a:ext>
              </a:extLst>
            </p:cNvPr>
            <p:cNvSpPr/>
            <p:nvPr/>
          </p:nvSpPr>
          <p:spPr>
            <a:xfrm>
              <a:off x="8369182" y="2594893"/>
              <a:ext cx="56643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b- Assure une protection provisoire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6A84A3B-030A-C885-17A4-5F6C6A8F0F74}"/>
                </a:ext>
              </a:extLst>
            </p:cNvPr>
            <p:cNvSpPr/>
            <p:nvPr/>
          </p:nvSpPr>
          <p:spPr>
            <a:xfrm>
              <a:off x="14131348" y="2595755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5029D5-753F-91F3-E1E8-4F3FE56401D8}"/>
              </a:ext>
            </a:extLst>
          </p:cNvPr>
          <p:cNvGrpSpPr/>
          <p:nvPr/>
        </p:nvGrpSpPr>
        <p:grpSpPr>
          <a:xfrm>
            <a:off x="1902040" y="5093221"/>
            <a:ext cx="7854908" cy="510778"/>
            <a:chOff x="8369183" y="2594893"/>
            <a:chExt cx="7854908" cy="5107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7A2A32D-2D37-6CFC-672C-ACAD12068922}"/>
                </a:ext>
              </a:extLst>
            </p:cNvPr>
            <p:cNvSpPr/>
            <p:nvPr/>
          </p:nvSpPr>
          <p:spPr>
            <a:xfrm>
              <a:off x="8369183" y="2594893"/>
              <a:ext cx="566436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c- Déclenche une réaction immunitaire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6DB7022-30F3-6D79-2893-918B535C538C}"/>
                </a:ext>
              </a:extLst>
            </p:cNvPr>
            <p:cNvSpPr/>
            <p:nvPr/>
          </p:nvSpPr>
          <p:spPr>
            <a:xfrm>
              <a:off x="14131348" y="2594893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6F78DDFD-E153-043F-7E7D-4B0A13A678DB}"/>
              </a:ext>
            </a:extLst>
          </p:cNvPr>
          <p:cNvGrpSpPr/>
          <p:nvPr/>
        </p:nvGrpSpPr>
        <p:grpSpPr>
          <a:xfrm>
            <a:off x="1902040" y="2730003"/>
            <a:ext cx="7854908" cy="515990"/>
            <a:chOff x="8369183" y="2594893"/>
            <a:chExt cx="7854908" cy="515990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39C1314F-12A5-8C42-2369-6234F3325409}"/>
                </a:ext>
              </a:extLst>
            </p:cNvPr>
            <p:cNvSpPr/>
            <p:nvPr/>
          </p:nvSpPr>
          <p:spPr>
            <a:xfrm>
              <a:off x="8369183" y="2594893"/>
              <a:ext cx="56643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a- Entraine la production des anticorps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16E886B-68D2-0676-193E-0208A891EFF4}"/>
                </a:ext>
              </a:extLst>
            </p:cNvPr>
            <p:cNvSpPr/>
            <p:nvPr/>
          </p:nvSpPr>
          <p:spPr>
            <a:xfrm>
              <a:off x="14131348" y="2600105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9A28DDC-FFD6-F2A2-0135-5B0C96C52A59}"/>
              </a:ext>
            </a:extLst>
          </p:cNvPr>
          <p:cNvGrpSpPr/>
          <p:nvPr/>
        </p:nvGrpSpPr>
        <p:grpSpPr>
          <a:xfrm>
            <a:off x="1902040" y="3913787"/>
            <a:ext cx="7854909" cy="511640"/>
            <a:chOff x="8369182" y="2594893"/>
            <a:chExt cx="7854909" cy="51164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F48224-0F53-660A-C410-0024D3C5E058}"/>
                </a:ext>
              </a:extLst>
            </p:cNvPr>
            <p:cNvSpPr/>
            <p:nvPr/>
          </p:nvSpPr>
          <p:spPr>
            <a:xfrm>
              <a:off x="8369182" y="2594893"/>
              <a:ext cx="56643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b- Assure une protection provisoire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1037470-113C-913F-C37D-4EEA31547963}"/>
                </a:ext>
              </a:extLst>
            </p:cNvPr>
            <p:cNvSpPr/>
            <p:nvPr/>
          </p:nvSpPr>
          <p:spPr>
            <a:xfrm>
              <a:off x="14131348" y="2595755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2B5E77E-94F1-DACC-FC17-3AC8A1818B9C}"/>
              </a:ext>
            </a:extLst>
          </p:cNvPr>
          <p:cNvGrpSpPr/>
          <p:nvPr/>
        </p:nvGrpSpPr>
        <p:grpSpPr>
          <a:xfrm>
            <a:off x="1902040" y="5093221"/>
            <a:ext cx="7854908" cy="510778"/>
            <a:chOff x="8369183" y="2594893"/>
            <a:chExt cx="7854908" cy="51077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6013270-E7E5-5FBB-2D14-BAE61041D267}"/>
                </a:ext>
              </a:extLst>
            </p:cNvPr>
            <p:cNvSpPr/>
            <p:nvPr/>
          </p:nvSpPr>
          <p:spPr>
            <a:xfrm>
              <a:off x="8369183" y="2594893"/>
              <a:ext cx="566436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c- Déclenche une réaction immunitaire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DB5E880-4F84-13D5-F956-4D5A34DFA875}"/>
                </a:ext>
              </a:extLst>
            </p:cNvPr>
            <p:cNvSpPr/>
            <p:nvPr/>
          </p:nvSpPr>
          <p:spPr>
            <a:xfrm>
              <a:off x="14131348" y="2594893"/>
              <a:ext cx="209274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</a:t>
              </a:r>
            </a:p>
          </p:txBody>
        </p:sp>
      </p:grpSp>
      <p:sp>
        <p:nvSpPr>
          <p:cNvPr id="896" name="Google Shape;896;p41"/>
          <p:cNvSpPr txBox="1">
            <a:spLocks noGrp="1"/>
          </p:cNvSpPr>
          <p:nvPr>
            <p:ph type="title"/>
          </p:nvPr>
        </p:nvSpPr>
        <p:spPr>
          <a:xfrm>
            <a:off x="909983" y="245275"/>
            <a:ext cx="10372033" cy="513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vaccin stimule le système immunitaire et déclenche la production des anticorps qui assurent une protection durable de l’organisme.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7" name="Google Shape;897;p41"/>
          <p:cNvSpPr txBox="1">
            <a:spLocks noGrp="1"/>
          </p:cNvSpPr>
          <p:nvPr>
            <p:ph type="body" idx="2"/>
          </p:nvPr>
        </p:nvSpPr>
        <p:spPr>
          <a:xfrm>
            <a:off x="909983" y="720939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la justification des réponses.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91;p40">
            <a:extLst>
              <a:ext uri="{FF2B5EF4-FFF2-40B4-BE49-F238E27FC236}">
                <a16:creationId xmlns:a16="http://schemas.microsoft.com/office/drawing/2014/main" id="{2C0DEE86-236C-1D1A-7333-C29EDE37D02C}"/>
              </a:ext>
            </a:extLst>
          </p:cNvPr>
          <p:cNvSpPr/>
          <p:nvPr/>
        </p:nvSpPr>
        <p:spPr>
          <a:xfrm>
            <a:off x="1472878" y="1632584"/>
            <a:ext cx="10821629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/>
                <a:ea typeface="+mn-ea"/>
                <a:cs typeface="Calibri"/>
                <a:sym typeface="Calibri"/>
              </a:rPr>
              <a:t>Un vaccin </a:t>
            </a: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9A7C666-A418-C89D-8F52-D070A38DDB4F}"/>
              </a:ext>
            </a:extLst>
          </p:cNvPr>
          <p:cNvSpPr txBox="1"/>
          <p:nvPr/>
        </p:nvSpPr>
        <p:spPr>
          <a:xfrm>
            <a:off x="8183037" y="2666839"/>
            <a:ext cx="10550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Vrai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2A0FEE-4777-1C8F-62E8-45B2E8CFC60D}"/>
              </a:ext>
            </a:extLst>
          </p:cNvPr>
          <p:cNvSpPr txBox="1"/>
          <p:nvPr/>
        </p:nvSpPr>
        <p:spPr>
          <a:xfrm>
            <a:off x="8183037" y="5017325"/>
            <a:ext cx="10550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Vrai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384FD0-DF83-E6A2-B098-2D144AF9441C}"/>
              </a:ext>
            </a:extLst>
          </p:cNvPr>
          <p:cNvSpPr txBox="1"/>
          <p:nvPr/>
        </p:nvSpPr>
        <p:spPr>
          <a:xfrm>
            <a:off x="8183036" y="3857853"/>
            <a:ext cx="10550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Faux  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074F5802-5D99-293C-080A-BCA405469D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18" name="Google Shape;883;p40">
            <a:extLst>
              <a:ext uri="{FF2B5EF4-FFF2-40B4-BE49-F238E27FC236}">
                <a16:creationId xmlns:a16="http://schemas.microsoft.com/office/drawing/2014/main" id="{F36EEC2E-884C-7728-78FA-05490984B27D}"/>
              </a:ext>
            </a:extLst>
          </p:cNvPr>
          <p:cNvSpPr txBox="1">
            <a:spLocks/>
          </p:cNvSpPr>
          <p:nvPr/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L’enseignant·e clarifie la question et peut utiliser l’alternance linguistique si besoin.</a:t>
            </a:r>
          </a:p>
        </p:txBody>
      </p:sp>
      <p:sp>
        <p:nvSpPr>
          <p:cNvPr id="2" name="Google Shape;891;p40">
            <a:extLst>
              <a:ext uri="{FF2B5EF4-FFF2-40B4-BE49-F238E27FC236}">
                <a16:creationId xmlns:a16="http://schemas.microsoft.com/office/drawing/2014/main" id="{754A29F8-E271-8579-B970-CB3AC31DE133}"/>
              </a:ext>
            </a:extLst>
          </p:cNvPr>
          <p:cNvSpPr/>
          <p:nvPr/>
        </p:nvSpPr>
        <p:spPr>
          <a:xfrm>
            <a:off x="1472878" y="1632584"/>
            <a:ext cx="6099349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/>
                <a:ea typeface="+mn-ea"/>
                <a:cs typeface="Calibri"/>
                <a:sym typeface="Calibri"/>
              </a:rPr>
              <a:t>La réponse immunitaire secondaire est </a:t>
            </a: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361A75-E0CF-4892-FDB7-66948A82F03C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BBC15C8-4A65-6310-9935-E374EC1E9DD8}"/>
              </a:ext>
            </a:extLst>
          </p:cNvPr>
          <p:cNvGrpSpPr/>
          <p:nvPr/>
        </p:nvGrpSpPr>
        <p:grpSpPr>
          <a:xfrm>
            <a:off x="1107789" y="2521990"/>
            <a:ext cx="4988211" cy="510778"/>
            <a:chOff x="7921466" y="2594893"/>
            <a:chExt cx="4988211" cy="51077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7DCE3CC-4C90-F387-4000-6D05CF8B6476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Plus rapide et moins forte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BFD526E-49FE-33B1-AE81-82C5138332A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BBA8B9C-C8ED-529F-0BC5-AD4B2CFCD7A2}"/>
              </a:ext>
            </a:extLst>
          </p:cNvPr>
          <p:cNvGrpSpPr/>
          <p:nvPr/>
        </p:nvGrpSpPr>
        <p:grpSpPr>
          <a:xfrm>
            <a:off x="1107789" y="3574288"/>
            <a:ext cx="4988211" cy="510778"/>
            <a:chOff x="7921466" y="2594893"/>
            <a:chExt cx="4988211" cy="5107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F73FC7B-FDFE-484D-7EC1-2FEFF0BB5873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rapide et moins forte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57C9072-BC38-3469-E3CD-8A79700E1E2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FA2FCBE-C9D0-349E-6C44-8C5EB1956C6D}"/>
              </a:ext>
            </a:extLst>
          </p:cNvPr>
          <p:cNvGrpSpPr/>
          <p:nvPr/>
        </p:nvGrpSpPr>
        <p:grpSpPr>
          <a:xfrm>
            <a:off x="1107789" y="4626586"/>
            <a:ext cx="4988211" cy="510778"/>
            <a:chOff x="7921466" y="2594893"/>
            <a:chExt cx="4988211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D4F76D0-5ACA-0DE6-FB41-8199ADCAF5EF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rapide et plus forte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2532C0-C03B-E205-C36B-10083BA39E7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7995C74-47EA-2C16-EB6C-FB3ACFC53705}"/>
              </a:ext>
            </a:extLst>
          </p:cNvPr>
          <p:cNvGrpSpPr/>
          <p:nvPr/>
        </p:nvGrpSpPr>
        <p:grpSpPr>
          <a:xfrm>
            <a:off x="1107789" y="5678884"/>
            <a:ext cx="4988211" cy="510778"/>
            <a:chOff x="7921466" y="2594893"/>
            <a:chExt cx="4988211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62AE106-19CB-52C6-0533-AAC2F2CE6E8C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Plus rapide et plus forte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A214420-735C-634F-1C3D-F0927A3E4C7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d</a:t>
              </a:r>
            </a:p>
          </p:txBody>
        </p:sp>
      </p:grpSp>
      <p:pic>
        <p:nvPicPr>
          <p:cNvPr id="17" name="Image 16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20925F1E-CB39-5C13-1C0C-1DBF81961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719" y="2808236"/>
            <a:ext cx="5065095" cy="30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25666FEF-4702-F911-449A-2A226F410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89D00BFA-0B8E-25C0-641F-8C2CC9073E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5F00931F-1C0A-88F2-2D85-901F5D042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6" y="307939"/>
            <a:ext cx="10878030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Lors de la deuxième réponse immunitaire, la production d’anticorps est plus rapide et plus importante.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BC9CC9-B3AA-F33C-110F-D7428A132D46}"/>
              </a:ext>
            </a:extLst>
          </p:cNvPr>
          <p:cNvGrpSpPr/>
          <p:nvPr/>
        </p:nvGrpSpPr>
        <p:grpSpPr>
          <a:xfrm>
            <a:off x="1107789" y="2521990"/>
            <a:ext cx="4988211" cy="510778"/>
            <a:chOff x="7921466" y="2594893"/>
            <a:chExt cx="4988211" cy="51077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62A3F8A-73C8-BC0D-5F25-5E0852DB22E8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Plus rapide et moins forte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45872CB-D151-FD23-BCD2-D52BC903531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4F5126-D829-FFC0-D280-63CDA5E17777}"/>
              </a:ext>
            </a:extLst>
          </p:cNvPr>
          <p:cNvGrpSpPr/>
          <p:nvPr/>
        </p:nvGrpSpPr>
        <p:grpSpPr>
          <a:xfrm>
            <a:off x="1107789" y="3574288"/>
            <a:ext cx="4988211" cy="510778"/>
            <a:chOff x="7921466" y="2594893"/>
            <a:chExt cx="4988211" cy="51077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53341A1-89C4-0121-CA15-63A6E34C4F37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rapide et moins forte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C96D2F9-D27F-9653-36EB-A469E2C1E73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B10F9FD-4B27-5C09-97AF-9F4764F2E4B7}"/>
              </a:ext>
            </a:extLst>
          </p:cNvPr>
          <p:cNvGrpSpPr/>
          <p:nvPr/>
        </p:nvGrpSpPr>
        <p:grpSpPr>
          <a:xfrm>
            <a:off x="1107789" y="4626586"/>
            <a:ext cx="4988211" cy="510778"/>
            <a:chOff x="7921466" y="2594893"/>
            <a:chExt cx="4988211" cy="51077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9AB032B-5124-F6CF-205D-9D52001DC86D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rapide et plus forte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EEAE9BB-35D1-A640-83FD-1B97040D88C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8039833-AD6E-1993-2EEA-4121D5A40DB7}"/>
              </a:ext>
            </a:extLst>
          </p:cNvPr>
          <p:cNvGrpSpPr/>
          <p:nvPr/>
        </p:nvGrpSpPr>
        <p:grpSpPr>
          <a:xfrm>
            <a:off x="1107789" y="5678884"/>
            <a:ext cx="4988211" cy="510778"/>
            <a:chOff x="7921466" y="2594893"/>
            <a:chExt cx="4988211" cy="510778"/>
          </a:xfrm>
          <a:solidFill>
            <a:srgbClr val="002060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2A78D1-BA59-369E-81FA-8F0F27B014B5}"/>
                </a:ext>
              </a:extLst>
            </p:cNvPr>
            <p:cNvSpPr/>
            <p:nvPr/>
          </p:nvSpPr>
          <p:spPr>
            <a:xfrm>
              <a:off x="8369182" y="2594893"/>
              <a:ext cx="454049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Plus rapide et plus forte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03B004F-979F-D3F4-6B7D-052FBE99298D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Calibri" panose="020F0502020204030204"/>
                </a:rPr>
                <a:t>d</a:t>
              </a:r>
            </a:p>
          </p:txBody>
        </p:sp>
      </p:grpSp>
      <p:pic>
        <p:nvPicPr>
          <p:cNvPr id="15" name="Image 14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B683E279-F60A-76D5-7210-6A72EC3C4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719" y="2808236"/>
            <a:ext cx="5065095" cy="3046970"/>
          </a:xfrm>
          <a:prstGeom prst="rect">
            <a:avLst/>
          </a:prstGeom>
        </p:spPr>
      </p:pic>
      <p:sp>
        <p:nvSpPr>
          <p:cNvPr id="16" name="Google Shape;891;p40">
            <a:extLst>
              <a:ext uri="{FF2B5EF4-FFF2-40B4-BE49-F238E27FC236}">
                <a16:creationId xmlns:a16="http://schemas.microsoft.com/office/drawing/2014/main" id="{1CDCE329-6795-49FC-CD23-B1D0A7FD2DAF}"/>
              </a:ext>
            </a:extLst>
          </p:cNvPr>
          <p:cNvSpPr/>
          <p:nvPr/>
        </p:nvSpPr>
        <p:spPr>
          <a:xfrm>
            <a:off x="1472878" y="1632584"/>
            <a:ext cx="6099349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/>
                <a:ea typeface="+mn-ea"/>
                <a:cs typeface="Calibri"/>
                <a:sym typeface="Calibri"/>
              </a:rPr>
              <a:t>La réponse immunitaire secondaire est </a:t>
            </a: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071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08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3 minutes pour réaliser l’activité de la page 34 sur le livret. Ensuite, vous comparez vos réponses en justifiant.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4" name="Google Shape;964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Lire et expliquer les consignes aux élèves. Puis suivre de près les élèves et apporter de l’aide si nécessaire. 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D4B1565-0319-40FD-1276-F7F5304A2576}"/>
              </a:ext>
            </a:extLst>
          </p:cNvPr>
          <p:cNvGrpSpPr/>
          <p:nvPr/>
        </p:nvGrpSpPr>
        <p:grpSpPr>
          <a:xfrm>
            <a:off x="3773033" y="1050161"/>
            <a:ext cx="4645934" cy="5409040"/>
            <a:chOff x="4119824" y="1309635"/>
            <a:chExt cx="4397582" cy="5120989"/>
          </a:xfrm>
        </p:grpSpPr>
        <p:pic>
          <p:nvPicPr>
            <p:cNvPr id="3" name="Image 2" descr="Une image contenant texte, capture d’écran, Police, diagramme&#10;&#10;Le contenu généré par l’IA peut être incorrect.">
              <a:extLst>
                <a:ext uri="{FF2B5EF4-FFF2-40B4-BE49-F238E27FC236}">
                  <a16:creationId xmlns:a16="http://schemas.microsoft.com/office/drawing/2014/main" id="{14284B65-74AA-31DF-054E-B4D3C80AB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19824" y="1309635"/>
              <a:ext cx="4397582" cy="2749899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2ABE7B3-E2D9-40C7-430B-3DB193EBB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19824" y="4059534"/>
              <a:ext cx="4395448" cy="2371090"/>
            </a:xfrm>
            <a:prstGeom prst="rect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D15E4AE-CEE6-1900-37DD-DFF6730EDCC5}"/>
              </a:ext>
            </a:extLst>
          </p:cNvPr>
          <p:cNvSpPr txBox="1"/>
          <p:nvPr/>
        </p:nvSpPr>
        <p:spPr>
          <a:xfrm>
            <a:off x="5539700" y="6170375"/>
            <a:ext cx="1110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tx1"/>
                </a:solidFill>
              </a:rPr>
              <a:t>Page 34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7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  <a:endParaRPr sz="1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83" name="Google Shape;983;p47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>
              <a:solidFill>
                <a:srgbClr val="A5A5A5"/>
              </a:solidFill>
            </a:endParaRPr>
          </a:p>
        </p:txBody>
      </p:sp>
      <p:sp>
        <p:nvSpPr>
          <p:cNvPr id="984" name="Google Shape;984;p47"/>
          <p:cNvSpPr/>
          <p:nvPr/>
        </p:nvSpPr>
        <p:spPr>
          <a:xfrm>
            <a:off x="4381082" y="2281643"/>
            <a:ext cx="38786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Temps Écoulé</a:t>
            </a:r>
            <a:endParaRPr dirty="0"/>
          </a:p>
        </p:txBody>
      </p:sp>
      <p:pic>
        <p:nvPicPr>
          <p:cNvPr id="985" name="Google Shape;985;p47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4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1" name="Google Shape;991;p4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>
                <a:solidFill>
                  <a:srgbClr val="A5A5A5"/>
                </a:solidFill>
              </a:rPr>
              <a:t>Invitez les élèves à passer au tableau pour rédiger leurs réponses.</a:t>
            </a:r>
            <a:endParaRPr sz="1100"/>
          </a:p>
        </p:txBody>
      </p:sp>
      <p:pic>
        <p:nvPicPr>
          <p:cNvPr id="992" name="Google Shape;99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52FA6EFC-269E-BFEF-7D60-F7EE280AA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7517" y="1034385"/>
            <a:ext cx="6296966" cy="3936782"/>
          </a:xfrm>
          <a:prstGeom prst="rect">
            <a:avLst/>
          </a:prstGeom>
        </p:spPr>
      </p:pic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23D2936-2576-B8B8-0C00-2CE217D8C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74150"/>
          <a:stretch>
            <a:fillRect/>
          </a:stretch>
        </p:blipFill>
        <p:spPr>
          <a:xfrm>
            <a:off x="458746" y="4971167"/>
            <a:ext cx="11274508" cy="157185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00F45C-0578-5361-4873-C816E7C5CFCB}"/>
              </a:ext>
            </a:extLst>
          </p:cNvPr>
          <p:cNvSpPr txBox="1"/>
          <p:nvPr/>
        </p:nvSpPr>
        <p:spPr>
          <a:xfrm>
            <a:off x="3768132" y="5495484"/>
            <a:ext cx="3023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Toxine neutralisée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4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</a:t>
            </a:r>
            <a:endParaRPr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EC03083D-029C-3292-FCB3-E58CA738C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0811" r="43946" b="13890"/>
          <a:stretch>
            <a:fillRect/>
          </a:stretch>
        </p:blipFill>
        <p:spPr>
          <a:xfrm>
            <a:off x="3984370" y="896313"/>
            <a:ext cx="4273899" cy="3112650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28A900E-8B6B-255E-861C-55E4A15363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6946" b="30301"/>
          <a:stretch>
            <a:fillRect/>
          </a:stretch>
        </p:blipFill>
        <p:spPr>
          <a:xfrm>
            <a:off x="458746" y="4017275"/>
            <a:ext cx="11274508" cy="25995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1A7D56-163F-00BA-F10A-5C5B06D5F588}"/>
              </a:ext>
            </a:extLst>
          </p:cNvPr>
          <p:cNvSpPr txBox="1"/>
          <p:nvPr/>
        </p:nvSpPr>
        <p:spPr>
          <a:xfrm>
            <a:off x="935304" y="4399098"/>
            <a:ext cx="10792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1ère injection la production des anticorps commence après 6 jours, et atteint un maximum de 2UA.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2ème injection la production des anticorps commence après 2 jours et atteint un maximum de 9 UA.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réponse après la 2ème injection est plus rapide et plus forte.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>
          <a:extLst>
            <a:ext uri="{FF2B5EF4-FFF2-40B4-BE49-F238E27FC236}">
              <a16:creationId xmlns:a16="http://schemas.microsoft.com/office/drawing/2014/main" id="{54525C88-EADA-EF8F-79D6-EDFCF5A3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49">
            <a:extLst>
              <a:ext uri="{FF2B5EF4-FFF2-40B4-BE49-F238E27FC236}">
                <a16:creationId xmlns:a16="http://schemas.microsoft.com/office/drawing/2014/main" id="{4EE083E4-E474-9EF0-B748-958D1995F5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>
            <a:extLst>
              <a:ext uri="{FF2B5EF4-FFF2-40B4-BE49-F238E27FC236}">
                <a16:creationId xmlns:a16="http://schemas.microsoft.com/office/drawing/2014/main" id="{ACCEE808-395A-55B0-3051-ADD3EADF05D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</a:t>
            </a:r>
            <a:endParaRPr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>
            <a:extLst>
              <a:ext uri="{FF2B5EF4-FFF2-40B4-BE49-F238E27FC236}">
                <a16:creationId xmlns:a16="http://schemas.microsoft.com/office/drawing/2014/main" id="{C940034F-C92B-2CBB-0EC4-56C480A6FE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D49BE48C-6145-4F40-4D6C-5631BEC62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0811" r="43946" b="13890"/>
          <a:stretch>
            <a:fillRect/>
          </a:stretch>
        </p:blipFill>
        <p:spPr>
          <a:xfrm>
            <a:off x="3704565" y="967665"/>
            <a:ext cx="4782869" cy="3483329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0461E54-A1C3-1418-BD12-2A221ECE80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225" t="68022" r="225" b="1702"/>
          <a:stretch>
            <a:fillRect/>
          </a:stretch>
        </p:blipFill>
        <p:spPr>
          <a:xfrm>
            <a:off x="458745" y="4379642"/>
            <a:ext cx="11274508" cy="18409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D4861C3-327B-04A1-708D-59A3BB4B8479}"/>
              </a:ext>
            </a:extLst>
          </p:cNvPr>
          <p:cNvSpPr txBox="1"/>
          <p:nvPr/>
        </p:nvSpPr>
        <p:spPr>
          <a:xfrm>
            <a:off x="904349" y="4920276"/>
            <a:ext cx="10676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On déduit que le vaccin protège l’organisme contre la maladie grâce à la mémoire</a:t>
            </a:r>
            <a:br>
              <a:rPr lang="fr-FR" dirty="0"/>
            </a:br>
            <a:r>
              <a:rPr lang="fr-FR" dirty="0"/>
              <a:t>immunitaire. </a:t>
            </a:r>
          </a:p>
        </p:txBody>
      </p:sp>
    </p:spTree>
    <p:extLst>
      <p:ext uri="{BB962C8B-B14F-4D97-AF65-F5344CB8AC3E}">
        <p14:creationId xmlns:p14="http://schemas.microsoft.com/office/powerpoint/2010/main" val="2936638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5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07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5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35 sur le livret.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3" name="Google Shape;1053;p5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57" name="Google Shape;1057;p53"/>
          <p:cNvGrpSpPr/>
          <p:nvPr/>
        </p:nvGrpSpPr>
        <p:grpSpPr>
          <a:xfrm>
            <a:off x="10844783" y="252485"/>
            <a:ext cx="611417" cy="513055"/>
            <a:chOff x="582302" y="4447623"/>
            <a:chExt cx="630930" cy="597556"/>
          </a:xfrm>
        </p:grpSpPr>
        <p:pic>
          <p:nvPicPr>
            <p:cNvPr id="1058" name="Google Shape;1058;p5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2" b="30054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9" name="Google Shape;1059;p5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4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7E6F33E-120A-1DC8-B2AD-57478AF040C5}"/>
              </a:ext>
            </a:extLst>
          </p:cNvPr>
          <p:cNvGrpSpPr/>
          <p:nvPr/>
        </p:nvGrpSpPr>
        <p:grpSpPr>
          <a:xfrm>
            <a:off x="3330561" y="1002960"/>
            <a:ext cx="5530878" cy="5583948"/>
            <a:chOff x="3875792" y="1002960"/>
            <a:chExt cx="4491592" cy="4532261"/>
          </a:xfrm>
        </p:grpSpPr>
        <p:pic>
          <p:nvPicPr>
            <p:cNvPr id="3" name="Image 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D3BBF10-9113-29EA-54B4-D003174F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75792" y="1002960"/>
              <a:ext cx="4491055" cy="2353503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AC3D23F-84B9-C272-1986-3EB6EF481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75792" y="3378652"/>
              <a:ext cx="4491592" cy="2156569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C01190B-C8B8-06A3-38BA-3474ECD2EB50}"/>
              </a:ext>
            </a:extLst>
          </p:cNvPr>
          <p:cNvSpPr txBox="1"/>
          <p:nvPr/>
        </p:nvSpPr>
        <p:spPr>
          <a:xfrm>
            <a:off x="5539700" y="6170375"/>
            <a:ext cx="1110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tx1"/>
                </a:solidFill>
              </a:rPr>
              <a:t>Page 35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Le temps est terminé. 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75" name="Google Shape;1075;p55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sp>
        <p:nvSpPr>
          <p:cNvPr id="1076" name="Google Shape;1076;p55"/>
          <p:cNvSpPr/>
          <p:nvPr/>
        </p:nvSpPr>
        <p:spPr>
          <a:xfrm>
            <a:off x="4712677" y="2281603"/>
            <a:ext cx="42116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1077" name="Google Shape;1077;p55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56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sz="1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83" name="Google Shape;1083;p56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86" name="Google Shape;1086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3F42285-4E08-6300-F86D-9CD36D8CC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0949" y="1002960"/>
            <a:ext cx="7990101" cy="4189395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A37E3A7-A802-A1CC-9306-34F443D47B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75834"/>
          <a:stretch>
            <a:fillRect/>
          </a:stretch>
        </p:blipFill>
        <p:spPr>
          <a:xfrm>
            <a:off x="412968" y="5192355"/>
            <a:ext cx="11416704" cy="13253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8C92F76-98A7-BE4B-A808-B6D9E77A567F}"/>
              </a:ext>
            </a:extLst>
          </p:cNvPr>
          <p:cNvSpPr txBox="1"/>
          <p:nvPr/>
        </p:nvSpPr>
        <p:spPr>
          <a:xfrm>
            <a:off x="3707841" y="5743787"/>
            <a:ext cx="3868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Fragments de la bactérie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7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2" name="Google Shape;1092;p57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93" name="Google Shape;109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FAAB668-419E-6D3F-D035-618FA91B9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6012" r="43167" b="13369"/>
          <a:stretch>
            <a:fillRect/>
          </a:stretch>
        </p:blipFill>
        <p:spPr>
          <a:xfrm>
            <a:off x="3418113" y="1087069"/>
            <a:ext cx="5355773" cy="2995252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E79669D-E38D-7904-3110-EEF1004F9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4155" b="39434"/>
          <a:stretch>
            <a:fillRect/>
          </a:stretch>
        </p:blipFill>
        <p:spPr>
          <a:xfrm>
            <a:off x="387648" y="4082321"/>
            <a:ext cx="11416704" cy="19969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1775EE-DD3F-A8EE-E362-6A5A697A3EEB}"/>
              </a:ext>
            </a:extLst>
          </p:cNvPr>
          <p:cNvSpPr txBox="1"/>
          <p:nvPr/>
        </p:nvSpPr>
        <p:spPr>
          <a:xfrm>
            <a:off x="797978" y="4795110"/>
            <a:ext cx="10792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1ère injection la production des anticorps commence après 3 jours, et atteint un maximum de 2UA.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2ème injection la production des anticorps commence après 1 jour et atteint un maximum de 10 UA.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réponse après la 2ème injection est plus rapide et plus forte.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>
          <a:extLst>
            <a:ext uri="{FF2B5EF4-FFF2-40B4-BE49-F238E27FC236}">
              <a16:creationId xmlns:a16="http://schemas.microsoft.com/office/drawing/2014/main" id="{FF07A948-5F15-DC7D-BCD1-B28A46531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7">
            <a:extLst>
              <a:ext uri="{FF2B5EF4-FFF2-40B4-BE49-F238E27FC236}">
                <a16:creationId xmlns:a16="http://schemas.microsoft.com/office/drawing/2014/main" id="{65706F8C-3B2F-EFA5-B8EE-0ECE1BEBAA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2" name="Google Shape;1092;p57">
            <a:extLst>
              <a:ext uri="{FF2B5EF4-FFF2-40B4-BE49-F238E27FC236}">
                <a16:creationId xmlns:a16="http://schemas.microsoft.com/office/drawing/2014/main" id="{6333234B-AC2D-DDB9-C97C-E65C27DE7B2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 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93" name="Google Shape;1093;p57">
            <a:extLst>
              <a:ext uri="{FF2B5EF4-FFF2-40B4-BE49-F238E27FC236}">
                <a16:creationId xmlns:a16="http://schemas.microsoft.com/office/drawing/2014/main" id="{B70FBEB1-A73D-C4CE-AF04-8DD7470A67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4BC89AF-706B-727B-7275-33FC5EB5E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26012" r="43167" b="13369"/>
          <a:stretch>
            <a:fillRect/>
          </a:stretch>
        </p:blipFill>
        <p:spPr>
          <a:xfrm>
            <a:off x="3134104" y="1073299"/>
            <a:ext cx="5788834" cy="3237444"/>
          </a:xfrm>
          <a:prstGeom prst="rect">
            <a:avLst/>
          </a:prstGeom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0DE46F2-15A0-C58B-962E-B1D307D04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59987" b="3027"/>
          <a:stretch>
            <a:fillRect/>
          </a:stretch>
        </p:blipFill>
        <p:spPr>
          <a:xfrm>
            <a:off x="387648" y="4392421"/>
            <a:ext cx="11416704" cy="202847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1F308B-EB2D-42E7-F131-11B8A30775CF}"/>
              </a:ext>
            </a:extLst>
          </p:cNvPr>
          <p:cNvSpPr txBox="1"/>
          <p:nvPr/>
        </p:nvSpPr>
        <p:spPr>
          <a:xfrm>
            <a:off x="904349" y="5369202"/>
            <a:ext cx="10676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On déduit que le vaccin protège l’organisme contre la maladie grâce à la mémoire</a:t>
            </a:r>
            <a:br>
              <a:rPr lang="fr-FR" dirty="0"/>
            </a:br>
            <a:r>
              <a:rPr lang="fr-FR" dirty="0"/>
              <a:t>immunitaire. </a:t>
            </a:r>
          </a:p>
        </p:txBody>
      </p:sp>
    </p:spTree>
    <p:extLst>
      <p:ext uri="{BB962C8B-B14F-4D97-AF65-F5344CB8AC3E}">
        <p14:creationId xmlns:p14="http://schemas.microsoft.com/office/powerpoint/2010/main" val="3271656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60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61"/>
          <p:cNvSpPr txBox="1">
            <a:spLocks noGrp="1"/>
          </p:cNvSpPr>
          <p:nvPr>
            <p:ph type="title"/>
          </p:nvPr>
        </p:nvSpPr>
        <p:spPr>
          <a:xfrm>
            <a:off x="1030246" y="38862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  <a:b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5" name="Google Shape;1135;p6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36" name="Google Shape;1136;p61" descr="A cartoon character leaning on a question mark&#10;&#10;AI-generated content may be incorrect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62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dirty="0"/>
          </a:p>
        </p:txBody>
      </p:sp>
      <p:sp>
        <p:nvSpPr>
          <p:cNvPr id="1142" name="Google Shape;1142;p62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 donne un rappel de la séance.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3" name="Google Shape;1143;p62"/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62"/>
          <p:cNvSpPr txBox="1"/>
          <p:nvPr/>
        </p:nvSpPr>
        <p:spPr>
          <a:xfrm>
            <a:off x="1864267" y="2864090"/>
            <a:ext cx="8887469" cy="80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Déduire le rôle de la vaccination comme moyen d’aide préventif au système immunitaire.</a:t>
            </a:r>
          </a:p>
        </p:txBody>
      </p:sp>
      <p:pic>
        <p:nvPicPr>
          <p:cNvPr id="1145" name="Google Shape;114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2669082"/>
            <a:ext cx="805544" cy="80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6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réaliser ma tâche je dois : 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1" name="Google Shape;1151;p6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73" name="Google Shape;1173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779;p33">
            <a:extLst>
              <a:ext uri="{FF2B5EF4-FFF2-40B4-BE49-F238E27FC236}">
                <a16:creationId xmlns:a16="http://schemas.microsoft.com/office/drawing/2014/main" id="{173B2B3A-6C04-BEB2-34C9-E8BEDDA2CFF9}"/>
              </a:ext>
            </a:extLst>
          </p:cNvPr>
          <p:cNvGrpSpPr/>
          <p:nvPr/>
        </p:nvGrpSpPr>
        <p:grpSpPr>
          <a:xfrm>
            <a:off x="357467" y="1651779"/>
            <a:ext cx="11231206" cy="510733"/>
            <a:chOff x="518636" y="1225112"/>
            <a:chExt cx="11231206" cy="510733"/>
          </a:xfrm>
        </p:grpSpPr>
        <p:sp>
          <p:nvSpPr>
            <p:cNvPr id="3" name="Google Shape;780;p33">
              <a:extLst>
                <a:ext uri="{FF2B5EF4-FFF2-40B4-BE49-F238E27FC236}">
                  <a16:creationId xmlns:a16="http://schemas.microsoft.com/office/drawing/2014/main" id="{F5C6DA4A-14B7-0C68-2E2A-8CADF8AED6A4}"/>
                </a:ext>
              </a:extLst>
            </p:cNvPr>
            <p:cNvSpPr/>
            <p:nvPr/>
          </p:nvSpPr>
          <p:spPr>
            <a:xfrm>
              <a:off x="674378" y="1225112"/>
              <a:ext cx="11075464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2438" marR="0" lvl="0" indent="-452438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Préciser le contenu du vaccin de la rougeole</a:t>
              </a:r>
              <a:endParaRPr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781;p33">
              <a:extLst>
                <a:ext uri="{FF2B5EF4-FFF2-40B4-BE49-F238E27FC236}">
                  <a16:creationId xmlns:a16="http://schemas.microsoft.com/office/drawing/2014/main" id="{B277AF69-59E2-31A4-849E-9AE7587F94A0}"/>
                </a:ext>
              </a:extLst>
            </p:cNvPr>
            <p:cNvSpPr/>
            <p:nvPr/>
          </p:nvSpPr>
          <p:spPr>
            <a:xfrm>
              <a:off x="518636" y="1241381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oogle Shape;812;p35">
            <a:extLst>
              <a:ext uri="{FF2B5EF4-FFF2-40B4-BE49-F238E27FC236}">
                <a16:creationId xmlns:a16="http://schemas.microsoft.com/office/drawing/2014/main" id="{BE4F6298-63F7-8235-63E5-6C360F9DAD4A}"/>
              </a:ext>
            </a:extLst>
          </p:cNvPr>
          <p:cNvGrpSpPr/>
          <p:nvPr/>
        </p:nvGrpSpPr>
        <p:grpSpPr>
          <a:xfrm>
            <a:off x="357467" y="3108203"/>
            <a:ext cx="11231206" cy="919356"/>
            <a:chOff x="392391" y="1225112"/>
            <a:chExt cx="11231206" cy="919356"/>
          </a:xfrm>
        </p:grpSpPr>
        <p:sp>
          <p:nvSpPr>
            <p:cNvPr id="6" name="Google Shape;813;p35">
              <a:extLst>
                <a:ext uri="{FF2B5EF4-FFF2-40B4-BE49-F238E27FC236}">
                  <a16:creationId xmlns:a16="http://schemas.microsoft.com/office/drawing/2014/main" id="{DED1F465-0E86-4792-7935-C5576118C8C6}"/>
                </a:ext>
              </a:extLst>
            </p:cNvPr>
            <p:cNvSpPr/>
            <p:nvPr/>
          </p:nvSpPr>
          <p:spPr>
            <a:xfrm>
              <a:off x="476905" y="1225112"/>
              <a:ext cx="11146692" cy="919356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Comparer la vitesse et l’intensité de la réponse immunitaire après le 1</a:t>
              </a:r>
              <a:r>
                <a:rPr lang="fr-FR" sz="24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er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et le 2</a:t>
              </a:r>
              <a:r>
                <a:rPr lang="fr-FR" sz="2400" b="1" spc="-50" baseline="300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contact.</a:t>
              </a:r>
            </a:p>
          </p:txBody>
        </p:sp>
        <p:sp>
          <p:nvSpPr>
            <p:cNvPr id="7" name="Google Shape;814;p35">
              <a:extLst>
                <a:ext uri="{FF2B5EF4-FFF2-40B4-BE49-F238E27FC236}">
                  <a16:creationId xmlns:a16="http://schemas.microsoft.com/office/drawing/2014/main" id="{3C727D72-E087-A065-EEF6-770B7B4967FD}"/>
                </a:ext>
              </a:extLst>
            </p:cNvPr>
            <p:cNvSpPr/>
            <p:nvPr/>
          </p:nvSpPr>
          <p:spPr>
            <a:xfrm>
              <a:off x="392391" y="123687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839;p37">
            <a:extLst>
              <a:ext uri="{FF2B5EF4-FFF2-40B4-BE49-F238E27FC236}">
                <a16:creationId xmlns:a16="http://schemas.microsoft.com/office/drawing/2014/main" id="{EADF49E7-12CC-2E22-3176-7B5C0B8DE560}"/>
              </a:ext>
            </a:extLst>
          </p:cNvPr>
          <p:cNvGrpSpPr/>
          <p:nvPr/>
        </p:nvGrpSpPr>
        <p:grpSpPr>
          <a:xfrm>
            <a:off x="357467" y="4973250"/>
            <a:ext cx="11231206" cy="919356"/>
            <a:chOff x="317520" y="1225112"/>
            <a:chExt cx="11231206" cy="919356"/>
          </a:xfrm>
        </p:grpSpPr>
        <p:sp>
          <p:nvSpPr>
            <p:cNvPr id="9" name="Google Shape;840;p37">
              <a:extLst>
                <a:ext uri="{FF2B5EF4-FFF2-40B4-BE49-F238E27FC236}">
                  <a16:creationId xmlns:a16="http://schemas.microsoft.com/office/drawing/2014/main" id="{679A5FCF-14EA-3AF9-2CB1-A580C38292C8}"/>
                </a:ext>
              </a:extLst>
            </p:cNvPr>
            <p:cNvSpPr/>
            <p:nvPr/>
          </p:nvSpPr>
          <p:spPr>
            <a:xfrm>
              <a:off x="395017" y="1225112"/>
              <a:ext cx="11153709" cy="919356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Déduire le rôle du vaccin et la caractéristique du système immunitaire sur laquelle repose la vaccination.</a:t>
              </a:r>
              <a:endParaRPr sz="2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41;p37">
              <a:extLst>
                <a:ext uri="{FF2B5EF4-FFF2-40B4-BE49-F238E27FC236}">
                  <a16:creationId xmlns:a16="http://schemas.microsoft.com/office/drawing/2014/main" id="{D8B7A2D8-B21A-CD6F-2BAF-8E4916BB6CC8}"/>
                </a:ext>
              </a:extLst>
            </p:cNvPr>
            <p:cNvSpPr/>
            <p:nvPr/>
          </p:nvSpPr>
          <p:spPr>
            <a:xfrm>
              <a:off x="317520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257649"/>
            <a:chOff x="279385" y="1039998"/>
            <a:chExt cx="8585230" cy="3943237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56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42372" y="2222729"/>
              <a:ext cx="2257542" cy="115539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buClrTx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Déduire le rôle de la vaccination comme moyen d’aide préventif au système immunitaire.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leçon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7447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77809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04904" y="2080365"/>
              <a:ext cx="2051594" cy="11772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342900" marR="0" lvl="0" indent="-34290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Wingdings" panose="05000000000000000000" pitchFamily="2" charset="2"/>
                <a:buChar char="§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dirty="0">
                  <a:latin typeface="Calibri" panose="020F0502020204030204"/>
                  <a:ea typeface="+mn-ea"/>
                  <a:cs typeface="+mn-cs"/>
                </a:rPr>
                <a:t>Vaccin</a:t>
              </a:r>
            </a:p>
            <a:p>
              <a:pPr marL="342900" marR="0" lvl="0" indent="-34290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Wingdings" panose="05000000000000000000" pitchFamily="2" charset="2"/>
                <a:buChar char="§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dirty="0">
                  <a:latin typeface="Calibri" panose="020F0502020204030204"/>
                  <a:ea typeface="+mn-ea"/>
                  <a:cs typeface="+mn-cs"/>
                </a:rPr>
                <a:t>Vaccination</a:t>
              </a:r>
            </a:p>
            <a:p>
              <a:pPr marL="342900" marR="0" lvl="0" indent="-34290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Wingdings" panose="05000000000000000000" pitchFamily="2" charset="2"/>
                <a:buChar char="§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dirty="0">
                  <a:latin typeface="Calibri" panose="020F0502020204030204"/>
                  <a:ea typeface="+mn-ea"/>
                  <a:cs typeface="+mn-cs"/>
                </a:rPr>
                <a:t>Mémoire immunitaire   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522961" y="1760871"/>
              <a:ext cx="1599592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Préciser  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Comparer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Déduire </a:t>
              </a: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03847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Prévention  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Microorganisme inoffensif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Neutralisé 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Antigène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700653" y="4130476"/>
              <a:ext cx="4697775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Le nombre des anticorps augmente …………….</a:t>
              </a:r>
            </a:p>
            <a:p>
              <a:pPr marL="186265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La réponse après la 2ème injection est plus rapide /forte 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394584" y="3018454"/>
              <a:ext cx="616892" cy="13362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783214"/>
              <a:ext cx="2027023" cy="1038475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04808" y="378768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52734" y="4013873"/>
              <a:ext cx="1859176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Augmente / atteint un maximum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Rapide / lente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Forte / faible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800426"/>
              <a:ext cx="410632" cy="1371145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1615" y="2171996"/>
              <a:ext cx="826042" cy="488177"/>
            </a:xfrm>
            <a:prstGeom prst="bentConnector3">
              <a:avLst>
                <a:gd name="adj1" fmla="val 99266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878900" y="543916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83909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cxnSp>
        <p:nvCxnSpPr>
          <p:cNvPr id="17" name="Straight Connector 44">
            <a:extLst>
              <a:ext uri="{FF2B5EF4-FFF2-40B4-BE49-F238E27FC236}">
                <a16:creationId xmlns:a16="http://schemas.microsoft.com/office/drawing/2014/main" id="{59420D40-2F3F-CEB0-2112-6BBA7A451096}"/>
              </a:ext>
            </a:extLst>
          </p:cNvPr>
          <p:cNvCxnSpPr/>
          <p:nvPr/>
        </p:nvCxnSpPr>
        <p:spPr>
          <a:xfrm>
            <a:off x="7878900" y="411458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 incite les élèves à faire l’exercice à la maison, puis clôt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2289</Words>
  <Application>Microsoft Office PowerPoint</Application>
  <PresentationFormat>Grand écran</PresentationFormat>
  <Paragraphs>312</Paragraphs>
  <Slides>60</Slides>
  <Notes>48</Notes>
  <HiddenSlides>5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3" baseType="lpstr">
      <vt:lpstr>Aptos Display</vt:lpstr>
      <vt:lpstr>Georgia</vt:lpstr>
      <vt:lpstr>Aptos</vt:lpstr>
      <vt:lpstr>Wingdings</vt:lpstr>
      <vt:lpstr>Dosis</vt:lpstr>
      <vt:lpstr>Play</vt:lpstr>
      <vt:lpstr>Arial</vt:lpstr>
      <vt:lpstr>Calibri</vt:lpstr>
      <vt:lpstr>Noto Sans Symbols</vt:lpstr>
      <vt:lpstr>Thème Office</vt:lpstr>
      <vt:lpstr>2_Thème Office</vt:lpstr>
      <vt:lpstr>3_Thème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Très bien.</vt:lpstr>
      <vt:lpstr>Présentation PowerPoint</vt:lpstr>
      <vt:lpstr>Pour commencer, rappelons les résultats des expériences déjà effectuées.</vt:lpstr>
      <vt:lpstr>Parfait ! Le cobaye immunisé contre le tétanos survit après l’injection de la toxine tétanique.</vt:lpstr>
      <vt:lpstr>Répondez maintenant à cette deuxième question.</vt:lpstr>
      <vt:lpstr>Exact ! Le sérum contient des anticorps spécifiques capables de neutraliser la toxine tétanique.</vt:lpstr>
      <vt:lpstr>Nous allons rappeler la cellule immunitaire responsable de la production des anticorps.</vt:lpstr>
      <vt:lpstr>Parfait ! Il s’agit d’un lymphocyte B.</vt:lpstr>
      <vt:lpstr>Présentation PowerPoint</vt:lpstr>
      <vt:lpstr>Maintenant, observez attentivement cette image : elle représente un garçon qui reçoit un vaccin. Selon vous, pour quelle raison se fait-il vacciner ?</vt:lpstr>
      <vt:lpstr>Présentation PowerPoint</vt:lpstr>
      <vt:lpstr>A la fin de cette séance, vous serez capables de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Notre tâche consiste à déduire le rôle de la vaccination comme moyen d’aide préventif au système immunitaire. </vt:lpstr>
      <vt:lpstr>Commençons par la première consigne: </vt:lpstr>
      <vt:lpstr>Ensuite, je passe à la deuxième consigne : </vt:lpstr>
      <vt:lpstr>Ensuite, je passe à la deuxième consigne : </vt:lpstr>
      <vt:lpstr>Passons maintenant à la comparaison des deux réponses immunitaires :</vt:lpstr>
      <vt:lpstr>La troisième consigne est : </vt:lpstr>
      <vt:lpstr>Présentation PowerPoint</vt:lpstr>
      <vt:lpstr>Présentation PowerPoint</vt:lpstr>
      <vt:lpstr>Vérifions maintenant est-ce que vous avez bien compris. Répondez à cette première question.</vt:lpstr>
      <vt:lpstr>Parfait ! Le vaccin stimule le système immunitaire et déclenche la production des anticorps qui assurent une protection durable de l’organisme.</vt:lpstr>
      <vt:lpstr>Voici une autre question.</vt:lpstr>
      <vt:lpstr>Parfait ! Lors de la deuxième réponse immunitaire, la production d’anticorps est plus rapide et plus importante.</vt:lpstr>
      <vt:lpstr>Présentation PowerPoint</vt:lpstr>
      <vt:lpstr>Maintenant, vous allez travailler en binôme. Chacun prend 3 minutes pour réaliser l’activité de la page 34 sur le livret. Ensuite, vous comparez vos réponses en justifiant.</vt:lpstr>
      <vt:lpstr>Le temps est terminé. </vt:lpstr>
      <vt:lpstr>Correction.</vt:lpstr>
      <vt:lpstr>Prenez la correction sur vos livrets.</vt:lpstr>
      <vt:lpstr>Prenez la correction sur vos livrets.</vt:lpstr>
      <vt:lpstr>Présentation PowerPoint</vt:lpstr>
      <vt:lpstr>Maintenant, vous allez travailler chacun pour soi; prenez l’activité de la page 35 sur le livret.</vt:lpstr>
      <vt:lpstr>Le temps est terminé. </vt:lpstr>
      <vt:lpstr>Correction.</vt:lpstr>
      <vt:lpstr>Prenez la correction sur vos livrets.</vt:lpstr>
      <vt:lpstr>Prenez la correction sur vos livrets.</vt:lpstr>
      <vt:lpstr>Présentation PowerPoint</vt:lpstr>
      <vt:lpstr>Qui peut me dire ce que nous avons appris aujourd’hui?  </vt:lpstr>
      <vt:lpstr>Présentation PowerPoint</vt:lpstr>
      <vt:lpstr>Pour réaliser ma tâche je dois : </vt:lpstr>
      <vt:lpstr>Et on termine par cette carte lexicale.</vt:lpstr>
      <vt:lpstr> C’est la fin de notre séance. N’oubliez pas de réviser votre leçon.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Mehdi Alaoui</dc:creator>
  <cp:lastModifiedBy>ahmed el annaoui</cp:lastModifiedBy>
  <cp:revision>255</cp:revision>
  <dcterms:created xsi:type="dcterms:W3CDTF">2025-11-03T10:55:47Z</dcterms:created>
  <dcterms:modified xsi:type="dcterms:W3CDTF">2026-02-18T00:53:29Z</dcterms:modified>
</cp:coreProperties>
</file>