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5" r:id="rId15"/>
    <p:sldId id="296" r:id="rId16"/>
    <p:sldId id="376" r:id="rId17"/>
    <p:sldId id="377" r:id="rId18"/>
    <p:sldId id="314" r:id="rId19"/>
    <p:sldId id="315" r:id="rId20"/>
    <p:sldId id="321" r:id="rId21"/>
    <p:sldId id="395" r:id="rId22"/>
    <p:sldId id="270" r:id="rId23"/>
    <p:sldId id="320" r:id="rId24"/>
    <p:sldId id="298" r:id="rId25"/>
    <p:sldId id="372" r:id="rId26"/>
    <p:sldId id="393" r:id="rId27"/>
    <p:sldId id="374" r:id="rId28"/>
    <p:sldId id="2147483645" r:id="rId29"/>
    <p:sldId id="2147483646" r:id="rId30"/>
    <p:sldId id="2147483647" r:id="rId31"/>
    <p:sldId id="257" r:id="rId32"/>
    <p:sldId id="259" r:id="rId33"/>
    <p:sldId id="260" r:id="rId34"/>
    <p:sldId id="261" r:id="rId35"/>
    <p:sldId id="373" r:id="rId36"/>
    <p:sldId id="323" r:id="rId37"/>
    <p:sldId id="368" r:id="rId38"/>
    <p:sldId id="375" r:id="rId39"/>
    <p:sldId id="380" r:id="rId40"/>
    <p:sldId id="263" r:id="rId41"/>
    <p:sldId id="272" r:id="rId42"/>
    <p:sldId id="299" r:id="rId43"/>
    <p:sldId id="353" r:id="rId44"/>
    <p:sldId id="354" r:id="rId45"/>
    <p:sldId id="370" r:id="rId46"/>
    <p:sldId id="384" r:id="rId47"/>
    <p:sldId id="385" r:id="rId48"/>
    <p:sldId id="386" r:id="rId49"/>
    <p:sldId id="389" r:id="rId50"/>
    <p:sldId id="2147483643" r:id="rId51"/>
    <p:sldId id="300" r:id="rId52"/>
    <p:sldId id="339" r:id="rId53"/>
    <p:sldId id="280" r:id="rId54"/>
    <p:sldId id="264" r:id="rId55"/>
    <p:sldId id="266" r:id="rId56"/>
    <p:sldId id="268" r:id="rId57"/>
    <p:sldId id="267" r:id="rId58"/>
    <p:sldId id="303" r:id="rId59"/>
    <p:sldId id="345" r:id="rId60"/>
    <p:sldId id="302" r:id="rId61"/>
    <p:sldId id="341" r:id="rId62"/>
    <p:sldId id="344" r:id="rId63"/>
    <p:sldId id="269" r:id="rId64"/>
    <p:sldId id="271" r:id="rId65"/>
    <p:sldId id="305" r:id="rId66"/>
    <p:sldId id="262" r:id="rId67"/>
    <p:sldId id="346" r:id="rId68"/>
    <p:sldId id="347" r:id="rId69"/>
    <p:sldId id="348" r:id="rId70"/>
    <p:sldId id="291" r:id="rId7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>
            <p14:sldId id="295"/>
          </p14:sldIdLst>
        </p14:section>
        <p14:section name="Activation des prérequis" id="{8E8D053C-3AAA-4FF0-9D84-FCA59ECBA887}">
          <p14:sldIdLst>
            <p14:sldId id="296"/>
            <p14:sldId id="376"/>
            <p14:sldId id="377"/>
            <p14:sldId id="314"/>
            <p14:sldId id="315"/>
          </p14:sldIdLst>
        </p14:section>
        <p14:section name="Déclaration de l’objectif" id="{096B6BF6-20D6-43DE-B358-982838B98259}">
          <p14:sldIdLst>
            <p14:sldId id="321"/>
            <p14:sldId id="395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374"/>
            <p14:sldId id="2147483645"/>
            <p14:sldId id="2147483646"/>
            <p14:sldId id="2147483647"/>
            <p14:sldId id="257"/>
            <p14:sldId id="259"/>
            <p14:sldId id="260"/>
            <p14:sldId id="261"/>
            <p14:sldId id="373"/>
            <p14:sldId id="323"/>
            <p14:sldId id="368"/>
            <p14:sldId id="375"/>
            <p14:sldId id="380"/>
            <p14:sldId id="263"/>
            <p14:sldId id="272"/>
          </p14:sldIdLst>
        </p14:section>
        <p14:section name="Pratique collective" id="{CF34AB29-930A-422C-8BB3-41EE66488593}">
          <p14:sldIdLst>
            <p14:sldId id="299"/>
            <p14:sldId id="353"/>
            <p14:sldId id="354"/>
            <p14:sldId id="370"/>
            <p14:sldId id="384"/>
            <p14:sldId id="385"/>
            <p14:sldId id="386"/>
            <p14:sldId id="389"/>
            <p14:sldId id="2147483643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  <p14:sldId id="268"/>
            <p14:sldId id="267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344"/>
            <p14:sldId id="269"/>
            <p14:sldId id="271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5C790"/>
    <a:srgbClr val="404040"/>
    <a:srgbClr val="F9E9D9"/>
    <a:srgbClr val="002060"/>
    <a:srgbClr val="037A40"/>
    <a:srgbClr val="156082"/>
    <a:srgbClr val="1D6FA9"/>
    <a:srgbClr val="DCEAF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8" autoAdjust="0"/>
    <p:restoredTop sz="94660"/>
  </p:normalViewPr>
  <p:slideViewPr>
    <p:cSldViewPr snapToGrid="0">
      <p:cViewPr varScale="1">
        <p:scale>
          <a:sx n="82" d="100"/>
          <a:sy n="82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microsoft.com/office/2007/relationships/hdphoto" Target="../media/hdphoto3.wdp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20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 Respiration, circulation et santé humaine.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Identifier les organes circulatoires, leurs fonctions et le sens de la circulation sanguine.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00 min</a:t>
            </a:r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Pour vous rappeler de l’organisation de l’appareil circulatoire, répondez à cette première question.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chaque lettre avec le nom correspondant ou l’</a:t>
            </a:r>
            <a:r>
              <a:rPr lang="fr-FR" sz="14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 répondre oralement.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Accepter les réponses en arabes.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FD38D8F-5890-4C39-985A-4BBC3DC94C70}"/>
              </a:ext>
            </a:extLst>
          </p:cNvPr>
          <p:cNvGrpSpPr/>
          <p:nvPr/>
        </p:nvGrpSpPr>
        <p:grpSpPr>
          <a:xfrm>
            <a:off x="11401637" y="48426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38D2B1-9EB1-C711-32A8-3D3C2A632B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6F0693-1B40-84F1-AE3D-BA852C55436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DA3D0AF-C9B3-BB87-D4EC-2879693799E0}"/>
              </a:ext>
            </a:extLst>
          </p:cNvPr>
          <p:cNvSpPr/>
          <p:nvPr/>
        </p:nvSpPr>
        <p:spPr>
          <a:xfrm>
            <a:off x="904568" y="1946786"/>
            <a:ext cx="10112085" cy="4156799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28" name="Picture 2" descr="Homme système circulatoire humain — Photo de stock par ©Pixelchaos -  42628501">
            <a:extLst>
              <a:ext uri="{FF2B5EF4-FFF2-40B4-BE49-F238E27FC236}">
                <a16:creationId xmlns:a16="http://schemas.microsoft.com/office/drawing/2014/main" id="{DB092A1B-FACA-F7FC-757F-25849F151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1194" r="10740" b="47669"/>
          <a:stretch/>
        </p:blipFill>
        <p:spPr bwMode="auto">
          <a:xfrm>
            <a:off x="4157603" y="2088249"/>
            <a:ext cx="4545387" cy="380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5">
            <a:extLst>
              <a:ext uri="{FF2B5EF4-FFF2-40B4-BE49-F238E27FC236}">
                <a16:creationId xmlns:a16="http://schemas.microsoft.com/office/drawing/2014/main" id="{DA62413D-3C5B-C53F-DB5E-D704F66A65C6}"/>
              </a:ext>
            </a:extLst>
          </p:cNvPr>
          <p:cNvCxnSpPr>
            <a:cxnSpLocks/>
          </p:cNvCxnSpPr>
          <p:nvPr/>
        </p:nvCxnSpPr>
        <p:spPr>
          <a:xfrm flipH="1">
            <a:off x="6592857" y="3278830"/>
            <a:ext cx="1823556" cy="13834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7">
            <a:extLst>
              <a:ext uri="{FF2B5EF4-FFF2-40B4-BE49-F238E27FC236}">
                <a16:creationId xmlns:a16="http://schemas.microsoft.com/office/drawing/2014/main" id="{F59D0988-BB45-146B-97C4-AAD0132C1BF2}"/>
              </a:ext>
            </a:extLst>
          </p:cNvPr>
          <p:cNvCxnSpPr>
            <a:cxnSpLocks/>
          </p:cNvCxnSpPr>
          <p:nvPr/>
        </p:nvCxnSpPr>
        <p:spPr>
          <a:xfrm>
            <a:off x="2647495" y="3250040"/>
            <a:ext cx="2197842" cy="13411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9">
            <a:extLst>
              <a:ext uri="{FF2B5EF4-FFF2-40B4-BE49-F238E27FC236}">
                <a16:creationId xmlns:a16="http://schemas.microsoft.com/office/drawing/2014/main" id="{83F6FD6B-7AC7-F8E6-A9D0-C2E52EEE4D58}"/>
              </a:ext>
            </a:extLst>
          </p:cNvPr>
          <p:cNvCxnSpPr>
            <a:cxnSpLocks/>
          </p:cNvCxnSpPr>
          <p:nvPr/>
        </p:nvCxnSpPr>
        <p:spPr>
          <a:xfrm>
            <a:off x="2647495" y="3260200"/>
            <a:ext cx="2197842" cy="9235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">
            <a:extLst>
              <a:ext uri="{FF2B5EF4-FFF2-40B4-BE49-F238E27FC236}">
                <a16:creationId xmlns:a16="http://schemas.microsoft.com/office/drawing/2014/main" id="{FE71BAA0-DEA1-F992-D95B-BA56E8C0E21D}"/>
              </a:ext>
            </a:extLst>
          </p:cNvPr>
          <p:cNvSpPr txBox="1"/>
          <p:nvPr/>
        </p:nvSpPr>
        <p:spPr>
          <a:xfrm>
            <a:off x="1226300" y="1084036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+mj-lt"/>
                <a:ea typeface="+mj-ea"/>
                <a:cs typeface="+mj-cs"/>
              </a:rPr>
              <a:t>1. Légendez le document suivant:</a:t>
            </a:r>
          </a:p>
        </p:txBody>
      </p:sp>
      <p:sp>
        <p:nvSpPr>
          <p:cNvPr id="38" name="Titre 1">
            <a:extLst>
              <a:ext uri="{FF2B5EF4-FFF2-40B4-BE49-F238E27FC236}">
                <a16:creationId xmlns:a16="http://schemas.microsoft.com/office/drawing/2014/main" id="{B8B360C5-F854-271A-DCB2-D74B17180471}"/>
              </a:ext>
            </a:extLst>
          </p:cNvPr>
          <p:cNvSpPr txBox="1">
            <a:spLocks/>
          </p:cNvSpPr>
          <p:nvPr/>
        </p:nvSpPr>
        <p:spPr>
          <a:xfrm>
            <a:off x="1731862" y="2808213"/>
            <a:ext cx="242574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a………………………</a:t>
            </a:r>
            <a:endParaRPr lang="fr-FR" sz="4800" noProof="0" dirty="0"/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B66D6915-B5C5-4D7B-4BDC-7D968410FE29}"/>
              </a:ext>
            </a:extLst>
          </p:cNvPr>
          <p:cNvSpPr txBox="1">
            <a:spLocks/>
          </p:cNvSpPr>
          <p:nvPr/>
        </p:nvSpPr>
        <p:spPr>
          <a:xfrm>
            <a:off x="7787357" y="2779423"/>
            <a:ext cx="242574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b……………..………</a:t>
            </a:r>
            <a:endParaRPr lang="fr-FR" sz="4800" noProof="0" dirty="0"/>
          </a:p>
        </p:txBody>
      </p:sp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670F3-6FD8-9496-C4D9-7D51E742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1D280-EB46-7231-1B8F-DCE3F079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Voici la réponse.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يتكون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الجهاز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الدوراني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من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القلب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و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العروق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الدموية</a:t>
            </a:r>
            <a:endParaRPr lang="fr-FR" sz="1800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67026F-25AF-A738-EA32-B51E04ABD6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2179" y="770542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C3CE2F-9C29-0C05-EA82-F982BA5413DB}"/>
              </a:ext>
            </a:extLst>
          </p:cNvPr>
          <p:cNvSpPr/>
          <p:nvPr/>
        </p:nvSpPr>
        <p:spPr>
          <a:xfrm>
            <a:off x="1039957" y="1641986"/>
            <a:ext cx="10112085" cy="4156799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7" name="Picture 2" descr="Homme système circulatoire humain — Photo de stock par ©Pixelchaos -  42628501">
            <a:extLst>
              <a:ext uri="{FF2B5EF4-FFF2-40B4-BE49-F238E27FC236}">
                <a16:creationId xmlns:a16="http://schemas.microsoft.com/office/drawing/2014/main" id="{074B55D9-3CAD-4BCB-A9E2-967091886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1194" r="10740" b="47669"/>
          <a:stretch/>
        </p:blipFill>
        <p:spPr bwMode="auto">
          <a:xfrm>
            <a:off x="4292992" y="1783449"/>
            <a:ext cx="4545387" cy="380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5">
            <a:extLst>
              <a:ext uri="{FF2B5EF4-FFF2-40B4-BE49-F238E27FC236}">
                <a16:creationId xmlns:a16="http://schemas.microsoft.com/office/drawing/2014/main" id="{E19F4F72-B7BD-B377-D5B9-0E293FBDD721}"/>
              </a:ext>
            </a:extLst>
          </p:cNvPr>
          <p:cNvCxnSpPr>
            <a:cxnSpLocks/>
          </p:cNvCxnSpPr>
          <p:nvPr/>
        </p:nvCxnSpPr>
        <p:spPr>
          <a:xfrm flipH="1">
            <a:off x="6728246" y="2974030"/>
            <a:ext cx="1823556" cy="13834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7">
            <a:extLst>
              <a:ext uri="{FF2B5EF4-FFF2-40B4-BE49-F238E27FC236}">
                <a16:creationId xmlns:a16="http://schemas.microsoft.com/office/drawing/2014/main" id="{4978277C-314D-2001-3F4A-D2DB584AD081}"/>
              </a:ext>
            </a:extLst>
          </p:cNvPr>
          <p:cNvCxnSpPr>
            <a:cxnSpLocks/>
          </p:cNvCxnSpPr>
          <p:nvPr/>
        </p:nvCxnSpPr>
        <p:spPr>
          <a:xfrm>
            <a:off x="2782884" y="2945240"/>
            <a:ext cx="2197842" cy="134112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9">
            <a:extLst>
              <a:ext uri="{FF2B5EF4-FFF2-40B4-BE49-F238E27FC236}">
                <a16:creationId xmlns:a16="http://schemas.microsoft.com/office/drawing/2014/main" id="{9D1D2484-B116-3AF7-4851-3793F860BD4A}"/>
              </a:ext>
            </a:extLst>
          </p:cNvPr>
          <p:cNvCxnSpPr>
            <a:cxnSpLocks/>
          </p:cNvCxnSpPr>
          <p:nvPr/>
        </p:nvCxnSpPr>
        <p:spPr>
          <a:xfrm>
            <a:off x="2782884" y="2955400"/>
            <a:ext cx="2197842" cy="9235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re 1">
            <a:extLst>
              <a:ext uri="{FF2B5EF4-FFF2-40B4-BE49-F238E27FC236}">
                <a16:creationId xmlns:a16="http://schemas.microsoft.com/office/drawing/2014/main" id="{38F158BB-68EB-FD24-458D-162FEEDEB95C}"/>
              </a:ext>
            </a:extLst>
          </p:cNvPr>
          <p:cNvSpPr txBox="1">
            <a:spLocks/>
          </p:cNvSpPr>
          <p:nvPr/>
        </p:nvSpPr>
        <p:spPr>
          <a:xfrm>
            <a:off x="1766606" y="2330245"/>
            <a:ext cx="2999777" cy="6599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a.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  <a:sym typeface="Hammersmith One"/>
              </a:rPr>
              <a:t>Vaisseaux sanguins </a:t>
            </a:r>
            <a:r>
              <a:rPr lang="fr-FR" sz="2400" b="1" noProof="0" dirty="0" err="1">
                <a:solidFill>
                  <a:srgbClr val="FF0000"/>
                </a:solidFill>
                <a:latin typeface="Calibri" panose="020F0502020204030204"/>
                <a:sym typeface="Hammersmith One"/>
              </a:rPr>
              <a:t>العروق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  <a:sym typeface="Hammersmith One"/>
              </a:rPr>
              <a:t> </a:t>
            </a:r>
            <a:r>
              <a:rPr lang="fr-FR" sz="2400" b="1" noProof="0" dirty="0" err="1">
                <a:solidFill>
                  <a:srgbClr val="FF0000"/>
                </a:solidFill>
                <a:latin typeface="Calibri" panose="020F0502020204030204"/>
                <a:sym typeface="Hammersmith One"/>
              </a:rPr>
              <a:t>الدموية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  <a:sym typeface="Hammersmith One"/>
              </a:rPr>
              <a:t> </a:t>
            </a:r>
            <a:endParaRPr lang="fr-FR" sz="4800" b="1" noProof="0" dirty="0">
              <a:solidFill>
                <a:srgbClr val="FF0000"/>
              </a:solidFill>
            </a:endParaRP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C161199C-C3EB-9DBA-5647-86A5F6ADB7A0}"/>
              </a:ext>
            </a:extLst>
          </p:cNvPr>
          <p:cNvSpPr txBox="1">
            <a:spLocks/>
          </p:cNvSpPr>
          <p:nvPr/>
        </p:nvSpPr>
        <p:spPr>
          <a:xfrm>
            <a:off x="7768797" y="2528472"/>
            <a:ext cx="2425741" cy="4706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noProof="0" dirty="0">
                <a:latin typeface="Calibri" panose="020F0502020204030204"/>
                <a:sym typeface="Hammersmith One"/>
              </a:rPr>
              <a:t>b.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  <a:sym typeface="Hammersmith One"/>
              </a:rPr>
              <a:t>Cœur </a:t>
            </a:r>
            <a:r>
              <a:rPr lang="fr-FR" sz="2400" b="1" noProof="0" dirty="0" err="1">
                <a:solidFill>
                  <a:srgbClr val="FF0000"/>
                </a:solidFill>
                <a:latin typeface="Calibri" panose="020F0502020204030204"/>
                <a:sym typeface="Hammersmith One"/>
              </a:rPr>
              <a:t>القلب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/>
                <a:sym typeface="Hammersmith One"/>
              </a:rPr>
              <a:t>  </a:t>
            </a:r>
            <a:endParaRPr lang="fr-FR" sz="4800" b="1" noProof="0" dirty="0">
              <a:solidFill>
                <a:srgbClr val="FF0000"/>
              </a:solidFill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6CFCD38D-A306-1F7E-3D51-F64447C21C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7951" y="505152"/>
            <a:ext cx="428321" cy="435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5645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une deuxième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les ardoises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A41E6780-8887-F10F-1872-3810BA9094BF}"/>
              </a:ext>
            </a:extLst>
          </p:cNvPr>
          <p:cNvSpPr txBox="1">
            <a:spLocks/>
          </p:cNvSpPr>
          <p:nvPr/>
        </p:nvSpPr>
        <p:spPr>
          <a:xfrm>
            <a:off x="960826" y="2379306"/>
            <a:ext cx="10532539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noProof="0" dirty="0">
                <a:solidFill>
                  <a:srgbClr val="000099"/>
                </a:solidFill>
              </a:rPr>
              <a:t>Le sang est un liquide qui circule dans les vaisseaux sanguins.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55B73227-D1E1-2E6D-14FA-DF751D2B78F2}"/>
              </a:ext>
            </a:extLst>
          </p:cNvPr>
          <p:cNvSpPr/>
          <p:nvPr/>
        </p:nvSpPr>
        <p:spPr>
          <a:xfrm>
            <a:off x="2360085" y="3770018"/>
            <a:ext cx="2846439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CD4FDC7-EE05-F674-2A4F-6AD1665F4059}"/>
              </a:ext>
            </a:extLst>
          </p:cNvPr>
          <p:cNvSpPr/>
          <p:nvPr/>
        </p:nvSpPr>
        <p:spPr>
          <a:xfrm>
            <a:off x="7155368" y="3770019"/>
            <a:ext cx="2846439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75B255FF-98A3-4950-796D-48B9E4ADB9E2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5576089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noProof="0" dirty="0">
                <a:solidFill>
                  <a:schemeClr val="tx1"/>
                </a:solidFill>
              </a:rPr>
              <a:t>2. Choisissez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9" y="318293"/>
            <a:ext cx="9896162" cy="268287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F6FC4398-544B-AD84-AB38-946EBBB28278}"/>
              </a:ext>
            </a:extLst>
          </p:cNvPr>
          <p:cNvSpPr txBox="1">
            <a:spLocks/>
          </p:cNvSpPr>
          <p:nvPr/>
        </p:nvSpPr>
        <p:spPr>
          <a:xfrm>
            <a:off x="972333" y="2207558"/>
            <a:ext cx="10532539" cy="64805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noProof="0" dirty="0">
                <a:solidFill>
                  <a:srgbClr val="000099"/>
                </a:solidFill>
              </a:rPr>
              <a:t>Le sang est un liquide qui circule dans les vaisseaux sanguins.</a:t>
            </a:r>
          </a:p>
        </p:txBody>
      </p:sp>
      <p:sp>
        <p:nvSpPr>
          <p:cNvPr id="7" name="Rectangle : coins arrondis 2">
            <a:extLst>
              <a:ext uri="{FF2B5EF4-FFF2-40B4-BE49-F238E27FC236}">
                <a16:creationId xmlns:a16="http://schemas.microsoft.com/office/drawing/2014/main" id="{A962CEA6-DCCB-B55F-0E90-CC6695A0B88B}"/>
              </a:ext>
            </a:extLst>
          </p:cNvPr>
          <p:cNvSpPr/>
          <p:nvPr/>
        </p:nvSpPr>
        <p:spPr>
          <a:xfrm>
            <a:off x="2360085" y="3770018"/>
            <a:ext cx="2846439" cy="980625"/>
          </a:xfrm>
          <a:prstGeom prst="roundRect">
            <a:avLst/>
          </a:prstGeom>
          <a:solidFill>
            <a:srgbClr val="00009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E26047D5-DFB9-4B35-AA63-F5A8FD3506ED}"/>
              </a:ext>
            </a:extLst>
          </p:cNvPr>
          <p:cNvSpPr/>
          <p:nvPr/>
        </p:nvSpPr>
        <p:spPr>
          <a:xfrm>
            <a:off x="7155368" y="3770019"/>
            <a:ext cx="2846439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2043A3-6FF6-AD89-24CF-EF365F2B27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89B95C7-3034-AC3D-A937-55087F9A56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7951" y="505152"/>
            <a:ext cx="428321" cy="435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72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60160" y="2194560"/>
            <a:ext cx="3962400" cy="192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/>
              <a:t>Activité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9E3E6-DE56-4F1F-B50A-8F6C67E2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52844-418B-BD0B-8C9F-A980F4AF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7297BC8-7106-468E-134A-39A09A89B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617298" cy="505838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Attirer l’attention des élèves sur le fait que notre corps est constitué de plusieurs systèmes, que chaque système a une fonction, qu’il est composé d’organes et que chaque organe a également une fonction précise.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BB85D6-F2D1-83BE-9C91-77F9CF9299E8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11" name="Image 10" descr="Une image contenant Visage humain, personne, mur, habits&#10;&#10;Le contenu généré par l’IA peut être incorrect.">
            <a:extLst>
              <a:ext uri="{FF2B5EF4-FFF2-40B4-BE49-F238E27FC236}">
                <a16:creationId xmlns:a16="http://schemas.microsoft.com/office/drawing/2014/main" id="{9923F711-2093-363D-185F-7AD70DDA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4"/>
          <a:stretch>
            <a:fillRect/>
          </a:stretch>
        </p:blipFill>
        <p:spPr>
          <a:xfrm>
            <a:off x="1872574" y="1156880"/>
            <a:ext cx="8605704" cy="5409299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EC33D73D-227F-1E6B-F30F-5D659E7E9004}"/>
              </a:ext>
            </a:extLst>
          </p:cNvPr>
          <p:cNvSpPr/>
          <p:nvPr/>
        </p:nvSpPr>
        <p:spPr>
          <a:xfrm>
            <a:off x="9492042" y="2425959"/>
            <a:ext cx="2422356" cy="1264078"/>
          </a:xfrm>
          <a:prstGeom prst="wedgeRoundRectCallout">
            <a:avLst>
              <a:gd name="adj1" fmla="val -105330"/>
              <a:gd name="adj2" fmla="val -22509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Oui Houda, pour assurer sa fonction, chaque organe a un rôle précis.</a:t>
            </a:r>
          </a:p>
        </p:txBody>
      </p:sp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6C54CF31-1C5E-9446-18EF-F9A6A40497F3}"/>
              </a:ext>
            </a:extLst>
          </p:cNvPr>
          <p:cNvSpPr/>
          <p:nvPr/>
        </p:nvSpPr>
        <p:spPr>
          <a:xfrm>
            <a:off x="436454" y="1119558"/>
            <a:ext cx="2872240" cy="1390376"/>
          </a:xfrm>
          <a:prstGeom prst="wedgeRoundRectCallout">
            <a:avLst>
              <a:gd name="adj1" fmla="val 84572"/>
              <a:gd name="adj2" fmla="val 147152"/>
              <a:gd name="adj3" fmla="val 166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Professeure, je vois que notre système circulatoire est constitué de plusieurs organes.</a:t>
            </a:r>
          </a:p>
        </p:txBody>
      </p:sp>
    </p:spTree>
    <p:extLst>
      <p:ext uri="{BB962C8B-B14F-4D97-AF65-F5344CB8AC3E}">
        <p14:creationId xmlns:p14="http://schemas.microsoft.com/office/powerpoint/2010/main" val="689133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z="2000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Identifier les organes circulatoires, leurs fonctions et le sens de la circulation sanguine.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C99FE4-D771-73C7-A9BE-E04339A85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801" y="2817846"/>
            <a:ext cx="4895863" cy="35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la circulation sanguine et l’appareil circulatoire.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864277" y="1329111"/>
            <a:ext cx="4519485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Circulation sanguine 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الدورة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الدموية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CCE577-ABB3-9379-4CEF-01F2B3539594}"/>
              </a:ext>
            </a:extLst>
          </p:cNvPr>
          <p:cNvSpPr txBox="1"/>
          <p:nvPr/>
        </p:nvSpPr>
        <p:spPr>
          <a:xfrm>
            <a:off x="1425257" y="2341951"/>
            <a:ext cx="993276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noProof="0" dirty="0"/>
              <a:t>La circulation sanguine est le mouvement du sang dans le corps, grâce au cœur et aux vaisseaux sanguins.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D347E1-C6C7-AFD7-1979-F32FBA00EBC8}"/>
              </a:ext>
            </a:extLst>
          </p:cNvPr>
          <p:cNvSpPr txBox="1"/>
          <p:nvPr/>
        </p:nvSpPr>
        <p:spPr>
          <a:xfrm>
            <a:off x="864277" y="3783062"/>
            <a:ext cx="4743421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Appareil circulatoire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الجهاز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الدوراني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1498D5-7E4F-02B3-5376-DE214CF4B8BD}"/>
              </a:ext>
            </a:extLst>
          </p:cNvPr>
          <p:cNvSpPr txBox="1"/>
          <p:nvPr/>
        </p:nvSpPr>
        <p:spPr>
          <a:xfrm>
            <a:off x="1374614" y="4587701"/>
            <a:ext cx="9932765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noProof="0" dirty="0"/>
              <a:t>C’est l’ensemble des organes qui assurent la circulation du sang dans le corps.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A93EF-3266-8CE4-6400-A761E131E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D28FD-286A-7AAD-D9C3-879959C8E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268923"/>
            <a:ext cx="10698231" cy="420786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Maintenant,  nous allons reconnaitre les organes qui constituent l’appareil circulatoire. L’appareil circulatoire est constitué de: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B2CC136-58B3-1421-C02E-5957FDCF29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55685" y="503249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B8028A30-E662-8E5E-EE55-0B83802418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454" y="759830"/>
            <a:ext cx="10277475" cy="268287"/>
          </a:xfrm>
        </p:spPr>
        <p:txBody>
          <a:bodyPr/>
          <a:lstStyle/>
          <a:p>
            <a:endParaRPr lang="fr-FR" sz="14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2" descr="Human Circulatory System Heart Anatomy">
            <a:extLst>
              <a:ext uri="{FF2B5EF4-FFF2-40B4-BE49-F238E27FC236}">
                <a16:creationId xmlns:a16="http://schemas.microsoft.com/office/drawing/2014/main" id="{FA018F84-6D55-2684-AC68-4AB38DBD5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900" y="2105940"/>
            <a:ext cx="6721110" cy="377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2">
            <a:extLst>
              <a:ext uri="{FF2B5EF4-FFF2-40B4-BE49-F238E27FC236}">
                <a16:creationId xmlns:a16="http://schemas.microsoft.com/office/drawing/2014/main" id="{60A54D0D-2111-1E68-705E-548F37B72ED7}"/>
              </a:ext>
            </a:extLst>
          </p:cNvPr>
          <p:cNvSpPr txBox="1"/>
          <p:nvPr/>
        </p:nvSpPr>
        <p:spPr>
          <a:xfrm>
            <a:off x="906856" y="1752654"/>
            <a:ext cx="1313830" cy="47000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1. Cœur </a:t>
            </a:r>
          </a:p>
        </p:txBody>
      </p:sp>
      <p:cxnSp>
        <p:nvCxnSpPr>
          <p:cNvPr id="18" name="Straight Arrow Connector 5">
            <a:extLst>
              <a:ext uri="{FF2B5EF4-FFF2-40B4-BE49-F238E27FC236}">
                <a16:creationId xmlns:a16="http://schemas.microsoft.com/office/drawing/2014/main" id="{C7F58D18-C76A-0B48-96BC-F32D48DC3D01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2220686" y="1987654"/>
            <a:ext cx="3097800" cy="2434151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9" name="Right Brace 6">
            <a:extLst>
              <a:ext uri="{FF2B5EF4-FFF2-40B4-BE49-F238E27FC236}">
                <a16:creationId xmlns:a16="http://schemas.microsoft.com/office/drawing/2014/main" id="{BCE05528-B16C-3876-AFE5-11EB7B7FF4CC}"/>
              </a:ext>
            </a:extLst>
          </p:cNvPr>
          <p:cNvSpPr/>
          <p:nvPr/>
        </p:nvSpPr>
        <p:spPr>
          <a:xfrm rot="10800000">
            <a:off x="3844274" y="2796878"/>
            <a:ext cx="392078" cy="1670710"/>
          </a:xfrm>
          <a:prstGeom prst="rightBrace">
            <a:avLst/>
          </a:prstGeom>
          <a:noFill/>
          <a:ln w="28575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2">
            <a:extLst>
              <a:ext uri="{FF2B5EF4-FFF2-40B4-BE49-F238E27FC236}">
                <a16:creationId xmlns:a16="http://schemas.microsoft.com/office/drawing/2014/main" id="{F2290708-C0DC-2B5B-5677-014EA9674923}"/>
              </a:ext>
            </a:extLst>
          </p:cNvPr>
          <p:cNvSpPr txBox="1"/>
          <p:nvPr/>
        </p:nvSpPr>
        <p:spPr>
          <a:xfrm>
            <a:off x="7944851" y="1758070"/>
            <a:ext cx="3203383" cy="47000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2. Vaisseaux sanguins  </a:t>
            </a:r>
          </a:p>
        </p:txBody>
      </p:sp>
      <p:cxnSp>
        <p:nvCxnSpPr>
          <p:cNvPr id="21" name="Straight Arrow Connector 12">
            <a:extLst>
              <a:ext uri="{FF2B5EF4-FFF2-40B4-BE49-F238E27FC236}">
                <a16:creationId xmlns:a16="http://schemas.microsoft.com/office/drawing/2014/main" id="{54060F11-3CC1-B1FA-86C2-A754C1480825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5802639" y="1993070"/>
            <a:ext cx="2142212" cy="121829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22" name="Straight Arrow Connector 17">
            <a:extLst>
              <a:ext uri="{FF2B5EF4-FFF2-40B4-BE49-F238E27FC236}">
                <a16:creationId xmlns:a16="http://schemas.microsoft.com/office/drawing/2014/main" id="{70151CEC-3BC1-4A2B-71ED-A27AF69849A5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5274072" y="1993070"/>
            <a:ext cx="2670779" cy="337611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23" name="ZoneTexte 12">
            <a:extLst>
              <a:ext uri="{FF2B5EF4-FFF2-40B4-BE49-F238E27FC236}">
                <a16:creationId xmlns:a16="http://schemas.microsoft.com/office/drawing/2014/main" id="{2B740F05-B867-A249-A283-3136344D8F83}"/>
              </a:ext>
            </a:extLst>
          </p:cNvPr>
          <p:cNvSpPr txBox="1"/>
          <p:nvPr/>
        </p:nvSpPr>
        <p:spPr>
          <a:xfrm>
            <a:off x="7974355" y="2969534"/>
            <a:ext cx="3485108" cy="2050690"/>
          </a:xfrm>
          <a:prstGeom prst="rect">
            <a:avLst/>
          </a:prstGeom>
          <a:solidFill>
            <a:sysClr val="window" lastClr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On distingue trois types de vaisseaux sanguins : </a:t>
            </a:r>
          </a:p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a. </a:t>
            </a:r>
            <a:r>
              <a:rPr kumimoji="0" lang="fr-F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Les artères </a:t>
            </a:r>
          </a:p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b. </a:t>
            </a:r>
            <a:r>
              <a:rPr kumimoji="0" lang="fr-F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Les veines </a:t>
            </a:r>
          </a:p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c. </a:t>
            </a:r>
            <a:r>
              <a:rPr kumimoji="0" lang="fr-F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Les capillaires </a:t>
            </a: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B0FA079E-ECDD-B39F-641E-42D9F074C273}"/>
              </a:ext>
            </a:extLst>
          </p:cNvPr>
          <p:cNvSpPr/>
          <p:nvPr/>
        </p:nvSpPr>
        <p:spPr>
          <a:xfrm>
            <a:off x="9231717" y="2454071"/>
            <a:ext cx="970384" cy="2779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00058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C0FF2-D11B-F24D-2D8B-9424467B9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190B09-BA69-0AC2-BFEF-782C88509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 nous allons reconnaitre les rôles des organes circulatoires.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Commençons par le rôle du cœur.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CBDAA5B-F5CD-ABD7-6050-1561FA26BCE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2">
            <a:extLst>
              <a:ext uri="{FF2B5EF4-FFF2-40B4-BE49-F238E27FC236}">
                <a16:creationId xmlns:a16="http://schemas.microsoft.com/office/drawing/2014/main" id="{E1502D90-1926-C244-3DB1-7577A6841A0A}"/>
              </a:ext>
            </a:extLst>
          </p:cNvPr>
          <p:cNvSpPr txBox="1"/>
          <p:nvPr/>
        </p:nvSpPr>
        <p:spPr>
          <a:xfrm>
            <a:off x="787800" y="1579897"/>
            <a:ext cx="1371126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400" b="1" noProof="0" dirty="0"/>
              <a:t>Cœur 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2DC4C85F-B994-1A52-54CB-590FBDD2FD26}"/>
              </a:ext>
            </a:extLst>
          </p:cNvPr>
          <p:cNvSpPr txBox="1"/>
          <p:nvPr/>
        </p:nvSpPr>
        <p:spPr>
          <a:xfrm>
            <a:off x="2871929" y="5048370"/>
            <a:ext cx="5633884" cy="114363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Le cœur est un organe qui propulse le sang vers tous les organes du corps. </a:t>
            </a:r>
          </a:p>
        </p:txBody>
      </p:sp>
      <p:pic>
        <p:nvPicPr>
          <p:cNvPr id="5" name="Picture 2" descr="Quelle est la différence entre veines et artères ?">
            <a:extLst>
              <a:ext uri="{FF2B5EF4-FFF2-40B4-BE49-F238E27FC236}">
                <a16:creationId xmlns:a16="http://schemas.microsoft.com/office/drawing/2014/main" id="{65C4E325-3821-3B07-93B2-70015E948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283" y="1660575"/>
            <a:ext cx="5265177" cy="322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10">
            <a:extLst>
              <a:ext uri="{FF2B5EF4-FFF2-40B4-BE49-F238E27FC236}">
                <a16:creationId xmlns:a16="http://schemas.microsoft.com/office/drawing/2014/main" id="{F1103A30-5E9D-F88E-579E-2E90045E8D46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2158926" y="1814897"/>
            <a:ext cx="3642434" cy="16141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51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C7C59-14B0-7D2A-CC6E-057934C9D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710EAA-859A-47B0-E3E4-D38CC4E0B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541278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cœur est constitué de deux oreillettes et deux ventricules. </a:t>
            </a:r>
            <a:b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Selon sa fonction on distingue un cœur droit et un cœur gauche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6459C55-B92D-31C3-1B75-F6DB32CB136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7263" y="533199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1AFA57A6-5A6C-CAF0-4AE1-A1CF0145218B}"/>
              </a:ext>
            </a:extLst>
          </p:cNvPr>
          <p:cNvSpPr txBox="1"/>
          <p:nvPr/>
        </p:nvSpPr>
        <p:spPr>
          <a:xfrm>
            <a:off x="2771153" y="1893172"/>
            <a:ext cx="2007323" cy="442674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sz="2000" noProof="0" dirty="0"/>
              <a:t>Oreillette droite  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66CC74A-0408-CFCF-6074-61147E2FB3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4" t="297" r="11302" b="-297"/>
          <a:stretch/>
        </p:blipFill>
        <p:spPr bwMode="auto">
          <a:xfrm>
            <a:off x="4189202" y="997662"/>
            <a:ext cx="3740824" cy="40227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7F3BA20F-5F9B-FD5B-D9EE-822AE0F3663B}"/>
              </a:ext>
            </a:extLst>
          </p:cNvPr>
          <p:cNvSpPr txBox="1"/>
          <p:nvPr/>
        </p:nvSpPr>
        <p:spPr>
          <a:xfrm>
            <a:off x="7318023" y="2186040"/>
            <a:ext cx="2241445" cy="442674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>
                <a:solidFill>
                  <a:srgbClr val="FF0000"/>
                </a:solidFill>
              </a:rPr>
              <a:t>Oreillette gauche  </a:t>
            </a: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139BD087-A8D5-BB0C-F9FF-9829EFB86784}"/>
              </a:ext>
            </a:extLst>
          </p:cNvPr>
          <p:cNvSpPr txBox="1"/>
          <p:nvPr/>
        </p:nvSpPr>
        <p:spPr>
          <a:xfrm>
            <a:off x="2687666" y="3403270"/>
            <a:ext cx="2182109" cy="442674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sz="2000" noProof="0" dirty="0"/>
              <a:t>Ventricule droit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3A2F6F1A-E59B-267C-C0D2-D103951DE239}"/>
              </a:ext>
            </a:extLst>
          </p:cNvPr>
          <p:cNvSpPr txBox="1"/>
          <p:nvPr/>
        </p:nvSpPr>
        <p:spPr>
          <a:xfrm>
            <a:off x="7464222" y="3350709"/>
            <a:ext cx="2241445" cy="442674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>
                <a:solidFill>
                  <a:srgbClr val="FF0000"/>
                </a:solidFill>
              </a:rPr>
              <a:t>Ventricule gauche  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E769F6E8-8735-AD69-B3A3-87A5E6EA89F2}"/>
              </a:ext>
            </a:extLst>
          </p:cNvPr>
          <p:cNvSpPr/>
          <p:nvPr/>
        </p:nvSpPr>
        <p:spPr>
          <a:xfrm>
            <a:off x="2418697" y="1793328"/>
            <a:ext cx="422787" cy="236571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0" name="Left Brace 12">
            <a:extLst>
              <a:ext uri="{FF2B5EF4-FFF2-40B4-BE49-F238E27FC236}">
                <a16:creationId xmlns:a16="http://schemas.microsoft.com/office/drawing/2014/main" id="{25385703-472A-1C16-FFEF-87A3545E6E05}"/>
              </a:ext>
            </a:extLst>
          </p:cNvPr>
          <p:cNvSpPr/>
          <p:nvPr/>
        </p:nvSpPr>
        <p:spPr>
          <a:xfrm rot="10800000">
            <a:off x="9592426" y="1771552"/>
            <a:ext cx="422787" cy="2487561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BE97F18C-3DC3-78BD-387F-05ABAD84AEFC}"/>
              </a:ext>
            </a:extLst>
          </p:cNvPr>
          <p:cNvSpPr txBox="1"/>
          <p:nvPr/>
        </p:nvSpPr>
        <p:spPr>
          <a:xfrm>
            <a:off x="887545" y="2549335"/>
            <a:ext cx="1485760" cy="919401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/>
              <a:t>Cœur droit  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60F51654-9CC4-FB81-0335-BD83C937138D}"/>
              </a:ext>
            </a:extLst>
          </p:cNvPr>
          <p:cNvSpPr txBox="1"/>
          <p:nvPr/>
        </p:nvSpPr>
        <p:spPr>
          <a:xfrm>
            <a:off x="10048171" y="2460804"/>
            <a:ext cx="1485760" cy="919401"/>
          </a:xfrm>
          <a:prstGeom prst="round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>
                <a:solidFill>
                  <a:srgbClr val="FF0000"/>
                </a:solidFill>
              </a:rPr>
              <a:t>Cœur gauche  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711001C9-89CF-7920-8CB3-F4B6CEDF2C7C}"/>
              </a:ext>
            </a:extLst>
          </p:cNvPr>
          <p:cNvSpPr txBox="1"/>
          <p:nvPr/>
        </p:nvSpPr>
        <p:spPr>
          <a:xfrm>
            <a:off x="309362" y="5016542"/>
            <a:ext cx="3044097" cy="830997"/>
          </a:xfrm>
          <a:prstGeom prst="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/>
              <a:t>Propulse le sang vers les poumons</a:t>
            </a: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EE1F9EA6-75CD-2566-7C40-9D34704DD422}"/>
              </a:ext>
            </a:extLst>
          </p:cNvPr>
          <p:cNvSpPr txBox="1"/>
          <p:nvPr/>
        </p:nvSpPr>
        <p:spPr>
          <a:xfrm>
            <a:off x="8814929" y="4958052"/>
            <a:ext cx="3044097" cy="830997"/>
          </a:xfrm>
          <a:prstGeom prst="rect">
            <a:avLst/>
          </a:prstGeom>
          <a:noFill/>
          <a:ln w="12700">
            <a:solidFill>
              <a:srgbClr val="003399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3399"/>
                </a:solidFill>
                <a:latin typeface="+mj-lt"/>
              </a:defRPr>
            </a:lvl1pPr>
          </a:lstStyle>
          <a:p>
            <a:r>
              <a:rPr lang="fr-FR" noProof="0" dirty="0">
                <a:solidFill>
                  <a:srgbClr val="FF0000"/>
                </a:solidFill>
              </a:rPr>
              <a:t>Propulse le sang vers les autres organes</a:t>
            </a:r>
          </a:p>
        </p:txBody>
      </p:sp>
      <p:cxnSp>
        <p:nvCxnSpPr>
          <p:cNvPr id="16" name="Straight Arrow Connector 20">
            <a:extLst>
              <a:ext uri="{FF2B5EF4-FFF2-40B4-BE49-F238E27FC236}">
                <a16:creationId xmlns:a16="http://schemas.microsoft.com/office/drawing/2014/main" id="{EAD83949-0FBD-408A-774A-02D42E60957E}"/>
              </a:ext>
            </a:extLst>
          </p:cNvPr>
          <p:cNvCxnSpPr>
            <a:stCxn id="11" idx="2"/>
          </p:cNvCxnSpPr>
          <p:nvPr/>
        </p:nvCxnSpPr>
        <p:spPr>
          <a:xfrm>
            <a:off x="1630425" y="3468736"/>
            <a:ext cx="0" cy="1547806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21">
            <a:extLst>
              <a:ext uri="{FF2B5EF4-FFF2-40B4-BE49-F238E27FC236}">
                <a16:creationId xmlns:a16="http://schemas.microsoft.com/office/drawing/2014/main" id="{8C32B4F2-577E-26FE-6073-D84E97D23BA8}"/>
              </a:ext>
            </a:extLst>
          </p:cNvPr>
          <p:cNvCxnSpPr/>
          <p:nvPr/>
        </p:nvCxnSpPr>
        <p:spPr>
          <a:xfrm>
            <a:off x="10860831" y="3380205"/>
            <a:ext cx="0" cy="1547806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0">
            <a:extLst>
              <a:ext uri="{FF2B5EF4-FFF2-40B4-BE49-F238E27FC236}">
                <a16:creationId xmlns:a16="http://schemas.microsoft.com/office/drawing/2014/main" id="{AD03DEE3-55A0-B9A5-48D7-4675B96F185D}"/>
              </a:ext>
            </a:extLst>
          </p:cNvPr>
          <p:cNvCxnSpPr>
            <a:cxnSpLocks/>
          </p:cNvCxnSpPr>
          <p:nvPr/>
        </p:nvCxnSpPr>
        <p:spPr>
          <a:xfrm>
            <a:off x="4778476" y="2074606"/>
            <a:ext cx="432619" cy="9340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0">
            <a:extLst>
              <a:ext uri="{FF2B5EF4-FFF2-40B4-BE49-F238E27FC236}">
                <a16:creationId xmlns:a16="http://schemas.microsoft.com/office/drawing/2014/main" id="{A15BB67E-8F44-FFDB-8141-741E7DE5DD49}"/>
              </a:ext>
            </a:extLst>
          </p:cNvPr>
          <p:cNvCxnSpPr>
            <a:cxnSpLocks/>
          </p:cNvCxnSpPr>
          <p:nvPr/>
        </p:nvCxnSpPr>
        <p:spPr>
          <a:xfrm>
            <a:off x="4869775" y="3621318"/>
            <a:ext cx="965005" cy="20911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0">
            <a:extLst>
              <a:ext uri="{FF2B5EF4-FFF2-40B4-BE49-F238E27FC236}">
                <a16:creationId xmlns:a16="http://schemas.microsoft.com/office/drawing/2014/main" id="{2F1F142D-B6CC-39A4-C944-4DEB61A9C7C4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6843250" y="3572046"/>
            <a:ext cx="62097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18FE9CE-FA5E-01DB-3D58-B64B25529E0E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6577779" y="2407377"/>
            <a:ext cx="740244" cy="22133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745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5441F-6A90-D09C-1935-5F098AE2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D91F42-5E73-F582-66A6-7DC10254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456605"/>
            <a:ext cx="10751946" cy="326372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nous allons reconnaitre les rôles des différents vaisseaux sanguins. On commence par les artères.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D018E548-3140-C5B0-0E22-DF0B721A88E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16094" y="456605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2">
            <a:extLst>
              <a:ext uri="{FF2B5EF4-FFF2-40B4-BE49-F238E27FC236}">
                <a16:creationId xmlns:a16="http://schemas.microsoft.com/office/drawing/2014/main" id="{8D66003B-80E4-837E-E7C8-AA7E8ABFA751}"/>
              </a:ext>
            </a:extLst>
          </p:cNvPr>
          <p:cNvSpPr txBox="1"/>
          <p:nvPr/>
        </p:nvSpPr>
        <p:spPr>
          <a:xfrm>
            <a:off x="895923" y="1025108"/>
            <a:ext cx="3203383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2. Vaisseaux sanguins  </a:t>
            </a:r>
          </a:p>
        </p:txBody>
      </p:sp>
      <p:sp>
        <p:nvSpPr>
          <p:cNvPr id="4" name="ZoneTexte 12">
            <a:extLst>
              <a:ext uri="{FF2B5EF4-FFF2-40B4-BE49-F238E27FC236}">
                <a16:creationId xmlns:a16="http://schemas.microsoft.com/office/drawing/2014/main" id="{C9103051-A6B2-0DB1-B2DD-3F75F0EE026D}"/>
              </a:ext>
            </a:extLst>
          </p:cNvPr>
          <p:cNvSpPr txBox="1"/>
          <p:nvPr/>
        </p:nvSpPr>
        <p:spPr>
          <a:xfrm>
            <a:off x="895923" y="1652424"/>
            <a:ext cx="2152077" cy="865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a. Les artères</a:t>
            </a:r>
          </a:p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(En rouge) </a:t>
            </a:r>
          </a:p>
        </p:txBody>
      </p:sp>
      <p:pic>
        <p:nvPicPr>
          <p:cNvPr id="5" name="Picture 2" descr="Quelle est la différence entre veines et artères ?">
            <a:extLst>
              <a:ext uri="{FF2B5EF4-FFF2-40B4-BE49-F238E27FC236}">
                <a16:creationId xmlns:a16="http://schemas.microsoft.com/office/drawing/2014/main" id="{14BA07AC-F545-546F-3994-ED6CFB007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0108"/>
            <a:ext cx="5265177" cy="322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12">
            <a:extLst>
              <a:ext uri="{FF2B5EF4-FFF2-40B4-BE49-F238E27FC236}">
                <a16:creationId xmlns:a16="http://schemas.microsoft.com/office/drawing/2014/main" id="{86B356E8-BA75-762C-C14F-71729FACE366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048000" y="2085011"/>
            <a:ext cx="5781368" cy="17084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17">
            <a:extLst>
              <a:ext uri="{FF2B5EF4-FFF2-40B4-BE49-F238E27FC236}">
                <a16:creationId xmlns:a16="http://schemas.microsoft.com/office/drawing/2014/main" id="{2B880FCA-FF9C-024E-90BE-DCB88A17E068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048000" y="2085011"/>
            <a:ext cx="3598606" cy="131081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0">
            <a:extLst>
              <a:ext uri="{FF2B5EF4-FFF2-40B4-BE49-F238E27FC236}">
                <a16:creationId xmlns:a16="http://schemas.microsoft.com/office/drawing/2014/main" id="{481A9ADD-54B1-D015-B18E-5B55BC9C7E9A}"/>
              </a:ext>
            </a:extLst>
          </p:cNvPr>
          <p:cNvSpPr txBox="1"/>
          <p:nvPr/>
        </p:nvSpPr>
        <p:spPr>
          <a:xfrm>
            <a:off x="791714" y="3150443"/>
            <a:ext cx="4655357" cy="1278019"/>
          </a:xfrm>
          <a:prstGeom prst="roundRect">
            <a:avLst>
              <a:gd name="adj" fmla="val 13273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fr-FR" noProof="0" dirty="0">
                <a:solidFill>
                  <a:schemeClr val="tx1"/>
                </a:solidFill>
              </a:rPr>
              <a:t>Ce sont des vaisseaux sanguins qui transportent le sang du cœur vers les organes du corps.</a:t>
            </a:r>
          </a:p>
        </p:txBody>
      </p:sp>
      <p:sp>
        <p:nvSpPr>
          <p:cNvPr id="10" name="ZoneTexte 12">
            <a:extLst>
              <a:ext uri="{FF2B5EF4-FFF2-40B4-BE49-F238E27FC236}">
                <a16:creationId xmlns:a16="http://schemas.microsoft.com/office/drawing/2014/main" id="{A9C7B497-61E9-92B8-3A14-907F80220F28}"/>
              </a:ext>
            </a:extLst>
          </p:cNvPr>
          <p:cNvSpPr txBox="1"/>
          <p:nvPr/>
        </p:nvSpPr>
        <p:spPr>
          <a:xfrm>
            <a:off x="1647889" y="5403355"/>
            <a:ext cx="2393057" cy="5329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b="1" noProof="0" dirty="0"/>
              <a:t>Cœur</a:t>
            </a:r>
          </a:p>
        </p:txBody>
      </p:sp>
      <p:sp>
        <p:nvSpPr>
          <p:cNvPr id="11" name="ZoneTexte 12">
            <a:extLst>
              <a:ext uri="{FF2B5EF4-FFF2-40B4-BE49-F238E27FC236}">
                <a16:creationId xmlns:a16="http://schemas.microsoft.com/office/drawing/2014/main" id="{60AF9F73-436F-97A3-7AC6-248CAD646F9A}"/>
              </a:ext>
            </a:extLst>
          </p:cNvPr>
          <p:cNvSpPr txBox="1"/>
          <p:nvPr/>
        </p:nvSpPr>
        <p:spPr>
          <a:xfrm>
            <a:off x="7503203" y="5396772"/>
            <a:ext cx="3203383" cy="5329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b="1" noProof="0" dirty="0"/>
              <a:t>Organes du corps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DB1918A-AB10-9ADF-CD17-AFCC89DDD569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4040946" y="5663224"/>
            <a:ext cx="3462257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2">
            <a:extLst>
              <a:ext uri="{FF2B5EF4-FFF2-40B4-BE49-F238E27FC236}">
                <a16:creationId xmlns:a16="http://schemas.microsoft.com/office/drawing/2014/main" id="{2612328F-86F6-C621-03B0-F8031F480C36}"/>
              </a:ext>
            </a:extLst>
          </p:cNvPr>
          <p:cNvSpPr txBox="1"/>
          <p:nvPr/>
        </p:nvSpPr>
        <p:spPr>
          <a:xfrm>
            <a:off x="4936871" y="5178982"/>
            <a:ext cx="1670407" cy="4070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b="1" noProof="0" dirty="0">
                <a:solidFill>
                  <a:srgbClr val="FF0000"/>
                </a:solidFill>
              </a:rPr>
              <a:t>Les artères</a:t>
            </a:r>
          </a:p>
        </p:txBody>
      </p:sp>
    </p:spTree>
    <p:extLst>
      <p:ext uri="{BB962C8B-B14F-4D97-AF65-F5344CB8AC3E}">
        <p14:creationId xmlns:p14="http://schemas.microsoft.com/office/powerpoint/2010/main" val="3913097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69B2A-5F50-F8EA-2BD8-F030F6386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723477-170E-2AD2-CC96-A046416C5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540435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rôle des veines.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53E2A79-B74D-ADBD-FD8A-964B0ADB79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53416" y="511023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2">
            <a:extLst>
              <a:ext uri="{FF2B5EF4-FFF2-40B4-BE49-F238E27FC236}">
                <a16:creationId xmlns:a16="http://schemas.microsoft.com/office/drawing/2014/main" id="{21C82E3D-4AF9-FC60-A777-A76806DF3DA4}"/>
              </a:ext>
            </a:extLst>
          </p:cNvPr>
          <p:cNvSpPr txBox="1"/>
          <p:nvPr/>
        </p:nvSpPr>
        <p:spPr>
          <a:xfrm>
            <a:off x="895923" y="1100711"/>
            <a:ext cx="3203383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2. Vaisseaux sanguins  </a:t>
            </a:r>
          </a:p>
        </p:txBody>
      </p:sp>
      <p:sp>
        <p:nvSpPr>
          <p:cNvPr id="4" name="ZoneTexte 12">
            <a:extLst>
              <a:ext uri="{FF2B5EF4-FFF2-40B4-BE49-F238E27FC236}">
                <a16:creationId xmlns:a16="http://schemas.microsoft.com/office/drawing/2014/main" id="{CA2BB047-D79D-09F4-11C3-0ECF2CA31051}"/>
              </a:ext>
            </a:extLst>
          </p:cNvPr>
          <p:cNvSpPr txBox="1"/>
          <p:nvPr/>
        </p:nvSpPr>
        <p:spPr>
          <a:xfrm>
            <a:off x="895923" y="1652424"/>
            <a:ext cx="2152077" cy="8651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b. Les veines</a:t>
            </a:r>
          </a:p>
          <a:p>
            <a:pPr algn="ctr"/>
            <a:r>
              <a:rPr lang="fr-FR" sz="2400" b="1" noProof="0" dirty="0">
                <a:solidFill>
                  <a:srgbClr val="2F5AB1"/>
                </a:solidFill>
              </a:rPr>
              <a:t>(En bleu) </a:t>
            </a:r>
          </a:p>
        </p:txBody>
      </p:sp>
      <p:pic>
        <p:nvPicPr>
          <p:cNvPr id="5" name="Picture 2" descr="Quelle est la différence entre veines et artères ?">
            <a:extLst>
              <a:ext uri="{FF2B5EF4-FFF2-40B4-BE49-F238E27FC236}">
                <a16:creationId xmlns:a16="http://schemas.microsoft.com/office/drawing/2014/main" id="{CFAEB605-70AA-B7F6-C9C4-DE6BFF08C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383" y="1434166"/>
            <a:ext cx="5265177" cy="322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12">
            <a:extLst>
              <a:ext uri="{FF2B5EF4-FFF2-40B4-BE49-F238E27FC236}">
                <a16:creationId xmlns:a16="http://schemas.microsoft.com/office/drawing/2014/main" id="{6726353A-F6D9-DFFF-EEB8-901A6B7C911E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048000" y="2085011"/>
            <a:ext cx="5604387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17">
            <a:extLst>
              <a:ext uri="{FF2B5EF4-FFF2-40B4-BE49-F238E27FC236}">
                <a16:creationId xmlns:a16="http://schemas.microsoft.com/office/drawing/2014/main" id="{885DDBF7-2720-2593-7DCC-9A2EC59B04CE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048000" y="2085011"/>
            <a:ext cx="4119716" cy="96305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0">
            <a:extLst>
              <a:ext uri="{FF2B5EF4-FFF2-40B4-BE49-F238E27FC236}">
                <a16:creationId xmlns:a16="http://schemas.microsoft.com/office/drawing/2014/main" id="{346EC9DF-7056-470C-C34D-782D580000E7}"/>
              </a:ext>
            </a:extLst>
          </p:cNvPr>
          <p:cNvSpPr txBox="1"/>
          <p:nvPr/>
        </p:nvSpPr>
        <p:spPr>
          <a:xfrm>
            <a:off x="805532" y="3031897"/>
            <a:ext cx="4631707" cy="151413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Ce sont des vaisseaux sanguins qui transportent le sang </a:t>
            </a:r>
            <a:r>
              <a:rPr lang="fr-FR" b="1" noProof="0" dirty="0">
                <a:solidFill>
                  <a:schemeClr val="tx1"/>
                </a:solidFill>
              </a:rPr>
              <a:t>des organes </a:t>
            </a:r>
            <a:r>
              <a:rPr lang="fr-FR" noProof="0" dirty="0">
                <a:solidFill>
                  <a:schemeClr val="tx1"/>
                </a:solidFill>
              </a:rPr>
              <a:t>vers </a:t>
            </a:r>
            <a:r>
              <a:rPr lang="fr-FR" b="1" noProof="0" dirty="0">
                <a:solidFill>
                  <a:schemeClr val="tx1"/>
                </a:solidFill>
              </a:rPr>
              <a:t>le cœur</a:t>
            </a:r>
            <a:r>
              <a:rPr lang="fr-FR" noProof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ZoneTexte 12">
            <a:extLst>
              <a:ext uri="{FF2B5EF4-FFF2-40B4-BE49-F238E27FC236}">
                <a16:creationId xmlns:a16="http://schemas.microsoft.com/office/drawing/2014/main" id="{4F20D8CC-AC31-865F-8615-8600CCBAF185}"/>
              </a:ext>
            </a:extLst>
          </p:cNvPr>
          <p:cNvSpPr txBox="1"/>
          <p:nvPr/>
        </p:nvSpPr>
        <p:spPr>
          <a:xfrm>
            <a:off x="8303114" y="5380337"/>
            <a:ext cx="1922434" cy="5329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b="1" noProof="0" dirty="0"/>
              <a:t>Cœur</a:t>
            </a:r>
          </a:p>
        </p:txBody>
      </p:sp>
      <p:sp>
        <p:nvSpPr>
          <p:cNvPr id="11" name="ZoneTexte 12">
            <a:extLst>
              <a:ext uri="{FF2B5EF4-FFF2-40B4-BE49-F238E27FC236}">
                <a16:creationId xmlns:a16="http://schemas.microsoft.com/office/drawing/2014/main" id="{58BBECC3-26BD-D4D2-15A3-154A429AF3CB}"/>
              </a:ext>
            </a:extLst>
          </p:cNvPr>
          <p:cNvSpPr txBox="1"/>
          <p:nvPr/>
        </p:nvSpPr>
        <p:spPr>
          <a:xfrm>
            <a:off x="1598351" y="5380337"/>
            <a:ext cx="3203383" cy="53290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b="1" noProof="0" dirty="0"/>
              <a:t>Organes du corps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B9B85AF-C156-2EBF-8278-6D53C56900CB}"/>
              </a:ext>
            </a:extLst>
          </p:cNvPr>
          <p:cNvCxnSpPr>
            <a:cxnSpLocks/>
            <a:stCxn id="10" idx="1"/>
            <a:endCxn id="11" idx="3"/>
          </p:cNvCxnSpPr>
          <p:nvPr/>
        </p:nvCxnSpPr>
        <p:spPr>
          <a:xfrm flipH="1">
            <a:off x="4801734" y="5646789"/>
            <a:ext cx="3501380" cy="0"/>
          </a:xfrm>
          <a:prstGeom prst="straightConnector1">
            <a:avLst/>
          </a:prstGeom>
          <a:ln w="28575">
            <a:solidFill>
              <a:srgbClr val="003399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2">
            <a:extLst>
              <a:ext uri="{FF2B5EF4-FFF2-40B4-BE49-F238E27FC236}">
                <a16:creationId xmlns:a16="http://schemas.microsoft.com/office/drawing/2014/main" id="{F46D4F88-C1BC-10F7-B6B3-1A456D4173F7}"/>
              </a:ext>
            </a:extLst>
          </p:cNvPr>
          <p:cNvSpPr txBox="1"/>
          <p:nvPr/>
        </p:nvSpPr>
        <p:spPr>
          <a:xfrm>
            <a:off x="5719861" y="5188912"/>
            <a:ext cx="1670407" cy="4070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b="1" noProof="0" dirty="0">
                <a:solidFill>
                  <a:srgbClr val="003399"/>
                </a:solidFill>
              </a:rPr>
              <a:t>Les veines</a:t>
            </a:r>
          </a:p>
        </p:txBody>
      </p:sp>
    </p:spTree>
    <p:extLst>
      <p:ext uri="{BB962C8B-B14F-4D97-AF65-F5344CB8AC3E}">
        <p14:creationId xmlns:p14="http://schemas.microsoft.com/office/powerpoint/2010/main" val="4177841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EB0F-C8AA-9AFE-5B58-C3814983C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2CF80-8FF8-D0D6-61A7-3B36850F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466088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le rôle des capillaires: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3C1CE01-5B8E-4956-AC52-B6A2960B26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16094" y="46608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2">
            <a:extLst>
              <a:ext uri="{FF2B5EF4-FFF2-40B4-BE49-F238E27FC236}">
                <a16:creationId xmlns:a16="http://schemas.microsoft.com/office/drawing/2014/main" id="{49938CBF-575B-53CC-1EA0-422F8DE005FF}"/>
              </a:ext>
            </a:extLst>
          </p:cNvPr>
          <p:cNvSpPr txBox="1"/>
          <p:nvPr/>
        </p:nvSpPr>
        <p:spPr>
          <a:xfrm>
            <a:off x="761756" y="1048338"/>
            <a:ext cx="3203383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2. Vaisseaux sanguins  </a:t>
            </a:r>
          </a:p>
        </p:txBody>
      </p:sp>
      <p:sp>
        <p:nvSpPr>
          <p:cNvPr id="4" name="ZoneTexte 12">
            <a:extLst>
              <a:ext uri="{FF2B5EF4-FFF2-40B4-BE49-F238E27FC236}">
                <a16:creationId xmlns:a16="http://schemas.microsoft.com/office/drawing/2014/main" id="{4E337D70-C431-80B0-8183-3FFFA732803A}"/>
              </a:ext>
            </a:extLst>
          </p:cNvPr>
          <p:cNvSpPr txBox="1"/>
          <p:nvPr/>
        </p:nvSpPr>
        <p:spPr>
          <a:xfrm>
            <a:off x="761756" y="1631246"/>
            <a:ext cx="2358554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/>
              <a:t>c. Les capillaires </a:t>
            </a: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F84B398D-B9CA-5FBE-AAE0-4A67C27EFAB4}"/>
              </a:ext>
            </a:extLst>
          </p:cNvPr>
          <p:cNvSpPr txBox="1"/>
          <p:nvPr/>
        </p:nvSpPr>
        <p:spPr>
          <a:xfrm>
            <a:off x="707721" y="4933302"/>
            <a:ext cx="10776558" cy="63552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Petits vaisseaux sanguins qui relient les artères aux veines.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10A86E82-0E8C-450C-4856-F8511439BA65}"/>
              </a:ext>
            </a:extLst>
          </p:cNvPr>
          <p:cNvSpPr txBox="1"/>
          <p:nvPr/>
        </p:nvSpPr>
        <p:spPr>
          <a:xfrm>
            <a:off x="707721" y="5640487"/>
            <a:ext cx="10776558" cy="74744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solidFill>
                  <a:schemeClr val="tx1"/>
                </a:solidFill>
              </a:rPr>
              <a:t>Ils permettent les échanges de dioxygène, des nutriments, et des déchets entre le sang et les cellules du corps.</a:t>
            </a:r>
          </a:p>
        </p:txBody>
      </p:sp>
      <p:sp>
        <p:nvSpPr>
          <p:cNvPr id="7" name="ZoneTexte 12">
            <a:extLst>
              <a:ext uri="{FF2B5EF4-FFF2-40B4-BE49-F238E27FC236}">
                <a16:creationId xmlns:a16="http://schemas.microsoft.com/office/drawing/2014/main" id="{D8D00ED0-57D2-8DB7-BC84-2FF2D518A7AF}"/>
              </a:ext>
            </a:extLst>
          </p:cNvPr>
          <p:cNvSpPr txBox="1"/>
          <p:nvPr/>
        </p:nvSpPr>
        <p:spPr>
          <a:xfrm>
            <a:off x="2808923" y="3207963"/>
            <a:ext cx="949586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400" noProof="0" dirty="0"/>
              <a:t>Veine</a:t>
            </a:r>
          </a:p>
        </p:txBody>
      </p:sp>
      <p:cxnSp>
        <p:nvCxnSpPr>
          <p:cNvPr id="8" name="Straight Arrow Connector 17">
            <a:extLst>
              <a:ext uri="{FF2B5EF4-FFF2-40B4-BE49-F238E27FC236}">
                <a16:creationId xmlns:a16="http://schemas.microsoft.com/office/drawing/2014/main" id="{8103ECAC-BF13-2FDB-879A-07C0694DA72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758509" y="3442963"/>
            <a:ext cx="99451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Quelle est la différence entre veines et artères ?">
            <a:extLst>
              <a:ext uri="{FF2B5EF4-FFF2-40B4-BE49-F238E27FC236}">
                <a16:creationId xmlns:a16="http://schemas.microsoft.com/office/drawing/2014/main" id="{C5F188C2-B0CE-76EE-AE5E-E436E9777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108" y="1713064"/>
            <a:ext cx="4772044" cy="292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apillaires lymphatiques Banque de photographies et d'images à haute  résolution - Alamy">
            <a:extLst>
              <a:ext uri="{FF2B5EF4-FFF2-40B4-BE49-F238E27FC236}">
                <a16:creationId xmlns:a16="http://schemas.microsoft.com/office/drawing/2014/main" id="{71205EC3-AF5D-E624-B325-6B87A0D81B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81" b="83669" l="9989" r="90340">
                        <a14:foregroundMark x1="82656" y1="25108" x2="88584" y2="34820"/>
                        <a14:foregroundMark x1="88584" y1="34820" x2="90340" y2="45827"/>
                        <a14:foregroundMark x1="84742" y1="28561" x2="89572" y2="42662"/>
                        <a14:foregroundMark x1="89572" y1="42662" x2="81888" y2="53237"/>
                        <a14:foregroundMark x1="54885" y1="52374" x2="70143" y2="54676"/>
                        <a14:foregroundMark x1="70143" y1="54676" x2="84632" y2="51583"/>
                        <a14:foregroundMark x1="84632" y1="51583" x2="85840" y2="50935"/>
                        <a14:backgroundMark x1="53458" y1="11439" x2="44018" y2="30360"/>
                        <a14:backgroundMark x1="63557" y1="9640" x2="63557" y2="9640"/>
                        <a14:backgroundMark x1="60154" y1="8561" x2="54007" y2="23813"/>
                        <a14:backgroundMark x1="51372" y1="24173" x2="51372" y2="24173"/>
                        <a14:backgroundMark x1="47420" y1="51295" x2="48847" y2="76331"/>
                        <a14:backgroundMark x1="48847" y1="76331" x2="47640" y2="81295"/>
                        <a14:backgroundMark x1="47091" y1="48561" x2="53019" y2="55971"/>
                        <a14:backgroundMark x1="55324" y1="54892" x2="55324" y2="54892"/>
                        <a14:backgroundMark x1="53238" y1="52878" x2="53238" y2="52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66" t="22642" r="7919" b="45268"/>
          <a:stretch/>
        </p:blipFill>
        <p:spPr bwMode="auto">
          <a:xfrm flipH="1">
            <a:off x="4592475" y="2295769"/>
            <a:ext cx="2588304" cy="2208010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CA0580-9DFA-C6DF-2D53-B4C0E18FAFC7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120310" y="1866246"/>
            <a:ext cx="2084383" cy="121092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7">
            <a:extLst>
              <a:ext uri="{FF2B5EF4-FFF2-40B4-BE49-F238E27FC236}">
                <a16:creationId xmlns:a16="http://schemas.microsoft.com/office/drawing/2014/main" id="{3BF4FB09-29AC-E7E0-5495-883B1407B418}"/>
              </a:ext>
            </a:extLst>
          </p:cNvPr>
          <p:cNvCxnSpPr>
            <a:cxnSpLocks/>
          </p:cNvCxnSpPr>
          <p:nvPr/>
        </p:nvCxnSpPr>
        <p:spPr>
          <a:xfrm>
            <a:off x="3120310" y="1866246"/>
            <a:ext cx="3167450" cy="110671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2">
            <a:extLst>
              <a:ext uri="{FF2B5EF4-FFF2-40B4-BE49-F238E27FC236}">
                <a16:creationId xmlns:a16="http://schemas.microsoft.com/office/drawing/2014/main" id="{5AA31599-22D6-48E2-018E-E0B434E22352}"/>
              </a:ext>
            </a:extLst>
          </p:cNvPr>
          <p:cNvSpPr txBox="1"/>
          <p:nvPr/>
        </p:nvSpPr>
        <p:spPr>
          <a:xfrm>
            <a:off x="6525493" y="1012054"/>
            <a:ext cx="1083067" cy="47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400" noProof="0" dirty="0"/>
              <a:t>Artère</a:t>
            </a:r>
          </a:p>
        </p:txBody>
      </p:sp>
      <p:cxnSp>
        <p:nvCxnSpPr>
          <p:cNvPr id="16" name="Straight Arrow Connector 17">
            <a:extLst>
              <a:ext uri="{FF2B5EF4-FFF2-40B4-BE49-F238E27FC236}">
                <a16:creationId xmlns:a16="http://schemas.microsoft.com/office/drawing/2014/main" id="{BCE47CFA-BD2C-B6FD-6AA9-1C87F9BEA6AD}"/>
              </a:ext>
            </a:extLst>
          </p:cNvPr>
          <p:cNvCxnSpPr>
            <a:cxnSpLocks/>
          </p:cNvCxnSpPr>
          <p:nvPr/>
        </p:nvCxnSpPr>
        <p:spPr>
          <a:xfrm>
            <a:off x="6740300" y="1442016"/>
            <a:ext cx="0" cy="128765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450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BC0D8-608E-FB15-7421-CBB3FC35A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BBDA3-38EA-C5D7-9988-819B975B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889" y="357689"/>
            <a:ext cx="10277091" cy="498093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sang circule dans le corps grâce à deux circulations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F52733F-DD0C-D735-FC45-405607F141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8731" y="443549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Image 46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F5339576-411D-E27F-6087-577ADE530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4874" r="13629" b="3513"/>
          <a:stretch/>
        </p:blipFill>
        <p:spPr>
          <a:xfrm>
            <a:off x="4764883" y="2040754"/>
            <a:ext cx="2540618" cy="4629909"/>
          </a:xfrm>
          <a:prstGeom prst="rect">
            <a:avLst/>
          </a:prstGeom>
        </p:spPr>
      </p:pic>
      <p:sp>
        <p:nvSpPr>
          <p:cNvPr id="48" name="TextBox 19">
            <a:extLst>
              <a:ext uri="{FF2B5EF4-FFF2-40B4-BE49-F238E27FC236}">
                <a16:creationId xmlns:a16="http://schemas.microsoft.com/office/drawing/2014/main" id="{B8D07CA5-184F-5802-D160-3FDCE04C22AB}"/>
              </a:ext>
            </a:extLst>
          </p:cNvPr>
          <p:cNvSpPr txBox="1"/>
          <p:nvPr/>
        </p:nvSpPr>
        <p:spPr>
          <a:xfrm>
            <a:off x="459738" y="2217176"/>
            <a:ext cx="3444887" cy="725035"/>
          </a:xfrm>
          <a:prstGeom prst="roundRect">
            <a:avLst>
              <a:gd name="adj" fmla="val 10306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(2) L’artère transporte le sang vers les poumons.</a:t>
            </a:r>
          </a:p>
        </p:txBody>
      </p:sp>
      <p:sp>
        <p:nvSpPr>
          <p:cNvPr id="49" name="TextBox 20">
            <a:extLst>
              <a:ext uri="{FF2B5EF4-FFF2-40B4-BE49-F238E27FC236}">
                <a16:creationId xmlns:a16="http://schemas.microsoft.com/office/drawing/2014/main" id="{67056B7D-3D57-DB19-FC5C-A85C7051F6C5}"/>
              </a:ext>
            </a:extLst>
          </p:cNvPr>
          <p:cNvSpPr txBox="1"/>
          <p:nvPr/>
        </p:nvSpPr>
        <p:spPr>
          <a:xfrm>
            <a:off x="7925382" y="2050001"/>
            <a:ext cx="3925112" cy="1090521"/>
          </a:xfrm>
          <a:prstGeom prst="roundRect">
            <a:avLst>
              <a:gd name="adj" fmla="val 12041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(3) Le sang riche en O2, sort du poumon, passe dans la veine.</a:t>
            </a:r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42AF0A59-91CB-7E13-192F-F9F42B454F57}"/>
              </a:ext>
            </a:extLst>
          </p:cNvPr>
          <p:cNvSpPr/>
          <p:nvPr/>
        </p:nvSpPr>
        <p:spPr>
          <a:xfrm>
            <a:off x="4321601" y="4048451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1" name="Oval 22">
            <a:extLst>
              <a:ext uri="{FF2B5EF4-FFF2-40B4-BE49-F238E27FC236}">
                <a16:creationId xmlns:a16="http://schemas.microsoft.com/office/drawing/2014/main" id="{28B19F70-0F46-B3B0-9B95-2FDAB81F9CFD}"/>
              </a:ext>
            </a:extLst>
          </p:cNvPr>
          <p:cNvSpPr/>
          <p:nvPr/>
        </p:nvSpPr>
        <p:spPr>
          <a:xfrm>
            <a:off x="4413105" y="2426064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2" name="Oval 23">
            <a:extLst>
              <a:ext uri="{FF2B5EF4-FFF2-40B4-BE49-F238E27FC236}">
                <a16:creationId xmlns:a16="http://schemas.microsoft.com/office/drawing/2014/main" id="{B0A5E57A-923C-E15F-33CE-E39CC5BE3AE4}"/>
              </a:ext>
            </a:extLst>
          </p:cNvPr>
          <p:cNvSpPr/>
          <p:nvPr/>
        </p:nvSpPr>
        <p:spPr>
          <a:xfrm>
            <a:off x="7015935" y="3646447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53" name="Oval 24">
            <a:extLst>
              <a:ext uri="{FF2B5EF4-FFF2-40B4-BE49-F238E27FC236}">
                <a16:creationId xmlns:a16="http://schemas.microsoft.com/office/drawing/2014/main" id="{240A0B44-4EA6-D1DE-38F3-FFC0232C2E16}"/>
              </a:ext>
            </a:extLst>
          </p:cNvPr>
          <p:cNvSpPr/>
          <p:nvPr/>
        </p:nvSpPr>
        <p:spPr>
          <a:xfrm>
            <a:off x="7464009" y="2441632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54" name="TextBox 25">
            <a:extLst>
              <a:ext uri="{FF2B5EF4-FFF2-40B4-BE49-F238E27FC236}">
                <a16:creationId xmlns:a16="http://schemas.microsoft.com/office/drawing/2014/main" id="{AE44DE7B-3D5A-EA92-5E1B-A2BC3F82F6A6}"/>
              </a:ext>
            </a:extLst>
          </p:cNvPr>
          <p:cNvSpPr txBox="1"/>
          <p:nvPr/>
        </p:nvSpPr>
        <p:spPr>
          <a:xfrm>
            <a:off x="440907" y="3612137"/>
            <a:ext cx="3458012" cy="1167578"/>
          </a:xfrm>
          <a:prstGeom prst="roundRect">
            <a:avLst>
              <a:gd name="adj" fmla="val 10306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 Le sang riche en CO2, sort du cœur droit passe dans l’artère. </a:t>
            </a:r>
          </a:p>
        </p:txBody>
      </p:sp>
      <p:sp>
        <p:nvSpPr>
          <p:cNvPr id="55" name="TextBox 26">
            <a:extLst>
              <a:ext uri="{FF2B5EF4-FFF2-40B4-BE49-F238E27FC236}">
                <a16:creationId xmlns:a16="http://schemas.microsoft.com/office/drawing/2014/main" id="{65134CFC-8DAB-7EF1-E08B-64B2C9928E88}"/>
              </a:ext>
            </a:extLst>
          </p:cNvPr>
          <p:cNvSpPr txBox="1"/>
          <p:nvPr/>
        </p:nvSpPr>
        <p:spPr>
          <a:xfrm>
            <a:off x="7925382" y="3762597"/>
            <a:ext cx="3925112" cy="913821"/>
          </a:xfrm>
          <a:prstGeom prst="roundRect">
            <a:avLst>
              <a:gd name="adj" fmla="val 12041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(4) La veine transporte le sang vers le cœur gauche.</a:t>
            </a:r>
          </a:p>
        </p:txBody>
      </p:sp>
      <p:cxnSp>
        <p:nvCxnSpPr>
          <p:cNvPr id="56" name="Straight Connector 28">
            <a:extLst>
              <a:ext uri="{FF2B5EF4-FFF2-40B4-BE49-F238E27FC236}">
                <a16:creationId xmlns:a16="http://schemas.microsoft.com/office/drawing/2014/main" id="{7CC819B8-73DF-78CA-16D9-7EE6D7F16B42}"/>
              </a:ext>
            </a:extLst>
          </p:cNvPr>
          <p:cNvCxnSpPr>
            <a:stCxn id="48" idx="3"/>
            <a:endCxn id="51" idx="2"/>
          </p:cNvCxnSpPr>
          <p:nvPr/>
        </p:nvCxnSpPr>
        <p:spPr>
          <a:xfrm flipV="1">
            <a:off x="3904625" y="2579693"/>
            <a:ext cx="508480" cy="1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57" name="Straight Connector 30">
            <a:extLst>
              <a:ext uri="{FF2B5EF4-FFF2-40B4-BE49-F238E27FC236}">
                <a16:creationId xmlns:a16="http://schemas.microsoft.com/office/drawing/2014/main" id="{556BAF53-CE11-324A-63DA-69FEE8A345A7}"/>
              </a:ext>
            </a:extLst>
          </p:cNvPr>
          <p:cNvCxnSpPr>
            <a:cxnSpLocks/>
            <a:stCxn id="54" idx="3"/>
            <a:endCxn id="50" idx="2"/>
          </p:cNvCxnSpPr>
          <p:nvPr/>
        </p:nvCxnSpPr>
        <p:spPr>
          <a:xfrm>
            <a:off x="3898919" y="4195926"/>
            <a:ext cx="422682" cy="6154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58" name="Straight Connector 32">
            <a:extLst>
              <a:ext uri="{FF2B5EF4-FFF2-40B4-BE49-F238E27FC236}">
                <a16:creationId xmlns:a16="http://schemas.microsoft.com/office/drawing/2014/main" id="{17DB9356-5303-42F7-E88C-B8DB4B6253EA}"/>
              </a:ext>
            </a:extLst>
          </p:cNvPr>
          <p:cNvCxnSpPr>
            <a:stCxn id="49" idx="1"/>
            <a:endCxn id="53" idx="6"/>
          </p:cNvCxnSpPr>
          <p:nvPr/>
        </p:nvCxnSpPr>
        <p:spPr>
          <a:xfrm flipH="1" flipV="1">
            <a:off x="7723966" y="2595261"/>
            <a:ext cx="201416" cy="1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59" name="Straight Connector 34">
            <a:extLst>
              <a:ext uri="{FF2B5EF4-FFF2-40B4-BE49-F238E27FC236}">
                <a16:creationId xmlns:a16="http://schemas.microsoft.com/office/drawing/2014/main" id="{8CFC408B-7C20-FCF6-B46D-676B21FF4BAB}"/>
              </a:ext>
            </a:extLst>
          </p:cNvPr>
          <p:cNvCxnSpPr>
            <a:cxnSpLocks/>
            <a:stCxn id="52" idx="6"/>
            <a:endCxn id="55" idx="1"/>
          </p:cNvCxnSpPr>
          <p:nvPr/>
        </p:nvCxnSpPr>
        <p:spPr>
          <a:xfrm>
            <a:off x="7275892" y="3800076"/>
            <a:ext cx="649490" cy="419432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pic>
        <p:nvPicPr>
          <p:cNvPr id="60" name="Picture 2" descr="Modèle Du Poumon Humain Sur Blanc PNG , Poumon Humain, Maquette, Poumon  Image PNG pour le téléchargement libre">
            <a:extLst>
              <a:ext uri="{FF2B5EF4-FFF2-40B4-BE49-F238E27FC236}">
                <a16:creationId xmlns:a16="http://schemas.microsoft.com/office/drawing/2014/main" id="{3D51424E-9AA7-AFFA-B5D7-6910D0F4F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25" b="94375" l="8125" r="90469">
                        <a14:foregroundMark x1="39219" y1="26406" x2="25938" y2="40313"/>
                        <a14:foregroundMark x1="25938" y1="40313" x2="8125" y2="83281"/>
                        <a14:foregroundMark x1="8125" y1="83281" x2="23125" y2="86875"/>
                        <a14:foregroundMark x1="39688" y1="23750" x2="32969" y2="30781"/>
                        <a14:foregroundMark x1="84219" y1="49688" x2="87656" y2="73906"/>
                        <a14:foregroundMark x1="87656" y1="73906" x2="83594" y2="93438"/>
                        <a14:foregroundMark x1="83594" y1="93438" x2="63281" y2="86719"/>
                        <a14:foregroundMark x1="63281" y1="86719" x2="52656" y2="77813"/>
                        <a14:foregroundMark x1="86563" y1="50000" x2="90469" y2="91250"/>
                        <a14:foregroundMark x1="90469" y1="91250" x2="85156" y2="94375"/>
                        <a14:foregroundMark x1="39063" y1="22656" x2="25156" y2="35781"/>
                        <a14:foregroundMark x1="25156" y1="35781" x2="10781" y2="72656"/>
                        <a14:foregroundMark x1="10781" y1="72656" x2="10625" y2="75156"/>
                        <a14:foregroundMark x1="37344" y1="23125" x2="25313" y2="34063"/>
                        <a14:foregroundMark x1="36406" y1="22813" x2="36406" y2="22813"/>
                        <a14:foregroundMark x1="18594" y1="45000" x2="18594" y2="45000"/>
                        <a14:foregroundMark x1="17969" y1="46094" x2="17969" y2="46094"/>
                        <a14:foregroundMark x1="16719" y1="50313" x2="16719" y2="50313"/>
                        <a14:foregroundMark x1="16406" y1="50156" x2="11406" y2="68750"/>
                        <a14:foregroundMark x1="49375" y1="8125" x2="49063" y2="17188"/>
                        <a14:foregroundMark x1="20625" y1="41719" x2="19531" y2="44531"/>
                        <a14:foregroundMark x1="12656" y1="62656" x2="12344" y2="68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7323" r="7975" b="2533"/>
          <a:stretch/>
        </p:blipFill>
        <p:spPr bwMode="auto">
          <a:xfrm>
            <a:off x="5612643" y="1728067"/>
            <a:ext cx="1133585" cy="126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13D36D45-13F9-D808-F54A-D41B3325E0A7}"/>
              </a:ext>
            </a:extLst>
          </p:cNvPr>
          <p:cNvSpPr/>
          <p:nvPr/>
        </p:nvSpPr>
        <p:spPr>
          <a:xfrm>
            <a:off x="5093919" y="4743199"/>
            <a:ext cx="76449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droit 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424490B-0231-4E00-05BA-7B94497E6229}"/>
              </a:ext>
            </a:extLst>
          </p:cNvPr>
          <p:cNvSpPr/>
          <p:nvPr/>
        </p:nvSpPr>
        <p:spPr>
          <a:xfrm>
            <a:off x="5536530" y="2834336"/>
            <a:ext cx="1127469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Poumons 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9FA0A2A-67DC-D200-3180-261AAA90C085}"/>
              </a:ext>
            </a:extLst>
          </p:cNvPr>
          <p:cNvSpPr/>
          <p:nvPr/>
        </p:nvSpPr>
        <p:spPr>
          <a:xfrm>
            <a:off x="6275845" y="4787105"/>
            <a:ext cx="102965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gauche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Forme libre : forme 63">
            <a:extLst>
              <a:ext uri="{FF2B5EF4-FFF2-40B4-BE49-F238E27FC236}">
                <a16:creationId xmlns:a16="http://schemas.microsoft.com/office/drawing/2014/main" id="{12FC4B8C-54A2-093D-17FB-2766AD07591C}"/>
              </a:ext>
            </a:extLst>
          </p:cNvPr>
          <p:cNvSpPr/>
          <p:nvPr/>
        </p:nvSpPr>
        <p:spPr>
          <a:xfrm flipH="1">
            <a:off x="6920867" y="2393423"/>
            <a:ext cx="384634" cy="405987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278" h="510005">
                <a:moveTo>
                  <a:pt x="0" y="510005"/>
                </a:moveTo>
                <a:cubicBezTo>
                  <a:pt x="13847" y="303568"/>
                  <a:pt x="7057" y="327637"/>
                  <a:pt x="18804" y="253690"/>
                </a:cubicBezTo>
                <a:cubicBezTo>
                  <a:pt x="30551" y="179743"/>
                  <a:pt x="70485" y="123475"/>
                  <a:pt x="70485" y="123475"/>
                </a:cubicBezTo>
                <a:cubicBezTo>
                  <a:pt x="109896" y="37054"/>
                  <a:pt x="318790" y="-14832"/>
                  <a:pt x="281940" y="3767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Forme libre : forme 64">
            <a:extLst>
              <a:ext uri="{FF2B5EF4-FFF2-40B4-BE49-F238E27FC236}">
                <a16:creationId xmlns:a16="http://schemas.microsoft.com/office/drawing/2014/main" id="{A97D2726-BDD5-92B6-6336-8341BC59FB59}"/>
              </a:ext>
            </a:extLst>
          </p:cNvPr>
          <p:cNvSpPr/>
          <p:nvPr/>
        </p:nvSpPr>
        <p:spPr>
          <a:xfrm rot="4281849" flipH="1">
            <a:off x="6794070" y="3308772"/>
            <a:ext cx="226642" cy="675350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174166"/>
              <a:gd name="connsiteY0" fmla="*/ 789325 h 789325"/>
              <a:gd name="connsiteX1" fmla="*/ 18804 w 174166"/>
              <a:gd name="connsiteY1" fmla="*/ 533010 h 789325"/>
              <a:gd name="connsiteX2" fmla="*/ 70485 w 174166"/>
              <a:gd name="connsiteY2" fmla="*/ 402795 h 789325"/>
              <a:gd name="connsiteX3" fmla="*/ 165674 w 174166"/>
              <a:gd name="connsiteY3" fmla="*/ 747 h 789325"/>
              <a:gd name="connsiteX0" fmla="*/ 0 w 174149"/>
              <a:gd name="connsiteY0" fmla="*/ 789721 h 789721"/>
              <a:gd name="connsiteX1" fmla="*/ 18804 w 174149"/>
              <a:gd name="connsiteY1" fmla="*/ 533406 h 789721"/>
              <a:gd name="connsiteX2" fmla="*/ 70233 w 174149"/>
              <a:gd name="connsiteY2" fmla="*/ 282110 h 789721"/>
              <a:gd name="connsiteX3" fmla="*/ 165674 w 174149"/>
              <a:gd name="connsiteY3" fmla="*/ 1143 h 789721"/>
              <a:gd name="connsiteX0" fmla="*/ 0 w 173865"/>
              <a:gd name="connsiteY0" fmla="*/ 789845 h 789845"/>
              <a:gd name="connsiteX1" fmla="*/ 18804 w 173865"/>
              <a:gd name="connsiteY1" fmla="*/ 533530 h 789845"/>
              <a:gd name="connsiteX2" fmla="*/ 70233 w 173865"/>
              <a:gd name="connsiteY2" fmla="*/ 282234 h 789845"/>
              <a:gd name="connsiteX3" fmla="*/ 165674 w 173865"/>
              <a:gd name="connsiteY3" fmla="*/ 1267 h 789845"/>
              <a:gd name="connsiteX0" fmla="*/ 0 w 149902"/>
              <a:gd name="connsiteY0" fmla="*/ 815279 h 815279"/>
              <a:gd name="connsiteX1" fmla="*/ 18804 w 149902"/>
              <a:gd name="connsiteY1" fmla="*/ 558964 h 815279"/>
              <a:gd name="connsiteX2" fmla="*/ 70233 w 149902"/>
              <a:gd name="connsiteY2" fmla="*/ 307668 h 815279"/>
              <a:gd name="connsiteX3" fmla="*/ 139615 w 149902"/>
              <a:gd name="connsiteY3" fmla="*/ 1126 h 815279"/>
              <a:gd name="connsiteX0" fmla="*/ 0 w 176322"/>
              <a:gd name="connsiteY0" fmla="*/ 821475 h 821475"/>
              <a:gd name="connsiteX1" fmla="*/ 18804 w 176322"/>
              <a:gd name="connsiteY1" fmla="*/ 565160 h 821475"/>
              <a:gd name="connsiteX2" fmla="*/ 70233 w 176322"/>
              <a:gd name="connsiteY2" fmla="*/ 313864 h 821475"/>
              <a:gd name="connsiteX3" fmla="*/ 168297 w 176322"/>
              <a:gd name="connsiteY3" fmla="*/ 1098 h 821475"/>
              <a:gd name="connsiteX0" fmla="*/ 0 w 189402"/>
              <a:gd name="connsiteY0" fmla="*/ 841903 h 841903"/>
              <a:gd name="connsiteX1" fmla="*/ 18804 w 189402"/>
              <a:gd name="connsiteY1" fmla="*/ 585588 h 841903"/>
              <a:gd name="connsiteX2" fmla="*/ 70233 w 189402"/>
              <a:gd name="connsiteY2" fmla="*/ 334292 h 841903"/>
              <a:gd name="connsiteX3" fmla="*/ 182154 w 189402"/>
              <a:gd name="connsiteY3" fmla="*/ 1011 h 841903"/>
              <a:gd name="connsiteX0" fmla="*/ 0 w 176688"/>
              <a:gd name="connsiteY0" fmla="*/ 849362 h 849362"/>
              <a:gd name="connsiteX1" fmla="*/ 18804 w 176688"/>
              <a:gd name="connsiteY1" fmla="*/ 593047 h 849362"/>
              <a:gd name="connsiteX2" fmla="*/ 70233 w 176688"/>
              <a:gd name="connsiteY2" fmla="*/ 341751 h 849362"/>
              <a:gd name="connsiteX3" fmla="*/ 168687 w 176688"/>
              <a:gd name="connsiteY3" fmla="*/ 981 h 849362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70233 w 168687"/>
              <a:gd name="connsiteY2" fmla="*/ 34077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9917 w 168687"/>
              <a:gd name="connsiteY2" fmla="*/ 254442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687" h="848381">
                <a:moveTo>
                  <a:pt x="0" y="848381"/>
                </a:moveTo>
                <a:cubicBezTo>
                  <a:pt x="13847" y="641944"/>
                  <a:pt x="4286" y="653856"/>
                  <a:pt x="16038" y="555758"/>
                </a:cubicBezTo>
                <a:cubicBezTo>
                  <a:pt x="27790" y="457660"/>
                  <a:pt x="70513" y="259795"/>
                  <a:pt x="70513" y="259795"/>
                </a:cubicBezTo>
                <a:cubicBezTo>
                  <a:pt x="96396" y="135615"/>
                  <a:pt x="145641" y="71052"/>
                  <a:pt x="168687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10D06601-2CEE-1B04-F03A-70D9823015EE}"/>
              </a:ext>
            </a:extLst>
          </p:cNvPr>
          <p:cNvSpPr/>
          <p:nvPr/>
        </p:nvSpPr>
        <p:spPr>
          <a:xfrm rot="10618221" flipH="1">
            <a:off x="4675878" y="3600431"/>
            <a:ext cx="226642" cy="675350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174166"/>
              <a:gd name="connsiteY0" fmla="*/ 789325 h 789325"/>
              <a:gd name="connsiteX1" fmla="*/ 18804 w 174166"/>
              <a:gd name="connsiteY1" fmla="*/ 533010 h 789325"/>
              <a:gd name="connsiteX2" fmla="*/ 70485 w 174166"/>
              <a:gd name="connsiteY2" fmla="*/ 402795 h 789325"/>
              <a:gd name="connsiteX3" fmla="*/ 165674 w 174166"/>
              <a:gd name="connsiteY3" fmla="*/ 747 h 789325"/>
              <a:gd name="connsiteX0" fmla="*/ 0 w 174149"/>
              <a:gd name="connsiteY0" fmla="*/ 789721 h 789721"/>
              <a:gd name="connsiteX1" fmla="*/ 18804 w 174149"/>
              <a:gd name="connsiteY1" fmla="*/ 533406 h 789721"/>
              <a:gd name="connsiteX2" fmla="*/ 70233 w 174149"/>
              <a:gd name="connsiteY2" fmla="*/ 282110 h 789721"/>
              <a:gd name="connsiteX3" fmla="*/ 165674 w 174149"/>
              <a:gd name="connsiteY3" fmla="*/ 1143 h 789721"/>
              <a:gd name="connsiteX0" fmla="*/ 0 w 173865"/>
              <a:gd name="connsiteY0" fmla="*/ 789845 h 789845"/>
              <a:gd name="connsiteX1" fmla="*/ 18804 w 173865"/>
              <a:gd name="connsiteY1" fmla="*/ 533530 h 789845"/>
              <a:gd name="connsiteX2" fmla="*/ 70233 w 173865"/>
              <a:gd name="connsiteY2" fmla="*/ 282234 h 789845"/>
              <a:gd name="connsiteX3" fmla="*/ 165674 w 173865"/>
              <a:gd name="connsiteY3" fmla="*/ 1267 h 789845"/>
              <a:gd name="connsiteX0" fmla="*/ 0 w 149902"/>
              <a:gd name="connsiteY0" fmla="*/ 815279 h 815279"/>
              <a:gd name="connsiteX1" fmla="*/ 18804 w 149902"/>
              <a:gd name="connsiteY1" fmla="*/ 558964 h 815279"/>
              <a:gd name="connsiteX2" fmla="*/ 70233 w 149902"/>
              <a:gd name="connsiteY2" fmla="*/ 307668 h 815279"/>
              <a:gd name="connsiteX3" fmla="*/ 139615 w 149902"/>
              <a:gd name="connsiteY3" fmla="*/ 1126 h 815279"/>
              <a:gd name="connsiteX0" fmla="*/ 0 w 176322"/>
              <a:gd name="connsiteY0" fmla="*/ 821475 h 821475"/>
              <a:gd name="connsiteX1" fmla="*/ 18804 w 176322"/>
              <a:gd name="connsiteY1" fmla="*/ 565160 h 821475"/>
              <a:gd name="connsiteX2" fmla="*/ 70233 w 176322"/>
              <a:gd name="connsiteY2" fmla="*/ 313864 h 821475"/>
              <a:gd name="connsiteX3" fmla="*/ 168297 w 176322"/>
              <a:gd name="connsiteY3" fmla="*/ 1098 h 821475"/>
              <a:gd name="connsiteX0" fmla="*/ 0 w 189402"/>
              <a:gd name="connsiteY0" fmla="*/ 841903 h 841903"/>
              <a:gd name="connsiteX1" fmla="*/ 18804 w 189402"/>
              <a:gd name="connsiteY1" fmla="*/ 585588 h 841903"/>
              <a:gd name="connsiteX2" fmla="*/ 70233 w 189402"/>
              <a:gd name="connsiteY2" fmla="*/ 334292 h 841903"/>
              <a:gd name="connsiteX3" fmla="*/ 182154 w 189402"/>
              <a:gd name="connsiteY3" fmla="*/ 1011 h 841903"/>
              <a:gd name="connsiteX0" fmla="*/ 0 w 176688"/>
              <a:gd name="connsiteY0" fmla="*/ 849362 h 849362"/>
              <a:gd name="connsiteX1" fmla="*/ 18804 w 176688"/>
              <a:gd name="connsiteY1" fmla="*/ 593047 h 849362"/>
              <a:gd name="connsiteX2" fmla="*/ 70233 w 176688"/>
              <a:gd name="connsiteY2" fmla="*/ 341751 h 849362"/>
              <a:gd name="connsiteX3" fmla="*/ 168687 w 176688"/>
              <a:gd name="connsiteY3" fmla="*/ 981 h 849362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70233 w 168687"/>
              <a:gd name="connsiteY2" fmla="*/ 34077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9917 w 168687"/>
              <a:gd name="connsiteY2" fmla="*/ 254442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687" h="848381">
                <a:moveTo>
                  <a:pt x="0" y="848381"/>
                </a:moveTo>
                <a:cubicBezTo>
                  <a:pt x="13847" y="641944"/>
                  <a:pt x="4286" y="653856"/>
                  <a:pt x="16038" y="555758"/>
                </a:cubicBezTo>
                <a:cubicBezTo>
                  <a:pt x="27790" y="457660"/>
                  <a:pt x="70513" y="259795"/>
                  <a:pt x="70513" y="259795"/>
                </a:cubicBezTo>
                <a:cubicBezTo>
                  <a:pt x="96396" y="135615"/>
                  <a:pt x="145641" y="71052"/>
                  <a:pt x="168687" y="0"/>
                </a:cubicBezTo>
              </a:path>
            </a:pathLst>
          </a:custGeom>
          <a:noFill/>
          <a:ln w="28575" cap="flat" cmpd="sng" algn="ctr">
            <a:solidFill>
              <a:srgbClr val="003399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orme libre : forme 66">
            <a:extLst>
              <a:ext uri="{FF2B5EF4-FFF2-40B4-BE49-F238E27FC236}">
                <a16:creationId xmlns:a16="http://schemas.microsoft.com/office/drawing/2014/main" id="{8FCC5093-81DF-67F6-0371-BBE9D8A9F904}"/>
              </a:ext>
            </a:extLst>
          </p:cNvPr>
          <p:cNvSpPr/>
          <p:nvPr/>
        </p:nvSpPr>
        <p:spPr>
          <a:xfrm rot="16200000" flipH="1">
            <a:off x="4790849" y="2403534"/>
            <a:ext cx="384634" cy="405987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278" h="510005">
                <a:moveTo>
                  <a:pt x="0" y="510005"/>
                </a:moveTo>
                <a:cubicBezTo>
                  <a:pt x="13847" y="303568"/>
                  <a:pt x="7057" y="327637"/>
                  <a:pt x="18804" y="253690"/>
                </a:cubicBezTo>
                <a:cubicBezTo>
                  <a:pt x="30551" y="179743"/>
                  <a:pt x="70485" y="123475"/>
                  <a:pt x="70485" y="123475"/>
                </a:cubicBezTo>
                <a:cubicBezTo>
                  <a:pt x="109896" y="37054"/>
                  <a:pt x="318790" y="-14832"/>
                  <a:pt x="281940" y="3767"/>
                </a:cubicBezTo>
              </a:path>
            </a:pathLst>
          </a:custGeom>
          <a:noFill/>
          <a:ln w="28575" cap="flat" cmpd="sng" algn="ctr">
            <a:solidFill>
              <a:srgbClr val="003399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DF6DF16B-FAD5-A4A1-19AE-8E8B33A6F8E8}"/>
              </a:ext>
            </a:extLst>
          </p:cNvPr>
          <p:cNvSpPr txBox="1"/>
          <p:nvPr/>
        </p:nvSpPr>
        <p:spPr>
          <a:xfrm>
            <a:off x="396501" y="1067397"/>
            <a:ext cx="75905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/>
              <a:t>1- La petite circulation : entre le cœur et les poumons.</a:t>
            </a:r>
          </a:p>
        </p:txBody>
      </p:sp>
    </p:spTree>
    <p:extLst>
      <p:ext uri="{BB962C8B-B14F-4D97-AF65-F5344CB8AC3E}">
        <p14:creationId xmlns:p14="http://schemas.microsoft.com/office/powerpoint/2010/main" val="1385799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F4557-A3E9-0D1F-7B77-3425083CA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FCA56-2D9A-F824-5BB1-8370133FC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238" y="311973"/>
            <a:ext cx="10277091" cy="519551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sang circule dans le corps grâce à deux circulations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ED6A705-6E8A-4CFF-35EC-1DAA0E5C7D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53416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2D69DD24-992A-706F-6312-A431898AC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4874" r="13629" b="3513"/>
          <a:stretch/>
        </p:blipFill>
        <p:spPr>
          <a:xfrm>
            <a:off x="4583742" y="1594145"/>
            <a:ext cx="2540618" cy="4508565"/>
          </a:xfrm>
          <a:prstGeom prst="rect">
            <a:avLst/>
          </a:prstGeom>
        </p:spPr>
      </p:pic>
      <p:sp>
        <p:nvSpPr>
          <p:cNvPr id="4" name="TextBox 19">
            <a:extLst>
              <a:ext uri="{FF2B5EF4-FFF2-40B4-BE49-F238E27FC236}">
                <a16:creationId xmlns:a16="http://schemas.microsoft.com/office/drawing/2014/main" id="{E6667138-ECF7-279E-0281-051DC2FA7731}"/>
              </a:ext>
            </a:extLst>
          </p:cNvPr>
          <p:cNvSpPr txBox="1"/>
          <p:nvPr/>
        </p:nvSpPr>
        <p:spPr>
          <a:xfrm>
            <a:off x="325120" y="3460004"/>
            <a:ext cx="3540231" cy="725035"/>
          </a:xfrm>
          <a:prstGeom prst="roundRect">
            <a:avLst>
              <a:gd name="adj" fmla="val 10306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(4) La veine transporte le sang vers le cœur droit.</a:t>
            </a:r>
          </a:p>
        </p:txBody>
      </p:sp>
      <p:sp>
        <p:nvSpPr>
          <p:cNvPr id="5" name="TextBox 20">
            <a:extLst>
              <a:ext uri="{FF2B5EF4-FFF2-40B4-BE49-F238E27FC236}">
                <a16:creationId xmlns:a16="http://schemas.microsoft.com/office/drawing/2014/main" id="{89D7B77C-91BC-57F6-8ED1-A723CB8AB9AD}"/>
              </a:ext>
            </a:extLst>
          </p:cNvPr>
          <p:cNvSpPr txBox="1"/>
          <p:nvPr/>
        </p:nvSpPr>
        <p:spPr>
          <a:xfrm>
            <a:off x="7819970" y="3325617"/>
            <a:ext cx="3925112" cy="1090521"/>
          </a:xfrm>
          <a:prstGeom prst="roundRect">
            <a:avLst>
              <a:gd name="adj" fmla="val 12041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 Le sang riche en O2, sort du cœur gauche, passe dans l’artère.</a:t>
            </a:r>
          </a:p>
        </p:txBody>
      </p:sp>
      <p:sp>
        <p:nvSpPr>
          <p:cNvPr id="6" name="Oval 21">
            <a:extLst>
              <a:ext uri="{FF2B5EF4-FFF2-40B4-BE49-F238E27FC236}">
                <a16:creationId xmlns:a16="http://schemas.microsoft.com/office/drawing/2014/main" id="{7AA10521-770D-96BD-D530-F015BAA5EF46}"/>
              </a:ext>
            </a:extLst>
          </p:cNvPr>
          <p:cNvSpPr/>
          <p:nvPr/>
        </p:nvSpPr>
        <p:spPr>
          <a:xfrm>
            <a:off x="4331116" y="5504661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7" name="Oval 22">
            <a:extLst>
              <a:ext uri="{FF2B5EF4-FFF2-40B4-BE49-F238E27FC236}">
                <a16:creationId xmlns:a16="http://schemas.microsoft.com/office/drawing/2014/main" id="{FDC37391-2852-7936-266D-BF3A38E84D11}"/>
              </a:ext>
            </a:extLst>
          </p:cNvPr>
          <p:cNvSpPr/>
          <p:nvPr/>
        </p:nvSpPr>
        <p:spPr>
          <a:xfrm>
            <a:off x="4370107" y="3654053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8" name="Oval 23">
            <a:extLst>
              <a:ext uri="{FF2B5EF4-FFF2-40B4-BE49-F238E27FC236}">
                <a16:creationId xmlns:a16="http://schemas.microsoft.com/office/drawing/2014/main" id="{4B9598BB-BD1B-E6DC-369F-01E42247282F}"/>
              </a:ext>
            </a:extLst>
          </p:cNvPr>
          <p:cNvSpPr/>
          <p:nvPr/>
        </p:nvSpPr>
        <p:spPr>
          <a:xfrm>
            <a:off x="7322592" y="5245423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" name="Oval 24">
            <a:extLst>
              <a:ext uri="{FF2B5EF4-FFF2-40B4-BE49-F238E27FC236}">
                <a16:creationId xmlns:a16="http://schemas.microsoft.com/office/drawing/2014/main" id="{BBD52047-1DC5-AF5C-95C4-2DFE4A7E3FAA}"/>
              </a:ext>
            </a:extLst>
          </p:cNvPr>
          <p:cNvSpPr/>
          <p:nvPr/>
        </p:nvSpPr>
        <p:spPr>
          <a:xfrm>
            <a:off x="7211756" y="3480499"/>
            <a:ext cx="259957" cy="307257"/>
          </a:xfrm>
          <a:prstGeom prst="ellipse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DDF12076-9E6F-A299-55BD-EFE55F5AFA02}"/>
              </a:ext>
            </a:extLst>
          </p:cNvPr>
          <p:cNvSpPr txBox="1"/>
          <p:nvPr/>
        </p:nvSpPr>
        <p:spPr>
          <a:xfrm>
            <a:off x="396501" y="5189699"/>
            <a:ext cx="3458012" cy="1167578"/>
          </a:xfrm>
          <a:prstGeom prst="roundRect">
            <a:avLst>
              <a:gd name="adj" fmla="val 10306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(3) Le sang riche en CO2, sort des organes passe dans la veine . </a:t>
            </a:r>
          </a:p>
        </p:txBody>
      </p:sp>
      <p:sp>
        <p:nvSpPr>
          <p:cNvPr id="13" name="TextBox 26">
            <a:extLst>
              <a:ext uri="{FF2B5EF4-FFF2-40B4-BE49-F238E27FC236}">
                <a16:creationId xmlns:a16="http://schemas.microsoft.com/office/drawing/2014/main" id="{B2DC5267-CBBA-C813-94DA-BD20F7C6F0CA}"/>
              </a:ext>
            </a:extLst>
          </p:cNvPr>
          <p:cNvSpPr txBox="1"/>
          <p:nvPr/>
        </p:nvSpPr>
        <p:spPr>
          <a:xfrm>
            <a:off x="7819970" y="5401411"/>
            <a:ext cx="3925112" cy="913821"/>
          </a:xfrm>
          <a:prstGeom prst="roundRect">
            <a:avLst>
              <a:gd name="adj" fmla="val 12041"/>
            </a:avLst>
          </a:prstGeom>
          <a:noFill/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171450" indent="-171450">
              <a:buFont typeface="Arial" panose="020B0604020202020204" pitchFamily="34" charset="0"/>
              <a:buChar char="•"/>
              <a:defRPr sz="24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(2) L’artère transporte le sang vers les organes.</a:t>
            </a:r>
          </a:p>
        </p:txBody>
      </p:sp>
      <p:cxnSp>
        <p:nvCxnSpPr>
          <p:cNvPr id="14" name="Straight Connector 28">
            <a:extLst>
              <a:ext uri="{FF2B5EF4-FFF2-40B4-BE49-F238E27FC236}">
                <a16:creationId xmlns:a16="http://schemas.microsoft.com/office/drawing/2014/main" id="{C828758F-E9B7-E98C-B6B1-2F5D95E8084A}"/>
              </a:ext>
            </a:extLst>
          </p:cNvPr>
          <p:cNvCxnSpPr>
            <a:cxnSpLocks/>
            <a:stCxn id="4" idx="3"/>
            <a:endCxn id="7" idx="2"/>
          </p:cNvCxnSpPr>
          <p:nvPr/>
        </p:nvCxnSpPr>
        <p:spPr>
          <a:xfrm flipV="1">
            <a:off x="3865351" y="3807682"/>
            <a:ext cx="504756" cy="14840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15" name="Straight Connector 30">
            <a:extLst>
              <a:ext uri="{FF2B5EF4-FFF2-40B4-BE49-F238E27FC236}">
                <a16:creationId xmlns:a16="http://schemas.microsoft.com/office/drawing/2014/main" id="{A9E0DB7B-CF2E-A2D4-1B3B-AA3F44B4D285}"/>
              </a:ext>
            </a:extLst>
          </p:cNvPr>
          <p:cNvCxnSpPr>
            <a:stCxn id="11" idx="3"/>
            <a:endCxn id="6" idx="3"/>
          </p:cNvCxnSpPr>
          <p:nvPr/>
        </p:nvCxnSpPr>
        <p:spPr>
          <a:xfrm flipV="1">
            <a:off x="3854513" y="5766921"/>
            <a:ext cx="514673" cy="6567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16" name="Straight Connector 32">
            <a:extLst>
              <a:ext uri="{FF2B5EF4-FFF2-40B4-BE49-F238E27FC236}">
                <a16:creationId xmlns:a16="http://schemas.microsoft.com/office/drawing/2014/main" id="{602B304A-E1A3-B464-8EDB-0C0DAEC29FF0}"/>
              </a:ext>
            </a:extLst>
          </p:cNvPr>
          <p:cNvCxnSpPr>
            <a:stCxn id="5" idx="1"/>
            <a:endCxn id="10" idx="6"/>
          </p:cNvCxnSpPr>
          <p:nvPr/>
        </p:nvCxnSpPr>
        <p:spPr>
          <a:xfrm flipH="1" flipV="1">
            <a:off x="7471713" y="3634128"/>
            <a:ext cx="348257" cy="236750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cxnSp>
        <p:nvCxnSpPr>
          <p:cNvPr id="17" name="Straight Connector 34">
            <a:extLst>
              <a:ext uri="{FF2B5EF4-FFF2-40B4-BE49-F238E27FC236}">
                <a16:creationId xmlns:a16="http://schemas.microsoft.com/office/drawing/2014/main" id="{582DF8E9-9011-9417-4D9C-1691084F204A}"/>
              </a:ext>
            </a:extLst>
          </p:cNvPr>
          <p:cNvCxnSpPr>
            <a:stCxn id="8" idx="6"/>
            <a:endCxn id="13" idx="1"/>
          </p:cNvCxnSpPr>
          <p:nvPr/>
        </p:nvCxnSpPr>
        <p:spPr>
          <a:xfrm>
            <a:off x="7582549" y="5399052"/>
            <a:ext cx="237421" cy="459270"/>
          </a:xfrm>
          <a:prstGeom prst="lin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494BD698-813F-C23A-3E2F-1BD85DEE737C}"/>
              </a:ext>
            </a:extLst>
          </p:cNvPr>
          <p:cNvSpPr/>
          <p:nvPr/>
        </p:nvSpPr>
        <p:spPr>
          <a:xfrm flipH="1">
            <a:off x="6717674" y="3372222"/>
            <a:ext cx="384634" cy="405987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278" h="510005">
                <a:moveTo>
                  <a:pt x="0" y="510005"/>
                </a:moveTo>
                <a:cubicBezTo>
                  <a:pt x="13847" y="303568"/>
                  <a:pt x="7057" y="327637"/>
                  <a:pt x="18804" y="253690"/>
                </a:cubicBezTo>
                <a:cubicBezTo>
                  <a:pt x="30551" y="179743"/>
                  <a:pt x="70485" y="123475"/>
                  <a:pt x="70485" y="123475"/>
                </a:cubicBezTo>
                <a:cubicBezTo>
                  <a:pt x="109896" y="37054"/>
                  <a:pt x="318790" y="-14832"/>
                  <a:pt x="281940" y="3767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BDC3B7B-D34E-D002-A65F-29FAC01D15F6}"/>
              </a:ext>
            </a:extLst>
          </p:cNvPr>
          <p:cNvSpPr/>
          <p:nvPr/>
        </p:nvSpPr>
        <p:spPr>
          <a:xfrm rot="3229246" flipH="1">
            <a:off x="6823594" y="5220673"/>
            <a:ext cx="226642" cy="675350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174166"/>
              <a:gd name="connsiteY0" fmla="*/ 789325 h 789325"/>
              <a:gd name="connsiteX1" fmla="*/ 18804 w 174166"/>
              <a:gd name="connsiteY1" fmla="*/ 533010 h 789325"/>
              <a:gd name="connsiteX2" fmla="*/ 70485 w 174166"/>
              <a:gd name="connsiteY2" fmla="*/ 402795 h 789325"/>
              <a:gd name="connsiteX3" fmla="*/ 165674 w 174166"/>
              <a:gd name="connsiteY3" fmla="*/ 747 h 789325"/>
              <a:gd name="connsiteX0" fmla="*/ 0 w 174149"/>
              <a:gd name="connsiteY0" fmla="*/ 789721 h 789721"/>
              <a:gd name="connsiteX1" fmla="*/ 18804 w 174149"/>
              <a:gd name="connsiteY1" fmla="*/ 533406 h 789721"/>
              <a:gd name="connsiteX2" fmla="*/ 70233 w 174149"/>
              <a:gd name="connsiteY2" fmla="*/ 282110 h 789721"/>
              <a:gd name="connsiteX3" fmla="*/ 165674 w 174149"/>
              <a:gd name="connsiteY3" fmla="*/ 1143 h 789721"/>
              <a:gd name="connsiteX0" fmla="*/ 0 w 173865"/>
              <a:gd name="connsiteY0" fmla="*/ 789845 h 789845"/>
              <a:gd name="connsiteX1" fmla="*/ 18804 w 173865"/>
              <a:gd name="connsiteY1" fmla="*/ 533530 h 789845"/>
              <a:gd name="connsiteX2" fmla="*/ 70233 w 173865"/>
              <a:gd name="connsiteY2" fmla="*/ 282234 h 789845"/>
              <a:gd name="connsiteX3" fmla="*/ 165674 w 173865"/>
              <a:gd name="connsiteY3" fmla="*/ 1267 h 789845"/>
              <a:gd name="connsiteX0" fmla="*/ 0 w 149902"/>
              <a:gd name="connsiteY0" fmla="*/ 815279 h 815279"/>
              <a:gd name="connsiteX1" fmla="*/ 18804 w 149902"/>
              <a:gd name="connsiteY1" fmla="*/ 558964 h 815279"/>
              <a:gd name="connsiteX2" fmla="*/ 70233 w 149902"/>
              <a:gd name="connsiteY2" fmla="*/ 307668 h 815279"/>
              <a:gd name="connsiteX3" fmla="*/ 139615 w 149902"/>
              <a:gd name="connsiteY3" fmla="*/ 1126 h 815279"/>
              <a:gd name="connsiteX0" fmla="*/ 0 w 176322"/>
              <a:gd name="connsiteY0" fmla="*/ 821475 h 821475"/>
              <a:gd name="connsiteX1" fmla="*/ 18804 w 176322"/>
              <a:gd name="connsiteY1" fmla="*/ 565160 h 821475"/>
              <a:gd name="connsiteX2" fmla="*/ 70233 w 176322"/>
              <a:gd name="connsiteY2" fmla="*/ 313864 h 821475"/>
              <a:gd name="connsiteX3" fmla="*/ 168297 w 176322"/>
              <a:gd name="connsiteY3" fmla="*/ 1098 h 821475"/>
              <a:gd name="connsiteX0" fmla="*/ 0 w 189402"/>
              <a:gd name="connsiteY0" fmla="*/ 841903 h 841903"/>
              <a:gd name="connsiteX1" fmla="*/ 18804 w 189402"/>
              <a:gd name="connsiteY1" fmla="*/ 585588 h 841903"/>
              <a:gd name="connsiteX2" fmla="*/ 70233 w 189402"/>
              <a:gd name="connsiteY2" fmla="*/ 334292 h 841903"/>
              <a:gd name="connsiteX3" fmla="*/ 182154 w 189402"/>
              <a:gd name="connsiteY3" fmla="*/ 1011 h 841903"/>
              <a:gd name="connsiteX0" fmla="*/ 0 w 176688"/>
              <a:gd name="connsiteY0" fmla="*/ 849362 h 849362"/>
              <a:gd name="connsiteX1" fmla="*/ 18804 w 176688"/>
              <a:gd name="connsiteY1" fmla="*/ 593047 h 849362"/>
              <a:gd name="connsiteX2" fmla="*/ 70233 w 176688"/>
              <a:gd name="connsiteY2" fmla="*/ 341751 h 849362"/>
              <a:gd name="connsiteX3" fmla="*/ 168687 w 176688"/>
              <a:gd name="connsiteY3" fmla="*/ 981 h 849362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70233 w 168687"/>
              <a:gd name="connsiteY2" fmla="*/ 34077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9917 w 168687"/>
              <a:gd name="connsiteY2" fmla="*/ 254442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687" h="848381">
                <a:moveTo>
                  <a:pt x="0" y="848381"/>
                </a:moveTo>
                <a:cubicBezTo>
                  <a:pt x="13847" y="641944"/>
                  <a:pt x="4286" y="653856"/>
                  <a:pt x="16038" y="555758"/>
                </a:cubicBezTo>
                <a:cubicBezTo>
                  <a:pt x="27790" y="457660"/>
                  <a:pt x="70513" y="259795"/>
                  <a:pt x="70513" y="259795"/>
                </a:cubicBezTo>
                <a:cubicBezTo>
                  <a:pt x="96396" y="135615"/>
                  <a:pt x="145641" y="71052"/>
                  <a:pt x="168687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04BC5F1E-926C-0C07-2320-ABADB3A1970D}"/>
              </a:ext>
            </a:extLst>
          </p:cNvPr>
          <p:cNvSpPr/>
          <p:nvPr/>
        </p:nvSpPr>
        <p:spPr>
          <a:xfrm rot="9719434" flipH="1">
            <a:off x="4710892" y="5227269"/>
            <a:ext cx="226642" cy="675350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174166"/>
              <a:gd name="connsiteY0" fmla="*/ 789325 h 789325"/>
              <a:gd name="connsiteX1" fmla="*/ 18804 w 174166"/>
              <a:gd name="connsiteY1" fmla="*/ 533010 h 789325"/>
              <a:gd name="connsiteX2" fmla="*/ 70485 w 174166"/>
              <a:gd name="connsiteY2" fmla="*/ 402795 h 789325"/>
              <a:gd name="connsiteX3" fmla="*/ 165674 w 174166"/>
              <a:gd name="connsiteY3" fmla="*/ 747 h 789325"/>
              <a:gd name="connsiteX0" fmla="*/ 0 w 174149"/>
              <a:gd name="connsiteY0" fmla="*/ 789721 h 789721"/>
              <a:gd name="connsiteX1" fmla="*/ 18804 w 174149"/>
              <a:gd name="connsiteY1" fmla="*/ 533406 h 789721"/>
              <a:gd name="connsiteX2" fmla="*/ 70233 w 174149"/>
              <a:gd name="connsiteY2" fmla="*/ 282110 h 789721"/>
              <a:gd name="connsiteX3" fmla="*/ 165674 w 174149"/>
              <a:gd name="connsiteY3" fmla="*/ 1143 h 789721"/>
              <a:gd name="connsiteX0" fmla="*/ 0 w 173865"/>
              <a:gd name="connsiteY0" fmla="*/ 789845 h 789845"/>
              <a:gd name="connsiteX1" fmla="*/ 18804 w 173865"/>
              <a:gd name="connsiteY1" fmla="*/ 533530 h 789845"/>
              <a:gd name="connsiteX2" fmla="*/ 70233 w 173865"/>
              <a:gd name="connsiteY2" fmla="*/ 282234 h 789845"/>
              <a:gd name="connsiteX3" fmla="*/ 165674 w 173865"/>
              <a:gd name="connsiteY3" fmla="*/ 1267 h 789845"/>
              <a:gd name="connsiteX0" fmla="*/ 0 w 149902"/>
              <a:gd name="connsiteY0" fmla="*/ 815279 h 815279"/>
              <a:gd name="connsiteX1" fmla="*/ 18804 w 149902"/>
              <a:gd name="connsiteY1" fmla="*/ 558964 h 815279"/>
              <a:gd name="connsiteX2" fmla="*/ 70233 w 149902"/>
              <a:gd name="connsiteY2" fmla="*/ 307668 h 815279"/>
              <a:gd name="connsiteX3" fmla="*/ 139615 w 149902"/>
              <a:gd name="connsiteY3" fmla="*/ 1126 h 815279"/>
              <a:gd name="connsiteX0" fmla="*/ 0 w 176322"/>
              <a:gd name="connsiteY0" fmla="*/ 821475 h 821475"/>
              <a:gd name="connsiteX1" fmla="*/ 18804 w 176322"/>
              <a:gd name="connsiteY1" fmla="*/ 565160 h 821475"/>
              <a:gd name="connsiteX2" fmla="*/ 70233 w 176322"/>
              <a:gd name="connsiteY2" fmla="*/ 313864 h 821475"/>
              <a:gd name="connsiteX3" fmla="*/ 168297 w 176322"/>
              <a:gd name="connsiteY3" fmla="*/ 1098 h 821475"/>
              <a:gd name="connsiteX0" fmla="*/ 0 w 189402"/>
              <a:gd name="connsiteY0" fmla="*/ 841903 h 841903"/>
              <a:gd name="connsiteX1" fmla="*/ 18804 w 189402"/>
              <a:gd name="connsiteY1" fmla="*/ 585588 h 841903"/>
              <a:gd name="connsiteX2" fmla="*/ 70233 w 189402"/>
              <a:gd name="connsiteY2" fmla="*/ 334292 h 841903"/>
              <a:gd name="connsiteX3" fmla="*/ 182154 w 189402"/>
              <a:gd name="connsiteY3" fmla="*/ 1011 h 841903"/>
              <a:gd name="connsiteX0" fmla="*/ 0 w 176688"/>
              <a:gd name="connsiteY0" fmla="*/ 849362 h 849362"/>
              <a:gd name="connsiteX1" fmla="*/ 18804 w 176688"/>
              <a:gd name="connsiteY1" fmla="*/ 593047 h 849362"/>
              <a:gd name="connsiteX2" fmla="*/ 70233 w 176688"/>
              <a:gd name="connsiteY2" fmla="*/ 341751 h 849362"/>
              <a:gd name="connsiteX3" fmla="*/ 168687 w 176688"/>
              <a:gd name="connsiteY3" fmla="*/ 981 h 849362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70233 w 168687"/>
              <a:gd name="connsiteY2" fmla="*/ 34077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8804 w 168687"/>
              <a:gd name="connsiteY1" fmla="*/ 592066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69295 w 168687"/>
              <a:gd name="connsiteY2" fmla="*/ 321100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9917 w 168687"/>
              <a:gd name="connsiteY2" fmla="*/ 254442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21412 w 168687"/>
              <a:gd name="connsiteY1" fmla="*/ 552700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  <a:gd name="connsiteX0" fmla="*/ 0 w 168687"/>
              <a:gd name="connsiteY0" fmla="*/ 848381 h 848381"/>
              <a:gd name="connsiteX1" fmla="*/ 16038 w 168687"/>
              <a:gd name="connsiteY1" fmla="*/ 555758 h 848381"/>
              <a:gd name="connsiteX2" fmla="*/ 70513 w 168687"/>
              <a:gd name="connsiteY2" fmla="*/ 259795 h 848381"/>
              <a:gd name="connsiteX3" fmla="*/ 168687 w 168687"/>
              <a:gd name="connsiteY3" fmla="*/ 0 h 8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687" h="848381">
                <a:moveTo>
                  <a:pt x="0" y="848381"/>
                </a:moveTo>
                <a:cubicBezTo>
                  <a:pt x="13847" y="641944"/>
                  <a:pt x="4286" y="653856"/>
                  <a:pt x="16038" y="555758"/>
                </a:cubicBezTo>
                <a:cubicBezTo>
                  <a:pt x="27790" y="457660"/>
                  <a:pt x="70513" y="259795"/>
                  <a:pt x="70513" y="259795"/>
                </a:cubicBezTo>
                <a:cubicBezTo>
                  <a:pt x="96396" y="135615"/>
                  <a:pt x="145641" y="71052"/>
                  <a:pt x="168687" y="0"/>
                </a:cubicBezTo>
              </a:path>
            </a:pathLst>
          </a:custGeom>
          <a:noFill/>
          <a:ln w="28575" cap="flat" cmpd="sng" algn="ctr">
            <a:solidFill>
              <a:srgbClr val="003399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7691D406-5101-3416-8E75-B57DE29A9A5B}"/>
              </a:ext>
            </a:extLst>
          </p:cNvPr>
          <p:cNvSpPr/>
          <p:nvPr/>
        </p:nvSpPr>
        <p:spPr>
          <a:xfrm rot="16200000" flipH="1">
            <a:off x="4753526" y="3505260"/>
            <a:ext cx="384634" cy="405987"/>
          </a:xfrm>
          <a:custGeom>
            <a:avLst/>
            <a:gdLst>
              <a:gd name="connsiteX0" fmla="*/ 0 w 645552"/>
              <a:gd name="connsiteY0" fmla="*/ 809113 h 809113"/>
              <a:gd name="connsiteX1" fmla="*/ 235974 w 645552"/>
              <a:gd name="connsiteY1" fmla="*/ 288003 h 809113"/>
              <a:gd name="connsiteX2" fmla="*/ 609600 w 645552"/>
              <a:gd name="connsiteY2" fmla="*/ 22533 h 809113"/>
              <a:gd name="connsiteX3" fmla="*/ 609600 w 645552"/>
              <a:gd name="connsiteY3" fmla="*/ 32365 h 809113"/>
              <a:gd name="connsiteX0" fmla="*/ 0 w 748715"/>
              <a:gd name="connsiteY0" fmla="*/ 850070 h 850070"/>
              <a:gd name="connsiteX1" fmla="*/ 235974 w 748715"/>
              <a:gd name="connsiteY1" fmla="*/ 3289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8715"/>
              <a:gd name="connsiteY0" fmla="*/ 850070 h 850070"/>
              <a:gd name="connsiteX1" fmla="*/ 197874 w 748715"/>
              <a:gd name="connsiteY1" fmla="*/ 405160 h 850070"/>
              <a:gd name="connsiteX2" fmla="*/ 609600 w 748715"/>
              <a:gd name="connsiteY2" fmla="*/ 63490 h 850070"/>
              <a:gd name="connsiteX3" fmla="*/ 742950 w 748715"/>
              <a:gd name="connsiteY3" fmla="*/ 8552 h 850070"/>
              <a:gd name="connsiteX0" fmla="*/ 0 w 745440"/>
              <a:gd name="connsiteY0" fmla="*/ 844979 h 844979"/>
              <a:gd name="connsiteX1" fmla="*/ 197874 w 745440"/>
              <a:gd name="connsiteY1" fmla="*/ 40006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979 h 844979"/>
              <a:gd name="connsiteX1" fmla="*/ 163584 w 745440"/>
              <a:gd name="connsiteY1" fmla="*/ 468649 h 844979"/>
              <a:gd name="connsiteX2" fmla="*/ 441960 w 745440"/>
              <a:gd name="connsiteY2" fmla="*/ 149839 h 844979"/>
              <a:gd name="connsiteX3" fmla="*/ 742950 w 745440"/>
              <a:gd name="connsiteY3" fmla="*/ 3461 h 844979"/>
              <a:gd name="connsiteX0" fmla="*/ 0 w 745440"/>
              <a:gd name="connsiteY0" fmla="*/ 844661 h 844661"/>
              <a:gd name="connsiteX1" fmla="*/ 163584 w 745440"/>
              <a:gd name="connsiteY1" fmla="*/ 468331 h 844661"/>
              <a:gd name="connsiteX2" fmla="*/ 441960 w 745440"/>
              <a:gd name="connsiteY2" fmla="*/ 164761 h 844661"/>
              <a:gd name="connsiteX3" fmla="*/ 742950 w 745440"/>
              <a:gd name="connsiteY3" fmla="*/ 3143 h 844661"/>
              <a:gd name="connsiteX0" fmla="*/ 0 w 768120"/>
              <a:gd name="connsiteY0" fmla="*/ 760482 h 760482"/>
              <a:gd name="connsiteX1" fmla="*/ 163584 w 768120"/>
              <a:gd name="connsiteY1" fmla="*/ 384152 h 760482"/>
              <a:gd name="connsiteX2" fmla="*/ 441960 w 768120"/>
              <a:gd name="connsiteY2" fmla="*/ 80582 h 760482"/>
              <a:gd name="connsiteX3" fmla="*/ 765810 w 768120"/>
              <a:gd name="connsiteY3" fmla="*/ 6594 h 760482"/>
              <a:gd name="connsiteX0" fmla="*/ 0 w 767746"/>
              <a:gd name="connsiteY0" fmla="*/ 757439 h 757439"/>
              <a:gd name="connsiteX1" fmla="*/ 163584 w 767746"/>
              <a:gd name="connsiteY1" fmla="*/ 38110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767746"/>
              <a:gd name="connsiteY0" fmla="*/ 757439 h 757439"/>
              <a:gd name="connsiteX1" fmla="*/ 136914 w 767746"/>
              <a:gd name="connsiteY1" fmla="*/ 464929 h 757439"/>
              <a:gd name="connsiteX2" fmla="*/ 381000 w 767746"/>
              <a:gd name="connsiteY2" fmla="*/ 146119 h 757439"/>
              <a:gd name="connsiteX3" fmla="*/ 765810 w 767746"/>
              <a:gd name="connsiteY3" fmla="*/ 3551 h 75743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926"/>
              <a:gd name="connsiteY0" fmla="*/ 806969 h 806969"/>
              <a:gd name="connsiteX1" fmla="*/ 53094 w 683926"/>
              <a:gd name="connsiteY1" fmla="*/ 464929 h 806969"/>
              <a:gd name="connsiteX2" fmla="*/ 297180 w 683926"/>
              <a:gd name="connsiteY2" fmla="*/ 146119 h 806969"/>
              <a:gd name="connsiteX3" fmla="*/ 681990 w 683926"/>
              <a:gd name="connsiteY3" fmla="*/ 3551 h 806969"/>
              <a:gd name="connsiteX0" fmla="*/ 0 w 683614"/>
              <a:gd name="connsiteY0" fmla="*/ 805794 h 805794"/>
              <a:gd name="connsiteX1" fmla="*/ 53094 w 683614"/>
              <a:gd name="connsiteY1" fmla="*/ 463754 h 805794"/>
              <a:gd name="connsiteX2" fmla="*/ 224790 w 683614"/>
              <a:gd name="connsiteY2" fmla="*/ 217334 h 805794"/>
              <a:gd name="connsiteX3" fmla="*/ 681990 w 683614"/>
              <a:gd name="connsiteY3" fmla="*/ 2376 h 805794"/>
              <a:gd name="connsiteX0" fmla="*/ 0 w 423009"/>
              <a:gd name="connsiteY0" fmla="*/ 705025 h 705025"/>
              <a:gd name="connsiteX1" fmla="*/ 53094 w 423009"/>
              <a:gd name="connsiteY1" fmla="*/ 36298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23009"/>
              <a:gd name="connsiteY0" fmla="*/ 705025 h 705025"/>
              <a:gd name="connsiteX1" fmla="*/ 79764 w 423009"/>
              <a:gd name="connsiteY1" fmla="*/ 309645 h 705025"/>
              <a:gd name="connsiteX2" fmla="*/ 224790 w 423009"/>
              <a:gd name="connsiteY2" fmla="*/ 116565 h 705025"/>
              <a:gd name="connsiteX3" fmla="*/ 419100 w 423009"/>
              <a:gd name="connsiteY3" fmla="*/ 4477 h 705025"/>
              <a:gd name="connsiteX0" fmla="*/ 0 w 419199"/>
              <a:gd name="connsiteY0" fmla="*/ 632635 h 632635"/>
              <a:gd name="connsiteX1" fmla="*/ 75954 w 419199"/>
              <a:gd name="connsiteY1" fmla="*/ 309645 h 632635"/>
              <a:gd name="connsiteX2" fmla="*/ 220980 w 419199"/>
              <a:gd name="connsiteY2" fmla="*/ 116565 h 632635"/>
              <a:gd name="connsiteX3" fmla="*/ 415290 w 419199"/>
              <a:gd name="connsiteY3" fmla="*/ 4477 h 632635"/>
              <a:gd name="connsiteX0" fmla="*/ 0 w 430405"/>
              <a:gd name="connsiteY0" fmla="*/ 607270 h 607270"/>
              <a:gd name="connsiteX1" fmla="*/ 75954 w 430405"/>
              <a:gd name="connsiteY1" fmla="*/ 284280 h 607270"/>
              <a:gd name="connsiteX2" fmla="*/ 220980 w 430405"/>
              <a:gd name="connsiteY2" fmla="*/ 91200 h 607270"/>
              <a:gd name="connsiteX3" fmla="*/ 426720 w 430405"/>
              <a:gd name="connsiteY3" fmla="*/ 5782 h 607270"/>
              <a:gd name="connsiteX0" fmla="*/ 0 w 429813"/>
              <a:gd name="connsiteY0" fmla="*/ 605338 h 605338"/>
              <a:gd name="connsiteX1" fmla="*/ 75954 w 429813"/>
              <a:gd name="connsiteY1" fmla="*/ 282348 h 605338"/>
              <a:gd name="connsiteX2" fmla="*/ 182880 w 429813"/>
              <a:gd name="connsiteY2" fmla="*/ 134988 h 605338"/>
              <a:gd name="connsiteX3" fmla="*/ 426720 w 429813"/>
              <a:gd name="connsiteY3" fmla="*/ 3850 h 605338"/>
              <a:gd name="connsiteX0" fmla="*/ 0 w 311120"/>
              <a:gd name="connsiteY0" fmla="*/ 572340 h 572340"/>
              <a:gd name="connsiteX1" fmla="*/ 75954 w 311120"/>
              <a:gd name="connsiteY1" fmla="*/ 249350 h 572340"/>
              <a:gd name="connsiteX2" fmla="*/ 182880 w 311120"/>
              <a:gd name="connsiteY2" fmla="*/ 101990 h 572340"/>
              <a:gd name="connsiteX3" fmla="*/ 304800 w 311120"/>
              <a:gd name="connsiteY3" fmla="*/ 5142 h 572340"/>
              <a:gd name="connsiteX0" fmla="*/ 0 w 312949"/>
              <a:gd name="connsiteY0" fmla="*/ 570179 h 570179"/>
              <a:gd name="connsiteX1" fmla="*/ 75954 w 312949"/>
              <a:gd name="connsiteY1" fmla="*/ 247189 h 570179"/>
              <a:gd name="connsiteX2" fmla="*/ 182880 w 312949"/>
              <a:gd name="connsiteY2" fmla="*/ 99829 h 570179"/>
              <a:gd name="connsiteX3" fmla="*/ 304800 w 312949"/>
              <a:gd name="connsiteY3" fmla="*/ 2981 h 570179"/>
              <a:gd name="connsiteX0" fmla="*/ 0 w 369430"/>
              <a:gd name="connsiteY0" fmla="*/ 609254 h 609254"/>
              <a:gd name="connsiteX1" fmla="*/ 75954 w 369430"/>
              <a:gd name="connsiteY1" fmla="*/ 286264 h 609254"/>
              <a:gd name="connsiteX2" fmla="*/ 182880 w 369430"/>
              <a:gd name="connsiteY2" fmla="*/ 138904 h 609254"/>
              <a:gd name="connsiteX3" fmla="*/ 363855 w 369430"/>
              <a:gd name="connsiteY3" fmla="*/ 2051 h 609254"/>
              <a:gd name="connsiteX0" fmla="*/ 0 w 283234"/>
              <a:gd name="connsiteY0" fmla="*/ 551933 h 551933"/>
              <a:gd name="connsiteX1" fmla="*/ 75954 w 283234"/>
              <a:gd name="connsiteY1" fmla="*/ 228943 h 551933"/>
              <a:gd name="connsiteX2" fmla="*/ 182880 w 283234"/>
              <a:gd name="connsiteY2" fmla="*/ 81583 h 551933"/>
              <a:gd name="connsiteX3" fmla="*/ 272415 w 283234"/>
              <a:gd name="connsiteY3" fmla="*/ 3785 h 551933"/>
              <a:gd name="connsiteX0" fmla="*/ 0 w 280331"/>
              <a:gd name="connsiteY0" fmla="*/ 551129 h 551129"/>
              <a:gd name="connsiteX1" fmla="*/ 75954 w 280331"/>
              <a:gd name="connsiteY1" fmla="*/ 228139 h 551129"/>
              <a:gd name="connsiteX2" fmla="*/ 146685 w 280331"/>
              <a:gd name="connsiteY2" fmla="*/ 99829 h 551129"/>
              <a:gd name="connsiteX3" fmla="*/ 272415 w 280331"/>
              <a:gd name="connsiteY3" fmla="*/ 2981 h 551129"/>
              <a:gd name="connsiteX0" fmla="*/ 0 w 279463"/>
              <a:gd name="connsiteY0" fmla="*/ 551393 h 551393"/>
              <a:gd name="connsiteX1" fmla="*/ 75954 w 279463"/>
              <a:gd name="connsiteY1" fmla="*/ 228403 h 551393"/>
              <a:gd name="connsiteX2" fmla="*/ 146685 w 279463"/>
              <a:gd name="connsiteY2" fmla="*/ 100093 h 551393"/>
              <a:gd name="connsiteX3" fmla="*/ 272415 w 279463"/>
              <a:gd name="connsiteY3" fmla="*/ 3245 h 551393"/>
              <a:gd name="connsiteX0" fmla="*/ 0 w 306889"/>
              <a:gd name="connsiteY0" fmla="*/ 494645 h 494645"/>
              <a:gd name="connsiteX1" fmla="*/ 75954 w 306889"/>
              <a:gd name="connsiteY1" fmla="*/ 171655 h 494645"/>
              <a:gd name="connsiteX2" fmla="*/ 146685 w 306889"/>
              <a:gd name="connsiteY2" fmla="*/ 43345 h 494645"/>
              <a:gd name="connsiteX3" fmla="*/ 300990 w 306889"/>
              <a:gd name="connsiteY3" fmla="*/ 11267 h 494645"/>
              <a:gd name="connsiteX0" fmla="*/ 0 w 306889"/>
              <a:gd name="connsiteY0" fmla="*/ 514257 h 514257"/>
              <a:gd name="connsiteX1" fmla="*/ 75954 w 306889"/>
              <a:gd name="connsiteY1" fmla="*/ 191267 h 514257"/>
              <a:gd name="connsiteX2" fmla="*/ 146685 w 306889"/>
              <a:gd name="connsiteY2" fmla="*/ 62957 h 514257"/>
              <a:gd name="connsiteX3" fmla="*/ 300990 w 306889"/>
              <a:gd name="connsiteY3" fmla="*/ 6114 h 514257"/>
              <a:gd name="connsiteX0" fmla="*/ 0 w 306156"/>
              <a:gd name="connsiteY0" fmla="*/ 511810 h 511810"/>
              <a:gd name="connsiteX1" fmla="*/ 75954 w 306156"/>
              <a:gd name="connsiteY1" fmla="*/ 18882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54999 w 306156"/>
              <a:gd name="connsiteY1" fmla="*/ 194535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6156"/>
              <a:gd name="connsiteY0" fmla="*/ 511810 h 511810"/>
              <a:gd name="connsiteX1" fmla="*/ 35949 w 306156"/>
              <a:gd name="connsiteY1" fmla="*/ 204060 h 511810"/>
              <a:gd name="connsiteX2" fmla="*/ 121920 w 306156"/>
              <a:gd name="connsiteY2" fmla="*/ 90990 h 511810"/>
              <a:gd name="connsiteX3" fmla="*/ 300990 w 306156"/>
              <a:gd name="connsiteY3" fmla="*/ 3667 h 511810"/>
              <a:gd name="connsiteX0" fmla="*/ 0 w 305966"/>
              <a:gd name="connsiteY0" fmla="*/ 512900 h 512900"/>
              <a:gd name="connsiteX1" fmla="*/ 35949 w 305966"/>
              <a:gd name="connsiteY1" fmla="*/ 205150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966"/>
              <a:gd name="connsiteY0" fmla="*/ 512900 h 512900"/>
              <a:gd name="connsiteX1" fmla="*/ 18804 w 305966"/>
              <a:gd name="connsiteY1" fmla="*/ 256585 h 512900"/>
              <a:gd name="connsiteX2" fmla="*/ 114300 w 305966"/>
              <a:gd name="connsiteY2" fmla="*/ 74935 h 512900"/>
              <a:gd name="connsiteX3" fmla="*/ 300990 w 305966"/>
              <a:gd name="connsiteY3" fmla="*/ 4757 h 512900"/>
              <a:gd name="connsiteX0" fmla="*/ 0 w 305396"/>
              <a:gd name="connsiteY0" fmla="*/ 512117 h 512117"/>
              <a:gd name="connsiteX1" fmla="*/ 18804 w 305396"/>
              <a:gd name="connsiteY1" fmla="*/ 255802 h 512117"/>
              <a:gd name="connsiteX2" fmla="*/ 87630 w 305396"/>
              <a:gd name="connsiteY2" fmla="*/ 85582 h 512117"/>
              <a:gd name="connsiteX3" fmla="*/ 300990 w 305396"/>
              <a:gd name="connsiteY3" fmla="*/ 3974 h 512117"/>
              <a:gd name="connsiteX0" fmla="*/ 0 w 305432"/>
              <a:gd name="connsiteY0" fmla="*/ 511630 h 511630"/>
              <a:gd name="connsiteX1" fmla="*/ 18804 w 305432"/>
              <a:gd name="connsiteY1" fmla="*/ 255315 h 511630"/>
              <a:gd name="connsiteX2" fmla="*/ 89535 w 305432"/>
              <a:gd name="connsiteY2" fmla="*/ 94620 h 511630"/>
              <a:gd name="connsiteX3" fmla="*/ 300990 w 305432"/>
              <a:gd name="connsiteY3" fmla="*/ 3487 h 511630"/>
              <a:gd name="connsiteX0" fmla="*/ 0 w 286782"/>
              <a:gd name="connsiteY0" fmla="*/ 509813 h 509813"/>
              <a:gd name="connsiteX1" fmla="*/ 18804 w 286782"/>
              <a:gd name="connsiteY1" fmla="*/ 253498 h 509813"/>
              <a:gd name="connsiteX2" fmla="*/ 89535 w 286782"/>
              <a:gd name="connsiteY2" fmla="*/ 92803 h 509813"/>
              <a:gd name="connsiteX3" fmla="*/ 281940 w 286782"/>
              <a:gd name="connsiteY3" fmla="*/ 3575 h 509813"/>
              <a:gd name="connsiteX0" fmla="*/ 0 w 286240"/>
              <a:gd name="connsiteY0" fmla="*/ 508776 h 508776"/>
              <a:gd name="connsiteX1" fmla="*/ 18804 w 286240"/>
              <a:gd name="connsiteY1" fmla="*/ 252461 h 508776"/>
              <a:gd name="connsiteX2" fmla="*/ 62865 w 286240"/>
              <a:gd name="connsiteY2" fmla="*/ 122246 h 508776"/>
              <a:gd name="connsiteX3" fmla="*/ 281940 w 286240"/>
              <a:gd name="connsiteY3" fmla="*/ 2538 h 508776"/>
              <a:gd name="connsiteX0" fmla="*/ 0 w 286382"/>
              <a:gd name="connsiteY0" fmla="*/ 508776 h 508776"/>
              <a:gd name="connsiteX1" fmla="*/ 18804 w 286382"/>
              <a:gd name="connsiteY1" fmla="*/ 252461 h 508776"/>
              <a:gd name="connsiteX2" fmla="*/ 70485 w 286382"/>
              <a:gd name="connsiteY2" fmla="*/ 122246 h 508776"/>
              <a:gd name="connsiteX3" fmla="*/ 281940 w 286382"/>
              <a:gd name="connsiteY3" fmla="*/ 2538 h 508776"/>
              <a:gd name="connsiteX0" fmla="*/ 0 w 286211"/>
              <a:gd name="connsiteY0" fmla="*/ 508967 h 508967"/>
              <a:gd name="connsiteX1" fmla="*/ 18804 w 286211"/>
              <a:gd name="connsiteY1" fmla="*/ 252652 h 508967"/>
              <a:gd name="connsiteX2" fmla="*/ 70485 w 286211"/>
              <a:gd name="connsiteY2" fmla="*/ 122437 h 508967"/>
              <a:gd name="connsiteX3" fmla="*/ 281940 w 286211"/>
              <a:gd name="connsiteY3" fmla="*/ 2729 h 508967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  <a:gd name="connsiteX0" fmla="*/ 0 w 286278"/>
              <a:gd name="connsiteY0" fmla="*/ 510005 h 510005"/>
              <a:gd name="connsiteX1" fmla="*/ 18804 w 286278"/>
              <a:gd name="connsiteY1" fmla="*/ 253690 h 510005"/>
              <a:gd name="connsiteX2" fmla="*/ 70485 w 286278"/>
              <a:gd name="connsiteY2" fmla="*/ 123475 h 510005"/>
              <a:gd name="connsiteX3" fmla="*/ 281940 w 286278"/>
              <a:gd name="connsiteY3" fmla="*/ 3767 h 510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278" h="510005">
                <a:moveTo>
                  <a:pt x="0" y="510005"/>
                </a:moveTo>
                <a:cubicBezTo>
                  <a:pt x="13847" y="303568"/>
                  <a:pt x="7057" y="327637"/>
                  <a:pt x="18804" y="253690"/>
                </a:cubicBezTo>
                <a:cubicBezTo>
                  <a:pt x="30551" y="179743"/>
                  <a:pt x="70485" y="123475"/>
                  <a:pt x="70485" y="123475"/>
                </a:cubicBezTo>
                <a:cubicBezTo>
                  <a:pt x="109896" y="37054"/>
                  <a:pt x="318790" y="-14832"/>
                  <a:pt x="281940" y="3767"/>
                </a:cubicBezTo>
              </a:path>
            </a:pathLst>
          </a:custGeom>
          <a:noFill/>
          <a:ln w="28575" cap="flat" cmpd="sng" algn="ctr">
            <a:solidFill>
              <a:srgbClr val="003399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73E263-CE31-230D-C8DB-3CE6C75B1F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4" b="7275"/>
          <a:stretch/>
        </p:blipFill>
        <p:spPr>
          <a:xfrm rot="2338431">
            <a:off x="5023938" y="5163536"/>
            <a:ext cx="1744849" cy="131561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F6ED152-D608-666D-4565-B308CDB6E458}"/>
              </a:ext>
            </a:extLst>
          </p:cNvPr>
          <p:cNvSpPr/>
          <p:nvPr/>
        </p:nvSpPr>
        <p:spPr>
          <a:xfrm>
            <a:off x="4878673" y="4185039"/>
            <a:ext cx="76449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droit 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FFEF6A-25F8-9F9E-CBAC-EE1C782E1A0C}"/>
              </a:ext>
            </a:extLst>
          </p:cNvPr>
          <p:cNvSpPr/>
          <p:nvPr/>
        </p:nvSpPr>
        <p:spPr>
          <a:xfrm>
            <a:off x="5290314" y="6071601"/>
            <a:ext cx="1127469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Organes 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248301F-537D-6454-6FF7-91DC3C419720}"/>
              </a:ext>
            </a:extLst>
          </p:cNvPr>
          <p:cNvSpPr/>
          <p:nvPr/>
        </p:nvSpPr>
        <p:spPr>
          <a:xfrm>
            <a:off x="6101358" y="4255041"/>
            <a:ext cx="102965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gauche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2F700A-58AA-1759-E324-B90EDF269D50}"/>
              </a:ext>
            </a:extLst>
          </p:cNvPr>
          <p:cNvSpPr txBox="1"/>
          <p:nvPr/>
        </p:nvSpPr>
        <p:spPr>
          <a:xfrm>
            <a:off x="396501" y="1067397"/>
            <a:ext cx="75905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/>
              <a:t>2- La grande circulation : entre le cœur et les organes.</a:t>
            </a:r>
          </a:p>
        </p:txBody>
      </p:sp>
    </p:spTree>
    <p:extLst>
      <p:ext uri="{BB962C8B-B14F-4D97-AF65-F5344CB8AC3E}">
        <p14:creationId xmlns:p14="http://schemas.microsoft.com/office/powerpoint/2010/main" val="1059525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0554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la tâche qu’on me demande de réaliser. On me demande de légender un schéma de l’appareil circulatoire puis de relier chaque organe à sa fonction et enfin de déterminer le type de la circulation sanguine et le sens de la circulation du sang.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720167"/>
            <a:ext cx="10277475" cy="268287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7063272" y="2555860"/>
            <a:ext cx="4025180" cy="3753860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/>
              <a:t>1- Identifiez les constituants de l’appareil circulatoire.</a:t>
            </a:r>
          </a:p>
          <a:p>
            <a:r>
              <a:rPr lang="fr-FR" noProof="0" dirty="0"/>
              <a:t>2- Reliez chaque constituant de l’appareil circulatoire à sa fonction.</a:t>
            </a:r>
          </a:p>
          <a:p>
            <a:r>
              <a:rPr lang="fr-FR" noProof="0" dirty="0"/>
              <a:t>3- Déterminez le type de la circulation sanguine et le sens de la circulation du sang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931104" y="1814643"/>
            <a:ext cx="5163750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deux </a:t>
            </a:r>
            <a:r>
              <a:rPr lang="fr-FR" b="1" noProof="0" dirty="0">
                <a:solidFill>
                  <a:schemeClr val="tx1"/>
                </a:solidFill>
                <a:sym typeface="Calibri"/>
              </a:rPr>
              <a:t>schémas + Tableau</a:t>
            </a:r>
            <a:endParaRPr lang="fr-FR" b="1" noProof="0" dirty="0">
              <a:solidFill>
                <a:schemeClr val="tx1"/>
              </a:solidFill>
            </a:endParaRPr>
          </a:p>
        </p:txBody>
      </p:sp>
      <p:pic>
        <p:nvPicPr>
          <p:cNvPr id="7" name="Image 6" descr="Une image contenant texte, capture d’écran, squelette&#10;&#10;Le contenu généré par l’IA peut être incorrect.">
            <a:extLst>
              <a:ext uri="{FF2B5EF4-FFF2-40B4-BE49-F238E27FC236}">
                <a16:creationId xmlns:a16="http://schemas.microsoft.com/office/drawing/2014/main" id="{E706726B-6D33-D4D2-D64F-4F286F273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271" y="2264976"/>
            <a:ext cx="3422864" cy="43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454" y="4032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ma tâche par identifier les constituants de l’appareil circulatoire.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D6EB6EA3-068A-1B1F-CF32-B9330AD3CC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358"/>
          <a:stretch>
            <a:fillRect/>
          </a:stretch>
        </p:blipFill>
        <p:spPr>
          <a:xfrm>
            <a:off x="1021397" y="2036959"/>
            <a:ext cx="9852298" cy="4567448"/>
          </a:xfrm>
          <a:prstGeom prst="rect">
            <a:avLst/>
          </a:prstGeom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AA27EE5A-C06B-C42D-5D1F-0F2371ECC728}"/>
              </a:ext>
            </a:extLst>
          </p:cNvPr>
          <p:cNvGrpSpPr/>
          <p:nvPr/>
        </p:nvGrpSpPr>
        <p:grpSpPr>
          <a:xfrm>
            <a:off x="475578" y="1488530"/>
            <a:ext cx="10507704" cy="478193"/>
            <a:chOff x="493670" y="1223601"/>
            <a:chExt cx="10507704" cy="478193"/>
          </a:xfrm>
        </p:grpSpPr>
        <p:sp>
          <p:nvSpPr>
            <p:cNvPr id="34" name="Google Shape;443;p19">
              <a:extLst>
                <a:ext uri="{FF2B5EF4-FFF2-40B4-BE49-F238E27FC236}">
                  <a16:creationId xmlns:a16="http://schemas.microsoft.com/office/drawing/2014/main" id="{127F9DC1-B654-AD87-E8A3-58C053B3225E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Identifiez les constituants de l’appareil circulatoire.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8028F5B0-68BC-C67F-9121-F0E2286871CB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1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A8AEF887-DAE1-8251-C513-39515E8B40A4}"/>
              </a:ext>
            </a:extLst>
          </p:cNvPr>
          <p:cNvSpPr txBox="1"/>
          <p:nvPr/>
        </p:nvSpPr>
        <p:spPr>
          <a:xfrm>
            <a:off x="893634" y="951799"/>
            <a:ext cx="9852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noProof="0" dirty="0">
                <a:solidFill>
                  <a:srgbClr val="242021"/>
                </a:solidFill>
                <a:effectLst/>
                <a:latin typeface="Wingdings" panose="05000000000000000000" pitchFamily="2" charset="2"/>
              </a:rPr>
              <a:t> </a:t>
            </a:r>
            <a:r>
              <a:rPr lang="fr-FR" sz="20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Le document suivant présente un schéma de l’appareil </a:t>
            </a:r>
            <a:r>
              <a:rPr lang="fr-FR" sz="2000" noProof="0" dirty="0">
                <a:solidFill>
                  <a:srgbClr val="242021"/>
                </a:solidFill>
                <a:latin typeface="Calibri" panose="020F0502020204030204" pitchFamily="34" charset="0"/>
              </a:rPr>
              <a:t>circul</a:t>
            </a:r>
            <a:r>
              <a:rPr lang="fr-FR" sz="2000" b="0" i="0" noProof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atoire chez l’Homme.</a:t>
            </a:r>
            <a:r>
              <a:rPr lang="fr-FR" sz="2000" noProof="0" dirty="0"/>
              <a:t> </a:t>
            </a:r>
          </a:p>
        </p:txBody>
      </p:sp>
      <p:sp>
        <p:nvSpPr>
          <p:cNvPr id="39" name="ZoneTexte 12">
            <a:extLst>
              <a:ext uri="{FF2B5EF4-FFF2-40B4-BE49-F238E27FC236}">
                <a16:creationId xmlns:a16="http://schemas.microsoft.com/office/drawing/2014/main" id="{A59FA98B-6403-2179-AC3C-C6B6FEECDAE0}"/>
              </a:ext>
            </a:extLst>
          </p:cNvPr>
          <p:cNvSpPr txBox="1"/>
          <p:nvPr/>
        </p:nvSpPr>
        <p:spPr>
          <a:xfrm>
            <a:off x="2203236" y="2417049"/>
            <a:ext cx="1107044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Cœur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F969CBA-3F95-3742-6E2C-6633DD5F9058}"/>
              </a:ext>
            </a:extLst>
          </p:cNvPr>
          <p:cNvSpPr txBox="1"/>
          <p:nvPr/>
        </p:nvSpPr>
        <p:spPr>
          <a:xfrm>
            <a:off x="2155769" y="3182989"/>
            <a:ext cx="115451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Artère</a:t>
            </a:r>
          </a:p>
        </p:txBody>
      </p:sp>
      <p:sp>
        <p:nvSpPr>
          <p:cNvPr id="41" name="ZoneTexte 12">
            <a:extLst>
              <a:ext uri="{FF2B5EF4-FFF2-40B4-BE49-F238E27FC236}">
                <a16:creationId xmlns:a16="http://schemas.microsoft.com/office/drawing/2014/main" id="{E6447A36-66CD-55AB-F4BA-0A650D24B7F5}"/>
              </a:ext>
            </a:extLst>
          </p:cNvPr>
          <p:cNvSpPr txBox="1"/>
          <p:nvPr/>
        </p:nvSpPr>
        <p:spPr>
          <a:xfrm>
            <a:off x="1836696" y="4732417"/>
            <a:ext cx="152105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Capillaires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28845A7-DBB8-36E2-CE6A-875F2CE8ED31}"/>
              </a:ext>
            </a:extLst>
          </p:cNvPr>
          <p:cNvSpPr txBox="1"/>
          <p:nvPr/>
        </p:nvSpPr>
        <p:spPr>
          <a:xfrm>
            <a:off x="2203236" y="3565818"/>
            <a:ext cx="115451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Veine</a:t>
            </a:r>
          </a:p>
        </p:txBody>
      </p:sp>
      <p:sp>
        <p:nvSpPr>
          <p:cNvPr id="45" name="ZoneTexte 12">
            <a:extLst>
              <a:ext uri="{FF2B5EF4-FFF2-40B4-BE49-F238E27FC236}">
                <a16:creationId xmlns:a16="http://schemas.microsoft.com/office/drawing/2014/main" id="{8E6712A2-B7A2-444B-E078-01A238F8724B}"/>
              </a:ext>
            </a:extLst>
          </p:cNvPr>
          <p:cNvSpPr txBox="1"/>
          <p:nvPr/>
        </p:nvSpPr>
        <p:spPr>
          <a:xfrm>
            <a:off x="5299590" y="2918696"/>
            <a:ext cx="796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Cœur</a:t>
            </a:r>
          </a:p>
          <a:p>
            <a:pPr>
              <a:lnSpc>
                <a:spcPct val="10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droit</a:t>
            </a:r>
          </a:p>
        </p:txBody>
      </p:sp>
      <p:sp>
        <p:nvSpPr>
          <p:cNvPr id="46" name="ZoneTexte 12">
            <a:extLst>
              <a:ext uri="{FF2B5EF4-FFF2-40B4-BE49-F238E27FC236}">
                <a16:creationId xmlns:a16="http://schemas.microsoft.com/office/drawing/2014/main" id="{B2C7CC97-85E7-A56E-2E89-9BBA8C030EA7}"/>
              </a:ext>
            </a:extLst>
          </p:cNvPr>
          <p:cNvSpPr txBox="1"/>
          <p:nvPr/>
        </p:nvSpPr>
        <p:spPr>
          <a:xfrm>
            <a:off x="10122930" y="2887049"/>
            <a:ext cx="1047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Cœur</a:t>
            </a:r>
          </a:p>
          <a:p>
            <a:pPr>
              <a:lnSpc>
                <a:spcPct val="100000"/>
              </a:lnSpc>
            </a:pPr>
            <a:r>
              <a:rPr lang="fr-FR" b="1" noProof="0" dirty="0">
                <a:solidFill>
                  <a:srgbClr val="FF0000"/>
                </a:solidFill>
              </a:rPr>
              <a:t>gauche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FD5D539A-E33A-8400-2818-5730C6F880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089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4" grpId="0"/>
      <p:bldP spid="45" grpId="0"/>
      <p:bldP spid="4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AA9AA-95FF-4035-C744-ED2DF8416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6D0939-2979-FB48-4426-8BCFFF0B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je relie chaque constituant de l’appareil circulatoire à sa fonction.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BB142C-3D93-2A67-C240-2FD211CE5E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8326DB9-2F2A-A887-DE77-097213CCFFDA}"/>
              </a:ext>
            </a:extLst>
          </p:cNvPr>
          <p:cNvGrpSpPr/>
          <p:nvPr/>
        </p:nvGrpSpPr>
        <p:grpSpPr>
          <a:xfrm>
            <a:off x="475578" y="1488530"/>
            <a:ext cx="10507704" cy="478193"/>
            <a:chOff x="493670" y="1223601"/>
            <a:chExt cx="10507704" cy="478193"/>
          </a:xfrm>
        </p:grpSpPr>
        <p:sp>
          <p:nvSpPr>
            <p:cNvPr id="8" name="Google Shape;443;p19">
              <a:extLst>
                <a:ext uri="{FF2B5EF4-FFF2-40B4-BE49-F238E27FC236}">
                  <a16:creationId xmlns:a16="http://schemas.microsoft.com/office/drawing/2014/main" id="{8F267DD3-76F8-218B-FE28-0B61DD7ED01B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 Reliez chaque constituant de l’appareil circulatoire à sa fonction.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75368BC3-0E56-A1E1-97A6-894CA3718749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2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24D14938-BA56-54ED-724B-DB6CBA478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101" y="2730963"/>
            <a:ext cx="9839797" cy="2475191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220E3AF-0CFE-038E-0212-5541ADF91866}"/>
              </a:ext>
            </a:extLst>
          </p:cNvPr>
          <p:cNvCxnSpPr>
            <a:cxnSpLocks/>
          </p:cNvCxnSpPr>
          <p:nvPr/>
        </p:nvCxnSpPr>
        <p:spPr>
          <a:xfrm>
            <a:off x="3298551" y="3666931"/>
            <a:ext cx="2299816" cy="6158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57740EE-4A65-BB70-70EF-5A515F3C2098}"/>
              </a:ext>
            </a:extLst>
          </p:cNvPr>
          <p:cNvCxnSpPr>
            <a:cxnSpLocks/>
          </p:cNvCxnSpPr>
          <p:nvPr/>
        </p:nvCxnSpPr>
        <p:spPr>
          <a:xfrm>
            <a:off x="3298551" y="3036168"/>
            <a:ext cx="2299816" cy="17690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F6D16BB-0236-E59B-38FD-B1318A7BF9A2}"/>
              </a:ext>
            </a:extLst>
          </p:cNvPr>
          <p:cNvCxnSpPr>
            <a:cxnSpLocks/>
          </p:cNvCxnSpPr>
          <p:nvPr/>
        </p:nvCxnSpPr>
        <p:spPr>
          <a:xfrm flipV="1">
            <a:off x="3298551" y="3036168"/>
            <a:ext cx="2299816" cy="11999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D92FCB6-B023-DCA7-7202-E346CD13630C}"/>
              </a:ext>
            </a:extLst>
          </p:cNvPr>
          <p:cNvCxnSpPr>
            <a:cxnSpLocks/>
          </p:cNvCxnSpPr>
          <p:nvPr/>
        </p:nvCxnSpPr>
        <p:spPr>
          <a:xfrm flipV="1">
            <a:off x="3298551" y="3636133"/>
            <a:ext cx="2299816" cy="11999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79A1CF55-EE39-2476-C689-1FBAF9BEB4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515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563A-BF86-80DB-67A7-D72AF51E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2CBA4-812A-B828-8D10-B958D708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56387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la troisième consigne.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A9A5CF2-D5E4-FDC9-A93F-908E1C5C4D66}"/>
              </a:ext>
            </a:extLst>
          </p:cNvPr>
          <p:cNvGrpSpPr/>
          <p:nvPr/>
        </p:nvGrpSpPr>
        <p:grpSpPr>
          <a:xfrm>
            <a:off x="475578" y="1087314"/>
            <a:ext cx="10507704" cy="478193"/>
            <a:chOff x="493670" y="1223601"/>
            <a:chExt cx="10507704" cy="47819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9479A839-9B50-AAF3-DB89-FCBA2DB16A74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 </a:t>
              </a:r>
              <a:r>
                <a:rPr lang="fr-FR" sz="2200" b="1" spc="-40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Déterminez le type de la circulation sanguine et le sens de la circulation du sang.</a:t>
              </a:r>
              <a:endParaRPr lang="fr-FR" sz="2200" b="1" spc="-4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09CB86EB-A37B-EAA6-B5D7-55774FB6DA5E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3</a:t>
              </a:r>
            </a:p>
          </p:txBody>
        </p:sp>
      </p:grpSp>
      <p:sp>
        <p:nvSpPr>
          <p:cNvPr id="43" name="ZoneTexte 42">
            <a:extLst>
              <a:ext uri="{FF2B5EF4-FFF2-40B4-BE49-F238E27FC236}">
                <a16:creationId xmlns:a16="http://schemas.microsoft.com/office/drawing/2014/main" id="{25F97908-A947-B1C5-3821-6B56285E3EEA}"/>
              </a:ext>
            </a:extLst>
          </p:cNvPr>
          <p:cNvSpPr txBox="1"/>
          <p:nvPr/>
        </p:nvSpPr>
        <p:spPr>
          <a:xfrm>
            <a:off x="957454" y="1590199"/>
            <a:ext cx="8613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noProof="0" dirty="0">
                <a:solidFill>
                  <a:srgbClr val="242021"/>
                </a:solidFill>
                <a:effectLst/>
                <a:latin typeface="Calibri-Bold"/>
              </a:rPr>
              <a:t>3.1. Identifiez sur le schéma le type de la circulation (petite ou grande).</a:t>
            </a:r>
            <a:r>
              <a:rPr lang="fr-FR" noProof="0" dirty="0"/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E821CE13-8450-1E85-00C0-9E441BEC7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578" y="2227737"/>
            <a:ext cx="11138357" cy="4304149"/>
          </a:xfrm>
          <a:prstGeom prst="rect">
            <a:avLst/>
          </a:prstGeom>
        </p:spPr>
      </p:pic>
      <p:sp>
        <p:nvSpPr>
          <p:cNvPr id="64" name="ZoneTexte 12">
            <a:extLst>
              <a:ext uri="{FF2B5EF4-FFF2-40B4-BE49-F238E27FC236}">
                <a16:creationId xmlns:a16="http://schemas.microsoft.com/office/drawing/2014/main" id="{BE68949A-8E9B-B02D-0759-C703D364ABBA}"/>
              </a:ext>
            </a:extLst>
          </p:cNvPr>
          <p:cNvSpPr txBox="1"/>
          <p:nvPr/>
        </p:nvSpPr>
        <p:spPr>
          <a:xfrm>
            <a:off x="8427315" y="3194000"/>
            <a:ext cx="2555967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Petite circulation </a:t>
            </a:r>
          </a:p>
        </p:txBody>
      </p:sp>
      <p:sp>
        <p:nvSpPr>
          <p:cNvPr id="65" name="ZoneTexte 12">
            <a:extLst>
              <a:ext uri="{FF2B5EF4-FFF2-40B4-BE49-F238E27FC236}">
                <a16:creationId xmlns:a16="http://schemas.microsoft.com/office/drawing/2014/main" id="{505F020E-FF9B-2D62-94A3-B37655C32442}"/>
              </a:ext>
            </a:extLst>
          </p:cNvPr>
          <p:cNvSpPr txBox="1"/>
          <p:nvPr/>
        </p:nvSpPr>
        <p:spPr>
          <a:xfrm>
            <a:off x="8285996" y="4932776"/>
            <a:ext cx="2555967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Grande circulation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CF0D3-E771-B5E8-0F26-EA94B7CE9E39}"/>
              </a:ext>
            </a:extLst>
          </p:cNvPr>
          <p:cNvSpPr/>
          <p:nvPr/>
        </p:nvSpPr>
        <p:spPr>
          <a:xfrm>
            <a:off x="5264306" y="2227737"/>
            <a:ext cx="2638723" cy="21576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6E3CB90-7563-3B09-4EDC-A819327348FE}"/>
              </a:ext>
            </a:extLst>
          </p:cNvPr>
          <p:cNvCxnSpPr/>
          <p:nvPr/>
        </p:nvCxnSpPr>
        <p:spPr>
          <a:xfrm flipH="1">
            <a:off x="7968343" y="3429000"/>
            <a:ext cx="4589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BE4358A-E8B4-59ED-81BA-32EAC5CB1D61}"/>
              </a:ext>
            </a:extLst>
          </p:cNvPr>
          <p:cNvSpPr/>
          <p:nvPr/>
        </p:nvSpPr>
        <p:spPr>
          <a:xfrm>
            <a:off x="5264306" y="4368659"/>
            <a:ext cx="2638723" cy="21576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E00BB88-3163-9A78-F2C4-9D16AF1427FB}"/>
              </a:ext>
            </a:extLst>
          </p:cNvPr>
          <p:cNvCxnSpPr/>
          <p:nvPr/>
        </p:nvCxnSpPr>
        <p:spPr>
          <a:xfrm flipH="1">
            <a:off x="7968343" y="5569922"/>
            <a:ext cx="4589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oogle Shape;289;p51">
            <a:extLst>
              <a:ext uri="{FF2B5EF4-FFF2-40B4-BE49-F238E27FC236}">
                <a16:creationId xmlns:a16="http://schemas.microsoft.com/office/drawing/2014/main" id="{2F5144AD-51F4-E88D-A5AD-261EB3AC37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5260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3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F95A2-FEBA-CF83-583D-D11F4BA36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BF99F8-4E3F-FE52-20D5-02E51C755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la troisième consigne.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4EBB403-0227-E32B-AA5B-3DF74B6FF4FC}"/>
              </a:ext>
            </a:extLst>
          </p:cNvPr>
          <p:cNvGrpSpPr/>
          <p:nvPr/>
        </p:nvGrpSpPr>
        <p:grpSpPr>
          <a:xfrm>
            <a:off x="475578" y="1087314"/>
            <a:ext cx="10507704" cy="478193"/>
            <a:chOff x="493670" y="1223601"/>
            <a:chExt cx="10507704" cy="47819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A12A00D3-1510-C50D-5C8C-E8A64A4B14C6}"/>
                </a:ext>
              </a:extLst>
            </p:cNvPr>
            <p:cNvSpPr/>
            <p:nvPr/>
          </p:nvSpPr>
          <p:spPr>
            <a:xfrm>
              <a:off x="674377" y="1225112"/>
              <a:ext cx="10326997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200" b="1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     </a:t>
              </a:r>
              <a:r>
                <a:rPr lang="fr-FR" sz="2200" b="1" spc="-40" noProof="0" dirty="0">
                  <a:solidFill>
                    <a:srgbClr val="002060"/>
                  </a:solidFill>
                  <a:ea typeface="Calibri"/>
                  <a:cs typeface="Calibri"/>
                  <a:sym typeface="Calibri"/>
                </a:rPr>
                <a:t>Déterminez le type de la circulation sanguine et le sens de la circulation du sang.</a:t>
              </a:r>
              <a:endParaRPr lang="fr-FR" sz="2200" b="1" spc="-50" noProof="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FA99E63B-A30D-69E3-568A-8CD2E5288037}"/>
                </a:ext>
              </a:extLst>
            </p:cNvPr>
            <p:cNvSpPr/>
            <p:nvPr/>
          </p:nvSpPr>
          <p:spPr>
            <a:xfrm>
              <a:off x="493670" y="1223601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200" b="1" noProof="0" dirty="0"/>
                <a:t>3</a:t>
              </a:r>
            </a:p>
          </p:txBody>
        </p:sp>
      </p:grpSp>
      <p:sp>
        <p:nvSpPr>
          <p:cNvPr id="43" name="ZoneTexte 42">
            <a:extLst>
              <a:ext uri="{FF2B5EF4-FFF2-40B4-BE49-F238E27FC236}">
                <a16:creationId xmlns:a16="http://schemas.microsoft.com/office/drawing/2014/main" id="{C51D884C-F24B-53F2-71F3-86812447298A}"/>
              </a:ext>
            </a:extLst>
          </p:cNvPr>
          <p:cNvSpPr txBox="1"/>
          <p:nvPr/>
        </p:nvSpPr>
        <p:spPr>
          <a:xfrm>
            <a:off x="950276" y="1565507"/>
            <a:ext cx="8613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0" noProof="0" dirty="0">
                <a:solidFill>
                  <a:srgbClr val="242021"/>
                </a:solidFill>
                <a:effectLst/>
                <a:latin typeface="Calibri-Bold"/>
              </a:rPr>
              <a:t>3.2. </a:t>
            </a:r>
            <a:r>
              <a:rPr lang="fr-FR" b="1" noProof="0" dirty="0">
                <a:solidFill>
                  <a:srgbClr val="242021"/>
                </a:solidFill>
                <a:latin typeface="Calibri-Bold"/>
              </a:rPr>
              <a:t>I</a:t>
            </a:r>
            <a:r>
              <a:rPr lang="fr-FR" sz="1800" b="1" i="0" noProof="0" dirty="0">
                <a:solidFill>
                  <a:srgbClr val="242021"/>
                </a:solidFill>
                <a:effectLst/>
                <a:latin typeface="Calibri-Bold"/>
              </a:rPr>
              <a:t>ndiquez sur le schéma par des flèches le sens de la circulation du sang.</a:t>
            </a:r>
            <a:r>
              <a:rPr lang="fr-FR" noProof="0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FC42EE-2FE3-B2F8-B806-C88D2FADD1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616"/>
          <a:stretch>
            <a:fillRect/>
          </a:stretch>
        </p:blipFill>
        <p:spPr>
          <a:xfrm>
            <a:off x="871997" y="2068490"/>
            <a:ext cx="10512892" cy="4304149"/>
          </a:xfrm>
          <a:prstGeom prst="rect">
            <a:avLst/>
          </a:prstGeom>
        </p:spPr>
      </p:pic>
      <p:sp>
        <p:nvSpPr>
          <p:cNvPr id="6" name="ZoneTexte 12">
            <a:extLst>
              <a:ext uri="{FF2B5EF4-FFF2-40B4-BE49-F238E27FC236}">
                <a16:creationId xmlns:a16="http://schemas.microsoft.com/office/drawing/2014/main" id="{257EF6CE-D47E-B176-1E9E-366C9E8EB3F0}"/>
              </a:ext>
            </a:extLst>
          </p:cNvPr>
          <p:cNvSpPr txBox="1"/>
          <p:nvPr/>
        </p:nvSpPr>
        <p:spPr>
          <a:xfrm>
            <a:off x="8854556" y="3048155"/>
            <a:ext cx="2555967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Petite circulation </a:t>
            </a:r>
          </a:p>
        </p:txBody>
      </p:sp>
      <p:sp>
        <p:nvSpPr>
          <p:cNvPr id="7" name="ZoneTexte 12">
            <a:extLst>
              <a:ext uri="{FF2B5EF4-FFF2-40B4-BE49-F238E27FC236}">
                <a16:creationId xmlns:a16="http://schemas.microsoft.com/office/drawing/2014/main" id="{F5C35B0E-3169-830F-3561-4A94F5AD3383}"/>
              </a:ext>
            </a:extLst>
          </p:cNvPr>
          <p:cNvSpPr txBox="1"/>
          <p:nvPr/>
        </p:nvSpPr>
        <p:spPr>
          <a:xfrm>
            <a:off x="8828921" y="4786931"/>
            <a:ext cx="2555967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Grande circulation </a:t>
            </a: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1290856-52D4-C324-DCE7-6040447223F2}"/>
              </a:ext>
            </a:extLst>
          </p:cNvPr>
          <p:cNvSpPr/>
          <p:nvPr/>
        </p:nvSpPr>
        <p:spPr>
          <a:xfrm rot="13839506">
            <a:off x="5710390" y="5708284"/>
            <a:ext cx="647700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29327014-A9A0-6CE3-0B0A-0A18772FA33F}"/>
              </a:ext>
            </a:extLst>
          </p:cNvPr>
          <p:cNvSpPr/>
          <p:nvPr/>
        </p:nvSpPr>
        <p:spPr>
          <a:xfrm rot="16200000">
            <a:off x="5241314" y="4307633"/>
            <a:ext cx="647700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C41558E2-838F-28D6-DCD1-78ABDA222AD5}"/>
              </a:ext>
            </a:extLst>
          </p:cNvPr>
          <p:cNvSpPr/>
          <p:nvPr/>
        </p:nvSpPr>
        <p:spPr>
          <a:xfrm rot="14252037">
            <a:off x="5723342" y="3126865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04B406B1-B54E-82B1-2E04-E125C14B4779}"/>
              </a:ext>
            </a:extLst>
          </p:cNvPr>
          <p:cNvSpPr/>
          <p:nvPr/>
        </p:nvSpPr>
        <p:spPr>
          <a:xfrm rot="18930267">
            <a:off x="5862355" y="2206560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7C1B3824-7089-CA2D-319E-C6FFB907D55B}"/>
              </a:ext>
            </a:extLst>
          </p:cNvPr>
          <p:cNvSpPr/>
          <p:nvPr/>
        </p:nvSpPr>
        <p:spPr>
          <a:xfrm rot="3363379">
            <a:off x="7577884" y="2270194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3E5C6991-8B30-F4E8-AA8B-E176C4DB83FA}"/>
              </a:ext>
            </a:extLst>
          </p:cNvPr>
          <p:cNvSpPr/>
          <p:nvPr/>
        </p:nvSpPr>
        <p:spPr>
          <a:xfrm rot="6040266">
            <a:off x="7916590" y="3046741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101A62E1-B1C0-DDCA-98FF-381EF8673786}"/>
              </a:ext>
            </a:extLst>
          </p:cNvPr>
          <p:cNvSpPr/>
          <p:nvPr/>
        </p:nvSpPr>
        <p:spPr>
          <a:xfrm rot="4901587">
            <a:off x="8112215" y="3983782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173B7232-2519-F2D0-F1A1-20BAD9C01686}"/>
              </a:ext>
            </a:extLst>
          </p:cNvPr>
          <p:cNvSpPr/>
          <p:nvPr/>
        </p:nvSpPr>
        <p:spPr>
          <a:xfrm rot="8342135">
            <a:off x="7901932" y="5790069"/>
            <a:ext cx="612871" cy="282654"/>
          </a:xfrm>
          <a:prstGeom prst="rightArrow">
            <a:avLst>
              <a:gd name="adj1" fmla="val 16175"/>
              <a:gd name="adj2" fmla="val 71986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A736DCEB-E148-6FAD-8D2E-8A256C5F70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0875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1030244" y="361375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Récapitulons. Pour résoudre ma tâche, je dois :  </a:t>
            </a:r>
          </a:p>
        </p:txBody>
      </p:sp>
      <p:pic>
        <p:nvPicPr>
          <p:cNvPr id="22" name="Image 21" descr="Une image contenant texte, squelette, diagramme&#10;&#10;Le contenu généré par l’IA peut être incorrect.">
            <a:extLst>
              <a:ext uri="{FF2B5EF4-FFF2-40B4-BE49-F238E27FC236}">
                <a16:creationId xmlns:a16="http://schemas.microsoft.com/office/drawing/2014/main" id="{438712B0-9620-1AD1-5C78-CFA0A9AB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7" r="2837"/>
          <a:stretch>
            <a:fillRect/>
          </a:stretch>
        </p:blipFill>
        <p:spPr>
          <a:xfrm>
            <a:off x="252557" y="2627465"/>
            <a:ext cx="5117796" cy="284960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B32BB0B-B570-E2C4-8F1A-FE28DF296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37" y="1705693"/>
            <a:ext cx="4838700" cy="375033"/>
          </a:xfrm>
          <a:prstGeom prst="rect">
            <a:avLst/>
          </a:prstGeom>
        </p:spPr>
      </p:pic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2F1C07C-4C8B-5673-51CF-3E532A18C293}"/>
              </a:ext>
            </a:extLst>
          </p:cNvPr>
          <p:cNvSpPr/>
          <p:nvPr/>
        </p:nvSpPr>
        <p:spPr>
          <a:xfrm>
            <a:off x="5429590" y="1096611"/>
            <a:ext cx="111967" cy="53489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17A202C3-19D8-CA8D-1A42-3DBE42634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713" y="1176720"/>
            <a:ext cx="6270134" cy="326373"/>
          </a:xfrm>
          <a:prstGeom prst="rect">
            <a:avLst/>
          </a:prstGeom>
        </p:spPr>
      </p:pic>
      <p:pic>
        <p:nvPicPr>
          <p:cNvPr id="29" name="Image 28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6D9C2B12-5F8F-58C6-F58D-E84BA31BEA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810" y="1799852"/>
            <a:ext cx="5879939" cy="1474287"/>
          </a:xfrm>
          <a:prstGeom prst="rect">
            <a:avLst/>
          </a:prstGeom>
        </p:spPr>
      </p:pic>
      <p:pic>
        <p:nvPicPr>
          <p:cNvPr id="31" name="Image 3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2B0812E-DC20-EB00-CCFC-12EEE2E44F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9310" y="4221956"/>
            <a:ext cx="5822266" cy="227466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68595FB-9E86-F387-635B-3B5D3F18D9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5713" y="3581554"/>
            <a:ext cx="6270134" cy="33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enseignant·e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clarifie la question et peut utiliser l’alternance linguistique si besoin. Inviter les élèves à utiliser les ardoises.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TextBox 8">
            <a:extLst>
              <a:ext uri="{FF2B5EF4-FFF2-40B4-BE49-F238E27FC236}">
                <a16:creationId xmlns:a16="http://schemas.microsoft.com/office/drawing/2014/main" id="{8F2B99AC-036A-B29B-8E68-88B10266EADC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 rôle principal du cœur : 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9336BFBC-36D1-6701-00B7-5ACDECD00852}"/>
              </a:ext>
            </a:extLst>
          </p:cNvPr>
          <p:cNvSpPr/>
          <p:nvPr/>
        </p:nvSpPr>
        <p:spPr>
          <a:xfrm>
            <a:off x="695863" y="3747964"/>
            <a:ext cx="2778857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a- Propulse le sang vers les organes </a:t>
            </a: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FDABD032-427E-9120-C307-41B09DC428D4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b- Transporte le sang riche en O2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F52C02B1-B1BA-F540-9E95-20FE04B2F00A}"/>
              </a:ext>
            </a:extLst>
          </p:cNvPr>
          <p:cNvSpPr/>
          <p:nvPr/>
        </p:nvSpPr>
        <p:spPr>
          <a:xfrm>
            <a:off x="8504953" y="3747964"/>
            <a:ext cx="2778857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c- Transporte le sang riche en CO2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5C5C9DB-66FD-20A8-F45A-7390BD59A82B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noProof="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1- Choisissez la bonne réponse</a:t>
            </a:r>
            <a:endParaRPr lang="fr-FR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338389"/>
            <a:ext cx="10034480" cy="299327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 rôle principal du cœur est de propulser le sang vers tous les organes.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03968E-21F4-9CC0-F717-D7320B0E80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8"/>
            <a:ext cx="10034481" cy="299327"/>
          </a:xfrm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Rectangle: Rounded Corners 7">
            <a:extLst>
              <a:ext uri="{FF2B5EF4-FFF2-40B4-BE49-F238E27FC236}">
                <a16:creationId xmlns:a16="http://schemas.microsoft.com/office/drawing/2014/main" id="{60617690-5645-640B-4D06-409852FCFCE5}"/>
              </a:ext>
            </a:extLst>
          </p:cNvPr>
          <p:cNvSpPr/>
          <p:nvPr/>
        </p:nvSpPr>
        <p:spPr>
          <a:xfrm>
            <a:off x="695863" y="3747964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Propulse le sang vers les organes </a:t>
            </a:r>
          </a:p>
        </p:txBody>
      </p:sp>
      <p:sp>
        <p:nvSpPr>
          <p:cNvPr id="14" name="Rectangle: Rounded Corners 8">
            <a:extLst>
              <a:ext uri="{FF2B5EF4-FFF2-40B4-BE49-F238E27FC236}">
                <a16:creationId xmlns:a16="http://schemas.microsoft.com/office/drawing/2014/main" id="{6A58CD26-0C2D-BCC4-33E8-967F78D8050C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Transporte le sang riche en O2</a:t>
            </a:r>
          </a:p>
        </p:txBody>
      </p:sp>
      <p:sp>
        <p:nvSpPr>
          <p:cNvPr id="16" name="Rectangle: Rounded Corners 11">
            <a:extLst>
              <a:ext uri="{FF2B5EF4-FFF2-40B4-BE49-F238E27FC236}">
                <a16:creationId xmlns:a16="http://schemas.microsoft.com/office/drawing/2014/main" id="{F4FF9CAE-0408-80C9-7199-AE29ED087512}"/>
              </a:ext>
            </a:extLst>
          </p:cNvPr>
          <p:cNvSpPr/>
          <p:nvPr/>
        </p:nvSpPr>
        <p:spPr>
          <a:xfrm>
            <a:off x="8504953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Transporte le sang riche en CO2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50F82566-B30F-2842-5FD8-7F011C328871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rôle principal du cœur : 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D7A81234-DBBC-54BA-C25B-0AB56E58FC4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9983" y="298048"/>
            <a:ext cx="10372033" cy="267549"/>
          </a:xfrm>
        </p:spPr>
        <p:txBody>
          <a:bodyPr/>
          <a:lstStyle/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épondez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à la question suivante.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DF91934-21DD-DE29-DCBC-EECB0AC5DC4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utiliser les ardoises</a:t>
            </a:r>
            <a:endParaRPr lang="fr-FR" noProof="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2798CC9-79F2-C516-F43E-E0BE7790507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7E9140-C1DC-8B5E-5982-3FFF140F79A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E2F25D-3908-36F0-9726-C1704763240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Rectangle: Rounded Corners 7">
            <a:extLst>
              <a:ext uri="{FF2B5EF4-FFF2-40B4-BE49-F238E27FC236}">
                <a16:creationId xmlns:a16="http://schemas.microsoft.com/office/drawing/2014/main" id="{A48A1914-F985-8AA8-0B40-24DB6C599A27}"/>
              </a:ext>
            </a:extLst>
          </p:cNvPr>
          <p:cNvSpPr/>
          <p:nvPr/>
        </p:nvSpPr>
        <p:spPr>
          <a:xfrm>
            <a:off x="695863" y="374796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Deux ventricules et une oreillette. </a:t>
            </a:r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85C30823-AF98-DD08-36CD-9B880F279492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Deux ventricules et deux oreillettes. </a:t>
            </a:r>
          </a:p>
        </p:txBody>
      </p:sp>
      <p:sp>
        <p:nvSpPr>
          <p:cNvPr id="23" name="Rectangle: Rounded Corners 13">
            <a:extLst>
              <a:ext uri="{FF2B5EF4-FFF2-40B4-BE49-F238E27FC236}">
                <a16:creationId xmlns:a16="http://schemas.microsoft.com/office/drawing/2014/main" id="{63E1E09B-78F4-72FA-F6AC-AD2E10FC7324}"/>
              </a:ext>
            </a:extLst>
          </p:cNvPr>
          <p:cNvSpPr/>
          <p:nvPr/>
        </p:nvSpPr>
        <p:spPr>
          <a:xfrm>
            <a:off x="8504953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Un ventricule et deux oreillettes. 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3693FB0B-90CE-BBA5-646D-AB034962C62A}"/>
              </a:ext>
            </a:extLst>
          </p:cNvPr>
          <p:cNvSpPr txBox="1"/>
          <p:nvPr/>
        </p:nvSpPr>
        <p:spPr>
          <a:xfrm>
            <a:off x="2833263" y="2279281"/>
            <a:ext cx="6094071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cœur comprend: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60A9BFB-3388-3C0E-3880-56B6049666F0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Choisissez la bonne réponse</a:t>
            </a:r>
            <a:endParaRPr lang="fr-FR" sz="2400" b="1" noProof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31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8D12D-4ED0-1CE5-9587-606A665D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Le cœur comprend deux ventricules et deux oreillettes.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28746C-98EC-79DE-F131-4F593463A73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42858" y="621974"/>
            <a:ext cx="10372459" cy="299327"/>
          </a:xfrm>
        </p:spPr>
        <p:txBody>
          <a:bodyPr/>
          <a:lstStyle/>
          <a:p>
            <a:r>
              <a:rPr lang="fr-FR" sz="16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sur le schéma les ventricules et les oreillettes.</a:t>
            </a: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B7E4A0E1-AB14-4D66-6FEE-8E8A904728A8}"/>
              </a:ext>
            </a:extLst>
          </p:cNvPr>
          <p:cNvSpPr txBox="1"/>
          <p:nvPr/>
        </p:nvSpPr>
        <p:spPr>
          <a:xfrm>
            <a:off x="1756818" y="1664628"/>
            <a:ext cx="8785975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cœur comprend: </a:t>
            </a:r>
          </a:p>
        </p:txBody>
      </p:sp>
      <p:sp>
        <p:nvSpPr>
          <p:cNvPr id="24" name="Rectangle: Rounded Corners 6">
            <a:extLst>
              <a:ext uri="{FF2B5EF4-FFF2-40B4-BE49-F238E27FC236}">
                <a16:creationId xmlns:a16="http://schemas.microsoft.com/office/drawing/2014/main" id="{70C4E6D5-8CED-02D4-1A37-7783DBF5ECF4}"/>
              </a:ext>
            </a:extLst>
          </p:cNvPr>
          <p:cNvSpPr/>
          <p:nvPr/>
        </p:nvSpPr>
        <p:spPr>
          <a:xfrm>
            <a:off x="695863" y="253892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Deux ventricules et une oreillette. </a:t>
            </a:r>
          </a:p>
        </p:txBody>
      </p:sp>
      <p:sp>
        <p:nvSpPr>
          <p:cNvPr id="25" name="Rectangle: Rounded Corners 14">
            <a:extLst>
              <a:ext uri="{FF2B5EF4-FFF2-40B4-BE49-F238E27FC236}">
                <a16:creationId xmlns:a16="http://schemas.microsoft.com/office/drawing/2014/main" id="{A27D1E21-E9C0-4475-9F8A-44FA0127013F}"/>
              </a:ext>
            </a:extLst>
          </p:cNvPr>
          <p:cNvSpPr/>
          <p:nvPr/>
        </p:nvSpPr>
        <p:spPr>
          <a:xfrm>
            <a:off x="4600408" y="2538924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Deux ventricules et deux oreillettes. </a:t>
            </a:r>
          </a:p>
        </p:txBody>
      </p:sp>
      <p:sp>
        <p:nvSpPr>
          <p:cNvPr id="26" name="Rectangle: Rounded Corners 15">
            <a:extLst>
              <a:ext uri="{FF2B5EF4-FFF2-40B4-BE49-F238E27FC236}">
                <a16:creationId xmlns:a16="http://schemas.microsoft.com/office/drawing/2014/main" id="{A1632C81-69A9-995B-29E3-5C544B91F38C}"/>
              </a:ext>
            </a:extLst>
          </p:cNvPr>
          <p:cNvSpPr/>
          <p:nvPr/>
        </p:nvSpPr>
        <p:spPr>
          <a:xfrm>
            <a:off x="8504953" y="253892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Un ventricule et deux oreillettes. </a:t>
            </a:r>
          </a:p>
        </p:txBody>
      </p:sp>
      <p:pic>
        <p:nvPicPr>
          <p:cNvPr id="27" name="Picture 16">
            <a:extLst>
              <a:ext uri="{FF2B5EF4-FFF2-40B4-BE49-F238E27FC236}">
                <a16:creationId xmlns:a16="http://schemas.microsoft.com/office/drawing/2014/main" id="{B2E51193-F5A3-3D86-51B7-5DC3826119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4" t="297" r="11302" b="-297"/>
          <a:stretch/>
        </p:blipFill>
        <p:spPr bwMode="auto">
          <a:xfrm>
            <a:off x="5078912" y="3752915"/>
            <a:ext cx="2300353" cy="2473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ZoneTexte 12">
            <a:extLst>
              <a:ext uri="{FF2B5EF4-FFF2-40B4-BE49-F238E27FC236}">
                <a16:creationId xmlns:a16="http://schemas.microsoft.com/office/drawing/2014/main" id="{3F8DFF1A-CBC3-FE7F-DCF4-F3DE7C043638}"/>
              </a:ext>
            </a:extLst>
          </p:cNvPr>
          <p:cNvSpPr txBox="1"/>
          <p:nvPr/>
        </p:nvSpPr>
        <p:spPr>
          <a:xfrm>
            <a:off x="3769360" y="3702157"/>
            <a:ext cx="19435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Deux oreillettes </a:t>
            </a:r>
          </a:p>
        </p:txBody>
      </p:sp>
      <p:sp>
        <p:nvSpPr>
          <p:cNvPr id="29" name="ZoneTexte 12">
            <a:extLst>
              <a:ext uri="{FF2B5EF4-FFF2-40B4-BE49-F238E27FC236}">
                <a16:creationId xmlns:a16="http://schemas.microsoft.com/office/drawing/2014/main" id="{57FC69CF-9551-75BA-AF01-6D823C828AA7}"/>
              </a:ext>
            </a:extLst>
          </p:cNvPr>
          <p:cNvSpPr txBox="1"/>
          <p:nvPr/>
        </p:nvSpPr>
        <p:spPr>
          <a:xfrm>
            <a:off x="7027731" y="6023116"/>
            <a:ext cx="21467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b="1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Deux ventricules</a:t>
            </a:r>
          </a:p>
        </p:txBody>
      </p:sp>
      <p:cxnSp>
        <p:nvCxnSpPr>
          <p:cNvPr id="30" name="Straight Arrow Connector 19">
            <a:extLst>
              <a:ext uri="{FF2B5EF4-FFF2-40B4-BE49-F238E27FC236}">
                <a16:creationId xmlns:a16="http://schemas.microsoft.com/office/drawing/2014/main" id="{94C1F47F-08D4-A87E-213A-4FF3B28C1E32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4741135" y="4109192"/>
            <a:ext cx="971774" cy="92000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31" name="Straight Arrow Connector 22">
            <a:extLst>
              <a:ext uri="{FF2B5EF4-FFF2-40B4-BE49-F238E27FC236}">
                <a16:creationId xmlns:a16="http://schemas.microsoft.com/office/drawing/2014/main" id="{41575C02-959E-9127-E3A4-43E6CDA4B9DF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4741135" y="4109192"/>
            <a:ext cx="1737958" cy="58472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32" name="Straight Arrow Connector 26">
            <a:extLst>
              <a:ext uri="{FF2B5EF4-FFF2-40B4-BE49-F238E27FC236}">
                <a16:creationId xmlns:a16="http://schemas.microsoft.com/office/drawing/2014/main" id="{57F0B0BD-4AF9-1774-4DFE-E2018C07ADF6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6096000" y="5567680"/>
            <a:ext cx="2005106" cy="455436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33" name="Straight Arrow Connector 27">
            <a:extLst>
              <a:ext uri="{FF2B5EF4-FFF2-40B4-BE49-F238E27FC236}">
                <a16:creationId xmlns:a16="http://schemas.microsoft.com/office/drawing/2014/main" id="{EE3A926E-9FED-8409-D7F6-66FCCA326268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6675120" y="5334000"/>
            <a:ext cx="1425986" cy="689116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62E9346-B011-34C4-B6DA-9D9122D52E9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206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autre question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4E01AA2-44DB-3B0A-5FF1-42EE37BB678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257DD36-312C-193A-60F0-B156C4D69B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A91D9F-CC2B-ABCD-61C1-F4B11707E7F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Rectangle: Rounded Corners 7">
            <a:extLst>
              <a:ext uri="{FF2B5EF4-FFF2-40B4-BE49-F238E27FC236}">
                <a16:creationId xmlns:a16="http://schemas.microsoft.com/office/drawing/2014/main" id="{14E06EEE-9DA3-0384-54A1-FACE08CE0E08}"/>
              </a:ext>
            </a:extLst>
          </p:cNvPr>
          <p:cNvSpPr/>
          <p:nvPr/>
        </p:nvSpPr>
        <p:spPr>
          <a:xfrm>
            <a:off x="695863" y="374796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Le cœur gauche. </a:t>
            </a:r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48616A79-6345-AE6E-99D0-A800C6B544E2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Le cœur droit. </a:t>
            </a:r>
          </a:p>
        </p:txBody>
      </p:sp>
      <p:sp>
        <p:nvSpPr>
          <p:cNvPr id="17" name="Rectangle: Rounded Corners 13">
            <a:extLst>
              <a:ext uri="{FF2B5EF4-FFF2-40B4-BE49-F238E27FC236}">
                <a16:creationId xmlns:a16="http://schemas.microsoft.com/office/drawing/2014/main" id="{F0706C53-84FB-9373-94B3-66EE09281472}"/>
              </a:ext>
            </a:extLst>
          </p:cNvPr>
          <p:cNvSpPr/>
          <p:nvPr/>
        </p:nvSpPr>
        <p:spPr>
          <a:xfrm>
            <a:off x="8504953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Les deux cotés du cœur. 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B0FF4F84-A4D7-3D25-30C8-A668D0A02A43}"/>
              </a:ext>
            </a:extLst>
          </p:cNvPr>
          <p:cNvSpPr txBox="1"/>
          <p:nvPr/>
        </p:nvSpPr>
        <p:spPr>
          <a:xfrm>
            <a:off x="1869972" y="2443472"/>
            <a:ext cx="8868742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Quel coté du cœur propulse le sang vers les poumons?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61D71A7-7F44-AD6D-7BE3-94A59419EE27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3- Choisissez la bonne réponse</a:t>
            </a:r>
            <a:endParaRPr lang="fr-FR" sz="2400" b="1" noProof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C’est le cœur droit qui propulse le sang vers les poumons.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FEBE8C7-A27A-BE65-C906-EE78CD23890E}"/>
              </a:ext>
            </a:extLst>
          </p:cNvPr>
          <p:cNvSpPr txBox="1"/>
          <p:nvPr/>
        </p:nvSpPr>
        <p:spPr>
          <a:xfrm>
            <a:off x="1733492" y="1192727"/>
            <a:ext cx="9117388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coté du cœur qui propulse le sang vers les poumons est : 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80D03C9D-1A1C-9DA6-71DC-592574AA934D}"/>
              </a:ext>
            </a:extLst>
          </p:cNvPr>
          <p:cNvSpPr/>
          <p:nvPr/>
        </p:nvSpPr>
        <p:spPr>
          <a:xfrm>
            <a:off x="695863" y="2081724"/>
            <a:ext cx="307349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Le cœur gauche. </a:t>
            </a:r>
          </a:p>
        </p:txBody>
      </p:sp>
      <p:sp>
        <p:nvSpPr>
          <p:cNvPr id="8" name="Rectangle: Rounded Corners 5">
            <a:extLst>
              <a:ext uri="{FF2B5EF4-FFF2-40B4-BE49-F238E27FC236}">
                <a16:creationId xmlns:a16="http://schemas.microsoft.com/office/drawing/2014/main" id="{A2DF4A70-6B34-5C7A-7A17-CB6D6E6E8F5B}"/>
              </a:ext>
            </a:extLst>
          </p:cNvPr>
          <p:cNvSpPr/>
          <p:nvPr/>
        </p:nvSpPr>
        <p:spPr>
          <a:xfrm>
            <a:off x="4600408" y="2081724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Le cœur droit. </a:t>
            </a: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335E081A-3AE6-29B2-9F08-201F5A27387C}"/>
              </a:ext>
            </a:extLst>
          </p:cNvPr>
          <p:cNvSpPr/>
          <p:nvPr/>
        </p:nvSpPr>
        <p:spPr>
          <a:xfrm>
            <a:off x="8504953" y="208172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Les deux cotés du cœur. </a:t>
            </a:r>
          </a:p>
        </p:txBody>
      </p:sp>
      <p:cxnSp>
        <p:nvCxnSpPr>
          <p:cNvPr id="10" name="Straight Arrow Connector 37">
            <a:extLst>
              <a:ext uri="{FF2B5EF4-FFF2-40B4-BE49-F238E27FC236}">
                <a16:creationId xmlns:a16="http://schemas.microsoft.com/office/drawing/2014/main" id="{0C6B0103-6CCD-94BE-39DB-8411577F7238}"/>
              </a:ext>
            </a:extLst>
          </p:cNvPr>
          <p:cNvCxnSpPr>
            <a:cxnSpLocks/>
          </p:cNvCxnSpPr>
          <p:nvPr/>
        </p:nvCxnSpPr>
        <p:spPr>
          <a:xfrm flipV="1">
            <a:off x="5102352" y="3650316"/>
            <a:ext cx="243979" cy="14301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1" name="Image 10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79DE1FA8-1F44-16C4-8F1C-EF4C25DB8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4874" r="13629" b="28895"/>
          <a:stretch/>
        </p:blipFill>
        <p:spPr>
          <a:xfrm>
            <a:off x="4820284" y="3312900"/>
            <a:ext cx="2276568" cy="29992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AAF6F58-E992-5FE6-562A-B7C2FC6620D2}"/>
              </a:ext>
            </a:extLst>
          </p:cNvPr>
          <p:cNvSpPr/>
          <p:nvPr/>
        </p:nvSpPr>
        <p:spPr>
          <a:xfrm>
            <a:off x="5142695" y="5788971"/>
            <a:ext cx="76449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droit 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5785F264-51A3-5C63-718E-9F450FF9597C}"/>
              </a:ext>
            </a:extLst>
          </p:cNvPr>
          <p:cNvCxnSpPr>
            <a:cxnSpLocks/>
          </p:cNvCxnSpPr>
          <p:nvPr/>
        </p:nvCxnSpPr>
        <p:spPr>
          <a:xfrm flipH="1" flipV="1">
            <a:off x="4563393" y="4347330"/>
            <a:ext cx="179863" cy="831473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ZoneTexte 12">
            <a:extLst>
              <a:ext uri="{FF2B5EF4-FFF2-40B4-BE49-F238E27FC236}">
                <a16:creationId xmlns:a16="http://schemas.microsoft.com/office/drawing/2014/main" id="{949F2CEA-F87E-D2E6-0419-BDE585034272}"/>
              </a:ext>
            </a:extLst>
          </p:cNvPr>
          <p:cNvSpPr txBox="1"/>
          <p:nvPr/>
        </p:nvSpPr>
        <p:spPr>
          <a:xfrm>
            <a:off x="5323390" y="3946217"/>
            <a:ext cx="1332892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Poumon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D7AAAEDE-80BB-8028-567D-6631DD5DDBC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E6F55-3456-C273-B06D-AE7AFD5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dernière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CCBD61-55AB-57BC-EF09-4A4C963894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E1E993B-F21F-2A8C-6FBE-79F07C54587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0813D06-11BA-BEF2-62A2-7F80AB357DB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23CF96C-5174-FBD7-4039-A15CB94F9D4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4" name="Rectangle: Rounded Corners 3">
            <a:extLst>
              <a:ext uri="{FF2B5EF4-FFF2-40B4-BE49-F238E27FC236}">
                <a16:creationId xmlns:a16="http://schemas.microsoft.com/office/drawing/2014/main" id="{6DCC4CF4-4170-2DC3-5171-E3ED7FC48F13}"/>
              </a:ext>
            </a:extLst>
          </p:cNvPr>
          <p:cNvSpPr/>
          <p:nvPr/>
        </p:nvSpPr>
        <p:spPr>
          <a:xfrm>
            <a:off x="4600408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Propulser le sang vers les poumons.</a:t>
            </a:r>
          </a:p>
        </p:txBody>
      </p:sp>
      <p:sp>
        <p:nvSpPr>
          <p:cNvPr id="25" name="Rectangle: Rounded Corners 5">
            <a:extLst>
              <a:ext uri="{FF2B5EF4-FFF2-40B4-BE49-F238E27FC236}">
                <a16:creationId xmlns:a16="http://schemas.microsoft.com/office/drawing/2014/main" id="{27C37949-65AB-B423-DAAF-418C14E50EFB}"/>
              </a:ext>
            </a:extLst>
          </p:cNvPr>
          <p:cNvSpPr/>
          <p:nvPr/>
        </p:nvSpPr>
        <p:spPr>
          <a:xfrm>
            <a:off x="8611116" y="3747964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Propulser le sang vers les organes.</a:t>
            </a:r>
          </a:p>
        </p:txBody>
      </p:sp>
      <p:sp>
        <p:nvSpPr>
          <p:cNvPr id="26" name="Rectangle: Rounded Corners 9">
            <a:extLst>
              <a:ext uri="{FF2B5EF4-FFF2-40B4-BE49-F238E27FC236}">
                <a16:creationId xmlns:a16="http://schemas.microsoft.com/office/drawing/2014/main" id="{82126169-6852-6DB1-1C22-656E78A20B4F}"/>
              </a:ext>
            </a:extLst>
          </p:cNvPr>
          <p:cNvSpPr/>
          <p:nvPr/>
        </p:nvSpPr>
        <p:spPr>
          <a:xfrm>
            <a:off x="589699" y="3747964"/>
            <a:ext cx="2991184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Transporter le sang jusqu’aux cellules.</a:t>
            </a: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A2DAC80A-0E6B-AFC9-5A45-C8B4A64E2BAE}"/>
              </a:ext>
            </a:extLst>
          </p:cNvPr>
          <p:cNvSpPr txBox="1"/>
          <p:nvPr/>
        </p:nvSpPr>
        <p:spPr>
          <a:xfrm>
            <a:off x="1869972" y="2443472"/>
            <a:ext cx="8868742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rôle du cœur gauche est : 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0E35922-F0F7-0489-E5F2-95355199F4BA}"/>
              </a:ext>
            </a:extLst>
          </p:cNvPr>
          <p:cNvSpPr txBox="1"/>
          <p:nvPr/>
        </p:nvSpPr>
        <p:spPr>
          <a:xfrm>
            <a:off x="777869" y="1400193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</a:t>
            </a:r>
            <a:endParaRPr lang="fr-FR" sz="2400" b="1" noProof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09290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>
            <a:extLst>
              <a:ext uri="{FF2B5EF4-FFF2-40B4-BE49-F238E27FC236}">
                <a16:creationId xmlns:a16="http://schemas.microsoft.com/office/drawing/2014/main" id="{F21AD5E8-426F-A0F4-AE31-5359272AA98D}"/>
              </a:ext>
            </a:extLst>
          </p:cNvPr>
          <p:cNvGrpSpPr/>
          <p:nvPr/>
        </p:nvGrpSpPr>
        <p:grpSpPr>
          <a:xfrm>
            <a:off x="935662" y="2210582"/>
            <a:ext cx="10265100" cy="602662"/>
            <a:chOff x="963450" y="3092649"/>
            <a:chExt cx="10265100" cy="56028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3" name="Google Shape;292;p29">
              <a:extLst>
                <a:ext uri="{FF2B5EF4-FFF2-40B4-BE49-F238E27FC236}">
                  <a16:creationId xmlns:a16="http://schemas.microsoft.com/office/drawing/2014/main" id="{734CCB68-C0AD-F4EF-BAF5-4096B797615A}"/>
                </a:ext>
              </a:extLst>
            </p:cNvPr>
            <p:cNvSpPr/>
            <p:nvPr/>
          </p:nvSpPr>
          <p:spPr>
            <a:xfrm>
              <a:off x="2428129" y="3092649"/>
              <a:ext cx="8800421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293;p29">
              <a:extLst>
                <a:ext uri="{FF2B5EF4-FFF2-40B4-BE49-F238E27FC236}">
                  <a16:creationId xmlns:a16="http://schemas.microsoft.com/office/drawing/2014/main" id="{F7682218-6984-C03F-C4D2-7736109FDB20}"/>
                </a:ext>
              </a:extLst>
            </p:cNvPr>
            <p:cNvSpPr/>
            <p:nvPr/>
          </p:nvSpPr>
          <p:spPr>
            <a:xfrm>
              <a:off x="963450" y="3092649"/>
              <a:ext cx="1349096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rPr>
                <a:t>Tâche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7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D9758819-D2AD-D82D-7FB6-1F033F8B7BAA}"/>
              </a:ext>
            </a:extLst>
          </p:cNvPr>
          <p:cNvSpPr txBox="1"/>
          <p:nvPr/>
        </p:nvSpPr>
        <p:spPr>
          <a:xfrm>
            <a:off x="2423124" y="2291734"/>
            <a:ext cx="86743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000" noProof="0" dirty="0"/>
              <a:t>Identifier les organes respiratoires et leurs fonctions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Respiration et circulation sanguine.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L’exercice physique et la santé des systèmes respiratoire et circulatoire.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Respiration, circulation et santé humaine.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EC101AE-3A6A-D420-718D-E80377065834}"/>
              </a:ext>
            </a:extLst>
          </p:cNvPr>
          <p:cNvGrpSpPr/>
          <p:nvPr/>
        </p:nvGrpSpPr>
        <p:grpSpPr>
          <a:xfrm>
            <a:off x="876000" y="3064729"/>
            <a:ext cx="10440000" cy="750244"/>
            <a:chOff x="876000" y="3064729"/>
            <a:chExt cx="10440000" cy="750244"/>
          </a:xfrm>
        </p:grpSpPr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876000" y="3064729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Google Shape;510;p5">
              <a:extLst>
                <a:ext uri="{FF2B5EF4-FFF2-40B4-BE49-F238E27FC236}">
                  <a16:creationId xmlns:a16="http://schemas.microsoft.com/office/drawing/2014/main" id="{41ACF08C-9461-479C-C9B9-27E5CB8B3E0A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3127320"/>
              <a:ext cx="1349096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noProof="0" dirty="0"/>
                <a:t>Tâche 8</a:t>
              </a:r>
            </a:p>
          </p:txBody>
        </p:sp>
        <p:sp>
          <p:nvSpPr>
            <p:cNvPr id="3" name="Google Shape;511;p5">
              <a:extLst>
                <a:ext uri="{FF2B5EF4-FFF2-40B4-BE49-F238E27FC236}">
                  <a16:creationId xmlns:a16="http://schemas.microsoft.com/office/drawing/2014/main" id="{39CB3824-3DB4-A081-B7A5-44A06BF8AA55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3137903"/>
              <a:ext cx="8777638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fr-FR"/>
              </a:defPPr>
              <a:lvl1pPr marR="0" lvl="0" indent="0" algn="ctr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l"/>
              <a:r>
                <a:rPr lang="fr-FR" b="0" noProof="0" dirty="0">
                  <a:solidFill>
                    <a:schemeClr val="tx1"/>
                  </a:solidFill>
                  <a:latin typeface="+mj-lt"/>
                </a:rPr>
                <a:t>Identifier les organes circulatoires, leurs fonctions et le sens de la circulation sanguine.</a:t>
              </a:r>
            </a:p>
          </p:txBody>
        </p:sp>
      </p:grpSp>
      <p:sp>
        <p:nvSpPr>
          <p:cNvPr id="4" name="Google Shape;510;p5">
            <a:extLst>
              <a:ext uri="{FF2B5EF4-FFF2-40B4-BE49-F238E27FC236}">
                <a16:creationId xmlns:a16="http://schemas.microsoft.com/office/drawing/2014/main" id="{67D85AC5-DA5E-86DC-1D9D-3878D43B9DFC}"/>
              </a:ext>
            </a:extLst>
          </p:cNvPr>
          <p:cNvSpPr txBox="1">
            <a:spLocks/>
          </p:cNvSpPr>
          <p:nvPr/>
        </p:nvSpPr>
        <p:spPr>
          <a:xfrm>
            <a:off x="1007226" y="3917428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1</a:t>
            </a:r>
          </a:p>
        </p:txBody>
      </p:sp>
      <p:sp>
        <p:nvSpPr>
          <p:cNvPr id="5" name="Google Shape;511;p5">
            <a:extLst>
              <a:ext uri="{FF2B5EF4-FFF2-40B4-BE49-F238E27FC236}">
                <a16:creationId xmlns:a16="http://schemas.microsoft.com/office/drawing/2014/main" id="{9C445D34-8D91-1740-97AC-257641673B64}"/>
              </a:ext>
            </a:extLst>
          </p:cNvPr>
          <p:cNvSpPr txBox="1">
            <a:spLocks/>
          </p:cNvSpPr>
          <p:nvPr/>
        </p:nvSpPr>
        <p:spPr>
          <a:xfrm>
            <a:off x="2494688" y="3928011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l">
              <a:spcBef>
                <a:spcPts val="0"/>
              </a:spcBef>
            </a:pPr>
            <a:r>
              <a:rPr lang="fr-FR" noProof="0" dirty="0"/>
              <a:t>Expliquer les échanges gazeux respiratoires entre les poumons et le sang.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91198CA3-7EE8-DC3C-695D-7B52D16BA746}"/>
              </a:ext>
            </a:extLst>
          </p:cNvPr>
          <p:cNvSpPr txBox="1">
            <a:spLocks/>
          </p:cNvSpPr>
          <p:nvPr/>
        </p:nvSpPr>
        <p:spPr>
          <a:xfrm>
            <a:off x="979336" y="4707536"/>
            <a:ext cx="1349096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2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26CC4EA1-F8DA-05C8-AA50-12E66C56C293}"/>
              </a:ext>
            </a:extLst>
          </p:cNvPr>
          <p:cNvSpPr txBox="1">
            <a:spLocks/>
          </p:cNvSpPr>
          <p:nvPr/>
        </p:nvSpPr>
        <p:spPr>
          <a:xfrm>
            <a:off x="2466798" y="4718119"/>
            <a:ext cx="8777638" cy="503899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algn="l">
              <a:spcBef>
                <a:spcPts val="0"/>
              </a:spcBef>
            </a:pPr>
            <a:r>
              <a:rPr lang="fr-FR" noProof="0" dirty="0"/>
              <a:t>Expliquer les échanges gazeux respiratoires entre le sang et les cellules.</a:t>
            </a: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145BE-47EB-1EA6-9CE7-EEB3029B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44720D-D468-C5FC-A44F-E0B0A86AFD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9B74B807-065E-9B90-B934-3DBE9FA5CBAE}"/>
              </a:ext>
            </a:extLst>
          </p:cNvPr>
          <p:cNvSpPr txBox="1">
            <a:spLocks/>
          </p:cNvSpPr>
          <p:nvPr/>
        </p:nvSpPr>
        <p:spPr>
          <a:xfrm>
            <a:off x="935730" y="25627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cœur gauche propulse le sang vers les organes. </a:t>
            </a: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95F1CA2C-8C35-1C1E-60BC-D2A63D38892E}"/>
              </a:ext>
            </a:extLst>
          </p:cNvPr>
          <p:cNvSpPr txBox="1"/>
          <p:nvPr/>
        </p:nvSpPr>
        <p:spPr>
          <a:xfrm>
            <a:off x="1703012" y="1217588"/>
            <a:ext cx="8785975" cy="589595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txBody>
          <a:bodyPr wrap="square" rtlCol="0">
            <a:spAutoFit/>
          </a:bodyPr>
          <a:lstStyle/>
          <a:p>
            <a:pPr algn="ctr" defTabSz="457200">
              <a:lnSpc>
                <a:spcPct val="107000"/>
              </a:lnSpc>
              <a:spcAft>
                <a:spcPts val="800"/>
              </a:spcAft>
            </a:pPr>
            <a:r>
              <a:rPr lang="fr-FR" sz="2800" noProof="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Le rôle du cœur gauche est : </a:t>
            </a:r>
          </a:p>
        </p:txBody>
      </p:sp>
      <p:sp>
        <p:nvSpPr>
          <p:cNvPr id="32" name="Rectangle: Rounded Corners 2">
            <a:extLst>
              <a:ext uri="{FF2B5EF4-FFF2-40B4-BE49-F238E27FC236}">
                <a16:creationId xmlns:a16="http://schemas.microsoft.com/office/drawing/2014/main" id="{C42E8AA9-E79A-5D8E-FE72-B929E211A7AF}"/>
              </a:ext>
            </a:extLst>
          </p:cNvPr>
          <p:cNvSpPr/>
          <p:nvPr/>
        </p:nvSpPr>
        <p:spPr>
          <a:xfrm>
            <a:off x="4783288" y="2119523"/>
            <a:ext cx="2778857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b- Propulser le sang vers les poumons.</a:t>
            </a:r>
          </a:p>
        </p:txBody>
      </p:sp>
      <p:sp>
        <p:nvSpPr>
          <p:cNvPr id="33" name="Rectangle: Rounded Corners 4">
            <a:extLst>
              <a:ext uri="{FF2B5EF4-FFF2-40B4-BE49-F238E27FC236}">
                <a16:creationId xmlns:a16="http://schemas.microsoft.com/office/drawing/2014/main" id="{D0346076-9B5A-3055-7FC4-5D84B942CE6E}"/>
              </a:ext>
            </a:extLst>
          </p:cNvPr>
          <p:cNvSpPr/>
          <p:nvPr/>
        </p:nvSpPr>
        <p:spPr>
          <a:xfrm>
            <a:off x="8793996" y="2119523"/>
            <a:ext cx="2778857" cy="878532"/>
          </a:xfrm>
          <a:prstGeom prst="roundRect">
            <a:avLst/>
          </a:prstGeom>
          <a:solidFill>
            <a:srgbClr val="003399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c- Propulser le sang vers les organes.</a:t>
            </a:r>
          </a:p>
        </p:txBody>
      </p:sp>
      <p:sp>
        <p:nvSpPr>
          <p:cNvPr id="34" name="Rectangle: Rounded Corners 5">
            <a:extLst>
              <a:ext uri="{FF2B5EF4-FFF2-40B4-BE49-F238E27FC236}">
                <a16:creationId xmlns:a16="http://schemas.microsoft.com/office/drawing/2014/main" id="{0203FDBA-18B5-17F7-7E31-21039D942C9A}"/>
              </a:ext>
            </a:extLst>
          </p:cNvPr>
          <p:cNvSpPr/>
          <p:nvPr/>
        </p:nvSpPr>
        <p:spPr>
          <a:xfrm>
            <a:off x="772579" y="2119523"/>
            <a:ext cx="2991184" cy="878532"/>
          </a:xfrm>
          <a:prstGeom prst="roundRect">
            <a:avLst/>
          </a:prstGeom>
          <a:solidFill>
            <a:srgbClr val="36AFCE">
              <a:lumMod val="20000"/>
              <a:lumOff val="80000"/>
            </a:srgbClr>
          </a:solidFill>
          <a:ln w="12700" cap="flat" cmpd="sng" algn="ctr">
            <a:solidFill>
              <a:srgbClr val="00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a- Transporter le sang jusqu’aux cellules.</a:t>
            </a:r>
          </a:p>
        </p:txBody>
      </p:sp>
      <p:sp>
        <p:nvSpPr>
          <p:cNvPr id="35" name="ZoneTexte 12">
            <a:extLst>
              <a:ext uri="{FF2B5EF4-FFF2-40B4-BE49-F238E27FC236}">
                <a16:creationId xmlns:a16="http://schemas.microsoft.com/office/drawing/2014/main" id="{6DD1F63B-068D-BEEA-6062-EA772B0D326F}"/>
              </a:ext>
            </a:extLst>
          </p:cNvPr>
          <p:cNvSpPr txBox="1"/>
          <p:nvPr/>
        </p:nvSpPr>
        <p:spPr>
          <a:xfrm>
            <a:off x="9126767" y="6190989"/>
            <a:ext cx="2080598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"/>
                <a:cs typeface="Arial" panose="020B0604020202020204" pitchFamily="34" charset="0"/>
              </a:rPr>
              <a:t>Organe (muscle)</a:t>
            </a:r>
          </a:p>
        </p:txBody>
      </p:sp>
      <p:pic>
        <p:nvPicPr>
          <p:cNvPr id="36" name="Image 35" descr="Une image contenant croquis, clipart, dessin, Dessin d’enfant&#10;&#10;Description générée automatiquement">
            <a:extLst>
              <a:ext uri="{FF2B5EF4-FFF2-40B4-BE49-F238E27FC236}">
                <a16:creationId xmlns:a16="http://schemas.microsoft.com/office/drawing/2014/main" id="{530CDB61-CF5A-C143-CE64-3BD464E69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27715" r="13629" b="2403"/>
          <a:stretch/>
        </p:blipFill>
        <p:spPr>
          <a:xfrm>
            <a:off x="9028782" y="3156573"/>
            <a:ext cx="2276568" cy="316464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4E2657B-C00B-1064-1428-0F1FB8288671}"/>
              </a:ext>
            </a:extLst>
          </p:cNvPr>
          <p:cNvSpPr/>
          <p:nvPr/>
        </p:nvSpPr>
        <p:spPr>
          <a:xfrm>
            <a:off x="10286830" y="4562609"/>
            <a:ext cx="1029656" cy="449540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Aptos" panose="020B0004020202020204" pitchFamily="34" charset="0"/>
              </a:rPr>
              <a:t>Cœur gauche</a:t>
            </a:r>
            <a:endParaRPr kumimoji="0" lang="fr-FR" sz="1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Arrow Connector 9">
            <a:extLst>
              <a:ext uri="{FF2B5EF4-FFF2-40B4-BE49-F238E27FC236}">
                <a16:creationId xmlns:a16="http://schemas.microsoft.com/office/drawing/2014/main" id="{46F932D4-6CD5-8CD4-103C-F5688AB1FDBC}"/>
              </a:ext>
            </a:extLst>
          </p:cNvPr>
          <p:cNvCxnSpPr>
            <a:cxnSpLocks/>
          </p:cNvCxnSpPr>
          <p:nvPr/>
        </p:nvCxnSpPr>
        <p:spPr>
          <a:xfrm>
            <a:off x="11393365" y="4265315"/>
            <a:ext cx="77028" cy="1121150"/>
          </a:xfrm>
          <a:prstGeom prst="straightConnector1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9" name="Straight Arrow Connector 19">
            <a:extLst>
              <a:ext uri="{FF2B5EF4-FFF2-40B4-BE49-F238E27FC236}">
                <a16:creationId xmlns:a16="http://schemas.microsoft.com/office/drawing/2014/main" id="{BA7130C2-281E-269F-F988-5018B7B213C9}"/>
              </a:ext>
            </a:extLst>
          </p:cNvPr>
          <p:cNvCxnSpPr>
            <a:cxnSpLocks/>
          </p:cNvCxnSpPr>
          <p:nvPr/>
        </p:nvCxnSpPr>
        <p:spPr>
          <a:xfrm>
            <a:off x="10644641" y="3890145"/>
            <a:ext cx="314033" cy="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28">
            <a:extLst>
              <a:ext uri="{FF2B5EF4-FFF2-40B4-BE49-F238E27FC236}">
                <a16:creationId xmlns:a16="http://schemas.microsoft.com/office/drawing/2014/main" id="{169B7CDC-4DC1-6656-16B2-566FE5A0CDBB}"/>
              </a:ext>
            </a:extLst>
          </p:cNvPr>
          <p:cNvCxnSpPr>
            <a:cxnSpLocks/>
          </p:cNvCxnSpPr>
          <p:nvPr/>
        </p:nvCxnSpPr>
        <p:spPr>
          <a:xfrm flipH="1">
            <a:off x="11207365" y="5576928"/>
            <a:ext cx="177172" cy="318724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Straight Arrow Connector 23">
            <a:extLst>
              <a:ext uri="{FF2B5EF4-FFF2-40B4-BE49-F238E27FC236}">
                <a16:creationId xmlns:a16="http://schemas.microsoft.com/office/drawing/2014/main" id="{28DC9EFD-E4DC-C811-E0AC-315D3F6F8B41}"/>
              </a:ext>
            </a:extLst>
          </p:cNvPr>
          <p:cNvCxnSpPr>
            <a:cxnSpLocks/>
          </p:cNvCxnSpPr>
          <p:nvPr/>
        </p:nvCxnSpPr>
        <p:spPr>
          <a:xfrm>
            <a:off x="11076629" y="3862876"/>
            <a:ext cx="212786" cy="259763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" name="Google Shape;289;p51">
            <a:extLst>
              <a:ext uri="{FF2B5EF4-FFF2-40B4-BE49-F238E27FC236}">
                <a16:creationId xmlns:a16="http://schemas.microsoft.com/office/drawing/2014/main" id="{9CFB3498-212F-B7ED-D684-A3C7D20936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6466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34 sur le livret. Ensuite, vous comparez vos réponses en justifiant.</a:t>
            </a:r>
          </a:p>
        </p:txBody>
      </p:sp>
      <p:pic>
        <p:nvPicPr>
          <p:cNvPr id="8" name="Image 7" descr="Une image contenant texte, capture d’écran, squelette&#10;&#10;Le contenu généré par l’IA peut être incorrect.">
            <a:extLst>
              <a:ext uri="{FF2B5EF4-FFF2-40B4-BE49-F238E27FC236}">
                <a16:creationId xmlns:a16="http://schemas.microsoft.com/office/drawing/2014/main" id="{427F0CC9-BE22-D7C3-D47D-1443E3A40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035637"/>
            <a:ext cx="4237519" cy="56371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4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 doivent d’abord observer et de repérer les éléments du document avant de réaliser la tâche. 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B046-155B-AD30-D57B-7D4BEE267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77817" y="6275971"/>
            <a:ext cx="1225550" cy="471488"/>
          </a:xfrm>
        </p:spPr>
        <p:txBody>
          <a:bodyPr/>
          <a:lstStyle/>
          <a:p>
            <a:r>
              <a:rPr lang="fr-FR" noProof="0" dirty="0"/>
              <a:t>Page 34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 descr="Une image contenant texte, squelet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EB0EA5F-3957-BE75-1A17-F57012DAE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98" y="1511354"/>
            <a:ext cx="10842171" cy="4380676"/>
          </a:xfrm>
          <a:prstGeom prst="rect">
            <a:avLst/>
          </a:prstGeom>
        </p:spPr>
      </p:pic>
      <p:sp>
        <p:nvSpPr>
          <p:cNvPr id="6" name="ZoneTexte 12">
            <a:extLst>
              <a:ext uri="{FF2B5EF4-FFF2-40B4-BE49-F238E27FC236}">
                <a16:creationId xmlns:a16="http://schemas.microsoft.com/office/drawing/2014/main" id="{ECADED93-FBC2-87A8-AED6-D9704D030123}"/>
              </a:ext>
            </a:extLst>
          </p:cNvPr>
          <p:cNvSpPr txBox="1"/>
          <p:nvPr/>
        </p:nvSpPr>
        <p:spPr>
          <a:xfrm>
            <a:off x="8437296" y="4350233"/>
            <a:ext cx="1377408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Cœur </a:t>
            </a:r>
          </a:p>
        </p:txBody>
      </p:sp>
      <p:sp>
        <p:nvSpPr>
          <p:cNvPr id="7" name="ZoneTexte 12">
            <a:extLst>
              <a:ext uri="{FF2B5EF4-FFF2-40B4-BE49-F238E27FC236}">
                <a16:creationId xmlns:a16="http://schemas.microsoft.com/office/drawing/2014/main" id="{DFE29F2A-9870-91CB-A0F8-ABE633D9317F}"/>
              </a:ext>
            </a:extLst>
          </p:cNvPr>
          <p:cNvSpPr txBox="1"/>
          <p:nvPr/>
        </p:nvSpPr>
        <p:spPr>
          <a:xfrm>
            <a:off x="8437296" y="4893922"/>
            <a:ext cx="1127395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Artères</a:t>
            </a:r>
          </a:p>
        </p:txBody>
      </p:sp>
      <p:sp>
        <p:nvSpPr>
          <p:cNvPr id="8" name="ZoneTexte 12">
            <a:extLst>
              <a:ext uri="{FF2B5EF4-FFF2-40B4-BE49-F238E27FC236}">
                <a16:creationId xmlns:a16="http://schemas.microsoft.com/office/drawing/2014/main" id="{31888901-70CF-8DC7-E2D8-9ADCDB6D7723}"/>
              </a:ext>
            </a:extLst>
          </p:cNvPr>
          <p:cNvSpPr txBox="1"/>
          <p:nvPr/>
        </p:nvSpPr>
        <p:spPr>
          <a:xfrm>
            <a:off x="2736796" y="4885586"/>
            <a:ext cx="1127394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Veines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ACA87A30-B6A6-1AEC-B164-84BF79698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60" y="1883829"/>
            <a:ext cx="10983564" cy="31088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74CF42-D6EB-0490-2D59-8F62009EC356}"/>
              </a:ext>
            </a:extLst>
          </p:cNvPr>
          <p:cNvSpPr/>
          <p:nvPr/>
        </p:nvSpPr>
        <p:spPr>
          <a:xfrm>
            <a:off x="5350018" y="3748106"/>
            <a:ext cx="513183" cy="447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fr-FR" noProof="0" dirty="0"/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74FDBA-E968-1365-787A-435B3D02CE26}"/>
              </a:ext>
            </a:extLst>
          </p:cNvPr>
          <p:cNvSpPr/>
          <p:nvPr/>
        </p:nvSpPr>
        <p:spPr>
          <a:xfrm>
            <a:off x="10932668" y="4350086"/>
            <a:ext cx="513183" cy="4478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r>
              <a:rPr lang="fr-FR" noProof="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AAFEE-0FE8-9AE7-81AC-A6EF755E7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BF579EA-366A-A00C-084A-24A7195FD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4" y="1005922"/>
            <a:ext cx="10504318" cy="568806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C6E2112-B4F9-7F69-FCEE-04B2794DE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05C9B-B1B2-5723-97C8-8740AC97BC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60E738AB-531C-A79D-8DA5-AE93378CA8B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1B70E573-B47B-DDFE-1F28-4F09EB771E72}"/>
              </a:ext>
            </a:extLst>
          </p:cNvPr>
          <p:cNvSpPr txBox="1"/>
          <p:nvPr/>
        </p:nvSpPr>
        <p:spPr>
          <a:xfrm>
            <a:off x="7616306" y="2551541"/>
            <a:ext cx="106096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Petite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042C5F-5AD9-5F1A-23FC-A7042045946D}"/>
              </a:ext>
            </a:extLst>
          </p:cNvPr>
          <p:cNvSpPr txBox="1"/>
          <p:nvPr/>
        </p:nvSpPr>
        <p:spPr>
          <a:xfrm>
            <a:off x="7616306" y="4622762"/>
            <a:ext cx="1143754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Grande</a:t>
            </a:r>
          </a:p>
        </p:txBody>
      </p:sp>
    </p:spTree>
    <p:extLst>
      <p:ext uri="{BB962C8B-B14F-4D97-AF65-F5344CB8AC3E}">
        <p14:creationId xmlns:p14="http://schemas.microsoft.com/office/powerpoint/2010/main" val="141304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8B09-9B83-073F-21B8-B396183B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23B23776-1E0E-A1E4-17AB-D136015D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4" y="1031499"/>
            <a:ext cx="10504318" cy="568806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3DCE5BA-F5B2-241F-BB1B-FC910DE5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85B925-58F7-9DB7-8B81-6617F2BB41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40B44FB6-7F46-B1FE-0E3D-19CD228D5B4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47C4E09-B632-6B69-33FA-F671B74F82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711" y="4276328"/>
            <a:ext cx="204230" cy="432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5FBBA0B-3215-FC99-301D-3D294E6F35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0844" y="2819380"/>
            <a:ext cx="326156" cy="338863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1F2431C0-EB3A-6335-7627-0CE78D9C9049}"/>
              </a:ext>
            </a:extLst>
          </p:cNvPr>
          <p:cNvSpPr/>
          <p:nvPr/>
        </p:nvSpPr>
        <p:spPr>
          <a:xfrm>
            <a:off x="6530340" y="4160519"/>
            <a:ext cx="876300" cy="6553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5683C3E-6377-EB3D-EF10-82B0CC132C24}"/>
              </a:ext>
            </a:extLst>
          </p:cNvPr>
          <p:cNvSpPr/>
          <p:nvPr/>
        </p:nvSpPr>
        <p:spPr>
          <a:xfrm>
            <a:off x="9685772" y="2661150"/>
            <a:ext cx="876300" cy="65532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5" name="ZoneTexte 12">
            <a:extLst>
              <a:ext uri="{FF2B5EF4-FFF2-40B4-BE49-F238E27FC236}">
                <a16:creationId xmlns:a16="http://schemas.microsoft.com/office/drawing/2014/main" id="{058ECD00-846A-D056-C82C-D4E5DF709DA4}"/>
              </a:ext>
            </a:extLst>
          </p:cNvPr>
          <p:cNvSpPr txBox="1"/>
          <p:nvPr/>
        </p:nvSpPr>
        <p:spPr>
          <a:xfrm>
            <a:off x="7616306" y="2551541"/>
            <a:ext cx="1060969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Petite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206887-6E3D-09C7-76E5-AD276411CA9B}"/>
              </a:ext>
            </a:extLst>
          </p:cNvPr>
          <p:cNvSpPr txBox="1"/>
          <p:nvPr/>
        </p:nvSpPr>
        <p:spPr>
          <a:xfrm>
            <a:off x="7616306" y="4622762"/>
            <a:ext cx="1143754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Grande</a:t>
            </a:r>
          </a:p>
        </p:txBody>
      </p:sp>
    </p:spTree>
    <p:extLst>
      <p:ext uri="{BB962C8B-B14F-4D97-AF65-F5344CB8AC3E}">
        <p14:creationId xmlns:p14="http://schemas.microsoft.com/office/powerpoint/2010/main" val="410011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35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 descr="Une image contenant texte, capture d’écran, squelette&#10;&#10;Le contenu généré par l’IA peut être incorrect.">
            <a:extLst>
              <a:ext uri="{FF2B5EF4-FFF2-40B4-BE49-F238E27FC236}">
                <a16:creationId xmlns:a16="http://schemas.microsoft.com/office/drawing/2014/main" id="{9807365B-797C-B680-A498-23A213879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181" y="961952"/>
            <a:ext cx="5094725" cy="5644121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34351F4-098F-8822-2505-4D3E9016AD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025" y="6303963"/>
            <a:ext cx="1225550" cy="471488"/>
          </a:xfrm>
        </p:spPr>
        <p:txBody>
          <a:bodyPr/>
          <a:lstStyle/>
          <a:p>
            <a:r>
              <a:rPr lang="fr-FR" noProof="0" dirty="0"/>
              <a:t>Page 35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Circulation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Appareil circulatoire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Cœur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Artères/ veines/ capillaires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Petite circulation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Grande circulation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noProof="0" dirty="0"/>
              <a:t>Identifier les organes circulatoires, leurs fonctions et le sens de la circulation sanguine.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Une  phase préparatoire permet de réduire la charge cognitive en réactivant les connaissances relatives à l’appareil circulatoire et aidant l’élève à faire émerger ses représentations sur le sujet.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Le modelage mis en place vise à stabiliser l’anatomie de l’appareil circulatoire ainsi que la fonction de chaque organe.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La tâche principale consiste à annoter un schéma de l’appareil circulatoire et un tableau contenant les organes circulatoires et leurs fonctions que l’élève doit relier chaque organe à sa fonction, et un schéma sur lequel l’élève doit identifier le type de la circulation et le sens de la circulation du sang.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Les outils mobilisés : deux schémas de l’appareil circulatoire à compléter et un tableau.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noProof="0" dirty="0"/>
              <a:t>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//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Invitez les élèves à passer au tableau pour rédiger leurs réponses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9" name="Image 18" descr="Une image contenant texte, capture d’écran, squelette&#10;&#10;Le contenu généré par l’IA peut être incorrect.">
            <a:extLst>
              <a:ext uri="{FF2B5EF4-FFF2-40B4-BE49-F238E27FC236}">
                <a16:creationId xmlns:a16="http://schemas.microsoft.com/office/drawing/2014/main" id="{2801F626-7C40-6CE5-304B-F74A5159F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320" y="1475694"/>
            <a:ext cx="10239375" cy="4429125"/>
          </a:xfrm>
          <a:prstGeom prst="rect">
            <a:avLst/>
          </a:prstGeom>
        </p:spPr>
      </p:pic>
      <p:sp>
        <p:nvSpPr>
          <p:cNvPr id="20" name="ZoneTexte 12">
            <a:extLst>
              <a:ext uri="{FF2B5EF4-FFF2-40B4-BE49-F238E27FC236}">
                <a16:creationId xmlns:a16="http://schemas.microsoft.com/office/drawing/2014/main" id="{D6C782B0-5943-D17E-3BFB-5CD9D3CBD9DC}"/>
              </a:ext>
            </a:extLst>
          </p:cNvPr>
          <p:cNvSpPr txBox="1"/>
          <p:nvPr/>
        </p:nvSpPr>
        <p:spPr>
          <a:xfrm>
            <a:off x="8187283" y="3690256"/>
            <a:ext cx="1377408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Cœur </a:t>
            </a:r>
          </a:p>
        </p:txBody>
      </p:sp>
      <p:sp>
        <p:nvSpPr>
          <p:cNvPr id="21" name="ZoneTexte 12">
            <a:extLst>
              <a:ext uri="{FF2B5EF4-FFF2-40B4-BE49-F238E27FC236}">
                <a16:creationId xmlns:a16="http://schemas.microsoft.com/office/drawing/2014/main" id="{8FDE12E2-ECBA-AB87-0717-822F8C134607}"/>
              </a:ext>
            </a:extLst>
          </p:cNvPr>
          <p:cNvSpPr txBox="1"/>
          <p:nvPr/>
        </p:nvSpPr>
        <p:spPr>
          <a:xfrm>
            <a:off x="1682437" y="3690256"/>
            <a:ext cx="1648592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Capillaires</a:t>
            </a:r>
          </a:p>
        </p:txBody>
      </p:sp>
      <p:sp>
        <p:nvSpPr>
          <p:cNvPr id="22" name="ZoneTexte 12">
            <a:extLst>
              <a:ext uri="{FF2B5EF4-FFF2-40B4-BE49-F238E27FC236}">
                <a16:creationId xmlns:a16="http://schemas.microsoft.com/office/drawing/2014/main" id="{B3E08373-7192-0546-0E27-EDB7971A6612}"/>
              </a:ext>
            </a:extLst>
          </p:cNvPr>
          <p:cNvSpPr txBox="1"/>
          <p:nvPr/>
        </p:nvSpPr>
        <p:spPr>
          <a:xfrm>
            <a:off x="1682437" y="3103439"/>
            <a:ext cx="1127394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sz="2400" b="1" noProof="0" dirty="0">
                <a:solidFill>
                  <a:srgbClr val="FF0000"/>
                </a:solidFill>
              </a:rPr>
              <a:t>Veines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414BCAA-8C1E-3419-7046-B9588BBDDE6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69F26D67-4ECF-AEA7-1707-E7FB9C46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1E4CD84-196A-5347-3D0B-84925A0A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 descr="Une image contenant texte, Police, ligne, nombre&#10;&#10;Le contenu généré par l’IA peut être incorrect.">
            <a:extLst>
              <a:ext uri="{FF2B5EF4-FFF2-40B4-BE49-F238E27FC236}">
                <a16:creationId xmlns:a16="http://schemas.microsoft.com/office/drawing/2014/main" id="{1A772C81-F620-F030-9DBC-942C85793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" y="2228850"/>
            <a:ext cx="10239375" cy="240030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CC91FFC9-3366-F531-3908-96D57204270D}"/>
              </a:ext>
            </a:extLst>
          </p:cNvPr>
          <p:cNvCxnSpPr>
            <a:cxnSpLocks/>
          </p:cNvCxnSpPr>
          <p:nvPr/>
        </p:nvCxnSpPr>
        <p:spPr>
          <a:xfrm>
            <a:off x="3153747" y="3069771"/>
            <a:ext cx="2332653" cy="5878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2750B4C-45CA-6C49-FFB0-A715EFCAB9FD}"/>
              </a:ext>
            </a:extLst>
          </p:cNvPr>
          <p:cNvCxnSpPr>
            <a:cxnSpLocks/>
          </p:cNvCxnSpPr>
          <p:nvPr/>
        </p:nvCxnSpPr>
        <p:spPr>
          <a:xfrm>
            <a:off x="3153747" y="3657600"/>
            <a:ext cx="2332653" cy="5878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F551BA1-A651-637D-2267-E1C7C9012C4F}"/>
              </a:ext>
            </a:extLst>
          </p:cNvPr>
          <p:cNvCxnSpPr>
            <a:cxnSpLocks/>
          </p:cNvCxnSpPr>
          <p:nvPr/>
        </p:nvCxnSpPr>
        <p:spPr>
          <a:xfrm flipV="1">
            <a:off x="3153747" y="3069771"/>
            <a:ext cx="2332653" cy="11756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868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8936E-04E6-2263-EDB7-135552BB3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4DEEB9-A24F-7F38-94F1-E32435758956}"/>
              </a:ext>
            </a:extLst>
          </p:cNvPr>
          <p:cNvGrpSpPr/>
          <p:nvPr/>
        </p:nvGrpSpPr>
        <p:grpSpPr>
          <a:xfrm>
            <a:off x="1000125" y="1377042"/>
            <a:ext cx="10191750" cy="4495800"/>
            <a:chOff x="1000125" y="1377042"/>
            <a:chExt cx="10191750" cy="4495800"/>
          </a:xfrm>
        </p:grpSpPr>
        <p:pic>
          <p:nvPicPr>
            <p:cNvPr id="4" name="Image 3" descr="Une image contenant texte, capture d’écran, squelette&#10;&#10;Le contenu généré par l’IA peut être incorrect.">
              <a:extLst>
                <a:ext uri="{FF2B5EF4-FFF2-40B4-BE49-F238E27FC236}">
                  <a16:creationId xmlns:a16="http://schemas.microsoft.com/office/drawing/2014/main" id="{2ADFD1F1-72FA-7631-D1B0-CE648B418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125" y="1377042"/>
              <a:ext cx="10191750" cy="44958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C30BE2E-A578-E086-F2F1-9171F985DD8E}"/>
                </a:ext>
              </a:extLst>
            </p:cNvPr>
            <p:cNvSpPr/>
            <p:nvPr/>
          </p:nvSpPr>
          <p:spPr>
            <a:xfrm>
              <a:off x="1278293" y="2784589"/>
              <a:ext cx="5262465" cy="120885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0EB5606-6CF6-956A-825B-78E88C2BF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690C69D-4C2E-77DC-DB0C-720BE41B132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87DA4A5-BE72-94E8-D089-706FAB07329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7044DAEE-F4EC-8F54-DCE8-A15849DF2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8C194F2D-4800-9213-AAD0-C377A92D7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2" name="ZoneTexte 12">
            <a:extLst>
              <a:ext uri="{FF2B5EF4-FFF2-40B4-BE49-F238E27FC236}">
                <a16:creationId xmlns:a16="http://schemas.microsoft.com/office/drawing/2014/main" id="{1D353B5D-6807-58BE-E50A-1350E7B1467F}"/>
              </a:ext>
            </a:extLst>
          </p:cNvPr>
          <p:cNvSpPr txBox="1"/>
          <p:nvPr/>
        </p:nvSpPr>
        <p:spPr>
          <a:xfrm>
            <a:off x="9355263" y="2840630"/>
            <a:ext cx="22613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b="1" noProof="0" dirty="0">
                <a:solidFill>
                  <a:srgbClr val="FF0000"/>
                </a:solidFill>
              </a:rPr>
              <a:t>Petite circulation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F1022A6-CD70-4B9D-B743-823D27A3B987}"/>
              </a:ext>
            </a:extLst>
          </p:cNvPr>
          <p:cNvSpPr txBox="1"/>
          <p:nvPr/>
        </p:nvSpPr>
        <p:spPr>
          <a:xfrm>
            <a:off x="9355263" y="4012049"/>
            <a:ext cx="22613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b="1" noProof="0" dirty="0">
                <a:solidFill>
                  <a:srgbClr val="FF0000"/>
                </a:solidFill>
              </a:rPr>
              <a:t>Grande circulation </a:t>
            </a:r>
          </a:p>
        </p:txBody>
      </p:sp>
    </p:spTree>
    <p:extLst>
      <p:ext uri="{BB962C8B-B14F-4D97-AF65-F5344CB8AC3E}">
        <p14:creationId xmlns:p14="http://schemas.microsoft.com/office/powerpoint/2010/main" val="1537314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DCA79-2B5E-9734-BD01-7FC471C86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9D3E5E8E-AFCC-57DC-50A6-EBE3421D8C11}"/>
              </a:ext>
            </a:extLst>
          </p:cNvPr>
          <p:cNvGrpSpPr/>
          <p:nvPr/>
        </p:nvGrpSpPr>
        <p:grpSpPr>
          <a:xfrm>
            <a:off x="1000125" y="1377042"/>
            <a:ext cx="10191750" cy="4495800"/>
            <a:chOff x="1000125" y="1377042"/>
            <a:chExt cx="10191750" cy="4495800"/>
          </a:xfrm>
        </p:grpSpPr>
        <p:pic>
          <p:nvPicPr>
            <p:cNvPr id="4" name="Image 3" descr="Une image contenant texte, capture d’écran, squelette&#10;&#10;Le contenu généré par l’IA peut être incorrect.">
              <a:extLst>
                <a:ext uri="{FF2B5EF4-FFF2-40B4-BE49-F238E27FC236}">
                  <a16:creationId xmlns:a16="http://schemas.microsoft.com/office/drawing/2014/main" id="{8D26898D-6A39-4654-5978-4D238E1F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125" y="1377042"/>
              <a:ext cx="10191750" cy="44958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A45BEFC-3EB7-0BB1-E070-FA39B4E0A1D6}"/>
                </a:ext>
              </a:extLst>
            </p:cNvPr>
            <p:cNvSpPr/>
            <p:nvPr/>
          </p:nvSpPr>
          <p:spPr>
            <a:xfrm>
              <a:off x="1371600" y="2024743"/>
              <a:ext cx="4917234" cy="7184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E9402BA6-85F3-047F-9F69-3CC1ABCB4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Prenez la correction sur vos livrets.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F68BBE8-C101-65B5-D89A-3B72BDD7D6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80923D-B223-B7BE-936D-CEB00BC8F54B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87E983C0-DEEB-96EE-2599-A9C9CBC44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42731A84-60E2-680B-3B90-9D03CE472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A5BCA926-11D7-D379-878F-E2E7905A0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40878">
            <a:off x="7439966" y="4244573"/>
            <a:ext cx="173555" cy="36713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A209C3-12FE-1B97-CD64-982259B8B2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858730">
            <a:off x="8503888" y="3837721"/>
            <a:ext cx="275123" cy="2858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5471221-30B0-2415-D6FC-684154536E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433837">
            <a:off x="7439965" y="3418645"/>
            <a:ext cx="173555" cy="3671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F6C16C-4718-0A3B-2751-1D9DD4C7F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226536">
            <a:off x="8145750" y="3000368"/>
            <a:ext cx="275123" cy="285842"/>
          </a:xfrm>
          <a:prstGeom prst="rect">
            <a:avLst/>
          </a:prstGeom>
        </p:spPr>
      </p:pic>
      <p:sp>
        <p:nvSpPr>
          <p:cNvPr id="12" name="ZoneTexte 12">
            <a:extLst>
              <a:ext uri="{FF2B5EF4-FFF2-40B4-BE49-F238E27FC236}">
                <a16:creationId xmlns:a16="http://schemas.microsoft.com/office/drawing/2014/main" id="{AE8BB16D-5821-63EC-2608-42E913CEF908}"/>
              </a:ext>
            </a:extLst>
          </p:cNvPr>
          <p:cNvSpPr txBox="1"/>
          <p:nvPr/>
        </p:nvSpPr>
        <p:spPr>
          <a:xfrm>
            <a:off x="9355263" y="2840630"/>
            <a:ext cx="22613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b="1" noProof="0" dirty="0">
                <a:solidFill>
                  <a:srgbClr val="FF0000"/>
                </a:solidFill>
              </a:rPr>
              <a:t>Petite circulation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593587-2750-923E-D46A-50E59793AAC0}"/>
              </a:ext>
            </a:extLst>
          </p:cNvPr>
          <p:cNvSpPr txBox="1"/>
          <p:nvPr/>
        </p:nvSpPr>
        <p:spPr>
          <a:xfrm>
            <a:off x="9363229" y="4021106"/>
            <a:ext cx="2261349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107000"/>
              </a:lnSpc>
              <a:defRPr sz="2000" kern="100">
                <a:latin typeface="Calibri "/>
                <a:cs typeface="Arial" panose="020B0604020202020204" pitchFamily="34" charset="0"/>
              </a:defRPr>
            </a:lvl1pPr>
          </a:lstStyle>
          <a:p>
            <a:r>
              <a:rPr lang="fr-FR" b="1" noProof="0" dirty="0">
                <a:solidFill>
                  <a:srgbClr val="FF0000"/>
                </a:solidFill>
              </a:rPr>
              <a:t>Grande circulation </a:t>
            </a:r>
          </a:p>
        </p:txBody>
      </p:sp>
    </p:spTree>
    <p:extLst>
      <p:ext uri="{BB962C8B-B14F-4D97-AF65-F5344CB8AC3E}">
        <p14:creationId xmlns:p14="http://schemas.microsoft.com/office/powerpoint/2010/main" val="3436722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Alors, qui peut me rappeler ce qu’on a appris?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75881" y="293442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Identifier les organes circulatoires, leurs fonctions et le sens de la circulation sanguine.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résoudre ma tâche, je dois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070" y="668280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texte, squelette, diagramme&#10;&#10;Le contenu généré par l’IA peut être incorrect.">
            <a:extLst>
              <a:ext uri="{FF2B5EF4-FFF2-40B4-BE49-F238E27FC236}">
                <a16:creationId xmlns:a16="http://schemas.microsoft.com/office/drawing/2014/main" id="{6AEDA548-6DBA-0217-B254-DAA4000D7B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7" r="2837"/>
          <a:stretch>
            <a:fillRect/>
          </a:stretch>
        </p:blipFill>
        <p:spPr>
          <a:xfrm>
            <a:off x="252557" y="2627465"/>
            <a:ext cx="5117796" cy="28496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DC8C22-9E3E-9B65-6572-8A6F910B0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37" y="1705693"/>
            <a:ext cx="4838700" cy="37503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C93F0C-6903-85EE-D7FD-D278C5B2C969}"/>
              </a:ext>
            </a:extLst>
          </p:cNvPr>
          <p:cNvSpPr/>
          <p:nvPr/>
        </p:nvSpPr>
        <p:spPr>
          <a:xfrm>
            <a:off x="5429590" y="1096611"/>
            <a:ext cx="111967" cy="53489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C4FADE2-4348-4B2D-7B9D-2CD59CD96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713" y="1176720"/>
            <a:ext cx="6270134" cy="326373"/>
          </a:xfrm>
          <a:prstGeom prst="rect">
            <a:avLst/>
          </a:prstGeom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325393E7-C339-AFE5-D22E-D1833FFEA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810" y="1799852"/>
            <a:ext cx="5879939" cy="1474287"/>
          </a:xfrm>
          <a:prstGeom prst="rect">
            <a:avLst/>
          </a:prstGeom>
        </p:spPr>
      </p:pic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CBCD8D4-AAAC-ACDD-54C9-10760080D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9310" y="4221956"/>
            <a:ext cx="5822266" cy="227466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06C5046-6D09-0BB8-DD66-A513920C8F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5713" y="3581554"/>
            <a:ext cx="6270134" cy="33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46581"/>
            <a:chOff x="279385" y="1039998"/>
            <a:chExt cx="8613802" cy="3784935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44218" y="2409883"/>
              <a:ext cx="3061745" cy="81210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spc="-30" noProof="0" dirty="0">
                  <a:solidFill>
                    <a:srgbClr val="106585"/>
                  </a:solidFill>
                </a:rPr>
                <a:t>Identifier les organes circulatoires, leurs fonctions et le sens de la circulation sanguine.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694672" y="2333862"/>
              <a:ext cx="1664247" cy="7617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000" b="0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Circulation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2000" kern="0" spc="-80" noProof="0" dirty="0">
                  <a:solidFill>
                    <a:prstClr val="black"/>
                  </a:solidFill>
                  <a:latin typeface="Calibri" panose="020F0502020204030204"/>
                </a:rPr>
                <a:t>Appareil circulatoire</a:t>
              </a: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Identifier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/>
                </a:rPr>
                <a:t>Relier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/>
                </a:rPr>
                <a:t>Indiquer</a:t>
              </a:r>
              <a:endPara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52345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Appareil circulaire</a:t>
              </a: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Cœur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Artères</a:t>
              </a: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Veines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Capillaires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Petite circulation sanguine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/>
                </a:rPr>
                <a:t>Grande circulation sanguine</a:t>
              </a: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511352" y="3131275"/>
              <a:ext cx="773026" cy="954451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05963" y="2815936"/>
              <a:ext cx="552863" cy="1334630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931521" y="5497597"/>
            <a:ext cx="6094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kern="0" noProof="0" dirty="0">
                <a:solidFill>
                  <a:srgbClr val="000000"/>
                </a:solidFill>
                <a:latin typeface="Calibri" panose="020F0502020204030204"/>
              </a:rPr>
              <a:t>//</a:t>
            </a: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08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07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6380</TotalTime>
  <Words>2418</Words>
  <Application>Microsoft Office PowerPoint</Application>
  <PresentationFormat>Grand écran</PresentationFormat>
  <Paragraphs>337</Paragraphs>
  <Slides>70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Calibri </vt:lpstr>
      <vt:lpstr>Calibri-Bold</vt:lpstr>
      <vt:lpstr>Dosis</vt:lpstr>
      <vt:lpstr>Georgia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Présentation PowerPoint</vt:lpstr>
      <vt:lpstr>Pour vous rappeler de l’organisation de l’appareil circulatoire, répondez à cette première question. </vt:lpstr>
      <vt:lpstr>Parfait ! Voici la réponse. يتكون الجهاز الدوراني من القلب و العروق الدموية</vt:lpstr>
      <vt:lpstr>Voici une deuxième question.</vt:lpstr>
      <vt:lpstr>Parfait ! </vt:lpstr>
      <vt:lpstr>Présentation PowerPoint</vt:lpstr>
      <vt:lpstr>Lisez le dialogue.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la circulation sanguine et l’appareil circulatoire.</vt:lpstr>
      <vt:lpstr>Maintenant,  nous allons reconnaitre les organes qui constituent l’appareil circulatoire. L’appareil circulatoire est constitué de: </vt:lpstr>
      <vt:lpstr>Maintenant,  nous allons reconnaitre les rôles des organes circulatoires. Commençons par le rôle du cœur.</vt:lpstr>
      <vt:lpstr>Le cœur est constitué de deux oreillettes et deux ventricules.  Selon sa fonction on distingue un cœur droit et un cœur gauche :</vt:lpstr>
      <vt:lpstr>Maintenant, nous allons reconnaitre les rôles des différents vaisseaux sanguins. On commence par les artères.</vt:lpstr>
      <vt:lpstr>Le rôle des veines.</vt:lpstr>
      <vt:lpstr>Enfin, le rôle des capillaires:</vt:lpstr>
      <vt:lpstr>Le sang circule dans le corps grâce à deux circulations : </vt:lpstr>
      <vt:lpstr>Le sang circule dans le corps grâce à deux circulations : </vt:lpstr>
      <vt:lpstr>Présentation PowerPoint</vt:lpstr>
      <vt:lpstr>Voici la tâche qu’on me demande de réaliser. On me demande de légender un schéma de l’appareil circulatoire puis de relier chaque organe à sa fonction et enfin de déterminer le type de la circulation sanguine et le sens de la circulation du sang.</vt:lpstr>
      <vt:lpstr>Je commence ma tâche par identifier les constituants de l’appareil circulatoire.</vt:lpstr>
      <vt:lpstr>Ensuite, je relie chaque constituant de l’appareil circulatoire à sa fonction. </vt:lpstr>
      <vt:lpstr>Enfin, la troisième consigne.</vt:lpstr>
      <vt:lpstr>Enfin, la troisième consigne.</vt:lpstr>
      <vt:lpstr>Présentation PowerPoint</vt:lpstr>
      <vt:lpstr>Présentation PowerPoint</vt:lpstr>
      <vt:lpstr>Répondez à la question suivante:</vt:lpstr>
      <vt:lpstr>Parfait ! Le rôle principal du cœur est de propulser le sang vers tous les organes. </vt:lpstr>
      <vt:lpstr>Répondez à la question suivante.</vt:lpstr>
      <vt:lpstr>Excellent ! Le cœur comprend deux ventricules et deux oreillettes. </vt:lpstr>
      <vt:lpstr>Voici une autre question :</vt:lpstr>
      <vt:lpstr>C’est le cœur droit qui propulse le sang vers les poumons.</vt:lpstr>
      <vt:lpstr>Voici une dernière question.</vt:lpstr>
      <vt:lpstr>Présentation PowerPoint</vt:lpstr>
      <vt:lpstr>Présentation PowerPoint</vt:lpstr>
      <vt:lpstr>Maintenant, vous allez travailler en binôme. Chacun prend un moment pour réaliser l’activité de la page 34 sur le livret. Ensuite, vous comparez vos réponses en justifiant.</vt:lpstr>
      <vt:lpstr>Le temps est terminé. </vt:lpstr>
      <vt:lpstr>Correction.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35 sur le livret.</vt:lpstr>
      <vt:lpstr>Le temps est terminé. </vt:lpstr>
      <vt:lpstr>Correction.</vt:lpstr>
      <vt:lpstr>Prenez la correction sur vos livrets.</vt:lpstr>
      <vt:lpstr>Prenez la correction sur vos livrets.</vt:lpstr>
      <vt:lpstr>Prenez la correction sur vos livrets.</vt:lpstr>
      <vt:lpstr>Présentation PowerPoint</vt:lpstr>
      <vt:lpstr>Qui peut me dire ce que nous avons appris aujourd’hui? </vt:lpstr>
      <vt:lpstr>Avant de finir, faisons un petit résumé ensemble ! Alors, qui peut me rappeler ce qu’on a appris?</vt:lpstr>
      <vt:lpstr>Pour résoudre ma tâche, je dois 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ahmed el annaoui</cp:lastModifiedBy>
  <cp:revision>403</cp:revision>
  <dcterms:created xsi:type="dcterms:W3CDTF">2025-11-03T10:55:47Z</dcterms:created>
  <dcterms:modified xsi:type="dcterms:W3CDTF">2026-02-15T23:31:08Z</dcterms:modified>
</cp:coreProperties>
</file>