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3" r:id="rId1"/>
    <p:sldMasterId id="2147483767" r:id="rId2"/>
    <p:sldMasterId id="2147483768" r:id="rId3"/>
  </p:sldMasterIdLst>
  <p:notesMasterIdLst>
    <p:notesMasterId r:id="rId72"/>
  </p:notesMasterIdLst>
  <p:handoutMasterIdLst>
    <p:handoutMasterId r:id="rId73"/>
  </p:handoutMasterIdLst>
  <p:sldIdLst>
    <p:sldId id="2147483585" r:id="rId4"/>
    <p:sldId id="2147483485" r:id="rId5"/>
    <p:sldId id="2147483396" r:id="rId6"/>
    <p:sldId id="2147483552" r:id="rId7"/>
    <p:sldId id="2147483397" r:id="rId8"/>
    <p:sldId id="2134806567" r:id="rId9"/>
    <p:sldId id="2147483640" r:id="rId10"/>
    <p:sldId id="2147483587" r:id="rId11"/>
    <p:sldId id="2147483604" r:id="rId12"/>
    <p:sldId id="2147483605" r:id="rId13"/>
    <p:sldId id="2147483644" r:id="rId14"/>
    <p:sldId id="2147483645" r:id="rId15"/>
    <p:sldId id="2134805874" r:id="rId16"/>
    <p:sldId id="2147483588" r:id="rId17"/>
    <p:sldId id="2147483642" r:id="rId18"/>
    <p:sldId id="2147483643" r:id="rId19"/>
    <p:sldId id="261" r:id="rId20"/>
    <p:sldId id="2134805878" r:id="rId21"/>
    <p:sldId id="257" r:id="rId22"/>
    <p:sldId id="258" r:id="rId23"/>
    <p:sldId id="264" r:id="rId24"/>
    <p:sldId id="288" r:id="rId25"/>
    <p:sldId id="289" r:id="rId26"/>
    <p:sldId id="280" r:id="rId27"/>
    <p:sldId id="281" r:id="rId28"/>
    <p:sldId id="259" r:id="rId29"/>
    <p:sldId id="260" r:id="rId30"/>
    <p:sldId id="262" r:id="rId31"/>
    <p:sldId id="290" r:id="rId32"/>
    <p:sldId id="2134806179" r:id="rId33"/>
    <p:sldId id="2134806202" r:id="rId34"/>
    <p:sldId id="2134806203" r:id="rId35"/>
    <p:sldId id="2134806209" r:id="rId36"/>
    <p:sldId id="2134806205" r:id="rId37"/>
    <p:sldId id="2134806208" r:id="rId38"/>
    <p:sldId id="2134806249" r:id="rId39"/>
    <p:sldId id="2134806204" r:id="rId40"/>
    <p:sldId id="2134806573" r:id="rId41"/>
    <p:sldId id="2147483590" r:id="rId42"/>
    <p:sldId id="279" r:id="rId43"/>
    <p:sldId id="2147483594" r:id="rId44"/>
    <p:sldId id="2147483568" r:id="rId45"/>
    <p:sldId id="2134806108" r:id="rId46"/>
    <p:sldId id="2134806575" r:id="rId47"/>
    <p:sldId id="275" r:id="rId48"/>
    <p:sldId id="276" r:id="rId49"/>
    <p:sldId id="277" r:id="rId50"/>
    <p:sldId id="278" r:id="rId51"/>
    <p:sldId id="2134806577" r:id="rId52"/>
    <p:sldId id="2134806551" r:id="rId53"/>
    <p:sldId id="2147483579" r:id="rId54"/>
    <p:sldId id="2147483600" r:id="rId55"/>
    <p:sldId id="2147483603" r:id="rId56"/>
    <p:sldId id="284" r:id="rId57"/>
    <p:sldId id="285" r:id="rId58"/>
    <p:sldId id="2134806579" r:id="rId59"/>
    <p:sldId id="2134806088" r:id="rId60"/>
    <p:sldId id="2147483582" r:id="rId61"/>
    <p:sldId id="2134806580" r:id="rId62"/>
    <p:sldId id="286" r:id="rId63"/>
    <p:sldId id="287" r:id="rId64"/>
    <p:sldId id="2147483596" r:id="rId65"/>
    <p:sldId id="2134806582" r:id="rId66"/>
    <p:sldId id="2147483647" r:id="rId67"/>
    <p:sldId id="2134806536" r:id="rId68"/>
    <p:sldId id="2147483617" r:id="rId69"/>
    <p:sldId id="2147483447" r:id="rId70"/>
    <p:sldId id="2134806584" r:id="rId7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ébut de la séance" id="{C2A08ED1-B979-4AF1-8A74-6EA0648FD953}">
          <p14:sldIdLst>
            <p14:sldId id="2147483585"/>
            <p14:sldId id="2147483485"/>
            <p14:sldId id="2147483396"/>
            <p14:sldId id="2147483552"/>
            <p14:sldId id="2147483397"/>
          </p14:sldIdLst>
        </p14:section>
        <p14:section name="Ouverture" id="{79315A69-A635-48A2-B9BA-98FE67B817D4}">
          <p14:sldIdLst>
            <p14:sldId id="2134806567"/>
            <p14:sldId id="2147483640"/>
            <p14:sldId id="2147483587"/>
            <p14:sldId id="2147483604"/>
            <p14:sldId id="2147483605"/>
            <p14:sldId id="2147483644"/>
            <p14:sldId id="2147483645"/>
            <p14:sldId id="2134805874"/>
            <p14:sldId id="2147483588"/>
            <p14:sldId id="2147483642"/>
            <p14:sldId id="2147483643"/>
            <p14:sldId id="261"/>
            <p14:sldId id="2134805878"/>
          </p14:sldIdLst>
        </p14:section>
        <p14:section name="Modelage" id="{A2A5D278-252D-471E-A046-E0EEBB7C2D2B}">
          <p14:sldIdLst>
            <p14:sldId id="257"/>
            <p14:sldId id="258"/>
            <p14:sldId id="264"/>
            <p14:sldId id="288"/>
            <p14:sldId id="289"/>
            <p14:sldId id="280"/>
            <p14:sldId id="281"/>
            <p14:sldId id="259"/>
            <p14:sldId id="260"/>
            <p14:sldId id="262"/>
            <p14:sldId id="290"/>
            <p14:sldId id="2134806179"/>
            <p14:sldId id="2134806202"/>
            <p14:sldId id="2134806203"/>
            <p14:sldId id="2134806209"/>
            <p14:sldId id="2134806205"/>
            <p14:sldId id="2134806208"/>
            <p14:sldId id="2134806249"/>
            <p14:sldId id="2134806204"/>
            <p14:sldId id="2134806573"/>
            <p14:sldId id="2147483590"/>
            <p14:sldId id="279"/>
            <p14:sldId id="2147483594"/>
          </p14:sldIdLst>
        </p14:section>
        <p14:section name="Pratique guidée collective" id="{22D92770-EE3A-4FC2-857A-DF2A0B803C03}">
          <p14:sldIdLst>
            <p14:sldId id="2147483568"/>
            <p14:sldId id="2134806108"/>
            <p14:sldId id="2134806575"/>
            <p14:sldId id="275"/>
            <p14:sldId id="276"/>
            <p14:sldId id="277"/>
            <p14:sldId id="278"/>
          </p14:sldIdLst>
        </p14:section>
        <p14:section name="Pratique en binôme" id="{FBF6C3DA-BDD6-43C8-8043-82F3BE3C64FD}">
          <p14:sldIdLst>
            <p14:sldId id="2134806577"/>
            <p14:sldId id="2134806551"/>
            <p14:sldId id="2147483579"/>
            <p14:sldId id="2147483600"/>
            <p14:sldId id="2147483603"/>
            <p14:sldId id="284"/>
            <p14:sldId id="285"/>
          </p14:sldIdLst>
        </p14:section>
        <p14:section name="Pratique autonome" id="{40CD8AAE-F9F0-47C4-A7F7-0976D79B8EC9}">
          <p14:sldIdLst>
            <p14:sldId id="2134806579"/>
            <p14:sldId id="2134806088"/>
            <p14:sldId id="2147483582"/>
            <p14:sldId id="2134806580"/>
            <p14:sldId id="286"/>
            <p14:sldId id="287"/>
            <p14:sldId id="2147483596"/>
          </p14:sldIdLst>
        </p14:section>
        <p14:section name="Clôture" id="{8EB5D3A0-81F1-4DE6-BEB2-58DE24DBB138}">
          <p14:sldIdLst>
            <p14:sldId id="2134806582"/>
            <p14:sldId id="2147483647"/>
            <p14:sldId id="2134806536"/>
            <p14:sldId id="2147483617"/>
            <p14:sldId id="2147483447"/>
          </p14:sldIdLst>
        </p14:section>
        <p14:section name="Fin de la séance" id="{44B71B2B-D974-4F2C-B5A1-E1796678D1E2}">
          <p14:sldIdLst>
            <p14:sldId id="2134806584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4187"/>
    <a:srgbClr val="FDEBD4"/>
    <a:srgbClr val="F5CBF0"/>
    <a:srgbClr val="1D9A78"/>
    <a:srgbClr val="F15551"/>
    <a:srgbClr val="002060"/>
    <a:srgbClr val="D3E8F1"/>
    <a:srgbClr val="59B4ED"/>
    <a:srgbClr val="18AD40"/>
    <a:srgbClr val="0273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503" autoAdjust="0"/>
    <p:restoredTop sz="94690" autoAdjust="0"/>
  </p:normalViewPr>
  <p:slideViewPr>
    <p:cSldViewPr snapToGrid="0">
      <p:cViewPr varScale="1">
        <p:scale>
          <a:sx n="78" d="100"/>
          <a:sy n="78" d="100"/>
        </p:scale>
        <p:origin x="76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 snapToGrid="0">
      <p:cViewPr varScale="1">
        <p:scale>
          <a:sx n="65" d="100"/>
          <a:sy n="65" d="100"/>
        </p:scale>
        <p:origin x="2040" y="43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3.xml"/><Relationship Id="rId21" Type="http://schemas.openxmlformats.org/officeDocument/2006/relationships/slide" Target="slides/slide18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63" Type="http://schemas.openxmlformats.org/officeDocument/2006/relationships/slide" Target="slides/slide60.xml"/><Relationship Id="rId68" Type="http://schemas.openxmlformats.org/officeDocument/2006/relationships/slide" Target="slides/slide65.xml"/><Relationship Id="rId16" Type="http://schemas.openxmlformats.org/officeDocument/2006/relationships/slide" Target="slides/slide1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slide" Target="slides/slide50.xml"/><Relationship Id="rId58" Type="http://schemas.openxmlformats.org/officeDocument/2006/relationships/slide" Target="slides/slide55.xml"/><Relationship Id="rId66" Type="http://schemas.openxmlformats.org/officeDocument/2006/relationships/slide" Target="slides/slide63.xml"/><Relationship Id="rId74" Type="http://schemas.openxmlformats.org/officeDocument/2006/relationships/presProps" Target="presProps.xml"/><Relationship Id="rId5" Type="http://schemas.openxmlformats.org/officeDocument/2006/relationships/slide" Target="slides/slide2.xml"/><Relationship Id="rId61" Type="http://schemas.openxmlformats.org/officeDocument/2006/relationships/slide" Target="slides/slide58.xml"/><Relationship Id="rId19" Type="http://schemas.openxmlformats.org/officeDocument/2006/relationships/slide" Target="slides/slide1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56" Type="http://schemas.openxmlformats.org/officeDocument/2006/relationships/slide" Target="slides/slide53.xml"/><Relationship Id="rId64" Type="http://schemas.openxmlformats.org/officeDocument/2006/relationships/slide" Target="slides/slide61.xml"/><Relationship Id="rId69" Type="http://schemas.openxmlformats.org/officeDocument/2006/relationships/slide" Target="slides/slide66.xml"/><Relationship Id="rId77" Type="http://schemas.openxmlformats.org/officeDocument/2006/relationships/tableStyles" Target="tableStyles.xml"/><Relationship Id="rId8" Type="http://schemas.openxmlformats.org/officeDocument/2006/relationships/slide" Target="slides/slide5.xml"/><Relationship Id="rId51" Type="http://schemas.openxmlformats.org/officeDocument/2006/relationships/slide" Target="slides/slide48.xml"/><Relationship Id="rId72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59" Type="http://schemas.openxmlformats.org/officeDocument/2006/relationships/slide" Target="slides/slide56.xml"/><Relationship Id="rId67" Type="http://schemas.openxmlformats.org/officeDocument/2006/relationships/slide" Target="slides/slide64.xml"/><Relationship Id="rId20" Type="http://schemas.openxmlformats.org/officeDocument/2006/relationships/slide" Target="slides/slide17.xml"/><Relationship Id="rId41" Type="http://schemas.openxmlformats.org/officeDocument/2006/relationships/slide" Target="slides/slide38.xml"/><Relationship Id="rId54" Type="http://schemas.openxmlformats.org/officeDocument/2006/relationships/slide" Target="slides/slide51.xml"/><Relationship Id="rId62" Type="http://schemas.openxmlformats.org/officeDocument/2006/relationships/slide" Target="slides/slide59.xml"/><Relationship Id="rId70" Type="http://schemas.openxmlformats.org/officeDocument/2006/relationships/slide" Target="slides/slide67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57" Type="http://schemas.openxmlformats.org/officeDocument/2006/relationships/slide" Target="slides/slide54.xml"/><Relationship Id="rId10" Type="http://schemas.openxmlformats.org/officeDocument/2006/relationships/slide" Target="slides/slide7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slide" Target="slides/slide49.xml"/><Relationship Id="rId60" Type="http://schemas.openxmlformats.org/officeDocument/2006/relationships/slide" Target="slides/slide57.xml"/><Relationship Id="rId65" Type="http://schemas.openxmlformats.org/officeDocument/2006/relationships/slide" Target="slides/slide62.xml"/><Relationship Id="rId73" Type="http://schemas.openxmlformats.org/officeDocument/2006/relationships/handoutMaster" Target="handoutMasters/handout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9" Type="http://schemas.openxmlformats.org/officeDocument/2006/relationships/slide" Target="slides/slide36.xml"/><Relationship Id="rId34" Type="http://schemas.openxmlformats.org/officeDocument/2006/relationships/slide" Target="slides/slide31.xml"/><Relationship Id="rId50" Type="http://schemas.openxmlformats.org/officeDocument/2006/relationships/slide" Target="slides/slide47.xml"/><Relationship Id="rId55" Type="http://schemas.openxmlformats.org/officeDocument/2006/relationships/slide" Target="slides/slide52.xml"/><Relationship Id="rId76" Type="http://schemas.openxmlformats.org/officeDocument/2006/relationships/theme" Target="theme/theme1.xml"/><Relationship Id="rId7" Type="http://schemas.openxmlformats.org/officeDocument/2006/relationships/slide" Target="slides/slide4.xml"/><Relationship Id="rId71" Type="http://schemas.openxmlformats.org/officeDocument/2006/relationships/slide" Target="slides/slide68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CBC5355-174C-897A-4DA3-34860DDD257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4E6C065-6D13-7E84-9157-4778C9CB029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BE90AC0-E56A-4928-9268-F8B86B3617FD}" type="datetimeFigureOut">
              <a:rPr lang="fr-FR" smtClean="0"/>
              <a:t>01/01/2026</a:t>
            </a:fld>
            <a:endParaRPr lang="fr-FR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C77FEFC-A0B3-5633-10E3-B5C99AE1CE1D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5D936D1-2E50-70A0-15D8-53F6492963D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D1FAB1-D3C0-4044-A94D-A9D2AF2A113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825238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652897D-8270-46EB-9581-9FD6E1B808F9}" type="datetimeFigureOut">
              <a:rPr lang="fr-FR" smtClean="0"/>
              <a:t>01/01/2026</a:t>
            </a:fld>
            <a:endParaRPr lang="fr-FR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437357-FDEB-42E8-94B9-16208305E930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1267654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46;g3708d1f8300_1_658:notes">
            <a:extLst>
              <a:ext uri="{FF2B5EF4-FFF2-40B4-BE49-F238E27FC236}">
                <a16:creationId xmlns:a16="http://schemas.microsoft.com/office/drawing/2014/main" id="{353E4283-BBA2-8675-6601-7A74B15BD2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247;g3708d1f8300_1_658:notes">
            <a:extLst>
              <a:ext uri="{FF2B5EF4-FFF2-40B4-BE49-F238E27FC236}">
                <a16:creationId xmlns:a16="http://schemas.microsoft.com/office/drawing/2014/main" id="{7F1C854B-1D70-C6F1-A27D-A011B6547AC1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248;g3708d1f8300_1_658:notes">
            <a:extLst>
              <a:ext uri="{FF2B5EF4-FFF2-40B4-BE49-F238E27FC236}">
                <a16:creationId xmlns:a16="http://schemas.microsoft.com/office/drawing/2014/main" id="{788381E9-0A6B-C645-053A-CA620AEFDDD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323401D-AD66-48E8-9BE6-514052742394}" type="slidenum">
              <a:rPr kumimoji="0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437357-FDEB-42E8-94B9-16208305E930}" type="slidenum">
              <a:rPr lang="fr-FR" smtClean="0"/>
              <a:t>15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4336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DCCA6F7-823E-DBE7-9308-7858691015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0F530B88-1A58-09FA-1FE3-FEABE8B96A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EBC4A36E-8B62-2743-36F4-C37A31EE897A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8788DED6-4894-A994-4C2F-74534CB7FA9F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19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6388777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62850D1-0DDA-EB73-EDD9-20CE3F44E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9A76FAF2-C922-D511-8F93-EDB105871FE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9FDDE739-CA9A-0F5C-BDB2-12EE2842CCFB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74A07F5C-5007-E0E6-28C2-609341A52948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20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051864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F50269E2-AFC9-9106-AA36-D8BD9AE6F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02E9BA4C-37E5-90DE-CBFE-A15D6F94E6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F29FAAB8-B1DF-57E9-5F59-601E37FB816C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A000DB88-89DB-5A6B-5664-1B2763B46154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26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5657138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7C5C876C-6FFB-F8C1-BEFC-97C7360251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9C77566C-498A-D8A2-10F2-3A2B5D0C271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52ABBA60-3E1C-E41B-F829-0D7469EA657F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2AC65582-97D6-6A35-D6FA-0E3E1FDD2BD0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27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91037900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25E2F7D-4030-2D0E-3D86-18555DD5EE6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FA798738-DA13-D37A-EFF9-23F77F13E82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73908030-9AED-92A1-7C00-482623CA0FD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D010772C-8EDA-8CB9-EDC3-D65E1AC1B60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39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3844212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1F8AC288-FD7D-1E84-0FC6-02DDDC1353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207ADAF5-D593-DCB7-B1E8-471518C2C2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A9EA3DBF-C200-E8BD-4C6B-305B4581C6B4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EFC54747-EA45-0DDD-0CB7-EFA8286F67B6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41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5173382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5F1AFB17-7B9D-240F-3063-004F1B5613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726;g3634b8406b9_0_240:notes">
            <a:extLst>
              <a:ext uri="{FF2B5EF4-FFF2-40B4-BE49-F238E27FC236}">
                <a16:creationId xmlns:a16="http://schemas.microsoft.com/office/drawing/2014/main" id="{8381BA97-0C14-C9D8-1473-841E7C59D16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 w="12701" cap="flat">
            <a:solidFill>
              <a:srgbClr val="000000"/>
            </a:solidFill>
            <a:prstDash val="solid"/>
            <a:round/>
          </a:ln>
        </p:spPr>
      </p:sp>
      <p:sp>
        <p:nvSpPr>
          <p:cNvPr id="3" name="Google Shape;727;g3634b8406b9_0_240:notes">
            <a:extLst>
              <a:ext uri="{FF2B5EF4-FFF2-40B4-BE49-F238E27FC236}">
                <a16:creationId xmlns:a16="http://schemas.microsoft.com/office/drawing/2014/main" id="{8BDBF3C1-F62E-35AE-A35F-2A345D714BC3}"/>
              </a:ext>
            </a:extLst>
          </p:cNvPr>
          <p:cNvSpPr txBox="1">
            <a:spLocks noGrp="1"/>
          </p:cNvSpPr>
          <p:nvPr>
            <p:ph type="body" sz="quarter" idx="1"/>
          </p:nvPr>
        </p:nvSpPr>
        <p:spPr>
          <a:xfrm>
            <a:off x="685800" y="4400549"/>
            <a:ext cx="5486400" cy="3600596"/>
          </a:xfrm>
        </p:spPr>
        <p:txBody>
          <a:bodyPr tIns="45701" bIns="45701"/>
          <a:lstStyle/>
          <a:p>
            <a:endParaRPr lang="fr-FR"/>
          </a:p>
        </p:txBody>
      </p:sp>
      <p:sp>
        <p:nvSpPr>
          <p:cNvPr id="4" name="Google Shape;728;g3634b8406b9_0_240:notes">
            <a:extLst>
              <a:ext uri="{FF2B5EF4-FFF2-40B4-BE49-F238E27FC236}">
                <a16:creationId xmlns:a16="http://schemas.microsoft.com/office/drawing/2014/main" id="{93C2D100-21ED-C9FF-89FD-12B96A4E2A4C}"/>
              </a:ext>
            </a:extLst>
          </p:cNvPr>
          <p:cNvSpPr txBox="1">
            <a:spLocks noGrp="1"/>
          </p:cNvSpPr>
          <p:nvPr>
            <p:ph type="sldNum" sz="quarter" idx="8"/>
          </p:nvPr>
        </p:nvSpPr>
        <p:spPr>
          <a:xfrm>
            <a:off x="3884608" y="8685208"/>
            <a:ext cx="2971800" cy="45869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21" tIns="45701" rIns="91421" bIns="45701" anchor="b" anchorCtr="0" compatLnSpc="1">
            <a:noAutofit/>
          </a:bodyPr>
          <a:lstStyle/>
          <a:p>
            <a:pPr lvl="0" algn="r"/>
            <a:fld id="{BC6F1429-C017-4037-8B8F-5A80DDDE3928}" type="slidenum">
              <a:t>66</a:t>
            </a:fld>
            <a:endParaRPr lang="fr-FR" sz="1400" kern="0">
              <a:solidFill>
                <a:srgbClr val="000000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447101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01/01/2026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120317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30646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4261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58855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133652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24310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B27096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0515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28842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168001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FF656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474725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DC94DE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662840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01/01/2026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598435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43;p17">
            <a:extLst>
              <a:ext uri="{FF2B5EF4-FFF2-40B4-BE49-F238E27FC236}">
                <a16:creationId xmlns:a16="http://schemas.microsoft.com/office/drawing/2014/main" id="{1D5E7E9B-58C2-4C57-456E-7EA3B78DC98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621731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3" name="Google Shape;144;p17">
            <a:extLst>
              <a:ext uri="{FF2B5EF4-FFF2-40B4-BE49-F238E27FC236}">
                <a16:creationId xmlns:a16="http://schemas.microsoft.com/office/drawing/2014/main" id="{F0189036-8F9A-3D77-0C1B-A7B477325E00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4" name="Google Shape;145;p17">
            <a:extLst>
              <a:ext uri="{FF2B5EF4-FFF2-40B4-BE49-F238E27FC236}">
                <a16:creationId xmlns:a16="http://schemas.microsoft.com/office/drawing/2014/main" id="{D8D2167F-EC36-1319-AC32-C0927579250E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2838919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5" name="Google Shape;146;p17">
            <a:extLst>
              <a:ext uri="{FF2B5EF4-FFF2-40B4-BE49-F238E27FC236}">
                <a16:creationId xmlns:a16="http://schemas.microsoft.com/office/drawing/2014/main" id="{B4D140B0-70A5-696F-DBA8-60677A46C83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621767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6" name="Google Shape;147;p17">
            <a:extLst>
              <a:ext uri="{FF2B5EF4-FFF2-40B4-BE49-F238E27FC236}">
                <a16:creationId xmlns:a16="http://schemas.microsoft.com/office/drawing/2014/main" id="{55771FE2-EEE0-822C-2E88-D809119C3B8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2621743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7" name="Google Shape;148;p17">
            <a:extLst>
              <a:ext uri="{FF2B5EF4-FFF2-40B4-BE49-F238E27FC236}">
                <a16:creationId xmlns:a16="http://schemas.microsoft.com/office/drawing/2014/main" id="{010BD099-F350-8315-5887-9A3861988A55}"/>
              </a:ext>
            </a:extLst>
          </p:cNvPr>
          <p:cNvSpPr txBox="1">
            <a:spLocks noGrp="1"/>
          </p:cNvSpPr>
          <p:nvPr>
            <p:ph type="subTitle" idx="4294967295"/>
          </p:nvPr>
        </p:nvSpPr>
        <p:spPr>
          <a:xfrm>
            <a:off x="8020251" y="4835432"/>
            <a:ext cx="3074005" cy="646395"/>
          </a:xfrm>
          <a:prstGeom prst="rect">
            <a:avLst/>
          </a:prstGeom>
        </p:spPr>
        <p:txBody>
          <a:bodyPr tIns="68570" bIns="68570" anchor="ctr">
            <a:noAutofit/>
          </a:bodyPr>
          <a:lstStyle>
            <a:lvl1pPr>
              <a:lnSpc>
                <a:spcPct val="100000"/>
              </a:lnSpc>
              <a:spcBef>
                <a:spcPts val="0"/>
              </a:spcBef>
              <a:buNone/>
              <a:defRPr sz="1867"/>
            </a:lvl1pPr>
          </a:lstStyle>
          <a:p>
            <a:pPr lvl="0"/>
            <a:endParaRPr lang="fr-FR"/>
          </a:p>
        </p:txBody>
      </p:sp>
      <p:sp>
        <p:nvSpPr>
          <p:cNvPr id="8" name="Google Shape;149;p17">
            <a:extLst>
              <a:ext uri="{FF2B5EF4-FFF2-40B4-BE49-F238E27FC236}">
                <a16:creationId xmlns:a16="http://schemas.microsoft.com/office/drawing/2014/main" id="{CF906F46-64F6-4619-CAF0-F66DA88FF9D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9" name="Google Shape;150;p17">
            <a:extLst>
              <a:ext uri="{FF2B5EF4-FFF2-40B4-BE49-F238E27FC236}">
                <a16:creationId xmlns:a16="http://schemas.microsoft.com/office/drawing/2014/main" id="{BD3F9A21-A16C-729E-32D8-409207B40966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1097755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0" name="Google Shape;151;p17">
            <a:extLst>
              <a:ext uri="{FF2B5EF4-FFF2-40B4-BE49-F238E27FC236}">
                <a16:creationId xmlns:a16="http://schemas.microsoft.com/office/drawing/2014/main" id="{91F48BA4-FD7A-B4CE-A715-4F8E87516604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2420599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1" name="Google Shape;152;p17">
            <a:extLst>
              <a:ext uri="{FF2B5EF4-FFF2-40B4-BE49-F238E27FC236}">
                <a16:creationId xmlns:a16="http://schemas.microsoft.com/office/drawing/2014/main" id="{38A86FB9-893A-B736-244D-E2D3D70A23A2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6496263" y="4465491"/>
            <a:ext cx="1524000" cy="763596"/>
          </a:xfrm>
          <a:prstGeom prst="rect">
            <a:avLst/>
          </a:prstGeom>
        </p:spPr>
        <p:txBody>
          <a:bodyPr tIns="68570" bIns="68570" anchorCtr="1">
            <a:noAutofit/>
          </a:bodyPr>
          <a:lstStyle>
            <a:lvl1pPr algn="ctr">
              <a:defRPr/>
            </a:lvl1pPr>
          </a:lstStyle>
          <a:p>
            <a:pPr lvl="0"/>
            <a:endParaRPr lang="fr-FR"/>
          </a:p>
        </p:txBody>
      </p:sp>
      <p:sp>
        <p:nvSpPr>
          <p:cNvPr id="12" name="Google Shape;153;p17">
            <a:extLst>
              <a:ext uri="{FF2B5EF4-FFF2-40B4-BE49-F238E27FC236}">
                <a16:creationId xmlns:a16="http://schemas.microsoft.com/office/drawing/2014/main" id="{64FB734B-7941-270B-0913-63532338AE77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63" y="2174785"/>
            <a:ext cx="3074005" cy="602004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3" name="Google Shape;154;p17">
            <a:extLst>
              <a:ext uri="{FF2B5EF4-FFF2-40B4-BE49-F238E27FC236}">
                <a16:creationId xmlns:a16="http://schemas.microsoft.com/office/drawing/2014/main" id="{A6829D20-8FE3-56B7-E3B8-3ACA6DA9C7B5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020299" y="4184037"/>
            <a:ext cx="3074005" cy="703600"/>
          </a:xfrm>
          <a:prstGeom prst="rect">
            <a:avLst/>
          </a:prstGeom>
        </p:spPr>
        <p:txBody>
          <a:bodyPr tIns="68570" bIns="68570">
            <a:noAutofit/>
          </a:bodyPr>
          <a:lstStyle>
            <a:lvl1pPr>
              <a:defRPr sz="3200"/>
            </a:lvl1pPr>
          </a:lstStyle>
          <a:p>
            <a:pPr lvl="0"/>
            <a:endParaRPr lang="fr-FR"/>
          </a:p>
        </p:txBody>
      </p:sp>
      <p:sp>
        <p:nvSpPr>
          <p:cNvPr id="14" name="Google Shape;155;p17">
            <a:extLst>
              <a:ext uri="{FF2B5EF4-FFF2-40B4-BE49-F238E27FC236}">
                <a16:creationId xmlns:a16="http://schemas.microsoft.com/office/drawing/2014/main" id="{B51C9C3E-295C-EE94-9145-901636833B90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959997" y="593373"/>
            <a:ext cx="10272003" cy="763596"/>
          </a:xfrm>
          <a:prstGeom prst="rect">
            <a:avLst/>
          </a:prstGeom>
        </p:spPr>
        <p:txBody>
          <a:bodyPr tIns="68570" bIns="68570" anchor="t">
            <a:noAutofit/>
          </a:bodyPr>
          <a:lstStyle>
            <a:lvl1pPr>
              <a:defRPr/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40368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able of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60;p18">
            <a:extLst>
              <a:ext uri="{FF2B5EF4-FFF2-40B4-BE49-F238E27FC236}">
                <a16:creationId xmlns:a16="http://schemas.microsoft.com/office/drawing/2014/main" id="{4E8E588C-119A-E68E-6DCF-706A5C64B402}"/>
              </a:ext>
            </a:extLst>
          </p:cNvPr>
          <p:cNvSpPr/>
          <p:nvPr userDrawn="1"/>
        </p:nvSpPr>
        <p:spPr>
          <a:xfrm>
            <a:off x="68213" y="63121"/>
            <a:ext cx="12104136" cy="745203"/>
          </a:xfrm>
          <a:custGeom>
            <a:avLst>
              <a:gd name="f0" fmla="val 3118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2F2F2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marL="0" marR="0" lvl="0" indent="0" algn="ctr" defTabSz="121917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1333" b="0" i="0" u="none" strike="noStrike" kern="0" cap="none" spc="0" baseline="0">
              <a:solidFill>
                <a:srgbClr val="FFFFFF"/>
              </a:solidFill>
              <a:uFillTx/>
              <a:latin typeface="Dosis"/>
              <a:ea typeface="Dosis"/>
              <a:cs typeface="Dosis"/>
            </a:endParaRPr>
          </a:p>
        </p:txBody>
      </p:sp>
      <p:pic>
        <p:nvPicPr>
          <p:cNvPr id="3" name="Picture 2" descr="Image générée">
            <a:extLst>
              <a:ext uri="{FF2B5EF4-FFF2-40B4-BE49-F238E27FC236}">
                <a16:creationId xmlns:a16="http://schemas.microsoft.com/office/drawing/2014/main" id="{00709DB1-6F6C-5D25-B149-1A8A3916B79C}"/>
              </a:ext>
            </a:extLst>
          </p:cNvPr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109555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extLst>
    <p:ext uri="{DCECCB84-F9BA-43D5-87BE-67443E8EF086}">
      <p15:sldGuideLst xmlns:p15="http://schemas.microsoft.com/office/powerpoint/2012/main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01/01/2026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6627271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01/01/2026</a:t>
            </a:fld>
            <a:endParaRPr lang="fr-F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6871298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01/01/2026</a:t>
            </a:fld>
            <a:endParaRPr lang="fr-F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5293399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01/01/2026</a:t>
            </a:fld>
            <a:endParaRPr lang="fr-F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04915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 : coins arrondis 10">
            <a:extLst>
              <a:ext uri="{FF2B5EF4-FFF2-40B4-BE49-F238E27FC236}">
                <a16:creationId xmlns:a16="http://schemas.microsoft.com/office/drawing/2014/main" id="{E0BC4242-9A8C-5D25-7A48-0D752968C08F}"/>
              </a:ext>
            </a:extLst>
          </p:cNvPr>
          <p:cNvSpPr/>
          <p:nvPr/>
        </p:nvSpPr>
        <p:spPr>
          <a:xfrm>
            <a:off x="1236924" y="706094"/>
            <a:ext cx="9678395" cy="5378639"/>
          </a:xfrm>
          <a:prstGeom prst="roundRect">
            <a:avLst>
              <a:gd name="adj" fmla="val 2665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63500" sx="102000" sy="102000" algn="ctr" rotWithShape="0">
              <a:prstClr val="black">
                <a:alpha val="7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5E1EAA-044A-F868-99A6-40884F81B1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01/01/2026</a:t>
            </a:fld>
            <a:endParaRPr lang="fr-FR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5C4152E-60FA-2D27-4B48-3A7F9086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5E59203-A521-FAC9-67B6-E8D738750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D36517-4ED4-0548-6E68-9A2D2FC87595}"/>
              </a:ext>
            </a:extLst>
          </p:cNvPr>
          <p:cNvSpPr/>
          <p:nvPr userDrawn="1"/>
        </p:nvSpPr>
        <p:spPr>
          <a:xfrm>
            <a:off x="1360423" y="832901"/>
            <a:ext cx="9431497" cy="5153431"/>
          </a:xfrm>
          <a:prstGeom prst="rect">
            <a:avLst/>
          </a:prstGeom>
          <a:solidFill>
            <a:srgbClr val="E3EEF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C31B206-CDBC-66FF-FF75-2FB0BB6B3102}"/>
              </a:ext>
            </a:extLst>
          </p:cNvPr>
          <p:cNvSpPr/>
          <p:nvPr userDrawn="1"/>
        </p:nvSpPr>
        <p:spPr>
          <a:xfrm>
            <a:off x="1504652" y="958594"/>
            <a:ext cx="9143039" cy="4902044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5CDF9342-9116-CFDE-97E1-6BEFAA002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09800" y="2311679"/>
            <a:ext cx="7772400" cy="2234643"/>
          </a:xfrm>
        </p:spPr>
        <p:txBody>
          <a:bodyPr>
            <a:normAutofit/>
          </a:bodyPr>
          <a:lstStyle>
            <a:lvl1pPr algn="ctr">
              <a:defRPr sz="5400" b="1">
                <a:solidFill>
                  <a:schemeClr val="tx2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fr-FR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3DB1997-A891-40DD-2A8A-7CF8DA76F90A}"/>
              </a:ext>
            </a:extLst>
          </p:cNvPr>
          <p:cNvSpPr/>
          <p:nvPr userDrawn="1"/>
        </p:nvSpPr>
        <p:spPr>
          <a:xfrm>
            <a:off x="1773169" y="5360163"/>
            <a:ext cx="8610496" cy="10703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11" name="Picture 23">
            <a:extLst>
              <a:ext uri="{FF2B5EF4-FFF2-40B4-BE49-F238E27FC236}">
                <a16:creationId xmlns:a16="http://schemas.microsoft.com/office/drawing/2014/main" id="{AC82658B-7A46-B36B-B5A0-5250BDA107A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35784" y="1391337"/>
            <a:ext cx="920432" cy="920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69780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CE231B-25EB-4A68-BA80-EB75600200BE}" type="datetimeFigureOut">
              <a:rPr lang="fr-FR" smtClean="0"/>
              <a:t>01/01/2026</a:t>
            </a:fld>
            <a:endParaRPr lang="fr-F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9129527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5">
            <a:extLst>
              <a:ext uri="{FF2B5EF4-FFF2-40B4-BE49-F238E27FC236}">
                <a16:creationId xmlns:a16="http://schemas.microsoft.com/office/drawing/2014/main" id="{BF9609E0-21E1-2769-9B3B-E856695E0932}"/>
              </a:ext>
            </a:extLst>
          </p:cNvPr>
          <p:cNvGrpSpPr/>
          <p:nvPr userDrawn="1"/>
        </p:nvGrpSpPr>
        <p:grpSpPr>
          <a:xfrm>
            <a:off x="0" y="0"/>
            <a:ext cx="12192000" cy="6858001"/>
            <a:chOff x="0" y="0"/>
            <a:chExt cx="13716000" cy="10287000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B905104D-94A9-1D3C-7666-DB6181BE0ADE}"/>
                </a:ext>
              </a:extLst>
            </p:cNvPr>
            <p:cNvSpPr/>
            <p:nvPr/>
          </p:nvSpPr>
          <p:spPr>
            <a:xfrm>
              <a:off x="0" y="0"/>
              <a:ext cx="13716000" cy="10287000"/>
            </a:xfrm>
            <a:prstGeom prst="rect">
              <a:avLst/>
            </a:prstGeom>
            <a:solidFill>
              <a:srgbClr val="7030A0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9" name="Rectangle : coins arrondis 7">
              <a:extLst>
                <a:ext uri="{FF2B5EF4-FFF2-40B4-BE49-F238E27FC236}">
                  <a16:creationId xmlns:a16="http://schemas.microsoft.com/office/drawing/2014/main" id="{E76527E8-04C4-3A75-0AC6-7F32A4E3F749}"/>
                </a:ext>
              </a:extLst>
            </p:cNvPr>
            <p:cNvSpPr/>
            <p:nvPr/>
          </p:nvSpPr>
          <p:spPr>
            <a:xfrm>
              <a:off x="219724" y="1132239"/>
              <a:ext cx="13293200" cy="8901284"/>
            </a:xfrm>
            <a:prstGeom prst="roundRect">
              <a:avLst>
                <a:gd name="adj" fmla="val 2225"/>
              </a:avLst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sp>
          <p:nvSpPr>
            <p:cNvPr id="10" name="Rectangle : coins arrondis 8">
              <a:extLst>
                <a:ext uri="{FF2B5EF4-FFF2-40B4-BE49-F238E27FC236}">
                  <a16:creationId xmlns:a16="http://schemas.microsoft.com/office/drawing/2014/main" id="{391DBF42-C5A5-2D35-3703-F5C40976BD02}"/>
                </a:ext>
              </a:extLst>
            </p:cNvPr>
            <p:cNvSpPr/>
            <p:nvPr/>
          </p:nvSpPr>
          <p:spPr>
            <a:xfrm>
              <a:off x="219724" y="254701"/>
              <a:ext cx="13293200" cy="1230085"/>
            </a:xfrm>
            <a:prstGeom prst="roundRect">
              <a:avLst>
                <a:gd name="adj" fmla="val 14434"/>
              </a:avLst>
            </a:prstGeom>
            <a:solidFill>
              <a:schemeClr val="bg1">
                <a:lumMod val="95000"/>
              </a:schemeClr>
            </a:solidFill>
            <a:ln w="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783">
                <a:defRPr/>
              </a:pPr>
              <a:endParaRPr lang="fr-FR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</p:grpSp>
      <p:sp>
        <p:nvSpPr>
          <p:cNvPr id="12" name="Freeform 11">
            <a:extLst>
              <a:ext uri="{FF2B5EF4-FFF2-40B4-BE49-F238E27FC236}">
                <a16:creationId xmlns:a16="http://schemas.microsoft.com/office/drawing/2014/main" id="{D70A2AEF-A0A8-20E0-E6A3-86EA8A8B10CC}"/>
              </a:ext>
            </a:extLst>
          </p:cNvPr>
          <p:cNvSpPr/>
          <p:nvPr userDrawn="1"/>
        </p:nvSpPr>
        <p:spPr>
          <a:xfrm rot="10800000" flipH="1">
            <a:off x="530136" y="331617"/>
            <a:ext cx="304800" cy="212619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MA" sz="900" b="1" dirty="0">
              <a:solidFill>
                <a:schemeClr val="bg1">
                  <a:lumMod val="50000"/>
                </a:scheme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4486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E6F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CE231B-25EB-4A68-BA80-EB75600200BE}" type="datetimeFigureOut">
              <a:rPr lang="fr-FR" smtClean="0"/>
              <a:t>01/01/2026</a:t>
            </a:fld>
            <a:endParaRPr lang="fr-F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B6BF17-B454-4520-84DD-15E34D16678A}" type="slidenum">
              <a:rPr lang="fr-FR" smtClean="0"/>
              <a:t>‹N°›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1539850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7" r:id="rId3"/>
    <p:sldLayoutId id="2147483748" r:id="rId4"/>
    <p:sldLayoutId id="2147483749" r:id="rId5"/>
    <p:sldLayoutId id="2147483750" r:id="rId6"/>
    <p:sldLayoutId id="2147483761" r:id="rId7"/>
    <p:sldLayoutId id="2147483751" r:id="rId8"/>
    <p:sldLayoutId id="2147483755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  <p:sldLayoutId id="2147483775" r:id="rId16"/>
    <p:sldLayoutId id="2147483776" r:id="rId17"/>
    <p:sldLayoutId id="2147483777" r:id="rId18"/>
    <p:sldLayoutId id="2147483778" r:id="rId19"/>
    <p:sldLayoutId id="2147483779" r:id="rId20"/>
    <p:sldLayoutId id="2147483780" r:id="rId21"/>
  </p:sldLayoutIdLst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6">
                <a:lumMod val="5000"/>
                <a:lumOff val="95000"/>
              </a:schemeClr>
            </a:gs>
            <a:gs pos="74000">
              <a:schemeClr val="accent6">
                <a:lumMod val="45000"/>
                <a:lumOff val="55000"/>
              </a:schemeClr>
            </a:gs>
            <a:gs pos="83000">
              <a:schemeClr val="accent6">
                <a:lumMod val="45000"/>
                <a:lumOff val="55000"/>
              </a:schemeClr>
            </a:gs>
            <a:gs pos="100000">
              <a:schemeClr val="accent6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631432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 flip="none" rotWithShape="1">
          <a:gsLst>
            <a:gs pos="0">
              <a:schemeClr val="accent4">
                <a:lumMod val="5000"/>
                <a:lumOff val="95000"/>
              </a:schemeClr>
            </a:gs>
            <a:gs pos="74000">
              <a:schemeClr val="accent4">
                <a:lumMod val="45000"/>
                <a:lumOff val="55000"/>
              </a:schemeClr>
            </a:gs>
            <a:gs pos="83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7476001"/>
      </p:ext>
    </p:extLst>
  </p:cSld>
  <p:clrMap bg1="lt1" tx1="dk1" bg2="lt2" tx2="dk2" accent1="accent1" accent2="accent2" accent3="accent3" accent4="accent4" accent5="accent5" accent6="accent6" hlink="hlink" folHlink="folHlink"/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35.png"/><Relationship Id="rId4" Type="http://schemas.openxmlformats.org/officeDocument/2006/relationships/image" Target="../media/image40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0.emf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3.tmp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9.gi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2.jpeg"/><Relationship Id="rId11" Type="http://schemas.openxmlformats.org/officeDocument/2006/relationships/image" Target="../media/image16.png"/><Relationship Id="rId5" Type="http://schemas.openxmlformats.org/officeDocument/2006/relationships/image" Target="../media/image11.jpeg"/><Relationship Id="rId10" Type="http://schemas.openxmlformats.org/officeDocument/2006/relationships/image" Target="../media/image15.png"/><Relationship Id="rId4" Type="http://schemas.openxmlformats.org/officeDocument/2006/relationships/image" Target="../media/image10.png"/><Relationship Id="rId9" Type="http://schemas.microsoft.com/office/2007/relationships/hdphoto" Target="../media/hdphoto1.wdp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5.png"/><Relationship Id="rId4" Type="http://schemas.openxmlformats.org/officeDocument/2006/relationships/image" Target="../media/image44.tmp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7.jpeg"/><Relationship Id="rId7" Type="http://schemas.openxmlformats.org/officeDocument/2006/relationships/image" Target="../media/image51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0.png"/><Relationship Id="rId11" Type="http://schemas.openxmlformats.org/officeDocument/2006/relationships/image" Target="../media/image55.png"/><Relationship Id="rId5" Type="http://schemas.openxmlformats.org/officeDocument/2006/relationships/image" Target="../media/image49.png"/><Relationship Id="rId10" Type="http://schemas.openxmlformats.org/officeDocument/2006/relationships/image" Target="../media/image54.pn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44.tmp"/><Relationship Id="rId1" Type="http://schemas.openxmlformats.org/officeDocument/2006/relationships/slideLayout" Target="../slideLayouts/slideLayout1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59.jpe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58.jpeg"/><Relationship Id="rId5" Type="http://schemas.microsoft.com/office/2007/relationships/hdphoto" Target="../media/hdphoto3.wdp"/><Relationship Id="rId4" Type="http://schemas.openxmlformats.org/officeDocument/2006/relationships/image" Target="../media/image5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61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11.xml"/><Relationship Id="rId5" Type="http://schemas.microsoft.com/office/2007/relationships/hdphoto" Target="../media/hdphoto3.wdp"/><Relationship Id="rId4" Type="http://schemas.openxmlformats.org/officeDocument/2006/relationships/image" Target="../media/image5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3.png"/><Relationship Id="rId4" Type="http://schemas.openxmlformats.org/officeDocument/2006/relationships/image" Target="../media/image44.tm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5.png"/><Relationship Id="rId4" Type="http://schemas.openxmlformats.org/officeDocument/2006/relationships/image" Target="../media/image64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69.tmp"/><Relationship Id="rId4" Type="http://schemas.openxmlformats.org/officeDocument/2006/relationships/image" Target="../media/image68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9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9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3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4" Type="http://schemas.microsoft.com/office/2007/relationships/hdphoto" Target="../media/hdphoto5.wdp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73.png"/><Relationship Id="rId5" Type="http://schemas.openxmlformats.org/officeDocument/2006/relationships/image" Target="../media/image62.png"/><Relationship Id="rId4" Type="http://schemas.openxmlformats.org/officeDocument/2006/relationships/image" Target="../media/image5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0.xml"/><Relationship Id="rId4" Type="http://schemas.openxmlformats.org/officeDocument/2006/relationships/image" Target="../media/image19.gif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1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78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4" Type="http://schemas.microsoft.com/office/2007/relationships/hdphoto" Target="../media/hdphoto6.wdp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tmp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6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31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81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9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9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4" Type="http://schemas.microsoft.com/office/2007/relationships/hdphoto" Target="../media/hdphoto7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4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3.png"/><Relationship Id="rId11" Type="http://schemas.openxmlformats.org/officeDocument/2006/relationships/image" Target="../media/image28.png"/><Relationship Id="rId5" Type="http://schemas.openxmlformats.org/officeDocument/2006/relationships/image" Target="../media/image22.jpeg"/><Relationship Id="rId10" Type="http://schemas.openxmlformats.org/officeDocument/2006/relationships/image" Target="../media/image27.jpeg"/><Relationship Id="rId4" Type="http://schemas.openxmlformats.org/officeDocument/2006/relationships/image" Target="../media/image21.png"/><Relationship Id="rId9" Type="http://schemas.openxmlformats.org/officeDocument/2006/relationships/image" Target="../media/image26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4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5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87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4" Type="http://schemas.microsoft.com/office/2007/relationships/hdphoto" Target="../media/hdphoto9.wdp"/></Relationships>
</file>

<file path=ppt/slides/_rels/slide5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89.png"/></Relationships>
</file>

<file path=ppt/slides/_rels/slide58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0.png"/></Relationships>
</file>

<file path=ppt/slides/_rels/slide5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Relationship Id="rId5" Type="http://schemas.microsoft.com/office/2007/relationships/hdphoto" Target="../media/hdphoto2.wdp"/><Relationship Id="rId4" Type="http://schemas.openxmlformats.org/officeDocument/2006/relationships/image" Target="../media/image30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12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0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Relationship Id="rId4" Type="http://schemas.openxmlformats.org/officeDocument/2006/relationships/image" Target="../media/image91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hyperlink" Target="https://pixabay.com/fr/question-point-d-interrogation-1015308/" TargetMode="External"/><Relationship Id="rId2" Type="http://schemas.openxmlformats.org/officeDocument/2006/relationships/image" Target="../media/image93.jpg"/><Relationship Id="rId1" Type="http://schemas.openxmlformats.org/officeDocument/2006/relationships/slideLayout" Target="../slideLayouts/slideLayout19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3.tmp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94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1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98AC74-EFEB-9350-701A-B49ECB32C0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Google Shape;730;p98" descr="الصفحة الرئيسية">
            <a:extLst>
              <a:ext uri="{FF2B5EF4-FFF2-40B4-BE49-F238E27FC236}">
                <a16:creationId xmlns:a16="http://schemas.microsoft.com/office/drawing/2014/main" id="{A39C281A-D0BE-21CE-076F-49AB7E7E29B4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3909512" y="183880"/>
            <a:ext cx="4372977" cy="663097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12" name="Google Shape;742;p98">
            <a:extLst>
              <a:ext uri="{FF2B5EF4-FFF2-40B4-BE49-F238E27FC236}">
                <a16:creationId xmlns:a16="http://schemas.microsoft.com/office/drawing/2014/main" id="{6FD1D953-1D55-3095-732F-5526E45C286B}"/>
              </a:ext>
            </a:extLst>
          </p:cNvPr>
          <p:cNvSpPr/>
          <p:nvPr/>
        </p:nvSpPr>
        <p:spPr>
          <a:xfrm>
            <a:off x="2331257" y="2444618"/>
            <a:ext cx="65604" cy="450799"/>
          </a:xfrm>
          <a:custGeom>
            <a:avLst>
              <a:gd name="f0" fmla="val 108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solidFill>
            <a:srgbClr val="FFFFFF"/>
          </a:solidFill>
          <a:ln cap="flat">
            <a:noFill/>
            <a:prstDash val="solid"/>
          </a:ln>
        </p:spPr>
        <p:txBody>
          <a:bodyPr vert="horz" wrap="square" lIns="91427" tIns="45695" rIns="91427" bIns="45695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33" kern="0" noProof="0" dirty="0">
              <a:solidFill>
                <a:srgbClr val="FFFFFF"/>
              </a:solidFill>
              <a:latin typeface="Calibri"/>
              <a:ea typeface="Calibri"/>
              <a:cs typeface="Calibri"/>
            </a:endParaRPr>
          </a:p>
        </p:txBody>
      </p:sp>
      <p:sp>
        <p:nvSpPr>
          <p:cNvPr id="13" name="Google Shape;731;p98">
            <a:extLst>
              <a:ext uri="{FF2B5EF4-FFF2-40B4-BE49-F238E27FC236}">
                <a16:creationId xmlns:a16="http://schemas.microsoft.com/office/drawing/2014/main" id="{77D74CF0-233C-95D9-BADF-79570E4758A2}"/>
              </a:ext>
            </a:extLst>
          </p:cNvPr>
          <p:cNvSpPr txBox="1"/>
          <p:nvPr/>
        </p:nvSpPr>
        <p:spPr>
          <a:xfrm>
            <a:off x="556265" y="1380988"/>
            <a:ext cx="8495211" cy="820674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5333" b="1" kern="0" noProof="0" dirty="0">
                <a:solidFill>
                  <a:srgbClr val="037A40"/>
                </a:solidFill>
                <a:latin typeface="Calibri"/>
                <a:ea typeface="Calibri"/>
                <a:cs typeface="Calibri"/>
              </a:rPr>
              <a:t>Science de la vie et de la terre</a:t>
            </a:r>
            <a:endParaRPr lang="fr-FR" sz="1400" kern="0" noProof="0" dirty="0">
              <a:solidFill>
                <a:srgbClr val="037A4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83795D8-29E0-E669-D98B-51DEE5DA8776}"/>
              </a:ext>
            </a:extLst>
          </p:cNvPr>
          <p:cNvSpPr/>
          <p:nvPr/>
        </p:nvSpPr>
        <p:spPr>
          <a:xfrm>
            <a:off x="556067" y="2320314"/>
            <a:ext cx="5438298" cy="369332"/>
          </a:xfrm>
          <a:prstGeom prst="rect">
            <a:avLst/>
          </a:prstGeom>
          <a:gradFill flip="none" rotWithShape="1">
            <a:gsLst>
              <a:gs pos="5000">
                <a:srgbClr val="037A40"/>
              </a:gs>
              <a:gs pos="94000">
                <a:schemeClr val="bg1"/>
              </a:gs>
            </a:gsLst>
            <a:lin ang="0" scaled="0"/>
            <a:tileRect/>
          </a:gradFill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defTabSz="1219170"/>
            <a:r>
              <a:rPr lang="fr-FR" sz="2400" b="1" kern="0" noProof="0" dirty="0">
                <a:solidFill>
                  <a:schemeClr val="bg1"/>
                </a:solidFill>
                <a:latin typeface="Calibri"/>
                <a:ea typeface="Calibri"/>
                <a:cs typeface="Calibri"/>
              </a:rPr>
              <a:t>Période 2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8037DEE2-DDBB-DFCC-6148-8DE1DABEAAED}"/>
              </a:ext>
            </a:extLst>
          </p:cNvPr>
          <p:cNvGrpSpPr/>
          <p:nvPr/>
        </p:nvGrpSpPr>
        <p:grpSpPr>
          <a:xfrm>
            <a:off x="271217" y="4345883"/>
            <a:ext cx="7492929" cy="1534663"/>
            <a:chOff x="151577" y="2689088"/>
            <a:chExt cx="7492929" cy="1534663"/>
          </a:xfrm>
        </p:grpSpPr>
        <p:grpSp>
          <p:nvGrpSpPr>
            <p:cNvPr id="5" name="Groupe 4">
              <a:extLst>
                <a:ext uri="{FF2B5EF4-FFF2-40B4-BE49-F238E27FC236}">
                  <a16:creationId xmlns:a16="http://schemas.microsoft.com/office/drawing/2014/main" id="{38F865B3-FEFF-9F80-45FD-93B79DDBA4C7}"/>
                </a:ext>
              </a:extLst>
            </p:cNvPr>
            <p:cNvGrpSpPr/>
            <p:nvPr/>
          </p:nvGrpSpPr>
          <p:grpSpPr>
            <a:xfrm>
              <a:off x="151577" y="3523418"/>
              <a:ext cx="7492929" cy="700333"/>
              <a:chOff x="431495" y="5230929"/>
              <a:chExt cx="7492929" cy="700334"/>
            </a:xfrm>
          </p:grpSpPr>
          <p:sp>
            <p:nvSpPr>
              <p:cNvPr id="11" name="Google Shape;224;p26">
                <a:extLst>
                  <a:ext uri="{FF2B5EF4-FFF2-40B4-BE49-F238E27FC236}">
                    <a16:creationId xmlns:a16="http://schemas.microsoft.com/office/drawing/2014/main" id="{DEE2BF94-F432-2C2E-0399-B89E96B8EB01}"/>
                  </a:ext>
                </a:extLst>
              </p:cNvPr>
              <p:cNvSpPr/>
              <p:nvPr/>
            </p:nvSpPr>
            <p:spPr>
              <a:xfrm>
                <a:off x="431495" y="5234467"/>
                <a:ext cx="7464015" cy="696796"/>
              </a:xfrm>
              <a:prstGeom prst="rect">
                <a:avLst/>
              </a:prstGeom>
              <a:solidFill>
                <a:srgbClr val="23B24B"/>
              </a:solidFill>
              <a:ln w="38103" cap="flat">
                <a:solidFill>
                  <a:srgbClr val="FFFFFF"/>
                </a:solidFill>
                <a:prstDash val="solid"/>
              </a:ln>
              <a:effectLst/>
            </p:spPr>
            <p:txBody>
              <a:bodyPr vert="horz" wrap="square" lIns="91427" tIns="45695" rIns="91427" bIns="45695" anchor="ctr" anchorCtr="0" compatLnSpc="1">
                <a:noAutofit/>
              </a:bodyPr>
              <a:lstStyle/>
              <a:p>
                <a:pPr defTabSz="1219170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sz="2667" b="1" kern="0" noProof="0" dirty="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</a:rPr>
                  <a:t>Tâche 7   </a:t>
                </a:r>
              </a:p>
            </p:txBody>
          </p:sp>
          <p:sp>
            <p:nvSpPr>
              <p:cNvPr id="14" name="Google Shape;741;p98">
                <a:extLst>
                  <a:ext uri="{FF2B5EF4-FFF2-40B4-BE49-F238E27FC236}">
                    <a16:creationId xmlns:a16="http://schemas.microsoft.com/office/drawing/2014/main" id="{4983C026-8861-18C9-61C8-3CFF6F56E78D}"/>
                  </a:ext>
                </a:extLst>
              </p:cNvPr>
              <p:cNvSpPr txBox="1"/>
              <p:nvPr/>
            </p:nvSpPr>
            <p:spPr>
              <a:xfrm>
                <a:off x="2300743" y="5230929"/>
                <a:ext cx="5623681" cy="677109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0" tIns="0" rIns="0" bIns="0" anchor="t" anchorCtr="0" compatLnSpc="1">
                <a:spAutoFit/>
              </a:bodyPr>
              <a:lstStyle/>
              <a:p>
                <a:pPr defTabSz="1219170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sz="2200" b="1" kern="0" noProof="0" dirty="0">
                    <a:solidFill>
                      <a:srgbClr val="FFFFFF"/>
                    </a:solidFill>
                    <a:latin typeface="Calibri-Bold"/>
                  </a:rPr>
                  <a:t>Identifier les structures cellulaires et leurs fonctions</a:t>
                </a:r>
              </a:p>
            </p:txBody>
          </p:sp>
          <p:sp>
            <p:nvSpPr>
              <p:cNvPr id="19" name="Google Shape;742;p98">
                <a:extLst>
                  <a:ext uri="{FF2B5EF4-FFF2-40B4-BE49-F238E27FC236}">
                    <a16:creationId xmlns:a16="http://schemas.microsoft.com/office/drawing/2014/main" id="{C78C127A-7D95-E2F5-8A41-D38C1DB2EEFE}"/>
                  </a:ext>
                </a:extLst>
              </p:cNvPr>
              <p:cNvSpPr/>
              <p:nvPr/>
            </p:nvSpPr>
            <p:spPr>
              <a:xfrm>
                <a:off x="2148396" y="5346142"/>
                <a:ext cx="65604" cy="450799"/>
              </a:xfrm>
              <a:custGeom>
                <a:avLst>
                  <a:gd name="f0" fmla="val 108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rgbClr val="FFFFFF"/>
              </a:solidFill>
              <a:ln cap="flat">
                <a:noFill/>
                <a:prstDash val="solid"/>
              </a:ln>
            </p:spPr>
            <p:txBody>
              <a:bodyPr vert="horz" wrap="square" lIns="91427" tIns="45695" rIns="91427" bIns="45695" anchor="ctr" anchorCtr="1" compatLnSpc="1">
                <a:noAutofit/>
              </a:bodyPr>
              <a:lstStyle/>
              <a:p>
                <a:pPr algn="ctr" defTabSz="1219170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fr-FR" sz="933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endParaRPr>
              </a:p>
            </p:txBody>
          </p:sp>
        </p:grpSp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A83417F2-3208-B6EB-5D7F-A8645DD0B688}"/>
                </a:ext>
              </a:extLst>
            </p:cNvPr>
            <p:cNvGrpSpPr/>
            <p:nvPr/>
          </p:nvGrpSpPr>
          <p:grpSpPr>
            <a:xfrm>
              <a:off x="151578" y="2689088"/>
              <a:ext cx="7464014" cy="769441"/>
              <a:chOff x="422299" y="3487240"/>
              <a:chExt cx="7464014" cy="769441"/>
            </a:xfrm>
          </p:grpSpPr>
          <p:sp>
            <p:nvSpPr>
              <p:cNvPr id="7" name="Google Shape;223;p26">
                <a:extLst>
                  <a:ext uri="{FF2B5EF4-FFF2-40B4-BE49-F238E27FC236}">
                    <a16:creationId xmlns:a16="http://schemas.microsoft.com/office/drawing/2014/main" id="{F15712AC-DA12-69CD-40F0-BFD730CEA232}"/>
                  </a:ext>
                </a:extLst>
              </p:cNvPr>
              <p:cNvSpPr/>
              <p:nvPr/>
            </p:nvSpPr>
            <p:spPr>
              <a:xfrm>
                <a:off x="422299" y="3556347"/>
                <a:ext cx="7464014" cy="696796"/>
              </a:xfrm>
              <a:prstGeom prst="rect">
                <a:avLst/>
              </a:prstGeom>
              <a:solidFill>
                <a:srgbClr val="037A40"/>
              </a:solidFill>
              <a:ln w="38103" cap="flat">
                <a:solidFill>
                  <a:srgbClr val="FFFFFF"/>
                </a:solidFill>
                <a:prstDash val="solid"/>
              </a:ln>
            </p:spPr>
            <p:txBody>
              <a:bodyPr vert="horz" wrap="square" lIns="91427" tIns="45695" rIns="91427" bIns="45695" anchor="ctr" anchorCtr="0" compatLnSpc="1">
                <a:noAutofit/>
              </a:bodyPr>
              <a:lstStyle/>
              <a:p>
                <a:pPr defTabSz="1219170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sz="2667" b="1" kern="0" noProof="0" dirty="0">
                    <a:solidFill>
                      <a:srgbClr val="FFFFFF"/>
                    </a:solidFill>
                    <a:ea typeface="Calibri"/>
                    <a:cs typeface="Calibri"/>
                  </a:rPr>
                  <a:t>Chapitre 3</a:t>
                </a:r>
                <a:r>
                  <a:rPr lang="fr-FR" sz="2667" b="1" kern="0" noProof="0" dirty="0">
                    <a:solidFill>
                      <a:srgbClr val="FFFFFF"/>
                    </a:solidFill>
                    <a:latin typeface="Calibri"/>
                    <a:ea typeface="Calibri"/>
                    <a:cs typeface="Calibri"/>
                  </a:rPr>
                  <a:t> </a:t>
                </a:r>
              </a:p>
            </p:txBody>
          </p:sp>
          <p:sp>
            <p:nvSpPr>
              <p:cNvPr id="8" name="Google Shape;735;p98">
                <a:extLst>
                  <a:ext uri="{FF2B5EF4-FFF2-40B4-BE49-F238E27FC236}">
                    <a16:creationId xmlns:a16="http://schemas.microsoft.com/office/drawing/2014/main" id="{14349FBC-50D0-E031-FA1A-12062F26529D}"/>
                  </a:ext>
                </a:extLst>
              </p:cNvPr>
              <p:cNvSpPr/>
              <p:nvPr/>
            </p:nvSpPr>
            <p:spPr>
              <a:xfrm>
                <a:off x="2147481" y="3656547"/>
                <a:ext cx="65604" cy="496396"/>
              </a:xfrm>
              <a:custGeom>
                <a:avLst>
                  <a:gd name="f0" fmla="val 10800"/>
                </a:avLst>
                <a:gdLst>
                  <a:gd name="f1" fmla="val 10800000"/>
                  <a:gd name="f2" fmla="val 5400000"/>
                  <a:gd name="f3" fmla="val 16200000"/>
                  <a:gd name="f4" fmla="val w"/>
                  <a:gd name="f5" fmla="val h"/>
                  <a:gd name="f6" fmla="val ss"/>
                  <a:gd name="f7" fmla="val 0"/>
                  <a:gd name="f8" fmla="*/ 5419351 1 1725033"/>
                  <a:gd name="f9" fmla="val 45"/>
                  <a:gd name="f10" fmla="val 10800"/>
                  <a:gd name="f11" fmla="val -2147483647"/>
                  <a:gd name="f12" fmla="val 2147483647"/>
                  <a:gd name="f13" fmla="abs f4"/>
                  <a:gd name="f14" fmla="abs f5"/>
                  <a:gd name="f15" fmla="abs f6"/>
                  <a:gd name="f16" fmla="*/ f8 1 180"/>
                  <a:gd name="f17" fmla="pin 0 f0 10800"/>
                  <a:gd name="f18" fmla="+- 0 0 f2"/>
                  <a:gd name="f19" fmla="?: f13 f4 1"/>
                  <a:gd name="f20" fmla="?: f14 f5 1"/>
                  <a:gd name="f21" fmla="?: f15 f6 1"/>
                  <a:gd name="f22" fmla="*/ f9 f16 1"/>
                  <a:gd name="f23" fmla="+- f7 f17 0"/>
                  <a:gd name="f24" fmla="*/ f19 1 21600"/>
                  <a:gd name="f25" fmla="*/ f20 1 21600"/>
                  <a:gd name="f26" fmla="*/ 21600 f19 1"/>
                  <a:gd name="f27" fmla="*/ 21600 f20 1"/>
                  <a:gd name="f28" fmla="+- 0 0 f22"/>
                  <a:gd name="f29" fmla="min f25 f24"/>
                  <a:gd name="f30" fmla="*/ f26 1 f21"/>
                  <a:gd name="f31" fmla="*/ f27 1 f21"/>
                  <a:gd name="f32" fmla="*/ f28 f1 1"/>
                  <a:gd name="f33" fmla="*/ f32 1 f8"/>
                  <a:gd name="f34" fmla="+- f31 0 f17"/>
                  <a:gd name="f35" fmla="+- f30 0 f17"/>
                  <a:gd name="f36" fmla="*/ f17 f29 1"/>
                  <a:gd name="f37" fmla="*/ f7 f29 1"/>
                  <a:gd name="f38" fmla="*/ f23 f29 1"/>
                  <a:gd name="f39" fmla="*/ f31 f29 1"/>
                  <a:gd name="f40" fmla="*/ f30 f29 1"/>
                  <a:gd name="f41" fmla="+- f33 0 f2"/>
                  <a:gd name="f42" fmla="+- f37 0 f38"/>
                  <a:gd name="f43" fmla="+- f38 0 f37"/>
                  <a:gd name="f44" fmla="*/ f34 f29 1"/>
                  <a:gd name="f45" fmla="*/ f35 f29 1"/>
                  <a:gd name="f46" fmla="cos 1 f41"/>
                  <a:gd name="f47" fmla="abs f42"/>
                  <a:gd name="f48" fmla="abs f43"/>
                  <a:gd name="f49" fmla="?: f42 f18 f2"/>
                  <a:gd name="f50" fmla="?: f42 f2 f18"/>
                  <a:gd name="f51" fmla="?: f42 f3 f2"/>
                  <a:gd name="f52" fmla="?: f42 f2 f3"/>
                  <a:gd name="f53" fmla="+- f39 0 f44"/>
                  <a:gd name="f54" fmla="?: f43 f18 f2"/>
                  <a:gd name="f55" fmla="?: f43 f2 f18"/>
                  <a:gd name="f56" fmla="+- f40 0 f45"/>
                  <a:gd name="f57" fmla="+- f44 0 f39"/>
                  <a:gd name="f58" fmla="+- f45 0 f40"/>
                  <a:gd name="f59" fmla="?: f42 0 f1"/>
                  <a:gd name="f60" fmla="?: f42 f1 0"/>
                  <a:gd name="f61" fmla="+- 0 0 f46"/>
                  <a:gd name="f62" fmla="?: f42 f52 f51"/>
                  <a:gd name="f63" fmla="?: f42 f51 f52"/>
                  <a:gd name="f64" fmla="?: f43 f50 f49"/>
                  <a:gd name="f65" fmla="abs f53"/>
                  <a:gd name="f66" fmla="?: f53 0 f1"/>
                  <a:gd name="f67" fmla="?: f53 f1 0"/>
                  <a:gd name="f68" fmla="?: f53 f54 f55"/>
                  <a:gd name="f69" fmla="abs f56"/>
                  <a:gd name="f70" fmla="abs f57"/>
                  <a:gd name="f71" fmla="?: f56 f18 f2"/>
                  <a:gd name="f72" fmla="?: f56 f2 f18"/>
                  <a:gd name="f73" fmla="?: f56 f3 f2"/>
                  <a:gd name="f74" fmla="?: f56 f2 f3"/>
                  <a:gd name="f75" fmla="abs f58"/>
                  <a:gd name="f76" fmla="?: f58 f18 f2"/>
                  <a:gd name="f77" fmla="?: f58 f2 f18"/>
                  <a:gd name="f78" fmla="?: f58 f60 f59"/>
                  <a:gd name="f79" fmla="?: f58 f59 f60"/>
                  <a:gd name="f80" fmla="*/ f17 f61 1"/>
                  <a:gd name="f81" fmla="?: f43 f63 f62"/>
                  <a:gd name="f82" fmla="?: f43 f67 f66"/>
                  <a:gd name="f83" fmla="?: f43 f66 f67"/>
                  <a:gd name="f84" fmla="?: f56 f74 f73"/>
                  <a:gd name="f85" fmla="?: f56 f73 f74"/>
                  <a:gd name="f86" fmla="?: f57 f72 f71"/>
                  <a:gd name="f87" fmla="?: f42 f78 f79"/>
                  <a:gd name="f88" fmla="?: f42 f76 f77"/>
                  <a:gd name="f89" fmla="*/ f80 3163 1"/>
                  <a:gd name="f90" fmla="?: f53 f82 f83"/>
                  <a:gd name="f91" fmla="?: f57 f85 f84"/>
                  <a:gd name="f92" fmla="*/ f89 1 7636"/>
                  <a:gd name="f93" fmla="+- f7 f92 0"/>
                  <a:gd name="f94" fmla="+- f30 0 f92"/>
                  <a:gd name="f95" fmla="+- f31 0 f92"/>
                  <a:gd name="f96" fmla="*/ f93 f29 1"/>
                  <a:gd name="f97" fmla="*/ f94 f29 1"/>
                  <a:gd name="f98" fmla="*/ f95 f29 1"/>
                </a:gdLst>
                <a:ahLst>
                  <a:ahXY gdRefX="f0" minX="f7" maxX="f10">
                    <a:pos x="f36" y="f37"/>
                  </a:ahXY>
                </a:ahLst>
                <a:cxnLst>
                  <a:cxn ang="3cd4">
                    <a:pos x="hc" y="t"/>
                  </a:cxn>
                  <a:cxn ang="0">
                    <a:pos x="r" y="vc"/>
                  </a:cxn>
                  <a:cxn ang="cd4">
                    <a:pos x="hc" y="b"/>
                  </a:cxn>
                  <a:cxn ang="cd2">
                    <a:pos x="l" y="vc"/>
                  </a:cxn>
                </a:cxnLst>
                <a:rect l="f96" t="f96" r="f97" b="f98"/>
                <a:pathLst>
                  <a:path>
                    <a:moveTo>
                      <a:pt x="f38" y="f37"/>
                    </a:moveTo>
                    <a:arcTo wR="f47" hR="f48" stAng="f81" swAng="f64"/>
                    <a:lnTo>
                      <a:pt x="f37" y="f44"/>
                    </a:lnTo>
                    <a:arcTo wR="f48" hR="f65" stAng="f90" swAng="f68"/>
                    <a:lnTo>
                      <a:pt x="f45" y="f39"/>
                    </a:lnTo>
                    <a:arcTo wR="f69" hR="f70" stAng="f91" swAng="f86"/>
                    <a:lnTo>
                      <a:pt x="f40" y="f38"/>
                    </a:lnTo>
                    <a:arcTo wR="f75" hR="f47" stAng="f87" swAng="f88"/>
                    <a:close/>
                  </a:path>
                </a:pathLst>
              </a:custGeom>
              <a:solidFill>
                <a:srgbClr val="FFFFFF"/>
              </a:solidFill>
              <a:ln cap="flat">
                <a:noFill/>
                <a:prstDash val="solid"/>
              </a:ln>
            </p:spPr>
            <p:txBody>
              <a:bodyPr vert="horz" wrap="square" lIns="91427" tIns="45695" rIns="91427" bIns="45695" anchor="ctr" anchorCtr="1" compatLnSpc="1">
                <a:noAutofit/>
              </a:bodyPr>
              <a:lstStyle/>
              <a:p>
                <a:pPr algn="ctr" defTabSz="1219170"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endParaRPr lang="fr-FR" sz="933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endParaRPr>
              </a:p>
            </p:txBody>
          </p:sp>
          <p:sp>
            <p:nvSpPr>
              <p:cNvPr id="9" name="ZoneTexte 8">
                <a:extLst>
                  <a:ext uri="{FF2B5EF4-FFF2-40B4-BE49-F238E27FC236}">
                    <a16:creationId xmlns:a16="http://schemas.microsoft.com/office/drawing/2014/main" id="{D4D592D3-D3F0-7886-CE68-9773A7F98AB9}"/>
                  </a:ext>
                </a:extLst>
              </p:cNvPr>
              <p:cNvSpPr txBox="1"/>
              <p:nvPr/>
            </p:nvSpPr>
            <p:spPr>
              <a:xfrm>
                <a:off x="2412856" y="3487240"/>
                <a:ext cx="5323233" cy="76944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fr-FR" sz="2200" b="1" i="0" noProof="0" dirty="0">
                    <a:solidFill>
                      <a:srgbClr val="FFFFFF"/>
                    </a:solidFill>
                    <a:effectLst/>
                    <a:latin typeface="Calibri-Bold"/>
                  </a:rPr>
                  <a:t>La cellule, unité structurale et fonctionnelle du vivant</a:t>
                </a:r>
                <a:endParaRPr lang="fr-FR" sz="2200" noProof="0" dirty="0"/>
              </a:p>
            </p:txBody>
          </p:sp>
        </p:grpSp>
      </p:grpSp>
      <p:grpSp>
        <p:nvGrpSpPr>
          <p:cNvPr id="3" name="Groupe 2">
            <a:extLst>
              <a:ext uri="{FF2B5EF4-FFF2-40B4-BE49-F238E27FC236}">
                <a16:creationId xmlns:a16="http://schemas.microsoft.com/office/drawing/2014/main" id="{ADBF0394-F947-B5A9-0B3E-C7085C84C892}"/>
              </a:ext>
            </a:extLst>
          </p:cNvPr>
          <p:cNvGrpSpPr/>
          <p:nvPr/>
        </p:nvGrpSpPr>
        <p:grpSpPr>
          <a:xfrm>
            <a:off x="8271422" y="2226055"/>
            <a:ext cx="3806388" cy="3136550"/>
            <a:chOff x="8271422" y="2226055"/>
            <a:chExt cx="3806388" cy="3136550"/>
          </a:xfrm>
        </p:grpSpPr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ABDC7452-772C-C883-AC7E-6CEA3D665F5C}"/>
                </a:ext>
              </a:extLst>
            </p:cNvPr>
            <p:cNvGrpSpPr/>
            <p:nvPr/>
          </p:nvGrpSpPr>
          <p:grpSpPr>
            <a:xfrm>
              <a:off x="10051331" y="2226055"/>
              <a:ext cx="2026479" cy="1657497"/>
              <a:chOff x="9988170" y="2528178"/>
              <a:chExt cx="2026479" cy="1657497"/>
            </a:xfrm>
          </p:grpSpPr>
          <p:pic>
            <p:nvPicPr>
              <p:cNvPr id="16" name="Google Shape;743;p98">
                <a:extLst>
                  <a:ext uri="{FF2B5EF4-FFF2-40B4-BE49-F238E27FC236}">
                    <a16:creationId xmlns:a16="http://schemas.microsoft.com/office/drawing/2014/main" id="{0087CCAC-1331-B0ED-6916-347B4B689FA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>
                <a:alphaModFix/>
              </a:blip>
              <a:srcRect/>
              <a:stretch>
                <a:fillRect/>
              </a:stretch>
            </p:blipFill>
            <p:spPr>
              <a:xfrm>
                <a:off x="9988170" y="2561947"/>
                <a:ext cx="2026479" cy="1623728"/>
              </a:xfrm>
              <a:prstGeom prst="rect">
                <a:avLst/>
              </a:prstGeom>
              <a:noFill/>
              <a:ln cap="flat">
                <a:noFill/>
              </a:ln>
            </p:spPr>
          </p:pic>
          <p:sp>
            <p:nvSpPr>
              <p:cNvPr id="17" name="Google Shape;744;p98">
                <a:extLst>
                  <a:ext uri="{FF2B5EF4-FFF2-40B4-BE49-F238E27FC236}">
                    <a16:creationId xmlns:a16="http://schemas.microsoft.com/office/drawing/2014/main" id="{3FAE09C6-86DB-CD90-5B93-87C63C971BA0}"/>
                  </a:ext>
                </a:extLst>
              </p:cNvPr>
              <p:cNvSpPr txBox="1"/>
              <p:nvPr/>
            </p:nvSpPr>
            <p:spPr>
              <a:xfrm>
                <a:off x="10223247" y="2528178"/>
                <a:ext cx="1704404" cy="590931"/>
              </a:xfrm>
              <a:prstGeom prst="rect">
                <a:avLst/>
              </a:prstGeom>
              <a:noFill/>
              <a:ln cap="flat">
                <a:noFill/>
              </a:ln>
            </p:spPr>
            <p:txBody>
              <a:bodyPr vert="horz" wrap="square" lIns="0" tIns="0" rIns="0" bIns="0" anchor="t" anchorCtr="1" compatLnSpc="1">
                <a:spAutoFit/>
              </a:bodyPr>
              <a:lstStyle/>
              <a:p>
                <a:pPr algn="ctr" defTabSz="1219170">
                  <a:lnSpc>
                    <a:spcPct val="183502"/>
                  </a:lnSpc>
                  <a:defRPr sz="1800" b="0" i="0" u="none" strike="noStrike" kern="0" cap="none" spc="0" baseline="0">
                    <a:solidFill>
                      <a:srgbClr val="000000"/>
                    </a:solidFill>
                    <a:uFillTx/>
                  </a:defRPr>
                </a:pPr>
                <a:r>
                  <a:rPr lang="fr-FR" sz="2400" b="1" kern="0" noProof="0" dirty="0">
                    <a:solidFill>
                      <a:srgbClr val="FFFFF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Niveau</a:t>
                </a:r>
                <a:r>
                  <a:rPr lang="fr-FR" sz="2133" b="1" kern="0" noProof="0" dirty="0">
                    <a:solidFill>
                      <a:srgbClr val="FFFFFF"/>
                    </a:solidFill>
                    <a:latin typeface="Calibri" panose="020F0502020204030204" pitchFamily="34" charset="0"/>
                    <a:ea typeface="Calibri" panose="020F0502020204030204" pitchFamily="34" charset="0"/>
                    <a:cs typeface="Calibri" panose="020F0502020204030204" pitchFamily="34" charset="0"/>
                  </a:rPr>
                  <a:t>         </a:t>
                </a:r>
                <a:endParaRPr lang="fr-FR" sz="1867" kern="0" noProof="0" dirty="0">
                  <a:solidFill>
                    <a:srgbClr val="0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endParaRPr>
              </a:p>
            </p:txBody>
          </p:sp>
        </p:grpSp>
        <p:pic>
          <p:nvPicPr>
            <p:cNvPr id="15" name="Image 14">
              <a:extLst>
                <a:ext uri="{FF2B5EF4-FFF2-40B4-BE49-F238E27FC236}">
                  <a16:creationId xmlns:a16="http://schemas.microsoft.com/office/drawing/2014/main" id="{0BD7A970-B195-796F-A950-3C872295284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t="723"/>
            <a:stretch>
              <a:fillRect/>
            </a:stretch>
          </p:blipFill>
          <p:spPr>
            <a:xfrm>
              <a:off x="8271422" y="2864991"/>
              <a:ext cx="3559818" cy="249761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8956647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7A7A50-AD3A-FE93-C9F1-919A9BF4A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8">
            <a:extLst>
              <a:ext uri="{FF2B5EF4-FFF2-40B4-BE49-F238E27FC236}">
                <a16:creationId xmlns:a16="http://schemas.microsoft.com/office/drawing/2014/main" id="{8041D394-C4AF-D31B-14CA-90BAA84926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64522519-8FFB-D5A2-05FA-FB95273D174D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5B0C8B8F-8964-E9EA-EB59-01CBA522453A}"/>
              </a:ext>
            </a:extLst>
          </p:cNvPr>
          <p:cNvSpPr txBox="1"/>
          <p:nvPr/>
        </p:nvSpPr>
        <p:spPr>
          <a:xfrm>
            <a:off x="948000" y="309319"/>
            <a:ext cx="101225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faux !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sym typeface="Calibri"/>
              </a:rPr>
              <a:t>Les cellules animales et végétales ne sont pas identiques.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BD8E3554-8381-E283-3200-DC5A8D78E3FC}"/>
              </a:ext>
            </a:extLst>
          </p:cNvPr>
          <p:cNvSpPr txBox="1"/>
          <p:nvPr/>
        </p:nvSpPr>
        <p:spPr>
          <a:xfrm>
            <a:off x="1373037" y="2214850"/>
            <a:ext cx="9272457" cy="623363"/>
          </a:xfrm>
          <a:prstGeom prst="roundRect">
            <a:avLst/>
          </a:prstGeom>
          <a:noFill/>
          <a:ln>
            <a:solidFill>
              <a:srgbClr val="0000B8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 sz="2800" i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Les cellules des animaux et des végétaux sont identiques.</a:t>
            </a:r>
          </a:p>
        </p:txBody>
      </p:sp>
      <p:sp>
        <p:nvSpPr>
          <p:cNvPr id="8" name="Rectangle: Rounded Corners 22">
            <a:extLst>
              <a:ext uri="{FF2B5EF4-FFF2-40B4-BE49-F238E27FC236}">
                <a16:creationId xmlns:a16="http://schemas.microsoft.com/office/drawing/2014/main" id="{03287748-2882-904F-C79D-B08052499D7C}"/>
              </a:ext>
            </a:extLst>
          </p:cNvPr>
          <p:cNvSpPr/>
          <p:nvPr/>
        </p:nvSpPr>
        <p:spPr>
          <a:xfrm>
            <a:off x="1655036" y="4032975"/>
            <a:ext cx="2895600" cy="508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B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fr-FR" sz="2800" b="1" dirty="0">
                <a:latin typeface="Calibri"/>
                <a:cs typeface="Poppins ExtraBold" panose="020B0604020202020204" charset="0"/>
              </a:rPr>
              <a:t>Vrai</a:t>
            </a:r>
          </a:p>
        </p:txBody>
      </p:sp>
      <p:sp>
        <p:nvSpPr>
          <p:cNvPr id="10" name="Rectangle: Rounded Corners 23">
            <a:extLst>
              <a:ext uri="{FF2B5EF4-FFF2-40B4-BE49-F238E27FC236}">
                <a16:creationId xmlns:a16="http://schemas.microsoft.com/office/drawing/2014/main" id="{1807EF20-E700-756D-AE97-76071E7A6FE5}"/>
              </a:ext>
            </a:extLst>
          </p:cNvPr>
          <p:cNvSpPr/>
          <p:nvPr/>
        </p:nvSpPr>
        <p:spPr>
          <a:xfrm>
            <a:off x="7277133" y="4032975"/>
            <a:ext cx="2895600" cy="508000"/>
          </a:xfrm>
          <a:prstGeom prst="roundRect">
            <a:avLst/>
          </a:prstGeom>
          <a:solidFill>
            <a:srgbClr val="0000B8"/>
          </a:solidFill>
          <a:ln>
            <a:solidFill>
              <a:srgbClr val="0000B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en-US" sz="2800" b="1" dirty="0">
                <a:solidFill>
                  <a:schemeClr val="bg1"/>
                </a:solidFill>
                <a:latin typeface="Calibri"/>
                <a:cs typeface="Poppins ExtraBold" panose="020B0604020202020204" charset="0"/>
              </a:rPr>
              <a:t>Faux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A81D4CA-7B9E-19C4-CD2B-1C08FA1EBF5E}"/>
              </a:ext>
            </a:extLst>
          </p:cNvPr>
          <p:cNvSpPr/>
          <p:nvPr/>
        </p:nvSpPr>
        <p:spPr>
          <a:xfrm>
            <a:off x="10377116" y="4032975"/>
            <a:ext cx="536756" cy="508000"/>
          </a:xfrm>
          <a:prstGeom prst="roundRect">
            <a:avLst/>
          </a:prstGeom>
          <a:noFill/>
          <a:ln w="38100">
            <a:solidFill>
              <a:srgbClr val="0000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3FF46FB5-C400-9717-C031-FB186F45C6FF}"/>
              </a:ext>
            </a:extLst>
          </p:cNvPr>
          <p:cNvSpPr/>
          <p:nvPr/>
        </p:nvSpPr>
        <p:spPr>
          <a:xfrm>
            <a:off x="4810501" y="4032975"/>
            <a:ext cx="536756" cy="508000"/>
          </a:xfrm>
          <a:prstGeom prst="roundRect">
            <a:avLst/>
          </a:prstGeom>
          <a:noFill/>
          <a:ln w="38100">
            <a:solidFill>
              <a:srgbClr val="0000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26">
            <a:extLst>
              <a:ext uri="{FF2B5EF4-FFF2-40B4-BE49-F238E27FC236}">
                <a16:creationId xmlns:a16="http://schemas.microsoft.com/office/drawing/2014/main" id="{77CAE9B2-D58C-1E87-2613-807F1F3C2966}"/>
              </a:ext>
            </a:extLst>
          </p:cNvPr>
          <p:cNvSpPr txBox="1"/>
          <p:nvPr/>
        </p:nvSpPr>
        <p:spPr>
          <a:xfrm>
            <a:off x="994278" y="3994588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00B8"/>
                </a:solidFill>
                <a:latin typeface="Century Gothic" panose="020B0502020202020204" pitchFamily="34" charset="0"/>
              </a:rPr>
              <a:t>A-</a:t>
            </a:r>
          </a:p>
        </p:txBody>
      </p:sp>
      <p:sp>
        <p:nvSpPr>
          <p:cNvPr id="14" name="TextBox 27">
            <a:extLst>
              <a:ext uri="{FF2B5EF4-FFF2-40B4-BE49-F238E27FC236}">
                <a16:creationId xmlns:a16="http://schemas.microsoft.com/office/drawing/2014/main" id="{119724A5-BE52-0424-708F-B5FCC8EAD3D3}"/>
              </a:ext>
            </a:extLst>
          </p:cNvPr>
          <p:cNvSpPr txBox="1"/>
          <p:nvPr/>
        </p:nvSpPr>
        <p:spPr>
          <a:xfrm>
            <a:off x="6685666" y="3994588"/>
            <a:ext cx="5966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00B8"/>
                </a:solidFill>
                <a:latin typeface="Century Gothic" panose="020B0502020202020204" pitchFamily="34" charset="0"/>
              </a:rPr>
              <a:t>B-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154A6E4A-A9EE-7FA0-5277-120F6053459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367" t="8115" r="18019" b="47517"/>
          <a:stretch/>
        </p:blipFill>
        <p:spPr>
          <a:xfrm>
            <a:off x="10333058" y="3862346"/>
            <a:ext cx="739896" cy="58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2504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0839A-4741-72F1-FA55-06C188C2B9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81">
            <a:extLst>
              <a:ext uri="{FF2B5EF4-FFF2-40B4-BE49-F238E27FC236}">
                <a16:creationId xmlns:a16="http://schemas.microsoft.com/office/drawing/2014/main" id="{4E48F702-7962-4D4C-7F1D-593CC8BE4B0A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26" name="TextBox 1">
            <a:extLst>
              <a:ext uri="{FF2B5EF4-FFF2-40B4-BE49-F238E27FC236}">
                <a16:creationId xmlns:a16="http://schemas.microsoft.com/office/drawing/2014/main" id="{33285C5C-13C2-370B-8674-3D9626C73D6D}"/>
              </a:ext>
            </a:extLst>
          </p:cNvPr>
          <p:cNvSpPr txBox="1"/>
          <p:nvPr/>
        </p:nvSpPr>
        <p:spPr>
          <a:xfrm>
            <a:off x="986564" y="312129"/>
            <a:ext cx="759633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>
                <a:latin typeface="Aptos SemiBold" panose="020B0004020202020204" pitchFamily="34" charset="0"/>
              </a:defRPr>
            </a:lvl1pPr>
          </a:lstStyle>
          <a:p>
            <a:r>
              <a:rPr lang="fr-FR" b="1" noProof="0" dirty="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Voici une deuxième question</a:t>
            </a:r>
            <a:r>
              <a:rPr lang="fr-FR" b="1" dirty="0">
                <a:solidFill>
                  <a:schemeClr val="bg2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.</a:t>
            </a:r>
            <a:endParaRPr lang="fr-FR" b="1" noProof="0" dirty="0">
              <a:solidFill>
                <a:schemeClr val="bg2">
                  <a:lumMod val="50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5EC0764-23F7-570C-8210-E3A930C2D8F0}"/>
              </a:ext>
            </a:extLst>
          </p:cNvPr>
          <p:cNvSpPr txBox="1"/>
          <p:nvPr/>
        </p:nvSpPr>
        <p:spPr>
          <a:xfrm>
            <a:off x="828170" y="644385"/>
            <a:ext cx="937169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Inviter les élèves à utiliser les ardoises (coupler les chiffres aux lettres).</a:t>
            </a:r>
          </a:p>
        </p:txBody>
      </p:sp>
      <p:pic>
        <p:nvPicPr>
          <p:cNvPr id="5" name="Picture 2" descr="A close-up of a cell&#10;&#10;Description automatically generated">
            <a:extLst>
              <a:ext uri="{FF2B5EF4-FFF2-40B4-BE49-F238E27FC236}">
                <a16:creationId xmlns:a16="http://schemas.microsoft.com/office/drawing/2014/main" id="{DBD45779-0262-AA4B-F669-14DAD0B5E44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90"/>
          <a:stretch/>
        </p:blipFill>
        <p:spPr>
          <a:xfrm>
            <a:off x="2334768" y="2057169"/>
            <a:ext cx="2273212" cy="2362562"/>
          </a:xfrm>
          <a:prstGeom prst="rect">
            <a:avLst/>
          </a:prstGeom>
          <a:ln>
            <a:solidFill>
              <a:srgbClr val="0000CC"/>
            </a:solidFill>
          </a:ln>
        </p:spPr>
      </p:pic>
      <p:pic>
        <p:nvPicPr>
          <p:cNvPr id="6" name="Image 5" descr="Une image contenant violet, violette, lavande, Lilas&#10;&#10;Description générée automatiquement">
            <a:extLst>
              <a:ext uri="{FF2B5EF4-FFF2-40B4-BE49-F238E27FC236}">
                <a16:creationId xmlns:a16="http://schemas.microsoft.com/office/drawing/2014/main" id="{522E9D8D-9C89-E652-A751-0205B3F9BFB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451" r="30273"/>
          <a:stretch/>
        </p:blipFill>
        <p:spPr>
          <a:xfrm>
            <a:off x="7352523" y="2057169"/>
            <a:ext cx="2353598" cy="2362562"/>
          </a:xfrm>
          <a:prstGeom prst="rect">
            <a:avLst/>
          </a:prstGeom>
        </p:spPr>
      </p:pic>
      <p:sp>
        <p:nvSpPr>
          <p:cNvPr id="7" name="Rectangle: Rounded Corners 11">
            <a:extLst>
              <a:ext uri="{FF2B5EF4-FFF2-40B4-BE49-F238E27FC236}">
                <a16:creationId xmlns:a16="http://schemas.microsoft.com/office/drawing/2014/main" id="{FC48C839-9796-7105-309A-13ABD3AF3660}"/>
              </a:ext>
            </a:extLst>
          </p:cNvPr>
          <p:cNvSpPr/>
          <p:nvPr/>
        </p:nvSpPr>
        <p:spPr>
          <a:xfrm>
            <a:off x="7352523" y="4476361"/>
            <a:ext cx="2353599" cy="40234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B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en-US" sz="2400" b="1" dirty="0">
                <a:latin typeface="Calibri"/>
                <a:cs typeface="Poppins ExtraBold" panose="020B0604020202020204" charset="0"/>
              </a:rPr>
              <a:t>Image 2</a:t>
            </a:r>
            <a:endParaRPr lang="en-US" sz="2400" b="1" dirty="0">
              <a:solidFill>
                <a:schemeClr val="tx1"/>
              </a:solidFill>
              <a:latin typeface="Calibri"/>
              <a:cs typeface="Poppins ExtraBold" panose="020B0604020202020204" charset="0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5574B9E9-F0D8-13EC-716C-3FC30C89F7E1}"/>
              </a:ext>
            </a:extLst>
          </p:cNvPr>
          <p:cNvSpPr/>
          <p:nvPr/>
        </p:nvSpPr>
        <p:spPr>
          <a:xfrm>
            <a:off x="8371843" y="4864778"/>
            <a:ext cx="233265" cy="244372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11">
            <a:extLst>
              <a:ext uri="{FF2B5EF4-FFF2-40B4-BE49-F238E27FC236}">
                <a16:creationId xmlns:a16="http://schemas.microsoft.com/office/drawing/2014/main" id="{4D6CF55F-EDB4-9C24-E647-FAF7DB408CA0}"/>
              </a:ext>
            </a:extLst>
          </p:cNvPr>
          <p:cNvSpPr/>
          <p:nvPr/>
        </p:nvSpPr>
        <p:spPr>
          <a:xfrm>
            <a:off x="2321038" y="4469005"/>
            <a:ext cx="2353599" cy="40234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B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en-US" sz="2400" b="1" dirty="0">
                <a:latin typeface="Calibri"/>
                <a:cs typeface="Poppins ExtraBold" panose="020B0604020202020204" charset="0"/>
              </a:rPr>
              <a:t>Image 1</a:t>
            </a:r>
            <a:endParaRPr lang="en-US" sz="2400" b="1" dirty="0">
              <a:solidFill>
                <a:schemeClr val="tx1"/>
              </a:solidFill>
              <a:latin typeface="Calibri"/>
              <a:cs typeface="Poppins ExtraBold" panose="020B0604020202020204" charset="0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245CEEB5-5768-BAB1-59A3-F30E48350122}"/>
              </a:ext>
            </a:extLst>
          </p:cNvPr>
          <p:cNvSpPr/>
          <p:nvPr/>
        </p:nvSpPr>
        <p:spPr>
          <a:xfrm>
            <a:off x="3340358" y="4857422"/>
            <a:ext cx="233265" cy="244372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1">
            <a:extLst>
              <a:ext uri="{FF2B5EF4-FFF2-40B4-BE49-F238E27FC236}">
                <a16:creationId xmlns:a16="http://schemas.microsoft.com/office/drawing/2014/main" id="{52C3BD28-5AE4-D115-D8DE-2C65D1A4B20A}"/>
              </a:ext>
            </a:extLst>
          </p:cNvPr>
          <p:cNvSpPr/>
          <p:nvPr/>
        </p:nvSpPr>
        <p:spPr>
          <a:xfrm>
            <a:off x="1958284" y="5815906"/>
            <a:ext cx="3230677" cy="508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B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en-US" sz="2800" b="1" dirty="0">
                <a:latin typeface="Calibri"/>
                <a:cs typeface="Poppins ExtraBold" panose="020B0604020202020204" charset="0"/>
              </a:rPr>
              <a:t>a- Cellules </a:t>
            </a:r>
            <a:r>
              <a:rPr lang="fr-FR" sz="2800" b="1" dirty="0">
                <a:solidFill>
                  <a:schemeClr val="tx1"/>
                </a:solidFill>
                <a:latin typeface="Calibri"/>
                <a:cs typeface="Poppins ExtraBold" panose="020B0604020202020204" charset="0"/>
              </a:rPr>
              <a:t>animales</a:t>
            </a:r>
          </a:p>
        </p:txBody>
      </p:sp>
      <p:sp>
        <p:nvSpPr>
          <p:cNvPr id="12" name="Rectangle: Rounded Corners 12">
            <a:extLst>
              <a:ext uri="{FF2B5EF4-FFF2-40B4-BE49-F238E27FC236}">
                <a16:creationId xmlns:a16="http://schemas.microsoft.com/office/drawing/2014/main" id="{8BB65375-1C6D-51A1-1F09-3E7224632CBB}"/>
              </a:ext>
            </a:extLst>
          </p:cNvPr>
          <p:cNvSpPr/>
          <p:nvPr/>
        </p:nvSpPr>
        <p:spPr>
          <a:xfrm>
            <a:off x="6979297" y="5812257"/>
            <a:ext cx="3424336" cy="508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B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fr-FR" sz="2800" b="1" dirty="0">
                <a:solidFill>
                  <a:schemeClr val="tx1"/>
                </a:solidFill>
                <a:latin typeface="Calibri"/>
                <a:cs typeface="Poppins ExtraBold" panose="020B0604020202020204" charset="0"/>
              </a:rPr>
              <a:t>b- </a:t>
            </a:r>
            <a:r>
              <a:rPr lang="en-US" sz="2800" b="1" dirty="0">
                <a:latin typeface="Calibri"/>
                <a:cs typeface="Poppins ExtraBold" panose="020B0604020202020204" charset="0"/>
              </a:rPr>
              <a:t>Cellules </a:t>
            </a:r>
            <a:r>
              <a:rPr lang="fr-FR" sz="2800" b="1" dirty="0">
                <a:latin typeface="Calibri"/>
                <a:cs typeface="Poppins ExtraBold" panose="020B0604020202020204" charset="0"/>
              </a:rPr>
              <a:t>v</a:t>
            </a:r>
            <a:r>
              <a:rPr lang="fr-FR" sz="2800" b="1" dirty="0">
                <a:solidFill>
                  <a:schemeClr val="tx1"/>
                </a:solidFill>
                <a:latin typeface="Calibri"/>
                <a:cs typeface="Poppins ExtraBold" panose="020B0604020202020204" charset="0"/>
              </a:rPr>
              <a:t>égétales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9A281488-3C80-5754-F97E-B52EEFF80CA7}"/>
              </a:ext>
            </a:extLst>
          </p:cNvPr>
          <p:cNvSpPr/>
          <p:nvPr/>
        </p:nvSpPr>
        <p:spPr>
          <a:xfrm>
            <a:off x="8371842" y="5693720"/>
            <a:ext cx="233265" cy="244372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BB23C34F-7205-ECD7-E92C-DC0F4421BFC1}"/>
              </a:ext>
            </a:extLst>
          </p:cNvPr>
          <p:cNvSpPr/>
          <p:nvPr/>
        </p:nvSpPr>
        <p:spPr>
          <a:xfrm>
            <a:off x="3340359" y="5640776"/>
            <a:ext cx="233265" cy="244372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70112636-7953-45C9-0F2D-CC50D5E0F3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34" y="786492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827369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CF41EE-F1DB-E443-8B7E-7CFBC525AC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8">
            <a:extLst>
              <a:ext uri="{FF2B5EF4-FFF2-40B4-BE49-F238E27FC236}">
                <a16:creationId xmlns:a16="http://schemas.microsoft.com/office/drawing/2014/main" id="{CB5DADA5-9727-48B6-3005-BC8340AD8E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9" name="Oval 8">
            <a:extLst>
              <a:ext uri="{FF2B5EF4-FFF2-40B4-BE49-F238E27FC236}">
                <a16:creationId xmlns:a16="http://schemas.microsoft.com/office/drawing/2014/main" id="{7668B482-2C15-E39A-56C4-66A73619198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3" name="TextBox 8">
            <a:extLst>
              <a:ext uri="{FF2B5EF4-FFF2-40B4-BE49-F238E27FC236}">
                <a16:creationId xmlns:a16="http://schemas.microsoft.com/office/drawing/2014/main" id="{50F85190-4995-8447-2355-6A5C83475C0C}"/>
              </a:ext>
            </a:extLst>
          </p:cNvPr>
          <p:cNvSpPr txBox="1"/>
          <p:nvPr/>
        </p:nvSpPr>
        <p:spPr>
          <a:xfrm>
            <a:off x="1373037" y="2214850"/>
            <a:ext cx="9272457" cy="623363"/>
          </a:xfrm>
          <a:prstGeom prst="roundRect">
            <a:avLst/>
          </a:prstGeom>
          <a:noFill/>
          <a:ln>
            <a:solidFill>
              <a:srgbClr val="0000B8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 sz="2800" i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Les cellules des animaux et des végétaux sont identiques.</a:t>
            </a:r>
          </a:p>
        </p:txBody>
      </p:sp>
      <p:sp>
        <p:nvSpPr>
          <p:cNvPr id="4" name="Rectangle: Rounded Corners 22">
            <a:extLst>
              <a:ext uri="{FF2B5EF4-FFF2-40B4-BE49-F238E27FC236}">
                <a16:creationId xmlns:a16="http://schemas.microsoft.com/office/drawing/2014/main" id="{ECF8D9DD-BAC7-F766-B93A-2086917A42F1}"/>
              </a:ext>
            </a:extLst>
          </p:cNvPr>
          <p:cNvSpPr/>
          <p:nvPr/>
        </p:nvSpPr>
        <p:spPr>
          <a:xfrm>
            <a:off x="1655036" y="4032975"/>
            <a:ext cx="2895600" cy="508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B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fr-FR" sz="2800" b="1" dirty="0">
                <a:latin typeface="Calibri"/>
                <a:cs typeface="Poppins ExtraBold" panose="020B0604020202020204" charset="0"/>
              </a:rPr>
              <a:t>Vrai</a:t>
            </a:r>
          </a:p>
        </p:txBody>
      </p:sp>
      <p:sp>
        <p:nvSpPr>
          <p:cNvPr id="5" name="Rectangle: Rounded Corners 23">
            <a:extLst>
              <a:ext uri="{FF2B5EF4-FFF2-40B4-BE49-F238E27FC236}">
                <a16:creationId xmlns:a16="http://schemas.microsoft.com/office/drawing/2014/main" id="{B4AC0807-5BD0-DDD2-546F-3B99B9AD41DF}"/>
              </a:ext>
            </a:extLst>
          </p:cNvPr>
          <p:cNvSpPr/>
          <p:nvPr/>
        </p:nvSpPr>
        <p:spPr>
          <a:xfrm>
            <a:off x="7277133" y="4032975"/>
            <a:ext cx="2895600" cy="508000"/>
          </a:xfrm>
          <a:prstGeom prst="roundRect">
            <a:avLst/>
          </a:prstGeom>
          <a:solidFill>
            <a:srgbClr val="0000B8"/>
          </a:solidFill>
          <a:ln>
            <a:solidFill>
              <a:srgbClr val="0000B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en-US" sz="2800" b="1" dirty="0">
                <a:solidFill>
                  <a:schemeClr val="bg1"/>
                </a:solidFill>
                <a:latin typeface="Calibri"/>
                <a:cs typeface="Poppins ExtraBold" panose="020B0604020202020204" charset="0"/>
              </a:rPr>
              <a:t>Faux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B89476E-1645-985C-F15F-55267481D7F8}"/>
              </a:ext>
            </a:extLst>
          </p:cNvPr>
          <p:cNvSpPr/>
          <p:nvPr/>
        </p:nvSpPr>
        <p:spPr>
          <a:xfrm>
            <a:off x="10377116" y="4032975"/>
            <a:ext cx="536756" cy="508000"/>
          </a:xfrm>
          <a:prstGeom prst="roundRect">
            <a:avLst/>
          </a:prstGeom>
          <a:noFill/>
          <a:ln w="38100">
            <a:solidFill>
              <a:srgbClr val="0000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FEF71F-70B6-76C7-2DD3-E92F02C4A88F}"/>
              </a:ext>
            </a:extLst>
          </p:cNvPr>
          <p:cNvSpPr/>
          <p:nvPr/>
        </p:nvSpPr>
        <p:spPr>
          <a:xfrm>
            <a:off x="4810501" y="4032975"/>
            <a:ext cx="536756" cy="508000"/>
          </a:xfrm>
          <a:prstGeom prst="roundRect">
            <a:avLst/>
          </a:prstGeom>
          <a:noFill/>
          <a:ln w="38100">
            <a:solidFill>
              <a:srgbClr val="0000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26">
            <a:extLst>
              <a:ext uri="{FF2B5EF4-FFF2-40B4-BE49-F238E27FC236}">
                <a16:creationId xmlns:a16="http://schemas.microsoft.com/office/drawing/2014/main" id="{A3BD6BF1-02FB-B003-4E18-7A18A8EDB07C}"/>
              </a:ext>
            </a:extLst>
          </p:cNvPr>
          <p:cNvSpPr txBox="1"/>
          <p:nvPr/>
        </p:nvSpPr>
        <p:spPr>
          <a:xfrm>
            <a:off x="994278" y="3994588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00B8"/>
                </a:solidFill>
                <a:latin typeface="Century Gothic" panose="020B0502020202020204" pitchFamily="34" charset="0"/>
              </a:rPr>
              <a:t>A-</a:t>
            </a:r>
          </a:p>
        </p:txBody>
      </p:sp>
      <p:sp>
        <p:nvSpPr>
          <p:cNvPr id="11" name="TextBox 27">
            <a:extLst>
              <a:ext uri="{FF2B5EF4-FFF2-40B4-BE49-F238E27FC236}">
                <a16:creationId xmlns:a16="http://schemas.microsoft.com/office/drawing/2014/main" id="{AF191CFC-8E61-FD5C-92CE-11858F54A679}"/>
              </a:ext>
            </a:extLst>
          </p:cNvPr>
          <p:cNvSpPr txBox="1"/>
          <p:nvPr/>
        </p:nvSpPr>
        <p:spPr>
          <a:xfrm>
            <a:off x="6685666" y="3994588"/>
            <a:ext cx="5966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00B8"/>
                </a:solidFill>
                <a:latin typeface="Century Gothic" panose="020B0502020202020204" pitchFamily="34" charset="0"/>
              </a:rPr>
              <a:t>B-</a:t>
            </a: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098C8659-175C-9288-9A16-90412C386E4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367" t="8115" r="18019" b="47517"/>
          <a:stretch/>
        </p:blipFill>
        <p:spPr>
          <a:xfrm>
            <a:off x="10333058" y="3862346"/>
            <a:ext cx="739896" cy="584776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FC103485-C31A-28B9-EA94-269B2E5545FE}"/>
              </a:ext>
            </a:extLst>
          </p:cNvPr>
          <p:cNvSpPr txBox="1"/>
          <p:nvPr/>
        </p:nvSpPr>
        <p:spPr>
          <a:xfrm>
            <a:off x="948000" y="309319"/>
            <a:ext cx="1012252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C’est faux ! </a:t>
            </a:r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  <a:sym typeface="Calibri"/>
              </a:rPr>
              <a:t>Les cellules animales et végétales ne sont pas identiques.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2104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Oval 81">
            <a:extLst>
              <a:ext uri="{FF2B5EF4-FFF2-40B4-BE49-F238E27FC236}">
                <a16:creationId xmlns:a16="http://schemas.microsoft.com/office/drawing/2014/main" id="{630EB2B0-4083-1AB5-B365-BCE8E48633F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28" name="Picture 2">
            <a:extLst>
              <a:ext uri="{FF2B5EF4-FFF2-40B4-BE49-F238E27FC236}">
                <a16:creationId xmlns:a16="http://schemas.microsoft.com/office/drawing/2014/main" id="{D37118A3-4C76-E715-6D6F-B7237C5C89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34" y="786492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D_A_01">
            <a:extLst>
              <a:ext uri="{FF2B5EF4-FFF2-40B4-BE49-F238E27FC236}">
                <a16:creationId xmlns:a16="http://schemas.microsoft.com/office/drawing/2014/main" id="{20B09892-6FFB-4ADB-6EB7-A102A9EBB598}"/>
              </a:ext>
            </a:extLst>
          </p:cNvPr>
          <p:cNvSpPr txBox="1"/>
          <p:nvPr/>
        </p:nvSpPr>
        <p:spPr>
          <a:xfrm>
            <a:off x="877040" y="224249"/>
            <a:ext cx="5834003" cy="396237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sz="20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Voici une deuxième question</a:t>
            </a:r>
            <a:r>
              <a:rPr lang="fr-FR" sz="18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.</a:t>
            </a:r>
            <a:endParaRPr lang="fr-FR" sz="1800" noProof="0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2EA8B32E-86E1-F328-DA36-3EDB48A47705}"/>
              </a:ext>
            </a:extLst>
          </p:cNvPr>
          <p:cNvSpPr txBox="1"/>
          <p:nvPr/>
        </p:nvSpPr>
        <p:spPr>
          <a:xfrm>
            <a:off x="877040" y="601826"/>
            <a:ext cx="934464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800" i="1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Inviter les élèves à utiliser les ardoises (coupler les chiffres aux lettres).</a:t>
            </a:r>
          </a:p>
        </p:txBody>
      </p:sp>
      <p:sp>
        <p:nvSpPr>
          <p:cNvPr id="5" name="TextBox 10">
            <a:extLst>
              <a:ext uri="{FF2B5EF4-FFF2-40B4-BE49-F238E27FC236}">
                <a16:creationId xmlns:a16="http://schemas.microsoft.com/office/drawing/2014/main" id="{401B76AA-F88C-E5FF-3CA3-FFB22A917A7B}"/>
              </a:ext>
            </a:extLst>
          </p:cNvPr>
          <p:cNvSpPr txBox="1"/>
          <p:nvPr/>
        </p:nvSpPr>
        <p:spPr>
          <a:xfrm>
            <a:off x="884237" y="1118299"/>
            <a:ext cx="9264834" cy="548874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 sz="2800" i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r>
              <a:rPr lang="fr-FR" sz="2400" b="1" dirty="0"/>
              <a:t>2. Reliez</a:t>
            </a:r>
            <a:r>
              <a:rPr lang="fr-FR" sz="2400" dirty="0"/>
              <a:t> chaque observation au type de cellules approprié.</a:t>
            </a:r>
          </a:p>
        </p:txBody>
      </p:sp>
      <p:pic>
        <p:nvPicPr>
          <p:cNvPr id="6" name="Picture 2" descr="A close-up of a cell&#10;&#10;Description automatically generated">
            <a:extLst>
              <a:ext uri="{FF2B5EF4-FFF2-40B4-BE49-F238E27FC236}">
                <a16:creationId xmlns:a16="http://schemas.microsoft.com/office/drawing/2014/main" id="{B7665CBB-A50A-444A-8B64-71B10F84A05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90"/>
          <a:stretch/>
        </p:blipFill>
        <p:spPr>
          <a:xfrm>
            <a:off x="2334768" y="2057169"/>
            <a:ext cx="2273212" cy="2362562"/>
          </a:xfrm>
          <a:prstGeom prst="rect">
            <a:avLst/>
          </a:prstGeom>
          <a:ln>
            <a:solidFill>
              <a:srgbClr val="0000CC"/>
            </a:solidFill>
          </a:ln>
        </p:spPr>
      </p:pic>
      <p:pic>
        <p:nvPicPr>
          <p:cNvPr id="7" name="Image 6" descr="Une image contenant violet, violette, lavande, Lilas&#10;&#10;Description générée automatiquement">
            <a:extLst>
              <a:ext uri="{FF2B5EF4-FFF2-40B4-BE49-F238E27FC236}">
                <a16:creationId xmlns:a16="http://schemas.microsoft.com/office/drawing/2014/main" id="{D3BA6D2F-4B30-3F5B-7D0E-EE048D9661C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451" r="30273"/>
          <a:stretch/>
        </p:blipFill>
        <p:spPr>
          <a:xfrm>
            <a:off x="7352523" y="2057169"/>
            <a:ext cx="2353598" cy="2362562"/>
          </a:xfrm>
          <a:prstGeom prst="rect">
            <a:avLst/>
          </a:prstGeom>
        </p:spPr>
      </p:pic>
      <p:sp>
        <p:nvSpPr>
          <p:cNvPr id="8" name="Rectangle: Rounded Corners 11">
            <a:extLst>
              <a:ext uri="{FF2B5EF4-FFF2-40B4-BE49-F238E27FC236}">
                <a16:creationId xmlns:a16="http://schemas.microsoft.com/office/drawing/2014/main" id="{F8AE9429-3B4B-04DE-E6F9-1DA9DDF8F89E}"/>
              </a:ext>
            </a:extLst>
          </p:cNvPr>
          <p:cNvSpPr/>
          <p:nvPr/>
        </p:nvSpPr>
        <p:spPr>
          <a:xfrm>
            <a:off x="7352523" y="4476361"/>
            <a:ext cx="2353599" cy="40234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B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en-US" sz="2400" b="1" dirty="0">
                <a:latin typeface="Calibri"/>
                <a:cs typeface="Poppins ExtraBold" panose="020B0604020202020204" charset="0"/>
              </a:rPr>
              <a:t>Image 2</a:t>
            </a:r>
            <a:endParaRPr lang="en-US" sz="2400" b="1" dirty="0">
              <a:solidFill>
                <a:schemeClr val="tx1"/>
              </a:solidFill>
              <a:latin typeface="Calibri"/>
              <a:cs typeface="Poppins ExtraBold" panose="020B0604020202020204" charset="0"/>
            </a:endParaRPr>
          </a:p>
        </p:txBody>
      </p:sp>
      <p:sp>
        <p:nvSpPr>
          <p:cNvPr id="9" name="Ellipse 8">
            <a:extLst>
              <a:ext uri="{FF2B5EF4-FFF2-40B4-BE49-F238E27FC236}">
                <a16:creationId xmlns:a16="http://schemas.microsoft.com/office/drawing/2014/main" id="{19919500-36DB-D305-0258-110FB141A980}"/>
              </a:ext>
            </a:extLst>
          </p:cNvPr>
          <p:cNvSpPr/>
          <p:nvPr/>
        </p:nvSpPr>
        <p:spPr>
          <a:xfrm>
            <a:off x="8371843" y="4864778"/>
            <a:ext cx="233265" cy="244372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11">
            <a:extLst>
              <a:ext uri="{FF2B5EF4-FFF2-40B4-BE49-F238E27FC236}">
                <a16:creationId xmlns:a16="http://schemas.microsoft.com/office/drawing/2014/main" id="{415F9CC4-D750-EE6D-A6CF-D6232EB2C169}"/>
              </a:ext>
            </a:extLst>
          </p:cNvPr>
          <p:cNvSpPr/>
          <p:nvPr/>
        </p:nvSpPr>
        <p:spPr>
          <a:xfrm>
            <a:off x="2321038" y="4469005"/>
            <a:ext cx="2353599" cy="40234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B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en-US" sz="2400" b="1" dirty="0">
                <a:latin typeface="Calibri"/>
                <a:cs typeface="Poppins ExtraBold" panose="020B0604020202020204" charset="0"/>
              </a:rPr>
              <a:t>Image 1</a:t>
            </a:r>
            <a:endParaRPr lang="en-US" sz="2400" b="1" dirty="0">
              <a:solidFill>
                <a:schemeClr val="tx1"/>
              </a:solidFill>
              <a:latin typeface="Calibri"/>
              <a:cs typeface="Poppins ExtraBold" panose="020B0604020202020204" charset="0"/>
            </a:endParaRPr>
          </a:p>
        </p:txBody>
      </p:sp>
      <p:sp>
        <p:nvSpPr>
          <p:cNvPr id="11" name="Ellipse 10">
            <a:extLst>
              <a:ext uri="{FF2B5EF4-FFF2-40B4-BE49-F238E27FC236}">
                <a16:creationId xmlns:a16="http://schemas.microsoft.com/office/drawing/2014/main" id="{CCCE5D66-67CA-DDB8-E56A-4DD29A399433}"/>
              </a:ext>
            </a:extLst>
          </p:cNvPr>
          <p:cNvSpPr/>
          <p:nvPr/>
        </p:nvSpPr>
        <p:spPr>
          <a:xfrm>
            <a:off x="3340358" y="4857422"/>
            <a:ext cx="233265" cy="244372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0545303A-9D88-90F8-F6F9-1C9A487E52BE}"/>
              </a:ext>
            </a:extLst>
          </p:cNvPr>
          <p:cNvSpPr/>
          <p:nvPr/>
        </p:nvSpPr>
        <p:spPr>
          <a:xfrm>
            <a:off x="1958284" y="5815906"/>
            <a:ext cx="3230677" cy="508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B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en-US" sz="2800" b="1" dirty="0">
                <a:latin typeface="Calibri"/>
                <a:cs typeface="Poppins ExtraBold" panose="020B0604020202020204" charset="0"/>
              </a:rPr>
              <a:t>a- Cellules </a:t>
            </a:r>
            <a:r>
              <a:rPr lang="fr-FR" sz="2800" b="1" dirty="0">
                <a:solidFill>
                  <a:schemeClr val="tx1"/>
                </a:solidFill>
                <a:latin typeface="Calibri"/>
                <a:cs typeface="Poppins ExtraBold" panose="020B0604020202020204" charset="0"/>
              </a:rPr>
              <a:t>animales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7CB5842-392B-573D-6A1F-7F9D1D2FBC1D}"/>
              </a:ext>
            </a:extLst>
          </p:cNvPr>
          <p:cNvSpPr/>
          <p:nvPr/>
        </p:nvSpPr>
        <p:spPr>
          <a:xfrm>
            <a:off x="6979297" y="5812257"/>
            <a:ext cx="3424336" cy="508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B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fr-FR" sz="2800" b="1" dirty="0">
                <a:solidFill>
                  <a:schemeClr val="tx1"/>
                </a:solidFill>
                <a:latin typeface="Calibri"/>
                <a:cs typeface="Poppins ExtraBold" panose="020B0604020202020204" charset="0"/>
              </a:rPr>
              <a:t>b- </a:t>
            </a:r>
            <a:r>
              <a:rPr lang="en-US" sz="2800" b="1" dirty="0">
                <a:latin typeface="Calibri"/>
                <a:cs typeface="Poppins ExtraBold" panose="020B0604020202020204" charset="0"/>
              </a:rPr>
              <a:t>Cellules </a:t>
            </a:r>
            <a:r>
              <a:rPr lang="fr-FR" sz="2800" b="1" dirty="0">
                <a:latin typeface="Calibri"/>
                <a:cs typeface="Poppins ExtraBold" panose="020B0604020202020204" charset="0"/>
              </a:rPr>
              <a:t>v</a:t>
            </a:r>
            <a:r>
              <a:rPr lang="fr-FR" sz="2800" b="1" dirty="0">
                <a:solidFill>
                  <a:schemeClr val="tx1"/>
                </a:solidFill>
                <a:latin typeface="Calibri"/>
                <a:cs typeface="Poppins ExtraBold" panose="020B0604020202020204" charset="0"/>
              </a:rPr>
              <a:t>égétales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B50C105B-8554-71DB-858E-9E891D4599BF}"/>
              </a:ext>
            </a:extLst>
          </p:cNvPr>
          <p:cNvSpPr/>
          <p:nvPr/>
        </p:nvSpPr>
        <p:spPr>
          <a:xfrm>
            <a:off x="8371842" y="5693720"/>
            <a:ext cx="233265" cy="244372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B97B81B2-CE6A-E329-735C-873CF4A6856B}"/>
              </a:ext>
            </a:extLst>
          </p:cNvPr>
          <p:cNvSpPr/>
          <p:nvPr/>
        </p:nvSpPr>
        <p:spPr>
          <a:xfrm>
            <a:off x="3340359" y="5640776"/>
            <a:ext cx="233265" cy="244372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8190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7609A6-5D3B-077A-44E2-F719AE761E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Oval 81">
            <a:extLst>
              <a:ext uri="{FF2B5EF4-FFF2-40B4-BE49-F238E27FC236}">
                <a16:creationId xmlns:a16="http://schemas.microsoft.com/office/drawing/2014/main" id="{A351B7DB-93C4-7A8D-FFA1-15A5BC68E18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918402FB-D916-AD8B-1A35-470680DD817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8253" y="855405"/>
            <a:ext cx="620299" cy="620299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5C61C95A-D33F-4324-7AEE-D25FED0D9641}"/>
              </a:ext>
            </a:extLst>
          </p:cNvPr>
          <p:cNvSpPr txBox="1"/>
          <p:nvPr/>
        </p:nvSpPr>
        <p:spPr>
          <a:xfrm>
            <a:off x="884237" y="299006"/>
            <a:ext cx="1012252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Parfait !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5" name="Picture 2" descr="A close-up of a cell&#10;&#10;Description automatically generated">
            <a:extLst>
              <a:ext uri="{FF2B5EF4-FFF2-40B4-BE49-F238E27FC236}">
                <a16:creationId xmlns:a16="http://schemas.microsoft.com/office/drawing/2014/main" id="{E6818B65-B878-2899-AEDE-B77F2129BEA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390"/>
          <a:stretch/>
        </p:blipFill>
        <p:spPr>
          <a:xfrm>
            <a:off x="2334768" y="1749258"/>
            <a:ext cx="2273212" cy="2362562"/>
          </a:xfrm>
          <a:prstGeom prst="rect">
            <a:avLst/>
          </a:prstGeom>
          <a:ln>
            <a:solidFill>
              <a:srgbClr val="0000CC"/>
            </a:solidFill>
          </a:ln>
        </p:spPr>
      </p:pic>
      <p:pic>
        <p:nvPicPr>
          <p:cNvPr id="6" name="Image 5" descr="Une image contenant violet, violette, lavande, Lilas&#10;&#10;Description générée automatiquement">
            <a:extLst>
              <a:ext uri="{FF2B5EF4-FFF2-40B4-BE49-F238E27FC236}">
                <a16:creationId xmlns:a16="http://schemas.microsoft.com/office/drawing/2014/main" id="{DAC9DC95-3CC7-4B35-3FC5-F2D67B93278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451" r="30273"/>
          <a:stretch/>
        </p:blipFill>
        <p:spPr>
          <a:xfrm>
            <a:off x="7352523" y="1749258"/>
            <a:ext cx="2353598" cy="2362562"/>
          </a:xfrm>
          <a:prstGeom prst="rect">
            <a:avLst/>
          </a:prstGeom>
        </p:spPr>
      </p:pic>
      <p:sp>
        <p:nvSpPr>
          <p:cNvPr id="7" name="Rectangle: Rounded Corners 11">
            <a:extLst>
              <a:ext uri="{FF2B5EF4-FFF2-40B4-BE49-F238E27FC236}">
                <a16:creationId xmlns:a16="http://schemas.microsoft.com/office/drawing/2014/main" id="{5F5885A4-FB8A-315B-135B-7D8466EB14A3}"/>
              </a:ext>
            </a:extLst>
          </p:cNvPr>
          <p:cNvSpPr/>
          <p:nvPr/>
        </p:nvSpPr>
        <p:spPr>
          <a:xfrm>
            <a:off x="7352523" y="4168450"/>
            <a:ext cx="2353599" cy="40234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B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en-US" sz="2400" b="1" dirty="0">
                <a:latin typeface="Calibri"/>
                <a:cs typeface="Poppins ExtraBold" panose="020B0604020202020204" charset="0"/>
              </a:rPr>
              <a:t>Image 2</a:t>
            </a:r>
            <a:endParaRPr lang="en-US" sz="2400" b="1" dirty="0">
              <a:solidFill>
                <a:schemeClr val="tx1"/>
              </a:solidFill>
              <a:latin typeface="Calibri"/>
              <a:cs typeface="Poppins ExtraBold" panose="020B0604020202020204" charset="0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FF358C0-7883-CEFD-A9C5-E8FD013F2D8E}"/>
              </a:ext>
            </a:extLst>
          </p:cNvPr>
          <p:cNvSpPr/>
          <p:nvPr/>
        </p:nvSpPr>
        <p:spPr>
          <a:xfrm>
            <a:off x="8371843" y="4556867"/>
            <a:ext cx="233265" cy="244372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11">
            <a:extLst>
              <a:ext uri="{FF2B5EF4-FFF2-40B4-BE49-F238E27FC236}">
                <a16:creationId xmlns:a16="http://schemas.microsoft.com/office/drawing/2014/main" id="{C091FE72-5C70-8417-CC1E-8371155C2C26}"/>
              </a:ext>
            </a:extLst>
          </p:cNvPr>
          <p:cNvSpPr/>
          <p:nvPr/>
        </p:nvSpPr>
        <p:spPr>
          <a:xfrm>
            <a:off x="2321038" y="4161094"/>
            <a:ext cx="2353599" cy="40234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B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en-US" sz="2400" b="1" dirty="0">
                <a:latin typeface="Calibri"/>
                <a:cs typeface="Poppins ExtraBold" panose="020B0604020202020204" charset="0"/>
              </a:rPr>
              <a:t>Image 1</a:t>
            </a:r>
            <a:endParaRPr lang="en-US" sz="2400" b="1" dirty="0">
              <a:solidFill>
                <a:schemeClr val="tx1"/>
              </a:solidFill>
              <a:latin typeface="Calibri"/>
              <a:cs typeface="Poppins ExtraBold" panose="020B0604020202020204" charset="0"/>
            </a:endParaRPr>
          </a:p>
        </p:txBody>
      </p:sp>
      <p:sp>
        <p:nvSpPr>
          <p:cNvPr id="10" name="Ellipse 9">
            <a:extLst>
              <a:ext uri="{FF2B5EF4-FFF2-40B4-BE49-F238E27FC236}">
                <a16:creationId xmlns:a16="http://schemas.microsoft.com/office/drawing/2014/main" id="{EB227083-0619-4A3A-1F8C-2986356ED6E9}"/>
              </a:ext>
            </a:extLst>
          </p:cNvPr>
          <p:cNvSpPr/>
          <p:nvPr/>
        </p:nvSpPr>
        <p:spPr>
          <a:xfrm>
            <a:off x="3340358" y="4549511"/>
            <a:ext cx="233265" cy="244372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E467257D-EB7A-D436-599E-557E54D183B5}"/>
              </a:ext>
            </a:extLst>
          </p:cNvPr>
          <p:cNvSpPr/>
          <p:nvPr/>
        </p:nvSpPr>
        <p:spPr>
          <a:xfrm>
            <a:off x="1958284" y="5815906"/>
            <a:ext cx="3230677" cy="508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B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en-US" sz="2800" b="1" dirty="0">
                <a:latin typeface="Calibri"/>
                <a:cs typeface="Poppins ExtraBold" panose="020B0604020202020204" charset="0"/>
              </a:rPr>
              <a:t>a- Cellules </a:t>
            </a:r>
            <a:r>
              <a:rPr lang="fr-FR" sz="2800" b="1" dirty="0">
                <a:solidFill>
                  <a:schemeClr val="tx1"/>
                </a:solidFill>
                <a:latin typeface="Calibri"/>
                <a:cs typeface="Poppins ExtraBold" panose="020B0604020202020204" charset="0"/>
              </a:rPr>
              <a:t>animales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636A2027-D21D-58B8-A244-D21FFD7CC56E}"/>
              </a:ext>
            </a:extLst>
          </p:cNvPr>
          <p:cNvSpPr/>
          <p:nvPr/>
        </p:nvSpPr>
        <p:spPr>
          <a:xfrm>
            <a:off x="6979297" y="5812257"/>
            <a:ext cx="3424336" cy="508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B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fr-FR" sz="2800" b="1" dirty="0">
                <a:solidFill>
                  <a:schemeClr val="tx1"/>
                </a:solidFill>
                <a:latin typeface="Calibri"/>
                <a:cs typeface="Poppins ExtraBold" panose="020B0604020202020204" charset="0"/>
              </a:rPr>
              <a:t>b- </a:t>
            </a:r>
            <a:r>
              <a:rPr lang="en-US" sz="2800" b="1" dirty="0">
                <a:latin typeface="Calibri"/>
                <a:cs typeface="Poppins ExtraBold" panose="020B0604020202020204" charset="0"/>
              </a:rPr>
              <a:t>Cellules </a:t>
            </a:r>
            <a:r>
              <a:rPr lang="fr-FR" sz="2800" b="1" dirty="0">
                <a:latin typeface="Calibri"/>
                <a:cs typeface="Poppins ExtraBold" panose="020B0604020202020204" charset="0"/>
              </a:rPr>
              <a:t>v</a:t>
            </a:r>
            <a:r>
              <a:rPr lang="fr-FR" sz="2800" b="1" dirty="0">
                <a:solidFill>
                  <a:schemeClr val="tx1"/>
                </a:solidFill>
                <a:latin typeface="Calibri"/>
                <a:cs typeface="Poppins ExtraBold" panose="020B0604020202020204" charset="0"/>
              </a:rPr>
              <a:t>égétales</a:t>
            </a:r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4830ECFA-71B9-1B23-EE32-48D70357B11D}"/>
              </a:ext>
            </a:extLst>
          </p:cNvPr>
          <p:cNvSpPr/>
          <p:nvPr/>
        </p:nvSpPr>
        <p:spPr>
          <a:xfrm>
            <a:off x="8371842" y="5693720"/>
            <a:ext cx="233265" cy="244372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75836968-479D-A294-531C-D5434CEAA632}"/>
              </a:ext>
            </a:extLst>
          </p:cNvPr>
          <p:cNvSpPr/>
          <p:nvPr/>
        </p:nvSpPr>
        <p:spPr>
          <a:xfrm>
            <a:off x="3340359" y="5640776"/>
            <a:ext cx="233265" cy="244372"/>
          </a:xfrm>
          <a:prstGeom prst="ellipse">
            <a:avLst/>
          </a:prstGeom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1" name="Connecteur droit avec flèche 20">
            <a:extLst>
              <a:ext uri="{FF2B5EF4-FFF2-40B4-BE49-F238E27FC236}">
                <a16:creationId xmlns:a16="http://schemas.microsoft.com/office/drawing/2014/main" id="{2BBE9515-F62B-D65B-8E94-9691A318E6AA}"/>
              </a:ext>
            </a:extLst>
          </p:cNvPr>
          <p:cNvCxnSpPr>
            <a:cxnSpLocks/>
            <a:stCxn id="10" idx="6"/>
            <a:endCxn id="14" idx="2"/>
          </p:cNvCxnSpPr>
          <p:nvPr/>
        </p:nvCxnSpPr>
        <p:spPr>
          <a:xfrm>
            <a:off x="3573623" y="4671697"/>
            <a:ext cx="4798219" cy="1144209"/>
          </a:xfrm>
          <a:prstGeom prst="straightConnector1">
            <a:avLst/>
          </a:prstGeom>
          <a:ln w="38100">
            <a:solidFill>
              <a:srgbClr val="FF0000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Connecteur droit avec flèche 21">
            <a:extLst>
              <a:ext uri="{FF2B5EF4-FFF2-40B4-BE49-F238E27FC236}">
                <a16:creationId xmlns:a16="http://schemas.microsoft.com/office/drawing/2014/main" id="{ED1C489D-822D-3A74-A427-AF56A69C09E0}"/>
              </a:ext>
            </a:extLst>
          </p:cNvPr>
          <p:cNvCxnSpPr>
            <a:cxnSpLocks/>
            <a:stCxn id="15" idx="6"/>
            <a:endCxn id="8" idx="2"/>
          </p:cNvCxnSpPr>
          <p:nvPr/>
        </p:nvCxnSpPr>
        <p:spPr>
          <a:xfrm flipV="1">
            <a:off x="3573624" y="4679053"/>
            <a:ext cx="4798219" cy="1083909"/>
          </a:xfrm>
          <a:prstGeom prst="straightConnector1">
            <a:avLst/>
          </a:prstGeom>
          <a:ln w="38100">
            <a:solidFill>
              <a:srgbClr val="FF0000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945620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619A6-39D7-882E-704D-B8B9612F96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81">
            <a:extLst>
              <a:ext uri="{FF2B5EF4-FFF2-40B4-BE49-F238E27FC236}">
                <a16:creationId xmlns:a16="http://schemas.microsoft.com/office/drawing/2014/main" id="{CCD6B2A1-F550-25A5-CBB7-17EFAFA06B9C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3" name="Groupe 2">
            <a:extLst>
              <a:ext uri="{FF2B5EF4-FFF2-40B4-BE49-F238E27FC236}">
                <a16:creationId xmlns:a16="http://schemas.microsoft.com/office/drawing/2014/main" id="{532F1E86-23F5-A653-A308-6265D9DE9CFD}"/>
              </a:ext>
            </a:extLst>
          </p:cNvPr>
          <p:cNvGrpSpPr/>
          <p:nvPr/>
        </p:nvGrpSpPr>
        <p:grpSpPr>
          <a:xfrm>
            <a:off x="1568638" y="5058627"/>
            <a:ext cx="9189558" cy="858122"/>
            <a:chOff x="1493993" y="5101681"/>
            <a:chExt cx="9189558" cy="858122"/>
          </a:xfrm>
        </p:grpSpPr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B737442C-3349-4D53-DA87-3FCCE5A93758}"/>
                </a:ext>
              </a:extLst>
            </p:cNvPr>
            <p:cNvGrpSpPr/>
            <p:nvPr/>
          </p:nvGrpSpPr>
          <p:grpSpPr>
            <a:xfrm>
              <a:off x="1493993" y="5198541"/>
              <a:ext cx="9189558" cy="761262"/>
              <a:chOff x="660219" y="4628385"/>
              <a:chExt cx="9189558" cy="761262"/>
            </a:xfrm>
          </p:grpSpPr>
          <p:sp>
            <p:nvSpPr>
              <p:cNvPr id="7" name="Rectangle : coins arrondis 6">
                <a:extLst>
                  <a:ext uri="{FF2B5EF4-FFF2-40B4-BE49-F238E27FC236}">
                    <a16:creationId xmlns:a16="http://schemas.microsoft.com/office/drawing/2014/main" id="{D38C286F-AEBC-53D1-8AE0-D95B323CFE29}"/>
                  </a:ext>
                </a:extLst>
              </p:cNvPr>
              <p:cNvSpPr/>
              <p:nvPr/>
            </p:nvSpPr>
            <p:spPr>
              <a:xfrm>
                <a:off x="5890851" y="4628385"/>
                <a:ext cx="3958926" cy="718207"/>
              </a:xfrm>
              <a:prstGeom prst="roundRect">
                <a:avLst/>
              </a:prstGeom>
              <a:solidFill>
                <a:srgbClr val="D3E8F1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457200">
                  <a:defRPr/>
                </a:pPr>
                <a:r>
                  <a:rPr lang="fr-FR" sz="2200" b="1" dirty="0">
                    <a:solidFill>
                      <a:srgbClr val="002060"/>
                    </a:solidFill>
                  </a:rPr>
                  <a:t>b. Cellules ayant une forme en polygone.</a:t>
                </a:r>
                <a:endParaRPr kumimoji="0" lang="fr-FR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67A4BF1F-98B9-C6CD-0F97-DB06C1A98D11}"/>
                  </a:ext>
                </a:extLst>
              </p:cNvPr>
              <p:cNvSpPr/>
              <p:nvPr/>
            </p:nvSpPr>
            <p:spPr>
              <a:xfrm>
                <a:off x="660219" y="4671441"/>
                <a:ext cx="3602338" cy="718206"/>
              </a:xfrm>
              <a:prstGeom prst="roundRect">
                <a:avLst/>
              </a:prstGeom>
              <a:solidFill>
                <a:srgbClr val="D3E8F1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457200">
                  <a:defRPr/>
                </a:pPr>
                <a:r>
                  <a:rPr lang="fr-FR" sz="2200" b="1" noProof="0" dirty="0">
                    <a:solidFill>
                      <a:srgbClr val="002060"/>
                    </a:solidFill>
                  </a:rPr>
                  <a:t>a. </a:t>
                </a:r>
                <a:r>
                  <a:rPr lang="fr-FR" sz="2200" b="1" dirty="0">
                    <a:solidFill>
                      <a:srgbClr val="002060"/>
                    </a:solidFill>
                  </a:rPr>
                  <a:t>Cellules ayant une forme presque sphérique.</a:t>
                </a:r>
                <a:endParaRPr kumimoji="0" lang="fr-FR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EB8EEC7F-183A-45CD-DFBF-600C2DDEFB84}"/>
                </a:ext>
              </a:extLst>
            </p:cNvPr>
            <p:cNvSpPr/>
            <p:nvPr/>
          </p:nvSpPr>
          <p:spPr>
            <a:xfrm>
              <a:off x="3231919" y="5101681"/>
              <a:ext cx="146179" cy="163922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Ellipse 5">
              <a:extLst>
                <a:ext uri="{FF2B5EF4-FFF2-40B4-BE49-F238E27FC236}">
                  <a16:creationId xmlns:a16="http://schemas.microsoft.com/office/drawing/2014/main" id="{02E13D20-9161-A109-96E6-65A86F42E1C0}"/>
                </a:ext>
              </a:extLst>
            </p:cNvPr>
            <p:cNvSpPr/>
            <p:nvPr/>
          </p:nvSpPr>
          <p:spPr>
            <a:xfrm>
              <a:off x="8715619" y="5116581"/>
              <a:ext cx="146179" cy="163922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" name="Espace réservé du contenu 3">
            <a:extLst>
              <a:ext uri="{FF2B5EF4-FFF2-40B4-BE49-F238E27FC236}">
                <a16:creationId xmlns:a16="http://schemas.microsoft.com/office/drawing/2014/main" id="{BE674877-50FF-394D-2260-68C14FB62811}"/>
              </a:ext>
            </a:extLst>
          </p:cNvPr>
          <p:cNvSpPr txBox="1">
            <a:spLocks/>
          </p:cNvSpPr>
          <p:nvPr/>
        </p:nvSpPr>
        <p:spPr>
          <a:xfrm>
            <a:off x="778058" y="587813"/>
            <a:ext cx="8655191" cy="36933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i="1" kern="1200">
                <a:solidFill>
                  <a:schemeClr val="tx1"/>
                </a:solidFill>
                <a:latin typeface="Calibri" panose="020F0502020204030204" pitchFamily="34" charset="0"/>
                <a:ea typeface="+mn-ea"/>
                <a:cs typeface="Calibri" panose="020F050202020403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fr-FR" sz="140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</a:rPr>
              <a:t>Inviter les élèves à utiliser les ardoises (coupler les chiffres aux lettres).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6CD4808-033A-F954-CABC-A42281D6E859}"/>
              </a:ext>
            </a:extLst>
          </p:cNvPr>
          <p:cNvSpPr txBox="1"/>
          <p:nvPr/>
        </p:nvSpPr>
        <p:spPr>
          <a:xfrm>
            <a:off x="778059" y="218481"/>
            <a:ext cx="69570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Voici une troisième question.</a:t>
            </a:r>
            <a:endParaRPr lang="en-US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5BFF2CB-717B-5C83-3E26-CC2FBFB200A8}"/>
              </a:ext>
            </a:extLst>
          </p:cNvPr>
          <p:cNvSpPr txBox="1"/>
          <p:nvPr/>
        </p:nvSpPr>
        <p:spPr>
          <a:xfrm>
            <a:off x="974001" y="1071677"/>
            <a:ext cx="9264834" cy="548874"/>
          </a:xfrm>
          <a:prstGeom prst="round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 sz="2800" i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pPr algn="l"/>
            <a:r>
              <a:rPr lang="fr-FR" sz="2400" b="1" dirty="0"/>
              <a:t>3. Reliez</a:t>
            </a:r>
            <a:r>
              <a:rPr lang="fr-FR" sz="2400" dirty="0"/>
              <a:t> chaque type de cellule à sa forme.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EE8A4D6B-69BE-E6B2-903B-C05DC0BC13F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764" t="14785" r="21770" b="3308"/>
          <a:stretch>
            <a:fillRect/>
          </a:stretch>
        </p:blipFill>
        <p:spPr>
          <a:xfrm>
            <a:off x="2375471" y="1791181"/>
            <a:ext cx="2202334" cy="2210298"/>
          </a:xfrm>
          <a:prstGeom prst="ellipse">
            <a:avLst/>
          </a:prstGeom>
          <a:ln w="12700">
            <a:solidFill>
              <a:srgbClr val="0852A4"/>
            </a:solidFill>
          </a:ln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BAA83959-7112-966A-7A26-E2D93B60AA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481" t="-2321" r="19841" b="15830"/>
          <a:stretch>
            <a:fillRect/>
          </a:stretch>
        </p:blipFill>
        <p:spPr>
          <a:xfrm>
            <a:off x="7423009" y="1861139"/>
            <a:ext cx="2202334" cy="2102216"/>
          </a:xfrm>
          <a:prstGeom prst="ellipse">
            <a:avLst/>
          </a:prstGeom>
          <a:ln w="19050">
            <a:solidFill>
              <a:srgbClr val="0852A4"/>
            </a:solidFill>
          </a:ln>
        </p:spPr>
      </p:pic>
      <p:sp>
        <p:nvSpPr>
          <p:cNvPr id="18" name="Ellipse 17">
            <a:extLst>
              <a:ext uri="{FF2B5EF4-FFF2-40B4-BE49-F238E27FC236}">
                <a16:creationId xmlns:a16="http://schemas.microsoft.com/office/drawing/2014/main" id="{B594A8E3-E3EB-0EDA-DDB8-36997F2DB20B}"/>
              </a:ext>
            </a:extLst>
          </p:cNvPr>
          <p:cNvSpPr/>
          <p:nvPr/>
        </p:nvSpPr>
        <p:spPr>
          <a:xfrm>
            <a:off x="2276669" y="3676261"/>
            <a:ext cx="466531" cy="32521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1</a:t>
            </a:r>
            <a:endParaRPr lang="en-US" b="1" dirty="0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33812EF0-7FBA-DB48-69F4-411FE5E89FA5}"/>
              </a:ext>
            </a:extLst>
          </p:cNvPr>
          <p:cNvSpPr/>
          <p:nvPr/>
        </p:nvSpPr>
        <p:spPr>
          <a:xfrm>
            <a:off x="7287210" y="3683436"/>
            <a:ext cx="466531" cy="32521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2</a:t>
            </a:r>
            <a:endParaRPr lang="en-US" b="1" dirty="0"/>
          </a:p>
        </p:txBody>
      </p:sp>
      <p:pic>
        <p:nvPicPr>
          <p:cNvPr id="20" name="Picture 2">
            <a:extLst>
              <a:ext uri="{FF2B5EF4-FFF2-40B4-BE49-F238E27FC236}">
                <a16:creationId xmlns:a16="http://schemas.microsoft.com/office/drawing/2014/main" id="{CF0DC457-F840-F1F8-6B3E-C2AF36613B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34" y="786492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0809344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A6EF0-2337-91B5-5D07-7A70CBC0F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Oval 81">
            <a:extLst>
              <a:ext uri="{FF2B5EF4-FFF2-40B4-BE49-F238E27FC236}">
                <a16:creationId xmlns:a16="http://schemas.microsoft.com/office/drawing/2014/main" id="{0668F828-1F89-6913-FAD2-B8605835412E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70B5467-0D0C-94A9-DB73-559857AB51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18253" y="855405"/>
            <a:ext cx="620299" cy="620299"/>
          </a:xfrm>
          <a:prstGeom prst="rect">
            <a:avLst/>
          </a:prstGeom>
        </p:spPr>
      </p:pic>
      <p:grpSp>
        <p:nvGrpSpPr>
          <p:cNvPr id="2" name="Groupe 1">
            <a:extLst>
              <a:ext uri="{FF2B5EF4-FFF2-40B4-BE49-F238E27FC236}">
                <a16:creationId xmlns:a16="http://schemas.microsoft.com/office/drawing/2014/main" id="{7E8A2B41-2ED9-0119-D4F4-ED9F3BC217CE}"/>
              </a:ext>
            </a:extLst>
          </p:cNvPr>
          <p:cNvGrpSpPr/>
          <p:nvPr/>
        </p:nvGrpSpPr>
        <p:grpSpPr>
          <a:xfrm>
            <a:off x="2016512" y="5058627"/>
            <a:ext cx="8741684" cy="858122"/>
            <a:chOff x="1941867" y="5101681"/>
            <a:chExt cx="8741684" cy="858122"/>
          </a:xfrm>
        </p:grpSpPr>
        <p:grpSp>
          <p:nvGrpSpPr>
            <p:cNvPr id="4" name="Groupe 3">
              <a:extLst>
                <a:ext uri="{FF2B5EF4-FFF2-40B4-BE49-F238E27FC236}">
                  <a16:creationId xmlns:a16="http://schemas.microsoft.com/office/drawing/2014/main" id="{CFA00BEB-413D-FB08-589D-3BBA34CDDF0E}"/>
                </a:ext>
              </a:extLst>
            </p:cNvPr>
            <p:cNvGrpSpPr/>
            <p:nvPr/>
          </p:nvGrpSpPr>
          <p:grpSpPr>
            <a:xfrm>
              <a:off x="1941867" y="5198541"/>
              <a:ext cx="8741684" cy="761262"/>
              <a:chOff x="1108093" y="4628385"/>
              <a:chExt cx="8741684" cy="761262"/>
            </a:xfrm>
          </p:grpSpPr>
          <p:sp>
            <p:nvSpPr>
              <p:cNvPr id="8" name="Rectangle : coins arrondis 7">
                <a:extLst>
                  <a:ext uri="{FF2B5EF4-FFF2-40B4-BE49-F238E27FC236}">
                    <a16:creationId xmlns:a16="http://schemas.microsoft.com/office/drawing/2014/main" id="{EE25AA97-E556-2228-1960-BECAC45171B2}"/>
                  </a:ext>
                </a:extLst>
              </p:cNvPr>
              <p:cNvSpPr/>
              <p:nvPr/>
            </p:nvSpPr>
            <p:spPr>
              <a:xfrm>
                <a:off x="5890851" y="4628385"/>
                <a:ext cx="3958926" cy="718207"/>
              </a:xfrm>
              <a:prstGeom prst="roundRect">
                <a:avLst/>
              </a:prstGeom>
              <a:solidFill>
                <a:srgbClr val="D3E8F1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457200">
                  <a:defRPr/>
                </a:pPr>
                <a:r>
                  <a:rPr lang="fr-FR" sz="2200" b="1" dirty="0">
                    <a:solidFill>
                      <a:srgbClr val="002060"/>
                    </a:solidFill>
                  </a:rPr>
                  <a:t>b. Cellules ayant une forme en polygone.</a:t>
                </a:r>
                <a:endParaRPr kumimoji="0" lang="fr-FR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9" name="Rectangle : coins arrondis 8">
                <a:extLst>
                  <a:ext uri="{FF2B5EF4-FFF2-40B4-BE49-F238E27FC236}">
                    <a16:creationId xmlns:a16="http://schemas.microsoft.com/office/drawing/2014/main" id="{71A5F299-35C4-7BE8-CBE5-B2DBED61FBC9}"/>
                  </a:ext>
                </a:extLst>
              </p:cNvPr>
              <p:cNvSpPr/>
              <p:nvPr/>
            </p:nvSpPr>
            <p:spPr>
              <a:xfrm>
                <a:off x="1108093" y="4671441"/>
                <a:ext cx="3602338" cy="718206"/>
              </a:xfrm>
              <a:prstGeom prst="roundRect">
                <a:avLst/>
              </a:prstGeom>
              <a:solidFill>
                <a:srgbClr val="D3E8F1"/>
              </a:solidFill>
              <a:ln>
                <a:solidFill>
                  <a:schemeClr val="tx1"/>
                </a:solidFill>
                <a:prstDash val="solid"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457200">
                  <a:defRPr/>
                </a:pPr>
                <a:r>
                  <a:rPr lang="fr-FR" sz="2200" b="1" noProof="0" dirty="0">
                    <a:solidFill>
                      <a:srgbClr val="002060"/>
                    </a:solidFill>
                  </a:rPr>
                  <a:t>a. </a:t>
                </a:r>
                <a:r>
                  <a:rPr lang="fr-FR" sz="2200" b="1" dirty="0">
                    <a:solidFill>
                      <a:srgbClr val="002060"/>
                    </a:solidFill>
                  </a:rPr>
                  <a:t>Cellules ayant une forme presque sphérique.</a:t>
                </a:r>
                <a:endParaRPr kumimoji="0" lang="fr-FR" sz="2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  <p:sp>
          <p:nvSpPr>
            <p:cNvPr id="5" name="Ellipse 4">
              <a:extLst>
                <a:ext uri="{FF2B5EF4-FFF2-40B4-BE49-F238E27FC236}">
                  <a16:creationId xmlns:a16="http://schemas.microsoft.com/office/drawing/2014/main" id="{AECE5EA7-C6C0-D347-9930-75055E52E7C1}"/>
                </a:ext>
              </a:extLst>
            </p:cNvPr>
            <p:cNvSpPr/>
            <p:nvPr/>
          </p:nvSpPr>
          <p:spPr>
            <a:xfrm>
              <a:off x="3530497" y="5101681"/>
              <a:ext cx="146179" cy="163922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Ellipse 6">
              <a:extLst>
                <a:ext uri="{FF2B5EF4-FFF2-40B4-BE49-F238E27FC236}">
                  <a16:creationId xmlns:a16="http://schemas.microsoft.com/office/drawing/2014/main" id="{A8863B8F-25AF-B9B1-E562-1C3BC21048AD}"/>
                </a:ext>
              </a:extLst>
            </p:cNvPr>
            <p:cNvSpPr/>
            <p:nvPr/>
          </p:nvSpPr>
          <p:spPr>
            <a:xfrm>
              <a:off x="8640971" y="5116581"/>
              <a:ext cx="146179" cy="163922"/>
            </a:xfrm>
            <a:prstGeom prst="ellipse">
              <a:avLst/>
            </a:prstGeom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cxnSp>
        <p:nvCxnSpPr>
          <p:cNvPr id="10" name="Connecteur droit avec flèche 9">
            <a:extLst>
              <a:ext uri="{FF2B5EF4-FFF2-40B4-BE49-F238E27FC236}">
                <a16:creationId xmlns:a16="http://schemas.microsoft.com/office/drawing/2014/main" id="{26F3E6FE-482A-0F54-94A6-3F57E031B106}"/>
              </a:ext>
            </a:extLst>
          </p:cNvPr>
          <p:cNvCxnSpPr>
            <a:cxnSpLocks/>
            <a:stCxn id="14" idx="4"/>
            <a:endCxn id="8" idx="0"/>
          </p:cNvCxnSpPr>
          <p:nvPr/>
        </p:nvCxnSpPr>
        <p:spPr>
          <a:xfrm>
            <a:off x="3476638" y="4001479"/>
            <a:ext cx="5302095" cy="115400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Connecteur droit avec flèche 11">
            <a:extLst>
              <a:ext uri="{FF2B5EF4-FFF2-40B4-BE49-F238E27FC236}">
                <a16:creationId xmlns:a16="http://schemas.microsoft.com/office/drawing/2014/main" id="{AACE2B93-1838-DA4D-B97E-B54FE6493366}"/>
              </a:ext>
            </a:extLst>
          </p:cNvPr>
          <p:cNvCxnSpPr>
            <a:cxnSpLocks/>
            <a:stCxn id="15" idx="4"/>
            <a:endCxn id="5" idx="6"/>
          </p:cNvCxnSpPr>
          <p:nvPr/>
        </p:nvCxnSpPr>
        <p:spPr>
          <a:xfrm flipH="1">
            <a:off x="3751321" y="3963355"/>
            <a:ext cx="4772855" cy="1177233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ZoneTexte 12">
            <a:extLst>
              <a:ext uri="{FF2B5EF4-FFF2-40B4-BE49-F238E27FC236}">
                <a16:creationId xmlns:a16="http://schemas.microsoft.com/office/drawing/2014/main" id="{B16FF25E-88C4-7429-0898-491C29B39F13}"/>
              </a:ext>
            </a:extLst>
          </p:cNvPr>
          <p:cNvSpPr txBox="1"/>
          <p:nvPr/>
        </p:nvSpPr>
        <p:spPr>
          <a:xfrm>
            <a:off x="884237" y="299005"/>
            <a:ext cx="4095977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Parfait !</a:t>
            </a:r>
            <a:endParaRPr lang="en-US" sz="20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1B01BA2D-7D3F-D9F0-112C-5BBE801C68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0764" t="14785" r="21770" b="3308"/>
          <a:stretch>
            <a:fillRect/>
          </a:stretch>
        </p:blipFill>
        <p:spPr>
          <a:xfrm>
            <a:off x="2375471" y="1791181"/>
            <a:ext cx="2202334" cy="2210298"/>
          </a:xfrm>
          <a:prstGeom prst="ellipse">
            <a:avLst/>
          </a:prstGeom>
          <a:ln w="12700">
            <a:solidFill>
              <a:srgbClr val="0852A4"/>
            </a:solidFill>
          </a:ln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A52103F6-BDCC-CBD7-D60B-B5448D660E6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481" t="-2321" r="19841" b="15830"/>
          <a:stretch>
            <a:fillRect/>
          </a:stretch>
        </p:blipFill>
        <p:spPr>
          <a:xfrm>
            <a:off x="7423009" y="1861139"/>
            <a:ext cx="2202334" cy="2102216"/>
          </a:xfrm>
          <a:prstGeom prst="ellipse">
            <a:avLst/>
          </a:prstGeom>
          <a:ln w="19050">
            <a:solidFill>
              <a:srgbClr val="0852A4"/>
            </a:solidFill>
          </a:ln>
        </p:spPr>
      </p:pic>
      <p:sp>
        <p:nvSpPr>
          <p:cNvPr id="16" name="Ellipse 15">
            <a:extLst>
              <a:ext uri="{FF2B5EF4-FFF2-40B4-BE49-F238E27FC236}">
                <a16:creationId xmlns:a16="http://schemas.microsoft.com/office/drawing/2014/main" id="{EDEFE196-11F5-A1CF-0845-8649D0006075}"/>
              </a:ext>
            </a:extLst>
          </p:cNvPr>
          <p:cNvSpPr/>
          <p:nvPr/>
        </p:nvSpPr>
        <p:spPr>
          <a:xfrm>
            <a:off x="2276669" y="3676261"/>
            <a:ext cx="466531" cy="32521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1</a:t>
            </a:r>
            <a:endParaRPr lang="en-US" b="1" dirty="0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AE24C41E-B8AB-C257-2066-AA12EA11DDDF}"/>
              </a:ext>
            </a:extLst>
          </p:cNvPr>
          <p:cNvSpPr/>
          <p:nvPr/>
        </p:nvSpPr>
        <p:spPr>
          <a:xfrm>
            <a:off x="7287210" y="3683436"/>
            <a:ext cx="466531" cy="32521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2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6299392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7" descr="Une image contenant microscope, intérieur, Instrument scientifique, habits&#10;&#10;Le contenu généré par l’IA peut être incorrect.">
            <a:extLst>
              <a:ext uri="{FF2B5EF4-FFF2-40B4-BE49-F238E27FC236}">
                <a16:creationId xmlns:a16="http://schemas.microsoft.com/office/drawing/2014/main" id="{77E96428-1383-7019-D7CC-5F803F832B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88"/>
          <a:stretch>
            <a:fillRect/>
          </a:stretch>
        </p:blipFill>
        <p:spPr>
          <a:xfrm>
            <a:off x="2821555" y="1500085"/>
            <a:ext cx="7535520" cy="4536983"/>
          </a:xfrm>
          <a:prstGeom prst="rect">
            <a:avLst/>
          </a:prstGeom>
        </p:spPr>
      </p:pic>
      <p:sp>
        <p:nvSpPr>
          <p:cNvPr id="4" name="Bulle narrative : rectangle à coins arrondis 3">
            <a:extLst>
              <a:ext uri="{FF2B5EF4-FFF2-40B4-BE49-F238E27FC236}">
                <a16:creationId xmlns:a16="http://schemas.microsoft.com/office/drawing/2014/main" id="{155B2831-2417-B4F2-69B3-5D4DAD4020B5}"/>
              </a:ext>
            </a:extLst>
          </p:cNvPr>
          <p:cNvSpPr/>
          <p:nvPr/>
        </p:nvSpPr>
        <p:spPr>
          <a:xfrm>
            <a:off x="325067" y="1026524"/>
            <a:ext cx="2919579" cy="947122"/>
          </a:xfrm>
          <a:prstGeom prst="wedgeRoundRectCallout">
            <a:avLst>
              <a:gd name="adj1" fmla="val 92315"/>
              <a:gd name="adj2" fmla="val 188299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/>
              <a:t>Lina, les végétaux et les animaux sont constitués de cellules</a:t>
            </a:r>
            <a:r>
              <a:rPr lang="fr-FR" sz="2000" b="1" dirty="0"/>
              <a:t>.</a:t>
            </a:r>
            <a:endParaRPr lang="fr-FR" sz="2400" b="1" noProof="0" dirty="0"/>
          </a:p>
        </p:txBody>
      </p:sp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F6785A1D-DE2D-ECC9-AC43-72C396BF8DF0}"/>
              </a:ext>
            </a:extLst>
          </p:cNvPr>
          <p:cNvSpPr/>
          <p:nvPr/>
        </p:nvSpPr>
        <p:spPr>
          <a:xfrm>
            <a:off x="8690659" y="3768576"/>
            <a:ext cx="3332831" cy="1170038"/>
          </a:xfrm>
          <a:prstGeom prst="wedgeRoundRectCallout">
            <a:avLst>
              <a:gd name="adj1" fmla="val -141048"/>
              <a:gd name="adj2" fmla="val -89376"/>
              <a:gd name="adj3" fmla="val 16667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/>
              <a:t>C’</a:t>
            </a:r>
            <a:r>
              <a:rPr lang="fr-FR" b="1" noProof="0" dirty="0"/>
              <a:t>est vrai, les observations microscopiques le confirment. MAIS de quoi sont constituées les cellules. </a:t>
            </a:r>
          </a:p>
        </p:txBody>
      </p:sp>
      <p:sp>
        <p:nvSpPr>
          <p:cNvPr id="6" name="D_A_01">
            <a:extLst>
              <a:ext uri="{FF2B5EF4-FFF2-40B4-BE49-F238E27FC236}">
                <a16:creationId xmlns:a16="http://schemas.microsoft.com/office/drawing/2014/main" id="{B8EB55AC-AA61-DFB1-C9AA-D71A656F1F3A}"/>
              </a:ext>
            </a:extLst>
          </p:cNvPr>
          <p:cNvSpPr txBox="1"/>
          <p:nvPr/>
        </p:nvSpPr>
        <p:spPr>
          <a:xfrm>
            <a:off x="848665" y="309694"/>
            <a:ext cx="10337962" cy="39142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sz="20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Lisez le dialogue</a:t>
            </a:r>
            <a:r>
              <a:rPr lang="fr-FR" sz="20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, et déterminer ce que nous allons faire au cours de cette séance.</a:t>
            </a:r>
            <a:endParaRPr lang="fr-FR" sz="2400" b="0" noProof="0" dirty="0">
              <a:solidFill>
                <a:srgbClr val="E7E6E6">
                  <a:lumMod val="50000"/>
                </a:srgbClr>
              </a:solidFill>
              <a:latin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21530486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8">
            <a:extLst>
              <a:ext uri="{FF2B5EF4-FFF2-40B4-BE49-F238E27FC236}">
                <a16:creationId xmlns:a16="http://schemas.microsoft.com/office/drawing/2014/main" id="{456919ED-CC42-D4C9-B299-6D709E41BE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14" name="Google Shape;2054;p38">
            <a:extLst>
              <a:ext uri="{FF2B5EF4-FFF2-40B4-BE49-F238E27FC236}">
                <a16:creationId xmlns:a16="http://schemas.microsoft.com/office/drawing/2014/main" id="{6501D79C-26AF-921E-9B63-CD8E14A565B9}"/>
              </a:ext>
            </a:extLst>
          </p:cNvPr>
          <p:cNvSpPr/>
          <p:nvPr/>
        </p:nvSpPr>
        <p:spPr>
          <a:xfrm>
            <a:off x="1336375" y="1956305"/>
            <a:ext cx="9792011" cy="938143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sp>
        <p:nvSpPr>
          <p:cNvPr id="15" name="ZoneTexte 3">
            <a:extLst>
              <a:ext uri="{FF2B5EF4-FFF2-40B4-BE49-F238E27FC236}">
                <a16:creationId xmlns:a16="http://schemas.microsoft.com/office/drawing/2014/main" id="{A2F52361-43C4-DFD3-0C09-18ABE961AD0E}"/>
              </a:ext>
            </a:extLst>
          </p:cNvPr>
          <p:cNvSpPr txBox="1"/>
          <p:nvPr/>
        </p:nvSpPr>
        <p:spPr>
          <a:xfrm>
            <a:off x="2002016" y="2071433"/>
            <a:ext cx="7631841" cy="707886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b="1" noProof="0" dirty="0">
                <a:solidFill>
                  <a:srgbClr val="106585"/>
                </a:solidFill>
              </a:rPr>
              <a:t>Identifier les constituants cellulaires et leurs fonctions.</a:t>
            </a:r>
          </a:p>
        </p:txBody>
      </p:sp>
      <p:pic>
        <p:nvPicPr>
          <p:cNvPr id="18" name="Image 23">
            <a:extLst>
              <a:ext uri="{FF2B5EF4-FFF2-40B4-BE49-F238E27FC236}">
                <a16:creationId xmlns:a16="http://schemas.microsoft.com/office/drawing/2014/main" id="{26133DAA-B1B6-2FA8-97A6-AB92BE8CFE1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9935" y="1673029"/>
            <a:ext cx="808848" cy="805544"/>
          </a:xfrm>
          <a:prstGeom prst="rect">
            <a:avLst/>
          </a:prstGeom>
        </p:spPr>
      </p:pic>
      <p:sp>
        <p:nvSpPr>
          <p:cNvPr id="44" name="Oval 43">
            <a:extLst>
              <a:ext uri="{FF2B5EF4-FFF2-40B4-BE49-F238E27FC236}">
                <a16:creationId xmlns:a16="http://schemas.microsoft.com/office/drawing/2014/main" id="{937B0509-6C22-05EA-3A25-50D2C4A264F8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D208B667-BB9A-A18E-DD68-DF5D6AFCF4A2}"/>
              </a:ext>
            </a:extLst>
          </p:cNvPr>
          <p:cNvSpPr txBox="1"/>
          <p:nvPr/>
        </p:nvSpPr>
        <p:spPr>
          <a:xfrm>
            <a:off x="924301" y="307037"/>
            <a:ext cx="10616158" cy="3847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fr-FR" sz="1900" b="1" noProof="0" dirty="0">
                <a:solidFill>
                  <a:schemeClr val="bg2">
                    <a:lumMod val="50000"/>
                  </a:schemeClr>
                </a:solidFill>
              </a:rPr>
              <a:t>A la fin de cette séance, vous serez capables d’identifier les constituants cellulaires et leurs fonctions.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2C3FE9C-94C3-0144-4411-A3882BF84B11}"/>
              </a:ext>
            </a:extLst>
          </p:cNvPr>
          <p:cNvSpPr txBox="1"/>
          <p:nvPr/>
        </p:nvSpPr>
        <p:spPr>
          <a:xfrm>
            <a:off x="776303" y="564657"/>
            <a:ext cx="1035208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>
              <a:buClrTx/>
              <a:buFontTx/>
              <a:buNone/>
            </a:pPr>
            <a:r>
              <a:rPr lang="fr-FR" sz="1800" i="1" kern="1200" noProof="0" dirty="0">
                <a:solidFill>
                  <a:prstClr val="white">
                    <a:lumMod val="65000"/>
                  </a:prstClr>
                </a:solidFill>
                <a:latin typeface="Century Gothic" panose="020B0502020202020204" pitchFamily="34" charset="0"/>
                <a:ea typeface="+mn-ea"/>
                <a:cs typeface="+mn-cs"/>
              </a:rPr>
              <a:t>▪ </a:t>
            </a:r>
            <a:r>
              <a:rPr lang="fr-FR" sz="1800" i="1" kern="1200" noProof="0" dirty="0">
                <a:solidFill>
                  <a:prstClr val="white">
                    <a:lumMod val="65000"/>
                  </a:prstClr>
                </a:solidFill>
                <a:latin typeface="Calibri" panose="020F0502020204030204"/>
                <a:ea typeface="+mn-ea"/>
                <a:cs typeface="+mn-cs"/>
              </a:rPr>
              <a:t>Demander à certains élèves de répéter l’objectif à haute voix (en l’exprimant avec leurs propres mots).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3A9A1C-A74F-8F74-FDFE-31996CD14A2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" t="10590" r="1131" b="16416"/>
          <a:stretch>
            <a:fillRect/>
          </a:stretch>
        </p:blipFill>
        <p:spPr>
          <a:xfrm>
            <a:off x="1773231" y="3177724"/>
            <a:ext cx="8645537" cy="27778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43371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2ED259-DB7F-A4E1-B3DE-2B5CEBFFA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1185197C-A9AF-9E54-4D28-A10D3B149766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A34D9DB2-F924-4F2E-C323-2164AC1A8B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2EB05E8-C257-D373-595C-31B773D3EDFE}"/>
              </a:ext>
            </a:extLst>
          </p:cNvPr>
          <p:cNvSpPr txBox="1"/>
          <p:nvPr/>
        </p:nvSpPr>
        <p:spPr>
          <a:xfrm>
            <a:off x="854145" y="192746"/>
            <a:ext cx="1026613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Pour commencer je vais vous montrer de quoi est constitué une cellule et quelle est la fonction de chaque constituant.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5543A490-E6EF-E9C7-B499-B88ABD49E88A}"/>
              </a:ext>
            </a:extLst>
          </p:cNvPr>
          <p:cNvSpPr/>
          <p:nvPr/>
        </p:nvSpPr>
        <p:spPr>
          <a:xfrm>
            <a:off x="3084752" y="2703845"/>
            <a:ext cx="5644657" cy="1224429"/>
          </a:xfrm>
          <a:prstGeom prst="roundRect">
            <a:avLst>
              <a:gd name="adj" fmla="val 28712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800" b="1" dirty="0">
                <a:solidFill>
                  <a:schemeClr val="tx1"/>
                </a:solidFill>
              </a:rPr>
              <a:t>Je me prépare</a:t>
            </a:r>
            <a:endParaRPr lang="fr-FR" sz="4800" b="1" noProof="0" dirty="0">
              <a:solidFill>
                <a:schemeClr val="tx1"/>
              </a:solidFill>
            </a:endParaRPr>
          </a:p>
        </p:txBody>
      </p:sp>
      <p:sp>
        <p:nvSpPr>
          <p:cNvPr id="5" name="Oval 41">
            <a:extLst>
              <a:ext uri="{FF2B5EF4-FFF2-40B4-BE49-F238E27FC236}">
                <a16:creationId xmlns:a16="http://schemas.microsoft.com/office/drawing/2014/main" id="{7494F663-8E39-BF69-0908-3DB2016824E6}"/>
              </a:ext>
            </a:extLst>
          </p:cNvPr>
          <p:cNvSpPr/>
          <p:nvPr/>
        </p:nvSpPr>
        <p:spPr>
          <a:xfrm>
            <a:off x="10940542" y="5588361"/>
            <a:ext cx="936370" cy="936370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fr-FR" sz="1200" noProof="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28AE0D-E3B8-E9F3-DB1E-E74D8A2EC503}"/>
              </a:ext>
            </a:extLst>
          </p:cNvPr>
          <p:cNvSpPr/>
          <p:nvPr/>
        </p:nvSpPr>
        <p:spPr>
          <a:xfrm>
            <a:off x="9451770" y="5731488"/>
            <a:ext cx="1569327" cy="65011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r"/>
            <a:r>
              <a:rPr lang="fr-FR" sz="3600" b="1" noProof="0" dirty="0">
                <a:solidFill>
                  <a:schemeClr val="tx1"/>
                </a:solidFill>
              </a:rPr>
              <a:t>10 min</a:t>
            </a:r>
          </a:p>
        </p:txBody>
      </p:sp>
    </p:spTree>
    <p:extLst>
      <p:ext uri="{BB962C8B-B14F-4D97-AF65-F5344CB8AC3E}">
        <p14:creationId xmlns:p14="http://schemas.microsoft.com/office/powerpoint/2010/main" val="3916377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2DBB1FF-6D47-6CCE-5034-90D187628B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e 25">
            <a:extLst>
              <a:ext uri="{FF2B5EF4-FFF2-40B4-BE49-F238E27FC236}">
                <a16:creationId xmlns:a16="http://schemas.microsoft.com/office/drawing/2014/main" id="{1F60E79E-44F9-73E8-EE0A-CD776DBAD59C}"/>
              </a:ext>
            </a:extLst>
          </p:cNvPr>
          <p:cNvGrpSpPr/>
          <p:nvPr/>
        </p:nvGrpSpPr>
        <p:grpSpPr>
          <a:xfrm>
            <a:off x="619365" y="1551565"/>
            <a:ext cx="10083393" cy="553396"/>
            <a:chOff x="619365" y="2771723"/>
            <a:chExt cx="10083393" cy="553396"/>
          </a:xfrm>
        </p:grpSpPr>
        <p:pic>
          <p:nvPicPr>
            <p:cNvPr id="4" name="Picture 3" descr="Image générée">
              <a:extLst>
                <a:ext uri="{FF2B5EF4-FFF2-40B4-BE49-F238E27FC236}">
                  <a16:creationId xmlns:a16="http://schemas.microsoft.com/office/drawing/2014/main" id="{4FFB60C4-8009-C22C-6AF2-61AABBB304CD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6026" t="25227" r="75345" b="62431"/>
            <a:stretch>
              <a:fillRect/>
            </a:stretch>
          </p:blipFill>
          <p:spPr bwMode="auto">
            <a:xfrm>
              <a:off x="619365" y="2771723"/>
              <a:ext cx="556805" cy="55339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Google Shape;1185;p114">
              <a:extLst>
                <a:ext uri="{FF2B5EF4-FFF2-40B4-BE49-F238E27FC236}">
                  <a16:creationId xmlns:a16="http://schemas.microsoft.com/office/drawing/2014/main" id="{A59F36CC-CDFE-3C2A-2593-769EE40B2A0D}"/>
                </a:ext>
              </a:extLst>
            </p:cNvPr>
            <p:cNvSpPr txBox="1"/>
            <p:nvPr/>
          </p:nvSpPr>
          <p:spPr>
            <a:xfrm>
              <a:off x="1596074" y="285003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Consignes et explications données aux élèves (à dire à haute voix)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grpSp>
        <p:nvGrpSpPr>
          <p:cNvPr id="31" name="Groupe 30">
            <a:extLst>
              <a:ext uri="{FF2B5EF4-FFF2-40B4-BE49-F238E27FC236}">
                <a16:creationId xmlns:a16="http://schemas.microsoft.com/office/drawing/2014/main" id="{FF811532-D41C-18D2-CC75-4FDADF22C5F0}"/>
              </a:ext>
            </a:extLst>
          </p:cNvPr>
          <p:cNvGrpSpPr/>
          <p:nvPr/>
        </p:nvGrpSpPr>
        <p:grpSpPr>
          <a:xfrm>
            <a:off x="641607" y="2278151"/>
            <a:ext cx="10061151" cy="481959"/>
            <a:chOff x="641607" y="3874674"/>
            <a:chExt cx="10061151" cy="481959"/>
          </a:xfrm>
        </p:grpSpPr>
        <p:pic>
          <p:nvPicPr>
            <p:cNvPr id="30" name="Image 9">
              <a:extLst>
                <a:ext uri="{FF2B5EF4-FFF2-40B4-BE49-F238E27FC236}">
                  <a16:creationId xmlns:a16="http://schemas.microsoft.com/office/drawing/2014/main" id="{09036825-C8BB-3F76-00B6-B6E0060FFE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41607" y="3874674"/>
              <a:ext cx="481959" cy="481959"/>
            </a:xfrm>
            <a:prstGeom prst="rect">
              <a:avLst/>
            </a:prstGeom>
          </p:spPr>
        </p:pic>
        <p:sp>
          <p:nvSpPr>
            <p:cNvPr id="10" name="Google Shape;1185;p114">
              <a:extLst>
                <a:ext uri="{FF2B5EF4-FFF2-40B4-BE49-F238E27FC236}">
                  <a16:creationId xmlns:a16="http://schemas.microsoft.com/office/drawing/2014/main" id="{29D2EE66-5645-E2E2-A84E-694256C5078B}"/>
                </a:ext>
              </a:extLst>
            </p:cNvPr>
            <p:cNvSpPr txBox="1"/>
            <p:nvPr/>
          </p:nvSpPr>
          <p:spPr>
            <a:xfrm>
              <a:off x="1596074" y="3942064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prête l’attention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  <p:sp>
        <p:nvSpPr>
          <p:cNvPr id="13" name="Google Shape;853;p104">
            <a:extLst>
              <a:ext uri="{FF2B5EF4-FFF2-40B4-BE49-F238E27FC236}">
                <a16:creationId xmlns:a16="http://schemas.microsoft.com/office/drawing/2014/main" id="{0B966DA1-200F-843A-31DC-1A206DCDCBE7}"/>
              </a:ext>
            </a:extLst>
          </p:cNvPr>
          <p:cNvSpPr/>
          <p:nvPr/>
        </p:nvSpPr>
        <p:spPr>
          <a:xfrm>
            <a:off x="122496" y="137991"/>
            <a:ext cx="8240977" cy="60371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lvl="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Banque des icones utilisées dans les slides</a:t>
            </a:r>
            <a:endParaRPr lang="fr-FR" sz="18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grpSp>
        <p:nvGrpSpPr>
          <p:cNvPr id="29" name="Groupe 28">
            <a:extLst>
              <a:ext uri="{FF2B5EF4-FFF2-40B4-BE49-F238E27FC236}">
                <a16:creationId xmlns:a16="http://schemas.microsoft.com/office/drawing/2014/main" id="{F9836112-CCAC-4413-2986-BF5CC2870BAA}"/>
              </a:ext>
            </a:extLst>
          </p:cNvPr>
          <p:cNvGrpSpPr/>
          <p:nvPr/>
        </p:nvGrpSpPr>
        <p:grpSpPr>
          <a:xfrm>
            <a:off x="633815" y="2933300"/>
            <a:ext cx="10068943" cy="527905"/>
            <a:chOff x="633815" y="5937939"/>
            <a:chExt cx="10068943" cy="527905"/>
          </a:xfrm>
        </p:grpSpPr>
        <p:sp>
          <p:nvSpPr>
            <p:cNvPr id="12" name="Google Shape;1185;p114">
              <a:extLst>
                <a:ext uri="{FF2B5EF4-FFF2-40B4-BE49-F238E27FC236}">
                  <a16:creationId xmlns:a16="http://schemas.microsoft.com/office/drawing/2014/main" id="{B47427F0-4482-A0CA-65C7-0A249E0575EF}"/>
                </a:ext>
              </a:extLst>
            </p:cNvPr>
            <p:cNvSpPr txBox="1"/>
            <p:nvPr/>
          </p:nvSpPr>
          <p:spPr>
            <a:xfrm>
              <a:off x="1596074" y="6001862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lève la main avant de répondre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pic>
          <p:nvPicPr>
            <p:cNvPr id="20" name="Picture 2" descr="Lever la main - Icônes mains et gestes gratuites">
              <a:extLst>
                <a:ext uri="{FF2B5EF4-FFF2-40B4-BE49-F238E27FC236}">
                  <a16:creationId xmlns:a16="http://schemas.microsoft.com/office/drawing/2014/main" id="{2FCF7B9A-6689-6267-0FD9-41B383A1804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3815" y="5937939"/>
              <a:ext cx="527905" cy="52790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DA1E3BCF-77F7-83D5-7635-BA60211B5BB3}"/>
              </a:ext>
            </a:extLst>
          </p:cNvPr>
          <p:cNvGrpSpPr/>
          <p:nvPr/>
        </p:nvGrpSpPr>
        <p:grpSpPr>
          <a:xfrm>
            <a:off x="582302" y="4457015"/>
            <a:ext cx="10120456" cy="588164"/>
            <a:chOff x="582302" y="4995763"/>
            <a:chExt cx="10120456" cy="588164"/>
          </a:xfrm>
        </p:grpSpPr>
        <p:sp>
          <p:nvSpPr>
            <p:cNvPr id="11" name="Google Shape;1185;p114">
              <a:extLst>
                <a:ext uri="{FF2B5EF4-FFF2-40B4-BE49-F238E27FC236}">
                  <a16:creationId xmlns:a16="http://schemas.microsoft.com/office/drawing/2014/main" id="{8E1A970E-903D-6D16-9675-51626C774FDD}"/>
                </a:ext>
              </a:extLst>
            </p:cNvPr>
            <p:cNvSpPr txBox="1"/>
            <p:nvPr/>
          </p:nvSpPr>
          <p:spPr>
            <a:xfrm>
              <a:off x="1596074" y="5117031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recopie la correction sur le livret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grpSp>
          <p:nvGrpSpPr>
            <p:cNvPr id="24" name="Groupe 23">
              <a:extLst>
                <a:ext uri="{FF2B5EF4-FFF2-40B4-BE49-F238E27FC236}">
                  <a16:creationId xmlns:a16="http://schemas.microsoft.com/office/drawing/2014/main" id="{B2982EF8-5E48-6000-7A9A-FFBA190C7120}"/>
                </a:ext>
              </a:extLst>
            </p:cNvPr>
            <p:cNvGrpSpPr/>
            <p:nvPr/>
          </p:nvGrpSpPr>
          <p:grpSpPr>
            <a:xfrm>
              <a:off x="582302" y="4995763"/>
              <a:ext cx="630930" cy="588164"/>
              <a:chOff x="10280460" y="4850932"/>
              <a:chExt cx="630930" cy="588164"/>
            </a:xfrm>
          </p:grpSpPr>
          <p:pic>
            <p:nvPicPr>
              <p:cNvPr id="2" name="Picture 7">
                <a:extLst>
                  <a:ext uri="{FF2B5EF4-FFF2-40B4-BE49-F238E27FC236}">
                    <a16:creationId xmlns:a16="http://schemas.microsoft.com/office/drawing/2014/main" id="{FBCC49BC-29F6-6E08-E3DD-5BFF1ADED9A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1664" t="23325" r="25923" b="30055"/>
              <a:stretch>
                <a:fillRect/>
              </a:stretch>
            </p:blipFill>
            <p:spPr>
              <a:xfrm>
                <a:off x="10280460" y="4967823"/>
                <a:ext cx="630930" cy="471273"/>
              </a:xfrm>
              <a:prstGeom prst="rect">
                <a:avLst/>
              </a:prstGeom>
              <a:ln w="19050">
                <a:noFill/>
              </a:ln>
            </p:spPr>
          </p:pic>
          <p:pic>
            <p:nvPicPr>
              <p:cNvPr id="23" name="Picture 7">
                <a:extLst>
                  <a:ext uri="{FF2B5EF4-FFF2-40B4-BE49-F238E27FC236}">
                    <a16:creationId xmlns:a16="http://schemas.microsoft.com/office/drawing/2014/main" id="{6B1C2D3A-6AC5-2620-1526-A1C86C35AB6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 cstate="print">
                <a:clrChange>
                  <a:clrFrom>
                    <a:srgbClr val="F8F8F8"/>
                  </a:clrFrom>
                  <a:clrTo>
                    <a:srgbClr val="F8F8F8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74744" t="23325" r="10688" b="30055"/>
              <a:stretch>
                <a:fillRect/>
              </a:stretch>
            </p:blipFill>
            <p:spPr>
              <a:xfrm rot="1461832">
                <a:off x="10456526" y="4850932"/>
                <a:ext cx="147273" cy="471273"/>
              </a:xfrm>
              <a:prstGeom prst="rect">
                <a:avLst/>
              </a:prstGeom>
              <a:ln w="19050">
                <a:noFill/>
              </a:ln>
            </p:spPr>
          </p:pic>
        </p:grpSp>
      </p:grpSp>
      <p:grpSp>
        <p:nvGrpSpPr>
          <p:cNvPr id="7" name="Groupe 6">
            <a:extLst>
              <a:ext uri="{FF2B5EF4-FFF2-40B4-BE49-F238E27FC236}">
                <a16:creationId xmlns:a16="http://schemas.microsoft.com/office/drawing/2014/main" id="{2A52812C-2574-5FBD-20D8-4B52D19C9B88}"/>
              </a:ext>
            </a:extLst>
          </p:cNvPr>
          <p:cNvGrpSpPr/>
          <p:nvPr/>
        </p:nvGrpSpPr>
        <p:grpSpPr>
          <a:xfrm>
            <a:off x="563963" y="3754530"/>
            <a:ext cx="9818899" cy="471273"/>
            <a:chOff x="563963" y="3754530"/>
            <a:chExt cx="9818899" cy="471273"/>
          </a:xfrm>
        </p:grpSpPr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8017B555-F8E8-EF10-A734-35560AD21E1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963" y="3754530"/>
              <a:ext cx="649216" cy="47127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2" name="Google Shape;1233;p116">
              <a:extLst>
                <a:ext uri="{FF2B5EF4-FFF2-40B4-BE49-F238E27FC236}">
                  <a16:creationId xmlns:a16="http://schemas.microsoft.com/office/drawing/2014/main" id="{60FA70E0-73E4-C505-CD95-3A2BF272883C}"/>
                </a:ext>
              </a:extLst>
            </p:cNvPr>
            <p:cNvSpPr txBox="1"/>
            <p:nvPr/>
          </p:nvSpPr>
          <p:spPr>
            <a:xfrm>
              <a:off x="1589281" y="3778310"/>
              <a:ext cx="8793581" cy="42051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L’élève utilise l’ardoise pour répondre </a:t>
              </a:r>
            </a:p>
          </p:txBody>
        </p:sp>
      </p:grpSp>
      <p:grpSp>
        <p:nvGrpSpPr>
          <p:cNvPr id="39" name="Groupe 38">
            <a:extLst>
              <a:ext uri="{FF2B5EF4-FFF2-40B4-BE49-F238E27FC236}">
                <a16:creationId xmlns:a16="http://schemas.microsoft.com/office/drawing/2014/main" id="{53AAD794-A7AF-D7A8-B8AE-396A98369A1C}"/>
              </a:ext>
            </a:extLst>
          </p:cNvPr>
          <p:cNvGrpSpPr/>
          <p:nvPr/>
        </p:nvGrpSpPr>
        <p:grpSpPr>
          <a:xfrm>
            <a:off x="641607" y="5918134"/>
            <a:ext cx="9414435" cy="615521"/>
            <a:chOff x="594801" y="7422032"/>
            <a:chExt cx="9414435" cy="615521"/>
          </a:xfrm>
        </p:grpSpPr>
        <p:sp>
          <p:nvSpPr>
            <p:cNvPr id="33" name="Google Shape;1234;p116">
              <a:extLst>
                <a:ext uri="{FF2B5EF4-FFF2-40B4-BE49-F238E27FC236}">
                  <a16:creationId xmlns:a16="http://schemas.microsoft.com/office/drawing/2014/main" id="{4A00C5EF-E445-EB6B-1DE2-E4A5A54530F6}"/>
                </a:ext>
              </a:extLst>
            </p:cNvPr>
            <p:cNvSpPr txBox="1"/>
            <p:nvPr/>
          </p:nvSpPr>
          <p:spPr>
            <a:xfrm>
              <a:off x="1589281" y="7548993"/>
              <a:ext cx="8419955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autonome</a:t>
              </a:r>
            </a:p>
          </p:txBody>
        </p:sp>
        <p:pic>
          <p:nvPicPr>
            <p:cNvPr id="36" name="Picture 14">
              <a:extLst>
                <a:ext uri="{FF2B5EF4-FFF2-40B4-BE49-F238E27FC236}">
                  <a16:creationId xmlns:a16="http://schemas.microsoft.com/office/drawing/2014/main" id="{65756CE2-44EC-5A96-FB15-7BE43C6C2C3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BEBA8EAE-BF5A-486C-A8C5-ECC9F3942E4B}">
                  <a14:imgProps xmlns:a14="http://schemas.microsoft.com/office/drawing/2010/main">
                    <a14:imgLayer r:embed="rId9">
                      <a14:imgEffect>
                        <a14:backgroundRemoval t="5469" b="89941" l="9961" r="89941">
                          <a14:foregroundMark x1="29102" y1="41602" x2="32422" y2="38184"/>
                          <a14:foregroundMark x1="50098" y1="9570" x2="43262" y2="13379"/>
                          <a14:foregroundMark x1="32227" y1="37109" x2="32715" y2="35742"/>
                          <a14:foregroundMark x1="37891" y1="55078" x2="61914" y2="65430"/>
                          <a14:foregroundMark x1="52539" y1="55078" x2="61816" y2="55078"/>
                          <a14:foregroundMark x1="37012" y1="64941" x2="46777" y2="64063"/>
                          <a14:foregroundMark x1="73535" y1="56738" x2="81250" y2="55957"/>
                          <a14:foregroundMark x1="71875" y1="66699" x2="79102" y2="66504"/>
                          <a14:foregroundMark x1="43848" y1="20801" x2="44922" y2="27637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7422032"/>
              <a:ext cx="615518" cy="615521"/>
            </a:xfrm>
            <a:prstGeom prst="rect">
              <a:avLst/>
            </a:prstGeom>
          </p:spPr>
        </p:pic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FCBBF3BE-3157-798D-4F61-21AD576E26E4}"/>
              </a:ext>
            </a:extLst>
          </p:cNvPr>
          <p:cNvGrpSpPr/>
          <p:nvPr/>
        </p:nvGrpSpPr>
        <p:grpSpPr>
          <a:xfrm>
            <a:off x="633815" y="5227796"/>
            <a:ext cx="8608190" cy="574642"/>
            <a:chOff x="594801" y="8720789"/>
            <a:chExt cx="8608190" cy="574642"/>
          </a:xfrm>
        </p:grpSpPr>
        <p:sp>
          <p:nvSpPr>
            <p:cNvPr id="34" name="Google Shape;1235;p116">
              <a:extLst>
                <a:ext uri="{FF2B5EF4-FFF2-40B4-BE49-F238E27FC236}">
                  <a16:creationId xmlns:a16="http://schemas.microsoft.com/office/drawing/2014/main" id="{F1EDF54E-1505-D11C-6E61-D13C0509A328}"/>
                </a:ext>
              </a:extLst>
            </p:cNvPr>
            <p:cNvSpPr txBox="1"/>
            <p:nvPr/>
          </p:nvSpPr>
          <p:spPr>
            <a:xfrm>
              <a:off x="1589281" y="8827342"/>
              <a:ext cx="7613710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Pratique guidée en binôme</a:t>
              </a:r>
            </a:p>
          </p:txBody>
        </p:sp>
        <p:pic>
          <p:nvPicPr>
            <p:cNvPr id="37" name="Picture 9">
              <a:extLst>
                <a:ext uri="{FF2B5EF4-FFF2-40B4-BE49-F238E27FC236}">
                  <a16:creationId xmlns:a16="http://schemas.microsoft.com/office/drawing/2014/main" id="{40841830-4F1E-C9C4-4026-00753CDEA54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801" y="8720789"/>
              <a:ext cx="615518" cy="574642"/>
            </a:xfrm>
            <a:prstGeom prst="rect">
              <a:avLst/>
            </a:prstGeom>
          </p:spPr>
        </p:pic>
      </p:grpSp>
      <p:grpSp>
        <p:nvGrpSpPr>
          <p:cNvPr id="45" name="Groupe 44">
            <a:extLst>
              <a:ext uri="{FF2B5EF4-FFF2-40B4-BE49-F238E27FC236}">
                <a16:creationId xmlns:a16="http://schemas.microsoft.com/office/drawing/2014/main" id="{40C50BF5-960C-B6C6-9315-41D3DF110C0F}"/>
              </a:ext>
            </a:extLst>
          </p:cNvPr>
          <p:cNvGrpSpPr/>
          <p:nvPr/>
        </p:nvGrpSpPr>
        <p:grpSpPr>
          <a:xfrm>
            <a:off x="605726" y="736482"/>
            <a:ext cx="10092113" cy="641893"/>
            <a:chOff x="605726" y="736482"/>
            <a:chExt cx="10092113" cy="641893"/>
          </a:xfrm>
        </p:grpSpPr>
        <p:pic>
          <p:nvPicPr>
            <p:cNvPr id="41" name="Picture 2" descr="Image générée">
              <a:extLst>
                <a:ext uri="{FF2B5EF4-FFF2-40B4-BE49-F238E27FC236}">
                  <a16:creationId xmlns:a16="http://schemas.microsoft.com/office/drawing/2014/main" id="{E9531E9B-C991-40A9-D03B-DB4C18F892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1064" b="10678"/>
            <a:stretch>
              <a:fillRect/>
            </a:stretch>
          </p:blipFill>
          <p:spPr bwMode="auto">
            <a:xfrm>
              <a:off x="605726" y="736482"/>
              <a:ext cx="546818" cy="64189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4" name="Google Shape;1185;p114">
              <a:extLst>
                <a:ext uri="{FF2B5EF4-FFF2-40B4-BE49-F238E27FC236}">
                  <a16:creationId xmlns:a16="http://schemas.microsoft.com/office/drawing/2014/main" id="{8E049F13-5293-D7AC-1599-B71F84A1B7F9}"/>
                </a:ext>
              </a:extLst>
            </p:cNvPr>
            <p:cNvSpPr txBox="1"/>
            <p:nvPr/>
          </p:nvSpPr>
          <p:spPr>
            <a:xfrm>
              <a:off x="1591155" y="857399"/>
              <a:ext cx="9106684" cy="400059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000" b="1" kern="0" noProof="0" dirty="0">
                  <a:solidFill>
                    <a:srgbClr val="44546A"/>
                  </a:solidFill>
                  <a:latin typeface="Calibri"/>
                  <a:ea typeface="Calibri"/>
                  <a:cs typeface="Calibri"/>
                </a:rPr>
                <a:t>Slide réservé à l’enseignant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277631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058DD0-8105-E364-AA4B-8B9326A98A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708A7A62-9DCB-011D-CD21-777CE6D1671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A1E7A243-6CA6-A013-1FB4-9CBDCC7DD7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D4E90702-4FBF-D89F-7DAE-ABF0EDDFA7B8}"/>
              </a:ext>
            </a:extLst>
          </p:cNvPr>
          <p:cNvGrpSpPr/>
          <p:nvPr/>
        </p:nvGrpSpPr>
        <p:grpSpPr>
          <a:xfrm>
            <a:off x="1156824" y="1432852"/>
            <a:ext cx="3171742" cy="2721428"/>
            <a:chOff x="4066810" y="1480519"/>
            <a:chExt cx="4173935" cy="4847967"/>
          </a:xfrm>
        </p:grpSpPr>
        <p:pic>
          <p:nvPicPr>
            <p:cNvPr id="5" name="Picture 2" descr="A close-up of a cell&#10;&#10;Description automatically generated">
              <a:extLst>
                <a:ext uri="{FF2B5EF4-FFF2-40B4-BE49-F238E27FC236}">
                  <a16:creationId xmlns:a16="http://schemas.microsoft.com/office/drawing/2014/main" id="{6EF97058-93AD-0C13-076D-87AE5B769A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393"/>
            <a:stretch/>
          </p:blipFill>
          <p:spPr>
            <a:xfrm rot="16200000">
              <a:off x="3729794" y="1817535"/>
              <a:ext cx="4847967" cy="4173935"/>
            </a:xfrm>
            <a:prstGeom prst="rect">
              <a:avLst/>
            </a:prstGeom>
            <a:ln>
              <a:solidFill>
                <a:srgbClr val="0000CC"/>
              </a:solidFill>
            </a:ln>
          </p:spPr>
        </p:pic>
        <p:sp>
          <p:nvSpPr>
            <p:cNvPr id="6" name="Zone de texte 943">
              <a:extLst>
                <a:ext uri="{FF2B5EF4-FFF2-40B4-BE49-F238E27FC236}">
                  <a16:creationId xmlns:a16="http://schemas.microsoft.com/office/drawing/2014/main" id="{8D2CFB35-2F7C-6324-9E81-7005E8CA3691}"/>
                </a:ext>
              </a:extLst>
            </p:cNvPr>
            <p:cNvSpPr txBox="1"/>
            <p:nvPr/>
          </p:nvSpPr>
          <p:spPr>
            <a:xfrm>
              <a:off x="7196659" y="5734031"/>
              <a:ext cx="948167" cy="450368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 algn="ctr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fr-FR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X 400</a:t>
              </a:r>
              <a:endPara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" name="ZoneTexte 7">
            <a:extLst>
              <a:ext uri="{FF2B5EF4-FFF2-40B4-BE49-F238E27FC236}">
                <a16:creationId xmlns:a16="http://schemas.microsoft.com/office/drawing/2014/main" id="{EC8E0722-25EB-5C5E-7561-DCE061F45AB6}"/>
              </a:ext>
            </a:extLst>
          </p:cNvPr>
          <p:cNvSpPr txBox="1"/>
          <p:nvPr/>
        </p:nvSpPr>
        <p:spPr>
          <a:xfrm>
            <a:off x="863435" y="246146"/>
            <a:ext cx="10333300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900" b="1" dirty="0">
                <a:solidFill>
                  <a:schemeClr val="bg2">
                    <a:lumMod val="50000"/>
                  </a:schemeClr>
                </a:solidFill>
              </a:rPr>
              <a:t>Les observations microscopiques de l’épiderme d’oignon et de l’épithélium buccal montrent que l’oignon et l’Homme sont des êtres vivants constitués de plusieurs cellules.</a:t>
            </a:r>
          </a:p>
        </p:txBody>
      </p:sp>
      <p:sp>
        <p:nvSpPr>
          <p:cNvPr id="8" name="Google Shape;1403;p31">
            <a:extLst>
              <a:ext uri="{FF2B5EF4-FFF2-40B4-BE49-F238E27FC236}">
                <a16:creationId xmlns:a16="http://schemas.microsoft.com/office/drawing/2014/main" id="{6D436065-0485-EE26-6620-4ACC7D79D235}"/>
              </a:ext>
            </a:extLst>
          </p:cNvPr>
          <p:cNvSpPr/>
          <p:nvPr/>
        </p:nvSpPr>
        <p:spPr>
          <a:xfrm>
            <a:off x="1542415" y="5391182"/>
            <a:ext cx="9411481" cy="79501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CC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altLang="en-US" sz="2400" b="1" dirty="0">
                <a:latin typeface="+mj-lt"/>
                <a:cs typeface="Calibri" panose="020F0502020204030204" pitchFamily="34" charset="0"/>
              </a:rPr>
              <a:t>L’oignon et l’Homme sont des êtres vivants pluricellulaires.</a:t>
            </a:r>
          </a:p>
        </p:txBody>
      </p:sp>
      <p:grpSp>
        <p:nvGrpSpPr>
          <p:cNvPr id="11" name="Group 19">
            <a:extLst>
              <a:ext uri="{FF2B5EF4-FFF2-40B4-BE49-F238E27FC236}">
                <a16:creationId xmlns:a16="http://schemas.microsoft.com/office/drawing/2014/main" id="{AE5146D7-A6D4-A689-C952-EF8B42BCE58A}"/>
              </a:ext>
            </a:extLst>
          </p:cNvPr>
          <p:cNvGrpSpPr/>
          <p:nvPr/>
        </p:nvGrpSpPr>
        <p:grpSpPr>
          <a:xfrm>
            <a:off x="1679508" y="2442529"/>
            <a:ext cx="2470482" cy="2140785"/>
            <a:chOff x="6426796" y="446756"/>
            <a:chExt cx="3167232" cy="2140785"/>
          </a:xfrm>
        </p:grpSpPr>
        <p:cxnSp>
          <p:nvCxnSpPr>
            <p:cNvPr id="13" name="Straight Arrow Connector 5">
              <a:extLst>
                <a:ext uri="{FF2B5EF4-FFF2-40B4-BE49-F238E27FC236}">
                  <a16:creationId xmlns:a16="http://schemas.microsoft.com/office/drawing/2014/main" id="{8271896C-4CB9-1FC0-6F04-88435E5C506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724498" y="446756"/>
              <a:ext cx="553379" cy="2063179"/>
            </a:xfrm>
            <a:prstGeom prst="straightConnector1">
              <a:avLst/>
            </a:prstGeom>
            <a:ln w="19050">
              <a:solidFill>
                <a:srgbClr val="0000CC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Arrow Connector 9">
              <a:extLst>
                <a:ext uri="{FF2B5EF4-FFF2-40B4-BE49-F238E27FC236}">
                  <a16:creationId xmlns:a16="http://schemas.microsoft.com/office/drawing/2014/main" id="{A95CDFED-0B4C-8FA2-A8F5-6D192C4F7E6D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426796" y="1185965"/>
              <a:ext cx="851080" cy="1323970"/>
            </a:xfrm>
            <a:prstGeom prst="straightConnector1">
              <a:avLst/>
            </a:prstGeom>
            <a:ln w="19050">
              <a:solidFill>
                <a:srgbClr val="0000CC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Arrow Connector 10">
              <a:extLst>
                <a:ext uri="{FF2B5EF4-FFF2-40B4-BE49-F238E27FC236}">
                  <a16:creationId xmlns:a16="http://schemas.microsoft.com/office/drawing/2014/main" id="{93A1749E-CF38-CE57-A602-8C231B628CE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277878" y="673980"/>
              <a:ext cx="11629" cy="1835955"/>
            </a:xfrm>
            <a:prstGeom prst="straightConnector1">
              <a:avLst/>
            </a:prstGeom>
            <a:ln w="19050">
              <a:solidFill>
                <a:srgbClr val="0000CC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0BB9DDD8-35F3-05C6-E74F-9504D0B23BCE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77878" y="2509935"/>
              <a:ext cx="373960" cy="0"/>
            </a:xfrm>
            <a:prstGeom prst="straightConnector1">
              <a:avLst/>
            </a:prstGeom>
            <a:ln w="19050">
              <a:solidFill>
                <a:srgbClr val="0000CC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7">
              <a:extLst>
                <a:ext uri="{FF2B5EF4-FFF2-40B4-BE49-F238E27FC236}">
                  <a16:creationId xmlns:a16="http://schemas.microsoft.com/office/drawing/2014/main" id="{93B6696C-93AE-266C-83D0-23FC455EB927}"/>
                </a:ext>
              </a:extLst>
            </p:cNvPr>
            <p:cNvSpPr txBox="1"/>
            <p:nvPr/>
          </p:nvSpPr>
          <p:spPr>
            <a:xfrm>
              <a:off x="7567126" y="2187431"/>
              <a:ext cx="202690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000" b="1" dirty="0">
                  <a:solidFill>
                    <a:srgbClr val="0000CC"/>
                  </a:solidFill>
                </a:rPr>
                <a:t>Les cellules</a:t>
              </a:r>
            </a:p>
          </p:txBody>
        </p:sp>
      </p:grpSp>
      <p:sp>
        <p:nvSpPr>
          <p:cNvPr id="18" name="Arrow: Down 18">
            <a:extLst>
              <a:ext uri="{FF2B5EF4-FFF2-40B4-BE49-F238E27FC236}">
                <a16:creationId xmlns:a16="http://schemas.microsoft.com/office/drawing/2014/main" id="{478E7F87-F595-DD8C-E282-64A6211B50BF}"/>
              </a:ext>
            </a:extLst>
          </p:cNvPr>
          <p:cNvSpPr/>
          <p:nvPr/>
        </p:nvSpPr>
        <p:spPr>
          <a:xfrm>
            <a:off x="2399546" y="4828213"/>
            <a:ext cx="855640" cy="464646"/>
          </a:xfrm>
          <a:prstGeom prst="downArrow">
            <a:avLst>
              <a:gd name="adj1" fmla="val 43846"/>
              <a:gd name="adj2" fmla="val 57692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21">
            <a:extLst>
              <a:ext uri="{FF2B5EF4-FFF2-40B4-BE49-F238E27FC236}">
                <a16:creationId xmlns:a16="http://schemas.microsoft.com/office/drawing/2014/main" id="{50D2A43C-CF53-16F5-7652-10C97FEE498E}"/>
              </a:ext>
            </a:extLst>
          </p:cNvPr>
          <p:cNvGrpSpPr/>
          <p:nvPr/>
        </p:nvGrpSpPr>
        <p:grpSpPr>
          <a:xfrm>
            <a:off x="7321117" y="1432851"/>
            <a:ext cx="3138557" cy="2721429"/>
            <a:chOff x="1510582" y="1237682"/>
            <a:chExt cx="5021822" cy="4205292"/>
          </a:xfrm>
        </p:grpSpPr>
        <p:pic>
          <p:nvPicPr>
            <p:cNvPr id="20" name="Picture 20" descr="A blue cells under a microscope&#10;&#10;Description automatically generated">
              <a:extLst>
                <a:ext uri="{FF2B5EF4-FFF2-40B4-BE49-F238E27FC236}">
                  <a16:creationId xmlns:a16="http://schemas.microsoft.com/office/drawing/2014/main" id="{2C33AE11-56D8-6F38-3530-A69603CF84F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0582" y="1237682"/>
              <a:ext cx="5021822" cy="4205292"/>
            </a:xfrm>
            <a:prstGeom prst="rect">
              <a:avLst/>
            </a:prstGeom>
          </p:spPr>
        </p:pic>
        <p:sp>
          <p:nvSpPr>
            <p:cNvPr id="21" name="Zone de texte 943">
              <a:extLst>
                <a:ext uri="{FF2B5EF4-FFF2-40B4-BE49-F238E27FC236}">
                  <a16:creationId xmlns:a16="http://schemas.microsoft.com/office/drawing/2014/main" id="{85203CE6-105F-E440-6942-E24BBC9EEF0E}"/>
                </a:ext>
              </a:extLst>
            </p:cNvPr>
            <p:cNvSpPr txBox="1"/>
            <p:nvPr/>
          </p:nvSpPr>
          <p:spPr>
            <a:xfrm>
              <a:off x="5303911" y="4866221"/>
              <a:ext cx="1202751" cy="451767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fr-FR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X 400</a:t>
              </a:r>
              <a:endPara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3" name="Group 1">
            <a:extLst>
              <a:ext uri="{FF2B5EF4-FFF2-40B4-BE49-F238E27FC236}">
                <a16:creationId xmlns:a16="http://schemas.microsoft.com/office/drawing/2014/main" id="{040E79B2-80CB-B016-72BC-0220D2B106F6}"/>
              </a:ext>
            </a:extLst>
          </p:cNvPr>
          <p:cNvGrpSpPr/>
          <p:nvPr/>
        </p:nvGrpSpPr>
        <p:grpSpPr>
          <a:xfrm>
            <a:off x="7945705" y="3181738"/>
            <a:ext cx="2697055" cy="1412834"/>
            <a:chOff x="5218477" y="895805"/>
            <a:chExt cx="6318960" cy="1783150"/>
          </a:xfrm>
        </p:grpSpPr>
        <p:cxnSp>
          <p:nvCxnSpPr>
            <p:cNvPr id="24" name="Straight Arrow Connector 2">
              <a:extLst>
                <a:ext uri="{FF2B5EF4-FFF2-40B4-BE49-F238E27FC236}">
                  <a16:creationId xmlns:a16="http://schemas.microsoft.com/office/drawing/2014/main" id="{41719D4F-3F30-5326-4365-15DBCAC610C4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316663" y="1160770"/>
              <a:ext cx="961214" cy="1349164"/>
            </a:xfrm>
            <a:prstGeom prst="straightConnector1">
              <a:avLst/>
            </a:prstGeom>
            <a:ln w="19050">
              <a:solidFill>
                <a:srgbClr val="0000CC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4">
              <a:extLst>
                <a:ext uri="{FF2B5EF4-FFF2-40B4-BE49-F238E27FC236}">
                  <a16:creationId xmlns:a16="http://schemas.microsoft.com/office/drawing/2014/main" id="{20A3311C-3509-F76A-2244-99D1B7029DE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218477" y="895805"/>
              <a:ext cx="2008496" cy="1614129"/>
            </a:xfrm>
            <a:prstGeom prst="straightConnector1">
              <a:avLst/>
            </a:prstGeom>
            <a:ln w="19050">
              <a:solidFill>
                <a:srgbClr val="0000CC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5">
              <a:extLst>
                <a:ext uri="{FF2B5EF4-FFF2-40B4-BE49-F238E27FC236}">
                  <a16:creationId xmlns:a16="http://schemas.microsoft.com/office/drawing/2014/main" id="{C26F0E9F-8293-F256-B360-9BA409A85DD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214366" y="1160770"/>
              <a:ext cx="63512" cy="1349163"/>
            </a:xfrm>
            <a:prstGeom prst="straightConnector1">
              <a:avLst/>
            </a:prstGeom>
            <a:ln w="19050">
              <a:solidFill>
                <a:srgbClr val="0000CC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8">
              <a:extLst>
                <a:ext uri="{FF2B5EF4-FFF2-40B4-BE49-F238E27FC236}">
                  <a16:creationId xmlns:a16="http://schemas.microsoft.com/office/drawing/2014/main" id="{6CDD612C-0D89-AA83-135B-E89426D40F4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77877" y="2509935"/>
              <a:ext cx="582949" cy="0"/>
            </a:xfrm>
            <a:prstGeom prst="straightConnector1">
              <a:avLst/>
            </a:prstGeom>
            <a:ln w="19050">
              <a:solidFill>
                <a:srgbClr val="0000CC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9">
              <a:extLst>
                <a:ext uri="{FF2B5EF4-FFF2-40B4-BE49-F238E27FC236}">
                  <a16:creationId xmlns:a16="http://schemas.microsoft.com/office/drawing/2014/main" id="{8DC88600-1753-FC1D-D1AC-5CFDB315C23A}"/>
                </a:ext>
              </a:extLst>
            </p:cNvPr>
            <p:cNvSpPr txBox="1"/>
            <p:nvPr/>
          </p:nvSpPr>
          <p:spPr>
            <a:xfrm>
              <a:off x="7569352" y="2173973"/>
              <a:ext cx="3968085" cy="5049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0000CC"/>
                  </a:solidFill>
                </a:rPr>
                <a:t>Les cellules</a:t>
              </a:r>
            </a:p>
          </p:txBody>
        </p:sp>
      </p:grpSp>
      <p:sp>
        <p:nvSpPr>
          <p:cNvPr id="30" name="Arrow: Down 18">
            <a:extLst>
              <a:ext uri="{FF2B5EF4-FFF2-40B4-BE49-F238E27FC236}">
                <a16:creationId xmlns:a16="http://schemas.microsoft.com/office/drawing/2014/main" id="{85CBFCA1-DCD3-2B45-841A-1B49B3E52AF5}"/>
              </a:ext>
            </a:extLst>
          </p:cNvPr>
          <p:cNvSpPr/>
          <p:nvPr/>
        </p:nvSpPr>
        <p:spPr>
          <a:xfrm>
            <a:off x="8521284" y="4828210"/>
            <a:ext cx="855640" cy="464646"/>
          </a:xfrm>
          <a:prstGeom prst="downArrow">
            <a:avLst>
              <a:gd name="adj1" fmla="val 43846"/>
              <a:gd name="adj2" fmla="val 57692"/>
            </a:avLst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27193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Les algues - Aquaponie France - Aquaponie professionnelle depuis 2014">
            <a:extLst>
              <a:ext uri="{FF2B5EF4-FFF2-40B4-BE49-F238E27FC236}">
                <a16:creationId xmlns:a16="http://schemas.microsoft.com/office/drawing/2014/main" id="{5AEF01E4-7879-DD96-78E2-E8DCCF57241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45" t="8245" r="12590" b="8245"/>
          <a:stretch/>
        </p:blipFill>
        <p:spPr bwMode="auto">
          <a:xfrm>
            <a:off x="956638" y="1761832"/>
            <a:ext cx="1404112" cy="15346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4" descr="Archives des Algue verte - Bio-molenez">
            <a:extLst>
              <a:ext uri="{FF2B5EF4-FFF2-40B4-BE49-F238E27FC236}">
                <a16:creationId xmlns:a16="http://schemas.microsoft.com/office/drawing/2014/main" id="{1598D27F-1821-4379-283D-AA03B8E530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68164" y="1736587"/>
            <a:ext cx="1844485" cy="1692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Google Shape;1403;p31">
            <a:extLst>
              <a:ext uri="{FF2B5EF4-FFF2-40B4-BE49-F238E27FC236}">
                <a16:creationId xmlns:a16="http://schemas.microsoft.com/office/drawing/2014/main" id="{97CAD0B3-7C80-3A95-B869-31E453C83143}"/>
              </a:ext>
            </a:extLst>
          </p:cNvPr>
          <p:cNvSpPr/>
          <p:nvPr/>
        </p:nvSpPr>
        <p:spPr>
          <a:xfrm>
            <a:off x="769752" y="5138982"/>
            <a:ext cx="1590998" cy="5178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000" b="1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Orangers</a:t>
            </a:r>
            <a:endParaRPr lang="fr-FR" altLang="en-US" b="1" dirty="0">
              <a:solidFill>
                <a:srgbClr val="0000CC"/>
              </a:solidFill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5" name="Picture 6" descr="Corn plants with corn on the cob&#10;&#10;Description automatically generated">
            <a:extLst>
              <a:ext uri="{FF2B5EF4-FFF2-40B4-BE49-F238E27FC236}">
                <a16:creationId xmlns:a16="http://schemas.microsoft.com/office/drawing/2014/main" id="{7EB51C75-DEDD-1DB8-2684-50DB0A42744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43112" y="3612016"/>
            <a:ext cx="2485542" cy="1558334"/>
          </a:xfrm>
          <a:prstGeom prst="rect">
            <a:avLst/>
          </a:prstGeom>
        </p:spPr>
      </p:pic>
      <p:sp>
        <p:nvSpPr>
          <p:cNvPr id="6" name="Google Shape;1403;p31">
            <a:extLst>
              <a:ext uri="{FF2B5EF4-FFF2-40B4-BE49-F238E27FC236}">
                <a16:creationId xmlns:a16="http://schemas.microsoft.com/office/drawing/2014/main" id="{41283ADB-75E8-A6BD-BDAD-3D4CD4E9FCB6}"/>
              </a:ext>
            </a:extLst>
          </p:cNvPr>
          <p:cNvSpPr/>
          <p:nvPr/>
        </p:nvSpPr>
        <p:spPr>
          <a:xfrm>
            <a:off x="3058749" y="5214436"/>
            <a:ext cx="1006791" cy="41321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000" b="1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Maïs</a:t>
            </a:r>
          </a:p>
        </p:txBody>
      </p:sp>
      <p:sp>
        <p:nvSpPr>
          <p:cNvPr id="7" name="ZoneTexte 7">
            <a:extLst>
              <a:ext uri="{FF2B5EF4-FFF2-40B4-BE49-F238E27FC236}">
                <a16:creationId xmlns:a16="http://schemas.microsoft.com/office/drawing/2014/main" id="{06B07ECE-7904-DC5A-3F5F-A39FFCEA4D3F}"/>
              </a:ext>
            </a:extLst>
          </p:cNvPr>
          <p:cNvSpPr txBox="1"/>
          <p:nvPr/>
        </p:nvSpPr>
        <p:spPr>
          <a:xfrm>
            <a:off x="890514" y="304787"/>
            <a:ext cx="98622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Voici d’autres exemples d’êtres vivants pluricellulaires.</a:t>
            </a:r>
          </a:p>
        </p:txBody>
      </p:sp>
      <p:sp>
        <p:nvSpPr>
          <p:cNvPr id="8" name="Google Shape;1403;p31">
            <a:extLst>
              <a:ext uri="{FF2B5EF4-FFF2-40B4-BE49-F238E27FC236}">
                <a16:creationId xmlns:a16="http://schemas.microsoft.com/office/drawing/2014/main" id="{89FAA6D6-0345-FDFF-3F5D-5359F5E1DDFD}"/>
              </a:ext>
            </a:extLst>
          </p:cNvPr>
          <p:cNvSpPr/>
          <p:nvPr/>
        </p:nvSpPr>
        <p:spPr>
          <a:xfrm>
            <a:off x="1205148" y="3208921"/>
            <a:ext cx="2923964" cy="41418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b="1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Algues : fucus et ulve</a:t>
            </a:r>
          </a:p>
        </p:txBody>
      </p:sp>
      <p:pic>
        <p:nvPicPr>
          <p:cNvPr id="9" name="Picture 10" descr="A tree with fruits on it&#10;&#10;Description automatically generated">
            <a:extLst>
              <a:ext uri="{FF2B5EF4-FFF2-40B4-BE49-F238E27FC236}">
                <a16:creationId xmlns:a16="http://schemas.microsoft.com/office/drawing/2014/main" id="{A01A22C3-676F-FDCD-03C5-6A6EBCA622F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50" t="26250"/>
          <a:stretch/>
        </p:blipFill>
        <p:spPr>
          <a:xfrm>
            <a:off x="575891" y="3465603"/>
            <a:ext cx="2091239" cy="1788160"/>
          </a:xfrm>
          <a:prstGeom prst="rect">
            <a:avLst/>
          </a:prstGeom>
        </p:spPr>
      </p:pic>
      <p:sp>
        <p:nvSpPr>
          <p:cNvPr id="10" name="Google Shape;1403;p31">
            <a:extLst>
              <a:ext uri="{FF2B5EF4-FFF2-40B4-BE49-F238E27FC236}">
                <a16:creationId xmlns:a16="http://schemas.microsoft.com/office/drawing/2014/main" id="{12342AE9-4C35-B449-F923-F5C6D8F7583B}"/>
              </a:ext>
            </a:extLst>
          </p:cNvPr>
          <p:cNvSpPr/>
          <p:nvPr/>
        </p:nvSpPr>
        <p:spPr>
          <a:xfrm>
            <a:off x="575758" y="5803640"/>
            <a:ext cx="11040484" cy="606769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CC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altLang="en-US" sz="2400" b="1" dirty="0">
                <a:latin typeface="+mj-lt"/>
                <a:cs typeface="Calibri" panose="020F0502020204030204" pitchFamily="34" charset="0"/>
              </a:rPr>
              <a:t>Un être vivant pluricellulaire : c’est un être vivant constitué de nombreuses cellules.</a:t>
            </a:r>
          </a:p>
        </p:txBody>
      </p:sp>
      <p:sp>
        <p:nvSpPr>
          <p:cNvPr id="11" name="Google Shape;1403;p31">
            <a:extLst>
              <a:ext uri="{FF2B5EF4-FFF2-40B4-BE49-F238E27FC236}">
                <a16:creationId xmlns:a16="http://schemas.microsoft.com/office/drawing/2014/main" id="{100082DB-76FE-5E8B-3071-D4D65DD6E4C5}"/>
              </a:ext>
            </a:extLst>
          </p:cNvPr>
          <p:cNvSpPr/>
          <p:nvPr/>
        </p:nvSpPr>
        <p:spPr>
          <a:xfrm>
            <a:off x="564632" y="1170091"/>
            <a:ext cx="4148017" cy="4141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400" b="1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Les végétaux </a:t>
            </a:r>
          </a:p>
        </p:txBody>
      </p:sp>
      <p:sp>
        <p:nvSpPr>
          <p:cNvPr id="12" name="Google Shape;1403;p31">
            <a:extLst>
              <a:ext uri="{FF2B5EF4-FFF2-40B4-BE49-F238E27FC236}">
                <a16:creationId xmlns:a16="http://schemas.microsoft.com/office/drawing/2014/main" id="{12A54C7B-9220-20C0-41E7-19C393DF267D}"/>
              </a:ext>
            </a:extLst>
          </p:cNvPr>
          <p:cNvSpPr/>
          <p:nvPr/>
        </p:nvSpPr>
        <p:spPr>
          <a:xfrm>
            <a:off x="7021828" y="1172441"/>
            <a:ext cx="4148017" cy="4141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400" b="1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Les animaux </a:t>
            </a:r>
          </a:p>
        </p:txBody>
      </p:sp>
      <p:pic>
        <p:nvPicPr>
          <p:cNvPr id="13" name="Picture 5" descr="A close up of a bee&#10;&#10;Description automatically generated">
            <a:extLst>
              <a:ext uri="{FF2B5EF4-FFF2-40B4-BE49-F238E27FC236}">
                <a16:creationId xmlns:a16="http://schemas.microsoft.com/office/drawing/2014/main" id="{601DC188-F95D-B435-88C7-198A4FE909B7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33623" y="1656400"/>
            <a:ext cx="1376617" cy="974386"/>
          </a:xfrm>
          <a:prstGeom prst="rect">
            <a:avLst/>
          </a:prstGeom>
        </p:spPr>
      </p:pic>
      <p:pic>
        <p:nvPicPr>
          <p:cNvPr id="25" name="Picture 7" descr="A close up of a red ant&#10;&#10;Description automatically generated">
            <a:extLst>
              <a:ext uri="{FF2B5EF4-FFF2-40B4-BE49-F238E27FC236}">
                <a16:creationId xmlns:a16="http://schemas.microsoft.com/office/drawing/2014/main" id="{FE40A7E6-167D-1CB9-2A9D-AC28370F303E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407262" y="1673424"/>
            <a:ext cx="1305150" cy="985637"/>
          </a:xfrm>
          <a:prstGeom prst="rect">
            <a:avLst/>
          </a:prstGeom>
        </p:spPr>
      </p:pic>
      <p:pic>
        <p:nvPicPr>
          <p:cNvPr id="26" name="Picture 9" descr="A close up of a frog&#10;&#10;Description automatically generated">
            <a:extLst>
              <a:ext uri="{FF2B5EF4-FFF2-40B4-BE49-F238E27FC236}">
                <a16:creationId xmlns:a16="http://schemas.microsoft.com/office/drawing/2014/main" id="{5FF71960-2B29-8CC2-D6DC-656D1CC4CC83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8" t="4958" r="2732" b="3426"/>
          <a:stretch/>
        </p:blipFill>
        <p:spPr>
          <a:xfrm>
            <a:off x="10008185" y="4435119"/>
            <a:ext cx="1339027" cy="930906"/>
          </a:xfrm>
          <a:prstGeom prst="rect">
            <a:avLst/>
          </a:prstGeom>
        </p:spPr>
      </p:pic>
      <p:sp>
        <p:nvSpPr>
          <p:cNvPr id="27" name="Google Shape;1403;p31">
            <a:extLst>
              <a:ext uri="{FF2B5EF4-FFF2-40B4-BE49-F238E27FC236}">
                <a16:creationId xmlns:a16="http://schemas.microsoft.com/office/drawing/2014/main" id="{223F9E41-E5E3-4A22-6BBD-AE3FA84A620C}"/>
              </a:ext>
            </a:extLst>
          </p:cNvPr>
          <p:cNvSpPr/>
          <p:nvPr/>
        </p:nvSpPr>
        <p:spPr>
          <a:xfrm>
            <a:off x="8394137" y="2561318"/>
            <a:ext cx="2963469" cy="2848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b="1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Insectes (fourmi, abeille …)</a:t>
            </a:r>
          </a:p>
        </p:txBody>
      </p:sp>
      <p:sp>
        <p:nvSpPr>
          <p:cNvPr id="28" name="Google Shape;1403;p31">
            <a:extLst>
              <a:ext uri="{FF2B5EF4-FFF2-40B4-BE49-F238E27FC236}">
                <a16:creationId xmlns:a16="http://schemas.microsoft.com/office/drawing/2014/main" id="{5BFDF2C3-BFF3-4752-B01B-B1794A383D59}"/>
              </a:ext>
            </a:extLst>
          </p:cNvPr>
          <p:cNvSpPr/>
          <p:nvPr/>
        </p:nvSpPr>
        <p:spPr>
          <a:xfrm>
            <a:off x="9967325" y="5342781"/>
            <a:ext cx="1463239" cy="4158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b="1" dirty="0">
                <a:solidFill>
                  <a:srgbClr val="0000CC"/>
                </a:solidFill>
                <a:latin typeface="Century Gothic" panose="020B050202020202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Grenouille</a:t>
            </a:r>
          </a:p>
        </p:txBody>
      </p:sp>
      <p:pic>
        <p:nvPicPr>
          <p:cNvPr id="29" name="Picture 13" descr="A bird standing on a black background&#10;&#10;Description automatically generated">
            <a:extLst>
              <a:ext uri="{FF2B5EF4-FFF2-40B4-BE49-F238E27FC236}">
                <a16:creationId xmlns:a16="http://schemas.microsoft.com/office/drawing/2014/main" id="{8E482D75-27AD-CD92-0132-FFBC1DF5264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4064" y="3065408"/>
            <a:ext cx="1045781" cy="1096059"/>
          </a:xfrm>
          <a:prstGeom prst="rect">
            <a:avLst/>
          </a:prstGeom>
        </p:spPr>
      </p:pic>
      <p:sp>
        <p:nvSpPr>
          <p:cNvPr id="30" name="Google Shape;1403;p31">
            <a:extLst>
              <a:ext uri="{FF2B5EF4-FFF2-40B4-BE49-F238E27FC236}">
                <a16:creationId xmlns:a16="http://schemas.microsoft.com/office/drawing/2014/main" id="{5779355A-BAD6-F64E-740F-A4E7FB7CFDEA}"/>
              </a:ext>
            </a:extLst>
          </p:cNvPr>
          <p:cNvSpPr/>
          <p:nvPr/>
        </p:nvSpPr>
        <p:spPr>
          <a:xfrm>
            <a:off x="10060684" y="4086201"/>
            <a:ext cx="1109161" cy="3329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b="1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Oiseau</a:t>
            </a:r>
            <a:endParaRPr lang="fr-FR" altLang="en-US" sz="1600" b="1" dirty="0">
              <a:solidFill>
                <a:srgbClr val="0000CC"/>
              </a:solidFill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1" name="Picture 16" descr="A fish jumping out of water with a fishing rod&#10;&#10;Description automatically generated">
            <a:extLst>
              <a:ext uri="{FF2B5EF4-FFF2-40B4-BE49-F238E27FC236}">
                <a16:creationId xmlns:a16="http://schemas.microsoft.com/office/drawing/2014/main" id="{EAF8357E-4223-B860-E279-06769EA9F7C2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16" t="17555" r="6582" b="16455"/>
          <a:stretch/>
        </p:blipFill>
        <p:spPr>
          <a:xfrm>
            <a:off x="7797264" y="3470323"/>
            <a:ext cx="2170061" cy="1642208"/>
          </a:xfrm>
          <a:prstGeom prst="rect">
            <a:avLst/>
          </a:prstGeom>
        </p:spPr>
      </p:pic>
      <p:pic>
        <p:nvPicPr>
          <p:cNvPr id="35" name="Picture 18" descr="A horse with black hair&#10;&#10;Description automatically generated">
            <a:extLst>
              <a:ext uri="{FF2B5EF4-FFF2-40B4-BE49-F238E27FC236}">
                <a16:creationId xmlns:a16="http://schemas.microsoft.com/office/drawing/2014/main" id="{50EFE17A-8CD7-7763-C985-E6589BC339F9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394" t="10354" r="15950" b="4255"/>
          <a:stretch/>
        </p:blipFill>
        <p:spPr>
          <a:xfrm>
            <a:off x="6286412" y="2116901"/>
            <a:ext cx="1869782" cy="3250724"/>
          </a:xfrm>
          <a:prstGeom prst="rect">
            <a:avLst/>
          </a:prstGeom>
        </p:spPr>
      </p:pic>
      <p:sp>
        <p:nvSpPr>
          <p:cNvPr id="36" name="Google Shape;1403;p31">
            <a:extLst>
              <a:ext uri="{FF2B5EF4-FFF2-40B4-BE49-F238E27FC236}">
                <a16:creationId xmlns:a16="http://schemas.microsoft.com/office/drawing/2014/main" id="{698CD97A-67B2-C8F2-1A90-9C8DA3CF5EC7}"/>
              </a:ext>
            </a:extLst>
          </p:cNvPr>
          <p:cNvSpPr/>
          <p:nvPr/>
        </p:nvSpPr>
        <p:spPr>
          <a:xfrm>
            <a:off x="8226680" y="5004357"/>
            <a:ext cx="1420416" cy="377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b="1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Poisson</a:t>
            </a:r>
            <a:endParaRPr lang="fr-FR" altLang="en-US" sz="1600" b="1" dirty="0">
              <a:solidFill>
                <a:srgbClr val="0000CC"/>
              </a:solidFill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7" name="Google Shape;1403;p31">
            <a:extLst>
              <a:ext uri="{FF2B5EF4-FFF2-40B4-BE49-F238E27FC236}">
                <a16:creationId xmlns:a16="http://schemas.microsoft.com/office/drawing/2014/main" id="{94284C0A-4222-3265-792D-343EFC604A03}"/>
              </a:ext>
            </a:extLst>
          </p:cNvPr>
          <p:cNvSpPr/>
          <p:nvPr/>
        </p:nvSpPr>
        <p:spPr>
          <a:xfrm>
            <a:off x="6540083" y="5400763"/>
            <a:ext cx="1308063" cy="25531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b="1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Cheval</a:t>
            </a:r>
            <a:endParaRPr lang="fr-FR" altLang="en-US" sz="1600" b="1" dirty="0">
              <a:solidFill>
                <a:srgbClr val="0000CC"/>
              </a:solidFill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61634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92F1A-9EF8-F8BC-948E-85C145CDA8E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403;p31">
            <a:extLst>
              <a:ext uri="{FF2B5EF4-FFF2-40B4-BE49-F238E27FC236}">
                <a16:creationId xmlns:a16="http://schemas.microsoft.com/office/drawing/2014/main" id="{ADE65A1E-E03C-0E0A-FAC4-D1857E07ADC2}"/>
              </a:ext>
            </a:extLst>
          </p:cNvPr>
          <p:cNvSpPr/>
          <p:nvPr/>
        </p:nvSpPr>
        <p:spPr>
          <a:xfrm>
            <a:off x="10358095" y="2934526"/>
            <a:ext cx="1363582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400" b="1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Noyau</a:t>
            </a:r>
          </a:p>
        </p:txBody>
      </p:sp>
      <p:sp>
        <p:nvSpPr>
          <p:cNvPr id="4" name="ZoneTexte 7">
            <a:extLst>
              <a:ext uri="{FF2B5EF4-FFF2-40B4-BE49-F238E27FC236}">
                <a16:creationId xmlns:a16="http://schemas.microsoft.com/office/drawing/2014/main" id="{87AEBE94-767B-4E68-CF20-5E16627AC1DC}"/>
              </a:ext>
            </a:extLst>
          </p:cNvPr>
          <p:cNvSpPr txBox="1"/>
          <p:nvPr/>
        </p:nvSpPr>
        <p:spPr>
          <a:xfrm>
            <a:off x="1003387" y="232911"/>
            <a:ext cx="98622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Maintenant je vais déterminer les constituants de différents types de cellules.</a:t>
            </a:r>
          </a:p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Au microscope optique </a:t>
            </a:r>
            <a:r>
              <a:rPr lang="fr-FR" sz="2000" b="1" u="sng" dirty="0"/>
              <a:t>la cellule végétale </a:t>
            </a:r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est constituée de : </a:t>
            </a:r>
          </a:p>
        </p:txBody>
      </p:sp>
      <p:pic>
        <p:nvPicPr>
          <p:cNvPr id="5" name="Picture 2" descr="A close-up of a cell&#10;&#10;Description automatically generated">
            <a:extLst>
              <a:ext uri="{FF2B5EF4-FFF2-40B4-BE49-F238E27FC236}">
                <a16:creationId xmlns:a16="http://schemas.microsoft.com/office/drawing/2014/main" id="{7EE820BF-4323-5812-9167-2741EE7214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0" t="66904" r="22208" b="14417"/>
          <a:stretch/>
        </p:blipFill>
        <p:spPr>
          <a:xfrm rot="16200000">
            <a:off x="6957808" y="3036205"/>
            <a:ext cx="4169420" cy="1812289"/>
          </a:xfrm>
          <a:prstGeom prst="rect">
            <a:avLst/>
          </a:prstGeom>
          <a:ln>
            <a:solidFill>
              <a:srgbClr val="0000CC"/>
            </a:solidFill>
          </a:ln>
        </p:spPr>
      </p:pic>
      <p:cxnSp>
        <p:nvCxnSpPr>
          <p:cNvPr id="6" name="Connecteur droit avec flèche 18">
            <a:extLst>
              <a:ext uri="{FF2B5EF4-FFF2-40B4-BE49-F238E27FC236}">
                <a16:creationId xmlns:a16="http://schemas.microsoft.com/office/drawing/2014/main" id="{46838BE1-7498-1D16-E702-9601838DFCAD}"/>
              </a:ext>
            </a:extLst>
          </p:cNvPr>
          <p:cNvCxnSpPr>
            <a:cxnSpLocks/>
          </p:cNvCxnSpPr>
          <p:nvPr/>
        </p:nvCxnSpPr>
        <p:spPr>
          <a:xfrm flipH="1">
            <a:off x="8964762" y="3342385"/>
            <a:ext cx="1557257" cy="0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" name="Google Shape;1403;p31">
            <a:extLst>
              <a:ext uri="{FF2B5EF4-FFF2-40B4-BE49-F238E27FC236}">
                <a16:creationId xmlns:a16="http://schemas.microsoft.com/office/drawing/2014/main" id="{9082A297-1CA2-7886-AAFF-5DAF3E6C679A}"/>
              </a:ext>
            </a:extLst>
          </p:cNvPr>
          <p:cNvSpPr/>
          <p:nvPr/>
        </p:nvSpPr>
        <p:spPr>
          <a:xfrm>
            <a:off x="10218136" y="2051351"/>
            <a:ext cx="1319361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400" b="1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Paroi</a:t>
            </a:r>
          </a:p>
        </p:txBody>
      </p:sp>
      <p:sp>
        <p:nvSpPr>
          <p:cNvPr id="8" name="Google Shape;1403;p31">
            <a:extLst>
              <a:ext uri="{FF2B5EF4-FFF2-40B4-BE49-F238E27FC236}">
                <a16:creationId xmlns:a16="http://schemas.microsoft.com/office/drawing/2014/main" id="{23C4FD1F-558B-10C3-DB5F-24552832D9B4}"/>
              </a:ext>
            </a:extLst>
          </p:cNvPr>
          <p:cNvSpPr/>
          <p:nvPr/>
        </p:nvSpPr>
        <p:spPr>
          <a:xfrm>
            <a:off x="5594935" y="1817061"/>
            <a:ext cx="2271965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400" b="1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Membrane cytoplasmique</a:t>
            </a:r>
          </a:p>
        </p:txBody>
      </p:sp>
      <p:cxnSp>
        <p:nvCxnSpPr>
          <p:cNvPr id="9" name="Connecteur droit avec flèche 18">
            <a:extLst>
              <a:ext uri="{FF2B5EF4-FFF2-40B4-BE49-F238E27FC236}">
                <a16:creationId xmlns:a16="http://schemas.microsoft.com/office/drawing/2014/main" id="{B66397CD-3176-7152-970C-E7C7C7653075}"/>
              </a:ext>
            </a:extLst>
          </p:cNvPr>
          <p:cNvCxnSpPr>
            <a:cxnSpLocks/>
          </p:cNvCxnSpPr>
          <p:nvPr/>
        </p:nvCxnSpPr>
        <p:spPr>
          <a:xfrm flipH="1">
            <a:off x="9357655" y="2440096"/>
            <a:ext cx="1164364" cy="0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0" name="Connecteur droit avec flèche 18">
            <a:extLst>
              <a:ext uri="{FF2B5EF4-FFF2-40B4-BE49-F238E27FC236}">
                <a16:creationId xmlns:a16="http://schemas.microsoft.com/office/drawing/2014/main" id="{1F9B494F-ED11-7B70-3548-F141B863AA9B}"/>
              </a:ext>
            </a:extLst>
          </p:cNvPr>
          <p:cNvCxnSpPr>
            <a:cxnSpLocks/>
          </p:cNvCxnSpPr>
          <p:nvPr/>
        </p:nvCxnSpPr>
        <p:spPr>
          <a:xfrm>
            <a:off x="7597428" y="2184916"/>
            <a:ext cx="882170" cy="0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Google Shape;1403;p31">
            <a:extLst>
              <a:ext uri="{FF2B5EF4-FFF2-40B4-BE49-F238E27FC236}">
                <a16:creationId xmlns:a16="http://schemas.microsoft.com/office/drawing/2014/main" id="{18927F00-D592-C75F-ACE9-7ED783031AFE}"/>
              </a:ext>
            </a:extLst>
          </p:cNvPr>
          <p:cNvSpPr/>
          <p:nvPr/>
        </p:nvSpPr>
        <p:spPr>
          <a:xfrm>
            <a:off x="5758859" y="2460277"/>
            <a:ext cx="2108041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400" b="1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Cytoplasme</a:t>
            </a:r>
          </a:p>
        </p:txBody>
      </p:sp>
      <p:cxnSp>
        <p:nvCxnSpPr>
          <p:cNvPr id="12" name="Connecteur droit avec flèche 18">
            <a:extLst>
              <a:ext uri="{FF2B5EF4-FFF2-40B4-BE49-F238E27FC236}">
                <a16:creationId xmlns:a16="http://schemas.microsoft.com/office/drawing/2014/main" id="{C6B3A86B-F12B-1CE2-8F0C-2D59B57B90A8}"/>
              </a:ext>
            </a:extLst>
          </p:cNvPr>
          <p:cNvCxnSpPr>
            <a:cxnSpLocks/>
          </p:cNvCxnSpPr>
          <p:nvPr/>
        </p:nvCxnSpPr>
        <p:spPr>
          <a:xfrm>
            <a:off x="7597428" y="2778537"/>
            <a:ext cx="956787" cy="0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3" name="Google Shape;1403;p31">
            <a:extLst>
              <a:ext uri="{FF2B5EF4-FFF2-40B4-BE49-F238E27FC236}">
                <a16:creationId xmlns:a16="http://schemas.microsoft.com/office/drawing/2014/main" id="{BB684096-3B37-306C-1A4A-7275BCEAFCCA}"/>
              </a:ext>
            </a:extLst>
          </p:cNvPr>
          <p:cNvSpPr/>
          <p:nvPr/>
        </p:nvSpPr>
        <p:spPr>
          <a:xfrm>
            <a:off x="10398298" y="3836814"/>
            <a:ext cx="1363582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400" b="1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Vacuole</a:t>
            </a:r>
          </a:p>
        </p:txBody>
      </p:sp>
      <p:cxnSp>
        <p:nvCxnSpPr>
          <p:cNvPr id="14" name="Connecteur droit avec flèche 18">
            <a:extLst>
              <a:ext uri="{FF2B5EF4-FFF2-40B4-BE49-F238E27FC236}">
                <a16:creationId xmlns:a16="http://schemas.microsoft.com/office/drawing/2014/main" id="{54E04291-53DF-B3C4-27F5-DA1CB9684C2D}"/>
              </a:ext>
            </a:extLst>
          </p:cNvPr>
          <p:cNvCxnSpPr>
            <a:cxnSpLocks/>
          </p:cNvCxnSpPr>
          <p:nvPr/>
        </p:nvCxnSpPr>
        <p:spPr>
          <a:xfrm flipH="1">
            <a:off x="9192196" y="4225561"/>
            <a:ext cx="1329823" cy="0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42B8DCB1-1F36-59EF-4069-B701A6824F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6475" y="314104"/>
            <a:ext cx="699046" cy="699046"/>
          </a:xfrm>
          <a:prstGeom prst="rect">
            <a:avLst/>
          </a:prstGeom>
        </p:spPr>
      </p:pic>
      <p:pic>
        <p:nvPicPr>
          <p:cNvPr id="16" name="Picture 2" descr="A close-up of a cell&#10;&#10;Description automatically generated">
            <a:extLst>
              <a:ext uri="{FF2B5EF4-FFF2-40B4-BE49-F238E27FC236}">
                <a16:creationId xmlns:a16="http://schemas.microsoft.com/office/drawing/2014/main" id="{BF2526FB-395C-D9B9-6A12-11284365A50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93"/>
          <a:stretch/>
        </p:blipFill>
        <p:spPr>
          <a:xfrm rot="16200000">
            <a:off x="283431" y="1989943"/>
            <a:ext cx="4338732" cy="3735502"/>
          </a:xfrm>
          <a:prstGeom prst="rect">
            <a:avLst/>
          </a:prstGeom>
          <a:ln>
            <a:solidFill>
              <a:srgbClr val="0000CC"/>
            </a:solidFill>
          </a:ln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09C6B894-0E9C-16D7-7A91-7D951769BDF5}"/>
              </a:ext>
            </a:extLst>
          </p:cNvPr>
          <p:cNvSpPr/>
          <p:nvPr/>
        </p:nvSpPr>
        <p:spPr>
          <a:xfrm>
            <a:off x="2826702" y="2543077"/>
            <a:ext cx="1027601" cy="2218487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Connecteur droit avec flèche 18">
            <a:extLst>
              <a:ext uri="{FF2B5EF4-FFF2-40B4-BE49-F238E27FC236}">
                <a16:creationId xmlns:a16="http://schemas.microsoft.com/office/drawing/2014/main" id="{FB98E333-3462-F3EB-7F99-4896B1E0FEAD}"/>
              </a:ext>
            </a:extLst>
          </p:cNvPr>
          <p:cNvCxnSpPr>
            <a:cxnSpLocks/>
          </p:cNvCxnSpPr>
          <p:nvPr/>
        </p:nvCxnSpPr>
        <p:spPr>
          <a:xfrm>
            <a:off x="3854303" y="3668056"/>
            <a:ext cx="1603716" cy="0"/>
          </a:xfrm>
          <a:prstGeom prst="straightConnector1">
            <a:avLst/>
          </a:prstGeom>
          <a:ln w="38100">
            <a:solidFill>
              <a:srgbClr val="0000CC"/>
            </a:solidFill>
            <a:headEnd type="none" w="med" len="med"/>
            <a:tailEnd type="arrow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9" name="Rectangle 18">
            <a:extLst>
              <a:ext uri="{FF2B5EF4-FFF2-40B4-BE49-F238E27FC236}">
                <a16:creationId xmlns:a16="http://schemas.microsoft.com/office/drawing/2014/main" id="{3F8BA4E8-2C1F-6717-E1DF-AF5B1B039205}"/>
              </a:ext>
            </a:extLst>
          </p:cNvPr>
          <p:cNvSpPr/>
          <p:nvPr/>
        </p:nvSpPr>
        <p:spPr>
          <a:xfrm>
            <a:off x="5641832" y="1618327"/>
            <a:ext cx="6059589" cy="4576671"/>
          </a:xfrm>
          <a:prstGeom prst="rect">
            <a:avLst/>
          </a:prstGeom>
          <a:noFill/>
          <a:ln w="19050">
            <a:solidFill>
              <a:srgbClr val="0000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Zone de texte 943">
            <a:extLst>
              <a:ext uri="{FF2B5EF4-FFF2-40B4-BE49-F238E27FC236}">
                <a16:creationId xmlns:a16="http://schemas.microsoft.com/office/drawing/2014/main" id="{74DA1AF6-B653-63F4-84EF-45B0C6BB5E15}"/>
              </a:ext>
            </a:extLst>
          </p:cNvPr>
          <p:cNvSpPr txBox="1"/>
          <p:nvPr/>
        </p:nvSpPr>
        <p:spPr>
          <a:xfrm>
            <a:off x="3615404" y="5701877"/>
            <a:ext cx="779158" cy="369332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fr-FR" sz="1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X 400</a:t>
            </a:r>
            <a:endParaRPr lang="en-US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59814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37F3773-D853-7964-260A-6FE1358574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104E8578-C7B1-199C-F414-CE1EB3C3F4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463" t="8455"/>
          <a:stretch>
            <a:fillRect/>
          </a:stretch>
        </p:blipFill>
        <p:spPr>
          <a:xfrm>
            <a:off x="5392646" y="1698701"/>
            <a:ext cx="2639560" cy="4495158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6D5DB368-AAAD-8510-2F90-5758E01063A6}"/>
              </a:ext>
            </a:extLst>
          </p:cNvPr>
          <p:cNvSpPr txBox="1"/>
          <p:nvPr/>
        </p:nvSpPr>
        <p:spPr>
          <a:xfrm>
            <a:off x="962014" y="186226"/>
            <a:ext cx="1005627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Si on augmente le grossissement d’autres constituants cellulaires apparaissent : le chloroplaste et la mitochondrie.</a:t>
            </a:r>
          </a:p>
        </p:txBody>
      </p:sp>
      <p:sp>
        <p:nvSpPr>
          <p:cNvPr id="12" name="Google Shape;1403;p31">
            <a:extLst>
              <a:ext uri="{FF2B5EF4-FFF2-40B4-BE49-F238E27FC236}">
                <a16:creationId xmlns:a16="http://schemas.microsoft.com/office/drawing/2014/main" id="{C592DC48-1241-C1EC-C22C-779466D9E937}"/>
              </a:ext>
            </a:extLst>
          </p:cNvPr>
          <p:cNvSpPr/>
          <p:nvPr/>
        </p:nvSpPr>
        <p:spPr>
          <a:xfrm>
            <a:off x="2036023" y="1219627"/>
            <a:ext cx="2362119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4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Chloroplaste</a:t>
            </a:r>
          </a:p>
        </p:txBody>
      </p:sp>
      <p:cxnSp>
        <p:nvCxnSpPr>
          <p:cNvPr id="13" name="Connecteur droit avec flèche 18">
            <a:extLst>
              <a:ext uri="{FF2B5EF4-FFF2-40B4-BE49-F238E27FC236}">
                <a16:creationId xmlns:a16="http://schemas.microsoft.com/office/drawing/2014/main" id="{EA730533-F023-6D3B-175A-41E65CCE3ECF}"/>
              </a:ext>
            </a:extLst>
          </p:cNvPr>
          <p:cNvCxnSpPr>
            <a:cxnSpLocks/>
            <a:stCxn id="12" idx="3"/>
          </p:cNvCxnSpPr>
          <p:nvPr/>
        </p:nvCxnSpPr>
        <p:spPr>
          <a:xfrm>
            <a:off x="4398142" y="1510856"/>
            <a:ext cx="1601285" cy="92207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4" name="Google Shape;1403;p31">
            <a:extLst>
              <a:ext uri="{FF2B5EF4-FFF2-40B4-BE49-F238E27FC236}">
                <a16:creationId xmlns:a16="http://schemas.microsoft.com/office/drawing/2014/main" id="{02F1D4E0-E73C-684E-5E50-7F52265502B7}"/>
              </a:ext>
            </a:extLst>
          </p:cNvPr>
          <p:cNvSpPr/>
          <p:nvPr/>
        </p:nvSpPr>
        <p:spPr>
          <a:xfrm>
            <a:off x="2325569" y="3847028"/>
            <a:ext cx="1973318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4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Mitochondrie</a:t>
            </a:r>
          </a:p>
        </p:txBody>
      </p:sp>
      <p:cxnSp>
        <p:nvCxnSpPr>
          <p:cNvPr id="15" name="Connecteur droit avec flèche 18">
            <a:extLst>
              <a:ext uri="{FF2B5EF4-FFF2-40B4-BE49-F238E27FC236}">
                <a16:creationId xmlns:a16="http://schemas.microsoft.com/office/drawing/2014/main" id="{08E78826-1679-B5C2-8AD1-898B500E5138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4298887" y="4138257"/>
            <a:ext cx="1962909" cy="841622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6" name="Google Shape;1403;p31">
            <a:extLst>
              <a:ext uri="{FF2B5EF4-FFF2-40B4-BE49-F238E27FC236}">
                <a16:creationId xmlns:a16="http://schemas.microsoft.com/office/drawing/2014/main" id="{43EA18C4-358C-0FB9-3F27-E9F802F5AA26}"/>
              </a:ext>
            </a:extLst>
          </p:cNvPr>
          <p:cNvSpPr/>
          <p:nvPr/>
        </p:nvSpPr>
        <p:spPr>
          <a:xfrm>
            <a:off x="9123157" y="2245777"/>
            <a:ext cx="1973318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altLang="en-US" sz="2400" b="1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Vacuole</a:t>
            </a:r>
          </a:p>
        </p:txBody>
      </p:sp>
      <p:cxnSp>
        <p:nvCxnSpPr>
          <p:cNvPr id="17" name="Connecteur droit avec flèche 18">
            <a:extLst>
              <a:ext uri="{FF2B5EF4-FFF2-40B4-BE49-F238E27FC236}">
                <a16:creationId xmlns:a16="http://schemas.microsoft.com/office/drawing/2014/main" id="{2D8F8EE0-6A53-F477-1FB8-56E2961C2C04}"/>
              </a:ext>
            </a:extLst>
          </p:cNvPr>
          <p:cNvCxnSpPr>
            <a:cxnSpLocks/>
          </p:cNvCxnSpPr>
          <p:nvPr/>
        </p:nvCxnSpPr>
        <p:spPr>
          <a:xfrm flipH="1">
            <a:off x="6686012" y="2570882"/>
            <a:ext cx="2746706" cy="0"/>
          </a:xfrm>
          <a:prstGeom prst="straightConnector1">
            <a:avLst/>
          </a:prstGeom>
          <a:ln w="38100">
            <a:solidFill>
              <a:srgbClr val="0000B8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8" name="Image 17">
            <a:extLst>
              <a:ext uri="{FF2B5EF4-FFF2-40B4-BE49-F238E27FC236}">
                <a16:creationId xmlns:a16="http://schemas.microsoft.com/office/drawing/2014/main" id="{D01A31FD-292C-EA78-B26E-CF64ECA605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6475" y="314104"/>
            <a:ext cx="699046" cy="699046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D53D2DAA-043A-3BBB-1EAE-31C9E7D9F201}"/>
              </a:ext>
            </a:extLst>
          </p:cNvPr>
          <p:cNvGrpSpPr/>
          <p:nvPr/>
        </p:nvGrpSpPr>
        <p:grpSpPr>
          <a:xfrm>
            <a:off x="7400121" y="5789488"/>
            <a:ext cx="775975" cy="404371"/>
            <a:chOff x="6398255" y="5899353"/>
            <a:chExt cx="775975" cy="404371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6DC36917-0189-D8BE-B5FA-BCA4A09FEC35}"/>
                </a:ext>
              </a:extLst>
            </p:cNvPr>
            <p:cNvSpPr txBox="1"/>
            <p:nvPr/>
          </p:nvSpPr>
          <p:spPr>
            <a:xfrm>
              <a:off x="6445107" y="5899353"/>
              <a:ext cx="7291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2 </a:t>
              </a:r>
              <a:r>
                <a:rPr lang="el-GR" b="0" i="0" dirty="0">
                  <a:solidFill>
                    <a:srgbClr val="040C28"/>
                  </a:solidFill>
                  <a:effectLst/>
                  <a:latin typeface="Google Sans"/>
                </a:rPr>
                <a:t>μ</a:t>
              </a:r>
              <a:r>
                <a:rPr lang="fr-FR" b="0" i="0" dirty="0">
                  <a:solidFill>
                    <a:srgbClr val="040C28"/>
                  </a:solidFill>
                  <a:effectLst/>
                  <a:latin typeface="Google Sans"/>
                </a:rPr>
                <a:t>m</a:t>
              </a:r>
              <a:endParaRPr lang="fr-FR" dirty="0"/>
            </a:p>
          </p:txBody>
        </p: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820EAA69-EDAE-83EC-0E49-5D7DDAE8DFD4}"/>
                </a:ext>
              </a:extLst>
            </p:cNvPr>
            <p:cNvCxnSpPr>
              <a:cxnSpLocks/>
            </p:cNvCxnSpPr>
            <p:nvPr/>
          </p:nvCxnSpPr>
          <p:spPr>
            <a:xfrm>
              <a:off x="6398255" y="6241686"/>
              <a:ext cx="7315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BF476530-B354-02BA-67F2-172D6A2AF38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98255" y="6179648"/>
              <a:ext cx="0" cy="12407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F49FDD50-B85D-3C3D-A35D-BB2D999031E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19610" y="6179648"/>
              <a:ext cx="0" cy="12407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9" name="Picture 8" descr="323 Mitocondria High Res Illustrations - Getty Images">
            <a:extLst>
              <a:ext uri="{FF2B5EF4-FFF2-40B4-BE49-F238E27FC236}">
                <a16:creationId xmlns:a16="http://schemas.microsoft.com/office/drawing/2014/main" id="{E4438242-F41C-D136-6473-5ED7A780338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5033" b="71895" l="5719" r="90850">
                        <a14:foregroundMark x1="90850" y1="28595" x2="90850" y2="28595"/>
                        <a14:foregroundMark x1="90033" y1="23039" x2="90033" y2="23039"/>
                        <a14:foregroundMark x1="62418" y1="18627" x2="62418" y2="18627"/>
                        <a14:foregroundMark x1="86928" y1="18627" x2="86928" y2="18627"/>
                        <a14:foregroundMark x1="15686" y1="33170" x2="15686" y2="33170"/>
                        <a14:foregroundMark x1="27614" y1="26307" x2="27614" y2="26307"/>
                        <a14:foregroundMark x1="33333" y1="24837" x2="33333" y2="24837"/>
                        <a14:foregroundMark x1="35294" y1="23856" x2="35294" y2="23856"/>
                        <a14:foregroundMark x1="37092" y1="22876" x2="37092" y2="22876"/>
                        <a14:foregroundMark x1="38562" y1="22059" x2="38562" y2="22059"/>
                        <a14:foregroundMark x1="40359" y1="21405" x2="40359" y2="21405"/>
                        <a14:foregroundMark x1="41667" y1="20915" x2="41667" y2="20915"/>
                        <a14:foregroundMark x1="43954" y1="20425" x2="43954" y2="20425"/>
                        <a14:foregroundMark x1="46569" y1="19608" x2="46569" y2="19608"/>
                        <a14:foregroundMark x1="49346" y1="19118" x2="49346" y2="19118"/>
                        <a14:foregroundMark x1="51307" y1="18627" x2="51307" y2="18627"/>
                        <a14:foregroundMark x1="52124" y1="18301" x2="52124" y2="18301"/>
                        <a14:foregroundMark x1="54248" y1="17484" x2="54248" y2="17484"/>
                        <a14:foregroundMark x1="55882" y1="17320" x2="55882" y2="17320"/>
                        <a14:foregroundMark x1="58987" y1="16503" x2="58987" y2="16503"/>
                        <a14:foregroundMark x1="62092" y1="15686" x2="62092" y2="15686"/>
                        <a14:foregroundMark x1="64869" y1="15523" x2="64869" y2="15523"/>
                        <a14:foregroundMark x1="67647" y1="15359" x2="67647" y2="15359"/>
                        <a14:foregroundMark x1="68954" y1="16013" x2="68954" y2="16013"/>
                        <a14:foregroundMark x1="70425" y1="15523" x2="70425" y2="15523"/>
                        <a14:foregroundMark x1="71569" y1="15196" x2="71569" y2="15196"/>
                        <a14:foregroundMark x1="75163" y1="15523" x2="75163" y2="15523"/>
                        <a14:foregroundMark x1="76144" y1="15686" x2="76144" y2="15686"/>
                        <a14:foregroundMark x1="77451" y1="16013" x2="77451" y2="16013"/>
                        <a14:foregroundMark x1="78758" y1="16013" x2="78758" y2="16013"/>
                        <a14:foregroundMark x1="80392" y1="16503" x2="80392" y2="16503"/>
                        <a14:foregroundMark x1="81373" y1="16667" x2="81373" y2="16667"/>
                        <a14:foregroundMark x1="82353" y1="16993" x2="82353" y2="16993"/>
                        <a14:foregroundMark x1="88562" y1="19771" x2="88562" y2="19771"/>
                        <a14:foregroundMark x1="6046" y1="44608" x2="6046" y2="44608"/>
                        <a14:foregroundMark x1="5719" y1="49673" x2="5719" y2="49673"/>
                        <a14:foregroundMark x1="6046" y1="50000" x2="6046" y2="50000"/>
                        <a14:foregroundMark x1="38072" y1="71895" x2="38072" y2="718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385" b="24630"/>
          <a:stretch/>
        </p:blipFill>
        <p:spPr bwMode="auto">
          <a:xfrm>
            <a:off x="1889941" y="4461968"/>
            <a:ext cx="2735318" cy="1668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1" name="Connecteur droit 40">
            <a:extLst>
              <a:ext uri="{FF2B5EF4-FFF2-40B4-BE49-F238E27FC236}">
                <a16:creationId xmlns:a16="http://schemas.microsoft.com/office/drawing/2014/main" id="{CE0D67FB-C44C-ED30-01BE-3408B6A7109E}"/>
              </a:ext>
            </a:extLst>
          </p:cNvPr>
          <p:cNvCxnSpPr>
            <a:cxnSpLocks/>
          </p:cNvCxnSpPr>
          <p:nvPr/>
        </p:nvCxnSpPr>
        <p:spPr>
          <a:xfrm flipH="1" flipV="1">
            <a:off x="4213322" y="4525367"/>
            <a:ext cx="2091331" cy="35352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Connecteur droit 42">
            <a:extLst>
              <a:ext uri="{FF2B5EF4-FFF2-40B4-BE49-F238E27FC236}">
                <a16:creationId xmlns:a16="http://schemas.microsoft.com/office/drawing/2014/main" id="{8E485998-0DBE-CB3D-6BE6-DC9FAFC2A22E}"/>
              </a:ext>
            </a:extLst>
          </p:cNvPr>
          <p:cNvCxnSpPr>
            <a:cxnSpLocks/>
          </p:cNvCxnSpPr>
          <p:nvPr/>
        </p:nvCxnSpPr>
        <p:spPr>
          <a:xfrm flipH="1">
            <a:off x="3014942" y="5149634"/>
            <a:ext cx="3246854" cy="87447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7" name="Picture 6" descr="43 100+ Chloroplaste Photos, taleaux et images libre de droits - iStock |  Plante, Plant cells, Goutte d'eau">
            <a:extLst>
              <a:ext uri="{FF2B5EF4-FFF2-40B4-BE49-F238E27FC236}">
                <a16:creationId xmlns:a16="http://schemas.microsoft.com/office/drawing/2014/main" id="{A3D121BC-DD58-A6D9-728B-77A4294E1C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73" y="1781124"/>
            <a:ext cx="2514596" cy="133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Picture 2" descr="Cellules Cellulaires Vectores, Ilustraciones y Gráficos - 123RF">
            <a:extLst>
              <a:ext uri="{FF2B5EF4-FFF2-40B4-BE49-F238E27FC236}">
                <a16:creationId xmlns:a16="http://schemas.microsoft.com/office/drawing/2014/main" id="{4B488E8D-59BE-C484-A318-4A7E83733CF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380" t="43674" r="1649" b="39271"/>
          <a:stretch/>
        </p:blipFill>
        <p:spPr bwMode="auto">
          <a:xfrm>
            <a:off x="9354632" y="2689920"/>
            <a:ext cx="2002876" cy="13678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Google Shape;1403;p31">
            <a:extLst>
              <a:ext uri="{FF2B5EF4-FFF2-40B4-BE49-F238E27FC236}">
                <a16:creationId xmlns:a16="http://schemas.microsoft.com/office/drawing/2014/main" id="{A9563FBC-DD01-4B85-2813-BCDAC5E68E08}"/>
              </a:ext>
            </a:extLst>
          </p:cNvPr>
          <p:cNvSpPr/>
          <p:nvPr/>
        </p:nvSpPr>
        <p:spPr>
          <a:xfrm>
            <a:off x="8799593" y="4170739"/>
            <a:ext cx="1583630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altLang="en-US" sz="2400" b="1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Noyau</a:t>
            </a:r>
          </a:p>
        </p:txBody>
      </p:sp>
      <p:cxnSp>
        <p:nvCxnSpPr>
          <p:cNvPr id="29" name="Connecteur droit avec flèche 18">
            <a:extLst>
              <a:ext uri="{FF2B5EF4-FFF2-40B4-BE49-F238E27FC236}">
                <a16:creationId xmlns:a16="http://schemas.microsoft.com/office/drawing/2014/main" id="{3B80BC38-2D0B-2A68-5693-1A220D622F16}"/>
              </a:ext>
            </a:extLst>
          </p:cNvPr>
          <p:cNvCxnSpPr>
            <a:cxnSpLocks/>
          </p:cNvCxnSpPr>
          <p:nvPr/>
        </p:nvCxnSpPr>
        <p:spPr>
          <a:xfrm flipH="1">
            <a:off x="6296324" y="4471413"/>
            <a:ext cx="2746706" cy="0"/>
          </a:xfrm>
          <a:prstGeom prst="straightConnector1">
            <a:avLst/>
          </a:prstGeom>
          <a:ln w="38100">
            <a:solidFill>
              <a:srgbClr val="0000B8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30" name="Picture 2" descr="Cellules Cellulaires Vectores, Ilustraciones y Gráficos - 123RF">
            <a:extLst>
              <a:ext uri="{FF2B5EF4-FFF2-40B4-BE49-F238E27FC236}">
                <a16:creationId xmlns:a16="http://schemas.microsoft.com/office/drawing/2014/main" id="{287FC8B4-9FA6-7A92-84BB-28127597CBD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975" t="40632" r="37595" b="35717"/>
          <a:stretch/>
        </p:blipFill>
        <p:spPr bwMode="auto">
          <a:xfrm>
            <a:off x="9430355" y="4702127"/>
            <a:ext cx="1666120" cy="16128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76300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6DD9D02-2EF4-A645-BA0D-2EB7A0236801}"/>
              </a:ext>
            </a:extLst>
          </p:cNvPr>
          <p:cNvSpPr txBox="1"/>
          <p:nvPr/>
        </p:nvSpPr>
        <p:spPr>
          <a:xfrm>
            <a:off x="1017276" y="349968"/>
            <a:ext cx="98622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Au microscope optique la cellule humaine (animale) est constituée de: </a:t>
            </a:r>
          </a:p>
        </p:txBody>
      </p:sp>
      <p:pic>
        <p:nvPicPr>
          <p:cNvPr id="3" name="Picture 20" descr="A blue cells under a microscope&#10;&#10;Description automatically generated">
            <a:extLst>
              <a:ext uri="{FF2B5EF4-FFF2-40B4-BE49-F238E27FC236}">
                <a16:creationId xmlns:a16="http://schemas.microsoft.com/office/drawing/2014/main" id="{EA943C67-87EB-725E-70FD-29FE48B9367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875" t="66831" r="26817" b="8782"/>
          <a:stretch/>
        </p:blipFill>
        <p:spPr>
          <a:xfrm>
            <a:off x="7393415" y="3023266"/>
            <a:ext cx="3249511" cy="2622112"/>
          </a:xfrm>
          <a:prstGeom prst="rect">
            <a:avLst/>
          </a:prstGeom>
        </p:spPr>
      </p:pic>
      <p:sp>
        <p:nvSpPr>
          <p:cNvPr id="4" name="Google Shape;1403;p31">
            <a:extLst>
              <a:ext uri="{FF2B5EF4-FFF2-40B4-BE49-F238E27FC236}">
                <a16:creationId xmlns:a16="http://schemas.microsoft.com/office/drawing/2014/main" id="{67A034A8-B519-0B25-E200-92A0B5821E36}"/>
              </a:ext>
            </a:extLst>
          </p:cNvPr>
          <p:cNvSpPr/>
          <p:nvPr/>
        </p:nvSpPr>
        <p:spPr>
          <a:xfrm>
            <a:off x="10642926" y="3967292"/>
            <a:ext cx="1363582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400" b="1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Noyau</a:t>
            </a:r>
          </a:p>
        </p:txBody>
      </p:sp>
      <p:cxnSp>
        <p:nvCxnSpPr>
          <p:cNvPr id="5" name="Connecteur droit avec flèche 18">
            <a:extLst>
              <a:ext uri="{FF2B5EF4-FFF2-40B4-BE49-F238E27FC236}">
                <a16:creationId xmlns:a16="http://schemas.microsoft.com/office/drawing/2014/main" id="{6BE25243-DA9E-817D-A626-CBA4FF43B72A}"/>
              </a:ext>
            </a:extLst>
          </p:cNvPr>
          <p:cNvCxnSpPr>
            <a:cxnSpLocks/>
          </p:cNvCxnSpPr>
          <p:nvPr/>
        </p:nvCxnSpPr>
        <p:spPr>
          <a:xfrm flipH="1">
            <a:off x="9002693" y="4342496"/>
            <a:ext cx="1876805" cy="0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Google Shape;1403;p31">
            <a:extLst>
              <a:ext uri="{FF2B5EF4-FFF2-40B4-BE49-F238E27FC236}">
                <a16:creationId xmlns:a16="http://schemas.microsoft.com/office/drawing/2014/main" id="{CB0BF5B6-F8A8-551E-3C2F-3E44F604FCEE}"/>
              </a:ext>
            </a:extLst>
          </p:cNvPr>
          <p:cNvSpPr/>
          <p:nvPr/>
        </p:nvSpPr>
        <p:spPr>
          <a:xfrm>
            <a:off x="4804036" y="2221626"/>
            <a:ext cx="2589379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400" b="1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Membrane cytoplasmique</a:t>
            </a:r>
          </a:p>
        </p:txBody>
      </p:sp>
      <p:cxnSp>
        <p:nvCxnSpPr>
          <p:cNvPr id="7" name="Connecteur droit avec flèche 18">
            <a:extLst>
              <a:ext uri="{FF2B5EF4-FFF2-40B4-BE49-F238E27FC236}">
                <a16:creationId xmlns:a16="http://schemas.microsoft.com/office/drawing/2014/main" id="{3CC3349E-5727-6936-284E-E6A9A111DCD0}"/>
              </a:ext>
            </a:extLst>
          </p:cNvPr>
          <p:cNvCxnSpPr>
            <a:cxnSpLocks/>
          </p:cNvCxnSpPr>
          <p:nvPr/>
        </p:nvCxnSpPr>
        <p:spPr>
          <a:xfrm>
            <a:off x="7698433" y="2512855"/>
            <a:ext cx="1009226" cy="757172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8" name="Google Shape;1403;p31">
            <a:extLst>
              <a:ext uri="{FF2B5EF4-FFF2-40B4-BE49-F238E27FC236}">
                <a16:creationId xmlns:a16="http://schemas.microsoft.com/office/drawing/2014/main" id="{68F9A0F6-21CF-DE81-9EF5-83098889E84C}"/>
              </a:ext>
            </a:extLst>
          </p:cNvPr>
          <p:cNvSpPr/>
          <p:nvPr/>
        </p:nvSpPr>
        <p:spPr>
          <a:xfrm>
            <a:off x="5094515" y="4454462"/>
            <a:ext cx="1958319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400" b="1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Cytoplasme</a:t>
            </a:r>
            <a:endParaRPr lang="fr-FR" altLang="en-US" sz="2000" b="1" dirty="0">
              <a:solidFill>
                <a:srgbClr val="0000CC"/>
              </a:solidFill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9" name="Connecteur droit avec flèche 18">
            <a:extLst>
              <a:ext uri="{FF2B5EF4-FFF2-40B4-BE49-F238E27FC236}">
                <a16:creationId xmlns:a16="http://schemas.microsoft.com/office/drawing/2014/main" id="{DFFFD405-3F7A-0CAC-403B-A9A8F94E326A}"/>
              </a:ext>
            </a:extLst>
          </p:cNvPr>
          <p:cNvCxnSpPr>
            <a:cxnSpLocks/>
          </p:cNvCxnSpPr>
          <p:nvPr/>
        </p:nvCxnSpPr>
        <p:spPr>
          <a:xfrm>
            <a:off x="6885299" y="4745691"/>
            <a:ext cx="1526530" cy="0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0" name="Straight Connector 32">
            <a:extLst>
              <a:ext uri="{FF2B5EF4-FFF2-40B4-BE49-F238E27FC236}">
                <a16:creationId xmlns:a16="http://schemas.microsoft.com/office/drawing/2014/main" id="{86534F1F-7140-950E-A087-1A37380951D7}"/>
              </a:ext>
            </a:extLst>
          </p:cNvPr>
          <p:cNvCxnSpPr>
            <a:cxnSpLocks/>
          </p:cNvCxnSpPr>
          <p:nvPr/>
        </p:nvCxnSpPr>
        <p:spPr>
          <a:xfrm flipV="1">
            <a:off x="6885299" y="2512855"/>
            <a:ext cx="822960" cy="0"/>
          </a:xfrm>
          <a:prstGeom prst="line">
            <a:avLst/>
          </a:prstGeom>
          <a:ln w="38100">
            <a:solidFill>
              <a:srgbClr val="0000CC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Image 10">
            <a:extLst>
              <a:ext uri="{FF2B5EF4-FFF2-40B4-BE49-F238E27FC236}">
                <a16:creationId xmlns:a16="http://schemas.microsoft.com/office/drawing/2014/main" id="{C1085EEC-CC01-B69D-4B85-23DC2119F3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6475" y="314104"/>
            <a:ext cx="699046" cy="699046"/>
          </a:xfrm>
          <a:prstGeom prst="rect">
            <a:avLst/>
          </a:prstGeom>
        </p:spPr>
      </p:pic>
      <p:grpSp>
        <p:nvGrpSpPr>
          <p:cNvPr id="12" name="Group 21">
            <a:extLst>
              <a:ext uri="{FF2B5EF4-FFF2-40B4-BE49-F238E27FC236}">
                <a16:creationId xmlns:a16="http://schemas.microsoft.com/office/drawing/2014/main" id="{F098E64B-1216-8D53-21C1-D7610E617616}"/>
              </a:ext>
            </a:extLst>
          </p:cNvPr>
          <p:cNvGrpSpPr/>
          <p:nvPr/>
        </p:nvGrpSpPr>
        <p:grpSpPr>
          <a:xfrm>
            <a:off x="470349" y="1770902"/>
            <a:ext cx="3803980" cy="3608722"/>
            <a:chOff x="1510582" y="1237682"/>
            <a:chExt cx="5570287" cy="4205292"/>
          </a:xfrm>
        </p:grpSpPr>
        <p:pic>
          <p:nvPicPr>
            <p:cNvPr id="13" name="Picture 20" descr="A blue cells under a microscope&#10;&#10;Description automatically generated">
              <a:extLst>
                <a:ext uri="{FF2B5EF4-FFF2-40B4-BE49-F238E27FC236}">
                  <a16:creationId xmlns:a16="http://schemas.microsoft.com/office/drawing/2014/main" id="{44B3A2C9-DD69-BA9F-0763-1F7A111847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10582" y="1237682"/>
              <a:ext cx="5021822" cy="4205292"/>
            </a:xfrm>
            <a:prstGeom prst="rect">
              <a:avLst/>
            </a:prstGeom>
          </p:spPr>
        </p:pic>
        <p:sp>
          <p:nvSpPr>
            <p:cNvPr id="14" name="Zone de texte 943">
              <a:extLst>
                <a:ext uri="{FF2B5EF4-FFF2-40B4-BE49-F238E27FC236}">
                  <a16:creationId xmlns:a16="http://schemas.microsoft.com/office/drawing/2014/main" id="{1F78ED86-003F-4486-F6FF-3B4BF5251C98}"/>
                </a:ext>
              </a:extLst>
            </p:cNvPr>
            <p:cNvSpPr txBox="1"/>
            <p:nvPr/>
          </p:nvSpPr>
          <p:spPr>
            <a:xfrm>
              <a:off x="5706420" y="5073643"/>
              <a:ext cx="1374449" cy="369331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fr-FR" sz="12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X 400</a:t>
              </a:r>
              <a:endParaRPr lang="en-US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9B0CDBB5-8243-9EBE-057F-926CEB29BD2B}"/>
              </a:ext>
            </a:extLst>
          </p:cNvPr>
          <p:cNvSpPr/>
          <p:nvPr/>
        </p:nvSpPr>
        <p:spPr>
          <a:xfrm>
            <a:off x="2155528" y="4111912"/>
            <a:ext cx="805632" cy="950776"/>
          </a:xfrm>
          <a:prstGeom prst="rect">
            <a:avLst/>
          </a:prstGeom>
          <a:noFill/>
          <a:ln w="28575">
            <a:solidFill>
              <a:srgbClr val="0000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6" name="Connecteur droit avec flèche 18">
            <a:extLst>
              <a:ext uri="{FF2B5EF4-FFF2-40B4-BE49-F238E27FC236}">
                <a16:creationId xmlns:a16="http://schemas.microsoft.com/office/drawing/2014/main" id="{5B5999A8-4CBA-FAB8-5473-595E2ACE6ED6}"/>
              </a:ext>
            </a:extLst>
          </p:cNvPr>
          <p:cNvCxnSpPr>
            <a:cxnSpLocks/>
          </p:cNvCxnSpPr>
          <p:nvPr/>
        </p:nvCxnSpPr>
        <p:spPr>
          <a:xfrm>
            <a:off x="2961160" y="4570049"/>
            <a:ext cx="2058714" cy="0"/>
          </a:xfrm>
          <a:prstGeom prst="straightConnector1">
            <a:avLst/>
          </a:prstGeom>
          <a:ln w="38100">
            <a:solidFill>
              <a:srgbClr val="0000CC"/>
            </a:solidFill>
            <a:headEnd type="none" w="med" len="med"/>
            <a:tailEnd type="arrow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724FF4AE-0747-8352-D551-61F27B80EE0E}"/>
              </a:ext>
            </a:extLst>
          </p:cNvPr>
          <p:cNvSpPr/>
          <p:nvPr/>
        </p:nvSpPr>
        <p:spPr>
          <a:xfrm>
            <a:off x="5094515" y="1525534"/>
            <a:ext cx="6728594" cy="4576671"/>
          </a:xfrm>
          <a:prstGeom prst="rect">
            <a:avLst/>
          </a:prstGeom>
          <a:noFill/>
          <a:ln w="19050">
            <a:solidFill>
              <a:srgbClr val="0000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6730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B5AB1A72-856B-0CAB-86E1-B2D2C13E353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43" b="10170"/>
          <a:stretch/>
        </p:blipFill>
        <p:spPr bwMode="auto">
          <a:xfrm>
            <a:off x="3766075" y="1454996"/>
            <a:ext cx="5167644" cy="4641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46FAD083-552E-716D-B8A2-6CF9DAAAAB0B}"/>
              </a:ext>
            </a:extLst>
          </p:cNvPr>
          <p:cNvSpPr txBox="1"/>
          <p:nvPr/>
        </p:nvSpPr>
        <p:spPr>
          <a:xfrm>
            <a:off x="854357" y="372924"/>
            <a:ext cx="1048328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Si on augmente le grossissement d’autres constituants cellulaires apparaissent : la mitochondrie.</a:t>
            </a:r>
          </a:p>
        </p:txBody>
      </p:sp>
      <p:sp>
        <p:nvSpPr>
          <p:cNvPr id="4" name="Google Shape;1403;p31">
            <a:extLst>
              <a:ext uri="{FF2B5EF4-FFF2-40B4-BE49-F238E27FC236}">
                <a16:creationId xmlns:a16="http://schemas.microsoft.com/office/drawing/2014/main" id="{B8B7C58D-91EB-7A6E-4795-75430CB80CF1}"/>
              </a:ext>
            </a:extLst>
          </p:cNvPr>
          <p:cNvSpPr/>
          <p:nvPr/>
        </p:nvSpPr>
        <p:spPr>
          <a:xfrm>
            <a:off x="8724423" y="2471234"/>
            <a:ext cx="1363582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400" b="1" dirty="0">
                <a:solidFill>
                  <a:srgbClr val="0000B8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Noyau</a:t>
            </a:r>
          </a:p>
        </p:txBody>
      </p:sp>
      <p:cxnSp>
        <p:nvCxnSpPr>
          <p:cNvPr id="5" name="Connecteur droit avec flèche 18">
            <a:extLst>
              <a:ext uri="{FF2B5EF4-FFF2-40B4-BE49-F238E27FC236}">
                <a16:creationId xmlns:a16="http://schemas.microsoft.com/office/drawing/2014/main" id="{5C8283BC-B542-7BF8-4816-5EFE1DAE767E}"/>
              </a:ext>
            </a:extLst>
          </p:cNvPr>
          <p:cNvCxnSpPr>
            <a:cxnSpLocks/>
          </p:cNvCxnSpPr>
          <p:nvPr/>
        </p:nvCxnSpPr>
        <p:spPr>
          <a:xfrm flipH="1">
            <a:off x="6560381" y="2827374"/>
            <a:ext cx="1296961" cy="902672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Google Shape;1403;p31">
            <a:extLst>
              <a:ext uri="{FF2B5EF4-FFF2-40B4-BE49-F238E27FC236}">
                <a16:creationId xmlns:a16="http://schemas.microsoft.com/office/drawing/2014/main" id="{245F740C-69DD-1C5A-6F71-1FDB556FF028}"/>
              </a:ext>
            </a:extLst>
          </p:cNvPr>
          <p:cNvSpPr/>
          <p:nvPr/>
        </p:nvSpPr>
        <p:spPr>
          <a:xfrm>
            <a:off x="8429422" y="4545643"/>
            <a:ext cx="2589379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400" b="1" dirty="0">
                <a:solidFill>
                  <a:srgbClr val="0000B8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Membrane cytoplasmique</a:t>
            </a:r>
          </a:p>
        </p:txBody>
      </p:sp>
      <p:cxnSp>
        <p:nvCxnSpPr>
          <p:cNvPr id="7" name="Connecteur droit avec flèche 18">
            <a:extLst>
              <a:ext uri="{FF2B5EF4-FFF2-40B4-BE49-F238E27FC236}">
                <a16:creationId xmlns:a16="http://schemas.microsoft.com/office/drawing/2014/main" id="{73C05711-B48A-ED4A-1F9A-42B2BA1BCF79}"/>
              </a:ext>
            </a:extLst>
          </p:cNvPr>
          <p:cNvCxnSpPr>
            <a:cxnSpLocks/>
          </p:cNvCxnSpPr>
          <p:nvPr/>
        </p:nvCxnSpPr>
        <p:spPr>
          <a:xfrm flipH="1">
            <a:off x="7403797" y="4773348"/>
            <a:ext cx="1529922" cy="0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8" name="Google Shape;1403;p31">
            <a:extLst>
              <a:ext uri="{FF2B5EF4-FFF2-40B4-BE49-F238E27FC236}">
                <a16:creationId xmlns:a16="http://schemas.microsoft.com/office/drawing/2014/main" id="{AD9DBF26-76B4-CDB2-5238-F89B8FED0E07}"/>
              </a:ext>
            </a:extLst>
          </p:cNvPr>
          <p:cNvSpPr/>
          <p:nvPr/>
        </p:nvSpPr>
        <p:spPr>
          <a:xfrm>
            <a:off x="8767153" y="5375780"/>
            <a:ext cx="2108041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400" b="1" dirty="0">
                <a:solidFill>
                  <a:srgbClr val="0000B8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Cytoplasme</a:t>
            </a:r>
          </a:p>
        </p:txBody>
      </p:sp>
      <p:cxnSp>
        <p:nvCxnSpPr>
          <p:cNvPr id="9" name="Connecteur droit avec flèche 18">
            <a:extLst>
              <a:ext uri="{FF2B5EF4-FFF2-40B4-BE49-F238E27FC236}">
                <a16:creationId xmlns:a16="http://schemas.microsoft.com/office/drawing/2014/main" id="{CA0049C4-E991-BB26-735A-454C4585DDE1}"/>
              </a:ext>
            </a:extLst>
          </p:cNvPr>
          <p:cNvCxnSpPr>
            <a:cxnSpLocks/>
          </p:cNvCxnSpPr>
          <p:nvPr/>
        </p:nvCxnSpPr>
        <p:spPr>
          <a:xfrm flipH="1" flipV="1">
            <a:off x="6260797" y="5283236"/>
            <a:ext cx="1281657" cy="487363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0" name="Straight Connector 26">
            <a:extLst>
              <a:ext uri="{FF2B5EF4-FFF2-40B4-BE49-F238E27FC236}">
                <a16:creationId xmlns:a16="http://schemas.microsoft.com/office/drawing/2014/main" id="{50D3C82C-9F53-7792-D6C1-813CD02917F5}"/>
              </a:ext>
            </a:extLst>
          </p:cNvPr>
          <p:cNvCxnSpPr>
            <a:cxnSpLocks/>
          </p:cNvCxnSpPr>
          <p:nvPr/>
        </p:nvCxnSpPr>
        <p:spPr>
          <a:xfrm>
            <a:off x="7544092" y="5764494"/>
            <a:ext cx="1452281" cy="0"/>
          </a:xfrm>
          <a:prstGeom prst="line">
            <a:avLst/>
          </a:prstGeom>
          <a:ln w="38100">
            <a:solidFill>
              <a:srgbClr val="0000CC"/>
            </a:solidFill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1" name="Connecteur droit avec flèche 18">
            <a:extLst>
              <a:ext uri="{FF2B5EF4-FFF2-40B4-BE49-F238E27FC236}">
                <a16:creationId xmlns:a16="http://schemas.microsoft.com/office/drawing/2014/main" id="{9F5E3E7C-5282-9C96-D597-3EDAA38B4B05}"/>
              </a:ext>
            </a:extLst>
          </p:cNvPr>
          <p:cNvCxnSpPr>
            <a:cxnSpLocks/>
          </p:cNvCxnSpPr>
          <p:nvPr/>
        </p:nvCxnSpPr>
        <p:spPr>
          <a:xfrm flipV="1">
            <a:off x="3514994" y="2659306"/>
            <a:ext cx="1582925" cy="16806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2" name="Google Shape;1403;p31">
            <a:extLst>
              <a:ext uri="{FF2B5EF4-FFF2-40B4-BE49-F238E27FC236}">
                <a16:creationId xmlns:a16="http://schemas.microsoft.com/office/drawing/2014/main" id="{EA14880E-CA54-7FF5-DC3C-2437D81F482A}"/>
              </a:ext>
            </a:extLst>
          </p:cNvPr>
          <p:cNvSpPr/>
          <p:nvPr/>
        </p:nvSpPr>
        <p:spPr>
          <a:xfrm>
            <a:off x="1390749" y="2468054"/>
            <a:ext cx="2217469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400" b="1" dirty="0"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Mitochondries</a:t>
            </a:r>
            <a:endParaRPr lang="fr-FR" altLang="en-US" sz="2000" b="1" dirty="0"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13" name="Connecteur droit avec flèche 18">
            <a:extLst>
              <a:ext uri="{FF2B5EF4-FFF2-40B4-BE49-F238E27FC236}">
                <a16:creationId xmlns:a16="http://schemas.microsoft.com/office/drawing/2014/main" id="{D450B77B-491F-1DDA-A732-F7BB01FF774F}"/>
              </a:ext>
            </a:extLst>
          </p:cNvPr>
          <p:cNvCxnSpPr>
            <a:cxnSpLocks/>
          </p:cNvCxnSpPr>
          <p:nvPr/>
        </p:nvCxnSpPr>
        <p:spPr>
          <a:xfrm>
            <a:off x="3514994" y="2827374"/>
            <a:ext cx="960305" cy="100474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4" name="Straight Connector 40">
            <a:extLst>
              <a:ext uri="{FF2B5EF4-FFF2-40B4-BE49-F238E27FC236}">
                <a16:creationId xmlns:a16="http://schemas.microsoft.com/office/drawing/2014/main" id="{31526DC3-0CEB-FC52-2CDE-12ADD37BF178}"/>
              </a:ext>
            </a:extLst>
          </p:cNvPr>
          <p:cNvCxnSpPr>
            <a:cxnSpLocks/>
          </p:cNvCxnSpPr>
          <p:nvPr/>
        </p:nvCxnSpPr>
        <p:spPr>
          <a:xfrm>
            <a:off x="7857342" y="2827374"/>
            <a:ext cx="1076377" cy="0"/>
          </a:xfrm>
          <a:prstGeom prst="line">
            <a:avLst/>
          </a:prstGeom>
          <a:ln w="38100">
            <a:solidFill>
              <a:srgbClr val="0000CC"/>
            </a:solidFill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5" name="Image 14">
            <a:extLst>
              <a:ext uri="{FF2B5EF4-FFF2-40B4-BE49-F238E27FC236}">
                <a16:creationId xmlns:a16="http://schemas.microsoft.com/office/drawing/2014/main" id="{29BD2866-792C-379C-53E4-8F22CF251F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6475" y="314104"/>
            <a:ext cx="699046" cy="699046"/>
          </a:xfrm>
          <a:prstGeom prst="rect">
            <a:avLst/>
          </a:prstGeom>
        </p:spPr>
      </p:pic>
      <p:grpSp>
        <p:nvGrpSpPr>
          <p:cNvPr id="16" name="Groupe 15">
            <a:extLst>
              <a:ext uri="{FF2B5EF4-FFF2-40B4-BE49-F238E27FC236}">
                <a16:creationId xmlns:a16="http://schemas.microsoft.com/office/drawing/2014/main" id="{CC7C1A32-8D1D-C8BA-D2F9-E8FCA2C076B2}"/>
              </a:ext>
            </a:extLst>
          </p:cNvPr>
          <p:cNvGrpSpPr/>
          <p:nvPr/>
        </p:nvGrpSpPr>
        <p:grpSpPr>
          <a:xfrm>
            <a:off x="4889296" y="5387597"/>
            <a:ext cx="775975" cy="404371"/>
            <a:chOff x="6398255" y="5899353"/>
            <a:chExt cx="775975" cy="404371"/>
          </a:xfrm>
        </p:grpSpPr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3FB9D98D-0CE3-6B81-7076-2EB935BCCE23}"/>
                </a:ext>
              </a:extLst>
            </p:cNvPr>
            <p:cNvSpPr txBox="1"/>
            <p:nvPr/>
          </p:nvSpPr>
          <p:spPr>
            <a:xfrm>
              <a:off x="6445107" y="5899353"/>
              <a:ext cx="7291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2 </a:t>
              </a:r>
              <a:r>
                <a:rPr lang="el-GR" b="0" i="0" dirty="0">
                  <a:solidFill>
                    <a:srgbClr val="040C28"/>
                  </a:solidFill>
                  <a:effectLst/>
                  <a:latin typeface="Google Sans"/>
                </a:rPr>
                <a:t>μ</a:t>
              </a:r>
              <a:r>
                <a:rPr lang="fr-FR" b="0" i="0" dirty="0">
                  <a:solidFill>
                    <a:srgbClr val="040C28"/>
                  </a:solidFill>
                  <a:effectLst/>
                  <a:latin typeface="Google Sans"/>
                </a:rPr>
                <a:t>m</a:t>
              </a:r>
              <a:endParaRPr lang="fr-FR" dirty="0"/>
            </a:p>
          </p:txBody>
        </p:sp>
        <p:cxnSp>
          <p:nvCxnSpPr>
            <p:cNvPr id="18" name="Connecteur droit 17">
              <a:extLst>
                <a:ext uri="{FF2B5EF4-FFF2-40B4-BE49-F238E27FC236}">
                  <a16:creationId xmlns:a16="http://schemas.microsoft.com/office/drawing/2014/main" id="{FFACA440-55DC-920D-205E-6F693FB7158A}"/>
                </a:ext>
              </a:extLst>
            </p:cNvPr>
            <p:cNvCxnSpPr>
              <a:cxnSpLocks/>
            </p:cNvCxnSpPr>
            <p:nvPr/>
          </p:nvCxnSpPr>
          <p:spPr>
            <a:xfrm>
              <a:off x="6398255" y="6241686"/>
              <a:ext cx="7315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1148E94B-A695-3D45-543F-6B190C1BCE7C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98255" y="6179648"/>
              <a:ext cx="0" cy="12407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27B32A31-D8F2-D3E1-D31B-7258928A58A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19610" y="6179648"/>
              <a:ext cx="0" cy="12407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Picture 8" descr="323 Mitocondria High Res Illustrations - Getty Images">
            <a:extLst>
              <a:ext uri="{FF2B5EF4-FFF2-40B4-BE49-F238E27FC236}">
                <a16:creationId xmlns:a16="http://schemas.microsoft.com/office/drawing/2014/main" id="{E1E39D53-5698-4BC0-FCCC-865980DE94A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5033" b="71895" l="5719" r="90850">
                        <a14:foregroundMark x1="90850" y1="28595" x2="90850" y2="28595"/>
                        <a14:foregroundMark x1="90033" y1="23039" x2="90033" y2="23039"/>
                        <a14:foregroundMark x1="62418" y1="18627" x2="62418" y2="18627"/>
                        <a14:foregroundMark x1="86928" y1="18627" x2="86928" y2="18627"/>
                        <a14:foregroundMark x1="15686" y1="33170" x2="15686" y2="33170"/>
                        <a14:foregroundMark x1="27614" y1="26307" x2="27614" y2="26307"/>
                        <a14:foregroundMark x1="33333" y1="24837" x2="33333" y2="24837"/>
                        <a14:foregroundMark x1="35294" y1="23856" x2="35294" y2="23856"/>
                        <a14:foregroundMark x1="37092" y1="22876" x2="37092" y2="22876"/>
                        <a14:foregroundMark x1="38562" y1="22059" x2="38562" y2="22059"/>
                        <a14:foregroundMark x1="40359" y1="21405" x2="40359" y2="21405"/>
                        <a14:foregroundMark x1="41667" y1="20915" x2="41667" y2="20915"/>
                        <a14:foregroundMark x1="43954" y1="20425" x2="43954" y2="20425"/>
                        <a14:foregroundMark x1="46569" y1="19608" x2="46569" y2="19608"/>
                        <a14:foregroundMark x1="49346" y1="19118" x2="49346" y2="19118"/>
                        <a14:foregroundMark x1="51307" y1="18627" x2="51307" y2="18627"/>
                        <a14:foregroundMark x1="52124" y1="18301" x2="52124" y2="18301"/>
                        <a14:foregroundMark x1="54248" y1="17484" x2="54248" y2="17484"/>
                        <a14:foregroundMark x1="55882" y1="17320" x2="55882" y2="17320"/>
                        <a14:foregroundMark x1="58987" y1="16503" x2="58987" y2="16503"/>
                        <a14:foregroundMark x1="62092" y1="15686" x2="62092" y2="15686"/>
                        <a14:foregroundMark x1="64869" y1="15523" x2="64869" y2="15523"/>
                        <a14:foregroundMark x1="67647" y1="15359" x2="67647" y2="15359"/>
                        <a14:foregroundMark x1="68954" y1="16013" x2="68954" y2="16013"/>
                        <a14:foregroundMark x1="70425" y1="15523" x2="70425" y2="15523"/>
                        <a14:foregroundMark x1="71569" y1="15196" x2="71569" y2="15196"/>
                        <a14:foregroundMark x1="75163" y1="15523" x2="75163" y2="15523"/>
                        <a14:foregroundMark x1="76144" y1="15686" x2="76144" y2="15686"/>
                        <a14:foregroundMark x1="77451" y1="16013" x2="77451" y2="16013"/>
                        <a14:foregroundMark x1="78758" y1="16013" x2="78758" y2="16013"/>
                        <a14:foregroundMark x1="80392" y1="16503" x2="80392" y2="16503"/>
                        <a14:foregroundMark x1="81373" y1="16667" x2="81373" y2="16667"/>
                        <a14:foregroundMark x1="82353" y1="16993" x2="82353" y2="16993"/>
                        <a14:foregroundMark x1="88562" y1="19771" x2="88562" y2="19771"/>
                        <a14:foregroundMark x1="6046" y1="44608" x2="6046" y2="44608"/>
                        <a14:foregroundMark x1="5719" y1="49673" x2="5719" y2="49673"/>
                        <a14:foregroundMark x1="6046" y1="50000" x2="6046" y2="50000"/>
                        <a14:foregroundMark x1="38072" y1="71895" x2="38072" y2="718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4385" b="24630"/>
          <a:stretch/>
        </p:blipFill>
        <p:spPr bwMode="auto">
          <a:xfrm>
            <a:off x="872900" y="3394950"/>
            <a:ext cx="2735318" cy="16681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2" name="Connecteur droit 21">
            <a:extLst>
              <a:ext uri="{FF2B5EF4-FFF2-40B4-BE49-F238E27FC236}">
                <a16:creationId xmlns:a16="http://schemas.microsoft.com/office/drawing/2014/main" id="{AB70D9BE-F795-31DB-DF82-D0906F26BFA3}"/>
              </a:ext>
            </a:extLst>
          </p:cNvPr>
          <p:cNvCxnSpPr>
            <a:cxnSpLocks/>
          </p:cNvCxnSpPr>
          <p:nvPr/>
        </p:nvCxnSpPr>
        <p:spPr>
          <a:xfrm flipH="1" flipV="1">
            <a:off x="3196281" y="3458349"/>
            <a:ext cx="1179074" cy="22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necteur droit 22">
            <a:extLst>
              <a:ext uri="{FF2B5EF4-FFF2-40B4-BE49-F238E27FC236}">
                <a16:creationId xmlns:a16="http://schemas.microsoft.com/office/drawing/2014/main" id="{521BB279-D4D2-1A30-2E69-2E0B611032EA}"/>
              </a:ext>
            </a:extLst>
          </p:cNvPr>
          <p:cNvCxnSpPr>
            <a:cxnSpLocks/>
          </p:cNvCxnSpPr>
          <p:nvPr/>
        </p:nvCxnSpPr>
        <p:spPr>
          <a:xfrm flipH="1">
            <a:off x="1997901" y="3937490"/>
            <a:ext cx="2476421" cy="10195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932185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2A170-6623-18AA-BBDF-0C70806EE2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AE9AB2A9-30F4-4904-CC0E-080440A066C1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FC999E77-DD87-EE13-C4B0-7ABD085629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4" name="ZoneTexte 3">
            <a:extLst>
              <a:ext uri="{FF2B5EF4-FFF2-40B4-BE49-F238E27FC236}">
                <a16:creationId xmlns:a16="http://schemas.microsoft.com/office/drawing/2014/main" id="{BA82338E-F7F2-3376-FDD1-ADC0116F99E9}"/>
              </a:ext>
            </a:extLst>
          </p:cNvPr>
          <p:cNvSpPr txBox="1"/>
          <p:nvPr/>
        </p:nvSpPr>
        <p:spPr>
          <a:xfrm>
            <a:off x="996183" y="216962"/>
            <a:ext cx="1017326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Les cellules d’oignon, comme toutes les cellules végétales, ainsi que les cellules de l’épithélium buccal, comme toutes les cellules animales, contiennent un noyau.</a:t>
            </a:r>
          </a:p>
        </p:txBody>
      </p:sp>
      <p:sp>
        <p:nvSpPr>
          <p:cNvPr id="5" name="Google Shape;1403;p31">
            <a:extLst>
              <a:ext uri="{FF2B5EF4-FFF2-40B4-BE49-F238E27FC236}">
                <a16:creationId xmlns:a16="http://schemas.microsoft.com/office/drawing/2014/main" id="{B9FDEC3F-07DF-736C-45EC-B98A9260EBE0}"/>
              </a:ext>
            </a:extLst>
          </p:cNvPr>
          <p:cNvSpPr/>
          <p:nvPr/>
        </p:nvSpPr>
        <p:spPr>
          <a:xfrm>
            <a:off x="4835055" y="3044628"/>
            <a:ext cx="1363582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400" b="1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Noyau</a:t>
            </a:r>
            <a:endParaRPr lang="fr-FR" altLang="en-US" sz="2000" b="1" dirty="0">
              <a:solidFill>
                <a:srgbClr val="0000CC"/>
              </a:solidFill>
              <a:latin typeface="+mj-lt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Picture 1" descr="A close-up of a cell&#10;&#10;Description automatically generated">
            <a:extLst>
              <a:ext uri="{FF2B5EF4-FFF2-40B4-BE49-F238E27FC236}">
                <a16:creationId xmlns:a16="http://schemas.microsoft.com/office/drawing/2014/main" id="{C0C8D801-8E66-746C-7DB2-9EA22D78EB9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20" t="66904" r="22208" b="14417"/>
          <a:stretch/>
        </p:blipFill>
        <p:spPr>
          <a:xfrm rot="16200000">
            <a:off x="1414066" y="3078284"/>
            <a:ext cx="3065083" cy="1332276"/>
          </a:xfrm>
          <a:prstGeom prst="rect">
            <a:avLst/>
          </a:prstGeom>
          <a:ln>
            <a:solidFill>
              <a:srgbClr val="0000CC"/>
            </a:solidFill>
          </a:ln>
        </p:spPr>
      </p:pic>
      <p:cxnSp>
        <p:nvCxnSpPr>
          <p:cNvPr id="7" name="Connecteur droit avec flèche 18">
            <a:extLst>
              <a:ext uri="{FF2B5EF4-FFF2-40B4-BE49-F238E27FC236}">
                <a16:creationId xmlns:a16="http://schemas.microsoft.com/office/drawing/2014/main" id="{5FAC231C-38EB-3648-6D9C-A558AB443A96}"/>
              </a:ext>
            </a:extLst>
          </p:cNvPr>
          <p:cNvCxnSpPr>
            <a:cxnSpLocks/>
            <a:stCxn id="5" idx="1"/>
          </p:cNvCxnSpPr>
          <p:nvPr/>
        </p:nvCxnSpPr>
        <p:spPr>
          <a:xfrm flipH="1">
            <a:off x="2903134" y="3335857"/>
            <a:ext cx="1931921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Google Shape;1403;p31">
            <a:extLst>
              <a:ext uri="{FF2B5EF4-FFF2-40B4-BE49-F238E27FC236}">
                <a16:creationId xmlns:a16="http://schemas.microsoft.com/office/drawing/2014/main" id="{4D27ED14-2D5F-5CA4-33E6-FCC8BCC66400}"/>
              </a:ext>
            </a:extLst>
          </p:cNvPr>
          <p:cNvSpPr/>
          <p:nvPr/>
        </p:nvSpPr>
        <p:spPr>
          <a:xfrm>
            <a:off x="709440" y="5697958"/>
            <a:ext cx="10879181" cy="54916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CC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altLang="en-US" sz="2400" dirty="0">
                <a:latin typeface="+mj-lt"/>
                <a:cs typeface="Calibri" panose="020F0502020204030204" pitchFamily="34" charset="0"/>
              </a:rPr>
              <a:t>Les êtres vivants ayant des cellules avec un noyau sont appelés </a:t>
            </a:r>
            <a:r>
              <a:rPr lang="fr-FR" altLang="en-US" sz="2400" b="1" dirty="0">
                <a:latin typeface="+mj-lt"/>
                <a:cs typeface="Calibri" panose="020F0502020204030204" pitchFamily="34" charset="0"/>
              </a:rPr>
              <a:t>des eucaryotes</a:t>
            </a:r>
            <a:r>
              <a:rPr lang="fr-FR" altLang="en-US" sz="2400" dirty="0">
                <a:latin typeface="+mj-lt"/>
                <a:cs typeface="Calibri" panose="020F0502020204030204" pitchFamily="34" charset="0"/>
              </a:rPr>
              <a:t>.</a:t>
            </a:r>
          </a:p>
        </p:txBody>
      </p:sp>
      <p:grpSp>
        <p:nvGrpSpPr>
          <p:cNvPr id="10" name="Group 21">
            <a:extLst>
              <a:ext uri="{FF2B5EF4-FFF2-40B4-BE49-F238E27FC236}">
                <a16:creationId xmlns:a16="http://schemas.microsoft.com/office/drawing/2014/main" id="{38419C92-F148-644A-DD4F-7BFA111C016D}"/>
              </a:ext>
            </a:extLst>
          </p:cNvPr>
          <p:cNvGrpSpPr/>
          <p:nvPr/>
        </p:nvGrpSpPr>
        <p:grpSpPr>
          <a:xfrm>
            <a:off x="7562219" y="2211877"/>
            <a:ext cx="2496181" cy="3065084"/>
            <a:chOff x="2112754" y="2743874"/>
            <a:chExt cx="3525895" cy="3868472"/>
          </a:xfrm>
        </p:grpSpPr>
        <p:pic>
          <p:nvPicPr>
            <p:cNvPr id="11" name="Picture 20" descr="A blue cells under a microscope&#10;&#10;Description automatically generated">
              <a:extLst>
                <a:ext uri="{FF2B5EF4-FFF2-40B4-BE49-F238E27FC236}">
                  <a16:creationId xmlns:a16="http://schemas.microsoft.com/office/drawing/2014/main" id="{DD0960DF-9585-CB8A-7CBF-DA4010425B3E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7922" t="68337" r="26662" b="4178"/>
            <a:stretch>
              <a:fillRect/>
            </a:stretch>
          </p:blipFill>
          <p:spPr>
            <a:xfrm>
              <a:off x="2112754" y="2743874"/>
              <a:ext cx="3525895" cy="3868472"/>
            </a:xfrm>
            <a:prstGeom prst="rect">
              <a:avLst/>
            </a:prstGeom>
          </p:spPr>
        </p:pic>
        <p:sp>
          <p:nvSpPr>
            <p:cNvPr id="12" name="Zone de texte 943">
              <a:extLst>
                <a:ext uri="{FF2B5EF4-FFF2-40B4-BE49-F238E27FC236}">
                  <a16:creationId xmlns:a16="http://schemas.microsoft.com/office/drawing/2014/main" id="{1992FB5C-2EB2-E772-D97D-DDE7C7379315}"/>
                </a:ext>
              </a:extLst>
            </p:cNvPr>
            <p:cNvSpPr txBox="1"/>
            <p:nvPr/>
          </p:nvSpPr>
          <p:spPr>
            <a:xfrm>
              <a:off x="3875701" y="5567807"/>
              <a:ext cx="1036477" cy="369332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fr-FR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X 400</a:t>
              </a:r>
              <a:endPara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13" name="Connecteur droit avec flèche 18">
            <a:extLst>
              <a:ext uri="{FF2B5EF4-FFF2-40B4-BE49-F238E27FC236}">
                <a16:creationId xmlns:a16="http://schemas.microsoft.com/office/drawing/2014/main" id="{81ABAF31-5712-656D-6A91-62D3B9C11023}"/>
              </a:ext>
            </a:extLst>
          </p:cNvPr>
          <p:cNvCxnSpPr>
            <a:cxnSpLocks/>
            <a:stCxn id="5" idx="3"/>
          </p:cNvCxnSpPr>
          <p:nvPr/>
        </p:nvCxnSpPr>
        <p:spPr>
          <a:xfrm flipV="1">
            <a:off x="6198637" y="3335856"/>
            <a:ext cx="2637453" cy="1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4" name="Google Shape;1403;p31">
            <a:extLst>
              <a:ext uri="{FF2B5EF4-FFF2-40B4-BE49-F238E27FC236}">
                <a16:creationId xmlns:a16="http://schemas.microsoft.com/office/drawing/2014/main" id="{843B2E45-C833-38C5-2382-4E19B87991AA}"/>
              </a:ext>
            </a:extLst>
          </p:cNvPr>
          <p:cNvSpPr/>
          <p:nvPr/>
        </p:nvSpPr>
        <p:spPr>
          <a:xfrm>
            <a:off x="613892" y="1361273"/>
            <a:ext cx="4148017" cy="4141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400" b="1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Cellule végétale</a:t>
            </a:r>
          </a:p>
        </p:txBody>
      </p:sp>
      <p:sp>
        <p:nvSpPr>
          <p:cNvPr id="15" name="Google Shape;1403;p31">
            <a:extLst>
              <a:ext uri="{FF2B5EF4-FFF2-40B4-BE49-F238E27FC236}">
                <a16:creationId xmlns:a16="http://schemas.microsoft.com/office/drawing/2014/main" id="{DCC84295-B8E1-F711-B55B-FA3052FCFE64}"/>
              </a:ext>
            </a:extLst>
          </p:cNvPr>
          <p:cNvSpPr/>
          <p:nvPr/>
        </p:nvSpPr>
        <p:spPr>
          <a:xfrm>
            <a:off x="6762081" y="1361272"/>
            <a:ext cx="4148017" cy="414182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400" b="1" dirty="0">
                <a:solidFill>
                  <a:srgbClr val="0000CC"/>
                </a:solidFill>
                <a:ea typeface="Calibri" panose="020F0502020204030204" pitchFamily="34" charset="0"/>
                <a:cs typeface="Calibri" panose="020F0502020204030204" pitchFamily="34" charset="0"/>
              </a:rPr>
              <a:t>Cellule animale</a:t>
            </a:r>
          </a:p>
        </p:txBody>
      </p:sp>
    </p:spTree>
    <p:extLst>
      <p:ext uri="{BB962C8B-B14F-4D97-AF65-F5344CB8AC3E}">
        <p14:creationId xmlns:p14="http://schemas.microsoft.com/office/powerpoint/2010/main" val="421691165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084AE-73C9-924A-1426-DC9A42F556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955FDC3F-C4C6-BF6F-12DA-059D0647757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C119A599-5E35-86AE-7BD6-29B8C0AD9B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grpSp>
        <p:nvGrpSpPr>
          <p:cNvPr id="7" name="Group 4">
            <a:extLst>
              <a:ext uri="{FF2B5EF4-FFF2-40B4-BE49-F238E27FC236}">
                <a16:creationId xmlns:a16="http://schemas.microsoft.com/office/drawing/2014/main" id="{564BCA51-2AF7-7921-0B7A-894CD026C96B}"/>
              </a:ext>
            </a:extLst>
          </p:cNvPr>
          <p:cNvGrpSpPr/>
          <p:nvPr/>
        </p:nvGrpSpPr>
        <p:grpSpPr>
          <a:xfrm>
            <a:off x="3243806" y="1835073"/>
            <a:ext cx="4973427" cy="3333202"/>
            <a:chOff x="3345861" y="1149532"/>
            <a:chExt cx="5830172" cy="3810000"/>
          </a:xfrm>
        </p:grpSpPr>
        <p:pic>
          <p:nvPicPr>
            <p:cNvPr id="8" name="Picture 2" descr="Avec lactobacille, ciao la volatile !">
              <a:extLst>
                <a:ext uri="{FF2B5EF4-FFF2-40B4-BE49-F238E27FC236}">
                  <a16:creationId xmlns:a16="http://schemas.microsoft.com/office/drawing/2014/main" id="{3B808B54-315E-F2C1-1095-FCACB64C2B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45861" y="1149532"/>
              <a:ext cx="5715000" cy="3810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9" name="Zone de texte 943">
              <a:extLst>
                <a:ext uri="{FF2B5EF4-FFF2-40B4-BE49-F238E27FC236}">
                  <a16:creationId xmlns:a16="http://schemas.microsoft.com/office/drawing/2014/main" id="{0B824512-9FD6-7DD2-EF90-0DF94B8A48EA}"/>
                </a:ext>
              </a:extLst>
            </p:cNvPr>
            <p:cNvSpPr txBox="1"/>
            <p:nvPr/>
          </p:nvSpPr>
          <p:spPr>
            <a:xfrm>
              <a:off x="8274968" y="4590200"/>
              <a:ext cx="901065" cy="369332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marL="0" marR="0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</a:pPr>
              <a:r>
                <a:rPr lang="fr-FR" sz="1600" b="1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Arial" panose="020B0604020202020204" pitchFamily="34" charset="0"/>
                </a:rPr>
                <a:t>X 400</a:t>
              </a:r>
              <a:endParaRPr lang="en-US" sz="20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Google Shape;1403;p31">
            <a:extLst>
              <a:ext uri="{FF2B5EF4-FFF2-40B4-BE49-F238E27FC236}">
                <a16:creationId xmlns:a16="http://schemas.microsoft.com/office/drawing/2014/main" id="{D5A862D5-CCF0-69E6-E72A-A0DBE4CCCF59}"/>
              </a:ext>
            </a:extLst>
          </p:cNvPr>
          <p:cNvSpPr/>
          <p:nvPr/>
        </p:nvSpPr>
        <p:spPr>
          <a:xfrm>
            <a:off x="8633976" y="1841266"/>
            <a:ext cx="3154810" cy="1259916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CC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altLang="en-US" sz="2400" dirty="0">
                <a:latin typeface="+mj-lt"/>
                <a:cs typeface="Calibri" panose="020F0502020204030204" pitchFamily="34" charset="0"/>
              </a:rPr>
              <a:t>Chaque bactérie est constituée </a:t>
            </a:r>
            <a:r>
              <a:rPr lang="fr-FR" altLang="en-US" sz="2400" b="1" dirty="0">
                <a:latin typeface="+mj-lt"/>
                <a:cs typeface="Calibri" panose="020F0502020204030204" pitchFamily="34" charset="0"/>
              </a:rPr>
              <a:t>d’une seule cellule. </a:t>
            </a:r>
          </a:p>
        </p:txBody>
      </p:sp>
      <p:sp>
        <p:nvSpPr>
          <p:cNvPr id="15" name="Google Shape;1403;p31">
            <a:extLst>
              <a:ext uri="{FF2B5EF4-FFF2-40B4-BE49-F238E27FC236}">
                <a16:creationId xmlns:a16="http://schemas.microsoft.com/office/drawing/2014/main" id="{E3A423B6-5000-F999-792E-C00CE964B0A1}"/>
              </a:ext>
            </a:extLst>
          </p:cNvPr>
          <p:cNvSpPr/>
          <p:nvPr/>
        </p:nvSpPr>
        <p:spPr>
          <a:xfrm>
            <a:off x="8633976" y="4419303"/>
            <a:ext cx="3154810" cy="117483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CC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altLang="en-US" sz="2400" dirty="0">
                <a:latin typeface="+mj-lt"/>
                <a:cs typeface="Calibri" panose="020F0502020204030204" pitchFamily="34" charset="0"/>
              </a:rPr>
              <a:t>La bactérie est  un être vivant </a:t>
            </a:r>
            <a:r>
              <a:rPr lang="fr-FR" altLang="en-US" sz="2400" b="1" dirty="0">
                <a:latin typeface="+mj-lt"/>
                <a:cs typeface="Calibri" panose="020F0502020204030204" pitchFamily="34" charset="0"/>
              </a:rPr>
              <a:t>unicellulaire.</a:t>
            </a:r>
          </a:p>
        </p:txBody>
      </p:sp>
      <p:sp>
        <p:nvSpPr>
          <p:cNvPr id="16" name="Arrow: Down 2">
            <a:extLst>
              <a:ext uri="{FF2B5EF4-FFF2-40B4-BE49-F238E27FC236}">
                <a16:creationId xmlns:a16="http://schemas.microsoft.com/office/drawing/2014/main" id="{87D66908-3DC6-149F-A3BE-A98ABEAF9A9D}"/>
              </a:ext>
            </a:extLst>
          </p:cNvPr>
          <p:cNvSpPr/>
          <p:nvPr/>
        </p:nvSpPr>
        <p:spPr>
          <a:xfrm>
            <a:off x="9877816" y="3537049"/>
            <a:ext cx="1004003" cy="446386"/>
          </a:xfrm>
          <a:prstGeom prst="downArrow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6">
            <a:extLst>
              <a:ext uri="{FF2B5EF4-FFF2-40B4-BE49-F238E27FC236}">
                <a16:creationId xmlns:a16="http://schemas.microsoft.com/office/drawing/2014/main" id="{E23CD02C-E79B-1260-ED3E-9ED3E75524C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-1" r="49682" b="33524"/>
          <a:stretch/>
        </p:blipFill>
        <p:spPr>
          <a:xfrm>
            <a:off x="1120579" y="1563887"/>
            <a:ext cx="1851937" cy="1421910"/>
          </a:xfrm>
          <a:prstGeom prst="rect">
            <a:avLst/>
          </a:prstGeom>
        </p:spPr>
      </p:pic>
      <p:sp>
        <p:nvSpPr>
          <p:cNvPr id="18" name="Flèche : virage 17">
            <a:extLst>
              <a:ext uri="{FF2B5EF4-FFF2-40B4-BE49-F238E27FC236}">
                <a16:creationId xmlns:a16="http://schemas.microsoft.com/office/drawing/2014/main" id="{02D5251B-7A41-7E5B-402C-2FA7ADB5C94F}"/>
              </a:ext>
            </a:extLst>
          </p:cNvPr>
          <p:cNvSpPr/>
          <p:nvPr/>
        </p:nvSpPr>
        <p:spPr>
          <a:xfrm flipV="1">
            <a:off x="1930169" y="3091127"/>
            <a:ext cx="839755" cy="1063690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9" name="Group 1">
            <a:extLst>
              <a:ext uri="{FF2B5EF4-FFF2-40B4-BE49-F238E27FC236}">
                <a16:creationId xmlns:a16="http://schemas.microsoft.com/office/drawing/2014/main" id="{C77907DF-B7E8-BC5B-5D07-C3D4ABF01440}"/>
              </a:ext>
            </a:extLst>
          </p:cNvPr>
          <p:cNvGrpSpPr/>
          <p:nvPr/>
        </p:nvGrpSpPr>
        <p:grpSpPr>
          <a:xfrm>
            <a:off x="3805327" y="4562669"/>
            <a:ext cx="2675980" cy="1351924"/>
            <a:chOff x="5267854" y="972680"/>
            <a:chExt cx="6269583" cy="1706275"/>
          </a:xfrm>
        </p:grpSpPr>
        <p:cxnSp>
          <p:nvCxnSpPr>
            <p:cNvPr id="20" name="Straight Arrow Connector 2">
              <a:extLst>
                <a:ext uri="{FF2B5EF4-FFF2-40B4-BE49-F238E27FC236}">
                  <a16:creationId xmlns:a16="http://schemas.microsoft.com/office/drawing/2014/main" id="{7A30BB0A-4D01-7A5B-B4A9-D36D91445685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6533614" y="1329218"/>
              <a:ext cx="744263" cy="1180715"/>
            </a:xfrm>
            <a:prstGeom prst="straightConnector1">
              <a:avLst/>
            </a:prstGeom>
            <a:ln w="19050">
              <a:solidFill>
                <a:srgbClr val="0000CC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4">
              <a:extLst>
                <a:ext uri="{FF2B5EF4-FFF2-40B4-BE49-F238E27FC236}">
                  <a16:creationId xmlns:a16="http://schemas.microsoft.com/office/drawing/2014/main" id="{4BCF79AF-634B-FD34-AC94-1B62770094C3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267854" y="972680"/>
              <a:ext cx="1959119" cy="1537253"/>
            </a:xfrm>
            <a:prstGeom prst="straightConnector1">
              <a:avLst/>
            </a:prstGeom>
            <a:ln w="19050">
              <a:solidFill>
                <a:srgbClr val="0000CC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5">
              <a:extLst>
                <a:ext uri="{FF2B5EF4-FFF2-40B4-BE49-F238E27FC236}">
                  <a16:creationId xmlns:a16="http://schemas.microsoft.com/office/drawing/2014/main" id="{47027785-657A-E9D6-B3D8-1321A10B7EE1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7214366" y="1160770"/>
              <a:ext cx="63512" cy="1349163"/>
            </a:xfrm>
            <a:prstGeom prst="straightConnector1">
              <a:avLst/>
            </a:prstGeom>
            <a:ln w="19050">
              <a:solidFill>
                <a:srgbClr val="0000CC"/>
              </a:solidFill>
              <a:headEnd type="none" w="med" len="med"/>
              <a:tailEnd type="arrow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8">
              <a:extLst>
                <a:ext uri="{FF2B5EF4-FFF2-40B4-BE49-F238E27FC236}">
                  <a16:creationId xmlns:a16="http://schemas.microsoft.com/office/drawing/2014/main" id="{CA029DFF-AA34-A19D-F838-58717D293A08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277877" y="2509935"/>
              <a:ext cx="582949" cy="0"/>
            </a:xfrm>
            <a:prstGeom prst="straightConnector1">
              <a:avLst/>
            </a:prstGeom>
            <a:ln w="19050">
              <a:solidFill>
                <a:srgbClr val="0000CC"/>
              </a:solidFill>
              <a:headEnd type="none" w="med" len="med"/>
              <a:tailEnd type="non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TextBox 9">
              <a:extLst>
                <a:ext uri="{FF2B5EF4-FFF2-40B4-BE49-F238E27FC236}">
                  <a16:creationId xmlns:a16="http://schemas.microsoft.com/office/drawing/2014/main" id="{0E17A1E9-6C4B-08ED-B7F3-3C52EAE452CF}"/>
                </a:ext>
              </a:extLst>
            </p:cNvPr>
            <p:cNvSpPr txBox="1"/>
            <p:nvPr/>
          </p:nvSpPr>
          <p:spPr>
            <a:xfrm>
              <a:off x="7569352" y="2173973"/>
              <a:ext cx="3968085" cy="5049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000" b="1" dirty="0">
                  <a:solidFill>
                    <a:srgbClr val="0000CC"/>
                  </a:solidFill>
                </a:rPr>
                <a:t>Les cellules</a:t>
              </a:r>
            </a:p>
          </p:txBody>
        </p:sp>
      </p:grpSp>
      <p:sp>
        <p:nvSpPr>
          <p:cNvPr id="25" name="ZoneTexte 24">
            <a:extLst>
              <a:ext uri="{FF2B5EF4-FFF2-40B4-BE49-F238E27FC236}">
                <a16:creationId xmlns:a16="http://schemas.microsoft.com/office/drawing/2014/main" id="{1D2063EE-8345-B00B-4CF3-7A161351F743}"/>
              </a:ext>
            </a:extLst>
          </p:cNvPr>
          <p:cNvSpPr txBox="1"/>
          <p:nvPr/>
        </p:nvSpPr>
        <p:spPr>
          <a:xfrm>
            <a:off x="973395" y="419408"/>
            <a:ext cx="103358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L’observation microscopique de Yaourt montre la présence de plusieurs cellules bactériennes.</a:t>
            </a:r>
          </a:p>
        </p:txBody>
      </p:sp>
    </p:spTree>
    <p:extLst>
      <p:ext uri="{BB962C8B-B14F-4D97-AF65-F5344CB8AC3E}">
        <p14:creationId xmlns:p14="http://schemas.microsoft.com/office/powerpoint/2010/main" val="144351756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7">
            <a:extLst>
              <a:ext uri="{FF2B5EF4-FFF2-40B4-BE49-F238E27FC236}">
                <a16:creationId xmlns:a16="http://schemas.microsoft.com/office/drawing/2014/main" id="{9002BB9D-0CE8-46A0-8FB0-A6EF2241E2BC}"/>
              </a:ext>
            </a:extLst>
          </p:cNvPr>
          <p:cNvSpPr txBox="1"/>
          <p:nvPr/>
        </p:nvSpPr>
        <p:spPr>
          <a:xfrm>
            <a:off x="1023593" y="206216"/>
            <a:ext cx="1014481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Il existe plusieurs êtres vivants, animaux et végétaux, qui sont constitués d'une seule cellule. On les qualifie aussi d'êtres vivants unicellulaires, par exemple :</a:t>
            </a:r>
          </a:p>
        </p:txBody>
      </p:sp>
      <p:sp>
        <p:nvSpPr>
          <p:cNvPr id="3" name="ZoneTexte 7">
            <a:extLst>
              <a:ext uri="{FF2B5EF4-FFF2-40B4-BE49-F238E27FC236}">
                <a16:creationId xmlns:a16="http://schemas.microsoft.com/office/drawing/2014/main" id="{5607F13E-7F7B-BC4B-E998-CDAE44DBA6D8}"/>
              </a:ext>
            </a:extLst>
          </p:cNvPr>
          <p:cNvSpPr txBox="1"/>
          <p:nvPr/>
        </p:nvSpPr>
        <p:spPr>
          <a:xfrm>
            <a:off x="2302848" y="3148816"/>
            <a:ext cx="223775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0000CC"/>
                </a:solidFill>
              </a:rPr>
              <a:t>Paramécie</a:t>
            </a:r>
          </a:p>
        </p:txBody>
      </p:sp>
      <p:sp>
        <p:nvSpPr>
          <p:cNvPr id="4" name="ZoneTexte 7">
            <a:extLst>
              <a:ext uri="{FF2B5EF4-FFF2-40B4-BE49-F238E27FC236}">
                <a16:creationId xmlns:a16="http://schemas.microsoft.com/office/drawing/2014/main" id="{2752F34D-393C-2120-9390-AABACA7880A9}"/>
              </a:ext>
            </a:extLst>
          </p:cNvPr>
          <p:cNvSpPr txBox="1"/>
          <p:nvPr/>
        </p:nvSpPr>
        <p:spPr>
          <a:xfrm>
            <a:off x="7146126" y="3148816"/>
            <a:ext cx="33773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0000CC"/>
                </a:solidFill>
              </a:rPr>
              <a:t>Algue </a:t>
            </a:r>
            <a:r>
              <a:rPr lang="ar-MA" sz="2400" b="1" dirty="0">
                <a:solidFill>
                  <a:srgbClr val="0000CC"/>
                </a:solidFill>
              </a:rPr>
              <a:t> طحلب </a:t>
            </a:r>
            <a:r>
              <a:rPr lang="fr-FR" sz="2400" b="1" dirty="0">
                <a:solidFill>
                  <a:srgbClr val="0000CC"/>
                </a:solidFill>
              </a:rPr>
              <a:t>unicellulaire</a:t>
            </a:r>
          </a:p>
        </p:txBody>
      </p:sp>
      <p:sp>
        <p:nvSpPr>
          <p:cNvPr id="5" name="ZoneTexte 7">
            <a:extLst>
              <a:ext uri="{FF2B5EF4-FFF2-40B4-BE49-F238E27FC236}">
                <a16:creationId xmlns:a16="http://schemas.microsoft.com/office/drawing/2014/main" id="{2517210B-C1C0-7BF2-3E4E-36B699F4D2A4}"/>
              </a:ext>
            </a:extLst>
          </p:cNvPr>
          <p:cNvSpPr txBox="1"/>
          <p:nvPr/>
        </p:nvSpPr>
        <p:spPr>
          <a:xfrm>
            <a:off x="7977858" y="5954664"/>
            <a:ext cx="22305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0000CC"/>
                </a:solidFill>
              </a:rPr>
              <a:t>Levures</a:t>
            </a:r>
            <a:r>
              <a:rPr lang="ar-MA" sz="2400" b="1" dirty="0">
                <a:solidFill>
                  <a:srgbClr val="0000CC"/>
                </a:solidFill>
              </a:rPr>
              <a:t>  خميرة  </a:t>
            </a:r>
            <a:endParaRPr lang="fr-FR" sz="2400" b="1" dirty="0">
              <a:solidFill>
                <a:srgbClr val="0000CC"/>
              </a:solidFill>
            </a:endParaRPr>
          </a:p>
        </p:txBody>
      </p:sp>
      <p:pic>
        <p:nvPicPr>
          <p:cNvPr id="6" name="Picture 4" descr="3 100+ Algues Unicellulaires Photos, taleaux et images libre de droits -  iStock | Algues bleues">
            <a:extLst>
              <a:ext uri="{FF2B5EF4-FFF2-40B4-BE49-F238E27FC236}">
                <a16:creationId xmlns:a16="http://schemas.microsoft.com/office/drawing/2014/main" id="{7A87D854-5EA3-B7A3-6852-B39C82ECE63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56" t="24537" r="14647" b="24264"/>
          <a:stretch/>
        </p:blipFill>
        <p:spPr bwMode="auto">
          <a:xfrm>
            <a:off x="1576541" y="1336351"/>
            <a:ext cx="3690372" cy="1812465"/>
          </a:xfrm>
          <a:prstGeom prst="rect">
            <a:avLst/>
          </a:prstGeom>
          <a:noFill/>
          <a:ln>
            <a:solidFill>
              <a:srgbClr val="0000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10" descr="Les algues peuvent-elles percer les secrets de la photosynthèse? -  Hortimedia">
            <a:extLst>
              <a:ext uri="{FF2B5EF4-FFF2-40B4-BE49-F238E27FC236}">
                <a16:creationId xmlns:a16="http://schemas.microsoft.com/office/drawing/2014/main" id="{FB45CBD2-3B39-AA47-DFC8-5C80D5D0ED3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2" t="14309" r="15679" b="9384"/>
          <a:stretch/>
        </p:blipFill>
        <p:spPr bwMode="auto">
          <a:xfrm>
            <a:off x="6835637" y="1336351"/>
            <a:ext cx="3955285" cy="1812465"/>
          </a:xfrm>
          <a:prstGeom prst="rect">
            <a:avLst/>
          </a:prstGeom>
          <a:noFill/>
          <a:ln>
            <a:solidFill>
              <a:srgbClr val="0000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L'observation de levures au microscope">
            <a:extLst>
              <a:ext uri="{FF2B5EF4-FFF2-40B4-BE49-F238E27FC236}">
                <a16:creationId xmlns:a16="http://schemas.microsoft.com/office/drawing/2014/main" id="{13A4579E-1FEE-642B-21D7-A4661CBB6EA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71" t="25770" r="25232" b="25955"/>
          <a:stretch/>
        </p:blipFill>
        <p:spPr bwMode="auto">
          <a:xfrm>
            <a:off x="6950389" y="4023439"/>
            <a:ext cx="3768862" cy="1856860"/>
          </a:xfrm>
          <a:prstGeom prst="rect">
            <a:avLst/>
          </a:prstGeom>
          <a:noFill/>
          <a:ln>
            <a:solidFill>
              <a:srgbClr val="0000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7" descr="A close-up of a blob&#10;&#10;Description automatically generated">
            <a:extLst>
              <a:ext uri="{FF2B5EF4-FFF2-40B4-BE49-F238E27FC236}">
                <a16:creationId xmlns:a16="http://schemas.microsoft.com/office/drawing/2014/main" id="{54F79A5A-8CD0-F06B-90C5-7C75C430989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01"/>
          <a:stretch/>
        </p:blipFill>
        <p:spPr>
          <a:xfrm>
            <a:off x="1551241" y="4067834"/>
            <a:ext cx="3690371" cy="1812465"/>
          </a:xfrm>
          <a:prstGeom prst="rect">
            <a:avLst/>
          </a:prstGeom>
          <a:ln>
            <a:solidFill>
              <a:srgbClr val="0000CC"/>
            </a:solidFill>
          </a:ln>
        </p:spPr>
      </p:pic>
      <p:sp>
        <p:nvSpPr>
          <p:cNvPr id="10" name="ZoneTexte 7">
            <a:extLst>
              <a:ext uri="{FF2B5EF4-FFF2-40B4-BE49-F238E27FC236}">
                <a16:creationId xmlns:a16="http://schemas.microsoft.com/office/drawing/2014/main" id="{68D73917-0FA3-612D-EB52-DC581C9BA77A}"/>
              </a:ext>
            </a:extLst>
          </p:cNvPr>
          <p:cNvSpPr txBox="1"/>
          <p:nvPr/>
        </p:nvSpPr>
        <p:spPr>
          <a:xfrm>
            <a:off x="2629309" y="5875987"/>
            <a:ext cx="158483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dirty="0">
                <a:solidFill>
                  <a:srgbClr val="0000CC"/>
                </a:solidFill>
              </a:rPr>
              <a:t>Amibe</a:t>
            </a:r>
          </a:p>
        </p:txBody>
      </p:sp>
    </p:spTree>
    <p:extLst>
      <p:ext uri="{BB962C8B-B14F-4D97-AF65-F5344CB8AC3E}">
        <p14:creationId xmlns:p14="http://schemas.microsoft.com/office/powerpoint/2010/main" val="36723103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D6B4BD9-580F-33F2-7429-4199320FF0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1850E9C-E3FA-F983-D029-61FB02E49146}"/>
              </a:ext>
            </a:extLst>
          </p:cNvPr>
          <p:cNvSpPr txBox="1"/>
          <p:nvPr/>
        </p:nvSpPr>
        <p:spPr>
          <a:xfrm>
            <a:off x="984208" y="218830"/>
            <a:ext cx="10053273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900" b="1" dirty="0">
                <a:solidFill>
                  <a:schemeClr val="bg2">
                    <a:lumMod val="50000"/>
                  </a:schemeClr>
                </a:solidFill>
              </a:rPr>
              <a:t>Vu la petite taille de la cellule bactérienne, ses constituants ne sont visibles que par un microscope qui permet de donner des grossissements très élevés.  Une cellule bactérienne est constituée de :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330A09D0-8F0B-9990-BD58-31899A0725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96475" y="314104"/>
            <a:ext cx="699046" cy="699046"/>
          </a:xfrm>
          <a:prstGeom prst="rect">
            <a:avLst/>
          </a:prstGeom>
        </p:spPr>
      </p:pic>
      <p:grpSp>
        <p:nvGrpSpPr>
          <p:cNvPr id="4" name="Groupe 3">
            <a:extLst>
              <a:ext uri="{FF2B5EF4-FFF2-40B4-BE49-F238E27FC236}">
                <a16:creationId xmlns:a16="http://schemas.microsoft.com/office/drawing/2014/main" id="{DDA54552-D951-D728-25F6-C2FE63446779}"/>
              </a:ext>
            </a:extLst>
          </p:cNvPr>
          <p:cNvGrpSpPr/>
          <p:nvPr/>
        </p:nvGrpSpPr>
        <p:grpSpPr>
          <a:xfrm>
            <a:off x="3868065" y="4342178"/>
            <a:ext cx="834183" cy="462389"/>
            <a:chOff x="6350516" y="5841335"/>
            <a:chExt cx="834183" cy="462389"/>
          </a:xfrm>
        </p:grpSpPr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9E9B5BB1-043B-FF7A-F352-612809245FD2}"/>
                </a:ext>
              </a:extLst>
            </p:cNvPr>
            <p:cNvSpPr txBox="1"/>
            <p:nvPr/>
          </p:nvSpPr>
          <p:spPr>
            <a:xfrm>
              <a:off x="6350516" y="5841335"/>
              <a:ext cx="8341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0,1 </a:t>
              </a:r>
              <a:r>
                <a:rPr lang="el-GR" b="0" i="0" dirty="0">
                  <a:solidFill>
                    <a:srgbClr val="040C28"/>
                  </a:solidFill>
                  <a:effectLst/>
                  <a:latin typeface="Google Sans"/>
                </a:rPr>
                <a:t>μ</a:t>
              </a:r>
              <a:r>
                <a:rPr lang="fr-FR" b="0" i="0" dirty="0">
                  <a:solidFill>
                    <a:srgbClr val="040C28"/>
                  </a:solidFill>
                  <a:effectLst/>
                  <a:latin typeface="Google Sans"/>
                </a:rPr>
                <a:t>m</a:t>
              </a:r>
              <a:endParaRPr lang="fr-FR" dirty="0"/>
            </a:p>
          </p:txBody>
        </p:sp>
        <p:cxnSp>
          <p:nvCxnSpPr>
            <p:cNvPr id="6" name="Connecteur droit 5">
              <a:extLst>
                <a:ext uri="{FF2B5EF4-FFF2-40B4-BE49-F238E27FC236}">
                  <a16:creationId xmlns:a16="http://schemas.microsoft.com/office/drawing/2014/main" id="{F997999C-608E-038C-E775-72C2054070AB}"/>
                </a:ext>
              </a:extLst>
            </p:cNvPr>
            <p:cNvCxnSpPr>
              <a:cxnSpLocks/>
            </p:cNvCxnSpPr>
            <p:nvPr/>
          </p:nvCxnSpPr>
          <p:spPr>
            <a:xfrm>
              <a:off x="6398255" y="6241686"/>
              <a:ext cx="7315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Connecteur droit 6">
              <a:extLst>
                <a:ext uri="{FF2B5EF4-FFF2-40B4-BE49-F238E27FC236}">
                  <a16:creationId xmlns:a16="http://schemas.microsoft.com/office/drawing/2014/main" id="{FF32CD5A-04EE-E376-8F5F-3CDA7F8C0471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98255" y="6179648"/>
              <a:ext cx="0" cy="12407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63097A7B-96FA-6DDF-8B26-5C7B3080624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19610" y="6179648"/>
              <a:ext cx="0" cy="12407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9" name="Groupe 8">
            <a:extLst>
              <a:ext uri="{FF2B5EF4-FFF2-40B4-BE49-F238E27FC236}">
                <a16:creationId xmlns:a16="http://schemas.microsoft.com/office/drawing/2014/main" id="{F7B083AD-072B-B041-87DC-1EE04600CD7E}"/>
              </a:ext>
            </a:extLst>
          </p:cNvPr>
          <p:cNvGrpSpPr/>
          <p:nvPr/>
        </p:nvGrpSpPr>
        <p:grpSpPr>
          <a:xfrm>
            <a:off x="1549714" y="1610764"/>
            <a:ext cx="9394750" cy="3340898"/>
            <a:chOff x="1205585" y="1600605"/>
            <a:chExt cx="9394750" cy="3340898"/>
          </a:xfrm>
        </p:grpSpPr>
        <p:pic>
          <p:nvPicPr>
            <p:cNvPr id="10" name="Image 9" descr="Une image contenant capture d’écran, art, astronomie&#10;&#10;Description générée automatiquement avec une confiance moyenne">
              <a:extLst>
                <a:ext uri="{FF2B5EF4-FFF2-40B4-BE49-F238E27FC236}">
                  <a16:creationId xmlns:a16="http://schemas.microsoft.com/office/drawing/2014/main" id="{9CEDC257-E345-C5C9-7756-75D1DFEFAE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05585" y="1600605"/>
              <a:ext cx="9394750" cy="3340898"/>
            </a:xfrm>
            <a:prstGeom prst="rect">
              <a:avLst/>
            </a:prstGeom>
          </p:spPr>
        </p:pic>
        <p:cxnSp>
          <p:nvCxnSpPr>
            <p:cNvPr id="11" name="Connecteur droit avec flèche 18">
              <a:extLst>
                <a:ext uri="{FF2B5EF4-FFF2-40B4-BE49-F238E27FC236}">
                  <a16:creationId xmlns:a16="http://schemas.microsoft.com/office/drawing/2014/main" id="{D132A6C2-0843-65EE-D9DA-0D3DF6B4E876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6278880" y="2729779"/>
              <a:ext cx="879892" cy="0"/>
            </a:xfrm>
            <a:prstGeom prst="straightConnector1">
              <a:avLst/>
            </a:prstGeom>
            <a:ln w="38100">
              <a:solidFill>
                <a:srgbClr val="0000CC"/>
              </a:solidFill>
              <a:prstDash val="solid"/>
              <a:headEnd type="none" w="med" len="med"/>
              <a:tailEnd type="non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</p:grpSp>
      <p:sp>
        <p:nvSpPr>
          <p:cNvPr id="12" name="Google Shape;1403;p31">
            <a:extLst>
              <a:ext uri="{FF2B5EF4-FFF2-40B4-BE49-F238E27FC236}">
                <a16:creationId xmlns:a16="http://schemas.microsoft.com/office/drawing/2014/main" id="{4C19153D-EAFC-C3D2-5961-817B96D84711}"/>
              </a:ext>
            </a:extLst>
          </p:cNvPr>
          <p:cNvSpPr/>
          <p:nvPr/>
        </p:nvSpPr>
        <p:spPr>
          <a:xfrm>
            <a:off x="1071839" y="5549276"/>
            <a:ext cx="10414082" cy="65357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CC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altLang="en-US" sz="2400" dirty="0">
                <a:latin typeface="+mj-lt"/>
                <a:cs typeface="Calibri" panose="020F0502020204030204" pitchFamily="34" charset="0"/>
              </a:rPr>
              <a:t>Les bactéries n’ont pas un noyau, elles sont appelées donc </a:t>
            </a:r>
            <a:r>
              <a:rPr lang="fr-FR" altLang="en-US" sz="2400" b="1" dirty="0">
                <a:latin typeface="+mj-lt"/>
                <a:cs typeface="Calibri" panose="020F0502020204030204" pitchFamily="34" charset="0"/>
              </a:rPr>
              <a:t>des procaryotes</a:t>
            </a:r>
            <a:r>
              <a:rPr lang="fr-FR" altLang="en-US" sz="2400" dirty="0">
                <a:latin typeface="+mj-lt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564568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025BED-01D8-0B8A-0A22-83F944E435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2" descr="Image générée">
            <a:extLst>
              <a:ext uri="{FF2B5EF4-FFF2-40B4-BE49-F238E27FC236}">
                <a16:creationId xmlns:a16="http://schemas.microsoft.com/office/drawing/2014/main" id="{5FA1BCB3-912D-8C33-256F-F0A36B5141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30481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Google Shape;285;p29">
            <a:extLst>
              <a:ext uri="{FF2B5EF4-FFF2-40B4-BE49-F238E27FC236}">
                <a16:creationId xmlns:a16="http://schemas.microsoft.com/office/drawing/2014/main" id="{93E58BA9-3364-706B-F53E-8065A6181845}"/>
              </a:ext>
            </a:extLst>
          </p:cNvPr>
          <p:cNvSpPr/>
          <p:nvPr/>
        </p:nvSpPr>
        <p:spPr>
          <a:xfrm>
            <a:off x="948074" y="351425"/>
            <a:ext cx="10526171" cy="473837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4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Repérage dans le chapitre</a:t>
            </a:r>
            <a:endParaRPr lang="fr-FR" sz="2400" b="1" noProof="0" dirty="0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0F3A2217-C002-9E7B-2D72-E3B73C619588}"/>
              </a:ext>
            </a:extLst>
          </p:cNvPr>
          <p:cNvSpPr/>
          <p:nvPr/>
        </p:nvSpPr>
        <p:spPr>
          <a:xfrm>
            <a:off x="1831871" y="2302722"/>
            <a:ext cx="8528257" cy="574274"/>
          </a:xfrm>
          <a:prstGeom prst="rect">
            <a:avLst/>
          </a:prstGeom>
          <a:solidFill>
            <a:srgbClr val="0034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bg1"/>
                </a:solidFill>
              </a:rPr>
              <a:t>Séquence 1: Diversité des cellules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A96B81E3-C03D-A3B5-5AB5-772CAD807107}"/>
              </a:ext>
            </a:extLst>
          </p:cNvPr>
          <p:cNvSpPr/>
          <p:nvPr/>
        </p:nvSpPr>
        <p:spPr>
          <a:xfrm>
            <a:off x="1831871" y="2974186"/>
            <a:ext cx="8528257" cy="574274"/>
          </a:xfrm>
          <a:prstGeom prst="rect">
            <a:avLst/>
          </a:prstGeom>
          <a:solidFill>
            <a:srgbClr val="0034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b="1" noProof="0" dirty="0">
                <a:solidFill>
                  <a:schemeClr val="bg1"/>
                </a:solidFill>
              </a:rPr>
              <a:t>Séquence 2: Unité des cellules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C77E1C0-5B14-7417-2830-66D5687B8486}"/>
              </a:ext>
            </a:extLst>
          </p:cNvPr>
          <p:cNvSpPr/>
          <p:nvPr/>
        </p:nvSpPr>
        <p:spPr>
          <a:xfrm>
            <a:off x="866874" y="1297376"/>
            <a:ext cx="10236997" cy="574274"/>
          </a:xfrm>
          <a:prstGeom prst="rect">
            <a:avLst/>
          </a:prstGeom>
          <a:solidFill>
            <a:srgbClr val="00345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noProof="0" dirty="0">
                <a:solidFill>
                  <a:schemeClr val="bg1"/>
                </a:solidFill>
              </a:rPr>
              <a:t>Chapitre 3: La cellule, unité structurale et fonctionnelle du vivant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F0EA3580-1539-04FB-C033-236C4880BDAA}"/>
              </a:ext>
            </a:extLst>
          </p:cNvPr>
          <p:cNvGrpSpPr/>
          <p:nvPr/>
        </p:nvGrpSpPr>
        <p:grpSpPr>
          <a:xfrm>
            <a:off x="2080903" y="3739971"/>
            <a:ext cx="8030191" cy="1846894"/>
            <a:chOff x="1376550" y="2956164"/>
            <a:chExt cx="9336506" cy="2579628"/>
          </a:xfrm>
        </p:grpSpPr>
        <p:sp>
          <p:nvSpPr>
            <p:cNvPr id="3" name="Rectangle : coins arrondis 18 - 3">
              <a:extLst>
                <a:ext uri="{FF2B5EF4-FFF2-40B4-BE49-F238E27FC236}">
                  <a16:creationId xmlns:a16="http://schemas.microsoft.com/office/drawing/2014/main" id="{0D435A88-1444-62F1-BBBD-BF9346D86FC1}"/>
                </a:ext>
              </a:extLst>
            </p:cNvPr>
            <p:cNvSpPr/>
            <p:nvPr/>
          </p:nvSpPr>
          <p:spPr>
            <a:xfrm>
              <a:off x="3493446" y="3023670"/>
              <a:ext cx="7047729" cy="990258"/>
            </a:xfrm>
            <a:prstGeom prst="roundRect">
              <a:avLst/>
            </a:prstGeom>
            <a:solidFill>
              <a:schemeClr val="bg1"/>
            </a:solidFill>
            <a:ln w="9528" cap="flat">
              <a:solidFill>
                <a:srgbClr val="000000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0" compatLnSpc="1">
              <a:noAutofit/>
            </a:bodyPr>
            <a:lstStyle/>
            <a:p>
              <a:pPr algn="ctr" defTabSz="685800"/>
              <a:r>
                <a:rPr lang="fr-FR" sz="1600" b="1" noProof="0" dirty="0">
                  <a:latin typeface="Arial"/>
                </a:rPr>
                <a:t>Identifier les constituants cellulaires et leurs fonctions.</a:t>
              </a:r>
            </a:p>
          </p:txBody>
        </p:sp>
        <p:sp>
          <p:nvSpPr>
            <p:cNvPr id="4" name="Rectangle : coins arrondis 18 - 3">
              <a:extLst>
                <a:ext uri="{FF2B5EF4-FFF2-40B4-BE49-F238E27FC236}">
                  <a16:creationId xmlns:a16="http://schemas.microsoft.com/office/drawing/2014/main" id="{C7D0E24F-4701-41E9-5A98-1F157191185B}"/>
                </a:ext>
              </a:extLst>
            </p:cNvPr>
            <p:cNvSpPr/>
            <p:nvPr/>
          </p:nvSpPr>
          <p:spPr>
            <a:xfrm>
              <a:off x="1603302" y="3040547"/>
              <a:ext cx="1372361" cy="990258"/>
            </a:xfrm>
            <a:prstGeom prst="roundRect">
              <a:avLst/>
            </a:prstGeom>
            <a:solidFill>
              <a:schemeClr val="bg1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noProof="0" dirty="0">
                  <a:latin typeface="Calibri"/>
                  <a:ea typeface="Calibri"/>
                  <a:cs typeface="Calibri"/>
                </a:rPr>
                <a:t>Tâche 7</a:t>
              </a:r>
            </a:p>
          </p:txBody>
        </p:sp>
        <p:sp>
          <p:nvSpPr>
            <p:cNvPr id="5" name="Rectangle : coins arrondis 18 - 3">
              <a:extLst>
                <a:ext uri="{FF2B5EF4-FFF2-40B4-BE49-F238E27FC236}">
                  <a16:creationId xmlns:a16="http://schemas.microsoft.com/office/drawing/2014/main" id="{E6302C9D-1445-1F8C-88D1-482C87E581BC}"/>
                </a:ext>
              </a:extLst>
            </p:cNvPr>
            <p:cNvSpPr/>
            <p:nvPr/>
          </p:nvSpPr>
          <p:spPr>
            <a:xfrm>
              <a:off x="1603302" y="4545213"/>
              <a:ext cx="1372360" cy="990258"/>
            </a:xfrm>
            <a:prstGeom prst="roundRect">
              <a:avLst/>
            </a:prstGeom>
            <a:solidFill>
              <a:srgbClr val="00B0F0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noProof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Tâche 8</a:t>
              </a:r>
            </a:p>
          </p:txBody>
        </p:sp>
        <p:sp>
          <p:nvSpPr>
            <p:cNvPr id="6" name="Rectangle : coins arrondis 18 - 3">
              <a:extLst>
                <a:ext uri="{FF2B5EF4-FFF2-40B4-BE49-F238E27FC236}">
                  <a16:creationId xmlns:a16="http://schemas.microsoft.com/office/drawing/2014/main" id="{9BCAD05E-510A-DA9C-7289-6BFB2C922EA5}"/>
                </a:ext>
              </a:extLst>
            </p:cNvPr>
            <p:cNvSpPr/>
            <p:nvPr/>
          </p:nvSpPr>
          <p:spPr>
            <a:xfrm>
              <a:off x="3569645" y="4545534"/>
              <a:ext cx="7047729" cy="990258"/>
            </a:xfrm>
            <a:prstGeom prst="roundRect">
              <a:avLst/>
            </a:prstGeom>
            <a:solidFill>
              <a:srgbClr val="00B0F0"/>
            </a:solidFill>
            <a:ln w="9528" cap="flat">
              <a:solidFill>
                <a:srgbClr val="44546A"/>
              </a:solidFill>
              <a:prstDash val="solid"/>
              <a:miter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/>
              <a:r>
                <a:rPr lang="fr-FR" b="1" kern="0" noProof="0" dirty="0">
                  <a:solidFill>
                    <a:schemeClr val="bg1"/>
                  </a:solidFill>
                  <a:latin typeface="Calibri"/>
                  <a:ea typeface="Calibri"/>
                  <a:cs typeface="Calibri"/>
                </a:rPr>
                <a:t>Réaliser un dessin d’observation d’une cellule animale ou végétale.</a:t>
              </a:r>
            </a:p>
          </p:txBody>
        </p:sp>
        <p:sp>
          <p:nvSpPr>
            <p:cNvPr id="7" name="Rectangle: Rounded Corners 11">
              <a:extLst>
                <a:ext uri="{FF2B5EF4-FFF2-40B4-BE49-F238E27FC236}">
                  <a16:creationId xmlns:a16="http://schemas.microsoft.com/office/drawing/2014/main" id="{1AD7B0FE-5DAC-EB0B-4003-1BD8079C965D}"/>
                </a:ext>
              </a:extLst>
            </p:cNvPr>
            <p:cNvSpPr/>
            <p:nvPr/>
          </p:nvSpPr>
          <p:spPr>
            <a:xfrm>
              <a:off x="1376550" y="2956164"/>
              <a:ext cx="9336506" cy="1155024"/>
            </a:xfrm>
            <a:prstGeom prst="roundRect">
              <a:avLst/>
            </a:prstGeom>
            <a:noFill/>
            <a:ln w="38100">
              <a:prstDash val="lgDash"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noProof="0" dirty="0"/>
            </a:p>
          </p:txBody>
        </p:sp>
      </p:grpSp>
    </p:spTree>
    <p:extLst>
      <p:ext uri="{BB962C8B-B14F-4D97-AF65-F5344CB8AC3E}">
        <p14:creationId xmlns:p14="http://schemas.microsoft.com/office/powerpoint/2010/main" val="12649349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7">
            <a:extLst>
              <a:ext uri="{FF2B5EF4-FFF2-40B4-BE49-F238E27FC236}">
                <a16:creationId xmlns:a16="http://schemas.microsoft.com/office/drawing/2014/main" id="{A07850D2-CE70-3AB9-4A0F-190F626858B2}"/>
              </a:ext>
            </a:extLst>
          </p:cNvPr>
          <p:cNvSpPr txBox="1"/>
          <p:nvPr/>
        </p:nvSpPr>
        <p:spPr>
          <a:xfrm>
            <a:off x="969073" y="205000"/>
            <a:ext cx="98622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Maintenant, je vais déterminer le rôle de chacun des constituants cellulaires. </a:t>
            </a:r>
          </a:p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On va commencer par </a:t>
            </a:r>
            <a:r>
              <a:rPr lang="fr-FR" sz="2000" b="1" dirty="0"/>
              <a:t>le </a:t>
            </a:r>
            <a:r>
              <a:rPr lang="fr-FR" sz="2000" b="1" dirty="0">
                <a:latin typeface="+mj-lt"/>
              </a:rPr>
              <a:t>rôle de la membrane cytoplasmique.</a:t>
            </a:r>
          </a:p>
        </p:txBody>
      </p:sp>
      <p:pic>
        <p:nvPicPr>
          <p:cNvPr id="1026" name="Picture 2" descr="eau iodee">
            <a:extLst>
              <a:ext uri="{FF2B5EF4-FFF2-40B4-BE49-F238E27FC236}">
                <a16:creationId xmlns:a16="http://schemas.microsoft.com/office/drawing/2014/main" id="{1296E07E-C35E-5E77-1221-48A1EC317C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01" t="4123" r="542" b="23876"/>
          <a:stretch/>
        </p:blipFill>
        <p:spPr bwMode="auto">
          <a:xfrm rot="16200000">
            <a:off x="970631" y="2325323"/>
            <a:ext cx="2924653" cy="2047257"/>
          </a:xfrm>
          <a:prstGeom prst="rect">
            <a:avLst/>
          </a:prstGeom>
          <a:noFill/>
          <a:ln>
            <a:solidFill>
              <a:srgbClr val="0000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SVT TB TP 1.1. - Cellules eucaryotes - T. JEAN - BCPST Capes Agrégation  Licence">
            <a:extLst>
              <a:ext uri="{FF2B5EF4-FFF2-40B4-BE49-F238E27FC236}">
                <a16:creationId xmlns:a16="http://schemas.microsoft.com/office/drawing/2014/main" id="{47AFDC70-9ED3-CAF6-1453-AF49E7928C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8109" y="1886625"/>
            <a:ext cx="4118298" cy="3084749"/>
          </a:xfrm>
          <a:prstGeom prst="rect">
            <a:avLst/>
          </a:prstGeom>
          <a:noFill/>
          <a:ln>
            <a:solidFill>
              <a:srgbClr val="0000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403;p31">
            <a:extLst>
              <a:ext uri="{FF2B5EF4-FFF2-40B4-BE49-F238E27FC236}">
                <a16:creationId xmlns:a16="http://schemas.microsoft.com/office/drawing/2014/main" id="{3687A143-8035-DB89-4B33-48B0B7E81A8D}"/>
              </a:ext>
            </a:extLst>
          </p:cNvPr>
          <p:cNvSpPr/>
          <p:nvPr/>
        </p:nvSpPr>
        <p:spPr>
          <a:xfrm>
            <a:off x="3869722" y="3428999"/>
            <a:ext cx="2138835" cy="53232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altLang="en-US" sz="2400" b="1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Membrane cytoplasmique</a:t>
            </a:r>
          </a:p>
        </p:txBody>
      </p:sp>
      <p:cxnSp>
        <p:nvCxnSpPr>
          <p:cNvPr id="6" name="Connecteur droit avec flèche 18">
            <a:extLst>
              <a:ext uri="{FF2B5EF4-FFF2-40B4-BE49-F238E27FC236}">
                <a16:creationId xmlns:a16="http://schemas.microsoft.com/office/drawing/2014/main" id="{12865030-F173-CF0C-3BA5-0EF4694E381F}"/>
              </a:ext>
            </a:extLst>
          </p:cNvPr>
          <p:cNvCxnSpPr>
            <a:cxnSpLocks/>
          </p:cNvCxnSpPr>
          <p:nvPr/>
        </p:nvCxnSpPr>
        <p:spPr>
          <a:xfrm>
            <a:off x="5739233" y="3653596"/>
            <a:ext cx="1101089" cy="0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7" name="Connecteur droit avec flèche 18">
            <a:extLst>
              <a:ext uri="{FF2B5EF4-FFF2-40B4-BE49-F238E27FC236}">
                <a16:creationId xmlns:a16="http://schemas.microsoft.com/office/drawing/2014/main" id="{CC3FB5F2-9099-6B5E-B9CA-1749865FB349}"/>
              </a:ext>
            </a:extLst>
          </p:cNvPr>
          <p:cNvCxnSpPr>
            <a:cxnSpLocks/>
          </p:cNvCxnSpPr>
          <p:nvPr/>
        </p:nvCxnSpPr>
        <p:spPr>
          <a:xfrm>
            <a:off x="1708486" y="3653596"/>
            <a:ext cx="2372029" cy="0"/>
          </a:xfrm>
          <a:prstGeom prst="straightConnector1">
            <a:avLst/>
          </a:prstGeom>
          <a:ln w="38100">
            <a:solidFill>
              <a:srgbClr val="0000CC"/>
            </a:solidFill>
            <a:headEnd type="triangle" w="med" len="med"/>
            <a:tailEnd type="non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BFF891DA-5510-4B5F-A958-A774F5313BE2}"/>
              </a:ext>
            </a:extLst>
          </p:cNvPr>
          <p:cNvSpPr txBox="1"/>
          <p:nvPr/>
        </p:nvSpPr>
        <p:spPr>
          <a:xfrm>
            <a:off x="1728403" y="5413228"/>
            <a:ext cx="8735193" cy="91940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rgbClr val="0000CC"/>
            </a:solidFill>
            <a:prstDash val="dash"/>
          </a:ln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0000CC"/>
                </a:solidFill>
                <a:latin typeface="+mj-lt"/>
              </a:rPr>
              <a:t>•</a:t>
            </a:r>
            <a:r>
              <a:rPr lang="fr-FR" sz="2400" dirty="0">
                <a:solidFill>
                  <a:srgbClr val="000000"/>
                </a:solidFill>
                <a:latin typeface="+mj-lt"/>
              </a:rPr>
              <a:t> La </a:t>
            </a:r>
            <a:r>
              <a:rPr lang="fr-FR" sz="2400" b="0" i="0" dirty="0">
                <a:solidFill>
                  <a:srgbClr val="000000"/>
                </a:solidFill>
                <a:effectLst/>
                <a:latin typeface="+mj-lt"/>
              </a:rPr>
              <a:t>membrane cytoplasmique délimite la cellule et la protège</a:t>
            </a:r>
            <a:r>
              <a:rPr lang="fr-FR" sz="2400" dirty="0">
                <a:solidFill>
                  <a:srgbClr val="000000"/>
                </a:solidFill>
                <a:latin typeface="+mj-lt"/>
              </a:rPr>
              <a:t>.</a:t>
            </a:r>
            <a:endParaRPr lang="fr-FR" sz="2400" b="0" i="0" dirty="0">
              <a:solidFill>
                <a:srgbClr val="000000"/>
              </a:solidFill>
              <a:effectLst/>
              <a:latin typeface="+mj-lt"/>
            </a:endParaRPr>
          </a:p>
          <a:p>
            <a:r>
              <a:rPr lang="fr-FR" sz="2400" dirty="0">
                <a:solidFill>
                  <a:srgbClr val="0000CC"/>
                </a:solidFill>
                <a:latin typeface="+mj-lt"/>
              </a:rPr>
              <a:t>•</a:t>
            </a:r>
            <a:r>
              <a:rPr lang="fr-FR" sz="2400" dirty="0">
                <a:solidFill>
                  <a:srgbClr val="000000"/>
                </a:solidFill>
                <a:latin typeface="+mj-lt"/>
              </a:rPr>
              <a:t> Elle </a:t>
            </a:r>
            <a:r>
              <a:rPr lang="fr-FR" sz="2400" b="0" i="0" dirty="0">
                <a:solidFill>
                  <a:srgbClr val="000000"/>
                </a:solidFill>
                <a:effectLst/>
                <a:latin typeface="+mj-lt"/>
              </a:rPr>
              <a:t>assure les échanges entre l’intérieur et l’extérieur de la cellule. </a:t>
            </a:r>
            <a:endParaRPr lang="en-US" sz="2400" dirty="0">
              <a:latin typeface="+mj-lt"/>
            </a:endParaRPr>
          </a:p>
        </p:txBody>
      </p:sp>
      <p:sp>
        <p:nvSpPr>
          <p:cNvPr id="4" name="ZoneTexte 7">
            <a:extLst>
              <a:ext uri="{FF2B5EF4-FFF2-40B4-BE49-F238E27FC236}">
                <a16:creationId xmlns:a16="http://schemas.microsoft.com/office/drawing/2014/main" id="{0388E605-2E2C-EA20-4601-768ECD319D53}"/>
              </a:ext>
            </a:extLst>
          </p:cNvPr>
          <p:cNvSpPr txBox="1"/>
          <p:nvPr/>
        </p:nvSpPr>
        <p:spPr>
          <a:xfrm>
            <a:off x="475896" y="1055728"/>
            <a:ext cx="1144547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0000CC"/>
                </a:solidFill>
                <a:latin typeface="+mj-lt"/>
              </a:rPr>
              <a:t>La membrane cytoplasmique</a:t>
            </a:r>
            <a:r>
              <a:rPr lang="fr-FR" sz="2400" dirty="0">
                <a:solidFill>
                  <a:srgbClr val="0000CC"/>
                </a:solidFill>
                <a:highlight>
                  <a:srgbClr val="FFFFFF"/>
                </a:highlight>
                <a:latin typeface="+mj-lt"/>
              </a:rPr>
              <a:t> se trouve chez toutes les cellules (eucaryotes et procaryotes).</a:t>
            </a:r>
            <a:r>
              <a:rPr lang="fr-FR" sz="2400" dirty="0">
                <a:latin typeface="+mj-lt"/>
              </a:rPr>
              <a:t> </a:t>
            </a: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003C6BBE-E099-B11C-6F54-C0640098A61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96475" y="314104"/>
            <a:ext cx="699046" cy="699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5222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eau iodee">
            <a:extLst>
              <a:ext uri="{FF2B5EF4-FFF2-40B4-BE49-F238E27FC236}">
                <a16:creationId xmlns:a16="http://schemas.microsoft.com/office/drawing/2014/main" id="{F824829A-59FC-9402-B370-8FD25C51179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01" t="4123" r="542" b="23876"/>
          <a:stretch/>
        </p:blipFill>
        <p:spPr bwMode="auto">
          <a:xfrm rot="16200000">
            <a:off x="933308" y="2325323"/>
            <a:ext cx="2924653" cy="2047257"/>
          </a:xfrm>
          <a:prstGeom prst="rect">
            <a:avLst/>
          </a:prstGeom>
          <a:noFill/>
          <a:ln>
            <a:solidFill>
              <a:srgbClr val="0000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SVT TB TP 1.1. - Cellules eucaryotes - T. JEAN - BCPST Capes Agrégation  Licence">
            <a:extLst>
              <a:ext uri="{FF2B5EF4-FFF2-40B4-BE49-F238E27FC236}">
                <a16:creationId xmlns:a16="http://schemas.microsoft.com/office/drawing/2014/main" id="{0202BD06-C94C-D913-DD6E-9A71343BA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786" y="1886625"/>
            <a:ext cx="4118298" cy="3084749"/>
          </a:xfrm>
          <a:prstGeom prst="rect">
            <a:avLst/>
          </a:prstGeom>
          <a:noFill/>
          <a:ln>
            <a:solidFill>
              <a:srgbClr val="0000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403;p31">
            <a:extLst>
              <a:ext uri="{FF2B5EF4-FFF2-40B4-BE49-F238E27FC236}">
                <a16:creationId xmlns:a16="http://schemas.microsoft.com/office/drawing/2014/main" id="{3687A143-8035-DB89-4B33-48B0B7E81A8D}"/>
              </a:ext>
            </a:extLst>
          </p:cNvPr>
          <p:cNvSpPr/>
          <p:nvPr/>
        </p:nvSpPr>
        <p:spPr>
          <a:xfrm>
            <a:off x="4077904" y="3245162"/>
            <a:ext cx="1527402" cy="561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altLang="en-US" sz="2400" b="1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Noyau</a:t>
            </a:r>
          </a:p>
        </p:txBody>
      </p:sp>
      <p:cxnSp>
        <p:nvCxnSpPr>
          <p:cNvPr id="6" name="Connecteur droit avec flèche 18">
            <a:extLst>
              <a:ext uri="{FF2B5EF4-FFF2-40B4-BE49-F238E27FC236}">
                <a16:creationId xmlns:a16="http://schemas.microsoft.com/office/drawing/2014/main" id="{12865030-F173-CF0C-3BA5-0EF4694E381F}"/>
              </a:ext>
            </a:extLst>
          </p:cNvPr>
          <p:cNvCxnSpPr>
            <a:cxnSpLocks/>
          </p:cNvCxnSpPr>
          <p:nvPr/>
        </p:nvCxnSpPr>
        <p:spPr>
          <a:xfrm>
            <a:off x="5497861" y="3577707"/>
            <a:ext cx="2388637" cy="0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7" name="Connecteur droit avec flèche 18">
            <a:extLst>
              <a:ext uri="{FF2B5EF4-FFF2-40B4-BE49-F238E27FC236}">
                <a16:creationId xmlns:a16="http://schemas.microsoft.com/office/drawing/2014/main" id="{CC3FB5F2-9099-6B5E-B9CA-1749865FB349}"/>
              </a:ext>
            </a:extLst>
          </p:cNvPr>
          <p:cNvCxnSpPr>
            <a:cxnSpLocks/>
          </p:cNvCxnSpPr>
          <p:nvPr/>
        </p:nvCxnSpPr>
        <p:spPr>
          <a:xfrm flipV="1">
            <a:off x="2771192" y="3539593"/>
            <a:ext cx="855708" cy="351272"/>
          </a:xfrm>
          <a:prstGeom prst="straightConnector1">
            <a:avLst/>
          </a:prstGeom>
          <a:ln w="38100">
            <a:solidFill>
              <a:srgbClr val="0000CC"/>
            </a:solidFill>
            <a:headEnd type="triangle" w="med" len="med"/>
            <a:tailEnd type="non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7EDA3D4-B44F-9B52-D1CF-ABAE55533522}"/>
              </a:ext>
            </a:extLst>
          </p:cNvPr>
          <p:cNvCxnSpPr/>
          <p:nvPr/>
        </p:nvCxnSpPr>
        <p:spPr>
          <a:xfrm>
            <a:off x="3626900" y="3550007"/>
            <a:ext cx="615821" cy="0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057EA0D9-C54F-FC08-D5E3-B09A925B5DEB}"/>
              </a:ext>
            </a:extLst>
          </p:cNvPr>
          <p:cNvSpPr txBox="1"/>
          <p:nvPr/>
        </p:nvSpPr>
        <p:spPr>
          <a:xfrm>
            <a:off x="2084676" y="5360451"/>
            <a:ext cx="8162745" cy="91940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rgbClr val="0000CC"/>
            </a:solidFill>
            <a:prstDash val="dash"/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>
                <a:solidFill>
                  <a:srgbClr val="0000CC"/>
                </a:solidFill>
                <a:latin typeface="+mj-lt"/>
              </a:defRPr>
            </a:lvl1pPr>
          </a:lstStyle>
          <a:p>
            <a:r>
              <a:rPr lang="fr-FR" dirty="0"/>
              <a:t>• </a:t>
            </a:r>
            <a:r>
              <a:rPr lang="fr-FR" dirty="0">
                <a:solidFill>
                  <a:schemeClr val="tx1"/>
                </a:solidFill>
              </a:rPr>
              <a:t>Le noyau renferme le matériel génétique (ADN). </a:t>
            </a:r>
          </a:p>
          <a:p>
            <a:r>
              <a:rPr lang="fr-FR" dirty="0"/>
              <a:t>• </a:t>
            </a:r>
            <a:r>
              <a:rPr lang="fr-FR" dirty="0">
                <a:solidFill>
                  <a:schemeClr val="tx1"/>
                </a:solidFill>
              </a:rPr>
              <a:t>Il assure toutes les activités de la cellule. 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881BEF2-1A65-16AB-30D3-E2BB1C6BA99F}"/>
              </a:ext>
            </a:extLst>
          </p:cNvPr>
          <p:cNvSpPr txBox="1"/>
          <p:nvPr/>
        </p:nvSpPr>
        <p:spPr>
          <a:xfrm>
            <a:off x="596265" y="1102317"/>
            <a:ext cx="965115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Wingdings" panose="05000000000000000000" pitchFamily="2" charset="2"/>
              <a:buChar char="Ø"/>
              <a:defRPr sz="2400" b="1">
                <a:solidFill>
                  <a:srgbClr val="0000CC"/>
                </a:solidFill>
                <a:latin typeface="+mj-lt"/>
              </a:defRPr>
            </a:lvl1pPr>
          </a:lstStyle>
          <a:p>
            <a:pPr marL="0" indent="0">
              <a:buNone/>
            </a:pPr>
            <a:r>
              <a:rPr lang="fr-FR" b="0" dirty="0"/>
              <a:t>Le noyau caractérise les êtres vivants eucaryotes (animaux et végétaux).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1522D61-0C30-129E-2663-A89B814098E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96475" y="314104"/>
            <a:ext cx="699046" cy="699046"/>
          </a:xfrm>
          <a:prstGeom prst="rect">
            <a:avLst/>
          </a:prstGeom>
        </p:spPr>
      </p:pic>
      <p:sp>
        <p:nvSpPr>
          <p:cNvPr id="9" name="ZoneTexte 7">
            <a:extLst>
              <a:ext uri="{FF2B5EF4-FFF2-40B4-BE49-F238E27FC236}">
                <a16:creationId xmlns:a16="http://schemas.microsoft.com/office/drawing/2014/main" id="{BFE5067E-2272-768E-DF0E-58524DC2F731}"/>
              </a:ext>
            </a:extLst>
          </p:cNvPr>
          <p:cNvSpPr txBox="1"/>
          <p:nvPr/>
        </p:nvSpPr>
        <p:spPr>
          <a:xfrm>
            <a:off x="1010032" y="341628"/>
            <a:ext cx="98622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Maintenant, nous allons reconnaitre </a:t>
            </a:r>
            <a:r>
              <a:rPr lang="fr-FR" sz="2000" b="1" dirty="0"/>
              <a:t>le rôle du noyau</a:t>
            </a:r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75902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eau iodee">
            <a:extLst>
              <a:ext uri="{FF2B5EF4-FFF2-40B4-BE49-F238E27FC236}">
                <a16:creationId xmlns:a16="http://schemas.microsoft.com/office/drawing/2014/main" id="{8F829C35-30BE-00F0-290D-2A3D3A97371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01" t="4123" r="542" b="23876"/>
          <a:stretch/>
        </p:blipFill>
        <p:spPr bwMode="auto">
          <a:xfrm rot="16200000">
            <a:off x="966172" y="2848168"/>
            <a:ext cx="2924653" cy="2047257"/>
          </a:xfrm>
          <a:prstGeom prst="rect">
            <a:avLst/>
          </a:prstGeom>
          <a:noFill/>
          <a:ln>
            <a:solidFill>
              <a:srgbClr val="0000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SVT TB TP 1.1. - Cellules eucaryotes - T. JEAN - BCPST Capes Agrégation  Licence">
            <a:extLst>
              <a:ext uri="{FF2B5EF4-FFF2-40B4-BE49-F238E27FC236}">
                <a16:creationId xmlns:a16="http://schemas.microsoft.com/office/drawing/2014/main" id="{D651A293-C997-FB34-EC8E-BA1BA7933B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3650" y="2409470"/>
            <a:ext cx="4118298" cy="3084749"/>
          </a:xfrm>
          <a:prstGeom prst="rect">
            <a:avLst/>
          </a:prstGeom>
          <a:noFill/>
          <a:ln>
            <a:solidFill>
              <a:srgbClr val="0000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7">
            <a:extLst>
              <a:ext uri="{FF2B5EF4-FFF2-40B4-BE49-F238E27FC236}">
                <a16:creationId xmlns:a16="http://schemas.microsoft.com/office/drawing/2014/main" id="{A07850D2-CE70-3AB9-4A0F-190F626858B2}"/>
              </a:ext>
            </a:extLst>
          </p:cNvPr>
          <p:cNvSpPr txBox="1"/>
          <p:nvPr/>
        </p:nvSpPr>
        <p:spPr>
          <a:xfrm>
            <a:off x="829726" y="1566586"/>
            <a:ext cx="98622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Wingdings" panose="05000000000000000000" pitchFamily="2" charset="2"/>
              <a:buChar char="Ø"/>
              <a:defRPr sz="2400" b="1">
                <a:solidFill>
                  <a:srgbClr val="0000CC"/>
                </a:solidFill>
                <a:latin typeface="+mj-lt"/>
              </a:defRPr>
            </a:lvl1pPr>
          </a:lstStyle>
          <a:p>
            <a:r>
              <a:rPr lang="fr-FR" dirty="0"/>
              <a:t>Rôle du cytoplasme chez les eucaryotes. </a:t>
            </a:r>
          </a:p>
        </p:txBody>
      </p:sp>
      <p:sp>
        <p:nvSpPr>
          <p:cNvPr id="5" name="Google Shape;1403;p31">
            <a:extLst>
              <a:ext uri="{FF2B5EF4-FFF2-40B4-BE49-F238E27FC236}">
                <a16:creationId xmlns:a16="http://schemas.microsoft.com/office/drawing/2014/main" id="{3687A143-8035-DB89-4B33-48B0B7E81A8D}"/>
              </a:ext>
            </a:extLst>
          </p:cNvPr>
          <p:cNvSpPr/>
          <p:nvPr/>
        </p:nvSpPr>
        <p:spPr>
          <a:xfrm>
            <a:off x="4514405" y="3017108"/>
            <a:ext cx="1767943" cy="561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altLang="en-US" sz="2400" b="1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Cytoplasme</a:t>
            </a:r>
          </a:p>
        </p:txBody>
      </p:sp>
      <p:cxnSp>
        <p:nvCxnSpPr>
          <p:cNvPr id="6" name="Connecteur droit avec flèche 18">
            <a:extLst>
              <a:ext uri="{FF2B5EF4-FFF2-40B4-BE49-F238E27FC236}">
                <a16:creationId xmlns:a16="http://schemas.microsoft.com/office/drawing/2014/main" id="{12865030-F173-CF0C-3BA5-0EF4694E381F}"/>
              </a:ext>
            </a:extLst>
          </p:cNvPr>
          <p:cNvCxnSpPr>
            <a:cxnSpLocks/>
          </p:cNvCxnSpPr>
          <p:nvPr/>
        </p:nvCxnSpPr>
        <p:spPr>
          <a:xfrm>
            <a:off x="6403264" y="3361808"/>
            <a:ext cx="968969" cy="1103031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7" name="Connecteur droit avec flèche 18">
            <a:extLst>
              <a:ext uri="{FF2B5EF4-FFF2-40B4-BE49-F238E27FC236}">
                <a16:creationId xmlns:a16="http://schemas.microsoft.com/office/drawing/2014/main" id="{CC3FB5F2-9099-6B5E-B9CA-1749865FB349}"/>
              </a:ext>
            </a:extLst>
          </p:cNvPr>
          <p:cNvCxnSpPr>
            <a:cxnSpLocks/>
          </p:cNvCxnSpPr>
          <p:nvPr/>
        </p:nvCxnSpPr>
        <p:spPr>
          <a:xfrm flipV="1">
            <a:off x="2427585" y="3380944"/>
            <a:ext cx="1823126" cy="1792559"/>
          </a:xfrm>
          <a:prstGeom prst="straightConnector1">
            <a:avLst/>
          </a:prstGeom>
          <a:ln w="38100">
            <a:solidFill>
              <a:srgbClr val="0000CC"/>
            </a:solidFill>
            <a:headEnd type="triangle" w="med" len="med"/>
            <a:tailEnd type="non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7EDA3D4-B44F-9B52-D1CF-ABAE55533522}"/>
              </a:ext>
            </a:extLst>
          </p:cNvPr>
          <p:cNvCxnSpPr>
            <a:cxnSpLocks/>
          </p:cNvCxnSpPr>
          <p:nvPr/>
        </p:nvCxnSpPr>
        <p:spPr>
          <a:xfrm>
            <a:off x="4232049" y="3380944"/>
            <a:ext cx="335903" cy="0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057EA0D9-C54F-FC08-D5E3-B09A925B5DEB}"/>
              </a:ext>
            </a:extLst>
          </p:cNvPr>
          <p:cNvSpPr txBox="1"/>
          <p:nvPr/>
        </p:nvSpPr>
        <p:spPr>
          <a:xfrm>
            <a:off x="1404869" y="5818710"/>
            <a:ext cx="9382261" cy="51077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rgbClr val="0000CC"/>
            </a:solidFill>
            <a:prstDash val="dash"/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>
                <a:solidFill>
                  <a:srgbClr val="0000CC"/>
                </a:solidFill>
                <a:latin typeface="+mj-lt"/>
              </a:defRPr>
            </a:lvl1pPr>
          </a:lstStyle>
          <a:p>
            <a:r>
              <a:rPr lang="fr-FR" dirty="0"/>
              <a:t>• </a:t>
            </a:r>
            <a:r>
              <a:rPr lang="fr-FR" dirty="0">
                <a:solidFill>
                  <a:schemeClr val="tx1"/>
                </a:solidFill>
              </a:rPr>
              <a:t>Le cytoplasme est le support de tous les organites de la cellule.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AF624A24-D241-5756-F1C1-980DDEF0272B}"/>
              </a:ext>
            </a:extLst>
          </p:cNvPr>
          <p:cNvCxnSpPr>
            <a:cxnSpLocks/>
          </p:cNvCxnSpPr>
          <p:nvPr/>
        </p:nvCxnSpPr>
        <p:spPr>
          <a:xfrm flipV="1">
            <a:off x="6214597" y="3361808"/>
            <a:ext cx="188667" cy="0"/>
          </a:xfrm>
          <a:prstGeom prst="line">
            <a:avLst/>
          </a:prstGeom>
          <a:ln w="38100">
            <a:solidFill>
              <a:srgbClr val="0000CC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29D42887-5ABE-1A11-38E7-30F15FC78F1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96475" y="314104"/>
            <a:ext cx="699046" cy="699046"/>
          </a:xfrm>
          <a:prstGeom prst="rect">
            <a:avLst/>
          </a:prstGeom>
        </p:spPr>
      </p:pic>
      <p:sp>
        <p:nvSpPr>
          <p:cNvPr id="9" name="ZoneTexte 7">
            <a:extLst>
              <a:ext uri="{FF2B5EF4-FFF2-40B4-BE49-F238E27FC236}">
                <a16:creationId xmlns:a16="http://schemas.microsoft.com/office/drawing/2014/main" id="{1E4EF108-BD62-6DE8-7372-72CE0BA36DAA}"/>
              </a:ext>
            </a:extLst>
          </p:cNvPr>
          <p:cNvSpPr txBox="1"/>
          <p:nvPr/>
        </p:nvSpPr>
        <p:spPr>
          <a:xfrm>
            <a:off x="1091573" y="320250"/>
            <a:ext cx="98622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Maintenant, nous allons reconnaitre </a:t>
            </a:r>
            <a:r>
              <a:rPr lang="fr-FR" sz="2000" b="1" dirty="0"/>
              <a:t>le rôle du cytoplasme</a:t>
            </a:r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2" name="ZoneTexte 7">
            <a:extLst>
              <a:ext uri="{FF2B5EF4-FFF2-40B4-BE49-F238E27FC236}">
                <a16:creationId xmlns:a16="http://schemas.microsoft.com/office/drawing/2014/main" id="{E971CCC7-DE9E-450C-768E-05CFCB3C4BFD}"/>
              </a:ext>
            </a:extLst>
          </p:cNvPr>
          <p:cNvSpPr txBox="1"/>
          <p:nvPr/>
        </p:nvSpPr>
        <p:spPr>
          <a:xfrm>
            <a:off x="836141" y="1013150"/>
            <a:ext cx="1018899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dirty="0">
                <a:solidFill>
                  <a:srgbClr val="0000CC"/>
                </a:solidFill>
                <a:latin typeface="+mj-lt"/>
              </a:rPr>
              <a:t>Le cytoplasme</a:t>
            </a:r>
            <a:r>
              <a:rPr lang="fr-FR" sz="2400" dirty="0">
                <a:solidFill>
                  <a:srgbClr val="0000CC"/>
                </a:solidFill>
                <a:highlight>
                  <a:srgbClr val="FFFFFF"/>
                </a:highlight>
                <a:latin typeface="+mj-lt"/>
              </a:rPr>
              <a:t> se trouve chez toutes les cellules (eucaryotes et procaryotes).</a:t>
            </a:r>
            <a:r>
              <a:rPr lang="fr-FR" sz="2400" dirty="0"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3984143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>
            <a:extLst>
              <a:ext uri="{FF2B5EF4-FFF2-40B4-BE49-F238E27FC236}">
                <a16:creationId xmlns:a16="http://schemas.microsoft.com/office/drawing/2014/main" id="{0C5FAE2F-3BB2-CDD7-B7EB-0012569B091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74" t="13475" b="7490"/>
          <a:stretch/>
        </p:blipFill>
        <p:spPr bwMode="auto">
          <a:xfrm>
            <a:off x="7294806" y="1594021"/>
            <a:ext cx="2630239" cy="45521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F318E8B-7747-AAC1-E88A-A7BF4BBEF1F7}"/>
              </a:ext>
            </a:extLst>
          </p:cNvPr>
          <p:cNvSpPr txBox="1"/>
          <p:nvPr/>
        </p:nvSpPr>
        <p:spPr>
          <a:xfrm>
            <a:off x="622884" y="1117408"/>
            <a:ext cx="98622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Wingdings" panose="05000000000000000000" pitchFamily="2" charset="2"/>
              <a:buChar char="Ø"/>
              <a:defRPr sz="2400" b="1">
                <a:solidFill>
                  <a:srgbClr val="0000CC"/>
                </a:solidFill>
                <a:latin typeface="+mj-lt"/>
              </a:defRPr>
            </a:lvl1pPr>
          </a:lstStyle>
          <a:p>
            <a:r>
              <a:rPr lang="fr-FR" dirty="0"/>
              <a:t>Rôle du cytoplasme chez les procaryotes (bactéries). </a:t>
            </a:r>
          </a:p>
        </p:txBody>
      </p:sp>
      <p:sp>
        <p:nvSpPr>
          <p:cNvPr id="21" name="Google Shape;1403;p31">
            <a:extLst>
              <a:ext uri="{FF2B5EF4-FFF2-40B4-BE49-F238E27FC236}">
                <a16:creationId xmlns:a16="http://schemas.microsoft.com/office/drawing/2014/main" id="{F618B612-5156-3F94-2AA6-CAEA900376C3}"/>
              </a:ext>
            </a:extLst>
          </p:cNvPr>
          <p:cNvSpPr/>
          <p:nvPr/>
        </p:nvSpPr>
        <p:spPr>
          <a:xfrm>
            <a:off x="9995987" y="2515872"/>
            <a:ext cx="1915615" cy="162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altLang="en-US" sz="2400" dirty="0">
                <a:solidFill>
                  <a:srgbClr val="0000CC"/>
                </a:solidFill>
                <a:latin typeface="+mj-lt"/>
              </a:rPr>
              <a:t>Cytoplasme</a:t>
            </a:r>
          </a:p>
        </p:txBody>
      </p:sp>
      <p:cxnSp>
        <p:nvCxnSpPr>
          <p:cNvPr id="22" name="Connecteur droit avec flèche 18">
            <a:extLst>
              <a:ext uri="{FF2B5EF4-FFF2-40B4-BE49-F238E27FC236}">
                <a16:creationId xmlns:a16="http://schemas.microsoft.com/office/drawing/2014/main" id="{72C6B5AF-A0E4-32CE-028F-C9B37CEF71C5}"/>
              </a:ext>
            </a:extLst>
          </p:cNvPr>
          <p:cNvCxnSpPr>
            <a:cxnSpLocks/>
          </p:cNvCxnSpPr>
          <p:nvPr/>
        </p:nvCxnSpPr>
        <p:spPr>
          <a:xfrm flipH="1">
            <a:off x="8706045" y="2611523"/>
            <a:ext cx="1464323" cy="0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" name="TextBox 1">
            <a:extLst>
              <a:ext uri="{FF2B5EF4-FFF2-40B4-BE49-F238E27FC236}">
                <a16:creationId xmlns:a16="http://schemas.microsoft.com/office/drawing/2014/main" id="{6D71B28E-A1DF-7F31-372C-BFA83815C3E5}"/>
              </a:ext>
            </a:extLst>
          </p:cNvPr>
          <p:cNvSpPr txBox="1"/>
          <p:nvPr/>
        </p:nvSpPr>
        <p:spPr>
          <a:xfrm>
            <a:off x="756592" y="3315612"/>
            <a:ext cx="5909680" cy="91940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rgbClr val="0000CC"/>
            </a:solidFill>
            <a:prstDash val="dash"/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>
                <a:solidFill>
                  <a:srgbClr val="0000CC"/>
                </a:solidFill>
                <a:latin typeface="+mj-lt"/>
              </a:defRPr>
            </a:lvl1pPr>
          </a:lstStyle>
          <a:p>
            <a:r>
              <a:rPr lang="fr-FR" dirty="0"/>
              <a:t>• </a:t>
            </a:r>
            <a:r>
              <a:rPr lang="fr-FR" dirty="0">
                <a:solidFill>
                  <a:schemeClr val="tx1"/>
                </a:solidFill>
              </a:rPr>
              <a:t>Le cytoplasme est le support du matériel génétique (ADN) et d’autres substances.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F07D853-60CC-1E93-7078-9B2ABA6945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6475" y="314104"/>
            <a:ext cx="699046" cy="699046"/>
          </a:xfrm>
          <a:prstGeom prst="rect">
            <a:avLst/>
          </a:prstGeom>
        </p:spPr>
      </p:pic>
      <p:sp>
        <p:nvSpPr>
          <p:cNvPr id="5" name="ZoneTexte 7">
            <a:extLst>
              <a:ext uri="{FF2B5EF4-FFF2-40B4-BE49-F238E27FC236}">
                <a16:creationId xmlns:a16="http://schemas.microsoft.com/office/drawing/2014/main" id="{63B63392-BD22-31BF-D892-DE99111A526F}"/>
              </a:ext>
            </a:extLst>
          </p:cNvPr>
          <p:cNvSpPr txBox="1"/>
          <p:nvPr/>
        </p:nvSpPr>
        <p:spPr>
          <a:xfrm>
            <a:off x="1091573" y="320250"/>
            <a:ext cx="98622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Maintenant, nous allons reconnaitre le rôle du cytoplasme chez les procaryotes.</a:t>
            </a: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21765619-2A8B-4051-4097-A886B43F8D95}"/>
              </a:ext>
            </a:extLst>
          </p:cNvPr>
          <p:cNvGrpSpPr/>
          <p:nvPr/>
        </p:nvGrpSpPr>
        <p:grpSpPr>
          <a:xfrm>
            <a:off x="7039569" y="5509397"/>
            <a:ext cx="834183" cy="462389"/>
            <a:chOff x="6350516" y="5841335"/>
            <a:chExt cx="834183" cy="462389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B06324D8-CE72-1F0C-22B3-812034F0E90F}"/>
                </a:ext>
              </a:extLst>
            </p:cNvPr>
            <p:cNvSpPr txBox="1"/>
            <p:nvPr/>
          </p:nvSpPr>
          <p:spPr>
            <a:xfrm>
              <a:off x="6350516" y="5841335"/>
              <a:ext cx="83418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0,1 </a:t>
              </a:r>
              <a:r>
                <a:rPr lang="el-GR" b="0" i="0" dirty="0">
                  <a:solidFill>
                    <a:srgbClr val="040C28"/>
                  </a:solidFill>
                  <a:effectLst/>
                  <a:latin typeface="Google Sans"/>
                </a:rPr>
                <a:t>μ</a:t>
              </a:r>
              <a:r>
                <a:rPr lang="fr-FR" b="0" i="0" dirty="0">
                  <a:solidFill>
                    <a:srgbClr val="040C28"/>
                  </a:solidFill>
                  <a:effectLst/>
                  <a:latin typeface="Google Sans"/>
                </a:rPr>
                <a:t>m</a:t>
              </a:r>
              <a:endParaRPr lang="fr-FR" dirty="0"/>
            </a:p>
          </p:txBody>
        </p:sp>
        <p:cxnSp>
          <p:nvCxnSpPr>
            <p:cNvPr id="10" name="Connecteur droit 9">
              <a:extLst>
                <a:ext uri="{FF2B5EF4-FFF2-40B4-BE49-F238E27FC236}">
                  <a16:creationId xmlns:a16="http://schemas.microsoft.com/office/drawing/2014/main" id="{58D32D36-91D6-554B-601E-7E5BE07C38E0}"/>
                </a:ext>
              </a:extLst>
            </p:cNvPr>
            <p:cNvCxnSpPr>
              <a:cxnSpLocks/>
            </p:cNvCxnSpPr>
            <p:nvPr/>
          </p:nvCxnSpPr>
          <p:spPr>
            <a:xfrm>
              <a:off x="6398255" y="6241686"/>
              <a:ext cx="7315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Connecteur droit 10">
              <a:extLst>
                <a:ext uri="{FF2B5EF4-FFF2-40B4-BE49-F238E27FC236}">
                  <a16:creationId xmlns:a16="http://schemas.microsoft.com/office/drawing/2014/main" id="{043FC536-B626-BCDF-D8F7-B3DC510D96A7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98255" y="6179648"/>
              <a:ext cx="0" cy="12407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Connecteur droit 11">
              <a:extLst>
                <a:ext uri="{FF2B5EF4-FFF2-40B4-BE49-F238E27FC236}">
                  <a16:creationId xmlns:a16="http://schemas.microsoft.com/office/drawing/2014/main" id="{37BB1938-7899-5261-B96D-B0232A28DBF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19610" y="6179648"/>
              <a:ext cx="0" cy="12407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80161239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2">
            <a:extLst>
              <a:ext uri="{FF2B5EF4-FFF2-40B4-BE49-F238E27FC236}">
                <a16:creationId xmlns:a16="http://schemas.microsoft.com/office/drawing/2014/main" id="{8A6A2344-F076-F052-1F8B-01B70B648D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032" t="4614"/>
          <a:stretch/>
        </p:blipFill>
        <p:spPr bwMode="auto">
          <a:xfrm>
            <a:off x="1716833" y="1567544"/>
            <a:ext cx="2268836" cy="3797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C40F8E47-E200-7E2E-B27A-3355AFCA53A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43" r="19878" b="10170"/>
          <a:stretch/>
        </p:blipFill>
        <p:spPr bwMode="auto">
          <a:xfrm>
            <a:off x="8092076" y="1815559"/>
            <a:ext cx="3024228" cy="33901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403;p31">
            <a:extLst>
              <a:ext uri="{FF2B5EF4-FFF2-40B4-BE49-F238E27FC236}">
                <a16:creationId xmlns:a16="http://schemas.microsoft.com/office/drawing/2014/main" id="{1FE664CC-4C3E-934C-82E3-D3F1130824D1}"/>
              </a:ext>
            </a:extLst>
          </p:cNvPr>
          <p:cNvSpPr/>
          <p:nvPr/>
        </p:nvSpPr>
        <p:spPr>
          <a:xfrm>
            <a:off x="5009265" y="1838665"/>
            <a:ext cx="2140228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400" b="1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Mitochondries</a:t>
            </a:r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CD8BD9D-2345-9F5E-BEDB-D9BDD25227DC}"/>
              </a:ext>
            </a:extLst>
          </p:cNvPr>
          <p:cNvGrpSpPr/>
          <p:nvPr/>
        </p:nvGrpSpPr>
        <p:grpSpPr>
          <a:xfrm>
            <a:off x="3159816" y="2179211"/>
            <a:ext cx="1716444" cy="2001106"/>
            <a:chOff x="2762250" y="1581074"/>
            <a:chExt cx="1716444" cy="2001106"/>
          </a:xfrm>
        </p:grpSpPr>
        <p:cxnSp>
          <p:nvCxnSpPr>
            <p:cNvPr id="13" name="Connecteur droit avec flèche 18">
              <a:extLst>
                <a:ext uri="{FF2B5EF4-FFF2-40B4-BE49-F238E27FC236}">
                  <a16:creationId xmlns:a16="http://schemas.microsoft.com/office/drawing/2014/main" id="{A77A9E92-2439-5277-E719-8F677EE1709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902225" y="1581075"/>
              <a:ext cx="766891" cy="2001105"/>
            </a:xfrm>
            <a:prstGeom prst="straightConnector1">
              <a:avLst/>
            </a:prstGeom>
            <a:ln w="38100">
              <a:solidFill>
                <a:srgbClr val="0000CC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9" name="Connecteur droit avec flèche 18">
              <a:extLst>
                <a:ext uri="{FF2B5EF4-FFF2-40B4-BE49-F238E27FC236}">
                  <a16:creationId xmlns:a16="http://schemas.microsoft.com/office/drawing/2014/main" id="{4DE9191A-B781-2B8C-9D09-1F53A49D0165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762250" y="1581075"/>
              <a:ext cx="906866" cy="661762"/>
            </a:xfrm>
            <a:prstGeom prst="straightConnector1">
              <a:avLst/>
            </a:prstGeom>
            <a:ln w="38100">
              <a:solidFill>
                <a:srgbClr val="0000CC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63A1A58-5048-5E7D-640E-62659521A401}"/>
                </a:ext>
              </a:extLst>
            </p:cNvPr>
            <p:cNvCxnSpPr>
              <a:cxnSpLocks/>
            </p:cNvCxnSpPr>
            <p:nvPr/>
          </p:nvCxnSpPr>
          <p:spPr>
            <a:xfrm>
              <a:off x="3669116" y="1581074"/>
              <a:ext cx="809578" cy="0"/>
            </a:xfrm>
            <a:prstGeom prst="line">
              <a:avLst/>
            </a:prstGeom>
            <a:ln w="38100">
              <a:solidFill>
                <a:srgbClr val="0000CC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11A329B-CF9B-CAF3-446D-80DD655BFE6C}"/>
              </a:ext>
            </a:extLst>
          </p:cNvPr>
          <p:cNvGrpSpPr/>
          <p:nvPr/>
        </p:nvGrpSpPr>
        <p:grpSpPr>
          <a:xfrm>
            <a:off x="7087615" y="2179211"/>
            <a:ext cx="2140228" cy="1385774"/>
            <a:chOff x="6690049" y="1581074"/>
            <a:chExt cx="2140228" cy="1385774"/>
          </a:xfrm>
        </p:grpSpPr>
        <p:cxnSp>
          <p:nvCxnSpPr>
            <p:cNvPr id="17" name="Connecteur droit avec flèche 18">
              <a:extLst>
                <a:ext uri="{FF2B5EF4-FFF2-40B4-BE49-F238E27FC236}">
                  <a16:creationId xmlns:a16="http://schemas.microsoft.com/office/drawing/2014/main" id="{1F086A44-42B0-E5C0-5D14-F17CC628F205}"/>
                </a:ext>
              </a:extLst>
            </p:cNvPr>
            <p:cNvCxnSpPr>
              <a:cxnSpLocks/>
            </p:cNvCxnSpPr>
            <p:nvPr/>
          </p:nvCxnSpPr>
          <p:spPr>
            <a:xfrm>
              <a:off x="7548281" y="1581074"/>
              <a:ext cx="668514" cy="1385774"/>
            </a:xfrm>
            <a:prstGeom prst="straightConnector1">
              <a:avLst/>
            </a:prstGeom>
            <a:ln w="38100">
              <a:solidFill>
                <a:srgbClr val="0000CC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1" name="Connecteur droit avec flèche 18">
              <a:extLst>
                <a:ext uri="{FF2B5EF4-FFF2-40B4-BE49-F238E27FC236}">
                  <a16:creationId xmlns:a16="http://schemas.microsoft.com/office/drawing/2014/main" id="{DE11D84B-6242-1641-2268-C0108DDCA2AE}"/>
                </a:ext>
              </a:extLst>
            </p:cNvPr>
            <p:cNvCxnSpPr>
              <a:cxnSpLocks/>
            </p:cNvCxnSpPr>
            <p:nvPr/>
          </p:nvCxnSpPr>
          <p:spPr>
            <a:xfrm>
              <a:off x="7548281" y="1581075"/>
              <a:ext cx="1281996" cy="360733"/>
            </a:xfrm>
            <a:prstGeom prst="straightConnector1">
              <a:avLst/>
            </a:prstGeom>
            <a:ln w="38100">
              <a:solidFill>
                <a:srgbClr val="0000CC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85C4B19-E79C-8193-F2AB-7AE4D9AC18A7}"/>
                </a:ext>
              </a:extLst>
            </p:cNvPr>
            <p:cNvCxnSpPr>
              <a:cxnSpLocks/>
            </p:cNvCxnSpPr>
            <p:nvPr/>
          </p:nvCxnSpPr>
          <p:spPr>
            <a:xfrm>
              <a:off x="6690049" y="1581074"/>
              <a:ext cx="863397" cy="1"/>
            </a:xfrm>
            <a:prstGeom prst="line">
              <a:avLst/>
            </a:prstGeom>
            <a:ln w="38100">
              <a:solidFill>
                <a:srgbClr val="0000CC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4E8A79BF-7E5B-3214-8AC1-7B85B47D7FFD}"/>
              </a:ext>
            </a:extLst>
          </p:cNvPr>
          <p:cNvSpPr txBox="1"/>
          <p:nvPr/>
        </p:nvSpPr>
        <p:spPr>
          <a:xfrm>
            <a:off x="2114538" y="5588372"/>
            <a:ext cx="8654297" cy="91940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rgbClr val="0000CC"/>
            </a:solidFill>
            <a:prstDash val="dash"/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>
                <a:solidFill>
                  <a:srgbClr val="0000CC"/>
                </a:solidFill>
                <a:latin typeface="+mj-lt"/>
              </a:defRPr>
            </a:lvl1pPr>
          </a:lstStyle>
          <a:p>
            <a:r>
              <a:rPr lang="fr-FR" dirty="0"/>
              <a:t>• </a:t>
            </a:r>
            <a:r>
              <a:rPr lang="fr-FR" dirty="0">
                <a:solidFill>
                  <a:schemeClr val="tx1"/>
                </a:solidFill>
              </a:rPr>
              <a:t>La mitochondrie produit l’énergie nécessaire au fonctionnement de la cellule. 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CB3AF1E4-A519-8473-D673-51D71BFE35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96475" y="314104"/>
            <a:ext cx="699046" cy="699046"/>
          </a:xfrm>
          <a:prstGeom prst="rect">
            <a:avLst/>
          </a:prstGeom>
        </p:spPr>
      </p:pic>
      <p:sp>
        <p:nvSpPr>
          <p:cNvPr id="4" name="ZoneTexte 7">
            <a:extLst>
              <a:ext uri="{FF2B5EF4-FFF2-40B4-BE49-F238E27FC236}">
                <a16:creationId xmlns:a16="http://schemas.microsoft.com/office/drawing/2014/main" id="{CF0C9E0B-A06D-5D13-7E5A-B58C374878A4}"/>
              </a:ext>
            </a:extLst>
          </p:cNvPr>
          <p:cNvSpPr txBox="1"/>
          <p:nvPr/>
        </p:nvSpPr>
        <p:spPr>
          <a:xfrm>
            <a:off x="1091573" y="320250"/>
            <a:ext cx="98622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Maintenant, nous allons reconnaitre </a:t>
            </a:r>
            <a:r>
              <a:rPr lang="fr-FR" sz="2000" b="1" dirty="0"/>
              <a:t>le rôle de la mitochondrie</a:t>
            </a:r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BE64F10F-CC16-6F7D-7253-BC5F2966372C}"/>
              </a:ext>
            </a:extLst>
          </p:cNvPr>
          <p:cNvSpPr txBox="1"/>
          <p:nvPr/>
        </p:nvSpPr>
        <p:spPr>
          <a:xfrm>
            <a:off x="672349" y="968665"/>
            <a:ext cx="98622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Wingdings" panose="05000000000000000000" pitchFamily="2" charset="2"/>
              <a:buChar char="Ø"/>
              <a:defRPr sz="2400" b="1">
                <a:solidFill>
                  <a:srgbClr val="0000CC"/>
                </a:solidFill>
                <a:latin typeface="+mj-lt"/>
              </a:defRPr>
            </a:lvl1pPr>
          </a:lstStyle>
          <a:p>
            <a:pPr marL="0" indent="0">
              <a:buNone/>
            </a:pPr>
            <a:r>
              <a:rPr lang="fr-FR" b="0" dirty="0"/>
              <a:t>Cet organite cellulaire est présent dans les cellules végétales et animales. </a:t>
            </a: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ACC4B072-D689-66EF-5B22-8E335FA6A8A7}"/>
              </a:ext>
            </a:extLst>
          </p:cNvPr>
          <p:cNvGrpSpPr/>
          <p:nvPr/>
        </p:nvGrpSpPr>
        <p:grpSpPr>
          <a:xfrm>
            <a:off x="2203029" y="5046392"/>
            <a:ext cx="773437" cy="407455"/>
            <a:chOff x="6215902" y="5845782"/>
            <a:chExt cx="1187576" cy="457942"/>
          </a:xfrm>
        </p:grpSpPr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6AB797BA-881E-D7CF-A058-16BBCB29A90B}"/>
                </a:ext>
              </a:extLst>
            </p:cNvPr>
            <p:cNvSpPr txBox="1"/>
            <p:nvPr/>
          </p:nvSpPr>
          <p:spPr>
            <a:xfrm>
              <a:off x="6215902" y="5845782"/>
              <a:ext cx="1187576" cy="4150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2 </a:t>
              </a:r>
              <a:r>
                <a:rPr lang="el-GR" b="0" i="0" dirty="0">
                  <a:solidFill>
                    <a:srgbClr val="040C28"/>
                  </a:solidFill>
                  <a:effectLst/>
                  <a:latin typeface="Google Sans"/>
                </a:rPr>
                <a:t>μ</a:t>
              </a:r>
              <a:r>
                <a:rPr lang="fr-FR" b="0" i="0" dirty="0">
                  <a:solidFill>
                    <a:srgbClr val="040C28"/>
                  </a:solidFill>
                  <a:effectLst/>
                  <a:latin typeface="Google Sans"/>
                </a:rPr>
                <a:t>m</a:t>
              </a:r>
              <a:endParaRPr lang="fr-FR" dirty="0"/>
            </a:p>
          </p:txBody>
        </p:sp>
        <p:cxnSp>
          <p:nvCxnSpPr>
            <p:cNvPr id="8" name="Connecteur droit 7">
              <a:extLst>
                <a:ext uri="{FF2B5EF4-FFF2-40B4-BE49-F238E27FC236}">
                  <a16:creationId xmlns:a16="http://schemas.microsoft.com/office/drawing/2014/main" id="{2C4BEAF8-CAF9-84F8-C467-CC7213957221}"/>
                </a:ext>
              </a:extLst>
            </p:cNvPr>
            <p:cNvCxnSpPr>
              <a:cxnSpLocks/>
            </p:cNvCxnSpPr>
            <p:nvPr/>
          </p:nvCxnSpPr>
          <p:spPr>
            <a:xfrm>
              <a:off x="6398255" y="6241686"/>
              <a:ext cx="7315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Connecteur droit 13">
              <a:extLst>
                <a:ext uri="{FF2B5EF4-FFF2-40B4-BE49-F238E27FC236}">
                  <a16:creationId xmlns:a16="http://schemas.microsoft.com/office/drawing/2014/main" id="{F3013BB4-C45E-7B0B-6BF8-4849C65C634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98255" y="6179648"/>
              <a:ext cx="0" cy="12407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Connecteur droit 14">
              <a:extLst>
                <a:ext uri="{FF2B5EF4-FFF2-40B4-BE49-F238E27FC236}">
                  <a16:creationId xmlns:a16="http://schemas.microsoft.com/office/drawing/2014/main" id="{1D70CCE9-7945-1950-C271-0DEE9B91DB5B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19610" y="6179648"/>
              <a:ext cx="0" cy="12407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Groupe 15">
            <a:extLst>
              <a:ext uri="{FF2B5EF4-FFF2-40B4-BE49-F238E27FC236}">
                <a16:creationId xmlns:a16="http://schemas.microsoft.com/office/drawing/2014/main" id="{D2914441-9E75-F434-88F3-E66203FD26D7}"/>
              </a:ext>
            </a:extLst>
          </p:cNvPr>
          <p:cNvGrpSpPr/>
          <p:nvPr/>
        </p:nvGrpSpPr>
        <p:grpSpPr>
          <a:xfrm>
            <a:off x="9945029" y="4762348"/>
            <a:ext cx="694580" cy="443379"/>
            <a:chOff x="6136506" y="5844926"/>
            <a:chExt cx="1255014" cy="458798"/>
          </a:xfrm>
        </p:grpSpPr>
        <p:sp>
          <p:nvSpPr>
            <p:cNvPr id="18" name="ZoneTexte 17">
              <a:extLst>
                <a:ext uri="{FF2B5EF4-FFF2-40B4-BE49-F238E27FC236}">
                  <a16:creationId xmlns:a16="http://schemas.microsoft.com/office/drawing/2014/main" id="{7DABC747-ED0B-31C3-4667-8DD53319FA63}"/>
                </a:ext>
              </a:extLst>
            </p:cNvPr>
            <p:cNvSpPr txBox="1"/>
            <p:nvPr/>
          </p:nvSpPr>
          <p:spPr>
            <a:xfrm>
              <a:off x="6136506" y="5844926"/>
              <a:ext cx="1255014" cy="3821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2 </a:t>
              </a:r>
              <a:r>
                <a:rPr lang="el-GR" b="0" i="0" dirty="0">
                  <a:solidFill>
                    <a:srgbClr val="040C28"/>
                  </a:solidFill>
                  <a:effectLst/>
                  <a:latin typeface="Google Sans"/>
                </a:rPr>
                <a:t>μ</a:t>
              </a:r>
              <a:r>
                <a:rPr lang="fr-FR" b="0" i="0" dirty="0">
                  <a:solidFill>
                    <a:srgbClr val="040C28"/>
                  </a:solidFill>
                  <a:effectLst/>
                  <a:latin typeface="Google Sans"/>
                </a:rPr>
                <a:t>m</a:t>
              </a:r>
              <a:endParaRPr lang="fr-FR" dirty="0"/>
            </a:p>
          </p:txBody>
        </p:sp>
        <p:cxnSp>
          <p:nvCxnSpPr>
            <p:cNvPr id="19" name="Connecteur droit 18">
              <a:extLst>
                <a:ext uri="{FF2B5EF4-FFF2-40B4-BE49-F238E27FC236}">
                  <a16:creationId xmlns:a16="http://schemas.microsoft.com/office/drawing/2014/main" id="{209CE9BC-4753-9C45-8BD2-8BE41CF24FD0}"/>
                </a:ext>
              </a:extLst>
            </p:cNvPr>
            <p:cNvCxnSpPr>
              <a:cxnSpLocks/>
            </p:cNvCxnSpPr>
            <p:nvPr/>
          </p:nvCxnSpPr>
          <p:spPr>
            <a:xfrm>
              <a:off x="6398255" y="6241686"/>
              <a:ext cx="7315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Connecteur droit 19">
              <a:extLst>
                <a:ext uri="{FF2B5EF4-FFF2-40B4-BE49-F238E27FC236}">
                  <a16:creationId xmlns:a16="http://schemas.microsoft.com/office/drawing/2014/main" id="{ECC2D781-3E11-F265-82B2-FDC98591217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98255" y="6179648"/>
              <a:ext cx="0" cy="12407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5BEE67F9-BD54-3284-BAE5-FF925D67E63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19610" y="6179648"/>
              <a:ext cx="0" cy="12407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5705284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ellule du parenchyme - Feuille d'Arabidopsis">
            <a:extLst>
              <a:ext uri="{FF2B5EF4-FFF2-40B4-BE49-F238E27FC236}">
                <a16:creationId xmlns:a16="http://schemas.microsoft.com/office/drawing/2014/main" id="{0A3FE41E-B40B-1668-EA0A-0299E0C1EA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9448" y="1622270"/>
            <a:ext cx="2475219" cy="3613459"/>
          </a:xfrm>
          <a:prstGeom prst="rect">
            <a:avLst/>
          </a:prstGeom>
          <a:noFill/>
          <a:ln>
            <a:solidFill>
              <a:srgbClr val="0000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F318E8B-7747-AAC1-E88A-A7BF4BBEF1F7}"/>
              </a:ext>
            </a:extLst>
          </p:cNvPr>
          <p:cNvSpPr txBox="1"/>
          <p:nvPr/>
        </p:nvSpPr>
        <p:spPr>
          <a:xfrm>
            <a:off x="635026" y="1070463"/>
            <a:ext cx="986222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Wingdings" panose="05000000000000000000" pitchFamily="2" charset="2"/>
              <a:buChar char="Ø"/>
              <a:defRPr sz="2400" b="1">
                <a:solidFill>
                  <a:srgbClr val="0000CC"/>
                </a:solidFill>
                <a:latin typeface="+mj-lt"/>
              </a:defRPr>
            </a:lvl1pPr>
          </a:lstStyle>
          <a:p>
            <a:pPr marL="0" indent="0">
              <a:buNone/>
            </a:pPr>
            <a:r>
              <a:rPr lang="fr-FR" b="0" dirty="0"/>
              <a:t>Le chloroplaste n’est présent que dans les cellules végétales. </a:t>
            </a:r>
          </a:p>
        </p:txBody>
      </p:sp>
      <p:sp>
        <p:nvSpPr>
          <p:cNvPr id="5" name="Google Shape;1403;p31">
            <a:extLst>
              <a:ext uri="{FF2B5EF4-FFF2-40B4-BE49-F238E27FC236}">
                <a16:creationId xmlns:a16="http://schemas.microsoft.com/office/drawing/2014/main" id="{1FE664CC-4C3E-934C-82E3-D3F1130824D1}"/>
              </a:ext>
            </a:extLst>
          </p:cNvPr>
          <p:cNvSpPr/>
          <p:nvPr/>
        </p:nvSpPr>
        <p:spPr>
          <a:xfrm>
            <a:off x="2131062" y="2244203"/>
            <a:ext cx="2329217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400" b="1" dirty="0">
                <a:solidFill>
                  <a:srgbClr val="0000CC"/>
                </a:solidFill>
                <a:latin typeface="+mj-lt"/>
                <a:cs typeface="Calibri" panose="020F0502020204030204" pitchFamily="34" charset="0"/>
              </a:rPr>
              <a:t>Chloroplastes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11A329B-CF9B-CAF3-446D-80DD655BFE6C}"/>
              </a:ext>
            </a:extLst>
          </p:cNvPr>
          <p:cNvGrpSpPr/>
          <p:nvPr/>
        </p:nvGrpSpPr>
        <p:grpSpPr>
          <a:xfrm>
            <a:off x="4346160" y="2606174"/>
            <a:ext cx="1734931" cy="1163558"/>
            <a:chOff x="7694019" y="1672664"/>
            <a:chExt cx="1734931" cy="1163558"/>
          </a:xfrm>
        </p:grpSpPr>
        <p:cxnSp>
          <p:nvCxnSpPr>
            <p:cNvPr id="17" name="Connecteur droit avec flèche 18">
              <a:extLst>
                <a:ext uri="{FF2B5EF4-FFF2-40B4-BE49-F238E27FC236}">
                  <a16:creationId xmlns:a16="http://schemas.microsoft.com/office/drawing/2014/main" id="{1F086A44-42B0-E5C0-5D14-F17CC628F205}"/>
                </a:ext>
              </a:extLst>
            </p:cNvPr>
            <p:cNvCxnSpPr>
              <a:cxnSpLocks/>
            </p:cNvCxnSpPr>
            <p:nvPr/>
          </p:nvCxnSpPr>
          <p:spPr>
            <a:xfrm>
              <a:off x="8005665" y="1672664"/>
              <a:ext cx="1118485" cy="1163558"/>
            </a:xfrm>
            <a:prstGeom prst="straightConnector1">
              <a:avLst/>
            </a:prstGeom>
            <a:ln w="38100">
              <a:solidFill>
                <a:srgbClr val="0000CC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1" name="Connecteur droit avec flèche 18">
              <a:extLst>
                <a:ext uri="{FF2B5EF4-FFF2-40B4-BE49-F238E27FC236}">
                  <a16:creationId xmlns:a16="http://schemas.microsoft.com/office/drawing/2014/main" id="{DE11D84B-6242-1641-2268-C0108DDCA2AE}"/>
                </a:ext>
              </a:extLst>
            </p:cNvPr>
            <p:cNvCxnSpPr>
              <a:cxnSpLocks/>
            </p:cNvCxnSpPr>
            <p:nvPr/>
          </p:nvCxnSpPr>
          <p:spPr>
            <a:xfrm>
              <a:off x="8005665" y="1672664"/>
              <a:ext cx="1423285" cy="0"/>
            </a:xfrm>
            <a:prstGeom prst="straightConnector1">
              <a:avLst/>
            </a:prstGeom>
            <a:ln w="38100">
              <a:solidFill>
                <a:srgbClr val="0000CC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85C4B19-E79C-8193-F2AB-7AE4D9AC18A7}"/>
                </a:ext>
              </a:extLst>
            </p:cNvPr>
            <p:cNvCxnSpPr>
              <a:cxnSpLocks/>
            </p:cNvCxnSpPr>
            <p:nvPr/>
          </p:nvCxnSpPr>
          <p:spPr>
            <a:xfrm>
              <a:off x="7694019" y="1672665"/>
              <a:ext cx="311646" cy="0"/>
            </a:xfrm>
            <a:prstGeom prst="line">
              <a:avLst/>
            </a:prstGeom>
            <a:ln w="38100">
              <a:solidFill>
                <a:srgbClr val="0000CC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4E8A79BF-7E5B-3214-8AC1-7B85B47D7FFD}"/>
              </a:ext>
            </a:extLst>
          </p:cNvPr>
          <p:cNvSpPr txBox="1"/>
          <p:nvPr/>
        </p:nvSpPr>
        <p:spPr>
          <a:xfrm>
            <a:off x="2139090" y="5509027"/>
            <a:ext cx="7274402" cy="510778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rgbClr val="0000CC"/>
            </a:solidFill>
            <a:prstDash val="dash"/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>
                <a:solidFill>
                  <a:srgbClr val="0000CC"/>
                </a:solidFill>
                <a:latin typeface="+mj-lt"/>
              </a:defRPr>
            </a:lvl1pPr>
          </a:lstStyle>
          <a:p>
            <a:r>
              <a:rPr lang="fr-FR" dirty="0"/>
              <a:t>• </a:t>
            </a:r>
            <a:r>
              <a:rPr lang="fr-FR" dirty="0">
                <a:solidFill>
                  <a:schemeClr val="tx1"/>
                </a:solidFill>
              </a:rPr>
              <a:t>Le chloroplaste produit les nutriments des végétaux.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565707E-228A-2621-77AB-12BEB8D46D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96475" y="314104"/>
            <a:ext cx="699046" cy="699046"/>
          </a:xfrm>
          <a:prstGeom prst="rect">
            <a:avLst/>
          </a:prstGeom>
        </p:spPr>
      </p:pic>
      <p:sp>
        <p:nvSpPr>
          <p:cNvPr id="3" name="ZoneTexte 7">
            <a:extLst>
              <a:ext uri="{FF2B5EF4-FFF2-40B4-BE49-F238E27FC236}">
                <a16:creationId xmlns:a16="http://schemas.microsoft.com/office/drawing/2014/main" id="{E7F65182-7BD7-D4A3-E28A-EE09ACB9E06F}"/>
              </a:ext>
            </a:extLst>
          </p:cNvPr>
          <p:cNvSpPr txBox="1"/>
          <p:nvPr/>
        </p:nvSpPr>
        <p:spPr>
          <a:xfrm>
            <a:off x="1091573" y="320250"/>
            <a:ext cx="98622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Maintenant, nous allons reconnaitre </a:t>
            </a:r>
            <a:r>
              <a:rPr lang="fr-FR" sz="2000" b="1" dirty="0"/>
              <a:t>le rôle du chloroplaste</a:t>
            </a:r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55396414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ellule du parenchyme - Feuille d'Arabidopsis">
            <a:extLst>
              <a:ext uri="{FF2B5EF4-FFF2-40B4-BE49-F238E27FC236}">
                <a16:creationId xmlns:a16="http://schemas.microsoft.com/office/drawing/2014/main" id="{E8A2988A-DAFA-E08E-6019-4DBF1350BE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863" y="1753724"/>
            <a:ext cx="2475219" cy="3613459"/>
          </a:xfrm>
          <a:prstGeom prst="rect">
            <a:avLst/>
          </a:prstGeom>
          <a:noFill/>
          <a:ln>
            <a:solidFill>
              <a:srgbClr val="0000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CF318E8B-7747-AAC1-E88A-A7BF4BBEF1F7}"/>
              </a:ext>
            </a:extLst>
          </p:cNvPr>
          <p:cNvSpPr txBox="1"/>
          <p:nvPr/>
        </p:nvSpPr>
        <p:spPr>
          <a:xfrm>
            <a:off x="517640" y="1006467"/>
            <a:ext cx="1011344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Wingdings" panose="05000000000000000000" pitchFamily="2" charset="2"/>
              <a:buChar char="Ø"/>
              <a:defRPr sz="2400" b="1">
                <a:solidFill>
                  <a:srgbClr val="0000CC"/>
                </a:solidFill>
                <a:latin typeface="+mj-lt"/>
              </a:defRPr>
            </a:lvl1pPr>
          </a:lstStyle>
          <a:p>
            <a:pPr marL="0" indent="0">
              <a:buNone/>
            </a:pPr>
            <a:r>
              <a:rPr lang="fr-FR" b="0" dirty="0"/>
              <a:t>La vacuole, comme le chloroplaste, n’est présent que dans les cellules végétales. </a:t>
            </a:r>
          </a:p>
        </p:txBody>
      </p:sp>
      <p:sp>
        <p:nvSpPr>
          <p:cNvPr id="5" name="Google Shape;1403;p31">
            <a:extLst>
              <a:ext uri="{FF2B5EF4-FFF2-40B4-BE49-F238E27FC236}">
                <a16:creationId xmlns:a16="http://schemas.microsoft.com/office/drawing/2014/main" id="{1FE664CC-4C3E-934C-82E3-D3F1130824D1}"/>
              </a:ext>
            </a:extLst>
          </p:cNvPr>
          <p:cNvSpPr/>
          <p:nvPr/>
        </p:nvSpPr>
        <p:spPr>
          <a:xfrm>
            <a:off x="4823738" y="2263407"/>
            <a:ext cx="2101125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400" b="1" dirty="0">
                <a:solidFill>
                  <a:srgbClr val="0000CC"/>
                </a:solidFill>
                <a:latin typeface="+mj-lt"/>
                <a:cs typeface="Calibri" panose="020F0502020204030204" pitchFamily="34" charset="0"/>
              </a:rPr>
              <a:t>Vacuole</a:t>
            </a:r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F11A329B-CF9B-CAF3-446D-80DD655BFE6C}"/>
              </a:ext>
            </a:extLst>
          </p:cNvPr>
          <p:cNvGrpSpPr/>
          <p:nvPr/>
        </p:nvGrpSpPr>
        <p:grpSpPr>
          <a:xfrm>
            <a:off x="6634321" y="2635915"/>
            <a:ext cx="2759151" cy="665236"/>
            <a:chOff x="7425430" y="1672664"/>
            <a:chExt cx="2759151" cy="665236"/>
          </a:xfrm>
        </p:grpSpPr>
        <p:cxnSp>
          <p:nvCxnSpPr>
            <p:cNvPr id="21" name="Connecteur droit avec flèche 18">
              <a:extLst>
                <a:ext uri="{FF2B5EF4-FFF2-40B4-BE49-F238E27FC236}">
                  <a16:creationId xmlns:a16="http://schemas.microsoft.com/office/drawing/2014/main" id="{DE11D84B-6242-1641-2268-C0108DDCA2AE}"/>
                </a:ext>
              </a:extLst>
            </p:cNvPr>
            <p:cNvCxnSpPr>
              <a:cxnSpLocks/>
            </p:cNvCxnSpPr>
            <p:nvPr/>
          </p:nvCxnSpPr>
          <p:spPr>
            <a:xfrm>
              <a:off x="8005665" y="1672664"/>
              <a:ext cx="2178916" cy="665236"/>
            </a:xfrm>
            <a:prstGeom prst="straightConnector1">
              <a:avLst/>
            </a:prstGeom>
            <a:ln w="38100">
              <a:solidFill>
                <a:srgbClr val="0000CC"/>
              </a:solidFill>
              <a:tailEnd type="triangle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F85C4B19-E79C-8193-F2AB-7AE4D9AC18A7}"/>
                </a:ext>
              </a:extLst>
            </p:cNvPr>
            <p:cNvCxnSpPr>
              <a:cxnSpLocks/>
            </p:cNvCxnSpPr>
            <p:nvPr/>
          </p:nvCxnSpPr>
          <p:spPr>
            <a:xfrm>
              <a:off x="7425430" y="1672665"/>
              <a:ext cx="580235" cy="0"/>
            </a:xfrm>
            <a:prstGeom prst="line">
              <a:avLst/>
            </a:prstGeom>
            <a:ln w="38100">
              <a:solidFill>
                <a:srgbClr val="0000CC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9" name="TextBox 38">
            <a:extLst>
              <a:ext uri="{FF2B5EF4-FFF2-40B4-BE49-F238E27FC236}">
                <a16:creationId xmlns:a16="http://schemas.microsoft.com/office/drawing/2014/main" id="{4E8A79BF-7E5B-3214-8AC1-7B85B47D7FFD}"/>
              </a:ext>
            </a:extLst>
          </p:cNvPr>
          <p:cNvSpPr txBox="1"/>
          <p:nvPr/>
        </p:nvSpPr>
        <p:spPr>
          <a:xfrm>
            <a:off x="2035125" y="5595961"/>
            <a:ext cx="8121750" cy="91940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rgbClr val="0000CC"/>
            </a:solidFill>
            <a:prstDash val="dash"/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>
                <a:solidFill>
                  <a:srgbClr val="0000CC"/>
                </a:solidFill>
                <a:latin typeface="+mj-lt"/>
              </a:defRPr>
            </a:lvl1pPr>
          </a:lstStyle>
          <a:p>
            <a:r>
              <a:rPr lang="fr-FR" dirty="0"/>
              <a:t>• </a:t>
            </a:r>
            <a:r>
              <a:rPr lang="fr-FR" dirty="0">
                <a:solidFill>
                  <a:schemeClr val="tx1"/>
                </a:solidFill>
              </a:rPr>
              <a:t>La vacuole est le lieu de stockage des différentes substances cellulaires (eau, nutriments et déchets). 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2" name="Picture 2" descr="eau iodee">
            <a:extLst>
              <a:ext uri="{FF2B5EF4-FFF2-40B4-BE49-F238E27FC236}">
                <a16:creationId xmlns:a16="http://schemas.microsoft.com/office/drawing/2014/main" id="{0F36D0F1-155C-B1DB-732E-DE06DC2F7B4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01" t="4123" r="542" b="23876"/>
          <a:stretch/>
        </p:blipFill>
        <p:spPr bwMode="auto">
          <a:xfrm rot="16200000">
            <a:off x="540265" y="2222434"/>
            <a:ext cx="3675389" cy="2572772"/>
          </a:xfrm>
          <a:prstGeom prst="rect">
            <a:avLst/>
          </a:prstGeom>
          <a:noFill/>
          <a:ln>
            <a:solidFill>
              <a:srgbClr val="0000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8">
            <a:extLst>
              <a:ext uri="{FF2B5EF4-FFF2-40B4-BE49-F238E27FC236}">
                <a16:creationId xmlns:a16="http://schemas.microsoft.com/office/drawing/2014/main" id="{FEC83FF7-3D2C-2FA9-0735-7D0584F46922}"/>
              </a:ext>
            </a:extLst>
          </p:cNvPr>
          <p:cNvGrpSpPr/>
          <p:nvPr/>
        </p:nvGrpSpPr>
        <p:grpSpPr>
          <a:xfrm>
            <a:off x="3067395" y="2635915"/>
            <a:ext cx="2046036" cy="665236"/>
            <a:chOff x="2855362" y="2607811"/>
            <a:chExt cx="2046036" cy="665236"/>
          </a:xfrm>
        </p:grpSpPr>
        <p:cxnSp>
          <p:nvCxnSpPr>
            <p:cNvPr id="4" name="Connecteur droit avec flèche 18">
              <a:extLst>
                <a:ext uri="{FF2B5EF4-FFF2-40B4-BE49-F238E27FC236}">
                  <a16:creationId xmlns:a16="http://schemas.microsoft.com/office/drawing/2014/main" id="{582CEED8-DA4D-D41B-4475-987DD617EFBA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55362" y="2628477"/>
              <a:ext cx="1320295" cy="644570"/>
            </a:xfrm>
            <a:prstGeom prst="straightConnector1">
              <a:avLst/>
            </a:prstGeom>
            <a:ln w="38100">
              <a:solidFill>
                <a:srgbClr val="0000CC"/>
              </a:solidFill>
              <a:headEnd type="triangle" w="med" len="med"/>
              <a:tailEnd type="none" w="med" len="med"/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id="{09ACDC34-20B8-2404-86E6-975B50C2E59D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4156995" y="2607811"/>
              <a:ext cx="744403" cy="20666"/>
            </a:xfrm>
            <a:prstGeom prst="line">
              <a:avLst/>
            </a:prstGeom>
            <a:ln w="38100">
              <a:solidFill>
                <a:srgbClr val="0000CC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Image 9">
            <a:extLst>
              <a:ext uri="{FF2B5EF4-FFF2-40B4-BE49-F238E27FC236}">
                <a16:creationId xmlns:a16="http://schemas.microsoft.com/office/drawing/2014/main" id="{FB3CEE8A-D3BB-B70E-4C21-71A782D3F93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96475" y="314104"/>
            <a:ext cx="699046" cy="699046"/>
          </a:xfrm>
          <a:prstGeom prst="rect">
            <a:avLst/>
          </a:prstGeom>
        </p:spPr>
      </p:pic>
      <p:sp>
        <p:nvSpPr>
          <p:cNvPr id="11" name="ZoneTexte 7">
            <a:extLst>
              <a:ext uri="{FF2B5EF4-FFF2-40B4-BE49-F238E27FC236}">
                <a16:creationId xmlns:a16="http://schemas.microsoft.com/office/drawing/2014/main" id="{2AC8BAAA-0128-568E-843C-0D1D6022D4FF}"/>
              </a:ext>
            </a:extLst>
          </p:cNvPr>
          <p:cNvSpPr txBox="1"/>
          <p:nvPr/>
        </p:nvSpPr>
        <p:spPr>
          <a:xfrm>
            <a:off x="1091573" y="320250"/>
            <a:ext cx="98622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Maintenant, nous allons reconnaitre </a:t>
            </a:r>
            <a:r>
              <a:rPr lang="fr-FR" sz="2000" b="1" dirty="0"/>
              <a:t>le rôle de la vacuole</a:t>
            </a:r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8263672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7">
            <a:extLst>
              <a:ext uri="{FF2B5EF4-FFF2-40B4-BE49-F238E27FC236}">
                <a16:creationId xmlns:a16="http://schemas.microsoft.com/office/drawing/2014/main" id="{A07850D2-CE70-3AB9-4A0F-190F626858B2}"/>
              </a:ext>
            </a:extLst>
          </p:cNvPr>
          <p:cNvSpPr txBox="1"/>
          <p:nvPr/>
        </p:nvSpPr>
        <p:spPr>
          <a:xfrm>
            <a:off x="418432" y="951162"/>
            <a:ext cx="1067804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342900" indent="-342900">
              <a:buFont typeface="Wingdings" panose="05000000000000000000" pitchFamily="2" charset="2"/>
              <a:buChar char="Ø"/>
              <a:defRPr sz="2400" b="1">
                <a:solidFill>
                  <a:srgbClr val="0000CC"/>
                </a:solidFill>
                <a:latin typeface="+mj-lt"/>
              </a:defRPr>
            </a:lvl1pPr>
          </a:lstStyle>
          <a:p>
            <a:r>
              <a:rPr lang="fr-FR" b="0" dirty="0"/>
              <a:t>Cette structure cellulaire caractérise les cellules végétales et bactériennes.</a:t>
            </a:r>
          </a:p>
        </p:txBody>
      </p:sp>
      <p:pic>
        <p:nvPicPr>
          <p:cNvPr id="1026" name="Picture 2" descr="eau iodee">
            <a:extLst>
              <a:ext uri="{FF2B5EF4-FFF2-40B4-BE49-F238E27FC236}">
                <a16:creationId xmlns:a16="http://schemas.microsoft.com/office/drawing/2014/main" id="{1296E07E-C35E-5E77-1221-48A1EC317CE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101" t="4123" r="542" b="23876"/>
          <a:stretch/>
        </p:blipFill>
        <p:spPr bwMode="auto">
          <a:xfrm rot="16200000">
            <a:off x="519549" y="2193541"/>
            <a:ext cx="3546798" cy="2482758"/>
          </a:xfrm>
          <a:prstGeom prst="rect">
            <a:avLst/>
          </a:prstGeom>
          <a:noFill/>
          <a:ln>
            <a:solidFill>
              <a:srgbClr val="0000CC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Google Shape;1403;p31">
            <a:extLst>
              <a:ext uri="{FF2B5EF4-FFF2-40B4-BE49-F238E27FC236}">
                <a16:creationId xmlns:a16="http://schemas.microsoft.com/office/drawing/2014/main" id="{3687A143-8035-DB89-4B33-48B0B7E81A8D}"/>
              </a:ext>
            </a:extLst>
          </p:cNvPr>
          <p:cNvSpPr/>
          <p:nvPr/>
        </p:nvSpPr>
        <p:spPr>
          <a:xfrm>
            <a:off x="5198826" y="3180974"/>
            <a:ext cx="1767943" cy="5612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altLang="en-US" sz="2400" b="1" dirty="0">
                <a:solidFill>
                  <a:srgbClr val="0000CC"/>
                </a:solidFill>
                <a:latin typeface="+mj-lt"/>
                <a:cs typeface="Calibri" panose="020F0502020204030204" pitchFamily="34" charset="0"/>
              </a:rPr>
              <a:t>Paroi</a:t>
            </a:r>
          </a:p>
        </p:txBody>
      </p:sp>
      <p:cxnSp>
        <p:nvCxnSpPr>
          <p:cNvPr id="7" name="Connecteur droit avec flèche 18">
            <a:extLst>
              <a:ext uri="{FF2B5EF4-FFF2-40B4-BE49-F238E27FC236}">
                <a16:creationId xmlns:a16="http://schemas.microsoft.com/office/drawing/2014/main" id="{CC3FB5F2-9099-6B5E-B9CA-1749865FB349}"/>
              </a:ext>
            </a:extLst>
          </p:cNvPr>
          <p:cNvCxnSpPr>
            <a:cxnSpLocks/>
          </p:cNvCxnSpPr>
          <p:nvPr/>
        </p:nvCxnSpPr>
        <p:spPr>
          <a:xfrm flipV="1">
            <a:off x="3147923" y="3545890"/>
            <a:ext cx="2220685" cy="24858"/>
          </a:xfrm>
          <a:prstGeom prst="straightConnector1">
            <a:avLst/>
          </a:prstGeom>
          <a:ln w="38100">
            <a:solidFill>
              <a:srgbClr val="0000CC"/>
            </a:solidFill>
            <a:headEnd type="triangle" w="med" len="med"/>
            <a:tailEnd type="non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057EA0D9-C54F-FC08-D5E3-B09A925B5DEB}"/>
              </a:ext>
            </a:extLst>
          </p:cNvPr>
          <p:cNvSpPr txBox="1"/>
          <p:nvPr/>
        </p:nvSpPr>
        <p:spPr>
          <a:xfrm>
            <a:off x="1109932" y="5409637"/>
            <a:ext cx="9897964" cy="91940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12700">
            <a:solidFill>
              <a:srgbClr val="0000CC"/>
            </a:solidFill>
            <a:prstDash val="dash"/>
          </a:ln>
        </p:spPr>
        <p:txBody>
          <a:bodyPr wrap="square">
            <a:spAutoFit/>
          </a:bodyPr>
          <a:lstStyle>
            <a:defPPr>
              <a:defRPr lang="en-US"/>
            </a:defPPr>
            <a:lvl1pPr>
              <a:defRPr sz="2400">
                <a:solidFill>
                  <a:srgbClr val="0000CC"/>
                </a:solidFill>
                <a:latin typeface="+mj-lt"/>
              </a:defRPr>
            </a:lvl1pPr>
          </a:lstStyle>
          <a:p>
            <a:r>
              <a:rPr lang="fr-FR" dirty="0"/>
              <a:t>• </a:t>
            </a:r>
            <a:r>
              <a:rPr lang="fr-FR" dirty="0">
                <a:solidFill>
                  <a:schemeClr val="tx1"/>
                </a:solidFill>
              </a:rPr>
              <a:t>La paroi donne la forme à la cellule. </a:t>
            </a:r>
          </a:p>
          <a:p>
            <a:r>
              <a:rPr lang="fr-FR" dirty="0"/>
              <a:t>• </a:t>
            </a:r>
            <a:r>
              <a:rPr lang="fr-FR" dirty="0">
                <a:solidFill>
                  <a:schemeClr val="tx1"/>
                </a:solidFill>
              </a:rPr>
              <a:t>Elle offre une résistance à la cellule et la protège</a:t>
            </a:r>
            <a:r>
              <a:rPr lang="fr-FR" dirty="0"/>
              <a:t>.</a:t>
            </a:r>
          </a:p>
        </p:txBody>
      </p:sp>
      <p:cxnSp>
        <p:nvCxnSpPr>
          <p:cNvPr id="11" name="Connecteur droit avec flèche 18">
            <a:extLst>
              <a:ext uri="{FF2B5EF4-FFF2-40B4-BE49-F238E27FC236}">
                <a16:creationId xmlns:a16="http://schemas.microsoft.com/office/drawing/2014/main" id="{DFF35406-1943-82C7-8752-C861279D568C}"/>
              </a:ext>
            </a:extLst>
          </p:cNvPr>
          <p:cNvCxnSpPr>
            <a:cxnSpLocks/>
          </p:cNvCxnSpPr>
          <p:nvPr/>
        </p:nvCxnSpPr>
        <p:spPr>
          <a:xfrm flipV="1">
            <a:off x="6637572" y="3545890"/>
            <a:ext cx="2379305" cy="24858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5802D6E9-EE07-DFA6-37A3-3E8A0AE6AC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6475" y="314104"/>
            <a:ext cx="699046" cy="699046"/>
          </a:xfrm>
          <a:prstGeom prst="rect">
            <a:avLst/>
          </a:prstGeom>
        </p:spPr>
      </p:pic>
      <p:pic>
        <p:nvPicPr>
          <p:cNvPr id="6" name="Picture 2">
            <a:extLst>
              <a:ext uri="{FF2B5EF4-FFF2-40B4-BE49-F238E27FC236}">
                <a16:creationId xmlns:a16="http://schemas.microsoft.com/office/drawing/2014/main" id="{EE25F2D8-8A32-CAD3-BE2E-B235EE2F2D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74" t="13475" b="7490"/>
          <a:stretch/>
        </p:blipFill>
        <p:spPr bwMode="auto">
          <a:xfrm>
            <a:off x="8699654" y="1412827"/>
            <a:ext cx="2308242" cy="39948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7">
            <a:extLst>
              <a:ext uri="{FF2B5EF4-FFF2-40B4-BE49-F238E27FC236}">
                <a16:creationId xmlns:a16="http://schemas.microsoft.com/office/drawing/2014/main" id="{56F10EF5-05FF-2EEB-E78A-F2F71C7979CC}"/>
              </a:ext>
            </a:extLst>
          </p:cNvPr>
          <p:cNvSpPr txBox="1"/>
          <p:nvPr/>
        </p:nvSpPr>
        <p:spPr>
          <a:xfrm>
            <a:off x="1091573" y="320250"/>
            <a:ext cx="986222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Maintenant, nous allons reconnaitre </a:t>
            </a:r>
            <a:r>
              <a:rPr lang="fr-FR" sz="2000" b="1" dirty="0"/>
              <a:t>le rôle de la paroi</a:t>
            </a:r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9463927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7030A0">
                <a:alpha val="15000"/>
              </a:srgbClr>
            </a:gs>
            <a:gs pos="74000">
              <a:srgbClr val="7030A0">
                <a:alpha val="64000"/>
              </a:srgbClr>
            </a:gs>
            <a:gs pos="83000">
              <a:srgbClr val="7030A0"/>
            </a:gs>
            <a:gs pos="100000">
              <a:srgbClr val="7030A0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39780FE-9FCE-1381-FFD4-A5D640666A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CB8A577-911C-FD81-B916-3D7EE40911B3}"/>
              </a:ext>
            </a:extLst>
          </p:cNvPr>
          <p:cNvGrpSpPr/>
          <p:nvPr/>
        </p:nvGrpSpPr>
        <p:grpSpPr>
          <a:xfrm>
            <a:off x="162560" y="111760"/>
            <a:ext cx="11958320" cy="662432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E5F7B02-652F-05AB-0AA0-813BC29E60F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E9896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A8959736-496E-A58E-DE07-89E2E7784484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CC6AB3A-9C73-A6CA-AAC2-813D827AB29C}"/>
              </a:ext>
            </a:extLst>
          </p:cNvPr>
          <p:cNvGrpSpPr/>
          <p:nvPr/>
        </p:nvGrpSpPr>
        <p:grpSpPr>
          <a:xfrm>
            <a:off x="9451770" y="55883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77E1DEAE-FF3D-2DFB-798F-C9F31425C258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6327F1A6-9BD2-766B-F33A-F10703AAAC04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grpSp>
        <p:nvGrpSpPr>
          <p:cNvPr id="5" name="Group 14">
            <a:extLst>
              <a:ext uri="{FF2B5EF4-FFF2-40B4-BE49-F238E27FC236}">
                <a16:creationId xmlns:a16="http://schemas.microsoft.com/office/drawing/2014/main" id="{897F2485-23D9-B2B2-F57E-16FD7892F3C5}"/>
              </a:ext>
            </a:extLst>
          </p:cNvPr>
          <p:cNvGrpSpPr/>
          <p:nvPr/>
        </p:nvGrpSpPr>
        <p:grpSpPr>
          <a:xfrm>
            <a:off x="4372791" y="1797765"/>
            <a:ext cx="4659652" cy="2905447"/>
            <a:chOff x="1641585" y="1048972"/>
            <a:chExt cx="5867403" cy="3260732"/>
          </a:xfrm>
        </p:grpSpPr>
        <p:sp>
          <p:nvSpPr>
            <p:cNvPr id="11" name="Rectangle : coins arrondis 10">
              <a:extLst>
                <a:ext uri="{FF2B5EF4-FFF2-40B4-BE49-F238E27FC236}">
                  <a16:creationId xmlns:a16="http://schemas.microsoft.com/office/drawing/2014/main" id="{AE536356-1C70-A4DD-11D3-BC374E11D50E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2" name="Rectangle 18">
              <a:extLst>
                <a:ext uri="{FF2B5EF4-FFF2-40B4-BE49-F238E27FC236}">
                  <a16:creationId xmlns:a16="http://schemas.microsoft.com/office/drawing/2014/main" id="{B0C8F032-0488-6276-7C44-14A23DBB98EB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E98960"/>
            </a:solidFill>
            <a:ln cap="flat">
              <a:solidFill>
                <a:srgbClr val="E9896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3" name="Rectangle 19">
              <a:extLst>
                <a:ext uri="{FF2B5EF4-FFF2-40B4-BE49-F238E27FC236}">
                  <a16:creationId xmlns:a16="http://schemas.microsoft.com/office/drawing/2014/main" id="{B018600F-454F-07F1-BB50-EAC5167104C5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E9896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4" name="Rectangle 20">
            <a:extLst>
              <a:ext uri="{FF2B5EF4-FFF2-40B4-BE49-F238E27FC236}">
                <a16:creationId xmlns:a16="http://schemas.microsoft.com/office/drawing/2014/main" id="{E56303BC-FA35-1296-33D2-B75B7DB24E99}"/>
              </a:ext>
            </a:extLst>
          </p:cNvPr>
          <p:cNvSpPr/>
          <p:nvPr/>
        </p:nvSpPr>
        <p:spPr>
          <a:xfrm>
            <a:off x="4587732" y="4373956"/>
            <a:ext cx="4145509" cy="57815"/>
          </a:xfrm>
          <a:prstGeom prst="rect">
            <a:avLst/>
          </a:prstGeom>
          <a:solidFill>
            <a:srgbClr val="E98960"/>
          </a:solidFill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21">
            <a:extLst>
              <a:ext uri="{FF2B5EF4-FFF2-40B4-BE49-F238E27FC236}">
                <a16:creationId xmlns:a16="http://schemas.microsoft.com/office/drawing/2014/main" id="{C5DABD1F-21CA-E807-52EC-A038184A577E}"/>
              </a:ext>
            </a:extLst>
          </p:cNvPr>
          <p:cNvSpPr/>
          <p:nvPr/>
        </p:nvSpPr>
        <p:spPr>
          <a:xfrm>
            <a:off x="4023532" y="2054554"/>
            <a:ext cx="867138" cy="384316"/>
          </a:xfrm>
          <a:prstGeom prst="rect">
            <a:avLst/>
          </a:prstGeom>
          <a:solidFill>
            <a:srgbClr val="E98960"/>
          </a:solidFill>
          <a:ln w="25402"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6" name="Rectangle 23">
            <a:extLst>
              <a:ext uri="{FF2B5EF4-FFF2-40B4-BE49-F238E27FC236}">
                <a16:creationId xmlns:a16="http://schemas.microsoft.com/office/drawing/2014/main" id="{A7D27552-2B9A-7E28-7C7B-716A6DB8049F}"/>
              </a:ext>
            </a:extLst>
          </p:cNvPr>
          <p:cNvSpPr/>
          <p:nvPr/>
        </p:nvSpPr>
        <p:spPr>
          <a:xfrm>
            <a:off x="4100921" y="2059861"/>
            <a:ext cx="789749" cy="369332"/>
          </a:xfrm>
          <a:prstGeom prst="rect">
            <a:avLst/>
          </a:prstGeom>
          <a:noFill/>
          <a:ln cap="flat">
            <a:solidFill>
              <a:srgbClr val="E9896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M</a:t>
            </a:r>
          </a:p>
        </p:txBody>
      </p:sp>
      <p:sp>
        <p:nvSpPr>
          <p:cNvPr id="17" name="TextBox 6">
            <a:extLst>
              <a:ext uri="{FF2B5EF4-FFF2-40B4-BE49-F238E27FC236}">
                <a16:creationId xmlns:a16="http://schemas.microsoft.com/office/drawing/2014/main" id="{91C2DE76-8417-0353-F29C-66DD89828FF9}"/>
              </a:ext>
            </a:extLst>
          </p:cNvPr>
          <p:cNvSpPr txBox="1"/>
          <p:nvPr/>
        </p:nvSpPr>
        <p:spPr>
          <a:xfrm>
            <a:off x="4739381" y="2742767"/>
            <a:ext cx="3924305" cy="1329595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800" b="1" kern="0" noProof="0" dirty="0">
                <a:solidFill>
                  <a:srgbClr val="E98960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Modelage de la tâche</a:t>
            </a:r>
          </a:p>
        </p:txBody>
      </p:sp>
      <p:pic>
        <p:nvPicPr>
          <p:cNvPr id="18" name="Picture 11">
            <a:extLst>
              <a:ext uri="{FF2B5EF4-FFF2-40B4-BE49-F238E27FC236}">
                <a16:creationId xmlns:a16="http://schemas.microsoft.com/office/drawing/2014/main" id="{12B8274E-5CEB-E8E8-69D7-DA52619A7CE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855" b="100000" l="391" r="9951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26007" y="1567314"/>
            <a:ext cx="2687484" cy="268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433153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BF41B2-746E-79FE-3F50-92FFDAC75B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E4C7D38F-CC67-DADA-0A54-2BB4CE3EEA95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76D9E9E8-027F-E71A-54C1-49EB8788A7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9" y="924848"/>
            <a:ext cx="583170" cy="583170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2B533AD6-AED4-1611-D5E8-7FB98A0AAE8D}"/>
              </a:ext>
            </a:extLst>
          </p:cNvPr>
          <p:cNvSpPr txBox="1"/>
          <p:nvPr/>
        </p:nvSpPr>
        <p:spPr>
          <a:xfrm>
            <a:off x="858590" y="180332"/>
            <a:ext cx="1047481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Faites attention! Nous allons identifier les constituants cellulaires et leurs fonctions. Voici notre tâche. Elle comporte un support (illustration d’une cellule) et 2 consignes.:</a:t>
            </a:r>
            <a:endParaRPr lang="fr-FR" noProof="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" name="Rectangle à coins arrondis 6">
            <a:extLst>
              <a:ext uri="{FF2B5EF4-FFF2-40B4-BE49-F238E27FC236}">
                <a16:creationId xmlns:a16="http://schemas.microsoft.com/office/drawing/2014/main" id="{DC2D420F-4352-FF56-24D4-13CFEC1B1C72}"/>
              </a:ext>
            </a:extLst>
          </p:cNvPr>
          <p:cNvSpPr/>
          <p:nvPr/>
        </p:nvSpPr>
        <p:spPr>
          <a:xfrm>
            <a:off x="792480" y="1608366"/>
            <a:ext cx="11056025" cy="4764824"/>
          </a:xfrm>
          <a:prstGeom prst="roundRect">
            <a:avLst>
              <a:gd name="adj" fmla="val 5694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Rectangle à coins arrondis 3">
            <a:extLst>
              <a:ext uri="{FF2B5EF4-FFF2-40B4-BE49-F238E27FC236}">
                <a16:creationId xmlns:a16="http://schemas.microsoft.com/office/drawing/2014/main" id="{CB561183-DAA5-1845-0A7A-AF1BABF0497E}"/>
              </a:ext>
            </a:extLst>
          </p:cNvPr>
          <p:cNvSpPr/>
          <p:nvPr/>
        </p:nvSpPr>
        <p:spPr>
          <a:xfrm>
            <a:off x="8371859" y="2824481"/>
            <a:ext cx="3228935" cy="2709634"/>
          </a:xfrm>
          <a:prstGeom prst="roundRect">
            <a:avLst>
              <a:gd name="adj" fmla="val 5295"/>
            </a:avLst>
          </a:prstGeom>
          <a:solidFill>
            <a:srgbClr val="1D9A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</a:pPr>
            <a:r>
              <a:rPr lang="fr-FR" sz="2000" b="1" noProof="0" dirty="0">
                <a:solidFill>
                  <a:schemeClr val="bg1"/>
                </a:solidFill>
              </a:rPr>
              <a:t>1. Identifiez </a:t>
            </a:r>
            <a:r>
              <a:rPr lang="fr-FR" sz="2000" noProof="0" dirty="0">
                <a:solidFill>
                  <a:schemeClr val="bg1"/>
                </a:solidFill>
              </a:rPr>
              <a:t>les constituants de la cellule.</a:t>
            </a:r>
          </a:p>
          <a:p>
            <a:pPr>
              <a:lnSpc>
                <a:spcPct val="150000"/>
              </a:lnSpc>
              <a:spcBef>
                <a:spcPts val="400"/>
              </a:spcBef>
              <a:spcAft>
                <a:spcPts val="400"/>
              </a:spcAft>
            </a:pPr>
            <a:r>
              <a:rPr lang="fr-FR" sz="2000" b="1" noProof="0" dirty="0">
                <a:solidFill>
                  <a:schemeClr val="bg1"/>
                </a:solidFill>
              </a:rPr>
              <a:t>2. Reliez </a:t>
            </a:r>
            <a:r>
              <a:rPr lang="fr-FR" sz="2000" noProof="0" dirty="0">
                <a:solidFill>
                  <a:schemeClr val="bg1"/>
                </a:solidFill>
              </a:rPr>
              <a:t>chaque constituant à sa fonction.</a:t>
            </a:r>
          </a:p>
        </p:txBody>
      </p:sp>
      <p:sp>
        <p:nvSpPr>
          <p:cNvPr id="7" name="Flèche : droite 6">
            <a:extLst>
              <a:ext uri="{FF2B5EF4-FFF2-40B4-BE49-F238E27FC236}">
                <a16:creationId xmlns:a16="http://schemas.microsoft.com/office/drawing/2014/main" id="{1BA45549-E4C6-D883-6253-E3811255BDEB}"/>
              </a:ext>
            </a:extLst>
          </p:cNvPr>
          <p:cNvSpPr/>
          <p:nvPr/>
        </p:nvSpPr>
        <p:spPr>
          <a:xfrm>
            <a:off x="7665760" y="3704268"/>
            <a:ext cx="357681" cy="808737"/>
          </a:xfrm>
          <a:prstGeom prst="rightArrow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noProof="0" dirty="0"/>
          </a:p>
        </p:txBody>
      </p:sp>
      <p:sp>
        <p:nvSpPr>
          <p:cNvPr id="8" name="Rectangle à coins arrondis 4">
            <a:extLst>
              <a:ext uri="{FF2B5EF4-FFF2-40B4-BE49-F238E27FC236}">
                <a16:creationId xmlns:a16="http://schemas.microsoft.com/office/drawing/2014/main" id="{3276B671-C8E8-A6A7-E4CE-A34AE0711CAB}"/>
              </a:ext>
            </a:extLst>
          </p:cNvPr>
          <p:cNvSpPr/>
          <p:nvPr/>
        </p:nvSpPr>
        <p:spPr>
          <a:xfrm>
            <a:off x="302855" y="1288063"/>
            <a:ext cx="2519464" cy="466928"/>
          </a:xfrm>
          <a:prstGeom prst="roundRect">
            <a:avLst/>
          </a:prstGeom>
          <a:solidFill>
            <a:srgbClr val="1D9A7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latin typeface="Calibri" panose="020F0502020204030204" pitchFamily="34" charset="0"/>
                <a:cs typeface="Calibri" panose="020F0502020204030204" pitchFamily="34" charset="0"/>
              </a:rPr>
              <a:t>Tâche à réussir</a:t>
            </a:r>
          </a:p>
        </p:txBody>
      </p:sp>
      <p:sp>
        <p:nvSpPr>
          <p:cNvPr id="10" name="Rectangle à coins arrondis 3">
            <a:extLst>
              <a:ext uri="{FF2B5EF4-FFF2-40B4-BE49-F238E27FC236}">
                <a16:creationId xmlns:a16="http://schemas.microsoft.com/office/drawing/2014/main" id="{BA9FC19C-0A0C-187B-D6DA-8E7874D3E905}"/>
              </a:ext>
            </a:extLst>
          </p:cNvPr>
          <p:cNvSpPr/>
          <p:nvPr/>
        </p:nvSpPr>
        <p:spPr>
          <a:xfrm>
            <a:off x="869997" y="1825639"/>
            <a:ext cx="6211523" cy="466928"/>
          </a:xfrm>
          <a:prstGeom prst="roundRect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noProof="0" dirty="0">
                <a:solidFill>
                  <a:schemeClr val="tx1"/>
                </a:solidFill>
              </a:rPr>
              <a:t>Illustration d’une cellule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CDF1C3C-8497-FFE6-F66A-4A898473324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788" t="8455" r="8758" b="2873"/>
          <a:stretch>
            <a:fillRect/>
          </a:stretch>
        </p:blipFill>
        <p:spPr>
          <a:xfrm>
            <a:off x="1155572" y="2420220"/>
            <a:ext cx="2029839" cy="3705277"/>
          </a:xfrm>
          <a:prstGeom prst="rect">
            <a:avLst/>
          </a:prstGeom>
        </p:spPr>
      </p:pic>
      <p:pic>
        <p:nvPicPr>
          <p:cNvPr id="11" name="Picture 2">
            <a:extLst>
              <a:ext uri="{FF2B5EF4-FFF2-40B4-BE49-F238E27FC236}">
                <a16:creationId xmlns:a16="http://schemas.microsoft.com/office/drawing/2014/main" id="{534A25D8-A9F8-9D9F-180C-A907773EEF9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6" t="15677" r="20286" b="17253"/>
          <a:stretch>
            <a:fillRect/>
          </a:stretch>
        </p:blipFill>
        <p:spPr bwMode="auto">
          <a:xfrm>
            <a:off x="3438198" y="2988352"/>
            <a:ext cx="2268811" cy="2545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C6291BF9-187B-FF36-E7B6-87866988454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398" t="13475" r="7979" b="7490"/>
          <a:stretch>
            <a:fillRect/>
          </a:stretch>
        </p:blipFill>
        <p:spPr bwMode="auto">
          <a:xfrm>
            <a:off x="5959797" y="2612870"/>
            <a:ext cx="1531754" cy="31850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67985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oogle Shape;250;p28">
            <a:extLst>
              <a:ext uri="{FF2B5EF4-FFF2-40B4-BE49-F238E27FC236}">
                <a16:creationId xmlns:a16="http://schemas.microsoft.com/office/drawing/2014/main" id="{C800167E-37EA-13EC-1FB9-743D51DCFB5D}"/>
              </a:ext>
            </a:extLst>
          </p:cNvPr>
          <p:cNvGrpSpPr/>
          <p:nvPr/>
        </p:nvGrpSpPr>
        <p:grpSpPr>
          <a:xfrm>
            <a:off x="2032201" y="1087290"/>
            <a:ext cx="8127601" cy="5072700"/>
            <a:chOff x="1619475" y="1029778"/>
            <a:chExt cx="6095701" cy="3804525"/>
          </a:xfrm>
        </p:grpSpPr>
        <p:sp>
          <p:nvSpPr>
            <p:cNvPr id="3" name="Google Shape;251;p28">
              <a:extLst>
                <a:ext uri="{FF2B5EF4-FFF2-40B4-BE49-F238E27FC236}">
                  <a16:creationId xmlns:a16="http://schemas.microsoft.com/office/drawing/2014/main" id="{10870841-AEDA-07BF-4759-A91AE73C7011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" name="Google Shape;252;p28">
              <a:extLst>
                <a:ext uri="{FF2B5EF4-FFF2-40B4-BE49-F238E27FC236}">
                  <a16:creationId xmlns:a16="http://schemas.microsoft.com/office/drawing/2014/main" id="{83DDB58E-AC9C-C2A3-D510-E6E3A01973FA}"/>
                </a:ext>
              </a:extLst>
            </p:cNvPr>
            <p:cNvSpPr/>
            <p:nvPr/>
          </p:nvSpPr>
          <p:spPr>
            <a:xfrm>
              <a:off x="1740952" y="1097174"/>
              <a:ext cx="5852746" cy="366973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7" name="Google Shape;255;p28">
            <a:extLst>
              <a:ext uri="{FF2B5EF4-FFF2-40B4-BE49-F238E27FC236}">
                <a16:creationId xmlns:a16="http://schemas.microsoft.com/office/drawing/2014/main" id="{02B13D41-2ADF-EF99-8CB6-4F2930151FA6}"/>
              </a:ext>
            </a:extLst>
          </p:cNvPr>
          <p:cNvSpPr/>
          <p:nvPr/>
        </p:nvSpPr>
        <p:spPr>
          <a:xfrm>
            <a:off x="963315" y="16526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 defTabSz="121914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rPr>
              <a:t>Structure de la séance</a:t>
            </a:r>
            <a:endParaRPr lang="fr-FR" sz="1467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33" name="Picture 2" descr="Image générée">
            <a:extLst>
              <a:ext uri="{FF2B5EF4-FFF2-40B4-BE49-F238E27FC236}">
                <a16:creationId xmlns:a16="http://schemas.microsoft.com/office/drawing/2014/main" id="{5400CA35-CF96-4D76-E13D-C79B2D0ABA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61" y="3048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44" name="Group 43">
            <a:extLst>
              <a:ext uri="{FF2B5EF4-FFF2-40B4-BE49-F238E27FC236}">
                <a16:creationId xmlns:a16="http://schemas.microsoft.com/office/drawing/2014/main" id="{2D69B9E5-8D8A-F52D-85F2-F93AB09FDDE8}"/>
              </a:ext>
            </a:extLst>
          </p:cNvPr>
          <p:cNvGrpSpPr/>
          <p:nvPr/>
        </p:nvGrpSpPr>
        <p:grpSpPr>
          <a:xfrm>
            <a:off x="2336945" y="1288057"/>
            <a:ext cx="7518111" cy="548005"/>
            <a:chOff x="1764463" y="1060636"/>
            <a:chExt cx="5638583" cy="411004"/>
          </a:xfrm>
        </p:grpSpPr>
        <p:sp>
          <p:nvSpPr>
            <p:cNvPr id="27" name="Google Shape;275;p28">
              <a:extLst>
                <a:ext uri="{FF2B5EF4-FFF2-40B4-BE49-F238E27FC236}">
                  <a16:creationId xmlns:a16="http://schemas.microsoft.com/office/drawing/2014/main" id="{67272330-1CE8-D6A8-B8CF-47B277D2BBD3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5FADE4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1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28" name="Google Shape;276;p28">
              <a:extLst>
                <a:ext uri="{FF2B5EF4-FFF2-40B4-BE49-F238E27FC236}">
                  <a16:creationId xmlns:a16="http://schemas.microsoft.com/office/drawing/2014/main" id="{97CB6729-6694-69AA-8803-AA1A6C36C246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5FADE4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29" name="Google Shape;277;p28">
              <a:extLst>
                <a:ext uri="{FF2B5EF4-FFF2-40B4-BE49-F238E27FC236}">
                  <a16:creationId xmlns:a16="http://schemas.microsoft.com/office/drawing/2014/main" id="{A6EF5B3E-01E0-E8C1-F060-3762D49504CE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05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30" name="Google Shape;278;p28">
              <a:extLst>
                <a:ext uri="{FF2B5EF4-FFF2-40B4-BE49-F238E27FC236}">
                  <a16:creationId xmlns:a16="http://schemas.microsoft.com/office/drawing/2014/main" id="{7CFD7C7E-5E76-A852-EADC-9007259FD2D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3" name="Google Shape;277;p28">
              <a:extLst>
                <a:ext uri="{FF2B5EF4-FFF2-40B4-BE49-F238E27FC236}">
                  <a16:creationId xmlns:a16="http://schemas.microsoft.com/office/drawing/2014/main" id="{A0E5C9DC-ED2F-4C21-AC72-B18B443D627F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Ouverture de la séance (O)</a:t>
              </a:r>
            </a:p>
          </p:txBody>
        </p:sp>
      </p:grpSp>
      <p:grpSp>
        <p:nvGrpSpPr>
          <p:cNvPr id="45" name="Group 44">
            <a:extLst>
              <a:ext uri="{FF2B5EF4-FFF2-40B4-BE49-F238E27FC236}">
                <a16:creationId xmlns:a16="http://schemas.microsoft.com/office/drawing/2014/main" id="{7AA13D06-2280-5296-5273-3F265180E7AD}"/>
              </a:ext>
            </a:extLst>
          </p:cNvPr>
          <p:cNvGrpSpPr/>
          <p:nvPr/>
        </p:nvGrpSpPr>
        <p:grpSpPr>
          <a:xfrm>
            <a:off x="2336945" y="2114436"/>
            <a:ext cx="7518111" cy="548005"/>
            <a:chOff x="1764463" y="1060636"/>
            <a:chExt cx="5638583" cy="411004"/>
          </a:xfrm>
        </p:grpSpPr>
        <p:sp>
          <p:nvSpPr>
            <p:cNvPr id="46" name="Google Shape;275;p28">
              <a:extLst>
                <a:ext uri="{FF2B5EF4-FFF2-40B4-BE49-F238E27FC236}">
                  <a16:creationId xmlns:a16="http://schemas.microsoft.com/office/drawing/2014/main" id="{DE71CE43-6CD4-0ED5-4059-3B350EA71DB5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E55D19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2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7" name="Google Shape;276;p28">
              <a:extLst>
                <a:ext uri="{FF2B5EF4-FFF2-40B4-BE49-F238E27FC236}">
                  <a16:creationId xmlns:a16="http://schemas.microsoft.com/office/drawing/2014/main" id="{B6B26038-0D5B-9609-CA9D-3FCC40186630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E55D19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48" name="Google Shape;277;p28">
              <a:extLst>
                <a:ext uri="{FF2B5EF4-FFF2-40B4-BE49-F238E27FC236}">
                  <a16:creationId xmlns:a16="http://schemas.microsoft.com/office/drawing/2014/main" id="{C8D0E979-52C2-31BE-0722-FA7EFB9398A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49" name="Google Shape;278;p28">
              <a:extLst>
                <a:ext uri="{FF2B5EF4-FFF2-40B4-BE49-F238E27FC236}">
                  <a16:creationId xmlns:a16="http://schemas.microsoft.com/office/drawing/2014/main" id="{71AB5E10-6838-C817-C24E-4CB1859770B8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50" name="Google Shape;277;p28">
              <a:extLst>
                <a:ext uri="{FF2B5EF4-FFF2-40B4-BE49-F238E27FC236}">
                  <a16:creationId xmlns:a16="http://schemas.microsoft.com/office/drawing/2014/main" id="{A18A4C4B-95C5-1A78-39F5-AF28F2CB3888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Modelage (M)</a:t>
              </a:r>
            </a:p>
          </p:txBody>
        </p: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F0920BF8-C981-4610-6478-FDC5D2CA45FC}"/>
              </a:ext>
            </a:extLst>
          </p:cNvPr>
          <p:cNvGrpSpPr/>
          <p:nvPr/>
        </p:nvGrpSpPr>
        <p:grpSpPr>
          <a:xfrm>
            <a:off x="2336945" y="2940814"/>
            <a:ext cx="7518111" cy="548005"/>
            <a:chOff x="1764463" y="1060636"/>
            <a:chExt cx="5638583" cy="411004"/>
          </a:xfrm>
        </p:grpSpPr>
        <p:sp>
          <p:nvSpPr>
            <p:cNvPr id="58" name="Google Shape;275;p28">
              <a:extLst>
                <a:ext uri="{FF2B5EF4-FFF2-40B4-BE49-F238E27FC236}">
                  <a16:creationId xmlns:a16="http://schemas.microsoft.com/office/drawing/2014/main" id="{AEF9DE78-1568-DD8F-74BA-DCCCBE4A1E34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7030A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3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59" name="Google Shape;276;p28">
              <a:extLst>
                <a:ext uri="{FF2B5EF4-FFF2-40B4-BE49-F238E27FC236}">
                  <a16:creationId xmlns:a16="http://schemas.microsoft.com/office/drawing/2014/main" id="{3981E70C-7E53-08AD-CAB8-818D0EE496BD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7030A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0" name="Google Shape;277;p28">
              <a:extLst>
                <a:ext uri="{FF2B5EF4-FFF2-40B4-BE49-F238E27FC236}">
                  <a16:creationId xmlns:a16="http://schemas.microsoft.com/office/drawing/2014/main" id="{36333017-6646-6752-DC35-A23A299ED258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1" name="Google Shape;278;p28">
              <a:extLst>
                <a:ext uri="{FF2B5EF4-FFF2-40B4-BE49-F238E27FC236}">
                  <a16:creationId xmlns:a16="http://schemas.microsoft.com/office/drawing/2014/main" id="{8F2E0FB1-62C4-7B4A-8038-538A2A181CA2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2" name="Google Shape;277;p28">
              <a:extLst>
                <a:ext uri="{FF2B5EF4-FFF2-40B4-BE49-F238E27FC236}">
                  <a16:creationId xmlns:a16="http://schemas.microsoft.com/office/drawing/2014/main" id="{410718F4-E9BC-25DE-C290-6FEDCDC8AC6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collective (PGC)</a:t>
              </a:r>
            </a:p>
          </p:txBody>
        </p: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B210AFBE-9FEE-A21F-61E3-4FA7217AE898}"/>
              </a:ext>
            </a:extLst>
          </p:cNvPr>
          <p:cNvGrpSpPr/>
          <p:nvPr/>
        </p:nvGrpSpPr>
        <p:grpSpPr>
          <a:xfrm>
            <a:off x="2336945" y="3767193"/>
            <a:ext cx="7518111" cy="548005"/>
            <a:chOff x="1764463" y="1060636"/>
            <a:chExt cx="5638583" cy="411004"/>
          </a:xfrm>
        </p:grpSpPr>
        <p:sp>
          <p:nvSpPr>
            <p:cNvPr id="64" name="Google Shape;275;p28">
              <a:extLst>
                <a:ext uri="{FF2B5EF4-FFF2-40B4-BE49-F238E27FC236}">
                  <a16:creationId xmlns:a16="http://schemas.microsoft.com/office/drawing/2014/main" id="{2ED11872-46E5-DF11-3992-8876A5B14D9A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1D9A78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4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5" name="Google Shape;276;p28">
              <a:extLst>
                <a:ext uri="{FF2B5EF4-FFF2-40B4-BE49-F238E27FC236}">
                  <a16:creationId xmlns:a16="http://schemas.microsoft.com/office/drawing/2014/main" id="{4733EE3E-D42D-2599-3CE2-BEB4207CC0E5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1D9A78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6" name="Google Shape;277;p28">
              <a:extLst>
                <a:ext uri="{FF2B5EF4-FFF2-40B4-BE49-F238E27FC236}">
                  <a16:creationId xmlns:a16="http://schemas.microsoft.com/office/drawing/2014/main" id="{2EDAFA87-CB19-BB0B-6FCF-CFC203B7F7A7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67" name="Google Shape;278;p28">
              <a:extLst>
                <a:ext uri="{FF2B5EF4-FFF2-40B4-BE49-F238E27FC236}">
                  <a16:creationId xmlns:a16="http://schemas.microsoft.com/office/drawing/2014/main" id="{2A88B583-338E-926B-B128-9998B402411E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68" name="Google Shape;277;p28">
              <a:extLst>
                <a:ext uri="{FF2B5EF4-FFF2-40B4-BE49-F238E27FC236}">
                  <a16:creationId xmlns:a16="http://schemas.microsoft.com/office/drawing/2014/main" id="{7B1465D0-8FF9-2654-C9D2-9DECC4F55960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en binôme (PGB)</a:t>
              </a:r>
            </a:p>
          </p:txBody>
        </p:sp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C996A062-500C-F473-91E8-49466B9814A0}"/>
              </a:ext>
            </a:extLst>
          </p:cNvPr>
          <p:cNvGrpSpPr/>
          <p:nvPr/>
        </p:nvGrpSpPr>
        <p:grpSpPr>
          <a:xfrm>
            <a:off x="2336945" y="4593572"/>
            <a:ext cx="7518111" cy="548005"/>
            <a:chOff x="1764463" y="1060636"/>
            <a:chExt cx="5638583" cy="411004"/>
          </a:xfrm>
        </p:grpSpPr>
        <p:sp>
          <p:nvSpPr>
            <p:cNvPr id="70" name="Google Shape;275;p28">
              <a:extLst>
                <a:ext uri="{FF2B5EF4-FFF2-40B4-BE49-F238E27FC236}">
                  <a16:creationId xmlns:a16="http://schemas.microsoft.com/office/drawing/2014/main" id="{4E040C5C-C260-B80E-473E-4E1C2F3CD68F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C00000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5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1" name="Google Shape;276;p28">
              <a:extLst>
                <a:ext uri="{FF2B5EF4-FFF2-40B4-BE49-F238E27FC236}">
                  <a16:creationId xmlns:a16="http://schemas.microsoft.com/office/drawing/2014/main" id="{242BF3E4-E53D-A10C-6032-366E013121BA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C00000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2" name="Google Shape;277;p28">
              <a:extLst>
                <a:ext uri="{FF2B5EF4-FFF2-40B4-BE49-F238E27FC236}">
                  <a16:creationId xmlns:a16="http://schemas.microsoft.com/office/drawing/2014/main" id="{F0C5D024-F5C2-2CEE-E3CB-CF926EA9590A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10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3" name="Google Shape;278;p28">
              <a:extLst>
                <a:ext uri="{FF2B5EF4-FFF2-40B4-BE49-F238E27FC236}">
                  <a16:creationId xmlns:a16="http://schemas.microsoft.com/office/drawing/2014/main" id="{4D2422B7-6329-949C-8EBD-C7C6DD022C17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4" name="Google Shape;277;p28">
              <a:extLst>
                <a:ext uri="{FF2B5EF4-FFF2-40B4-BE49-F238E27FC236}">
                  <a16:creationId xmlns:a16="http://schemas.microsoft.com/office/drawing/2014/main" id="{0CC3379E-5560-46C3-11F8-04A0471C163E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Pratique autonome (PA)</a:t>
              </a:r>
            </a:p>
          </p:txBody>
        </p:sp>
      </p:grpSp>
      <p:grpSp>
        <p:nvGrpSpPr>
          <p:cNvPr id="75" name="Group 74">
            <a:extLst>
              <a:ext uri="{FF2B5EF4-FFF2-40B4-BE49-F238E27FC236}">
                <a16:creationId xmlns:a16="http://schemas.microsoft.com/office/drawing/2014/main" id="{FECC7735-AD18-81CA-9A7E-DD7D28A7DC38}"/>
              </a:ext>
            </a:extLst>
          </p:cNvPr>
          <p:cNvGrpSpPr/>
          <p:nvPr/>
        </p:nvGrpSpPr>
        <p:grpSpPr>
          <a:xfrm>
            <a:off x="2336945" y="5419952"/>
            <a:ext cx="7518111" cy="548005"/>
            <a:chOff x="1764463" y="1060636"/>
            <a:chExt cx="5638583" cy="411004"/>
          </a:xfrm>
        </p:grpSpPr>
        <p:sp>
          <p:nvSpPr>
            <p:cNvPr id="76" name="Google Shape;275;p28">
              <a:extLst>
                <a:ext uri="{FF2B5EF4-FFF2-40B4-BE49-F238E27FC236}">
                  <a16:creationId xmlns:a16="http://schemas.microsoft.com/office/drawing/2014/main" id="{358A3EA9-660D-91FA-AEFA-20486284456E}"/>
                </a:ext>
              </a:extLst>
            </p:cNvPr>
            <p:cNvSpPr/>
            <p:nvPr/>
          </p:nvSpPr>
          <p:spPr>
            <a:xfrm>
              <a:off x="1764463" y="1117937"/>
              <a:ext cx="296402" cy="296402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DC94DE"/>
            </a:solidFill>
            <a:ln cap="flat">
              <a:noFill/>
              <a:prstDash val="solid"/>
            </a:ln>
          </p:spPr>
          <p:txBody>
            <a:bodyPr vert="horz" wrap="square" lIns="68567" tIns="34271" rIns="68567" bIns="34271" anchor="ctr" anchorCtr="1" compatLnSpc="1">
              <a:no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133" b="1" kern="0" noProof="0" dirty="0">
                  <a:solidFill>
                    <a:srgbClr val="FFFFFF"/>
                  </a:solidFill>
                  <a:latin typeface="Calibri"/>
                  <a:ea typeface="Calibri"/>
                  <a:cs typeface="Calibri"/>
                </a:rPr>
                <a:t>6</a:t>
              </a:r>
              <a:endParaRPr lang="fr-FR" sz="1467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7" name="Google Shape;276;p28">
              <a:extLst>
                <a:ext uri="{FF2B5EF4-FFF2-40B4-BE49-F238E27FC236}">
                  <a16:creationId xmlns:a16="http://schemas.microsoft.com/office/drawing/2014/main" id="{E601F4B8-1BBB-0A4C-7B1B-1AEC1A817048}"/>
                </a:ext>
              </a:extLst>
            </p:cNvPr>
            <p:cNvSpPr/>
            <p:nvPr/>
          </p:nvSpPr>
          <p:spPr>
            <a:xfrm>
              <a:off x="2156845" y="1060636"/>
              <a:ext cx="5246201" cy="411004"/>
            </a:xfrm>
            <a:custGeom>
              <a:avLst/>
              <a:gdLst>
                <a:gd name="f0" fmla="val 10800000"/>
                <a:gd name="f1" fmla="val 5400000"/>
                <a:gd name="f2" fmla="val 16200000"/>
                <a:gd name="f3" fmla="val w"/>
                <a:gd name="f4" fmla="val h"/>
                <a:gd name="f5" fmla="val ss"/>
                <a:gd name="f6" fmla="val 0"/>
                <a:gd name="f7" fmla="abs f3"/>
                <a:gd name="f8" fmla="abs f4"/>
                <a:gd name="f9" fmla="abs f5"/>
                <a:gd name="f10" fmla="val f6"/>
                <a:gd name="f11" fmla="?: f7 f3 1"/>
                <a:gd name="f12" fmla="?: f8 f4 1"/>
                <a:gd name="f13" fmla="?: f9 f5 1"/>
                <a:gd name="f14" fmla="*/ f11 1 21600"/>
                <a:gd name="f15" fmla="*/ f12 1 21600"/>
                <a:gd name="f16" fmla="*/ 21600 f11 1"/>
                <a:gd name="f17" fmla="*/ 21600 f12 1"/>
                <a:gd name="f18" fmla="min f15 f14"/>
                <a:gd name="f19" fmla="*/ f16 1 f13"/>
                <a:gd name="f20" fmla="*/ f17 1 f13"/>
                <a:gd name="f21" fmla="val f19"/>
                <a:gd name="f22" fmla="val f20"/>
                <a:gd name="f23" fmla="*/ f10 f18 1"/>
                <a:gd name="f24" fmla="+- f22 0 f10"/>
                <a:gd name="f25" fmla="+- f21 0 f10"/>
                <a:gd name="f26" fmla="*/ f21 f18 1"/>
                <a:gd name="f27" fmla="*/ f22 f18 1"/>
                <a:gd name="f28" fmla="min f25 f24"/>
                <a:gd name="f29" fmla="*/ f28 1 6"/>
                <a:gd name="f30" fmla="+- f21 0 f29"/>
                <a:gd name="f31" fmla="+- f22 0 f29"/>
                <a:gd name="f32" fmla="*/ f29 29289 1"/>
                <a:gd name="f33" fmla="*/ f29 f18 1"/>
                <a:gd name="f34" fmla="*/ f32 1 100000"/>
                <a:gd name="f35" fmla="*/ f30 f18 1"/>
                <a:gd name="f36" fmla="*/ f31 f18 1"/>
                <a:gd name="f37" fmla="+- f21 0 f34"/>
                <a:gd name="f38" fmla="+- f22 0 f34"/>
                <a:gd name="f39" fmla="*/ f34 f18 1"/>
                <a:gd name="f40" fmla="*/ f37 f18 1"/>
                <a:gd name="f41" fmla="*/ f38 f18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39" t="f39" r="f40" b="f41"/>
              <a:pathLst>
                <a:path>
                  <a:moveTo>
                    <a:pt x="f23" y="f33"/>
                  </a:moveTo>
                  <a:arcTo wR="f33" hR="f33" stAng="f0" swAng="f1"/>
                  <a:lnTo>
                    <a:pt x="f35" y="f23"/>
                  </a:lnTo>
                  <a:arcTo wR="f33" hR="f33" stAng="f2" swAng="f1"/>
                  <a:lnTo>
                    <a:pt x="f26" y="f36"/>
                  </a:lnTo>
                  <a:arcTo wR="f33" hR="f33" stAng="f6" swAng="f1"/>
                  <a:lnTo>
                    <a:pt x="f33" y="f27"/>
                  </a:lnTo>
                  <a:arcTo wR="f33" hR="f33" stAng="f1" swAng="f1"/>
                  <a:close/>
                </a:path>
              </a:pathLst>
            </a:custGeom>
            <a:solidFill>
              <a:srgbClr val="F2F2F2"/>
            </a:solidFill>
            <a:ln w="28575" cap="flat">
              <a:solidFill>
                <a:srgbClr val="DC94DE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78" name="Google Shape;277;p28">
              <a:extLst>
                <a:ext uri="{FF2B5EF4-FFF2-40B4-BE49-F238E27FC236}">
                  <a16:creationId xmlns:a16="http://schemas.microsoft.com/office/drawing/2014/main" id="{B7CFAD42-8AB0-10A1-6911-3ABF8B2AC23F}"/>
                </a:ext>
              </a:extLst>
            </p:cNvPr>
            <p:cNvSpPr txBox="1"/>
            <p:nvPr/>
          </p:nvSpPr>
          <p:spPr>
            <a:xfrm>
              <a:off x="6181715" y="1123811"/>
              <a:ext cx="777898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algn="ctr"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5 min</a:t>
              </a:r>
              <a:endParaRPr lang="fr-FR" sz="1467" b="1" kern="0" noProof="0" dirty="0">
                <a:solidFill>
                  <a:srgbClr val="000000"/>
                </a:solidFill>
                <a:latin typeface="Arial"/>
                <a:ea typeface="Arial"/>
                <a:cs typeface="Arial"/>
              </a:endParaRPr>
            </a:p>
          </p:txBody>
        </p:sp>
        <p:sp>
          <p:nvSpPr>
            <p:cNvPr id="79" name="Google Shape;278;p28">
              <a:extLst>
                <a:ext uri="{FF2B5EF4-FFF2-40B4-BE49-F238E27FC236}">
                  <a16:creationId xmlns:a16="http://schemas.microsoft.com/office/drawing/2014/main" id="{2640C850-4A34-FFE2-FF64-6523F66A922B}"/>
                </a:ext>
              </a:extLst>
            </p:cNvPr>
            <p:cNvSpPr/>
            <p:nvPr/>
          </p:nvSpPr>
          <p:spPr>
            <a:xfrm>
              <a:off x="6987777" y="1071289"/>
              <a:ext cx="389698" cy="38969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blipFill>
              <a:blip r:embed="rId4">
                <a:alphaModFix/>
              </a:blip>
              <a:stretch>
                <a:fillRect/>
              </a:stretch>
            </a:blipFill>
            <a:ln w="9528" cap="flat">
              <a:solidFill>
                <a:srgbClr val="FFFFFF"/>
              </a:solidFill>
              <a:prstDash val="solid"/>
              <a:miter/>
            </a:ln>
          </p:spPr>
          <p:txBody>
            <a:bodyPr vert="horz" wrap="square" lIns="91427" tIns="45695" rIns="91427" bIns="45695" anchor="t" anchorCtr="0" compatLnSpc="1">
              <a:no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44546A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80" name="Google Shape;277;p28">
              <a:extLst>
                <a:ext uri="{FF2B5EF4-FFF2-40B4-BE49-F238E27FC236}">
                  <a16:creationId xmlns:a16="http://schemas.microsoft.com/office/drawing/2014/main" id="{BB199019-95B7-55BE-BDAD-CED3D762D201}"/>
                </a:ext>
              </a:extLst>
            </p:cNvPr>
            <p:cNvSpPr txBox="1"/>
            <p:nvPr/>
          </p:nvSpPr>
          <p:spPr>
            <a:xfrm>
              <a:off x="2209285" y="1123811"/>
              <a:ext cx="3972429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4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44546A"/>
                  </a:solidFill>
                  <a:latin typeface="Poppins ExtraBold"/>
                  <a:ea typeface="Poppins ExtraBold"/>
                  <a:cs typeface="Poppins ExtraBold"/>
                </a:rPr>
                <a:t>Clôture (C)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6D631385-561E-C1AF-7BB1-EE53B4CD7F5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6463" t="8455"/>
          <a:stretch>
            <a:fillRect/>
          </a:stretch>
        </p:blipFill>
        <p:spPr>
          <a:xfrm>
            <a:off x="4410204" y="2115605"/>
            <a:ext cx="2639560" cy="4495158"/>
          </a:xfrm>
          <a:prstGeom prst="rect">
            <a:avLst/>
          </a:prstGeom>
        </p:spPr>
      </p:pic>
      <p:sp>
        <p:nvSpPr>
          <p:cNvPr id="4" name="Google Shape;1403;p31">
            <a:extLst>
              <a:ext uri="{FF2B5EF4-FFF2-40B4-BE49-F238E27FC236}">
                <a16:creationId xmlns:a16="http://schemas.microsoft.com/office/drawing/2014/main" id="{6367B50A-2F37-C8B7-DCFE-A4FC64D7C92D}"/>
              </a:ext>
            </a:extLst>
          </p:cNvPr>
          <p:cNvSpPr/>
          <p:nvPr/>
        </p:nvSpPr>
        <p:spPr>
          <a:xfrm>
            <a:off x="7646840" y="3959600"/>
            <a:ext cx="1363582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800" b="1" dirty="0">
                <a:solidFill>
                  <a:srgbClr val="FF0000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Noyau</a:t>
            </a:r>
          </a:p>
        </p:txBody>
      </p:sp>
      <p:cxnSp>
        <p:nvCxnSpPr>
          <p:cNvPr id="5" name="Connecteur droit avec flèche 18">
            <a:extLst>
              <a:ext uri="{FF2B5EF4-FFF2-40B4-BE49-F238E27FC236}">
                <a16:creationId xmlns:a16="http://schemas.microsoft.com/office/drawing/2014/main" id="{E17FCA27-F04D-0926-0C6C-DF171522CD0A}"/>
              </a:ext>
            </a:extLst>
          </p:cNvPr>
          <p:cNvCxnSpPr>
            <a:cxnSpLocks/>
          </p:cNvCxnSpPr>
          <p:nvPr/>
        </p:nvCxnSpPr>
        <p:spPr>
          <a:xfrm>
            <a:off x="5204676" y="4300775"/>
            <a:ext cx="2608235" cy="0"/>
          </a:xfrm>
          <a:prstGeom prst="straightConnector1">
            <a:avLst/>
          </a:prstGeom>
          <a:ln w="38100">
            <a:solidFill>
              <a:srgbClr val="0000B8"/>
            </a:solidFill>
            <a:headEnd type="triangle" w="med" len="med"/>
            <a:tailEnd type="non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Google Shape;1403;p31">
            <a:extLst>
              <a:ext uri="{FF2B5EF4-FFF2-40B4-BE49-F238E27FC236}">
                <a16:creationId xmlns:a16="http://schemas.microsoft.com/office/drawing/2014/main" id="{3A6C3EC5-9300-8818-7BC5-C4EF92FEE3CB}"/>
              </a:ext>
            </a:extLst>
          </p:cNvPr>
          <p:cNvSpPr/>
          <p:nvPr/>
        </p:nvSpPr>
        <p:spPr>
          <a:xfrm>
            <a:off x="7609910" y="2186489"/>
            <a:ext cx="1319361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800" b="1" dirty="0">
                <a:solidFill>
                  <a:srgbClr val="FF0000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Paroi</a:t>
            </a:r>
          </a:p>
        </p:txBody>
      </p:sp>
      <p:sp>
        <p:nvSpPr>
          <p:cNvPr id="7" name="Google Shape;1403;p31">
            <a:extLst>
              <a:ext uri="{FF2B5EF4-FFF2-40B4-BE49-F238E27FC236}">
                <a16:creationId xmlns:a16="http://schemas.microsoft.com/office/drawing/2014/main" id="{3689A448-EE5A-1488-E151-3DC0968AAFC7}"/>
              </a:ext>
            </a:extLst>
          </p:cNvPr>
          <p:cNvSpPr/>
          <p:nvPr/>
        </p:nvSpPr>
        <p:spPr>
          <a:xfrm>
            <a:off x="7794693" y="3310219"/>
            <a:ext cx="4000828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  <a:defRPr/>
            </a:pPr>
            <a:r>
              <a:rPr lang="fr-FR" altLang="en-US" sz="2800" b="1" dirty="0">
                <a:solidFill>
                  <a:srgbClr val="FF0000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Membrane cytoplasmique</a:t>
            </a:r>
          </a:p>
        </p:txBody>
      </p:sp>
      <p:cxnSp>
        <p:nvCxnSpPr>
          <p:cNvPr id="8" name="Connecteur droit avec flèche 18">
            <a:extLst>
              <a:ext uri="{FF2B5EF4-FFF2-40B4-BE49-F238E27FC236}">
                <a16:creationId xmlns:a16="http://schemas.microsoft.com/office/drawing/2014/main" id="{080A562C-F36C-D26B-401B-B3A4C97A9C5B}"/>
              </a:ext>
            </a:extLst>
          </p:cNvPr>
          <p:cNvCxnSpPr>
            <a:cxnSpLocks/>
          </p:cNvCxnSpPr>
          <p:nvPr/>
        </p:nvCxnSpPr>
        <p:spPr>
          <a:xfrm flipH="1">
            <a:off x="6339840" y="2571171"/>
            <a:ext cx="1554094" cy="0"/>
          </a:xfrm>
          <a:prstGeom prst="straightConnector1">
            <a:avLst/>
          </a:prstGeom>
          <a:ln w="38100">
            <a:solidFill>
              <a:srgbClr val="0000B8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Connecteur droit avec flèche 18">
            <a:extLst>
              <a:ext uri="{FF2B5EF4-FFF2-40B4-BE49-F238E27FC236}">
                <a16:creationId xmlns:a16="http://schemas.microsoft.com/office/drawing/2014/main" id="{7D7CB291-7C6C-86E1-C8A3-4D5D0D561363}"/>
              </a:ext>
            </a:extLst>
          </p:cNvPr>
          <p:cNvCxnSpPr>
            <a:cxnSpLocks/>
          </p:cNvCxnSpPr>
          <p:nvPr/>
        </p:nvCxnSpPr>
        <p:spPr>
          <a:xfrm flipH="1">
            <a:off x="6190295" y="3559386"/>
            <a:ext cx="1703639" cy="9869"/>
          </a:xfrm>
          <a:prstGeom prst="straightConnector1">
            <a:avLst/>
          </a:prstGeom>
          <a:ln w="38100">
            <a:solidFill>
              <a:srgbClr val="0000B8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0" name="Google Shape;1403;p31">
            <a:extLst>
              <a:ext uri="{FF2B5EF4-FFF2-40B4-BE49-F238E27FC236}">
                <a16:creationId xmlns:a16="http://schemas.microsoft.com/office/drawing/2014/main" id="{9A92296D-6286-C6D7-3985-A58D24BC239F}"/>
              </a:ext>
            </a:extLst>
          </p:cNvPr>
          <p:cNvSpPr/>
          <p:nvPr/>
        </p:nvSpPr>
        <p:spPr>
          <a:xfrm>
            <a:off x="7674163" y="4942271"/>
            <a:ext cx="2108041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800" b="1" dirty="0">
                <a:solidFill>
                  <a:srgbClr val="FF0000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Cytoplasme</a:t>
            </a:r>
          </a:p>
        </p:txBody>
      </p:sp>
      <p:cxnSp>
        <p:nvCxnSpPr>
          <p:cNvPr id="11" name="Straight Connector 25">
            <a:extLst>
              <a:ext uri="{FF2B5EF4-FFF2-40B4-BE49-F238E27FC236}">
                <a16:creationId xmlns:a16="http://schemas.microsoft.com/office/drawing/2014/main" id="{F067F785-842D-7199-1718-5076C1E8076D}"/>
              </a:ext>
            </a:extLst>
          </p:cNvPr>
          <p:cNvCxnSpPr>
            <a:cxnSpLocks/>
          </p:cNvCxnSpPr>
          <p:nvPr/>
        </p:nvCxnSpPr>
        <p:spPr>
          <a:xfrm>
            <a:off x="6093904" y="5295792"/>
            <a:ext cx="1800030" cy="0"/>
          </a:xfrm>
          <a:prstGeom prst="line">
            <a:avLst/>
          </a:prstGeom>
          <a:ln w="38100">
            <a:solidFill>
              <a:srgbClr val="0000B8"/>
            </a:solidFill>
            <a:miter lim="800000"/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Google Shape;1403;p31">
            <a:extLst>
              <a:ext uri="{FF2B5EF4-FFF2-40B4-BE49-F238E27FC236}">
                <a16:creationId xmlns:a16="http://schemas.microsoft.com/office/drawing/2014/main" id="{CD9ACC3A-BFAC-DC75-6D1C-50FE16984A8F}"/>
              </a:ext>
            </a:extLst>
          </p:cNvPr>
          <p:cNvSpPr/>
          <p:nvPr/>
        </p:nvSpPr>
        <p:spPr>
          <a:xfrm>
            <a:off x="1300999" y="2496825"/>
            <a:ext cx="2362119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800" b="1" dirty="0">
                <a:solidFill>
                  <a:srgbClr val="FF0000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Chloroplaste</a:t>
            </a:r>
          </a:p>
        </p:txBody>
      </p:sp>
      <p:cxnSp>
        <p:nvCxnSpPr>
          <p:cNvPr id="13" name="Connecteur droit avec flèche 18">
            <a:extLst>
              <a:ext uri="{FF2B5EF4-FFF2-40B4-BE49-F238E27FC236}">
                <a16:creationId xmlns:a16="http://schemas.microsoft.com/office/drawing/2014/main" id="{D98CBA3D-2C32-07D9-5236-86A8694B21BA}"/>
              </a:ext>
            </a:extLst>
          </p:cNvPr>
          <p:cNvCxnSpPr>
            <a:cxnSpLocks/>
            <a:stCxn id="12" idx="3"/>
          </p:cNvCxnSpPr>
          <p:nvPr/>
        </p:nvCxnSpPr>
        <p:spPr>
          <a:xfrm>
            <a:off x="3663118" y="2788054"/>
            <a:ext cx="130507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4" name="Google Shape;1403;p31">
            <a:extLst>
              <a:ext uri="{FF2B5EF4-FFF2-40B4-BE49-F238E27FC236}">
                <a16:creationId xmlns:a16="http://schemas.microsoft.com/office/drawing/2014/main" id="{92DDD03F-F011-47A7-FC87-CB5F1C3A39DA}"/>
              </a:ext>
            </a:extLst>
          </p:cNvPr>
          <p:cNvSpPr/>
          <p:nvPr/>
        </p:nvSpPr>
        <p:spPr>
          <a:xfrm>
            <a:off x="1400099" y="5128871"/>
            <a:ext cx="2168255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2800" b="1" dirty="0">
                <a:solidFill>
                  <a:srgbClr val="FF0000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Mitochondrie</a:t>
            </a:r>
          </a:p>
        </p:txBody>
      </p:sp>
      <p:cxnSp>
        <p:nvCxnSpPr>
          <p:cNvPr id="15" name="Connecteur droit avec flèche 18">
            <a:extLst>
              <a:ext uri="{FF2B5EF4-FFF2-40B4-BE49-F238E27FC236}">
                <a16:creationId xmlns:a16="http://schemas.microsoft.com/office/drawing/2014/main" id="{5EC04D0E-1D03-5CE6-A3A8-4F506756C253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3568354" y="5420100"/>
            <a:ext cx="173542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6" name="Google Shape;1403;p31">
            <a:extLst>
              <a:ext uri="{FF2B5EF4-FFF2-40B4-BE49-F238E27FC236}">
                <a16:creationId xmlns:a16="http://schemas.microsoft.com/office/drawing/2014/main" id="{4A03C5ED-9563-5258-5292-9B3302FC80A3}"/>
              </a:ext>
            </a:extLst>
          </p:cNvPr>
          <p:cNvSpPr/>
          <p:nvPr/>
        </p:nvSpPr>
        <p:spPr>
          <a:xfrm>
            <a:off x="7515684" y="2662681"/>
            <a:ext cx="1973318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</a:pPr>
            <a:r>
              <a:rPr lang="fr-FR" altLang="en-US" sz="2800" b="1" dirty="0">
                <a:solidFill>
                  <a:srgbClr val="FF0000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Vacuole</a:t>
            </a:r>
          </a:p>
        </p:txBody>
      </p:sp>
      <p:cxnSp>
        <p:nvCxnSpPr>
          <p:cNvPr id="17" name="Connecteur droit avec flèche 18">
            <a:extLst>
              <a:ext uri="{FF2B5EF4-FFF2-40B4-BE49-F238E27FC236}">
                <a16:creationId xmlns:a16="http://schemas.microsoft.com/office/drawing/2014/main" id="{1907DA6F-45EB-C564-B79C-11521DBE8B05}"/>
              </a:ext>
            </a:extLst>
          </p:cNvPr>
          <p:cNvCxnSpPr>
            <a:cxnSpLocks/>
          </p:cNvCxnSpPr>
          <p:nvPr/>
        </p:nvCxnSpPr>
        <p:spPr>
          <a:xfrm flipH="1">
            <a:off x="5703570" y="2987786"/>
            <a:ext cx="2190364" cy="0"/>
          </a:xfrm>
          <a:prstGeom prst="straightConnector1">
            <a:avLst/>
          </a:prstGeom>
          <a:ln w="38100">
            <a:solidFill>
              <a:srgbClr val="0000B8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8" name="Image 17">
            <a:extLst>
              <a:ext uri="{FF2B5EF4-FFF2-40B4-BE49-F238E27FC236}">
                <a16:creationId xmlns:a16="http://schemas.microsoft.com/office/drawing/2014/main" id="{32CAE48E-75E7-EC59-2B22-34AF9CB4F6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96475" y="314104"/>
            <a:ext cx="699046" cy="699046"/>
          </a:xfrm>
          <a:prstGeom prst="rect">
            <a:avLst/>
          </a:prstGeom>
        </p:spPr>
      </p:pic>
      <p:grpSp>
        <p:nvGrpSpPr>
          <p:cNvPr id="19" name="Groupe 18">
            <a:extLst>
              <a:ext uri="{FF2B5EF4-FFF2-40B4-BE49-F238E27FC236}">
                <a16:creationId xmlns:a16="http://schemas.microsoft.com/office/drawing/2014/main" id="{D01061D0-41F5-1641-D990-BEF29ECDC8D6}"/>
              </a:ext>
            </a:extLst>
          </p:cNvPr>
          <p:cNvGrpSpPr/>
          <p:nvPr/>
        </p:nvGrpSpPr>
        <p:grpSpPr>
          <a:xfrm>
            <a:off x="6417679" y="6206392"/>
            <a:ext cx="775975" cy="404371"/>
            <a:chOff x="6398255" y="5899353"/>
            <a:chExt cx="775975" cy="404371"/>
          </a:xfrm>
        </p:grpSpPr>
        <p:sp>
          <p:nvSpPr>
            <p:cNvPr id="20" name="ZoneTexte 19">
              <a:extLst>
                <a:ext uri="{FF2B5EF4-FFF2-40B4-BE49-F238E27FC236}">
                  <a16:creationId xmlns:a16="http://schemas.microsoft.com/office/drawing/2014/main" id="{C5E066ED-9A09-ADE9-EE0F-4B934D850556}"/>
                </a:ext>
              </a:extLst>
            </p:cNvPr>
            <p:cNvSpPr txBox="1"/>
            <p:nvPr/>
          </p:nvSpPr>
          <p:spPr>
            <a:xfrm>
              <a:off x="6445107" y="5899353"/>
              <a:ext cx="729123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fr-FR" dirty="0"/>
                <a:t>2 </a:t>
              </a:r>
              <a:r>
                <a:rPr lang="el-GR" b="0" i="0" dirty="0">
                  <a:solidFill>
                    <a:srgbClr val="040C28"/>
                  </a:solidFill>
                  <a:effectLst/>
                  <a:latin typeface="Google Sans"/>
                </a:rPr>
                <a:t>μ</a:t>
              </a:r>
              <a:r>
                <a:rPr lang="fr-FR" b="0" i="0" dirty="0">
                  <a:solidFill>
                    <a:srgbClr val="040C28"/>
                  </a:solidFill>
                  <a:effectLst/>
                  <a:latin typeface="Google Sans"/>
                </a:rPr>
                <a:t>m</a:t>
              </a:r>
              <a:endParaRPr lang="fr-FR" dirty="0"/>
            </a:p>
          </p:txBody>
        </p:sp>
        <p:cxnSp>
          <p:nvCxnSpPr>
            <p:cNvPr id="21" name="Connecteur droit 20">
              <a:extLst>
                <a:ext uri="{FF2B5EF4-FFF2-40B4-BE49-F238E27FC236}">
                  <a16:creationId xmlns:a16="http://schemas.microsoft.com/office/drawing/2014/main" id="{C10DC065-A6A6-9799-F74F-573DF2FFFE10}"/>
                </a:ext>
              </a:extLst>
            </p:cNvPr>
            <p:cNvCxnSpPr>
              <a:cxnSpLocks/>
            </p:cNvCxnSpPr>
            <p:nvPr/>
          </p:nvCxnSpPr>
          <p:spPr>
            <a:xfrm>
              <a:off x="6398255" y="6241686"/>
              <a:ext cx="731520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necteur droit 21">
              <a:extLst>
                <a:ext uri="{FF2B5EF4-FFF2-40B4-BE49-F238E27FC236}">
                  <a16:creationId xmlns:a16="http://schemas.microsoft.com/office/drawing/2014/main" id="{B205EE40-872C-35CF-2FD6-2497358257B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6398255" y="6179648"/>
              <a:ext cx="0" cy="12407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Connecteur droit 22">
              <a:extLst>
                <a:ext uri="{FF2B5EF4-FFF2-40B4-BE49-F238E27FC236}">
                  <a16:creationId xmlns:a16="http://schemas.microsoft.com/office/drawing/2014/main" id="{78960324-8E56-39DB-5F5C-5E9AA664D93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7119610" y="6179648"/>
              <a:ext cx="0" cy="124076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4" name="Groupe 23">
            <a:extLst>
              <a:ext uri="{FF2B5EF4-FFF2-40B4-BE49-F238E27FC236}">
                <a16:creationId xmlns:a16="http://schemas.microsoft.com/office/drawing/2014/main" id="{DD17920D-77E3-3690-D505-FAEFA93A2EB9}"/>
              </a:ext>
            </a:extLst>
          </p:cNvPr>
          <p:cNvGrpSpPr/>
          <p:nvPr/>
        </p:nvGrpSpPr>
        <p:grpSpPr>
          <a:xfrm>
            <a:off x="613103" y="1014228"/>
            <a:ext cx="10326997" cy="510733"/>
            <a:chOff x="674377" y="1225112"/>
            <a:chExt cx="10326997" cy="510733"/>
          </a:xfrm>
        </p:grpSpPr>
        <p:sp>
          <p:nvSpPr>
            <p:cNvPr id="25" name="Google Shape;443;p19">
              <a:extLst>
                <a:ext uri="{FF2B5EF4-FFF2-40B4-BE49-F238E27FC236}">
                  <a16:creationId xmlns:a16="http://schemas.microsoft.com/office/drawing/2014/main" id="{9CF69ED4-CA4B-049D-DD2D-ACC6B576D5ED}"/>
                </a:ext>
              </a:extLst>
            </p:cNvPr>
            <p:cNvSpPr/>
            <p:nvPr/>
          </p:nvSpPr>
          <p:spPr>
            <a:xfrm>
              <a:off x="674377" y="1225112"/>
              <a:ext cx="10326997" cy="510733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400" b="1" spc="-50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      </a:t>
              </a:r>
              <a:r>
                <a:rPr lang="fr-FR" sz="2400" b="1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Identifiez les constituants de la cellule.</a:t>
              </a:r>
            </a:p>
          </p:txBody>
        </p:sp>
        <p:sp>
          <p:nvSpPr>
            <p:cNvPr id="26" name="Ellipse 25">
              <a:extLst>
                <a:ext uri="{FF2B5EF4-FFF2-40B4-BE49-F238E27FC236}">
                  <a16:creationId xmlns:a16="http://schemas.microsoft.com/office/drawing/2014/main" id="{D1D3070D-A85A-47A3-6B14-E3972A8DB73C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1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sp>
        <p:nvSpPr>
          <p:cNvPr id="57" name="ZoneTexte 7">
            <a:extLst>
              <a:ext uri="{FF2B5EF4-FFF2-40B4-BE49-F238E27FC236}">
                <a16:creationId xmlns:a16="http://schemas.microsoft.com/office/drawing/2014/main" id="{E77725B2-DB86-489E-1807-BB526DB62C2E}"/>
              </a:ext>
            </a:extLst>
          </p:cNvPr>
          <p:cNvSpPr txBox="1"/>
          <p:nvPr/>
        </p:nvSpPr>
        <p:spPr>
          <a:xfrm>
            <a:off x="934561" y="135176"/>
            <a:ext cx="986222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On commence par la première consigne.</a:t>
            </a:r>
          </a:p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</a:rPr>
              <a:t>La cellule végétale est constituée de : </a:t>
            </a:r>
          </a:p>
        </p:txBody>
      </p:sp>
    </p:spTree>
    <p:extLst>
      <p:ext uri="{BB962C8B-B14F-4D97-AF65-F5344CB8AC3E}">
        <p14:creationId xmlns:p14="http://schemas.microsoft.com/office/powerpoint/2010/main" val="5194988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B4ABE2B-6733-0216-2E57-1059A60A4A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7">
            <a:extLst>
              <a:ext uri="{FF2B5EF4-FFF2-40B4-BE49-F238E27FC236}">
                <a16:creationId xmlns:a16="http://schemas.microsoft.com/office/drawing/2014/main" id="{2690B1E3-2668-C5BA-04D8-32E6085ABC49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3" name="Image 9">
            <a:extLst>
              <a:ext uri="{FF2B5EF4-FFF2-40B4-BE49-F238E27FC236}">
                <a16:creationId xmlns:a16="http://schemas.microsoft.com/office/drawing/2014/main" id="{5F0670FA-387F-C32A-38CF-43EA80E4DE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4031" y="784422"/>
            <a:ext cx="583170" cy="583170"/>
          </a:xfrm>
          <a:prstGeom prst="rect">
            <a:avLst/>
          </a:prstGeom>
        </p:spPr>
      </p:pic>
      <p:sp>
        <p:nvSpPr>
          <p:cNvPr id="4" name="ZoneTexte 7">
            <a:extLst>
              <a:ext uri="{FF2B5EF4-FFF2-40B4-BE49-F238E27FC236}">
                <a16:creationId xmlns:a16="http://schemas.microsoft.com/office/drawing/2014/main" id="{69559238-2977-DB12-3B2D-E56A8BBBCA19}"/>
              </a:ext>
            </a:extLst>
          </p:cNvPr>
          <p:cNvSpPr txBox="1"/>
          <p:nvPr/>
        </p:nvSpPr>
        <p:spPr>
          <a:xfrm>
            <a:off x="949212" y="313193"/>
            <a:ext cx="6600220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fr-FR" sz="2200" b="1" i="0" u="none" strike="noStrike" kern="1200" cap="none" spc="0" normalizeH="0" baseline="0" noProof="0" dirty="0">
                <a:ln>
                  <a:noFill/>
                </a:ln>
                <a:solidFill>
                  <a:srgbClr val="E7E6E6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 passe à la deuxième consigne. </a:t>
            </a:r>
          </a:p>
        </p:txBody>
      </p:sp>
      <p:grpSp>
        <p:nvGrpSpPr>
          <p:cNvPr id="26" name="Groupe 25">
            <a:extLst>
              <a:ext uri="{FF2B5EF4-FFF2-40B4-BE49-F238E27FC236}">
                <a16:creationId xmlns:a16="http://schemas.microsoft.com/office/drawing/2014/main" id="{C23BF13B-6395-4100-C397-5ABE3F5D2BC7}"/>
              </a:ext>
            </a:extLst>
          </p:cNvPr>
          <p:cNvGrpSpPr/>
          <p:nvPr/>
        </p:nvGrpSpPr>
        <p:grpSpPr>
          <a:xfrm>
            <a:off x="613103" y="1014228"/>
            <a:ext cx="10326997" cy="510733"/>
            <a:chOff x="674377" y="1225112"/>
            <a:chExt cx="10326997" cy="510733"/>
          </a:xfrm>
        </p:grpSpPr>
        <p:sp>
          <p:nvSpPr>
            <p:cNvPr id="27" name="Google Shape;443;p19">
              <a:extLst>
                <a:ext uri="{FF2B5EF4-FFF2-40B4-BE49-F238E27FC236}">
                  <a16:creationId xmlns:a16="http://schemas.microsoft.com/office/drawing/2014/main" id="{F208F9C9-DEAE-AD6B-5477-5904438E7F14}"/>
                </a:ext>
              </a:extLst>
            </p:cNvPr>
            <p:cNvSpPr/>
            <p:nvPr/>
          </p:nvSpPr>
          <p:spPr>
            <a:xfrm>
              <a:off x="674377" y="1225112"/>
              <a:ext cx="10326997" cy="510733"/>
            </a:xfrm>
            <a:prstGeom prst="roundRect">
              <a:avLst>
                <a:gd name="adj" fmla="val 16667"/>
              </a:avLst>
            </a:prstGeom>
            <a:solidFill>
              <a:srgbClr val="D5E8CF"/>
            </a:solidFill>
            <a:ln w="9525" cap="flat" cmpd="sng">
              <a:solidFill>
                <a:srgbClr val="D5E8C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 algn="just"/>
              <a:r>
                <a:rPr lang="fr-FR" sz="2400" b="1" spc="-5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Wingdings" panose="05000000000000000000" pitchFamily="2" charset="2"/>
                </a:rPr>
                <a:t>       </a:t>
              </a:r>
              <a:r>
                <a:rPr lang="fr-FR" sz="2400" b="1" noProof="0" dirty="0">
                  <a:solidFill>
                    <a:srgbClr val="002060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 Reliez chaque constituant à sa fonction.</a:t>
              </a:r>
            </a:p>
          </p:txBody>
        </p:sp>
        <p:sp>
          <p:nvSpPr>
            <p:cNvPr id="28" name="Ellipse 27">
              <a:extLst>
                <a:ext uri="{FF2B5EF4-FFF2-40B4-BE49-F238E27FC236}">
                  <a16:creationId xmlns:a16="http://schemas.microsoft.com/office/drawing/2014/main" id="{80FBFB4B-4F1C-E459-62C4-89063A8575EE}"/>
                </a:ext>
              </a:extLst>
            </p:cNvPr>
            <p:cNvSpPr/>
            <p:nvPr/>
          </p:nvSpPr>
          <p:spPr>
            <a:xfrm>
              <a:off x="674378" y="1225112"/>
              <a:ext cx="474698" cy="478193"/>
            </a:xfrm>
            <a:prstGeom prst="ellipse">
              <a:avLst/>
            </a:prstGeom>
            <a:solidFill>
              <a:srgbClr val="46AF48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fr-FR" sz="3200" b="1" noProof="0" dirty="0">
                  <a:latin typeface="Calibri" panose="020F0502020204030204" pitchFamily="34" charset="0"/>
                  <a:cs typeface="Calibri" panose="020F0502020204030204" pitchFamily="34" charset="0"/>
                </a:rPr>
                <a:t>2</a:t>
              </a:r>
              <a:endParaRPr lang="fr-FR" b="1" noProof="0" dirty="0"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</p:grpSp>
      <p:pic>
        <p:nvPicPr>
          <p:cNvPr id="69" name="Image 68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37C736F9-A39F-C9E9-4DEA-3D41671D917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514" y="1722227"/>
            <a:ext cx="10433346" cy="4381675"/>
          </a:xfrm>
          <a:prstGeom prst="rect">
            <a:avLst/>
          </a:prstGeom>
        </p:spPr>
      </p:pic>
      <p:cxnSp>
        <p:nvCxnSpPr>
          <p:cNvPr id="71" name="Connecteur droit avec flèche 70">
            <a:extLst>
              <a:ext uri="{FF2B5EF4-FFF2-40B4-BE49-F238E27FC236}">
                <a16:creationId xmlns:a16="http://schemas.microsoft.com/office/drawing/2014/main" id="{A909D8E9-900C-1660-F35A-5DE1710984E4}"/>
              </a:ext>
            </a:extLst>
          </p:cNvPr>
          <p:cNvCxnSpPr>
            <a:cxnSpLocks/>
          </p:cNvCxnSpPr>
          <p:nvPr/>
        </p:nvCxnSpPr>
        <p:spPr>
          <a:xfrm>
            <a:off x="3057832" y="3264310"/>
            <a:ext cx="1191490" cy="2458064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4" name="Connecteur droit avec flèche 73">
            <a:extLst>
              <a:ext uri="{FF2B5EF4-FFF2-40B4-BE49-F238E27FC236}">
                <a16:creationId xmlns:a16="http://schemas.microsoft.com/office/drawing/2014/main" id="{9388A51E-E283-C32B-9F9A-D1B236E013F9}"/>
              </a:ext>
            </a:extLst>
          </p:cNvPr>
          <p:cNvCxnSpPr>
            <a:cxnSpLocks/>
          </p:cNvCxnSpPr>
          <p:nvPr/>
        </p:nvCxnSpPr>
        <p:spPr>
          <a:xfrm>
            <a:off x="3057832" y="2054942"/>
            <a:ext cx="1191490" cy="311682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Connecteur droit avec flèche 76">
            <a:extLst>
              <a:ext uri="{FF2B5EF4-FFF2-40B4-BE49-F238E27FC236}">
                <a16:creationId xmlns:a16="http://schemas.microsoft.com/office/drawing/2014/main" id="{81B83FFE-3198-9E69-31AD-612123E856F9}"/>
              </a:ext>
            </a:extLst>
          </p:cNvPr>
          <p:cNvCxnSpPr>
            <a:cxnSpLocks/>
          </p:cNvCxnSpPr>
          <p:nvPr/>
        </p:nvCxnSpPr>
        <p:spPr>
          <a:xfrm>
            <a:off x="3057832" y="2734329"/>
            <a:ext cx="1268362" cy="69467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Connecteur droit avec flèche 79">
            <a:extLst>
              <a:ext uri="{FF2B5EF4-FFF2-40B4-BE49-F238E27FC236}">
                <a16:creationId xmlns:a16="http://schemas.microsoft.com/office/drawing/2014/main" id="{ACC4BD25-0C2F-9A29-9640-00F1D00981C4}"/>
              </a:ext>
            </a:extLst>
          </p:cNvPr>
          <p:cNvCxnSpPr>
            <a:cxnSpLocks/>
          </p:cNvCxnSpPr>
          <p:nvPr/>
        </p:nvCxnSpPr>
        <p:spPr>
          <a:xfrm flipV="1">
            <a:off x="3057832" y="2825984"/>
            <a:ext cx="1191490" cy="935731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Connecteur droit avec flèche 82">
            <a:extLst>
              <a:ext uri="{FF2B5EF4-FFF2-40B4-BE49-F238E27FC236}">
                <a16:creationId xmlns:a16="http://schemas.microsoft.com/office/drawing/2014/main" id="{9CC94B49-5C40-BCF7-BEB4-B8EED310603B}"/>
              </a:ext>
            </a:extLst>
          </p:cNvPr>
          <p:cNvCxnSpPr>
            <a:cxnSpLocks/>
          </p:cNvCxnSpPr>
          <p:nvPr/>
        </p:nvCxnSpPr>
        <p:spPr>
          <a:xfrm flipV="1">
            <a:off x="3057832" y="2100680"/>
            <a:ext cx="1191490" cy="234042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Connecteur droit avec flèche 85">
            <a:extLst>
              <a:ext uri="{FF2B5EF4-FFF2-40B4-BE49-F238E27FC236}">
                <a16:creationId xmlns:a16="http://schemas.microsoft.com/office/drawing/2014/main" id="{D2898DA5-727B-20AB-9C7F-B7455AE8A82A}"/>
              </a:ext>
            </a:extLst>
          </p:cNvPr>
          <p:cNvCxnSpPr>
            <a:cxnSpLocks/>
          </p:cNvCxnSpPr>
          <p:nvPr/>
        </p:nvCxnSpPr>
        <p:spPr>
          <a:xfrm flipV="1">
            <a:off x="3057831" y="3913064"/>
            <a:ext cx="1191491" cy="1121052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Connecteur droit avec flèche 88">
            <a:extLst>
              <a:ext uri="{FF2B5EF4-FFF2-40B4-BE49-F238E27FC236}">
                <a16:creationId xmlns:a16="http://schemas.microsoft.com/office/drawing/2014/main" id="{CC32E4D3-2391-AD2F-B025-421E1BFC40E1}"/>
              </a:ext>
            </a:extLst>
          </p:cNvPr>
          <p:cNvCxnSpPr>
            <a:cxnSpLocks/>
          </p:cNvCxnSpPr>
          <p:nvPr/>
        </p:nvCxnSpPr>
        <p:spPr>
          <a:xfrm flipV="1">
            <a:off x="3057831" y="4493342"/>
            <a:ext cx="1268363" cy="1162490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620582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25283D-1C3B-66D5-27D1-4238389C3F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E59C51D-C642-1DDB-EF5F-B545F91AB698}"/>
              </a:ext>
            </a:extLst>
          </p:cNvPr>
          <p:cNvGrpSpPr/>
          <p:nvPr/>
        </p:nvGrpSpPr>
        <p:grpSpPr>
          <a:xfrm>
            <a:off x="121920" y="142240"/>
            <a:ext cx="11938000" cy="6563360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2AC10689-3538-031D-3802-6C268474D71E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030A0"/>
            </a:solidFill>
            <a:ln>
              <a:solidFill>
                <a:srgbClr val="7030A0"/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459FA3B0-C0C9-55E3-B2A1-609E84332F6A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100EAE4-D5B0-58C8-BFB8-0BAA58F2E6E5}"/>
              </a:ext>
            </a:extLst>
          </p:cNvPr>
          <p:cNvGrpSpPr/>
          <p:nvPr/>
        </p:nvGrpSpPr>
        <p:grpSpPr>
          <a:xfrm>
            <a:off x="9325079" y="5495261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D5EC100-C703-5BF8-D45D-0A631A5A8E60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33031D0-700D-C15C-0602-547A49E0B346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D48FD848-6B22-CBC8-26A1-AB8FEAE19A0E}"/>
              </a:ext>
            </a:extLst>
          </p:cNvPr>
          <p:cNvGrpSpPr/>
          <p:nvPr/>
        </p:nvGrpSpPr>
        <p:grpSpPr>
          <a:xfrm>
            <a:off x="5062913" y="1699526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2D19C3DD-0EBC-9B26-FFB2-4208CB6C5E64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D6EB2E96-90B4-7C9F-7FA5-54E5A3357C97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7030A0"/>
            </a:solidFill>
            <a:ln cap="flat">
              <a:solidFill>
                <a:srgbClr val="7030A0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F635428-320E-7FAA-0AE5-45B6050A232C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7030A0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fontAlgn="auto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b="0" i="0" u="none" strike="noStrike" kern="1200" cap="none" spc="0" baseline="0" noProof="0" dirty="0">
                <a:solidFill>
                  <a:srgbClr val="000000"/>
                </a:solidFill>
                <a:uFillTx/>
                <a:latin typeface="Arial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9D03F9B8-F377-B139-7216-A671E70E6119}"/>
              </a:ext>
            </a:extLst>
          </p:cNvPr>
          <p:cNvSpPr/>
          <p:nvPr/>
        </p:nvSpPr>
        <p:spPr>
          <a:xfrm>
            <a:off x="5277854" y="4275717"/>
            <a:ext cx="4145509" cy="57815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B724BB5D-38F9-62D3-FBA8-B51BB5AF68FE}"/>
              </a:ext>
            </a:extLst>
          </p:cNvPr>
          <p:cNvSpPr/>
          <p:nvPr/>
        </p:nvSpPr>
        <p:spPr>
          <a:xfrm>
            <a:off x="4713654" y="1956315"/>
            <a:ext cx="867138" cy="384316"/>
          </a:xfrm>
          <a:prstGeom prst="rect">
            <a:avLst/>
          </a:prstGeom>
          <a:solidFill>
            <a:srgbClr val="7030A0"/>
          </a:solidFill>
          <a:ln w="25402"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fr-FR" sz="900" b="0" i="0" u="none" strike="noStrike" kern="1200" cap="none" spc="0" baseline="0" noProof="0" dirty="0">
              <a:solidFill>
                <a:srgbClr val="000000"/>
              </a:solidFill>
              <a:uFillTx/>
              <a:latin typeface="Arial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00BEC9F-294C-ED13-3C79-B10011ABC7EA}"/>
              </a:ext>
            </a:extLst>
          </p:cNvPr>
          <p:cNvSpPr/>
          <p:nvPr/>
        </p:nvSpPr>
        <p:spPr>
          <a:xfrm>
            <a:off x="4773422" y="1963807"/>
            <a:ext cx="789749" cy="369332"/>
          </a:xfrm>
          <a:prstGeom prst="rect">
            <a:avLst/>
          </a:prstGeom>
          <a:solidFill>
            <a:srgbClr val="7030A0"/>
          </a:solidFill>
          <a:ln cap="flat">
            <a:solidFill>
              <a:srgbClr val="7030A0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685800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i="0" u="none" strike="noStrike" kern="1200" cap="none" spc="0" baseline="0" noProof="0" dirty="0">
                <a:solidFill>
                  <a:srgbClr val="FFFFFF"/>
                </a:solidFill>
                <a:uFillTx/>
                <a:latin typeface="Arial"/>
                <a:cs typeface="Arial"/>
              </a:rPr>
              <a:t>PGC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2CF6C40C-11B3-918F-D6D6-FE3D501BF5FD}"/>
              </a:ext>
            </a:extLst>
          </p:cNvPr>
          <p:cNvSpPr txBox="1"/>
          <p:nvPr/>
        </p:nvSpPr>
        <p:spPr>
          <a:xfrm>
            <a:off x="5277854" y="2730809"/>
            <a:ext cx="4401901" cy="13003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noProof="0" dirty="0">
                <a:solidFill>
                  <a:srgbClr val="7030A0"/>
                </a:solidFill>
                <a:latin typeface="Arial"/>
              </a:rPr>
              <a:t>Pratique guidée</a:t>
            </a:r>
          </a:p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noProof="0" dirty="0">
                <a:solidFill>
                  <a:srgbClr val="7030A0"/>
                </a:solidFill>
                <a:latin typeface="Arial"/>
              </a:rPr>
              <a:t>collective </a:t>
            </a:r>
            <a:endParaRPr lang="fr-FR" sz="4000" b="1" noProof="0" dirty="0">
              <a:solidFill>
                <a:srgbClr val="7030A0"/>
              </a:solidFill>
              <a:latin typeface="Arial"/>
              <a:cs typeface="Arial"/>
            </a:endParaRPr>
          </a:p>
        </p:txBody>
      </p:sp>
      <p:pic>
        <p:nvPicPr>
          <p:cNvPr id="14" name="Picture 7">
            <a:extLst>
              <a:ext uri="{FF2B5EF4-FFF2-40B4-BE49-F238E27FC236}">
                <a16:creationId xmlns:a16="http://schemas.microsoft.com/office/drawing/2014/main" id="{F9769AB3-E2D7-6AC2-3F2D-73996BD3905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004" b="98047" l="98" r="98633">
                        <a14:foregroundMark x1="83398" y1="13477" x2="90234" y2="894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3565" y="1694883"/>
            <a:ext cx="3060936" cy="30609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331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/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PGC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F6BB8D40-3374-41FD-A76D-232CB75A9F7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57850" y="257231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D_A_01">
            <a:extLst>
              <a:ext uri="{FF2B5EF4-FFF2-40B4-BE49-F238E27FC236}">
                <a16:creationId xmlns:a16="http://schemas.microsoft.com/office/drawing/2014/main" id="{2578E6F7-4ABC-ACE4-0476-D7842CD4373F}"/>
              </a:ext>
            </a:extLst>
          </p:cNvPr>
          <p:cNvSpPr txBox="1"/>
          <p:nvPr/>
        </p:nvSpPr>
        <p:spPr>
          <a:xfrm>
            <a:off x="844732" y="179974"/>
            <a:ext cx="6464183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>
            <a:defPPr>
              <a:defRPr lang="en-US"/>
            </a:defPPr>
            <a:lvl1pPr>
              <a:spcAft>
                <a:spcPts val="400"/>
              </a:spcAft>
              <a:defRPr sz="1600" b="1">
                <a:solidFill>
                  <a:schemeClr val="bg1">
                    <a:lumMod val="65000"/>
                  </a:schemeClr>
                </a:solidFill>
              </a:defRPr>
            </a:lvl1pPr>
          </a:lstStyle>
          <a:p>
            <a:r>
              <a:rPr lang="fr-FR" sz="2000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Répondez à la question suivante:</a:t>
            </a:r>
          </a:p>
        </p:txBody>
      </p:sp>
      <p:sp>
        <p:nvSpPr>
          <p:cNvPr id="55" name="D_A_02">
            <a:extLst>
              <a:ext uri="{FF2B5EF4-FFF2-40B4-BE49-F238E27FC236}">
                <a16:creationId xmlns:a16="http://schemas.microsoft.com/office/drawing/2014/main" id="{4B5818FA-7BE7-7B30-720D-7F88F0438700}"/>
              </a:ext>
            </a:extLst>
          </p:cNvPr>
          <p:cNvSpPr txBox="1"/>
          <p:nvPr/>
        </p:nvSpPr>
        <p:spPr>
          <a:xfrm>
            <a:off x="783852" y="583133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noProof="0" dirty="0">
                <a:solidFill>
                  <a:schemeClr val="bg1">
                    <a:lumMod val="65000"/>
                  </a:schemeClr>
                </a:solidFill>
              </a:rPr>
              <a:t>Inviter les élèves à utiliser les ardoises. </a:t>
            </a:r>
          </a:p>
        </p:txBody>
      </p:sp>
      <p:sp>
        <p:nvSpPr>
          <p:cNvPr id="6" name="TextBox 8">
            <a:extLst>
              <a:ext uri="{FF2B5EF4-FFF2-40B4-BE49-F238E27FC236}">
                <a16:creationId xmlns:a16="http://schemas.microsoft.com/office/drawing/2014/main" id="{031DB5CE-B2BA-C1FD-9DD7-233B580D031C}"/>
              </a:ext>
            </a:extLst>
          </p:cNvPr>
          <p:cNvSpPr txBox="1"/>
          <p:nvPr/>
        </p:nvSpPr>
        <p:spPr>
          <a:xfrm>
            <a:off x="1245704" y="1559738"/>
            <a:ext cx="9700591" cy="1714654"/>
          </a:xfrm>
          <a:prstGeom prst="roundRect">
            <a:avLst/>
          </a:prstGeom>
          <a:noFill/>
          <a:ln>
            <a:solidFill>
              <a:srgbClr val="0000B8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 sz="2800" i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1- Répondez par « Vrai » ou « Faux ».</a:t>
            </a:r>
          </a:p>
          <a:p>
            <a:r>
              <a:rPr lang="fr-FR" dirty="0"/>
              <a:t> </a:t>
            </a:r>
            <a:r>
              <a:rPr lang="fr-FR" b="1" dirty="0"/>
              <a:t>« Un être vivant pluricellulaire est un être vivant constitué de nombreuses cellules ».</a:t>
            </a:r>
          </a:p>
        </p:txBody>
      </p:sp>
      <p:sp>
        <p:nvSpPr>
          <p:cNvPr id="7" name="Rectangle: Rounded Corners 22">
            <a:extLst>
              <a:ext uri="{FF2B5EF4-FFF2-40B4-BE49-F238E27FC236}">
                <a16:creationId xmlns:a16="http://schemas.microsoft.com/office/drawing/2014/main" id="{4678F105-20D0-E75D-AB6A-3756E24E3D3E}"/>
              </a:ext>
            </a:extLst>
          </p:cNvPr>
          <p:cNvSpPr/>
          <p:nvPr/>
        </p:nvSpPr>
        <p:spPr>
          <a:xfrm>
            <a:off x="1687459" y="3916572"/>
            <a:ext cx="2895600" cy="508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B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fr-FR" sz="2800" b="1" dirty="0">
                <a:latin typeface="Calibri"/>
                <a:cs typeface="Poppins ExtraBold" panose="020B0604020202020204" charset="0"/>
              </a:rPr>
              <a:t>Vrai</a:t>
            </a:r>
          </a:p>
        </p:txBody>
      </p:sp>
      <p:sp>
        <p:nvSpPr>
          <p:cNvPr id="8" name="Rectangle: Rounded Corners 23">
            <a:extLst>
              <a:ext uri="{FF2B5EF4-FFF2-40B4-BE49-F238E27FC236}">
                <a16:creationId xmlns:a16="http://schemas.microsoft.com/office/drawing/2014/main" id="{98B5A238-00B4-BDA7-79E1-23DB37CDCEEC}"/>
              </a:ext>
            </a:extLst>
          </p:cNvPr>
          <p:cNvSpPr/>
          <p:nvPr/>
        </p:nvSpPr>
        <p:spPr>
          <a:xfrm>
            <a:off x="7309556" y="3916572"/>
            <a:ext cx="2895600" cy="508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B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en-US" sz="2800" b="1" dirty="0">
                <a:latin typeface="Calibri"/>
                <a:cs typeface="Poppins ExtraBold" panose="020B0604020202020204" charset="0"/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F3488073-2728-8D17-0066-D820E013BFF3}"/>
              </a:ext>
            </a:extLst>
          </p:cNvPr>
          <p:cNvSpPr/>
          <p:nvPr/>
        </p:nvSpPr>
        <p:spPr>
          <a:xfrm>
            <a:off x="10409539" y="3916572"/>
            <a:ext cx="536756" cy="508000"/>
          </a:xfrm>
          <a:prstGeom prst="roundRect">
            <a:avLst/>
          </a:prstGeom>
          <a:noFill/>
          <a:ln w="38100">
            <a:solidFill>
              <a:srgbClr val="0000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00CC"/>
                </a:solidFill>
              </a:ln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27955E60-07B2-CF77-5418-56ED21693F75}"/>
              </a:ext>
            </a:extLst>
          </p:cNvPr>
          <p:cNvSpPr/>
          <p:nvPr/>
        </p:nvSpPr>
        <p:spPr>
          <a:xfrm>
            <a:off x="4842924" y="3916572"/>
            <a:ext cx="536756" cy="508000"/>
          </a:xfrm>
          <a:prstGeom prst="roundRect">
            <a:avLst/>
          </a:prstGeom>
          <a:noFill/>
          <a:ln w="38100">
            <a:solidFill>
              <a:srgbClr val="0000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00CC"/>
                </a:solidFill>
              </a:ln>
            </a:endParaRPr>
          </a:p>
        </p:txBody>
      </p:sp>
      <p:sp>
        <p:nvSpPr>
          <p:cNvPr id="12" name="TextBox 26">
            <a:extLst>
              <a:ext uri="{FF2B5EF4-FFF2-40B4-BE49-F238E27FC236}">
                <a16:creationId xmlns:a16="http://schemas.microsoft.com/office/drawing/2014/main" id="{5C2D32AD-2A6D-1E05-2D44-E55B3E139E0E}"/>
              </a:ext>
            </a:extLst>
          </p:cNvPr>
          <p:cNvSpPr txBox="1"/>
          <p:nvPr/>
        </p:nvSpPr>
        <p:spPr>
          <a:xfrm>
            <a:off x="1026701" y="3878185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00CC"/>
                </a:solidFill>
                <a:latin typeface="Century Gothic" panose="020B0502020202020204" pitchFamily="34" charset="0"/>
              </a:rPr>
              <a:t>A-</a:t>
            </a:r>
          </a:p>
        </p:txBody>
      </p:sp>
      <p:sp>
        <p:nvSpPr>
          <p:cNvPr id="14" name="TextBox 27">
            <a:extLst>
              <a:ext uri="{FF2B5EF4-FFF2-40B4-BE49-F238E27FC236}">
                <a16:creationId xmlns:a16="http://schemas.microsoft.com/office/drawing/2014/main" id="{8F5CF989-C8C1-9EFD-53B3-C30C17D22A71}"/>
              </a:ext>
            </a:extLst>
          </p:cNvPr>
          <p:cNvSpPr txBox="1"/>
          <p:nvPr/>
        </p:nvSpPr>
        <p:spPr>
          <a:xfrm>
            <a:off x="6718089" y="3878185"/>
            <a:ext cx="5966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00CC"/>
                </a:solidFill>
                <a:latin typeface="Century Gothic" panose="020B0502020202020204" pitchFamily="34" charset="0"/>
              </a:rPr>
              <a:t>B-</a:t>
            </a:r>
          </a:p>
        </p:txBody>
      </p:sp>
    </p:spTree>
    <p:extLst>
      <p:ext uri="{BB962C8B-B14F-4D97-AF65-F5344CB8AC3E}">
        <p14:creationId xmlns:p14="http://schemas.microsoft.com/office/powerpoint/2010/main" val="40189452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139DDB-ED2B-B73C-58BA-F1DC54630E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A6D84353-9B04-796B-6143-8701F6FAC5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4808" y="818910"/>
            <a:ext cx="583170" cy="583170"/>
          </a:xfrm>
          <a:prstGeom prst="rect">
            <a:avLst/>
          </a:prstGeom>
        </p:spPr>
      </p:pic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153FAA3E-452F-AB1B-5F47-A42405B89DC3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PGC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17" name="D_A_02">
            <a:extLst>
              <a:ext uri="{FF2B5EF4-FFF2-40B4-BE49-F238E27FC236}">
                <a16:creationId xmlns:a16="http://schemas.microsoft.com/office/drawing/2014/main" id="{702B35D8-6E95-D8B7-ED71-E58EA3D40674}"/>
              </a:ext>
            </a:extLst>
          </p:cNvPr>
          <p:cNvSpPr txBox="1"/>
          <p:nvPr/>
        </p:nvSpPr>
        <p:spPr>
          <a:xfrm>
            <a:off x="867501" y="623231"/>
            <a:ext cx="7733030" cy="3048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i="1" noProof="0" dirty="0">
                <a:solidFill>
                  <a:schemeClr val="bg1">
                    <a:lumMod val="65000"/>
                  </a:schemeClr>
                </a:solidFill>
              </a:rPr>
              <a:t>Afficher et expliquer la réponse.</a:t>
            </a:r>
          </a:p>
        </p:txBody>
      </p:sp>
      <p:sp>
        <p:nvSpPr>
          <p:cNvPr id="21" name="TextBox 3">
            <a:extLst>
              <a:ext uri="{FF2B5EF4-FFF2-40B4-BE49-F238E27FC236}">
                <a16:creationId xmlns:a16="http://schemas.microsoft.com/office/drawing/2014/main" id="{560754F6-EF03-27BD-E6AD-86755A9B56E4}"/>
              </a:ext>
            </a:extLst>
          </p:cNvPr>
          <p:cNvSpPr txBox="1"/>
          <p:nvPr/>
        </p:nvSpPr>
        <p:spPr>
          <a:xfrm>
            <a:off x="806820" y="277985"/>
            <a:ext cx="99052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2">
                    <a:lumMod val="50000"/>
                  </a:schemeClr>
                </a:solidFill>
              </a:rPr>
              <a:t>C’est vrai. Un être vivant pluricellulaire est un être vivant constitué de nombreuses cellules </a:t>
            </a:r>
          </a:p>
        </p:txBody>
      </p:sp>
      <p:pic>
        <p:nvPicPr>
          <p:cNvPr id="2" name="Picture 21" descr="A close-up of a cell&#10;&#10;Description automatically generated">
            <a:extLst>
              <a:ext uri="{FF2B5EF4-FFF2-40B4-BE49-F238E27FC236}">
                <a16:creationId xmlns:a16="http://schemas.microsoft.com/office/drawing/2014/main" id="{614A6424-B583-6C0B-9B85-846613CA47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93"/>
          <a:stretch/>
        </p:blipFill>
        <p:spPr>
          <a:xfrm>
            <a:off x="2094808" y="4601818"/>
            <a:ext cx="2193391" cy="1888435"/>
          </a:xfrm>
          <a:prstGeom prst="rect">
            <a:avLst/>
          </a:prstGeom>
        </p:spPr>
      </p:pic>
      <p:sp>
        <p:nvSpPr>
          <p:cNvPr id="3" name="TextBox 8">
            <a:extLst>
              <a:ext uri="{FF2B5EF4-FFF2-40B4-BE49-F238E27FC236}">
                <a16:creationId xmlns:a16="http://schemas.microsoft.com/office/drawing/2014/main" id="{9C15CE94-CE9A-12DC-0EC1-DA90247BCF1E}"/>
              </a:ext>
            </a:extLst>
          </p:cNvPr>
          <p:cNvSpPr txBox="1"/>
          <p:nvPr/>
        </p:nvSpPr>
        <p:spPr>
          <a:xfrm>
            <a:off x="1245704" y="1559738"/>
            <a:ext cx="9700591" cy="1166419"/>
          </a:xfrm>
          <a:prstGeom prst="roundRect">
            <a:avLst/>
          </a:prstGeom>
          <a:noFill/>
          <a:ln>
            <a:solidFill>
              <a:srgbClr val="0000B8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 sz="2800" i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 </a:t>
            </a:r>
            <a:r>
              <a:rPr lang="fr-FR" b="1" dirty="0"/>
              <a:t>« Un être vivant pluricellulaire est un être vivant constitué de nombreuses cellules ».</a:t>
            </a:r>
          </a:p>
        </p:txBody>
      </p:sp>
      <p:sp>
        <p:nvSpPr>
          <p:cNvPr id="4" name="Rectangle: Rounded Corners 22">
            <a:extLst>
              <a:ext uri="{FF2B5EF4-FFF2-40B4-BE49-F238E27FC236}">
                <a16:creationId xmlns:a16="http://schemas.microsoft.com/office/drawing/2014/main" id="{25E49C11-216B-5FEA-0DD9-F4682CA1BE66}"/>
              </a:ext>
            </a:extLst>
          </p:cNvPr>
          <p:cNvSpPr/>
          <p:nvPr/>
        </p:nvSpPr>
        <p:spPr>
          <a:xfrm>
            <a:off x="1687459" y="3916572"/>
            <a:ext cx="2895600" cy="508000"/>
          </a:xfrm>
          <a:prstGeom prst="roundRect">
            <a:avLst/>
          </a:prstGeom>
          <a:solidFill>
            <a:srgbClr val="0000CC"/>
          </a:solidFill>
          <a:ln>
            <a:solidFill>
              <a:srgbClr val="0000B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fr-FR" sz="2800" b="1" dirty="0">
                <a:solidFill>
                  <a:schemeClr val="bg1"/>
                </a:solidFill>
                <a:latin typeface="Calibri"/>
                <a:cs typeface="Poppins ExtraBold" panose="020B0604020202020204" charset="0"/>
              </a:rPr>
              <a:t>Vrai</a:t>
            </a:r>
          </a:p>
        </p:txBody>
      </p:sp>
      <p:sp>
        <p:nvSpPr>
          <p:cNvPr id="5" name="Rectangle: Rounded Corners 23">
            <a:extLst>
              <a:ext uri="{FF2B5EF4-FFF2-40B4-BE49-F238E27FC236}">
                <a16:creationId xmlns:a16="http://schemas.microsoft.com/office/drawing/2014/main" id="{55515B47-289A-6CED-E37D-77243C2749BF}"/>
              </a:ext>
            </a:extLst>
          </p:cNvPr>
          <p:cNvSpPr/>
          <p:nvPr/>
        </p:nvSpPr>
        <p:spPr>
          <a:xfrm>
            <a:off x="7309556" y="3916572"/>
            <a:ext cx="2895600" cy="508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B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en-US" sz="2800" b="1" dirty="0">
                <a:latin typeface="Calibri"/>
                <a:cs typeface="Poppins ExtraBold" panose="020B0604020202020204" charset="0"/>
              </a:rPr>
              <a:t>Faux</a:t>
            </a:r>
          </a:p>
        </p:txBody>
      </p:sp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3CC3051-2DA9-2B8B-F1DA-01A24BA1D600}"/>
              </a:ext>
            </a:extLst>
          </p:cNvPr>
          <p:cNvSpPr/>
          <p:nvPr/>
        </p:nvSpPr>
        <p:spPr>
          <a:xfrm>
            <a:off x="10409539" y="3916572"/>
            <a:ext cx="536756" cy="508000"/>
          </a:xfrm>
          <a:prstGeom prst="roundRect">
            <a:avLst/>
          </a:prstGeom>
          <a:noFill/>
          <a:ln w="38100">
            <a:solidFill>
              <a:srgbClr val="0000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00CC"/>
                </a:solidFill>
              </a:ln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3B815C9E-D2F9-04B9-A1AB-CD3A6EB34E45}"/>
              </a:ext>
            </a:extLst>
          </p:cNvPr>
          <p:cNvSpPr/>
          <p:nvPr/>
        </p:nvSpPr>
        <p:spPr>
          <a:xfrm>
            <a:off x="4842924" y="3916572"/>
            <a:ext cx="536756" cy="508000"/>
          </a:xfrm>
          <a:prstGeom prst="roundRect">
            <a:avLst/>
          </a:prstGeom>
          <a:noFill/>
          <a:ln w="38100">
            <a:solidFill>
              <a:srgbClr val="0000C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>
                <a:solidFill>
                  <a:srgbClr val="0000CC"/>
                </a:solidFill>
              </a:ln>
            </a:endParaRPr>
          </a:p>
        </p:txBody>
      </p:sp>
      <p:sp>
        <p:nvSpPr>
          <p:cNvPr id="8" name="TextBox 26">
            <a:extLst>
              <a:ext uri="{FF2B5EF4-FFF2-40B4-BE49-F238E27FC236}">
                <a16:creationId xmlns:a16="http://schemas.microsoft.com/office/drawing/2014/main" id="{917E4342-DB90-BABC-A2C6-D1823C299F9F}"/>
              </a:ext>
            </a:extLst>
          </p:cNvPr>
          <p:cNvSpPr txBox="1"/>
          <p:nvPr/>
        </p:nvSpPr>
        <p:spPr>
          <a:xfrm>
            <a:off x="1026701" y="3878185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00CC"/>
                </a:solidFill>
                <a:latin typeface="Century Gothic" panose="020B0502020202020204" pitchFamily="34" charset="0"/>
              </a:rPr>
              <a:t>A-</a:t>
            </a:r>
          </a:p>
        </p:txBody>
      </p:sp>
      <p:sp>
        <p:nvSpPr>
          <p:cNvPr id="10" name="TextBox 27">
            <a:extLst>
              <a:ext uri="{FF2B5EF4-FFF2-40B4-BE49-F238E27FC236}">
                <a16:creationId xmlns:a16="http://schemas.microsoft.com/office/drawing/2014/main" id="{7350EEF9-6AA9-32FE-BABC-4B332063B1CA}"/>
              </a:ext>
            </a:extLst>
          </p:cNvPr>
          <p:cNvSpPr txBox="1"/>
          <p:nvPr/>
        </p:nvSpPr>
        <p:spPr>
          <a:xfrm>
            <a:off x="6718089" y="3878185"/>
            <a:ext cx="5966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00CC"/>
                </a:solidFill>
                <a:latin typeface="Century Gothic" panose="020B0502020202020204" pitchFamily="34" charset="0"/>
              </a:rPr>
              <a:t>B-</a:t>
            </a: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C90C6074-36F6-3CF4-6110-FCED30013CD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367" t="8115" r="18019" b="47517"/>
          <a:stretch/>
        </p:blipFill>
        <p:spPr>
          <a:xfrm>
            <a:off x="4734016" y="3839796"/>
            <a:ext cx="739896" cy="584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848352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7DD1AC5-6189-D6F7-625B-002AC53E53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10D311BC-D03E-DF80-D373-F5ED07C2EBE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PGC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2" name="Picture 2" descr="Product Image">
            <a:extLst>
              <a:ext uri="{FF2B5EF4-FFF2-40B4-BE49-F238E27FC236}">
                <a16:creationId xmlns:a16="http://schemas.microsoft.com/office/drawing/2014/main" id="{F42575B8-5B3D-34F5-2947-577893E5575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95" t="11128" r="8632" b="34854"/>
          <a:stretch/>
        </p:blipFill>
        <p:spPr bwMode="auto">
          <a:xfrm>
            <a:off x="7669787" y="2596638"/>
            <a:ext cx="3426320" cy="264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Google Shape;1376;p31">
            <a:extLst>
              <a:ext uri="{FF2B5EF4-FFF2-40B4-BE49-F238E27FC236}">
                <a16:creationId xmlns:a16="http://schemas.microsoft.com/office/drawing/2014/main" id="{A46E2F52-7A3C-FB68-957D-F232D584ED10}"/>
              </a:ext>
            </a:extLst>
          </p:cNvPr>
          <p:cNvSpPr/>
          <p:nvPr/>
        </p:nvSpPr>
        <p:spPr>
          <a:xfrm>
            <a:off x="693019" y="1158918"/>
            <a:ext cx="10033976" cy="1014392"/>
          </a:xfrm>
          <a:prstGeom prst="roundRect">
            <a:avLst/>
          </a:prstGeom>
          <a:noFill/>
          <a:ln>
            <a:solidFill>
              <a:srgbClr val="0000B8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r-FR" sz="2400" b="1" dirty="0">
                <a:solidFill>
                  <a:srgbClr val="0D0D0D"/>
                </a:solidFill>
                <a:latin typeface="+mj-lt"/>
                <a:cs typeface="Calibri" panose="020F0502020204030204" pitchFamily="34" charset="0"/>
                <a:sym typeface="Hammersmith One"/>
              </a:rPr>
              <a:t>2. </a:t>
            </a:r>
            <a:r>
              <a:rPr lang="fr-FR" sz="2400" dirty="0">
                <a:solidFill>
                  <a:srgbClr val="0D0D0D"/>
                </a:solidFill>
                <a:latin typeface="+mj-lt"/>
                <a:cs typeface="Calibri" panose="020F0502020204030204" pitchFamily="34" charset="0"/>
                <a:sym typeface="Hammersmith One"/>
              </a:rPr>
              <a:t>Choisissez la légende qui correspond à chaque élément parmi les noms suivants: Paroi; membrane cytoplasmique ; cytoplasme; vacuole;  noyau. </a:t>
            </a:r>
          </a:p>
        </p:txBody>
      </p:sp>
      <p:sp>
        <p:nvSpPr>
          <p:cNvPr id="4" name="Google Shape;1403;p31">
            <a:extLst>
              <a:ext uri="{FF2B5EF4-FFF2-40B4-BE49-F238E27FC236}">
                <a16:creationId xmlns:a16="http://schemas.microsoft.com/office/drawing/2014/main" id="{AAA98843-518A-3DD7-844D-A092FCF85E43}"/>
              </a:ext>
            </a:extLst>
          </p:cNvPr>
          <p:cNvSpPr/>
          <p:nvPr/>
        </p:nvSpPr>
        <p:spPr>
          <a:xfrm>
            <a:off x="4139682" y="5442221"/>
            <a:ext cx="3352800" cy="80904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B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fr-FR" sz="2800" b="1" dirty="0">
                <a:latin typeface="Calibri"/>
                <a:cs typeface="Poppins ExtraBold" panose="020B0604020202020204" charset="0"/>
                <a:sym typeface="Abel"/>
              </a:rPr>
              <a:t> 2. …………………………</a:t>
            </a:r>
            <a:endParaRPr sz="2800" b="1" dirty="0"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  <p:sp>
        <p:nvSpPr>
          <p:cNvPr id="7" name="Google Shape;1403;p31">
            <a:extLst>
              <a:ext uri="{FF2B5EF4-FFF2-40B4-BE49-F238E27FC236}">
                <a16:creationId xmlns:a16="http://schemas.microsoft.com/office/drawing/2014/main" id="{AB8B3D81-6EB3-1E10-C8B7-802AE678CEB3}"/>
              </a:ext>
            </a:extLst>
          </p:cNvPr>
          <p:cNvSpPr/>
          <p:nvPr/>
        </p:nvSpPr>
        <p:spPr>
          <a:xfrm>
            <a:off x="762592" y="5415060"/>
            <a:ext cx="3283058" cy="83620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B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fr-FR" sz="2800" b="1" dirty="0">
                <a:latin typeface="Calibri"/>
                <a:cs typeface="Poppins ExtraBold" panose="020B0604020202020204" charset="0"/>
                <a:sym typeface="Abel"/>
              </a:rPr>
              <a:t>1. ………………………</a:t>
            </a:r>
            <a:endParaRPr sz="2800" b="1" dirty="0"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  <p:sp>
        <p:nvSpPr>
          <p:cNvPr id="8" name="Google Shape;1403;p31">
            <a:extLst>
              <a:ext uri="{FF2B5EF4-FFF2-40B4-BE49-F238E27FC236}">
                <a16:creationId xmlns:a16="http://schemas.microsoft.com/office/drawing/2014/main" id="{6EA7FEE2-C9EB-A6BA-CE56-49E61BBA0463}"/>
              </a:ext>
            </a:extLst>
          </p:cNvPr>
          <p:cNvSpPr/>
          <p:nvPr/>
        </p:nvSpPr>
        <p:spPr>
          <a:xfrm>
            <a:off x="7586514" y="5428639"/>
            <a:ext cx="4331109" cy="80904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B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fr-FR" sz="2800" b="1" dirty="0">
                <a:latin typeface="Calibri"/>
                <a:cs typeface="Poppins ExtraBold" panose="020B0604020202020204" charset="0"/>
                <a:sym typeface="Abel"/>
              </a:rPr>
              <a:t> 3. ……………………………….</a:t>
            </a:r>
            <a:endParaRPr sz="2800" b="1" dirty="0">
              <a:latin typeface="Calibri"/>
              <a:cs typeface="Poppins ExtraBold" panose="020B0604020202020204" charset="0"/>
              <a:sym typeface="Fira Sans Extra Condensed Medium"/>
            </a:endParaRPr>
          </a:p>
        </p:txBody>
      </p:sp>
      <p:pic>
        <p:nvPicPr>
          <p:cNvPr id="9" name="Picture 2" descr="Untitled Document">
            <a:extLst>
              <a:ext uri="{FF2B5EF4-FFF2-40B4-BE49-F238E27FC236}">
                <a16:creationId xmlns:a16="http://schemas.microsoft.com/office/drawing/2014/main" id="{AD35F3AB-AC3F-40E3-D33E-5D269E8CF4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5582" y="2596638"/>
            <a:ext cx="3886260" cy="264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Google Shape;1403;p31">
            <a:extLst>
              <a:ext uri="{FF2B5EF4-FFF2-40B4-BE49-F238E27FC236}">
                <a16:creationId xmlns:a16="http://schemas.microsoft.com/office/drawing/2014/main" id="{D216C8BD-4BC0-1645-23FA-9A800AEF8607}"/>
              </a:ext>
            </a:extLst>
          </p:cNvPr>
          <p:cNvSpPr/>
          <p:nvPr/>
        </p:nvSpPr>
        <p:spPr>
          <a:xfrm>
            <a:off x="5970505" y="3629384"/>
            <a:ext cx="656438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3200" b="1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cxnSp>
        <p:nvCxnSpPr>
          <p:cNvPr id="11" name="Connecteur droit avec flèche 18">
            <a:extLst>
              <a:ext uri="{FF2B5EF4-FFF2-40B4-BE49-F238E27FC236}">
                <a16:creationId xmlns:a16="http://schemas.microsoft.com/office/drawing/2014/main" id="{EC2F002F-9E24-64F4-75B9-7661CF54F5FF}"/>
              </a:ext>
            </a:extLst>
          </p:cNvPr>
          <p:cNvCxnSpPr>
            <a:cxnSpLocks/>
          </p:cNvCxnSpPr>
          <p:nvPr/>
        </p:nvCxnSpPr>
        <p:spPr>
          <a:xfrm>
            <a:off x="6646607" y="4027915"/>
            <a:ext cx="2827275" cy="0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2" name="Connecteur droit avec flèche 18">
            <a:extLst>
              <a:ext uri="{FF2B5EF4-FFF2-40B4-BE49-F238E27FC236}">
                <a16:creationId xmlns:a16="http://schemas.microsoft.com/office/drawing/2014/main" id="{A4942DFB-D2C6-5C6B-140D-A89B69015602}"/>
              </a:ext>
            </a:extLst>
          </p:cNvPr>
          <p:cNvCxnSpPr>
            <a:cxnSpLocks/>
          </p:cNvCxnSpPr>
          <p:nvPr/>
        </p:nvCxnSpPr>
        <p:spPr>
          <a:xfrm flipH="1">
            <a:off x="3947050" y="3999140"/>
            <a:ext cx="1581285" cy="461094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4" name="Straight Connector 21">
            <a:extLst>
              <a:ext uri="{FF2B5EF4-FFF2-40B4-BE49-F238E27FC236}">
                <a16:creationId xmlns:a16="http://schemas.microsoft.com/office/drawing/2014/main" id="{0C35ED72-CD46-F33F-AF54-69E9A7A3E74D}"/>
              </a:ext>
            </a:extLst>
          </p:cNvPr>
          <p:cNvCxnSpPr>
            <a:cxnSpLocks/>
          </p:cNvCxnSpPr>
          <p:nvPr/>
        </p:nvCxnSpPr>
        <p:spPr>
          <a:xfrm>
            <a:off x="5528335" y="3999140"/>
            <a:ext cx="312026" cy="0"/>
          </a:xfrm>
          <a:prstGeom prst="line">
            <a:avLst/>
          </a:prstGeom>
          <a:ln w="38100">
            <a:solidFill>
              <a:srgbClr val="0000CC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Google Shape;1403;p31">
            <a:extLst>
              <a:ext uri="{FF2B5EF4-FFF2-40B4-BE49-F238E27FC236}">
                <a16:creationId xmlns:a16="http://schemas.microsoft.com/office/drawing/2014/main" id="{87DA71C6-BB5E-8784-1753-046963CBAD7A}"/>
              </a:ext>
            </a:extLst>
          </p:cNvPr>
          <p:cNvSpPr/>
          <p:nvPr/>
        </p:nvSpPr>
        <p:spPr>
          <a:xfrm>
            <a:off x="5762923" y="4231603"/>
            <a:ext cx="1086939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3200" b="1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cxnSp>
        <p:nvCxnSpPr>
          <p:cNvPr id="18" name="Connecteur droit avec flèche 18">
            <a:extLst>
              <a:ext uri="{FF2B5EF4-FFF2-40B4-BE49-F238E27FC236}">
                <a16:creationId xmlns:a16="http://schemas.microsoft.com/office/drawing/2014/main" id="{2F02C2EF-1660-653D-3208-F4268924E83C}"/>
              </a:ext>
            </a:extLst>
          </p:cNvPr>
          <p:cNvCxnSpPr>
            <a:cxnSpLocks/>
          </p:cNvCxnSpPr>
          <p:nvPr/>
        </p:nvCxnSpPr>
        <p:spPr>
          <a:xfrm>
            <a:off x="6646607" y="4522831"/>
            <a:ext cx="2024843" cy="28381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8F2CF1B8-DAEB-B1C2-24E9-347F2B928401}"/>
              </a:ext>
            </a:extLst>
          </p:cNvPr>
          <p:cNvCxnSpPr>
            <a:cxnSpLocks/>
          </p:cNvCxnSpPr>
          <p:nvPr/>
        </p:nvCxnSpPr>
        <p:spPr>
          <a:xfrm flipH="1">
            <a:off x="4438640" y="4532671"/>
            <a:ext cx="1242095" cy="300787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0" name="Straight Connector 21">
            <a:extLst>
              <a:ext uri="{FF2B5EF4-FFF2-40B4-BE49-F238E27FC236}">
                <a16:creationId xmlns:a16="http://schemas.microsoft.com/office/drawing/2014/main" id="{D00F0DD4-5183-04A5-A030-AFE81A59D9BF}"/>
              </a:ext>
            </a:extLst>
          </p:cNvPr>
          <p:cNvCxnSpPr>
            <a:cxnSpLocks/>
          </p:cNvCxnSpPr>
          <p:nvPr/>
        </p:nvCxnSpPr>
        <p:spPr>
          <a:xfrm>
            <a:off x="5631948" y="4532671"/>
            <a:ext cx="208413" cy="0"/>
          </a:xfrm>
          <a:prstGeom prst="line">
            <a:avLst/>
          </a:prstGeom>
          <a:ln w="38100">
            <a:solidFill>
              <a:srgbClr val="0000CC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Google Shape;1403;p31">
            <a:extLst>
              <a:ext uri="{FF2B5EF4-FFF2-40B4-BE49-F238E27FC236}">
                <a16:creationId xmlns:a16="http://schemas.microsoft.com/office/drawing/2014/main" id="{0CC69D76-F52B-C4FF-F5DE-C45B6CEB4C61}"/>
              </a:ext>
            </a:extLst>
          </p:cNvPr>
          <p:cNvSpPr/>
          <p:nvPr/>
        </p:nvSpPr>
        <p:spPr>
          <a:xfrm>
            <a:off x="5591034" y="3087517"/>
            <a:ext cx="1363582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3200" b="1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cxnSp>
        <p:nvCxnSpPr>
          <p:cNvPr id="23" name="Connecteur droit avec flèche 18">
            <a:extLst>
              <a:ext uri="{FF2B5EF4-FFF2-40B4-BE49-F238E27FC236}">
                <a16:creationId xmlns:a16="http://schemas.microsoft.com/office/drawing/2014/main" id="{AE75BA09-E17E-FF17-A323-56734524C18D}"/>
              </a:ext>
            </a:extLst>
          </p:cNvPr>
          <p:cNvCxnSpPr>
            <a:cxnSpLocks/>
          </p:cNvCxnSpPr>
          <p:nvPr/>
        </p:nvCxnSpPr>
        <p:spPr>
          <a:xfrm>
            <a:off x="6626943" y="3378745"/>
            <a:ext cx="1374636" cy="0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4" name="Connecteur droit avec flèche 18">
            <a:extLst>
              <a:ext uri="{FF2B5EF4-FFF2-40B4-BE49-F238E27FC236}">
                <a16:creationId xmlns:a16="http://schemas.microsoft.com/office/drawing/2014/main" id="{EEB2099F-FAF7-73C3-5002-6AE555622B7D}"/>
              </a:ext>
            </a:extLst>
          </p:cNvPr>
          <p:cNvCxnSpPr>
            <a:cxnSpLocks/>
          </p:cNvCxnSpPr>
          <p:nvPr/>
        </p:nvCxnSpPr>
        <p:spPr>
          <a:xfrm flipH="1">
            <a:off x="1850772" y="3440086"/>
            <a:ext cx="4087618" cy="0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30" name="Picture 5" descr="Lever la main - Icônes mains et gestes gratuites">
            <a:extLst>
              <a:ext uri="{FF2B5EF4-FFF2-40B4-BE49-F238E27FC236}">
                <a16:creationId xmlns:a16="http://schemas.microsoft.com/office/drawing/2014/main" id="{3AD07F91-2A47-9134-72D0-C6C4403FF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60319" y="807597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ZoneTexte 30">
            <a:extLst>
              <a:ext uri="{FF2B5EF4-FFF2-40B4-BE49-F238E27FC236}">
                <a16:creationId xmlns:a16="http://schemas.microsoft.com/office/drawing/2014/main" id="{AF138461-2FFA-ED38-4A5A-A1D52303B050}"/>
              </a:ext>
            </a:extLst>
          </p:cNvPr>
          <p:cNvSpPr txBox="1"/>
          <p:nvPr/>
        </p:nvSpPr>
        <p:spPr>
          <a:xfrm>
            <a:off x="1008186" y="248059"/>
            <a:ext cx="945298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Levez la main pour répondre à la question.</a:t>
            </a:r>
          </a:p>
          <a:p>
            <a:r>
              <a:rPr lang="fr-FR" b="1" i="1" dirty="0">
                <a:solidFill>
                  <a:schemeClr val="bg2">
                    <a:lumMod val="90000"/>
                  </a:schemeClr>
                </a:solidFill>
              </a:rPr>
              <a:t>Désigner des élèves au hasard, y compris parmi ceux qui n’ont pas levé la main. Varier.</a:t>
            </a:r>
          </a:p>
        </p:txBody>
      </p:sp>
    </p:spTree>
    <p:extLst>
      <p:ext uri="{BB962C8B-B14F-4D97-AF65-F5344CB8AC3E}">
        <p14:creationId xmlns:p14="http://schemas.microsoft.com/office/powerpoint/2010/main" val="337863580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E14288-6BE0-2F85-AEC9-43A5B7F3F5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88A9FBD9-6A47-722A-6ADB-D58AA2B112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4808" y="818910"/>
            <a:ext cx="583170" cy="583170"/>
          </a:xfrm>
          <a:prstGeom prst="rect">
            <a:avLst/>
          </a:prstGeom>
        </p:spPr>
      </p:pic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5F6D1433-F32D-B633-A72B-4D9FB1E7FBCE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PGC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21" name="TextBox 3">
            <a:extLst>
              <a:ext uri="{FF2B5EF4-FFF2-40B4-BE49-F238E27FC236}">
                <a16:creationId xmlns:a16="http://schemas.microsoft.com/office/drawing/2014/main" id="{3CC47A5A-D804-22EC-9504-6C7D95AB2680}"/>
              </a:ext>
            </a:extLst>
          </p:cNvPr>
          <p:cNvSpPr txBox="1"/>
          <p:nvPr/>
        </p:nvSpPr>
        <p:spPr>
          <a:xfrm>
            <a:off x="967924" y="263517"/>
            <a:ext cx="101704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2">
                    <a:lumMod val="50000"/>
                  </a:schemeClr>
                </a:solidFill>
              </a:rPr>
              <a:t>Parfait!</a:t>
            </a:r>
          </a:p>
          <a:p>
            <a:r>
              <a:rPr lang="fr-FR" b="1" i="1" dirty="0">
                <a:solidFill>
                  <a:schemeClr val="bg2">
                    <a:lumMod val="90000"/>
                  </a:schemeClr>
                </a:solidFill>
              </a:rPr>
              <a:t>Si les élèves se sont trompés, expliquer pourquoi la réponse est fausse. Si c’est juste, expliquer aussi.</a:t>
            </a:r>
          </a:p>
        </p:txBody>
      </p:sp>
      <p:sp>
        <p:nvSpPr>
          <p:cNvPr id="3" name="Google Shape;1376;p31">
            <a:extLst>
              <a:ext uri="{FF2B5EF4-FFF2-40B4-BE49-F238E27FC236}">
                <a16:creationId xmlns:a16="http://schemas.microsoft.com/office/drawing/2014/main" id="{BE9E412B-CF2E-F22D-45BE-0A704364A154}"/>
              </a:ext>
            </a:extLst>
          </p:cNvPr>
          <p:cNvSpPr/>
          <p:nvPr/>
        </p:nvSpPr>
        <p:spPr>
          <a:xfrm>
            <a:off x="1852353" y="1198345"/>
            <a:ext cx="8401619" cy="618183"/>
          </a:xfrm>
          <a:prstGeom prst="roundRect">
            <a:avLst/>
          </a:prstGeom>
          <a:noFill/>
          <a:ln>
            <a:solidFill>
              <a:srgbClr val="0000B8"/>
            </a:solidFill>
          </a:ln>
        </p:spPr>
        <p:txBody>
          <a:bodyPr wrap="square" rtlCol="0">
            <a:spAutoFit/>
          </a:bodyPr>
          <a:lstStyle/>
          <a:p>
            <a:pPr algn="ctr">
              <a:lnSpc>
                <a:spcPct val="115000"/>
              </a:lnSpc>
            </a:pPr>
            <a:r>
              <a:rPr lang="fr-FR" sz="2800" dirty="0">
                <a:solidFill>
                  <a:srgbClr val="0D0D0D"/>
                </a:solidFill>
                <a:latin typeface="+mj-lt"/>
                <a:cs typeface="Calibri" panose="020F0502020204030204" pitchFamily="34" charset="0"/>
                <a:sym typeface="Hammersmith One"/>
              </a:rPr>
              <a:t>Les éléments 1, 2 et 3 sont :</a:t>
            </a:r>
          </a:p>
        </p:txBody>
      </p:sp>
      <p:sp>
        <p:nvSpPr>
          <p:cNvPr id="4" name="Google Shape;1403;p31">
            <a:extLst>
              <a:ext uri="{FF2B5EF4-FFF2-40B4-BE49-F238E27FC236}">
                <a16:creationId xmlns:a16="http://schemas.microsoft.com/office/drawing/2014/main" id="{E6E36107-3AED-EFC8-B67A-7E67C23447FF}"/>
              </a:ext>
            </a:extLst>
          </p:cNvPr>
          <p:cNvSpPr/>
          <p:nvPr/>
        </p:nvSpPr>
        <p:spPr>
          <a:xfrm>
            <a:off x="5179091" y="5262438"/>
            <a:ext cx="2844327" cy="80904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B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fr-FR" sz="2800" b="1" dirty="0">
                <a:latin typeface="Calibri"/>
                <a:cs typeface="Poppins ExtraBold" panose="020B0604020202020204" charset="0"/>
                <a:sym typeface="Abel"/>
              </a:rPr>
              <a:t> 2. </a:t>
            </a:r>
            <a:r>
              <a:rPr lang="fr-FR" sz="2800" b="1" dirty="0">
                <a:solidFill>
                  <a:srgbClr val="FF0000"/>
                </a:solidFill>
                <a:latin typeface="Script MT Bold" panose="03040602040607080904" pitchFamily="66" charset="0"/>
                <a:cs typeface="Poppins ExtraBold" panose="020B0604020202020204" charset="0"/>
                <a:sym typeface="Abel"/>
              </a:rPr>
              <a:t>Noyau</a:t>
            </a:r>
            <a:endParaRPr sz="2800" b="1" dirty="0">
              <a:solidFill>
                <a:srgbClr val="FF0000"/>
              </a:solidFill>
              <a:latin typeface="Script MT Bold" panose="03040602040607080904" pitchFamily="66" charset="0"/>
              <a:cs typeface="Poppins ExtraBold" panose="020B0604020202020204" charset="0"/>
              <a:sym typeface="Fira Sans Extra Condensed Medium"/>
            </a:endParaRPr>
          </a:p>
        </p:txBody>
      </p:sp>
      <p:sp>
        <p:nvSpPr>
          <p:cNvPr id="5" name="Google Shape;1403;p31">
            <a:extLst>
              <a:ext uri="{FF2B5EF4-FFF2-40B4-BE49-F238E27FC236}">
                <a16:creationId xmlns:a16="http://schemas.microsoft.com/office/drawing/2014/main" id="{2ED7AB47-6706-1EC1-F1E2-CF480B34E2A9}"/>
              </a:ext>
            </a:extLst>
          </p:cNvPr>
          <p:cNvSpPr/>
          <p:nvPr/>
        </p:nvSpPr>
        <p:spPr>
          <a:xfrm>
            <a:off x="8387382" y="5248858"/>
            <a:ext cx="2629272" cy="83620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B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fr-FR" sz="2800" b="1" dirty="0">
                <a:latin typeface="Calibri"/>
                <a:cs typeface="Poppins ExtraBold" panose="020B0604020202020204" charset="0"/>
                <a:sym typeface="Abel"/>
              </a:rPr>
              <a:t> 3. </a:t>
            </a:r>
            <a:r>
              <a:rPr lang="fr-FR" sz="2800" b="1" dirty="0">
                <a:solidFill>
                  <a:srgbClr val="FF0000"/>
                </a:solidFill>
                <a:latin typeface="Script MT Bold" panose="03040602040607080904" pitchFamily="66" charset="0"/>
                <a:cs typeface="Poppins ExtraBold" panose="020B0604020202020204" charset="0"/>
                <a:sym typeface="Abel"/>
              </a:rPr>
              <a:t>Cytoplasme</a:t>
            </a:r>
            <a:endParaRPr sz="2800" b="1" dirty="0">
              <a:solidFill>
                <a:srgbClr val="FF0000"/>
              </a:solidFill>
              <a:latin typeface="Script MT Bold" panose="03040602040607080904" pitchFamily="66" charset="0"/>
              <a:cs typeface="Poppins ExtraBold" panose="020B0604020202020204" charset="0"/>
              <a:sym typeface="Fira Sans Extra Condensed Medium"/>
            </a:endParaRPr>
          </a:p>
        </p:txBody>
      </p:sp>
      <p:sp>
        <p:nvSpPr>
          <p:cNvPr id="6" name="Google Shape;1403;p31">
            <a:extLst>
              <a:ext uri="{FF2B5EF4-FFF2-40B4-BE49-F238E27FC236}">
                <a16:creationId xmlns:a16="http://schemas.microsoft.com/office/drawing/2014/main" id="{DE734FAD-4067-8C1E-F76D-1C7A21032B7A}"/>
              </a:ext>
            </a:extLst>
          </p:cNvPr>
          <p:cNvSpPr/>
          <p:nvPr/>
        </p:nvSpPr>
        <p:spPr>
          <a:xfrm>
            <a:off x="569161" y="5262437"/>
            <a:ext cx="4245966" cy="80904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B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fr-FR" sz="2800" b="1" dirty="0">
                <a:latin typeface="Calibri"/>
                <a:cs typeface="Poppins ExtraBold" panose="020B0604020202020204" charset="0"/>
                <a:sym typeface="Abel"/>
              </a:rPr>
              <a:t> 1. </a:t>
            </a:r>
            <a:r>
              <a:rPr lang="fr-FR" sz="2800" b="1" dirty="0">
                <a:solidFill>
                  <a:srgbClr val="FF0000"/>
                </a:solidFill>
                <a:latin typeface="Script MT Bold" panose="03040602040607080904" pitchFamily="66" charset="0"/>
                <a:cs typeface="Poppins ExtraBold" panose="020B0604020202020204" charset="0"/>
                <a:sym typeface="Abel"/>
              </a:rPr>
              <a:t>Membrane plasmique</a:t>
            </a:r>
            <a:endParaRPr sz="2800" b="1" dirty="0">
              <a:solidFill>
                <a:srgbClr val="FF0000"/>
              </a:solidFill>
              <a:latin typeface="Script MT Bold" panose="03040602040607080904" pitchFamily="66" charset="0"/>
              <a:cs typeface="Poppins ExtraBold" panose="020B0604020202020204" charset="0"/>
              <a:sym typeface="Fira Sans Extra Condensed Medium"/>
            </a:endParaRPr>
          </a:p>
        </p:txBody>
      </p:sp>
      <p:pic>
        <p:nvPicPr>
          <p:cNvPr id="13" name="Picture 2" descr="Product Image">
            <a:extLst>
              <a:ext uri="{FF2B5EF4-FFF2-40B4-BE49-F238E27FC236}">
                <a16:creationId xmlns:a16="http://schemas.microsoft.com/office/drawing/2014/main" id="{F1EE0A57-134F-A3B9-4950-859EA2CEB7D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95" t="11128" r="8632" b="34854"/>
          <a:stretch/>
        </p:blipFill>
        <p:spPr bwMode="auto">
          <a:xfrm>
            <a:off x="7590334" y="2105025"/>
            <a:ext cx="3426320" cy="264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Untitled Document">
            <a:extLst>
              <a:ext uri="{FF2B5EF4-FFF2-40B4-BE49-F238E27FC236}">
                <a16:creationId xmlns:a16="http://schemas.microsoft.com/office/drawing/2014/main" id="{E084AA88-FD6F-C3AA-3A2E-6720A6EB1C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6129" y="2105025"/>
            <a:ext cx="3886260" cy="2647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Google Shape;1403;p31">
            <a:extLst>
              <a:ext uri="{FF2B5EF4-FFF2-40B4-BE49-F238E27FC236}">
                <a16:creationId xmlns:a16="http://schemas.microsoft.com/office/drawing/2014/main" id="{E3817407-81F9-EFF6-B941-F51CDB37D6CA}"/>
              </a:ext>
            </a:extLst>
          </p:cNvPr>
          <p:cNvSpPr/>
          <p:nvPr/>
        </p:nvSpPr>
        <p:spPr>
          <a:xfrm>
            <a:off x="5891052" y="3137771"/>
            <a:ext cx="656438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3200" b="1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cxnSp>
        <p:nvCxnSpPr>
          <p:cNvPr id="17" name="Connecteur droit avec flèche 18">
            <a:extLst>
              <a:ext uri="{FF2B5EF4-FFF2-40B4-BE49-F238E27FC236}">
                <a16:creationId xmlns:a16="http://schemas.microsoft.com/office/drawing/2014/main" id="{67E8C530-8749-4FDC-7441-EAB9760A5E10}"/>
              </a:ext>
            </a:extLst>
          </p:cNvPr>
          <p:cNvCxnSpPr>
            <a:cxnSpLocks/>
          </p:cNvCxnSpPr>
          <p:nvPr/>
        </p:nvCxnSpPr>
        <p:spPr>
          <a:xfrm>
            <a:off x="6567154" y="3536302"/>
            <a:ext cx="2827275" cy="0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8" name="Connecteur droit avec flèche 18">
            <a:extLst>
              <a:ext uri="{FF2B5EF4-FFF2-40B4-BE49-F238E27FC236}">
                <a16:creationId xmlns:a16="http://schemas.microsoft.com/office/drawing/2014/main" id="{C24F23D4-EB7E-6375-9619-DDAAFB3E030F}"/>
              </a:ext>
            </a:extLst>
          </p:cNvPr>
          <p:cNvCxnSpPr>
            <a:cxnSpLocks/>
          </p:cNvCxnSpPr>
          <p:nvPr/>
        </p:nvCxnSpPr>
        <p:spPr>
          <a:xfrm flipH="1">
            <a:off x="3867597" y="3507527"/>
            <a:ext cx="1581285" cy="461094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9" name="Straight Connector 21">
            <a:extLst>
              <a:ext uri="{FF2B5EF4-FFF2-40B4-BE49-F238E27FC236}">
                <a16:creationId xmlns:a16="http://schemas.microsoft.com/office/drawing/2014/main" id="{17197671-0AFB-6D25-C10F-0672D19485FE}"/>
              </a:ext>
            </a:extLst>
          </p:cNvPr>
          <p:cNvCxnSpPr>
            <a:cxnSpLocks/>
          </p:cNvCxnSpPr>
          <p:nvPr/>
        </p:nvCxnSpPr>
        <p:spPr>
          <a:xfrm>
            <a:off x="5448882" y="3507527"/>
            <a:ext cx="312026" cy="0"/>
          </a:xfrm>
          <a:prstGeom prst="line">
            <a:avLst/>
          </a:prstGeom>
          <a:ln w="38100">
            <a:solidFill>
              <a:srgbClr val="0000CC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Google Shape;1403;p31">
            <a:extLst>
              <a:ext uri="{FF2B5EF4-FFF2-40B4-BE49-F238E27FC236}">
                <a16:creationId xmlns:a16="http://schemas.microsoft.com/office/drawing/2014/main" id="{4C948DFB-767F-D2BA-BA8A-B85DE12EFE34}"/>
              </a:ext>
            </a:extLst>
          </p:cNvPr>
          <p:cNvSpPr/>
          <p:nvPr/>
        </p:nvSpPr>
        <p:spPr>
          <a:xfrm>
            <a:off x="5683470" y="3739990"/>
            <a:ext cx="1086939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3200" b="1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3</a:t>
            </a:r>
          </a:p>
        </p:txBody>
      </p:sp>
      <p:cxnSp>
        <p:nvCxnSpPr>
          <p:cNvPr id="22" name="Connecteur droit avec flèche 18">
            <a:extLst>
              <a:ext uri="{FF2B5EF4-FFF2-40B4-BE49-F238E27FC236}">
                <a16:creationId xmlns:a16="http://schemas.microsoft.com/office/drawing/2014/main" id="{DDA79B93-536C-8FF1-D983-7184B80A3CF2}"/>
              </a:ext>
            </a:extLst>
          </p:cNvPr>
          <p:cNvCxnSpPr>
            <a:cxnSpLocks/>
          </p:cNvCxnSpPr>
          <p:nvPr/>
        </p:nvCxnSpPr>
        <p:spPr>
          <a:xfrm>
            <a:off x="6567154" y="4031218"/>
            <a:ext cx="2024843" cy="28381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3" name="Connecteur droit avec flèche 22">
            <a:extLst>
              <a:ext uri="{FF2B5EF4-FFF2-40B4-BE49-F238E27FC236}">
                <a16:creationId xmlns:a16="http://schemas.microsoft.com/office/drawing/2014/main" id="{87F73A12-BE1C-7831-79C1-C5D8B260CF91}"/>
              </a:ext>
            </a:extLst>
          </p:cNvPr>
          <p:cNvCxnSpPr>
            <a:cxnSpLocks/>
          </p:cNvCxnSpPr>
          <p:nvPr/>
        </p:nvCxnSpPr>
        <p:spPr>
          <a:xfrm flipH="1">
            <a:off x="4359187" y="4041058"/>
            <a:ext cx="1242095" cy="300787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4" name="Straight Connector 21">
            <a:extLst>
              <a:ext uri="{FF2B5EF4-FFF2-40B4-BE49-F238E27FC236}">
                <a16:creationId xmlns:a16="http://schemas.microsoft.com/office/drawing/2014/main" id="{AF3B3243-BE97-256A-D66B-9ED299C06B24}"/>
              </a:ext>
            </a:extLst>
          </p:cNvPr>
          <p:cNvCxnSpPr>
            <a:cxnSpLocks/>
          </p:cNvCxnSpPr>
          <p:nvPr/>
        </p:nvCxnSpPr>
        <p:spPr>
          <a:xfrm>
            <a:off x="5552495" y="4041058"/>
            <a:ext cx="208413" cy="0"/>
          </a:xfrm>
          <a:prstGeom prst="line">
            <a:avLst/>
          </a:prstGeom>
          <a:ln w="38100">
            <a:solidFill>
              <a:srgbClr val="0000CC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Google Shape;1403;p31">
            <a:extLst>
              <a:ext uri="{FF2B5EF4-FFF2-40B4-BE49-F238E27FC236}">
                <a16:creationId xmlns:a16="http://schemas.microsoft.com/office/drawing/2014/main" id="{BB8465CE-0FAD-B70C-7417-6C595C522178}"/>
              </a:ext>
            </a:extLst>
          </p:cNvPr>
          <p:cNvSpPr/>
          <p:nvPr/>
        </p:nvSpPr>
        <p:spPr>
          <a:xfrm>
            <a:off x="5511581" y="2595904"/>
            <a:ext cx="1363582" cy="582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1400"/>
              <a:defRPr/>
            </a:pPr>
            <a:r>
              <a:rPr lang="fr-FR" altLang="en-US" sz="3200" b="1" dirty="0">
                <a:solidFill>
                  <a:srgbClr val="0000CC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cxnSp>
        <p:nvCxnSpPr>
          <p:cNvPr id="27" name="Connecteur droit avec flèche 18">
            <a:extLst>
              <a:ext uri="{FF2B5EF4-FFF2-40B4-BE49-F238E27FC236}">
                <a16:creationId xmlns:a16="http://schemas.microsoft.com/office/drawing/2014/main" id="{BC1F23DB-6C3D-219F-98D8-2004B41AC7BA}"/>
              </a:ext>
            </a:extLst>
          </p:cNvPr>
          <p:cNvCxnSpPr>
            <a:cxnSpLocks/>
          </p:cNvCxnSpPr>
          <p:nvPr/>
        </p:nvCxnSpPr>
        <p:spPr>
          <a:xfrm>
            <a:off x="6547490" y="2887132"/>
            <a:ext cx="1374636" cy="0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8" name="Connecteur droit avec flèche 18">
            <a:extLst>
              <a:ext uri="{FF2B5EF4-FFF2-40B4-BE49-F238E27FC236}">
                <a16:creationId xmlns:a16="http://schemas.microsoft.com/office/drawing/2014/main" id="{3A5D3E8D-6265-80F6-8D45-5FFB65B54D7F}"/>
              </a:ext>
            </a:extLst>
          </p:cNvPr>
          <p:cNvCxnSpPr>
            <a:cxnSpLocks/>
          </p:cNvCxnSpPr>
          <p:nvPr/>
        </p:nvCxnSpPr>
        <p:spPr>
          <a:xfrm flipH="1">
            <a:off x="1771319" y="2948473"/>
            <a:ext cx="4087618" cy="0"/>
          </a:xfrm>
          <a:prstGeom prst="straightConnector1">
            <a:avLst/>
          </a:prstGeom>
          <a:ln w="38100">
            <a:solidFill>
              <a:srgbClr val="0000CC"/>
            </a:solidFill>
            <a:tailEnd type="triangle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4206474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70C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2AB5D79-0C04-BC0A-31C7-EF39B4D44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: Rounded Corners 24">
            <a:extLst>
              <a:ext uri="{FF2B5EF4-FFF2-40B4-BE49-F238E27FC236}">
                <a16:creationId xmlns:a16="http://schemas.microsoft.com/office/drawing/2014/main" id="{E43E1107-02A8-B832-CB33-7E72BFF88E65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PGC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20" name="Picture 2" descr="Lever la main - Icônes mains et gestes gratuites">
            <a:extLst>
              <a:ext uri="{FF2B5EF4-FFF2-40B4-BE49-F238E27FC236}">
                <a16:creationId xmlns:a16="http://schemas.microsoft.com/office/drawing/2014/main" id="{04E0790F-28F3-E9C3-798C-8B64C2D49F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30820" y="775631"/>
            <a:ext cx="702642" cy="7026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5" name="ZoneTexte 34">
            <a:extLst>
              <a:ext uri="{FF2B5EF4-FFF2-40B4-BE49-F238E27FC236}">
                <a16:creationId xmlns:a16="http://schemas.microsoft.com/office/drawing/2014/main" id="{6767CC63-72AC-B5DE-FAED-E79126E6CEF7}"/>
              </a:ext>
            </a:extLst>
          </p:cNvPr>
          <p:cNvSpPr txBox="1"/>
          <p:nvPr/>
        </p:nvSpPr>
        <p:spPr>
          <a:xfrm>
            <a:off x="929528" y="192397"/>
            <a:ext cx="9452982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Levez la main pour répondre à la question.</a:t>
            </a:r>
          </a:p>
          <a:p>
            <a:r>
              <a:rPr lang="fr-FR" b="1" i="1" dirty="0">
                <a:solidFill>
                  <a:schemeClr val="bg2">
                    <a:lumMod val="90000"/>
                  </a:schemeClr>
                </a:solidFill>
              </a:rPr>
              <a:t>Désigner des élèves au hasard, y compris parmi ceux qui n’ont pas levé la main. Varier.</a:t>
            </a:r>
          </a:p>
        </p:txBody>
      </p:sp>
      <p:sp>
        <p:nvSpPr>
          <p:cNvPr id="2" name="Google Shape;1376;p31">
            <a:extLst>
              <a:ext uri="{FF2B5EF4-FFF2-40B4-BE49-F238E27FC236}">
                <a16:creationId xmlns:a16="http://schemas.microsoft.com/office/drawing/2014/main" id="{F86F87C7-95CC-3C86-5F6C-585B1408540F}"/>
              </a:ext>
            </a:extLst>
          </p:cNvPr>
          <p:cNvSpPr/>
          <p:nvPr/>
        </p:nvSpPr>
        <p:spPr>
          <a:xfrm>
            <a:off x="763836" y="1011740"/>
            <a:ext cx="9254998" cy="544476"/>
          </a:xfrm>
          <a:prstGeom prst="roundRect">
            <a:avLst/>
          </a:prstGeom>
          <a:noFill/>
          <a:ln>
            <a:solidFill>
              <a:srgbClr val="0000B8"/>
            </a:solidFill>
          </a:ln>
        </p:spPr>
        <p:txBody>
          <a:bodyPr wrap="square" rtlCol="0">
            <a:spAutoFit/>
          </a:bodyPr>
          <a:lstStyle/>
          <a:p>
            <a:pPr>
              <a:lnSpc>
                <a:spcPct val="115000"/>
              </a:lnSpc>
            </a:pPr>
            <a:r>
              <a:rPr lang="fr-FR" sz="2400" b="1" dirty="0">
                <a:solidFill>
                  <a:srgbClr val="0D0D0D"/>
                </a:solidFill>
                <a:latin typeface="+mj-lt"/>
                <a:cs typeface="Calibri" panose="020F0502020204030204" pitchFamily="34" charset="0"/>
                <a:sym typeface="Hammersmith One"/>
              </a:rPr>
              <a:t>3. </a:t>
            </a:r>
            <a:r>
              <a:rPr lang="fr-FR" sz="2400" dirty="0">
                <a:solidFill>
                  <a:srgbClr val="0D0D0D"/>
                </a:solidFill>
                <a:latin typeface="+mj-lt"/>
                <a:cs typeface="Calibri" panose="020F0502020204030204" pitchFamily="34" charset="0"/>
                <a:sym typeface="Hammersmith One"/>
              </a:rPr>
              <a:t>Complétez en reliant chaque élément à sa légende: 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167539F7-9710-6E1A-1518-580287E1F1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4449" y="1627394"/>
            <a:ext cx="5073772" cy="2428992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BF2A8710-E292-3C52-EEE2-6056EB77143E}"/>
              </a:ext>
            </a:extLst>
          </p:cNvPr>
          <p:cNvSpPr/>
          <p:nvPr/>
        </p:nvSpPr>
        <p:spPr>
          <a:xfrm>
            <a:off x="8630847" y="2583581"/>
            <a:ext cx="382555" cy="4251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000CE"/>
                </a:solidFill>
              </a:rPr>
              <a:t>3</a:t>
            </a:r>
            <a:endParaRPr lang="en-US" sz="2800" b="1" dirty="0">
              <a:solidFill>
                <a:srgbClr val="0000CE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E84E824-9F2C-FB33-7BD7-EA307D4C4D86}"/>
              </a:ext>
            </a:extLst>
          </p:cNvPr>
          <p:cNvSpPr/>
          <p:nvPr/>
        </p:nvSpPr>
        <p:spPr>
          <a:xfrm>
            <a:off x="3011802" y="2202927"/>
            <a:ext cx="382555" cy="4251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000CE"/>
                </a:solidFill>
              </a:rPr>
              <a:t>4</a:t>
            </a:r>
            <a:endParaRPr lang="en-US" sz="2800" b="1" dirty="0">
              <a:solidFill>
                <a:srgbClr val="0000CE"/>
              </a:solidFill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E83E345-8DE4-5C37-0604-E3FC2C259DF3}"/>
              </a:ext>
            </a:extLst>
          </p:cNvPr>
          <p:cNvSpPr/>
          <p:nvPr/>
        </p:nvSpPr>
        <p:spPr>
          <a:xfrm>
            <a:off x="8630848" y="1709876"/>
            <a:ext cx="382555" cy="4251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000CE"/>
                </a:solidFill>
              </a:rPr>
              <a:t>2</a:t>
            </a:r>
            <a:endParaRPr lang="en-US" sz="2800" b="1" dirty="0">
              <a:solidFill>
                <a:srgbClr val="0000CE"/>
              </a:solidFill>
            </a:endParaRPr>
          </a:p>
        </p:txBody>
      </p:sp>
      <p:sp>
        <p:nvSpPr>
          <p:cNvPr id="7" name="Google Shape;1403;p31">
            <a:extLst>
              <a:ext uri="{FF2B5EF4-FFF2-40B4-BE49-F238E27FC236}">
                <a16:creationId xmlns:a16="http://schemas.microsoft.com/office/drawing/2014/main" id="{2026C30F-C38A-24ED-B91C-D803C7626A9D}"/>
              </a:ext>
            </a:extLst>
          </p:cNvPr>
          <p:cNvSpPr/>
          <p:nvPr/>
        </p:nvSpPr>
        <p:spPr>
          <a:xfrm>
            <a:off x="5403767" y="4307629"/>
            <a:ext cx="3993502" cy="44960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CC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400" b="1" dirty="0">
                <a:latin typeface="+mj-lt"/>
                <a:cs typeface="Calibri" panose="020F0502020204030204" pitchFamily="34" charset="0"/>
                <a:sym typeface="Abel"/>
              </a:rPr>
              <a:t> a. Membrane plasmique</a:t>
            </a:r>
            <a:endParaRPr sz="2400" b="1" dirty="0">
              <a:latin typeface="+mj-lt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8" name="Google Shape;1403;p31">
            <a:extLst>
              <a:ext uri="{FF2B5EF4-FFF2-40B4-BE49-F238E27FC236}">
                <a16:creationId xmlns:a16="http://schemas.microsoft.com/office/drawing/2014/main" id="{C6C7790C-ECC8-19C3-3320-A7727A673804}"/>
              </a:ext>
            </a:extLst>
          </p:cNvPr>
          <p:cNvSpPr/>
          <p:nvPr/>
        </p:nvSpPr>
        <p:spPr>
          <a:xfrm>
            <a:off x="5403767" y="5389363"/>
            <a:ext cx="3993502" cy="46469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CC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400" b="1" dirty="0">
                <a:latin typeface="+mj-lt"/>
                <a:cs typeface="Calibri" panose="020F0502020204030204" pitchFamily="34" charset="0"/>
                <a:sym typeface="Abel"/>
              </a:rPr>
              <a:t> c. Cytoplasme</a:t>
            </a:r>
            <a:endParaRPr sz="2400" b="1" dirty="0">
              <a:latin typeface="+mj-lt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9" name="Google Shape;1403;p31">
            <a:extLst>
              <a:ext uri="{FF2B5EF4-FFF2-40B4-BE49-F238E27FC236}">
                <a16:creationId xmlns:a16="http://schemas.microsoft.com/office/drawing/2014/main" id="{C0541247-C398-8209-812D-305FCEAFE39A}"/>
              </a:ext>
            </a:extLst>
          </p:cNvPr>
          <p:cNvSpPr/>
          <p:nvPr/>
        </p:nvSpPr>
        <p:spPr>
          <a:xfrm>
            <a:off x="5391335" y="5945325"/>
            <a:ext cx="4018367" cy="44960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CC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400" b="1" dirty="0">
                <a:latin typeface="+mj-lt"/>
                <a:cs typeface="Calibri" panose="020F0502020204030204" pitchFamily="34" charset="0"/>
                <a:sym typeface="Abel"/>
              </a:rPr>
              <a:t> d. Paroi</a:t>
            </a:r>
            <a:endParaRPr sz="2400" b="1" dirty="0">
              <a:latin typeface="+mj-lt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10" name="Google Shape;1403;p31">
            <a:extLst>
              <a:ext uri="{FF2B5EF4-FFF2-40B4-BE49-F238E27FC236}">
                <a16:creationId xmlns:a16="http://schemas.microsoft.com/office/drawing/2014/main" id="{CA266EFE-B555-DFBB-F5B1-D62531DFF8E5}"/>
              </a:ext>
            </a:extLst>
          </p:cNvPr>
          <p:cNvSpPr/>
          <p:nvPr/>
        </p:nvSpPr>
        <p:spPr>
          <a:xfrm>
            <a:off x="5403767" y="4848496"/>
            <a:ext cx="3993502" cy="44960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CC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400" b="1" dirty="0">
                <a:latin typeface="+mj-lt"/>
                <a:cs typeface="Calibri" panose="020F0502020204030204" pitchFamily="34" charset="0"/>
                <a:sym typeface="Abel"/>
              </a:rPr>
              <a:t> b. Matériel génétique (ADN)</a:t>
            </a:r>
            <a:endParaRPr sz="2400" b="1" dirty="0">
              <a:latin typeface="+mj-lt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78B8F12-5591-1167-8202-E41AE9EAA6AE}"/>
              </a:ext>
            </a:extLst>
          </p:cNvPr>
          <p:cNvSpPr/>
          <p:nvPr/>
        </p:nvSpPr>
        <p:spPr>
          <a:xfrm>
            <a:off x="2990209" y="4315538"/>
            <a:ext cx="793102" cy="449602"/>
          </a:xfrm>
          <a:prstGeom prst="roundRect">
            <a:avLst/>
          </a:prstGeom>
          <a:solidFill>
            <a:srgbClr val="D7EFF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0000CE"/>
                </a:solidFill>
              </a:rPr>
              <a:t>1</a:t>
            </a:r>
            <a:endParaRPr lang="en-US" sz="3200" b="1" dirty="0">
              <a:solidFill>
                <a:srgbClr val="0000CE"/>
              </a:solidFill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58248AD2-22AA-2ABA-AA68-869669B44167}"/>
              </a:ext>
            </a:extLst>
          </p:cNvPr>
          <p:cNvSpPr/>
          <p:nvPr/>
        </p:nvSpPr>
        <p:spPr>
          <a:xfrm>
            <a:off x="2990209" y="4835859"/>
            <a:ext cx="793102" cy="449602"/>
          </a:xfrm>
          <a:prstGeom prst="roundRect">
            <a:avLst/>
          </a:prstGeom>
          <a:solidFill>
            <a:srgbClr val="D7EFF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0000CE"/>
                </a:solidFill>
              </a:rPr>
              <a:t>2</a:t>
            </a:r>
            <a:endParaRPr lang="en-US" sz="3200" b="1" dirty="0">
              <a:solidFill>
                <a:srgbClr val="0000CE"/>
              </a:solidFill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AFE7EC65-B3C6-61EC-77B5-314981F5F6B8}"/>
              </a:ext>
            </a:extLst>
          </p:cNvPr>
          <p:cNvSpPr/>
          <p:nvPr/>
        </p:nvSpPr>
        <p:spPr>
          <a:xfrm>
            <a:off x="2990209" y="5945325"/>
            <a:ext cx="793102" cy="449602"/>
          </a:xfrm>
          <a:prstGeom prst="roundRect">
            <a:avLst/>
          </a:prstGeom>
          <a:solidFill>
            <a:srgbClr val="D7EFF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0000CE"/>
                </a:solidFill>
              </a:rPr>
              <a:t>4</a:t>
            </a:r>
            <a:endParaRPr lang="en-US" sz="3200" b="1" dirty="0">
              <a:solidFill>
                <a:srgbClr val="0000CE"/>
              </a:solidFill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13D9F479-3B27-CA51-AE73-C8D8C4BC9188}"/>
              </a:ext>
            </a:extLst>
          </p:cNvPr>
          <p:cNvSpPr/>
          <p:nvPr/>
        </p:nvSpPr>
        <p:spPr>
          <a:xfrm>
            <a:off x="2990209" y="5395508"/>
            <a:ext cx="793102" cy="449602"/>
          </a:xfrm>
          <a:prstGeom prst="roundRect">
            <a:avLst/>
          </a:prstGeom>
          <a:solidFill>
            <a:srgbClr val="D7EFF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0000CE"/>
                </a:solidFill>
              </a:rPr>
              <a:t>3</a:t>
            </a:r>
            <a:endParaRPr lang="en-US" sz="3200" b="1" dirty="0">
              <a:solidFill>
                <a:srgbClr val="0000CE"/>
              </a:solidFill>
            </a:endParaRPr>
          </a:p>
        </p:txBody>
      </p:sp>
      <p:cxnSp>
        <p:nvCxnSpPr>
          <p:cNvPr id="15" name="Connecteur droit avec flèche 18">
            <a:extLst>
              <a:ext uri="{FF2B5EF4-FFF2-40B4-BE49-F238E27FC236}">
                <a16:creationId xmlns:a16="http://schemas.microsoft.com/office/drawing/2014/main" id="{DB17A3C7-F166-0F52-0F61-CFC9CE8889BE}"/>
              </a:ext>
            </a:extLst>
          </p:cNvPr>
          <p:cNvCxnSpPr>
            <a:cxnSpLocks/>
          </p:cNvCxnSpPr>
          <p:nvPr/>
        </p:nvCxnSpPr>
        <p:spPr>
          <a:xfrm flipH="1">
            <a:off x="7865708" y="1931793"/>
            <a:ext cx="765140" cy="15290"/>
          </a:xfrm>
          <a:prstGeom prst="straightConnector1">
            <a:avLst/>
          </a:prstGeom>
          <a:ln w="38100">
            <a:solidFill>
              <a:srgbClr val="0000CC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6" name="Connecteur droit avec flèche 18">
            <a:extLst>
              <a:ext uri="{FF2B5EF4-FFF2-40B4-BE49-F238E27FC236}">
                <a16:creationId xmlns:a16="http://schemas.microsoft.com/office/drawing/2014/main" id="{73987D1B-6331-6155-50B7-4E2FED740071}"/>
              </a:ext>
            </a:extLst>
          </p:cNvPr>
          <p:cNvCxnSpPr>
            <a:cxnSpLocks/>
          </p:cNvCxnSpPr>
          <p:nvPr/>
        </p:nvCxnSpPr>
        <p:spPr>
          <a:xfrm flipH="1">
            <a:off x="7900228" y="2851221"/>
            <a:ext cx="765140" cy="15290"/>
          </a:xfrm>
          <a:prstGeom prst="straightConnector1">
            <a:avLst/>
          </a:prstGeom>
          <a:ln w="38100">
            <a:solidFill>
              <a:srgbClr val="0000CC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9" name="Connecteur droit avec flèche 18">
            <a:extLst>
              <a:ext uri="{FF2B5EF4-FFF2-40B4-BE49-F238E27FC236}">
                <a16:creationId xmlns:a16="http://schemas.microsoft.com/office/drawing/2014/main" id="{8B8CCAD6-8313-4267-68CD-E5ACC96EFF57}"/>
              </a:ext>
            </a:extLst>
          </p:cNvPr>
          <p:cNvCxnSpPr>
            <a:stCxn id="12" idx="3"/>
            <a:endCxn id="10" idx="1"/>
          </p:cNvCxnSpPr>
          <p:nvPr/>
        </p:nvCxnSpPr>
        <p:spPr>
          <a:xfrm>
            <a:off x="3783311" y="5060660"/>
            <a:ext cx="1620456" cy="1263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5211278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20E70B-6744-DD8F-D0AD-E3C1EF34C9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9">
            <a:extLst>
              <a:ext uri="{FF2B5EF4-FFF2-40B4-BE49-F238E27FC236}">
                <a16:creationId xmlns:a16="http://schemas.microsoft.com/office/drawing/2014/main" id="{9A0C7B09-4E44-2D44-92E6-6F97021838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84808" y="818910"/>
            <a:ext cx="583170" cy="583170"/>
          </a:xfrm>
          <a:prstGeom prst="rect">
            <a:avLst/>
          </a:prstGeom>
        </p:spPr>
      </p:pic>
      <p:sp>
        <p:nvSpPr>
          <p:cNvPr id="15" name="Rectangle: Rounded Corners 24">
            <a:extLst>
              <a:ext uri="{FF2B5EF4-FFF2-40B4-BE49-F238E27FC236}">
                <a16:creationId xmlns:a16="http://schemas.microsoft.com/office/drawing/2014/main" id="{F3A3E808-802C-0F67-44FD-0B9DB10FEE33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7030A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PGC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DA3A5F5C-C7F1-2D8F-C830-C2DA616A67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4449" y="1627394"/>
            <a:ext cx="5073772" cy="242899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0ABDDEE-78E1-12BC-6911-250B97166BC8}"/>
              </a:ext>
            </a:extLst>
          </p:cNvPr>
          <p:cNvSpPr/>
          <p:nvPr/>
        </p:nvSpPr>
        <p:spPr>
          <a:xfrm>
            <a:off x="8630847" y="2583581"/>
            <a:ext cx="382555" cy="4251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000CE"/>
                </a:solidFill>
              </a:rPr>
              <a:t>3</a:t>
            </a:r>
            <a:endParaRPr lang="en-US" sz="2800" b="1" dirty="0">
              <a:solidFill>
                <a:srgbClr val="0000CE"/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BBF7A59-0FEB-8D9C-D591-69587DE2A79D}"/>
              </a:ext>
            </a:extLst>
          </p:cNvPr>
          <p:cNvSpPr/>
          <p:nvPr/>
        </p:nvSpPr>
        <p:spPr>
          <a:xfrm>
            <a:off x="3011802" y="2202927"/>
            <a:ext cx="382555" cy="4251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000CE"/>
                </a:solidFill>
              </a:rPr>
              <a:t>4</a:t>
            </a:r>
            <a:endParaRPr lang="en-US" sz="2800" b="1" dirty="0">
              <a:solidFill>
                <a:srgbClr val="0000CE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CD80F31-1C47-245A-00A1-9B281A9D6C14}"/>
              </a:ext>
            </a:extLst>
          </p:cNvPr>
          <p:cNvSpPr/>
          <p:nvPr/>
        </p:nvSpPr>
        <p:spPr>
          <a:xfrm>
            <a:off x="8630848" y="1709876"/>
            <a:ext cx="382555" cy="4251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800" b="1" dirty="0">
                <a:solidFill>
                  <a:srgbClr val="0000CE"/>
                </a:solidFill>
              </a:rPr>
              <a:t>2</a:t>
            </a:r>
            <a:endParaRPr lang="en-US" sz="2800" b="1" dirty="0">
              <a:solidFill>
                <a:srgbClr val="0000CE"/>
              </a:solidFill>
            </a:endParaRPr>
          </a:p>
        </p:txBody>
      </p:sp>
      <p:sp>
        <p:nvSpPr>
          <p:cNvPr id="6" name="Google Shape;1403;p31">
            <a:extLst>
              <a:ext uri="{FF2B5EF4-FFF2-40B4-BE49-F238E27FC236}">
                <a16:creationId xmlns:a16="http://schemas.microsoft.com/office/drawing/2014/main" id="{CED83013-6D2D-BB03-87AD-9BE16106C379}"/>
              </a:ext>
            </a:extLst>
          </p:cNvPr>
          <p:cNvSpPr/>
          <p:nvPr/>
        </p:nvSpPr>
        <p:spPr>
          <a:xfrm>
            <a:off x="5403767" y="4307629"/>
            <a:ext cx="3993502" cy="44960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CC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400" b="1" dirty="0">
                <a:latin typeface="+mj-lt"/>
                <a:cs typeface="Calibri" panose="020F0502020204030204" pitchFamily="34" charset="0"/>
                <a:sym typeface="Abel"/>
              </a:rPr>
              <a:t> a. Membrane plasmique</a:t>
            </a:r>
            <a:endParaRPr sz="2400" b="1" dirty="0">
              <a:latin typeface="+mj-lt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7" name="Google Shape;1403;p31">
            <a:extLst>
              <a:ext uri="{FF2B5EF4-FFF2-40B4-BE49-F238E27FC236}">
                <a16:creationId xmlns:a16="http://schemas.microsoft.com/office/drawing/2014/main" id="{37132412-24EE-EC4B-E770-5E4C896E3F3F}"/>
              </a:ext>
            </a:extLst>
          </p:cNvPr>
          <p:cNvSpPr/>
          <p:nvPr/>
        </p:nvSpPr>
        <p:spPr>
          <a:xfrm>
            <a:off x="5403767" y="5389363"/>
            <a:ext cx="3993502" cy="464695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CC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400" b="1" dirty="0">
                <a:latin typeface="+mj-lt"/>
                <a:cs typeface="Calibri" panose="020F0502020204030204" pitchFamily="34" charset="0"/>
                <a:sym typeface="Abel"/>
              </a:rPr>
              <a:t> c. Cytoplasme</a:t>
            </a:r>
            <a:endParaRPr sz="2400" b="1" dirty="0">
              <a:latin typeface="+mj-lt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8" name="Google Shape;1403;p31">
            <a:extLst>
              <a:ext uri="{FF2B5EF4-FFF2-40B4-BE49-F238E27FC236}">
                <a16:creationId xmlns:a16="http://schemas.microsoft.com/office/drawing/2014/main" id="{0D892AFA-A8B1-0170-0A9D-EC1A01CBAA14}"/>
              </a:ext>
            </a:extLst>
          </p:cNvPr>
          <p:cNvSpPr/>
          <p:nvPr/>
        </p:nvSpPr>
        <p:spPr>
          <a:xfrm>
            <a:off x="5391335" y="5945325"/>
            <a:ext cx="4018367" cy="449602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CC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400" b="1" dirty="0">
                <a:latin typeface="+mj-lt"/>
                <a:cs typeface="Calibri" panose="020F0502020204030204" pitchFamily="34" charset="0"/>
                <a:sym typeface="Abel"/>
              </a:rPr>
              <a:t> d. Paroi</a:t>
            </a:r>
            <a:endParaRPr sz="2400" b="1" dirty="0">
              <a:latin typeface="+mj-lt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10" name="Google Shape;1403;p31">
            <a:extLst>
              <a:ext uri="{FF2B5EF4-FFF2-40B4-BE49-F238E27FC236}">
                <a16:creationId xmlns:a16="http://schemas.microsoft.com/office/drawing/2014/main" id="{FAA9B043-5D64-73B5-0065-7C3E0D24E3DB}"/>
              </a:ext>
            </a:extLst>
          </p:cNvPr>
          <p:cNvSpPr/>
          <p:nvPr/>
        </p:nvSpPr>
        <p:spPr>
          <a:xfrm>
            <a:off x="5403767" y="4848496"/>
            <a:ext cx="3993502" cy="449601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CC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defTabSz="1219170">
              <a:buClr>
                <a:srgbClr val="000000"/>
              </a:buClr>
              <a:buSzPts val="1400"/>
            </a:pPr>
            <a:r>
              <a:rPr lang="fr-FR" sz="2400" b="1" dirty="0">
                <a:latin typeface="+mj-lt"/>
                <a:cs typeface="Calibri" panose="020F0502020204030204" pitchFamily="34" charset="0"/>
                <a:sym typeface="Abel"/>
              </a:rPr>
              <a:t> b. Matériel génétique (ADN)</a:t>
            </a:r>
            <a:endParaRPr sz="2400" b="1" dirty="0">
              <a:latin typeface="+mj-lt"/>
              <a:cs typeface="Calibri" panose="020F0502020204030204" pitchFamily="34" charset="0"/>
              <a:sym typeface="Fira Sans Extra Condensed Medium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F752959C-4896-BB7A-6BFB-98CC9988C1F4}"/>
              </a:ext>
            </a:extLst>
          </p:cNvPr>
          <p:cNvSpPr/>
          <p:nvPr/>
        </p:nvSpPr>
        <p:spPr>
          <a:xfrm>
            <a:off x="2990209" y="4315538"/>
            <a:ext cx="793102" cy="449602"/>
          </a:xfrm>
          <a:prstGeom prst="roundRect">
            <a:avLst/>
          </a:prstGeom>
          <a:solidFill>
            <a:srgbClr val="D7EFF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0000CE"/>
                </a:solidFill>
              </a:rPr>
              <a:t>1</a:t>
            </a:r>
            <a:endParaRPr lang="en-US" sz="3200" b="1" dirty="0">
              <a:solidFill>
                <a:srgbClr val="0000CE"/>
              </a:solidFill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52916AD0-E0FA-610A-3A18-C94259155498}"/>
              </a:ext>
            </a:extLst>
          </p:cNvPr>
          <p:cNvSpPr/>
          <p:nvPr/>
        </p:nvSpPr>
        <p:spPr>
          <a:xfrm>
            <a:off x="2990209" y="4835859"/>
            <a:ext cx="793102" cy="449602"/>
          </a:xfrm>
          <a:prstGeom prst="roundRect">
            <a:avLst/>
          </a:prstGeom>
          <a:solidFill>
            <a:srgbClr val="D7EFF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0000CE"/>
                </a:solidFill>
              </a:rPr>
              <a:t>2</a:t>
            </a:r>
            <a:endParaRPr lang="en-US" sz="3200" b="1" dirty="0">
              <a:solidFill>
                <a:srgbClr val="0000CE"/>
              </a:solidFill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03145B48-CF42-19B9-3C54-A09B85D02EB9}"/>
              </a:ext>
            </a:extLst>
          </p:cNvPr>
          <p:cNvSpPr/>
          <p:nvPr/>
        </p:nvSpPr>
        <p:spPr>
          <a:xfrm>
            <a:off x="2990209" y="5945325"/>
            <a:ext cx="793102" cy="449602"/>
          </a:xfrm>
          <a:prstGeom prst="roundRect">
            <a:avLst/>
          </a:prstGeom>
          <a:solidFill>
            <a:srgbClr val="D7EFF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0000CE"/>
                </a:solidFill>
              </a:rPr>
              <a:t>4</a:t>
            </a:r>
            <a:endParaRPr lang="en-US" sz="3200" b="1" dirty="0">
              <a:solidFill>
                <a:srgbClr val="0000CE"/>
              </a:solidFill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4A44F552-7F16-29B9-C73D-3D5F54A39531}"/>
              </a:ext>
            </a:extLst>
          </p:cNvPr>
          <p:cNvSpPr/>
          <p:nvPr/>
        </p:nvSpPr>
        <p:spPr>
          <a:xfrm>
            <a:off x="2990209" y="5395508"/>
            <a:ext cx="793102" cy="449602"/>
          </a:xfrm>
          <a:prstGeom prst="roundRect">
            <a:avLst/>
          </a:prstGeom>
          <a:solidFill>
            <a:srgbClr val="D7EFF5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rgbClr val="0000CE"/>
                </a:solidFill>
              </a:rPr>
              <a:t>3</a:t>
            </a:r>
            <a:endParaRPr lang="en-US" sz="3200" b="1" dirty="0">
              <a:solidFill>
                <a:srgbClr val="0000CE"/>
              </a:solidFill>
            </a:endParaRPr>
          </a:p>
        </p:txBody>
      </p:sp>
      <p:cxnSp>
        <p:nvCxnSpPr>
          <p:cNvPr id="16" name="Connecteur droit avec flèche 18">
            <a:extLst>
              <a:ext uri="{FF2B5EF4-FFF2-40B4-BE49-F238E27FC236}">
                <a16:creationId xmlns:a16="http://schemas.microsoft.com/office/drawing/2014/main" id="{0BF04063-30F7-B4F9-258D-CF63D0E1BDE1}"/>
              </a:ext>
            </a:extLst>
          </p:cNvPr>
          <p:cNvCxnSpPr>
            <a:cxnSpLocks/>
          </p:cNvCxnSpPr>
          <p:nvPr/>
        </p:nvCxnSpPr>
        <p:spPr>
          <a:xfrm flipH="1">
            <a:off x="7865708" y="1931793"/>
            <a:ext cx="765140" cy="15290"/>
          </a:xfrm>
          <a:prstGeom prst="straightConnector1">
            <a:avLst/>
          </a:prstGeom>
          <a:ln w="38100">
            <a:solidFill>
              <a:srgbClr val="0000CC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7" name="Connecteur droit avec flèche 18">
            <a:extLst>
              <a:ext uri="{FF2B5EF4-FFF2-40B4-BE49-F238E27FC236}">
                <a16:creationId xmlns:a16="http://schemas.microsoft.com/office/drawing/2014/main" id="{C8161796-0948-CD96-A2C8-89686BA9E93F}"/>
              </a:ext>
            </a:extLst>
          </p:cNvPr>
          <p:cNvCxnSpPr>
            <a:cxnSpLocks/>
          </p:cNvCxnSpPr>
          <p:nvPr/>
        </p:nvCxnSpPr>
        <p:spPr>
          <a:xfrm flipH="1">
            <a:off x="7900228" y="2851221"/>
            <a:ext cx="765140" cy="15290"/>
          </a:xfrm>
          <a:prstGeom prst="straightConnector1">
            <a:avLst/>
          </a:prstGeom>
          <a:ln w="38100">
            <a:solidFill>
              <a:srgbClr val="0000CC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F98969AE-0655-A4B3-36CD-630D12114B83}"/>
              </a:ext>
            </a:extLst>
          </p:cNvPr>
          <p:cNvCxnSpPr>
            <a:stCxn id="12" idx="3"/>
            <a:endCxn id="10" idx="1"/>
          </p:cNvCxnSpPr>
          <p:nvPr/>
        </p:nvCxnSpPr>
        <p:spPr>
          <a:xfrm>
            <a:off x="3783311" y="5060660"/>
            <a:ext cx="1620456" cy="1263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3">
            <a:extLst>
              <a:ext uri="{FF2B5EF4-FFF2-40B4-BE49-F238E27FC236}">
                <a16:creationId xmlns:a16="http://schemas.microsoft.com/office/drawing/2014/main" id="{4B8832A7-B676-E6E2-9F46-CA60F7E2EDB9}"/>
              </a:ext>
            </a:extLst>
          </p:cNvPr>
          <p:cNvSpPr txBox="1"/>
          <p:nvPr/>
        </p:nvSpPr>
        <p:spPr>
          <a:xfrm>
            <a:off x="967924" y="263517"/>
            <a:ext cx="1017047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dirty="0">
                <a:solidFill>
                  <a:schemeClr val="bg2">
                    <a:lumMod val="50000"/>
                  </a:schemeClr>
                </a:solidFill>
              </a:rPr>
              <a:t>Parfait!</a:t>
            </a:r>
          </a:p>
          <a:p>
            <a:r>
              <a:rPr lang="fr-FR" b="1" i="1" dirty="0">
                <a:solidFill>
                  <a:schemeClr val="bg2">
                    <a:lumMod val="90000"/>
                  </a:schemeClr>
                </a:solidFill>
              </a:rPr>
              <a:t>Si les élèves se sont trompés, expliquer pourquoi la réponse est fausse. Si c’est juste, expliquer aussi.</a:t>
            </a:r>
          </a:p>
        </p:txBody>
      </p:sp>
      <p:cxnSp>
        <p:nvCxnSpPr>
          <p:cNvPr id="24" name="Connecteur droit avec flèche 23">
            <a:extLst>
              <a:ext uri="{FF2B5EF4-FFF2-40B4-BE49-F238E27FC236}">
                <a16:creationId xmlns:a16="http://schemas.microsoft.com/office/drawing/2014/main" id="{285ECDD0-33B1-67AC-A18D-B732B267ED6C}"/>
              </a:ext>
            </a:extLst>
          </p:cNvPr>
          <p:cNvCxnSpPr>
            <a:cxnSpLocks/>
            <a:stCxn id="11" idx="3"/>
            <a:endCxn id="8" idx="1"/>
          </p:cNvCxnSpPr>
          <p:nvPr/>
        </p:nvCxnSpPr>
        <p:spPr>
          <a:xfrm>
            <a:off x="3783311" y="4540339"/>
            <a:ext cx="1608024" cy="1629787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necteur droit avec flèche 26">
            <a:extLst>
              <a:ext uri="{FF2B5EF4-FFF2-40B4-BE49-F238E27FC236}">
                <a16:creationId xmlns:a16="http://schemas.microsoft.com/office/drawing/2014/main" id="{998288DA-52A7-ECC1-DECC-16856002A79F}"/>
              </a:ext>
            </a:extLst>
          </p:cNvPr>
          <p:cNvCxnSpPr>
            <a:cxnSpLocks/>
            <a:stCxn id="14" idx="3"/>
          </p:cNvCxnSpPr>
          <p:nvPr/>
        </p:nvCxnSpPr>
        <p:spPr>
          <a:xfrm>
            <a:off x="3783311" y="5620309"/>
            <a:ext cx="1608024" cy="2949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necteur droit avec flèche 28">
            <a:extLst>
              <a:ext uri="{FF2B5EF4-FFF2-40B4-BE49-F238E27FC236}">
                <a16:creationId xmlns:a16="http://schemas.microsoft.com/office/drawing/2014/main" id="{3C1D9B33-8204-F028-6235-5D1CED8CC237}"/>
              </a:ext>
            </a:extLst>
          </p:cNvPr>
          <p:cNvCxnSpPr>
            <a:cxnSpLocks/>
            <a:stCxn id="13" idx="3"/>
            <a:endCxn id="6" idx="1"/>
          </p:cNvCxnSpPr>
          <p:nvPr/>
        </p:nvCxnSpPr>
        <p:spPr>
          <a:xfrm flipV="1">
            <a:off x="3783311" y="4532430"/>
            <a:ext cx="1620456" cy="163769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096258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00B050">
                <a:alpha val="30000"/>
              </a:srgbClr>
            </a:gs>
            <a:gs pos="74000">
              <a:srgbClr val="00B050">
                <a:alpha val="33000"/>
              </a:srgbClr>
            </a:gs>
            <a:gs pos="83000">
              <a:srgbClr val="00B050">
                <a:alpha val="78000"/>
              </a:srgbClr>
            </a:gs>
            <a:gs pos="100000">
              <a:srgbClr val="00B050">
                <a:alpha val="92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E1A2AEC-4FEC-0615-956B-B4DD379158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BAF45B94-C52C-8B49-DB6E-84596265B029}"/>
              </a:ext>
            </a:extLst>
          </p:cNvPr>
          <p:cNvGrpSpPr/>
          <p:nvPr/>
        </p:nvGrpSpPr>
        <p:grpSpPr>
          <a:xfrm>
            <a:off x="176981" y="167148"/>
            <a:ext cx="11897031" cy="6548284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C3503BD9-8239-80DA-DFDD-EDCBC0CF8740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chemeClr val="accent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DC6C1B6-2959-2170-0BB3-DFE9D2F8FE57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7D196EF9-21FB-9D05-ACD6-0BA09BA2BC98}"/>
              </a:ext>
            </a:extLst>
          </p:cNvPr>
          <p:cNvGrpSpPr/>
          <p:nvPr/>
        </p:nvGrpSpPr>
        <p:grpSpPr>
          <a:xfrm>
            <a:off x="9406363" y="5517567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ECDF3BAF-17A8-4A90-0D0C-BB94FB33C1C5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A83C7FD9-368B-76CC-4A3D-907A30B0ABA0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F0F1821D-0D6A-41E0-8724-D9C7D3D5ADB1}"/>
              </a:ext>
            </a:extLst>
          </p:cNvPr>
          <p:cNvGrpSpPr/>
          <p:nvPr/>
        </p:nvGrpSpPr>
        <p:grpSpPr>
          <a:xfrm>
            <a:off x="4781813" y="1873520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C9E93F21-0F17-F348-433B-F065F01ABBF7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CAA3C2C1-ACA9-1179-6445-552B59102A68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1D9A78"/>
            </a:solidFill>
            <a:ln cap="flat">
              <a:solidFill>
                <a:srgbClr val="1D9A78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21C09A1D-3DD5-F163-9319-B49D9F5E2B96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1D9A78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F017EFE5-194E-9CD5-4C4B-E1F9924C9E94}"/>
              </a:ext>
            </a:extLst>
          </p:cNvPr>
          <p:cNvSpPr/>
          <p:nvPr/>
        </p:nvSpPr>
        <p:spPr>
          <a:xfrm>
            <a:off x="4996754" y="4449711"/>
            <a:ext cx="4145509" cy="57815"/>
          </a:xfrm>
          <a:prstGeom prst="rect">
            <a:avLst/>
          </a:prstGeom>
          <a:solidFill>
            <a:srgbClr val="1D9A78"/>
          </a:solidFill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CF101BFF-AA3D-FDAF-1E85-A7F4EFA703B1}"/>
              </a:ext>
            </a:extLst>
          </p:cNvPr>
          <p:cNvSpPr/>
          <p:nvPr/>
        </p:nvSpPr>
        <p:spPr>
          <a:xfrm>
            <a:off x="4432554" y="2130309"/>
            <a:ext cx="867138" cy="384316"/>
          </a:xfrm>
          <a:prstGeom prst="rect">
            <a:avLst/>
          </a:prstGeom>
          <a:solidFill>
            <a:srgbClr val="1D9A78"/>
          </a:solidFill>
          <a:ln w="25402"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F8AF22EA-1A2C-828A-A5B1-5E8E9778780D}"/>
              </a:ext>
            </a:extLst>
          </p:cNvPr>
          <p:cNvSpPr/>
          <p:nvPr/>
        </p:nvSpPr>
        <p:spPr>
          <a:xfrm>
            <a:off x="4509943" y="2135616"/>
            <a:ext cx="789749" cy="369332"/>
          </a:xfrm>
          <a:prstGeom prst="rect">
            <a:avLst/>
          </a:prstGeom>
          <a:noFill/>
          <a:ln cap="flat">
            <a:solidFill>
              <a:srgbClr val="1D9A78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PGB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6D624DA3-095E-502E-84A1-FC9FD5F8B42A}"/>
              </a:ext>
            </a:extLst>
          </p:cNvPr>
          <p:cNvSpPr txBox="1"/>
          <p:nvPr/>
        </p:nvSpPr>
        <p:spPr>
          <a:xfrm>
            <a:off x="4939862" y="2710597"/>
            <a:ext cx="4401901" cy="1189556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noProof="0" dirty="0">
                <a:solidFill>
                  <a:srgbClr val="1D9A78"/>
                </a:solidFill>
                <a:ea typeface="Calibri"/>
                <a:cs typeface="Calibri"/>
              </a:rPr>
              <a:t>Pratique guidée</a:t>
            </a:r>
          </a:p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noProof="0" dirty="0">
                <a:solidFill>
                  <a:srgbClr val="1D9A78"/>
                </a:solidFill>
                <a:ea typeface="Calibri"/>
                <a:cs typeface="Calibri"/>
              </a:rPr>
              <a:t>en binôme</a:t>
            </a:r>
          </a:p>
        </p:txBody>
      </p:sp>
      <p:pic>
        <p:nvPicPr>
          <p:cNvPr id="14" name="Picture 11">
            <a:extLst>
              <a:ext uri="{FF2B5EF4-FFF2-40B4-BE49-F238E27FC236}">
                <a16:creationId xmlns:a16="http://schemas.microsoft.com/office/drawing/2014/main" id="{EA3BF8AE-69DD-1E54-E57C-93F42BDD365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711" b="96094" l="1465" r="99219">
                        <a14:foregroundMark x1="25977" y1="7813" x2="51270" y2="18555"/>
                        <a14:foregroundMark x1="28809" y1="22070" x2="28125" y2="23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9539"/>
          <a:stretch>
            <a:fillRect/>
          </a:stretch>
        </p:blipFill>
        <p:spPr>
          <a:xfrm>
            <a:off x="1568398" y="2349910"/>
            <a:ext cx="2829438" cy="227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17964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44E6E-7CB8-832A-A38E-C83B711AFA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255;p28">
            <a:extLst>
              <a:ext uri="{FF2B5EF4-FFF2-40B4-BE49-F238E27FC236}">
                <a16:creationId xmlns:a16="http://schemas.microsoft.com/office/drawing/2014/main" id="{D8494A09-7DAA-A65A-1F48-7178CEC9BBBB}"/>
              </a:ext>
            </a:extLst>
          </p:cNvPr>
          <p:cNvSpPr/>
          <p:nvPr/>
        </p:nvSpPr>
        <p:spPr>
          <a:xfrm>
            <a:off x="948074" y="181481"/>
            <a:ext cx="3947196" cy="584801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91427" tIns="45695" rIns="91427" bIns="45695" anchor="t" anchorCtr="0" compatLnSpc="1">
            <a:noAutofit/>
          </a:bodyPr>
          <a:lstStyle/>
          <a:p>
            <a:pPr>
              <a:lnSpc>
                <a:spcPct val="9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200" b="1" kern="0" noProof="0" dirty="0">
                <a:solidFill>
                  <a:srgbClr val="44546A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Matériel nécessaire</a:t>
            </a:r>
          </a:p>
        </p:txBody>
      </p:sp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961A9FAD-1D9B-C737-844B-2FB12A0C326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64" b="10678"/>
          <a:stretch>
            <a:fillRect/>
          </a:stretch>
        </p:blipFill>
        <p:spPr bwMode="auto">
          <a:xfrm>
            <a:off x="220259" y="46702"/>
            <a:ext cx="727815" cy="854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oogle Shape;250;p28">
            <a:extLst>
              <a:ext uri="{FF2B5EF4-FFF2-40B4-BE49-F238E27FC236}">
                <a16:creationId xmlns:a16="http://schemas.microsoft.com/office/drawing/2014/main" id="{94371097-424C-120B-3BFA-623F005C0E96}"/>
              </a:ext>
            </a:extLst>
          </p:cNvPr>
          <p:cNvGrpSpPr/>
          <p:nvPr/>
        </p:nvGrpSpPr>
        <p:grpSpPr>
          <a:xfrm>
            <a:off x="1257907" y="1041305"/>
            <a:ext cx="9579427" cy="5403036"/>
            <a:chOff x="1619475" y="1029778"/>
            <a:chExt cx="6095701" cy="3804525"/>
          </a:xfrm>
        </p:grpSpPr>
        <p:sp>
          <p:nvSpPr>
            <p:cNvPr id="8" name="Google Shape;251;p28">
              <a:extLst>
                <a:ext uri="{FF2B5EF4-FFF2-40B4-BE49-F238E27FC236}">
                  <a16:creationId xmlns:a16="http://schemas.microsoft.com/office/drawing/2014/main" id="{971B8BBE-5274-BA5C-7CA6-B9A09A8AF719}"/>
                </a:ext>
              </a:extLst>
            </p:cNvPr>
            <p:cNvSpPr/>
            <p:nvPr/>
          </p:nvSpPr>
          <p:spPr>
            <a:xfrm>
              <a:off x="1619475" y="1029778"/>
              <a:ext cx="6095701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  <p:sp>
          <p:nvSpPr>
            <p:cNvPr id="11" name="Google Shape;252;p28">
              <a:extLst>
                <a:ext uri="{FF2B5EF4-FFF2-40B4-BE49-F238E27FC236}">
                  <a16:creationId xmlns:a16="http://schemas.microsoft.com/office/drawing/2014/main" id="{68632981-0713-1ABF-EB18-041F8052CB66}"/>
                </a:ext>
              </a:extLst>
            </p:cNvPr>
            <p:cNvSpPr/>
            <p:nvPr/>
          </p:nvSpPr>
          <p:spPr>
            <a:xfrm>
              <a:off x="1692956" y="1084268"/>
              <a:ext cx="5924251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200" kern="0" noProof="0" dirty="0">
                <a:solidFill>
                  <a:srgbClr val="FFFFFF"/>
                </a:solidFill>
                <a:latin typeface="Calibri"/>
                <a:ea typeface="Calibri"/>
                <a:cs typeface="Calibri"/>
              </a:endParaRPr>
            </a:p>
          </p:txBody>
        </p:sp>
      </p:grpSp>
      <p:sp>
        <p:nvSpPr>
          <p:cNvPr id="13" name="Google Shape;995;p109">
            <a:extLst>
              <a:ext uri="{FF2B5EF4-FFF2-40B4-BE49-F238E27FC236}">
                <a16:creationId xmlns:a16="http://schemas.microsoft.com/office/drawing/2014/main" id="{74EDE413-B5FE-10B3-FA14-0D0FEA37D0BF}"/>
              </a:ext>
            </a:extLst>
          </p:cNvPr>
          <p:cNvSpPr txBox="1"/>
          <p:nvPr/>
        </p:nvSpPr>
        <p:spPr>
          <a:xfrm>
            <a:off x="1989337" y="1416787"/>
            <a:ext cx="3341675" cy="650167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lnSpc>
                <a:spcPct val="130000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l’enseignant</a:t>
            </a:r>
          </a:p>
        </p:txBody>
      </p:sp>
      <p:sp>
        <p:nvSpPr>
          <p:cNvPr id="15" name="Google Shape;996;p109">
            <a:extLst>
              <a:ext uri="{FF2B5EF4-FFF2-40B4-BE49-F238E27FC236}">
                <a16:creationId xmlns:a16="http://schemas.microsoft.com/office/drawing/2014/main" id="{DDC12CC1-D489-E89B-D6FC-29519B2FE55A}"/>
              </a:ext>
            </a:extLst>
          </p:cNvPr>
          <p:cNvSpPr txBox="1"/>
          <p:nvPr/>
        </p:nvSpPr>
        <p:spPr>
          <a:xfrm>
            <a:off x="5991497" y="1416788"/>
            <a:ext cx="4360944" cy="650168"/>
          </a:xfrm>
          <a:prstGeom prst="rect">
            <a:avLst/>
          </a:prstGeom>
          <a:solidFill>
            <a:schemeClr val="accent1"/>
          </a:solidFill>
          <a:ln w="7150" cap="flat">
            <a:noFill/>
            <a:prstDash val="solid"/>
            <a:round/>
          </a:ln>
        </p:spPr>
        <p:txBody>
          <a:bodyPr vert="horz" wrap="square" lIns="60972" tIns="59996" rIns="60972" bIns="60972" anchor="ctr" anchorCtr="1" compatLnSpc="1">
            <a:noAutofit/>
          </a:bodyPr>
          <a:lstStyle/>
          <a:p>
            <a:pPr algn="ctr" defTabSz="121917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Supports de l’élève</a:t>
            </a:r>
          </a:p>
        </p:txBody>
      </p:sp>
      <p:pic>
        <p:nvPicPr>
          <p:cNvPr id="18" name="Picture 11">
            <a:extLst>
              <a:ext uri="{FF2B5EF4-FFF2-40B4-BE49-F238E27FC236}">
                <a16:creationId xmlns:a16="http://schemas.microsoft.com/office/drawing/2014/main" id="{6E8E8952-E186-C0C3-72CC-F51866E0EFF2}"/>
              </a:ext>
            </a:extLst>
          </p:cNvPr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 rot="19675284">
            <a:off x="6655628" y="4749144"/>
            <a:ext cx="1101650" cy="122738"/>
          </a:xfrm>
          <a:prstGeom prst="rect">
            <a:avLst/>
          </a:prstGeom>
        </p:spPr>
      </p:pic>
      <p:pic>
        <p:nvPicPr>
          <p:cNvPr id="19" name="Picture 21">
            <a:extLst>
              <a:ext uri="{FF2B5EF4-FFF2-40B4-BE49-F238E27FC236}">
                <a16:creationId xmlns:a16="http://schemas.microsoft.com/office/drawing/2014/main" id="{34630D6E-1532-7156-BB45-2233A90CD481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465730" y="2442132"/>
            <a:ext cx="1632389" cy="1164080"/>
          </a:xfrm>
          <a:prstGeom prst="rect">
            <a:avLst/>
          </a:prstGeom>
        </p:spPr>
      </p:pic>
      <p:pic>
        <p:nvPicPr>
          <p:cNvPr id="21" name="Picture 1">
            <a:extLst>
              <a:ext uri="{FF2B5EF4-FFF2-40B4-BE49-F238E27FC236}">
                <a16:creationId xmlns:a16="http://schemas.microsoft.com/office/drawing/2014/main" id="{AF652CD6-4127-D38A-FD20-7FF3D578AD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65" t="23325" r="26247" b="30055"/>
          <a:stretch>
            <a:fillRect/>
          </a:stretch>
        </p:blipFill>
        <p:spPr>
          <a:xfrm>
            <a:off x="6555546" y="2563443"/>
            <a:ext cx="1227204" cy="921459"/>
          </a:xfrm>
          <a:prstGeom prst="rect">
            <a:avLst/>
          </a:prstGeom>
          <a:ln w="19050">
            <a:noFill/>
          </a:ln>
        </p:spPr>
      </p:pic>
      <p:pic>
        <p:nvPicPr>
          <p:cNvPr id="23" name="Picture 8">
            <a:extLst>
              <a:ext uri="{FF2B5EF4-FFF2-40B4-BE49-F238E27FC236}">
                <a16:creationId xmlns:a16="http://schemas.microsoft.com/office/drawing/2014/main" id="{408D0FD3-17F4-B80F-F30D-C6DED707B33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381071" y="4902849"/>
            <a:ext cx="401679" cy="386205"/>
          </a:xfrm>
          <a:prstGeom prst="rect">
            <a:avLst/>
          </a:prstGeom>
        </p:spPr>
      </p:pic>
      <p:pic>
        <p:nvPicPr>
          <p:cNvPr id="24" name="Image 23">
            <a:extLst>
              <a:ext uri="{FF2B5EF4-FFF2-40B4-BE49-F238E27FC236}">
                <a16:creationId xmlns:a16="http://schemas.microsoft.com/office/drawing/2014/main" id="{A0169F2A-4618-EAB9-D608-808B7AD8C028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2700" b="4437"/>
          <a:stretch>
            <a:fillRect/>
          </a:stretch>
        </p:blipFill>
        <p:spPr>
          <a:xfrm>
            <a:off x="8634714" y="4110586"/>
            <a:ext cx="1183096" cy="1524862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B2009ECE-DF3B-D4D8-AA02-1CFD9A02827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91652" y="2617893"/>
            <a:ext cx="2404770" cy="1352683"/>
          </a:xfrm>
          <a:prstGeom prst="rect">
            <a:avLst/>
          </a:prstGeom>
        </p:spPr>
      </p:pic>
      <p:pic>
        <p:nvPicPr>
          <p:cNvPr id="1026" name="Picture 2" descr="Tableau blanc magnétique d'affichage et d'écriture">
            <a:extLst>
              <a:ext uri="{FF2B5EF4-FFF2-40B4-BE49-F238E27FC236}">
                <a16:creationId xmlns:a16="http://schemas.microsoft.com/office/drawing/2014/main" id="{819ABA9C-8B1B-6BE5-B386-85A982768AD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7092" y="2617894"/>
            <a:ext cx="1803578" cy="13526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Vidéoprojecteur Nec V260">
            <a:extLst>
              <a:ext uri="{FF2B5EF4-FFF2-40B4-BE49-F238E27FC236}">
                <a16:creationId xmlns:a16="http://schemas.microsoft.com/office/drawing/2014/main" id="{5A02F59A-4D9F-F923-5722-0EA78451078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053" b="26285"/>
          <a:stretch>
            <a:fillRect/>
          </a:stretch>
        </p:blipFill>
        <p:spPr bwMode="auto">
          <a:xfrm>
            <a:off x="1691652" y="4178563"/>
            <a:ext cx="2404770" cy="1218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PC PORTABLE LENOVO I7-13620H 16G 512G SSD WIN 11">
            <a:extLst>
              <a:ext uri="{FF2B5EF4-FFF2-40B4-BE49-F238E27FC236}">
                <a16:creationId xmlns:a16="http://schemas.microsoft.com/office/drawing/2014/main" id="{11FED609-2D29-9E77-EEB3-66080F357A3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215" r="6523" b="21193"/>
          <a:stretch>
            <a:fillRect/>
          </a:stretch>
        </p:blipFill>
        <p:spPr bwMode="auto">
          <a:xfrm>
            <a:off x="4187092" y="4185212"/>
            <a:ext cx="1861667" cy="12116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722459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6B918E-557C-B06D-444D-B686B8F46E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9">
            <a:extLst>
              <a:ext uri="{FF2B5EF4-FFF2-40B4-BE49-F238E27FC236}">
                <a16:creationId xmlns:a16="http://schemas.microsoft.com/office/drawing/2014/main" id="{695D9E41-9FD0-627C-9E11-3B5110F0899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5875" y="841750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Rectangle: Rounded Corners 24">
            <a:extLst>
              <a:ext uri="{FF2B5EF4-FFF2-40B4-BE49-F238E27FC236}">
                <a16:creationId xmlns:a16="http://schemas.microsoft.com/office/drawing/2014/main" id="{D8257095-5886-1650-2D52-19D68B1772E9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B9DA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PGB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8D25F34D-3B4F-7467-714F-5D475B4DD2CF}"/>
              </a:ext>
            </a:extLst>
          </p:cNvPr>
          <p:cNvSpPr txBox="1"/>
          <p:nvPr/>
        </p:nvSpPr>
        <p:spPr>
          <a:xfrm>
            <a:off x="953727" y="150289"/>
            <a:ext cx="102655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vous allez travailler en binôme. Chacun prend 3 minutes pour réaliser l’activité de la page 80 sur le livret. Ensuite, vous comparez vos réponses en justifiant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930CA6CF-526B-9DAE-6F58-A792C0CEC2D2}"/>
              </a:ext>
            </a:extLst>
          </p:cNvPr>
          <p:cNvSpPr txBox="1"/>
          <p:nvPr/>
        </p:nvSpPr>
        <p:spPr>
          <a:xfrm>
            <a:off x="865238" y="687044"/>
            <a:ext cx="103540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i="1" noProof="0" dirty="0">
                <a:solidFill>
                  <a:schemeClr val="bg2">
                    <a:lumMod val="90000"/>
                  </a:schemeClr>
                </a:solidFill>
              </a:rPr>
              <a:t>Lire et expliquer </a:t>
            </a:r>
            <a:r>
              <a:rPr lang="fr-FR" sz="1600" i="1" noProof="0" dirty="0">
                <a:solidFill>
                  <a:schemeClr val="bg2">
                    <a:lumMod val="90000"/>
                  </a:schemeClr>
                </a:solidFill>
              </a:rPr>
              <a:t>les consignes aux élèves. Puis suivre de près les élèves et apporter de l’aide si nécessaire. </a:t>
            </a:r>
          </a:p>
        </p:txBody>
      </p:sp>
      <p:pic>
        <p:nvPicPr>
          <p:cNvPr id="3" name="Image 2" descr="Une image contenant texte, capture d’écran, diagramme, carte&#10;&#10;Le contenu généré par l’IA peut être incorrect.">
            <a:extLst>
              <a:ext uri="{FF2B5EF4-FFF2-40B4-BE49-F238E27FC236}">
                <a16:creationId xmlns:a16="http://schemas.microsoft.com/office/drawing/2014/main" id="{AEBBDB1E-1E5C-296A-D2F3-A0633851C7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6315" y="1085767"/>
            <a:ext cx="9690010" cy="54539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906349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7C201A-5C7C-648F-FF03-1D7A7E4CA6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>
            <a:extLst>
              <a:ext uri="{FF2B5EF4-FFF2-40B4-BE49-F238E27FC236}">
                <a16:creationId xmlns:a16="http://schemas.microsoft.com/office/drawing/2014/main" id="{FC3958D6-DA9B-6716-CDF2-4EB85A8C095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5875" y="841750"/>
            <a:ext cx="559562" cy="522402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Rectangle: Rounded Corners 24">
            <a:extLst>
              <a:ext uri="{FF2B5EF4-FFF2-40B4-BE49-F238E27FC236}">
                <a16:creationId xmlns:a16="http://schemas.microsoft.com/office/drawing/2014/main" id="{47055D00-D194-6650-7F49-6EC3327F02E0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B9DA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PGB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DE76FAA-E7CB-CEE2-7579-5085AD503EBD}"/>
              </a:ext>
            </a:extLst>
          </p:cNvPr>
          <p:cNvSpPr txBox="1"/>
          <p:nvPr/>
        </p:nvSpPr>
        <p:spPr>
          <a:xfrm>
            <a:off x="953727" y="150289"/>
            <a:ext cx="102655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vous allez travailler en binôme. Chacun prend 3 minutes pour réaliser l’activité de la page 80 sur le livret. Ensuite, vous comparez vos réponses en justifiant.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8B021D7C-CAFC-B80B-5348-3981CFE00086}"/>
              </a:ext>
            </a:extLst>
          </p:cNvPr>
          <p:cNvSpPr txBox="1"/>
          <p:nvPr/>
        </p:nvSpPr>
        <p:spPr>
          <a:xfrm>
            <a:off x="865238" y="687044"/>
            <a:ext cx="10354085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1600" b="1" i="1" noProof="0" dirty="0">
                <a:solidFill>
                  <a:schemeClr val="bg2">
                    <a:lumMod val="90000"/>
                  </a:schemeClr>
                </a:solidFill>
              </a:rPr>
              <a:t>Lire et expliquer </a:t>
            </a:r>
            <a:r>
              <a:rPr lang="fr-FR" sz="1600" i="1" noProof="0" dirty="0">
                <a:solidFill>
                  <a:schemeClr val="bg2">
                    <a:lumMod val="90000"/>
                  </a:schemeClr>
                </a:solidFill>
              </a:rPr>
              <a:t>les consignes aux élèves. Puis suivre de près les élèves et apporter de l’aide si nécessaire. </a:t>
            </a:r>
          </a:p>
        </p:txBody>
      </p:sp>
      <p:pic>
        <p:nvPicPr>
          <p:cNvPr id="5" name="Image 4" descr="Une image contenant texte, capture d’écran, rouge&#10;&#10;Le contenu généré par l’IA peut être incorrect.">
            <a:extLst>
              <a:ext uri="{FF2B5EF4-FFF2-40B4-BE49-F238E27FC236}">
                <a16:creationId xmlns:a16="http://schemas.microsoft.com/office/drawing/2014/main" id="{F45972F0-1970-578B-64B9-39B935FC04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3050" y="967665"/>
            <a:ext cx="7492794" cy="5720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520965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23FA10-E755-9100-E9BB-25D455E1D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4">
            <a:extLst>
              <a:ext uri="{FF2B5EF4-FFF2-40B4-BE49-F238E27FC236}">
                <a16:creationId xmlns:a16="http://schemas.microsoft.com/office/drawing/2014/main" id="{93BFF740-9A65-D27D-9C92-4B30CA8D8DEA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B9DA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PGB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7C9E1C-BD1F-1686-5728-22BEB77F8AFB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78BAC771-67F2-CE81-FF15-2E0F1FA296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  <p:sp>
        <p:nvSpPr>
          <p:cNvPr id="7" name="D_A_01">
            <a:extLst>
              <a:ext uri="{FF2B5EF4-FFF2-40B4-BE49-F238E27FC236}">
                <a16:creationId xmlns:a16="http://schemas.microsoft.com/office/drawing/2014/main" id="{32A301B9-4C05-8E60-23F2-B199A79637AD}"/>
              </a:ext>
            </a:extLst>
          </p:cNvPr>
          <p:cNvSpPr txBox="1"/>
          <p:nvPr/>
        </p:nvSpPr>
        <p:spPr>
          <a:xfrm>
            <a:off x="886494" y="224752"/>
            <a:ext cx="2584293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Le temps est terminé. </a:t>
            </a:r>
          </a:p>
        </p:txBody>
      </p:sp>
    </p:spTree>
    <p:extLst>
      <p:ext uri="{BB962C8B-B14F-4D97-AF65-F5344CB8AC3E}">
        <p14:creationId xmlns:p14="http://schemas.microsoft.com/office/powerpoint/2010/main" val="258165014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CCCC6-7D83-A852-DC50-6BD6FDE6B0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4">
            <a:extLst>
              <a:ext uri="{FF2B5EF4-FFF2-40B4-BE49-F238E27FC236}">
                <a16:creationId xmlns:a16="http://schemas.microsoft.com/office/drawing/2014/main" id="{FC4C58AA-7B35-B18F-FB2A-62674C5BB384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B9DA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PGB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2" name="D_A_01">
            <a:extLst>
              <a:ext uri="{FF2B5EF4-FFF2-40B4-BE49-F238E27FC236}">
                <a16:creationId xmlns:a16="http://schemas.microsoft.com/office/drawing/2014/main" id="{6E446D63-2680-BFB8-EC79-2118AA6819AE}"/>
              </a:ext>
            </a:extLst>
          </p:cNvPr>
          <p:cNvSpPr txBox="1"/>
          <p:nvPr/>
        </p:nvSpPr>
        <p:spPr>
          <a:xfrm>
            <a:off x="817668" y="176145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Correction.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D9592E5B-6605-93F7-97A9-41277B29C4D4}"/>
              </a:ext>
            </a:extLst>
          </p:cNvPr>
          <p:cNvSpPr txBox="1"/>
          <p:nvPr/>
        </p:nvSpPr>
        <p:spPr>
          <a:xfrm>
            <a:off x="817668" y="550188"/>
            <a:ext cx="8369582" cy="35702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Invitez les élèves à passer au tableau pour rédiger leurs réponses.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2617550F-AB61-40EB-7108-5D07EACBF368}"/>
              </a:ext>
            </a:extLst>
          </p:cNvPr>
          <p:cNvGrpSpPr/>
          <p:nvPr/>
        </p:nvGrpSpPr>
        <p:grpSpPr>
          <a:xfrm>
            <a:off x="11302532" y="728702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654CB51-DB72-E737-E177-BF5DBEBA999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90175FBC-8B1C-58EF-D5E4-C047D380F18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4" name="Image 3" descr="Une image contenant texte, capture d’écran, diagramme, carte&#10;&#10;Le contenu généré par l’IA peut être incorrect.">
            <a:extLst>
              <a:ext uri="{FF2B5EF4-FFF2-40B4-BE49-F238E27FC236}">
                <a16:creationId xmlns:a16="http://schemas.microsoft.com/office/drawing/2014/main" id="{F7A7BAB0-1AE6-FD67-E628-8C37AABDAB0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6315" y="1085767"/>
            <a:ext cx="9690010" cy="545394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3C351685-D04C-229E-5E20-2C6F3BB9DE0C}"/>
              </a:ext>
            </a:extLst>
          </p:cNvPr>
          <p:cNvSpPr txBox="1"/>
          <p:nvPr/>
        </p:nvSpPr>
        <p:spPr>
          <a:xfrm>
            <a:off x="2033373" y="5663514"/>
            <a:ext cx="2197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2400" b="1" noProof="0" dirty="0">
                <a:solidFill>
                  <a:srgbClr val="FF0000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Mitochondrie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6B7C269-8D99-B20A-7DB5-0EA3838F0E85}"/>
              </a:ext>
            </a:extLst>
          </p:cNvPr>
          <p:cNvSpPr txBox="1"/>
          <p:nvPr/>
        </p:nvSpPr>
        <p:spPr>
          <a:xfrm>
            <a:off x="7550781" y="3915166"/>
            <a:ext cx="28341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2400" b="1" noProof="0" dirty="0">
                <a:solidFill>
                  <a:srgbClr val="FF0000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Membrane cytoplasmique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73F46834-B5D4-A6E0-E6A0-38F9AF7C5305}"/>
              </a:ext>
            </a:extLst>
          </p:cNvPr>
          <p:cNvSpPr txBox="1"/>
          <p:nvPr/>
        </p:nvSpPr>
        <p:spPr>
          <a:xfrm>
            <a:off x="8033658" y="4945247"/>
            <a:ext cx="1222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2400" b="1" noProof="0" dirty="0">
                <a:solidFill>
                  <a:srgbClr val="FF0000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Noyau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3C0595A0-C62E-0B45-8543-E5E10B2D83E9}"/>
              </a:ext>
            </a:extLst>
          </p:cNvPr>
          <p:cNvSpPr txBox="1"/>
          <p:nvPr/>
        </p:nvSpPr>
        <p:spPr>
          <a:xfrm>
            <a:off x="7757417" y="5463459"/>
            <a:ext cx="2197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2400" b="1" noProof="0" dirty="0">
                <a:solidFill>
                  <a:srgbClr val="FF0000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Cytoplasme</a:t>
            </a:r>
          </a:p>
        </p:txBody>
      </p:sp>
    </p:spTree>
    <p:extLst>
      <p:ext uri="{BB962C8B-B14F-4D97-AF65-F5344CB8AC3E}">
        <p14:creationId xmlns:p14="http://schemas.microsoft.com/office/powerpoint/2010/main" val="31591858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B4F880-A5AD-30F2-09A1-62C5D8C486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4">
            <a:extLst>
              <a:ext uri="{FF2B5EF4-FFF2-40B4-BE49-F238E27FC236}">
                <a16:creationId xmlns:a16="http://schemas.microsoft.com/office/drawing/2014/main" id="{46838134-64ED-4EB9-B9EF-3001D044E641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B9DA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PGB</a:t>
            </a:r>
            <a:endParaRPr lang="fr-FR" sz="1200" b="1" noProof="0" dirty="0">
              <a:latin typeface="Dosis Bold" pitchFamily="2" charset="0"/>
            </a:endParaRP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6094A486-B85F-C149-7B5D-F53924E1D2A0}"/>
              </a:ext>
            </a:extLst>
          </p:cNvPr>
          <p:cNvGrpSpPr/>
          <p:nvPr/>
        </p:nvGrpSpPr>
        <p:grpSpPr>
          <a:xfrm>
            <a:off x="11302532" y="728702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1C92A13D-7C44-BC51-BD70-B36A23EC34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2EC4C853-2485-9654-A0B0-EA2D5CD249F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4" name="D_A_01">
            <a:extLst>
              <a:ext uri="{FF2B5EF4-FFF2-40B4-BE49-F238E27FC236}">
                <a16:creationId xmlns:a16="http://schemas.microsoft.com/office/drawing/2014/main" id="{FCCE4F09-807D-3C62-87CD-FD670395D71B}"/>
              </a:ext>
            </a:extLst>
          </p:cNvPr>
          <p:cNvSpPr txBox="1"/>
          <p:nvPr/>
        </p:nvSpPr>
        <p:spPr>
          <a:xfrm>
            <a:off x="817668" y="176145"/>
            <a:ext cx="5975018" cy="37404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Correction.</a:t>
            </a:r>
          </a:p>
        </p:txBody>
      </p:sp>
      <p:sp>
        <p:nvSpPr>
          <p:cNvPr id="5" name="D_A_02">
            <a:extLst>
              <a:ext uri="{FF2B5EF4-FFF2-40B4-BE49-F238E27FC236}">
                <a16:creationId xmlns:a16="http://schemas.microsoft.com/office/drawing/2014/main" id="{98D309C6-A193-898F-2BF3-2E955353C911}"/>
              </a:ext>
            </a:extLst>
          </p:cNvPr>
          <p:cNvSpPr txBox="1"/>
          <p:nvPr/>
        </p:nvSpPr>
        <p:spPr>
          <a:xfrm>
            <a:off x="817668" y="550188"/>
            <a:ext cx="8369582" cy="35702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Invitez les élèves à passer au tableau pour rédiger leurs réponses.</a:t>
            </a:r>
          </a:p>
        </p:txBody>
      </p:sp>
      <p:pic>
        <p:nvPicPr>
          <p:cNvPr id="10" name="Image 9" descr="Une image contenant texte, capture d’écran, rouge&#10;&#10;Le contenu généré par l’IA peut être incorrect.">
            <a:extLst>
              <a:ext uri="{FF2B5EF4-FFF2-40B4-BE49-F238E27FC236}">
                <a16:creationId xmlns:a16="http://schemas.microsoft.com/office/drawing/2014/main" id="{2036AEAE-1685-6168-CC47-9739CB2FF43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83050" y="967665"/>
            <a:ext cx="7492794" cy="5720380"/>
          </a:xfrm>
          <a:prstGeom prst="rect">
            <a:avLst/>
          </a:prstGeom>
        </p:spPr>
      </p:pic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FF648975-C61E-07CF-EFE7-607CD6756720}"/>
              </a:ext>
            </a:extLst>
          </p:cNvPr>
          <p:cNvSpPr/>
          <p:nvPr/>
        </p:nvSpPr>
        <p:spPr>
          <a:xfrm>
            <a:off x="7170420" y="2266949"/>
            <a:ext cx="376725" cy="2582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noProof="0" dirty="0">
                <a:solidFill>
                  <a:srgbClr val="FF0000"/>
                </a:solidFill>
              </a:rPr>
              <a:t>✔</a:t>
            </a:r>
            <a:endParaRPr lang="fr-FR" sz="4000" noProof="0" dirty="0">
              <a:solidFill>
                <a:srgbClr val="FF0000"/>
              </a:solidFill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23C4109-212C-457E-AB11-CAC980BFAB9A}"/>
              </a:ext>
            </a:extLst>
          </p:cNvPr>
          <p:cNvSpPr/>
          <p:nvPr/>
        </p:nvSpPr>
        <p:spPr>
          <a:xfrm>
            <a:off x="9139179" y="3698741"/>
            <a:ext cx="376725" cy="2582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noProof="0" dirty="0">
                <a:solidFill>
                  <a:srgbClr val="FF0000"/>
                </a:solidFill>
              </a:rPr>
              <a:t>✔</a:t>
            </a:r>
            <a:endParaRPr lang="fr-FR" sz="4000" noProof="0" dirty="0">
              <a:solidFill>
                <a:srgbClr val="FF0000"/>
              </a:solidFill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8A8E9553-CCA7-0C2B-4FA7-B3DDC1A9478D}"/>
              </a:ext>
            </a:extLst>
          </p:cNvPr>
          <p:cNvSpPr/>
          <p:nvPr/>
        </p:nvSpPr>
        <p:spPr>
          <a:xfrm>
            <a:off x="7159769" y="4743770"/>
            <a:ext cx="376725" cy="2582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noProof="0" dirty="0">
                <a:solidFill>
                  <a:srgbClr val="FF0000"/>
                </a:solidFill>
              </a:rPr>
              <a:t>✔</a:t>
            </a:r>
            <a:endParaRPr lang="fr-FR" sz="4000" noProof="0" dirty="0">
              <a:solidFill>
                <a:srgbClr val="FF0000"/>
              </a:solidFill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5C30C99-0705-52D6-E1B1-4B52E1A020CC}"/>
              </a:ext>
            </a:extLst>
          </p:cNvPr>
          <p:cNvSpPr/>
          <p:nvPr/>
        </p:nvSpPr>
        <p:spPr>
          <a:xfrm>
            <a:off x="9164530" y="6281480"/>
            <a:ext cx="376725" cy="258227"/>
          </a:xfrm>
          <a:prstGeom prst="roundRect">
            <a:avLst/>
          </a:prstGeom>
          <a:solidFill>
            <a:schemeClr val="bg1"/>
          </a:solidFill>
          <a:ln w="28575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noProof="0" dirty="0">
                <a:solidFill>
                  <a:srgbClr val="FF0000"/>
                </a:solidFill>
              </a:rPr>
              <a:t>✔</a:t>
            </a:r>
            <a:endParaRPr lang="fr-FR" sz="4000" noProof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5812560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86874B-180F-DF8A-C0F6-E4F6E9D554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: Rounded Corners 24">
            <a:extLst>
              <a:ext uri="{FF2B5EF4-FFF2-40B4-BE49-F238E27FC236}">
                <a16:creationId xmlns:a16="http://schemas.microsoft.com/office/drawing/2014/main" id="{EB75DD74-7321-70E3-0D6D-31A827B66655}"/>
              </a:ext>
            </a:extLst>
          </p:cNvPr>
          <p:cNvSpPr/>
          <p:nvPr/>
        </p:nvSpPr>
        <p:spPr>
          <a:xfrm>
            <a:off x="11219324" y="257231"/>
            <a:ext cx="714138" cy="518400"/>
          </a:xfrm>
          <a:prstGeom prst="roundRect">
            <a:avLst/>
          </a:prstGeom>
          <a:solidFill>
            <a:srgbClr val="B9DA8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PGB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2" name="D_A_01">
            <a:extLst>
              <a:ext uri="{FF2B5EF4-FFF2-40B4-BE49-F238E27FC236}">
                <a16:creationId xmlns:a16="http://schemas.microsoft.com/office/drawing/2014/main" id="{BFFA73CA-9839-BC36-19B7-BDEF28AE98A2}"/>
              </a:ext>
            </a:extLst>
          </p:cNvPr>
          <p:cNvSpPr txBox="1"/>
          <p:nvPr/>
        </p:nvSpPr>
        <p:spPr>
          <a:xfrm>
            <a:off x="817668" y="176145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Prenez la correction sur vos livrets.</a:t>
            </a:r>
          </a:p>
        </p:txBody>
      </p:sp>
      <p:sp>
        <p:nvSpPr>
          <p:cNvPr id="6" name="D_A_02">
            <a:extLst>
              <a:ext uri="{FF2B5EF4-FFF2-40B4-BE49-F238E27FC236}">
                <a16:creationId xmlns:a16="http://schemas.microsoft.com/office/drawing/2014/main" id="{E6425871-BF12-FF04-AAB5-54F121501985}"/>
              </a:ext>
            </a:extLst>
          </p:cNvPr>
          <p:cNvSpPr txBox="1"/>
          <p:nvPr/>
        </p:nvSpPr>
        <p:spPr>
          <a:xfrm>
            <a:off x="817668" y="550188"/>
            <a:ext cx="8369582" cy="35702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Donner quelques minutes aux élèves pour recopier la correction sur les livrets.</a:t>
            </a:r>
          </a:p>
        </p:txBody>
      </p:sp>
      <p:grpSp>
        <p:nvGrpSpPr>
          <p:cNvPr id="7" name="Groupe 6">
            <a:extLst>
              <a:ext uri="{FF2B5EF4-FFF2-40B4-BE49-F238E27FC236}">
                <a16:creationId xmlns:a16="http://schemas.microsoft.com/office/drawing/2014/main" id="{4268A3A3-9BAD-E291-397C-9CCFE3A2D84C}"/>
              </a:ext>
            </a:extLst>
          </p:cNvPr>
          <p:cNvGrpSpPr/>
          <p:nvPr/>
        </p:nvGrpSpPr>
        <p:grpSpPr>
          <a:xfrm>
            <a:off x="11302532" y="728702"/>
            <a:ext cx="630930" cy="588164"/>
            <a:chOff x="582302" y="4457015"/>
            <a:chExt cx="630930" cy="588164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FF47ACBC-0C22-0B22-B9AA-D8CFA30A28B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9" name="Picture 7">
              <a:extLst>
                <a:ext uri="{FF2B5EF4-FFF2-40B4-BE49-F238E27FC236}">
                  <a16:creationId xmlns:a16="http://schemas.microsoft.com/office/drawing/2014/main" id="{D424295D-8C68-C1E6-7A96-BE73AB39010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4" name="Image 3" descr="Une image contenant texte, capture d’écran, lettre&#10;&#10;Le contenu généré par l’IA peut être incorrect.">
            <a:extLst>
              <a:ext uri="{FF2B5EF4-FFF2-40B4-BE49-F238E27FC236}">
                <a16:creationId xmlns:a16="http://schemas.microsoft.com/office/drawing/2014/main" id="{1E59CA46-4C23-5932-A1F5-425DC98342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5256" y="765540"/>
            <a:ext cx="4781487" cy="5938416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847BB01A-1CEC-02BC-65C4-C4ACFAE65098}"/>
              </a:ext>
            </a:extLst>
          </p:cNvPr>
          <p:cNvSpPr txBox="1"/>
          <p:nvPr/>
        </p:nvSpPr>
        <p:spPr>
          <a:xfrm>
            <a:off x="3794110" y="2559554"/>
            <a:ext cx="154828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1600" b="1" noProof="0" dirty="0">
                <a:solidFill>
                  <a:srgbClr val="FF0000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Mitochondrie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380AC7C-0EE2-AA27-F06A-B62E4FA6C0E7}"/>
              </a:ext>
            </a:extLst>
          </p:cNvPr>
          <p:cNvSpPr txBox="1"/>
          <p:nvPr/>
        </p:nvSpPr>
        <p:spPr>
          <a:xfrm>
            <a:off x="6616562" y="1758864"/>
            <a:ext cx="283419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1400" b="1" noProof="0" dirty="0">
                <a:solidFill>
                  <a:srgbClr val="FF0000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Membrane cytoplasmique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72570D2-B18E-F956-35D8-A38A199F4359}"/>
              </a:ext>
            </a:extLst>
          </p:cNvPr>
          <p:cNvSpPr txBox="1"/>
          <p:nvPr/>
        </p:nvSpPr>
        <p:spPr>
          <a:xfrm>
            <a:off x="7009599" y="2223784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1400" b="1" noProof="0" dirty="0">
                <a:solidFill>
                  <a:srgbClr val="FF0000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Noyau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77190DD-5661-9DF0-6D39-B71E89E6F446}"/>
              </a:ext>
            </a:extLst>
          </p:cNvPr>
          <p:cNvSpPr txBox="1"/>
          <p:nvPr/>
        </p:nvSpPr>
        <p:spPr>
          <a:xfrm>
            <a:off x="6727371" y="2504740"/>
            <a:ext cx="15482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1400" b="1" noProof="0" dirty="0">
                <a:solidFill>
                  <a:srgbClr val="FF0000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Cytoplasme</a:t>
            </a: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11B36E98-2722-C7B8-FEA1-109DB683F816}"/>
              </a:ext>
            </a:extLst>
          </p:cNvPr>
          <p:cNvSpPr/>
          <p:nvPr/>
        </p:nvSpPr>
        <p:spPr>
          <a:xfrm>
            <a:off x="6875425" y="3908627"/>
            <a:ext cx="234035" cy="145213"/>
          </a:xfrm>
          <a:prstGeom prst="roundRect">
            <a:avLst>
              <a:gd name="adj" fmla="val 29786"/>
            </a:avLst>
          </a:prstGeom>
          <a:solidFill>
            <a:schemeClr val="bg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rgbClr val="FF0000"/>
                </a:solidFill>
              </a:rPr>
              <a:t>✔</a:t>
            </a:r>
            <a:endParaRPr lang="fr-FR" sz="2400" noProof="0" dirty="0">
              <a:solidFill>
                <a:srgbClr val="FF0000"/>
              </a:solidFill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3E1AE22B-A3A2-03C1-4716-331737F9309C}"/>
              </a:ext>
            </a:extLst>
          </p:cNvPr>
          <p:cNvSpPr/>
          <p:nvPr/>
        </p:nvSpPr>
        <p:spPr>
          <a:xfrm>
            <a:off x="8154827" y="4864008"/>
            <a:ext cx="234035" cy="145213"/>
          </a:xfrm>
          <a:prstGeom prst="roundRect">
            <a:avLst>
              <a:gd name="adj" fmla="val 29786"/>
            </a:avLst>
          </a:prstGeom>
          <a:solidFill>
            <a:schemeClr val="bg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rgbClr val="FF0000"/>
                </a:solidFill>
              </a:rPr>
              <a:t>✔</a:t>
            </a:r>
            <a:endParaRPr lang="fr-FR" sz="2400" noProof="0" dirty="0">
              <a:solidFill>
                <a:srgbClr val="FF0000"/>
              </a:solidFill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34DA83B7-D0B3-D408-AE74-74290972B015}"/>
              </a:ext>
            </a:extLst>
          </p:cNvPr>
          <p:cNvSpPr/>
          <p:nvPr/>
        </p:nvSpPr>
        <p:spPr>
          <a:xfrm>
            <a:off x="6875424" y="5492658"/>
            <a:ext cx="234035" cy="145213"/>
          </a:xfrm>
          <a:prstGeom prst="roundRect">
            <a:avLst>
              <a:gd name="adj" fmla="val 29786"/>
            </a:avLst>
          </a:prstGeom>
          <a:solidFill>
            <a:schemeClr val="bg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rgbClr val="FF0000"/>
                </a:solidFill>
              </a:rPr>
              <a:t>✔</a:t>
            </a:r>
            <a:endParaRPr lang="fr-FR" sz="2400" noProof="0" dirty="0">
              <a:solidFill>
                <a:srgbClr val="FF0000"/>
              </a:solidFill>
            </a:endParaRP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248A0593-EF34-2B03-8EB4-A2D746C3F284}"/>
              </a:ext>
            </a:extLst>
          </p:cNvPr>
          <p:cNvSpPr/>
          <p:nvPr/>
        </p:nvSpPr>
        <p:spPr>
          <a:xfrm>
            <a:off x="8137296" y="6431442"/>
            <a:ext cx="234035" cy="145213"/>
          </a:xfrm>
          <a:prstGeom prst="roundRect">
            <a:avLst>
              <a:gd name="adj" fmla="val 29786"/>
            </a:avLst>
          </a:prstGeom>
          <a:solidFill>
            <a:schemeClr val="bg1"/>
          </a:solidFill>
          <a:ln w="12700"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b="1" noProof="0" dirty="0">
                <a:solidFill>
                  <a:srgbClr val="FF0000"/>
                </a:solidFill>
              </a:rPr>
              <a:t>✔</a:t>
            </a:r>
            <a:endParaRPr lang="fr-FR" sz="2400" noProof="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48839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6" grpId="0" animBg="1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C00000">
                <a:alpha val="30000"/>
              </a:srgbClr>
            </a:gs>
            <a:gs pos="74000">
              <a:srgbClr val="C00000">
                <a:alpha val="39000"/>
              </a:srgbClr>
            </a:gs>
            <a:gs pos="83000">
              <a:srgbClr val="C00000">
                <a:alpha val="46000"/>
              </a:srgbClr>
            </a:gs>
            <a:gs pos="100000">
              <a:srgbClr val="C00000">
                <a:alpha val="75000"/>
              </a:srgb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D0F1C31-3269-D9E2-A11B-76E1E7FC1B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7DC0336-7468-96E4-4C8F-D75D561F5D22}"/>
              </a:ext>
            </a:extLst>
          </p:cNvPr>
          <p:cNvGrpSpPr/>
          <p:nvPr/>
        </p:nvGrpSpPr>
        <p:grpSpPr>
          <a:xfrm>
            <a:off x="176981" y="147484"/>
            <a:ext cx="11887199" cy="6528619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7AC4A336-553B-C6D9-5960-F469265B1B72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C00000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69AEEE6E-857A-5D9C-2A33-25EA3FB3D64D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2F30AD9-A760-1FB7-44E6-C5FB79615A98}"/>
              </a:ext>
            </a:extLst>
          </p:cNvPr>
          <p:cNvGrpSpPr/>
          <p:nvPr/>
        </p:nvGrpSpPr>
        <p:grpSpPr>
          <a:xfrm>
            <a:off x="9298204" y="5419246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68B5FF32-915A-B598-700D-0EA7533542B3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199500E8-6AC1-98CD-F98D-D1177176CCC5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10 min</a:t>
              </a:r>
            </a:p>
          </p:txBody>
        </p:sp>
      </p:grpSp>
      <p:grpSp>
        <p:nvGrpSpPr>
          <p:cNvPr id="6" name="Group 14">
            <a:extLst>
              <a:ext uri="{FF2B5EF4-FFF2-40B4-BE49-F238E27FC236}">
                <a16:creationId xmlns:a16="http://schemas.microsoft.com/office/drawing/2014/main" id="{F5F64CAC-13D7-467D-A4B4-34A14AD955D4}"/>
              </a:ext>
            </a:extLst>
          </p:cNvPr>
          <p:cNvGrpSpPr/>
          <p:nvPr/>
        </p:nvGrpSpPr>
        <p:grpSpPr>
          <a:xfrm>
            <a:off x="4840807" y="1759083"/>
            <a:ext cx="4659652" cy="2905447"/>
            <a:chOff x="1641585" y="1048972"/>
            <a:chExt cx="5867403" cy="3260732"/>
          </a:xfrm>
        </p:grpSpPr>
        <p:sp>
          <p:nvSpPr>
            <p:cNvPr id="7" name="Rectangle : coins arrondis 10">
              <a:extLst>
                <a:ext uri="{FF2B5EF4-FFF2-40B4-BE49-F238E27FC236}">
                  <a16:creationId xmlns:a16="http://schemas.microsoft.com/office/drawing/2014/main" id="{7E7F795A-B2DB-DE21-2292-42F55B54896B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D04444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CB97BCF3-D290-3B5D-4B9B-5C6794830C9D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CE4444"/>
            </a:solidFill>
            <a:ln cap="flat">
              <a:solidFill>
                <a:srgbClr val="D04444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39BFE2A6-E996-8EBF-9E52-F656C164550B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D04444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2762EB59-F99F-ABE7-A0BD-F72F48D431CA}"/>
              </a:ext>
            </a:extLst>
          </p:cNvPr>
          <p:cNvSpPr/>
          <p:nvPr/>
        </p:nvSpPr>
        <p:spPr>
          <a:xfrm>
            <a:off x="5055748" y="4335274"/>
            <a:ext cx="4145509" cy="57815"/>
          </a:xfrm>
          <a:prstGeom prst="rect">
            <a:avLst/>
          </a:prstGeom>
          <a:solidFill>
            <a:srgbClr val="CE4444"/>
          </a:solidFill>
          <a:ln cap="flat">
            <a:solidFill>
              <a:srgbClr val="D04444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2BB5E3B3-FDF3-25D5-3A40-87C63F041703}"/>
              </a:ext>
            </a:extLst>
          </p:cNvPr>
          <p:cNvSpPr/>
          <p:nvPr/>
        </p:nvSpPr>
        <p:spPr>
          <a:xfrm>
            <a:off x="4491548" y="2015872"/>
            <a:ext cx="867138" cy="384316"/>
          </a:xfrm>
          <a:prstGeom prst="rect">
            <a:avLst/>
          </a:prstGeom>
          <a:solidFill>
            <a:srgbClr val="CE4444"/>
          </a:solidFill>
          <a:ln w="25402" cap="flat">
            <a:solidFill>
              <a:srgbClr val="D04444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D458E109-46D5-E952-4872-746F6C1C6415}"/>
              </a:ext>
            </a:extLst>
          </p:cNvPr>
          <p:cNvSpPr/>
          <p:nvPr/>
        </p:nvSpPr>
        <p:spPr>
          <a:xfrm>
            <a:off x="4568937" y="2021179"/>
            <a:ext cx="789749" cy="369332"/>
          </a:xfrm>
          <a:prstGeom prst="rect">
            <a:avLst/>
          </a:prstGeom>
          <a:noFill/>
          <a:ln cap="flat">
            <a:solidFill>
              <a:srgbClr val="D04444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PA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1A33C23E-B334-2FB8-53E7-D46FADE17328}"/>
              </a:ext>
            </a:extLst>
          </p:cNvPr>
          <p:cNvSpPr txBox="1"/>
          <p:nvPr/>
        </p:nvSpPr>
        <p:spPr>
          <a:xfrm>
            <a:off x="5790147" y="2368535"/>
            <a:ext cx="2758806" cy="1661993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 defTabSz="685800">
              <a:lnSpc>
                <a:spcPct val="90000"/>
              </a:lnSpc>
              <a:spcAft>
                <a:spcPts val="1500"/>
              </a:spcAft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kern="0" noProof="0" dirty="0">
                <a:solidFill>
                  <a:srgbClr val="D04444"/>
                </a:solidFill>
                <a:latin typeface="Arial" panose="020B0604020202020204" pitchFamily="34" charset="0"/>
                <a:ea typeface="Calibri"/>
                <a:cs typeface="Arial" panose="020B0604020202020204" pitchFamily="34" charset="0"/>
              </a:rPr>
              <a:t>Pratique autonome et défis</a:t>
            </a:r>
          </a:p>
        </p:txBody>
      </p:sp>
      <p:pic>
        <p:nvPicPr>
          <p:cNvPr id="14" name="Picture 11">
            <a:extLst>
              <a:ext uri="{FF2B5EF4-FFF2-40B4-BE49-F238E27FC236}">
                <a16:creationId xmlns:a16="http://schemas.microsoft.com/office/drawing/2014/main" id="{9CEB9DC8-ECC8-0C14-875A-A672DCDA1A1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3418" b="100000" l="684" r="89844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2542" y="1495441"/>
            <a:ext cx="3077099" cy="3077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969899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/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PA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67DDBFEF-FA5F-D87B-9951-AB62A2A072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4274" y="838200"/>
            <a:ext cx="559562" cy="559565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2B94B2C-4D5D-41A7-97C1-53CD39E8F44B}"/>
              </a:ext>
            </a:extLst>
          </p:cNvPr>
          <p:cNvSpPr txBox="1"/>
          <p:nvPr/>
        </p:nvSpPr>
        <p:spPr>
          <a:xfrm>
            <a:off x="982782" y="149127"/>
            <a:ext cx="956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vous allez travailler chacun pour soi; prenez l’activité de la page 81 sur le livret.</a:t>
            </a: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76F9F81-1A44-C196-47FF-AAC3F642295E}"/>
              </a:ext>
            </a:extLst>
          </p:cNvPr>
          <p:cNvSpPr txBox="1"/>
          <p:nvPr/>
        </p:nvSpPr>
        <p:spPr>
          <a:xfrm>
            <a:off x="982781" y="420133"/>
            <a:ext cx="95667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Circuler entre les rangs, cibler les élèves en difficultés, Insister sur le travail individuel.  Inciter les élèves à demander de l'aide en cas de besoin.</a:t>
            </a:r>
            <a:endParaRPr lang="fr-FR" sz="14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6F8B30D-0CDB-684B-FBE4-C22648D22A7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39027" y="943723"/>
            <a:ext cx="7326775" cy="57059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053231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90B82-906A-9A40-631D-49DFE6D1ED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5C3A536B-8DA9-108C-F2B6-5E8E3805DB74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PA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2" name="Picture 14">
            <a:extLst>
              <a:ext uri="{FF2B5EF4-FFF2-40B4-BE49-F238E27FC236}">
                <a16:creationId xmlns:a16="http://schemas.microsoft.com/office/drawing/2014/main" id="{DB68898D-DE57-2317-0EC0-3C07957A348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5469" b="89941" l="9961" r="89941">
                        <a14:foregroundMark x1="29102" y1="41602" x2="32422" y2="38184"/>
                        <a14:foregroundMark x1="50098" y1="9570" x2="43262" y2="13379"/>
                        <a14:foregroundMark x1="32227" y1="37109" x2="32715" y2="35742"/>
                        <a14:foregroundMark x1="37891" y1="55078" x2="61914" y2="65430"/>
                        <a14:foregroundMark x1="52539" y1="55078" x2="61816" y2="55078"/>
                        <a14:foregroundMark x1="37012" y1="64941" x2="46777" y2="64063"/>
                        <a14:foregroundMark x1="73535" y1="56738" x2="81250" y2="55957"/>
                        <a14:foregroundMark x1="71875" y1="66699" x2="79102" y2="66504"/>
                        <a14:foregroundMark x1="43848" y1="20801" x2="44922" y2="27637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44274" y="770610"/>
            <a:ext cx="559562" cy="559565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:a16="http://schemas.microsoft.com/office/drawing/2014/main" id="{DCB789C1-7A12-ACFD-E776-EB1F53DDC1CA}"/>
              </a:ext>
            </a:extLst>
          </p:cNvPr>
          <p:cNvSpPr txBox="1"/>
          <p:nvPr/>
        </p:nvSpPr>
        <p:spPr>
          <a:xfrm>
            <a:off x="933621" y="238572"/>
            <a:ext cx="956678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b="1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Maintenant, vous allez travailler chacun pour soi; prenez l’activité de la page 81 sur le livret.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E0FE3012-5ACD-1C60-4CED-93F2394665C2}"/>
              </a:ext>
            </a:extLst>
          </p:cNvPr>
          <p:cNvSpPr txBox="1"/>
          <p:nvPr/>
        </p:nvSpPr>
        <p:spPr>
          <a:xfrm>
            <a:off x="933620" y="509578"/>
            <a:ext cx="956678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Circuler entre les rangs, cibler les élèves en difficultés, Insister sur le travail individuel.  Inciter les élèves à demander de l'aide en cas de besoin.</a:t>
            </a:r>
            <a:endParaRPr lang="fr-FR" sz="1400" noProof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Image 2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42F5C7A3-69B0-2A58-E39A-3F49550739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339" y="1682669"/>
            <a:ext cx="11011321" cy="405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13892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16B6F7-4663-26DF-E0E9-C45CBD96C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CECF87C6-5AF6-5D7B-E807-1CCB4499B97D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PA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C8DB70F-F476-00D1-4DAC-4CF35347BB9F}"/>
              </a:ext>
            </a:extLst>
          </p:cNvPr>
          <p:cNvSpPr/>
          <p:nvPr/>
        </p:nvSpPr>
        <p:spPr>
          <a:xfrm>
            <a:off x="4663973" y="1864949"/>
            <a:ext cx="305455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sz="4000" b="1" noProof="0" dirty="0"/>
              <a:t>Temps Écoulé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F83DB11-9257-2FB3-23E0-17EE22386F3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>
                        <a14:foregroundMark x1="36816" y1="80957" x2="61621" y2="80371"/>
                        <a14:foregroundMark x1="54980" y1="81543" x2="67188" y2="81152"/>
                        <a14:foregroundMark x1="85938" y1="78711" x2="85938" y2="78711"/>
                        <a14:foregroundMark x1="42676" y1="82910" x2="46387" y2="82910"/>
                        <a14:foregroundMark x1="45996" y1="29980" x2="49707" y2="71387"/>
                        <a14:foregroundMark x1="50879" y1="45117" x2="58203" y2="38379"/>
                        <a14:foregroundMark x1="49902" y1="50000" x2="50977" y2="56348"/>
                        <a14:foregroundMark x1="55371" y1="26660" x2="62109" y2="33008"/>
                        <a14:backgroundMark x1="36621" y1="81348" x2="66699" y2="808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491" t="15401" r="10044" b="20983"/>
          <a:stretch/>
        </p:blipFill>
        <p:spPr>
          <a:xfrm>
            <a:off x="4495800" y="2989489"/>
            <a:ext cx="3390900" cy="2714625"/>
          </a:xfrm>
          <a:prstGeom prst="rect">
            <a:avLst/>
          </a:prstGeom>
        </p:spPr>
      </p:pic>
      <p:sp>
        <p:nvSpPr>
          <p:cNvPr id="2" name="D_A_01">
            <a:extLst>
              <a:ext uri="{FF2B5EF4-FFF2-40B4-BE49-F238E27FC236}">
                <a16:creationId xmlns:a16="http://schemas.microsoft.com/office/drawing/2014/main" id="{E33474DA-EB2F-BCAD-506F-5CFEF0123984}"/>
              </a:ext>
            </a:extLst>
          </p:cNvPr>
          <p:cNvSpPr txBox="1"/>
          <p:nvPr/>
        </p:nvSpPr>
        <p:spPr>
          <a:xfrm>
            <a:off x="886494" y="224752"/>
            <a:ext cx="2584293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600" b="1" noProof="0" dirty="0">
                <a:solidFill>
                  <a:schemeClr val="bg1">
                    <a:lumMod val="65000"/>
                  </a:schemeClr>
                </a:solidFill>
              </a:rPr>
              <a:t>Le temps est terminé. </a:t>
            </a:r>
          </a:p>
        </p:txBody>
      </p:sp>
    </p:spTree>
    <p:extLst>
      <p:ext uri="{BB962C8B-B14F-4D97-AF65-F5344CB8AC3E}">
        <p14:creationId xmlns:p14="http://schemas.microsoft.com/office/powerpoint/2010/main" val="3452493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4">
                <a:lumMod val="20000"/>
                <a:lumOff val="80000"/>
              </a:schemeClr>
            </a:gs>
            <a:gs pos="74000">
              <a:srgbClr val="B27096">
                <a:alpha val="44000"/>
                <a:lumMod val="32000"/>
              </a:srgbClr>
            </a:gs>
            <a:gs pos="83000">
              <a:srgbClr val="5FADE4"/>
            </a:gs>
            <a:gs pos="100000">
              <a:srgbClr val="5FADE4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0D1D2-7AEB-8CAF-5491-81B12DBED4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1A345A0A-BD70-E305-6075-A1ECADAADBE8}"/>
              </a:ext>
            </a:extLst>
          </p:cNvPr>
          <p:cNvGrpSpPr/>
          <p:nvPr/>
        </p:nvGrpSpPr>
        <p:grpSpPr>
          <a:xfrm>
            <a:off x="127322" y="138896"/>
            <a:ext cx="11968222" cy="6609145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A3F5BA16-6963-F17F-0CDD-C66FF80BC447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5FADE4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EE17F62-D96D-D8C5-7395-003D8D5A77D6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3B391222-358B-20D2-669D-8ECA122D3606}"/>
              </a:ext>
            </a:extLst>
          </p:cNvPr>
          <p:cNvGrpSpPr/>
          <p:nvPr/>
        </p:nvGrpSpPr>
        <p:grpSpPr>
          <a:xfrm>
            <a:off x="9398643" y="5439688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1335DF2C-463A-267F-5759-B5812B6396F6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0C0BED87-E73D-E1FA-B687-4B60EABE4F5A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grpSp>
        <p:nvGrpSpPr>
          <p:cNvPr id="7" name="Group 14">
            <a:extLst>
              <a:ext uri="{FF2B5EF4-FFF2-40B4-BE49-F238E27FC236}">
                <a16:creationId xmlns:a16="http://schemas.microsoft.com/office/drawing/2014/main" id="{0C55C71A-7792-DECD-66FB-544CA8F3B063}"/>
              </a:ext>
            </a:extLst>
          </p:cNvPr>
          <p:cNvGrpSpPr/>
          <p:nvPr/>
        </p:nvGrpSpPr>
        <p:grpSpPr>
          <a:xfrm>
            <a:off x="5140645" y="1940770"/>
            <a:ext cx="4659652" cy="2905447"/>
            <a:chOff x="1641585" y="1048972"/>
            <a:chExt cx="5867403" cy="3260732"/>
          </a:xfrm>
        </p:grpSpPr>
        <p:sp>
          <p:nvSpPr>
            <p:cNvPr id="8" name="Rectangle : coins arrondis 10">
              <a:extLst>
                <a:ext uri="{FF2B5EF4-FFF2-40B4-BE49-F238E27FC236}">
                  <a16:creationId xmlns:a16="http://schemas.microsoft.com/office/drawing/2014/main" id="{A6AC923C-4DEF-4937-8499-88931C60CE79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54AFE9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18">
              <a:extLst>
                <a:ext uri="{FF2B5EF4-FFF2-40B4-BE49-F238E27FC236}">
                  <a16:creationId xmlns:a16="http://schemas.microsoft.com/office/drawing/2014/main" id="{5FFE3741-A747-835D-0CE9-EAF6727BF786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54AFE9"/>
            </a:solidFill>
            <a:ln cap="flat">
              <a:solidFill>
                <a:srgbClr val="54AFE9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10" name="Rectangle 19">
              <a:extLst>
                <a:ext uri="{FF2B5EF4-FFF2-40B4-BE49-F238E27FC236}">
                  <a16:creationId xmlns:a16="http://schemas.microsoft.com/office/drawing/2014/main" id="{B5D7422B-7039-461E-81D0-F3E7A5FBAA0E}"/>
                </a:ext>
              </a:extLst>
            </p:cNvPr>
            <p:cNvSpPr/>
            <p:nvPr/>
          </p:nvSpPr>
          <p:spPr>
            <a:xfrm>
              <a:off x="1802501" y="1179667"/>
              <a:ext cx="5542845" cy="2971800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54AFE9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1" name="Rectangle 20">
            <a:extLst>
              <a:ext uri="{FF2B5EF4-FFF2-40B4-BE49-F238E27FC236}">
                <a16:creationId xmlns:a16="http://schemas.microsoft.com/office/drawing/2014/main" id="{0EABD866-6809-526B-1044-FDCBBB59C4E2}"/>
              </a:ext>
            </a:extLst>
          </p:cNvPr>
          <p:cNvSpPr/>
          <p:nvPr/>
        </p:nvSpPr>
        <p:spPr>
          <a:xfrm>
            <a:off x="5355586" y="4516961"/>
            <a:ext cx="4145509" cy="57815"/>
          </a:xfrm>
          <a:prstGeom prst="rect">
            <a:avLst/>
          </a:prstGeom>
          <a:solidFill>
            <a:srgbClr val="54AFE9"/>
          </a:solidFill>
          <a:ln cap="flat">
            <a:solidFill>
              <a:srgbClr val="54AFE9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21">
            <a:extLst>
              <a:ext uri="{FF2B5EF4-FFF2-40B4-BE49-F238E27FC236}">
                <a16:creationId xmlns:a16="http://schemas.microsoft.com/office/drawing/2014/main" id="{9A5D13A3-17E5-857D-B5B3-B97D3606BC91}"/>
              </a:ext>
            </a:extLst>
          </p:cNvPr>
          <p:cNvSpPr/>
          <p:nvPr/>
        </p:nvSpPr>
        <p:spPr>
          <a:xfrm>
            <a:off x="4791386" y="2197559"/>
            <a:ext cx="867138" cy="384316"/>
          </a:xfrm>
          <a:prstGeom prst="rect">
            <a:avLst/>
          </a:prstGeom>
          <a:solidFill>
            <a:srgbClr val="54AFE9"/>
          </a:solidFill>
          <a:ln w="25402" cap="flat">
            <a:solidFill>
              <a:srgbClr val="54AFE9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3" name="Rectangle 23">
            <a:extLst>
              <a:ext uri="{FF2B5EF4-FFF2-40B4-BE49-F238E27FC236}">
                <a16:creationId xmlns:a16="http://schemas.microsoft.com/office/drawing/2014/main" id="{C515C9DA-D9D5-2DDB-C628-38EDC3CD6185}"/>
              </a:ext>
            </a:extLst>
          </p:cNvPr>
          <p:cNvSpPr/>
          <p:nvPr/>
        </p:nvSpPr>
        <p:spPr>
          <a:xfrm>
            <a:off x="4851154" y="2205051"/>
            <a:ext cx="789749" cy="369332"/>
          </a:xfrm>
          <a:prstGeom prst="rect">
            <a:avLst/>
          </a:prstGeom>
          <a:noFill/>
          <a:ln cap="flat">
            <a:solidFill>
              <a:srgbClr val="54AFE9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O</a:t>
            </a:r>
          </a:p>
        </p:txBody>
      </p:sp>
      <p:sp>
        <p:nvSpPr>
          <p:cNvPr id="14" name="TextBox 6">
            <a:extLst>
              <a:ext uri="{FF2B5EF4-FFF2-40B4-BE49-F238E27FC236}">
                <a16:creationId xmlns:a16="http://schemas.microsoft.com/office/drawing/2014/main" id="{328A692F-A852-BD10-C4FC-BE9B70954EAF}"/>
              </a:ext>
            </a:extLst>
          </p:cNvPr>
          <p:cNvSpPr txBox="1"/>
          <p:nvPr/>
        </p:nvSpPr>
        <p:spPr>
          <a:xfrm>
            <a:off x="5982105" y="2693659"/>
            <a:ext cx="3153240" cy="137512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lvl="0"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3600" b="1" kern="0" noProof="0" dirty="0">
                <a:solidFill>
                  <a:srgbClr val="54AFE9"/>
                </a:solidFill>
                <a:latin typeface="Arial"/>
              </a:rPr>
              <a:t>Ouverture de la séance </a:t>
            </a:r>
          </a:p>
        </p:txBody>
      </p:sp>
      <p:grpSp>
        <p:nvGrpSpPr>
          <p:cNvPr id="15" name="Group 16">
            <a:extLst>
              <a:ext uri="{FF2B5EF4-FFF2-40B4-BE49-F238E27FC236}">
                <a16:creationId xmlns:a16="http://schemas.microsoft.com/office/drawing/2014/main" id="{7A9F5293-6ABD-1048-6AEE-13E65A0E37B0}"/>
              </a:ext>
            </a:extLst>
          </p:cNvPr>
          <p:cNvGrpSpPr/>
          <p:nvPr/>
        </p:nvGrpSpPr>
        <p:grpSpPr>
          <a:xfrm>
            <a:off x="1716155" y="2298594"/>
            <a:ext cx="2960370" cy="2189798"/>
            <a:chOff x="2136532" y="1667303"/>
            <a:chExt cx="7127574" cy="5120358"/>
          </a:xfrm>
        </p:grpSpPr>
        <p:pic>
          <p:nvPicPr>
            <p:cNvPr id="16" name="Picture 17">
              <a:extLst>
                <a:ext uri="{FF2B5EF4-FFF2-40B4-BE49-F238E27FC236}">
                  <a16:creationId xmlns:a16="http://schemas.microsoft.com/office/drawing/2014/main" id="{1DD0FEAD-A3D5-37CC-B2FC-7ECB9AD946E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845293" y="1667303"/>
              <a:ext cx="4418813" cy="2491458"/>
            </a:xfrm>
            <a:prstGeom prst="rect">
              <a:avLst/>
            </a:prstGeom>
          </p:spPr>
        </p:pic>
        <p:pic>
          <p:nvPicPr>
            <p:cNvPr id="17" name="Picture 18">
              <a:extLst>
                <a:ext uri="{FF2B5EF4-FFF2-40B4-BE49-F238E27FC236}">
                  <a16:creationId xmlns:a16="http://schemas.microsoft.com/office/drawing/2014/main" id="{32114822-DE71-415B-3BDF-A6EF2426595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1758" b="100000" l="2344" r="99023">
                          <a14:backgroundMark x1="57227" y1="8496" x2="56836" y2="42090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36532" y="1740877"/>
              <a:ext cx="5046784" cy="504678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05743013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1E49E04C-3DC1-D179-A517-D58E529654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39027" y="943723"/>
            <a:ext cx="7326775" cy="5705983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2307159-4EC5-71AA-289E-4FF48B70E656}"/>
              </a:ext>
            </a:extLst>
          </p:cNvPr>
          <p:cNvSpPr txBox="1"/>
          <p:nvPr/>
        </p:nvSpPr>
        <p:spPr>
          <a:xfrm>
            <a:off x="6451905" y="3286955"/>
            <a:ext cx="283419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2400" b="1" noProof="0" dirty="0">
                <a:solidFill>
                  <a:srgbClr val="FF0000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Membrane cytoplasmique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7DC5660A-7A31-1059-1506-B6A82ACC0646}"/>
              </a:ext>
            </a:extLst>
          </p:cNvPr>
          <p:cNvSpPr txBox="1"/>
          <p:nvPr/>
        </p:nvSpPr>
        <p:spPr>
          <a:xfrm>
            <a:off x="7102999" y="4136162"/>
            <a:ext cx="12223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2400" b="1" noProof="0" dirty="0">
                <a:solidFill>
                  <a:srgbClr val="FF0000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Paroi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18B203FD-A258-22B4-A2F6-CB854AD1B9A7}"/>
              </a:ext>
            </a:extLst>
          </p:cNvPr>
          <p:cNvSpPr txBox="1"/>
          <p:nvPr/>
        </p:nvSpPr>
        <p:spPr>
          <a:xfrm>
            <a:off x="6770127" y="5368616"/>
            <a:ext cx="2197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2400" b="1" noProof="0" dirty="0">
                <a:solidFill>
                  <a:srgbClr val="FF0000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Cytoplasme</a:t>
            </a:r>
          </a:p>
        </p:txBody>
      </p:sp>
      <p:sp>
        <p:nvSpPr>
          <p:cNvPr id="8" name="D_A_01">
            <a:extLst>
              <a:ext uri="{FF2B5EF4-FFF2-40B4-BE49-F238E27FC236}">
                <a16:creationId xmlns:a16="http://schemas.microsoft.com/office/drawing/2014/main" id="{6C2277A9-3663-4FF5-5A5D-D8C803B86F77}"/>
              </a:ext>
            </a:extLst>
          </p:cNvPr>
          <p:cNvSpPr txBox="1"/>
          <p:nvPr/>
        </p:nvSpPr>
        <p:spPr>
          <a:xfrm>
            <a:off x="817668" y="176145"/>
            <a:ext cx="5975018" cy="37404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Correction.</a:t>
            </a:r>
          </a:p>
        </p:txBody>
      </p:sp>
      <p:sp>
        <p:nvSpPr>
          <p:cNvPr id="9" name="D_A_02">
            <a:extLst>
              <a:ext uri="{FF2B5EF4-FFF2-40B4-BE49-F238E27FC236}">
                <a16:creationId xmlns:a16="http://schemas.microsoft.com/office/drawing/2014/main" id="{6AFC38FA-6B72-C86C-12C3-BE9B2C414828}"/>
              </a:ext>
            </a:extLst>
          </p:cNvPr>
          <p:cNvSpPr txBox="1"/>
          <p:nvPr/>
        </p:nvSpPr>
        <p:spPr>
          <a:xfrm>
            <a:off x="817668" y="550188"/>
            <a:ext cx="8369582" cy="35702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Invitez les élèves à passer au tableau pour rédiger leurs réponses.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80FEB420-0C43-C864-BBA5-BFD77BB863B5}"/>
              </a:ext>
            </a:extLst>
          </p:cNvPr>
          <p:cNvGrpSpPr/>
          <p:nvPr/>
        </p:nvGrpSpPr>
        <p:grpSpPr>
          <a:xfrm>
            <a:off x="11302532" y="728702"/>
            <a:ext cx="630930" cy="588164"/>
            <a:chOff x="582302" y="4457015"/>
            <a:chExt cx="630930" cy="588164"/>
          </a:xfrm>
        </p:grpSpPr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594F7381-B90A-1897-9559-6584B872708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2" name="Picture 7">
              <a:extLst>
                <a:ext uri="{FF2B5EF4-FFF2-40B4-BE49-F238E27FC236}">
                  <a16:creationId xmlns:a16="http://schemas.microsoft.com/office/drawing/2014/main" id="{11F67139-A1FF-60FA-A6F9-7FBAEEAB9F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13" name="Oval 15">
            <a:extLst>
              <a:ext uri="{FF2B5EF4-FFF2-40B4-BE49-F238E27FC236}">
                <a16:creationId xmlns:a16="http://schemas.microsoft.com/office/drawing/2014/main" id="{203957C3-D9D6-99D9-65B8-EC12EB7F9F82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PA</a:t>
            </a:r>
            <a:endParaRPr lang="fr-FR" sz="1200" b="1" noProof="0" dirty="0">
              <a:latin typeface="Dosis Bold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60148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FA0A4F-D3BD-EDFA-455E-996B27CB6C4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_A_01">
            <a:extLst>
              <a:ext uri="{FF2B5EF4-FFF2-40B4-BE49-F238E27FC236}">
                <a16:creationId xmlns:a16="http://schemas.microsoft.com/office/drawing/2014/main" id="{BCAB6649-B607-6F79-30B2-A25130516F5A}"/>
              </a:ext>
            </a:extLst>
          </p:cNvPr>
          <p:cNvSpPr txBox="1"/>
          <p:nvPr/>
        </p:nvSpPr>
        <p:spPr>
          <a:xfrm>
            <a:off x="817668" y="176145"/>
            <a:ext cx="5975018" cy="374043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Correction.</a:t>
            </a:r>
          </a:p>
        </p:txBody>
      </p:sp>
      <p:sp>
        <p:nvSpPr>
          <p:cNvPr id="9" name="D_A_02">
            <a:extLst>
              <a:ext uri="{FF2B5EF4-FFF2-40B4-BE49-F238E27FC236}">
                <a16:creationId xmlns:a16="http://schemas.microsoft.com/office/drawing/2014/main" id="{ADE62648-A841-CBB7-DD7A-1CB950C57421}"/>
              </a:ext>
            </a:extLst>
          </p:cNvPr>
          <p:cNvSpPr txBox="1"/>
          <p:nvPr/>
        </p:nvSpPr>
        <p:spPr>
          <a:xfrm>
            <a:off x="817668" y="550188"/>
            <a:ext cx="8369582" cy="35702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Invitez les élèves à passer au tableau pour rédiger leurs réponses.</a:t>
            </a:r>
          </a:p>
        </p:txBody>
      </p:sp>
      <p:grpSp>
        <p:nvGrpSpPr>
          <p:cNvPr id="10" name="Groupe 9">
            <a:extLst>
              <a:ext uri="{FF2B5EF4-FFF2-40B4-BE49-F238E27FC236}">
                <a16:creationId xmlns:a16="http://schemas.microsoft.com/office/drawing/2014/main" id="{DEEABE9C-146C-DEE6-C9ED-7E8942195B7D}"/>
              </a:ext>
            </a:extLst>
          </p:cNvPr>
          <p:cNvGrpSpPr/>
          <p:nvPr/>
        </p:nvGrpSpPr>
        <p:grpSpPr>
          <a:xfrm>
            <a:off x="11302532" y="728702"/>
            <a:ext cx="630930" cy="588164"/>
            <a:chOff x="582302" y="4457015"/>
            <a:chExt cx="630930" cy="588164"/>
          </a:xfrm>
        </p:grpSpPr>
        <p:pic>
          <p:nvPicPr>
            <p:cNvPr id="11" name="Picture 7">
              <a:extLst>
                <a:ext uri="{FF2B5EF4-FFF2-40B4-BE49-F238E27FC236}">
                  <a16:creationId xmlns:a16="http://schemas.microsoft.com/office/drawing/2014/main" id="{5E0EAD85-4907-1F33-1FC4-FF79962F5BF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12" name="Picture 7">
              <a:extLst>
                <a:ext uri="{FF2B5EF4-FFF2-40B4-BE49-F238E27FC236}">
                  <a16:creationId xmlns:a16="http://schemas.microsoft.com/office/drawing/2014/main" id="{FC070F4A-A104-D1C6-9045-D5468A3EDE3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sp>
        <p:nvSpPr>
          <p:cNvPr id="13" name="Oval 15">
            <a:extLst>
              <a:ext uri="{FF2B5EF4-FFF2-40B4-BE49-F238E27FC236}">
                <a16:creationId xmlns:a16="http://schemas.microsoft.com/office/drawing/2014/main" id="{02667A94-61D7-9A3E-9476-560EFF9CC51B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PA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2" name="Image 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B8A9B624-991D-21B5-CF5A-7D72E439369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0339" y="1682669"/>
            <a:ext cx="11011321" cy="4058373"/>
          </a:xfrm>
          <a:prstGeom prst="rect">
            <a:avLst/>
          </a:prstGeom>
        </p:spPr>
      </p:pic>
      <p:cxnSp>
        <p:nvCxnSpPr>
          <p:cNvPr id="3" name="Connecteur droit avec flèche 2">
            <a:extLst>
              <a:ext uri="{FF2B5EF4-FFF2-40B4-BE49-F238E27FC236}">
                <a16:creationId xmlns:a16="http://schemas.microsoft.com/office/drawing/2014/main" id="{8B7751F6-8F9D-11F2-37B7-69E10D1523FC}"/>
              </a:ext>
            </a:extLst>
          </p:cNvPr>
          <p:cNvCxnSpPr>
            <a:cxnSpLocks/>
          </p:cNvCxnSpPr>
          <p:nvPr/>
        </p:nvCxnSpPr>
        <p:spPr>
          <a:xfrm>
            <a:off x="3055716" y="3032567"/>
            <a:ext cx="1122745" cy="100699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avec flèche 13">
            <a:extLst>
              <a:ext uri="{FF2B5EF4-FFF2-40B4-BE49-F238E27FC236}">
                <a16:creationId xmlns:a16="http://schemas.microsoft.com/office/drawing/2014/main" id="{CD7A1CC3-F552-9A27-D876-5E6969E47F44}"/>
              </a:ext>
            </a:extLst>
          </p:cNvPr>
          <p:cNvCxnSpPr>
            <a:cxnSpLocks/>
          </p:cNvCxnSpPr>
          <p:nvPr/>
        </p:nvCxnSpPr>
        <p:spPr>
          <a:xfrm>
            <a:off x="3183038" y="4039565"/>
            <a:ext cx="995423" cy="96069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CA912738-A827-B1B5-9FBE-843200125AF2}"/>
              </a:ext>
            </a:extLst>
          </p:cNvPr>
          <p:cNvCxnSpPr>
            <a:cxnSpLocks/>
          </p:cNvCxnSpPr>
          <p:nvPr/>
        </p:nvCxnSpPr>
        <p:spPr>
          <a:xfrm flipV="1">
            <a:off x="3055716" y="3032567"/>
            <a:ext cx="1122745" cy="196769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290198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6B1FDE-C7D3-C6E1-04AA-A2C88D5B94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15">
            <a:extLst>
              <a:ext uri="{FF2B5EF4-FFF2-40B4-BE49-F238E27FC236}">
                <a16:creationId xmlns:a16="http://schemas.microsoft.com/office/drawing/2014/main" id="{6EBB6063-FE92-7EFB-58E2-C6B2B5075458}"/>
              </a:ext>
            </a:extLst>
          </p:cNvPr>
          <p:cNvSpPr/>
          <p:nvPr/>
        </p:nvSpPr>
        <p:spPr>
          <a:xfrm>
            <a:off x="11430988" y="262184"/>
            <a:ext cx="517596" cy="517596"/>
          </a:xfrm>
          <a:prstGeom prst="ellipse">
            <a:avLst/>
          </a:prstGeom>
          <a:solidFill>
            <a:srgbClr val="FF656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PA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A723EFED-5CF2-081D-864A-8D168CE73CDF}"/>
              </a:ext>
            </a:extLst>
          </p:cNvPr>
          <p:cNvSpPr txBox="1"/>
          <p:nvPr/>
        </p:nvSpPr>
        <p:spPr>
          <a:xfrm>
            <a:off x="817668" y="176145"/>
            <a:ext cx="10556664" cy="49188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b="1" noProof="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Prenez la correction sur vos livrets.</a:t>
            </a:r>
          </a:p>
        </p:txBody>
      </p:sp>
      <p:sp>
        <p:nvSpPr>
          <p:cNvPr id="7" name="D_A_02">
            <a:extLst>
              <a:ext uri="{FF2B5EF4-FFF2-40B4-BE49-F238E27FC236}">
                <a16:creationId xmlns:a16="http://schemas.microsoft.com/office/drawing/2014/main" id="{261933C0-2A7E-7635-AC60-518C6EF4082C}"/>
              </a:ext>
            </a:extLst>
          </p:cNvPr>
          <p:cNvSpPr txBox="1"/>
          <p:nvPr/>
        </p:nvSpPr>
        <p:spPr>
          <a:xfrm>
            <a:off x="817668" y="550188"/>
            <a:ext cx="8369582" cy="357029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Donner quelques minutes aux élèves pour recopier la correction sur les livrets.</a:t>
            </a:r>
          </a:p>
        </p:txBody>
      </p:sp>
      <p:grpSp>
        <p:nvGrpSpPr>
          <p:cNvPr id="2" name="Groupe 1">
            <a:extLst>
              <a:ext uri="{FF2B5EF4-FFF2-40B4-BE49-F238E27FC236}">
                <a16:creationId xmlns:a16="http://schemas.microsoft.com/office/drawing/2014/main" id="{4BCAE5F5-91F1-19F8-5F95-63581B0196DF}"/>
              </a:ext>
            </a:extLst>
          </p:cNvPr>
          <p:cNvGrpSpPr/>
          <p:nvPr/>
        </p:nvGrpSpPr>
        <p:grpSpPr>
          <a:xfrm>
            <a:off x="11374332" y="731731"/>
            <a:ext cx="630930" cy="588164"/>
            <a:chOff x="582302" y="4457015"/>
            <a:chExt cx="630930" cy="588164"/>
          </a:xfrm>
        </p:grpSpPr>
        <p:pic>
          <p:nvPicPr>
            <p:cNvPr id="3" name="Picture 7">
              <a:extLst>
                <a:ext uri="{FF2B5EF4-FFF2-40B4-BE49-F238E27FC236}">
                  <a16:creationId xmlns:a16="http://schemas.microsoft.com/office/drawing/2014/main" id="{4350B261-6400-3915-89CB-62AEDB2048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664" t="23325" r="25923" b="30055"/>
            <a:stretch>
              <a:fillRect/>
            </a:stretch>
          </p:blipFill>
          <p:spPr>
            <a:xfrm>
              <a:off x="582302" y="4573906"/>
              <a:ext cx="630930" cy="471273"/>
            </a:xfrm>
            <a:prstGeom prst="rect">
              <a:avLst/>
            </a:prstGeom>
            <a:ln w="19050">
              <a:noFill/>
            </a:ln>
          </p:spPr>
        </p:pic>
        <p:pic>
          <p:nvPicPr>
            <p:cNvPr id="4" name="Picture 7">
              <a:extLst>
                <a:ext uri="{FF2B5EF4-FFF2-40B4-BE49-F238E27FC236}">
                  <a16:creationId xmlns:a16="http://schemas.microsoft.com/office/drawing/2014/main" id="{983C7B48-BE41-64F5-4D3E-64FEE324647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8F8F8"/>
                </a:clrFrom>
                <a:clrTo>
                  <a:srgbClr val="F8F8F8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4744" t="23325" r="10688" b="30055"/>
            <a:stretch>
              <a:fillRect/>
            </a:stretch>
          </p:blipFill>
          <p:spPr>
            <a:xfrm rot="1461832">
              <a:off x="758368" y="4457015"/>
              <a:ext cx="147273" cy="471273"/>
            </a:xfrm>
            <a:prstGeom prst="rect">
              <a:avLst/>
            </a:prstGeom>
            <a:ln w="19050">
              <a:noFill/>
            </a:ln>
          </p:spPr>
        </p:pic>
      </p:grpSp>
      <p:pic>
        <p:nvPicPr>
          <p:cNvPr id="6" name="Image 5" descr="Une image contenant text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406B9B96-1554-70FD-69A3-4F8EADAB439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b="2248"/>
          <a:stretch>
            <a:fillRect/>
          </a:stretch>
        </p:blipFill>
        <p:spPr>
          <a:xfrm>
            <a:off x="3564208" y="885739"/>
            <a:ext cx="5114224" cy="5816108"/>
          </a:xfrm>
          <a:prstGeom prst="rect">
            <a:avLst/>
          </a:prstGeom>
        </p:spPr>
      </p:pic>
      <p:sp>
        <p:nvSpPr>
          <p:cNvPr id="8" name="ZoneTexte 7">
            <a:extLst>
              <a:ext uri="{FF2B5EF4-FFF2-40B4-BE49-F238E27FC236}">
                <a16:creationId xmlns:a16="http://schemas.microsoft.com/office/drawing/2014/main" id="{F62C6B4E-000C-3686-270E-89D86F3F9C5F}"/>
              </a:ext>
            </a:extLst>
          </p:cNvPr>
          <p:cNvSpPr txBox="1"/>
          <p:nvPr/>
        </p:nvSpPr>
        <p:spPr>
          <a:xfrm>
            <a:off x="6247331" y="2524252"/>
            <a:ext cx="16651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1400" b="1" noProof="0" dirty="0">
                <a:solidFill>
                  <a:srgbClr val="FF0000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Membrane cytoplasmique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AFC4E38-F0DE-08A6-3173-CC21B5595C94}"/>
              </a:ext>
            </a:extLst>
          </p:cNvPr>
          <p:cNvSpPr txBox="1"/>
          <p:nvPr/>
        </p:nvSpPr>
        <p:spPr>
          <a:xfrm>
            <a:off x="6603791" y="3121555"/>
            <a:ext cx="9144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1400" b="1" dirty="0">
                <a:solidFill>
                  <a:srgbClr val="FF0000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Paroi</a:t>
            </a:r>
            <a:endParaRPr lang="fr-FR" sz="1400" b="1" noProof="0" dirty="0">
              <a:solidFill>
                <a:srgbClr val="FF0000"/>
              </a:solidFill>
              <a:latin typeface="Script MT Bold" panose="03040602040607080904" pitchFamily="66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20F891CE-FD4E-5B32-8E6B-B9CE222FC7A5}"/>
              </a:ext>
            </a:extLst>
          </p:cNvPr>
          <p:cNvSpPr txBox="1"/>
          <p:nvPr/>
        </p:nvSpPr>
        <p:spPr>
          <a:xfrm>
            <a:off x="6364235" y="3971168"/>
            <a:ext cx="154828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200"/>
              </a:spcBef>
              <a:spcAft>
                <a:spcPts val="200"/>
              </a:spcAft>
            </a:pPr>
            <a:r>
              <a:rPr lang="fr-FR" sz="1400" b="1" noProof="0" dirty="0">
                <a:solidFill>
                  <a:srgbClr val="FF0000"/>
                </a:solidFill>
                <a:latin typeface="Script MT Bold" panose="03040602040607080904" pitchFamily="66" charset="0"/>
                <a:ea typeface="Calibri" panose="020F0502020204030204" pitchFamily="34" charset="0"/>
                <a:cs typeface="Calibri" panose="020F0502020204030204" pitchFamily="34" charset="0"/>
              </a:rPr>
              <a:t>Cytoplasme</a:t>
            </a:r>
          </a:p>
        </p:txBody>
      </p:sp>
      <p:cxnSp>
        <p:nvCxnSpPr>
          <p:cNvPr id="13" name="Connecteur droit avec flèche 12">
            <a:extLst>
              <a:ext uri="{FF2B5EF4-FFF2-40B4-BE49-F238E27FC236}">
                <a16:creationId xmlns:a16="http://schemas.microsoft.com/office/drawing/2014/main" id="{FF1DF709-5A6D-0F23-D232-F44C9CCE163E}"/>
              </a:ext>
            </a:extLst>
          </p:cNvPr>
          <p:cNvCxnSpPr>
            <a:cxnSpLocks/>
          </p:cNvCxnSpPr>
          <p:nvPr/>
        </p:nvCxnSpPr>
        <p:spPr>
          <a:xfrm>
            <a:off x="4730496" y="5559552"/>
            <a:ext cx="530352" cy="512064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6274590D-771D-D737-3DA9-7656C0A1368E}"/>
              </a:ext>
            </a:extLst>
          </p:cNvPr>
          <p:cNvCxnSpPr>
            <a:cxnSpLocks/>
          </p:cNvCxnSpPr>
          <p:nvPr/>
        </p:nvCxnSpPr>
        <p:spPr>
          <a:xfrm>
            <a:off x="4730496" y="6011828"/>
            <a:ext cx="530352" cy="474316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Connecteur droit avec flèche 16">
            <a:extLst>
              <a:ext uri="{FF2B5EF4-FFF2-40B4-BE49-F238E27FC236}">
                <a16:creationId xmlns:a16="http://schemas.microsoft.com/office/drawing/2014/main" id="{1E85AAD3-BF76-D1C4-CF0B-10BA577CD57E}"/>
              </a:ext>
            </a:extLst>
          </p:cNvPr>
          <p:cNvCxnSpPr>
            <a:cxnSpLocks/>
          </p:cNvCxnSpPr>
          <p:nvPr/>
        </p:nvCxnSpPr>
        <p:spPr>
          <a:xfrm flipV="1">
            <a:off x="4730496" y="5559552"/>
            <a:ext cx="530352" cy="926592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839483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B27096">
                <a:alpha val="74000"/>
              </a:srgbClr>
            </a:gs>
            <a:gs pos="75000">
              <a:srgbClr val="B27096">
                <a:alpha val="66000"/>
              </a:srgbClr>
            </a:gs>
            <a:gs pos="83000">
              <a:srgbClr val="B27096"/>
            </a:gs>
            <a:gs pos="100000">
              <a:srgbClr val="B27096"/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445811-0688-6920-8445-5FF5014A6A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CED924B2-E791-8B7A-B452-C222B85004E9}"/>
              </a:ext>
            </a:extLst>
          </p:cNvPr>
          <p:cNvGrpSpPr/>
          <p:nvPr/>
        </p:nvGrpSpPr>
        <p:grpSpPr>
          <a:xfrm>
            <a:off x="275303" y="186813"/>
            <a:ext cx="11641393" cy="6420464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486D72A5-68DA-9F53-3447-D529DA0810FC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B27096">
                <a:alpha val="51000"/>
              </a:srgbClr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9657DAEB-3B33-21E7-5E18-6749EB35BC35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B4167B85-35F4-E9E4-826B-38E277DA0CEC}"/>
              </a:ext>
            </a:extLst>
          </p:cNvPr>
          <p:cNvGrpSpPr/>
          <p:nvPr/>
        </p:nvGrpSpPr>
        <p:grpSpPr>
          <a:xfrm>
            <a:off x="9190049" y="5409992"/>
            <a:ext cx="2425142" cy="936370"/>
            <a:chOff x="8796759" y="4917801"/>
            <a:chExt cx="2425142" cy="936370"/>
          </a:xfrm>
        </p:grpSpPr>
        <p:sp>
          <p:nvSpPr>
            <p:cNvPr id="42" name="Oval 41">
              <a:extLst>
                <a:ext uri="{FF2B5EF4-FFF2-40B4-BE49-F238E27FC236}">
                  <a16:creationId xmlns:a16="http://schemas.microsoft.com/office/drawing/2014/main" id="{41BCA132-56D9-79AD-3968-EBD601A21D52}"/>
                </a:ext>
              </a:extLst>
            </p:cNvPr>
            <p:cNvSpPr/>
            <p:nvPr/>
          </p:nvSpPr>
          <p:spPr>
            <a:xfrm>
              <a:off x="10285531" y="4917801"/>
              <a:ext cx="936370" cy="936370"/>
            </a:xfrm>
            <a:prstGeom prst="ellipse">
              <a:avLst/>
            </a:pr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a:blip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tint val="50000"/>
                <a:hueOff val="0"/>
                <a:satOff val="0"/>
                <a:lumOff val="0"/>
                <a:alphaOff val="0"/>
              </a:schemeClr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  <p:txBody>
            <a:bodyPr/>
            <a:lstStyle/>
            <a:p>
              <a:endParaRPr lang="fr-FR" sz="1200" noProof="0" dirty="0"/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DF391218-2CD1-984F-E352-04CBFFC6078B}"/>
                </a:ext>
              </a:extLst>
            </p:cNvPr>
            <p:cNvSpPr/>
            <p:nvPr/>
          </p:nvSpPr>
          <p:spPr>
            <a:xfrm>
              <a:off x="8796759" y="5060928"/>
              <a:ext cx="1569327" cy="65011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0"/>
            <a:lstStyle/>
            <a:p>
              <a:pPr algn="r"/>
              <a:r>
                <a:rPr lang="fr-FR" sz="3600" b="1" noProof="0" dirty="0">
                  <a:solidFill>
                    <a:schemeClr val="tx1"/>
                  </a:solidFill>
                </a:rPr>
                <a:t>5 min</a:t>
              </a:r>
            </a:p>
          </p:txBody>
        </p:sp>
      </p:grpSp>
      <p:grpSp>
        <p:nvGrpSpPr>
          <p:cNvPr id="5" name="Group 14">
            <a:extLst>
              <a:ext uri="{FF2B5EF4-FFF2-40B4-BE49-F238E27FC236}">
                <a16:creationId xmlns:a16="http://schemas.microsoft.com/office/drawing/2014/main" id="{F5393C6B-E109-A21B-1FE5-74E088A7634D}"/>
              </a:ext>
            </a:extLst>
          </p:cNvPr>
          <p:cNvGrpSpPr/>
          <p:nvPr/>
        </p:nvGrpSpPr>
        <p:grpSpPr>
          <a:xfrm>
            <a:off x="4965906" y="1777270"/>
            <a:ext cx="4659652" cy="2905447"/>
            <a:chOff x="1641585" y="1048972"/>
            <a:chExt cx="5867403" cy="3260732"/>
          </a:xfrm>
        </p:grpSpPr>
        <p:sp>
          <p:nvSpPr>
            <p:cNvPr id="6" name="Rectangle : coins arrondis 10">
              <a:extLst>
                <a:ext uri="{FF2B5EF4-FFF2-40B4-BE49-F238E27FC236}">
                  <a16:creationId xmlns:a16="http://schemas.microsoft.com/office/drawing/2014/main" id="{E7273679-81E2-2465-6DC2-93CA79B0E6F5}"/>
                </a:ext>
              </a:extLst>
            </p:cNvPr>
            <p:cNvSpPr/>
            <p:nvPr/>
          </p:nvSpPr>
          <p:spPr>
            <a:xfrm>
              <a:off x="1641585" y="1048972"/>
              <a:ext cx="5867403" cy="3260732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bg1"/>
            </a:solidFill>
            <a:ln cap="flat">
              <a:solidFill>
                <a:srgbClr val="A98FC3"/>
              </a:solidFill>
              <a:prstDash val="solid"/>
            </a:ln>
            <a:effectLst>
              <a:outerShdw dir="16200000" algn="tl">
                <a:srgbClr val="000000">
                  <a:alpha val="7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8" name="Rectangle 18">
              <a:extLst>
                <a:ext uri="{FF2B5EF4-FFF2-40B4-BE49-F238E27FC236}">
                  <a16:creationId xmlns:a16="http://schemas.microsoft.com/office/drawing/2014/main" id="{50EDBF7D-568D-6236-E857-CB3C9A829074}"/>
                </a:ext>
              </a:extLst>
            </p:cNvPr>
            <p:cNvSpPr/>
            <p:nvPr/>
          </p:nvSpPr>
          <p:spPr>
            <a:xfrm>
              <a:off x="1715066" y="1103461"/>
              <a:ext cx="5717724" cy="3124203"/>
            </a:xfrm>
            <a:prstGeom prst="rect">
              <a:avLst/>
            </a:prstGeom>
            <a:solidFill>
              <a:srgbClr val="A98FC3"/>
            </a:solidFill>
            <a:ln cap="flat">
              <a:solidFill>
                <a:srgbClr val="A98FC3"/>
              </a:solidFill>
              <a:prstDash val="solid"/>
            </a:ln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  <p:sp>
          <p:nvSpPr>
            <p:cNvPr id="9" name="Rectangle 19">
              <a:extLst>
                <a:ext uri="{FF2B5EF4-FFF2-40B4-BE49-F238E27FC236}">
                  <a16:creationId xmlns:a16="http://schemas.microsoft.com/office/drawing/2014/main" id="{529EA53E-8D82-055E-C1B6-2A1A353B60E5}"/>
                </a:ext>
              </a:extLst>
            </p:cNvPr>
            <p:cNvSpPr/>
            <p:nvPr/>
          </p:nvSpPr>
          <p:spPr>
            <a:xfrm>
              <a:off x="1802505" y="1179663"/>
              <a:ext cx="5542845" cy="2971799"/>
            </a:xfrm>
            <a:prstGeom prst="rect">
              <a:avLst/>
            </a:prstGeom>
            <a:solidFill>
              <a:srgbClr val="FFFFFF"/>
            </a:solidFill>
            <a:ln cap="flat">
              <a:solidFill>
                <a:srgbClr val="A98FC3"/>
              </a:solidFill>
              <a:prstDash val="solid"/>
            </a:ln>
            <a:effectLst>
              <a:outerShdw dir="16200000" algn="tl">
                <a:srgbClr val="000000">
                  <a:alpha val="5000"/>
                </a:srgbClr>
              </a:outerShdw>
            </a:effectLst>
          </p:spPr>
          <p:txBody>
            <a:bodyPr vert="horz" wrap="square" lIns="91440" tIns="45720" rIns="91440" bIns="45720" anchor="ctr" anchorCtr="1" compatLnSpc="1">
              <a:noAutofit/>
            </a:bodyPr>
            <a:lstStyle/>
            <a:p>
              <a:pPr marL="0" marR="0" lvl="0" indent="0" algn="ctr" defTabSz="6858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</a:endParaRPr>
            </a:p>
          </p:txBody>
        </p:sp>
      </p:grpSp>
      <p:sp>
        <p:nvSpPr>
          <p:cNvPr id="10" name="Rectangle 20">
            <a:extLst>
              <a:ext uri="{FF2B5EF4-FFF2-40B4-BE49-F238E27FC236}">
                <a16:creationId xmlns:a16="http://schemas.microsoft.com/office/drawing/2014/main" id="{8D13C722-305B-8612-0847-FFFADF6980EF}"/>
              </a:ext>
            </a:extLst>
          </p:cNvPr>
          <p:cNvSpPr/>
          <p:nvPr/>
        </p:nvSpPr>
        <p:spPr>
          <a:xfrm>
            <a:off x="5180847" y="4353461"/>
            <a:ext cx="4145509" cy="57815"/>
          </a:xfrm>
          <a:prstGeom prst="rect">
            <a:avLst/>
          </a:prstGeom>
          <a:solidFill>
            <a:srgbClr val="A98FC3"/>
          </a:solidFill>
          <a:ln cap="flat">
            <a:solidFill>
              <a:srgbClr val="A98FC3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1" name="Rectangle 21">
            <a:extLst>
              <a:ext uri="{FF2B5EF4-FFF2-40B4-BE49-F238E27FC236}">
                <a16:creationId xmlns:a16="http://schemas.microsoft.com/office/drawing/2014/main" id="{46996676-2724-C1BE-DB87-C0FB86461F62}"/>
              </a:ext>
            </a:extLst>
          </p:cNvPr>
          <p:cNvSpPr/>
          <p:nvPr/>
        </p:nvSpPr>
        <p:spPr>
          <a:xfrm>
            <a:off x="4616647" y="2034059"/>
            <a:ext cx="867138" cy="384316"/>
          </a:xfrm>
          <a:prstGeom prst="rect">
            <a:avLst/>
          </a:prstGeom>
          <a:solidFill>
            <a:srgbClr val="A98FC3"/>
          </a:solidFill>
          <a:ln w="25402" cap="flat">
            <a:solidFill>
              <a:srgbClr val="A98FC3"/>
            </a:solidFill>
            <a:prstDash val="solid"/>
          </a:ln>
        </p:spPr>
        <p:txBody>
          <a:bodyPr vert="horz" wrap="square" lIns="91440" tIns="45720" rIns="91440" bIns="45720" anchor="ctr" anchorCtr="1" compatLnSpc="1">
            <a:no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kumimoji="0" lang="fr-FR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2" name="Rectangle 23">
            <a:extLst>
              <a:ext uri="{FF2B5EF4-FFF2-40B4-BE49-F238E27FC236}">
                <a16:creationId xmlns:a16="http://schemas.microsoft.com/office/drawing/2014/main" id="{25557640-5717-A08A-3E05-589A21EA2E88}"/>
              </a:ext>
            </a:extLst>
          </p:cNvPr>
          <p:cNvSpPr/>
          <p:nvPr/>
        </p:nvSpPr>
        <p:spPr>
          <a:xfrm>
            <a:off x="4694036" y="2039366"/>
            <a:ext cx="789749" cy="369332"/>
          </a:xfrm>
          <a:prstGeom prst="rect">
            <a:avLst/>
          </a:prstGeom>
          <a:noFill/>
          <a:ln cap="flat">
            <a:solidFill>
              <a:srgbClr val="A98FC3"/>
            </a:solidFill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ctr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kumimoji="0" lang="fr-FR" sz="18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C</a:t>
            </a:r>
          </a:p>
        </p:txBody>
      </p:sp>
      <p:sp>
        <p:nvSpPr>
          <p:cNvPr id="13" name="TextBox 6">
            <a:extLst>
              <a:ext uri="{FF2B5EF4-FFF2-40B4-BE49-F238E27FC236}">
                <a16:creationId xmlns:a16="http://schemas.microsoft.com/office/drawing/2014/main" id="{B2FF636F-4790-5FB6-827E-E6F3377BFFB5}"/>
              </a:ext>
            </a:extLst>
          </p:cNvPr>
          <p:cNvSpPr txBox="1"/>
          <p:nvPr/>
        </p:nvSpPr>
        <p:spPr>
          <a:xfrm>
            <a:off x="5896198" y="2504539"/>
            <a:ext cx="2900561" cy="152791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0" tIns="0" rIns="0" bIns="0" anchor="t" anchorCtr="1" compatLnSpc="1">
            <a:spAutoFit/>
          </a:bodyPr>
          <a:lstStyle/>
          <a:p>
            <a:pPr algn="ctr">
              <a:lnSpc>
                <a:spcPct val="131218"/>
              </a:lnSpc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4000" b="1" kern="0" noProof="0" dirty="0">
                <a:solidFill>
                  <a:srgbClr val="A98FC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Clôture de la séance</a:t>
            </a:r>
          </a:p>
        </p:txBody>
      </p:sp>
      <p:pic>
        <p:nvPicPr>
          <p:cNvPr id="14" name="Picture 2" descr="Image générée">
            <a:extLst>
              <a:ext uri="{FF2B5EF4-FFF2-40B4-BE49-F238E27FC236}">
                <a16:creationId xmlns:a16="http://schemas.microsoft.com/office/drawing/2014/main" id="{B119399D-6FEF-1523-1EFB-C5D6461F402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2128" y="1794133"/>
            <a:ext cx="2888584" cy="288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905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5" descr="A cartoon character leaning on a question mark&#10;&#10;AI-generated content may be incorrect.">
            <a:extLst>
              <a:ext uri="{FF2B5EF4-FFF2-40B4-BE49-F238E27FC236}">
                <a16:creationId xmlns:a16="http://schemas.microsoft.com/office/drawing/2014/main" id="{DC7D08DD-26FE-938E-915C-2FAE50F077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3973115" y="1306115"/>
            <a:ext cx="4245769" cy="4245769"/>
          </a:xfrm>
          <a:prstGeom prst="rect">
            <a:avLst/>
          </a:prstGeom>
        </p:spPr>
      </p:pic>
      <p:sp>
        <p:nvSpPr>
          <p:cNvPr id="3" name="D_A_02">
            <a:extLst>
              <a:ext uri="{FF2B5EF4-FFF2-40B4-BE49-F238E27FC236}">
                <a16:creationId xmlns:a16="http://schemas.microsoft.com/office/drawing/2014/main" id="{BE162B15-77D5-B7F6-DEBE-BD26A60AEC23}"/>
              </a:ext>
            </a:extLst>
          </p:cNvPr>
          <p:cNvSpPr txBox="1"/>
          <p:nvPr/>
        </p:nvSpPr>
        <p:spPr>
          <a:xfrm>
            <a:off x="923925" y="650094"/>
            <a:ext cx="9535528" cy="35389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4" name="D_A_01">
            <a:extLst>
              <a:ext uri="{FF2B5EF4-FFF2-40B4-BE49-F238E27FC236}">
                <a16:creationId xmlns:a16="http://schemas.microsoft.com/office/drawing/2014/main" id="{C495D3DA-2374-49E3-1E43-B01643C5ADC4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2000" b="1" noProof="0" dirty="0">
                <a:solidFill>
                  <a:schemeClr val="bg1">
                    <a:lumMod val="65000"/>
                  </a:schemeClr>
                </a:solidFill>
              </a:rPr>
              <a:t>Avant de finir, faisons un petit résumé ensemble ! Alors, qui peut me rappeler ce qu’on a appris?</a:t>
            </a:r>
          </a:p>
        </p:txBody>
      </p:sp>
    </p:spTree>
    <p:extLst>
      <p:ext uri="{BB962C8B-B14F-4D97-AF65-F5344CB8AC3E}">
        <p14:creationId xmlns:p14="http://schemas.microsoft.com/office/powerpoint/2010/main" val="202522153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318174-B146-E164-3824-454A14F825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_A_02">
            <a:extLst>
              <a:ext uri="{FF2B5EF4-FFF2-40B4-BE49-F238E27FC236}">
                <a16:creationId xmlns:a16="http://schemas.microsoft.com/office/drawing/2014/main" id="{48154FEB-A7C1-8412-0A0F-25FFE8B0705A}"/>
              </a:ext>
            </a:extLst>
          </p:cNvPr>
          <p:cNvSpPr txBox="1"/>
          <p:nvPr/>
        </p:nvSpPr>
        <p:spPr>
          <a:xfrm>
            <a:off x="923925" y="650094"/>
            <a:ext cx="9535528" cy="353896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1400" i="1" noProof="0" dirty="0">
                <a:solidFill>
                  <a:schemeClr val="bg1">
                    <a:lumMod val="65000"/>
                  </a:schemeClr>
                </a:solidFill>
              </a:rPr>
              <a:t>L’enseignant donne un rappel de la séance.</a:t>
            </a:r>
          </a:p>
        </p:txBody>
      </p:sp>
      <p:sp>
        <p:nvSpPr>
          <p:cNvPr id="5" name="D_A_01">
            <a:extLst>
              <a:ext uri="{FF2B5EF4-FFF2-40B4-BE49-F238E27FC236}">
                <a16:creationId xmlns:a16="http://schemas.microsoft.com/office/drawing/2014/main" id="{12683DF8-055B-F6A0-E431-FCAE5A898B13}"/>
              </a:ext>
            </a:extLst>
          </p:cNvPr>
          <p:cNvSpPr txBox="1"/>
          <p:nvPr/>
        </p:nvSpPr>
        <p:spPr>
          <a:xfrm>
            <a:off x="923925" y="212713"/>
            <a:ext cx="10591800" cy="508000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>
              <a:spcAft>
                <a:spcPts val="400"/>
              </a:spcAft>
            </a:pPr>
            <a:r>
              <a:rPr lang="fr-FR" sz="2000" b="1" noProof="0" dirty="0">
                <a:solidFill>
                  <a:schemeClr val="bg1">
                    <a:lumMod val="65000"/>
                  </a:schemeClr>
                </a:solidFill>
              </a:rPr>
              <a:t>Avant de finir, faisons un petit résumé ensemble ! Alors, qui peut me rappeler ce qu’on a appris?</a:t>
            </a:r>
          </a:p>
        </p:txBody>
      </p:sp>
      <p:pic>
        <p:nvPicPr>
          <p:cNvPr id="7" name="Image 8">
            <a:extLst>
              <a:ext uri="{FF2B5EF4-FFF2-40B4-BE49-F238E27FC236}">
                <a16:creationId xmlns:a16="http://schemas.microsoft.com/office/drawing/2014/main" id="{7D9D14DD-6E11-AA20-A328-BD02666639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6818" y="940034"/>
            <a:ext cx="583170" cy="583170"/>
          </a:xfrm>
          <a:prstGeom prst="rect">
            <a:avLst/>
          </a:prstGeom>
        </p:spPr>
      </p:pic>
      <p:sp>
        <p:nvSpPr>
          <p:cNvPr id="6" name="Oval 5">
            <a:extLst>
              <a:ext uri="{FF2B5EF4-FFF2-40B4-BE49-F238E27FC236}">
                <a16:creationId xmlns:a16="http://schemas.microsoft.com/office/drawing/2014/main" id="{69B5981A-4807-5A3E-56F0-8ED234BA1E7D}"/>
              </a:ext>
            </a:extLst>
          </p:cNvPr>
          <p:cNvSpPr/>
          <p:nvPr/>
        </p:nvSpPr>
        <p:spPr>
          <a:xfrm>
            <a:off x="11377506" y="292495"/>
            <a:ext cx="517596" cy="517596"/>
          </a:xfrm>
          <a:prstGeom prst="ellipse">
            <a:avLst/>
          </a:prstGeom>
          <a:solidFill>
            <a:srgbClr val="DC94D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C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9" name="Google Shape;2054;p38">
            <a:extLst>
              <a:ext uri="{FF2B5EF4-FFF2-40B4-BE49-F238E27FC236}">
                <a16:creationId xmlns:a16="http://schemas.microsoft.com/office/drawing/2014/main" id="{A18D137A-2EA0-9A57-1732-61052DA3CDF7}"/>
              </a:ext>
            </a:extLst>
          </p:cNvPr>
          <p:cNvSpPr/>
          <p:nvPr/>
        </p:nvSpPr>
        <p:spPr>
          <a:xfrm>
            <a:off x="1263473" y="2043002"/>
            <a:ext cx="9665054" cy="816567"/>
          </a:xfrm>
          <a:prstGeom prst="roundRect">
            <a:avLst>
              <a:gd name="adj" fmla="val 50000"/>
            </a:avLst>
          </a:prstGeom>
          <a:noFill/>
          <a:ln w="19050">
            <a:solidFill>
              <a:srgbClr val="72B6D3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/>
            <a:endParaRPr lang="fr-FR" sz="2400" noProof="0" dirty="0"/>
          </a:p>
        </p:txBody>
      </p:sp>
      <p:sp>
        <p:nvSpPr>
          <p:cNvPr id="10" name="ZoneTexte 3">
            <a:extLst>
              <a:ext uri="{FF2B5EF4-FFF2-40B4-BE49-F238E27FC236}">
                <a16:creationId xmlns:a16="http://schemas.microsoft.com/office/drawing/2014/main" id="{82D84B53-AA54-0191-BA59-89656FBCD2E4}"/>
              </a:ext>
            </a:extLst>
          </p:cNvPr>
          <p:cNvSpPr txBox="1"/>
          <p:nvPr/>
        </p:nvSpPr>
        <p:spPr>
          <a:xfrm>
            <a:off x="1929472" y="2043003"/>
            <a:ext cx="8999055" cy="805544"/>
          </a:xfrm>
          <a:prstGeom prst="rect">
            <a:avLst/>
          </a:prstGeom>
          <a:noFill/>
          <a:ln w="19050"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>
            <a:defPPr>
              <a:defRPr lang="en-US"/>
            </a:defPPr>
            <a:lvl1pPr algn="ctr">
              <a:defRPr sz="2400"/>
            </a:lvl1pPr>
          </a:lstStyle>
          <a:p>
            <a:pPr algn="l"/>
            <a:r>
              <a:rPr lang="fr-FR" b="1" dirty="0">
                <a:solidFill>
                  <a:srgbClr val="106585"/>
                </a:solidFill>
              </a:rPr>
              <a:t>Identifier les constituants cellulaires et leurs fonctions.</a:t>
            </a:r>
          </a:p>
        </p:txBody>
      </p:sp>
      <p:pic>
        <p:nvPicPr>
          <p:cNvPr id="11" name="Image 23">
            <a:extLst>
              <a:ext uri="{FF2B5EF4-FFF2-40B4-BE49-F238E27FC236}">
                <a16:creationId xmlns:a16="http://schemas.microsoft.com/office/drawing/2014/main" id="{BC4C4229-D158-77DD-232E-0B4F78CB9D6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925" y="1676025"/>
            <a:ext cx="805544" cy="805544"/>
          </a:xfrm>
          <a:prstGeom prst="rect">
            <a:avLst/>
          </a:prstGeom>
        </p:spPr>
      </p:pic>
      <p:pic>
        <p:nvPicPr>
          <p:cNvPr id="2" name="Picture 4">
            <a:extLst>
              <a:ext uri="{FF2B5EF4-FFF2-40B4-BE49-F238E27FC236}">
                <a16:creationId xmlns:a16="http://schemas.microsoft.com/office/drawing/2014/main" id="{1800F200-0453-1BD8-AA0F-69AA123AD1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4" t="10590" r="1131" b="16416"/>
          <a:stretch>
            <a:fillRect/>
          </a:stretch>
        </p:blipFill>
        <p:spPr>
          <a:xfrm>
            <a:off x="1263473" y="3006120"/>
            <a:ext cx="9505819" cy="30543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01317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AD0A8C-85D0-DF68-AEF5-533B8DD5F2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val 7">
            <a:extLst>
              <a:ext uri="{FF2B5EF4-FFF2-40B4-BE49-F238E27FC236}">
                <a16:creationId xmlns:a16="http://schemas.microsoft.com/office/drawing/2014/main" id="{7519351C-6057-6141-D1A8-5A482160BA92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E98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M</a:t>
            </a:r>
            <a:endParaRPr lang="fr-FR" sz="1200" b="1" noProof="0" dirty="0">
              <a:latin typeface="Dosis Bold" pitchFamily="2" charset="0"/>
            </a:endParaRPr>
          </a:p>
        </p:txBody>
      </p:sp>
      <p:pic>
        <p:nvPicPr>
          <p:cNvPr id="17" name="Image 9">
            <a:extLst>
              <a:ext uri="{FF2B5EF4-FFF2-40B4-BE49-F238E27FC236}">
                <a16:creationId xmlns:a16="http://schemas.microsoft.com/office/drawing/2014/main" id="{3757982E-928A-7AFA-14B7-28DC410EB3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309208" y="825500"/>
            <a:ext cx="583170" cy="583170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F9C0728-54E8-F823-3581-EE842EC5B5F4}"/>
              </a:ext>
            </a:extLst>
          </p:cNvPr>
          <p:cNvSpPr txBox="1"/>
          <p:nvPr/>
        </p:nvSpPr>
        <p:spPr>
          <a:xfrm>
            <a:off x="889033" y="355605"/>
            <a:ext cx="10111522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200" b="1" noProof="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Les constituants cellulaires et leurs fonctions </a:t>
            </a:r>
            <a:r>
              <a:rPr lang="fr-FR" sz="22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:</a:t>
            </a:r>
          </a:p>
        </p:txBody>
      </p:sp>
      <p:pic>
        <p:nvPicPr>
          <p:cNvPr id="11" name="Image 10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71496183-77CD-9D3D-0D54-244E6D60EF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8161" y="1639111"/>
            <a:ext cx="10982632" cy="42164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50590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42A2F7-A127-79A6-1FBC-996A600845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1F09585-DAEC-99D9-1383-8C0CAE3B56DB}"/>
              </a:ext>
            </a:extLst>
          </p:cNvPr>
          <p:cNvSpPr/>
          <p:nvPr/>
        </p:nvSpPr>
        <p:spPr>
          <a:xfrm>
            <a:off x="54427" y="55062"/>
            <a:ext cx="12137573" cy="81579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FR" sz="2400" noProof="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9E9D29D1-33A0-F4D5-7BC5-85FA1BCFBE4E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noFill/>
          <a:ln w="76200"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9170">
              <a:defRPr/>
            </a:pPr>
            <a:endParaRPr lang="fr-FR" sz="2400" noProof="0" dirty="0">
              <a:solidFill>
                <a:prstClr val="white"/>
              </a:solidFill>
              <a:latin typeface="Aptos" panose="02110004020202020204"/>
            </a:endParaRPr>
          </a:p>
        </p:txBody>
      </p:sp>
      <p:sp>
        <p:nvSpPr>
          <p:cNvPr id="5" name="Google Shape;2000;p176">
            <a:extLst>
              <a:ext uri="{FF2B5EF4-FFF2-40B4-BE49-F238E27FC236}">
                <a16:creationId xmlns:a16="http://schemas.microsoft.com/office/drawing/2014/main" id="{3CE84197-8550-38EB-5788-01416BBC64EA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815761" y="96831"/>
            <a:ext cx="7620804" cy="353201"/>
          </a:xfrm>
          <a:prstGeom prst="rect">
            <a:avLst/>
          </a:prstGeom>
        </p:spPr>
        <p:txBody>
          <a:bodyPr>
            <a:noAutofit/>
          </a:bodyPr>
          <a:lstStyle/>
          <a:p>
            <a:pPr lvl="0"/>
            <a:r>
              <a:rPr lang="fr-FR" sz="1867" b="1" noProof="0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Et on termine par cette carte lexicale.</a:t>
            </a: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A92B48D5-D09B-FAE0-1CD6-2B517895FC40}"/>
              </a:ext>
            </a:extLst>
          </p:cNvPr>
          <p:cNvCxnSpPr/>
          <p:nvPr/>
        </p:nvCxnSpPr>
        <p:spPr>
          <a:xfrm>
            <a:off x="7971302" y="3522931"/>
            <a:ext cx="546949" cy="0"/>
          </a:xfrm>
          <a:prstGeom prst="line">
            <a:avLst/>
          </a:prstGeom>
          <a:ln w="3175">
            <a:solidFill>
              <a:srgbClr val="54AF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66CFF554-011B-45E4-CFD2-11FD1629D70D}"/>
              </a:ext>
            </a:extLst>
          </p:cNvPr>
          <p:cNvCxnSpPr>
            <a:cxnSpLocks/>
          </p:cNvCxnSpPr>
          <p:nvPr/>
        </p:nvCxnSpPr>
        <p:spPr>
          <a:xfrm>
            <a:off x="3485887" y="3452248"/>
            <a:ext cx="1157019" cy="0"/>
          </a:xfrm>
          <a:prstGeom prst="line">
            <a:avLst/>
          </a:prstGeom>
          <a:ln w="3175">
            <a:solidFill>
              <a:srgbClr val="54AFE9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Image 3">
            <a:extLst>
              <a:ext uri="{FF2B5EF4-FFF2-40B4-BE49-F238E27FC236}">
                <a16:creationId xmlns:a16="http://schemas.microsoft.com/office/drawing/2014/main" id="{865024CF-7B56-07CB-EB8B-210B7FCDDA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250174" y="113434"/>
            <a:ext cx="699052" cy="699052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7" name="Picture 2" descr="Image générée">
            <a:extLst>
              <a:ext uri="{FF2B5EF4-FFF2-40B4-BE49-F238E27FC236}">
                <a16:creationId xmlns:a16="http://schemas.microsoft.com/office/drawing/2014/main" id="{BC65518E-82FB-DD8E-B3A3-2933B3BB9A9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39" t="24327" r="75793" b="61972"/>
          <a:stretch>
            <a:fillRect/>
          </a:stretch>
        </p:blipFill>
        <p:spPr bwMode="auto">
          <a:xfrm>
            <a:off x="1" y="2369"/>
            <a:ext cx="792431" cy="79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3AB8956E-6AF0-D025-3C68-FB0E0521584A}"/>
              </a:ext>
            </a:extLst>
          </p:cNvPr>
          <p:cNvSpPr txBox="1"/>
          <p:nvPr/>
        </p:nvSpPr>
        <p:spPr>
          <a:xfrm>
            <a:off x="771889" y="430693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fr-FR" sz="1800" i="1" noProof="0" dirty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Faire participer les élèves à la lecture de la carte</a:t>
            </a:r>
          </a:p>
        </p:txBody>
      </p:sp>
      <p:grpSp>
        <p:nvGrpSpPr>
          <p:cNvPr id="10" name="Google Shape;2004;p176">
            <a:extLst>
              <a:ext uri="{FF2B5EF4-FFF2-40B4-BE49-F238E27FC236}">
                <a16:creationId xmlns:a16="http://schemas.microsoft.com/office/drawing/2014/main" id="{50CE03A6-0872-BC9A-0E82-6E500EFBF104}"/>
              </a:ext>
            </a:extLst>
          </p:cNvPr>
          <p:cNvGrpSpPr/>
          <p:nvPr/>
        </p:nvGrpSpPr>
        <p:grpSpPr>
          <a:xfrm>
            <a:off x="378372" y="1263731"/>
            <a:ext cx="11435255" cy="5046581"/>
            <a:chOff x="279385" y="1039998"/>
            <a:chExt cx="8585230" cy="3784935"/>
          </a:xfrm>
        </p:grpSpPr>
        <p:sp>
          <p:nvSpPr>
            <p:cNvPr id="11" name="Google Shape;2005;p176">
              <a:extLst>
                <a:ext uri="{FF2B5EF4-FFF2-40B4-BE49-F238E27FC236}">
                  <a16:creationId xmlns:a16="http://schemas.microsoft.com/office/drawing/2014/main" id="{D0911D1B-7B4B-21D6-85D1-9A13F54469A9}"/>
                </a:ext>
              </a:extLst>
            </p:cNvPr>
            <p:cNvSpPr/>
            <p:nvPr/>
          </p:nvSpPr>
          <p:spPr>
            <a:xfrm>
              <a:off x="285691" y="1426310"/>
              <a:ext cx="8562578" cy="3398623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 w="19046" cap="flat">
              <a:noFill/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867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12" name="Google Shape;2006;p176">
              <a:extLst>
                <a:ext uri="{FF2B5EF4-FFF2-40B4-BE49-F238E27FC236}">
                  <a16:creationId xmlns:a16="http://schemas.microsoft.com/office/drawing/2014/main" id="{BBFF7467-A65D-B847-55BA-FFA2D7197F58}"/>
                </a:ext>
              </a:extLst>
            </p:cNvPr>
            <p:cNvSpPr/>
            <p:nvPr/>
          </p:nvSpPr>
          <p:spPr>
            <a:xfrm>
              <a:off x="3145674" y="2264718"/>
              <a:ext cx="2353144" cy="957269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rgbClr val="54AFE9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685800"/>
              <a:r>
                <a:rPr lang="fr-FR" sz="2000" b="1" dirty="0">
                  <a:latin typeface="Arial"/>
                </a:rPr>
                <a:t>Identifier les constituants cellulaires et leurs fonctions.</a:t>
              </a:r>
            </a:p>
          </p:txBody>
        </p:sp>
        <p:sp>
          <p:nvSpPr>
            <p:cNvPr id="13" name="Google Shape;2007;p176">
              <a:extLst>
                <a:ext uri="{FF2B5EF4-FFF2-40B4-BE49-F238E27FC236}">
                  <a16:creationId xmlns:a16="http://schemas.microsoft.com/office/drawing/2014/main" id="{9AAC2473-5422-747E-E9F8-457398511CF9}"/>
                </a:ext>
              </a:extLst>
            </p:cNvPr>
            <p:cNvSpPr/>
            <p:nvPr/>
          </p:nvSpPr>
          <p:spPr>
            <a:xfrm>
              <a:off x="607763" y="1987550"/>
              <a:ext cx="1899776" cy="1479325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19046" cap="flat">
              <a:solidFill>
                <a:schemeClr val="accent1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20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3" name="Google Shape;2008;p176">
              <a:extLst>
                <a:ext uri="{FF2B5EF4-FFF2-40B4-BE49-F238E27FC236}">
                  <a16:creationId xmlns:a16="http://schemas.microsoft.com/office/drawing/2014/main" id="{7C78C550-4531-7A32-0F0D-EBA4D516A956}"/>
                </a:ext>
              </a:extLst>
            </p:cNvPr>
            <p:cNvSpPr txBox="1"/>
            <p:nvPr/>
          </p:nvSpPr>
          <p:spPr>
            <a:xfrm>
              <a:off x="3627285" y="1722686"/>
              <a:ext cx="1714500" cy="346210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2400" b="1" kern="0" noProof="0" dirty="0">
                  <a:solidFill>
                    <a:srgbClr val="54AFE9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 tâche :</a:t>
              </a:r>
            </a:p>
          </p:txBody>
        </p:sp>
        <p:sp>
          <p:nvSpPr>
            <p:cNvPr id="24" name="Google Shape;2009;p176">
              <a:extLst>
                <a:ext uri="{FF2B5EF4-FFF2-40B4-BE49-F238E27FC236}">
                  <a16:creationId xmlns:a16="http://schemas.microsoft.com/office/drawing/2014/main" id="{EB978616-C3B9-2C3A-0421-E43E7ECD8A9E}"/>
                </a:ext>
              </a:extLst>
            </p:cNvPr>
            <p:cNvSpPr txBox="1"/>
            <p:nvPr/>
          </p:nvSpPr>
          <p:spPr>
            <a:xfrm>
              <a:off x="579223" y="1589910"/>
              <a:ext cx="1788990" cy="28470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chemeClr val="accent1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Termes thématiques :</a:t>
              </a:r>
            </a:p>
          </p:txBody>
        </p:sp>
        <p:sp>
          <p:nvSpPr>
            <p:cNvPr id="25" name="Google Shape;2010;p176">
              <a:extLst>
                <a:ext uri="{FF2B5EF4-FFF2-40B4-BE49-F238E27FC236}">
                  <a16:creationId xmlns:a16="http://schemas.microsoft.com/office/drawing/2014/main" id="{766485AB-84B2-77B9-6327-9B3263FB82A6}"/>
                </a:ext>
              </a:extLst>
            </p:cNvPr>
            <p:cNvSpPr/>
            <p:nvPr/>
          </p:nvSpPr>
          <p:spPr>
            <a:xfrm>
              <a:off x="6446463" y="1515825"/>
              <a:ext cx="2040393" cy="647451"/>
            </a:xfrm>
            <a:prstGeom prst="rect">
              <a:avLst/>
            </a:prstGeom>
            <a:solidFill>
              <a:schemeClr val="tx2">
                <a:lumMod val="10000"/>
                <a:lumOff val="90000"/>
                <a:alpha val="29800"/>
              </a:schemeClr>
            </a:solidFill>
            <a:ln w="19046" cap="flat">
              <a:solidFill>
                <a:schemeClr val="accent1">
                  <a:lumMod val="20000"/>
                  <a:lumOff val="80000"/>
                </a:scheme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6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6" name="Google Shape;2011;p176">
              <a:extLst>
                <a:ext uri="{FF2B5EF4-FFF2-40B4-BE49-F238E27FC236}">
                  <a16:creationId xmlns:a16="http://schemas.microsoft.com/office/drawing/2014/main" id="{F0BD8F6C-E0EB-B19D-EE6B-054389FB1510}"/>
                </a:ext>
              </a:extLst>
            </p:cNvPr>
            <p:cNvSpPr txBox="1"/>
            <p:nvPr/>
          </p:nvSpPr>
          <p:spPr>
            <a:xfrm>
              <a:off x="6436297" y="1473333"/>
              <a:ext cx="1714500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1" kern="0" noProof="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Verbes de consigne</a:t>
              </a:r>
            </a:p>
          </p:txBody>
        </p:sp>
        <p:sp>
          <p:nvSpPr>
            <p:cNvPr id="27" name="Google Shape;2012;p176">
              <a:extLst>
                <a:ext uri="{FF2B5EF4-FFF2-40B4-BE49-F238E27FC236}">
                  <a16:creationId xmlns:a16="http://schemas.microsoft.com/office/drawing/2014/main" id="{D8F02FE2-2A68-FD14-3B1B-AFD6AB1704D5}"/>
                </a:ext>
              </a:extLst>
            </p:cNvPr>
            <p:cNvSpPr/>
            <p:nvPr/>
          </p:nvSpPr>
          <p:spPr>
            <a:xfrm>
              <a:off x="574825" y="3995013"/>
              <a:ext cx="5691627" cy="722997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noFill/>
            <a:ln w="28575" cap="flat">
              <a:solidFill>
                <a:srgbClr val="DCE6F2"/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6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28" name="Google Shape;2013;p176">
              <a:extLst>
                <a:ext uri="{FF2B5EF4-FFF2-40B4-BE49-F238E27FC236}">
                  <a16:creationId xmlns:a16="http://schemas.microsoft.com/office/drawing/2014/main" id="{5F536388-A640-C5D7-E2AE-AF1B824930A6}"/>
                </a:ext>
              </a:extLst>
            </p:cNvPr>
            <p:cNvSpPr txBox="1"/>
            <p:nvPr/>
          </p:nvSpPr>
          <p:spPr>
            <a:xfrm>
              <a:off x="630227" y="3698923"/>
              <a:ext cx="2540248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1" kern="0" noProof="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Structures pour répondre </a:t>
              </a:r>
            </a:p>
          </p:txBody>
        </p:sp>
        <p:sp>
          <p:nvSpPr>
            <p:cNvPr id="29" name="Google Shape;2015;p176">
              <a:extLst>
                <a:ext uri="{FF2B5EF4-FFF2-40B4-BE49-F238E27FC236}">
                  <a16:creationId xmlns:a16="http://schemas.microsoft.com/office/drawing/2014/main" id="{A2CDD9A5-C542-EA71-1954-FECA0F7710E7}"/>
                </a:ext>
              </a:extLst>
            </p:cNvPr>
            <p:cNvSpPr txBox="1"/>
            <p:nvPr/>
          </p:nvSpPr>
          <p:spPr>
            <a:xfrm>
              <a:off x="666747" y="2180419"/>
              <a:ext cx="1781807" cy="1107958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spc="-80" noProof="0" dirty="0">
                  <a:latin typeface="+mj-lt"/>
                </a:rPr>
                <a:t>Cellule animale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spc="-80" dirty="0"/>
                <a:t>Cellule végétale</a:t>
              </a:r>
              <a:endParaRPr lang="fr-FR" spc="-80" noProof="0" dirty="0">
                <a:latin typeface="+mj-lt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spc="-80" dirty="0"/>
                <a:t>Cellule bactérienne</a:t>
              </a:r>
              <a:endParaRPr lang="fr-FR" spc="-80" noProof="0" dirty="0">
                <a:latin typeface="+mj-lt"/>
              </a:endParaRP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fr-FR" spc="-80" dirty="0">
                  <a:latin typeface="+mj-lt"/>
                </a:rPr>
                <a:t>Fonctions des constituants cellulaires</a:t>
              </a:r>
              <a:endParaRPr lang="fr-FR" noProof="0" dirty="0">
                <a:latin typeface="+mj-lt"/>
              </a:endParaRPr>
            </a:p>
          </p:txBody>
        </p:sp>
        <p:sp>
          <p:nvSpPr>
            <p:cNvPr id="30" name="Google Shape;2016;p176">
              <a:extLst>
                <a:ext uri="{FF2B5EF4-FFF2-40B4-BE49-F238E27FC236}">
                  <a16:creationId xmlns:a16="http://schemas.microsoft.com/office/drawing/2014/main" id="{584ED91B-3A27-1241-FB6B-864585DE84CF}"/>
                </a:ext>
              </a:extLst>
            </p:cNvPr>
            <p:cNvSpPr txBox="1"/>
            <p:nvPr/>
          </p:nvSpPr>
          <p:spPr>
            <a:xfrm>
              <a:off x="6499914" y="1725165"/>
              <a:ext cx="1599592" cy="438544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noProof="0" dirty="0"/>
                <a:t>Identifier</a:t>
              </a:r>
            </a:p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b="1" noProof="0" dirty="0"/>
                <a:t>Relier </a:t>
              </a:r>
            </a:p>
          </p:txBody>
        </p:sp>
        <p:sp>
          <p:nvSpPr>
            <p:cNvPr id="31" name="Google Shape;2017;p176">
              <a:extLst>
                <a:ext uri="{FF2B5EF4-FFF2-40B4-BE49-F238E27FC236}">
                  <a16:creationId xmlns:a16="http://schemas.microsoft.com/office/drawing/2014/main" id="{ABB7DE97-ABE3-D3BB-F216-2C363986AB79}"/>
                </a:ext>
              </a:extLst>
            </p:cNvPr>
            <p:cNvSpPr/>
            <p:nvPr/>
          </p:nvSpPr>
          <p:spPr>
            <a:xfrm>
              <a:off x="6460815" y="2508077"/>
              <a:ext cx="2172951" cy="1276303"/>
            </a:xfrm>
            <a:custGeom>
              <a:avLst>
                <a:gd name="f0" fmla="val 1749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chemeClr val="tx2">
                <a:lumMod val="10000"/>
                <a:lumOff val="90000"/>
                <a:alpha val="29800"/>
              </a:schemeClr>
            </a:solidFill>
            <a:ln w="19046" cap="flat">
              <a:solidFill>
                <a:schemeClr val="accent1">
                  <a:lumMod val="20000"/>
                  <a:lumOff val="80000"/>
                </a:scheme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6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2" name="Google Shape;2018;p176">
              <a:extLst>
                <a:ext uri="{FF2B5EF4-FFF2-40B4-BE49-F238E27FC236}">
                  <a16:creationId xmlns:a16="http://schemas.microsoft.com/office/drawing/2014/main" id="{187D311B-933F-FAFD-662C-B1D94DBE9BDC}"/>
                </a:ext>
              </a:extLst>
            </p:cNvPr>
            <p:cNvSpPr txBox="1"/>
            <p:nvPr/>
          </p:nvSpPr>
          <p:spPr>
            <a:xfrm>
              <a:off x="6476186" y="2201134"/>
              <a:ext cx="1924708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1" kern="0" noProof="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Vocabulaire scientifique</a:t>
              </a:r>
            </a:p>
          </p:txBody>
        </p:sp>
        <p:sp>
          <p:nvSpPr>
            <p:cNvPr id="33" name="Google Shape;2019;p176">
              <a:extLst>
                <a:ext uri="{FF2B5EF4-FFF2-40B4-BE49-F238E27FC236}">
                  <a16:creationId xmlns:a16="http://schemas.microsoft.com/office/drawing/2014/main" id="{C32E2329-DA10-E80A-5F13-7D48FD64D0D6}"/>
                </a:ext>
              </a:extLst>
            </p:cNvPr>
            <p:cNvSpPr txBox="1"/>
            <p:nvPr/>
          </p:nvSpPr>
          <p:spPr>
            <a:xfrm>
              <a:off x="6513427" y="2444685"/>
              <a:ext cx="2039072" cy="136187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kern="0" noProof="0" dirty="0">
                  <a:solidFill>
                    <a:srgbClr val="000000"/>
                  </a:solidFill>
                  <a:latin typeface="+mj-lt"/>
                </a:rPr>
                <a:t>Membrane cytoplasmique </a:t>
              </a:r>
            </a:p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kern="0" noProof="0" dirty="0">
                  <a:solidFill>
                    <a:srgbClr val="000000"/>
                  </a:solidFill>
                  <a:latin typeface="+mj-lt"/>
                </a:rPr>
                <a:t>Cytoplasme</a:t>
              </a:r>
            </a:p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kern="0" noProof="0" dirty="0">
                  <a:solidFill>
                    <a:srgbClr val="000000"/>
                  </a:solidFill>
                  <a:latin typeface="+mj-lt"/>
                </a:rPr>
                <a:t>Paroi</a:t>
              </a:r>
            </a:p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kern="0" noProof="0" dirty="0">
                  <a:solidFill>
                    <a:srgbClr val="000000"/>
                  </a:solidFill>
                  <a:latin typeface="+mj-lt"/>
                </a:rPr>
                <a:t>Noyau</a:t>
              </a:r>
            </a:p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kern="0" noProof="0" dirty="0">
                  <a:solidFill>
                    <a:srgbClr val="000000"/>
                  </a:solidFill>
                  <a:latin typeface="+mj-lt"/>
                </a:rPr>
                <a:t>Vacuole</a:t>
              </a:r>
            </a:p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kern="0" dirty="0">
                  <a:solidFill>
                    <a:srgbClr val="000000"/>
                  </a:solidFill>
                  <a:latin typeface="+mj-lt"/>
                </a:rPr>
                <a:t>Mitochondrie</a:t>
              </a:r>
            </a:p>
            <a:p>
              <a:pPr marL="287857" indent="-296331" defTabSz="1219170">
                <a:buClr>
                  <a:srgbClr val="000000"/>
                </a:buClr>
                <a:buSzPts val="1100"/>
                <a:buFont typeface="Arial"/>
                <a:buChar char="•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kern="0" noProof="0" dirty="0">
                  <a:solidFill>
                    <a:srgbClr val="000000"/>
                  </a:solidFill>
                  <a:latin typeface="+mj-lt"/>
                </a:rPr>
                <a:t>Chloroplaste</a:t>
              </a:r>
              <a:endParaRPr lang="fr-FR" sz="1600" noProof="0" dirty="0">
                <a:solidFill>
                  <a:srgbClr val="FF0000"/>
                </a:solidFill>
                <a:latin typeface="Ink Free" panose="03080402000500000000" pitchFamily="66" charset="0"/>
              </a:endParaRPr>
            </a:p>
          </p:txBody>
        </p:sp>
        <p:sp>
          <p:nvSpPr>
            <p:cNvPr id="34" name="Google Shape;2022;p176">
              <a:extLst>
                <a:ext uri="{FF2B5EF4-FFF2-40B4-BE49-F238E27FC236}">
                  <a16:creationId xmlns:a16="http://schemas.microsoft.com/office/drawing/2014/main" id="{18D211FF-9D6E-FA57-D16F-64B2B8A4B4EF}"/>
                </a:ext>
              </a:extLst>
            </p:cNvPr>
            <p:cNvSpPr txBox="1"/>
            <p:nvPr/>
          </p:nvSpPr>
          <p:spPr>
            <a:xfrm>
              <a:off x="579222" y="4014143"/>
              <a:ext cx="5687229" cy="242336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buClr>
                  <a:srgbClr val="000000"/>
                </a:buClr>
                <a:buSzPts val="1100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500" b="1" kern="0" spc="-70" noProof="0" dirty="0">
                <a:solidFill>
                  <a:srgbClr val="000000"/>
                </a:solidFill>
              </a:endParaRPr>
            </a:p>
          </p:txBody>
        </p:sp>
        <p:cxnSp>
          <p:nvCxnSpPr>
            <p:cNvPr id="35" name="Google Shape;2023;p176">
              <a:extLst>
                <a:ext uri="{FF2B5EF4-FFF2-40B4-BE49-F238E27FC236}">
                  <a16:creationId xmlns:a16="http://schemas.microsoft.com/office/drawing/2014/main" id="{832DB1FE-3414-823E-A054-E83119464A0B}"/>
                </a:ext>
              </a:extLst>
            </p:cNvPr>
            <p:cNvCxnSpPr>
              <a:cxnSpLocks/>
              <a:stCxn id="12" idx="2"/>
              <a:endCxn id="27" idx="0"/>
            </p:cNvCxnSpPr>
            <p:nvPr/>
          </p:nvCxnSpPr>
          <p:spPr>
            <a:xfrm rot="5400000">
              <a:off x="3484929" y="3157697"/>
              <a:ext cx="773026" cy="901607"/>
            </a:xfrm>
            <a:prstGeom prst="bentConnector3">
              <a:avLst>
                <a:gd name="adj1" fmla="val 50000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sp>
          <p:nvSpPr>
            <p:cNvPr id="36" name="Google Shape;2024;p176">
              <a:extLst>
                <a:ext uri="{FF2B5EF4-FFF2-40B4-BE49-F238E27FC236}">
                  <a16:creationId xmlns:a16="http://schemas.microsoft.com/office/drawing/2014/main" id="{F076B957-C571-C093-840D-C47CDFE8D88F}"/>
                </a:ext>
              </a:extLst>
            </p:cNvPr>
            <p:cNvSpPr/>
            <p:nvPr/>
          </p:nvSpPr>
          <p:spPr>
            <a:xfrm>
              <a:off x="6476186" y="4113500"/>
              <a:ext cx="2027023" cy="598452"/>
            </a:xfrm>
            <a:prstGeom prst="rect">
              <a:avLst/>
            </a:prstGeom>
            <a:solidFill>
              <a:schemeClr val="tx2">
                <a:lumMod val="10000"/>
                <a:lumOff val="90000"/>
                <a:alpha val="29800"/>
              </a:schemeClr>
            </a:solidFill>
            <a:ln w="19046" cap="flat">
              <a:solidFill>
                <a:schemeClr val="accent1">
                  <a:lumMod val="20000"/>
                  <a:lumOff val="80000"/>
                </a:schemeClr>
              </a:solidFill>
              <a:prstDash val="solid"/>
              <a:round/>
            </a:ln>
          </p:spPr>
          <p:txBody>
            <a:bodyPr vert="horz" wrap="square" lIns="91427" tIns="45695" rIns="91427" bIns="45695" anchor="ctr" anchorCtr="1" compatLnSpc="1">
              <a:noAutofit/>
            </a:bodyPr>
            <a:lstStyle/>
            <a:p>
              <a:pPr algn="ctr"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1600" b="1" kern="0" noProof="0" dirty="0">
                <a:solidFill>
                  <a:srgbClr val="0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37" name="Google Shape;2025;p176">
              <a:extLst>
                <a:ext uri="{FF2B5EF4-FFF2-40B4-BE49-F238E27FC236}">
                  <a16:creationId xmlns:a16="http://schemas.microsoft.com/office/drawing/2014/main" id="{1340A347-34D5-1C5D-5386-C59F40F14E5A}"/>
                </a:ext>
              </a:extLst>
            </p:cNvPr>
            <p:cNvSpPr txBox="1"/>
            <p:nvPr/>
          </p:nvSpPr>
          <p:spPr>
            <a:xfrm>
              <a:off x="6476184" y="3882559"/>
              <a:ext cx="1519698" cy="276961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1" compatLnSpc="1">
              <a:sp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b="1" i="1" kern="0" noProof="0" dirty="0">
                  <a:solidFill>
                    <a:srgbClr val="C00000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Mots pour décrire</a:t>
              </a:r>
            </a:p>
          </p:txBody>
        </p:sp>
        <p:sp>
          <p:nvSpPr>
            <p:cNvPr id="38" name="Google Shape;2026;p176">
              <a:extLst>
                <a:ext uri="{FF2B5EF4-FFF2-40B4-BE49-F238E27FC236}">
                  <a16:creationId xmlns:a16="http://schemas.microsoft.com/office/drawing/2014/main" id="{4D667618-AFD6-EC05-2F9E-FB72A0D51814}"/>
                </a:ext>
              </a:extLst>
            </p:cNvPr>
            <p:cNvSpPr txBox="1"/>
            <p:nvPr/>
          </p:nvSpPr>
          <p:spPr>
            <a:xfrm>
              <a:off x="6621529" y="4165660"/>
              <a:ext cx="2165897" cy="253878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buClr>
                  <a:srgbClr val="000000"/>
                </a:buClr>
                <a:buSzPts val="1100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kern="0" spc="-70" dirty="0">
                  <a:solidFill>
                    <a:srgbClr val="000000"/>
                  </a:solidFill>
                </a:rPr>
                <a:t>//</a:t>
              </a:r>
              <a:endParaRPr lang="fr-FR" sz="1600" kern="0" noProof="0" dirty="0">
                <a:solidFill>
                  <a:srgbClr val="000000"/>
                </a:solidFill>
              </a:endParaRPr>
            </a:p>
          </p:txBody>
        </p:sp>
        <p:cxnSp>
          <p:nvCxnSpPr>
            <p:cNvPr id="39" name="Google Shape;2027;p176">
              <a:extLst>
                <a:ext uri="{FF2B5EF4-FFF2-40B4-BE49-F238E27FC236}">
                  <a16:creationId xmlns:a16="http://schemas.microsoft.com/office/drawing/2014/main" id="{87D1F98B-D19E-0F7A-0C31-2BFB3102CBD0}"/>
                </a:ext>
              </a:extLst>
            </p:cNvPr>
            <p:cNvCxnSpPr>
              <a:cxnSpLocks/>
              <a:stCxn id="12" idx="1"/>
            </p:cNvCxnSpPr>
            <p:nvPr/>
          </p:nvCxnSpPr>
          <p:spPr>
            <a:xfrm>
              <a:off x="5498817" y="2743353"/>
              <a:ext cx="960009" cy="1407213"/>
            </a:xfrm>
            <a:prstGeom prst="bentConnector2">
              <a:avLst/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sp>
          <p:nvSpPr>
            <p:cNvPr id="40" name="Google Shape;2028;p176">
              <a:extLst>
                <a:ext uri="{FF2B5EF4-FFF2-40B4-BE49-F238E27FC236}">
                  <a16:creationId xmlns:a16="http://schemas.microsoft.com/office/drawing/2014/main" id="{9CDC777E-7F04-F835-1FA1-561948804A04}"/>
                </a:ext>
              </a:extLst>
            </p:cNvPr>
            <p:cNvSpPr/>
            <p:nvPr/>
          </p:nvSpPr>
          <p:spPr>
            <a:xfrm>
              <a:off x="279385" y="1039998"/>
              <a:ext cx="8585230" cy="348454"/>
            </a:xfrm>
            <a:prstGeom prst="rect">
              <a:avLst/>
            </a:prstGeom>
            <a:solidFill>
              <a:schemeClr val="accent4"/>
            </a:solidFill>
            <a:ln cap="flat">
              <a:solidFill>
                <a:srgbClr val="DCE6F2"/>
              </a:solidFill>
              <a:prstDash val="solid"/>
            </a:ln>
          </p:spPr>
          <p:txBody>
            <a:bodyPr vert="horz" wrap="square" lIns="91427" tIns="45695" rIns="91427" bIns="45695" anchor="ctr" anchorCtr="0" compatLnSpc="1">
              <a:noAutofit/>
            </a:bodyPr>
            <a:lstStyle/>
            <a:p>
              <a:pPr defTabSz="121917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867" b="1" kern="0" noProof="0" dirty="0">
                  <a:solidFill>
                    <a:srgbClr val="FFFFFF"/>
                  </a:solidFill>
                  <a:latin typeface="Calibri" panose="020F050202020403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MA CARTE LEXICALE</a:t>
              </a:r>
              <a:endParaRPr lang="fr-FR" sz="1400" b="1" kern="0" noProof="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cxnSp>
          <p:nvCxnSpPr>
            <p:cNvPr id="44" name="Google Shape;2027;p176">
              <a:extLst>
                <a:ext uri="{FF2B5EF4-FFF2-40B4-BE49-F238E27FC236}">
                  <a16:creationId xmlns:a16="http://schemas.microsoft.com/office/drawing/2014/main" id="{068033D3-59A4-165C-D9D4-E57295029353}"/>
                </a:ext>
              </a:extLst>
            </p:cNvPr>
            <p:cNvCxnSpPr>
              <a:cxnSpLocks/>
            </p:cNvCxnSpPr>
            <p:nvPr/>
          </p:nvCxnSpPr>
          <p:spPr>
            <a:xfrm rot="5400000" flipH="1" flipV="1">
              <a:off x="5779183" y="2112856"/>
              <a:ext cx="812104" cy="410631"/>
            </a:xfrm>
            <a:prstGeom prst="bentConnector3">
              <a:avLst>
                <a:gd name="adj1" fmla="val 99261"/>
              </a:avLst>
            </a:prstGeom>
            <a:noFill/>
            <a:ln w="7150" cap="flat">
              <a:solidFill>
                <a:srgbClr val="54AFE9"/>
              </a:solidFill>
              <a:prstDash val="solid"/>
              <a:round/>
            </a:ln>
          </p:spPr>
        </p:cxnSp>
        <p:sp>
          <p:nvSpPr>
            <p:cNvPr id="6" name="Google Shape;2026;p176">
              <a:extLst>
                <a:ext uri="{FF2B5EF4-FFF2-40B4-BE49-F238E27FC236}">
                  <a16:creationId xmlns:a16="http://schemas.microsoft.com/office/drawing/2014/main" id="{F8737A0A-AE14-CD8B-A30E-7D3B5A903F63}"/>
                </a:ext>
              </a:extLst>
            </p:cNvPr>
            <p:cNvSpPr txBox="1"/>
            <p:nvPr/>
          </p:nvSpPr>
          <p:spPr>
            <a:xfrm>
              <a:off x="751103" y="4158848"/>
              <a:ext cx="2165897" cy="253878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91427" tIns="45695" rIns="91427" bIns="45695" anchor="t" anchorCtr="0" compatLnSpc="1">
              <a:spAutoFit/>
            </a:bodyPr>
            <a:lstStyle/>
            <a:p>
              <a:pPr defTabSz="1219170">
                <a:buClr>
                  <a:srgbClr val="000000"/>
                </a:buClr>
                <a:buSzPts val="1100"/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fr-FR" sz="1600" kern="0" spc="-70" dirty="0">
                  <a:solidFill>
                    <a:srgbClr val="000000"/>
                  </a:solidFill>
                </a:rPr>
                <a:t>//</a:t>
              </a:r>
              <a:endParaRPr lang="fr-FR" sz="1600" kern="0" noProof="0" dirty="0">
                <a:solidFill>
                  <a:srgbClr val="0000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57840799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DDF43">
                <a:alpha val="6000"/>
              </a:srgbClr>
            </a:gs>
            <a:gs pos="74000">
              <a:srgbClr val="FDDF43"/>
            </a:gs>
            <a:gs pos="83000">
              <a:srgbClr val="FDDF43"/>
            </a:gs>
            <a:gs pos="100000">
              <a:schemeClr val="bg1">
                <a:lumMod val="5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DF12874-C1F0-17A4-9296-F5D31632C8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80B7ABD5-53E8-9EA2-20D0-860D7D0B9FF3}"/>
              </a:ext>
            </a:extLst>
          </p:cNvPr>
          <p:cNvGrpSpPr/>
          <p:nvPr/>
        </p:nvGrpSpPr>
        <p:grpSpPr>
          <a:xfrm>
            <a:off x="232055" y="186813"/>
            <a:ext cx="11694474" cy="6508955"/>
            <a:chOff x="2184400" y="1402025"/>
            <a:chExt cx="7823200" cy="4942038"/>
          </a:xfrm>
        </p:grpSpPr>
        <p:sp>
          <p:nvSpPr>
            <p:cNvPr id="3" name="Rectangle : coins arrondis 10">
              <a:extLst>
                <a:ext uri="{FF2B5EF4-FFF2-40B4-BE49-F238E27FC236}">
                  <a16:creationId xmlns:a16="http://schemas.microsoft.com/office/drawing/2014/main" id="{546493DB-9F14-91A6-2354-900B5DCE89AF}"/>
                </a:ext>
              </a:extLst>
            </p:cNvPr>
            <p:cNvSpPr/>
            <p:nvPr/>
          </p:nvSpPr>
          <p:spPr>
            <a:xfrm>
              <a:off x="2184400" y="1402025"/>
              <a:ext cx="7823200" cy="4942038"/>
            </a:xfrm>
            <a:prstGeom prst="roundRect">
              <a:avLst>
                <a:gd name="adj" fmla="val 2665"/>
              </a:avLst>
            </a:prstGeom>
            <a:solidFill>
              <a:srgbClr val="767171"/>
            </a:solidFill>
            <a:ln>
              <a:solidFill>
                <a:schemeClr val="bg1">
                  <a:lumMod val="85000"/>
                </a:schemeClr>
              </a:solidFill>
            </a:ln>
            <a:effectLst>
              <a:outerShdw blurRad="63500" sx="102000" sy="102000" algn="ctr" rotWithShape="0">
                <a:prstClr val="black">
                  <a:alpha val="7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1200" noProof="0" dirty="0"/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14CB245B-8C18-4047-0371-E548E5BA8B21}"/>
                </a:ext>
              </a:extLst>
            </p:cNvPr>
            <p:cNvSpPr/>
            <p:nvPr/>
          </p:nvSpPr>
          <p:spPr>
            <a:xfrm>
              <a:off x="2284185" y="1499313"/>
              <a:ext cx="7623629" cy="474746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 anchorCtr="1"/>
            <a:lstStyle/>
            <a:p>
              <a:pPr algn="ctr"/>
              <a:endParaRPr lang="fr-FR" sz="5600" b="1" noProof="0" dirty="0">
                <a:solidFill>
                  <a:schemeClr val="tx1"/>
                </a:solidFill>
              </a:endParaRPr>
            </a:p>
          </p:txBody>
        </p:sp>
      </p:grpSp>
      <p:pic>
        <p:nvPicPr>
          <p:cNvPr id="2" name="Google Shape;1141;p76">
            <a:extLst>
              <a:ext uri="{FF2B5EF4-FFF2-40B4-BE49-F238E27FC236}">
                <a16:creationId xmlns:a16="http://schemas.microsoft.com/office/drawing/2014/main" id="{FDD4F246-B97F-2E21-9620-18B2A9D3567B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4248719" y="1807010"/>
            <a:ext cx="3694561" cy="3694561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8" name="ZoneTexte 9">
            <a:extLst>
              <a:ext uri="{FF2B5EF4-FFF2-40B4-BE49-F238E27FC236}">
                <a16:creationId xmlns:a16="http://schemas.microsoft.com/office/drawing/2014/main" id="{EF94CCB1-9147-4D75-6B54-FE296D6B5834}"/>
              </a:ext>
            </a:extLst>
          </p:cNvPr>
          <p:cNvSpPr txBox="1"/>
          <p:nvPr/>
        </p:nvSpPr>
        <p:spPr>
          <a:xfrm>
            <a:off x="2339239" y="509316"/>
            <a:ext cx="74801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400"/>
              </a:spcAft>
            </a:pPr>
            <a:r>
              <a:rPr lang="fr-FR" sz="2000" noProof="0" dirty="0">
                <a:solidFill>
                  <a:srgbClr val="002060"/>
                </a:solidFill>
              </a:rPr>
              <a:t> </a:t>
            </a:r>
            <a:r>
              <a:rPr lang="fr-FR" sz="2000" b="1" noProof="0" dirty="0">
                <a:solidFill>
                  <a:schemeClr val="bg2">
                    <a:lumMod val="50000"/>
                  </a:schemeClr>
                </a:solidFill>
              </a:rPr>
              <a:t>C’est la fin de notre séance. N’oubliez pas de réviser votre leçon.</a:t>
            </a:r>
          </a:p>
        </p:txBody>
      </p:sp>
    </p:spTree>
    <p:extLst>
      <p:ext uri="{BB962C8B-B14F-4D97-AF65-F5344CB8AC3E}">
        <p14:creationId xmlns:p14="http://schemas.microsoft.com/office/powerpoint/2010/main" val="382096702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032E2C3-89E6-1482-36E4-94C96C3FE9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250;p28">
            <a:extLst>
              <a:ext uri="{FF2B5EF4-FFF2-40B4-BE49-F238E27FC236}">
                <a16:creationId xmlns:a16="http://schemas.microsoft.com/office/drawing/2014/main" id="{9B838E1A-E7B9-7570-DB76-AFAD95C69F5A}"/>
              </a:ext>
            </a:extLst>
          </p:cNvPr>
          <p:cNvGrpSpPr/>
          <p:nvPr/>
        </p:nvGrpSpPr>
        <p:grpSpPr>
          <a:xfrm>
            <a:off x="1011240" y="1026424"/>
            <a:ext cx="10598950" cy="5258516"/>
            <a:chOff x="530260" y="814620"/>
            <a:chExt cx="7991737" cy="3804525"/>
          </a:xfrm>
        </p:grpSpPr>
        <p:sp>
          <p:nvSpPr>
            <p:cNvPr id="43" name="Google Shape;251;p28">
              <a:extLst>
                <a:ext uri="{FF2B5EF4-FFF2-40B4-BE49-F238E27FC236}">
                  <a16:creationId xmlns:a16="http://schemas.microsoft.com/office/drawing/2014/main" id="{352EB37A-18F8-52AF-5C1A-8EEB88FEB727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kern="0" noProof="0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46" name="Google Shape;252;p28">
              <a:extLst>
                <a:ext uri="{FF2B5EF4-FFF2-40B4-BE49-F238E27FC236}">
                  <a16:creationId xmlns:a16="http://schemas.microsoft.com/office/drawing/2014/main" id="{266C62E4-6D1F-E207-6E81-2E938AA8B782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kern="0" noProof="0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sp>
        <p:nvSpPr>
          <p:cNvPr id="47" name="Google Shape;255;p28">
            <a:extLst>
              <a:ext uri="{FF2B5EF4-FFF2-40B4-BE49-F238E27FC236}">
                <a16:creationId xmlns:a16="http://schemas.microsoft.com/office/drawing/2014/main" id="{2442E644-BD8D-77F6-06F2-7EE28746E503}"/>
              </a:ext>
            </a:extLst>
          </p:cNvPr>
          <p:cNvSpPr/>
          <p:nvPr/>
        </p:nvSpPr>
        <p:spPr>
          <a:xfrm>
            <a:off x="1608998" y="84901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800" b="1" kern="0" noProof="0" dirty="0">
                <a:solidFill>
                  <a:srgbClr val="44546A"/>
                </a:solidFill>
                <a:ea typeface="Calibri"/>
                <a:cs typeface="Calibri"/>
              </a:rPr>
              <a:t>Contrat de classe</a:t>
            </a:r>
            <a:endParaRPr lang="fr-FR" sz="1600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48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DED756E9-882E-23F2-1D0A-FAC3A318918E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763163" y="1610613"/>
            <a:ext cx="722734" cy="72273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9" name="Google Shape;1174;p113">
            <a:extLst>
              <a:ext uri="{FF2B5EF4-FFF2-40B4-BE49-F238E27FC236}">
                <a16:creationId xmlns:a16="http://schemas.microsoft.com/office/drawing/2014/main" id="{05948947-8BA2-95F4-7DEE-5A274D88F855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699582" y="2633391"/>
            <a:ext cx="719048" cy="71904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0" name="Google Shape;1175;p113">
            <a:extLst>
              <a:ext uri="{FF2B5EF4-FFF2-40B4-BE49-F238E27FC236}">
                <a16:creationId xmlns:a16="http://schemas.microsoft.com/office/drawing/2014/main" id="{40F47A68-E50A-C729-BEB3-98EA88AB59E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795330" y="3750615"/>
            <a:ext cx="654713" cy="65471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1" name="Google Shape;1176;p113">
            <a:extLst>
              <a:ext uri="{FF2B5EF4-FFF2-40B4-BE49-F238E27FC236}">
                <a16:creationId xmlns:a16="http://schemas.microsoft.com/office/drawing/2014/main" id="{9FAFC351-A087-4252-3A16-391422C9ADC3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1859815" y="4920057"/>
            <a:ext cx="622396" cy="622396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8" name="Google Shape;1333;p128">
            <a:extLst>
              <a:ext uri="{FF2B5EF4-FFF2-40B4-BE49-F238E27FC236}">
                <a16:creationId xmlns:a16="http://schemas.microsoft.com/office/drawing/2014/main" id="{11A1BA8E-5DB1-C394-31F0-191F245F8B0E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>
            <a:off x="526287" y="14381"/>
            <a:ext cx="969906" cy="96990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0" name="ZoneTexte 59">
            <a:extLst>
              <a:ext uri="{FF2B5EF4-FFF2-40B4-BE49-F238E27FC236}">
                <a16:creationId xmlns:a16="http://schemas.microsoft.com/office/drawing/2014/main" id="{FEA15648-1A93-CB18-AF1F-A1B6A5011787}"/>
              </a:ext>
            </a:extLst>
          </p:cNvPr>
          <p:cNvSpPr txBox="1"/>
          <p:nvPr/>
        </p:nvSpPr>
        <p:spPr>
          <a:xfrm>
            <a:off x="2482211" y="1390063"/>
            <a:ext cx="6096000" cy="2862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tabLst/>
              <a:defRPr/>
            </a:pPr>
            <a:r>
              <a:rPr kumimoji="0" lang="fr-FR" sz="1400" b="0" i="1" u="none" strike="noStrike" kern="0" cap="none" spc="0" normalizeH="0" baseline="0" noProof="0" dirty="0">
                <a:ln>
                  <a:noFill/>
                </a:ln>
                <a:solidFill>
                  <a:srgbClr val="AEABAB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Demander à 3 élèves au hasard  </a:t>
            </a:r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74036D7E-A205-EE50-97D1-A00E6483C326}"/>
              </a:ext>
            </a:extLst>
          </p:cNvPr>
          <p:cNvSpPr txBox="1"/>
          <p:nvPr/>
        </p:nvSpPr>
        <p:spPr>
          <a:xfrm>
            <a:off x="2450043" y="1121326"/>
            <a:ext cx="6096000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tabLst/>
              <a:defRPr/>
            </a:pPr>
            <a:r>
              <a:rPr kumimoji="0" lang="fr-FR" b="1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Qui peut me rappeler la signification de ces icones?</a:t>
            </a:r>
          </a:p>
        </p:txBody>
      </p:sp>
    </p:spTree>
    <p:extLst>
      <p:ext uri="{BB962C8B-B14F-4D97-AF65-F5344CB8AC3E}">
        <p14:creationId xmlns:p14="http://schemas.microsoft.com/office/powerpoint/2010/main" val="326780160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98FE48-F0D9-8842-FBAF-2659FFB586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oogle Shape;250;p28">
            <a:extLst>
              <a:ext uri="{FF2B5EF4-FFF2-40B4-BE49-F238E27FC236}">
                <a16:creationId xmlns:a16="http://schemas.microsoft.com/office/drawing/2014/main" id="{1E54F356-CAAD-6901-F95C-16AD87DE55D6}"/>
              </a:ext>
            </a:extLst>
          </p:cNvPr>
          <p:cNvGrpSpPr/>
          <p:nvPr/>
        </p:nvGrpSpPr>
        <p:grpSpPr>
          <a:xfrm>
            <a:off x="1011240" y="1026424"/>
            <a:ext cx="10598950" cy="5258516"/>
            <a:chOff x="530260" y="814620"/>
            <a:chExt cx="7991737" cy="3804525"/>
          </a:xfrm>
        </p:grpSpPr>
        <p:sp>
          <p:nvSpPr>
            <p:cNvPr id="43" name="Google Shape;251;p28">
              <a:extLst>
                <a:ext uri="{FF2B5EF4-FFF2-40B4-BE49-F238E27FC236}">
                  <a16:creationId xmlns:a16="http://schemas.microsoft.com/office/drawing/2014/main" id="{F2476DD3-1B3C-6726-6631-E8BAA5A17286}"/>
                </a:ext>
              </a:extLst>
            </p:cNvPr>
            <p:cNvSpPr/>
            <p:nvPr/>
          </p:nvSpPr>
          <p:spPr>
            <a:xfrm>
              <a:off x="530260" y="814620"/>
              <a:ext cx="7991737" cy="3804525"/>
            </a:xfrm>
            <a:custGeom>
              <a:avLst>
                <a:gd name="f0" fmla="val 576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9528" cap="flat">
              <a:solidFill>
                <a:srgbClr val="D8D8D8"/>
              </a:solidFill>
              <a:prstDash val="solid"/>
              <a:miter/>
            </a:ln>
            <a:effectLst>
              <a:outerShdw dir="16200000" algn="tl">
                <a:srgbClr val="000000">
                  <a:alpha val="6669"/>
                </a:srgbClr>
              </a:outerShdw>
            </a:effectLst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kern="0" noProof="0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  <p:sp>
          <p:nvSpPr>
            <p:cNvPr id="46" name="Google Shape;252;p28">
              <a:extLst>
                <a:ext uri="{FF2B5EF4-FFF2-40B4-BE49-F238E27FC236}">
                  <a16:creationId xmlns:a16="http://schemas.microsoft.com/office/drawing/2014/main" id="{1F2CA872-758A-2DFF-AC91-D10B8607A08F}"/>
                </a:ext>
              </a:extLst>
            </p:cNvPr>
            <p:cNvSpPr/>
            <p:nvPr/>
          </p:nvSpPr>
          <p:spPr>
            <a:xfrm>
              <a:off x="626601" y="869118"/>
              <a:ext cx="7766959" cy="3684602"/>
            </a:xfrm>
            <a:prstGeom prst="rect">
              <a:avLst/>
            </a:prstGeom>
            <a:solidFill>
              <a:srgbClr val="E3EEF2"/>
            </a:solidFill>
            <a:ln cap="flat">
              <a:noFill/>
              <a:prstDash val="solid"/>
            </a:ln>
          </p:spPr>
          <p:txBody>
            <a:bodyPr vert="horz" wrap="square" lIns="68570" tIns="34271" rIns="68570" bIns="34271" anchor="ctr" anchorCtr="1" compatLnSpc="1">
              <a:noAutofit/>
            </a:bodyPr>
            <a:lstStyle/>
            <a:p>
              <a:pPr algn="ctr" defTabSz="914400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fr-FR" sz="900" kern="0" noProof="0" dirty="0">
                <a:solidFill>
                  <a:srgbClr val="FFFFFF"/>
                </a:solidFill>
                <a:ea typeface="Calibri"/>
                <a:cs typeface="Calibri"/>
              </a:endParaRPr>
            </a:p>
          </p:txBody>
        </p:sp>
      </p:grpSp>
      <p:sp>
        <p:nvSpPr>
          <p:cNvPr id="47" name="Google Shape;255;p28">
            <a:extLst>
              <a:ext uri="{FF2B5EF4-FFF2-40B4-BE49-F238E27FC236}">
                <a16:creationId xmlns:a16="http://schemas.microsoft.com/office/drawing/2014/main" id="{D4D7BA43-C763-B742-AD21-1F489B3315E1}"/>
              </a:ext>
            </a:extLst>
          </p:cNvPr>
          <p:cNvSpPr/>
          <p:nvPr/>
        </p:nvSpPr>
        <p:spPr>
          <a:xfrm>
            <a:off x="1608998" y="84901"/>
            <a:ext cx="4668176" cy="452042"/>
          </a:xfrm>
          <a:prstGeom prst="rect">
            <a:avLst/>
          </a:prstGeom>
          <a:noFill/>
          <a:ln cap="flat">
            <a:noFill/>
            <a:prstDash val="solid"/>
          </a:ln>
        </p:spPr>
        <p:txBody>
          <a:bodyPr vert="horz" wrap="square" lIns="68570" tIns="34271" rIns="68570" bIns="34271" anchor="t" anchorCtr="0" compatLnSpc="1">
            <a:noAutofit/>
          </a:bodyPr>
          <a:lstStyle/>
          <a:p>
            <a:pPr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sz="2800" b="1" kern="0" noProof="0" dirty="0">
                <a:solidFill>
                  <a:srgbClr val="44546A"/>
                </a:solidFill>
                <a:ea typeface="Calibri"/>
                <a:cs typeface="Calibri"/>
              </a:rPr>
              <a:t>Contrat de classe</a:t>
            </a:r>
            <a:endParaRPr lang="fr-FR" sz="1600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48" name="Google Shape;1173;p113" descr="Lever la main - Icônes mains et gestes gratuites">
            <a:extLst>
              <a:ext uri="{FF2B5EF4-FFF2-40B4-BE49-F238E27FC236}">
                <a16:creationId xmlns:a16="http://schemas.microsoft.com/office/drawing/2014/main" id="{5E05B78F-B9A8-86DB-BB2F-699F882306B7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/>
          </a:blip>
          <a:srcRect/>
          <a:stretch>
            <a:fillRect/>
          </a:stretch>
        </p:blipFill>
        <p:spPr>
          <a:xfrm>
            <a:off x="1763163" y="1610613"/>
            <a:ext cx="722734" cy="722734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49" name="Google Shape;1174;p113">
            <a:extLst>
              <a:ext uri="{FF2B5EF4-FFF2-40B4-BE49-F238E27FC236}">
                <a16:creationId xmlns:a16="http://schemas.microsoft.com/office/drawing/2014/main" id="{E9571B92-952E-2E81-A31E-6DE9D0777270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/>
          </a:blip>
          <a:srcRect/>
          <a:stretch>
            <a:fillRect/>
          </a:stretch>
        </p:blipFill>
        <p:spPr>
          <a:xfrm>
            <a:off x="1699582" y="2633391"/>
            <a:ext cx="719048" cy="719048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0" name="Google Shape;1175;p113">
            <a:extLst>
              <a:ext uri="{FF2B5EF4-FFF2-40B4-BE49-F238E27FC236}">
                <a16:creationId xmlns:a16="http://schemas.microsoft.com/office/drawing/2014/main" id="{0DBEDD5F-98E1-F763-1417-8D064D467F8C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/>
          </a:blip>
          <a:srcRect/>
          <a:stretch>
            <a:fillRect/>
          </a:stretch>
        </p:blipFill>
        <p:spPr>
          <a:xfrm>
            <a:off x="1795330" y="3750615"/>
            <a:ext cx="654713" cy="654713"/>
          </a:xfrm>
          <a:prstGeom prst="rect">
            <a:avLst/>
          </a:prstGeom>
          <a:noFill/>
          <a:ln cap="flat">
            <a:noFill/>
          </a:ln>
        </p:spPr>
      </p:pic>
      <p:pic>
        <p:nvPicPr>
          <p:cNvPr id="51" name="Google Shape;1176;p113">
            <a:extLst>
              <a:ext uri="{FF2B5EF4-FFF2-40B4-BE49-F238E27FC236}">
                <a16:creationId xmlns:a16="http://schemas.microsoft.com/office/drawing/2014/main" id="{B9077D76-088C-6EE4-26F3-D3155176AA32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/>
          </a:blip>
          <a:srcRect/>
          <a:stretch>
            <a:fillRect/>
          </a:stretch>
        </p:blipFill>
        <p:spPr>
          <a:xfrm>
            <a:off x="1859815" y="4920057"/>
            <a:ext cx="622396" cy="62239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54" name="Google Shape;1185;p114">
            <a:extLst>
              <a:ext uri="{FF2B5EF4-FFF2-40B4-BE49-F238E27FC236}">
                <a16:creationId xmlns:a16="http://schemas.microsoft.com/office/drawing/2014/main" id="{84545B88-5E09-2348-9DED-5F6FC73C92CE}"/>
              </a:ext>
            </a:extLst>
          </p:cNvPr>
          <p:cNvSpPr txBox="1"/>
          <p:nvPr/>
        </p:nvSpPr>
        <p:spPr>
          <a:xfrm>
            <a:off x="2609981" y="1860505"/>
            <a:ext cx="7125784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noProof="0" dirty="0">
                <a:solidFill>
                  <a:srgbClr val="44546A"/>
                </a:solidFill>
                <a:ea typeface="Calibri"/>
                <a:cs typeface="Calibri"/>
              </a:rPr>
              <a:t>Je participe activement. Je lève la main pour participer</a:t>
            </a:r>
            <a:endParaRPr lang="fr-FR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5" name="Google Shape;1186;p114">
            <a:extLst>
              <a:ext uri="{FF2B5EF4-FFF2-40B4-BE49-F238E27FC236}">
                <a16:creationId xmlns:a16="http://schemas.microsoft.com/office/drawing/2014/main" id="{81EEE5FE-50B5-A600-6768-F84C9181AD96}"/>
              </a:ext>
            </a:extLst>
          </p:cNvPr>
          <p:cNvSpPr txBox="1"/>
          <p:nvPr/>
        </p:nvSpPr>
        <p:spPr>
          <a:xfrm>
            <a:off x="2546401" y="2777300"/>
            <a:ext cx="7125784" cy="623209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noProof="0" dirty="0">
                <a:solidFill>
                  <a:srgbClr val="44546A"/>
                </a:solidFill>
                <a:ea typeface="Calibri"/>
                <a:cs typeface="Calibri"/>
              </a:rPr>
              <a:t>Je prête attention quand l’enseignant parle</a:t>
            </a:r>
            <a:endParaRPr lang="fr-FR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  <a:p>
            <a:pPr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noProof="0" dirty="0">
                <a:solidFill>
                  <a:srgbClr val="44546A"/>
                </a:solidFill>
                <a:ea typeface="Calibri"/>
                <a:cs typeface="Calibri"/>
              </a:rPr>
              <a:t>Je prête attention quand d’autres camarades répondent à l’enseignant</a:t>
            </a:r>
            <a:endParaRPr lang="fr-FR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6" name="Google Shape;1188;p114">
            <a:extLst>
              <a:ext uri="{FF2B5EF4-FFF2-40B4-BE49-F238E27FC236}">
                <a16:creationId xmlns:a16="http://schemas.microsoft.com/office/drawing/2014/main" id="{4A5CA873-1821-EC47-0D0C-652CC5CD9F0C}"/>
              </a:ext>
            </a:extLst>
          </p:cNvPr>
          <p:cNvSpPr txBox="1"/>
          <p:nvPr/>
        </p:nvSpPr>
        <p:spPr>
          <a:xfrm>
            <a:off x="2577813" y="3924927"/>
            <a:ext cx="7157951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noProof="0" dirty="0">
                <a:solidFill>
                  <a:srgbClr val="44546A"/>
                </a:solidFill>
                <a:ea typeface="Calibri"/>
                <a:cs typeface="Calibri"/>
              </a:rPr>
              <a:t>Si quelque chose n’est pas clair, je pose des questions</a:t>
            </a:r>
            <a:endParaRPr lang="fr-FR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sp>
        <p:nvSpPr>
          <p:cNvPr id="57" name="Google Shape;1189;p114">
            <a:extLst>
              <a:ext uri="{FF2B5EF4-FFF2-40B4-BE49-F238E27FC236}">
                <a16:creationId xmlns:a16="http://schemas.microsoft.com/office/drawing/2014/main" id="{6414B37D-213A-C491-897A-78794E10B635}"/>
              </a:ext>
            </a:extLst>
          </p:cNvPr>
          <p:cNvSpPr txBox="1"/>
          <p:nvPr/>
        </p:nvSpPr>
        <p:spPr>
          <a:xfrm>
            <a:off x="2609982" y="5081233"/>
            <a:ext cx="7125782" cy="346210"/>
          </a:xfrm>
          <a:prstGeom prst="rect">
            <a:avLst/>
          </a:prstGeom>
          <a:noFill/>
          <a:ln cap="flat">
            <a:noFill/>
          </a:ln>
        </p:spPr>
        <p:txBody>
          <a:bodyPr vert="horz" wrap="square" lIns="68570" tIns="34271" rIns="68570" bIns="34271" anchor="t" anchorCtr="0" compatLnSpc="1">
            <a:spAutoFit/>
          </a:bodyPr>
          <a:lstStyle/>
          <a:p>
            <a:pPr defTabSz="914400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fr-FR" b="1" kern="0" noProof="0" dirty="0">
                <a:solidFill>
                  <a:srgbClr val="44546A"/>
                </a:solidFill>
                <a:ea typeface="Calibri"/>
                <a:cs typeface="Calibri"/>
              </a:rPr>
              <a:t>Je fais mes devoirs en classe et à la maison avec sérieux</a:t>
            </a:r>
            <a:endParaRPr lang="fr-FR" kern="0" noProof="0" dirty="0">
              <a:solidFill>
                <a:srgbClr val="000000"/>
              </a:solidFill>
              <a:latin typeface="Arial"/>
              <a:ea typeface="Arial"/>
              <a:cs typeface="Arial"/>
            </a:endParaRPr>
          </a:p>
        </p:txBody>
      </p:sp>
      <p:pic>
        <p:nvPicPr>
          <p:cNvPr id="58" name="Google Shape;1333;p128">
            <a:extLst>
              <a:ext uri="{FF2B5EF4-FFF2-40B4-BE49-F238E27FC236}">
                <a16:creationId xmlns:a16="http://schemas.microsoft.com/office/drawing/2014/main" id="{5BF11996-2C70-96E1-32C3-81EA450BA14C}"/>
              </a:ext>
            </a:extLst>
          </p:cNvPr>
          <p:cNvPicPr>
            <a:picLocks noChangeAspect="1"/>
          </p:cNvPicPr>
          <p:nvPr/>
        </p:nvPicPr>
        <p:blipFill>
          <a:blip r:embed="rId6">
            <a:alphaModFix/>
          </a:blip>
          <a:srcRect/>
          <a:stretch>
            <a:fillRect/>
          </a:stretch>
        </p:blipFill>
        <p:spPr>
          <a:xfrm>
            <a:off x="526287" y="14381"/>
            <a:ext cx="969906" cy="969906"/>
          </a:xfrm>
          <a:prstGeom prst="rect">
            <a:avLst/>
          </a:prstGeom>
          <a:noFill/>
          <a:ln cap="flat">
            <a:noFill/>
          </a:ln>
        </p:spPr>
      </p:pic>
      <p:sp>
        <p:nvSpPr>
          <p:cNvPr id="60" name="ZoneTexte 59">
            <a:extLst>
              <a:ext uri="{FF2B5EF4-FFF2-40B4-BE49-F238E27FC236}">
                <a16:creationId xmlns:a16="http://schemas.microsoft.com/office/drawing/2014/main" id="{6DE5AB6B-82A6-9FD8-C414-5B7D69E51F34}"/>
              </a:ext>
            </a:extLst>
          </p:cNvPr>
          <p:cNvSpPr txBox="1"/>
          <p:nvPr/>
        </p:nvSpPr>
        <p:spPr>
          <a:xfrm>
            <a:off x="1608998" y="557266"/>
            <a:ext cx="6096000" cy="3416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100"/>
              <a:buFont typeface="Arial"/>
              <a:buNone/>
              <a:tabLst/>
              <a:defRPr/>
            </a:pPr>
            <a:r>
              <a:rPr kumimoji="0" lang="fr-FR" sz="1800" b="0" i="1" u="none" strike="noStrike" kern="0" cap="none" spc="0" normalizeH="0" baseline="0" noProof="0" dirty="0">
                <a:ln>
                  <a:noFill/>
                </a:ln>
                <a:solidFill>
                  <a:srgbClr val="AEABAB"/>
                </a:solidFill>
                <a:effectLst/>
                <a:uLnTx/>
                <a:uFillTx/>
                <a:latin typeface="Calibri"/>
                <a:ea typeface="Calibri"/>
                <a:cs typeface="Calibri"/>
              </a:rPr>
              <a:t>Demander à 3 élèves au hasard</a:t>
            </a:r>
          </a:p>
        </p:txBody>
      </p:sp>
    </p:spTree>
    <p:extLst>
      <p:ext uri="{BB962C8B-B14F-4D97-AF65-F5344CB8AC3E}">
        <p14:creationId xmlns:p14="http://schemas.microsoft.com/office/powerpoint/2010/main" val="329980520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1B058-BF5B-0311-9017-94C0469A03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val 81">
            <a:extLst>
              <a:ext uri="{FF2B5EF4-FFF2-40B4-BE49-F238E27FC236}">
                <a16:creationId xmlns:a16="http://schemas.microsoft.com/office/drawing/2014/main" id="{7CD165F2-A92D-B99E-A77E-789A096C44A7}"/>
              </a:ext>
            </a:extLst>
          </p:cNvPr>
          <p:cNvSpPr/>
          <p:nvPr/>
        </p:nvSpPr>
        <p:spPr>
          <a:xfrm>
            <a:off x="11369605" y="268896"/>
            <a:ext cx="517596" cy="517596"/>
          </a:xfrm>
          <a:prstGeom prst="ellipse">
            <a:avLst/>
          </a:prstGeom>
          <a:solidFill>
            <a:srgbClr val="5FAD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133" b="1" noProof="0" dirty="0">
                <a:latin typeface="Dosis Bold" pitchFamily="2" charset="0"/>
              </a:rPr>
              <a:t>O</a:t>
            </a:r>
            <a:endParaRPr lang="fr-FR" sz="1200" b="1" noProof="0" dirty="0">
              <a:latin typeface="Dosis Bold" pitchFamily="2" charset="0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1162D24-983D-D80F-6230-2A802F2B6CE0}"/>
              </a:ext>
            </a:extLst>
          </p:cNvPr>
          <p:cNvSpPr txBox="1"/>
          <p:nvPr/>
        </p:nvSpPr>
        <p:spPr>
          <a:xfrm>
            <a:off x="815429" y="230920"/>
            <a:ext cx="1067249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000" b="1" spc="-30" noProof="0" dirty="0">
                <a:solidFill>
                  <a:schemeClr val="bg2">
                    <a:lumMod val="50000"/>
                  </a:schemeClr>
                </a:solidFill>
                <a:sym typeface="Hammersmith One"/>
              </a:rPr>
              <a:t>Pour commencer, nous allons nous rappeler ce que vous connaissez sur les différents types de cellules.</a:t>
            </a:r>
          </a:p>
          <a:p>
            <a:r>
              <a:rPr lang="fr-FR" sz="1600" i="1" noProof="0" dirty="0">
                <a:solidFill>
                  <a:schemeClr val="bg1">
                    <a:lumMod val="65000"/>
                  </a:schemeClr>
                </a:solidFill>
              </a:rPr>
              <a:t>Inviter les élèves à utiliser les ardoises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D6C7F01B-9F69-DCB5-244E-017168D713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71334" y="786492"/>
            <a:ext cx="714138" cy="51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F902F5EF-E616-E8CD-8C17-5676E8B2F074}"/>
              </a:ext>
            </a:extLst>
          </p:cNvPr>
          <p:cNvSpPr txBox="1"/>
          <p:nvPr/>
        </p:nvSpPr>
        <p:spPr>
          <a:xfrm>
            <a:off x="698406" y="1365853"/>
            <a:ext cx="994708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/>
            <a:r>
              <a:rPr lang="fr-FR" sz="2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Choisissez la bonne réponse.</a:t>
            </a:r>
            <a:endParaRPr lang="en-US" sz="2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8">
            <a:extLst>
              <a:ext uri="{FF2B5EF4-FFF2-40B4-BE49-F238E27FC236}">
                <a16:creationId xmlns:a16="http://schemas.microsoft.com/office/drawing/2014/main" id="{2A1450D0-2313-B91C-190E-8F42D6596E24}"/>
              </a:ext>
            </a:extLst>
          </p:cNvPr>
          <p:cNvSpPr txBox="1"/>
          <p:nvPr/>
        </p:nvSpPr>
        <p:spPr>
          <a:xfrm>
            <a:off x="1373037" y="2214850"/>
            <a:ext cx="9272457" cy="623363"/>
          </a:xfrm>
          <a:prstGeom prst="roundRect">
            <a:avLst/>
          </a:prstGeom>
          <a:noFill/>
          <a:ln>
            <a:solidFill>
              <a:srgbClr val="0000B8"/>
            </a:solidFill>
          </a:ln>
        </p:spPr>
        <p:txBody>
          <a:bodyPr wrap="square" rtlCol="0">
            <a:spAutoFit/>
          </a:bodyPr>
          <a:lstStyle>
            <a:defPPr>
              <a:defRPr lang="en-US"/>
            </a:defPPr>
            <a:lvl1pPr marR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defRPr sz="2800" i="0">
                <a:solidFill>
                  <a:srgbClr val="0D0D0D"/>
                </a:solidFill>
                <a:latin typeface="+mj-lt"/>
                <a:ea typeface="Calibri" panose="020F0502020204030204" pitchFamily="34" charset="0"/>
                <a:cs typeface="Calibri" panose="020F0502020204030204" pitchFamily="34" charset="0"/>
              </a:defRPr>
            </a:lvl1pPr>
          </a:lstStyle>
          <a:p>
            <a:r>
              <a:rPr lang="fr-FR" dirty="0"/>
              <a:t>Les cellules des animaux et des végétaux sont identiques.</a:t>
            </a:r>
          </a:p>
        </p:txBody>
      </p:sp>
      <p:sp>
        <p:nvSpPr>
          <p:cNvPr id="7" name="Rectangle: Rounded Corners 22">
            <a:extLst>
              <a:ext uri="{FF2B5EF4-FFF2-40B4-BE49-F238E27FC236}">
                <a16:creationId xmlns:a16="http://schemas.microsoft.com/office/drawing/2014/main" id="{C5CB0022-C60C-AF07-B265-1A37C8A86807}"/>
              </a:ext>
            </a:extLst>
          </p:cNvPr>
          <p:cNvSpPr/>
          <p:nvPr/>
        </p:nvSpPr>
        <p:spPr>
          <a:xfrm>
            <a:off x="1655036" y="4032975"/>
            <a:ext cx="2895600" cy="508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B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fr-FR" sz="2800" b="1" dirty="0">
                <a:latin typeface="Calibri"/>
                <a:cs typeface="Poppins ExtraBold" panose="020B0604020202020204" charset="0"/>
              </a:rPr>
              <a:t>Vrai</a:t>
            </a:r>
          </a:p>
        </p:txBody>
      </p:sp>
      <p:sp>
        <p:nvSpPr>
          <p:cNvPr id="8" name="Rectangle: Rounded Corners 23">
            <a:extLst>
              <a:ext uri="{FF2B5EF4-FFF2-40B4-BE49-F238E27FC236}">
                <a16:creationId xmlns:a16="http://schemas.microsoft.com/office/drawing/2014/main" id="{6FE3A0E6-027A-E20D-F363-258E8F460177}"/>
              </a:ext>
            </a:extLst>
          </p:cNvPr>
          <p:cNvSpPr/>
          <p:nvPr/>
        </p:nvSpPr>
        <p:spPr>
          <a:xfrm>
            <a:off x="7277133" y="4032975"/>
            <a:ext cx="2895600" cy="508000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rgbClr val="0000B8"/>
            </a:solidFill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algn="ctr" defTabSz="1219170">
              <a:buClr>
                <a:srgbClr val="000000"/>
              </a:buClr>
              <a:buSzPts val="2400"/>
            </a:pPr>
            <a:r>
              <a:rPr lang="en-US" sz="2800" b="1" dirty="0">
                <a:latin typeface="Calibri"/>
                <a:cs typeface="Poppins ExtraBold" panose="020B0604020202020204" charset="0"/>
              </a:rPr>
              <a:t>Faux</a:t>
            </a: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DE855EE0-B5A0-924F-DA66-B86CE6C2C577}"/>
              </a:ext>
            </a:extLst>
          </p:cNvPr>
          <p:cNvSpPr/>
          <p:nvPr/>
        </p:nvSpPr>
        <p:spPr>
          <a:xfrm>
            <a:off x="10377116" y="4032975"/>
            <a:ext cx="536756" cy="508000"/>
          </a:xfrm>
          <a:prstGeom prst="roundRect">
            <a:avLst/>
          </a:prstGeom>
          <a:noFill/>
          <a:ln w="38100">
            <a:solidFill>
              <a:srgbClr val="0000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2875EA2C-C1BA-D34D-D148-7A00094562DB}"/>
              </a:ext>
            </a:extLst>
          </p:cNvPr>
          <p:cNvSpPr/>
          <p:nvPr/>
        </p:nvSpPr>
        <p:spPr>
          <a:xfrm>
            <a:off x="4810501" y="4032975"/>
            <a:ext cx="536756" cy="508000"/>
          </a:xfrm>
          <a:prstGeom prst="roundRect">
            <a:avLst/>
          </a:prstGeom>
          <a:noFill/>
          <a:ln w="38100">
            <a:solidFill>
              <a:srgbClr val="0000B8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TextBox 26">
            <a:extLst>
              <a:ext uri="{FF2B5EF4-FFF2-40B4-BE49-F238E27FC236}">
                <a16:creationId xmlns:a16="http://schemas.microsoft.com/office/drawing/2014/main" id="{4263AEEA-EEE2-7630-51B9-2B83A9DE32DB}"/>
              </a:ext>
            </a:extLst>
          </p:cNvPr>
          <p:cNvSpPr txBox="1"/>
          <p:nvPr/>
        </p:nvSpPr>
        <p:spPr>
          <a:xfrm>
            <a:off x="994278" y="3994588"/>
            <a:ext cx="6607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00B8"/>
                </a:solidFill>
                <a:latin typeface="Century Gothic" panose="020B0502020202020204" pitchFamily="34" charset="0"/>
              </a:rPr>
              <a:t>A-</a:t>
            </a:r>
          </a:p>
        </p:txBody>
      </p:sp>
      <p:sp>
        <p:nvSpPr>
          <p:cNvPr id="22" name="TextBox 27">
            <a:extLst>
              <a:ext uri="{FF2B5EF4-FFF2-40B4-BE49-F238E27FC236}">
                <a16:creationId xmlns:a16="http://schemas.microsoft.com/office/drawing/2014/main" id="{163F0AEE-A3CE-9F7C-840E-F2B37F835C1C}"/>
              </a:ext>
            </a:extLst>
          </p:cNvPr>
          <p:cNvSpPr txBox="1"/>
          <p:nvPr/>
        </p:nvSpPr>
        <p:spPr>
          <a:xfrm>
            <a:off x="6685666" y="3994588"/>
            <a:ext cx="5966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00B8"/>
                </a:solidFill>
                <a:latin typeface="Century Gothic" panose="020B0502020202020204" pitchFamily="34" charset="0"/>
              </a:rPr>
              <a:t>B-</a:t>
            </a:r>
          </a:p>
        </p:txBody>
      </p:sp>
    </p:spTree>
    <p:extLst>
      <p:ext uri="{BB962C8B-B14F-4D97-AF65-F5344CB8AC3E}">
        <p14:creationId xmlns:p14="http://schemas.microsoft.com/office/powerpoint/2010/main" val="41637171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 TARL" id="{0C4CAB91-F34E-4205-ABF6-3041DDA56795}" vid="{DBB87C20-3F3E-4238-97D1-73A76B480B08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13031</TotalTime>
  <Words>2340</Words>
  <Application>Microsoft Office PowerPoint</Application>
  <PresentationFormat>Grand écran</PresentationFormat>
  <Paragraphs>439</Paragraphs>
  <Slides>68</Slides>
  <Notes>9</Notes>
  <HiddenSlides>0</HiddenSlides>
  <MMClips>0</MMClips>
  <ScaleCrop>false</ScaleCrop>
  <HeadingPairs>
    <vt:vector size="6" baseType="variant">
      <vt:variant>
        <vt:lpstr>Polices utilisées</vt:lpstr>
      </vt:variant>
      <vt:variant>
        <vt:i4>12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68</vt:i4>
      </vt:variant>
    </vt:vector>
  </HeadingPairs>
  <TitlesOfParts>
    <vt:vector size="83" baseType="lpstr">
      <vt:lpstr>Aptos</vt:lpstr>
      <vt:lpstr>Arial</vt:lpstr>
      <vt:lpstr>Calibri</vt:lpstr>
      <vt:lpstr>Calibri-Bold</vt:lpstr>
      <vt:lpstr>Century Gothic</vt:lpstr>
      <vt:lpstr>Dosis</vt:lpstr>
      <vt:lpstr>Dosis Bold</vt:lpstr>
      <vt:lpstr>Google Sans</vt:lpstr>
      <vt:lpstr>Hammersmith One</vt:lpstr>
      <vt:lpstr>Ink Free</vt:lpstr>
      <vt:lpstr>Poppins ExtraBold</vt:lpstr>
      <vt:lpstr>Script MT Bold</vt:lpstr>
      <vt:lpstr>Office Theme</vt:lpstr>
      <vt:lpstr>Custom Design</vt:lpstr>
      <vt:lpstr>1_Custom Design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Et on termine par cette carte lexicale.</vt:lpstr>
      <vt:lpstr>Présentation PowerPoint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D_Abdellah</dc:creator>
  <cp:lastModifiedBy>ahmed el annaoui</cp:lastModifiedBy>
  <cp:revision>1313</cp:revision>
  <cp:lastPrinted>2024-10-05T19:15:58Z</cp:lastPrinted>
  <dcterms:created xsi:type="dcterms:W3CDTF">2024-05-28T10:13:44Z</dcterms:created>
  <dcterms:modified xsi:type="dcterms:W3CDTF">2026-01-01T19:39:40Z</dcterms:modified>
</cp:coreProperties>
</file>