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64"/>
  </p:notesMasterIdLst>
  <p:handoutMasterIdLst>
    <p:handoutMasterId r:id="rId65"/>
  </p:handoutMasterIdLst>
  <p:sldIdLst>
    <p:sldId id="2147483585" r:id="rId4"/>
    <p:sldId id="2147483485" r:id="rId5"/>
    <p:sldId id="2147483396" r:id="rId6"/>
    <p:sldId id="2147483552" r:id="rId7"/>
    <p:sldId id="2147483397" r:id="rId8"/>
    <p:sldId id="2134806567" r:id="rId9"/>
    <p:sldId id="2147483640" r:id="rId10"/>
    <p:sldId id="2147483587" r:id="rId11"/>
    <p:sldId id="2147483604" r:id="rId12"/>
    <p:sldId id="2147483605" r:id="rId13"/>
    <p:sldId id="2134805874" r:id="rId14"/>
    <p:sldId id="2147483588" r:id="rId15"/>
    <p:sldId id="2147483554" r:id="rId16"/>
    <p:sldId id="2147483555" r:id="rId17"/>
    <p:sldId id="2134805878" r:id="rId18"/>
    <p:sldId id="2147483641" r:id="rId19"/>
    <p:sldId id="2134806573" r:id="rId20"/>
    <p:sldId id="2147483642" r:id="rId21"/>
    <p:sldId id="2147483591" r:id="rId22"/>
    <p:sldId id="2147483592" r:id="rId23"/>
    <p:sldId id="2147483593" r:id="rId24"/>
    <p:sldId id="2147483608" r:id="rId25"/>
    <p:sldId id="2147483594" r:id="rId26"/>
    <p:sldId id="2147483609" r:id="rId27"/>
    <p:sldId id="2147483595" r:id="rId28"/>
    <p:sldId id="2147483610" r:id="rId29"/>
    <p:sldId id="2147483612" r:id="rId30"/>
    <p:sldId id="2147483613" r:id="rId31"/>
    <p:sldId id="2147483611" r:id="rId32"/>
    <p:sldId id="2147483589" r:id="rId33"/>
    <p:sldId id="2147483568" r:id="rId34"/>
    <p:sldId id="2134806108" r:id="rId35"/>
    <p:sldId id="2134806575" r:id="rId36"/>
    <p:sldId id="2147483569" r:id="rId37"/>
    <p:sldId id="2147483570" r:id="rId38"/>
    <p:sldId id="2147483614" r:id="rId39"/>
    <p:sldId id="2147483615" r:id="rId40"/>
    <p:sldId id="2147483571" r:id="rId41"/>
    <p:sldId id="2147483572" r:id="rId42"/>
    <p:sldId id="2134806577" r:id="rId43"/>
    <p:sldId id="2134806551" r:id="rId44"/>
    <p:sldId id="2147483579" r:id="rId45"/>
    <p:sldId id="2147483600" r:id="rId46"/>
    <p:sldId id="2147483599" r:id="rId47"/>
    <p:sldId id="2147483601" r:id="rId48"/>
    <p:sldId id="2147483602" r:id="rId49"/>
    <p:sldId id="2147483603" r:id="rId50"/>
    <p:sldId id="2134806579" r:id="rId51"/>
    <p:sldId id="2134806088" r:id="rId52"/>
    <p:sldId id="2147483582" r:id="rId53"/>
    <p:sldId id="2134806580" r:id="rId54"/>
    <p:sldId id="2134806581" r:id="rId55"/>
    <p:sldId id="2147483597" r:id="rId56"/>
    <p:sldId id="2147483598" r:id="rId57"/>
    <p:sldId id="2147483596" r:id="rId58"/>
    <p:sldId id="2134806582" r:id="rId59"/>
    <p:sldId id="2134806536" r:id="rId60"/>
    <p:sldId id="2147483617" r:id="rId61"/>
    <p:sldId id="2147483447" r:id="rId62"/>
    <p:sldId id="2134806584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396"/>
            <p14:sldId id="2147483552"/>
            <p14:sldId id="2147483397"/>
          </p14:sldIdLst>
        </p14:section>
        <p14:section name="Ouverture" id="{79315A69-A635-48A2-B9BA-98FE67B817D4}">
          <p14:sldIdLst>
            <p14:sldId id="2134806567"/>
            <p14:sldId id="2147483640"/>
            <p14:sldId id="2147483587"/>
            <p14:sldId id="2147483604"/>
            <p14:sldId id="2147483605"/>
            <p14:sldId id="2134805874"/>
            <p14:sldId id="2147483588"/>
            <p14:sldId id="2147483554"/>
            <p14:sldId id="2147483555"/>
            <p14:sldId id="2134805878"/>
            <p14:sldId id="2147483641"/>
          </p14:sldIdLst>
        </p14:section>
        <p14:section name="Modelage" id="{A2A5D278-252D-471E-A046-E0EEBB7C2D2B}">
          <p14:sldIdLst>
            <p14:sldId id="2134806573"/>
            <p14:sldId id="2147483642"/>
            <p14:sldId id="2147483591"/>
            <p14:sldId id="2147483592"/>
            <p14:sldId id="2147483593"/>
            <p14:sldId id="2147483608"/>
            <p14:sldId id="2147483594"/>
            <p14:sldId id="2147483609"/>
            <p14:sldId id="2147483595"/>
            <p14:sldId id="2147483610"/>
            <p14:sldId id="2147483612"/>
            <p14:sldId id="2147483613"/>
            <p14:sldId id="2147483611"/>
            <p14:sldId id="2147483589"/>
          </p14:sldIdLst>
        </p14:section>
        <p14:section name="Pratique guidée collective" id="{22D92770-EE3A-4FC2-857A-DF2A0B803C03}">
          <p14:sldIdLst>
            <p14:sldId id="2147483568"/>
            <p14:sldId id="2134806108"/>
            <p14:sldId id="2134806575"/>
            <p14:sldId id="2147483569"/>
            <p14:sldId id="2147483570"/>
            <p14:sldId id="2147483614"/>
            <p14:sldId id="2147483615"/>
            <p14:sldId id="2147483571"/>
            <p14:sldId id="2147483572"/>
          </p14:sldIdLst>
        </p14:section>
        <p14:section name="Pratique en binôme" id="{FBF6C3DA-BDD6-43C8-8043-82F3BE3C64FD}">
          <p14:sldIdLst>
            <p14:sldId id="2134806577"/>
            <p14:sldId id="2134806551"/>
            <p14:sldId id="2147483579"/>
            <p14:sldId id="2147483600"/>
            <p14:sldId id="2147483599"/>
            <p14:sldId id="2147483601"/>
            <p14:sldId id="2147483602"/>
            <p14:sldId id="2147483603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47483582"/>
            <p14:sldId id="2134806580"/>
            <p14:sldId id="2134806581"/>
            <p14:sldId id="2147483597"/>
            <p14:sldId id="2147483598"/>
            <p14:sldId id="2147483596"/>
          </p14:sldIdLst>
        </p14:section>
        <p14:section name="Clôture" id="{8EB5D3A0-81F1-4DE6-BEB2-58DE24DBB138}">
          <p14:sldIdLst>
            <p14:sldId id="2134806582"/>
            <p14:sldId id="2134806536"/>
            <p14:sldId id="2147483617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4598"/>
    <a:srgbClr val="00663F"/>
    <a:srgbClr val="F3DFED"/>
    <a:srgbClr val="2CB551"/>
    <a:srgbClr val="F2F7D9"/>
    <a:srgbClr val="0273B4"/>
    <a:srgbClr val="D3DFF0"/>
    <a:srgbClr val="CCDBEE"/>
    <a:srgbClr val="002060"/>
    <a:srgbClr val="D3E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12/11/2025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4A7B312-C7F3-6B36-E410-386454DAE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AFECC03-8162-A9B8-FB6A-2FD62119E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34037B-55DB-EB7B-2A8E-DA66518695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D0B32D1-7499-1BAA-7135-E6E8C91506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188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AA44EC4-EFE5-3F97-8533-A1AB7EE75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C93EC5B-A635-9951-D75C-09D292304F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539C7D42-0677-9B9A-FA75-252ECEAAF6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00F840A-9F78-E2FE-F315-87D7CB91EA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7103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18504EB-AACE-E41A-0795-3644D4C76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C9A7EDA-5C61-D8A7-DB73-43A9EA8E2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1CA2E31F-F076-96C1-EB45-8C1B5F6897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B7A2FFF-E94A-3A34-8A59-3689BEF670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2820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8AC288-FD7D-1E84-0FC6-02DDDC135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7ADAF5-D593-DCB7-B1E8-471518C2C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9EA3DBF-C200-E8BD-4C6B-305B4581C6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FC54747-EA45-0DDD-0CB7-EFA8286F67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23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1733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4C15A9-2153-C21D-AFF8-EF6DFEEA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B893E1-380A-85DE-2DE3-A30E1BE2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11016B5-1FA6-DDFC-6954-7C0FD3A3A2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04151CD3-C33D-0E27-1E7E-CF584BD6E1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4771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7B2BD35-5ECA-A1C4-AAC7-EDAAFE006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9D11170-FCF2-404F-4D99-F9124BA7E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8125EA5-0837-D7AB-B94D-F7A0E15BF6C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FBF9110C-98B6-0D45-64CA-9DAEEE213D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25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9336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EB890FF-2AAA-1317-ED42-1DF6706B6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1F612E-6F66-849C-3C57-7A7199A55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BE3DC66C-ED08-2104-C18E-C6D71E254C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11E2AFE-1CD0-CD27-3865-36D473F1F8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138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752BF62-4808-43D6-BAF6-0B709F3D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7218A1E-69A7-9EDD-3463-40EE91CBE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FC32A51-97B1-5A4C-38A9-4406EB8E22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FF3BA34-458C-2912-E0D7-DF89099EF8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2025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D94D030-5257-C1D2-8F19-7612425E4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9F289115-695B-BCF9-D672-F398EE5F9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D065E309-EE58-C4C9-C364-66B3659464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1D70DBFE-B7A1-30B5-4393-F58BECEAD7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6990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66DA666-21A1-E284-C541-F450F8212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5A84F28A-562C-104C-90C0-B974EC37C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E704DD2-01FA-21DB-9C2A-F3376E99BAF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1B46414-9735-E752-F651-AEE551D4E8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1392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30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1AFB17-7B9D-240F-3063-004F1B56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381BA97-0C14-C9D8-1473-841E7C59D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DBF3C1-F62E-35AE-A35F-2A345D714B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3C2D100-21ED-C9FF-89FD-12B96A4E2A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58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71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12/11/2025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4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8.wdp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microsoft.com/office/2007/relationships/hdphoto" Target="../media/hdphoto4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31496" y="5128614"/>
            <a:ext cx="7303102" cy="696796"/>
            <a:chOff x="431496" y="5234467"/>
            <a:chExt cx="7303102" cy="696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7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331257" y="5275088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Expliquer le transfert de la matière à travers des niveaux trophiques </a:t>
              </a: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787136" y="3776210"/>
            <a:ext cx="10265100" cy="828000"/>
            <a:chOff x="963450" y="2259806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428129" y="2259806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963450" y="2259806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rgbClr val="000000"/>
                  </a:solidFill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7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817888" y="4768966"/>
            <a:ext cx="10265100" cy="828000"/>
            <a:chOff x="963450" y="3092649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1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chemeClr val="bg1"/>
                  </a:solidFill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 8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A799033-29F0-02FD-AD5E-B49541A29363}"/>
              </a:ext>
            </a:extLst>
          </p:cNvPr>
          <p:cNvGrpSpPr/>
          <p:nvPr/>
        </p:nvGrpSpPr>
        <p:grpSpPr>
          <a:xfrm>
            <a:off x="817888" y="2783454"/>
            <a:ext cx="10265100" cy="828000"/>
            <a:chOff x="963450" y="1311520"/>
            <a:chExt cx="10265100" cy="828000"/>
          </a:xfrm>
        </p:grpSpPr>
        <p:sp>
          <p:nvSpPr>
            <p:cNvPr id="11" name="Google Shape;286;p29">
              <a:extLst>
                <a:ext uri="{FF2B5EF4-FFF2-40B4-BE49-F238E27FC236}">
                  <a16:creationId xmlns:a16="http://schemas.microsoft.com/office/drawing/2014/main" id="{FFE2AFA5-7DEF-38D8-BDD1-76AEF8185550}"/>
                </a:ext>
              </a:extLst>
            </p:cNvPr>
            <p:cNvSpPr/>
            <p:nvPr/>
          </p:nvSpPr>
          <p:spPr>
            <a:xfrm>
              <a:off x="2428129" y="1311520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FADE4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marL="323854" marR="0" lvl="0" indent="-17145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buSzPts val="1200"/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i="0" u="none" strike="noStrike" kern="0" cap="none" spc="0" baseline="0" noProof="0" dirty="0"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87;p29">
              <a:extLst>
                <a:ext uri="{FF2B5EF4-FFF2-40B4-BE49-F238E27FC236}">
                  <a16:creationId xmlns:a16="http://schemas.microsoft.com/office/drawing/2014/main" id="{56CD9EBF-2323-60FE-7D1D-9992D468BC8B}"/>
                </a:ext>
              </a:extLst>
            </p:cNvPr>
            <p:cNvSpPr/>
            <p:nvPr/>
          </p:nvSpPr>
          <p:spPr>
            <a:xfrm>
              <a:off x="963450" y="1311520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chemeClr val="bg1"/>
                  </a:solidFill>
                </a:rPr>
                <a:t>Tâche 6</a:t>
              </a:r>
            </a:p>
          </p:txBody>
        </p:sp>
      </p:grp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715062" y="3714588"/>
            <a:ext cx="10440000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377934" y="2997399"/>
            <a:ext cx="8674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8">
              <a:defRPr/>
            </a:pPr>
            <a:r>
              <a:rPr lang="fr-FR" sz="2000" b="1" kern="0" noProof="0" dirty="0">
                <a:solidFill>
                  <a:schemeClr val="bg1"/>
                </a:solidFill>
              </a:rPr>
              <a:t>Identifier les niveaux trophiques à partir des chaînes et des réseaux trophiques.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D954DD-2E88-A16D-BC8E-92691847F203}"/>
              </a:ext>
            </a:extLst>
          </p:cNvPr>
          <p:cNvSpPr txBox="1"/>
          <p:nvPr/>
        </p:nvSpPr>
        <p:spPr>
          <a:xfrm>
            <a:off x="2377934" y="3990155"/>
            <a:ext cx="8212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rgbClr val="000000"/>
                </a:solidFill>
              </a:rPr>
              <a:t>Expliquer le transfert de la matière à travers des niveaux trophiques.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77D681-84B2-B1C7-78F6-B0F090CB4B7A}"/>
              </a:ext>
            </a:extLst>
          </p:cNvPr>
          <p:cNvSpPr txBox="1"/>
          <p:nvPr/>
        </p:nvSpPr>
        <p:spPr>
          <a:xfrm>
            <a:off x="2377933" y="4998300"/>
            <a:ext cx="7622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chemeClr val="bg1"/>
                </a:solidFill>
              </a:rPr>
              <a:t>Expliquer le flux de l’énergie à travers des niveaux trophiques.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2B74C8-9D28-74BF-CAE4-56A2B0CAB33B}"/>
              </a:ext>
            </a:extLst>
          </p:cNvPr>
          <p:cNvSpPr/>
          <p:nvPr/>
        </p:nvSpPr>
        <p:spPr>
          <a:xfrm>
            <a:off x="715062" y="1261034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Échange de la matière et de l’énergie entre le vivant et son environnement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3590D-6BF0-1F8E-33BC-E74FE1FD16CB}"/>
              </a:ext>
            </a:extLst>
          </p:cNvPr>
          <p:cNvSpPr/>
          <p:nvPr/>
        </p:nvSpPr>
        <p:spPr>
          <a:xfrm>
            <a:off x="715063" y="2024729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Transfert de la matière et flux de l’énergie dans l’écosystème</a:t>
            </a:r>
          </a:p>
        </p:txBody>
      </p:sp>
      <p:sp>
        <p:nvSpPr>
          <p:cNvPr id="8" name="Google Shape;285;p29">
            <a:extLst>
              <a:ext uri="{FF2B5EF4-FFF2-40B4-BE49-F238E27FC236}">
                <a16:creationId xmlns:a16="http://schemas.microsoft.com/office/drawing/2014/main" id="{93E58BA9-3364-706B-F53E-8065A6181845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le chapitre: Cycles et flux de l’énergie dans l’écosystème</a:t>
            </a:r>
          </a:p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264934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3" name="Google Shape;995;p109">
            <a:extLst>
              <a:ext uri="{FF2B5EF4-FFF2-40B4-BE49-F238E27FC236}">
                <a16:creationId xmlns:a16="http://schemas.microsoft.com/office/drawing/2014/main" id="{74EDE413-B5FE-10B3-FA14-0D0FEA37D0BF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15" name="Google Shape;996;p109">
            <a:extLst>
              <a:ext uri="{FF2B5EF4-FFF2-40B4-BE49-F238E27FC236}">
                <a16:creationId xmlns:a16="http://schemas.microsoft.com/office/drawing/2014/main" id="{DDC12CC1-D489-E89B-D6FC-29519B2FE55A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6E8E8952-E186-C0C3-72CC-F51866E0EF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9" name="Picture 21">
            <a:extLst>
              <a:ext uri="{FF2B5EF4-FFF2-40B4-BE49-F238E27FC236}">
                <a16:creationId xmlns:a16="http://schemas.microsoft.com/office/drawing/2014/main" id="{34630D6E-1532-7156-BB45-2233A90CD4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21" name="Picture 1">
            <a:extLst>
              <a:ext uri="{FF2B5EF4-FFF2-40B4-BE49-F238E27FC236}">
                <a16:creationId xmlns:a16="http://schemas.microsoft.com/office/drawing/2014/main" id="{AF652CD6-4127-D38A-FD20-7FF3D578AD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408D0FD3-17F4-B80F-F30D-C6DED707B3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A0169F2A-4618-EAB9-D608-808B7AD8C02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7D70B4-E964-A401-B1FE-A2E45EEFC6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5" name="Picture 2" descr="Tableau blanc magnétique d'affichage et d'écriture">
            <a:extLst>
              <a:ext uri="{FF2B5EF4-FFF2-40B4-BE49-F238E27FC236}">
                <a16:creationId xmlns:a16="http://schemas.microsoft.com/office/drawing/2014/main" id="{241D7BCF-2F8E-45FB-F6F9-1419333FD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Vidéoprojecteur Nec V260">
            <a:extLst>
              <a:ext uri="{FF2B5EF4-FFF2-40B4-BE49-F238E27FC236}">
                <a16:creationId xmlns:a16="http://schemas.microsoft.com/office/drawing/2014/main" id="{49976BEE-E6ED-07D8-6E0E-6FB884886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C PORTABLE LENOVO I7-13620H 16G 512G SSD WIN 11">
            <a:extLst>
              <a:ext uri="{FF2B5EF4-FFF2-40B4-BE49-F238E27FC236}">
                <a16:creationId xmlns:a16="http://schemas.microsoft.com/office/drawing/2014/main" id="{B6F7B841-7AB0-F795-912F-7B3123A5D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2E2C3-89E6-1482-36E4-94C96C3F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9B838E1A-E7B9-7570-DB76-AFAD95C69F5A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352EB37A-18F8-52AF-5C1A-8EEB88FEB727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266C62E4-6D1F-E207-6E81-2E938AA8B782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2442E644-BD8D-77F6-06F2-7EE28746E503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DED756E9-882E-23F2-1D0A-FAC3A3189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05948947-8BA2-95F4-7DEE-5A274D88F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40F47A68-E50A-C729-BEB3-98EA88AB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9FAFC351-A087-4252-3A16-391422C9A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11A1BA8E-5DB1-C394-31F0-191F245F8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FEA15648-1A93-CB18-AF1F-A1B6A5011787}"/>
              </a:ext>
            </a:extLst>
          </p:cNvPr>
          <p:cNvSpPr txBox="1"/>
          <p:nvPr/>
        </p:nvSpPr>
        <p:spPr>
          <a:xfrm>
            <a:off x="2482211" y="1390063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036D7E-A205-EE50-97D1-A00E6483C326}"/>
              </a:ext>
            </a:extLst>
          </p:cNvPr>
          <p:cNvSpPr txBox="1"/>
          <p:nvPr/>
        </p:nvSpPr>
        <p:spPr>
          <a:xfrm>
            <a:off x="2450043" y="112132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b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Qui peut me rappeler la signification de ces icones?</a:t>
            </a:r>
          </a:p>
        </p:txBody>
      </p:sp>
    </p:spTree>
    <p:extLst>
      <p:ext uri="{BB962C8B-B14F-4D97-AF65-F5344CB8AC3E}">
        <p14:creationId xmlns:p14="http://schemas.microsoft.com/office/powerpoint/2010/main" val="3267801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participe activement. Je lève la main pour participer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l’enseignant parle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d’autres camarades répondent à l’enseignant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Si quelque chose n’est pas clair, je pose des questions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fais mes devoirs en classe et à la maison avec sérieux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703F751C-308D-CE20-11EE-2132ADA3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71FAC4F-8AAC-0D31-E44D-30BEF1EED0E4}"/>
              </a:ext>
            </a:extLst>
          </p:cNvPr>
          <p:cNvSpPr/>
          <p:nvPr/>
        </p:nvSpPr>
        <p:spPr>
          <a:xfrm>
            <a:off x="508000" y="1533781"/>
            <a:ext cx="83603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Reliez chaque niveau trophique à sa définition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5457A81-6CD4-CBA9-9296-5C81D0097A8D}"/>
              </a:ext>
            </a:extLst>
          </p:cNvPr>
          <p:cNvGrpSpPr/>
          <p:nvPr/>
        </p:nvGrpSpPr>
        <p:grpSpPr>
          <a:xfrm>
            <a:off x="1799885" y="2664561"/>
            <a:ext cx="8238195" cy="2148881"/>
            <a:chOff x="5650908" y="4705404"/>
            <a:chExt cx="8238195" cy="2148881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E783035-DD8A-365A-EEEB-D35C520DFBCA}"/>
                </a:ext>
              </a:extLst>
            </p:cNvPr>
            <p:cNvSpPr/>
            <p:nvPr/>
          </p:nvSpPr>
          <p:spPr>
            <a:xfrm>
              <a:off x="5650908" y="4705404"/>
              <a:ext cx="240635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Producteur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9D006F-C9C0-6B7B-1F95-50198537B449}"/>
                </a:ext>
              </a:extLst>
            </p:cNvPr>
            <p:cNvSpPr/>
            <p:nvPr/>
          </p:nvSpPr>
          <p:spPr>
            <a:xfrm>
              <a:off x="5650908" y="5521895"/>
              <a:ext cx="240635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1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CC08831-E333-3237-DE92-4A7E587336D8}"/>
                </a:ext>
              </a:extLst>
            </p:cNvPr>
            <p:cNvSpPr/>
            <p:nvPr/>
          </p:nvSpPr>
          <p:spPr>
            <a:xfrm>
              <a:off x="10160383" y="4705404"/>
              <a:ext cx="37287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Mange le consommateur 1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4CC5B17-2E24-4914-C9BC-A4A9AF203DED}"/>
                </a:ext>
              </a:extLst>
            </p:cNvPr>
            <p:cNvSpPr/>
            <p:nvPr/>
          </p:nvSpPr>
          <p:spPr>
            <a:xfrm>
              <a:off x="10160383" y="5521895"/>
              <a:ext cx="37287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Fabrique sa propre matière 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B6EEC99-928A-C810-7D8B-AA45942D40FE}"/>
                </a:ext>
              </a:extLst>
            </p:cNvPr>
            <p:cNvSpPr/>
            <p:nvPr/>
          </p:nvSpPr>
          <p:spPr>
            <a:xfrm>
              <a:off x="5650908" y="6343507"/>
              <a:ext cx="240635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2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DAA76E81-6F99-E067-727B-55CF4525D5F3}"/>
                </a:ext>
              </a:extLst>
            </p:cNvPr>
            <p:cNvSpPr/>
            <p:nvPr/>
          </p:nvSpPr>
          <p:spPr>
            <a:xfrm>
              <a:off x="10160383" y="6338386"/>
              <a:ext cx="37287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Mange le producteur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70FCC4A-907A-0C19-DC14-E34AB5EE94FA}"/>
              </a:ext>
            </a:extLst>
          </p:cNvPr>
          <p:cNvSpPr txBox="1"/>
          <p:nvPr/>
        </p:nvSpPr>
        <p:spPr>
          <a:xfrm>
            <a:off x="1013331" y="-53767"/>
            <a:ext cx="101653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commencer, nous devons nous rappeler ce que nous savons déjà à propos des cha</a:t>
            </a:r>
            <a:r>
              <a:rPr lang="fr-FR" sz="2000" b="1" noProof="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î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nes et réseaux trophiques. Répondez à la question suivante</a:t>
            </a:r>
            <a:r>
              <a:rPr lang="fr-FR" sz="2000" b="1" noProof="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: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A878C4A5-C1EB-D646-77D7-008ADC51AD14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43561" y="150390"/>
            <a:ext cx="258752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FB89006-C046-9A2B-AB50-206C54F4D070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>
            <a:off x="4206241" y="2919950"/>
            <a:ext cx="2103119" cy="81649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E2B37BC9-3CF3-2ED5-26DC-723ADDB4341A}"/>
              </a:ext>
            </a:extLst>
          </p:cNvPr>
          <p:cNvCxnSpPr>
            <a:cxnSpLocks/>
            <a:stCxn id="19" idx="3"/>
            <a:endCxn id="24" idx="1"/>
          </p:cNvCxnSpPr>
          <p:nvPr/>
        </p:nvCxnSpPr>
        <p:spPr>
          <a:xfrm>
            <a:off x="4206241" y="3736441"/>
            <a:ext cx="2103119" cy="816491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B6287BDB-EBC6-A00E-0862-EDC19D16229B}"/>
              </a:ext>
            </a:extLst>
          </p:cNvPr>
          <p:cNvCxnSpPr>
            <a:cxnSpLocks/>
            <a:stCxn id="23" idx="3"/>
            <a:endCxn id="20" idx="1"/>
          </p:cNvCxnSpPr>
          <p:nvPr/>
        </p:nvCxnSpPr>
        <p:spPr>
          <a:xfrm flipV="1">
            <a:off x="4206241" y="2919950"/>
            <a:ext cx="2103119" cy="163810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6B8BA2A-6D79-431B-60D5-636816C0EE31}"/>
              </a:ext>
            </a:extLst>
          </p:cNvPr>
          <p:cNvGrpSpPr/>
          <p:nvPr/>
        </p:nvGrpSpPr>
        <p:grpSpPr>
          <a:xfrm>
            <a:off x="1799885" y="2664561"/>
            <a:ext cx="8238195" cy="2148881"/>
            <a:chOff x="5650908" y="4705404"/>
            <a:chExt cx="8238195" cy="2148881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1D8DF2F-361E-6E0E-4136-D9F231F69D9D}"/>
                </a:ext>
              </a:extLst>
            </p:cNvPr>
            <p:cNvSpPr/>
            <p:nvPr/>
          </p:nvSpPr>
          <p:spPr>
            <a:xfrm>
              <a:off x="5650908" y="4705404"/>
              <a:ext cx="240635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Producteur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D984738E-2DEB-9602-88C5-E1A26A8FF2F3}"/>
                </a:ext>
              </a:extLst>
            </p:cNvPr>
            <p:cNvSpPr/>
            <p:nvPr/>
          </p:nvSpPr>
          <p:spPr>
            <a:xfrm>
              <a:off x="5650908" y="5521895"/>
              <a:ext cx="240635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1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2A74D11-1E5B-C993-F321-840CFCE5B206}"/>
                </a:ext>
              </a:extLst>
            </p:cNvPr>
            <p:cNvSpPr/>
            <p:nvPr/>
          </p:nvSpPr>
          <p:spPr>
            <a:xfrm>
              <a:off x="10160383" y="4705404"/>
              <a:ext cx="37287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Mange le consommateur 1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6D49457-D1FC-0FE7-DC3F-1B62F8E88479}"/>
                </a:ext>
              </a:extLst>
            </p:cNvPr>
            <p:cNvSpPr/>
            <p:nvPr/>
          </p:nvSpPr>
          <p:spPr>
            <a:xfrm>
              <a:off x="10160383" y="5521895"/>
              <a:ext cx="37287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Fabrique sa propre matière 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A6F5511-E038-B331-5B5B-39C4E4C8D32E}"/>
                </a:ext>
              </a:extLst>
            </p:cNvPr>
            <p:cNvSpPr/>
            <p:nvPr/>
          </p:nvSpPr>
          <p:spPr>
            <a:xfrm>
              <a:off x="5650908" y="6343507"/>
              <a:ext cx="240635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2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7E663D5C-7B97-A499-F70C-72520340B294}"/>
                </a:ext>
              </a:extLst>
            </p:cNvPr>
            <p:cNvSpPr/>
            <p:nvPr/>
          </p:nvSpPr>
          <p:spPr>
            <a:xfrm>
              <a:off x="10160383" y="6338386"/>
              <a:ext cx="37287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Mange le producteur</a:t>
              </a:r>
            </a:p>
          </p:txBody>
        </p:sp>
      </p:grp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86FAF9D3-F998-0A2F-5967-0E2A6DBB9468}"/>
              </a:ext>
            </a:extLst>
          </p:cNvPr>
          <p:cNvSpPr/>
          <p:nvPr/>
        </p:nvSpPr>
        <p:spPr>
          <a:xfrm>
            <a:off x="508000" y="1533781"/>
            <a:ext cx="83603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</a:rPr>
              <a:t>La définition</a:t>
            </a: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 de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chaque niveau trophique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630EB2B0-4083-1AB5-B365-BCE8E48633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A58AFF-7A6F-E81A-CA74-E3B840ABB2B0}"/>
              </a:ext>
            </a:extLst>
          </p:cNvPr>
          <p:cNvSpPr/>
          <p:nvPr/>
        </p:nvSpPr>
        <p:spPr>
          <a:xfrm>
            <a:off x="750791" y="1378650"/>
            <a:ext cx="648677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</a:t>
            </a:r>
            <a:r>
              <a:rPr lang="fr-FR" sz="2400" b="1" noProof="0" dirty="0">
                <a:solidFill>
                  <a:srgbClr val="0852A4"/>
                </a:solidFill>
              </a:rPr>
              <a:t>la chaîne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alimentaire suivante: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61C7D52-5B73-8BCD-4995-EDB2C8F732BE}"/>
              </a:ext>
            </a:extLst>
          </p:cNvPr>
          <p:cNvGrpSpPr/>
          <p:nvPr/>
        </p:nvGrpSpPr>
        <p:grpSpPr>
          <a:xfrm>
            <a:off x="1295787" y="2306183"/>
            <a:ext cx="8927522" cy="510778"/>
            <a:chOff x="1295787" y="2306183"/>
            <a:chExt cx="8927522" cy="51077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D99CF20-66F7-2B29-4381-7E476BA58D67}"/>
                </a:ext>
              </a:extLst>
            </p:cNvPr>
            <p:cNvSpPr/>
            <p:nvPr/>
          </p:nvSpPr>
          <p:spPr>
            <a:xfrm>
              <a:off x="1295787" y="2306183"/>
              <a:ext cx="217893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DA23554-45EC-B4C0-0DEF-E37664E28854}"/>
                </a:ext>
              </a:extLst>
            </p:cNvPr>
            <p:cNvSpPr/>
            <p:nvPr/>
          </p:nvSpPr>
          <p:spPr>
            <a:xfrm>
              <a:off x="435811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AC14309-6314-106F-34C6-54BF89BA8120}"/>
                </a:ext>
              </a:extLst>
            </p:cNvPr>
            <p:cNvSpPr/>
            <p:nvPr/>
          </p:nvSpPr>
          <p:spPr>
            <a:xfrm>
              <a:off x="660764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62CE22D-2E77-3AD0-46D7-7E0602B7C170}"/>
                </a:ext>
              </a:extLst>
            </p:cNvPr>
            <p:cNvSpPr/>
            <p:nvPr/>
          </p:nvSpPr>
          <p:spPr>
            <a:xfrm>
              <a:off x="8857175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282CEED1-E25F-8CF0-4BB9-925CDA2275CB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80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2816B693-AE4E-C5EB-5EEF-191B42BC3989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DD1A3FE1-E2BA-5938-346A-84515542FE51}"/>
                </a:ext>
              </a:extLst>
            </p:cNvPr>
            <p:cNvCxnSpPr>
              <a:cxnSpLocks/>
            </p:cNvCxnSpPr>
            <p:nvPr/>
          </p:nvCxnSpPr>
          <p:spPr>
            <a:xfrm>
              <a:off x="80924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36FCC15-CCA3-1772-805F-FB64F9F61C88}"/>
              </a:ext>
            </a:extLst>
          </p:cNvPr>
          <p:cNvSpPr/>
          <p:nvPr/>
        </p:nvSpPr>
        <p:spPr>
          <a:xfrm>
            <a:off x="803938" y="3255348"/>
            <a:ext cx="5106186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Cette chaîne alimentaire comprend: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4D24E07-49B9-9547-76F9-9327B431E3CB}"/>
              </a:ext>
            </a:extLst>
          </p:cNvPr>
          <p:cNvGrpSpPr/>
          <p:nvPr/>
        </p:nvGrpSpPr>
        <p:grpSpPr>
          <a:xfrm>
            <a:off x="1899920" y="3939439"/>
            <a:ext cx="4010204" cy="2245634"/>
            <a:chOff x="1899920" y="3939439"/>
            <a:chExt cx="4010204" cy="224563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15CA1F94-5D27-433E-F255-7025605ACD51}"/>
                </a:ext>
              </a:extLst>
            </p:cNvPr>
            <p:cNvSpPr/>
            <p:nvPr/>
          </p:nvSpPr>
          <p:spPr>
            <a:xfrm>
              <a:off x="2806107" y="4806867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BFB41E9-95CB-D54F-67AA-4B675A653E38}"/>
                </a:ext>
              </a:extLst>
            </p:cNvPr>
            <p:cNvSpPr/>
            <p:nvPr/>
          </p:nvSpPr>
          <p:spPr>
            <a:xfrm>
              <a:off x="2806107" y="5674295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156C766-4461-1845-7F9E-1092D9B05B8B}"/>
                </a:ext>
              </a:extLst>
            </p:cNvPr>
            <p:cNvSpPr/>
            <p:nvPr/>
          </p:nvSpPr>
          <p:spPr>
            <a:xfrm>
              <a:off x="2806107" y="3939439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6D26A744-C3A0-2FE9-BD17-61C8FD14D52C}"/>
                </a:ext>
              </a:extLst>
            </p:cNvPr>
            <p:cNvSpPr/>
            <p:nvPr/>
          </p:nvSpPr>
          <p:spPr>
            <a:xfrm>
              <a:off x="1899920" y="3939439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07068066-64C8-8EF2-3D44-D0B9D0476335}"/>
                </a:ext>
              </a:extLst>
            </p:cNvPr>
            <p:cNvSpPr/>
            <p:nvPr/>
          </p:nvSpPr>
          <p:spPr>
            <a:xfrm>
              <a:off x="1899920" y="4796844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5B3D0A5-525D-253E-4759-EA4B36A7441A}"/>
                </a:ext>
              </a:extLst>
            </p:cNvPr>
            <p:cNvSpPr/>
            <p:nvPr/>
          </p:nvSpPr>
          <p:spPr>
            <a:xfrm>
              <a:off x="1899920" y="5674295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28" name="Picture 2">
            <a:extLst>
              <a:ext uri="{FF2B5EF4-FFF2-40B4-BE49-F238E27FC236}">
                <a16:creationId xmlns:a16="http://schemas.microsoft.com/office/drawing/2014/main" id="{D37118A3-4C76-E715-6D6F-B7237C5C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34" y="7864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D_A_02">
            <a:extLst>
              <a:ext uri="{FF2B5EF4-FFF2-40B4-BE49-F238E27FC236}">
                <a16:creationId xmlns:a16="http://schemas.microsoft.com/office/drawing/2014/main" id="{2210F72E-B027-7D66-583B-086DF3126C86}"/>
              </a:ext>
            </a:extLst>
          </p:cNvPr>
          <p:cNvSpPr txBox="1"/>
          <p:nvPr/>
        </p:nvSpPr>
        <p:spPr>
          <a:xfrm>
            <a:off x="877040" y="64090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30" name="D_A_01">
            <a:extLst>
              <a:ext uri="{FF2B5EF4-FFF2-40B4-BE49-F238E27FC236}">
                <a16:creationId xmlns:a16="http://schemas.microsoft.com/office/drawing/2014/main" id="{20B09892-6FFB-4ADB-6EB7-A102A9EBB598}"/>
              </a:ext>
            </a:extLst>
          </p:cNvPr>
          <p:cNvSpPr txBox="1"/>
          <p:nvPr/>
        </p:nvSpPr>
        <p:spPr>
          <a:xfrm>
            <a:off x="877040" y="224249"/>
            <a:ext cx="105537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question sur le nombre des niveaux trophiques d’une chaîne alimentaire </a:t>
            </a:r>
            <a:r>
              <a:rPr lang="fr-FR" sz="1800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808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09A6-5D3B-077A-44E2-F719AE76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A351B7DB-93C4-7A8D-FFA1-15A5BC68E18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AA1EF-4D94-CFF0-91E5-784CAB60D7B9}"/>
              </a:ext>
            </a:extLst>
          </p:cNvPr>
          <p:cNvSpPr txBox="1"/>
          <p:nvPr/>
        </p:nvSpPr>
        <p:spPr>
          <a:xfrm>
            <a:off x="879883" y="327639"/>
            <a:ext cx="1016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cette chaîne alimentaire comprend 4 niveaux trophiques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8402FB-D916-AD8B-1A35-470680DD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43139F5-91FE-7BF1-449C-0414AF25CAFB}"/>
              </a:ext>
            </a:extLst>
          </p:cNvPr>
          <p:cNvSpPr/>
          <p:nvPr/>
        </p:nvSpPr>
        <p:spPr>
          <a:xfrm>
            <a:off x="750791" y="1378650"/>
            <a:ext cx="648677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</a:t>
            </a:r>
            <a:r>
              <a:rPr lang="fr-FR" sz="2400" b="1" noProof="0" dirty="0">
                <a:solidFill>
                  <a:srgbClr val="0852A4"/>
                </a:solidFill>
              </a:rPr>
              <a:t>la chaîne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alimentaire suivante: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1865AB-A984-2999-567F-609A519AE329}"/>
              </a:ext>
            </a:extLst>
          </p:cNvPr>
          <p:cNvGrpSpPr/>
          <p:nvPr/>
        </p:nvGrpSpPr>
        <p:grpSpPr>
          <a:xfrm>
            <a:off x="1295787" y="2306183"/>
            <a:ext cx="8927522" cy="510778"/>
            <a:chOff x="1295787" y="2306183"/>
            <a:chExt cx="8927522" cy="51077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5351E6D-016C-A499-7C76-79CDD5074374}"/>
                </a:ext>
              </a:extLst>
            </p:cNvPr>
            <p:cNvSpPr/>
            <p:nvPr/>
          </p:nvSpPr>
          <p:spPr>
            <a:xfrm>
              <a:off x="1295787" y="2306183"/>
              <a:ext cx="217893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61EC6E9-3472-E306-DA03-17B919DE7B62}"/>
                </a:ext>
              </a:extLst>
            </p:cNvPr>
            <p:cNvSpPr/>
            <p:nvPr/>
          </p:nvSpPr>
          <p:spPr>
            <a:xfrm>
              <a:off x="435811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31C0460-36E6-263D-F10D-69AF7FE9376D}"/>
                </a:ext>
              </a:extLst>
            </p:cNvPr>
            <p:cNvSpPr/>
            <p:nvPr/>
          </p:nvSpPr>
          <p:spPr>
            <a:xfrm>
              <a:off x="660764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CBC764A-0B12-3159-503B-B1FCD38CA7A1}"/>
                </a:ext>
              </a:extLst>
            </p:cNvPr>
            <p:cNvSpPr/>
            <p:nvPr/>
          </p:nvSpPr>
          <p:spPr>
            <a:xfrm>
              <a:off x="8857175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A248B65F-342A-779B-2F6E-9508A03111CA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80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476EA89B-FD75-1781-73BA-89F8EABFF0B4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32D1AA5A-EC9C-D9E0-214F-02E9B9BCA427}"/>
                </a:ext>
              </a:extLst>
            </p:cNvPr>
            <p:cNvCxnSpPr>
              <a:cxnSpLocks/>
            </p:cNvCxnSpPr>
            <p:nvPr/>
          </p:nvCxnSpPr>
          <p:spPr>
            <a:xfrm>
              <a:off x="80924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7D88175D-5846-B3E7-DCFA-1AF0365963E5}"/>
              </a:ext>
            </a:extLst>
          </p:cNvPr>
          <p:cNvSpPr/>
          <p:nvPr/>
        </p:nvSpPr>
        <p:spPr>
          <a:xfrm>
            <a:off x="803938" y="3255348"/>
            <a:ext cx="5106186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Cette chaine alimentaire comprend: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78EB289-6E89-7613-6983-1A86FCBB2AE9}"/>
              </a:ext>
            </a:extLst>
          </p:cNvPr>
          <p:cNvGrpSpPr/>
          <p:nvPr/>
        </p:nvGrpSpPr>
        <p:grpSpPr>
          <a:xfrm>
            <a:off x="1899920" y="3939439"/>
            <a:ext cx="4010204" cy="2245634"/>
            <a:chOff x="1899920" y="3939439"/>
            <a:chExt cx="4010204" cy="2245634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B5FA504D-3AA3-D499-5687-B0F82B5D3E56}"/>
                </a:ext>
              </a:extLst>
            </p:cNvPr>
            <p:cNvSpPr/>
            <p:nvPr/>
          </p:nvSpPr>
          <p:spPr>
            <a:xfrm>
              <a:off x="2806107" y="4806867"/>
              <a:ext cx="3104017" cy="510778"/>
            </a:xfrm>
            <a:prstGeom prst="roundRect">
              <a:avLst/>
            </a:prstGeom>
            <a:solidFill>
              <a:srgbClr val="00345D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91E32C56-D3C2-CA8E-CEC7-BD1ABD2011B0}"/>
                </a:ext>
              </a:extLst>
            </p:cNvPr>
            <p:cNvSpPr/>
            <p:nvPr/>
          </p:nvSpPr>
          <p:spPr>
            <a:xfrm>
              <a:off x="2806107" y="5674295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27F67690-01F4-5C90-406B-374F2862BB16}"/>
                </a:ext>
              </a:extLst>
            </p:cNvPr>
            <p:cNvSpPr/>
            <p:nvPr/>
          </p:nvSpPr>
          <p:spPr>
            <a:xfrm>
              <a:off x="2806107" y="3939439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5BC18011-9066-4A73-CA43-0180C2FDFB48}"/>
                </a:ext>
              </a:extLst>
            </p:cNvPr>
            <p:cNvSpPr/>
            <p:nvPr/>
          </p:nvSpPr>
          <p:spPr>
            <a:xfrm>
              <a:off x="1899920" y="3939439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0D1A31E-D027-3721-78DE-CFB5C74D9BC4}"/>
                </a:ext>
              </a:extLst>
            </p:cNvPr>
            <p:cNvSpPr/>
            <p:nvPr/>
          </p:nvSpPr>
          <p:spPr>
            <a:xfrm>
              <a:off x="1899920" y="4796844"/>
              <a:ext cx="731520" cy="510778"/>
            </a:xfrm>
            <a:prstGeom prst="roundRect">
              <a:avLst/>
            </a:prstGeom>
            <a:solidFill>
              <a:srgbClr val="00345D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B9D9825-EE74-02E7-2C64-7BA2032CC63B}"/>
                </a:ext>
              </a:extLst>
            </p:cNvPr>
            <p:cNvSpPr/>
            <p:nvPr/>
          </p:nvSpPr>
          <p:spPr>
            <a:xfrm>
              <a:off x="1899920" y="5674295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456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B9A3-3C7A-B44E-A39D-95DD78D8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0FA87E58-F4B2-E26F-48C8-A990DFFD5492}"/>
              </a:ext>
            </a:extLst>
          </p:cNvPr>
          <p:cNvSpPr txBox="1"/>
          <p:nvPr/>
        </p:nvSpPr>
        <p:spPr>
          <a:xfrm>
            <a:off x="828053" y="628077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passer au tableau. 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19D2FBB5-199E-33CD-C839-6072837E6A36}"/>
              </a:ext>
            </a:extLst>
          </p:cNvPr>
          <p:cNvSpPr txBox="1"/>
          <p:nvPr/>
        </p:nvSpPr>
        <p:spPr>
          <a:xfrm>
            <a:off x="783852" y="227533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CC2D3C1D-F418-F469-0047-529C247C5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BACA314C-EA13-0E59-806A-F817056075D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BA440FE-F5C9-0860-E2CC-1C4FA8F8B7FC}"/>
              </a:ext>
            </a:extLst>
          </p:cNvPr>
          <p:cNvSpPr/>
          <p:nvPr/>
        </p:nvSpPr>
        <p:spPr>
          <a:xfrm>
            <a:off x="689441" y="2543002"/>
            <a:ext cx="83603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Reliez chaque être vivant à son niveau trophique: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221D726-F86D-83D7-4978-49987874142D}"/>
              </a:ext>
            </a:extLst>
          </p:cNvPr>
          <p:cNvGrpSpPr/>
          <p:nvPr/>
        </p:nvGrpSpPr>
        <p:grpSpPr>
          <a:xfrm>
            <a:off x="2020018" y="3227093"/>
            <a:ext cx="7413804" cy="2889405"/>
            <a:chOff x="1899920" y="3939439"/>
            <a:chExt cx="7413804" cy="2889405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9D5FB0B-DE67-2688-201A-C98407C23199}"/>
                </a:ext>
              </a:extLst>
            </p:cNvPr>
            <p:cNvSpPr/>
            <p:nvPr/>
          </p:nvSpPr>
          <p:spPr>
            <a:xfrm>
              <a:off x="6209707" y="4715427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2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46B8833-7766-4C72-BC33-40E7A6C47CBA}"/>
                </a:ext>
              </a:extLst>
            </p:cNvPr>
            <p:cNvSpPr/>
            <p:nvPr/>
          </p:nvSpPr>
          <p:spPr>
            <a:xfrm>
              <a:off x="6209707" y="5521895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D4B6FA04-A18F-6303-5B20-0FD54EAA186A}"/>
                </a:ext>
              </a:extLst>
            </p:cNvPr>
            <p:cNvSpPr/>
            <p:nvPr/>
          </p:nvSpPr>
          <p:spPr>
            <a:xfrm>
              <a:off x="6209707" y="3939439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3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920F599-0ADF-E3DF-B495-23BCE2B57389}"/>
                </a:ext>
              </a:extLst>
            </p:cNvPr>
            <p:cNvSpPr/>
            <p:nvPr/>
          </p:nvSpPr>
          <p:spPr>
            <a:xfrm>
              <a:off x="1899920" y="3939439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Plantes vertes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4D7D0A6-A39F-54DB-D7F8-A150CA4CA7AA}"/>
                </a:ext>
              </a:extLst>
            </p:cNvPr>
            <p:cNvSpPr/>
            <p:nvPr/>
          </p:nvSpPr>
          <p:spPr>
            <a:xfrm>
              <a:off x="1899920" y="4705404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Souris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B67079B-6AEB-852E-C76B-2626E03A1113}"/>
                </a:ext>
              </a:extLst>
            </p:cNvPr>
            <p:cNvSpPr/>
            <p:nvPr/>
          </p:nvSpPr>
          <p:spPr>
            <a:xfrm>
              <a:off x="1899920" y="5521895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Serpent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CCC8C79-6AA7-5522-0539-ADFE13BE531E}"/>
                </a:ext>
              </a:extLst>
            </p:cNvPr>
            <p:cNvSpPr/>
            <p:nvPr/>
          </p:nvSpPr>
          <p:spPr>
            <a:xfrm>
              <a:off x="6209707" y="6318066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1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F69C2A1-D479-64C3-42B8-44074087B921}"/>
                </a:ext>
              </a:extLst>
            </p:cNvPr>
            <p:cNvSpPr/>
            <p:nvPr/>
          </p:nvSpPr>
          <p:spPr>
            <a:xfrm>
              <a:off x="1899920" y="6318066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Aigle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19807BF-EAA9-FBC1-76D9-275A5DB2588A}"/>
              </a:ext>
            </a:extLst>
          </p:cNvPr>
          <p:cNvSpPr/>
          <p:nvPr/>
        </p:nvSpPr>
        <p:spPr>
          <a:xfrm>
            <a:off x="761260" y="1167763"/>
            <a:ext cx="648677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chaine alimentaire suivante: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09EB5866-AC32-DC09-3939-97BDD8748E8F}"/>
              </a:ext>
            </a:extLst>
          </p:cNvPr>
          <p:cNvGrpSpPr/>
          <p:nvPr/>
        </p:nvGrpSpPr>
        <p:grpSpPr>
          <a:xfrm>
            <a:off x="1632239" y="1801950"/>
            <a:ext cx="8927522" cy="510778"/>
            <a:chOff x="1295787" y="2306183"/>
            <a:chExt cx="8927522" cy="51077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259910FE-F09E-43F5-83FD-DC4EBADCABE4}"/>
                </a:ext>
              </a:extLst>
            </p:cNvPr>
            <p:cNvSpPr/>
            <p:nvPr/>
          </p:nvSpPr>
          <p:spPr>
            <a:xfrm>
              <a:off x="1295787" y="2306183"/>
              <a:ext cx="217893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28C47CEA-252C-F14B-A78D-370E6E5CAD7F}"/>
                </a:ext>
              </a:extLst>
            </p:cNvPr>
            <p:cNvSpPr/>
            <p:nvPr/>
          </p:nvSpPr>
          <p:spPr>
            <a:xfrm>
              <a:off x="435811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49ECF5EB-AD40-37DB-8962-0C0B56AEB46E}"/>
                </a:ext>
              </a:extLst>
            </p:cNvPr>
            <p:cNvSpPr/>
            <p:nvPr/>
          </p:nvSpPr>
          <p:spPr>
            <a:xfrm>
              <a:off x="660764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5BC93A83-F13E-98B8-61CF-4D19EBE7D3BD}"/>
                </a:ext>
              </a:extLst>
            </p:cNvPr>
            <p:cNvSpPr/>
            <p:nvPr/>
          </p:nvSpPr>
          <p:spPr>
            <a:xfrm>
              <a:off x="8857175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90721205-7C5D-5F6E-4BF5-B7B38244A05C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80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>
              <a:extLst>
                <a:ext uri="{FF2B5EF4-FFF2-40B4-BE49-F238E27FC236}">
                  <a16:creationId xmlns:a16="http://schemas.microsoft.com/office/drawing/2014/main" id="{AEC34A12-6ACF-06CD-551A-978B5B82DCB4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C993DB34-3721-5EAE-EE5D-9678AEDE6D1D}"/>
                </a:ext>
              </a:extLst>
            </p:cNvPr>
            <p:cNvCxnSpPr>
              <a:cxnSpLocks/>
            </p:cNvCxnSpPr>
            <p:nvPr/>
          </p:nvCxnSpPr>
          <p:spPr>
            <a:xfrm>
              <a:off x="80924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6416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3B5D-C410-5109-3DB1-28117A51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1DB3B9CA-9E72-F18E-0EF7-74264F2FA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A818CDE-AA4F-BCC6-2D0F-320F56C1F47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0E22CD6-77EC-3E6E-54ED-07A8E52FCF52}"/>
              </a:ext>
            </a:extLst>
          </p:cNvPr>
          <p:cNvSpPr/>
          <p:nvPr/>
        </p:nvSpPr>
        <p:spPr>
          <a:xfrm>
            <a:off x="761260" y="1167763"/>
            <a:ext cx="648677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chaine alimentaire suivante: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DC90443-74D9-2F97-2591-40EB764937A6}"/>
              </a:ext>
            </a:extLst>
          </p:cNvPr>
          <p:cNvGrpSpPr/>
          <p:nvPr/>
        </p:nvGrpSpPr>
        <p:grpSpPr>
          <a:xfrm>
            <a:off x="1632239" y="1801950"/>
            <a:ext cx="8927522" cy="510778"/>
            <a:chOff x="1295787" y="2306183"/>
            <a:chExt cx="8927522" cy="51077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FAF826F8-E385-2B71-C3A6-F0AE9A773934}"/>
                </a:ext>
              </a:extLst>
            </p:cNvPr>
            <p:cNvSpPr/>
            <p:nvPr/>
          </p:nvSpPr>
          <p:spPr>
            <a:xfrm>
              <a:off x="1295787" y="2306183"/>
              <a:ext cx="217893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08A9276-4672-A2FE-4B79-8148B63DDEFF}"/>
                </a:ext>
              </a:extLst>
            </p:cNvPr>
            <p:cNvSpPr/>
            <p:nvPr/>
          </p:nvSpPr>
          <p:spPr>
            <a:xfrm>
              <a:off x="435811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9425766-D78C-E267-BC3E-A124A775EE8D}"/>
                </a:ext>
              </a:extLst>
            </p:cNvPr>
            <p:cNvSpPr/>
            <p:nvPr/>
          </p:nvSpPr>
          <p:spPr>
            <a:xfrm>
              <a:off x="6607646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4A07893-7D0A-4F29-2E47-2FCC10ED7C74}"/>
                </a:ext>
              </a:extLst>
            </p:cNvPr>
            <p:cNvSpPr/>
            <p:nvPr/>
          </p:nvSpPr>
          <p:spPr>
            <a:xfrm>
              <a:off x="8857175" y="2306183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85948B48-C5D4-232E-4573-7ED3E5B2F64D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80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7B019574-EBDC-3A3C-18B2-D714207C8184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AFD3A22C-2B06-9DDB-20D7-11A1C17A67FD}"/>
                </a:ext>
              </a:extLst>
            </p:cNvPr>
            <p:cNvCxnSpPr>
              <a:cxnSpLocks/>
            </p:cNvCxnSpPr>
            <p:nvPr/>
          </p:nvCxnSpPr>
          <p:spPr>
            <a:xfrm>
              <a:off x="80924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EAF3F57-2E91-B759-65EB-1C52335EBE4D}"/>
              </a:ext>
            </a:extLst>
          </p:cNvPr>
          <p:cNvSpPr/>
          <p:nvPr/>
        </p:nvSpPr>
        <p:spPr>
          <a:xfrm>
            <a:off x="689441" y="2543002"/>
            <a:ext cx="836038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Reliez chaque être vivant à son niveau trophique: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955E5D3-28EB-B0EE-2E84-F97F9C07D5C5}"/>
              </a:ext>
            </a:extLst>
          </p:cNvPr>
          <p:cNvGrpSpPr/>
          <p:nvPr/>
        </p:nvGrpSpPr>
        <p:grpSpPr>
          <a:xfrm>
            <a:off x="2020018" y="3227093"/>
            <a:ext cx="7413804" cy="2889405"/>
            <a:chOff x="1899920" y="3939439"/>
            <a:chExt cx="7413804" cy="288940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52FDB34-0793-AEB7-7DE8-CA52B26DD8E5}"/>
                </a:ext>
              </a:extLst>
            </p:cNvPr>
            <p:cNvSpPr/>
            <p:nvPr/>
          </p:nvSpPr>
          <p:spPr>
            <a:xfrm>
              <a:off x="6209707" y="4715427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2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B48B40B-E60E-142F-AE7F-958F8249D7E6}"/>
                </a:ext>
              </a:extLst>
            </p:cNvPr>
            <p:cNvSpPr/>
            <p:nvPr/>
          </p:nvSpPr>
          <p:spPr>
            <a:xfrm>
              <a:off x="6209707" y="5521895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02012777-B0D9-8C7C-7D62-A1BDC10B3A2D}"/>
                </a:ext>
              </a:extLst>
            </p:cNvPr>
            <p:cNvSpPr/>
            <p:nvPr/>
          </p:nvSpPr>
          <p:spPr>
            <a:xfrm>
              <a:off x="6209707" y="3939439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3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DC467DA6-989A-092B-5B72-49A485BF1FFA}"/>
                </a:ext>
              </a:extLst>
            </p:cNvPr>
            <p:cNvSpPr/>
            <p:nvPr/>
          </p:nvSpPr>
          <p:spPr>
            <a:xfrm>
              <a:off x="1899920" y="3939439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Plantes vertes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06F3F57-D91A-A0E5-70AF-5ABBC7E92399}"/>
                </a:ext>
              </a:extLst>
            </p:cNvPr>
            <p:cNvSpPr/>
            <p:nvPr/>
          </p:nvSpPr>
          <p:spPr>
            <a:xfrm>
              <a:off x="1899920" y="4705404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Souris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978C2E0-41FB-0470-C993-0B38F895FDAB}"/>
                </a:ext>
              </a:extLst>
            </p:cNvPr>
            <p:cNvSpPr/>
            <p:nvPr/>
          </p:nvSpPr>
          <p:spPr>
            <a:xfrm>
              <a:off x="1899920" y="5521895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Serpent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CDA62585-1762-986E-7AE5-A0E7ACE68BE8}"/>
                </a:ext>
              </a:extLst>
            </p:cNvPr>
            <p:cNvSpPr/>
            <p:nvPr/>
          </p:nvSpPr>
          <p:spPr>
            <a:xfrm>
              <a:off x="6209707" y="6318066"/>
              <a:ext cx="310401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Consommateur 1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4BB1BB0-DF86-1C78-8042-5D749A3C694B}"/>
                </a:ext>
              </a:extLst>
            </p:cNvPr>
            <p:cNvSpPr/>
            <p:nvPr/>
          </p:nvSpPr>
          <p:spPr>
            <a:xfrm>
              <a:off x="1899920" y="6318066"/>
              <a:ext cx="227766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Aigle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FA5508D5-C074-204B-DDCE-8580E18F515F}"/>
              </a:ext>
            </a:extLst>
          </p:cNvPr>
          <p:cNvCxnSpPr>
            <a:stCxn id="30" idx="3"/>
            <a:endCxn id="28" idx="1"/>
          </p:cNvCxnSpPr>
          <p:nvPr/>
        </p:nvCxnSpPr>
        <p:spPr>
          <a:xfrm>
            <a:off x="4297680" y="3482482"/>
            <a:ext cx="2032125" cy="158245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7641E2E1-40A0-4059-F97D-768DB5E18B8E}"/>
              </a:ext>
            </a:extLst>
          </p:cNvPr>
          <p:cNvCxnSpPr>
            <a:cxnSpLocks/>
            <a:stCxn id="31" idx="3"/>
            <a:endCxn id="33" idx="1"/>
          </p:cNvCxnSpPr>
          <p:nvPr/>
        </p:nvCxnSpPr>
        <p:spPr>
          <a:xfrm>
            <a:off x="4297680" y="4248447"/>
            <a:ext cx="2032125" cy="16126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90246A39-12D5-E28C-C717-A585442E7048}"/>
              </a:ext>
            </a:extLst>
          </p:cNvPr>
          <p:cNvCxnSpPr>
            <a:cxnSpLocks/>
            <a:stCxn id="32" idx="3"/>
            <a:endCxn id="16" idx="1"/>
          </p:cNvCxnSpPr>
          <p:nvPr/>
        </p:nvCxnSpPr>
        <p:spPr>
          <a:xfrm flipV="1">
            <a:off x="4297680" y="4258470"/>
            <a:ext cx="2032125" cy="80646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A18F1589-0C15-0465-C4E2-C52F0A5B0646}"/>
              </a:ext>
            </a:extLst>
          </p:cNvPr>
          <p:cNvCxnSpPr>
            <a:cxnSpLocks/>
            <a:stCxn id="34" idx="3"/>
            <a:endCxn id="29" idx="1"/>
          </p:cNvCxnSpPr>
          <p:nvPr/>
        </p:nvCxnSpPr>
        <p:spPr>
          <a:xfrm flipV="1">
            <a:off x="4297680" y="3482482"/>
            <a:ext cx="2032125" cy="237862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D_A_02">
            <a:extLst>
              <a:ext uri="{FF2B5EF4-FFF2-40B4-BE49-F238E27FC236}">
                <a16:creationId xmlns:a16="http://schemas.microsoft.com/office/drawing/2014/main" id="{479691C1-B448-C2B0-FC5B-EC0553339070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48" name="D_A_01">
            <a:extLst>
              <a:ext uri="{FF2B5EF4-FFF2-40B4-BE49-F238E27FC236}">
                <a16:creationId xmlns:a16="http://schemas.microsoft.com/office/drawing/2014/main" id="{D8581028-6A67-6677-1C9D-FB1D5EA7F348}"/>
              </a:ext>
            </a:extLst>
          </p:cNvPr>
          <p:cNvSpPr txBox="1"/>
          <p:nvPr/>
        </p:nvSpPr>
        <p:spPr>
          <a:xfrm>
            <a:off x="843561" y="150390"/>
            <a:ext cx="258752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</a:p>
        </p:txBody>
      </p:sp>
    </p:spTree>
    <p:extLst>
      <p:ext uri="{BB962C8B-B14F-4D97-AF65-F5344CB8AC3E}">
        <p14:creationId xmlns:p14="http://schemas.microsoft.com/office/powerpoint/2010/main" val="3261547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69108" y="2888252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noProof="0" dirty="0">
                <a:solidFill>
                  <a:srgbClr val="106585"/>
                </a:solidFill>
              </a:rPr>
              <a:t>Expliquer le transfert de la matière à travers des niveaux trophiques.</a:t>
            </a: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2B533AD6-AED4-1611-D5E8-7FB98A0AAE8D}"/>
              </a:ext>
            </a:extLst>
          </p:cNvPr>
          <p:cNvSpPr txBox="1"/>
          <p:nvPr/>
        </p:nvSpPr>
        <p:spPr>
          <a:xfrm>
            <a:off x="854146" y="192746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Prenons la situation suivante: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EC0287-C6ED-13CE-34FE-5557C3ED986E}"/>
              </a:ext>
            </a:extLst>
          </p:cNvPr>
          <p:cNvSpPr txBox="1"/>
          <p:nvPr/>
        </p:nvSpPr>
        <p:spPr>
          <a:xfrm>
            <a:off x="1059642" y="1631913"/>
            <a:ext cx="101362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soigneur d’un zoo remarque que les lions du zoo pesant en moyenne 150 kg consomme chacun 50 kg de viande chaque mois, pourtant leur masse n’augmente que de 2 kg.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FBE8A49-FCEC-B962-DE98-CE3E47A267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6670"/>
          <a:stretch>
            <a:fillRect/>
          </a:stretch>
        </p:blipFill>
        <p:spPr>
          <a:xfrm>
            <a:off x="929240" y="1101784"/>
            <a:ext cx="10440365" cy="58317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9AD0C20-7522-274B-E279-99D902459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836" y="2649362"/>
            <a:ext cx="4890426" cy="3205489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A223B005-329E-6750-6ABD-F8030E702EF9}"/>
              </a:ext>
            </a:extLst>
          </p:cNvPr>
          <p:cNvGrpSpPr/>
          <p:nvPr/>
        </p:nvGrpSpPr>
        <p:grpSpPr>
          <a:xfrm>
            <a:off x="881015" y="3517758"/>
            <a:ext cx="5376194" cy="1708329"/>
            <a:chOff x="881015" y="3517758"/>
            <a:chExt cx="5376194" cy="1708329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93EA525-455B-DA37-92C6-D9B34C899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142" t="67411" r="82434" b="15900"/>
            <a:stretch>
              <a:fillRect/>
            </a:stretch>
          </p:blipFill>
          <p:spPr>
            <a:xfrm>
              <a:off x="881015" y="3517758"/>
              <a:ext cx="1960978" cy="508000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EA156A2-7A2F-F627-BAD2-6D40CC85DE19}"/>
                </a:ext>
              </a:extLst>
            </p:cNvPr>
            <p:cNvSpPr txBox="1"/>
            <p:nvPr/>
          </p:nvSpPr>
          <p:spPr>
            <a:xfrm>
              <a:off x="1059642" y="4025758"/>
              <a:ext cx="5197567" cy="1200329"/>
            </a:xfrm>
            <a:prstGeom prst="rect">
              <a:avLst/>
            </a:prstGeom>
            <a:solidFill>
              <a:srgbClr val="CAE8DE"/>
            </a:solidFill>
          </p:spPr>
          <p:txBody>
            <a:bodyPr wrap="square">
              <a:spAutoFit/>
            </a:bodyPr>
            <a:lstStyle/>
            <a:p>
              <a:pPr algn="just"/>
              <a:r>
                <a:rPr lang="fr-FR" sz="24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Comment expliquer que la matière consommée n’est pas totalement transformée en biomasse ?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B0DA7B6A-696D-EAEC-E16E-B56229843EE4}"/>
              </a:ext>
            </a:extLst>
          </p:cNvPr>
          <p:cNvSpPr txBox="1"/>
          <p:nvPr/>
        </p:nvSpPr>
        <p:spPr>
          <a:xfrm>
            <a:off x="854146" y="595712"/>
            <a:ext cx="10177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noProof="0" dirty="0">
                <a:solidFill>
                  <a:schemeClr val="bg1">
                    <a:lumMod val="65000"/>
                  </a:schemeClr>
                </a:solidFill>
              </a:rPr>
              <a:t>Expliquer la situation et la question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. Demander aux élèves d’estimer l’augmentation de la masse des lions.  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751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A70E1E3-ED32-6DC1-4F42-B6567CD4B71A}"/>
              </a:ext>
            </a:extLst>
          </p:cNvPr>
          <p:cNvSpPr txBox="1"/>
          <p:nvPr/>
        </p:nvSpPr>
        <p:spPr>
          <a:xfrm>
            <a:off x="909541" y="312250"/>
            <a:ext cx="1037291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 consiste à Expliquer le transfert de la matière à travers des niveaux trophiques dans un écosystème.</a:t>
            </a:r>
          </a:p>
        </p:txBody>
      </p:sp>
      <p:sp>
        <p:nvSpPr>
          <p:cNvPr id="3" name="Oval 7">
            <a:extLst>
              <a:ext uri="{FF2B5EF4-FFF2-40B4-BE49-F238E27FC236}">
                <a16:creationId xmlns:a16="http://schemas.microsoft.com/office/drawing/2014/main" id="{9855F0F1-4F00-9BDD-8DEF-26A8D41474D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4" name="Image 9">
            <a:extLst>
              <a:ext uri="{FF2B5EF4-FFF2-40B4-BE49-F238E27FC236}">
                <a16:creationId xmlns:a16="http://schemas.microsoft.com/office/drawing/2014/main" id="{65DE33FF-47BE-72C4-8198-91014D6D2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2F9FC1-E801-F647-9764-668A8D35C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12" y="1216433"/>
            <a:ext cx="6375832" cy="263320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600FC0-1809-4B20-289F-E35B64BC3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12" y="4397168"/>
            <a:ext cx="6375833" cy="1879610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01EEB34-7142-8AE9-5D18-283134E7A7AE}"/>
              </a:ext>
            </a:extLst>
          </p:cNvPr>
          <p:cNvSpPr/>
          <p:nvPr/>
        </p:nvSpPr>
        <p:spPr>
          <a:xfrm>
            <a:off x="8815411" y="2540332"/>
            <a:ext cx="2883706" cy="2258288"/>
          </a:xfrm>
          <a:prstGeom prst="roundRect">
            <a:avLst>
              <a:gd name="adj" fmla="val 916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spc="-11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Expliquer le transfert de la matière dans un écosystème.</a:t>
            </a:r>
            <a:endParaRPr lang="fr-FR" sz="2800" b="1" spc="-11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4A0FDBE9-ABC9-11E6-5503-17EBAF8E6283}"/>
              </a:ext>
            </a:extLst>
          </p:cNvPr>
          <p:cNvSpPr/>
          <p:nvPr/>
        </p:nvSpPr>
        <p:spPr>
          <a:xfrm>
            <a:off x="7638584" y="2461946"/>
            <a:ext cx="646963" cy="2415060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4910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122A2-8BB8-39A4-6781-88546B46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1427357-E9F2-92F7-D042-DF8BE9FBC9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96915E2-DD6F-D5A6-3246-11139364F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E1D93B-79F4-1D12-CDC6-434FE794A131}"/>
              </a:ext>
            </a:extLst>
          </p:cNvPr>
          <p:cNvSpPr txBox="1"/>
          <p:nvPr/>
        </p:nvSpPr>
        <p:spPr>
          <a:xfrm>
            <a:off x="854146" y="192746"/>
            <a:ext cx="99450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répondre à la question posée, nous allons prendre le cas suivant: 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BDCA67-C99B-E0EE-E840-7D606F70F491}"/>
              </a:ext>
            </a:extLst>
          </p:cNvPr>
          <p:cNvSpPr txBox="1"/>
          <p:nvPr/>
        </p:nvSpPr>
        <p:spPr>
          <a:xfrm>
            <a:off x="854146" y="595712"/>
            <a:ext cx="645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noProof="0" dirty="0">
                <a:solidFill>
                  <a:schemeClr val="bg1">
                    <a:lumMod val="65000"/>
                  </a:schemeClr>
                </a:solidFill>
              </a:rPr>
              <a:t>Lire l’exemple</a:t>
            </a:r>
            <a:endParaRPr lang="fr-FR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396DEAC-00FC-9751-22F9-BDE16F1E8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40" y="1368010"/>
            <a:ext cx="10609569" cy="438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422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EA90224-E15F-99FB-0508-8BA8168D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Google Shape;443;p19">
            <a:extLst>
              <a:ext uri="{FF2B5EF4-FFF2-40B4-BE49-F238E27FC236}">
                <a16:creationId xmlns:a16="http://schemas.microsoft.com/office/drawing/2014/main" id="{8DED5FDF-5143-AB5C-B51A-62C81EA53366}"/>
              </a:ext>
            </a:extLst>
          </p:cNvPr>
          <p:cNvSpPr/>
          <p:nvPr/>
        </p:nvSpPr>
        <p:spPr>
          <a:xfrm>
            <a:off x="1194049" y="1613712"/>
            <a:ext cx="10175556" cy="1327978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fr-FR" sz="2400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La pyramide de biomasse est une représentation graphique de la quantité de matière vivante présente à chaque niveau d’une chaîne alimentaire sous forme de rectangles superposés.</a:t>
            </a: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D’abord, nous allons commencer par définir une pyramide de biomasse.</a:t>
            </a:r>
            <a:endParaRPr lang="fr-FR" noProof="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CB0EB51-1A5C-2D6F-B59F-466B71DA2EB9}"/>
              </a:ext>
            </a:extLst>
          </p:cNvPr>
          <p:cNvSpPr/>
          <p:nvPr/>
        </p:nvSpPr>
        <p:spPr>
          <a:xfrm>
            <a:off x="1065523" y="1065566"/>
            <a:ext cx="2448232" cy="442452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400" b="1" noProof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Définition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AF48715-2110-1A1F-4D35-555D2CC5BE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014"/>
          <a:stretch>
            <a:fillRect/>
          </a:stretch>
        </p:blipFill>
        <p:spPr>
          <a:xfrm>
            <a:off x="3256867" y="3477555"/>
            <a:ext cx="4238032" cy="276777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0C7AD34-63A4-C3C2-C8E8-B0FB94F8ADD3}"/>
              </a:ext>
            </a:extLst>
          </p:cNvPr>
          <p:cNvSpPr txBox="1"/>
          <p:nvPr/>
        </p:nvSpPr>
        <p:spPr>
          <a:xfrm>
            <a:off x="796108" y="4378566"/>
            <a:ext cx="1663860" cy="830997"/>
          </a:xfrm>
          <a:prstGeom prst="rect">
            <a:avLst/>
          </a:prstGeom>
          <a:noFill/>
          <a:ln>
            <a:solidFill>
              <a:srgbClr val="00345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Rectangles superposés</a:t>
            </a:r>
            <a:endParaRPr lang="fr-FR" sz="2400" noProof="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337024D-DEAC-4C24-ABAB-07F23572D7E1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459968" y="4794065"/>
            <a:ext cx="796899" cy="90864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D47A366F-9105-B446-8232-6DB7D53AEA73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459968" y="4794065"/>
            <a:ext cx="1831042" cy="28722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726AF47-9CC2-A676-842E-C1C1B536E406}"/>
              </a:ext>
            </a:extLst>
          </p:cNvPr>
          <p:cNvCxnSpPr>
            <a:cxnSpLocks/>
          </p:cNvCxnSpPr>
          <p:nvPr/>
        </p:nvCxnSpPr>
        <p:spPr>
          <a:xfrm flipV="1">
            <a:off x="2459968" y="4378566"/>
            <a:ext cx="2416832" cy="41549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79F7586-D925-0F1C-1583-8F567572E8F2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2459968" y="3629350"/>
            <a:ext cx="2915915" cy="116471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100B334E-0B1B-8DDC-D5A5-4692A96840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887" y="3475504"/>
            <a:ext cx="1767657" cy="276777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98BA143-AC32-0FE8-5E72-07782BCC196F}"/>
              </a:ext>
            </a:extLst>
          </p:cNvPr>
          <p:cNvSpPr/>
          <p:nvPr/>
        </p:nvSpPr>
        <p:spPr>
          <a:xfrm>
            <a:off x="7876952" y="3475504"/>
            <a:ext cx="1767656" cy="27677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1D1C47C0-D9A1-6E3B-484C-855717C30978}"/>
              </a:ext>
            </a:extLst>
          </p:cNvPr>
          <p:cNvCxnSpPr>
            <a:cxnSpLocks/>
            <a:stCxn id="40" idx="1"/>
            <a:endCxn id="30" idx="3"/>
          </p:cNvCxnSpPr>
          <p:nvPr/>
        </p:nvCxnSpPr>
        <p:spPr>
          <a:xfrm flipH="1">
            <a:off x="9644608" y="4859390"/>
            <a:ext cx="59208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C165AA09-4947-3CCD-AF77-146F3229BD38}"/>
              </a:ext>
            </a:extLst>
          </p:cNvPr>
          <p:cNvSpPr txBox="1"/>
          <p:nvPr/>
        </p:nvSpPr>
        <p:spPr>
          <a:xfrm>
            <a:off x="10236688" y="4074560"/>
            <a:ext cx="1663860" cy="1569660"/>
          </a:xfrm>
          <a:prstGeom prst="rect">
            <a:avLst/>
          </a:prstGeom>
          <a:noFill/>
          <a:ln>
            <a:solidFill>
              <a:srgbClr val="00345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Quantité de matière vivante (biomasse) </a:t>
            </a:r>
          </a:p>
        </p:txBody>
      </p: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0" grpId="0" animBg="1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119C-0C28-9F7F-8454-E77813320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7D4465E-93FB-EB49-AC5F-6623001ADA0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0942E112-2B66-DF88-0BA0-E702A6007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Google Shape;443;p19">
            <a:extLst>
              <a:ext uri="{FF2B5EF4-FFF2-40B4-BE49-F238E27FC236}">
                <a16:creationId xmlns:a16="http://schemas.microsoft.com/office/drawing/2014/main" id="{E1DDDA40-BBED-F2CD-5D51-E464CF1004DE}"/>
              </a:ext>
            </a:extLst>
          </p:cNvPr>
          <p:cNvSpPr/>
          <p:nvPr/>
        </p:nvSpPr>
        <p:spPr>
          <a:xfrm>
            <a:off x="579008" y="1229743"/>
            <a:ext cx="10567412" cy="510733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 </a:t>
            </a:r>
            <a:r>
              <a: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Chaque niveau trophique de la  chaîne alimentaire est représenté par un rectangle.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5783F2-664A-1A26-26CC-4BC280E434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014"/>
          <a:stretch>
            <a:fillRect/>
          </a:stretch>
        </p:blipFill>
        <p:spPr>
          <a:xfrm>
            <a:off x="5976978" y="2411339"/>
            <a:ext cx="5392627" cy="352181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8552616-DF5C-132B-8A7F-587FFEF54DAF}"/>
              </a:ext>
            </a:extLst>
          </p:cNvPr>
          <p:cNvSpPr txBox="1"/>
          <p:nvPr/>
        </p:nvSpPr>
        <p:spPr>
          <a:xfrm>
            <a:off x="579008" y="4751636"/>
            <a:ext cx="3973355" cy="1200329"/>
          </a:xfrm>
          <a:prstGeom prst="rect">
            <a:avLst/>
          </a:prstGeom>
          <a:noFill/>
          <a:ln>
            <a:solidFill>
              <a:srgbClr val="00345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Rectangle représentant le premier niveau trophique de la </a:t>
            </a:r>
            <a:r>
              <a:rPr lang="fr-FR" sz="2400" b="1" spc="-50" noProof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chaîne</a:t>
            </a:r>
            <a:r>
              <a:rPr lang="fr-FR" sz="2400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alimentaire</a:t>
            </a:r>
            <a:endParaRPr lang="fr-FR" sz="2400" noProof="0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31FD6C4-A59E-4617-9975-AAE11A707D70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4552363" y="5351801"/>
            <a:ext cx="1424615" cy="404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3358CC5-2CFA-AEBE-6DEC-3988EDDFE603}"/>
              </a:ext>
            </a:extLst>
          </p:cNvPr>
          <p:cNvCxnSpPr>
            <a:cxnSpLocks/>
          </p:cNvCxnSpPr>
          <p:nvPr/>
        </p:nvCxnSpPr>
        <p:spPr>
          <a:xfrm>
            <a:off x="4552363" y="2842850"/>
            <a:ext cx="4024478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E3F05856-5BDF-F477-4828-92885FC67DCB}"/>
              </a:ext>
            </a:extLst>
          </p:cNvPr>
          <p:cNvSpPr txBox="1"/>
          <p:nvPr/>
        </p:nvSpPr>
        <p:spPr>
          <a:xfrm>
            <a:off x="579008" y="2242685"/>
            <a:ext cx="3973355" cy="1200329"/>
          </a:xfrm>
          <a:prstGeom prst="rect">
            <a:avLst/>
          </a:prstGeom>
          <a:noFill/>
          <a:ln>
            <a:solidFill>
              <a:srgbClr val="00345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Rectangle représentant le dernier niveau trophique de la </a:t>
            </a:r>
            <a:r>
              <a:rPr lang="fr-FR" sz="2400" b="1" spc="-50" noProof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chaîne</a:t>
            </a:r>
            <a:r>
              <a:rPr lang="fr-FR" sz="2400" b="1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alimentaire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4045480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C13F9-C1BE-CBBA-ECC4-F56209216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BE4C0FA-F83E-CD39-C309-699FB092206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279A897-B7F9-0775-A288-B8EE53174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Google Shape;443;p19">
            <a:extLst>
              <a:ext uri="{FF2B5EF4-FFF2-40B4-BE49-F238E27FC236}">
                <a16:creationId xmlns:a16="http://schemas.microsoft.com/office/drawing/2014/main" id="{0C6CC80B-1892-523D-5A41-D865B57D706B}"/>
              </a:ext>
            </a:extLst>
          </p:cNvPr>
          <p:cNvSpPr/>
          <p:nvPr/>
        </p:nvSpPr>
        <p:spPr>
          <a:xfrm>
            <a:off x="951010" y="1170136"/>
            <a:ext cx="10175556" cy="919356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fr-FR" sz="2400" b="1" noProof="0" dirty="0">
                <a:solidFill>
                  <a:srgbClr val="002060"/>
                </a:solidFill>
                <a:ea typeface="Calibri"/>
                <a:cs typeface="Calibri"/>
                <a:sym typeface="Wingdings" panose="05000000000000000000" pitchFamily="2" charset="2"/>
              </a:rPr>
              <a:t> </a:t>
            </a:r>
            <a:r>
              <a:rPr lang="fr-FR" sz="2400" b="1" noProof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La largeur du rectangle est proportionnelle à la quantité de matière vivante de chaque niveau trophique.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16F937A-9B3F-5C7C-3C70-F1684D711143}"/>
              </a:ext>
            </a:extLst>
          </p:cNvPr>
          <p:cNvGrpSpPr/>
          <p:nvPr/>
        </p:nvGrpSpPr>
        <p:grpSpPr>
          <a:xfrm>
            <a:off x="1299391" y="2309677"/>
            <a:ext cx="6777651" cy="3088127"/>
            <a:chOff x="1299391" y="2402969"/>
            <a:chExt cx="6777651" cy="308812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F7ABAFB-1F8E-9F83-8280-B13B573DD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7014"/>
            <a:stretch>
              <a:fillRect/>
            </a:stretch>
          </p:blipFill>
          <p:spPr>
            <a:xfrm>
              <a:off x="1299391" y="2402969"/>
              <a:ext cx="4728564" cy="3088127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D761309-0BDB-A121-875F-9E4F3B10E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04789" y="2402969"/>
              <a:ext cx="1972253" cy="3088126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B8F85AA-3DA8-C71E-319A-BEE62C2BEBBD}"/>
              </a:ext>
            </a:extLst>
          </p:cNvPr>
          <p:cNvSpPr/>
          <p:nvPr/>
        </p:nvSpPr>
        <p:spPr>
          <a:xfrm>
            <a:off x="6282599" y="2401313"/>
            <a:ext cx="1603399" cy="405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E80C1EE-0521-D88B-D9CA-E0FCC8EF2E52}"/>
              </a:ext>
            </a:extLst>
          </p:cNvPr>
          <p:cNvCxnSpPr>
            <a:cxnSpLocks/>
          </p:cNvCxnSpPr>
          <p:nvPr/>
        </p:nvCxnSpPr>
        <p:spPr>
          <a:xfrm flipH="1">
            <a:off x="3750940" y="2603870"/>
            <a:ext cx="2531659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A59E211-3BF0-8B8E-0500-3BEDB2F72F49}"/>
              </a:ext>
            </a:extLst>
          </p:cNvPr>
          <p:cNvSpPr/>
          <p:nvPr/>
        </p:nvSpPr>
        <p:spPr>
          <a:xfrm>
            <a:off x="6282599" y="4790133"/>
            <a:ext cx="1603399" cy="405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3F904335-98B4-D17D-5A35-6956BAE03E83}"/>
              </a:ext>
            </a:extLst>
          </p:cNvPr>
          <p:cNvCxnSpPr>
            <a:cxnSpLocks/>
          </p:cNvCxnSpPr>
          <p:nvPr/>
        </p:nvCxnSpPr>
        <p:spPr>
          <a:xfrm flipH="1">
            <a:off x="5926980" y="4992690"/>
            <a:ext cx="355619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D79A770-E42A-C661-4AA6-2BD6ADECE178}"/>
              </a:ext>
            </a:extLst>
          </p:cNvPr>
          <p:cNvCxnSpPr>
            <a:cxnSpLocks/>
            <a:stCxn id="12" idx="3"/>
            <a:endCxn id="28" idx="1"/>
          </p:cNvCxnSpPr>
          <p:nvPr/>
        </p:nvCxnSpPr>
        <p:spPr>
          <a:xfrm flipV="1">
            <a:off x="7885998" y="2602777"/>
            <a:ext cx="1096698" cy="109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13D3C8B-0E93-1DC9-44FB-25DDAA6BFE0B}"/>
              </a:ext>
            </a:extLst>
          </p:cNvPr>
          <p:cNvCxnSpPr>
            <a:cxnSpLocks/>
            <a:stCxn id="20" idx="3"/>
            <a:endCxn id="26" idx="1"/>
          </p:cNvCxnSpPr>
          <p:nvPr/>
        </p:nvCxnSpPr>
        <p:spPr>
          <a:xfrm>
            <a:off x="7885998" y="4992690"/>
            <a:ext cx="1096699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9CB622D3-CD33-1007-061C-370BDB7FE3AB}"/>
              </a:ext>
            </a:extLst>
          </p:cNvPr>
          <p:cNvSpPr/>
          <p:nvPr/>
        </p:nvSpPr>
        <p:spPr>
          <a:xfrm>
            <a:off x="8982697" y="4790133"/>
            <a:ext cx="1972253" cy="405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rgbClr val="002060"/>
                </a:solidFill>
              </a:rPr>
              <a:t>Rectangle large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6A65F99-5535-361D-3643-A61C440593B7}"/>
              </a:ext>
            </a:extLst>
          </p:cNvPr>
          <p:cNvSpPr/>
          <p:nvPr/>
        </p:nvSpPr>
        <p:spPr>
          <a:xfrm>
            <a:off x="8982696" y="2400220"/>
            <a:ext cx="1972253" cy="405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rgbClr val="002060"/>
                </a:solidFill>
              </a:rPr>
              <a:t>Rectangle étroit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F65D56C-CA3E-9771-E833-B1C992C83518}"/>
              </a:ext>
            </a:extLst>
          </p:cNvPr>
          <p:cNvSpPr txBox="1"/>
          <p:nvPr/>
        </p:nvSpPr>
        <p:spPr>
          <a:xfrm>
            <a:off x="940177" y="5827087"/>
            <a:ext cx="10175555" cy="461624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2060"/>
                </a:solidFill>
                <a:ea typeface="Calibri"/>
                <a:cs typeface="Calibri"/>
              </a:defRPr>
            </a:lvl1pPr>
          </a:lstStyle>
          <a:p>
            <a:r>
              <a:rPr lang="fr-FR" noProof="0" dirty="0"/>
              <a:t>Plus le rectangle est large, plus la biomasse de ce niveau est importante.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B09AD3F-83C2-4065-2464-4DC681FE7683}"/>
              </a:ext>
            </a:extLst>
          </p:cNvPr>
          <p:cNvCxnSpPr>
            <a:cxnSpLocks/>
          </p:cNvCxnSpPr>
          <p:nvPr/>
        </p:nvCxnSpPr>
        <p:spPr>
          <a:xfrm flipV="1">
            <a:off x="1299391" y="5392479"/>
            <a:ext cx="4627589" cy="3482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F1081631-BC10-73AD-BA79-B146FD2F11F3}"/>
              </a:ext>
            </a:extLst>
          </p:cNvPr>
          <p:cNvSpPr txBox="1"/>
          <p:nvPr/>
        </p:nvSpPr>
        <p:spPr>
          <a:xfrm>
            <a:off x="2552408" y="5392479"/>
            <a:ext cx="2118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Largeur du rectangle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54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26" grpId="0" animBg="1"/>
      <p:bldP spid="28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BE2B-6733-0216-2E57-1059A60A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690B1E3-2668-C5BA-04D8-32E6085ABC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F0670FA-387F-C32A-38CF-43EA80E4D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AFFBFD-01C8-F826-A12C-9EF80A250511}"/>
              </a:ext>
            </a:extLst>
          </p:cNvPr>
          <p:cNvSpPr txBox="1"/>
          <p:nvPr/>
        </p:nvSpPr>
        <p:spPr>
          <a:xfrm>
            <a:off x="911727" y="216641"/>
            <a:ext cx="103269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Revenons à notre exemple, pour répondre à la question posée, nous allons suivre les étapes suivantes. La première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CBA03B-3B39-2F53-1AC5-0FD8E0E7C7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01"/>
          <a:stretch>
            <a:fillRect/>
          </a:stretch>
        </p:blipFill>
        <p:spPr>
          <a:xfrm>
            <a:off x="1978674" y="2397823"/>
            <a:ext cx="7952233" cy="274230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914EC53-FF64-4B05-7C76-531C32983C99}"/>
              </a:ext>
            </a:extLst>
          </p:cNvPr>
          <p:cNvSpPr txBox="1"/>
          <p:nvPr/>
        </p:nvSpPr>
        <p:spPr>
          <a:xfrm>
            <a:off x="579008" y="5398085"/>
            <a:ext cx="59598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0" i="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400" b="0" i="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La pyramide est composée de 4 rectangle</a:t>
            </a:r>
            <a:r>
              <a:rPr lang="fr-FR" sz="2400" noProof="0" dirty="0">
                <a:solidFill>
                  <a:srgbClr val="002060"/>
                </a:solidFill>
                <a:latin typeface="Calibri" panose="020F0502020204030204" pitchFamily="34" charset="0"/>
              </a:rPr>
              <a:t>s</a:t>
            </a:r>
            <a:r>
              <a:rPr lang="fr-FR" sz="2400" noProof="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972744A3-4ECB-B514-D5BF-2006407415CF}"/>
              </a:ext>
            </a:extLst>
          </p:cNvPr>
          <p:cNvSpPr/>
          <p:nvPr/>
        </p:nvSpPr>
        <p:spPr>
          <a:xfrm>
            <a:off x="6484868" y="5506535"/>
            <a:ext cx="567160" cy="4196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49DD3F-8294-0389-E1DE-CB4690F4832B}"/>
              </a:ext>
            </a:extLst>
          </p:cNvPr>
          <p:cNvSpPr txBox="1"/>
          <p:nvPr/>
        </p:nvSpPr>
        <p:spPr>
          <a:xfrm>
            <a:off x="7093461" y="5454636"/>
            <a:ext cx="49083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Donc on a </a:t>
            </a:r>
            <a:r>
              <a:rPr lang="fr-FR" sz="24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quatre niveaux trophiques.</a:t>
            </a:r>
            <a:endParaRPr lang="fr-FR" b="1" i="1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4B8AE3-2F10-0D8E-430A-A34572CA00FD}"/>
              </a:ext>
            </a:extLst>
          </p:cNvPr>
          <p:cNvSpPr/>
          <p:nvPr/>
        </p:nvSpPr>
        <p:spPr>
          <a:xfrm>
            <a:off x="4724017" y="5454636"/>
            <a:ext cx="1603399" cy="4051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DD6E46A-7FFB-1A5C-B85C-BF2C167902DA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5525717" y="4681352"/>
            <a:ext cx="718052" cy="77328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F054F72-52AA-1CB8-4266-427DA7458BFF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5525717" y="4183053"/>
            <a:ext cx="570282" cy="127158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1E81722-FCC0-BF52-DAF2-DF07627FD5B1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5525717" y="3581883"/>
            <a:ext cx="491927" cy="187275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61EA3A8-7F52-24B8-4C67-79B6067C2E1C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5525717" y="2911470"/>
            <a:ext cx="400849" cy="254316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EAA76A7F-74B1-4307-47FD-8A419C23E87A}"/>
              </a:ext>
            </a:extLst>
          </p:cNvPr>
          <p:cNvSpPr txBox="1"/>
          <p:nvPr/>
        </p:nvSpPr>
        <p:spPr>
          <a:xfrm>
            <a:off x="911727" y="1717786"/>
            <a:ext cx="60940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/>
              <a:t>a- Nombre des niveaux trophiques étudiés: 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AE8A2A5-E89A-867B-C044-924997BD95B4}"/>
              </a:ext>
            </a:extLst>
          </p:cNvPr>
          <p:cNvGrpSpPr/>
          <p:nvPr/>
        </p:nvGrpSpPr>
        <p:grpSpPr>
          <a:xfrm>
            <a:off x="674377" y="1167237"/>
            <a:ext cx="10326997" cy="510733"/>
            <a:chOff x="674377" y="1225112"/>
            <a:chExt cx="10326997" cy="510733"/>
          </a:xfrm>
        </p:grpSpPr>
        <p:sp>
          <p:nvSpPr>
            <p:cNvPr id="7" name="Google Shape;443;p19">
              <a:extLst>
                <a:ext uri="{FF2B5EF4-FFF2-40B4-BE49-F238E27FC236}">
                  <a16:creationId xmlns:a16="http://schemas.microsoft.com/office/drawing/2014/main" id="{6B38957E-08E4-B343-33C3-713CF6018484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J’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 les caractéristiques observables de ce phénomène:</a:t>
              </a: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0DDD60E-3E79-909D-5397-F53424697AF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205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A70C0-6150-A5E7-9D2F-3542113C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D82131F-3729-16ED-A412-CA30F9812F7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67FE2B1-F5BD-512B-6815-14CBD9A8F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7212C7-ED75-F8C0-9ACB-EF7D769BEA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01"/>
          <a:stretch>
            <a:fillRect/>
          </a:stretch>
        </p:blipFill>
        <p:spPr>
          <a:xfrm>
            <a:off x="2508852" y="2189208"/>
            <a:ext cx="6817793" cy="235109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070EBA7-C1F6-0F54-66DA-3D60D9B95852}"/>
              </a:ext>
            </a:extLst>
          </p:cNvPr>
          <p:cNvSpPr/>
          <p:nvPr/>
        </p:nvSpPr>
        <p:spPr>
          <a:xfrm>
            <a:off x="2647748" y="3848331"/>
            <a:ext cx="1447431" cy="5134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5E5FF11-E085-093F-7CCA-CE50FEBC7DC9}"/>
              </a:ext>
            </a:extLst>
          </p:cNvPr>
          <p:cNvSpPr txBox="1"/>
          <p:nvPr/>
        </p:nvSpPr>
        <p:spPr>
          <a:xfrm>
            <a:off x="854146" y="4815879"/>
            <a:ext cx="847973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rgbClr val="002060"/>
                </a:solidFill>
                <a:latin typeface="Calibri" panose="020F0502020204030204" pitchFamily="34" charset="0"/>
              </a:rPr>
              <a:t>O</a:t>
            </a:r>
            <a:r>
              <a:rPr lang="fr-FR" sz="2200" b="1" i="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n a mesuré </a:t>
            </a:r>
            <a:r>
              <a:rPr lang="fr-FR" sz="24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la biomasse </a:t>
            </a:r>
            <a:r>
              <a:rPr lang="fr-FR" sz="2200" b="1" noProof="0" dirty="0">
                <a:solidFill>
                  <a:srgbClr val="002060"/>
                </a:solidFill>
                <a:latin typeface="Calibri" panose="020F0502020204030204" pitchFamily="34" charset="0"/>
              </a:rPr>
              <a:t>au niveau de chaque niveau trophique.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A7D4740-4A3A-1FCF-AE7C-0725685BDB63}"/>
              </a:ext>
            </a:extLst>
          </p:cNvPr>
          <p:cNvSpPr txBox="1"/>
          <p:nvPr/>
        </p:nvSpPr>
        <p:spPr>
          <a:xfrm>
            <a:off x="679421" y="5427327"/>
            <a:ext cx="50761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rgbClr val="002060"/>
                </a:solidFill>
                <a:latin typeface="Calibri" panose="020F0502020204030204" pitchFamily="34" charset="0"/>
              </a:rPr>
              <a:t>- La biomasse des p</a:t>
            </a:r>
            <a:r>
              <a:rPr lang="fr-FR" sz="2200" b="1" i="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lantes vertes est :  </a:t>
            </a:r>
            <a:endParaRPr lang="fr-FR" sz="2200" b="1" i="1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734C85B-D594-CB26-1AE6-36DE28367AC7}"/>
              </a:ext>
            </a:extLst>
          </p:cNvPr>
          <p:cNvCxnSpPr>
            <a:cxnSpLocks/>
            <a:stCxn id="27" idx="3"/>
            <a:endCxn id="17" idx="1"/>
          </p:cNvCxnSpPr>
          <p:nvPr/>
        </p:nvCxnSpPr>
        <p:spPr>
          <a:xfrm flipV="1">
            <a:off x="4095179" y="4084068"/>
            <a:ext cx="3738623" cy="210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4846FE5-1CB5-43B3-24C4-AA424A0E9F9A}"/>
              </a:ext>
            </a:extLst>
          </p:cNvPr>
          <p:cNvSpPr/>
          <p:nvPr/>
        </p:nvSpPr>
        <p:spPr>
          <a:xfrm>
            <a:off x="7833802" y="3827322"/>
            <a:ext cx="1447431" cy="5134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9C29B4-987B-DE3A-6FD5-12BFD500DD04}"/>
              </a:ext>
            </a:extLst>
          </p:cNvPr>
          <p:cNvSpPr/>
          <p:nvPr/>
        </p:nvSpPr>
        <p:spPr>
          <a:xfrm>
            <a:off x="2647748" y="3413105"/>
            <a:ext cx="1447431" cy="32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7E952C93-6974-5CB0-3C55-75033D19AA77}"/>
              </a:ext>
            </a:extLst>
          </p:cNvPr>
          <p:cNvCxnSpPr>
            <a:cxnSpLocks/>
            <a:stCxn id="19" idx="3"/>
            <a:endCxn id="22" idx="1"/>
          </p:cNvCxnSpPr>
          <p:nvPr/>
        </p:nvCxnSpPr>
        <p:spPr>
          <a:xfrm flipV="1">
            <a:off x="4095179" y="3556650"/>
            <a:ext cx="3738623" cy="210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F0C2375-F38F-79F0-6515-669486C54AB9}"/>
              </a:ext>
            </a:extLst>
          </p:cNvPr>
          <p:cNvSpPr/>
          <p:nvPr/>
        </p:nvSpPr>
        <p:spPr>
          <a:xfrm>
            <a:off x="7833802" y="3392096"/>
            <a:ext cx="1447431" cy="32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794C531-7DDE-88BD-E42F-540271769F07}"/>
              </a:ext>
            </a:extLst>
          </p:cNvPr>
          <p:cNvSpPr/>
          <p:nvPr/>
        </p:nvSpPr>
        <p:spPr>
          <a:xfrm>
            <a:off x="2647748" y="2963834"/>
            <a:ext cx="1447431" cy="32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E8B5AFA-81E4-1CE2-066C-5C8017A3A14F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4095179" y="3107379"/>
            <a:ext cx="3738623" cy="210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4274299-7EB1-A15B-D3AF-41178BD7FFF1}"/>
              </a:ext>
            </a:extLst>
          </p:cNvPr>
          <p:cNvSpPr/>
          <p:nvPr/>
        </p:nvSpPr>
        <p:spPr>
          <a:xfrm>
            <a:off x="7833802" y="2942825"/>
            <a:ext cx="1447431" cy="32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A83C0DF-56F3-2937-D86A-F01A90F2EBA2}"/>
              </a:ext>
            </a:extLst>
          </p:cNvPr>
          <p:cNvSpPr/>
          <p:nvPr/>
        </p:nvSpPr>
        <p:spPr>
          <a:xfrm>
            <a:off x="2647748" y="2492368"/>
            <a:ext cx="1447431" cy="32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E2DFC67-9EEE-3777-8E37-5B1B7F19E7CC}"/>
              </a:ext>
            </a:extLst>
          </p:cNvPr>
          <p:cNvCxnSpPr>
            <a:cxnSpLocks/>
            <a:stCxn id="31" idx="3"/>
            <a:endCxn id="34" idx="1"/>
          </p:cNvCxnSpPr>
          <p:nvPr/>
        </p:nvCxnSpPr>
        <p:spPr>
          <a:xfrm flipV="1">
            <a:off x="4095179" y="2635913"/>
            <a:ext cx="3738623" cy="210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85DD19C5-A5FC-91CA-82DF-03E14D7EC2DA}"/>
              </a:ext>
            </a:extLst>
          </p:cNvPr>
          <p:cNvSpPr/>
          <p:nvPr/>
        </p:nvSpPr>
        <p:spPr>
          <a:xfrm>
            <a:off x="7833802" y="2471359"/>
            <a:ext cx="1447431" cy="32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1126CD8-C91E-DFC1-47F5-ABA110229428}"/>
              </a:ext>
            </a:extLst>
          </p:cNvPr>
          <p:cNvSpPr txBox="1"/>
          <p:nvPr/>
        </p:nvSpPr>
        <p:spPr>
          <a:xfrm>
            <a:off x="679421" y="5844833"/>
            <a:ext cx="421574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rgbClr val="002060"/>
                </a:solidFill>
                <a:latin typeface="Calibri" panose="020F0502020204030204" pitchFamily="34" charset="0"/>
              </a:rPr>
              <a:t>- La biomasse des lapins est :</a:t>
            </a:r>
            <a:endParaRPr lang="fr-FR" sz="2200" b="1" i="1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8A2DFF2-4485-F75A-138B-5D1D52F48B2C}"/>
              </a:ext>
            </a:extLst>
          </p:cNvPr>
          <p:cNvSpPr txBox="1"/>
          <p:nvPr/>
        </p:nvSpPr>
        <p:spPr>
          <a:xfrm>
            <a:off x="6841254" y="5445852"/>
            <a:ext cx="37267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rgbClr val="002060"/>
                </a:solidFill>
                <a:latin typeface="Calibri" panose="020F0502020204030204" pitchFamily="34" charset="0"/>
              </a:rPr>
              <a:t>- La biomasse des renards est :</a:t>
            </a:r>
            <a:endParaRPr lang="fr-FR" sz="2200" b="1" i="1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BEBBE75-556E-5C02-7BAC-C7227BA09465}"/>
              </a:ext>
            </a:extLst>
          </p:cNvPr>
          <p:cNvSpPr txBox="1"/>
          <p:nvPr/>
        </p:nvSpPr>
        <p:spPr>
          <a:xfrm>
            <a:off x="6841253" y="5841235"/>
            <a:ext cx="34325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rgbClr val="002060"/>
                </a:solidFill>
                <a:latin typeface="Calibri" panose="020F0502020204030204" pitchFamily="34" charset="0"/>
              </a:rPr>
              <a:t>- La biomasse du lion est :</a:t>
            </a:r>
            <a:endParaRPr lang="fr-FR" sz="2200" b="1" i="1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249C08F-F281-D8D0-FDF4-9D2A7F4BFA6E}"/>
              </a:ext>
            </a:extLst>
          </p:cNvPr>
          <p:cNvSpPr txBox="1"/>
          <p:nvPr/>
        </p:nvSpPr>
        <p:spPr>
          <a:xfrm>
            <a:off x="5007071" y="5394701"/>
            <a:ext cx="18120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1000 Kg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C484724-9CC2-264A-7117-434C856B82F0}"/>
              </a:ext>
            </a:extLst>
          </p:cNvPr>
          <p:cNvSpPr txBox="1"/>
          <p:nvPr/>
        </p:nvSpPr>
        <p:spPr>
          <a:xfrm>
            <a:off x="4043155" y="5810457"/>
            <a:ext cx="13362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100 Kg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7CAC4D8-2AFA-17F6-3187-8CC1DA3EF79D}"/>
              </a:ext>
            </a:extLst>
          </p:cNvPr>
          <p:cNvSpPr txBox="1"/>
          <p:nvPr/>
        </p:nvSpPr>
        <p:spPr>
          <a:xfrm>
            <a:off x="10445147" y="5415074"/>
            <a:ext cx="1234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10 Kg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24CA264-48CF-F895-F37E-AA17926BB147}"/>
              </a:ext>
            </a:extLst>
          </p:cNvPr>
          <p:cNvSpPr txBox="1"/>
          <p:nvPr/>
        </p:nvSpPr>
        <p:spPr>
          <a:xfrm>
            <a:off x="10061795" y="5823880"/>
            <a:ext cx="10003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1 Kg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AC2DD7D-C2CD-5556-D262-E4189C886FE6}"/>
              </a:ext>
            </a:extLst>
          </p:cNvPr>
          <p:cNvSpPr txBox="1"/>
          <p:nvPr/>
        </p:nvSpPr>
        <p:spPr>
          <a:xfrm>
            <a:off x="911727" y="1597958"/>
            <a:ext cx="60940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/>
              <a:t>b- La biomasse de chaque niveau trophique.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E0ACB304-61C8-C09F-7C45-25CAEBC06AF9}"/>
              </a:ext>
            </a:extLst>
          </p:cNvPr>
          <p:cNvGrpSpPr/>
          <p:nvPr/>
        </p:nvGrpSpPr>
        <p:grpSpPr>
          <a:xfrm>
            <a:off x="674377" y="1016765"/>
            <a:ext cx="10326997" cy="510733"/>
            <a:chOff x="674377" y="1225112"/>
            <a:chExt cx="10326997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3837D86E-BBCB-4926-6D42-D626C8ED17D0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J’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identifie les caractéristiques observables de ce phénomène: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69BC6F7-5FA2-323B-F285-2CE736F2FE0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94084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5" grpId="0"/>
      <p:bldP spid="17" grpId="0" animBg="1"/>
      <p:bldP spid="19" grpId="0" animBg="1"/>
      <p:bldP spid="22" grpId="0" animBg="1"/>
      <p:bldP spid="24" grpId="0" animBg="1"/>
      <p:bldP spid="30" grpId="0" animBg="1"/>
      <p:bldP spid="31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919C0-14C2-1859-5BD1-74035999D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78CF2BC-BC30-7BEE-82B7-656A813D07E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CD6FA050-2926-2897-14D4-5A94DCFA7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05AAECFE-05A2-0F30-323F-2B8351556E45}"/>
              </a:ext>
            </a:extLst>
          </p:cNvPr>
          <p:cNvGrpSpPr/>
          <p:nvPr/>
        </p:nvGrpSpPr>
        <p:grpSpPr>
          <a:xfrm>
            <a:off x="709101" y="1019428"/>
            <a:ext cx="10326997" cy="510733"/>
            <a:chOff x="674377" y="1225112"/>
            <a:chExt cx="10326997" cy="510733"/>
          </a:xfrm>
        </p:grpSpPr>
        <p:sp>
          <p:nvSpPr>
            <p:cNvPr id="5" name="Google Shape;443;p19">
              <a:extLst>
                <a:ext uri="{FF2B5EF4-FFF2-40B4-BE49-F238E27FC236}">
                  <a16:creationId xmlns:a16="http://schemas.microsoft.com/office/drawing/2014/main" id="{AD59B855-098D-1A5A-355D-9B824B11595D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Je décris le flux de la biomasse au niveau de la 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chaîne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alimentaire.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274A7055-40B5-1BAF-879A-61BB86E6609C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4FAAF93-F291-9A45-55C4-685D2144728F}"/>
              </a:ext>
            </a:extLst>
          </p:cNvPr>
          <p:cNvSpPr txBox="1"/>
          <p:nvPr/>
        </p:nvSpPr>
        <p:spPr>
          <a:xfrm>
            <a:off x="911727" y="268895"/>
            <a:ext cx="35479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deuxième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7902441-9EE4-1F28-91A2-F45E04E8D8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7779"/>
          <a:stretch>
            <a:fillRect/>
          </a:stretch>
        </p:blipFill>
        <p:spPr>
          <a:xfrm>
            <a:off x="1315731" y="2145900"/>
            <a:ext cx="1651811" cy="24818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4DE6A0-50F6-7239-2DB0-1B1C4E2142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778"/>
          <a:stretch>
            <a:fillRect/>
          </a:stretch>
        </p:blipFill>
        <p:spPr>
          <a:xfrm>
            <a:off x="9079693" y="2073219"/>
            <a:ext cx="1651819" cy="24818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921205-E25C-01BE-11E3-58714E4F436A}"/>
              </a:ext>
            </a:extLst>
          </p:cNvPr>
          <p:cNvSpPr/>
          <p:nvPr/>
        </p:nvSpPr>
        <p:spPr>
          <a:xfrm>
            <a:off x="1453458" y="4041606"/>
            <a:ext cx="1447431" cy="5134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5A222C-B944-2929-B080-FB7695F149AC}"/>
              </a:ext>
            </a:extLst>
          </p:cNvPr>
          <p:cNvSpPr/>
          <p:nvPr/>
        </p:nvSpPr>
        <p:spPr>
          <a:xfrm>
            <a:off x="1453457" y="2571868"/>
            <a:ext cx="1447431" cy="3291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84EAD7C0-17BC-EF22-A771-2A77D9BACF54}"/>
              </a:ext>
            </a:extLst>
          </p:cNvPr>
          <p:cNvCxnSpPr>
            <a:stCxn id="13" idx="1"/>
            <a:endCxn id="15" idx="1"/>
          </p:cNvCxnSpPr>
          <p:nvPr/>
        </p:nvCxnSpPr>
        <p:spPr>
          <a:xfrm rot="10800000">
            <a:off x="1453458" y="2736422"/>
            <a:ext cx="1" cy="1561930"/>
          </a:xfrm>
          <a:prstGeom prst="bentConnector3">
            <a:avLst>
              <a:gd name="adj1" fmla="val 2286010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EBB6D48D-5C4A-A9C6-8C3A-01AD2276B7C1}"/>
              </a:ext>
            </a:extLst>
          </p:cNvPr>
          <p:cNvSpPr/>
          <p:nvPr/>
        </p:nvSpPr>
        <p:spPr>
          <a:xfrm>
            <a:off x="9002162" y="3953598"/>
            <a:ext cx="1651819" cy="5134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37957FD-6CCA-270B-C73F-921F57D1AC1F}"/>
              </a:ext>
            </a:extLst>
          </p:cNvPr>
          <p:cNvSpPr/>
          <p:nvPr/>
        </p:nvSpPr>
        <p:spPr>
          <a:xfrm>
            <a:off x="9002161" y="2450647"/>
            <a:ext cx="1651819" cy="37764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25" name="Connecteur : en angle 24">
            <a:extLst>
              <a:ext uri="{FF2B5EF4-FFF2-40B4-BE49-F238E27FC236}">
                <a16:creationId xmlns:a16="http://schemas.microsoft.com/office/drawing/2014/main" id="{97D93FD5-4579-AEC5-EF2E-F2CDEC05E64D}"/>
              </a:ext>
            </a:extLst>
          </p:cNvPr>
          <p:cNvCxnSpPr>
            <a:cxnSpLocks/>
            <a:stCxn id="23" idx="3"/>
            <a:endCxn id="24" idx="3"/>
          </p:cNvCxnSpPr>
          <p:nvPr/>
        </p:nvCxnSpPr>
        <p:spPr>
          <a:xfrm flipH="1" flipV="1">
            <a:off x="10653980" y="2639471"/>
            <a:ext cx="1" cy="1570873"/>
          </a:xfrm>
          <a:prstGeom prst="bentConnector3">
            <a:avLst>
              <a:gd name="adj1" fmla="val -2286000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741B4836-48C3-5346-18C3-CD28C50793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221" r="23608"/>
          <a:stretch>
            <a:fillRect/>
          </a:stretch>
        </p:blipFill>
        <p:spPr>
          <a:xfrm>
            <a:off x="3826665" y="2178576"/>
            <a:ext cx="4026781" cy="248187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F6B3601-8921-5B35-48AA-6680AF255163}"/>
              </a:ext>
            </a:extLst>
          </p:cNvPr>
          <p:cNvSpPr/>
          <p:nvPr/>
        </p:nvSpPr>
        <p:spPr>
          <a:xfrm>
            <a:off x="3897742" y="4058955"/>
            <a:ext cx="3955704" cy="5134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92C042-5729-53AD-00F0-35DBF008E33B}"/>
              </a:ext>
            </a:extLst>
          </p:cNvPr>
          <p:cNvSpPr/>
          <p:nvPr/>
        </p:nvSpPr>
        <p:spPr>
          <a:xfrm>
            <a:off x="5624262" y="2439990"/>
            <a:ext cx="497384" cy="611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38" name="Connecteur : en angle 37">
            <a:extLst>
              <a:ext uri="{FF2B5EF4-FFF2-40B4-BE49-F238E27FC236}">
                <a16:creationId xmlns:a16="http://schemas.microsoft.com/office/drawing/2014/main" id="{B0E8D4EE-92FE-36DE-0DB8-9CE290134EC5}"/>
              </a:ext>
            </a:extLst>
          </p:cNvPr>
          <p:cNvCxnSpPr>
            <a:cxnSpLocks/>
            <a:stCxn id="34" idx="3"/>
            <a:endCxn id="36" idx="3"/>
          </p:cNvCxnSpPr>
          <p:nvPr/>
        </p:nvCxnSpPr>
        <p:spPr>
          <a:xfrm flipH="1" flipV="1">
            <a:off x="6121646" y="2745765"/>
            <a:ext cx="1731800" cy="1569936"/>
          </a:xfrm>
          <a:prstGeom prst="bentConnector3">
            <a:avLst>
              <a:gd name="adj1" fmla="val -132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4C309FA5-2844-F3C2-E232-93AF26F89E1E}"/>
              </a:ext>
            </a:extLst>
          </p:cNvPr>
          <p:cNvSpPr txBox="1"/>
          <p:nvPr/>
        </p:nvSpPr>
        <p:spPr>
          <a:xfrm>
            <a:off x="911727" y="5041831"/>
            <a:ext cx="2279096" cy="76944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200" b="0" i="0" spc="-3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200" spc="-30" noProof="0" dirty="0">
                <a:solidFill>
                  <a:srgbClr val="00206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En allant des plantes vers le lion</a:t>
            </a:r>
            <a:endParaRPr lang="fr-FR" sz="2200" spc="-30" noProof="0" dirty="0">
              <a:solidFill>
                <a:srgbClr val="002060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C021B62-36E5-430E-6651-4F9131A18D3C}"/>
              </a:ext>
            </a:extLst>
          </p:cNvPr>
          <p:cNvSpPr txBox="1"/>
          <p:nvPr/>
        </p:nvSpPr>
        <p:spPr>
          <a:xfrm>
            <a:off x="4069984" y="5041831"/>
            <a:ext cx="3655713" cy="76944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200" b="0" i="0" spc="-3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200" spc="-30" noProof="0" dirty="0">
                <a:solidFill>
                  <a:srgbClr val="00206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Les rectangles deviennent moins larges.</a:t>
            </a:r>
            <a:endParaRPr lang="fr-FR" sz="2200" spc="-30" noProof="0" dirty="0">
              <a:solidFill>
                <a:srgbClr val="002060"/>
              </a:solidFill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48210C6-9CD9-1D91-5A35-CC17141F835D}"/>
              </a:ext>
            </a:extLst>
          </p:cNvPr>
          <p:cNvSpPr txBox="1"/>
          <p:nvPr/>
        </p:nvSpPr>
        <p:spPr>
          <a:xfrm>
            <a:off x="8604859" y="5041831"/>
            <a:ext cx="2851975" cy="76944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200" b="0" i="0" spc="-30" noProof="0" dirty="0">
                <a:solidFill>
                  <a:srgbClr val="002060"/>
                </a:solidFill>
                <a:effectLst/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200" spc="-30" noProof="0" dirty="0">
                <a:solidFill>
                  <a:srgbClr val="00206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Donc la quantité de la biomasse diminue.</a:t>
            </a:r>
            <a:endParaRPr lang="fr-FR" sz="2200" spc="-30" noProof="0" dirty="0">
              <a:solidFill>
                <a:srgbClr val="002060"/>
              </a:solidFill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9585151-AC4F-892C-96CF-F14B647CF54E}"/>
              </a:ext>
            </a:extLst>
          </p:cNvPr>
          <p:cNvSpPr txBox="1"/>
          <p:nvPr/>
        </p:nvSpPr>
        <p:spPr>
          <a:xfrm>
            <a:off x="935437" y="6015757"/>
            <a:ext cx="1990074" cy="430887"/>
          </a:xfrm>
          <a:prstGeom prst="rect">
            <a:avLst/>
          </a:prstGeom>
          <a:solidFill>
            <a:srgbClr val="00345D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200" b="1" i="0" spc="-30" noProof="0" dirty="0">
                <a:solidFill>
                  <a:schemeClr val="bg1"/>
                </a:solidFill>
                <a:effectLst/>
                <a:latin typeface="Calibri" panose="020F0502020204030204" pitchFamily="34" charset="0"/>
                <a:sym typeface="Wingdings" panose="05000000000000000000" pitchFamily="2" charset="2"/>
              </a:rPr>
              <a:t>La description  </a:t>
            </a:r>
            <a:endParaRPr lang="fr-FR" sz="2200" b="1" spc="-30" noProof="0" dirty="0">
              <a:solidFill>
                <a:schemeClr val="bg1"/>
              </a:solidFill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2F6653F6-D674-C073-A1A3-9DA203CEF3B2}"/>
              </a:ext>
            </a:extLst>
          </p:cNvPr>
          <p:cNvSpPr txBox="1"/>
          <p:nvPr/>
        </p:nvSpPr>
        <p:spPr>
          <a:xfrm>
            <a:off x="2900888" y="5999992"/>
            <a:ext cx="8549941" cy="4616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fr-FR" sz="24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En allant des plantes vers le lion le flux de la matière diminue.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BC1ED920-A00A-5E88-8521-203C243AAFDF}"/>
              </a:ext>
            </a:extLst>
          </p:cNvPr>
          <p:cNvSpPr txBox="1"/>
          <p:nvPr/>
        </p:nvSpPr>
        <p:spPr>
          <a:xfrm>
            <a:off x="778585" y="1605448"/>
            <a:ext cx="10257513" cy="43088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fr-FR" sz="2200" noProof="0" dirty="0">
                <a:sym typeface="Wingdings" panose="05000000000000000000" pitchFamily="2" charset="2"/>
              </a:rPr>
              <a:t> Le flux est la quantité de la biomasse transférée d’un niveau</a:t>
            </a:r>
            <a:r>
              <a:rPr lang="fr-FR" sz="2200" noProof="0" dirty="0"/>
              <a:t> trophique à un autre.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1B3CB94-14D5-6F79-CB70-CE4B8E51A1E7}"/>
              </a:ext>
            </a:extLst>
          </p:cNvPr>
          <p:cNvCxnSpPr>
            <a:cxnSpLocks/>
          </p:cNvCxnSpPr>
          <p:nvPr/>
        </p:nvCxnSpPr>
        <p:spPr>
          <a:xfrm>
            <a:off x="3897742" y="4677751"/>
            <a:ext cx="3932697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D4F668B-37C3-2F21-6E87-5CD3428B444B}"/>
              </a:ext>
            </a:extLst>
          </p:cNvPr>
          <p:cNvSpPr txBox="1"/>
          <p:nvPr/>
        </p:nvSpPr>
        <p:spPr>
          <a:xfrm>
            <a:off x="4835589" y="4630921"/>
            <a:ext cx="2118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Largeur du rectangle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207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3" grpId="0" animBg="1"/>
      <p:bldP spid="24" grpId="0" animBg="1"/>
      <p:bldP spid="34" grpId="0" animBg="1"/>
      <p:bldP spid="36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9C25F-0E9E-5485-ED1E-7B9677248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56D6E81-5CCD-5850-C70D-A99E1A0A1D4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29E84D91-7BB8-2708-08C0-96DF5001F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94CD62D-7FED-2B2A-8CDA-A97A18367E55}"/>
              </a:ext>
            </a:extLst>
          </p:cNvPr>
          <p:cNvGrpSpPr/>
          <p:nvPr/>
        </p:nvGrpSpPr>
        <p:grpSpPr>
          <a:xfrm>
            <a:off x="674377" y="1146454"/>
            <a:ext cx="10326997" cy="510733"/>
            <a:chOff x="674377" y="1225112"/>
            <a:chExt cx="10326997" cy="510733"/>
          </a:xfrm>
        </p:grpSpPr>
        <p:sp>
          <p:nvSpPr>
            <p:cNvPr id="5" name="Google Shape;443;p19">
              <a:extLst>
                <a:ext uri="{FF2B5EF4-FFF2-40B4-BE49-F238E27FC236}">
                  <a16:creationId xmlns:a16="http://schemas.microsoft.com/office/drawing/2014/main" id="{16C51AC7-CDDC-6E08-BC4A-0D05EED928D2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J’explique le flux de la biomasse au niveau de la 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chaîne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alimentaire.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8583F4C-CE86-94FD-CC40-FBCC24C9DDE9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E94D0F1-60D8-682D-5BA6-EBA96468D717}"/>
              </a:ext>
            </a:extLst>
          </p:cNvPr>
          <p:cNvSpPr txBox="1"/>
          <p:nvPr/>
        </p:nvSpPr>
        <p:spPr>
          <a:xfrm>
            <a:off x="911727" y="268896"/>
            <a:ext cx="41921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AD6CFB27-1236-8F74-9A3C-52F7C259A9B2}"/>
              </a:ext>
            </a:extLst>
          </p:cNvPr>
          <p:cNvSpPr/>
          <p:nvPr/>
        </p:nvSpPr>
        <p:spPr>
          <a:xfrm>
            <a:off x="4605514" y="3068941"/>
            <a:ext cx="498393" cy="475092"/>
          </a:xfrm>
          <a:prstGeom prst="rightArrow">
            <a:avLst/>
          </a:prstGeom>
          <a:solidFill>
            <a:srgbClr val="21B14A"/>
          </a:solidFill>
          <a:ln>
            <a:solidFill>
              <a:srgbClr val="21B1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 noProof="0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07098443-7E2E-337F-FDFC-F65A0807B496}"/>
              </a:ext>
            </a:extLst>
          </p:cNvPr>
          <p:cNvSpPr/>
          <p:nvPr/>
        </p:nvSpPr>
        <p:spPr>
          <a:xfrm>
            <a:off x="7030447" y="3134006"/>
            <a:ext cx="498393" cy="281708"/>
          </a:xfrm>
          <a:prstGeom prst="rightArrow">
            <a:avLst>
              <a:gd name="adj1" fmla="val 55391"/>
              <a:gd name="adj2" fmla="val 63480"/>
            </a:avLst>
          </a:prstGeom>
          <a:solidFill>
            <a:srgbClr val="21B14A"/>
          </a:solidFill>
          <a:ln>
            <a:solidFill>
              <a:srgbClr val="21B1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 noProof="0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C00AC0F-7FB2-23AD-B427-A46DD4A90918}"/>
              </a:ext>
            </a:extLst>
          </p:cNvPr>
          <p:cNvSpPr/>
          <p:nvPr/>
        </p:nvSpPr>
        <p:spPr>
          <a:xfrm rot="17825165">
            <a:off x="4723017" y="2632507"/>
            <a:ext cx="465884" cy="360959"/>
          </a:xfrm>
          <a:prstGeom prst="rightArrow">
            <a:avLst/>
          </a:prstGeom>
          <a:solidFill>
            <a:srgbClr val="E3B5D4"/>
          </a:solidFill>
          <a:ln>
            <a:solidFill>
              <a:srgbClr val="DFB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 noProof="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FDA7A25D-0BD2-E73C-1B88-FA7BA476C7A0}"/>
              </a:ext>
            </a:extLst>
          </p:cNvPr>
          <p:cNvSpPr/>
          <p:nvPr/>
        </p:nvSpPr>
        <p:spPr>
          <a:xfrm rot="17825165">
            <a:off x="7205325" y="2675177"/>
            <a:ext cx="401444" cy="206051"/>
          </a:xfrm>
          <a:prstGeom prst="rightArrow">
            <a:avLst>
              <a:gd name="adj1" fmla="val 41305"/>
              <a:gd name="adj2" fmla="val 53346"/>
            </a:avLst>
          </a:prstGeom>
          <a:solidFill>
            <a:srgbClr val="E3B5D4"/>
          </a:solidFill>
          <a:ln>
            <a:solidFill>
              <a:srgbClr val="DFB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 noProof="0" dirty="0"/>
          </a:p>
        </p:txBody>
      </p:sp>
      <p:sp>
        <p:nvSpPr>
          <p:cNvPr id="14" name="object 76">
            <a:extLst>
              <a:ext uri="{FF2B5EF4-FFF2-40B4-BE49-F238E27FC236}">
                <a16:creationId xmlns:a16="http://schemas.microsoft.com/office/drawing/2014/main" id="{E7DAB49B-74E5-1A1C-DDF9-BBDF6E378297}"/>
              </a:ext>
            </a:extLst>
          </p:cNvPr>
          <p:cNvSpPr txBox="1"/>
          <p:nvPr/>
        </p:nvSpPr>
        <p:spPr>
          <a:xfrm>
            <a:off x="2770078" y="3234320"/>
            <a:ext cx="1538755" cy="226043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lnSpc>
                <a:spcPts val="1298"/>
              </a:lnSpc>
              <a:spcBef>
                <a:spcPts val="260"/>
              </a:spcBef>
            </a:pPr>
            <a:r>
              <a:rPr lang="fr-FR" sz="2000" b="1" noProof="0" dirty="0">
                <a:solidFill>
                  <a:srgbClr val="18AD40"/>
                </a:solidFill>
                <a:latin typeface="Calibri"/>
                <a:cs typeface="Calibri"/>
              </a:rPr>
              <a:t>Plantes vertes</a:t>
            </a:r>
          </a:p>
        </p:txBody>
      </p:sp>
      <p:sp>
        <p:nvSpPr>
          <p:cNvPr id="15" name="object 76">
            <a:extLst>
              <a:ext uri="{FF2B5EF4-FFF2-40B4-BE49-F238E27FC236}">
                <a16:creationId xmlns:a16="http://schemas.microsoft.com/office/drawing/2014/main" id="{97660490-71BA-64B7-E787-81618C1747A0}"/>
              </a:ext>
            </a:extLst>
          </p:cNvPr>
          <p:cNvSpPr txBox="1"/>
          <p:nvPr/>
        </p:nvSpPr>
        <p:spPr>
          <a:xfrm>
            <a:off x="5222710" y="3223806"/>
            <a:ext cx="1094805" cy="226043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lnSpc>
                <a:spcPts val="1298"/>
              </a:lnSpc>
              <a:spcBef>
                <a:spcPts val="260"/>
              </a:spcBef>
            </a:pPr>
            <a:r>
              <a:rPr lang="fr-FR" sz="2000" b="1" noProof="0" dirty="0">
                <a:solidFill>
                  <a:srgbClr val="59B4ED"/>
                </a:solidFill>
                <a:latin typeface="Calibri"/>
                <a:cs typeface="Calibri"/>
              </a:rPr>
              <a:t>Lapins</a:t>
            </a:r>
          </a:p>
        </p:txBody>
      </p:sp>
      <p:sp>
        <p:nvSpPr>
          <p:cNvPr id="16" name="object 76">
            <a:extLst>
              <a:ext uri="{FF2B5EF4-FFF2-40B4-BE49-F238E27FC236}">
                <a16:creationId xmlns:a16="http://schemas.microsoft.com/office/drawing/2014/main" id="{348F12DF-5FED-BE9A-C735-74252FE4E7EA}"/>
              </a:ext>
            </a:extLst>
          </p:cNvPr>
          <p:cNvSpPr txBox="1"/>
          <p:nvPr/>
        </p:nvSpPr>
        <p:spPr>
          <a:xfrm>
            <a:off x="7528840" y="3161903"/>
            <a:ext cx="1296876" cy="239573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lnSpc>
                <a:spcPts val="1298"/>
              </a:lnSpc>
              <a:spcBef>
                <a:spcPts val="260"/>
              </a:spcBef>
            </a:pPr>
            <a:r>
              <a:rPr lang="fr-FR" sz="2400" b="1" noProof="0" dirty="0">
                <a:solidFill>
                  <a:srgbClr val="A74187"/>
                </a:solidFill>
                <a:latin typeface="Calibri"/>
                <a:cs typeface="Calibri"/>
              </a:rPr>
              <a:t>Renards</a:t>
            </a:r>
          </a:p>
        </p:txBody>
      </p:sp>
      <p:sp>
        <p:nvSpPr>
          <p:cNvPr id="17" name="object 76">
            <a:extLst>
              <a:ext uri="{FF2B5EF4-FFF2-40B4-BE49-F238E27FC236}">
                <a16:creationId xmlns:a16="http://schemas.microsoft.com/office/drawing/2014/main" id="{3ACA5D2F-A03E-E4B7-41E4-5D146537288B}"/>
              </a:ext>
            </a:extLst>
          </p:cNvPr>
          <p:cNvSpPr txBox="1"/>
          <p:nvPr/>
        </p:nvSpPr>
        <p:spPr>
          <a:xfrm>
            <a:off x="2938302" y="4679499"/>
            <a:ext cx="1507216" cy="250665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18AD40"/>
                </a:solidFill>
                <a:latin typeface="Bradley Hand ITC" panose="03070402050302030203" pitchFamily="66" charset="0"/>
              </a:rPr>
              <a:t>Producteur</a:t>
            </a:r>
            <a:r>
              <a:rPr lang="fr-FR" sz="2400" b="1" i="1" noProof="0" dirty="0">
                <a:solidFill>
                  <a:srgbClr val="18AD40"/>
                </a:solidFill>
                <a:latin typeface="Bradley Hand ITC" panose="03070402050302030203" pitchFamily="66" charset="0"/>
              </a:rPr>
              <a:t> </a:t>
            </a: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5321E209-F152-D64A-3739-260F4C036039}"/>
              </a:ext>
            </a:extLst>
          </p:cNvPr>
          <p:cNvGrpSpPr/>
          <p:nvPr/>
        </p:nvGrpSpPr>
        <p:grpSpPr>
          <a:xfrm>
            <a:off x="2672279" y="4576399"/>
            <a:ext cx="1773239" cy="426598"/>
            <a:chOff x="3252390" y="2970932"/>
            <a:chExt cx="1866310" cy="426598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A262D90-C150-D49C-60ED-CFC0BD9E7411}"/>
                </a:ext>
              </a:extLst>
            </p:cNvPr>
            <p:cNvSpPr/>
            <p:nvPr/>
          </p:nvSpPr>
          <p:spPr>
            <a:xfrm>
              <a:off x="3252390" y="2970932"/>
              <a:ext cx="1866310" cy="426598"/>
            </a:xfrm>
            <a:prstGeom prst="roundRect">
              <a:avLst/>
            </a:prstGeom>
            <a:noFill/>
            <a:ln>
              <a:solidFill>
                <a:srgbClr val="18AD4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 noProof="0" dirty="0"/>
            </a:p>
          </p:txBody>
        </p:sp>
        <p:sp>
          <p:nvSpPr>
            <p:cNvPr id="23" name="object 76">
              <a:extLst>
                <a:ext uri="{FF2B5EF4-FFF2-40B4-BE49-F238E27FC236}">
                  <a16:creationId xmlns:a16="http://schemas.microsoft.com/office/drawing/2014/main" id="{AA1CF4F4-259B-72CA-BA58-BE933E1ABB4E}"/>
                </a:ext>
              </a:extLst>
            </p:cNvPr>
            <p:cNvSpPr txBox="1"/>
            <p:nvPr/>
          </p:nvSpPr>
          <p:spPr>
            <a:xfrm>
              <a:off x="3252390" y="3165406"/>
              <a:ext cx="1857492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…………………………….…..…..</a:t>
              </a:r>
            </a:p>
          </p:txBody>
        </p:sp>
      </p:grp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5A0AF10-43A2-E678-7467-E916772D7B5C}"/>
              </a:ext>
            </a:extLst>
          </p:cNvPr>
          <p:cNvSpPr/>
          <p:nvPr/>
        </p:nvSpPr>
        <p:spPr>
          <a:xfrm>
            <a:off x="674377" y="3157081"/>
            <a:ext cx="1398025" cy="334708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bg1"/>
                </a:solidFill>
                <a:cs typeface="Calibri"/>
              </a:rPr>
              <a:t>Être vivant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6129470-A1BC-6774-F73D-2028B1668754}"/>
              </a:ext>
            </a:extLst>
          </p:cNvPr>
          <p:cNvSpPr/>
          <p:nvPr/>
        </p:nvSpPr>
        <p:spPr>
          <a:xfrm>
            <a:off x="456016" y="4668289"/>
            <a:ext cx="1955559" cy="334708"/>
          </a:xfrm>
          <a:prstGeom prst="round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bg1"/>
                </a:solidFill>
                <a:cs typeface="Calibri"/>
              </a:rPr>
              <a:t>Niveau trophique</a:t>
            </a:r>
            <a:endParaRPr lang="fr-FR" noProof="0" dirty="0">
              <a:solidFill>
                <a:schemeClr val="bg1"/>
              </a:solidFill>
            </a:endParaRPr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C64A674F-113B-9C0E-3777-BF8D0DABC0A7}"/>
              </a:ext>
            </a:extLst>
          </p:cNvPr>
          <p:cNvSpPr/>
          <p:nvPr/>
        </p:nvSpPr>
        <p:spPr>
          <a:xfrm>
            <a:off x="9089968" y="3111237"/>
            <a:ext cx="498393" cy="282337"/>
          </a:xfrm>
          <a:prstGeom prst="rightArrow">
            <a:avLst>
              <a:gd name="adj1" fmla="val 33824"/>
              <a:gd name="adj2" fmla="val 47304"/>
            </a:avLst>
          </a:prstGeom>
          <a:solidFill>
            <a:srgbClr val="21B14A"/>
          </a:solidFill>
          <a:ln>
            <a:solidFill>
              <a:srgbClr val="21B1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 noProof="0" dirty="0"/>
          </a:p>
        </p:txBody>
      </p:sp>
      <p:sp>
        <p:nvSpPr>
          <p:cNvPr id="35" name="object 76">
            <a:extLst>
              <a:ext uri="{FF2B5EF4-FFF2-40B4-BE49-F238E27FC236}">
                <a16:creationId xmlns:a16="http://schemas.microsoft.com/office/drawing/2014/main" id="{4FB205E4-7C74-E036-9ECE-C25BECFDDAB3}"/>
              </a:ext>
            </a:extLst>
          </p:cNvPr>
          <p:cNvSpPr txBox="1"/>
          <p:nvPr/>
        </p:nvSpPr>
        <p:spPr>
          <a:xfrm>
            <a:off x="9948768" y="3168669"/>
            <a:ext cx="950098" cy="226043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 algn="ctr">
              <a:lnSpc>
                <a:spcPts val="1298"/>
              </a:lnSpc>
              <a:spcBef>
                <a:spcPts val="260"/>
              </a:spcBef>
            </a:pPr>
            <a:r>
              <a:rPr lang="fr-FR" sz="2000" b="1" noProof="0" dirty="0">
                <a:solidFill>
                  <a:srgbClr val="F15551"/>
                </a:solidFill>
                <a:latin typeface="Calibri"/>
                <a:cs typeface="Calibri"/>
              </a:rPr>
              <a:t>Lion</a:t>
            </a:r>
          </a:p>
        </p:txBody>
      </p:sp>
      <p:sp>
        <p:nvSpPr>
          <p:cNvPr id="38" name="Flèche : droite 37">
            <a:extLst>
              <a:ext uri="{FF2B5EF4-FFF2-40B4-BE49-F238E27FC236}">
                <a16:creationId xmlns:a16="http://schemas.microsoft.com/office/drawing/2014/main" id="{43095DB8-63C6-6FDF-1DD9-D8F6C1D87FD7}"/>
              </a:ext>
            </a:extLst>
          </p:cNvPr>
          <p:cNvSpPr/>
          <p:nvPr/>
        </p:nvSpPr>
        <p:spPr>
          <a:xfrm rot="17825165">
            <a:off x="9138442" y="2929759"/>
            <a:ext cx="401445" cy="82733"/>
          </a:xfrm>
          <a:prstGeom prst="rightArrow">
            <a:avLst>
              <a:gd name="adj1" fmla="val 29315"/>
              <a:gd name="adj2" fmla="val 60696"/>
            </a:avLst>
          </a:prstGeom>
          <a:solidFill>
            <a:srgbClr val="E3B5D4"/>
          </a:solidFill>
          <a:ln>
            <a:solidFill>
              <a:srgbClr val="DFB1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 noProof="0" dirty="0"/>
          </a:p>
        </p:txBody>
      </p:sp>
      <p:sp>
        <p:nvSpPr>
          <p:cNvPr id="42" name="object 76">
            <a:extLst>
              <a:ext uri="{FF2B5EF4-FFF2-40B4-BE49-F238E27FC236}">
                <a16:creationId xmlns:a16="http://schemas.microsoft.com/office/drawing/2014/main" id="{62731A51-FECE-A601-7E77-E5C3616F38F8}"/>
              </a:ext>
            </a:extLst>
          </p:cNvPr>
          <p:cNvSpPr txBox="1"/>
          <p:nvPr/>
        </p:nvSpPr>
        <p:spPr>
          <a:xfrm>
            <a:off x="4894122" y="4690687"/>
            <a:ext cx="1946813" cy="235276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59B4ED"/>
                </a:solidFill>
                <a:latin typeface="Bradley Hand ITC" panose="03070402050302030203" pitchFamily="66" charset="0"/>
              </a:rPr>
              <a:t>Consommateur 1</a:t>
            </a: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FEE45BA8-7AB2-9767-A8B4-A59257C83A92}"/>
              </a:ext>
            </a:extLst>
          </p:cNvPr>
          <p:cNvGrpSpPr/>
          <p:nvPr/>
        </p:nvGrpSpPr>
        <p:grpSpPr>
          <a:xfrm>
            <a:off x="4823497" y="4567613"/>
            <a:ext cx="1953120" cy="426598"/>
            <a:chOff x="3252390" y="2970932"/>
            <a:chExt cx="1598791" cy="426598"/>
          </a:xfrm>
        </p:grpSpPr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FF671ADF-37B4-733D-F6E3-B3C4CD0CFC95}"/>
                </a:ext>
              </a:extLst>
            </p:cNvPr>
            <p:cNvSpPr/>
            <p:nvPr/>
          </p:nvSpPr>
          <p:spPr>
            <a:xfrm>
              <a:off x="3252390" y="2970932"/>
              <a:ext cx="1598791" cy="426598"/>
            </a:xfrm>
            <a:prstGeom prst="roundRect">
              <a:avLst/>
            </a:prstGeom>
            <a:noFill/>
            <a:ln>
              <a:solidFill>
                <a:srgbClr val="59B4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noProof="0" dirty="0"/>
            </a:p>
          </p:txBody>
        </p:sp>
        <p:sp>
          <p:nvSpPr>
            <p:cNvPr id="45" name="object 76">
              <a:extLst>
                <a:ext uri="{FF2B5EF4-FFF2-40B4-BE49-F238E27FC236}">
                  <a16:creationId xmlns:a16="http://schemas.microsoft.com/office/drawing/2014/main" id="{2B8A568B-3800-FE7B-0966-3A155C87F8D5}"/>
                </a:ext>
              </a:extLst>
            </p:cNvPr>
            <p:cNvSpPr txBox="1"/>
            <p:nvPr/>
          </p:nvSpPr>
          <p:spPr>
            <a:xfrm>
              <a:off x="3257554" y="3173675"/>
              <a:ext cx="1593627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…………………………….…..…..</a:t>
              </a:r>
            </a:p>
          </p:txBody>
        </p:sp>
      </p:grpSp>
      <p:sp>
        <p:nvSpPr>
          <p:cNvPr id="46" name="object 76">
            <a:extLst>
              <a:ext uri="{FF2B5EF4-FFF2-40B4-BE49-F238E27FC236}">
                <a16:creationId xmlns:a16="http://schemas.microsoft.com/office/drawing/2014/main" id="{E5645CB0-8635-C6F0-E38F-C39D1255F98C}"/>
              </a:ext>
            </a:extLst>
          </p:cNvPr>
          <p:cNvSpPr txBox="1"/>
          <p:nvPr/>
        </p:nvSpPr>
        <p:spPr>
          <a:xfrm>
            <a:off x="7067885" y="4629816"/>
            <a:ext cx="1964294" cy="235276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A74187"/>
                </a:solidFill>
                <a:latin typeface="Bradley Hand ITC" panose="03070402050302030203" pitchFamily="66" charset="0"/>
              </a:rPr>
              <a:t>Consommateur 2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FC9ED68F-2C41-FDD7-DF1E-E06B69F85A9C}"/>
              </a:ext>
            </a:extLst>
          </p:cNvPr>
          <p:cNvGrpSpPr/>
          <p:nvPr/>
        </p:nvGrpSpPr>
        <p:grpSpPr>
          <a:xfrm>
            <a:off x="7061282" y="4544878"/>
            <a:ext cx="2043854" cy="426598"/>
            <a:chOff x="3252390" y="2970932"/>
            <a:chExt cx="1598791" cy="426598"/>
          </a:xfrm>
        </p:grpSpPr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9C6725EB-17F9-B7AF-DCEC-EB1F487CBED1}"/>
                </a:ext>
              </a:extLst>
            </p:cNvPr>
            <p:cNvSpPr/>
            <p:nvPr/>
          </p:nvSpPr>
          <p:spPr>
            <a:xfrm>
              <a:off x="3252390" y="2970932"/>
              <a:ext cx="1598791" cy="426598"/>
            </a:xfrm>
            <a:prstGeom prst="roundRect">
              <a:avLst/>
            </a:prstGeom>
            <a:noFill/>
            <a:ln>
              <a:solidFill>
                <a:srgbClr val="A7418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49" name="object 76">
              <a:extLst>
                <a:ext uri="{FF2B5EF4-FFF2-40B4-BE49-F238E27FC236}">
                  <a16:creationId xmlns:a16="http://schemas.microsoft.com/office/drawing/2014/main" id="{98F31C1F-311A-7D57-6057-EA771BDDA16B}"/>
                </a:ext>
              </a:extLst>
            </p:cNvPr>
            <p:cNvSpPr txBox="1"/>
            <p:nvPr/>
          </p:nvSpPr>
          <p:spPr>
            <a:xfrm>
              <a:off x="3257554" y="3192257"/>
              <a:ext cx="1536556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……………………………..……..…..</a:t>
              </a:r>
            </a:p>
          </p:txBody>
        </p:sp>
      </p:grpSp>
      <p:sp>
        <p:nvSpPr>
          <p:cNvPr id="50" name="object 76">
            <a:extLst>
              <a:ext uri="{FF2B5EF4-FFF2-40B4-BE49-F238E27FC236}">
                <a16:creationId xmlns:a16="http://schemas.microsoft.com/office/drawing/2014/main" id="{3D74CBF8-6B27-EFCD-F2CA-275E758603E2}"/>
              </a:ext>
            </a:extLst>
          </p:cNvPr>
          <p:cNvSpPr txBox="1"/>
          <p:nvPr/>
        </p:nvSpPr>
        <p:spPr>
          <a:xfrm>
            <a:off x="9526324" y="4542095"/>
            <a:ext cx="1964294" cy="235276"/>
          </a:xfrm>
          <a:prstGeom prst="rect">
            <a:avLst/>
          </a:prstGeom>
        </p:spPr>
        <p:txBody>
          <a:bodyPr vert="horz" wrap="square" lIns="0" tIns="32976" rIns="0" bIns="0" rtlCol="0">
            <a:spAutoFit/>
          </a:bodyPr>
          <a:lstStyle/>
          <a:p>
            <a:pPr marL="12683" marR="5073">
              <a:lnSpc>
                <a:spcPts val="1298"/>
              </a:lnSpc>
              <a:spcBef>
                <a:spcPts val="260"/>
              </a:spcBef>
            </a:pPr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Consommateur 3</a:t>
            </a: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76964965-5DED-12F7-C366-42DA24B82170}"/>
              </a:ext>
            </a:extLst>
          </p:cNvPr>
          <p:cNvGrpSpPr/>
          <p:nvPr/>
        </p:nvGrpSpPr>
        <p:grpSpPr>
          <a:xfrm>
            <a:off x="9519721" y="4446997"/>
            <a:ext cx="2043854" cy="426598"/>
            <a:chOff x="3252390" y="3001412"/>
            <a:chExt cx="1598791" cy="426598"/>
          </a:xfrm>
        </p:grpSpPr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50873940-9F77-19CE-C0E0-8CF59C56DA04}"/>
                </a:ext>
              </a:extLst>
            </p:cNvPr>
            <p:cNvSpPr/>
            <p:nvPr/>
          </p:nvSpPr>
          <p:spPr>
            <a:xfrm>
              <a:off x="3252390" y="3001412"/>
              <a:ext cx="1598791" cy="42659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53" name="object 76">
              <a:extLst>
                <a:ext uri="{FF2B5EF4-FFF2-40B4-BE49-F238E27FC236}">
                  <a16:creationId xmlns:a16="http://schemas.microsoft.com/office/drawing/2014/main" id="{9AD32435-1A24-E64B-AB40-30B13447CA00}"/>
                </a:ext>
              </a:extLst>
            </p:cNvPr>
            <p:cNvSpPr txBox="1"/>
            <p:nvPr/>
          </p:nvSpPr>
          <p:spPr>
            <a:xfrm>
              <a:off x="3257554" y="3151617"/>
              <a:ext cx="1536556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……………………………..……..…..</a:t>
              </a: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F8D0951F-2259-5878-A3B7-38A6BEC2DEF2}"/>
              </a:ext>
            </a:extLst>
          </p:cNvPr>
          <p:cNvSpPr txBox="1"/>
          <p:nvPr/>
        </p:nvSpPr>
        <p:spPr>
          <a:xfrm>
            <a:off x="867916" y="2014051"/>
            <a:ext cx="60940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/>
              <a:t>a- J’identifie les niveaux trophiques étudiés: </a:t>
            </a:r>
          </a:p>
        </p:txBody>
      </p:sp>
      <p:sp>
        <p:nvSpPr>
          <p:cNvPr id="55" name="Flèche : bas 54">
            <a:extLst>
              <a:ext uri="{FF2B5EF4-FFF2-40B4-BE49-F238E27FC236}">
                <a16:creationId xmlns:a16="http://schemas.microsoft.com/office/drawing/2014/main" id="{3BAAF191-D7CC-615A-A99F-71C8C8338027}"/>
              </a:ext>
            </a:extLst>
          </p:cNvPr>
          <p:cNvSpPr/>
          <p:nvPr/>
        </p:nvSpPr>
        <p:spPr>
          <a:xfrm>
            <a:off x="3142791" y="3702256"/>
            <a:ext cx="772160" cy="386930"/>
          </a:xfrm>
          <a:prstGeom prst="downArrow">
            <a:avLst/>
          </a:prstGeom>
          <a:solidFill>
            <a:srgbClr val="18AD40"/>
          </a:solidFill>
          <a:ln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9696AF04-6E09-3199-ADE7-8360337FA40D}"/>
              </a:ext>
            </a:extLst>
          </p:cNvPr>
          <p:cNvSpPr/>
          <p:nvPr/>
        </p:nvSpPr>
        <p:spPr>
          <a:xfrm>
            <a:off x="2562509" y="3003821"/>
            <a:ext cx="2019094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18AD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A7E9BF1F-DC2C-EF51-7239-A4821A1EA0B1}"/>
              </a:ext>
            </a:extLst>
          </p:cNvPr>
          <p:cNvSpPr/>
          <p:nvPr/>
        </p:nvSpPr>
        <p:spPr>
          <a:xfrm>
            <a:off x="4778211" y="3003820"/>
            <a:ext cx="2069211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8" name="Flèche : bas 57">
            <a:extLst>
              <a:ext uri="{FF2B5EF4-FFF2-40B4-BE49-F238E27FC236}">
                <a16:creationId xmlns:a16="http://schemas.microsoft.com/office/drawing/2014/main" id="{FC67C847-5819-85CC-3857-6D87E790698E}"/>
              </a:ext>
            </a:extLst>
          </p:cNvPr>
          <p:cNvSpPr/>
          <p:nvPr/>
        </p:nvSpPr>
        <p:spPr>
          <a:xfrm>
            <a:off x="5413977" y="3702256"/>
            <a:ext cx="772160" cy="386930"/>
          </a:xfrm>
          <a:prstGeom prst="downArrow">
            <a:avLst/>
          </a:prstGeom>
          <a:solidFill>
            <a:srgbClr val="59B4ED"/>
          </a:solidFill>
          <a:ln>
            <a:solidFill>
              <a:srgbClr val="59B4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9" name="Rectangle : coins arrondis 58">
            <a:extLst>
              <a:ext uri="{FF2B5EF4-FFF2-40B4-BE49-F238E27FC236}">
                <a16:creationId xmlns:a16="http://schemas.microsoft.com/office/drawing/2014/main" id="{092FCFDF-E8A4-65F5-5C6D-6218CD82E83B}"/>
              </a:ext>
            </a:extLst>
          </p:cNvPr>
          <p:cNvSpPr/>
          <p:nvPr/>
        </p:nvSpPr>
        <p:spPr>
          <a:xfrm>
            <a:off x="7011728" y="2982432"/>
            <a:ext cx="2167333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0" name="Flèche : bas 59">
            <a:extLst>
              <a:ext uri="{FF2B5EF4-FFF2-40B4-BE49-F238E27FC236}">
                <a16:creationId xmlns:a16="http://schemas.microsoft.com/office/drawing/2014/main" id="{5F4716B1-40E0-E396-F895-ED0F531DF5D2}"/>
              </a:ext>
            </a:extLst>
          </p:cNvPr>
          <p:cNvSpPr/>
          <p:nvPr/>
        </p:nvSpPr>
        <p:spPr>
          <a:xfrm>
            <a:off x="7663951" y="3702256"/>
            <a:ext cx="772160" cy="386930"/>
          </a:xfrm>
          <a:prstGeom prst="downArrow">
            <a:avLst/>
          </a:prstGeom>
          <a:solidFill>
            <a:srgbClr val="A74187"/>
          </a:solidFill>
          <a:ln>
            <a:solidFill>
              <a:srgbClr val="A741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048573CC-D2E8-40AE-1E5F-132345D9176C}"/>
              </a:ext>
            </a:extLst>
          </p:cNvPr>
          <p:cNvSpPr/>
          <p:nvPr/>
        </p:nvSpPr>
        <p:spPr>
          <a:xfrm>
            <a:off x="9441809" y="2935754"/>
            <a:ext cx="2167333" cy="2111739"/>
          </a:xfrm>
          <a:prstGeom prst="roundRect">
            <a:avLst>
              <a:gd name="adj" fmla="val 8488"/>
            </a:avLst>
          </a:prstGeom>
          <a:noFill/>
          <a:ln w="38100">
            <a:solidFill>
              <a:srgbClr val="F15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62" name="Flèche : bas 61">
            <a:extLst>
              <a:ext uri="{FF2B5EF4-FFF2-40B4-BE49-F238E27FC236}">
                <a16:creationId xmlns:a16="http://schemas.microsoft.com/office/drawing/2014/main" id="{6DA3F841-9167-5966-A304-83034A68823D}"/>
              </a:ext>
            </a:extLst>
          </p:cNvPr>
          <p:cNvSpPr/>
          <p:nvPr/>
        </p:nvSpPr>
        <p:spPr>
          <a:xfrm>
            <a:off x="10122390" y="3662876"/>
            <a:ext cx="772160" cy="386930"/>
          </a:xfrm>
          <a:prstGeom prst="downArrow">
            <a:avLst/>
          </a:prstGeom>
          <a:solidFill>
            <a:srgbClr val="F15551"/>
          </a:solidFill>
          <a:ln>
            <a:solidFill>
              <a:srgbClr val="F15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96450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2" grpId="0"/>
      <p:bldP spid="46" grpId="0"/>
      <p:bldP spid="50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4945D-6C64-F773-3438-01A1D2BAF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52269658-7B26-7574-A0A0-9CF9C4EDC17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D8E6D85-C9F4-53BF-577A-46684CCAE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D012CA1-FF20-875A-2861-C01A0FB65BE7}"/>
              </a:ext>
            </a:extLst>
          </p:cNvPr>
          <p:cNvGrpSpPr/>
          <p:nvPr/>
        </p:nvGrpSpPr>
        <p:grpSpPr>
          <a:xfrm>
            <a:off x="674377" y="1012340"/>
            <a:ext cx="10326997" cy="510733"/>
            <a:chOff x="674377" y="1225112"/>
            <a:chExt cx="10326997" cy="510733"/>
          </a:xfrm>
        </p:grpSpPr>
        <p:sp>
          <p:nvSpPr>
            <p:cNvPr id="5" name="Google Shape;443;p19">
              <a:extLst>
                <a:ext uri="{FF2B5EF4-FFF2-40B4-BE49-F238E27FC236}">
                  <a16:creationId xmlns:a16="http://schemas.microsoft.com/office/drawing/2014/main" id="{5D1F5AEF-DF9B-227A-F67A-555403238958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J’explique le flux de la biomasse au niveau de la 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chaîne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alimentaire.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8B30F13A-6B13-8242-CB91-E575E96F82DB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1B8EED83-6C5F-7F58-7672-FF60853809CE}"/>
              </a:ext>
            </a:extLst>
          </p:cNvPr>
          <p:cNvSpPr txBox="1"/>
          <p:nvPr/>
        </p:nvSpPr>
        <p:spPr>
          <a:xfrm>
            <a:off x="911727" y="268896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BA0A64F-3C6D-09F9-EDEA-80A5842154AA}"/>
              </a:ext>
            </a:extLst>
          </p:cNvPr>
          <p:cNvSpPr txBox="1"/>
          <p:nvPr/>
        </p:nvSpPr>
        <p:spPr>
          <a:xfrm>
            <a:off x="978472" y="1593471"/>
            <a:ext cx="9718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/>
              <a:t>b- Je détermine la quantité de la biomasse transférée (le flux de la biomasse). 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C61B5C23-9317-012C-34E2-757F3B52D9C1}"/>
              </a:ext>
            </a:extLst>
          </p:cNvPr>
          <p:cNvGrpSpPr/>
          <p:nvPr/>
        </p:nvGrpSpPr>
        <p:grpSpPr>
          <a:xfrm>
            <a:off x="4915235" y="4305142"/>
            <a:ext cx="3792390" cy="461665"/>
            <a:chOff x="4915235" y="4305142"/>
            <a:chExt cx="3792390" cy="461665"/>
          </a:xfrm>
        </p:grpSpPr>
        <p:sp>
          <p:nvSpPr>
            <p:cNvPr id="12" name="Flèche : droite 11">
              <a:extLst>
                <a:ext uri="{FF2B5EF4-FFF2-40B4-BE49-F238E27FC236}">
                  <a16:creationId xmlns:a16="http://schemas.microsoft.com/office/drawing/2014/main" id="{37E947ED-3902-2A9B-80B8-20AC076972AE}"/>
                </a:ext>
              </a:extLst>
            </p:cNvPr>
            <p:cNvSpPr/>
            <p:nvPr/>
          </p:nvSpPr>
          <p:spPr>
            <a:xfrm>
              <a:off x="4915235" y="4433574"/>
              <a:ext cx="409851" cy="231596"/>
            </a:xfrm>
            <a:prstGeom prst="rightArrow">
              <a:avLst/>
            </a:prstGeom>
            <a:solidFill>
              <a:srgbClr val="21B14A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26" name="object 76">
              <a:extLst>
                <a:ext uri="{FF2B5EF4-FFF2-40B4-BE49-F238E27FC236}">
                  <a16:creationId xmlns:a16="http://schemas.microsoft.com/office/drawing/2014/main" id="{166BF66F-EE5A-3F96-87D5-CDC22656B0D4}"/>
                </a:ext>
              </a:extLst>
            </p:cNvPr>
            <p:cNvSpPr txBox="1"/>
            <p:nvPr/>
          </p:nvSpPr>
          <p:spPr>
            <a:xfrm>
              <a:off x="5519783" y="4554199"/>
              <a:ext cx="3006804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………………………………………………………………....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D3635923-1D8D-152D-EF2C-AC656D50325A}"/>
                </a:ext>
              </a:extLst>
            </p:cNvPr>
            <p:cNvSpPr txBox="1"/>
            <p:nvPr/>
          </p:nvSpPr>
          <p:spPr>
            <a:xfrm>
              <a:off x="5416487" y="4305142"/>
              <a:ext cx="32911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i="1" noProof="0" dirty="0">
                  <a:solidFill>
                    <a:srgbClr val="0070C0"/>
                  </a:solidFill>
                  <a:latin typeface="Bradley Hand ITC" panose="03070402050302030203" pitchFamily="66" charset="0"/>
                </a:rPr>
                <a:t>Transfert de la matière </a:t>
              </a:r>
            </a:p>
          </p:txBody>
        </p:sp>
      </p:grpSp>
      <p:sp>
        <p:nvSpPr>
          <p:cNvPr id="58" name="ZoneTexte 57">
            <a:extLst>
              <a:ext uri="{FF2B5EF4-FFF2-40B4-BE49-F238E27FC236}">
                <a16:creationId xmlns:a16="http://schemas.microsoft.com/office/drawing/2014/main" id="{1170DBDC-86CC-1155-3488-7DD7AA36E0BC}"/>
              </a:ext>
            </a:extLst>
          </p:cNvPr>
          <p:cNvSpPr txBox="1"/>
          <p:nvPr/>
        </p:nvSpPr>
        <p:spPr>
          <a:xfrm>
            <a:off x="762291" y="4195429"/>
            <a:ext cx="3957087" cy="70788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noProof="0" dirty="0">
                <a:latin typeface="+mj-lt"/>
                <a:cs typeface="Arial" panose="020B0604020202020204" pitchFamily="34" charset="0"/>
              </a:rPr>
              <a:t>Les flèches en vert représentent le flux de la biomasse.</a:t>
            </a:r>
          </a:p>
        </p:txBody>
      </p:sp>
      <p:cxnSp>
        <p:nvCxnSpPr>
          <p:cNvPr id="60" name="Connecteur : en angle 59">
            <a:extLst>
              <a:ext uri="{FF2B5EF4-FFF2-40B4-BE49-F238E27FC236}">
                <a16:creationId xmlns:a16="http://schemas.microsoft.com/office/drawing/2014/main" id="{C0EE3120-B001-2A75-C0ED-EE413098CCEC}"/>
              </a:ext>
            </a:extLst>
          </p:cNvPr>
          <p:cNvCxnSpPr>
            <a:cxnSpLocks/>
            <a:stCxn id="58" idx="2"/>
            <a:endCxn id="61" idx="1"/>
          </p:cNvCxnSpPr>
          <p:nvPr/>
        </p:nvCxnSpPr>
        <p:spPr>
          <a:xfrm rot="16200000" flipH="1">
            <a:off x="2587150" y="5057000"/>
            <a:ext cx="870861" cy="56349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743AD233-6933-91A5-43A7-6A5C2C4E05DA}"/>
              </a:ext>
            </a:extLst>
          </p:cNvPr>
          <p:cNvSpPr txBox="1"/>
          <p:nvPr/>
        </p:nvSpPr>
        <p:spPr>
          <a:xfrm>
            <a:off x="3304325" y="5266344"/>
            <a:ext cx="3221819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noProof="0" dirty="0">
                <a:latin typeface="+mj-lt"/>
                <a:cs typeface="Arial" panose="020B0604020202020204" pitchFamily="34" charset="0"/>
              </a:rPr>
              <a:t>L’épaisseur de la flèche est proportionnelle à la quantité de la biomasse transférée.</a:t>
            </a: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CB245766-E48D-C1EF-0306-32DF8022D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899" y="2099307"/>
            <a:ext cx="9096475" cy="1564100"/>
          </a:xfrm>
          <a:prstGeom prst="rect">
            <a:avLst/>
          </a:prstGeom>
        </p:spPr>
      </p:pic>
      <p:sp>
        <p:nvSpPr>
          <p:cNvPr id="78" name="ZoneTexte 77">
            <a:extLst>
              <a:ext uri="{FF2B5EF4-FFF2-40B4-BE49-F238E27FC236}">
                <a16:creationId xmlns:a16="http://schemas.microsoft.com/office/drawing/2014/main" id="{6F08A582-FD77-DCB9-4CF2-52D0C78C21B7}"/>
              </a:ext>
            </a:extLst>
          </p:cNvPr>
          <p:cNvSpPr txBox="1"/>
          <p:nvPr/>
        </p:nvSpPr>
        <p:spPr>
          <a:xfrm>
            <a:off x="7793823" y="5228631"/>
            <a:ext cx="3221819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noProof="0" dirty="0">
                <a:latin typeface="+mj-lt"/>
                <a:cs typeface="Arial" panose="020B0604020202020204" pitchFamily="34" charset="0"/>
              </a:rPr>
              <a:t>Le flux de la biomasse diminue d’un niveau à un autre.</a:t>
            </a:r>
          </a:p>
        </p:txBody>
      </p:sp>
      <p:sp>
        <p:nvSpPr>
          <p:cNvPr id="79" name="Flèche : droite 78">
            <a:extLst>
              <a:ext uri="{FF2B5EF4-FFF2-40B4-BE49-F238E27FC236}">
                <a16:creationId xmlns:a16="http://schemas.microsoft.com/office/drawing/2014/main" id="{C89B6373-97BE-A802-006B-709402CE0E04}"/>
              </a:ext>
            </a:extLst>
          </p:cNvPr>
          <p:cNvSpPr/>
          <p:nvPr/>
        </p:nvSpPr>
        <p:spPr>
          <a:xfrm>
            <a:off x="7033715" y="5356468"/>
            <a:ext cx="228793" cy="805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7204705-80C4-1A48-4966-F47E7BC71704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09288" y="2917858"/>
            <a:ext cx="207199" cy="15157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D107084F-56B8-510A-F304-7129C85451C1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09288" y="2706406"/>
            <a:ext cx="2053220" cy="17271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8AB36EBA-17B6-BBE5-8712-F5597EBA495A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09288" y="2683859"/>
            <a:ext cx="4195445" cy="17497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60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7855D-E411-9642-BF2B-B2F5E369C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FCCAC7F-1776-F7B2-153C-83A394F5C74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1A3DD0F9-495D-2231-9432-BD9E764A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765BAE6-4469-A524-DA62-7D9D443764BA}"/>
              </a:ext>
            </a:extLst>
          </p:cNvPr>
          <p:cNvGrpSpPr/>
          <p:nvPr/>
        </p:nvGrpSpPr>
        <p:grpSpPr>
          <a:xfrm>
            <a:off x="674377" y="1012340"/>
            <a:ext cx="10326997" cy="510733"/>
            <a:chOff x="674377" y="1225112"/>
            <a:chExt cx="10326997" cy="510733"/>
          </a:xfrm>
        </p:grpSpPr>
        <p:sp>
          <p:nvSpPr>
            <p:cNvPr id="5" name="Google Shape;443;p19">
              <a:extLst>
                <a:ext uri="{FF2B5EF4-FFF2-40B4-BE49-F238E27FC236}">
                  <a16:creationId xmlns:a16="http://schemas.microsoft.com/office/drawing/2014/main" id="{1E5E2324-C414-5A38-151B-DA8F0F7653B4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J’explique le flux de la biomasse au niveau de la 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chaîne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alimentaire.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8C0E283-8728-1BC5-7BFA-D71BB8861263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541CB2A6-084F-DCAE-1FE1-8F9E36952EF0}"/>
              </a:ext>
            </a:extLst>
          </p:cNvPr>
          <p:cNvSpPr txBox="1"/>
          <p:nvPr/>
        </p:nvSpPr>
        <p:spPr>
          <a:xfrm>
            <a:off x="911727" y="268896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0E8C9160-1725-BEED-E732-8188869D1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899" y="2099307"/>
            <a:ext cx="9096475" cy="15641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CAB203B9-2A4B-3A13-24FB-3828415E97B1}"/>
              </a:ext>
            </a:extLst>
          </p:cNvPr>
          <p:cNvSpPr txBox="1"/>
          <p:nvPr/>
        </p:nvSpPr>
        <p:spPr>
          <a:xfrm>
            <a:off x="978472" y="1593471"/>
            <a:ext cx="9718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/>
              <a:t>c- Je détermine la quantité de la biomasse perdue.</a:t>
            </a:r>
          </a:p>
        </p:txBody>
      </p: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D44C25B3-3CC3-B73D-8870-7BCA851E11C4}"/>
              </a:ext>
            </a:extLst>
          </p:cNvPr>
          <p:cNvGrpSpPr/>
          <p:nvPr/>
        </p:nvGrpSpPr>
        <p:grpSpPr>
          <a:xfrm>
            <a:off x="4915235" y="4305142"/>
            <a:ext cx="3792390" cy="461665"/>
            <a:chOff x="4915235" y="4305142"/>
            <a:chExt cx="3792390" cy="461665"/>
          </a:xfrm>
        </p:grpSpPr>
        <p:sp>
          <p:nvSpPr>
            <p:cNvPr id="12" name="Flèche : droite 11">
              <a:extLst>
                <a:ext uri="{FF2B5EF4-FFF2-40B4-BE49-F238E27FC236}">
                  <a16:creationId xmlns:a16="http://schemas.microsoft.com/office/drawing/2014/main" id="{3E2EBA0D-F4CC-0C71-C92F-91F4C0D3C08C}"/>
                </a:ext>
              </a:extLst>
            </p:cNvPr>
            <p:cNvSpPr/>
            <p:nvPr/>
          </p:nvSpPr>
          <p:spPr>
            <a:xfrm>
              <a:off x="4915235" y="4433574"/>
              <a:ext cx="409851" cy="231596"/>
            </a:xfrm>
            <a:prstGeom prst="rightArrow">
              <a:avLst/>
            </a:prstGeom>
            <a:solidFill>
              <a:srgbClr val="DFB1D0"/>
            </a:solidFill>
            <a:ln>
              <a:solidFill>
                <a:srgbClr val="DFB1D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  <p:sp>
          <p:nvSpPr>
            <p:cNvPr id="26" name="object 76">
              <a:extLst>
                <a:ext uri="{FF2B5EF4-FFF2-40B4-BE49-F238E27FC236}">
                  <a16:creationId xmlns:a16="http://schemas.microsoft.com/office/drawing/2014/main" id="{6389869D-7468-839A-9F6E-DF29483F1797}"/>
                </a:ext>
              </a:extLst>
            </p:cNvPr>
            <p:cNvSpPr txBox="1"/>
            <p:nvPr/>
          </p:nvSpPr>
          <p:spPr>
            <a:xfrm>
              <a:off x="5519783" y="4554199"/>
              <a:ext cx="3006804" cy="200010"/>
            </a:xfrm>
            <a:prstGeom prst="rect">
              <a:avLst/>
            </a:prstGeom>
          </p:spPr>
          <p:txBody>
            <a:bodyPr vert="horz" wrap="square" lIns="0" tIns="32976" rIns="0" bIns="0" rtlCol="0">
              <a:spAutoFit/>
            </a:bodyPr>
            <a:lstStyle/>
            <a:p>
              <a:pPr marL="12683" marR="5073" algn="ctr">
                <a:lnSpc>
                  <a:spcPts val="1298"/>
                </a:lnSpc>
                <a:spcBef>
                  <a:spcPts val="260"/>
                </a:spcBef>
              </a:pPr>
              <a:r>
                <a:rPr lang="fr-FR" sz="1198" noProof="0" dirty="0">
                  <a:latin typeface="Calibri"/>
                  <a:cs typeface="Calibri"/>
                </a:rPr>
                <a:t>………………………………………………………………....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4E1FFCB6-3C18-6D38-9CBA-C100F71D14F5}"/>
                </a:ext>
              </a:extLst>
            </p:cNvPr>
            <p:cNvSpPr txBox="1"/>
            <p:nvPr/>
          </p:nvSpPr>
          <p:spPr>
            <a:xfrm>
              <a:off x="5416487" y="4305142"/>
              <a:ext cx="329113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400" b="1" i="1" noProof="0" dirty="0">
                  <a:solidFill>
                    <a:srgbClr val="0070C0"/>
                  </a:solidFill>
                  <a:latin typeface="Bradley Hand ITC" panose="03070402050302030203" pitchFamily="66" charset="0"/>
                </a:rPr>
                <a:t>Perte de la matière </a:t>
              </a:r>
            </a:p>
          </p:txBody>
        </p:sp>
      </p:grp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2DFE116E-4D5A-7551-3606-D74D34B2477E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09288" y="2338715"/>
            <a:ext cx="459992" cy="20948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82001A37-0B67-5E05-A79F-ED2A0BDB88DF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09288" y="2303801"/>
            <a:ext cx="2177032" cy="21297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A0D1CBFA-1E31-0116-89A1-80F9CB41EA5E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5209288" y="2338715"/>
            <a:ext cx="4117592" cy="20948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ZoneTexte 57">
            <a:extLst>
              <a:ext uri="{FF2B5EF4-FFF2-40B4-BE49-F238E27FC236}">
                <a16:creationId xmlns:a16="http://schemas.microsoft.com/office/drawing/2014/main" id="{C1587478-DBAE-87C3-9AE7-69D68731C0BF}"/>
              </a:ext>
            </a:extLst>
          </p:cNvPr>
          <p:cNvSpPr txBox="1"/>
          <p:nvPr/>
        </p:nvSpPr>
        <p:spPr>
          <a:xfrm>
            <a:off x="762291" y="4195429"/>
            <a:ext cx="3957087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noProof="0" dirty="0">
                <a:latin typeface="+mj-lt"/>
                <a:cs typeface="Arial" panose="020B0604020202020204" pitchFamily="34" charset="0"/>
              </a:rPr>
              <a:t>Les flèches en mauve clair représentent les pertes de la biomasse.</a:t>
            </a:r>
          </a:p>
        </p:txBody>
      </p:sp>
      <p:cxnSp>
        <p:nvCxnSpPr>
          <p:cNvPr id="60" name="Connecteur : en angle 59">
            <a:extLst>
              <a:ext uri="{FF2B5EF4-FFF2-40B4-BE49-F238E27FC236}">
                <a16:creationId xmlns:a16="http://schemas.microsoft.com/office/drawing/2014/main" id="{19496891-85F2-A28E-C760-96B631442FD6}"/>
              </a:ext>
            </a:extLst>
          </p:cNvPr>
          <p:cNvCxnSpPr>
            <a:cxnSpLocks/>
            <a:stCxn id="58" idx="2"/>
            <a:endCxn id="61" idx="1"/>
          </p:cNvCxnSpPr>
          <p:nvPr/>
        </p:nvCxnSpPr>
        <p:spPr>
          <a:xfrm rot="16200000" flipH="1">
            <a:off x="2688818" y="5263108"/>
            <a:ext cx="659262" cy="5552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>
            <a:extLst>
              <a:ext uri="{FF2B5EF4-FFF2-40B4-BE49-F238E27FC236}">
                <a16:creationId xmlns:a16="http://schemas.microsoft.com/office/drawing/2014/main" id="{73713FBE-018A-9E9F-CC6B-3D872FE479EC}"/>
              </a:ext>
            </a:extLst>
          </p:cNvPr>
          <p:cNvSpPr txBox="1"/>
          <p:nvPr/>
        </p:nvSpPr>
        <p:spPr>
          <a:xfrm>
            <a:off x="3296064" y="5362522"/>
            <a:ext cx="3221819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noProof="0" dirty="0">
                <a:latin typeface="+mj-lt"/>
                <a:cs typeface="Arial" panose="020B0604020202020204" pitchFamily="34" charset="0"/>
              </a:rPr>
              <a:t>L’épaisseur de la flèche est proportionnelle à la quantité de la biomasse perdue.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12A67BAA-76B1-F673-408A-72821AE6CBD6}"/>
              </a:ext>
            </a:extLst>
          </p:cNvPr>
          <p:cNvSpPr txBox="1"/>
          <p:nvPr/>
        </p:nvSpPr>
        <p:spPr>
          <a:xfrm>
            <a:off x="7495397" y="5362522"/>
            <a:ext cx="3874208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noProof="0" dirty="0">
                <a:latin typeface="+mj-lt"/>
                <a:cs typeface="Arial" panose="020B0604020202020204" pitchFamily="34" charset="0"/>
              </a:rPr>
              <a:t>Le flux de la biomasse d’un niveau à un autre est accompagné par des pertes de la </a:t>
            </a:r>
            <a:r>
              <a:rPr lang="fr-FR" sz="2000" noProof="0" dirty="0">
                <a:cs typeface="Arial" panose="020B0604020202020204" pitchFamily="34" charset="0"/>
              </a:rPr>
              <a:t>biomasse</a:t>
            </a:r>
            <a:r>
              <a:rPr lang="fr-FR" sz="2000" noProof="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9" name="Flèche : droite 78">
            <a:extLst>
              <a:ext uri="{FF2B5EF4-FFF2-40B4-BE49-F238E27FC236}">
                <a16:creationId xmlns:a16="http://schemas.microsoft.com/office/drawing/2014/main" id="{049AA982-938C-CC03-5038-29F872F9DB1E}"/>
              </a:ext>
            </a:extLst>
          </p:cNvPr>
          <p:cNvSpPr/>
          <p:nvPr/>
        </p:nvSpPr>
        <p:spPr>
          <a:xfrm>
            <a:off x="7013881" y="5449209"/>
            <a:ext cx="228793" cy="805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67452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C3AD-FB91-E0B7-0BE3-C4B343081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82A6224-F38F-9250-D472-619B3273F1C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0734A7D-B24D-CDA0-041E-CB23C517B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853C047-98E0-E1ED-AE56-7B1521436622}"/>
              </a:ext>
            </a:extLst>
          </p:cNvPr>
          <p:cNvSpPr txBox="1"/>
          <p:nvPr/>
        </p:nvSpPr>
        <p:spPr>
          <a:xfrm>
            <a:off x="911727" y="268896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deuxième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B3C2C5-05F7-7ED2-4F94-73FA1273E945}"/>
              </a:ext>
            </a:extLst>
          </p:cNvPr>
          <p:cNvSpPr txBox="1"/>
          <p:nvPr/>
        </p:nvSpPr>
        <p:spPr>
          <a:xfrm>
            <a:off x="911727" y="1628799"/>
            <a:ext cx="9718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/>
              <a:t>d- Je formule mon explication comme réponse à la question posée :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F81FC1E-E33C-ADC2-EF64-916817E70124}"/>
              </a:ext>
            </a:extLst>
          </p:cNvPr>
          <p:cNvSpPr txBox="1"/>
          <p:nvPr/>
        </p:nvSpPr>
        <p:spPr>
          <a:xfrm>
            <a:off x="549741" y="5156479"/>
            <a:ext cx="11089776" cy="96795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noProof="0" dirty="0">
                <a:latin typeface="+mj-lt"/>
                <a:cs typeface="Arial" panose="020B0604020202020204" pitchFamily="34" charset="0"/>
              </a:rPr>
              <a:t>La matière consommée n’est pas totalement transformée en biomasse, car ……………………………………….…..</a:t>
            </a:r>
          </a:p>
          <a:p>
            <a:pPr algn="just">
              <a:lnSpc>
                <a:spcPct val="150000"/>
              </a:lnSpc>
            </a:pPr>
            <a:r>
              <a:rPr lang="fr-FR" sz="2000" noProof="0" dirty="0">
                <a:latin typeface="+mj-lt"/>
                <a:cs typeface="Arial" panose="020B0604020202020204" pitchFamily="34" charset="0"/>
              </a:rPr>
              <a:t> …………………………………………………………………………………………………………………………………………………………...</a:t>
            </a:r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0FDB90E9-B44F-AEDC-26B5-8C8BD4429CA0}"/>
              </a:ext>
            </a:extLst>
          </p:cNvPr>
          <p:cNvGrpSpPr/>
          <p:nvPr/>
        </p:nvGrpSpPr>
        <p:grpSpPr>
          <a:xfrm>
            <a:off x="1335157" y="2751868"/>
            <a:ext cx="9521685" cy="2242472"/>
            <a:chOff x="1544319" y="2217768"/>
            <a:chExt cx="9521685" cy="2242472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17D8813-9D4A-607A-5E3C-103793A41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2179" y="2282187"/>
              <a:ext cx="9096475" cy="1564100"/>
            </a:xfrm>
            <a:prstGeom prst="rect">
              <a:avLst/>
            </a:prstGeom>
          </p:spPr>
        </p:pic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3B4E692-764A-B6A8-0300-4D811A190507}"/>
                </a:ext>
              </a:extLst>
            </p:cNvPr>
            <p:cNvGrpSpPr/>
            <p:nvPr/>
          </p:nvGrpSpPr>
          <p:grpSpPr>
            <a:xfrm>
              <a:off x="6345163" y="3922836"/>
              <a:ext cx="3792390" cy="461665"/>
              <a:chOff x="4915235" y="4305142"/>
              <a:chExt cx="3792390" cy="461665"/>
            </a:xfrm>
          </p:grpSpPr>
          <p:sp>
            <p:nvSpPr>
              <p:cNvPr id="11" name="Flèche : droite 10">
                <a:extLst>
                  <a:ext uri="{FF2B5EF4-FFF2-40B4-BE49-F238E27FC236}">
                    <a16:creationId xmlns:a16="http://schemas.microsoft.com/office/drawing/2014/main" id="{ED6A59E5-A75B-957C-F660-6470D26EB4D7}"/>
                  </a:ext>
                </a:extLst>
              </p:cNvPr>
              <p:cNvSpPr/>
              <p:nvPr/>
            </p:nvSpPr>
            <p:spPr>
              <a:xfrm>
                <a:off x="4915235" y="4433574"/>
                <a:ext cx="409851" cy="231596"/>
              </a:xfrm>
              <a:prstGeom prst="rightArrow">
                <a:avLst/>
              </a:prstGeom>
              <a:solidFill>
                <a:srgbClr val="DFB1D0"/>
              </a:solidFill>
              <a:ln>
                <a:solidFill>
                  <a:srgbClr val="DFB1D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98" noProof="0" dirty="0"/>
              </a:p>
            </p:txBody>
          </p:sp>
          <p:sp>
            <p:nvSpPr>
              <p:cNvPr id="12" name="object 76">
                <a:extLst>
                  <a:ext uri="{FF2B5EF4-FFF2-40B4-BE49-F238E27FC236}">
                    <a16:creationId xmlns:a16="http://schemas.microsoft.com/office/drawing/2014/main" id="{786EBB92-FB9B-031E-A416-3FF6FE690798}"/>
                  </a:ext>
                </a:extLst>
              </p:cNvPr>
              <p:cNvSpPr txBox="1"/>
              <p:nvPr/>
            </p:nvSpPr>
            <p:spPr>
              <a:xfrm>
                <a:off x="5519783" y="4554199"/>
                <a:ext cx="3006804" cy="200010"/>
              </a:xfrm>
              <a:prstGeom prst="rect">
                <a:avLst/>
              </a:prstGeom>
            </p:spPr>
            <p:txBody>
              <a:bodyPr vert="horz" wrap="square" lIns="0" tIns="32976" rIns="0" bIns="0" rtlCol="0">
                <a:spAutoFit/>
              </a:bodyPr>
              <a:lstStyle/>
              <a:p>
                <a:pPr marL="12683" marR="5073" algn="ctr">
                  <a:lnSpc>
                    <a:spcPts val="1298"/>
                  </a:lnSpc>
                  <a:spcBef>
                    <a:spcPts val="260"/>
                  </a:spcBef>
                </a:pPr>
                <a:r>
                  <a:rPr lang="fr-FR" sz="1198" noProof="0" dirty="0">
                    <a:latin typeface="Calibri"/>
                    <a:cs typeface="Calibri"/>
                  </a:rPr>
                  <a:t>………………………………………………………………....</a:t>
                </a:r>
              </a:p>
            </p:txBody>
          </p:sp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4B920AE8-59D7-7CF0-8222-F5453FD320F2}"/>
                  </a:ext>
                </a:extLst>
              </p:cNvPr>
              <p:cNvSpPr txBox="1"/>
              <p:nvPr/>
            </p:nvSpPr>
            <p:spPr>
              <a:xfrm>
                <a:off x="5416487" y="4305142"/>
                <a:ext cx="329113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i="1" noProof="0" dirty="0">
                    <a:solidFill>
                      <a:srgbClr val="0070C0"/>
                    </a:solidFill>
                    <a:latin typeface="Bradley Hand ITC" panose="03070402050302030203" pitchFamily="66" charset="0"/>
                  </a:rPr>
                  <a:t>Perte de la matière </a:t>
                </a:r>
              </a:p>
            </p:txBody>
          </p:sp>
        </p:grp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CFB09BF-97D9-7B19-FA14-C841C418B8C5}"/>
                </a:ext>
              </a:extLst>
            </p:cNvPr>
            <p:cNvGrpSpPr/>
            <p:nvPr/>
          </p:nvGrpSpPr>
          <p:grpSpPr>
            <a:xfrm>
              <a:off x="2371735" y="3925096"/>
              <a:ext cx="3792390" cy="461665"/>
              <a:chOff x="4915235" y="4305142"/>
              <a:chExt cx="3792390" cy="461665"/>
            </a:xfrm>
          </p:grpSpPr>
          <p:sp>
            <p:nvSpPr>
              <p:cNvPr id="27" name="Flèche : droite 26">
                <a:extLst>
                  <a:ext uri="{FF2B5EF4-FFF2-40B4-BE49-F238E27FC236}">
                    <a16:creationId xmlns:a16="http://schemas.microsoft.com/office/drawing/2014/main" id="{E293B1DC-4F90-99C0-4CCD-A5E940CA54F3}"/>
                  </a:ext>
                </a:extLst>
              </p:cNvPr>
              <p:cNvSpPr/>
              <p:nvPr/>
            </p:nvSpPr>
            <p:spPr>
              <a:xfrm>
                <a:off x="4915235" y="4433574"/>
                <a:ext cx="409851" cy="231596"/>
              </a:xfrm>
              <a:prstGeom prst="rightArrow">
                <a:avLst/>
              </a:prstGeom>
              <a:solidFill>
                <a:srgbClr val="21B14A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98" noProof="0" dirty="0"/>
              </a:p>
            </p:txBody>
          </p:sp>
          <p:sp>
            <p:nvSpPr>
              <p:cNvPr id="28" name="object 76">
                <a:extLst>
                  <a:ext uri="{FF2B5EF4-FFF2-40B4-BE49-F238E27FC236}">
                    <a16:creationId xmlns:a16="http://schemas.microsoft.com/office/drawing/2014/main" id="{E5BC4CEA-2F52-2980-5EEA-14BEBFA1A49A}"/>
                  </a:ext>
                </a:extLst>
              </p:cNvPr>
              <p:cNvSpPr txBox="1"/>
              <p:nvPr/>
            </p:nvSpPr>
            <p:spPr>
              <a:xfrm>
                <a:off x="5519783" y="4554199"/>
                <a:ext cx="3006804" cy="200010"/>
              </a:xfrm>
              <a:prstGeom prst="rect">
                <a:avLst/>
              </a:prstGeom>
            </p:spPr>
            <p:txBody>
              <a:bodyPr vert="horz" wrap="square" lIns="0" tIns="32976" rIns="0" bIns="0" rtlCol="0">
                <a:spAutoFit/>
              </a:bodyPr>
              <a:lstStyle/>
              <a:p>
                <a:pPr marL="12683" marR="5073" algn="ctr">
                  <a:lnSpc>
                    <a:spcPts val="1298"/>
                  </a:lnSpc>
                  <a:spcBef>
                    <a:spcPts val="260"/>
                  </a:spcBef>
                </a:pPr>
                <a:r>
                  <a:rPr lang="fr-FR" sz="1198" noProof="0" dirty="0">
                    <a:latin typeface="Calibri"/>
                    <a:cs typeface="Calibri"/>
                  </a:rPr>
                  <a:t>………………………………………………………………....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BFE4D455-438F-007E-A443-566338C7757F}"/>
                  </a:ext>
                </a:extLst>
              </p:cNvPr>
              <p:cNvSpPr txBox="1"/>
              <p:nvPr/>
            </p:nvSpPr>
            <p:spPr>
              <a:xfrm>
                <a:off x="5416487" y="4305142"/>
                <a:ext cx="329113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i="1" noProof="0" dirty="0">
                    <a:solidFill>
                      <a:srgbClr val="0070C0"/>
                    </a:solidFill>
                    <a:latin typeface="Bradley Hand ITC" panose="03070402050302030203" pitchFamily="66" charset="0"/>
                  </a:rPr>
                  <a:t>Transfert de la matière </a:t>
                </a:r>
              </a:p>
            </p:txBody>
          </p:sp>
        </p:grp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95B43645-D982-7D40-903B-64A36A34830A}"/>
                </a:ext>
              </a:extLst>
            </p:cNvPr>
            <p:cNvSpPr/>
            <p:nvPr/>
          </p:nvSpPr>
          <p:spPr>
            <a:xfrm>
              <a:off x="1544319" y="2217768"/>
              <a:ext cx="9521685" cy="2242472"/>
            </a:xfrm>
            <a:prstGeom prst="roundRect">
              <a:avLst>
                <a:gd name="adj" fmla="val 4252"/>
              </a:avLst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DE302490-D748-0D03-4747-F1DDADA51706}"/>
              </a:ext>
            </a:extLst>
          </p:cNvPr>
          <p:cNvSpPr txBox="1"/>
          <p:nvPr/>
        </p:nvSpPr>
        <p:spPr>
          <a:xfrm>
            <a:off x="1293785" y="2134635"/>
            <a:ext cx="9521685" cy="369332"/>
          </a:xfrm>
          <a:prstGeom prst="rect">
            <a:avLst/>
          </a:prstGeom>
          <a:solidFill>
            <a:srgbClr val="CAE8DE"/>
          </a:solidFill>
        </p:spPr>
        <p:txBody>
          <a:bodyPr wrap="square">
            <a:spAutoFit/>
          </a:bodyPr>
          <a:lstStyle/>
          <a:p>
            <a:pPr algn="just"/>
            <a:r>
              <a:rPr lang="fr-F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expliquer que la matière consommée n’est pas totalement transformée en biomasse ?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4EE4995-6A03-BFC6-0CD7-F6900C909B6E}"/>
              </a:ext>
            </a:extLst>
          </p:cNvPr>
          <p:cNvSpPr txBox="1"/>
          <p:nvPr/>
        </p:nvSpPr>
        <p:spPr>
          <a:xfrm>
            <a:off x="8338081" y="5209712"/>
            <a:ext cx="31704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le transfert de la matière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D7D9088-EA2B-DB3A-4051-586B0C735717}"/>
              </a:ext>
            </a:extLst>
          </p:cNvPr>
          <p:cNvSpPr txBox="1"/>
          <p:nvPr/>
        </p:nvSpPr>
        <p:spPr>
          <a:xfrm>
            <a:off x="616248" y="5640457"/>
            <a:ext cx="95918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d’un niveau trophique à un autre n’est jamais total à cause des pertes.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EC3D2DA-08DE-D36D-81DB-CB086A96685A}"/>
              </a:ext>
            </a:extLst>
          </p:cNvPr>
          <p:cNvGrpSpPr/>
          <p:nvPr/>
        </p:nvGrpSpPr>
        <p:grpSpPr>
          <a:xfrm>
            <a:off x="674377" y="1012340"/>
            <a:ext cx="10326997" cy="510733"/>
            <a:chOff x="674377" y="1225112"/>
            <a:chExt cx="10326997" cy="510733"/>
          </a:xfrm>
        </p:grpSpPr>
        <p:sp>
          <p:nvSpPr>
            <p:cNvPr id="15" name="Google Shape;443;p19">
              <a:extLst>
                <a:ext uri="{FF2B5EF4-FFF2-40B4-BE49-F238E27FC236}">
                  <a16:creationId xmlns:a16="http://schemas.microsoft.com/office/drawing/2014/main" id="{C73ECFE5-A4A2-9279-68DC-6D20EBC97D6D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J’explique le flux de la biomasse au niveau de la 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chaîne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alimentaire.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9A16D41-8A6B-D257-6C11-79F79FD0F51D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815620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7">
            <a:extLst>
              <a:ext uri="{FF2B5EF4-FFF2-40B4-BE49-F238E27FC236}">
                <a16:creationId xmlns:a16="http://schemas.microsoft.com/office/drawing/2014/main" id="{86CD7753-A739-187A-10E8-1C8118CC827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341753E-C2B9-6E13-2795-A885F89A8B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730" b="56714"/>
          <a:stretch>
            <a:fillRect/>
          </a:stretch>
        </p:blipFill>
        <p:spPr>
          <a:xfrm>
            <a:off x="961463" y="1889760"/>
            <a:ext cx="4603573" cy="1248054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CB97C757-E11A-46A0-0130-5C002D945BD0}"/>
              </a:ext>
            </a:extLst>
          </p:cNvPr>
          <p:cNvSpPr/>
          <p:nvPr/>
        </p:nvSpPr>
        <p:spPr>
          <a:xfrm>
            <a:off x="1849121" y="1187169"/>
            <a:ext cx="3759200" cy="5413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spc="-30" noProof="0" dirty="0"/>
              <a:t>Le transfert de la matière</a:t>
            </a:r>
            <a:r>
              <a:rPr lang="fr-FR" sz="1600" spc="-30" noProof="0" dirty="0"/>
              <a:t> dans l’écosystème diminue d’un niveau à un autre.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63972EE-4903-127B-3B8F-173728122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24" b="89706" l="5532" r="99574">
                        <a14:foregroundMark x1="16170" y1="14706" x2="5532" y2="61765"/>
                        <a14:foregroundMark x1="14043" y1="67647" x2="72766" y2="89706"/>
                        <a14:foregroundMark x1="99025" y1="59457" x2="99574" y2="58824"/>
                        <a14:foregroundMark x1="72766" y1="89706" x2="97257" y2="61493"/>
                        <a14:foregroundMark x1="98140" y1="58116" x2="46202" y2="32474"/>
                        <a14:foregroundMark x1="99574" y1="58824" x2="99234" y2="58656"/>
                        <a14:foregroundMark x1="41800" y1="33892" x2="22128" y2="41176"/>
                        <a14:backgroundMark x1="45106" y1="27941" x2="45106" y2="27941"/>
                        <a14:backgroundMark x1="44681" y1="27941" x2="44681" y2="27941"/>
                        <a14:backgroundMark x1="44681" y1="30882" x2="44681" y2="30882"/>
                        <a14:backgroundMark x1="42979" y1="27941" x2="46809" y2="29412"/>
                        <a14:backgroundMark x1="98723" y1="55882" x2="99574" y2="573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622" y="1090752"/>
            <a:ext cx="1549498" cy="44836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C5BBDC7D-72A8-8B88-EAD5-D90600C29E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8320" y="1169364"/>
            <a:ext cx="5595823" cy="558064"/>
          </a:xfrm>
          <a:prstGeom prst="rect">
            <a:avLst/>
          </a:prstGeom>
        </p:spPr>
      </p:pic>
      <p:sp>
        <p:nvSpPr>
          <p:cNvPr id="32" name="Accolade fermante 31">
            <a:extLst>
              <a:ext uri="{FF2B5EF4-FFF2-40B4-BE49-F238E27FC236}">
                <a16:creationId xmlns:a16="http://schemas.microsoft.com/office/drawing/2014/main" id="{00C94F00-6DB3-5A42-AECE-69C6C7DB8150}"/>
              </a:ext>
            </a:extLst>
          </p:cNvPr>
          <p:cNvSpPr/>
          <p:nvPr/>
        </p:nvSpPr>
        <p:spPr>
          <a:xfrm>
            <a:off x="5078258" y="2012430"/>
            <a:ext cx="254643" cy="982482"/>
          </a:xfrm>
          <a:prstGeom prst="rightBrace">
            <a:avLst/>
          </a:prstGeom>
          <a:noFill/>
          <a:ln w="19050">
            <a:solidFill>
              <a:srgbClr val="0273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9495146-FB95-0762-43DE-FF53FED67351}"/>
              </a:ext>
            </a:extLst>
          </p:cNvPr>
          <p:cNvSpPr/>
          <p:nvPr/>
        </p:nvSpPr>
        <p:spPr>
          <a:xfrm>
            <a:off x="5835721" y="2165033"/>
            <a:ext cx="5028034" cy="681541"/>
          </a:xfrm>
          <a:prstGeom prst="rect">
            <a:avLst/>
          </a:prstGeom>
          <a:solidFill>
            <a:srgbClr val="CCDBEE"/>
          </a:solidFill>
          <a:ln>
            <a:solidFill>
              <a:srgbClr val="D3DF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noProof="0" dirty="0">
                <a:solidFill>
                  <a:srgbClr val="0273B4"/>
                </a:solidFill>
              </a:rPr>
              <a:t>Nombre des niveaux trophique étudiés</a:t>
            </a:r>
          </a:p>
          <a:p>
            <a:pPr marL="285750" indent="-285750">
              <a:buFontTx/>
              <a:buChar char="-"/>
            </a:pPr>
            <a:r>
              <a:rPr lang="fr-FR" b="1" noProof="0" dirty="0">
                <a:solidFill>
                  <a:srgbClr val="0273B4"/>
                </a:solidFill>
              </a:rPr>
              <a:t>La biomasse de chaque niveau trophique.</a:t>
            </a:r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D546BFED-5CB9-C509-9162-FB960F513F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86" b="34631"/>
          <a:stretch>
            <a:fillRect/>
          </a:stretch>
        </p:blipFill>
        <p:spPr>
          <a:xfrm>
            <a:off x="961463" y="3137815"/>
            <a:ext cx="4603573" cy="1409286"/>
          </a:xfrm>
          <a:prstGeom prst="rect">
            <a:avLst/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200A892F-DD82-ED81-66FA-D72F06817368}"/>
              </a:ext>
            </a:extLst>
          </p:cNvPr>
          <p:cNvCxnSpPr>
            <a:cxnSpLocks/>
            <a:stCxn id="32" idx="1"/>
            <a:endCxn id="33" idx="1"/>
          </p:cNvCxnSpPr>
          <p:nvPr/>
        </p:nvCxnSpPr>
        <p:spPr>
          <a:xfrm>
            <a:off x="5332901" y="2503671"/>
            <a:ext cx="502820" cy="2133"/>
          </a:xfrm>
          <a:prstGeom prst="straightConnector1">
            <a:avLst/>
          </a:prstGeom>
          <a:ln w="28575">
            <a:solidFill>
              <a:srgbClr val="0273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Accolade fermante 34">
            <a:extLst>
              <a:ext uri="{FF2B5EF4-FFF2-40B4-BE49-F238E27FC236}">
                <a16:creationId xmlns:a16="http://schemas.microsoft.com/office/drawing/2014/main" id="{80844F53-59BC-6DE3-7772-B2D9D3256B21}"/>
              </a:ext>
            </a:extLst>
          </p:cNvPr>
          <p:cNvSpPr/>
          <p:nvPr/>
        </p:nvSpPr>
        <p:spPr>
          <a:xfrm>
            <a:off x="5078258" y="3428113"/>
            <a:ext cx="254643" cy="982482"/>
          </a:xfrm>
          <a:prstGeom prst="rightBrace">
            <a:avLst/>
          </a:prstGeom>
          <a:ln w="19050">
            <a:solidFill>
              <a:srgbClr val="2CB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D6BE3A7-303C-942B-1D62-30C4CE925303}"/>
              </a:ext>
            </a:extLst>
          </p:cNvPr>
          <p:cNvSpPr/>
          <p:nvPr/>
        </p:nvSpPr>
        <p:spPr>
          <a:xfrm>
            <a:off x="5835721" y="3580716"/>
            <a:ext cx="5028034" cy="681541"/>
          </a:xfrm>
          <a:prstGeom prst="rect">
            <a:avLst/>
          </a:prstGeom>
          <a:solidFill>
            <a:srgbClr val="F2F7D9"/>
          </a:solidFill>
          <a:ln>
            <a:solidFill>
              <a:srgbClr val="2CB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noProof="0" dirty="0">
                <a:solidFill>
                  <a:srgbClr val="00663F"/>
                </a:solidFill>
              </a:rPr>
              <a:t>En allant des plantes vers le lion le flux de la matière </a:t>
            </a:r>
            <a:r>
              <a:rPr lang="fr-FR" b="1" noProof="0" dirty="0">
                <a:solidFill>
                  <a:srgbClr val="C00000"/>
                </a:solidFill>
              </a:rPr>
              <a:t>diminue</a:t>
            </a:r>
            <a:r>
              <a:rPr lang="fr-FR" b="1" noProof="0" dirty="0">
                <a:solidFill>
                  <a:srgbClr val="2CB551"/>
                </a:solidFill>
              </a:rPr>
              <a:t>.</a:t>
            </a: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95379291-1F1F-0CC0-ADA4-118FF73A3DF8}"/>
              </a:ext>
            </a:extLst>
          </p:cNvPr>
          <p:cNvCxnSpPr>
            <a:cxnSpLocks/>
            <a:stCxn id="35" idx="1"/>
            <a:endCxn id="36" idx="1"/>
          </p:cNvCxnSpPr>
          <p:nvPr/>
        </p:nvCxnSpPr>
        <p:spPr>
          <a:xfrm>
            <a:off x="5332901" y="3919354"/>
            <a:ext cx="502820" cy="2133"/>
          </a:xfrm>
          <a:prstGeom prst="straightConnector1">
            <a:avLst/>
          </a:prstGeom>
          <a:ln w="28575">
            <a:solidFill>
              <a:srgbClr val="2CB5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E347B127-B67B-18F2-2F6A-9F02ECC2725A}"/>
              </a:ext>
            </a:extLst>
          </p:cNvPr>
          <p:cNvGrpSpPr/>
          <p:nvPr/>
        </p:nvGrpSpPr>
        <p:grpSpPr>
          <a:xfrm>
            <a:off x="961462" y="4545979"/>
            <a:ext cx="9902293" cy="1409286"/>
            <a:chOff x="961462" y="4545979"/>
            <a:chExt cx="9902293" cy="1409286"/>
          </a:xfrm>
        </p:grpSpPr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BE057387-5C75-8870-71C7-82C30E498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5074" b="12844"/>
            <a:stretch>
              <a:fillRect/>
            </a:stretch>
          </p:blipFill>
          <p:spPr>
            <a:xfrm>
              <a:off x="961462" y="4545979"/>
              <a:ext cx="4603573" cy="1409286"/>
            </a:xfrm>
            <a:prstGeom prst="rect">
              <a:avLst/>
            </a:prstGeom>
          </p:spPr>
        </p:pic>
        <p:sp>
          <p:nvSpPr>
            <p:cNvPr id="38" name="Accolade fermante 37">
              <a:extLst>
                <a:ext uri="{FF2B5EF4-FFF2-40B4-BE49-F238E27FC236}">
                  <a16:creationId xmlns:a16="http://schemas.microsoft.com/office/drawing/2014/main" id="{AFA1320B-8812-8E11-4B85-EE947EA049A8}"/>
                </a:ext>
              </a:extLst>
            </p:cNvPr>
            <p:cNvSpPr/>
            <p:nvPr/>
          </p:nvSpPr>
          <p:spPr>
            <a:xfrm>
              <a:off x="5078258" y="4841664"/>
              <a:ext cx="254643" cy="982482"/>
            </a:xfrm>
            <a:prstGeom prst="rightBrace">
              <a:avLst/>
            </a:prstGeom>
            <a:ln w="19050">
              <a:solidFill>
                <a:srgbClr val="BF45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6B4483B-AD1C-857B-9A96-8F3CC75CAA74}"/>
                </a:ext>
              </a:extLst>
            </p:cNvPr>
            <p:cNvSpPr/>
            <p:nvPr/>
          </p:nvSpPr>
          <p:spPr>
            <a:xfrm>
              <a:off x="5835721" y="4994267"/>
              <a:ext cx="5028034" cy="681541"/>
            </a:xfrm>
            <a:prstGeom prst="rect">
              <a:avLst/>
            </a:prstGeom>
            <a:solidFill>
              <a:srgbClr val="F3DFED"/>
            </a:solidFill>
            <a:ln>
              <a:solidFill>
                <a:srgbClr val="BF45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Tx/>
                <a:buChar char="-"/>
              </a:pPr>
              <a:r>
                <a:rPr lang="fr-FR" b="1" noProof="0" dirty="0">
                  <a:solidFill>
                    <a:srgbClr val="BF4598"/>
                  </a:solidFill>
                </a:rPr>
                <a:t>Le transfert de la matière d’un niveau trophique à un autre n’est jamais total à cause des pertes.</a:t>
              </a:r>
            </a:p>
          </p:txBody>
        </p: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F1F0240C-C9C3-7A29-31FB-6B7326A32430}"/>
                </a:ext>
              </a:extLst>
            </p:cNvPr>
            <p:cNvCxnSpPr>
              <a:cxnSpLocks/>
              <a:stCxn id="38" idx="1"/>
              <a:endCxn id="39" idx="1"/>
            </p:cNvCxnSpPr>
            <p:nvPr/>
          </p:nvCxnSpPr>
          <p:spPr>
            <a:xfrm>
              <a:off x="5332901" y="5332905"/>
              <a:ext cx="502820" cy="2133"/>
            </a:xfrm>
            <a:prstGeom prst="straightConnector1">
              <a:avLst/>
            </a:prstGeom>
            <a:ln w="28575">
              <a:solidFill>
                <a:srgbClr val="BF459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lèche : bas 40">
            <a:extLst>
              <a:ext uri="{FF2B5EF4-FFF2-40B4-BE49-F238E27FC236}">
                <a16:creationId xmlns:a16="http://schemas.microsoft.com/office/drawing/2014/main" id="{EEBEE268-1080-9601-7B7C-E9390B0C2173}"/>
              </a:ext>
            </a:extLst>
          </p:cNvPr>
          <p:cNvSpPr/>
          <p:nvPr/>
        </p:nvSpPr>
        <p:spPr>
          <a:xfrm>
            <a:off x="7657489" y="3130170"/>
            <a:ext cx="868102" cy="2214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2" name="Flèche : bas 41">
            <a:extLst>
              <a:ext uri="{FF2B5EF4-FFF2-40B4-BE49-F238E27FC236}">
                <a16:creationId xmlns:a16="http://schemas.microsoft.com/office/drawing/2014/main" id="{26FBB061-59F6-7810-5DB5-0ABFFF5A0C99}"/>
              </a:ext>
            </a:extLst>
          </p:cNvPr>
          <p:cNvSpPr/>
          <p:nvPr/>
        </p:nvSpPr>
        <p:spPr>
          <a:xfrm>
            <a:off x="7657489" y="4517557"/>
            <a:ext cx="868102" cy="2214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849703" y="207108"/>
            <a:ext cx="111477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 ..</a:t>
            </a:r>
          </a:p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expliquer mon phénomène je dois suivre les 3 étapes ci-dessous: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 animBg="1"/>
      <p:bldP spid="36" grpId="0" animBg="1"/>
      <p:bldP spid="41" grpId="0" animBg="1"/>
      <p:bldP spid="4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6BB8D40-3374-41FD-A76D-232CB75A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783852" y="119170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C7BAACE-4E1F-0940-30AA-E1E843C7269E}"/>
              </a:ext>
            </a:extLst>
          </p:cNvPr>
          <p:cNvSpPr/>
          <p:nvPr/>
        </p:nvSpPr>
        <p:spPr>
          <a:xfrm>
            <a:off x="783852" y="1243533"/>
            <a:ext cx="77524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pyramide de biomasse suivante est composée de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429241E8-7609-09C8-BDDD-85EBBAEB8B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9" t="17484" r="1983" b="7114"/>
          <a:stretch>
            <a:fillRect/>
          </a:stretch>
        </p:blipFill>
        <p:spPr>
          <a:xfrm>
            <a:off x="2201801" y="2360601"/>
            <a:ext cx="7788397" cy="2530173"/>
          </a:xfrm>
          <a:prstGeom prst="rect">
            <a:avLst/>
          </a:prstGeom>
        </p:spPr>
      </p:pic>
      <p:grpSp>
        <p:nvGrpSpPr>
          <p:cNvPr id="48" name="Groupe 47">
            <a:extLst>
              <a:ext uri="{FF2B5EF4-FFF2-40B4-BE49-F238E27FC236}">
                <a16:creationId xmlns:a16="http://schemas.microsoft.com/office/drawing/2014/main" id="{2C46F4B5-A1A9-7AE5-3F1D-F8CC32170366}"/>
              </a:ext>
            </a:extLst>
          </p:cNvPr>
          <p:cNvGrpSpPr/>
          <p:nvPr/>
        </p:nvGrpSpPr>
        <p:grpSpPr>
          <a:xfrm>
            <a:off x="783852" y="5352848"/>
            <a:ext cx="10624627" cy="521075"/>
            <a:chOff x="1899920" y="3939439"/>
            <a:chExt cx="10624627" cy="521075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31ED1AA3-F544-8888-051C-112CD12F4DBF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BDC4288-B124-877A-7A55-A6B29B933A00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4525F07D-1350-0AD9-9321-04FF11E0EBA8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97C07190-ACD3-80C8-D245-B244DF582387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0454992-6561-ABF2-A910-2D4E7A60C233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9D12371F-0459-8CFD-5B06-C1F797256B8C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A6D84353-9B04-796B-6143-8701F6FA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7" name="D_A_02">
            <a:extLst>
              <a:ext uri="{FF2B5EF4-FFF2-40B4-BE49-F238E27FC236}">
                <a16:creationId xmlns:a16="http://schemas.microsoft.com/office/drawing/2014/main" id="{702B35D8-6E95-D8B7-ED71-E58EA3D40674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843560" y="150390"/>
            <a:ext cx="10375764" cy="4127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pyramide de biomasse suivante est composée de 4 niveaux trophiques. 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E5741E4-CCB9-4AAA-E427-ACFDC944E554}"/>
              </a:ext>
            </a:extLst>
          </p:cNvPr>
          <p:cNvSpPr/>
          <p:nvPr/>
        </p:nvSpPr>
        <p:spPr>
          <a:xfrm>
            <a:off x="783852" y="1243533"/>
            <a:ext cx="77524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La bonne réponse est 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pyramide de biomasse suivante est composée de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2C630A3-DCCB-876F-5508-244393AB3B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9" t="17484" r="1983" b="7114"/>
          <a:stretch>
            <a:fillRect/>
          </a:stretch>
        </p:blipFill>
        <p:spPr>
          <a:xfrm>
            <a:off x="2201801" y="2360601"/>
            <a:ext cx="7788397" cy="2530173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E7103C44-4DA0-6A0C-B9AF-D0B5E3F64573}"/>
              </a:ext>
            </a:extLst>
          </p:cNvPr>
          <p:cNvGrpSpPr/>
          <p:nvPr/>
        </p:nvGrpSpPr>
        <p:grpSpPr>
          <a:xfrm>
            <a:off x="783852" y="5352848"/>
            <a:ext cx="10624627" cy="521075"/>
            <a:chOff x="1899920" y="3939439"/>
            <a:chExt cx="10624627" cy="521075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71E124F6-E5D8-6B55-A94E-930659F470C8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C297433E-B4FB-9289-1478-FF0D1BAFC8CF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2C9E63B-735B-5381-593D-0B082492C0E6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EF0EF2D1-D33E-3753-520D-890BCA156336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8024A44-3CDF-F2E2-93B5-294ADA430AED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8DAB58D-03D7-C359-0189-BA04112F4A91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F85D6-EE44-BDC3-E096-902343E6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8ABAEC-3B27-4FD3-53A2-EDF86B2918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E4EB65F-3091-2DDC-3E48-CF175BCE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78EF19-7017-D8D4-CFF3-660E97A85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F97F7BB8-9DD5-7348-6860-447476E0669F}"/>
              </a:ext>
            </a:extLst>
          </p:cNvPr>
          <p:cNvSpPr txBox="1"/>
          <p:nvPr/>
        </p:nvSpPr>
        <p:spPr>
          <a:xfrm>
            <a:off x="783852" y="165107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0A395F9-3CB5-7346-E319-C205FE9563FA}"/>
              </a:ext>
            </a:extLst>
          </p:cNvPr>
          <p:cNvSpPr/>
          <p:nvPr/>
        </p:nvSpPr>
        <p:spPr>
          <a:xfrm>
            <a:off x="783852" y="1243533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Considérons la pyramide de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biomasse ci-dessous. </a:t>
            </a:r>
            <a:r>
              <a:rPr lang="fr-FR" sz="2400" b="1" noProof="0" dirty="0">
                <a:solidFill>
                  <a:srgbClr val="0852A4"/>
                </a:solidFill>
              </a:rPr>
              <a:t>La biomasse des renards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6B98FA0-B29A-8CCD-3BD3-0346B72EB6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9" t="17484" r="1983" b="7114"/>
          <a:stretch>
            <a:fillRect/>
          </a:stretch>
        </p:blipFill>
        <p:spPr>
          <a:xfrm>
            <a:off x="2201801" y="2360601"/>
            <a:ext cx="7788397" cy="2530173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9D0B70AE-54C6-CE7A-E67E-976ACADD2C95}"/>
              </a:ext>
            </a:extLst>
          </p:cNvPr>
          <p:cNvGrpSpPr/>
          <p:nvPr/>
        </p:nvGrpSpPr>
        <p:grpSpPr>
          <a:xfrm>
            <a:off x="1442436" y="5353929"/>
            <a:ext cx="9307126" cy="521075"/>
            <a:chOff x="1899920" y="3939439"/>
            <a:chExt cx="9307126" cy="52107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E239060-9C6A-4B50-D59A-44A6E5282E7A}"/>
                </a:ext>
              </a:extLst>
            </p:cNvPr>
            <p:cNvSpPr/>
            <p:nvPr/>
          </p:nvSpPr>
          <p:spPr>
            <a:xfrm>
              <a:off x="5986587" y="3939576"/>
              <a:ext cx="161995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 Kg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3515BE1-620A-29AA-1B34-02A8F2C7D1B9}"/>
                </a:ext>
              </a:extLst>
            </p:cNvPr>
            <p:cNvSpPr/>
            <p:nvPr/>
          </p:nvSpPr>
          <p:spPr>
            <a:xfrm>
              <a:off x="9598467" y="3949736"/>
              <a:ext cx="160857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 Kg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3AB15BE-2236-B7F4-76C2-F24266474035}"/>
                </a:ext>
              </a:extLst>
            </p:cNvPr>
            <p:cNvSpPr/>
            <p:nvPr/>
          </p:nvSpPr>
          <p:spPr>
            <a:xfrm>
              <a:off x="2303587" y="3949599"/>
              <a:ext cx="16572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1000 Kg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77A67A2-3B17-7618-4F7C-528403A708DB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1CEFEC9-FAC9-6344-F336-5E94E80A7E08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6DEADB9-8D97-9F04-654C-DDEC82628E37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2" name="D_A_02">
            <a:extLst>
              <a:ext uri="{FF2B5EF4-FFF2-40B4-BE49-F238E27FC236}">
                <a16:creationId xmlns:a16="http://schemas.microsoft.com/office/drawing/2014/main" id="{74737C94-5612-41B0-2E46-26E470F78303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</p:spTree>
    <p:extLst>
      <p:ext uri="{BB962C8B-B14F-4D97-AF65-F5344CB8AC3E}">
        <p14:creationId xmlns:p14="http://schemas.microsoft.com/office/powerpoint/2010/main" val="401749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6BCF-9E43-C1FC-080F-A00163C4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6BCC51AC-9D7A-DBD2-C476-A23C964C2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1883EB00-EBA8-5FDB-47F3-9D2EE915ED3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E28F2BC-8161-DD2B-D869-2C2409C805EE}"/>
              </a:ext>
            </a:extLst>
          </p:cNvPr>
          <p:cNvSpPr/>
          <p:nvPr/>
        </p:nvSpPr>
        <p:spPr>
          <a:xfrm>
            <a:off x="783852" y="1243533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La bonne réponse est :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</a:rPr>
              <a:t>La biomasse des renards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3FAAE0AB-13B0-EDDB-7B52-2E475A2510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9" t="17484" r="1983" b="7114"/>
          <a:stretch>
            <a:fillRect/>
          </a:stretch>
        </p:blipFill>
        <p:spPr>
          <a:xfrm>
            <a:off x="2201801" y="2360601"/>
            <a:ext cx="7788397" cy="2530173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51C0C1AA-AEBB-254D-03AA-EC3D55A1950A}"/>
              </a:ext>
            </a:extLst>
          </p:cNvPr>
          <p:cNvGrpSpPr/>
          <p:nvPr/>
        </p:nvGrpSpPr>
        <p:grpSpPr>
          <a:xfrm>
            <a:off x="1442436" y="5353929"/>
            <a:ext cx="9307126" cy="521075"/>
            <a:chOff x="1899920" y="3939439"/>
            <a:chExt cx="9307126" cy="52107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906743D4-870E-9BB7-05FA-7E77F0D9109C}"/>
                </a:ext>
              </a:extLst>
            </p:cNvPr>
            <p:cNvSpPr/>
            <p:nvPr/>
          </p:nvSpPr>
          <p:spPr>
            <a:xfrm>
              <a:off x="5986587" y="3939576"/>
              <a:ext cx="161995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 Kg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FD038E-0DEE-B9CE-959D-FE6B3D7E475D}"/>
                </a:ext>
              </a:extLst>
            </p:cNvPr>
            <p:cNvSpPr/>
            <p:nvPr/>
          </p:nvSpPr>
          <p:spPr>
            <a:xfrm>
              <a:off x="9598467" y="3949736"/>
              <a:ext cx="160857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 Kg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1E7E3F5-2B41-D5CE-C872-D5DB3D72A8B1}"/>
                </a:ext>
              </a:extLst>
            </p:cNvPr>
            <p:cNvSpPr/>
            <p:nvPr/>
          </p:nvSpPr>
          <p:spPr>
            <a:xfrm>
              <a:off x="2303587" y="3949599"/>
              <a:ext cx="165728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1000 Kg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425D395F-27D8-3B43-063C-C34E8B505977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A4FB709-CDBF-B93B-4C23-F39843A7D499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C2C8DD1-F21C-7B1F-13F7-B7BB4340677B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33" name="D_A_02">
            <a:extLst>
              <a:ext uri="{FF2B5EF4-FFF2-40B4-BE49-F238E27FC236}">
                <a16:creationId xmlns:a16="http://schemas.microsoft.com/office/drawing/2014/main" id="{12232D85-B17D-7795-6D49-09220A340885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91A5ABC0-38CC-B95E-BD55-00E44E28689F}"/>
              </a:ext>
            </a:extLst>
          </p:cNvPr>
          <p:cNvSpPr txBox="1"/>
          <p:nvPr/>
        </p:nvSpPr>
        <p:spPr>
          <a:xfrm>
            <a:off x="843560" y="150389"/>
            <a:ext cx="9359219" cy="5184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La biomasse des renards est 10 Kg </a:t>
            </a:r>
          </a:p>
        </p:txBody>
      </p:sp>
    </p:spTree>
    <p:extLst>
      <p:ext uri="{BB962C8B-B14F-4D97-AF65-F5344CB8AC3E}">
        <p14:creationId xmlns:p14="http://schemas.microsoft.com/office/powerpoint/2010/main" val="3350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94425AD-6892-4558-9419-7702AD05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4A0E2-C81A-F964-404F-2BFA9BC84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2">
            <a:extLst>
              <a:ext uri="{FF2B5EF4-FFF2-40B4-BE49-F238E27FC236}">
                <a16:creationId xmlns:a16="http://schemas.microsoft.com/office/drawing/2014/main" id="{8CB3AD69-C2FD-F8BF-1CC5-0B4787F5F871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11" name="D_A_01">
            <a:extLst>
              <a:ext uri="{FF2B5EF4-FFF2-40B4-BE49-F238E27FC236}">
                <a16:creationId xmlns:a16="http://schemas.microsoft.com/office/drawing/2014/main" id="{EB89C94B-D7D5-3A39-201C-6807D12CDEC3}"/>
              </a:ext>
            </a:extLst>
          </p:cNvPr>
          <p:cNvSpPr txBox="1"/>
          <p:nvPr/>
        </p:nvSpPr>
        <p:spPr>
          <a:xfrm>
            <a:off x="764795" y="146002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troisième question.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77877A-4018-112C-8760-0E1EF21B92C6}"/>
              </a:ext>
            </a:extLst>
          </p:cNvPr>
          <p:cNvSpPr/>
          <p:nvPr/>
        </p:nvSpPr>
        <p:spPr>
          <a:xfrm>
            <a:off x="635005" y="937288"/>
            <a:ext cx="11408148" cy="1413153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Considérons la pyramide de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biomasse ci-dessous. En allons des plantes vers le lion</a:t>
            </a:r>
            <a:r>
              <a:rPr lang="fr-FR" sz="2400" b="1" noProof="0" dirty="0">
                <a:solidFill>
                  <a:srgbClr val="0852A4"/>
                </a:solidFill>
              </a:rPr>
              <a:t> le flux de la biomasse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9E9FCB1-64ED-EB94-547D-214DF01707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9" t="17484" r="1983" b="7114"/>
          <a:stretch>
            <a:fillRect/>
          </a:stretch>
        </p:blipFill>
        <p:spPr>
          <a:xfrm>
            <a:off x="2201801" y="3242473"/>
            <a:ext cx="7788397" cy="2530173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1156E5C5-BCB5-3C15-079E-C6E3FB54F4EB}"/>
              </a:ext>
            </a:extLst>
          </p:cNvPr>
          <p:cNvGrpSpPr/>
          <p:nvPr/>
        </p:nvGrpSpPr>
        <p:grpSpPr>
          <a:xfrm>
            <a:off x="1351137" y="2424028"/>
            <a:ext cx="9489723" cy="521075"/>
            <a:chOff x="1899920" y="3939439"/>
            <a:chExt cx="9489723" cy="52107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BCC1F51-E019-826B-BC58-54636F046518}"/>
                </a:ext>
              </a:extLst>
            </p:cNvPr>
            <p:cNvSpPr/>
            <p:nvPr/>
          </p:nvSpPr>
          <p:spPr>
            <a:xfrm>
              <a:off x="5986586" y="3939576"/>
              <a:ext cx="17911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augmente 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84EDBBF-0119-1F3F-7C5E-86C079270E51}"/>
                </a:ext>
              </a:extLst>
            </p:cNvPr>
            <p:cNvSpPr/>
            <p:nvPr/>
          </p:nvSpPr>
          <p:spPr>
            <a:xfrm>
              <a:off x="9598467" y="3949736"/>
              <a:ext cx="179117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Reste stable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0E1E366D-7961-B835-41C9-F472C58CEE14}"/>
                </a:ext>
              </a:extLst>
            </p:cNvPr>
            <p:cNvSpPr/>
            <p:nvPr/>
          </p:nvSpPr>
          <p:spPr>
            <a:xfrm>
              <a:off x="2303587" y="3949599"/>
              <a:ext cx="17911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Diminue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571E4AEC-C988-6643-7717-840455290B3D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D409C5A-2418-C71F-8BFB-9AED9A30C580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4815B98-A17E-2402-4875-26E85788C9CE}"/>
                </a:ext>
              </a:extLst>
            </p:cNvPr>
            <p:cNvSpPr/>
            <p:nvPr/>
          </p:nvSpPr>
          <p:spPr>
            <a:xfrm>
              <a:off x="9215118" y="3949736"/>
              <a:ext cx="42686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0D899AF8-5EB4-B470-426F-76D8596FB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79DCC227-67D0-D73D-1DAF-BACD1D1D7AC0}"/>
              </a:ext>
            </a:extLst>
          </p:cNvPr>
          <p:cNvSpPr txBox="1"/>
          <p:nvPr/>
        </p:nvSpPr>
        <p:spPr>
          <a:xfrm>
            <a:off x="933306" y="594027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7B030A14-7BA2-3318-EB4F-EF8157A28D6C}"/>
              </a:ext>
            </a:extLst>
          </p:cNvPr>
          <p:cNvSpPr txBox="1"/>
          <p:nvPr/>
        </p:nvSpPr>
        <p:spPr>
          <a:xfrm>
            <a:off x="821676" y="160933"/>
            <a:ext cx="9551724" cy="51839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En allons des plantes vers le lion le flux de la biomasse diminue. 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DB189F0-D03F-C9FE-2498-9484B7FEC522}"/>
              </a:ext>
            </a:extLst>
          </p:cNvPr>
          <p:cNvSpPr/>
          <p:nvPr/>
        </p:nvSpPr>
        <p:spPr>
          <a:xfrm>
            <a:off x="635005" y="937288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allons des plantes vers le lion</a:t>
            </a:r>
            <a:r>
              <a:rPr lang="fr-FR" sz="2400" b="1" noProof="0" dirty="0">
                <a:solidFill>
                  <a:srgbClr val="0852A4"/>
                </a:solidFill>
              </a:rPr>
              <a:t> le flux de la biomasse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9109A3-3BCC-AF1A-7617-1E1C902DC7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9" t="17484" r="1983" b="7114"/>
          <a:stretch>
            <a:fillRect/>
          </a:stretch>
        </p:blipFill>
        <p:spPr>
          <a:xfrm>
            <a:off x="2089682" y="3429000"/>
            <a:ext cx="7788397" cy="2530173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DC384B7-4C4B-D7CB-7C68-8CBD8DCC52CD}"/>
              </a:ext>
            </a:extLst>
          </p:cNvPr>
          <p:cNvGrpSpPr/>
          <p:nvPr/>
        </p:nvGrpSpPr>
        <p:grpSpPr>
          <a:xfrm>
            <a:off x="1351138" y="2402174"/>
            <a:ext cx="9489723" cy="521075"/>
            <a:chOff x="1899920" y="3939439"/>
            <a:chExt cx="9489723" cy="521075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A316973D-6D6B-200A-87A1-EBBBC5FCC5D1}"/>
                </a:ext>
              </a:extLst>
            </p:cNvPr>
            <p:cNvSpPr/>
            <p:nvPr/>
          </p:nvSpPr>
          <p:spPr>
            <a:xfrm>
              <a:off x="5986586" y="3939576"/>
              <a:ext cx="17911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augmente 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ABD7BFB-1A4F-4868-08B6-ECCE7C3EF254}"/>
                </a:ext>
              </a:extLst>
            </p:cNvPr>
            <p:cNvSpPr/>
            <p:nvPr/>
          </p:nvSpPr>
          <p:spPr>
            <a:xfrm>
              <a:off x="9598467" y="3949736"/>
              <a:ext cx="179117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Reste stable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17BE679-95A6-61A1-921C-DE26D1FD506A}"/>
                </a:ext>
              </a:extLst>
            </p:cNvPr>
            <p:cNvSpPr/>
            <p:nvPr/>
          </p:nvSpPr>
          <p:spPr>
            <a:xfrm>
              <a:off x="2303587" y="3949599"/>
              <a:ext cx="1791175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Diminue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C54373C-FA11-5E87-485C-37C14A92F759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E3DCF38-4377-AAA2-094E-E2745E8616C8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BA4F395-6670-BA48-8BCA-0857FDDEE794}"/>
                </a:ext>
              </a:extLst>
            </p:cNvPr>
            <p:cNvSpPr/>
            <p:nvPr/>
          </p:nvSpPr>
          <p:spPr>
            <a:xfrm>
              <a:off x="9215118" y="3949736"/>
              <a:ext cx="42686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81AA243-C78A-8556-D7FC-21BD61C5F650}"/>
              </a:ext>
            </a:extLst>
          </p:cNvPr>
          <p:cNvCxnSpPr>
            <a:cxnSpLocks/>
          </p:cNvCxnSpPr>
          <p:nvPr/>
        </p:nvCxnSpPr>
        <p:spPr>
          <a:xfrm flipV="1">
            <a:off x="10102317" y="3383606"/>
            <a:ext cx="0" cy="25301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F91DE-816F-E7A2-6679-719A9A08B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E102B36-06DD-9979-2AB9-DE0228E6456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0D1BD5E-A094-636A-856A-4A33BFD3D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44854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_A_02">
            <a:extLst>
              <a:ext uri="{FF2B5EF4-FFF2-40B4-BE49-F238E27FC236}">
                <a16:creationId xmlns:a16="http://schemas.microsoft.com/office/drawing/2014/main" id="{3D38893A-C91A-760A-2CA0-0E06413E00DA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12" name="D_A_01">
            <a:extLst>
              <a:ext uri="{FF2B5EF4-FFF2-40B4-BE49-F238E27FC236}">
                <a16:creationId xmlns:a16="http://schemas.microsoft.com/office/drawing/2014/main" id="{EEFDB221-7E73-476B-D975-789929838781}"/>
              </a:ext>
            </a:extLst>
          </p:cNvPr>
          <p:cNvSpPr txBox="1"/>
          <p:nvPr/>
        </p:nvSpPr>
        <p:spPr>
          <a:xfrm>
            <a:off x="783852" y="163419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autre question.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360DB0B-AB35-FBF5-FF54-AC2474F19F9B}"/>
              </a:ext>
            </a:extLst>
          </p:cNvPr>
          <p:cNvGrpSpPr/>
          <p:nvPr/>
        </p:nvGrpSpPr>
        <p:grpSpPr>
          <a:xfrm>
            <a:off x="1023964" y="2538508"/>
            <a:ext cx="9521685" cy="2687153"/>
            <a:chOff x="1544319" y="2217768"/>
            <a:chExt cx="9521685" cy="2687153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4AFC9CF-4387-CF11-4033-5A3008D17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2179" y="2282187"/>
              <a:ext cx="9096475" cy="1564100"/>
            </a:xfrm>
            <a:prstGeom prst="rect">
              <a:avLst/>
            </a:prstGeom>
          </p:spPr>
        </p:pic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ACD8A58-E385-DFE8-89D8-B511DD17143A}"/>
                </a:ext>
              </a:extLst>
            </p:cNvPr>
            <p:cNvGrpSpPr/>
            <p:nvPr/>
          </p:nvGrpSpPr>
          <p:grpSpPr>
            <a:xfrm>
              <a:off x="6345163" y="4440996"/>
              <a:ext cx="3792390" cy="461665"/>
              <a:chOff x="4915235" y="4823302"/>
              <a:chExt cx="3792390" cy="461665"/>
            </a:xfrm>
          </p:grpSpPr>
          <p:sp>
            <p:nvSpPr>
              <p:cNvPr id="22" name="Flèche : droite 21">
                <a:extLst>
                  <a:ext uri="{FF2B5EF4-FFF2-40B4-BE49-F238E27FC236}">
                    <a16:creationId xmlns:a16="http://schemas.microsoft.com/office/drawing/2014/main" id="{4C0FAA1D-72ED-84A9-339E-2AEB0B4DF963}"/>
                  </a:ext>
                </a:extLst>
              </p:cNvPr>
              <p:cNvSpPr/>
              <p:nvPr/>
            </p:nvSpPr>
            <p:spPr>
              <a:xfrm>
                <a:off x="4915235" y="4951734"/>
                <a:ext cx="409851" cy="231596"/>
              </a:xfrm>
              <a:prstGeom prst="rightArrow">
                <a:avLst/>
              </a:prstGeom>
              <a:solidFill>
                <a:srgbClr val="DFB1D0"/>
              </a:solidFill>
              <a:ln>
                <a:solidFill>
                  <a:srgbClr val="DFB1D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98" noProof="0" dirty="0"/>
              </a:p>
            </p:txBody>
          </p:sp>
          <p:sp>
            <p:nvSpPr>
              <p:cNvPr id="23" name="object 76">
                <a:extLst>
                  <a:ext uri="{FF2B5EF4-FFF2-40B4-BE49-F238E27FC236}">
                    <a16:creationId xmlns:a16="http://schemas.microsoft.com/office/drawing/2014/main" id="{A757BB8B-B6C2-E026-6EEE-89E83B659FCE}"/>
                  </a:ext>
                </a:extLst>
              </p:cNvPr>
              <p:cNvSpPr txBox="1"/>
              <p:nvPr/>
            </p:nvSpPr>
            <p:spPr>
              <a:xfrm>
                <a:off x="5550263" y="5026639"/>
                <a:ext cx="3006804" cy="200010"/>
              </a:xfrm>
              <a:prstGeom prst="rect">
                <a:avLst/>
              </a:prstGeom>
            </p:spPr>
            <p:txBody>
              <a:bodyPr vert="horz" wrap="square" lIns="0" tIns="32976" rIns="0" bIns="0" rtlCol="0">
                <a:spAutoFit/>
              </a:bodyPr>
              <a:lstStyle/>
              <a:p>
                <a:pPr marL="12683" marR="5073" algn="ctr">
                  <a:lnSpc>
                    <a:spcPts val="1298"/>
                  </a:lnSpc>
                  <a:spcBef>
                    <a:spcPts val="260"/>
                  </a:spcBef>
                </a:pPr>
                <a:r>
                  <a:rPr lang="fr-FR" sz="1198" noProof="0" dirty="0">
                    <a:latin typeface="Calibri"/>
                    <a:cs typeface="Calibri"/>
                  </a:rPr>
                  <a:t>………………………………………………………………....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0D02AA3D-90AE-CF4B-026B-696C0466FF10}"/>
                  </a:ext>
                </a:extLst>
              </p:cNvPr>
              <p:cNvSpPr txBox="1"/>
              <p:nvPr/>
            </p:nvSpPr>
            <p:spPr>
              <a:xfrm>
                <a:off x="5416487" y="4823302"/>
                <a:ext cx="329113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noProof="0" dirty="0">
                    <a:solidFill>
                      <a:srgbClr val="0070C0"/>
                    </a:solidFill>
                    <a:latin typeface="+mj-lt"/>
                  </a:rPr>
                  <a:t>b-</a:t>
                </a:r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A7D6449-D4E2-C1CC-81B9-356B0243F791}"/>
                </a:ext>
              </a:extLst>
            </p:cNvPr>
            <p:cNvGrpSpPr/>
            <p:nvPr/>
          </p:nvGrpSpPr>
          <p:grpSpPr>
            <a:xfrm>
              <a:off x="2371735" y="4443256"/>
              <a:ext cx="3792390" cy="461665"/>
              <a:chOff x="4915235" y="4823302"/>
              <a:chExt cx="3792390" cy="461665"/>
            </a:xfrm>
          </p:grpSpPr>
          <p:sp>
            <p:nvSpPr>
              <p:cNvPr id="19" name="Flèche : droite 18">
                <a:extLst>
                  <a:ext uri="{FF2B5EF4-FFF2-40B4-BE49-F238E27FC236}">
                    <a16:creationId xmlns:a16="http://schemas.microsoft.com/office/drawing/2014/main" id="{5DF1DE2C-E8BD-5FF5-A76C-03761BD044F9}"/>
                  </a:ext>
                </a:extLst>
              </p:cNvPr>
              <p:cNvSpPr/>
              <p:nvPr/>
            </p:nvSpPr>
            <p:spPr>
              <a:xfrm>
                <a:off x="4915235" y="4951734"/>
                <a:ext cx="409851" cy="231596"/>
              </a:xfrm>
              <a:prstGeom prst="rightArrow">
                <a:avLst/>
              </a:prstGeom>
              <a:solidFill>
                <a:srgbClr val="21B14A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98" noProof="0" dirty="0"/>
              </a:p>
            </p:txBody>
          </p:sp>
          <p:sp>
            <p:nvSpPr>
              <p:cNvPr id="20" name="object 76">
                <a:extLst>
                  <a:ext uri="{FF2B5EF4-FFF2-40B4-BE49-F238E27FC236}">
                    <a16:creationId xmlns:a16="http://schemas.microsoft.com/office/drawing/2014/main" id="{51802F32-DCA8-A2F9-59E0-DD2FDBDF113E}"/>
                  </a:ext>
                </a:extLst>
              </p:cNvPr>
              <p:cNvSpPr txBox="1"/>
              <p:nvPr/>
            </p:nvSpPr>
            <p:spPr>
              <a:xfrm>
                <a:off x="5550263" y="5026639"/>
                <a:ext cx="3006804" cy="200010"/>
              </a:xfrm>
              <a:prstGeom prst="rect">
                <a:avLst/>
              </a:prstGeom>
            </p:spPr>
            <p:txBody>
              <a:bodyPr vert="horz" wrap="square" lIns="0" tIns="32976" rIns="0" bIns="0" rtlCol="0">
                <a:spAutoFit/>
              </a:bodyPr>
              <a:lstStyle/>
              <a:p>
                <a:pPr marL="12683" marR="5073" algn="ctr">
                  <a:lnSpc>
                    <a:spcPts val="1298"/>
                  </a:lnSpc>
                  <a:spcBef>
                    <a:spcPts val="260"/>
                  </a:spcBef>
                </a:pPr>
                <a:r>
                  <a:rPr lang="fr-FR" sz="1198" noProof="0" dirty="0">
                    <a:latin typeface="Calibri"/>
                    <a:cs typeface="Calibri"/>
                  </a:rPr>
                  <a:t>………………………………………………………………....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B520BBBC-8211-FFC8-80DF-57F4F8F05B3B}"/>
                  </a:ext>
                </a:extLst>
              </p:cNvPr>
              <p:cNvSpPr txBox="1"/>
              <p:nvPr/>
            </p:nvSpPr>
            <p:spPr>
              <a:xfrm>
                <a:off x="5416487" y="4823302"/>
                <a:ext cx="329113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b="1" noProof="0" dirty="0">
                    <a:solidFill>
                      <a:srgbClr val="0070C0"/>
                    </a:solidFill>
                    <a:latin typeface="+mj-lt"/>
                  </a:rPr>
                  <a:t>a-</a:t>
                </a:r>
              </a:p>
            </p:txBody>
          </p:sp>
        </p:grp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D680677-ED2E-A781-F6A6-8ECA681EC5F6}"/>
                </a:ext>
              </a:extLst>
            </p:cNvPr>
            <p:cNvSpPr/>
            <p:nvPr/>
          </p:nvSpPr>
          <p:spPr>
            <a:xfrm>
              <a:off x="1544319" y="2217768"/>
              <a:ext cx="9521685" cy="1850612"/>
            </a:xfrm>
            <a:prstGeom prst="roundRect">
              <a:avLst>
                <a:gd name="adj" fmla="val 4252"/>
              </a:avLst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F7112E24-1CD8-88BE-9BB3-A845405E3203}"/>
              </a:ext>
            </a:extLst>
          </p:cNvPr>
          <p:cNvSpPr/>
          <p:nvPr/>
        </p:nvSpPr>
        <p:spPr>
          <a:xfrm>
            <a:off x="621986" y="1188392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Complétez le schéma ci-dessous en utilisant les termes suivants .</a:t>
            </a:r>
            <a:endParaRPr lang="fr-FR" sz="2400" b="1" noProof="0" dirty="0">
              <a:latin typeface="Calibri" panose="020F050202020403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solidFill>
                  <a:srgbClr val="0070C0"/>
                </a:solidFill>
                <a:latin typeface="Calibri" panose="020F0502020204030204"/>
              </a:rPr>
              <a:t>        </a:t>
            </a:r>
            <a:r>
              <a:rPr lang="fr-FR" sz="2400" b="1" noProof="0" dirty="0">
                <a:solidFill>
                  <a:srgbClr val="0070C0"/>
                </a:solidFill>
                <a:latin typeface="+mj-lt"/>
              </a:rPr>
              <a:t>-  1. Perte de la matière       ;           - 2. Transfert de la matière             </a:t>
            </a:r>
            <a:r>
              <a:rPr kumimoji="0" lang="fr-FR" sz="2400" b="1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endParaRPr kumimoji="0" lang="fr-FR" sz="2400" b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320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3B196-9634-5686-1EF4-0665192D8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F7048872-FDBE-FF44-A773-F73607913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9208" y="798654"/>
            <a:ext cx="583170" cy="583170"/>
          </a:xfrm>
          <a:prstGeom prst="rect">
            <a:avLst/>
          </a:prstGeom>
        </p:spPr>
      </p:pic>
      <p:sp>
        <p:nvSpPr>
          <p:cNvPr id="5" name="Rectangle: Rounded Corners 24">
            <a:extLst>
              <a:ext uri="{FF2B5EF4-FFF2-40B4-BE49-F238E27FC236}">
                <a16:creationId xmlns:a16="http://schemas.microsoft.com/office/drawing/2014/main" id="{4DF24811-7620-40A2-FB10-F6F99D04E76D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57A42C-0101-BA32-206D-3B7042C276C6}"/>
              </a:ext>
            </a:extLst>
          </p:cNvPr>
          <p:cNvSpPr txBox="1"/>
          <p:nvPr/>
        </p:nvSpPr>
        <p:spPr>
          <a:xfrm>
            <a:off x="6767094" y="4689885"/>
            <a:ext cx="35735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0070C0"/>
                </a:solidFill>
              </a:rPr>
              <a:t>b- </a:t>
            </a:r>
            <a:r>
              <a:rPr lang="fr-FR" sz="2400" b="1" noProof="0" dirty="0">
                <a:solidFill>
                  <a:srgbClr val="0070C0"/>
                </a:solidFill>
                <a:latin typeface="+mj-lt"/>
              </a:rPr>
              <a:t>Perte de la matière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399BD13-1891-1AA6-286C-8E321683842D}"/>
              </a:ext>
            </a:extLst>
          </p:cNvPr>
          <p:cNvSpPr txBox="1"/>
          <p:nvPr/>
        </p:nvSpPr>
        <p:spPr>
          <a:xfrm>
            <a:off x="2344737" y="4689885"/>
            <a:ext cx="3406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0070C0"/>
                </a:solidFill>
              </a:rPr>
              <a:t>a- </a:t>
            </a:r>
            <a:r>
              <a:rPr lang="fr-FR" sz="2400" b="1" noProof="0" dirty="0">
                <a:solidFill>
                  <a:srgbClr val="0070C0"/>
                </a:solidFill>
                <a:latin typeface="+mj-lt"/>
              </a:rPr>
              <a:t>Transfert de la matière 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5B8002E4-5ED4-4FBE-2A30-CE358CA5EC25}"/>
              </a:ext>
            </a:extLst>
          </p:cNvPr>
          <p:cNvSpPr/>
          <p:nvPr/>
        </p:nvSpPr>
        <p:spPr>
          <a:xfrm>
            <a:off x="641593" y="1381824"/>
            <a:ext cx="930105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</a:t>
            </a:r>
            <a:r>
              <a:rPr lang="fr-FR" sz="2400" b="1" noProof="0" dirty="0"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 schéma complété</a:t>
            </a:r>
            <a:endParaRPr kumimoji="0" lang="fr-FR" sz="2400" b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20D1FE4-36F5-6DA8-3436-38192B01D570}"/>
              </a:ext>
            </a:extLst>
          </p:cNvPr>
          <p:cNvGrpSpPr/>
          <p:nvPr/>
        </p:nvGrpSpPr>
        <p:grpSpPr>
          <a:xfrm>
            <a:off x="1023964" y="2538508"/>
            <a:ext cx="9521685" cy="2628835"/>
            <a:chOff x="1544319" y="2217768"/>
            <a:chExt cx="9521685" cy="2628835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9583F519-AB72-7BE6-FB27-5D0E0C999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2179" y="2282187"/>
              <a:ext cx="9096475" cy="1564100"/>
            </a:xfrm>
            <a:prstGeom prst="rect">
              <a:avLst/>
            </a:prstGeom>
          </p:spPr>
        </p:pic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94EDAEDB-07F2-A8D3-E90B-7A80CB52A5AC}"/>
                </a:ext>
              </a:extLst>
            </p:cNvPr>
            <p:cNvGrpSpPr/>
            <p:nvPr/>
          </p:nvGrpSpPr>
          <p:grpSpPr>
            <a:xfrm>
              <a:off x="6877598" y="4569428"/>
              <a:ext cx="3416655" cy="277175"/>
              <a:chOff x="5447670" y="4951734"/>
              <a:chExt cx="3416655" cy="277175"/>
            </a:xfrm>
          </p:grpSpPr>
          <p:sp>
            <p:nvSpPr>
              <p:cNvPr id="37" name="Flèche : droite 36">
                <a:extLst>
                  <a:ext uri="{FF2B5EF4-FFF2-40B4-BE49-F238E27FC236}">
                    <a16:creationId xmlns:a16="http://schemas.microsoft.com/office/drawing/2014/main" id="{862D8BDA-6158-E2BE-BD60-C53AF40817AF}"/>
                  </a:ext>
                </a:extLst>
              </p:cNvPr>
              <p:cNvSpPr/>
              <p:nvPr/>
            </p:nvSpPr>
            <p:spPr>
              <a:xfrm>
                <a:off x="5447670" y="4951734"/>
                <a:ext cx="409851" cy="231596"/>
              </a:xfrm>
              <a:prstGeom prst="rightArrow">
                <a:avLst/>
              </a:prstGeom>
              <a:solidFill>
                <a:srgbClr val="DFB1D0"/>
              </a:solidFill>
              <a:ln>
                <a:solidFill>
                  <a:srgbClr val="DFB1D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98" noProof="0" dirty="0"/>
              </a:p>
            </p:txBody>
          </p:sp>
          <p:sp>
            <p:nvSpPr>
              <p:cNvPr id="38" name="object 76">
                <a:extLst>
                  <a:ext uri="{FF2B5EF4-FFF2-40B4-BE49-F238E27FC236}">
                    <a16:creationId xmlns:a16="http://schemas.microsoft.com/office/drawing/2014/main" id="{A8663BC2-F930-22F6-6ED2-914E8AB7E582}"/>
                  </a:ext>
                </a:extLst>
              </p:cNvPr>
              <p:cNvSpPr txBox="1"/>
              <p:nvPr/>
            </p:nvSpPr>
            <p:spPr>
              <a:xfrm>
                <a:off x="5857521" y="5028899"/>
                <a:ext cx="3006804" cy="200010"/>
              </a:xfrm>
              <a:prstGeom prst="rect">
                <a:avLst/>
              </a:prstGeom>
            </p:spPr>
            <p:txBody>
              <a:bodyPr vert="horz" wrap="square" lIns="0" tIns="32976" rIns="0" bIns="0" rtlCol="0">
                <a:spAutoFit/>
              </a:bodyPr>
              <a:lstStyle/>
              <a:p>
                <a:pPr marL="12683" marR="5073" algn="ctr">
                  <a:lnSpc>
                    <a:spcPts val="1298"/>
                  </a:lnSpc>
                  <a:spcBef>
                    <a:spcPts val="260"/>
                  </a:spcBef>
                </a:pPr>
                <a:r>
                  <a:rPr lang="fr-FR" sz="1198" noProof="0" dirty="0">
                    <a:latin typeface="Calibri"/>
                    <a:cs typeface="Calibri"/>
                  </a:rPr>
                  <a:t>………………………………………………………………....</a:t>
                </a: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5D7EC3CC-2EC9-A385-EAA0-7111E3FB9FCA}"/>
                </a:ext>
              </a:extLst>
            </p:cNvPr>
            <p:cNvGrpSpPr/>
            <p:nvPr/>
          </p:nvGrpSpPr>
          <p:grpSpPr>
            <a:xfrm>
              <a:off x="2371735" y="4571688"/>
              <a:ext cx="3641832" cy="274915"/>
              <a:chOff x="4915235" y="4951734"/>
              <a:chExt cx="3641832" cy="274915"/>
            </a:xfrm>
          </p:grpSpPr>
          <p:sp>
            <p:nvSpPr>
              <p:cNvPr id="34" name="Flèche : droite 33">
                <a:extLst>
                  <a:ext uri="{FF2B5EF4-FFF2-40B4-BE49-F238E27FC236}">
                    <a16:creationId xmlns:a16="http://schemas.microsoft.com/office/drawing/2014/main" id="{E30B942F-8223-FB64-1CD3-463D9DE702A3}"/>
                  </a:ext>
                </a:extLst>
              </p:cNvPr>
              <p:cNvSpPr/>
              <p:nvPr/>
            </p:nvSpPr>
            <p:spPr>
              <a:xfrm>
                <a:off x="4915235" y="4951734"/>
                <a:ext cx="409851" cy="231596"/>
              </a:xfrm>
              <a:prstGeom prst="rightArrow">
                <a:avLst/>
              </a:prstGeom>
              <a:solidFill>
                <a:srgbClr val="21B14A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798" noProof="0" dirty="0"/>
              </a:p>
            </p:txBody>
          </p:sp>
          <p:sp>
            <p:nvSpPr>
              <p:cNvPr id="35" name="object 76">
                <a:extLst>
                  <a:ext uri="{FF2B5EF4-FFF2-40B4-BE49-F238E27FC236}">
                    <a16:creationId xmlns:a16="http://schemas.microsoft.com/office/drawing/2014/main" id="{CA5410F1-EA01-022C-5466-61B8C74592D2}"/>
                  </a:ext>
                </a:extLst>
              </p:cNvPr>
              <p:cNvSpPr txBox="1"/>
              <p:nvPr/>
            </p:nvSpPr>
            <p:spPr>
              <a:xfrm>
                <a:off x="5550263" y="5026639"/>
                <a:ext cx="3006804" cy="200010"/>
              </a:xfrm>
              <a:prstGeom prst="rect">
                <a:avLst/>
              </a:prstGeom>
            </p:spPr>
            <p:txBody>
              <a:bodyPr vert="horz" wrap="square" lIns="0" tIns="32976" rIns="0" bIns="0" rtlCol="0">
                <a:spAutoFit/>
              </a:bodyPr>
              <a:lstStyle/>
              <a:p>
                <a:pPr marL="12683" marR="5073" algn="ctr">
                  <a:lnSpc>
                    <a:spcPts val="1298"/>
                  </a:lnSpc>
                  <a:spcBef>
                    <a:spcPts val="260"/>
                  </a:spcBef>
                </a:pPr>
                <a:r>
                  <a:rPr lang="fr-FR" sz="1198" noProof="0" dirty="0">
                    <a:latin typeface="Calibri"/>
                    <a:cs typeface="Calibri"/>
                  </a:rPr>
                  <a:t>………………………………………………………………....</a:t>
                </a:r>
              </a:p>
            </p:txBody>
          </p:sp>
        </p:grp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BFD20356-E1FE-F973-7ECF-6DF861D422E9}"/>
                </a:ext>
              </a:extLst>
            </p:cNvPr>
            <p:cNvSpPr/>
            <p:nvPr/>
          </p:nvSpPr>
          <p:spPr>
            <a:xfrm>
              <a:off x="1544319" y="2217768"/>
              <a:ext cx="9521685" cy="1850612"/>
            </a:xfrm>
            <a:prstGeom prst="roundRect">
              <a:avLst>
                <a:gd name="adj" fmla="val 4252"/>
              </a:avLst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798" noProof="0" dirty="0"/>
            </a:p>
          </p:txBody>
        </p:sp>
      </p:grpSp>
      <p:sp>
        <p:nvSpPr>
          <p:cNvPr id="41" name="D_A_01">
            <a:extLst>
              <a:ext uri="{FF2B5EF4-FFF2-40B4-BE49-F238E27FC236}">
                <a16:creationId xmlns:a16="http://schemas.microsoft.com/office/drawing/2014/main" id="{5992E93D-3C5E-2786-D18A-A9FEFFFC696D}"/>
              </a:ext>
            </a:extLst>
          </p:cNvPr>
          <p:cNvSpPr txBox="1"/>
          <p:nvPr/>
        </p:nvSpPr>
        <p:spPr>
          <a:xfrm>
            <a:off x="843561" y="150389"/>
            <a:ext cx="9904650" cy="93066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flèche verte (a) indique le transfert de la matière et la flèche (b) indique la perte de la matière.    </a:t>
            </a:r>
          </a:p>
        </p:txBody>
      </p:sp>
    </p:spTree>
    <p:extLst>
      <p:ext uri="{BB962C8B-B14F-4D97-AF65-F5344CB8AC3E}">
        <p14:creationId xmlns:p14="http://schemas.microsoft.com/office/powerpoint/2010/main" val="422355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91"/>
          <a:stretch>
            <a:fillRect/>
          </a:stretch>
        </p:blipFill>
        <p:spPr>
          <a:xfrm>
            <a:off x="1568398" y="2340076"/>
            <a:ext cx="2829438" cy="228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918E-557C-B06D-444D-B686B8F4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95D9E41-9FD0-627C-9E11-3B5110F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D8257095-5886-1650-2D52-19D68B1772E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5F34D-3B4F-7467-714F-5D475B4DD2CF}"/>
              </a:ext>
            </a:extLst>
          </p:cNvPr>
          <p:cNvSpPr txBox="1"/>
          <p:nvPr/>
        </p:nvSpPr>
        <p:spPr>
          <a:xfrm>
            <a:off x="953727" y="169953"/>
            <a:ext cx="10265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30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59E69DF1-3A30-AAA6-6C18-1D44EF015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58" y="1220636"/>
            <a:ext cx="9144000" cy="499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201A-5C7C-648F-FF03-1D7A7E4C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FC3958D6-DA9B-6716-CDF2-4EB85A8C0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47055D00-D194-6650-7F49-6EC3327F02E0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83C9504-3415-4105-67BB-2BC3376BBFD6}"/>
              </a:ext>
            </a:extLst>
          </p:cNvPr>
          <p:cNvSpPr txBox="1"/>
          <p:nvPr/>
        </p:nvSpPr>
        <p:spPr>
          <a:xfrm>
            <a:off x="894733" y="158040"/>
            <a:ext cx="102064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30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1EF2AA8B-87A8-E932-FF31-67F2EBAEE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116" y="1102951"/>
            <a:ext cx="7947802" cy="558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C0B6432-5A60-B01E-D93A-2AE8E198238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AAF44B-4607-2AA3-553F-4B16A177A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748" y="941266"/>
            <a:ext cx="7590503" cy="381720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1AD791-8969-AFD8-C7C4-3D3806D2A7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7791"/>
          <a:stretch>
            <a:fillRect/>
          </a:stretch>
        </p:blipFill>
        <p:spPr>
          <a:xfrm>
            <a:off x="2226170" y="4844749"/>
            <a:ext cx="7739658" cy="175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1FFFE6E-295A-0F10-F850-9F6FEA5FC1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B170CEC7-BE5C-E4FE-0051-22B19B8C8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45958C3-8EF6-D348-69BC-E453C9E74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0748" y="941266"/>
            <a:ext cx="7590503" cy="381720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D4084E9-0698-F62C-9BF8-D773FA7307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707" b="52192"/>
          <a:stretch>
            <a:fillRect/>
          </a:stretch>
        </p:blipFill>
        <p:spPr>
          <a:xfrm>
            <a:off x="2226170" y="5220731"/>
            <a:ext cx="7739658" cy="87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925E-398A-5506-2819-46D920E44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3BDD5933-BAB3-BB23-9171-B3677D8AF6C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CD368B-D8C4-A9E1-1E90-AA202F00C61C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449E105-1946-A1D7-B239-FFD793647A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486158-B2C3-66E6-D6D5-8D0268FFB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950" y="854985"/>
            <a:ext cx="6065520" cy="305030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0D5DEFE-97E1-60A0-4E02-F072A81368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325" b="330"/>
          <a:stretch>
            <a:fillRect/>
          </a:stretch>
        </p:blipFill>
        <p:spPr>
          <a:xfrm>
            <a:off x="2300748" y="3932875"/>
            <a:ext cx="7515925" cy="276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15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CCCC6-7D83-A852-DC50-6BD6FDE6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FC4C58AA-7B35-B18F-FB2A-62674C5BB3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D_A_01">
            <a:extLst>
              <a:ext uri="{FF2B5EF4-FFF2-40B4-BE49-F238E27FC236}">
                <a16:creationId xmlns:a16="http://schemas.microsoft.com/office/drawing/2014/main" id="{6E446D63-2680-BFB8-EC79-2118AA6819AE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6" name="D_A_02">
            <a:extLst>
              <a:ext uri="{FF2B5EF4-FFF2-40B4-BE49-F238E27FC236}">
                <a16:creationId xmlns:a16="http://schemas.microsoft.com/office/drawing/2014/main" id="{D9592E5B-6605-93F7-97A9-41277B29C4D4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17550F-AB61-40EB-7108-5D07EACBF36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54CB51-DB72-E737-E177-BF5DBEBA9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90175FBC-8B1C-58EF-D5E4-C047D380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1FBCD3D2-D3F6-FF25-C6D5-ED0754A9A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476" y="907217"/>
            <a:ext cx="8223600" cy="577463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C0793D7-E82D-4086-BD20-6E5DF32ECD6A}"/>
              </a:ext>
            </a:extLst>
          </p:cNvPr>
          <p:cNvSpPr txBox="1"/>
          <p:nvPr/>
        </p:nvSpPr>
        <p:spPr>
          <a:xfrm>
            <a:off x="5092081" y="4862223"/>
            <a:ext cx="1695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Consommateur 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79E94B5-27E6-0972-03B9-5EF5F6847AF2}"/>
              </a:ext>
            </a:extLst>
          </p:cNvPr>
          <p:cNvSpPr txBox="1"/>
          <p:nvPr/>
        </p:nvSpPr>
        <p:spPr>
          <a:xfrm>
            <a:off x="3396128" y="1574489"/>
            <a:ext cx="169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La biomasse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9E4899F2-B4DB-F7E5-0F80-DE8A8DA26BE7}"/>
              </a:ext>
            </a:extLst>
          </p:cNvPr>
          <p:cNvSpPr txBox="1"/>
          <p:nvPr/>
        </p:nvSpPr>
        <p:spPr>
          <a:xfrm>
            <a:off x="3516384" y="3182047"/>
            <a:ext cx="101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herbes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6D91E21-CD1C-6296-CC36-1DBA8AA4C6D9}"/>
              </a:ext>
            </a:extLst>
          </p:cNvPr>
          <p:cNvSpPr txBox="1"/>
          <p:nvPr/>
        </p:nvSpPr>
        <p:spPr>
          <a:xfrm>
            <a:off x="8115771" y="6062303"/>
            <a:ext cx="2531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le transfert de la matière </a:t>
            </a:r>
            <a:endParaRPr lang="fr-FR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51FED6B-D832-B9D9-4856-05AD800DC89F}"/>
              </a:ext>
            </a:extLst>
          </p:cNvPr>
          <p:cNvSpPr txBox="1"/>
          <p:nvPr/>
        </p:nvSpPr>
        <p:spPr>
          <a:xfrm>
            <a:off x="7088815" y="1974599"/>
            <a:ext cx="12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1500 Kg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05E2AA7-1439-6682-38FA-197BDFE6F5BB}"/>
              </a:ext>
            </a:extLst>
          </p:cNvPr>
          <p:cNvSpPr txBox="1"/>
          <p:nvPr/>
        </p:nvSpPr>
        <p:spPr>
          <a:xfrm>
            <a:off x="3047482" y="5341151"/>
            <a:ext cx="2682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Transfert de la matière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6F38D6A-DC29-AE7D-730B-A4C10071FB69}"/>
              </a:ext>
            </a:extLst>
          </p:cNvPr>
          <p:cNvSpPr txBox="1"/>
          <p:nvPr/>
        </p:nvSpPr>
        <p:spPr>
          <a:xfrm>
            <a:off x="4787508" y="1240853"/>
            <a:ext cx="2457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4 niveaux trophiques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6F0B055-05B5-885C-FE3C-E27876F40158}"/>
              </a:ext>
            </a:extLst>
          </p:cNvPr>
          <p:cNvSpPr txBox="1"/>
          <p:nvPr/>
        </p:nvSpPr>
        <p:spPr>
          <a:xfrm>
            <a:off x="3441363" y="2357948"/>
            <a:ext cx="12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150 Kg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0A8D21F-A3CF-558D-9A84-A54F2A2FEA1F}"/>
              </a:ext>
            </a:extLst>
          </p:cNvPr>
          <p:cNvSpPr txBox="1"/>
          <p:nvPr/>
        </p:nvSpPr>
        <p:spPr>
          <a:xfrm>
            <a:off x="7105345" y="2355217"/>
            <a:ext cx="939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15 Kg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A6288A6-1216-3F55-CD6C-B5559BCF5B0D}"/>
              </a:ext>
            </a:extLst>
          </p:cNvPr>
          <p:cNvSpPr txBox="1"/>
          <p:nvPr/>
        </p:nvSpPr>
        <p:spPr>
          <a:xfrm>
            <a:off x="7823711" y="3176585"/>
            <a:ext cx="1242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diminue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964003A-7098-4B83-BB86-03DB6961012C}"/>
              </a:ext>
            </a:extLst>
          </p:cNvPr>
          <p:cNvSpPr txBox="1"/>
          <p:nvPr/>
        </p:nvSpPr>
        <p:spPr>
          <a:xfrm>
            <a:off x="8279686" y="4862223"/>
            <a:ext cx="1695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Consommateur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B71D10D-4FCF-C87E-7337-7D935A0B873A}"/>
              </a:ext>
            </a:extLst>
          </p:cNvPr>
          <p:cNvSpPr txBox="1"/>
          <p:nvPr/>
        </p:nvSpPr>
        <p:spPr>
          <a:xfrm>
            <a:off x="6743912" y="5341151"/>
            <a:ext cx="2682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noProof="0" dirty="0">
                <a:solidFill>
                  <a:srgbClr val="FF0000"/>
                </a:solidFill>
                <a:latin typeface="Bradley Hand ITC" panose="03070402050302030203" pitchFamily="66" charset="0"/>
              </a:rPr>
              <a:t>Perte de la matière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AE89B2B-F97C-1104-CF30-EA27A92969DD}"/>
              </a:ext>
            </a:extLst>
          </p:cNvPr>
          <p:cNvSpPr txBox="1"/>
          <p:nvPr/>
        </p:nvSpPr>
        <p:spPr>
          <a:xfrm>
            <a:off x="2212810" y="6348452"/>
            <a:ext cx="6853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d’un niveau trophique à un autre n’est jamais total à cause des pertes.</a:t>
            </a:r>
            <a:endParaRPr lang="fr-FR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185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31 sur le livret.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E037CE9-087D-D2D1-1C26-AB0F15259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374" y="1226137"/>
            <a:ext cx="9891252" cy="481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0B82-906A-9A40-631D-49DFE6D1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C3A536B-8DA9-108C-F2B6-5E8E3805DB74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B68898D-DE57-2317-0EC0-3C07957A34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770610"/>
            <a:ext cx="559562" cy="5595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8E7C44-40DB-167C-35B9-EB86FDA48897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31 sur le livret.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768D7-4720-7958-CF31-B5DD09ED5E78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E52B857-0709-F904-2A23-E91E9581D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548" y="954984"/>
            <a:ext cx="8701994" cy="566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2" name="D_A_01">
            <a:extLst>
              <a:ext uri="{FF2B5EF4-FFF2-40B4-BE49-F238E27FC236}">
                <a16:creationId xmlns:a16="http://schemas.microsoft.com/office/drawing/2014/main" id="{E33474DA-EB2F-BCAD-506F-5CFEF0123984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A34A2FE-D2AC-3235-9CC7-88C09381D9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84726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C3B4B6D-84F6-7A1B-DDB2-EAE86E5F7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735" y="986977"/>
            <a:ext cx="7354529" cy="358049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815105-3A94-04C9-961D-F9C7FE78C0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5827"/>
          <a:stretch>
            <a:fillRect/>
          </a:stretch>
        </p:blipFill>
        <p:spPr>
          <a:xfrm>
            <a:off x="1553052" y="4621642"/>
            <a:ext cx="8701994" cy="19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1402-FDD3-8AF9-1B41-9CC8D744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3D7A39B-4C32-059F-96F7-254CC40A0802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07BB013-112B-1FEE-7EF2-675C48BF4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E06065-0839-7FA2-D834-A41CFD641CD4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83280C-203C-1C05-5376-018347DBE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735" y="986977"/>
            <a:ext cx="7354529" cy="35804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0CDFB2-4567-FF23-5ABB-0D399A67E1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3589" b="50522"/>
          <a:stretch>
            <a:fillRect/>
          </a:stretch>
        </p:blipFill>
        <p:spPr>
          <a:xfrm>
            <a:off x="1524538" y="4937110"/>
            <a:ext cx="8701994" cy="89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18F5-521C-1586-D71D-4D067F278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714C96D-0540-AEC4-2872-8AC3EF61ACE0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E666A15-210E-555E-1641-D5F1B22C43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E7FCEAE-AFE5-97A3-D067-2FCD6CA1700F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F199-7CED-1A23-4618-7BDD46988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387" y="863982"/>
            <a:ext cx="6784259" cy="33028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8965586-D1F8-88B1-CFFD-66BDDFACD9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8590" b="3524"/>
          <a:stretch>
            <a:fillRect/>
          </a:stretch>
        </p:blipFill>
        <p:spPr>
          <a:xfrm>
            <a:off x="1963724" y="4168357"/>
            <a:ext cx="7934855" cy="247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7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B1FDE-C7D3-C6E1-04AA-A2C88D5B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EBB6063-FE92-7EFB-58E2-C6B2B5075458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A723EFED-5CF2-081D-864A-8D168CE73CDF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261933C0-2A7E-7635-AC60-518C6EF4082C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CAE5F5-91F1-19F8-5F95-63581B0196DF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4350B261-6400-3915-89CB-62AEDB20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983C7B48-BE41-64F5-4D3E-64FEE3246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90261A82-6080-E799-C1C6-42B270652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003" y="907216"/>
            <a:ext cx="8701994" cy="581056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83648E6-9BA4-8CEE-49C6-95D67C0D2DD2}"/>
              </a:ext>
            </a:extLst>
          </p:cNvPr>
          <p:cNvSpPr txBox="1"/>
          <p:nvPr/>
        </p:nvSpPr>
        <p:spPr>
          <a:xfrm>
            <a:off x="5448890" y="4993903"/>
            <a:ext cx="1695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1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6F451A6-6509-17A3-13B6-5E4BADAFD75C}"/>
              </a:ext>
            </a:extLst>
          </p:cNvPr>
          <p:cNvSpPr txBox="1"/>
          <p:nvPr/>
        </p:nvSpPr>
        <p:spPr>
          <a:xfrm>
            <a:off x="3386914" y="1666977"/>
            <a:ext cx="1539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biomasse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635C0F-3C82-AF93-C92A-C0D98EA3DDE2}"/>
              </a:ext>
            </a:extLst>
          </p:cNvPr>
          <p:cNvSpPr txBox="1"/>
          <p:nvPr/>
        </p:nvSpPr>
        <p:spPr>
          <a:xfrm>
            <a:off x="8247851" y="5894761"/>
            <a:ext cx="2552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le transfert de la matière </a:t>
            </a:r>
            <a:endParaRPr lang="fr-FR" sz="1600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63D71EF-B44F-50B5-9C41-4728947F9B5A}"/>
              </a:ext>
            </a:extLst>
          </p:cNvPr>
          <p:cNvSpPr txBox="1"/>
          <p:nvPr/>
        </p:nvSpPr>
        <p:spPr>
          <a:xfrm>
            <a:off x="3936011" y="2077943"/>
            <a:ext cx="1539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1000000 Kg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DC3F1D7-ED4E-0CB8-D4DC-EE3797971036}"/>
              </a:ext>
            </a:extLst>
          </p:cNvPr>
          <p:cNvSpPr txBox="1"/>
          <p:nvPr/>
        </p:nvSpPr>
        <p:spPr>
          <a:xfrm>
            <a:off x="3047482" y="5341151"/>
            <a:ext cx="2682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Transfert de la matière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DDCC8FD-FB05-C437-EB27-DF25A96B5362}"/>
              </a:ext>
            </a:extLst>
          </p:cNvPr>
          <p:cNvSpPr txBox="1"/>
          <p:nvPr/>
        </p:nvSpPr>
        <p:spPr>
          <a:xfrm>
            <a:off x="4787508" y="1240853"/>
            <a:ext cx="2457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niveaux trophiques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2F211BB-E522-AEB8-B1F9-4D03D2F6BE33}"/>
              </a:ext>
            </a:extLst>
          </p:cNvPr>
          <p:cNvSpPr txBox="1"/>
          <p:nvPr/>
        </p:nvSpPr>
        <p:spPr>
          <a:xfrm>
            <a:off x="3541728" y="2447603"/>
            <a:ext cx="1396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 Kg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8A72AEE-85EA-175D-7400-16C285720777}"/>
              </a:ext>
            </a:extLst>
          </p:cNvPr>
          <p:cNvSpPr txBox="1"/>
          <p:nvPr/>
        </p:nvSpPr>
        <p:spPr>
          <a:xfrm>
            <a:off x="7494578" y="2455433"/>
            <a:ext cx="1242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 Kg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1D0E531-F0B8-E062-1672-48F323AAB40F}"/>
              </a:ext>
            </a:extLst>
          </p:cNvPr>
          <p:cNvSpPr txBox="1"/>
          <p:nvPr/>
        </p:nvSpPr>
        <p:spPr>
          <a:xfrm>
            <a:off x="1933659" y="3267853"/>
            <a:ext cx="7962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allant du phytoplancton vers le lion de mer le flux de la matière diminue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937ECC22-4DC2-63E9-23BC-FEFB7D9CF883}"/>
              </a:ext>
            </a:extLst>
          </p:cNvPr>
          <p:cNvSpPr txBox="1"/>
          <p:nvPr/>
        </p:nvSpPr>
        <p:spPr>
          <a:xfrm>
            <a:off x="8578692" y="4982658"/>
            <a:ext cx="1695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3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EF2413B-60AE-AABF-AC0D-978C0BA85334}"/>
              </a:ext>
            </a:extLst>
          </p:cNvPr>
          <p:cNvSpPr txBox="1"/>
          <p:nvPr/>
        </p:nvSpPr>
        <p:spPr>
          <a:xfrm>
            <a:off x="6743912" y="5341151"/>
            <a:ext cx="2682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Perte de la matière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1312AC1-1C0E-62F4-2A48-34CBF77FC912}"/>
              </a:ext>
            </a:extLst>
          </p:cNvPr>
          <p:cNvSpPr txBox="1"/>
          <p:nvPr/>
        </p:nvSpPr>
        <p:spPr>
          <a:xfrm>
            <a:off x="2189349" y="6209953"/>
            <a:ext cx="70817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d’un niveau trophique à un autre n’est jamais total à cause des pertes.</a:t>
            </a:r>
            <a:endParaRPr lang="fr-FR" sz="1600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D25DF5F-6B80-AF8D-C5C8-38EEC53DAD72}"/>
              </a:ext>
            </a:extLst>
          </p:cNvPr>
          <p:cNvSpPr txBox="1"/>
          <p:nvPr/>
        </p:nvSpPr>
        <p:spPr>
          <a:xfrm>
            <a:off x="7647936" y="2067230"/>
            <a:ext cx="141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100000 Kg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1459655-AD9E-45EA-4993-6DCE949DE495}"/>
              </a:ext>
            </a:extLst>
          </p:cNvPr>
          <p:cNvSpPr txBox="1"/>
          <p:nvPr/>
        </p:nvSpPr>
        <p:spPr>
          <a:xfrm>
            <a:off x="6999704" y="5003663"/>
            <a:ext cx="1695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2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4F01493-29EE-7C22-83F5-0B7F6F577E7A}"/>
              </a:ext>
            </a:extLst>
          </p:cNvPr>
          <p:cNvSpPr txBox="1"/>
          <p:nvPr/>
        </p:nvSpPr>
        <p:spPr>
          <a:xfrm>
            <a:off x="3978147" y="4982658"/>
            <a:ext cx="1357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Producteur</a:t>
            </a:r>
          </a:p>
        </p:txBody>
      </p:sp>
    </p:spTree>
    <p:extLst>
      <p:ext uri="{BB962C8B-B14F-4D97-AF65-F5344CB8AC3E}">
        <p14:creationId xmlns:p14="http://schemas.microsoft.com/office/powerpoint/2010/main" val="68394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923925" y="650094"/>
            <a:ext cx="9535528" cy="353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donne un rappel de la séance.</a:t>
            </a: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bg1">
                    <a:lumMod val="65000"/>
                  </a:schemeClr>
                </a:solidFill>
              </a:rPr>
              <a:t>Avant de finir, faisons un petit résumé ensemble ! Alors, Qui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82D84B53-AA54-0191-BA59-89656FBCD2E4}"/>
              </a:ext>
            </a:extLst>
          </p:cNvPr>
          <p:cNvSpPr txBox="1"/>
          <p:nvPr/>
        </p:nvSpPr>
        <p:spPr>
          <a:xfrm>
            <a:off x="1969108" y="2888252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noProof="0" dirty="0">
                <a:solidFill>
                  <a:srgbClr val="106585"/>
                </a:solidFill>
              </a:rPr>
              <a:t>Expliquer le transfert de la matière à travers des niveaux trophiques.</a:t>
            </a:r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D0A8C-85D0-DF68-AEF5-533B8DD5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7">
            <a:extLst>
              <a:ext uri="{FF2B5EF4-FFF2-40B4-BE49-F238E27FC236}">
                <a16:creationId xmlns:a16="http://schemas.microsoft.com/office/drawing/2014/main" id="{7519351C-6057-6141-D1A8-5A482160BA9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3757982E-928A-7AFA-14B7-28DC410EB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D71BD162-270A-C787-ACA2-FA3FF6D9D112}"/>
              </a:ext>
            </a:extLst>
          </p:cNvPr>
          <p:cNvSpPr txBox="1"/>
          <p:nvPr/>
        </p:nvSpPr>
        <p:spPr>
          <a:xfrm>
            <a:off x="961463" y="431521"/>
            <a:ext cx="8944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expliquer mon phénomène je dois suivre les 3 étapes ci-dessous: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B75323C5-66C2-6031-72C7-B751164355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730" b="56714"/>
          <a:stretch>
            <a:fillRect/>
          </a:stretch>
        </p:blipFill>
        <p:spPr>
          <a:xfrm>
            <a:off x="961463" y="1889760"/>
            <a:ext cx="4603573" cy="1248054"/>
          </a:xfrm>
          <a:prstGeom prst="rect">
            <a:avLst/>
          </a:prstGeom>
        </p:spPr>
      </p:pic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E13C8C1D-6F10-B102-6B44-033AF3352F28}"/>
              </a:ext>
            </a:extLst>
          </p:cNvPr>
          <p:cNvSpPr/>
          <p:nvPr/>
        </p:nvSpPr>
        <p:spPr>
          <a:xfrm>
            <a:off x="1849121" y="1187169"/>
            <a:ext cx="3759200" cy="5413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spc="-30" noProof="0" dirty="0"/>
              <a:t>Le transfert de la matière</a:t>
            </a:r>
            <a:r>
              <a:rPr lang="fr-FR" sz="1600" spc="-30" noProof="0" dirty="0"/>
              <a:t> dans l’écosystème diminue d’un niveau à un autre.</a:t>
            </a:r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17985F7F-F708-6D96-47AF-2779F2D357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24" b="89706" l="5532" r="99574">
                        <a14:foregroundMark x1="16170" y1="14706" x2="5532" y2="61765"/>
                        <a14:foregroundMark x1="14043" y1="67647" x2="72766" y2="89706"/>
                        <a14:foregroundMark x1="99025" y1="59457" x2="99574" y2="58824"/>
                        <a14:foregroundMark x1="72766" y1="89706" x2="97257" y2="61493"/>
                        <a14:foregroundMark x1="98140" y1="58116" x2="46202" y2="32474"/>
                        <a14:foregroundMark x1="99574" y1="58824" x2="99234" y2="58656"/>
                        <a14:foregroundMark x1="41800" y1="33892" x2="22128" y2="41176"/>
                        <a14:backgroundMark x1="45106" y1="27941" x2="45106" y2="27941"/>
                        <a14:backgroundMark x1="44681" y1="27941" x2="44681" y2="27941"/>
                        <a14:backgroundMark x1="44681" y1="30882" x2="44681" y2="30882"/>
                        <a14:backgroundMark x1="42979" y1="27941" x2="46809" y2="29412"/>
                        <a14:backgroundMark x1="98723" y1="55882" x2="99574" y2="573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622" y="1090752"/>
            <a:ext cx="1549498" cy="448366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82B5B570-D15F-9626-A711-EE7522E830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8320" y="1169364"/>
            <a:ext cx="5595823" cy="558064"/>
          </a:xfrm>
          <a:prstGeom prst="rect">
            <a:avLst/>
          </a:prstGeom>
        </p:spPr>
      </p:pic>
      <p:sp>
        <p:nvSpPr>
          <p:cNvPr id="82" name="Accolade fermante 81">
            <a:extLst>
              <a:ext uri="{FF2B5EF4-FFF2-40B4-BE49-F238E27FC236}">
                <a16:creationId xmlns:a16="http://schemas.microsoft.com/office/drawing/2014/main" id="{9A3B0348-BBBA-4BD3-447B-FBDEC5028AB4}"/>
              </a:ext>
            </a:extLst>
          </p:cNvPr>
          <p:cNvSpPr/>
          <p:nvPr/>
        </p:nvSpPr>
        <p:spPr>
          <a:xfrm>
            <a:off x="5078258" y="2012430"/>
            <a:ext cx="254643" cy="982482"/>
          </a:xfrm>
          <a:prstGeom prst="rightBrace">
            <a:avLst/>
          </a:prstGeom>
          <a:noFill/>
          <a:ln w="19050">
            <a:solidFill>
              <a:srgbClr val="0273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0D5599A-0DEE-A050-1F01-E408FD1E2103}"/>
              </a:ext>
            </a:extLst>
          </p:cNvPr>
          <p:cNvSpPr/>
          <p:nvPr/>
        </p:nvSpPr>
        <p:spPr>
          <a:xfrm>
            <a:off x="5835721" y="2165033"/>
            <a:ext cx="5028034" cy="681541"/>
          </a:xfrm>
          <a:prstGeom prst="rect">
            <a:avLst/>
          </a:prstGeom>
          <a:solidFill>
            <a:srgbClr val="CCDBEE"/>
          </a:solidFill>
          <a:ln>
            <a:solidFill>
              <a:srgbClr val="D3DF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noProof="0" dirty="0">
                <a:solidFill>
                  <a:srgbClr val="0273B4"/>
                </a:solidFill>
              </a:rPr>
              <a:t>Nombre des niveaux trophique étudiés</a:t>
            </a:r>
          </a:p>
          <a:p>
            <a:pPr marL="285750" indent="-285750">
              <a:buFontTx/>
              <a:buChar char="-"/>
            </a:pPr>
            <a:r>
              <a:rPr lang="fr-FR" b="1" noProof="0" dirty="0">
                <a:solidFill>
                  <a:srgbClr val="0273B4"/>
                </a:solidFill>
              </a:rPr>
              <a:t>La biomasse de chaque niveau trophique.</a:t>
            </a:r>
          </a:p>
        </p:txBody>
      </p:sp>
      <p:pic>
        <p:nvPicPr>
          <p:cNvPr id="84" name="Image 83">
            <a:extLst>
              <a:ext uri="{FF2B5EF4-FFF2-40B4-BE49-F238E27FC236}">
                <a16:creationId xmlns:a16="http://schemas.microsoft.com/office/drawing/2014/main" id="{2E97715A-B68B-768F-0429-1E5D5A71A9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86" b="34631"/>
          <a:stretch>
            <a:fillRect/>
          </a:stretch>
        </p:blipFill>
        <p:spPr>
          <a:xfrm>
            <a:off x="961463" y="3137815"/>
            <a:ext cx="4603573" cy="1409286"/>
          </a:xfrm>
          <a:prstGeom prst="rect">
            <a:avLst/>
          </a:prstGeom>
        </p:spPr>
      </p:pic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1DC5BFF3-CA4E-4421-2E4E-4E5589F96E92}"/>
              </a:ext>
            </a:extLst>
          </p:cNvPr>
          <p:cNvCxnSpPr>
            <a:cxnSpLocks/>
            <a:stCxn id="82" idx="1"/>
            <a:endCxn id="83" idx="1"/>
          </p:cNvCxnSpPr>
          <p:nvPr/>
        </p:nvCxnSpPr>
        <p:spPr>
          <a:xfrm>
            <a:off x="5332901" y="2503671"/>
            <a:ext cx="502820" cy="2133"/>
          </a:xfrm>
          <a:prstGeom prst="straightConnector1">
            <a:avLst/>
          </a:prstGeom>
          <a:ln w="28575">
            <a:solidFill>
              <a:srgbClr val="0273B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Accolade fermante 85">
            <a:extLst>
              <a:ext uri="{FF2B5EF4-FFF2-40B4-BE49-F238E27FC236}">
                <a16:creationId xmlns:a16="http://schemas.microsoft.com/office/drawing/2014/main" id="{4341C7E0-FB37-BA54-01FF-9A6584517400}"/>
              </a:ext>
            </a:extLst>
          </p:cNvPr>
          <p:cNvSpPr/>
          <p:nvPr/>
        </p:nvSpPr>
        <p:spPr>
          <a:xfrm>
            <a:off x="5078258" y="3428113"/>
            <a:ext cx="254643" cy="982482"/>
          </a:xfrm>
          <a:prstGeom prst="rightBrace">
            <a:avLst/>
          </a:prstGeom>
          <a:ln w="19050">
            <a:solidFill>
              <a:srgbClr val="2CB5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93319BE-ED12-359F-EDEB-5CF57B6968A6}"/>
              </a:ext>
            </a:extLst>
          </p:cNvPr>
          <p:cNvSpPr/>
          <p:nvPr/>
        </p:nvSpPr>
        <p:spPr>
          <a:xfrm>
            <a:off x="5835721" y="3580716"/>
            <a:ext cx="5028034" cy="681541"/>
          </a:xfrm>
          <a:prstGeom prst="rect">
            <a:avLst/>
          </a:prstGeom>
          <a:solidFill>
            <a:srgbClr val="F2F7D9"/>
          </a:solidFill>
          <a:ln>
            <a:solidFill>
              <a:srgbClr val="2CB5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b="1" noProof="0" dirty="0">
                <a:solidFill>
                  <a:srgbClr val="00663F"/>
                </a:solidFill>
              </a:rPr>
              <a:t>En allant des plantes vers le lion le flux de la matière </a:t>
            </a:r>
            <a:r>
              <a:rPr lang="fr-FR" b="1" noProof="0" dirty="0">
                <a:solidFill>
                  <a:srgbClr val="C00000"/>
                </a:solidFill>
              </a:rPr>
              <a:t>diminue</a:t>
            </a:r>
            <a:r>
              <a:rPr lang="fr-FR" b="1" noProof="0" dirty="0">
                <a:solidFill>
                  <a:srgbClr val="2CB551"/>
                </a:solidFill>
              </a:rPr>
              <a:t>.</a:t>
            </a:r>
          </a:p>
        </p:txBody>
      </p:sp>
      <p:cxnSp>
        <p:nvCxnSpPr>
          <p:cNvPr id="88" name="Connecteur droit avec flèche 87">
            <a:extLst>
              <a:ext uri="{FF2B5EF4-FFF2-40B4-BE49-F238E27FC236}">
                <a16:creationId xmlns:a16="http://schemas.microsoft.com/office/drawing/2014/main" id="{8E21F453-1EF0-F219-94D9-B3CCA3AD8871}"/>
              </a:ext>
            </a:extLst>
          </p:cNvPr>
          <p:cNvCxnSpPr>
            <a:cxnSpLocks/>
            <a:stCxn id="86" idx="1"/>
            <a:endCxn id="87" idx="1"/>
          </p:cNvCxnSpPr>
          <p:nvPr/>
        </p:nvCxnSpPr>
        <p:spPr>
          <a:xfrm>
            <a:off x="5332901" y="3919354"/>
            <a:ext cx="502820" cy="2133"/>
          </a:xfrm>
          <a:prstGeom prst="straightConnector1">
            <a:avLst/>
          </a:prstGeom>
          <a:ln w="28575">
            <a:solidFill>
              <a:srgbClr val="2CB5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e 88">
            <a:extLst>
              <a:ext uri="{FF2B5EF4-FFF2-40B4-BE49-F238E27FC236}">
                <a16:creationId xmlns:a16="http://schemas.microsoft.com/office/drawing/2014/main" id="{C514F6F5-C97C-E347-E8E8-78CA96860EF5}"/>
              </a:ext>
            </a:extLst>
          </p:cNvPr>
          <p:cNvGrpSpPr/>
          <p:nvPr/>
        </p:nvGrpSpPr>
        <p:grpSpPr>
          <a:xfrm>
            <a:off x="961462" y="4545979"/>
            <a:ext cx="9902293" cy="1409286"/>
            <a:chOff x="961462" y="4545979"/>
            <a:chExt cx="9902293" cy="1409286"/>
          </a:xfrm>
        </p:grpSpPr>
        <p:pic>
          <p:nvPicPr>
            <p:cNvPr id="90" name="Image 89">
              <a:extLst>
                <a:ext uri="{FF2B5EF4-FFF2-40B4-BE49-F238E27FC236}">
                  <a16:creationId xmlns:a16="http://schemas.microsoft.com/office/drawing/2014/main" id="{3F6A959F-2ED8-5354-6187-88DE8AF88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65074" b="12844"/>
            <a:stretch>
              <a:fillRect/>
            </a:stretch>
          </p:blipFill>
          <p:spPr>
            <a:xfrm>
              <a:off x="961462" y="4545979"/>
              <a:ext cx="4603573" cy="1409286"/>
            </a:xfrm>
            <a:prstGeom prst="rect">
              <a:avLst/>
            </a:prstGeom>
          </p:spPr>
        </p:pic>
        <p:sp>
          <p:nvSpPr>
            <p:cNvPr id="91" name="Accolade fermante 90">
              <a:extLst>
                <a:ext uri="{FF2B5EF4-FFF2-40B4-BE49-F238E27FC236}">
                  <a16:creationId xmlns:a16="http://schemas.microsoft.com/office/drawing/2014/main" id="{7BFC786A-97E0-8A9A-80B1-500724B4F113}"/>
                </a:ext>
              </a:extLst>
            </p:cNvPr>
            <p:cNvSpPr/>
            <p:nvPr/>
          </p:nvSpPr>
          <p:spPr>
            <a:xfrm>
              <a:off x="5078258" y="4841664"/>
              <a:ext cx="254643" cy="982482"/>
            </a:xfrm>
            <a:prstGeom prst="rightBrace">
              <a:avLst/>
            </a:prstGeom>
            <a:ln w="19050">
              <a:solidFill>
                <a:srgbClr val="BF45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9097B85-C554-A359-1246-CD7ADC0FC149}"/>
                </a:ext>
              </a:extLst>
            </p:cNvPr>
            <p:cNvSpPr/>
            <p:nvPr/>
          </p:nvSpPr>
          <p:spPr>
            <a:xfrm>
              <a:off x="5835721" y="4994267"/>
              <a:ext cx="5028034" cy="681541"/>
            </a:xfrm>
            <a:prstGeom prst="rect">
              <a:avLst/>
            </a:prstGeom>
            <a:solidFill>
              <a:srgbClr val="F3DFED"/>
            </a:solidFill>
            <a:ln>
              <a:solidFill>
                <a:srgbClr val="BF45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Tx/>
                <a:buChar char="-"/>
              </a:pPr>
              <a:r>
                <a:rPr lang="fr-FR" b="1" noProof="0" dirty="0">
                  <a:solidFill>
                    <a:srgbClr val="BF4598"/>
                  </a:solidFill>
                </a:rPr>
                <a:t>Le transfert de la matière d’un niveau trophique à un autre n’est jamais total à cause des pertes.</a:t>
              </a:r>
            </a:p>
          </p:txBody>
        </p:sp>
        <p:cxnSp>
          <p:nvCxnSpPr>
            <p:cNvPr id="93" name="Connecteur droit avec flèche 92">
              <a:extLst>
                <a:ext uri="{FF2B5EF4-FFF2-40B4-BE49-F238E27FC236}">
                  <a16:creationId xmlns:a16="http://schemas.microsoft.com/office/drawing/2014/main" id="{8B64FA50-B173-B6C3-EB14-6B563AD02051}"/>
                </a:ext>
              </a:extLst>
            </p:cNvPr>
            <p:cNvCxnSpPr>
              <a:cxnSpLocks/>
              <a:stCxn id="91" idx="1"/>
              <a:endCxn id="92" idx="1"/>
            </p:cNvCxnSpPr>
            <p:nvPr/>
          </p:nvCxnSpPr>
          <p:spPr>
            <a:xfrm>
              <a:off x="5332901" y="5332905"/>
              <a:ext cx="502820" cy="2133"/>
            </a:xfrm>
            <a:prstGeom prst="straightConnector1">
              <a:avLst/>
            </a:prstGeom>
            <a:ln w="28575">
              <a:solidFill>
                <a:srgbClr val="BF459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Flèche : bas 93">
            <a:extLst>
              <a:ext uri="{FF2B5EF4-FFF2-40B4-BE49-F238E27FC236}">
                <a16:creationId xmlns:a16="http://schemas.microsoft.com/office/drawing/2014/main" id="{31120DFE-52C6-7A65-482B-A89368882C81}"/>
              </a:ext>
            </a:extLst>
          </p:cNvPr>
          <p:cNvSpPr/>
          <p:nvPr/>
        </p:nvSpPr>
        <p:spPr>
          <a:xfrm>
            <a:off x="7657489" y="3130170"/>
            <a:ext cx="868102" cy="2214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5" name="Flèche : bas 94">
            <a:extLst>
              <a:ext uri="{FF2B5EF4-FFF2-40B4-BE49-F238E27FC236}">
                <a16:creationId xmlns:a16="http://schemas.microsoft.com/office/drawing/2014/main" id="{43E43315-35E6-163C-091B-7D4533B52881}"/>
              </a:ext>
            </a:extLst>
          </p:cNvPr>
          <p:cNvSpPr/>
          <p:nvPr/>
        </p:nvSpPr>
        <p:spPr>
          <a:xfrm>
            <a:off x="7657489" y="4517557"/>
            <a:ext cx="868102" cy="2214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350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6" grpId="0" animBg="1"/>
      <p:bldP spid="87" grpId="0" animBg="1"/>
      <p:bldP spid="94" grpId="0" animBg="1"/>
      <p:bldP spid="9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046580"/>
            <a:chOff x="279385" y="1039998"/>
            <a:chExt cx="8585230" cy="378493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472891" y="2090675"/>
              <a:ext cx="2027023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just"/>
              <a:r>
                <a:rPr lang="fr-FR" sz="2000" b="1" noProof="0" dirty="0">
                  <a:solidFill>
                    <a:srgbClr val="106585"/>
                  </a:solidFill>
                </a:rPr>
                <a:t>Expliquer le transfert de la matière à travers des niveaux trophiques.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leçon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4778096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52644" y="1937145"/>
              <a:ext cx="2051594" cy="13621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Phénomène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Chaîne alimentaire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Niveau trophique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Pyramide de biomasse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Flux de la matière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Ecosystème.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684343"/>
              <a:ext cx="1599592" cy="6462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Identifier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Décrire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Expliquer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71175"/>
              <a:ext cx="2027023" cy="730903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Niveau trophique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Biomasse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Flux de la matière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8" y="4063749"/>
              <a:ext cx="4697775" cy="623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noProof="0" dirty="0">
                  <a:solidFill>
                    <a:srgbClr val="000000"/>
                  </a:solidFill>
                </a:rPr>
                <a:t>En allant ……………… vers ………………le flux de la matière diminue.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noProof="0" dirty="0">
                  <a:solidFill>
                    <a:srgbClr val="000000"/>
                  </a:solidFill>
                </a:rPr>
                <a:t>Le transfert de la matière d’un niveau trophique à un autre n’est jamais total à cause des pertes.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452215" y="2960824"/>
              <a:ext cx="616891" cy="145148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674775"/>
              <a:ext cx="2027023" cy="822761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513427" y="371267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627773" y="4005047"/>
              <a:ext cx="1859176" cy="2538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Diminue</a:t>
              </a: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stCxn id="12" idx="1"/>
            </p:cNvCxnSpPr>
            <p:nvPr/>
          </p:nvCxnSpPr>
          <p:spPr>
            <a:xfrm>
              <a:off x="5499914" y="2734399"/>
              <a:ext cx="960011" cy="130820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Google Shape;2029;p176">
              <a:extLst>
                <a:ext uri="{FF2B5EF4-FFF2-40B4-BE49-F238E27FC236}">
                  <a16:creationId xmlns:a16="http://schemas.microsoft.com/office/drawing/2014/main" id="{B2724180-13BF-DB40-68AB-D301FE1E7C62}"/>
                </a:ext>
              </a:extLst>
            </p:cNvPr>
            <p:cNvSpPr/>
            <p:nvPr/>
          </p:nvSpPr>
          <p:spPr>
            <a:xfrm>
              <a:off x="7918691" y="1042512"/>
              <a:ext cx="251322" cy="346274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E9540D"/>
            </a:solidFill>
            <a:ln w="19046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0" tIns="45695" rIns="0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42" name="Google Shape;2030;p176">
              <a:extLst>
                <a:ext uri="{FF2B5EF4-FFF2-40B4-BE49-F238E27FC236}">
                  <a16:creationId xmlns:a16="http://schemas.microsoft.com/office/drawing/2014/main" id="{FDE42BF6-1F02-206E-9F38-0487C4A9DB2D}"/>
                </a:ext>
              </a:extLst>
            </p:cNvPr>
            <p:cNvSpPr txBox="1"/>
            <p:nvPr/>
          </p:nvSpPr>
          <p:spPr>
            <a:xfrm>
              <a:off x="8168981" y="1107573"/>
              <a:ext cx="49714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67" b="1" i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</a:t>
              </a:r>
            </a:p>
          </p:txBody>
        </p:sp>
        <p:sp>
          <p:nvSpPr>
            <p:cNvPr id="43" name="Google Shape;2031;p176">
              <a:extLst>
                <a:ext uri="{FF2B5EF4-FFF2-40B4-BE49-F238E27FC236}">
                  <a16:creationId xmlns:a16="http://schemas.microsoft.com/office/drawing/2014/main" id="{30A3F6D0-FEAF-8252-E63B-515888D14042}"/>
                </a:ext>
              </a:extLst>
            </p:cNvPr>
            <p:cNvSpPr txBox="1"/>
            <p:nvPr/>
          </p:nvSpPr>
          <p:spPr>
            <a:xfrm>
              <a:off x="7150964" y="1108892"/>
              <a:ext cx="85933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67" b="1" i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Je retiens</a:t>
              </a: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11696</TotalTime>
  <Words>2537</Words>
  <Application>Microsoft Office PowerPoint</Application>
  <PresentationFormat>Grand écran</PresentationFormat>
  <Paragraphs>488</Paragraphs>
  <Slides>60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60</vt:i4>
      </vt:variant>
    </vt:vector>
  </HeadingPairs>
  <TitlesOfParts>
    <vt:vector size="74" baseType="lpstr">
      <vt:lpstr>Aptos</vt:lpstr>
      <vt:lpstr>Arial</vt:lpstr>
      <vt:lpstr>Bradley Hand ITC</vt:lpstr>
      <vt:lpstr>Calibri</vt:lpstr>
      <vt:lpstr>Calibri-Bold</vt:lpstr>
      <vt:lpstr>Century Gothic</vt:lpstr>
      <vt:lpstr>Dosis</vt:lpstr>
      <vt:lpstr>Dosis Bold</vt:lpstr>
      <vt:lpstr>Hammersmith One</vt:lpstr>
      <vt:lpstr>Poppins ExtraBold</vt:lpstr>
      <vt:lpstr>Wingdings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1192</cp:revision>
  <cp:lastPrinted>2024-10-05T19:15:58Z</cp:lastPrinted>
  <dcterms:created xsi:type="dcterms:W3CDTF">2024-05-28T10:13:44Z</dcterms:created>
  <dcterms:modified xsi:type="dcterms:W3CDTF">2025-11-12T22:19:14Z</dcterms:modified>
</cp:coreProperties>
</file>