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5" r:id="rId2"/>
  </p:sldMasterIdLst>
  <p:notesMasterIdLst>
    <p:notesMasterId r:id="rId57"/>
  </p:notesMasterIdLst>
  <p:sldIdLst>
    <p:sldId id="256" r:id="rId3"/>
    <p:sldId id="2134806032" r:id="rId4"/>
    <p:sldId id="2134806151" r:id="rId5"/>
    <p:sldId id="2134806152" r:id="rId6"/>
    <p:sldId id="2134806693" r:id="rId7"/>
    <p:sldId id="2134806039" r:id="rId8"/>
    <p:sldId id="262" r:id="rId9"/>
    <p:sldId id="2134806826" r:id="rId10"/>
    <p:sldId id="2134806825" r:id="rId11"/>
    <p:sldId id="319" r:id="rId12"/>
    <p:sldId id="2134806694" r:id="rId13"/>
    <p:sldId id="2134806731" r:id="rId14"/>
    <p:sldId id="2134806758" r:id="rId15"/>
    <p:sldId id="274" r:id="rId16"/>
    <p:sldId id="313" r:id="rId17"/>
    <p:sldId id="320" r:id="rId18"/>
    <p:sldId id="2134806763" r:id="rId19"/>
    <p:sldId id="314" r:id="rId20"/>
    <p:sldId id="315" r:id="rId21"/>
    <p:sldId id="2134806764" r:id="rId22"/>
    <p:sldId id="316" r:id="rId23"/>
    <p:sldId id="323" r:id="rId24"/>
    <p:sldId id="2134806695" r:id="rId25"/>
    <p:sldId id="273" r:id="rId26"/>
    <p:sldId id="2134806466" r:id="rId27"/>
    <p:sldId id="2134806806" r:id="rId28"/>
    <p:sldId id="2134806811" r:id="rId29"/>
    <p:sldId id="2134806808" r:id="rId30"/>
    <p:sldId id="2134806809" r:id="rId31"/>
    <p:sldId id="2134806810" r:id="rId32"/>
    <p:sldId id="2134806812" r:id="rId33"/>
    <p:sldId id="2134806698" r:id="rId34"/>
    <p:sldId id="2134806754" r:id="rId35"/>
    <p:sldId id="2134806766" r:id="rId36"/>
    <p:sldId id="2134806767" r:id="rId37"/>
    <p:sldId id="2134806768" r:id="rId38"/>
    <p:sldId id="2134806769" r:id="rId39"/>
    <p:sldId id="2134806770" r:id="rId40"/>
    <p:sldId id="2134806813" r:id="rId41"/>
    <p:sldId id="2134806745" r:id="rId42"/>
    <p:sldId id="2134806696" r:id="rId43"/>
    <p:sldId id="2134806814" r:id="rId44"/>
    <p:sldId id="2134806821" r:id="rId45"/>
    <p:sldId id="2134806815" r:id="rId46"/>
    <p:sldId id="2134806816" r:id="rId47"/>
    <p:sldId id="2134806817" r:id="rId48"/>
    <p:sldId id="2134806820" r:id="rId49"/>
    <p:sldId id="2134806822" r:id="rId50"/>
    <p:sldId id="2134806746" r:id="rId51"/>
    <p:sldId id="2134806697" r:id="rId52"/>
    <p:sldId id="2134806717" r:id="rId53"/>
    <p:sldId id="2134806765" r:id="rId54"/>
    <p:sldId id="2134806823" r:id="rId55"/>
    <p:sldId id="277" r:id="rId56"/>
  </p:sldIdLst>
  <p:sldSz cx="12192000" cy="6858000"/>
  <p:notesSz cx="6858000" cy="9144000"/>
  <p:embeddedFontLst>
    <p:embeddedFont>
      <p:font typeface="Bradley Hand ITC" panose="03070402050302030203" pitchFamily="66" charset="0"/>
      <p:regular r:id="rId58"/>
    </p:embeddedFont>
    <p:embeddedFont>
      <p:font typeface="Century Gothic" panose="020B0502020202020204" pitchFamily="34" charset="0"/>
      <p:regular r:id="rId59"/>
      <p:bold r:id="rId60"/>
      <p:italic r:id="rId61"/>
      <p:boldItalic r:id="rId62"/>
    </p:embeddedFont>
    <p:embeddedFont>
      <p:font typeface="Dosis" pitchFamily="2" charset="0"/>
      <p:regular r:id="rId63"/>
      <p:bold r:id="rId64"/>
    </p:embeddedFont>
    <p:embeddedFont>
      <p:font typeface="Hammersmith One" panose="02010703030501060504" pitchFamily="2" charset="0"/>
      <p:regular r:id="rId65"/>
    </p:embeddedFont>
    <p:embeddedFont>
      <p:font typeface="Helvetica" panose="020B0604020202020204" pitchFamily="34" charset="0"/>
      <p:regular r:id="rId66"/>
      <p:bold r:id="rId67"/>
      <p:italic r:id="rId68"/>
      <p:boldItalic r:id="rId6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73" roundtripDataSignature="AMtx7mgpA835UTJt5pXU5TmEu54cM9zDF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5D4D"/>
    <a:srgbClr val="F15747"/>
    <a:srgbClr val="F4F8E1"/>
    <a:srgbClr val="949494"/>
    <a:srgbClr val="F8D8CA"/>
    <a:srgbClr val="1D9A78"/>
    <a:srgbClr val="F28876"/>
    <a:srgbClr val="F69B91"/>
    <a:srgbClr val="CAE4F6"/>
    <a:srgbClr val="B4EF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6.fntdata"/><Relationship Id="rId68" Type="http://schemas.openxmlformats.org/officeDocument/2006/relationships/font" Target="fonts/font1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1.fntdata"/><Relationship Id="rId66" Type="http://schemas.openxmlformats.org/officeDocument/2006/relationships/font" Target="fonts/font9.fntdata"/><Relationship Id="rId74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font" Target="fonts/font4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7.fntdata"/><Relationship Id="rId69" Type="http://schemas.openxmlformats.org/officeDocument/2006/relationships/font" Target="fonts/font12.fntdata"/><Relationship Id="rId77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2.fntdata"/><Relationship Id="rId67" Type="http://schemas.openxmlformats.org/officeDocument/2006/relationships/font" Target="fonts/font10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5.fntdata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3.fntdata"/><Relationship Id="rId65" Type="http://schemas.openxmlformats.org/officeDocument/2006/relationships/font" Target="fonts/font8.fntdata"/><Relationship Id="rId73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theme" Target="theme/theme1.xml"/><Relationship Id="rId7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" name="Google Shape;124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F181D8B8-431C-F1C2-CE03-A96FDA45A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600AF608-926B-B067-1DC1-AAA11AA8ADF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50FA0224-9E8F-71F5-DEEF-25FB772826E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678223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60CC12B-F9F8-D002-0547-BCE669D11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B8D156E-4DB8-ADA1-EF7F-4CC15A43239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C56FEBE3-5063-644C-BF2C-74638B2854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910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53579256-BF51-E2D5-EE9B-24D47118E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9E557551-4268-50C5-384B-8192DECC86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5093DFF1-C23D-DFC8-30E5-6A6F646BA72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101683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E8B20576-A546-4A09-A058-2D0DF7086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98EA7BCE-D7DD-B59C-1419-66D8922321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3146445-B86C-EF45-94F0-C665E27C4AD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89158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1A883F9-D3EF-B705-8464-638FB62D2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E3176BA0-AEAC-D461-6B22-5530318B2EB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F93375CB-6444-EF2A-734A-EDAB9FE643A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014356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20388228-FA64-A3D5-00A9-E388CB7D4F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F69335D8-9051-060A-6483-9C3B403D9298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1A74BC81-012A-E4FD-0E24-F23B0118F7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573478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1F09B665-714A-3ABB-A28A-12E0507862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A3F3346-317E-86ED-5BD5-1FEB52B9E8B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25513CB2-B4D8-3CFD-EF1A-C42C3ECD52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67896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8880B6DC-BCB1-83AF-0825-4808B6D30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1E3A1E5F-C303-EE67-0256-75566EC77E7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A221982D-E9DB-8A65-F572-376F24F77A8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51332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88021-2BCD-488A-7268-FBBFAB4B3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3CBEE2A-2799-F942-BAB3-1926A7EADF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AC0CC98-92A0-80AE-5386-CE832F1AA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1A33FBD-6592-B479-9EAE-E64A669136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0254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64787BBA-D161-CA78-CB93-B4A0E1682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7B928AA2-D6A5-0FC1-A8C5-B41050BBEC2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49B5C5A2-8F65-9CD9-89CA-EA4C75B9F1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4835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26188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63F9FAA2-3E65-B703-2D0A-3FE94449B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82E05979-4CF0-C322-6786-2161FAFAA6F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28A546CA-58A9-B5DB-24A6-6045BE96440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22980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A41A8119-68E8-E42C-97BB-322C22A50A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30ED6D64-7F26-7E75-FDED-EF865DE094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BEDEE91B-BA3A-F0DC-7371-51491C2D91E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142910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CF952A27-B1DD-6572-F5C1-967872F61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3993EB96-73F2-356A-1528-7F177D61E0C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1A2BFAC8-86D6-14CE-AB68-13346FEBF8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25707446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4840617E-D925-DC21-D7A8-8B41A25E2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C5CFBA14-197E-8209-74AD-FCA257E5749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86A82F58-B990-E805-B502-1B59F85B2D5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7077854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BB11A4A5-62FD-F635-3331-3123C1739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418F01FB-70AE-63CF-4387-42F45DA869B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0D89623A-5A09-FF49-7A0E-68805CC2849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0675263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5583F-CA16-34BE-2860-07580EF59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6359E04-9C9E-5FF6-9C30-9470618D12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15409F13-EEC1-940E-81F1-78740534F5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4A52CA0-CCE4-3A71-633C-9E6CCABFD1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02047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B9B33C-864C-B806-7311-B29ACF59B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342C70F-B639-1C9E-8A27-255BCC69063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85DE698B-C9DF-017B-003D-A00A1B61A4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CD12C7A-1FEE-C0AB-2526-D585FD31D72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41978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97114CB8-B98D-BD21-C616-67ADFB036B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212DEFA5-8926-54E5-2A97-D0ADB973F4B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60F6193B-F272-B50E-875B-6A3ECEF9331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38817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7A613A-D148-6119-A74E-6D8B9AF3D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98F6072-86CA-7F38-1D77-81EC67F513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91671934-C0F7-1C70-8C91-9002164C98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3C4B114-3630-7ED4-B787-883DDFD884A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499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DA82-57F1-0ECF-6483-8B2CA2094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0028999-6C14-E662-98A0-F77B89B557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2FC5833-48CB-9398-630B-473BD3E4C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3D9EDB6-BB43-3C1E-A6FD-A1117172EFB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167002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A7DAA5-F30A-42BD-9FBD-9757978209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B1E1BF-B160-399F-DE69-6977C257EB3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F7C48B6-9F01-8953-9AF5-B7BB0FD9D1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DD9D41B-ECD7-C6F9-D69B-436FE11FFC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22807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9394B-C17E-D6FD-9666-164073544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0161682-D31E-B4A3-5845-871A4C0554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F2C43D8A-55B1-FA84-DB6A-CCA9E1148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AA552E7-013B-3104-653D-BFA3146583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00632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>
          <a:extLst>
            <a:ext uri="{FF2B5EF4-FFF2-40B4-BE49-F238E27FC236}">
              <a16:creationId xmlns:a16="http://schemas.microsoft.com/office/drawing/2014/main" id="{85CA9A19-0498-3409-77DE-4F1501989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p20:notes">
            <a:extLst>
              <a:ext uri="{FF2B5EF4-FFF2-40B4-BE49-F238E27FC236}">
                <a16:creationId xmlns:a16="http://schemas.microsoft.com/office/drawing/2014/main" id="{BDB7D5A3-ED40-B2FC-3781-A59967F55A0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p20:notes">
            <a:extLst>
              <a:ext uri="{FF2B5EF4-FFF2-40B4-BE49-F238E27FC236}">
                <a16:creationId xmlns:a16="http://schemas.microsoft.com/office/drawing/2014/main" id="{CBDAE21B-E351-BA1F-6BF3-45FCE5DCC06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944107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7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7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99" name="Google Shape;99;p7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0" name="Google Shape;100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7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7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7" name="Google Shape;107;p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7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3" name="Google Shape;113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7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7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9" name="Google Shape;119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809027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03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4350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97018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866250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594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Slide">
  <p:cSld name="2_Title Slide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oogle Shape;44;p62"/>
          <p:cNvGrpSpPr/>
          <p:nvPr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45" name="Google Shape;45;p62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6" name="Google Shape;46;p62"/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47" name="Google Shape;47;p62"/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48" name="Google Shape;48;p62"/>
          <p:cNvSpPr/>
          <p:nvPr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" name="Google Shape;49;p62"/>
          <p:cNvSpPr txBox="1"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  <a:defRPr sz="2000" b="1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2"/>
          <p:cNvSpPr txBox="1">
            <a:spLocks noGrp="1"/>
          </p:cNvSpPr>
          <p:nvPr>
            <p:ph type="body" idx="1"/>
          </p:nvPr>
        </p:nvSpPr>
        <p:spPr>
          <a:xfrm>
            <a:off x="996949" y="685688"/>
            <a:ext cx="10179603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AEABAB"/>
              </a:buClr>
              <a:buSzPts val="1400"/>
              <a:buNone/>
              <a:defRPr sz="1400" i="1">
                <a:solidFill>
                  <a:srgbClr val="AEABAB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885819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1157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37084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64781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4220174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4481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134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13"/>
          <p:cNvSpPr txBox="1">
            <a:spLocks noGrp="1"/>
          </p:cNvSpPr>
          <p:nvPr>
            <p:ph type="title"/>
          </p:nvPr>
        </p:nvSpPr>
        <p:spPr>
          <a:xfrm>
            <a:off x="2621734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68" name="Google Shape;468;p13"/>
          <p:cNvSpPr txBox="1">
            <a:spLocks noGrp="1"/>
          </p:cNvSpPr>
          <p:nvPr>
            <p:ph type="subTitle" idx="1"/>
          </p:nvPr>
        </p:nvSpPr>
        <p:spPr>
          <a:xfrm>
            <a:off x="2621738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69" name="Google Shape;469;p13"/>
          <p:cNvSpPr txBox="1">
            <a:spLocks noGrp="1"/>
          </p:cNvSpPr>
          <p:nvPr>
            <p:ph type="subTitle" idx="2"/>
          </p:nvPr>
        </p:nvSpPr>
        <p:spPr>
          <a:xfrm flipH="1">
            <a:off x="8020253" y="2838925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0" name="Google Shape;470;p13"/>
          <p:cNvSpPr txBox="1">
            <a:spLocks noGrp="1"/>
          </p:cNvSpPr>
          <p:nvPr>
            <p:ph type="title" idx="3"/>
          </p:nvPr>
        </p:nvSpPr>
        <p:spPr>
          <a:xfrm>
            <a:off x="2621766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471" name="Google Shape;471;p13"/>
          <p:cNvSpPr txBox="1">
            <a:spLocks noGrp="1"/>
          </p:cNvSpPr>
          <p:nvPr>
            <p:ph type="subTitle" idx="4"/>
          </p:nvPr>
        </p:nvSpPr>
        <p:spPr>
          <a:xfrm>
            <a:off x="2621738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2" name="Google Shape;472;p13"/>
          <p:cNvSpPr txBox="1">
            <a:spLocks noGrp="1"/>
          </p:cNvSpPr>
          <p:nvPr>
            <p:ph type="subTitle" idx="5"/>
          </p:nvPr>
        </p:nvSpPr>
        <p:spPr>
          <a:xfrm flipH="1">
            <a:off x="8020253" y="4835433"/>
            <a:ext cx="3074000" cy="6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fr-FR"/>
              <a:t>Modifiez le style des sous-titres du masque</a:t>
            </a:r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title" idx="6" hasCustomPrompt="1"/>
          </p:nvPr>
        </p:nvSpPr>
        <p:spPr>
          <a:xfrm>
            <a:off x="1097753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4" name="Google Shape;474;p13"/>
          <p:cNvSpPr txBox="1">
            <a:spLocks noGrp="1"/>
          </p:cNvSpPr>
          <p:nvPr>
            <p:ph type="title" idx="7" hasCustomPrompt="1"/>
          </p:nvPr>
        </p:nvSpPr>
        <p:spPr>
          <a:xfrm>
            <a:off x="1097753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8" hasCustomPrompt="1"/>
          </p:nvPr>
        </p:nvSpPr>
        <p:spPr>
          <a:xfrm flipH="1">
            <a:off x="6496261" y="24205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title" idx="9" hasCustomPrompt="1"/>
          </p:nvPr>
        </p:nvSpPr>
        <p:spPr>
          <a:xfrm flipH="1">
            <a:off x="6496261" y="4465496"/>
            <a:ext cx="1524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525" name="Google Shape;525;p13"/>
          <p:cNvSpPr txBox="1">
            <a:spLocks noGrp="1"/>
          </p:cNvSpPr>
          <p:nvPr>
            <p:ph type="title" idx="13"/>
          </p:nvPr>
        </p:nvSpPr>
        <p:spPr>
          <a:xfrm>
            <a:off x="8020268" y="2174784"/>
            <a:ext cx="3074000" cy="6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6" name="Google Shape;526;p13"/>
          <p:cNvSpPr txBox="1">
            <a:spLocks noGrp="1"/>
          </p:cNvSpPr>
          <p:nvPr>
            <p:ph type="title" idx="14"/>
          </p:nvPr>
        </p:nvSpPr>
        <p:spPr>
          <a:xfrm>
            <a:off x="8020300" y="4184033"/>
            <a:ext cx="3074000" cy="70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r>
              <a:rPr lang="fr-FR"/>
              <a:t>Modifiez le style du titre</a:t>
            </a:r>
            <a:endParaRPr/>
          </a:p>
        </p:txBody>
      </p:sp>
      <p:sp>
        <p:nvSpPr>
          <p:cNvPr id="527" name="Google Shape;527;p13"/>
          <p:cNvSpPr txBox="1">
            <a:spLocks noGrp="1"/>
          </p:cNvSpPr>
          <p:nvPr>
            <p:ph type="title" idx="15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fr-FR"/>
              <a:t>Modifiez le style du titre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990035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1565" y="2311678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2128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2467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-1" y="-38042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304801" y="1158873"/>
              <a:ext cx="13106399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304801" y="281335"/>
              <a:ext cx="13106399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Freeform 8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86408" y="297925"/>
            <a:ext cx="366091" cy="224705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F4ACA0-682B-AA80-F245-664F259B22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448" y="195946"/>
            <a:ext cx="10161104" cy="470617"/>
          </a:xfrm>
        </p:spPr>
        <p:txBody>
          <a:bodyPr>
            <a:normAutofit/>
          </a:bodyPr>
          <a:lstStyle>
            <a:lvl1pPr>
              <a:defRPr sz="2000" b="1">
                <a:solidFill>
                  <a:schemeClr val="bg2">
                    <a:lumMod val="50000"/>
                  </a:schemeClr>
                </a:solidFill>
                <a:latin typeface="+mj-lt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5780844-7218-2FB3-DD5F-18DB5CC8CF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96949" y="685688"/>
            <a:ext cx="10179603" cy="292443"/>
          </a:xfrm>
        </p:spPr>
        <p:txBody>
          <a:bodyPr>
            <a:noAutofit/>
          </a:bodyPr>
          <a:lstStyle>
            <a:lvl1pPr marL="0" indent="0">
              <a:buNone/>
              <a:defRPr sz="1400" i="1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fr-FR" dirty="0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584817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>
  <p:cSld name="1_Title Slide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oogle Shape;52;p63"/>
          <p:cNvGrpSpPr/>
          <p:nvPr/>
        </p:nvGrpSpPr>
        <p:grpSpPr>
          <a:xfrm>
            <a:off x="0" y="-1"/>
            <a:ext cx="12192000" cy="6858001"/>
            <a:chOff x="0" y="0"/>
            <a:chExt cx="13716000" cy="10287000"/>
          </a:xfrm>
        </p:grpSpPr>
        <p:sp>
          <p:nvSpPr>
            <p:cNvPr id="53" name="Google Shape;53;p63"/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4" name="Google Shape;54;p63"/>
            <p:cNvSpPr/>
            <p:nvPr/>
          </p:nvSpPr>
          <p:spPr>
            <a:xfrm>
              <a:off x="304801" y="783948"/>
              <a:ext cx="13106398" cy="9160152"/>
            </a:xfrm>
            <a:prstGeom prst="roundRect">
              <a:avLst>
                <a:gd name="adj" fmla="val 2225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  <p:sp>
          <p:nvSpPr>
            <p:cNvPr id="55" name="Google Shape;55;p63"/>
            <p:cNvSpPr/>
            <p:nvPr/>
          </p:nvSpPr>
          <p:spPr>
            <a:xfrm>
              <a:off x="304801" y="310242"/>
              <a:ext cx="13106398" cy="1230086"/>
            </a:xfrm>
            <a:prstGeom prst="roundRect">
              <a:avLst>
                <a:gd name="adj" fmla="val 14434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35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endParaRPr>
            </a:p>
          </p:txBody>
        </p:sp>
      </p:grpSp>
      <p:sp>
        <p:nvSpPr>
          <p:cNvPr id="56" name="Google Shape;56;p63"/>
          <p:cNvSpPr/>
          <p:nvPr/>
        </p:nvSpPr>
        <p:spPr>
          <a:xfrm rot="10800000" flipH="1">
            <a:off x="495300" y="297926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 extrusionOk="0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350" b="1">
              <a:solidFill>
                <a:srgbClr val="7F7F7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6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0" name="Google Shape;60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2" name="Google Shape;72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8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68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5" name="Google Shape;85;p68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68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7" name="Google Shape;87;p68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8" name="Google Shape;88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640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8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4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11.gi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oogle Shape;127;p1" descr="الصفحة الرئيسية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09511" y="183875"/>
            <a:ext cx="4372977" cy="663101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1"/>
          <p:cNvSpPr txBox="1"/>
          <p:nvPr/>
        </p:nvSpPr>
        <p:spPr>
          <a:xfrm>
            <a:off x="417296" y="1529791"/>
            <a:ext cx="903504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54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Sciences de la vie et de la terre</a:t>
            </a:r>
            <a:endParaRPr sz="6000" b="1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9" name="Google Shape;129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90166" y="1633525"/>
            <a:ext cx="1782937" cy="1428584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"/>
          <p:cNvSpPr txBox="1"/>
          <p:nvPr/>
        </p:nvSpPr>
        <p:spPr>
          <a:xfrm>
            <a:off x="9929471" y="1904198"/>
            <a:ext cx="1704326" cy="4360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1867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Niveau</a:t>
            </a:r>
            <a:r>
              <a:rPr lang="fr-FR" sz="1600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r>
              <a:rPr lang="fr-FR" sz="1333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</a:t>
            </a:r>
            <a:r>
              <a:rPr lang="fr-FR" sz="1600" b="1" dirty="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             </a:t>
            </a:r>
            <a:endParaRPr dirty="0"/>
          </a:p>
        </p:txBody>
      </p:sp>
      <p:sp>
        <p:nvSpPr>
          <p:cNvPr id="131" name="Google Shape;131;p1"/>
          <p:cNvSpPr txBox="1"/>
          <p:nvPr/>
        </p:nvSpPr>
        <p:spPr>
          <a:xfrm>
            <a:off x="10136207" y="2280911"/>
            <a:ext cx="1290854" cy="5027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667" b="1">
                <a:solidFill>
                  <a:srgbClr val="FCBF18"/>
                </a:solidFill>
                <a:latin typeface="Dosis"/>
                <a:ea typeface="Dosis"/>
                <a:cs typeface="Dosis"/>
                <a:sym typeface="Dosis"/>
              </a:rPr>
              <a:t>1AC</a:t>
            </a:r>
            <a:endParaRPr sz="2667" b="1" dirty="0">
              <a:solidFill>
                <a:srgbClr val="FCBF18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132" name="Google Shape;132;p1" descr="Une image contenant Visage humain, habits, dessin humoristique, femme&#10;&#10;Description générée automatiquement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219927" y="4013429"/>
            <a:ext cx="3919081" cy="29411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"/>
          <p:cNvSpPr/>
          <p:nvPr/>
        </p:nvSpPr>
        <p:spPr>
          <a:xfrm>
            <a:off x="523622" y="3865342"/>
            <a:ext cx="7302853" cy="650519"/>
          </a:xfrm>
          <a:prstGeom prst="roundRect">
            <a:avLst>
              <a:gd name="adj" fmla="val 8616"/>
            </a:avLst>
          </a:prstGeom>
          <a:solidFill>
            <a:srgbClr val="55A8BE"/>
          </a:solidFill>
          <a:ln w="12700" cap="flat" cmpd="sng">
            <a:solidFill>
              <a:srgbClr val="D5DBE5"/>
            </a:solidFill>
            <a:prstDash val="solid"/>
            <a:miter lim="800000"/>
            <a:headEnd type="none" w="sm" len="sm"/>
            <a:tailEnd type="none" w="sm" len="sm"/>
          </a:ln>
          <a:effectLst>
            <a:outerShdw blurRad="63500" sx="102000" sy="102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675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"/>
          <p:cNvSpPr txBox="1"/>
          <p:nvPr/>
        </p:nvSpPr>
        <p:spPr>
          <a:xfrm>
            <a:off x="663591" y="3997369"/>
            <a:ext cx="1728653" cy="461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704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Séance  1</a:t>
            </a:r>
            <a:endParaRPr sz="24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"/>
          <p:cNvSpPr txBox="1"/>
          <p:nvPr/>
        </p:nvSpPr>
        <p:spPr>
          <a:xfrm>
            <a:off x="2691443" y="3975799"/>
            <a:ext cx="4929638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Lire un tableau simple</a:t>
            </a:r>
          </a:p>
        </p:txBody>
      </p:sp>
      <p:sp>
        <p:nvSpPr>
          <p:cNvPr id="144" name="Google Shape;144;p1"/>
          <p:cNvSpPr/>
          <p:nvPr/>
        </p:nvSpPr>
        <p:spPr>
          <a:xfrm>
            <a:off x="2232143" y="4006536"/>
            <a:ext cx="65848" cy="451006"/>
          </a:xfrm>
          <a:prstGeom prst="roundRect">
            <a:avLst>
              <a:gd name="adj" fmla="val 5000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9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C93E2E76-1EE6-7AD4-D6F5-B3D7B7FF729E}"/>
              </a:ext>
            </a:extLst>
          </p:cNvPr>
          <p:cNvSpPr/>
          <p:nvPr/>
        </p:nvSpPr>
        <p:spPr>
          <a:xfrm>
            <a:off x="1292998" y="3143864"/>
            <a:ext cx="10194927" cy="7747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15" name="Image 15">
            <a:extLst>
              <a:ext uri="{FF2B5EF4-FFF2-40B4-BE49-F238E27FC236}">
                <a16:creationId xmlns:a16="http://schemas.microsoft.com/office/drawing/2014/main" id="{CA51A95A-E971-D6D2-6486-9E3FF363C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290" y="2525935"/>
            <a:ext cx="907598" cy="907598"/>
          </a:xfrm>
          <a:prstGeom prst="rect">
            <a:avLst/>
          </a:prstGeom>
          <a:ln>
            <a:noFill/>
          </a:ln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E83B912-6017-1F4A-7D82-F7FE369AF247}"/>
              </a:ext>
            </a:extLst>
          </p:cNvPr>
          <p:cNvSpPr txBox="1"/>
          <p:nvPr/>
        </p:nvSpPr>
        <p:spPr>
          <a:xfrm>
            <a:off x="2056565" y="3168958"/>
            <a:ext cx="6389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3200" b="1" dirty="0">
                <a:solidFill>
                  <a:srgbClr val="0A25AE"/>
                </a:solidFill>
                <a:latin typeface="Calibri"/>
                <a:ea typeface="Calibri"/>
                <a:cs typeface="Calibri"/>
                <a:sym typeface="Calibri"/>
              </a:rPr>
              <a:t>Lire un tableau simple.</a:t>
            </a:r>
            <a:endParaRPr lang="fr-FR" sz="3600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8844181-43A0-2829-F762-7023BA566ED7}"/>
              </a:ext>
            </a:extLst>
          </p:cNvPr>
          <p:cNvSpPr txBox="1"/>
          <p:nvPr/>
        </p:nvSpPr>
        <p:spPr>
          <a:xfrm>
            <a:off x="984735" y="212930"/>
            <a:ext cx="945298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000" b="1" kern="1200" dirty="0">
                <a:solidFill>
                  <a:srgbClr val="E7E6E6">
                    <a:lumMod val="50000"/>
                  </a:srgbClr>
                </a:solidFill>
                <a:latin typeface="Calibri" panose="020F0502020204030204"/>
                <a:ea typeface="+mn-ea"/>
                <a:cs typeface="+mn-cs"/>
              </a:rPr>
              <a:t>Aujourd’hui, nous avons 1 objectif. A la fin de cette séance vous serez capable de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E92E4FD-72B9-9F77-274F-08A5C7755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964DD57-F3D8-CAF6-2404-BBFA15800212}"/>
              </a:ext>
            </a:extLst>
          </p:cNvPr>
          <p:cNvSpPr txBox="1"/>
          <p:nvPr/>
        </p:nvSpPr>
        <p:spPr>
          <a:xfrm>
            <a:off x="945624" y="557486"/>
            <a:ext cx="85523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1800" i="1" kern="1200" dirty="0">
                <a:solidFill>
                  <a:prstClr val="white">
                    <a:lumMod val="6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rPr>
              <a:t>▪ </a:t>
            </a:r>
            <a:r>
              <a:rPr lang="fr-FR" sz="1800" i="1" kern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Expliquer l’objectif; mettre en relation les prérequis et les intensions de cette séance. </a:t>
            </a:r>
          </a:p>
        </p:txBody>
      </p:sp>
    </p:spTree>
    <p:extLst>
      <p:ext uri="{BB962C8B-B14F-4D97-AF65-F5344CB8AC3E}">
        <p14:creationId xmlns:p14="http://schemas.microsoft.com/office/powerpoint/2010/main" val="3738050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C9E1DB-A6D1-335C-2636-1F82CC43F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58D5219B-9975-E5CB-20BB-A089E943B292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1885CC0A-AC66-0F94-7686-1E7C1E51EA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6E83747F-19E2-E407-B715-3FEA978638D4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6F4432-4CEB-FF6C-F0A5-CF0C5D1F6C84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4C4921D7-0E32-DEF1-6732-A1D5C0E5E85A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77BFED22-4B85-6B64-9620-404081834465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7C8F36E6-2BD9-B602-6230-AD158895D5B9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E3A407-B760-90E0-EE53-B6D8720F751D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F2000BC6-799B-9393-FFC3-42D4C1023DEC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CA99395E-5748-90C5-2A43-BF924A611EA5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5C792E77-9AF2-7197-8444-A519746238D0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CAB8B873-C837-C4D2-A4D8-9D781A1CDF13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11AC249B-6988-C718-B845-33C07CF54AB5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25BC3BFB-CCD6-BFDD-2666-3F648F3E5532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AE950C7F-A1C3-C58A-0FF8-842C64F5A32F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488E3E19-30F4-0786-FA40-EE078A8F9D37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E091537A-2155-277F-025A-C6B306066E88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5A55C3FC-13F8-FD32-033A-968F5B2C3850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19247F96-55C0-9AD0-BA11-D28580491AE6}"/>
              </a:ext>
            </a:extLst>
          </p:cNvPr>
          <p:cNvSpPr txBox="1"/>
          <p:nvPr/>
        </p:nvSpPr>
        <p:spPr>
          <a:xfrm>
            <a:off x="3376852" y="2836430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9D028D73-2F00-D6C9-2013-B80F8307FB30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2AC14503-8AA5-99A3-BEEF-8C98F5F6543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C17E92AB-DE34-C40F-06FC-AECCAC6C242E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7FBD8239-8EBF-A0F0-C225-9783085C26EE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3176CFC8-94AF-51EC-C167-5FE80D247C20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8836BE1-256C-526B-C078-67AE5B42042B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7CA3CC73-0E04-899E-AA5F-DFA21E18BB9B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D63356ED-EFC4-69F9-576B-CC68265CD8FE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89D61FD2-FCAD-3A22-0067-40D776183B87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6775112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2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5" name="Rectangle 14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ight Triangle 16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589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</a:t>
            </a:r>
          </a:p>
        </p:txBody>
      </p:sp>
      <p:sp>
        <p:nvSpPr>
          <p:cNvPr id="20" name="TextBox 6"/>
          <p:cNvSpPr txBox="1"/>
          <p:nvPr/>
        </p:nvSpPr>
        <p:spPr>
          <a:xfrm>
            <a:off x="2907684" y="2645772"/>
            <a:ext cx="6376632" cy="22698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Modelage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57200">
              <a:lnSpc>
                <a:spcPts val="5486"/>
              </a:lnSpc>
              <a:spcAft>
                <a:spcPts val="600"/>
              </a:spcAft>
              <a:buClrTx/>
            </a:pPr>
            <a:r>
              <a:rPr lang="fr-FR" sz="4000" b="1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Lire un tableau simple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ts val="5486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(10 min)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5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C3C7F9BF-E032-ED3C-E6BC-4BBD11A51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0C35B881-A7B3-E65D-ACBB-FDFFAA24F2F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8629583-BF20-47D3-05AB-654D9BD8DA74}"/>
              </a:ext>
            </a:extLst>
          </p:cNvPr>
          <p:cNvSpPr txBox="1"/>
          <p:nvPr/>
        </p:nvSpPr>
        <p:spPr>
          <a:xfrm>
            <a:off x="1032387" y="263517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Prenons le cas suivant: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4B277E8-D57F-E016-DCAC-2956EADEACF1}"/>
              </a:ext>
            </a:extLst>
          </p:cNvPr>
          <p:cNvSpPr txBox="1"/>
          <p:nvPr/>
        </p:nvSpPr>
        <p:spPr>
          <a:xfrm>
            <a:off x="545687" y="1380833"/>
            <a:ext cx="85983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tableau ci-dessous présente la variation de la masse d’un bébé selon son âge.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8E9CC45-749D-1AA0-1F58-8FF7311971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301160"/>
              </p:ext>
            </p:extLst>
          </p:nvPr>
        </p:nvGraphicFramePr>
        <p:xfrm>
          <a:off x="545687" y="3162520"/>
          <a:ext cx="7002230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15381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631554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2A074298-7C25-2C48-8530-32F5B5E65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9833" y="2199212"/>
            <a:ext cx="4016480" cy="3165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406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19"/>
          <p:cNvSpPr/>
          <p:nvPr/>
        </p:nvSpPr>
        <p:spPr>
          <a:xfrm>
            <a:off x="1930723" y="1909296"/>
            <a:ext cx="7881192" cy="1055563"/>
          </a:xfrm>
          <a:prstGeom prst="roundRect">
            <a:avLst>
              <a:gd name="adj" fmla="val 16667"/>
            </a:avLst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8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Un tableau est une représentation composée de lignes, de colonnes et de cases.</a:t>
            </a:r>
            <a:endParaRPr sz="2800" b="1" i="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19"/>
          <p:cNvSpPr txBox="1"/>
          <p:nvPr/>
        </p:nvSpPr>
        <p:spPr>
          <a:xfrm>
            <a:off x="980673" y="381320"/>
            <a:ext cx="100609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D’abord, nous allons commencer par définir un tableau.</a:t>
            </a:r>
            <a:endParaRPr dirty="0"/>
          </a:p>
        </p:txBody>
      </p:sp>
      <p:pic>
        <p:nvPicPr>
          <p:cNvPr id="445" name="Google Shape;44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507E5B0-DFD5-EA88-2595-70850B593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010170"/>
              </p:ext>
            </p:extLst>
          </p:nvPr>
        </p:nvGraphicFramePr>
        <p:xfrm>
          <a:off x="2591149" y="3595004"/>
          <a:ext cx="684000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3647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en</a:t>
                      </a:r>
                      <a:br>
                        <a:rPr lang="fr-FR" sz="2000" b="1" kern="100" dirty="0">
                          <a:effectLst/>
                        </a:rPr>
                      </a:br>
                      <a:r>
                        <a:rPr lang="fr-FR" sz="2000" b="1" kern="100" dirty="0">
                          <a:effectLst/>
                        </a:rPr>
                        <a:t>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C312FBE-CF34-24B1-94EB-6F840B008B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447EE3CA-6DCC-705D-BF8D-8333CAFF1D2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3CEADD4C-25A6-D2F4-42D8-307536A86A20}"/>
              </a:ext>
            </a:extLst>
          </p:cNvPr>
          <p:cNvSpPr txBox="1"/>
          <p:nvPr/>
        </p:nvSpPr>
        <p:spPr>
          <a:xfrm>
            <a:off x="412955" y="1215284"/>
            <a:ext cx="6218963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• Les composantes d’un tableau: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7651B86-4FE3-FF81-4712-A6EE5C6501BA}"/>
              </a:ext>
            </a:extLst>
          </p:cNvPr>
          <p:cNvSpPr txBox="1"/>
          <p:nvPr/>
        </p:nvSpPr>
        <p:spPr>
          <a:xfrm>
            <a:off x="1170038" y="301997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Ensuite, nous allons identifié les composantes d’un tableau.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A0A794F-A6DA-806F-0AA6-E54BFD2C478F}"/>
              </a:ext>
            </a:extLst>
          </p:cNvPr>
          <p:cNvSpPr txBox="1"/>
          <p:nvPr/>
        </p:nvSpPr>
        <p:spPr>
          <a:xfrm>
            <a:off x="1261640" y="671902"/>
            <a:ext cx="55211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Indiquer le nom de chaque composante.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666501-5E5B-AD41-056C-1887362B4AF9}"/>
              </a:ext>
            </a:extLst>
          </p:cNvPr>
          <p:cNvSpPr txBox="1"/>
          <p:nvPr/>
        </p:nvSpPr>
        <p:spPr>
          <a:xfrm>
            <a:off x="8177473" y="5433902"/>
            <a:ext cx="2987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cases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FE30079-18EA-BB97-B5CB-9AE8BF9CBC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2955195"/>
              </p:ext>
            </p:extLst>
          </p:nvPr>
        </p:nvGraphicFramePr>
        <p:xfrm>
          <a:off x="3842469" y="3190604"/>
          <a:ext cx="684000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3647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 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11" name="Flèche : droite 10">
            <a:extLst>
              <a:ext uri="{FF2B5EF4-FFF2-40B4-BE49-F238E27FC236}">
                <a16:creationId xmlns:a16="http://schemas.microsoft.com/office/drawing/2014/main" id="{11A1F71C-40D3-2C5B-7D6B-125524476CAE}"/>
              </a:ext>
            </a:extLst>
          </p:cNvPr>
          <p:cNvSpPr/>
          <p:nvPr/>
        </p:nvSpPr>
        <p:spPr>
          <a:xfrm>
            <a:off x="3093496" y="3301756"/>
            <a:ext cx="584829" cy="294968"/>
          </a:xfrm>
          <a:prstGeom prst="rightArrow">
            <a:avLst>
              <a:gd name="adj1" fmla="val 50000"/>
              <a:gd name="adj2" fmla="val 6205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Accolade ouvrante 12">
            <a:extLst>
              <a:ext uri="{FF2B5EF4-FFF2-40B4-BE49-F238E27FC236}">
                <a16:creationId xmlns:a16="http://schemas.microsoft.com/office/drawing/2014/main" id="{E44024BC-4AFD-2D45-BCA3-6F56337BCE2F}"/>
              </a:ext>
            </a:extLst>
          </p:cNvPr>
          <p:cNvSpPr/>
          <p:nvPr/>
        </p:nvSpPr>
        <p:spPr>
          <a:xfrm>
            <a:off x="2639357" y="3178915"/>
            <a:ext cx="454139" cy="1429960"/>
          </a:xfrm>
          <a:prstGeom prst="leftBrace">
            <a:avLst>
              <a:gd name="adj1" fmla="val 20098"/>
              <a:gd name="adj2" fmla="val 46825"/>
            </a:avLst>
          </a:prstGeom>
          <a:ln>
            <a:solidFill>
              <a:srgbClr val="1D9A78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Flèche : droite 13">
            <a:extLst>
              <a:ext uri="{FF2B5EF4-FFF2-40B4-BE49-F238E27FC236}">
                <a16:creationId xmlns:a16="http://schemas.microsoft.com/office/drawing/2014/main" id="{1B659DDC-EF0A-69DF-D255-FFB4183BDEC5}"/>
              </a:ext>
            </a:extLst>
          </p:cNvPr>
          <p:cNvSpPr/>
          <p:nvPr/>
        </p:nvSpPr>
        <p:spPr>
          <a:xfrm rot="5400000">
            <a:off x="6270849" y="2709693"/>
            <a:ext cx="441858" cy="28027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0E6ED8DE-C1BA-D854-6968-EDE4EE0372D2}"/>
              </a:ext>
            </a:extLst>
          </p:cNvPr>
          <p:cNvSpPr/>
          <p:nvPr/>
        </p:nvSpPr>
        <p:spPr>
          <a:xfrm rot="5400000">
            <a:off x="7016087" y="2709693"/>
            <a:ext cx="441858" cy="28027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droite 16">
            <a:extLst>
              <a:ext uri="{FF2B5EF4-FFF2-40B4-BE49-F238E27FC236}">
                <a16:creationId xmlns:a16="http://schemas.microsoft.com/office/drawing/2014/main" id="{298AF0E0-0DF1-8513-B84F-4A7BFF5D46D1}"/>
              </a:ext>
            </a:extLst>
          </p:cNvPr>
          <p:cNvSpPr/>
          <p:nvPr/>
        </p:nvSpPr>
        <p:spPr>
          <a:xfrm rot="5400000">
            <a:off x="7761325" y="2709693"/>
            <a:ext cx="441858" cy="28027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Flèche : droite 17">
            <a:extLst>
              <a:ext uri="{FF2B5EF4-FFF2-40B4-BE49-F238E27FC236}">
                <a16:creationId xmlns:a16="http://schemas.microsoft.com/office/drawing/2014/main" id="{6D049A65-2E7D-99B4-890C-9160779C96C9}"/>
              </a:ext>
            </a:extLst>
          </p:cNvPr>
          <p:cNvSpPr/>
          <p:nvPr/>
        </p:nvSpPr>
        <p:spPr>
          <a:xfrm rot="5400000">
            <a:off x="8506563" y="2709693"/>
            <a:ext cx="441858" cy="28027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Flèche : droite 18">
            <a:extLst>
              <a:ext uri="{FF2B5EF4-FFF2-40B4-BE49-F238E27FC236}">
                <a16:creationId xmlns:a16="http://schemas.microsoft.com/office/drawing/2014/main" id="{D6334382-CD52-42F5-3FFF-4E86BEABF804}"/>
              </a:ext>
            </a:extLst>
          </p:cNvPr>
          <p:cNvSpPr/>
          <p:nvPr/>
        </p:nvSpPr>
        <p:spPr>
          <a:xfrm rot="5400000">
            <a:off x="9251800" y="2709692"/>
            <a:ext cx="441859" cy="28027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 : droite 19">
            <a:extLst>
              <a:ext uri="{FF2B5EF4-FFF2-40B4-BE49-F238E27FC236}">
                <a16:creationId xmlns:a16="http://schemas.microsoft.com/office/drawing/2014/main" id="{753E6B28-829F-8E82-2D1B-38EC789D6F5C}"/>
              </a:ext>
            </a:extLst>
          </p:cNvPr>
          <p:cNvSpPr/>
          <p:nvPr/>
        </p:nvSpPr>
        <p:spPr>
          <a:xfrm rot="5400000">
            <a:off x="9997038" y="2709693"/>
            <a:ext cx="441858" cy="280279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Accolade fermante 20">
            <a:extLst>
              <a:ext uri="{FF2B5EF4-FFF2-40B4-BE49-F238E27FC236}">
                <a16:creationId xmlns:a16="http://schemas.microsoft.com/office/drawing/2014/main" id="{B0C39098-C909-760F-AEF3-4A6ABA5EC828}"/>
              </a:ext>
            </a:extLst>
          </p:cNvPr>
          <p:cNvSpPr/>
          <p:nvPr/>
        </p:nvSpPr>
        <p:spPr>
          <a:xfrm rot="16200000">
            <a:off x="8141440" y="87871"/>
            <a:ext cx="564420" cy="4517641"/>
          </a:xfrm>
          <a:prstGeom prst="rightBrac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0CC21F5-144B-E7FF-1420-406E47EFFFD7}"/>
              </a:ext>
            </a:extLst>
          </p:cNvPr>
          <p:cNvSpPr txBox="1"/>
          <p:nvPr/>
        </p:nvSpPr>
        <p:spPr>
          <a:xfrm>
            <a:off x="6962032" y="1622068"/>
            <a:ext cx="27767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/>
              <a:t>Colonnes (verticales)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F78BF10-D138-594B-3F42-D26D0937FEE5}"/>
              </a:ext>
            </a:extLst>
          </p:cNvPr>
          <p:cNvSpPr txBox="1"/>
          <p:nvPr/>
        </p:nvSpPr>
        <p:spPr>
          <a:xfrm>
            <a:off x="591399" y="3365381"/>
            <a:ext cx="21452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/>
              <a:t>Lignes</a:t>
            </a:r>
          </a:p>
          <a:p>
            <a:pPr algn="ctr"/>
            <a:r>
              <a:rPr lang="fr-FR" sz="2000" b="1" dirty="0"/>
              <a:t>(horizontales)</a:t>
            </a:r>
          </a:p>
        </p:txBody>
      </p: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623D903A-5FC6-CF18-73E1-C622981188B0}"/>
              </a:ext>
            </a:extLst>
          </p:cNvPr>
          <p:cNvCxnSpPr>
            <a:cxnSpLocks/>
            <a:stCxn id="3" idx="0"/>
          </p:cNvCxnSpPr>
          <p:nvPr/>
        </p:nvCxnSpPr>
        <p:spPr>
          <a:xfrm flipV="1">
            <a:off x="9670993" y="4478176"/>
            <a:ext cx="543343" cy="95572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D2F8356C-B280-55BC-644D-0BAF41962667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8924233" y="3692385"/>
            <a:ext cx="746760" cy="174151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AE4D9560-DB81-F36A-16F0-85B8FA39B6D9}"/>
              </a:ext>
            </a:extLst>
          </p:cNvPr>
          <p:cNvCxnSpPr>
            <a:cxnSpLocks/>
            <a:stCxn id="3" idx="0"/>
          </p:cNvCxnSpPr>
          <p:nvPr/>
        </p:nvCxnSpPr>
        <p:spPr>
          <a:xfrm flipH="1" flipV="1">
            <a:off x="8177473" y="4431635"/>
            <a:ext cx="1493520" cy="100226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1" name="ZoneTexte 30">
            <a:extLst>
              <a:ext uri="{FF2B5EF4-FFF2-40B4-BE49-F238E27FC236}">
                <a16:creationId xmlns:a16="http://schemas.microsoft.com/office/drawing/2014/main" id="{683BC390-F092-EF4A-0273-11BA964CDFA8}"/>
              </a:ext>
            </a:extLst>
          </p:cNvPr>
          <p:cNvSpPr txBox="1"/>
          <p:nvPr/>
        </p:nvSpPr>
        <p:spPr>
          <a:xfrm>
            <a:off x="1281156" y="5783373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000" b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Ce tableau a 2 lignes, 7 colonnes et 14 cases.</a:t>
            </a:r>
            <a:endParaRPr lang="fr-FR" sz="2000" b="1" dirty="0"/>
          </a:p>
        </p:txBody>
      </p:sp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E61B947C-9B26-CF87-8E61-529146C35A6C}"/>
              </a:ext>
            </a:extLst>
          </p:cNvPr>
          <p:cNvSpPr/>
          <p:nvPr/>
        </p:nvSpPr>
        <p:spPr>
          <a:xfrm>
            <a:off x="3093496" y="4136667"/>
            <a:ext cx="584829" cy="294968"/>
          </a:xfrm>
          <a:prstGeom prst="rightArrow">
            <a:avLst>
              <a:gd name="adj1" fmla="val 50000"/>
              <a:gd name="adj2" fmla="val 62055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472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3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/>
      <p:bldP spid="23" grpId="0"/>
      <p:bldP spid="31" grpId="0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9D1A6D79-B788-068A-A11C-CFA623EBF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112FBF9-389E-F4B0-87D6-4007A0FA5B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3364230"/>
              </p:ext>
            </p:extLst>
          </p:nvPr>
        </p:nvGraphicFramePr>
        <p:xfrm>
          <a:off x="4277856" y="2989555"/>
          <a:ext cx="6840001" cy="17300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3647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</a:t>
                      </a:r>
                      <a:br>
                        <a:rPr lang="fr-FR" sz="2000" b="1" kern="100" dirty="0">
                          <a:effectLst/>
                        </a:rPr>
                      </a:br>
                      <a:r>
                        <a:rPr lang="fr-FR" sz="2000" b="1" kern="100" dirty="0">
                          <a:effectLst/>
                        </a:rPr>
                        <a:t>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cxnSp>
        <p:nvCxnSpPr>
          <p:cNvPr id="40" name="Connecteur : en angle 39">
            <a:extLst>
              <a:ext uri="{FF2B5EF4-FFF2-40B4-BE49-F238E27FC236}">
                <a16:creationId xmlns:a16="http://schemas.microsoft.com/office/drawing/2014/main" id="{A20A1C60-966E-1E17-ED93-369BBAB8F6D8}"/>
              </a:ext>
            </a:extLst>
          </p:cNvPr>
          <p:cNvCxnSpPr>
            <a:cxnSpLocks/>
            <a:stCxn id="34" idx="2"/>
            <a:endCxn id="32" idx="6"/>
          </p:cNvCxnSpPr>
          <p:nvPr/>
        </p:nvCxnSpPr>
        <p:spPr>
          <a:xfrm rot="5400000">
            <a:off x="5935988" y="2635394"/>
            <a:ext cx="995822" cy="780283"/>
          </a:xfrm>
          <a:prstGeom prst="bentConnector2">
            <a:avLst/>
          </a:prstGeom>
          <a:ln>
            <a:solidFill>
              <a:srgbClr val="0070C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AB14B8AE-6C92-7DDA-6926-A20298907EF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AFC7B123-F431-3A92-8FB6-262787145027}"/>
              </a:ext>
            </a:extLst>
          </p:cNvPr>
          <p:cNvSpPr txBox="1"/>
          <p:nvPr/>
        </p:nvSpPr>
        <p:spPr>
          <a:xfrm>
            <a:off x="507027" y="1177882"/>
            <a:ext cx="693659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variables et leurs unités.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3B442C7-D762-CAF7-C5E5-86280F686E65}"/>
              </a:ext>
            </a:extLst>
          </p:cNvPr>
          <p:cNvSpPr txBox="1"/>
          <p:nvPr/>
        </p:nvSpPr>
        <p:spPr>
          <a:xfrm>
            <a:off x="659758" y="3046411"/>
            <a:ext cx="2679560" cy="400110"/>
          </a:xfrm>
          <a:prstGeom prst="rect">
            <a:avLst/>
          </a:prstGeom>
          <a:ln>
            <a:solidFill>
              <a:schemeClr val="accent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 indépendante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B8D9167-E29D-50FB-C613-9DEBDEEFC878}"/>
              </a:ext>
            </a:extLst>
          </p:cNvPr>
          <p:cNvCxnSpPr>
            <a:cxnSpLocks/>
          </p:cNvCxnSpPr>
          <p:nvPr/>
        </p:nvCxnSpPr>
        <p:spPr>
          <a:xfrm>
            <a:off x="3339317" y="3231077"/>
            <a:ext cx="1272012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981A1B07-649A-F894-4182-D4608378CC06}"/>
              </a:ext>
            </a:extLst>
          </p:cNvPr>
          <p:cNvSpPr/>
          <p:nvPr/>
        </p:nvSpPr>
        <p:spPr>
          <a:xfrm>
            <a:off x="5270778" y="3314743"/>
            <a:ext cx="772979" cy="417406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65045CB-0803-A2E5-E0D6-14CC98E88E07}"/>
              </a:ext>
            </a:extLst>
          </p:cNvPr>
          <p:cNvSpPr txBox="1"/>
          <p:nvPr/>
        </p:nvSpPr>
        <p:spPr>
          <a:xfrm>
            <a:off x="6410640" y="2158292"/>
            <a:ext cx="826800" cy="369332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800" b="1" dirty="0">
                <a:solidFill>
                  <a:srgbClr val="0070C0"/>
                </a:solidFill>
                <a:latin typeface="+mj-lt"/>
              </a:rPr>
              <a:t>Unité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89D775F-4496-AFB5-FF28-1A0FD8A242C8}"/>
              </a:ext>
            </a:extLst>
          </p:cNvPr>
          <p:cNvSpPr txBox="1"/>
          <p:nvPr/>
        </p:nvSpPr>
        <p:spPr>
          <a:xfrm>
            <a:off x="964512" y="629341"/>
            <a:ext cx="954242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  <a:latin typeface="Calibri"/>
                <a:ea typeface="Calibri"/>
                <a:cs typeface="Calibri"/>
              </a:rPr>
              <a:t>Indiquer pour chaque ligne son titre et son unité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3AFFD81-3170-3C60-1E71-3AAD07806FC3}"/>
              </a:ext>
            </a:extLst>
          </p:cNvPr>
          <p:cNvSpPr txBox="1"/>
          <p:nvPr/>
        </p:nvSpPr>
        <p:spPr>
          <a:xfrm>
            <a:off x="778324" y="5589057"/>
            <a:ext cx="108532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ce cas  la variable indépendante est </a:t>
            </a:r>
            <a:r>
              <a:rPr lang="fr-FR" sz="2400" b="1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âge 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bébé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unité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le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mois.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1AF4C5F-8045-334A-0A96-A5C977C9C93C}"/>
              </a:ext>
            </a:extLst>
          </p:cNvPr>
          <p:cNvSpPr/>
          <p:nvPr/>
        </p:nvSpPr>
        <p:spPr>
          <a:xfrm>
            <a:off x="4414692" y="3067667"/>
            <a:ext cx="1995948" cy="5604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Google Shape;444;p19">
            <a:extLst>
              <a:ext uri="{FF2B5EF4-FFF2-40B4-BE49-F238E27FC236}">
                <a16:creationId xmlns:a16="http://schemas.microsoft.com/office/drawing/2014/main" id="{1AD93054-4D12-AC3A-E903-999E6E582F52}"/>
              </a:ext>
            </a:extLst>
          </p:cNvPr>
          <p:cNvSpPr txBox="1"/>
          <p:nvPr/>
        </p:nvSpPr>
        <p:spPr>
          <a:xfrm>
            <a:off x="964512" y="293003"/>
            <a:ext cx="100609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Pour lire un tableau, on suit les étapes suivantes: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51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592A9492-172B-CF60-12CB-8EC542E37D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269D961-57F4-A080-789B-51F2C8D20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9544208"/>
              </p:ext>
            </p:extLst>
          </p:nvPr>
        </p:nvGraphicFramePr>
        <p:xfrm>
          <a:off x="4277856" y="2989555"/>
          <a:ext cx="6840001" cy="173005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3647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du bébé en</a:t>
                      </a:r>
                      <a:br>
                        <a:rPr lang="fr-FR" sz="2000" b="1" kern="100" dirty="0">
                          <a:effectLst/>
                        </a:rPr>
                      </a:br>
                      <a:r>
                        <a:rPr lang="fr-FR" sz="2000" b="1" kern="100" dirty="0">
                          <a:effectLst/>
                        </a:rPr>
                        <a:t>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cxnSp>
        <p:nvCxnSpPr>
          <p:cNvPr id="40" name="Connecteur : en angle 39">
            <a:extLst>
              <a:ext uri="{FF2B5EF4-FFF2-40B4-BE49-F238E27FC236}">
                <a16:creationId xmlns:a16="http://schemas.microsoft.com/office/drawing/2014/main" id="{B6BC7652-17F1-41BC-5E27-E2040C99CD8E}"/>
              </a:ext>
            </a:extLst>
          </p:cNvPr>
          <p:cNvCxnSpPr>
            <a:cxnSpLocks/>
          </p:cNvCxnSpPr>
          <p:nvPr/>
        </p:nvCxnSpPr>
        <p:spPr>
          <a:xfrm rot="10800000">
            <a:off x="5442639" y="4760255"/>
            <a:ext cx="1040777" cy="552763"/>
          </a:xfrm>
          <a:prstGeom prst="bentConnector2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21E1CC7B-B6EB-ACDF-59A8-BE99BADC2FC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6F20CA53-34A7-25B8-0713-F8BB4D8986C5}"/>
              </a:ext>
            </a:extLst>
          </p:cNvPr>
          <p:cNvSpPr txBox="1"/>
          <p:nvPr/>
        </p:nvSpPr>
        <p:spPr>
          <a:xfrm>
            <a:off x="460817" y="1241756"/>
            <a:ext cx="6936592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J’identifie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variables et leurs unités.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C0264166-3CFD-0F1A-C7F6-AEC2F8D46529}"/>
              </a:ext>
            </a:extLst>
          </p:cNvPr>
          <p:cNvSpPr txBox="1"/>
          <p:nvPr/>
        </p:nvSpPr>
        <p:spPr>
          <a:xfrm>
            <a:off x="382159" y="3749743"/>
            <a:ext cx="2506825" cy="40011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Variable dépendante</a:t>
            </a:r>
          </a:p>
        </p:txBody>
      </p: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C09D2CB3-377B-1C34-2AA3-1FB9C55C2D4A}"/>
              </a:ext>
            </a:extLst>
          </p:cNvPr>
          <p:cNvCxnSpPr>
            <a:cxnSpLocks/>
          </p:cNvCxnSpPr>
          <p:nvPr/>
        </p:nvCxnSpPr>
        <p:spPr>
          <a:xfrm>
            <a:off x="2888984" y="3945428"/>
            <a:ext cx="171251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lipse 31">
            <a:extLst>
              <a:ext uri="{FF2B5EF4-FFF2-40B4-BE49-F238E27FC236}">
                <a16:creationId xmlns:a16="http://schemas.microsoft.com/office/drawing/2014/main" id="{95312C4A-88FF-930A-4FD3-49918EBB4AC9}"/>
              </a:ext>
            </a:extLst>
          </p:cNvPr>
          <p:cNvSpPr/>
          <p:nvPr/>
        </p:nvSpPr>
        <p:spPr>
          <a:xfrm>
            <a:off x="5095479" y="4375737"/>
            <a:ext cx="772979" cy="4174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45ECECA-43A6-AA40-87A5-9618562F8B2F}"/>
              </a:ext>
            </a:extLst>
          </p:cNvPr>
          <p:cNvSpPr txBox="1"/>
          <p:nvPr/>
        </p:nvSpPr>
        <p:spPr>
          <a:xfrm>
            <a:off x="6483416" y="5139466"/>
            <a:ext cx="826800" cy="307777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  <a:latin typeface="+mj-lt"/>
              </a:rPr>
              <a:t>Unité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1F1769A-BBCF-6542-0E69-EA33ABDF41EB}"/>
              </a:ext>
            </a:extLst>
          </p:cNvPr>
          <p:cNvSpPr txBox="1"/>
          <p:nvPr/>
        </p:nvSpPr>
        <p:spPr>
          <a:xfrm>
            <a:off x="938764" y="630466"/>
            <a:ext cx="1035337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600" b="0" i="1" u="none" strike="noStrike" kern="0" cap="none" spc="0" normalizeH="0" baseline="0" noProof="0" dirty="0">
                <a:ln>
                  <a:noFill/>
                </a:ln>
                <a:solidFill>
                  <a:srgbClr val="FFFFFF">
                    <a:lumMod val="50000"/>
                  </a:srgbClr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Indiquer pour chaque ligne son titre et son unité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2343FB-8C10-592C-58E4-547256C1120E}"/>
              </a:ext>
            </a:extLst>
          </p:cNvPr>
          <p:cNvSpPr txBox="1"/>
          <p:nvPr/>
        </p:nvSpPr>
        <p:spPr>
          <a:xfrm>
            <a:off x="938764" y="5595621"/>
            <a:ext cx="1141367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2400" kern="12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Dans ce cas  la variable dépendante est </a:t>
            </a:r>
            <a:r>
              <a:rPr lang="fr-FR" sz="24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masse 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 bébé 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 unité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kg.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365B7A-87CC-D617-E536-64DD006E152C}"/>
              </a:ext>
            </a:extLst>
          </p:cNvPr>
          <p:cNvSpPr/>
          <p:nvPr/>
        </p:nvSpPr>
        <p:spPr>
          <a:xfrm>
            <a:off x="4414692" y="3774431"/>
            <a:ext cx="1995948" cy="56043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Google Shape;444;p19">
            <a:extLst>
              <a:ext uri="{FF2B5EF4-FFF2-40B4-BE49-F238E27FC236}">
                <a16:creationId xmlns:a16="http://schemas.microsoft.com/office/drawing/2014/main" id="{E42A9E42-825D-89F7-6AF5-6862571FA546}"/>
              </a:ext>
            </a:extLst>
          </p:cNvPr>
          <p:cNvSpPr txBox="1"/>
          <p:nvPr/>
        </p:nvSpPr>
        <p:spPr>
          <a:xfrm>
            <a:off x="964512" y="293003"/>
            <a:ext cx="10060954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  <a:sym typeface="Calibri"/>
              </a:rPr>
              <a:t>Pour lire un tableau, on suit les étapes suivantes: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5392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2EB9A762-CA76-19FC-26B2-3288BF66D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6164918-E7BA-6BED-E5A9-4B61E8E5E5DC}"/>
              </a:ext>
            </a:extLst>
          </p:cNvPr>
          <p:cNvSpPr/>
          <p:nvPr/>
        </p:nvSpPr>
        <p:spPr>
          <a:xfrm>
            <a:off x="2176044" y="5390891"/>
            <a:ext cx="9185496" cy="757940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4865AE19-85EB-3934-9588-DE2C06769E9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Google Shape;452;p20">
            <a:extLst>
              <a:ext uri="{FF2B5EF4-FFF2-40B4-BE49-F238E27FC236}">
                <a16:creationId xmlns:a16="http://schemas.microsoft.com/office/drawing/2014/main" id="{59101C9E-0C68-5321-06D6-EBC460376EF1}"/>
              </a:ext>
            </a:extLst>
          </p:cNvPr>
          <p:cNvSpPr txBox="1"/>
          <p:nvPr/>
        </p:nvSpPr>
        <p:spPr>
          <a:xfrm>
            <a:off x="686167" y="1143131"/>
            <a:ext cx="479787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fr-FR" sz="2400" b="1" i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2. Je donne un titre au tableau</a:t>
            </a:r>
            <a:r>
              <a:rPr lang="fr-FR" sz="2400" b="1" kern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6" name="Google Shape;466;p20">
            <a:extLst>
              <a:ext uri="{FF2B5EF4-FFF2-40B4-BE49-F238E27FC236}">
                <a16:creationId xmlns:a16="http://schemas.microsoft.com/office/drawing/2014/main" id="{E6CC5387-141B-8613-A479-C4DF6CD1A2D9}"/>
              </a:ext>
            </a:extLst>
          </p:cNvPr>
          <p:cNvSpPr/>
          <p:nvPr/>
        </p:nvSpPr>
        <p:spPr>
          <a:xfrm>
            <a:off x="412065" y="5541932"/>
            <a:ext cx="1224159" cy="461624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12700" cap="flat" cmpd="sng">
            <a:solidFill>
              <a:schemeClr val="accent1"/>
            </a:solidFill>
            <a:prstDash val="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i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Le titre</a:t>
            </a:r>
            <a:endParaRPr sz="2400" dirty="0">
              <a:solidFill>
                <a:schemeClr val="lt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560D079-138F-1FD0-4397-56B06D88CE72}"/>
              </a:ext>
            </a:extLst>
          </p:cNvPr>
          <p:cNvSpPr txBox="1"/>
          <p:nvPr/>
        </p:nvSpPr>
        <p:spPr>
          <a:xfrm>
            <a:off x="1128351" y="371979"/>
            <a:ext cx="4797878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Maintenant, on passe à la deuxième étape: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7845A0-2013-26A8-CF1E-093C46B190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780832"/>
              </p:ext>
            </p:extLst>
          </p:nvPr>
        </p:nvGraphicFramePr>
        <p:xfrm>
          <a:off x="2889741" y="1903141"/>
          <a:ext cx="7332491" cy="148113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826137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0070C0"/>
                          </a:solidFill>
                          <a:effectLst/>
                        </a:rPr>
                        <a:t>L’âge du bébé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0070C0"/>
                          </a:solidFill>
                          <a:effectLst/>
                        </a:rPr>
                        <a:t> en (mois)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FF0000"/>
                          </a:solidFill>
                          <a:effectLst/>
                        </a:rPr>
                        <a:t>La masse du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solidFill>
                            <a:srgbClr val="FF0000"/>
                          </a:solidFill>
                          <a:effectLst/>
                        </a:rPr>
                        <a:t> bébé en (Kg) </a:t>
                      </a:r>
                      <a:endParaRPr lang="fr-FR" sz="20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02358366-A5D0-0966-611E-C99445AEDC14}"/>
              </a:ext>
            </a:extLst>
          </p:cNvPr>
          <p:cNvCxnSpPr>
            <a:cxnSpLocks/>
            <a:stCxn id="16" idx="3"/>
            <a:endCxn id="28" idx="1"/>
          </p:cNvCxnSpPr>
          <p:nvPr/>
        </p:nvCxnSpPr>
        <p:spPr>
          <a:xfrm flipV="1">
            <a:off x="1636224" y="5769861"/>
            <a:ext cx="539820" cy="28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A718E9A0-4D31-8E82-F95D-8E29720C92F5}"/>
              </a:ext>
            </a:extLst>
          </p:cNvPr>
          <p:cNvSpPr txBox="1"/>
          <p:nvPr/>
        </p:nvSpPr>
        <p:spPr>
          <a:xfrm>
            <a:off x="686167" y="3650080"/>
            <a:ext cx="63792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 defTabSz="457200">
              <a:buClrTx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J’utilise le modèle suivant</a:t>
            </a:r>
            <a:r>
              <a:rPr lang="fr-FR" sz="24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785978-ECE4-48AF-2A82-C1DBBA396497}"/>
              </a:ext>
            </a:extLst>
          </p:cNvPr>
          <p:cNvSpPr txBox="1"/>
          <p:nvPr/>
        </p:nvSpPr>
        <p:spPr>
          <a:xfrm>
            <a:off x="1979538" y="4568493"/>
            <a:ext cx="9725322" cy="44267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variation  de 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dépendante 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 de  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variable indépendante.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B81D7F3-6671-B0BD-2E36-CC0B5487C0CD}"/>
              </a:ext>
            </a:extLst>
          </p:cNvPr>
          <p:cNvSpPr txBox="1"/>
          <p:nvPr/>
        </p:nvSpPr>
        <p:spPr>
          <a:xfrm>
            <a:off x="2270408" y="5517128"/>
            <a:ext cx="2085935" cy="442674"/>
          </a:xfrm>
          <a:prstGeom prst="round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variation de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3A3A02D5-43D6-9825-29A3-31EEF712DE33}"/>
              </a:ext>
            </a:extLst>
          </p:cNvPr>
          <p:cNvCxnSpPr>
            <a:cxnSpLocks/>
            <a:stCxn id="19" idx="2"/>
            <a:endCxn id="20" idx="0"/>
          </p:cNvCxnSpPr>
          <p:nvPr/>
        </p:nvCxnSpPr>
        <p:spPr>
          <a:xfrm>
            <a:off x="5471414" y="5041128"/>
            <a:ext cx="16197" cy="48213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2A84B5B6-854B-5627-11EA-427440B05040}"/>
              </a:ext>
            </a:extLst>
          </p:cNvPr>
          <p:cNvCxnSpPr>
            <a:cxnSpLocks/>
            <a:stCxn id="21" idx="2"/>
            <a:endCxn id="22" idx="0"/>
          </p:cNvCxnSpPr>
          <p:nvPr/>
        </p:nvCxnSpPr>
        <p:spPr>
          <a:xfrm>
            <a:off x="9897552" y="4956998"/>
            <a:ext cx="1" cy="56068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94994886-85C3-89EF-6F3C-A88A7CC386B6}"/>
              </a:ext>
            </a:extLst>
          </p:cNvPr>
          <p:cNvSpPr/>
          <p:nvPr/>
        </p:nvSpPr>
        <p:spPr>
          <a:xfrm>
            <a:off x="4209549" y="4574070"/>
            <a:ext cx="2523730" cy="4670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E2258221-9FAE-0DCC-4D34-BD4EF68ACA7B}"/>
              </a:ext>
            </a:extLst>
          </p:cNvPr>
          <p:cNvSpPr/>
          <p:nvPr/>
        </p:nvSpPr>
        <p:spPr>
          <a:xfrm>
            <a:off x="4142854" y="5523262"/>
            <a:ext cx="2689513" cy="46705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kern="1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masse du bébé en (Kg) 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9D8E973-F4BB-4D19-5EBF-321A4A2DC9FD}"/>
              </a:ext>
            </a:extLst>
          </p:cNvPr>
          <p:cNvSpPr/>
          <p:nvPr/>
        </p:nvSpPr>
        <p:spPr>
          <a:xfrm>
            <a:off x="8493959" y="4489940"/>
            <a:ext cx="2807186" cy="467058"/>
          </a:xfrm>
          <a:prstGeom prst="round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A29FCC32-203A-3276-EF20-82B668C37B31}"/>
              </a:ext>
            </a:extLst>
          </p:cNvPr>
          <p:cNvSpPr/>
          <p:nvPr/>
        </p:nvSpPr>
        <p:spPr>
          <a:xfrm>
            <a:off x="8581356" y="5517685"/>
            <a:ext cx="2632393" cy="467058"/>
          </a:xfrm>
          <a:prstGeom prst="roundRect">
            <a:avLst/>
          </a:prstGeom>
          <a:noFill/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800" b="1" kern="12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L’âge du bébé en (mois).</a:t>
            </a:r>
            <a:endParaRPr lang="fr-FR" sz="180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48D9E86-99E2-1EA5-79A6-9952512EE733}"/>
              </a:ext>
            </a:extLst>
          </p:cNvPr>
          <p:cNvSpPr txBox="1"/>
          <p:nvPr/>
        </p:nvSpPr>
        <p:spPr>
          <a:xfrm>
            <a:off x="6785080" y="5547646"/>
            <a:ext cx="1912207" cy="44267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 defTabSz="457200">
              <a:buClrTx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 fonction de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253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0" grpId="0" animBg="1"/>
      <p:bldP spid="22" grpId="0" animBg="1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Shape 450">
          <a:extLst>
            <a:ext uri="{FF2B5EF4-FFF2-40B4-BE49-F238E27FC236}">
              <a16:creationId xmlns:a16="http://schemas.microsoft.com/office/drawing/2014/main" id="{C7F27A4D-AC80-76E2-CB43-0028B4AFA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3CA039A-5C96-A696-5E7A-E7BEF38B8C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862613"/>
              </p:ext>
            </p:extLst>
          </p:nvPr>
        </p:nvGraphicFramePr>
        <p:xfrm>
          <a:off x="4953303" y="3004449"/>
          <a:ext cx="684000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3647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en</a:t>
                      </a:r>
                      <a:br>
                        <a:rPr lang="fr-FR" sz="2000" b="1" kern="100" dirty="0">
                          <a:effectLst/>
                        </a:rPr>
                      </a:br>
                      <a:r>
                        <a:rPr lang="fr-FR" sz="2000" b="1" kern="100" dirty="0">
                          <a:effectLst/>
                        </a:rPr>
                        <a:t>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C04D48EC-DCD8-18B0-DBB3-548D1C8CBD82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3CAD7F31-D5E2-8784-2F4E-1F69DD24C19D}"/>
              </a:ext>
            </a:extLst>
          </p:cNvPr>
          <p:cNvSpPr/>
          <p:nvPr/>
        </p:nvSpPr>
        <p:spPr>
          <a:xfrm>
            <a:off x="9735399" y="3876088"/>
            <a:ext cx="393285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3C9ECDEC-AB94-4D16-ED6B-4A6FC68C19A4}"/>
              </a:ext>
            </a:extLst>
          </p:cNvPr>
          <p:cNvSpPr txBox="1"/>
          <p:nvPr/>
        </p:nvSpPr>
        <p:spPr>
          <a:xfrm>
            <a:off x="299884" y="1004749"/>
            <a:ext cx="7594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J’extrait des valeurs du tableau</a:t>
            </a:r>
            <a:r>
              <a:rPr lang="fr-FR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E1ED7D5-0BBB-5532-E38C-A054FDDC42E7}"/>
              </a:ext>
            </a:extLst>
          </p:cNvPr>
          <p:cNvSpPr txBox="1"/>
          <p:nvPr/>
        </p:nvSpPr>
        <p:spPr>
          <a:xfrm>
            <a:off x="1105733" y="347381"/>
            <a:ext cx="4675307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Ensuite, on passe à la troisième étape: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381F31D-0EE1-5887-9745-AE545D258038}"/>
              </a:ext>
            </a:extLst>
          </p:cNvPr>
          <p:cNvSpPr txBox="1"/>
          <p:nvPr/>
        </p:nvSpPr>
        <p:spPr>
          <a:xfrm>
            <a:off x="398696" y="3362780"/>
            <a:ext cx="4329145" cy="1123712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Puis je détermine la case correspondante sur la ligne de la masse.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3DE9108-6185-46ED-B9F6-185DADF162DD}"/>
              </a:ext>
            </a:extLst>
          </p:cNvPr>
          <p:cNvSpPr/>
          <p:nvPr/>
        </p:nvSpPr>
        <p:spPr>
          <a:xfrm>
            <a:off x="5090139" y="3082561"/>
            <a:ext cx="1995948" cy="5604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4BF375E0-FFB7-2697-C1F1-E65B4D999575}"/>
              </a:ext>
            </a:extLst>
          </p:cNvPr>
          <p:cNvSpPr/>
          <p:nvPr/>
        </p:nvSpPr>
        <p:spPr>
          <a:xfrm>
            <a:off x="9747932" y="3188767"/>
            <a:ext cx="393285" cy="36379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9FCA7B60-7E3A-15DF-44A7-AA2D68D7A03D}"/>
              </a:ext>
            </a:extLst>
          </p:cNvPr>
          <p:cNvCxnSpPr>
            <a:stCxn id="7" idx="4"/>
            <a:endCxn id="25" idx="0"/>
          </p:cNvCxnSpPr>
          <p:nvPr/>
        </p:nvCxnSpPr>
        <p:spPr>
          <a:xfrm flipH="1">
            <a:off x="9932042" y="3552561"/>
            <a:ext cx="12533" cy="32352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6" name="Connecteur : en angle 15">
            <a:extLst>
              <a:ext uri="{FF2B5EF4-FFF2-40B4-BE49-F238E27FC236}">
                <a16:creationId xmlns:a16="http://schemas.microsoft.com/office/drawing/2014/main" id="{86148D0A-FE40-048B-B8B2-F371447CE461}"/>
              </a:ext>
            </a:extLst>
          </p:cNvPr>
          <p:cNvCxnSpPr>
            <a:cxnSpLocks/>
            <a:stCxn id="4" idx="0"/>
            <a:endCxn id="7" idx="0"/>
          </p:cNvCxnSpPr>
          <p:nvPr/>
        </p:nvCxnSpPr>
        <p:spPr>
          <a:xfrm rot="16200000" flipH="1">
            <a:off x="7963241" y="1207433"/>
            <a:ext cx="106206" cy="3856462"/>
          </a:xfrm>
          <a:prstGeom prst="bentConnector3">
            <a:avLst>
              <a:gd name="adj1" fmla="val -215242"/>
            </a:avLst>
          </a:prstGeom>
          <a:ln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236C88A0-8B27-398B-03B0-C646086F0796}"/>
              </a:ext>
            </a:extLst>
          </p:cNvPr>
          <p:cNvSpPr txBox="1"/>
          <p:nvPr/>
        </p:nvSpPr>
        <p:spPr>
          <a:xfrm>
            <a:off x="2421261" y="5664505"/>
            <a:ext cx="60940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La masse du bébé à </a:t>
            </a:r>
            <a:r>
              <a:rPr lang="fr-FR" sz="24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l'âge de 4 mois</a:t>
            </a:r>
            <a:r>
              <a:rPr lang="fr-FR" sz="2400" dirty="0">
                <a:solidFill>
                  <a:srgbClr val="242021"/>
                </a:solidFill>
                <a:latin typeface="Calibri" panose="020F0502020204030204" pitchFamily="34" charset="0"/>
              </a:rPr>
              <a:t>:</a:t>
            </a:r>
            <a:r>
              <a:rPr lang="fr-FR" sz="2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fr-FR" sz="2400" b="1" i="0" dirty="0">
                <a:solidFill>
                  <a:srgbClr val="FF0000"/>
                </a:solidFill>
                <a:effectLst/>
                <a:latin typeface="Helvetica" panose="020B0604020202020204" pitchFamily="34" charset="0"/>
              </a:rPr>
              <a:t>6 kg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7308BA5-A442-F29B-1B23-4DC8469DE746}"/>
              </a:ext>
            </a:extLst>
          </p:cNvPr>
          <p:cNvSpPr txBox="1"/>
          <p:nvPr/>
        </p:nvSpPr>
        <p:spPr>
          <a:xfrm>
            <a:off x="582807" y="1544526"/>
            <a:ext cx="882395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veux déterminer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masse du bébé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correspond à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l'âge de 4 mois.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77DD19C-010B-14FC-76F1-86031FEE77B7}"/>
              </a:ext>
            </a:extLst>
          </p:cNvPr>
          <p:cNvSpPr txBox="1"/>
          <p:nvPr/>
        </p:nvSpPr>
        <p:spPr>
          <a:xfrm>
            <a:off x="398696" y="2450395"/>
            <a:ext cx="4329145" cy="783193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cherche la valeur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mois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 la ligne de l'âge.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59DA6C3-DE38-C656-9FF7-F39AF9615C14}"/>
              </a:ext>
            </a:extLst>
          </p:cNvPr>
          <p:cNvSpPr txBox="1"/>
          <p:nvPr/>
        </p:nvSpPr>
        <p:spPr>
          <a:xfrm>
            <a:off x="398696" y="4657730"/>
            <a:ext cx="4329145" cy="442674"/>
          </a:xfrm>
          <a:prstGeom prst="round2DiagRect">
            <a:avLst/>
          </a:prstGeom>
          <a:noFill/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lis la valeur trouvée: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 kg.</a:t>
            </a:r>
          </a:p>
        </p:txBody>
      </p:sp>
    </p:spTree>
    <p:extLst>
      <p:ext uri="{BB962C8B-B14F-4D97-AF65-F5344CB8AC3E}">
        <p14:creationId xmlns:p14="http://schemas.microsoft.com/office/powerpoint/2010/main" val="108031965"/>
      </p:ext>
    </p:extLst>
  </p:cSld>
  <p:clrMapOvr>
    <a:overrideClrMapping bg1="lt1" tx1="dk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animBg="1"/>
      <p:bldP spid="4" grpId="0" animBg="1"/>
      <p:bldP spid="7" grpId="0" animBg="1"/>
      <p:bldP spid="18" grpId="0"/>
      <p:bldP spid="8" grpId="0" animBg="1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2184400" y="1483779"/>
            <a:ext cx="7823200" cy="4347640"/>
            <a:chOff x="1324757" y="2465021"/>
            <a:chExt cx="11734800" cy="6521459"/>
          </a:xfrm>
        </p:grpSpPr>
        <p:sp>
          <p:nvSpPr>
            <p:cNvPr id="65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37" name="ZoneTexte 16">
            <a:extLst>
              <a:ext uri="{FF2B5EF4-FFF2-40B4-BE49-F238E27FC236}">
                <a16:creationId xmlns:a16="http://schemas.microsoft.com/office/drawing/2014/main" id="{210E672A-213D-5DC3-723E-374E00223365}"/>
              </a:ext>
            </a:extLst>
          </p:cNvPr>
          <p:cNvSpPr txBox="1"/>
          <p:nvPr/>
        </p:nvSpPr>
        <p:spPr>
          <a:xfrm>
            <a:off x="4169622" y="3152843"/>
            <a:ext cx="5346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Consignes et explications données aux élèves </a:t>
            </a:r>
            <a:b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(à dire à haute voix)</a:t>
            </a:r>
          </a:p>
        </p:txBody>
      </p:sp>
      <p:sp>
        <p:nvSpPr>
          <p:cNvPr id="36" name="ZoneTexte 13">
            <a:extLst>
              <a:ext uri="{FF2B5EF4-FFF2-40B4-BE49-F238E27FC236}">
                <a16:creationId xmlns:a16="http://schemas.microsoft.com/office/drawing/2014/main" id="{5B715999-34C4-2141-4830-610FF1FFFA47}"/>
              </a:ext>
            </a:extLst>
          </p:cNvPr>
          <p:cNvSpPr txBox="1"/>
          <p:nvPr/>
        </p:nvSpPr>
        <p:spPr>
          <a:xfrm>
            <a:off x="4169622" y="2274347"/>
            <a:ext cx="36107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Pages réservées à l’enseignant</a:t>
            </a:r>
          </a:p>
        </p:txBody>
      </p:sp>
      <p:sp>
        <p:nvSpPr>
          <p:cNvPr id="38" name="Freeform 8">
            <a:extLst>
              <a:ext uri="{FF2B5EF4-FFF2-40B4-BE49-F238E27FC236}">
                <a16:creationId xmlns:a16="http://schemas.microsoft.com/office/drawing/2014/main" id="{953CC148-4B93-BBCE-4E28-D9EC27DDD162}"/>
              </a:ext>
            </a:extLst>
          </p:cNvPr>
          <p:cNvSpPr/>
          <p:nvPr/>
        </p:nvSpPr>
        <p:spPr>
          <a:xfrm rot="10800000" flipH="1">
            <a:off x="3396304" y="3333577"/>
            <a:ext cx="386177" cy="260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-4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8537" y="2245421"/>
            <a:ext cx="500769" cy="50076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235" y="4250716"/>
            <a:ext cx="380071" cy="38007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4169622" y="4255405"/>
            <a:ext cx="310950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45721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dans le livret de l’élève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DBFFFF-DCF1-2337-DF9F-27CBE659D56D}"/>
              </a:ext>
            </a:extLst>
          </p:cNvPr>
          <p:cNvSpPr/>
          <p:nvPr/>
        </p:nvSpPr>
        <p:spPr>
          <a:xfrm>
            <a:off x="1009033" y="298372"/>
            <a:ext cx="422724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Signification des icônes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A3E044-82FF-C4D8-5DF8-0988C0E386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3508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8C6B5BD-A3CB-21EE-E386-60C553F31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0EA9AFB-D34B-9370-22E1-8CAB71C226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0791893"/>
              </p:ext>
            </p:extLst>
          </p:nvPr>
        </p:nvGraphicFramePr>
        <p:xfrm>
          <a:off x="4888431" y="3093865"/>
          <a:ext cx="684000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3647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en</a:t>
                      </a:r>
                      <a:br>
                        <a:rPr lang="fr-FR" sz="2000" b="1" kern="100" dirty="0">
                          <a:effectLst/>
                        </a:rPr>
                      </a:br>
                      <a:r>
                        <a:rPr lang="fr-FR" sz="2000" b="1" kern="100" dirty="0">
                          <a:effectLst/>
                        </a:rPr>
                        <a:t>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D975463D-A541-C7E4-E2F5-04B34CD152D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Ellipse 24">
            <a:extLst>
              <a:ext uri="{FF2B5EF4-FFF2-40B4-BE49-F238E27FC236}">
                <a16:creationId xmlns:a16="http://schemas.microsoft.com/office/drawing/2014/main" id="{D6D7ED95-AD52-ED12-0278-F884917BD3A2}"/>
              </a:ext>
            </a:extLst>
          </p:cNvPr>
          <p:cNvSpPr/>
          <p:nvPr/>
        </p:nvSpPr>
        <p:spPr>
          <a:xfrm>
            <a:off x="8131092" y="3988429"/>
            <a:ext cx="393285" cy="36379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F04832EA-6944-3B6A-499F-F9A01AC70520}"/>
              </a:ext>
            </a:extLst>
          </p:cNvPr>
          <p:cNvSpPr txBox="1"/>
          <p:nvPr/>
        </p:nvSpPr>
        <p:spPr>
          <a:xfrm>
            <a:off x="299884" y="1004749"/>
            <a:ext cx="1083514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3. J’extrait des valeurs de la courbe</a:t>
            </a:r>
            <a:r>
              <a:rPr lang="fr-FR" sz="2400" kern="1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fr-FR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4FC1CE2-3EC3-19D9-782B-EC8F529EB8CF}"/>
              </a:ext>
            </a:extLst>
          </p:cNvPr>
          <p:cNvSpPr txBox="1"/>
          <p:nvPr/>
        </p:nvSpPr>
        <p:spPr>
          <a:xfrm>
            <a:off x="1207333" y="334241"/>
            <a:ext cx="6096000" cy="4255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Ensuite, on passe à la troisième étape: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157EC94-3A1D-7D29-9AFE-BEC86E3D9A81}"/>
              </a:ext>
            </a:extLst>
          </p:cNvPr>
          <p:cNvSpPr txBox="1"/>
          <p:nvPr/>
        </p:nvSpPr>
        <p:spPr>
          <a:xfrm>
            <a:off x="299884" y="1526929"/>
            <a:ext cx="98296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u="sng" dirty="0">
                <a:solidFill>
                  <a:schemeClr val="accent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Exemple:</a:t>
            </a:r>
          </a:p>
          <a:p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veux déterminer</a:t>
            </a:r>
            <a:r>
              <a:rPr lang="fr-FR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l'âge du bébé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qui correspond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à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la masse de 5kg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CF2EA7-1369-D3AD-E5B0-20D13C8A2D84}"/>
              </a:ext>
            </a:extLst>
          </p:cNvPr>
          <p:cNvSpPr txBox="1"/>
          <p:nvPr/>
        </p:nvSpPr>
        <p:spPr>
          <a:xfrm>
            <a:off x="293558" y="3640640"/>
            <a:ext cx="4398232" cy="783193"/>
          </a:xfrm>
          <a:prstGeom prst="round2Diag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détermine la case correspondante sur la ligne de l'âge.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233EECC-E3E4-B333-4D8A-57B77156C16D}"/>
              </a:ext>
            </a:extLst>
          </p:cNvPr>
          <p:cNvSpPr/>
          <p:nvPr/>
        </p:nvSpPr>
        <p:spPr>
          <a:xfrm>
            <a:off x="8131092" y="3276846"/>
            <a:ext cx="393285" cy="363794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" name="Connecteur droit avec flèche 4">
            <a:extLst>
              <a:ext uri="{FF2B5EF4-FFF2-40B4-BE49-F238E27FC236}">
                <a16:creationId xmlns:a16="http://schemas.microsoft.com/office/drawing/2014/main" id="{55F9C991-165E-4E00-FB39-86488D903CBB}"/>
              </a:ext>
            </a:extLst>
          </p:cNvPr>
          <p:cNvCxnSpPr>
            <a:stCxn id="25" idx="0"/>
            <a:endCxn id="7" idx="4"/>
          </p:cNvCxnSpPr>
          <p:nvPr/>
        </p:nvCxnSpPr>
        <p:spPr>
          <a:xfrm flipV="1">
            <a:off x="8327735" y="3640640"/>
            <a:ext cx="0" cy="34778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442CB6E9-0318-9E77-E4D4-C048093E2F50}"/>
              </a:ext>
            </a:extLst>
          </p:cNvPr>
          <p:cNvSpPr txBox="1"/>
          <p:nvPr/>
        </p:nvSpPr>
        <p:spPr>
          <a:xfrm>
            <a:off x="2214361" y="5768103"/>
            <a:ext cx="631001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000" dirty="0"/>
              <a:t>L’âge du bébé quand </a:t>
            </a:r>
            <a:r>
              <a:rPr lang="fr-FR" sz="2000" b="1" dirty="0">
                <a:solidFill>
                  <a:srgbClr val="0070C0"/>
                </a:solidFill>
              </a:rPr>
              <a:t>la masse est 5 kg </a:t>
            </a:r>
            <a:r>
              <a:rPr lang="fr-FR" sz="2000" dirty="0"/>
              <a:t>: </a:t>
            </a:r>
            <a:r>
              <a:rPr lang="fr-FR" sz="2000" b="1" dirty="0">
                <a:solidFill>
                  <a:srgbClr val="FF0000"/>
                </a:solidFill>
              </a:rPr>
              <a:t>2 mois.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D6CAB42-BF4B-1796-2F44-6B5EB5CC0FFD}"/>
              </a:ext>
            </a:extLst>
          </p:cNvPr>
          <p:cNvSpPr txBox="1"/>
          <p:nvPr/>
        </p:nvSpPr>
        <p:spPr>
          <a:xfrm>
            <a:off x="299884" y="2651191"/>
            <a:ext cx="4329145" cy="783193"/>
          </a:xfrm>
          <a:prstGeom prst="round2Diag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cherche la valeur 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5kg </a:t>
            </a: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 la ligne de la masse.</a:t>
            </a:r>
            <a:r>
              <a:rPr lang="fr-FR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F641985-FFF4-46E4-637A-65F576E49A36}"/>
              </a:ext>
            </a:extLst>
          </p:cNvPr>
          <p:cNvSpPr txBox="1"/>
          <p:nvPr/>
        </p:nvSpPr>
        <p:spPr>
          <a:xfrm>
            <a:off x="372898" y="4687770"/>
            <a:ext cx="4329145" cy="442674"/>
          </a:xfrm>
          <a:prstGeom prst="round2DiagRect">
            <a:avLst/>
          </a:prstGeom>
          <a:noFill/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 lis la valeur trouvée: 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 mois.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3B05A7-E212-E709-DE06-A795438D9E21}"/>
              </a:ext>
            </a:extLst>
          </p:cNvPr>
          <p:cNvSpPr/>
          <p:nvPr/>
        </p:nvSpPr>
        <p:spPr>
          <a:xfrm>
            <a:off x="5099185" y="3898228"/>
            <a:ext cx="1995948" cy="56043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9" name="Connecteur : en angle 8">
            <a:extLst>
              <a:ext uri="{FF2B5EF4-FFF2-40B4-BE49-F238E27FC236}">
                <a16:creationId xmlns:a16="http://schemas.microsoft.com/office/drawing/2014/main" id="{CCE7A870-3A29-5BBA-A641-21016364452D}"/>
              </a:ext>
            </a:extLst>
          </p:cNvPr>
          <p:cNvCxnSpPr>
            <a:cxnSpLocks/>
            <a:stCxn id="8" idx="2"/>
            <a:endCxn id="25" idx="4"/>
          </p:cNvCxnSpPr>
          <p:nvPr/>
        </p:nvCxnSpPr>
        <p:spPr>
          <a:xfrm rot="5400000" flipH="1" flipV="1">
            <a:off x="7159225" y="3290157"/>
            <a:ext cx="106443" cy="2230576"/>
          </a:xfrm>
          <a:prstGeom prst="bentConnector3">
            <a:avLst>
              <a:gd name="adj1" fmla="val -214763"/>
            </a:avLst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007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4" grpId="0" animBg="1"/>
      <p:bldP spid="7" grpId="0" animBg="1"/>
      <p:bldP spid="10" grpId="0"/>
      <p:bldP spid="2" grpId="0" animBg="1"/>
      <p:bldP spid="4" grpId="0" animBg="1"/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EFD45ECF-A47B-457F-9B32-10EE430D7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B21B01CE-FE24-C874-35BD-C191B710945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ZoneTexte 35">
            <a:extLst>
              <a:ext uri="{FF2B5EF4-FFF2-40B4-BE49-F238E27FC236}">
                <a16:creationId xmlns:a16="http://schemas.microsoft.com/office/drawing/2014/main" id="{3DE89718-2144-AFA6-5C26-A8C4C49AACA9}"/>
              </a:ext>
            </a:extLst>
          </p:cNvPr>
          <p:cNvSpPr txBox="1"/>
          <p:nvPr/>
        </p:nvSpPr>
        <p:spPr>
          <a:xfrm>
            <a:off x="259843" y="1117101"/>
            <a:ext cx="7923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buClrTx/>
              <a:defRPr/>
            </a:pPr>
            <a:r>
              <a:rPr lang="fr-FR" sz="2400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4. Je </a:t>
            </a:r>
            <a:r>
              <a:rPr lang="fr-FR" sz="2400" b="1" dirty="0">
                <a:solidFill>
                  <a:srgbClr val="242021"/>
                </a:solidFill>
                <a:latin typeface="Calibri-Bold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lang="fr-FR" sz="2400" b="1" i="0" dirty="0">
                <a:solidFill>
                  <a:srgbClr val="242021"/>
                </a:solidFill>
                <a:effectLst/>
                <a:latin typeface="Calibri-Bold"/>
              </a:rPr>
              <a:t>alcule la variation</a:t>
            </a:r>
            <a:endParaRPr lang="fr-FR" sz="2400" b="1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2A766FB2-5376-928E-AB7B-251CA665EB85}"/>
              </a:ext>
            </a:extLst>
          </p:cNvPr>
          <p:cNvSpPr txBox="1"/>
          <p:nvPr/>
        </p:nvSpPr>
        <p:spPr>
          <a:xfrm>
            <a:off x="1037392" y="373332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75707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Enfin ,en passe à la dernière étape: 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B508D8D-4B7E-2782-24AF-530AFC6333BC}"/>
              </a:ext>
            </a:extLst>
          </p:cNvPr>
          <p:cNvSpPr txBox="1"/>
          <p:nvPr/>
        </p:nvSpPr>
        <p:spPr>
          <a:xfrm>
            <a:off x="437699" y="1638235"/>
            <a:ext cx="70610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Exemple: je calcule la variation </a:t>
            </a:r>
            <a:r>
              <a:rPr lang="fr-FR" sz="2000" b="1" dirty="0"/>
              <a:t>de la masse entre </a:t>
            </a:r>
            <a:r>
              <a:rPr lang="fr-FR" sz="2000" b="1" dirty="0">
                <a:solidFill>
                  <a:srgbClr val="00B0F0"/>
                </a:solidFill>
              </a:rPr>
              <a:t>1 et 5 mois.</a:t>
            </a:r>
            <a:r>
              <a:rPr lang="fr-FR" sz="2000" dirty="0">
                <a:solidFill>
                  <a:srgbClr val="00B0F0"/>
                </a:solidFill>
              </a:rPr>
              <a:t>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B3211DB-01E8-2804-BE3B-1CE71447DD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765598"/>
              </p:ext>
            </p:extLst>
          </p:nvPr>
        </p:nvGraphicFramePr>
        <p:xfrm>
          <a:off x="2558189" y="2466588"/>
          <a:ext cx="6840001" cy="1429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333647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751059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L’âge</a:t>
                      </a:r>
                    </a:p>
                    <a:p>
                      <a:pPr algn="ctr">
                        <a:buNone/>
                      </a:pPr>
                      <a:r>
                        <a:rPr lang="fr-FR" sz="2000" b="1" dirty="0">
                          <a:solidFill>
                            <a:srgbClr val="242021"/>
                          </a:solidFill>
                          <a:effectLst/>
                        </a:rPr>
                        <a:t> en (mois)</a:t>
                      </a:r>
                      <a:endParaRPr lang="fr-FR" sz="2000" b="1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1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2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3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La masse en</a:t>
                      </a:r>
                      <a:br>
                        <a:rPr lang="fr-FR" sz="2000" b="1" kern="100" dirty="0">
                          <a:effectLst/>
                        </a:rPr>
                      </a:br>
                      <a:r>
                        <a:rPr lang="fr-FR" sz="2000" b="1" kern="100" dirty="0">
                          <a:effectLst/>
                        </a:rPr>
                        <a:t>(Kg)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4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5,5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6,8 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2000" b="1" kern="100" dirty="0">
                          <a:effectLst/>
                        </a:rPr>
                        <a:t>7,4</a:t>
                      </a:r>
                      <a:endParaRPr lang="fr-FR" sz="2000" b="1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42F1E2A-B566-9A9C-C068-2C4B1E0E08B3}"/>
              </a:ext>
            </a:extLst>
          </p:cNvPr>
          <p:cNvSpPr txBox="1"/>
          <p:nvPr/>
        </p:nvSpPr>
        <p:spPr>
          <a:xfrm>
            <a:off x="756447" y="4988932"/>
            <a:ext cx="103188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1D9A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●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valeur de la masse à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mois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6,8 kg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2771128-931C-3744-3326-4F5E85F1AE73}"/>
              </a:ext>
            </a:extLst>
          </p:cNvPr>
          <p:cNvSpPr txBox="1"/>
          <p:nvPr/>
        </p:nvSpPr>
        <p:spPr>
          <a:xfrm>
            <a:off x="756447" y="4378823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1D9A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●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valeur de la masse à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 mois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 : 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4kg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CC3CEB6-DB11-D566-2A6D-6A0F4D33A17E}"/>
              </a:ext>
            </a:extLst>
          </p:cNvPr>
          <p:cNvSpPr txBox="1"/>
          <p:nvPr/>
        </p:nvSpPr>
        <p:spPr>
          <a:xfrm>
            <a:off x="1636745" y="5844199"/>
            <a:ext cx="9203975" cy="461665"/>
          </a:xfrm>
          <a:prstGeom prst="rect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1D9A7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●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24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variation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la masse entre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et </a:t>
            </a:r>
            <a:r>
              <a:rPr lang="fr-FR" sz="24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 mois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</a:t>
            </a:r>
            <a:r>
              <a:rPr lang="fr-FR" sz="2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6,8kg – 4kg </a:t>
            </a:r>
            <a:r>
              <a:rPr lang="fr-FR" sz="24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= </a:t>
            </a:r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2,4 kg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6959700E-C2C8-FA4B-F205-80DAEED36388}"/>
              </a:ext>
            </a:extLst>
          </p:cNvPr>
          <p:cNvSpPr/>
          <p:nvPr/>
        </p:nvSpPr>
        <p:spPr>
          <a:xfrm>
            <a:off x="5049520" y="2592072"/>
            <a:ext cx="447040" cy="411480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9DC3198-2651-F81E-F3E5-772D0357A193}"/>
              </a:ext>
            </a:extLst>
          </p:cNvPr>
          <p:cNvSpPr/>
          <p:nvPr/>
        </p:nvSpPr>
        <p:spPr>
          <a:xfrm>
            <a:off x="5069840" y="3323074"/>
            <a:ext cx="447040" cy="411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A4BE2921-6921-9BD2-B3B5-2B5F022211EC}"/>
              </a:ext>
            </a:extLst>
          </p:cNvPr>
          <p:cNvSpPr/>
          <p:nvPr/>
        </p:nvSpPr>
        <p:spPr>
          <a:xfrm>
            <a:off x="8038691" y="2592072"/>
            <a:ext cx="447040" cy="411480"/>
          </a:xfrm>
          <a:prstGeom prst="ellipse">
            <a:avLst/>
          </a:prstGeom>
          <a:noFill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C84965D-9AE8-9EDE-D061-1A1867EDE872}"/>
              </a:ext>
            </a:extLst>
          </p:cNvPr>
          <p:cNvSpPr/>
          <p:nvPr/>
        </p:nvSpPr>
        <p:spPr>
          <a:xfrm>
            <a:off x="8038691" y="3323074"/>
            <a:ext cx="447040" cy="411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262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7" grpId="0" build="allAtOnce" animBg="1"/>
      <p:bldP spid="8" grpId="0" animBg="1"/>
      <p:bldP spid="9" grpId="0" animBg="1"/>
      <p:bldP spid="10" grpId="0" animBg="1"/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05A1E8D-6417-00CB-3E2E-D67CDE647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33C8DC0E-3807-D76A-8877-C46CC7B916D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E1DFB3-21B0-EE05-F7C6-A7802ACFE1F9}"/>
              </a:ext>
            </a:extLst>
          </p:cNvPr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On récapitule, pour lire tableau je dois :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A8372AA3-60EC-B547-7E32-FDC07684CEF4}"/>
              </a:ext>
            </a:extLst>
          </p:cNvPr>
          <p:cNvGrpSpPr/>
          <p:nvPr/>
        </p:nvGrpSpPr>
        <p:grpSpPr>
          <a:xfrm>
            <a:off x="9393247" y="1750651"/>
            <a:ext cx="336504" cy="400110"/>
            <a:chOff x="4416311" y="1054049"/>
            <a:chExt cx="336504" cy="400110"/>
          </a:xfrm>
        </p:grpSpPr>
        <p:sp>
          <p:nvSpPr>
            <p:cNvPr id="48" name="Ellipse 47">
              <a:extLst>
                <a:ext uri="{FF2B5EF4-FFF2-40B4-BE49-F238E27FC236}">
                  <a16:creationId xmlns:a16="http://schemas.microsoft.com/office/drawing/2014/main" id="{8B8EDD9D-0F39-01A4-F829-021CC534D7C0}"/>
                </a:ext>
              </a:extLst>
            </p:cNvPr>
            <p:cNvSpPr/>
            <p:nvPr/>
          </p:nvSpPr>
          <p:spPr>
            <a:xfrm>
              <a:off x="4416311" y="1114931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137A5A1-79CA-29A7-256A-F1698DECBE82}"/>
                </a:ext>
              </a:extLst>
            </p:cNvPr>
            <p:cNvSpPr txBox="1"/>
            <p:nvPr/>
          </p:nvSpPr>
          <p:spPr>
            <a:xfrm>
              <a:off x="4432293" y="1054049"/>
              <a:ext cx="3205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AEBB2331-CC08-379B-F5ED-E65FDCD58558}"/>
              </a:ext>
            </a:extLst>
          </p:cNvPr>
          <p:cNvGrpSpPr/>
          <p:nvPr/>
        </p:nvGrpSpPr>
        <p:grpSpPr>
          <a:xfrm>
            <a:off x="5635137" y="3082409"/>
            <a:ext cx="336610" cy="369332"/>
            <a:chOff x="5635137" y="3082409"/>
            <a:chExt cx="336610" cy="369332"/>
          </a:xfrm>
        </p:grpSpPr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BB72EBDE-0ABD-61E7-9213-FA6CE04219BF}"/>
                </a:ext>
              </a:extLst>
            </p:cNvPr>
            <p:cNvSpPr/>
            <p:nvPr/>
          </p:nvSpPr>
          <p:spPr>
            <a:xfrm>
              <a:off x="5635137" y="311637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54B8E565-2885-479A-B648-8C43543BCF26}"/>
                </a:ext>
              </a:extLst>
            </p:cNvPr>
            <p:cNvSpPr txBox="1"/>
            <p:nvPr/>
          </p:nvSpPr>
          <p:spPr>
            <a:xfrm>
              <a:off x="5651225" y="3082409"/>
              <a:ext cx="320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3C29A48C-6D46-106A-7CD7-DB5BE4DF151E}"/>
              </a:ext>
            </a:extLst>
          </p:cNvPr>
          <p:cNvGrpSpPr/>
          <p:nvPr/>
        </p:nvGrpSpPr>
        <p:grpSpPr>
          <a:xfrm>
            <a:off x="560835" y="2596613"/>
            <a:ext cx="3487535" cy="399971"/>
            <a:chOff x="7336151" y="2009600"/>
            <a:chExt cx="3487535" cy="399971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DCD41E7-87AB-4154-2B72-A1BF64C66EC2}"/>
                </a:ext>
              </a:extLst>
            </p:cNvPr>
            <p:cNvSpPr txBox="1"/>
            <p:nvPr/>
          </p:nvSpPr>
          <p:spPr>
            <a:xfrm>
              <a:off x="7679070" y="2040239"/>
              <a:ext cx="31446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Donner le titre au tableau</a:t>
              </a: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DDEFD942-5A25-F1AF-25F3-8FDDD94ABC57}"/>
                </a:ext>
              </a:extLst>
            </p:cNvPr>
            <p:cNvGrpSpPr/>
            <p:nvPr/>
          </p:nvGrpSpPr>
          <p:grpSpPr>
            <a:xfrm>
              <a:off x="7336151" y="2009600"/>
              <a:ext cx="324000" cy="369332"/>
              <a:chOff x="7336151" y="1962427"/>
              <a:chExt cx="324000" cy="369332"/>
            </a:xfrm>
          </p:grpSpPr>
          <p:sp>
            <p:nvSpPr>
              <p:cNvPr id="54" name="Ellipse 53">
                <a:extLst>
                  <a:ext uri="{FF2B5EF4-FFF2-40B4-BE49-F238E27FC236}">
                    <a16:creationId xmlns:a16="http://schemas.microsoft.com/office/drawing/2014/main" id="{9108AF8A-2090-7906-DF58-1C21605905AD}"/>
                  </a:ext>
                </a:extLst>
              </p:cNvPr>
              <p:cNvSpPr/>
              <p:nvPr/>
            </p:nvSpPr>
            <p:spPr>
              <a:xfrm>
                <a:off x="7336151" y="1985763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F748C794-2EF1-86BD-272E-2766D7CBE5B0}"/>
                  </a:ext>
                </a:extLst>
              </p:cNvPr>
              <p:cNvSpPr txBox="1"/>
              <p:nvPr/>
            </p:nvSpPr>
            <p:spPr>
              <a:xfrm>
                <a:off x="7337890" y="1962427"/>
                <a:ext cx="3205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800" b="1" dirty="0">
                    <a:solidFill>
                      <a:srgbClr val="00206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sp>
        <p:nvSpPr>
          <p:cNvPr id="61" name="Ellipse 60">
            <a:extLst>
              <a:ext uri="{FF2B5EF4-FFF2-40B4-BE49-F238E27FC236}">
                <a16:creationId xmlns:a16="http://schemas.microsoft.com/office/drawing/2014/main" id="{CC9A1D34-D40D-B03A-92A7-5D89CDEBE55A}"/>
              </a:ext>
            </a:extLst>
          </p:cNvPr>
          <p:cNvSpPr/>
          <p:nvPr/>
        </p:nvSpPr>
        <p:spPr>
          <a:xfrm>
            <a:off x="7466783" y="2539120"/>
            <a:ext cx="462113" cy="47335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AFCB8AE-1D48-5DAF-6573-5B7DA21E3B82}"/>
              </a:ext>
            </a:extLst>
          </p:cNvPr>
          <p:cNvGrpSpPr/>
          <p:nvPr/>
        </p:nvGrpSpPr>
        <p:grpSpPr>
          <a:xfrm>
            <a:off x="5639130" y="2287235"/>
            <a:ext cx="324000" cy="338554"/>
            <a:chOff x="5639130" y="2287235"/>
            <a:chExt cx="324000" cy="338554"/>
          </a:xfrm>
        </p:grpSpPr>
        <p:sp>
          <p:nvSpPr>
            <p:cNvPr id="458" name="Ellipse 457">
              <a:extLst>
                <a:ext uri="{FF2B5EF4-FFF2-40B4-BE49-F238E27FC236}">
                  <a16:creationId xmlns:a16="http://schemas.microsoft.com/office/drawing/2014/main" id="{C1020D0F-E1F0-7AB6-623F-E4738123A256}"/>
                </a:ext>
              </a:extLst>
            </p:cNvPr>
            <p:cNvSpPr/>
            <p:nvPr/>
          </p:nvSpPr>
          <p:spPr>
            <a:xfrm>
              <a:off x="5639130" y="2295182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9" name="ZoneTexte 458">
              <a:extLst>
                <a:ext uri="{FF2B5EF4-FFF2-40B4-BE49-F238E27FC236}">
                  <a16:creationId xmlns:a16="http://schemas.microsoft.com/office/drawing/2014/main" id="{E2A44FED-3769-0D18-F265-D837CE7C6113}"/>
                </a:ext>
              </a:extLst>
            </p:cNvPr>
            <p:cNvSpPr txBox="1"/>
            <p:nvPr/>
          </p:nvSpPr>
          <p:spPr>
            <a:xfrm>
              <a:off x="5640869" y="2287235"/>
              <a:ext cx="3205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/>
                <a:t>a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6D706534-A681-73D6-0419-8DA833BEBF5D}"/>
              </a:ext>
            </a:extLst>
          </p:cNvPr>
          <p:cNvGrpSpPr/>
          <p:nvPr/>
        </p:nvGrpSpPr>
        <p:grpSpPr>
          <a:xfrm>
            <a:off x="544625" y="3328690"/>
            <a:ext cx="3835248" cy="369332"/>
            <a:chOff x="560835" y="3082409"/>
            <a:chExt cx="3835248" cy="369332"/>
          </a:xfrm>
        </p:grpSpPr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79620D05-56DE-4ECC-E66E-CD63504F993A}"/>
                </a:ext>
              </a:extLst>
            </p:cNvPr>
            <p:cNvSpPr txBox="1"/>
            <p:nvPr/>
          </p:nvSpPr>
          <p:spPr>
            <a:xfrm>
              <a:off x="883096" y="3082409"/>
              <a:ext cx="351298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Extraire des valeurs  du tableau</a:t>
              </a:r>
            </a:p>
          </p:txBody>
        </p:sp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4849783D-A68E-B1C5-C872-C16EC582BF2E}"/>
                </a:ext>
              </a:extLst>
            </p:cNvPr>
            <p:cNvGrpSpPr/>
            <p:nvPr/>
          </p:nvGrpSpPr>
          <p:grpSpPr>
            <a:xfrm>
              <a:off x="560835" y="3086676"/>
              <a:ext cx="352078" cy="338554"/>
              <a:chOff x="7336151" y="2461101"/>
              <a:chExt cx="352078" cy="338554"/>
            </a:xfrm>
          </p:grpSpPr>
          <p:sp>
            <p:nvSpPr>
              <p:cNvPr id="58" name="Ellipse 57">
                <a:extLst>
                  <a:ext uri="{FF2B5EF4-FFF2-40B4-BE49-F238E27FC236}">
                    <a16:creationId xmlns:a16="http://schemas.microsoft.com/office/drawing/2014/main" id="{CEEAC3A1-B9BC-8DF0-D50E-24B99662185B}"/>
                  </a:ext>
                </a:extLst>
              </p:cNvPr>
              <p:cNvSpPr/>
              <p:nvPr/>
            </p:nvSpPr>
            <p:spPr>
              <a:xfrm>
                <a:off x="7336151" y="2474140"/>
                <a:ext cx="352078" cy="31247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0" name="Ellipse 459">
                <a:extLst>
                  <a:ext uri="{FF2B5EF4-FFF2-40B4-BE49-F238E27FC236}">
                    <a16:creationId xmlns:a16="http://schemas.microsoft.com/office/drawing/2014/main" id="{09C86EFF-0506-FC5B-1F73-F5FA71C0A0A3}"/>
                  </a:ext>
                </a:extLst>
              </p:cNvPr>
              <p:cNvSpPr/>
              <p:nvPr/>
            </p:nvSpPr>
            <p:spPr>
              <a:xfrm>
                <a:off x="7350190" y="2469048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61" name="ZoneTexte 460">
                <a:extLst>
                  <a:ext uri="{FF2B5EF4-FFF2-40B4-BE49-F238E27FC236}">
                    <a16:creationId xmlns:a16="http://schemas.microsoft.com/office/drawing/2014/main" id="{A5D81B6C-17BC-9F96-B298-788ABD835010}"/>
                  </a:ext>
                </a:extLst>
              </p:cNvPr>
              <p:cNvSpPr txBox="1"/>
              <p:nvPr/>
            </p:nvSpPr>
            <p:spPr>
              <a:xfrm>
                <a:off x="7351929" y="2461101"/>
                <a:ext cx="3205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/>
                  <a:t>c</a:t>
                </a:r>
              </a:p>
            </p:txBody>
          </p:sp>
        </p:grp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06F75ABB-1DBA-C8CF-B5E3-5A6E2A8A989C}"/>
              </a:ext>
            </a:extLst>
          </p:cNvPr>
          <p:cNvGrpSpPr/>
          <p:nvPr/>
        </p:nvGrpSpPr>
        <p:grpSpPr>
          <a:xfrm>
            <a:off x="5311137" y="4558316"/>
            <a:ext cx="6078672" cy="374571"/>
            <a:chOff x="393697" y="3799928"/>
            <a:chExt cx="6078672" cy="374571"/>
          </a:xfrm>
        </p:grpSpPr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51DE1298-D1D9-20A1-3A7E-C8F6FC475FD8}"/>
                </a:ext>
              </a:extLst>
            </p:cNvPr>
            <p:cNvGrpSpPr/>
            <p:nvPr/>
          </p:nvGrpSpPr>
          <p:grpSpPr>
            <a:xfrm>
              <a:off x="393697" y="3830704"/>
              <a:ext cx="337231" cy="338554"/>
              <a:chOff x="393697" y="3830704"/>
              <a:chExt cx="337231" cy="338554"/>
            </a:xfrm>
          </p:grpSpPr>
          <p:sp>
            <p:nvSpPr>
              <p:cNvPr id="51" name="Ellipse 50">
                <a:extLst>
                  <a:ext uri="{FF2B5EF4-FFF2-40B4-BE49-F238E27FC236}">
                    <a16:creationId xmlns:a16="http://schemas.microsoft.com/office/drawing/2014/main" id="{EA7BEB1E-029E-602E-7AEA-0D06201793AB}"/>
                  </a:ext>
                </a:extLst>
              </p:cNvPr>
              <p:cNvSpPr/>
              <p:nvPr/>
            </p:nvSpPr>
            <p:spPr>
              <a:xfrm>
                <a:off x="393697" y="3838651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F6FDED59-62B8-4E36-ED93-49E75FB60E73}"/>
                  </a:ext>
                </a:extLst>
              </p:cNvPr>
              <p:cNvSpPr txBox="1"/>
              <p:nvPr/>
            </p:nvSpPr>
            <p:spPr>
              <a:xfrm>
                <a:off x="410406" y="3830704"/>
                <a:ext cx="3205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/>
                  <a:t>b</a:t>
                </a:r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9DBD6E90-8589-01B9-2A50-6A904DB0E032}"/>
                </a:ext>
              </a:extLst>
            </p:cNvPr>
            <p:cNvSpPr txBox="1"/>
            <p:nvPr/>
          </p:nvSpPr>
          <p:spPr>
            <a:xfrm>
              <a:off x="730928" y="3799928"/>
              <a:ext cx="5741441" cy="3745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Variation de</a:t>
              </a:r>
              <a:r>
                <a:rPr lang="fr-FR" sz="1600" dirty="0">
                  <a:solidFill>
                    <a:srgbClr val="FF0000"/>
                  </a:solidFill>
                </a:rPr>
                <a:t> la masse du bébé  </a:t>
              </a:r>
              <a:r>
                <a:rPr lang="fr-FR" sz="1600" dirty="0"/>
                <a:t>en fonction de</a:t>
              </a:r>
              <a:r>
                <a:rPr lang="fr-FR" sz="1600" dirty="0">
                  <a:solidFill>
                    <a:srgbClr val="00B0F0"/>
                  </a:solidFill>
                </a:rPr>
                <a:t> </a:t>
              </a:r>
              <a:r>
                <a:rPr lang="fr-FR" sz="1600" dirty="0">
                  <a:solidFill>
                    <a:srgbClr val="0070C0"/>
                  </a:solidFill>
                </a:rPr>
                <a:t>l’</a:t>
              </a:r>
              <a:r>
                <a:rPr lang="fr-FR" sz="1600" b="1" dirty="0">
                  <a:solidFill>
                    <a:srgbClr val="0070C0"/>
                  </a:solidFill>
                </a:rPr>
                <a:t>âge du bébé</a:t>
              </a: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8C103B4-9030-C355-C39C-539BCCC0BB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918846"/>
              </p:ext>
            </p:extLst>
          </p:nvPr>
        </p:nvGraphicFramePr>
        <p:xfrm>
          <a:off x="5984251" y="2195980"/>
          <a:ext cx="4835762" cy="1404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4058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800" b="0" dirty="0">
                          <a:solidFill>
                            <a:srgbClr val="242021"/>
                          </a:solidFill>
                          <a:effectLst/>
                        </a:rPr>
                        <a:t>L’âge (mois)</a:t>
                      </a:r>
                      <a:endParaRPr lang="fr-FR" sz="1800" b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1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2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3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4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5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6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La masse</a:t>
                      </a:r>
                      <a:br>
                        <a:rPr lang="fr-FR" sz="1800" b="0" kern="100" dirty="0">
                          <a:effectLst/>
                        </a:rPr>
                      </a:br>
                      <a:r>
                        <a:rPr lang="fr-FR" sz="1800" b="0" kern="100" dirty="0">
                          <a:effectLst/>
                        </a:rPr>
                        <a:t>(Kg)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4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5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5,5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6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6,8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7,4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11" name="Ellipse 10">
            <a:extLst>
              <a:ext uri="{FF2B5EF4-FFF2-40B4-BE49-F238E27FC236}">
                <a16:creationId xmlns:a16="http://schemas.microsoft.com/office/drawing/2014/main" id="{A7FC8E2B-690A-9BBC-9AE9-2F132E1C738D}"/>
              </a:ext>
            </a:extLst>
          </p:cNvPr>
          <p:cNvSpPr/>
          <p:nvPr/>
        </p:nvSpPr>
        <p:spPr>
          <a:xfrm>
            <a:off x="9333751" y="2329124"/>
            <a:ext cx="396000" cy="396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449B315-5631-BC7D-E6E0-5BE41ADDAADB}"/>
              </a:ext>
            </a:extLst>
          </p:cNvPr>
          <p:cNvSpPr/>
          <p:nvPr/>
        </p:nvSpPr>
        <p:spPr>
          <a:xfrm>
            <a:off x="9333751" y="3040522"/>
            <a:ext cx="396000" cy="396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D691EE6A-973B-B860-B9AB-E30ABDF9D84B}"/>
              </a:ext>
            </a:extLst>
          </p:cNvPr>
          <p:cNvCxnSpPr>
            <a:stCxn id="11" idx="4"/>
            <a:endCxn id="12" idx="0"/>
          </p:cNvCxnSpPr>
          <p:nvPr/>
        </p:nvCxnSpPr>
        <p:spPr>
          <a:xfrm>
            <a:off x="9531751" y="2725124"/>
            <a:ext cx="0" cy="3153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8FB46BF2-3F08-BA78-EB8D-D09DF19BCCF9}"/>
              </a:ext>
            </a:extLst>
          </p:cNvPr>
          <p:cNvGrpSpPr/>
          <p:nvPr/>
        </p:nvGrpSpPr>
        <p:grpSpPr>
          <a:xfrm>
            <a:off x="560835" y="1873319"/>
            <a:ext cx="4086228" cy="391188"/>
            <a:chOff x="7336151" y="1525139"/>
            <a:chExt cx="4086228" cy="391188"/>
          </a:xfrm>
        </p:grpSpPr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D30503AE-2F9D-56BA-6D20-51210CE2DFB1}"/>
                </a:ext>
              </a:extLst>
            </p:cNvPr>
            <p:cNvSpPr txBox="1"/>
            <p:nvPr/>
          </p:nvSpPr>
          <p:spPr>
            <a:xfrm>
              <a:off x="7679070" y="1546995"/>
              <a:ext cx="374330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dentifier  les variables et leurs unités</a:t>
              </a:r>
            </a:p>
          </p:txBody>
        </p:sp>
        <p:grpSp>
          <p:nvGrpSpPr>
            <p:cNvPr id="13" name="Groupe 12">
              <a:extLst>
                <a:ext uri="{FF2B5EF4-FFF2-40B4-BE49-F238E27FC236}">
                  <a16:creationId xmlns:a16="http://schemas.microsoft.com/office/drawing/2014/main" id="{EC6ED483-79C1-DBD5-32A3-B8EC61F16C1D}"/>
                </a:ext>
              </a:extLst>
            </p:cNvPr>
            <p:cNvGrpSpPr/>
            <p:nvPr/>
          </p:nvGrpSpPr>
          <p:grpSpPr>
            <a:xfrm>
              <a:off x="7336151" y="1525139"/>
              <a:ext cx="324000" cy="338554"/>
              <a:chOff x="7336151" y="1525139"/>
              <a:chExt cx="324000" cy="338554"/>
            </a:xfrm>
          </p:grpSpPr>
          <p:sp>
            <p:nvSpPr>
              <p:cNvPr id="20" name="Ellipse 19">
                <a:extLst>
                  <a:ext uri="{FF2B5EF4-FFF2-40B4-BE49-F238E27FC236}">
                    <a16:creationId xmlns:a16="http://schemas.microsoft.com/office/drawing/2014/main" id="{A5EA86D8-CCEF-C42C-81E3-FB65D54CE756}"/>
                  </a:ext>
                </a:extLst>
              </p:cNvPr>
              <p:cNvSpPr/>
              <p:nvPr/>
            </p:nvSpPr>
            <p:spPr>
              <a:xfrm>
                <a:off x="7336151" y="1533086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0FFF03E-BC9B-360E-6F57-48087D0E9436}"/>
                  </a:ext>
                </a:extLst>
              </p:cNvPr>
              <p:cNvSpPr txBox="1"/>
              <p:nvPr/>
            </p:nvSpPr>
            <p:spPr>
              <a:xfrm>
                <a:off x="7337890" y="1525139"/>
                <a:ext cx="3205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/>
                  <a:t>a</a:t>
                </a:r>
              </a:p>
            </p:txBody>
          </p:sp>
        </p:grp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210D14B6-3D94-C1D0-364B-D95FEBA7D6DA}"/>
              </a:ext>
            </a:extLst>
          </p:cNvPr>
          <p:cNvGrpSpPr/>
          <p:nvPr/>
        </p:nvGrpSpPr>
        <p:grpSpPr>
          <a:xfrm>
            <a:off x="560835" y="4030129"/>
            <a:ext cx="2538016" cy="386759"/>
            <a:chOff x="543053" y="3620474"/>
            <a:chExt cx="2538016" cy="386759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498BC250-9B53-6F48-2C5B-8485A2740A87}"/>
                </a:ext>
              </a:extLst>
            </p:cNvPr>
            <p:cNvSpPr txBox="1"/>
            <p:nvPr/>
          </p:nvSpPr>
          <p:spPr>
            <a:xfrm>
              <a:off x="873672" y="3637901"/>
              <a:ext cx="22073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defTabSz="457200">
                <a:buClrTx/>
                <a:defRPr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Calculer la variation</a:t>
              </a:r>
            </a:p>
          </p:txBody>
        </p:sp>
        <p:grpSp>
          <p:nvGrpSpPr>
            <p:cNvPr id="3" name="Groupe 2">
              <a:extLst>
                <a:ext uri="{FF2B5EF4-FFF2-40B4-BE49-F238E27FC236}">
                  <a16:creationId xmlns:a16="http://schemas.microsoft.com/office/drawing/2014/main" id="{DA6715EA-52C2-9052-F55A-CE8D2D87AFFE}"/>
                </a:ext>
              </a:extLst>
            </p:cNvPr>
            <p:cNvGrpSpPr/>
            <p:nvPr/>
          </p:nvGrpSpPr>
          <p:grpSpPr>
            <a:xfrm>
              <a:off x="543053" y="3620474"/>
              <a:ext cx="324000" cy="338554"/>
              <a:chOff x="7336151" y="2955743"/>
              <a:chExt cx="324000" cy="338554"/>
            </a:xfrm>
          </p:grpSpPr>
          <p:sp>
            <p:nvSpPr>
              <p:cNvPr id="453" name="Ellipse 452">
                <a:extLst>
                  <a:ext uri="{FF2B5EF4-FFF2-40B4-BE49-F238E27FC236}">
                    <a16:creationId xmlns:a16="http://schemas.microsoft.com/office/drawing/2014/main" id="{8957D605-4711-A8BC-28F5-1ED424DCE715}"/>
                  </a:ext>
                </a:extLst>
              </p:cNvPr>
              <p:cNvSpPr/>
              <p:nvPr/>
            </p:nvSpPr>
            <p:spPr>
              <a:xfrm>
                <a:off x="7336151" y="2963690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2" name="ZoneTexte 451">
                <a:extLst>
                  <a:ext uri="{FF2B5EF4-FFF2-40B4-BE49-F238E27FC236}">
                    <a16:creationId xmlns:a16="http://schemas.microsoft.com/office/drawing/2014/main" id="{12ADF8C0-341B-9869-38C7-BC83852043BB}"/>
                  </a:ext>
                </a:extLst>
              </p:cNvPr>
              <p:cNvSpPr txBox="1"/>
              <p:nvPr/>
            </p:nvSpPr>
            <p:spPr>
              <a:xfrm>
                <a:off x="7337890" y="2955743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1600" b="1" dirty="0"/>
                  <a:t>d</a:t>
                </a:r>
              </a:p>
            </p:txBody>
          </p:sp>
        </p:grp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42E10C67-31EA-5994-2A5D-7C739552C354}"/>
              </a:ext>
            </a:extLst>
          </p:cNvPr>
          <p:cNvGrpSpPr/>
          <p:nvPr/>
        </p:nvGrpSpPr>
        <p:grpSpPr>
          <a:xfrm>
            <a:off x="8892928" y="4014236"/>
            <a:ext cx="324000" cy="338554"/>
            <a:chOff x="8892928" y="4014236"/>
            <a:chExt cx="324000" cy="338554"/>
          </a:xfrm>
        </p:grpSpPr>
        <p:sp>
          <p:nvSpPr>
            <p:cNvPr id="462" name="Ellipse 461">
              <a:extLst>
                <a:ext uri="{FF2B5EF4-FFF2-40B4-BE49-F238E27FC236}">
                  <a16:creationId xmlns:a16="http://schemas.microsoft.com/office/drawing/2014/main" id="{D4C088E4-3D2B-6DE3-D288-9C4005920E85}"/>
                </a:ext>
              </a:extLst>
            </p:cNvPr>
            <p:cNvSpPr/>
            <p:nvPr/>
          </p:nvSpPr>
          <p:spPr>
            <a:xfrm>
              <a:off x="8892928" y="4030129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3" name="ZoneTexte 462">
              <a:extLst>
                <a:ext uri="{FF2B5EF4-FFF2-40B4-BE49-F238E27FC236}">
                  <a16:creationId xmlns:a16="http://schemas.microsoft.com/office/drawing/2014/main" id="{2E9F947B-B195-7C64-4FAF-13D1C7BC3501}"/>
                </a:ext>
              </a:extLst>
            </p:cNvPr>
            <p:cNvSpPr txBox="1"/>
            <p:nvPr/>
          </p:nvSpPr>
          <p:spPr>
            <a:xfrm>
              <a:off x="8896406" y="4014236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fr-FR" sz="1600" b="1" dirty="0"/>
                <a:t>d</a:t>
              </a:r>
            </a:p>
          </p:txBody>
        </p:sp>
      </p:grp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BBA0BFF2-CEBC-78C2-CF28-895EDB810E5D}"/>
              </a:ext>
            </a:extLst>
          </p:cNvPr>
          <p:cNvCxnSpPr/>
          <p:nvPr/>
        </p:nvCxnSpPr>
        <p:spPr>
          <a:xfrm flipV="1">
            <a:off x="8005792" y="3942605"/>
            <a:ext cx="20160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57637D7-9F96-8EFB-489B-028E5383C3C3}"/>
              </a:ext>
            </a:extLst>
          </p:cNvPr>
          <p:cNvCxnSpPr/>
          <p:nvPr/>
        </p:nvCxnSpPr>
        <p:spPr>
          <a:xfrm flipV="1">
            <a:off x="8005792" y="3474511"/>
            <a:ext cx="0" cy="468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A30D489E-D463-A5A5-8ADA-D164B5098DFD}"/>
              </a:ext>
            </a:extLst>
          </p:cNvPr>
          <p:cNvCxnSpPr/>
          <p:nvPr/>
        </p:nvCxnSpPr>
        <p:spPr>
          <a:xfrm flipV="1">
            <a:off x="10021792" y="3464652"/>
            <a:ext cx="0" cy="468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557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6F3D2-E854-F854-F8B7-CE19AA2CE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1912CCB-886E-ED86-7C65-E622A297DB10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CF496310-EE3C-0275-BE5F-06E2F01B8CA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DAB2101F-DC81-4075-A6FB-64FB86D4D9D2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E748CE1-7E59-7F4C-F5D4-FFADA5DB5C27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8F99AF52-420C-7102-7AD5-6E6833BE7879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E51491A2-1980-F4FE-DF98-A112ACC2EAAC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A109640B-E02D-6DEF-7011-3031381BA17E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AF2A781-E40C-DC67-4166-808D38698CB2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B2D4210D-65C6-4DD6-1452-16F7A067636E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68817636-A5A1-165F-FCEB-72BBD25A8AC4}"/>
              </a:ext>
            </a:extLst>
          </p:cNvPr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63C9EF98-33D5-A5CE-0B13-BD6B14A5A98A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C2913FE1-B388-E345-1AA9-12BDEFCA29CA}"/>
              </a:ext>
            </a:extLst>
          </p:cNvPr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C29D6088-F11F-20FD-CAE8-90384DF79543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43A98884-A4A9-F783-8977-F78DF041C9EF}"/>
              </a:ext>
            </a:extLst>
          </p:cNvPr>
          <p:cNvSpPr txBox="1"/>
          <p:nvPr/>
        </p:nvSpPr>
        <p:spPr>
          <a:xfrm>
            <a:off x="8365386" y="3424854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BA288E92-2CA8-3E71-42AC-EE543AAAD8D5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98DD933F-F96E-9AFD-A256-B856B3FD6FA5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69F42D34-E56B-8CA8-1860-44F1511FEB19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7AB158AC-44FF-9084-B0A3-DBCF0344DCF4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2D0DB430-7438-84E8-6DF0-B9BDDC45A89C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AAD54B57-FE42-8C4D-5107-5EF289B64290}"/>
              </a:ext>
            </a:extLst>
          </p:cNvPr>
          <p:cNvSpPr txBox="1"/>
          <p:nvPr/>
        </p:nvSpPr>
        <p:spPr>
          <a:xfrm>
            <a:off x="3362284" y="3447649"/>
            <a:ext cx="2448581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8AD1EF59-C190-522E-3AEF-9B4B76C05565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B4A4565A-C55E-43A9-9095-2889ADD37065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8A296D45-50EE-2F94-301F-D4C3023E820C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4720330A-AF86-F008-7C68-490D3F7C294F}"/>
              </a:ext>
            </a:extLst>
          </p:cNvPr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BE644F3D-8F8E-2FC1-769E-D2FEBE637810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E320093C-0148-7395-8A52-C27826658DCF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933272D6-06E9-C919-6DEF-8704E862D0DA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60F473CC-2E24-4C97-7CB0-E276E344FF78}"/>
              </a:ext>
            </a:extLst>
          </p:cNvPr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40016346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2" name="Rectangle 21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3" name="Right Triangle 22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0049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4" name="Rectangle 23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dirty="0">
                <a:solidFill>
                  <a:schemeClr val="bg1"/>
                </a:solidFill>
              </a:rPr>
              <a:t>PG</a:t>
            </a:r>
          </a:p>
        </p:txBody>
      </p:sp>
      <p:sp>
        <p:nvSpPr>
          <p:cNvPr id="25" name="TextBox 6"/>
          <p:cNvSpPr txBox="1"/>
          <p:nvPr/>
        </p:nvSpPr>
        <p:spPr>
          <a:xfrm>
            <a:off x="2805678" y="3014792"/>
            <a:ext cx="6809251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Pratique guidée   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(15</a:t>
            </a:r>
            <a:r>
              <a:rPr lang="ar-MA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4800" b="1" dirty="0">
                <a:solidFill>
                  <a:srgbClr val="44546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min)</a:t>
            </a:r>
            <a:endParaRPr lang="ar-MA" sz="4800" b="1" dirty="0">
              <a:solidFill>
                <a:srgbClr val="44546A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34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834B5-E728-A26A-019A-35A91D30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50D798C6-FA4D-C506-D7CE-C4795E74820D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1196B548-552E-A0BE-EB68-BC7FE257D19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67EEE4C0-C941-523B-0829-D446CEB83A82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839B88A-5F2B-060E-43BD-B3277F5CEA64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2C6BA218-8587-E6DD-AB1D-711AF777E227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90D2AF5-3B23-6A84-2F26-9E57B1A28ED8}"/>
              </a:ext>
            </a:extLst>
          </p:cNvPr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24504EF-C89B-BA6C-C4AF-6B7AE24187D6}"/>
              </a:ext>
            </a:extLst>
          </p:cNvPr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PG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67A5D3CD-BE76-A325-5F47-A417F4C964B5}"/>
              </a:ext>
            </a:extLst>
          </p:cNvPr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Pratique guidée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noProof="0" dirty="0">
                <a:solidFill>
                  <a:prstClr val="white"/>
                </a:solidFill>
                <a:latin typeface="Calibri" panose="020F0502020204030204"/>
              </a:rPr>
              <a:t>collective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(7 min) 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E37A13F9-4473-843C-11D3-94D933E30A4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90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86E5A8EC-5667-0081-4F14-DA9FC19F1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A09E30C-C382-5CDF-4F87-A894A9FEFC69}"/>
              </a:ext>
            </a:extLst>
          </p:cNvPr>
          <p:cNvSpPr txBox="1"/>
          <p:nvPr/>
        </p:nvSpPr>
        <p:spPr>
          <a:xfrm>
            <a:off x="1066059" y="279949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4049B6-F700-15B6-6F0B-D9D9E093C9FF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65D24D5B-0B82-E281-D661-C613E932A6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362C4D4-E839-5406-9DCC-36D5CCFB7DD2}"/>
              </a:ext>
            </a:extLst>
          </p:cNvPr>
          <p:cNvSpPr txBox="1"/>
          <p:nvPr/>
        </p:nvSpPr>
        <p:spPr>
          <a:xfrm>
            <a:off x="307864" y="986667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1- Associez chaque type de variable avec la variable qui lui correspond: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D8FFF67A-74DC-BCA0-88DC-0A026DBC8477}"/>
              </a:ext>
            </a:extLst>
          </p:cNvPr>
          <p:cNvSpPr/>
          <p:nvPr/>
        </p:nvSpPr>
        <p:spPr>
          <a:xfrm>
            <a:off x="528355" y="3489305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La variable dépendante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CF2142F7-EF25-FBF4-6823-053BE4DA766F}"/>
              </a:ext>
            </a:extLst>
          </p:cNvPr>
          <p:cNvSpPr/>
          <p:nvPr/>
        </p:nvSpPr>
        <p:spPr>
          <a:xfrm>
            <a:off x="4153734" y="3489305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0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 variable indépendante</a:t>
            </a:r>
            <a:endParaRPr lang="fr-FR" sz="2000" dirty="0">
              <a:solidFill>
                <a:srgbClr val="0D0D0D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C27A3320-FAAA-ABBA-09F1-F0BE669E8356}"/>
              </a:ext>
            </a:extLst>
          </p:cNvPr>
          <p:cNvSpPr/>
          <p:nvPr/>
        </p:nvSpPr>
        <p:spPr>
          <a:xfrm>
            <a:off x="4153734" y="5366421"/>
            <a:ext cx="2618616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L’âge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3CCF9F45-4CD2-115D-5FF9-0C3E1B32FA30}"/>
              </a:ext>
            </a:extLst>
          </p:cNvPr>
          <p:cNvSpPr/>
          <p:nvPr/>
        </p:nvSpPr>
        <p:spPr>
          <a:xfrm>
            <a:off x="528355" y="5366421"/>
            <a:ext cx="2529806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fr-FR" sz="20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La masse</a:t>
            </a:r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93190798-B793-CED3-1804-A43DA06E5732}"/>
              </a:ext>
            </a:extLst>
          </p:cNvPr>
          <p:cNvSpPr/>
          <p:nvPr/>
        </p:nvSpPr>
        <p:spPr>
          <a:xfrm>
            <a:off x="1613408" y="4311531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DA1D8976-B504-AAFD-781B-5262272589B6}"/>
              </a:ext>
            </a:extLst>
          </p:cNvPr>
          <p:cNvSpPr/>
          <p:nvPr/>
        </p:nvSpPr>
        <p:spPr>
          <a:xfrm>
            <a:off x="5336340" y="5292558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0485AD6-ACDD-9CA2-C864-32ADEE1A0B70}"/>
              </a:ext>
            </a:extLst>
          </p:cNvPr>
          <p:cNvSpPr/>
          <p:nvPr/>
        </p:nvSpPr>
        <p:spPr>
          <a:xfrm>
            <a:off x="1619521" y="5310115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C0C4BA97-8C4D-BC2D-31A1-F4974503CE3A}"/>
              </a:ext>
            </a:extLst>
          </p:cNvPr>
          <p:cNvSpPr/>
          <p:nvPr/>
        </p:nvSpPr>
        <p:spPr>
          <a:xfrm>
            <a:off x="5345904" y="4311531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DBE845A-12F7-B54B-1859-5E11500DB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7996" y="1437886"/>
            <a:ext cx="6286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4322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FE1933B8-323D-ECF0-5107-43A26B12D9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5BE03BA0-43C9-ED43-DFB7-77E4EF186365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5E796E3-0A8A-E5E0-52A8-5C6D2EEC5836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478418F-6B4C-C66B-6423-3F117ED7E4EF}"/>
              </a:ext>
            </a:extLst>
          </p:cNvPr>
          <p:cNvSpPr txBox="1"/>
          <p:nvPr/>
        </p:nvSpPr>
        <p:spPr>
          <a:xfrm>
            <a:off x="307864" y="986667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1- La bonne réponse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0F8FED54-2958-61DF-0623-DF7EF53AB4A1}"/>
              </a:ext>
            </a:extLst>
          </p:cNvPr>
          <p:cNvSpPr/>
          <p:nvPr/>
        </p:nvSpPr>
        <p:spPr>
          <a:xfrm>
            <a:off x="518195" y="338153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La variable dépendante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DAF31905-C128-EEEE-2A0F-E358999C09E2}"/>
              </a:ext>
            </a:extLst>
          </p:cNvPr>
          <p:cNvSpPr/>
          <p:nvPr/>
        </p:nvSpPr>
        <p:spPr>
          <a:xfrm>
            <a:off x="4093430" y="3381534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000" dirty="0">
                <a:solidFill>
                  <a:srgbClr val="0D0D0D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 variable indépendante</a:t>
            </a:r>
            <a:endParaRPr lang="fr-FR" sz="2000" dirty="0">
              <a:solidFill>
                <a:srgbClr val="0D0D0D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5">
            <a:extLst>
              <a:ext uri="{FF2B5EF4-FFF2-40B4-BE49-F238E27FC236}">
                <a16:creationId xmlns:a16="http://schemas.microsoft.com/office/drawing/2014/main" id="{056E7188-FEED-A16C-052A-B64242DFA87C}"/>
              </a:ext>
            </a:extLst>
          </p:cNvPr>
          <p:cNvSpPr/>
          <p:nvPr/>
        </p:nvSpPr>
        <p:spPr>
          <a:xfrm>
            <a:off x="4113094" y="5300937"/>
            <a:ext cx="2529805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L’âge  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51F3CFD2-21E0-A430-C2E7-35FB3589AEFA}"/>
              </a:ext>
            </a:extLst>
          </p:cNvPr>
          <p:cNvSpPr/>
          <p:nvPr/>
        </p:nvSpPr>
        <p:spPr>
          <a:xfrm>
            <a:off x="415802" y="5308514"/>
            <a:ext cx="2676212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La masse 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94D1F7D5-42BF-941A-EA1D-130511B3A985}"/>
              </a:ext>
            </a:extLst>
          </p:cNvPr>
          <p:cNvSpPr/>
          <p:nvPr/>
        </p:nvSpPr>
        <p:spPr>
          <a:xfrm>
            <a:off x="1603248" y="420376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Ellipse 22">
            <a:extLst>
              <a:ext uri="{FF2B5EF4-FFF2-40B4-BE49-F238E27FC236}">
                <a16:creationId xmlns:a16="http://schemas.microsoft.com/office/drawing/2014/main" id="{56FBF6BA-8BA7-D9F7-D644-F755E19EA08C}"/>
              </a:ext>
            </a:extLst>
          </p:cNvPr>
          <p:cNvSpPr/>
          <p:nvPr/>
        </p:nvSpPr>
        <p:spPr>
          <a:xfrm>
            <a:off x="5295700" y="5227074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741D18E5-EB00-02C5-EEE8-AB6CDE68D8AD}"/>
              </a:ext>
            </a:extLst>
          </p:cNvPr>
          <p:cNvSpPr/>
          <p:nvPr/>
        </p:nvSpPr>
        <p:spPr>
          <a:xfrm>
            <a:off x="1588300" y="5243429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Ellipse 24">
            <a:extLst>
              <a:ext uri="{FF2B5EF4-FFF2-40B4-BE49-F238E27FC236}">
                <a16:creationId xmlns:a16="http://schemas.microsoft.com/office/drawing/2014/main" id="{4DE185C3-DBE4-7597-60A4-2014FC7E6908}"/>
              </a:ext>
            </a:extLst>
          </p:cNvPr>
          <p:cNvSpPr/>
          <p:nvPr/>
        </p:nvSpPr>
        <p:spPr>
          <a:xfrm>
            <a:off x="5295760" y="420376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4449419-AE8B-DAB2-B662-7B880C681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996" y="1437886"/>
            <a:ext cx="6286500" cy="1600200"/>
          </a:xfrm>
          <a:prstGeom prst="rect">
            <a:avLst/>
          </a:prstGeom>
        </p:spPr>
      </p:pic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6A4AE3C5-CBB4-C07D-1313-566E7BD73C36}"/>
              </a:ext>
            </a:extLst>
          </p:cNvPr>
          <p:cNvCxnSpPr>
            <a:cxnSpLocks/>
            <a:stCxn id="22" idx="4"/>
            <a:endCxn id="24" idx="0"/>
          </p:cNvCxnSpPr>
          <p:nvPr/>
        </p:nvCxnSpPr>
        <p:spPr>
          <a:xfrm flipH="1">
            <a:off x="1670596" y="4333929"/>
            <a:ext cx="14948" cy="90950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04CBFB17-C793-42F1-C9B2-F212A40EF1D1}"/>
              </a:ext>
            </a:extLst>
          </p:cNvPr>
          <p:cNvCxnSpPr>
            <a:cxnSpLocks/>
            <a:stCxn id="25" idx="4"/>
            <a:endCxn id="23" idx="0"/>
          </p:cNvCxnSpPr>
          <p:nvPr/>
        </p:nvCxnSpPr>
        <p:spPr>
          <a:xfrm flipH="1">
            <a:off x="5377996" y="4333929"/>
            <a:ext cx="60" cy="893145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Image 9">
            <a:extLst>
              <a:ext uri="{FF2B5EF4-FFF2-40B4-BE49-F238E27FC236}">
                <a16:creationId xmlns:a16="http://schemas.microsoft.com/office/drawing/2014/main" id="{5C184444-3D67-C7E6-15A5-A6D4EEE577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27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B7F5390B-BC80-7424-B10B-1CE8C6388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8150E824-E6B8-04AD-AD8E-2C0379BC8D3A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93344-444F-6760-3E83-ACC921E07E69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A84AF77D-B4D2-6788-8A67-0FAF4515A7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437B2942-CD05-3836-46E2-2165FE010FA3}"/>
              </a:ext>
            </a:extLst>
          </p:cNvPr>
          <p:cNvSpPr txBox="1"/>
          <p:nvPr/>
        </p:nvSpPr>
        <p:spPr>
          <a:xfrm>
            <a:off x="415776" y="1110575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Associez chaque variable avec l’unité qui lui correspond: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ABDA1CE-7730-50DB-68E3-765DB6A53BF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016" y="1728724"/>
            <a:ext cx="6286500" cy="1600200"/>
          </a:xfrm>
          <a:prstGeom prst="rect">
            <a:avLst/>
          </a:prstGeom>
        </p:spPr>
      </p:pic>
      <p:sp>
        <p:nvSpPr>
          <p:cNvPr id="8" name="Rectangle: Rounded Corners 5">
            <a:extLst>
              <a:ext uri="{FF2B5EF4-FFF2-40B4-BE49-F238E27FC236}">
                <a16:creationId xmlns:a16="http://schemas.microsoft.com/office/drawing/2014/main" id="{92F22F16-BC5B-7591-E237-0BBEC66C1774}"/>
              </a:ext>
            </a:extLst>
          </p:cNvPr>
          <p:cNvSpPr/>
          <p:nvPr/>
        </p:nvSpPr>
        <p:spPr>
          <a:xfrm>
            <a:off x="546548" y="3429000"/>
            <a:ext cx="2834921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l’unité de la variable dépendante </a:t>
            </a:r>
          </a:p>
        </p:txBody>
      </p:sp>
      <p:sp>
        <p:nvSpPr>
          <p:cNvPr id="9" name="Rectangle: Rounded Corners 5">
            <a:extLst>
              <a:ext uri="{FF2B5EF4-FFF2-40B4-BE49-F238E27FC236}">
                <a16:creationId xmlns:a16="http://schemas.microsoft.com/office/drawing/2014/main" id="{66DDE536-D981-AD4A-ED5E-AD83CEF26849}"/>
              </a:ext>
            </a:extLst>
          </p:cNvPr>
          <p:cNvSpPr/>
          <p:nvPr/>
        </p:nvSpPr>
        <p:spPr>
          <a:xfrm>
            <a:off x="4171927" y="3429000"/>
            <a:ext cx="2834921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srgbClr val="0D0D0D"/>
                </a:solidFill>
                <a:effectLst/>
                <a:uLnTx/>
                <a:uFillTx/>
                <a:latin typeface="Arial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 l’unité de la variable indépendante </a:t>
            </a: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0C534F1-8572-3572-1F4C-AB0ECA3A9517}"/>
              </a:ext>
            </a:extLst>
          </p:cNvPr>
          <p:cNvSpPr/>
          <p:nvPr/>
        </p:nvSpPr>
        <p:spPr>
          <a:xfrm>
            <a:off x="1753521" y="4251226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D4858E8-2624-A68F-4150-8E9727389949}"/>
              </a:ext>
            </a:extLst>
          </p:cNvPr>
          <p:cNvSpPr/>
          <p:nvPr/>
        </p:nvSpPr>
        <p:spPr>
          <a:xfrm>
            <a:off x="5354533" y="5458395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02A7C5F5-D91C-8350-14E9-7B2E17B24CF6}"/>
              </a:ext>
            </a:extLst>
          </p:cNvPr>
          <p:cNvSpPr/>
          <p:nvPr/>
        </p:nvSpPr>
        <p:spPr>
          <a:xfrm>
            <a:off x="1729154" y="5475952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AFD9C8CC-A1EA-7290-B4E6-129B72E5A7FA}"/>
              </a:ext>
            </a:extLst>
          </p:cNvPr>
          <p:cNvSpPr/>
          <p:nvPr/>
        </p:nvSpPr>
        <p:spPr>
          <a:xfrm>
            <a:off x="5374257" y="4251226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: Rounded Corners 5">
            <a:extLst>
              <a:ext uri="{FF2B5EF4-FFF2-40B4-BE49-F238E27FC236}">
                <a16:creationId xmlns:a16="http://schemas.microsoft.com/office/drawing/2014/main" id="{0F0F7BE9-6EDF-4756-61CA-D2F108490D69}"/>
              </a:ext>
            </a:extLst>
          </p:cNvPr>
          <p:cNvSpPr/>
          <p:nvPr/>
        </p:nvSpPr>
        <p:spPr>
          <a:xfrm>
            <a:off x="4171926" y="5530666"/>
            <a:ext cx="2834921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2. kg</a:t>
            </a:r>
          </a:p>
        </p:txBody>
      </p:sp>
      <p:sp>
        <p:nvSpPr>
          <p:cNvPr id="26" name="Rectangle: Rounded Corners 5">
            <a:extLst>
              <a:ext uri="{FF2B5EF4-FFF2-40B4-BE49-F238E27FC236}">
                <a16:creationId xmlns:a16="http://schemas.microsoft.com/office/drawing/2014/main" id="{BF3413C6-9AF4-7EC8-930B-655BBA882707}"/>
              </a:ext>
            </a:extLst>
          </p:cNvPr>
          <p:cNvSpPr/>
          <p:nvPr/>
        </p:nvSpPr>
        <p:spPr>
          <a:xfrm>
            <a:off x="546548" y="5530666"/>
            <a:ext cx="2834921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1. mois</a:t>
            </a:r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BCF5C8B0-3AC5-17DC-40A6-9609386AAC9F}"/>
              </a:ext>
            </a:extLst>
          </p:cNvPr>
          <p:cNvSpPr/>
          <p:nvPr/>
        </p:nvSpPr>
        <p:spPr>
          <a:xfrm>
            <a:off x="5373132" y="5456803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9FB81E3B-3D99-985A-D101-E22FED391115}"/>
              </a:ext>
            </a:extLst>
          </p:cNvPr>
          <p:cNvSpPr/>
          <p:nvPr/>
        </p:nvSpPr>
        <p:spPr>
          <a:xfrm>
            <a:off x="1747753" y="5474360"/>
            <a:ext cx="164592" cy="130169"/>
          </a:xfrm>
          <a:prstGeom prst="ellipse">
            <a:avLst/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128215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6AB441FA-5217-B7CD-BFA3-43F5A5D5A5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DD764864-89A4-CCF3-25EB-F495BA42FC11}"/>
              </a:ext>
            </a:extLst>
          </p:cNvPr>
          <p:cNvSpPr txBox="1"/>
          <p:nvPr/>
        </p:nvSpPr>
        <p:spPr>
          <a:xfrm>
            <a:off x="315170" y="1062049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2- La bonne réponse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18">
            <a:extLst>
              <a:ext uri="{FF2B5EF4-FFF2-40B4-BE49-F238E27FC236}">
                <a16:creationId xmlns:a16="http://schemas.microsoft.com/office/drawing/2014/main" id="{716C3984-F283-3138-C910-50495BE7CA26}"/>
              </a:ext>
            </a:extLst>
          </p:cNvPr>
          <p:cNvSpPr txBox="1"/>
          <p:nvPr/>
        </p:nvSpPr>
        <p:spPr>
          <a:xfrm>
            <a:off x="931018" y="339632"/>
            <a:ext cx="9752741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</a:t>
            </a:r>
          </a:p>
          <a:p>
            <a:r>
              <a:rPr lang="fr-FR" i="1" dirty="0">
                <a:solidFill>
                  <a:schemeClr val="bg1">
                    <a:lumMod val="65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CFD8D0B-A660-A7D5-5EA8-68EA5A85F2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2188C964-40AF-A4D8-6C43-455E476466C7}"/>
              </a:ext>
            </a:extLst>
          </p:cNvPr>
          <p:cNvGrpSpPr/>
          <p:nvPr/>
        </p:nvGrpSpPr>
        <p:grpSpPr>
          <a:xfrm>
            <a:off x="487715" y="3435612"/>
            <a:ext cx="6460300" cy="3058856"/>
            <a:chOff x="487715" y="3533934"/>
            <a:chExt cx="6460300" cy="3058856"/>
          </a:xfrm>
        </p:grpSpPr>
        <p:sp>
          <p:nvSpPr>
            <p:cNvPr id="17" name="Rectangle: Rounded Corners 5">
              <a:extLst>
                <a:ext uri="{FF2B5EF4-FFF2-40B4-BE49-F238E27FC236}">
                  <a16:creationId xmlns:a16="http://schemas.microsoft.com/office/drawing/2014/main" id="{5F5A77A7-5A91-5823-4FD8-508F9B1CBE2F}"/>
                </a:ext>
              </a:extLst>
            </p:cNvPr>
            <p:cNvSpPr/>
            <p:nvPr/>
          </p:nvSpPr>
          <p:spPr>
            <a:xfrm>
              <a:off x="487715" y="3533934"/>
              <a:ext cx="2753325" cy="878532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dirty="0">
                  <a:solidFill>
                    <a:srgbClr val="0D0D0D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a. l’unité de la variable dépendante </a:t>
              </a:r>
            </a:p>
          </p:txBody>
        </p:sp>
        <p:sp>
          <p:nvSpPr>
            <p:cNvPr id="19" name="Rectangle: Rounded Corners 5">
              <a:extLst>
                <a:ext uri="{FF2B5EF4-FFF2-40B4-BE49-F238E27FC236}">
                  <a16:creationId xmlns:a16="http://schemas.microsoft.com/office/drawing/2014/main" id="{5F0328AF-BC54-18BA-8D61-F5CE19D7648E}"/>
                </a:ext>
              </a:extLst>
            </p:cNvPr>
            <p:cNvSpPr/>
            <p:nvPr/>
          </p:nvSpPr>
          <p:spPr>
            <a:xfrm>
              <a:off x="4113094" y="3533934"/>
              <a:ext cx="2834921" cy="878532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fr-FR" sz="2000" dirty="0">
                  <a:solidFill>
                    <a:srgbClr val="0D0D0D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b. </a:t>
              </a:r>
              <a:r>
                <a:rPr kumimoji="0" lang="fr-FR" sz="2000" b="0" i="0" u="none" strike="noStrike" kern="0" cap="none" spc="0" normalizeH="0" baseline="0" noProof="0" dirty="0">
                  <a:ln>
                    <a:noFill/>
                  </a:ln>
                  <a:solidFill>
                    <a:srgbClr val="0D0D0D"/>
                  </a:solidFill>
                  <a:effectLst/>
                  <a:uLnTx/>
                  <a:uFillTx/>
                  <a:latin typeface="Arial"/>
                  <a:ea typeface="Calibri" panose="020F0502020204030204" pitchFamily="34" charset="0"/>
                  <a:cs typeface="Calibri" panose="020F0502020204030204" pitchFamily="34" charset="0"/>
                  <a:sym typeface="Arial"/>
                </a:rPr>
                <a:t> l’unité de la variable indépendante </a:t>
              </a:r>
            </a:p>
          </p:txBody>
        </p:sp>
        <p:sp>
          <p:nvSpPr>
            <p:cNvPr id="22" name="Ellipse 21">
              <a:extLst>
                <a:ext uri="{FF2B5EF4-FFF2-40B4-BE49-F238E27FC236}">
                  <a16:creationId xmlns:a16="http://schemas.microsoft.com/office/drawing/2014/main" id="{B65D3F8F-37F7-A9D9-F775-5BD0E709AEBE}"/>
                </a:ext>
              </a:extLst>
            </p:cNvPr>
            <p:cNvSpPr/>
            <p:nvPr/>
          </p:nvSpPr>
          <p:spPr>
            <a:xfrm>
              <a:off x="1572768" y="4356160"/>
              <a:ext cx="164592" cy="130169"/>
            </a:xfrm>
            <a:prstGeom prst="ellipse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Ellipse 22">
              <a:extLst>
                <a:ext uri="{FF2B5EF4-FFF2-40B4-BE49-F238E27FC236}">
                  <a16:creationId xmlns:a16="http://schemas.microsoft.com/office/drawing/2014/main" id="{38A060E8-2E96-CB49-4F90-B8F3B7EBA9EE}"/>
                </a:ext>
              </a:extLst>
            </p:cNvPr>
            <p:cNvSpPr/>
            <p:nvPr/>
          </p:nvSpPr>
          <p:spPr>
            <a:xfrm>
              <a:off x="5295700" y="5641987"/>
              <a:ext cx="164592" cy="130169"/>
            </a:xfrm>
            <a:prstGeom prst="ellipse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4" name="Ellipse 23">
              <a:extLst>
                <a:ext uri="{FF2B5EF4-FFF2-40B4-BE49-F238E27FC236}">
                  <a16:creationId xmlns:a16="http://schemas.microsoft.com/office/drawing/2014/main" id="{132E41B4-F924-EBD7-A7B6-F2FCFF3B34F0}"/>
                </a:ext>
              </a:extLst>
            </p:cNvPr>
            <p:cNvSpPr/>
            <p:nvPr/>
          </p:nvSpPr>
          <p:spPr>
            <a:xfrm>
              <a:off x="1670321" y="5659544"/>
              <a:ext cx="164592" cy="130169"/>
            </a:xfrm>
            <a:prstGeom prst="ellipse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Ellipse 24">
              <a:extLst>
                <a:ext uri="{FF2B5EF4-FFF2-40B4-BE49-F238E27FC236}">
                  <a16:creationId xmlns:a16="http://schemas.microsoft.com/office/drawing/2014/main" id="{A7297826-B33B-BBC3-4B90-346D0BBF3E5C}"/>
                </a:ext>
              </a:extLst>
            </p:cNvPr>
            <p:cNvSpPr/>
            <p:nvPr/>
          </p:nvSpPr>
          <p:spPr>
            <a:xfrm>
              <a:off x="5315424" y="4356160"/>
              <a:ext cx="164592" cy="130169"/>
            </a:xfrm>
            <a:prstGeom prst="ellipse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" name="Connecteur droit 1">
              <a:extLst>
                <a:ext uri="{FF2B5EF4-FFF2-40B4-BE49-F238E27FC236}">
                  <a16:creationId xmlns:a16="http://schemas.microsoft.com/office/drawing/2014/main" id="{9DC55600-2CE7-F790-997B-BE45EF40831C}"/>
                </a:ext>
              </a:extLst>
            </p:cNvPr>
            <p:cNvCxnSpPr>
              <a:cxnSpLocks/>
              <a:endCxn id="10" idx="5"/>
            </p:cNvCxnSpPr>
            <p:nvPr/>
          </p:nvCxnSpPr>
          <p:spPr>
            <a:xfrm>
              <a:off x="1645202" y="4439532"/>
              <a:ext cx="3809585" cy="1311969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9FC8F11D-9D16-FC34-8568-EBF1B583DFFD}"/>
                </a:ext>
              </a:extLst>
            </p:cNvPr>
            <p:cNvCxnSpPr>
              <a:cxnSpLocks/>
              <a:stCxn id="12" idx="5"/>
            </p:cNvCxnSpPr>
            <p:nvPr/>
          </p:nvCxnSpPr>
          <p:spPr>
            <a:xfrm flipV="1">
              <a:off x="1829408" y="4421245"/>
              <a:ext cx="3650608" cy="1347813"/>
            </a:xfrm>
            <a:prstGeom prst="line">
              <a:avLst/>
            </a:prstGeom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</p:cxnSp>
        <p:sp>
          <p:nvSpPr>
            <p:cNvPr id="5" name="Rectangle: Rounded Corners 5">
              <a:extLst>
                <a:ext uri="{FF2B5EF4-FFF2-40B4-BE49-F238E27FC236}">
                  <a16:creationId xmlns:a16="http://schemas.microsoft.com/office/drawing/2014/main" id="{63E8621F-A011-E4F3-F158-C57B07233AA0}"/>
                </a:ext>
              </a:extLst>
            </p:cNvPr>
            <p:cNvSpPr/>
            <p:nvPr/>
          </p:nvSpPr>
          <p:spPr>
            <a:xfrm>
              <a:off x="4113093" y="5714258"/>
              <a:ext cx="2834921" cy="878532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dirty="0">
                  <a:solidFill>
                    <a:srgbClr val="0D0D0D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2. kg</a:t>
              </a:r>
            </a:p>
          </p:txBody>
        </p:sp>
        <p:sp>
          <p:nvSpPr>
            <p:cNvPr id="7" name="Rectangle: Rounded Corners 5">
              <a:extLst>
                <a:ext uri="{FF2B5EF4-FFF2-40B4-BE49-F238E27FC236}">
                  <a16:creationId xmlns:a16="http://schemas.microsoft.com/office/drawing/2014/main" id="{8D0D570D-72BF-7514-7FFD-456528467607}"/>
                </a:ext>
              </a:extLst>
            </p:cNvPr>
            <p:cNvSpPr/>
            <p:nvPr/>
          </p:nvSpPr>
          <p:spPr>
            <a:xfrm>
              <a:off x="487715" y="5714258"/>
              <a:ext cx="2753325" cy="878532"/>
            </a:xfrm>
            <a:prstGeom prst="round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solidFill>
                <a:srgbClr val="00339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000" dirty="0">
                  <a:solidFill>
                    <a:srgbClr val="0D0D0D"/>
                  </a:solidFill>
                  <a:latin typeface="+mj-lt"/>
                  <a:ea typeface="Calibri" panose="020F0502020204030204" pitchFamily="34" charset="0"/>
                  <a:cs typeface="Calibri" panose="020F0502020204030204" pitchFamily="34" charset="0"/>
                </a:rPr>
                <a:t>1. mois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F09B71A0-5F3C-9A92-10E1-885B1E050107}"/>
                </a:ext>
              </a:extLst>
            </p:cNvPr>
            <p:cNvSpPr/>
            <p:nvPr/>
          </p:nvSpPr>
          <p:spPr>
            <a:xfrm>
              <a:off x="5314299" y="5640395"/>
              <a:ext cx="164592" cy="130169"/>
            </a:xfrm>
            <a:prstGeom prst="ellipse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Ellipse 11">
              <a:extLst>
                <a:ext uri="{FF2B5EF4-FFF2-40B4-BE49-F238E27FC236}">
                  <a16:creationId xmlns:a16="http://schemas.microsoft.com/office/drawing/2014/main" id="{1889A652-23B7-748E-ABEC-6B84D567D48C}"/>
                </a:ext>
              </a:extLst>
            </p:cNvPr>
            <p:cNvSpPr/>
            <p:nvPr/>
          </p:nvSpPr>
          <p:spPr>
            <a:xfrm>
              <a:off x="1688920" y="5657952"/>
              <a:ext cx="164592" cy="130169"/>
            </a:xfrm>
            <a:prstGeom prst="ellipse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3D607AF8-4F31-9266-BF64-2216CC52C4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016" y="1728724"/>
            <a:ext cx="6286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804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5807120-EB1B-216C-7BF1-7F008A5ADCD7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E50AB2F9-337F-7D9A-3A5A-6B4E4906C6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908D6928-D6F1-1E79-A0DB-30FA7822D190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93689D6-BF4F-3B2A-BF8D-60F2372F9CF5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63923930-4639-67A1-F610-0FDF795055A5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A355EC0B-1656-397A-D3EA-E4903AECF5AE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A2474BCA-0141-56B7-7549-7D5B1849A4A8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4C28365-6537-6D15-3B8D-4A1C4216349E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263673AD-E76B-7E65-EC03-D40FB0750D17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89FB4A78-BC15-4F82-5729-F0A8F59EEDD2}"/>
              </a:ext>
            </a:extLst>
          </p:cNvPr>
          <p:cNvSpPr txBox="1"/>
          <p:nvPr/>
        </p:nvSpPr>
        <p:spPr>
          <a:xfrm>
            <a:off x="8451147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E83E395C-C584-FEA0-7CA9-E32EB703C3D4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F99EC353-61DD-C908-2D3E-5F3CE6F68721}"/>
              </a:ext>
            </a:extLst>
          </p:cNvPr>
          <p:cNvSpPr txBox="1"/>
          <p:nvPr/>
        </p:nvSpPr>
        <p:spPr>
          <a:xfrm>
            <a:off x="8394240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3CBCA0D1-7E6E-E232-C736-DCF25968EF48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DA60B402-1035-0C03-A04C-7C06EBA9CBFC}"/>
              </a:ext>
            </a:extLst>
          </p:cNvPr>
          <p:cNvSpPr txBox="1"/>
          <p:nvPr/>
        </p:nvSpPr>
        <p:spPr>
          <a:xfrm>
            <a:off x="8365386" y="3423347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70982907-0EA6-5AB7-8A15-125E515C6659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835A875A-D8A2-530E-6005-FD5542EB36D3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D7A0AFFF-D481-E8B4-B26B-7B55DDC2BD96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8D0DB9F0-0050-7B79-204C-0B05D78F062D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AA64E3BB-E410-DDEA-7298-BB1674E631CE}"/>
              </a:ext>
            </a:extLst>
          </p:cNvPr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555BCF14-D18F-FD2C-246A-39A2EB5B9F71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DB74D335-1C48-0D1C-FFD5-F906279F617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FA611F10-5965-88CD-4D7C-0CC921D7411C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5D3B94C6-90C0-C908-A1AC-1E41F9E9CFA8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C43650F0-D49D-0132-7812-6C2706F4D44A}"/>
              </a:ext>
            </a:extLst>
          </p:cNvPr>
          <p:cNvSpPr txBox="1"/>
          <p:nvPr/>
        </p:nvSpPr>
        <p:spPr>
          <a:xfrm>
            <a:off x="8394240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DD59D655-6EEB-117F-F24D-B6BCCEE4B859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3993E0EA-6402-0B06-EB5A-3E5019904723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7254DBC0-0BDB-4654-4396-D13244006BE3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8CEB4249-F546-6E6C-C003-82F6CE6E57C7}"/>
              </a:ext>
            </a:extLst>
          </p:cNvPr>
          <p:cNvSpPr txBox="1"/>
          <p:nvPr/>
        </p:nvSpPr>
        <p:spPr>
          <a:xfrm>
            <a:off x="8459162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5670127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2529B36A-89DC-C50A-5606-C0482F35E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448A8976-75BD-9D54-199F-9656F799D461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9DEB42A-ED2D-0BE6-882D-33B7B032B465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6352B8FA-3484-1DD6-E962-B0DA0B5757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BDDDBCF4-E8A5-6D58-4240-2DE3F69F3746}"/>
              </a:ext>
            </a:extLst>
          </p:cNvPr>
          <p:cNvSpPr txBox="1"/>
          <p:nvPr/>
        </p:nvSpPr>
        <p:spPr>
          <a:xfrm>
            <a:off x="436544" y="1921862"/>
            <a:ext cx="7701616" cy="510778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FF0000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La masse du bébé </a:t>
            </a: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qui correspond à l'âge de</a:t>
            </a:r>
            <a:r>
              <a:rPr lang="fr-FR" sz="2400" kern="1200" dirty="0">
                <a:solidFill>
                  <a:srgbClr val="0070C0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3 mois  </a:t>
            </a: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est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74B4D7E2-5165-8F1F-BF1D-70E204AA8BCD}"/>
              </a:ext>
            </a:extLst>
          </p:cNvPr>
          <p:cNvSpPr/>
          <p:nvPr/>
        </p:nvSpPr>
        <p:spPr>
          <a:xfrm>
            <a:off x="658924" y="500829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4 kg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E634DFC1-74CC-DEF3-B050-37D77C91E774}"/>
              </a:ext>
            </a:extLst>
          </p:cNvPr>
          <p:cNvSpPr/>
          <p:nvPr/>
        </p:nvSpPr>
        <p:spPr>
          <a:xfrm>
            <a:off x="2905188" y="5008293"/>
            <a:ext cx="1748210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5,5 kg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2266B1E1-310A-A8DD-920B-CE999E865FB3}"/>
              </a:ext>
            </a:extLst>
          </p:cNvPr>
          <p:cNvSpPr/>
          <p:nvPr/>
        </p:nvSpPr>
        <p:spPr>
          <a:xfrm>
            <a:off x="5024767" y="500829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6,8 kg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97E5182-3A8E-CCAD-37A7-0E1B9491476E}"/>
              </a:ext>
            </a:extLst>
          </p:cNvPr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4- Choisissez la bonne réponse:</a:t>
            </a:r>
            <a:endParaRPr lang="en-US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1383CA9-F0A6-2DE3-AAC4-39CDCA61A8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655" y="2583722"/>
            <a:ext cx="7235010" cy="18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8580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09141D4E-1589-7E78-1293-4D56DA919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42F10A0-EA26-7F71-E33A-2FB12A693544}"/>
              </a:ext>
            </a:extLst>
          </p:cNvPr>
          <p:cNvSpPr txBox="1"/>
          <p:nvPr/>
        </p:nvSpPr>
        <p:spPr>
          <a:xfrm>
            <a:off x="1066059" y="280533"/>
            <a:ext cx="9690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Répondez à la question suivante.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11D076B-3628-C4A5-255B-3D63CE9DA04B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dirty="0"/>
              <a:t>Inviter les élèves à répondre sur les ardoises.</a:t>
            </a:r>
          </a:p>
        </p:txBody>
      </p:sp>
      <p:pic>
        <p:nvPicPr>
          <p:cNvPr id="7" name="Picture 2" descr="Ardoise tablette à dessins Buki | Ecoterre">
            <a:extLst>
              <a:ext uri="{FF2B5EF4-FFF2-40B4-BE49-F238E27FC236}">
                <a16:creationId xmlns:a16="http://schemas.microsoft.com/office/drawing/2014/main" id="{866A45ED-C1E9-858B-81F7-01007A771A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92" t="6740" r="22545" b="6740"/>
          <a:stretch/>
        </p:blipFill>
        <p:spPr bwMode="auto">
          <a:xfrm>
            <a:off x="10961215" y="236605"/>
            <a:ext cx="645190" cy="951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25E4FF3-96CF-F255-3BB6-98AC9CEC98D7}"/>
              </a:ext>
            </a:extLst>
          </p:cNvPr>
          <p:cNvSpPr txBox="1"/>
          <p:nvPr/>
        </p:nvSpPr>
        <p:spPr>
          <a:xfrm>
            <a:off x="436544" y="1921862"/>
            <a:ext cx="7701616" cy="510778"/>
          </a:xfrm>
          <a:prstGeom prst="roundRect">
            <a:avLst/>
          </a:prstGeom>
          <a:ln w="9525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2400" kern="1200" dirty="0">
                <a:solidFill>
                  <a:srgbClr val="FF0000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La masse du bébé </a:t>
            </a: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qui correspond à l'âge de</a:t>
            </a:r>
            <a:r>
              <a:rPr lang="fr-FR" sz="2400" kern="1200" dirty="0">
                <a:solidFill>
                  <a:srgbClr val="0070C0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 3mois  </a:t>
            </a:r>
            <a:r>
              <a:rPr lang="fr-FR" sz="2400" kern="1200" dirty="0">
                <a:solidFill>
                  <a:srgbClr val="0D0D0D"/>
                </a:solidFill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est :</a:t>
            </a:r>
            <a:endParaRPr lang="en-US" sz="24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: Rounded Corners 5">
            <a:extLst>
              <a:ext uri="{FF2B5EF4-FFF2-40B4-BE49-F238E27FC236}">
                <a16:creationId xmlns:a16="http://schemas.microsoft.com/office/drawing/2014/main" id="{590790C4-F822-26E2-1BAD-539DC149ACDD}"/>
              </a:ext>
            </a:extLst>
          </p:cNvPr>
          <p:cNvSpPr/>
          <p:nvPr/>
        </p:nvSpPr>
        <p:spPr>
          <a:xfrm>
            <a:off x="658924" y="500829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a. 4 kg</a:t>
            </a:r>
          </a:p>
        </p:txBody>
      </p:sp>
      <p:sp>
        <p:nvSpPr>
          <p:cNvPr id="19" name="Rectangle: Rounded Corners 5">
            <a:extLst>
              <a:ext uri="{FF2B5EF4-FFF2-40B4-BE49-F238E27FC236}">
                <a16:creationId xmlns:a16="http://schemas.microsoft.com/office/drawing/2014/main" id="{FCCE48D5-8805-5924-9C21-D033E957FCE9}"/>
              </a:ext>
            </a:extLst>
          </p:cNvPr>
          <p:cNvSpPr/>
          <p:nvPr/>
        </p:nvSpPr>
        <p:spPr>
          <a:xfrm>
            <a:off x="2905188" y="5008293"/>
            <a:ext cx="1748210" cy="878532"/>
          </a:xfrm>
          <a:prstGeom prst="roundRect">
            <a:avLst/>
          </a:prstGeom>
          <a:solidFill>
            <a:srgbClr val="00B0F0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b. 5,5 kg</a:t>
            </a:r>
          </a:p>
        </p:txBody>
      </p:sp>
      <p:sp>
        <p:nvSpPr>
          <p:cNvPr id="21" name="Rectangle: Rounded Corners 5">
            <a:extLst>
              <a:ext uri="{FF2B5EF4-FFF2-40B4-BE49-F238E27FC236}">
                <a16:creationId xmlns:a16="http://schemas.microsoft.com/office/drawing/2014/main" id="{304322B7-A5EB-23CE-7BA9-F70E64B11562}"/>
              </a:ext>
            </a:extLst>
          </p:cNvPr>
          <p:cNvSpPr/>
          <p:nvPr/>
        </p:nvSpPr>
        <p:spPr>
          <a:xfrm>
            <a:off x="5024767" y="5008293"/>
            <a:ext cx="1816573" cy="87853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c. 6,8 kg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48C7395E-C0C6-493D-65D7-1425DAC63A66}"/>
              </a:ext>
            </a:extLst>
          </p:cNvPr>
          <p:cNvSpPr txBox="1"/>
          <p:nvPr/>
        </p:nvSpPr>
        <p:spPr>
          <a:xfrm>
            <a:off x="558163" y="1231508"/>
            <a:ext cx="912533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4- La réponse est :</a:t>
            </a:r>
            <a:endParaRPr lang="en-US" sz="2400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335B0F5-FA29-68BA-FCE8-0313CDF30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0655" y="2583722"/>
            <a:ext cx="7235010" cy="184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6407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4321C0-CEFA-4BEE-4D86-8C946D577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BFDD5357-978C-63A2-E1A2-B01AE8A36314}"/>
              </a:ext>
            </a:extLst>
          </p:cNvPr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6" name="Rectangle : coins arrondis 10">
              <a:extLst>
                <a:ext uri="{FF2B5EF4-FFF2-40B4-BE49-F238E27FC236}">
                  <a16:creationId xmlns:a16="http://schemas.microsoft.com/office/drawing/2014/main" id="{B693E6EB-21CC-3D44-3DD9-1216B59940AD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4C6DF65-68F2-886A-A13B-559AB6977106}"/>
                </a:ext>
              </a:extLst>
            </p:cNvPr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DD44A0DA-8BC9-5809-A3FA-61B3C72B33C8}"/>
                </a:ext>
              </a:extLst>
            </p:cNvPr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4BB673EB-20E7-20C0-4153-1211AD380AE7}"/>
              </a:ext>
            </a:extLst>
          </p:cNvPr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006C8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DC8C58-2A66-287C-8FFF-44303F948DCB}"/>
              </a:ext>
            </a:extLst>
          </p:cNvPr>
          <p:cNvSpPr/>
          <p:nvPr/>
        </p:nvSpPr>
        <p:spPr>
          <a:xfrm>
            <a:off x="10562772" y="87839"/>
            <a:ext cx="1455855" cy="660400"/>
          </a:xfrm>
          <a:prstGeom prst="rect">
            <a:avLst/>
          </a:prstGeom>
          <a:solidFill>
            <a:srgbClr val="006C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E04D6F2-04EF-CEAE-CFAE-238915C98000}"/>
              </a:ext>
            </a:extLst>
          </p:cNvPr>
          <p:cNvSpPr/>
          <p:nvPr/>
        </p:nvSpPr>
        <p:spPr>
          <a:xfrm>
            <a:off x="10997948" y="82041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PG</a:t>
            </a:r>
          </a:p>
        </p:txBody>
      </p:sp>
      <p:sp>
        <p:nvSpPr>
          <p:cNvPr id="25" name="TextBox 6">
            <a:extLst>
              <a:ext uri="{FF2B5EF4-FFF2-40B4-BE49-F238E27FC236}">
                <a16:creationId xmlns:a16="http://schemas.microsoft.com/office/drawing/2014/main" id="{3A1C5C1C-EA32-9E99-C1FD-57459033CD18}"/>
              </a:ext>
            </a:extLst>
          </p:cNvPr>
          <p:cNvSpPr txBox="1"/>
          <p:nvPr/>
        </p:nvSpPr>
        <p:spPr>
          <a:xfrm>
            <a:off x="2448803" y="2740893"/>
            <a:ext cx="7390463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Pratique guidée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prstClr val="white"/>
                </a:solidFill>
                <a:latin typeface="Calibri" panose="020F0502020204030204"/>
              </a:rPr>
              <a:t>en binôme 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(8 min) </a:t>
            </a:r>
            <a:endParaRPr kumimoji="0" lang="ar-MA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F0C49F0D-8738-8006-5DA8-ED48055A13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9363" y="2093101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4261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3DC8CD-9D3E-1EEA-111A-DA9F032164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DEE36702-120E-F2A9-698B-14043B1B0D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42F352A-C7D4-921E-8E34-E96A29FD61F6}"/>
              </a:ext>
            </a:extLst>
          </p:cNvPr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2 minutes pour réaliser l’activité page 9 sur le livret. Ensuite, vous comparez vos réponses en justifiant.</a:t>
            </a:r>
          </a:p>
          <a:p>
            <a:r>
              <a:rPr lang="fr-FR" i="1" dirty="0">
                <a:solidFill>
                  <a:schemeClr val="bg2">
                    <a:lumMod val="90000"/>
                  </a:schemeClr>
                </a:solidFill>
              </a:rPr>
              <a:t>Suivre de près les élèves et apporter de l’aide si nécessaire</a:t>
            </a:r>
            <a:r>
              <a:rPr lang="fr-FR" sz="2000" i="1" dirty="0">
                <a:solidFill>
                  <a:schemeClr val="bg2">
                    <a:lumMod val="90000"/>
                  </a:schemeClr>
                </a:solidFill>
              </a:rPr>
              <a:t>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45FE19A-FB44-BF0F-AB31-24A457BEC9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721"/>
          <a:stretch>
            <a:fillRect/>
          </a:stretch>
        </p:blipFill>
        <p:spPr>
          <a:xfrm>
            <a:off x="864639" y="1997715"/>
            <a:ext cx="10462721" cy="3242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277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7B0E576C-1F22-3613-20EF-37D7E9A8DD33}"/>
              </a:ext>
            </a:extLst>
          </p:cNvPr>
          <p:cNvSpPr txBox="1"/>
          <p:nvPr/>
        </p:nvSpPr>
        <p:spPr>
          <a:xfrm>
            <a:off x="1091379" y="199450"/>
            <a:ext cx="985192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2 minutes pour réaliser l’activité de la page 9 sur le livret. Ensuite, vous comparez vos réponses en justifiant.</a:t>
            </a:r>
          </a:p>
          <a:p>
            <a:r>
              <a:rPr lang="fr-FR" i="1" dirty="0">
                <a:solidFill>
                  <a:schemeClr val="bg1">
                    <a:lumMod val="75000"/>
                  </a:schemeClr>
                </a:solidFill>
              </a:rPr>
              <a:t>Suivre de près les élèves et apporter de l’aide si nécessaire</a:t>
            </a:r>
            <a:r>
              <a:rPr lang="fr-FR" sz="2000" i="1" dirty="0">
                <a:solidFill>
                  <a:schemeClr val="bg1">
                    <a:lumMod val="75000"/>
                  </a:schemeClr>
                </a:solidFill>
              </a:rPr>
              <a:t>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78C18095-C93A-E5E4-5FDC-A2C1470BF0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736" b="4447"/>
          <a:stretch>
            <a:fillRect/>
          </a:stretch>
        </p:blipFill>
        <p:spPr>
          <a:xfrm>
            <a:off x="3059676" y="983226"/>
            <a:ext cx="6210300" cy="565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5307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5A5EF89C-1B6C-78AA-1919-3A09B2FE47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6059" y="4367357"/>
            <a:ext cx="10420139" cy="2076895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3A6A7B0-C165-0CBC-16DD-D2768815C2CF}"/>
              </a:ext>
            </a:extLst>
          </p:cNvPr>
          <p:cNvSpPr txBox="1"/>
          <p:nvPr/>
        </p:nvSpPr>
        <p:spPr>
          <a:xfrm>
            <a:off x="1065805" y="263933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8408E7-49B7-22D2-9506-31F44916CA88}"/>
              </a:ext>
            </a:extLst>
          </p:cNvPr>
          <p:cNvSpPr txBox="1"/>
          <p:nvPr/>
        </p:nvSpPr>
        <p:spPr>
          <a:xfrm>
            <a:off x="1066059" y="608931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5B6D94A-DF11-0430-C618-0A8E7F10CFC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9721"/>
          <a:stretch>
            <a:fillRect/>
          </a:stretch>
        </p:blipFill>
        <p:spPr>
          <a:xfrm>
            <a:off x="1331496" y="1043986"/>
            <a:ext cx="9529007" cy="29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94090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A75289E-D38C-F9AF-2409-8094A16D1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351" y="4654379"/>
            <a:ext cx="10601011" cy="15144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26F3BCF-0DC5-72BE-018E-43F244279130}"/>
              </a:ext>
            </a:extLst>
          </p:cNvPr>
          <p:cNvSpPr txBox="1"/>
          <p:nvPr/>
        </p:nvSpPr>
        <p:spPr>
          <a:xfrm>
            <a:off x="1065805" y="263933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D1B1837-1ABC-B8C1-EF47-F97673847DB1}"/>
              </a:ext>
            </a:extLst>
          </p:cNvPr>
          <p:cNvSpPr txBox="1"/>
          <p:nvPr/>
        </p:nvSpPr>
        <p:spPr>
          <a:xfrm>
            <a:off x="1066059" y="608931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BD91A2D-7B2F-86FD-C0C0-53AB2F3EF8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9721"/>
          <a:stretch>
            <a:fillRect/>
          </a:stretch>
        </p:blipFill>
        <p:spPr>
          <a:xfrm>
            <a:off x="1331496" y="1043986"/>
            <a:ext cx="9529007" cy="29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5140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E5CD2CD1-06A6-EE1F-F01E-559F992914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14959" y="4377405"/>
            <a:ext cx="10158883" cy="208935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D1D2BF53-6524-C3F5-5E97-E561D46BBD76}"/>
              </a:ext>
            </a:extLst>
          </p:cNvPr>
          <p:cNvSpPr txBox="1"/>
          <p:nvPr/>
        </p:nvSpPr>
        <p:spPr>
          <a:xfrm>
            <a:off x="1065805" y="263933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24B4995-124F-F67D-E841-28FD1D3D0781}"/>
              </a:ext>
            </a:extLst>
          </p:cNvPr>
          <p:cNvSpPr txBox="1"/>
          <p:nvPr/>
        </p:nvSpPr>
        <p:spPr>
          <a:xfrm>
            <a:off x="1066059" y="608931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303EB7D-6DEB-25BD-1536-148EF98FD84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9721"/>
          <a:stretch>
            <a:fillRect/>
          </a:stretch>
        </p:blipFill>
        <p:spPr>
          <a:xfrm>
            <a:off x="1331496" y="1043986"/>
            <a:ext cx="9529007" cy="29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07841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7F467D92-1D5F-597D-EA6F-ABA6A2B7DD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b="13348"/>
          <a:stretch>
            <a:fillRect/>
          </a:stretch>
        </p:blipFill>
        <p:spPr>
          <a:xfrm>
            <a:off x="1295829" y="4025207"/>
            <a:ext cx="9845404" cy="252129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631464E-A124-49CD-54F4-6A2D75490582}"/>
              </a:ext>
            </a:extLst>
          </p:cNvPr>
          <p:cNvSpPr txBox="1"/>
          <p:nvPr/>
        </p:nvSpPr>
        <p:spPr>
          <a:xfrm>
            <a:off x="1065805" y="263933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A4B7C80-3B50-C9F3-EC28-D1644055341B}"/>
              </a:ext>
            </a:extLst>
          </p:cNvPr>
          <p:cNvSpPr txBox="1"/>
          <p:nvPr/>
        </p:nvSpPr>
        <p:spPr>
          <a:xfrm>
            <a:off x="1066059" y="608931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C2903E1-4D08-0ED0-92BB-9F684C0621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9721"/>
          <a:stretch>
            <a:fillRect/>
          </a:stretch>
        </p:blipFill>
        <p:spPr>
          <a:xfrm>
            <a:off x="1331496" y="1043986"/>
            <a:ext cx="9529007" cy="295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8973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ZoneTexte 15">
            <a:extLst>
              <a:ext uri="{FF2B5EF4-FFF2-40B4-BE49-F238E27FC236}">
                <a16:creationId xmlns:a16="http://schemas.microsoft.com/office/drawing/2014/main" id="{1DFC0F7F-98FB-C8DA-3C00-EBFA6B31A290}"/>
              </a:ext>
            </a:extLst>
          </p:cNvPr>
          <p:cNvSpPr txBox="1"/>
          <p:nvPr/>
        </p:nvSpPr>
        <p:spPr>
          <a:xfrm>
            <a:off x="521110" y="1856027"/>
            <a:ext cx="1114978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i="0" dirty="0">
                <a:solidFill>
                  <a:srgbClr val="EE1D25"/>
                </a:solidFill>
                <a:effectLst/>
                <a:latin typeface="Calibri-Bold"/>
              </a:rPr>
              <a:t>La variable dépendante </a:t>
            </a:r>
            <a:r>
              <a:rPr lang="fr-FR" sz="2000" b="1" i="0" dirty="0">
                <a:solidFill>
                  <a:srgbClr val="242021"/>
                </a:solidFill>
                <a:effectLst/>
                <a:latin typeface="Calibri-Bold"/>
              </a:rPr>
              <a:t>est </a:t>
            </a:r>
            <a:r>
              <a:rPr lang="fr-FR" sz="1100" b="0" i="0" dirty="0">
                <a:solidFill>
                  <a:srgbClr val="373B73"/>
                </a:solidFill>
                <a:effectLst/>
                <a:latin typeface="Helvetica-Light"/>
              </a:rPr>
              <a:t>……………………………………………..........……..................…</a:t>
            </a:r>
            <a:r>
              <a:rPr lang="fr-FR" sz="11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 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L’unité est en </a:t>
            </a:r>
            <a:r>
              <a:rPr lang="fr-FR" sz="1100" b="0" i="0" dirty="0">
                <a:solidFill>
                  <a:srgbClr val="373B73"/>
                </a:solidFill>
                <a:effectLst/>
                <a:latin typeface="Helvetica-Light"/>
              </a:rPr>
              <a:t>……......……............................</a:t>
            </a:r>
            <a:r>
              <a:rPr lang="fr-FR" sz="11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fr-FR" sz="2000" dirty="0"/>
              <a:t> </a:t>
            </a:r>
            <a:br>
              <a:rPr lang="fr-FR" sz="2000" dirty="0"/>
            </a:br>
            <a:endParaRPr lang="fr-FR" sz="2000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23D4E50-3F4F-2BE9-5EFA-B6B24BC5B200}"/>
              </a:ext>
            </a:extLst>
          </p:cNvPr>
          <p:cNvSpPr txBox="1"/>
          <p:nvPr/>
        </p:nvSpPr>
        <p:spPr>
          <a:xfrm>
            <a:off x="3913237" y="1868800"/>
            <a:ext cx="41098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la taille d’une pousse de lentille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77F7466-3A27-8CB6-322F-6B3271954069}"/>
              </a:ext>
            </a:extLst>
          </p:cNvPr>
          <p:cNvSpPr txBox="1"/>
          <p:nvPr/>
        </p:nvSpPr>
        <p:spPr>
          <a:xfrm>
            <a:off x="521110" y="1445837"/>
            <a:ext cx="1156273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i="0" dirty="0">
                <a:solidFill>
                  <a:srgbClr val="0072B4"/>
                </a:solidFill>
                <a:effectLst/>
                <a:latin typeface="Calibri-Bold"/>
              </a:rPr>
              <a:t>La variable indépendante </a:t>
            </a:r>
            <a:r>
              <a:rPr lang="fr-FR" sz="2000" b="1" i="0" dirty="0">
                <a:solidFill>
                  <a:srgbClr val="242021"/>
                </a:solidFill>
                <a:effectLst/>
                <a:latin typeface="Calibri-Bold"/>
              </a:rPr>
              <a:t>est</a:t>
            </a:r>
            <a:r>
              <a:rPr lang="fr-FR" sz="1100" b="0" i="0" dirty="0">
                <a:solidFill>
                  <a:srgbClr val="373B73"/>
                </a:solidFill>
                <a:effectLst/>
                <a:latin typeface="Helvetica-Light"/>
              </a:rPr>
              <a:t>……..........................................…….....................................…</a:t>
            </a:r>
            <a:r>
              <a:rPr lang="fr-FR" sz="11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 L’unité est en </a:t>
            </a:r>
            <a:r>
              <a:rPr lang="fr-FR" sz="1100" b="0" i="0" dirty="0">
                <a:solidFill>
                  <a:srgbClr val="373B73"/>
                </a:solidFill>
                <a:effectLst/>
                <a:latin typeface="Helvetica-Light"/>
              </a:rPr>
              <a:t>……………….......…….................</a:t>
            </a:r>
            <a:r>
              <a:rPr lang="fr-FR" sz="11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</a:t>
            </a:r>
            <a:endParaRPr lang="fr-FR" sz="1100" dirty="0"/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0555C462-3E4D-3DD8-4FC7-AC54EA93DA37}"/>
              </a:ext>
            </a:extLst>
          </p:cNvPr>
          <p:cNvSpPr txBox="1"/>
          <p:nvPr/>
        </p:nvSpPr>
        <p:spPr>
          <a:xfrm>
            <a:off x="9404554" y="1860073"/>
            <a:ext cx="62434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cm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A4256C-CAB7-8638-53AF-DC6AD7022B5A}"/>
              </a:ext>
            </a:extLst>
          </p:cNvPr>
          <p:cNvSpPr txBox="1"/>
          <p:nvPr/>
        </p:nvSpPr>
        <p:spPr>
          <a:xfrm>
            <a:off x="9313605" y="1462304"/>
            <a:ext cx="41098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jours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A08DAA0-2162-0AAC-6E3F-50A528C6F5C4}"/>
              </a:ext>
            </a:extLst>
          </p:cNvPr>
          <p:cNvSpPr txBox="1"/>
          <p:nvPr/>
        </p:nvSpPr>
        <p:spPr>
          <a:xfrm>
            <a:off x="5294670" y="1462304"/>
            <a:ext cx="8799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L'âge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E892635-E6A9-162F-FBD9-C68B97D97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0159" y="1036392"/>
            <a:ext cx="11012743" cy="323850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879DD78-EC78-04E0-9C50-EE49EE6816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59" y="2321013"/>
            <a:ext cx="10825931" cy="400111"/>
          </a:xfrm>
          <a:prstGeom prst="rect">
            <a:avLst/>
          </a:prstGeom>
        </p:spPr>
      </p:pic>
      <p:sp>
        <p:nvSpPr>
          <p:cNvPr id="25" name="ZoneTexte 24">
            <a:extLst>
              <a:ext uri="{FF2B5EF4-FFF2-40B4-BE49-F238E27FC236}">
                <a16:creationId xmlns:a16="http://schemas.microsoft.com/office/drawing/2014/main" id="{BDFEA8CD-7F48-0DCD-7B36-B1FC03470132}"/>
              </a:ext>
            </a:extLst>
          </p:cNvPr>
          <p:cNvSpPr txBox="1"/>
          <p:nvPr/>
        </p:nvSpPr>
        <p:spPr>
          <a:xfrm>
            <a:off x="540159" y="2857382"/>
            <a:ext cx="101475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Variation de </a:t>
            </a:r>
            <a:r>
              <a:rPr lang="fr-FR" sz="1100" b="0" i="0" dirty="0">
                <a:solidFill>
                  <a:srgbClr val="373B73"/>
                </a:solidFill>
                <a:effectLst/>
                <a:latin typeface="Helvetica-Light"/>
              </a:rPr>
              <a:t>……......…….....</a:t>
            </a:r>
            <a:r>
              <a:rPr lang="fr-FR" sz="1100" dirty="0">
                <a:solidFill>
                  <a:srgbClr val="373B73"/>
                </a:solidFill>
                <a:latin typeface="Helvetica-Light"/>
              </a:rPr>
              <a:t>......................................................</a:t>
            </a:r>
            <a:r>
              <a:rPr lang="fr-FR" sz="1100" b="0" i="0" dirty="0">
                <a:solidFill>
                  <a:srgbClr val="373B73"/>
                </a:solidFill>
                <a:effectLst/>
                <a:latin typeface="Helvetica-Light"/>
              </a:rPr>
              <a:t>.............…</a:t>
            </a:r>
            <a:r>
              <a:rPr lang="fr-FR" sz="2000" b="0" i="0" dirty="0">
                <a:solidFill>
                  <a:srgbClr val="373B73"/>
                </a:solidFill>
                <a:effectLst/>
                <a:latin typeface="Helvetica-Light"/>
              </a:rPr>
              <a:t> </a:t>
            </a: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en fonction de</a:t>
            </a:r>
            <a:r>
              <a:rPr lang="fr-FR" sz="1100" b="0" i="0" dirty="0">
                <a:solidFill>
                  <a:srgbClr val="373B73"/>
                </a:solidFill>
                <a:effectLst/>
                <a:latin typeface="Helvetica-Light"/>
              </a:rPr>
              <a:t>………………………………......……..................… </a:t>
            </a:r>
            <a:r>
              <a:rPr lang="fr-FR" sz="11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fr-FR" sz="1100" dirty="0"/>
              <a:t>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BDFA8C99-2047-B12A-5557-BF9535696BBA}"/>
              </a:ext>
            </a:extLst>
          </p:cNvPr>
          <p:cNvSpPr txBox="1"/>
          <p:nvPr/>
        </p:nvSpPr>
        <p:spPr>
          <a:xfrm>
            <a:off x="2443314" y="2857382"/>
            <a:ext cx="41098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la taille d’une pousse de lentille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C7C970-1E98-5F30-BFEE-588642D0B77B}"/>
              </a:ext>
            </a:extLst>
          </p:cNvPr>
          <p:cNvSpPr txBox="1"/>
          <p:nvPr/>
        </p:nvSpPr>
        <p:spPr>
          <a:xfrm>
            <a:off x="7740443" y="2857382"/>
            <a:ext cx="15731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00B0F0"/>
                </a:solidFill>
                <a:latin typeface="Bradley Hand ITC" panose="03070402050302030203" pitchFamily="66" charset="0"/>
              </a:rPr>
              <a:t>Son âge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27AD4FC2-FBE1-4595-1E47-A4E3270B25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159" y="3416658"/>
            <a:ext cx="10466439" cy="371475"/>
          </a:xfrm>
          <a:prstGeom prst="rect">
            <a:avLst/>
          </a:prstGeom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AFAE5E13-7748-23A2-D2FE-473FE7368A73}"/>
              </a:ext>
            </a:extLst>
          </p:cNvPr>
          <p:cNvSpPr txBox="1"/>
          <p:nvPr/>
        </p:nvSpPr>
        <p:spPr>
          <a:xfrm>
            <a:off x="540159" y="3950172"/>
            <a:ext cx="95618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La taille d’une pousse de lentille qui a 4 jours est : </a:t>
            </a:r>
            <a:r>
              <a:rPr lang="fr-FR" sz="1200" b="0" i="0" dirty="0">
                <a:solidFill>
                  <a:srgbClr val="373B73"/>
                </a:solidFill>
                <a:effectLst/>
                <a:latin typeface="Helvetica-Light"/>
              </a:rPr>
              <a:t>………......……...............…...............…… </a:t>
            </a:r>
            <a:r>
              <a:rPr lang="fr-FR" sz="1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L’âge d’une pousse de lentille ayant une taille de 6 cm est : </a:t>
            </a:r>
            <a:r>
              <a:rPr lang="fr-FR" sz="1200" b="0" i="0" dirty="0">
                <a:solidFill>
                  <a:srgbClr val="373B73"/>
                </a:solidFill>
                <a:effectLst/>
                <a:latin typeface="Helvetica-Light"/>
              </a:rPr>
              <a:t>………......…................………… </a:t>
            </a:r>
            <a:r>
              <a:rPr lang="fr-FR" sz="1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</a:t>
            </a:r>
            <a:r>
              <a:rPr lang="fr-FR" dirty="0"/>
              <a:t> 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05D6B54D-56D1-5520-401F-4CA918135A47}"/>
              </a:ext>
            </a:extLst>
          </p:cNvPr>
          <p:cNvSpPr txBox="1"/>
          <p:nvPr/>
        </p:nvSpPr>
        <p:spPr>
          <a:xfrm>
            <a:off x="6588839" y="3930159"/>
            <a:ext cx="12462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 cm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9429178-6D0B-7988-1529-144BBB56AB5B}"/>
              </a:ext>
            </a:extLst>
          </p:cNvPr>
          <p:cNvSpPr txBox="1"/>
          <p:nvPr/>
        </p:nvSpPr>
        <p:spPr>
          <a:xfrm>
            <a:off x="7211959" y="4209050"/>
            <a:ext cx="16567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8 jours</a:t>
            </a:r>
          </a:p>
        </p:txBody>
      </p:sp>
      <p:pic>
        <p:nvPicPr>
          <p:cNvPr id="35" name="Image 34">
            <a:extLst>
              <a:ext uri="{FF2B5EF4-FFF2-40B4-BE49-F238E27FC236}">
                <a16:creationId xmlns:a16="http://schemas.microsoft.com/office/drawing/2014/main" id="{C25765DC-508E-D60A-2A5A-3CF7954554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341" y="4690250"/>
            <a:ext cx="10098497" cy="390525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47D66DC-F5C9-40A4-35FD-B08046533461}"/>
              </a:ext>
            </a:extLst>
          </p:cNvPr>
          <p:cNvSpPr txBox="1"/>
          <p:nvPr/>
        </p:nvSpPr>
        <p:spPr>
          <a:xfrm>
            <a:off x="540159" y="5168241"/>
            <a:ext cx="1046643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La valeur de la taille d’une pousse de lentille à 4 jours est : </a:t>
            </a:r>
            <a:r>
              <a:rPr lang="fr-FR" sz="1200" b="0" i="0" dirty="0">
                <a:solidFill>
                  <a:srgbClr val="373B73"/>
                </a:solidFill>
                <a:effectLst/>
                <a:latin typeface="Helvetica-Light"/>
              </a:rPr>
              <a:t>………........………............. </a:t>
            </a:r>
            <a:r>
              <a:rPr lang="fr-FR" sz="1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</a:t>
            </a:r>
            <a:endParaRPr lang="fr-FR" dirty="0">
              <a:solidFill>
                <a:srgbClr val="242021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La valeur de la taille d’une pousse de lentille à 12 jours est : </a:t>
            </a:r>
            <a:r>
              <a:rPr lang="fr-FR" sz="1200" b="0" i="0" dirty="0">
                <a:solidFill>
                  <a:srgbClr val="373B73"/>
                </a:solidFill>
                <a:effectLst/>
                <a:latin typeface="Helvetica-Light"/>
              </a:rPr>
              <a:t>………......………............. </a:t>
            </a:r>
            <a:r>
              <a:rPr lang="fr-FR" sz="14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0" i="0" dirty="0">
                <a:solidFill>
                  <a:srgbClr val="242021"/>
                </a:solidFill>
                <a:effectLst/>
                <a:latin typeface="Calibri" panose="020F0502020204030204" pitchFamily="34" charset="0"/>
              </a:rPr>
              <a:t>La variation de la taille d’une pousse de lentille entre 4 et 12 jours est :</a:t>
            </a:r>
            <a:r>
              <a:rPr lang="fr-FR" sz="2000" dirty="0"/>
              <a:t> </a:t>
            </a:r>
            <a:endParaRPr lang="fr-FR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F800E0C0-44B4-842B-AB78-5CD16B106876}"/>
              </a:ext>
            </a:extLst>
          </p:cNvPr>
          <p:cNvSpPr txBox="1"/>
          <p:nvPr/>
        </p:nvSpPr>
        <p:spPr>
          <a:xfrm>
            <a:off x="7280784" y="5210861"/>
            <a:ext cx="7423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 cm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F4F9094E-A907-8486-9BCC-C122547BF592}"/>
              </a:ext>
            </a:extLst>
          </p:cNvPr>
          <p:cNvSpPr txBox="1"/>
          <p:nvPr/>
        </p:nvSpPr>
        <p:spPr>
          <a:xfrm>
            <a:off x="7280783" y="5530780"/>
            <a:ext cx="9389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 cm</a:t>
            </a:r>
          </a:p>
        </p:txBody>
      </p:sp>
      <p:pic>
        <p:nvPicPr>
          <p:cNvPr id="41" name="Image 40">
            <a:extLst>
              <a:ext uri="{FF2B5EF4-FFF2-40B4-BE49-F238E27FC236}">
                <a16:creationId xmlns:a16="http://schemas.microsoft.com/office/drawing/2014/main" id="{0A9CD2FA-EC17-2B5E-2EA3-236359BCB7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35207" y="6113118"/>
            <a:ext cx="2849051" cy="500093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2342C46E-FB65-4FD5-8C52-E0FE0A6249DE}"/>
              </a:ext>
            </a:extLst>
          </p:cNvPr>
          <p:cNvSpPr txBox="1"/>
          <p:nvPr/>
        </p:nvSpPr>
        <p:spPr>
          <a:xfrm>
            <a:off x="4028763" y="6183904"/>
            <a:ext cx="9389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 cm</a:t>
            </a: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9B265B0C-2510-BBCB-0621-519697CA9265}"/>
              </a:ext>
            </a:extLst>
          </p:cNvPr>
          <p:cNvSpPr txBox="1"/>
          <p:nvPr/>
        </p:nvSpPr>
        <p:spPr>
          <a:xfrm>
            <a:off x="4967748" y="6183904"/>
            <a:ext cx="7423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2 cm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9D2B4A17-E8DC-BE79-EF1D-823BAD080A04}"/>
              </a:ext>
            </a:extLst>
          </p:cNvPr>
          <p:cNvSpPr txBox="1"/>
          <p:nvPr/>
        </p:nvSpPr>
        <p:spPr>
          <a:xfrm>
            <a:off x="5845273" y="6183904"/>
            <a:ext cx="9389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8 cm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9055601-3686-B4B2-5035-0322B1637AC1}"/>
              </a:ext>
            </a:extLst>
          </p:cNvPr>
          <p:cNvSpPr txBox="1"/>
          <p:nvPr/>
        </p:nvSpPr>
        <p:spPr>
          <a:xfrm>
            <a:off x="1371818" y="361316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1800" noProof="0" dirty="0"/>
          </a:p>
        </p:txBody>
      </p:sp>
    </p:spTree>
    <p:extLst>
      <p:ext uri="{BB962C8B-B14F-4D97-AF65-F5344CB8AC3E}">
        <p14:creationId xmlns:p14="http://schemas.microsoft.com/office/powerpoint/2010/main" val="732183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239219" y="743017"/>
            <a:ext cx="9678395" cy="5378639"/>
            <a:chOff x="1392875" y="716641"/>
            <a:chExt cx="9678395" cy="5378639"/>
          </a:xfrm>
        </p:grpSpPr>
        <p:grpSp>
          <p:nvGrpSpPr>
            <p:cNvPr id="2" name="Group 1"/>
            <p:cNvGrpSpPr/>
            <p:nvPr/>
          </p:nvGrpSpPr>
          <p:grpSpPr>
            <a:xfrm>
              <a:off x="1392875" y="716641"/>
              <a:ext cx="9678395" cy="5378639"/>
              <a:chOff x="1324757" y="2465021"/>
              <a:chExt cx="11734800" cy="6521459"/>
            </a:xfrm>
          </p:grpSpPr>
          <p:sp>
            <p:nvSpPr>
              <p:cNvPr id="3" name="Rectangle : coins arrondis 10">
                <a:extLst>
                  <a:ext uri="{FF2B5EF4-FFF2-40B4-BE49-F238E27FC236}">
                    <a16:creationId xmlns:a16="http://schemas.microsoft.com/office/drawing/2014/main" id="{BCCC35B8-3450-2690-3115-D6BD6B7A6030}"/>
                  </a:ext>
                </a:extLst>
              </p:cNvPr>
              <p:cNvSpPr/>
              <p:nvPr/>
            </p:nvSpPr>
            <p:spPr>
              <a:xfrm>
                <a:off x="1324757" y="2465021"/>
                <a:ext cx="11734800" cy="6521459"/>
              </a:xfrm>
              <a:prstGeom prst="roundRect">
                <a:avLst>
                  <a:gd name="adj" fmla="val 2665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7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" name="Rectangle 3"/>
              <p:cNvSpPr/>
              <p:nvPr/>
            </p:nvSpPr>
            <p:spPr>
              <a:xfrm>
                <a:off x="1471714" y="2574003"/>
                <a:ext cx="11435443" cy="6248400"/>
              </a:xfrm>
              <a:prstGeom prst="rect">
                <a:avLst/>
              </a:prstGeom>
              <a:solidFill>
                <a:srgbClr val="E3EEF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5" name="Rectangle 4"/>
              <p:cNvSpPr/>
              <p:nvPr/>
            </p:nvSpPr>
            <p:spPr>
              <a:xfrm>
                <a:off x="1646588" y="2726403"/>
                <a:ext cx="11085695" cy="59436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5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grpSp>
          <p:nvGrpSpPr>
            <p:cNvPr id="9" name="Group 8"/>
            <p:cNvGrpSpPr/>
            <p:nvPr/>
          </p:nvGrpSpPr>
          <p:grpSpPr>
            <a:xfrm>
              <a:off x="1524480" y="1364961"/>
              <a:ext cx="9143040" cy="4075859"/>
              <a:chOff x="1524480" y="1364961"/>
              <a:chExt cx="9143040" cy="4075859"/>
            </a:xfrm>
          </p:grpSpPr>
          <p:sp>
            <p:nvSpPr>
              <p:cNvPr id="6" name="Rectangle 5"/>
              <p:cNvSpPr/>
              <p:nvPr/>
            </p:nvSpPr>
            <p:spPr>
              <a:xfrm>
                <a:off x="1926825" y="5333787"/>
                <a:ext cx="8610496" cy="107033"/>
              </a:xfrm>
              <a:prstGeom prst="rect">
                <a:avLst/>
              </a:prstGeom>
              <a:solidFill>
                <a:srgbClr val="FFC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1524480" y="2699086"/>
                <a:ext cx="9143040" cy="830997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30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Calibri" panose="020F0502020204030204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8" name="Picture 23">
                <a:extLst>
                  <a:ext uri="{FF2B5EF4-FFF2-40B4-BE49-F238E27FC236}">
                    <a16:creationId xmlns:a16="http://schemas.microsoft.com/office/drawing/2014/main" id="{21486612-00D6-F83F-038D-AA39C7ED7A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635784" y="1364961"/>
                <a:ext cx="920432" cy="920432"/>
              </a:xfrm>
              <a:prstGeom prst="rect">
                <a:avLst/>
              </a:prstGeom>
            </p:spPr>
          </p:pic>
        </p:grpSp>
      </p:grpSp>
      <p:sp>
        <p:nvSpPr>
          <p:cNvPr id="11" name="Title 10">
            <a:extLst>
              <a:ext uri="{FF2B5EF4-FFF2-40B4-BE49-F238E27FC236}">
                <a16:creationId xmlns:a16="http://schemas.microsoft.com/office/drawing/2014/main" id="{3FFE4D49-6D61-78D2-C38C-AAB578A550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510561"/>
            <a:ext cx="7772400" cy="2234643"/>
          </a:xfrm>
        </p:spPr>
        <p:txBody>
          <a:bodyPr>
            <a:normAutofit/>
          </a:bodyPr>
          <a:lstStyle/>
          <a:p>
            <a:r>
              <a:rPr lang="fr-FR" dirty="0"/>
              <a:t>Ouverture de la séance </a:t>
            </a:r>
            <a:br>
              <a:rPr lang="fr-FR" dirty="0"/>
            </a:br>
            <a:r>
              <a:rPr lang="fr-FR" sz="4000" dirty="0"/>
              <a:t>(5 min)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454615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3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8BC145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7" name="Rectangle 16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8" name="Right Triangle 17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8BC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19" name="Rectangle 18"/>
          <p:cNvSpPr/>
          <p:nvPr/>
        </p:nvSpPr>
        <p:spPr>
          <a:xfrm>
            <a:off x="2213177" y="1909802"/>
            <a:ext cx="102067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PA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20" name="TextBox 6"/>
          <p:cNvSpPr txBox="1"/>
          <p:nvPr/>
        </p:nvSpPr>
        <p:spPr>
          <a:xfrm>
            <a:off x="3233856" y="3118845"/>
            <a:ext cx="5910144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Pratique autonome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(15min)</a:t>
            </a:r>
            <a:endParaRPr lang="ar-MA" sz="4800" b="1" dirty="0">
              <a:solidFill>
                <a:srgbClr val="44546A"/>
              </a:solidFill>
              <a:cs typeface="Calibri" panose="020F0502020204030204" pitchFamily="34" charset="0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590" y="2020883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686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81EAB2-231D-1938-E357-DBF4AB799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122F46A7-A37D-1FD4-0E66-DD7BC5A1EE8A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273F6A9F-6F21-0ED3-2D51-1CE6B17C6CF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76B318CD-F132-0984-3B41-02953CEFF732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7C116E-8030-29C2-A3ED-25AFC3753733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035B728C-EA2B-E564-2D54-589878365D45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1318248D-A1AE-68F3-0F92-61D95F191D28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72416E77-05F3-23B1-70DA-658CF432832A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A7D2917-68B3-4A5E-10F1-6FA7EFD89535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430D1E30-5CA1-3D91-9E15-4E16E677C5F2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DEEBC555-3DE6-FEAD-6591-53DE824363E4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74796198-5F24-207C-A87C-9384F619939A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9B9C0C87-4715-0FBC-2202-41147BE2408A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3353382F-A211-C823-4118-3E60D2801760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08CBB392-F480-E1BB-6576-134F9400B248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527D3954-AD1D-61D5-7A68-5A3B192406E0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6BC6C27B-00C5-DDA3-8E22-4B626046068E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5F47C36A-544B-F01B-49CB-52AE74CD63B4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45BBC653-2D0B-F24D-3CCD-9DAA8F5C3834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803B64C5-2620-CB98-DF22-6EC4F110B321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6E8232D4-EC21-E13B-D449-B42AB3958EE9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3D4FB338-83EF-7C87-02FC-F805F7EEDD14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0BA78DD6-0BAF-6925-2DEA-7025123E3598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51EDB464-52D6-519E-FC3D-FEB8501DAFFB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3DEF92A5-374B-E789-39E2-59C9BA023A1D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CFD08B65-106A-CA38-405D-F100F492504E}"/>
              </a:ext>
            </a:extLst>
          </p:cNvPr>
          <p:cNvSpPr txBox="1"/>
          <p:nvPr/>
        </p:nvSpPr>
        <p:spPr>
          <a:xfrm>
            <a:off x="3376853" y="4086333"/>
            <a:ext cx="3102606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33DDEABD-F659-F123-3777-96FE19DC59A2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5889B0A4-7023-8670-0223-0EC36DE9D6BE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F76D37D7-7C14-FEF1-156C-8AC8103BF0AC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9974207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97EEACE-7BA8-EB20-5CAC-A2EF402817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5290" y="1437968"/>
            <a:ext cx="10529261" cy="398206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504F86-79E9-4C8B-FC91-52534761069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24551" y="435828"/>
            <a:ext cx="605086" cy="60508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66F0F3-C940-97F8-6DFC-2739DF0C9DE6}"/>
              </a:ext>
            </a:extLst>
          </p:cNvPr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page 10 sur le livret.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93758F5-A452-B034-2979-5F860928ECAC}"/>
              </a:ext>
            </a:extLst>
          </p:cNvPr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61938221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DE5CDB62-21F3-0D35-0D37-4CADEB8CF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338" y="1052974"/>
            <a:ext cx="7989324" cy="555536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F8F518A-64BA-54B3-8A50-ED496C3B4218}"/>
              </a:ext>
            </a:extLst>
          </p:cNvPr>
          <p:cNvSpPr txBox="1"/>
          <p:nvPr/>
        </p:nvSpPr>
        <p:spPr>
          <a:xfrm>
            <a:off x="1312605" y="517694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Circuler entre les rangs, cibler les élèves en difficultés, Insister sur le travail individuel.  Inciter les élèves à demander de l'aide en cas de besoin.</a:t>
            </a:r>
            <a:endParaRPr lang="en-US" sz="140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5B8D46-BFC6-B426-9BA3-A171376D2D6D}"/>
              </a:ext>
            </a:extLst>
          </p:cNvPr>
          <p:cNvSpPr txBox="1"/>
          <p:nvPr/>
        </p:nvSpPr>
        <p:spPr>
          <a:xfrm>
            <a:off x="1312606" y="266551"/>
            <a:ext cx="9566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6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10 sur le livret.</a:t>
            </a:r>
          </a:p>
        </p:txBody>
      </p:sp>
    </p:spTree>
    <p:extLst>
      <p:ext uri="{BB962C8B-B14F-4D97-AF65-F5344CB8AC3E}">
        <p14:creationId xmlns:p14="http://schemas.microsoft.com/office/powerpoint/2010/main" val="26050002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17258A5-E8A4-5CC0-F1B5-FDDFA8B31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8258" y="4664759"/>
            <a:ext cx="10815484" cy="1657251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AD5CA82-402D-C26A-637C-DC9B870A627A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E1FD235-EBA7-E4F5-DEB9-F368509F3380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E91D7D5-E99E-9845-BC58-CB2DD0062C4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09" b="3150"/>
          <a:stretch>
            <a:fillRect/>
          </a:stretch>
        </p:blipFill>
        <p:spPr>
          <a:xfrm>
            <a:off x="1203622" y="1128671"/>
            <a:ext cx="9784756" cy="311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82304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5F843E30-7753-4A87-EB1D-A2482E25AA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3026" y="4738107"/>
            <a:ext cx="10885948" cy="143094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CD9A03B-5199-4D9E-3D91-589860970A6E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5470A1-AC4B-02C3-6DB5-D56F91AF8C0E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AABE6C-17C6-8438-45D0-A9BBA4B95ED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709" b="3150"/>
          <a:stretch>
            <a:fillRect/>
          </a:stretch>
        </p:blipFill>
        <p:spPr>
          <a:xfrm>
            <a:off x="1203622" y="1128671"/>
            <a:ext cx="9784756" cy="311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43911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D5185E61-6FC2-E2B8-B76B-E7F4A162F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120" y="4566099"/>
            <a:ext cx="10777138" cy="185502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EEDF3DB-2C02-E434-9645-5DD272921EB6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BC554B8-CC64-9EEC-BFAD-F1E6720B355B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F8FAA18-72D9-6A52-2569-CD1C25FF1C5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709" b="3150"/>
          <a:stretch>
            <a:fillRect/>
          </a:stretch>
        </p:blipFill>
        <p:spPr>
          <a:xfrm>
            <a:off x="1203622" y="1128671"/>
            <a:ext cx="9784756" cy="3116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46522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2704084-1AF6-592A-03E3-29BD1CD9459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09" b="3150"/>
          <a:stretch>
            <a:fillRect/>
          </a:stretch>
        </p:blipFill>
        <p:spPr>
          <a:xfrm>
            <a:off x="1203622" y="1128671"/>
            <a:ext cx="9784756" cy="311682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80C421F-9E05-20C0-0C5D-FF8A902FAB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4322" y="4533452"/>
            <a:ext cx="10483356" cy="1833532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A295855-88C9-23E3-B1E7-9BD391E30C17}"/>
              </a:ext>
            </a:extLst>
          </p:cNvPr>
          <p:cNvSpPr txBox="1"/>
          <p:nvPr/>
        </p:nvSpPr>
        <p:spPr>
          <a:xfrm>
            <a:off x="1135055" y="235951"/>
            <a:ext cx="60943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Correction.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A81895F-1835-39E3-2060-E121F65E80A3}"/>
              </a:ext>
            </a:extLst>
          </p:cNvPr>
          <p:cNvSpPr txBox="1"/>
          <p:nvPr/>
        </p:nvSpPr>
        <p:spPr>
          <a:xfrm>
            <a:off x="1066059" y="653576"/>
            <a:ext cx="6094070" cy="3416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defTabSz="914400">
              <a:lnSpc>
                <a:spcPct val="90000"/>
              </a:lnSpc>
              <a:spcBef>
                <a:spcPct val="0"/>
              </a:spcBef>
              <a:buNone/>
              <a:defRPr b="0" i="1">
                <a:solidFill>
                  <a:schemeClr val="bg1">
                    <a:lumMod val="65000"/>
                  </a:schemeClr>
                </a:solidFill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fr-FR" noProof="0" dirty="0"/>
              <a:t>Inviter les élèves à passer au tableau </a:t>
            </a:r>
            <a:r>
              <a:rPr lang="fr-FR" dirty="0">
                <a:sym typeface="Hammersmith One"/>
              </a:rPr>
              <a:t>pour rédiger leurs réponses </a:t>
            </a:r>
            <a:r>
              <a:rPr lang="fr-FR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3459057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B9BAAEE-4C3B-DD88-AF36-DBA435858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1338" y="1052974"/>
            <a:ext cx="7989324" cy="555536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CB0F54-3CA6-9D5C-E6C9-10D4EA068B48}"/>
              </a:ext>
            </a:extLst>
          </p:cNvPr>
          <p:cNvSpPr txBox="1"/>
          <p:nvPr/>
        </p:nvSpPr>
        <p:spPr>
          <a:xfrm>
            <a:off x="4876800" y="1435509"/>
            <a:ext cx="16738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L'âge du veau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77AEA8-F093-546B-2E17-F0BBB9F2C2EB}"/>
              </a:ext>
            </a:extLst>
          </p:cNvPr>
          <p:cNvSpPr txBox="1"/>
          <p:nvPr/>
        </p:nvSpPr>
        <p:spPr>
          <a:xfrm>
            <a:off x="8290041" y="1435509"/>
            <a:ext cx="700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mois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5AF1DB-9A35-AD29-B3C5-FFC583341CBA}"/>
              </a:ext>
            </a:extLst>
          </p:cNvPr>
          <p:cNvSpPr txBox="1"/>
          <p:nvPr/>
        </p:nvSpPr>
        <p:spPr>
          <a:xfrm>
            <a:off x="4876800" y="1743719"/>
            <a:ext cx="2101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La masse du veau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669137A-31E4-9389-5AAD-1E1D65920EF7}"/>
              </a:ext>
            </a:extLst>
          </p:cNvPr>
          <p:cNvSpPr txBox="1"/>
          <p:nvPr/>
        </p:nvSpPr>
        <p:spPr>
          <a:xfrm>
            <a:off x="8290041" y="1743719"/>
            <a:ext cx="4892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kg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E6FF3635-95EC-C2CB-B96F-8335BBE5C8C9}"/>
              </a:ext>
            </a:extLst>
          </p:cNvPr>
          <p:cNvSpPr txBox="1"/>
          <p:nvPr/>
        </p:nvSpPr>
        <p:spPr>
          <a:xfrm>
            <a:off x="3825871" y="2834574"/>
            <a:ext cx="21018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La masse du veau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9A6D257D-E9FE-50D6-6622-57AE0C7AEA33}"/>
              </a:ext>
            </a:extLst>
          </p:cNvPr>
          <p:cNvSpPr txBox="1"/>
          <p:nvPr/>
        </p:nvSpPr>
        <p:spPr>
          <a:xfrm>
            <a:off x="7492441" y="2777611"/>
            <a:ext cx="106792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Son âge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7292B48-EEDF-E231-B3AB-6EF7FDB25189}"/>
              </a:ext>
            </a:extLst>
          </p:cNvPr>
          <p:cNvSpPr txBox="1"/>
          <p:nvPr/>
        </p:nvSpPr>
        <p:spPr>
          <a:xfrm>
            <a:off x="5924544" y="3861905"/>
            <a:ext cx="950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FF0000"/>
                </a:solidFill>
                <a:latin typeface="Bradley Hand ITC" panose="03070402050302030203" pitchFamily="66" charset="0"/>
              </a:rPr>
              <a:t>100 kg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5C9C74C-E786-0D26-5625-4A42ACA56742}"/>
              </a:ext>
            </a:extLst>
          </p:cNvPr>
          <p:cNvSpPr txBox="1"/>
          <p:nvPr/>
        </p:nvSpPr>
        <p:spPr>
          <a:xfrm>
            <a:off x="6080128" y="4146743"/>
            <a:ext cx="9220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6 mois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97F7803-393F-6975-8D80-CBC2C5FE0EBA}"/>
              </a:ext>
            </a:extLst>
          </p:cNvPr>
          <p:cNvSpPr txBox="1"/>
          <p:nvPr/>
        </p:nvSpPr>
        <p:spPr>
          <a:xfrm>
            <a:off x="5954840" y="4429380"/>
            <a:ext cx="973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315 kg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A3D0336-0A6E-B9E9-76E6-24B7AF0CA08B}"/>
              </a:ext>
            </a:extLst>
          </p:cNvPr>
          <p:cNvSpPr txBox="1"/>
          <p:nvPr/>
        </p:nvSpPr>
        <p:spPr>
          <a:xfrm>
            <a:off x="5345017" y="5522389"/>
            <a:ext cx="9733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125 kg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FF49426-5648-9AE3-9A58-24D75854CEAF}"/>
              </a:ext>
            </a:extLst>
          </p:cNvPr>
          <p:cNvSpPr txBox="1"/>
          <p:nvPr/>
        </p:nvSpPr>
        <p:spPr>
          <a:xfrm>
            <a:off x="5390584" y="5805026"/>
            <a:ext cx="982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285 kg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69CE757-678A-BCF4-7A8C-23004DE3452D}"/>
              </a:ext>
            </a:extLst>
          </p:cNvPr>
          <p:cNvSpPr txBox="1"/>
          <p:nvPr/>
        </p:nvSpPr>
        <p:spPr>
          <a:xfrm>
            <a:off x="6875445" y="6064874"/>
            <a:ext cx="211949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>
                <a:solidFill>
                  <a:srgbClr val="0070C0"/>
                </a:solidFill>
                <a:latin typeface="Bradley Hand ITC" panose="03070402050302030203" pitchFamily="66" charset="0"/>
              </a:rPr>
              <a:t>285-125= 160kg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FA3D976-793D-6E70-E929-73A5E96522D0}"/>
              </a:ext>
            </a:extLst>
          </p:cNvPr>
          <p:cNvSpPr txBox="1"/>
          <p:nvPr/>
        </p:nvSpPr>
        <p:spPr>
          <a:xfrm>
            <a:off x="1175173" y="307167"/>
            <a:ext cx="60943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Voici les réponses. </a:t>
            </a:r>
            <a:endParaRPr lang="fr-FR" sz="1800" noProof="0" dirty="0"/>
          </a:p>
        </p:txBody>
      </p:sp>
    </p:spTree>
    <p:extLst>
      <p:ext uri="{BB962C8B-B14F-4D97-AF65-F5344CB8AC3E}">
        <p14:creationId xmlns:p14="http://schemas.microsoft.com/office/powerpoint/2010/main" val="33404927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2188786" y="1398631"/>
            <a:ext cx="7823200" cy="4347639"/>
            <a:chOff x="1324757" y="2465021"/>
            <a:chExt cx="11734800" cy="6521459"/>
          </a:xfrm>
        </p:grpSpPr>
        <p:sp>
          <p:nvSpPr>
            <p:cNvPr id="17" name="Rectangle : coins arrondis 10">
              <a:extLst>
                <a:ext uri="{FF2B5EF4-FFF2-40B4-BE49-F238E27FC236}">
                  <a16:creationId xmlns:a16="http://schemas.microsoft.com/office/drawing/2014/main" id="{BCCC35B8-3450-2690-3115-D6BD6B7A6030}"/>
                </a:ext>
              </a:extLst>
            </p:cNvPr>
            <p:cNvSpPr/>
            <p:nvPr/>
          </p:nvSpPr>
          <p:spPr>
            <a:xfrm>
              <a:off x="1324757" y="2465021"/>
              <a:ext cx="11734800" cy="6521459"/>
            </a:xfrm>
            <a:prstGeom prst="roundRect">
              <a:avLst>
                <a:gd name="adj" fmla="val 2665"/>
              </a:avLst>
            </a:prstGeom>
            <a:solidFill>
              <a:schemeClr val="bg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471714" y="2574003"/>
              <a:ext cx="11435443" cy="6248400"/>
            </a:xfrm>
            <a:prstGeom prst="rect">
              <a:avLst/>
            </a:prstGeom>
            <a:solidFill>
              <a:srgbClr val="E3EE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646588" y="2726403"/>
              <a:ext cx="11085695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</p:grpSp>
      <p:sp>
        <p:nvSpPr>
          <p:cNvPr id="20" name="Rectangle 19"/>
          <p:cNvSpPr/>
          <p:nvPr/>
        </p:nvSpPr>
        <p:spPr>
          <a:xfrm>
            <a:off x="2653053" y="5210746"/>
            <a:ext cx="6960000" cy="86517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1" name="Rectangle 20"/>
          <p:cNvSpPr/>
          <p:nvPr/>
        </p:nvSpPr>
        <p:spPr>
          <a:xfrm>
            <a:off x="1778001" y="1851325"/>
            <a:ext cx="1455855" cy="660400"/>
          </a:xfrm>
          <a:prstGeom prst="rect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29" name="Right Triangle 28"/>
          <p:cNvSpPr/>
          <p:nvPr/>
        </p:nvSpPr>
        <p:spPr>
          <a:xfrm rot="10800000">
            <a:off x="1801929" y="2511725"/>
            <a:ext cx="383274" cy="417394"/>
          </a:xfrm>
          <a:prstGeom prst="rtTriangle">
            <a:avLst/>
          </a:prstGeom>
          <a:solidFill>
            <a:srgbClr val="4454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200" dirty="0"/>
          </a:p>
        </p:txBody>
      </p:sp>
      <p:sp>
        <p:nvSpPr>
          <p:cNvPr id="30" name="Rectangle 29"/>
          <p:cNvSpPr/>
          <p:nvPr/>
        </p:nvSpPr>
        <p:spPr>
          <a:xfrm>
            <a:off x="2213177" y="1909802"/>
            <a:ext cx="58550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3200" b="1" dirty="0">
                <a:solidFill>
                  <a:schemeClr val="bg1"/>
                </a:solidFill>
              </a:rPr>
              <a:t>C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31" name="TextBox 6"/>
          <p:cNvSpPr txBox="1"/>
          <p:nvPr/>
        </p:nvSpPr>
        <p:spPr>
          <a:xfrm>
            <a:off x="2570723" y="3118845"/>
            <a:ext cx="7390463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Clôture de la séance</a:t>
            </a:r>
          </a:p>
          <a:p>
            <a:pPr algn="ctr">
              <a:lnSpc>
                <a:spcPts val="5486"/>
              </a:lnSpc>
              <a:spcAft>
                <a:spcPts val="2000"/>
              </a:spcAft>
            </a:pPr>
            <a:r>
              <a:rPr lang="fr-FR" sz="4800" b="1" dirty="0">
                <a:solidFill>
                  <a:srgbClr val="44546A"/>
                </a:solidFill>
                <a:cs typeface="Calibri" panose="020F0502020204030204" pitchFamily="34" charset="0"/>
              </a:rPr>
              <a:t>(5 mn)</a:t>
            </a:r>
            <a:endParaRPr lang="ar-MA" sz="4800" b="1" dirty="0">
              <a:solidFill>
                <a:srgbClr val="44546A"/>
              </a:solidFill>
              <a:cs typeface="Calibri" panose="020F0502020204030204" pitchFamily="34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8072" y="2070459"/>
            <a:ext cx="649963" cy="64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6779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25AF97-816D-C68C-23FE-FBA68BFFA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B64417FB-E091-BC53-D607-11AB329C9AB4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560F305C-6FBC-E21A-0169-CE6A18A532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68EB4B5A-CDC5-A076-A3DA-644BA4BF6508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5AA6E48-B623-4789-CB48-E2CC30D978DA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62F5E6A2-6616-AF28-8C95-6AB25AC14D80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E36D700F-D425-4622-45C8-103D6E17A0F2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D8F5AC04-A19E-32D6-5A04-39568F905C65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7BFE267-1D1C-5BF0-C315-C0467686A0B0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801C0B0A-5FEC-002D-2CC2-CC03BCBD8DBF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C86E1E88-C212-DC53-CA25-184463DE9FC4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69697710-FD8C-0BA9-73AE-B60C7682DF07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75100C8A-8DEA-D083-F1E7-C370C920FB09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FC80011B-86AB-652B-22EF-E26E7D2D5E96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DDC19152-83B6-7128-8876-24BCA2D1E0BE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B4C6DDF4-C370-2370-9FF5-6AD785FF5707}"/>
              </a:ext>
            </a:extLst>
          </p:cNvPr>
          <p:cNvSpPr>
            <a:spLocks noChangeAspect="1"/>
          </p:cNvSpPr>
          <p:nvPr/>
        </p:nvSpPr>
        <p:spPr>
          <a:xfrm>
            <a:off x="2575079" y="2241339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8127A545-FF45-D0CB-9622-2750300009C7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26E0D006-21DA-4B00-38C4-69C609E80829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7E2BE7CB-DCC5-8B93-4CFC-5300B67B1206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480558C2-D7A5-56E2-0DF6-07DC1FA1538E}"/>
              </a:ext>
            </a:extLst>
          </p:cNvPr>
          <p:cNvSpPr txBox="1"/>
          <p:nvPr/>
        </p:nvSpPr>
        <p:spPr>
          <a:xfrm>
            <a:off x="3415933" y="2797105"/>
            <a:ext cx="668878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56889E1E-B7C3-A3D6-C903-A92CA09A01E7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BFBC2BC5-1A04-0826-0976-461E1D5F2023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BBDF3617-2C31-4DCA-B8DA-32929CD781CF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F6C9A7BC-9DAA-42B0-8064-A30D036A0081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FF57CFE6-B304-7D18-4395-3953A284A04E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15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6575792-BE3B-E244-C50B-CA569FB7FADA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5CEA856E-A370-FFEF-F270-6297793A6CAB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43C19243-26B3-6534-F735-50F0D6C5BC22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6B349C04-EB64-FC90-8431-FA67BD1A758C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169977701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A2BD9F-0D95-289C-A9BF-AB420C3C56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>
            <a:extLst>
              <a:ext uri="{FF2B5EF4-FFF2-40B4-BE49-F238E27FC236}">
                <a16:creationId xmlns:a16="http://schemas.microsoft.com/office/drawing/2014/main" id="{E56105EF-0982-2B35-42C7-F7456607771E}"/>
              </a:ext>
            </a:extLst>
          </p:cNvPr>
          <p:cNvSpPr/>
          <p:nvPr/>
        </p:nvSpPr>
        <p:spPr>
          <a:xfrm>
            <a:off x="1009033" y="276600"/>
            <a:ext cx="394710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Structure de la séance</a:t>
            </a:r>
          </a:p>
        </p:txBody>
      </p:sp>
      <p:pic>
        <p:nvPicPr>
          <p:cNvPr id="54" name="Picture 3">
            <a:extLst>
              <a:ext uri="{FF2B5EF4-FFF2-40B4-BE49-F238E27FC236}">
                <a16:creationId xmlns:a16="http://schemas.microsoft.com/office/drawing/2014/main" id="{19E0C7DE-D42B-E77C-4AF2-57AFFF2333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68" y="299505"/>
            <a:ext cx="609383" cy="609383"/>
          </a:xfrm>
          <a:prstGeom prst="rect">
            <a:avLst/>
          </a:prstGeom>
        </p:spPr>
      </p:pic>
      <p:sp>
        <p:nvSpPr>
          <p:cNvPr id="2" name="Rectangle : coins arrondis 10">
            <a:extLst>
              <a:ext uri="{FF2B5EF4-FFF2-40B4-BE49-F238E27FC236}">
                <a16:creationId xmlns:a16="http://schemas.microsoft.com/office/drawing/2014/main" id="{0336D520-4707-4D7A-4C5E-FF9ADB7CA76A}"/>
              </a:ext>
            </a:extLst>
          </p:cNvPr>
          <p:cNvSpPr/>
          <p:nvPr/>
        </p:nvSpPr>
        <p:spPr>
          <a:xfrm>
            <a:off x="2268126" y="1688095"/>
            <a:ext cx="8127697" cy="381796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589083-8BF4-42E4-BD73-F55941C9B981}"/>
              </a:ext>
            </a:extLst>
          </p:cNvPr>
          <p:cNvSpPr/>
          <p:nvPr/>
        </p:nvSpPr>
        <p:spPr>
          <a:xfrm>
            <a:off x="2388400" y="1812195"/>
            <a:ext cx="7899097" cy="3566050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Flowchart: Alternate Process 38">
            <a:extLst>
              <a:ext uri="{FF2B5EF4-FFF2-40B4-BE49-F238E27FC236}">
                <a16:creationId xmlns:a16="http://schemas.microsoft.com/office/drawing/2014/main" id="{FBE161AA-FFB1-2971-9F77-7F933FBD9DC9}"/>
              </a:ext>
            </a:extLst>
          </p:cNvPr>
          <p:cNvSpPr/>
          <p:nvPr/>
        </p:nvSpPr>
        <p:spPr>
          <a:xfrm>
            <a:off x="3170164" y="3352462"/>
            <a:ext cx="673630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Flowchart: Alternate Process 39">
            <a:extLst>
              <a:ext uri="{FF2B5EF4-FFF2-40B4-BE49-F238E27FC236}">
                <a16:creationId xmlns:a16="http://schemas.microsoft.com/office/drawing/2014/main" id="{97834AF9-C120-E60C-635B-90E4507F84BE}"/>
              </a:ext>
            </a:extLst>
          </p:cNvPr>
          <p:cNvSpPr/>
          <p:nvPr/>
        </p:nvSpPr>
        <p:spPr>
          <a:xfrm>
            <a:off x="3166184" y="2731292"/>
            <a:ext cx="6743594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lowchart: Alternate Process 40">
            <a:extLst>
              <a:ext uri="{FF2B5EF4-FFF2-40B4-BE49-F238E27FC236}">
                <a16:creationId xmlns:a16="http://schemas.microsoft.com/office/drawing/2014/main" id="{DF1C6A11-757D-4B13-BC49-691F7208A169}"/>
              </a:ext>
            </a:extLst>
          </p:cNvPr>
          <p:cNvSpPr/>
          <p:nvPr/>
        </p:nvSpPr>
        <p:spPr>
          <a:xfrm>
            <a:off x="3166184" y="2112780"/>
            <a:ext cx="6740288" cy="547670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4ED664F-7AE3-D10D-B701-987131C0976C}"/>
              </a:ext>
            </a:extLst>
          </p:cNvPr>
          <p:cNvSpPr/>
          <p:nvPr/>
        </p:nvSpPr>
        <p:spPr>
          <a:xfrm>
            <a:off x="3296198" y="2135674"/>
            <a:ext cx="5130800" cy="42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Ouverture de la séance 		                     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l 43">
            <a:extLst>
              <a:ext uri="{FF2B5EF4-FFF2-40B4-BE49-F238E27FC236}">
                <a16:creationId xmlns:a16="http://schemas.microsoft.com/office/drawing/2014/main" id="{5CB1B00D-4F2B-14CA-0607-8F52BC7F8963}"/>
              </a:ext>
            </a:extLst>
          </p:cNvPr>
          <p:cNvSpPr/>
          <p:nvPr/>
        </p:nvSpPr>
        <p:spPr>
          <a:xfrm>
            <a:off x="9234739" y="211347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ZoneTexte 19">
            <a:extLst>
              <a:ext uri="{FF2B5EF4-FFF2-40B4-BE49-F238E27FC236}">
                <a16:creationId xmlns:a16="http://schemas.microsoft.com/office/drawing/2014/main" id="{1B5D90D1-D9A5-CFDB-2383-6F9E76A091E8}"/>
              </a:ext>
            </a:extLst>
          </p:cNvPr>
          <p:cNvSpPr txBox="1"/>
          <p:nvPr/>
        </p:nvSpPr>
        <p:spPr>
          <a:xfrm>
            <a:off x="8406970" y="2186372"/>
            <a:ext cx="7970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22" name="Oval 45">
            <a:extLst>
              <a:ext uri="{FF2B5EF4-FFF2-40B4-BE49-F238E27FC236}">
                <a16:creationId xmlns:a16="http://schemas.microsoft.com/office/drawing/2014/main" id="{FF969536-DA57-C089-5277-FA08BE1CF20F}"/>
              </a:ext>
            </a:extLst>
          </p:cNvPr>
          <p:cNvSpPr/>
          <p:nvPr/>
        </p:nvSpPr>
        <p:spPr>
          <a:xfrm>
            <a:off x="9234739" y="2757350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ZoneTexte 19">
            <a:extLst>
              <a:ext uri="{FF2B5EF4-FFF2-40B4-BE49-F238E27FC236}">
                <a16:creationId xmlns:a16="http://schemas.microsoft.com/office/drawing/2014/main" id="{950DB183-1762-1EA6-18DD-7C84287D8B2F}"/>
              </a:ext>
            </a:extLst>
          </p:cNvPr>
          <p:cNvSpPr txBox="1"/>
          <p:nvPr/>
        </p:nvSpPr>
        <p:spPr>
          <a:xfrm>
            <a:off x="8365285" y="2838265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10 min</a:t>
            </a:r>
          </a:p>
        </p:txBody>
      </p:sp>
      <p:sp>
        <p:nvSpPr>
          <p:cNvPr id="24" name="Oval 47">
            <a:extLst>
              <a:ext uri="{FF2B5EF4-FFF2-40B4-BE49-F238E27FC236}">
                <a16:creationId xmlns:a16="http://schemas.microsoft.com/office/drawing/2014/main" id="{9570AAC7-F114-C2DF-FA48-EF1848A7AD91}"/>
              </a:ext>
            </a:extLst>
          </p:cNvPr>
          <p:cNvSpPr/>
          <p:nvPr/>
        </p:nvSpPr>
        <p:spPr>
          <a:xfrm>
            <a:off x="9234739" y="3363291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ZoneTexte 19">
            <a:extLst>
              <a:ext uri="{FF2B5EF4-FFF2-40B4-BE49-F238E27FC236}">
                <a16:creationId xmlns:a16="http://schemas.microsoft.com/office/drawing/2014/main" id="{14CD5050-0EE3-BC96-DDC1-4B9C9F434C4A}"/>
              </a:ext>
            </a:extLst>
          </p:cNvPr>
          <p:cNvSpPr txBox="1"/>
          <p:nvPr/>
        </p:nvSpPr>
        <p:spPr>
          <a:xfrm>
            <a:off x="8357943" y="3466221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12 min </a:t>
            </a:r>
          </a:p>
        </p:txBody>
      </p:sp>
      <p:sp>
        <p:nvSpPr>
          <p:cNvPr id="28" name="Oval 55">
            <a:extLst>
              <a:ext uri="{FF2B5EF4-FFF2-40B4-BE49-F238E27FC236}">
                <a16:creationId xmlns:a16="http://schemas.microsoft.com/office/drawing/2014/main" id="{08AFEB6C-9B32-2691-105D-D1F541B13EE0}"/>
              </a:ext>
            </a:extLst>
          </p:cNvPr>
          <p:cNvSpPr>
            <a:spLocks noChangeAspect="1"/>
          </p:cNvSpPr>
          <p:nvPr/>
        </p:nvSpPr>
        <p:spPr>
          <a:xfrm>
            <a:off x="2555417" y="2202279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</a:t>
            </a:r>
          </a:p>
        </p:txBody>
      </p:sp>
      <p:sp>
        <p:nvSpPr>
          <p:cNvPr id="29" name="Oval 56">
            <a:extLst>
              <a:ext uri="{FF2B5EF4-FFF2-40B4-BE49-F238E27FC236}">
                <a16:creationId xmlns:a16="http://schemas.microsoft.com/office/drawing/2014/main" id="{2C803EDC-25F6-EE99-33C7-C7E5DEBC33AD}"/>
              </a:ext>
            </a:extLst>
          </p:cNvPr>
          <p:cNvSpPr>
            <a:spLocks noChangeAspect="1"/>
          </p:cNvSpPr>
          <p:nvPr/>
        </p:nvSpPr>
        <p:spPr>
          <a:xfrm>
            <a:off x="2555417" y="2796740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</a:p>
        </p:txBody>
      </p:sp>
      <p:sp>
        <p:nvSpPr>
          <p:cNvPr id="30" name="Oval 58">
            <a:extLst>
              <a:ext uri="{FF2B5EF4-FFF2-40B4-BE49-F238E27FC236}">
                <a16:creationId xmlns:a16="http://schemas.microsoft.com/office/drawing/2014/main" id="{16464479-D676-1772-6318-274FAF03DB05}"/>
              </a:ext>
            </a:extLst>
          </p:cNvPr>
          <p:cNvSpPr>
            <a:spLocks noChangeAspect="1"/>
          </p:cNvSpPr>
          <p:nvPr/>
        </p:nvSpPr>
        <p:spPr>
          <a:xfrm>
            <a:off x="2555417" y="3416151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</a:t>
            </a:r>
          </a:p>
        </p:txBody>
      </p:sp>
      <p:sp>
        <p:nvSpPr>
          <p:cNvPr id="31" name="Oval 60">
            <a:extLst>
              <a:ext uri="{FF2B5EF4-FFF2-40B4-BE49-F238E27FC236}">
                <a16:creationId xmlns:a16="http://schemas.microsoft.com/office/drawing/2014/main" id="{325D86B1-F575-15BB-0137-50B94B236767}"/>
              </a:ext>
            </a:extLst>
          </p:cNvPr>
          <p:cNvSpPr>
            <a:spLocks noChangeAspect="1"/>
          </p:cNvSpPr>
          <p:nvPr/>
        </p:nvSpPr>
        <p:spPr>
          <a:xfrm>
            <a:off x="2555416" y="3986354"/>
            <a:ext cx="395307" cy="395307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</a:t>
            </a:r>
          </a:p>
        </p:txBody>
      </p:sp>
      <p:sp>
        <p:nvSpPr>
          <p:cNvPr id="32" name="TextBox 9">
            <a:extLst>
              <a:ext uri="{FF2B5EF4-FFF2-40B4-BE49-F238E27FC236}">
                <a16:creationId xmlns:a16="http://schemas.microsoft.com/office/drawing/2014/main" id="{490F91E1-6CFE-5E58-EBB8-557A65C40BE3}"/>
              </a:ext>
            </a:extLst>
          </p:cNvPr>
          <p:cNvSpPr txBox="1"/>
          <p:nvPr/>
        </p:nvSpPr>
        <p:spPr>
          <a:xfrm>
            <a:off x="3415933" y="2797105"/>
            <a:ext cx="2955370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Modelage 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Box 9">
            <a:extLst>
              <a:ext uri="{FF2B5EF4-FFF2-40B4-BE49-F238E27FC236}">
                <a16:creationId xmlns:a16="http://schemas.microsoft.com/office/drawing/2014/main" id="{BEFB2C3F-FB6A-9A6B-C438-AF8271984505}"/>
              </a:ext>
            </a:extLst>
          </p:cNvPr>
          <p:cNvSpPr txBox="1"/>
          <p:nvPr/>
        </p:nvSpPr>
        <p:spPr>
          <a:xfrm>
            <a:off x="3362284" y="3447649"/>
            <a:ext cx="4875644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guidée  				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9">
            <a:extLst>
              <a:ext uri="{FF2B5EF4-FFF2-40B4-BE49-F238E27FC236}">
                <a16:creationId xmlns:a16="http://schemas.microsoft.com/office/drawing/2014/main" id="{AB81B4EC-C3F5-DDFF-77AF-FBD241C5CDA7}"/>
              </a:ext>
            </a:extLst>
          </p:cNvPr>
          <p:cNvSpPr>
            <a:spLocks noChangeAspect="1"/>
          </p:cNvSpPr>
          <p:nvPr/>
        </p:nvSpPr>
        <p:spPr>
          <a:xfrm>
            <a:off x="2555415" y="4591675"/>
            <a:ext cx="395307" cy="395307"/>
          </a:xfrm>
          <a:prstGeom prst="ellipse">
            <a:avLst/>
          </a:prstGeom>
          <a:solidFill>
            <a:srgbClr val="F19D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</a:t>
            </a:r>
          </a:p>
        </p:txBody>
      </p:sp>
      <p:sp>
        <p:nvSpPr>
          <p:cNvPr id="48" name="Flowchart: Alternate Process 37">
            <a:extLst>
              <a:ext uri="{FF2B5EF4-FFF2-40B4-BE49-F238E27FC236}">
                <a16:creationId xmlns:a16="http://schemas.microsoft.com/office/drawing/2014/main" id="{0A6A341F-0403-2BF2-1BC1-C596942DC021}"/>
              </a:ext>
            </a:extLst>
          </p:cNvPr>
          <p:cNvSpPr/>
          <p:nvPr/>
        </p:nvSpPr>
        <p:spPr>
          <a:xfrm>
            <a:off x="3184667" y="4014262"/>
            <a:ext cx="6736374" cy="502525"/>
          </a:xfrm>
          <a:prstGeom prst="flowChartAlternateProcess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33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49" name="Oval 49">
            <a:extLst>
              <a:ext uri="{FF2B5EF4-FFF2-40B4-BE49-F238E27FC236}">
                <a16:creationId xmlns:a16="http://schemas.microsoft.com/office/drawing/2014/main" id="{1842449C-FCA1-C38F-DD3A-FD43E56F8E46}"/>
              </a:ext>
            </a:extLst>
          </p:cNvPr>
          <p:cNvSpPr/>
          <p:nvPr/>
        </p:nvSpPr>
        <p:spPr>
          <a:xfrm>
            <a:off x="9246002" y="3989352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ZoneTexte 19">
            <a:extLst>
              <a:ext uri="{FF2B5EF4-FFF2-40B4-BE49-F238E27FC236}">
                <a16:creationId xmlns:a16="http://schemas.microsoft.com/office/drawing/2014/main" id="{6A6C9B8E-E4B4-DD44-9716-19E4C776B09E}"/>
              </a:ext>
            </a:extLst>
          </p:cNvPr>
          <p:cNvSpPr txBox="1"/>
          <p:nvPr/>
        </p:nvSpPr>
        <p:spPr>
          <a:xfrm>
            <a:off x="8361326" y="4040269"/>
            <a:ext cx="9108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08 min</a:t>
            </a:r>
          </a:p>
        </p:txBody>
      </p:sp>
      <p:sp>
        <p:nvSpPr>
          <p:cNvPr id="52" name="TextBox 9">
            <a:extLst>
              <a:ext uri="{FF2B5EF4-FFF2-40B4-BE49-F238E27FC236}">
                <a16:creationId xmlns:a16="http://schemas.microsoft.com/office/drawing/2014/main" id="{3E8819BE-BB43-88AB-8471-005F965FB16E}"/>
              </a:ext>
            </a:extLst>
          </p:cNvPr>
          <p:cNvSpPr txBox="1"/>
          <p:nvPr/>
        </p:nvSpPr>
        <p:spPr>
          <a:xfrm>
            <a:off x="3376852" y="4047005"/>
            <a:ext cx="4885727" cy="33701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457212" rtl="0" eaLnBrk="1" fontAlgn="auto" latinLnBrk="0" hangingPunct="1">
              <a:lnSpc>
                <a:spcPts val="27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altLang="fr-FR" sz="2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Pratique autonome 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Flowchart: Alternate Process 1">
            <a:extLst>
              <a:ext uri="{FF2B5EF4-FFF2-40B4-BE49-F238E27FC236}">
                <a16:creationId xmlns:a16="http://schemas.microsoft.com/office/drawing/2014/main" id="{86E11685-F235-47E3-AF48-D81E26ED8B03}"/>
              </a:ext>
            </a:extLst>
          </p:cNvPr>
          <p:cNvSpPr/>
          <p:nvPr/>
        </p:nvSpPr>
        <p:spPr>
          <a:xfrm>
            <a:off x="3184668" y="4578814"/>
            <a:ext cx="6721804" cy="502525"/>
          </a:xfrm>
          <a:prstGeom prst="flowChartAlternateProcess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67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Oval 10">
            <a:extLst>
              <a:ext uri="{FF2B5EF4-FFF2-40B4-BE49-F238E27FC236}">
                <a16:creationId xmlns:a16="http://schemas.microsoft.com/office/drawing/2014/main" id="{1935E020-D40D-E992-914F-F1F24BB91958}"/>
              </a:ext>
            </a:extLst>
          </p:cNvPr>
          <p:cNvSpPr/>
          <p:nvPr/>
        </p:nvSpPr>
        <p:spPr>
          <a:xfrm>
            <a:off x="9246002" y="4544423"/>
            <a:ext cx="519608" cy="519608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9" name="ZoneTexte 19">
            <a:extLst>
              <a:ext uri="{FF2B5EF4-FFF2-40B4-BE49-F238E27FC236}">
                <a16:creationId xmlns:a16="http://schemas.microsoft.com/office/drawing/2014/main" id="{9D889B41-CED0-F7AE-979E-6CA3E19BF418}"/>
              </a:ext>
            </a:extLst>
          </p:cNvPr>
          <p:cNvSpPr txBox="1"/>
          <p:nvPr/>
        </p:nvSpPr>
        <p:spPr>
          <a:xfrm>
            <a:off x="8426248" y="4633651"/>
            <a:ext cx="7809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 Unicode MS" pitchFamily="34" charset="-128"/>
                <a:cs typeface="+mn-cs"/>
              </a:rPr>
              <a:t>5 min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BE5581F5-4E8B-49FA-5731-7AC5EE95F937}"/>
              </a:ext>
            </a:extLst>
          </p:cNvPr>
          <p:cNvSpPr txBox="1"/>
          <p:nvPr/>
        </p:nvSpPr>
        <p:spPr>
          <a:xfrm>
            <a:off x="3257746" y="4655045"/>
            <a:ext cx="2936578" cy="3077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Clôture de la séance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8291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455C2C-A649-4D8B-27FD-F6D5D924C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9CC4A524-A2DB-F618-2A80-DC1B2EA3D3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38402" y="263517"/>
            <a:ext cx="699046" cy="69904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367DEE96-3AF6-E452-DA08-ADCD973209C8}"/>
              </a:ext>
            </a:extLst>
          </p:cNvPr>
          <p:cNvSpPr txBox="1"/>
          <p:nvPr/>
        </p:nvSpPr>
        <p:spPr>
          <a:xfrm>
            <a:off x="975537" y="371672"/>
            <a:ext cx="60977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Ce qu’on a appris aujourd’hui:</a:t>
            </a:r>
          </a:p>
        </p:txBody>
      </p:sp>
      <p:sp>
        <p:nvSpPr>
          <p:cNvPr id="4" name="Google Shape;2054;p38">
            <a:extLst>
              <a:ext uri="{FF2B5EF4-FFF2-40B4-BE49-F238E27FC236}">
                <a16:creationId xmlns:a16="http://schemas.microsoft.com/office/drawing/2014/main" id="{3DDB147E-2C3B-FEA9-26E5-04B687D74D73}"/>
              </a:ext>
            </a:extLst>
          </p:cNvPr>
          <p:cNvSpPr/>
          <p:nvPr/>
        </p:nvSpPr>
        <p:spPr>
          <a:xfrm>
            <a:off x="975537" y="2790948"/>
            <a:ext cx="10194927" cy="774748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pic>
        <p:nvPicPr>
          <p:cNvPr id="5" name="Image 15">
            <a:extLst>
              <a:ext uri="{FF2B5EF4-FFF2-40B4-BE49-F238E27FC236}">
                <a16:creationId xmlns:a16="http://schemas.microsoft.com/office/drawing/2014/main" id="{2FDD6AAE-1387-F3BC-CF98-D45469432E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829" y="2173019"/>
            <a:ext cx="907598" cy="907598"/>
          </a:xfrm>
          <a:prstGeom prst="rect">
            <a:avLst/>
          </a:prstGeom>
          <a:ln>
            <a:noFill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08684EC-022C-34D0-A9A9-D9EFC646129C}"/>
              </a:ext>
            </a:extLst>
          </p:cNvPr>
          <p:cNvSpPr txBox="1"/>
          <p:nvPr/>
        </p:nvSpPr>
        <p:spPr>
          <a:xfrm>
            <a:off x="1679765" y="2947489"/>
            <a:ext cx="4507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2400" b="1" dirty="0"/>
              <a:t>Lire un tableau simple</a:t>
            </a:r>
            <a:r>
              <a:rPr lang="fr-F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0619426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>
          <a:extLst>
            <a:ext uri="{FF2B5EF4-FFF2-40B4-BE49-F238E27FC236}">
              <a16:creationId xmlns:a16="http://schemas.microsoft.com/office/drawing/2014/main" id="{D7ECE9E3-339A-15AE-4EAE-1082B1D33F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1" name="Google Shape;451;p20">
            <a:extLst>
              <a:ext uri="{FF2B5EF4-FFF2-40B4-BE49-F238E27FC236}">
                <a16:creationId xmlns:a16="http://schemas.microsoft.com/office/drawing/2014/main" id="{ABC36C2B-7DDA-DDD5-8304-181ED875281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138402" y="263517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48E17B9D-D732-5843-2C6C-4AC396E1CB09}"/>
              </a:ext>
            </a:extLst>
          </p:cNvPr>
          <p:cNvSpPr txBox="1"/>
          <p:nvPr/>
        </p:nvSpPr>
        <p:spPr>
          <a:xfrm>
            <a:off x="996990" y="354775"/>
            <a:ext cx="9851923" cy="4255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2000" b="1" dirty="0">
                <a:solidFill>
                  <a:srgbClr val="757070"/>
                </a:solidFill>
                <a:latin typeface="Calibri"/>
                <a:ea typeface="Calibri"/>
                <a:cs typeface="Calibri"/>
              </a:rPr>
              <a:t>Pour récapituler , pour lire tableau  je dois :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9CF43DA-5879-A9C2-6B73-D5A71521D719}"/>
              </a:ext>
            </a:extLst>
          </p:cNvPr>
          <p:cNvGrpSpPr/>
          <p:nvPr/>
        </p:nvGrpSpPr>
        <p:grpSpPr>
          <a:xfrm>
            <a:off x="9393247" y="1750651"/>
            <a:ext cx="336504" cy="400110"/>
            <a:chOff x="4416311" y="1054049"/>
            <a:chExt cx="336504" cy="400110"/>
          </a:xfrm>
        </p:grpSpPr>
        <p:sp>
          <p:nvSpPr>
            <p:cNvPr id="4" name="Ellipse 3">
              <a:extLst>
                <a:ext uri="{FF2B5EF4-FFF2-40B4-BE49-F238E27FC236}">
                  <a16:creationId xmlns:a16="http://schemas.microsoft.com/office/drawing/2014/main" id="{63F197F7-888A-AAC2-4316-59F6CE4F8BBB}"/>
                </a:ext>
              </a:extLst>
            </p:cNvPr>
            <p:cNvSpPr/>
            <p:nvPr/>
          </p:nvSpPr>
          <p:spPr>
            <a:xfrm>
              <a:off x="4416311" y="1114931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CFDCBE6-FB18-5634-DE44-7DE5CA36D378}"/>
                </a:ext>
              </a:extLst>
            </p:cNvPr>
            <p:cNvSpPr txBox="1"/>
            <p:nvPr/>
          </p:nvSpPr>
          <p:spPr>
            <a:xfrm>
              <a:off x="4432293" y="1054049"/>
              <a:ext cx="3205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20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</a:t>
              </a:r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ACEAE0-E3A1-8EF8-B2B7-44694A88B6EA}"/>
              </a:ext>
            </a:extLst>
          </p:cNvPr>
          <p:cNvGrpSpPr/>
          <p:nvPr/>
        </p:nvGrpSpPr>
        <p:grpSpPr>
          <a:xfrm>
            <a:off x="5635137" y="3082409"/>
            <a:ext cx="336610" cy="369332"/>
            <a:chOff x="5635137" y="3082409"/>
            <a:chExt cx="336610" cy="369332"/>
          </a:xfrm>
        </p:grpSpPr>
        <p:sp>
          <p:nvSpPr>
            <p:cNvPr id="14" name="Ellipse 13">
              <a:extLst>
                <a:ext uri="{FF2B5EF4-FFF2-40B4-BE49-F238E27FC236}">
                  <a16:creationId xmlns:a16="http://schemas.microsoft.com/office/drawing/2014/main" id="{43AD1B0E-E7C6-7334-D101-648264547481}"/>
                </a:ext>
              </a:extLst>
            </p:cNvPr>
            <p:cNvSpPr/>
            <p:nvPr/>
          </p:nvSpPr>
          <p:spPr>
            <a:xfrm>
              <a:off x="5635137" y="3116370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A8E4064C-C18D-56D8-31C4-9FE25371E036}"/>
                </a:ext>
              </a:extLst>
            </p:cNvPr>
            <p:cNvSpPr txBox="1"/>
            <p:nvPr/>
          </p:nvSpPr>
          <p:spPr>
            <a:xfrm>
              <a:off x="5651225" y="3082409"/>
              <a:ext cx="32052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800" b="1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2803A97C-8125-195B-0F14-38F2F1207204}"/>
              </a:ext>
            </a:extLst>
          </p:cNvPr>
          <p:cNvGrpSpPr/>
          <p:nvPr/>
        </p:nvGrpSpPr>
        <p:grpSpPr>
          <a:xfrm>
            <a:off x="560835" y="2596613"/>
            <a:ext cx="3487535" cy="399971"/>
            <a:chOff x="7336151" y="2009600"/>
            <a:chExt cx="3487535" cy="399971"/>
          </a:xfrm>
        </p:grpSpPr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DEF1CA59-EA4F-C186-52DD-4A193D014C82}"/>
                </a:ext>
              </a:extLst>
            </p:cNvPr>
            <p:cNvSpPr txBox="1"/>
            <p:nvPr/>
          </p:nvSpPr>
          <p:spPr>
            <a:xfrm>
              <a:off x="7679070" y="2040239"/>
              <a:ext cx="3144616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Donner le titre au tableau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40F78FBD-1EC7-E9EE-0E47-C53F7A1C8197}"/>
                </a:ext>
              </a:extLst>
            </p:cNvPr>
            <p:cNvGrpSpPr/>
            <p:nvPr/>
          </p:nvGrpSpPr>
          <p:grpSpPr>
            <a:xfrm>
              <a:off x="7336151" y="2009600"/>
              <a:ext cx="324000" cy="369332"/>
              <a:chOff x="7336151" y="1962427"/>
              <a:chExt cx="324000" cy="369332"/>
            </a:xfrm>
          </p:grpSpPr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76586305-10FF-890F-5F81-86E93FC7F2C0}"/>
                  </a:ext>
                </a:extLst>
              </p:cNvPr>
              <p:cNvSpPr/>
              <p:nvPr/>
            </p:nvSpPr>
            <p:spPr>
              <a:xfrm>
                <a:off x="7336151" y="1985763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94119EDC-FF81-C476-5149-941C7DED598D}"/>
                  </a:ext>
                </a:extLst>
              </p:cNvPr>
              <p:cNvSpPr txBox="1"/>
              <p:nvPr/>
            </p:nvSpPr>
            <p:spPr>
              <a:xfrm>
                <a:off x="7337890" y="1962427"/>
                <a:ext cx="3205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800" b="1" dirty="0">
                    <a:solidFill>
                      <a:srgbClr val="00206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sp>
        <p:nvSpPr>
          <p:cNvPr id="28" name="Ellipse 27">
            <a:extLst>
              <a:ext uri="{FF2B5EF4-FFF2-40B4-BE49-F238E27FC236}">
                <a16:creationId xmlns:a16="http://schemas.microsoft.com/office/drawing/2014/main" id="{1E71BD40-AAC4-F1DC-4323-186CEC16004C}"/>
              </a:ext>
            </a:extLst>
          </p:cNvPr>
          <p:cNvSpPr/>
          <p:nvPr/>
        </p:nvSpPr>
        <p:spPr>
          <a:xfrm>
            <a:off x="7466783" y="2539120"/>
            <a:ext cx="462113" cy="473354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899DBFB6-4B76-5592-1B00-D6EE42391E03}"/>
              </a:ext>
            </a:extLst>
          </p:cNvPr>
          <p:cNvGrpSpPr/>
          <p:nvPr/>
        </p:nvGrpSpPr>
        <p:grpSpPr>
          <a:xfrm>
            <a:off x="5639130" y="2287235"/>
            <a:ext cx="324000" cy="338554"/>
            <a:chOff x="5639130" y="2287235"/>
            <a:chExt cx="324000" cy="338554"/>
          </a:xfrm>
        </p:grpSpPr>
        <p:sp>
          <p:nvSpPr>
            <p:cNvPr id="30" name="Ellipse 29">
              <a:extLst>
                <a:ext uri="{FF2B5EF4-FFF2-40B4-BE49-F238E27FC236}">
                  <a16:creationId xmlns:a16="http://schemas.microsoft.com/office/drawing/2014/main" id="{A6580B13-4DC2-8D9C-6E12-17825515492E}"/>
                </a:ext>
              </a:extLst>
            </p:cNvPr>
            <p:cNvSpPr/>
            <p:nvPr/>
          </p:nvSpPr>
          <p:spPr>
            <a:xfrm>
              <a:off x="5639130" y="2295182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643B2958-39E5-8259-FA14-781AE29F78BD}"/>
                </a:ext>
              </a:extLst>
            </p:cNvPr>
            <p:cNvSpPr txBox="1"/>
            <p:nvPr/>
          </p:nvSpPr>
          <p:spPr>
            <a:xfrm>
              <a:off x="5640869" y="2287235"/>
              <a:ext cx="320522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600" b="1" dirty="0"/>
                <a:t>a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D271D99A-10C9-BB74-7E76-A165C06F6AC3}"/>
              </a:ext>
            </a:extLst>
          </p:cNvPr>
          <p:cNvGrpSpPr/>
          <p:nvPr/>
        </p:nvGrpSpPr>
        <p:grpSpPr>
          <a:xfrm>
            <a:off x="544625" y="3328690"/>
            <a:ext cx="3835248" cy="369332"/>
            <a:chOff x="560835" y="3082409"/>
            <a:chExt cx="3835248" cy="369332"/>
          </a:xfrm>
        </p:grpSpPr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7A39DFB0-0B9B-0356-2C7F-885C0DAF90B9}"/>
                </a:ext>
              </a:extLst>
            </p:cNvPr>
            <p:cNvSpPr txBox="1"/>
            <p:nvPr/>
          </p:nvSpPr>
          <p:spPr>
            <a:xfrm>
              <a:off x="883096" y="3082409"/>
              <a:ext cx="351298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Extraire des valeurs  du tableau</a:t>
              </a:r>
            </a:p>
          </p:txBody>
        </p:sp>
        <p:grpSp>
          <p:nvGrpSpPr>
            <p:cNvPr id="34" name="Groupe 33">
              <a:extLst>
                <a:ext uri="{FF2B5EF4-FFF2-40B4-BE49-F238E27FC236}">
                  <a16:creationId xmlns:a16="http://schemas.microsoft.com/office/drawing/2014/main" id="{F5548E6C-F8C3-26DA-CDCA-AD728AA6AA11}"/>
                </a:ext>
              </a:extLst>
            </p:cNvPr>
            <p:cNvGrpSpPr/>
            <p:nvPr/>
          </p:nvGrpSpPr>
          <p:grpSpPr>
            <a:xfrm>
              <a:off x="560835" y="3086676"/>
              <a:ext cx="352078" cy="338554"/>
              <a:chOff x="7336151" y="2461101"/>
              <a:chExt cx="352078" cy="338554"/>
            </a:xfrm>
          </p:grpSpPr>
          <p:sp>
            <p:nvSpPr>
              <p:cNvPr id="35" name="Ellipse 34">
                <a:extLst>
                  <a:ext uri="{FF2B5EF4-FFF2-40B4-BE49-F238E27FC236}">
                    <a16:creationId xmlns:a16="http://schemas.microsoft.com/office/drawing/2014/main" id="{6ED48A66-3498-8A43-ED8F-9EE3C9CD95FD}"/>
                  </a:ext>
                </a:extLst>
              </p:cNvPr>
              <p:cNvSpPr/>
              <p:nvPr/>
            </p:nvSpPr>
            <p:spPr>
              <a:xfrm>
                <a:off x="7336151" y="2474140"/>
                <a:ext cx="352078" cy="31247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8" name="Ellipse 37">
                <a:extLst>
                  <a:ext uri="{FF2B5EF4-FFF2-40B4-BE49-F238E27FC236}">
                    <a16:creationId xmlns:a16="http://schemas.microsoft.com/office/drawing/2014/main" id="{DC083BB8-33E2-0233-A998-4AC7217BF16A}"/>
                  </a:ext>
                </a:extLst>
              </p:cNvPr>
              <p:cNvSpPr/>
              <p:nvPr/>
            </p:nvSpPr>
            <p:spPr>
              <a:xfrm>
                <a:off x="7350190" y="2469048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AB8F8FC7-EB5E-5705-46D5-F6ECC6C0C0BF}"/>
                  </a:ext>
                </a:extLst>
              </p:cNvPr>
              <p:cNvSpPr txBox="1"/>
              <p:nvPr/>
            </p:nvSpPr>
            <p:spPr>
              <a:xfrm>
                <a:off x="7351929" y="2461101"/>
                <a:ext cx="3205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/>
                  <a:t>c</a:t>
                </a:r>
              </a:p>
            </p:txBody>
          </p:sp>
        </p:grp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E3753186-6461-415E-234F-2CE72586437B}"/>
              </a:ext>
            </a:extLst>
          </p:cNvPr>
          <p:cNvGrpSpPr/>
          <p:nvPr/>
        </p:nvGrpSpPr>
        <p:grpSpPr>
          <a:xfrm>
            <a:off x="5311137" y="4558316"/>
            <a:ext cx="6078672" cy="374571"/>
            <a:chOff x="393697" y="3799928"/>
            <a:chExt cx="6078672" cy="374571"/>
          </a:xfrm>
        </p:grpSpPr>
        <p:grpSp>
          <p:nvGrpSpPr>
            <p:cNvPr id="41" name="Groupe 40">
              <a:extLst>
                <a:ext uri="{FF2B5EF4-FFF2-40B4-BE49-F238E27FC236}">
                  <a16:creationId xmlns:a16="http://schemas.microsoft.com/office/drawing/2014/main" id="{A9993D44-7937-637D-8F59-D12CC2C9BD3F}"/>
                </a:ext>
              </a:extLst>
            </p:cNvPr>
            <p:cNvGrpSpPr/>
            <p:nvPr/>
          </p:nvGrpSpPr>
          <p:grpSpPr>
            <a:xfrm>
              <a:off x="393697" y="3830704"/>
              <a:ext cx="337231" cy="338554"/>
              <a:chOff x="393697" y="3830704"/>
              <a:chExt cx="337231" cy="338554"/>
            </a:xfrm>
          </p:grpSpPr>
          <p:sp>
            <p:nvSpPr>
              <p:cNvPr id="43" name="Ellipse 42">
                <a:extLst>
                  <a:ext uri="{FF2B5EF4-FFF2-40B4-BE49-F238E27FC236}">
                    <a16:creationId xmlns:a16="http://schemas.microsoft.com/office/drawing/2014/main" id="{2E0DAEDA-FBFB-89D2-0A12-A658A2F94878}"/>
                  </a:ext>
                </a:extLst>
              </p:cNvPr>
              <p:cNvSpPr/>
              <p:nvPr/>
            </p:nvSpPr>
            <p:spPr>
              <a:xfrm>
                <a:off x="393697" y="3838651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ZoneTexte 43">
                <a:extLst>
                  <a:ext uri="{FF2B5EF4-FFF2-40B4-BE49-F238E27FC236}">
                    <a16:creationId xmlns:a16="http://schemas.microsoft.com/office/drawing/2014/main" id="{AA15DF6A-CFC8-9224-E485-033B4260BFE6}"/>
                  </a:ext>
                </a:extLst>
              </p:cNvPr>
              <p:cNvSpPr txBox="1"/>
              <p:nvPr/>
            </p:nvSpPr>
            <p:spPr>
              <a:xfrm>
                <a:off x="410406" y="3830704"/>
                <a:ext cx="3205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/>
                  <a:t>b</a:t>
                </a:r>
              </a:p>
            </p:txBody>
          </p:sp>
        </p:grp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AF6D752A-8819-8713-23BE-E3D7ABDDC72E}"/>
                </a:ext>
              </a:extLst>
            </p:cNvPr>
            <p:cNvSpPr txBox="1"/>
            <p:nvPr/>
          </p:nvSpPr>
          <p:spPr>
            <a:xfrm>
              <a:off x="730928" y="3799928"/>
              <a:ext cx="5741441" cy="374571"/>
            </a:xfrm>
            <a:prstGeom prst="roundRect">
              <a:avLst/>
            </a:prstGeom>
            <a:noFill/>
            <a:ln>
              <a:solidFill>
                <a:schemeClr val="accent3"/>
              </a:solidFill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fr-FR" sz="1600" dirty="0"/>
                <a:t>Variation de</a:t>
              </a:r>
              <a:r>
                <a:rPr lang="fr-FR" sz="1600" dirty="0">
                  <a:solidFill>
                    <a:srgbClr val="FF0000"/>
                  </a:solidFill>
                </a:rPr>
                <a:t> la masse du bébé  </a:t>
              </a:r>
              <a:r>
                <a:rPr lang="fr-FR" sz="1600" dirty="0"/>
                <a:t>en fonction de</a:t>
              </a:r>
              <a:r>
                <a:rPr lang="fr-FR" sz="1600" dirty="0">
                  <a:solidFill>
                    <a:srgbClr val="00B0F0"/>
                  </a:solidFill>
                </a:rPr>
                <a:t> </a:t>
              </a:r>
              <a:r>
                <a:rPr lang="fr-FR" sz="1600" dirty="0">
                  <a:solidFill>
                    <a:srgbClr val="0070C0"/>
                  </a:solidFill>
                </a:rPr>
                <a:t>l’</a:t>
              </a:r>
              <a:r>
                <a:rPr lang="fr-FR" sz="1600" b="1" dirty="0">
                  <a:solidFill>
                    <a:srgbClr val="0070C0"/>
                  </a:solidFill>
                </a:rPr>
                <a:t>âge du bébé</a:t>
              </a:r>
            </a:p>
          </p:txBody>
        </p:sp>
      </p:grpSp>
      <p:graphicFrame>
        <p:nvGraphicFramePr>
          <p:cNvPr id="45" name="Tableau 44">
            <a:extLst>
              <a:ext uri="{FF2B5EF4-FFF2-40B4-BE49-F238E27FC236}">
                <a16:creationId xmlns:a16="http://schemas.microsoft.com/office/drawing/2014/main" id="{C3A79469-3878-3E99-30FD-09569C99F4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7158011"/>
              </p:ext>
            </p:extLst>
          </p:nvPr>
        </p:nvGraphicFramePr>
        <p:xfrm>
          <a:off x="5984251" y="2195980"/>
          <a:ext cx="4835762" cy="14040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14058">
                  <a:extLst>
                    <a:ext uri="{9D8B030D-6E8A-4147-A177-3AD203B41FA5}">
                      <a16:colId xmlns:a16="http://schemas.microsoft.com/office/drawing/2014/main" val="1180637529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729301304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2660508846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2812325157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3102267567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2631876704"/>
                    </a:ext>
                  </a:extLst>
                </a:gridCol>
                <a:gridCol w="520284">
                  <a:extLst>
                    <a:ext uri="{9D8B030D-6E8A-4147-A177-3AD203B41FA5}">
                      <a16:colId xmlns:a16="http://schemas.microsoft.com/office/drawing/2014/main" val="3350435157"/>
                    </a:ext>
                  </a:extLst>
                </a:gridCol>
              </a:tblGrid>
              <a:tr h="67508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fr-FR" sz="1800" b="0" dirty="0">
                          <a:solidFill>
                            <a:srgbClr val="242021"/>
                          </a:solidFill>
                          <a:effectLst/>
                        </a:rPr>
                        <a:t>L’âge (mois)</a:t>
                      </a:r>
                      <a:endParaRPr lang="fr-FR" sz="1800" b="0" dirty="0">
                        <a:effectLst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1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2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3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4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5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6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1845263"/>
                  </a:ext>
                </a:extLst>
              </a:tr>
              <a:tr h="7289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La masse</a:t>
                      </a:r>
                      <a:br>
                        <a:rPr lang="fr-FR" sz="1800" b="0" kern="100" dirty="0">
                          <a:effectLst/>
                        </a:rPr>
                      </a:br>
                      <a:r>
                        <a:rPr lang="fr-FR" sz="1800" b="0" kern="100" dirty="0">
                          <a:effectLst/>
                        </a:rPr>
                        <a:t>(Kg)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4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5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5,5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6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6,8 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800" b="0" kern="100" dirty="0">
                          <a:effectLst/>
                        </a:rPr>
                        <a:t>7,4</a:t>
                      </a:r>
                      <a:endParaRPr lang="fr-FR" sz="1800" b="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7401596"/>
                  </a:ext>
                </a:extLst>
              </a:tr>
            </a:tbl>
          </a:graphicData>
        </a:graphic>
      </p:graphicFrame>
      <p:sp>
        <p:nvSpPr>
          <p:cNvPr id="46" name="Ellipse 45">
            <a:extLst>
              <a:ext uri="{FF2B5EF4-FFF2-40B4-BE49-F238E27FC236}">
                <a16:creationId xmlns:a16="http://schemas.microsoft.com/office/drawing/2014/main" id="{BAD5ECCC-B218-4B96-320E-8548BD8939A6}"/>
              </a:ext>
            </a:extLst>
          </p:cNvPr>
          <p:cNvSpPr/>
          <p:nvPr/>
        </p:nvSpPr>
        <p:spPr>
          <a:xfrm>
            <a:off x="9333751" y="2329124"/>
            <a:ext cx="396000" cy="396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35C5A2B0-2410-D294-3435-CAEA078090B6}"/>
              </a:ext>
            </a:extLst>
          </p:cNvPr>
          <p:cNvSpPr/>
          <p:nvPr/>
        </p:nvSpPr>
        <p:spPr>
          <a:xfrm>
            <a:off x="9333751" y="3040522"/>
            <a:ext cx="396000" cy="3960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52" name="Connecteur droit avec flèche 51">
            <a:extLst>
              <a:ext uri="{FF2B5EF4-FFF2-40B4-BE49-F238E27FC236}">
                <a16:creationId xmlns:a16="http://schemas.microsoft.com/office/drawing/2014/main" id="{6DC34FE0-99D3-A06A-C564-AB82DC99F278}"/>
              </a:ext>
            </a:extLst>
          </p:cNvPr>
          <p:cNvCxnSpPr>
            <a:stCxn id="46" idx="4"/>
            <a:endCxn id="49" idx="0"/>
          </p:cNvCxnSpPr>
          <p:nvPr/>
        </p:nvCxnSpPr>
        <p:spPr>
          <a:xfrm>
            <a:off x="9531751" y="2725124"/>
            <a:ext cx="0" cy="31539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6F6C6B3C-D889-52CD-55C7-C169514B32AC}"/>
              </a:ext>
            </a:extLst>
          </p:cNvPr>
          <p:cNvGrpSpPr/>
          <p:nvPr/>
        </p:nvGrpSpPr>
        <p:grpSpPr>
          <a:xfrm>
            <a:off x="560835" y="1873319"/>
            <a:ext cx="4086228" cy="391188"/>
            <a:chOff x="7336151" y="1525139"/>
            <a:chExt cx="4086228" cy="391188"/>
          </a:xfrm>
        </p:grpSpPr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22856F7D-9B7F-4B24-5E93-A3209BB7DEC1}"/>
                </a:ext>
              </a:extLst>
            </p:cNvPr>
            <p:cNvSpPr txBox="1"/>
            <p:nvPr/>
          </p:nvSpPr>
          <p:spPr>
            <a:xfrm>
              <a:off x="7679070" y="1546995"/>
              <a:ext cx="374330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spcAft>
                  <a:spcPts val="800"/>
                </a:spcAft>
                <a:buNone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</a:t>
              </a:r>
              <a:r>
                <a:rPr lang="fr-FR" sz="1800" b="1" kern="100" dirty="0">
                  <a:solidFill>
                    <a:srgbClr val="00206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dentifier  les variables et leurs unités</a:t>
              </a:r>
            </a:p>
          </p:txBody>
        </p:sp>
        <p:grpSp>
          <p:nvGrpSpPr>
            <p:cNvPr id="57" name="Groupe 56">
              <a:extLst>
                <a:ext uri="{FF2B5EF4-FFF2-40B4-BE49-F238E27FC236}">
                  <a16:creationId xmlns:a16="http://schemas.microsoft.com/office/drawing/2014/main" id="{4F353026-9BB7-4DF5-6D70-C53D2F2ECE2D}"/>
                </a:ext>
              </a:extLst>
            </p:cNvPr>
            <p:cNvGrpSpPr/>
            <p:nvPr/>
          </p:nvGrpSpPr>
          <p:grpSpPr>
            <a:xfrm>
              <a:off x="7336151" y="1525139"/>
              <a:ext cx="324000" cy="338554"/>
              <a:chOff x="7336151" y="1525139"/>
              <a:chExt cx="324000" cy="338554"/>
            </a:xfrm>
          </p:grpSpPr>
          <p:sp>
            <p:nvSpPr>
              <p:cNvPr id="59" name="Ellipse 58">
                <a:extLst>
                  <a:ext uri="{FF2B5EF4-FFF2-40B4-BE49-F238E27FC236}">
                    <a16:creationId xmlns:a16="http://schemas.microsoft.com/office/drawing/2014/main" id="{A73B26E6-F96F-3AD3-7DD1-5AB16D8A825C}"/>
                  </a:ext>
                </a:extLst>
              </p:cNvPr>
              <p:cNvSpPr/>
              <p:nvPr/>
            </p:nvSpPr>
            <p:spPr>
              <a:xfrm>
                <a:off x="7336151" y="1533086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03C442A0-CADA-854E-F30D-6D2AB9D83622}"/>
                  </a:ext>
                </a:extLst>
              </p:cNvPr>
              <p:cNvSpPr txBox="1"/>
              <p:nvPr/>
            </p:nvSpPr>
            <p:spPr>
              <a:xfrm>
                <a:off x="7337890" y="1525139"/>
                <a:ext cx="32052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/>
                  <a:t>a</a:t>
                </a:r>
              </a:p>
            </p:txBody>
          </p:sp>
        </p:grpSp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335984DA-A394-B695-E65F-DB576BF9537D}"/>
              </a:ext>
            </a:extLst>
          </p:cNvPr>
          <p:cNvGrpSpPr/>
          <p:nvPr/>
        </p:nvGrpSpPr>
        <p:grpSpPr>
          <a:xfrm>
            <a:off x="560835" y="4030129"/>
            <a:ext cx="2538016" cy="386759"/>
            <a:chOff x="543053" y="3620474"/>
            <a:chExt cx="2538016" cy="386759"/>
          </a:xfrm>
        </p:grpSpPr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839697BB-1852-A2B0-D6B4-58EE8260E0F3}"/>
                </a:ext>
              </a:extLst>
            </p:cNvPr>
            <p:cNvSpPr txBox="1"/>
            <p:nvPr/>
          </p:nvSpPr>
          <p:spPr>
            <a:xfrm>
              <a:off x="873672" y="3637901"/>
              <a:ext cx="22073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defTabSz="457200">
                <a:buClrTx/>
                <a:defRPr/>
              </a:pPr>
              <a:r>
                <a:rPr lang="fr-FR" sz="1800" b="1" kern="100" dirty="0">
                  <a:solidFill>
                    <a:srgbClr val="00206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Calculer la variation</a:t>
              </a:r>
            </a:p>
          </p:txBody>
        </p:sp>
        <p:grpSp>
          <p:nvGrpSpPr>
            <p:cNvPr id="448" name="Groupe 447">
              <a:extLst>
                <a:ext uri="{FF2B5EF4-FFF2-40B4-BE49-F238E27FC236}">
                  <a16:creationId xmlns:a16="http://schemas.microsoft.com/office/drawing/2014/main" id="{EC74693A-7B3E-D334-A3B2-02EB37123C15}"/>
                </a:ext>
              </a:extLst>
            </p:cNvPr>
            <p:cNvGrpSpPr/>
            <p:nvPr/>
          </p:nvGrpSpPr>
          <p:grpSpPr>
            <a:xfrm>
              <a:off x="543053" y="3620474"/>
              <a:ext cx="324000" cy="338554"/>
              <a:chOff x="7336151" y="2955743"/>
              <a:chExt cx="324000" cy="338554"/>
            </a:xfrm>
          </p:grpSpPr>
          <p:sp>
            <p:nvSpPr>
              <p:cNvPr id="449" name="Ellipse 448">
                <a:extLst>
                  <a:ext uri="{FF2B5EF4-FFF2-40B4-BE49-F238E27FC236}">
                    <a16:creationId xmlns:a16="http://schemas.microsoft.com/office/drawing/2014/main" id="{F2553C80-6103-1088-8DB0-B030CA9A8840}"/>
                  </a:ext>
                </a:extLst>
              </p:cNvPr>
              <p:cNvSpPr/>
              <p:nvPr/>
            </p:nvSpPr>
            <p:spPr>
              <a:xfrm>
                <a:off x="7336151" y="2963690"/>
                <a:ext cx="324000" cy="322661"/>
              </a:xfrm>
              <a:prstGeom prst="ellipse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0" name="ZoneTexte 449">
                <a:extLst>
                  <a:ext uri="{FF2B5EF4-FFF2-40B4-BE49-F238E27FC236}">
                    <a16:creationId xmlns:a16="http://schemas.microsoft.com/office/drawing/2014/main" id="{1270A124-02CE-6B27-B24F-8400F9841869}"/>
                  </a:ext>
                </a:extLst>
              </p:cNvPr>
              <p:cNvSpPr txBox="1"/>
              <p:nvPr/>
            </p:nvSpPr>
            <p:spPr>
              <a:xfrm>
                <a:off x="7337890" y="2955743"/>
                <a:ext cx="320522" cy="338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1600" b="1" dirty="0"/>
                  <a:t>d</a:t>
                </a:r>
              </a:p>
            </p:txBody>
          </p:sp>
        </p:grpSp>
      </p:grpSp>
      <p:grpSp>
        <p:nvGrpSpPr>
          <p:cNvPr id="454" name="Groupe 453">
            <a:extLst>
              <a:ext uri="{FF2B5EF4-FFF2-40B4-BE49-F238E27FC236}">
                <a16:creationId xmlns:a16="http://schemas.microsoft.com/office/drawing/2014/main" id="{B75FF9F9-AA0C-B257-0A1B-4224C57911F2}"/>
              </a:ext>
            </a:extLst>
          </p:cNvPr>
          <p:cNvGrpSpPr/>
          <p:nvPr/>
        </p:nvGrpSpPr>
        <p:grpSpPr>
          <a:xfrm>
            <a:off x="8892928" y="4014236"/>
            <a:ext cx="324000" cy="338554"/>
            <a:chOff x="8892928" y="4014236"/>
            <a:chExt cx="324000" cy="338554"/>
          </a:xfrm>
        </p:grpSpPr>
        <p:sp>
          <p:nvSpPr>
            <p:cNvPr id="455" name="Ellipse 454">
              <a:extLst>
                <a:ext uri="{FF2B5EF4-FFF2-40B4-BE49-F238E27FC236}">
                  <a16:creationId xmlns:a16="http://schemas.microsoft.com/office/drawing/2014/main" id="{E6ED84A7-E5FC-5CAD-F1CA-4E68A84F5501}"/>
                </a:ext>
              </a:extLst>
            </p:cNvPr>
            <p:cNvSpPr/>
            <p:nvPr/>
          </p:nvSpPr>
          <p:spPr>
            <a:xfrm>
              <a:off x="8892928" y="4030129"/>
              <a:ext cx="324000" cy="322661"/>
            </a:xfrm>
            <a:prstGeom prst="ellipse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6" name="ZoneTexte 455">
              <a:extLst>
                <a:ext uri="{FF2B5EF4-FFF2-40B4-BE49-F238E27FC236}">
                  <a16:creationId xmlns:a16="http://schemas.microsoft.com/office/drawing/2014/main" id="{6F5C54AF-6955-C29B-FE9D-8E3E00B0FE71}"/>
                </a:ext>
              </a:extLst>
            </p:cNvPr>
            <p:cNvSpPr txBox="1"/>
            <p:nvPr/>
          </p:nvSpPr>
          <p:spPr>
            <a:xfrm>
              <a:off x="8896406" y="4014236"/>
              <a:ext cx="320522" cy="338554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fr-FR" sz="1600" b="1" dirty="0"/>
                <a:t>d</a:t>
              </a:r>
            </a:p>
          </p:txBody>
        </p:sp>
      </p:grpSp>
      <p:cxnSp>
        <p:nvCxnSpPr>
          <p:cNvPr id="457" name="Connecteur droit 456">
            <a:extLst>
              <a:ext uri="{FF2B5EF4-FFF2-40B4-BE49-F238E27FC236}">
                <a16:creationId xmlns:a16="http://schemas.microsoft.com/office/drawing/2014/main" id="{257478D7-52FF-94E8-89E5-34710B06BC32}"/>
              </a:ext>
            </a:extLst>
          </p:cNvPr>
          <p:cNvCxnSpPr/>
          <p:nvPr/>
        </p:nvCxnSpPr>
        <p:spPr>
          <a:xfrm flipV="1">
            <a:off x="8005792" y="3942605"/>
            <a:ext cx="2016000" cy="0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64" name="Connecteur droit avec flèche 463">
            <a:extLst>
              <a:ext uri="{FF2B5EF4-FFF2-40B4-BE49-F238E27FC236}">
                <a16:creationId xmlns:a16="http://schemas.microsoft.com/office/drawing/2014/main" id="{638EFA4E-4E0B-373F-1731-65683025E257}"/>
              </a:ext>
            </a:extLst>
          </p:cNvPr>
          <p:cNvCxnSpPr/>
          <p:nvPr/>
        </p:nvCxnSpPr>
        <p:spPr>
          <a:xfrm flipV="1">
            <a:off x="8005792" y="3474511"/>
            <a:ext cx="0" cy="468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465" name="Connecteur droit avec flèche 464">
            <a:extLst>
              <a:ext uri="{FF2B5EF4-FFF2-40B4-BE49-F238E27FC236}">
                <a16:creationId xmlns:a16="http://schemas.microsoft.com/office/drawing/2014/main" id="{D8207A5A-E14B-2481-4285-D1A9C6523E45}"/>
              </a:ext>
            </a:extLst>
          </p:cNvPr>
          <p:cNvCxnSpPr/>
          <p:nvPr/>
        </p:nvCxnSpPr>
        <p:spPr>
          <a:xfrm flipV="1">
            <a:off x="10021792" y="3464652"/>
            <a:ext cx="0" cy="4680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5404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5173929-C8C1-24CB-5739-30B34CDDCA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252"/>
          <a:stretch>
            <a:fillRect/>
          </a:stretch>
        </p:blipFill>
        <p:spPr>
          <a:xfrm>
            <a:off x="3227659" y="778892"/>
            <a:ext cx="5318483" cy="578567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529D5A5-AB31-F677-D97E-422983BFCC57}"/>
              </a:ext>
            </a:extLst>
          </p:cNvPr>
          <p:cNvSpPr txBox="1"/>
          <p:nvPr/>
        </p:nvSpPr>
        <p:spPr>
          <a:xfrm>
            <a:off x="1102196" y="384875"/>
            <a:ext cx="71185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N’oubliez pas de faire l’activité de consolidation sur la page 14 à la maison.</a:t>
            </a:r>
          </a:p>
        </p:txBody>
      </p:sp>
    </p:spTree>
    <p:extLst>
      <p:ext uri="{BB962C8B-B14F-4D97-AF65-F5344CB8AC3E}">
        <p14:creationId xmlns:p14="http://schemas.microsoft.com/office/powerpoint/2010/main" val="189438034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9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918433" y="423262"/>
            <a:ext cx="106459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400"/>
              </a:spcAft>
            </a:pPr>
            <a:r>
              <a:rPr lang="fr-FR" sz="1800" dirty="0">
                <a:solidFill>
                  <a:srgbClr val="002060"/>
                </a:solidFill>
              </a:rPr>
              <a:t> </a:t>
            </a:r>
            <a:r>
              <a:rPr lang="fr-FR" sz="1800" b="1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 et de terminer vos devoirs!</a:t>
            </a:r>
          </a:p>
        </p:txBody>
      </p:sp>
      <p:pic>
        <p:nvPicPr>
          <p:cNvPr id="5" name="Google Shape;1141;p76">
            <a:extLst>
              <a:ext uri="{FF2B5EF4-FFF2-40B4-BE49-F238E27FC236}">
                <a16:creationId xmlns:a16="http://schemas.microsoft.com/office/drawing/2014/main" id="{83FC914E-DC16-BB3A-FBCF-74D73366304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240212" y="1766252"/>
            <a:ext cx="3711575" cy="3711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454024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MA" dirty="0"/>
              <a:t>Bonjour! Prêts pour démarrer notre séance? Allons-y!</a:t>
            </a:r>
          </a:p>
        </p:txBody>
      </p:sp>
      <p:pic>
        <p:nvPicPr>
          <p:cNvPr id="4" name="Google Shape;5926;p4" descr="Une fusée Soyouz décolle vers l'ISS avec un Russe et un Américain à bord, fusée  qui décolle - heartfeltfuneralcompany.co.uk"/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753500" y="1707545"/>
            <a:ext cx="4066494" cy="4029613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07225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3" name="Google Shape;273;p7" descr="Lever la main - Icônes mains et gestes gratuites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162" y="1364768"/>
            <a:ext cx="702642" cy="7026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694" y="2675631"/>
            <a:ext cx="699046" cy="699046"/>
          </a:xfrm>
          <a:prstGeom prst="rect">
            <a:avLst/>
          </a:prstGeom>
          <a:noFill/>
          <a:ln>
            <a:noFill/>
          </a:ln>
        </p:spPr>
      </p:pic>
      <p:sp>
        <p:nvSpPr>
          <p:cNvPr id="275" name="Google Shape;275;p7"/>
          <p:cNvSpPr txBox="1"/>
          <p:nvPr/>
        </p:nvSpPr>
        <p:spPr>
          <a:xfrm>
            <a:off x="1659519" y="1465548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participe activement. Je lève la main pour participer.</a:t>
            </a:r>
            <a:endParaRPr/>
          </a:p>
        </p:txBody>
      </p:sp>
      <p:sp>
        <p:nvSpPr>
          <p:cNvPr id="276" name="Google Shape;276;p7"/>
          <p:cNvSpPr txBox="1"/>
          <p:nvPr/>
        </p:nvSpPr>
        <p:spPr>
          <a:xfrm>
            <a:off x="1653008" y="2686461"/>
            <a:ext cx="9596717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l’enseignant parle.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prête attention quand d’autres camarades répondent à l’enseignant.</a:t>
            </a:r>
            <a:endParaRPr/>
          </a:p>
        </p:txBody>
      </p:sp>
      <p:pic>
        <p:nvPicPr>
          <p:cNvPr id="277" name="Google Shape;277;p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7479" y="4130807"/>
            <a:ext cx="636509" cy="636509"/>
          </a:xfrm>
          <a:prstGeom prst="rect">
            <a:avLst/>
          </a:prstGeom>
          <a:noFill/>
          <a:ln>
            <a:noFill/>
          </a:ln>
        </p:spPr>
      </p:pic>
      <p:sp>
        <p:nvSpPr>
          <p:cNvPr id="278" name="Google Shape;278;p7"/>
          <p:cNvSpPr txBox="1"/>
          <p:nvPr/>
        </p:nvSpPr>
        <p:spPr>
          <a:xfrm>
            <a:off x="1659520" y="4135531"/>
            <a:ext cx="859005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Si quelque chose n’est pas claire, je pose des questions.</a:t>
            </a:r>
            <a:endParaRPr/>
          </a:p>
        </p:txBody>
      </p:sp>
      <p:sp>
        <p:nvSpPr>
          <p:cNvPr id="279" name="Google Shape;279;p7"/>
          <p:cNvSpPr txBox="1"/>
          <p:nvPr/>
        </p:nvSpPr>
        <p:spPr>
          <a:xfrm>
            <a:off x="1659518" y="5452945"/>
            <a:ext cx="85900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Je fais mes devoirs en classe et à la maison avec sérieux.</a:t>
            </a:r>
            <a:endParaRPr/>
          </a:p>
        </p:txBody>
      </p:sp>
      <p:pic>
        <p:nvPicPr>
          <p:cNvPr id="280" name="Google Shape;280;p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57068" y="5459850"/>
            <a:ext cx="60508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7"/>
          <p:cNvSpPr txBox="1">
            <a:spLocks noGrp="1"/>
          </p:cNvSpPr>
          <p:nvPr>
            <p:ph type="title"/>
          </p:nvPr>
        </p:nvSpPr>
        <p:spPr>
          <a:xfrm>
            <a:off x="1059611" y="262496"/>
            <a:ext cx="10161104" cy="4706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2000"/>
              <a:buFont typeface="Calibri"/>
              <a:buNone/>
            </a:pPr>
            <a:r>
              <a:rPr lang="fr-FR" dirty="0"/>
              <a:t>Qui peut me rappeler notre contrat de travail?</a:t>
            </a:r>
            <a:endParaRPr dirty="0"/>
          </a:p>
        </p:txBody>
      </p:sp>
      <p:sp>
        <p:nvSpPr>
          <p:cNvPr id="282" name="Google Shape;282;p7"/>
          <p:cNvSpPr txBox="1">
            <a:spLocks noGrp="1"/>
          </p:cNvSpPr>
          <p:nvPr>
            <p:ph type="body" idx="1"/>
          </p:nvPr>
        </p:nvSpPr>
        <p:spPr>
          <a:xfrm>
            <a:off x="1088621" y="640715"/>
            <a:ext cx="10161104" cy="2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EABAB"/>
              </a:buClr>
              <a:buSzPts val="1800"/>
              <a:buNone/>
            </a:pPr>
            <a:r>
              <a:rPr lang="fr-FR" sz="1800" b="1" dirty="0"/>
              <a:t>Demander à 5 élèves au hasard.</a:t>
            </a: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CBE86-7397-8180-40A3-7E409874CD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812ADD-AF7B-6AFA-FC4A-C8108B5EC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46" b="12401"/>
          <a:stretch>
            <a:fillRect/>
          </a:stretch>
        </p:blipFill>
        <p:spPr bwMode="auto">
          <a:xfrm>
            <a:off x="335627" y="2846606"/>
            <a:ext cx="6310511" cy="219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3D37434-85C3-E16A-3B66-08B71A7CFD4D}"/>
              </a:ext>
            </a:extLst>
          </p:cNvPr>
          <p:cNvSpPr txBox="1"/>
          <p:nvPr/>
        </p:nvSpPr>
        <p:spPr>
          <a:xfrm>
            <a:off x="948972" y="1202720"/>
            <a:ext cx="39516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La croissance : </a:t>
            </a:r>
            <a:endParaRPr lang="fr-FR" sz="1800" dirty="0"/>
          </a:p>
        </p:txBody>
      </p:sp>
      <p:sp>
        <p:nvSpPr>
          <p:cNvPr id="29" name="ZoneTexte 18">
            <a:extLst>
              <a:ext uri="{FF2B5EF4-FFF2-40B4-BE49-F238E27FC236}">
                <a16:creationId xmlns:a16="http://schemas.microsoft.com/office/drawing/2014/main" id="{C9C337BA-A52B-7D4F-A5F9-BE0AFE5C6CF1}"/>
              </a:ext>
            </a:extLst>
          </p:cNvPr>
          <p:cNvSpPr txBox="1"/>
          <p:nvPr/>
        </p:nvSpPr>
        <p:spPr>
          <a:xfrm>
            <a:off x="948972" y="246645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5807122C-E59D-6E3F-77EC-54DCCDC6EDD8}"/>
              </a:ext>
            </a:extLst>
          </p:cNvPr>
          <p:cNvSpPr txBox="1"/>
          <p:nvPr/>
        </p:nvSpPr>
        <p:spPr>
          <a:xfrm>
            <a:off x="924196" y="592491"/>
            <a:ext cx="10197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Demander aux élèves</a:t>
            </a:r>
            <a:r>
              <a:rPr lang="ar-MA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 de définir la « notion » de croissance.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C6F637-FEE6-3087-27F0-44B60F5E4100}"/>
              </a:ext>
            </a:extLst>
          </p:cNvPr>
          <p:cNvSpPr txBox="1"/>
          <p:nvPr/>
        </p:nvSpPr>
        <p:spPr>
          <a:xfrm rot="20897210">
            <a:off x="2177888" y="2786034"/>
            <a:ext cx="2040948" cy="400110"/>
          </a:xfrm>
          <a:prstGeom prst="rect">
            <a:avLst/>
          </a:prstGeom>
          <a:solidFill>
            <a:srgbClr val="F8D8CA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Croissance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BADC0E3F-5BED-1F08-E67D-4CACECDE88AF}"/>
              </a:ext>
            </a:extLst>
          </p:cNvPr>
          <p:cNvCxnSpPr>
            <a:cxnSpLocks/>
          </p:cNvCxnSpPr>
          <p:nvPr/>
        </p:nvCxnSpPr>
        <p:spPr>
          <a:xfrm flipV="1">
            <a:off x="785489" y="2593093"/>
            <a:ext cx="5379337" cy="11697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1E8BC074-E677-3370-2EAF-3183F0520CE8}"/>
              </a:ext>
            </a:extLst>
          </p:cNvPr>
          <p:cNvSpPr txBox="1"/>
          <p:nvPr/>
        </p:nvSpPr>
        <p:spPr>
          <a:xfrm>
            <a:off x="7329044" y="2243836"/>
            <a:ext cx="20083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Augmentation de la taille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9F3239A-9B49-1A35-12BC-6888FA307DC4}"/>
              </a:ext>
            </a:extLst>
          </p:cNvPr>
          <p:cNvSpPr txBox="1"/>
          <p:nvPr/>
        </p:nvSpPr>
        <p:spPr>
          <a:xfrm>
            <a:off x="7319980" y="4693853"/>
            <a:ext cx="178975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Augmentation de la masse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3A8A6007-D428-D9D9-0EA6-06D3BF320B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4287" y="4092038"/>
            <a:ext cx="2379406" cy="1720843"/>
          </a:xfrm>
          <a:prstGeom prst="rect">
            <a:avLst/>
          </a:prstGeom>
        </p:spPr>
      </p:pic>
      <p:cxnSp>
        <p:nvCxnSpPr>
          <p:cNvPr id="25" name="Connecteur : en angle 24">
            <a:extLst>
              <a:ext uri="{FF2B5EF4-FFF2-40B4-BE49-F238E27FC236}">
                <a16:creationId xmlns:a16="http://schemas.microsoft.com/office/drawing/2014/main" id="{27B01818-5FB3-864E-B5A2-0035F2AB0244}"/>
              </a:ext>
            </a:extLst>
          </p:cNvPr>
          <p:cNvCxnSpPr>
            <a:cxnSpLocks/>
            <a:stCxn id="2050" idx="3"/>
            <a:endCxn id="14" idx="1"/>
          </p:cNvCxnSpPr>
          <p:nvPr/>
        </p:nvCxnSpPr>
        <p:spPr>
          <a:xfrm flipV="1">
            <a:off x="6646138" y="2567002"/>
            <a:ext cx="682906" cy="13793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732713C3-FCCE-A257-0E16-1B0964F700D6}"/>
              </a:ext>
            </a:extLst>
          </p:cNvPr>
          <p:cNvCxnSpPr>
            <a:cxnSpLocks/>
            <a:stCxn id="2050" idx="3"/>
            <a:endCxn id="19" idx="1"/>
          </p:cNvCxnSpPr>
          <p:nvPr/>
        </p:nvCxnSpPr>
        <p:spPr>
          <a:xfrm>
            <a:off x="6646138" y="3946320"/>
            <a:ext cx="673842" cy="1070699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8" name="Picture 4" descr="Retard de croissance : causes, comment le détecter ?">
            <a:extLst>
              <a:ext uri="{FF2B5EF4-FFF2-40B4-BE49-F238E27FC236}">
                <a16:creationId xmlns:a16="http://schemas.microsoft.com/office/drawing/2014/main" id="{A11DBC61-C6D2-9C49-840C-A8DB566DDD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19" y="1967607"/>
            <a:ext cx="2427481" cy="1618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19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F398A-1414-3A20-295A-D0660AC307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oneTexte 9">
            <a:extLst>
              <a:ext uri="{FF2B5EF4-FFF2-40B4-BE49-F238E27FC236}">
                <a16:creationId xmlns:a16="http://schemas.microsoft.com/office/drawing/2014/main" id="{2A39672C-D2F6-AE14-BCE1-1481E394BAC3}"/>
              </a:ext>
            </a:extLst>
          </p:cNvPr>
          <p:cNvSpPr txBox="1"/>
          <p:nvPr/>
        </p:nvSpPr>
        <p:spPr>
          <a:xfrm>
            <a:off x="652681" y="1198160"/>
            <a:ext cx="47758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Les facteurs influençant la croissance:</a:t>
            </a:r>
            <a:endParaRPr lang="fr-FR" sz="1800" dirty="0"/>
          </a:p>
        </p:txBody>
      </p:sp>
      <p:sp>
        <p:nvSpPr>
          <p:cNvPr id="29" name="ZoneTexte 18">
            <a:extLst>
              <a:ext uri="{FF2B5EF4-FFF2-40B4-BE49-F238E27FC236}">
                <a16:creationId xmlns:a16="http://schemas.microsoft.com/office/drawing/2014/main" id="{2BCC3986-7166-D44A-9C55-4613594DCB34}"/>
              </a:ext>
            </a:extLst>
          </p:cNvPr>
          <p:cNvSpPr txBox="1"/>
          <p:nvPr/>
        </p:nvSpPr>
        <p:spPr>
          <a:xfrm>
            <a:off x="924196" y="279768"/>
            <a:ext cx="97527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Discussion informelle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450C9EE3-9B52-FC3E-2B38-5F3BA9A689DC}"/>
              </a:ext>
            </a:extLst>
          </p:cNvPr>
          <p:cNvSpPr txBox="1"/>
          <p:nvPr/>
        </p:nvSpPr>
        <p:spPr>
          <a:xfrm>
            <a:off x="7299294" y="1671953"/>
            <a:ext cx="20083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Alimentation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0B4332D-72DE-BF8F-76B9-4C1881776D76}"/>
              </a:ext>
            </a:extLst>
          </p:cNvPr>
          <p:cNvSpPr txBox="1"/>
          <p:nvPr/>
        </p:nvSpPr>
        <p:spPr>
          <a:xfrm>
            <a:off x="7429311" y="3766921"/>
            <a:ext cx="1789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Vaccination </a:t>
            </a:r>
          </a:p>
        </p:txBody>
      </p:sp>
      <p:cxnSp>
        <p:nvCxnSpPr>
          <p:cNvPr id="25" name="Connecteur : en angle 24">
            <a:extLst>
              <a:ext uri="{FF2B5EF4-FFF2-40B4-BE49-F238E27FC236}">
                <a16:creationId xmlns:a16="http://schemas.microsoft.com/office/drawing/2014/main" id="{AE9D87F8-E2B5-0C6E-2E07-C77761AF80FB}"/>
              </a:ext>
            </a:extLst>
          </p:cNvPr>
          <p:cNvCxnSpPr>
            <a:cxnSpLocks/>
            <a:stCxn id="2" idx="3"/>
            <a:endCxn id="14" idx="1"/>
          </p:cNvCxnSpPr>
          <p:nvPr/>
        </p:nvCxnSpPr>
        <p:spPr>
          <a:xfrm flipV="1">
            <a:off x="6646138" y="1856619"/>
            <a:ext cx="653156" cy="2089701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 : en angle 25">
            <a:extLst>
              <a:ext uri="{FF2B5EF4-FFF2-40B4-BE49-F238E27FC236}">
                <a16:creationId xmlns:a16="http://schemas.microsoft.com/office/drawing/2014/main" id="{3B3C7152-9EB7-6AC3-6414-0B11AF42F8CB}"/>
              </a:ext>
            </a:extLst>
          </p:cNvPr>
          <p:cNvCxnSpPr>
            <a:cxnSpLocks/>
            <a:stCxn id="2" idx="3"/>
            <a:endCxn id="19" idx="1"/>
          </p:cNvCxnSpPr>
          <p:nvPr/>
        </p:nvCxnSpPr>
        <p:spPr>
          <a:xfrm>
            <a:off x="6646138" y="3946320"/>
            <a:ext cx="783173" cy="526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3" name="Groupe 2">
            <a:extLst>
              <a:ext uri="{FF2B5EF4-FFF2-40B4-BE49-F238E27FC236}">
                <a16:creationId xmlns:a16="http://schemas.microsoft.com/office/drawing/2014/main" id="{F3A361FE-6807-780B-3C70-DF38F13C3400}"/>
              </a:ext>
            </a:extLst>
          </p:cNvPr>
          <p:cNvGrpSpPr/>
          <p:nvPr/>
        </p:nvGrpSpPr>
        <p:grpSpPr>
          <a:xfrm>
            <a:off x="9204515" y="2976411"/>
            <a:ext cx="1789756" cy="1939818"/>
            <a:chOff x="10073643" y="3951786"/>
            <a:chExt cx="1594092" cy="2015273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A85A597-A680-9350-DE1A-C3B962D70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073643" y="3951786"/>
              <a:ext cx="1594092" cy="2015273"/>
            </a:xfrm>
            <a:prstGeom prst="rect">
              <a:avLst/>
            </a:prstGeom>
          </p:spPr>
        </p:pic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D6BE2845-7A16-FBB9-EA03-AC7B35840E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t="27407" b="27684"/>
            <a:stretch>
              <a:fillRect/>
            </a:stretch>
          </p:blipFill>
          <p:spPr>
            <a:xfrm rot="16945930">
              <a:off x="9888795" y="4716397"/>
              <a:ext cx="1576286" cy="707886"/>
            </a:xfrm>
            <a:prstGeom prst="rect">
              <a:avLst/>
            </a:prstGeom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2BFBAE1B-8954-98BA-DD40-63F9870B06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19066" y="1158053"/>
            <a:ext cx="1533485" cy="1533485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B21D8ECD-6837-CE73-0E38-5C1D9C5AD426}"/>
              </a:ext>
            </a:extLst>
          </p:cNvPr>
          <p:cNvSpPr txBox="1"/>
          <p:nvPr/>
        </p:nvSpPr>
        <p:spPr>
          <a:xfrm>
            <a:off x="7299294" y="5520064"/>
            <a:ext cx="17897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Sommeil </a:t>
            </a:r>
          </a:p>
        </p:txBody>
      </p:sp>
      <p:cxnSp>
        <p:nvCxnSpPr>
          <p:cNvPr id="32" name="Connecteur : en angle 31">
            <a:extLst>
              <a:ext uri="{FF2B5EF4-FFF2-40B4-BE49-F238E27FC236}">
                <a16:creationId xmlns:a16="http://schemas.microsoft.com/office/drawing/2014/main" id="{09FDA5C2-0D4B-E9CE-D64E-1CC2579F94EA}"/>
              </a:ext>
            </a:extLst>
          </p:cNvPr>
          <p:cNvCxnSpPr>
            <a:cxnSpLocks/>
            <a:stCxn id="2" idx="3"/>
            <a:endCxn id="27" idx="1"/>
          </p:cNvCxnSpPr>
          <p:nvPr/>
        </p:nvCxnSpPr>
        <p:spPr>
          <a:xfrm>
            <a:off x="6646138" y="3946320"/>
            <a:ext cx="653156" cy="1758410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026" name="Picture 2" descr="Mon bébé dort beaucoup : dois-je m'inquiéter ? | La Boîte Rose">
            <a:extLst>
              <a:ext uri="{FF2B5EF4-FFF2-40B4-BE49-F238E27FC236}">
                <a16:creationId xmlns:a16="http://schemas.microsoft.com/office/drawing/2014/main" id="{29BD3811-E1E1-6EA8-AF60-9DAD8E4B6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107" y="5115010"/>
            <a:ext cx="2276921" cy="1126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ED712AF1-79D9-F9F9-55DA-0BA59BFACEFA}"/>
              </a:ext>
            </a:extLst>
          </p:cNvPr>
          <p:cNvSpPr txBox="1"/>
          <p:nvPr/>
        </p:nvSpPr>
        <p:spPr>
          <a:xfrm>
            <a:off x="924196" y="592491"/>
            <a:ext cx="1019717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Demander aux élèves</a:t>
            </a:r>
            <a:r>
              <a:rPr lang="ar-MA" i="1" noProof="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fr-FR" i="1" noProof="0" dirty="0">
                <a:solidFill>
                  <a:schemeClr val="bg1">
                    <a:lumMod val="65000"/>
                  </a:schemeClr>
                </a:solidFill>
              </a:rPr>
              <a:t> de citer les facteurs influençant la croissance.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B94618AF-8198-D473-324C-FC4E83B41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46" b="12401"/>
          <a:stretch>
            <a:fillRect/>
          </a:stretch>
        </p:blipFill>
        <p:spPr bwMode="auto">
          <a:xfrm>
            <a:off x="335627" y="2846606"/>
            <a:ext cx="6310511" cy="219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AC815DD-DC92-4AAA-CB6E-B4B8C02B7939}"/>
              </a:ext>
            </a:extLst>
          </p:cNvPr>
          <p:cNvSpPr txBox="1"/>
          <p:nvPr/>
        </p:nvSpPr>
        <p:spPr>
          <a:xfrm rot="20897210">
            <a:off x="2177888" y="2786034"/>
            <a:ext cx="2040948" cy="400110"/>
          </a:xfrm>
          <a:prstGeom prst="rect">
            <a:avLst/>
          </a:prstGeom>
          <a:solidFill>
            <a:srgbClr val="F8D8CA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/>
              <a:t>Croissance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5A6AEFF-A2B1-584D-0F6A-55B3264656F4}"/>
              </a:ext>
            </a:extLst>
          </p:cNvPr>
          <p:cNvCxnSpPr>
            <a:cxnSpLocks/>
          </p:cNvCxnSpPr>
          <p:nvPr/>
        </p:nvCxnSpPr>
        <p:spPr>
          <a:xfrm flipV="1">
            <a:off x="785489" y="2593093"/>
            <a:ext cx="5379337" cy="116978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76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 Theme">
    <a:dk1>
      <a:srgbClr val="000000"/>
    </a:dk1>
    <a:lt1>
      <a:srgbClr val="FFFFFF"/>
    </a:lt1>
    <a:dk2>
      <a:srgbClr val="44546A"/>
    </a:dk2>
    <a:lt2>
      <a:srgbClr val="E7E6E6"/>
    </a:lt2>
    <a:accent1>
      <a:srgbClr val="1D9A78"/>
    </a:accent1>
    <a:accent2>
      <a:srgbClr val="8BC145"/>
    </a:accent2>
    <a:accent3>
      <a:srgbClr val="36AFCE"/>
    </a:accent3>
    <a:accent4>
      <a:srgbClr val="1D6FA9"/>
    </a:accent4>
    <a:accent5>
      <a:srgbClr val="B74919"/>
    </a:accent5>
    <a:accent6>
      <a:srgbClr val="F19D19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8930</TotalTime>
  <Words>2159</Words>
  <Application>Microsoft Office PowerPoint</Application>
  <PresentationFormat>Grand écran</PresentationFormat>
  <Paragraphs>511</Paragraphs>
  <Slides>54</Slides>
  <Notes>27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54</vt:i4>
      </vt:variant>
    </vt:vector>
  </HeadingPairs>
  <TitlesOfParts>
    <vt:vector size="66" baseType="lpstr">
      <vt:lpstr>Arial</vt:lpstr>
      <vt:lpstr>Helvetica-Light</vt:lpstr>
      <vt:lpstr>Bradley Hand ITC</vt:lpstr>
      <vt:lpstr>Dosis</vt:lpstr>
      <vt:lpstr>Century Gothic</vt:lpstr>
      <vt:lpstr>Hammersmith One</vt:lpstr>
      <vt:lpstr>Wingdings</vt:lpstr>
      <vt:lpstr>Helvetica</vt:lpstr>
      <vt:lpstr>Calibri-Bold</vt:lpstr>
      <vt:lpstr>Calibri</vt:lpstr>
      <vt:lpstr>Office Theme</vt:lpstr>
      <vt:lpstr>1_Office Theme</vt:lpstr>
      <vt:lpstr>Présentation PowerPoint</vt:lpstr>
      <vt:lpstr>Présentation PowerPoint</vt:lpstr>
      <vt:lpstr>Présentation PowerPoint</vt:lpstr>
      <vt:lpstr>Ouverture de la séance  (5 min)</vt:lpstr>
      <vt:lpstr>Présentation PowerPoint</vt:lpstr>
      <vt:lpstr>Bonjour! Prêts pour démarrer notre séance? Allons-y!</vt:lpstr>
      <vt:lpstr>Qui peut me rappeler notre contrat de travail?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ahmed el annaoui</cp:lastModifiedBy>
  <cp:revision>101</cp:revision>
  <dcterms:created xsi:type="dcterms:W3CDTF">2024-05-15T15:37:52Z</dcterms:created>
  <dcterms:modified xsi:type="dcterms:W3CDTF">2025-09-12T17:23:43Z</dcterms:modified>
</cp:coreProperties>
</file>