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</p:sldIdLst>
  <p:sldSz cy="6858000" cx="12192000"/>
  <p:notesSz cx="6858000" cy="9144000"/>
  <p:embeddedFontLst>
    <p:embeddedFont>
      <p:font typeface="Dosis"/>
      <p:regular r:id="rId66"/>
      <p:bold r:id="rId6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8" roundtripDataSignature="AMtx7mjYuZnkGLV7H+NpPjzI4OEp5ceJD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7B69AE4-0D10-4E20-BFBD-E265257DBEE4}">
  <a:tblStyle styleId="{F7B69AE4-0D10-4E20-BFBD-E265257DBEE4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20" Type="http://schemas.openxmlformats.org/officeDocument/2006/relationships/slide" Target="slides/slide14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22" Type="http://schemas.openxmlformats.org/officeDocument/2006/relationships/slide" Target="slides/slide16.xml"/><Relationship Id="rId66" Type="http://schemas.openxmlformats.org/officeDocument/2006/relationships/font" Target="fonts/Dosis-regular.fntdata"/><Relationship Id="rId21" Type="http://schemas.openxmlformats.org/officeDocument/2006/relationships/slide" Target="slides/slide15.xml"/><Relationship Id="rId65" Type="http://schemas.openxmlformats.org/officeDocument/2006/relationships/slide" Target="slides/slide59.xml"/><Relationship Id="rId24" Type="http://schemas.openxmlformats.org/officeDocument/2006/relationships/slide" Target="slides/slide18.xml"/><Relationship Id="rId68" Type="http://customschemas.google.com/relationships/presentationmetadata" Target="metadata"/><Relationship Id="rId23" Type="http://schemas.openxmlformats.org/officeDocument/2006/relationships/slide" Target="slides/slide17.xml"/><Relationship Id="rId67" Type="http://schemas.openxmlformats.org/officeDocument/2006/relationships/font" Target="fonts/Dosis-bold.fntdata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2" name="Google Shape;22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7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7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7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" name="Google Shape;252;p7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3" name="Google Shape;253;p7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fr-FR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7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7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9" name="Google Shape;299;p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0" name="Google Shape;300;p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fr-FR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7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7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8" name="Google Shape;33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7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7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8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8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8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8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8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8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4" name="Google Shape;404;p8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05" name="Google Shape;405;p8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fr-FR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8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8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8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51" name="Google Shape;451;p8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8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64" name="Google Shape;464;p8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8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84" name="Google Shape;484;p8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8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02" name="Google Shape;502;p8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8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18" name="Google Shape;518;p8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9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36" name="Google Shape;536;p9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9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68" name="Google Shape;568;p9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9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91" name="Google Shape;591;p9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21" name="Google Shape;621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9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49" name="Google Shape;649;p9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9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77" name="Google Shape;677;p9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9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09" name="Google Shape;709;p9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9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9" name="Google Shape;769;p9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70" name="Google Shape;770;p9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fr-FR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2" name="Google Shape;802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9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6" name="Google Shape;816;p9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p9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29" name="Google Shape;829;p9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9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49" name="Google Shape;849;p9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p10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70" name="Google Shape;870;p10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10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90" name="Google Shape;890;p10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9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p10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11" name="Google Shape;911;p10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10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26" name="Google Shape;926;p10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p10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54" name="Google Shape;954;p10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8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Google Shape;969;p10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70" name="Google Shape;970;p10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7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p10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9" name="Google Shape;989;p10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0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p10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2" name="Google Shape;1002;p10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6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p10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8" name="Google Shape;1018;p10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5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p10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7" name="Google Shape;1027;p10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5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7" name="Google Shape;1037;p1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3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1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5" name="Google Shape;1045;p1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3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p1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5" name="Google Shape;1055;p1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3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Google Shape;1064;p1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5" name="Google Shape;1065;p1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2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p1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4" name="Google Shape;1074;p1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6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Google Shape;1087;p1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8" name="Google Shape;1088;p1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89" name="Google Shape;1089;p1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fr-FR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9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Google Shape;1120;p1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1" name="Google Shape;1121;p1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7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p1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9" name="Google Shape;1139;p1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7" name="Shape 1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" name="Google Shape;1148;p1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9" name="Google Shape;1149;p1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7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" name="Google Shape;1158;p1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9" name="Google Shape;1159;p1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5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p12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7" name="Google Shape;1167;p1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5" name="Shape 1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" name="Google Shape;1176;p1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7" name="Google Shape;1177;p12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78" name="Google Shape;1178;p12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5" name="Shape 1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" name="Google Shape;1186;p12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7" name="Google Shape;1187;p1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4" name="Shape 1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" name="Google Shape;1195;p1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6" name="Google Shape;1196;p1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8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p1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0" name="Google Shape;1210;p1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11" name="Google Shape;1211;p12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fr-FR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2" name="Shape 1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" name="Google Shape;1243;p1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4" name="Google Shape;1244;p1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Google Shape;1252;p1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53" name="Google Shape;1253;p1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1" name="Shape 1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2" name="Google Shape;1312;p1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3" name="Google Shape;1313;p1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8" name="Shape 1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9" name="Google Shape;1319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0" name="Google Shape;1320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5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62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21" name="Google Shape;21;p6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2" name="Google Shape;22;p62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3" name="Google Shape;23;p62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4" name="Google Shape;24;p62"/>
          <p:cNvSpPr/>
          <p:nvPr/>
        </p:nvSpPr>
        <p:spPr>
          <a:xfrm flipH="1" rot="10800000">
            <a:off x="586408" y="297925"/>
            <a:ext cx="366091" cy="224705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1" i="0" sz="1350" u="none" cap="none" strike="noStrike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5" name="Google Shape;25;p62"/>
          <p:cNvSpPr txBox="1"/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b="1" sz="20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62"/>
          <p:cNvSpPr txBox="1"/>
          <p:nvPr>
            <p:ph idx="1" type="body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i="1" sz="1400">
                <a:solidFill>
                  <a:srgbClr val="AEABAB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oogle Shape;28;p63"/>
          <p:cNvGrpSpPr/>
          <p:nvPr/>
        </p:nvGrpSpPr>
        <p:grpSpPr>
          <a:xfrm>
            <a:off x="0" y="-1"/>
            <a:ext cx="12192000" cy="6858001"/>
            <a:chOff x="0" y="0"/>
            <a:chExt cx="13716000" cy="10287000"/>
          </a:xfrm>
        </p:grpSpPr>
        <p:sp>
          <p:nvSpPr>
            <p:cNvPr id="29" name="Google Shape;29;p6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0" name="Google Shape;30;p63"/>
            <p:cNvSpPr/>
            <p:nvPr/>
          </p:nvSpPr>
          <p:spPr>
            <a:xfrm>
              <a:off x="304801" y="783948"/>
              <a:ext cx="13106398" cy="9160152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1" name="Google Shape;31;p63"/>
            <p:cNvSpPr/>
            <p:nvPr/>
          </p:nvSpPr>
          <p:spPr>
            <a:xfrm>
              <a:off x="304801" y="310242"/>
              <a:ext cx="13106398" cy="1230086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2" name="Google Shape;32;p63"/>
          <p:cNvSpPr/>
          <p:nvPr/>
        </p:nvSpPr>
        <p:spPr>
          <a:xfrm flipH="1" rot="10800000">
            <a:off x="495300" y="297926"/>
            <a:ext cx="457200" cy="31892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1" i="0" sz="1350" u="none" cap="none" strike="noStrike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oogle Shape;34;p13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35" name="Google Shape;35;p13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6" name="Google Shape;36;p13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7" name="Google Shape;37;p13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8" name="Google Shape;38;p133"/>
          <p:cNvSpPr/>
          <p:nvPr/>
        </p:nvSpPr>
        <p:spPr>
          <a:xfrm flipH="1" rot="10800000">
            <a:off x="586408" y="297925"/>
            <a:ext cx="366091" cy="224705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350" u="none" cap="none" strike="noStrike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39" name="Google Shape;39;p133"/>
          <p:cNvSpPr txBox="1"/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1" sz="2000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33"/>
          <p:cNvSpPr txBox="1"/>
          <p:nvPr>
            <p:ph idx="1" type="body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i="1" sz="1400">
                <a:solidFill>
                  <a:srgbClr val="323F4F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44" name="Google Shape;44;p6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6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6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6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6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6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6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6" name="Google Shape;56;p6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6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6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6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6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6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6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6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6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6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6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9" name="Google Shape;69;p6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6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1" name="Google Shape;71;p6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6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6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6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6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6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6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6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7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7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3" name="Google Shape;83;p7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4" name="Google Shape;84;p7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7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7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7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7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p7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1" name="Google Shape;91;p7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7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7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7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7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7" name="Google Shape;97;p7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7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7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7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7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7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7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7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1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Table of contents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30"/>
          <p:cNvSpPr txBox="1"/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/>
        </p:txBody>
      </p:sp>
      <p:sp>
        <p:nvSpPr>
          <p:cNvPr id="118" name="Google Shape;118;p130"/>
          <p:cNvSpPr txBox="1"/>
          <p:nvPr>
            <p:ph idx="1" type="subTitle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None/>
              <a:defRPr/>
            </a:lvl9pPr>
          </a:lstStyle>
          <a:p/>
        </p:txBody>
      </p:sp>
      <p:sp>
        <p:nvSpPr>
          <p:cNvPr id="119" name="Google Shape;119;p130"/>
          <p:cNvSpPr txBox="1"/>
          <p:nvPr>
            <p:ph idx="2" type="subTitle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None/>
              <a:defRPr/>
            </a:lvl9pPr>
          </a:lstStyle>
          <a:p/>
        </p:txBody>
      </p:sp>
      <p:sp>
        <p:nvSpPr>
          <p:cNvPr id="120" name="Google Shape;120;p130"/>
          <p:cNvSpPr txBox="1"/>
          <p:nvPr>
            <p:ph idx="3" type="title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/>
        </p:txBody>
      </p:sp>
      <p:sp>
        <p:nvSpPr>
          <p:cNvPr id="121" name="Google Shape;121;p130"/>
          <p:cNvSpPr txBox="1"/>
          <p:nvPr>
            <p:ph idx="4" type="subTitle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None/>
              <a:defRPr/>
            </a:lvl9pPr>
          </a:lstStyle>
          <a:p/>
        </p:txBody>
      </p:sp>
      <p:sp>
        <p:nvSpPr>
          <p:cNvPr id="122" name="Google Shape;122;p130"/>
          <p:cNvSpPr txBox="1"/>
          <p:nvPr>
            <p:ph idx="5" type="subTitle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None/>
              <a:defRPr/>
            </a:lvl9pPr>
          </a:lstStyle>
          <a:p/>
        </p:txBody>
      </p:sp>
      <p:sp>
        <p:nvSpPr>
          <p:cNvPr id="123" name="Google Shape;123;p130"/>
          <p:cNvSpPr txBox="1"/>
          <p:nvPr>
            <p:ph idx="6" type="title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/>
        </p:txBody>
      </p:sp>
      <p:sp>
        <p:nvSpPr>
          <p:cNvPr id="124" name="Google Shape;124;p130"/>
          <p:cNvSpPr txBox="1"/>
          <p:nvPr>
            <p:ph idx="7" type="title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/>
        </p:txBody>
      </p:sp>
      <p:sp>
        <p:nvSpPr>
          <p:cNvPr id="125" name="Google Shape;125;p130"/>
          <p:cNvSpPr txBox="1"/>
          <p:nvPr>
            <p:ph idx="8" type="title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/>
        </p:txBody>
      </p:sp>
      <p:sp>
        <p:nvSpPr>
          <p:cNvPr id="126" name="Google Shape;126;p130"/>
          <p:cNvSpPr txBox="1"/>
          <p:nvPr>
            <p:ph idx="9" type="title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/>
        </p:txBody>
      </p:sp>
      <p:sp>
        <p:nvSpPr>
          <p:cNvPr id="127" name="Google Shape;127;p130"/>
          <p:cNvSpPr txBox="1"/>
          <p:nvPr>
            <p:ph idx="13" type="title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/>
        </p:txBody>
      </p:sp>
      <p:sp>
        <p:nvSpPr>
          <p:cNvPr id="128" name="Google Shape;128;p130"/>
          <p:cNvSpPr txBox="1"/>
          <p:nvPr>
            <p:ph idx="14" type="title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/>
        </p:txBody>
      </p:sp>
      <p:sp>
        <p:nvSpPr>
          <p:cNvPr id="129" name="Google Shape;129;p130"/>
          <p:cNvSpPr txBox="1"/>
          <p:nvPr>
            <p:ph idx="15"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position personnalisée">
  <p:cSld name="Disposition personnalisée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31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fmla="val 2665" name="adj"/>
            </a:avLst>
          </a:prstGeom>
          <a:solidFill>
            <a:schemeClr val="lt1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6666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1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1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135" name="Google Shape;135;p131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31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rotWithShape="0" algn="ctr" sy="102000">
              <a:srgbClr val="000000">
                <a:alpha val="470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31"/>
          <p:cNvSpPr txBox="1"/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b="1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131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9" name="Google Shape;139;p1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Google Shape;141;p132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142" name="Google Shape;142;p13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3" name="Google Shape;143;p132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4" name="Google Shape;144;p132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5" name="Google Shape;145;p132"/>
          <p:cNvSpPr/>
          <p:nvPr/>
        </p:nvSpPr>
        <p:spPr>
          <a:xfrm flipH="1" rot="10800000">
            <a:off x="586408" y="297925"/>
            <a:ext cx="366091" cy="224705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350" u="none" cap="none" strike="noStrike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46" name="Google Shape;146;p132"/>
          <p:cNvSpPr txBox="1"/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b="1" sz="20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132"/>
          <p:cNvSpPr txBox="1"/>
          <p:nvPr>
            <p:ph idx="1" type="body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i="1" sz="1400">
                <a:solidFill>
                  <a:srgbClr val="AEABAB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3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13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51" name="Google Shape;151;p1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1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1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13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7" name="Google Shape;157;p1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1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1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3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13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63" name="Google Shape;163;p1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1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" name="Google Shape;165;p1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13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9" name="Google Shape;169;p13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0" name="Google Shape;170;p1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1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1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3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13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76" name="Google Shape;176;p13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7" name="Google Shape;177;p13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78" name="Google Shape;178;p13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9" name="Google Shape;179;p1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1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1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" name="Google Shape;184;p1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5" name="Google Shape;185;p1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6" name="Google Shape;186;p1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4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9" name="Google Shape;189;p14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90" name="Google Shape;190;p14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91" name="Google Shape;191;p1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p1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1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4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p14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97" name="Google Shape;197;p14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98" name="Google Shape;198;p1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9" name="Google Shape;199;p1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0" name="Google Shape;200;p1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4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p14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4" name="Google Shape;204;p1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5" name="Google Shape;205;p1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p1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4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9" name="Google Shape;209;p14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0" name="Google Shape;210;p14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1" name="Google Shape;211;p1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1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Google Shape;214;p144"/>
          <p:cNvGrpSpPr/>
          <p:nvPr/>
        </p:nvGrpSpPr>
        <p:grpSpPr>
          <a:xfrm>
            <a:off x="0" y="-1"/>
            <a:ext cx="12192000" cy="6858001"/>
            <a:chOff x="0" y="0"/>
            <a:chExt cx="13716000" cy="10287000"/>
          </a:xfrm>
        </p:grpSpPr>
        <p:sp>
          <p:nvSpPr>
            <p:cNvPr id="215" name="Google Shape;215;p14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16" name="Google Shape;216;p144"/>
            <p:cNvSpPr/>
            <p:nvPr/>
          </p:nvSpPr>
          <p:spPr>
            <a:xfrm>
              <a:off x="304801" y="783948"/>
              <a:ext cx="13106398" cy="9160152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17" name="Google Shape;217;p144"/>
            <p:cNvSpPr/>
            <p:nvPr/>
          </p:nvSpPr>
          <p:spPr>
            <a:xfrm>
              <a:off x="304801" y="310242"/>
              <a:ext cx="13106398" cy="1230086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18" name="Google Shape;218;p144"/>
          <p:cNvSpPr/>
          <p:nvPr/>
        </p:nvSpPr>
        <p:spPr>
          <a:xfrm flipH="1" rot="10800000">
            <a:off x="495300" y="297926"/>
            <a:ext cx="457200" cy="31892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350" u="none" cap="none" strike="noStrike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3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28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CE6F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5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5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5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5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CE6F2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8" name="Google Shape;108;p12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9" name="Google Shape;109;p1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0" name="Google Shape;110;p1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1" name="Google Shape;111;p1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27.png"/><Relationship Id="rId5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image" Target="../media/image11.png"/><Relationship Id="rId5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10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10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Relationship Id="rId4" Type="http://schemas.openxmlformats.org/officeDocument/2006/relationships/image" Target="../media/image21.png"/><Relationship Id="rId5" Type="http://schemas.openxmlformats.org/officeDocument/2006/relationships/image" Target="../media/image26.png"/><Relationship Id="rId6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jpg"/><Relationship Id="rId4" Type="http://schemas.openxmlformats.org/officeDocument/2006/relationships/image" Target="../media/image30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2.jpg"/><Relationship Id="rId4" Type="http://schemas.openxmlformats.org/officeDocument/2006/relationships/image" Target="../media/image2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png"/><Relationship Id="rId4" Type="http://schemas.openxmlformats.org/officeDocument/2006/relationships/image" Target="../media/image56.png"/><Relationship Id="rId5" Type="http://schemas.openxmlformats.org/officeDocument/2006/relationships/image" Target="../media/image3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Relationship Id="rId4" Type="http://schemas.openxmlformats.org/officeDocument/2006/relationships/image" Target="../media/image10.gif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png"/><Relationship Id="rId4" Type="http://schemas.openxmlformats.org/officeDocument/2006/relationships/image" Target="../media/image34.png"/><Relationship Id="rId5" Type="http://schemas.openxmlformats.org/officeDocument/2006/relationships/image" Target="../media/image29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4.png"/><Relationship Id="rId4" Type="http://schemas.openxmlformats.org/officeDocument/2006/relationships/image" Target="../media/image2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4.png"/><Relationship Id="rId4" Type="http://schemas.openxmlformats.org/officeDocument/2006/relationships/image" Target="../media/image2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4.png"/><Relationship Id="rId4" Type="http://schemas.openxmlformats.org/officeDocument/2006/relationships/image" Target="../media/image2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4.png"/><Relationship Id="rId4" Type="http://schemas.openxmlformats.org/officeDocument/2006/relationships/image" Target="../media/image2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4.png"/><Relationship Id="rId4" Type="http://schemas.openxmlformats.org/officeDocument/2006/relationships/image" Target="../media/image2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4.png"/><Relationship Id="rId4" Type="http://schemas.openxmlformats.org/officeDocument/2006/relationships/image" Target="../media/image2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1.png"/><Relationship Id="rId4" Type="http://schemas.openxmlformats.org/officeDocument/2006/relationships/image" Target="../media/image34.png"/><Relationship Id="rId5" Type="http://schemas.openxmlformats.org/officeDocument/2006/relationships/image" Target="../media/image2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4.png"/><Relationship Id="rId4" Type="http://schemas.openxmlformats.org/officeDocument/2006/relationships/image" Target="../media/image21.png"/><Relationship Id="rId5" Type="http://schemas.openxmlformats.org/officeDocument/2006/relationships/image" Target="../media/image35.png"/><Relationship Id="rId6" Type="http://schemas.openxmlformats.org/officeDocument/2006/relationships/image" Target="../media/image2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4.png"/><Relationship Id="rId4" Type="http://schemas.openxmlformats.org/officeDocument/2006/relationships/image" Target="../media/image21.png"/><Relationship Id="rId5" Type="http://schemas.openxmlformats.org/officeDocument/2006/relationships/image" Target="../media/image35.png"/><Relationship Id="rId6" Type="http://schemas.openxmlformats.org/officeDocument/2006/relationships/image" Target="../media/image2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4.png"/><Relationship Id="rId4" Type="http://schemas.openxmlformats.org/officeDocument/2006/relationships/image" Target="../media/image21.png"/><Relationship Id="rId5" Type="http://schemas.openxmlformats.org/officeDocument/2006/relationships/image" Target="../media/image35.png"/><Relationship Id="rId6" Type="http://schemas.openxmlformats.org/officeDocument/2006/relationships/image" Target="../media/image2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4.png"/><Relationship Id="rId4" Type="http://schemas.openxmlformats.org/officeDocument/2006/relationships/image" Target="../media/image2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1.png"/><Relationship Id="rId4" Type="http://schemas.openxmlformats.org/officeDocument/2006/relationships/image" Target="../media/image10.gif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4.png"/><Relationship Id="rId4" Type="http://schemas.openxmlformats.org/officeDocument/2006/relationships/image" Target="../media/image46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4.png"/><Relationship Id="rId4" Type="http://schemas.openxmlformats.org/officeDocument/2006/relationships/image" Target="../media/image2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4.png"/><Relationship Id="rId4" Type="http://schemas.openxmlformats.org/officeDocument/2006/relationships/image" Target="../media/image46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4.png"/><Relationship Id="rId4" Type="http://schemas.openxmlformats.org/officeDocument/2006/relationships/image" Target="../media/image2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4.png"/><Relationship Id="rId4" Type="http://schemas.openxmlformats.org/officeDocument/2006/relationships/image" Target="../media/image46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4.png"/><Relationship Id="rId4" Type="http://schemas.openxmlformats.org/officeDocument/2006/relationships/image" Target="../media/image2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4.png"/><Relationship Id="rId4" Type="http://schemas.openxmlformats.org/officeDocument/2006/relationships/image" Target="../media/image46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4.png"/><Relationship Id="rId4" Type="http://schemas.openxmlformats.org/officeDocument/2006/relationships/image" Target="../media/image2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3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8.png"/><Relationship Id="rId4" Type="http://schemas.openxmlformats.org/officeDocument/2006/relationships/image" Target="../media/image48.png"/><Relationship Id="rId5" Type="http://schemas.openxmlformats.org/officeDocument/2006/relationships/image" Target="../media/image45.png"/><Relationship Id="rId6" Type="http://schemas.openxmlformats.org/officeDocument/2006/relationships/image" Target="../media/image38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8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5.png"/><Relationship Id="rId4" Type="http://schemas.openxmlformats.org/officeDocument/2006/relationships/image" Target="../media/image16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9.png"/><Relationship Id="rId4" Type="http://schemas.openxmlformats.org/officeDocument/2006/relationships/image" Target="../media/image16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7.png"/><Relationship Id="rId4" Type="http://schemas.openxmlformats.org/officeDocument/2006/relationships/image" Target="../media/image16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7.png"/><Relationship Id="rId4" Type="http://schemas.openxmlformats.org/officeDocument/2006/relationships/image" Target="../media/image16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8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50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1.png"/><Relationship Id="rId4" Type="http://schemas.openxmlformats.org/officeDocument/2006/relationships/image" Target="../media/image10.gif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52.png"/><Relationship Id="rId4" Type="http://schemas.openxmlformats.org/officeDocument/2006/relationships/image" Target="../media/image18.png"/><Relationship Id="rId5" Type="http://schemas.openxmlformats.org/officeDocument/2006/relationships/image" Target="../media/image48.png"/><Relationship Id="rId6" Type="http://schemas.openxmlformats.org/officeDocument/2006/relationships/image" Target="../media/image57.png"/><Relationship Id="rId7" Type="http://schemas.openxmlformats.org/officeDocument/2006/relationships/image" Target="../media/image64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8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8.png"/><Relationship Id="rId4" Type="http://schemas.openxmlformats.org/officeDocument/2006/relationships/image" Target="../media/image60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8.png"/><Relationship Id="rId4" Type="http://schemas.openxmlformats.org/officeDocument/2006/relationships/image" Target="../media/image60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8.png"/><Relationship Id="rId4" Type="http://schemas.openxmlformats.org/officeDocument/2006/relationships/image" Target="../media/image60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8.png"/><Relationship Id="rId4" Type="http://schemas.openxmlformats.org/officeDocument/2006/relationships/image" Target="../media/image60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18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54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11.png"/><Relationship Id="rId4" Type="http://schemas.openxmlformats.org/officeDocument/2006/relationships/image" Target="../media/image10.gif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21.png"/><Relationship Id="rId4" Type="http://schemas.openxmlformats.org/officeDocument/2006/relationships/image" Target="../media/image34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21.png"/><Relationship Id="rId4" Type="http://schemas.openxmlformats.org/officeDocument/2006/relationships/image" Target="../media/image55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الصفحة الرئيسية" id="224" name="Google Shape;22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09511" y="183875"/>
            <a:ext cx="4372977" cy="663101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1"/>
          <p:cNvSpPr txBox="1"/>
          <p:nvPr/>
        </p:nvSpPr>
        <p:spPr>
          <a:xfrm>
            <a:off x="417296" y="1529791"/>
            <a:ext cx="903504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fr-FR" sz="5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Sciences de la vie et de la terre</a:t>
            </a:r>
            <a:endParaRPr b="1" i="0" sz="60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6" name="Google Shape;22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90166" y="1633525"/>
            <a:ext cx="1782937" cy="1428584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1"/>
          <p:cNvSpPr txBox="1"/>
          <p:nvPr/>
        </p:nvSpPr>
        <p:spPr>
          <a:xfrm>
            <a:off x="9929471" y="1904198"/>
            <a:ext cx="1704326" cy="4360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rPr b="1" i="0" lang="fr-FR" sz="1867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6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b="1" i="0" lang="fr-FR" sz="1333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b="1" i="0" lang="fr-FR" sz="16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1"/>
          <p:cNvSpPr txBox="1"/>
          <p:nvPr/>
        </p:nvSpPr>
        <p:spPr>
          <a:xfrm>
            <a:off x="10136207" y="2280911"/>
            <a:ext cx="1290854" cy="5027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67"/>
              <a:buFont typeface="Arial"/>
              <a:buNone/>
            </a:pPr>
            <a:r>
              <a:rPr b="1" i="0" lang="fr-FR" sz="2667" u="none" cap="none" strike="noStrike">
                <a:solidFill>
                  <a:srgbClr val="FCBF18"/>
                </a:solidFill>
                <a:latin typeface="Dosis"/>
                <a:ea typeface="Dosis"/>
                <a:cs typeface="Dosis"/>
                <a:sym typeface="Dosis"/>
              </a:rPr>
              <a:t>2AC</a:t>
            </a:r>
            <a:endParaRPr b="1" i="0" sz="2667" u="none" cap="none" strike="noStrike">
              <a:solidFill>
                <a:srgbClr val="FCBF18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descr="Une image contenant Visage humain, habits, dessin humoristique, femme&#10;&#10;Description générée automatiquement" id="229" name="Google Shape;229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19927" y="4013429"/>
            <a:ext cx="3919081" cy="2941149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1"/>
          <p:cNvSpPr/>
          <p:nvPr/>
        </p:nvSpPr>
        <p:spPr>
          <a:xfrm>
            <a:off x="572783" y="4497213"/>
            <a:ext cx="7302853" cy="650519"/>
          </a:xfrm>
          <a:prstGeom prst="roundRect">
            <a:avLst>
              <a:gd fmla="val 8616" name="adj"/>
            </a:avLst>
          </a:prstGeom>
          <a:solidFill>
            <a:srgbClr val="55A8BE"/>
          </a:solidFill>
          <a:ln cap="flat" cmpd="sng" w="12700">
            <a:solidFill>
              <a:srgbClr val="D5DBE5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5"/>
              <a:buFont typeface="Arial"/>
              <a:buNone/>
            </a:pPr>
            <a:r>
              <a:t/>
            </a:r>
            <a:endParaRPr b="0" i="0" sz="675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"/>
          <p:cNvSpPr txBox="1"/>
          <p:nvPr/>
        </p:nvSpPr>
        <p:spPr>
          <a:xfrm>
            <a:off x="712752" y="4629240"/>
            <a:ext cx="1728653" cy="4610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704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fr-FR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Séance  1</a:t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"/>
          <p:cNvSpPr txBox="1"/>
          <p:nvPr/>
        </p:nvSpPr>
        <p:spPr>
          <a:xfrm>
            <a:off x="2740604" y="4607670"/>
            <a:ext cx="4929638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fr-FR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Lire un graphique en courbe </a:t>
            </a:r>
            <a:endParaRPr b="1" i="0" sz="3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"/>
          <p:cNvSpPr/>
          <p:nvPr/>
        </p:nvSpPr>
        <p:spPr>
          <a:xfrm>
            <a:off x="2281304" y="4638407"/>
            <a:ext cx="65848" cy="451006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" name="Google Shape;238;p74"/>
          <p:cNvGrpSpPr/>
          <p:nvPr/>
        </p:nvGrpSpPr>
        <p:grpSpPr>
          <a:xfrm>
            <a:off x="2184400" y="1483779"/>
            <a:ext cx="7823200" cy="4347640"/>
            <a:chOff x="1324757" y="2465021"/>
            <a:chExt cx="11734800" cy="6521459"/>
          </a:xfrm>
        </p:grpSpPr>
        <p:sp>
          <p:nvSpPr>
            <p:cNvPr id="239" name="Google Shape;239;p74"/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fmla="val 2665" name="adj"/>
              </a:avLst>
            </a:prstGeom>
            <a:solidFill>
              <a:schemeClr val="lt1"/>
            </a:solidFill>
            <a:ln cap="flat" cmpd="sng" w="12700">
              <a:solidFill>
                <a:srgbClr val="D8D8D8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6666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74"/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74"/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705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2" name="Google Shape;242;p74"/>
          <p:cNvSpPr txBox="1"/>
          <p:nvPr/>
        </p:nvSpPr>
        <p:spPr>
          <a:xfrm>
            <a:off x="4169622" y="3152843"/>
            <a:ext cx="5346414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2000"/>
              <a:buFont typeface="Arial"/>
              <a:buNone/>
            </a:pPr>
            <a:r>
              <a:rPr b="0" i="0" lang="fr-FR" sz="2000" u="none" cap="none" strike="noStrike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</a:t>
            </a:r>
            <a:br>
              <a:rPr b="0" i="0" lang="fr-FR" sz="2000" u="none" cap="none" strike="noStrike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fr-FR" sz="2000" u="none" cap="none" strike="noStrike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(à dire à haute voix)</a:t>
            </a:r>
            <a:endParaRPr/>
          </a:p>
        </p:txBody>
      </p:sp>
      <p:sp>
        <p:nvSpPr>
          <p:cNvPr id="243" name="Google Shape;243;p74"/>
          <p:cNvSpPr txBox="1"/>
          <p:nvPr/>
        </p:nvSpPr>
        <p:spPr>
          <a:xfrm>
            <a:off x="4169622" y="2274347"/>
            <a:ext cx="361071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2000"/>
              <a:buFont typeface="Arial"/>
              <a:buNone/>
            </a:pPr>
            <a:r>
              <a:rPr b="0" i="0" lang="fr-FR" sz="2000" u="none" cap="none" strike="noStrike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</a:t>
            </a:r>
            <a:endParaRPr/>
          </a:p>
        </p:txBody>
      </p:sp>
      <p:sp>
        <p:nvSpPr>
          <p:cNvPr id="244" name="Google Shape;244;p74"/>
          <p:cNvSpPr/>
          <p:nvPr/>
        </p:nvSpPr>
        <p:spPr>
          <a:xfrm flipH="1" rot="10800000">
            <a:off x="3396304" y="3333577"/>
            <a:ext cx="386177" cy="26092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1" i="0" sz="900" u="none" cap="none" strike="noStrike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245" name="Google Shape;245;p7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18537" y="2245421"/>
            <a:ext cx="500769" cy="500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7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39235" y="4250716"/>
            <a:ext cx="380071" cy="380071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74"/>
          <p:cNvSpPr/>
          <p:nvPr/>
        </p:nvSpPr>
        <p:spPr>
          <a:xfrm>
            <a:off x="4169622" y="4255405"/>
            <a:ext cx="310950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2000"/>
              <a:buFont typeface="Arial"/>
              <a:buNone/>
            </a:pPr>
            <a:r>
              <a:rPr b="0" i="0" lang="fr-FR" sz="2000" u="none" cap="none" strike="noStrike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Page dans le livret de l’élève</a:t>
            </a:r>
            <a:endParaRPr/>
          </a:p>
        </p:txBody>
      </p:sp>
      <p:sp>
        <p:nvSpPr>
          <p:cNvPr id="248" name="Google Shape;248;p74"/>
          <p:cNvSpPr/>
          <p:nvPr/>
        </p:nvSpPr>
        <p:spPr>
          <a:xfrm>
            <a:off x="1009033" y="298372"/>
            <a:ext cx="4227247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Arial"/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Signification des icônes </a:t>
            </a:r>
            <a:endParaRPr/>
          </a:p>
        </p:txBody>
      </p:sp>
      <p:pic>
        <p:nvPicPr>
          <p:cNvPr id="249" name="Google Shape;249;p7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6368" y="299505"/>
            <a:ext cx="609383" cy="6093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75"/>
          <p:cNvSpPr/>
          <p:nvPr/>
        </p:nvSpPr>
        <p:spPr>
          <a:xfrm>
            <a:off x="1009033" y="276600"/>
            <a:ext cx="394710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Arial"/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/>
          </a:p>
        </p:txBody>
      </p:sp>
      <p:pic>
        <p:nvPicPr>
          <p:cNvPr id="256" name="Google Shape;256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6368" y="299505"/>
            <a:ext cx="609383" cy="609383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75"/>
          <p:cNvSpPr/>
          <p:nvPr/>
        </p:nvSpPr>
        <p:spPr>
          <a:xfrm>
            <a:off x="2268126" y="1688095"/>
            <a:ext cx="8127697" cy="3817969"/>
          </a:xfrm>
          <a:prstGeom prst="roundRect">
            <a:avLst>
              <a:gd fmla="val 2665" name="adj"/>
            </a:avLst>
          </a:prstGeom>
          <a:solidFill>
            <a:schemeClr val="lt1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6666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75"/>
          <p:cNvSpPr/>
          <p:nvPr/>
        </p:nvSpPr>
        <p:spPr>
          <a:xfrm>
            <a:off x="2388400" y="1812195"/>
            <a:ext cx="7899097" cy="356605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75"/>
          <p:cNvSpPr/>
          <p:nvPr/>
        </p:nvSpPr>
        <p:spPr>
          <a:xfrm>
            <a:off x="3170164" y="3352462"/>
            <a:ext cx="6736308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75"/>
          <p:cNvSpPr/>
          <p:nvPr/>
        </p:nvSpPr>
        <p:spPr>
          <a:xfrm>
            <a:off x="3166184" y="2731292"/>
            <a:ext cx="6743594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75"/>
          <p:cNvSpPr/>
          <p:nvPr/>
        </p:nvSpPr>
        <p:spPr>
          <a:xfrm>
            <a:off x="3166184" y="2112780"/>
            <a:ext cx="6740288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75"/>
          <p:cNvSpPr/>
          <p:nvPr/>
        </p:nvSpPr>
        <p:spPr>
          <a:xfrm>
            <a:off x="3296198" y="2135674"/>
            <a:ext cx="5130800" cy="4293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Ouverture de la séance 		                      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75"/>
          <p:cNvSpPr/>
          <p:nvPr/>
        </p:nvSpPr>
        <p:spPr>
          <a:xfrm>
            <a:off x="9234739" y="2113470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75"/>
          <p:cNvSpPr txBox="1"/>
          <p:nvPr/>
        </p:nvSpPr>
        <p:spPr>
          <a:xfrm>
            <a:off x="8451147" y="2186372"/>
            <a:ext cx="79701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5 min</a:t>
            </a:r>
            <a:endParaRPr/>
          </a:p>
        </p:txBody>
      </p:sp>
      <p:sp>
        <p:nvSpPr>
          <p:cNvPr id="265" name="Google Shape;265;p75"/>
          <p:cNvSpPr/>
          <p:nvPr/>
        </p:nvSpPr>
        <p:spPr>
          <a:xfrm>
            <a:off x="9234739" y="2757350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75"/>
          <p:cNvSpPr txBox="1"/>
          <p:nvPr/>
        </p:nvSpPr>
        <p:spPr>
          <a:xfrm>
            <a:off x="8394240" y="2838265"/>
            <a:ext cx="91082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10 min</a:t>
            </a:r>
            <a:endParaRPr/>
          </a:p>
        </p:txBody>
      </p:sp>
      <p:sp>
        <p:nvSpPr>
          <p:cNvPr id="267" name="Google Shape;267;p75"/>
          <p:cNvSpPr/>
          <p:nvPr/>
        </p:nvSpPr>
        <p:spPr>
          <a:xfrm>
            <a:off x="9234739" y="3363291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75"/>
          <p:cNvSpPr txBox="1"/>
          <p:nvPr/>
        </p:nvSpPr>
        <p:spPr>
          <a:xfrm>
            <a:off x="8365386" y="3423347"/>
            <a:ext cx="96853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15 min </a:t>
            </a:r>
            <a:endParaRPr/>
          </a:p>
        </p:txBody>
      </p:sp>
      <p:sp>
        <p:nvSpPr>
          <p:cNvPr id="269" name="Google Shape;269;p75"/>
          <p:cNvSpPr/>
          <p:nvPr/>
        </p:nvSpPr>
        <p:spPr>
          <a:xfrm>
            <a:off x="2555417" y="2202279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270" name="Google Shape;270;p75"/>
          <p:cNvSpPr/>
          <p:nvPr/>
        </p:nvSpPr>
        <p:spPr>
          <a:xfrm>
            <a:off x="2555417" y="2796740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sp>
        <p:nvSpPr>
          <p:cNvPr id="271" name="Google Shape;271;p75"/>
          <p:cNvSpPr/>
          <p:nvPr/>
        </p:nvSpPr>
        <p:spPr>
          <a:xfrm>
            <a:off x="2555417" y="3416151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sp>
        <p:nvSpPr>
          <p:cNvPr id="272" name="Google Shape;272;p75"/>
          <p:cNvSpPr/>
          <p:nvPr/>
        </p:nvSpPr>
        <p:spPr>
          <a:xfrm>
            <a:off x="2555416" y="398635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/>
          </a:p>
        </p:txBody>
      </p:sp>
      <p:sp>
        <p:nvSpPr>
          <p:cNvPr id="273" name="Google Shape;273;p75"/>
          <p:cNvSpPr txBox="1"/>
          <p:nvPr/>
        </p:nvSpPr>
        <p:spPr>
          <a:xfrm>
            <a:off x="3415933" y="2797105"/>
            <a:ext cx="6688780" cy="337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			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75"/>
          <p:cNvSpPr txBox="1"/>
          <p:nvPr/>
        </p:nvSpPr>
        <p:spPr>
          <a:xfrm>
            <a:off x="3362284" y="3447649"/>
            <a:ext cx="4875644" cy="337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guidée  				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75"/>
          <p:cNvSpPr/>
          <p:nvPr/>
        </p:nvSpPr>
        <p:spPr>
          <a:xfrm>
            <a:off x="2555415" y="4591675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/>
          </a:p>
        </p:txBody>
      </p:sp>
      <p:sp>
        <p:nvSpPr>
          <p:cNvPr id="276" name="Google Shape;276;p75"/>
          <p:cNvSpPr/>
          <p:nvPr/>
        </p:nvSpPr>
        <p:spPr>
          <a:xfrm>
            <a:off x="3184667" y="4014262"/>
            <a:ext cx="6736374" cy="502525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33"/>
              <a:buFont typeface="Arial"/>
              <a:buNone/>
            </a:pPr>
            <a:r>
              <a:t/>
            </a:r>
            <a:endParaRPr b="1" i="0" sz="1733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75"/>
          <p:cNvSpPr/>
          <p:nvPr/>
        </p:nvSpPr>
        <p:spPr>
          <a:xfrm>
            <a:off x="9246002" y="3989352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75"/>
          <p:cNvSpPr txBox="1"/>
          <p:nvPr/>
        </p:nvSpPr>
        <p:spPr>
          <a:xfrm>
            <a:off x="8394240" y="4040269"/>
            <a:ext cx="91082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15 min</a:t>
            </a:r>
            <a:endParaRPr/>
          </a:p>
        </p:txBody>
      </p:sp>
      <p:sp>
        <p:nvSpPr>
          <p:cNvPr id="279" name="Google Shape;279;p75"/>
          <p:cNvSpPr txBox="1"/>
          <p:nvPr/>
        </p:nvSpPr>
        <p:spPr>
          <a:xfrm>
            <a:off x="3376852" y="4047005"/>
            <a:ext cx="4885727" cy="337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autonome 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75"/>
          <p:cNvSpPr/>
          <p:nvPr/>
        </p:nvSpPr>
        <p:spPr>
          <a:xfrm>
            <a:off x="3184668" y="4578814"/>
            <a:ext cx="6721804" cy="502525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Clôture de la séance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75"/>
          <p:cNvSpPr/>
          <p:nvPr/>
        </p:nvSpPr>
        <p:spPr>
          <a:xfrm>
            <a:off x="9246002" y="4544423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75"/>
          <p:cNvSpPr txBox="1"/>
          <p:nvPr/>
        </p:nvSpPr>
        <p:spPr>
          <a:xfrm>
            <a:off x="8459162" y="4633651"/>
            <a:ext cx="78098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5 min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7" name="Google Shape;287;p76"/>
          <p:cNvGrpSpPr/>
          <p:nvPr/>
        </p:nvGrpSpPr>
        <p:grpSpPr>
          <a:xfrm>
            <a:off x="1239219" y="743017"/>
            <a:ext cx="9678395" cy="5378639"/>
            <a:chOff x="1392875" y="716641"/>
            <a:chExt cx="9678395" cy="5378639"/>
          </a:xfrm>
        </p:grpSpPr>
        <p:grpSp>
          <p:nvGrpSpPr>
            <p:cNvPr id="288" name="Google Shape;288;p76"/>
            <p:cNvGrpSpPr/>
            <p:nvPr/>
          </p:nvGrpSpPr>
          <p:grpSpPr>
            <a:xfrm>
              <a:off x="1392875" y="716641"/>
              <a:ext cx="9678395" cy="5378639"/>
              <a:chOff x="1324757" y="2465021"/>
              <a:chExt cx="11734800" cy="6521459"/>
            </a:xfrm>
          </p:grpSpPr>
          <p:sp>
            <p:nvSpPr>
              <p:cNvPr id="289" name="Google Shape;289;p76"/>
              <p:cNvSpPr/>
              <p:nvPr/>
            </p:nvSpPr>
            <p:spPr>
              <a:xfrm>
                <a:off x="1324757" y="2465021"/>
                <a:ext cx="11734800" cy="6521459"/>
              </a:xfrm>
              <a:prstGeom prst="roundRect">
                <a:avLst>
                  <a:gd fmla="val 2665" name="adj"/>
                </a:avLst>
              </a:prstGeom>
              <a:solidFill>
                <a:schemeClr val="lt1"/>
              </a:solidFill>
              <a:ln cap="flat" cmpd="sng" w="12700">
                <a:solidFill>
                  <a:srgbClr val="D8D8D8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63500" sx="102000" rotWithShape="0" algn="ctr" sy="102000">
                  <a:srgbClr val="000000">
                    <a:alpha val="6666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0" name="Google Shape;290;p76"/>
              <p:cNvSpPr/>
              <p:nvPr/>
            </p:nvSpPr>
            <p:spPr>
              <a:xfrm>
                <a:off x="1471714" y="2574003"/>
                <a:ext cx="11435443" cy="6248400"/>
              </a:xfrm>
              <a:prstGeom prst="rect">
                <a:avLst/>
              </a:prstGeom>
              <a:solidFill>
                <a:srgbClr val="E3EE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1" name="Google Shape;291;p76"/>
              <p:cNvSpPr/>
              <p:nvPr/>
            </p:nvSpPr>
            <p:spPr>
              <a:xfrm>
                <a:off x="1646588" y="2726403"/>
                <a:ext cx="11085695" cy="59436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63500" sx="102000" rotWithShape="0" algn="ctr" sy="102000">
                  <a:srgbClr val="000000">
                    <a:alpha val="4705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2" name="Google Shape;292;p76"/>
            <p:cNvGrpSpPr/>
            <p:nvPr/>
          </p:nvGrpSpPr>
          <p:grpSpPr>
            <a:xfrm>
              <a:off x="1524480" y="1364961"/>
              <a:ext cx="9143040" cy="4075859"/>
              <a:chOff x="1524480" y="1364961"/>
              <a:chExt cx="9143040" cy="4075859"/>
            </a:xfrm>
          </p:grpSpPr>
          <p:sp>
            <p:nvSpPr>
              <p:cNvPr id="293" name="Google Shape;293;p76"/>
              <p:cNvSpPr/>
              <p:nvPr/>
            </p:nvSpPr>
            <p:spPr>
              <a:xfrm>
                <a:off x="1926825" y="5333787"/>
                <a:ext cx="8610496" cy="107033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" name="Google Shape;294;p76"/>
              <p:cNvSpPr txBox="1"/>
              <p:nvPr/>
            </p:nvSpPr>
            <p:spPr>
              <a:xfrm>
                <a:off x="1524480" y="2699086"/>
                <a:ext cx="9143040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400"/>
                  <a:buFont typeface="Arial"/>
                  <a:buNone/>
                </a:pPr>
                <a:r>
                  <a:t/>
                </a:r>
                <a:endParaRPr b="1" i="0" sz="5400" u="none" cap="none" strike="noStrike">
                  <a:solidFill>
                    <a:srgbClr val="D8D8D8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95" name="Google Shape;295;p76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5635784" y="1364961"/>
                <a:ext cx="920432" cy="92043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296" name="Google Shape;296;p76"/>
          <p:cNvSpPr txBox="1"/>
          <p:nvPr>
            <p:ph type="title"/>
          </p:nvPr>
        </p:nvSpPr>
        <p:spPr>
          <a:xfrm>
            <a:off x="2209800" y="2510561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</a:pPr>
            <a:r>
              <a:rPr lang="fr-FR"/>
              <a:t>Ouverture de la séance </a:t>
            </a:r>
            <a:br>
              <a:rPr lang="fr-FR"/>
            </a:br>
            <a:r>
              <a:rPr lang="fr-FR" sz="4000"/>
              <a:t>(5 min)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77"/>
          <p:cNvSpPr/>
          <p:nvPr/>
        </p:nvSpPr>
        <p:spPr>
          <a:xfrm>
            <a:off x="1009033" y="276600"/>
            <a:ext cx="394710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Arial"/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/>
          </a:p>
        </p:txBody>
      </p:sp>
      <p:pic>
        <p:nvPicPr>
          <p:cNvPr id="303" name="Google Shape;303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6368" y="299505"/>
            <a:ext cx="609383" cy="609383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77"/>
          <p:cNvSpPr/>
          <p:nvPr/>
        </p:nvSpPr>
        <p:spPr>
          <a:xfrm>
            <a:off x="2268126" y="1688095"/>
            <a:ext cx="8127697" cy="3817969"/>
          </a:xfrm>
          <a:prstGeom prst="roundRect">
            <a:avLst>
              <a:gd fmla="val 2665" name="adj"/>
            </a:avLst>
          </a:prstGeom>
          <a:solidFill>
            <a:schemeClr val="lt1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6666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77"/>
          <p:cNvSpPr/>
          <p:nvPr/>
        </p:nvSpPr>
        <p:spPr>
          <a:xfrm>
            <a:off x="2388400" y="1812195"/>
            <a:ext cx="7899097" cy="356605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77"/>
          <p:cNvSpPr/>
          <p:nvPr/>
        </p:nvSpPr>
        <p:spPr>
          <a:xfrm>
            <a:off x="3170164" y="3352462"/>
            <a:ext cx="6736308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77"/>
          <p:cNvSpPr/>
          <p:nvPr/>
        </p:nvSpPr>
        <p:spPr>
          <a:xfrm>
            <a:off x="3166184" y="2731292"/>
            <a:ext cx="6743594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77"/>
          <p:cNvSpPr/>
          <p:nvPr/>
        </p:nvSpPr>
        <p:spPr>
          <a:xfrm>
            <a:off x="3166184" y="2112780"/>
            <a:ext cx="6740288" cy="547670"/>
          </a:xfrm>
          <a:prstGeom prst="flowChartAlternateProcess">
            <a:avLst/>
          </a:prstGeom>
          <a:solidFill>
            <a:schemeClr val="accent6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77"/>
          <p:cNvSpPr/>
          <p:nvPr/>
        </p:nvSpPr>
        <p:spPr>
          <a:xfrm>
            <a:off x="3296198" y="2135674"/>
            <a:ext cx="5130800" cy="4293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Ouverture de la séance 		                      </a:t>
            </a:r>
            <a:endParaRPr b="1" i="0" sz="2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77"/>
          <p:cNvSpPr/>
          <p:nvPr/>
        </p:nvSpPr>
        <p:spPr>
          <a:xfrm>
            <a:off x="9234739" y="2113470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77"/>
          <p:cNvSpPr txBox="1"/>
          <p:nvPr/>
        </p:nvSpPr>
        <p:spPr>
          <a:xfrm>
            <a:off x="8406970" y="2186372"/>
            <a:ext cx="79701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 min</a:t>
            </a:r>
            <a:endParaRPr/>
          </a:p>
        </p:txBody>
      </p:sp>
      <p:sp>
        <p:nvSpPr>
          <p:cNvPr id="312" name="Google Shape;312;p77"/>
          <p:cNvSpPr/>
          <p:nvPr/>
        </p:nvSpPr>
        <p:spPr>
          <a:xfrm>
            <a:off x="9234739" y="2757350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77"/>
          <p:cNvSpPr txBox="1"/>
          <p:nvPr/>
        </p:nvSpPr>
        <p:spPr>
          <a:xfrm>
            <a:off x="8365285" y="2838265"/>
            <a:ext cx="91082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10 min</a:t>
            </a:r>
            <a:endParaRPr/>
          </a:p>
        </p:txBody>
      </p:sp>
      <p:sp>
        <p:nvSpPr>
          <p:cNvPr id="314" name="Google Shape;314;p77"/>
          <p:cNvSpPr/>
          <p:nvPr/>
        </p:nvSpPr>
        <p:spPr>
          <a:xfrm>
            <a:off x="9234739" y="3363291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77"/>
          <p:cNvSpPr txBox="1"/>
          <p:nvPr/>
        </p:nvSpPr>
        <p:spPr>
          <a:xfrm>
            <a:off x="8357943" y="3466221"/>
            <a:ext cx="96853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15 min </a:t>
            </a:r>
            <a:endParaRPr/>
          </a:p>
        </p:txBody>
      </p:sp>
      <p:sp>
        <p:nvSpPr>
          <p:cNvPr id="316" name="Google Shape;316;p77"/>
          <p:cNvSpPr/>
          <p:nvPr/>
        </p:nvSpPr>
        <p:spPr>
          <a:xfrm>
            <a:off x="2575079" y="2241339"/>
            <a:ext cx="395307" cy="395307"/>
          </a:xfrm>
          <a:prstGeom prst="ellipse">
            <a:avLst/>
          </a:prstGeom>
          <a:solidFill>
            <a:srgbClr val="F19D19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317" name="Google Shape;317;p77"/>
          <p:cNvSpPr/>
          <p:nvPr/>
        </p:nvSpPr>
        <p:spPr>
          <a:xfrm>
            <a:off x="2555417" y="2796740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sp>
        <p:nvSpPr>
          <p:cNvPr id="318" name="Google Shape;318;p77"/>
          <p:cNvSpPr/>
          <p:nvPr/>
        </p:nvSpPr>
        <p:spPr>
          <a:xfrm>
            <a:off x="2555417" y="3416151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sp>
        <p:nvSpPr>
          <p:cNvPr id="319" name="Google Shape;319;p77"/>
          <p:cNvSpPr/>
          <p:nvPr/>
        </p:nvSpPr>
        <p:spPr>
          <a:xfrm>
            <a:off x="2555416" y="398635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/>
          </a:p>
        </p:txBody>
      </p:sp>
      <p:sp>
        <p:nvSpPr>
          <p:cNvPr id="320" name="Google Shape;320;p77"/>
          <p:cNvSpPr txBox="1"/>
          <p:nvPr/>
        </p:nvSpPr>
        <p:spPr>
          <a:xfrm>
            <a:off x="3415933" y="2797105"/>
            <a:ext cx="6688780" cy="337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			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77"/>
          <p:cNvSpPr txBox="1"/>
          <p:nvPr/>
        </p:nvSpPr>
        <p:spPr>
          <a:xfrm>
            <a:off x="3362284" y="3447649"/>
            <a:ext cx="4875644" cy="337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guidée  				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77"/>
          <p:cNvSpPr/>
          <p:nvPr/>
        </p:nvSpPr>
        <p:spPr>
          <a:xfrm>
            <a:off x="2555415" y="4591675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/>
          </a:p>
        </p:txBody>
      </p:sp>
      <p:sp>
        <p:nvSpPr>
          <p:cNvPr id="323" name="Google Shape;323;p77"/>
          <p:cNvSpPr/>
          <p:nvPr/>
        </p:nvSpPr>
        <p:spPr>
          <a:xfrm>
            <a:off x="3184667" y="4014262"/>
            <a:ext cx="6736374" cy="502525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33"/>
              <a:buFont typeface="Arial"/>
              <a:buNone/>
            </a:pPr>
            <a:r>
              <a:t/>
            </a:r>
            <a:endParaRPr b="1" i="0" sz="1733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77"/>
          <p:cNvSpPr/>
          <p:nvPr/>
        </p:nvSpPr>
        <p:spPr>
          <a:xfrm>
            <a:off x="9246002" y="3989352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77"/>
          <p:cNvSpPr txBox="1"/>
          <p:nvPr/>
        </p:nvSpPr>
        <p:spPr>
          <a:xfrm>
            <a:off x="8361326" y="4040269"/>
            <a:ext cx="91082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15 min</a:t>
            </a:r>
            <a:endParaRPr/>
          </a:p>
        </p:txBody>
      </p:sp>
      <p:sp>
        <p:nvSpPr>
          <p:cNvPr id="326" name="Google Shape;326;p77"/>
          <p:cNvSpPr txBox="1"/>
          <p:nvPr/>
        </p:nvSpPr>
        <p:spPr>
          <a:xfrm>
            <a:off x="3376852" y="4047005"/>
            <a:ext cx="4885727" cy="337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autonome 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77"/>
          <p:cNvSpPr/>
          <p:nvPr/>
        </p:nvSpPr>
        <p:spPr>
          <a:xfrm>
            <a:off x="3184668" y="4578814"/>
            <a:ext cx="6721804" cy="502525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Clôture de la séance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77"/>
          <p:cNvSpPr/>
          <p:nvPr/>
        </p:nvSpPr>
        <p:spPr>
          <a:xfrm>
            <a:off x="9246002" y="4544423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77"/>
          <p:cNvSpPr txBox="1"/>
          <p:nvPr/>
        </p:nvSpPr>
        <p:spPr>
          <a:xfrm>
            <a:off x="8426248" y="4633651"/>
            <a:ext cx="78098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5 min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78"/>
          <p:cNvSpPr txBox="1"/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</a:pPr>
            <a:r>
              <a:rPr lang="fr-FR"/>
              <a:t>Bonjour! Prêts pour démarrer notre séance? Allons-y!</a:t>
            </a:r>
            <a:endParaRPr/>
          </a:p>
        </p:txBody>
      </p:sp>
      <p:pic>
        <p:nvPicPr>
          <p:cNvPr descr="Une fusée Soyouz décolle vers l'ISS avec un Russe et un Américain à bord, fusée  qui décolle - heartfeltfuneralcompany.co.uk" id="335" name="Google Shape;335;p78"/>
          <p:cNvPicPr preferRelativeResize="0"/>
          <p:nvPr/>
        </p:nvPicPr>
        <p:blipFill rotWithShape="1">
          <a:blip r:embed="rId3">
            <a:alphaModFix/>
          </a:blip>
          <a:srcRect b="0" l="12628" r="42945" t="0"/>
          <a:stretch/>
        </p:blipFill>
        <p:spPr>
          <a:xfrm>
            <a:off x="3753500" y="1707545"/>
            <a:ext cx="4066494" cy="4029613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ever la main - Icônes mains et gestes gratuites" id="340" name="Google Shape;34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4162" y="1364768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8694" y="2675631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7"/>
          <p:cNvSpPr txBox="1"/>
          <p:nvPr/>
        </p:nvSpPr>
        <p:spPr>
          <a:xfrm>
            <a:off x="1659519" y="1465548"/>
            <a:ext cx="859005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fr-FR" sz="2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Je participe activement. Je lève la main pour participer.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7"/>
          <p:cNvSpPr txBox="1"/>
          <p:nvPr/>
        </p:nvSpPr>
        <p:spPr>
          <a:xfrm>
            <a:off x="1653008" y="2686461"/>
            <a:ext cx="959671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fr-FR" sz="2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Je prête attention quand l’enseignant parle.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fr-FR" sz="2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Je prête attention quand d’autres camarades répondent à l’enseignant.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4" name="Google Shape;344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7479" y="4130807"/>
            <a:ext cx="636509" cy="636509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7"/>
          <p:cNvSpPr txBox="1"/>
          <p:nvPr/>
        </p:nvSpPr>
        <p:spPr>
          <a:xfrm>
            <a:off x="1659520" y="4135531"/>
            <a:ext cx="859005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fr-FR" sz="2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Si quelque chose n’est pas claire, je pose des questions.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7"/>
          <p:cNvSpPr txBox="1"/>
          <p:nvPr/>
        </p:nvSpPr>
        <p:spPr>
          <a:xfrm>
            <a:off x="1659518" y="5452945"/>
            <a:ext cx="859005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fr-FR" sz="2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Je fais mes devoirs en classe et à la maison avec sérieux.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7" name="Google Shape;347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7068" y="5459850"/>
            <a:ext cx="605086" cy="605086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7"/>
          <p:cNvSpPr txBox="1"/>
          <p:nvPr>
            <p:ph type="title"/>
          </p:nvPr>
        </p:nvSpPr>
        <p:spPr>
          <a:xfrm>
            <a:off x="1088622" y="171257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</a:pPr>
            <a:r>
              <a:rPr lang="fr-FR"/>
              <a:t>Qui peut me rappeler notre contrat de travail?</a:t>
            </a:r>
            <a:endParaRPr/>
          </a:p>
        </p:txBody>
      </p:sp>
      <p:sp>
        <p:nvSpPr>
          <p:cNvPr id="349" name="Google Shape;349;p7"/>
          <p:cNvSpPr txBox="1"/>
          <p:nvPr>
            <p:ph idx="1" type="body"/>
          </p:nvPr>
        </p:nvSpPr>
        <p:spPr>
          <a:xfrm>
            <a:off x="1088622" y="664173"/>
            <a:ext cx="10161104" cy="2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</a:pPr>
            <a:r>
              <a:rPr b="1" lang="fr-FR" sz="1800"/>
              <a:t>Demander à 5 élèves au hasard.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79"/>
          <p:cNvSpPr txBox="1"/>
          <p:nvPr/>
        </p:nvSpPr>
        <p:spPr>
          <a:xfrm>
            <a:off x="834621" y="638601"/>
            <a:ext cx="9193630" cy="3416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79"/>
          <p:cNvSpPr txBox="1"/>
          <p:nvPr/>
        </p:nvSpPr>
        <p:spPr>
          <a:xfrm>
            <a:off x="904099" y="215398"/>
            <a:ext cx="975274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Discussion informelle</a:t>
            </a:r>
            <a:endParaRPr/>
          </a:p>
        </p:txBody>
      </p:sp>
      <p:sp>
        <p:nvSpPr>
          <p:cNvPr id="356" name="Google Shape;356;p79"/>
          <p:cNvSpPr txBox="1"/>
          <p:nvPr/>
        </p:nvSpPr>
        <p:spPr>
          <a:xfrm>
            <a:off x="858210" y="546472"/>
            <a:ext cx="10197174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r-FR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Poser des questions comme:      Qu'est ce que c’est?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r-FR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Est-ce que vous savez d’où ça provient?</a:t>
            </a:r>
            <a:endParaRPr/>
          </a:p>
        </p:txBody>
      </p:sp>
      <p:pic>
        <p:nvPicPr>
          <p:cNvPr id="357" name="Google Shape;357;p79"/>
          <p:cNvPicPr preferRelativeResize="0"/>
          <p:nvPr/>
        </p:nvPicPr>
        <p:blipFill rotWithShape="1">
          <a:blip r:embed="rId3">
            <a:alphaModFix/>
          </a:blip>
          <a:srcRect b="0" l="0" r="0" t="7025"/>
          <a:stretch/>
        </p:blipFill>
        <p:spPr>
          <a:xfrm>
            <a:off x="1432162" y="1621331"/>
            <a:ext cx="4163044" cy="36153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t 20 sachet de 15g Pipas Graines graine de Tournesol Grillées salées- 202  : Amazon.fr: Jardin" id="358" name="Google Shape;358;p7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56797" y="1523876"/>
            <a:ext cx="4071454" cy="40714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80"/>
          <p:cNvSpPr txBox="1"/>
          <p:nvPr/>
        </p:nvSpPr>
        <p:spPr>
          <a:xfrm>
            <a:off x="834621" y="638601"/>
            <a:ext cx="9193630" cy="3416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80"/>
          <p:cNvSpPr txBox="1"/>
          <p:nvPr/>
        </p:nvSpPr>
        <p:spPr>
          <a:xfrm>
            <a:off x="904099" y="215398"/>
            <a:ext cx="975274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Discussion informelle</a:t>
            </a:r>
            <a:endParaRPr/>
          </a:p>
        </p:txBody>
      </p:sp>
      <p:pic>
        <p:nvPicPr>
          <p:cNvPr descr="Un bilan de récolte tournesol 2019 positif malgré le contexte climatique -  Terres Inovia" id="365" name="Google Shape;365;p80"/>
          <p:cNvPicPr preferRelativeResize="0"/>
          <p:nvPr/>
        </p:nvPicPr>
        <p:blipFill rotWithShape="1">
          <a:blip r:embed="rId3">
            <a:alphaModFix/>
          </a:blip>
          <a:srcRect b="0" l="0" r="0" t="10532"/>
          <a:stretch/>
        </p:blipFill>
        <p:spPr>
          <a:xfrm>
            <a:off x="1168917" y="2211451"/>
            <a:ext cx="3833253" cy="22686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es graines de tournesol sont un trésor de la nature - Infothèque Cuisine  l'Angélique" id="366" name="Google Shape;366;p80"/>
          <p:cNvPicPr preferRelativeResize="0"/>
          <p:nvPr/>
        </p:nvPicPr>
        <p:blipFill rotWithShape="1">
          <a:blip r:embed="rId4">
            <a:alphaModFix/>
          </a:blip>
          <a:srcRect b="2792" l="7164" r="4063" t="2618"/>
          <a:stretch/>
        </p:blipFill>
        <p:spPr>
          <a:xfrm>
            <a:off x="6951826" y="2211451"/>
            <a:ext cx="3393017" cy="2268622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80"/>
          <p:cNvSpPr txBox="1"/>
          <p:nvPr/>
        </p:nvSpPr>
        <p:spPr>
          <a:xfrm>
            <a:off x="834621" y="547807"/>
            <a:ext cx="10197174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r-FR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Appuyer les réponses aux questions précédentes par ces illustrations.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r-FR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Demander aux élèves à quoi peut servir cette plante.</a:t>
            </a:r>
            <a:endParaRPr/>
          </a:p>
        </p:txBody>
      </p:sp>
      <p:sp>
        <p:nvSpPr>
          <p:cNvPr id="368" name="Google Shape;368;p80"/>
          <p:cNvSpPr txBox="1"/>
          <p:nvPr/>
        </p:nvSpPr>
        <p:spPr>
          <a:xfrm>
            <a:off x="1794434" y="4480073"/>
            <a:ext cx="293777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Champs de Tournesol</a:t>
            </a:r>
            <a:endParaRPr b="1" i="0" sz="2000" u="none" cap="none" strike="noStrike">
              <a:solidFill>
                <a:srgbClr val="222A3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80"/>
          <p:cNvSpPr txBox="1"/>
          <p:nvPr/>
        </p:nvSpPr>
        <p:spPr>
          <a:xfrm>
            <a:off x="6620163" y="4480073"/>
            <a:ext cx="405634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Fleurs et graines de Tournesol</a:t>
            </a:r>
            <a:endParaRPr b="1" i="0" sz="2000" u="none" cap="none" strike="noStrike">
              <a:solidFill>
                <a:srgbClr val="222A3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81"/>
          <p:cNvSpPr/>
          <p:nvPr/>
        </p:nvSpPr>
        <p:spPr>
          <a:xfrm>
            <a:off x="3366207" y="1838932"/>
            <a:ext cx="8223677" cy="1946647"/>
          </a:xfrm>
          <a:prstGeom prst="roundRect">
            <a:avLst>
              <a:gd fmla="val 6412" name="adj"/>
            </a:avLst>
          </a:prstGeom>
          <a:solidFill>
            <a:srgbClr val="F7F4EF"/>
          </a:solidFill>
          <a:ln cap="flat" cmpd="sng" w="25400">
            <a:solidFill>
              <a:srgbClr val="0C41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81"/>
          <p:cNvSpPr txBox="1"/>
          <p:nvPr/>
        </p:nvSpPr>
        <p:spPr>
          <a:xfrm>
            <a:off x="904824" y="231719"/>
            <a:ext cx="975274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Discussion informelle</a:t>
            </a:r>
            <a:endParaRPr/>
          </a:p>
        </p:txBody>
      </p:sp>
      <p:pic>
        <p:nvPicPr>
          <p:cNvPr id="376" name="Google Shape;376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81"/>
          <p:cNvPicPr preferRelativeResize="0"/>
          <p:nvPr/>
        </p:nvPicPr>
        <p:blipFill rotWithShape="1">
          <a:blip r:embed="rId4">
            <a:alphaModFix/>
          </a:blip>
          <a:srcRect b="22150" l="28099" r="38066" t="4881"/>
          <a:stretch/>
        </p:blipFill>
        <p:spPr>
          <a:xfrm>
            <a:off x="5819148" y="1920773"/>
            <a:ext cx="1280024" cy="1840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81"/>
          <p:cNvPicPr preferRelativeResize="0"/>
          <p:nvPr/>
        </p:nvPicPr>
        <p:blipFill rotWithShape="1">
          <a:blip r:embed="rId4">
            <a:alphaModFix/>
          </a:blip>
          <a:srcRect b="22150" l="63627" r="0" t="4881"/>
          <a:stretch/>
        </p:blipFill>
        <p:spPr>
          <a:xfrm>
            <a:off x="8487933" y="1920772"/>
            <a:ext cx="1376026" cy="184030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79" name="Google Shape;379;p81"/>
          <p:cNvCxnSpPr/>
          <p:nvPr/>
        </p:nvCxnSpPr>
        <p:spPr>
          <a:xfrm>
            <a:off x="5742616" y="2147773"/>
            <a:ext cx="0" cy="1371600"/>
          </a:xfrm>
          <a:prstGeom prst="straightConnector1">
            <a:avLst/>
          </a:prstGeom>
          <a:noFill/>
          <a:ln cap="flat" cmpd="sng" w="19050">
            <a:solidFill>
              <a:srgbClr val="18997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80" name="Google Shape;380;p81"/>
          <p:cNvCxnSpPr/>
          <p:nvPr/>
        </p:nvCxnSpPr>
        <p:spPr>
          <a:xfrm>
            <a:off x="8470398" y="2130197"/>
            <a:ext cx="0" cy="1371600"/>
          </a:xfrm>
          <a:prstGeom prst="straightConnector1">
            <a:avLst/>
          </a:prstGeom>
          <a:noFill/>
          <a:ln cap="flat" cmpd="sng" w="19050">
            <a:solidFill>
              <a:srgbClr val="18997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1" name="Google Shape;381;p81"/>
          <p:cNvSpPr txBox="1"/>
          <p:nvPr/>
        </p:nvSpPr>
        <p:spPr>
          <a:xfrm>
            <a:off x="4307245" y="2393689"/>
            <a:ext cx="1584760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Huile alimentaire (riche en oméga 3)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81"/>
          <p:cNvSpPr txBox="1"/>
          <p:nvPr/>
        </p:nvSpPr>
        <p:spPr>
          <a:xfrm>
            <a:off x="6968223" y="2541184"/>
            <a:ext cx="155048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Biodiesel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(Biocarburant)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81"/>
          <p:cNvSpPr txBox="1"/>
          <p:nvPr/>
        </p:nvSpPr>
        <p:spPr>
          <a:xfrm>
            <a:off x="9800741" y="2555461"/>
            <a:ext cx="179709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l’alimentation animale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81"/>
          <p:cNvSpPr/>
          <p:nvPr/>
        </p:nvSpPr>
        <p:spPr>
          <a:xfrm>
            <a:off x="633492" y="2401839"/>
            <a:ext cx="1700981" cy="677108"/>
          </a:xfrm>
          <a:prstGeom prst="roundRect">
            <a:avLst>
              <a:gd fmla="val 16667" name="adj"/>
            </a:avLst>
          </a:prstGeom>
          <a:solidFill>
            <a:srgbClr val="F0EFEC"/>
          </a:solidFill>
          <a:ln cap="flat" cmpd="sng" w="9525">
            <a:solidFill>
              <a:srgbClr val="0C41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Utilisations du Tournesol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81"/>
          <p:cNvSpPr/>
          <p:nvPr/>
        </p:nvSpPr>
        <p:spPr>
          <a:xfrm>
            <a:off x="2658285" y="2130197"/>
            <a:ext cx="304800" cy="119129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6" name="Google Shape;386;p81"/>
          <p:cNvPicPr preferRelativeResize="0"/>
          <p:nvPr/>
        </p:nvPicPr>
        <p:blipFill rotWithShape="1">
          <a:blip r:embed="rId5">
            <a:alphaModFix/>
          </a:blip>
          <a:srcRect b="28172" l="0" r="72748" t="11063"/>
          <a:stretch/>
        </p:blipFill>
        <p:spPr>
          <a:xfrm>
            <a:off x="3413261" y="2122183"/>
            <a:ext cx="1089983" cy="1620230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81"/>
          <p:cNvSpPr/>
          <p:nvPr/>
        </p:nvSpPr>
        <p:spPr>
          <a:xfrm>
            <a:off x="633492" y="4373583"/>
            <a:ext cx="1700981" cy="677108"/>
          </a:xfrm>
          <a:prstGeom prst="roundRect">
            <a:avLst>
              <a:gd fmla="val 16667" name="adj"/>
            </a:avLst>
          </a:prstGeom>
          <a:solidFill>
            <a:srgbClr val="F0EFEC"/>
          </a:solidFill>
          <a:ln cap="flat" cmpd="sng" w="9525">
            <a:solidFill>
              <a:srgbClr val="0C41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 Maroc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p81"/>
          <p:cNvSpPr/>
          <p:nvPr/>
        </p:nvSpPr>
        <p:spPr>
          <a:xfrm>
            <a:off x="2658285" y="4077929"/>
            <a:ext cx="304800" cy="119129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81"/>
          <p:cNvSpPr/>
          <p:nvPr/>
        </p:nvSpPr>
        <p:spPr>
          <a:xfrm>
            <a:off x="3413261" y="4322238"/>
            <a:ext cx="8292503" cy="974319"/>
          </a:xfrm>
          <a:prstGeom prst="roundRect">
            <a:avLst>
              <a:gd fmla="val 16667" name="adj"/>
            </a:avLst>
          </a:prstGeom>
          <a:solidFill>
            <a:srgbClr val="FCEAD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270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Production annuelle : 20 000 à 30 000 tonnes par an.</a:t>
            </a:r>
            <a:endParaRPr/>
          </a:p>
          <a:p>
            <a:pPr indent="-1270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Principales régions de culture: Gharb; Chaouia; Doukkala; Saïs…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81"/>
          <p:cNvSpPr txBox="1"/>
          <p:nvPr/>
        </p:nvSpPr>
        <p:spPr>
          <a:xfrm>
            <a:off x="773754" y="527555"/>
            <a:ext cx="10197174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r-FR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Appuyer les réponses à la question précédente par les illustrations ci-dessous.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r-FR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Demander aux élèves comment on peut augmenter la production du tournesol.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1400" u="none" cap="none" strike="noStrik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82"/>
          <p:cNvSpPr/>
          <p:nvPr/>
        </p:nvSpPr>
        <p:spPr>
          <a:xfrm>
            <a:off x="1026199" y="1958115"/>
            <a:ext cx="10194927" cy="774748"/>
          </a:xfrm>
          <a:prstGeom prst="roundRect">
            <a:avLst>
              <a:gd fmla="val 50000" name="adj"/>
            </a:avLst>
          </a:prstGeom>
          <a:noFill/>
          <a:ln cap="flat" cmpd="sng" w="19050">
            <a:solidFill>
              <a:srgbClr val="72B6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6" name="Google Shape;396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3491" y="1340186"/>
            <a:ext cx="907598" cy="907598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82"/>
          <p:cNvSpPr txBox="1"/>
          <p:nvPr/>
        </p:nvSpPr>
        <p:spPr>
          <a:xfrm>
            <a:off x="1789766" y="1983209"/>
            <a:ext cx="943136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fr-FR" sz="3200" u="none" cap="none" strike="noStrike">
                <a:solidFill>
                  <a:srgbClr val="0A25AE"/>
                </a:solidFill>
                <a:latin typeface="Calibri"/>
                <a:ea typeface="Calibri"/>
                <a:cs typeface="Calibri"/>
                <a:sym typeface="Calibri"/>
              </a:rPr>
              <a:t>Lire un graphique en courbe avec plusieurs segments. 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82"/>
          <p:cNvSpPr txBox="1"/>
          <p:nvPr/>
        </p:nvSpPr>
        <p:spPr>
          <a:xfrm>
            <a:off x="945624" y="192983"/>
            <a:ext cx="945298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Aujourd’hui, nous avons 1 objectif. A la fin de cette séance vous serez capable de …</a:t>
            </a:r>
            <a:endParaRPr/>
          </a:p>
        </p:txBody>
      </p:sp>
      <p:pic>
        <p:nvPicPr>
          <p:cNvPr id="399" name="Google Shape;399;p8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82"/>
          <p:cNvSpPr txBox="1"/>
          <p:nvPr/>
        </p:nvSpPr>
        <p:spPr>
          <a:xfrm>
            <a:off x="867403" y="631464"/>
            <a:ext cx="953120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Arial"/>
              <a:buNone/>
            </a:pPr>
            <a:r>
              <a:rPr b="0" i="1" lang="fr-FR" sz="1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Expliquer l’objectif</a:t>
            </a:r>
            <a:endParaRPr/>
          </a:p>
        </p:txBody>
      </p:sp>
      <p:pic>
        <p:nvPicPr>
          <p:cNvPr id="401" name="Google Shape;401;p8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72065" y="2918232"/>
            <a:ext cx="5322190" cy="37467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83"/>
          <p:cNvSpPr/>
          <p:nvPr/>
        </p:nvSpPr>
        <p:spPr>
          <a:xfrm>
            <a:off x="1009033" y="276600"/>
            <a:ext cx="394710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Arial"/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/>
          </a:p>
        </p:txBody>
      </p:sp>
      <p:pic>
        <p:nvPicPr>
          <p:cNvPr id="408" name="Google Shape;408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6368" y="299505"/>
            <a:ext cx="609383" cy="609383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83"/>
          <p:cNvSpPr/>
          <p:nvPr/>
        </p:nvSpPr>
        <p:spPr>
          <a:xfrm>
            <a:off x="2268126" y="1688095"/>
            <a:ext cx="8127697" cy="3817969"/>
          </a:xfrm>
          <a:prstGeom prst="roundRect">
            <a:avLst>
              <a:gd fmla="val 2665" name="adj"/>
            </a:avLst>
          </a:prstGeom>
          <a:solidFill>
            <a:schemeClr val="lt1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6666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83"/>
          <p:cNvSpPr/>
          <p:nvPr/>
        </p:nvSpPr>
        <p:spPr>
          <a:xfrm>
            <a:off x="2388400" y="1812195"/>
            <a:ext cx="7899097" cy="356605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83"/>
          <p:cNvSpPr/>
          <p:nvPr/>
        </p:nvSpPr>
        <p:spPr>
          <a:xfrm>
            <a:off x="3170164" y="3352462"/>
            <a:ext cx="6736308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83"/>
          <p:cNvSpPr/>
          <p:nvPr/>
        </p:nvSpPr>
        <p:spPr>
          <a:xfrm>
            <a:off x="3166184" y="2731292"/>
            <a:ext cx="6743594" cy="547670"/>
          </a:xfrm>
          <a:prstGeom prst="flowChartAlternateProcess">
            <a:avLst/>
          </a:prstGeom>
          <a:solidFill>
            <a:schemeClr val="accent6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83"/>
          <p:cNvSpPr/>
          <p:nvPr/>
        </p:nvSpPr>
        <p:spPr>
          <a:xfrm>
            <a:off x="3166184" y="2112780"/>
            <a:ext cx="6740288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83"/>
          <p:cNvSpPr/>
          <p:nvPr/>
        </p:nvSpPr>
        <p:spPr>
          <a:xfrm>
            <a:off x="3296198" y="2135674"/>
            <a:ext cx="5130800" cy="4293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Ouverture de la séance 		                      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83"/>
          <p:cNvSpPr/>
          <p:nvPr/>
        </p:nvSpPr>
        <p:spPr>
          <a:xfrm>
            <a:off x="9234739" y="2113470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83"/>
          <p:cNvSpPr txBox="1"/>
          <p:nvPr/>
        </p:nvSpPr>
        <p:spPr>
          <a:xfrm>
            <a:off x="8406970" y="2186372"/>
            <a:ext cx="79701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5 min</a:t>
            </a:r>
            <a:endParaRPr/>
          </a:p>
        </p:txBody>
      </p:sp>
      <p:sp>
        <p:nvSpPr>
          <p:cNvPr id="417" name="Google Shape;417;p83"/>
          <p:cNvSpPr/>
          <p:nvPr/>
        </p:nvSpPr>
        <p:spPr>
          <a:xfrm>
            <a:off x="9234739" y="2757350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83"/>
          <p:cNvSpPr txBox="1"/>
          <p:nvPr/>
        </p:nvSpPr>
        <p:spPr>
          <a:xfrm>
            <a:off x="8365285" y="2838265"/>
            <a:ext cx="91082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10 min</a:t>
            </a:r>
            <a:endParaRPr/>
          </a:p>
        </p:txBody>
      </p:sp>
      <p:sp>
        <p:nvSpPr>
          <p:cNvPr id="419" name="Google Shape;419;p83"/>
          <p:cNvSpPr/>
          <p:nvPr/>
        </p:nvSpPr>
        <p:spPr>
          <a:xfrm>
            <a:off x="9234739" y="3363291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83"/>
          <p:cNvSpPr txBox="1"/>
          <p:nvPr/>
        </p:nvSpPr>
        <p:spPr>
          <a:xfrm>
            <a:off x="8357943" y="3466221"/>
            <a:ext cx="96853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15 min </a:t>
            </a:r>
            <a:endParaRPr/>
          </a:p>
        </p:txBody>
      </p:sp>
      <p:sp>
        <p:nvSpPr>
          <p:cNvPr id="421" name="Google Shape;421;p83"/>
          <p:cNvSpPr/>
          <p:nvPr/>
        </p:nvSpPr>
        <p:spPr>
          <a:xfrm>
            <a:off x="2555417" y="2202279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422" name="Google Shape;422;p83"/>
          <p:cNvSpPr/>
          <p:nvPr/>
        </p:nvSpPr>
        <p:spPr>
          <a:xfrm>
            <a:off x="2555417" y="2796740"/>
            <a:ext cx="395307" cy="395307"/>
          </a:xfrm>
          <a:prstGeom prst="ellipse">
            <a:avLst/>
          </a:prstGeom>
          <a:solidFill>
            <a:srgbClr val="F19D19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sp>
        <p:nvSpPr>
          <p:cNvPr id="423" name="Google Shape;423;p83"/>
          <p:cNvSpPr/>
          <p:nvPr/>
        </p:nvSpPr>
        <p:spPr>
          <a:xfrm>
            <a:off x="2555417" y="3416151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sp>
        <p:nvSpPr>
          <p:cNvPr id="424" name="Google Shape;424;p83"/>
          <p:cNvSpPr/>
          <p:nvPr/>
        </p:nvSpPr>
        <p:spPr>
          <a:xfrm>
            <a:off x="2555416" y="398635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/>
          </a:p>
        </p:txBody>
      </p:sp>
      <p:sp>
        <p:nvSpPr>
          <p:cNvPr id="425" name="Google Shape;425;p83"/>
          <p:cNvSpPr txBox="1"/>
          <p:nvPr/>
        </p:nvSpPr>
        <p:spPr>
          <a:xfrm>
            <a:off x="3376852" y="2836430"/>
            <a:ext cx="2955370" cy="337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Modelage 			</a:t>
            </a:r>
            <a:endParaRPr b="1" i="0" sz="2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83"/>
          <p:cNvSpPr txBox="1"/>
          <p:nvPr/>
        </p:nvSpPr>
        <p:spPr>
          <a:xfrm>
            <a:off x="3362284" y="3447649"/>
            <a:ext cx="4875644" cy="337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guidée  				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83"/>
          <p:cNvSpPr/>
          <p:nvPr/>
        </p:nvSpPr>
        <p:spPr>
          <a:xfrm>
            <a:off x="2555415" y="4591675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/>
          </a:p>
        </p:txBody>
      </p:sp>
      <p:sp>
        <p:nvSpPr>
          <p:cNvPr id="428" name="Google Shape;428;p83"/>
          <p:cNvSpPr/>
          <p:nvPr/>
        </p:nvSpPr>
        <p:spPr>
          <a:xfrm>
            <a:off x="3184667" y="4014262"/>
            <a:ext cx="6736374" cy="502525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33"/>
              <a:buFont typeface="Arial"/>
              <a:buNone/>
            </a:pPr>
            <a:r>
              <a:t/>
            </a:r>
            <a:endParaRPr b="1" i="0" sz="1733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83"/>
          <p:cNvSpPr/>
          <p:nvPr/>
        </p:nvSpPr>
        <p:spPr>
          <a:xfrm>
            <a:off x="9246002" y="3989352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83"/>
          <p:cNvSpPr txBox="1"/>
          <p:nvPr/>
        </p:nvSpPr>
        <p:spPr>
          <a:xfrm>
            <a:off x="8361326" y="4040269"/>
            <a:ext cx="91082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15 min</a:t>
            </a:r>
            <a:endParaRPr/>
          </a:p>
        </p:txBody>
      </p:sp>
      <p:sp>
        <p:nvSpPr>
          <p:cNvPr id="431" name="Google Shape;431;p83"/>
          <p:cNvSpPr txBox="1"/>
          <p:nvPr/>
        </p:nvSpPr>
        <p:spPr>
          <a:xfrm>
            <a:off x="3376852" y="4047005"/>
            <a:ext cx="4885727" cy="337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autonome 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83"/>
          <p:cNvSpPr/>
          <p:nvPr/>
        </p:nvSpPr>
        <p:spPr>
          <a:xfrm>
            <a:off x="3184668" y="4578814"/>
            <a:ext cx="6721804" cy="502525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Clôture de la séance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83"/>
          <p:cNvSpPr/>
          <p:nvPr/>
        </p:nvSpPr>
        <p:spPr>
          <a:xfrm>
            <a:off x="9246002" y="4544423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83"/>
          <p:cNvSpPr txBox="1"/>
          <p:nvPr/>
        </p:nvSpPr>
        <p:spPr>
          <a:xfrm>
            <a:off x="8426248" y="4633651"/>
            <a:ext cx="78098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5 min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9" name="Google Shape;439;p84"/>
          <p:cNvGrpSpPr/>
          <p:nvPr/>
        </p:nvGrpSpPr>
        <p:grpSpPr>
          <a:xfrm>
            <a:off x="2188786" y="1398631"/>
            <a:ext cx="7823200" cy="4347639"/>
            <a:chOff x="1324757" y="2465021"/>
            <a:chExt cx="11734800" cy="6521459"/>
          </a:xfrm>
        </p:grpSpPr>
        <p:sp>
          <p:nvSpPr>
            <p:cNvPr id="440" name="Google Shape;440;p84"/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fmla="val 2665" name="adj"/>
              </a:avLst>
            </a:prstGeom>
            <a:solidFill>
              <a:schemeClr val="lt1"/>
            </a:solidFill>
            <a:ln cap="flat" cmpd="sng" w="12700">
              <a:solidFill>
                <a:srgbClr val="D8D8D8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6666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" name="Google Shape;441;p84"/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" name="Google Shape;442;p84"/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705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3" name="Google Shape;443;p84"/>
          <p:cNvSpPr/>
          <p:nvPr/>
        </p:nvSpPr>
        <p:spPr>
          <a:xfrm>
            <a:off x="2653053" y="5210746"/>
            <a:ext cx="6960000" cy="8651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84"/>
          <p:cNvSpPr/>
          <p:nvPr/>
        </p:nvSpPr>
        <p:spPr>
          <a:xfrm>
            <a:off x="1778001" y="1851325"/>
            <a:ext cx="1455855" cy="66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84"/>
          <p:cNvSpPr/>
          <p:nvPr/>
        </p:nvSpPr>
        <p:spPr>
          <a:xfrm rot="10800000">
            <a:off x="1801929" y="2511725"/>
            <a:ext cx="383274" cy="417394"/>
          </a:xfrm>
          <a:prstGeom prst="rtTriangle">
            <a:avLst/>
          </a:prstGeom>
          <a:solidFill>
            <a:srgbClr val="00589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84"/>
          <p:cNvSpPr/>
          <p:nvPr/>
        </p:nvSpPr>
        <p:spPr>
          <a:xfrm>
            <a:off x="2213177" y="1909802"/>
            <a:ext cx="58550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b="0" i="0" lang="fr-FR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/>
          </a:p>
        </p:txBody>
      </p:sp>
      <p:sp>
        <p:nvSpPr>
          <p:cNvPr id="447" name="Google Shape;447;p84"/>
          <p:cNvSpPr txBox="1"/>
          <p:nvPr/>
        </p:nvSpPr>
        <p:spPr>
          <a:xfrm>
            <a:off x="2907684" y="2645772"/>
            <a:ext cx="6376632" cy="22698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4291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4800"/>
              <a:buFont typeface="Arial"/>
              <a:buNone/>
            </a:pPr>
            <a:r>
              <a:rPr b="1" i="0" lang="fr-FR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</a:t>
            </a:r>
            <a:endParaRPr b="1" i="0" sz="48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7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i="0" lang="fr-FR" sz="4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Lire un graphique en courbe</a:t>
            </a:r>
            <a:endParaRPr b="1" i="0" sz="4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4291"/>
              </a:lnSpc>
              <a:spcBef>
                <a:spcPts val="600"/>
              </a:spcBef>
              <a:spcAft>
                <a:spcPts val="0"/>
              </a:spcAft>
              <a:buClr>
                <a:srgbClr val="44546A"/>
              </a:buClr>
              <a:buSzPts val="4800"/>
              <a:buFont typeface="Arial"/>
              <a:buNone/>
            </a:pPr>
            <a:r>
              <a:rPr b="1" i="0" lang="fr-FR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(10 min)</a:t>
            </a:r>
            <a:endParaRPr b="1" i="0" sz="48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8" name="Google Shape;448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73590" y="2093101"/>
            <a:ext cx="649963" cy="649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Google Shape;453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85"/>
          <p:cNvSpPr txBox="1"/>
          <p:nvPr/>
        </p:nvSpPr>
        <p:spPr>
          <a:xfrm>
            <a:off x="1081548" y="357118"/>
            <a:ext cx="9851923" cy="4255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Prenons le cas suivant:</a:t>
            </a:r>
            <a:endParaRPr/>
          </a:p>
        </p:txBody>
      </p:sp>
      <p:sp>
        <p:nvSpPr>
          <p:cNvPr id="455" name="Google Shape;455;p85"/>
          <p:cNvSpPr txBox="1"/>
          <p:nvPr/>
        </p:nvSpPr>
        <p:spPr>
          <a:xfrm>
            <a:off x="448444" y="962563"/>
            <a:ext cx="4261207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Ali a représenté les mesures de la quantité du Tournesol produite dans un champs</a:t>
            </a:r>
            <a:r>
              <a:rPr b="0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 fonction de la quantité d’engrais utilisée . 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 graphique ci-contre présente les résultats obtenus.</a:t>
            </a:r>
            <a:endParaRPr/>
          </a:p>
        </p:txBody>
      </p:sp>
      <p:sp>
        <p:nvSpPr>
          <p:cNvPr id="456" name="Google Shape;456;p85"/>
          <p:cNvSpPr txBox="1"/>
          <p:nvPr/>
        </p:nvSpPr>
        <p:spPr>
          <a:xfrm>
            <a:off x="777510" y="6208607"/>
            <a:ext cx="342609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Fleurs et graines de </a:t>
            </a:r>
            <a:r>
              <a:rPr b="0" i="0" lang="fr-FR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Tournesol</a:t>
            </a:r>
            <a:r>
              <a:rPr b="0" i="0" lang="fr-FR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457" name="Google Shape;457;p8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02098" y="1790531"/>
            <a:ext cx="5818317" cy="3661528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85"/>
          <p:cNvSpPr txBox="1"/>
          <p:nvPr/>
        </p:nvSpPr>
        <p:spPr>
          <a:xfrm>
            <a:off x="5202098" y="1428950"/>
            <a:ext cx="3449077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Quantité de Tournesol en (q/ha)</a:t>
            </a:r>
            <a:endParaRPr/>
          </a:p>
        </p:txBody>
      </p:sp>
      <p:sp>
        <p:nvSpPr>
          <p:cNvPr id="459" name="Google Shape;459;p85"/>
          <p:cNvSpPr txBox="1"/>
          <p:nvPr/>
        </p:nvSpPr>
        <p:spPr>
          <a:xfrm>
            <a:off x="9457524" y="5231878"/>
            <a:ext cx="23799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Quantité d’engrais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en (kg/ha)</a:t>
            </a:r>
            <a:endParaRPr/>
          </a:p>
        </p:txBody>
      </p:sp>
      <p:pic>
        <p:nvPicPr>
          <p:cNvPr id="460" name="Google Shape;460;p8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5027" y="2847699"/>
            <a:ext cx="3346031" cy="3346031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85"/>
          <p:cNvSpPr/>
          <p:nvPr/>
        </p:nvSpPr>
        <p:spPr>
          <a:xfrm>
            <a:off x="4825113" y="5854991"/>
            <a:ext cx="7012335" cy="408623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8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Variation de la quantité de Tournesol en fonction de la quantité d’engrais c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Google Shape;466;p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45033" y="2633482"/>
            <a:ext cx="4711743" cy="2965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8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86"/>
          <p:cNvSpPr txBox="1"/>
          <p:nvPr/>
        </p:nvSpPr>
        <p:spPr>
          <a:xfrm>
            <a:off x="412955" y="1086766"/>
            <a:ext cx="6218963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1. J’identifie les axes, les variables et leur unité.</a:t>
            </a:r>
            <a:endParaRPr/>
          </a:p>
        </p:txBody>
      </p:sp>
      <p:sp>
        <p:nvSpPr>
          <p:cNvPr id="469" name="Google Shape;469;p86"/>
          <p:cNvSpPr txBox="1"/>
          <p:nvPr/>
        </p:nvSpPr>
        <p:spPr>
          <a:xfrm>
            <a:off x="5047480" y="2372763"/>
            <a:ext cx="3227867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Quantité de Tournesol en (q/ha)</a:t>
            </a:r>
            <a:endParaRPr/>
          </a:p>
        </p:txBody>
      </p:sp>
      <p:sp>
        <p:nvSpPr>
          <p:cNvPr id="470" name="Google Shape;470;p86"/>
          <p:cNvSpPr txBox="1"/>
          <p:nvPr/>
        </p:nvSpPr>
        <p:spPr>
          <a:xfrm>
            <a:off x="1863598" y="3088475"/>
            <a:ext cx="182880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L’axe vertical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71" name="Google Shape;471;p86"/>
          <p:cNvCxnSpPr/>
          <p:nvPr/>
        </p:nvCxnSpPr>
        <p:spPr>
          <a:xfrm>
            <a:off x="3835704" y="3288530"/>
            <a:ext cx="1752493" cy="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sp>
        <p:nvSpPr>
          <p:cNvPr id="472" name="Google Shape;472;p86"/>
          <p:cNvSpPr txBox="1"/>
          <p:nvPr/>
        </p:nvSpPr>
        <p:spPr>
          <a:xfrm>
            <a:off x="5618747" y="1548304"/>
            <a:ext cx="2506825" cy="615553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Variable dépendante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(mesurée)</a:t>
            </a:r>
            <a:endParaRPr/>
          </a:p>
        </p:txBody>
      </p:sp>
      <p:sp>
        <p:nvSpPr>
          <p:cNvPr id="473" name="Google Shape;473;p86"/>
          <p:cNvSpPr txBox="1"/>
          <p:nvPr/>
        </p:nvSpPr>
        <p:spPr>
          <a:xfrm>
            <a:off x="8393137" y="1705323"/>
            <a:ext cx="826800" cy="307777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unité</a:t>
            </a:r>
            <a:endParaRPr/>
          </a:p>
        </p:txBody>
      </p:sp>
      <p:cxnSp>
        <p:nvCxnSpPr>
          <p:cNvPr id="474" name="Google Shape;474;p86"/>
          <p:cNvCxnSpPr/>
          <p:nvPr/>
        </p:nvCxnSpPr>
        <p:spPr>
          <a:xfrm flipH="1">
            <a:off x="8091040" y="2031325"/>
            <a:ext cx="747600" cy="509700"/>
          </a:xfrm>
          <a:prstGeom prst="bentConnector3">
            <a:avLst>
              <a:gd fmla="val -1285" name="adj1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cxnSp>
        <p:nvCxnSpPr>
          <p:cNvPr id="475" name="Google Shape;475;p86"/>
          <p:cNvCxnSpPr/>
          <p:nvPr/>
        </p:nvCxnSpPr>
        <p:spPr>
          <a:xfrm>
            <a:off x="6020431" y="2144618"/>
            <a:ext cx="0" cy="311558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476" name="Google Shape;476;p86"/>
          <p:cNvSpPr txBox="1"/>
          <p:nvPr/>
        </p:nvSpPr>
        <p:spPr>
          <a:xfrm>
            <a:off x="914694" y="316999"/>
            <a:ext cx="9851923" cy="5319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Pour lire ce graphique on suit les étapes suivantes :</a:t>
            </a:r>
            <a:endParaRPr/>
          </a:p>
          <a:p>
            <a:pPr indent="0" lvl="0" marL="0" marR="0" rtl="0" algn="l">
              <a:lnSpc>
                <a:spcPct val="5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La première étape:</a:t>
            </a:r>
            <a:endParaRPr/>
          </a:p>
        </p:txBody>
      </p:sp>
      <p:sp>
        <p:nvSpPr>
          <p:cNvPr id="477" name="Google Shape;477;p86"/>
          <p:cNvSpPr txBox="1"/>
          <p:nvPr/>
        </p:nvSpPr>
        <p:spPr>
          <a:xfrm>
            <a:off x="514135" y="5742026"/>
            <a:ext cx="1116373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✔"/>
            </a:pPr>
            <a:r>
              <a:rPr b="1" i="0" lang="fr-FR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L’axe vertical  </a:t>
            </a:r>
            <a:r>
              <a:rPr b="0" i="0" lang="fr-FR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représente la </a:t>
            </a:r>
            <a:r>
              <a:rPr b="0" i="0" lang="fr-FR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quantité de Tournesol </a:t>
            </a:r>
            <a:r>
              <a:rPr b="0" i="0" lang="fr-FR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son unité est: </a:t>
            </a:r>
            <a:r>
              <a:rPr b="0" i="0" lang="fr-FR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q/ha.</a:t>
            </a:r>
            <a:endParaRPr/>
          </a:p>
        </p:txBody>
      </p:sp>
      <p:sp>
        <p:nvSpPr>
          <p:cNvPr id="478" name="Google Shape;478;p86"/>
          <p:cNvSpPr txBox="1"/>
          <p:nvPr/>
        </p:nvSpPr>
        <p:spPr>
          <a:xfrm>
            <a:off x="1500559" y="3431926"/>
            <a:ext cx="2739381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représente la variable dépendante 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p86"/>
          <p:cNvSpPr/>
          <p:nvPr/>
        </p:nvSpPr>
        <p:spPr>
          <a:xfrm>
            <a:off x="7447180" y="2363283"/>
            <a:ext cx="639082" cy="390178"/>
          </a:xfrm>
          <a:prstGeom prst="ellipse">
            <a:avLst/>
          </a:prstGeom>
          <a:noFill/>
          <a:ln cap="flat" cmpd="sng" w="254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p86"/>
          <p:cNvSpPr txBox="1"/>
          <p:nvPr/>
        </p:nvSpPr>
        <p:spPr>
          <a:xfrm>
            <a:off x="761873" y="742359"/>
            <a:ext cx="552112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r-FR" sz="16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Indiquer pour chaque axe son titre et son unité. </a:t>
            </a:r>
            <a:endParaRPr/>
          </a:p>
        </p:txBody>
      </p:sp>
      <p:sp>
        <p:nvSpPr>
          <p:cNvPr id="481" name="Google Shape;481;p86"/>
          <p:cNvSpPr txBox="1"/>
          <p:nvPr/>
        </p:nvSpPr>
        <p:spPr>
          <a:xfrm>
            <a:off x="8838640" y="4917768"/>
            <a:ext cx="298704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6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Quantité d’engrais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6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en (kg/ha)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6" name="Google Shape;486;p87"/>
          <p:cNvCxnSpPr/>
          <p:nvPr/>
        </p:nvCxnSpPr>
        <p:spPr>
          <a:xfrm rot="10800000">
            <a:off x="11218091" y="4704543"/>
            <a:ext cx="406500" cy="309600"/>
          </a:xfrm>
          <a:prstGeom prst="bentConnector3">
            <a:avLst>
              <a:gd fmla="val 49986" name="adj1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pic>
        <p:nvPicPr>
          <p:cNvPr id="487" name="Google Shape;487;p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5774" y="1739430"/>
            <a:ext cx="4711743" cy="2965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8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87"/>
          <p:cNvSpPr txBox="1"/>
          <p:nvPr/>
        </p:nvSpPr>
        <p:spPr>
          <a:xfrm>
            <a:off x="297585" y="1082345"/>
            <a:ext cx="6936592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1. J’identifie les axes, les variables et leur unité.</a:t>
            </a:r>
            <a:endParaRPr/>
          </a:p>
        </p:txBody>
      </p:sp>
      <p:sp>
        <p:nvSpPr>
          <p:cNvPr id="490" name="Google Shape;490;p87"/>
          <p:cNvSpPr txBox="1"/>
          <p:nvPr/>
        </p:nvSpPr>
        <p:spPr>
          <a:xfrm>
            <a:off x="5024255" y="1469231"/>
            <a:ext cx="3274170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Quantité de Tournesol en (q/ha)</a:t>
            </a:r>
            <a:endParaRPr/>
          </a:p>
        </p:txBody>
      </p:sp>
      <p:sp>
        <p:nvSpPr>
          <p:cNvPr id="491" name="Google Shape;491;p87"/>
          <p:cNvSpPr txBox="1"/>
          <p:nvPr/>
        </p:nvSpPr>
        <p:spPr>
          <a:xfrm>
            <a:off x="9127002" y="2668203"/>
            <a:ext cx="2506825" cy="646331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Variable indépendante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8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0" i="0" lang="fr-FR" sz="1800" u="none" cap="none" strike="noStrike">
                <a:solidFill>
                  <a:srgbClr val="195868"/>
                </a:solidFill>
                <a:latin typeface="Calibri"/>
                <a:ea typeface="Calibri"/>
                <a:cs typeface="Calibri"/>
                <a:sym typeface="Calibri"/>
              </a:rPr>
              <a:t>variée</a:t>
            </a:r>
            <a:r>
              <a:rPr b="0" i="0" lang="fr-FR" sz="18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/>
          </a:p>
        </p:txBody>
      </p:sp>
      <p:sp>
        <p:nvSpPr>
          <p:cNvPr id="492" name="Google Shape;492;p87"/>
          <p:cNvSpPr txBox="1"/>
          <p:nvPr/>
        </p:nvSpPr>
        <p:spPr>
          <a:xfrm>
            <a:off x="8190094" y="4608213"/>
            <a:ext cx="310204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Quantité d’engrais en (kg/ha)</a:t>
            </a:r>
            <a:endParaRPr/>
          </a:p>
        </p:txBody>
      </p:sp>
      <p:cxnSp>
        <p:nvCxnSpPr>
          <p:cNvPr id="493" name="Google Shape;493;p87"/>
          <p:cNvCxnSpPr>
            <a:stCxn id="491" idx="2"/>
          </p:cNvCxnSpPr>
          <p:nvPr/>
        </p:nvCxnSpPr>
        <p:spPr>
          <a:xfrm flipH="1">
            <a:off x="9875515" y="3314534"/>
            <a:ext cx="504900" cy="13899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494" name="Google Shape;494;p87"/>
          <p:cNvSpPr/>
          <p:nvPr/>
        </p:nvSpPr>
        <p:spPr>
          <a:xfrm>
            <a:off x="10364281" y="4568787"/>
            <a:ext cx="772979" cy="417406"/>
          </a:xfrm>
          <a:prstGeom prst="ellipse">
            <a:avLst/>
          </a:prstGeom>
          <a:noFill/>
          <a:ln cap="flat" cmpd="sng" w="254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5" name="Google Shape;495;p87"/>
          <p:cNvSpPr txBox="1"/>
          <p:nvPr/>
        </p:nvSpPr>
        <p:spPr>
          <a:xfrm>
            <a:off x="10878734" y="5010872"/>
            <a:ext cx="826800" cy="307777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unité</a:t>
            </a:r>
            <a:endParaRPr/>
          </a:p>
        </p:txBody>
      </p:sp>
      <p:sp>
        <p:nvSpPr>
          <p:cNvPr id="496" name="Google Shape;496;p87"/>
          <p:cNvSpPr txBox="1"/>
          <p:nvPr/>
        </p:nvSpPr>
        <p:spPr>
          <a:xfrm>
            <a:off x="3565661" y="4633779"/>
            <a:ext cx="4118328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195868"/>
                </a:solidFill>
                <a:latin typeface="Calibri"/>
                <a:ea typeface="Calibri"/>
                <a:cs typeface="Calibri"/>
                <a:sym typeface="Calibri"/>
              </a:rPr>
              <a:t>L’axe horizontal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représente la variable indépendante</a:t>
            </a:r>
            <a:endParaRPr b="1" i="0" sz="2000" u="none" cap="none" strike="noStrike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97" name="Google Shape;497;p87"/>
          <p:cNvCxnSpPr/>
          <p:nvPr/>
        </p:nvCxnSpPr>
        <p:spPr>
          <a:xfrm rot="10800000">
            <a:off x="5379402" y="4407657"/>
            <a:ext cx="0" cy="296922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498" name="Google Shape;498;p87"/>
          <p:cNvSpPr txBox="1"/>
          <p:nvPr/>
        </p:nvSpPr>
        <p:spPr>
          <a:xfrm>
            <a:off x="938764" y="562175"/>
            <a:ext cx="1035337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r-FR" sz="1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Indiquer pour chaque axe son titre et son unité </a:t>
            </a:r>
            <a:endParaRPr/>
          </a:p>
        </p:txBody>
      </p:sp>
      <p:sp>
        <p:nvSpPr>
          <p:cNvPr id="499" name="Google Shape;499;p87"/>
          <p:cNvSpPr txBox="1"/>
          <p:nvPr/>
        </p:nvSpPr>
        <p:spPr>
          <a:xfrm>
            <a:off x="360311" y="5604492"/>
            <a:ext cx="11413677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Noto Sans Symbols"/>
              <a:buChar char="✔"/>
            </a:pPr>
            <a:r>
              <a:rPr b="1" i="0" lang="fr-FR" sz="2600" u="none" cap="none" strike="noStrike">
                <a:solidFill>
                  <a:srgbClr val="195868"/>
                </a:solidFill>
                <a:latin typeface="Calibri"/>
                <a:ea typeface="Calibri"/>
                <a:cs typeface="Calibri"/>
                <a:sym typeface="Calibri"/>
              </a:rPr>
              <a:t>L’axe horizontal </a:t>
            </a:r>
            <a:r>
              <a:rPr b="0" i="0" lang="fr-FR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représente la </a:t>
            </a:r>
            <a:r>
              <a:rPr b="0" i="0" lang="fr-FR" sz="26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quantité d’engrais </a:t>
            </a:r>
            <a:r>
              <a:rPr b="0" i="0" lang="fr-FR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son unité est: </a:t>
            </a:r>
            <a:r>
              <a:rPr b="0" i="0" lang="fr-FR" sz="26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kg/ha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" name="Google Shape;504;p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40128" y="1717081"/>
            <a:ext cx="4711743" cy="2965149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88"/>
          <p:cNvSpPr txBox="1"/>
          <p:nvPr/>
        </p:nvSpPr>
        <p:spPr>
          <a:xfrm>
            <a:off x="999823" y="305538"/>
            <a:ext cx="7039896" cy="4255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On peut résumer la première étape comme suit :</a:t>
            </a:r>
            <a:endParaRPr/>
          </a:p>
        </p:txBody>
      </p:sp>
      <p:pic>
        <p:nvPicPr>
          <p:cNvPr id="506" name="Google Shape;506;p8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88"/>
          <p:cNvSpPr txBox="1"/>
          <p:nvPr/>
        </p:nvSpPr>
        <p:spPr>
          <a:xfrm>
            <a:off x="555625" y="1071709"/>
            <a:ext cx="7039896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1. J’identifie  les axes et les variables et leurs unités.</a:t>
            </a:r>
            <a:endParaRPr/>
          </a:p>
        </p:txBody>
      </p:sp>
      <p:sp>
        <p:nvSpPr>
          <p:cNvPr id="508" name="Google Shape;508;p88"/>
          <p:cNvSpPr txBox="1"/>
          <p:nvPr/>
        </p:nvSpPr>
        <p:spPr>
          <a:xfrm>
            <a:off x="3982949" y="1488933"/>
            <a:ext cx="33579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Quantité de Tournesol en (q/ha)</a:t>
            </a:r>
            <a:endParaRPr/>
          </a:p>
        </p:txBody>
      </p:sp>
      <p:sp>
        <p:nvSpPr>
          <p:cNvPr id="509" name="Google Shape;509;p88"/>
          <p:cNvSpPr txBox="1"/>
          <p:nvPr/>
        </p:nvSpPr>
        <p:spPr>
          <a:xfrm>
            <a:off x="8604134" y="5044700"/>
            <a:ext cx="2132692" cy="584775"/>
          </a:xfrm>
          <a:prstGeom prst="rect">
            <a:avLst/>
          </a:prstGeom>
          <a:noFill/>
          <a:ln cap="flat" cmpd="sng" w="254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Variable indépendante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6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(variée ou observée)</a:t>
            </a:r>
            <a:endParaRPr/>
          </a:p>
        </p:txBody>
      </p:sp>
      <p:sp>
        <p:nvSpPr>
          <p:cNvPr id="510" name="Google Shape;510;p88"/>
          <p:cNvSpPr txBox="1"/>
          <p:nvPr/>
        </p:nvSpPr>
        <p:spPr>
          <a:xfrm>
            <a:off x="7828022" y="4365781"/>
            <a:ext cx="355869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Quantité d’engrais en (kg/ha)</a:t>
            </a:r>
            <a:endParaRPr/>
          </a:p>
        </p:txBody>
      </p:sp>
      <p:sp>
        <p:nvSpPr>
          <p:cNvPr id="511" name="Google Shape;511;p88"/>
          <p:cNvSpPr txBox="1"/>
          <p:nvPr/>
        </p:nvSpPr>
        <p:spPr>
          <a:xfrm>
            <a:off x="6434238" y="5078737"/>
            <a:ext cx="176586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L’axe horizontal </a:t>
            </a:r>
            <a:endParaRPr b="1" i="0" sz="24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88"/>
          <p:cNvSpPr txBox="1"/>
          <p:nvPr/>
        </p:nvSpPr>
        <p:spPr>
          <a:xfrm>
            <a:off x="1028772" y="3020110"/>
            <a:ext cx="155586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L’axe vertical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13" name="Google Shape;513;p88"/>
          <p:cNvCxnSpPr/>
          <p:nvPr/>
        </p:nvCxnSpPr>
        <p:spPr>
          <a:xfrm>
            <a:off x="2584632" y="3374053"/>
            <a:ext cx="1490941" cy="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sp>
        <p:nvSpPr>
          <p:cNvPr id="514" name="Google Shape;514;p88"/>
          <p:cNvSpPr txBox="1"/>
          <p:nvPr/>
        </p:nvSpPr>
        <p:spPr>
          <a:xfrm>
            <a:off x="680247" y="3864820"/>
            <a:ext cx="2252909" cy="646331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Variable dépendante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(mesurée)</a:t>
            </a:r>
            <a:endParaRPr/>
          </a:p>
        </p:txBody>
      </p:sp>
      <p:cxnSp>
        <p:nvCxnSpPr>
          <p:cNvPr id="515" name="Google Shape;515;p88"/>
          <p:cNvCxnSpPr/>
          <p:nvPr/>
        </p:nvCxnSpPr>
        <p:spPr>
          <a:xfrm rot="10800000">
            <a:off x="7340849" y="4353478"/>
            <a:ext cx="0" cy="725259"/>
          </a:xfrm>
          <a:prstGeom prst="straightConnector1">
            <a:avLst/>
          </a:prstGeom>
          <a:noFill/>
          <a:ln cap="flat" cmpd="sng" w="38100">
            <a:solidFill>
              <a:srgbClr val="0070C0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0" name="Google Shape;520;p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91281" y="1902513"/>
            <a:ext cx="5818317" cy="3661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8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522" name="Google Shape;522;p89"/>
          <p:cNvSpPr txBox="1"/>
          <p:nvPr/>
        </p:nvSpPr>
        <p:spPr>
          <a:xfrm>
            <a:off x="637722" y="1160070"/>
            <a:ext cx="4797878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2. J’identifie le titre.</a:t>
            </a:r>
            <a:endParaRPr/>
          </a:p>
        </p:txBody>
      </p:sp>
      <p:sp>
        <p:nvSpPr>
          <p:cNvPr id="523" name="Google Shape;523;p89"/>
          <p:cNvSpPr txBox="1"/>
          <p:nvPr/>
        </p:nvSpPr>
        <p:spPr>
          <a:xfrm>
            <a:off x="3910563" y="1707442"/>
            <a:ext cx="327681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Quantité de Tournesol en (q/ha)</a:t>
            </a:r>
            <a:endParaRPr/>
          </a:p>
        </p:txBody>
      </p:sp>
      <p:sp>
        <p:nvSpPr>
          <p:cNvPr id="524" name="Google Shape;524;p89"/>
          <p:cNvSpPr txBox="1"/>
          <p:nvPr/>
        </p:nvSpPr>
        <p:spPr>
          <a:xfrm>
            <a:off x="8664568" y="5228143"/>
            <a:ext cx="2743661" cy="338554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6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Quantité d’engrais en (kg/ha)</a:t>
            </a:r>
            <a:endParaRPr/>
          </a:p>
        </p:txBody>
      </p:sp>
      <p:sp>
        <p:nvSpPr>
          <p:cNvPr id="525" name="Google Shape;525;p89"/>
          <p:cNvSpPr/>
          <p:nvPr/>
        </p:nvSpPr>
        <p:spPr>
          <a:xfrm>
            <a:off x="4415881" y="5898010"/>
            <a:ext cx="2771500" cy="369332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526;p89"/>
          <p:cNvSpPr/>
          <p:nvPr/>
        </p:nvSpPr>
        <p:spPr>
          <a:xfrm>
            <a:off x="8840936" y="5898010"/>
            <a:ext cx="2377670" cy="338554"/>
          </a:xfrm>
          <a:prstGeom prst="rect">
            <a:avLst/>
          </a:prstGeom>
          <a:noFill/>
          <a:ln cap="flat" cmpd="sng" w="2540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7" name="Google Shape;527;p89"/>
          <p:cNvSpPr/>
          <p:nvPr/>
        </p:nvSpPr>
        <p:spPr>
          <a:xfrm>
            <a:off x="2572824" y="5849362"/>
            <a:ext cx="9032465" cy="442674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Variation de</a:t>
            </a:r>
            <a:r>
              <a:rPr b="0" i="0" lang="fr-FR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la quantité de Tournesol </a:t>
            </a:r>
            <a:r>
              <a:rPr b="0" i="0" lang="fr-FR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 fonction de</a:t>
            </a:r>
            <a:r>
              <a:rPr b="0" i="0" lang="fr-FR" sz="2000" u="none" cap="none" strike="noStrike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fr-FR" sz="20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la</a:t>
            </a:r>
            <a:r>
              <a:rPr b="0" i="0" lang="fr-FR" sz="2000" u="none" cap="none" strike="noStrike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fr-FR" sz="20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quantité d’engrais </a:t>
            </a:r>
            <a:endParaRPr b="0" i="0" sz="2000" u="none" cap="none" strike="noStrike">
              <a:solidFill>
                <a:srgbClr val="008DF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8" name="Google Shape;528;p89"/>
          <p:cNvSpPr/>
          <p:nvPr/>
        </p:nvSpPr>
        <p:spPr>
          <a:xfrm>
            <a:off x="3966594" y="1659594"/>
            <a:ext cx="3073303" cy="369332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9" name="Google Shape;529;p89"/>
          <p:cNvSpPr/>
          <p:nvPr/>
        </p:nvSpPr>
        <p:spPr>
          <a:xfrm>
            <a:off x="775183" y="2861661"/>
            <a:ext cx="1867433" cy="46162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 titre </a:t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p89"/>
          <p:cNvSpPr txBox="1"/>
          <p:nvPr/>
        </p:nvSpPr>
        <p:spPr>
          <a:xfrm>
            <a:off x="1154768" y="263517"/>
            <a:ext cx="7934368" cy="8104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on passe à la deuxième suivante: J’identifie le titre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Le titre met en relation les deux variables (dépendante et indépendante).</a:t>
            </a:r>
            <a:endParaRPr/>
          </a:p>
        </p:txBody>
      </p:sp>
      <p:cxnSp>
        <p:nvCxnSpPr>
          <p:cNvPr id="531" name="Google Shape;531;p89"/>
          <p:cNvCxnSpPr/>
          <p:nvPr/>
        </p:nvCxnSpPr>
        <p:spPr>
          <a:xfrm>
            <a:off x="5244837" y="2041004"/>
            <a:ext cx="0" cy="3857006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532" name="Google Shape;532;p89"/>
          <p:cNvCxnSpPr/>
          <p:nvPr/>
        </p:nvCxnSpPr>
        <p:spPr>
          <a:xfrm>
            <a:off x="9854314" y="5564041"/>
            <a:ext cx="0" cy="333969"/>
          </a:xfrm>
          <a:prstGeom prst="straightConnector1">
            <a:avLst/>
          </a:prstGeom>
          <a:noFill/>
          <a:ln cap="flat" cmpd="sng" w="19050">
            <a:solidFill>
              <a:srgbClr val="0070C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533" name="Google Shape;533;p89"/>
          <p:cNvCxnSpPr/>
          <p:nvPr/>
        </p:nvCxnSpPr>
        <p:spPr>
          <a:xfrm flipH="1" rot="-5400000">
            <a:off x="800531" y="4172134"/>
            <a:ext cx="2765400" cy="1067700"/>
          </a:xfrm>
          <a:prstGeom prst="bentConnector2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8" name="Google Shape;538;p90"/>
          <p:cNvPicPr preferRelativeResize="0"/>
          <p:nvPr/>
        </p:nvPicPr>
        <p:blipFill rotWithShape="1">
          <a:blip r:embed="rId3">
            <a:alphaModFix/>
          </a:blip>
          <a:srcRect b="0" l="0" r="1791" t="0"/>
          <a:stretch/>
        </p:blipFill>
        <p:spPr>
          <a:xfrm>
            <a:off x="3699233" y="1901681"/>
            <a:ext cx="6821630" cy="3260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9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40" name="Google Shape;540;p90"/>
          <p:cNvGrpSpPr/>
          <p:nvPr/>
        </p:nvGrpSpPr>
        <p:grpSpPr>
          <a:xfrm>
            <a:off x="5068522" y="5287846"/>
            <a:ext cx="501445" cy="562630"/>
            <a:chOff x="6502871" y="4584455"/>
            <a:chExt cx="501445" cy="791164"/>
          </a:xfrm>
        </p:grpSpPr>
        <p:sp>
          <p:nvSpPr>
            <p:cNvPr id="541" name="Google Shape;541;p90"/>
            <p:cNvSpPr/>
            <p:nvPr/>
          </p:nvSpPr>
          <p:spPr>
            <a:xfrm>
              <a:off x="6502871" y="4584455"/>
              <a:ext cx="501445" cy="791164"/>
            </a:xfrm>
            <a:prstGeom prst="ellipse">
              <a:avLst/>
            </a:prstGeom>
            <a:noFill/>
            <a:ln cap="flat" cmpd="sng" w="9525">
              <a:solidFill>
                <a:srgbClr val="26849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000" u="none" cap="none" strike="noStrike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542" name="Google Shape;542;p90"/>
            <p:cNvSpPr/>
            <p:nvPr/>
          </p:nvSpPr>
          <p:spPr>
            <a:xfrm>
              <a:off x="6573593" y="4624565"/>
              <a:ext cx="360000" cy="3600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43" name="Google Shape;543;p90"/>
          <p:cNvSpPr txBox="1"/>
          <p:nvPr/>
        </p:nvSpPr>
        <p:spPr>
          <a:xfrm>
            <a:off x="248970" y="956260"/>
            <a:ext cx="925169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</a:pPr>
            <a:r>
              <a:rPr b="1" i="0" lang="fr-FR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3. J’identifi</a:t>
            </a:r>
            <a:r>
              <a:rPr b="0" i="0" lang="fr-FR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 le nombre de segments selon les tendances. </a:t>
            </a:r>
            <a:r>
              <a:rPr b="1" i="0" lang="fr-FR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/>
          </a:p>
        </p:txBody>
      </p:sp>
      <p:sp>
        <p:nvSpPr>
          <p:cNvPr id="544" name="Google Shape;544;p90"/>
          <p:cNvSpPr/>
          <p:nvPr/>
        </p:nvSpPr>
        <p:spPr>
          <a:xfrm>
            <a:off x="7340695" y="2198872"/>
            <a:ext cx="849323" cy="165282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5" name="Google Shape;545;p90"/>
          <p:cNvSpPr/>
          <p:nvPr/>
        </p:nvSpPr>
        <p:spPr>
          <a:xfrm rot="3170762">
            <a:off x="8778773" y="2730661"/>
            <a:ext cx="849323" cy="21263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6" name="Google Shape;546;p90"/>
          <p:cNvSpPr/>
          <p:nvPr/>
        </p:nvSpPr>
        <p:spPr>
          <a:xfrm rot="-2361687">
            <a:off x="4938795" y="2964459"/>
            <a:ext cx="886222" cy="166608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47" name="Google Shape;547;p90"/>
          <p:cNvCxnSpPr/>
          <p:nvPr/>
        </p:nvCxnSpPr>
        <p:spPr>
          <a:xfrm>
            <a:off x="6855387" y="2066569"/>
            <a:ext cx="0" cy="2687842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548" name="Google Shape;548;p90"/>
          <p:cNvCxnSpPr/>
          <p:nvPr/>
        </p:nvCxnSpPr>
        <p:spPr>
          <a:xfrm>
            <a:off x="8606695" y="2066569"/>
            <a:ext cx="0" cy="2687842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549" name="Google Shape;549;p90"/>
          <p:cNvCxnSpPr/>
          <p:nvPr/>
        </p:nvCxnSpPr>
        <p:spPr>
          <a:xfrm>
            <a:off x="4210508" y="5161786"/>
            <a:ext cx="2664000" cy="0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cxnSp>
        <p:nvCxnSpPr>
          <p:cNvPr id="550" name="Google Shape;550;p90"/>
          <p:cNvCxnSpPr/>
          <p:nvPr/>
        </p:nvCxnSpPr>
        <p:spPr>
          <a:xfrm flipH="1" rot="10800000">
            <a:off x="6884340" y="5135440"/>
            <a:ext cx="1732187" cy="18467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cxnSp>
        <p:nvCxnSpPr>
          <p:cNvPr id="551" name="Google Shape;551;p90"/>
          <p:cNvCxnSpPr/>
          <p:nvPr/>
        </p:nvCxnSpPr>
        <p:spPr>
          <a:xfrm flipH="1" rot="10800000">
            <a:off x="8656828" y="5135440"/>
            <a:ext cx="887820" cy="1354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sp>
        <p:nvSpPr>
          <p:cNvPr id="552" name="Google Shape;552;p90"/>
          <p:cNvSpPr txBox="1"/>
          <p:nvPr/>
        </p:nvSpPr>
        <p:spPr>
          <a:xfrm>
            <a:off x="913565" y="257646"/>
            <a:ext cx="9399639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Ensuite la troisième étape 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000" u="none" cap="none" strike="noStrike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000" u="none" cap="none" strike="noStrike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90"/>
          <p:cNvSpPr txBox="1"/>
          <p:nvPr/>
        </p:nvSpPr>
        <p:spPr>
          <a:xfrm>
            <a:off x="4579530" y="6164482"/>
            <a:ext cx="634180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On identifie sur cette courbe 3 segments.</a:t>
            </a:r>
            <a:endParaRPr b="1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54" name="Google Shape;554;p90"/>
          <p:cNvGrpSpPr/>
          <p:nvPr/>
        </p:nvGrpSpPr>
        <p:grpSpPr>
          <a:xfrm>
            <a:off x="7475083" y="5261500"/>
            <a:ext cx="501445" cy="562630"/>
            <a:chOff x="6502871" y="4584455"/>
            <a:chExt cx="501445" cy="791164"/>
          </a:xfrm>
        </p:grpSpPr>
        <p:sp>
          <p:nvSpPr>
            <p:cNvPr id="555" name="Google Shape;555;p90"/>
            <p:cNvSpPr/>
            <p:nvPr/>
          </p:nvSpPr>
          <p:spPr>
            <a:xfrm>
              <a:off x="6502871" y="4584455"/>
              <a:ext cx="501445" cy="791164"/>
            </a:xfrm>
            <a:prstGeom prst="ellipse">
              <a:avLst/>
            </a:prstGeom>
            <a:noFill/>
            <a:ln cap="flat" cmpd="sng" w="9525">
              <a:solidFill>
                <a:srgbClr val="26849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000" u="none" cap="none" strike="noStrike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/>
            </a:p>
          </p:txBody>
        </p:sp>
        <p:sp>
          <p:nvSpPr>
            <p:cNvPr id="556" name="Google Shape;556;p90"/>
            <p:cNvSpPr/>
            <p:nvPr/>
          </p:nvSpPr>
          <p:spPr>
            <a:xfrm>
              <a:off x="6573593" y="4624565"/>
              <a:ext cx="360000" cy="3600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7" name="Google Shape;557;p90"/>
          <p:cNvGrpSpPr/>
          <p:nvPr/>
        </p:nvGrpSpPr>
        <p:grpSpPr>
          <a:xfrm>
            <a:off x="8862221" y="5261500"/>
            <a:ext cx="501445" cy="562630"/>
            <a:chOff x="6502871" y="4584455"/>
            <a:chExt cx="501445" cy="791164"/>
          </a:xfrm>
        </p:grpSpPr>
        <p:sp>
          <p:nvSpPr>
            <p:cNvPr id="558" name="Google Shape;558;p90"/>
            <p:cNvSpPr/>
            <p:nvPr/>
          </p:nvSpPr>
          <p:spPr>
            <a:xfrm>
              <a:off x="6502871" y="4584455"/>
              <a:ext cx="501445" cy="791164"/>
            </a:xfrm>
            <a:prstGeom prst="ellipse">
              <a:avLst/>
            </a:prstGeom>
            <a:noFill/>
            <a:ln cap="flat" cmpd="sng" w="9525">
              <a:solidFill>
                <a:srgbClr val="26849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000" u="none" cap="none" strike="noStrike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  <p:sp>
          <p:nvSpPr>
            <p:cNvPr id="559" name="Google Shape;559;p90"/>
            <p:cNvSpPr/>
            <p:nvPr/>
          </p:nvSpPr>
          <p:spPr>
            <a:xfrm>
              <a:off x="6573593" y="4624565"/>
              <a:ext cx="360000" cy="3600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60" name="Google Shape;560;p90"/>
          <p:cNvSpPr txBox="1"/>
          <p:nvPr/>
        </p:nvSpPr>
        <p:spPr>
          <a:xfrm>
            <a:off x="3569003" y="1509983"/>
            <a:ext cx="155925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Quantité de Tournesol en (q/ha)</a:t>
            </a:r>
            <a:endParaRPr/>
          </a:p>
        </p:txBody>
      </p:sp>
      <p:sp>
        <p:nvSpPr>
          <p:cNvPr id="561" name="Google Shape;561;p90"/>
          <p:cNvSpPr txBox="1"/>
          <p:nvPr/>
        </p:nvSpPr>
        <p:spPr>
          <a:xfrm>
            <a:off x="10011542" y="4492801"/>
            <a:ext cx="175518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Quantité d’engrais en (kg/ha)</a:t>
            </a:r>
            <a:endParaRPr/>
          </a:p>
        </p:txBody>
      </p:sp>
      <p:sp>
        <p:nvSpPr>
          <p:cNvPr id="562" name="Google Shape;562;p90"/>
          <p:cNvSpPr txBox="1"/>
          <p:nvPr/>
        </p:nvSpPr>
        <p:spPr>
          <a:xfrm>
            <a:off x="505965" y="2326246"/>
            <a:ext cx="265704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 1</a:t>
            </a:r>
            <a:r>
              <a:rPr b="0" baseline="30000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er</a:t>
            </a:r>
            <a:r>
              <a:rPr b="0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segment de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0 à 150kg/ha </a:t>
            </a:r>
            <a:r>
              <a:rPr b="0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d’engrais</a:t>
            </a:r>
            <a:endParaRPr/>
          </a:p>
        </p:txBody>
      </p:sp>
      <p:sp>
        <p:nvSpPr>
          <p:cNvPr id="563" name="Google Shape;563;p90"/>
          <p:cNvSpPr txBox="1"/>
          <p:nvPr/>
        </p:nvSpPr>
        <p:spPr>
          <a:xfrm>
            <a:off x="470224" y="3188015"/>
            <a:ext cx="3283972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 2ème segment de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150 à 250kg/ha</a:t>
            </a:r>
            <a:r>
              <a:rPr b="0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d’engrais</a:t>
            </a:r>
            <a:endParaRPr/>
          </a:p>
        </p:txBody>
      </p:sp>
      <p:sp>
        <p:nvSpPr>
          <p:cNvPr id="564" name="Google Shape;564;p90"/>
          <p:cNvSpPr txBox="1"/>
          <p:nvPr/>
        </p:nvSpPr>
        <p:spPr>
          <a:xfrm>
            <a:off x="502179" y="4178467"/>
            <a:ext cx="3283972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 3ème segment de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250 à 300kg/ha</a:t>
            </a:r>
            <a:r>
              <a:rPr b="0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d’engrais</a:t>
            </a:r>
            <a:endParaRPr/>
          </a:p>
        </p:txBody>
      </p:sp>
      <p:sp>
        <p:nvSpPr>
          <p:cNvPr id="565" name="Google Shape;565;p90"/>
          <p:cNvSpPr txBox="1"/>
          <p:nvPr/>
        </p:nvSpPr>
        <p:spPr>
          <a:xfrm>
            <a:off x="808704" y="671098"/>
            <a:ext cx="1035337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r-FR" sz="1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Indiquer les étapes sur le graphique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CE6F2"/>
        </a:solidFill>
      </p:bgPr>
    </p:bg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0" name="Google Shape;570;p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22206" y="2122462"/>
            <a:ext cx="6217663" cy="3472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9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572" name="Google Shape;572;p91"/>
          <p:cNvSpPr txBox="1"/>
          <p:nvPr/>
        </p:nvSpPr>
        <p:spPr>
          <a:xfrm>
            <a:off x="5864002" y="1940135"/>
            <a:ext cx="328430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Quantité de Tournesol en (q/ha)</a:t>
            </a:r>
            <a:endParaRPr/>
          </a:p>
        </p:txBody>
      </p:sp>
      <p:sp>
        <p:nvSpPr>
          <p:cNvPr id="573" name="Google Shape;573;p91"/>
          <p:cNvSpPr txBox="1"/>
          <p:nvPr/>
        </p:nvSpPr>
        <p:spPr>
          <a:xfrm>
            <a:off x="10771632" y="4233252"/>
            <a:ext cx="125272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Quantité d’engrais en (kg/ha)</a:t>
            </a:r>
            <a:endParaRPr/>
          </a:p>
        </p:txBody>
      </p:sp>
      <p:sp>
        <p:nvSpPr>
          <p:cNvPr id="574" name="Google Shape;574;p91"/>
          <p:cNvSpPr/>
          <p:nvPr/>
        </p:nvSpPr>
        <p:spPr>
          <a:xfrm>
            <a:off x="6505434" y="5254379"/>
            <a:ext cx="393287" cy="279972"/>
          </a:xfrm>
          <a:prstGeom prst="ellipse">
            <a:avLst/>
          </a:prstGeom>
          <a:noFill/>
          <a:ln cap="flat" cmpd="sng" w="2540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5" name="Google Shape;575;p91"/>
          <p:cNvSpPr/>
          <p:nvPr/>
        </p:nvSpPr>
        <p:spPr>
          <a:xfrm>
            <a:off x="5537628" y="3737061"/>
            <a:ext cx="393285" cy="363794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6" name="Google Shape;576;p91"/>
          <p:cNvSpPr/>
          <p:nvPr/>
        </p:nvSpPr>
        <p:spPr>
          <a:xfrm>
            <a:off x="6910043" y="4289176"/>
            <a:ext cx="45719" cy="721736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77" name="Google Shape;577;p91"/>
          <p:cNvCxnSpPr/>
          <p:nvPr/>
        </p:nvCxnSpPr>
        <p:spPr>
          <a:xfrm rot="10800000">
            <a:off x="6754761" y="3938899"/>
            <a:ext cx="0" cy="1283112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578" name="Google Shape;578;p91"/>
          <p:cNvCxnSpPr/>
          <p:nvPr/>
        </p:nvCxnSpPr>
        <p:spPr>
          <a:xfrm rot="10800000">
            <a:off x="5985390" y="3938899"/>
            <a:ext cx="779202" cy="0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sp>
        <p:nvSpPr>
          <p:cNvPr id="579" name="Google Shape;579;p91"/>
          <p:cNvSpPr/>
          <p:nvPr/>
        </p:nvSpPr>
        <p:spPr>
          <a:xfrm rot="-5400000">
            <a:off x="6301904" y="3531156"/>
            <a:ext cx="62597" cy="474406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0" name="Google Shape;580;p91"/>
          <p:cNvSpPr txBox="1"/>
          <p:nvPr/>
        </p:nvSpPr>
        <p:spPr>
          <a:xfrm>
            <a:off x="280551" y="976609"/>
            <a:ext cx="10835148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4. J’extrait des valeurs de la courbe</a:t>
            </a:r>
            <a:r>
              <a:rPr b="0" i="0" lang="fr-FR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" name="Google Shape;581;p91"/>
          <p:cNvSpPr txBox="1"/>
          <p:nvPr/>
        </p:nvSpPr>
        <p:spPr>
          <a:xfrm>
            <a:off x="1207333" y="334241"/>
            <a:ext cx="6096000" cy="4255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Puis on passe à la quatrième étape:</a:t>
            </a:r>
            <a:endParaRPr/>
          </a:p>
        </p:txBody>
      </p:sp>
      <p:sp>
        <p:nvSpPr>
          <p:cNvPr id="582" name="Google Shape;582;p91"/>
          <p:cNvSpPr txBox="1"/>
          <p:nvPr/>
        </p:nvSpPr>
        <p:spPr>
          <a:xfrm>
            <a:off x="370643" y="1435934"/>
            <a:ext cx="1122949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Je veux déterminer</a:t>
            </a: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fr-FR" sz="2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la quantité de Tournesol </a:t>
            </a:r>
            <a:r>
              <a:rPr b="0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qui correspond à </a:t>
            </a:r>
            <a:r>
              <a:rPr b="1" i="0" lang="fr-FR" sz="2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une quantité d’engrais égale à 50 kg/ha.</a:t>
            </a:r>
            <a:endParaRPr/>
          </a:p>
        </p:txBody>
      </p:sp>
      <p:sp>
        <p:nvSpPr>
          <p:cNvPr id="583" name="Google Shape;583;p91"/>
          <p:cNvSpPr/>
          <p:nvPr/>
        </p:nvSpPr>
        <p:spPr>
          <a:xfrm>
            <a:off x="313897" y="2292763"/>
            <a:ext cx="4794630" cy="442674"/>
          </a:xfrm>
          <a:prstGeom prst="round2DiagRect">
            <a:avLst>
              <a:gd fmla="val 16667" name="adj1"/>
              <a:gd fmla="val 0" name="adj2"/>
            </a:avLst>
          </a:prstGeom>
          <a:noFill/>
          <a:ln cap="flat" cmpd="sng" w="9525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Je cherche la valeur </a:t>
            </a:r>
            <a:r>
              <a:rPr b="1" i="0" lang="fr-FR" sz="2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50 kg/ha d’engrais</a:t>
            </a:r>
            <a:endParaRPr/>
          </a:p>
        </p:txBody>
      </p:sp>
      <p:sp>
        <p:nvSpPr>
          <p:cNvPr id="584" name="Google Shape;584;p91"/>
          <p:cNvSpPr/>
          <p:nvPr/>
        </p:nvSpPr>
        <p:spPr>
          <a:xfrm>
            <a:off x="313897" y="2974869"/>
            <a:ext cx="4794630" cy="783193"/>
          </a:xfrm>
          <a:prstGeom prst="round2DiagRect">
            <a:avLst>
              <a:gd fmla="val 16667" name="adj1"/>
              <a:gd fmla="val 0" name="adj2"/>
            </a:avLst>
          </a:prstGeom>
          <a:noFill/>
          <a:ln cap="flat" cmpd="sng" w="9525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Je suis une ligne verticale depuis cette valeur jusqu'à la courbe</a:t>
            </a:r>
            <a:endParaRPr/>
          </a:p>
        </p:txBody>
      </p:sp>
      <p:sp>
        <p:nvSpPr>
          <p:cNvPr id="585" name="Google Shape;585;p91"/>
          <p:cNvSpPr/>
          <p:nvPr/>
        </p:nvSpPr>
        <p:spPr>
          <a:xfrm>
            <a:off x="313897" y="4983645"/>
            <a:ext cx="4794630" cy="442674"/>
          </a:xfrm>
          <a:prstGeom prst="round2DiagRect">
            <a:avLst>
              <a:gd fmla="val 16667" name="adj1"/>
              <a:gd fmla="val 0" name="adj2"/>
            </a:avLst>
          </a:prstGeom>
          <a:noFill/>
          <a:ln cap="flat" cmpd="sng" w="9525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Je lis la valeur trouvée est </a:t>
            </a:r>
            <a:r>
              <a:rPr b="1" i="0" lang="fr-FR" sz="2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15q/ha.</a:t>
            </a:r>
            <a:endParaRPr/>
          </a:p>
        </p:txBody>
      </p:sp>
      <p:sp>
        <p:nvSpPr>
          <p:cNvPr id="586" name="Google Shape;586;p91"/>
          <p:cNvSpPr/>
          <p:nvPr/>
        </p:nvSpPr>
        <p:spPr>
          <a:xfrm>
            <a:off x="313897" y="3997494"/>
            <a:ext cx="4794630" cy="783193"/>
          </a:xfrm>
          <a:prstGeom prst="round2DiagRect">
            <a:avLst>
              <a:gd fmla="val 16667" name="adj1"/>
              <a:gd fmla="val 0" name="adj2"/>
            </a:avLst>
          </a:prstGeom>
          <a:noFill/>
          <a:ln cap="flat" cmpd="sng" w="9525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Je suis une ligne horizontale jusqu’à l'axe vertical</a:t>
            </a:r>
            <a:endParaRPr/>
          </a:p>
        </p:txBody>
      </p:sp>
      <p:sp>
        <p:nvSpPr>
          <p:cNvPr id="587" name="Google Shape;587;p91"/>
          <p:cNvSpPr txBox="1"/>
          <p:nvPr/>
        </p:nvSpPr>
        <p:spPr>
          <a:xfrm>
            <a:off x="718455" y="5868852"/>
            <a:ext cx="1122949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Donc</a:t>
            </a:r>
            <a:r>
              <a:rPr b="1" i="0" lang="fr-FR" sz="2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la quantité de Tournesol </a:t>
            </a:r>
            <a:r>
              <a:rPr b="0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qui correspond à </a:t>
            </a:r>
            <a:r>
              <a:rPr b="1" i="0" lang="fr-FR" sz="2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une quantité d’engrais égale à 50 kg/ha </a:t>
            </a: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 de </a:t>
            </a:r>
            <a:r>
              <a:rPr b="1" i="0" lang="fr-FR" sz="2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15q/ha</a:t>
            </a:r>
            <a:endParaRPr/>
          </a:p>
        </p:txBody>
      </p:sp>
      <p:sp>
        <p:nvSpPr>
          <p:cNvPr id="588" name="Google Shape;588;p91"/>
          <p:cNvSpPr txBox="1"/>
          <p:nvPr/>
        </p:nvSpPr>
        <p:spPr>
          <a:xfrm>
            <a:off x="808704" y="671098"/>
            <a:ext cx="1035337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r-FR" sz="1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Indiquer les étapes sur le graphique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" name="Google Shape;593;p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594" name="Google Shape;594;p92"/>
          <p:cNvSpPr txBox="1"/>
          <p:nvPr/>
        </p:nvSpPr>
        <p:spPr>
          <a:xfrm>
            <a:off x="3657112" y="1558205"/>
            <a:ext cx="3283971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Quantité de Tournesol en (q/ha)</a:t>
            </a:r>
            <a:endParaRPr/>
          </a:p>
        </p:txBody>
      </p:sp>
      <p:sp>
        <p:nvSpPr>
          <p:cNvPr id="595" name="Google Shape;595;p92"/>
          <p:cNvSpPr/>
          <p:nvPr/>
        </p:nvSpPr>
        <p:spPr>
          <a:xfrm>
            <a:off x="4178220" y="5007181"/>
            <a:ext cx="5314253" cy="208497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596" name="Google Shape;596;p92"/>
          <p:cNvGraphicFramePr/>
          <p:nvPr/>
        </p:nvGraphicFramePr>
        <p:xfrm>
          <a:off x="3392959" y="555038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{F7B69AE4-0D10-4E20-BFBD-E265257DBEE4}</a:tableStyleId>
              </a:tblPr>
              <a:tblGrid>
                <a:gridCol w="2995650"/>
                <a:gridCol w="721675"/>
                <a:gridCol w="721675"/>
                <a:gridCol w="721675"/>
                <a:gridCol w="721675"/>
              </a:tblGrid>
              <a:tr h="307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600" u="none" cap="none" strike="noStrike">
                          <a:solidFill>
                            <a:srgbClr val="002060"/>
                          </a:solidFill>
                        </a:rPr>
                        <a:t>Quantité d’engrais (en kg/ha)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2000" u="none" cap="none" strike="noStrike">
                          <a:solidFill>
                            <a:srgbClr val="002060"/>
                          </a:solidFill>
                        </a:rPr>
                        <a:t>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2000" u="none" cap="none" strike="noStrike">
                          <a:solidFill>
                            <a:srgbClr val="002060"/>
                          </a:solidFill>
                        </a:rPr>
                        <a:t>150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2000" u="none" cap="none" strike="noStrike">
                          <a:solidFill>
                            <a:srgbClr val="002060"/>
                          </a:solidFill>
                        </a:rPr>
                        <a:t>250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2000" u="none" cap="none" strike="noStrike">
                          <a:solidFill>
                            <a:srgbClr val="002060"/>
                          </a:solidFill>
                        </a:rPr>
                        <a:t>300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44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600" u="none" cap="none" strike="noStrike">
                          <a:solidFill>
                            <a:srgbClr val="C00000"/>
                          </a:solidFill>
                        </a:rPr>
                        <a:t>Quantité de Tournesol (q/ha)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b="1" i="0" sz="20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b="1" i="0" sz="20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b="1" i="0" sz="20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b="1" i="0" sz="20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pic>
        <p:nvPicPr>
          <p:cNvPr id="597" name="Google Shape;597;p9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93535" y="1891455"/>
            <a:ext cx="6070528" cy="3175450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92"/>
          <p:cNvSpPr txBox="1"/>
          <p:nvPr/>
        </p:nvSpPr>
        <p:spPr>
          <a:xfrm>
            <a:off x="1111045" y="292873"/>
            <a:ext cx="7836983" cy="4255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De la même manière je peux relever d’autres valeurs </a:t>
            </a:r>
            <a:endParaRPr/>
          </a:p>
        </p:txBody>
      </p:sp>
      <p:sp>
        <p:nvSpPr>
          <p:cNvPr id="599" name="Google Shape;599;p92"/>
          <p:cNvSpPr txBox="1"/>
          <p:nvPr/>
        </p:nvSpPr>
        <p:spPr>
          <a:xfrm>
            <a:off x="268752" y="1001431"/>
            <a:ext cx="4913241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4. J’extrait des valeurs de la courbe</a:t>
            </a:r>
            <a:r>
              <a:rPr b="0" i="0" lang="fr-FR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00" name="Google Shape;600;p92"/>
          <p:cNvCxnSpPr/>
          <p:nvPr/>
        </p:nvCxnSpPr>
        <p:spPr>
          <a:xfrm rot="10800000">
            <a:off x="4029849" y="3932566"/>
            <a:ext cx="0" cy="840602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601" name="Google Shape;601;p92"/>
          <p:cNvCxnSpPr/>
          <p:nvPr/>
        </p:nvCxnSpPr>
        <p:spPr>
          <a:xfrm rot="10800000">
            <a:off x="6334137" y="2450592"/>
            <a:ext cx="0" cy="2231923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602" name="Google Shape;602;p92"/>
          <p:cNvCxnSpPr/>
          <p:nvPr/>
        </p:nvCxnSpPr>
        <p:spPr>
          <a:xfrm rot="10800000">
            <a:off x="7885569" y="2450592"/>
            <a:ext cx="0" cy="2231923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603" name="Google Shape;603;p92"/>
          <p:cNvCxnSpPr/>
          <p:nvPr/>
        </p:nvCxnSpPr>
        <p:spPr>
          <a:xfrm rot="10800000">
            <a:off x="8687193" y="3511296"/>
            <a:ext cx="0" cy="1171219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604" name="Google Shape;604;p92"/>
          <p:cNvCxnSpPr/>
          <p:nvPr/>
        </p:nvCxnSpPr>
        <p:spPr>
          <a:xfrm rot="10800000">
            <a:off x="4029849" y="2430139"/>
            <a:ext cx="2304288" cy="0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605" name="Google Shape;605;p92"/>
          <p:cNvCxnSpPr/>
          <p:nvPr/>
        </p:nvCxnSpPr>
        <p:spPr>
          <a:xfrm rot="10800000">
            <a:off x="5581281" y="2436235"/>
            <a:ext cx="2304288" cy="0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606" name="Google Shape;606;p92"/>
          <p:cNvCxnSpPr/>
          <p:nvPr/>
        </p:nvCxnSpPr>
        <p:spPr>
          <a:xfrm rot="10800000">
            <a:off x="4029849" y="3551803"/>
            <a:ext cx="4657344" cy="0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sp>
        <p:nvSpPr>
          <p:cNvPr id="607" name="Google Shape;607;p92"/>
          <p:cNvSpPr/>
          <p:nvPr/>
        </p:nvSpPr>
        <p:spPr>
          <a:xfrm>
            <a:off x="3846891" y="4772177"/>
            <a:ext cx="393287" cy="279972"/>
          </a:xfrm>
          <a:prstGeom prst="ellipse">
            <a:avLst/>
          </a:prstGeom>
          <a:noFill/>
          <a:ln cap="flat" cmpd="sng" w="2540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8" name="Google Shape;608;p92"/>
          <p:cNvSpPr/>
          <p:nvPr/>
        </p:nvSpPr>
        <p:spPr>
          <a:xfrm>
            <a:off x="6108192" y="4758658"/>
            <a:ext cx="542119" cy="279972"/>
          </a:xfrm>
          <a:prstGeom prst="ellipse">
            <a:avLst/>
          </a:prstGeom>
          <a:noFill/>
          <a:ln cap="flat" cmpd="sng" w="2540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p92"/>
          <p:cNvSpPr/>
          <p:nvPr/>
        </p:nvSpPr>
        <p:spPr>
          <a:xfrm>
            <a:off x="8416133" y="4757642"/>
            <a:ext cx="542119" cy="279972"/>
          </a:xfrm>
          <a:prstGeom prst="ellipse">
            <a:avLst/>
          </a:prstGeom>
          <a:noFill/>
          <a:ln cap="flat" cmpd="sng" w="2540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0" name="Google Shape;610;p92"/>
          <p:cNvSpPr/>
          <p:nvPr/>
        </p:nvSpPr>
        <p:spPr>
          <a:xfrm>
            <a:off x="7581671" y="4735798"/>
            <a:ext cx="542119" cy="279972"/>
          </a:xfrm>
          <a:prstGeom prst="ellipse">
            <a:avLst/>
          </a:prstGeom>
          <a:noFill/>
          <a:ln cap="flat" cmpd="sng" w="2540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1" name="Google Shape;611;p92"/>
          <p:cNvSpPr txBox="1"/>
          <p:nvPr/>
        </p:nvSpPr>
        <p:spPr>
          <a:xfrm>
            <a:off x="8695880" y="3863994"/>
            <a:ext cx="176980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Quantité d’engrais en (kg/ha)</a:t>
            </a:r>
            <a:endParaRPr/>
          </a:p>
        </p:txBody>
      </p:sp>
      <p:pic>
        <p:nvPicPr>
          <p:cNvPr id="612" name="Google Shape;612;p9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09188" y="3727687"/>
            <a:ext cx="420660" cy="390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9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09187" y="3337509"/>
            <a:ext cx="420660" cy="390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9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22875" y="2212585"/>
            <a:ext cx="420660" cy="390178"/>
          </a:xfrm>
          <a:prstGeom prst="rect">
            <a:avLst/>
          </a:prstGeom>
          <a:noFill/>
          <a:ln>
            <a:noFill/>
          </a:ln>
        </p:spPr>
      </p:pic>
      <p:sp>
        <p:nvSpPr>
          <p:cNvPr id="615" name="Google Shape;615;p92"/>
          <p:cNvSpPr txBox="1"/>
          <p:nvPr/>
        </p:nvSpPr>
        <p:spPr>
          <a:xfrm>
            <a:off x="6558764" y="5968982"/>
            <a:ext cx="55316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616" name="Google Shape;616;p92"/>
          <p:cNvSpPr txBox="1"/>
          <p:nvPr/>
        </p:nvSpPr>
        <p:spPr>
          <a:xfrm>
            <a:off x="7226276" y="5973791"/>
            <a:ext cx="55316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30</a:t>
            </a:r>
            <a:endParaRPr/>
          </a:p>
        </p:txBody>
      </p:sp>
      <p:sp>
        <p:nvSpPr>
          <p:cNvPr id="617" name="Google Shape;617;p92"/>
          <p:cNvSpPr txBox="1"/>
          <p:nvPr/>
        </p:nvSpPr>
        <p:spPr>
          <a:xfrm>
            <a:off x="7917039" y="5946623"/>
            <a:ext cx="55316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30</a:t>
            </a:r>
            <a:endParaRPr/>
          </a:p>
        </p:txBody>
      </p:sp>
      <p:sp>
        <p:nvSpPr>
          <p:cNvPr id="618" name="Google Shape;618;p92"/>
          <p:cNvSpPr txBox="1"/>
          <p:nvPr/>
        </p:nvSpPr>
        <p:spPr>
          <a:xfrm>
            <a:off x="8671446" y="5973661"/>
            <a:ext cx="55316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3" name="Google Shape;623;p20"/>
          <p:cNvPicPr preferRelativeResize="0"/>
          <p:nvPr/>
        </p:nvPicPr>
        <p:blipFill rotWithShape="1">
          <a:blip r:embed="rId3">
            <a:alphaModFix/>
          </a:blip>
          <a:srcRect b="0" l="0" r="1570" t="0"/>
          <a:stretch/>
        </p:blipFill>
        <p:spPr>
          <a:xfrm>
            <a:off x="5087973" y="1910831"/>
            <a:ext cx="6738165" cy="3269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624" name="Google Shape;624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20"/>
          <p:cNvSpPr txBox="1"/>
          <p:nvPr/>
        </p:nvSpPr>
        <p:spPr>
          <a:xfrm>
            <a:off x="370564" y="1068705"/>
            <a:ext cx="60960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</a:pPr>
            <a:r>
              <a:rPr b="1" i="0" lang="fr-FR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5. Je décris les variations observées :</a:t>
            </a:r>
            <a:endParaRPr/>
          </a:p>
        </p:txBody>
      </p:sp>
      <p:sp>
        <p:nvSpPr>
          <p:cNvPr id="626" name="Google Shape;626;p20"/>
          <p:cNvSpPr txBox="1"/>
          <p:nvPr/>
        </p:nvSpPr>
        <p:spPr>
          <a:xfrm>
            <a:off x="758024" y="5833486"/>
            <a:ext cx="1038037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 </a:t>
            </a:r>
            <a:r>
              <a:rPr b="1" i="0" lang="fr-FR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0 à 150kg/ha </a:t>
            </a:r>
            <a:r>
              <a:rPr b="0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d’engrais, la quantité de Tournesol</a:t>
            </a:r>
            <a:r>
              <a:rPr b="0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augmente</a:t>
            </a:r>
            <a:r>
              <a:rPr b="1" i="0" lang="fr-FR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  </a:t>
            </a:r>
            <a:r>
              <a:rPr b="1" i="0" lang="fr-FR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10 à 30 q/ha</a:t>
            </a:r>
            <a:endParaRPr b="1" i="0" sz="24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7" name="Google Shape;627;p20"/>
          <p:cNvSpPr txBox="1"/>
          <p:nvPr/>
        </p:nvSpPr>
        <p:spPr>
          <a:xfrm rot="-2493841">
            <a:off x="5924523" y="2660502"/>
            <a:ext cx="1146625" cy="307777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Augmente</a:t>
            </a:r>
            <a:endParaRPr/>
          </a:p>
        </p:txBody>
      </p:sp>
      <p:sp>
        <p:nvSpPr>
          <p:cNvPr id="628" name="Google Shape;628;p20"/>
          <p:cNvSpPr/>
          <p:nvPr/>
        </p:nvSpPr>
        <p:spPr>
          <a:xfrm rot="-2432871">
            <a:off x="6290925" y="3073167"/>
            <a:ext cx="849323" cy="144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29" name="Google Shape;629;p20"/>
          <p:cNvCxnSpPr/>
          <p:nvPr/>
        </p:nvCxnSpPr>
        <p:spPr>
          <a:xfrm>
            <a:off x="8187847" y="2392695"/>
            <a:ext cx="0" cy="2477565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630" name="Google Shape;630;p20"/>
          <p:cNvCxnSpPr/>
          <p:nvPr/>
        </p:nvCxnSpPr>
        <p:spPr>
          <a:xfrm>
            <a:off x="9919371" y="2392695"/>
            <a:ext cx="0" cy="2498805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631" name="Google Shape;631;p20"/>
          <p:cNvCxnSpPr/>
          <p:nvPr/>
        </p:nvCxnSpPr>
        <p:spPr>
          <a:xfrm>
            <a:off x="5612898" y="5234843"/>
            <a:ext cx="2664000" cy="0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sp>
        <p:nvSpPr>
          <p:cNvPr id="632" name="Google Shape;632;p20"/>
          <p:cNvSpPr txBox="1"/>
          <p:nvPr/>
        </p:nvSpPr>
        <p:spPr>
          <a:xfrm>
            <a:off x="1075440" y="263517"/>
            <a:ext cx="8654255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Enfin, la cinquième étape:  Je décris les variations observées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Dans cette étape je vais utiliser toutes les informations précédentes </a:t>
            </a:r>
            <a:endParaRPr/>
          </a:p>
        </p:txBody>
      </p:sp>
      <p:sp>
        <p:nvSpPr>
          <p:cNvPr id="633" name="Google Shape;633;p20"/>
          <p:cNvSpPr txBox="1"/>
          <p:nvPr/>
        </p:nvSpPr>
        <p:spPr>
          <a:xfrm>
            <a:off x="10552467" y="4078973"/>
            <a:ext cx="1579952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Quantité d’engrais en (kg/ha)</a:t>
            </a:r>
            <a:endParaRPr/>
          </a:p>
        </p:txBody>
      </p:sp>
      <p:sp>
        <p:nvSpPr>
          <p:cNvPr id="634" name="Google Shape;634;p20"/>
          <p:cNvSpPr txBox="1"/>
          <p:nvPr/>
        </p:nvSpPr>
        <p:spPr>
          <a:xfrm>
            <a:off x="5408078" y="1678051"/>
            <a:ext cx="334938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6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Quantité de Tournesol en (q/ha)</a:t>
            </a:r>
            <a:endParaRPr/>
          </a:p>
        </p:txBody>
      </p:sp>
      <p:sp>
        <p:nvSpPr>
          <p:cNvPr id="635" name="Google Shape;635;p20"/>
          <p:cNvSpPr txBox="1"/>
          <p:nvPr/>
        </p:nvSpPr>
        <p:spPr>
          <a:xfrm>
            <a:off x="468392" y="5403185"/>
            <a:ext cx="255233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Pour le 1er segment:</a:t>
            </a:r>
            <a:endParaRPr/>
          </a:p>
        </p:txBody>
      </p:sp>
      <p:grpSp>
        <p:nvGrpSpPr>
          <p:cNvPr id="636" name="Google Shape;636;p20"/>
          <p:cNvGrpSpPr/>
          <p:nvPr/>
        </p:nvGrpSpPr>
        <p:grpSpPr>
          <a:xfrm>
            <a:off x="6829036" y="5285051"/>
            <a:ext cx="802307" cy="437142"/>
            <a:chOff x="5926305" y="4588983"/>
            <a:chExt cx="1007288" cy="791164"/>
          </a:xfrm>
        </p:grpSpPr>
        <p:sp>
          <p:nvSpPr>
            <p:cNvPr id="637" name="Google Shape;637;p20"/>
            <p:cNvSpPr/>
            <p:nvPr/>
          </p:nvSpPr>
          <p:spPr>
            <a:xfrm>
              <a:off x="5926305" y="4588983"/>
              <a:ext cx="501445" cy="791164"/>
            </a:xfrm>
            <a:prstGeom prst="ellipse">
              <a:avLst/>
            </a:prstGeom>
            <a:noFill/>
            <a:ln cap="flat" cmpd="sng" w="9525">
              <a:solidFill>
                <a:srgbClr val="26849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000" u="none" cap="none" strike="noStrike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638" name="Google Shape;638;p20"/>
            <p:cNvSpPr/>
            <p:nvPr/>
          </p:nvSpPr>
          <p:spPr>
            <a:xfrm>
              <a:off x="6573593" y="4624565"/>
              <a:ext cx="360000" cy="3600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39" name="Google Shape;639;p20"/>
          <p:cNvSpPr/>
          <p:nvPr/>
        </p:nvSpPr>
        <p:spPr>
          <a:xfrm>
            <a:off x="411365" y="2020818"/>
            <a:ext cx="4500987" cy="783193"/>
          </a:xfrm>
          <a:prstGeom prst="round2DiagRect">
            <a:avLst>
              <a:gd fmla="val 16667" name="adj1"/>
              <a:gd fmla="val 0" name="adj2"/>
            </a:avLst>
          </a:prstGeom>
          <a:noFill/>
          <a:ln cap="flat" cmpd="sng" w="9525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détermine les valeurs de l’axe horizontal: </a:t>
            </a:r>
            <a:r>
              <a:rPr b="1" i="0" lang="fr-FR" sz="2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de … à ….kg/ha d’engrais</a:t>
            </a:r>
            <a:endParaRPr/>
          </a:p>
        </p:txBody>
      </p:sp>
      <p:sp>
        <p:nvSpPr>
          <p:cNvPr id="640" name="Google Shape;640;p20"/>
          <p:cNvSpPr/>
          <p:nvPr/>
        </p:nvSpPr>
        <p:spPr>
          <a:xfrm>
            <a:off x="398953" y="2955261"/>
            <a:ext cx="4513399" cy="1123712"/>
          </a:xfrm>
          <a:prstGeom prst="round2DiagRect">
            <a:avLst>
              <a:gd fmla="val 16667" name="adj1"/>
              <a:gd fmla="val 0" name="adj2"/>
            </a:avLst>
          </a:prstGeom>
          <a:noFill/>
          <a:ln cap="flat" cmpd="sng" w="9525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décris l’allure du segment en utilisant: « </a:t>
            </a:r>
            <a:r>
              <a:rPr b="1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augmente</a:t>
            </a: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», « </a:t>
            </a:r>
            <a:r>
              <a:rPr b="1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diminue</a:t>
            </a: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» ou «</a:t>
            </a:r>
            <a:r>
              <a:rPr b="1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reste stable </a:t>
            </a: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»</a:t>
            </a:r>
            <a:endParaRPr/>
          </a:p>
        </p:txBody>
      </p:sp>
      <p:sp>
        <p:nvSpPr>
          <p:cNvPr id="641" name="Google Shape;641;p20"/>
          <p:cNvSpPr/>
          <p:nvPr/>
        </p:nvSpPr>
        <p:spPr>
          <a:xfrm>
            <a:off x="411365" y="4197844"/>
            <a:ext cx="4500987" cy="783193"/>
          </a:xfrm>
          <a:prstGeom prst="round2DiagRect">
            <a:avLst>
              <a:gd fmla="val 16667" name="adj1"/>
              <a:gd fmla="val 0" name="adj2"/>
            </a:avLst>
          </a:prstGeom>
          <a:noFill/>
          <a:ln cap="flat" cmpd="sng" w="9525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note la variation des valeurs de l’axe vertical : </a:t>
            </a:r>
            <a:r>
              <a:rPr b="1" i="0" lang="fr-FR" sz="2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de … à … kg/ha</a:t>
            </a:r>
            <a:endParaRPr/>
          </a:p>
        </p:txBody>
      </p:sp>
      <p:pic>
        <p:nvPicPr>
          <p:cNvPr id="642" name="Google Shape;642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02568" y="4839130"/>
            <a:ext cx="420660" cy="304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76028" y="4853595"/>
            <a:ext cx="509599" cy="304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4" name="Google Shape;644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33723" y="3779729"/>
            <a:ext cx="420660" cy="390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5" name="Google Shape;645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33723" y="2256228"/>
            <a:ext cx="420660" cy="390178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20"/>
          <p:cNvSpPr txBox="1"/>
          <p:nvPr/>
        </p:nvSpPr>
        <p:spPr>
          <a:xfrm>
            <a:off x="398953" y="1556484"/>
            <a:ext cx="255233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Pour chaque segment: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1" name="Google Shape;651;p93"/>
          <p:cNvPicPr preferRelativeResize="0"/>
          <p:nvPr/>
        </p:nvPicPr>
        <p:blipFill rotWithShape="1">
          <a:blip r:embed="rId3">
            <a:alphaModFix/>
          </a:blip>
          <a:srcRect b="0" l="0" r="1570" t="0"/>
          <a:stretch/>
        </p:blipFill>
        <p:spPr>
          <a:xfrm>
            <a:off x="5087973" y="1910831"/>
            <a:ext cx="6738165" cy="3269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Google Shape;652;p9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93"/>
          <p:cNvSpPr txBox="1"/>
          <p:nvPr/>
        </p:nvSpPr>
        <p:spPr>
          <a:xfrm>
            <a:off x="370564" y="1068705"/>
            <a:ext cx="60960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</a:pPr>
            <a:r>
              <a:rPr b="1" i="0" lang="fr-FR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5. Je décris les variations observées :</a:t>
            </a:r>
            <a:endParaRPr/>
          </a:p>
        </p:txBody>
      </p:sp>
      <p:sp>
        <p:nvSpPr>
          <p:cNvPr id="654" name="Google Shape;654;p93"/>
          <p:cNvSpPr txBox="1"/>
          <p:nvPr/>
        </p:nvSpPr>
        <p:spPr>
          <a:xfrm>
            <a:off x="556856" y="5842201"/>
            <a:ext cx="1038037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 </a:t>
            </a:r>
            <a:r>
              <a:rPr b="1" i="0" lang="fr-FR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150 à 250kg/ha </a:t>
            </a:r>
            <a:r>
              <a:rPr b="0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d’engrais, la quantité de Tournesol</a:t>
            </a:r>
            <a:r>
              <a:rPr b="0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reste stable</a:t>
            </a:r>
            <a:r>
              <a:rPr b="1" i="0" lang="fr-FR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à  </a:t>
            </a:r>
            <a:r>
              <a:rPr b="1" i="0" lang="fr-FR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30 q/ha</a:t>
            </a:r>
            <a:endParaRPr b="1" i="0" sz="24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55" name="Google Shape;655;p93"/>
          <p:cNvCxnSpPr/>
          <p:nvPr/>
        </p:nvCxnSpPr>
        <p:spPr>
          <a:xfrm>
            <a:off x="8187847" y="2392695"/>
            <a:ext cx="0" cy="2477565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656" name="Google Shape;656;p93"/>
          <p:cNvCxnSpPr/>
          <p:nvPr/>
        </p:nvCxnSpPr>
        <p:spPr>
          <a:xfrm>
            <a:off x="9919371" y="2392695"/>
            <a:ext cx="0" cy="2498805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657" name="Google Shape;657;p93"/>
          <p:cNvCxnSpPr/>
          <p:nvPr/>
        </p:nvCxnSpPr>
        <p:spPr>
          <a:xfrm>
            <a:off x="5612898" y="5234843"/>
            <a:ext cx="2664000" cy="0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sp>
        <p:nvSpPr>
          <p:cNvPr id="658" name="Google Shape;658;p93"/>
          <p:cNvSpPr txBox="1"/>
          <p:nvPr/>
        </p:nvSpPr>
        <p:spPr>
          <a:xfrm>
            <a:off x="1148112" y="324936"/>
            <a:ext cx="865425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De la même manière de décris la variation des autres segments</a:t>
            </a:r>
            <a:endParaRPr/>
          </a:p>
        </p:txBody>
      </p:sp>
      <p:sp>
        <p:nvSpPr>
          <p:cNvPr id="659" name="Google Shape;659;p93"/>
          <p:cNvSpPr txBox="1"/>
          <p:nvPr/>
        </p:nvSpPr>
        <p:spPr>
          <a:xfrm>
            <a:off x="10552467" y="4078973"/>
            <a:ext cx="1579952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Quantité d’engrais en (kg/ha)</a:t>
            </a:r>
            <a:endParaRPr/>
          </a:p>
        </p:txBody>
      </p:sp>
      <p:sp>
        <p:nvSpPr>
          <p:cNvPr id="660" name="Google Shape;660;p93"/>
          <p:cNvSpPr txBox="1"/>
          <p:nvPr/>
        </p:nvSpPr>
        <p:spPr>
          <a:xfrm>
            <a:off x="5408078" y="1678051"/>
            <a:ext cx="334938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6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Quantité de Tournesol en (q/ha)</a:t>
            </a:r>
            <a:endParaRPr/>
          </a:p>
        </p:txBody>
      </p:sp>
      <p:sp>
        <p:nvSpPr>
          <p:cNvPr id="661" name="Google Shape;661;p93"/>
          <p:cNvSpPr txBox="1"/>
          <p:nvPr/>
        </p:nvSpPr>
        <p:spPr>
          <a:xfrm>
            <a:off x="440853" y="5257411"/>
            <a:ext cx="284191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Pour le 2ème segment:</a:t>
            </a:r>
            <a:endParaRPr/>
          </a:p>
        </p:txBody>
      </p:sp>
      <p:grpSp>
        <p:nvGrpSpPr>
          <p:cNvPr id="662" name="Google Shape;662;p93"/>
          <p:cNvGrpSpPr/>
          <p:nvPr/>
        </p:nvGrpSpPr>
        <p:grpSpPr>
          <a:xfrm>
            <a:off x="6829036" y="5285051"/>
            <a:ext cx="802307" cy="437142"/>
            <a:chOff x="5926305" y="4588983"/>
            <a:chExt cx="1007288" cy="791164"/>
          </a:xfrm>
        </p:grpSpPr>
        <p:sp>
          <p:nvSpPr>
            <p:cNvPr id="663" name="Google Shape;663;p93"/>
            <p:cNvSpPr/>
            <p:nvPr/>
          </p:nvSpPr>
          <p:spPr>
            <a:xfrm>
              <a:off x="5926305" y="4588983"/>
              <a:ext cx="501445" cy="791164"/>
            </a:xfrm>
            <a:prstGeom prst="ellipse">
              <a:avLst/>
            </a:prstGeom>
            <a:noFill/>
            <a:ln cap="flat" cmpd="sng" w="9525">
              <a:solidFill>
                <a:srgbClr val="26849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000" u="none" cap="none" strike="noStrike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664" name="Google Shape;664;p93"/>
            <p:cNvSpPr/>
            <p:nvPr/>
          </p:nvSpPr>
          <p:spPr>
            <a:xfrm>
              <a:off x="6573593" y="4624565"/>
              <a:ext cx="360000" cy="3600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665" name="Google Shape;665;p9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620102" y="4848457"/>
            <a:ext cx="575457" cy="304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6" name="Google Shape;666;p9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76028" y="4853595"/>
            <a:ext cx="509599" cy="304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7" name="Google Shape;667;p9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33723" y="2256228"/>
            <a:ext cx="420660" cy="3901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68" name="Google Shape;668;p93"/>
          <p:cNvCxnSpPr/>
          <p:nvPr/>
        </p:nvCxnSpPr>
        <p:spPr>
          <a:xfrm flipH="1" rot="10800000">
            <a:off x="8305455" y="5211756"/>
            <a:ext cx="1732187" cy="18467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grpSp>
        <p:nvGrpSpPr>
          <p:cNvPr id="669" name="Google Shape;669;p93"/>
          <p:cNvGrpSpPr/>
          <p:nvPr/>
        </p:nvGrpSpPr>
        <p:grpSpPr>
          <a:xfrm>
            <a:off x="8881695" y="5311364"/>
            <a:ext cx="501445" cy="562630"/>
            <a:chOff x="6502871" y="4584455"/>
            <a:chExt cx="501445" cy="791164"/>
          </a:xfrm>
        </p:grpSpPr>
        <p:sp>
          <p:nvSpPr>
            <p:cNvPr id="670" name="Google Shape;670;p93"/>
            <p:cNvSpPr/>
            <p:nvPr/>
          </p:nvSpPr>
          <p:spPr>
            <a:xfrm>
              <a:off x="6502871" y="4584455"/>
              <a:ext cx="501445" cy="791164"/>
            </a:xfrm>
            <a:prstGeom prst="ellipse">
              <a:avLst/>
            </a:prstGeom>
            <a:noFill/>
            <a:ln cap="flat" cmpd="sng" w="9525">
              <a:solidFill>
                <a:srgbClr val="26849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000" u="none" cap="none" strike="noStrike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/>
            </a:p>
          </p:txBody>
        </p:sp>
        <p:sp>
          <p:nvSpPr>
            <p:cNvPr id="671" name="Google Shape;671;p93"/>
            <p:cNvSpPr/>
            <p:nvPr/>
          </p:nvSpPr>
          <p:spPr>
            <a:xfrm>
              <a:off x="6573593" y="4624565"/>
              <a:ext cx="360000" cy="3600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72" name="Google Shape;672;p93"/>
          <p:cNvSpPr/>
          <p:nvPr/>
        </p:nvSpPr>
        <p:spPr>
          <a:xfrm>
            <a:off x="8628948" y="2229636"/>
            <a:ext cx="849323" cy="144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3" name="Google Shape;673;p93"/>
          <p:cNvSpPr txBox="1"/>
          <p:nvPr/>
        </p:nvSpPr>
        <p:spPr>
          <a:xfrm>
            <a:off x="8447393" y="1785549"/>
            <a:ext cx="1327658" cy="307777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Reste stable</a:t>
            </a:r>
            <a:endParaRPr/>
          </a:p>
        </p:txBody>
      </p:sp>
      <p:sp>
        <p:nvSpPr>
          <p:cNvPr id="674" name="Google Shape;674;p93"/>
          <p:cNvSpPr txBox="1"/>
          <p:nvPr/>
        </p:nvSpPr>
        <p:spPr>
          <a:xfrm>
            <a:off x="1148112" y="681184"/>
            <a:ext cx="1035337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r-FR" sz="1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Indiquer les étapes sur le graphique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9" name="Google Shape;679;p94"/>
          <p:cNvPicPr preferRelativeResize="0"/>
          <p:nvPr/>
        </p:nvPicPr>
        <p:blipFill rotWithShape="1">
          <a:blip r:embed="rId3">
            <a:alphaModFix/>
          </a:blip>
          <a:srcRect b="0" l="0" r="1570" t="0"/>
          <a:stretch/>
        </p:blipFill>
        <p:spPr>
          <a:xfrm>
            <a:off x="5087973" y="1910831"/>
            <a:ext cx="6738165" cy="3269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0" name="Google Shape;680;p9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681" name="Google Shape;681;p94"/>
          <p:cNvSpPr txBox="1"/>
          <p:nvPr/>
        </p:nvSpPr>
        <p:spPr>
          <a:xfrm>
            <a:off x="370564" y="1068705"/>
            <a:ext cx="60960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</a:pPr>
            <a:r>
              <a:rPr b="1" i="0" lang="fr-FR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5. Je décris les variations observées :</a:t>
            </a:r>
            <a:endParaRPr/>
          </a:p>
        </p:txBody>
      </p:sp>
      <p:sp>
        <p:nvSpPr>
          <p:cNvPr id="682" name="Google Shape;682;p94"/>
          <p:cNvSpPr txBox="1"/>
          <p:nvPr/>
        </p:nvSpPr>
        <p:spPr>
          <a:xfrm>
            <a:off x="758024" y="5833486"/>
            <a:ext cx="1038037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 </a:t>
            </a:r>
            <a:r>
              <a:rPr b="1" i="0" lang="fr-FR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250 à 300kg/ha </a:t>
            </a:r>
            <a:r>
              <a:rPr b="0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d’engrais, la quantité de Tournesol</a:t>
            </a:r>
            <a:r>
              <a:rPr b="0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diminue de </a:t>
            </a:r>
            <a:r>
              <a:rPr b="1" i="0" lang="fr-FR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30 à 15q/ha</a:t>
            </a:r>
            <a:endParaRPr b="1" i="0" sz="24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83" name="Google Shape;683;p94"/>
          <p:cNvCxnSpPr/>
          <p:nvPr/>
        </p:nvCxnSpPr>
        <p:spPr>
          <a:xfrm>
            <a:off x="8187847" y="2392695"/>
            <a:ext cx="0" cy="2477565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684" name="Google Shape;684;p94"/>
          <p:cNvCxnSpPr/>
          <p:nvPr/>
        </p:nvCxnSpPr>
        <p:spPr>
          <a:xfrm>
            <a:off x="9919371" y="2392695"/>
            <a:ext cx="0" cy="2498805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685" name="Google Shape;685;p94"/>
          <p:cNvCxnSpPr/>
          <p:nvPr/>
        </p:nvCxnSpPr>
        <p:spPr>
          <a:xfrm>
            <a:off x="5612898" y="5234843"/>
            <a:ext cx="2664000" cy="0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sp>
        <p:nvSpPr>
          <p:cNvPr id="686" name="Google Shape;686;p94"/>
          <p:cNvSpPr txBox="1"/>
          <p:nvPr/>
        </p:nvSpPr>
        <p:spPr>
          <a:xfrm>
            <a:off x="10552467" y="4078973"/>
            <a:ext cx="1579952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Quantité d’engrais en (kg/ha)</a:t>
            </a:r>
            <a:endParaRPr/>
          </a:p>
        </p:txBody>
      </p:sp>
      <p:sp>
        <p:nvSpPr>
          <p:cNvPr id="687" name="Google Shape;687;p94"/>
          <p:cNvSpPr txBox="1"/>
          <p:nvPr/>
        </p:nvSpPr>
        <p:spPr>
          <a:xfrm>
            <a:off x="5408078" y="1678051"/>
            <a:ext cx="334938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6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Quantité de Tournesol en (q/ha)</a:t>
            </a:r>
            <a:endParaRPr/>
          </a:p>
        </p:txBody>
      </p:sp>
      <p:sp>
        <p:nvSpPr>
          <p:cNvPr id="688" name="Google Shape;688;p94"/>
          <p:cNvSpPr txBox="1"/>
          <p:nvPr/>
        </p:nvSpPr>
        <p:spPr>
          <a:xfrm>
            <a:off x="468392" y="5403185"/>
            <a:ext cx="284191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Pour le 3ème segment:</a:t>
            </a:r>
            <a:endParaRPr/>
          </a:p>
        </p:txBody>
      </p:sp>
      <p:grpSp>
        <p:nvGrpSpPr>
          <p:cNvPr id="689" name="Google Shape;689;p94"/>
          <p:cNvGrpSpPr/>
          <p:nvPr/>
        </p:nvGrpSpPr>
        <p:grpSpPr>
          <a:xfrm>
            <a:off x="6829036" y="5285051"/>
            <a:ext cx="802307" cy="437142"/>
            <a:chOff x="5926305" y="4588983"/>
            <a:chExt cx="1007288" cy="791164"/>
          </a:xfrm>
        </p:grpSpPr>
        <p:sp>
          <p:nvSpPr>
            <p:cNvPr id="690" name="Google Shape;690;p94"/>
            <p:cNvSpPr/>
            <p:nvPr/>
          </p:nvSpPr>
          <p:spPr>
            <a:xfrm>
              <a:off x="5926305" y="4588983"/>
              <a:ext cx="501445" cy="791164"/>
            </a:xfrm>
            <a:prstGeom prst="ellipse">
              <a:avLst/>
            </a:prstGeom>
            <a:noFill/>
            <a:ln cap="flat" cmpd="sng" w="9525">
              <a:solidFill>
                <a:srgbClr val="26849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000" u="none" cap="none" strike="noStrike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691" name="Google Shape;691;p94"/>
            <p:cNvSpPr/>
            <p:nvPr/>
          </p:nvSpPr>
          <p:spPr>
            <a:xfrm>
              <a:off x="6573593" y="4624565"/>
              <a:ext cx="360000" cy="3600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692" name="Google Shape;692;p9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620102" y="4848457"/>
            <a:ext cx="575457" cy="304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3" name="Google Shape;693;p9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66512" y="4862459"/>
            <a:ext cx="509599" cy="304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4" name="Google Shape;694;p9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33723" y="2256228"/>
            <a:ext cx="420660" cy="3901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95" name="Google Shape;695;p94"/>
          <p:cNvCxnSpPr/>
          <p:nvPr/>
        </p:nvCxnSpPr>
        <p:spPr>
          <a:xfrm flipH="1" rot="10800000">
            <a:off x="8305455" y="5211756"/>
            <a:ext cx="1732187" cy="18467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grpSp>
        <p:nvGrpSpPr>
          <p:cNvPr id="696" name="Google Shape;696;p94"/>
          <p:cNvGrpSpPr/>
          <p:nvPr/>
        </p:nvGrpSpPr>
        <p:grpSpPr>
          <a:xfrm>
            <a:off x="8881695" y="5311364"/>
            <a:ext cx="501445" cy="562630"/>
            <a:chOff x="6502871" y="4584455"/>
            <a:chExt cx="501445" cy="791164"/>
          </a:xfrm>
        </p:grpSpPr>
        <p:sp>
          <p:nvSpPr>
            <p:cNvPr id="697" name="Google Shape;697;p94"/>
            <p:cNvSpPr/>
            <p:nvPr/>
          </p:nvSpPr>
          <p:spPr>
            <a:xfrm>
              <a:off x="6502871" y="4584455"/>
              <a:ext cx="501445" cy="791164"/>
            </a:xfrm>
            <a:prstGeom prst="ellipse">
              <a:avLst/>
            </a:prstGeom>
            <a:noFill/>
            <a:ln cap="flat" cmpd="sng" w="9525">
              <a:solidFill>
                <a:srgbClr val="26849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000" u="none" cap="none" strike="noStrike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/>
            </a:p>
          </p:txBody>
        </p:sp>
        <p:sp>
          <p:nvSpPr>
            <p:cNvPr id="698" name="Google Shape;698;p94"/>
            <p:cNvSpPr/>
            <p:nvPr/>
          </p:nvSpPr>
          <p:spPr>
            <a:xfrm>
              <a:off x="6573593" y="4624565"/>
              <a:ext cx="360000" cy="3600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699" name="Google Shape;699;p9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33723" y="3399585"/>
            <a:ext cx="420660" cy="3901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0" name="Google Shape;700;p94"/>
          <p:cNvCxnSpPr/>
          <p:nvPr/>
        </p:nvCxnSpPr>
        <p:spPr>
          <a:xfrm flipH="1" rot="10800000">
            <a:off x="10066199" y="5218316"/>
            <a:ext cx="887820" cy="1354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grpSp>
        <p:nvGrpSpPr>
          <p:cNvPr id="701" name="Google Shape;701;p94"/>
          <p:cNvGrpSpPr/>
          <p:nvPr/>
        </p:nvGrpSpPr>
        <p:grpSpPr>
          <a:xfrm>
            <a:off x="10225762" y="5325323"/>
            <a:ext cx="501445" cy="562630"/>
            <a:chOff x="6502871" y="4584455"/>
            <a:chExt cx="501445" cy="791164"/>
          </a:xfrm>
        </p:grpSpPr>
        <p:sp>
          <p:nvSpPr>
            <p:cNvPr id="702" name="Google Shape;702;p94"/>
            <p:cNvSpPr/>
            <p:nvPr/>
          </p:nvSpPr>
          <p:spPr>
            <a:xfrm>
              <a:off x="6502871" y="4584455"/>
              <a:ext cx="501445" cy="791164"/>
            </a:xfrm>
            <a:prstGeom prst="ellipse">
              <a:avLst/>
            </a:prstGeom>
            <a:noFill/>
            <a:ln cap="flat" cmpd="sng" w="9525">
              <a:solidFill>
                <a:srgbClr val="26849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000" u="none" cap="none" strike="noStrike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  <p:sp>
          <p:nvSpPr>
            <p:cNvPr id="703" name="Google Shape;703;p94"/>
            <p:cNvSpPr/>
            <p:nvPr/>
          </p:nvSpPr>
          <p:spPr>
            <a:xfrm>
              <a:off x="6573593" y="4624565"/>
              <a:ext cx="360000" cy="3600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04" name="Google Shape;704;p94"/>
          <p:cNvSpPr/>
          <p:nvPr/>
        </p:nvSpPr>
        <p:spPr>
          <a:xfrm rot="3254983">
            <a:off x="10085309" y="2906944"/>
            <a:ext cx="849600" cy="144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5" name="Google Shape;705;p94"/>
          <p:cNvSpPr txBox="1"/>
          <p:nvPr/>
        </p:nvSpPr>
        <p:spPr>
          <a:xfrm rot="3280417">
            <a:off x="10282449" y="2659071"/>
            <a:ext cx="1146625" cy="307777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Diminue</a:t>
            </a:r>
            <a:endParaRPr/>
          </a:p>
        </p:txBody>
      </p:sp>
      <p:sp>
        <p:nvSpPr>
          <p:cNvPr id="706" name="Google Shape;706;p94"/>
          <p:cNvSpPr txBox="1"/>
          <p:nvPr/>
        </p:nvSpPr>
        <p:spPr>
          <a:xfrm>
            <a:off x="1148112" y="324936"/>
            <a:ext cx="865425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De la même manière de décris la variation des autres segments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1" name="Google Shape;711;p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9387" y="1504366"/>
            <a:ext cx="4711743" cy="29651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12" name="Google Shape;712;p95"/>
          <p:cNvCxnSpPr/>
          <p:nvPr/>
        </p:nvCxnSpPr>
        <p:spPr>
          <a:xfrm rot="10800000">
            <a:off x="1691699" y="3056046"/>
            <a:ext cx="0" cy="1095437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pic>
        <p:nvPicPr>
          <p:cNvPr id="713" name="Google Shape;713;p9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714" name="Google Shape;714;p95"/>
          <p:cNvSpPr txBox="1"/>
          <p:nvPr/>
        </p:nvSpPr>
        <p:spPr>
          <a:xfrm>
            <a:off x="4651464" y="3849062"/>
            <a:ext cx="189496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6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Quantité d’engrais en (kg/ha)</a:t>
            </a:r>
            <a:endParaRPr/>
          </a:p>
        </p:txBody>
      </p:sp>
      <p:sp>
        <p:nvSpPr>
          <p:cNvPr id="715" name="Google Shape;715;p95"/>
          <p:cNvSpPr txBox="1"/>
          <p:nvPr/>
        </p:nvSpPr>
        <p:spPr>
          <a:xfrm>
            <a:off x="996990" y="354775"/>
            <a:ext cx="9851923" cy="4255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Pour récapituler , pour lire un graphique je dois :</a:t>
            </a:r>
            <a:endParaRPr/>
          </a:p>
        </p:txBody>
      </p:sp>
      <p:sp>
        <p:nvSpPr>
          <p:cNvPr id="716" name="Google Shape;716;p95"/>
          <p:cNvSpPr/>
          <p:nvPr/>
        </p:nvSpPr>
        <p:spPr>
          <a:xfrm>
            <a:off x="769770" y="4544077"/>
            <a:ext cx="5360576" cy="306467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variation de </a:t>
            </a:r>
            <a:r>
              <a:rPr b="1" i="0" lang="fr-FR" sz="12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la quantité </a:t>
            </a:r>
            <a:r>
              <a:rPr b="0" i="0" lang="fr-F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Tournesol en fonction de la </a:t>
            </a:r>
            <a:r>
              <a:rPr b="1" i="0" lang="fr-FR" sz="1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quantité d’engrais </a:t>
            </a:r>
            <a:endParaRPr b="1" i="0" sz="12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17" name="Google Shape;717;p95"/>
          <p:cNvCxnSpPr/>
          <p:nvPr/>
        </p:nvCxnSpPr>
        <p:spPr>
          <a:xfrm rot="10800000">
            <a:off x="1074978" y="3055766"/>
            <a:ext cx="616721" cy="0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grpSp>
        <p:nvGrpSpPr>
          <p:cNvPr id="718" name="Google Shape;718;p95"/>
          <p:cNvGrpSpPr/>
          <p:nvPr/>
        </p:nvGrpSpPr>
        <p:grpSpPr>
          <a:xfrm>
            <a:off x="6770215" y="1773156"/>
            <a:ext cx="5140985" cy="390889"/>
            <a:chOff x="6744826" y="1761098"/>
            <a:chExt cx="5140985" cy="390889"/>
          </a:xfrm>
        </p:grpSpPr>
        <p:sp>
          <p:nvSpPr>
            <p:cNvPr id="719" name="Google Shape;719;p95"/>
            <p:cNvSpPr/>
            <p:nvPr/>
          </p:nvSpPr>
          <p:spPr>
            <a:xfrm>
              <a:off x="6744826" y="1829326"/>
              <a:ext cx="324000" cy="322661"/>
            </a:xfrm>
            <a:prstGeom prst="ellipse">
              <a:avLst/>
            </a:prstGeom>
            <a:solidFill>
              <a:schemeClr val="lt1"/>
            </a:solidFill>
            <a:ln cap="flat" cmpd="sng" w="254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0" name="Google Shape;720;p95"/>
            <p:cNvSpPr txBox="1"/>
            <p:nvPr/>
          </p:nvSpPr>
          <p:spPr>
            <a:xfrm>
              <a:off x="7174069" y="1761098"/>
              <a:ext cx="4711742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Identifier les axes et les variables et leurs unités</a:t>
              </a:r>
              <a:endParaRPr/>
            </a:p>
          </p:txBody>
        </p:sp>
        <p:sp>
          <p:nvSpPr>
            <p:cNvPr id="721" name="Google Shape;721;p95"/>
            <p:cNvSpPr txBox="1"/>
            <p:nvPr/>
          </p:nvSpPr>
          <p:spPr>
            <a:xfrm>
              <a:off x="6748304" y="1782655"/>
              <a:ext cx="320522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800" u="none" cap="none" strike="noStrik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722" name="Google Shape;722;p95"/>
          <p:cNvGrpSpPr/>
          <p:nvPr/>
        </p:nvGrpSpPr>
        <p:grpSpPr>
          <a:xfrm>
            <a:off x="6770215" y="2794192"/>
            <a:ext cx="3929167" cy="428593"/>
            <a:chOff x="6770215" y="2794192"/>
            <a:chExt cx="3929167" cy="428593"/>
          </a:xfrm>
        </p:grpSpPr>
        <p:sp>
          <p:nvSpPr>
            <p:cNvPr id="723" name="Google Shape;723;p95"/>
            <p:cNvSpPr/>
            <p:nvPr/>
          </p:nvSpPr>
          <p:spPr>
            <a:xfrm>
              <a:off x="6770215" y="2855074"/>
              <a:ext cx="324000" cy="322661"/>
            </a:xfrm>
            <a:prstGeom prst="ellipse">
              <a:avLst/>
            </a:prstGeom>
            <a:solidFill>
              <a:schemeClr val="lt1"/>
            </a:solidFill>
            <a:ln cap="flat" cmpd="sng" w="254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4" name="Google Shape;724;p95"/>
            <p:cNvSpPr txBox="1"/>
            <p:nvPr/>
          </p:nvSpPr>
          <p:spPr>
            <a:xfrm>
              <a:off x="7253595" y="2853453"/>
              <a:ext cx="3445787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Identifier le nombre de segments</a:t>
              </a:r>
              <a:endParaRPr/>
            </a:p>
          </p:txBody>
        </p:sp>
        <p:sp>
          <p:nvSpPr>
            <p:cNvPr id="725" name="Google Shape;725;p95"/>
            <p:cNvSpPr txBox="1"/>
            <p:nvPr/>
          </p:nvSpPr>
          <p:spPr>
            <a:xfrm>
              <a:off x="6786197" y="2794192"/>
              <a:ext cx="320522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000" u="none" cap="none" strike="noStrik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/>
            </a:p>
          </p:txBody>
        </p:sp>
      </p:grpSp>
      <p:grpSp>
        <p:nvGrpSpPr>
          <p:cNvPr id="726" name="Google Shape;726;p95"/>
          <p:cNvGrpSpPr/>
          <p:nvPr/>
        </p:nvGrpSpPr>
        <p:grpSpPr>
          <a:xfrm>
            <a:off x="6751696" y="2335198"/>
            <a:ext cx="2566674" cy="375490"/>
            <a:chOff x="6751696" y="2335198"/>
            <a:chExt cx="2566674" cy="375490"/>
          </a:xfrm>
        </p:grpSpPr>
        <p:sp>
          <p:nvSpPr>
            <p:cNvPr id="727" name="Google Shape;727;p95"/>
            <p:cNvSpPr/>
            <p:nvPr/>
          </p:nvSpPr>
          <p:spPr>
            <a:xfrm>
              <a:off x="6751696" y="2358534"/>
              <a:ext cx="324000" cy="322661"/>
            </a:xfrm>
            <a:prstGeom prst="ellipse">
              <a:avLst/>
            </a:prstGeom>
            <a:solidFill>
              <a:schemeClr val="lt1"/>
            </a:solidFill>
            <a:ln cap="flat" cmpd="sng" w="254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8" name="Google Shape;728;p95"/>
            <p:cNvSpPr txBox="1"/>
            <p:nvPr/>
          </p:nvSpPr>
          <p:spPr>
            <a:xfrm>
              <a:off x="7253595" y="2341356"/>
              <a:ext cx="2064775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Identifier le titre</a:t>
              </a:r>
              <a:endParaRPr/>
            </a:p>
          </p:txBody>
        </p:sp>
        <p:sp>
          <p:nvSpPr>
            <p:cNvPr id="729" name="Google Shape;729;p95"/>
            <p:cNvSpPr txBox="1"/>
            <p:nvPr/>
          </p:nvSpPr>
          <p:spPr>
            <a:xfrm>
              <a:off x="6760408" y="2335198"/>
              <a:ext cx="320522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800" u="none" cap="none" strike="noStrik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730" name="Google Shape;730;p95"/>
          <p:cNvGrpSpPr/>
          <p:nvPr/>
        </p:nvGrpSpPr>
        <p:grpSpPr>
          <a:xfrm>
            <a:off x="422156" y="4490800"/>
            <a:ext cx="324000" cy="350805"/>
            <a:chOff x="422156" y="4490800"/>
            <a:chExt cx="324000" cy="350805"/>
          </a:xfrm>
        </p:grpSpPr>
        <p:sp>
          <p:nvSpPr>
            <p:cNvPr id="731" name="Google Shape;731;p95"/>
            <p:cNvSpPr/>
            <p:nvPr/>
          </p:nvSpPr>
          <p:spPr>
            <a:xfrm>
              <a:off x="422156" y="4518944"/>
              <a:ext cx="324000" cy="322661"/>
            </a:xfrm>
            <a:prstGeom prst="ellipse">
              <a:avLst/>
            </a:prstGeom>
            <a:solidFill>
              <a:schemeClr val="lt1"/>
            </a:solidFill>
            <a:ln cap="flat" cmpd="sng" w="254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2" name="Google Shape;732;p95"/>
            <p:cNvSpPr txBox="1"/>
            <p:nvPr/>
          </p:nvSpPr>
          <p:spPr>
            <a:xfrm>
              <a:off x="422156" y="4490800"/>
              <a:ext cx="320522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</a:t>
              </a:r>
              <a:endParaRPr/>
            </a:p>
          </p:txBody>
        </p:sp>
      </p:grpSp>
      <p:cxnSp>
        <p:nvCxnSpPr>
          <p:cNvPr id="733" name="Google Shape;733;p95"/>
          <p:cNvCxnSpPr/>
          <p:nvPr/>
        </p:nvCxnSpPr>
        <p:spPr>
          <a:xfrm rot="10800000">
            <a:off x="2901062" y="1876175"/>
            <a:ext cx="0" cy="2245343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sp>
        <p:nvSpPr>
          <p:cNvPr id="734" name="Google Shape;734;p95"/>
          <p:cNvSpPr/>
          <p:nvPr/>
        </p:nvSpPr>
        <p:spPr>
          <a:xfrm>
            <a:off x="2694586" y="2417138"/>
            <a:ext cx="462113" cy="473354"/>
          </a:xfrm>
          <a:prstGeom prst="ellipse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5" name="Google Shape;735;p95"/>
          <p:cNvSpPr/>
          <p:nvPr/>
        </p:nvSpPr>
        <p:spPr>
          <a:xfrm rot="-1971394">
            <a:off x="4522909" y="1989258"/>
            <a:ext cx="114935" cy="553277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36" name="Google Shape;736;p95"/>
          <p:cNvGrpSpPr/>
          <p:nvPr/>
        </p:nvGrpSpPr>
        <p:grpSpPr>
          <a:xfrm>
            <a:off x="6770215" y="4007265"/>
            <a:ext cx="3770940" cy="416003"/>
            <a:chOff x="6800546" y="3964063"/>
            <a:chExt cx="3770940" cy="416003"/>
          </a:xfrm>
        </p:grpSpPr>
        <p:sp>
          <p:nvSpPr>
            <p:cNvPr id="737" name="Google Shape;737;p95"/>
            <p:cNvSpPr/>
            <p:nvPr/>
          </p:nvSpPr>
          <p:spPr>
            <a:xfrm>
              <a:off x="6800546" y="4010734"/>
              <a:ext cx="324000" cy="322661"/>
            </a:xfrm>
            <a:prstGeom prst="ellipse">
              <a:avLst/>
            </a:prstGeom>
            <a:solidFill>
              <a:schemeClr val="lt1"/>
            </a:solidFill>
            <a:ln cap="flat" cmpd="sng" w="254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8" name="Google Shape;738;p95"/>
            <p:cNvSpPr txBox="1"/>
            <p:nvPr/>
          </p:nvSpPr>
          <p:spPr>
            <a:xfrm>
              <a:off x="7240018" y="4010734"/>
              <a:ext cx="3331468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800" u="none" cap="none" strike="noStrik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Décrire les variations observées</a:t>
              </a:r>
              <a:endParaRPr/>
            </a:p>
          </p:txBody>
        </p:sp>
        <p:sp>
          <p:nvSpPr>
            <p:cNvPr id="739" name="Google Shape;739;p95"/>
            <p:cNvSpPr txBox="1"/>
            <p:nvPr/>
          </p:nvSpPr>
          <p:spPr>
            <a:xfrm>
              <a:off x="6820210" y="3964063"/>
              <a:ext cx="320522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e</a:t>
              </a:r>
              <a:endParaRPr/>
            </a:p>
          </p:txBody>
        </p:sp>
      </p:grpSp>
      <p:grpSp>
        <p:nvGrpSpPr>
          <p:cNvPr id="740" name="Google Shape;740;p95"/>
          <p:cNvGrpSpPr/>
          <p:nvPr/>
        </p:nvGrpSpPr>
        <p:grpSpPr>
          <a:xfrm>
            <a:off x="6773693" y="3429199"/>
            <a:ext cx="3992889" cy="401434"/>
            <a:chOff x="6773693" y="3429199"/>
            <a:chExt cx="3992889" cy="401434"/>
          </a:xfrm>
        </p:grpSpPr>
        <p:sp>
          <p:nvSpPr>
            <p:cNvPr id="741" name="Google Shape;741;p95"/>
            <p:cNvSpPr/>
            <p:nvPr/>
          </p:nvSpPr>
          <p:spPr>
            <a:xfrm>
              <a:off x="6773693" y="3445092"/>
              <a:ext cx="324000" cy="322661"/>
            </a:xfrm>
            <a:prstGeom prst="ellipse">
              <a:avLst/>
            </a:prstGeom>
            <a:solidFill>
              <a:schemeClr val="lt1"/>
            </a:solidFill>
            <a:ln cap="flat" cmpd="sng" w="254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2" name="Google Shape;742;p95"/>
            <p:cNvSpPr txBox="1"/>
            <p:nvPr/>
          </p:nvSpPr>
          <p:spPr>
            <a:xfrm>
              <a:off x="7253595" y="3461301"/>
              <a:ext cx="3512987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Extraire des valeurs  de la courbe</a:t>
              </a:r>
              <a:endParaRPr/>
            </a:p>
          </p:txBody>
        </p:sp>
        <p:sp>
          <p:nvSpPr>
            <p:cNvPr id="743" name="Google Shape;743;p95"/>
            <p:cNvSpPr txBox="1"/>
            <p:nvPr/>
          </p:nvSpPr>
          <p:spPr>
            <a:xfrm>
              <a:off x="6773693" y="3429199"/>
              <a:ext cx="320522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</a:t>
              </a:r>
              <a:endParaRPr/>
            </a:p>
          </p:txBody>
        </p:sp>
      </p:grpSp>
      <p:grpSp>
        <p:nvGrpSpPr>
          <p:cNvPr id="744" name="Google Shape;744;p95"/>
          <p:cNvGrpSpPr/>
          <p:nvPr/>
        </p:nvGrpSpPr>
        <p:grpSpPr>
          <a:xfrm>
            <a:off x="951078" y="1951243"/>
            <a:ext cx="333315" cy="340019"/>
            <a:chOff x="951078" y="1951243"/>
            <a:chExt cx="333315" cy="340019"/>
          </a:xfrm>
        </p:grpSpPr>
        <p:sp>
          <p:nvSpPr>
            <p:cNvPr id="745" name="Google Shape;745;p95"/>
            <p:cNvSpPr/>
            <p:nvPr/>
          </p:nvSpPr>
          <p:spPr>
            <a:xfrm>
              <a:off x="951078" y="1968601"/>
              <a:ext cx="324000" cy="322661"/>
            </a:xfrm>
            <a:prstGeom prst="ellipse">
              <a:avLst/>
            </a:prstGeom>
            <a:solidFill>
              <a:schemeClr val="lt1"/>
            </a:solidFill>
            <a:ln cap="flat" cmpd="sng" w="254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6" name="Google Shape;746;p95"/>
            <p:cNvSpPr txBox="1"/>
            <p:nvPr/>
          </p:nvSpPr>
          <p:spPr>
            <a:xfrm>
              <a:off x="963871" y="1951243"/>
              <a:ext cx="320522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endParaRPr/>
            </a:p>
          </p:txBody>
        </p:sp>
      </p:grpSp>
      <p:grpSp>
        <p:nvGrpSpPr>
          <p:cNvPr id="747" name="Google Shape;747;p95"/>
          <p:cNvGrpSpPr/>
          <p:nvPr/>
        </p:nvGrpSpPr>
        <p:grpSpPr>
          <a:xfrm>
            <a:off x="1542845" y="3234487"/>
            <a:ext cx="352078" cy="349822"/>
            <a:chOff x="1542845" y="3234487"/>
            <a:chExt cx="352078" cy="349822"/>
          </a:xfrm>
        </p:grpSpPr>
        <p:sp>
          <p:nvSpPr>
            <p:cNvPr id="748" name="Google Shape;748;p95"/>
            <p:cNvSpPr/>
            <p:nvPr/>
          </p:nvSpPr>
          <p:spPr>
            <a:xfrm>
              <a:off x="1542845" y="3271833"/>
              <a:ext cx="352078" cy="312476"/>
            </a:xfrm>
            <a:prstGeom prst="ellipse">
              <a:avLst/>
            </a:prstGeom>
            <a:solidFill>
              <a:schemeClr val="l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9" name="Google Shape;749;p95"/>
            <p:cNvSpPr/>
            <p:nvPr/>
          </p:nvSpPr>
          <p:spPr>
            <a:xfrm>
              <a:off x="1565241" y="3242434"/>
              <a:ext cx="324000" cy="322661"/>
            </a:xfrm>
            <a:prstGeom prst="ellipse">
              <a:avLst/>
            </a:prstGeom>
            <a:solidFill>
              <a:schemeClr val="lt1"/>
            </a:solidFill>
            <a:ln cap="flat" cmpd="sng" w="254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0" name="Google Shape;750;p95"/>
            <p:cNvSpPr txBox="1"/>
            <p:nvPr/>
          </p:nvSpPr>
          <p:spPr>
            <a:xfrm>
              <a:off x="1566980" y="3234487"/>
              <a:ext cx="320522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</a:t>
              </a:r>
              <a:endParaRPr/>
            </a:p>
          </p:txBody>
        </p:sp>
      </p:grpSp>
      <p:grpSp>
        <p:nvGrpSpPr>
          <p:cNvPr id="751" name="Google Shape;751;p95"/>
          <p:cNvGrpSpPr/>
          <p:nvPr/>
        </p:nvGrpSpPr>
        <p:grpSpPr>
          <a:xfrm>
            <a:off x="2737323" y="2493616"/>
            <a:ext cx="324000" cy="338554"/>
            <a:chOff x="2737323" y="2493616"/>
            <a:chExt cx="324000" cy="338554"/>
          </a:xfrm>
        </p:grpSpPr>
        <p:sp>
          <p:nvSpPr>
            <p:cNvPr id="752" name="Google Shape;752;p95"/>
            <p:cNvSpPr/>
            <p:nvPr/>
          </p:nvSpPr>
          <p:spPr>
            <a:xfrm>
              <a:off x="2737323" y="2509509"/>
              <a:ext cx="324000" cy="322661"/>
            </a:xfrm>
            <a:prstGeom prst="ellipse">
              <a:avLst/>
            </a:prstGeom>
            <a:solidFill>
              <a:schemeClr val="lt1"/>
            </a:solidFill>
            <a:ln cap="flat" cmpd="sng" w="254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3" name="Google Shape;753;p95"/>
            <p:cNvSpPr txBox="1"/>
            <p:nvPr/>
          </p:nvSpPr>
          <p:spPr>
            <a:xfrm>
              <a:off x="2740801" y="2493616"/>
              <a:ext cx="320522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</a:t>
              </a:r>
              <a:endParaRPr/>
            </a:p>
          </p:txBody>
        </p:sp>
      </p:grpSp>
      <p:grpSp>
        <p:nvGrpSpPr>
          <p:cNvPr id="754" name="Google Shape;754;p95"/>
          <p:cNvGrpSpPr/>
          <p:nvPr/>
        </p:nvGrpSpPr>
        <p:grpSpPr>
          <a:xfrm>
            <a:off x="4640673" y="1951243"/>
            <a:ext cx="324000" cy="338554"/>
            <a:chOff x="4640673" y="1951243"/>
            <a:chExt cx="324000" cy="338554"/>
          </a:xfrm>
        </p:grpSpPr>
        <p:sp>
          <p:nvSpPr>
            <p:cNvPr id="755" name="Google Shape;755;p95"/>
            <p:cNvSpPr/>
            <p:nvPr/>
          </p:nvSpPr>
          <p:spPr>
            <a:xfrm>
              <a:off x="4640673" y="1959190"/>
              <a:ext cx="324000" cy="322661"/>
            </a:xfrm>
            <a:prstGeom prst="ellipse">
              <a:avLst/>
            </a:prstGeom>
            <a:solidFill>
              <a:schemeClr val="lt1"/>
            </a:solidFill>
            <a:ln cap="flat" cmpd="sng" w="254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6" name="Google Shape;756;p95"/>
            <p:cNvSpPr txBox="1"/>
            <p:nvPr/>
          </p:nvSpPr>
          <p:spPr>
            <a:xfrm>
              <a:off x="4642412" y="1951243"/>
              <a:ext cx="320522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</a:t>
              </a:r>
              <a:endParaRPr/>
            </a:p>
          </p:txBody>
        </p:sp>
      </p:grpSp>
      <p:sp>
        <p:nvSpPr>
          <p:cNvPr id="757" name="Google Shape;757;p95"/>
          <p:cNvSpPr/>
          <p:nvPr/>
        </p:nvSpPr>
        <p:spPr>
          <a:xfrm rot="-5400000">
            <a:off x="3375870" y="1563937"/>
            <a:ext cx="114935" cy="553277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8" name="Google Shape;758;p95"/>
          <p:cNvSpPr/>
          <p:nvPr/>
        </p:nvSpPr>
        <p:spPr>
          <a:xfrm rot="-8128782">
            <a:off x="1906289" y="2090748"/>
            <a:ext cx="114935" cy="553277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59" name="Google Shape;759;p95"/>
          <p:cNvGrpSpPr/>
          <p:nvPr/>
        </p:nvGrpSpPr>
        <p:grpSpPr>
          <a:xfrm>
            <a:off x="4244056" y="4026693"/>
            <a:ext cx="324000" cy="338554"/>
            <a:chOff x="4244056" y="4026693"/>
            <a:chExt cx="324000" cy="338554"/>
          </a:xfrm>
        </p:grpSpPr>
        <p:sp>
          <p:nvSpPr>
            <p:cNvPr id="760" name="Google Shape;760;p95"/>
            <p:cNvSpPr/>
            <p:nvPr/>
          </p:nvSpPr>
          <p:spPr>
            <a:xfrm>
              <a:off x="4244056" y="4034640"/>
              <a:ext cx="324000" cy="322661"/>
            </a:xfrm>
            <a:prstGeom prst="ellipse">
              <a:avLst/>
            </a:prstGeom>
            <a:solidFill>
              <a:schemeClr val="lt1"/>
            </a:solidFill>
            <a:ln cap="flat" cmpd="sng" w="254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1" name="Google Shape;761;p95"/>
            <p:cNvSpPr txBox="1"/>
            <p:nvPr/>
          </p:nvSpPr>
          <p:spPr>
            <a:xfrm>
              <a:off x="4245795" y="4026693"/>
              <a:ext cx="320522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endParaRPr/>
            </a:p>
          </p:txBody>
        </p:sp>
      </p:grpSp>
      <p:sp>
        <p:nvSpPr>
          <p:cNvPr id="762" name="Google Shape;762;p95"/>
          <p:cNvSpPr txBox="1"/>
          <p:nvPr/>
        </p:nvSpPr>
        <p:spPr>
          <a:xfrm>
            <a:off x="517343" y="1297916"/>
            <a:ext cx="2944466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Quantité de Tournesol en (q/ha)</a:t>
            </a:r>
            <a:endParaRPr/>
          </a:p>
        </p:txBody>
      </p:sp>
      <p:sp>
        <p:nvSpPr>
          <p:cNvPr id="763" name="Google Shape;763;p95"/>
          <p:cNvSpPr/>
          <p:nvPr/>
        </p:nvSpPr>
        <p:spPr>
          <a:xfrm>
            <a:off x="2275290" y="5471369"/>
            <a:ext cx="7710111" cy="919401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92C8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 </a:t>
            </a:r>
            <a:r>
              <a:rPr b="1" i="0" lang="fr-FR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… à …kg/ha d’engrais</a:t>
            </a:r>
            <a:r>
              <a:rPr b="0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1" i="0" lang="fr-FR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la quantité de Tournesol</a:t>
            </a:r>
            <a:r>
              <a:rPr b="1" i="0" lang="fr-FR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augmente</a:t>
            </a:r>
            <a:r>
              <a:rPr b="0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b="1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reste stable</a:t>
            </a:r>
            <a:r>
              <a:rPr b="0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b="1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diminue</a:t>
            </a:r>
            <a:r>
              <a:rPr b="0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b="1" i="0" lang="fr-FR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… à …q/ha</a:t>
            </a:r>
            <a:endParaRPr b="1" i="0" sz="24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64" name="Google Shape;764;p95"/>
          <p:cNvGrpSpPr/>
          <p:nvPr/>
        </p:nvGrpSpPr>
        <p:grpSpPr>
          <a:xfrm>
            <a:off x="1951290" y="5761792"/>
            <a:ext cx="324000" cy="338554"/>
            <a:chOff x="4640673" y="1951243"/>
            <a:chExt cx="324000" cy="338554"/>
          </a:xfrm>
        </p:grpSpPr>
        <p:sp>
          <p:nvSpPr>
            <p:cNvPr id="765" name="Google Shape;765;p95"/>
            <p:cNvSpPr/>
            <p:nvPr/>
          </p:nvSpPr>
          <p:spPr>
            <a:xfrm>
              <a:off x="4640673" y="1959190"/>
              <a:ext cx="324000" cy="322661"/>
            </a:xfrm>
            <a:prstGeom prst="ellipse">
              <a:avLst/>
            </a:prstGeom>
            <a:solidFill>
              <a:schemeClr val="lt1"/>
            </a:solidFill>
            <a:ln cap="flat" cmpd="sng" w="254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95"/>
            <p:cNvSpPr txBox="1"/>
            <p:nvPr/>
          </p:nvSpPr>
          <p:spPr>
            <a:xfrm>
              <a:off x="4642412" y="1951243"/>
              <a:ext cx="320522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</a:t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96"/>
          <p:cNvSpPr/>
          <p:nvPr/>
        </p:nvSpPr>
        <p:spPr>
          <a:xfrm>
            <a:off x="1009033" y="276600"/>
            <a:ext cx="394710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Arial"/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/>
          </a:p>
        </p:txBody>
      </p:sp>
      <p:pic>
        <p:nvPicPr>
          <p:cNvPr id="773" name="Google Shape;773;p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6368" y="299505"/>
            <a:ext cx="609383" cy="609383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96"/>
          <p:cNvSpPr/>
          <p:nvPr/>
        </p:nvSpPr>
        <p:spPr>
          <a:xfrm>
            <a:off x="2268126" y="1688095"/>
            <a:ext cx="8127697" cy="3817969"/>
          </a:xfrm>
          <a:prstGeom prst="roundRect">
            <a:avLst>
              <a:gd fmla="val 2665" name="adj"/>
            </a:avLst>
          </a:prstGeom>
          <a:solidFill>
            <a:schemeClr val="lt1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6666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5" name="Google Shape;775;p96"/>
          <p:cNvSpPr/>
          <p:nvPr/>
        </p:nvSpPr>
        <p:spPr>
          <a:xfrm>
            <a:off x="2388400" y="1812195"/>
            <a:ext cx="7899097" cy="356605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6" name="Google Shape;776;p96"/>
          <p:cNvSpPr/>
          <p:nvPr/>
        </p:nvSpPr>
        <p:spPr>
          <a:xfrm>
            <a:off x="3170164" y="3352462"/>
            <a:ext cx="6736308" cy="547670"/>
          </a:xfrm>
          <a:prstGeom prst="flowChartAlternateProcess">
            <a:avLst/>
          </a:prstGeom>
          <a:solidFill>
            <a:schemeClr val="accent6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7" name="Google Shape;777;p96"/>
          <p:cNvSpPr/>
          <p:nvPr/>
        </p:nvSpPr>
        <p:spPr>
          <a:xfrm>
            <a:off x="3166184" y="2731292"/>
            <a:ext cx="6743594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8" name="Google Shape;778;p96"/>
          <p:cNvSpPr/>
          <p:nvPr/>
        </p:nvSpPr>
        <p:spPr>
          <a:xfrm>
            <a:off x="3166184" y="2112780"/>
            <a:ext cx="6740288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9" name="Google Shape;779;p96"/>
          <p:cNvSpPr/>
          <p:nvPr/>
        </p:nvSpPr>
        <p:spPr>
          <a:xfrm>
            <a:off x="3296198" y="2135674"/>
            <a:ext cx="5130800" cy="4293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Ouverture de la séance 		                      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0" name="Google Shape;780;p96"/>
          <p:cNvSpPr/>
          <p:nvPr/>
        </p:nvSpPr>
        <p:spPr>
          <a:xfrm>
            <a:off x="9234739" y="2113470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1" name="Google Shape;781;p96"/>
          <p:cNvSpPr txBox="1"/>
          <p:nvPr/>
        </p:nvSpPr>
        <p:spPr>
          <a:xfrm>
            <a:off x="8451147" y="2186372"/>
            <a:ext cx="79701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5 min</a:t>
            </a:r>
            <a:endParaRPr/>
          </a:p>
        </p:txBody>
      </p:sp>
      <p:sp>
        <p:nvSpPr>
          <p:cNvPr id="782" name="Google Shape;782;p96"/>
          <p:cNvSpPr/>
          <p:nvPr/>
        </p:nvSpPr>
        <p:spPr>
          <a:xfrm>
            <a:off x="9234739" y="2757350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3" name="Google Shape;783;p96"/>
          <p:cNvSpPr txBox="1"/>
          <p:nvPr/>
        </p:nvSpPr>
        <p:spPr>
          <a:xfrm>
            <a:off x="8394240" y="2838265"/>
            <a:ext cx="91082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10 min</a:t>
            </a:r>
            <a:endParaRPr/>
          </a:p>
        </p:txBody>
      </p:sp>
      <p:sp>
        <p:nvSpPr>
          <p:cNvPr id="784" name="Google Shape;784;p96"/>
          <p:cNvSpPr/>
          <p:nvPr/>
        </p:nvSpPr>
        <p:spPr>
          <a:xfrm>
            <a:off x="9234739" y="3363291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5" name="Google Shape;785;p96"/>
          <p:cNvSpPr txBox="1"/>
          <p:nvPr/>
        </p:nvSpPr>
        <p:spPr>
          <a:xfrm>
            <a:off x="8365386" y="3424854"/>
            <a:ext cx="96853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15 min </a:t>
            </a:r>
            <a:endParaRPr/>
          </a:p>
        </p:txBody>
      </p:sp>
      <p:sp>
        <p:nvSpPr>
          <p:cNvPr id="786" name="Google Shape;786;p96"/>
          <p:cNvSpPr/>
          <p:nvPr/>
        </p:nvSpPr>
        <p:spPr>
          <a:xfrm>
            <a:off x="2555417" y="2202279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787" name="Google Shape;787;p96"/>
          <p:cNvSpPr/>
          <p:nvPr/>
        </p:nvSpPr>
        <p:spPr>
          <a:xfrm>
            <a:off x="2555417" y="2796740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sp>
        <p:nvSpPr>
          <p:cNvPr id="788" name="Google Shape;788;p96"/>
          <p:cNvSpPr/>
          <p:nvPr/>
        </p:nvSpPr>
        <p:spPr>
          <a:xfrm>
            <a:off x="2555417" y="3416151"/>
            <a:ext cx="395307" cy="395307"/>
          </a:xfrm>
          <a:prstGeom prst="ellipse">
            <a:avLst/>
          </a:prstGeom>
          <a:solidFill>
            <a:srgbClr val="F19D19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sp>
        <p:nvSpPr>
          <p:cNvPr id="789" name="Google Shape;789;p96"/>
          <p:cNvSpPr/>
          <p:nvPr/>
        </p:nvSpPr>
        <p:spPr>
          <a:xfrm>
            <a:off x="2555416" y="398635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/>
          </a:p>
        </p:txBody>
      </p:sp>
      <p:sp>
        <p:nvSpPr>
          <p:cNvPr id="790" name="Google Shape;790;p96"/>
          <p:cNvSpPr txBox="1"/>
          <p:nvPr/>
        </p:nvSpPr>
        <p:spPr>
          <a:xfrm>
            <a:off x="3415933" y="2797105"/>
            <a:ext cx="2955370" cy="337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			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1" name="Google Shape;791;p96"/>
          <p:cNvSpPr txBox="1"/>
          <p:nvPr/>
        </p:nvSpPr>
        <p:spPr>
          <a:xfrm>
            <a:off x="3362284" y="3447649"/>
            <a:ext cx="2448581" cy="337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Pratique guidée  </a:t>
            </a:r>
            <a:endParaRPr b="1" i="0" sz="2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2" name="Google Shape;792;p96"/>
          <p:cNvSpPr/>
          <p:nvPr/>
        </p:nvSpPr>
        <p:spPr>
          <a:xfrm>
            <a:off x="2555415" y="4591675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/>
          </a:p>
        </p:txBody>
      </p:sp>
      <p:sp>
        <p:nvSpPr>
          <p:cNvPr id="793" name="Google Shape;793;p96"/>
          <p:cNvSpPr/>
          <p:nvPr/>
        </p:nvSpPr>
        <p:spPr>
          <a:xfrm>
            <a:off x="3184667" y="4014262"/>
            <a:ext cx="6736374" cy="502525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33"/>
              <a:buFont typeface="Arial"/>
              <a:buNone/>
            </a:pPr>
            <a:r>
              <a:t/>
            </a:r>
            <a:endParaRPr b="1" i="0" sz="1733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4" name="Google Shape;794;p96"/>
          <p:cNvSpPr/>
          <p:nvPr/>
        </p:nvSpPr>
        <p:spPr>
          <a:xfrm>
            <a:off x="9246002" y="3989352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5" name="Google Shape;795;p96"/>
          <p:cNvSpPr txBox="1"/>
          <p:nvPr/>
        </p:nvSpPr>
        <p:spPr>
          <a:xfrm>
            <a:off x="8394240" y="4040269"/>
            <a:ext cx="91082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15 min</a:t>
            </a:r>
            <a:endParaRPr/>
          </a:p>
        </p:txBody>
      </p:sp>
      <p:sp>
        <p:nvSpPr>
          <p:cNvPr id="796" name="Google Shape;796;p96"/>
          <p:cNvSpPr txBox="1"/>
          <p:nvPr/>
        </p:nvSpPr>
        <p:spPr>
          <a:xfrm>
            <a:off x="3376852" y="4047005"/>
            <a:ext cx="4885727" cy="337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autonome 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7" name="Google Shape;797;p96"/>
          <p:cNvSpPr/>
          <p:nvPr/>
        </p:nvSpPr>
        <p:spPr>
          <a:xfrm>
            <a:off x="3184668" y="4578814"/>
            <a:ext cx="6721804" cy="502525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Clôture de la séance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8" name="Google Shape;798;p96"/>
          <p:cNvSpPr/>
          <p:nvPr/>
        </p:nvSpPr>
        <p:spPr>
          <a:xfrm>
            <a:off x="9246002" y="4544423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9" name="Google Shape;799;p96"/>
          <p:cNvSpPr txBox="1"/>
          <p:nvPr/>
        </p:nvSpPr>
        <p:spPr>
          <a:xfrm>
            <a:off x="8459162" y="4633651"/>
            <a:ext cx="78098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5 min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4" name="Google Shape;804;p18"/>
          <p:cNvGrpSpPr/>
          <p:nvPr/>
        </p:nvGrpSpPr>
        <p:grpSpPr>
          <a:xfrm>
            <a:off x="2188786" y="1398631"/>
            <a:ext cx="7823200" cy="4347639"/>
            <a:chOff x="1324757" y="2465021"/>
            <a:chExt cx="11734800" cy="6521459"/>
          </a:xfrm>
        </p:grpSpPr>
        <p:sp>
          <p:nvSpPr>
            <p:cNvPr id="805" name="Google Shape;805;p18"/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fmla="val 2665" name="adj"/>
              </a:avLst>
            </a:prstGeom>
            <a:solidFill>
              <a:schemeClr val="lt1"/>
            </a:solidFill>
            <a:ln cap="flat" cmpd="sng" w="254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6666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6" name="Google Shape;806;p18"/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7" name="Google Shape;807;p18"/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705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08" name="Google Shape;808;p18"/>
          <p:cNvSpPr/>
          <p:nvPr/>
        </p:nvSpPr>
        <p:spPr>
          <a:xfrm>
            <a:off x="2653053" y="5210746"/>
            <a:ext cx="6960000" cy="86517"/>
          </a:xfrm>
          <a:prstGeom prst="rect">
            <a:avLst/>
          </a:prstGeom>
          <a:solidFill>
            <a:srgbClr val="006C8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9" name="Google Shape;809;p18"/>
          <p:cNvSpPr/>
          <p:nvPr/>
        </p:nvSpPr>
        <p:spPr>
          <a:xfrm>
            <a:off x="1778001" y="1851325"/>
            <a:ext cx="1455855" cy="660400"/>
          </a:xfrm>
          <a:prstGeom prst="rect">
            <a:avLst/>
          </a:prstGeom>
          <a:solidFill>
            <a:srgbClr val="006C8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0" name="Google Shape;810;p18"/>
          <p:cNvSpPr/>
          <p:nvPr/>
        </p:nvSpPr>
        <p:spPr>
          <a:xfrm rot="10800000">
            <a:off x="1801929" y="2511725"/>
            <a:ext cx="383274" cy="417394"/>
          </a:xfrm>
          <a:prstGeom prst="rtTriangle">
            <a:avLst/>
          </a:prstGeom>
          <a:solidFill>
            <a:srgbClr val="00495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1" name="Google Shape;811;p18"/>
          <p:cNvSpPr/>
          <p:nvPr/>
        </p:nvSpPr>
        <p:spPr>
          <a:xfrm>
            <a:off x="2213177" y="1909802"/>
            <a:ext cx="102067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PG</a:t>
            </a:r>
            <a:endParaRPr/>
          </a:p>
        </p:txBody>
      </p:sp>
      <p:sp>
        <p:nvSpPr>
          <p:cNvPr id="812" name="Google Shape;812;p18"/>
          <p:cNvSpPr txBox="1"/>
          <p:nvPr/>
        </p:nvSpPr>
        <p:spPr>
          <a:xfrm>
            <a:off x="2805678" y="3014792"/>
            <a:ext cx="6809251" cy="16671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42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800" u="none" cap="none" strike="noStrike">
                <a:solidFill>
                  <a:srgbClr val="44546A"/>
                </a:solidFill>
                <a:latin typeface="Arial"/>
                <a:ea typeface="Arial"/>
                <a:cs typeface="Arial"/>
                <a:sym typeface="Arial"/>
              </a:rPr>
              <a:t>Pratique guidée   </a:t>
            </a:r>
            <a:endParaRPr/>
          </a:p>
          <a:p>
            <a:pPr indent="0" lvl="0" marL="0" marR="0" rtl="0" algn="ctr">
              <a:lnSpc>
                <a:spcPct val="114291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b="1" i="0" lang="fr-FR" sz="4800" u="none" cap="none" strike="noStrike">
                <a:solidFill>
                  <a:srgbClr val="44546A"/>
                </a:solidFill>
                <a:latin typeface="Arial"/>
                <a:ea typeface="Arial"/>
                <a:cs typeface="Arial"/>
                <a:sym typeface="Arial"/>
              </a:rPr>
              <a:t>(15 min)</a:t>
            </a:r>
            <a:endParaRPr b="1" i="0" sz="4800" u="none" cap="none" strike="noStrike">
              <a:solidFill>
                <a:srgbClr val="44546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3" name="Google Shape;81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69363" y="2093101"/>
            <a:ext cx="649963" cy="649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8" name="Google Shape;818;p97"/>
          <p:cNvGrpSpPr/>
          <p:nvPr/>
        </p:nvGrpSpPr>
        <p:grpSpPr>
          <a:xfrm>
            <a:off x="2188786" y="1398631"/>
            <a:ext cx="7823200" cy="4347639"/>
            <a:chOff x="1324757" y="2465021"/>
            <a:chExt cx="11734800" cy="6521459"/>
          </a:xfrm>
        </p:grpSpPr>
        <p:sp>
          <p:nvSpPr>
            <p:cNvPr id="819" name="Google Shape;819;p97"/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fmla="val 2665" name="adj"/>
              </a:avLst>
            </a:prstGeom>
            <a:solidFill>
              <a:schemeClr val="lt1"/>
            </a:solidFill>
            <a:ln cap="flat" cmpd="sng" w="254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6666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0" name="Google Shape;820;p97"/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1" name="Google Shape;821;p97"/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rgbClr val="195868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705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22" name="Google Shape;822;p97"/>
          <p:cNvSpPr/>
          <p:nvPr/>
        </p:nvSpPr>
        <p:spPr>
          <a:xfrm>
            <a:off x="2653053" y="5210746"/>
            <a:ext cx="6960000" cy="86517"/>
          </a:xfrm>
          <a:prstGeom prst="rect">
            <a:avLst/>
          </a:prstGeom>
          <a:solidFill>
            <a:srgbClr val="006C82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3" name="Google Shape;823;p97"/>
          <p:cNvSpPr/>
          <p:nvPr/>
        </p:nvSpPr>
        <p:spPr>
          <a:xfrm>
            <a:off x="10562772" y="87839"/>
            <a:ext cx="1455855" cy="660400"/>
          </a:xfrm>
          <a:prstGeom prst="rect">
            <a:avLst/>
          </a:prstGeom>
          <a:solidFill>
            <a:srgbClr val="006C8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4" name="Google Shape;824;p97"/>
          <p:cNvSpPr/>
          <p:nvPr/>
        </p:nvSpPr>
        <p:spPr>
          <a:xfrm>
            <a:off x="10997948" y="82041"/>
            <a:ext cx="102067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b="0" i="0" lang="fr-FR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PG</a:t>
            </a:r>
            <a:endParaRPr/>
          </a:p>
        </p:txBody>
      </p:sp>
      <p:sp>
        <p:nvSpPr>
          <p:cNvPr id="825" name="Google Shape;825;p97"/>
          <p:cNvSpPr txBox="1"/>
          <p:nvPr/>
        </p:nvSpPr>
        <p:spPr>
          <a:xfrm>
            <a:off x="2448803" y="2740893"/>
            <a:ext cx="7390463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Arial"/>
              <a:buNone/>
            </a:pPr>
            <a:r>
              <a:rPr b="1" i="0" lang="fr-FR" sz="4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Pratique guidée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Arial"/>
              <a:buNone/>
            </a:pPr>
            <a:r>
              <a:rPr b="1" i="0" lang="fr-FR" sz="4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collective</a:t>
            </a:r>
            <a:r>
              <a:rPr b="1" i="0" lang="fr-FR" sz="4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(10 min) </a:t>
            </a:r>
            <a:endParaRPr b="1" i="0" sz="4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26" name="Google Shape;826;p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69363" y="2093101"/>
            <a:ext cx="649963" cy="649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1" name="Google Shape;831;p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26945" y="1940232"/>
            <a:ext cx="4711743" cy="2965149"/>
          </a:xfrm>
          <a:prstGeom prst="rect">
            <a:avLst/>
          </a:prstGeom>
          <a:noFill/>
          <a:ln>
            <a:noFill/>
          </a:ln>
        </p:spPr>
      </p:pic>
      <p:sp>
        <p:nvSpPr>
          <p:cNvPr id="832" name="Google Shape;832;p98"/>
          <p:cNvSpPr txBox="1"/>
          <p:nvPr/>
        </p:nvSpPr>
        <p:spPr>
          <a:xfrm>
            <a:off x="6629392" y="1679513"/>
            <a:ext cx="3227867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Quantité de Tournesol en (q/ha)</a:t>
            </a:r>
            <a:endParaRPr/>
          </a:p>
        </p:txBody>
      </p:sp>
      <p:sp>
        <p:nvSpPr>
          <p:cNvPr id="833" name="Google Shape;833;p98"/>
          <p:cNvSpPr txBox="1"/>
          <p:nvPr/>
        </p:nvSpPr>
        <p:spPr>
          <a:xfrm>
            <a:off x="9597592" y="3987649"/>
            <a:ext cx="298704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6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Quantité d’engrais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6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en (kg/ha)</a:t>
            </a:r>
            <a:endParaRPr/>
          </a:p>
        </p:txBody>
      </p:sp>
      <p:sp>
        <p:nvSpPr>
          <p:cNvPr id="834" name="Google Shape;834;p98"/>
          <p:cNvSpPr txBox="1"/>
          <p:nvPr/>
        </p:nvSpPr>
        <p:spPr>
          <a:xfrm>
            <a:off x="1066059" y="280533"/>
            <a:ext cx="969043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Répondez à la question suivante.</a:t>
            </a:r>
            <a:endParaRPr/>
          </a:p>
        </p:txBody>
      </p:sp>
      <p:sp>
        <p:nvSpPr>
          <p:cNvPr id="835" name="Google Shape;835;p98"/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fr-FR" sz="14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Inviter les élèves à répondre sur les ardoises.</a:t>
            </a:r>
            <a:endParaRPr/>
          </a:p>
        </p:txBody>
      </p:sp>
      <p:pic>
        <p:nvPicPr>
          <p:cNvPr descr="Ardoise tablette à dessins Buki | Ecoterre" id="836" name="Google Shape;836;p98"/>
          <p:cNvPicPr preferRelativeResize="0"/>
          <p:nvPr/>
        </p:nvPicPr>
        <p:blipFill rotWithShape="1">
          <a:blip r:embed="rId4">
            <a:alphaModFix/>
          </a:blip>
          <a:srcRect b="6739" l="18792" r="22545" t="6740"/>
          <a:stretch/>
        </p:blipFill>
        <p:spPr>
          <a:xfrm>
            <a:off x="10961215" y="236605"/>
            <a:ext cx="645190" cy="951556"/>
          </a:xfrm>
          <a:prstGeom prst="rect">
            <a:avLst/>
          </a:prstGeom>
          <a:noFill/>
          <a:ln>
            <a:noFill/>
          </a:ln>
        </p:spPr>
      </p:pic>
      <p:sp>
        <p:nvSpPr>
          <p:cNvPr id="837" name="Google Shape;837;p98"/>
          <p:cNvSpPr txBox="1"/>
          <p:nvPr/>
        </p:nvSpPr>
        <p:spPr>
          <a:xfrm>
            <a:off x="385296" y="1244933"/>
            <a:ext cx="912533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2400"/>
              <a:buFont typeface="Arial"/>
              <a:buNone/>
            </a:pPr>
            <a:r>
              <a:rPr b="0" i="0" lang="fr-FR" sz="240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1- Associez chaque axe avec la variable qui lui correspond: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8" name="Google Shape;838;p98"/>
          <p:cNvSpPr/>
          <p:nvPr/>
        </p:nvSpPr>
        <p:spPr>
          <a:xfrm>
            <a:off x="307864" y="2426494"/>
            <a:ext cx="3025271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a. L’axe horizontal</a:t>
            </a:r>
            <a:endParaRPr/>
          </a:p>
        </p:txBody>
      </p:sp>
      <p:sp>
        <p:nvSpPr>
          <p:cNvPr id="839" name="Google Shape;839;p98"/>
          <p:cNvSpPr/>
          <p:nvPr/>
        </p:nvSpPr>
        <p:spPr>
          <a:xfrm>
            <a:off x="3708591" y="2426494"/>
            <a:ext cx="3000369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b. L’axe vertical</a:t>
            </a:r>
            <a:endParaRPr/>
          </a:p>
        </p:txBody>
      </p:sp>
      <p:sp>
        <p:nvSpPr>
          <p:cNvPr id="840" name="Google Shape;840;p98"/>
          <p:cNvSpPr/>
          <p:nvPr/>
        </p:nvSpPr>
        <p:spPr>
          <a:xfrm>
            <a:off x="3708591" y="5035130"/>
            <a:ext cx="3000369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2. Quantité d’engrais </a:t>
            </a:r>
            <a:endParaRPr/>
          </a:p>
        </p:txBody>
      </p:sp>
      <p:sp>
        <p:nvSpPr>
          <p:cNvPr id="841" name="Google Shape;841;p98"/>
          <p:cNvSpPr/>
          <p:nvPr/>
        </p:nvSpPr>
        <p:spPr>
          <a:xfrm>
            <a:off x="307864" y="5035130"/>
            <a:ext cx="3102840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1. Quantité de Tournesol </a:t>
            </a:r>
            <a:endParaRPr/>
          </a:p>
        </p:txBody>
      </p:sp>
      <p:sp>
        <p:nvSpPr>
          <p:cNvPr id="842" name="Google Shape;842;p98"/>
          <p:cNvSpPr/>
          <p:nvPr/>
        </p:nvSpPr>
        <p:spPr>
          <a:xfrm>
            <a:off x="1572768" y="3248720"/>
            <a:ext cx="164592" cy="130169"/>
          </a:xfrm>
          <a:prstGeom prst="ellipse">
            <a:avLst/>
          </a:prstGeom>
          <a:solidFill>
            <a:schemeClr val="accent4"/>
          </a:solidFill>
          <a:ln cap="flat" cmpd="sng" w="25400">
            <a:solidFill>
              <a:srgbClr val="0C2E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3" name="Google Shape;843;p98"/>
          <p:cNvSpPr/>
          <p:nvPr/>
        </p:nvSpPr>
        <p:spPr>
          <a:xfrm>
            <a:off x="5177715" y="4961267"/>
            <a:ext cx="164592" cy="130169"/>
          </a:xfrm>
          <a:prstGeom prst="ellipse">
            <a:avLst/>
          </a:prstGeom>
          <a:solidFill>
            <a:schemeClr val="accent4"/>
          </a:solidFill>
          <a:ln cap="flat" cmpd="sng" w="25400">
            <a:solidFill>
              <a:srgbClr val="0C2E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4" name="Google Shape;844;p98"/>
          <p:cNvSpPr/>
          <p:nvPr/>
        </p:nvSpPr>
        <p:spPr>
          <a:xfrm>
            <a:off x="1670321" y="4978824"/>
            <a:ext cx="164592" cy="130169"/>
          </a:xfrm>
          <a:prstGeom prst="ellipse">
            <a:avLst/>
          </a:prstGeom>
          <a:solidFill>
            <a:schemeClr val="accent4"/>
          </a:solidFill>
          <a:ln cap="flat" cmpd="sng" w="25400">
            <a:solidFill>
              <a:srgbClr val="0C2E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5" name="Google Shape;845;p98"/>
          <p:cNvSpPr/>
          <p:nvPr/>
        </p:nvSpPr>
        <p:spPr>
          <a:xfrm>
            <a:off x="5197439" y="3248720"/>
            <a:ext cx="164592" cy="130169"/>
          </a:xfrm>
          <a:prstGeom prst="ellipse">
            <a:avLst/>
          </a:prstGeom>
          <a:solidFill>
            <a:schemeClr val="accent4"/>
          </a:solidFill>
          <a:ln cap="flat" cmpd="sng" w="25400">
            <a:solidFill>
              <a:srgbClr val="0C2E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6" name="Google Shape;846;p98"/>
          <p:cNvSpPr/>
          <p:nvPr/>
        </p:nvSpPr>
        <p:spPr>
          <a:xfrm>
            <a:off x="7113462" y="4905381"/>
            <a:ext cx="4386276" cy="646986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6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Variation de la quantité de Tournesol en fonction de la quantité d’engrais 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1" name="Google Shape;851;p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26945" y="1940232"/>
            <a:ext cx="4711743" cy="2965149"/>
          </a:xfrm>
          <a:prstGeom prst="rect">
            <a:avLst/>
          </a:prstGeom>
          <a:noFill/>
          <a:ln>
            <a:noFill/>
          </a:ln>
        </p:spPr>
      </p:pic>
      <p:sp>
        <p:nvSpPr>
          <p:cNvPr id="852" name="Google Shape;852;p99"/>
          <p:cNvSpPr txBox="1"/>
          <p:nvPr/>
        </p:nvSpPr>
        <p:spPr>
          <a:xfrm>
            <a:off x="6629392" y="1679513"/>
            <a:ext cx="3227867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Quantité de Tournesol en (q/ha)</a:t>
            </a:r>
            <a:endParaRPr/>
          </a:p>
        </p:txBody>
      </p:sp>
      <p:sp>
        <p:nvSpPr>
          <p:cNvPr id="853" name="Google Shape;853;p99"/>
          <p:cNvSpPr txBox="1"/>
          <p:nvPr/>
        </p:nvSpPr>
        <p:spPr>
          <a:xfrm>
            <a:off x="9597592" y="3987649"/>
            <a:ext cx="298704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6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Quantité d’engrais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6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en (kg/ha)</a:t>
            </a:r>
            <a:endParaRPr/>
          </a:p>
        </p:txBody>
      </p:sp>
      <p:sp>
        <p:nvSpPr>
          <p:cNvPr id="854" name="Google Shape;854;p99"/>
          <p:cNvSpPr txBox="1"/>
          <p:nvPr/>
        </p:nvSpPr>
        <p:spPr>
          <a:xfrm>
            <a:off x="385296" y="1244933"/>
            <a:ext cx="912533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2400"/>
              <a:buFont typeface="Arial"/>
              <a:buNone/>
            </a:pPr>
            <a:r>
              <a:rPr b="0" i="0" lang="fr-FR" sz="240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1- La bonne réponse 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5" name="Google Shape;855;p99"/>
          <p:cNvSpPr/>
          <p:nvPr/>
        </p:nvSpPr>
        <p:spPr>
          <a:xfrm>
            <a:off x="359096" y="2369371"/>
            <a:ext cx="3102839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a. L’axe horizontal</a:t>
            </a:r>
            <a:endParaRPr/>
          </a:p>
        </p:txBody>
      </p:sp>
      <p:sp>
        <p:nvSpPr>
          <p:cNvPr id="856" name="Google Shape;856;p99"/>
          <p:cNvSpPr/>
          <p:nvPr/>
        </p:nvSpPr>
        <p:spPr>
          <a:xfrm>
            <a:off x="3710663" y="2369371"/>
            <a:ext cx="3000369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b. L’axe vertical</a:t>
            </a:r>
            <a:endParaRPr/>
          </a:p>
        </p:txBody>
      </p:sp>
      <p:sp>
        <p:nvSpPr>
          <p:cNvPr id="857" name="Google Shape;857;p99"/>
          <p:cNvSpPr/>
          <p:nvPr/>
        </p:nvSpPr>
        <p:spPr>
          <a:xfrm>
            <a:off x="3710663" y="4978007"/>
            <a:ext cx="3000369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2. Quantité d’engrais </a:t>
            </a:r>
            <a:endParaRPr/>
          </a:p>
        </p:txBody>
      </p:sp>
      <p:sp>
        <p:nvSpPr>
          <p:cNvPr id="858" name="Google Shape;858;p99"/>
          <p:cNvSpPr/>
          <p:nvPr/>
        </p:nvSpPr>
        <p:spPr>
          <a:xfrm>
            <a:off x="359096" y="4978007"/>
            <a:ext cx="3102840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1. Quantité de Tournesol </a:t>
            </a:r>
            <a:endParaRPr/>
          </a:p>
        </p:txBody>
      </p:sp>
      <p:sp>
        <p:nvSpPr>
          <p:cNvPr id="859" name="Google Shape;859;p99"/>
          <p:cNvSpPr/>
          <p:nvPr/>
        </p:nvSpPr>
        <p:spPr>
          <a:xfrm>
            <a:off x="1624000" y="3191597"/>
            <a:ext cx="164592" cy="130169"/>
          </a:xfrm>
          <a:prstGeom prst="ellipse">
            <a:avLst/>
          </a:prstGeom>
          <a:solidFill>
            <a:schemeClr val="accent4"/>
          </a:solidFill>
          <a:ln cap="flat" cmpd="sng" w="25400">
            <a:solidFill>
              <a:srgbClr val="0C2E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0" name="Google Shape;860;p99"/>
          <p:cNvSpPr/>
          <p:nvPr/>
        </p:nvSpPr>
        <p:spPr>
          <a:xfrm>
            <a:off x="5179787" y="4904144"/>
            <a:ext cx="164592" cy="130169"/>
          </a:xfrm>
          <a:prstGeom prst="ellipse">
            <a:avLst/>
          </a:prstGeom>
          <a:solidFill>
            <a:schemeClr val="accent4"/>
          </a:solidFill>
          <a:ln cap="flat" cmpd="sng" w="25400">
            <a:solidFill>
              <a:srgbClr val="0C2E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1" name="Google Shape;861;p99"/>
          <p:cNvSpPr/>
          <p:nvPr/>
        </p:nvSpPr>
        <p:spPr>
          <a:xfrm>
            <a:off x="1721553" y="4921701"/>
            <a:ext cx="164592" cy="130169"/>
          </a:xfrm>
          <a:prstGeom prst="ellipse">
            <a:avLst/>
          </a:prstGeom>
          <a:solidFill>
            <a:schemeClr val="accent4"/>
          </a:solidFill>
          <a:ln cap="flat" cmpd="sng" w="25400">
            <a:solidFill>
              <a:srgbClr val="0C2E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2" name="Google Shape;862;p99"/>
          <p:cNvSpPr/>
          <p:nvPr/>
        </p:nvSpPr>
        <p:spPr>
          <a:xfrm>
            <a:off x="5199511" y="3191597"/>
            <a:ext cx="164592" cy="130169"/>
          </a:xfrm>
          <a:prstGeom prst="ellipse">
            <a:avLst/>
          </a:prstGeom>
          <a:solidFill>
            <a:schemeClr val="accent4"/>
          </a:solidFill>
          <a:ln cap="flat" cmpd="sng" w="25400">
            <a:solidFill>
              <a:srgbClr val="0C2E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63" name="Google Shape;863;p99"/>
          <p:cNvCxnSpPr/>
          <p:nvPr/>
        </p:nvCxnSpPr>
        <p:spPr>
          <a:xfrm>
            <a:off x="1529289" y="3274969"/>
            <a:ext cx="3722932" cy="1656241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864" name="Google Shape;864;p99"/>
          <p:cNvCxnSpPr>
            <a:stCxn id="861" idx="6"/>
            <a:endCxn id="862" idx="6"/>
          </p:cNvCxnSpPr>
          <p:nvPr/>
        </p:nvCxnSpPr>
        <p:spPr>
          <a:xfrm flipH="1" rot="10800000">
            <a:off x="1886145" y="3256686"/>
            <a:ext cx="3477900" cy="17301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sp>
        <p:nvSpPr>
          <p:cNvPr id="865" name="Google Shape;865;p99"/>
          <p:cNvSpPr txBox="1"/>
          <p:nvPr/>
        </p:nvSpPr>
        <p:spPr>
          <a:xfrm>
            <a:off x="931018" y="339632"/>
            <a:ext cx="9752741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Parfait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r-FR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Si les élèves se sont trompés, expliquer pourquoi la réponse est fausse. Si c’est juste, expliquer aussi.</a:t>
            </a:r>
            <a:endParaRPr/>
          </a:p>
        </p:txBody>
      </p:sp>
      <p:pic>
        <p:nvPicPr>
          <p:cNvPr id="866" name="Google Shape;866;p9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867" name="Google Shape;867;p99"/>
          <p:cNvSpPr/>
          <p:nvPr/>
        </p:nvSpPr>
        <p:spPr>
          <a:xfrm>
            <a:off x="7113462" y="4905381"/>
            <a:ext cx="4386276" cy="646986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6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Variation de la quantité de Tournesol en fonction de la quantité d’engrais 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2" name="Google Shape;872;p10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44651" y="2325666"/>
            <a:ext cx="4711743" cy="2965149"/>
          </a:xfrm>
          <a:prstGeom prst="rect">
            <a:avLst/>
          </a:prstGeom>
          <a:noFill/>
          <a:ln>
            <a:noFill/>
          </a:ln>
        </p:spPr>
      </p:pic>
      <p:sp>
        <p:nvSpPr>
          <p:cNvPr id="873" name="Google Shape;873;p100"/>
          <p:cNvSpPr txBox="1"/>
          <p:nvPr/>
        </p:nvSpPr>
        <p:spPr>
          <a:xfrm>
            <a:off x="6547098" y="2064947"/>
            <a:ext cx="3227867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Quantité de Tournesol en (q/ha)</a:t>
            </a:r>
            <a:endParaRPr/>
          </a:p>
        </p:txBody>
      </p:sp>
      <p:sp>
        <p:nvSpPr>
          <p:cNvPr id="874" name="Google Shape;874;p100"/>
          <p:cNvSpPr txBox="1"/>
          <p:nvPr/>
        </p:nvSpPr>
        <p:spPr>
          <a:xfrm>
            <a:off x="9881419" y="4373083"/>
            <a:ext cx="205494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6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Quantité d’engrais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6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en (kg/ha)</a:t>
            </a:r>
            <a:endParaRPr/>
          </a:p>
        </p:txBody>
      </p:sp>
      <p:sp>
        <p:nvSpPr>
          <p:cNvPr id="875" name="Google Shape;875;p100"/>
          <p:cNvSpPr txBox="1"/>
          <p:nvPr/>
        </p:nvSpPr>
        <p:spPr>
          <a:xfrm>
            <a:off x="1066059" y="280533"/>
            <a:ext cx="969043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Répondez à la question suivante.</a:t>
            </a:r>
            <a:endParaRPr/>
          </a:p>
        </p:txBody>
      </p:sp>
      <p:sp>
        <p:nvSpPr>
          <p:cNvPr id="876" name="Google Shape;876;p100"/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fr-FR" sz="14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Inviter les élèves à répondre sur les ardoises.</a:t>
            </a:r>
            <a:endParaRPr/>
          </a:p>
        </p:txBody>
      </p:sp>
      <p:pic>
        <p:nvPicPr>
          <p:cNvPr descr="Ardoise tablette à dessins Buki | Ecoterre" id="877" name="Google Shape;877;p100"/>
          <p:cNvPicPr preferRelativeResize="0"/>
          <p:nvPr/>
        </p:nvPicPr>
        <p:blipFill rotWithShape="1">
          <a:blip r:embed="rId4">
            <a:alphaModFix/>
          </a:blip>
          <a:srcRect b="6739" l="18792" r="22545" t="6740"/>
          <a:stretch/>
        </p:blipFill>
        <p:spPr>
          <a:xfrm>
            <a:off x="10961215" y="236605"/>
            <a:ext cx="645190" cy="951556"/>
          </a:xfrm>
          <a:prstGeom prst="rect">
            <a:avLst/>
          </a:prstGeom>
          <a:noFill/>
          <a:ln>
            <a:noFill/>
          </a:ln>
        </p:spPr>
      </p:pic>
      <p:sp>
        <p:nvSpPr>
          <p:cNvPr id="878" name="Google Shape;878;p100"/>
          <p:cNvSpPr txBox="1"/>
          <p:nvPr/>
        </p:nvSpPr>
        <p:spPr>
          <a:xfrm>
            <a:off x="385296" y="1244933"/>
            <a:ext cx="912533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2400"/>
              <a:buFont typeface="Arial"/>
              <a:buNone/>
            </a:pPr>
            <a:r>
              <a:rPr b="0" i="0" lang="fr-FR" sz="240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2- Associez chaque axe avec l’unité qui lui correspond: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9" name="Google Shape;879;p100"/>
          <p:cNvSpPr/>
          <p:nvPr/>
        </p:nvSpPr>
        <p:spPr>
          <a:xfrm>
            <a:off x="694131" y="2426494"/>
            <a:ext cx="2529805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a. L’axe horizontal</a:t>
            </a:r>
            <a:endParaRPr/>
          </a:p>
        </p:txBody>
      </p:sp>
      <p:sp>
        <p:nvSpPr>
          <p:cNvPr id="880" name="Google Shape;880;p100"/>
          <p:cNvSpPr/>
          <p:nvPr/>
        </p:nvSpPr>
        <p:spPr>
          <a:xfrm>
            <a:off x="3813636" y="2450633"/>
            <a:ext cx="2529805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b. L’axe vertical</a:t>
            </a:r>
            <a:endParaRPr/>
          </a:p>
        </p:txBody>
      </p:sp>
      <p:sp>
        <p:nvSpPr>
          <p:cNvPr id="881" name="Google Shape;881;p100"/>
          <p:cNvSpPr/>
          <p:nvPr/>
        </p:nvSpPr>
        <p:spPr>
          <a:xfrm>
            <a:off x="3813636" y="5059269"/>
            <a:ext cx="2529805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2. kg/ha</a:t>
            </a:r>
            <a:endParaRPr/>
          </a:p>
        </p:txBody>
      </p:sp>
      <p:sp>
        <p:nvSpPr>
          <p:cNvPr id="882" name="Google Shape;882;p100"/>
          <p:cNvSpPr/>
          <p:nvPr/>
        </p:nvSpPr>
        <p:spPr>
          <a:xfrm>
            <a:off x="694130" y="5035130"/>
            <a:ext cx="2529806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1. q/ha</a:t>
            </a:r>
            <a:endParaRPr/>
          </a:p>
        </p:txBody>
      </p:sp>
      <p:sp>
        <p:nvSpPr>
          <p:cNvPr id="883" name="Google Shape;883;p100"/>
          <p:cNvSpPr/>
          <p:nvPr/>
        </p:nvSpPr>
        <p:spPr>
          <a:xfrm>
            <a:off x="1779184" y="3248720"/>
            <a:ext cx="164592" cy="130169"/>
          </a:xfrm>
          <a:prstGeom prst="ellipse">
            <a:avLst/>
          </a:prstGeom>
          <a:solidFill>
            <a:schemeClr val="accent4"/>
          </a:solidFill>
          <a:ln cap="flat" cmpd="sng" w="25400">
            <a:solidFill>
              <a:srgbClr val="0C2E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4" name="Google Shape;884;p100"/>
          <p:cNvSpPr/>
          <p:nvPr/>
        </p:nvSpPr>
        <p:spPr>
          <a:xfrm>
            <a:off x="4996242" y="4985406"/>
            <a:ext cx="164592" cy="130169"/>
          </a:xfrm>
          <a:prstGeom prst="ellipse">
            <a:avLst/>
          </a:prstGeom>
          <a:solidFill>
            <a:schemeClr val="accent4"/>
          </a:solidFill>
          <a:ln cap="flat" cmpd="sng" w="25400">
            <a:solidFill>
              <a:srgbClr val="0C2E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5" name="Google Shape;885;p100"/>
          <p:cNvSpPr/>
          <p:nvPr/>
        </p:nvSpPr>
        <p:spPr>
          <a:xfrm>
            <a:off x="1876737" y="4978824"/>
            <a:ext cx="164592" cy="130169"/>
          </a:xfrm>
          <a:prstGeom prst="ellipse">
            <a:avLst/>
          </a:prstGeom>
          <a:solidFill>
            <a:schemeClr val="accent4"/>
          </a:solidFill>
          <a:ln cap="flat" cmpd="sng" w="25400">
            <a:solidFill>
              <a:srgbClr val="0C2E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6" name="Google Shape;886;p100"/>
          <p:cNvSpPr/>
          <p:nvPr/>
        </p:nvSpPr>
        <p:spPr>
          <a:xfrm>
            <a:off x="5015966" y="3272859"/>
            <a:ext cx="164592" cy="130169"/>
          </a:xfrm>
          <a:prstGeom prst="ellipse">
            <a:avLst/>
          </a:prstGeom>
          <a:solidFill>
            <a:schemeClr val="accent4"/>
          </a:solidFill>
          <a:ln cap="flat" cmpd="sng" w="25400">
            <a:solidFill>
              <a:srgbClr val="0C2E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7" name="Google Shape;887;p100"/>
          <p:cNvSpPr/>
          <p:nvPr/>
        </p:nvSpPr>
        <p:spPr>
          <a:xfrm>
            <a:off x="7031168" y="5290815"/>
            <a:ext cx="4386276" cy="646986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6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Variation de la quantité de Tournesol en fonction de la quantité d’engrais 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2" name="Google Shape;892;p1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26945" y="1940232"/>
            <a:ext cx="4711743" cy="2965149"/>
          </a:xfrm>
          <a:prstGeom prst="rect">
            <a:avLst/>
          </a:prstGeom>
          <a:noFill/>
          <a:ln>
            <a:noFill/>
          </a:ln>
        </p:spPr>
      </p:pic>
      <p:sp>
        <p:nvSpPr>
          <p:cNvPr id="893" name="Google Shape;893;p101"/>
          <p:cNvSpPr txBox="1"/>
          <p:nvPr/>
        </p:nvSpPr>
        <p:spPr>
          <a:xfrm>
            <a:off x="6629392" y="1679513"/>
            <a:ext cx="3227867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Quantité de Tournesol en (q/ha)</a:t>
            </a:r>
            <a:endParaRPr/>
          </a:p>
        </p:txBody>
      </p:sp>
      <p:sp>
        <p:nvSpPr>
          <p:cNvPr id="894" name="Google Shape;894;p101"/>
          <p:cNvSpPr txBox="1"/>
          <p:nvPr/>
        </p:nvSpPr>
        <p:spPr>
          <a:xfrm>
            <a:off x="9597592" y="3987649"/>
            <a:ext cx="298704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6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Quantité d’engrais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6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en (kg/ha)</a:t>
            </a:r>
            <a:endParaRPr/>
          </a:p>
        </p:txBody>
      </p:sp>
      <p:sp>
        <p:nvSpPr>
          <p:cNvPr id="895" name="Google Shape;895;p101"/>
          <p:cNvSpPr txBox="1"/>
          <p:nvPr/>
        </p:nvSpPr>
        <p:spPr>
          <a:xfrm>
            <a:off x="385296" y="1244933"/>
            <a:ext cx="912533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2400"/>
              <a:buFont typeface="Arial"/>
              <a:buNone/>
            </a:pPr>
            <a:r>
              <a:rPr b="0" i="0" lang="fr-FR" sz="240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2- La bonne réponse 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6" name="Google Shape;896;p101"/>
          <p:cNvSpPr/>
          <p:nvPr/>
        </p:nvSpPr>
        <p:spPr>
          <a:xfrm>
            <a:off x="763019" y="2426494"/>
            <a:ext cx="2529805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a. L’axe horizontal</a:t>
            </a:r>
            <a:endParaRPr/>
          </a:p>
        </p:txBody>
      </p:sp>
      <p:sp>
        <p:nvSpPr>
          <p:cNvPr id="897" name="Google Shape;897;p101"/>
          <p:cNvSpPr/>
          <p:nvPr/>
        </p:nvSpPr>
        <p:spPr>
          <a:xfrm>
            <a:off x="4113094" y="2426494"/>
            <a:ext cx="2529805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b. L’axe vertical</a:t>
            </a:r>
            <a:endParaRPr/>
          </a:p>
        </p:txBody>
      </p:sp>
      <p:sp>
        <p:nvSpPr>
          <p:cNvPr id="898" name="Google Shape;898;p101"/>
          <p:cNvSpPr/>
          <p:nvPr/>
        </p:nvSpPr>
        <p:spPr>
          <a:xfrm>
            <a:off x="4099584" y="5035130"/>
            <a:ext cx="2529807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2. kg/ha</a:t>
            </a:r>
            <a:endParaRPr/>
          </a:p>
        </p:txBody>
      </p:sp>
      <p:sp>
        <p:nvSpPr>
          <p:cNvPr id="899" name="Google Shape;899;p101"/>
          <p:cNvSpPr/>
          <p:nvPr/>
        </p:nvSpPr>
        <p:spPr>
          <a:xfrm>
            <a:off x="763019" y="5035130"/>
            <a:ext cx="2529806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1. q/ha</a:t>
            </a:r>
            <a:endParaRPr/>
          </a:p>
        </p:txBody>
      </p:sp>
      <p:sp>
        <p:nvSpPr>
          <p:cNvPr id="900" name="Google Shape;900;p101"/>
          <p:cNvSpPr/>
          <p:nvPr/>
        </p:nvSpPr>
        <p:spPr>
          <a:xfrm>
            <a:off x="1848072" y="3248720"/>
            <a:ext cx="164592" cy="130169"/>
          </a:xfrm>
          <a:prstGeom prst="ellipse">
            <a:avLst/>
          </a:prstGeom>
          <a:solidFill>
            <a:schemeClr val="accent4"/>
          </a:solidFill>
          <a:ln cap="flat" cmpd="sng" w="25400">
            <a:solidFill>
              <a:srgbClr val="0C2E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1" name="Google Shape;901;p101"/>
          <p:cNvSpPr/>
          <p:nvPr/>
        </p:nvSpPr>
        <p:spPr>
          <a:xfrm>
            <a:off x="5295700" y="4961267"/>
            <a:ext cx="164592" cy="130169"/>
          </a:xfrm>
          <a:prstGeom prst="ellipse">
            <a:avLst/>
          </a:prstGeom>
          <a:solidFill>
            <a:schemeClr val="accent4"/>
          </a:solidFill>
          <a:ln cap="flat" cmpd="sng" w="25400">
            <a:solidFill>
              <a:srgbClr val="0C2E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2" name="Google Shape;902;p101"/>
          <p:cNvSpPr/>
          <p:nvPr/>
        </p:nvSpPr>
        <p:spPr>
          <a:xfrm>
            <a:off x="1945625" y="4978824"/>
            <a:ext cx="164592" cy="130169"/>
          </a:xfrm>
          <a:prstGeom prst="ellipse">
            <a:avLst/>
          </a:prstGeom>
          <a:solidFill>
            <a:schemeClr val="accent4"/>
          </a:solidFill>
          <a:ln cap="flat" cmpd="sng" w="25400">
            <a:solidFill>
              <a:srgbClr val="0C2E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3" name="Google Shape;903;p101"/>
          <p:cNvSpPr/>
          <p:nvPr/>
        </p:nvSpPr>
        <p:spPr>
          <a:xfrm>
            <a:off x="5315424" y="3248720"/>
            <a:ext cx="164592" cy="130169"/>
          </a:xfrm>
          <a:prstGeom prst="ellipse">
            <a:avLst/>
          </a:prstGeom>
          <a:solidFill>
            <a:schemeClr val="accent4"/>
          </a:solidFill>
          <a:ln cap="flat" cmpd="sng" w="25400">
            <a:solidFill>
              <a:srgbClr val="0C2E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04" name="Google Shape;904;p101"/>
          <p:cNvCxnSpPr>
            <a:stCxn id="900" idx="5"/>
            <a:endCxn id="901" idx="1"/>
          </p:cNvCxnSpPr>
          <p:nvPr/>
        </p:nvCxnSpPr>
        <p:spPr>
          <a:xfrm>
            <a:off x="1988560" y="3359826"/>
            <a:ext cx="3331200" cy="16206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905" name="Google Shape;905;p101"/>
          <p:cNvCxnSpPr>
            <a:stCxn id="902" idx="7"/>
            <a:endCxn id="903" idx="3"/>
          </p:cNvCxnSpPr>
          <p:nvPr/>
        </p:nvCxnSpPr>
        <p:spPr>
          <a:xfrm flipH="1" rot="10800000">
            <a:off x="2086113" y="3359887"/>
            <a:ext cx="3253500" cy="16380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sp>
        <p:nvSpPr>
          <p:cNvPr id="906" name="Google Shape;906;p101"/>
          <p:cNvSpPr txBox="1"/>
          <p:nvPr/>
        </p:nvSpPr>
        <p:spPr>
          <a:xfrm>
            <a:off x="931018" y="339632"/>
            <a:ext cx="9752741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Parfait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r-FR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Si les élèves se sont trompés, expliquer pourquoi la réponse est fausse. Si c’est juste, expliquer aussi.</a:t>
            </a:r>
            <a:endParaRPr/>
          </a:p>
        </p:txBody>
      </p:sp>
      <p:pic>
        <p:nvPicPr>
          <p:cNvPr id="907" name="Google Shape;907;p10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908" name="Google Shape;908;p101"/>
          <p:cNvSpPr/>
          <p:nvPr/>
        </p:nvSpPr>
        <p:spPr>
          <a:xfrm>
            <a:off x="7113462" y="4905381"/>
            <a:ext cx="4386276" cy="646986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6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Variation de la quantité de Tournesol en fonction de la quantité d’engrais 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2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3" name="Google Shape;913;p1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26945" y="1940232"/>
            <a:ext cx="4711743" cy="2965149"/>
          </a:xfrm>
          <a:prstGeom prst="rect">
            <a:avLst/>
          </a:prstGeom>
          <a:noFill/>
          <a:ln>
            <a:noFill/>
          </a:ln>
        </p:spPr>
      </p:pic>
      <p:sp>
        <p:nvSpPr>
          <p:cNvPr id="914" name="Google Shape;914;p102"/>
          <p:cNvSpPr txBox="1"/>
          <p:nvPr/>
        </p:nvSpPr>
        <p:spPr>
          <a:xfrm>
            <a:off x="6629392" y="1679513"/>
            <a:ext cx="3227867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Quantité de Tournesol en (q/ha)</a:t>
            </a:r>
            <a:endParaRPr/>
          </a:p>
        </p:txBody>
      </p:sp>
      <p:sp>
        <p:nvSpPr>
          <p:cNvPr id="915" name="Google Shape;915;p102"/>
          <p:cNvSpPr txBox="1"/>
          <p:nvPr/>
        </p:nvSpPr>
        <p:spPr>
          <a:xfrm>
            <a:off x="9597592" y="3987649"/>
            <a:ext cx="298704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6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Quantité d’engrais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6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en (kg/ha)</a:t>
            </a:r>
            <a:endParaRPr/>
          </a:p>
        </p:txBody>
      </p:sp>
      <p:sp>
        <p:nvSpPr>
          <p:cNvPr id="916" name="Google Shape;916;p102"/>
          <p:cNvSpPr txBox="1"/>
          <p:nvPr/>
        </p:nvSpPr>
        <p:spPr>
          <a:xfrm>
            <a:off x="1066059" y="280533"/>
            <a:ext cx="969043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Répondez à la question suivante.</a:t>
            </a:r>
            <a:endParaRPr/>
          </a:p>
        </p:txBody>
      </p:sp>
      <p:sp>
        <p:nvSpPr>
          <p:cNvPr id="917" name="Google Shape;917;p102"/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fr-FR" sz="14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Inviter les élèves à répondre sur les ardoises.</a:t>
            </a:r>
            <a:endParaRPr/>
          </a:p>
        </p:txBody>
      </p:sp>
      <p:pic>
        <p:nvPicPr>
          <p:cNvPr descr="Ardoise tablette à dessins Buki | Ecoterre" id="918" name="Google Shape;918;p102"/>
          <p:cNvPicPr preferRelativeResize="0"/>
          <p:nvPr/>
        </p:nvPicPr>
        <p:blipFill rotWithShape="1">
          <a:blip r:embed="rId4">
            <a:alphaModFix/>
          </a:blip>
          <a:srcRect b="6739" l="18792" r="22545" t="6740"/>
          <a:stretch/>
        </p:blipFill>
        <p:spPr>
          <a:xfrm>
            <a:off x="10961215" y="236605"/>
            <a:ext cx="645190" cy="951556"/>
          </a:xfrm>
          <a:prstGeom prst="rect">
            <a:avLst/>
          </a:prstGeom>
          <a:noFill/>
          <a:ln>
            <a:noFill/>
          </a:ln>
        </p:spPr>
      </p:pic>
      <p:sp>
        <p:nvSpPr>
          <p:cNvPr id="919" name="Google Shape;919;p102"/>
          <p:cNvSpPr txBox="1"/>
          <p:nvPr/>
        </p:nvSpPr>
        <p:spPr>
          <a:xfrm>
            <a:off x="385296" y="1244933"/>
            <a:ext cx="912533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2400"/>
              <a:buFont typeface="Arial"/>
              <a:buNone/>
            </a:pPr>
            <a:r>
              <a:rPr b="0" i="0" lang="fr-FR" sz="240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3- Déterminez le nombre de segment présent sur le graphique 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0" name="Google Shape;920;p102"/>
          <p:cNvSpPr/>
          <p:nvPr/>
        </p:nvSpPr>
        <p:spPr>
          <a:xfrm>
            <a:off x="460283" y="3109117"/>
            <a:ext cx="1816573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a. 2</a:t>
            </a:r>
            <a:endParaRPr/>
          </a:p>
        </p:txBody>
      </p:sp>
      <p:sp>
        <p:nvSpPr>
          <p:cNvPr id="921" name="Google Shape;921;p102"/>
          <p:cNvSpPr/>
          <p:nvPr/>
        </p:nvSpPr>
        <p:spPr>
          <a:xfrm>
            <a:off x="2789974" y="3109117"/>
            <a:ext cx="1748210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b. 3</a:t>
            </a:r>
            <a:endParaRPr/>
          </a:p>
        </p:txBody>
      </p:sp>
      <p:sp>
        <p:nvSpPr>
          <p:cNvPr id="922" name="Google Shape;922;p102"/>
          <p:cNvSpPr/>
          <p:nvPr/>
        </p:nvSpPr>
        <p:spPr>
          <a:xfrm>
            <a:off x="4920530" y="3135270"/>
            <a:ext cx="1816573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c. 4</a:t>
            </a:r>
            <a:endParaRPr/>
          </a:p>
        </p:txBody>
      </p:sp>
      <p:sp>
        <p:nvSpPr>
          <p:cNvPr id="923" name="Google Shape;923;p102"/>
          <p:cNvSpPr/>
          <p:nvPr/>
        </p:nvSpPr>
        <p:spPr>
          <a:xfrm>
            <a:off x="7113462" y="4905381"/>
            <a:ext cx="4386276" cy="646986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6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Variation de la quantité de Tournesol en fonction de la quantité d’engrais 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7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8" name="Google Shape;928;p1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26945" y="1940232"/>
            <a:ext cx="4711743" cy="2965149"/>
          </a:xfrm>
          <a:prstGeom prst="rect">
            <a:avLst/>
          </a:prstGeom>
          <a:noFill/>
          <a:ln>
            <a:noFill/>
          </a:ln>
        </p:spPr>
      </p:pic>
      <p:sp>
        <p:nvSpPr>
          <p:cNvPr id="929" name="Google Shape;929;p103"/>
          <p:cNvSpPr txBox="1"/>
          <p:nvPr/>
        </p:nvSpPr>
        <p:spPr>
          <a:xfrm>
            <a:off x="6629392" y="1679513"/>
            <a:ext cx="3227867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Quantité de Tournesol en (q/ha)</a:t>
            </a:r>
            <a:endParaRPr/>
          </a:p>
        </p:txBody>
      </p:sp>
      <p:sp>
        <p:nvSpPr>
          <p:cNvPr id="930" name="Google Shape;930;p103"/>
          <p:cNvSpPr txBox="1"/>
          <p:nvPr/>
        </p:nvSpPr>
        <p:spPr>
          <a:xfrm>
            <a:off x="9597592" y="3987649"/>
            <a:ext cx="298704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6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Quantité d’engrais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6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en (kg/ha)</a:t>
            </a:r>
            <a:endParaRPr/>
          </a:p>
        </p:txBody>
      </p:sp>
      <p:sp>
        <p:nvSpPr>
          <p:cNvPr id="931" name="Google Shape;931;p103"/>
          <p:cNvSpPr txBox="1"/>
          <p:nvPr/>
        </p:nvSpPr>
        <p:spPr>
          <a:xfrm>
            <a:off x="385296" y="1244933"/>
            <a:ext cx="912533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2400"/>
              <a:buFont typeface="Arial"/>
              <a:buNone/>
            </a:pPr>
            <a:r>
              <a:rPr b="0" i="0" lang="fr-FR" sz="240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3- Le nombre de segment présent sur le graphique est 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2" name="Google Shape;932;p103"/>
          <p:cNvSpPr/>
          <p:nvPr/>
        </p:nvSpPr>
        <p:spPr>
          <a:xfrm>
            <a:off x="460283" y="3109117"/>
            <a:ext cx="1816573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a. 2</a:t>
            </a:r>
            <a:endParaRPr/>
          </a:p>
        </p:txBody>
      </p:sp>
      <p:sp>
        <p:nvSpPr>
          <p:cNvPr id="933" name="Google Shape;933;p103"/>
          <p:cNvSpPr/>
          <p:nvPr/>
        </p:nvSpPr>
        <p:spPr>
          <a:xfrm>
            <a:off x="2789974" y="3109117"/>
            <a:ext cx="1748210" cy="878532"/>
          </a:xfrm>
          <a:prstGeom prst="roundRect">
            <a:avLst>
              <a:gd fmla="val 16667" name="adj"/>
            </a:avLst>
          </a:prstGeom>
          <a:solidFill>
            <a:srgbClr val="003399"/>
          </a:solidFill>
          <a:ln cap="flat" cmpd="sng" w="25400">
            <a:solidFill>
              <a:srgbClr val="0C41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b. 3</a:t>
            </a:r>
            <a:endParaRPr/>
          </a:p>
        </p:txBody>
      </p:sp>
      <p:sp>
        <p:nvSpPr>
          <p:cNvPr id="934" name="Google Shape;934;p103"/>
          <p:cNvSpPr/>
          <p:nvPr/>
        </p:nvSpPr>
        <p:spPr>
          <a:xfrm>
            <a:off x="4920530" y="3135270"/>
            <a:ext cx="1816573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c. 4</a:t>
            </a:r>
            <a:endParaRPr/>
          </a:p>
        </p:txBody>
      </p:sp>
      <p:sp>
        <p:nvSpPr>
          <p:cNvPr id="935" name="Google Shape;935;p103"/>
          <p:cNvSpPr/>
          <p:nvPr/>
        </p:nvSpPr>
        <p:spPr>
          <a:xfrm>
            <a:off x="6939279" y="5703508"/>
            <a:ext cx="4386276" cy="646986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6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Variation de la quantité de Tournesol en fonction de la quantité d’engrais </a:t>
            </a:r>
            <a:endParaRPr/>
          </a:p>
        </p:txBody>
      </p:sp>
      <p:sp>
        <p:nvSpPr>
          <p:cNvPr id="936" name="Google Shape;936;p103"/>
          <p:cNvSpPr txBox="1"/>
          <p:nvPr/>
        </p:nvSpPr>
        <p:spPr>
          <a:xfrm>
            <a:off x="931018" y="339632"/>
            <a:ext cx="9752741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Parfait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r-FR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Si les élèves se sont trompés, expliquer pourquoi la réponse est fausse. Si c’est juste, expliquer aussi.</a:t>
            </a:r>
            <a:endParaRPr/>
          </a:p>
        </p:txBody>
      </p:sp>
      <p:pic>
        <p:nvPicPr>
          <p:cNvPr id="937" name="Google Shape;937;p10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38" name="Google Shape;938;p103"/>
          <p:cNvCxnSpPr/>
          <p:nvPr/>
        </p:nvCxnSpPr>
        <p:spPr>
          <a:xfrm>
            <a:off x="8956384" y="2117253"/>
            <a:ext cx="0" cy="2477565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939" name="Google Shape;939;p103"/>
          <p:cNvCxnSpPr/>
          <p:nvPr/>
        </p:nvCxnSpPr>
        <p:spPr>
          <a:xfrm>
            <a:off x="10157115" y="2096013"/>
            <a:ext cx="0" cy="2498805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940" name="Google Shape;940;p103"/>
          <p:cNvCxnSpPr/>
          <p:nvPr/>
        </p:nvCxnSpPr>
        <p:spPr>
          <a:xfrm>
            <a:off x="7159752" y="4905381"/>
            <a:ext cx="1876098" cy="0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grpSp>
        <p:nvGrpSpPr>
          <p:cNvPr id="941" name="Google Shape;941;p103"/>
          <p:cNvGrpSpPr/>
          <p:nvPr/>
        </p:nvGrpSpPr>
        <p:grpSpPr>
          <a:xfrm>
            <a:off x="7780213" y="4993991"/>
            <a:ext cx="802307" cy="437142"/>
            <a:chOff x="5926305" y="4588983"/>
            <a:chExt cx="1007288" cy="791164"/>
          </a:xfrm>
        </p:grpSpPr>
        <p:sp>
          <p:nvSpPr>
            <p:cNvPr id="942" name="Google Shape;942;p103"/>
            <p:cNvSpPr/>
            <p:nvPr/>
          </p:nvSpPr>
          <p:spPr>
            <a:xfrm>
              <a:off x="5926305" y="4588983"/>
              <a:ext cx="501445" cy="791164"/>
            </a:xfrm>
            <a:prstGeom prst="ellipse">
              <a:avLst/>
            </a:prstGeom>
            <a:noFill/>
            <a:ln cap="flat" cmpd="sng" w="9525">
              <a:solidFill>
                <a:srgbClr val="26849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000" u="none" cap="none" strike="noStrike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943" name="Google Shape;943;p103"/>
            <p:cNvSpPr/>
            <p:nvPr/>
          </p:nvSpPr>
          <p:spPr>
            <a:xfrm>
              <a:off x="6573593" y="4624565"/>
              <a:ext cx="360000" cy="3600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944" name="Google Shape;944;p103"/>
          <p:cNvCxnSpPr/>
          <p:nvPr/>
        </p:nvCxnSpPr>
        <p:spPr>
          <a:xfrm>
            <a:off x="9035850" y="4901255"/>
            <a:ext cx="1189912" cy="15771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grpSp>
        <p:nvGrpSpPr>
          <p:cNvPr id="945" name="Google Shape;945;p103"/>
          <p:cNvGrpSpPr/>
          <p:nvPr/>
        </p:nvGrpSpPr>
        <p:grpSpPr>
          <a:xfrm>
            <a:off x="9259906" y="5027186"/>
            <a:ext cx="501445" cy="581931"/>
            <a:chOff x="6502871" y="4584455"/>
            <a:chExt cx="501445" cy="791164"/>
          </a:xfrm>
        </p:grpSpPr>
        <p:sp>
          <p:nvSpPr>
            <p:cNvPr id="946" name="Google Shape;946;p103"/>
            <p:cNvSpPr/>
            <p:nvPr/>
          </p:nvSpPr>
          <p:spPr>
            <a:xfrm>
              <a:off x="6502871" y="4584455"/>
              <a:ext cx="501445" cy="791164"/>
            </a:xfrm>
            <a:prstGeom prst="ellipse">
              <a:avLst/>
            </a:prstGeom>
            <a:noFill/>
            <a:ln cap="flat" cmpd="sng" w="9525">
              <a:solidFill>
                <a:srgbClr val="26849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000" u="none" cap="none" strike="noStrike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/>
            </a:p>
          </p:txBody>
        </p:sp>
        <p:sp>
          <p:nvSpPr>
            <p:cNvPr id="947" name="Google Shape;947;p103"/>
            <p:cNvSpPr/>
            <p:nvPr/>
          </p:nvSpPr>
          <p:spPr>
            <a:xfrm>
              <a:off x="6573593" y="4624565"/>
              <a:ext cx="360000" cy="3600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948" name="Google Shape;948;p103"/>
          <p:cNvCxnSpPr/>
          <p:nvPr/>
        </p:nvCxnSpPr>
        <p:spPr>
          <a:xfrm flipH="1" rot="10800000">
            <a:off x="10203292" y="4919543"/>
            <a:ext cx="708656" cy="7885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grpSp>
        <p:nvGrpSpPr>
          <p:cNvPr id="949" name="Google Shape;949;p103"/>
          <p:cNvGrpSpPr/>
          <p:nvPr/>
        </p:nvGrpSpPr>
        <p:grpSpPr>
          <a:xfrm>
            <a:off x="10306897" y="5046488"/>
            <a:ext cx="501445" cy="562630"/>
            <a:chOff x="6502871" y="4584455"/>
            <a:chExt cx="501445" cy="791164"/>
          </a:xfrm>
        </p:grpSpPr>
        <p:sp>
          <p:nvSpPr>
            <p:cNvPr id="950" name="Google Shape;950;p103"/>
            <p:cNvSpPr/>
            <p:nvPr/>
          </p:nvSpPr>
          <p:spPr>
            <a:xfrm>
              <a:off x="6502871" y="4584455"/>
              <a:ext cx="501445" cy="791164"/>
            </a:xfrm>
            <a:prstGeom prst="ellipse">
              <a:avLst/>
            </a:prstGeom>
            <a:noFill/>
            <a:ln cap="flat" cmpd="sng" w="9525">
              <a:solidFill>
                <a:srgbClr val="26849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000" u="none" cap="none" strike="noStrike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  <p:sp>
          <p:nvSpPr>
            <p:cNvPr id="951" name="Google Shape;951;p103"/>
            <p:cNvSpPr/>
            <p:nvPr/>
          </p:nvSpPr>
          <p:spPr>
            <a:xfrm>
              <a:off x="6573593" y="4624565"/>
              <a:ext cx="360000" cy="3600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5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6" name="Google Shape;956;p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26945" y="1940232"/>
            <a:ext cx="4711743" cy="2965149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p104"/>
          <p:cNvSpPr txBox="1"/>
          <p:nvPr/>
        </p:nvSpPr>
        <p:spPr>
          <a:xfrm>
            <a:off x="6629392" y="1679513"/>
            <a:ext cx="3227867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Quantité de Tournesol en (q/ha)</a:t>
            </a:r>
            <a:endParaRPr/>
          </a:p>
        </p:txBody>
      </p:sp>
      <p:sp>
        <p:nvSpPr>
          <p:cNvPr id="958" name="Google Shape;958;p104"/>
          <p:cNvSpPr txBox="1"/>
          <p:nvPr/>
        </p:nvSpPr>
        <p:spPr>
          <a:xfrm>
            <a:off x="9597592" y="3987649"/>
            <a:ext cx="298704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6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Quantité d’engrais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6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en (kg/ha)</a:t>
            </a:r>
            <a:endParaRPr/>
          </a:p>
        </p:txBody>
      </p:sp>
      <p:sp>
        <p:nvSpPr>
          <p:cNvPr id="959" name="Google Shape;959;p104"/>
          <p:cNvSpPr txBox="1"/>
          <p:nvPr/>
        </p:nvSpPr>
        <p:spPr>
          <a:xfrm>
            <a:off x="1066059" y="280533"/>
            <a:ext cx="969043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Répondez à la question suivante.</a:t>
            </a:r>
            <a:endParaRPr/>
          </a:p>
        </p:txBody>
      </p:sp>
      <p:sp>
        <p:nvSpPr>
          <p:cNvPr id="960" name="Google Shape;960;p104"/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fr-FR" sz="14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Inviter les élèves à répondre sur les ardoises.</a:t>
            </a:r>
            <a:endParaRPr/>
          </a:p>
        </p:txBody>
      </p:sp>
      <p:pic>
        <p:nvPicPr>
          <p:cNvPr descr="Ardoise tablette à dessins Buki | Ecoterre" id="961" name="Google Shape;961;p104"/>
          <p:cNvPicPr preferRelativeResize="0"/>
          <p:nvPr/>
        </p:nvPicPr>
        <p:blipFill rotWithShape="1">
          <a:blip r:embed="rId4">
            <a:alphaModFix/>
          </a:blip>
          <a:srcRect b="6739" l="18792" r="22545" t="6740"/>
          <a:stretch/>
        </p:blipFill>
        <p:spPr>
          <a:xfrm>
            <a:off x="10961215" y="236605"/>
            <a:ext cx="645190" cy="951556"/>
          </a:xfrm>
          <a:prstGeom prst="rect">
            <a:avLst/>
          </a:prstGeom>
          <a:noFill/>
          <a:ln>
            <a:noFill/>
          </a:ln>
        </p:spPr>
      </p:pic>
      <p:sp>
        <p:nvSpPr>
          <p:cNvPr id="962" name="Google Shape;962;p104"/>
          <p:cNvSpPr/>
          <p:nvPr/>
        </p:nvSpPr>
        <p:spPr>
          <a:xfrm>
            <a:off x="436544" y="1921862"/>
            <a:ext cx="6094071" cy="919401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None/>
            </a:pPr>
            <a:r>
              <a:rPr b="0" i="0" lang="fr-FR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La quantité de tournesol </a:t>
            </a:r>
            <a:r>
              <a:rPr b="0" i="0" lang="fr-FR" sz="240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qui correspond à une </a:t>
            </a:r>
            <a:r>
              <a:rPr b="0" i="0" lang="fr-FR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quantité d’engrais égale à 100kg/ha </a:t>
            </a:r>
            <a:r>
              <a:rPr b="0" i="0" lang="fr-FR" sz="240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est 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3" name="Google Shape;963;p104"/>
          <p:cNvSpPr/>
          <p:nvPr/>
        </p:nvSpPr>
        <p:spPr>
          <a:xfrm>
            <a:off x="496364" y="3728133"/>
            <a:ext cx="1816573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a. 15</a:t>
            </a:r>
            <a:endParaRPr/>
          </a:p>
        </p:txBody>
      </p:sp>
      <p:sp>
        <p:nvSpPr>
          <p:cNvPr id="964" name="Google Shape;964;p104"/>
          <p:cNvSpPr/>
          <p:nvPr/>
        </p:nvSpPr>
        <p:spPr>
          <a:xfrm>
            <a:off x="2742628" y="3728133"/>
            <a:ext cx="1748210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b. 20</a:t>
            </a:r>
            <a:endParaRPr/>
          </a:p>
        </p:txBody>
      </p:sp>
      <p:sp>
        <p:nvSpPr>
          <p:cNvPr id="965" name="Google Shape;965;p104"/>
          <p:cNvSpPr/>
          <p:nvPr/>
        </p:nvSpPr>
        <p:spPr>
          <a:xfrm>
            <a:off x="4862207" y="3728133"/>
            <a:ext cx="1816573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c. 25</a:t>
            </a:r>
            <a:endParaRPr/>
          </a:p>
        </p:txBody>
      </p:sp>
      <p:sp>
        <p:nvSpPr>
          <p:cNvPr id="966" name="Google Shape;966;p104"/>
          <p:cNvSpPr/>
          <p:nvPr/>
        </p:nvSpPr>
        <p:spPr>
          <a:xfrm>
            <a:off x="7113462" y="4905381"/>
            <a:ext cx="4386276" cy="646986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6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Variation de la quantité de Tournesol en fonction de la quantité d’engrais </a:t>
            </a:r>
            <a:endParaRPr/>
          </a:p>
        </p:txBody>
      </p:sp>
      <p:sp>
        <p:nvSpPr>
          <p:cNvPr id="967" name="Google Shape;967;p104"/>
          <p:cNvSpPr txBox="1"/>
          <p:nvPr/>
        </p:nvSpPr>
        <p:spPr>
          <a:xfrm>
            <a:off x="558163" y="1231508"/>
            <a:ext cx="912533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4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4- Choisissez la bonne réponse: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" name="Google Shape;972;p1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26945" y="1940232"/>
            <a:ext cx="4711743" cy="2965149"/>
          </a:xfrm>
          <a:prstGeom prst="rect">
            <a:avLst/>
          </a:prstGeom>
          <a:noFill/>
          <a:ln>
            <a:noFill/>
          </a:ln>
        </p:spPr>
      </p:pic>
      <p:sp>
        <p:nvSpPr>
          <p:cNvPr id="973" name="Google Shape;973;p105"/>
          <p:cNvSpPr txBox="1"/>
          <p:nvPr/>
        </p:nvSpPr>
        <p:spPr>
          <a:xfrm>
            <a:off x="6629392" y="1679513"/>
            <a:ext cx="3227867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Quantité de Tournesol en (q/ha)</a:t>
            </a:r>
            <a:endParaRPr/>
          </a:p>
        </p:txBody>
      </p:sp>
      <p:sp>
        <p:nvSpPr>
          <p:cNvPr id="974" name="Google Shape;974;p105"/>
          <p:cNvSpPr txBox="1"/>
          <p:nvPr/>
        </p:nvSpPr>
        <p:spPr>
          <a:xfrm>
            <a:off x="9597592" y="3987649"/>
            <a:ext cx="298704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6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Quantité d’engrais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6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en (kg/ha)</a:t>
            </a:r>
            <a:endParaRPr/>
          </a:p>
        </p:txBody>
      </p:sp>
      <p:sp>
        <p:nvSpPr>
          <p:cNvPr id="975" name="Google Shape;975;p105"/>
          <p:cNvSpPr/>
          <p:nvPr/>
        </p:nvSpPr>
        <p:spPr>
          <a:xfrm>
            <a:off x="436544" y="1921862"/>
            <a:ext cx="6094071" cy="919401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2400"/>
              <a:buFont typeface="Arial"/>
              <a:buNone/>
            </a:pPr>
            <a:r>
              <a:rPr b="0" i="0" lang="fr-FR" sz="240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La quantité de tournesol qui correspond à une quantité d’engrais égale à 100kg/ha est 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6" name="Google Shape;976;p105"/>
          <p:cNvSpPr/>
          <p:nvPr/>
        </p:nvSpPr>
        <p:spPr>
          <a:xfrm>
            <a:off x="496364" y="3728133"/>
            <a:ext cx="1816573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a. 15</a:t>
            </a:r>
            <a:endParaRPr/>
          </a:p>
        </p:txBody>
      </p:sp>
      <p:sp>
        <p:nvSpPr>
          <p:cNvPr id="977" name="Google Shape;977;p105"/>
          <p:cNvSpPr/>
          <p:nvPr/>
        </p:nvSpPr>
        <p:spPr>
          <a:xfrm>
            <a:off x="2742628" y="3728133"/>
            <a:ext cx="1748210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b. 20</a:t>
            </a:r>
            <a:endParaRPr/>
          </a:p>
        </p:txBody>
      </p:sp>
      <p:sp>
        <p:nvSpPr>
          <p:cNvPr id="978" name="Google Shape;978;p105"/>
          <p:cNvSpPr/>
          <p:nvPr/>
        </p:nvSpPr>
        <p:spPr>
          <a:xfrm>
            <a:off x="4862207" y="3728133"/>
            <a:ext cx="1816573" cy="878532"/>
          </a:xfrm>
          <a:prstGeom prst="roundRect">
            <a:avLst>
              <a:gd fmla="val 16667" name="adj"/>
            </a:avLst>
          </a:prstGeom>
          <a:solidFill>
            <a:srgbClr val="003399"/>
          </a:solidFill>
          <a:ln cap="flat" cmpd="sng" w="25400">
            <a:solidFill>
              <a:srgbClr val="0C41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c. 25</a:t>
            </a:r>
            <a:endParaRPr/>
          </a:p>
        </p:txBody>
      </p:sp>
      <p:sp>
        <p:nvSpPr>
          <p:cNvPr id="979" name="Google Shape;979;p105"/>
          <p:cNvSpPr/>
          <p:nvPr/>
        </p:nvSpPr>
        <p:spPr>
          <a:xfrm>
            <a:off x="7113462" y="4905381"/>
            <a:ext cx="4386276" cy="646986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6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Variation de la quantité de Tournesol en fonction de la quantité d’engrais </a:t>
            </a:r>
            <a:endParaRPr/>
          </a:p>
        </p:txBody>
      </p:sp>
      <p:sp>
        <p:nvSpPr>
          <p:cNvPr id="980" name="Google Shape;980;p105"/>
          <p:cNvSpPr txBox="1"/>
          <p:nvPr/>
        </p:nvSpPr>
        <p:spPr>
          <a:xfrm>
            <a:off x="558163" y="1231508"/>
            <a:ext cx="912533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4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4- La bonne réponse: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1" name="Google Shape;981;p105"/>
          <p:cNvSpPr/>
          <p:nvPr/>
        </p:nvSpPr>
        <p:spPr>
          <a:xfrm>
            <a:off x="8176605" y="4615945"/>
            <a:ext cx="393287" cy="279972"/>
          </a:xfrm>
          <a:prstGeom prst="ellipse">
            <a:avLst/>
          </a:prstGeom>
          <a:noFill/>
          <a:ln cap="flat" cmpd="sng" w="2540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2" name="Google Shape;982;p105"/>
          <p:cNvSpPr/>
          <p:nvPr/>
        </p:nvSpPr>
        <p:spPr>
          <a:xfrm>
            <a:off x="6811910" y="2588241"/>
            <a:ext cx="393285" cy="363794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83" name="Google Shape;983;p105"/>
          <p:cNvCxnSpPr/>
          <p:nvPr/>
        </p:nvCxnSpPr>
        <p:spPr>
          <a:xfrm rot="10800000">
            <a:off x="8373249" y="2841263"/>
            <a:ext cx="0" cy="1731161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984" name="Google Shape;984;p105"/>
          <p:cNvCxnSpPr/>
          <p:nvPr/>
        </p:nvCxnSpPr>
        <p:spPr>
          <a:xfrm rot="10800000">
            <a:off x="7160129" y="2777611"/>
            <a:ext cx="1188343" cy="0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sp>
        <p:nvSpPr>
          <p:cNvPr id="985" name="Google Shape;985;p105"/>
          <p:cNvSpPr txBox="1"/>
          <p:nvPr/>
        </p:nvSpPr>
        <p:spPr>
          <a:xfrm>
            <a:off x="931018" y="339632"/>
            <a:ext cx="9752741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Parfait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r-FR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Si les élèves se sont trompés, expliquer pourquoi la réponse est fausse. Si c’est juste, expliquer aussi.</a:t>
            </a:r>
            <a:endParaRPr/>
          </a:p>
        </p:txBody>
      </p:sp>
      <p:pic>
        <p:nvPicPr>
          <p:cNvPr id="986" name="Google Shape;986;p10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0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1" name="Google Shape;991;p106"/>
          <p:cNvGrpSpPr/>
          <p:nvPr/>
        </p:nvGrpSpPr>
        <p:grpSpPr>
          <a:xfrm>
            <a:off x="2188786" y="1398631"/>
            <a:ext cx="7823200" cy="4347639"/>
            <a:chOff x="1324757" y="2465021"/>
            <a:chExt cx="11734800" cy="6521459"/>
          </a:xfrm>
        </p:grpSpPr>
        <p:sp>
          <p:nvSpPr>
            <p:cNvPr id="992" name="Google Shape;992;p106"/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fmla="val 2665" name="adj"/>
              </a:avLst>
            </a:prstGeom>
            <a:solidFill>
              <a:schemeClr val="lt1"/>
            </a:solidFill>
            <a:ln cap="flat" cmpd="sng" w="254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6666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3" name="Google Shape;993;p106"/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4" name="Google Shape;994;p106"/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rgbClr val="195868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705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5" name="Google Shape;995;p106"/>
          <p:cNvSpPr/>
          <p:nvPr/>
        </p:nvSpPr>
        <p:spPr>
          <a:xfrm>
            <a:off x="2653053" y="5210746"/>
            <a:ext cx="6960000" cy="86517"/>
          </a:xfrm>
          <a:prstGeom prst="rect">
            <a:avLst/>
          </a:prstGeom>
          <a:solidFill>
            <a:srgbClr val="006C82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6" name="Google Shape;996;p106"/>
          <p:cNvSpPr/>
          <p:nvPr/>
        </p:nvSpPr>
        <p:spPr>
          <a:xfrm>
            <a:off x="10562772" y="87839"/>
            <a:ext cx="1455855" cy="660400"/>
          </a:xfrm>
          <a:prstGeom prst="rect">
            <a:avLst/>
          </a:prstGeom>
          <a:solidFill>
            <a:srgbClr val="006C8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7" name="Google Shape;997;p106"/>
          <p:cNvSpPr/>
          <p:nvPr/>
        </p:nvSpPr>
        <p:spPr>
          <a:xfrm>
            <a:off x="10997948" y="82041"/>
            <a:ext cx="102067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b="0" i="0" lang="fr-FR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PG</a:t>
            </a:r>
            <a:endParaRPr/>
          </a:p>
        </p:txBody>
      </p:sp>
      <p:sp>
        <p:nvSpPr>
          <p:cNvPr id="998" name="Google Shape;998;p106"/>
          <p:cNvSpPr txBox="1"/>
          <p:nvPr/>
        </p:nvSpPr>
        <p:spPr>
          <a:xfrm>
            <a:off x="2448803" y="2740893"/>
            <a:ext cx="7390463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Arial"/>
              <a:buNone/>
            </a:pPr>
            <a:r>
              <a:rPr b="1" i="0" lang="fr-FR" sz="4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Pratique guidée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Arial"/>
              <a:buNone/>
            </a:pPr>
            <a:r>
              <a:rPr b="1" i="0" lang="fr-FR" sz="4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en binôme </a:t>
            </a:r>
            <a:r>
              <a:rPr b="1" i="0" lang="fr-FR" sz="4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(5 min) </a:t>
            </a:r>
            <a:endParaRPr b="1" i="0" sz="4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9" name="Google Shape;999;p1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69363" y="2093101"/>
            <a:ext cx="649963" cy="649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3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4" name="Google Shape;1004;p10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24551" y="435828"/>
            <a:ext cx="605086" cy="60508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05" name="Google Shape;1005;p107"/>
          <p:cNvGrpSpPr/>
          <p:nvPr/>
        </p:nvGrpSpPr>
        <p:grpSpPr>
          <a:xfrm>
            <a:off x="625876" y="1138428"/>
            <a:ext cx="5122541" cy="338554"/>
            <a:chOff x="414386" y="819898"/>
            <a:chExt cx="5122541" cy="338554"/>
          </a:xfrm>
        </p:grpSpPr>
        <p:pic>
          <p:nvPicPr>
            <p:cNvPr id="1006" name="Google Shape;1006;p10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14386" y="844125"/>
              <a:ext cx="1133533" cy="2508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7" name="Google Shape;1007;p107"/>
            <p:cNvSpPr/>
            <p:nvPr/>
          </p:nvSpPr>
          <p:spPr>
            <a:xfrm>
              <a:off x="1181568" y="822582"/>
              <a:ext cx="3834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01</a:t>
              </a:r>
              <a:endParaRPr/>
            </a:p>
          </p:txBody>
        </p:sp>
        <p:sp>
          <p:nvSpPr>
            <p:cNvPr id="1008" name="Google Shape;1008;p107"/>
            <p:cNvSpPr/>
            <p:nvPr/>
          </p:nvSpPr>
          <p:spPr>
            <a:xfrm>
              <a:off x="485696" y="882898"/>
              <a:ext cx="677644" cy="167942"/>
            </a:xfrm>
            <a:prstGeom prst="rect">
              <a:avLst/>
            </a:prstGeom>
            <a:solidFill>
              <a:srgbClr val="1D8FEB"/>
            </a:solidFill>
            <a:ln cap="flat" cmpd="sng" w="25400">
              <a:solidFill>
                <a:srgbClr val="1D8F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9" name="Google Shape;1009;p107"/>
            <p:cNvSpPr txBox="1"/>
            <p:nvPr/>
          </p:nvSpPr>
          <p:spPr>
            <a:xfrm>
              <a:off x="597922" y="819898"/>
              <a:ext cx="711146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0" spcFirstLastPara="1" rIns="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Activité</a:t>
              </a:r>
              <a:endParaRPr/>
            </a:p>
          </p:txBody>
        </p:sp>
        <p:sp>
          <p:nvSpPr>
            <p:cNvPr id="1010" name="Google Shape;1010;p107"/>
            <p:cNvSpPr txBox="1"/>
            <p:nvPr/>
          </p:nvSpPr>
          <p:spPr>
            <a:xfrm>
              <a:off x="1583234" y="819898"/>
              <a:ext cx="3953693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600" u="none" cap="none" strike="noStrike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Variation de la masse de l’autruche.</a:t>
              </a:r>
              <a:endParaRPr/>
            </a:p>
          </p:txBody>
        </p:sp>
      </p:grpSp>
      <p:pic>
        <p:nvPicPr>
          <p:cNvPr id="1011" name="Google Shape;1011;p10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72413" y="1413493"/>
            <a:ext cx="5838895" cy="4083852"/>
          </a:xfrm>
          <a:prstGeom prst="rect">
            <a:avLst/>
          </a:prstGeom>
          <a:noFill/>
          <a:ln>
            <a:noFill/>
          </a:ln>
        </p:spPr>
      </p:pic>
      <p:sp>
        <p:nvSpPr>
          <p:cNvPr id="1012" name="Google Shape;1012;p107"/>
          <p:cNvSpPr txBox="1"/>
          <p:nvPr/>
        </p:nvSpPr>
        <p:spPr>
          <a:xfrm>
            <a:off x="625876" y="1484978"/>
            <a:ext cx="4644213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Pendant 14 mois , Samira  a mesuré la masse d’une autruche. Le graphique ci-contre présente les résultats obtenus.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13" name="Google Shape;1013;p10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91379" y="2599329"/>
            <a:ext cx="3248087" cy="3426555"/>
          </a:xfrm>
          <a:prstGeom prst="rect">
            <a:avLst/>
          </a:prstGeom>
          <a:noFill/>
          <a:ln>
            <a:noFill/>
          </a:ln>
        </p:spPr>
      </p:pic>
      <p:sp>
        <p:nvSpPr>
          <p:cNvPr id="1014" name="Google Shape;1014;p107"/>
          <p:cNvSpPr/>
          <p:nvPr/>
        </p:nvSpPr>
        <p:spPr>
          <a:xfrm>
            <a:off x="5428167" y="5518935"/>
            <a:ext cx="5838895" cy="506949"/>
          </a:xfrm>
          <a:prstGeom prst="rect">
            <a:avLst/>
          </a:prstGeom>
          <a:noFill/>
          <a:ln cap="flat" cmpd="sng" w="25400">
            <a:solidFill>
              <a:srgbClr val="0C41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Titre : ……………………………………………………….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5" name="Google Shape;1015;p107"/>
          <p:cNvSpPr txBox="1"/>
          <p:nvPr/>
        </p:nvSpPr>
        <p:spPr>
          <a:xfrm>
            <a:off x="1091379" y="199450"/>
            <a:ext cx="98520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4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Maintenant, vous allez travailler en binôme. Chacun prend 5 minutes pour réaliser l’activité</a:t>
            </a:r>
            <a:r>
              <a:rPr b="1" i="0" lang="fr-FR" sz="12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fr-FR">
                <a:solidFill>
                  <a:srgbClr val="222A35"/>
                </a:solidFill>
              </a:rPr>
              <a:t>de la  page 2</a:t>
            </a:r>
            <a:r>
              <a:rPr b="1" lang="fr-FR">
                <a:solidFill>
                  <a:srgbClr val="222A35"/>
                </a:solidFill>
              </a:rPr>
              <a:t>5</a:t>
            </a:r>
            <a:r>
              <a:rPr b="1" i="0" lang="fr-FR" sz="14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 sur le livret. Ensuite, vous comparez vos réponses en justifiant.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r-FR" sz="1400" u="none" cap="none" strike="noStrike">
                <a:solidFill>
                  <a:srgbClr val="3D4B5F"/>
                </a:solidFill>
                <a:latin typeface="Arial"/>
                <a:ea typeface="Arial"/>
                <a:cs typeface="Arial"/>
                <a:sym typeface="Arial"/>
              </a:rPr>
              <a:t>Lire et expliquer les consignes aux élèves. Puis suivre de près les élèves et apporter de l’aide si nécessaire</a:t>
            </a:r>
            <a:r>
              <a:rPr b="0" i="1" lang="fr-FR" sz="2000" u="none" cap="none" strike="noStrike">
                <a:solidFill>
                  <a:srgbClr val="3D4B5F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9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1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24551" y="435828"/>
            <a:ext cx="605086" cy="605086"/>
          </a:xfrm>
          <a:prstGeom prst="rect">
            <a:avLst/>
          </a:prstGeom>
          <a:noFill/>
          <a:ln>
            <a:noFill/>
          </a:ln>
        </p:spPr>
      </p:pic>
      <p:sp>
        <p:nvSpPr>
          <p:cNvPr id="1021" name="Google Shape;1021;p108"/>
          <p:cNvSpPr txBox="1"/>
          <p:nvPr/>
        </p:nvSpPr>
        <p:spPr>
          <a:xfrm>
            <a:off x="521109" y="1077786"/>
            <a:ext cx="11553000" cy="48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b="1" i="0" lang="fr-FR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1-Identifiez</a:t>
            </a:r>
            <a:r>
              <a:rPr b="0" i="0" lang="fr-FR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les variables</a:t>
            </a:r>
            <a:r>
              <a:rPr lang="fr-FR" sz="1700">
                <a:solidFill>
                  <a:schemeClr val="dk1"/>
                </a:solidFill>
              </a:rPr>
              <a:t> et </a:t>
            </a:r>
            <a:r>
              <a:rPr lang="fr-FR" sz="1700">
                <a:solidFill>
                  <a:schemeClr val="dk1"/>
                </a:solidFill>
              </a:rPr>
              <a:t>leurs</a:t>
            </a:r>
            <a:r>
              <a:rPr lang="fr-FR" sz="1700">
                <a:solidFill>
                  <a:schemeClr val="dk1"/>
                </a:solidFill>
              </a:rPr>
              <a:t> unités.</a:t>
            </a:r>
            <a:r>
              <a:rPr b="0" i="0" lang="fr-FR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7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b="1" i="0" lang="fr-FR" sz="17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La variable dépendante </a:t>
            </a:r>
            <a:r>
              <a:rPr b="0" i="0" lang="fr-FR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</a:t>
            </a:r>
            <a:r>
              <a:rPr b="1" i="0" lang="fr-FR" sz="17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fr-FR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……………………..………., </a:t>
            </a:r>
            <a:r>
              <a:rPr b="1" lang="fr-FR" sz="1700"/>
              <a:t>S</a:t>
            </a:r>
            <a:r>
              <a:rPr b="1" i="0" lang="fr-FR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 unité</a:t>
            </a:r>
            <a:r>
              <a:rPr b="0" i="0" lang="fr-FR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………... ……….……...</a:t>
            </a:r>
            <a:endParaRPr/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700" u="none" cap="none" strike="noStrike">
                <a:solidFill>
                  <a:srgbClr val="1D8FEB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b="0" i="0" lang="fr-FR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fr-FR" sz="1700" u="none" cap="none" strike="noStrike">
                <a:solidFill>
                  <a:srgbClr val="1D8FEB"/>
                </a:solidFill>
                <a:latin typeface="Arial"/>
                <a:ea typeface="Arial"/>
                <a:cs typeface="Arial"/>
                <a:sym typeface="Arial"/>
              </a:rPr>
              <a:t>La variable indépendante </a:t>
            </a:r>
            <a:r>
              <a:rPr b="0" i="0" lang="fr-FR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</a:t>
            </a:r>
            <a:r>
              <a:rPr b="1" i="0" lang="fr-FR" sz="17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fr-FR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…………………………., </a:t>
            </a:r>
            <a:r>
              <a:rPr b="1" lang="fr-FR" sz="1700"/>
              <a:t>S</a:t>
            </a:r>
            <a:r>
              <a:rPr b="1" i="0" lang="fr-FR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 unité</a:t>
            </a:r>
            <a:r>
              <a:rPr b="0" i="0" lang="fr-FR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………... …………...…...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2- I</a:t>
            </a:r>
            <a:r>
              <a:rPr b="1" lang="fr-FR" sz="1700">
                <a:solidFill>
                  <a:schemeClr val="dk1"/>
                </a:solidFill>
              </a:rPr>
              <a:t>dentifi</a:t>
            </a:r>
            <a:r>
              <a:rPr b="1" i="0" lang="fr-FR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ez</a:t>
            </a:r>
            <a:r>
              <a:rPr b="0" i="0" lang="fr-FR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le titre du graphique.</a:t>
            </a:r>
            <a:endParaRPr/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…………………………..……………</a:t>
            </a:r>
            <a:r>
              <a:rPr lang="fr-FR" sz="1700"/>
              <a:t>…………………….</a:t>
            </a:r>
            <a:r>
              <a:rPr b="0" i="0" lang="fr-FR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……………………………………………….</a:t>
            </a:r>
            <a:endParaRPr/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3-</a:t>
            </a:r>
            <a:r>
              <a:rPr b="1" lang="fr-FR" sz="1700">
                <a:solidFill>
                  <a:schemeClr val="dk1"/>
                </a:solidFill>
              </a:rPr>
              <a:t> Remplissez </a:t>
            </a:r>
            <a:r>
              <a:rPr b="0" i="0" lang="fr-FR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 tableau suivant.</a:t>
            </a:r>
            <a:endParaRPr b="0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fr-FR" sz="1700">
                <a:solidFill>
                  <a:schemeClr val="dk1"/>
                </a:solidFill>
              </a:rPr>
              <a:t>4- Identifiez</a:t>
            </a:r>
            <a:r>
              <a:rPr lang="fr-FR" sz="1700">
                <a:solidFill>
                  <a:schemeClr val="dk1"/>
                </a:solidFill>
              </a:rPr>
              <a:t> le nombre de segments.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700">
                <a:solidFill>
                  <a:schemeClr val="dk1"/>
                </a:solidFill>
              </a:rPr>
              <a:t>           Le nombre de segments = ……………..………………………………….</a:t>
            </a:r>
            <a:endParaRPr sz="1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</p:txBody>
      </p:sp>
      <p:graphicFrame>
        <p:nvGraphicFramePr>
          <p:cNvPr id="1022" name="Google Shape;1022;p108"/>
          <p:cNvGraphicFramePr/>
          <p:nvPr/>
        </p:nvGraphicFramePr>
        <p:xfrm>
          <a:off x="2859451" y="343487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{F7B69AE4-0D10-4E20-BFBD-E265257DBEE4}</a:tableStyleId>
              </a:tblPr>
              <a:tblGrid>
                <a:gridCol w="3770225"/>
                <a:gridCol w="967125"/>
                <a:gridCol w="1173000"/>
                <a:gridCol w="1279625"/>
                <a:gridCol w="1373925"/>
              </a:tblGrid>
              <a:tr h="52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600" u="none" cap="none" strike="noStrike"/>
                        <a:t>Age (en mois)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C7E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600" u="none" cap="none" strike="noStrike">
                          <a:solidFill>
                            <a:srgbClr val="FF0000"/>
                          </a:solidFill>
                        </a:rPr>
                        <a:t>2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C7E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600" u="none" cap="none" strike="noStrike"/>
                        <a:t>4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C7E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600" u="none" cap="none" strike="noStrike"/>
                        <a:t>10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C7E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600" u="none" cap="none" strike="noStrike"/>
                        <a:t>14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C7E4F6"/>
                    </a:solidFill>
                  </a:tcPr>
                </a:tc>
              </a:tr>
              <a:tr h="484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600" u="none" cap="none" strike="noStrike"/>
                        <a:t>La masse de l’autruche (en Kg)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8D6C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600" u="none" cap="none" strike="noStrike">
                          <a:solidFill>
                            <a:srgbClr val="FF0000"/>
                          </a:solidFill>
                        </a:rPr>
                        <a:t>20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8D6C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fr-FR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………….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8D6C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fr-FR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………….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8D6C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fr-FR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………….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8D6C7"/>
                    </a:solidFill>
                  </a:tcPr>
                </a:tc>
              </a:tr>
            </a:tbl>
          </a:graphicData>
        </a:graphic>
      </p:graphicFrame>
      <p:sp>
        <p:nvSpPr>
          <p:cNvPr id="1023" name="Google Shape;1023;p108"/>
          <p:cNvSpPr txBox="1"/>
          <p:nvPr/>
        </p:nvSpPr>
        <p:spPr>
          <a:xfrm>
            <a:off x="465566" y="5419746"/>
            <a:ext cx="105450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5-</a:t>
            </a:r>
            <a:r>
              <a:rPr b="0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Décrivez</a:t>
            </a:r>
            <a:r>
              <a:rPr b="0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les variations observées.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De 0 à </a:t>
            </a:r>
            <a:r>
              <a:rPr lang="fr-FR" sz="1800"/>
              <a:t>10</a:t>
            </a: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mois, la masse de l’autruche ……………….……..…. de ……….……kg à……….……….kg.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De </a:t>
            </a:r>
            <a:r>
              <a:rPr lang="fr-FR" sz="1800"/>
              <a:t>10</a:t>
            </a: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à 14 mois, la masse de l’autruche ……………..………...……………. à…………….…..….kg.</a:t>
            </a:r>
            <a:endParaRPr/>
          </a:p>
        </p:txBody>
      </p:sp>
      <p:sp>
        <p:nvSpPr>
          <p:cNvPr id="1024" name="Google Shape;1024;p108"/>
          <p:cNvSpPr txBox="1"/>
          <p:nvPr/>
        </p:nvSpPr>
        <p:spPr>
          <a:xfrm>
            <a:off x="1091379" y="199450"/>
            <a:ext cx="9851923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4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Maintenant, vous allez travailler en binôme. Chacun prend 2 minutes pour réaliser l’activité </a:t>
            </a:r>
            <a:r>
              <a:rPr b="1" lang="fr-FR">
                <a:solidFill>
                  <a:srgbClr val="222A35"/>
                </a:solidFill>
              </a:rPr>
              <a:t>de la  page 25 </a:t>
            </a:r>
            <a:r>
              <a:rPr b="1" lang="fr-FR">
                <a:solidFill>
                  <a:srgbClr val="222A35"/>
                </a:solidFill>
              </a:rPr>
              <a:t> </a:t>
            </a:r>
            <a:r>
              <a:rPr b="1" i="0" lang="fr-FR" sz="14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sur le livret. Ensuite, vous comparez vos réponses en justifiant.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r-FR" sz="1400" u="none" cap="none" strike="noStrike">
                <a:solidFill>
                  <a:srgbClr val="3D4B5F"/>
                </a:solidFill>
                <a:latin typeface="Arial"/>
                <a:ea typeface="Arial"/>
                <a:cs typeface="Arial"/>
                <a:sym typeface="Arial"/>
              </a:rPr>
              <a:t>Lire et expliquer les consignes aux élèves. Puis suivre de près les élèves et apporter de l’aide si nécessaire</a:t>
            </a:r>
            <a:r>
              <a:rPr b="0" i="1" lang="fr-FR" sz="2000" u="none" cap="none" strike="noStrike">
                <a:solidFill>
                  <a:srgbClr val="3D4B5F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8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p109"/>
          <p:cNvSpPr txBox="1"/>
          <p:nvPr/>
        </p:nvSpPr>
        <p:spPr>
          <a:xfrm>
            <a:off x="1035828" y="349089"/>
            <a:ext cx="6096000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Correction.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r-FR" sz="1400" u="none" cap="none" strike="noStrike">
                <a:solidFill>
                  <a:srgbClr val="3D4B5F"/>
                </a:solidFill>
                <a:latin typeface="Arial"/>
                <a:ea typeface="Arial"/>
                <a:cs typeface="Arial"/>
                <a:sym typeface="Arial"/>
              </a:rPr>
              <a:t>Invitez les élèves à passer au tableau pour rédiger leurs réponses </a:t>
            </a:r>
            <a:endParaRPr b="0" i="1" sz="1400" u="none" cap="none" strike="noStrike">
              <a:solidFill>
                <a:srgbClr val="3D4B5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0" name="Google Shape;1030;p109"/>
          <p:cNvSpPr txBox="1"/>
          <p:nvPr/>
        </p:nvSpPr>
        <p:spPr>
          <a:xfrm>
            <a:off x="377849" y="1238466"/>
            <a:ext cx="4998823" cy="7001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1-Identifiez</a:t>
            </a:r>
            <a:r>
              <a:rPr b="0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les variables et leurs unités.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31" name="Google Shape;1031;p1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39341" y="1588562"/>
            <a:ext cx="5838895" cy="4083852"/>
          </a:xfrm>
          <a:prstGeom prst="rect">
            <a:avLst/>
          </a:prstGeom>
          <a:noFill/>
          <a:ln>
            <a:noFill/>
          </a:ln>
        </p:spPr>
      </p:pic>
      <p:sp>
        <p:nvSpPr>
          <p:cNvPr id="1032" name="Google Shape;1032;p109"/>
          <p:cNvSpPr txBox="1"/>
          <p:nvPr/>
        </p:nvSpPr>
        <p:spPr>
          <a:xfrm>
            <a:off x="313764" y="3739722"/>
            <a:ext cx="4998900" cy="10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D8FEB"/>
              </a:buClr>
              <a:buSzPts val="1700"/>
              <a:buFont typeface="Arial"/>
              <a:buNone/>
            </a:pPr>
            <a:r>
              <a:rPr b="0" i="0" lang="fr-FR" sz="1700" u="none" cap="none" strike="noStrike">
                <a:solidFill>
                  <a:srgbClr val="1D8FEB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b="0" i="0" lang="fr-FR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fr-FR" sz="1700" u="none" cap="none" strike="noStrike">
                <a:solidFill>
                  <a:srgbClr val="1D8FEB"/>
                </a:solidFill>
                <a:latin typeface="Arial"/>
                <a:ea typeface="Arial"/>
                <a:cs typeface="Arial"/>
                <a:sym typeface="Arial"/>
              </a:rPr>
              <a:t>La variable indépendante </a:t>
            </a:r>
            <a:r>
              <a:rPr b="0" i="0" lang="fr-FR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</a:t>
            </a:r>
            <a:r>
              <a:rPr b="1" i="0" lang="fr-FR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……………………….</a:t>
            </a:r>
            <a:r>
              <a:rPr b="0" i="0" lang="fr-FR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1" i="0" lang="fr-FR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son unité est </a:t>
            </a:r>
            <a:r>
              <a:rPr b="0" i="0" lang="fr-FR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b="0" i="0" lang="fr-FR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fr-FR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……………</a:t>
            </a:r>
            <a:r>
              <a:rPr b="0" i="0" lang="fr-FR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3" name="Google Shape;1033;p109"/>
          <p:cNvSpPr txBox="1"/>
          <p:nvPr/>
        </p:nvSpPr>
        <p:spPr>
          <a:xfrm>
            <a:off x="377849" y="2094019"/>
            <a:ext cx="5328000" cy="13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700"/>
              <a:buFont typeface="Arial"/>
              <a:buNone/>
            </a:pPr>
            <a:r>
              <a:rPr b="0" i="0" lang="fr-FR" sz="17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b="1" i="0" lang="fr-FR" sz="17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La variable dépendante </a:t>
            </a:r>
            <a:r>
              <a:rPr b="0" i="0" lang="fr-FR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</a:t>
            </a:r>
            <a:r>
              <a:rPr b="1" i="0" lang="fr-FR" sz="17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fr-FR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………………………………</a:t>
            </a:r>
            <a:r>
              <a:rPr b="0" i="0" lang="fr-FR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1" lang="fr-FR" sz="1700">
                <a:solidFill>
                  <a:schemeClr val="dk1"/>
                </a:solidFill>
              </a:rPr>
              <a:t>S</a:t>
            </a:r>
            <a:r>
              <a:rPr b="1" i="0" lang="fr-FR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 unité est </a:t>
            </a:r>
            <a:r>
              <a:rPr b="0" i="0" lang="fr-FR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b="1" i="0" lang="fr-FR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………..</a:t>
            </a:r>
            <a:r>
              <a:rPr b="0" i="0" lang="fr-FR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ever la main - Icônes mains et gestes gratuites" id="1034" name="Google Shape;1034;p10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8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p110"/>
          <p:cNvSpPr txBox="1"/>
          <p:nvPr/>
        </p:nvSpPr>
        <p:spPr>
          <a:xfrm>
            <a:off x="362363" y="1468959"/>
            <a:ext cx="5488500" cy="14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2- </a:t>
            </a:r>
            <a:r>
              <a:rPr b="1" lang="fr-FR" sz="1800">
                <a:solidFill>
                  <a:schemeClr val="dk1"/>
                </a:solidFill>
              </a:rPr>
              <a:t>Identifiez </a:t>
            </a:r>
            <a:r>
              <a:rPr lang="fr-FR" sz="1800">
                <a:solidFill>
                  <a:schemeClr val="dk1"/>
                </a:solidFill>
              </a:rPr>
              <a:t>le</a:t>
            </a:r>
            <a:r>
              <a:rPr b="0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titre du graphique.</a:t>
            </a:r>
            <a:endParaRPr/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……………</a:t>
            </a:r>
            <a:r>
              <a:rPr b="1" lang="fr-FR" sz="2000">
                <a:solidFill>
                  <a:schemeClr val="dk1"/>
                </a:solidFill>
              </a:rPr>
              <a:t>…….</a:t>
            </a:r>
            <a:r>
              <a:rPr b="1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……………………………</a:t>
            </a:r>
            <a:r>
              <a:rPr b="0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………………</a:t>
            </a:r>
            <a:r>
              <a:rPr b="1" lang="fr-FR" sz="2000">
                <a:solidFill>
                  <a:schemeClr val="dk1"/>
                </a:solidFill>
              </a:rPr>
              <a:t>…………</a:t>
            </a:r>
            <a:r>
              <a:rPr b="1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…..</a:t>
            </a:r>
            <a:r>
              <a:rPr b="1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40" name="Google Shape;1040;p1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89163" y="1386663"/>
            <a:ext cx="5840474" cy="40846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ever la main - Icônes mains et gestes gratuites" id="1041" name="Google Shape;1041;p1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042" name="Google Shape;1042;p110"/>
          <p:cNvSpPr txBox="1"/>
          <p:nvPr/>
        </p:nvSpPr>
        <p:spPr>
          <a:xfrm>
            <a:off x="1035828" y="349089"/>
            <a:ext cx="6096000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Correction.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r-FR" sz="1400" u="none" cap="none" strike="noStrike">
                <a:solidFill>
                  <a:srgbClr val="3D4B5F"/>
                </a:solidFill>
                <a:latin typeface="Arial"/>
                <a:ea typeface="Arial"/>
                <a:cs typeface="Arial"/>
                <a:sym typeface="Arial"/>
              </a:rPr>
              <a:t>Invitez les élèves à passer au tableau pour rédiger leurs réponses </a:t>
            </a:r>
            <a:endParaRPr b="0" i="1" sz="1400" u="none" cap="none" strike="noStrike">
              <a:solidFill>
                <a:srgbClr val="3D4B5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6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p111"/>
          <p:cNvSpPr txBox="1"/>
          <p:nvPr/>
        </p:nvSpPr>
        <p:spPr>
          <a:xfrm>
            <a:off x="606449" y="1647138"/>
            <a:ext cx="4614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</a:rPr>
              <a:t>3</a:t>
            </a:r>
            <a:r>
              <a:rPr b="1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1" lang="fr-FR" sz="1800">
                <a:solidFill>
                  <a:schemeClr val="dk1"/>
                </a:solidFill>
              </a:rPr>
              <a:t>Remplissez</a:t>
            </a:r>
            <a:r>
              <a:rPr b="0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le tableau suivant.</a:t>
            </a:r>
            <a:endParaRPr/>
          </a:p>
        </p:txBody>
      </p:sp>
      <p:graphicFrame>
        <p:nvGraphicFramePr>
          <p:cNvPr id="1048" name="Google Shape;1048;p111"/>
          <p:cNvGraphicFramePr/>
          <p:nvPr/>
        </p:nvGraphicFramePr>
        <p:xfrm>
          <a:off x="606446" y="434964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{F7B69AE4-0D10-4E20-BFBD-E265257DBEE4}</a:tableStyleId>
              </a:tblPr>
              <a:tblGrid>
                <a:gridCol w="3790700"/>
                <a:gridCol w="972375"/>
                <a:gridCol w="1179350"/>
                <a:gridCol w="1286575"/>
                <a:gridCol w="1381375"/>
              </a:tblGrid>
              <a:tr h="370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600" u="none" cap="none" strike="noStrike"/>
                        <a:t>Age (en mois)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C7E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dk1"/>
                          </a:solidFill>
                        </a:rPr>
                        <a:t>2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C7E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600" u="none" cap="none" strike="noStrike"/>
                        <a:t>4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C7E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600" u="none" cap="none" strike="noStrike"/>
                        <a:t>10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C7E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600" u="none" cap="none" strike="noStrike"/>
                        <a:t>14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C7E4F6"/>
                    </a:solidFill>
                  </a:tcPr>
                </a:tc>
              </a:tr>
              <a:tr h="473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600" u="none" cap="none" strike="noStrike"/>
                        <a:t>La masse de l’autruche (en Kg)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8D6C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dk1"/>
                          </a:solidFill>
                        </a:rPr>
                        <a:t>20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8D6C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fr-FR" sz="2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….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8D6C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fr-FR" sz="2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…..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8D6C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fr-FR" sz="2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…..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8D6C7"/>
                    </a:solidFill>
                  </a:tcPr>
                </a:tc>
              </a:tr>
            </a:tbl>
          </a:graphicData>
        </a:graphic>
      </p:graphicFrame>
      <p:pic>
        <p:nvPicPr>
          <p:cNvPr id="1049" name="Google Shape;1049;p1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54625" y="1008175"/>
            <a:ext cx="4686050" cy="3278774"/>
          </a:xfrm>
          <a:prstGeom prst="rect">
            <a:avLst/>
          </a:prstGeom>
          <a:noFill/>
          <a:ln>
            <a:noFill/>
          </a:ln>
        </p:spPr>
      </p:pic>
      <p:sp>
        <p:nvSpPr>
          <p:cNvPr id="1050" name="Google Shape;1050;p111"/>
          <p:cNvSpPr txBox="1"/>
          <p:nvPr/>
        </p:nvSpPr>
        <p:spPr>
          <a:xfrm>
            <a:off x="1035828" y="349089"/>
            <a:ext cx="6096000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Correction.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r-FR" sz="1400" u="none" cap="none" strike="noStrike">
                <a:solidFill>
                  <a:srgbClr val="3D4B5F"/>
                </a:solidFill>
                <a:latin typeface="Arial"/>
                <a:ea typeface="Arial"/>
                <a:cs typeface="Arial"/>
                <a:sym typeface="Arial"/>
              </a:rPr>
              <a:t>Invitez les élèves à passer au tableau pour rédiger leurs réponses </a:t>
            </a:r>
            <a:endParaRPr b="0" i="1" sz="1400" u="none" cap="none" strike="noStrike">
              <a:solidFill>
                <a:srgbClr val="3D4B5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ever la main - Icônes mains et gestes gratuites" id="1051" name="Google Shape;1051;p1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052" name="Google Shape;1052;p111"/>
          <p:cNvSpPr txBox="1"/>
          <p:nvPr/>
        </p:nvSpPr>
        <p:spPr>
          <a:xfrm>
            <a:off x="564213" y="5531750"/>
            <a:ext cx="65676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</a:rPr>
              <a:t>4</a:t>
            </a:r>
            <a:r>
              <a:rPr b="1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b="1" lang="fr-FR" sz="1800">
                <a:solidFill>
                  <a:schemeClr val="dk1"/>
                </a:solidFill>
              </a:rPr>
              <a:t>Identifiez </a:t>
            </a:r>
            <a:r>
              <a:rPr b="0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 nombre de segments.</a:t>
            </a:r>
            <a:endParaRPr/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Le nombre de segments </a:t>
            </a: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= </a:t>
            </a:r>
            <a:r>
              <a:rPr b="1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……..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6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12"/>
          <p:cNvSpPr txBox="1"/>
          <p:nvPr/>
        </p:nvSpPr>
        <p:spPr>
          <a:xfrm>
            <a:off x="334685" y="1211037"/>
            <a:ext cx="546211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5-</a:t>
            </a: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Décrivez</a:t>
            </a: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les variations observées.</a:t>
            </a:r>
            <a:endParaRPr/>
          </a:p>
        </p:txBody>
      </p:sp>
      <p:pic>
        <p:nvPicPr>
          <p:cNvPr id="1058" name="Google Shape;1058;p1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30824" y="1098498"/>
            <a:ext cx="5846571" cy="4090771"/>
          </a:xfrm>
          <a:prstGeom prst="rect">
            <a:avLst/>
          </a:prstGeom>
          <a:noFill/>
          <a:ln>
            <a:noFill/>
          </a:ln>
        </p:spPr>
      </p:pic>
      <p:sp>
        <p:nvSpPr>
          <p:cNvPr id="1059" name="Google Shape;1059;p112"/>
          <p:cNvSpPr txBox="1"/>
          <p:nvPr/>
        </p:nvSpPr>
        <p:spPr>
          <a:xfrm>
            <a:off x="334684" y="1945193"/>
            <a:ext cx="546211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De 0 à </a:t>
            </a:r>
            <a:r>
              <a:rPr lang="fr-FR" sz="2000">
                <a:solidFill>
                  <a:schemeClr val="dk1"/>
                </a:solidFill>
              </a:rPr>
              <a:t>10</a:t>
            </a: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mois, la masse de l’autruche </a:t>
            </a:r>
            <a:r>
              <a:rPr b="1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……………………….</a:t>
            </a: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b="1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…... </a:t>
            </a: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kg à </a:t>
            </a:r>
            <a:r>
              <a:rPr b="1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…….</a:t>
            </a: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kg.</a:t>
            </a:r>
            <a:endParaRPr/>
          </a:p>
        </p:txBody>
      </p:sp>
      <p:sp>
        <p:nvSpPr>
          <p:cNvPr id="1060" name="Google Shape;1060;p112"/>
          <p:cNvSpPr txBox="1"/>
          <p:nvPr/>
        </p:nvSpPr>
        <p:spPr>
          <a:xfrm>
            <a:off x="334683" y="3226139"/>
            <a:ext cx="546211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De </a:t>
            </a:r>
            <a:r>
              <a:rPr lang="fr-FR" sz="2000">
                <a:solidFill>
                  <a:schemeClr val="dk1"/>
                </a:solidFill>
              </a:rPr>
              <a:t>10</a:t>
            </a: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à 14 mois, la masse de l’autruche </a:t>
            </a:r>
            <a:r>
              <a:rPr b="1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……………………….</a:t>
            </a: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à </a:t>
            </a:r>
            <a:r>
              <a:rPr b="1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…….. </a:t>
            </a: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kg.</a:t>
            </a:r>
            <a:endParaRPr/>
          </a:p>
        </p:txBody>
      </p:sp>
      <p:sp>
        <p:nvSpPr>
          <p:cNvPr id="1061" name="Google Shape;1061;p112"/>
          <p:cNvSpPr txBox="1"/>
          <p:nvPr/>
        </p:nvSpPr>
        <p:spPr>
          <a:xfrm>
            <a:off x="1035828" y="349089"/>
            <a:ext cx="6096000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Correction.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r-FR" sz="1400" u="none" cap="none" strike="noStrike">
                <a:solidFill>
                  <a:srgbClr val="3D4B5F"/>
                </a:solidFill>
                <a:latin typeface="Arial"/>
                <a:ea typeface="Arial"/>
                <a:cs typeface="Arial"/>
                <a:sym typeface="Arial"/>
              </a:rPr>
              <a:t>Invitez les élèves à passer au tableau pour rédiger leurs réponses </a:t>
            </a:r>
            <a:endParaRPr b="0" i="1" sz="1400" u="none" cap="none" strike="noStrike">
              <a:solidFill>
                <a:srgbClr val="3D4B5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ever la main - Icônes mains et gestes gratuites" id="1062" name="Google Shape;1062;p1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6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7" name="Google Shape;1067;p1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24551" y="435828"/>
            <a:ext cx="605086" cy="605086"/>
          </a:xfrm>
          <a:prstGeom prst="rect">
            <a:avLst/>
          </a:prstGeom>
          <a:noFill/>
          <a:ln>
            <a:noFill/>
          </a:ln>
        </p:spPr>
      </p:pic>
      <p:sp>
        <p:nvSpPr>
          <p:cNvPr id="1068" name="Google Shape;1068;p113"/>
          <p:cNvSpPr txBox="1"/>
          <p:nvPr/>
        </p:nvSpPr>
        <p:spPr>
          <a:xfrm>
            <a:off x="1081548" y="337150"/>
            <a:ext cx="60960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Voici les réponses.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9" name="Google Shape;1069;p113"/>
          <p:cNvSpPr txBox="1"/>
          <p:nvPr/>
        </p:nvSpPr>
        <p:spPr>
          <a:xfrm>
            <a:off x="679601" y="1098498"/>
            <a:ext cx="11053800" cy="40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1-Identifiez</a:t>
            </a:r>
            <a:r>
              <a:rPr b="0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les </a:t>
            </a:r>
            <a:r>
              <a:rPr lang="fr-FR" sz="1800">
                <a:solidFill>
                  <a:schemeClr val="dk1"/>
                </a:solidFill>
              </a:rPr>
              <a:t>variables et leurs unités</a:t>
            </a:r>
            <a:r>
              <a:rPr b="0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7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   • </a:t>
            </a:r>
            <a:r>
              <a:rPr b="1" i="0" lang="fr-FR" sz="17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La variable dépendante </a:t>
            </a:r>
            <a:r>
              <a:rPr b="0" i="0" lang="fr-FR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</a:t>
            </a:r>
            <a:r>
              <a:rPr b="1" i="0" lang="fr-FR" sz="17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fr-FR" sz="17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la masse de l’Autruche</a:t>
            </a:r>
            <a:r>
              <a:rPr b="0" i="0" lang="fr-FR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1" i="0" lang="fr-FR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son unité</a:t>
            </a:r>
            <a:r>
              <a:rPr b="0" i="0" lang="fr-FR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b="1" i="0" lang="fr-FR" sz="17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Kg</a:t>
            </a:r>
            <a:r>
              <a:rPr b="0" i="0" lang="fr-FR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700" u="none" cap="none" strike="noStrike">
                <a:solidFill>
                  <a:srgbClr val="1D8FEB"/>
                </a:solidFill>
                <a:latin typeface="Arial"/>
                <a:ea typeface="Arial"/>
                <a:cs typeface="Arial"/>
                <a:sym typeface="Arial"/>
              </a:rPr>
              <a:t>    •</a:t>
            </a:r>
            <a:r>
              <a:rPr b="0" i="0" lang="fr-FR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fr-FR" sz="1700" u="none" cap="none" strike="noStrike">
                <a:solidFill>
                  <a:srgbClr val="1D8FEB"/>
                </a:solidFill>
                <a:latin typeface="Arial"/>
                <a:ea typeface="Arial"/>
                <a:cs typeface="Arial"/>
                <a:sym typeface="Arial"/>
              </a:rPr>
              <a:t>La variable indépendante </a:t>
            </a:r>
            <a:r>
              <a:rPr b="0" i="0" lang="fr-FR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</a:t>
            </a:r>
            <a:r>
              <a:rPr b="1" i="0" lang="fr-FR" sz="1700" u="none" cap="none" strike="noStrike">
                <a:solidFill>
                  <a:srgbClr val="1D8FE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fr-FR" sz="17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l'âge</a:t>
            </a:r>
            <a:r>
              <a:rPr b="0" i="0" lang="fr-FR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1" i="0" lang="fr-FR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son unité</a:t>
            </a:r>
            <a:r>
              <a:rPr b="0" i="0" lang="fr-FR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b="1" i="0" lang="fr-FR" sz="17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mois</a:t>
            </a:r>
            <a:r>
              <a:rPr b="0" i="0" lang="fr-FR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2- Donnez</a:t>
            </a:r>
            <a:r>
              <a:rPr b="0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le titre du graphique.</a:t>
            </a:r>
            <a:endParaRPr/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La variation de </a:t>
            </a:r>
            <a:r>
              <a:rPr b="1" i="0" lang="fr-FR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la masse de l’autruche </a:t>
            </a: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 fonction de </a:t>
            </a:r>
            <a:r>
              <a:rPr b="1" i="0" lang="fr-FR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l’âge</a:t>
            </a:r>
            <a:r>
              <a:rPr b="1" i="0" lang="fr-FR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1" i="0" sz="1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</a:rPr>
              <a:t>3</a:t>
            </a:r>
            <a:r>
              <a:rPr b="1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1" lang="fr-FR" sz="1800">
                <a:solidFill>
                  <a:schemeClr val="dk1"/>
                </a:solidFill>
              </a:rPr>
              <a:t>Remplissez</a:t>
            </a:r>
            <a:r>
              <a:rPr b="0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le tableau suivant.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fr-FR" sz="1800">
                <a:solidFill>
                  <a:schemeClr val="dk1"/>
                </a:solidFill>
              </a:rPr>
              <a:t>4</a:t>
            </a:r>
            <a:r>
              <a:rPr b="1" lang="fr-FR" sz="1800">
                <a:solidFill>
                  <a:schemeClr val="dk1"/>
                </a:solidFill>
              </a:rPr>
              <a:t>- Identifiez </a:t>
            </a:r>
            <a:r>
              <a:rPr lang="fr-FR" sz="1800">
                <a:solidFill>
                  <a:schemeClr val="dk1"/>
                </a:solidFill>
              </a:rPr>
              <a:t>le nombre de segments.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FR" sz="1800">
                <a:solidFill>
                  <a:schemeClr val="dk1"/>
                </a:solidFill>
              </a:rPr>
              <a:t>         Le nombre de segments = </a:t>
            </a:r>
            <a:r>
              <a:rPr b="1" lang="fr-FR" sz="1800">
                <a:solidFill>
                  <a:srgbClr val="FF0000"/>
                </a:solidFill>
              </a:rPr>
              <a:t>2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070" name="Google Shape;1070;p113"/>
          <p:cNvSpPr txBox="1"/>
          <p:nvPr/>
        </p:nvSpPr>
        <p:spPr>
          <a:xfrm>
            <a:off x="679601" y="5117837"/>
            <a:ext cx="1054495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5-</a:t>
            </a: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Décrivez</a:t>
            </a: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les variations observées.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De 0 à </a:t>
            </a:r>
            <a:r>
              <a:rPr lang="fr-FR" sz="2000"/>
              <a:t>10</a:t>
            </a:r>
            <a:r>
              <a:rPr b="0" i="0" lang="fr-FR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mois, la masse de l’autruche </a:t>
            </a:r>
            <a:r>
              <a:rPr b="1" i="0" lang="fr-FR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augmente</a:t>
            </a:r>
            <a:r>
              <a:rPr b="0" i="0" lang="fr-FR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b="1" i="0" lang="fr-FR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5 </a:t>
            </a:r>
            <a:r>
              <a:rPr b="0" i="0" lang="fr-FR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kg à </a:t>
            </a:r>
            <a:r>
              <a:rPr b="1" i="0" lang="fr-FR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120 </a:t>
            </a:r>
            <a:r>
              <a:rPr b="0" i="0" lang="fr-FR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kg.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De </a:t>
            </a:r>
            <a:r>
              <a:rPr lang="fr-FR" sz="2000"/>
              <a:t>08</a:t>
            </a:r>
            <a:r>
              <a:rPr b="0" i="0" lang="fr-FR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à 14 mois, la masse de l’autruche </a:t>
            </a:r>
            <a:r>
              <a:rPr b="1" i="0" lang="fr-FR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reste stable </a:t>
            </a:r>
            <a:r>
              <a:rPr b="0" i="0" lang="fr-FR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à </a:t>
            </a:r>
            <a:r>
              <a:rPr b="1" i="0" lang="fr-FR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120 </a:t>
            </a:r>
            <a:r>
              <a:rPr b="0" i="0" lang="fr-FR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kg.</a:t>
            </a:r>
            <a:endParaRPr/>
          </a:p>
        </p:txBody>
      </p:sp>
      <p:graphicFrame>
        <p:nvGraphicFramePr>
          <p:cNvPr id="1071" name="Google Shape;1071;p113"/>
          <p:cNvGraphicFramePr/>
          <p:nvPr/>
        </p:nvGraphicFramePr>
        <p:xfrm>
          <a:off x="1761845" y="318674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{F7B69AE4-0D10-4E20-BFBD-E265257DBEE4}</a:tableStyleId>
              </a:tblPr>
              <a:tblGrid>
                <a:gridCol w="3770225"/>
                <a:gridCol w="967125"/>
                <a:gridCol w="1173000"/>
                <a:gridCol w="1279625"/>
                <a:gridCol w="1373925"/>
              </a:tblGrid>
              <a:tr h="52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600" u="none" cap="none" strike="noStrike"/>
                        <a:t>Age (en mois)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C7E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dk1"/>
                          </a:solidFill>
                        </a:rPr>
                        <a:t>2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C7E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600" u="none" cap="none" strike="noStrike"/>
                        <a:t>4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C7E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600" u="none" cap="none" strike="noStrike"/>
                        <a:t>10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C7E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600" u="none" cap="none" strike="noStrike"/>
                        <a:t>14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C7E4F6"/>
                    </a:solidFill>
                  </a:tcPr>
                </a:tc>
              </a:tr>
              <a:tr h="484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600" u="none" cap="none" strike="noStrike"/>
                        <a:t>La masse de l’autruche (en Kg)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8D6C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dk1"/>
                          </a:solidFill>
                        </a:rPr>
                        <a:t>20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8D6C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fr-FR" sz="2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60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8D6C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fr-FR" sz="2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120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8D6C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fr-FR" sz="2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120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8D6C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5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6" name="Google Shape;1076;p114"/>
          <p:cNvGrpSpPr/>
          <p:nvPr/>
        </p:nvGrpSpPr>
        <p:grpSpPr>
          <a:xfrm>
            <a:off x="2188786" y="1398631"/>
            <a:ext cx="7823200" cy="4347639"/>
            <a:chOff x="1324757" y="2465021"/>
            <a:chExt cx="11734800" cy="6521459"/>
          </a:xfrm>
        </p:grpSpPr>
        <p:sp>
          <p:nvSpPr>
            <p:cNvPr id="1077" name="Google Shape;1077;p114"/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fmla="val 2665" name="adj"/>
              </a:avLst>
            </a:prstGeom>
            <a:solidFill>
              <a:schemeClr val="lt1"/>
            </a:solidFill>
            <a:ln cap="flat" cmpd="sng" w="254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6666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8" name="Google Shape;1078;p114"/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9" name="Google Shape;1079;p114"/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705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80" name="Google Shape;1080;p114"/>
          <p:cNvSpPr/>
          <p:nvPr/>
        </p:nvSpPr>
        <p:spPr>
          <a:xfrm>
            <a:off x="2653053" y="5210746"/>
            <a:ext cx="6960000" cy="86517"/>
          </a:xfrm>
          <a:prstGeom prst="rect">
            <a:avLst/>
          </a:prstGeom>
          <a:solidFill>
            <a:srgbClr val="8BC145"/>
          </a:solidFill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1" name="Google Shape;1081;p114"/>
          <p:cNvSpPr/>
          <p:nvPr/>
        </p:nvSpPr>
        <p:spPr>
          <a:xfrm>
            <a:off x="1778001" y="1851325"/>
            <a:ext cx="1455855" cy="660400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2" name="Google Shape;1082;p114"/>
          <p:cNvSpPr/>
          <p:nvPr/>
        </p:nvSpPr>
        <p:spPr>
          <a:xfrm rot="10800000">
            <a:off x="1801929" y="2511725"/>
            <a:ext cx="383274" cy="417394"/>
          </a:xfrm>
          <a:prstGeom prst="rtTriangle">
            <a:avLst/>
          </a:prstGeom>
          <a:solidFill>
            <a:srgbClr val="8BC14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3" name="Google Shape;1083;p114"/>
          <p:cNvSpPr/>
          <p:nvPr/>
        </p:nvSpPr>
        <p:spPr>
          <a:xfrm>
            <a:off x="2213177" y="1909802"/>
            <a:ext cx="102067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4" name="Google Shape;1084;p114"/>
          <p:cNvSpPr txBox="1"/>
          <p:nvPr/>
        </p:nvSpPr>
        <p:spPr>
          <a:xfrm>
            <a:off x="3233856" y="3118845"/>
            <a:ext cx="5910144" cy="16671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42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800" u="none" cap="none" strike="noStrike">
                <a:solidFill>
                  <a:srgbClr val="44546A"/>
                </a:solidFill>
                <a:latin typeface="Arial"/>
                <a:ea typeface="Arial"/>
                <a:cs typeface="Arial"/>
                <a:sym typeface="Arial"/>
              </a:rPr>
              <a:t>Pratique autonome</a:t>
            </a:r>
            <a:endParaRPr/>
          </a:p>
          <a:p>
            <a:pPr indent="0" lvl="0" marL="0" marR="0" rtl="0" algn="ctr">
              <a:lnSpc>
                <a:spcPct val="114291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b="1" i="0" lang="fr-FR" sz="4800" u="none" cap="none" strike="noStrike">
                <a:solidFill>
                  <a:srgbClr val="44546A"/>
                </a:solidFill>
                <a:latin typeface="Arial"/>
                <a:ea typeface="Arial"/>
                <a:cs typeface="Arial"/>
                <a:sym typeface="Arial"/>
              </a:rPr>
              <a:t>(15 min)</a:t>
            </a:r>
            <a:endParaRPr b="1" i="0" sz="4800" u="none" cap="none" strike="noStrike">
              <a:solidFill>
                <a:srgbClr val="44546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85" name="Google Shape;1085;p1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73590" y="2020883"/>
            <a:ext cx="649963" cy="649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0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p115"/>
          <p:cNvSpPr/>
          <p:nvPr/>
        </p:nvSpPr>
        <p:spPr>
          <a:xfrm>
            <a:off x="1009033" y="276600"/>
            <a:ext cx="394710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Arial"/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/>
          </a:p>
        </p:txBody>
      </p:sp>
      <p:pic>
        <p:nvPicPr>
          <p:cNvPr id="1092" name="Google Shape;1092;p1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6368" y="299505"/>
            <a:ext cx="609383" cy="609383"/>
          </a:xfrm>
          <a:prstGeom prst="rect">
            <a:avLst/>
          </a:prstGeom>
          <a:noFill/>
          <a:ln>
            <a:noFill/>
          </a:ln>
        </p:spPr>
      </p:pic>
      <p:sp>
        <p:nvSpPr>
          <p:cNvPr id="1093" name="Google Shape;1093;p115"/>
          <p:cNvSpPr/>
          <p:nvPr/>
        </p:nvSpPr>
        <p:spPr>
          <a:xfrm>
            <a:off x="2268126" y="1688095"/>
            <a:ext cx="8127697" cy="3817969"/>
          </a:xfrm>
          <a:prstGeom prst="roundRect">
            <a:avLst>
              <a:gd fmla="val 2665" name="adj"/>
            </a:avLst>
          </a:prstGeom>
          <a:solidFill>
            <a:schemeClr val="lt1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6666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4" name="Google Shape;1094;p115"/>
          <p:cNvSpPr/>
          <p:nvPr/>
        </p:nvSpPr>
        <p:spPr>
          <a:xfrm>
            <a:off x="2388400" y="1812195"/>
            <a:ext cx="7899097" cy="356605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5" name="Google Shape;1095;p115"/>
          <p:cNvSpPr/>
          <p:nvPr/>
        </p:nvSpPr>
        <p:spPr>
          <a:xfrm>
            <a:off x="3170164" y="3352462"/>
            <a:ext cx="6736308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6" name="Google Shape;1096;p115"/>
          <p:cNvSpPr/>
          <p:nvPr/>
        </p:nvSpPr>
        <p:spPr>
          <a:xfrm>
            <a:off x="3166184" y="2731292"/>
            <a:ext cx="6743594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7" name="Google Shape;1097;p115"/>
          <p:cNvSpPr/>
          <p:nvPr/>
        </p:nvSpPr>
        <p:spPr>
          <a:xfrm>
            <a:off x="3166184" y="2112780"/>
            <a:ext cx="6740288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8" name="Google Shape;1098;p115"/>
          <p:cNvSpPr/>
          <p:nvPr/>
        </p:nvSpPr>
        <p:spPr>
          <a:xfrm>
            <a:off x="3296198" y="2135674"/>
            <a:ext cx="5130800" cy="4293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Ouverture de la séance 		                      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9" name="Google Shape;1099;p115"/>
          <p:cNvSpPr/>
          <p:nvPr/>
        </p:nvSpPr>
        <p:spPr>
          <a:xfrm>
            <a:off x="9234739" y="2113470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0" name="Google Shape;1100;p115"/>
          <p:cNvSpPr txBox="1"/>
          <p:nvPr/>
        </p:nvSpPr>
        <p:spPr>
          <a:xfrm>
            <a:off x="8406970" y="2186372"/>
            <a:ext cx="79701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5 min</a:t>
            </a:r>
            <a:endParaRPr/>
          </a:p>
        </p:txBody>
      </p:sp>
      <p:sp>
        <p:nvSpPr>
          <p:cNvPr id="1101" name="Google Shape;1101;p115"/>
          <p:cNvSpPr/>
          <p:nvPr/>
        </p:nvSpPr>
        <p:spPr>
          <a:xfrm>
            <a:off x="9234739" y="2757350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2" name="Google Shape;1102;p115"/>
          <p:cNvSpPr txBox="1"/>
          <p:nvPr/>
        </p:nvSpPr>
        <p:spPr>
          <a:xfrm>
            <a:off x="8365285" y="2838265"/>
            <a:ext cx="91082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10 min</a:t>
            </a:r>
            <a:endParaRPr/>
          </a:p>
        </p:txBody>
      </p:sp>
      <p:sp>
        <p:nvSpPr>
          <p:cNvPr id="1103" name="Google Shape;1103;p115"/>
          <p:cNvSpPr/>
          <p:nvPr/>
        </p:nvSpPr>
        <p:spPr>
          <a:xfrm>
            <a:off x="9234739" y="3363291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4" name="Google Shape;1104;p115"/>
          <p:cNvSpPr txBox="1"/>
          <p:nvPr/>
        </p:nvSpPr>
        <p:spPr>
          <a:xfrm>
            <a:off x="8357943" y="3466221"/>
            <a:ext cx="96853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15 min </a:t>
            </a:r>
            <a:endParaRPr/>
          </a:p>
        </p:txBody>
      </p:sp>
      <p:sp>
        <p:nvSpPr>
          <p:cNvPr id="1105" name="Google Shape;1105;p115"/>
          <p:cNvSpPr/>
          <p:nvPr/>
        </p:nvSpPr>
        <p:spPr>
          <a:xfrm>
            <a:off x="2555417" y="2202279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1106" name="Google Shape;1106;p115"/>
          <p:cNvSpPr/>
          <p:nvPr/>
        </p:nvSpPr>
        <p:spPr>
          <a:xfrm>
            <a:off x="2555417" y="2796740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sp>
        <p:nvSpPr>
          <p:cNvPr id="1107" name="Google Shape;1107;p115"/>
          <p:cNvSpPr/>
          <p:nvPr/>
        </p:nvSpPr>
        <p:spPr>
          <a:xfrm>
            <a:off x="2555417" y="3416151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sp>
        <p:nvSpPr>
          <p:cNvPr id="1108" name="Google Shape;1108;p115"/>
          <p:cNvSpPr/>
          <p:nvPr/>
        </p:nvSpPr>
        <p:spPr>
          <a:xfrm>
            <a:off x="2555416" y="3986354"/>
            <a:ext cx="395307" cy="395307"/>
          </a:xfrm>
          <a:prstGeom prst="ellipse">
            <a:avLst/>
          </a:prstGeom>
          <a:solidFill>
            <a:srgbClr val="F19D19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/>
          </a:p>
        </p:txBody>
      </p:sp>
      <p:sp>
        <p:nvSpPr>
          <p:cNvPr id="1109" name="Google Shape;1109;p115"/>
          <p:cNvSpPr txBox="1"/>
          <p:nvPr/>
        </p:nvSpPr>
        <p:spPr>
          <a:xfrm>
            <a:off x="3415933" y="2797105"/>
            <a:ext cx="2955370" cy="337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			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0" name="Google Shape;1110;p115"/>
          <p:cNvSpPr txBox="1"/>
          <p:nvPr/>
        </p:nvSpPr>
        <p:spPr>
          <a:xfrm>
            <a:off x="3362284" y="3447649"/>
            <a:ext cx="4875644" cy="337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guidée  				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1" name="Google Shape;1111;p115"/>
          <p:cNvSpPr/>
          <p:nvPr/>
        </p:nvSpPr>
        <p:spPr>
          <a:xfrm>
            <a:off x="2555415" y="4591675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/>
          </a:p>
        </p:txBody>
      </p:sp>
      <p:sp>
        <p:nvSpPr>
          <p:cNvPr id="1112" name="Google Shape;1112;p115"/>
          <p:cNvSpPr/>
          <p:nvPr/>
        </p:nvSpPr>
        <p:spPr>
          <a:xfrm>
            <a:off x="3184667" y="4014262"/>
            <a:ext cx="6736374" cy="502525"/>
          </a:xfrm>
          <a:prstGeom prst="flowChartAlternateProcess">
            <a:avLst/>
          </a:prstGeom>
          <a:solidFill>
            <a:schemeClr val="accent6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3" name="Google Shape;1113;p115"/>
          <p:cNvSpPr/>
          <p:nvPr/>
        </p:nvSpPr>
        <p:spPr>
          <a:xfrm>
            <a:off x="9246002" y="3989352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4" name="Google Shape;1114;p115"/>
          <p:cNvSpPr txBox="1"/>
          <p:nvPr/>
        </p:nvSpPr>
        <p:spPr>
          <a:xfrm>
            <a:off x="8361326" y="4040269"/>
            <a:ext cx="91082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15 min</a:t>
            </a:r>
            <a:endParaRPr/>
          </a:p>
        </p:txBody>
      </p:sp>
      <p:sp>
        <p:nvSpPr>
          <p:cNvPr id="1115" name="Google Shape;1115;p115"/>
          <p:cNvSpPr txBox="1"/>
          <p:nvPr/>
        </p:nvSpPr>
        <p:spPr>
          <a:xfrm>
            <a:off x="3376853" y="4086333"/>
            <a:ext cx="3102606" cy="337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Pratique autonome </a:t>
            </a:r>
            <a:endParaRPr b="1" i="0" sz="2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6" name="Google Shape;1116;p115"/>
          <p:cNvSpPr/>
          <p:nvPr/>
        </p:nvSpPr>
        <p:spPr>
          <a:xfrm>
            <a:off x="3184668" y="4578814"/>
            <a:ext cx="6721804" cy="502525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Clôture de la séance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7" name="Google Shape;1117;p115"/>
          <p:cNvSpPr/>
          <p:nvPr/>
        </p:nvSpPr>
        <p:spPr>
          <a:xfrm>
            <a:off x="9246002" y="4544423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8" name="Google Shape;1118;p115"/>
          <p:cNvSpPr txBox="1"/>
          <p:nvPr/>
        </p:nvSpPr>
        <p:spPr>
          <a:xfrm>
            <a:off x="8426248" y="4633651"/>
            <a:ext cx="78098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5 min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2" name="Shape 1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3" name="Google Shape;1123;p1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12775" y="1548577"/>
            <a:ext cx="6400019" cy="3805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4" name="Google Shape;1124;p1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24551" y="435828"/>
            <a:ext cx="605086" cy="605086"/>
          </a:xfrm>
          <a:prstGeom prst="rect">
            <a:avLst/>
          </a:prstGeom>
          <a:noFill/>
          <a:ln>
            <a:noFill/>
          </a:ln>
        </p:spPr>
      </p:pic>
      <p:sp>
        <p:nvSpPr>
          <p:cNvPr id="1125" name="Google Shape;1125;p116"/>
          <p:cNvSpPr txBox="1"/>
          <p:nvPr/>
        </p:nvSpPr>
        <p:spPr>
          <a:xfrm>
            <a:off x="1312606" y="266551"/>
            <a:ext cx="9566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6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Maintenant, vous allez travailler chacun pour soi; prenez l’activité</a:t>
            </a:r>
            <a:r>
              <a:rPr b="1" i="0" lang="fr-FR" sz="18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fr-FR" sz="1600">
                <a:solidFill>
                  <a:srgbClr val="222A35"/>
                </a:solidFill>
              </a:rPr>
              <a:t>de la  page 26 </a:t>
            </a:r>
            <a:r>
              <a:rPr b="1" i="0" lang="fr-FR" sz="16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sur le livret.</a:t>
            </a:r>
            <a:endParaRPr/>
          </a:p>
        </p:txBody>
      </p:sp>
      <p:sp>
        <p:nvSpPr>
          <p:cNvPr id="1126" name="Google Shape;1126;p116"/>
          <p:cNvSpPr txBox="1"/>
          <p:nvPr/>
        </p:nvSpPr>
        <p:spPr>
          <a:xfrm>
            <a:off x="1312605" y="517694"/>
            <a:ext cx="9566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r-FR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Circuler entre les rangs, cibler les élèves en difficultés, Insister sur le travail individuel.  Inciter les élèves à demander de l'aide en cas de besoin.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27" name="Google Shape;1127;p116"/>
          <p:cNvGrpSpPr/>
          <p:nvPr/>
        </p:nvGrpSpPr>
        <p:grpSpPr>
          <a:xfrm>
            <a:off x="625877" y="999929"/>
            <a:ext cx="4486903" cy="584700"/>
            <a:chOff x="414386" y="681399"/>
            <a:chExt cx="3588948" cy="584700"/>
          </a:xfrm>
        </p:grpSpPr>
        <p:pic>
          <p:nvPicPr>
            <p:cNvPr id="1128" name="Google Shape;1128;p11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14386" y="844125"/>
              <a:ext cx="1133533" cy="2508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9" name="Google Shape;1129;p116"/>
            <p:cNvSpPr/>
            <p:nvPr/>
          </p:nvSpPr>
          <p:spPr>
            <a:xfrm>
              <a:off x="1208396" y="807194"/>
              <a:ext cx="3297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6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02</a:t>
              </a:r>
              <a:endParaRPr/>
            </a:p>
          </p:txBody>
        </p:sp>
        <p:sp>
          <p:nvSpPr>
            <p:cNvPr id="1130" name="Google Shape;1130;p116"/>
            <p:cNvSpPr/>
            <p:nvPr/>
          </p:nvSpPr>
          <p:spPr>
            <a:xfrm>
              <a:off x="485696" y="882898"/>
              <a:ext cx="677700" cy="168000"/>
            </a:xfrm>
            <a:prstGeom prst="rect">
              <a:avLst/>
            </a:prstGeom>
            <a:solidFill>
              <a:srgbClr val="1D8FEB"/>
            </a:solidFill>
            <a:ln cap="flat" cmpd="sng" w="25400">
              <a:solidFill>
                <a:srgbClr val="1D8F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1" name="Google Shape;1131;p116"/>
            <p:cNvSpPr txBox="1"/>
            <p:nvPr/>
          </p:nvSpPr>
          <p:spPr>
            <a:xfrm>
              <a:off x="597922" y="681399"/>
              <a:ext cx="711000" cy="584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0" spcFirstLastPara="1" rIns="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6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Activité</a:t>
              </a:r>
              <a:endParaRPr/>
            </a:p>
          </p:txBody>
        </p:sp>
        <p:sp>
          <p:nvSpPr>
            <p:cNvPr id="1132" name="Google Shape;1132;p116"/>
            <p:cNvSpPr txBox="1"/>
            <p:nvPr/>
          </p:nvSpPr>
          <p:spPr>
            <a:xfrm>
              <a:off x="1583234" y="819898"/>
              <a:ext cx="24201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600" u="none" cap="none" strike="noStrike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Variation de la température.</a:t>
              </a:r>
              <a:endParaRPr/>
            </a:p>
          </p:txBody>
        </p:sp>
      </p:grpSp>
      <p:sp>
        <p:nvSpPr>
          <p:cNvPr id="1133" name="Google Shape;1133;p116"/>
          <p:cNvSpPr/>
          <p:nvPr/>
        </p:nvSpPr>
        <p:spPr>
          <a:xfrm>
            <a:off x="5385656" y="5484296"/>
            <a:ext cx="5838900" cy="507000"/>
          </a:xfrm>
          <a:prstGeom prst="rect">
            <a:avLst/>
          </a:prstGeom>
          <a:noFill/>
          <a:ln cap="flat" cmpd="sng" w="9525">
            <a:solidFill>
              <a:srgbClr val="0C41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Titre : ……………………………………………………….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4" name="Google Shape;1134;p116"/>
          <p:cNvSpPr txBox="1"/>
          <p:nvPr/>
        </p:nvSpPr>
        <p:spPr>
          <a:xfrm>
            <a:off x="623385" y="1574496"/>
            <a:ext cx="3693000" cy="14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Saïd a mesuré la température en (°C) au cours des différentes heures de la journée. Le graphique ci-contre présente les résultats obtenus.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5" name="Google Shape;1135;p1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8840" y="3051824"/>
            <a:ext cx="3362066" cy="3362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6" name="Google Shape;1136;p1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0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1" name="Google Shape;1141;p1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24551" y="435828"/>
            <a:ext cx="605086" cy="605086"/>
          </a:xfrm>
          <a:prstGeom prst="rect">
            <a:avLst/>
          </a:prstGeom>
          <a:noFill/>
          <a:ln>
            <a:noFill/>
          </a:ln>
        </p:spPr>
      </p:pic>
      <p:sp>
        <p:nvSpPr>
          <p:cNvPr id="1142" name="Google Shape;1142;p117"/>
          <p:cNvSpPr txBox="1"/>
          <p:nvPr/>
        </p:nvSpPr>
        <p:spPr>
          <a:xfrm>
            <a:off x="376159" y="924321"/>
            <a:ext cx="11553000" cy="3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1-Identifiez</a:t>
            </a:r>
            <a:r>
              <a:rPr b="0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les variables et leurs unités.</a:t>
            </a:r>
            <a:endParaRPr/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b="1" i="0" lang="fr-FR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La variable dépendante </a:t>
            </a: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</a:t>
            </a:r>
            <a:r>
              <a:rPr b="1" i="0" lang="fr-FR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………………..……….</a:t>
            </a:r>
            <a:r>
              <a:rPr lang="fr-FR" sz="1800"/>
              <a:t>.</a:t>
            </a: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fr-FR" sz="1800"/>
              <a:t>S</a:t>
            </a:r>
            <a:r>
              <a:rPr b="1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 unité</a:t>
            </a: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……</a:t>
            </a:r>
            <a:r>
              <a:rPr lang="fr-FR" sz="1800"/>
              <a:t>…</a:t>
            </a: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…... </a:t>
            </a:r>
            <a:endParaRPr sz="1800"/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800" u="none" cap="none" strike="noStrike">
                <a:solidFill>
                  <a:srgbClr val="1D8FEB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fr-FR" sz="1800" u="none" cap="none" strike="noStrike">
                <a:solidFill>
                  <a:srgbClr val="1D8FEB"/>
                </a:solidFill>
                <a:latin typeface="Arial"/>
                <a:ea typeface="Arial"/>
                <a:cs typeface="Arial"/>
                <a:sym typeface="Arial"/>
              </a:rPr>
              <a:t>La variable indépendante </a:t>
            </a: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</a:t>
            </a:r>
            <a:r>
              <a:rPr b="1" i="0" lang="fr-FR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……………………</a:t>
            </a:r>
            <a:r>
              <a:rPr lang="fr-FR" sz="1800"/>
              <a:t>…</a:t>
            </a: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fr-FR" sz="1800"/>
              <a:t>S</a:t>
            </a:r>
            <a:r>
              <a:rPr b="1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 unité</a:t>
            </a: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……</a:t>
            </a:r>
            <a:r>
              <a:rPr lang="fr-FR" sz="1800"/>
              <a:t>…..</a:t>
            </a: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…... </a:t>
            </a:r>
            <a:endParaRPr sz="1800"/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2- </a:t>
            </a:r>
            <a:r>
              <a:rPr b="1" lang="fr-FR" sz="1800">
                <a:solidFill>
                  <a:schemeClr val="dk1"/>
                </a:solidFill>
              </a:rPr>
              <a:t>Identifiez </a:t>
            </a:r>
            <a:r>
              <a:rPr b="0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 titre du graphique.</a:t>
            </a:r>
            <a:endParaRPr/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………………..……………………………………………………………………………………………..…………………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</a:rPr>
              <a:t>3</a:t>
            </a:r>
            <a:r>
              <a:rPr b="1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1" lang="fr-FR" sz="1800">
                <a:solidFill>
                  <a:schemeClr val="dk1"/>
                </a:solidFill>
              </a:rPr>
              <a:t>Remplissez</a:t>
            </a:r>
            <a:r>
              <a:rPr b="0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le tableau suivant.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fr-FR" sz="1800">
                <a:solidFill>
                  <a:schemeClr val="dk1"/>
                </a:solidFill>
              </a:rPr>
              <a:t>3- Identifiez </a:t>
            </a:r>
            <a:r>
              <a:rPr lang="fr-FR" sz="1800">
                <a:solidFill>
                  <a:schemeClr val="dk1"/>
                </a:solidFill>
              </a:rPr>
              <a:t>le nombre de segments.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FR" sz="1800">
                <a:solidFill>
                  <a:schemeClr val="dk1"/>
                </a:solidFill>
              </a:rPr>
              <a:t>         Le nombre de segments = ……………..……………………………….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143" name="Google Shape;1143;p117"/>
          <p:cNvSpPr txBox="1"/>
          <p:nvPr/>
        </p:nvSpPr>
        <p:spPr>
          <a:xfrm>
            <a:off x="1312606" y="266551"/>
            <a:ext cx="9566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6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Maintenant, vous allez travailler chacun pour soi; prenez l’activité </a:t>
            </a:r>
            <a:r>
              <a:rPr b="1" lang="fr-FR" sz="1600">
                <a:solidFill>
                  <a:srgbClr val="222A35"/>
                </a:solidFill>
              </a:rPr>
              <a:t>de la  page 26 </a:t>
            </a:r>
            <a:r>
              <a:rPr b="1" i="0" lang="fr-FR" sz="16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 sur le livret.</a:t>
            </a:r>
            <a:endParaRPr/>
          </a:p>
        </p:txBody>
      </p:sp>
      <p:sp>
        <p:nvSpPr>
          <p:cNvPr id="1144" name="Google Shape;1144;p117"/>
          <p:cNvSpPr txBox="1"/>
          <p:nvPr/>
        </p:nvSpPr>
        <p:spPr>
          <a:xfrm>
            <a:off x="1312605" y="517694"/>
            <a:ext cx="9566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r-FR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Circuler entre les rangs, cibler les élèves en difficultés, Insister sur le travail individuel.  Inciter les élèves à demander de l'aide en cas de besoin.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145" name="Google Shape;1145;p117"/>
          <p:cNvGraphicFramePr/>
          <p:nvPr/>
        </p:nvGraphicFramePr>
        <p:xfrm>
          <a:off x="2977157" y="299968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{F7B69AE4-0D10-4E20-BFBD-E265257DBEE4}</a:tableStyleId>
              </a:tblPr>
              <a:tblGrid>
                <a:gridCol w="3199825"/>
                <a:gridCol w="1041100"/>
                <a:gridCol w="1028975"/>
                <a:gridCol w="1077400"/>
                <a:gridCol w="1169800"/>
                <a:gridCol w="922225"/>
              </a:tblGrid>
              <a:tr h="468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 u="none" cap="none" strike="noStrike">
                          <a:solidFill>
                            <a:srgbClr val="1D8FE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Temps en (heures)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CAE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CAE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CAE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CAE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14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CAE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CAE4F6"/>
                    </a:solidFill>
                  </a:tcPr>
                </a:tc>
              </a:tr>
              <a:tr h="468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Température (°C)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8D8C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8D8C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fr-FR" sz="16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…….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8D8C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fr-FR" sz="16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…….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8D8C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fr-FR" sz="16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…….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8D8C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fr-FR" sz="16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…….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8D8CA"/>
                    </a:solidFill>
                  </a:tcPr>
                </a:tc>
              </a:tr>
            </a:tbl>
          </a:graphicData>
        </a:graphic>
      </p:graphicFrame>
      <p:sp>
        <p:nvSpPr>
          <p:cNvPr id="1146" name="Google Shape;1146;p117"/>
          <p:cNvSpPr txBox="1"/>
          <p:nvPr/>
        </p:nvSpPr>
        <p:spPr>
          <a:xfrm>
            <a:off x="507079" y="4916374"/>
            <a:ext cx="11291100" cy="16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5- Décrivez les variations observées :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-De 0 à 6 heures, la température …………………………………..…..…. à ………… °C.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-De 6 à 14 heures, la température ……..……………………… de …..….°C à…………. °C.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-De 14 à 20 heures, la température ……..………….………… de …..….°C à…………. °C.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0" name="Shape 1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1" name="Google Shape;1151;p1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24551" y="435828"/>
            <a:ext cx="605086" cy="605086"/>
          </a:xfrm>
          <a:prstGeom prst="rect">
            <a:avLst/>
          </a:prstGeom>
          <a:noFill/>
          <a:ln>
            <a:noFill/>
          </a:ln>
        </p:spPr>
      </p:pic>
      <p:sp>
        <p:nvSpPr>
          <p:cNvPr id="1152" name="Google Shape;1152;p118"/>
          <p:cNvSpPr txBox="1"/>
          <p:nvPr/>
        </p:nvSpPr>
        <p:spPr>
          <a:xfrm>
            <a:off x="1081548" y="337150"/>
            <a:ext cx="609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Voici les réponses.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3" name="Google Shape;1153;p118"/>
          <p:cNvSpPr txBox="1"/>
          <p:nvPr/>
        </p:nvSpPr>
        <p:spPr>
          <a:xfrm>
            <a:off x="376159" y="1040921"/>
            <a:ext cx="5503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1-</a:t>
            </a:r>
            <a:r>
              <a:rPr b="1" lang="fr-FR" sz="1800">
                <a:solidFill>
                  <a:schemeClr val="dk1"/>
                </a:solidFill>
              </a:rPr>
              <a:t>Identifiez</a:t>
            </a:r>
            <a:r>
              <a:rPr lang="fr-FR" sz="1800">
                <a:solidFill>
                  <a:schemeClr val="dk1"/>
                </a:solidFill>
              </a:rPr>
              <a:t> les variables et leurs unités.</a:t>
            </a:r>
            <a:endParaRPr b="1" sz="1800">
              <a:solidFill>
                <a:schemeClr val="dk1"/>
              </a:solidFill>
            </a:endParaRPr>
          </a:p>
        </p:txBody>
      </p:sp>
      <p:sp>
        <p:nvSpPr>
          <p:cNvPr id="1154" name="Google Shape;1154;p118"/>
          <p:cNvSpPr txBox="1"/>
          <p:nvPr/>
        </p:nvSpPr>
        <p:spPr>
          <a:xfrm>
            <a:off x="376158" y="3667521"/>
            <a:ext cx="55035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800" u="none" cap="none" strike="noStrike">
                <a:solidFill>
                  <a:srgbClr val="1D8FEB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fr-FR" sz="1800" u="none" cap="none" strike="noStrike">
                <a:solidFill>
                  <a:srgbClr val="1D8FEB"/>
                </a:solidFill>
                <a:latin typeface="Arial"/>
                <a:ea typeface="Arial"/>
                <a:cs typeface="Arial"/>
                <a:sym typeface="Arial"/>
              </a:rPr>
              <a:t>La variable indépendante </a:t>
            </a: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</a:t>
            </a:r>
            <a:r>
              <a:rPr b="1" i="0" lang="fr-FR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fr-FR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……………………</a:t>
            </a:r>
            <a:r>
              <a:rPr lang="fr-FR" sz="1800"/>
              <a:t> </a:t>
            </a:r>
            <a:endParaRPr sz="1800"/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Son unité</a:t>
            </a: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b="1" i="0" lang="fr-FR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……………..</a:t>
            </a: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5" name="Google Shape;1155;p118"/>
          <p:cNvSpPr txBox="1"/>
          <p:nvPr/>
        </p:nvSpPr>
        <p:spPr>
          <a:xfrm>
            <a:off x="315694" y="1982399"/>
            <a:ext cx="55035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b="1" i="0" lang="fr-FR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La variable dépendante </a:t>
            </a: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</a:t>
            </a:r>
            <a:r>
              <a:rPr b="1" i="0" lang="fr-FR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fr-FR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………………………</a:t>
            </a:r>
            <a:endParaRPr sz="1800"/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/>
              <a:t>S</a:t>
            </a:r>
            <a:r>
              <a:rPr b="1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 unité</a:t>
            </a: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b="1" i="0" lang="fr-FR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………………….</a:t>
            </a: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pic>
        <p:nvPicPr>
          <p:cNvPr id="1156" name="Google Shape;1156;p1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19209" y="1249264"/>
            <a:ext cx="6007541" cy="4060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0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1" name="Google Shape;1161;p1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24551" y="435828"/>
            <a:ext cx="605086" cy="605086"/>
          </a:xfrm>
          <a:prstGeom prst="rect">
            <a:avLst/>
          </a:prstGeom>
          <a:noFill/>
          <a:ln>
            <a:noFill/>
          </a:ln>
        </p:spPr>
      </p:pic>
      <p:sp>
        <p:nvSpPr>
          <p:cNvPr id="1162" name="Google Shape;1162;p119"/>
          <p:cNvSpPr txBox="1"/>
          <p:nvPr/>
        </p:nvSpPr>
        <p:spPr>
          <a:xfrm>
            <a:off x="1081548" y="337150"/>
            <a:ext cx="609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Voici les réponses.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3" name="Google Shape;1163;p119"/>
          <p:cNvSpPr txBox="1"/>
          <p:nvPr/>
        </p:nvSpPr>
        <p:spPr>
          <a:xfrm>
            <a:off x="300413" y="1954689"/>
            <a:ext cx="56178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2- </a:t>
            </a:r>
            <a:r>
              <a:rPr b="1" lang="fr-FR" sz="1800">
                <a:solidFill>
                  <a:schemeClr val="dk1"/>
                </a:solidFill>
              </a:rPr>
              <a:t>Identifiez </a:t>
            </a:r>
            <a:r>
              <a:rPr b="0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 titre du graphique.</a:t>
            </a:r>
            <a:endParaRPr/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fr-FR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…………………………</a:t>
            </a:r>
            <a:r>
              <a:rPr b="1" lang="fr-FR" sz="2000">
                <a:solidFill>
                  <a:srgbClr val="FF0000"/>
                </a:solidFill>
              </a:rPr>
              <a:t>………………………</a:t>
            </a:r>
            <a:r>
              <a:rPr b="1" i="0" lang="fr-FR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….. …………………………………….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4" name="Google Shape;1164;p1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60638" y="1238064"/>
            <a:ext cx="5968986" cy="403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8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9" name="Google Shape;1169;p1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24551" y="435828"/>
            <a:ext cx="605086" cy="605086"/>
          </a:xfrm>
          <a:prstGeom prst="rect">
            <a:avLst/>
          </a:prstGeom>
          <a:noFill/>
          <a:ln>
            <a:noFill/>
          </a:ln>
        </p:spPr>
      </p:pic>
      <p:sp>
        <p:nvSpPr>
          <p:cNvPr id="1170" name="Google Shape;1170;p120"/>
          <p:cNvSpPr txBox="1"/>
          <p:nvPr/>
        </p:nvSpPr>
        <p:spPr>
          <a:xfrm>
            <a:off x="1081548" y="337150"/>
            <a:ext cx="609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Voici les réponses.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1" name="Google Shape;1171;p120"/>
          <p:cNvSpPr txBox="1"/>
          <p:nvPr/>
        </p:nvSpPr>
        <p:spPr>
          <a:xfrm>
            <a:off x="463019" y="1495823"/>
            <a:ext cx="11553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</a:rPr>
              <a:t>3</a:t>
            </a:r>
            <a:r>
              <a:rPr b="1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1" lang="fr-FR" sz="1800">
                <a:solidFill>
                  <a:schemeClr val="dk1"/>
                </a:solidFill>
              </a:rPr>
              <a:t> Rempliss</a:t>
            </a:r>
            <a:r>
              <a:rPr b="1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ez</a:t>
            </a:r>
            <a:r>
              <a:rPr b="0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le tableau suivant.</a:t>
            </a:r>
            <a:endParaRPr/>
          </a:p>
        </p:txBody>
      </p:sp>
      <p:graphicFrame>
        <p:nvGraphicFramePr>
          <p:cNvPr id="1172" name="Google Shape;1172;p120"/>
          <p:cNvGraphicFramePr/>
          <p:nvPr/>
        </p:nvGraphicFramePr>
        <p:xfrm>
          <a:off x="745577" y="402736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{F7B69AE4-0D10-4E20-BFBD-E265257DBEE4}</a:tableStyleId>
              </a:tblPr>
              <a:tblGrid>
                <a:gridCol w="3199825"/>
                <a:gridCol w="1041100"/>
                <a:gridCol w="1028975"/>
                <a:gridCol w="1077400"/>
                <a:gridCol w="1169800"/>
                <a:gridCol w="922225"/>
              </a:tblGrid>
              <a:tr h="468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 u="none" cap="none" strike="noStrike">
                          <a:solidFill>
                            <a:srgbClr val="1D8FE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Temps en (heures)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CAE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CAE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CAE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CAE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14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CAE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CAE4F6"/>
                    </a:solidFill>
                  </a:tcPr>
                </a:tc>
              </a:tr>
              <a:tr h="468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Température (°C)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8D8C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8D8C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fr-FR" sz="24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….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8D8C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fr-FR" sz="24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….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8D8C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fr-FR" sz="24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…..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8D8C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fr-FR" sz="24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….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8D8CA"/>
                    </a:solidFill>
                  </a:tcPr>
                </a:tc>
              </a:tr>
            </a:tbl>
          </a:graphicData>
        </a:graphic>
      </p:graphicFrame>
      <p:sp>
        <p:nvSpPr>
          <p:cNvPr id="1173" name="Google Shape;1173;p120"/>
          <p:cNvSpPr txBox="1"/>
          <p:nvPr/>
        </p:nvSpPr>
        <p:spPr>
          <a:xfrm>
            <a:off x="544702" y="5151675"/>
            <a:ext cx="67098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</a:rPr>
              <a:t>4</a:t>
            </a:r>
            <a:r>
              <a:rPr b="1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b="1" lang="fr-FR" sz="1800">
                <a:solidFill>
                  <a:schemeClr val="dk1"/>
                </a:solidFill>
              </a:rPr>
              <a:t>Identifiez </a:t>
            </a:r>
            <a:r>
              <a:rPr b="0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 nombre de segments.</a:t>
            </a:r>
            <a:endParaRPr/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 nombre de segments  </a:t>
            </a: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=…………………………….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74" name="Google Shape;1174;p1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61375" y="1082447"/>
            <a:ext cx="4296101" cy="29033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9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0" name="Google Shape;1180;p1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24551" y="435828"/>
            <a:ext cx="605086" cy="605086"/>
          </a:xfrm>
          <a:prstGeom prst="rect">
            <a:avLst/>
          </a:prstGeom>
          <a:noFill/>
          <a:ln>
            <a:noFill/>
          </a:ln>
        </p:spPr>
      </p:pic>
      <p:sp>
        <p:nvSpPr>
          <p:cNvPr id="1181" name="Google Shape;1181;p121"/>
          <p:cNvSpPr txBox="1"/>
          <p:nvPr/>
        </p:nvSpPr>
        <p:spPr>
          <a:xfrm>
            <a:off x="1081548" y="337150"/>
            <a:ext cx="609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Voici les réponses.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2" name="Google Shape;1182;p121"/>
          <p:cNvSpPr txBox="1"/>
          <p:nvPr/>
        </p:nvSpPr>
        <p:spPr>
          <a:xfrm>
            <a:off x="362363" y="1040914"/>
            <a:ext cx="11291100" cy="4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5- Décrivez les variations observées :</a:t>
            </a:r>
            <a:endParaRPr/>
          </a:p>
        </p:txBody>
      </p:sp>
      <p:sp>
        <p:nvSpPr>
          <p:cNvPr id="1183" name="Google Shape;1183;p121"/>
          <p:cNvSpPr txBox="1"/>
          <p:nvPr/>
        </p:nvSpPr>
        <p:spPr>
          <a:xfrm>
            <a:off x="325787" y="2321074"/>
            <a:ext cx="5493000" cy="25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-De 0 à 6 heures, la température …………………………. à ……..°C.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-De 6 à 14 heures, la température…………………………. de …….°C à …….°C.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-De 14 à 20 heures, la température …………….………. de ……..°C à ……..°C.</a:t>
            </a:r>
            <a:endParaRPr/>
          </a:p>
        </p:txBody>
      </p:sp>
      <p:pic>
        <p:nvPicPr>
          <p:cNvPr id="1184" name="Google Shape;1184;p1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18787" y="1728439"/>
            <a:ext cx="6068414" cy="41011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8" name="Shape 1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9" name="Google Shape;1189;p1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24551" y="435828"/>
            <a:ext cx="605086" cy="605086"/>
          </a:xfrm>
          <a:prstGeom prst="rect">
            <a:avLst/>
          </a:prstGeom>
          <a:noFill/>
          <a:ln>
            <a:noFill/>
          </a:ln>
        </p:spPr>
      </p:pic>
      <p:sp>
        <p:nvSpPr>
          <p:cNvPr id="1190" name="Google Shape;1190;p122"/>
          <p:cNvSpPr txBox="1"/>
          <p:nvPr/>
        </p:nvSpPr>
        <p:spPr>
          <a:xfrm>
            <a:off x="1081548" y="337150"/>
            <a:ext cx="609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Voici les réponses.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1" name="Google Shape;1191;p122"/>
          <p:cNvSpPr txBox="1"/>
          <p:nvPr/>
        </p:nvSpPr>
        <p:spPr>
          <a:xfrm>
            <a:off x="376159" y="924321"/>
            <a:ext cx="11553000" cy="387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1-Identifiez</a:t>
            </a:r>
            <a:r>
              <a:rPr b="0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les variables</a:t>
            </a:r>
            <a:r>
              <a:rPr lang="fr-FR" sz="1800">
                <a:solidFill>
                  <a:schemeClr val="dk1"/>
                </a:solidFill>
              </a:rPr>
              <a:t>  et leurs unités</a:t>
            </a:r>
            <a:r>
              <a:rPr b="0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b="1" i="0" lang="fr-FR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La variable dépendante </a:t>
            </a: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</a:t>
            </a:r>
            <a:r>
              <a:rPr b="1" i="0" lang="fr-FR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fr-FR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la température</a:t>
            </a: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1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son unité</a:t>
            </a: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b="1" i="0" lang="fr-FR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°C</a:t>
            </a: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800" u="none" cap="none" strike="noStrike">
                <a:solidFill>
                  <a:srgbClr val="1D8FEB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fr-FR" sz="1800" u="none" cap="none" strike="noStrike">
                <a:solidFill>
                  <a:srgbClr val="1D8FEB"/>
                </a:solidFill>
                <a:latin typeface="Arial"/>
                <a:ea typeface="Arial"/>
                <a:cs typeface="Arial"/>
                <a:sym typeface="Arial"/>
              </a:rPr>
              <a:t>La variable indépendante </a:t>
            </a: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</a:t>
            </a:r>
            <a:r>
              <a:rPr b="1" i="0" lang="fr-FR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fr-FR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le temps</a:t>
            </a: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1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son unité</a:t>
            </a: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b="1" i="0" lang="fr-FR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heure</a:t>
            </a: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1800"/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2- </a:t>
            </a:r>
            <a:r>
              <a:rPr b="1" lang="fr-FR" sz="1800">
                <a:solidFill>
                  <a:schemeClr val="dk1"/>
                </a:solidFill>
              </a:rPr>
              <a:t>Identifiez </a:t>
            </a:r>
            <a:r>
              <a:rPr b="0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 titre du graphique.</a:t>
            </a:r>
            <a:endParaRPr/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 🡪 La variation de </a:t>
            </a:r>
            <a:r>
              <a:rPr b="1" i="0" lang="fr-FR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la température </a:t>
            </a: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 fonction du</a:t>
            </a:r>
            <a:r>
              <a:rPr b="1" i="0" lang="fr-FR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temps (les heures de la journée)</a:t>
            </a:r>
            <a:r>
              <a:rPr b="1" i="0" lang="fr-FR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</a:rPr>
              <a:t>3</a:t>
            </a:r>
            <a:r>
              <a:rPr b="1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b="1" lang="fr-FR" sz="1800">
                <a:solidFill>
                  <a:schemeClr val="dk1"/>
                </a:solidFill>
              </a:rPr>
              <a:t>Remplissez </a:t>
            </a:r>
            <a:r>
              <a:rPr b="0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 tableau suivant.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fr-FR" sz="1800">
                <a:solidFill>
                  <a:schemeClr val="dk1"/>
                </a:solidFill>
              </a:rPr>
              <a:t>4- Identifiez </a:t>
            </a:r>
            <a:r>
              <a:rPr lang="fr-FR" sz="1800">
                <a:solidFill>
                  <a:schemeClr val="dk1"/>
                </a:solidFill>
              </a:rPr>
              <a:t>le nombre de segments.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FR" sz="1800">
                <a:solidFill>
                  <a:schemeClr val="dk1"/>
                </a:solidFill>
              </a:rPr>
              <a:t>         Le nombre de segments  = ……………..</a:t>
            </a:r>
            <a:r>
              <a:rPr b="1" lang="fr-FR" sz="1800">
                <a:solidFill>
                  <a:srgbClr val="FF0000"/>
                </a:solidFill>
              </a:rPr>
              <a:t>03</a:t>
            </a:r>
            <a:r>
              <a:rPr lang="fr-FR" sz="1800">
                <a:solidFill>
                  <a:schemeClr val="dk1"/>
                </a:solidFill>
              </a:rPr>
              <a:t>……………………………….</a:t>
            </a:r>
            <a:endParaRPr sz="1800">
              <a:solidFill>
                <a:schemeClr val="dk1"/>
              </a:solidFill>
            </a:endParaRPr>
          </a:p>
        </p:txBody>
      </p:sp>
      <p:graphicFrame>
        <p:nvGraphicFramePr>
          <p:cNvPr id="1192" name="Google Shape;1192;p122"/>
          <p:cNvGraphicFramePr/>
          <p:nvPr/>
        </p:nvGraphicFramePr>
        <p:xfrm>
          <a:off x="1776882" y="306393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{F7B69AE4-0D10-4E20-BFBD-E265257DBEE4}</a:tableStyleId>
              </a:tblPr>
              <a:tblGrid>
                <a:gridCol w="3199825"/>
                <a:gridCol w="1041100"/>
                <a:gridCol w="1028975"/>
                <a:gridCol w="1077400"/>
                <a:gridCol w="1169800"/>
                <a:gridCol w="922225"/>
              </a:tblGrid>
              <a:tr h="468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 u="none" cap="none" strike="noStrike">
                          <a:solidFill>
                            <a:srgbClr val="1D8FE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Temps en (heures)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CAE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CAE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CAE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CAE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14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CAE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CAE4F6"/>
                    </a:solidFill>
                  </a:tcPr>
                </a:tc>
              </a:tr>
              <a:tr h="468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Température (°C)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8D8C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8D8C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fr-FR" sz="24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8D8C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fr-FR" sz="24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8D8C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fr-FR" sz="24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24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8D8C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fr-FR" sz="24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8D8CA"/>
                    </a:solidFill>
                  </a:tcPr>
                </a:tc>
              </a:tr>
            </a:tbl>
          </a:graphicData>
        </a:graphic>
      </p:graphicFrame>
      <p:sp>
        <p:nvSpPr>
          <p:cNvPr id="1193" name="Google Shape;1193;p122"/>
          <p:cNvSpPr txBox="1"/>
          <p:nvPr/>
        </p:nvSpPr>
        <p:spPr>
          <a:xfrm>
            <a:off x="414154" y="4877624"/>
            <a:ext cx="11291100" cy="16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5- Décrivez les variations observées :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-De 0 à 6 heures, la température </a:t>
            </a:r>
            <a:r>
              <a:rPr b="1" i="0" lang="fr-FR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reste stable</a:t>
            </a: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à </a:t>
            </a:r>
            <a:r>
              <a:rPr b="1" i="0" lang="fr-FR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°C.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-De 6 à 14 heures, la température </a:t>
            </a:r>
            <a:r>
              <a:rPr b="1" i="0" lang="fr-FR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augmente</a:t>
            </a: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b="1" i="0" lang="fr-FR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12 </a:t>
            </a: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°C à </a:t>
            </a:r>
            <a:r>
              <a:rPr b="1" i="0" lang="fr-FR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24</a:t>
            </a: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°C.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-De 14 à 20 heures, la température </a:t>
            </a:r>
            <a:r>
              <a:rPr b="1" i="0" lang="fr-FR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diminue</a:t>
            </a: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b="1" i="0" lang="fr-FR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24</a:t>
            </a: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°C à</a:t>
            </a:r>
            <a:r>
              <a:rPr b="1" i="0" lang="fr-FR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14</a:t>
            </a:r>
            <a:r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°C.</a:t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7" name="Shape 1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8" name="Google Shape;1198;p123"/>
          <p:cNvGrpSpPr/>
          <p:nvPr/>
        </p:nvGrpSpPr>
        <p:grpSpPr>
          <a:xfrm>
            <a:off x="2188786" y="1398631"/>
            <a:ext cx="7823200" cy="4347639"/>
            <a:chOff x="1324757" y="2465021"/>
            <a:chExt cx="11734800" cy="6521459"/>
          </a:xfrm>
        </p:grpSpPr>
        <p:sp>
          <p:nvSpPr>
            <p:cNvPr id="1199" name="Google Shape;1199;p123"/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fmla="val 2665" name="adj"/>
              </a:avLst>
            </a:prstGeom>
            <a:solidFill>
              <a:schemeClr val="lt1"/>
            </a:solidFill>
            <a:ln cap="flat" cmpd="sng" w="254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6666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0" name="Google Shape;1200;p123"/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1" name="Google Shape;1201;p123"/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705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02" name="Google Shape;1202;p123"/>
          <p:cNvSpPr/>
          <p:nvPr/>
        </p:nvSpPr>
        <p:spPr>
          <a:xfrm>
            <a:off x="2653053" y="5210746"/>
            <a:ext cx="6960000" cy="86517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3" name="Google Shape;1203;p123"/>
          <p:cNvSpPr/>
          <p:nvPr/>
        </p:nvSpPr>
        <p:spPr>
          <a:xfrm>
            <a:off x="1778001" y="1851325"/>
            <a:ext cx="1455855" cy="660400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4" name="Google Shape;1204;p123"/>
          <p:cNvSpPr/>
          <p:nvPr/>
        </p:nvSpPr>
        <p:spPr>
          <a:xfrm rot="10800000">
            <a:off x="1801929" y="2511725"/>
            <a:ext cx="383274" cy="417394"/>
          </a:xfrm>
          <a:prstGeom prst="rtTriangle">
            <a:avLst/>
          </a:prstGeom>
          <a:solidFill>
            <a:srgbClr val="44546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5" name="Google Shape;1205;p123"/>
          <p:cNvSpPr/>
          <p:nvPr/>
        </p:nvSpPr>
        <p:spPr>
          <a:xfrm>
            <a:off x="2213177" y="1909802"/>
            <a:ext cx="58550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6" name="Google Shape;1206;p123"/>
          <p:cNvSpPr txBox="1"/>
          <p:nvPr/>
        </p:nvSpPr>
        <p:spPr>
          <a:xfrm>
            <a:off x="2570723" y="3118845"/>
            <a:ext cx="7390463" cy="16671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42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800" u="none" cap="none" strike="noStrike">
                <a:solidFill>
                  <a:srgbClr val="44546A"/>
                </a:solidFill>
                <a:latin typeface="Arial"/>
                <a:ea typeface="Arial"/>
                <a:cs typeface="Arial"/>
                <a:sym typeface="Arial"/>
              </a:rPr>
              <a:t>Clôture de la séance</a:t>
            </a:r>
            <a:endParaRPr/>
          </a:p>
          <a:p>
            <a:pPr indent="0" lvl="0" marL="0" marR="0" rtl="0" algn="ctr">
              <a:lnSpc>
                <a:spcPct val="114291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b="1" i="0" lang="fr-FR" sz="4800" u="none" cap="none" strike="noStrike">
                <a:solidFill>
                  <a:srgbClr val="44546A"/>
                </a:solidFill>
                <a:latin typeface="Arial"/>
                <a:ea typeface="Arial"/>
                <a:cs typeface="Arial"/>
                <a:sym typeface="Arial"/>
              </a:rPr>
              <a:t>(5 mn)</a:t>
            </a:r>
            <a:endParaRPr b="1" i="0" sz="4800" u="none" cap="none" strike="noStrike">
              <a:solidFill>
                <a:srgbClr val="44546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07" name="Google Shape;1207;p1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08072" y="2070459"/>
            <a:ext cx="649963" cy="649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2" name="Shape 1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" name="Google Shape;1213;p124"/>
          <p:cNvSpPr/>
          <p:nvPr/>
        </p:nvSpPr>
        <p:spPr>
          <a:xfrm>
            <a:off x="1009033" y="276600"/>
            <a:ext cx="394710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Arial"/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/>
          </a:p>
        </p:txBody>
      </p:sp>
      <p:pic>
        <p:nvPicPr>
          <p:cNvPr id="1214" name="Google Shape;1214;p1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6368" y="299505"/>
            <a:ext cx="609383" cy="609383"/>
          </a:xfrm>
          <a:prstGeom prst="rect">
            <a:avLst/>
          </a:prstGeom>
          <a:noFill/>
          <a:ln>
            <a:noFill/>
          </a:ln>
        </p:spPr>
      </p:pic>
      <p:sp>
        <p:nvSpPr>
          <p:cNvPr id="1215" name="Google Shape;1215;p124"/>
          <p:cNvSpPr/>
          <p:nvPr/>
        </p:nvSpPr>
        <p:spPr>
          <a:xfrm>
            <a:off x="2268126" y="1688095"/>
            <a:ext cx="8127697" cy="3817969"/>
          </a:xfrm>
          <a:prstGeom prst="roundRect">
            <a:avLst>
              <a:gd fmla="val 2665" name="adj"/>
            </a:avLst>
          </a:prstGeom>
          <a:solidFill>
            <a:schemeClr val="lt1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6666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6" name="Google Shape;1216;p124"/>
          <p:cNvSpPr/>
          <p:nvPr/>
        </p:nvSpPr>
        <p:spPr>
          <a:xfrm>
            <a:off x="2388400" y="1812195"/>
            <a:ext cx="7899097" cy="356605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7" name="Google Shape;1217;p124"/>
          <p:cNvSpPr/>
          <p:nvPr/>
        </p:nvSpPr>
        <p:spPr>
          <a:xfrm>
            <a:off x="3170164" y="3352462"/>
            <a:ext cx="6736308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8" name="Google Shape;1218;p124"/>
          <p:cNvSpPr/>
          <p:nvPr/>
        </p:nvSpPr>
        <p:spPr>
          <a:xfrm>
            <a:off x="3166184" y="2731292"/>
            <a:ext cx="6743594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9" name="Google Shape;1219;p124"/>
          <p:cNvSpPr/>
          <p:nvPr/>
        </p:nvSpPr>
        <p:spPr>
          <a:xfrm>
            <a:off x="3166184" y="2112780"/>
            <a:ext cx="6740288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0" name="Google Shape;1220;p124"/>
          <p:cNvSpPr/>
          <p:nvPr/>
        </p:nvSpPr>
        <p:spPr>
          <a:xfrm>
            <a:off x="3296198" y="2135674"/>
            <a:ext cx="5130800" cy="4293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Ouverture de la séance 		                      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1" name="Google Shape;1221;p124"/>
          <p:cNvSpPr/>
          <p:nvPr/>
        </p:nvSpPr>
        <p:spPr>
          <a:xfrm>
            <a:off x="9234739" y="2113470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2" name="Google Shape;1222;p124"/>
          <p:cNvSpPr txBox="1"/>
          <p:nvPr/>
        </p:nvSpPr>
        <p:spPr>
          <a:xfrm>
            <a:off x="8406970" y="2186372"/>
            <a:ext cx="79701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5 min</a:t>
            </a:r>
            <a:endParaRPr/>
          </a:p>
        </p:txBody>
      </p:sp>
      <p:sp>
        <p:nvSpPr>
          <p:cNvPr id="1223" name="Google Shape;1223;p124"/>
          <p:cNvSpPr/>
          <p:nvPr/>
        </p:nvSpPr>
        <p:spPr>
          <a:xfrm>
            <a:off x="9234739" y="2757350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4" name="Google Shape;1224;p124"/>
          <p:cNvSpPr txBox="1"/>
          <p:nvPr/>
        </p:nvSpPr>
        <p:spPr>
          <a:xfrm>
            <a:off x="8365285" y="2838265"/>
            <a:ext cx="91082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10 min</a:t>
            </a:r>
            <a:endParaRPr/>
          </a:p>
        </p:txBody>
      </p:sp>
      <p:sp>
        <p:nvSpPr>
          <p:cNvPr id="1225" name="Google Shape;1225;p124"/>
          <p:cNvSpPr/>
          <p:nvPr/>
        </p:nvSpPr>
        <p:spPr>
          <a:xfrm>
            <a:off x="9234739" y="3363291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6" name="Google Shape;1226;p124"/>
          <p:cNvSpPr txBox="1"/>
          <p:nvPr/>
        </p:nvSpPr>
        <p:spPr>
          <a:xfrm>
            <a:off x="8357943" y="3466221"/>
            <a:ext cx="96853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12 min </a:t>
            </a:r>
            <a:endParaRPr/>
          </a:p>
        </p:txBody>
      </p:sp>
      <p:sp>
        <p:nvSpPr>
          <p:cNvPr id="1227" name="Google Shape;1227;p124"/>
          <p:cNvSpPr/>
          <p:nvPr/>
        </p:nvSpPr>
        <p:spPr>
          <a:xfrm>
            <a:off x="2555417" y="2202279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1228" name="Google Shape;1228;p124"/>
          <p:cNvSpPr/>
          <p:nvPr/>
        </p:nvSpPr>
        <p:spPr>
          <a:xfrm>
            <a:off x="2555417" y="2796740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sp>
        <p:nvSpPr>
          <p:cNvPr id="1229" name="Google Shape;1229;p124"/>
          <p:cNvSpPr/>
          <p:nvPr/>
        </p:nvSpPr>
        <p:spPr>
          <a:xfrm>
            <a:off x="2555417" y="3416151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sp>
        <p:nvSpPr>
          <p:cNvPr id="1230" name="Google Shape;1230;p124"/>
          <p:cNvSpPr/>
          <p:nvPr/>
        </p:nvSpPr>
        <p:spPr>
          <a:xfrm>
            <a:off x="2555416" y="398635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/>
          </a:p>
        </p:txBody>
      </p:sp>
      <p:sp>
        <p:nvSpPr>
          <p:cNvPr id="1231" name="Google Shape;1231;p124"/>
          <p:cNvSpPr txBox="1"/>
          <p:nvPr/>
        </p:nvSpPr>
        <p:spPr>
          <a:xfrm>
            <a:off x="3415933" y="2797105"/>
            <a:ext cx="2955370" cy="337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			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2" name="Google Shape;1232;p124"/>
          <p:cNvSpPr txBox="1"/>
          <p:nvPr/>
        </p:nvSpPr>
        <p:spPr>
          <a:xfrm>
            <a:off x="3362284" y="3447649"/>
            <a:ext cx="4875644" cy="337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guidée  				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3" name="Google Shape;1233;p124"/>
          <p:cNvSpPr/>
          <p:nvPr/>
        </p:nvSpPr>
        <p:spPr>
          <a:xfrm>
            <a:off x="2555415" y="4591675"/>
            <a:ext cx="395307" cy="395307"/>
          </a:xfrm>
          <a:prstGeom prst="ellipse">
            <a:avLst/>
          </a:prstGeom>
          <a:solidFill>
            <a:srgbClr val="F19D19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/>
          </a:p>
        </p:txBody>
      </p:sp>
      <p:sp>
        <p:nvSpPr>
          <p:cNvPr id="1234" name="Google Shape;1234;p124"/>
          <p:cNvSpPr/>
          <p:nvPr/>
        </p:nvSpPr>
        <p:spPr>
          <a:xfrm>
            <a:off x="3184667" y="4014262"/>
            <a:ext cx="6736374" cy="502525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33"/>
              <a:buFont typeface="Arial"/>
              <a:buNone/>
            </a:pPr>
            <a:r>
              <a:t/>
            </a:r>
            <a:endParaRPr b="1" i="0" sz="1733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5" name="Google Shape;1235;p124"/>
          <p:cNvSpPr/>
          <p:nvPr/>
        </p:nvSpPr>
        <p:spPr>
          <a:xfrm>
            <a:off x="9246002" y="3989352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6" name="Google Shape;1236;p124"/>
          <p:cNvSpPr txBox="1"/>
          <p:nvPr/>
        </p:nvSpPr>
        <p:spPr>
          <a:xfrm>
            <a:off x="8361326" y="4040269"/>
            <a:ext cx="91082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08 min</a:t>
            </a:r>
            <a:endParaRPr/>
          </a:p>
        </p:txBody>
      </p:sp>
      <p:sp>
        <p:nvSpPr>
          <p:cNvPr id="1237" name="Google Shape;1237;p124"/>
          <p:cNvSpPr txBox="1"/>
          <p:nvPr/>
        </p:nvSpPr>
        <p:spPr>
          <a:xfrm>
            <a:off x="3376852" y="4047005"/>
            <a:ext cx="4885727" cy="337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autonome 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8" name="Google Shape;1238;p124"/>
          <p:cNvSpPr/>
          <p:nvPr/>
        </p:nvSpPr>
        <p:spPr>
          <a:xfrm>
            <a:off x="3184668" y="4578814"/>
            <a:ext cx="6721804" cy="502525"/>
          </a:xfrm>
          <a:prstGeom prst="flowChartAlternateProcess">
            <a:avLst/>
          </a:prstGeom>
          <a:solidFill>
            <a:schemeClr val="accent6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9" name="Google Shape;1239;p124"/>
          <p:cNvSpPr/>
          <p:nvPr/>
        </p:nvSpPr>
        <p:spPr>
          <a:xfrm>
            <a:off x="9246002" y="4544423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0" name="Google Shape;1240;p124"/>
          <p:cNvSpPr txBox="1"/>
          <p:nvPr/>
        </p:nvSpPr>
        <p:spPr>
          <a:xfrm>
            <a:off x="8426248" y="4633651"/>
            <a:ext cx="78098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 min</a:t>
            </a:r>
            <a:endParaRPr/>
          </a:p>
        </p:txBody>
      </p:sp>
      <p:sp>
        <p:nvSpPr>
          <p:cNvPr id="1241" name="Google Shape;1241;p124"/>
          <p:cNvSpPr txBox="1"/>
          <p:nvPr/>
        </p:nvSpPr>
        <p:spPr>
          <a:xfrm>
            <a:off x="3257746" y="4655045"/>
            <a:ext cx="293657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Clôture de la séance</a:t>
            </a:r>
            <a:endParaRPr b="1" i="0" sz="2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5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6" name="Google Shape;1246;p1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1247" name="Google Shape;1247;p125"/>
          <p:cNvSpPr txBox="1"/>
          <p:nvPr/>
        </p:nvSpPr>
        <p:spPr>
          <a:xfrm>
            <a:off x="975537" y="371672"/>
            <a:ext cx="609777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Ce qu’on a appris aujourd’hui:</a:t>
            </a:r>
            <a:endParaRPr/>
          </a:p>
        </p:txBody>
      </p:sp>
      <p:sp>
        <p:nvSpPr>
          <p:cNvPr id="1248" name="Google Shape;1248;p125"/>
          <p:cNvSpPr/>
          <p:nvPr/>
        </p:nvSpPr>
        <p:spPr>
          <a:xfrm>
            <a:off x="975537" y="2790948"/>
            <a:ext cx="10194927" cy="774748"/>
          </a:xfrm>
          <a:prstGeom prst="roundRect">
            <a:avLst>
              <a:gd fmla="val 50000" name="adj"/>
            </a:avLst>
          </a:prstGeom>
          <a:noFill/>
          <a:ln cap="flat" cmpd="sng" w="19050">
            <a:solidFill>
              <a:srgbClr val="72B6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49" name="Google Shape;1249;p1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2829" y="2173019"/>
            <a:ext cx="907598" cy="907598"/>
          </a:xfrm>
          <a:prstGeom prst="rect">
            <a:avLst/>
          </a:prstGeom>
          <a:noFill/>
          <a:ln>
            <a:noFill/>
          </a:ln>
        </p:spPr>
      </p:pic>
      <p:sp>
        <p:nvSpPr>
          <p:cNvPr id="1250" name="Google Shape;1250;p125"/>
          <p:cNvSpPr txBox="1"/>
          <p:nvPr/>
        </p:nvSpPr>
        <p:spPr>
          <a:xfrm>
            <a:off x="1739104" y="2816042"/>
            <a:ext cx="943136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fr-FR" sz="3200" u="none" cap="none" strike="noStrike">
                <a:solidFill>
                  <a:srgbClr val="0A25AE"/>
                </a:solidFill>
                <a:latin typeface="Calibri"/>
                <a:ea typeface="Calibri"/>
                <a:cs typeface="Calibri"/>
                <a:sym typeface="Calibri"/>
              </a:rPr>
              <a:t>Lire un graphique en courbe avec plusieurs segments. 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4" name="Shape 1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5" name="Google Shape;1255;p1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1256" name="Google Shape;1256;p126"/>
          <p:cNvSpPr txBox="1"/>
          <p:nvPr/>
        </p:nvSpPr>
        <p:spPr>
          <a:xfrm>
            <a:off x="996990" y="354775"/>
            <a:ext cx="9851923" cy="4255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Pour récapituler , pour lire un graphique je dois :</a:t>
            </a:r>
            <a:endParaRPr/>
          </a:p>
        </p:txBody>
      </p:sp>
      <p:pic>
        <p:nvPicPr>
          <p:cNvPr id="1257" name="Google Shape;1257;p1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9387" y="1504366"/>
            <a:ext cx="4711743" cy="29651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58" name="Google Shape;1258;p126"/>
          <p:cNvCxnSpPr/>
          <p:nvPr/>
        </p:nvCxnSpPr>
        <p:spPr>
          <a:xfrm rot="10800000">
            <a:off x="1691699" y="3056046"/>
            <a:ext cx="0" cy="1095437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sp>
        <p:nvSpPr>
          <p:cNvPr id="1259" name="Google Shape;1259;p126"/>
          <p:cNvSpPr txBox="1"/>
          <p:nvPr/>
        </p:nvSpPr>
        <p:spPr>
          <a:xfrm>
            <a:off x="4651464" y="3849062"/>
            <a:ext cx="189496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6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Quantité d’engrais en (kg/ha)</a:t>
            </a:r>
            <a:endParaRPr/>
          </a:p>
        </p:txBody>
      </p:sp>
      <p:sp>
        <p:nvSpPr>
          <p:cNvPr id="1260" name="Google Shape;1260;p126"/>
          <p:cNvSpPr/>
          <p:nvPr/>
        </p:nvSpPr>
        <p:spPr>
          <a:xfrm>
            <a:off x="769770" y="4544077"/>
            <a:ext cx="5360576" cy="306467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variation de </a:t>
            </a:r>
            <a:r>
              <a:rPr b="1" i="0" lang="fr-FR" sz="12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la quantité </a:t>
            </a:r>
            <a:r>
              <a:rPr b="0" i="0" lang="fr-F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Tournesol en fonction de la </a:t>
            </a:r>
            <a:r>
              <a:rPr b="1" i="0" lang="fr-FR" sz="1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quantité d’engrais </a:t>
            </a:r>
            <a:endParaRPr b="1" i="0" sz="12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61" name="Google Shape;1261;p126"/>
          <p:cNvCxnSpPr/>
          <p:nvPr/>
        </p:nvCxnSpPr>
        <p:spPr>
          <a:xfrm rot="10800000">
            <a:off x="1074978" y="3055766"/>
            <a:ext cx="616721" cy="0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grpSp>
        <p:nvGrpSpPr>
          <p:cNvPr id="1262" name="Google Shape;1262;p126"/>
          <p:cNvGrpSpPr/>
          <p:nvPr/>
        </p:nvGrpSpPr>
        <p:grpSpPr>
          <a:xfrm>
            <a:off x="6744826" y="1761098"/>
            <a:ext cx="5140985" cy="390889"/>
            <a:chOff x="6744826" y="1761098"/>
            <a:chExt cx="5140985" cy="390889"/>
          </a:xfrm>
        </p:grpSpPr>
        <p:sp>
          <p:nvSpPr>
            <p:cNvPr id="1263" name="Google Shape;1263;p126"/>
            <p:cNvSpPr/>
            <p:nvPr/>
          </p:nvSpPr>
          <p:spPr>
            <a:xfrm>
              <a:off x="6744826" y="1829326"/>
              <a:ext cx="324000" cy="322661"/>
            </a:xfrm>
            <a:prstGeom prst="ellipse">
              <a:avLst/>
            </a:prstGeom>
            <a:solidFill>
              <a:schemeClr val="lt1"/>
            </a:solidFill>
            <a:ln cap="flat" cmpd="sng" w="254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4" name="Google Shape;1264;p126"/>
            <p:cNvSpPr txBox="1"/>
            <p:nvPr/>
          </p:nvSpPr>
          <p:spPr>
            <a:xfrm>
              <a:off x="7174069" y="1761098"/>
              <a:ext cx="4711742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Identifier les axes et les variables et leurs unités</a:t>
              </a:r>
              <a:endParaRPr/>
            </a:p>
          </p:txBody>
        </p:sp>
        <p:sp>
          <p:nvSpPr>
            <p:cNvPr id="1265" name="Google Shape;1265;p126"/>
            <p:cNvSpPr txBox="1"/>
            <p:nvPr/>
          </p:nvSpPr>
          <p:spPr>
            <a:xfrm>
              <a:off x="6748304" y="1782655"/>
              <a:ext cx="320522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800" u="none" cap="none" strike="noStrik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1266" name="Google Shape;1266;p126"/>
          <p:cNvGrpSpPr/>
          <p:nvPr/>
        </p:nvGrpSpPr>
        <p:grpSpPr>
          <a:xfrm>
            <a:off x="6770215" y="2794192"/>
            <a:ext cx="3929167" cy="428593"/>
            <a:chOff x="6770215" y="2794192"/>
            <a:chExt cx="3929167" cy="428593"/>
          </a:xfrm>
        </p:grpSpPr>
        <p:sp>
          <p:nvSpPr>
            <p:cNvPr id="1267" name="Google Shape;1267;p126"/>
            <p:cNvSpPr/>
            <p:nvPr/>
          </p:nvSpPr>
          <p:spPr>
            <a:xfrm>
              <a:off x="6770215" y="2855074"/>
              <a:ext cx="324000" cy="322661"/>
            </a:xfrm>
            <a:prstGeom prst="ellipse">
              <a:avLst/>
            </a:prstGeom>
            <a:solidFill>
              <a:schemeClr val="lt1"/>
            </a:solidFill>
            <a:ln cap="flat" cmpd="sng" w="254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8" name="Google Shape;1268;p126"/>
            <p:cNvSpPr txBox="1"/>
            <p:nvPr/>
          </p:nvSpPr>
          <p:spPr>
            <a:xfrm>
              <a:off x="7253595" y="2853453"/>
              <a:ext cx="3445787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Identifier le nombre de segments</a:t>
              </a:r>
              <a:endParaRPr/>
            </a:p>
          </p:txBody>
        </p:sp>
        <p:sp>
          <p:nvSpPr>
            <p:cNvPr id="1269" name="Google Shape;1269;p126"/>
            <p:cNvSpPr txBox="1"/>
            <p:nvPr/>
          </p:nvSpPr>
          <p:spPr>
            <a:xfrm>
              <a:off x="6786197" y="2794192"/>
              <a:ext cx="320522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000" u="none" cap="none" strike="noStrik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/>
            </a:p>
          </p:txBody>
        </p:sp>
      </p:grpSp>
      <p:grpSp>
        <p:nvGrpSpPr>
          <p:cNvPr id="1270" name="Google Shape;1270;p126"/>
          <p:cNvGrpSpPr/>
          <p:nvPr/>
        </p:nvGrpSpPr>
        <p:grpSpPr>
          <a:xfrm>
            <a:off x="6751696" y="2335198"/>
            <a:ext cx="2566674" cy="375490"/>
            <a:chOff x="6751696" y="2335198"/>
            <a:chExt cx="2566674" cy="375490"/>
          </a:xfrm>
        </p:grpSpPr>
        <p:sp>
          <p:nvSpPr>
            <p:cNvPr id="1271" name="Google Shape;1271;p126"/>
            <p:cNvSpPr/>
            <p:nvPr/>
          </p:nvSpPr>
          <p:spPr>
            <a:xfrm>
              <a:off x="6751696" y="2358534"/>
              <a:ext cx="324000" cy="322661"/>
            </a:xfrm>
            <a:prstGeom prst="ellipse">
              <a:avLst/>
            </a:prstGeom>
            <a:solidFill>
              <a:schemeClr val="lt1"/>
            </a:solidFill>
            <a:ln cap="flat" cmpd="sng" w="254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2" name="Google Shape;1272;p126"/>
            <p:cNvSpPr txBox="1"/>
            <p:nvPr/>
          </p:nvSpPr>
          <p:spPr>
            <a:xfrm>
              <a:off x="7253595" y="2341356"/>
              <a:ext cx="2064775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Identifier le titre</a:t>
              </a:r>
              <a:endParaRPr/>
            </a:p>
          </p:txBody>
        </p:sp>
        <p:sp>
          <p:nvSpPr>
            <p:cNvPr id="1273" name="Google Shape;1273;p126"/>
            <p:cNvSpPr txBox="1"/>
            <p:nvPr/>
          </p:nvSpPr>
          <p:spPr>
            <a:xfrm>
              <a:off x="6760408" y="2335198"/>
              <a:ext cx="320522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800" u="none" cap="none" strike="noStrik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1274" name="Google Shape;1274;p126"/>
          <p:cNvGrpSpPr/>
          <p:nvPr/>
        </p:nvGrpSpPr>
        <p:grpSpPr>
          <a:xfrm>
            <a:off x="422156" y="4490800"/>
            <a:ext cx="324000" cy="350805"/>
            <a:chOff x="422156" y="4490800"/>
            <a:chExt cx="324000" cy="350805"/>
          </a:xfrm>
        </p:grpSpPr>
        <p:sp>
          <p:nvSpPr>
            <p:cNvPr id="1275" name="Google Shape;1275;p126"/>
            <p:cNvSpPr/>
            <p:nvPr/>
          </p:nvSpPr>
          <p:spPr>
            <a:xfrm>
              <a:off x="422156" y="4518944"/>
              <a:ext cx="324000" cy="322661"/>
            </a:xfrm>
            <a:prstGeom prst="ellipse">
              <a:avLst/>
            </a:prstGeom>
            <a:solidFill>
              <a:schemeClr val="lt1"/>
            </a:solidFill>
            <a:ln cap="flat" cmpd="sng" w="254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6" name="Google Shape;1276;p126"/>
            <p:cNvSpPr txBox="1"/>
            <p:nvPr/>
          </p:nvSpPr>
          <p:spPr>
            <a:xfrm>
              <a:off x="422156" y="4490800"/>
              <a:ext cx="320522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</a:t>
              </a:r>
              <a:endParaRPr/>
            </a:p>
          </p:txBody>
        </p:sp>
      </p:grpSp>
      <p:cxnSp>
        <p:nvCxnSpPr>
          <p:cNvPr id="1277" name="Google Shape;1277;p126"/>
          <p:cNvCxnSpPr/>
          <p:nvPr/>
        </p:nvCxnSpPr>
        <p:spPr>
          <a:xfrm rot="10800000">
            <a:off x="2901062" y="1876175"/>
            <a:ext cx="0" cy="2245343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sp>
        <p:nvSpPr>
          <p:cNvPr id="1278" name="Google Shape;1278;p126"/>
          <p:cNvSpPr/>
          <p:nvPr/>
        </p:nvSpPr>
        <p:spPr>
          <a:xfrm>
            <a:off x="2694586" y="2417138"/>
            <a:ext cx="462113" cy="473354"/>
          </a:xfrm>
          <a:prstGeom prst="ellipse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9" name="Google Shape;1279;p126"/>
          <p:cNvSpPr/>
          <p:nvPr/>
        </p:nvSpPr>
        <p:spPr>
          <a:xfrm rot="-1971394">
            <a:off x="4522909" y="1989258"/>
            <a:ext cx="114935" cy="553277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80" name="Google Shape;1280;p126"/>
          <p:cNvGrpSpPr/>
          <p:nvPr/>
        </p:nvGrpSpPr>
        <p:grpSpPr>
          <a:xfrm>
            <a:off x="6814123" y="3972878"/>
            <a:ext cx="3779885" cy="412609"/>
            <a:chOff x="6800546" y="3964063"/>
            <a:chExt cx="3779885" cy="412609"/>
          </a:xfrm>
        </p:grpSpPr>
        <p:sp>
          <p:nvSpPr>
            <p:cNvPr id="1281" name="Google Shape;1281;p126"/>
            <p:cNvSpPr/>
            <p:nvPr/>
          </p:nvSpPr>
          <p:spPr>
            <a:xfrm>
              <a:off x="6800546" y="4010734"/>
              <a:ext cx="324000" cy="322661"/>
            </a:xfrm>
            <a:prstGeom prst="ellipse">
              <a:avLst/>
            </a:prstGeom>
            <a:solidFill>
              <a:schemeClr val="lt1"/>
            </a:solidFill>
            <a:ln cap="flat" cmpd="sng" w="254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2" name="Google Shape;1282;p126"/>
            <p:cNvSpPr txBox="1"/>
            <p:nvPr/>
          </p:nvSpPr>
          <p:spPr>
            <a:xfrm>
              <a:off x="7248963" y="4007340"/>
              <a:ext cx="3331468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800" u="none" cap="none" strike="noStrik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Décrire les variations observées</a:t>
              </a:r>
              <a:endParaRPr/>
            </a:p>
          </p:txBody>
        </p:sp>
        <p:sp>
          <p:nvSpPr>
            <p:cNvPr id="1283" name="Google Shape;1283;p126"/>
            <p:cNvSpPr txBox="1"/>
            <p:nvPr/>
          </p:nvSpPr>
          <p:spPr>
            <a:xfrm>
              <a:off x="6800546" y="3964063"/>
              <a:ext cx="320522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e</a:t>
              </a:r>
              <a:endParaRPr/>
            </a:p>
          </p:txBody>
        </p:sp>
      </p:grpSp>
      <p:grpSp>
        <p:nvGrpSpPr>
          <p:cNvPr id="1284" name="Google Shape;1284;p126"/>
          <p:cNvGrpSpPr/>
          <p:nvPr/>
        </p:nvGrpSpPr>
        <p:grpSpPr>
          <a:xfrm>
            <a:off x="6773693" y="3429199"/>
            <a:ext cx="3992889" cy="401434"/>
            <a:chOff x="6773693" y="3429199"/>
            <a:chExt cx="3992889" cy="401434"/>
          </a:xfrm>
        </p:grpSpPr>
        <p:sp>
          <p:nvSpPr>
            <p:cNvPr id="1285" name="Google Shape;1285;p126"/>
            <p:cNvSpPr/>
            <p:nvPr/>
          </p:nvSpPr>
          <p:spPr>
            <a:xfrm>
              <a:off x="6773693" y="3445092"/>
              <a:ext cx="324000" cy="322661"/>
            </a:xfrm>
            <a:prstGeom prst="ellipse">
              <a:avLst/>
            </a:prstGeom>
            <a:solidFill>
              <a:schemeClr val="lt1"/>
            </a:solidFill>
            <a:ln cap="flat" cmpd="sng" w="254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6" name="Google Shape;1286;p126"/>
            <p:cNvSpPr txBox="1"/>
            <p:nvPr/>
          </p:nvSpPr>
          <p:spPr>
            <a:xfrm>
              <a:off x="7253595" y="3461301"/>
              <a:ext cx="3512987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Extraire des valeurs  de la courbe</a:t>
              </a:r>
              <a:endParaRPr/>
            </a:p>
          </p:txBody>
        </p:sp>
        <p:sp>
          <p:nvSpPr>
            <p:cNvPr id="1287" name="Google Shape;1287;p126"/>
            <p:cNvSpPr txBox="1"/>
            <p:nvPr/>
          </p:nvSpPr>
          <p:spPr>
            <a:xfrm>
              <a:off x="6773693" y="3429199"/>
              <a:ext cx="320522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</a:t>
              </a:r>
              <a:endParaRPr/>
            </a:p>
          </p:txBody>
        </p:sp>
      </p:grpSp>
      <p:grpSp>
        <p:nvGrpSpPr>
          <p:cNvPr id="1288" name="Google Shape;1288;p126"/>
          <p:cNvGrpSpPr/>
          <p:nvPr/>
        </p:nvGrpSpPr>
        <p:grpSpPr>
          <a:xfrm>
            <a:off x="951078" y="1951243"/>
            <a:ext cx="333315" cy="340019"/>
            <a:chOff x="951078" y="1951243"/>
            <a:chExt cx="333315" cy="340019"/>
          </a:xfrm>
        </p:grpSpPr>
        <p:sp>
          <p:nvSpPr>
            <p:cNvPr id="1289" name="Google Shape;1289;p126"/>
            <p:cNvSpPr/>
            <p:nvPr/>
          </p:nvSpPr>
          <p:spPr>
            <a:xfrm>
              <a:off x="951078" y="1968601"/>
              <a:ext cx="324000" cy="322661"/>
            </a:xfrm>
            <a:prstGeom prst="ellipse">
              <a:avLst/>
            </a:prstGeom>
            <a:solidFill>
              <a:schemeClr val="lt1"/>
            </a:solidFill>
            <a:ln cap="flat" cmpd="sng" w="254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0" name="Google Shape;1290;p126"/>
            <p:cNvSpPr txBox="1"/>
            <p:nvPr/>
          </p:nvSpPr>
          <p:spPr>
            <a:xfrm>
              <a:off x="963871" y="1951243"/>
              <a:ext cx="320522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endParaRPr/>
            </a:p>
          </p:txBody>
        </p:sp>
      </p:grpSp>
      <p:grpSp>
        <p:nvGrpSpPr>
          <p:cNvPr id="1291" name="Google Shape;1291;p126"/>
          <p:cNvGrpSpPr/>
          <p:nvPr/>
        </p:nvGrpSpPr>
        <p:grpSpPr>
          <a:xfrm>
            <a:off x="1542845" y="3234487"/>
            <a:ext cx="352078" cy="349822"/>
            <a:chOff x="1542845" y="3234487"/>
            <a:chExt cx="352078" cy="349822"/>
          </a:xfrm>
        </p:grpSpPr>
        <p:sp>
          <p:nvSpPr>
            <p:cNvPr id="1292" name="Google Shape;1292;p126"/>
            <p:cNvSpPr/>
            <p:nvPr/>
          </p:nvSpPr>
          <p:spPr>
            <a:xfrm>
              <a:off x="1542845" y="3271833"/>
              <a:ext cx="352078" cy="312476"/>
            </a:xfrm>
            <a:prstGeom prst="ellipse">
              <a:avLst/>
            </a:prstGeom>
            <a:solidFill>
              <a:schemeClr val="l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3" name="Google Shape;1293;p126"/>
            <p:cNvSpPr/>
            <p:nvPr/>
          </p:nvSpPr>
          <p:spPr>
            <a:xfrm>
              <a:off x="1565241" y="3242434"/>
              <a:ext cx="324000" cy="322661"/>
            </a:xfrm>
            <a:prstGeom prst="ellipse">
              <a:avLst/>
            </a:prstGeom>
            <a:solidFill>
              <a:schemeClr val="lt1"/>
            </a:solidFill>
            <a:ln cap="flat" cmpd="sng" w="254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4" name="Google Shape;1294;p126"/>
            <p:cNvSpPr txBox="1"/>
            <p:nvPr/>
          </p:nvSpPr>
          <p:spPr>
            <a:xfrm>
              <a:off x="1566980" y="3234487"/>
              <a:ext cx="320522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</a:t>
              </a:r>
              <a:endParaRPr/>
            </a:p>
          </p:txBody>
        </p:sp>
      </p:grpSp>
      <p:grpSp>
        <p:nvGrpSpPr>
          <p:cNvPr id="1295" name="Google Shape;1295;p126"/>
          <p:cNvGrpSpPr/>
          <p:nvPr/>
        </p:nvGrpSpPr>
        <p:grpSpPr>
          <a:xfrm>
            <a:off x="2737323" y="2493616"/>
            <a:ext cx="324000" cy="338554"/>
            <a:chOff x="2737323" y="2493616"/>
            <a:chExt cx="324000" cy="338554"/>
          </a:xfrm>
        </p:grpSpPr>
        <p:sp>
          <p:nvSpPr>
            <p:cNvPr id="1296" name="Google Shape;1296;p126"/>
            <p:cNvSpPr/>
            <p:nvPr/>
          </p:nvSpPr>
          <p:spPr>
            <a:xfrm>
              <a:off x="2737323" y="2509509"/>
              <a:ext cx="324000" cy="322661"/>
            </a:xfrm>
            <a:prstGeom prst="ellipse">
              <a:avLst/>
            </a:prstGeom>
            <a:solidFill>
              <a:schemeClr val="lt1"/>
            </a:solidFill>
            <a:ln cap="flat" cmpd="sng" w="254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7" name="Google Shape;1297;p126"/>
            <p:cNvSpPr txBox="1"/>
            <p:nvPr/>
          </p:nvSpPr>
          <p:spPr>
            <a:xfrm>
              <a:off x="2740801" y="2493616"/>
              <a:ext cx="320522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</a:t>
              </a:r>
              <a:endParaRPr/>
            </a:p>
          </p:txBody>
        </p:sp>
      </p:grpSp>
      <p:grpSp>
        <p:nvGrpSpPr>
          <p:cNvPr id="1298" name="Google Shape;1298;p126"/>
          <p:cNvGrpSpPr/>
          <p:nvPr/>
        </p:nvGrpSpPr>
        <p:grpSpPr>
          <a:xfrm>
            <a:off x="4640673" y="1951243"/>
            <a:ext cx="324000" cy="338554"/>
            <a:chOff x="4640673" y="1951243"/>
            <a:chExt cx="324000" cy="338554"/>
          </a:xfrm>
        </p:grpSpPr>
        <p:sp>
          <p:nvSpPr>
            <p:cNvPr id="1299" name="Google Shape;1299;p126"/>
            <p:cNvSpPr/>
            <p:nvPr/>
          </p:nvSpPr>
          <p:spPr>
            <a:xfrm>
              <a:off x="4640673" y="1959190"/>
              <a:ext cx="324000" cy="322661"/>
            </a:xfrm>
            <a:prstGeom prst="ellipse">
              <a:avLst/>
            </a:prstGeom>
            <a:solidFill>
              <a:schemeClr val="lt1"/>
            </a:solidFill>
            <a:ln cap="flat" cmpd="sng" w="254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0" name="Google Shape;1300;p126"/>
            <p:cNvSpPr txBox="1"/>
            <p:nvPr/>
          </p:nvSpPr>
          <p:spPr>
            <a:xfrm>
              <a:off x="4642412" y="1951243"/>
              <a:ext cx="320522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</a:t>
              </a:r>
              <a:endParaRPr/>
            </a:p>
          </p:txBody>
        </p:sp>
      </p:grpSp>
      <p:sp>
        <p:nvSpPr>
          <p:cNvPr id="1301" name="Google Shape;1301;p126"/>
          <p:cNvSpPr/>
          <p:nvPr/>
        </p:nvSpPr>
        <p:spPr>
          <a:xfrm rot="-5400000">
            <a:off x="3375870" y="1563937"/>
            <a:ext cx="114935" cy="553277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2" name="Google Shape;1302;p126"/>
          <p:cNvSpPr/>
          <p:nvPr/>
        </p:nvSpPr>
        <p:spPr>
          <a:xfrm rot="-8128782">
            <a:off x="1906289" y="2090748"/>
            <a:ext cx="114935" cy="553277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03" name="Google Shape;1303;p126"/>
          <p:cNvGrpSpPr/>
          <p:nvPr/>
        </p:nvGrpSpPr>
        <p:grpSpPr>
          <a:xfrm>
            <a:off x="4244056" y="4026693"/>
            <a:ext cx="324000" cy="338554"/>
            <a:chOff x="4244056" y="4026693"/>
            <a:chExt cx="324000" cy="338554"/>
          </a:xfrm>
        </p:grpSpPr>
        <p:sp>
          <p:nvSpPr>
            <p:cNvPr id="1304" name="Google Shape;1304;p126"/>
            <p:cNvSpPr/>
            <p:nvPr/>
          </p:nvSpPr>
          <p:spPr>
            <a:xfrm>
              <a:off x="4244056" y="4034640"/>
              <a:ext cx="324000" cy="322661"/>
            </a:xfrm>
            <a:prstGeom prst="ellipse">
              <a:avLst/>
            </a:prstGeom>
            <a:solidFill>
              <a:schemeClr val="lt1"/>
            </a:solidFill>
            <a:ln cap="flat" cmpd="sng" w="254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5" name="Google Shape;1305;p126"/>
            <p:cNvSpPr txBox="1"/>
            <p:nvPr/>
          </p:nvSpPr>
          <p:spPr>
            <a:xfrm>
              <a:off x="4245795" y="4026693"/>
              <a:ext cx="320522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endParaRPr/>
            </a:p>
          </p:txBody>
        </p:sp>
      </p:grpSp>
      <p:sp>
        <p:nvSpPr>
          <p:cNvPr id="1306" name="Google Shape;1306;p126"/>
          <p:cNvSpPr txBox="1"/>
          <p:nvPr/>
        </p:nvSpPr>
        <p:spPr>
          <a:xfrm>
            <a:off x="517343" y="1297916"/>
            <a:ext cx="2944466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Quantité de Tournesol en (q/ha)</a:t>
            </a:r>
            <a:endParaRPr/>
          </a:p>
        </p:txBody>
      </p:sp>
      <p:sp>
        <p:nvSpPr>
          <p:cNvPr id="1307" name="Google Shape;1307;p126"/>
          <p:cNvSpPr/>
          <p:nvPr/>
        </p:nvSpPr>
        <p:spPr>
          <a:xfrm>
            <a:off x="2275290" y="5471369"/>
            <a:ext cx="7710111" cy="919401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92C8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 </a:t>
            </a:r>
            <a:r>
              <a:rPr b="1" i="0" lang="fr-FR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… à …kg/ha d’engrais</a:t>
            </a:r>
            <a:r>
              <a:rPr b="0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1" i="0" lang="fr-FR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la quantité de Tournesol</a:t>
            </a:r>
            <a:r>
              <a:rPr b="1" i="0" lang="fr-FR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augmente</a:t>
            </a:r>
            <a:r>
              <a:rPr b="0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b="1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reste stable</a:t>
            </a:r>
            <a:r>
              <a:rPr b="0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b="1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diminue</a:t>
            </a:r>
            <a:r>
              <a:rPr b="0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b="1" i="0" lang="fr-FR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… à …q/ha</a:t>
            </a:r>
            <a:endParaRPr b="1" i="0" sz="24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08" name="Google Shape;1308;p126"/>
          <p:cNvGrpSpPr/>
          <p:nvPr/>
        </p:nvGrpSpPr>
        <p:grpSpPr>
          <a:xfrm>
            <a:off x="1951290" y="5761792"/>
            <a:ext cx="324000" cy="338554"/>
            <a:chOff x="4640673" y="1951243"/>
            <a:chExt cx="324000" cy="338554"/>
          </a:xfrm>
        </p:grpSpPr>
        <p:sp>
          <p:nvSpPr>
            <p:cNvPr id="1309" name="Google Shape;1309;p126"/>
            <p:cNvSpPr/>
            <p:nvPr/>
          </p:nvSpPr>
          <p:spPr>
            <a:xfrm>
              <a:off x="4640673" y="1959190"/>
              <a:ext cx="324000" cy="322661"/>
            </a:xfrm>
            <a:prstGeom prst="ellipse">
              <a:avLst/>
            </a:prstGeom>
            <a:solidFill>
              <a:schemeClr val="lt1"/>
            </a:solidFill>
            <a:ln cap="flat" cmpd="sng" w="254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0" name="Google Shape;1310;p126"/>
            <p:cNvSpPr txBox="1"/>
            <p:nvPr/>
          </p:nvSpPr>
          <p:spPr>
            <a:xfrm>
              <a:off x="4642412" y="1951243"/>
              <a:ext cx="320522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</a:t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4" name="Shape 1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5" name="Google Shape;1315;p1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1316" name="Google Shape;1316;p127"/>
          <p:cNvSpPr txBox="1"/>
          <p:nvPr/>
        </p:nvSpPr>
        <p:spPr>
          <a:xfrm>
            <a:off x="975536" y="371672"/>
            <a:ext cx="10289871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N’oubliez pas de faire l’activité de consolidation sur la page 6 à la maison.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000" u="none" cap="none" strike="noStrike">
              <a:solidFill>
                <a:srgbClr val="222A3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17" name="Google Shape;1317;p1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18599" y="1297855"/>
            <a:ext cx="3954801" cy="51884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" name="Google Shape;1322;p22"/>
          <p:cNvSpPr txBox="1"/>
          <p:nvPr/>
        </p:nvSpPr>
        <p:spPr>
          <a:xfrm>
            <a:off x="918434" y="413430"/>
            <a:ext cx="1064598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fr-FR" sz="20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C’est la fin de notre séance. N’oubliez pas de réviser votre leçon et de terminer vos devoirs!</a:t>
            </a:r>
            <a:endParaRPr/>
          </a:p>
        </p:txBody>
      </p:sp>
      <p:pic>
        <p:nvPicPr>
          <p:cNvPr id="1323" name="Google Shape;132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57332" y="1573212"/>
            <a:ext cx="3711575" cy="371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2024-05-15T15:37:52Z</dcterms:created>
  <dc:creator>user</dc:creator>
</cp:coreProperties>
</file>