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</p:sldIdLst>
  <p:sldSz cy="6858000" cx="12192000"/>
  <p:notesSz cx="6858000" cy="9144000"/>
  <p:embeddedFontLst>
    <p:embeddedFont>
      <p:font typeface="Dosis"/>
      <p:regular r:id="rId67"/>
      <p:bold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9" roundtripDataSignature="AMtx7mhADWCEl7dFExOszaStnOgNAuQq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B937226-7D3F-484E-AED9-6ED4B5DFF4EC}">
  <a:tblStyle styleId="{AB937226-7D3F-484E-AED9-6ED4B5DFF4EC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font" Target="fonts/Dosis-bold.fntdata"/><Relationship Id="rId23" Type="http://schemas.openxmlformats.org/officeDocument/2006/relationships/slide" Target="slides/slide17.xml"/><Relationship Id="rId67" Type="http://schemas.openxmlformats.org/officeDocument/2006/relationships/font" Target="fonts/Dosis-regular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customschemas.google.com/relationships/presentationmetadata" Target="meta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5" name="Google Shape;23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6" name="Google Shape;23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9" name="Google Shape;419;p8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8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5" name="Google Shape;465;p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8" name="Google Shape;478;p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8" name="Google Shape;498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16" name="Google Shape;516;p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32" name="Google Shape;532;p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50" name="Google Shape;550;p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2" name="Google Shape;582;p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5" name="Google Shape;635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63" name="Google Shape;663;p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91" name="Google Shape;691;p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23" name="Google Shape;723;p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3" name="Google Shape;783;p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4" name="Google Shape;784;p9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3" name="Google Shape;843;p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7" name="Google Shape;267;p7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3" name="Google Shape;863;p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4" name="Google Shape;884;p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04" name="Google Shape;904;p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5" name="Google Shape;925;p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0" name="Google Shape;940;p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68" name="Google Shape;968;p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4" name="Google Shape;984;p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3" name="Google Shape;1003;p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37ee526a70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g37ee526a70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g37ee526a702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g37ee526a702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37ee526a702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5" name="Google Shape;1045;g37ee526a702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g37ee526a702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g37ee526a702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g37ee526a702_0_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4" name="Google Shape;1064;g37ee526a702_0_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0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37ee526a702_0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g37ee526a702_0_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0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g37ee526a702_0_6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2" name="Google Shape;1082;g37ee526a702_0_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37ee526a702_0_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2" name="Google Shape;1092;g37ee526a702_0_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g37ee526a702_0_7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" name="Google Shape;1101;g37ee526a702_0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g37ee526a702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5" name="Google Shape;1115;g37ee526a702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16" name="Google Shape;1116;g37ee526a702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g37ee526a702_0_1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" name="Google Shape;1148;g37ee526a702_0_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37ee526a702_0_1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5" name="Google Shape;1155;g37ee526a702_0_1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4" name="Google Shape;314;p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g37ee526a702_0_1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" name="Google Shape;1165;g37ee526a702_0_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37ee526a702_0_1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5" name="Google Shape;1175;g37ee526a702_0_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g37ee526a702_0_1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g37ee526a702_0_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g37ee526a702_0_1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3" name="Google Shape;1193;g37ee526a702_0_1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94" name="Google Shape;1194;g37ee526a702_0_17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g37ee526a702_0_1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3" name="Google Shape;1203;g37ee526a702_0_1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2" name="Google Shape;1212;p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6" name="Google Shape;1226;p1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27" name="Google Shape;1227;p1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" name="Google Shape;1260;p1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7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1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9" name="Google Shape;1269;p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7" name="Shape 1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8" name="Google Shape;1328;p1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" name="Google Shape;1329;p1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" name="Google Shape;133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2" name="Google Shape;35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5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6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3" name="Google Shape;83;p7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4" name="Google Shape;84;p7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7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7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7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7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7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7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7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7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7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7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7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7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7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7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7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7ee526a702_0_399"/>
          <p:cNvSpPr txBox="1"/>
          <p:nvPr>
            <p:ph type="title"/>
          </p:nvPr>
        </p:nvSpPr>
        <p:spPr>
          <a:xfrm>
            <a:off x="2621734" y="2174784"/>
            <a:ext cx="3074100" cy="6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08" name="Google Shape;108;g37ee526a702_0_399"/>
          <p:cNvSpPr txBox="1"/>
          <p:nvPr>
            <p:ph idx="1" type="subTitle"/>
          </p:nvPr>
        </p:nvSpPr>
        <p:spPr>
          <a:xfrm>
            <a:off x="2621738" y="2838925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09" name="Google Shape;109;g37ee526a702_0_399"/>
          <p:cNvSpPr txBox="1"/>
          <p:nvPr>
            <p:ph idx="2" type="subTitle"/>
          </p:nvPr>
        </p:nvSpPr>
        <p:spPr>
          <a:xfrm flipH="1">
            <a:off x="8020153" y="2838925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10" name="Google Shape;110;g37ee526a702_0_399"/>
          <p:cNvSpPr txBox="1"/>
          <p:nvPr>
            <p:ph idx="3" type="title"/>
          </p:nvPr>
        </p:nvSpPr>
        <p:spPr>
          <a:xfrm>
            <a:off x="2621766" y="4184033"/>
            <a:ext cx="30741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11" name="Google Shape;111;g37ee526a702_0_399"/>
          <p:cNvSpPr txBox="1"/>
          <p:nvPr>
            <p:ph idx="4" type="subTitle"/>
          </p:nvPr>
        </p:nvSpPr>
        <p:spPr>
          <a:xfrm>
            <a:off x="2621738" y="4835433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12" name="Google Shape;112;g37ee526a702_0_399"/>
          <p:cNvSpPr txBox="1"/>
          <p:nvPr>
            <p:ph idx="5" type="subTitle"/>
          </p:nvPr>
        </p:nvSpPr>
        <p:spPr>
          <a:xfrm flipH="1">
            <a:off x="8020153" y="4835433"/>
            <a:ext cx="3074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13" name="Google Shape;113;g37ee526a702_0_399"/>
          <p:cNvSpPr txBox="1"/>
          <p:nvPr>
            <p:ph idx="6" type="title"/>
          </p:nvPr>
        </p:nvSpPr>
        <p:spPr>
          <a:xfrm>
            <a:off x="1097753" y="24205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14" name="Google Shape;114;g37ee526a702_0_399"/>
          <p:cNvSpPr txBox="1"/>
          <p:nvPr>
            <p:ph idx="7" type="title"/>
          </p:nvPr>
        </p:nvSpPr>
        <p:spPr>
          <a:xfrm>
            <a:off x="1097753" y="44654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15" name="Google Shape;115;g37ee526a702_0_399"/>
          <p:cNvSpPr txBox="1"/>
          <p:nvPr>
            <p:ph idx="8" type="title"/>
          </p:nvPr>
        </p:nvSpPr>
        <p:spPr>
          <a:xfrm flipH="1">
            <a:off x="6496261" y="24205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16" name="Google Shape;116;g37ee526a702_0_399"/>
          <p:cNvSpPr txBox="1"/>
          <p:nvPr>
            <p:ph idx="9" type="title"/>
          </p:nvPr>
        </p:nvSpPr>
        <p:spPr>
          <a:xfrm flipH="1">
            <a:off x="6496261" y="4465496"/>
            <a:ext cx="1524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17" name="Google Shape;117;g37ee526a702_0_399"/>
          <p:cNvSpPr txBox="1"/>
          <p:nvPr>
            <p:ph idx="13" type="title"/>
          </p:nvPr>
        </p:nvSpPr>
        <p:spPr>
          <a:xfrm>
            <a:off x="8020268" y="2174784"/>
            <a:ext cx="3074100" cy="60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18" name="Google Shape;118;g37ee526a702_0_399"/>
          <p:cNvSpPr txBox="1"/>
          <p:nvPr>
            <p:ph idx="14" type="title"/>
          </p:nvPr>
        </p:nvSpPr>
        <p:spPr>
          <a:xfrm>
            <a:off x="8020300" y="4184033"/>
            <a:ext cx="3074100" cy="70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19" name="Google Shape;119;g37ee526a702_0_399"/>
          <p:cNvSpPr txBox="1"/>
          <p:nvPr>
            <p:ph idx="15" type="title"/>
          </p:nvPr>
        </p:nvSpPr>
        <p:spPr>
          <a:xfrm>
            <a:off x="960000" y="593367"/>
            <a:ext cx="10272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Table of contents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0"/>
          <p:cNvSpPr txBox="1"/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32" name="Google Shape;132;p130"/>
          <p:cNvSpPr txBox="1"/>
          <p:nvPr>
            <p:ph idx="1" type="subTitle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33" name="Google Shape;133;p130"/>
          <p:cNvSpPr txBox="1"/>
          <p:nvPr>
            <p:ph idx="2" type="subTitle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34" name="Google Shape;134;p130"/>
          <p:cNvSpPr txBox="1"/>
          <p:nvPr>
            <p:ph idx="3" type="title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35" name="Google Shape;135;p130"/>
          <p:cNvSpPr txBox="1"/>
          <p:nvPr>
            <p:ph idx="4" type="subTitle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36" name="Google Shape;136;p130"/>
          <p:cNvSpPr txBox="1"/>
          <p:nvPr>
            <p:ph idx="5" type="subTitle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None/>
              <a:defRPr/>
            </a:lvl9pPr>
          </a:lstStyle>
          <a:p/>
        </p:txBody>
      </p:sp>
      <p:sp>
        <p:nvSpPr>
          <p:cNvPr id="137" name="Google Shape;137;p130"/>
          <p:cNvSpPr txBox="1"/>
          <p:nvPr>
            <p:ph idx="6" type="title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38" name="Google Shape;138;p130"/>
          <p:cNvSpPr txBox="1"/>
          <p:nvPr>
            <p:ph idx="7" type="title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39" name="Google Shape;139;p130"/>
          <p:cNvSpPr txBox="1"/>
          <p:nvPr>
            <p:ph idx="8" type="title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40" name="Google Shape;140;p130"/>
          <p:cNvSpPr txBox="1"/>
          <p:nvPr>
            <p:ph idx="9" type="title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/>
        </p:txBody>
      </p:sp>
      <p:sp>
        <p:nvSpPr>
          <p:cNvPr id="141" name="Google Shape;141;p130"/>
          <p:cNvSpPr txBox="1"/>
          <p:nvPr>
            <p:ph idx="13" type="title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42" name="Google Shape;142;p130"/>
          <p:cNvSpPr txBox="1"/>
          <p:nvPr>
            <p:ph idx="14" type="title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143" name="Google Shape;143;p130"/>
          <p:cNvSpPr txBox="1"/>
          <p:nvPr>
            <p:ph idx="15"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31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1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49" name="Google Shape;149;p131"/>
          <p:cNvSpPr/>
          <p:nvPr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31"/>
          <p:cNvSpPr/>
          <p:nvPr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31"/>
          <p:cNvSpPr txBox="1"/>
          <p:nvPr>
            <p:ph type="title"/>
          </p:nvPr>
        </p:nvSpPr>
        <p:spPr>
          <a:xfrm>
            <a:off x="1921565" y="2311678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  <a:defRPr b="1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31"/>
          <p:cNvSpPr/>
          <p:nvPr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1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2128" y="1391337"/>
            <a:ext cx="920432" cy="9204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13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156" name="Google Shape;156;p13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7" name="Google Shape;157;p13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58" name="Google Shape;158;p13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59" name="Google Shape;159;p132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0" name="Google Shape;160;p132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32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Slide">
  <p:cSld name="2_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6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21" name="Google Shape;21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2" name="Google Shape;22;p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" name="Google Shape;23;p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4" name="Google Shape;24;p62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" name="Google Shape;25;p62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b="1" sz="200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2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i="1" sz="1400">
                <a:solidFill>
                  <a:srgbClr val="AEABAB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13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65" name="Google Shape;165;p1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" name="Google Shape;167;p1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13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" name="Google Shape;171;p1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1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1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13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77" name="Google Shape;177;p1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1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1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13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" name="Google Shape;183;p13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" name="Google Shape;184;p1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1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1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13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0" name="Google Shape;190;p13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" name="Google Shape;191;p13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2" name="Google Shape;192;p13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1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1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1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1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1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13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14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04" name="Google Shape;204;p14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05" name="Google Shape;205;p1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1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14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4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14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11" name="Google Shape;211;p14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12" name="Google Shape;212;p1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1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4" name="Google Shape;214;p14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14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" name="Google Shape;218;p1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1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14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4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14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1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1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14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63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29" name="Google Shape;29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0" name="Google Shape;30;p63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1" name="Google Shape;31;p63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50"/>
                <a:buFont typeface="Arial"/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2" name="Google Shape;32;p63"/>
          <p:cNvSpPr/>
          <p:nvPr/>
        </p:nvSpPr>
        <p:spPr>
          <a:xfrm flipH="1" rot="10800000">
            <a:off x="495300" y="297926"/>
            <a:ext cx="457200" cy="318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144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229" name="Google Shape;229;p14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0" name="Google Shape;230;p144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231" name="Google Shape;231;p144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232" name="Google Shape;232;p144"/>
          <p:cNvSpPr/>
          <p:nvPr/>
        </p:nvSpPr>
        <p:spPr>
          <a:xfrm flipH="1" rot="10800000">
            <a:off x="495300" y="297926"/>
            <a:ext cx="457200" cy="318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>
  <p:cSld name="3_Title 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133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35" name="Google Shape;35;p13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6" name="Google Shape;36;p133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fmla="val 2225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37" name="Google Shape;37;p133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fmla="val 14434" name="adj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38" name="Google Shape;38;p133"/>
          <p:cNvSpPr/>
          <p:nvPr/>
        </p:nvSpPr>
        <p:spPr>
          <a:xfrm flipH="1" rot="10800000">
            <a:off x="586408" y="297925"/>
            <a:ext cx="366091" cy="224705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" name="Google Shape;39;p133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1" sz="2000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3"/>
          <p:cNvSpPr txBox="1"/>
          <p:nvPr>
            <p:ph idx="1" type="body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i="1" sz="1400">
                <a:solidFill>
                  <a:srgbClr val="323F4F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4" name="Google Shape;44;p6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6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6" name="Google Shape;56;p6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6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6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6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6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6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6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6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6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6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6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9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5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2" name="Google Shape;122;p12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1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1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1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5" Type="http://schemas.openxmlformats.org/officeDocument/2006/relationships/image" Target="../media/image2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15.png"/><Relationship Id="rId5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36.png"/><Relationship Id="rId5" Type="http://schemas.openxmlformats.org/officeDocument/2006/relationships/image" Target="../media/image3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36.png"/><Relationship Id="rId5" Type="http://schemas.openxmlformats.org/officeDocument/2006/relationships/image" Target="../media/image3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Relationship Id="rId5" Type="http://schemas.openxmlformats.org/officeDocument/2006/relationships/image" Target="../media/image33.png"/><Relationship Id="rId6" Type="http://schemas.openxmlformats.org/officeDocument/2006/relationships/image" Target="../media/image3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Relationship Id="rId5" Type="http://schemas.openxmlformats.org/officeDocument/2006/relationships/image" Target="../media/image33.png"/><Relationship Id="rId6" Type="http://schemas.openxmlformats.org/officeDocument/2006/relationships/image" Target="../media/image3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Relationship Id="rId5" Type="http://schemas.openxmlformats.org/officeDocument/2006/relationships/image" Target="../media/image33.png"/><Relationship Id="rId6" Type="http://schemas.openxmlformats.org/officeDocument/2006/relationships/image" Target="../media/image3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6.png"/><Relationship Id="rId4" Type="http://schemas.openxmlformats.org/officeDocument/2006/relationships/image" Target="../media/image3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6.png"/><Relationship Id="rId4" Type="http://schemas.openxmlformats.org/officeDocument/2006/relationships/image" Target="../media/image3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png"/><Relationship Id="rId4" Type="http://schemas.openxmlformats.org/officeDocument/2006/relationships/image" Target="../media/image3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6.png"/><Relationship Id="rId4" Type="http://schemas.openxmlformats.org/officeDocument/2006/relationships/image" Target="../media/image37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6.png"/><Relationship Id="rId4" Type="http://schemas.openxmlformats.org/officeDocument/2006/relationships/image" Target="../media/image15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.png"/><Relationship Id="rId4" Type="http://schemas.openxmlformats.org/officeDocument/2006/relationships/image" Target="../media/image50.png"/><Relationship Id="rId5" Type="http://schemas.openxmlformats.org/officeDocument/2006/relationships/image" Target="../media/image49.png"/><Relationship Id="rId6" Type="http://schemas.openxmlformats.org/officeDocument/2006/relationships/image" Target="../media/image5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9.png"/><Relationship Id="rId4" Type="http://schemas.openxmlformats.org/officeDocument/2006/relationships/image" Target="../media/image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6.png"/><Relationship Id="rId4" Type="http://schemas.openxmlformats.org/officeDocument/2006/relationships/image" Target="../media/image8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7.png"/><Relationship Id="rId4" Type="http://schemas.openxmlformats.org/officeDocument/2006/relationships/image" Target="../media/image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7.png"/><Relationship Id="rId4" Type="http://schemas.openxmlformats.org/officeDocument/2006/relationships/image" Target="../media/image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4.png"/><Relationship Id="rId4" Type="http://schemas.openxmlformats.org/officeDocument/2006/relationships/image" Target="../media/image57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4.png"/><Relationship Id="rId4" Type="http://schemas.openxmlformats.org/officeDocument/2006/relationships/image" Target="../media/image57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4.png"/><Relationship Id="rId4" Type="http://schemas.openxmlformats.org/officeDocument/2006/relationships/image" Target="../media/image57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4.png"/><Relationship Id="rId4" Type="http://schemas.openxmlformats.org/officeDocument/2006/relationships/image" Target="../media/image57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6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9.png"/><Relationship Id="rId4" Type="http://schemas.openxmlformats.org/officeDocument/2006/relationships/image" Target="../media/image6.gif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5.png"/><Relationship Id="rId4" Type="http://schemas.openxmlformats.org/officeDocument/2006/relationships/image" Target="../media/image22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5.png"/><Relationship Id="rId4" Type="http://schemas.openxmlformats.org/officeDocument/2006/relationships/image" Target="../media/image36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5.png"/><Relationship Id="rId4" Type="http://schemas.openxmlformats.org/officeDocument/2006/relationships/image" Target="../media/image6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5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jpg"/><Relationship Id="rId4" Type="http://schemas.openxmlformats.org/officeDocument/2006/relationships/image" Target="../media/image2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الصفحة الرئيسية" id="238" name="Google Shape;23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"/>
          <p:cNvSpPr txBox="1"/>
          <p:nvPr/>
        </p:nvSpPr>
        <p:spPr>
          <a:xfrm>
            <a:off x="417296" y="1529791"/>
            <a:ext cx="903504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fr-FR" sz="5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Sciences de la vie et de la terre</a:t>
            </a:r>
            <a:endParaRPr b="1" i="0" sz="60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90166" y="1633525"/>
            <a:ext cx="1782937" cy="142858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"/>
          <p:cNvSpPr txBox="1"/>
          <p:nvPr/>
        </p:nvSpPr>
        <p:spPr>
          <a:xfrm>
            <a:off x="9929471" y="1904198"/>
            <a:ext cx="1704326" cy="436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rPr b="1" i="0" lang="fr-FR" sz="1867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b="1" i="0" lang="fr-FR" sz="16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b="1" i="0" lang="fr-FR" sz="1333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b="1" i="0" lang="fr-FR" sz="16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"/>
          <p:cNvSpPr txBox="1"/>
          <p:nvPr/>
        </p:nvSpPr>
        <p:spPr>
          <a:xfrm>
            <a:off x="10136207" y="2280911"/>
            <a:ext cx="1290854" cy="50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b="1" i="0" lang="fr-FR" sz="2667" u="none" cap="none" strike="noStrike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rPr>
              <a:t>3AC</a:t>
            </a:r>
            <a:endParaRPr b="1" i="0" sz="2667" u="none" cap="none" strike="noStrike">
              <a:solidFill>
                <a:srgbClr val="FCBF18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descr="Une image contenant Visage humain, habits, dessin humoristique, femme&#10;&#10;Description générée automatiquement" id="243" name="Google Shape;24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19927" y="4013429"/>
            <a:ext cx="3919081" cy="294114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"/>
          <p:cNvSpPr/>
          <p:nvPr/>
        </p:nvSpPr>
        <p:spPr>
          <a:xfrm>
            <a:off x="572783" y="4497213"/>
            <a:ext cx="7302853" cy="650519"/>
          </a:xfrm>
          <a:prstGeom prst="roundRect">
            <a:avLst>
              <a:gd fmla="val 8616" name="adj"/>
            </a:avLst>
          </a:prstGeom>
          <a:solidFill>
            <a:srgbClr val="55A8BE"/>
          </a:solidFill>
          <a:ln cap="flat" cmpd="sng" w="12700">
            <a:solidFill>
              <a:srgbClr val="D5DBE5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r>
              <a:t/>
            </a:r>
            <a:endParaRPr b="0" i="0" sz="675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"/>
          <p:cNvSpPr txBox="1"/>
          <p:nvPr/>
        </p:nvSpPr>
        <p:spPr>
          <a:xfrm>
            <a:off x="712752" y="4629240"/>
            <a:ext cx="1728653" cy="4610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fr-FR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 1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"/>
          <p:cNvSpPr txBox="1"/>
          <p:nvPr/>
        </p:nvSpPr>
        <p:spPr>
          <a:xfrm>
            <a:off x="2740604" y="4607670"/>
            <a:ext cx="492963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</a:t>
            </a:r>
            <a:endParaRPr b="1" i="0" sz="3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"/>
          <p:cNvSpPr/>
          <p:nvPr/>
        </p:nvSpPr>
        <p:spPr>
          <a:xfrm>
            <a:off x="2281304" y="4638407"/>
            <a:ext cx="65848" cy="451006"/>
          </a:xfrm>
          <a:prstGeom prst="roundRect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81"/>
          <p:cNvSpPr/>
          <p:nvPr/>
        </p:nvSpPr>
        <p:spPr>
          <a:xfrm>
            <a:off x="3366207" y="1838932"/>
            <a:ext cx="8223677" cy="1946647"/>
          </a:xfrm>
          <a:prstGeom prst="roundRect">
            <a:avLst>
              <a:gd fmla="val 6412" name="adj"/>
            </a:avLst>
          </a:prstGeom>
          <a:solidFill>
            <a:srgbClr val="F7F4EF"/>
          </a:solidFill>
          <a:ln cap="flat" cmpd="sng" w="25400">
            <a:solidFill>
              <a:srgbClr val="0C41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81"/>
          <p:cNvSpPr txBox="1"/>
          <p:nvPr/>
        </p:nvSpPr>
        <p:spPr>
          <a:xfrm>
            <a:off x="904824" y="231719"/>
            <a:ext cx="97527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Discussion informelle</a:t>
            </a:r>
            <a:endParaRPr/>
          </a:p>
        </p:txBody>
      </p:sp>
      <p:pic>
        <p:nvPicPr>
          <p:cNvPr id="390" name="Google Shape;390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81"/>
          <p:cNvPicPr preferRelativeResize="0"/>
          <p:nvPr/>
        </p:nvPicPr>
        <p:blipFill rotWithShape="1">
          <a:blip r:embed="rId4">
            <a:alphaModFix/>
          </a:blip>
          <a:srcRect b="22150" l="28099" r="38066" t="4881"/>
          <a:stretch/>
        </p:blipFill>
        <p:spPr>
          <a:xfrm>
            <a:off x="5819148" y="1920773"/>
            <a:ext cx="1280024" cy="1840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81"/>
          <p:cNvPicPr preferRelativeResize="0"/>
          <p:nvPr/>
        </p:nvPicPr>
        <p:blipFill rotWithShape="1">
          <a:blip r:embed="rId4">
            <a:alphaModFix/>
          </a:blip>
          <a:srcRect b="22150" l="63627" r="0" t="4881"/>
          <a:stretch/>
        </p:blipFill>
        <p:spPr>
          <a:xfrm>
            <a:off x="8487933" y="1920772"/>
            <a:ext cx="1376026" cy="18403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3" name="Google Shape;393;p81"/>
          <p:cNvCxnSpPr/>
          <p:nvPr/>
        </p:nvCxnSpPr>
        <p:spPr>
          <a:xfrm>
            <a:off x="5742616" y="2147773"/>
            <a:ext cx="0" cy="1371600"/>
          </a:xfrm>
          <a:prstGeom prst="straightConnector1">
            <a:avLst/>
          </a:prstGeom>
          <a:noFill/>
          <a:ln cap="flat" cmpd="sng" w="19050">
            <a:solidFill>
              <a:srgbClr val="18997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94" name="Google Shape;394;p81"/>
          <p:cNvCxnSpPr/>
          <p:nvPr/>
        </p:nvCxnSpPr>
        <p:spPr>
          <a:xfrm>
            <a:off x="8470398" y="2130197"/>
            <a:ext cx="0" cy="1371600"/>
          </a:xfrm>
          <a:prstGeom prst="straightConnector1">
            <a:avLst/>
          </a:prstGeom>
          <a:noFill/>
          <a:ln cap="flat" cmpd="sng" w="19050">
            <a:solidFill>
              <a:srgbClr val="18997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5" name="Google Shape;395;p81"/>
          <p:cNvSpPr txBox="1"/>
          <p:nvPr/>
        </p:nvSpPr>
        <p:spPr>
          <a:xfrm>
            <a:off x="4307245" y="2393689"/>
            <a:ext cx="158476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Huile alimentaire (riche en oméga 3)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81"/>
          <p:cNvSpPr txBox="1"/>
          <p:nvPr/>
        </p:nvSpPr>
        <p:spPr>
          <a:xfrm>
            <a:off x="6968223" y="2541184"/>
            <a:ext cx="155048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Biodiesel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(Biocarburant)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81"/>
          <p:cNvSpPr txBox="1"/>
          <p:nvPr/>
        </p:nvSpPr>
        <p:spPr>
          <a:xfrm>
            <a:off x="9800741" y="2555461"/>
            <a:ext cx="179709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l’alimentation animale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81"/>
          <p:cNvSpPr/>
          <p:nvPr/>
        </p:nvSpPr>
        <p:spPr>
          <a:xfrm>
            <a:off x="633492" y="2401839"/>
            <a:ext cx="1700981" cy="677108"/>
          </a:xfrm>
          <a:prstGeom prst="roundRect">
            <a:avLst>
              <a:gd fmla="val 16667" name="adj"/>
            </a:avLst>
          </a:prstGeom>
          <a:solidFill>
            <a:srgbClr val="F0EFEC"/>
          </a:solidFill>
          <a:ln cap="flat" cmpd="sng" w="9525">
            <a:solidFill>
              <a:srgbClr val="0C41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Utilisations du Tournesol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81"/>
          <p:cNvSpPr/>
          <p:nvPr/>
        </p:nvSpPr>
        <p:spPr>
          <a:xfrm>
            <a:off x="2658285" y="2130197"/>
            <a:ext cx="304800" cy="119129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0" name="Google Shape;400;p81"/>
          <p:cNvPicPr preferRelativeResize="0"/>
          <p:nvPr/>
        </p:nvPicPr>
        <p:blipFill rotWithShape="1">
          <a:blip r:embed="rId5">
            <a:alphaModFix/>
          </a:blip>
          <a:srcRect b="28172" l="0" r="72748" t="11063"/>
          <a:stretch/>
        </p:blipFill>
        <p:spPr>
          <a:xfrm>
            <a:off x="3413261" y="2122183"/>
            <a:ext cx="1089983" cy="162023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81"/>
          <p:cNvSpPr/>
          <p:nvPr/>
        </p:nvSpPr>
        <p:spPr>
          <a:xfrm>
            <a:off x="633492" y="4373583"/>
            <a:ext cx="1700981" cy="677108"/>
          </a:xfrm>
          <a:prstGeom prst="roundRect">
            <a:avLst>
              <a:gd fmla="val 16667" name="adj"/>
            </a:avLst>
          </a:prstGeom>
          <a:solidFill>
            <a:srgbClr val="F0EFEC"/>
          </a:solidFill>
          <a:ln cap="flat" cmpd="sng" w="9525">
            <a:solidFill>
              <a:srgbClr val="0C41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 Maroc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81"/>
          <p:cNvSpPr/>
          <p:nvPr/>
        </p:nvSpPr>
        <p:spPr>
          <a:xfrm>
            <a:off x="2658285" y="4077929"/>
            <a:ext cx="304800" cy="119129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81"/>
          <p:cNvSpPr/>
          <p:nvPr/>
        </p:nvSpPr>
        <p:spPr>
          <a:xfrm>
            <a:off x="3413261" y="4322238"/>
            <a:ext cx="8292503" cy="974319"/>
          </a:xfrm>
          <a:prstGeom prst="roundRect">
            <a:avLst>
              <a:gd fmla="val 16667" name="adj"/>
            </a:avLst>
          </a:prstGeom>
          <a:solidFill>
            <a:srgbClr val="FCEAD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270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Production annuelle : 20 000 à 30 000 tonnes par an.</a:t>
            </a:r>
            <a:endParaRPr/>
          </a:p>
          <a:p>
            <a:pPr indent="-1270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Principales régions de culture: Gharb; Chaouia; Doukkala; Saïs…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81"/>
          <p:cNvSpPr txBox="1"/>
          <p:nvPr/>
        </p:nvSpPr>
        <p:spPr>
          <a:xfrm>
            <a:off x="773754" y="527555"/>
            <a:ext cx="1019717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Appuyer les réponses à la question précédente par les illustrations ci-dessous.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Demander aux élèves comment on peut augmenter la production du tournesol.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4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82"/>
          <p:cNvSpPr/>
          <p:nvPr/>
        </p:nvSpPr>
        <p:spPr>
          <a:xfrm>
            <a:off x="1026199" y="1958115"/>
            <a:ext cx="10194927" cy="774748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491" y="1340186"/>
            <a:ext cx="907598" cy="907598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82"/>
          <p:cNvSpPr txBox="1"/>
          <p:nvPr/>
        </p:nvSpPr>
        <p:spPr>
          <a:xfrm>
            <a:off x="1789766" y="1983209"/>
            <a:ext cx="943136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avec plusieurs segments. 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82"/>
          <p:cNvSpPr txBox="1"/>
          <p:nvPr/>
        </p:nvSpPr>
        <p:spPr>
          <a:xfrm>
            <a:off x="945624" y="192983"/>
            <a:ext cx="945298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Aujourd’hui, nous avons 1 objectif. A la fin de cette séance vous serez capable de …</a:t>
            </a:r>
            <a:endParaRPr/>
          </a:p>
        </p:txBody>
      </p:sp>
      <p:pic>
        <p:nvPicPr>
          <p:cNvPr id="413" name="Google Shape;413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82"/>
          <p:cNvSpPr txBox="1"/>
          <p:nvPr/>
        </p:nvSpPr>
        <p:spPr>
          <a:xfrm>
            <a:off x="867403" y="631464"/>
            <a:ext cx="95312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800"/>
              <a:buFont typeface="Arial"/>
              <a:buNone/>
            </a:pPr>
            <a:r>
              <a:rPr b="0" i="1" lang="fr-FR" sz="18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Expliquer l’objectif</a:t>
            </a:r>
            <a:endParaRPr/>
          </a:p>
        </p:txBody>
      </p:sp>
      <p:pic>
        <p:nvPicPr>
          <p:cNvPr id="415" name="Google Shape;415;p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72065" y="2918232"/>
            <a:ext cx="5322190" cy="3746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83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422" name="Google Shape;422;p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83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83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83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83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83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83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83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83"/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431" name="Google Shape;431;p83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83"/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433" name="Google Shape;433;p83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83"/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435" name="Google Shape;435;p83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36" name="Google Shape;436;p83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37" name="Google Shape;437;p83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438" name="Google Shape;438;p83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439" name="Google Shape;439;p83"/>
          <p:cNvSpPr txBox="1"/>
          <p:nvPr/>
        </p:nvSpPr>
        <p:spPr>
          <a:xfrm>
            <a:off x="3376852" y="2836430"/>
            <a:ext cx="295537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83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83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442" name="Google Shape;442;p83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83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83"/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445" name="Google Shape;445;p83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83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83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83"/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8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454" name="Google Shape;454;p84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84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8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7" name="Google Shape;457;p8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84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84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84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endParaRPr/>
          </a:p>
        </p:txBody>
      </p:sp>
      <p:sp>
        <p:nvSpPr>
          <p:cNvPr id="461" name="Google Shape;461;p84"/>
          <p:cNvSpPr txBox="1"/>
          <p:nvPr/>
        </p:nvSpPr>
        <p:spPr>
          <a:xfrm>
            <a:off x="2907684" y="2645772"/>
            <a:ext cx="6376632" cy="22698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</a:t>
            </a:r>
            <a:endParaRPr b="1" i="0" sz="48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3715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i="0" lang="fr-FR" sz="4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</a:t>
            </a:r>
            <a:endParaRPr b="1" i="0" sz="4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14291"/>
              </a:lnSpc>
              <a:spcBef>
                <a:spcPts val="600"/>
              </a:spcBef>
              <a:spcAft>
                <a:spcPts val="0"/>
              </a:spcAft>
              <a:buClr>
                <a:srgbClr val="44546A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(10 min)</a:t>
            </a:r>
            <a:endParaRPr b="1" i="0" sz="48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2" name="Google Shape;462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3590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85"/>
          <p:cNvSpPr txBox="1"/>
          <p:nvPr/>
        </p:nvSpPr>
        <p:spPr>
          <a:xfrm>
            <a:off x="1081548" y="357118"/>
            <a:ext cx="985192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Prenons le cas suivant:</a:t>
            </a:r>
            <a:endParaRPr/>
          </a:p>
        </p:txBody>
      </p:sp>
      <p:sp>
        <p:nvSpPr>
          <p:cNvPr id="469" name="Google Shape;469;p85"/>
          <p:cNvSpPr txBox="1"/>
          <p:nvPr/>
        </p:nvSpPr>
        <p:spPr>
          <a:xfrm>
            <a:off x="448444" y="962563"/>
            <a:ext cx="426120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Ali a représenté les mesures de la quantité du Tournesol produite dans un champs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en fonction de la quantité d’engrais utilisée 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graphique ci-contre présente les résultats obtenus.</a:t>
            </a:r>
            <a:endParaRPr/>
          </a:p>
        </p:txBody>
      </p:sp>
      <p:sp>
        <p:nvSpPr>
          <p:cNvPr id="470" name="Google Shape;470;p85"/>
          <p:cNvSpPr txBox="1"/>
          <p:nvPr/>
        </p:nvSpPr>
        <p:spPr>
          <a:xfrm>
            <a:off x="777510" y="6208607"/>
            <a:ext cx="34260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Fleurs et graines de </a:t>
            </a:r>
            <a:r>
              <a:rPr b="0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Tournesol</a:t>
            </a:r>
            <a:r>
              <a:rPr b="0" i="0" lang="fr-FR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pic>
        <p:nvPicPr>
          <p:cNvPr id="471" name="Google Shape;471;p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02098" y="1790531"/>
            <a:ext cx="5818317" cy="3661528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85"/>
          <p:cNvSpPr txBox="1"/>
          <p:nvPr/>
        </p:nvSpPr>
        <p:spPr>
          <a:xfrm>
            <a:off x="5202098" y="1428950"/>
            <a:ext cx="3449077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de Tournesol en (q/ha)</a:t>
            </a:r>
            <a:endParaRPr/>
          </a:p>
        </p:txBody>
      </p:sp>
      <p:sp>
        <p:nvSpPr>
          <p:cNvPr id="473" name="Google Shape;473;p85"/>
          <p:cNvSpPr txBox="1"/>
          <p:nvPr/>
        </p:nvSpPr>
        <p:spPr>
          <a:xfrm>
            <a:off x="9457524" y="5231878"/>
            <a:ext cx="237992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pic>
        <p:nvPicPr>
          <p:cNvPr id="474" name="Google Shape;474;p8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5027" y="2847699"/>
            <a:ext cx="3346031" cy="3346031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85"/>
          <p:cNvSpPr/>
          <p:nvPr/>
        </p:nvSpPr>
        <p:spPr>
          <a:xfrm>
            <a:off x="4825113" y="5854991"/>
            <a:ext cx="7012335" cy="408623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c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45033" y="2633482"/>
            <a:ext cx="4711743" cy="2965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86"/>
          <p:cNvSpPr txBox="1"/>
          <p:nvPr/>
        </p:nvSpPr>
        <p:spPr>
          <a:xfrm>
            <a:off x="412955" y="1086766"/>
            <a:ext cx="6218963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 J’identifie les axes, les variables et leur unité.</a:t>
            </a:r>
            <a:endParaRPr/>
          </a:p>
        </p:txBody>
      </p:sp>
      <p:sp>
        <p:nvSpPr>
          <p:cNvPr id="483" name="Google Shape;483;p86"/>
          <p:cNvSpPr txBox="1"/>
          <p:nvPr/>
        </p:nvSpPr>
        <p:spPr>
          <a:xfrm>
            <a:off x="5047480" y="237276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484" name="Google Shape;484;p86"/>
          <p:cNvSpPr txBox="1"/>
          <p:nvPr/>
        </p:nvSpPr>
        <p:spPr>
          <a:xfrm>
            <a:off x="1863598" y="3088475"/>
            <a:ext cx="182880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L’axe vertical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5" name="Google Shape;485;p86"/>
          <p:cNvCxnSpPr/>
          <p:nvPr/>
        </p:nvCxnSpPr>
        <p:spPr>
          <a:xfrm>
            <a:off x="3835704" y="3288530"/>
            <a:ext cx="1752493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486" name="Google Shape;486;p86"/>
          <p:cNvSpPr txBox="1"/>
          <p:nvPr/>
        </p:nvSpPr>
        <p:spPr>
          <a:xfrm>
            <a:off x="5618747" y="1548304"/>
            <a:ext cx="2506825" cy="615553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Variable dépendante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(mesurée)</a:t>
            </a:r>
            <a:endParaRPr/>
          </a:p>
        </p:txBody>
      </p:sp>
      <p:sp>
        <p:nvSpPr>
          <p:cNvPr id="487" name="Google Shape;487;p86"/>
          <p:cNvSpPr txBox="1"/>
          <p:nvPr/>
        </p:nvSpPr>
        <p:spPr>
          <a:xfrm>
            <a:off x="8393137" y="1705323"/>
            <a:ext cx="826800" cy="30777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</a:t>
            </a:r>
            <a:endParaRPr/>
          </a:p>
        </p:txBody>
      </p:sp>
      <p:cxnSp>
        <p:nvCxnSpPr>
          <p:cNvPr id="488" name="Google Shape;488;p86"/>
          <p:cNvCxnSpPr/>
          <p:nvPr/>
        </p:nvCxnSpPr>
        <p:spPr>
          <a:xfrm flipH="1">
            <a:off x="8091040" y="2031325"/>
            <a:ext cx="747600" cy="509700"/>
          </a:xfrm>
          <a:prstGeom prst="bentConnector3">
            <a:avLst>
              <a:gd fmla="val -1285" name="adj1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489" name="Google Shape;489;p86"/>
          <p:cNvCxnSpPr/>
          <p:nvPr/>
        </p:nvCxnSpPr>
        <p:spPr>
          <a:xfrm>
            <a:off x="6020431" y="2144618"/>
            <a:ext cx="0" cy="311558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90" name="Google Shape;490;p86"/>
          <p:cNvSpPr txBox="1"/>
          <p:nvPr/>
        </p:nvSpPr>
        <p:spPr>
          <a:xfrm>
            <a:off x="914694" y="316999"/>
            <a:ext cx="9851923" cy="531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lire ce graphique on suit les étapes suivantes :</a:t>
            </a:r>
            <a:endParaRPr/>
          </a:p>
          <a:p>
            <a:pPr indent="0" lvl="0" marL="0" marR="0" rtl="0" algn="l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La première étape:</a:t>
            </a:r>
            <a:endParaRPr/>
          </a:p>
        </p:txBody>
      </p:sp>
      <p:sp>
        <p:nvSpPr>
          <p:cNvPr id="491" name="Google Shape;491;p86"/>
          <p:cNvSpPr txBox="1"/>
          <p:nvPr/>
        </p:nvSpPr>
        <p:spPr>
          <a:xfrm>
            <a:off x="514135" y="5742026"/>
            <a:ext cx="1116373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✔"/>
            </a:pPr>
            <a:r>
              <a:rPr b="1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L’axe vertical  </a:t>
            </a:r>
            <a:r>
              <a:rPr b="0" i="0" lang="fr-F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représente la </a:t>
            </a:r>
            <a:r>
              <a:rPr b="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quantité de Tournesol </a:t>
            </a:r>
            <a:r>
              <a:rPr b="0" i="0" lang="fr-FR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son unité est: </a:t>
            </a:r>
            <a:r>
              <a:rPr b="0" i="0" lang="fr-F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q/ha.</a:t>
            </a:r>
            <a:endParaRPr/>
          </a:p>
        </p:txBody>
      </p:sp>
      <p:sp>
        <p:nvSpPr>
          <p:cNvPr id="492" name="Google Shape;492;p86"/>
          <p:cNvSpPr txBox="1"/>
          <p:nvPr/>
        </p:nvSpPr>
        <p:spPr>
          <a:xfrm>
            <a:off x="1500559" y="3431926"/>
            <a:ext cx="273938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représente la variable dépendante 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86"/>
          <p:cNvSpPr/>
          <p:nvPr/>
        </p:nvSpPr>
        <p:spPr>
          <a:xfrm>
            <a:off x="7447180" y="2363283"/>
            <a:ext cx="639082" cy="390178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86"/>
          <p:cNvSpPr txBox="1"/>
          <p:nvPr/>
        </p:nvSpPr>
        <p:spPr>
          <a:xfrm>
            <a:off x="761873" y="742359"/>
            <a:ext cx="552112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Indiquer pour chaque axe son titre et son unité. </a:t>
            </a:r>
            <a:endParaRPr/>
          </a:p>
        </p:txBody>
      </p:sp>
      <p:sp>
        <p:nvSpPr>
          <p:cNvPr id="495" name="Google Shape;495;p86"/>
          <p:cNvSpPr txBox="1"/>
          <p:nvPr/>
        </p:nvSpPr>
        <p:spPr>
          <a:xfrm>
            <a:off x="8838640" y="4917768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0" name="Google Shape;500;p87"/>
          <p:cNvCxnSpPr/>
          <p:nvPr/>
        </p:nvCxnSpPr>
        <p:spPr>
          <a:xfrm rot="10800000">
            <a:off x="11218091" y="4704543"/>
            <a:ext cx="406500" cy="309600"/>
          </a:xfrm>
          <a:prstGeom prst="bentConnector3">
            <a:avLst>
              <a:gd fmla="val 49986" name="adj1"/>
            </a:avLst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pic>
        <p:nvPicPr>
          <p:cNvPr id="501" name="Google Shape;501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5774" y="1739430"/>
            <a:ext cx="4711743" cy="2965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87"/>
          <p:cNvSpPr txBox="1"/>
          <p:nvPr/>
        </p:nvSpPr>
        <p:spPr>
          <a:xfrm>
            <a:off x="297585" y="1082345"/>
            <a:ext cx="6936592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 J’identifie les axes, les variables et leur unité.</a:t>
            </a:r>
            <a:endParaRPr/>
          </a:p>
        </p:txBody>
      </p:sp>
      <p:sp>
        <p:nvSpPr>
          <p:cNvPr id="504" name="Google Shape;504;p87"/>
          <p:cNvSpPr txBox="1"/>
          <p:nvPr/>
        </p:nvSpPr>
        <p:spPr>
          <a:xfrm>
            <a:off x="5024255" y="1469231"/>
            <a:ext cx="3274170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Quantité de Tournesol en (q/ha)</a:t>
            </a:r>
            <a:endParaRPr/>
          </a:p>
        </p:txBody>
      </p:sp>
      <p:sp>
        <p:nvSpPr>
          <p:cNvPr id="505" name="Google Shape;505;p87"/>
          <p:cNvSpPr txBox="1"/>
          <p:nvPr/>
        </p:nvSpPr>
        <p:spPr>
          <a:xfrm>
            <a:off x="9127002" y="2668203"/>
            <a:ext cx="2506825" cy="64633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 indépendante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0" i="0" lang="fr-FR" sz="1800" u="none" cap="none" strike="noStrike">
                <a:solidFill>
                  <a:srgbClr val="195868"/>
                </a:solidFill>
                <a:latin typeface="Calibri"/>
                <a:ea typeface="Calibri"/>
                <a:cs typeface="Calibri"/>
                <a:sym typeface="Calibri"/>
              </a:rPr>
              <a:t>variée</a:t>
            </a:r>
            <a:r>
              <a:rPr b="0" i="0" lang="fr-FR" sz="18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506" name="Google Shape;506;p87"/>
          <p:cNvSpPr txBox="1"/>
          <p:nvPr/>
        </p:nvSpPr>
        <p:spPr>
          <a:xfrm>
            <a:off x="8190094" y="4608213"/>
            <a:ext cx="310204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Quantité d’engrais en (kg/ha)</a:t>
            </a:r>
            <a:endParaRPr/>
          </a:p>
        </p:txBody>
      </p:sp>
      <p:cxnSp>
        <p:nvCxnSpPr>
          <p:cNvPr id="507" name="Google Shape;507;p87"/>
          <p:cNvCxnSpPr>
            <a:stCxn id="505" idx="2"/>
          </p:cNvCxnSpPr>
          <p:nvPr/>
        </p:nvCxnSpPr>
        <p:spPr>
          <a:xfrm flipH="1">
            <a:off x="9875515" y="3314534"/>
            <a:ext cx="504900" cy="13899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08" name="Google Shape;508;p87"/>
          <p:cNvSpPr/>
          <p:nvPr/>
        </p:nvSpPr>
        <p:spPr>
          <a:xfrm>
            <a:off x="10364281" y="4568787"/>
            <a:ext cx="772979" cy="417406"/>
          </a:xfrm>
          <a:prstGeom prst="ellipse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87"/>
          <p:cNvSpPr txBox="1"/>
          <p:nvPr/>
        </p:nvSpPr>
        <p:spPr>
          <a:xfrm>
            <a:off x="10878734" y="5010872"/>
            <a:ext cx="826800" cy="30777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unité</a:t>
            </a:r>
            <a:endParaRPr/>
          </a:p>
        </p:txBody>
      </p:sp>
      <p:sp>
        <p:nvSpPr>
          <p:cNvPr id="510" name="Google Shape;510;p87"/>
          <p:cNvSpPr txBox="1"/>
          <p:nvPr/>
        </p:nvSpPr>
        <p:spPr>
          <a:xfrm>
            <a:off x="3565661" y="4633779"/>
            <a:ext cx="411832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195868"/>
                </a:solidFill>
                <a:latin typeface="Calibri"/>
                <a:ea typeface="Calibri"/>
                <a:cs typeface="Calibri"/>
                <a:sym typeface="Calibri"/>
              </a:rPr>
              <a:t>L’axe horizontal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représente la variable indépendante</a:t>
            </a:r>
            <a:endParaRPr b="1" i="0" sz="2000" u="none" cap="none" strike="noStrike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1" name="Google Shape;511;p87"/>
          <p:cNvCxnSpPr/>
          <p:nvPr/>
        </p:nvCxnSpPr>
        <p:spPr>
          <a:xfrm rot="10800000">
            <a:off x="5379402" y="4407657"/>
            <a:ext cx="0" cy="296922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512" name="Google Shape;512;p87"/>
          <p:cNvSpPr txBox="1"/>
          <p:nvPr/>
        </p:nvSpPr>
        <p:spPr>
          <a:xfrm>
            <a:off x="938764" y="562175"/>
            <a:ext cx="1035337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Indiquer pour chaque axe son titre et son unité </a:t>
            </a:r>
            <a:endParaRPr/>
          </a:p>
        </p:txBody>
      </p:sp>
      <p:sp>
        <p:nvSpPr>
          <p:cNvPr id="513" name="Google Shape;513;p87"/>
          <p:cNvSpPr txBox="1"/>
          <p:nvPr/>
        </p:nvSpPr>
        <p:spPr>
          <a:xfrm>
            <a:off x="360311" y="5604492"/>
            <a:ext cx="1141367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Noto Sans Symbols"/>
              <a:buChar char="✔"/>
            </a:pPr>
            <a:r>
              <a:rPr b="1" i="0" lang="fr-FR" sz="2600" u="none" cap="none" strike="noStrike">
                <a:solidFill>
                  <a:srgbClr val="195868"/>
                </a:solidFill>
                <a:latin typeface="Calibri"/>
                <a:ea typeface="Calibri"/>
                <a:cs typeface="Calibri"/>
                <a:sym typeface="Calibri"/>
              </a:rPr>
              <a:t>L’axe horizontal </a:t>
            </a:r>
            <a:r>
              <a:rPr b="0" i="0" lang="fr-FR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représente la </a:t>
            </a:r>
            <a:r>
              <a:rPr b="0" i="0" lang="fr-FR" sz="2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r>
              <a:rPr b="0" i="0" lang="fr-FR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son unité est: </a:t>
            </a:r>
            <a:r>
              <a:rPr b="0" i="0" lang="fr-FR" sz="2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kg/ha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0128" y="1717081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88"/>
          <p:cNvSpPr txBox="1"/>
          <p:nvPr/>
        </p:nvSpPr>
        <p:spPr>
          <a:xfrm>
            <a:off x="999823" y="305538"/>
            <a:ext cx="7039896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On peut résumer la première étape comme suit :</a:t>
            </a:r>
            <a:endParaRPr/>
          </a:p>
        </p:txBody>
      </p:sp>
      <p:pic>
        <p:nvPicPr>
          <p:cNvPr id="520" name="Google Shape;520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88"/>
          <p:cNvSpPr txBox="1"/>
          <p:nvPr/>
        </p:nvSpPr>
        <p:spPr>
          <a:xfrm>
            <a:off x="555625" y="1071709"/>
            <a:ext cx="7039896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1. J’identifie  les axes et les variables et leurs unités.</a:t>
            </a:r>
            <a:endParaRPr/>
          </a:p>
        </p:txBody>
      </p:sp>
      <p:sp>
        <p:nvSpPr>
          <p:cNvPr id="522" name="Google Shape;522;p88"/>
          <p:cNvSpPr txBox="1"/>
          <p:nvPr/>
        </p:nvSpPr>
        <p:spPr>
          <a:xfrm>
            <a:off x="3982949" y="1488933"/>
            <a:ext cx="33579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Quantité de Tournesol en (q/ha)</a:t>
            </a:r>
            <a:endParaRPr/>
          </a:p>
        </p:txBody>
      </p:sp>
      <p:sp>
        <p:nvSpPr>
          <p:cNvPr id="523" name="Google Shape;523;p88"/>
          <p:cNvSpPr txBox="1"/>
          <p:nvPr/>
        </p:nvSpPr>
        <p:spPr>
          <a:xfrm>
            <a:off x="8604134" y="5044700"/>
            <a:ext cx="2132692" cy="584775"/>
          </a:xfrm>
          <a:prstGeom prst="rect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 indépendante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(variée ou observée)</a:t>
            </a:r>
            <a:endParaRPr/>
          </a:p>
        </p:txBody>
      </p:sp>
      <p:sp>
        <p:nvSpPr>
          <p:cNvPr id="524" name="Google Shape;524;p88"/>
          <p:cNvSpPr txBox="1"/>
          <p:nvPr/>
        </p:nvSpPr>
        <p:spPr>
          <a:xfrm>
            <a:off x="7828022" y="4365781"/>
            <a:ext cx="355869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en (kg/ha)</a:t>
            </a:r>
            <a:endParaRPr/>
          </a:p>
        </p:txBody>
      </p:sp>
      <p:sp>
        <p:nvSpPr>
          <p:cNvPr id="525" name="Google Shape;525;p88"/>
          <p:cNvSpPr txBox="1"/>
          <p:nvPr/>
        </p:nvSpPr>
        <p:spPr>
          <a:xfrm>
            <a:off x="6434238" y="5078737"/>
            <a:ext cx="176586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L’axe horizontal </a:t>
            </a:r>
            <a:endParaRPr b="1" i="0" sz="240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88"/>
          <p:cNvSpPr txBox="1"/>
          <p:nvPr/>
        </p:nvSpPr>
        <p:spPr>
          <a:xfrm>
            <a:off x="1028772" y="3020110"/>
            <a:ext cx="155586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L’axe vertical</a:t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27" name="Google Shape;527;p88"/>
          <p:cNvCxnSpPr/>
          <p:nvPr/>
        </p:nvCxnSpPr>
        <p:spPr>
          <a:xfrm>
            <a:off x="2584632" y="3374053"/>
            <a:ext cx="1490941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528" name="Google Shape;528;p88"/>
          <p:cNvSpPr txBox="1"/>
          <p:nvPr/>
        </p:nvSpPr>
        <p:spPr>
          <a:xfrm>
            <a:off x="680247" y="3864820"/>
            <a:ext cx="2252909" cy="646331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 dépendante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(mesurée)</a:t>
            </a:r>
            <a:endParaRPr/>
          </a:p>
        </p:txBody>
      </p:sp>
      <p:cxnSp>
        <p:nvCxnSpPr>
          <p:cNvPr id="529" name="Google Shape;529;p88"/>
          <p:cNvCxnSpPr/>
          <p:nvPr/>
        </p:nvCxnSpPr>
        <p:spPr>
          <a:xfrm rot="10800000">
            <a:off x="7340849" y="4353478"/>
            <a:ext cx="0" cy="725259"/>
          </a:xfrm>
          <a:prstGeom prst="straightConnector1">
            <a:avLst/>
          </a:prstGeom>
          <a:noFill/>
          <a:ln cap="flat" cmpd="sng" w="3810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4" name="Google Shape;534;p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91281" y="1902513"/>
            <a:ext cx="5818317" cy="3661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8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89"/>
          <p:cNvSpPr txBox="1"/>
          <p:nvPr/>
        </p:nvSpPr>
        <p:spPr>
          <a:xfrm>
            <a:off x="637722" y="1160070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 J’identifie le titre.</a:t>
            </a:r>
            <a:endParaRPr/>
          </a:p>
        </p:txBody>
      </p:sp>
      <p:sp>
        <p:nvSpPr>
          <p:cNvPr id="537" name="Google Shape;537;p89"/>
          <p:cNvSpPr txBox="1"/>
          <p:nvPr/>
        </p:nvSpPr>
        <p:spPr>
          <a:xfrm>
            <a:off x="3910563" y="1707442"/>
            <a:ext cx="327681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Quantité de Tournesol en (q/ha)</a:t>
            </a:r>
            <a:endParaRPr/>
          </a:p>
        </p:txBody>
      </p:sp>
      <p:sp>
        <p:nvSpPr>
          <p:cNvPr id="538" name="Google Shape;538;p89"/>
          <p:cNvSpPr txBox="1"/>
          <p:nvPr/>
        </p:nvSpPr>
        <p:spPr>
          <a:xfrm>
            <a:off x="8664568" y="5228143"/>
            <a:ext cx="2743661" cy="338554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en (kg/ha)</a:t>
            </a:r>
            <a:endParaRPr/>
          </a:p>
        </p:txBody>
      </p:sp>
      <p:sp>
        <p:nvSpPr>
          <p:cNvPr id="539" name="Google Shape;539;p89"/>
          <p:cNvSpPr/>
          <p:nvPr/>
        </p:nvSpPr>
        <p:spPr>
          <a:xfrm>
            <a:off x="4415881" y="5898010"/>
            <a:ext cx="2771500" cy="3693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89"/>
          <p:cNvSpPr/>
          <p:nvPr/>
        </p:nvSpPr>
        <p:spPr>
          <a:xfrm>
            <a:off x="8840936" y="5898010"/>
            <a:ext cx="2377670" cy="338554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89"/>
          <p:cNvSpPr/>
          <p:nvPr/>
        </p:nvSpPr>
        <p:spPr>
          <a:xfrm>
            <a:off x="2572824" y="5849362"/>
            <a:ext cx="9032465" cy="442674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Variation de</a:t>
            </a:r>
            <a:r>
              <a:rPr b="0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la quantité de Tournesol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fonction de</a:t>
            </a:r>
            <a:r>
              <a:rPr b="0" i="0" lang="fr-FR" sz="2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la</a:t>
            </a:r>
            <a:r>
              <a:rPr b="0" i="0" lang="fr-FR" sz="20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20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quantité d’engrais </a:t>
            </a:r>
            <a:endParaRPr b="0" i="0" sz="2000" u="none" cap="none" strike="noStrike">
              <a:solidFill>
                <a:srgbClr val="008D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89"/>
          <p:cNvSpPr/>
          <p:nvPr/>
        </p:nvSpPr>
        <p:spPr>
          <a:xfrm>
            <a:off x="3966594" y="1659594"/>
            <a:ext cx="3073303" cy="3693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89"/>
          <p:cNvSpPr/>
          <p:nvPr/>
        </p:nvSpPr>
        <p:spPr>
          <a:xfrm>
            <a:off x="775183" y="2861661"/>
            <a:ext cx="1867433" cy="46162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titre 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89"/>
          <p:cNvSpPr txBox="1"/>
          <p:nvPr/>
        </p:nvSpPr>
        <p:spPr>
          <a:xfrm>
            <a:off x="1154768" y="263517"/>
            <a:ext cx="7934368" cy="810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Maintenant, on passe à la deuxième suivante: J’identifie le titre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Le titre met en relation les deux variables (dépendante et indépendante).</a:t>
            </a:r>
            <a:endParaRPr/>
          </a:p>
        </p:txBody>
      </p:sp>
      <p:cxnSp>
        <p:nvCxnSpPr>
          <p:cNvPr id="545" name="Google Shape;545;p89"/>
          <p:cNvCxnSpPr/>
          <p:nvPr/>
        </p:nvCxnSpPr>
        <p:spPr>
          <a:xfrm>
            <a:off x="5244837" y="2041004"/>
            <a:ext cx="0" cy="3857006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6" name="Google Shape;546;p89"/>
          <p:cNvCxnSpPr/>
          <p:nvPr/>
        </p:nvCxnSpPr>
        <p:spPr>
          <a:xfrm>
            <a:off x="9854314" y="5564041"/>
            <a:ext cx="0" cy="333969"/>
          </a:xfrm>
          <a:prstGeom prst="straightConnector1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547" name="Google Shape;547;p89"/>
          <p:cNvCxnSpPr/>
          <p:nvPr/>
        </p:nvCxnSpPr>
        <p:spPr>
          <a:xfrm flipH="1" rot="-5400000">
            <a:off x="800531" y="4172134"/>
            <a:ext cx="2765400" cy="1067700"/>
          </a:xfrm>
          <a:prstGeom prst="bentConnector2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90"/>
          <p:cNvPicPr preferRelativeResize="0"/>
          <p:nvPr/>
        </p:nvPicPr>
        <p:blipFill rotWithShape="1">
          <a:blip r:embed="rId3">
            <a:alphaModFix/>
          </a:blip>
          <a:srcRect b="0" l="0" r="1791" t="0"/>
          <a:stretch/>
        </p:blipFill>
        <p:spPr>
          <a:xfrm>
            <a:off x="3699233" y="1901681"/>
            <a:ext cx="6821630" cy="3260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4" name="Google Shape;554;p90"/>
          <p:cNvGrpSpPr/>
          <p:nvPr/>
        </p:nvGrpSpPr>
        <p:grpSpPr>
          <a:xfrm>
            <a:off x="5068522" y="5287846"/>
            <a:ext cx="501445" cy="562630"/>
            <a:chOff x="6502871" y="4584455"/>
            <a:chExt cx="501445" cy="791164"/>
          </a:xfrm>
        </p:grpSpPr>
        <p:sp>
          <p:nvSpPr>
            <p:cNvPr id="555" name="Google Shape;555;p90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556" name="Google Shape;556;p90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7" name="Google Shape;557;p90"/>
          <p:cNvSpPr txBox="1"/>
          <p:nvPr/>
        </p:nvSpPr>
        <p:spPr>
          <a:xfrm>
            <a:off x="248970" y="956260"/>
            <a:ext cx="925169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3. J’identifi</a:t>
            </a:r>
            <a:r>
              <a:rPr b="0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 le nombre de segments selon les tendances. </a:t>
            </a: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sp>
        <p:nvSpPr>
          <p:cNvPr id="558" name="Google Shape;558;p90"/>
          <p:cNvSpPr/>
          <p:nvPr/>
        </p:nvSpPr>
        <p:spPr>
          <a:xfrm>
            <a:off x="7340695" y="2198872"/>
            <a:ext cx="849323" cy="165282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90"/>
          <p:cNvSpPr/>
          <p:nvPr/>
        </p:nvSpPr>
        <p:spPr>
          <a:xfrm rot="3170762">
            <a:off x="8778773" y="2730661"/>
            <a:ext cx="849323" cy="212631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90"/>
          <p:cNvSpPr/>
          <p:nvPr/>
        </p:nvSpPr>
        <p:spPr>
          <a:xfrm rot="-2361687">
            <a:off x="4938795" y="2964459"/>
            <a:ext cx="886222" cy="16660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1" name="Google Shape;561;p90"/>
          <p:cNvCxnSpPr/>
          <p:nvPr/>
        </p:nvCxnSpPr>
        <p:spPr>
          <a:xfrm>
            <a:off x="6855387" y="2066569"/>
            <a:ext cx="0" cy="2687842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562" name="Google Shape;562;p90"/>
          <p:cNvCxnSpPr/>
          <p:nvPr/>
        </p:nvCxnSpPr>
        <p:spPr>
          <a:xfrm>
            <a:off x="8606695" y="2066569"/>
            <a:ext cx="0" cy="2687842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563" name="Google Shape;563;p90"/>
          <p:cNvCxnSpPr/>
          <p:nvPr/>
        </p:nvCxnSpPr>
        <p:spPr>
          <a:xfrm>
            <a:off x="4210508" y="5161786"/>
            <a:ext cx="2664000" cy="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564" name="Google Shape;564;p90"/>
          <p:cNvCxnSpPr/>
          <p:nvPr/>
        </p:nvCxnSpPr>
        <p:spPr>
          <a:xfrm flipH="1" rot="10800000">
            <a:off x="6884340" y="5135440"/>
            <a:ext cx="1732187" cy="18467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cxnSp>
        <p:nvCxnSpPr>
          <p:cNvPr id="565" name="Google Shape;565;p90"/>
          <p:cNvCxnSpPr/>
          <p:nvPr/>
        </p:nvCxnSpPr>
        <p:spPr>
          <a:xfrm flipH="1" rot="10800000">
            <a:off x="8656828" y="5135440"/>
            <a:ext cx="887820" cy="135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566" name="Google Shape;566;p90"/>
          <p:cNvSpPr txBox="1"/>
          <p:nvPr/>
        </p:nvSpPr>
        <p:spPr>
          <a:xfrm>
            <a:off x="913565" y="257646"/>
            <a:ext cx="939963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Ensuite la troisième étape 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75707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90"/>
          <p:cNvSpPr txBox="1"/>
          <p:nvPr/>
        </p:nvSpPr>
        <p:spPr>
          <a:xfrm>
            <a:off x="4579530" y="6164482"/>
            <a:ext cx="63418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 identifie sur cette courbe 3 segments.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68" name="Google Shape;568;p90"/>
          <p:cNvGrpSpPr/>
          <p:nvPr/>
        </p:nvGrpSpPr>
        <p:grpSpPr>
          <a:xfrm>
            <a:off x="7475083" y="5261500"/>
            <a:ext cx="501445" cy="562630"/>
            <a:chOff x="6502871" y="4584455"/>
            <a:chExt cx="501445" cy="791164"/>
          </a:xfrm>
        </p:grpSpPr>
        <p:sp>
          <p:nvSpPr>
            <p:cNvPr id="569" name="Google Shape;569;p90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570" name="Google Shape;570;p90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1" name="Google Shape;571;p90"/>
          <p:cNvGrpSpPr/>
          <p:nvPr/>
        </p:nvGrpSpPr>
        <p:grpSpPr>
          <a:xfrm>
            <a:off x="8862221" y="5261500"/>
            <a:ext cx="501445" cy="562630"/>
            <a:chOff x="6502871" y="4584455"/>
            <a:chExt cx="501445" cy="791164"/>
          </a:xfrm>
        </p:grpSpPr>
        <p:sp>
          <p:nvSpPr>
            <p:cNvPr id="572" name="Google Shape;572;p90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573" name="Google Shape;573;p90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4" name="Google Shape;574;p90"/>
          <p:cNvSpPr txBox="1"/>
          <p:nvPr/>
        </p:nvSpPr>
        <p:spPr>
          <a:xfrm>
            <a:off x="3569003" y="1509983"/>
            <a:ext cx="155925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575" name="Google Shape;575;p90"/>
          <p:cNvSpPr txBox="1"/>
          <p:nvPr/>
        </p:nvSpPr>
        <p:spPr>
          <a:xfrm>
            <a:off x="10011542" y="4492801"/>
            <a:ext cx="175518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Quantité d’engrais en (kg/ha)</a:t>
            </a:r>
            <a:endParaRPr/>
          </a:p>
        </p:txBody>
      </p:sp>
      <p:sp>
        <p:nvSpPr>
          <p:cNvPr id="576" name="Google Shape;576;p90"/>
          <p:cNvSpPr txBox="1"/>
          <p:nvPr/>
        </p:nvSpPr>
        <p:spPr>
          <a:xfrm>
            <a:off x="505965" y="2326246"/>
            <a:ext cx="265704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1</a:t>
            </a:r>
            <a:r>
              <a:rPr b="0" baseline="3000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er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segment de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0 à 150kg/ha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d’engrais</a:t>
            </a:r>
            <a:endParaRPr/>
          </a:p>
        </p:txBody>
      </p:sp>
      <p:sp>
        <p:nvSpPr>
          <p:cNvPr id="577" name="Google Shape;577;p90"/>
          <p:cNvSpPr txBox="1"/>
          <p:nvPr/>
        </p:nvSpPr>
        <p:spPr>
          <a:xfrm>
            <a:off x="470224" y="3188015"/>
            <a:ext cx="3283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2ème segment de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150 à 250kg/ha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d’engrais</a:t>
            </a:r>
            <a:endParaRPr/>
          </a:p>
        </p:txBody>
      </p:sp>
      <p:sp>
        <p:nvSpPr>
          <p:cNvPr id="578" name="Google Shape;578;p90"/>
          <p:cNvSpPr txBox="1"/>
          <p:nvPr/>
        </p:nvSpPr>
        <p:spPr>
          <a:xfrm>
            <a:off x="502179" y="4178467"/>
            <a:ext cx="3283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3ème segment de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250 à 300kg/ha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d’engrais</a:t>
            </a:r>
            <a:endParaRPr/>
          </a:p>
        </p:txBody>
      </p:sp>
      <p:sp>
        <p:nvSpPr>
          <p:cNvPr id="579" name="Google Shape;579;p90"/>
          <p:cNvSpPr txBox="1"/>
          <p:nvPr/>
        </p:nvSpPr>
        <p:spPr>
          <a:xfrm>
            <a:off x="808704" y="671098"/>
            <a:ext cx="1035337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Indiquer les étapes sur le graphique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74"/>
          <p:cNvGrpSpPr/>
          <p:nvPr/>
        </p:nvGrpSpPr>
        <p:grpSpPr>
          <a:xfrm>
            <a:off x="2184400" y="1483779"/>
            <a:ext cx="7823200" cy="4347640"/>
            <a:chOff x="1324757" y="2465021"/>
            <a:chExt cx="11734800" cy="6521459"/>
          </a:xfrm>
        </p:grpSpPr>
        <p:sp>
          <p:nvSpPr>
            <p:cNvPr id="253" name="Google Shape;253;p74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12700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74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7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74"/>
          <p:cNvSpPr txBox="1"/>
          <p:nvPr/>
        </p:nvSpPr>
        <p:spPr>
          <a:xfrm>
            <a:off x="4169622" y="3152843"/>
            <a:ext cx="53464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</a:t>
            </a:r>
            <a:b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(à dire à haute voix)</a:t>
            </a:r>
            <a:endParaRPr/>
          </a:p>
        </p:txBody>
      </p:sp>
      <p:sp>
        <p:nvSpPr>
          <p:cNvPr id="257" name="Google Shape;257;p74"/>
          <p:cNvSpPr txBox="1"/>
          <p:nvPr/>
        </p:nvSpPr>
        <p:spPr>
          <a:xfrm>
            <a:off x="4169622" y="2274347"/>
            <a:ext cx="36107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/>
          </a:p>
        </p:txBody>
      </p:sp>
      <p:sp>
        <p:nvSpPr>
          <p:cNvPr id="258" name="Google Shape;258;p74"/>
          <p:cNvSpPr/>
          <p:nvPr/>
        </p:nvSpPr>
        <p:spPr>
          <a:xfrm flipH="1" rot="10800000">
            <a:off x="3396304" y="3333577"/>
            <a:ext cx="386177" cy="260929"/>
          </a:xfrm>
          <a:custGeom>
            <a:rect b="b" l="l" r="r" t="t"/>
            <a:pathLst>
              <a:path extrusionOk="0" h="671453" w="771785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259" name="Google Shape;259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8537" y="2245421"/>
            <a:ext cx="500769" cy="500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39235" y="4250716"/>
            <a:ext cx="380071" cy="38007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74"/>
          <p:cNvSpPr/>
          <p:nvPr/>
        </p:nvSpPr>
        <p:spPr>
          <a:xfrm>
            <a:off x="4169622" y="4255405"/>
            <a:ext cx="310950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2000"/>
              <a:buFont typeface="Arial"/>
              <a:buNone/>
            </a:pPr>
            <a:r>
              <a:rPr b="0" i="0" lang="fr-FR" sz="2000" u="none" cap="none" strike="noStrike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Page dans le livret de l’élève</a:t>
            </a:r>
            <a:endParaRPr/>
          </a:p>
        </p:txBody>
      </p:sp>
      <p:sp>
        <p:nvSpPr>
          <p:cNvPr id="262" name="Google Shape;262;p74"/>
          <p:cNvSpPr/>
          <p:nvPr/>
        </p:nvSpPr>
        <p:spPr>
          <a:xfrm>
            <a:off x="1009033" y="298372"/>
            <a:ext cx="422724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Signification des icônes </a:t>
            </a:r>
            <a:endParaRPr/>
          </a:p>
        </p:txBody>
      </p:sp>
      <p:pic>
        <p:nvPicPr>
          <p:cNvPr id="263" name="Google Shape;263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E6F2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Google Shape;584;p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22206" y="2122462"/>
            <a:ext cx="6217663" cy="3472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91"/>
          <p:cNvSpPr txBox="1"/>
          <p:nvPr/>
        </p:nvSpPr>
        <p:spPr>
          <a:xfrm>
            <a:off x="5864002" y="1940135"/>
            <a:ext cx="328430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587" name="Google Shape;587;p91"/>
          <p:cNvSpPr txBox="1"/>
          <p:nvPr/>
        </p:nvSpPr>
        <p:spPr>
          <a:xfrm>
            <a:off x="10771632" y="4233252"/>
            <a:ext cx="125272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en (kg/ha)</a:t>
            </a:r>
            <a:endParaRPr/>
          </a:p>
        </p:txBody>
      </p:sp>
      <p:sp>
        <p:nvSpPr>
          <p:cNvPr id="588" name="Google Shape;588;p91"/>
          <p:cNvSpPr/>
          <p:nvPr/>
        </p:nvSpPr>
        <p:spPr>
          <a:xfrm>
            <a:off x="6505434" y="5254379"/>
            <a:ext cx="393287" cy="279972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91"/>
          <p:cNvSpPr/>
          <p:nvPr/>
        </p:nvSpPr>
        <p:spPr>
          <a:xfrm>
            <a:off x="5537628" y="3737061"/>
            <a:ext cx="393285" cy="36379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91"/>
          <p:cNvSpPr/>
          <p:nvPr/>
        </p:nvSpPr>
        <p:spPr>
          <a:xfrm>
            <a:off x="6910043" y="4289176"/>
            <a:ext cx="45719" cy="721736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1" name="Google Shape;591;p91"/>
          <p:cNvCxnSpPr/>
          <p:nvPr/>
        </p:nvCxnSpPr>
        <p:spPr>
          <a:xfrm rot="10800000">
            <a:off x="6754761" y="3938899"/>
            <a:ext cx="0" cy="1283112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592" name="Google Shape;592;p91"/>
          <p:cNvCxnSpPr/>
          <p:nvPr/>
        </p:nvCxnSpPr>
        <p:spPr>
          <a:xfrm rot="10800000">
            <a:off x="5985390" y="3938899"/>
            <a:ext cx="779202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593" name="Google Shape;593;p91"/>
          <p:cNvSpPr/>
          <p:nvPr/>
        </p:nvSpPr>
        <p:spPr>
          <a:xfrm rot="-5400000">
            <a:off x="6301904" y="3531156"/>
            <a:ext cx="62597" cy="474406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91"/>
          <p:cNvSpPr txBox="1"/>
          <p:nvPr/>
        </p:nvSpPr>
        <p:spPr>
          <a:xfrm>
            <a:off x="280551" y="976609"/>
            <a:ext cx="10835148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4. J’extrait des valeurs de la courbe</a:t>
            </a:r>
            <a:r>
              <a:rPr b="0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1"/>
          <p:cNvSpPr txBox="1"/>
          <p:nvPr/>
        </p:nvSpPr>
        <p:spPr>
          <a:xfrm>
            <a:off x="1207333" y="334241"/>
            <a:ext cx="6096000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Puis on passe à la quatrième étape:</a:t>
            </a:r>
            <a:endParaRPr/>
          </a:p>
        </p:txBody>
      </p:sp>
      <p:sp>
        <p:nvSpPr>
          <p:cNvPr id="596" name="Google Shape;596;p91"/>
          <p:cNvSpPr txBox="1"/>
          <p:nvPr/>
        </p:nvSpPr>
        <p:spPr>
          <a:xfrm>
            <a:off x="370643" y="1435934"/>
            <a:ext cx="112294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veux déterminer</a:t>
            </a:r>
            <a:r>
              <a:rPr b="1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quantité de Tournesol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qui correspond à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une quantité d’engrais égale à 50 kg/ha.</a:t>
            </a:r>
            <a:endParaRPr/>
          </a:p>
        </p:txBody>
      </p:sp>
      <p:sp>
        <p:nvSpPr>
          <p:cNvPr id="597" name="Google Shape;597;p91"/>
          <p:cNvSpPr/>
          <p:nvPr/>
        </p:nvSpPr>
        <p:spPr>
          <a:xfrm>
            <a:off x="313897" y="2292763"/>
            <a:ext cx="4794630" cy="442674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cherche la valeur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50 kg/ha d’engrais</a:t>
            </a:r>
            <a:endParaRPr/>
          </a:p>
        </p:txBody>
      </p:sp>
      <p:sp>
        <p:nvSpPr>
          <p:cNvPr id="598" name="Google Shape;598;p91"/>
          <p:cNvSpPr/>
          <p:nvPr/>
        </p:nvSpPr>
        <p:spPr>
          <a:xfrm>
            <a:off x="313897" y="2974869"/>
            <a:ext cx="4794630" cy="783193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suis une ligne verticale depuis cette valeur jusqu'à la courbe</a:t>
            </a:r>
            <a:endParaRPr/>
          </a:p>
        </p:txBody>
      </p:sp>
      <p:sp>
        <p:nvSpPr>
          <p:cNvPr id="599" name="Google Shape;599;p91"/>
          <p:cNvSpPr/>
          <p:nvPr/>
        </p:nvSpPr>
        <p:spPr>
          <a:xfrm>
            <a:off x="313897" y="4983645"/>
            <a:ext cx="4794630" cy="442674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lis la valeur trouvée est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15q/ha.</a:t>
            </a:r>
            <a:endParaRPr/>
          </a:p>
        </p:txBody>
      </p:sp>
      <p:sp>
        <p:nvSpPr>
          <p:cNvPr id="600" name="Google Shape;600;p91"/>
          <p:cNvSpPr/>
          <p:nvPr/>
        </p:nvSpPr>
        <p:spPr>
          <a:xfrm>
            <a:off x="313897" y="3997494"/>
            <a:ext cx="4794630" cy="783193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 suis une ligne horizontale jusqu’à l'axe vertical</a:t>
            </a:r>
            <a:endParaRPr/>
          </a:p>
        </p:txBody>
      </p:sp>
      <p:sp>
        <p:nvSpPr>
          <p:cNvPr id="601" name="Google Shape;601;p91"/>
          <p:cNvSpPr txBox="1"/>
          <p:nvPr/>
        </p:nvSpPr>
        <p:spPr>
          <a:xfrm>
            <a:off x="718455" y="5868852"/>
            <a:ext cx="1122949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Donc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la quantité de Tournesol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qui correspond à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une quantité d’engrais égale à 50 kg/ha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 de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15q/ha</a:t>
            </a:r>
            <a:endParaRPr/>
          </a:p>
        </p:txBody>
      </p:sp>
      <p:sp>
        <p:nvSpPr>
          <p:cNvPr id="602" name="Google Shape;602;p91"/>
          <p:cNvSpPr txBox="1"/>
          <p:nvPr/>
        </p:nvSpPr>
        <p:spPr>
          <a:xfrm>
            <a:off x="808704" y="671098"/>
            <a:ext cx="1035337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Indiquer les étapes sur le graphique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Google Shape;607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92"/>
          <p:cNvSpPr txBox="1"/>
          <p:nvPr/>
        </p:nvSpPr>
        <p:spPr>
          <a:xfrm>
            <a:off x="3657112" y="1558205"/>
            <a:ext cx="3283971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609" name="Google Shape;609;p92"/>
          <p:cNvSpPr/>
          <p:nvPr/>
        </p:nvSpPr>
        <p:spPr>
          <a:xfrm>
            <a:off x="4178220" y="5007181"/>
            <a:ext cx="5314253" cy="20849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10" name="Google Shape;610;p92"/>
          <p:cNvGraphicFramePr/>
          <p:nvPr/>
        </p:nvGraphicFramePr>
        <p:xfrm>
          <a:off x="3392959" y="555038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{AB937226-7D3F-484E-AED9-6ED4B5DFF4EC}</a:tableStyleId>
              </a:tblPr>
              <a:tblGrid>
                <a:gridCol w="2995650"/>
                <a:gridCol w="721675"/>
                <a:gridCol w="721675"/>
                <a:gridCol w="721675"/>
                <a:gridCol w="721675"/>
              </a:tblGrid>
              <a:tr h="307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rgbClr val="002060"/>
                          </a:solidFill>
                        </a:rPr>
                        <a:t>Quantité d’engrais (en kg/ha)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2060"/>
                          </a:solidFill>
                        </a:rPr>
                        <a:t>0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2060"/>
                          </a:solidFill>
                        </a:rPr>
                        <a:t>150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2060"/>
                          </a:solidFill>
                        </a:rPr>
                        <a:t>250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2000" u="none" cap="none" strike="noStrike">
                          <a:solidFill>
                            <a:srgbClr val="002060"/>
                          </a:solidFill>
                        </a:rPr>
                        <a:t>300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344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rgbClr val="C00000"/>
                          </a:solidFill>
                        </a:rPr>
                        <a:t>Quantité de Tournesol (q/ha)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611" name="Google Shape;611;p9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93535" y="1891455"/>
            <a:ext cx="6070528" cy="317545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92"/>
          <p:cNvSpPr txBox="1"/>
          <p:nvPr/>
        </p:nvSpPr>
        <p:spPr>
          <a:xfrm>
            <a:off x="1111045" y="292873"/>
            <a:ext cx="783698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De la même manière je peux relever d’autres valeurs </a:t>
            </a:r>
            <a:endParaRPr/>
          </a:p>
        </p:txBody>
      </p:sp>
      <p:sp>
        <p:nvSpPr>
          <p:cNvPr id="613" name="Google Shape;613;p92"/>
          <p:cNvSpPr txBox="1"/>
          <p:nvPr/>
        </p:nvSpPr>
        <p:spPr>
          <a:xfrm>
            <a:off x="268752" y="1001431"/>
            <a:ext cx="491324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4. J’extrait des valeurs de la courbe</a:t>
            </a:r>
            <a:r>
              <a:rPr b="0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4" name="Google Shape;614;p92"/>
          <p:cNvCxnSpPr/>
          <p:nvPr/>
        </p:nvCxnSpPr>
        <p:spPr>
          <a:xfrm rot="10800000">
            <a:off x="4029849" y="3932566"/>
            <a:ext cx="0" cy="840602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615" name="Google Shape;615;p92"/>
          <p:cNvCxnSpPr/>
          <p:nvPr/>
        </p:nvCxnSpPr>
        <p:spPr>
          <a:xfrm rot="10800000">
            <a:off x="6334137" y="2450592"/>
            <a:ext cx="0" cy="2231923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616" name="Google Shape;616;p92"/>
          <p:cNvCxnSpPr/>
          <p:nvPr/>
        </p:nvCxnSpPr>
        <p:spPr>
          <a:xfrm rot="10800000">
            <a:off x="7885569" y="2450592"/>
            <a:ext cx="0" cy="2231923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617" name="Google Shape;617;p92"/>
          <p:cNvCxnSpPr/>
          <p:nvPr/>
        </p:nvCxnSpPr>
        <p:spPr>
          <a:xfrm rot="10800000">
            <a:off x="8687193" y="3511296"/>
            <a:ext cx="0" cy="1171219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618" name="Google Shape;618;p92"/>
          <p:cNvCxnSpPr/>
          <p:nvPr/>
        </p:nvCxnSpPr>
        <p:spPr>
          <a:xfrm rot="10800000">
            <a:off x="4029849" y="2430139"/>
            <a:ext cx="2304288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619" name="Google Shape;619;p92"/>
          <p:cNvCxnSpPr/>
          <p:nvPr/>
        </p:nvCxnSpPr>
        <p:spPr>
          <a:xfrm rot="10800000">
            <a:off x="5581281" y="2436235"/>
            <a:ext cx="2304288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620" name="Google Shape;620;p92"/>
          <p:cNvCxnSpPr/>
          <p:nvPr/>
        </p:nvCxnSpPr>
        <p:spPr>
          <a:xfrm rot="10800000">
            <a:off x="4029849" y="3551803"/>
            <a:ext cx="4657344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621" name="Google Shape;621;p92"/>
          <p:cNvSpPr/>
          <p:nvPr/>
        </p:nvSpPr>
        <p:spPr>
          <a:xfrm>
            <a:off x="3846891" y="4772177"/>
            <a:ext cx="393287" cy="279972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92"/>
          <p:cNvSpPr/>
          <p:nvPr/>
        </p:nvSpPr>
        <p:spPr>
          <a:xfrm>
            <a:off x="6108192" y="4758658"/>
            <a:ext cx="542119" cy="279972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92"/>
          <p:cNvSpPr/>
          <p:nvPr/>
        </p:nvSpPr>
        <p:spPr>
          <a:xfrm>
            <a:off x="8416133" y="4757642"/>
            <a:ext cx="542119" cy="279972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92"/>
          <p:cNvSpPr/>
          <p:nvPr/>
        </p:nvSpPr>
        <p:spPr>
          <a:xfrm>
            <a:off x="7581671" y="4735798"/>
            <a:ext cx="542119" cy="279972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92"/>
          <p:cNvSpPr txBox="1"/>
          <p:nvPr/>
        </p:nvSpPr>
        <p:spPr>
          <a:xfrm>
            <a:off x="8695880" y="3863994"/>
            <a:ext cx="176980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Quantité d’engrais en (kg/ha)</a:t>
            </a:r>
            <a:endParaRPr/>
          </a:p>
        </p:txBody>
      </p:sp>
      <p:pic>
        <p:nvPicPr>
          <p:cNvPr id="626" name="Google Shape;626;p9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9188" y="3727687"/>
            <a:ext cx="420660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9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09187" y="3337509"/>
            <a:ext cx="420660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9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22875" y="2212585"/>
            <a:ext cx="420660" cy="390178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92"/>
          <p:cNvSpPr txBox="1"/>
          <p:nvPr/>
        </p:nvSpPr>
        <p:spPr>
          <a:xfrm>
            <a:off x="6558764" y="5968982"/>
            <a:ext cx="5531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630" name="Google Shape;630;p92"/>
          <p:cNvSpPr txBox="1"/>
          <p:nvPr/>
        </p:nvSpPr>
        <p:spPr>
          <a:xfrm>
            <a:off x="7226276" y="5973791"/>
            <a:ext cx="5531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631" name="Google Shape;631;p92"/>
          <p:cNvSpPr txBox="1"/>
          <p:nvPr/>
        </p:nvSpPr>
        <p:spPr>
          <a:xfrm>
            <a:off x="7917039" y="5946623"/>
            <a:ext cx="5531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  <p:sp>
        <p:nvSpPr>
          <p:cNvPr id="632" name="Google Shape;632;p92"/>
          <p:cNvSpPr txBox="1"/>
          <p:nvPr/>
        </p:nvSpPr>
        <p:spPr>
          <a:xfrm>
            <a:off x="8671446" y="5973661"/>
            <a:ext cx="5531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Google Shape;637;p20"/>
          <p:cNvPicPr preferRelativeResize="0"/>
          <p:nvPr/>
        </p:nvPicPr>
        <p:blipFill rotWithShape="1">
          <a:blip r:embed="rId3">
            <a:alphaModFix/>
          </a:blip>
          <a:srcRect b="0" l="0" r="1570" t="0"/>
          <a:stretch/>
        </p:blipFill>
        <p:spPr>
          <a:xfrm>
            <a:off x="5087973" y="1910831"/>
            <a:ext cx="6738165" cy="3269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20"/>
          <p:cNvSpPr txBox="1"/>
          <p:nvPr/>
        </p:nvSpPr>
        <p:spPr>
          <a:xfrm>
            <a:off x="370564" y="1068705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5. Je décris les variations observées :</a:t>
            </a:r>
            <a:endParaRPr/>
          </a:p>
        </p:txBody>
      </p:sp>
      <p:sp>
        <p:nvSpPr>
          <p:cNvPr id="640" name="Google Shape;640;p20"/>
          <p:cNvSpPr txBox="1"/>
          <p:nvPr/>
        </p:nvSpPr>
        <p:spPr>
          <a:xfrm>
            <a:off x="758024" y="5833486"/>
            <a:ext cx="103803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0 à 150kg/ha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d’engrais, la quantité de Tournesol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augmente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 à 30 q/ha</a:t>
            </a:r>
            <a:endParaRPr b="1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20"/>
          <p:cNvSpPr txBox="1"/>
          <p:nvPr/>
        </p:nvSpPr>
        <p:spPr>
          <a:xfrm rot="-2493841">
            <a:off x="5924523" y="2660502"/>
            <a:ext cx="1146625" cy="30777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Augmente</a:t>
            </a:r>
            <a:endParaRPr/>
          </a:p>
        </p:txBody>
      </p:sp>
      <p:sp>
        <p:nvSpPr>
          <p:cNvPr id="642" name="Google Shape;642;p20"/>
          <p:cNvSpPr/>
          <p:nvPr/>
        </p:nvSpPr>
        <p:spPr>
          <a:xfrm rot="-2432871">
            <a:off x="6290925" y="3073167"/>
            <a:ext cx="849323" cy="144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3" name="Google Shape;643;p20"/>
          <p:cNvCxnSpPr/>
          <p:nvPr/>
        </p:nvCxnSpPr>
        <p:spPr>
          <a:xfrm>
            <a:off x="8187847" y="2392695"/>
            <a:ext cx="0" cy="247756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644" name="Google Shape;644;p20"/>
          <p:cNvCxnSpPr/>
          <p:nvPr/>
        </p:nvCxnSpPr>
        <p:spPr>
          <a:xfrm>
            <a:off x="9919371" y="2392695"/>
            <a:ext cx="0" cy="249880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645" name="Google Shape;645;p20"/>
          <p:cNvCxnSpPr/>
          <p:nvPr/>
        </p:nvCxnSpPr>
        <p:spPr>
          <a:xfrm>
            <a:off x="5612898" y="5234843"/>
            <a:ext cx="2664000" cy="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646" name="Google Shape;646;p20"/>
          <p:cNvSpPr txBox="1"/>
          <p:nvPr/>
        </p:nvSpPr>
        <p:spPr>
          <a:xfrm>
            <a:off x="1075440" y="263517"/>
            <a:ext cx="865425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Enfin, la cinquième étape:  Je décris les variations observées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Dans cette étape je vais utiliser toutes les informations précédentes </a:t>
            </a:r>
            <a:endParaRPr/>
          </a:p>
        </p:txBody>
      </p:sp>
      <p:sp>
        <p:nvSpPr>
          <p:cNvPr id="647" name="Google Shape;647;p20"/>
          <p:cNvSpPr txBox="1"/>
          <p:nvPr/>
        </p:nvSpPr>
        <p:spPr>
          <a:xfrm>
            <a:off x="10552467" y="4078973"/>
            <a:ext cx="157995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Quantité d’engrais en (kg/ha)</a:t>
            </a:r>
            <a:endParaRPr/>
          </a:p>
        </p:txBody>
      </p:sp>
      <p:sp>
        <p:nvSpPr>
          <p:cNvPr id="648" name="Google Shape;648;p20"/>
          <p:cNvSpPr txBox="1"/>
          <p:nvPr/>
        </p:nvSpPr>
        <p:spPr>
          <a:xfrm>
            <a:off x="5408078" y="1678051"/>
            <a:ext cx="334938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Quantité de Tournesol en (q/ha)</a:t>
            </a:r>
            <a:endParaRPr/>
          </a:p>
        </p:txBody>
      </p:sp>
      <p:sp>
        <p:nvSpPr>
          <p:cNvPr id="649" name="Google Shape;649;p20"/>
          <p:cNvSpPr txBox="1"/>
          <p:nvPr/>
        </p:nvSpPr>
        <p:spPr>
          <a:xfrm>
            <a:off x="468392" y="5403185"/>
            <a:ext cx="255233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Pour le 1er segment:</a:t>
            </a:r>
            <a:endParaRPr/>
          </a:p>
        </p:txBody>
      </p:sp>
      <p:grpSp>
        <p:nvGrpSpPr>
          <p:cNvPr id="650" name="Google Shape;650;p20"/>
          <p:cNvGrpSpPr/>
          <p:nvPr/>
        </p:nvGrpSpPr>
        <p:grpSpPr>
          <a:xfrm>
            <a:off x="6829036" y="5285051"/>
            <a:ext cx="802307" cy="437142"/>
            <a:chOff x="5926305" y="4588983"/>
            <a:chExt cx="1007288" cy="791164"/>
          </a:xfrm>
        </p:grpSpPr>
        <p:sp>
          <p:nvSpPr>
            <p:cNvPr id="651" name="Google Shape;651;p20"/>
            <p:cNvSpPr/>
            <p:nvPr/>
          </p:nvSpPr>
          <p:spPr>
            <a:xfrm>
              <a:off x="5926305" y="4588983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52" name="Google Shape;652;p20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3" name="Google Shape;653;p20"/>
          <p:cNvSpPr/>
          <p:nvPr/>
        </p:nvSpPr>
        <p:spPr>
          <a:xfrm>
            <a:off x="411365" y="2020818"/>
            <a:ext cx="4500987" cy="783193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détermine les valeurs de l’axe horizontal: </a:t>
            </a:r>
            <a:r>
              <a:rPr b="1" i="0" lang="fr-FR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de … à ….kg/ha d’engrais</a:t>
            </a:r>
            <a:endParaRPr/>
          </a:p>
        </p:txBody>
      </p:sp>
      <p:sp>
        <p:nvSpPr>
          <p:cNvPr id="654" name="Google Shape;654;p20"/>
          <p:cNvSpPr/>
          <p:nvPr/>
        </p:nvSpPr>
        <p:spPr>
          <a:xfrm>
            <a:off x="398953" y="2955261"/>
            <a:ext cx="4513399" cy="1123712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décris l’allure du segment en utilisant: « 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augmente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», « 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diminue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» ou «</a:t>
            </a: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reste stable 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/>
          </a:p>
        </p:txBody>
      </p:sp>
      <p:sp>
        <p:nvSpPr>
          <p:cNvPr id="655" name="Google Shape;655;p20"/>
          <p:cNvSpPr/>
          <p:nvPr/>
        </p:nvSpPr>
        <p:spPr>
          <a:xfrm>
            <a:off x="411365" y="4197844"/>
            <a:ext cx="4500987" cy="783193"/>
          </a:xfrm>
          <a:prstGeom prst="round2DiagRect">
            <a:avLst>
              <a:gd fmla="val 16667" name="adj1"/>
              <a:gd fmla="val 0" name="adj2"/>
            </a:avLst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note la variation des valeurs de l’axe vertical :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 … à … kg/ha</a:t>
            </a:r>
            <a:endParaRPr/>
          </a:p>
        </p:txBody>
      </p:sp>
      <p:pic>
        <p:nvPicPr>
          <p:cNvPr id="656" name="Google Shape;65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02568" y="4839130"/>
            <a:ext cx="420660" cy="30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7" name="Google Shape;657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6028" y="4853595"/>
            <a:ext cx="509599" cy="30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3723" y="3779729"/>
            <a:ext cx="420660" cy="390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9" name="Google Shape;659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3723" y="2256228"/>
            <a:ext cx="420660" cy="390178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20"/>
          <p:cNvSpPr txBox="1"/>
          <p:nvPr/>
        </p:nvSpPr>
        <p:spPr>
          <a:xfrm>
            <a:off x="398953" y="1556484"/>
            <a:ext cx="255233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chaque segment: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Google Shape;665;p93"/>
          <p:cNvPicPr preferRelativeResize="0"/>
          <p:nvPr/>
        </p:nvPicPr>
        <p:blipFill rotWithShape="1">
          <a:blip r:embed="rId3">
            <a:alphaModFix/>
          </a:blip>
          <a:srcRect b="0" l="0" r="1570" t="0"/>
          <a:stretch/>
        </p:blipFill>
        <p:spPr>
          <a:xfrm>
            <a:off x="5087973" y="1910831"/>
            <a:ext cx="6738165" cy="3269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6" name="Google Shape;666;p9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93"/>
          <p:cNvSpPr txBox="1"/>
          <p:nvPr/>
        </p:nvSpPr>
        <p:spPr>
          <a:xfrm>
            <a:off x="370564" y="1068705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5. Je décris les variations observées :</a:t>
            </a:r>
            <a:endParaRPr/>
          </a:p>
        </p:txBody>
      </p:sp>
      <p:sp>
        <p:nvSpPr>
          <p:cNvPr id="668" name="Google Shape;668;p93"/>
          <p:cNvSpPr txBox="1"/>
          <p:nvPr/>
        </p:nvSpPr>
        <p:spPr>
          <a:xfrm>
            <a:off x="556856" y="5842201"/>
            <a:ext cx="103803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150 à 250kg/ha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d’engrais, la quantité de Tournesol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reste stable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à 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 q/ha</a:t>
            </a:r>
            <a:endParaRPr b="1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9" name="Google Shape;669;p93"/>
          <p:cNvCxnSpPr/>
          <p:nvPr/>
        </p:nvCxnSpPr>
        <p:spPr>
          <a:xfrm>
            <a:off x="8187847" y="2392695"/>
            <a:ext cx="0" cy="247756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670" name="Google Shape;670;p93"/>
          <p:cNvCxnSpPr/>
          <p:nvPr/>
        </p:nvCxnSpPr>
        <p:spPr>
          <a:xfrm>
            <a:off x="9919371" y="2392695"/>
            <a:ext cx="0" cy="249880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671" name="Google Shape;671;p93"/>
          <p:cNvCxnSpPr/>
          <p:nvPr/>
        </p:nvCxnSpPr>
        <p:spPr>
          <a:xfrm>
            <a:off x="5612898" y="5234843"/>
            <a:ext cx="2664000" cy="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672" name="Google Shape;672;p93"/>
          <p:cNvSpPr txBox="1"/>
          <p:nvPr/>
        </p:nvSpPr>
        <p:spPr>
          <a:xfrm>
            <a:off x="1148112" y="324936"/>
            <a:ext cx="86542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De la même manière de décris la variation des autres segments</a:t>
            </a:r>
            <a:endParaRPr/>
          </a:p>
        </p:txBody>
      </p:sp>
      <p:sp>
        <p:nvSpPr>
          <p:cNvPr id="673" name="Google Shape;673;p93"/>
          <p:cNvSpPr txBox="1"/>
          <p:nvPr/>
        </p:nvSpPr>
        <p:spPr>
          <a:xfrm>
            <a:off x="10552467" y="4078973"/>
            <a:ext cx="157995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Quantité d’engrais en (kg/ha)</a:t>
            </a:r>
            <a:endParaRPr/>
          </a:p>
        </p:txBody>
      </p:sp>
      <p:sp>
        <p:nvSpPr>
          <p:cNvPr id="674" name="Google Shape;674;p93"/>
          <p:cNvSpPr txBox="1"/>
          <p:nvPr/>
        </p:nvSpPr>
        <p:spPr>
          <a:xfrm>
            <a:off x="5408078" y="1678051"/>
            <a:ext cx="334938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Quantité de Tournesol en (q/ha)</a:t>
            </a:r>
            <a:endParaRPr/>
          </a:p>
        </p:txBody>
      </p:sp>
      <p:sp>
        <p:nvSpPr>
          <p:cNvPr id="675" name="Google Shape;675;p93"/>
          <p:cNvSpPr txBox="1"/>
          <p:nvPr/>
        </p:nvSpPr>
        <p:spPr>
          <a:xfrm>
            <a:off x="440853" y="5257411"/>
            <a:ext cx="284191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Pour le 2ème segment:</a:t>
            </a:r>
            <a:endParaRPr/>
          </a:p>
        </p:txBody>
      </p:sp>
      <p:grpSp>
        <p:nvGrpSpPr>
          <p:cNvPr id="676" name="Google Shape;676;p93"/>
          <p:cNvGrpSpPr/>
          <p:nvPr/>
        </p:nvGrpSpPr>
        <p:grpSpPr>
          <a:xfrm>
            <a:off x="6829036" y="5285051"/>
            <a:ext cx="802307" cy="437142"/>
            <a:chOff x="5926305" y="4588983"/>
            <a:chExt cx="1007288" cy="791164"/>
          </a:xfrm>
        </p:grpSpPr>
        <p:sp>
          <p:nvSpPr>
            <p:cNvPr id="677" name="Google Shape;677;p93"/>
            <p:cNvSpPr/>
            <p:nvPr/>
          </p:nvSpPr>
          <p:spPr>
            <a:xfrm>
              <a:off x="5926305" y="4588983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678" name="Google Shape;678;p93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79" name="Google Shape;679;p9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102" y="4848457"/>
            <a:ext cx="575457" cy="30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9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76028" y="4853595"/>
            <a:ext cx="509599" cy="30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9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3723" y="2256228"/>
            <a:ext cx="420660" cy="3901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2" name="Google Shape;682;p93"/>
          <p:cNvCxnSpPr/>
          <p:nvPr/>
        </p:nvCxnSpPr>
        <p:spPr>
          <a:xfrm flipH="1" rot="10800000">
            <a:off x="8305455" y="5211756"/>
            <a:ext cx="1732187" cy="18467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683" name="Google Shape;683;p93"/>
          <p:cNvGrpSpPr/>
          <p:nvPr/>
        </p:nvGrpSpPr>
        <p:grpSpPr>
          <a:xfrm>
            <a:off x="8881695" y="5311364"/>
            <a:ext cx="501445" cy="562630"/>
            <a:chOff x="6502871" y="4584455"/>
            <a:chExt cx="501445" cy="791164"/>
          </a:xfrm>
        </p:grpSpPr>
        <p:sp>
          <p:nvSpPr>
            <p:cNvPr id="684" name="Google Shape;684;p93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685" name="Google Shape;685;p93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93"/>
          <p:cNvSpPr/>
          <p:nvPr/>
        </p:nvSpPr>
        <p:spPr>
          <a:xfrm>
            <a:off x="8628948" y="2229636"/>
            <a:ext cx="849323" cy="144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93"/>
          <p:cNvSpPr txBox="1"/>
          <p:nvPr/>
        </p:nvSpPr>
        <p:spPr>
          <a:xfrm>
            <a:off x="8447393" y="1785549"/>
            <a:ext cx="1327658" cy="30777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Reste stable</a:t>
            </a:r>
            <a:endParaRPr/>
          </a:p>
        </p:txBody>
      </p:sp>
      <p:sp>
        <p:nvSpPr>
          <p:cNvPr id="688" name="Google Shape;688;p93"/>
          <p:cNvSpPr txBox="1"/>
          <p:nvPr/>
        </p:nvSpPr>
        <p:spPr>
          <a:xfrm>
            <a:off x="1148112" y="681184"/>
            <a:ext cx="1035337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6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Indiquer les étapes sur le graphique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3" name="Google Shape;693;p94"/>
          <p:cNvPicPr preferRelativeResize="0"/>
          <p:nvPr/>
        </p:nvPicPr>
        <p:blipFill rotWithShape="1">
          <a:blip r:embed="rId3">
            <a:alphaModFix/>
          </a:blip>
          <a:srcRect b="0" l="0" r="1570" t="0"/>
          <a:stretch/>
        </p:blipFill>
        <p:spPr>
          <a:xfrm>
            <a:off x="5087973" y="1910831"/>
            <a:ext cx="6738165" cy="3269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p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695" name="Google Shape;695;p94"/>
          <p:cNvSpPr txBox="1"/>
          <p:nvPr/>
        </p:nvSpPr>
        <p:spPr>
          <a:xfrm>
            <a:off x="370564" y="1068705"/>
            <a:ext cx="6096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5. Je décris les variations observées :</a:t>
            </a:r>
            <a:endParaRPr/>
          </a:p>
        </p:txBody>
      </p:sp>
      <p:sp>
        <p:nvSpPr>
          <p:cNvPr id="696" name="Google Shape;696;p94"/>
          <p:cNvSpPr txBox="1"/>
          <p:nvPr/>
        </p:nvSpPr>
        <p:spPr>
          <a:xfrm>
            <a:off x="758024" y="5833486"/>
            <a:ext cx="103803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250 à 300kg/ha 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d’engrais, la quantité de Tournesol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diminue de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30 à 15q/ha</a:t>
            </a:r>
            <a:endParaRPr b="1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7" name="Google Shape;697;p94"/>
          <p:cNvCxnSpPr/>
          <p:nvPr/>
        </p:nvCxnSpPr>
        <p:spPr>
          <a:xfrm>
            <a:off x="8187847" y="2392695"/>
            <a:ext cx="0" cy="247756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698" name="Google Shape;698;p94"/>
          <p:cNvCxnSpPr/>
          <p:nvPr/>
        </p:nvCxnSpPr>
        <p:spPr>
          <a:xfrm>
            <a:off x="9919371" y="2392695"/>
            <a:ext cx="0" cy="249880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699" name="Google Shape;699;p94"/>
          <p:cNvCxnSpPr/>
          <p:nvPr/>
        </p:nvCxnSpPr>
        <p:spPr>
          <a:xfrm>
            <a:off x="5612898" y="5234843"/>
            <a:ext cx="2664000" cy="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700" name="Google Shape;700;p94"/>
          <p:cNvSpPr txBox="1"/>
          <p:nvPr/>
        </p:nvSpPr>
        <p:spPr>
          <a:xfrm>
            <a:off x="10552467" y="4078973"/>
            <a:ext cx="157995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Quantité d’engrais en (kg/ha)</a:t>
            </a:r>
            <a:endParaRPr/>
          </a:p>
        </p:txBody>
      </p:sp>
      <p:sp>
        <p:nvSpPr>
          <p:cNvPr id="701" name="Google Shape;701;p94"/>
          <p:cNvSpPr txBox="1"/>
          <p:nvPr/>
        </p:nvSpPr>
        <p:spPr>
          <a:xfrm>
            <a:off x="5408078" y="1678051"/>
            <a:ext cx="334938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Quantité de Tournesol en (q/ha)</a:t>
            </a:r>
            <a:endParaRPr/>
          </a:p>
        </p:txBody>
      </p:sp>
      <p:sp>
        <p:nvSpPr>
          <p:cNvPr id="702" name="Google Shape;702;p94"/>
          <p:cNvSpPr txBox="1"/>
          <p:nvPr/>
        </p:nvSpPr>
        <p:spPr>
          <a:xfrm>
            <a:off x="468392" y="5403185"/>
            <a:ext cx="284191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Pour le 3ème segment:</a:t>
            </a:r>
            <a:endParaRPr/>
          </a:p>
        </p:txBody>
      </p:sp>
      <p:grpSp>
        <p:nvGrpSpPr>
          <p:cNvPr id="703" name="Google Shape;703;p94"/>
          <p:cNvGrpSpPr/>
          <p:nvPr/>
        </p:nvGrpSpPr>
        <p:grpSpPr>
          <a:xfrm>
            <a:off x="6829036" y="5285051"/>
            <a:ext cx="802307" cy="437142"/>
            <a:chOff x="5926305" y="4588983"/>
            <a:chExt cx="1007288" cy="791164"/>
          </a:xfrm>
        </p:grpSpPr>
        <p:sp>
          <p:nvSpPr>
            <p:cNvPr id="704" name="Google Shape;704;p94"/>
            <p:cNvSpPr/>
            <p:nvPr/>
          </p:nvSpPr>
          <p:spPr>
            <a:xfrm>
              <a:off x="5926305" y="4588983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705" name="Google Shape;705;p94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06" name="Google Shape;706;p9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20102" y="4848457"/>
            <a:ext cx="575457" cy="30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9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66512" y="4862459"/>
            <a:ext cx="509599" cy="30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9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3723" y="2256228"/>
            <a:ext cx="420660" cy="3901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9" name="Google Shape;709;p94"/>
          <p:cNvCxnSpPr/>
          <p:nvPr/>
        </p:nvCxnSpPr>
        <p:spPr>
          <a:xfrm flipH="1" rot="10800000">
            <a:off x="8305455" y="5211756"/>
            <a:ext cx="1732187" cy="18467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710" name="Google Shape;710;p94"/>
          <p:cNvGrpSpPr/>
          <p:nvPr/>
        </p:nvGrpSpPr>
        <p:grpSpPr>
          <a:xfrm>
            <a:off x="8881695" y="5311364"/>
            <a:ext cx="501445" cy="562630"/>
            <a:chOff x="6502871" y="4584455"/>
            <a:chExt cx="501445" cy="791164"/>
          </a:xfrm>
        </p:grpSpPr>
        <p:sp>
          <p:nvSpPr>
            <p:cNvPr id="711" name="Google Shape;711;p94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712" name="Google Shape;712;p94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13" name="Google Shape;713;p9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33723" y="3399585"/>
            <a:ext cx="420660" cy="39017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4" name="Google Shape;714;p94"/>
          <p:cNvCxnSpPr/>
          <p:nvPr/>
        </p:nvCxnSpPr>
        <p:spPr>
          <a:xfrm flipH="1" rot="10800000">
            <a:off x="10066199" y="5218316"/>
            <a:ext cx="887820" cy="1354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715" name="Google Shape;715;p94"/>
          <p:cNvGrpSpPr/>
          <p:nvPr/>
        </p:nvGrpSpPr>
        <p:grpSpPr>
          <a:xfrm>
            <a:off x="10225762" y="5325323"/>
            <a:ext cx="501445" cy="562630"/>
            <a:chOff x="6502871" y="4584455"/>
            <a:chExt cx="501445" cy="791164"/>
          </a:xfrm>
        </p:grpSpPr>
        <p:sp>
          <p:nvSpPr>
            <p:cNvPr id="716" name="Google Shape;716;p94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717" name="Google Shape;717;p94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8" name="Google Shape;718;p94"/>
          <p:cNvSpPr/>
          <p:nvPr/>
        </p:nvSpPr>
        <p:spPr>
          <a:xfrm rot="3254983">
            <a:off x="10085309" y="2906944"/>
            <a:ext cx="849600" cy="144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94"/>
          <p:cNvSpPr txBox="1"/>
          <p:nvPr/>
        </p:nvSpPr>
        <p:spPr>
          <a:xfrm rot="3280417">
            <a:off x="10282449" y="2659071"/>
            <a:ext cx="1146625" cy="30777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Diminue</a:t>
            </a:r>
            <a:endParaRPr/>
          </a:p>
        </p:txBody>
      </p:sp>
      <p:sp>
        <p:nvSpPr>
          <p:cNvPr id="720" name="Google Shape;720;p94"/>
          <p:cNvSpPr txBox="1"/>
          <p:nvPr/>
        </p:nvSpPr>
        <p:spPr>
          <a:xfrm>
            <a:off x="1148112" y="324936"/>
            <a:ext cx="86542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De la même manière de décris la variation des autres segments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Google Shape;725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387" y="1504366"/>
            <a:ext cx="4711743" cy="29651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26" name="Google Shape;726;p95"/>
          <p:cNvCxnSpPr/>
          <p:nvPr/>
        </p:nvCxnSpPr>
        <p:spPr>
          <a:xfrm rot="10800000">
            <a:off x="1691699" y="3056046"/>
            <a:ext cx="0" cy="1095437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pic>
        <p:nvPicPr>
          <p:cNvPr id="727" name="Google Shape;727;p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95"/>
          <p:cNvSpPr txBox="1"/>
          <p:nvPr/>
        </p:nvSpPr>
        <p:spPr>
          <a:xfrm>
            <a:off x="4651464" y="3849062"/>
            <a:ext cx="189496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en (kg/ha)</a:t>
            </a:r>
            <a:endParaRPr/>
          </a:p>
        </p:txBody>
      </p:sp>
      <p:sp>
        <p:nvSpPr>
          <p:cNvPr id="729" name="Google Shape;729;p95"/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récapituler , pour lire un graphique je dois :</a:t>
            </a:r>
            <a:endParaRPr/>
          </a:p>
        </p:txBody>
      </p:sp>
      <p:sp>
        <p:nvSpPr>
          <p:cNvPr id="730" name="Google Shape;730;p95"/>
          <p:cNvSpPr/>
          <p:nvPr/>
        </p:nvSpPr>
        <p:spPr>
          <a:xfrm>
            <a:off x="769770" y="4544077"/>
            <a:ext cx="5360576" cy="306467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variation de </a:t>
            </a:r>
            <a:r>
              <a:rPr b="1" i="0" lang="fr-FR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la quantité </a:t>
            </a:r>
            <a:r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Tournesol en fonction de la </a:t>
            </a:r>
            <a:r>
              <a:rPr b="1" i="0" lang="fr-FR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d’engrais </a:t>
            </a:r>
            <a:endParaRPr b="1" i="0" sz="1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1" name="Google Shape;731;p95"/>
          <p:cNvCxnSpPr/>
          <p:nvPr/>
        </p:nvCxnSpPr>
        <p:spPr>
          <a:xfrm rot="10800000">
            <a:off x="1074978" y="3055766"/>
            <a:ext cx="616721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grpSp>
        <p:nvGrpSpPr>
          <p:cNvPr id="732" name="Google Shape;732;p95"/>
          <p:cNvGrpSpPr/>
          <p:nvPr/>
        </p:nvGrpSpPr>
        <p:grpSpPr>
          <a:xfrm>
            <a:off x="6770215" y="1773156"/>
            <a:ext cx="5140985" cy="390889"/>
            <a:chOff x="6744826" y="1761098"/>
            <a:chExt cx="5140985" cy="390889"/>
          </a:xfrm>
        </p:grpSpPr>
        <p:sp>
          <p:nvSpPr>
            <p:cNvPr id="733" name="Google Shape;733;p95"/>
            <p:cNvSpPr/>
            <p:nvPr/>
          </p:nvSpPr>
          <p:spPr>
            <a:xfrm>
              <a:off x="6744826" y="1829326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95"/>
            <p:cNvSpPr txBox="1"/>
            <p:nvPr/>
          </p:nvSpPr>
          <p:spPr>
            <a:xfrm>
              <a:off x="7174069" y="1761098"/>
              <a:ext cx="47117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les axes et les variables et leurs unités</a:t>
              </a:r>
              <a:endParaRPr/>
            </a:p>
          </p:txBody>
        </p:sp>
        <p:sp>
          <p:nvSpPr>
            <p:cNvPr id="735" name="Google Shape;735;p95"/>
            <p:cNvSpPr txBox="1"/>
            <p:nvPr/>
          </p:nvSpPr>
          <p:spPr>
            <a:xfrm>
              <a:off x="6748304" y="1782655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736" name="Google Shape;736;p95"/>
          <p:cNvGrpSpPr/>
          <p:nvPr/>
        </p:nvGrpSpPr>
        <p:grpSpPr>
          <a:xfrm>
            <a:off x="6770215" y="2794192"/>
            <a:ext cx="3929167" cy="428593"/>
            <a:chOff x="6770215" y="2794192"/>
            <a:chExt cx="3929167" cy="428593"/>
          </a:xfrm>
        </p:grpSpPr>
        <p:sp>
          <p:nvSpPr>
            <p:cNvPr id="737" name="Google Shape;737;p95"/>
            <p:cNvSpPr/>
            <p:nvPr/>
          </p:nvSpPr>
          <p:spPr>
            <a:xfrm>
              <a:off x="6770215" y="285507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95"/>
            <p:cNvSpPr txBox="1"/>
            <p:nvPr/>
          </p:nvSpPr>
          <p:spPr>
            <a:xfrm>
              <a:off x="7253595" y="2853453"/>
              <a:ext cx="34457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nombre de segments</a:t>
              </a:r>
              <a:endParaRPr/>
            </a:p>
          </p:txBody>
        </p:sp>
        <p:sp>
          <p:nvSpPr>
            <p:cNvPr id="739" name="Google Shape;739;p95"/>
            <p:cNvSpPr txBox="1"/>
            <p:nvPr/>
          </p:nvSpPr>
          <p:spPr>
            <a:xfrm>
              <a:off x="6786197" y="2794192"/>
              <a:ext cx="3205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740" name="Google Shape;740;p95"/>
          <p:cNvGrpSpPr/>
          <p:nvPr/>
        </p:nvGrpSpPr>
        <p:grpSpPr>
          <a:xfrm>
            <a:off x="6751696" y="2335198"/>
            <a:ext cx="2566674" cy="375490"/>
            <a:chOff x="6751696" y="2335198"/>
            <a:chExt cx="2566674" cy="375490"/>
          </a:xfrm>
        </p:grpSpPr>
        <p:sp>
          <p:nvSpPr>
            <p:cNvPr id="741" name="Google Shape;741;p95"/>
            <p:cNvSpPr/>
            <p:nvPr/>
          </p:nvSpPr>
          <p:spPr>
            <a:xfrm>
              <a:off x="6751696" y="235853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95"/>
            <p:cNvSpPr txBox="1"/>
            <p:nvPr/>
          </p:nvSpPr>
          <p:spPr>
            <a:xfrm>
              <a:off x="7253595" y="2341356"/>
              <a:ext cx="20647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titre</a:t>
              </a:r>
              <a:endParaRPr/>
            </a:p>
          </p:txBody>
        </p:sp>
        <p:sp>
          <p:nvSpPr>
            <p:cNvPr id="743" name="Google Shape;743;p95"/>
            <p:cNvSpPr txBox="1"/>
            <p:nvPr/>
          </p:nvSpPr>
          <p:spPr>
            <a:xfrm>
              <a:off x="6760408" y="2335198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grpSp>
        <p:nvGrpSpPr>
          <p:cNvPr id="744" name="Google Shape;744;p95"/>
          <p:cNvGrpSpPr/>
          <p:nvPr/>
        </p:nvGrpSpPr>
        <p:grpSpPr>
          <a:xfrm>
            <a:off x="422156" y="4490800"/>
            <a:ext cx="324000" cy="350805"/>
            <a:chOff x="422156" y="4490800"/>
            <a:chExt cx="324000" cy="350805"/>
          </a:xfrm>
        </p:grpSpPr>
        <p:sp>
          <p:nvSpPr>
            <p:cNvPr id="745" name="Google Shape;745;p95"/>
            <p:cNvSpPr/>
            <p:nvPr/>
          </p:nvSpPr>
          <p:spPr>
            <a:xfrm>
              <a:off x="422156" y="451894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95"/>
            <p:cNvSpPr txBox="1"/>
            <p:nvPr/>
          </p:nvSpPr>
          <p:spPr>
            <a:xfrm>
              <a:off x="422156" y="4490800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</p:grpSp>
      <p:cxnSp>
        <p:nvCxnSpPr>
          <p:cNvPr id="747" name="Google Shape;747;p95"/>
          <p:cNvCxnSpPr/>
          <p:nvPr/>
        </p:nvCxnSpPr>
        <p:spPr>
          <a:xfrm rot="10800000">
            <a:off x="2901062" y="1876175"/>
            <a:ext cx="0" cy="2245343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748" name="Google Shape;748;p95"/>
          <p:cNvSpPr/>
          <p:nvPr/>
        </p:nvSpPr>
        <p:spPr>
          <a:xfrm>
            <a:off x="2694586" y="2417138"/>
            <a:ext cx="462113" cy="47335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95"/>
          <p:cNvSpPr/>
          <p:nvPr/>
        </p:nvSpPr>
        <p:spPr>
          <a:xfrm rot="-1971394">
            <a:off x="4522909" y="1989258"/>
            <a:ext cx="114935" cy="55327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0" name="Google Shape;750;p95"/>
          <p:cNvGrpSpPr/>
          <p:nvPr/>
        </p:nvGrpSpPr>
        <p:grpSpPr>
          <a:xfrm>
            <a:off x="6770215" y="4007265"/>
            <a:ext cx="3770940" cy="416003"/>
            <a:chOff x="6800546" y="3964063"/>
            <a:chExt cx="3770940" cy="416003"/>
          </a:xfrm>
        </p:grpSpPr>
        <p:sp>
          <p:nvSpPr>
            <p:cNvPr id="751" name="Google Shape;751;p95"/>
            <p:cNvSpPr/>
            <p:nvPr/>
          </p:nvSpPr>
          <p:spPr>
            <a:xfrm>
              <a:off x="6800546" y="401073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95"/>
            <p:cNvSpPr txBox="1"/>
            <p:nvPr/>
          </p:nvSpPr>
          <p:spPr>
            <a:xfrm>
              <a:off x="7240018" y="4010734"/>
              <a:ext cx="33314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Décrire les variations observées</a:t>
              </a:r>
              <a:endParaRPr/>
            </a:p>
          </p:txBody>
        </p:sp>
        <p:sp>
          <p:nvSpPr>
            <p:cNvPr id="753" name="Google Shape;753;p95"/>
            <p:cNvSpPr txBox="1"/>
            <p:nvPr/>
          </p:nvSpPr>
          <p:spPr>
            <a:xfrm>
              <a:off x="6820210" y="3964063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/>
            </a:p>
          </p:txBody>
        </p:sp>
      </p:grpSp>
      <p:grpSp>
        <p:nvGrpSpPr>
          <p:cNvPr id="754" name="Google Shape;754;p95"/>
          <p:cNvGrpSpPr/>
          <p:nvPr/>
        </p:nvGrpSpPr>
        <p:grpSpPr>
          <a:xfrm>
            <a:off x="6773693" y="3429199"/>
            <a:ext cx="3992889" cy="401434"/>
            <a:chOff x="6773693" y="3429199"/>
            <a:chExt cx="3992889" cy="401434"/>
          </a:xfrm>
        </p:grpSpPr>
        <p:sp>
          <p:nvSpPr>
            <p:cNvPr id="755" name="Google Shape;755;p95"/>
            <p:cNvSpPr/>
            <p:nvPr/>
          </p:nvSpPr>
          <p:spPr>
            <a:xfrm>
              <a:off x="6773693" y="3445092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95"/>
            <p:cNvSpPr txBox="1"/>
            <p:nvPr/>
          </p:nvSpPr>
          <p:spPr>
            <a:xfrm>
              <a:off x="7253595" y="3461301"/>
              <a:ext cx="35129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Extraire des valeurs  de la courbe</a:t>
              </a:r>
              <a:endParaRPr/>
            </a:p>
          </p:txBody>
        </p:sp>
        <p:sp>
          <p:nvSpPr>
            <p:cNvPr id="757" name="Google Shape;757;p95"/>
            <p:cNvSpPr txBox="1"/>
            <p:nvPr/>
          </p:nvSpPr>
          <p:spPr>
            <a:xfrm>
              <a:off x="6773693" y="3429199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</p:txBody>
        </p:sp>
      </p:grpSp>
      <p:grpSp>
        <p:nvGrpSpPr>
          <p:cNvPr id="758" name="Google Shape;758;p95"/>
          <p:cNvGrpSpPr/>
          <p:nvPr/>
        </p:nvGrpSpPr>
        <p:grpSpPr>
          <a:xfrm>
            <a:off x="951078" y="1951243"/>
            <a:ext cx="333315" cy="340019"/>
            <a:chOff x="951078" y="1951243"/>
            <a:chExt cx="333315" cy="340019"/>
          </a:xfrm>
        </p:grpSpPr>
        <p:sp>
          <p:nvSpPr>
            <p:cNvPr id="759" name="Google Shape;759;p95"/>
            <p:cNvSpPr/>
            <p:nvPr/>
          </p:nvSpPr>
          <p:spPr>
            <a:xfrm>
              <a:off x="951078" y="1968601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95"/>
            <p:cNvSpPr txBox="1"/>
            <p:nvPr/>
          </p:nvSpPr>
          <p:spPr>
            <a:xfrm>
              <a:off x="963871" y="195124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grpSp>
        <p:nvGrpSpPr>
          <p:cNvPr id="761" name="Google Shape;761;p95"/>
          <p:cNvGrpSpPr/>
          <p:nvPr/>
        </p:nvGrpSpPr>
        <p:grpSpPr>
          <a:xfrm>
            <a:off x="1542845" y="3234487"/>
            <a:ext cx="352078" cy="349822"/>
            <a:chOff x="1542845" y="3234487"/>
            <a:chExt cx="352078" cy="349822"/>
          </a:xfrm>
        </p:grpSpPr>
        <p:sp>
          <p:nvSpPr>
            <p:cNvPr id="762" name="Google Shape;762;p95"/>
            <p:cNvSpPr/>
            <p:nvPr/>
          </p:nvSpPr>
          <p:spPr>
            <a:xfrm>
              <a:off x="1542845" y="3271833"/>
              <a:ext cx="352078" cy="312476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95"/>
            <p:cNvSpPr/>
            <p:nvPr/>
          </p:nvSpPr>
          <p:spPr>
            <a:xfrm>
              <a:off x="1565241" y="324243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95"/>
            <p:cNvSpPr txBox="1"/>
            <p:nvPr/>
          </p:nvSpPr>
          <p:spPr>
            <a:xfrm>
              <a:off x="1566980" y="3234487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</p:txBody>
        </p:sp>
      </p:grpSp>
      <p:grpSp>
        <p:nvGrpSpPr>
          <p:cNvPr id="765" name="Google Shape;765;p95"/>
          <p:cNvGrpSpPr/>
          <p:nvPr/>
        </p:nvGrpSpPr>
        <p:grpSpPr>
          <a:xfrm>
            <a:off x="2737323" y="2493616"/>
            <a:ext cx="324000" cy="338554"/>
            <a:chOff x="2737323" y="2493616"/>
            <a:chExt cx="324000" cy="338554"/>
          </a:xfrm>
        </p:grpSpPr>
        <p:sp>
          <p:nvSpPr>
            <p:cNvPr id="766" name="Google Shape;766;p95"/>
            <p:cNvSpPr/>
            <p:nvPr/>
          </p:nvSpPr>
          <p:spPr>
            <a:xfrm>
              <a:off x="2737323" y="2509509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95"/>
            <p:cNvSpPr txBox="1"/>
            <p:nvPr/>
          </p:nvSpPr>
          <p:spPr>
            <a:xfrm>
              <a:off x="2740801" y="2493616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/>
            </a:p>
          </p:txBody>
        </p:sp>
      </p:grpSp>
      <p:grpSp>
        <p:nvGrpSpPr>
          <p:cNvPr id="768" name="Google Shape;768;p95"/>
          <p:cNvGrpSpPr/>
          <p:nvPr/>
        </p:nvGrpSpPr>
        <p:grpSpPr>
          <a:xfrm>
            <a:off x="4640673" y="1951243"/>
            <a:ext cx="324000" cy="338554"/>
            <a:chOff x="4640673" y="1951243"/>
            <a:chExt cx="324000" cy="338554"/>
          </a:xfrm>
        </p:grpSpPr>
        <p:sp>
          <p:nvSpPr>
            <p:cNvPr id="769" name="Google Shape;769;p95"/>
            <p:cNvSpPr/>
            <p:nvPr/>
          </p:nvSpPr>
          <p:spPr>
            <a:xfrm>
              <a:off x="4640673" y="195919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95"/>
            <p:cNvSpPr txBox="1"/>
            <p:nvPr/>
          </p:nvSpPr>
          <p:spPr>
            <a:xfrm>
              <a:off x="4642412" y="195124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</p:grpSp>
      <p:sp>
        <p:nvSpPr>
          <p:cNvPr id="771" name="Google Shape;771;p95"/>
          <p:cNvSpPr/>
          <p:nvPr/>
        </p:nvSpPr>
        <p:spPr>
          <a:xfrm rot="-5400000">
            <a:off x="3375870" y="1563937"/>
            <a:ext cx="114935" cy="55327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95"/>
          <p:cNvSpPr/>
          <p:nvPr/>
        </p:nvSpPr>
        <p:spPr>
          <a:xfrm rot="-8128782">
            <a:off x="1906289" y="2090748"/>
            <a:ext cx="114935" cy="55327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3" name="Google Shape;773;p95"/>
          <p:cNvGrpSpPr/>
          <p:nvPr/>
        </p:nvGrpSpPr>
        <p:grpSpPr>
          <a:xfrm>
            <a:off x="4244056" y="4026693"/>
            <a:ext cx="324000" cy="338554"/>
            <a:chOff x="4244056" y="4026693"/>
            <a:chExt cx="324000" cy="338554"/>
          </a:xfrm>
        </p:grpSpPr>
        <p:sp>
          <p:nvSpPr>
            <p:cNvPr id="774" name="Google Shape;774;p95"/>
            <p:cNvSpPr/>
            <p:nvPr/>
          </p:nvSpPr>
          <p:spPr>
            <a:xfrm>
              <a:off x="4244056" y="403464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95"/>
            <p:cNvSpPr txBox="1"/>
            <p:nvPr/>
          </p:nvSpPr>
          <p:spPr>
            <a:xfrm>
              <a:off x="4245795" y="402669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sp>
        <p:nvSpPr>
          <p:cNvPr id="776" name="Google Shape;776;p95"/>
          <p:cNvSpPr txBox="1"/>
          <p:nvPr/>
        </p:nvSpPr>
        <p:spPr>
          <a:xfrm>
            <a:off x="517343" y="1297916"/>
            <a:ext cx="2944466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777" name="Google Shape;777;p95"/>
          <p:cNvSpPr/>
          <p:nvPr/>
        </p:nvSpPr>
        <p:spPr>
          <a:xfrm>
            <a:off x="2275290" y="5471369"/>
            <a:ext cx="7710111" cy="919401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92C8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… à …kg/ha d’engrais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quantité de Tournesol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augmente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reste stable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diminue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… à …q/ha</a:t>
            </a:r>
            <a:endParaRPr b="1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8" name="Google Shape;778;p95"/>
          <p:cNvGrpSpPr/>
          <p:nvPr/>
        </p:nvGrpSpPr>
        <p:grpSpPr>
          <a:xfrm>
            <a:off x="1951290" y="5761792"/>
            <a:ext cx="324000" cy="338554"/>
            <a:chOff x="4640673" y="1951243"/>
            <a:chExt cx="324000" cy="338554"/>
          </a:xfrm>
        </p:grpSpPr>
        <p:sp>
          <p:nvSpPr>
            <p:cNvPr id="779" name="Google Shape;779;p95"/>
            <p:cNvSpPr/>
            <p:nvPr/>
          </p:nvSpPr>
          <p:spPr>
            <a:xfrm>
              <a:off x="4640673" y="195919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95"/>
            <p:cNvSpPr txBox="1"/>
            <p:nvPr/>
          </p:nvSpPr>
          <p:spPr>
            <a:xfrm>
              <a:off x="4642412" y="195124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96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787" name="Google Shape;787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788" name="Google Shape;788;p96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96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96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96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96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96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96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96"/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796" name="Google Shape;796;p96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96"/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798" name="Google Shape;798;p96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96"/>
          <p:cNvSpPr txBox="1"/>
          <p:nvPr/>
        </p:nvSpPr>
        <p:spPr>
          <a:xfrm>
            <a:off x="8365386" y="3424854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800" name="Google Shape;800;p96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01" name="Google Shape;801;p96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02" name="Google Shape;802;p96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803" name="Google Shape;803;p96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804" name="Google Shape;804;p96"/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96"/>
          <p:cNvSpPr txBox="1"/>
          <p:nvPr/>
        </p:nvSpPr>
        <p:spPr>
          <a:xfrm>
            <a:off x="3362284" y="3447649"/>
            <a:ext cx="2448581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guidée 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96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807" name="Google Shape;807;p96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96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96"/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810" name="Google Shape;810;p96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96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96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96"/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8" name="Google Shape;818;p18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819" name="Google Shape;819;p18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2" name="Google Shape;822;p18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8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8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PG</a:t>
            </a:r>
            <a:endParaRPr/>
          </a:p>
        </p:txBody>
      </p:sp>
      <p:sp>
        <p:nvSpPr>
          <p:cNvPr id="826" name="Google Shape;826;p18"/>
          <p:cNvSpPr txBox="1"/>
          <p:nvPr/>
        </p:nvSpPr>
        <p:spPr>
          <a:xfrm>
            <a:off x="2805678" y="3014792"/>
            <a:ext cx="6809251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Pratique guidée   </a:t>
            </a:r>
            <a:endParaRPr/>
          </a:p>
          <a:p>
            <a:pPr indent="0" lvl="0" marL="0" marR="0" rtl="0" algn="ctr">
              <a:lnSpc>
                <a:spcPct val="114291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(15 min)</a:t>
            </a:r>
            <a:endParaRPr b="1" i="0" sz="4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7" name="Google Shape;82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2" name="Google Shape;832;p97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833" name="Google Shape;833;p97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9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97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rgbClr val="19586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6" name="Google Shape;836;p97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97"/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97"/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PG</a:t>
            </a:r>
            <a:endParaRPr/>
          </a:p>
        </p:txBody>
      </p:sp>
      <p:sp>
        <p:nvSpPr>
          <p:cNvPr id="839" name="Google Shape;839;p97"/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collective</a:t>
            </a: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(10 min) </a:t>
            </a:r>
            <a:endParaRPr b="1" i="0" sz="4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0" name="Google Shape;840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5" name="Google Shape;845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6945" y="1940232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98"/>
          <p:cNvSpPr txBox="1"/>
          <p:nvPr/>
        </p:nvSpPr>
        <p:spPr>
          <a:xfrm>
            <a:off x="6629392" y="167951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847" name="Google Shape;847;p98"/>
          <p:cNvSpPr txBox="1"/>
          <p:nvPr/>
        </p:nvSpPr>
        <p:spPr>
          <a:xfrm>
            <a:off x="9597592" y="3987649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848" name="Google Shape;848;p98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849" name="Google Shape;849;p98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850" name="Google Shape;850;p98"/>
          <p:cNvPicPr preferRelativeResize="0"/>
          <p:nvPr/>
        </p:nvPicPr>
        <p:blipFill rotWithShape="1">
          <a:blip r:embed="rId4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98"/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1- Associez chaque axe avec la variable qui lui correspond: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98"/>
          <p:cNvSpPr/>
          <p:nvPr/>
        </p:nvSpPr>
        <p:spPr>
          <a:xfrm>
            <a:off x="307864" y="2426494"/>
            <a:ext cx="3025271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L’axe horizontal</a:t>
            </a:r>
            <a:endParaRPr/>
          </a:p>
        </p:txBody>
      </p:sp>
      <p:sp>
        <p:nvSpPr>
          <p:cNvPr id="853" name="Google Shape;853;p98"/>
          <p:cNvSpPr/>
          <p:nvPr/>
        </p:nvSpPr>
        <p:spPr>
          <a:xfrm>
            <a:off x="3708591" y="2426494"/>
            <a:ext cx="3000369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L’axe vertical</a:t>
            </a:r>
            <a:endParaRPr/>
          </a:p>
        </p:txBody>
      </p:sp>
      <p:sp>
        <p:nvSpPr>
          <p:cNvPr id="854" name="Google Shape;854;p98"/>
          <p:cNvSpPr/>
          <p:nvPr/>
        </p:nvSpPr>
        <p:spPr>
          <a:xfrm>
            <a:off x="3708591" y="5035130"/>
            <a:ext cx="3000369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2. Quantité d’engrais </a:t>
            </a:r>
            <a:endParaRPr/>
          </a:p>
        </p:txBody>
      </p:sp>
      <p:sp>
        <p:nvSpPr>
          <p:cNvPr id="855" name="Google Shape;855;p98"/>
          <p:cNvSpPr/>
          <p:nvPr/>
        </p:nvSpPr>
        <p:spPr>
          <a:xfrm>
            <a:off x="307864" y="5035130"/>
            <a:ext cx="3102840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1. Quantité de Tournesol </a:t>
            </a:r>
            <a:endParaRPr/>
          </a:p>
        </p:txBody>
      </p:sp>
      <p:sp>
        <p:nvSpPr>
          <p:cNvPr id="856" name="Google Shape;856;p98"/>
          <p:cNvSpPr/>
          <p:nvPr/>
        </p:nvSpPr>
        <p:spPr>
          <a:xfrm>
            <a:off x="1572768" y="324872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98"/>
          <p:cNvSpPr/>
          <p:nvPr/>
        </p:nvSpPr>
        <p:spPr>
          <a:xfrm>
            <a:off x="5177715" y="4961267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98"/>
          <p:cNvSpPr/>
          <p:nvPr/>
        </p:nvSpPr>
        <p:spPr>
          <a:xfrm>
            <a:off x="1670321" y="4978824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98"/>
          <p:cNvSpPr/>
          <p:nvPr/>
        </p:nvSpPr>
        <p:spPr>
          <a:xfrm>
            <a:off x="5197439" y="324872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98"/>
          <p:cNvSpPr/>
          <p:nvPr/>
        </p:nvSpPr>
        <p:spPr>
          <a:xfrm>
            <a:off x="7113462" y="4905381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75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270" name="Google Shape;270;p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75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75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75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75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5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75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5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75"/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279" name="Google Shape;279;p75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5"/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281" name="Google Shape;281;p75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5"/>
          <p:cNvSpPr txBox="1"/>
          <p:nvPr/>
        </p:nvSpPr>
        <p:spPr>
          <a:xfrm>
            <a:off x="8365386" y="3423347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283" name="Google Shape;283;p75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284" name="Google Shape;284;p75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285" name="Google Shape;285;p75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286" name="Google Shape;286;p75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287" name="Google Shape;287;p75"/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75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75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290" name="Google Shape;290;p75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75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75"/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293" name="Google Shape;293;p75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75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75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75"/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" name="Google Shape;865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6945" y="1940232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p99"/>
          <p:cNvSpPr txBox="1"/>
          <p:nvPr/>
        </p:nvSpPr>
        <p:spPr>
          <a:xfrm>
            <a:off x="6629392" y="167951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867" name="Google Shape;867;p99"/>
          <p:cNvSpPr txBox="1"/>
          <p:nvPr/>
        </p:nvSpPr>
        <p:spPr>
          <a:xfrm>
            <a:off x="9597592" y="3987649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868" name="Google Shape;868;p99"/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1- La bonne réponse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99"/>
          <p:cNvSpPr/>
          <p:nvPr/>
        </p:nvSpPr>
        <p:spPr>
          <a:xfrm>
            <a:off x="359096" y="2369371"/>
            <a:ext cx="3102839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L’axe horizontal</a:t>
            </a:r>
            <a:endParaRPr/>
          </a:p>
        </p:txBody>
      </p:sp>
      <p:sp>
        <p:nvSpPr>
          <p:cNvPr id="870" name="Google Shape;870;p99"/>
          <p:cNvSpPr/>
          <p:nvPr/>
        </p:nvSpPr>
        <p:spPr>
          <a:xfrm>
            <a:off x="3710663" y="2369371"/>
            <a:ext cx="3000369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L’axe vertical</a:t>
            </a:r>
            <a:endParaRPr/>
          </a:p>
        </p:txBody>
      </p:sp>
      <p:sp>
        <p:nvSpPr>
          <p:cNvPr id="871" name="Google Shape;871;p99"/>
          <p:cNvSpPr/>
          <p:nvPr/>
        </p:nvSpPr>
        <p:spPr>
          <a:xfrm>
            <a:off x="3710663" y="4978007"/>
            <a:ext cx="3000369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2. Quantité d’engrais </a:t>
            </a:r>
            <a:endParaRPr/>
          </a:p>
        </p:txBody>
      </p:sp>
      <p:sp>
        <p:nvSpPr>
          <p:cNvPr id="872" name="Google Shape;872;p99"/>
          <p:cNvSpPr/>
          <p:nvPr/>
        </p:nvSpPr>
        <p:spPr>
          <a:xfrm>
            <a:off x="359096" y="4978007"/>
            <a:ext cx="3102840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1. Quantité de Tournesol </a:t>
            </a:r>
            <a:endParaRPr/>
          </a:p>
        </p:txBody>
      </p:sp>
      <p:sp>
        <p:nvSpPr>
          <p:cNvPr id="873" name="Google Shape;873;p99"/>
          <p:cNvSpPr/>
          <p:nvPr/>
        </p:nvSpPr>
        <p:spPr>
          <a:xfrm>
            <a:off x="1624000" y="3191597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99"/>
          <p:cNvSpPr/>
          <p:nvPr/>
        </p:nvSpPr>
        <p:spPr>
          <a:xfrm>
            <a:off x="5179787" y="4904144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99"/>
          <p:cNvSpPr/>
          <p:nvPr/>
        </p:nvSpPr>
        <p:spPr>
          <a:xfrm>
            <a:off x="1721553" y="4921701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99"/>
          <p:cNvSpPr/>
          <p:nvPr/>
        </p:nvSpPr>
        <p:spPr>
          <a:xfrm>
            <a:off x="5199511" y="3191597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77" name="Google Shape;877;p99"/>
          <p:cNvCxnSpPr/>
          <p:nvPr/>
        </p:nvCxnSpPr>
        <p:spPr>
          <a:xfrm>
            <a:off x="1529289" y="3274969"/>
            <a:ext cx="3722932" cy="1656241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878" name="Google Shape;878;p99"/>
          <p:cNvCxnSpPr>
            <a:stCxn id="875" idx="6"/>
            <a:endCxn id="876" idx="6"/>
          </p:cNvCxnSpPr>
          <p:nvPr/>
        </p:nvCxnSpPr>
        <p:spPr>
          <a:xfrm flipH="1" rot="10800000">
            <a:off x="1886145" y="3256686"/>
            <a:ext cx="3477900" cy="1730100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879" name="Google Shape;879;p99"/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Parfait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Si les élèves se sont trompés, expliquer pourquoi la réponse est fausse. Si c’est juste, expliquer aussi.</a:t>
            </a:r>
            <a:endParaRPr/>
          </a:p>
        </p:txBody>
      </p:sp>
      <p:pic>
        <p:nvPicPr>
          <p:cNvPr id="880" name="Google Shape;880;p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p99"/>
          <p:cNvSpPr/>
          <p:nvPr/>
        </p:nvSpPr>
        <p:spPr>
          <a:xfrm>
            <a:off x="7113462" y="4905381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" name="Google Shape;886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44651" y="2325666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Google Shape;887;p100"/>
          <p:cNvSpPr txBox="1"/>
          <p:nvPr/>
        </p:nvSpPr>
        <p:spPr>
          <a:xfrm>
            <a:off x="6547098" y="2064947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888" name="Google Shape;888;p100"/>
          <p:cNvSpPr txBox="1"/>
          <p:nvPr/>
        </p:nvSpPr>
        <p:spPr>
          <a:xfrm>
            <a:off x="9881419" y="4373083"/>
            <a:ext cx="20549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889" name="Google Shape;889;p100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890" name="Google Shape;890;p100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891" name="Google Shape;891;p100"/>
          <p:cNvPicPr preferRelativeResize="0"/>
          <p:nvPr/>
        </p:nvPicPr>
        <p:blipFill rotWithShape="1">
          <a:blip r:embed="rId4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892" name="Google Shape;892;p100"/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2- Associez chaque axe avec l’unité qui lui correspond: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100"/>
          <p:cNvSpPr/>
          <p:nvPr/>
        </p:nvSpPr>
        <p:spPr>
          <a:xfrm>
            <a:off x="694131" y="2426494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L’axe horizontal</a:t>
            </a:r>
            <a:endParaRPr/>
          </a:p>
        </p:txBody>
      </p:sp>
      <p:sp>
        <p:nvSpPr>
          <p:cNvPr id="894" name="Google Shape;894;p100"/>
          <p:cNvSpPr/>
          <p:nvPr/>
        </p:nvSpPr>
        <p:spPr>
          <a:xfrm>
            <a:off x="3813636" y="2450633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L’axe vertical</a:t>
            </a:r>
            <a:endParaRPr/>
          </a:p>
        </p:txBody>
      </p:sp>
      <p:sp>
        <p:nvSpPr>
          <p:cNvPr id="895" name="Google Shape;895;p100"/>
          <p:cNvSpPr/>
          <p:nvPr/>
        </p:nvSpPr>
        <p:spPr>
          <a:xfrm>
            <a:off x="3813636" y="5059269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2. kg/ha</a:t>
            </a:r>
            <a:endParaRPr/>
          </a:p>
        </p:txBody>
      </p:sp>
      <p:sp>
        <p:nvSpPr>
          <p:cNvPr id="896" name="Google Shape;896;p100"/>
          <p:cNvSpPr/>
          <p:nvPr/>
        </p:nvSpPr>
        <p:spPr>
          <a:xfrm>
            <a:off x="694130" y="5035130"/>
            <a:ext cx="2529806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1. q/ha</a:t>
            </a:r>
            <a:endParaRPr/>
          </a:p>
        </p:txBody>
      </p:sp>
      <p:sp>
        <p:nvSpPr>
          <p:cNvPr id="897" name="Google Shape;897;p100"/>
          <p:cNvSpPr/>
          <p:nvPr/>
        </p:nvSpPr>
        <p:spPr>
          <a:xfrm>
            <a:off x="1779184" y="324872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00"/>
          <p:cNvSpPr/>
          <p:nvPr/>
        </p:nvSpPr>
        <p:spPr>
          <a:xfrm>
            <a:off x="4996242" y="4985406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00"/>
          <p:cNvSpPr/>
          <p:nvPr/>
        </p:nvSpPr>
        <p:spPr>
          <a:xfrm>
            <a:off x="1876737" y="4978824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100"/>
          <p:cNvSpPr/>
          <p:nvPr/>
        </p:nvSpPr>
        <p:spPr>
          <a:xfrm>
            <a:off x="5015966" y="3272859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100"/>
          <p:cNvSpPr/>
          <p:nvPr/>
        </p:nvSpPr>
        <p:spPr>
          <a:xfrm>
            <a:off x="7031168" y="5290815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6" name="Google Shape;906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6945" y="1940232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p101"/>
          <p:cNvSpPr txBox="1"/>
          <p:nvPr/>
        </p:nvSpPr>
        <p:spPr>
          <a:xfrm>
            <a:off x="6629392" y="167951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908" name="Google Shape;908;p101"/>
          <p:cNvSpPr txBox="1"/>
          <p:nvPr/>
        </p:nvSpPr>
        <p:spPr>
          <a:xfrm>
            <a:off x="9597592" y="3987649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909" name="Google Shape;909;p101"/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2- La bonne réponse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101"/>
          <p:cNvSpPr/>
          <p:nvPr/>
        </p:nvSpPr>
        <p:spPr>
          <a:xfrm>
            <a:off x="763019" y="2426494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L’axe horizontal</a:t>
            </a:r>
            <a:endParaRPr/>
          </a:p>
        </p:txBody>
      </p:sp>
      <p:sp>
        <p:nvSpPr>
          <p:cNvPr id="911" name="Google Shape;911;p101"/>
          <p:cNvSpPr/>
          <p:nvPr/>
        </p:nvSpPr>
        <p:spPr>
          <a:xfrm>
            <a:off x="4113094" y="2426494"/>
            <a:ext cx="2529805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L’axe vertical</a:t>
            </a:r>
            <a:endParaRPr/>
          </a:p>
        </p:txBody>
      </p:sp>
      <p:sp>
        <p:nvSpPr>
          <p:cNvPr id="912" name="Google Shape;912;p101"/>
          <p:cNvSpPr/>
          <p:nvPr/>
        </p:nvSpPr>
        <p:spPr>
          <a:xfrm>
            <a:off x="4099584" y="5035130"/>
            <a:ext cx="2529807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2. kg/ha</a:t>
            </a:r>
            <a:endParaRPr/>
          </a:p>
        </p:txBody>
      </p:sp>
      <p:sp>
        <p:nvSpPr>
          <p:cNvPr id="913" name="Google Shape;913;p101"/>
          <p:cNvSpPr/>
          <p:nvPr/>
        </p:nvSpPr>
        <p:spPr>
          <a:xfrm>
            <a:off x="763019" y="5035130"/>
            <a:ext cx="2529806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1. q/ha</a:t>
            </a:r>
            <a:endParaRPr/>
          </a:p>
        </p:txBody>
      </p:sp>
      <p:sp>
        <p:nvSpPr>
          <p:cNvPr id="914" name="Google Shape;914;p101"/>
          <p:cNvSpPr/>
          <p:nvPr/>
        </p:nvSpPr>
        <p:spPr>
          <a:xfrm>
            <a:off x="1848072" y="324872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101"/>
          <p:cNvSpPr/>
          <p:nvPr/>
        </p:nvSpPr>
        <p:spPr>
          <a:xfrm>
            <a:off x="5295700" y="4961267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01"/>
          <p:cNvSpPr/>
          <p:nvPr/>
        </p:nvSpPr>
        <p:spPr>
          <a:xfrm>
            <a:off x="1945625" y="4978824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01"/>
          <p:cNvSpPr/>
          <p:nvPr/>
        </p:nvSpPr>
        <p:spPr>
          <a:xfrm>
            <a:off x="5315424" y="3248720"/>
            <a:ext cx="164592" cy="130169"/>
          </a:xfrm>
          <a:prstGeom prst="ellipse">
            <a:avLst/>
          </a:prstGeom>
          <a:solidFill>
            <a:schemeClr val="accent4"/>
          </a:solidFill>
          <a:ln cap="flat" cmpd="sng" w="25400">
            <a:solidFill>
              <a:srgbClr val="0C2E4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18" name="Google Shape;918;p101"/>
          <p:cNvCxnSpPr>
            <a:stCxn id="914" idx="5"/>
            <a:endCxn id="915" idx="1"/>
          </p:cNvCxnSpPr>
          <p:nvPr/>
        </p:nvCxnSpPr>
        <p:spPr>
          <a:xfrm>
            <a:off x="1988560" y="3359826"/>
            <a:ext cx="3331200" cy="1620600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919" name="Google Shape;919;p101"/>
          <p:cNvCxnSpPr>
            <a:stCxn id="916" idx="7"/>
            <a:endCxn id="917" idx="3"/>
          </p:cNvCxnSpPr>
          <p:nvPr/>
        </p:nvCxnSpPr>
        <p:spPr>
          <a:xfrm flipH="1" rot="10800000">
            <a:off x="2086113" y="3359887"/>
            <a:ext cx="3253500" cy="1638000"/>
          </a:xfrm>
          <a:prstGeom prst="straightConnector1">
            <a:avLst/>
          </a:prstGeom>
          <a:noFill/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920" name="Google Shape;920;p101"/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Parfait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Si les élèves se sont trompés, expliquer pourquoi la réponse est fausse. Si c’est juste, expliquer aussi.</a:t>
            </a:r>
            <a:endParaRPr/>
          </a:p>
        </p:txBody>
      </p:sp>
      <p:pic>
        <p:nvPicPr>
          <p:cNvPr id="921" name="Google Shape;921;p10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922" name="Google Shape;922;p101"/>
          <p:cNvSpPr/>
          <p:nvPr/>
        </p:nvSpPr>
        <p:spPr>
          <a:xfrm>
            <a:off x="7113462" y="4905381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7" name="Google Shape;927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6945" y="1940232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928" name="Google Shape;928;p102"/>
          <p:cNvSpPr txBox="1"/>
          <p:nvPr/>
        </p:nvSpPr>
        <p:spPr>
          <a:xfrm>
            <a:off x="6629392" y="167951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929" name="Google Shape;929;p102"/>
          <p:cNvSpPr txBox="1"/>
          <p:nvPr/>
        </p:nvSpPr>
        <p:spPr>
          <a:xfrm>
            <a:off x="9597592" y="3987649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930" name="Google Shape;930;p102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931" name="Google Shape;931;p102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932" name="Google Shape;932;p102"/>
          <p:cNvPicPr preferRelativeResize="0"/>
          <p:nvPr/>
        </p:nvPicPr>
        <p:blipFill rotWithShape="1">
          <a:blip r:embed="rId4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933" name="Google Shape;933;p102"/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3- Déterminez le nombre de segment présent sur le graphique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102"/>
          <p:cNvSpPr/>
          <p:nvPr/>
        </p:nvSpPr>
        <p:spPr>
          <a:xfrm>
            <a:off x="460283" y="3109117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2</a:t>
            </a:r>
            <a:endParaRPr/>
          </a:p>
        </p:txBody>
      </p:sp>
      <p:sp>
        <p:nvSpPr>
          <p:cNvPr id="935" name="Google Shape;935;p102"/>
          <p:cNvSpPr/>
          <p:nvPr/>
        </p:nvSpPr>
        <p:spPr>
          <a:xfrm>
            <a:off x="2789974" y="3109117"/>
            <a:ext cx="1748210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3</a:t>
            </a:r>
            <a:endParaRPr/>
          </a:p>
        </p:txBody>
      </p:sp>
      <p:sp>
        <p:nvSpPr>
          <p:cNvPr id="936" name="Google Shape;936;p102"/>
          <p:cNvSpPr/>
          <p:nvPr/>
        </p:nvSpPr>
        <p:spPr>
          <a:xfrm>
            <a:off x="4920530" y="3135270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c. 4</a:t>
            </a:r>
            <a:endParaRPr/>
          </a:p>
        </p:txBody>
      </p:sp>
      <p:sp>
        <p:nvSpPr>
          <p:cNvPr id="937" name="Google Shape;937;p102"/>
          <p:cNvSpPr/>
          <p:nvPr/>
        </p:nvSpPr>
        <p:spPr>
          <a:xfrm>
            <a:off x="7113462" y="4905381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" name="Google Shape;942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6945" y="1940232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103"/>
          <p:cNvSpPr txBox="1"/>
          <p:nvPr/>
        </p:nvSpPr>
        <p:spPr>
          <a:xfrm>
            <a:off x="6629392" y="167951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944" name="Google Shape;944;p103"/>
          <p:cNvSpPr txBox="1"/>
          <p:nvPr/>
        </p:nvSpPr>
        <p:spPr>
          <a:xfrm>
            <a:off x="9597592" y="3987649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945" name="Google Shape;945;p103"/>
          <p:cNvSpPr txBox="1"/>
          <p:nvPr/>
        </p:nvSpPr>
        <p:spPr>
          <a:xfrm>
            <a:off x="385296" y="1244933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3- Le nombre de segment présent sur le graphique est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103"/>
          <p:cNvSpPr/>
          <p:nvPr/>
        </p:nvSpPr>
        <p:spPr>
          <a:xfrm>
            <a:off x="460283" y="3109117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2</a:t>
            </a:r>
            <a:endParaRPr/>
          </a:p>
        </p:txBody>
      </p:sp>
      <p:sp>
        <p:nvSpPr>
          <p:cNvPr id="947" name="Google Shape;947;p103"/>
          <p:cNvSpPr/>
          <p:nvPr/>
        </p:nvSpPr>
        <p:spPr>
          <a:xfrm>
            <a:off x="2789974" y="3109117"/>
            <a:ext cx="1748210" cy="878532"/>
          </a:xfrm>
          <a:prstGeom prst="roundRect">
            <a:avLst>
              <a:gd fmla="val 16667" name="adj"/>
            </a:avLst>
          </a:prstGeom>
          <a:solidFill>
            <a:srgbClr val="003399"/>
          </a:solidFill>
          <a:ln cap="flat" cmpd="sng" w="25400">
            <a:solidFill>
              <a:srgbClr val="0C41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b. 3</a:t>
            </a:r>
            <a:endParaRPr/>
          </a:p>
        </p:txBody>
      </p:sp>
      <p:sp>
        <p:nvSpPr>
          <p:cNvPr id="948" name="Google Shape;948;p103"/>
          <p:cNvSpPr/>
          <p:nvPr/>
        </p:nvSpPr>
        <p:spPr>
          <a:xfrm>
            <a:off x="4920530" y="3135270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c. 4</a:t>
            </a:r>
            <a:endParaRPr/>
          </a:p>
        </p:txBody>
      </p:sp>
      <p:sp>
        <p:nvSpPr>
          <p:cNvPr id="949" name="Google Shape;949;p103"/>
          <p:cNvSpPr/>
          <p:nvPr/>
        </p:nvSpPr>
        <p:spPr>
          <a:xfrm>
            <a:off x="6939279" y="5703508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  <p:sp>
        <p:nvSpPr>
          <p:cNvPr id="950" name="Google Shape;950;p103"/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Parfait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Si les élèves se sont trompés, expliquer pourquoi la réponse est fausse. Si c’est juste, expliquer aussi.</a:t>
            </a:r>
            <a:endParaRPr/>
          </a:p>
        </p:txBody>
      </p:sp>
      <p:pic>
        <p:nvPicPr>
          <p:cNvPr id="951" name="Google Shape;951;p1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2" name="Google Shape;952;p103"/>
          <p:cNvCxnSpPr/>
          <p:nvPr/>
        </p:nvCxnSpPr>
        <p:spPr>
          <a:xfrm>
            <a:off x="8956384" y="2117253"/>
            <a:ext cx="0" cy="247756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953" name="Google Shape;953;p103"/>
          <p:cNvCxnSpPr/>
          <p:nvPr/>
        </p:nvCxnSpPr>
        <p:spPr>
          <a:xfrm>
            <a:off x="10157115" y="2096013"/>
            <a:ext cx="0" cy="2498805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954" name="Google Shape;954;p103"/>
          <p:cNvCxnSpPr/>
          <p:nvPr/>
        </p:nvCxnSpPr>
        <p:spPr>
          <a:xfrm>
            <a:off x="7159752" y="4905381"/>
            <a:ext cx="1876098" cy="0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955" name="Google Shape;955;p103"/>
          <p:cNvGrpSpPr/>
          <p:nvPr/>
        </p:nvGrpSpPr>
        <p:grpSpPr>
          <a:xfrm>
            <a:off x="7780213" y="4993991"/>
            <a:ext cx="802307" cy="437142"/>
            <a:chOff x="5926305" y="4588983"/>
            <a:chExt cx="1007288" cy="791164"/>
          </a:xfrm>
        </p:grpSpPr>
        <p:sp>
          <p:nvSpPr>
            <p:cNvPr id="956" name="Google Shape;956;p103"/>
            <p:cNvSpPr/>
            <p:nvPr/>
          </p:nvSpPr>
          <p:spPr>
            <a:xfrm>
              <a:off x="5926305" y="4588983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/>
            </a:p>
          </p:txBody>
        </p:sp>
        <p:sp>
          <p:nvSpPr>
            <p:cNvPr id="957" name="Google Shape;957;p103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58" name="Google Shape;958;p103"/>
          <p:cNvCxnSpPr/>
          <p:nvPr/>
        </p:nvCxnSpPr>
        <p:spPr>
          <a:xfrm>
            <a:off x="9035850" y="4901255"/>
            <a:ext cx="1189912" cy="15771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959" name="Google Shape;959;p103"/>
          <p:cNvGrpSpPr/>
          <p:nvPr/>
        </p:nvGrpSpPr>
        <p:grpSpPr>
          <a:xfrm>
            <a:off x="9259906" y="5027186"/>
            <a:ext cx="501445" cy="581931"/>
            <a:chOff x="6502871" y="4584455"/>
            <a:chExt cx="501445" cy="791164"/>
          </a:xfrm>
        </p:grpSpPr>
        <p:sp>
          <p:nvSpPr>
            <p:cNvPr id="960" name="Google Shape;960;p103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/>
            </a:p>
          </p:txBody>
        </p:sp>
        <p:sp>
          <p:nvSpPr>
            <p:cNvPr id="961" name="Google Shape;961;p103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62" name="Google Shape;962;p103"/>
          <p:cNvCxnSpPr/>
          <p:nvPr/>
        </p:nvCxnSpPr>
        <p:spPr>
          <a:xfrm flipH="1" rot="10800000">
            <a:off x="10203292" y="4919543"/>
            <a:ext cx="708656" cy="7885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963" name="Google Shape;963;p103"/>
          <p:cNvGrpSpPr/>
          <p:nvPr/>
        </p:nvGrpSpPr>
        <p:grpSpPr>
          <a:xfrm>
            <a:off x="10306897" y="5046488"/>
            <a:ext cx="501445" cy="562630"/>
            <a:chOff x="6502871" y="4584455"/>
            <a:chExt cx="501445" cy="791164"/>
          </a:xfrm>
        </p:grpSpPr>
        <p:sp>
          <p:nvSpPr>
            <p:cNvPr id="964" name="Google Shape;964;p103"/>
            <p:cNvSpPr/>
            <p:nvPr/>
          </p:nvSpPr>
          <p:spPr>
            <a:xfrm>
              <a:off x="6502871" y="4584455"/>
              <a:ext cx="501445" cy="791164"/>
            </a:xfrm>
            <a:prstGeom prst="ellipse">
              <a:avLst/>
            </a:prstGeom>
            <a:noFill/>
            <a:ln cap="flat" cmpd="sng" w="9525">
              <a:solidFill>
                <a:srgbClr val="26849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/>
            </a:p>
          </p:txBody>
        </p:sp>
        <p:sp>
          <p:nvSpPr>
            <p:cNvPr id="965" name="Google Shape;965;p103"/>
            <p:cNvSpPr/>
            <p:nvPr/>
          </p:nvSpPr>
          <p:spPr>
            <a:xfrm>
              <a:off x="6573593" y="4624565"/>
              <a:ext cx="360000" cy="3600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0" name="Google Shape;970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6945" y="1940232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Google Shape;971;p104"/>
          <p:cNvSpPr txBox="1"/>
          <p:nvPr/>
        </p:nvSpPr>
        <p:spPr>
          <a:xfrm>
            <a:off x="6629392" y="167951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972" name="Google Shape;972;p104"/>
          <p:cNvSpPr txBox="1"/>
          <p:nvPr/>
        </p:nvSpPr>
        <p:spPr>
          <a:xfrm>
            <a:off x="9597592" y="3987649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973" name="Google Shape;973;p104"/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Répondez à la question suivante.</a:t>
            </a:r>
            <a:endParaRPr/>
          </a:p>
        </p:txBody>
      </p:sp>
      <p:sp>
        <p:nvSpPr>
          <p:cNvPr id="974" name="Google Shape;974;p104"/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Inviter les élèves à répondre sur les ardoises.</a:t>
            </a:r>
            <a:endParaRPr/>
          </a:p>
        </p:txBody>
      </p:sp>
      <p:pic>
        <p:nvPicPr>
          <p:cNvPr descr="Ardoise tablette à dessins Buki | Ecoterre" id="975" name="Google Shape;975;p104"/>
          <p:cNvPicPr preferRelativeResize="0"/>
          <p:nvPr/>
        </p:nvPicPr>
        <p:blipFill rotWithShape="1">
          <a:blip r:embed="rId4">
            <a:alphaModFix/>
          </a:blip>
          <a:srcRect b="6739" l="18792" r="22545" t="6740"/>
          <a:stretch/>
        </p:blipFill>
        <p:spPr>
          <a:xfrm>
            <a:off x="10961215" y="236605"/>
            <a:ext cx="645190" cy="951556"/>
          </a:xfrm>
          <a:prstGeom prst="rect">
            <a:avLst/>
          </a:prstGeom>
          <a:noFill/>
          <a:ln>
            <a:noFill/>
          </a:ln>
        </p:spPr>
      </p:pic>
      <p:sp>
        <p:nvSpPr>
          <p:cNvPr id="976" name="Google Shape;976;p104"/>
          <p:cNvSpPr/>
          <p:nvPr/>
        </p:nvSpPr>
        <p:spPr>
          <a:xfrm>
            <a:off x="436544" y="1921862"/>
            <a:ext cx="6094071" cy="91940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quantité de tournesol </a:t>
            </a: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qui correspond à une </a:t>
            </a:r>
            <a:r>
              <a:rPr b="0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quantité d’engrais égale à 100kg/ha </a:t>
            </a: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est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104"/>
          <p:cNvSpPr/>
          <p:nvPr/>
        </p:nvSpPr>
        <p:spPr>
          <a:xfrm>
            <a:off x="496364" y="372813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15</a:t>
            </a:r>
            <a:endParaRPr/>
          </a:p>
        </p:txBody>
      </p:sp>
      <p:sp>
        <p:nvSpPr>
          <p:cNvPr id="978" name="Google Shape;978;p104"/>
          <p:cNvSpPr/>
          <p:nvPr/>
        </p:nvSpPr>
        <p:spPr>
          <a:xfrm>
            <a:off x="2742628" y="3728133"/>
            <a:ext cx="1748210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20</a:t>
            </a:r>
            <a:endParaRPr/>
          </a:p>
        </p:txBody>
      </p:sp>
      <p:sp>
        <p:nvSpPr>
          <p:cNvPr id="979" name="Google Shape;979;p104"/>
          <p:cNvSpPr/>
          <p:nvPr/>
        </p:nvSpPr>
        <p:spPr>
          <a:xfrm>
            <a:off x="4862207" y="372813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c. 25</a:t>
            </a:r>
            <a:endParaRPr/>
          </a:p>
        </p:txBody>
      </p:sp>
      <p:sp>
        <p:nvSpPr>
          <p:cNvPr id="980" name="Google Shape;980;p104"/>
          <p:cNvSpPr/>
          <p:nvPr/>
        </p:nvSpPr>
        <p:spPr>
          <a:xfrm>
            <a:off x="7113462" y="4905381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  <p:sp>
        <p:nvSpPr>
          <p:cNvPr id="981" name="Google Shape;981;p104"/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4- Choisissez la bonne réponse: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5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6" name="Google Shape;986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6945" y="1940232"/>
            <a:ext cx="4711743" cy="2965149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105"/>
          <p:cNvSpPr txBox="1"/>
          <p:nvPr/>
        </p:nvSpPr>
        <p:spPr>
          <a:xfrm>
            <a:off x="6629392" y="1679513"/>
            <a:ext cx="3227867" cy="3385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988" name="Google Shape;988;p105"/>
          <p:cNvSpPr txBox="1"/>
          <p:nvPr/>
        </p:nvSpPr>
        <p:spPr>
          <a:xfrm>
            <a:off x="9597592" y="3987649"/>
            <a:ext cx="298704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en (kg/ha)</a:t>
            </a:r>
            <a:endParaRPr/>
          </a:p>
        </p:txBody>
      </p:sp>
      <p:sp>
        <p:nvSpPr>
          <p:cNvPr id="989" name="Google Shape;989;p105"/>
          <p:cNvSpPr/>
          <p:nvPr/>
        </p:nvSpPr>
        <p:spPr>
          <a:xfrm>
            <a:off x="436544" y="1921862"/>
            <a:ext cx="6094071" cy="91940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2400"/>
              <a:buFont typeface="Arial"/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La quantité de tournesol qui correspond à une quantité d’engrais égale à 100kg/ha est :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105"/>
          <p:cNvSpPr/>
          <p:nvPr/>
        </p:nvSpPr>
        <p:spPr>
          <a:xfrm>
            <a:off x="496364" y="372813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a. 15</a:t>
            </a:r>
            <a:endParaRPr/>
          </a:p>
        </p:txBody>
      </p:sp>
      <p:sp>
        <p:nvSpPr>
          <p:cNvPr id="991" name="Google Shape;991;p105"/>
          <p:cNvSpPr/>
          <p:nvPr/>
        </p:nvSpPr>
        <p:spPr>
          <a:xfrm>
            <a:off x="2742628" y="3728133"/>
            <a:ext cx="1748210" cy="878532"/>
          </a:xfrm>
          <a:prstGeom prst="roundRect">
            <a:avLst>
              <a:gd fmla="val 16667" name="adj"/>
            </a:avLst>
          </a:prstGeom>
          <a:solidFill>
            <a:srgbClr val="D6EFF5"/>
          </a:solidFill>
          <a:ln cap="flat" cmpd="sng" w="25400">
            <a:solidFill>
              <a:srgbClr val="0033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b. 20</a:t>
            </a:r>
            <a:endParaRPr/>
          </a:p>
        </p:txBody>
      </p:sp>
      <p:sp>
        <p:nvSpPr>
          <p:cNvPr id="992" name="Google Shape;992;p105"/>
          <p:cNvSpPr/>
          <p:nvPr/>
        </p:nvSpPr>
        <p:spPr>
          <a:xfrm>
            <a:off x="4862207" y="3728133"/>
            <a:ext cx="1816573" cy="878532"/>
          </a:xfrm>
          <a:prstGeom prst="roundRect">
            <a:avLst>
              <a:gd fmla="val 16667" name="adj"/>
            </a:avLst>
          </a:prstGeom>
          <a:solidFill>
            <a:srgbClr val="003399"/>
          </a:solidFill>
          <a:ln cap="flat" cmpd="sng" w="25400">
            <a:solidFill>
              <a:srgbClr val="0C41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c. 25</a:t>
            </a:r>
            <a:endParaRPr/>
          </a:p>
        </p:txBody>
      </p:sp>
      <p:sp>
        <p:nvSpPr>
          <p:cNvPr id="993" name="Google Shape;993;p105"/>
          <p:cNvSpPr/>
          <p:nvPr/>
        </p:nvSpPr>
        <p:spPr>
          <a:xfrm>
            <a:off x="7113462" y="4905381"/>
            <a:ext cx="4386276" cy="646986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Variation de la quantité de Tournesol en fonction de la quantité d’engrais </a:t>
            </a:r>
            <a:endParaRPr/>
          </a:p>
        </p:txBody>
      </p:sp>
      <p:sp>
        <p:nvSpPr>
          <p:cNvPr id="994" name="Google Shape;994;p105"/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4- La bonne réponse: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05"/>
          <p:cNvSpPr/>
          <p:nvPr/>
        </p:nvSpPr>
        <p:spPr>
          <a:xfrm>
            <a:off x="8176605" y="4615945"/>
            <a:ext cx="393287" cy="279972"/>
          </a:xfrm>
          <a:prstGeom prst="ellipse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105"/>
          <p:cNvSpPr/>
          <p:nvPr/>
        </p:nvSpPr>
        <p:spPr>
          <a:xfrm>
            <a:off x="6811910" y="2588241"/>
            <a:ext cx="393285" cy="36379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7" name="Google Shape;997;p105"/>
          <p:cNvCxnSpPr/>
          <p:nvPr/>
        </p:nvCxnSpPr>
        <p:spPr>
          <a:xfrm rot="10800000">
            <a:off x="8373249" y="2841263"/>
            <a:ext cx="0" cy="1731161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998" name="Google Shape;998;p105"/>
          <p:cNvCxnSpPr/>
          <p:nvPr/>
        </p:nvCxnSpPr>
        <p:spPr>
          <a:xfrm rot="10800000">
            <a:off x="7160129" y="2777611"/>
            <a:ext cx="1188343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999" name="Google Shape;999;p105"/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Parfait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Si les élèves se sont trompés, expliquer pourquoi la réponse est fausse. Si c’est juste, expliquer aussi.</a:t>
            </a:r>
            <a:endParaRPr/>
          </a:p>
        </p:txBody>
      </p:sp>
      <p:pic>
        <p:nvPicPr>
          <p:cNvPr id="1000" name="Google Shape;1000;p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Google Shape;1005;p106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006" name="Google Shape;1006;p106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106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106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rgbClr val="19586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9" name="Google Shape;1009;p106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106"/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106"/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PG</a:t>
            </a:r>
            <a:endParaRPr/>
          </a:p>
        </p:txBody>
      </p:sp>
      <p:sp>
        <p:nvSpPr>
          <p:cNvPr id="1012" name="Google Shape;1012;p106"/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binôme </a:t>
            </a: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(5 min) </a:t>
            </a:r>
            <a:endParaRPr b="1" i="0" sz="4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3" name="Google Shape;1013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8" name="Google Shape;1018;g37ee526a702_0_0"/>
          <p:cNvGrpSpPr/>
          <p:nvPr/>
        </p:nvGrpSpPr>
        <p:grpSpPr>
          <a:xfrm>
            <a:off x="2188830" y="1398713"/>
            <a:ext cx="7823591" cy="4347817"/>
            <a:chOff x="1324757" y="2465021"/>
            <a:chExt cx="11734800" cy="6521400"/>
          </a:xfrm>
        </p:grpSpPr>
        <p:sp>
          <p:nvSpPr>
            <p:cNvPr id="1019" name="Google Shape;1019;g37ee526a702_0_0"/>
            <p:cNvSpPr/>
            <p:nvPr/>
          </p:nvSpPr>
          <p:spPr>
            <a:xfrm>
              <a:off x="1324757" y="2465021"/>
              <a:ext cx="11734800" cy="6521400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9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g37ee526a702_0_0"/>
            <p:cNvSpPr/>
            <p:nvPr/>
          </p:nvSpPr>
          <p:spPr>
            <a:xfrm>
              <a:off x="1471714" y="2574003"/>
              <a:ext cx="11435400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g37ee526a702_0_0"/>
            <p:cNvSpPr/>
            <p:nvPr/>
          </p:nvSpPr>
          <p:spPr>
            <a:xfrm>
              <a:off x="1646588" y="2726403"/>
              <a:ext cx="11085600" cy="5943600"/>
            </a:xfrm>
            <a:prstGeom prst="rect">
              <a:avLst/>
            </a:prstGeom>
            <a:solidFill>
              <a:srgbClr val="195868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2" name="Google Shape;1022;g37ee526a702_0_0"/>
          <p:cNvSpPr/>
          <p:nvPr/>
        </p:nvSpPr>
        <p:spPr>
          <a:xfrm>
            <a:off x="2653053" y="5210746"/>
            <a:ext cx="6960000" cy="86400"/>
          </a:xfrm>
          <a:prstGeom prst="rect">
            <a:avLst/>
          </a:prstGeom>
          <a:solidFill>
            <a:srgbClr val="006C82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g37ee526a702_0_0"/>
          <p:cNvSpPr/>
          <p:nvPr/>
        </p:nvSpPr>
        <p:spPr>
          <a:xfrm>
            <a:off x="10562772" y="87839"/>
            <a:ext cx="1455900" cy="6603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g37ee526a702_0_0"/>
          <p:cNvSpPr/>
          <p:nvPr/>
        </p:nvSpPr>
        <p:spPr>
          <a:xfrm>
            <a:off x="10997948" y="82041"/>
            <a:ext cx="102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0" i="0" lang="fr-FR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PG</a:t>
            </a:r>
            <a:endParaRPr/>
          </a:p>
        </p:txBody>
      </p:sp>
      <p:sp>
        <p:nvSpPr>
          <p:cNvPr id="1025" name="Google Shape;1025;g37ee526a702_0_0"/>
          <p:cNvSpPr txBox="1"/>
          <p:nvPr/>
        </p:nvSpPr>
        <p:spPr>
          <a:xfrm>
            <a:off x="2448803" y="2740893"/>
            <a:ext cx="7390500" cy="14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guidée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Arial"/>
              <a:buNone/>
            </a:pP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 binôme </a:t>
            </a:r>
            <a:r>
              <a:rPr b="1" i="0" lang="fr-FR" sz="4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(5 min) </a:t>
            </a:r>
            <a:endParaRPr b="1" i="0" sz="4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6" name="Google Shape;1026;g37ee526a70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9363" y="2093101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Google Shape;1031;g37ee526a702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2" name="Google Shape;1032;g37ee526a702_0_12"/>
          <p:cNvGrpSpPr/>
          <p:nvPr/>
        </p:nvGrpSpPr>
        <p:grpSpPr>
          <a:xfrm>
            <a:off x="625876" y="1138428"/>
            <a:ext cx="5122548" cy="338700"/>
            <a:chOff x="414386" y="819898"/>
            <a:chExt cx="5122548" cy="338700"/>
          </a:xfrm>
        </p:grpSpPr>
        <p:pic>
          <p:nvPicPr>
            <p:cNvPr id="1033" name="Google Shape;1033;g37ee526a702_0_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14386" y="844125"/>
              <a:ext cx="1133533" cy="2508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4" name="Google Shape;1034;g37ee526a702_0_12"/>
            <p:cNvSpPr/>
            <p:nvPr/>
          </p:nvSpPr>
          <p:spPr>
            <a:xfrm>
              <a:off x="1181568" y="822582"/>
              <a:ext cx="383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  <p:sp>
          <p:nvSpPr>
            <p:cNvPr id="1035" name="Google Shape;1035;g37ee526a702_0_12"/>
            <p:cNvSpPr/>
            <p:nvPr/>
          </p:nvSpPr>
          <p:spPr>
            <a:xfrm>
              <a:off x="485696" y="882898"/>
              <a:ext cx="677700" cy="168000"/>
            </a:xfrm>
            <a:prstGeom prst="rect">
              <a:avLst/>
            </a:prstGeom>
            <a:solidFill>
              <a:srgbClr val="1D8FEB"/>
            </a:solidFill>
            <a:ln cap="flat" cmpd="sng" w="25400">
              <a:solidFill>
                <a:srgbClr val="1D8F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g37ee526a702_0_12"/>
            <p:cNvSpPr txBox="1"/>
            <p:nvPr/>
          </p:nvSpPr>
          <p:spPr>
            <a:xfrm>
              <a:off x="597922" y="819898"/>
              <a:ext cx="711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0" spcFirstLastPara="1" rIns="0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Activité</a:t>
              </a:r>
              <a:endParaRPr/>
            </a:p>
          </p:txBody>
        </p:sp>
        <p:sp>
          <p:nvSpPr>
            <p:cNvPr id="1037" name="Google Shape;1037;g37ee526a702_0_12"/>
            <p:cNvSpPr txBox="1"/>
            <p:nvPr/>
          </p:nvSpPr>
          <p:spPr>
            <a:xfrm>
              <a:off x="1583234" y="819898"/>
              <a:ext cx="3953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Variation de la masse de l’autruche.</a:t>
              </a:r>
              <a:endParaRPr/>
            </a:p>
          </p:txBody>
        </p:sp>
      </p:grpSp>
      <p:pic>
        <p:nvPicPr>
          <p:cNvPr id="1038" name="Google Shape;1038;g37ee526a702_0_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72413" y="1413493"/>
            <a:ext cx="5838895" cy="4083852"/>
          </a:xfrm>
          <a:prstGeom prst="rect">
            <a:avLst/>
          </a:prstGeom>
          <a:noFill/>
          <a:ln>
            <a:noFill/>
          </a:ln>
        </p:spPr>
      </p:pic>
      <p:sp>
        <p:nvSpPr>
          <p:cNvPr id="1039" name="Google Shape;1039;g37ee526a702_0_12"/>
          <p:cNvSpPr txBox="1"/>
          <p:nvPr/>
        </p:nvSpPr>
        <p:spPr>
          <a:xfrm>
            <a:off x="625876" y="1484978"/>
            <a:ext cx="46443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Pendant 14 mois , Samira  a mesuré la masse d’une autruche. Le graphique ci-contre présente les résultats obtenus.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0" name="Google Shape;1040;g37ee526a702_0_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1379" y="2599329"/>
            <a:ext cx="3248087" cy="3426555"/>
          </a:xfrm>
          <a:prstGeom prst="rect">
            <a:avLst/>
          </a:prstGeom>
          <a:noFill/>
          <a:ln>
            <a:noFill/>
          </a:ln>
        </p:spPr>
      </p:pic>
      <p:sp>
        <p:nvSpPr>
          <p:cNvPr id="1041" name="Google Shape;1041;g37ee526a702_0_12"/>
          <p:cNvSpPr/>
          <p:nvPr/>
        </p:nvSpPr>
        <p:spPr>
          <a:xfrm>
            <a:off x="5428167" y="5518935"/>
            <a:ext cx="5838900" cy="507000"/>
          </a:xfrm>
          <a:prstGeom prst="rect">
            <a:avLst/>
          </a:prstGeom>
          <a:noFill/>
          <a:ln cap="flat" cmpd="sng" w="25400">
            <a:solidFill>
              <a:srgbClr val="0C41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Titre : ……………………………………………………….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g37ee526a702_0_12"/>
          <p:cNvSpPr txBox="1"/>
          <p:nvPr/>
        </p:nvSpPr>
        <p:spPr>
          <a:xfrm>
            <a:off x="1091379" y="199450"/>
            <a:ext cx="9852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en binôme. Chacun prend 5 minutes pour réaliser l’activité </a:t>
            </a:r>
            <a:r>
              <a:rPr b="1" lang="fr-FR">
                <a:solidFill>
                  <a:srgbClr val="222A35"/>
                </a:solidFill>
              </a:rPr>
              <a:t>de la  page 25</a:t>
            </a:r>
            <a:r>
              <a:rPr b="1" i="0" lang="fr-FR" sz="12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4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sur le livret. Ensuite, vous comparez vos réponses en justifiant.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Lire et expliquer les consignes aux élèves. Puis suivre de près les élèves et apporter de l’aide si nécessaire</a:t>
            </a:r>
            <a:r>
              <a:rPr b="0" i="1" lang="fr-FR" sz="20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76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302" name="Google Shape;302;p76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03" name="Google Shape;303;p76"/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fmla="val 2665" name="adj"/>
                </a:avLst>
              </a:prstGeom>
              <a:solidFill>
                <a:schemeClr val="lt1"/>
              </a:solidFill>
              <a:ln cap="flat" cmpd="sng" w="12700">
                <a:solidFill>
                  <a:srgbClr val="D8D8D8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6666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76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76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705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6" name="Google Shape;306;p76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307" name="Google Shape;307;p76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7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5400"/>
                  <a:buFont typeface="Arial"/>
                  <a:buNone/>
                </a:pPr>
                <a:r>
                  <a:t/>
                </a:r>
                <a:endParaRPr b="1" i="0" sz="5400" u="none" cap="none" strike="noStrike">
                  <a:solidFill>
                    <a:srgbClr val="D8D8D8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09" name="Google Shape;309;p76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10" name="Google Shape;310;p76"/>
          <p:cNvSpPr txBox="1"/>
          <p:nvPr>
            <p:ph type="title"/>
          </p:nvPr>
        </p:nvSpPr>
        <p:spPr>
          <a:xfrm>
            <a:off x="2209800" y="2510561"/>
            <a:ext cx="7772400" cy="2234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Calibri"/>
              <a:buNone/>
            </a:pPr>
            <a:r>
              <a:rPr lang="fr-FR"/>
              <a:t>Ouverture de la séance </a:t>
            </a:r>
            <a:br>
              <a:rPr lang="fr-FR"/>
            </a:br>
            <a:r>
              <a:rPr lang="fr-FR" sz="4000"/>
              <a:t>(5 min)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Google Shape;1047;g37ee526a702_0_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g37ee526a702_0_27"/>
          <p:cNvSpPr txBox="1"/>
          <p:nvPr/>
        </p:nvSpPr>
        <p:spPr>
          <a:xfrm>
            <a:off x="521109" y="1077786"/>
            <a:ext cx="11553000" cy="48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1-Identifiez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les variables</a:t>
            </a:r>
            <a:r>
              <a:rPr lang="fr-FR" sz="1700">
                <a:solidFill>
                  <a:schemeClr val="dk1"/>
                </a:solidFill>
              </a:rPr>
              <a:t> et leurs unités.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La variable dépendante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……………………..………., </a:t>
            </a:r>
            <a:r>
              <a:rPr b="1" lang="fr-FR" sz="1700"/>
              <a:t>S</a:t>
            </a:r>
            <a:r>
              <a:rPr b="1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unité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………... ……….……...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7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7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La variable indépendante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…………………………., </a:t>
            </a:r>
            <a:r>
              <a:rPr b="1" lang="fr-FR" sz="1700"/>
              <a:t>S</a:t>
            </a:r>
            <a:r>
              <a:rPr b="1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unité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………... …………...…...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I</a:t>
            </a:r>
            <a:r>
              <a:rPr b="1" lang="fr-FR" sz="1700">
                <a:solidFill>
                  <a:schemeClr val="dk1"/>
                </a:solidFill>
              </a:rPr>
              <a:t>dentifi</a:t>
            </a: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ez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titre du graphique.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…………………………..……………</a:t>
            </a:r>
            <a:r>
              <a:rPr lang="fr-FR" sz="1700"/>
              <a:t>…………………….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……………………………………………….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</a:t>
            </a:r>
            <a:r>
              <a:rPr b="1" lang="fr-FR" sz="1700">
                <a:solidFill>
                  <a:schemeClr val="dk1"/>
                </a:solidFill>
              </a:rPr>
              <a:t> Remplissez 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tableau suivant.</a:t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700">
                <a:solidFill>
                  <a:schemeClr val="dk1"/>
                </a:solidFill>
              </a:rPr>
              <a:t>4- Identifiez</a:t>
            </a:r>
            <a:r>
              <a:rPr lang="fr-FR" sz="1700">
                <a:solidFill>
                  <a:schemeClr val="dk1"/>
                </a:solidFill>
              </a:rPr>
              <a:t> le nombre de segments.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700">
                <a:solidFill>
                  <a:schemeClr val="dk1"/>
                </a:solidFill>
              </a:rPr>
              <a:t>           Le nombre de segments = ……………..………………………………….</a:t>
            </a:r>
            <a:endParaRPr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</a:endParaRPr>
          </a:p>
        </p:txBody>
      </p:sp>
      <p:graphicFrame>
        <p:nvGraphicFramePr>
          <p:cNvPr id="1049" name="Google Shape;1049;g37ee526a702_0_27"/>
          <p:cNvGraphicFramePr/>
          <p:nvPr/>
        </p:nvGraphicFramePr>
        <p:xfrm>
          <a:off x="2859451" y="343487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{AB937226-7D3F-484E-AED9-6ED4B5DFF4EC}</a:tableStyleId>
              </a:tblPr>
              <a:tblGrid>
                <a:gridCol w="3770225"/>
                <a:gridCol w="967125"/>
                <a:gridCol w="1173000"/>
                <a:gridCol w="1279625"/>
                <a:gridCol w="1373925"/>
              </a:tblGrid>
              <a:tr h="529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Age (en mois)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rgbClr val="FF0000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10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14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</a:tr>
              <a:tr h="48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La masse de l’autruche (en Kg)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rgbClr val="FF0000"/>
                          </a:solidFill>
                        </a:rPr>
                        <a:t>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i="0" lang="fr-FR" sz="16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………….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</a:tr>
            </a:tbl>
          </a:graphicData>
        </a:graphic>
      </p:graphicFrame>
      <p:sp>
        <p:nvSpPr>
          <p:cNvPr id="1050" name="Google Shape;1050;g37ee526a702_0_27"/>
          <p:cNvSpPr txBox="1"/>
          <p:nvPr/>
        </p:nvSpPr>
        <p:spPr>
          <a:xfrm>
            <a:off x="465566" y="5419746"/>
            <a:ext cx="10545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Décrivez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variations observées.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De 0 à </a:t>
            </a:r>
            <a:r>
              <a:rPr lang="fr-FR" sz="1800"/>
              <a:t>10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mois, la masse de l’autruche ……………….……..…. de ……….……kg à……….……….kg.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De </a:t>
            </a:r>
            <a:r>
              <a:rPr lang="fr-FR" sz="1800"/>
              <a:t>10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à 14 mois, la masse de l’autruche ……………..………...……………. à…………….…..….kg.</a:t>
            </a:r>
            <a:endParaRPr/>
          </a:p>
        </p:txBody>
      </p:sp>
      <p:sp>
        <p:nvSpPr>
          <p:cNvPr id="1051" name="Google Shape;1051;g37ee526a702_0_27"/>
          <p:cNvSpPr txBox="1"/>
          <p:nvPr/>
        </p:nvSpPr>
        <p:spPr>
          <a:xfrm>
            <a:off x="1091379" y="199450"/>
            <a:ext cx="98520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en binôme. Chacun prend 2 minutes pour réaliser l’activité </a:t>
            </a:r>
            <a:r>
              <a:rPr b="1" lang="fr-FR">
                <a:solidFill>
                  <a:srgbClr val="222A35"/>
                </a:solidFill>
              </a:rPr>
              <a:t>de la  page 25</a:t>
            </a:r>
            <a:r>
              <a:rPr b="1" i="0" lang="fr-FR" sz="14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 sur le livret. Ensuite, vous comparez vos réponses en justifiant.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Lire et expliquer les consignes aux élèves. Puis suivre de près les élèves et apporter de l’aide si nécessaire</a:t>
            </a:r>
            <a:r>
              <a:rPr b="0" i="1" lang="fr-FR" sz="20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37ee526a702_0_35"/>
          <p:cNvSpPr txBox="1"/>
          <p:nvPr/>
        </p:nvSpPr>
        <p:spPr>
          <a:xfrm>
            <a:off x="1035828" y="349089"/>
            <a:ext cx="609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Invitez les élèves à passer au tableau pour rédiger leurs réponses </a:t>
            </a:r>
            <a:endParaRPr b="0" i="1" sz="1400" u="none" cap="none" strike="noStrike">
              <a:solidFill>
                <a:srgbClr val="3D4B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g37ee526a702_0_35"/>
          <p:cNvSpPr txBox="1"/>
          <p:nvPr/>
        </p:nvSpPr>
        <p:spPr>
          <a:xfrm>
            <a:off x="377849" y="1238466"/>
            <a:ext cx="4998900" cy="7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1-Identifiez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variables et leurs unités.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8" name="Google Shape;1058;g37ee526a702_0_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39341" y="1588562"/>
            <a:ext cx="5838895" cy="4083852"/>
          </a:xfrm>
          <a:prstGeom prst="rect">
            <a:avLst/>
          </a:prstGeom>
          <a:noFill/>
          <a:ln>
            <a:noFill/>
          </a:ln>
        </p:spPr>
      </p:pic>
      <p:sp>
        <p:nvSpPr>
          <p:cNvPr id="1059" name="Google Shape;1059;g37ee526a702_0_35"/>
          <p:cNvSpPr txBox="1"/>
          <p:nvPr/>
        </p:nvSpPr>
        <p:spPr>
          <a:xfrm>
            <a:off x="313764" y="3739722"/>
            <a:ext cx="4998900" cy="1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D8FEB"/>
              </a:buClr>
              <a:buSzPts val="1700"/>
              <a:buFont typeface="Arial"/>
              <a:buNone/>
            </a:pPr>
            <a:r>
              <a:rPr b="0" i="0" lang="fr-FR" sz="17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7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La variable indépendante 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……………………….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unité est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0" name="Google Shape;1060;g37ee526a702_0_35"/>
          <p:cNvSpPr txBox="1"/>
          <p:nvPr/>
        </p:nvSpPr>
        <p:spPr>
          <a:xfrm>
            <a:off x="377849" y="2094019"/>
            <a:ext cx="5328000" cy="13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700"/>
              <a:buFont typeface="Arial"/>
              <a:buNone/>
            </a:pPr>
            <a:r>
              <a:rPr b="0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La variable dépendante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………………………………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fr-FR" sz="1700">
                <a:solidFill>
                  <a:schemeClr val="dk1"/>
                </a:solidFill>
              </a:rPr>
              <a:t>S</a:t>
            </a: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unité est 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………..</a:t>
            </a:r>
            <a:r>
              <a:rPr b="0" i="0" lang="fr-FR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61" name="Google Shape;1061;g37ee526a702_0_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37ee526a702_0_44"/>
          <p:cNvSpPr txBox="1"/>
          <p:nvPr/>
        </p:nvSpPr>
        <p:spPr>
          <a:xfrm>
            <a:off x="362363" y="1468959"/>
            <a:ext cx="5488500" cy="14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</a:t>
            </a:r>
            <a:r>
              <a:rPr b="1" lang="fr-FR" sz="1800">
                <a:solidFill>
                  <a:schemeClr val="dk1"/>
                </a:solidFill>
              </a:rPr>
              <a:t>Identifiez </a:t>
            </a:r>
            <a:r>
              <a:rPr lang="fr-FR" sz="1800">
                <a:solidFill>
                  <a:schemeClr val="dk1"/>
                </a:solidFill>
              </a:rPr>
              <a:t>le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titre du graphique.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</a:t>
            </a:r>
            <a:r>
              <a:rPr b="1" lang="fr-FR" sz="2000">
                <a:solidFill>
                  <a:schemeClr val="dk1"/>
                </a:solidFill>
              </a:rPr>
              <a:t>…….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……………………………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</a:t>
            </a:r>
            <a:r>
              <a:rPr b="1" lang="fr-FR" sz="2000">
                <a:solidFill>
                  <a:schemeClr val="dk1"/>
                </a:solidFill>
              </a:rPr>
              <a:t>…………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7" name="Google Shape;1067;g37ee526a702_0_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89163" y="1386663"/>
            <a:ext cx="5840473" cy="40846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ver la main - Icônes mains et gestes gratuites" id="1068" name="Google Shape;1068;g37ee526a702_0_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1069" name="Google Shape;1069;g37ee526a702_0_44"/>
          <p:cNvSpPr txBox="1"/>
          <p:nvPr/>
        </p:nvSpPr>
        <p:spPr>
          <a:xfrm>
            <a:off x="1035828" y="349089"/>
            <a:ext cx="609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Invitez les élèves à passer au tableau pour rédiger leurs réponses </a:t>
            </a:r>
            <a:endParaRPr b="0" i="1" sz="1400" u="none" cap="none" strike="noStrike">
              <a:solidFill>
                <a:srgbClr val="3D4B5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g37ee526a702_0_51"/>
          <p:cNvSpPr txBox="1"/>
          <p:nvPr/>
        </p:nvSpPr>
        <p:spPr>
          <a:xfrm>
            <a:off x="606449" y="1647138"/>
            <a:ext cx="461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3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1" lang="fr-FR" sz="1800">
                <a:solidFill>
                  <a:schemeClr val="dk1"/>
                </a:solidFill>
              </a:rPr>
              <a:t>Remplissez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tableau suivant.</a:t>
            </a:r>
            <a:endParaRPr/>
          </a:p>
        </p:txBody>
      </p:sp>
      <p:graphicFrame>
        <p:nvGraphicFramePr>
          <p:cNvPr id="1075" name="Google Shape;1075;g37ee526a702_0_51"/>
          <p:cNvGraphicFramePr/>
          <p:nvPr/>
        </p:nvGraphicFramePr>
        <p:xfrm>
          <a:off x="606446" y="434964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{AB937226-7D3F-484E-AED9-6ED4B5DFF4EC}</a:tableStyleId>
              </a:tblPr>
              <a:tblGrid>
                <a:gridCol w="3790700"/>
                <a:gridCol w="972375"/>
                <a:gridCol w="1179350"/>
                <a:gridCol w="1286575"/>
                <a:gridCol w="1381375"/>
              </a:tblGrid>
              <a:tr h="370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Age (en mois)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10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14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</a:tr>
              <a:tr h="473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La masse de l’autruche (en Kg)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chemeClr val="dk1"/>
                          </a:solidFill>
                        </a:rPr>
                        <a:t>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…..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…..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</a:tr>
            </a:tbl>
          </a:graphicData>
        </a:graphic>
      </p:graphicFrame>
      <p:pic>
        <p:nvPicPr>
          <p:cNvPr id="1076" name="Google Shape;1076;g37ee526a702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4625" y="1008175"/>
            <a:ext cx="4686050" cy="3278774"/>
          </a:xfrm>
          <a:prstGeom prst="rect">
            <a:avLst/>
          </a:prstGeom>
          <a:noFill/>
          <a:ln>
            <a:noFill/>
          </a:ln>
        </p:spPr>
      </p:pic>
      <p:sp>
        <p:nvSpPr>
          <p:cNvPr id="1077" name="Google Shape;1077;g37ee526a702_0_51"/>
          <p:cNvSpPr txBox="1"/>
          <p:nvPr/>
        </p:nvSpPr>
        <p:spPr>
          <a:xfrm>
            <a:off x="1035828" y="349089"/>
            <a:ext cx="609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Invitez les élèves à passer au tableau pour rédiger leurs réponses </a:t>
            </a:r>
            <a:endParaRPr b="0" i="1" sz="1400" u="none" cap="none" strike="noStrike">
              <a:solidFill>
                <a:srgbClr val="3D4B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78" name="Google Shape;1078;g37ee526a702_0_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1079" name="Google Shape;1079;g37ee526a702_0_51"/>
          <p:cNvSpPr txBox="1"/>
          <p:nvPr/>
        </p:nvSpPr>
        <p:spPr>
          <a:xfrm>
            <a:off x="564213" y="5531750"/>
            <a:ext cx="6567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4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1" lang="fr-FR" sz="1800">
                <a:solidFill>
                  <a:schemeClr val="dk1"/>
                </a:solidFill>
              </a:rPr>
              <a:t>Identifiez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nombre de segments.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Le nombre de segments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g37ee526a702_0_60"/>
          <p:cNvSpPr txBox="1"/>
          <p:nvPr/>
        </p:nvSpPr>
        <p:spPr>
          <a:xfrm>
            <a:off x="334685" y="1211037"/>
            <a:ext cx="5462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Décrivez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variations observées.</a:t>
            </a:r>
            <a:endParaRPr/>
          </a:p>
        </p:txBody>
      </p:sp>
      <p:pic>
        <p:nvPicPr>
          <p:cNvPr id="1085" name="Google Shape;1085;g37ee526a702_0_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0824" y="1098498"/>
            <a:ext cx="5846570" cy="4090772"/>
          </a:xfrm>
          <a:prstGeom prst="rect">
            <a:avLst/>
          </a:prstGeom>
          <a:noFill/>
          <a:ln>
            <a:noFill/>
          </a:ln>
        </p:spPr>
      </p:pic>
      <p:sp>
        <p:nvSpPr>
          <p:cNvPr id="1086" name="Google Shape;1086;g37ee526a702_0_60"/>
          <p:cNvSpPr txBox="1"/>
          <p:nvPr/>
        </p:nvSpPr>
        <p:spPr>
          <a:xfrm>
            <a:off x="334684" y="1945193"/>
            <a:ext cx="5462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De 0 à </a:t>
            </a:r>
            <a:r>
              <a:rPr lang="fr-FR" sz="2000">
                <a:solidFill>
                  <a:schemeClr val="dk1"/>
                </a:solidFill>
              </a:rPr>
              <a:t>10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mois, la masse de l’autruche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……………………….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…...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kg à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kg.</a:t>
            </a:r>
            <a:endParaRPr/>
          </a:p>
        </p:txBody>
      </p:sp>
      <p:sp>
        <p:nvSpPr>
          <p:cNvPr id="1087" name="Google Shape;1087;g37ee526a702_0_60"/>
          <p:cNvSpPr txBox="1"/>
          <p:nvPr/>
        </p:nvSpPr>
        <p:spPr>
          <a:xfrm>
            <a:off x="334683" y="3226139"/>
            <a:ext cx="5462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De </a:t>
            </a:r>
            <a:r>
              <a:rPr lang="fr-FR" sz="2000">
                <a:solidFill>
                  <a:schemeClr val="dk1"/>
                </a:solidFill>
              </a:rPr>
              <a:t>10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à 14 mois, la masse de l’autruche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……………………….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à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…….. 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kg.</a:t>
            </a:r>
            <a:endParaRPr/>
          </a:p>
        </p:txBody>
      </p:sp>
      <p:sp>
        <p:nvSpPr>
          <p:cNvPr id="1088" name="Google Shape;1088;g37ee526a702_0_60"/>
          <p:cNvSpPr txBox="1"/>
          <p:nvPr/>
        </p:nvSpPr>
        <p:spPr>
          <a:xfrm>
            <a:off x="1035828" y="349089"/>
            <a:ext cx="609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Correction.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3D4B5F"/>
                </a:solidFill>
                <a:latin typeface="Arial"/>
                <a:ea typeface="Arial"/>
                <a:cs typeface="Arial"/>
                <a:sym typeface="Arial"/>
              </a:rPr>
              <a:t>Invitez les élèves à passer au tableau pour rédiger leurs réponses </a:t>
            </a:r>
            <a:endParaRPr b="0" i="1" sz="1400" u="none" cap="none" strike="noStrike">
              <a:solidFill>
                <a:srgbClr val="3D4B5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ever la main - Icônes mains et gestes gratuites" id="1089" name="Google Shape;1089;g37ee526a702_0_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4" name="Google Shape;1094;g37ee526a702_0_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g37ee526a702_0_69"/>
          <p:cNvSpPr txBox="1"/>
          <p:nvPr/>
        </p:nvSpPr>
        <p:spPr>
          <a:xfrm>
            <a:off x="1081548" y="337150"/>
            <a:ext cx="609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g37ee526a702_0_69"/>
          <p:cNvSpPr txBox="1"/>
          <p:nvPr/>
        </p:nvSpPr>
        <p:spPr>
          <a:xfrm>
            <a:off x="679601" y="1098498"/>
            <a:ext cx="11053800" cy="40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1-Identifiez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fr-FR" sz="1800">
                <a:solidFill>
                  <a:schemeClr val="dk1"/>
                </a:solidFill>
              </a:rPr>
              <a:t>variables et leurs unités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   • </a:t>
            </a:r>
            <a:r>
              <a:rPr b="1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La variable dépendante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7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 de l’Autruche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unité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1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Kg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7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    •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7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La variable indépendante 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7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l'âge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unité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17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mois</a:t>
            </a:r>
            <a:r>
              <a:rPr b="0" i="0" lang="fr-FR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Donnez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titre du graphique.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La variation de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masse de l’autruche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fonction de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l’âge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1" i="0" sz="18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3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1" lang="fr-FR" sz="1800">
                <a:solidFill>
                  <a:schemeClr val="dk1"/>
                </a:solidFill>
              </a:rPr>
              <a:t>Remplissez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tableau suivant.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4- Identifiez </a:t>
            </a:r>
            <a:r>
              <a:rPr lang="fr-FR" sz="1800">
                <a:solidFill>
                  <a:schemeClr val="dk1"/>
                </a:solidFill>
              </a:rPr>
              <a:t>le nombre de segments.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</a:rPr>
              <a:t>         Le nombre de segments = </a:t>
            </a:r>
            <a:r>
              <a:rPr b="1" lang="fr-FR" sz="1800">
                <a:solidFill>
                  <a:srgbClr val="FF0000"/>
                </a:solidFill>
              </a:rPr>
              <a:t>2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097" name="Google Shape;1097;g37ee526a702_0_69"/>
          <p:cNvSpPr txBox="1"/>
          <p:nvPr/>
        </p:nvSpPr>
        <p:spPr>
          <a:xfrm>
            <a:off x="679601" y="5117837"/>
            <a:ext cx="10545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Décrivez</a:t>
            </a: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variations observées.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De 0 à </a:t>
            </a:r>
            <a:r>
              <a:rPr lang="fr-FR" sz="2000"/>
              <a:t>10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mois, la masse de l’autruche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augmente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kg à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120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kg.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De </a:t>
            </a:r>
            <a:r>
              <a:rPr lang="fr-FR" sz="2000"/>
              <a:t>08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à 14 mois, la masse de l’autruche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reste stable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à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120 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kg.</a:t>
            </a:r>
            <a:endParaRPr/>
          </a:p>
        </p:txBody>
      </p:sp>
      <p:graphicFrame>
        <p:nvGraphicFramePr>
          <p:cNvPr id="1098" name="Google Shape;1098;g37ee526a702_0_69"/>
          <p:cNvGraphicFramePr/>
          <p:nvPr/>
        </p:nvGraphicFramePr>
        <p:xfrm>
          <a:off x="1761845" y="318674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{AB937226-7D3F-484E-AED9-6ED4B5DFF4EC}</a:tableStyleId>
              </a:tblPr>
              <a:tblGrid>
                <a:gridCol w="3770225"/>
                <a:gridCol w="967125"/>
                <a:gridCol w="1173000"/>
                <a:gridCol w="1279625"/>
                <a:gridCol w="1373925"/>
              </a:tblGrid>
              <a:tr h="5296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Age (en mois)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10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14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7E4F6"/>
                    </a:solidFill>
                  </a:tcPr>
                </a:tc>
              </a:tr>
              <a:tr h="484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/>
                        <a:t>La masse de l’autruche (en Kg)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600" u="none" cap="none" strike="noStrike">
                          <a:solidFill>
                            <a:schemeClr val="dk1"/>
                          </a:solidFill>
                        </a:rPr>
                        <a:t>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fr-FR" sz="2000" u="none" cap="none" strike="noStrik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6C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3" name="Google Shape;1103;g37ee526a702_0_77"/>
          <p:cNvGrpSpPr/>
          <p:nvPr/>
        </p:nvGrpSpPr>
        <p:grpSpPr>
          <a:xfrm>
            <a:off x="2188830" y="1398713"/>
            <a:ext cx="7823591" cy="4347817"/>
            <a:chOff x="1324757" y="2465021"/>
            <a:chExt cx="11734800" cy="6521400"/>
          </a:xfrm>
        </p:grpSpPr>
        <p:sp>
          <p:nvSpPr>
            <p:cNvPr id="1104" name="Google Shape;1104;g37ee526a702_0_77"/>
            <p:cNvSpPr/>
            <p:nvPr/>
          </p:nvSpPr>
          <p:spPr>
            <a:xfrm>
              <a:off x="1324757" y="2465021"/>
              <a:ext cx="11734800" cy="6521400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9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g37ee526a702_0_77"/>
            <p:cNvSpPr/>
            <p:nvPr/>
          </p:nvSpPr>
          <p:spPr>
            <a:xfrm>
              <a:off x="1471714" y="2574003"/>
              <a:ext cx="11435400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g37ee526a702_0_77"/>
            <p:cNvSpPr/>
            <p:nvPr/>
          </p:nvSpPr>
          <p:spPr>
            <a:xfrm>
              <a:off x="1646588" y="2726403"/>
              <a:ext cx="11085600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1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7" name="Google Shape;1107;g37ee526a702_0_77"/>
          <p:cNvSpPr/>
          <p:nvPr/>
        </p:nvSpPr>
        <p:spPr>
          <a:xfrm>
            <a:off x="2653053" y="5210746"/>
            <a:ext cx="6960000" cy="86400"/>
          </a:xfrm>
          <a:prstGeom prst="rect">
            <a:avLst/>
          </a:prstGeom>
          <a:solidFill>
            <a:srgbClr val="8BC145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g37ee526a702_0_77"/>
          <p:cNvSpPr/>
          <p:nvPr/>
        </p:nvSpPr>
        <p:spPr>
          <a:xfrm>
            <a:off x="1778001" y="1851325"/>
            <a:ext cx="1455900" cy="6603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g37ee526a702_0_77"/>
          <p:cNvSpPr/>
          <p:nvPr/>
        </p:nvSpPr>
        <p:spPr>
          <a:xfrm rot="10800000">
            <a:off x="1801803" y="2511819"/>
            <a:ext cx="383400" cy="417300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g37ee526a702_0_77"/>
          <p:cNvSpPr/>
          <p:nvPr/>
        </p:nvSpPr>
        <p:spPr>
          <a:xfrm>
            <a:off x="2213177" y="1909802"/>
            <a:ext cx="10206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g37ee526a702_0_77"/>
          <p:cNvSpPr txBox="1"/>
          <p:nvPr/>
        </p:nvSpPr>
        <p:spPr>
          <a:xfrm>
            <a:off x="3233856" y="3118845"/>
            <a:ext cx="5910000" cy="18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Pratique autonome</a:t>
            </a:r>
            <a:endParaRPr/>
          </a:p>
          <a:p>
            <a:pPr indent="0" lvl="0" marL="0" marR="0" rtl="0" algn="ctr">
              <a:lnSpc>
                <a:spcPct val="114291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(15 min)</a:t>
            </a:r>
            <a:endParaRPr b="1" i="0" sz="4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2" name="Google Shape;1112;g37ee526a702_0_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73590" y="2020883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37ee526a702_0_90"/>
          <p:cNvSpPr/>
          <p:nvPr/>
        </p:nvSpPr>
        <p:spPr>
          <a:xfrm>
            <a:off x="1009033" y="276600"/>
            <a:ext cx="39471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1119" name="Google Shape;1119;g37ee526a702_0_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g37ee526a702_0_90"/>
          <p:cNvSpPr/>
          <p:nvPr/>
        </p:nvSpPr>
        <p:spPr>
          <a:xfrm>
            <a:off x="2268126" y="1688095"/>
            <a:ext cx="8127600" cy="3818100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g37ee526a702_0_90"/>
          <p:cNvSpPr/>
          <p:nvPr/>
        </p:nvSpPr>
        <p:spPr>
          <a:xfrm>
            <a:off x="2388400" y="1812195"/>
            <a:ext cx="7899000" cy="356610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g37ee526a702_0_90"/>
          <p:cNvSpPr/>
          <p:nvPr/>
        </p:nvSpPr>
        <p:spPr>
          <a:xfrm>
            <a:off x="3170164" y="3352462"/>
            <a:ext cx="6736200" cy="5478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g37ee526a702_0_90"/>
          <p:cNvSpPr/>
          <p:nvPr/>
        </p:nvSpPr>
        <p:spPr>
          <a:xfrm>
            <a:off x="3166184" y="2731292"/>
            <a:ext cx="6743700" cy="5478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4" name="Google Shape;1124;g37ee526a702_0_90"/>
          <p:cNvSpPr/>
          <p:nvPr/>
        </p:nvSpPr>
        <p:spPr>
          <a:xfrm>
            <a:off x="3166184" y="2112780"/>
            <a:ext cx="6740400" cy="5478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5" name="Google Shape;1125;g37ee526a702_0_90"/>
          <p:cNvSpPr/>
          <p:nvPr/>
        </p:nvSpPr>
        <p:spPr>
          <a:xfrm>
            <a:off x="3296198" y="2135674"/>
            <a:ext cx="51309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6" name="Google Shape;1126;g37ee526a702_0_90"/>
          <p:cNvSpPr/>
          <p:nvPr/>
        </p:nvSpPr>
        <p:spPr>
          <a:xfrm>
            <a:off x="9234739" y="2113470"/>
            <a:ext cx="519600" cy="5196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g37ee526a702_0_90"/>
          <p:cNvSpPr txBox="1"/>
          <p:nvPr/>
        </p:nvSpPr>
        <p:spPr>
          <a:xfrm>
            <a:off x="8406970" y="2186372"/>
            <a:ext cx="79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1128" name="Google Shape;1128;g37ee526a702_0_90"/>
          <p:cNvSpPr/>
          <p:nvPr/>
        </p:nvSpPr>
        <p:spPr>
          <a:xfrm>
            <a:off x="9234739" y="2757350"/>
            <a:ext cx="519600" cy="5196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g37ee526a702_0_90"/>
          <p:cNvSpPr txBox="1"/>
          <p:nvPr/>
        </p:nvSpPr>
        <p:spPr>
          <a:xfrm>
            <a:off x="8365285" y="2838265"/>
            <a:ext cx="91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1130" name="Google Shape;1130;g37ee526a702_0_90"/>
          <p:cNvSpPr/>
          <p:nvPr/>
        </p:nvSpPr>
        <p:spPr>
          <a:xfrm>
            <a:off x="9234739" y="3363291"/>
            <a:ext cx="519600" cy="5196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g37ee526a702_0_90"/>
          <p:cNvSpPr txBox="1"/>
          <p:nvPr/>
        </p:nvSpPr>
        <p:spPr>
          <a:xfrm>
            <a:off x="8357943" y="3466221"/>
            <a:ext cx="968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1132" name="Google Shape;1132;g37ee526a702_0_90"/>
          <p:cNvSpPr/>
          <p:nvPr/>
        </p:nvSpPr>
        <p:spPr>
          <a:xfrm>
            <a:off x="2555417" y="2202279"/>
            <a:ext cx="395400" cy="395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133" name="Google Shape;1133;g37ee526a702_0_90"/>
          <p:cNvSpPr/>
          <p:nvPr/>
        </p:nvSpPr>
        <p:spPr>
          <a:xfrm>
            <a:off x="2555417" y="2796740"/>
            <a:ext cx="395400" cy="395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134" name="Google Shape;1134;g37ee526a702_0_90"/>
          <p:cNvSpPr/>
          <p:nvPr/>
        </p:nvSpPr>
        <p:spPr>
          <a:xfrm>
            <a:off x="2555417" y="3416151"/>
            <a:ext cx="395400" cy="395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135" name="Google Shape;1135;g37ee526a702_0_90"/>
          <p:cNvSpPr/>
          <p:nvPr/>
        </p:nvSpPr>
        <p:spPr>
          <a:xfrm>
            <a:off x="2555416" y="3986354"/>
            <a:ext cx="395400" cy="395400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136" name="Google Shape;1136;g37ee526a702_0_90"/>
          <p:cNvSpPr txBox="1"/>
          <p:nvPr/>
        </p:nvSpPr>
        <p:spPr>
          <a:xfrm>
            <a:off x="3415933" y="2797105"/>
            <a:ext cx="2955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g37ee526a702_0_90"/>
          <p:cNvSpPr txBox="1"/>
          <p:nvPr/>
        </p:nvSpPr>
        <p:spPr>
          <a:xfrm>
            <a:off x="3362284" y="3447649"/>
            <a:ext cx="487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g37ee526a702_0_90"/>
          <p:cNvSpPr/>
          <p:nvPr/>
        </p:nvSpPr>
        <p:spPr>
          <a:xfrm>
            <a:off x="2555415" y="4591675"/>
            <a:ext cx="395400" cy="395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139" name="Google Shape;1139;g37ee526a702_0_90"/>
          <p:cNvSpPr/>
          <p:nvPr/>
        </p:nvSpPr>
        <p:spPr>
          <a:xfrm>
            <a:off x="3184667" y="4014262"/>
            <a:ext cx="6736500" cy="502500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g37ee526a702_0_90"/>
          <p:cNvSpPr/>
          <p:nvPr/>
        </p:nvSpPr>
        <p:spPr>
          <a:xfrm>
            <a:off x="9246002" y="3989352"/>
            <a:ext cx="519600" cy="5196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g37ee526a702_0_90"/>
          <p:cNvSpPr txBox="1"/>
          <p:nvPr/>
        </p:nvSpPr>
        <p:spPr>
          <a:xfrm>
            <a:off x="8361326" y="4040269"/>
            <a:ext cx="910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1142" name="Google Shape;1142;g37ee526a702_0_90"/>
          <p:cNvSpPr txBox="1"/>
          <p:nvPr/>
        </p:nvSpPr>
        <p:spPr>
          <a:xfrm>
            <a:off x="3376853" y="4086333"/>
            <a:ext cx="3102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g37ee526a702_0_90"/>
          <p:cNvSpPr/>
          <p:nvPr/>
        </p:nvSpPr>
        <p:spPr>
          <a:xfrm>
            <a:off x="3184668" y="4578814"/>
            <a:ext cx="6721800" cy="50250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g37ee526a702_0_90"/>
          <p:cNvSpPr/>
          <p:nvPr/>
        </p:nvSpPr>
        <p:spPr>
          <a:xfrm>
            <a:off x="9246002" y="4544423"/>
            <a:ext cx="519600" cy="519600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g37ee526a702_0_90"/>
          <p:cNvSpPr txBox="1"/>
          <p:nvPr/>
        </p:nvSpPr>
        <p:spPr>
          <a:xfrm>
            <a:off x="8426248" y="4633651"/>
            <a:ext cx="780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7ee526a702_0_122"/>
          <p:cNvSpPr txBox="1"/>
          <p:nvPr/>
        </p:nvSpPr>
        <p:spPr>
          <a:xfrm>
            <a:off x="1312606" y="266551"/>
            <a:ext cx="9566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chacun pour soi; prenez l’activité </a:t>
            </a:r>
            <a:r>
              <a:rPr b="1" lang="fr-FR" sz="1600">
                <a:solidFill>
                  <a:srgbClr val="222A35"/>
                </a:solidFill>
              </a:rPr>
              <a:t>de la </a:t>
            </a: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 page </a:t>
            </a:r>
            <a:r>
              <a:rPr b="1" lang="fr-FR" sz="1600">
                <a:solidFill>
                  <a:srgbClr val="222A35"/>
                </a:solidFill>
              </a:rPr>
              <a:t>26</a:t>
            </a: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 sur le livret.</a:t>
            </a:r>
            <a:endParaRPr/>
          </a:p>
        </p:txBody>
      </p:sp>
      <p:sp>
        <p:nvSpPr>
          <p:cNvPr id="1151" name="Google Shape;1151;g37ee526a702_0_122"/>
          <p:cNvSpPr txBox="1"/>
          <p:nvPr/>
        </p:nvSpPr>
        <p:spPr>
          <a:xfrm>
            <a:off x="1312605" y="517694"/>
            <a:ext cx="95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Circuler entre les rangs, cibler les élèves en difficultés, Insister sur le travail individuel.  Inciter les élèves à demander de l'aide en cas de besoin.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2" name="Google Shape;1152;g37ee526a702_0_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0538" y="1428250"/>
            <a:ext cx="11370826" cy="439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6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" name="Google Shape;1157;g37ee526a702_0_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g37ee526a702_0_138"/>
          <p:cNvSpPr txBox="1"/>
          <p:nvPr/>
        </p:nvSpPr>
        <p:spPr>
          <a:xfrm>
            <a:off x="376159" y="924321"/>
            <a:ext cx="11553000" cy="3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1-Identifiez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variables et leurs unités.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La variable dépendante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………………..……….</a:t>
            </a:r>
            <a:r>
              <a:rPr lang="fr-FR" sz="1800"/>
              <a:t>.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r-FR" sz="1800"/>
              <a:t>S</a:t>
            </a: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unité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……</a:t>
            </a:r>
            <a:r>
              <a:rPr lang="fr-FR" sz="1800"/>
              <a:t>…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…... </a:t>
            </a:r>
            <a:endParaRPr sz="1800"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La variable indépendante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……………………</a:t>
            </a:r>
            <a:r>
              <a:rPr lang="fr-FR" sz="1800"/>
              <a:t>…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fr-FR" sz="1800"/>
              <a:t>S</a:t>
            </a: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unité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……</a:t>
            </a:r>
            <a:r>
              <a:rPr lang="fr-FR" sz="1800"/>
              <a:t>…..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…... </a:t>
            </a:r>
            <a:endParaRPr sz="1800"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</a:t>
            </a:r>
            <a:r>
              <a:rPr b="1" lang="fr-FR" sz="1800">
                <a:solidFill>
                  <a:schemeClr val="dk1"/>
                </a:solidFill>
              </a:rPr>
              <a:t>Identifiez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titre du graphique.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………………..……………………………………………………………………………………………..…………………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3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1" lang="fr-FR" sz="1800">
                <a:solidFill>
                  <a:schemeClr val="dk1"/>
                </a:solidFill>
              </a:rPr>
              <a:t>Remplissez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tableau suivant.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3- Identifiez </a:t>
            </a:r>
            <a:r>
              <a:rPr lang="fr-FR" sz="1800">
                <a:solidFill>
                  <a:schemeClr val="dk1"/>
                </a:solidFill>
              </a:rPr>
              <a:t>le nombre de segments.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</a:rPr>
              <a:t>         Le nombre de segments = ……………..……………………………….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159" name="Google Shape;1159;g37ee526a702_0_138"/>
          <p:cNvSpPr txBox="1"/>
          <p:nvPr/>
        </p:nvSpPr>
        <p:spPr>
          <a:xfrm>
            <a:off x="1312606" y="266551"/>
            <a:ext cx="9566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Maintenant, vous allez travailler chacun pour soi; prenez l’activité </a:t>
            </a:r>
            <a:r>
              <a:rPr b="1" lang="fr-FR" sz="1600">
                <a:solidFill>
                  <a:srgbClr val="222A35"/>
                </a:solidFill>
              </a:rPr>
              <a:t>de la</a:t>
            </a: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 page </a:t>
            </a:r>
            <a:r>
              <a:rPr b="1" lang="fr-FR" sz="1600">
                <a:solidFill>
                  <a:srgbClr val="222A35"/>
                </a:solidFill>
              </a:rPr>
              <a:t>26</a:t>
            </a:r>
            <a:r>
              <a:rPr b="1" i="0" lang="fr-FR" sz="16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 sur le livret.</a:t>
            </a:r>
            <a:endParaRPr/>
          </a:p>
        </p:txBody>
      </p:sp>
      <p:sp>
        <p:nvSpPr>
          <p:cNvPr id="1160" name="Google Shape;1160;g37ee526a702_0_138"/>
          <p:cNvSpPr txBox="1"/>
          <p:nvPr/>
        </p:nvSpPr>
        <p:spPr>
          <a:xfrm>
            <a:off x="1312605" y="517694"/>
            <a:ext cx="9566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Circuler entre les rangs, cibler les élèves en difficultés, Insister sur le travail individuel.  Inciter les élèves à demander de l'aide en cas de besoin.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161" name="Google Shape;1161;g37ee526a702_0_138"/>
          <p:cNvGraphicFramePr/>
          <p:nvPr/>
        </p:nvGraphicFramePr>
        <p:xfrm>
          <a:off x="2977157" y="299968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{AB937226-7D3F-484E-AED9-6ED4B5DFF4EC}</a:tableStyleId>
              </a:tblPr>
              <a:tblGrid>
                <a:gridCol w="3199825"/>
                <a:gridCol w="1041100"/>
                <a:gridCol w="1028975"/>
                <a:gridCol w="1077400"/>
                <a:gridCol w="1169800"/>
                <a:gridCol w="922225"/>
              </a:tblGrid>
              <a:tr h="468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1D8FE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Temps en (heures)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</a:tr>
              <a:tr h="468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Température (°C)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fr-FR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</a:tr>
            </a:tbl>
          </a:graphicData>
        </a:graphic>
      </p:graphicFrame>
      <p:sp>
        <p:nvSpPr>
          <p:cNvPr id="1162" name="Google Shape;1162;g37ee526a702_0_138"/>
          <p:cNvSpPr txBox="1"/>
          <p:nvPr/>
        </p:nvSpPr>
        <p:spPr>
          <a:xfrm>
            <a:off x="507079" y="4916374"/>
            <a:ext cx="11291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5- Décrivez les variations observées 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0 à 6 heures, la température …………………………………..…..…. à ………… °C.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6 à 14 heures, la température ……..……………………… de …..….°C à…………. °C.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14 à 20 heures, la température ……..………….………… de …..….°C à…………. °C.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7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317" name="Google Shape;317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77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77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77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77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77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77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77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77"/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326" name="Google Shape;326;p77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77"/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328" name="Google Shape;328;p77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77"/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 </a:t>
            </a:r>
            <a:endParaRPr/>
          </a:p>
        </p:txBody>
      </p:sp>
      <p:sp>
        <p:nvSpPr>
          <p:cNvPr id="330" name="Google Shape;330;p77"/>
          <p:cNvSpPr/>
          <p:nvPr/>
        </p:nvSpPr>
        <p:spPr>
          <a:xfrm>
            <a:off x="2575079" y="2241339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31" name="Google Shape;331;p77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32" name="Google Shape;332;p77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33" name="Google Shape;333;p77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34" name="Google Shape;334;p77"/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77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77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37" name="Google Shape;337;p77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77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77"/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15 min</a:t>
            </a:r>
            <a:endParaRPr/>
          </a:p>
        </p:txBody>
      </p:sp>
      <p:sp>
        <p:nvSpPr>
          <p:cNvPr id="340" name="Google Shape;340;p77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77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77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77"/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6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" name="Google Shape;1167;g37ee526a702_0_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168" name="Google Shape;1168;g37ee526a702_0_147"/>
          <p:cNvSpPr txBox="1"/>
          <p:nvPr/>
        </p:nvSpPr>
        <p:spPr>
          <a:xfrm>
            <a:off x="1081548" y="337150"/>
            <a:ext cx="609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g37ee526a702_0_147"/>
          <p:cNvSpPr txBox="1"/>
          <p:nvPr/>
        </p:nvSpPr>
        <p:spPr>
          <a:xfrm>
            <a:off x="376159" y="1040921"/>
            <a:ext cx="5503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</a:t>
            </a:r>
            <a:r>
              <a:rPr b="1" lang="fr-FR" sz="1800">
                <a:solidFill>
                  <a:schemeClr val="dk1"/>
                </a:solidFill>
              </a:rPr>
              <a:t>Identifiez</a:t>
            </a:r>
            <a:r>
              <a:rPr lang="fr-FR" sz="1800">
                <a:solidFill>
                  <a:schemeClr val="dk1"/>
                </a:solidFill>
              </a:rPr>
              <a:t> les variables et leurs unités.</a:t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170" name="Google Shape;1170;g37ee526a702_0_147"/>
          <p:cNvSpPr txBox="1"/>
          <p:nvPr/>
        </p:nvSpPr>
        <p:spPr>
          <a:xfrm>
            <a:off x="376158" y="3667521"/>
            <a:ext cx="55035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La variable indépendante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……………………</a:t>
            </a:r>
            <a:r>
              <a:rPr lang="fr-FR" sz="1800"/>
              <a:t> </a:t>
            </a:r>
            <a:endParaRPr sz="1800"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unité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……………..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g37ee526a702_0_147"/>
          <p:cNvSpPr txBox="1"/>
          <p:nvPr/>
        </p:nvSpPr>
        <p:spPr>
          <a:xfrm>
            <a:off x="315694" y="1982399"/>
            <a:ext cx="55035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La variable dépendante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………………………</a:t>
            </a:r>
            <a:endParaRPr sz="1800"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/>
              <a:t>S</a:t>
            </a: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 unité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………………….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1172" name="Google Shape;1172;g37ee526a702_0_1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9984" y="1282814"/>
            <a:ext cx="6007541" cy="4060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" name="Google Shape;1177;g37ee526a702_0_1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178" name="Google Shape;1178;g37ee526a702_0_156"/>
          <p:cNvSpPr txBox="1"/>
          <p:nvPr/>
        </p:nvSpPr>
        <p:spPr>
          <a:xfrm>
            <a:off x="1081548" y="337150"/>
            <a:ext cx="609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9" name="Google Shape;1179;g37ee526a702_0_156"/>
          <p:cNvSpPr txBox="1"/>
          <p:nvPr/>
        </p:nvSpPr>
        <p:spPr>
          <a:xfrm>
            <a:off x="300413" y="1954689"/>
            <a:ext cx="56178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</a:t>
            </a:r>
            <a:r>
              <a:rPr b="1" lang="fr-FR" sz="1800">
                <a:solidFill>
                  <a:schemeClr val="dk1"/>
                </a:solidFill>
              </a:rPr>
              <a:t>Identifiez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titre du graphique.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…………………………</a:t>
            </a:r>
            <a:r>
              <a:rPr b="1" lang="fr-FR" sz="2000">
                <a:solidFill>
                  <a:srgbClr val="FF0000"/>
                </a:solidFill>
              </a:rPr>
              <a:t>………………………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 …………………………………….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80" name="Google Shape;1180;g37ee526a702_0_1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9984" y="1282814"/>
            <a:ext cx="6007541" cy="4060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5" name="Google Shape;1185;g37ee526a702_0_1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186" name="Google Shape;1186;g37ee526a702_0_163"/>
          <p:cNvSpPr txBox="1"/>
          <p:nvPr/>
        </p:nvSpPr>
        <p:spPr>
          <a:xfrm>
            <a:off x="1081548" y="337150"/>
            <a:ext cx="609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7" name="Google Shape;1187;g37ee526a702_0_163"/>
          <p:cNvSpPr txBox="1"/>
          <p:nvPr/>
        </p:nvSpPr>
        <p:spPr>
          <a:xfrm>
            <a:off x="463019" y="1495823"/>
            <a:ext cx="11553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3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1" lang="fr-FR" sz="1800">
                <a:solidFill>
                  <a:schemeClr val="dk1"/>
                </a:solidFill>
              </a:rPr>
              <a:t> Rempliss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 tableau suivant.</a:t>
            </a:r>
            <a:endParaRPr/>
          </a:p>
        </p:txBody>
      </p:sp>
      <p:graphicFrame>
        <p:nvGraphicFramePr>
          <p:cNvPr id="1188" name="Google Shape;1188;g37ee526a702_0_163"/>
          <p:cNvGraphicFramePr/>
          <p:nvPr/>
        </p:nvGraphicFramePr>
        <p:xfrm>
          <a:off x="745577" y="402736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{AB937226-7D3F-484E-AED9-6ED4B5DFF4EC}</a:tableStyleId>
              </a:tblPr>
              <a:tblGrid>
                <a:gridCol w="3199825"/>
                <a:gridCol w="1041100"/>
                <a:gridCol w="1028975"/>
                <a:gridCol w="1077400"/>
                <a:gridCol w="1169800"/>
                <a:gridCol w="922225"/>
              </a:tblGrid>
              <a:tr h="468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1D8FE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Temps en (heures)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</a:tr>
              <a:tr h="468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Température (°C)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…..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….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</a:tr>
            </a:tbl>
          </a:graphicData>
        </a:graphic>
      </p:graphicFrame>
      <p:sp>
        <p:nvSpPr>
          <p:cNvPr id="1189" name="Google Shape;1189;g37ee526a702_0_163"/>
          <p:cNvSpPr txBox="1"/>
          <p:nvPr/>
        </p:nvSpPr>
        <p:spPr>
          <a:xfrm>
            <a:off x="544702" y="5151675"/>
            <a:ext cx="67098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4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1" lang="fr-FR" sz="1800">
                <a:solidFill>
                  <a:schemeClr val="dk1"/>
                </a:solidFill>
              </a:rPr>
              <a:t>Identifiez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nombre de segments.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 nombre de segments 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=…………………………….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0" name="Google Shape;1190;g37ee526a702_0_1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92875" y="1049897"/>
            <a:ext cx="4392425" cy="296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6" name="Google Shape;1196;g37ee526a702_0_1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197" name="Google Shape;1197;g37ee526a702_0_172"/>
          <p:cNvSpPr txBox="1"/>
          <p:nvPr/>
        </p:nvSpPr>
        <p:spPr>
          <a:xfrm>
            <a:off x="1081548" y="337150"/>
            <a:ext cx="609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g37ee526a702_0_172"/>
          <p:cNvSpPr txBox="1"/>
          <p:nvPr/>
        </p:nvSpPr>
        <p:spPr>
          <a:xfrm>
            <a:off x="362363" y="1040914"/>
            <a:ext cx="11291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5- Décrivez les variations observées :</a:t>
            </a:r>
            <a:endParaRPr/>
          </a:p>
        </p:txBody>
      </p:sp>
      <p:sp>
        <p:nvSpPr>
          <p:cNvPr id="1199" name="Google Shape;1199;g37ee526a702_0_172"/>
          <p:cNvSpPr txBox="1"/>
          <p:nvPr/>
        </p:nvSpPr>
        <p:spPr>
          <a:xfrm>
            <a:off x="325787" y="2321074"/>
            <a:ext cx="54930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0 à 6 heures, la température …………………………. à ……..°C.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6 à 14 heures, la température…………………………. de …….°C à …….°C.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14 à 20 heures, la température …………….………. de ……..°C à ……..°C.</a:t>
            </a:r>
            <a:endParaRPr/>
          </a:p>
        </p:txBody>
      </p:sp>
      <p:pic>
        <p:nvPicPr>
          <p:cNvPr id="1200" name="Google Shape;1200;g37ee526a702_0_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9984" y="1282814"/>
            <a:ext cx="6007541" cy="4060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4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5" name="Google Shape;1205;g37ee526a702_0_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24551" y="435828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1206" name="Google Shape;1206;g37ee526a702_0_181"/>
          <p:cNvSpPr txBox="1"/>
          <p:nvPr/>
        </p:nvSpPr>
        <p:spPr>
          <a:xfrm>
            <a:off x="1081548" y="337150"/>
            <a:ext cx="609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Voici les réponses. 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7" name="Google Shape;1207;g37ee526a702_0_181"/>
          <p:cNvSpPr txBox="1"/>
          <p:nvPr/>
        </p:nvSpPr>
        <p:spPr>
          <a:xfrm>
            <a:off x="376159" y="924321"/>
            <a:ext cx="11553000" cy="387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1-Identifiez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les variables</a:t>
            </a:r>
            <a:r>
              <a:rPr lang="fr-FR" sz="1800">
                <a:solidFill>
                  <a:schemeClr val="dk1"/>
                </a:solidFill>
              </a:rPr>
              <a:t>  et leurs unités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La variable dépendante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température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unité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°C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1D8FEB"/>
                </a:solidFill>
                <a:latin typeface="Arial"/>
                <a:ea typeface="Arial"/>
                <a:cs typeface="Arial"/>
                <a:sym typeface="Arial"/>
              </a:rPr>
              <a:t>La variable indépendante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</a:t>
            </a:r>
            <a:r>
              <a:rPr b="1" i="0" lang="fr-FR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 temps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 unité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heure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800"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</a:t>
            </a:r>
            <a:r>
              <a:rPr b="1" lang="fr-FR" sz="1800">
                <a:solidFill>
                  <a:schemeClr val="dk1"/>
                </a:solidFill>
              </a:rPr>
              <a:t>Identifiez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titre du graphique.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         🡪 La variation de 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la température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fonction du</a:t>
            </a:r>
            <a:r>
              <a:rPr b="1" i="0" lang="fr-FR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temps (les heures de la journée)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3</a:t>
            </a:r>
            <a:r>
              <a:rPr b="1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1" lang="fr-FR" sz="1800">
                <a:solidFill>
                  <a:schemeClr val="dk1"/>
                </a:solidFill>
              </a:rPr>
              <a:t>Remplissez </a:t>
            </a:r>
            <a:r>
              <a:rPr b="0" i="0" lang="fr-F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 tableau suivant.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</a:rPr>
              <a:t>4- Identifiez </a:t>
            </a:r>
            <a:r>
              <a:rPr lang="fr-FR" sz="1800">
                <a:solidFill>
                  <a:schemeClr val="dk1"/>
                </a:solidFill>
              </a:rPr>
              <a:t>le nombre de segments.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</a:rPr>
              <a:t>         Le nombre de segments  = ……………..</a:t>
            </a:r>
            <a:r>
              <a:rPr b="1" lang="fr-FR" sz="1800">
                <a:solidFill>
                  <a:srgbClr val="FF0000"/>
                </a:solidFill>
              </a:rPr>
              <a:t>03</a:t>
            </a:r>
            <a:r>
              <a:rPr lang="fr-FR" sz="1800">
                <a:solidFill>
                  <a:schemeClr val="dk1"/>
                </a:solidFill>
              </a:rPr>
              <a:t>……………………………….</a:t>
            </a:r>
            <a:endParaRPr sz="1800">
              <a:solidFill>
                <a:schemeClr val="dk1"/>
              </a:solidFill>
            </a:endParaRPr>
          </a:p>
        </p:txBody>
      </p:sp>
      <p:graphicFrame>
        <p:nvGraphicFramePr>
          <p:cNvPr id="1208" name="Google Shape;1208;g37ee526a702_0_181"/>
          <p:cNvGraphicFramePr/>
          <p:nvPr/>
        </p:nvGraphicFramePr>
        <p:xfrm>
          <a:off x="1776882" y="30639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{AB937226-7D3F-484E-AED9-6ED4B5DFF4EC}</a:tableStyleId>
              </a:tblPr>
              <a:tblGrid>
                <a:gridCol w="3199825"/>
                <a:gridCol w="1041100"/>
                <a:gridCol w="1028975"/>
                <a:gridCol w="1077400"/>
                <a:gridCol w="1169800"/>
                <a:gridCol w="922225"/>
              </a:tblGrid>
              <a:tr h="468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1D8FEB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Temps en (heures)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20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CAE4F6"/>
                    </a:solidFill>
                  </a:tcPr>
                </a:tc>
              </a:tr>
              <a:tr h="468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C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Température (°C)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fr-FR" sz="18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Arial"/>
                        <a:buNone/>
                      </a:pPr>
                      <a:r>
                        <a:rPr b="1" i="0" lang="fr-FR" sz="2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14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rgbClr val="F8D8CA"/>
                    </a:solidFill>
                  </a:tcPr>
                </a:tc>
              </a:tr>
            </a:tbl>
          </a:graphicData>
        </a:graphic>
      </p:graphicFrame>
      <p:sp>
        <p:nvSpPr>
          <p:cNvPr id="1209" name="Google Shape;1209;g37ee526a702_0_181"/>
          <p:cNvSpPr txBox="1"/>
          <p:nvPr/>
        </p:nvSpPr>
        <p:spPr>
          <a:xfrm>
            <a:off x="414154" y="4877624"/>
            <a:ext cx="112911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5- Décrivez les variations observées :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0 à 6 heures, la température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reste stable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à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°C.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6 à 14 heures, la température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augmente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 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°C à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°C.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-De 14 à 20 heures, la température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diminue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°C à</a:t>
            </a:r>
            <a:r>
              <a:rPr b="1" i="0" lang="fr-FR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14</a:t>
            </a:r>
            <a:r>
              <a:rPr b="0" i="0" lang="fr-FR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°C.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4" name="Google Shape;1214;p12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215" name="Google Shape;1215;p123"/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fmla="val 2665" name="adj"/>
              </a:avLst>
            </a:prstGeom>
            <a:solidFill>
              <a:schemeClr val="lt1"/>
            </a:solidFill>
            <a:ln cap="flat" cmpd="sng" w="25400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6666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1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23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705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8" name="Google Shape;1218;p123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123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123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44546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123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123"/>
          <p:cNvSpPr txBox="1"/>
          <p:nvPr/>
        </p:nvSpPr>
        <p:spPr>
          <a:xfrm>
            <a:off x="2570723" y="3118845"/>
            <a:ext cx="7390463" cy="16671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Clôture de la séance</a:t>
            </a:r>
            <a:endParaRPr/>
          </a:p>
          <a:p>
            <a:pPr indent="0" lvl="0" marL="0" marR="0" rtl="0" algn="ctr">
              <a:lnSpc>
                <a:spcPct val="114291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b="1" i="0" lang="fr-FR" sz="4800" u="none" cap="none" strike="noStrike">
                <a:solidFill>
                  <a:srgbClr val="44546A"/>
                </a:solidFill>
                <a:latin typeface="Arial"/>
                <a:ea typeface="Arial"/>
                <a:cs typeface="Arial"/>
                <a:sym typeface="Arial"/>
              </a:rPr>
              <a:t>(5 mn)</a:t>
            </a:r>
            <a:endParaRPr b="1" i="0" sz="4800" u="none" cap="none" strike="noStrike">
              <a:solidFill>
                <a:srgbClr val="44546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3" name="Google Shape;1223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08072" y="2070459"/>
            <a:ext cx="649963" cy="649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24"/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Structure de la séance</a:t>
            </a:r>
            <a:endParaRPr/>
          </a:p>
        </p:txBody>
      </p:sp>
      <p:pic>
        <p:nvPicPr>
          <p:cNvPr id="1230" name="Google Shape;1230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368" y="299505"/>
            <a:ext cx="609383" cy="609383"/>
          </a:xfrm>
          <a:prstGeom prst="rect">
            <a:avLst/>
          </a:prstGeom>
          <a:noFill/>
          <a:ln>
            <a:noFill/>
          </a:ln>
        </p:spPr>
      </p:pic>
      <p:sp>
        <p:nvSpPr>
          <p:cNvPr id="1231" name="Google Shape;1231;p124"/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fmla="val 2665" name="adj"/>
            </a:avLst>
          </a:prstGeom>
          <a:solidFill>
            <a:schemeClr val="lt1"/>
          </a:solidFill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124"/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124"/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124"/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124"/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1" i="0" sz="16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124"/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Ouverture de la séance 		                     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124"/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124"/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1239" name="Google Shape;1239;p124"/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124"/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10 min</a:t>
            </a:r>
            <a:endParaRPr/>
          </a:p>
        </p:txBody>
      </p:sp>
      <p:sp>
        <p:nvSpPr>
          <p:cNvPr id="1241" name="Google Shape;1241;p124"/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124"/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12 min </a:t>
            </a:r>
            <a:endParaRPr/>
          </a:p>
        </p:txBody>
      </p:sp>
      <p:sp>
        <p:nvSpPr>
          <p:cNvPr id="1243" name="Google Shape;1243;p124"/>
          <p:cNvSpPr/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244" name="Google Shape;1244;p124"/>
          <p:cNvSpPr/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1245" name="Google Shape;1245;p124"/>
          <p:cNvSpPr/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1246" name="Google Shape;1246;p124"/>
          <p:cNvSpPr/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247" name="Google Shape;1247;p124"/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124"/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 				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124"/>
          <p:cNvSpPr/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33"/>
              <a:buFont typeface="Arial"/>
              <a:buNone/>
            </a:pPr>
            <a:r>
              <a:rPr b="1" i="0" lang="fr-FR" sz="2133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1250" name="Google Shape;1250;p124"/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33"/>
              <a:buFont typeface="Arial"/>
              <a:buNone/>
            </a:pPr>
            <a:r>
              <a:t/>
            </a:r>
            <a:endParaRPr b="1" i="0" sz="1733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124"/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124"/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08 min</a:t>
            </a:r>
            <a:endParaRPr/>
          </a:p>
        </p:txBody>
      </p:sp>
      <p:sp>
        <p:nvSpPr>
          <p:cNvPr id="1253" name="Google Shape;1253;p124"/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 </a:t>
            </a:r>
            <a:endParaRPr b="1" i="0" sz="20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124"/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chemeClr val="accent6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124"/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124"/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5 min</a:t>
            </a:r>
            <a:endParaRPr/>
          </a:p>
        </p:txBody>
      </p:sp>
      <p:sp>
        <p:nvSpPr>
          <p:cNvPr id="1257" name="Google Shape;1257;p124"/>
          <p:cNvSpPr txBox="1"/>
          <p:nvPr/>
        </p:nvSpPr>
        <p:spPr>
          <a:xfrm>
            <a:off x="3257746" y="4655045"/>
            <a:ext cx="29365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Clôture de la séance</a:t>
            </a:r>
            <a:endParaRPr b="1" i="0" sz="2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2" name="Google Shape;1262;p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263" name="Google Shape;1263;p125"/>
          <p:cNvSpPr txBox="1"/>
          <p:nvPr/>
        </p:nvSpPr>
        <p:spPr>
          <a:xfrm>
            <a:off x="975537" y="371672"/>
            <a:ext cx="60977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Ce qu’on a appris aujourd’hui:</a:t>
            </a:r>
            <a:endParaRPr/>
          </a:p>
        </p:txBody>
      </p:sp>
      <p:sp>
        <p:nvSpPr>
          <p:cNvPr id="1264" name="Google Shape;1264;p125"/>
          <p:cNvSpPr/>
          <p:nvPr/>
        </p:nvSpPr>
        <p:spPr>
          <a:xfrm>
            <a:off x="975537" y="2790948"/>
            <a:ext cx="10194927" cy="774748"/>
          </a:xfrm>
          <a:prstGeom prst="roundRect">
            <a:avLst>
              <a:gd fmla="val 50000" name="adj"/>
            </a:avLst>
          </a:prstGeom>
          <a:noFill/>
          <a:ln cap="flat" cmpd="sng" w="19050">
            <a:solidFill>
              <a:srgbClr val="72B6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5" name="Google Shape;1265;p1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29" y="2173019"/>
            <a:ext cx="907598" cy="907598"/>
          </a:xfrm>
          <a:prstGeom prst="rect">
            <a:avLst/>
          </a:prstGeom>
          <a:noFill/>
          <a:ln>
            <a:noFill/>
          </a:ln>
        </p:spPr>
      </p:pic>
      <p:sp>
        <p:nvSpPr>
          <p:cNvPr id="1266" name="Google Shape;1266;p125"/>
          <p:cNvSpPr txBox="1"/>
          <p:nvPr/>
        </p:nvSpPr>
        <p:spPr>
          <a:xfrm>
            <a:off x="1739104" y="2816042"/>
            <a:ext cx="943136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fr-FR" sz="3200" u="none" cap="none" strike="noStrike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graphique en courbe avec plusieurs segments. 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1" name="Google Shape;1271;p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272" name="Google Shape;1272;p126"/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fr-FR" sz="2000" u="none" cap="none" strike="noStrik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récapituler , pour lire un graphique je dois :</a:t>
            </a:r>
            <a:endParaRPr/>
          </a:p>
        </p:txBody>
      </p:sp>
      <p:pic>
        <p:nvPicPr>
          <p:cNvPr id="1273" name="Google Shape;1273;p1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387" y="1504366"/>
            <a:ext cx="4711743" cy="29651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4" name="Google Shape;1274;p126"/>
          <p:cNvCxnSpPr/>
          <p:nvPr/>
        </p:nvCxnSpPr>
        <p:spPr>
          <a:xfrm rot="10800000">
            <a:off x="1691699" y="3056046"/>
            <a:ext cx="0" cy="1095437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275" name="Google Shape;1275;p126"/>
          <p:cNvSpPr txBox="1"/>
          <p:nvPr/>
        </p:nvSpPr>
        <p:spPr>
          <a:xfrm>
            <a:off x="4651464" y="3849062"/>
            <a:ext cx="1894968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6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Quantité d’engrais en (kg/ha)</a:t>
            </a:r>
            <a:endParaRPr/>
          </a:p>
        </p:txBody>
      </p:sp>
      <p:sp>
        <p:nvSpPr>
          <p:cNvPr id="1276" name="Google Shape;1276;p126"/>
          <p:cNvSpPr/>
          <p:nvPr/>
        </p:nvSpPr>
        <p:spPr>
          <a:xfrm>
            <a:off x="769770" y="4544077"/>
            <a:ext cx="5360576" cy="306467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variation de </a:t>
            </a:r>
            <a:r>
              <a:rPr b="1" i="0" lang="fr-FR" sz="12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la quantité </a:t>
            </a:r>
            <a:r>
              <a:rPr b="0" i="0" lang="fr-F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Tournesol en fonction de la </a:t>
            </a:r>
            <a:r>
              <a:rPr b="1" i="0" lang="fr-FR" sz="12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d’engrais </a:t>
            </a:r>
            <a:endParaRPr b="1" i="0" sz="12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77" name="Google Shape;1277;p126"/>
          <p:cNvCxnSpPr/>
          <p:nvPr/>
        </p:nvCxnSpPr>
        <p:spPr>
          <a:xfrm rot="10800000">
            <a:off x="1074978" y="3055766"/>
            <a:ext cx="616721" cy="0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grpSp>
        <p:nvGrpSpPr>
          <p:cNvPr id="1278" name="Google Shape;1278;p126"/>
          <p:cNvGrpSpPr/>
          <p:nvPr/>
        </p:nvGrpSpPr>
        <p:grpSpPr>
          <a:xfrm>
            <a:off x="6744826" y="1761098"/>
            <a:ext cx="5140985" cy="390889"/>
            <a:chOff x="6744826" y="1761098"/>
            <a:chExt cx="5140985" cy="390889"/>
          </a:xfrm>
        </p:grpSpPr>
        <p:sp>
          <p:nvSpPr>
            <p:cNvPr id="1279" name="Google Shape;1279;p126"/>
            <p:cNvSpPr/>
            <p:nvPr/>
          </p:nvSpPr>
          <p:spPr>
            <a:xfrm>
              <a:off x="6744826" y="1829326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126"/>
            <p:cNvSpPr txBox="1"/>
            <p:nvPr/>
          </p:nvSpPr>
          <p:spPr>
            <a:xfrm>
              <a:off x="7174069" y="1761098"/>
              <a:ext cx="47117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les axes et les variables et leurs unités</a:t>
              </a:r>
              <a:endParaRPr/>
            </a:p>
          </p:txBody>
        </p:sp>
        <p:sp>
          <p:nvSpPr>
            <p:cNvPr id="1281" name="Google Shape;1281;p126"/>
            <p:cNvSpPr txBox="1"/>
            <p:nvPr/>
          </p:nvSpPr>
          <p:spPr>
            <a:xfrm>
              <a:off x="6748304" y="1782655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/>
            </a:p>
          </p:txBody>
        </p:sp>
      </p:grpSp>
      <p:grpSp>
        <p:nvGrpSpPr>
          <p:cNvPr id="1282" name="Google Shape;1282;p126"/>
          <p:cNvGrpSpPr/>
          <p:nvPr/>
        </p:nvGrpSpPr>
        <p:grpSpPr>
          <a:xfrm>
            <a:off x="6770215" y="2794192"/>
            <a:ext cx="3929167" cy="428593"/>
            <a:chOff x="6770215" y="2794192"/>
            <a:chExt cx="3929167" cy="428593"/>
          </a:xfrm>
        </p:grpSpPr>
        <p:sp>
          <p:nvSpPr>
            <p:cNvPr id="1283" name="Google Shape;1283;p126"/>
            <p:cNvSpPr/>
            <p:nvPr/>
          </p:nvSpPr>
          <p:spPr>
            <a:xfrm>
              <a:off x="6770215" y="285507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126"/>
            <p:cNvSpPr txBox="1"/>
            <p:nvPr/>
          </p:nvSpPr>
          <p:spPr>
            <a:xfrm>
              <a:off x="7253595" y="2853453"/>
              <a:ext cx="34457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nombre de segments</a:t>
              </a:r>
              <a:endParaRPr/>
            </a:p>
          </p:txBody>
        </p:sp>
        <p:sp>
          <p:nvSpPr>
            <p:cNvPr id="1285" name="Google Shape;1285;p126"/>
            <p:cNvSpPr txBox="1"/>
            <p:nvPr/>
          </p:nvSpPr>
          <p:spPr>
            <a:xfrm>
              <a:off x="6786197" y="2794192"/>
              <a:ext cx="3205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0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/>
            </a:p>
          </p:txBody>
        </p:sp>
      </p:grpSp>
      <p:grpSp>
        <p:nvGrpSpPr>
          <p:cNvPr id="1286" name="Google Shape;1286;p126"/>
          <p:cNvGrpSpPr/>
          <p:nvPr/>
        </p:nvGrpSpPr>
        <p:grpSpPr>
          <a:xfrm>
            <a:off x="6751696" y="2335198"/>
            <a:ext cx="2566674" cy="375490"/>
            <a:chOff x="6751696" y="2335198"/>
            <a:chExt cx="2566674" cy="375490"/>
          </a:xfrm>
        </p:grpSpPr>
        <p:sp>
          <p:nvSpPr>
            <p:cNvPr id="1287" name="Google Shape;1287;p126"/>
            <p:cNvSpPr/>
            <p:nvPr/>
          </p:nvSpPr>
          <p:spPr>
            <a:xfrm>
              <a:off x="6751696" y="235853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126"/>
            <p:cNvSpPr txBox="1"/>
            <p:nvPr/>
          </p:nvSpPr>
          <p:spPr>
            <a:xfrm>
              <a:off x="7253595" y="2341356"/>
              <a:ext cx="2064775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Identifier le titre</a:t>
              </a:r>
              <a:endParaRPr/>
            </a:p>
          </p:txBody>
        </p:sp>
        <p:sp>
          <p:nvSpPr>
            <p:cNvPr id="1289" name="Google Shape;1289;p126"/>
            <p:cNvSpPr txBox="1"/>
            <p:nvPr/>
          </p:nvSpPr>
          <p:spPr>
            <a:xfrm>
              <a:off x="6760408" y="2335198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/>
            </a:p>
          </p:txBody>
        </p:sp>
      </p:grpSp>
      <p:grpSp>
        <p:nvGrpSpPr>
          <p:cNvPr id="1290" name="Google Shape;1290;p126"/>
          <p:cNvGrpSpPr/>
          <p:nvPr/>
        </p:nvGrpSpPr>
        <p:grpSpPr>
          <a:xfrm>
            <a:off x="422156" y="4490800"/>
            <a:ext cx="324000" cy="350805"/>
            <a:chOff x="422156" y="4490800"/>
            <a:chExt cx="324000" cy="350805"/>
          </a:xfrm>
        </p:grpSpPr>
        <p:sp>
          <p:nvSpPr>
            <p:cNvPr id="1291" name="Google Shape;1291;p126"/>
            <p:cNvSpPr/>
            <p:nvPr/>
          </p:nvSpPr>
          <p:spPr>
            <a:xfrm>
              <a:off x="422156" y="451894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126"/>
            <p:cNvSpPr txBox="1"/>
            <p:nvPr/>
          </p:nvSpPr>
          <p:spPr>
            <a:xfrm>
              <a:off x="422156" y="4490800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/>
            </a:p>
          </p:txBody>
        </p:sp>
      </p:grpSp>
      <p:cxnSp>
        <p:nvCxnSpPr>
          <p:cNvPr id="1293" name="Google Shape;1293;p126"/>
          <p:cNvCxnSpPr/>
          <p:nvPr/>
        </p:nvCxnSpPr>
        <p:spPr>
          <a:xfrm rot="10800000">
            <a:off x="2901062" y="1876175"/>
            <a:ext cx="0" cy="2245343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1294" name="Google Shape;1294;p126"/>
          <p:cNvSpPr/>
          <p:nvPr/>
        </p:nvSpPr>
        <p:spPr>
          <a:xfrm>
            <a:off x="2694586" y="2417138"/>
            <a:ext cx="462113" cy="47335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126"/>
          <p:cNvSpPr/>
          <p:nvPr/>
        </p:nvSpPr>
        <p:spPr>
          <a:xfrm rot="-1971394">
            <a:off x="4522909" y="1989258"/>
            <a:ext cx="114935" cy="55327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6" name="Google Shape;1296;p126"/>
          <p:cNvGrpSpPr/>
          <p:nvPr/>
        </p:nvGrpSpPr>
        <p:grpSpPr>
          <a:xfrm>
            <a:off x="6814123" y="3972878"/>
            <a:ext cx="3779885" cy="412609"/>
            <a:chOff x="6800546" y="3964063"/>
            <a:chExt cx="3779885" cy="412609"/>
          </a:xfrm>
        </p:grpSpPr>
        <p:sp>
          <p:nvSpPr>
            <p:cNvPr id="1297" name="Google Shape;1297;p126"/>
            <p:cNvSpPr/>
            <p:nvPr/>
          </p:nvSpPr>
          <p:spPr>
            <a:xfrm>
              <a:off x="6800546" y="401073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126"/>
            <p:cNvSpPr txBox="1"/>
            <p:nvPr/>
          </p:nvSpPr>
          <p:spPr>
            <a:xfrm>
              <a:off x="7248963" y="4007340"/>
              <a:ext cx="3331468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Décrire les variations observées</a:t>
              </a:r>
              <a:endParaRPr/>
            </a:p>
          </p:txBody>
        </p:sp>
        <p:sp>
          <p:nvSpPr>
            <p:cNvPr id="1299" name="Google Shape;1299;p126"/>
            <p:cNvSpPr txBox="1"/>
            <p:nvPr/>
          </p:nvSpPr>
          <p:spPr>
            <a:xfrm>
              <a:off x="6800546" y="3964063"/>
              <a:ext cx="320522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</a:t>
              </a:r>
              <a:endParaRPr/>
            </a:p>
          </p:txBody>
        </p:sp>
      </p:grpSp>
      <p:grpSp>
        <p:nvGrpSpPr>
          <p:cNvPr id="1300" name="Google Shape;1300;p126"/>
          <p:cNvGrpSpPr/>
          <p:nvPr/>
        </p:nvGrpSpPr>
        <p:grpSpPr>
          <a:xfrm>
            <a:off x="6773693" y="3429199"/>
            <a:ext cx="3992889" cy="401434"/>
            <a:chOff x="6773693" y="3429199"/>
            <a:chExt cx="3992889" cy="401434"/>
          </a:xfrm>
        </p:grpSpPr>
        <p:sp>
          <p:nvSpPr>
            <p:cNvPr id="1301" name="Google Shape;1301;p126"/>
            <p:cNvSpPr/>
            <p:nvPr/>
          </p:nvSpPr>
          <p:spPr>
            <a:xfrm>
              <a:off x="6773693" y="3445092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126"/>
            <p:cNvSpPr txBox="1"/>
            <p:nvPr/>
          </p:nvSpPr>
          <p:spPr>
            <a:xfrm>
              <a:off x="7253595" y="3461301"/>
              <a:ext cx="35129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fr-FR" sz="1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Extraire des valeurs  de la courbe</a:t>
              </a:r>
              <a:endParaRPr/>
            </a:p>
          </p:txBody>
        </p:sp>
        <p:sp>
          <p:nvSpPr>
            <p:cNvPr id="1303" name="Google Shape;1303;p126"/>
            <p:cNvSpPr txBox="1"/>
            <p:nvPr/>
          </p:nvSpPr>
          <p:spPr>
            <a:xfrm>
              <a:off x="6773693" y="3429199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</p:txBody>
        </p:sp>
      </p:grpSp>
      <p:grpSp>
        <p:nvGrpSpPr>
          <p:cNvPr id="1304" name="Google Shape;1304;p126"/>
          <p:cNvGrpSpPr/>
          <p:nvPr/>
        </p:nvGrpSpPr>
        <p:grpSpPr>
          <a:xfrm>
            <a:off x="951078" y="1951243"/>
            <a:ext cx="333315" cy="340019"/>
            <a:chOff x="951078" y="1951243"/>
            <a:chExt cx="333315" cy="340019"/>
          </a:xfrm>
        </p:grpSpPr>
        <p:sp>
          <p:nvSpPr>
            <p:cNvPr id="1305" name="Google Shape;1305;p126"/>
            <p:cNvSpPr/>
            <p:nvPr/>
          </p:nvSpPr>
          <p:spPr>
            <a:xfrm>
              <a:off x="951078" y="1968601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126"/>
            <p:cNvSpPr txBox="1"/>
            <p:nvPr/>
          </p:nvSpPr>
          <p:spPr>
            <a:xfrm>
              <a:off x="963871" y="195124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grpSp>
        <p:nvGrpSpPr>
          <p:cNvPr id="1307" name="Google Shape;1307;p126"/>
          <p:cNvGrpSpPr/>
          <p:nvPr/>
        </p:nvGrpSpPr>
        <p:grpSpPr>
          <a:xfrm>
            <a:off x="1542845" y="3234487"/>
            <a:ext cx="352078" cy="349822"/>
            <a:chOff x="1542845" y="3234487"/>
            <a:chExt cx="352078" cy="349822"/>
          </a:xfrm>
        </p:grpSpPr>
        <p:sp>
          <p:nvSpPr>
            <p:cNvPr id="1308" name="Google Shape;1308;p126"/>
            <p:cNvSpPr/>
            <p:nvPr/>
          </p:nvSpPr>
          <p:spPr>
            <a:xfrm>
              <a:off x="1542845" y="3271833"/>
              <a:ext cx="352078" cy="312476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126"/>
            <p:cNvSpPr/>
            <p:nvPr/>
          </p:nvSpPr>
          <p:spPr>
            <a:xfrm>
              <a:off x="1565241" y="3242434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126"/>
            <p:cNvSpPr txBox="1"/>
            <p:nvPr/>
          </p:nvSpPr>
          <p:spPr>
            <a:xfrm>
              <a:off x="1566980" y="3234487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/>
            </a:p>
          </p:txBody>
        </p:sp>
      </p:grpSp>
      <p:grpSp>
        <p:nvGrpSpPr>
          <p:cNvPr id="1311" name="Google Shape;1311;p126"/>
          <p:cNvGrpSpPr/>
          <p:nvPr/>
        </p:nvGrpSpPr>
        <p:grpSpPr>
          <a:xfrm>
            <a:off x="2737323" y="2493616"/>
            <a:ext cx="324000" cy="338554"/>
            <a:chOff x="2737323" y="2493616"/>
            <a:chExt cx="324000" cy="338554"/>
          </a:xfrm>
        </p:grpSpPr>
        <p:sp>
          <p:nvSpPr>
            <p:cNvPr id="1312" name="Google Shape;1312;p126"/>
            <p:cNvSpPr/>
            <p:nvPr/>
          </p:nvSpPr>
          <p:spPr>
            <a:xfrm>
              <a:off x="2737323" y="2509509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26"/>
            <p:cNvSpPr txBox="1"/>
            <p:nvPr/>
          </p:nvSpPr>
          <p:spPr>
            <a:xfrm>
              <a:off x="2740801" y="2493616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/>
            </a:p>
          </p:txBody>
        </p:sp>
      </p:grpSp>
      <p:grpSp>
        <p:nvGrpSpPr>
          <p:cNvPr id="1314" name="Google Shape;1314;p126"/>
          <p:cNvGrpSpPr/>
          <p:nvPr/>
        </p:nvGrpSpPr>
        <p:grpSpPr>
          <a:xfrm>
            <a:off x="4640673" y="1951243"/>
            <a:ext cx="324000" cy="338554"/>
            <a:chOff x="4640673" y="1951243"/>
            <a:chExt cx="324000" cy="338554"/>
          </a:xfrm>
        </p:grpSpPr>
        <p:sp>
          <p:nvSpPr>
            <p:cNvPr id="1315" name="Google Shape;1315;p126"/>
            <p:cNvSpPr/>
            <p:nvPr/>
          </p:nvSpPr>
          <p:spPr>
            <a:xfrm>
              <a:off x="4640673" y="195919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26"/>
            <p:cNvSpPr txBox="1"/>
            <p:nvPr/>
          </p:nvSpPr>
          <p:spPr>
            <a:xfrm>
              <a:off x="4642412" y="195124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</p:grpSp>
      <p:sp>
        <p:nvSpPr>
          <p:cNvPr id="1317" name="Google Shape;1317;p126"/>
          <p:cNvSpPr/>
          <p:nvPr/>
        </p:nvSpPr>
        <p:spPr>
          <a:xfrm rot="-5400000">
            <a:off x="3375870" y="1563937"/>
            <a:ext cx="114935" cy="55327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8" name="Google Shape;1318;p126"/>
          <p:cNvSpPr/>
          <p:nvPr/>
        </p:nvSpPr>
        <p:spPr>
          <a:xfrm rot="-8128782">
            <a:off x="1906289" y="2090748"/>
            <a:ext cx="114935" cy="553277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9" name="Google Shape;1319;p126"/>
          <p:cNvGrpSpPr/>
          <p:nvPr/>
        </p:nvGrpSpPr>
        <p:grpSpPr>
          <a:xfrm>
            <a:off x="4244056" y="4026693"/>
            <a:ext cx="324000" cy="338554"/>
            <a:chOff x="4244056" y="4026693"/>
            <a:chExt cx="324000" cy="338554"/>
          </a:xfrm>
        </p:grpSpPr>
        <p:sp>
          <p:nvSpPr>
            <p:cNvPr id="1320" name="Google Shape;1320;p126"/>
            <p:cNvSpPr/>
            <p:nvPr/>
          </p:nvSpPr>
          <p:spPr>
            <a:xfrm>
              <a:off x="4244056" y="403464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126"/>
            <p:cNvSpPr txBox="1"/>
            <p:nvPr/>
          </p:nvSpPr>
          <p:spPr>
            <a:xfrm>
              <a:off x="4245795" y="402669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</p:txBody>
        </p:sp>
      </p:grpSp>
      <p:sp>
        <p:nvSpPr>
          <p:cNvPr id="1322" name="Google Shape;1322;p126"/>
          <p:cNvSpPr txBox="1"/>
          <p:nvPr/>
        </p:nvSpPr>
        <p:spPr>
          <a:xfrm>
            <a:off x="517343" y="1297916"/>
            <a:ext cx="2944466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Quantité de Tournesol en (q/ha)</a:t>
            </a:r>
            <a:endParaRPr/>
          </a:p>
        </p:txBody>
      </p:sp>
      <p:sp>
        <p:nvSpPr>
          <p:cNvPr id="1323" name="Google Shape;1323;p126"/>
          <p:cNvSpPr/>
          <p:nvPr/>
        </p:nvSpPr>
        <p:spPr>
          <a:xfrm>
            <a:off x="2275290" y="5471369"/>
            <a:ext cx="7710111" cy="919401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92C8E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b="1" i="0" lang="fr-FR" sz="24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… à …kg/ha d’engrais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la quantité de Tournesol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augmente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reste stable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r>
              <a:rPr b="1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diminue</a:t>
            </a:r>
            <a:r>
              <a:rPr b="0" i="0" lang="fr-FR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b="1" i="0" lang="fr-FR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… à …q/ha</a:t>
            </a:r>
            <a:endParaRPr b="1" i="0" sz="2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4" name="Google Shape;1324;p126"/>
          <p:cNvGrpSpPr/>
          <p:nvPr/>
        </p:nvGrpSpPr>
        <p:grpSpPr>
          <a:xfrm>
            <a:off x="1951290" y="5761792"/>
            <a:ext cx="324000" cy="338554"/>
            <a:chOff x="4640673" y="1951243"/>
            <a:chExt cx="324000" cy="338554"/>
          </a:xfrm>
        </p:grpSpPr>
        <p:sp>
          <p:nvSpPr>
            <p:cNvPr id="1325" name="Google Shape;1325;p126"/>
            <p:cNvSpPr/>
            <p:nvPr/>
          </p:nvSpPr>
          <p:spPr>
            <a:xfrm>
              <a:off x="4640673" y="1959190"/>
              <a:ext cx="324000" cy="322661"/>
            </a:xfrm>
            <a:prstGeom prst="ellipse">
              <a:avLst/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26"/>
            <p:cNvSpPr txBox="1"/>
            <p:nvPr/>
          </p:nvSpPr>
          <p:spPr>
            <a:xfrm>
              <a:off x="4642412" y="1951243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" name="Google Shape;1331;p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1332" name="Google Shape;1332;p127"/>
          <p:cNvSpPr txBox="1"/>
          <p:nvPr/>
        </p:nvSpPr>
        <p:spPr>
          <a:xfrm>
            <a:off x="975536" y="371672"/>
            <a:ext cx="1028987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N’oubliez pas de faire l’activité de consolidation sur la page 6 à la maison.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rgbClr val="222A3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3" name="Google Shape;1333;p1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8599" y="1297855"/>
            <a:ext cx="3954801" cy="51884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78"/>
          <p:cNvSpPr txBox="1"/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Bonjour! Prêts pour démarrer notre séance? Allons-y!</a:t>
            </a:r>
            <a:endParaRPr/>
          </a:p>
        </p:txBody>
      </p:sp>
      <p:pic>
        <p:nvPicPr>
          <p:cNvPr descr="Une fusée Soyouz décolle vers l'ISS avec un Russe et un Américain à bord, fusée  qui décolle - heartfeltfuneralcompany.co.uk" id="349" name="Google Shape;349;p78"/>
          <p:cNvPicPr preferRelativeResize="0"/>
          <p:nvPr/>
        </p:nvPicPr>
        <p:blipFill rotWithShape="1">
          <a:blip r:embed="rId3">
            <a:alphaModFix/>
          </a:blip>
          <a:srcRect b="0" l="12628" r="42945" t="0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22"/>
          <p:cNvSpPr txBox="1"/>
          <p:nvPr/>
        </p:nvSpPr>
        <p:spPr>
          <a:xfrm>
            <a:off x="918434" y="413430"/>
            <a:ext cx="106459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C’est la fin de notre séance. N’oubliez pas de réviser votre leçon et de terminer vos devoirs!</a:t>
            </a:r>
            <a:endParaRPr/>
          </a:p>
        </p:txBody>
      </p:sp>
      <p:pic>
        <p:nvPicPr>
          <p:cNvPr id="1339" name="Google Shape;133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57332" y="1573212"/>
            <a:ext cx="3711575" cy="371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ver la main - Icônes mains et gestes gratuites" id="354" name="Google Shape;35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4162" y="13647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694" y="2675631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7"/>
          <p:cNvSpPr txBox="1"/>
          <p:nvPr/>
        </p:nvSpPr>
        <p:spPr>
          <a:xfrm>
            <a:off x="1659519" y="1465548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"/>
          <p:cNvSpPr txBox="1"/>
          <p:nvPr/>
        </p:nvSpPr>
        <p:spPr>
          <a:xfrm>
            <a:off x="1653008" y="2686461"/>
            <a:ext cx="959671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7479" y="4130807"/>
            <a:ext cx="636509" cy="6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7"/>
          <p:cNvSpPr txBox="1"/>
          <p:nvPr/>
        </p:nvSpPr>
        <p:spPr>
          <a:xfrm>
            <a:off x="1659520" y="4135531"/>
            <a:ext cx="85900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claire, je pose des questions.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"/>
          <p:cNvSpPr txBox="1"/>
          <p:nvPr/>
        </p:nvSpPr>
        <p:spPr>
          <a:xfrm>
            <a:off x="1659518" y="5452945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7068" y="5459850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7"/>
          <p:cNvSpPr txBox="1"/>
          <p:nvPr>
            <p:ph type="title"/>
          </p:nvPr>
        </p:nvSpPr>
        <p:spPr>
          <a:xfrm>
            <a:off x="1088622" y="171257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/>
              <a:t>Qui peut me rappeler notre contrat de travail?</a:t>
            </a:r>
            <a:endParaRPr/>
          </a:p>
        </p:txBody>
      </p:sp>
      <p:sp>
        <p:nvSpPr>
          <p:cNvPr id="363" name="Google Shape;363;p7"/>
          <p:cNvSpPr txBox="1"/>
          <p:nvPr>
            <p:ph idx="1" type="body"/>
          </p:nvPr>
        </p:nvSpPr>
        <p:spPr>
          <a:xfrm>
            <a:off x="1088622" y="664173"/>
            <a:ext cx="10161104" cy="2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00"/>
              <a:buNone/>
            </a:pPr>
            <a:r>
              <a:rPr b="1" lang="fr-FR" sz="1800"/>
              <a:t>Demander à 5 élèves au hasard.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79"/>
          <p:cNvSpPr txBox="1"/>
          <p:nvPr/>
        </p:nvSpPr>
        <p:spPr>
          <a:xfrm>
            <a:off x="834621" y="638601"/>
            <a:ext cx="919363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79"/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Discussion informelle</a:t>
            </a:r>
            <a:endParaRPr/>
          </a:p>
        </p:txBody>
      </p:sp>
      <p:sp>
        <p:nvSpPr>
          <p:cNvPr id="370" name="Google Shape;370;p79"/>
          <p:cNvSpPr txBox="1"/>
          <p:nvPr/>
        </p:nvSpPr>
        <p:spPr>
          <a:xfrm>
            <a:off x="858210" y="546472"/>
            <a:ext cx="1019717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Poser des questions comme:      Qu'est ce que c’est?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Est-ce que vous savez d’où ça provient?</a:t>
            </a:r>
            <a:endParaRPr/>
          </a:p>
        </p:txBody>
      </p:sp>
      <p:pic>
        <p:nvPicPr>
          <p:cNvPr id="371" name="Google Shape;371;p79"/>
          <p:cNvPicPr preferRelativeResize="0"/>
          <p:nvPr/>
        </p:nvPicPr>
        <p:blipFill rotWithShape="1">
          <a:blip r:embed="rId3">
            <a:alphaModFix/>
          </a:blip>
          <a:srcRect b="0" l="0" r="0" t="7025"/>
          <a:stretch/>
        </p:blipFill>
        <p:spPr>
          <a:xfrm>
            <a:off x="1432162" y="1621331"/>
            <a:ext cx="4163044" cy="36153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t 20 sachet de 15g Pipas Graines graine de Tournesol Grillées salées- 202  : Amazon.fr: Jardin" id="372" name="Google Shape;372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56797" y="1523876"/>
            <a:ext cx="4071454" cy="40714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0"/>
          <p:cNvSpPr txBox="1"/>
          <p:nvPr/>
        </p:nvSpPr>
        <p:spPr>
          <a:xfrm>
            <a:off x="834621" y="638601"/>
            <a:ext cx="9193630" cy="341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80"/>
          <p:cNvSpPr txBox="1"/>
          <p:nvPr/>
        </p:nvSpPr>
        <p:spPr>
          <a:xfrm>
            <a:off x="904099" y="215398"/>
            <a:ext cx="975274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Discussion informelle</a:t>
            </a:r>
            <a:endParaRPr/>
          </a:p>
        </p:txBody>
      </p:sp>
      <p:pic>
        <p:nvPicPr>
          <p:cNvPr descr="Un bilan de récolte tournesol 2019 positif malgré le contexte climatique -  Terres Inovia" id="379" name="Google Shape;379;p80"/>
          <p:cNvPicPr preferRelativeResize="0"/>
          <p:nvPr/>
        </p:nvPicPr>
        <p:blipFill rotWithShape="1">
          <a:blip r:embed="rId3">
            <a:alphaModFix/>
          </a:blip>
          <a:srcRect b="0" l="0" r="0" t="10532"/>
          <a:stretch/>
        </p:blipFill>
        <p:spPr>
          <a:xfrm>
            <a:off x="1168917" y="2211451"/>
            <a:ext cx="3833253" cy="22686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s graines de tournesol sont un trésor de la nature - Infothèque Cuisine  l'Angélique" id="380" name="Google Shape;380;p80"/>
          <p:cNvPicPr preferRelativeResize="0"/>
          <p:nvPr/>
        </p:nvPicPr>
        <p:blipFill rotWithShape="1">
          <a:blip r:embed="rId4">
            <a:alphaModFix/>
          </a:blip>
          <a:srcRect b="2792" l="7164" r="4063" t="2618"/>
          <a:stretch/>
        </p:blipFill>
        <p:spPr>
          <a:xfrm>
            <a:off x="6951826" y="2211451"/>
            <a:ext cx="3393017" cy="2268622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80"/>
          <p:cNvSpPr txBox="1"/>
          <p:nvPr/>
        </p:nvSpPr>
        <p:spPr>
          <a:xfrm>
            <a:off x="834621" y="547807"/>
            <a:ext cx="1019717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Appuyer les réponses aux questions précédentes par ces illustrations.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Demander aux élèves à quoi peut servir cette plante.</a:t>
            </a:r>
            <a:endParaRPr/>
          </a:p>
        </p:txBody>
      </p:sp>
      <p:sp>
        <p:nvSpPr>
          <p:cNvPr id="382" name="Google Shape;382;p80"/>
          <p:cNvSpPr txBox="1"/>
          <p:nvPr/>
        </p:nvSpPr>
        <p:spPr>
          <a:xfrm>
            <a:off x="1794434" y="4480073"/>
            <a:ext cx="29377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Champs de Tournesol</a:t>
            </a:r>
            <a:endParaRPr b="1" i="0" sz="2000" u="none" cap="none" strike="noStrike">
              <a:solidFill>
                <a:srgbClr val="222A3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80"/>
          <p:cNvSpPr txBox="1"/>
          <p:nvPr/>
        </p:nvSpPr>
        <p:spPr>
          <a:xfrm>
            <a:off x="6620163" y="4480073"/>
            <a:ext cx="405634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000" u="none" cap="none" strike="noStrike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rPr>
              <a:t>Fleurs et graines de Tournesol</a:t>
            </a:r>
            <a:endParaRPr b="1" i="0" sz="2000" u="none" cap="none" strike="noStrike">
              <a:solidFill>
                <a:srgbClr val="222A3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2024-05-15T15:37:52Z</dcterms:created>
  <dc:creator>user</dc:creator>
</cp:coreProperties>
</file>