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308" r:id="rId2"/>
    <p:sldId id="288" r:id="rId3"/>
    <p:sldId id="289" r:id="rId4"/>
    <p:sldId id="286" r:id="rId5"/>
    <p:sldId id="313" r:id="rId6"/>
    <p:sldId id="290" r:id="rId7"/>
    <p:sldId id="292" r:id="rId8"/>
    <p:sldId id="293" r:id="rId9"/>
    <p:sldId id="258" r:id="rId10"/>
    <p:sldId id="294" r:id="rId11"/>
    <p:sldId id="256" r:id="rId12"/>
    <p:sldId id="265" r:id="rId13"/>
    <p:sldId id="257" r:id="rId14"/>
    <p:sldId id="266" r:id="rId15"/>
    <p:sldId id="296" r:id="rId16"/>
    <p:sldId id="314" r:id="rId17"/>
    <p:sldId id="315" r:id="rId18"/>
    <p:sldId id="317" r:id="rId19"/>
    <p:sldId id="318" r:id="rId20"/>
    <p:sldId id="356" r:id="rId21"/>
    <p:sldId id="357" r:id="rId22"/>
    <p:sldId id="270" r:id="rId23"/>
    <p:sldId id="287" r:id="rId24"/>
    <p:sldId id="320" r:id="rId25"/>
    <p:sldId id="298" r:id="rId26"/>
    <p:sldId id="323" r:id="rId27"/>
    <p:sldId id="324" r:id="rId28"/>
    <p:sldId id="326" r:id="rId29"/>
    <p:sldId id="327" r:id="rId30"/>
    <p:sldId id="365" r:id="rId31"/>
    <p:sldId id="350" r:id="rId32"/>
    <p:sldId id="366" r:id="rId33"/>
    <p:sldId id="367" r:id="rId34"/>
    <p:sldId id="329" r:id="rId35"/>
    <p:sldId id="299" r:id="rId36"/>
    <p:sldId id="330" r:id="rId37"/>
    <p:sldId id="331" r:id="rId38"/>
    <p:sldId id="332" r:id="rId39"/>
    <p:sldId id="2134806586" r:id="rId40"/>
    <p:sldId id="300" r:id="rId41"/>
    <p:sldId id="339" r:id="rId42"/>
    <p:sldId id="334" r:id="rId43"/>
    <p:sldId id="335" r:id="rId44"/>
    <p:sldId id="355" r:id="rId45"/>
    <p:sldId id="338" r:id="rId46"/>
    <p:sldId id="303" r:id="rId47"/>
    <p:sldId id="345" r:id="rId48"/>
    <p:sldId id="340" r:id="rId49"/>
    <p:sldId id="2134806585" r:id="rId50"/>
    <p:sldId id="302" r:id="rId51"/>
    <p:sldId id="341" r:id="rId52"/>
    <p:sldId id="342" r:id="rId53"/>
    <p:sldId id="343" r:id="rId54"/>
    <p:sldId id="305" r:id="rId55"/>
    <p:sldId id="262" r:id="rId56"/>
    <p:sldId id="346" r:id="rId57"/>
    <p:sldId id="347" r:id="rId58"/>
    <p:sldId id="348" r:id="rId59"/>
    <p:sldId id="2134806584" r:id="rId6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13"/>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57"/>
            <p14:sldId id="266"/>
          </p14:sldIdLst>
        </p14:section>
        <p14:section name="Activation des prérequis" id="{8E8D053C-3AAA-4FF0-9D84-FCA59ECBA887}">
          <p14:sldIdLst>
            <p14:sldId id="296"/>
            <p14:sldId id="314"/>
            <p14:sldId id="315"/>
            <p14:sldId id="317"/>
            <p14:sldId id="318"/>
            <p14:sldId id="356"/>
            <p14:sldId id="357"/>
          </p14:sldIdLst>
        </p14:section>
        <p14:section name="Déclaration de l’objectif" id="{096B6BF6-20D6-43DE-B358-982838B98259}">
          <p14:sldIdLst>
            <p14:sldId id="270"/>
            <p14:sldId id="287"/>
            <p14:sldId id="320"/>
          </p14:sldIdLst>
        </p14:section>
        <p14:section name="Modelage" id="{6D007598-4F88-4283-9E36-970C44D688AD}">
          <p14:sldIdLst>
            <p14:sldId id="298"/>
            <p14:sldId id="323"/>
            <p14:sldId id="324"/>
            <p14:sldId id="326"/>
            <p14:sldId id="327"/>
            <p14:sldId id="365"/>
            <p14:sldId id="350"/>
            <p14:sldId id="366"/>
            <p14:sldId id="367"/>
            <p14:sldId id="329"/>
          </p14:sldIdLst>
        </p14:section>
        <p14:section name="Pratique collective" id="{CF34AB29-930A-422C-8BB3-41EE66488593}">
          <p14:sldIdLst>
            <p14:sldId id="299"/>
            <p14:sldId id="330"/>
            <p14:sldId id="331"/>
            <p14:sldId id="332"/>
            <p14:sldId id="2134806586"/>
          </p14:sldIdLst>
        </p14:section>
        <p14:section name="Pratique en binôme" id="{B5D45BF5-6276-4DCA-B0C6-B46ADF983B36}">
          <p14:sldIdLst>
            <p14:sldId id="300"/>
            <p14:sldId id="339"/>
            <p14:sldId id="334"/>
            <p14:sldId id="335"/>
            <p14:sldId id="355"/>
            <p14:sldId id="338"/>
          </p14:sldIdLst>
        </p14:section>
        <p14:section name="Pratique autonome" id="{89211873-F649-4A72-AB32-DC4F4703E8C4}">
          <p14:sldIdLst>
            <p14:sldId id="303"/>
            <p14:sldId id="345"/>
            <p14:sldId id="340"/>
            <p14:sldId id="2134806585"/>
            <p14:sldId id="302"/>
            <p14:sldId id="341"/>
            <p14:sldId id="342"/>
            <p14:sldId id="343"/>
          </p14:sldIdLst>
        </p14:section>
        <p14:section name="Clôture de la séance" id="{EBCF91DF-0CDC-4636-96C9-6E6A8A771057}">
          <p14:sldIdLst>
            <p14:sldId id="305"/>
            <p14:sldId id="262"/>
            <p14:sldId id="346"/>
            <p14:sldId id="347"/>
            <p14:sldId id="348"/>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3BC9D"/>
    <a:srgbClr val="FACEC2"/>
    <a:srgbClr val="D5E8CF"/>
    <a:srgbClr val="DCE6F2"/>
    <a:srgbClr val="1D6FA9"/>
    <a:srgbClr val="037A40"/>
    <a:srgbClr val="156082"/>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52" d="100"/>
          <a:sy n="52" d="100"/>
        </p:scale>
        <p:origin x="480" y="43"/>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03/01/2026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03/01/2026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10</a:t>
            </a:fld>
            <a:endParaRPr lang="fr-FR"/>
          </a:p>
        </p:txBody>
      </p:sp>
    </p:spTree>
    <p:extLst>
      <p:ext uri="{BB962C8B-B14F-4D97-AF65-F5344CB8AC3E}">
        <p14:creationId xmlns:p14="http://schemas.microsoft.com/office/powerpoint/2010/main" val="3171190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a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2737231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773503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6723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3949795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03/01/2026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702" r:id="rId31"/>
    <p:sldLayoutId id="2147483700" r:id="rId32"/>
    <p:sldLayoutId id="2147483701" r:id="rId33"/>
    <p:sldLayoutId id="2147483682" r:id="rId34"/>
    <p:sldLayoutId id="2147483683" r:id="rId35"/>
    <p:sldLayoutId id="2147483653" r:id="rId36"/>
    <p:sldLayoutId id="2147483654" r:id="rId37"/>
    <p:sldLayoutId id="2147483655" r:id="rId38"/>
    <p:sldLayoutId id="2147483656" r:id="rId39"/>
    <p:sldLayoutId id="2147483657" r:id="rId40"/>
    <p:sldLayoutId id="2147483658" r:id="rId41"/>
    <p:sldLayoutId id="2147483659"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0.tmp"/><Relationship Id="rId5" Type="http://schemas.openxmlformats.org/officeDocument/2006/relationships/image" Target="../media/image69.jpeg"/><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71.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4.emf"/></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5" Type="http://schemas.microsoft.com/office/2007/relationships/hdphoto" Target="../media/hdphoto11.wdp"/><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8.jpeg"/><Relationship Id="rId7" Type="http://schemas.openxmlformats.org/officeDocument/2006/relationships/image" Target="../media/image54.png"/><Relationship Id="rId12" Type="http://schemas.openxmlformats.org/officeDocument/2006/relationships/image" Target="../media/image74.emf"/><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3.png"/><Relationship Id="rId11" Type="http://schemas.microsoft.com/office/2007/relationships/hdphoto" Target="../media/hdphoto11.wdp"/><Relationship Id="rId5" Type="http://schemas.openxmlformats.org/officeDocument/2006/relationships/image" Target="../media/image70.tmp"/><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png"/><Relationship Id="rId1" Type="http://schemas.openxmlformats.org/officeDocument/2006/relationships/slideLayout" Target="../slideLayouts/slideLayout4.xml"/><Relationship Id="rId6" Type="http://schemas.microsoft.com/office/2007/relationships/hdphoto" Target="../media/hdphoto11.wdp"/><Relationship Id="rId5" Type="http://schemas.openxmlformats.org/officeDocument/2006/relationships/image" Target="../media/image75.png"/><Relationship Id="rId4" Type="http://schemas.openxmlformats.org/officeDocument/2006/relationships/image" Target="../media/image74.emf"/></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4.xml"/><Relationship Id="rId6" Type="http://schemas.microsoft.com/office/2007/relationships/hdphoto" Target="../media/hdphoto11.wdp"/><Relationship Id="rId5" Type="http://schemas.openxmlformats.org/officeDocument/2006/relationships/image" Target="../media/image75.png"/><Relationship Id="rId4" Type="http://schemas.openxmlformats.org/officeDocument/2006/relationships/image" Target="../media/image74.emf"/></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image" Target="../media/image78.tmp"/><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5" Type="http://schemas.openxmlformats.org/officeDocument/2006/relationships/image" Target="../media/image80.tmp"/><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9.xml"/><Relationship Id="rId4" Type="http://schemas.openxmlformats.org/officeDocument/2006/relationships/image" Target="../media/image81.png"/></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82.png"/></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3.pn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3.png"/><Relationship Id="rId1" Type="http://schemas.openxmlformats.org/officeDocument/2006/relationships/slideLayout" Target="../slideLayouts/slideLayout6.xml"/><Relationship Id="rId4" Type="http://schemas.microsoft.com/office/2007/relationships/hdphoto" Target="../media/hdphoto3.wdp"/></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8.jpeg"/><Relationship Id="rId7" Type="http://schemas.openxmlformats.org/officeDocument/2006/relationships/image" Target="../media/image54.png"/><Relationship Id="rId12" Type="http://schemas.openxmlformats.org/officeDocument/2006/relationships/image" Target="../media/image74.emf"/><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53.png"/><Relationship Id="rId11" Type="http://schemas.microsoft.com/office/2007/relationships/hdphoto" Target="../media/hdphoto11.wdp"/><Relationship Id="rId5" Type="http://schemas.openxmlformats.org/officeDocument/2006/relationships/image" Target="../media/image70.tmp"/><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3.png"/></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hyperlink" Target="https://drive.google.com/drive/folders/15A4aThGXboZ7RlTminYue4etFTXwyFRM?usp=drive_link"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a:xfrm>
            <a:off x="10803924" y="1901339"/>
            <a:ext cx="717129" cy="346211"/>
          </a:xfrm>
        </p:spPr>
        <p:txBody>
          <a:bodyPr/>
          <a:lstStyle/>
          <a:p>
            <a:r>
              <a:rPr lang="en-US" dirty="0"/>
              <a:t>1 AC</a:t>
            </a:r>
            <a:endParaRPr lang="fr-FR" dirty="0"/>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a:xfrm>
            <a:off x="1711342" y="2366503"/>
            <a:ext cx="409473" cy="522000"/>
          </a:xfrm>
        </p:spPr>
        <p:txBody>
          <a:bodyPr/>
          <a:lstStyle/>
          <a:p>
            <a:r>
              <a:rPr lang="fr-FR" dirty="0"/>
              <a:t>2</a:t>
            </a:r>
          </a:p>
        </p:txBody>
      </p:sp>
      <p:sp>
        <p:nvSpPr>
          <p:cNvPr id="20" name="Espace réservé du texte 19">
            <a:extLst>
              <a:ext uri="{FF2B5EF4-FFF2-40B4-BE49-F238E27FC236}">
                <a16:creationId xmlns:a16="http://schemas.microsoft.com/office/drawing/2014/main" id="{40796405-9765-BD22-7D76-1865C60EC2C8}"/>
              </a:ext>
            </a:extLst>
          </p:cNvPr>
          <p:cNvSpPr>
            <a:spLocks noGrp="1"/>
          </p:cNvSpPr>
          <p:nvPr>
            <p:ph type="body" sz="quarter" idx="20"/>
          </p:nvPr>
        </p:nvSpPr>
        <p:spPr/>
        <p:txBody>
          <a:bodyPr/>
          <a:lstStyle/>
          <a:p>
            <a:endParaRPr lang="en-US" dirty="0"/>
          </a:p>
        </p:txBody>
      </p:sp>
      <p:sp>
        <p:nvSpPr>
          <p:cNvPr id="22" name="Espace réservé du texte 21">
            <a:extLst>
              <a:ext uri="{FF2B5EF4-FFF2-40B4-BE49-F238E27FC236}">
                <a16:creationId xmlns:a16="http://schemas.microsoft.com/office/drawing/2014/main" id="{C7B4C8CB-2F8D-1735-2F7B-4CE42AC9DB33}"/>
              </a:ext>
            </a:extLst>
          </p:cNvPr>
          <p:cNvSpPr>
            <a:spLocks noGrp="1"/>
          </p:cNvSpPr>
          <p:nvPr>
            <p:ph type="body" sz="quarter" idx="22"/>
          </p:nvPr>
        </p:nvSpPr>
        <p:spPr/>
        <p:txBody>
          <a:bodyPr/>
          <a:lstStyle/>
          <a:p>
            <a:endParaRPr lang="en-US"/>
          </a:p>
        </p:txBody>
      </p:sp>
      <p:sp>
        <p:nvSpPr>
          <p:cNvPr id="24" name="Espace réservé du texte 23">
            <a:extLst>
              <a:ext uri="{FF2B5EF4-FFF2-40B4-BE49-F238E27FC236}">
                <a16:creationId xmlns:a16="http://schemas.microsoft.com/office/drawing/2014/main" id="{18CA0EBC-C001-B95A-6CE0-C354522E3660}"/>
              </a:ext>
            </a:extLst>
          </p:cNvPr>
          <p:cNvSpPr>
            <a:spLocks noGrp="1"/>
          </p:cNvSpPr>
          <p:nvPr>
            <p:ph type="body" sz="quarter" idx="23"/>
          </p:nvPr>
        </p:nvSpPr>
        <p:spPr/>
        <p:txBody>
          <a:bodyPr/>
          <a:lstStyle/>
          <a:p>
            <a:endParaRPr lang="en-US"/>
          </a:p>
        </p:txBody>
      </p:sp>
      <p:sp>
        <p:nvSpPr>
          <p:cNvPr id="26" name="Espace réservé du texte 25">
            <a:extLst>
              <a:ext uri="{FF2B5EF4-FFF2-40B4-BE49-F238E27FC236}">
                <a16:creationId xmlns:a16="http://schemas.microsoft.com/office/drawing/2014/main" id="{6A438753-8C91-5D44-4DBB-468E40C95F04}"/>
              </a:ext>
            </a:extLst>
          </p:cNvPr>
          <p:cNvSpPr>
            <a:spLocks noGrp="1"/>
          </p:cNvSpPr>
          <p:nvPr>
            <p:ph type="body" sz="quarter" idx="24"/>
          </p:nvPr>
        </p:nvSpPr>
        <p:spPr/>
        <p:txBody>
          <a:bodyPr/>
          <a:lstStyle/>
          <a:p>
            <a:endParaRPr lang="en-US"/>
          </a:p>
        </p:txBody>
      </p:sp>
      <p:grpSp>
        <p:nvGrpSpPr>
          <p:cNvPr id="4" name="Groupe 3">
            <a:extLst>
              <a:ext uri="{FF2B5EF4-FFF2-40B4-BE49-F238E27FC236}">
                <a16:creationId xmlns:a16="http://schemas.microsoft.com/office/drawing/2014/main" id="{4D6B03A3-AD0A-1159-3D96-344CF031F357}"/>
              </a:ext>
            </a:extLst>
          </p:cNvPr>
          <p:cNvGrpSpPr/>
          <p:nvPr/>
        </p:nvGrpSpPr>
        <p:grpSpPr>
          <a:xfrm>
            <a:off x="112597" y="4448619"/>
            <a:ext cx="7312299" cy="1498493"/>
            <a:chOff x="151578" y="2734868"/>
            <a:chExt cx="7312299" cy="1498493"/>
          </a:xfrm>
        </p:grpSpPr>
        <p:grpSp>
          <p:nvGrpSpPr>
            <p:cNvPr id="5" name="Groupe 4">
              <a:extLst>
                <a:ext uri="{FF2B5EF4-FFF2-40B4-BE49-F238E27FC236}">
                  <a16:creationId xmlns:a16="http://schemas.microsoft.com/office/drawing/2014/main" id="{9729062F-3CCE-B04E-7598-59DA2B314F34}"/>
                </a:ext>
              </a:extLst>
            </p:cNvPr>
            <p:cNvGrpSpPr/>
            <p:nvPr/>
          </p:nvGrpSpPr>
          <p:grpSpPr>
            <a:xfrm>
              <a:off x="151578" y="3526956"/>
              <a:ext cx="7303102" cy="706405"/>
              <a:chOff x="431496" y="5234467"/>
              <a:chExt cx="7303102" cy="706406"/>
            </a:xfrm>
          </p:grpSpPr>
          <p:sp>
            <p:nvSpPr>
              <p:cNvPr id="11" name="Google Shape;224;p26">
                <a:extLst>
                  <a:ext uri="{FF2B5EF4-FFF2-40B4-BE49-F238E27FC236}">
                    <a16:creationId xmlns:a16="http://schemas.microsoft.com/office/drawing/2014/main" id="{2D63D4C4-9F08-6336-DC61-4D50F2C04133}"/>
                  </a:ext>
                </a:extLst>
              </p:cNvPr>
              <p:cNvSpPr/>
              <p:nvPr/>
            </p:nvSpPr>
            <p:spPr>
              <a:xfrm>
                <a:off x="431496" y="5234467"/>
                <a:ext cx="7303102" cy="696796"/>
              </a:xfrm>
              <a:prstGeom prst="rect">
                <a:avLst/>
              </a:prstGeom>
              <a:solidFill>
                <a:srgbClr val="23B24B"/>
              </a:solidFill>
              <a:ln w="38103" cap="flat">
                <a:solidFill>
                  <a:srgbClr val="FFFFFF"/>
                </a:solid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latin typeface="Calibri"/>
                    <a:ea typeface="Calibri"/>
                    <a:cs typeface="Calibri"/>
                  </a:rPr>
                  <a:t>Tâche 6   </a:t>
                </a:r>
              </a:p>
            </p:txBody>
          </p:sp>
          <p:sp>
            <p:nvSpPr>
              <p:cNvPr id="12" name="Google Shape;741;p98">
                <a:extLst>
                  <a:ext uri="{FF2B5EF4-FFF2-40B4-BE49-F238E27FC236}">
                    <a16:creationId xmlns:a16="http://schemas.microsoft.com/office/drawing/2014/main" id="{C21E17E1-5197-8DFD-B27A-33B3E19B15FE}"/>
                  </a:ext>
                </a:extLst>
              </p:cNvPr>
              <p:cNvSpPr txBox="1"/>
              <p:nvPr/>
            </p:nvSpPr>
            <p:spPr>
              <a:xfrm>
                <a:off x="2373528" y="5263764"/>
                <a:ext cx="5286905" cy="677109"/>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200" b="1" kern="0" noProof="0" dirty="0">
                    <a:solidFill>
                      <a:srgbClr val="FFFFFF"/>
                    </a:solidFill>
                    <a:latin typeface="Calibri-Bold"/>
                  </a:rPr>
                  <a:t>Décrire des cellules observées au microscope optique</a:t>
                </a:r>
              </a:p>
            </p:txBody>
          </p:sp>
          <p:sp>
            <p:nvSpPr>
              <p:cNvPr id="13" name="Google Shape;742;p98">
                <a:extLst>
                  <a:ext uri="{FF2B5EF4-FFF2-40B4-BE49-F238E27FC236}">
                    <a16:creationId xmlns:a16="http://schemas.microsoft.com/office/drawing/2014/main" id="{37D6C8B5-DB87-D916-303F-436FE4A614F7}"/>
                  </a:ext>
                </a:extLst>
              </p:cNvPr>
              <p:cNvSpPr/>
              <p:nvPr/>
            </p:nvSpPr>
            <p:spPr>
              <a:xfrm>
                <a:off x="2148396" y="5346142"/>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grpSp>
        <p:grpSp>
          <p:nvGrpSpPr>
            <p:cNvPr id="6" name="Groupe 5">
              <a:extLst>
                <a:ext uri="{FF2B5EF4-FFF2-40B4-BE49-F238E27FC236}">
                  <a16:creationId xmlns:a16="http://schemas.microsoft.com/office/drawing/2014/main" id="{A0E8B081-256A-77EE-3998-67B65D373143}"/>
                </a:ext>
              </a:extLst>
            </p:cNvPr>
            <p:cNvGrpSpPr/>
            <p:nvPr/>
          </p:nvGrpSpPr>
          <p:grpSpPr>
            <a:xfrm>
              <a:off x="151578" y="2734868"/>
              <a:ext cx="7312299" cy="769441"/>
              <a:chOff x="422299" y="3533020"/>
              <a:chExt cx="7312299" cy="769441"/>
            </a:xfrm>
          </p:grpSpPr>
          <p:sp>
            <p:nvSpPr>
              <p:cNvPr id="7" name="Google Shape;223;p26">
                <a:extLst>
                  <a:ext uri="{FF2B5EF4-FFF2-40B4-BE49-F238E27FC236}">
                    <a16:creationId xmlns:a16="http://schemas.microsoft.com/office/drawing/2014/main" id="{E5B3ADEC-76C6-7C61-0535-40AFD69CE99E}"/>
                  </a:ext>
                </a:extLst>
              </p:cNvPr>
              <p:cNvSpPr/>
              <p:nvPr/>
            </p:nvSpPr>
            <p:spPr>
              <a:xfrm>
                <a:off x="422299" y="3556347"/>
                <a:ext cx="7312299" cy="696796"/>
              </a:xfrm>
              <a:prstGeom prst="rect">
                <a:avLst/>
              </a:prstGeom>
              <a:solidFill>
                <a:srgbClr val="037A40"/>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ea typeface="Calibri"/>
                    <a:cs typeface="Calibri"/>
                  </a:rPr>
                  <a:t>Chapitre 3</a:t>
                </a:r>
                <a:r>
                  <a:rPr lang="fr-FR" sz="2667" b="1" kern="0" noProof="0" dirty="0">
                    <a:solidFill>
                      <a:srgbClr val="FFFFFF"/>
                    </a:solidFill>
                    <a:latin typeface="Calibri"/>
                    <a:ea typeface="Calibri"/>
                    <a:cs typeface="Calibri"/>
                  </a:rPr>
                  <a:t> </a:t>
                </a:r>
              </a:p>
            </p:txBody>
          </p:sp>
          <p:sp>
            <p:nvSpPr>
              <p:cNvPr id="8" name="Google Shape;735;p98">
                <a:extLst>
                  <a:ext uri="{FF2B5EF4-FFF2-40B4-BE49-F238E27FC236}">
                    <a16:creationId xmlns:a16="http://schemas.microsoft.com/office/drawing/2014/main" id="{8CF7AEA2-C0ED-3E2F-7434-5249557248CF}"/>
                  </a:ext>
                </a:extLst>
              </p:cNvPr>
              <p:cNvSpPr/>
              <p:nvPr/>
            </p:nvSpPr>
            <p:spPr>
              <a:xfrm>
                <a:off x="2147481" y="365654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10" name="ZoneTexte 9">
                <a:extLst>
                  <a:ext uri="{FF2B5EF4-FFF2-40B4-BE49-F238E27FC236}">
                    <a16:creationId xmlns:a16="http://schemas.microsoft.com/office/drawing/2014/main" id="{07FB6F1E-B5A0-AF1B-6B18-44617CCAA85B}"/>
                  </a:ext>
                </a:extLst>
              </p:cNvPr>
              <p:cNvSpPr txBox="1"/>
              <p:nvPr/>
            </p:nvSpPr>
            <p:spPr>
              <a:xfrm>
                <a:off x="2282224" y="3533020"/>
                <a:ext cx="5383235" cy="769441"/>
              </a:xfrm>
              <a:prstGeom prst="rect">
                <a:avLst/>
              </a:prstGeom>
              <a:noFill/>
            </p:spPr>
            <p:txBody>
              <a:bodyPr wrap="square">
                <a:spAutoFit/>
              </a:bodyPr>
              <a:lstStyle/>
              <a:p>
                <a:r>
                  <a:rPr lang="fr-FR" sz="2200" b="1" i="0" noProof="0" dirty="0">
                    <a:solidFill>
                      <a:srgbClr val="FFFFFF"/>
                    </a:solidFill>
                    <a:effectLst/>
                    <a:latin typeface="Calibri-Bold"/>
                  </a:rPr>
                  <a:t>La cellule, unité structurale et fonctionnelle du vivant</a:t>
                </a:r>
                <a:endParaRPr lang="fr-FR" sz="2200" noProof="0" dirty="0"/>
              </a:p>
            </p:txBody>
          </p:sp>
        </p:grpSp>
      </p:gr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solidFill>
                  <a:schemeClr val="bg1">
                    <a:lumMod val="50000"/>
                  </a:schemeClr>
                </a:solidFill>
              </a:rPr>
              <a:t>Qui peut me rappeler la signification de ces icônes?</a:t>
            </a:r>
            <a:endParaRPr lang="fr-FR" dirty="0"/>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9EE0F-7BF8-0933-E140-43035A872FB1}"/>
              </a:ext>
            </a:extLst>
          </p:cNvPr>
          <p:cNvSpPr>
            <a:spLocks noGrp="1"/>
          </p:cNvSpPr>
          <p:nvPr>
            <p:ph type="title"/>
          </p:nvPr>
        </p:nvSpPr>
        <p:spPr/>
        <p:txBody>
          <a:bodyPr/>
          <a:lstStyle/>
          <a:p>
            <a:r>
              <a:rPr lang="fr-FR" dirty="0"/>
              <a:t>Voici une situation en classe. Que remarquez-vous ? Ce comportement est-il approprié ? Pourquoi ? </a:t>
            </a:r>
          </a:p>
        </p:txBody>
      </p:sp>
      <p:sp>
        <p:nvSpPr>
          <p:cNvPr id="4" name="Espace réservé du contenu 3">
            <a:extLst>
              <a:ext uri="{FF2B5EF4-FFF2-40B4-BE49-F238E27FC236}">
                <a16:creationId xmlns:a16="http://schemas.microsoft.com/office/drawing/2014/main" id="{F512EDA7-2AA9-F227-251C-248049C3776A}"/>
              </a:ext>
            </a:extLst>
          </p:cNvPr>
          <p:cNvSpPr>
            <a:spLocks noGrp="1"/>
          </p:cNvSpPr>
          <p:nvPr>
            <p:ph sz="quarter" idx="11"/>
          </p:nvPr>
        </p:nvSpPr>
        <p:spPr/>
        <p:txBody>
          <a:bodyPr/>
          <a:lstStyle/>
          <a:p>
            <a:r>
              <a:rPr lang="fr-FR" dirty="0">
                <a:solidFill>
                  <a:srgbClr val="AEABAB"/>
                </a:solidFill>
              </a:rPr>
              <a:t>Demander à 3 élèves au hasard en justifiant leurs réponses</a:t>
            </a:r>
          </a:p>
        </p:txBody>
      </p:sp>
      <p:pic>
        <p:nvPicPr>
          <p:cNvPr id="7" name="Google Shape;1333;p128">
            <a:extLst>
              <a:ext uri="{FF2B5EF4-FFF2-40B4-BE49-F238E27FC236}">
                <a16:creationId xmlns:a16="http://schemas.microsoft.com/office/drawing/2014/main" id="{1663B590-049D-FBC5-115B-76383C1CE624}"/>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8" name="Picture 2" descr="Lever la main - Icônes mains et gestes gratuites">
            <a:extLst>
              <a:ext uri="{FF2B5EF4-FFF2-40B4-BE49-F238E27FC236}">
                <a16:creationId xmlns:a16="http://schemas.microsoft.com/office/drawing/2014/main" id="{9E68E381-F390-CFAD-1EA5-DD3C65B475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descr="A cartoon of a person and a child at a desk&#10;&#10;AI-generated content may be incorrect.">
            <a:extLst>
              <a:ext uri="{FF2B5EF4-FFF2-40B4-BE49-F238E27FC236}">
                <a16:creationId xmlns:a16="http://schemas.microsoft.com/office/drawing/2014/main" id="{F4AD24AE-66FC-61B6-74CF-B05BFA623283}"/>
              </a:ext>
            </a:extLst>
          </p:cNvPr>
          <p:cNvPicPr>
            <a:picLocks noChangeAspect="1"/>
          </p:cNvPicPr>
          <p:nvPr/>
        </p:nvPicPr>
        <p:blipFill>
          <a:blip r:embed="rId4"/>
          <a:stretch>
            <a:fillRect/>
          </a:stretch>
        </p:blipFill>
        <p:spPr>
          <a:xfrm>
            <a:off x="4241446" y="1222619"/>
            <a:ext cx="3134714" cy="4702071"/>
          </a:xfrm>
          <a:prstGeom prst="rect">
            <a:avLst/>
          </a:prstGeom>
        </p:spPr>
      </p:pic>
    </p:spTree>
    <p:extLst>
      <p:ext uri="{BB962C8B-B14F-4D97-AF65-F5344CB8AC3E}">
        <p14:creationId xmlns:p14="http://schemas.microsoft.com/office/powerpoint/2010/main" val="1930570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36DF-44D0-3B99-F897-8CD91D8AD3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A38871-8CE2-E490-1DB3-76FEDC726FB5}"/>
              </a:ext>
            </a:extLst>
          </p:cNvPr>
          <p:cNvSpPr>
            <a:spLocks noGrp="1"/>
          </p:cNvSpPr>
          <p:nvPr>
            <p:ph type="title"/>
          </p:nvPr>
        </p:nvSpPr>
        <p:spPr/>
        <p:txBody>
          <a:bodyPr/>
          <a:lstStyle/>
          <a:p>
            <a:r>
              <a:rPr lang="fr-FR" kern="0" dirty="0">
                <a:solidFill>
                  <a:srgbClr val="000000"/>
                </a:solidFill>
                <a:ea typeface="Calibri" panose="020F0502020204030204" pitchFamily="34" charset="0"/>
                <a:sym typeface="Arial"/>
              </a:rPr>
              <a:t>C’est un bon comportement. L’élève est attentif.</a:t>
            </a:r>
            <a:endParaRPr lang="fr-FR" dirty="0"/>
          </a:p>
        </p:txBody>
      </p:sp>
      <p:sp>
        <p:nvSpPr>
          <p:cNvPr id="4" name="Espace réservé du contenu 3">
            <a:extLst>
              <a:ext uri="{FF2B5EF4-FFF2-40B4-BE49-F238E27FC236}">
                <a16:creationId xmlns:a16="http://schemas.microsoft.com/office/drawing/2014/main" id="{EF8A74BA-AD66-0C46-FC08-81F7652E937B}"/>
              </a:ext>
            </a:extLst>
          </p:cNvPr>
          <p:cNvSpPr>
            <a:spLocks noGrp="1"/>
          </p:cNvSpPr>
          <p:nvPr>
            <p:ph sz="quarter" idx="11"/>
          </p:nvPr>
        </p:nvSpPr>
        <p:spPr/>
        <p:txBody>
          <a:bodyPr/>
          <a:lstStyle/>
          <a:p>
            <a:endParaRPr lang="fr-FR" dirty="0">
              <a:solidFill>
                <a:srgbClr val="AEABAB"/>
              </a:solidFill>
            </a:endParaRPr>
          </a:p>
        </p:txBody>
      </p:sp>
      <p:pic>
        <p:nvPicPr>
          <p:cNvPr id="7" name="Image 8">
            <a:extLst>
              <a:ext uri="{FF2B5EF4-FFF2-40B4-BE49-F238E27FC236}">
                <a16:creationId xmlns:a16="http://schemas.microsoft.com/office/drawing/2014/main" id="{F37BA870-5E81-76EE-1DF9-963D8885845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0" name="ZoneTexte 10">
            <a:extLst>
              <a:ext uri="{FF2B5EF4-FFF2-40B4-BE49-F238E27FC236}">
                <a16:creationId xmlns:a16="http://schemas.microsoft.com/office/drawing/2014/main" id="{11F69D1D-4E87-AB30-D67D-E31013DC38CE}"/>
              </a:ext>
            </a:extLst>
          </p:cNvPr>
          <p:cNvSpPr txBox="1"/>
          <p:nvPr/>
        </p:nvSpPr>
        <p:spPr>
          <a:xfrm>
            <a:off x="2387041" y="5715738"/>
            <a:ext cx="7417917" cy="707886"/>
          </a:xfrm>
          <a:prstGeom prst="rect">
            <a:avLst/>
          </a:prstGeom>
          <a:noFill/>
        </p:spPr>
        <p:txBody>
          <a:bodyPr wrap="square">
            <a:spAutoFit/>
          </a:bodyPr>
          <a:lstStyle/>
          <a:p>
            <a:pPr algn="ctr" defTabSz="1219170">
              <a:buClr>
                <a:srgbClr val="000000"/>
              </a:buClr>
            </a:pPr>
            <a:r>
              <a:rPr lang="fr-FR" sz="2000" dirty="0"/>
              <a:t>L’élève respecte les règles d’entrée en classe : il est prêt, ses affaires sont posées sur la table et son sac est accroché. </a:t>
            </a:r>
            <a:endParaRPr lang="fr-FR" sz="1867"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12" descr="A cartoon of a person and a child at a desk&#10;&#10;AI-generated content may be incorrect.">
            <a:extLst>
              <a:ext uri="{FF2B5EF4-FFF2-40B4-BE49-F238E27FC236}">
                <a16:creationId xmlns:a16="http://schemas.microsoft.com/office/drawing/2014/main" id="{17EF91CE-2A8E-442F-2924-5F767E54D6F7}"/>
              </a:ext>
            </a:extLst>
          </p:cNvPr>
          <p:cNvPicPr>
            <a:picLocks noChangeAspect="1"/>
          </p:cNvPicPr>
          <p:nvPr/>
        </p:nvPicPr>
        <p:blipFill>
          <a:blip r:embed="rId3"/>
          <a:stretch>
            <a:fillRect/>
          </a:stretch>
        </p:blipFill>
        <p:spPr>
          <a:xfrm>
            <a:off x="4414166" y="1066586"/>
            <a:ext cx="3012794" cy="4519191"/>
          </a:xfrm>
          <a:prstGeom prst="rect">
            <a:avLst/>
          </a:prstGeom>
        </p:spPr>
      </p:pic>
    </p:spTree>
    <p:extLst>
      <p:ext uri="{BB962C8B-B14F-4D97-AF65-F5344CB8AC3E}">
        <p14:creationId xmlns:p14="http://schemas.microsoft.com/office/powerpoint/2010/main" val="216622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795830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a:xfrm>
            <a:off x="778058" y="338116"/>
            <a:ext cx="9713646" cy="330222"/>
          </a:xfrm>
        </p:spPr>
        <p:txBody>
          <a:bodyPr/>
          <a:lstStyle/>
          <a:p>
            <a:r>
              <a:rPr lang="fr-FR" sz="1800" dirty="0">
                <a:latin typeface="Calibri" panose="020F0502020204030204"/>
              </a:rPr>
              <a:t>Pour commencer, nous allons nous rappeler les étapes pour réaliser une préparation microscopique.</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sz="1400" dirty="0">
                <a:solidFill>
                  <a:prstClr val="white">
                    <a:lumMod val="65000"/>
                  </a:prstClr>
                </a:solidFill>
                <a:latin typeface="Calibri" panose="020F0502020204030204"/>
              </a:rPr>
              <a:t>Inviter les élèves à utiliser les ardoises</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13942" y="427318"/>
            <a:ext cx="577019" cy="509307"/>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63A27589-16D4-C29B-55D0-20692090C40A}"/>
              </a:ext>
            </a:extLst>
          </p:cNvPr>
          <p:cNvSpPr txBox="1"/>
          <p:nvPr/>
        </p:nvSpPr>
        <p:spPr>
          <a:xfrm>
            <a:off x="698406" y="1365853"/>
            <a:ext cx="9947088" cy="461665"/>
          </a:xfrm>
          <a:prstGeom prst="rect">
            <a:avLst/>
          </a:prstGeom>
          <a:noFill/>
        </p:spPr>
        <p:txBody>
          <a:bodyPr wrap="square">
            <a:spAutoFit/>
          </a:bodyPr>
          <a:lstStyle/>
          <a:p>
            <a:pPr defTabSz="457200"/>
            <a:r>
              <a:rPr lang="fr-FR" sz="2400" b="1" dirty="0">
                <a:solidFill>
                  <a:prstClr val="black"/>
                </a:solidFill>
                <a:latin typeface="Arial" panose="020B0604020202020204" pitchFamily="34" charset="0"/>
                <a:cs typeface="Arial" panose="020B0604020202020204" pitchFamily="34" charset="0"/>
              </a:rPr>
              <a:t>1. Choisissez les bonnes réponses.</a:t>
            </a:r>
            <a:endParaRPr lang="en-US" sz="2400" b="1" dirty="0">
              <a:solidFill>
                <a:prstClr val="black"/>
              </a:solidFill>
              <a:latin typeface="Arial" panose="020B0604020202020204" pitchFamily="34" charset="0"/>
              <a:cs typeface="Arial" panose="020B0604020202020204" pitchFamily="34" charset="0"/>
            </a:endParaRPr>
          </a:p>
        </p:txBody>
      </p:sp>
      <p:sp>
        <p:nvSpPr>
          <p:cNvPr id="8" name="Google Shape;1376;p31">
            <a:extLst>
              <a:ext uri="{FF2B5EF4-FFF2-40B4-BE49-F238E27FC236}">
                <a16:creationId xmlns:a16="http://schemas.microsoft.com/office/drawing/2014/main" id="{BFE0CFD4-9DAB-0CD6-34D5-DBB96AA5F79B}"/>
              </a:ext>
            </a:extLst>
          </p:cNvPr>
          <p:cNvSpPr/>
          <p:nvPr/>
        </p:nvSpPr>
        <p:spPr>
          <a:xfrm>
            <a:off x="958774" y="2612004"/>
            <a:ext cx="10047522" cy="870604"/>
          </a:xfrm>
          <a:prstGeom prst="rect">
            <a:avLst/>
          </a:prstGeom>
          <a:noFill/>
          <a:ln>
            <a:solidFill>
              <a:srgbClr val="004568"/>
            </a:solidFill>
          </a:ln>
        </p:spPr>
        <p:txBody>
          <a:bodyPr spcFirstLastPara="1" wrap="square" lIns="121900" tIns="121900" rIns="121900" bIns="121900" anchor="ctr" anchorCtr="0">
            <a:noAutofit/>
          </a:bodyPr>
          <a:lstStyle/>
          <a:p>
            <a:pPr defTabSz="1219170">
              <a:buClr>
                <a:srgbClr val="000000"/>
              </a:buClr>
              <a:buSzPts val="2400"/>
              <a:defRPr/>
            </a:pPr>
            <a:r>
              <a:rPr lang="fr-FR" sz="2400" dirty="0">
                <a:solidFill>
                  <a:prstClr val="black"/>
                </a:solidFill>
                <a:latin typeface="Calibri"/>
                <a:cs typeface="Poppins ExtraBold" panose="020B0604020202020204" charset="0"/>
                <a:sym typeface="Hammersmith One"/>
              </a:rPr>
              <a:t>Je désire réaliser une préparation microscopique, quelle est la première étape parmi les suivantes ?</a:t>
            </a:r>
          </a:p>
        </p:txBody>
      </p:sp>
      <p:sp>
        <p:nvSpPr>
          <p:cNvPr id="13" name="Google Shape;1403;p31">
            <a:extLst>
              <a:ext uri="{FF2B5EF4-FFF2-40B4-BE49-F238E27FC236}">
                <a16:creationId xmlns:a16="http://schemas.microsoft.com/office/drawing/2014/main" id="{26EF15D0-34EF-F804-A12F-CAD70CA90072}"/>
              </a:ext>
            </a:extLst>
          </p:cNvPr>
          <p:cNvSpPr/>
          <p:nvPr/>
        </p:nvSpPr>
        <p:spPr>
          <a:xfrm>
            <a:off x="470829" y="4376570"/>
            <a:ext cx="3277560" cy="984885"/>
          </a:xfrm>
          <a:prstGeom prst="rect">
            <a:avLst/>
          </a:prstGeom>
          <a:solidFill>
            <a:srgbClr val="D3E8F1"/>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rgbClr val="002060"/>
                </a:solidFill>
                <a:sym typeface="Abel"/>
              </a:rPr>
              <a:t> a. Je réalise la mise au point.</a:t>
            </a:r>
            <a:endParaRPr sz="2400" b="1" dirty="0">
              <a:solidFill>
                <a:srgbClr val="002060"/>
              </a:solidFill>
              <a:sym typeface="Fira Sans Extra Condensed Medium"/>
            </a:endParaRPr>
          </a:p>
        </p:txBody>
      </p:sp>
      <p:sp>
        <p:nvSpPr>
          <p:cNvPr id="14" name="Google Shape;1403;p31">
            <a:extLst>
              <a:ext uri="{FF2B5EF4-FFF2-40B4-BE49-F238E27FC236}">
                <a16:creationId xmlns:a16="http://schemas.microsoft.com/office/drawing/2014/main" id="{E1DD8518-DFC3-CB20-E4ED-94A76138AF3B}"/>
              </a:ext>
            </a:extLst>
          </p:cNvPr>
          <p:cNvSpPr/>
          <p:nvPr/>
        </p:nvSpPr>
        <p:spPr>
          <a:xfrm>
            <a:off x="3975241" y="4373501"/>
            <a:ext cx="3787814" cy="991021"/>
          </a:xfrm>
          <a:prstGeom prst="rect">
            <a:avLst/>
          </a:prstGeom>
          <a:solidFill>
            <a:srgbClr val="D3E8F1"/>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rgbClr val="002060"/>
                </a:solidFill>
                <a:sym typeface="Abel"/>
              </a:rPr>
              <a:t>b. Je place mon échantillon sur la platine.</a:t>
            </a:r>
          </a:p>
        </p:txBody>
      </p:sp>
      <p:sp>
        <p:nvSpPr>
          <p:cNvPr id="15" name="Google Shape;1403;p31">
            <a:extLst>
              <a:ext uri="{FF2B5EF4-FFF2-40B4-BE49-F238E27FC236}">
                <a16:creationId xmlns:a16="http://schemas.microsoft.com/office/drawing/2014/main" id="{9C0AF8BF-2BC0-2B45-2243-D8254A6147C4}"/>
              </a:ext>
            </a:extLst>
          </p:cNvPr>
          <p:cNvSpPr/>
          <p:nvPr/>
        </p:nvSpPr>
        <p:spPr>
          <a:xfrm>
            <a:off x="7989907" y="4344021"/>
            <a:ext cx="3731264" cy="1014367"/>
          </a:xfrm>
          <a:prstGeom prst="rect">
            <a:avLst/>
          </a:prstGeom>
          <a:solidFill>
            <a:srgbClr val="D3E8F1"/>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rgbClr val="002060"/>
                </a:solidFill>
                <a:sym typeface="Abel"/>
              </a:rPr>
              <a:t>c. Je prélève mon échantillon.</a:t>
            </a:r>
          </a:p>
        </p:txBody>
      </p:sp>
    </p:spTree>
    <p:extLst>
      <p:ext uri="{BB962C8B-B14F-4D97-AF65-F5344CB8AC3E}">
        <p14:creationId xmlns:p14="http://schemas.microsoft.com/office/powerpoint/2010/main" val="3880520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11" name="Google Shape;1376;p31">
            <a:extLst>
              <a:ext uri="{FF2B5EF4-FFF2-40B4-BE49-F238E27FC236}">
                <a16:creationId xmlns:a16="http://schemas.microsoft.com/office/drawing/2014/main" id="{B1001C2A-A85E-2FB3-12A3-D3F2A4D7F520}"/>
              </a:ext>
            </a:extLst>
          </p:cNvPr>
          <p:cNvSpPr/>
          <p:nvPr/>
        </p:nvSpPr>
        <p:spPr>
          <a:xfrm>
            <a:off x="947003" y="1350820"/>
            <a:ext cx="10047522" cy="870604"/>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defRPr/>
            </a:pPr>
            <a:r>
              <a:rPr lang="fr-FR" sz="2400" dirty="0">
                <a:solidFill>
                  <a:prstClr val="black"/>
                </a:solidFill>
                <a:latin typeface="Calibri"/>
                <a:cs typeface="Poppins ExtraBold" panose="020B0604020202020204" charset="0"/>
                <a:sym typeface="Hammersmith One"/>
              </a:rPr>
              <a:t>Pour réaliser une préparation microscopique, la première étape est :</a:t>
            </a:r>
          </a:p>
        </p:txBody>
      </p:sp>
      <p:sp>
        <p:nvSpPr>
          <p:cNvPr id="12" name="Google Shape;1403;p31">
            <a:extLst>
              <a:ext uri="{FF2B5EF4-FFF2-40B4-BE49-F238E27FC236}">
                <a16:creationId xmlns:a16="http://schemas.microsoft.com/office/drawing/2014/main" id="{4B161A10-3FC6-B08F-E429-B10524650440}"/>
              </a:ext>
            </a:extLst>
          </p:cNvPr>
          <p:cNvSpPr/>
          <p:nvPr/>
        </p:nvSpPr>
        <p:spPr>
          <a:xfrm>
            <a:off x="459058" y="3092672"/>
            <a:ext cx="3277560" cy="984885"/>
          </a:xfrm>
          <a:prstGeom prst="rect">
            <a:avLst/>
          </a:prstGeom>
          <a:solidFill>
            <a:srgbClr val="D3E8F1"/>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rgbClr val="002060"/>
                </a:solidFill>
                <a:sym typeface="Abel"/>
              </a:rPr>
              <a:t> a. Je réalise la mise au point.</a:t>
            </a:r>
            <a:endParaRPr sz="2400" b="1" dirty="0">
              <a:solidFill>
                <a:srgbClr val="002060"/>
              </a:solidFill>
              <a:sym typeface="Fira Sans Extra Condensed Medium"/>
            </a:endParaRPr>
          </a:p>
        </p:txBody>
      </p:sp>
      <p:sp>
        <p:nvSpPr>
          <p:cNvPr id="17" name="Google Shape;1403;p31">
            <a:extLst>
              <a:ext uri="{FF2B5EF4-FFF2-40B4-BE49-F238E27FC236}">
                <a16:creationId xmlns:a16="http://schemas.microsoft.com/office/drawing/2014/main" id="{A451C9E7-FB0F-9F6A-A840-1BB81BB80359}"/>
              </a:ext>
            </a:extLst>
          </p:cNvPr>
          <p:cNvSpPr/>
          <p:nvPr/>
        </p:nvSpPr>
        <p:spPr>
          <a:xfrm>
            <a:off x="7974882" y="3074862"/>
            <a:ext cx="3787814" cy="991021"/>
          </a:xfrm>
          <a:prstGeom prst="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chemeClr val="bg1"/>
                </a:solidFill>
                <a:sym typeface="Abel"/>
              </a:rPr>
              <a:t>c. Je prélève mon échantillon.</a:t>
            </a:r>
          </a:p>
        </p:txBody>
      </p:sp>
      <p:sp>
        <p:nvSpPr>
          <p:cNvPr id="18" name="Google Shape;1403;p31">
            <a:extLst>
              <a:ext uri="{FF2B5EF4-FFF2-40B4-BE49-F238E27FC236}">
                <a16:creationId xmlns:a16="http://schemas.microsoft.com/office/drawing/2014/main" id="{FA7E197E-60CC-C8EA-AD6A-AA7330C42E22}"/>
              </a:ext>
            </a:extLst>
          </p:cNvPr>
          <p:cNvSpPr/>
          <p:nvPr/>
        </p:nvSpPr>
        <p:spPr>
          <a:xfrm>
            <a:off x="3990118" y="3063190"/>
            <a:ext cx="3731264" cy="1014367"/>
          </a:xfrm>
          <a:prstGeom prst="rect">
            <a:avLst/>
          </a:prstGeom>
          <a:solidFill>
            <a:srgbClr val="D3E8F1"/>
          </a:solidFill>
          <a:ln w="952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400" b="1" dirty="0">
                <a:solidFill>
                  <a:srgbClr val="002060"/>
                </a:solidFill>
                <a:sym typeface="Abel"/>
              </a:rPr>
              <a:t>b. Je place mon échantillon sur la platine.</a:t>
            </a:r>
          </a:p>
        </p:txBody>
      </p:sp>
      <p:sp>
        <p:nvSpPr>
          <p:cNvPr id="19" name="ZoneTexte 18">
            <a:extLst>
              <a:ext uri="{FF2B5EF4-FFF2-40B4-BE49-F238E27FC236}">
                <a16:creationId xmlns:a16="http://schemas.microsoft.com/office/drawing/2014/main" id="{56BF1C6F-8E00-E177-3DA1-2F3A60C44ABC}"/>
              </a:ext>
            </a:extLst>
          </p:cNvPr>
          <p:cNvSpPr txBox="1"/>
          <p:nvPr/>
        </p:nvSpPr>
        <p:spPr>
          <a:xfrm>
            <a:off x="947003" y="268865"/>
            <a:ext cx="10122527" cy="646331"/>
          </a:xfrm>
          <a:prstGeom prst="rect">
            <a:avLst/>
          </a:prstGeom>
          <a:noFill/>
        </p:spPr>
        <p:txBody>
          <a:bodyPr wrap="square">
            <a:spAutoFit/>
          </a:bodyPr>
          <a:lstStyle/>
          <a:p>
            <a:r>
              <a:rPr lang="fr-FR" b="1" dirty="0">
                <a:solidFill>
                  <a:schemeClr val="tx1">
                    <a:lumMod val="65000"/>
                    <a:lumOff val="35000"/>
                  </a:schemeClr>
                </a:solidFill>
              </a:rPr>
              <a:t>Parfait ! </a:t>
            </a:r>
            <a:r>
              <a:rPr lang="fr-FR" b="1" dirty="0">
                <a:solidFill>
                  <a:schemeClr val="tx1">
                    <a:lumMod val="65000"/>
                    <a:lumOff val="35000"/>
                  </a:schemeClr>
                </a:solidFill>
                <a:sym typeface="Calibri"/>
              </a:rPr>
              <a:t>Pour réaliser une préparation au microscope, je dois premièrement prélever mon échantillon à observer.</a:t>
            </a:r>
            <a:endParaRPr lang="en-US" b="1" dirty="0">
              <a:solidFill>
                <a:schemeClr val="tx1">
                  <a:lumMod val="65000"/>
                  <a:lumOff val="35000"/>
                </a:schemeClr>
              </a:solidFill>
            </a:endParaRPr>
          </a:p>
        </p:txBody>
      </p:sp>
      <p:pic>
        <p:nvPicPr>
          <p:cNvPr id="20" name="Image 19" descr="Une image contenant personne, Hygiène bucco-dentaire, brosse à dents, brosse&#10;&#10;Le contenu généré par l’IA peut être incorrect.">
            <a:extLst>
              <a:ext uri="{FF2B5EF4-FFF2-40B4-BE49-F238E27FC236}">
                <a16:creationId xmlns:a16="http://schemas.microsoft.com/office/drawing/2014/main" id="{EE84AFB9-E867-2431-0108-9A4F64919419}"/>
              </a:ext>
            </a:extLst>
          </p:cNvPr>
          <p:cNvPicPr>
            <a:picLocks noChangeAspect="1"/>
          </p:cNvPicPr>
          <p:nvPr/>
        </p:nvPicPr>
        <p:blipFill>
          <a:blip r:embed="rId2"/>
          <a:stretch>
            <a:fillRect/>
          </a:stretch>
        </p:blipFill>
        <p:spPr>
          <a:xfrm>
            <a:off x="6736957" y="4880498"/>
            <a:ext cx="5234621" cy="1165740"/>
          </a:xfrm>
          <a:prstGeom prst="rect">
            <a:avLst/>
          </a:prstGeom>
        </p:spPr>
      </p:pic>
      <p:cxnSp>
        <p:nvCxnSpPr>
          <p:cNvPr id="21" name="Connecteur droit avec flèche 20">
            <a:extLst>
              <a:ext uri="{FF2B5EF4-FFF2-40B4-BE49-F238E27FC236}">
                <a16:creationId xmlns:a16="http://schemas.microsoft.com/office/drawing/2014/main" id="{521FFDE4-9528-08E6-02D2-C08453A685B8}"/>
              </a:ext>
            </a:extLst>
          </p:cNvPr>
          <p:cNvCxnSpPr>
            <a:cxnSpLocks/>
            <a:stCxn id="17" idx="2"/>
            <a:endCxn id="20" idx="0"/>
          </p:cNvCxnSpPr>
          <p:nvPr/>
        </p:nvCxnSpPr>
        <p:spPr>
          <a:xfrm flipH="1">
            <a:off x="9354268" y="4065883"/>
            <a:ext cx="514521" cy="81461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pic>
        <p:nvPicPr>
          <p:cNvPr id="22" name="Image 8">
            <a:extLst>
              <a:ext uri="{FF2B5EF4-FFF2-40B4-BE49-F238E27FC236}">
                <a16:creationId xmlns:a16="http://schemas.microsoft.com/office/drawing/2014/main" id="{392AF6DF-80E1-4B73-03F5-95F2B9D0F15C}"/>
              </a:ext>
            </a:extLst>
          </p:cNvPr>
          <p:cNvPicPr>
            <a:picLocks noChangeAspect="1"/>
          </p:cNvPicPr>
          <p:nvPr/>
        </p:nvPicPr>
        <p:blipFill>
          <a:blip r:embed="rId3"/>
          <a:stretch>
            <a:fillRect/>
          </a:stretch>
        </p:blipFill>
        <p:spPr>
          <a:xfrm>
            <a:off x="11540360" y="505406"/>
            <a:ext cx="431219" cy="431219"/>
          </a:xfrm>
          <a:prstGeom prst="rect">
            <a:avLst/>
          </a:prstGeom>
        </p:spPr>
      </p:pic>
    </p:spTree>
    <p:extLst>
      <p:ext uri="{BB962C8B-B14F-4D97-AF65-F5344CB8AC3E}">
        <p14:creationId xmlns:p14="http://schemas.microsoft.com/office/powerpoint/2010/main" val="545721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22FBB-6609-5EEC-F6BD-7ACC76863FEC}"/>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44462BA4-EACD-AAD2-05B9-D46C33EC66F5}"/>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C9A09EFF-4FE5-5326-D952-EBC06EA587C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97EB9976-72A8-CABF-0E81-85A8F50053E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ZoneTexte 7">
            <a:extLst>
              <a:ext uri="{FF2B5EF4-FFF2-40B4-BE49-F238E27FC236}">
                <a16:creationId xmlns:a16="http://schemas.microsoft.com/office/drawing/2014/main" id="{33F5EECE-7DA6-7B32-EB9A-9A0A6DB01493}"/>
              </a:ext>
            </a:extLst>
          </p:cNvPr>
          <p:cNvSpPr txBox="1"/>
          <p:nvPr/>
        </p:nvSpPr>
        <p:spPr>
          <a:xfrm>
            <a:off x="735729" y="1217509"/>
            <a:ext cx="9947088" cy="461665"/>
          </a:xfrm>
          <a:prstGeom prst="rect">
            <a:avLst/>
          </a:prstGeom>
          <a:noFill/>
        </p:spPr>
        <p:txBody>
          <a:bodyPr wrap="square">
            <a:spAutoFit/>
          </a:bodyPr>
          <a:lstStyle/>
          <a:p>
            <a:pPr defTabSz="457200"/>
            <a:r>
              <a:rPr lang="fr-FR" sz="2400" b="1" dirty="0">
                <a:solidFill>
                  <a:prstClr val="black"/>
                </a:solidFill>
                <a:latin typeface="Arial" panose="020B0604020202020204" pitchFamily="34" charset="0"/>
                <a:cs typeface="Arial" panose="020B0604020202020204" pitchFamily="34" charset="0"/>
              </a:rPr>
              <a:t>2. Reliez chaque schéma à l’étape correspondante.</a:t>
            </a:r>
            <a:endParaRPr lang="en-US" sz="2400" b="1" dirty="0">
              <a:solidFill>
                <a:prstClr val="black"/>
              </a:solidFill>
              <a:latin typeface="Arial" panose="020B0604020202020204" pitchFamily="34" charset="0"/>
              <a:cs typeface="Arial" panose="020B0604020202020204" pitchFamily="34" charset="0"/>
            </a:endParaRPr>
          </a:p>
        </p:txBody>
      </p:sp>
      <p:pic>
        <p:nvPicPr>
          <p:cNvPr id="11" name="Image 10" descr="Une image contenant clipart, diagramme, conception&#10;&#10;Le contenu généré par l’IA peut être incorrect.">
            <a:extLst>
              <a:ext uri="{FF2B5EF4-FFF2-40B4-BE49-F238E27FC236}">
                <a16:creationId xmlns:a16="http://schemas.microsoft.com/office/drawing/2014/main" id="{8ED88FD4-C127-0314-C697-973AE182716F}"/>
              </a:ext>
            </a:extLst>
          </p:cNvPr>
          <p:cNvPicPr>
            <a:picLocks noChangeAspect="1"/>
          </p:cNvPicPr>
          <p:nvPr/>
        </p:nvPicPr>
        <p:blipFill>
          <a:blip r:embed="rId3"/>
          <a:stretch>
            <a:fillRect/>
          </a:stretch>
        </p:blipFill>
        <p:spPr>
          <a:xfrm>
            <a:off x="2723966" y="3664040"/>
            <a:ext cx="2161911" cy="1346501"/>
          </a:xfrm>
          <a:prstGeom prst="rect">
            <a:avLst/>
          </a:prstGeom>
        </p:spPr>
      </p:pic>
      <p:sp>
        <p:nvSpPr>
          <p:cNvPr id="12" name="Google Shape;1403;p31">
            <a:extLst>
              <a:ext uri="{FF2B5EF4-FFF2-40B4-BE49-F238E27FC236}">
                <a16:creationId xmlns:a16="http://schemas.microsoft.com/office/drawing/2014/main" id="{5B3ECA5D-194A-E26C-CCD9-D90B4C10FDFE}"/>
              </a:ext>
            </a:extLst>
          </p:cNvPr>
          <p:cNvSpPr/>
          <p:nvPr/>
        </p:nvSpPr>
        <p:spPr>
          <a:xfrm>
            <a:off x="6902413" y="4207705"/>
            <a:ext cx="4590952" cy="619070"/>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b. </a:t>
            </a:r>
            <a:r>
              <a:rPr lang="fr-FR" sz="2000" b="1" dirty="0">
                <a:solidFill>
                  <a:prstClr val="black"/>
                </a:solidFill>
                <a:latin typeface="Calibri"/>
                <a:cs typeface="Poppins ExtraBold" panose="020B0604020202020204" charset="0"/>
              </a:rPr>
              <a:t>Je dépose une goutte de colorant et  l’échantillon prélevé sur la lame.</a:t>
            </a:r>
          </a:p>
        </p:txBody>
      </p:sp>
      <p:sp>
        <p:nvSpPr>
          <p:cNvPr id="13" name="Google Shape;1403;p31">
            <a:extLst>
              <a:ext uri="{FF2B5EF4-FFF2-40B4-BE49-F238E27FC236}">
                <a16:creationId xmlns:a16="http://schemas.microsoft.com/office/drawing/2014/main" id="{8C391273-8B1E-D125-AC63-B0CF8A747F4F}"/>
              </a:ext>
            </a:extLst>
          </p:cNvPr>
          <p:cNvSpPr/>
          <p:nvPr/>
        </p:nvSpPr>
        <p:spPr>
          <a:xfrm>
            <a:off x="6902413" y="2738198"/>
            <a:ext cx="4590952" cy="690802"/>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a. Je recouvre l’échantillon par la lamelle.</a:t>
            </a:r>
            <a:endParaRPr sz="2000" b="1" dirty="0">
              <a:solidFill>
                <a:prstClr val="black"/>
              </a:solidFill>
              <a:latin typeface="Calibri"/>
              <a:cs typeface="Poppins ExtraBold" panose="020B0604020202020204" charset="0"/>
              <a:sym typeface="Fira Sans Extra Condensed Medium"/>
            </a:endParaRPr>
          </a:p>
        </p:txBody>
      </p:sp>
      <p:sp>
        <p:nvSpPr>
          <p:cNvPr id="15" name="Google Shape;1403;p31">
            <a:extLst>
              <a:ext uri="{FF2B5EF4-FFF2-40B4-BE49-F238E27FC236}">
                <a16:creationId xmlns:a16="http://schemas.microsoft.com/office/drawing/2014/main" id="{634CEB28-256D-CDA0-0894-8405F23347E2}"/>
              </a:ext>
            </a:extLst>
          </p:cNvPr>
          <p:cNvSpPr/>
          <p:nvPr/>
        </p:nvSpPr>
        <p:spPr>
          <a:xfrm>
            <a:off x="6902413" y="5725022"/>
            <a:ext cx="4590952" cy="619070"/>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latin typeface="Calibri"/>
                <a:cs typeface="Poppins ExtraBold" panose="020B0604020202020204" charset="0"/>
                <a:sym typeface="Abel"/>
              </a:rPr>
              <a:t>c. </a:t>
            </a:r>
            <a:r>
              <a:rPr lang="fr-FR" sz="2000" b="1" dirty="0"/>
              <a:t>Je dépose le bord inférieur de la lamelle sur la lame.</a:t>
            </a:r>
            <a:endParaRPr sz="2000" b="1" dirty="0">
              <a:latin typeface="Calibri"/>
              <a:cs typeface="Poppins ExtraBold" panose="020B0604020202020204" charset="0"/>
              <a:sym typeface="Fira Sans Extra Condensed Medium"/>
            </a:endParaRPr>
          </a:p>
        </p:txBody>
      </p:sp>
      <p:sp>
        <p:nvSpPr>
          <p:cNvPr id="20" name="Google Shape;1403;p31">
            <a:extLst>
              <a:ext uri="{FF2B5EF4-FFF2-40B4-BE49-F238E27FC236}">
                <a16:creationId xmlns:a16="http://schemas.microsoft.com/office/drawing/2014/main" id="{08E14FF3-0A5B-061B-F397-F707B583A19C}"/>
              </a:ext>
            </a:extLst>
          </p:cNvPr>
          <p:cNvSpPr/>
          <p:nvPr/>
        </p:nvSpPr>
        <p:spPr>
          <a:xfrm>
            <a:off x="1118321" y="1810413"/>
            <a:ext cx="4590952" cy="363621"/>
          </a:xfrm>
          <a:prstGeom prst="roundRect">
            <a:avLst/>
          </a:prstGeom>
          <a:solidFill>
            <a:schemeClr val="accent2">
              <a:lumMod val="20000"/>
              <a:lumOff val="80000"/>
            </a:schemeClr>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Schéma</a:t>
            </a:r>
            <a:endParaRPr sz="2000" b="1" dirty="0">
              <a:solidFill>
                <a:prstClr val="black"/>
              </a:solidFill>
              <a:latin typeface="Calibri"/>
              <a:cs typeface="Poppins ExtraBold" panose="020B0604020202020204" charset="0"/>
              <a:sym typeface="Fira Sans Extra Condensed Medium"/>
            </a:endParaRPr>
          </a:p>
        </p:txBody>
      </p:sp>
      <p:sp>
        <p:nvSpPr>
          <p:cNvPr id="21" name="Google Shape;1403;p31">
            <a:extLst>
              <a:ext uri="{FF2B5EF4-FFF2-40B4-BE49-F238E27FC236}">
                <a16:creationId xmlns:a16="http://schemas.microsoft.com/office/drawing/2014/main" id="{38C75473-D68D-A989-A263-AE37FF8A8168}"/>
              </a:ext>
            </a:extLst>
          </p:cNvPr>
          <p:cNvSpPr/>
          <p:nvPr/>
        </p:nvSpPr>
        <p:spPr>
          <a:xfrm>
            <a:off x="6902413" y="1810412"/>
            <a:ext cx="4590952" cy="363621"/>
          </a:xfrm>
          <a:prstGeom prst="roundRect">
            <a:avLst/>
          </a:prstGeom>
          <a:solidFill>
            <a:schemeClr val="accent2">
              <a:lumMod val="20000"/>
              <a:lumOff val="80000"/>
            </a:schemeClr>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Etape</a:t>
            </a:r>
            <a:endParaRPr sz="2000" b="1" dirty="0">
              <a:solidFill>
                <a:prstClr val="black"/>
              </a:solidFill>
              <a:latin typeface="Calibri"/>
              <a:cs typeface="Poppins ExtraBold" panose="020B0604020202020204" charset="0"/>
              <a:sym typeface="Fira Sans Extra Condensed Medium"/>
            </a:endParaRPr>
          </a:p>
        </p:txBody>
      </p:sp>
      <p:sp>
        <p:nvSpPr>
          <p:cNvPr id="22" name="Ellipse 21">
            <a:extLst>
              <a:ext uri="{FF2B5EF4-FFF2-40B4-BE49-F238E27FC236}">
                <a16:creationId xmlns:a16="http://schemas.microsoft.com/office/drawing/2014/main" id="{A9C7AF3A-4353-4850-B15E-959DA0750CB9}"/>
              </a:ext>
            </a:extLst>
          </p:cNvPr>
          <p:cNvSpPr/>
          <p:nvPr/>
        </p:nvSpPr>
        <p:spPr>
          <a:xfrm>
            <a:off x="1922106" y="2500814"/>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1.</a:t>
            </a:r>
            <a:endParaRPr lang="en-US" b="1" dirty="0"/>
          </a:p>
        </p:txBody>
      </p:sp>
      <p:sp>
        <p:nvSpPr>
          <p:cNvPr id="23" name="Ellipse 22">
            <a:extLst>
              <a:ext uri="{FF2B5EF4-FFF2-40B4-BE49-F238E27FC236}">
                <a16:creationId xmlns:a16="http://schemas.microsoft.com/office/drawing/2014/main" id="{EA1C17E3-661E-C8E7-BE07-739D28E35F42}"/>
              </a:ext>
            </a:extLst>
          </p:cNvPr>
          <p:cNvSpPr/>
          <p:nvPr/>
        </p:nvSpPr>
        <p:spPr>
          <a:xfrm>
            <a:off x="1922106" y="4133265"/>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2.</a:t>
            </a:r>
            <a:endParaRPr lang="en-US" b="1" dirty="0"/>
          </a:p>
        </p:txBody>
      </p:sp>
      <p:sp>
        <p:nvSpPr>
          <p:cNvPr id="24" name="Ellipse 23">
            <a:extLst>
              <a:ext uri="{FF2B5EF4-FFF2-40B4-BE49-F238E27FC236}">
                <a16:creationId xmlns:a16="http://schemas.microsoft.com/office/drawing/2014/main" id="{F88BFD2B-044A-8D48-758F-724C3E04C5DC}"/>
              </a:ext>
            </a:extLst>
          </p:cNvPr>
          <p:cNvSpPr/>
          <p:nvPr/>
        </p:nvSpPr>
        <p:spPr>
          <a:xfrm>
            <a:off x="1922106" y="5852747"/>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3.</a:t>
            </a:r>
            <a:endParaRPr lang="en-US" b="1" dirty="0"/>
          </a:p>
        </p:txBody>
      </p:sp>
      <p:pic>
        <p:nvPicPr>
          <p:cNvPr id="28" name="Image 27" descr="Une image contenant capture d’écran, conception&#10;&#10;Le contenu généré par l’IA peut être incorrect.">
            <a:extLst>
              <a:ext uri="{FF2B5EF4-FFF2-40B4-BE49-F238E27FC236}">
                <a16:creationId xmlns:a16="http://schemas.microsoft.com/office/drawing/2014/main" id="{35037245-1124-7898-4968-B34BFE546BE4}"/>
              </a:ext>
            </a:extLst>
          </p:cNvPr>
          <p:cNvPicPr>
            <a:picLocks noChangeAspect="1"/>
          </p:cNvPicPr>
          <p:nvPr/>
        </p:nvPicPr>
        <p:blipFill>
          <a:blip r:embed="rId4"/>
          <a:srcRect t="5003"/>
          <a:stretch>
            <a:fillRect/>
          </a:stretch>
        </p:blipFill>
        <p:spPr>
          <a:xfrm>
            <a:off x="2763878" y="2268220"/>
            <a:ext cx="2082088" cy="1279146"/>
          </a:xfrm>
          <a:prstGeom prst="rect">
            <a:avLst/>
          </a:prstGeom>
        </p:spPr>
      </p:pic>
      <p:pic>
        <p:nvPicPr>
          <p:cNvPr id="30" name="Image 29" descr="Une image contenant clipart, croquis, conception, illustration&#10;&#10;Le contenu généré par l’IA peut être incorrect.">
            <a:extLst>
              <a:ext uri="{FF2B5EF4-FFF2-40B4-BE49-F238E27FC236}">
                <a16:creationId xmlns:a16="http://schemas.microsoft.com/office/drawing/2014/main" id="{564A4E85-D6C4-0075-F510-A73728903931}"/>
              </a:ext>
            </a:extLst>
          </p:cNvPr>
          <p:cNvPicPr>
            <a:picLocks noChangeAspect="1"/>
          </p:cNvPicPr>
          <p:nvPr/>
        </p:nvPicPr>
        <p:blipFill>
          <a:blip r:embed="rId5"/>
          <a:stretch>
            <a:fillRect/>
          </a:stretch>
        </p:blipFill>
        <p:spPr>
          <a:xfrm>
            <a:off x="2763878" y="5249669"/>
            <a:ext cx="2112816" cy="1444545"/>
          </a:xfrm>
          <a:prstGeom prst="rect">
            <a:avLst/>
          </a:prstGeom>
        </p:spPr>
      </p:pic>
      <p:sp>
        <p:nvSpPr>
          <p:cNvPr id="31" name="Espace réservé du contenu 3">
            <a:extLst>
              <a:ext uri="{FF2B5EF4-FFF2-40B4-BE49-F238E27FC236}">
                <a16:creationId xmlns:a16="http://schemas.microsoft.com/office/drawing/2014/main" id="{C89344F2-0525-0A8D-F511-E90BAA3149EB}"/>
              </a:ext>
            </a:extLst>
          </p:cNvPr>
          <p:cNvSpPr txBox="1">
            <a:spLocks/>
          </p:cNvSpPr>
          <p:nvPr/>
        </p:nvSpPr>
        <p:spPr>
          <a:xfrm>
            <a:off x="778058" y="639446"/>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prstClr val="white">
                    <a:lumMod val="65000"/>
                  </a:prstClr>
                </a:solidFill>
                <a:latin typeface="Calibri" panose="020F0502020204030204"/>
              </a:rPr>
              <a:t>Inviter les élèves à utiliser les ardoises (coupler les chiffres aux lettres).</a:t>
            </a:r>
          </a:p>
        </p:txBody>
      </p:sp>
      <p:grpSp>
        <p:nvGrpSpPr>
          <p:cNvPr id="32" name="Groupe 31">
            <a:extLst>
              <a:ext uri="{FF2B5EF4-FFF2-40B4-BE49-F238E27FC236}">
                <a16:creationId xmlns:a16="http://schemas.microsoft.com/office/drawing/2014/main" id="{C9C9E0C2-8162-0CB9-F864-4A803730D444}"/>
              </a:ext>
            </a:extLst>
          </p:cNvPr>
          <p:cNvGrpSpPr/>
          <p:nvPr/>
        </p:nvGrpSpPr>
        <p:grpSpPr>
          <a:xfrm>
            <a:off x="11413942" y="427318"/>
            <a:ext cx="577019" cy="509307"/>
            <a:chOff x="779844" y="4335989"/>
            <a:chExt cx="563238" cy="575842"/>
          </a:xfrm>
        </p:grpSpPr>
        <p:pic>
          <p:nvPicPr>
            <p:cNvPr id="33" name="Google Shape;307;p51" descr="Une image contenant Dessin animé, clipart, Animation, illustration&#10;&#10;Description générée automatiquement">
              <a:extLst>
                <a:ext uri="{FF2B5EF4-FFF2-40B4-BE49-F238E27FC236}">
                  <a16:creationId xmlns:a16="http://schemas.microsoft.com/office/drawing/2014/main" id="{C2D03EB2-D33C-5E19-A132-EC12C889C1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4" name="Rectangle 33">
              <a:extLst>
                <a:ext uri="{FF2B5EF4-FFF2-40B4-BE49-F238E27FC236}">
                  <a16:creationId xmlns:a16="http://schemas.microsoft.com/office/drawing/2014/main" id="{843813E4-1738-627D-7BC7-6BFC2152065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5" name="ZoneTexte 34">
            <a:extLst>
              <a:ext uri="{FF2B5EF4-FFF2-40B4-BE49-F238E27FC236}">
                <a16:creationId xmlns:a16="http://schemas.microsoft.com/office/drawing/2014/main" id="{1042CDFC-2D82-96DE-9EF3-BE9856286036}"/>
              </a:ext>
            </a:extLst>
          </p:cNvPr>
          <p:cNvSpPr txBox="1"/>
          <p:nvPr/>
        </p:nvSpPr>
        <p:spPr>
          <a:xfrm>
            <a:off x="884237" y="299006"/>
            <a:ext cx="10122527" cy="369332"/>
          </a:xfrm>
          <a:prstGeom prst="rect">
            <a:avLst/>
          </a:prstGeom>
          <a:noFill/>
        </p:spPr>
        <p:txBody>
          <a:bodyPr wrap="square">
            <a:spAutoFit/>
          </a:bodyPr>
          <a:lstStyle/>
          <a:p>
            <a:r>
              <a:rPr lang="fr-FR" b="1" dirty="0">
                <a:solidFill>
                  <a:schemeClr val="tx1">
                    <a:lumMod val="65000"/>
                    <a:lumOff val="35000"/>
                  </a:schemeClr>
                </a:solidFill>
              </a:rPr>
              <a:t>Voici une deuxième question.</a:t>
            </a:r>
            <a:endParaRPr lang="en-US" b="1" dirty="0">
              <a:solidFill>
                <a:schemeClr val="tx1">
                  <a:lumMod val="65000"/>
                  <a:lumOff val="35000"/>
                </a:schemeClr>
              </a:solidFill>
            </a:endParaRPr>
          </a:p>
        </p:txBody>
      </p:sp>
    </p:spTree>
    <p:extLst>
      <p:ext uri="{BB962C8B-B14F-4D97-AF65-F5344CB8AC3E}">
        <p14:creationId xmlns:p14="http://schemas.microsoft.com/office/powerpoint/2010/main" val="2546952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3ED0-FE56-35BF-0F63-4C5903B6B960}"/>
            </a:ext>
          </a:extLst>
        </p:cNvPr>
        <p:cNvGrpSpPr/>
        <p:nvPr/>
      </p:nvGrpSpPr>
      <p:grpSpPr>
        <a:xfrm>
          <a:off x="0" y="0"/>
          <a:ext cx="0" cy="0"/>
          <a:chOff x="0" y="0"/>
          <a:chExt cx="0" cy="0"/>
        </a:xfrm>
      </p:grpSpPr>
      <p:pic>
        <p:nvPicPr>
          <p:cNvPr id="7" name="Picture 1">
            <a:extLst>
              <a:ext uri="{FF2B5EF4-FFF2-40B4-BE49-F238E27FC236}">
                <a16:creationId xmlns:a16="http://schemas.microsoft.com/office/drawing/2014/main" id="{386E50A8-F202-6C7E-DBB1-8C34D2A7315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543945" y="1927768"/>
            <a:ext cx="648055" cy="648055"/>
          </a:xfrm>
          <a:prstGeom prst="rect">
            <a:avLst/>
          </a:prstGeom>
        </p:spPr>
      </p:pic>
      <p:sp>
        <p:nvSpPr>
          <p:cNvPr id="11" name="ZoneTexte 10">
            <a:extLst>
              <a:ext uri="{FF2B5EF4-FFF2-40B4-BE49-F238E27FC236}">
                <a16:creationId xmlns:a16="http://schemas.microsoft.com/office/drawing/2014/main" id="{B5F8EF88-6E33-CA76-5017-87DE53FBBFF3}"/>
              </a:ext>
            </a:extLst>
          </p:cNvPr>
          <p:cNvSpPr txBox="1"/>
          <p:nvPr/>
        </p:nvSpPr>
        <p:spPr>
          <a:xfrm>
            <a:off x="884237" y="299006"/>
            <a:ext cx="10122527" cy="369332"/>
          </a:xfrm>
          <a:prstGeom prst="rect">
            <a:avLst/>
          </a:prstGeom>
          <a:noFill/>
        </p:spPr>
        <p:txBody>
          <a:bodyPr wrap="square">
            <a:spAutoFit/>
          </a:bodyPr>
          <a:lstStyle/>
          <a:p>
            <a:r>
              <a:rPr lang="fr-FR" b="1" dirty="0">
                <a:solidFill>
                  <a:schemeClr val="tx1">
                    <a:lumMod val="65000"/>
                    <a:lumOff val="35000"/>
                  </a:schemeClr>
                </a:solidFill>
              </a:rPr>
              <a:t>Parfait !</a:t>
            </a:r>
            <a:endParaRPr lang="en-US" b="1" dirty="0">
              <a:solidFill>
                <a:schemeClr val="tx1">
                  <a:lumMod val="65000"/>
                  <a:lumOff val="35000"/>
                </a:schemeClr>
              </a:solidFill>
            </a:endParaRPr>
          </a:p>
        </p:txBody>
      </p:sp>
      <p:pic>
        <p:nvPicPr>
          <p:cNvPr id="20" name="Image 19" descr="Une image contenant clipart, diagramme, conception&#10;&#10;Le contenu généré par l’IA peut être incorrect.">
            <a:extLst>
              <a:ext uri="{FF2B5EF4-FFF2-40B4-BE49-F238E27FC236}">
                <a16:creationId xmlns:a16="http://schemas.microsoft.com/office/drawing/2014/main" id="{57D0A4A2-B419-A6F2-FDF2-D8E2F7B25F99}"/>
              </a:ext>
            </a:extLst>
          </p:cNvPr>
          <p:cNvPicPr>
            <a:picLocks noChangeAspect="1"/>
          </p:cNvPicPr>
          <p:nvPr/>
        </p:nvPicPr>
        <p:blipFill>
          <a:blip r:embed="rId4"/>
          <a:stretch>
            <a:fillRect/>
          </a:stretch>
        </p:blipFill>
        <p:spPr>
          <a:xfrm>
            <a:off x="2383703" y="3300146"/>
            <a:ext cx="2161911" cy="1346501"/>
          </a:xfrm>
          <a:prstGeom prst="rect">
            <a:avLst/>
          </a:prstGeom>
        </p:spPr>
      </p:pic>
      <p:sp>
        <p:nvSpPr>
          <p:cNvPr id="21" name="Google Shape;1403;p31">
            <a:extLst>
              <a:ext uri="{FF2B5EF4-FFF2-40B4-BE49-F238E27FC236}">
                <a16:creationId xmlns:a16="http://schemas.microsoft.com/office/drawing/2014/main" id="{62A69A05-7FBE-A1F8-F013-2469CFD9596F}"/>
              </a:ext>
            </a:extLst>
          </p:cNvPr>
          <p:cNvSpPr/>
          <p:nvPr/>
        </p:nvSpPr>
        <p:spPr>
          <a:xfrm>
            <a:off x="6562150" y="3843811"/>
            <a:ext cx="4590952" cy="619070"/>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b. </a:t>
            </a:r>
            <a:r>
              <a:rPr lang="fr-FR" sz="2000" b="1" dirty="0">
                <a:solidFill>
                  <a:prstClr val="black"/>
                </a:solidFill>
                <a:latin typeface="Calibri"/>
                <a:cs typeface="Poppins ExtraBold" panose="020B0604020202020204" charset="0"/>
              </a:rPr>
              <a:t>Je dépose une goutte de colorant et  l’échantillon prélevé sur la lame.</a:t>
            </a:r>
          </a:p>
        </p:txBody>
      </p:sp>
      <p:sp>
        <p:nvSpPr>
          <p:cNvPr id="22" name="Google Shape;1403;p31">
            <a:extLst>
              <a:ext uri="{FF2B5EF4-FFF2-40B4-BE49-F238E27FC236}">
                <a16:creationId xmlns:a16="http://schemas.microsoft.com/office/drawing/2014/main" id="{4BAB25E7-4965-8B3F-7591-91457329A017}"/>
              </a:ext>
            </a:extLst>
          </p:cNvPr>
          <p:cNvSpPr/>
          <p:nvPr/>
        </p:nvSpPr>
        <p:spPr>
          <a:xfrm>
            <a:off x="6562150" y="2374304"/>
            <a:ext cx="4590952" cy="690802"/>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a. Je recouvre l’échantillon par la lamelle.</a:t>
            </a:r>
            <a:endParaRPr sz="2000" b="1" dirty="0">
              <a:solidFill>
                <a:prstClr val="black"/>
              </a:solidFill>
              <a:latin typeface="Calibri"/>
              <a:cs typeface="Poppins ExtraBold" panose="020B0604020202020204" charset="0"/>
              <a:sym typeface="Fira Sans Extra Condensed Medium"/>
            </a:endParaRPr>
          </a:p>
        </p:txBody>
      </p:sp>
      <p:sp>
        <p:nvSpPr>
          <p:cNvPr id="23" name="Google Shape;1403;p31">
            <a:extLst>
              <a:ext uri="{FF2B5EF4-FFF2-40B4-BE49-F238E27FC236}">
                <a16:creationId xmlns:a16="http://schemas.microsoft.com/office/drawing/2014/main" id="{EEEBEFC6-FD55-7580-8A7F-786E35FBC663}"/>
              </a:ext>
            </a:extLst>
          </p:cNvPr>
          <p:cNvSpPr/>
          <p:nvPr/>
        </p:nvSpPr>
        <p:spPr>
          <a:xfrm>
            <a:off x="6562150" y="5361128"/>
            <a:ext cx="4590952" cy="619070"/>
          </a:xfrm>
          <a:prstGeom prst="roundRect">
            <a:avLst/>
          </a:prstGeom>
          <a:solidFill>
            <a:srgbClr val="EDF2F9"/>
          </a:solidFill>
          <a:ln>
            <a:solidFill>
              <a:srgbClr val="0852A4"/>
            </a:solidFill>
          </a:ln>
        </p:spPr>
        <p:txBody>
          <a:bodyPr spcFirstLastPara="1" wrap="square" lIns="121900" tIns="121900" rIns="121900" bIns="121900" anchor="ctr" anchorCtr="0">
            <a:noAutofit/>
          </a:bodyPr>
          <a:lstStyle/>
          <a:p>
            <a:pPr algn="ctr"/>
            <a:r>
              <a:rPr lang="fr-FR" sz="2000" b="1" dirty="0">
                <a:latin typeface="Calibri"/>
                <a:cs typeface="Poppins ExtraBold" panose="020B0604020202020204" charset="0"/>
                <a:sym typeface="Abel"/>
              </a:rPr>
              <a:t>c. </a:t>
            </a:r>
            <a:r>
              <a:rPr lang="fr-FR" sz="2000" b="1" dirty="0"/>
              <a:t>Je dépose le bord inférieur de la lamelle sur la lame.</a:t>
            </a:r>
            <a:endParaRPr sz="2000" b="1" dirty="0">
              <a:latin typeface="Calibri"/>
              <a:cs typeface="Poppins ExtraBold" panose="020B0604020202020204" charset="0"/>
              <a:sym typeface="Fira Sans Extra Condensed Medium"/>
            </a:endParaRPr>
          </a:p>
        </p:txBody>
      </p:sp>
      <p:sp>
        <p:nvSpPr>
          <p:cNvPr id="24" name="Google Shape;1403;p31">
            <a:extLst>
              <a:ext uri="{FF2B5EF4-FFF2-40B4-BE49-F238E27FC236}">
                <a16:creationId xmlns:a16="http://schemas.microsoft.com/office/drawing/2014/main" id="{48C44609-6487-EC79-2848-7C192449E9B0}"/>
              </a:ext>
            </a:extLst>
          </p:cNvPr>
          <p:cNvSpPr/>
          <p:nvPr/>
        </p:nvSpPr>
        <p:spPr>
          <a:xfrm>
            <a:off x="778058" y="1446519"/>
            <a:ext cx="4590952" cy="363621"/>
          </a:xfrm>
          <a:prstGeom prst="roundRect">
            <a:avLst/>
          </a:prstGeom>
          <a:solidFill>
            <a:schemeClr val="accent2">
              <a:lumMod val="20000"/>
              <a:lumOff val="80000"/>
            </a:schemeClr>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Schéma</a:t>
            </a:r>
            <a:endParaRPr sz="2000" b="1" dirty="0">
              <a:solidFill>
                <a:prstClr val="black"/>
              </a:solidFill>
              <a:latin typeface="Calibri"/>
              <a:cs typeface="Poppins ExtraBold" panose="020B0604020202020204" charset="0"/>
              <a:sym typeface="Fira Sans Extra Condensed Medium"/>
            </a:endParaRPr>
          </a:p>
        </p:txBody>
      </p:sp>
      <p:sp>
        <p:nvSpPr>
          <p:cNvPr id="25" name="Google Shape;1403;p31">
            <a:extLst>
              <a:ext uri="{FF2B5EF4-FFF2-40B4-BE49-F238E27FC236}">
                <a16:creationId xmlns:a16="http://schemas.microsoft.com/office/drawing/2014/main" id="{F310EB9D-7DB3-678C-4F51-8BE7AB116978}"/>
              </a:ext>
            </a:extLst>
          </p:cNvPr>
          <p:cNvSpPr/>
          <p:nvPr/>
        </p:nvSpPr>
        <p:spPr>
          <a:xfrm>
            <a:off x="6562150" y="1446518"/>
            <a:ext cx="4590952" cy="363621"/>
          </a:xfrm>
          <a:prstGeom prst="roundRect">
            <a:avLst/>
          </a:prstGeom>
          <a:solidFill>
            <a:schemeClr val="accent2">
              <a:lumMod val="20000"/>
              <a:lumOff val="80000"/>
            </a:schemeClr>
          </a:solidFill>
          <a:ln>
            <a:solidFill>
              <a:srgbClr val="0852A4"/>
            </a:solidFill>
          </a:ln>
        </p:spPr>
        <p:txBody>
          <a:bodyPr spcFirstLastPara="1" wrap="square" lIns="121900" tIns="121900" rIns="121900" bIns="121900" anchor="ctr" anchorCtr="0">
            <a:noAutofit/>
          </a:bodyPr>
          <a:lstStyle/>
          <a:p>
            <a:pPr algn="ctr"/>
            <a:r>
              <a:rPr lang="fr-FR" sz="2000" b="1" dirty="0">
                <a:solidFill>
                  <a:prstClr val="black"/>
                </a:solidFill>
                <a:latin typeface="Calibri"/>
                <a:cs typeface="Poppins ExtraBold" panose="020B0604020202020204" charset="0"/>
                <a:sym typeface="Abel"/>
              </a:rPr>
              <a:t>Etape</a:t>
            </a:r>
            <a:endParaRPr sz="2000" b="1" dirty="0">
              <a:solidFill>
                <a:prstClr val="black"/>
              </a:solidFill>
              <a:latin typeface="Calibri"/>
              <a:cs typeface="Poppins ExtraBold" panose="020B0604020202020204" charset="0"/>
              <a:sym typeface="Fira Sans Extra Condensed Medium"/>
            </a:endParaRPr>
          </a:p>
        </p:txBody>
      </p:sp>
      <p:sp>
        <p:nvSpPr>
          <p:cNvPr id="26" name="Ellipse 25">
            <a:extLst>
              <a:ext uri="{FF2B5EF4-FFF2-40B4-BE49-F238E27FC236}">
                <a16:creationId xmlns:a16="http://schemas.microsoft.com/office/drawing/2014/main" id="{F9804596-245A-14DE-20A7-3139809C9221}"/>
              </a:ext>
            </a:extLst>
          </p:cNvPr>
          <p:cNvSpPr/>
          <p:nvPr/>
        </p:nvSpPr>
        <p:spPr>
          <a:xfrm>
            <a:off x="1581843" y="2136920"/>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1.</a:t>
            </a:r>
            <a:endParaRPr lang="en-US" b="1" dirty="0"/>
          </a:p>
        </p:txBody>
      </p:sp>
      <p:sp>
        <p:nvSpPr>
          <p:cNvPr id="27" name="Ellipse 26">
            <a:extLst>
              <a:ext uri="{FF2B5EF4-FFF2-40B4-BE49-F238E27FC236}">
                <a16:creationId xmlns:a16="http://schemas.microsoft.com/office/drawing/2014/main" id="{155DC2D7-224B-481E-1446-C8527542D1BB}"/>
              </a:ext>
            </a:extLst>
          </p:cNvPr>
          <p:cNvSpPr/>
          <p:nvPr/>
        </p:nvSpPr>
        <p:spPr>
          <a:xfrm>
            <a:off x="1581843" y="3769371"/>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2.</a:t>
            </a:r>
            <a:endParaRPr lang="en-US" b="1" dirty="0"/>
          </a:p>
        </p:txBody>
      </p:sp>
      <p:sp>
        <p:nvSpPr>
          <p:cNvPr id="28" name="Ellipse 27">
            <a:extLst>
              <a:ext uri="{FF2B5EF4-FFF2-40B4-BE49-F238E27FC236}">
                <a16:creationId xmlns:a16="http://schemas.microsoft.com/office/drawing/2014/main" id="{04442616-4791-0222-CD15-8A8CAC5C79DD}"/>
              </a:ext>
            </a:extLst>
          </p:cNvPr>
          <p:cNvSpPr/>
          <p:nvPr/>
        </p:nvSpPr>
        <p:spPr>
          <a:xfrm>
            <a:off x="1581843" y="5488853"/>
            <a:ext cx="550506" cy="363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3.</a:t>
            </a:r>
            <a:endParaRPr lang="en-US" b="1" dirty="0"/>
          </a:p>
        </p:txBody>
      </p:sp>
      <p:pic>
        <p:nvPicPr>
          <p:cNvPr id="29" name="Image 28" descr="Une image contenant capture d’écran, conception&#10;&#10;Le contenu généré par l’IA peut être incorrect.">
            <a:extLst>
              <a:ext uri="{FF2B5EF4-FFF2-40B4-BE49-F238E27FC236}">
                <a16:creationId xmlns:a16="http://schemas.microsoft.com/office/drawing/2014/main" id="{84624AF7-B777-EA8A-C13C-F7EA81FF1727}"/>
              </a:ext>
            </a:extLst>
          </p:cNvPr>
          <p:cNvPicPr>
            <a:picLocks noChangeAspect="1"/>
          </p:cNvPicPr>
          <p:nvPr/>
        </p:nvPicPr>
        <p:blipFill>
          <a:blip r:embed="rId5"/>
          <a:srcRect t="5003"/>
          <a:stretch>
            <a:fillRect/>
          </a:stretch>
        </p:blipFill>
        <p:spPr>
          <a:xfrm>
            <a:off x="2423615" y="1904326"/>
            <a:ext cx="2082088" cy="1279146"/>
          </a:xfrm>
          <a:prstGeom prst="rect">
            <a:avLst/>
          </a:prstGeom>
        </p:spPr>
      </p:pic>
      <p:pic>
        <p:nvPicPr>
          <p:cNvPr id="30" name="Image 29" descr="Une image contenant clipart, croquis, conception, illustration&#10;&#10;Le contenu généré par l’IA peut être incorrect.">
            <a:extLst>
              <a:ext uri="{FF2B5EF4-FFF2-40B4-BE49-F238E27FC236}">
                <a16:creationId xmlns:a16="http://schemas.microsoft.com/office/drawing/2014/main" id="{6BCC79E1-1783-2259-0B31-C31FBD8E09FA}"/>
              </a:ext>
            </a:extLst>
          </p:cNvPr>
          <p:cNvPicPr>
            <a:picLocks noChangeAspect="1"/>
          </p:cNvPicPr>
          <p:nvPr/>
        </p:nvPicPr>
        <p:blipFill>
          <a:blip r:embed="rId6"/>
          <a:stretch>
            <a:fillRect/>
          </a:stretch>
        </p:blipFill>
        <p:spPr>
          <a:xfrm>
            <a:off x="2423615" y="4885775"/>
            <a:ext cx="2112816" cy="1444545"/>
          </a:xfrm>
          <a:prstGeom prst="rect">
            <a:avLst/>
          </a:prstGeom>
        </p:spPr>
      </p:pic>
      <p:cxnSp>
        <p:nvCxnSpPr>
          <p:cNvPr id="32" name="Connecteur droit avec flèche 31">
            <a:extLst>
              <a:ext uri="{FF2B5EF4-FFF2-40B4-BE49-F238E27FC236}">
                <a16:creationId xmlns:a16="http://schemas.microsoft.com/office/drawing/2014/main" id="{D0FE2E8E-121A-3A99-D6EC-8B8AECC79020}"/>
              </a:ext>
            </a:extLst>
          </p:cNvPr>
          <p:cNvCxnSpPr>
            <a:cxnSpLocks/>
            <a:stCxn id="29" idx="3"/>
            <a:endCxn id="21" idx="1"/>
          </p:cNvCxnSpPr>
          <p:nvPr/>
        </p:nvCxnSpPr>
        <p:spPr>
          <a:xfrm>
            <a:off x="4505703" y="2543899"/>
            <a:ext cx="2056447" cy="160944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Connecteur droit avec flèche 34">
            <a:extLst>
              <a:ext uri="{FF2B5EF4-FFF2-40B4-BE49-F238E27FC236}">
                <a16:creationId xmlns:a16="http://schemas.microsoft.com/office/drawing/2014/main" id="{E3A3DFBE-5E6B-8DC7-11BC-F5F2047F5513}"/>
              </a:ext>
            </a:extLst>
          </p:cNvPr>
          <p:cNvCxnSpPr>
            <a:cxnSpLocks/>
            <a:stCxn id="20" idx="3"/>
            <a:endCxn id="23" idx="1"/>
          </p:cNvCxnSpPr>
          <p:nvPr/>
        </p:nvCxnSpPr>
        <p:spPr>
          <a:xfrm>
            <a:off x="4545614" y="3973397"/>
            <a:ext cx="2016536" cy="169726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Connecteur droit avec flèche 37">
            <a:extLst>
              <a:ext uri="{FF2B5EF4-FFF2-40B4-BE49-F238E27FC236}">
                <a16:creationId xmlns:a16="http://schemas.microsoft.com/office/drawing/2014/main" id="{815EAAA0-EE74-C903-D223-0B02388699C6}"/>
              </a:ext>
            </a:extLst>
          </p:cNvPr>
          <p:cNvCxnSpPr>
            <a:cxnSpLocks/>
            <a:stCxn id="30" idx="3"/>
            <a:endCxn id="22" idx="1"/>
          </p:cNvCxnSpPr>
          <p:nvPr/>
        </p:nvCxnSpPr>
        <p:spPr>
          <a:xfrm flipV="1">
            <a:off x="4536431" y="2719705"/>
            <a:ext cx="2025719" cy="288834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1" name="Image 8">
            <a:extLst>
              <a:ext uri="{FF2B5EF4-FFF2-40B4-BE49-F238E27FC236}">
                <a16:creationId xmlns:a16="http://schemas.microsoft.com/office/drawing/2014/main" id="{6F4A4967-3E62-02BB-2578-6BAA2E1D88E9}"/>
              </a:ext>
            </a:extLst>
          </p:cNvPr>
          <p:cNvPicPr>
            <a:picLocks noChangeAspect="1"/>
          </p:cNvPicPr>
          <p:nvPr/>
        </p:nvPicPr>
        <p:blipFill>
          <a:blip r:embed="rId7"/>
          <a:stretch>
            <a:fillRect/>
          </a:stretch>
        </p:blipFill>
        <p:spPr>
          <a:xfrm>
            <a:off x="11540360" y="505406"/>
            <a:ext cx="431219" cy="431219"/>
          </a:xfrm>
          <a:prstGeom prst="rect">
            <a:avLst/>
          </a:prstGeom>
        </p:spPr>
      </p:pic>
    </p:spTree>
    <p:extLst>
      <p:ext uri="{BB962C8B-B14F-4D97-AF65-F5344CB8AC3E}">
        <p14:creationId xmlns:p14="http://schemas.microsoft.com/office/powerpoint/2010/main" val="2575439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87E89-8727-F9DD-AB35-34D241EAC508}"/>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71BDBCF8-6006-0030-6483-C7C99073BAFF}"/>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250CA948-1A5F-DB6A-379E-2EFF4CDB7CD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6307729-CDF5-6CEB-90D1-2B18521A39C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 coins arrondis 6">
            <a:extLst>
              <a:ext uri="{FF2B5EF4-FFF2-40B4-BE49-F238E27FC236}">
                <a16:creationId xmlns:a16="http://schemas.microsoft.com/office/drawing/2014/main" id="{1A474561-BFB3-16C7-DBB9-829F2F74E30C}"/>
              </a:ext>
            </a:extLst>
          </p:cNvPr>
          <p:cNvSpPr/>
          <p:nvPr/>
        </p:nvSpPr>
        <p:spPr>
          <a:xfrm>
            <a:off x="671737" y="1243118"/>
            <a:ext cx="6064966" cy="578882"/>
          </a:xfrm>
          <a:prstGeom prst="roundRect">
            <a:avLst/>
          </a:prstGeom>
          <a:ln w="19050">
            <a:noFill/>
            <a:prstDash val="dash"/>
          </a:ln>
        </p:spPr>
        <p:txBody>
          <a:bodyPr wrap="square">
            <a:spAutoFit/>
          </a:bodyPr>
          <a:lstStyle/>
          <a:p>
            <a:pPr lvl="0">
              <a:spcAft>
                <a:spcPts val="600"/>
              </a:spcAft>
            </a:pPr>
            <a:r>
              <a:rPr lang="fr-FR" sz="2800" b="1" dirty="0">
                <a:solidFill>
                  <a:srgbClr val="0852A4"/>
                </a:solidFill>
                <a:latin typeface="+mj-lt"/>
              </a:rPr>
              <a:t>3. Choisissez la bonne réponse.</a:t>
            </a:r>
            <a:endParaRPr lang="fr-FR" sz="2800" dirty="0">
              <a:solidFill>
                <a:srgbClr val="0852A4"/>
              </a:solidFill>
              <a:latin typeface="+mj-lt"/>
            </a:endParaRPr>
          </a:p>
        </p:txBody>
      </p:sp>
      <p:sp>
        <p:nvSpPr>
          <p:cNvPr id="8" name="Google Shape;1376;p31">
            <a:extLst>
              <a:ext uri="{FF2B5EF4-FFF2-40B4-BE49-F238E27FC236}">
                <a16:creationId xmlns:a16="http://schemas.microsoft.com/office/drawing/2014/main" id="{C2F51F22-6FD3-F659-0F81-38A3563B6ED3}"/>
              </a:ext>
            </a:extLst>
          </p:cNvPr>
          <p:cNvSpPr/>
          <p:nvPr/>
        </p:nvSpPr>
        <p:spPr>
          <a:xfrm>
            <a:off x="794133" y="2152474"/>
            <a:ext cx="6064966" cy="727512"/>
          </a:xfrm>
          <a:prstGeom prst="roundRect">
            <a:avLst/>
          </a:prstGeom>
          <a:solidFill>
            <a:schemeClr val="bg1"/>
          </a:solidFill>
          <a:ln>
            <a:solidFill>
              <a:srgbClr val="0852A4"/>
            </a:solidFill>
          </a:ln>
        </p:spPr>
        <p:txBody>
          <a:bodyPr spcFirstLastPara="1" wrap="square" lIns="121900" tIns="121900" rIns="121900" bIns="121900" anchor="ctr" anchorCtr="0">
            <a:noAutofit/>
          </a:bodyPr>
          <a:lstStyle/>
          <a:p>
            <a:pPr algn="ctr" defTabSz="1219170">
              <a:buClr>
                <a:srgbClr val="000000"/>
              </a:buClr>
              <a:buSzPts val="2400"/>
            </a:pPr>
            <a:r>
              <a:rPr lang="fr-FR" sz="2400" dirty="0">
                <a:solidFill>
                  <a:prstClr val="black"/>
                </a:solidFill>
                <a:latin typeface="Calibri"/>
                <a:cs typeface="Poppins ExtraBold" panose="020B0604020202020204" charset="0"/>
                <a:sym typeface="Hammersmith One"/>
              </a:rPr>
              <a:t>Pour observer mon échantillon, je commence par l’objectif :  </a:t>
            </a:r>
          </a:p>
        </p:txBody>
      </p:sp>
      <p:pic>
        <p:nvPicPr>
          <p:cNvPr id="9" name="Image 8" descr="Une image contenant microscope, Instrument scientifique&#10;&#10;Description générée automatiquement">
            <a:extLst>
              <a:ext uri="{FF2B5EF4-FFF2-40B4-BE49-F238E27FC236}">
                <a16:creationId xmlns:a16="http://schemas.microsoft.com/office/drawing/2014/main" id="{2BC615B0-0ACA-CE8D-8659-C1F603778BF2}"/>
              </a:ext>
            </a:extLst>
          </p:cNvPr>
          <p:cNvPicPr>
            <a:picLocks noChangeAspect="1"/>
          </p:cNvPicPr>
          <p:nvPr/>
        </p:nvPicPr>
        <p:blipFill>
          <a:blip r:embed="rId3"/>
          <a:stretch>
            <a:fillRect/>
          </a:stretch>
        </p:blipFill>
        <p:spPr>
          <a:xfrm flipH="1">
            <a:off x="9198667" y="1662515"/>
            <a:ext cx="2294698" cy="3884429"/>
          </a:xfrm>
          <a:prstGeom prst="rect">
            <a:avLst/>
          </a:prstGeom>
          <a:ln w="19050">
            <a:noFill/>
            <a:prstDash val="sysDash"/>
          </a:ln>
        </p:spPr>
      </p:pic>
      <p:sp>
        <p:nvSpPr>
          <p:cNvPr id="10" name="Zone de texte 977">
            <a:extLst>
              <a:ext uri="{FF2B5EF4-FFF2-40B4-BE49-F238E27FC236}">
                <a16:creationId xmlns:a16="http://schemas.microsoft.com/office/drawing/2014/main" id="{393C8D53-E7C4-BEF1-C858-64A55324C744}"/>
              </a:ext>
            </a:extLst>
          </p:cNvPr>
          <p:cNvSpPr txBox="1"/>
          <p:nvPr/>
        </p:nvSpPr>
        <p:spPr>
          <a:xfrm>
            <a:off x="7714811" y="3939778"/>
            <a:ext cx="1137002" cy="423503"/>
          </a:xfrm>
          <a:prstGeom prst="rect">
            <a:avLst/>
          </a:prstGeom>
          <a:noFill/>
          <a:ln w="12700">
            <a:no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fr-FR" sz="2000" dirty="0">
                <a:latin typeface="+mj-lt"/>
                <a:ea typeface="Calibri" panose="020F0502020204030204" pitchFamily="34" charset="0"/>
                <a:cs typeface="Arial" panose="020B0604020202020204" pitchFamily="34" charset="0"/>
              </a:rPr>
              <a:t>Objectifs</a:t>
            </a:r>
            <a:endParaRPr lang="fr-FR" sz="2000" noProof="0" dirty="0">
              <a:latin typeface="Calibri" panose="020F0502020204030204" pitchFamily="34" charset="0"/>
              <a:ea typeface="Calibri" panose="020F0502020204030204" pitchFamily="34" charset="0"/>
              <a:cs typeface="Arial" panose="020B0604020202020204" pitchFamily="34" charset="0"/>
            </a:endParaRPr>
          </a:p>
        </p:txBody>
      </p:sp>
      <p:cxnSp>
        <p:nvCxnSpPr>
          <p:cNvPr id="11" name="Connecteur droit avec flèche 10">
            <a:extLst>
              <a:ext uri="{FF2B5EF4-FFF2-40B4-BE49-F238E27FC236}">
                <a16:creationId xmlns:a16="http://schemas.microsoft.com/office/drawing/2014/main" id="{7B93F1BC-6345-AF92-C7ED-D91D1AE9BE24}"/>
              </a:ext>
            </a:extLst>
          </p:cNvPr>
          <p:cNvCxnSpPr>
            <a:cxnSpLocks/>
            <a:stCxn id="10" idx="3"/>
          </p:cNvCxnSpPr>
          <p:nvPr/>
        </p:nvCxnSpPr>
        <p:spPr>
          <a:xfrm flipV="1">
            <a:off x="8851813" y="3853543"/>
            <a:ext cx="1031745" cy="297987"/>
          </a:xfrm>
          <a:prstGeom prst="straightConnector1">
            <a:avLst/>
          </a:prstGeom>
          <a:ln w="12700">
            <a:solidFill>
              <a:schemeClr val="tx1"/>
            </a:solidFill>
            <a:tailEnd type="triangle"/>
          </a:ln>
        </p:spPr>
        <p:style>
          <a:lnRef idx="1">
            <a:schemeClr val="accent4"/>
          </a:lnRef>
          <a:fillRef idx="0">
            <a:schemeClr val="accent4"/>
          </a:fillRef>
          <a:effectRef idx="0">
            <a:schemeClr val="accent4"/>
          </a:effectRef>
          <a:fontRef idx="minor">
            <a:schemeClr val="tx1"/>
          </a:fontRef>
        </p:style>
      </p:cxnSp>
      <p:grpSp>
        <p:nvGrpSpPr>
          <p:cNvPr id="14" name="Groupe 13">
            <a:extLst>
              <a:ext uri="{FF2B5EF4-FFF2-40B4-BE49-F238E27FC236}">
                <a16:creationId xmlns:a16="http://schemas.microsoft.com/office/drawing/2014/main" id="{720D3D2A-75C2-BCE4-DD1E-04F1997BD195}"/>
              </a:ext>
            </a:extLst>
          </p:cNvPr>
          <p:cNvGrpSpPr/>
          <p:nvPr/>
        </p:nvGrpSpPr>
        <p:grpSpPr>
          <a:xfrm>
            <a:off x="1695967" y="3299297"/>
            <a:ext cx="4654946" cy="2127968"/>
            <a:chOff x="1899920" y="4057423"/>
            <a:chExt cx="4654946" cy="2127968"/>
          </a:xfrm>
        </p:grpSpPr>
        <p:sp>
          <p:nvSpPr>
            <p:cNvPr id="15" name="Rectangle : coins arrondis 14">
              <a:extLst>
                <a:ext uri="{FF2B5EF4-FFF2-40B4-BE49-F238E27FC236}">
                  <a16:creationId xmlns:a16="http://schemas.microsoft.com/office/drawing/2014/main" id="{00B104AE-68B2-5F08-00DA-8C557FEED988}"/>
                </a:ext>
              </a:extLst>
            </p:cNvPr>
            <p:cNvSpPr/>
            <p:nvPr/>
          </p:nvSpPr>
          <p:spPr>
            <a:xfrm>
              <a:off x="2806108" y="5674613"/>
              <a:ext cx="374875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à faible grossissement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9" name="Rectangle : coins arrondis 18">
              <a:extLst>
                <a:ext uri="{FF2B5EF4-FFF2-40B4-BE49-F238E27FC236}">
                  <a16:creationId xmlns:a16="http://schemas.microsoft.com/office/drawing/2014/main" id="{29FF9019-77E0-17DF-AAE2-7841CACC8690}"/>
                </a:ext>
              </a:extLst>
            </p:cNvPr>
            <p:cNvSpPr/>
            <p:nvPr/>
          </p:nvSpPr>
          <p:spPr>
            <a:xfrm>
              <a:off x="2806108" y="4898675"/>
              <a:ext cx="374875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à moyen grossissement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2" name="Rectangle : coins arrondis 21">
              <a:extLst>
                <a:ext uri="{FF2B5EF4-FFF2-40B4-BE49-F238E27FC236}">
                  <a16:creationId xmlns:a16="http://schemas.microsoft.com/office/drawing/2014/main" id="{4778869E-9246-0C7D-95B9-933908475082}"/>
                </a:ext>
              </a:extLst>
            </p:cNvPr>
            <p:cNvSpPr/>
            <p:nvPr/>
          </p:nvSpPr>
          <p:spPr>
            <a:xfrm>
              <a:off x="2806108" y="4057423"/>
              <a:ext cx="374875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à fort grossissement.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3" name="Rectangle : coins arrondis 22">
              <a:extLst>
                <a:ext uri="{FF2B5EF4-FFF2-40B4-BE49-F238E27FC236}">
                  <a16:creationId xmlns:a16="http://schemas.microsoft.com/office/drawing/2014/main" id="{232E314D-ED3B-C41E-0708-A4E2EFD2E314}"/>
                </a:ext>
              </a:extLst>
            </p:cNvPr>
            <p:cNvSpPr/>
            <p:nvPr/>
          </p:nvSpPr>
          <p:spPr>
            <a:xfrm>
              <a:off x="1899920" y="4057423"/>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24" name="Rectangle : coins arrondis 23">
              <a:extLst>
                <a:ext uri="{FF2B5EF4-FFF2-40B4-BE49-F238E27FC236}">
                  <a16:creationId xmlns:a16="http://schemas.microsoft.com/office/drawing/2014/main" id="{F5AF5C1D-09E8-F5EA-6219-CA49BE2361E2}"/>
                </a:ext>
              </a:extLst>
            </p:cNvPr>
            <p:cNvSpPr/>
            <p:nvPr/>
          </p:nvSpPr>
          <p:spPr>
            <a:xfrm>
              <a:off x="1899920" y="5664590"/>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25" name="Rectangle : coins arrondis 24">
              <a:extLst>
                <a:ext uri="{FF2B5EF4-FFF2-40B4-BE49-F238E27FC236}">
                  <a16:creationId xmlns:a16="http://schemas.microsoft.com/office/drawing/2014/main" id="{F06BE910-12E2-AF19-656B-DC8BAE6352BB}"/>
                </a:ext>
              </a:extLst>
            </p:cNvPr>
            <p:cNvSpPr/>
            <p:nvPr/>
          </p:nvSpPr>
          <p:spPr>
            <a:xfrm>
              <a:off x="1899920" y="4898675"/>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cxnSp>
        <p:nvCxnSpPr>
          <p:cNvPr id="28" name="Connecteur droit avec flèche 27">
            <a:extLst>
              <a:ext uri="{FF2B5EF4-FFF2-40B4-BE49-F238E27FC236}">
                <a16:creationId xmlns:a16="http://schemas.microsoft.com/office/drawing/2014/main" id="{26B374D4-F99D-6745-DD14-2F103C59C4DD}"/>
              </a:ext>
            </a:extLst>
          </p:cNvPr>
          <p:cNvCxnSpPr>
            <a:cxnSpLocks/>
            <a:stCxn id="10" idx="3"/>
          </p:cNvCxnSpPr>
          <p:nvPr/>
        </p:nvCxnSpPr>
        <p:spPr>
          <a:xfrm flipV="1">
            <a:off x="8851813" y="3704253"/>
            <a:ext cx="861354" cy="447277"/>
          </a:xfrm>
          <a:prstGeom prst="straightConnector1">
            <a:avLst/>
          </a:prstGeom>
          <a:ln w="12700">
            <a:solidFill>
              <a:schemeClr val="tx1"/>
            </a:solidFill>
            <a:tailEnd type="triangle"/>
          </a:ln>
        </p:spPr>
        <p:style>
          <a:lnRef idx="1">
            <a:schemeClr val="accent4"/>
          </a:lnRef>
          <a:fillRef idx="0">
            <a:schemeClr val="accent4"/>
          </a:fillRef>
          <a:effectRef idx="0">
            <a:schemeClr val="accent4"/>
          </a:effectRef>
          <a:fontRef idx="minor">
            <a:schemeClr val="tx1"/>
          </a:fontRef>
        </p:style>
      </p:cxnSp>
      <p:cxnSp>
        <p:nvCxnSpPr>
          <p:cNvPr id="32" name="Connecteur droit avec flèche 31">
            <a:extLst>
              <a:ext uri="{FF2B5EF4-FFF2-40B4-BE49-F238E27FC236}">
                <a16:creationId xmlns:a16="http://schemas.microsoft.com/office/drawing/2014/main" id="{D04B54D2-59A3-D92A-0288-F2A0A94A07AB}"/>
              </a:ext>
            </a:extLst>
          </p:cNvPr>
          <p:cNvCxnSpPr>
            <a:cxnSpLocks/>
            <a:stCxn id="10" idx="3"/>
          </p:cNvCxnSpPr>
          <p:nvPr/>
        </p:nvCxnSpPr>
        <p:spPr>
          <a:xfrm flipV="1">
            <a:off x="8851813" y="3592286"/>
            <a:ext cx="572105" cy="559244"/>
          </a:xfrm>
          <a:prstGeom prst="straightConnector1">
            <a:avLst/>
          </a:prstGeom>
          <a:ln w="12700">
            <a:solidFill>
              <a:schemeClr val="tx1"/>
            </a:solidFill>
            <a:tailEnd type="triangle"/>
          </a:ln>
        </p:spPr>
        <p:style>
          <a:lnRef idx="1">
            <a:schemeClr val="accent4"/>
          </a:lnRef>
          <a:fillRef idx="0">
            <a:schemeClr val="accent4"/>
          </a:fillRef>
          <a:effectRef idx="0">
            <a:schemeClr val="accent4"/>
          </a:effectRef>
          <a:fontRef idx="minor">
            <a:schemeClr val="tx1"/>
          </a:fontRef>
        </p:style>
      </p:cxnSp>
      <p:sp>
        <p:nvSpPr>
          <p:cNvPr id="39" name="Espace réservé du contenu 3">
            <a:extLst>
              <a:ext uri="{FF2B5EF4-FFF2-40B4-BE49-F238E27FC236}">
                <a16:creationId xmlns:a16="http://schemas.microsoft.com/office/drawing/2014/main" id="{1069B57E-A2C0-E5B3-37C8-1D1F653A9409}"/>
              </a:ext>
            </a:extLst>
          </p:cNvPr>
          <p:cNvSpPr txBox="1">
            <a:spLocks/>
          </p:cNvSpPr>
          <p:nvPr/>
        </p:nvSpPr>
        <p:spPr>
          <a:xfrm>
            <a:off x="778058" y="639446"/>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prstClr val="white">
                    <a:lumMod val="65000"/>
                  </a:prstClr>
                </a:solidFill>
                <a:latin typeface="Calibri" panose="020F0502020204030204"/>
              </a:rPr>
              <a:t>Inviter les élèves à utiliser les ardoises.</a:t>
            </a:r>
          </a:p>
        </p:txBody>
      </p:sp>
      <p:sp>
        <p:nvSpPr>
          <p:cNvPr id="40" name="ZoneTexte 39">
            <a:extLst>
              <a:ext uri="{FF2B5EF4-FFF2-40B4-BE49-F238E27FC236}">
                <a16:creationId xmlns:a16="http://schemas.microsoft.com/office/drawing/2014/main" id="{D179B38B-D196-6A5F-8C7E-7C3B7720C01F}"/>
              </a:ext>
            </a:extLst>
          </p:cNvPr>
          <p:cNvSpPr txBox="1"/>
          <p:nvPr/>
        </p:nvSpPr>
        <p:spPr>
          <a:xfrm>
            <a:off x="884237" y="299006"/>
            <a:ext cx="10122527" cy="369332"/>
          </a:xfrm>
          <a:prstGeom prst="rect">
            <a:avLst/>
          </a:prstGeom>
          <a:noFill/>
        </p:spPr>
        <p:txBody>
          <a:bodyPr wrap="square">
            <a:spAutoFit/>
          </a:bodyPr>
          <a:lstStyle/>
          <a:p>
            <a:r>
              <a:rPr lang="fr-FR" b="1" dirty="0">
                <a:solidFill>
                  <a:schemeClr val="tx1">
                    <a:lumMod val="65000"/>
                    <a:lumOff val="35000"/>
                  </a:schemeClr>
                </a:solidFill>
              </a:rPr>
              <a:t>Voici une troisième question.</a:t>
            </a:r>
            <a:endParaRPr lang="en-US" b="1" dirty="0">
              <a:solidFill>
                <a:schemeClr val="tx1">
                  <a:lumMod val="65000"/>
                  <a:lumOff val="35000"/>
                </a:schemeClr>
              </a:solidFill>
            </a:endParaRPr>
          </a:p>
        </p:txBody>
      </p:sp>
    </p:spTree>
    <p:extLst>
      <p:ext uri="{BB962C8B-B14F-4D97-AF65-F5344CB8AC3E}">
        <p14:creationId xmlns:p14="http://schemas.microsoft.com/office/powerpoint/2010/main" val="3535176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A7D3E-2415-A9A2-0BC9-CF608FB69D7E}"/>
            </a:ext>
          </a:extLst>
        </p:cNvPr>
        <p:cNvGrpSpPr/>
        <p:nvPr/>
      </p:nvGrpSpPr>
      <p:grpSpPr>
        <a:xfrm>
          <a:off x="0" y="0"/>
          <a:ext cx="0" cy="0"/>
          <a:chOff x="0" y="0"/>
          <a:chExt cx="0" cy="0"/>
        </a:xfrm>
      </p:grpSpPr>
      <p:pic>
        <p:nvPicPr>
          <p:cNvPr id="10" name="Image 8">
            <a:extLst>
              <a:ext uri="{FF2B5EF4-FFF2-40B4-BE49-F238E27FC236}">
                <a16:creationId xmlns:a16="http://schemas.microsoft.com/office/drawing/2014/main" id="{518DF3E8-7F6F-208B-F4BC-680B6479667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descr="Une image contenant microscope, Instrument scientifique&#10;&#10;Description générée automatiquement">
            <a:extLst>
              <a:ext uri="{FF2B5EF4-FFF2-40B4-BE49-F238E27FC236}">
                <a16:creationId xmlns:a16="http://schemas.microsoft.com/office/drawing/2014/main" id="{F3048FD1-D0E4-2324-2B70-890B530048D2}"/>
              </a:ext>
            </a:extLst>
          </p:cNvPr>
          <p:cNvPicPr>
            <a:picLocks noChangeAspect="1"/>
          </p:cNvPicPr>
          <p:nvPr/>
        </p:nvPicPr>
        <p:blipFill>
          <a:blip r:embed="rId3"/>
          <a:stretch>
            <a:fillRect/>
          </a:stretch>
        </p:blipFill>
        <p:spPr>
          <a:xfrm flipH="1">
            <a:off x="8313159" y="1867860"/>
            <a:ext cx="2294698" cy="3884429"/>
          </a:xfrm>
          <a:prstGeom prst="rect">
            <a:avLst/>
          </a:prstGeom>
          <a:ln w="19050">
            <a:noFill/>
            <a:prstDash val="sysDash"/>
          </a:ln>
        </p:spPr>
      </p:pic>
      <p:cxnSp>
        <p:nvCxnSpPr>
          <p:cNvPr id="8" name="Connecteur droit avec flèche 7">
            <a:extLst>
              <a:ext uri="{FF2B5EF4-FFF2-40B4-BE49-F238E27FC236}">
                <a16:creationId xmlns:a16="http://schemas.microsoft.com/office/drawing/2014/main" id="{7375C198-9010-5573-F811-E6702BAAA3A3}"/>
              </a:ext>
            </a:extLst>
          </p:cNvPr>
          <p:cNvCxnSpPr>
            <a:cxnSpLocks/>
            <a:stCxn id="25" idx="3"/>
          </p:cNvCxnSpPr>
          <p:nvPr/>
        </p:nvCxnSpPr>
        <p:spPr>
          <a:xfrm flipV="1">
            <a:off x="6350913" y="3890865"/>
            <a:ext cx="2466516" cy="1281011"/>
          </a:xfrm>
          <a:prstGeom prst="straightConnector1">
            <a:avLst/>
          </a:prstGeom>
          <a:ln w="28575">
            <a:solidFill>
              <a:srgbClr val="FF0000"/>
            </a:solidFill>
            <a:tailEnd type="triangle"/>
          </a:ln>
        </p:spPr>
        <p:style>
          <a:lnRef idx="1">
            <a:schemeClr val="accent4"/>
          </a:lnRef>
          <a:fillRef idx="0">
            <a:schemeClr val="accent4"/>
          </a:fillRef>
          <a:effectRef idx="0">
            <a:schemeClr val="accent4"/>
          </a:effectRef>
          <a:fontRef idx="minor">
            <a:schemeClr val="tx1"/>
          </a:fontRef>
        </p:style>
      </p:cxnSp>
      <p:sp>
        <p:nvSpPr>
          <p:cNvPr id="9" name="Rectangle : coins arrondis 8">
            <a:extLst>
              <a:ext uri="{FF2B5EF4-FFF2-40B4-BE49-F238E27FC236}">
                <a16:creationId xmlns:a16="http://schemas.microsoft.com/office/drawing/2014/main" id="{D0404141-1043-A078-2C9D-B9D5D892BB29}"/>
              </a:ext>
            </a:extLst>
          </p:cNvPr>
          <p:cNvSpPr/>
          <p:nvPr/>
        </p:nvSpPr>
        <p:spPr>
          <a:xfrm>
            <a:off x="1116413" y="4906464"/>
            <a:ext cx="492220" cy="453572"/>
          </a:xfrm>
          <a:prstGeom prst="roundRect">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0" b="1" noProof="0" dirty="0">
                <a:solidFill>
                  <a:srgbClr val="FF0000"/>
                </a:solidFill>
              </a:rPr>
              <a:t>✔</a:t>
            </a:r>
            <a:endParaRPr lang="fr-FR" sz="8000" noProof="0" dirty="0">
              <a:solidFill>
                <a:srgbClr val="FF0000"/>
              </a:solidFill>
            </a:endParaRPr>
          </a:p>
        </p:txBody>
      </p:sp>
      <p:sp>
        <p:nvSpPr>
          <p:cNvPr id="22" name="ZoneTexte 21">
            <a:extLst>
              <a:ext uri="{FF2B5EF4-FFF2-40B4-BE49-F238E27FC236}">
                <a16:creationId xmlns:a16="http://schemas.microsoft.com/office/drawing/2014/main" id="{A372C3A0-88E5-6C3B-E37B-D952F69A7BDA}"/>
              </a:ext>
            </a:extLst>
          </p:cNvPr>
          <p:cNvSpPr txBox="1"/>
          <p:nvPr/>
        </p:nvSpPr>
        <p:spPr>
          <a:xfrm>
            <a:off x="874906" y="320740"/>
            <a:ext cx="10122527" cy="369332"/>
          </a:xfrm>
          <a:prstGeom prst="rect">
            <a:avLst/>
          </a:prstGeom>
          <a:noFill/>
        </p:spPr>
        <p:txBody>
          <a:bodyPr wrap="square">
            <a:spAutoFit/>
          </a:bodyPr>
          <a:lstStyle/>
          <a:p>
            <a:r>
              <a:rPr lang="fr-FR" b="1" dirty="0">
                <a:solidFill>
                  <a:schemeClr val="tx1">
                    <a:lumMod val="65000"/>
                    <a:lumOff val="35000"/>
                  </a:schemeClr>
                </a:solidFill>
              </a:rPr>
              <a:t>Parfait ! Je dois commencer mon observation par l’objectif à faible grossissement. </a:t>
            </a:r>
            <a:endParaRPr lang="en-US" b="1" dirty="0">
              <a:solidFill>
                <a:schemeClr val="tx1">
                  <a:lumMod val="65000"/>
                  <a:lumOff val="35000"/>
                </a:schemeClr>
              </a:solidFill>
            </a:endParaRPr>
          </a:p>
        </p:txBody>
      </p:sp>
      <p:sp>
        <p:nvSpPr>
          <p:cNvPr id="23" name="Google Shape;1376;p31">
            <a:extLst>
              <a:ext uri="{FF2B5EF4-FFF2-40B4-BE49-F238E27FC236}">
                <a16:creationId xmlns:a16="http://schemas.microsoft.com/office/drawing/2014/main" id="{60C12460-0BD0-DDCE-6FA5-DE2A2059EE35}"/>
              </a:ext>
            </a:extLst>
          </p:cNvPr>
          <p:cNvSpPr/>
          <p:nvPr/>
        </p:nvSpPr>
        <p:spPr>
          <a:xfrm>
            <a:off x="794133" y="2152474"/>
            <a:ext cx="6064966" cy="727512"/>
          </a:xfrm>
          <a:prstGeom prst="roundRect">
            <a:avLst/>
          </a:prstGeom>
          <a:solidFill>
            <a:schemeClr val="bg1"/>
          </a:solidFill>
          <a:ln>
            <a:solidFill>
              <a:srgbClr val="0852A4"/>
            </a:solidFill>
          </a:ln>
        </p:spPr>
        <p:txBody>
          <a:bodyPr spcFirstLastPara="1" wrap="square" lIns="121900" tIns="121900" rIns="121900" bIns="121900" anchor="ctr" anchorCtr="0">
            <a:noAutofit/>
          </a:bodyPr>
          <a:lstStyle/>
          <a:p>
            <a:pPr algn="ctr" defTabSz="1219170">
              <a:buClr>
                <a:srgbClr val="000000"/>
              </a:buClr>
              <a:buSzPts val="2400"/>
            </a:pPr>
            <a:r>
              <a:rPr lang="fr-FR" sz="2400" dirty="0">
                <a:solidFill>
                  <a:prstClr val="black"/>
                </a:solidFill>
                <a:latin typeface="Calibri"/>
                <a:cs typeface="Poppins ExtraBold" panose="020B0604020202020204" charset="0"/>
                <a:sym typeface="Hammersmith One"/>
              </a:rPr>
              <a:t>Pour observer mon échantillon, je commence par l’objectif :  </a:t>
            </a:r>
          </a:p>
        </p:txBody>
      </p:sp>
      <p:grpSp>
        <p:nvGrpSpPr>
          <p:cNvPr id="24" name="Groupe 23">
            <a:extLst>
              <a:ext uri="{FF2B5EF4-FFF2-40B4-BE49-F238E27FC236}">
                <a16:creationId xmlns:a16="http://schemas.microsoft.com/office/drawing/2014/main" id="{A3E00445-A141-5E72-6279-3716B48AB39C}"/>
              </a:ext>
            </a:extLst>
          </p:cNvPr>
          <p:cNvGrpSpPr/>
          <p:nvPr/>
        </p:nvGrpSpPr>
        <p:grpSpPr>
          <a:xfrm>
            <a:off x="1695967" y="3299297"/>
            <a:ext cx="4654946" cy="2127968"/>
            <a:chOff x="1899920" y="4057423"/>
            <a:chExt cx="4654946" cy="2127968"/>
          </a:xfrm>
        </p:grpSpPr>
        <p:sp>
          <p:nvSpPr>
            <p:cNvPr id="25" name="Rectangle : coins arrondis 24">
              <a:extLst>
                <a:ext uri="{FF2B5EF4-FFF2-40B4-BE49-F238E27FC236}">
                  <a16:creationId xmlns:a16="http://schemas.microsoft.com/office/drawing/2014/main" id="{752AC866-2780-8569-9711-CAED32C427FE}"/>
                </a:ext>
              </a:extLst>
            </p:cNvPr>
            <p:cNvSpPr/>
            <p:nvPr/>
          </p:nvSpPr>
          <p:spPr>
            <a:xfrm>
              <a:off x="2806108" y="5674613"/>
              <a:ext cx="3748758"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chemeClr val="bg1"/>
                  </a:solidFill>
                </a:rPr>
                <a:t>à faible grossissement</a:t>
              </a:r>
              <a:endPar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6" name="Rectangle : coins arrondis 25">
              <a:extLst>
                <a:ext uri="{FF2B5EF4-FFF2-40B4-BE49-F238E27FC236}">
                  <a16:creationId xmlns:a16="http://schemas.microsoft.com/office/drawing/2014/main" id="{A253D688-8BB9-245F-91F2-79CD02FFFCE2}"/>
                </a:ext>
              </a:extLst>
            </p:cNvPr>
            <p:cNvSpPr/>
            <p:nvPr/>
          </p:nvSpPr>
          <p:spPr>
            <a:xfrm>
              <a:off x="2806108" y="4898675"/>
              <a:ext cx="374875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à moyen grossissement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7" name="Rectangle : coins arrondis 26">
              <a:extLst>
                <a:ext uri="{FF2B5EF4-FFF2-40B4-BE49-F238E27FC236}">
                  <a16:creationId xmlns:a16="http://schemas.microsoft.com/office/drawing/2014/main" id="{46C96777-62B2-DC43-1658-61A742F7EE24}"/>
                </a:ext>
              </a:extLst>
            </p:cNvPr>
            <p:cNvSpPr/>
            <p:nvPr/>
          </p:nvSpPr>
          <p:spPr>
            <a:xfrm>
              <a:off x="2806108" y="4057423"/>
              <a:ext cx="374875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à fort grossissement.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8" name="Rectangle : coins arrondis 27">
              <a:extLst>
                <a:ext uri="{FF2B5EF4-FFF2-40B4-BE49-F238E27FC236}">
                  <a16:creationId xmlns:a16="http://schemas.microsoft.com/office/drawing/2014/main" id="{340D8D53-0868-1D57-B7DD-52C9870E6355}"/>
                </a:ext>
              </a:extLst>
            </p:cNvPr>
            <p:cNvSpPr/>
            <p:nvPr/>
          </p:nvSpPr>
          <p:spPr>
            <a:xfrm>
              <a:off x="1899920" y="4057423"/>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29" name="Rectangle : coins arrondis 28">
              <a:extLst>
                <a:ext uri="{FF2B5EF4-FFF2-40B4-BE49-F238E27FC236}">
                  <a16:creationId xmlns:a16="http://schemas.microsoft.com/office/drawing/2014/main" id="{4868D17F-23B1-5736-ADE1-A4034570E4EA}"/>
                </a:ext>
              </a:extLst>
            </p:cNvPr>
            <p:cNvSpPr/>
            <p:nvPr/>
          </p:nvSpPr>
          <p:spPr>
            <a:xfrm>
              <a:off x="1899920" y="5664590"/>
              <a:ext cx="731520"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c</a:t>
              </a:r>
            </a:p>
          </p:txBody>
        </p:sp>
        <p:sp>
          <p:nvSpPr>
            <p:cNvPr id="30" name="Rectangle : coins arrondis 29">
              <a:extLst>
                <a:ext uri="{FF2B5EF4-FFF2-40B4-BE49-F238E27FC236}">
                  <a16:creationId xmlns:a16="http://schemas.microsoft.com/office/drawing/2014/main" id="{0AD068BE-E008-E361-7415-B6396C4CA5C2}"/>
                </a:ext>
              </a:extLst>
            </p:cNvPr>
            <p:cNvSpPr/>
            <p:nvPr/>
          </p:nvSpPr>
          <p:spPr>
            <a:xfrm>
              <a:off x="1899920" y="4898675"/>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spTree>
    <p:extLst>
      <p:ext uri="{BB962C8B-B14F-4D97-AF65-F5344CB8AC3E}">
        <p14:creationId xmlns:p14="http://schemas.microsoft.com/office/powerpoint/2010/main" val="4221781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descr="Une image contenant intérieur, dessin humoristique, habits, Instrument scientifique&#10;&#10;Le contenu généré par l’IA peut être incorrect.">
            <a:extLst>
              <a:ext uri="{FF2B5EF4-FFF2-40B4-BE49-F238E27FC236}">
                <a16:creationId xmlns:a16="http://schemas.microsoft.com/office/drawing/2014/main" id="{5BB81D37-D9F0-1FA3-C7E9-3BB48FDB3A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2849" y="2184135"/>
            <a:ext cx="4953778" cy="3302519"/>
          </a:xfrm>
          <a:prstGeom prst="rect">
            <a:avLst/>
          </a:prstGeom>
        </p:spPr>
      </p:pic>
      <p:pic>
        <p:nvPicPr>
          <p:cNvPr id="21" name="Image 20" descr="Une image contenant Instrument scientifique, intérieur, microscope, Laboratoire&#10;&#10;Le contenu généré par l’IA peut être incorrect.">
            <a:extLst>
              <a:ext uri="{FF2B5EF4-FFF2-40B4-BE49-F238E27FC236}">
                <a16:creationId xmlns:a16="http://schemas.microsoft.com/office/drawing/2014/main" id="{0C325801-52D4-B499-E269-11A743F52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22" y="2184135"/>
            <a:ext cx="4953778" cy="3302519"/>
          </a:xfrm>
          <a:prstGeom prst="rect">
            <a:avLst/>
          </a:prstGeom>
        </p:spPr>
      </p:pic>
      <p:pic>
        <p:nvPicPr>
          <p:cNvPr id="12" name="Image 8">
            <a:extLst>
              <a:ext uri="{FF2B5EF4-FFF2-40B4-BE49-F238E27FC236}">
                <a16:creationId xmlns:a16="http://schemas.microsoft.com/office/drawing/2014/main" id="{08FDD7C6-B1E6-346D-5DF5-21F4B43AE3DF}"/>
              </a:ext>
            </a:extLst>
          </p:cNvPr>
          <p:cNvPicPr>
            <a:picLocks noChangeAspect="1"/>
          </p:cNvPicPr>
          <p:nvPr/>
        </p:nvPicPr>
        <p:blipFill>
          <a:blip r:embed="rId4"/>
          <a:stretch>
            <a:fillRect/>
          </a:stretch>
        </p:blipFill>
        <p:spPr>
          <a:xfrm>
            <a:off x="11542266" y="467515"/>
            <a:ext cx="429314" cy="429314"/>
          </a:xfrm>
          <a:prstGeom prst="rect">
            <a:avLst/>
          </a:prstGeom>
        </p:spPr>
      </p:pic>
      <p:sp>
        <p:nvSpPr>
          <p:cNvPr id="11" name="Bulle narrative : rectangle à coins arrondis 10">
            <a:extLst>
              <a:ext uri="{FF2B5EF4-FFF2-40B4-BE49-F238E27FC236}">
                <a16:creationId xmlns:a16="http://schemas.microsoft.com/office/drawing/2014/main" id="{5909FDE9-F6DF-B93F-181D-CB181CB25AA4}"/>
              </a:ext>
            </a:extLst>
          </p:cNvPr>
          <p:cNvSpPr/>
          <p:nvPr/>
        </p:nvSpPr>
        <p:spPr>
          <a:xfrm>
            <a:off x="354564" y="1045030"/>
            <a:ext cx="2379306" cy="1343607"/>
          </a:xfrm>
          <a:prstGeom prst="wedgeRoundRectCallout">
            <a:avLst>
              <a:gd name="adj1" fmla="val 40782"/>
              <a:gd name="adj2" fmla="val 1299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noProof="0" dirty="0"/>
              <a:t>Oh Ahmed, viens voir de quoi est constituée une feuille végétale?</a:t>
            </a:r>
            <a:endParaRPr lang="fr-FR" sz="2400" b="1" noProof="0" dirty="0"/>
          </a:p>
        </p:txBody>
      </p:sp>
      <p:sp>
        <p:nvSpPr>
          <p:cNvPr id="17" name="Bulle narrative : rectangle à coins arrondis 16">
            <a:extLst>
              <a:ext uri="{FF2B5EF4-FFF2-40B4-BE49-F238E27FC236}">
                <a16:creationId xmlns:a16="http://schemas.microsoft.com/office/drawing/2014/main" id="{D89A3F6E-F7AD-8FBC-4A39-885B39F31A83}"/>
              </a:ext>
            </a:extLst>
          </p:cNvPr>
          <p:cNvSpPr/>
          <p:nvPr/>
        </p:nvSpPr>
        <p:spPr>
          <a:xfrm>
            <a:off x="7819053" y="5346442"/>
            <a:ext cx="3826663" cy="1287356"/>
          </a:xfrm>
          <a:prstGeom prst="wedgeRoundRectCallout">
            <a:avLst>
              <a:gd name="adj1" fmla="val -44111"/>
              <a:gd name="adj2" fmla="val -18095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noProof="0" dirty="0"/>
              <a:t>Lina, c’est une très belle observation maintenant nous allons décrire ce que nous  observons. </a:t>
            </a:r>
          </a:p>
        </p:txBody>
      </p:sp>
      <p:sp>
        <p:nvSpPr>
          <p:cNvPr id="22" name="D_A_01">
            <a:extLst>
              <a:ext uri="{FF2B5EF4-FFF2-40B4-BE49-F238E27FC236}">
                <a16:creationId xmlns:a16="http://schemas.microsoft.com/office/drawing/2014/main" id="{6014E512-82CE-6278-2B10-A6322A008CBF}"/>
              </a:ext>
            </a:extLst>
          </p:cNvPr>
          <p:cNvSpPr txBox="1"/>
          <p:nvPr/>
        </p:nvSpPr>
        <p:spPr>
          <a:xfrm>
            <a:off x="848665" y="309694"/>
            <a:ext cx="10337962" cy="391423"/>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2000" noProof="0" dirty="0">
                <a:solidFill>
                  <a:schemeClr val="tx1">
                    <a:lumMod val="50000"/>
                    <a:lumOff val="50000"/>
                  </a:schemeClr>
                </a:solidFill>
              </a:rPr>
              <a:t>Lisez le dialogue</a:t>
            </a:r>
            <a:r>
              <a:rPr lang="fr-FR" sz="2000" dirty="0">
                <a:solidFill>
                  <a:schemeClr val="tx1">
                    <a:lumMod val="50000"/>
                    <a:lumOff val="50000"/>
                  </a:schemeClr>
                </a:solidFill>
              </a:rPr>
              <a:t>, et déterminer ce que nous allons faire au cours de cette séance.</a:t>
            </a:r>
            <a:endParaRPr lang="fr-FR" sz="2400" b="0" noProof="0" dirty="0">
              <a:solidFill>
                <a:srgbClr val="E7E6E6">
                  <a:lumMod val="50000"/>
                </a:srgbClr>
              </a:solidFill>
              <a:latin typeface="Calibri" panose="020F0502020204030204"/>
            </a:endParaRPr>
          </a:p>
        </p:txBody>
      </p:sp>
    </p:spTree>
    <p:extLst>
      <p:ext uri="{BB962C8B-B14F-4D97-AF65-F5344CB8AC3E}">
        <p14:creationId xmlns:p14="http://schemas.microsoft.com/office/powerpoint/2010/main" val="2174839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9C3F-3FB2-5908-1D32-43442AB49B14}"/>
              </a:ext>
            </a:extLst>
          </p:cNvPr>
          <p:cNvSpPr>
            <a:spLocks noGrp="1"/>
          </p:cNvSpPr>
          <p:nvPr>
            <p:ph type="title"/>
          </p:nvPr>
        </p:nvSpPr>
        <p:spPr>
          <a:xfrm>
            <a:off x="831359" y="318293"/>
            <a:ext cx="10529279" cy="558785"/>
          </a:xfrm>
        </p:spPr>
        <p:txBody>
          <a:bodyPr/>
          <a:lstStyle/>
          <a:p>
            <a:r>
              <a:rPr lang="fr-FR" sz="1800" dirty="0"/>
              <a:t>A la fin de cette séance, vous serez capables de réaliser et décrire les observations microscopiques de différents types de cellules. </a:t>
            </a:r>
          </a:p>
        </p:txBody>
      </p:sp>
      <p:sp>
        <p:nvSpPr>
          <p:cNvPr id="5" name="Text Placeholder 4">
            <a:extLst>
              <a:ext uri="{FF2B5EF4-FFF2-40B4-BE49-F238E27FC236}">
                <a16:creationId xmlns:a16="http://schemas.microsoft.com/office/drawing/2014/main" id="{D2A158CA-69AB-4D39-679B-48B09F24FDC4}"/>
              </a:ext>
            </a:extLst>
          </p:cNvPr>
          <p:cNvSpPr>
            <a:spLocks noGrp="1"/>
          </p:cNvSpPr>
          <p:nvPr>
            <p:ph type="body" sz="quarter" idx="12"/>
          </p:nvPr>
        </p:nvSpPr>
        <p:spPr>
          <a:xfrm>
            <a:off x="1991361" y="1831975"/>
            <a:ext cx="8803640" cy="819150"/>
          </a:xfrm>
        </p:spPr>
        <p:txBody>
          <a:bodyPr anchor="ctr">
            <a:noAutofit/>
          </a:bodyPr>
          <a:lstStyle/>
          <a:p>
            <a:r>
              <a:rPr lang="fr-FR" sz="2800" b="1" spc="-50" dirty="0"/>
              <a:t>Décrire des cellules observées au microscope optique.</a:t>
            </a:r>
            <a:endParaRPr lang="fr-FR" sz="2800" b="1" kern="0" spc="-50" dirty="0">
              <a:solidFill>
                <a:srgbClr val="000000"/>
              </a:solidFill>
            </a:endParaRPr>
          </a:p>
        </p:txBody>
      </p:sp>
      <p:pic>
        <p:nvPicPr>
          <p:cNvPr id="6" name="Image 5" descr="Une image contenant rose, texte&#10;&#10;Le contenu généré par l’IA peut être incorrect.">
            <a:extLst>
              <a:ext uri="{FF2B5EF4-FFF2-40B4-BE49-F238E27FC236}">
                <a16:creationId xmlns:a16="http://schemas.microsoft.com/office/drawing/2014/main" id="{979EF98C-4207-2DF1-C3E4-7ACEA8EC89B5}"/>
              </a:ext>
            </a:extLst>
          </p:cNvPr>
          <p:cNvPicPr>
            <a:picLocks noChangeAspect="1"/>
          </p:cNvPicPr>
          <p:nvPr/>
        </p:nvPicPr>
        <p:blipFill>
          <a:blip r:embed="rId2"/>
          <a:stretch>
            <a:fillRect/>
          </a:stretch>
        </p:blipFill>
        <p:spPr>
          <a:xfrm>
            <a:off x="1109662" y="3121026"/>
            <a:ext cx="9972675" cy="2171700"/>
          </a:xfrm>
          <a:prstGeom prst="rect">
            <a:avLst/>
          </a:prstGeom>
        </p:spPr>
      </p:pic>
    </p:spTree>
    <p:extLst>
      <p:ext uri="{BB962C8B-B14F-4D97-AF65-F5344CB8AC3E}">
        <p14:creationId xmlns:p14="http://schemas.microsoft.com/office/powerpoint/2010/main" val="214202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77156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a:xfrm>
            <a:off x="1132046" y="758541"/>
            <a:ext cx="10277475" cy="268287"/>
          </a:xfrm>
        </p:spPr>
        <p:txBody>
          <a:bodyPr/>
          <a:lstStyle/>
          <a:p>
            <a:r>
              <a:rPr lang="fr-FR" dirty="0"/>
              <a:t>Expliquer </a:t>
            </a:r>
            <a:r>
              <a:rPr lang="fr-FR" dirty="0" err="1"/>
              <a:t>aus</a:t>
            </a:r>
            <a:r>
              <a:rPr lang="fr-FR" dirty="0"/>
              <a:t> élèves qu’il s’agit d’une séance de travaux pratiques.</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Rectangle à coins arrondis 6">
            <a:extLst>
              <a:ext uri="{FF2B5EF4-FFF2-40B4-BE49-F238E27FC236}">
                <a16:creationId xmlns:a16="http://schemas.microsoft.com/office/drawing/2014/main" id="{942133B3-9907-D16D-682D-388932B2F9B6}"/>
              </a:ext>
            </a:extLst>
          </p:cNvPr>
          <p:cNvSpPr/>
          <p:nvPr/>
        </p:nvSpPr>
        <p:spPr>
          <a:xfrm>
            <a:off x="815486" y="1571390"/>
            <a:ext cx="11056025"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8" name="Rectangle à coins arrondis 3">
            <a:extLst>
              <a:ext uri="{FF2B5EF4-FFF2-40B4-BE49-F238E27FC236}">
                <a16:creationId xmlns:a16="http://schemas.microsoft.com/office/drawing/2014/main" id="{919633EF-7518-CB80-319B-B43E6DBA5FEA}"/>
              </a:ext>
            </a:extLst>
          </p:cNvPr>
          <p:cNvSpPr/>
          <p:nvPr/>
        </p:nvSpPr>
        <p:spPr>
          <a:xfrm>
            <a:off x="4030586" y="4150456"/>
            <a:ext cx="7575085" cy="456539"/>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400"/>
              </a:spcBef>
              <a:spcAft>
                <a:spcPts val="400"/>
              </a:spcAft>
            </a:pPr>
            <a:r>
              <a:rPr lang="fr-FR" b="1" spc="-40" dirty="0">
                <a:solidFill>
                  <a:schemeClr val="bg1"/>
                </a:solidFill>
                <a:latin typeface="Calibri" panose="020F0502020204030204" pitchFamily="34" charset="0"/>
              </a:rPr>
              <a:t>Vous allez utiliser un microscope optique pour observer des cellules et les décrire.</a:t>
            </a:r>
            <a:endParaRPr lang="fr-FR" b="1" spc="-40" dirty="0">
              <a:solidFill>
                <a:schemeClr val="bg1"/>
              </a:solidFill>
            </a:endParaRPr>
          </a:p>
        </p:txBody>
      </p:sp>
      <p:sp>
        <p:nvSpPr>
          <p:cNvPr id="10" name="Flèche : droite 9">
            <a:extLst>
              <a:ext uri="{FF2B5EF4-FFF2-40B4-BE49-F238E27FC236}">
                <a16:creationId xmlns:a16="http://schemas.microsoft.com/office/drawing/2014/main" id="{4084B36C-025C-3676-3D43-FD5A45E05164}"/>
              </a:ext>
            </a:extLst>
          </p:cNvPr>
          <p:cNvSpPr/>
          <p:nvPr/>
        </p:nvSpPr>
        <p:spPr>
          <a:xfrm rot="5400000">
            <a:off x="7629002" y="3498382"/>
            <a:ext cx="448985" cy="589280"/>
          </a:xfrm>
          <a:prstGeom prst="rightArrow">
            <a:avLst/>
          </a:prstGeom>
          <a:solidFill>
            <a:schemeClr val="accent5">
              <a:lumMod val="60000"/>
              <a:lumOff val="4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Rectangle à coins arrondis 4">
            <a:extLst>
              <a:ext uri="{FF2B5EF4-FFF2-40B4-BE49-F238E27FC236}">
                <a16:creationId xmlns:a16="http://schemas.microsoft.com/office/drawing/2014/main" id="{E2B8CBC6-AD1A-EC69-CECB-FD87C15A46F0}"/>
              </a:ext>
            </a:extLst>
          </p:cNvPr>
          <p:cNvSpPr/>
          <p:nvPr/>
        </p:nvSpPr>
        <p:spPr>
          <a:xfrm>
            <a:off x="30285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Tâche à réussir</a:t>
            </a:r>
          </a:p>
        </p:txBody>
      </p:sp>
      <p:pic>
        <p:nvPicPr>
          <p:cNvPr id="11" name="Image 14" descr="Une image contenant microscope, Instrument scientifique&#10;&#10;Description générée automatiquement">
            <a:extLst>
              <a:ext uri="{FF2B5EF4-FFF2-40B4-BE49-F238E27FC236}">
                <a16:creationId xmlns:a16="http://schemas.microsoft.com/office/drawing/2014/main" id="{EF5C02CF-2CA0-2154-5023-8F71937AF1E0}"/>
              </a:ext>
            </a:extLst>
          </p:cNvPr>
          <p:cNvPicPr>
            <a:picLocks noChangeAspect="1"/>
          </p:cNvPicPr>
          <p:nvPr/>
        </p:nvPicPr>
        <p:blipFill>
          <a:blip r:embed="rId3"/>
          <a:stretch>
            <a:fillRect/>
          </a:stretch>
        </p:blipFill>
        <p:spPr>
          <a:xfrm flipH="1">
            <a:off x="1030288" y="1948447"/>
            <a:ext cx="2785496" cy="4114368"/>
          </a:xfrm>
          <a:prstGeom prst="rect">
            <a:avLst/>
          </a:prstGeom>
          <a:ln w="19050">
            <a:noFill/>
            <a:prstDash val="sysDash"/>
          </a:ln>
        </p:spPr>
      </p:pic>
      <p:pic>
        <p:nvPicPr>
          <p:cNvPr id="13" name="Image 12" descr="Une image contenant rose, texte&#10;&#10;Le contenu généré par l’IA peut être incorrect.">
            <a:extLst>
              <a:ext uri="{FF2B5EF4-FFF2-40B4-BE49-F238E27FC236}">
                <a16:creationId xmlns:a16="http://schemas.microsoft.com/office/drawing/2014/main" id="{7589A8F4-1BC1-4031-1B0F-BF2BA00A149A}"/>
              </a:ext>
            </a:extLst>
          </p:cNvPr>
          <p:cNvPicPr>
            <a:picLocks noChangeAspect="1"/>
          </p:cNvPicPr>
          <p:nvPr/>
        </p:nvPicPr>
        <p:blipFill>
          <a:blip r:embed="rId4"/>
          <a:stretch>
            <a:fillRect/>
          </a:stretch>
        </p:blipFill>
        <p:spPr>
          <a:xfrm>
            <a:off x="4444550" y="4722936"/>
            <a:ext cx="6862787" cy="1494476"/>
          </a:xfrm>
          <a:prstGeom prst="rect">
            <a:avLst/>
          </a:prstGeom>
        </p:spPr>
      </p:pic>
      <p:pic>
        <p:nvPicPr>
          <p:cNvPr id="14" name="Image 13" descr="Une image contenant personne, Hygiène bucco-dentaire, brosse à dents, brosse&#10;&#10;Le contenu généré par l’IA peut être incorrect.">
            <a:extLst>
              <a:ext uri="{FF2B5EF4-FFF2-40B4-BE49-F238E27FC236}">
                <a16:creationId xmlns:a16="http://schemas.microsoft.com/office/drawing/2014/main" id="{7CB998B1-1F72-64B7-31BB-AA0C37AF7E56}"/>
              </a:ext>
            </a:extLst>
          </p:cNvPr>
          <p:cNvPicPr>
            <a:picLocks noChangeAspect="1"/>
          </p:cNvPicPr>
          <p:nvPr/>
        </p:nvPicPr>
        <p:blipFill>
          <a:blip r:embed="rId5"/>
          <a:stretch>
            <a:fillRect/>
          </a:stretch>
        </p:blipFill>
        <p:spPr>
          <a:xfrm>
            <a:off x="3984041" y="1683041"/>
            <a:ext cx="7696206" cy="1713930"/>
          </a:xfrm>
          <a:prstGeom prst="rect">
            <a:avLst/>
          </a:prstGeom>
        </p:spPr>
      </p:pic>
      <p:sp>
        <p:nvSpPr>
          <p:cNvPr id="16" name="ZoneTexte 15">
            <a:extLst>
              <a:ext uri="{FF2B5EF4-FFF2-40B4-BE49-F238E27FC236}">
                <a16:creationId xmlns:a16="http://schemas.microsoft.com/office/drawing/2014/main" id="{CA25E0F2-5AB1-BF30-7141-4DA20A0FF168}"/>
              </a:ext>
            </a:extLst>
          </p:cNvPr>
          <p:cNvSpPr txBox="1"/>
          <p:nvPr/>
        </p:nvSpPr>
        <p:spPr>
          <a:xfrm>
            <a:off x="1030287" y="171574"/>
            <a:ext cx="10480992" cy="646331"/>
          </a:xfrm>
          <a:prstGeom prst="rect">
            <a:avLst/>
          </a:prstGeom>
          <a:noFill/>
        </p:spPr>
        <p:txBody>
          <a:bodyPr wrap="square">
            <a:spAutoFit/>
          </a:bodyPr>
          <a:lstStyle/>
          <a:p>
            <a:r>
              <a:rPr lang="fr-FR" b="1" dirty="0">
                <a:solidFill>
                  <a:schemeClr val="bg2">
                    <a:lumMod val="50000"/>
                  </a:schemeClr>
                </a:solidFill>
              </a:rPr>
              <a:t>Faites attention! Je vais vous montrer comment de réaliser et décrire les observations microscopiques de différents types de cellules. Voici notre tâche. </a:t>
            </a:r>
          </a:p>
        </p:txBody>
      </p:sp>
    </p:spTree>
    <p:extLst>
      <p:ext uri="{BB962C8B-B14F-4D97-AF65-F5344CB8AC3E}">
        <p14:creationId xmlns:p14="http://schemas.microsoft.com/office/powerpoint/2010/main" val="3836595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579291" y="477161"/>
            <a:ext cx="437651" cy="446570"/>
          </a:xfrm>
          <a:prstGeom prst="rect">
            <a:avLst/>
          </a:prstGeom>
          <a:noFill/>
          <a:ln>
            <a:noFill/>
          </a:ln>
        </p:spPr>
      </p:pic>
      <p:sp>
        <p:nvSpPr>
          <p:cNvPr id="13" name="Google Shape;1403;p31">
            <a:extLst>
              <a:ext uri="{FF2B5EF4-FFF2-40B4-BE49-F238E27FC236}">
                <a16:creationId xmlns:a16="http://schemas.microsoft.com/office/drawing/2014/main" id="{B62190F6-4FAC-8918-9FB6-00AC427176B5}"/>
              </a:ext>
            </a:extLst>
          </p:cNvPr>
          <p:cNvSpPr/>
          <p:nvPr/>
        </p:nvSpPr>
        <p:spPr>
          <a:xfrm>
            <a:off x="550657" y="1711385"/>
            <a:ext cx="4635094" cy="2287126"/>
          </a:xfrm>
          <a:prstGeom prst="roundRect">
            <a:avLst>
              <a:gd name="adj" fmla="val 11344"/>
            </a:avLst>
          </a:prstGeom>
          <a:solidFill>
            <a:srgbClr val="0852A4"/>
          </a:solidFill>
          <a:ln w="19050">
            <a:solidFill>
              <a:schemeClr val="bg1"/>
            </a:solidFill>
            <a:prstDash val="sysDash"/>
          </a:ln>
        </p:spPr>
        <p:txBody>
          <a:bodyPr spcFirstLastPara="1" wrap="square" lIns="121900" tIns="121900" rIns="121900" bIns="121900" anchor="ctr" anchorCtr="0">
            <a:noAutofit/>
          </a:bodyPr>
          <a:lstStyle/>
          <a:p>
            <a:pPr defTabSz="1219170">
              <a:buClr>
                <a:srgbClr val="000000"/>
              </a:buClr>
              <a:buSzPts val="1400"/>
              <a:defRPr/>
            </a:pPr>
            <a:r>
              <a:rPr lang="fr-FR" altLang="en-US" sz="2000" b="1" dirty="0">
                <a:solidFill>
                  <a:schemeClr val="bg1"/>
                </a:solidFill>
                <a:latin typeface="+mj-lt"/>
                <a:ea typeface="Calibri" panose="020F0502020204030204" pitchFamily="34" charset="0"/>
                <a:cs typeface="Calibri" panose="020F0502020204030204" pitchFamily="34" charset="0"/>
              </a:rPr>
              <a:t>On aura besoin de : </a:t>
            </a:r>
          </a:p>
          <a:p>
            <a:pPr marL="342900" indent="-342900" defTabSz="1219170">
              <a:buClr>
                <a:schemeClr val="bg1"/>
              </a:buClr>
              <a:buSzPts val="1400"/>
              <a:buFontTx/>
              <a:buChar char="-"/>
              <a:defRPr/>
            </a:pPr>
            <a:r>
              <a:rPr lang="fr-FR" altLang="en-US" sz="2000" b="1" dirty="0">
                <a:solidFill>
                  <a:schemeClr val="bg1"/>
                </a:solidFill>
                <a:latin typeface="+mj-lt"/>
                <a:ea typeface="Calibri" panose="020F0502020204030204" pitchFamily="34" charset="0"/>
                <a:cs typeface="Calibri" panose="020F0502020204030204" pitchFamily="34" charset="0"/>
              </a:rPr>
              <a:t>Bulbe d’oignon ;</a:t>
            </a:r>
          </a:p>
          <a:p>
            <a:pPr marL="342900" indent="-342900" defTabSz="1219170">
              <a:buClr>
                <a:schemeClr val="bg1"/>
              </a:buClr>
              <a:buSzPts val="1400"/>
              <a:buFontTx/>
              <a:buChar char="-"/>
              <a:defRPr/>
            </a:pPr>
            <a:r>
              <a:rPr lang="fr-FR" altLang="en-US" sz="2000" b="1" dirty="0">
                <a:solidFill>
                  <a:schemeClr val="bg1"/>
                </a:solidFill>
                <a:latin typeface="+mj-lt"/>
                <a:ea typeface="Calibri" panose="020F0502020204030204" pitchFamily="34" charset="0"/>
                <a:cs typeface="Calibri" panose="020F0502020204030204" pitchFamily="34" charset="0"/>
              </a:rPr>
              <a:t>Yaourt périmé</a:t>
            </a:r>
          </a:p>
          <a:p>
            <a:pPr marL="342900" indent="-342900" defTabSz="1219170">
              <a:buClr>
                <a:schemeClr val="bg1"/>
              </a:buClr>
              <a:buSzPts val="1400"/>
              <a:buFontTx/>
              <a:buChar char="-"/>
              <a:defRPr/>
            </a:pPr>
            <a:r>
              <a:rPr lang="fr-FR" altLang="en-US" sz="2000" b="1" dirty="0">
                <a:solidFill>
                  <a:schemeClr val="bg1"/>
                </a:solidFill>
                <a:cs typeface="Calibri" panose="020F0502020204030204" pitchFamily="34" charset="0"/>
              </a:rPr>
              <a:t>Coton tige ;</a:t>
            </a:r>
            <a:endParaRPr lang="fr-FR" altLang="en-US" sz="2000" b="1" dirty="0">
              <a:solidFill>
                <a:schemeClr val="bg1"/>
              </a:solidFill>
              <a:latin typeface="+mj-lt"/>
              <a:ea typeface="Calibri" panose="020F0502020204030204" pitchFamily="34" charset="0"/>
              <a:cs typeface="Calibri" panose="020F0502020204030204" pitchFamily="34" charset="0"/>
            </a:endParaRPr>
          </a:p>
          <a:p>
            <a:pPr marL="342900" indent="-342900" defTabSz="1219170">
              <a:buClr>
                <a:schemeClr val="bg1"/>
              </a:buClr>
              <a:buSzPts val="1400"/>
              <a:buFontTx/>
              <a:buChar char="-"/>
              <a:defRPr/>
            </a:pPr>
            <a:r>
              <a:rPr lang="fr-FR" altLang="en-US" sz="2000" b="1" dirty="0">
                <a:solidFill>
                  <a:schemeClr val="bg1"/>
                </a:solidFill>
                <a:latin typeface="+mj-lt"/>
                <a:ea typeface="Calibri" panose="020F0502020204030204" pitchFamily="34" charset="0"/>
                <a:cs typeface="Calibri" panose="020F0502020204030204" pitchFamily="34" charset="0"/>
              </a:rPr>
              <a:t>Colorant (Rouge neutre ou autre);</a:t>
            </a:r>
          </a:p>
          <a:p>
            <a:pPr marL="342900" indent="-342900" defTabSz="1219170">
              <a:buClr>
                <a:schemeClr val="bg1"/>
              </a:buClr>
              <a:buSzPts val="1400"/>
              <a:buFontTx/>
              <a:buChar char="-"/>
              <a:defRPr/>
            </a:pPr>
            <a:r>
              <a:rPr lang="fr-FR" altLang="en-US" sz="2000" b="1" dirty="0">
                <a:solidFill>
                  <a:schemeClr val="bg1"/>
                </a:solidFill>
                <a:latin typeface="+mj-lt"/>
                <a:ea typeface="Calibri" panose="020F0502020204030204" pitchFamily="34" charset="0"/>
                <a:cs typeface="Calibri" panose="020F0502020204030204" pitchFamily="34" charset="0"/>
              </a:rPr>
              <a:t>Microscope optique ;</a:t>
            </a:r>
          </a:p>
          <a:p>
            <a:pPr marL="342900" indent="-342900" defTabSz="1219170">
              <a:buClr>
                <a:schemeClr val="bg1"/>
              </a:buClr>
              <a:buSzPts val="1400"/>
              <a:buFontTx/>
              <a:buChar char="-"/>
              <a:defRPr/>
            </a:pPr>
            <a:r>
              <a:rPr lang="fr-FR" altLang="en-US" sz="2000" b="1" dirty="0">
                <a:solidFill>
                  <a:schemeClr val="bg1"/>
                </a:solidFill>
                <a:latin typeface="+mj-lt"/>
                <a:ea typeface="Calibri" panose="020F0502020204030204" pitchFamily="34" charset="0"/>
                <a:cs typeface="Calibri" panose="020F0502020204030204" pitchFamily="34" charset="0"/>
              </a:rPr>
              <a:t>Lame et lamelle.</a:t>
            </a:r>
          </a:p>
        </p:txBody>
      </p:sp>
      <p:pic>
        <p:nvPicPr>
          <p:cNvPr id="14" name="Image 2" descr="Une image contenant microscope, Instrument scientifique&#10;&#10;Description générée automatiquement">
            <a:extLst>
              <a:ext uri="{FF2B5EF4-FFF2-40B4-BE49-F238E27FC236}">
                <a16:creationId xmlns:a16="http://schemas.microsoft.com/office/drawing/2014/main" id="{0EB3A98D-62B5-D00B-A256-CCC8BBA4EE68}"/>
              </a:ext>
            </a:extLst>
          </p:cNvPr>
          <p:cNvPicPr>
            <a:picLocks noChangeAspect="1"/>
          </p:cNvPicPr>
          <p:nvPr/>
        </p:nvPicPr>
        <p:blipFill>
          <a:blip r:embed="rId3"/>
          <a:stretch>
            <a:fillRect/>
          </a:stretch>
        </p:blipFill>
        <p:spPr>
          <a:xfrm>
            <a:off x="8982254" y="1715260"/>
            <a:ext cx="2196406" cy="3474415"/>
          </a:xfrm>
          <a:prstGeom prst="rect">
            <a:avLst/>
          </a:prstGeom>
          <a:ln w="19050">
            <a:noFill/>
            <a:prstDash val="sysDash"/>
          </a:ln>
        </p:spPr>
      </p:pic>
      <p:pic>
        <p:nvPicPr>
          <p:cNvPr id="16" name="Image 15" descr="Une image contenant Rectangle, lampe, texte, conception&#10;&#10;Description générée automatiquement">
            <a:extLst>
              <a:ext uri="{FF2B5EF4-FFF2-40B4-BE49-F238E27FC236}">
                <a16:creationId xmlns:a16="http://schemas.microsoft.com/office/drawing/2014/main" id="{017CCD09-D49C-332E-12FD-A1E83FF692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2254" y="5306649"/>
            <a:ext cx="2456161" cy="1048048"/>
          </a:xfrm>
          <a:prstGeom prst="rect">
            <a:avLst/>
          </a:prstGeom>
        </p:spPr>
      </p:pic>
      <p:pic>
        <p:nvPicPr>
          <p:cNvPr id="17" name="Image 16" descr="Une image contenant légume, oignon, Oignon rouge, Bulbe&#10;&#10;Description générée automatiquement">
            <a:extLst>
              <a:ext uri="{FF2B5EF4-FFF2-40B4-BE49-F238E27FC236}">
                <a16:creationId xmlns:a16="http://schemas.microsoft.com/office/drawing/2014/main" id="{2D9B7316-6FB4-321E-A81D-4FDE912363BD}"/>
              </a:ext>
            </a:extLst>
          </p:cNvPr>
          <p:cNvPicPr>
            <a:picLocks noChangeAspect="1"/>
          </p:cNvPicPr>
          <p:nvPr/>
        </p:nvPicPr>
        <p:blipFill>
          <a:blip r:embed="rId5">
            <a:extLst>
              <a:ext uri="{28A0092B-C50C-407E-A947-70E740481C1C}">
                <a14:useLocalDpi xmlns:a14="http://schemas.microsoft.com/office/drawing/2010/main" val="0"/>
              </a:ext>
            </a:extLst>
          </a:blip>
          <a:srcRect l="9622" r="17050"/>
          <a:stretch>
            <a:fillRect/>
          </a:stretch>
        </p:blipFill>
        <p:spPr>
          <a:xfrm>
            <a:off x="630515" y="4265282"/>
            <a:ext cx="2118049" cy="1920917"/>
          </a:xfrm>
          <a:prstGeom prst="rect">
            <a:avLst/>
          </a:prstGeom>
        </p:spPr>
      </p:pic>
      <p:pic>
        <p:nvPicPr>
          <p:cNvPr id="18" name="Image 17" descr="Une image contenant pointe, bougie, tasse&#10;&#10;Description générée automatiquement">
            <a:extLst>
              <a:ext uri="{FF2B5EF4-FFF2-40B4-BE49-F238E27FC236}">
                <a16:creationId xmlns:a16="http://schemas.microsoft.com/office/drawing/2014/main" id="{89942CFE-966A-8917-A29B-FA9E3EA178A3}"/>
              </a:ext>
            </a:extLst>
          </p:cNvPr>
          <p:cNvPicPr>
            <a:picLocks noChangeAspect="1"/>
          </p:cNvPicPr>
          <p:nvPr/>
        </p:nvPicPr>
        <p:blipFill rotWithShape="1">
          <a:blip r:embed="rId6">
            <a:extLst>
              <a:ext uri="{28A0092B-C50C-407E-A947-70E740481C1C}">
                <a14:useLocalDpi xmlns:a14="http://schemas.microsoft.com/office/drawing/2010/main" val="0"/>
              </a:ext>
            </a:extLst>
          </a:blip>
          <a:srcRect l="8376" t="30882" r="49512" b="16274"/>
          <a:stretch>
            <a:fillRect/>
          </a:stretch>
        </p:blipFill>
        <p:spPr>
          <a:xfrm>
            <a:off x="6214836" y="2289702"/>
            <a:ext cx="1304163" cy="1636544"/>
          </a:xfrm>
          <a:prstGeom prst="rect">
            <a:avLst/>
          </a:prstGeom>
        </p:spPr>
      </p:pic>
      <p:grpSp>
        <p:nvGrpSpPr>
          <p:cNvPr id="23" name="Groupe 22">
            <a:extLst>
              <a:ext uri="{FF2B5EF4-FFF2-40B4-BE49-F238E27FC236}">
                <a16:creationId xmlns:a16="http://schemas.microsoft.com/office/drawing/2014/main" id="{49DFBB9C-E36A-3446-7148-3CFB95AC14DB}"/>
              </a:ext>
            </a:extLst>
          </p:cNvPr>
          <p:cNvGrpSpPr/>
          <p:nvPr/>
        </p:nvGrpSpPr>
        <p:grpSpPr>
          <a:xfrm>
            <a:off x="6214836" y="4801502"/>
            <a:ext cx="1443869" cy="1459570"/>
            <a:chOff x="8380634" y="4661024"/>
            <a:chExt cx="1443869" cy="1459570"/>
          </a:xfrm>
        </p:grpSpPr>
        <p:pic>
          <p:nvPicPr>
            <p:cNvPr id="15" name="Image 14" descr="Une image contenant texte, bouteille, nourriture&#10;&#10;Description générée automatiquement">
              <a:extLst>
                <a:ext uri="{FF2B5EF4-FFF2-40B4-BE49-F238E27FC236}">
                  <a16:creationId xmlns:a16="http://schemas.microsoft.com/office/drawing/2014/main" id="{C6344F2C-194F-0612-D548-C0898210DEC7}"/>
                </a:ext>
              </a:extLst>
            </p:cNvPr>
            <p:cNvPicPr>
              <a:picLocks noChangeAspect="1"/>
            </p:cNvPicPr>
            <p:nvPr/>
          </p:nvPicPr>
          <p:blipFill>
            <a:blip r:embed="rId7">
              <a:extLst>
                <a:ext uri="{28A0092B-C50C-407E-A947-70E740481C1C}">
                  <a14:useLocalDpi xmlns:a14="http://schemas.microsoft.com/office/drawing/2010/main" val="0"/>
                </a:ext>
              </a:extLst>
            </a:blip>
            <a:srcRect l="11741" r="11030" b="13724"/>
            <a:stretch>
              <a:fillRect/>
            </a:stretch>
          </p:blipFill>
          <p:spPr>
            <a:xfrm>
              <a:off x="9115255" y="4661024"/>
              <a:ext cx="709248" cy="1459570"/>
            </a:xfrm>
            <a:prstGeom prst="rect">
              <a:avLst/>
            </a:prstGeom>
          </p:spPr>
        </p:pic>
        <p:pic>
          <p:nvPicPr>
            <p:cNvPr id="19" name="Image 18" descr="Une image contenant texte, bouteille, Solution, Bouteille en plastique&#10;&#10;Description générée automatiquement">
              <a:extLst>
                <a:ext uri="{FF2B5EF4-FFF2-40B4-BE49-F238E27FC236}">
                  <a16:creationId xmlns:a16="http://schemas.microsoft.com/office/drawing/2014/main" id="{7F05DCDA-8AD0-10B4-51DF-631F32DFA6B5}"/>
                </a:ext>
              </a:extLst>
            </p:cNvPr>
            <p:cNvPicPr>
              <a:picLocks noChangeAspect="1"/>
            </p:cNvPicPr>
            <p:nvPr/>
          </p:nvPicPr>
          <p:blipFill>
            <a:blip r:embed="rId8">
              <a:extLst>
                <a:ext uri="{28A0092B-C50C-407E-A947-70E740481C1C}">
                  <a14:useLocalDpi xmlns:a14="http://schemas.microsoft.com/office/drawing/2010/main" val="0"/>
                </a:ext>
              </a:extLst>
            </a:blip>
            <a:srcRect l="23995" r="23007"/>
            <a:stretch>
              <a:fillRect/>
            </a:stretch>
          </p:blipFill>
          <p:spPr>
            <a:xfrm>
              <a:off x="8380634" y="4661024"/>
              <a:ext cx="709248" cy="1459570"/>
            </a:xfrm>
            <a:prstGeom prst="rect">
              <a:avLst/>
            </a:prstGeom>
          </p:spPr>
        </p:pic>
      </p:grpSp>
      <p:pic>
        <p:nvPicPr>
          <p:cNvPr id="26" name="Image 25" descr="Une image contenant Approvisionnement domestique, laitier, lait, intérieur&#10;&#10;Le contenu généré par l’IA peut être incorrect.">
            <a:extLst>
              <a:ext uri="{FF2B5EF4-FFF2-40B4-BE49-F238E27FC236}">
                <a16:creationId xmlns:a16="http://schemas.microsoft.com/office/drawing/2014/main" id="{3695B819-61A5-88FC-4D10-2940905A6705}"/>
              </a:ext>
            </a:extLst>
          </p:cNvPr>
          <p:cNvPicPr>
            <a:picLocks noChangeAspect="1"/>
          </p:cNvPicPr>
          <p:nvPr/>
        </p:nvPicPr>
        <p:blipFill>
          <a:blip r:embed="rId9"/>
          <a:stretch>
            <a:fillRect/>
          </a:stretch>
        </p:blipFill>
        <p:spPr>
          <a:xfrm>
            <a:off x="2786892" y="4059870"/>
            <a:ext cx="2468339" cy="2294827"/>
          </a:xfrm>
          <a:prstGeom prst="rect">
            <a:avLst/>
          </a:prstGeom>
        </p:spPr>
      </p:pic>
      <p:pic>
        <p:nvPicPr>
          <p:cNvPr id="30" name="Image 29">
            <a:extLst>
              <a:ext uri="{FF2B5EF4-FFF2-40B4-BE49-F238E27FC236}">
                <a16:creationId xmlns:a16="http://schemas.microsoft.com/office/drawing/2014/main" id="{6336266E-3C5D-1F09-8992-F5D3C07EB8DD}"/>
              </a:ext>
            </a:extLst>
          </p:cNvPr>
          <p:cNvPicPr>
            <a:picLocks noChangeAspect="1"/>
          </p:cNvPicPr>
          <p:nvPr/>
        </p:nvPicPr>
        <p:blipFill>
          <a:blip r:embed="rId10"/>
          <a:srcRect l="1626"/>
          <a:stretch>
            <a:fillRect/>
          </a:stretch>
        </p:blipFill>
        <p:spPr>
          <a:xfrm>
            <a:off x="208480" y="985760"/>
            <a:ext cx="5458408" cy="681619"/>
          </a:xfrm>
          <a:prstGeom prst="rect">
            <a:avLst/>
          </a:prstGeom>
        </p:spPr>
      </p:pic>
      <p:sp>
        <p:nvSpPr>
          <p:cNvPr id="31" name="ZoneTexte 7">
            <a:extLst>
              <a:ext uri="{FF2B5EF4-FFF2-40B4-BE49-F238E27FC236}">
                <a16:creationId xmlns:a16="http://schemas.microsoft.com/office/drawing/2014/main" id="{C778D104-239B-D6FD-F10B-2017BB2183B3}"/>
              </a:ext>
            </a:extLst>
          </p:cNvPr>
          <p:cNvSpPr txBox="1"/>
          <p:nvPr/>
        </p:nvSpPr>
        <p:spPr>
          <a:xfrm>
            <a:off x="942627" y="327108"/>
            <a:ext cx="9862222" cy="400110"/>
          </a:xfrm>
          <a:prstGeom prst="rect">
            <a:avLst/>
          </a:prstGeom>
          <a:noFill/>
        </p:spPr>
        <p:txBody>
          <a:bodyPr wrap="square">
            <a:spAutoFit/>
          </a:bodyPr>
          <a:lstStyle/>
          <a:p>
            <a:r>
              <a:rPr lang="fr-FR" sz="2000" b="1" dirty="0">
                <a:solidFill>
                  <a:schemeClr val="bg2">
                    <a:lumMod val="50000"/>
                  </a:schemeClr>
                </a:solidFill>
              </a:rPr>
              <a:t>Maintenant je vais vous montrer le matériel qu’on aura besoin pour réaliser notre TP.</a:t>
            </a:r>
          </a:p>
        </p:txBody>
      </p:sp>
    </p:spTree>
    <p:extLst>
      <p:ext uri="{BB962C8B-B14F-4D97-AF65-F5344CB8AC3E}">
        <p14:creationId xmlns:p14="http://schemas.microsoft.com/office/powerpoint/2010/main" val="4119127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0B3C0-BE18-61B4-D3B8-1C9CCF5E3B77}"/>
            </a:ext>
          </a:extLst>
        </p:cNvPr>
        <p:cNvGrpSpPr/>
        <p:nvPr/>
      </p:nvGrpSpPr>
      <p:grpSpPr>
        <a:xfrm>
          <a:off x="0" y="0"/>
          <a:ext cx="0" cy="0"/>
          <a:chOff x="0" y="0"/>
          <a:chExt cx="0" cy="0"/>
        </a:xfrm>
      </p:grpSpPr>
      <p:grpSp>
        <p:nvGrpSpPr>
          <p:cNvPr id="13" name="Groupe 12">
            <a:extLst>
              <a:ext uri="{FF2B5EF4-FFF2-40B4-BE49-F238E27FC236}">
                <a16:creationId xmlns:a16="http://schemas.microsoft.com/office/drawing/2014/main" id="{546FA76A-657D-3351-836C-963C66BBCCED}"/>
              </a:ext>
            </a:extLst>
          </p:cNvPr>
          <p:cNvGrpSpPr/>
          <p:nvPr/>
        </p:nvGrpSpPr>
        <p:grpSpPr>
          <a:xfrm>
            <a:off x="337433" y="1629168"/>
            <a:ext cx="10326997" cy="510733"/>
            <a:chOff x="674377" y="1225112"/>
            <a:chExt cx="10326997" cy="510733"/>
          </a:xfrm>
        </p:grpSpPr>
        <p:sp>
          <p:nvSpPr>
            <p:cNvPr id="14" name="Google Shape;443;p19">
              <a:extLst>
                <a:ext uri="{FF2B5EF4-FFF2-40B4-BE49-F238E27FC236}">
                  <a16:creationId xmlns:a16="http://schemas.microsoft.com/office/drawing/2014/main" id="{EFF9562D-3E89-B3B8-FB0F-0C1D524FFA53}"/>
                </a:ext>
              </a:extLst>
            </p:cNvPr>
            <p:cNvSpPr/>
            <p:nvPr/>
          </p:nvSpPr>
          <p:spPr>
            <a:xfrm>
              <a:off x="674377" y="1225112"/>
              <a:ext cx="10326997"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3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Je prélève mon échantillon</a:t>
              </a:r>
              <a:r>
                <a:rPr lang="fr-FR" sz="2300" b="1" spc="-50" dirty="0">
                  <a:solidFill>
                    <a:srgbClr val="002060"/>
                  </a:solidFill>
                  <a:latin typeface="Calibri" panose="020F0502020204030204" pitchFamily="34" charset="0"/>
                  <a:ea typeface="Calibri"/>
                  <a:cs typeface="Calibri" panose="020F0502020204030204" pitchFamily="34" charset="0"/>
                  <a:sym typeface="Calibri"/>
                </a:rPr>
                <a:t>.</a:t>
              </a:r>
            </a:p>
          </p:txBody>
        </p:sp>
        <p:sp>
          <p:nvSpPr>
            <p:cNvPr id="15" name="Ellipse 14">
              <a:extLst>
                <a:ext uri="{FF2B5EF4-FFF2-40B4-BE49-F238E27FC236}">
                  <a16:creationId xmlns:a16="http://schemas.microsoft.com/office/drawing/2014/main" id="{C38D27C4-CF45-6089-1083-45458706B566}"/>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noProof="0" dirty="0">
                  <a:latin typeface="Calibri" panose="020F0502020204030204" pitchFamily="34" charset="0"/>
                  <a:cs typeface="Calibri" panose="020F0502020204030204" pitchFamily="34" charset="0"/>
                </a:rPr>
                <a:t>1</a:t>
              </a:r>
              <a:endParaRPr lang="fr-FR" b="1" noProof="0" dirty="0">
                <a:latin typeface="Calibri" panose="020F0502020204030204" pitchFamily="34" charset="0"/>
                <a:cs typeface="Calibri" panose="020F0502020204030204" pitchFamily="34" charset="0"/>
              </a:endParaRPr>
            </a:p>
          </p:txBody>
        </p:sp>
      </p:grpSp>
      <p:pic>
        <p:nvPicPr>
          <p:cNvPr id="8" name="Google Shape;289;p51">
            <a:extLst>
              <a:ext uri="{FF2B5EF4-FFF2-40B4-BE49-F238E27FC236}">
                <a16:creationId xmlns:a16="http://schemas.microsoft.com/office/drawing/2014/main" id="{3D432BA6-7F7A-2D32-05F2-4BCACDB5828F}"/>
              </a:ext>
            </a:extLst>
          </p:cNvPr>
          <p:cNvPicPr preferRelativeResize="0"/>
          <p:nvPr/>
        </p:nvPicPr>
        <p:blipFill rotWithShape="1">
          <a:blip r:embed="rId2">
            <a:alphaModFix/>
          </a:blip>
          <a:srcRect/>
          <a:stretch/>
        </p:blipFill>
        <p:spPr>
          <a:xfrm>
            <a:off x="11579291" y="477161"/>
            <a:ext cx="437651" cy="446570"/>
          </a:xfrm>
          <a:prstGeom prst="rect">
            <a:avLst/>
          </a:prstGeom>
          <a:noFill/>
          <a:ln>
            <a:noFill/>
          </a:ln>
        </p:spPr>
      </p:pic>
      <p:pic>
        <p:nvPicPr>
          <p:cNvPr id="11" name="Image 10">
            <a:extLst>
              <a:ext uri="{FF2B5EF4-FFF2-40B4-BE49-F238E27FC236}">
                <a16:creationId xmlns:a16="http://schemas.microsoft.com/office/drawing/2014/main" id="{BCC55787-7B2D-B40F-1425-DBA7BC3AB917}"/>
              </a:ext>
            </a:extLst>
          </p:cNvPr>
          <p:cNvPicPr>
            <a:picLocks noChangeAspect="1"/>
          </p:cNvPicPr>
          <p:nvPr/>
        </p:nvPicPr>
        <p:blipFill>
          <a:blip r:embed="rId3"/>
          <a:stretch>
            <a:fillRect/>
          </a:stretch>
        </p:blipFill>
        <p:spPr>
          <a:xfrm>
            <a:off x="206345" y="1046992"/>
            <a:ext cx="4925492" cy="512175"/>
          </a:xfrm>
          <a:prstGeom prst="rect">
            <a:avLst/>
          </a:prstGeom>
        </p:spPr>
      </p:pic>
      <p:sp>
        <p:nvSpPr>
          <p:cNvPr id="20" name="ZoneTexte 7">
            <a:extLst>
              <a:ext uri="{FF2B5EF4-FFF2-40B4-BE49-F238E27FC236}">
                <a16:creationId xmlns:a16="http://schemas.microsoft.com/office/drawing/2014/main" id="{0F1CD1BB-CCB6-C0BF-85A7-BFFC682AE94C}"/>
              </a:ext>
            </a:extLst>
          </p:cNvPr>
          <p:cNvSpPr txBox="1"/>
          <p:nvPr/>
        </p:nvSpPr>
        <p:spPr>
          <a:xfrm>
            <a:off x="970617" y="300336"/>
            <a:ext cx="10608674" cy="707886"/>
          </a:xfrm>
          <a:prstGeom prst="rect">
            <a:avLst/>
          </a:prstGeom>
          <a:noFill/>
        </p:spPr>
        <p:txBody>
          <a:bodyPr wrap="square">
            <a:spAutoFit/>
          </a:bodyPr>
          <a:lstStyle/>
          <a:p>
            <a:r>
              <a:rPr lang="fr-FR" sz="2000" b="1" dirty="0">
                <a:solidFill>
                  <a:schemeClr val="bg2">
                    <a:lumMod val="50000"/>
                  </a:schemeClr>
                </a:solidFill>
              </a:rPr>
              <a:t>Maintenant je passe à la réalisation du protocole expérimental. Je commence par le prélèvement de mon échantillon (comme nous l’avons déjà vu lors de la dernière séance). </a:t>
            </a:r>
          </a:p>
        </p:txBody>
      </p:sp>
      <p:pic>
        <p:nvPicPr>
          <p:cNvPr id="21" name="Picture 2" descr="Observation des cellules d’une écaille de bulbe d’oignon allium Cépa">
            <a:extLst>
              <a:ext uri="{FF2B5EF4-FFF2-40B4-BE49-F238E27FC236}">
                <a16:creationId xmlns:a16="http://schemas.microsoft.com/office/drawing/2014/main" id="{A6AD7584-E89A-FE47-42C0-25F067B20AD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80" b="4062"/>
          <a:stretch/>
        </p:blipFill>
        <p:spPr bwMode="auto">
          <a:xfrm>
            <a:off x="756148" y="3589628"/>
            <a:ext cx="3308587" cy="2092714"/>
          </a:xfrm>
          <a:prstGeom prst="rect">
            <a:avLst/>
          </a:prstGeom>
          <a:noFill/>
          <a:ln w="19050">
            <a:solidFill>
              <a:srgbClr val="0852A4"/>
            </a:solidFill>
          </a:ln>
          <a:extLst>
            <a:ext uri="{909E8E84-426E-40DD-AFC4-6F175D3DCCD1}">
              <a14:hiddenFill xmlns:a14="http://schemas.microsoft.com/office/drawing/2010/main">
                <a:solidFill>
                  <a:srgbClr val="FFFFFF"/>
                </a:solidFill>
              </a14:hiddenFill>
            </a:ext>
          </a:extLst>
        </p:spPr>
      </p:pic>
      <p:pic>
        <p:nvPicPr>
          <p:cNvPr id="22" name="Image 954" descr="CellCAN">
            <a:extLst>
              <a:ext uri="{FF2B5EF4-FFF2-40B4-BE49-F238E27FC236}">
                <a16:creationId xmlns:a16="http://schemas.microsoft.com/office/drawing/2014/main" id="{BA261714-1D1A-5D24-3ED5-C64D21929E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37626" y="3589628"/>
            <a:ext cx="3520187" cy="2092714"/>
          </a:xfrm>
          <a:prstGeom prst="rect">
            <a:avLst/>
          </a:prstGeom>
          <a:ln w="19050">
            <a:solidFill>
              <a:srgbClr val="0852A4"/>
            </a:solidFill>
          </a:ln>
        </p:spPr>
      </p:pic>
      <p:pic>
        <p:nvPicPr>
          <p:cNvPr id="23" name="Picture 4" descr="A person holding tweezers over a yogurt&#10;&#10;Description automatically generated">
            <a:extLst>
              <a:ext uri="{FF2B5EF4-FFF2-40B4-BE49-F238E27FC236}">
                <a16:creationId xmlns:a16="http://schemas.microsoft.com/office/drawing/2014/main" id="{50CDF859-EF11-0FAE-58FB-C22CF0BF18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0704" y="3589628"/>
            <a:ext cx="3602824" cy="2092714"/>
          </a:xfrm>
          <a:prstGeom prst="rect">
            <a:avLst/>
          </a:prstGeom>
          <a:ln w="28575">
            <a:solidFill>
              <a:srgbClr val="0852A4"/>
            </a:solidFill>
          </a:ln>
        </p:spPr>
      </p:pic>
      <p:sp>
        <p:nvSpPr>
          <p:cNvPr id="25" name="ZoneTexte 24">
            <a:extLst>
              <a:ext uri="{FF2B5EF4-FFF2-40B4-BE49-F238E27FC236}">
                <a16:creationId xmlns:a16="http://schemas.microsoft.com/office/drawing/2014/main" id="{FD2D281B-D77D-7345-3732-855623DD532E}"/>
              </a:ext>
            </a:extLst>
          </p:cNvPr>
          <p:cNvSpPr txBox="1"/>
          <p:nvPr/>
        </p:nvSpPr>
        <p:spPr>
          <a:xfrm>
            <a:off x="7901220" y="2362563"/>
            <a:ext cx="3602824" cy="646331"/>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Prélèvement d’</a:t>
            </a:r>
            <a:r>
              <a:rPr lang="fr-FR" altLang="en-US" b="1" dirty="0">
                <a:solidFill>
                  <a:prstClr val="black"/>
                </a:solidFill>
                <a:latin typeface="Calibri"/>
                <a:cs typeface="Poppins ExtraBold" panose="020B0604020202020204" charset="0"/>
              </a:rPr>
              <a:t>une </a:t>
            </a:r>
            <a:r>
              <a:rPr lang="fr-FR" altLang="en-US" sz="1800" b="1" dirty="0">
                <a:solidFill>
                  <a:prstClr val="black"/>
                </a:solidFill>
                <a:latin typeface="Calibri"/>
                <a:cs typeface="Poppins ExtraBold" panose="020B0604020202020204" charset="0"/>
              </a:rPr>
              <a:t>petite quantité de Yaourt périmé</a:t>
            </a:r>
            <a:endParaRPr lang="en-US" dirty="0"/>
          </a:p>
        </p:txBody>
      </p:sp>
      <p:sp>
        <p:nvSpPr>
          <p:cNvPr id="26" name="ZoneTexte 25">
            <a:extLst>
              <a:ext uri="{FF2B5EF4-FFF2-40B4-BE49-F238E27FC236}">
                <a16:creationId xmlns:a16="http://schemas.microsoft.com/office/drawing/2014/main" id="{6753A0FC-D996-6C28-28CC-198EB1D5DA03}"/>
              </a:ext>
            </a:extLst>
          </p:cNvPr>
          <p:cNvSpPr txBox="1"/>
          <p:nvPr/>
        </p:nvSpPr>
        <p:spPr>
          <a:xfrm>
            <a:off x="4290781" y="2380123"/>
            <a:ext cx="3406262" cy="646331"/>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Prélèvement d’un échantillon de l’épithélium buccal de l’Homme </a:t>
            </a:r>
            <a:endParaRPr lang="en-US" b="1" dirty="0">
              <a:solidFill>
                <a:prstClr val="black"/>
              </a:solidFill>
              <a:latin typeface="Calibri"/>
              <a:cs typeface="Poppins ExtraBold" panose="020B0604020202020204" charset="0"/>
            </a:endParaRPr>
          </a:p>
        </p:txBody>
      </p:sp>
      <p:sp>
        <p:nvSpPr>
          <p:cNvPr id="27" name="ZoneTexte 26">
            <a:extLst>
              <a:ext uri="{FF2B5EF4-FFF2-40B4-BE49-F238E27FC236}">
                <a16:creationId xmlns:a16="http://schemas.microsoft.com/office/drawing/2014/main" id="{EA7FACEC-7EAC-C820-AB52-14BDBC73E330}"/>
              </a:ext>
            </a:extLst>
          </p:cNvPr>
          <p:cNvSpPr txBox="1"/>
          <p:nvPr/>
        </p:nvSpPr>
        <p:spPr>
          <a:xfrm>
            <a:off x="687956" y="2380122"/>
            <a:ext cx="3406262" cy="646331"/>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Prélèvement de l’épiderme interne d’une écaille d’oignon.</a:t>
            </a:r>
            <a:endParaRPr lang="en-US" b="1" dirty="0">
              <a:solidFill>
                <a:prstClr val="black"/>
              </a:solidFill>
              <a:latin typeface="Calibri"/>
              <a:cs typeface="Poppins ExtraBold" panose="020B0604020202020204" charset="0"/>
            </a:endParaRPr>
          </a:p>
        </p:txBody>
      </p:sp>
      <p:sp>
        <p:nvSpPr>
          <p:cNvPr id="28" name="Flèche : bas 27">
            <a:extLst>
              <a:ext uri="{FF2B5EF4-FFF2-40B4-BE49-F238E27FC236}">
                <a16:creationId xmlns:a16="http://schemas.microsoft.com/office/drawing/2014/main" id="{1571558F-94A7-2B8F-6C76-6F0FFF03DBC7}"/>
              </a:ext>
            </a:extLst>
          </p:cNvPr>
          <p:cNvSpPr/>
          <p:nvPr/>
        </p:nvSpPr>
        <p:spPr>
          <a:xfrm>
            <a:off x="1771294" y="3187081"/>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èche : bas 28">
            <a:extLst>
              <a:ext uri="{FF2B5EF4-FFF2-40B4-BE49-F238E27FC236}">
                <a16:creationId xmlns:a16="http://schemas.microsoft.com/office/drawing/2014/main" id="{0B079B93-E589-D7E8-6B51-460C47308F18}"/>
              </a:ext>
            </a:extLst>
          </p:cNvPr>
          <p:cNvSpPr/>
          <p:nvPr/>
        </p:nvSpPr>
        <p:spPr>
          <a:xfrm>
            <a:off x="9142414" y="3187081"/>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èche : bas 29">
            <a:extLst>
              <a:ext uri="{FF2B5EF4-FFF2-40B4-BE49-F238E27FC236}">
                <a16:creationId xmlns:a16="http://schemas.microsoft.com/office/drawing/2014/main" id="{5836D9DE-01EF-5E2E-CDE2-1697F19169C7}"/>
              </a:ext>
            </a:extLst>
          </p:cNvPr>
          <p:cNvSpPr/>
          <p:nvPr/>
        </p:nvSpPr>
        <p:spPr>
          <a:xfrm>
            <a:off x="5635807" y="3187081"/>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A6CE5-B9ED-9D4F-DB34-248A0B856DED}"/>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3D51A38D-3E94-25FD-7354-53F12E127E3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14" name="Groupe 13">
            <a:extLst>
              <a:ext uri="{FF2B5EF4-FFF2-40B4-BE49-F238E27FC236}">
                <a16:creationId xmlns:a16="http://schemas.microsoft.com/office/drawing/2014/main" id="{7B65DFB2-2166-AAA1-0B24-8262657E0130}"/>
              </a:ext>
            </a:extLst>
          </p:cNvPr>
          <p:cNvGrpSpPr/>
          <p:nvPr/>
        </p:nvGrpSpPr>
        <p:grpSpPr>
          <a:xfrm>
            <a:off x="337433" y="1629168"/>
            <a:ext cx="10326997" cy="510733"/>
            <a:chOff x="674377" y="1225112"/>
            <a:chExt cx="10326997" cy="510733"/>
          </a:xfrm>
        </p:grpSpPr>
        <p:sp>
          <p:nvSpPr>
            <p:cNvPr id="15" name="Google Shape;443;p19">
              <a:extLst>
                <a:ext uri="{FF2B5EF4-FFF2-40B4-BE49-F238E27FC236}">
                  <a16:creationId xmlns:a16="http://schemas.microsoft.com/office/drawing/2014/main" id="{DF0083CA-E11D-B1FC-F36A-E624C6D0A6B5}"/>
                </a:ext>
              </a:extLst>
            </p:cNvPr>
            <p:cNvSpPr/>
            <p:nvPr/>
          </p:nvSpPr>
          <p:spPr>
            <a:xfrm>
              <a:off x="674377" y="1225112"/>
              <a:ext cx="10326997"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lvl="0" algn="just"/>
              <a:r>
                <a:rPr lang="fr-FR" sz="2300" b="1" spc="-5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Je réalise ma préparation microscopique</a:t>
              </a:r>
              <a:r>
                <a:rPr lang="fr-FR" sz="2300" b="1" spc="-50" dirty="0">
                  <a:solidFill>
                    <a:srgbClr val="002060"/>
                  </a:solidFill>
                  <a:latin typeface="Calibri" panose="020F0502020204030204" pitchFamily="34" charset="0"/>
                  <a:ea typeface="Calibri"/>
                  <a:cs typeface="Calibri" panose="020F0502020204030204" pitchFamily="34" charset="0"/>
                  <a:sym typeface="Calibri"/>
                </a:rPr>
                <a:t>.</a:t>
              </a:r>
            </a:p>
          </p:txBody>
        </p:sp>
        <p:sp>
          <p:nvSpPr>
            <p:cNvPr id="16" name="Ellipse 15">
              <a:extLst>
                <a:ext uri="{FF2B5EF4-FFF2-40B4-BE49-F238E27FC236}">
                  <a16:creationId xmlns:a16="http://schemas.microsoft.com/office/drawing/2014/main" id="{18E6B5D0-0AAF-173E-4BAC-A92360EC34D0}"/>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noProof="0" dirty="0">
                  <a:latin typeface="Calibri" panose="020F0502020204030204" pitchFamily="34" charset="0"/>
                  <a:cs typeface="Calibri" panose="020F0502020204030204" pitchFamily="34" charset="0"/>
                </a:rPr>
                <a:t>2</a:t>
              </a:r>
              <a:endParaRPr lang="fr-FR" b="1" noProof="0" dirty="0">
                <a:latin typeface="Calibri" panose="020F0502020204030204" pitchFamily="34" charset="0"/>
                <a:cs typeface="Calibri" panose="020F0502020204030204" pitchFamily="34" charset="0"/>
              </a:endParaRPr>
            </a:p>
          </p:txBody>
        </p:sp>
      </p:grpSp>
      <p:pic>
        <p:nvPicPr>
          <p:cNvPr id="17" name="Image 16">
            <a:extLst>
              <a:ext uri="{FF2B5EF4-FFF2-40B4-BE49-F238E27FC236}">
                <a16:creationId xmlns:a16="http://schemas.microsoft.com/office/drawing/2014/main" id="{04EC89EE-80FF-101A-6CB9-6D8F9A1BC3F4}"/>
              </a:ext>
            </a:extLst>
          </p:cNvPr>
          <p:cNvPicPr>
            <a:picLocks noChangeAspect="1"/>
          </p:cNvPicPr>
          <p:nvPr/>
        </p:nvPicPr>
        <p:blipFill>
          <a:blip r:embed="rId3"/>
          <a:stretch>
            <a:fillRect/>
          </a:stretch>
        </p:blipFill>
        <p:spPr>
          <a:xfrm>
            <a:off x="206345" y="1046992"/>
            <a:ext cx="4925492" cy="512175"/>
          </a:xfrm>
          <a:prstGeom prst="rect">
            <a:avLst/>
          </a:prstGeom>
        </p:spPr>
      </p:pic>
      <p:sp>
        <p:nvSpPr>
          <p:cNvPr id="21" name="ZoneTexte 20">
            <a:extLst>
              <a:ext uri="{FF2B5EF4-FFF2-40B4-BE49-F238E27FC236}">
                <a16:creationId xmlns:a16="http://schemas.microsoft.com/office/drawing/2014/main" id="{B45A6CA0-32BA-A8FA-EFE8-EE9B365E6F7F}"/>
              </a:ext>
            </a:extLst>
          </p:cNvPr>
          <p:cNvSpPr txBox="1"/>
          <p:nvPr/>
        </p:nvSpPr>
        <p:spPr>
          <a:xfrm>
            <a:off x="8488370" y="2492804"/>
            <a:ext cx="2639962" cy="923330"/>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2.3. Je recouvre l’échantillon par la lamelle.</a:t>
            </a:r>
            <a:endParaRPr lang="en-US" b="1" dirty="0">
              <a:solidFill>
                <a:prstClr val="black"/>
              </a:solidFill>
              <a:latin typeface="Calibri"/>
              <a:cs typeface="Poppins ExtraBold" panose="020B0604020202020204" charset="0"/>
            </a:endParaRPr>
          </a:p>
        </p:txBody>
      </p:sp>
      <p:sp>
        <p:nvSpPr>
          <p:cNvPr id="22" name="ZoneTexte 21">
            <a:extLst>
              <a:ext uri="{FF2B5EF4-FFF2-40B4-BE49-F238E27FC236}">
                <a16:creationId xmlns:a16="http://schemas.microsoft.com/office/drawing/2014/main" id="{99FDA983-B441-66E2-27A7-94001CAF758B}"/>
              </a:ext>
            </a:extLst>
          </p:cNvPr>
          <p:cNvSpPr txBox="1"/>
          <p:nvPr/>
        </p:nvSpPr>
        <p:spPr>
          <a:xfrm>
            <a:off x="4705823" y="2492389"/>
            <a:ext cx="2573215" cy="923330"/>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2.2. Je dépose le bord inférieur de la lamelle sur la lame.</a:t>
            </a:r>
            <a:endParaRPr lang="en-US" b="1" dirty="0">
              <a:solidFill>
                <a:prstClr val="black"/>
              </a:solidFill>
              <a:latin typeface="Calibri"/>
              <a:cs typeface="Poppins ExtraBold" panose="020B0604020202020204" charset="0"/>
            </a:endParaRPr>
          </a:p>
        </p:txBody>
      </p:sp>
      <p:sp>
        <p:nvSpPr>
          <p:cNvPr id="23" name="ZoneTexte 22">
            <a:extLst>
              <a:ext uri="{FF2B5EF4-FFF2-40B4-BE49-F238E27FC236}">
                <a16:creationId xmlns:a16="http://schemas.microsoft.com/office/drawing/2014/main" id="{743E66E8-DBA9-D971-54CE-7317742C480B}"/>
              </a:ext>
            </a:extLst>
          </p:cNvPr>
          <p:cNvSpPr txBox="1"/>
          <p:nvPr/>
        </p:nvSpPr>
        <p:spPr>
          <a:xfrm>
            <a:off x="648146" y="2492389"/>
            <a:ext cx="2848346" cy="923330"/>
          </a:xfrm>
          <a:prstGeom prst="rect">
            <a:avLst/>
          </a:prstGeom>
          <a:solidFill>
            <a:srgbClr val="D5E8CF"/>
          </a:solidFill>
        </p:spPr>
        <p:txBody>
          <a:bodyPr wrap="square">
            <a:spAutoFit/>
          </a:bodyPr>
          <a:lstStyle/>
          <a:p>
            <a:pPr algn="ctr"/>
            <a:r>
              <a:rPr lang="fr-FR" b="1" dirty="0">
                <a:solidFill>
                  <a:prstClr val="black"/>
                </a:solidFill>
                <a:latin typeface="Calibri"/>
                <a:cs typeface="Poppins ExtraBold" panose="020B0604020202020204" charset="0"/>
              </a:rPr>
              <a:t>2.1. Je dépose une goutte de colorant et  l’échantillon prélevé sur la lame.</a:t>
            </a:r>
            <a:endParaRPr lang="en-US" b="1" dirty="0">
              <a:solidFill>
                <a:prstClr val="black"/>
              </a:solidFill>
              <a:latin typeface="Calibri"/>
              <a:cs typeface="Poppins ExtraBold" panose="020B0604020202020204" charset="0"/>
            </a:endParaRPr>
          </a:p>
        </p:txBody>
      </p:sp>
      <p:sp>
        <p:nvSpPr>
          <p:cNvPr id="24" name="ZoneTexte 7">
            <a:extLst>
              <a:ext uri="{FF2B5EF4-FFF2-40B4-BE49-F238E27FC236}">
                <a16:creationId xmlns:a16="http://schemas.microsoft.com/office/drawing/2014/main" id="{63AA0234-7BDA-51B1-FD28-7005848FCD70}"/>
              </a:ext>
            </a:extLst>
          </p:cNvPr>
          <p:cNvSpPr txBox="1"/>
          <p:nvPr/>
        </p:nvSpPr>
        <p:spPr>
          <a:xfrm>
            <a:off x="924854" y="276972"/>
            <a:ext cx="10608674" cy="707886"/>
          </a:xfrm>
          <a:prstGeom prst="rect">
            <a:avLst/>
          </a:prstGeom>
          <a:noFill/>
        </p:spPr>
        <p:txBody>
          <a:bodyPr wrap="square">
            <a:spAutoFit/>
          </a:bodyPr>
          <a:lstStyle/>
          <a:p>
            <a:r>
              <a:rPr lang="fr-FR" sz="2000" b="1" dirty="0">
                <a:solidFill>
                  <a:schemeClr val="bg2">
                    <a:lumMod val="50000"/>
                  </a:schemeClr>
                </a:solidFill>
              </a:rPr>
              <a:t>Puis, je réalise ma préparation microscopique comme nous l’avons déjà vu lors de la dernière séance.</a:t>
            </a:r>
          </a:p>
        </p:txBody>
      </p:sp>
      <p:pic>
        <p:nvPicPr>
          <p:cNvPr id="25" name="Image 24" descr="Une image contenant clipart, diagramme, conception&#10;&#10;Le contenu généré par l’IA peut être incorrect.">
            <a:extLst>
              <a:ext uri="{FF2B5EF4-FFF2-40B4-BE49-F238E27FC236}">
                <a16:creationId xmlns:a16="http://schemas.microsoft.com/office/drawing/2014/main" id="{8CD8DE92-65AA-93C5-27D7-E753448CB2EE}"/>
              </a:ext>
            </a:extLst>
          </p:cNvPr>
          <p:cNvPicPr>
            <a:picLocks noChangeAspect="1"/>
          </p:cNvPicPr>
          <p:nvPr/>
        </p:nvPicPr>
        <p:blipFill>
          <a:blip r:embed="rId4"/>
          <a:stretch>
            <a:fillRect/>
          </a:stretch>
        </p:blipFill>
        <p:spPr>
          <a:xfrm>
            <a:off x="4484645" y="4130491"/>
            <a:ext cx="3222709" cy="2007197"/>
          </a:xfrm>
          <a:prstGeom prst="rect">
            <a:avLst/>
          </a:prstGeom>
        </p:spPr>
      </p:pic>
      <p:pic>
        <p:nvPicPr>
          <p:cNvPr id="30" name="Image 29" descr="Une image contenant capture d’écran, conception&#10;&#10;Le contenu généré par l’IA peut être incorrect.">
            <a:extLst>
              <a:ext uri="{FF2B5EF4-FFF2-40B4-BE49-F238E27FC236}">
                <a16:creationId xmlns:a16="http://schemas.microsoft.com/office/drawing/2014/main" id="{7E09C798-EA42-3146-D79E-D499F28D3DAA}"/>
              </a:ext>
            </a:extLst>
          </p:cNvPr>
          <p:cNvPicPr>
            <a:picLocks noChangeAspect="1"/>
          </p:cNvPicPr>
          <p:nvPr/>
        </p:nvPicPr>
        <p:blipFill>
          <a:blip r:embed="rId5"/>
          <a:srcRect t="5003"/>
          <a:stretch>
            <a:fillRect/>
          </a:stretch>
        </p:blipFill>
        <p:spPr>
          <a:xfrm>
            <a:off x="648146" y="4085367"/>
            <a:ext cx="3298701" cy="2026581"/>
          </a:xfrm>
          <a:prstGeom prst="rect">
            <a:avLst/>
          </a:prstGeom>
        </p:spPr>
      </p:pic>
      <p:pic>
        <p:nvPicPr>
          <p:cNvPr id="32" name="Image 31" descr="Une image contenant clipart, croquis, conception, illustration&#10;&#10;Le contenu généré par l’IA peut être incorrect.">
            <a:extLst>
              <a:ext uri="{FF2B5EF4-FFF2-40B4-BE49-F238E27FC236}">
                <a16:creationId xmlns:a16="http://schemas.microsoft.com/office/drawing/2014/main" id="{6710571F-D522-A613-F264-FFE6157FAD51}"/>
              </a:ext>
            </a:extLst>
          </p:cNvPr>
          <p:cNvPicPr>
            <a:picLocks noChangeAspect="1"/>
          </p:cNvPicPr>
          <p:nvPr/>
        </p:nvPicPr>
        <p:blipFill>
          <a:blip r:embed="rId6"/>
          <a:stretch>
            <a:fillRect/>
          </a:stretch>
        </p:blipFill>
        <p:spPr>
          <a:xfrm>
            <a:off x="8245152" y="4171794"/>
            <a:ext cx="3092081" cy="2114075"/>
          </a:xfrm>
          <a:prstGeom prst="rect">
            <a:avLst/>
          </a:prstGeom>
        </p:spPr>
      </p:pic>
      <p:sp>
        <p:nvSpPr>
          <p:cNvPr id="33" name="Flèche : bas 32">
            <a:extLst>
              <a:ext uri="{FF2B5EF4-FFF2-40B4-BE49-F238E27FC236}">
                <a16:creationId xmlns:a16="http://schemas.microsoft.com/office/drawing/2014/main" id="{2941F405-D5AA-EC36-3214-FAA950F4196C}"/>
              </a:ext>
            </a:extLst>
          </p:cNvPr>
          <p:cNvSpPr/>
          <p:nvPr/>
        </p:nvSpPr>
        <p:spPr>
          <a:xfrm>
            <a:off x="1610186" y="3581374"/>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èche : bas 35">
            <a:extLst>
              <a:ext uri="{FF2B5EF4-FFF2-40B4-BE49-F238E27FC236}">
                <a16:creationId xmlns:a16="http://schemas.microsoft.com/office/drawing/2014/main" id="{CB7936AB-0DE4-39E4-5580-B7BA232F42BA}"/>
              </a:ext>
            </a:extLst>
          </p:cNvPr>
          <p:cNvSpPr/>
          <p:nvPr/>
        </p:nvSpPr>
        <p:spPr>
          <a:xfrm>
            <a:off x="8981306" y="3581374"/>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èche : bas 36">
            <a:extLst>
              <a:ext uri="{FF2B5EF4-FFF2-40B4-BE49-F238E27FC236}">
                <a16:creationId xmlns:a16="http://schemas.microsoft.com/office/drawing/2014/main" id="{82ABCAB0-C978-75CD-1252-178A4ACFE687}"/>
              </a:ext>
            </a:extLst>
          </p:cNvPr>
          <p:cNvSpPr/>
          <p:nvPr/>
        </p:nvSpPr>
        <p:spPr>
          <a:xfrm>
            <a:off x="5474699" y="3581374"/>
            <a:ext cx="1278294" cy="2379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26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10"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33" grpId="0" animBg="1"/>
      <p:bldP spid="36" grpId="0" animBg="1"/>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2C5C4-6D1B-4740-4ED8-D2A083AB5CFF}"/>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CDB7C534-542E-5A4A-1314-D03E11D747D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7" name="Image 16">
            <a:extLst>
              <a:ext uri="{FF2B5EF4-FFF2-40B4-BE49-F238E27FC236}">
                <a16:creationId xmlns:a16="http://schemas.microsoft.com/office/drawing/2014/main" id="{2CE654F4-BCF0-09F2-E27E-3B94542978F0}"/>
              </a:ext>
            </a:extLst>
          </p:cNvPr>
          <p:cNvPicPr>
            <a:picLocks noChangeAspect="1"/>
          </p:cNvPicPr>
          <p:nvPr/>
        </p:nvPicPr>
        <p:blipFill>
          <a:blip r:embed="rId3"/>
          <a:stretch>
            <a:fillRect/>
          </a:stretch>
        </p:blipFill>
        <p:spPr>
          <a:xfrm>
            <a:off x="206345" y="1046992"/>
            <a:ext cx="4925492" cy="512175"/>
          </a:xfrm>
          <a:prstGeom prst="rect">
            <a:avLst/>
          </a:prstGeom>
        </p:spPr>
      </p:pic>
      <p:sp>
        <p:nvSpPr>
          <p:cNvPr id="24" name="ZoneTexte 7">
            <a:extLst>
              <a:ext uri="{FF2B5EF4-FFF2-40B4-BE49-F238E27FC236}">
                <a16:creationId xmlns:a16="http://schemas.microsoft.com/office/drawing/2014/main" id="{685C3257-AA2D-1662-EA43-7E7CBA4018D6}"/>
              </a:ext>
            </a:extLst>
          </p:cNvPr>
          <p:cNvSpPr txBox="1"/>
          <p:nvPr/>
        </p:nvSpPr>
        <p:spPr>
          <a:xfrm>
            <a:off x="924854" y="276972"/>
            <a:ext cx="10608674" cy="707886"/>
          </a:xfrm>
          <a:prstGeom prst="rect">
            <a:avLst/>
          </a:prstGeom>
          <a:noFill/>
        </p:spPr>
        <p:txBody>
          <a:bodyPr wrap="square">
            <a:spAutoFit/>
          </a:bodyPr>
          <a:lstStyle/>
          <a:p>
            <a:r>
              <a:rPr lang="fr-FR" sz="2000" b="1" dirty="0">
                <a:solidFill>
                  <a:schemeClr val="bg2">
                    <a:lumMod val="50000"/>
                  </a:schemeClr>
                </a:solidFill>
              </a:rPr>
              <a:t>En fin, je place ma préparation sur la platine puis je commence mon observation microscopique en utilisant l’objectif à faible grossissement. </a:t>
            </a:r>
          </a:p>
        </p:txBody>
      </p:sp>
      <p:pic>
        <p:nvPicPr>
          <p:cNvPr id="2" name="Image 1" descr="Une image contenant microscope, Instrument scientifique&#10;&#10;Description générée automatiquement">
            <a:extLst>
              <a:ext uri="{FF2B5EF4-FFF2-40B4-BE49-F238E27FC236}">
                <a16:creationId xmlns:a16="http://schemas.microsoft.com/office/drawing/2014/main" id="{E3BEF2A8-A4B7-6F08-4B4A-68107620FBA9}"/>
              </a:ext>
            </a:extLst>
          </p:cNvPr>
          <p:cNvPicPr>
            <a:picLocks noChangeAspect="1"/>
          </p:cNvPicPr>
          <p:nvPr/>
        </p:nvPicPr>
        <p:blipFill>
          <a:blip r:embed="rId4"/>
          <a:stretch>
            <a:fillRect/>
          </a:stretch>
        </p:blipFill>
        <p:spPr>
          <a:xfrm flipH="1">
            <a:off x="4844620" y="1714860"/>
            <a:ext cx="2912886" cy="4930887"/>
          </a:xfrm>
          <a:prstGeom prst="rect">
            <a:avLst/>
          </a:prstGeom>
          <a:ln w="19050">
            <a:noFill/>
            <a:prstDash val="sysDash"/>
          </a:ln>
        </p:spPr>
      </p:pic>
      <p:sp>
        <p:nvSpPr>
          <p:cNvPr id="3" name="Zone de texte 977">
            <a:extLst>
              <a:ext uri="{FF2B5EF4-FFF2-40B4-BE49-F238E27FC236}">
                <a16:creationId xmlns:a16="http://schemas.microsoft.com/office/drawing/2014/main" id="{981889B4-12A7-9092-B4D4-587355020BDD}"/>
              </a:ext>
            </a:extLst>
          </p:cNvPr>
          <p:cNvSpPr txBox="1"/>
          <p:nvPr/>
        </p:nvSpPr>
        <p:spPr>
          <a:xfrm>
            <a:off x="1959429" y="4243598"/>
            <a:ext cx="1707502" cy="691530"/>
          </a:xfrm>
          <a:prstGeom prst="rect">
            <a:avLst/>
          </a:prstGeom>
          <a:noFill/>
          <a:ln w="12700">
            <a:no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kern="0"/>
            </a:defPPr>
            <a:lvl1pPr marL="0" algn="l" defTabSz="914400" rtl="0" eaLnBrk="1" latinLnBrk="0" hangingPunct="1">
              <a:lnSpc>
                <a:spcPct val="107000"/>
              </a:lnSpc>
              <a:spcAft>
                <a:spcPts val="800"/>
              </a:spcAft>
              <a:defRPr sz="1200" kern="1200">
                <a:solidFill>
                  <a:schemeClr val="tx1"/>
                </a:solidFill>
                <a:latin typeface="+mj-lt"/>
                <a:ea typeface="Calibri" panose="020F050202020403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800" dirty="0"/>
              <a:t>La préparation microscopique</a:t>
            </a:r>
          </a:p>
          <a:p>
            <a:r>
              <a:rPr lang="fr-FR" sz="1800" dirty="0"/>
              <a:t> </a:t>
            </a:r>
          </a:p>
        </p:txBody>
      </p:sp>
      <p:cxnSp>
        <p:nvCxnSpPr>
          <p:cNvPr id="4" name="Connecteur droit avec flèche 3">
            <a:extLst>
              <a:ext uri="{FF2B5EF4-FFF2-40B4-BE49-F238E27FC236}">
                <a16:creationId xmlns:a16="http://schemas.microsoft.com/office/drawing/2014/main" id="{8D1B92F2-229C-778B-02A6-C19A989C16AC}"/>
              </a:ext>
            </a:extLst>
          </p:cNvPr>
          <p:cNvCxnSpPr>
            <a:cxnSpLocks/>
            <a:stCxn id="3" idx="3"/>
          </p:cNvCxnSpPr>
          <p:nvPr/>
        </p:nvCxnSpPr>
        <p:spPr>
          <a:xfrm>
            <a:off x="3666931" y="4589363"/>
            <a:ext cx="1621960" cy="0"/>
          </a:xfrm>
          <a:prstGeom prst="straightConnector1">
            <a:avLst/>
          </a:prstGeom>
          <a:ln w="19050">
            <a:solidFill>
              <a:schemeClr val="tx1"/>
            </a:solidFill>
            <a:tailEnd type="triangle"/>
          </a:ln>
        </p:spPr>
        <p:style>
          <a:lnRef idx="1">
            <a:schemeClr val="accent4"/>
          </a:lnRef>
          <a:fillRef idx="0">
            <a:schemeClr val="accent4"/>
          </a:fillRef>
          <a:effectRef idx="0">
            <a:schemeClr val="accent4"/>
          </a:effectRef>
          <a:fontRef idx="minor">
            <a:schemeClr val="tx1"/>
          </a:fontRef>
        </p:style>
      </p:cxnSp>
      <p:sp>
        <p:nvSpPr>
          <p:cNvPr id="5" name="TextBox 28">
            <a:extLst>
              <a:ext uri="{FF2B5EF4-FFF2-40B4-BE49-F238E27FC236}">
                <a16:creationId xmlns:a16="http://schemas.microsoft.com/office/drawing/2014/main" id="{3F711BC3-1EE3-FADF-AB8B-BC261ECADFF2}"/>
              </a:ext>
            </a:extLst>
          </p:cNvPr>
          <p:cNvSpPr txBox="1"/>
          <p:nvPr/>
        </p:nvSpPr>
        <p:spPr>
          <a:xfrm>
            <a:off x="473408" y="1877070"/>
            <a:ext cx="4679543" cy="919401"/>
          </a:xfrm>
          <a:prstGeom prst="roundRect">
            <a:avLst/>
          </a:prstGeom>
          <a:solidFill>
            <a:srgbClr val="EDF2F9"/>
          </a:solidFill>
          <a:ln>
            <a:solidFill>
              <a:srgbClr val="004568"/>
            </a:solidFill>
          </a:ln>
        </p:spPr>
        <p:txBody>
          <a:bodyPr wrap="square" rtlCol="0">
            <a:spAutoFit/>
          </a:bodyPr>
          <a:lstStyle/>
          <a:p>
            <a:pPr algn="ctr"/>
            <a:r>
              <a:rPr lang="fr-FR" sz="2200" b="1" noProof="0" dirty="0">
                <a:latin typeface="+mj-lt"/>
              </a:rPr>
              <a:t>Je place </a:t>
            </a:r>
            <a:r>
              <a:rPr lang="fr-FR" sz="2200" noProof="0" dirty="0">
                <a:latin typeface="+mj-lt"/>
              </a:rPr>
              <a:t>ma </a:t>
            </a:r>
            <a:r>
              <a:rPr lang="fr-FR" sz="2400" dirty="0">
                <a:latin typeface="+mj-lt"/>
              </a:rPr>
              <a:t>La préparation microscopique </a:t>
            </a:r>
            <a:r>
              <a:rPr lang="fr-FR" sz="2200" noProof="0" dirty="0">
                <a:latin typeface="+mj-lt"/>
              </a:rPr>
              <a:t>sur </a:t>
            </a:r>
            <a:r>
              <a:rPr lang="fr-FR" sz="2400" dirty="0">
                <a:latin typeface="+mj-lt"/>
              </a:rPr>
              <a:t>platine</a:t>
            </a:r>
            <a:r>
              <a:rPr lang="fr-FR" sz="2200" b="1" noProof="0" dirty="0">
                <a:latin typeface="+mj-lt"/>
              </a:rPr>
              <a:t>.</a:t>
            </a:r>
          </a:p>
        </p:txBody>
      </p:sp>
      <p:sp>
        <p:nvSpPr>
          <p:cNvPr id="6" name="TextBox 28">
            <a:extLst>
              <a:ext uri="{FF2B5EF4-FFF2-40B4-BE49-F238E27FC236}">
                <a16:creationId xmlns:a16="http://schemas.microsoft.com/office/drawing/2014/main" id="{2180EB92-A479-CBE3-354A-05681BAD47C9}"/>
              </a:ext>
            </a:extLst>
          </p:cNvPr>
          <p:cNvSpPr txBox="1"/>
          <p:nvPr/>
        </p:nvSpPr>
        <p:spPr>
          <a:xfrm>
            <a:off x="7199736" y="2149486"/>
            <a:ext cx="4304909" cy="1293971"/>
          </a:xfrm>
          <a:prstGeom prst="roundRect">
            <a:avLst/>
          </a:prstGeom>
          <a:solidFill>
            <a:srgbClr val="EDF2F9"/>
          </a:solidFill>
          <a:ln>
            <a:solidFill>
              <a:srgbClr val="004568"/>
            </a:solidFill>
          </a:ln>
        </p:spPr>
        <p:txBody>
          <a:bodyPr wrap="square" rtlCol="0">
            <a:spAutoFit/>
          </a:bodyPr>
          <a:lstStyle/>
          <a:p>
            <a:pPr algn="ctr"/>
            <a:r>
              <a:rPr lang="fr-FR" sz="2200" b="1" noProof="0" dirty="0">
                <a:latin typeface="+mj-lt"/>
              </a:rPr>
              <a:t>J’observe </a:t>
            </a:r>
            <a:r>
              <a:rPr lang="fr-FR" sz="2200" noProof="0" dirty="0">
                <a:latin typeface="+mj-lt"/>
              </a:rPr>
              <a:t>mon échantillon en utilisant l’objectif à </a:t>
            </a:r>
            <a:r>
              <a:rPr lang="fr-FR" sz="2400" dirty="0">
                <a:latin typeface="+mj-lt"/>
              </a:rPr>
              <a:t>faible grossissement</a:t>
            </a:r>
            <a:r>
              <a:rPr lang="fr-FR" sz="2200" noProof="0" dirty="0">
                <a:latin typeface="+mj-lt"/>
              </a:rPr>
              <a:t>.</a:t>
            </a:r>
          </a:p>
        </p:txBody>
      </p:sp>
      <p:cxnSp>
        <p:nvCxnSpPr>
          <p:cNvPr id="7" name="Connecteur droit avec flèche 6">
            <a:extLst>
              <a:ext uri="{FF2B5EF4-FFF2-40B4-BE49-F238E27FC236}">
                <a16:creationId xmlns:a16="http://schemas.microsoft.com/office/drawing/2014/main" id="{9AF589B1-CAD6-4A87-4787-F0E8B1CCFCC7}"/>
              </a:ext>
            </a:extLst>
          </p:cNvPr>
          <p:cNvCxnSpPr>
            <a:cxnSpLocks/>
            <a:stCxn id="6" idx="1"/>
          </p:cNvCxnSpPr>
          <p:nvPr/>
        </p:nvCxnSpPr>
        <p:spPr>
          <a:xfrm flipH="1">
            <a:off x="5622228" y="2796472"/>
            <a:ext cx="1577508" cy="1383831"/>
          </a:xfrm>
          <a:prstGeom prst="straightConnector1">
            <a:avLst/>
          </a:prstGeom>
          <a:ln w="28575">
            <a:solidFill>
              <a:srgbClr val="0852A4"/>
            </a:solidFill>
            <a:tailEnd type="triangle"/>
          </a:ln>
        </p:spPr>
        <p:style>
          <a:lnRef idx="1">
            <a:schemeClr val="accent4"/>
          </a:lnRef>
          <a:fillRef idx="0">
            <a:schemeClr val="accent4"/>
          </a:fillRef>
          <a:effectRef idx="0">
            <a:schemeClr val="accent4"/>
          </a:effectRef>
          <a:fontRef idx="minor">
            <a:schemeClr val="tx1"/>
          </a:fontRef>
        </p:style>
      </p:cxnSp>
      <p:sp>
        <p:nvSpPr>
          <p:cNvPr id="8" name="Zone de texte 977">
            <a:extLst>
              <a:ext uri="{FF2B5EF4-FFF2-40B4-BE49-F238E27FC236}">
                <a16:creationId xmlns:a16="http://schemas.microsoft.com/office/drawing/2014/main" id="{D91A11EB-13FD-D161-568E-C785602099AA}"/>
              </a:ext>
            </a:extLst>
          </p:cNvPr>
          <p:cNvSpPr txBox="1"/>
          <p:nvPr/>
        </p:nvSpPr>
        <p:spPr>
          <a:xfrm>
            <a:off x="2091390" y="5349752"/>
            <a:ext cx="1137002" cy="423503"/>
          </a:xfrm>
          <a:prstGeom prst="rect">
            <a:avLst/>
          </a:prstGeom>
          <a:noFill/>
          <a:ln w="12700">
            <a:no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fr-FR" sz="2000" dirty="0">
                <a:latin typeface="+mj-lt"/>
                <a:ea typeface="Calibri" panose="020F0502020204030204" pitchFamily="34" charset="0"/>
                <a:cs typeface="Arial" panose="020B0604020202020204" pitchFamily="34" charset="0"/>
              </a:rPr>
              <a:t>Platine</a:t>
            </a:r>
            <a:r>
              <a:rPr lang="fr-FR" sz="2000" noProof="0" dirty="0">
                <a:latin typeface="Calibri" panose="020F0502020204030204" pitchFamily="34" charset="0"/>
                <a:ea typeface="Calibri" panose="020F0502020204030204" pitchFamily="34" charset="0"/>
                <a:cs typeface="Arial" panose="020B0604020202020204" pitchFamily="34" charset="0"/>
              </a:rPr>
              <a:t> </a:t>
            </a:r>
          </a:p>
        </p:txBody>
      </p:sp>
      <p:cxnSp>
        <p:nvCxnSpPr>
          <p:cNvPr id="10" name="Connecteur droit avec flèche 9">
            <a:extLst>
              <a:ext uri="{FF2B5EF4-FFF2-40B4-BE49-F238E27FC236}">
                <a16:creationId xmlns:a16="http://schemas.microsoft.com/office/drawing/2014/main" id="{7567199A-E6FE-A92E-E4B8-397FF866D35D}"/>
              </a:ext>
            </a:extLst>
          </p:cNvPr>
          <p:cNvCxnSpPr>
            <a:cxnSpLocks/>
            <a:stCxn id="8" idx="3"/>
          </p:cNvCxnSpPr>
          <p:nvPr/>
        </p:nvCxnSpPr>
        <p:spPr>
          <a:xfrm flipV="1">
            <a:off x="3228392" y="5003989"/>
            <a:ext cx="2024743" cy="557515"/>
          </a:xfrm>
          <a:prstGeom prst="straightConnector1">
            <a:avLst/>
          </a:prstGeom>
          <a:ln w="12700">
            <a:solidFill>
              <a:schemeClr val="tx1"/>
            </a:solidFill>
            <a:tailEnd type="triangle"/>
          </a:ln>
        </p:spPr>
        <p:style>
          <a:lnRef idx="1">
            <a:schemeClr val="accent4"/>
          </a:lnRef>
          <a:fillRef idx="0">
            <a:schemeClr val="accent4"/>
          </a:fillRef>
          <a:effectRef idx="0">
            <a:schemeClr val="accent4"/>
          </a:effectRef>
          <a:fontRef idx="minor">
            <a:schemeClr val="tx1"/>
          </a:fontRef>
        </p:style>
      </p:cxnSp>
      <p:pic>
        <p:nvPicPr>
          <p:cNvPr id="11" name="Picture 9" descr="Lame de microscope pour immunohistochimie - HistoBond®+ - Paul Marienfeld">
            <a:extLst>
              <a:ext uri="{FF2B5EF4-FFF2-40B4-BE49-F238E27FC236}">
                <a16:creationId xmlns:a16="http://schemas.microsoft.com/office/drawing/2014/main" id="{63AEE73F-EF96-88FA-59BF-EE8CC95BF165}"/>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rot="1384938">
            <a:off x="5133649" y="4513870"/>
            <a:ext cx="915746" cy="251827"/>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cxnSp>
        <p:nvCxnSpPr>
          <p:cNvPr id="12" name="Connecteur droit avec flèche 11">
            <a:extLst>
              <a:ext uri="{FF2B5EF4-FFF2-40B4-BE49-F238E27FC236}">
                <a16:creationId xmlns:a16="http://schemas.microsoft.com/office/drawing/2014/main" id="{7B43C7A0-02D2-6EC5-69EB-073E59150F91}"/>
              </a:ext>
            </a:extLst>
          </p:cNvPr>
          <p:cNvCxnSpPr>
            <a:cxnSpLocks/>
            <a:stCxn id="5" idx="2"/>
          </p:cNvCxnSpPr>
          <p:nvPr/>
        </p:nvCxnSpPr>
        <p:spPr>
          <a:xfrm>
            <a:off x="2813180" y="2796471"/>
            <a:ext cx="2097718" cy="1543423"/>
          </a:xfrm>
          <a:prstGeom prst="straightConnector1">
            <a:avLst/>
          </a:prstGeom>
          <a:ln w="28575">
            <a:solidFill>
              <a:srgbClr val="0852A4"/>
            </a:solidFill>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68191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9CE0D-1D15-97BB-FC5F-A2327A26CACF}"/>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77CBF201-F991-4179-1DCB-2C5B02A7554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a:extLst>
              <a:ext uri="{FF2B5EF4-FFF2-40B4-BE49-F238E27FC236}">
                <a16:creationId xmlns:a16="http://schemas.microsoft.com/office/drawing/2014/main" id="{C30E4702-B4C2-799E-AAC6-F2D43C49C5BF}"/>
              </a:ext>
            </a:extLst>
          </p:cNvPr>
          <p:cNvPicPr>
            <a:picLocks noChangeAspect="1"/>
          </p:cNvPicPr>
          <p:nvPr/>
        </p:nvPicPr>
        <p:blipFill>
          <a:blip r:embed="rId3"/>
          <a:stretch>
            <a:fillRect/>
          </a:stretch>
        </p:blipFill>
        <p:spPr>
          <a:xfrm>
            <a:off x="205273" y="1064624"/>
            <a:ext cx="7660433" cy="586367"/>
          </a:xfrm>
          <a:prstGeom prst="rect">
            <a:avLst/>
          </a:prstGeom>
        </p:spPr>
      </p:pic>
      <p:sp>
        <p:nvSpPr>
          <p:cNvPr id="17" name="ZoneTexte 7">
            <a:extLst>
              <a:ext uri="{FF2B5EF4-FFF2-40B4-BE49-F238E27FC236}">
                <a16:creationId xmlns:a16="http://schemas.microsoft.com/office/drawing/2014/main" id="{4F7B03F4-F9C8-BAD9-A1D8-A748F9B9D395}"/>
              </a:ext>
            </a:extLst>
          </p:cNvPr>
          <p:cNvSpPr txBox="1"/>
          <p:nvPr/>
        </p:nvSpPr>
        <p:spPr>
          <a:xfrm>
            <a:off x="975654" y="374699"/>
            <a:ext cx="7118134" cy="400110"/>
          </a:xfrm>
          <a:prstGeom prst="rect">
            <a:avLst/>
          </a:prstGeom>
          <a:noFill/>
        </p:spPr>
        <p:txBody>
          <a:bodyPr wrap="square">
            <a:spAutoFit/>
          </a:bodyPr>
          <a:lstStyle/>
          <a:p>
            <a:r>
              <a:rPr lang="fr-FR" sz="2000" b="1" dirty="0">
                <a:solidFill>
                  <a:schemeClr val="bg2">
                    <a:lumMod val="50000"/>
                  </a:schemeClr>
                </a:solidFill>
              </a:rPr>
              <a:t>Maintenant je vais décrire ce que j’observe.</a:t>
            </a:r>
          </a:p>
        </p:txBody>
      </p:sp>
      <p:sp>
        <p:nvSpPr>
          <p:cNvPr id="18" name="TextBox 12">
            <a:extLst>
              <a:ext uri="{FF2B5EF4-FFF2-40B4-BE49-F238E27FC236}">
                <a16:creationId xmlns:a16="http://schemas.microsoft.com/office/drawing/2014/main" id="{18784197-0E07-8727-C679-8DEF2A7DAA83}"/>
              </a:ext>
            </a:extLst>
          </p:cNvPr>
          <p:cNvSpPr txBox="1"/>
          <p:nvPr/>
        </p:nvSpPr>
        <p:spPr>
          <a:xfrm>
            <a:off x="568735" y="1783144"/>
            <a:ext cx="3466754" cy="510778"/>
          </a:xfrm>
          <a:prstGeom prst="roundRect">
            <a:avLst/>
          </a:prstGeom>
          <a:solidFill>
            <a:schemeClr val="bg1"/>
          </a:solidFill>
          <a:ln>
            <a:solidFill>
              <a:srgbClr val="004568"/>
            </a:solidFill>
            <a:prstDash val="dash"/>
          </a:ln>
        </p:spPr>
        <p:txBody>
          <a:bodyPr wrap="square" rtlCol="0">
            <a:spAutoFit/>
          </a:bodyPr>
          <a:lstStyle>
            <a:defPPr>
              <a:defRPr lang="en-US"/>
            </a:defPPr>
            <a:lvl1pPr>
              <a:defRPr b="1">
                <a:solidFill>
                  <a:schemeClr val="accent1"/>
                </a:solidFill>
              </a:defRPr>
            </a:lvl1pPr>
          </a:lstStyle>
          <a:p>
            <a:pPr algn="ctr"/>
            <a:r>
              <a:rPr lang="fr-FR" sz="2400" dirty="0">
                <a:solidFill>
                  <a:schemeClr val="tx1"/>
                </a:solidFill>
              </a:rPr>
              <a:t>1. Epiderme d’oignon</a:t>
            </a:r>
          </a:p>
        </p:txBody>
      </p:sp>
      <p:pic>
        <p:nvPicPr>
          <p:cNvPr id="19" name="Image 18">
            <a:extLst>
              <a:ext uri="{FF2B5EF4-FFF2-40B4-BE49-F238E27FC236}">
                <a16:creationId xmlns:a16="http://schemas.microsoft.com/office/drawing/2014/main" id="{0E27638C-D4DD-27E0-7F93-3874F6433F24}"/>
              </a:ext>
            </a:extLst>
          </p:cNvPr>
          <p:cNvPicPr>
            <a:picLocks noChangeAspect="1"/>
          </p:cNvPicPr>
          <p:nvPr/>
        </p:nvPicPr>
        <p:blipFill rotWithShape="1">
          <a:blip r:embed="rId4"/>
          <a:srcRect b="3309"/>
          <a:stretch/>
        </p:blipFill>
        <p:spPr>
          <a:xfrm>
            <a:off x="4409429" y="1746756"/>
            <a:ext cx="4529525" cy="3702069"/>
          </a:xfrm>
          <a:prstGeom prst="rect">
            <a:avLst/>
          </a:prstGeom>
          <a:ln w="12700">
            <a:solidFill>
              <a:srgbClr val="0852A4"/>
            </a:solidFill>
          </a:ln>
        </p:spPr>
      </p:pic>
      <p:sp>
        <p:nvSpPr>
          <p:cNvPr id="20" name="TextBox 12">
            <a:extLst>
              <a:ext uri="{FF2B5EF4-FFF2-40B4-BE49-F238E27FC236}">
                <a16:creationId xmlns:a16="http://schemas.microsoft.com/office/drawing/2014/main" id="{69A1D6D4-E5DC-0B89-6248-DF2650784B89}"/>
              </a:ext>
            </a:extLst>
          </p:cNvPr>
          <p:cNvSpPr txBox="1"/>
          <p:nvPr/>
        </p:nvSpPr>
        <p:spPr>
          <a:xfrm>
            <a:off x="2182097" y="5570527"/>
            <a:ext cx="8798944" cy="987504"/>
          </a:xfrm>
          <a:prstGeom prst="roundRect">
            <a:avLst/>
          </a:prstGeom>
          <a:solidFill>
            <a:schemeClr val="bg1"/>
          </a:solidFill>
          <a:ln>
            <a:solidFill>
              <a:srgbClr val="004568"/>
            </a:solidFill>
            <a:prstDash val="dash"/>
          </a:ln>
        </p:spPr>
        <p:txBody>
          <a:bodyPr wrap="square" rtlCol="0">
            <a:spAutoFit/>
          </a:bodyPr>
          <a:lstStyle>
            <a:defPPr>
              <a:defRPr lang="en-US"/>
            </a:defPPr>
            <a:lvl1pPr>
              <a:defRPr b="1">
                <a:solidFill>
                  <a:schemeClr val="accent1"/>
                </a:solidFill>
              </a:defRPr>
            </a:lvl1pPr>
          </a:lstStyle>
          <a:p>
            <a:pPr algn="ctr"/>
            <a:r>
              <a:rPr lang="fr-FR" sz="2400" b="0" dirty="0">
                <a:solidFill>
                  <a:schemeClr val="tx1"/>
                </a:solidFill>
              </a:rPr>
              <a:t>L’épiderme d’oignon est constitué d’éléments ayant des formes </a:t>
            </a:r>
            <a:r>
              <a:rPr lang="fr-FR" sz="2800" dirty="0">
                <a:solidFill>
                  <a:srgbClr val="FF0000"/>
                </a:solidFill>
                <a:latin typeface="Script MT Bold" panose="03040602040607080904" pitchFamily="66" charset="0"/>
              </a:rPr>
              <a:t>en polygone</a:t>
            </a:r>
            <a:r>
              <a:rPr lang="fr-FR" sz="2400" b="0" dirty="0">
                <a:solidFill>
                  <a:schemeClr val="tx1"/>
                </a:solidFill>
              </a:rPr>
              <a:t>, ce sont </a:t>
            </a:r>
            <a:r>
              <a:rPr lang="fr-FR" sz="2800" dirty="0">
                <a:solidFill>
                  <a:srgbClr val="FF0000"/>
                </a:solidFill>
                <a:latin typeface="Script MT Bold" panose="03040602040607080904" pitchFamily="66" charset="0"/>
              </a:rPr>
              <a:t>les cellules végétales</a:t>
            </a:r>
            <a:r>
              <a:rPr lang="fr-FR" sz="2400" b="0" dirty="0">
                <a:solidFill>
                  <a:schemeClr val="tx1"/>
                </a:solidFill>
              </a:rPr>
              <a:t>.</a:t>
            </a:r>
          </a:p>
        </p:txBody>
      </p:sp>
      <p:sp>
        <p:nvSpPr>
          <p:cNvPr id="21" name="Zone de texte 945">
            <a:extLst>
              <a:ext uri="{FF2B5EF4-FFF2-40B4-BE49-F238E27FC236}">
                <a16:creationId xmlns:a16="http://schemas.microsoft.com/office/drawing/2014/main" id="{B04A3627-8AF8-0BD8-43BD-2EF2DBD9CA67}"/>
              </a:ext>
            </a:extLst>
          </p:cNvPr>
          <p:cNvSpPr txBox="1"/>
          <p:nvPr/>
        </p:nvSpPr>
        <p:spPr>
          <a:xfrm>
            <a:off x="9615095" y="1617059"/>
            <a:ext cx="1918433" cy="84294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fr-FR" sz="2400" b="1" dirty="0">
                <a:solidFill>
                  <a:srgbClr val="0852A4"/>
                </a:solidFill>
                <a:effectLst/>
                <a:latin typeface="Calibri" panose="020F0502020204030204" pitchFamily="34" charset="0"/>
                <a:ea typeface="Calibri" panose="020F0502020204030204" pitchFamily="34" charset="0"/>
                <a:cs typeface="Arial" panose="020B0604020202020204" pitchFamily="34" charset="0"/>
              </a:rPr>
              <a:t>Cellules végétales</a:t>
            </a:r>
            <a:endParaRPr lang="en-US" sz="2400" dirty="0">
              <a:solidFill>
                <a:srgbClr val="0852A4"/>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2" name="Group 14">
            <a:extLst>
              <a:ext uri="{FF2B5EF4-FFF2-40B4-BE49-F238E27FC236}">
                <a16:creationId xmlns:a16="http://schemas.microsoft.com/office/drawing/2014/main" id="{85262F64-97C9-DC99-34E2-A7416B7F4AD5}"/>
              </a:ext>
            </a:extLst>
          </p:cNvPr>
          <p:cNvGrpSpPr/>
          <p:nvPr/>
        </p:nvGrpSpPr>
        <p:grpSpPr>
          <a:xfrm flipH="1">
            <a:off x="7184571" y="2006616"/>
            <a:ext cx="2743109" cy="2546723"/>
            <a:chOff x="1783984" y="1360116"/>
            <a:chExt cx="2779406" cy="2546723"/>
          </a:xfrm>
        </p:grpSpPr>
        <p:cxnSp>
          <p:nvCxnSpPr>
            <p:cNvPr id="23" name="Connecteur droit avec flèche 947">
              <a:extLst>
                <a:ext uri="{FF2B5EF4-FFF2-40B4-BE49-F238E27FC236}">
                  <a16:creationId xmlns:a16="http://schemas.microsoft.com/office/drawing/2014/main" id="{8EDF5365-0195-0200-83CA-1D6D92DB2808}"/>
                </a:ext>
              </a:extLst>
            </p:cNvPr>
            <p:cNvCxnSpPr>
              <a:cxnSpLocks/>
            </p:cNvCxnSpPr>
            <p:nvPr/>
          </p:nvCxnSpPr>
          <p:spPr>
            <a:xfrm>
              <a:off x="2313994" y="1360116"/>
              <a:ext cx="2249396" cy="2546723"/>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946">
              <a:extLst>
                <a:ext uri="{FF2B5EF4-FFF2-40B4-BE49-F238E27FC236}">
                  <a16:creationId xmlns:a16="http://schemas.microsoft.com/office/drawing/2014/main" id="{99B8BE56-20C7-5FC8-6287-13E73E4D2653}"/>
                </a:ext>
              </a:extLst>
            </p:cNvPr>
            <p:cNvCxnSpPr>
              <a:cxnSpLocks/>
            </p:cNvCxnSpPr>
            <p:nvPr/>
          </p:nvCxnSpPr>
          <p:spPr>
            <a:xfrm>
              <a:off x="2313992" y="1360116"/>
              <a:ext cx="1464709" cy="1156548"/>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946">
              <a:extLst>
                <a:ext uri="{FF2B5EF4-FFF2-40B4-BE49-F238E27FC236}">
                  <a16:creationId xmlns:a16="http://schemas.microsoft.com/office/drawing/2014/main" id="{BD879E60-B0BF-1717-C4A9-40C552F2039C}"/>
                </a:ext>
              </a:extLst>
            </p:cNvPr>
            <p:cNvCxnSpPr>
              <a:cxnSpLocks/>
            </p:cNvCxnSpPr>
            <p:nvPr/>
          </p:nvCxnSpPr>
          <p:spPr>
            <a:xfrm>
              <a:off x="2313993" y="1360116"/>
              <a:ext cx="1994716" cy="578274"/>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6" name="Straight Connector 40">
              <a:extLst>
                <a:ext uri="{FF2B5EF4-FFF2-40B4-BE49-F238E27FC236}">
                  <a16:creationId xmlns:a16="http://schemas.microsoft.com/office/drawing/2014/main" id="{3CEE15E7-1303-F6DF-9923-1CABC4B4EC60}"/>
                </a:ext>
              </a:extLst>
            </p:cNvPr>
            <p:cNvCxnSpPr/>
            <p:nvPr/>
          </p:nvCxnSpPr>
          <p:spPr>
            <a:xfrm flipH="1">
              <a:off x="1783984" y="1369447"/>
              <a:ext cx="530009" cy="0"/>
            </a:xfrm>
            <a:prstGeom prst="line">
              <a:avLst/>
            </a:prstGeom>
            <a:ln w="28575">
              <a:solidFill>
                <a:srgbClr val="0852A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31145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3144-936C-9E5E-8CB5-F8E8305F66E4}"/>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A3C43694-36C6-58C7-4D53-DE02EE6E844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a:extLst>
              <a:ext uri="{FF2B5EF4-FFF2-40B4-BE49-F238E27FC236}">
                <a16:creationId xmlns:a16="http://schemas.microsoft.com/office/drawing/2014/main" id="{8D13EED5-E291-A83B-5B8E-330CB6FCE89B}"/>
              </a:ext>
            </a:extLst>
          </p:cNvPr>
          <p:cNvPicPr>
            <a:picLocks noChangeAspect="1"/>
          </p:cNvPicPr>
          <p:nvPr/>
        </p:nvPicPr>
        <p:blipFill>
          <a:blip r:embed="rId3"/>
          <a:stretch>
            <a:fillRect/>
          </a:stretch>
        </p:blipFill>
        <p:spPr>
          <a:xfrm>
            <a:off x="205273" y="1064624"/>
            <a:ext cx="7660433" cy="586367"/>
          </a:xfrm>
          <a:prstGeom prst="rect">
            <a:avLst/>
          </a:prstGeom>
        </p:spPr>
      </p:pic>
      <p:sp>
        <p:nvSpPr>
          <p:cNvPr id="17" name="ZoneTexte 7">
            <a:extLst>
              <a:ext uri="{FF2B5EF4-FFF2-40B4-BE49-F238E27FC236}">
                <a16:creationId xmlns:a16="http://schemas.microsoft.com/office/drawing/2014/main" id="{F489C88F-B251-C564-C086-83788FA88226}"/>
              </a:ext>
            </a:extLst>
          </p:cNvPr>
          <p:cNvSpPr txBox="1"/>
          <p:nvPr/>
        </p:nvSpPr>
        <p:spPr>
          <a:xfrm>
            <a:off x="924854" y="365846"/>
            <a:ext cx="7118134" cy="400110"/>
          </a:xfrm>
          <a:prstGeom prst="rect">
            <a:avLst/>
          </a:prstGeom>
          <a:noFill/>
        </p:spPr>
        <p:txBody>
          <a:bodyPr wrap="square">
            <a:spAutoFit/>
          </a:bodyPr>
          <a:lstStyle/>
          <a:p>
            <a:r>
              <a:rPr lang="fr-FR" sz="2000" b="1" dirty="0">
                <a:solidFill>
                  <a:schemeClr val="bg2">
                    <a:lumMod val="50000"/>
                  </a:schemeClr>
                </a:solidFill>
              </a:rPr>
              <a:t>Maintenant je vais décrire ce que j’observe.</a:t>
            </a:r>
          </a:p>
        </p:txBody>
      </p:sp>
      <p:sp>
        <p:nvSpPr>
          <p:cNvPr id="18" name="TextBox 12">
            <a:extLst>
              <a:ext uri="{FF2B5EF4-FFF2-40B4-BE49-F238E27FC236}">
                <a16:creationId xmlns:a16="http://schemas.microsoft.com/office/drawing/2014/main" id="{67126E0F-9FD3-831F-5344-D2064F82D47B}"/>
              </a:ext>
            </a:extLst>
          </p:cNvPr>
          <p:cNvSpPr txBox="1"/>
          <p:nvPr/>
        </p:nvSpPr>
        <p:spPr>
          <a:xfrm>
            <a:off x="425149" y="1718491"/>
            <a:ext cx="3466754" cy="510778"/>
          </a:xfrm>
          <a:prstGeom prst="roundRect">
            <a:avLst/>
          </a:prstGeom>
          <a:solidFill>
            <a:schemeClr val="bg1"/>
          </a:solidFill>
          <a:ln>
            <a:solidFill>
              <a:srgbClr val="004568"/>
            </a:solidFill>
            <a:prstDash val="dash"/>
          </a:ln>
        </p:spPr>
        <p:txBody>
          <a:bodyPr wrap="square" rtlCol="0">
            <a:spAutoFit/>
          </a:bodyPr>
          <a:lstStyle>
            <a:defPPr>
              <a:defRPr lang="en-US"/>
            </a:defPPr>
            <a:lvl1pPr>
              <a:defRPr b="1">
                <a:solidFill>
                  <a:schemeClr val="accent1"/>
                </a:solidFill>
              </a:defRPr>
            </a:lvl1pPr>
          </a:lstStyle>
          <a:p>
            <a:pPr algn="ctr"/>
            <a:r>
              <a:rPr lang="fr-FR" sz="2400" dirty="0">
                <a:solidFill>
                  <a:schemeClr val="tx1"/>
                </a:solidFill>
              </a:rPr>
              <a:t>2. Epithélium buccal </a:t>
            </a:r>
          </a:p>
        </p:txBody>
      </p:sp>
      <p:sp>
        <p:nvSpPr>
          <p:cNvPr id="21" name="Zone de texte 945">
            <a:extLst>
              <a:ext uri="{FF2B5EF4-FFF2-40B4-BE49-F238E27FC236}">
                <a16:creationId xmlns:a16="http://schemas.microsoft.com/office/drawing/2014/main" id="{0B2EE0CA-2E0F-5AB2-4618-6F679DF30F48}"/>
              </a:ext>
            </a:extLst>
          </p:cNvPr>
          <p:cNvSpPr txBox="1"/>
          <p:nvPr/>
        </p:nvSpPr>
        <p:spPr>
          <a:xfrm>
            <a:off x="9938223" y="1639555"/>
            <a:ext cx="1918433" cy="84294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400" b="1" dirty="0">
                <a:solidFill>
                  <a:srgbClr val="0852A4"/>
                </a:solidFill>
                <a:effectLst/>
                <a:latin typeface="Calibri" panose="020F0502020204030204" pitchFamily="34" charset="0"/>
                <a:ea typeface="Calibri" panose="020F0502020204030204" pitchFamily="34" charset="0"/>
                <a:cs typeface="Arial" panose="020B0604020202020204" pitchFamily="34" charset="0"/>
              </a:rPr>
              <a:t>Cellules </a:t>
            </a:r>
            <a:r>
              <a:rPr lang="fr-FR" sz="2400" b="1" dirty="0">
                <a:solidFill>
                  <a:srgbClr val="0852A4"/>
                </a:solidFill>
                <a:latin typeface="Calibri" panose="020F0502020204030204" pitchFamily="34" charset="0"/>
                <a:ea typeface="Calibri" panose="020F0502020204030204" pitchFamily="34" charset="0"/>
                <a:cs typeface="Arial" panose="020B0604020202020204" pitchFamily="34" charset="0"/>
              </a:rPr>
              <a:t>buccales</a:t>
            </a:r>
            <a:endParaRPr lang="en-US" sz="2400" dirty="0">
              <a:solidFill>
                <a:srgbClr val="0852A4"/>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8" name="Groupe 27">
            <a:extLst>
              <a:ext uri="{FF2B5EF4-FFF2-40B4-BE49-F238E27FC236}">
                <a16:creationId xmlns:a16="http://schemas.microsoft.com/office/drawing/2014/main" id="{4EBD9864-DA4A-5BA2-C0D6-8116552833AC}"/>
              </a:ext>
            </a:extLst>
          </p:cNvPr>
          <p:cNvGrpSpPr/>
          <p:nvPr/>
        </p:nvGrpSpPr>
        <p:grpSpPr>
          <a:xfrm>
            <a:off x="4429088" y="1718491"/>
            <a:ext cx="4863084" cy="3793236"/>
            <a:chOff x="4429088" y="1718491"/>
            <a:chExt cx="4863084" cy="3793236"/>
          </a:xfrm>
        </p:grpSpPr>
        <p:pic>
          <p:nvPicPr>
            <p:cNvPr id="2" name="Image 1">
              <a:extLst>
                <a:ext uri="{FF2B5EF4-FFF2-40B4-BE49-F238E27FC236}">
                  <a16:creationId xmlns:a16="http://schemas.microsoft.com/office/drawing/2014/main" id="{C9F40416-8025-F5F5-7B8D-B211E058940A}"/>
                </a:ext>
              </a:extLst>
            </p:cNvPr>
            <p:cNvPicPr>
              <a:picLocks noChangeAspect="1"/>
            </p:cNvPicPr>
            <p:nvPr/>
          </p:nvPicPr>
          <p:blipFill>
            <a:blip r:embed="rId4"/>
            <a:stretch>
              <a:fillRect/>
            </a:stretch>
          </p:blipFill>
          <p:spPr>
            <a:xfrm>
              <a:off x="4429088" y="1718491"/>
              <a:ext cx="4863084" cy="3793236"/>
            </a:xfrm>
            <a:prstGeom prst="rect">
              <a:avLst/>
            </a:prstGeom>
            <a:ln w="19050">
              <a:solidFill>
                <a:srgbClr val="0852A4"/>
              </a:solidFill>
            </a:ln>
          </p:spPr>
        </p:pic>
        <p:sp>
          <p:nvSpPr>
            <p:cNvPr id="3" name="Zone de texte 943">
              <a:extLst>
                <a:ext uri="{FF2B5EF4-FFF2-40B4-BE49-F238E27FC236}">
                  <a16:creationId xmlns:a16="http://schemas.microsoft.com/office/drawing/2014/main" id="{E0A3BE0B-43AC-96F7-D04F-ACA5A2D68965}"/>
                </a:ext>
              </a:extLst>
            </p:cNvPr>
            <p:cNvSpPr txBox="1"/>
            <p:nvPr/>
          </p:nvSpPr>
          <p:spPr>
            <a:xfrm>
              <a:off x="8067244" y="5124006"/>
              <a:ext cx="878823" cy="38772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fr-FR" sz="1600" b="1" dirty="0">
                  <a:effectLst/>
                  <a:latin typeface="Calibri" panose="020F0502020204030204" pitchFamily="34" charset="0"/>
                  <a:ea typeface="Calibri" panose="020F0502020204030204" pitchFamily="34" charset="0"/>
                  <a:cs typeface="Arial" panose="020B0604020202020204" pitchFamily="34" charset="0"/>
                </a:rPr>
                <a:t>X 400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10" name="TextBox 22">
            <a:extLst>
              <a:ext uri="{FF2B5EF4-FFF2-40B4-BE49-F238E27FC236}">
                <a16:creationId xmlns:a16="http://schemas.microsoft.com/office/drawing/2014/main" id="{E3943A09-DCFC-66F5-5BF8-2C21191E12B2}"/>
              </a:ext>
            </a:extLst>
          </p:cNvPr>
          <p:cNvSpPr txBox="1"/>
          <p:nvPr/>
        </p:nvSpPr>
        <p:spPr>
          <a:xfrm>
            <a:off x="2158526" y="5592485"/>
            <a:ext cx="9076235" cy="924033"/>
          </a:xfrm>
          <a:prstGeom prst="roundRect">
            <a:avLst/>
          </a:prstGeom>
          <a:solidFill>
            <a:schemeClr val="bg1"/>
          </a:solidFill>
          <a:ln>
            <a:solidFill>
              <a:srgbClr val="0852A4"/>
            </a:solidFill>
            <a:prstDash val="dash"/>
          </a:ln>
        </p:spPr>
        <p:txBody>
          <a:bodyPr spcFirstLastPara="1" wrap="square" lIns="121900" tIns="121900" rIns="121900" bIns="121900" anchor="ctr" anchorCtr="0">
            <a:noAutofit/>
          </a:bodyPr>
          <a:lstStyle>
            <a:defPPr>
              <a:defRPr lang="en-US"/>
            </a:defPPr>
            <a:lvl1pPr algn="ctr">
              <a:defRPr sz="2400" b="1">
                <a:solidFill>
                  <a:prstClr val="black"/>
                </a:solidFill>
                <a:latin typeface="Calibri"/>
                <a:cs typeface="Poppins ExtraBold" panose="020B0604020202020204" charset="0"/>
              </a:defRPr>
            </a:lvl1pPr>
          </a:lstStyle>
          <a:p>
            <a:r>
              <a:rPr lang="fr-FR" sz="2800" b="0" dirty="0"/>
              <a:t>L’épithélium buccal est constitué d’éléments ayant des formes presque </a:t>
            </a:r>
            <a:r>
              <a:rPr lang="fr-FR" sz="2800" dirty="0">
                <a:solidFill>
                  <a:srgbClr val="FF0000"/>
                </a:solidFill>
                <a:latin typeface="Script MT Bold" panose="03040602040607080904" pitchFamily="66" charset="0"/>
                <a:cs typeface="+mn-cs"/>
              </a:rPr>
              <a:t>sphériques</a:t>
            </a:r>
            <a:r>
              <a:rPr lang="fr-FR" sz="2800" b="0" dirty="0"/>
              <a:t>, ce sont </a:t>
            </a:r>
            <a:r>
              <a:rPr lang="fr-FR" sz="2800" dirty="0">
                <a:solidFill>
                  <a:srgbClr val="FF0000"/>
                </a:solidFill>
                <a:latin typeface="Script MT Bold" panose="03040602040607080904" pitchFamily="66" charset="0"/>
                <a:cs typeface="+mn-cs"/>
              </a:rPr>
              <a:t>les cellules animales</a:t>
            </a:r>
            <a:r>
              <a:rPr lang="fr-FR" sz="2800" b="0" dirty="0"/>
              <a:t>. </a:t>
            </a:r>
            <a:endParaRPr lang="en-US" sz="2800" b="0" dirty="0"/>
          </a:p>
        </p:txBody>
      </p:sp>
      <p:grpSp>
        <p:nvGrpSpPr>
          <p:cNvPr id="22" name="Group 14">
            <a:extLst>
              <a:ext uri="{FF2B5EF4-FFF2-40B4-BE49-F238E27FC236}">
                <a16:creationId xmlns:a16="http://schemas.microsoft.com/office/drawing/2014/main" id="{6BF48D8B-F7D9-9BEA-79F1-B3E5CB258164}"/>
              </a:ext>
            </a:extLst>
          </p:cNvPr>
          <p:cNvGrpSpPr/>
          <p:nvPr/>
        </p:nvGrpSpPr>
        <p:grpSpPr>
          <a:xfrm flipH="1">
            <a:off x="6979298" y="2061029"/>
            <a:ext cx="3079102" cy="2335163"/>
            <a:chOff x="714705" y="1360116"/>
            <a:chExt cx="5452081" cy="2335163"/>
          </a:xfrm>
        </p:grpSpPr>
        <p:cxnSp>
          <p:nvCxnSpPr>
            <p:cNvPr id="23" name="Connecteur droit avec flèche 947">
              <a:extLst>
                <a:ext uri="{FF2B5EF4-FFF2-40B4-BE49-F238E27FC236}">
                  <a16:creationId xmlns:a16="http://schemas.microsoft.com/office/drawing/2014/main" id="{29F05E6A-B298-680B-A278-B706F2806D55}"/>
                </a:ext>
              </a:extLst>
            </p:cNvPr>
            <p:cNvCxnSpPr>
              <a:cxnSpLocks/>
            </p:cNvCxnSpPr>
            <p:nvPr/>
          </p:nvCxnSpPr>
          <p:spPr>
            <a:xfrm>
              <a:off x="2313994" y="1360116"/>
              <a:ext cx="2684284" cy="2335163"/>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946">
              <a:extLst>
                <a:ext uri="{FF2B5EF4-FFF2-40B4-BE49-F238E27FC236}">
                  <a16:creationId xmlns:a16="http://schemas.microsoft.com/office/drawing/2014/main" id="{A179DE2F-A605-FE90-3251-96311B3F2E20}"/>
                </a:ext>
              </a:extLst>
            </p:cNvPr>
            <p:cNvCxnSpPr>
              <a:cxnSpLocks/>
            </p:cNvCxnSpPr>
            <p:nvPr/>
          </p:nvCxnSpPr>
          <p:spPr>
            <a:xfrm>
              <a:off x="2313992" y="1360116"/>
              <a:ext cx="3852794" cy="1872538"/>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946">
              <a:extLst>
                <a:ext uri="{FF2B5EF4-FFF2-40B4-BE49-F238E27FC236}">
                  <a16:creationId xmlns:a16="http://schemas.microsoft.com/office/drawing/2014/main" id="{59BFD0DC-18E8-0EE9-FF16-A350151DEC86}"/>
                </a:ext>
              </a:extLst>
            </p:cNvPr>
            <p:cNvCxnSpPr>
              <a:cxnSpLocks/>
            </p:cNvCxnSpPr>
            <p:nvPr/>
          </p:nvCxnSpPr>
          <p:spPr>
            <a:xfrm>
              <a:off x="2313994" y="1360116"/>
              <a:ext cx="1242401" cy="332987"/>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6" name="Straight Connector 40">
              <a:extLst>
                <a:ext uri="{FF2B5EF4-FFF2-40B4-BE49-F238E27FC236}">
                  <a16:creationId xmlns:a16="http://schemas.microsoft.com/office/drawing/2014/main" id="{8102D4CE-8DC7-6617-C24D-76600AB658CB}"/>
                </a:ext>
              </a:extLst>
            </p:cNvPr>
            <p:cNvCxnSpPr>
              <a:cxnSpLocks/>
            </p:cNvCxnSpPr>
            <p:nvPr/>
          </p:nvCxnSpPr>
          <p:spPr>
            <a:xfrm flipH="1" flipV="1">
              <a:off x="714705" y="1360116"/>
              <a:ext cx="1599287" cy="9331"/>
            </a:xfrm>
            <a:prstGeom prst="line">
              <a:avLst/>
            </a:prstGeom>
            <a:ln w="28575">
              <a:solidFill>
                <a:srgbClr val="0852A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2561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54856-F6F4-4F85-DD42-A190B3ABDEFB}"/>
            </a:ext>
          </a:extLst>
        </p:cNvPr>
        <p:cNvGrpSpPr/>
        <p:nvPr/>
      </p:nvGrpSpPr>
      <p:grpSpPr>
        <a:xfrm>
          <a:off x="0" y="0"/>
          <a:ext cx="0" cy="0"/>
          <a:chOff x="0" y="0"/>
          <a:chExt cx="0" cy="0"/>
        </a:xfrm>
      </p:grpSpPr>
      <p:pic>
        <p:nvPicPr>
          <p:cNvPr id="9" name="Google Shape;289;p51">
            <a:extLst>
              <a:ext uri="{FF2B5EF4-FFF2-40B4-BE49-F238E27FC236}">
                <a16:creationId xmlns:a16="http://schemas.microsoft.com/office/drawing/2014/main" id="{D3AABC01-0581-B938-981A-A6E1F3FECFE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a:extLst>
              <a:ext uri="{FF2B5EF4-FFF2-40B4-BE49-F238E27FC236}">
                <a16:creationId xmlns:a16="http://schemas.microsoft.com/office/drawing/2014/main" id="{7A2B58BC-A01D-3F95-7B0F-8DB7668E5C0A}"/>
              </a:ext>
            </a:extLst>
          </p:cNvPr>
          <p:cNvPicPr>
            <a:picLocks noChangeAspect="1"/>
          </p:cNvPicPr>
          <p:nvPr/>
        </p:nvPicPr>
        <p:blipFill>
          <a:blip r:embed="rId3"/>
          <a:stretch>
            <a:fillRect/>
          </a:stretch>
        </p:blipFill>
        <p:spPr>
          <a:xfrm>
            <a:off x="205273" y="1064624"/>
            <a:ext cx="7660433" cy="586367"/>
          </a:xfrm>
          <a:prstGeom prst="rect">
            <a:avLst/>
          </a:prstGeom>
        </p:spPr>
      </p:pic>
      <p:sp>
        <p:nvSpPr>
          <p:cNvPr id="17" name="ZoneTexte 7">
            <a:extLst>
              <a:ext uri="{FF2B5EF4-FFF2-40B4-BE49-F238E27FC236}">
                <a16:creationId xmlns:a16="http://schemas.microsoft.com/office/drawing/2014/main" id="{8101FFE7-2748-7654-1488-48BC98BCAF18}"/>
              </a:ext>
            </a:extLst>
          </p:cNvPr>
          <p:cNvSpPr txBox="1"/>
          <p:nvPr/>
        </p:nvSpPr>
        <p:spPr>
          <a:xfrm>
            <a:off x="924854" y="365846"/>
            <a:ext cx="7118134" cy="400110"/>
          </a:xfrm>
          <a:prstGeom prst="rect">
            <a:avLst/>
          </a:prstGeom>
          <a:noFill/>
        </p:spPr>
        <p:txBody>
          <a:bodyPr wrap="square">
            <a:spAutoFit/>
          </a:bodyPr>
          <a:lstStyle/>
          <a:p>
            <a:r>
              <a:rPr lang="fr-FR" sz="2000" b="1" dirty="0">
                <a:solidFill>
                  <a:schemeClr val="bg2">
                    <a:lumMod val="50000"/>
                  </a:schemeClr>
                </a:solidFill>
              </a:rPr>
              <a:t>Maintenant je vais décrire ce que j’observe.</a:t>
            </a:r>
          </a:p>
        </p:txBody>
      </p:sp>
      <p:sp>
        <p:nvSpPr>
          <p:cNvPr id="18" name="TextBox 12">
            <a:extLst>
              <a:ext uri="{FF2B5EF4-FFF2-40B4-BE49-F238E27FC236}">
                <a16:creationId xmlns:a16="http://schemas.microsoft.com/office/drawing/2014/main" id="{AD67DEA9-4FB7-34F9-5BD7-436687B94420}"/>
              </a:ext>
            </a:extLst>
          </p:cNvPr>
          <p:cNvSpPr txBox="1"/>
          <p:nvPr/>
        </p:nvSpPr>
        <p:spPr>
          <a:xfrm>
            <a:off x="568735" y="1783144"/>
            <a:ext cx="2146473" cy="510778"/>
          </a:xfrm>
          <a:prstGeom prst="roundRect">
            <a:avLst/>
          </a:prstGeom>
          <a:solidFill>
            <a:schemeClr val="bg1"/>
          </a:solidFill>
          <a:ln>
            <a:solidFill>
              <a:srgbClr val="004568"/>
            </a:solidFill>
            <a:prstDash val="dash"/>
          </a:ln>
        </p:spPr>
        <p:txBody>
          <a:bodyPr wrap="square" rtlCol="0">
            <a:spAutoFit/>
          </a:bodyPr>
          <a:lstStyle>
            <a:defPPr>
              <a:defRPr lang="en-US"/>
            </a:defPPr>
            <a:lvl1pPr>
              <a:defRPr b="1">
                <a:solidFill>
                  <a:schemeClr val="accent1"/>
                </a:solidFill>
              </a:defRPr>
            </a:lvl1pPr>
          </a:lstStyle>
          <a:p>
            <a:pPr algn="ctr"/>
            <a:r>
              <a:rPr lang="fr-FR" sz="2400" dirty="0">
                <a:solidFill>
                  <a:schemeClr val="tx1"/>
                </a:solidFill>
              </a:rPr>
              <a:t>3. Yaourt</a:t>
            </a:r>
          </a:p>
        </p:txBody>
      </p:sp>
      <p:sp>
        <p:nvSpPr>
          <p:cNvPr id="20" name="TextBox 12">
            <a:extLst>
              <a:ext uri="{FF2B5EF4-FFF2-40B4-BE49-F238E27FC236}">
                <a16:creationId xmlns:a16="http://schemas.microsoft.com/office/drawing/2014/main" id="{83B65AE7-6563-467C-0A0A-977AB4DCBA90}"/>
              </a:ext>
            </a:extLst>
          </p:cNvPr>
          <p:cNvSpPr txBox="1"/>
          <p:nvPr/>
        </p:nvSpPr>
        <p:spPr>
          <a:xfrm>
            <a:off x="2294635" y="5502243"/>
            <a:ext cx="8798944" cy="1055608"/>
          </a:xfrm>
          <a:prstGeom prst="roundRect">
            <a:avLst/>
          </a:prstGeom>
          <a:solidFill>
            <a:schemeClr val="bg1"/>
          </a:solidFill>
          <a:ln>
            <a:solidFill>
              <a:srgbClr val="004568"/>
            </a:solidFill>
            <a:prstDash val="dash"/>
          </a:ln>
        </p:spPr>
        <p:txBody>
          <a:bodyPr wrap="square" rtlCol="0">
            <a:spAutoFit/>
          </a:bodyPr>
          <a:lstStyle>
            <a:defPPr>
              <a:defRPr lang="en-US"/>
            </a:defPPr>
            <a:lvl1pPr>
              <a:defRPr b="1">
                <a:solidFill>
                  <a:schemeClr val="accent1"/>
                </a:solidFill>
              </a:defRPr>
            </a:lvl1pPr>
          </a:lstStyle>
          <a:p>
            <a:pPr algn="ctr"/>
            <a:r>
              <a:rPr lang="fr-FR" sz="2400" b="0" dirty="0">
                <a:solidFill>
                  <a:schemeClr val="tx1"/>
                </a:solidFill>
              </a:rPr>
              <a:t>Le Yaourt contient des éléments ayant des formes </a:t>
            </a:r>
            <a:r>
              <a:rPr lang="fr-FR" sz="2800" dirty="0">
                <a:solidFill>
                  <a:srgbClr val="FF0000"/>
                </a:solidFill>
                <a:latin typeface="Script MT Bold" panose="03040602040607080904" pitchFamily="66" charset="0"/>
              </a:rPr>
              <a:t>en bâtonnets</a:t>
            </a:r>
            <a:r>
              <a:rPr lang="fr-FR" sz="2400" b="0" dirty="0">
                <a:solidFill>
                  <a:schemeClr val="tx1"/>
                </a:solidFill>
              </a:rPr>
              <a:t>, ce sont </a:t>
            </a:r>
            <a:r>
              <a:rPr lang="fr-FR" sz="2800" dirty="0">
                <a:solidFill>
                  <a:srgbClr val="FF0000"/>
                </a:solidFill>
                <a:latin typeface="Script MT Bold" panose="03040602040607080904" pitchFamily="66" charset="0"/>
              </a:rPr>
              <a:t>les cellules bactériennes</a:t>
            </a:r>
            <a:r>
              <a:rPr lang="fr-FR" sz="2400" b="0" dirty="0">
                <a:solidFill>
                  <a:schemeClr val="tx1"/>
                </a:solidFill>
              </a:rPr>
              <a:t>.</a:t>
            </a:r>
          </a:p>
        </p:txBody>
      </p:sp>
      <p:sp>
        <p:nvSpPr>
          <p:cNvPr id="21" name="Zone de texte 945">
            <a:extLst>
              <a:ext uri="{FF2B5EF4-FFF2-40B4-BE49-F238E27FC236}">
                <a16:creationId xmlns:a16="http://schemas.microsoft.com/office/drawing/2014/main" id="{0CBA2791-A3EF-FF5D-50B1-81FB8807D740}"/>
              </a:ext>
            </a:extLst>
          </p:cNvPr>
          <p:cNvSpPr txBox="1"/>
          <p:nvPr/>
        </p:nvSpPr>
        <p:spPr>
          <a:xfrm>
            <a:off x="9184862" y="1650991"/>
            <a:ext cx="2220021" cy="84294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fr-FR" sz="2400" b="1" dirty="0">
                <a:solidFill>
                  <a:srgbClr val="0852A4"/>
                </a:solidFill>
                <a:effectLst/>
                <a:latin typeface="Calibri" panose="020F0502020204030204" pitchFamily="34" charset="0"/>
                <a:ea typeface="Calibri" panose="020F0502020204030204" pitchFamily="34" charset="0"/>
                <a:cs typeface="Arial" panose="020B0604020202020204" pitchFamily="34" charset="0"/>
              </a:rPr>
              <a:t>Cellules </a:t>
            </a:r>
            <a:r>
              <a:rPr lang="fr-FR" sz="2400" b="1" dirty="0">
                <a:solidFill>
                  <a:srgbClr val="0852A4"/>
                </a:solidFill>
                <a:ea typeface="Calibri" panose="020F0502020204030204" pitchFamily="34" charset="0"/>
                <a:cs typeface="Arial" panose="020B0604020202020204" pitchFamily="34" charset="0"/>
              </a:rPr>
              <a:t>bactériennes</a:t>
            </a:r>
            <a:endParaRPr lang="en-US" sz="2400" dirty="0">
              <a:solidFill>
                <a:srgbClr val="0852A4"/>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 name="Image 1">
            <a:extLst>
              <a:ext uri="{FF2B5EF4-FFF2-40B4-BE49-F238E27FC236}">
                <a16:creationId xmlns:a16="http://schemas.microsoft.com/office/drawing/2014/main" id="{92751B38-8C32-5BE6-104B-A475DC4CF49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930408" y="1863649"/>
            <a:ext cx="5178758" cy="3480887"/>
          </a:xfrm>
          <a:prstGeom prst="rect">
            <a:avLst/>
          </a:prstGeom>
          <a:ln w="28575">
            <a:solidFill>
              <a:srgbClr val="0852A4"/>
            </a:solidFill>
          </a:ln>
        </p:spPr>
      </p:pic>
      <p:grpSp>
        <p:nvGrpSpPr>
          <p:cNvPr id="22" name="Group 14">
            <a:extLst>
              <a:ext uri="{FF2B5EF4-FFF2-40B4-BE49-F238E27FC236}">
                <a16:creationId xmlns:a16="http://schemas.microsoft.com/office/drawing/2014/main" id="{DE6D6C86-5C22-B574-445F-9C3165C4A0A1}"/>
              </a:ext>
            </a:extLst>
          </p:cNvPr>
          <p:cNvGrpSpPr/>
          <p:nvPr/>
        </p:nvGrpSpPr>
        <p:grpSpPr>
          <a:xfrm flipH="1">
            <a:off x="7469327" y="2021356"/>
            <a:ext cx="2304808" cy="2546723"/>
            <a:chOff x="1783984" y="1360116"/>
            <a:chExt cx="2779406" cy="2546723"/>
          </a:xfrm>
        </p:grpSpPr>
        <p:cxnSp>
          <p:nvCxnSpPr>
            <p:cNvPr id="23" name="Connecteur droit avec flèche 947">
              <a:extLst>
                <a:ext uri="{FF2B5EF4-FFF2-40B4-BE49-F238E27FC236}">
                  <a16:creationId xmlns:a16="http://schemas.microsoft.com/office/drawing/2014/main" id="{15887B59-A441-8B7D-F8D3-EBB2DC30DFAC}"/>
                </a:ext>
              </a:extLst>
            </p:cNvPr>
            <p:cNvCxnSpPr>
              <a:cxnSpLocks/>
            </p:cNvCxnSpPr>
            <p:nvPr/>
          </p:nvCxnSpPr>
          <p:spPr>
            <a:xfrm>
              <a:off x="2313994" y="1360116"/>
              <a:ext cx="2249396" cy="2546723"/>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946">
              <a:extLst>
                <a:ext uri="{FF2B5EF4-FFF2-40B4-BE49-F238E27FC236}">
                  <a16:creationId xmlns:a16="http://schemas.microsoft.com/office/drawing/2014/main" id="{C47B79A6-B4CA-92BA-1646-BE6F9C7BC5E3}"/>
                </a:ext>
              </a:extLst>
            </p:cNvPr>
            <p:cNvCxnSpPr>
              <a:cxnSpLocks/>
            </p:cNvCxnSpPr>
            <p:nvPr/>
          </p:nvCxnSpPr>
          <p:spPr>
            <a:xfrm>
              <a:off x="2313992" y="1360116"/>
              <a:ext cx="1464709" cy="1156548"/>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946">
              <a:extLst>
                <a:ext uri="{FF2B5EF4-FFF2-40B4-BE49-F238E27FC236}">
                  <a16:creationId xmlns:a16="http://schemas.microsoft.com/office/drawing/2014/main" id="{3FA6BB31-7162-B911-C6AF-0530B491145F}"/>
                </a:ext>
              </a:extLst>
            </p:cNvPr>
            <p:cNvCxnSpPr>
              <a:cxnSpLocks/>
            </p:cNvCxnSpPr>
            <p:nvPr/>
          </p:nvCxnSpPr>
          <p:spPr>
            <a:xfrm>
              <a:off x="2313993" y="1360116"/>
              <a:ext cx="1994716" cy="578274"/>
            </a:xfrm>
            <a:prstGeom prst="straightConnector1">
              <a:avLst/>
            </a:prstGeom>
            <a:ln w="28575">
              <a:solidFill>
                <a:srgbClr val="0852A4"/>
              </a:solidFill>
              <a:tailEnd type="triangle"/>
            </a:ln>
          </p:spPr>
          <p:style>
            <a:lnRef idx="1">
              <a:schemeClr val="dk1"/>
            </a:lnRef>
            <a:fillRef idx="0">
              <a:schemeClr val="dk1"/>
            </a:fillRef>
            <a:effectRef idx="0">
              <a:schemeClr val="dk1"/>
            </a:effectRef>
            <a:fontRef idx="minor">
              <a:schemeClr val="tx1"/>
            </a:fontRef>
          </p:style>
        </p:cxnSp>
        <p:cxnSp>
          <p:nvCxnSpPr>
            <p:cNvPr id="26" name="Straight Connector 40">
              <a:extLst>
                <a:ext uri="{FF2B5EF4-FFF2-40B4-BE49-F238E27FC236}">
                  <a16:creationId xmlns:a16="http://schemas.microsoft.com/office/drawing/2014/main" id="{F35F0092-DFA0-A0B9-F140-02D0CECA5DD3}"/>
                </a:ext>
              </a:extLst>
            </p:cNvPr>
            <p:cNvCxnSpPr/>
            <p:nvPr/>
          </p:nvCxnSpPr>
          <p:spPr>
            <a:xfrm flipH="1">
              <a:off x="1783984" y="1369447"/>
              <a:ext cx="530009" cy="0"/>
            </a:xfrm>
            <a:prstGeom prst="line">
              <a:avLst/>
            </a:prstGeom>
            <a:ln w="28575">
              <a:solidFill>
                <a:srgbClr val="0852A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28732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oogle Shape;289;p51">
            <a:extLst>
              <a:ext uri="{FF2B5EF4-FFF2-40B4-BE49-F238E27FC236}">
                <a16:creationId xmlns:a16="http://schemas.microsoft.com/office/drawing/2014/main" id="{8F7E8011-3951-D87C-9D77-3468873C238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a:extLst>
              <a:ext uri="{FF2B5EF4-FFF2-40B4-BE49-F238E27FC236}">
                <a16:creationId xmlns:a16="http://schemas.microsoft.com/office/drawing/2014/main" id="{9AB754C1-A151-81F1-AEE0-3D4D2B0D01D8}"/>
              </a:ext>
            </a:extLst>
          </p:cNvPr>
          <p:cNvSpPr txBox="1"/>
          <p:nvPr/>
        </p:nvSpPr>
        <p:spPr>
          <a:xfrm>
            <a:off x="615334" y="1057343"/>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prélève mon échantillon.</a:t>
            </a:r>
          </a:p>
        </p:txBody>
      </p:sp>
      <p:sp>
        <p:nvSpPr>
          <p:cNvPr id="5" name="Oval 55">
            <a:extLst>
              <a:ext uri="{FF2B5EF4-FFF2-40B4-BE49-F238E27FC236}">
                <a16:creationId xmlns:a16="http://schemas.microsoft.com/office/drawing/2014/main" id="{7878A08B-49DD-4C22-CF08-48B5911FCF51}"/>
              </a:ext>
            </a:extLst>
          </p:cNvPr>
          <p:cNvSpPr>
            <a:spLocks noChangeAspect="1"/>
          </p:cNvSpPr>
          <p:nvPr/>
        </p:nvSpPr>
        <p:spPr>
          <a:xfrm>
            <a:off x="656535" y="1043484"/>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1</a:t>
            </a:r>
          </a:p>
        </p:txBody>
      </p:sp>
      <p:pic>
        <p:nvPicPr>
          <p:cNvPr id="8" name="Picture 2" descr="Observation des cellules d’une écaille de bulbe d’oignon allium Cépa">
            <a:extLst>
              <a:ext uri="{FF2B5EF4-FFF2-40B4-BE49-F238E27FC236}">
                <a16:creationId xmlns:a16="http://schemas.microsoft.com/office/drawing/2014/main" id="{44D6C950-6E67-B2FD-FFD5-39AB6DAE729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80" b="4062"/>
          <a:stretch/>
        </p:blipFill>
        <p:spPr bwMode="auto">
          <a:xfrm>
            <a:off x="1868394" y="1544959"/>
            <a:ext cx="1976110" cy="1249909"/>
          </a:xfrm>
          <a:prstGeom prst="rect">
            <a:avLst/>
          </a:prstGeom>
          <a:noFill/>
          <a:ln w="19050">
            <a:solidFill>
              <a:srgbClr val="0852A4"/>
            </a:solidFill>
          </a:ln>
          <a:extLst>
            <a:ext uri="{909E8E84-426E-40DD-AFC4-6F175D3DCCD1}">
              <a14:hiddenFill xmlns:a14="http://schemas.microsoft.com/office/drawing/2010/main">
                <a:solidFill>
                  <a:srgbClr val="FFFFFF"/>
                </a:solidFill>
              </a14:hiddenFill>
            </a:ext>
          </a:extLst>
        </p:spPr>
      </p:pic>
      <p:pic>
        <p:nvPicPr>
          <p:cNvPr id="9" name="Image 954" descr="CellCAN">
            <a:extLst>
              <a:ext uri="{FF2B5EF4-FFF2-40B4-BE49-F238E27FC236}">
                <a16:creationId xmlns:a16="http://schemas.microsoft.com/office/drawing/2014/main" id="{74A5AA3E-D832-39BE-085A-84696AC15A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1966" y="1544959"/>
            <a:ext cx="2102491" cy="1249909"/>
          </a:xfrm>
          <a:prstGeom prst="rect">
            <a:avLst/>
          </a:prstGeom>
          <a:ln w="19050">
            <a:solidFill>
              <a:srgbClr val="0852A4"/>
            </a:solidFill>
          </a:ln>
        </p:spPr>
      </p:pic>
      <p:pic>
        <p:nvPicPr>
          <p:cNvPr id="10" name="Picture 4" descr="A person holding tweezers over a yogurt&#10;&#10;Description automatically generated">
            <a:extLst>
              <a:ext uri="{FF2B5EF4-FFF2-40B4-BE49-F238E27FC236}">
                <a16:creationId xmlns:a16="http://schemas.microsoft.com/office/drawing/2014/main" id="{0EB70272-3234-2136-537E-269666FA63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7962" y="1544958"/>
            <a:ext cx="2151847" cy="1249909"/>
          </a:xfrm>
          <a:prstGeom prst="rect">
            <a:avLst/>
          </a:prstGeom>
          <a:ln w="28575">
            <a:solidFill>
              <a:srgbClr val="0852A4"/>
            </a:solidFill>
          </a:ln>
        </p:spPr>
      </p:pic>
      <p:sp>
        <p:nvSpPr>
          <p:cNvPr id="11" name="ZoneTexte 10">
            <a:extLst>
              <a:ext uri="{FF2B5EF4-FFF2-40B4-BE49-F238E27FC236}">
                <a16:creationId xmlns:a16="http://schemas.microsoft.com/office/drawing/2014/main" id="{806BE412-762A-558E-0D03-2D51085DAD6E}"/>
              </a:ext>
            </a:extLst>
          </p:cNvPr>
          <p:cNvSpPr txBox="1"/>
          <p:nvPr/>
        </p:nvSpPr>
        <p:spPr>
          <a:xfrm>
            <a:off x="615334" y="2908259"/>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réalise ma préparation microscopique.</a:t>
            </a:r>
          </a:p>
        </p:txBody>
      </p:sp>
      <p:sp>
        <p:nvSpPr>
          <p:cNvPr id="12" name="Oval 55">
            <a:extLst>
              <a:ext uri="{FF2B5EF4-FFF2-40B4-BE49-F238E27FC236}">
                <a16:creationId xmlns:a16="http://schemas.microsoft.com/office/drawing/2014/main" id="{4D05C2DD-7BEC-497D-A175-7FB3F6793C8A}"/>
              </a:ext>
            </a:extLst>
          </p:cNvPr>
          <p:cNvSpPr>
            <a:spLocks noChangeAspect="1"/>
          </p:cNvSpPr>
          <p:nvPr/>
        </p:nvSpPr>
        <p:spPr>
          <a:xfrm>
            <a:off x="656534" y="2908259"/>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2</a:t>
            </a:r>
          </a:p>
        </p:txBody>
      </p:sp>
      <p:pic>
        <p:nvPicPr>
          <p:cNvPr id="13" name="Image 12" descr="Une image contenant clipart, diagramme, conception&#10;&#10;Le contenu généré par l’IA peut être incorrect.">
            <a:extLst>
              <a:ext uri="{FF2B5EF4-FFF2-40B4-BE49-F238E27FC236}">
                <a16:creationId xmlns:a16="http://schemas.microsoft.com/office/drawing/2014/main" id="{A64E1236-3BBD-6F18-9331-0ADF2A5AE28F}"/>
              </a:ext>
            </a:extLst>
          </p:cNvPr>
          <p:cNvPicPr>
            <a:picLocks noChangeAspect="1"/>
          </p:cNvPicPr>
          <p:nvPr/>
        </p:nvPicPr>
        <p:blipFill>
          <a:blip r:embed="rId6"/>
          <a:stretch>
            <a:fillRect/>
          </a:stretch>
        </p:blipFill>
        <p:spPr>
          <a:xfrm>
            <a:off x="5007279" y="3421760"/>
            <a:ext cx="2046664" cy="1274722"/>
          </a:xfrm>
          <a:prstGeom prst="rect">
            <a:avLst/>
          </a:prstGeom>
        </p:spPr>
      </p:pic>
      <p:pic>
        <p:nvPicPr>
          <p:cNvPr id="14" name="Image 13" descr="Une image contenant capture d’écran, conception&#10;&#10;Le contenu généré par l’IA peut être incorrect.">
            <a:extLst>
              <a:ext uri="{FF2B5EF4-FFF2-40B4-BE49-F238E27FC236}">
                <a16:creationId xmlns:a16="http://schemas.microsoft.com/office/drawing/2014/main" id="{FEC9AADE-C3F4-2942-B982-F75BA8714307}"/>
              </a:ext>
            </a:extLst>
          </p:cNvPr>
          <p:cNvPicPr>
            <a:picLocks noChangeAspect="1"/>
          </p:cNvPicPr>
          <p:nvPr/>
        </p:nvPicPr>
        <p:blipFill>
          <a:blip r:embed="rId7"/>
          <a:srcRect t="5003"/>
          <a:stretch>
            <a:fillRect/>
          </a:stretch>
        </p:blipFill>
        <p:spPr>
          <a:xfrm>
            <a:off x="1849185" y="3406204"/>
            <a:ext cx="2094926" cy="1287033"/>
          </a:xfrm>
          <a:prstGeom prst="rect">
            <a:avLst/>
          </a:prstGeom>
        </p:spPr>
      </p:pic>
      <p:pic>
        <p:nvPicPr>
          <p:cNvPr id="15" name="Image 14" descr="Une image contenant clipart, croquis, conception, illustration&#10;&#10;Le contenu généré par l’IA peut être incorrect.">
            <a:extLst>
              <a:ext uri="{FF2B5EF4-FFF2-40B4-BE49-F238E27FC236}">
                <a16:creationId xmlns:a16="http://schemas.microsoft.com/office/drawing/2014/main" id="{CF2D53A4-F432-DC9B-FEF7-446645607A04}"/>
              </a:ext>
            </a:extLst>
          </p:cNvPr>
          <p:cNvPicPr>
            <a:picLocks noChangeAspect="1"/>
          </p:cNvPicPr>
          <p:nvPr/>
        </p:nvPicPr>
        <p:blipFill>
          <a:blip r:embed="rId8"/>
          <a:stretch>
            <a:fillRect/>
          </a:stretch>
        </p:blipFill>
        <p:spPr>
          <a:xfrm>
            <a:off x="8062826" y="3353884"/>
            <a:ext cx="1963706" cy="1342598"/>
          </a:xfrm>
          <a:prstGeom prst="rect">
            <a:avLst/>
          </a:prstGeom>
        </p:spPr>
      </p:pic>
      <p:sp>
        <p:nvSpPr>
          <p:cNvPr id="16" name="ZoneTexte 15">
            <a:extLst>
              <a:ext uri="{FF2B5EF4-FFF2-40B4-BE49-F238E27FC236}">
                <a16:creationId xmlns:a16="http://schemas.microsoft.com/office/drawing/2014/main" id="{5D4BE7BC-4EF5-73F4-8E58-F31C4D57FE0D}"/>
              </a:ext>
            </a:extLst>
          </p:cNvPr>
          <p:cNvSpPr txBox="1"/>
          <p:nvPr/>
        </p:nvSpPr>
        <p:spPr>
          <a:xfrm>
            <a:off x="615334" y="4717111"/>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décris mes observations microscopiques.</a:t>
            </a:r>
          </a:p>
        </p:txBody>
      </p:sp>
      <p:sp>
        <p:nvSpPr>
          <p:cNvPr id="17" name="Oval 55">
            <a:extLst>
              <a:ext uri="{FF2B5EF4-FFF2-40B4-BE49-F238E27FC236}">
                <a16:creationId xmlns:a16="http://schemas.microsoft.com/office/drawing/2014/main" id="{E197D132-DF73-F1E0-6954-2CE484B00BB7}"/>
              </a:ext>
            </a:extLst>
          </p:cNvPr>
          <p:cNvSpPr>
            <a:spLocks noChangeAspect="1"/>
          </p:cNvSpPr>
          <p:nvPr/>
        </p:nvSpPr>
        <p:spPr>
          <a:xfrm>
            <a:off x="656534" y="4717111"/>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3</a:t>
            </a:r>
          </a:p>
        </p:txBody>
      </p:sp>
      <p:pic>
        <p:nvPicPr>
          <p:cNvPr id="18" name="Image 17">
            <a:extLst>
              <a:ext uri="{FF2B5EF4-FFF2-40B4-BE49-F238E27FC236}">
                <a16:creationId xmlns:a16="http://schemas.microsoft.com/office/drawing/2014/main" id="{05AF4EF7-702E-56BA-3D37-752A505A762E}"/>
              </a:ext>
            </a:extLst>
          </p:cNvPr>
          <p:cNvPicPr>
            <a:picLocks noChangeAspect="1"/>
          </p:cNvPicPr>
          <p:nvPr/>
        </p:nvPicPr>
        <p:blipFill rotWithShape="1">
          <a:blip r:embed="rId9"/>
          <a:srcRect t="20034" b="3309"/>
          <a:stretch>
            <a:fillRect/>
          </a:stretch>
        </p:blipFill>
        <p:spPr>
          <a:xfrm>
            <a:off x="1849185" y="5236159"/>
            <a:ext cx="2397012" cy="1222305"/>
          </a:xfrm>
          <a:prstGeom prst="rect">
            <a:avLst/>
          </a:prstGeom>
          <a:ln w="12700">
            <a:solidFill>
              <a:srgbClr val="0852A4"/>
            </a:solidFill>
          </a:ln>
        </p:spPr>
      </p:pic>
      <p:pic>
        <p:nvPicPr>
          <p:cNvPr id="20" name="Image 19">
            <a:extLst>
              <a:ext uri="{FF2B5EF4-FFF2-40B4-BE49-F238E27FC236}">
                <a16:creationId xmlns:a16="http://schemas.microsoft.com/office/drawing/2014/main" id="{4B3B4A23-7A81-0BB1-C44A-F73F52DB4207}"/>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rcRect t="36310"/>
          <a:stretch>
            <a:fillRect/>
          </a:stretch>
        </p:blipFill>
        <p:spPr>
          <a:xfrm>
            <a:off x="7379973" y="5236159"/>
            <a:ext cx="2919725" cy="1222305"/>
          </a:xfrm>
          <a:prstGeom prst="rect">
            <a:avLst/>
          </a:prstGeom>
          <a:ln w="28575">
            <a:solidFill>
              <a:srgbClr val="0852A4"/>
            </a:solidFill>
          </a:ln>
        </p:spPr>
      </p:pic>
      <p:grpSp>
        <p:nvGrpSpPr>
          <p:cNvPr id="27" name="Groupe 26">
            <a:extLst>
              <a:ext uri="{FF2B5EF4-FFF2-40B4-BE49-F238E27FC236}">
                <a16:creationId xmlns:a16="http://schemas.microsoft.com/office/drawing/2014/main" id="{743466AC-5E49-5B87-4D09-F3F14FAF7452}"/>
              </a:ext>
            </a:extLst>
          </p:cNvPr>
          <p:cNvGrpSpPr/>
          <p:nvPr/>
        </p:nvGrpSpPr>
        <p:grpSpPr>
          <a:xfrm>
            <a:off x="4609511" y="5236159"/>
            <a:ext cx="2583654" cy="1222305"/>
            <a:chOff x="4127897" y="5201482"/>
            <a:chExt cx="2583654" cy="1222305"/>
          </a:xfrm>
        </p:grpSpPr>
        <p:pic>
          <p:nvPicPr>
            <p:cNvPr id="19" name="Image 18">
              <a:extLst>
                <a:ext uri="{FF2B5EF4-FFF2-40B4-BE49-F238E27FC236}">
                  <a16:creationId xmlns:a16="http://schemas.microsoft.com/office/drawing/2014/main" id="{512C9D82-B2F8-70C9-1E69-88D3B2F9CC95}"/>
                </a:ext>
              </a:extLst>
            </p:cNvPr>
            <p:cNvPicPr>
              <a:picLocks noChangeAspect="1"/>
            </p:cNvPicPr>
            <p:nvPr/>
          </p:nvPicPr>
          <p:blipFill>
            <a:blip r:embed="rId12"/>
            <a:srcRect t="24190" b="9221"/>
            <a:stretch>
              <a:fillRect/>
            </a:stretch>
          </p:blipFill>
          <p:spPr>
            <a:xfrm>
              <a:off x="4127897" y="5201482"/>
              <a:ext cx="2524830" cy="1222305"/>
            </a:xfrm>
            <a:prstGeom prst="rect">
              <a:avLst/>
            </a:prstGeom>
            <a:ln w="19050">
              <a:solidFill>
                <a:srgbClr val="0852A4"/>
              </a:solidFill>
            </a:ln>
          </p:spPr>
        </p:pic>
        <p:sp>
          <p:nvSpPr>
            <p:cNvPr id="26" name="Zone de texte 943">
              <a:extLst>
                <a:ext uri="{FF2B5EF4-FFF2-40B4-BE49-F238E27FC236}">
                  <a16:creationId xmlns:a16="http://schemas.microsoft.com/office/drawing/2014/main" id="{4926725A-0737-F38B-D464-5747E2F4E1EF}"/>
                </a:ext>
              </a:extLst>
            </p:cNvPr>
            <p:cNvSpPr txBox="1"/>
            <p:nvPr/>
          </p:nvSpPr>
          <p:spPr>
            <a:xfrm>
              <a:off x="6160818" y="6226532"/>
              <a:ext cx="550733" cy="1972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fr-FR" sz="1000" b="1" dirty="0">
                  <a:effectLst/>
                  <a:latin typeface="Calibri" panose="020F0502020204030204" pitchFamily="34" charset="0"/>
                  <a:ea typeface="Calibri" panose="020F0502020204030204" pitchFamily="34" charset="0"/>
                  <a:cs typeface="Arial" panose="020B0604020202020204" pitchFamily="34" charset="0"/>
                </a:rPr>
                <a:t>X 400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29" name="ZoneTexte 28">
            <a:extLst>
              <a:ext uri="{FF2B5EF4-FFF2-40B4-BE49-F238E27FC236}">
                <a16:creationId xmlns:a16="http://schemas.microsoft.com/office/drawing/2014/main" id="{06E57C1C-6F1F-EA9F-2C5A-C188B222C69E}"/>
              </a:ext>
            </a:extLst>
          </p:cNvPr>
          <p:cNvSpPr txBox="1"/>
          <p:nvPr/>
        </p:nvSpPr>
        <p:spPr>
          <a:xfrm>
            <a:off x="945146" y="330904"/>
            <a:ext cx="7533640" cy="400110"/>
          </a:xfrm>
          <a:prstGeom prst="rect">
            <a:avLst/>
          </a:prstGeom>
          <a:noFill/>
        </p:spPr>
        <p:txBody>
          <a:bodyPr wrap="square">
            <a:spAutoFit/>
          </a:bodyPr>
          <a:lstStyle/>
          <a:p>
            <a:r>
              <a:rPr lang="fr-FR" sz="2000" b="1" dirty="0">
                <a:solidFill>
                  <a:schemeClr val="bg2">
                    <a:lumMod val="50000"/>
                  </a:schemeClr>
                </a:solidFill>
              </a:rPr>
              <a:t>Récapitulons!  Pour observer et décrire des cellules: </a:t>
            </a:r>
            <a:endParaRPr lang="en-US" sz="2000" b="1" dirty="0">
              <a:solidFill>
                <a:schemeClr val="bg2">
                  <a:lumMod val="50000"/>
                </a:schemeClr>
              </a:solidFill>
            </a:endParaRPr>
          </a:p>
        </p:txBody>
      </p:sp>
    </p:spTree>
    <p:extLst>
      <p:ext uri="{BB962C8B-B14F-4D97-AF65-F5344CB8AC3E}">
        <p14:creationId xmlns:p14="http://schemas.microsoft.com/office/powerpoint/2010/main" val="478273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r>
              <a:rPr lang="fr-FR" dirty="0"/>
              <a:t>05 min</a:t>
            </a:r>
          </a:p>
        </p:txBody>
      </p:sp>
    </p:spTree>
    <p:extLst>
      <p:ext uri="{BB962C8B-B14F-4D97-AF65-F5344CB8AC3E}">
        <p14:creationId xmlns:p14="http://schemas.microsoft.com/office/powerpoint/2010/main" val="1517288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0" name="Image 19">
            <a:extLst>
              <a:ext uri="{FF2B5EF4-FFF2-40B4-BE49-F238E27FC236}">
                <a16:creationId xmlns:a16="http://schemas.microsoft.com/office/drawing/2014/main" id="{469BA830-5ABC-CE20-79AD-9FF036FC3ED1}"/>
              </a:ext>
            </a:extLst>
          </p:cNvPr>
          <p:cNvPicPr>
            <a:picLocks noChangeAspect="1"/>
          </p:cNvPicPr>
          <p:nvPr/>
        </p:nvPicPr>
        <p:blipFill rotWithShape="1">
          <a:blip r:embed="rId3"/>
          <a:srcRect l="10764" t="14785" r="21770" b="3308"/>
          <a:stretch>
            <a:fillRect/>
          </a:stretch>
        </p:blipFill>
        <p:spPr>
          <a:xfrm>
            <a:off x="1326181" y="2235449"/>
            <a:ext cx="2094641" cy="2102216"/>
          </a:xfrm>
          <a:prstGeom prst="ellipse">
            <a:avLst/>
          </a:prstGeom>
          <a:ln w="12700">
            <a:solidFill>
              <a:srgbClr val="0852A4"/>
            </a:solidFill>
          </a:ln>
        </p:spPr>
      </p:pic>
      <p:sp>
        <p:nvSpPr>
          <p:cNvPr id="21" name="Rectangle : coins arrondis 20">
            <a:extLst>
              <a:ext uri="{FF2B5EF4-FFF2-40B4-BE49-F238E27FC236}">
                <a16:creationId xmlns:a16="http://schemas.microsoft.com/office/drawing/2014/main" id="{B7DC55D6-592F-1054-4696-FEE3920FA5E6}"/>
              </a:ext>
            </a:extLst>
          </p:cNvPr>
          <p:cNvSpPr/>
          <p:nvPr/>
        </p:nvSpPr>
        <p:spPr>
          <a:xfrm>
            <a:off x="670351" y="1322955"/>
            <a:ext cx="10722174" cy="510778"/>
          </a:xfrm>
          <a:prstGeom prst="roundRect">
            <a:avLst/>
          </a:prstGeom>
          <a:ln w="19050">
            <a:noFill/>
            <a:prstDash val="dash"/>
          </a:ln>
        </p:spPr>
        <p:txBody>
          <a:bodyPr wrap="square">
            <a:spAutoFit/>
          </a:bodyPr>
          <a:lstStyle/>
          <a:p>
            <a:pPr lvl="0">
              <a:spcAft>
                <a:spcPts val="600"/>
              </a:spcAft>
            </a:pPr>
            <a:r>
              <a:rPr lang="fr-FR" sz="2400" b="1" dirty="0">
                <a:solidFill>
                  <a:srgbClr val="0852A4"/>
                </a:solidFill>
                <a:latin typeface="+mj-lt"/>
              </a:rPr>
              <a:t>1. Reliez chaque observation microscopique au type de cellules observées.</a:t>
            </a:r>
            <a:endParaRPr lang="fr-FR" sz="2400" dirty="0">
              <a:solidFill>
                <a:srgbClr val="0852A4"/>
              </a:solidFill>
              <a:latin typeface="+mj-lt"/>
            </a:endParaRPr>
          </a:p>
        </p:txBody>
      </p:sp>
      <p:sp>
        <p:nvSpPr>
          <p:cNvPr id="31" name="ZoneTexte 30">
            <a:extLst>
              <a:ext uri="{FF2B5EF4-FFF2-40B4-BE49-F238E27FC236}">
                <a16:creationId xmlns:a16="http://schemas.microsoft.com/office/drawing/2014/main" id="{0FAEE356-6AC1-7161-CCAC-9CDAE8116CCA}"/>
              </a:ext>
            </a:extLst>
          </p:cNvPr>
          <p:cNvSpPr txBox="1"/>
          <p:nvPr/>
        </p:nvSpPr>
        <p:spPr>
          <a:xfrm>
            <a:off x="929249" y="299079"/>
            <a:ext cx="9723120" cy="369332"/>
          </a:xfrm>
          <a:prstGeom prst="rect">
            <a:avLst/>
          </a:prstGeom>
          <a:noFill/>
        </p:spPr>
        <p:txBody>
          <a:bodyPr wrap="square">
            <a:spAutoFit/>
          </a:bodyPr>
          <a:lstStyle/>
          <a:p>
            <a:r>
              <a:rPr lang="fr-FR" b="1" dirty="0">
                <a:solidFill>
                  <a:schemeClr val="bg2">
                    <a:lumMod val="50000"/>
                  </a:schemeClr>
                </a:solidFill>
              </a:rPr>
              <a:t>Répondez à la question suivante.</a:t>
            </a:r>
          </a:p>
        </p:txBody>
      </p:sp>
      <p:pic>
        <p:nvPicPr>
          <p:cNvPr id="34" name="Image 33">
            <a:extLst>
              <a:ext uri="{FF2B5EF4-FFF2-40B4-BE49-F238E27FC236}">
                <a16:creationId xmlns:a16="http://schemas.microsoft.com/office/drawing/2014/main" id="{16982F75-2747-E3AE-9691-E38055928FCC}"/>
              </a:ext>
            </a:extLst>
          </p:cNvPr>
          <p:cNvPicPr>
            <a:picLocks noChangeAspect="1"/>
          </p:cNvPicPr>
          <p:nvPr/>
        </p:nvPicPr>
        <p:blipFill>
          <a:blip r:embed="rId4"/>
          <a:srcRect l="9481" t="-2321" r="19841" b="15830"/>
          <a:stretch>
            <a:fillRect/>
          </a:stretch>
        </p:blipFill>
        <p:spPr>
          <a:xfrm>
            <a:off x="4834899" y="2235449"/>
            <a:ext cx="2202334" cy="2102216"/>
          </a:xfrm>
          <a:prstGeom prst="ellipse">
            <a:avLst/>
          </a:prstGeom>
          <a:ln w="19050">
            <a:solidFill>
              <a:srgbClr val="0852A4"/>
            </a:solidFill>
          </a:ln>
        </p:spPr>
      </p:pic>
      <p:pic>
        <p:nvPicPr>
          <p:cNvPr id="35" name="Image 34">
            <a:extLst>
              <a:ext uri="{FF2B5EF4-FFF2-40B4-BE49-F238E27FC236}">
                <a16:creationId xmlns:a16="http://schemas.microsoft.com/office/drawing/2014/main" id="{CD671982-5137-CBDE-CEC2-555698A6DCF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rcRect t="-498" r="32543"/>
          <a:stretch>
            <a:fillRect/>
          </a:stretch>
        </p:blipFill>
        <p:spPr>
          <a:xfrm>
            <a:off x="8553025" y="2248332"/>
            <a:ext cx="2099344" cy="2089333"/>
          </a:xfrm>
          <a:prstGeom prst="flowChartConnector">
            <a:avLst/>
          </a:prstGeom>
          <a:ln w="28575">
            <a:solidFill>
              <a:srgbClr val="0852A4"/>
            </a:solidFill>
          </a:ln>
        </p:spPr>
      </p:pic>
      <p:grpSp>
        <p:nvGrpSpPr>
          <p:cNvPr id="45" name="Groupe 44">
            <a:extLst>
              <a:ext uri="{FF2B5EF4-FFF2-40B4-BE49-F238E27FC236}">
                <a16:creationId xmlns:a16="http://schemas.microsoft.com/office/drawing/2014/main" id="{4A3B12F9-E52C-4E26-A40C-F62CC9E39944}"/>
              </a:ext>
            </a:extLst>
          </p:cNvPr>
          <p:cNvGrpSpPr/>
          <p:nvPr/>
        </p:nvGrpSpPr>
        <p:grpSpPr>
          <a:xfrm>
            <a:off x="1112607" y="5116581"/>
            <a:ext cx="9966786" cy="607639"/>
            <a:chOff x="1112607" y="5116581"/>
            <a:chExt cx="9966786" cy="607639"/>
          </a:xfrm>
        </p:grpSpPr>
        <p:grpSp>
          <p:nvGrpSpPr>
            <p:cNvPr id="22" name="Groupe 21">
              <a:extLst>
                <a:ext uri="{FF2B5EF4-FFF2-40B4-BE49-F238E27FC236}">
                  <a16:creationId xmlns:a16="http://schemas.microsoft.com/office/drawing/2014/main" id="{C656354F-765E-E904-BE74-A8D94587A939}"/>
                </a:ext>
              </a:extLst>
            </p:cNvPr>
            <p:cNvGrpSpPr/>
            <p:nvPr/>
          </p:nvGrpSpPr>
          <p:grpSpPr>
            <a:xfrm>
              <a:off x="1112607" y="5184324"/>
              <a:ext cx="9966786" cy="539896"/>
              <a:chOff x="278833" y="4614168"/>
              <a:chExt cx="9966786" cy="539896"/>
            </a:xfrm>
          </p:grpSpPr>
          <p:sp>
            <p:nvSpPr>
              <p:cNvPr id="23" name="Rectangle : coins arrondis 22">
                <a:extLst>
                  <a:ext uri="{FF2B5EF4-FFF2-40B4-BE49-F238E27FC236}">
                    <a16:creationId xmlns:a16="http://schemas.microsoft.com/office/drawing/2014/main" id="{45D52A40-40CC-2829-C7A3-742A53C317B4}"/>
                  </a:ext>
                </a:extLst>
              </p:cNvPr>
              <p:cNvSpPr/>
              <p:nvPr/>
            </p:nvSpPr>
            <p:spPr>
              <a:xfrm>
                <a:off x="3618908" y="4643286"/>
                <a:ext cx="33400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rPr>
                  <a:t>b. Cellules bactériennes</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4" name="Rectangle : coins arrondis 23">
                <a:extLst>
                  <a:ext uri="{FF2B5EF4-FFF2-40B4-BE49-F238E27FC236}">
                    <a16:creationId xmlns:a16="http://schemas.microsoft.com/office/drawing/2014/main" id="{A74C5CEC-8E5D-89F8-D7A2-37105FA96561}"/>
                  </a:ext>
                </a:extLst>
              </p:cNvPr>
              <p:cNvSpPr/>
              <p:nvPr/>
            </p:nvSpPr>
            <p:spPr>
              <a:xfrm>
                <a:off x="7622979" y="4614168"/>
                <a:ext cx="262264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 Cellules végétales </a:t>
                </a:r>
              </a:p>
            </p:txBody>
          </p:sp>
          <p:sp>
            <p:nvSpPr>
              <p:cNvPr id="25" name="Rectangle : coins arrondis 24">
                <a:extLst>
                  <a:ext uri="{FF2B5EF4-FFF2-40B4-BE49-F238E27FC236}">
                    <a16:creationId xmlns:a16="http://schemas.microsoft.com/office/drawing/2014/main" id="{12C73A9A-7FE2-79B0-3CCB-C540CFCD383F}"/>
                  </a:ext>
                </a:extLst>
              </p:cNvPr>
              <p:cNvSpPr/>
              <p:nvPr/>
            </p:nvSpPr>
            <p:spPr>
              <a:xfrm>
                <a:off x="278833" y="4643286"/>
                <a:ext cx="295139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002060"/>
                    </a:solidFill>
                  </a:rPr>
                  <a:t>a. Cellules animales</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36" name="Ellipse 35">
              <a:extLst>
                <a:ext uri="{FF2B5EF4-FFF2-40B4-BE49-F238E27FC236}">
                  <a16:creationId xmlns:a16="http://schemas.microsoft.com/office/drawing/2014/main" id="{C0EFD309-0D54-2872-B92C-F75C83B1FFFA}"/>
                </a:ext>
              </a:extLst>
            </p:cNvPr>
            <p:cNvSpPr/>
            <p:nvPr/>
          </p:nvSpPr>
          <p:spPr>
            <a:xfrm>
              <a:off x="2373501"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llipse 36">
              <a:extLst>
                <a:ext uri="{FF2B5EF4-FFF2-40B4-BE49-F238E27FC236}">
                  <a16:creationId xmlns:a16="http://schemas.microsoft.com/office/drawing/2014/main" id="{01B8B203-0640-FCC3-693E-88D215B725E7}"/>
                </a:ext>
              </a:extLst>
            </p:cNvPr>
            <p:cNvSpPr/>
            <p:nvPr/>
          </p:nvSpPr>
          <p:spPr>
            <a:xfrm>
              <a:off x="5951267"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lipse 37">
              <a:extLst>
                <a:ext uri="{FF2B5EF4-FFF2-40B4-BE49-F238E27FC236}">
                  <a16:creationId xmlns:a16="http://schemas.microsoft.com/office/drawing/2014/main" id="{59B60D42-88E5-B581-A409-DE8EC83AA0C1}"/>
                </a:ext>
              </a:extLst>
            </p:cNvPr>
            <p:cNvSpPr/>
            <p:nvPr/>
          </p:nvSpPr>
          <p:spPr>
            <a:xfrm>
              <a:off x="9529033"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Ellipse 38">
            <a:extLst>
              <a:ext uri="{FF2B5EF4-FFF2-40B4-BE49-F238E27FC236}">
                <a16:creationId xmlns:a16="http://schemas.microsoft.com/office/drawing/2014/main" id="{81538DDE-3DDB-0900-B99E-60E5FEF0BA84}"/>
              </a:ext>
            </a:extLst>
          </p:cNvPr>
          <p:cNvSpPr/>
          <p:nvPr/>
        </p:nvSpPr>
        <p:spPr>
          <a:xfrm>
            <a:off x="2373501" y="4254369"/>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lipse 39">
            <a:extLst>
              <a:ext uri="{FF2B5EF4-FFF2-40B4-BE49-F238E27FC236}">
                <a16:creationId xmlns:a16="http://schemas.microsoft.com/office/drawing/2014/main" id="{2DFD9E80-E5A7-B4FB-6B88-0821B77C6E1E}"/>
              </a:ext>
            </a:extLst>
          </p:cNvPr>
          <p:cNvSpPr/>
          <p:nvPr/>
        </p:nvSpPr>
        <p:spPr>
          <a:xfrm>
            <a:off x="5951267" y="4254369"/>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Ellipse 40">
            <a:extLst>
              <a:ext uri="{FF2B5EF4-FFF2-40B4-BE49-F238E27FC236}">
                <a16:creationId xmlns:a16="http://schemas.microsoft.com/office/drawing/2014/main" id="{943D2740-9176-53A4-087E-DD364B9ECF29}"/>
              </a:ext>
            </a:extLst>
          </p:cNvPr>
          <p:cNvSpPr/>
          <p:nvPr/>
        </p:nvSpPr>
        <p:spPr>
          <a:xfrm>
            <a:off x="9529033" y="4254369"/>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09D2CCD5-BEB6-8564-602D-00ACCBC0E559}"/>
              </a:ext>
            </a:extLst>
          </p:cNvPr>
          <p:cNvSpPr/>
          <p:nvPr/>
        </p:nvSpPr>
        <p:spPr>
          <a:xfrm>
            <a:off x="1326181" y="4084320"/>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1</a:t>
            </a:r>
            <a:endParaRPr lang="en-US" b="1" dirty="0"/>
          </a:p>
        </p:txBody>
      </p:sp>
      <p:sp>
        <p:nvSpPr>
          <p:cNvPr id="43" name="Rectangle 42">
            <a:extLst>
              <a:ext uri="{FF2B5EF4-FFF2-40B4-BE49-F238E27FC236}">
                <a16:creationId xmlns:a16="http://schemas.microsoft.com/office/drawing/2014/main" id="{1619E62A-7CA0-AA0E-48ED-C5AF2700ADBF}"/>
              </a:ext>
            </a:extLst>
          </p:cNvPr>
          <p:cNvSpPr/>
          <p:nvPr/>
        </p:nvSpPr>
        <p:spPr>
          <a:xfrm>
            <a:off x="4856690" y="4100555"/>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2</a:t>
            </a:r>
            <a:endParaRPr lang="en-US" b="1" dirty="0"/>
          </a:p>
        </p:txBody>
      </p:sp>
      <p:sp>
        <p:nvSpPr>
          <p:cNvPr id="44" name="Rectangle 43">
            <a:extLst>
              <a:ext uri="{FF2B5EF4-FFF2-40B4-BE49-F238E27FC236}">
                <a16:creationId xmlns:a16="http://schemas.microsoft.com/office/drawing/2014/main" id="{2D1E08C3-2F05-AABD-B7CA-0B4101437C89}"/>
              </a:ext>
            </a:extLst>
          </p:cNvPr>
          <p:cNvSpPr/>
          <p:nvPr/>
        </p:nvSpPr>
        <p:spPr>
          <a:xfrm>
            <a:off x="8541716" y="4084319"/>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3</a:t>
            </a:r>
            <a:endParaRPr lang="en-US" b="1" dirty="0"/>
          </a:p>
        </p:txBody>
      </p:sp>
      <p:sp>
        <p:nvSpPr>
          <p:cNvPr id="46" name="ZoneTexte 45">
            <a:extLst>
              <a:ext uri="{FF2B5EF4-FFF2-40B4-BE49-F238E27FC236}">
                <a16:creationId xmlns:a16="http://schemas.microsoft.com/office/drawing/2014/main" id="{9A8FC00E-8E90-CE56-6EC1-60774CE96A8D}"/>
              </a:ext>
            </a:extLst>
          </p:cNvPr>
          <p:cNvSpPr txBox="1"/>
          <p:nvPr/>
        </p:nvSpPr>
        <p:spPr>
          <a:xfrm>
            <a:off x="929249" y="598406"/>
            <a:ext cx="7188591" cy="369332"/>
          </a:xfrm>
          <a:prstGeom prst="rect">
            <a:avLst/>
          </a:prstGeom>
          <a:noFill/>
        </p:spPr>
        <p:txBody>
          <a:bodyPr wrap="square">
            <a:spAutoFit/>
          </a:bodyPr>
          <a:lstStyle/>
          <a:p>
            <a:r>
              <a:rPr lang="fr-FR" sz="1800" i="1" dirty="0">
                <a:solidFill>
                  <a:schemeClr val="bg2">
                    <a:lumMod val="75000"/>
                  </a:schemeClr>
                </a:solidFill>
              </a:rPr>
              <a:t>Inviter les élèves à utiliser les ardoises.</a:t>
            </a:r>
            <a:endParaRPr lang="en-US" i="1" dirty="0">
              <a:solidFill>
                <a:schemeClr val="bg2">
                  <a:lumMod val="75000"/>
                </a:schemeClr>
              </a:solidFill>
            </a:endParaRPr>
          </a:p>
        </p:txBody>
      </p:sp>
    </p:spTree>
    <p:extLst>
      <p:ext uri="{BB962C8B-B14F-4D97-AF65-F5344CB8AC3E}">
        <p14:creationId xmlns:p14="http://schemas.microsoft.com/office/powerpoint/2010/main" val="3114969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557000" y="447894"/>
            <a:ext cx="411480" cy="440888"/>
          </a:xfrm>
          <a:prstGeom prst="rect">
            <a:avLst/>
          </a:prstGeom>
          <a:noFill/>
          <a:ln>
            <a:noFill/>
          </a:ln>
        </p:spPr>
      </p:pic>
      <p:sp>
        <p:nvSpPr>
          <p:cNvPr id="8" name="ZoneTexte 7">
            <a:extLst>
              <a:ext uri="{FF2B5EF4-FFF2-40B4-BE49-F238E27FC236}">
                <a16:creationId xmlns:a16="http://schemas.microsoft.com/office/drawing/2014/main" id="{50EDD8D5-B34C-7AD8-3689-2CEAB379E1A8}"/>
              </a:ext>
            </a:extLst>
          </p:cNvPr>
          <p:cNvSpPr txBox="1"/>
          <p:nvPr/>
        </p:nvSpPr>
        <p:spPr>
          <a:xfrm>
            <a:off x="845209" y="299006"/>
            <a:ext cx="9723120" cy="369332"/>
          </a:xfrm>
          <a:prstGeom prst="rect">
            <a:avLst/>
          </a:prstGeom>
          <a:noFill/>
        </p:spPr>
        <p:txBody>
          <a:bodyPr wrap="square">
            <a:spAutoFit/>
          </a:bodyPr>
          <a:lstStyle/>
          <a:p>
            <a:r>
              <a:rPr lang="fr-FR" b="1" dirty="0">
                <a:solidFill>
                  <a:schemeClr val="bg2">
                    <a:lumMod val="50000"/>
                  </a:schemeClr>
                </a:solidFill>
              </a:rPr>
              <a:t>Parfait ! </a:t>
            </a:r>
          </a:p>
        </p:txBody>
      </p:sp>
      <p:pic>
        <p:nvPicPr>
          <p:cNvPr id="23" name="Image 22">
            <a:extLst>
              <a:ext uri="{FF2B5EF4-FFF2-40B4-BE49-F238E27FC236}">
                <a16:creationId xmlns:a16="http://schemas.microsoft.com/office/drawing/2014/main" id="{7C7EA00F-9E44-9758-1ECC-2494D45D5128}"/>
              </a:ext>
            </a:extLst>
          </p:cNvPr>
          <p:cNvPicPr>
            <a:picLocks noChangeAspect="1"/>
          </p:cNvPicPr>
          <p:nvPr/>
        </p:nvPicPr>
        <p:blipFill rotWithShape="1">
          <a:blip r:embed="rId3"/>
          <a:srcRect l="10764" t="14785" r="21770" b="3308"/>
          <a:stretch>
            <a:fillRect/>
          </a:stretch>
        </p:blipFill>
        <p:spPr>
          <a:xfrm>
            <a:off x="1398696" y="1564614"/>
            <a:ext cx="2094641" cy="2102216"/>
          </a:xfrm>
          <a:prstGeom prst="ellipse">
            <a:avLst/>
          </a:prstGeom>
          <a:ln w="12700">
            <a:solidFill>
              <a:srgbClr val="0852A4"/>
            </a:solidFill>
          </a:ln>
        </p:spPr>
      </p:pic>
      <p:pic>
        <p:nvPicPr>
          <p:cNvPr id="24" name="Image 23">
            <a:extLst>
              <a:ext uri="{FF2B5EF4-FFF2-40B4-BE49-F238E27FC236}">
                <a16:creationId xmlns:a16="http://schemas.microsoft.com/office/drawing/2014/main" id="{0F7645D0-A000-1E0A-CF66-830187EC2D48}"/>
              </a:ext>
            </a:extLst>
          </p:cNvPr>
          <p:cNvPicPr>
            <a:picLocks noChangeAspect="1"/>
          </p:cNvPicPr>
          <p:nvPr/>
        </p:nvPicPr>
        <p:blipFill>
          <a:blip r:embed="rId4"/>
          <a:srcRect l="9481" t="-2321" r="19841" b="15830"/>
          <a:stretch>
            <a:fillRect/>
          </a:stretch>
        </p:blipFill>
        <p:spPr>
          <a:xfrm>
            <a:off x="4907414" y="1564614"/>
            <a:ext cx="2202334" cy="2102216"/>
          </a:xfrm>
          <a:prstGeom prst="ellipse">
            <a:avLst/>
          </a:prstGeom>
          <a:ln w="19050">
            <a:solidFill>
              <a:srgbClr val="0852A4"/>
            </a:solidFill>
          </a:ln>
        </p:spPr>
      </p:pic>
      <p:pic>
        <p:nvPicPr>
          <p:cNvPr id="25" name="Image 24">
            <a:extLst>
              <a:ext uri="{FF2B5EF4-FFF2-40B4-BE49-F238E27FC236}">
                <a16:creationId xmlns:a16="http://schemas.microsoft.com/office/drawing/2014/main" id="{EAEBD0FA-B457-6291-54B2-ED7A55D453B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rcRect t="-498" r="32543"/>
          <a:stretch>
            <a:fillRect/>
          </a:stretch>
        </p:blipFill>
        <p:spPr>
          <a:xfrm>
            <a:off x="8625540" y="1577497"/>
            <a:ext cx="2099344" cy="2089333"/>
          </a:xfrm>
          <a:prstGeom prst="flowChartConnector">
            <a:avLst/>
          </a:prstGeom>
          <a:ln w="28575">
            <a:solidFill>
              <a:srgbClr val="0852A4"/>
            </a:solidFill>
          </a:ln>
        </p:spPr>
      </p:pic>
      <p:grpSp>
        <p:nvGrpSpPr>
          <p:cNvPr id="26" name="Groupe 25">
            <a:extLst>
              <a:ext uri="{FF2B5EF4-FFF2-40B4-BE49-F238E27FC236}">
                <a16:creationId xmlns:a16="http://schemas.microsoft.com/office/drawing/2014/main" id="{83AEE65E-0836-D0D8-241E-7491BAAB0B44}"/>
              </a:ext>
            </a:extLst>
          </p:cNvPr>
          <p:cNvGrpSpPr/>
          <p:nvPr/>
        </p:nvGrpSpPr>
        <p:grpSpPr>
          <a:xfrm>
            <a:off x="1112607" y="5116581"/>
            <a:ext cx="9966786" cy="607639"/>
            <a:chOff x="1112607" y="5116581"/>
            <a:chExt cx="9966786" cy="607639"/>
          </a:xfrm>
        </p:grpSpPr>
        <p:grpSp>
          <p:nvGrpSpPr>
            <p:cNvPr id="27" name="Groupe 26">
              <a:extLst>
                <a:ext uri="{FF2B5EF4-FFF2-40B4-BE49-F238E27FC236}">
                  <a16:creationId xmlns:a16="http://schemas.microsoft.com/office/drawing/2014/main" id="{4EC1A7A9-DD7C-5829-4BDA-B80C43C93275}"/>
                </a:ext>
              </a:extLst>
            </p:cNvPr>
            <p:cNvGrpSpPr/>
            <p:nvPr/>
          </p:nvGrpSpPr>
          <p:grpSpPr>
            <a:xfrm>
              <a:off x="1112607" y="5184324"/>
              <a:ext cx="9966786" cy="539896"/>
              <a:chOff x="278833" y="4614168"/>
              <a:chExt cx="9966786" cy="539896"/>
            </a:xfrm>
          </p:grpSpPr>
          <p:sp>
            <p:nvSpPr>
              <p:cNvPr id="31" name="Rectangle : coins arrondis 30">
                <a:extLst>
                  <a:ext uri="{FF2B5EF4-FFF2-40B4-BE49-F238E27FC236}">
                    <a16:creationId xmlns:a16="http://schemas.microsoft.com/office/drawing/2014/main" id="{8106BC67-1CBA-1FB6-94D6-0F34BC98A4C6}"/>
                  </a:ext>
                </a:extLst>
              </p:cNvPr>
              <p:cNvSpPr/>
              <p:nvPr/>
            </p:nvSpPr>
            <p:spPr>
              <a:xfrm>
                <a:off x="3618908" y="4643286"/>
                <a:ext cx="33400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rPr>
                  <a:t>b. Cellules bactériennes</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2" name="Rectangle : coins arrondis 31">
                <a:extLst>
                  <a:ext uri="{FF2B5EF4-FFF2-40B4-BE49-F238E27FC236}">
                    <a16:creationId xmlns:a16="http://schemas.microsoft.com/office/drawing/2014/main" id="{73234915-17A0-113D-31F2-23E279F0DD25}"/>
                  </a:ext>
                </a:extLst>
              </p:cNvPr>
              <p:cNvSpPr/>
              <p:nvPr/>
            </p:nvSpPr>
            <p:spPr>
              <a:xfrm>
                <a:off x="7622979" y="4614168"/>
                <a:ext cx="262264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 Cellules végétales </a:t>
                </a:r>
              </a:p>
            </p:txBody>
          </p:sp>
          <p:sp>
            <p:nvSpPr>
              <p:cNvPr id="33" name="Rectangle : coins arrondis 32">
                <a:extLst>
                  <a:ext uri="{FF2B5EF4-FFF2-40B4-BE49-F238E27FC236}">
                    <a16:creationId xmlns:a16="http://schemas.microsoft.com/office/drawing/2014/main" id="{92B889C7-1F4B-A39B-E42A-4251C651A216}"/>
                  </a:ext>
                </a:extLst>
              </p:cNvPr>
              <p:cNvSpPr/>
              <p:nvPr/>
            </p:nvSpPr>
            <p:spPr>
              <a:xfrm>
                <a:off x="278833" y="4643286"/>
                <a:ext cx="295139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002060"/>
                    </a:solidFill>
                  </a:rPr>
                  <a:t>a. Cellules animales</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28" name="Ellipse 27">
              <a:extLst>
                <a:ext uri="{FF2B5EF4-FFF2-40B4-BE49-F238E27FC236}">
                  <a16:creationId xmlns:a16="http://schemas.microsoft.com/office/drawing/2014/main" id="{36C7D6B5-3D43-4112-87E8-600AEE0C8966}"/>
                </a:ext>
              </a:extLst>
            </p:cNvPr>
            <p:cNvSpPr/>
            <p:nvPr/>
          </p:nvSpPr>
          <p:spPr>
            <a:xfrm>
              <a:off x="2373501"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Ellipse 28">
              <a:extLst>
                <a:ext uri="{FF2B5EF4-FFF2-40B4-BE49-F238E27FC236}">
                  <a16:creationId xmlns:a16="http://schemas.microsoft.com/office/drawing/2014/main" id="{16FE3679-65BA-DA0B-C44F-6F7E984BB085}"/>
                </a:ext>
              </a:extLst>
            </p:cNvPr>
            <p:cNvSpPr/>
            <p:nvPr/>
          </p:nvSpPr>
          <p:spPr>
            <a:xfrm>
              <a:off x="5951267"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lipse 29">
              <a:extLst>
                <a:ext uri="{FF2B5EF4-FFF2-40B4-BE49-F238E27FC236}">
                  <a16:creationId xmlns:a16="http://schemas.microsoft.com/office/drawing/2014/main" id="{34EB48D6-89C4-E6B5-5E9E-9415539E4AA0}"/>
                </a:ext>
              </a:extLst>
            </p:cNvPr>
            <p:cNvSpPr/>
            <p:nvPr/>
          </p:nvSpPr>
          <p:spPr>
            <a:xfrm>
              <a:off x="9529033" y="5116581"/>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Ellipse 33">
            <a:extLst>
              <a:ext uri="{FF2B5EF4-FFF2-40B4-BE49-F238E27FC236}">
                <a16:creationId xmlns:a16="http://schemas.microsoft.com/office/drawing/2014/main" id="{788C9DBD-C69C-7488-1C78-BBDDF43F35C3}"/>
              </a:ext>
            </a:extLst>
          </p:cNvPr>
          <p:cNvSpPr/>
          <p:nvPr/>
        </p:nvSpPr>
        <p:spPr>
          <a:xfrm>
            <a:off x="2446016" y="3583534"/>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Ellipse 34">
            <a:extLst>
              <a:ext uri="{FF2B5EF4-FFF2-40B4-BE49-F238E27FC236}">
                <a16:creationId xmlns:a16="http://schemas.microsoft.com/office/drawing/2014/main" id="{20E34AB0-80C5-5C8F-C546-BF90E6950307}"/>
              </a:ext>
            </a:extLst>
          </p:cNvPr>
          <p:cNvSpPr/>
          <p:nvPr/>
        </p:nvSpPr>
        <p:spPr>
          <a:xfrm>
            <a:off x="6023782" y="3583534"/>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Ellipse 35">
            <a:extLst>
              <a:ext uri="{FF2B5EF4-FFF2-40B4-BE49-F238E27FC236}">
                <a16:creationId xmlns:a16="http://schemas.microsoft.com/office/drawing/2014/main" id="{C5B0DC6B-B69A-A7D3-4662-CEA35FF7CD3E}"/>
              </a:ext>
            </a:extLst>
          </p:cNvPr>
          <p:cNvSpPr/>
          <p:nvPr/>
        </p:nvSpPr>
        <p:spPr>
          <a:xfrm>
            <a:off x="9601548" y="3583534"/>
            <a:ext cx="146179" cy="1639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C9DCF11-2A4F-F1F1-6897-D16AAA60796D}"/>
              </a:ext>
            </a:extLst>
          </p:cNvPr>
          <p:cNvSpPr/>
          <p:nvPr/>
        </p:nvSpPr>
        <p:spPr>
          <a:xfrm>
            <a:off x="1398696" y="3413485"/>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1</a:t>
            </a:r>
            <a:endParaRPr lang="en-US" b="1" dirty="0"/>
          </a:p>
        </p:txBody>
      </p:sp>
      <p:sp>
        <p:nvSpPr>
          <p:cNvPr id="38" name="Rectangle 37">
            <a:extLst>
              <a:ext uri="{FF2B5EF4-FFF2-40B4-BE49-F238E27FC236}">
                <a16:creationId xmlns:a16="http://schemas.microsoft.com/office/drawing/2014/main" id="{7C8D0246-6BDB-010E-85D7-2BA1AEB8FA45}"/>
              </a:ext>
            </a:extLst>
          </p:cNvPr>
          <p:cNvSpPr/>
          <p:nvPr/>
        </p:nvSpPr>
        <p:spPr>
          <a:xfrm>
            <a:off x="4929205" y="3429720"/>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2</a:t>
            </a:r>
            <a:endParaRPr lang="en-US" b="1" dirty="0"/>
          </a:p>
        </p:txBody>
      </p:sp>
      <p:sp>
        <p:nvSpPr>
          <p:cNvPr id="39" name="Rectangle 38">
            <a:extLst>
              <a:ext uri="{FF2B5EF4-FFF2-40B4-BE49-F238E27FC236}">
                <a16:creationId xmlns:a16="http://schemas.microsoft.com/office/drawing/2014/main" id="{C4614979-3EA8-989D-6232-97E6F0551269}"/>
              </a:ext>
            </a:extLst>
          </p:cNvPr>
          <p:cNvSpPr/>
          <p:nvPr/>
        </p:nvSpPr>
        <p:spPr>
          <a:xfrm>
            <a:off x="8614231" y="3413484"/>
            <a:ext cx="309579" cy="3339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3</a:t>
            </a:r>
            <a:endParaRPr lang="en-US" b="1" dirty="0"/>
          </a:p>
        </p:txBody>
      </p:sp>
      <p:cxnSp>
        <p:nvCxnSpPr>
          <p:cNvPr id="41" name="Connecteur droit avec flèche 40">
            <a:extLst>
              <a:ext uri="{FF2B5EF4-FFF2-40B4-BE49-F238E27FC236}">
                <a16:creationId xmlns:a16="http://schemas.microsoft.com/office/drawing/2014/main" id="{393F1821-AFC4-BA43-8803-0F02793DAD60}"/>
              </a:ext>
            </a:extLst>
          </p:cNvPr>
          <p:cNvCxnSpPr>
            <a:cxnSpLocks/>
            <a:stCxn id="34" idx="6"/>
            <a:endCxn id="30" idx="2"/>
          </p:cNvCxnSpPr>
          <p:nvPr/>
        </p:nvCxnSpPr>
        <p:spPr>
          <a:xfrm>
            <a:off x="2592195" y="3665495"/>
            <a:ext cx="6936838" cy="153304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onnecteur droit avec flèche 41">
            <a:extLst>
              <a:ext uri="{FF2B5EF4-FFF2-40B4-BE49-F238E27FC236}">
                <a16:creationId xmlns:a16="http://schemas.microsoft.com/office/drawing/2014/main" id="{3C228756-2709-6444-7A4D-D1EA664B635E}"/>
              </a:ext>
            </a:extLst>
          </p:cNvPr>
          <p:cNvCxnSpPr>
            <a:cxnSpLocks/>
            <a:stCxn id="36" idx="4"/>
            <a:endCxn id="29" idx="7"/>
          </p:cNvCxnSpPr>
          <p:nvPr/>
        </p:nvCxnSpPr>
        <p:spPr>
          <a:xfrm flipH="1">
            <a:off x="6076039" y="3747456"/>
            <a:ext cx="3598599" cy="139313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Connecteur droit avec flèche 44">
            <a:extLst>
              <a:ext uri="{FF2B5EF4-FFF2-40B4-BE49-F238E27FC236}">
                <a16:creationId xmlns:a16="http://schemas.microsoft.com/office/drawing/2014/main" id="{2D6C6E70-62B7-969A-33C5-04AF78BD7CC3}"/>
              </a:ext>
            </a:extLst>
          </p:cNvPr>
          <p:cNvCxnSpPr>
            <a:cxnSpLocks/>
            <a:stCxn id="35" idx="3"/>
            <a:endCxn id="28" idx="6"/>
          </p:cNvCxnSpPr>
          <p:nvPr/>
        </p:nvCxnSpPr>
        <p:spPr>
          <a:xfrm flipH="1">
            <a:off x="2519680" y="3723450"/>
            <a:ext cx="3525509" cy="147509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1445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264FC-B028-90EC-D505-9CCCEDF3BB54}"/>
            </a:ext>
          </a:extLst>
        </p:cNvPr>
        <p:cNvGrpSpPr/>
        <p:nvPr/>
      </p:nvGrpSpPr>
      <p:grpSpPr>
        <a:xfrm>
          <a:off x="0" y="0"/>
          <a:ext cx="0" cy="0"/>
          <a:chOff x="0" y="0"/>
          <a:chExt cx="0" cy="0"/>
        </a:xfrm>
      </p:grpSpPr>
      <p:grpSp>
        <p:nvGrpSpPr>
          <p:cNvPr id="10" name="Groupe 9">
            <a:extLst>
              <a:ext uri="{FF2B5EF4-FFF2-40B4-BE49-F238E27FC236}">
                <a16:creationId xmlns:a16="http://schemas.microsoft.com/office/drawing/2014/main" id="{C99F9C4B-6B3C-B20C-E1DA-9FA726D387B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739A842-4D10-7CED-041F-9D9144BF555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CBE160C-C019-6257-CDD6-4269E39DF39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 coins arrondis 29">
            <a:extLst>
              <a:ext uri="{FF2B5EF4-FFF2-40B4-BE49-F238E27FC236}">
                <a16:creationId xmlns:a16="http://schemas.microsoft.com/office/drawing/2014/main" id="{42F526A4-7CCF-3369-0756-90A848AEC21A}"/>
              </a:ext>
            </a:extLst>
          </p:cNvPr>
          <p:cNvSpPr/>
          <p:nvPr/>
        </p:nvSpPr>
        <p:spPr>
          <a:xfrm>
            <a:off x="719596" y="1607397"/>
            <a:ext cx="8556484" cy="578882"/>
          </a:xfrm>
          <a:prstGeom prst="roundRect">
            <a:avLst/>
          </a:prstGeom>
          <a:ln w="19050">
            <a:noFill/>
            <a:prstDash val="dash"/>
          </a:ln>
        </p:spPr>
        <p:txBody>
          <a:bodyPr wrap="square">
            <a:spAutoFit/>
          </a:bodyPr>
          <a:lstStyle/>
          <a:p>
            <a:pPr lvl="0">
              <a:spcAft>
                <a:spcPts val="600"/>
              </a:spcAft>
            </a:pPr>
            <a:r>
              <a:rPr lang="fr-FR" sz="2800" b="1" dirty="0">
                <a:solidFill>
                  <a:srgbClr val="0852A4"/>
                </a:solidFill>
                <a:latin typeface="+mj-lt"/>
              </a:rPr>
              <a:t>2. Reliez chaque type de cellule à sa forme.</a:t>
            </a:r>
            <a:endParaRPr lang="fr-FR" sz="2800" dirty="0">
              <a:solidFill>
                <a:srgbClr val="0852A4"/>
              </a:solidFill>
              <a:latin typeface="+mj-lt"/>
            </a:endParaRPr>
          </a:p>
        </p:txBody>
      </p:sp>
      <p:grpSp>
        <p:nvGrpSpPr>
          <p:cNvPr id="31" name="Groupe 30">
            <a:extLst>
              <a:ext uri="{FF2B5EF4-FFF2-40B4-BE49-F238E27FC236}">
                <a16:creationId xmlns:a16="http://schemas.microsoft.com/office/drawing/2014/main" id="{0C843191-7DEE-69F9-D076-BC4682677ED7}"/>
              </a:ext>
            </a:extLst>
          </p:cNvPr>
          <p:cNvGrpSpPr/>
          <p:nvPr/>
        </p:nvGrpSpPr>
        <p:grpSpPr>
          <a:xfrm>
            <a:off x="1577383" y="2986089"/>
            <a:ext cx="3566551" cy="2127968"/>
            <a:chOff x="1899920" y="4056839"/>
            <a:chExt cx="3566551" cy="2127968"/>
          </a:xfrm>
        </p:grpSpPr>
        <p:sp>
          <p:nvSpPr>
            <p:cNvPr id="32" name="Rectangle : coins arrondis 31">
              <a:extLst>
                <a:ext uri="{FF2B5EF4-FFF2-40B4-BE49-F238E27FC236}">
                  <a16:creationId xmlns:a16="http://schemas.microsoft.com/office/drawing/2014/main" id="{31D47ADF-BDB5-8F79-F683-4702BDD3A3CA}"/>
                </a:ext>
              </a:extLst>
            </p:cNvPr>
            <p:cNvSpPr/>
            <p:nvPr/>
          </p:nvSpPr>
          <p:spPr>
            <a:xfrm>
              <a:off x="2631440" y="5674029"/>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Cellule Bactérienne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3" name="Rectangle : coins arrondis 32">
              <a:extLst>
                <a:ext uri="{FF2B5EF4-FFF2-40B4-BE49-F238E27FC236}">
                  <a16:creationId xmlns:a16="http://schemas.microsoft.com/office/drawing/2014/main" id="{A3819924-219E-9FB6-38A8-FEA59E2AC942}"/>
                </a:ext>
              </a:extLst>
            </p:cNvPr>
            <p:cNvSpPr/>
            <p:nvPr/>
          </p:nvSpPr>
          <p:spPr>
            <a:xfrm>
              <a:off x="2631440" y="4898091"/>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Cellule végétale</a:t>
              </a:r>
            </a:p>
          </p:txBody>
        </p:sp>
        <p:sp>
          <p:nvSpPr>
            <p:cNvPr id="34" name="Rectangle : coins arrondis 33">
              <a:extLst>
                <a:ext uri="{FF2B5EF4-FFF2-40B4-BE49-F238E27FC236}">
                  <a16:creationId xmlns:a16="http://schemas.microsoft.com/office/drawing/2014/main" id="{5181DFCE-2BAC-0236-20C7-ED0636FCA190}"/>
                </a:ext>
              </a:extLst>
            </p:cNvPr>
            <p:cNvSpPr/>
            <p:nvPr/>
          </p:nvSpPr>
          <p:spPr>
            <a:xfrm>
              <a:off x="2631440" y="4056839"/>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Cellule animale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5" name="Rectangle : coins arrondis 34">
              <a:extLst>
                <a:ext uri="{FF2B5EF4-FFF2-40B4-BE49-F238E27FC236}">
                  <a16:creationId xmlns:a16="http://schemas.microsoft.com/office/drawing/2014/main" id="{93509DC8-2336-AF60-9A1D-A621A080E80A}"/>
                </a:ext>
              </a:extLst>
            </p:cNvPr>
            <p:cNvSpPr/>
            <p:nvPr/>
          </p:nvSpPr>
          <p:spPr>
            <a:xfrm>
              <a:off x="1899920" y="4057423"/>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1</a:t>
              </a:r>
            </a:p>
          </p:txBody>
        </p:sp>
        <p:sp>
          <p:nvSpPr>
            <p:cNvPr id="36" name="Rectangle : coins arrondis 35">
              <a:extLst>
                <a:ext uri="{FF2B5EF4-FFF2-40B4-BE49-F238E27FC236}">
                  <a16:creationId xmlns:a16="http://schemas.microsoft.com/office/drawing/2014/main" id="{91447A88-C0A7-7663-85DB-826649BEB45E}"/>
                </a:ext>
              </a:extLst>
            </p:cNvPr>
            <p:cNvSpPr/>
            <p:nvPr/>
          </p:nvSpPr>
          <p:spPr>
            <a:xfrm>
              <a:off x="1899920" y="5664590"/>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3</a:t>
              </a:r>
            </a:p>
          </p:txBody>
        </p:sp>
        <p:sp>
          <p:nvSpPr>
            <p:cNvPr id="37" name="Rectangle : coins arrondis 36">
              <a:extLst>
                <a:ext uri="{FF2B5EF4-FFF2-40B4-BE49-F238E27FC236}">
                  <a16:creationId xmlns:a16="http://schemas.microsoft.com/office/drawing/2014/main" id="{97F95B9D-08F9-A503-9AC7-39AFFB9743A8}"/>
                </a:ext>
              </a:extLst>
            </p:cNvPr>
            <p:cNvSpPr/>
            <p:nvPr/>
          </p:nvSpPr>
          <p:spPr>
            <a:xfrm>
              <a:off x="1899920" y="4898675"/>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2</a:t>
              </a:r>
            </a:p>
          </p:txBody>
        </p:sp>
      </p:grpSp>
      <p:sp>
        <p:nvSpPr>
          <p:cNvPr id="39" name="ZoneTexte 38">
            <a:extLst>
              <a:ext uri="{FF2B5EF4-FFF2-40B4-BE49-F238E27FC236}">
                <a16:creationId xmlns:a16="http://schemas.microsoft.com/office/drawing/2014/main" id="{8ECF43A7-C08C-F1E7-411D-B14B9CCA5E74}"/>
              </a:ext>
            </a:extLst>
          </p:cNvPr>
          <p:cNvSpPr txBox="1"/>
          <p:nvPr/>
        </p:nvSpPr>
        <p:spPr>
          <a:xfrm>
            <a:off x="929249" y="299079"/>
            <a:ext cx="9723120" cy="369332"/>
          </a:xfrm>
          <a:prstGeom prst="rect">
            <a:avLst/>
          </a:prstGeom>
          <a:noFill/>
        </p:spPr>
        <p:txBody>
          <a:bodyPr wrap="square">
            <a:spAutoFit/>
          </a:bodyPr>
          <a:lstStyle/>
          <a:p>
            <a:r>
              <a:rPr lang="fr-FR" b="1" dirty="0">
                <a:solidFill>
                  <a:schemeClr val="bg2">
                    <a:lumMod val="50000"/>
                  </a:schemeClr>
                </a:solidFill>
              </a:rPr>
              <a:t>Voici une deuxième question.</a:t>
            </a:r>
          </a:p>
        </p:txBody>
      </p:sp>
      <p:sp>
        <p:nvSpPr>
          <p:cNvPr id="41" name="ZoneTexte 40">
            <a:extLst>
              <a:ext uri="{FF2B5EF4-FFF2-40B4-BE49-F238E27FC236}">
                <a16:creationId xmlns:a16="http://schemas.microsoft.com/office/drawing/2014/main" id="{6B1BEFA9-98F1-DA36-3381-4F49B321178D}"/>
              </a:ext>
            </a:extLst>
          </p:cNvPr>
          <p:cNvSpPr txBox="1"/>
          <p:nvPr/>
        </p:nvSpPr>
        <p:spPr>
          <a:xfrm>
            <a:off x="929249" y="598406"/>
            <a:ext cx="7188591" cy="369332"/>
          </a:xfrm>
          <a:prstGeom prst="rect">
            <a:avLst/>
          </a:prstGeom>
          <a:noFill/>
        </p:spPr>
        <p:txBody>
          <a:bodyPr wrap="square">
            <a:spAutoFit/>
          </a:bodyPr>
          <a:lstStyle/>
          <a:p>
            <a:r>
              <a:rPr lang="fr-FR" sz="1800" i="1" dirty="0">
                <a:solidFill>
                  <a:schemeClr val="bg2">
                    <a:lumMod val="75000"/>
                  </a:schemeClr>
                </a:solidFill>
              </a:rPr>
              <a:t>Inviter les élèves à utiliser les ardoises</a:t>
            </a:r>
            <a:endParaRPr lang="en-US" i="1" dirty="0">
              <a:solidFill>
                <a:schemeClr val="bg2">
                  <a:lumMod val="75000"/>
                </a:schemeClr>
              </a:solidFill>
            </a:endParaRPr>
          </a:p>
        </p:txBody>
      </p:sp>
      <p:grpSp>
        <p:nvGrpSpPr>
          <p:cNvPr id="42" name="Groupe 41">
            <a:extLst>
              <a:ext uri="{FF2B5EF4-FFF2-40B4-BE49-F238E27FC236}">
                <a16:creationId xmlns:a16="http://schemas.microsoft.com/office/drawing/2014/main" id="{1AC8D5B2-C8B4-D1EA-C964-15ECE5CCF543}"/>
              </a:ext>
            </a:extLst>
          </p:cNvPr>
          <p:cNvGrpSpPr/>
          <p:nvPr/>
        </p:nvGrpSpPr>
        <p:grpSpPr>
          <a:xfrm>
            <a:off x="6946552" y="3018746"/>
            <a:ext cx="3566551" cy="2127968"/>
            <a:chOff x="1899920" y="4056839"/>
            <a:chExt cx="3566551" cy="2127968"/>
          </a:xfrm>
        </p:grpSpPr>
        <p:sp>
          <p:nvSpPr>
            <p:cNvPr id="43" name="Rectangle : coins arrondis 42">
              <a:extLst>
                <a:ext uri="{FF2B5EF4-FFF2-40B4-BE49-F238E27FC236}">
                  <a16:creationId xmlns:a16="http://schemas.microsoft.com/office/drawing/2014/main" id="{423B4E84-160A-E3B6-8C5A-6FCB6E96A146}"/>
                </a:ext>
              </a:extLst>
            </p:cNvPr>
            <p:cNvSpPr/>
            <p:nvPr/>
          </p:nvSpPr>
          <p:spPr>
            <a:xfrm>
              <a:off x="2631440" y="5674029"/>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Sphérique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4" name="Rectangle : coins arrondis 43">
              <a:extLst>
                <a:ext uri="{FF2B5EF4-FFF2-40B4-BE49-F238E27FC236}">
                  <a16:creationId xmlns:a16="http://schemas.microsoft.com/office/drawing/2014/main" id="{D02F91F3-0598-BAFA-BB5B-F8695C7EC7A3}"/>
                </a:ext>
              </a:extLst>
            </p:cNvPr>
            <p:cNvSpPr/>
            <p:nvPr/>
          </p:nvSpPr>
          <p:spPr>
            <a:xfrm>
              <a:off x="2631440" y="4898091"/>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En batônnet</a:t>
              </a:r>
            </a:p>
          </p:txBody>
        </p:sp>
        <p:sp>
          <p:nvSpPr>
            <p:cNvPr id="45" name="Rectangle : coins arrondis 44">
              <a:extLst>
                <a:ext uri="{FF2B5EF4-FFF2-40B4-BE49-F238E27FC236}">
                  <a16:creationId xmlns:a16="http://schemas.microsoft.com/office/drawing/2014/main" id="{F9E0E7F5-4BE1-57B9-6617-D44F88023907}"/>
                </a:ext>
              </a:extLst>
            </p:cNvPr>
            <p:cNvSpPr/>
            <p:nvPr/>
          </p:nvSpPr>
          <p:spPr>
            <a:xfrm>
              <a:off x="2631440" y="4056839"/>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En polygone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6" name="Rectangle : coins arrondis 45">
              <a:extLst>
                <a:ext uri="{FF2B5EF4-FFF2-40B4-BE49-F238E27FC236}">
                  <a16:creationId xmlns:a16="http://schemas.microsoft.com/office/drawing/2014/main" id="{2024FDFF-3C7B-E37D-E82A-C058CF02748B}"/>
                </a:ext>
              </a:extLst>
            </p:cNvPr>
            <p:cNvSpPr/>
            <p:nvPr/>
          </p:nvSpPr>
          <p:spPr>
            <a:xfrm>
              <a:off x="1899920" y="4057423"/>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47" name="Rectangle : coins arrondis 46">
              <a:extLst>
                <a:ext uri="{FF2B5EF4-FFF2-40B4-BE49-F238E27FC236}">
                  <a16:creationId xmlns:a16="http://schemas.microsoft.com/office/drawing/2014/main" id="{3BD34FBF-CF89-92CA-E9F9-B5E3D574355E}"/>
                </a:ext>
              </a:extLst>
            </p:cNvPr>
            <p:cNvSpPr/>
            <p:nvPr/>
          </p:nvSpPr>
          <p:spPr>
            <a:xfrm>
              <a:off x="1899920" y="5664590"/>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48" name="Rectangle : coins arrondis 47">
              <a:extLst>
                <a:ext uri="{FF2B5EF4-FFF2-40B4-BE49-F238E27FC236}">
                  <a16:creationId xmlns:a16="http://schemas.microsoft.com/office/drawing/2014/main" id="{27D3EC07-7FDD-28D9-A0E6-62366B65C3A3}"/>
                </a:ext>
              </a:extLst>
            </p:cNvPr>
            <p:cNvSpPr/>
            <p:nvPr/>
          </p:nvSpPr>
          <p:spPr>
            <a:xfrm>
              <a:off x="1899920" y="4898675"/>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spTree>
    <p:extLst>
      <p:ext uri="{BB962C8B-B14F-4D97-AF65-F5344CB8AC3E}">
        <p14:creationId xmlns:p14="http://schemas.microsoft.com/office/powerpoint/2010/main" val="956697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728B2-0A55-46D1-E9E3-DA5C6527B98E}"/>
            </a:ext>
          </a:extLst>
        </p:cNvPr>
        <p:cNvGrpSpPr/>
        <p:nvPr/>
      </p:nvGrpSpPr>
      <p:grpSpPr>
        <a:xfrm>
          <a:off x="0" y="0"/>
          <a:ext cx="0" cy="0"/>
          <a:chOff x="0" y="0"/>
          <a:chExt cx="0" cy="0"/>
        </a:xfrm>
      </p:grpSpPr>
      <p:grpSp>
        <p:nvGrpSpPr>
          <p:cNvPr id="31" name="Groupe 30">
            <a:extLst>
              <a:ext uri="{FF2B5EF4-FFF2-40B4-BE49-F238E27FC236}">
                <a16:creationId xmlns:a16="http://schemas.microsoft.com/office/drawing/2014/main" id="{2E351048-BDCB-CF4D-0BDC-157DCB968A5D}"/>
              </a:ext>
            </a:extLst>
          </p:cNvPr>
          <p:cNvGrpSpPr/>
          <p:nvPr/>
        </p:nvGrpSpPr>
        <p:grpSpPr>
          <a:xfrm>
            <a:off x="1577383" y="2986089"/>
            <a:ext cx="3566551" cy="2127968"/>
            <a:chOff x="1899920" y="4056839"/>
            <a:chExt cx="3566551" cy="2127968"/>
          </a:xfrm>
        </p:grpSpPr>
        <p:sp>
          <p:nvSpPr>
            <p:cNvPr id="32" name="Rectangle : coins arrondis 31">
              <a:extLst>
                <a:ext uri="{FF2B5EF4-FFF2-40B4-BE49-F238E27FC236}">
                  <a16:creationId xmlns:a16="http://schemas.microsoft.com/office/drawing/2014/main" id="{8754A985-AD9F-24BB-B8C3-C3C885E2AA94}"/>
                </a:ext>
              </a:extLst>
            </p:cNvPr>
            <p:cNvSpPr/>
            <p:nvPr/>
          </p:nvSpPr>
          <p:spPr>
            <a:xfrm>
              <a:off x="2631440" y="5674029"/>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Cellule Bactérienne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3" name="Rectangle : coins arrondis 32">
              <a:extLst>
                <a:ext uri="{FF2B5EF4-FFF2-40B4-BE49-F238E27FC236}">
                  <a16:creationId xmlns:a16="http://schemas.microsoft.com/office/drawing/2014/main" id="{FA7865DB-F410-EA25-53B2-6214E87350C8}"/>
                </a:ext>
              </a:extLst>
            </p:cNvPr>
            <p:cNvSpPr/>
            <p:nvPr/>
          </p:nvSpPr>
          <p:spPr>
            <a:xfrm>
              <a:off x="2631440" y="4898091"/>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Cellule végétale</a:t>
              </a:r>
            </a:p>
          </p:txBody>
        </p:sp>
        <p:sp>
          <p:nvSpPr>
            <p:cNvPr id="34" name="Rectangle : coins arrondis 33">
              <a:extLst>
                <a:ext uri="{FF2B5EF4-FFF2-40B4-BE49-F238E27FC236}">
                  <a16:creationId xmlns:a16="http://schemas.microsoft.com/office/drawing/2014/main" id="{C4C87D45-F2F0-DC18-03BB-F5933CA9FE32}"/>
                </a:ext>
              </a:extLst>
            </p:cNvPr>
            <p:cNvSpPr/>
            <p:nvPr/>
          </p:nvSpPr>
          <p:spPr>
            <a:xfrm>
              <a:off x="2631440" y="4056839"/>
              <a:ext cx="2835031"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Cellule animale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5" name="Rectangle : coins arrondis 34">
              <a:extLst>
                <a:ext uri="{FF2B5EF4-FFF2-40B4-BE49-F238E27FC236}">
                  <a16:creationId xmlns:a16="http://schemas.microsoft.com/office/drawing/2014/main" id="{3EC70ED9-5B29-FB48-9794-D5F6A660C3CC}"/>
                </a:ext>
              </a:extLst>
            </p:cNvPr>
            <p:cNvSpPr/>
            <p:nvPr/>
          </p:nvSpPr>
          <p:spPr>
            <a:xfrm>
              <a:off x="1899920" y="4057423"/>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1</a:t>
              </a:r>
            </a:p>
          </p:txBody>
        </p:sp>
        <p:sp>
          <p:nvSpPr>
            <p:cNvPr id="36" name="Rectangle : coins arrondis 35">
              <a:extLst>
                <a:ext uri="{FF2B5EF4-FFF2-40B4-BE49-F238E27FC236}">
                  <a16:creationId xmlns:a16="http://schemas.microsoft.com/office/drawing/2014/main" id="{D2BCB18E-E3D3-B6B1-3028-FC908DD1D12A}"/>
                </a:ext>
              </a:extLst>
            </p:cNvPr>
            <p:cNvSpPr/>
            <p:nvPr/>
          </p:nvSpPr>
          <p:spPr>
            <a:xfrm>
              <a:off x="1899920" y="5664590"/>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3</a:t>
              </a:r>
            </a:p>
          </p:txBody>
        </p:sp>
        <p:sp>
          <p:nvSpPr>
            <p:cNvPr id="37" name="Rectangle : coins arrondis 36">
              <a:extLst>
                <a:ext uri="{FF2B5EF4-FFF2-40B4-BE49-F238E27FC236}">
                  <a16:creationId xmlns:a16="http://schemas.microsoft.com/office/drawing/2014/main" id="{66200E73-D139-7E2A-B1AD-63E54E5D8294}"/>
                </a:ext>
              </a:extLst>
            </p:cNvPr>
            <p:cNvSpPr/>
            <p:nvPr/>
          </p:nvSpPr>
          <p:spPr>
            <a:xfrm>
              <a:off x="1899920" y="4898675"/>
              <a:ext cx="731520"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2</a:t>
              </a:r>
            </a:p>
          </p:txBody>
        </p:sp>
      </p:grpSp>
      <p:sp>
        <p:nvSpPr>
          <p:cNvPr id="39" name="ZoneTexte 38">
            <a:extLst>
              <a:ext uri="{FF2B5EF4-FFF2-40B4-BE49-F238E27FC236}">
                <a16:creationId xmlns:a16="http://schemas.microsoft.com/office/drawing/2014/main" id="{4F703167-E6D1-1C5D-0EAA-922114E2BF9F}"/>
              </a:ext>
            </a:extLst>
          </p:cNvPr>
          <p:cNvSpPr txBox="1"/>
          <p:nvPr/>
        </p:nvSpPr>
        <p:spPr>
          <a:xfrm>
            <a:off x="929249" y="299079"/>
            <a:ext cx="9723120" cy="369332"/>
          </a:xfrm>
          <a:prstGeom prst="rect">
            <a:avLst/>
          </a:prstGeom>
          <a:noFill/>
        </p:spPr>
        <p:txBody>
          <a:bodyPr wrap="square">
            <a:spAutoFit/>
          </a:bodyPr>
          <a:lstStyle/>
          <a:p>
            <a:r>
              <a:rPr lang="fr-FR" b="1" dirty="0">
                <a:solidFill>
                  <a:schemeClr val="bg2">
                    <a:lumMod val="50000"/>
                  </a:schemeClr>
                </a:solidFill>
              </a:rPr>
              <a:t>Parfait !</a:t>
            </a:r>
          </a:p>
        </p:txBody>
      </p:sp>
      <p:grpSp>
        <p:nvGrpSpPr>
          <p:cNvPr id="42" name="Groupe 41">
            <a:extLst>
              <a:ext uri="{FF2B5EF4-FFF2-40B4-BE49-F238E27FC236}">
                <a16:creationId xmlns:a16="http://schemas.microsoft.com/office/drawing/2014/main" id="{7C95DEB7-C954-2FA4-4680-EFDD402E8BEE}"/>
              </a:ext>
            </a:extLst>
          </p:cNvPr>
          <p:cNvGrpSpPr/>
          <p:nvPr/>
        </p:nvGrpSpPr>
        <p:grpSpPr>
          <a:xfrm>
            <a:off x="6946552" y="3018746"/>
            <a:ext cx="3566551" cy="2127968"/>
            <a:chOff x="1899920" y="4056839"/>
            <a:chExt cx="3566551" cy="2127968"/>
          </a:xfrm>
        </p:grpSpPr>
        <p:sp>
          <p:nvSpPr>
            <p:cNvPr id="43" name="Rectangle : coins arrondis 42">
              <a:extLst>
                <a:ext uri="{FF2B5EF4-FFF2-40B4-BE49-F238E27FC236}">
                  <a16:creationId xmlns:a16="http://schemas.microsoft.com/office/drawing/2014/main" id="{50F2DB1D-2FD9-12E7-4124-FFC520199CC0}"/>
                </a:ext>
              </a:extLst>
            </p:cNvPr>
            <p:cNvSpPr/>
            <p:nvPr/>
          </p:nvSpPr>
          <p:spPr>
            <a:xfrm>
              <a:off x="2631440" y="5674029"/>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dirty="0">
                  <a:solidFill>
                    <a:srgbClr val="002060"/>
                  </a:solidFill>
                </a:rPr>
                <a:t>Sphérique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4" name="Rectangle : coins arrondis 43">
              <a:extLst>
                <a:ext uri="{FF2B5EF4-FFF2-40B4-BE49-F238E27FC236}">
                  <a16:creationId xmlns:a16="http://schemas.microsoft.com/office/drawing/2014/main" id="{6BFF2E79-95B5-3442-E23E-917267DA1D77}"/>
                </a:ext>
              </a:extLst>
            </p:cNvPr>
            <p:cNvSpPr/>
            <p:nvPr/>
          </p:nvSpPr>
          <p:spPr>
            <a:xfrm>
              <a:off x="2631440" y="4898091"/>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En batônnet</a:t>
              </a:r>
            </a:p>
          </p:txBody>
        </p:sp>
        <p:sp>
          <p:nvSpPr>
            <p:cNvPr id="45" name="Rectangle : coins arrondis 44">
              <a:extLst>
                <a:ext uri="{FF2B5EF4-FFF2-40B4-BE49-F238E27FC236}">
                  <a16:creationId xmlns:a16="http://schemas.microsoft.com/office/drawing/2014/main" id="{CD72FBC6-4BFB-6AB5-5025-F9AD0FB0AA46}"/>
                </a:ext>
              </a:extLst>
            </p:cNvPr>
            <p:cNvSpPr/>
            <p:nvPr/>
          </p:nvSpPr>
          <p:spPr>
            <a:xfrm>
              <a:off x="2631440" y="4056839"/>
              <a:ext cx="2835031"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fr-FR" sz="2200" b="1" noProof="0" dirty="0">
                  <a:solidFill>
                    <a:srgbClr val="002060"/>
                  </a:solidFill>
                </a:rPr>
                <a:t>En polygone</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46" name="Rectangle : coins arrondis 45">
              <a:extLst>
                <a:ext uri="{FF2B5EF4-FFF2-40B4-BE49-F238E27FC236}">
                  <a16:creationId xmlns:a16="http://schemas.microsoft.com/office/drawing/2014/main" id="{8C62AD72-9F6E-544E-04B9-34F0C63FF949}"/>
                </a:ext>
              </a:extLst>
            </p:cNvPr>
            <p:cNvSpPr/>
            <p:nvPr/>
          </p:nvSpPr>
          <p:spPr>
            <a:xfrm>
              <a:off x="1899920" y="4057423"/>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47" name="Rectangle : coins arrondis 46">
              <a:extLst>
                <a:ext uri="{FF2B5EF4-FFF2-40B4-BE49-F238E27FC236}">
                  <a16:creationId xmlns:a16="http://schemas.microsoft.com/office/drawing/2014/main" id="{CC6198D5-1AFC-0D63-EFAE-3560DE0535C6}"/>
                </a:ext>
              </a:extLst>
            </p:cNvPr>
            <p:cNvSpPr/>
            <p:nvPr/>
          </p:nvSpPr>
          <p:spPr>
            <a:xfrm>
              <a:off x="1899920" y="5664590"/>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48" name="Rectangle : coins arrondis 47">
              <a:extLst>
                <a:ext uri="{FF2B5EF4-FFF2-40B4-BE49-F238E27FC236}">
                  <a16:creationId xmlns:a16="http://schemas.microsoft.com/office/drawing/2014/main" id="{1A338E40-9A78-5FC4-0C22-165D4E5DDA2C}"/>
                </a:ext>
              </a:extLst>
            </p:cNvPr>
            <p:cNvSpPr/>
            <p:nvPr/>
          </p:nvSpPr>
          <p:spPr>
            <a:xfrm>
              <a:off x="1899920" y="4898675"/>
              <a:ext cx="731520" cy="510778"/>
            </a:xfrm>
            <a:prstGeom prst="roundRect">
              <a:avLst/>
            </a:prstGeom>
            <a:solidFill>
              <a:schemeClr val="accent2">
                <a:lumMod val="20000"/>
                <a:lumOff val="80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pic>
        <p:nvPicPr>
          <p:cNvPr id="2" name="Google Shape;289;p51">
            <a:extLst>
              <a:ext uri="{FF2B5EF4-FFF2-40B4-BE49-F238E27FC236}">
                <a16:creationId xmlns:a16="http://schemas.microsoft.com/office/drawing/2014/main" id="{75064BE1-90A0-A4B3-7D25-BFF16C7B350A}"/>
              </a:ext>
            </a:extLst>
          </p:cNvPr>
          <p:cNvPicPr preferRelativeResize="0"/>
          <p:nvPr/>
        </p:nvPicPr>
        <p:blipFill rotWithShape="1">
          <a:blip r:embed="rId2">
            <a:alphaModFix/>
          </a:blip>
          <a:srcRect/>
          <a:stretch/>
        </p:blipFill>
        <p:spPr>
          <a:xfrm>
            <a:off x="11592560" y="505151"/>
            <a:ext cx="429565" cy="462513"/>
          </a:xfrm>
          <a:prstGeom prst="rect">
            <a:avLst/>
          </a:prstGeom>
          <a:noFill/>
          <a:ln>
            <a:noFill/>
          </a:ln>
        </p:spPr>
      </p:pic>
      <p:cxnSp>
        <p:nvCxnSpPr>
          <p:cNvPr id="3" name="Connecteur droit avec flèche 2">
            <a:extLst>
              <a:ext uri="{FF2B5EF4-FFF2-40B4-BE49-F238E27FC236}">
                <a16:creationId xmlns:a16="http://schemas.microsoft.com/office/drawing/2014/main" id="{950FB33C-0053-09CF-3A98-B971C1A8F5C3}"/>
              </a:ext>
            </a:extLst>
          </p:cNvPr>
          <p:cNvCxnSpPr>
            <a:cxnSpLocks/>
            <a:stCxn id="34" idx="3"/>
            <a:endCxn id="47" idx="1"/>
          </p:cNvCxnSpPr>
          <p:nvPr/>
        </p:nvCxnSpPr>
        <p:spPr>
          <a:xfrm>
            <a:off x="5143934" y="3241478"/>
            <a:ext cx="1802618" cy="164040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Connecteur droit avec flèche 5">
            <a:extLst>
              <a:ext uri="{FF2B5EF4-FFF2-40B4-BE49-F238E27FC236}">
                <a16:creationId xmlns:a16="http://schemas.microsoft.com/office/drawing/2014/main" id="{AF64B2A0-58A7-8EE7-AE2E-7EC1DFAEBDB4}"/>
              </a:ext>
            </a:extLst>
          </p:cNvPr>
          <p:cNvCxnSpPr>
            <a:cxnSpLocks/>
            <a:stCxn id="33" idx="3"/>
            <a:endCxn id="46" idx="1"/>
          </p:cNvCxnSpPr>
          <p:nvPr/>
        </p:nvCxnSpPr>
        <p:spPr>
          <a:xfrm flipV="1">
            <a:off x="5143934" y="3274719"/>
            <a:ext cx="1802618" cy="80801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DFF62852-7F74-549B-8C8F-6B3FCA93D69E}"/>
              </a:ext>
            </a:extLst>
          </p:cNvPr>
          <p:cNvCxnSpPr>
            <a:cxnSpLocks/>
            <a:stCxn id="32" idx="3"/>
            <a:endCxn id="48" idx="1"/>
          </p:cNvCxnSpPr>
          <p:nvPr/>
        </p:nvCxnSpPr>
        <p:spPr>
          <a:xfrm flipV="1">
            <a:off x="5143934" y="4115971"/>
            <a:ext cx="1802618" cy="74269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037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Placeholder 9" descr="A cartoon of a person working on a plant&#10;&#10;AI-generated content may be incorrect.">
            <a:extLst>
              <a:ext uri="{FF2B5EF4-FFF2-40B4-BE49-F238E27FC236}">
                <a16:creationId xmlns:a16="http://schemas.microsoft.com/office/drawing/2014/main" id="{4AD6A894-977A-5AB6-270A-61E73FD9B5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2" r="162"/>
          <a:stretch>
            <a:fillRect/>
          </a:stretch>
        </p:blipFill>
        <p:spPr/>
      </p:pic>
      <p:pic>
        <p:nvPicPr>
          <p:cNvPr id="12" name="Picture Placeholder 11" descr="A cartoon of kids studying&#10;&#10;AI-generated content may be incorrect.">
            <a:extLst>
              <a:ext uri="{FF2B5EF4-FFF2-40B4-BE49-F238E27FC236}">
                <a16:creationId xmlns:a16="http://schemas.microsoft.com/office/drawing/2014/main" id="{C26EBEDD-C088-BFE1-2C78-1E6364CEC42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935" r="3935"/>
          <a:stretch>
            <a:fillRect/>
          </a:stretch>
        </p:blipFill>
        <p:spPr/>
      </p:pic>
      <p:sp>
        <p:nvSpPr>
          <p:cNvPr id="7" name="Picture Placeholder 6">
            <a:extLst>
              <a:ext uri="{FF2B5EF4-FFF2-40B4-BE49-F238E27FC236}">
                <a16:creationId xmlns:a16="http://schemas.microsoft.com/office/drawing/2014/main" id="{2461D43B-D27F-6B4C-55EF-F443D42B8E21}"/>
              </a:ext>
            </a:extLst>
          </p:cNvPr>
          <p:cNvSpPr>
            <a:spLocks noGrp="1"/>
          </p:cNvSpPr>
          <p:nvPr>
            <p:ph type="pic" sz="quarter" idx="11"/>
          </p:nvPr>
        </p:nvSpPr>
        <p:spPr>
          <a:xfrm>
            <a:off x="2202163" y="4185977"/>
            <a:ext cx="1828800" cy="1728000"/>
          </a:xfrm>
        </p:spPr>
        <p:txBody>
          <a:bodyPr/>
          <a:lstStyle/>
          <a:p>
            <a:endParaRPr lang="fr-FR"/>
          </a:p>
        </p:txBody>
      </p:sp>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r>
              <a:rPr lang="fr-FR" dirty="0"/>
              <a:t>20 min</a:t>
            </a:r>
          </a:p>
        </p:txBody>
      </p:sp>
    </p:spTree>
    <p:extLst>
      <p:ext uri="{BB962C8B-B14F-4D97-AF65-F5344CB8AC3E}">
        <p14:creationId xmlns:p14="http://schemas.microsoft.com/office/powerpoint/2010/main" val="2791204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e 21">
            <a:extLst>
              <a:ext uri="{FF2B5EF4-FFF2-40B4-BE49-F238E27FC236}">
                <a16:creationId xmlns:a16="http://schemas.microsoft.com/office/drawing/2014/main" id="{4D897CEE-9B46-E7AE-A76D-CECD1B85D12D}"/>
              </a:ext>
            </a:extLst>
          </p:cNvPr>
          <p:cNvGrpSpPr/>
          <p:nvPr/>
        </p:nvGrpSpPr>
        <p:grpSpPr>
          <a:xfrm>
            <a:off x="2539765" y="1577440"/>
            <a:ext cx="7236754" cy="3934532"/>
            <a:chOff x="2539765" y="1577440"/>
            <a:chExt cx="7236754" cy="3934532"/>
          </a:xfrm>
        </p:grpSpPr>
        <p:sp>
          <p:nvSpPr>
            <p:cNvPr id="4" name="Google Shape;1071;p26">
              <a:extLst>
                <a:ext uri="{FF2B5EF4-FFF2-40B4-BE49-F238E27FC236}">
                  <a16:creationId xmlns:a16="http://schemas.microsoft.com/office/drawing/2014/main" id="{11C469A1-1C6C-A8C5-75AA-931C3F9C2B0B}"/>
                </a:ext>
              </a:extLst>
            </p:cNvPr>
            <p:cNvSpPr/>
            <p:nvPr/>
          </p:nvSpPr>
          <p:spPr>
            <a:xfrm>
              <a:off x="4453242" y="1694146"/>
              <a:ext cx="3043308" cy="699669"/>
            </a:xfrm>
            <a:custGeom>
              <a:avLst/>
              <a:gdLst/>
              <a:ahLst/>
              <a:cxnLst/>
              <a:rect l="l" t="t" r="r" b="b"/>
              <a:pathLst>
                <a:path w="28457" h="17300" extrusionOk="0">
                  <a:moveTo>
                    <a:pt x="1810" y="0"/>
                  </a:moveTo>
                  <a:cubicBezTo>
                    <a:pt x="810" y="0"/>
                    <a:pt x="0" y="810"/>
                    <a:pt x="0" y="1810"/>
                  </a:cubicBezTo>
                  <a:lnTo>
                    <a:pt x="0" y="15478"/>
                  </a:lnTo>
                  <a:cubicBezTo>
                    <a:pt x="0" y="16478"/>
                    <a:pt x="810" y="17300"/>
                    <a:pt x="1810" y="17300"/>
                  </a:cubicBezTo>
                  <a:lnTo>
                    <a:pt x="26647" y="17300"/>
                  </a:lnTo>
                  <a:cubicBezTo>
                    <a:pt x="27647" y="17300"/>
                    <a:pt x="28456" y="16478"/>
                    <a:pt x="28456" y="15478"/>
                  </a:cubicBezTo>
                  <a:lnTo>
                    <a:pt x="28456" y="1810"/>
                  </a:lnTo>
                  <a:cubicBezTo>
                    <a:pt x="28456" y="810"/>
                    <a:pt x="27647" y="0"/>
                    <a:pt x="26647" y="0"/>
                  </a:cubicBezTo>
                  <a:lnTo>
                    <a:pt x="20967" y="0"/>
                  </a:lnTo>
                  <a:cubicBezTo>
                    <a:pt x="20836" y="0"/>
                    <a:pt x="20729" y="107"/>
                    <a:pt x="20729" y="250"/>
                  </a:cubicBezTo>
                  <a:cubicBezTo>
                    <a:pt x="20729" y="381"/>
                    <a:pt x="20836" y="488"/>
                    <a:pt x="20967" y="488"/>
                  </a:cubicBezTo>
                  <a:lnTo>
                    <a:pt x="26647" y="488"/>
                  </a:lnTo>
                  <a:cubicBezTo>
                    <a:pt x="27385" y="488"/>
                    <a:pt x="27968" y="1084"/>
                    <a:pt x="27968" y="1810"/>
                  </a:cubicBezTo>
                  <a:lnTo>
                    <a:pt x="27968" y="15478"/>
                  </a:lnTo>
                  <a:cubicBezTo>
                    <a:pt x="27968" y="16217"/>
                    <a:pt x="27385" y="16800"/>
                    <a:pt x="26647" y="16800"/>
                  </a:cubicBezTo>
                  <a:lnTo>
                    <a:pt x="1810" y="16800"/>
                  </a:lnTo>
                  <a:cubicBezTo>
                    <a:pt x="1084" y="16800"/>
                    <a:pt x="489" y="16217"/>
                    <a:pt x="489" y="15478"/>
                  </a:cubicBezTo>
                  <a:lnTo>
                    <a:pt x="489" y="1810"/>
                  </a:lnTo>
                  <a:cubicBezTo>
                    <a:pt x="489" y="1084"/>
                    <a:pt x="1084" y="488"/>
                    <a:pt x="1810" y="488"/>
                  </a:cubicBezTo>
                  <a:lnTo>
                    <a:pt x="10097" y="488"/>
                  </a:lnTo>
                  <a:cubicBezTo>
                    <a:pt x="10228" y="488"/>
                    <a:pt x="10335" y="381"/>
                    <a:pt x="10335" y="250"/>
                  </a:cubicBezTo>
                  <a:cubicBezTo>
                    <a:pt x="10335" y="107"/>
                    <a:pt x="10228" y="0"/>
                    <a:pt x="10097" y="0"/>
                  </a:cubicBezTo>
                  <a:close/>
                </a:path>
              </a:pathLst>
            </a:custGeom>
            <a:solidFill>
              <a:schemeClr val="accent1"/>
            </a:solidFill>
            <a:ln>
              <a:solidFill>
                <a:srgbClr val="70B1B6"/>
              </a:solidFill>
            </a:ln>
          </p:spPr>
          <p:txBody>
            <a:bodyPr spcFirstLastPara="1" wrap="square" lIns="121900" tIns="121900" rIns="121900" bIns="121900" anchor="ctr" anchorCtr="0">
              <a:noAutofit/>
            </a:bodyPr>
            <a:lstStyle/>
            <a:p>
              <a:pPr algn="ctr"/>
              <a:endParaRPr sz="2400" dirty="0">
                <a:latin typeface="Fira Sans Extra Condensed"/>
                <a:ea typeface="Fira Sans Extra Condensed"/>
                <a:cs typeface="Fira Sans Extra Condensed"/>
                <a:sym typeface="Fira Sans Extra Condensed"/>
              </a:endParaRPr>
            </a:p>
          </p:txBody>
        </p:sp>
        <p:sp>
          <p:nvSpPr>
            <p:cNvPr id="5" name="ZoneTexte 4">
              <a:extLst>
                <a:ext uri="{FF2B5EF4-FFF2-40B4-BE49-F238E27FC236}">
                  <a16:creationId xmlns:a16="http://schemas.microsoft.com/office/drawing/2014/main" id="{076ACBED-659C-CEE6-C534-806FD147BA5A}"/>
                </a:ext>
              </a:extLst>
            </p:cNvPr>
            <p:cNvSpPr txBox="1"/>
            <p:nvPr/>
          </p:nvSpPr>
          <p:spPr>
            <a:xfrm>
              <a:off x="4644361" y="1789363"/>
              <a:ext cx="3043308" cy="461665"/>
            </a:xfrm>
            <a:prstGeom prst="rect">
              <a:avLst/>
            </a:prstGeom>
            <a:noFill/>
          </p:spPr>
          <p:txBody>
            <a:bodyPr wrap="square" rtlCol="0">
              <a:spAutoFit/>
            </a:bodyPr>
            <a:lstStyle/>
            <a:p>
              <a:r>
                <a:rPr lang="fr-FR" sz="2400" dirty="0"/>
                <a:t>Travaux pratiques</a:t>
              </a:r>
            </a:p>
          </p:txBody>
        </p:sp>
        <p:sp>
          <p:nvSpPr>
            <p:cNvPr id="6" name="Google Shape;1070;p26">
              <a:extLst>
                <a:ext uri="{FF2B5EF4-FFF2-40B4-BE49-F238E27FC236}">
                  <a16:creationId xmlns:a16="http://schemas.microsoft.com/office/drawing/2014/main" id="{EA878481-F610-4081-4384-2500F9D245C6}"/>
                </a:ext>
              </a:extLst>
            </p:cNvPr>
            <p:cNvSpPr/>
            <p:nvPr/>
          </p:nvSpPr>
          <p:spPr>
            <a:xfrm>
              <a:off x="5570755" y="1630291"/>
              <a:ext cx="106001" cy="105961"/>
            </a:xfrm>
            <a:custGeom>
              <a:avLst/>
              <a:gdLst/>
              <a:ahLst/>
              <a:cxnLst/>
              <a:rect l="l" t="t" r="r" b="b"/>
              <a:pathLst>
                <a:path w="2621" h="2620" extrusionOk="0">
                  <a:moveTo>
                    <a:pt x="1310" y="1"/>
                  </a:moveTo>
                  <a:cubicBezTo>
                    <a:pt x="584" y="1"/>
                    <a:pt x="1" y="584"/>
                    <a:pt x="1" y="1310"/>
                  </a:cubicBezTo>
                  <a:cubicBezTo>
                    <a:pt x="1" y="2037"/>
                    <a:pt x="584" y="2620"/>
                    <a:pt x="1310" y="2620"/>
                  </a:cubicBezTo>
                  <a:cubicBezTo>
                    <a:pt x="2037" y="2620"/>
                    <a:pt x="2620" y="2037"/>
                    <a:pt x="2620" y="1310"/>
                  </a:cubicBezTo>
                  <a:cubicBezTo>
                    <a:pt x="2620" y="584"/>
                    <a:pt x="2037" y="1"/>
                    <a:pt x="1310" y="1"/>
                  </a:cubicBezTo>
                  <a:close/>
                </a:path>
              </a:pathLst>
            </a:custGeom>
            <a:solidFill>
              <a:srgbClr val="70B1B6"/>
            </a:solidFill>
            <a:ln>
              <a:solidFill>
                <a:srgbClr val="70B1B6"/>
              </a:solid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7" name="Google Shape;1069;p26">
              <a:extLst>
                <a:ext uri="{FF2B5EF4-FFF2-40B4-BE49-F238E27FC236}">
                  <a16:creationId xmlns:a16="http://schemas.microsoft.com/office/drawing/2014/main" id="{B138A21F-DD69-9B3E-A98D-B806BA385811}"/>
                </a:ext>
              </a:extLst>
            </p:cNvPr>
            <p:cNvSpPr/>
            <p:nvPr/>
          </p:nvSpPr>
          <p:spPr>
            <a:xfrm>
              <a:off x="5509477" y="1577440"/>
              <a:ext cx="211883" cy="211923"/>
            </a:xfrm>
            <a:custGeom>
              <a:avLst/>
              <a:gdLst/>
              <a:ahLst/>
              <a:cxnLst/>
              <a:rect l="l" t="t" r="r" b="b"/>
              <a:pathLst>
                <a:path w="5239" h="5240" extrusionOk="0">
                  <a:moveTo>
                    <a:pt x="2619" y="489"/>
                  </a:moveTo>
                  <a:cubicBezTo>
                    <a:pt x="3786" y="489"/>
                    <a:pt x="4751" y="1442"/>
                    <a:pt x="4751" y="2620"/>
                  </a:cubicBezTo>
                  <a:cubicBezTo>
                    <a:pt x="4751" y="3787"/>
                    <a:pt x="3786" y="4740"/>
                    <a:pt x="2619" y="4740"/>
                  </a:cubicBezTo>
                  <a:cubicBezTo>
                    <a:pt x="1441" y="4740"/>
                    <a:pt x="488" y="3787"/>
                    <a:pt x="488" y="2620"/>
                  </a:cubicBezTo>
                  <a:cubicBezTo>
                    <a:pt x="488" y="1442"/>
                    <a:pt x="1441" y="489"/>
                    <a:pt x="2619" y="489"/>
                  </a:cubicBezTo>
                  <a:close/>
                  <a:moveTo>
                    <a:pt x="2619" y="1"/>
                  </a:moveTo>
                  <a:cubicBezTo>
                    <a:pt x="1179" y="1"/>
                    <a:pt x="0" y="1180"/>
                    <a:pt x="0" y="2620"/>
                  </a:cubicBezTo>
                  <a:cubicBezTo>
                    <a:pt x="0" y="4061"/>
                    <a:pt x="1179" y="5240"/>
                    <a:pt x="2619" y="5240"/>
                  </a:cubicBezTo>
                  <a:cubicBezTo>
                    <a:pt x="4060" y="5240"/>
                    <a:pt x="5239" y="4061"/>
                    <a:pt x="5239" y="2620"/>
                  </a:cubicBezTo>
                  <a:cubicBezTo>
                    <a:pt x="5239" y="1180"/>
                    <a:pt x="4060" y="1"/>
                    <a:pt x="2619" y="1"/>
                  </a:cubicBezTo>
                  <a:close/>
                </a:path>
              </a:pathLst>
            </a:custGeom>
            <a:solidFill>
              <a:schemeClr val="accent1"/>
            </a:solidFill>
            <a:ln>
              <a:solidFill>
                <a:srgbClr val="70B1B6"/>
              </a:solidFill>
            </a:ln>
          </p:spPr>
          <p:txBody>
            <a:bodyPr spcFirstLastPara="1" wrap="square" lIns="121900" tIns="121900" rIns="121900" bIns="121900" anchor="ctr" anchorCtr="0">
              <a:noAutofit/>
            </a:bodyPr>
            <a:lstStyle/>
            <a:p>
              <a:pPr algn="ctr"/>
              <a:endParaRPr sz="2400">
                <a:latin typeface="Fira Sans Extra Condensed"/>
                <a:ea typeface="Fira Sans Extra Condensed"/>
                <a:cs typeface="Fira Sans Extra Condensed"/>
                <a:sym typeface="Fira Sans Extra Condensed"/>
              </a:endParaRPr>
            </a:p>
          </p:txBody>
        </p:sp>
        <p:sp>
          <p:nvSpPr>
            <p:cNvPr id="8" name="Google Shape;1376;p31">
              <a:extLst>
                <a:ext uri="{FF2B5EF4-FFF2-40B4-BE49-F238E27FC236}">
                  <a16:creationId xmlns:a16="http://schemas.microsoft.com/office/drawing/2014/main" id="{5EA0EA0C-CE90-0FC4-1BB7-F30446815DF4}"/>
                </a:ext>
              </a:extLst>
            </p:cNvPr>
            <p:cNvSpPr/>
            <p:nvPr/>
          </p:nvSpPr>
          <p:spPr>
            <a:xfrm>
              <a:off x="7045091" y="2699185"/>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defRPr/>
              </a:pPr>
              <a:r>
                <a:rPr lang="fr-FR" sz="2000" dirty="0">
                  <a:solidFill>
                    <a:prstClr val="black"/>
                  </a:solidFill>
                  <a:latin typeface="Calibri"/>
                  <a:cs typeface="Poppins ExtraBold" panose="020B0604020202020204" charset="0"/>
                  <a:sym typeface="Hammersmith One"/>
                </a:rPr>
                <a:t>Observation de l’épiderme d’oignon</a:t>
              </a:r>
            </a:p>
          </p:txBody>
        </p:sp>
        <p:sp>
          <p:nvSpPr>
            <p:cNvPr id="9" name="Google Shape;1376;p31">
              <a:extLst>
                <a:ext uri="{FF2B5EF4-FFF2-40B4-BE49-F238E27FC236}">
                  <a16:creationId xmlns:a16="http://schemas.microsoft.com/office/drawing/2014/main" id="{C4E83A82-C218-E8CC-76A1-8217AC344C68}"/>
                </a:ext>
              </a:extLst>
            </p:cNvPr>
            <p:cNvSpPr/>
            <p:nvPr/>
          </p:nvSpPr>
          <p:spPr>
            <a:xfrm>
              <a:off x="7068544" y="3788607"/>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pPr>
              <a:r>
                <a:rPr lang="fr-FR" sz="2000" dirty="0">
                  <a:solidFill>
                    <a:prstClr val="black"/>
                  </a:solidFill>
                  <a:latin typeface="Calibri"/>
                  <a:cs typeface="Poppins ExtraBold" panose="020B0604020202020204" charset="0"/>
                  <a:sym typeface="Hammersmith One"/>
                </a:rPr>
                <a:t>Observation de l’épithélium buccal </a:t>
              </a:r>
            </a:p>
          </p:txBody>
        </p:sp>
        <p:sp>
          <p:nvSpPr>
            <p:cNvPr id="10" name="Google Shape;1376;p31">
              <a:extLst>
                <a:ext uri="{FF2B5EF4-FFF2-40B4-BE49-F238E27FC236}">
                  <a16:creationId xmlns:a16="http://schemas.microsoft.com/office/drawing/2014/main" id="{27994CB2-4A84-0E2F-8FF4-01F94AE5E3F0}"/>
                </a:ext>
              </a:extLst>
            </p:cNvPr>
            <p:cNvSpPr/>
            <p:nvPr/>
          </p:nvSpPr>
          <p:spPr>
            <a:xfrm>
              <a:off x="7068544" y="4924545"/>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pPr>
              <a:r>
                <a:rPr lang="fr-FR" sz="2000" dirty="0">
                  <a:solidFill>
                    <a:prstClr val="black"/>
                  </a:solidFill>
                  <a:latin typeface="Calibri"/>
                  <a:cs typeface="Poppins ExtraBold" panose="020B0604020202020204" charset="0"/>
                  <a:sym typeface="Hammersmith One"/>
                </a:rPr>
                <a:t>Observation </a:t>
              </a:r>
              <a:r>
                <a:rPr lang="fr-FR" sz="2000">
                  <a:solidFill>
                    <a:prstClr val="black"/>
                  </a:solidFill>
                  <a:latin typeface="Calibri"/>
                  <a:cs typeface="Poppins ExtraBold" panose="020B0604020202020204" charset="0"/>
                  <a:sym typeface="Hammersmith One"/>
                </a:rPr>
                <a:t>de Yaourt</a:t>
              </a:r>
              <a:endParaRPr lang="fr-FR" sz="2000" dirty="0">
                <a:solidFill>
                  <a:prstClr val="black"/>
                </a:solidFill>
                <a:latin typeface="Calibri"/>
                <a:cs typeface="Poppins ExtraBold" panose="020B0604020202020204" charset="0"/>
                <a:sym typeface="Hammersmith One"/>
              </a:endParaRPr>
            </a:p>
          </p:txBody>
        </p:sp>
        <p:sp>
          <p:nvSpPr>
            <p:cNvPr id="11" name="Google Shape;1376;p31">
              <a:extLst>
                <a:ext uri="{FF2B5EF4-FFF2-40B4-BE49-F238E27FC236}">
                  <a16:creationId xmlns:a16="http://schemas.microsoft.com/office/drawing/2014/main" id="{9A39D8C1-94DC-5906-A689-11A4F82F1F83}"/>
                </a:ext>
              </a:extLst>
            </p:cNvPr>
            <p:cNvSpPr/>
            <p:nvPr/>
          </p:nvSpPr>
          <p:spPr>
            <a:xfrm>
              <a:off x="2539766" y="2699185"/>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defRPr/>
              </a:pPr>
              <a:r>
                <a:rPr lang="fr-FR" sz="2000" dirty="0">
                  <a:solidFill>
                    <a:prstClr val="black"/>
                  </a:solidFill>
                  <a:latin typeface="Calibri"/>
                  <a:cs typeface="Poppins ExtraBold" panose="020B0604020202020204" charset="0"/>
                  <a:sym typeface="Hammersmith One"/>
                </a:rPr>
                <a:t>Groupe 1</a:t>
              </a:r>
            </a:p>
          </p:txBody>
        </p:sp>
        <p:sp>
          <p:nvSpPr>
            <p:cNvPr id="12" name="Google Shape;1376;p31">
              <a:extLst>
                <a:ext uri="{FF2B5EF4-FFF2-40B4-BE49-F238E27FC236}">
                  <a16:creationId xmlns:a16="http://schemas.microsoft.com/office/drawing/2014/main" id="{10C5A9FB-C3C4-D3A7-9847-8C242617ECC5}"/>
                </a:ext>
              </a:extLst>
            </p:cNvPr>
            <p:cNvSpPr/>
            <p:nvPr/>
          </p:nvSpPr>
          <p:spPr>
            <a:xfrm>
              <a:off x="2539765" y="3788607"/>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defRPr/>
              </a:pPr>
              <a:r>
                <a:rPr lang="fr-FR" sz="2000" dirty="0">
                  <a:solidFill>
                    <a:prstClr val="black"/>
                  </a:solidFill>
                  <a:latin typeface="Calibri"/>
                  <a:cs typeface="Poppins ExtraBold" panose="020B0604020202020204" charset="0"/>
                  <a:sym typeface="Hammersmith One"/>
                </a:rPr>
                <a:t>Groupe 2</a:t>
              </a:r>
            </a:p>
          </p:txBody>
        </p:sp>
        <p:sp>
          <p:nvSpPr>
            <p:cNvPr id="13" name="Google Shape;1376;p31">
              <a:extLst>
                <a:ext uri="{FF2B5EF4-FFF2-40B4-BE49-F238E27FC236}">
                  <a16:creationId xmlns:a16="http://schemas.microsoft.com/office/drawing/2014/main" id="{5766B82A-C64F-DA40-B3AC-38CF655E2BBD}"/>
                </a:ext>
              </a:extLst>
            </p:cNvPr>
            <p:cNvSpPr/>
            <p:nvPr/>
          </p:nvSpPr>
          <p:spPr>
            <a:xfrm>
              <a:off x="2539765" y="4924544"/>
              <a:ext cx="2707975" cy="587427"/>
            </a:xfrm>
            <a:prstGeom prst="rect">
              <a:avLst/>
            </a:prstGeom>
            <a:noFill/>
            <a:ln>
              <a:solidFill>
                <a:srgbClr val="004568"/>
              </a:solidFill>
            </a:ln>
          </p:spPr>
          <p:txBody>
            <a:bodyPr spcFirstLastPara="1" wrap="square" lIns="121900" tIns="121900" rIns="121900" bIns="121900" anchor="ctr" anchorCtr="0">
              <a:noAutofit/>
            </a:bodyPr>
            <a:lstStyle/>
            <a:p>
              <a:pPr algn="ctr" defTabSz="1219170">
                <a:buClr>
                  <a:srgbClr val="000000"/>
                </a:buClr>
                <a:buSzPts val="2400"/>
                <a:defRPr/>
              </a:pPr>
              <a:r>
                <a:rPr lang="fr-FR" sz="2000" dirty="0">
                  <a:solidFill>
                    <a:prstClr val="black"/>
                  </a:solidFill>
                  <a:latin typeface="Calibri"/>
                  <a:cs typeface="Poppins ExtraBold" panose="020B0604020202020204" charset="0"/>
                  <a:sym typeface="Hammersmith One"/>
                </a:rPr>
                <a:t>Groupe 3</a:t>
              </a:r>
            </a:p>
          </p:txBody>
        </p:sp>
        <p:sp>
          <p:nvSpPr>
            <p:cNvPr id="14" name="Arrow: Right 17">
              <a:extLst>
                <a:ext uri="{FF2B5EF4-FFF2-40B4-BE49-F238E27FC236}">
                  <a16:creationId xmlns:a16="http://schemas.microsoft.com/office/drawing/2014/main" id="{9362995D-3BC7-9EFD-4244-ECA9839DEE2B}"/>
                </a:ext>
              </a:extLst>
            </p:cNvPr>
            <p:cNvSpPr/>
            <p:nvPr/>
          </p:nvSpPr>
          <p:spPr>
            <a:xfrm>
              <a:off x="5974896" y="2707148"/>
              <a:ext cx="238125" cy="5715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8">
              <a:extLst>
                <a:ext uri="{FF2B5EF4-FFF2-40B4-BE49-F238E27FC236}">
                  <a16:creationId xmlns:a16="http://schemas.microsoft.com/office/drawing/2014/main" id="{2CEBFB6A-C830-0918-C419-D052B69F1747}"/>
                </a:ext>
              </a:extLst>
            </p:cNvPr>
            <p:cNvSpPr/>
            <p:nvPr/>
          </p:nvSpPr>
          <p:spPr>
            <a:xfrm>
              <a:off x="5974896" y="3788607"/>
              <a:ext cx="238125" cy="5715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9">
              <a:extLst>
                <a:ext uri="{FF2B5EF4-FFF2-40B4-BE49-F238E27FC236}">
                  <a16:creationId xmlns:a16="http://schemas.microsoft.com/office/drawing/2014/main" id="{7C780407-1750-5C93-18D9-05E7FFABB4DC}"/>
                </a:ext>
              </a:extLst>
            </p:cNvPr>
            <p:cNvSpPr/>
            <p:nvPr/>
          </p:nvSpPr>
          <p:spPr>
            <a:xfrm>
              <a:off x="5974896" y="4940471"/>
              <a:ext cx="238125" cy="5715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ZoneTexte 16">
            <a:extLst>
              <a:ext uri="{FF2B5EF4-FFF2-40B4-BE49-F238E27FC236}">
                <a16:creationId xmlns:a16="http://schemas.microsoft.com/office/drawing/2014/main" id="{BBB9F6EB-ED5C-B964-EA37-08DBE968F737}"/>
              </a:ext>
            </a:extLst>
          </p:cNvPr>
          <p:cNvSpPr txBox="1"/>
          <p:nvPr/>
        </p:nvSpPr>
        <p:spPr>
          <a:xfrm>
            <a:off x="763763" y="163682"/>
            <a:ext cx="10412237" cy="830997"/>
          </a:xfrm>
          <a:prstGeom prst="rect">
            <a:avLst/>
          </a:prstGeom>
          <a:noFill/>
        </p:spPr>
        <p:txBody>
          <a:bodyPr wrap="square">
            <a:spAutoFit/>
          </a:bodyPr>
          <a:lstStyle/>
          <a:p>
            <a:pPr lvl="0" algn="just"/>
            <a:r>
              <a:rPr lang="fr-FR" sz="1600" b="1" dirty="0">
                <a:solidFill>
                  <a:schemeClr val="bg2">
                    <a:lumMod val="50000"/>
                  </a:schemeClr>
                </a:solidFill>
                <a:sym typeface="Hammersmith One"/>
              </a:rPr>
              <a:t>Maintenant, vous allez travailler en petits groupes, pour réaliser une observation microscopique d’une préparation soit de l’épiderme d’oignon, de l’épithélium buccal ou de yaourt. Puis vous allez décrire vos observations. Chaque groupe prépare une observation microscopique, qui sera utilisé par les autres groupes.</a:t>
            </a:r>
          </a:p>
        </p:txBody>
      </p:sp>
    </p:spTree>
    <p:extLst>
      <p:ext uri="{BB962C8B-B14F-4D97-AF65-F5344CB8AC3E}">
        <p14:creationId xmlns:p14="http://schemas.microsoft.com/office/powerpoint/2010/main" val="553670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grpSp>
        <p:nvGrpSpPr>
          <p:cNvPr id="3" name="Groupe 37">
            <a:extLst>
              <a:ext uri="{FF2B5EF4-FFF2-40B4-BE49-F238E27FC236}">
                <a16:creationId xmlns:a16="http://schemas.microsoft.com/office/drawing/2014/main" id="{A33C7927-053D-0865-807E-ED98F5D9A6CF}"/>
              </a:ext>
            </a:extLst>
          </p:cNvPr>
          <p:cNvGrpSpPr/>
          <p:nvPr/>
        </p:nvGrpSpPr>
        <p:grpSpPr>
          <a:xfrm>
            <a:off x="10844783" y="260549"/>
            <a:ext cx="611417" cy="504991"/>
            <a:chOff x="582302" y="4457015"/>
            <a:chExt cx="630930" cy="588164"/>
          </a:xfrm>
        </p:grpSpPr>
        <p:pic>
          <p:nvPicPr>
            <p:cNvPr id="5" name="Picture 7">
              <a:extLst>
                <a:ext uri="{FF2B5EF4-FFF2-40B4-BE49-F238E27FC236}">
                  <a16:creationId xmlns:a16="http://schemas.microsoft.com/office/drawing/2014/main" id="{C3E1001D-E8C5-7D3A-C1FE-A48BA3FAABF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6" name="Picture 7">
              <a:extLst>
                <a:ext uri="{FF2B5EF4-FFF2-40B4-BE49-F238E27FC236}">
                  <a16:creationId xmlns:a16="http://schemas.microsoft.com/office/drawing/2014/main" id="{9C75DE01-6454-6157-9B6E-BE33C89E4B12}"/>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8" name="Image 7" descr="Une image contenant texte, capture d’écran, Visage humain, personne&#10;&#10;Le contenu généré par l’IA peut être incorrect.">
            <a:extLst>
              <a:ext uri="{FF2B5EF4-FFF2-40B4-BE49-F238E27FC236}">
                <a16:creationId xmlns:a16="http://schemas.microsoft.com/office/drawing/2014/main" id="{3FE9FDF4-2236-B0E5-2784-8F691CD5EE72}"/>
              </a:ext>
            </a:extLst>
          </p:cNvPr>
          <p:cNvPicPr>
            <a:picLocks noChangeAspect="1"/>
          </p:cNvPicPr>
          <p:nvPr/>
        </p:nvPicPr>
        <p:blipFill>
          <a:blip r:embed="rId4"/>
          <a:stretch>
            <a:fillRect/>
          </a:stretch>
        </p:blipFill>
        <p:spPr>
          <a:xfrm>
            <a:off x="369463" y="1775732"/>
            <a:ext cx="11453074" cy="3306536"/>
          </a:xfrm>
          <a:prstGeom prst="rect">
            <a:avLst/>
          </a:prstGeom>
        </p:spPr>
      </p:pic>
      <p:sp>
        <p:nvSpPr>
          <p:cNvPr id="16" name="ZoneTexte 15">
            <a:extLst>
              <a:ext uri="{FF2B5EF4-FFF2-40B4-BE49-F238E27FC236}">
                <a16:creationId xmlns:a16="http://schemas.microsoft.com/office/drawing/2014/main" id="{13829C23-1F62-F45E-528F-37F6694FE34F}"/>
              </a:ext>
            </a:extLst>
          </p:cNvPr>
          <p:cNvSpPr txBox="1"/>
          <p:nvPr/>
        </p:nvSpPr>
        <p:spPr>
          <a:xfrm>
            <a:off x="956771" y="295808"/>
            <a:ext cx="9243869" cy="400110"/>
          </a:xfrm>
          <a:prstGeom prst="rect">
            <a:avLst/>
          </a:prstGeom>
          <a:noFill/>
        </p:spPr>
        <p:txBody>
          <a:bodyPr wrap="square">
            <a:spAutoFit/>
          </a:bodyPr>
          <a:lstStyle/>
          <a:p>
            <a:r>
              <a:rPr lang="fr-FR" sz="2000" b="1" dirty="0">
                <a:solidFill>
                  <a:schemeClr val="bg2">
                    <a:lumMod val="50000"/>
                  </a:schemeClr>
                </a:solidFill>
              </a:rPr>
              <a:t>Maintenant, vous allez réaliser la tâche suivante:</a:t>
            </a:r>
          </a:p>
        </p:txBody>
      </p:sp>
    </p:spTree>
    <p:extLst>
      <p:ext uri="{BB962C8B-B14F-4D97-AF65-F5344CB8AC3E}">
        <p14:creationId xmlns:p14="http://schemas.microsoft.com/office/powerpoint/2010/main" val="3721001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3E05-291C-7D0E-97E3-48B70DF0F4A8}"/>
            </a:ext>
          </a:extLst>
        </p:cNvPr>
        <p:cNvGrpSpPr/>
        <p:nvPr/>
      </p:nvGrpSpPr>
      <p:grpSpPr>
        <a:xfrm>
          <a:off x="0" y="0"/>
          <a:ext cx="0" cy="0"/>
          <a:chOff x="0" y="0"/>
          <a:chExt cx="0" cy="0"/>
        </a:xfrm>
      </p:grpSpPr>
      <p:pic>
        <p:nvPicPr>
          <p:cNvPr id="45" name="Picture 1">
            <a:extLst>
              <a:ext uri="{FF2B5EF4-FFF2-40B4-BE49-F238E27FC236}">
                <a16:creationId xmlns:a16="http://schemas.microsoft.com/office/drawing/2014/main" id="{FED57A5C-609E-770E-953D-B9BFBBB9779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9" name="Image 8" descr="Une image contenant texte, bouteille, microscope, médical&#10;&#10;Le contenu généré par l’IA peut être incorrect.">
            <a:extLst>
              <a:ext uri="{FF2B5EF4-FFF2-40B4-BE49-F238E27FC236}">
                <a16:creationId xmlns:a16="http://schemas.microsoft.com/office/drawing/2014/main" id="{FE0C7233-9285-31DF-0723-41B8422C1820}"/>
              </a:ext>
            </a:extLst>
          </p:cNvPr>
          <p:cNvPicPr>
            <a:picLocks noChangeAspect="1"/>
          </p:cNvPicPr>
          <p:nvPr/>
        </p:nvPicPr>
        <p:blipFill>
          <a:blip r:embed="rId4"/>
          <a:stretch>
            <a:fillRect/>
          </a:stretch>
        </p:blipFill>
        <p:spPr>
          <a:xfrm>
            <a:off x="1580383" y="1167537"/>
            <a:ext cx="8571323" cy="5307160"/>
          </a:xfrm>
          <a:prstGeom prst="rect">
            <a:avLst/>
          </a:prstGeom>
        </p:spPr>
      </p:pic>
      <p:sp>
        <p:nvSpPr>
          <p:cNvPr id="19" name="ZoneTexte 18">
            <a:extLst>
              <a:ext uri="{FF2B5EF4-FFF2-40B4-BE49-F238E27FC236}">
                <a16:creationId xmlns:a16="http://schemas.microsoft.com/office/drawing/2014/main" id="{5FB473EF-2214-D324-9B74-B10A1D01F750}"/>
              </a:ext>
            </a:extLst>
          </p:cNvPr>
          <p:cNvSpPr txBox="1"/>
          <p:nvPr/>
        </p:nvSpPr>
        <p:spPr>
          <a:xfrm>
            <a:off x="853628" y="160180"/>
            <a:ext cx="10024831" cy="707886"/>
          </a:xfrm>
          <a:prstGeom prst="rect">
            <a:avLst/>
          </a:prstGeom>
          <a:noFill/>
        </p:spPr>
        <p:txBody>
          <a:bodyPr wrap="square">
            <a:spAutoFit/>
          </a:bodyPr>
          <a:lstStyle/>
          <a:p>
            <a:r>
              <a:rPr lang="fr-FR" sz="2000" b="1" dirty="0">
                <a:solidFill>
                  <a:schemeClr val="bg2">
                    <a:lumMod val="50000"/>
                  </a:schemeClr>
                </a:solidFill>
              </a:rPr>
              <a:t>Avant de commencer votre observation, veuillez d’abord vérifier si vous disposez du tout le matériel nécessaire. </a:t>
            </a:r>
          </a:p>
        </p:txBody>
      </p:sp>
    </p:spTree>
    <p:extLst>
      <p:ext uri="{BB962C8B-B14F-4D97-AF65-F5344CB8AC3E}">
        <p14:creationId xmlns:p14="http://schemas.microsoft.com/office/powerpoint/2010/main" val="2074642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F8915-38E2-F5EE-2B48-71D881107802}"/>
            </a:ext>
          </a:extLst>
        </p:cNvPr>
        <p:cNvGrpSpPr/>
        <p:nvPr/>
      </p:nvGrpSpPr>
      <p:grpSpPr>
        <a:xfrm>
          <a:off x="0" y="0"/>
          <a:ext cx="0" cy="0"/>
          <a:chOff x="0" y="0"/>
          <a:chExt cx="0" cy="0"/>
        </a:xfrm>
      </p:grpSpPr>
      <p:sp>
        <p:nvSpPr>
          <p:cNvPr id="14" name="TextBox 12">
            <a:extLst>
              <a:ext uri="{FF2B5EF4-FFF2-40B4-BE49-F238E27FC236}">
                <a16:creationId xmlns:a16="http://schemas.microsoft.com/office/drawing/2014/main" id="{15EB32E5-6ED2-223A-CA9F-1D0704359736}"/>
              </a:ext>
            </a:extLst>
          </p:cNvPr>
          <p:cNvSpPr txBox="1"/>
          <p:nvPr/>
        </p:nvSpPr>
        <p:spPr>
          <a:xfrm>
            <a:off x="1479030" y="1393767"/>
            <a:ext cx="9008461" cy="646986"/>
          </a:xfrm>
          <a:prstGeom prst="roundRect">
            <a:avLst/>
          </a:prstGeom>
          <a:solidFill>
            <a:schemeClr val="bg1"/>
          </a:solidFill>
          <a:ln>
            <a:solidFill>
              <a:srgbClr val="43BC9D"/>
            </a:solidFill>
            <a:prstDash val="solid"/>
          </a:ln>
        </p:spPr>
        <p:txBody>
          <a:bodyPr wrap="square" rtlCol="0">
            <a:spAutoFit/>
          </a:bodyPr>
          <a:lstStyle>
            <a:defPPr>
              <a:defRPr lang="en-US"/>
            </a:defPPr>
            <a:lvl1pPr>
              <a:defRPr b="1">
                <a:solidFill>
                  <a:schemeClr val="accent1"/>
                </a:solidFill>
              </a:defRPr>
            </a:lvl1pPr>
          </a:lstStyle>
          <a:p>
            <a:r>
              <a:rPr lang="fr-FR" sz="1600" dirty="0">
                <a:solidFill>
                  <a:schemeClr val="tx1"/>
                </a:solidFill>
              </a:rPr>
              <a:t>Après avoir installer et préparer votre microscope, suivez le protocole ci-dessous pour réaliser les observations microscopiques. </a:t>
            </a:r>
          </a:p>
        </p:txBody>
      </p:sp>
      <p:pic>
        <p:nvPicPr>
          <p:cNvPr id="15" name="Picture 14" descr="A screenshot of a computer&#10;&#10;Description automatically generated">
            <a:extLst>
              <a:ext uri="{FF2B5EF4-FFF2-40B4-BE49-F238E27FC236}">
                <a16:creationId xmlns:a16="http://schemas.microsoft.com/office/drawing/2014/main" id="{AA425DB2-00A3-2BA7-3110-A1BE75643081}"/>
              </a:ext>
            </a:extLst>
          </p:cNvPr>
          <p:cNvPicPr>
            <a:picLocks noChangeAspect="1"/>
          </p:cNvPicPr>
          <p:nvPr/>
        </p:nvPicPr>
        <p:blipFill>
          <a:blip r:embed="rId2">
            <a:extLst>
              <a:ext uri="{28A0092B-C50C-407E-A947-70E740481C1C}">
                <a14:useLocalDpi xmlns:a14="http://schemas.microsoft.com/office/drawing/2010/main" val="0"/>
              </a:ext>
            </a:extLst>
          </a:blip>
          <a:srcRect b="92550"/>
          <a:stretch>
            <a:fillRect/>
          </a:stretch>
        </p:blipFill>
        <p:spPr>
          <a:xfrm>
            <a:off x="679213" y="961173"/>
            <a:ext cx="10645420" cy="414590"/>
          </a:xfrm>
          <a:prstGeom prst="rect">
            <a:avLst/>
          </a:prstGeom>
        </p:spPr>
      </p:pic>
      <p:sp>
        <p:nvSpPr>
          <p:cNvPr id="17" name="ZoneTexte 16">
            <a:extLst>
              <a:ext uri="{FF2B5EF4-FFF2-40B4-BE49-F238E27FC236}">
                <a16:creationId xmlns:a16="http://schemas.microsoft.com/office/drawing/2014/main" id="{5ABEB185-4D8B-86BE-45B9-8E665C0E4058}"/>
              </a:ext>
            </a:extLst>
          </p:cNvPr>
          <p:cNvSpPr txBox="1"/>
          <p:nvPr/>
        </p:nvSpPr>
        <p:spPr>
          <a:xfrm>
            <a:off x="1479030" y="2226523"/>
            <a:ext cx="9061123" cy="3970318"/>
          </a:xfrm>
          <a:prstGeom prst="rect">
            <a:avLst/>
          </a:prstGeom>
          <a:noFill/>
        </p:spPr>
        <p:txBody>
          <a:bodyPr wrap="square">
            <a:spAutoFit/>
          </a:bodyPr>
          <a:lstStyle/>
          <a:p>
            <a:pPr>
              <a:buNone/>
            </a:pPr>
            <a:r>
              <a:rPr lang="fr-FR" b="1" dirty="0"/>
              <a:t>1.</a:t>
            </a:r>
            <a:r>
              <a:rPr lang="fr-FR" dirty="0"/>
              <a:t> </a:t>
            </a:r>
            <a:r>
              <a:rPr lang="fr-FR" b="1" dirty="0"/>
              <a:t>Prélever</a:t>
            </a:r>
            <a:r>
              <a:rPr lang="fr-FR" dirty="0"/>
              <a:t> l’échantillon à observer :</a:t>
            </a:r>
          </a:p>
          <a:p>
            <a:pPr lvl="1">
              <a:buFont typeface="Arial" panose="020B0604020202020204" pitchFamily="34" charset="0"/>
              <a:buChar char="•"/>
            </a:pPr>
            <a:r>
              <a:rPr lang="fr-FR" b="1" dirty="0"/>
              <a:t>Groupe 1 :</a:t>
            </a:r>
            <a:r>
              <a:rPr lang="fr-FR" dirty="0"/>
              <a:t> réalise le prélèvement de l’épiderme d’oignon.</a:t>
            </a:r>
          </a:p>
          <a:p>
            <a:pPr lvl="1">
              <a:buFont typeface="Arial" panose="020B0604020202020204" pitchFamily="34" charset="0"/>
              <a:buChar char="•"/>
            </a:pPr>
            <a:r>
              <a:rPr lang="fr-FR" b="1" dirty="0"/>
              <a:t>Groupe 2 :</a:t>
            </a:r>
            <a:r>
              <a:rPr lang="fr-FR" dirty="0"/>
              <a:t> réalise le prélèvement de l’épithélium buccal.</a:t>
            </a:r>
          </a:p>
          <a:p>
            <a:pPr lvl="1">
              <a:buFont typeface="Arial" panose="020B0604020202020204" pitchFamily="34" charset="0"/>
              <a:buChar char="•"/>
            </a:pPr>
            <a:r>
              <a:rPr lang="fr-FR" b="1" dirty="0"/>
              <a:t>Groupe 3 :</a:t>
            </a:r>
            <a:r>
              <a:rPr lang="fr-FR" dirty="0"/>
              <a:t> réalise le prélèvement du yaourt périmé.</a:t>
            </a:r>
          </a:p>
          <a:p>
            <a:pPr>
              <a:buNone/>
            </a:pPr>
            <a:r>
              <a:rPr lang="fr-FR" b="1" dirty="0"/>
              <a:t>2.</a:t>
            </a:r>
            <a:r>
              <a:rPr lang="fr-FR" dirty="0"/>
              <a:t> </a:t>
            </a:r>
            <a:r>
              <a:rPr lang="fr-FR" b="1" dirty="0"/>
              <a:t>Réaliser</a:t>
            </a:r>
            <a:r>
              <a:rPr lang="fr-FR" dirty="0"/>
              <a:t> la préparation microscopique en suivant les étapes ci-dessous: </a:t>
            </a:r>
          </a:p>
          <a:p>
            <a:pPr lvl="1"/>
            <a:r>
              <a:rPr lang="fr-FR" dirty="0"/>
              <a:t>2.1. </a:t>
            </a:r>
            <a:r>
              <a:rPr lang="fr-FR" b="1" dirty="0"/>
              <a:t>Déposer</a:t>
            </a:r>
            <a:r>
              <a:rPr lang="fr-FR" dirty="0"/>
              <a:t> une goutte de colorant et l’échantillon sur la lame.</a:t>
            </a:r>
          </a:p>
          <a:p>
            <a:pPr lvl="1"/>
            <a:r>
              <a:rPr lang="fr-FR" dirty="0"/>
              <a:t>2.2. </a:t>
            </a:r>
            <a:r>
              <a:rPr lang="fr-FR" b="1" dirty="0"/>
              <a:t>Déposer </a:t>
            </a:r>
            <a:r>
              <a:rPr lang="fr-FR" dirty="0"/>
              <a:t>le bord inférieur de la lamelle sur la lame.</a:t>
            </a:r>
          </a:p>
          <a:p>
            <a:pPr lvl="1"/>
            <a:r>
              <a:rPr lang="fr-FR" dirty="0"/>
              <a:t>2.3. </a:t>
            </a:r>
            <a:r>
              <a:rPr lang="fr-FR" b="1" dirty="0"/>
              <a:t>Recouvrir</a:t>
            </a:r>
            <a:r>
              <a:rPr lang="fr-FR" dirty="0"/>
              <a:t> l’échantillon par la lamelle.</a:t>
            </a:r>
          </a:p>
          <a:p>
            <a:pPr>
              <a:buNone/>
            </a:pPr>
            <a:r>
              <a:rPr lang="fr-FR" b="1" dirty="0"/>
              <a:t>3.</a:t>
            </a:r>
            <a:r>
              <a:rPr lang="fr-FR" dirty="0"/>
              <a:t> </a:t>
            </a:r>
            <a:r>
              <a:rPr lang="fr-FR" b="1" dirty="0"/>
              <a:t>Procédez</a:t>
            </a:r>
            <a:r>
              <a:rPr lang="fr-FR" dirty="0"/>
              <a:t> à l’observation microscopique des cellules au faible grossissement.</a:t>
            </a:r>
            <a:br>
              <a:rPr lang="fr-FR" dirty="0"/>
            </a:br>
            <a:r>
              <a:rPr lang="fr-FR" dirty="0"/>
              <a:t>Réalisez la mise au point.</a:t>
            </a:r>
          </a:p>
          <a:p>
            <a:pPr>
              <a:buNone/>
            </a:pPr>
            <a:r>
              <a:rPr lang="fr-FR" b="1" dirty="0"/>
              <a:t>4.</a:t>
            </a:r>
            <a:r>
              <a:rPr lang="fr-FR" dirty="0"/>
              <a:t> </a:t>
            </a:r>
            <a:r>
              <a:rPr lang="fr-FR" b="1" dirty="0"/>
              <a:t>Procédez</a:t>
            </a:r>
            <a:r>
              <a:rPr lang="fr-FR" dirty="0"/>
              <a:t> à l’observation microscopique des cellules au moyen grossissement.</a:t>
            </a:r>
            <a:br>
              <a:rPr lang="fr-FR" dirty="0"/>
            </a:br>
            <a:r>
              <a:rPr lang="fr-FR" dirty="0"/>
              <a:t>Réalisez la mise au point.</a:t>
            </a:r>
          </a:p>
          <a:p>
            <a:pPr>
              <a:buNone/>
            </a:pPr>
            <a:r>
              <a:rPr lang="fr-FR" b="1" dirty="0"/>
              <a:t>5.</a:t>
            </a:r>
            <a:r>
              <a:rPr lang="fr-FR" dirty="0"/>
              <a:t> </a:t>
            </a:r>
            <a:r>
              <a:rPr lang="fr-FR" b="1" dirty="0"/>
              <a:t>Procédez</a:t>
            </a:r>
            <a:r>
              <a:rPr lang="fr-FR" dirty="0"/>
              <a:t> à l’observation microscopique des cellules au fort grossissement.</a:t>
            </a:r>
            <a:br>
              <a:rPr lang="fr-FR" dirty="0"/>
            </a:br>
            <a:r>
              <a:rPr lang="fr-FR" dirty="0"/>
              <a:t>Réalisez la mise au point.</a:t>
            </a:r>
          </a:p>
        </p:txBody>
      </p:sp>
      <p:sp>
        <p:nvSpPr>
          <p:cNvPr id="20" name="ZoneTexte 19">
            <a:extLst>
              <a:ext uri="{FF2B5EF4-FFF2-40B4-BE49-F238E27FC236}">
                <a16:creationId xmlns:a16="http://schemas.microsoft.com/office/drawing/2014/main" id="{22F1F268-9113-7642-9852-0262AFAFD91E}"/>
              </a:ext>
            </a:extLst>
          </p:cNvPr>
          <p:cNvSpPr txBox="1"/>
          <p:nvPr/>
        </p:nvSpPr>
        <p:spPr>
          <a:xfrm>
            <a:off x="773290" y="218354"/>
            <a:ext cx="10108070" cy="400110"/>
          </a:xfrm>
          <a:prstGeom prst="rect">
            <a:avLst/>
          </a:prstGeom>
          <a:noFill/>
        </p:spPr>
        <p:txBody>
          <a:bodyPr wrap="square">
            <a:spAutoFit/>
          </a:bodyPr>
          <a:lstStyle/>
          <a:p>
            <a:r>
              <a:rPr lang="fr-FR" sz="2000" b="1" dirty="0">
                <a:solidFill>
                  <a:schemeClr val="bg2">
                    <a:lumMod val="50000"/>
                  </a:schemeClr>
                </a:solidFill>
              </a:rPr>
              <a:t>Maintenant, vous allez réaliser la tâche en suivant le protocole expérimental suivant:</a:t>
            </a:r>
          </a:p>
        </p:txBody>
      </p:sp>
      <p:sp>
        <p:nvSpPr>
          <p:cNvPr id="24" name="ZoneTexte 23">
            <a:extLst>
              <a:ext uri="{FF2B5EF4-FFF2-40B4-BE49-F238E27FC236}">
                <a16:creationId xmlns:a16="http://schemas.microsoft.com/office/drawing/2014/main" id="{79ABF37B-CCB4-5140-D464-64B5ADE6845F}"/>
              </a:ext>
            </a:extLst>
          </p:cNvPr>
          <p:cNvSpPr txBox="1"/>
          <p:nvPr/>
        </p:nvSpPr>
        <p:spPr>
          <a:xfrm>
            <a:off x="773290" y="598792"/>
            <a:ext cx="10645419" cy="307777"/>
          </a:xfrm>
          <a:prstGeom prst="rect">
            <a:avLst/>
          </a:prstGeom>
          <a:noFill/>
        </p:spPr>
        <p:txBody>
          <a:bodyPr wrap="square">
            <a:spAutoFit/>
          </a:bodyPr>
          <a:lstStyle/>
          <a:p>
            <a:r>
              <a:rPr lang="fr-FR" sz="1400" i="1" dirty="0">
                <a:solidFill>
                  <a:schemeClr val="bg2">
                    <a:lumMod val="75000"/>
                  </a:schemeClr>
                </a:solidFill>
              </a:rPr>
              <a:t>Lire et expliquer les étapes aux élèves. Puis suivre de près les élèves et apporter de l’aide si nécessaire. </a:t>
            </a:r>
          </a:p>
        </p:txBody>
      </p:sp>
    </p:spTree>
    <p:extLst>
      <p:ext uri="{BB962C8B-B14F-4D97-AF65-F5344CB8AC3E}">
        <p14:creationId xmlns:p14="http://schemas.microsoft.com/office/powerpoint/2010/main" val="552187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987C-387F-58D3-7C1D-96516955EFF4}"/>
            </a:ext>
          </a:extLst>
        </p:cNvPr>
        <p:cNvGrpSpPr/>
        <p:nvPr/>
      </p:nvGrpSpPr>
      <p:grpSpPr>
        <a:xfrm>
          <a:off x="0" y="0"/>
          <a:ext cx="0" cy="0"/>
          <a:chOff x="0" y="0"/>
          <a:chExt cx="0" cy="0"/>
        </a:xfrm>
      </p:grpSpPr>
      <p:grpSp>
        <p:nvGrpSpPr>
          <p:cNvPr id="7" name="Groupe 37">
            <a:extLst>
              <a:ext uri="{FF2B5EF4-FFF2-40B4-BE49-F238E27FC236}">
                <a16:creationId xmlns:a16="http://schemas.microsoft.com/office/drawing/2014/main" id="{66991DEB-B350-D7FA-A9C7-76B30A9ECCEF}"/>
              </a:ext>
            </a:extLst>
          </p:cNvPr>
          <p:cNvGrpSpPr/>
          <p:nvPr/>
        </p:nvGrpSpPr>
        <p:grpSpPr>
          <a:xfrm>
            <a:off x="10844783" y="260549"/>
            <a:ext cx="611417" cy="504991"/>
            <a:chOff x="582302" y="4457015"/>
            <a:chExt cx="630930" cy="588164"/>
          </a:xfrm>
        </p:grpSpPr>
        <p:pic>
          <p:nvPicPr>
            <p:cNvPr id="8" name="Picture 7">
              <a:extLst>
                <a:ext uri="{FF2B5EF4-FFF2-40B4-BE49-F238E27FC236}">
                  <a16:creationId xmlns:a16="http://schemas.microsoft.com/office/drawing/2014/main" id="{0B47E052-73DD-14F6-EAEA-5C2F1574505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AFECC784-AE39-41CB-695E-4B061D30BAF9}"/>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3" name="Image 12">
            <a:extLst>
              <a:ext uri="{FF2B5EF4-FFF2-40B4-BE49-F238E27FC236}">
                <a16:creationId xmlns:a16="http://schemas.microsoft.com/office/drawing/2014/main" id="{3EA8068D-2F3E-6BD5-E125-E138982BCCE7}"/>
              </a:ext>
            </a:extLst>
          </p:cNvPr>
          <p:cNvPicPr>
            <a:picLocks noChangeAspect="1"/>
          </p:cNvPicPr>
          <p:nvPr/>
        </p:nvPicPr>
        <p:blipFill>
          <a:blip r:embed="rId4"/>
          <a:srcRect l="2731"/>
          <a:stretch>
            <a:fillRect/>
          </a:stretch>
        </p:blipFill>
        <p:spPr>
          <a:xfrm>
            <a:off x="261257" y="1041142"/>
            <a:ext cx="6596743" cy="607134"/>
          </a:xfrm>
          <a:prstGeom prst="rect">
            <a:avLst/>
          </a:prstGeom>
        </p:spPr>
      </p:pic>
      <p:pic>
        <p:nvPicPr>
          <p:cNvPr id="14" name="Picture 1" descr="A close-up of a cell&#10;&#10;Description automatically generated">
            <a:extLst>
              <a:ext uri="{FF2B5EF4-FFF2-40B4-BE49-F238E27FC236}">
                <a16:creationId xmlns:a16="http://schemas.microsoft.com/office/drawing/2014/main" id="{1BBD0F82-FF98-70AC-BFAB-B850CB49C00A}"/>
              </a:ext>
            </a:extLst>
          </p:cNvPr>
          <p:cNvPicPr>
            <a:picLocks noChangeAspect="1"/>
          </p:cNvPicPr>
          <p:nvPr/>
        </p:nvPicPr>
        <p:blipFill>
          <a:blip r:embed="rId5">
            <a:extLst>
              <a:ext uri="{28A0092B-C50C-407E-A947-70E740481C1C}">
                <a14:useLocalDpi xmlns:a14="http://schemas.microsoft.com/office/drawing/2010/main" val="0"/>
              </a:ext>
            </a:extLst>
          </a:blip>
          <a:srcRect l="7809" r="7096"/>
          <a:stretch>
            <a:fillRect/>
          </a:stretch>
        </p:blipFill>
        <p:spPr>
          <a:xfrm>
            <a:off x="1293990" y="2186254"/>
            <a:ext cx="9604019" cy="3269263"/>
          </a:xfrm>
          <a:prstGeom prst="rect">
            <a:avLst/>
          </a:prstGeom>
        </p:spPr>
      </p:pic>
      <p:cxnSp>
        <p:nvCxnSpPr>
          <p:cNvPr id="15" name="Straight Connector 2">
            <a:extLst>
              <a:ext uri="{FF2B5EF4-FFF2-40B4-BE49-F238E27FC236}">
                <a16:creationId xmlns:a16="http://schemas.microsoft.com/office/drawing/2014/main" id="{EE61DAD9-9E47-600C-4611-5A046D80124F}"/>
              </a:ext>
            </a:extLst>
          </p:cNvPr>
          <p:cNvCxnSpPr>
            <a:cxnSpLocks/>
          </p:cNvCxnSpPr>
          <p:nvPr/>
        </p:nvCxnSpPr>
        <p:spPr>
          <a:xfrm flipH="1">
            <a:off x="3058513" y="4333966"/>
            <a:ext cx="6026539" cy="545737"/>
          </a:xfrm>
          <a:prstGeom prst="line">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Connector 5">
            <a:extLst>
              <a:ext uri="{FF2B5EF4-FFF2-40B4-BE49-F238E27FC236}">
                <a16:creationId xmlns:a16="http://schemas.microsoft.com/office/drawing/2014/main" id="{846F5F8C-5C79-C94D-E549-436D5CB06CDE}"/>
              </a:ext>
            </a:extLst>
          </p:cNvPr>
          <p:cNvCxnSpPr>
            <a:cxnSpLocks/>
          </p:cNvCxnSpPr>
          <p:nvPr/>
        </p:nvCxnSpPr>
        <p:spPr>
          <a:xfrm>
            <a:off x="2956913" y="4333966"/>
            <a:ext cx="3020630" cy="545737"/>
          </a:xfrm>
          <a:prstGeom prst="line">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Connector 10">
            <a:extLst>
              <a:ext uri="{FF2B5EF4-FFF2-40B4-BE49-F238E27FC236}">
                <a16:creationId xmlns:a16="http://schemas.microsoft.com/office/drawing/2014/main" id="{6F53EF10-4E07-4BEF-1190-CF84D0813D14}"/>
              </a:ext>
            </a:extLst>
          </p:cNvPr>
          <p:cNvCxnSpPr>
            <a:cxnSpLocks/>
          </p:cNvCxnSpPr>
          <p:nvPr/>
        </p:nvCxnSpPr>
        <p:spPr>
          <a:xfrm>
            <a:off x="5964349" y="4282751"/>
            <a:ext cx="3120703" cy="596952"/>
          </a:xfrm>
          <a:prstGeom prst="line">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80891B30-12C1-5774-4ABC-61A93A7E6290}"/>
              </a:ext>
            </a:extLst>
          </p:cNvPr>
          <p:cNvSpPr txBox="1"/>
          <p:nvPr/>
        </p:nvSpPr>
        <p:spPr>
          <a:xfrm>
            <a:off x="830227" y="309758"/>
            <a:ext cx="10108070" cy="400110"/>
          </a:xfrm>
          <a:prstGeom prst="rect">
            <a:avLst/>
          </a:prstGeom>
          <a:noFill/>
        </p:spPr>
        <p:txBody>
          <a:bodyPr wrap="square">
            <a:spAutoFit/>
          </a:bodyPr>
          <a:lstStyle/>
          <a:p>
            <a:r>
              <a:rPr lang="fr-FR" sz="2000" b="1" dirty="0">
                <a:solidFill>
                  <a:schemeClr val="bg2">
                    <a:lumMod val="50000"/>
                  </a:schemeClr>
                </a:solidFill>
              </a:rPr>
              <a:t>Voici les résultats que vous devriez avoir :</a:t>
            </a:r>
          </a:p>
        </p:txBody>
      </p:sp>
    </p:spTree>
    <p:extLst>
      <p:ext uri="{BB962C8B-B14F-4D97-AF65-F5344CB8AC3E}">
        <p14:creationId xmlns:p14="http://schemas.microsoft.com/office/powerpoint/2010/main" val="235751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05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50A3FFEC-9C3B-CC23-F982-764C849241F6}"/>
              </a:ext>
            </a:extLst>
          </p:cNvPr>
          <p:cNvGrpSpPr/>
          <p:nvPr/>
        </p:nvGrpSpPr>
        <p:grpSpPr>
          <a:xfrm>
            <a:off x="11080557" y="249128"/>
            <a:ext cx="500693" cy="405922"/>
            <a:chOff x="582302" y="4457015"/>
            <a:chExt cx="630930" cy="588164"/>
          </a:xfrm>
        </p:grpSpPr>
        <p:pic>
          <p:nvPicPr>
            <p:cNvPr id="39" name="Picture 7">
              <a:extLst>
                <a:ext uri="{FF2B5EF4-FFF2-40B4-BE49-F238E27FC236}">
                  <a16:creationId xmlns:a16="http://schemas.microsoft.com/office/drawing/2014/main" id="{E13B05F2-717D-D7CC-C97D-E0B4B35D0E2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E000526-57B7-24FC-4846-A548D69402FC}"/>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8" name="Image 7" descr="Une image contenant texte, capture d’écran, Visage humain, personne&#10;&#10;Le contenu généré par l’IA peut être incorrect.">
            <a:extLst>
              <a:ext uri="{FF2B5EF4-FFF2-40B4-BE49-F238E27FC236}">
                <a16:creationId xmlns:a16="http://schemas.microsoft.com/office/drawing/2014/main" id="{06126CDF-E661-DAF5-62DA-EA1A9DB7F32D}"/>
              </a:ext>
            </a:extLst>
          </p:cNvPr>
          <p:cNvPicPr>
            <a:picLocks noChangeAspect="1"/>
          </p:cNvPicPr>
          <p:nvPr/>
        </p:nvPicPr>
        <p:blipFill>
          <a:blip r:embed="rId4"/>
          <a:stretch>
            <a:fillRect/>
          </a:stretch>
        </p:blipFill>
        <p:spPr>
          <a:xfrm>
            <a:off x="999004" y="1050700"/>
            <a:ext cx="10193991" cy="5558172"/>
          </a:xfrm>
          <a:prstGeom prst="rect">
            <a:avLst/>
          </a:prstGeom>
        </p:spPr>
      </p:pic>
      <p:sp>
        <p:nvSpPr>
          <p:cNvPr id="11" name="ZoneTexte 10">
            <a:extLst>
              <a:ext uri="{FF2B5EF4-FFF2-40B4-BE49-F238E27FC236}">
                <a16:creationId xmlns:a16="http://schemas.microsoft.com/office/drawing/2014/main" id="{F2D74EAA-2033-F431-A013-259C04FF28C8}"/>
              </a:ext>
            </a:extLst>
          </p:cNvPr>
          <p:cNvSpPr txBox="1"/>
          <p:nvPr/>
        </p:nvSpPr>
        <p:spPr>
          <a:xfrm>
            <a:off x="783470" y="249128"/>
            <a:ext cx="10108070" cy="707886"/>
          </a:xfrm>
          <a:prstGeom prst="rect">
            <a:avLst/>
          </a:prstGeom>
          <a:noFill/>
        </p:spPr>
        <p:txBody>
          <a:bodyPr wrap="square">
            <a:spAutoFit/>
          </a:bodyPr>
          <a:lstStyle/>
          <a:p>
            <a:r>
              <a:rPr lang="fr-FR" sz="2000" b="1" dirty="0">
                <a:solidFill>
                  <a:schemeClr val="bg2">
                    <a:lumMod val="50000"/>
                  </a:schemeClr>
                </a:solidFill>
              </a:rPr>
              <a:t>Maintenant, vous allez travailler chacun pour soi; prenez les pages 77 et 78 du livret et répondez aux questions.</a:t>
            </a:r>
          </a:p>
        </p:txBody>
      </p:sp>
    </p:spTree>
    <p:extLst>
      <p:ext uri="{BB962C8B-B14F-4D97-AF65-F5344CB8AC3E}">
        <p14:creationId xmlns:p14="http://schemas.microsoft.com/office/powerpoint/2010/main" val="14422697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EFDE4-D328-CC18-A73F-9EDEBB7D04E8}"/>
            </a:ext>
          </a:extLst>
        </p:cNvPr>
        <p:cNvGrpSpPr/>
        <p:nvPr/>
      </p:nvGrpSpPr>
      <p:grpSpPr>
        <a:xfrm>
          <a:off x="0" y="0"/>
          <a:ext cx="0" cy="0"/>
          <a:chOff x="0" y="0"/>
          <a:chExt cx="0" cy="0"/>
        </a:xfrm>
      </p:grpSpPr>
      <p:grpSp>
        <p:nvGrpSpPr>
          <p:cNvPr id="38" name="Groupe 37">
            <a:extLst>
              <a:ext uri="{FF2B5EF4-FFF2-40B4-BE49-F238E27FC236}">
                <a16:creationId xmlns:a16="http://schemas.microsoft.com/office/drawing/2014/main" id="{45A07844-5E17-694A-2C54-8E50F1C40F20}"/>
              </a:ext>
            </a:extLst>
          </p:cNvPr>
          <p:cNvGrpSpPr/>
          <p:nvPr/>
        </p:nvGrpSpPr>
        <p:grpSpPr>
          <a:xfrm>
            <a:off x="11033803" y="249128"/>
            <a:ext cx="599397" cy="534865"/>
            <a:chOff x="582302" y="4457015"/>
            <a:chExt cx="630930" cy="588164"/>
          </a:xfrm>
        </p:grpSpPr>
        <p:pic>
          <p:nvPicPr>
            <p:cNvPr id="39" name="Picture 7">
              <a:extLst>
                <a:ext uri="{FF2B5EF4-FFF2-40B4-BE49-F238E27FC236}">
                  <a16:creationId xmlns:a16="http://schemas.microsoft.com/office/drawing/2014/main" id="{5B40041F-C8A5-265A-6EF9-FFABAD2359CA}"/>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1C7732D6-0133-16A2-9391-0B302CF7936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descr="Une image contenant texte, capture d’écran, diagramme, logiciel&#10;&#10;Le contenu généré par l’IA peut être incorrect.">
            <a:extLst>
              <a:ext uri="{FF2B5EF4-FFF2-40B4-BE49-F238E27FC236}">
                <a16:creationId xmlns:a16="http://schemas.microsoft.com/office/drawing/2014/main" id="{29DD3297-F951-DD26-366E-EB55D530FE6E}"/>
              </a:ext>
            </a:extLst>
          </p:cNvPr>
          <p:cNvPicPr>
            <a:picLocks noChangeAspect="1"/>
          </p:cNvPicPr>
          <p:nvPr/>
        </p:nvPicPr>
        <p:blipFill>
          <a:blip r:embed="rId4"/>
          <a:stretch>
            <a:fillRect/>
          </a:stretch>
        </p:blipFill>
        <p:spPr>
          <a:xfrm>
            <a:off x="674777" y="1199135"/>
            <a:ext cx="10542411" cy="5037728"/>
          </a:xfrm>
          <a:prstGeom prst="rect">
            <a:avLst/>
          </a:prstGeom>
        </p:spPr>
      </p:pic>
      <p:sp>
        <p:nvSpPr>
          <p:cNvPr id="10" name="ZoneTexte 9">
            <a:extLst>
              <a:ext uri="{FF2B5EF4-FFF2-40B4-BE49-F238E27FC236}">
                <a16:creationId xmlns:a16="http://schemas.microsoft.com/office/drawing/2014/main" id="{8F854151-97D7-309E-02B4-ADAA92785378}"/>
              </a:ext>
            </a:extLst>
          </p:cNvPr>
          <p:cNvSpPr txBox="1"/>
          <p:nvPr/>
        </p:nvSpPr>
        <p:spPr>
          <a:xfrm>
            <a:off x="783470" y="249128"/>
            <a:ext cx="10108070" cy="707886"/>
          </a:xfrm>
          <a:prstGeom prst="rect">
            <a:avLst/>
          </a:prstGeom>
          <a:noFill/>
        </p:spPr>
        <p:txBody>
          <a:bodyPr wrap="square">
            <a:spAutoFit/>
          </a:bodyPr>
          <a:lstStyle/>
          <a:p>
            <a:r>
              <a:rPr lang="fr-FR" sz="2000" b="1" dirty="0">
                <a:solidFill>
                  <a:schemeClr val="bg2">
                    <a:lumMod val="50000"/>
                  </a:schemeClr>
                </a:solidFill>
              </a:rPr>
              <a:t>Maintenant, vous allez travailler chacun pour soi; prenez les pages 77 et 78 du livret et répondez aux questions.</a:t>
            </a:r>
          </a:p>
        </p:txBody>
      </p:sp>
    </p:spTree>
    <p:extLst>
      <p:ext uri="{BB962C8B-B14F-4D97-AF65-F5344CB8AC3E}">
        <p14:creationId xmlns:p14="http://schemas.microsoft.com/office/powerpoint/2010/main" val="1742400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261D7-D067-FFDB-0085-20DA67ACE005}"/>
            </a:ext>
          </a:extLst>
        </p:cNvPr>
        <p:cNvGrpSpPr/>
        <p:nvPr/>
      </p:nvGrpSpPr>
      <p:grpSpPr>
        <a:xfrm>
          <a:off x="0" y="0"/>
          <a:ext cx="0" cy="0"/>
          <a:chOff x="0" y="0"/>
          <a:chExt cx="0" cy="0"/>
        </a:xfrm>
      </p:grpSpPr>
      <p:pic>
        <p:nvPicPr>
          <p:cNvPr id="8" name="Image 7" descr="Une image contenant texte, capture d’écran&#10;&#10;Le contenu généré par l’IA peut être incorrect.">
            <a:extLst>
              <a:ext uri="{FF2B5EF4-FFF2-40B4-BE49-F238E27FC236}">
                <a16:creationId xmlns:a16="http://schemas.microsoft.com/office/drawing/2014/main" id="{F83EC703-1917-4325-D892-E829C3A437B6}"/>
              </a:ext>
            </a:extLst>
          </p:cNvPr>
          <p:cNvPicPr>
            <a:picLocks noChangeAspect="1"/>
          </p:cNvPicPr>
          <p:nvPr/>
        </p:nvPicPr>
        <p:blipFill>
          <a:blip r:embed="rId2"/>
          <a:stretch>
            <a:fillRect/>
          </a:stretch>
        </p:blipFill>
        <p:spPr>
          <a:xfrm>
            <a:off x="1347010" y="922362"/>
            <a:ext cx="9371653" cy="5664546"/>
          </a:xfrm>
          <a:prstGeom prst="rect">
            <a:avLst/>
          </a:prstGeom>
        </p:spPr>
      </p:pic>
      <p:sp>
        <p:nvSpPr>
          <p:cNvPr id="9" name="TextBox 12">
            <a:extLst>
              <a:ext uri="{FF2B5EF4-FFF2-40B4-BE49-F238E27FC236}">
                <a16:creationId xmlns:a16="http://schemas.microsoft.com/office/drawing/2014/main" id="{0C1AF212-2644-071B-C360-8149154F3BBC}"/>
              </a:ext>
            </a:extLst>
          </p:cNvPr>
          <p:cNvSpPr txBox="1"/>
          <p:nvPr/>
        </p:nvSpPr>
        <p:spPr>
          <a:xfrm>
            <a:off x="7744411" y="4825274"/>
            <a:ext cx="2836506" cy="1727917"/>
          </a:xfrm>
          <a:prstGeom prst="roundRect">
            <a:avLst>
              <a:gd name="adj" fmla="val 1974"/>
            </a:avLst>
          </a:prstGeom>
          <a:solidFill>
            <a:schemeClr val="bg1"/>
          </a:solidFill>
          <a:ln>
            <a:solidFill>
              <a:srgbClr val="FACEC2"/>
            </a:solidFill>
            <a:prstDash val="solid"/>
          </a:ln>
        </p:spPr>
        <p:txBody>
          <a:bodyPr wrap="square" rtlCol="0">
            <a:spAutoFit/>
          </a:bodyPr>
          <a:lstStyle>
            <a:defPPr>
              <a:defRPr lang="en-US"/>
            </a:defPPr>
            <a:lvl1pPr>
              <a:defRPr b="1">
                <a:solidFill>
                  <a:schemeClr val="accent1"/>
                </a:solidFill>
              </a:defRPr>
            </a:lvl1pPr>
          </a:lstStyle>
          <a:p>
            <a:pPr algn="ctr">
              <a:lnSpc>
                <a:spcPct val="150000"/>
              </a:lnSpc>
            </a:pPr>
            <a:r>
              <a:rPr lang="fr-FR" b="0" dirty="0">
                <a:solidFill>
                  <a:schemeClr val="tx1"/>
                </a:solidFill>
                <a:latin typeface="Calibri" panose="020F0502020204030204" pitchFamily="34" charset="0"/>
                <a:ea typeface="Calibri" panose="020F0502020204030204" pitchFamily="34" charset="0"/>
                <a:cs typeface="Calibri" panose="020F0502020204030204" pitchFamily="34" charset="0"/>
              </a:rPr>
              <a:t>Le Yaourt contient des éléments ayant des formes ……………………, ce sont les cellules ………………..</a:t>
            </a:r>
          </a:p>
        </p:txBody>
      </p:sp>
      <p:grpSp>
        <p:nvGrpSpPr>
          <p:cNvPr id="13" name="Groupe 12">
            <a:extLst>
              <a:ext uri="{FF2B5EF4-FFF2-40B4-BE49-F238E27FC236}">
                <a16:creationId xmlns:a16="http://schemas.microsoft.com/office/drawing/2014/main" id="{A71BFAA5-18A2-82E4-F40C-D3EE06322AB3}"/>
              </a:ext>
            </a:extLst>
          </p:cNvPr>
          <p:cNvGrpSpPr/>
          <p:nvPr/>
        </p:nvGrpSpPr>
        <p:grpSpPr>
          <a:xfrm>
            <a:off x="11033803" y="249128"/>
            <a:ext cx="599397" cy="534865"/>
            <a:chOff x="582302" y="4457015"/>
            <a:chExt cx="630930" cy="588164"/>
          </a:xfrm>
        </p:grpSpPr>
        <p:pic>
          <p:nvPicPr>
            <p:cNvPr id="14" name="Picture 7">
              <a:extLst>
                <a:ext uri="{FF2B5EF4-FFF2-40B4-BE49-F238E27FC236}">
                  <a16:creationId xmlns:a16="http://schemas.microsoft.com/office/drawing/2014/main" id="{15FCE4D8-C25A-AAD6-F9C4-7DF31645E12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5" name="Picture 7">
              <a:extLst>
                <a:ext uri="{FF2B5EF4-FFF2-40B4-BE49-F238E27FC236}">
                  <a16:creationId xmlns:a16="http://schemas.microsoft.com/office/drawing/2014/main" id="{9C4209BC-97CF-BE18-C945-CAE37BB05F61}"/>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20" name="ZoneTexte 19">
            <a:extLst>
              <a:ext uri="{FF2B5EF4-FFF2-40B4-BE49-F238E27FC236}">
                <a16:creationId xmlns:a16="http://schemas.microsoft.com/office/drawing/2014/main" id="{14278322-FCE7-7AE2-4502-D5D70ADD851E}"/>
              </a:ext>
            </a:extLst>
          </p:cNvPr>
          <p:cNvSpPr txBox="1"/>
          <p:nvPr/>
        </p:nvSpPr>
        <p:spPr>
          <a:xfrm>
            <a:off x="783470" y="249128"/>
            <a:ext cx="10108070" cy="707886"/>
          </a:xfrm>
          <a:prstGeom prst="rect">
            <a:avLst/>
          </a:prstGeom>
          <a:noFill/>
        </p:spPr>
        <p:txBody>
          <a:bodyPr wrap="square">
            <a:spAutoFit/>
          </a:bodyPr>
          <a:lstStyle/>
          <a:p>
            <a:r>
              <a:rPr lang="fr-FR" sz="2000" b="1" dirty="0">
                <a:solidFill>
                  <a:schemeClr val="bg2">
                    <a:lumMod val="50000"/>
                  </a:schemeClr>
                </a:solidFill>
              </a:rPr>
              <a:t>Maintenant, vous allez travailler chacun pour soi; prenez les pages 77 et 78 du livret et répondez aux questions.</a:t>
            </a:r>
          </a:p>
        </p:txBody>
      </p:sp>
    </p:spTree>
    <p:extLst>
      <p:ext uri="{BB962C8B-B14F-4D97-AF65-F5344CB8AC3E}">
        <p14:creationId xmlns:p14="http://schemas.microsoft.com/office/powerpoint/2010/main" val="336657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AC9374-27BD-79D7-B86B-3E9F038ADF9D}"/>
              </a:ext>
            </a:extLst>
          </p:cNvPr>
          <p:cNvSpPr>
            <a:spLocks noGrp="1"/>
          </p:cNvSpPr>
          <p:nvPr>
            <p:ph type="body" sz="quarter" idx="12"/>
          </p:nvPr>
        </p:nvSpPr>
        <p:spPr>
          <a:xfrm>
            <a:off x="935400" y="1353004"/>
            <a:ext cx="10321200" cy="554400"/>
          </a:xfrm>
        </p:spPr>
        <p:txBody>
          <a:bodyPr/>
          <a:lstStyle/>
          <a:p>
            <a:r>
              <a:rPr lang="fr-FR" dirty="0"/>
              <a:t>Chapitre 3: </a:t>
            </a:r>
            <a:r>
              <a:rPr lang="fr-FR" kern="0" dirty="0">
                <a:latin typeface="Calibri"/>
                <a:ea typeface="Calibri"/>
                <a:cs typeface="Calibri"/>
              </a:rPr>
              <a:t>La cellule, unité structurale et fonctionnelle du vivant.</a:t>
            </a:r>
          </a:p>
        </p:txBody>
      </p:sp>
      <p:sp>
        <p:nvSpPr>
          <p:cNvPr id="5" name="Text Placeholder 4">
            <a:extLst>
              <a:ext uri="{FF2B5EF4-FFF2-40B4-BE49-F238E27FC236}">
                <a16:creationId xmlns:a16="http://schemas.microsoft.com/office/drawing/2014/main" id="{73B73E61-084E-77BA-B36B-E0C403853968}"/>
              </a:ext>
            </a:extLst>
          </p:cNvPr>
          <p:cNvSpPr>
            <a:spLocks noGrp="1"/>
          </p:cNvSpPr>
          <p:nvPr>
            <p:ph type="body" sz="quarter" idx="24"/>
          </p:nvPr>
        </p:nvSpPr>
        <p:spPr>
          <a:xfrm>
            <a:off x="1683624" y="3008654"/>
            <a:ext cx="9898732" cy="494546"/>
          </a:xfrm>
        </p:spPr>
        <p:txBody>
          <a:bodyPr anchor="ctr">
            <a:normAutofit fontScale="70000" lnSpcReduction="20000"/>
          </a:bodyPr>
          <a:lstStyle/>
          <a:p>
            <a:r>
              <a:rPr lang="fr-FR" dirty="0"/>
              <a:t>Séquence 1: Echange de la matière et de l’énergie entre le vivant et son environnement</a:t>
            </a:r>
          </a:p>
        </p:txBody>
      </p:sp>
      <p:sp>
        <p:nvSpPr>
          <p:cNvPr id="7" name="Text Placeholder 6">
            <a:extLst>
              <a:ext uri="{FF2B5EF4-FFF2-40B4-BE49-F238E27FC236}">
                <a16:creationId xmlns:a16="http://schemas.microsoft.com/office/drawing/2014/main" id="{56C9543A-A8F4-446A-7B81-6215C2C86637}"/>
              </a:ext>
            </a:extLst>
          </p:cNvPr>
          <p:cNvSpPr>
            <a:spLocks noGrp="1"/>
          </p:cNvSpPr>
          <p:nvPr>
            <p:ph type="body" sz="quarter" idx="26"/>
          </p:nvPr>
        </p:nvSpPr>
        <p:spPr>
          <a:xfrm>
            <a:off x="3278341" y="4555278"/>
            <a:ext cx="8144401" cy="734400"/>
          </a:xfrm>
        </p:spPr>
        <p:txBody>
          <a:bodyPr/>
          <a:lstStyle/>
          <a:p>
            <a:r>
              <a:rPr lang="fr-FR" dirty="0">
                <a:solidFill>
                  <a:schemeClr val="bg2">
                    <a:lumMod val="50000"/>
                  </a:schemeClr>
                </a:solidFill>
              </a:rPr>
              <a:t>Décrire les processus impliqués dans le cycle de carbone</a:t>
            </a:r>
          </a:p>
        </p:txBody>
      </p:sp>
      <p:sp>
        <p:nvSpPr>
          <p:cNvPr id="8" name="Text Placeholder 7">
            <a:extLst>
              <a:ext uri="{FF2B5EF4-FFF2-40B4-BE49-F238E27FC236}">
                <a16:creationId xmlns:a16="http://schemas.microsoft.com/office/drawing/2014/main" id="{7DC7214E-E707-9175-217F-713070C1558D}"/>
              </a:ext>
            </a:extLst>
          </p:cNvPr>
          <p:cNvSpPr>
            <a:spLocks noGrp="1"/>
          </p:cNvSpPr>
          <p:nvPr>
            <p:ph type="body" sz="quarter" idx="27"/>
          </p:nvPr>
        </p:nvSpPr>
        <p:spPr>
          <a:xfrm>
            <a:off x="1683624" y="3963720"/>
            <a:ext cx="9898732" cy="494546"/>
          </a:xfrm>
        </p:spPr>
        <p:txBody>
          <a:bodyPr anchor="ctr">
            <a:normAutofit/>
          </a:bodyPr>
          <a:lstStyle/>
          <a:p>
            <a:r>
              <a:rPr lang="fr-FR" sz="2000" dirty="0"/>
              <a:t>Séquence 3: Êtres vivants et cycles dans un écosystème</a:t>
            </a:r>
          </a:p>
        </p:txBody>
      </p:sp>
      <p:sp>
        <p:nvSpPr>
          <p:cNvPr id="3" name="Rectangle: Rounded Corners 11">
            <a:extLst>
              <a:ext uri="{FF2B5EF4-FFF2-40B4-BE49-F238E27FC236}">
                <a16:creationId xmlns:a16="http://schemas.microsoft.com/office/drawing/2014/main" id="{F65078DB-3F14-8C8E-50B1-9AC212EB9AA0}"/>
              </a:ext>
            </a:extLst>
          </p:cNvPr>
          <p:cNvSpPr/>
          <p:nvPr/>
        </p:nvSpPr>
        <p:spPr>
          <a:xfrm>
            <a:off x="1524010" y="5510344"/>
            <a:ext cx="9898732"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1" name="Rectangle 10">
            <a:extLst>
              <a:ext uri="{FF2B5EF4-FFF2-40B4-BE49-F238E27FC236}">
                <a16:creationId xmlns:a16="http://schemas.microsoft.com/office/drawing/2014/main" id="{D3FA9F9D-8D0F-CBBF-0807-60C8AF1BE60F}"/>
              </a:ext>
            </a:extLst>
          </p:cNvPr>
          <p:cNvSpPr/>
          <p:nvPr/>
        </p:nvSpPr>
        <p:spPr>
          <a:xfrm>
            <a:off x="0" y="1912776"/>
            <a:ext cx="12192000" cy="4945224"/>
          </a:xfrm>
          <a:prstGeom prst="rect">
            <a:avLst/>
          </a:prstGeom>
          <a:solidFill>
            <a:srgbClr val="DCE6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e 3">
            <a:extLst>
              <a:ext uri="{FF2B5EF4-FFF2-40B4-BE49-F238E27FC236}">
                <a16:creationId xmlns:a16="http://schemas.microsoft.com/office/drawing/2014/main" id="{4D927270-133A-A5F7-3A2C-45F3F3A2916B}"/>
              </a:ext>
            </a:extLst>
          </p:cNvPr>
          <p:cNvGrpSpPr/>
          <p:nvPr/>
        </p:nvGrpSpPr>
        <p:grpSpPr>
          <a:xfrm>
            <a:off x="2234346" y="3033463"/>
            <a:ext cx="8030191" cy="2515724"/>
            <a:chOff x="1411988" y="3023670"/>
            <a:chExt cx="9336506" cy="3513808"/>
          </a:xfrm>
        </p:grpSpPr>
        <p:sp>
          <p:nvSpPr>
            <p:cNvPr id="6" name="Rectangle : coins arrondis 18 - 3">
              <a:extLst>
                <a:ext uri="{FF2B5EF4-FFF2-40B4-BE49-F238E27FC236}">
                  <a16:creationId xmlns:a16="http://schemas.microsoft.com/office/drawing/2014/main" id="{9FCCBBDF-525C-607C-3840-987AFB614749}"/>
                </a:ext>
              </a:extLst>
            </p:cNvPr>
            <p:cNvSpPr/>
            <p:nvPr/>
          </p:nvSpPr>
          <p:spPr>
            <a:xfrm>
              <a:off x="3493446" y="3023670"/>
              <a:ext cx="7047729" cy="990258"/>
            </a:xfrm>
            <a:prstGeom prst="roundRect">
              <a:avLst/>
            </a:prstGeom>
            <a:solidFill>
              <a:srgbClr val="54AFE9"/>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sz="1600" b="1" noProof="0" dirty="0">
                  <a:solidFill>
                    <a:schemeClr val="bg1"/>
                  </a:solidFill>
                  <a:latin typeface="Arial"/>
                </a:rPr>
                <a:t>Réaliser une observation au microscope optique.</a:t>
              </a:r>
            </a:p>
          </p:txBody>
        </p:sp>
        <p:sp>
          <p:nvSpPr>
            <p:cNvPr id="9" name="Rectangle : coins arrondis 18 - 3">
              <a:extLst>
                <a:ext uri="{FF2B5EF4-FFF2-40B4-BE49-F238E27FC236}">
                  <a16:creationId xmlns:a16="http://schemas.microsoft.com/office/drawing/2014/main" id="{FFE7C23F-63D0-AF2E-0CEC-A036ECCD1E27}"/>
                </a:ext>
              </a:extLst>
            </p:cNvPr>
            <p:cNvSpPr/>
            <p:nvPr/>
          </p:nvSpPr>
          <p:spPr>
            <a:xfrm>
              <a:off x="1603302" y="3040547"/>
              <a:ext cx="1372361" cy="990258"/>
            </a:xfrm>
            <a:prstGeom prst="roundRect">
              <a:avLst/>
            </a:pr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solidFill>
                    <a:schemeClr val="bg1"/>
                  </a:solidFill>
                  <a:latin typeface="Calibri"/>
                  <a:ea typeface="Calibri"/>
                  <a:cs typeface="Calibri"/>
                </a:rPr>
                <a:t>Tâche 4</a:t>
              </a:r>
            </a:p>
          </p:txBody>
        </p:sp>
        <p:sp>
          <p:nvSpPr>
            <p:cNvPr id="10" name="Rectangle : coins arrondis 18 - 3">
              <a:extLst>
                <a:ext uri="{FF2B5EF4-FFF2-40B4-BE49-F238E27FC236}">
                  <a16:creationId xmlns:a16="http://schemas.microsoft.com/office/drawing/2014/main" id="{1A7BB3E1-CE94-C0FA-AA9C-FB02EACC2FEC}"/>
                </a:ext>
              </a:extLst>
            </p:cNvPr>
            <p:cNvSpPr/>
            <p:nvPr/>
          </p:nvSpPr>
          <p:spPr>
            <a:xfrm>
              <a:off x="1570645" y="4299596"/>
              <a:ext cx="1372360" cy="990258"/>
            </a:xfrm>
            <a:prstGeom prst="roundRect">
              <a:avLst/>
            </a:pr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solidFill>
                    <a:schemeClr val="bg1"/>
                  </a:solidFill>
                  <a:latin typeface="Calibri"/>
                  <a:ea typeface="Calibri"/>
                  <a:cs typeface="Calibri"/>
                </a:rPr>
                <a:t>Tâche 5</a:t>
              </a:r>
            </a:p>
          </p:txBody>
        </p:sp>
        <p:sp>
          <p:nvSpPr>
            <p:cNvPr id="12" name="Rectangle : coins arrondis 18 - 3">
              <a:extLst>
                <a:ext uri="{FF2B5EF4-FFF2-40B4-BE49-F238E27FC236}">
                  <a16:creationId xmlns:a16="http://schemas.microsoft.com/office/drawing/2014/main" id="{5971979F-0884-F75A-74ED-DF059EDB1C8D}"/>
                </a:ext>
              </a:extLst>
            </p:cNvPr>
            <p:cNvSpPr/>
            <p:nvPr/>
          </p:nvSpPr>
          <p:spPr>
            <a:xfrm>
              <a:off x="1570646" y="5523061"/>
              <a:ext cx="1372360" cy="990258"/>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latin typeface="Calibri"/>
                  <a:ea typeface="Calibri"/>
                  <a:cs typeface="Calibri"/>
                </a:rPr>
                <a:t>Tâche 6</a:t>
              </a:r>
            </a:p>
          </p:txBody>
        </p:sp>
        <p:sp>
          <p:nvSpPr>
            <p:cNvPr id="13" name="Rectangle : coins arrondis 18 - 3">
              <a:extLst>
                <a:ext uri="{FF2B5EF4-FFF2-40B4-BE49-F238E27FC236}">
                  <a16:creationId xmlns:a16="http://schemas.microsoft.com/office/drawing/2014/main" id="{21541FBA-31AA-5589-4284-E76674208750}"/>
                </a:ext>
              </a:extLst>
            </p:cNvPr>
            <p:cNvSpPr/>
            <p:nvPr/>
          </p:nvSpPr>
          <p:spPr>
            <a:xfrm>
              <a:off x="3536988" y="4298132"/>
              <a:ext cx="7047729" cy="990258"/>
            </a:xfrm>
            <a:prstGeom prst="roundRect">
              <a:avLst/>
            </a:pr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solidFill>
                    <a:schemeClr val="bg1"/>
                  </a:solidFill>
                  <a:latin typeface="Calibri"/>
                  <a:ea typeface="Calibri"/>
                  <a:cs typeface="Calibri"/>
                </a:rPr>
                <a:t> Réaliser des préparations microscopiques de différentes cellules.</a:t>
              </a:r>
            </a:p>
          </p:txBody>
        </p:sp>
        <p:sp>
          <p:nvSpPr>
            <p:cNvPr id="14" name="Rectangle : coins arrondis 18 - 3">
              <a:extLst>
                <a:ext uri="{FF2B5EF4-FFF2-40B4-BE49-F238E27FC236}">
                  <a16:creationId xmlns:a16="http://schemas.microsoft.com/office/drawing/2014/main" id="{7A866664-E4EC-6D02-067C-BF9C96D29B07}"/>
                </a:ext>
              </a:extLst>
            </p:cNvPr>
            <p:cNvSpPr/>
            <p:nvPr/>
          </p:nvSpPr>
          <p:spPr>
            <a:xfrm>
              <a:off x="3536988" y="5492248"/>
              <a:ext cx="7047729" cy="990258"/>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b="1" kern="0" noProof="0" dirty="0">
                  <a:latin typeface="Calibri"/>
                  <a:ea typeface="Calibri"/>
                  <a:cs typeface="Calibri"/>
                </a:rPr>
                <a:t>Décrire des cellules observées au microscope optique.</a:t>
              </a:r>
            </a:p>
          </p:txBody>
        </p:sp>
        <p:sp>
          <p:nvSpPr>
            <p:cNvPr id="15" name="Rectangle: Rounded Corners 11">
              <a:extLst>
                <a:ext uri="{FF2B5EF4-FFF2-40B4-BE49-F238E27FC236}">
                  <a16:creationId xmlns:a16="http://schemas.microsoft.com/office/drawing/2014/main" id="{511F2FDA-487E-3869-535C-38CDB03F9F3C}"/>
                </a:ext>
              </a:extLst>
            </p:cNvPr>
            <p:cNvSpPr/>
            <p:nvPr/>
          </p:nvSpPr>
          <p:spPr>
            <a:xfrm>
              <a:off x="1411988" y="5382453"/>
              <a:ext cx="9336506" cy="1155025"/>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6" name="Rectangle 15">
            <a:extLst>
              <a:ext uri="{FF2B5EF4-FFF2-40B4-BE49-F238E27FC236}">
                <a16:creationId xmlns:a16="http://schemas.microsoft.com/office/drawing/2014/main" id="{6D251B6D-A759-E55C-28FE-E3C30F04C778}"/>
              </a:ext>
            </a:extLst>
          </p:cNvPr>
          <p:cNvSpPr/>
          <p:nvPr/>
        </p:nvSpPr>
        <p:spPr>
          <a:xfrm>
            <a:off x="1872430" y="2062583"/>
            <a:ext cx="8528257" cy="574274"/>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noProof="0" dirty="0">
                <a:solidFill>
                  <a:schemeClr val="bg1"/>
                </a:solidFill>
              </a:rPr>
              <a:t>Séquence 1: Diversité des cellules</a:t>
            </a:r>
          </a:p>
        </p:txBody>
      </p:sp>
      <p:sp>
        <p:nvSpPr>
          <p:cNvPr id="17" name="Rectangle 16">
            <a:extLst>
              <a:ext uri="{FF2B5EF4-FFF2-40B4-BE49-F238E27FC236}">
                <a16:creationId xmlns:a16="http://schemas.microsoft.com/office/drawing/2014/main" id="{6CBBD567-C842-75CB-0AD6-ADE863C37D2C}"/>
              </a:ext>
            </a:extLst>
          </p:cNvPr>
          <p:cNvSpPr/>
          <p:nvPr/>
        </p:nvSpPr>
        <p:spPr>
          <a:xfrm>
            <a:off x="1872430" y="5795894"/>
            <a:ext cx="8528257" cy="574274"/>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noProof="0" dirty="0">
                <a:solidFill>
                  <a:schemeClr val="bg1"/>
                </a:solidFill>
              </a:rPr>
              <a:t>Séquence 2: Unité des cellules</a:t>
            </a:r>
          </a:p>
        </p:txBody>
      </p:sp>
    </p:spTree>
    <p:extLst>
      <p:ext uri="{BB962C8B-B14F-4D97-AF65-F5344CB8AC3E}">
        <p14:creationId xmlns:p14="http://schemas.microsoft.com/office/powerpoint/2010/main" val="7071722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1843-E097-5486-57E5-792187AE13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C45A8-EA55-AF65-5299-1BE31D243C40}"/>
              </a:ext>
            </a:extLst>
          </p:cNvPr>
          <p:cNvSpPr>
            <a:spLocks noGrp="1"/>
          </p:cNvSpPr>
          <p:nvPr>
            <p:ph type="title"/>
          </p:nvPr>
        </p:nvSpPr>
        <p:spPr/>
        <p:txBody>
          <a:bodyPr/>
          <a:lstStyle/>
          <a:p>
            <a:r>
              <a:rPr lang="fr-FR" dirty="0">
                <a:latin typeface="Calibri" panose="020F0502020204030204"/>
              </a:rPr>
              <a:t>Le temps est terminé. </a:t>
            </a:r>
          </a:p>
        </p:txBody>
      </p:sp>
      <p:sp>
        <p:nvSpPr>
          <p:cNvPr id="7" name="Espace réservé du contenu 6">
            <a:extLst>
              <a:ext uri="{FF2B5EF4-FFF2-40B4-BE49-F238E27FC236}">
                <a16:creationId xmlns:a16="http://schemas.microsoft.com/office/drawing/2014/main" id="{FF8B22D4-350B-4D83-BACF-4CF1F56B22C6}"/>
              </a:ext>
            </a:extLst>
          </p:cNvPr>
          <p:cNvSpPr>
            <a:spLocks noGrp="1"/>
          </p:cNvSpPr>
          <p:nvPr>
            <p:ph sz="quarter" idx="11"/>
          </p:nvPr>
        </p:nvSpPr>
        <p:spPr/>
        <p:txBody>
          <a:bodyPr/>
          <a:lstStyle/>
          <a:p>
            <a:endParaRPr lang="fr-FR" dirty="0"/>
          </a:p>
        </p:txBody>
      </p:sp>
      <p:sp>
        <p:nvSpPr>
          <p:cNvPr id="3" name="Rectangle 2">
            <a:extLst>
              <a:ext uri="{FF2B5EF4-FFF2-40B4-BE49-F238E27FC236}">
                <a16:creationId xmlns:a16="http://schemas.microsoft.com/office/drawing/2014/main" id="{CF888129-7EB4-3E26-CB10-77F5280D3767}"/>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A6C1251-CF29-1E54-9D78-E106D1BBDDC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3046854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a:extLst>
              <a:ext uri="{FF2B5EF4-FFF2-40B4-BE49-F238E27FC236}">
                <a16:creationId xmlns:a16="http://schemas.microsoft.com/office/drawing/2014/main" id="{BE9E1CAA-35AC-CBDE-C860-856E7C1F517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3" name="Image 2" descr="Une image contenant texte, capture d’écran, Visage humain, personne&#10;&#10;Le contenu généré par l’IA peut être incorrect.">
            <a:extLst>
              <a:ext uri="{FF2B5EF4-FFF2-40B4-BE49-F238E27FC236}">
                <a16:creationId xmlns:a16="http://schemas.microsoft.com/office/drawing/2014/main" id="{B5895763-FF95-30F6-C1B0-A67A1A905080}"/>
              </a:ext>
            </a:extLst>
          </p:cNvPr>
          <p:cNvPicPr>
            <a:picLocks noChangeAspect="1"/>
          </p:cNvPicPr>
          <p:nvPr/>
        </p:nvPicPr>
        <p:blipFill>
          <a:blip r:embed="rId4"/>
          <a:stretch>
            <a:fillRect/>
          </a:stretch>
        </p:blipFill>
        <p:spPr>
          <a:xfrm>
            <a:off x="1101765" y="1031885"/>
            <a:ext cx="10039110" cy="5473725"/>
          </a:xfrm>
          <a:prstGeom prst="rect">
            <a:avLst/>
          </a:prstGeom>
        </p:spPr>
      </p:pic>
      <p:cxnSp>
        <p:nvCxnSpPr>
          <p:cNvPr id="6" name="Connecteur droit avec flèche 5">
            <a:extLst>
              <a:ext uri="{FF2B5EF4-FFF2-40B4-BE49-F238E27FC236}">
                <a16:creationId xmlns:a16="http://schemas.microsoft.com/office/drawing/2014/main" id="{4E000FD3-297B-5E1D-54A7-A9BC9589C1E0}"/>
              </a:ext>
            </a:extLst>
          </p:cNvPr>
          <p:cNvCxnSpPr/>
          <p:nvPr/>
        </p:nvCxnSpPr>
        <p:spPr>
          <a:xfrm flipH="1">
            <a:off x="6298163" y="4058816"/>
            <a:ext cx="3135086" cy="153022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Connecteur droit avec flèche 6">
            <a:extLst>
              <a:ext uri="{FF2B5EF4-FFF2-40B4-BE49-F238E27FC236}">
                <a16:creationId xmlns:a16="http://schemas.microsoft.com/office/drawing/2014/main" id="{013D5459-2C79-8AC9-920E-5834E0CC63EF}"/>
              </a:ext>
            </a:extLst>
          </p:cNvPr>
          <p:cNvCxnSpPr>
            <a:cxnSpLocks/>
          </p:cNvCxnSpPr>
          <p:nvPr/>
        </p:nvCxnSpPr>
        <p:spPr>
          <a:xfrm>
            <a:off x="3041780" y="4058816"/>
            <a:ext cx="6391469" cy="153022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5841DA45-D9A1-DE21-C8CA-EB72A48C0B7B}"/>
              </a:ext>
            </a:extLst>
          </p:cNvPr>
          <p:cNvCxnSpPr>
            <a:cxnSpLocks/>
          </p:cNvCxnSpPr>
          <p:nvPr/>
        </p:nvCxnSpPr>
        <p:spPr>
          <a:xfrm flipH="1">
            <a:off x="3041780" y="4058816"/>
            <a:ext cx="3195734" cy="153022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itre 1">
            <a:extLst>
              <a:ext uri="{FF2B5EF4-FFF2-40B4-BE49-F238E27FC236}">
                <a16:creationId xmlns:a16="http://schemas.microsoft.com/office/drawing/2014/main" id="{E7FD889C-2D0C-F895-33C0-A3BB42947145}"/>
              </a:ext>
            </a:extLst>
          </p:cNvPr>
          <p:cNvSpPr>
            <a:spLocks noGrp="1"/>
          </p:cNvSpPr>
          <p:nvPr>
            <p:ph type="title"/>
          </p:nvPr>
        </p:nvSpPr>
        <p:spPr>
          <a:xfrm>
            <a:off x="935729" y="288848"/>
            <a:ext cx="10372033" cy="267549"/>
          </a:xfrm>
        </p:spPr>
        <p:txBody>
          <a:bodyPr/>
          <a:lstStyle/>
          <a:p>
            <a:r>
              <a:rPr lang="fr-FR" sz="2000" dirty="0"/>
              <a:t>Correction.</a:t>
            </a:r>
          </a:p>
        </p:txBody>
      </p:sp>
      <p:sp>
        <p:nvSpPr>
          <p:cNvPr id="24" name="Espace réservé du contenu 3">
            <a:extLst>
              <a:ext uri="{FF2B5EF4-FFF2-40B4-BE49-F238E27FC236}">
                <a16:creationId xmlns:a16="http://schemas.microsoft.com/office/drawing/2014/main" id="{7837DB83-EF3E-A5E7-B40C-03F0BE0207D3}"/>
              </a:ext>
            </a:extLst>
          </p:cNvPr>
          <p:cNvSpPr txBox="1">
            <a:spLocks/>
          </p:cNvSpPr>
          <p:nvPr/>
        </p:nvSpPr>
        <p:spPr>
          <a:xfrm>
            <a:off x="935303" y="596986"/>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t>Invitez les élèves à passer au tableau pour rédiger leurs réponses </a:t>
            </a:r>
          </a:p>
        </p:txBody>
      </p:sp>
    </p:spTree>
    <p:extLst>
      <p:ext uri="{BB962C8B-B14F-4D97-AF65-F5344CB8AC3E}">
        <p14:creationId xmlns:p14="http://schemas.microsoft.com/office/powerpoint/2010/main" val="428756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3D16-3E70-D37E-72E6-225E4FBBFFF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53479A-54E7-15F2-9D57-16579A6C8BEF}"/>
              </a:ext>
            </a:extLst>
          </p:cNvPr>
          <p:cNvSpPr>
            <a:spLocks noGrp="1"/>
          </p:cNvSpPr>
          <p:nvPr>
            <p:ph type="title"/>
          </p:nvPr>
        </p:nvSpPr>
        <p:spPr>
          <a:xfrm>
            <a:off x="934928" y="329437"/>
            <a:ext cx="10372033" cy="267549"/>
          </a:xfrm>
        </p:spPr>
        <p:txBody>
          <a:bodyPr/>
          <a:lstStyle/>
          <a:p>
            <a:r>
              <a:rPr lang="fr-FR" sz="2000" dirty="0"/>
              <a:t>Correction.</a:t>
            </a:r>
          </a:p>
        </p:txBody>
      </p:sp>
      <p:sp>
        <p:nvSpPr>
          <p:cNvPr id="4" name="Espace réservé du contenu 3">
            <a:extLst>
              <a:ext uri="{FF2B5EF4-FFF2-40B4-BE49-F238E27FC236}">
                <a16:creationId xmlns:a16="http://schemas.microsoft.com/office/drawing/2014/main" id="{A0C03211-0ABC-2002-1E5A-78A5FB0A4552}"/>
              </a:ext>
            </a:extLst>
          </p:cNvPr>
          <p:cNvSpPr>
            <a:spLocks noGrp="1"/>
          </p:cNvSpPr>
          <p:nvPr>
            <p:ph sz="quarter" idx="11"/>
          </p:nvPr>
        </p:nvSpPr>
        <p:spPr>
          <a:xfrm>
            <a:off x="884236" y="619820"/>
            <a:ext cx="10372459" cy="299327"/>
          </a:xfrm>
        </p:spPr>
        <p:txBody>
          <a:bodyPr/>
          <a:lstStyle/>
          <a:p>
            <a:r>
              <a:rPr lang="fr-FR" sz="1200" dirty="0"/>
              <a:t>Invitez les élèves à passer au tableau pour rédiger leurs réponses </a:t>
            </a:r>
          </a:p>
        </p:txBody>
      </p:sp>
      <p:pic>
        <p:nvPicPr>
          <p:cNvPr id="8" name="Picture 1">
            <a:extLst>
              <a:ext uri="{FF2B5EF4-FFF2-40B4-BE49-F238E27FC236}">
                <a16:creationId xmlns:a16="http://schemas.microsoft.com/office/drawing/2014/main" id="{4B3EA78E-24B4-DA03-2DB0-859A4D34B0A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3" name="Image 2" descr="Une image contenant texte, capture d’écran, diagramme, logiciel&#10;&#10;Le contenu généré par l’IA peut être incorrect.">
            <a:extLst>
              <a:ext uri="{FF2B5EF4-FFF2-40B4-BE49-F238E27FC236}">
                <a16:creationId xmlns:a16="http://schemas.microsoft.com/office/drawing/2014/main" id="{EFFD213D-96DA-86E7-6436-12F78244C617}"/>
              </a:ext>
            </a:extLst>
          </p:cNvPr>
          <p:cNvPicPr>
            <a:picLocks noChangeAspect="1"/>
          </p:cNvPicPr>
          <p:nvPr/>
        </p:nvPicPr>
        <p:blipFill>
          <a:blip r:embed="rId4"/>
          <a:stretch>
            <a:fillRect/>
          </a:stretch>
        </p:blipFill>
        <p:spPr>
          <a:xfrm>
            <a:off x="674777" y="1199135"/>
            <a:ext cx="10542411" cy="5037728"/>
          </a:xfrm>
          <a:prstGeom prst="rect">
            <a:avLst/>
          </a:prstGeom>
        </p:spPr>
      </p:pic>
      <p:cxnSp>
        <p:nvCxnSpPr>
          <p:cNvPr id="5" name="Connecteur droit avec flèche 4">
            <a:extLst>
              <a:ext uri="{FF2B5EF4-FFF2-40B4-BE49-F238E27FC236}">
                <a16:creationId xmlns:a16="http://schemas.microsoft.com/office/drawing/2014/main" id="{7805C51F-C1A5-6C2E-3B48-63D610113331}"/>
              </a:ext>
            </a:extLst>
          </p:cNvPr>
          <p:cNvCxnSpPr>
            <a:cxnSpLocks/>
          </p:cNvCxnSpPr>
          <p:nvPr/>
        </p:nvCxnSpPr>
        <p:spPr>
          <a:xfrm>
            <a:off x="2593910" y="4292082"/>
            <a:ext cx="6867331" cy="81176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77F87346-C0FF-C192-42C3-EBF04EABC04C}"/>
              </a:ext>
            </a:extLst>
          </p:cNvPr>
          <p:cNvCxnSpPr>
            <a:cxnSpLocks/>
          </p:cNvCxnSpPr>
          <p:nvPr/>
        </p:nvCxnSpPr>
        <p:spPr>
          <a:xfrm>
            <a:off x="5971591" y="4292082"/>
            <a:ext cx="0" cy="81176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5D7E8E5F-F426-2A6F-8C43-743D4CDE45A0}"/>
              </a:ext>
            </a:extLst>
          </p:cNvPr>
          <p:cNvCxnSpPr>
            <a:cxnSpLocks/>
          </p:cNvCxnSpPr>
          <p:nvPr/>
        </p:nvCxnSpPr>
        <p:spPr>
          <a:xfrm flipH="1">
            <a:off x="2593910" y="4338734"/>
            <a:ext cx="6867331" cy="76511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29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4198-8184-1EA4-4C97-D205F486067F}"/>
            </a:ext>
          </a:extLst>
        </p:cNvPr>
        <p:cNvGrpSpPr/>
        <p:nvPr/>
      </p:nvGrpSpPr>
      <p:grpSpPr>
        <a:xfrm>
          <a:off x="0" y="0"/>
          <a:ext cx="0" cy="0"/>
          <a:chOff x="0" y="0"/>
          <a:chExt cx="0" cy="0"/>
        </a:xfrm>
      </p:grpSpPr>
      <p:grpSp>
        <p:nvGrpSpPr>
          <p:cNvPr id="20" name="Groupe 19">
            <a:extLst>
              <a:ext uri="{FF2B5EF4-FFF2-40B4-BE49-F238E27FC236}">
                <a16:creationId xmlns:a16="http://schemas.microsoft.com/office/drawing/2014/main" id="{75862FEC-CCDA-F20D-C9B6-AC31BD1F670C}"/>
              </a:ext>
            </a:extLst>
          </p:cNvPr>
          <p:cNvGrpSpPr/>
          <p:nvPr/>
        </p:nvGrpSpPr>
        <p:grpSpPr>
          <a:xfrm>
            <a:off x="1347010" y="922362"/>
            <a:ext cx="9371653" cy="5664546"/>
            <a:chOff x="1347010" y="922362"/>
            <a:chExt cx="9371653" cy="5664546"/>
          </a:xfrm>
        </p:grpSpPr>
        <p:pic>
          <p:nvPicPr>
            <p:cNvPr id="16" name="Image 15" descr="Une image contenant texte, capture d’écran&#10;&#10;Le contenu généré par l’IA peut être incorrect.">
              <a:extLst>
                <a:ext uri="{FF2B5EF4-FFF2-40B4-BE49-F238E27FC236}">
                  <a16:creationId xmlns:a16="http://schemas.microsoft.com/office/drawing/2014/main" id="{12E4DD7E-248D-22AA-FF3B-277766C2A361}"/>
                </a:ext>
              </a:extLst>
            </p:cNvPr>
            <p:cNvPicPr>
              <a:picLocks noChangeAspect="1"/>
            </p:cNvPicPr>
            <p:nvPr/>
          </p:nvPicPr>
          <p:blipFill>
            <a:blip r:embed="rId2"/>
            <a:stretch>
              <a:fillRect/>
            </a:stretch>
          </p:blipFill>
          <p:spPr>
            <a:xfrm>
              <a:off x="1347010" y="922362"/>
              <a:ext cx="9371653" cy="5664546"/>
            </a:xfrm>
            <a:prstGeom prst="rect">
              <a:avLst/>
            </a:prstGeom>
          </p:spPr>
        </p:pic>
        <p:sp>
          <p:nvSpPr>
            <p:cNvPr id="19" name="TextBox 12">
              <a:extLst>
                <a:ext uri="{FF2B5EF4-FFF2-40B4-BE49-F238E27FC236}">
                  <a16:creationId xmlns:a16="http://schemas.microsoft.com/office/drawing/2014/main" id="{82B4EDB5-A35D-6809-27EB-0A1106C6541B}"/>
                </a:ext>
              </a:extLst>
            </p:cNvPr>
            <p:cNvSpPr txBox="1"/>
            <p:nvPr/>
          </p:nvSpPr>
          <p:spPr>
            <a:xfrm>
              <a:off x="7744411" y="4825274"/>
              <a:ext cx="2836506" cy="1727917"/>
            </a:xfrm>
            <a:prstGeom prst="roundRect">
              <a:avLst>
                <a:gd name="adj" fmla="val 1974"/>
              </a:avLst>
            </a:prstGeom>
            <a:solidFill>
              <a:schemeClr val="bg1"/>
            </a:solidFill>
            <a:ln>
              <a:solidFill>
                <a:srgbClr val="FACEC2"/>
              </a:solidFill>
              <a:prstDash val="solid"/>
            </a:ln>
          </p:spPr>
          <p:txBody>
            <a:bodyPr wrap="square" rtlCol="0">
              <a:spAutoFit/>
            </a:bodyPr>
            <a:lstStyle>
              <a:defPPr>
                <a:defRPr lang="en-US"/>
              </a:defPPr>
              <a:lvl1pPr>
                <a:defRPr b="1">
                  <a:solidFill>
                    <a:schemeClr val="accent1"/>
                  </a:solidFill>
                </a:defRPr>
              </a:lvl1pPr>
            </a:lstStyle>
            <a:p>
              <a:pPr algn="ctr">
                <a:lnSpc>
                  <a:spcPct val="150000"/>
                </a:lnSpc>
              </a:pPr>
              <a:r>
                <a:rPr lang="fr-FR" b="0" dirty="0">
                  <a:solidFill>
                    <a:schemeClr val="tx1"/>
                  </a:solidFill>
                  <a:latin typeface="Calibri" panose="020F0502020204030204" pitchFamily="34" charset="0"/>
                  <a:ea typeface="Calibri" panose="020F0502020204030204" pitchFamily="34" charset="0"/>
                  <a:cs typeface="Calibri" panose="020F0502020204030204" pitchFamily="34" charset="0"/>
                </a:rPr>
                <a:t>Le Yaourt contient des éléments ayant des formes ……………………, ce sont les cellules ………………..</a:t>
              </a:r>
            </a:p>
          </p:txBody>
        </p:sp>
      </p:grpSp>
      <p:pic>
        <p:nvPicPr>
          <p:cNvPr id="8" name="Picture 1">
            <a:extLst>
              <a:ext uri="{FF2B5EF4-FFF2-40B4-BE49-F238E27FC236}">
                <a16:creationId xmlns:a16="http://schemas.microsoft.com/office/drawing/2014/main" id="{15F7BF54-2DF6-69B7-8081-72A5DB168EC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sp>
        <p:nvSpPr>
          <p:cNvPr id="14" name="Titre 1">
            <a:extLst>
              <a:ext uri="{FF2B5EF4-FFF2-40B4-BE49-F238E27FC236}">
                <a16:creationId xmlns:a16="http://schemas.microsoft.com/office/drawing/2014/main" id="{6F53376C-E635-9BE7-0F0C-F8F9C1EA0CAC}"/>
              </a:ext>
            </a:extLst>
          </p:cNvPr>
          <p:cNvSpPr>
            <a:spLocks noGrp="1"/>
          </p:cNvSpPr>
          <p:nvPr>
            <p:ph type="title"/>
          </p:nvPr>
        </p:nvSpPr>
        <p:spPr>
          <a:xfrm>
            <a:off x="934928" y="329437"/>
            <a:ext cx="10372033" cy="267549"/>
          </a:xfrm>
        </p:spPr>
        <p:txBody>
          <a:bodyPr/>
          <a:lstStyle/>
          <a:p>
            <a:r>
              <a:rPr lang="fr-FR" sz="2000" dirty="0"/>
              <a:t>Correction.</a:t>
            </a:r>
          </a:p>
        </p:txBody>
      </p:sp>
      <p:sp>
        <p:nvSpPr>
          <p:cNvPr id="15" name="Espace réservé du contenu 3">
            <a:extLst>
              <a:ext uri="{FF2B5EF4-FFF2-40B4-BE49-F238E27FC236}">
                <a16:creationId xmlns:a16="http://schemas.microsoft.com/office/drawing/2014/main" id="{CE709F7E-96E1-453F-48A9-4F5FD5ADA39D}"/>
              </a:ext>
            </a:extLst>
          </p:cNvPr>
          <p:cNvSpPr txBox="1">
            <a:spLocks/>
          </p:cNvSpPr>
          <p:nvPr/>
        </p:nvSpPr>
        <p:spPr>
          <a:xfrm>
            <a:off x="884236" y="619820"/>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a:t>Invitez les élèves à passer au tableau pour rédiger leurs réponses </a:t>
            </a:r>
            <a:endParaRPr lang="fr-FR" sz="1200" dirty="0"/>
          </a:p>
        </p:txBody>
      </p:sp>
      <p:sp>
        <p:nvSpPr>
          <p:cNvPr id="9" name="ZoneTexte 8">
            <a:extLst>
              <a:ext uri="{FF2B5EF4-FFF2-40B4-BE49-F238E27FC236}">
                <a16:creationId xmlns:a16="http://schemas.microsoft.com/office/drawing/2014/main" id="{8FC2B20F-1D19-9F21-0B38-450A0966A584}"/>
              </a:ext>
            </a:extLst>
          </p:cNvPr>
          <p:cNvSpPr txBox="1"/>
          <p:nvPr/>
        </p:nvSpPr>
        <p:spPr>
          <a:xfrm>
            <a:off x="5586792" y="6007347"/>
            <a:ext cx="1915885"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Animales.</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1F5B2FDC-F4EF-6D45-1715-5EED73AA5857}"/>
              </a:ext>
            </a:extLst>
          </p:cNvPr>
          <p:cNvSpPr txBox="1"/>
          <p:nvPr/>
        </p:nvSpPr>
        <p:spPr>
          <a:xfrm>
            <a:off x="2624516" y="5390788"/>
            <a:ext cx="1772947"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en polygone</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9F264996-B573-CF54-71D1-C32E2E9A8952}"/>
              </a:ext>
            </a:extLst>
          </p:cNvPr>
          <p:cNvSpPr txBox="1"/>
          <p:nvPr/>
        </p:nvSpPr>
        <p:spPr>
          <a:xfrm>
            <a:off x="1654604" y="5946997"/>
            <a:ext cx="1915885"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Végétales.</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600EA6B3-DE5E-84E8-0FB3-10BA911ABC23}"/>
              </a:ext>
            </a:extLst>
          </p:cNvPr>
          <p:cNvSpPr txBox="1"/>
          <p:nvPr/>
        </p:nvSpPr>
        <p:spPr>
          <a:xfrm>
            <a:off x="4628850" y="5629366"/>
            <a:ext cx="1915885"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sphériques</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84B1C1A2-CD70-F435-DBA6-68BB4E6A7D43}"/>
              </a:ext>
            </a:extLst>
          </p:cNvPr>
          <p:cNvSpPr txBox="1"/>
          <p:nvPr/>
        </p:nvSpPr>
        <p:spPr>
          <a:xfrm>
            <a:off x="8906766" y="6058663"/>
            <a:ext cx="1915885"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Bactériennes.</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ZoneTexte 17">
            <a:extLst>
              <a:ext uri="{FF2B5EF4-FFF2-40B4-BE49-F238E27FC236}">
                <a16:creationId xmlns:a16="http://schemas.microsoft.com/office/drawing/2014/main" id="{C5C1E4CB-198B-88CA-41B7-64733398C7ED}"/>
              </a:ext>
            </a:extLst>
          </p:cNvPr>
          <p:cNvSpPr txBox="1"/>
          <p:nvPr/>
        </p:nvSpPr>
        <p:spPr>
          <a:xfrm>
            <a:off x="7603095" y="5564135"/>
            <a:ext cx="1915885" cy="461665"/>
          </a:xfrm>
          <a:prstGeom prst="rect">
            <a:avLst/>
          </a:prstGeom>
          <a:noFill/>
        </p:spPr>
        <p:txBody>
          <a:bodyPr wrap="square">
            <a:spAutoFit/>
          </a:bodyPr>
          <a:lstStyle/>
          <a:p>
            <a:r>
              <a:rPr lang="fr-MA" sz="2400" b="1" spc="-80" dirty="0">
                <a:solidFill>
                  <a:srgbClr val="FF0000"/>
                </a:solidFill>
                <a:latin typeface="Calibri" panose="020F0502020204030204" pitchFamily="34" charset="0"/>
                <a:ea typeface="Calibri" panose="020F0502020204030204" pitchFamily="34" charset="0"/>
                <a:cs typeface="Calibri" panose="020F0502020204030204" pitchFamily="34" charset="0"/>
              </a:rPr>
              <a:t>En bâtonnets</a:t>
            </a:r>
            <a:endParaRPr lang="fr-MA" sz="2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397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7" grpId="0"/>
      <p:bldP spid="1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dirty="0"/>
              <a:t>05 min</a:t>
            </a:r>
          </a:p>
        </p:txBody>
      </p:sp>
    </p:spTree>
    <p:extLst>
      <p:ext uri="{BB962C8B-B14F-4D97-AF65-F5344CB8AC3E}">
        <p14:creationId xmlns:p14="http://schemas.microsoft.com/office/powerpoint/2010/main" val="38959518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957453" y="440213"/>
            <a:ext cx="10277091" cy="267549"/>
          </a:xfrm>
        </p:spPr>
        <p:txBody>
          <a:bodyPr/>
          <a:lstStyle/>
          <a:p>
            <a:r>
              <a:rPr lang="fr-FR" sz="1800"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donne un rappel de la séance.</a:t>
            </a:r>
          </a:p>
        </p:txBody>
      </p:sp>
      <p:sp>
        <p:nvSpPr>
          <p:cNvPr id="3" name="Google Shape;2054;p38">
            <a:extLst>
              <a:ext uri="{FF2B5EF4-FFF2-40B4-BE49-F238E27FC236}">
                <a16:creationId xmlns:a16="http://schemas.microsoft.com/office/drawing/2014/main" id="{1C1445F7-285F-7A3A-C5D2-9D27FFF11BE4}"/>
              </a:ext>
            </a:extLst>
          </p:cNvPr>
          <p:cNvSpPr/>
          <p:nvPr/>
        </p:nvSpPr>
        <p:spPr>
          <a:xfrm>
            <a:off x="1333372" y="1921679"/>
            <a:ext cx="9946841"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latin typeface="Calibri" panose="020F0502020204030204" pitchFamily="34" charset="0"/>
              <a:cs typeface="Calibri" panose="020F0502020204030204" pitchFamily="34" charset="0"/>
            </a:endParaRPr>
          </a:p>
        </p:txBody>
      </p:sp>
      <p:sp>
        <p:nvSpPr>
          <p:cNvPr id="5" name="ZoneTexte 3">
            <a:extLst>
              <a:ext uri="{FF2B5EF4-FFF2-40B4-BE49-F238E27FC236}">
                <a16:creationId xmlns:a16="http://schemas.microsoft.com/office/drawing/2014/main" id="{392561BC-9988-A3D3-C8F4-A4190A0B3601}"/>
              </a:ext>
            </a:extLst>
          </p:cNvPr>
          <p:cNvSpPr txBox="1"/>
          <p:nvPr/>
        </p:nvSpPr>
        <p:spPr>
          <a:xfrm>
            <a:off x="1937130" y="1903747"/>
            <a:ext cx="9210521" cy="805543"/>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spc="-50" dirty="0"/>
              <a:t>Décrire des cellules observées au microscope optique.</a:t>
            </a:r>
            <a:endParaRPr lang="fr-FR" b="1" kern="0" spc="-50" dirty="0">
              <a:solidFill>
                <a:srgbClr val="000000"/>
              </a:solidFill>
            </a:endParaRPr>
          </a:p>
        </p:txBody>
      </p:sp>
      <p:pic>
        <p:nvPicPr>
          <p:cNvPr id="7" name="Image 23">
            <a:extLst>
              <a:ext uri="{FF2B5EF4-FFF2-40B4-BE49-F238E27FC236}">
                <a16:creationId xmlns:a16="http://schemas.microsoft.com/office/drawing/2014/main" id="{1E606C51-B45B-D112-73F7-3A7ADC8DD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933" y="1638402"/>
            <a:ext cx="805544" cy="805544"/>
          </a:xfrm>
          <a:prstGeom prst="rect">
            <a:avLst/>
          </a:prstGeom>
        </p:spPr>
      </p:pic>
      <p:pic>
        <p:nvPicPr>
          <p:cNvPr id="8" name="Image 7" descr="Une image contenant rose, texte&#10;&#10;Le contenu généré par l’IA peut être incorrect.">
            <a:extLst>
              <a:ext uri="{FF2B5EF4-FFF2-40B4-BE49-F238E27FC236}">
                <a16:creationId xmlns:a16="http://schemas.microsoft.com/office/drawing/2014/main" id="{B4733C06-2BBB-172C-1E1A-87D605683F60}"/>
              </a:ext>
            </a:extLst>
          </p:cNvPr>
          <p:cNvPicPr>
            <a:picLocks noChangeAspect="1"/>
          </p:cNvPicPr>
          <p:nvPr/>
        </p:nvPicPr>
        <p:blipFill>
          <a:blip r:embed="rId3"/>
          <a:stretch>
            <a:fillRect/>
          </a:stretch>
        </p:blipFill>
        <p:spPr>
          <a:xfrm>
            <a:off x="1174976" y="3429000"/>
            <a:ext cx="9972675" cy="2171700"/>
          </a:xfrm>
          <a:prstGeom prst="rect">
            <a:avLst/>
          </a:prstGeom>
        </p:spPr>
      </p:pic>
      <p:pic>
        <p:nvPicPr>
          <p:cNvPr id="9" name="Google Shape;289;p51">
            <a:extLst>
              <a:ext uri="{FF2B5EF4-FFF2-40B4-BE49-F238E27FC236}">
                <a16:creationId xmlns:a16="http://schemas.microsoft.com/office/drawing/2014/main" id="{6FE4BF56-EC30-3DAC-CA10-025C2BB2B6DE}"/>
              </a:ext>
            </a:extLst>
          </p:cNvPr>
          <p:cNvPicPr preferRelativeResize="0"/>
          <p:nvPr/>
        </p:nvPicPr>
        <p:blipFill rotWithShape="1">
          <a:blip r:embed="rId4">
            <a:alphaModFix/>
          </a:blip>
          <a:srcRect/>
          <a:stretch/>
        </p:blipFill>
        <p:spPr>
          <a:xfrm>
            <a:off x="11511280" y="443684"/>
            <a:ext cx="490525" cy="480876"/>
          </a:xfrm>
          <a:prstGeom prst="rect">
            <a:avLst/>
          </a:prstGeom>
          <a:noFill/>
          <a:ln>
            <a:noFill/>
          </a:ln>
        </p:spPr>
      </p:pic>
    </p:spTree>
    <p:extLst>
      <p:ext uri="{BB962C8B-B14F-4D97-AF65-F5344CB8AC3E}">
        <p14:creationId xmlns:p14="http://schemas.microsoft.com/office/powerpoint/2010/main" val="20334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oogle Shape;289;p51">
            <a:extLst>
              <a:ext uri="{FF2B5EF4-FFF2-40B4-BE49-F238E27FC236}">
                <a16:creationId xmlns:a16="http://schemas.microsoft.com/office/drawing/2014/main" id="{B630ECC6-AE75-1A9B-8BE2-CEADA872F34D}"/>
              </a:ext>
            </a:extLst>
          </p:cNvPr>
          <p:cNvPicPr preferRelativeResize="0"/>
          <p:nvPr/>
        </p:nvPicPr>
        <p:blipFill rotWithShape="1">
          <a:blip r:embed="rId2">
            <a:alphaModFix/>
          </a:blip>
          <a:srcRect/>
          <a:stretch/>
        </p:blipFill>
        <p:spPr>
          <a:xfrm>
            <a:off x="11511280" y="443684"/>
            <a:ext cx="490525" cy="480876"/>
          </a:xfrm>
          <a:prstGeom prst="rect">
            <a:avLst/>
          </a:prstGeom>
          <a:noFill/>
          <a:ln>
            <a:noFill/>
          </a:ln>
        </p:spPr>
      </p:pic>
      <p:sp>
        <p:nvSpPr>
          <p:cNvPr id="26" name="ZoneTexte 25">
            <a:extLst>
              <a:ext uri="{FF2B5EF4-FFF2-40B4-BE49-F238E27FC236}">
                <a16:creationId xmlns:a16="http://schemas.microsoft.com/office/drawing/2014/main" id="{355EB694-CF9F-DDEF-CD68-3E3EA997E3EB}"/>
              </a:ext>
            </a:extLst>
          </p:cNvPr>
          <p:cNvSpPr txBox="1"/>
          <p:nvPr/>
        </p:nvSpPr>
        <p:spPr>
          <a:xfrm>
            <a:off x="615334" y="1057343"/>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prélève mon échantillon.</a:t>
            </a:r>
          </a:p>
        </p:txBody>
      </p:sp>
      <p:sp>
        <p:nvSpPr>
          <p:cNvPr id="27" name="Oval 55">
            <a:extLst>
              <a:ext uri="{FF2B5EF4-FFF2-40B4-BE49-F238E27FC236}">
                <a16:creationId xmlns:a16="http://schemas.microsoft.com/office/drawing/2014/main" id="{0B975393-1D31-A63D-26BC-63AB0779E538}"/>
              </a:ext>
            </a:extLst>
          </p:cNvPr>
          <p:cNvSpPr>
            <a:spLocks noChangeAspect="1"/>
          </p:cNvSpPr>
          <p:nvPr/>
        </p:nvSpPr>
        <p:spPr>
          <a:xfrm>
            <a:off x="656535" y="1043484"/>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1</a:t>
            </a:r>
          </a:p>
        </p:txBody>
      </p:sp>
      <p:pic>
        <p:nvPicPr>
          <p:cNvPr id="28" name="Picture 2" descr="Observation des cellules d’une écaille de bulbe d’oignon allium Cépa">
            <a:extLst>
              <a:ext uri="{FF2B5EF4-FFF2-40B4-BE49-F238E27FC236}">
                <a16:creationId xmlns:a16="http://schemas.microsoft.com/office/drawing/2014/main" id="{030B331D-3FA6-D46D-AF2E-82190498BCD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80" b="4062"/>
          <a:stretch/>
        </p:blipFill>
        <p:spPr bwMode="auto">
          <a:xfrm>
            <a:off x="1868394" y="1544959"/>
            <a:ext cx="1976110" cy="1249909"/>
          </a:xfrm>
          <a:prstGeom prst="rect">
            <a:avLst/>
          </a:prstGeom>
          <a:noFill/>
          <a:ln w="19050">
            <a:solidFill>
              <a:srgbClr val="0852A4"/>
            </a:solidFill>
          </a:ln>
          <a:extLst>
            <a:ext uri="{909E8E84-426E-40DD-AFC4-6F175D3DCCD1}">
              <a14:hiddenFill xmlns:a14="http://schemas.microsoft.com/office/drawing/2010/main">
                <a:solidFill>
                  <a:srgbClr val="FFFFFF"/>
                </a:solidFill>
              </a14:hiddenFill>
            </a:ext>
          </a:extLst>
        </p:spPr>
      </p:pic>
      <p:pic>
        <p:nvPicPr>
          <p:cNvPr id="29" name="Image 954" descr="CellCAN">
            <a:extLst>
              <a:ext uri="{FF2B5EF4-FFF2-40B4-BE49-F238E27FC236}">
                <a16:creationId xmlns:a16="http://schemas.microsoft.com/office/drawing/2014/main" id="{4FB4AA4B-47F9-D39A-D7A8-70096D0FD7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1966" y="1544959"/>
            <a:ext cx="2102491" cy="1249909"/>
          </a:xfrm>
          <a:prstGeom prst="rect">
            <a:avLst/>
          </a:prstGeom>
          <a:ln w="19050">
            <a:solidFill>
              <a:srgbClr val="0852A4"/>
            </a:solidFill>
          </a:ln>
        </p:spPr>
      </p:pic>
      <p:pic>
        <p:nvPicPr>
          <p:cNvPr id="32" name="Picture 4" descr="A person holding tweezers over a yogurt&#10;&#10;Description automatically generated">
            <a:extLst>
              <a:ext uri="{FF2B5EF4-FFF2-40B4-BE49-F238E27FC236}">
                <a16:creationId xmlns:a16="http://schemas.microsoft.com/office/drawing/2014/main" id="{E019FE08-E6E6-9006-3B14-3C24BA46CD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7962" y="1544958"/>
            <a:ext cx="2151847" cy="1249909"/>
          </a:xfrm>
          <a:prstGeom prst="rect">
            <a:avLst/>
          </a:prstGeom>
          <a:ln w="28575">
            <a:solidFill>
              <a:srgbClr val="0852A4"/>
            </a:solidFill>
          </a:ln>
        </p:spPr>
      </p:pic>
      <p:sp>
        <p:nvSpPr>
          <p:cNvPr id="33" name="ZoneTexte 32">
            <a:extLst>
              <a:ext uri="{FF2B5EF4-FFF2-40B4-BE49-F238E27FC236}">
                <a16:creationId xmlns:a16="http://schemas.microsoft.com/office/drawing/2014/main" id="{CC8B9C88-E739-E1BE-CC7A-C6C9DE273E47}"/>
              </a:ext>
            </a:extLst>
          </p:cNvPr>
          <p:cNvSpPr txBox="1"/>
          <p:nvPr/>
        </p:nvSpPr>
        <p:spPr>
          <a:xfrm>
            <a:off x="615334" y="2908259"/>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réalise ma préparation microscopique.</a:t>
            </a:r>
          </a:p>
        </p:txBody>
      </p:sp>
      <p:sp>
        <p:nvSpPr>
          <p:cNvPr id="34" name="Oval 55">
            <a:extLst>
              <a:ext uri="{FF2B5EF4-FFF2-40B4-BE49-F238E27FC236}">
                <a16:creationId xmlns:a16="http://schemas.microsoft.com/office/drawing/2014/main" id="{0E6B2F2A-CE2A-9A2B-E718-0FBDAD7C946E}"/>
              </a:ext>
            </a:extLst>
          </p:cNvPr>
          <p:cNvSpPr>
            <a:spLocks noChangeAspect="1"/>
          </p:cNvSpPr>
          <p:nvPr/>
        </p:nvSpPr>
        <p:spPr>
          <a:xfrm>
            <a:off x="656534" y="2908259"/>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2</a:t>
            </a:r>
          </a:p>
        </p:txBody>
      </p:sp>
      <p:pic>
        <p:nvPicPr>
          <p:cNvPr id="35" name="Image 34" descr="Une image contenant clipart, diagramme, conception&#10;&#10;Le contenu généré par l’IA peut être incorrect.">
            <a:extLst>
              <a:ext uri="{FF2B5EF4-FFF2-40B4-BE49-F238E27FC236}">
                <a16:creationId xmlns:a16="http://schemas.microsoft.com/office/drawing/2014/main" id="{262AD510-70D8-A678-C31E-D2E08705367E}"/>
              </a:ext>
            </a:extLst>
          </p:cNvPr>
          <p:cNvPicPr>
            <a:picLocks noChangeAspect="1"/>
          </p:cNvPicPr>
          <p:nvPr/>
        </p:nvPicPr>
        <p:blipFill>
          <a:blip r:embed="rId6"/>
          <a:stretch>
            <a:fillRect/>
          </a:stretch>
        </p:blipFill>
        <p:spPr>
          <a:xfrm>
            <a:off x="5007279" y="3421760"/>
            <a:ext cx="2046664" cy="1274722"/>
          </a:xfrm>
          <a:prstGeom prst="rect">
            <a:avLst/>
          </a:prstGeom>
        </p:spPr>
      </p:pic>
      <p:pic>
        <p:nvPicPr>
          <p:cNvPr id="36" name="Image 35" descr="Une image contenant capture d’écran, conception&#10;&#10;Le contenu généré par l’IA peut être incorrect.">
            <a:extLst>
              <a:ext uri="{FF2B5EF4-FFF2-40B4-BE49-F238E27FC236}">
                <a16:creationId xmlns:a16="http://schemas.microsoft.com/office/drawing/2014/main" id="{7AAC4EB6-08A0-8BA8-DC7A-E9915A70381D}"/>
              </a:ext>
            </a:extLst>
          </p:cNvPr>
          <p:cNvPicPr>
            <a:picLocks noChangeAspect="1"/>
          </p:cNvPicPr>
          <p:nvPr/>
        </p:nvPicPr>
        <p:blipFill>
          <a:blip r:embed="rId7"/>
          <a:srcRect t="5003"/>
          <a:stretch>
            <a:fillRect/>
          </a:stretch>
        </p:blipFill>
        <p:spPr>
          <a:xfrm>
            <a:off x="1849185" y="3406204"/>
            <a:ext cx="2094926" cy="1287033"/>
          </a:xfrm>
          <a:prstGeom prst="rect">
            <a:avLst/>
          </a:prstGeom>
        </p:spPr>
      </p:pic>
      <p:pic>
        <p:nvPicPr>
          <p:cNvPr id="37" name="Image 36" descr="Une image contenant clipart, croquis, conception, illustration&#10;&#10;Le contenu généré par l’IA peut être incorrect.">
            <a:extLst>
              <a:ext uri="{FF2B5EF4-FFF2-40B4-BE49-F238E27FC236}">
                <a16:creationId xmlns:a16="http://schemas.microsoft.com/office/drawing/2014/main" id="{ACD8B0A4-4BFC-0DE5-5A0B-48C9AFDD5263}"/>
              </a:ext>
            </a:extLst>
          </p:cNvPr>
          <p:cNvPicPr>
            <a:picLocks noChangeAspect="1"/>
          </p:cNvPicPr>
          <p:nvPr/>
        </p:nvPicPr>
        <p:blipFill>
          <a:blip r:embed="rId8"/>
          <a:stretch>
            <a:fillRect/>
          </a:stretch>
        </p:blipFill>
        <p:spPr>
          <a:xfrm>
            <a:off x="8062826" y="3353884"/>
            <a:ext cx="1963706" cy="1342598"/>
          </a:xfrm>
          <a:prstGeom prst="rect">
            <a:avLst/>
          </a:prstGeom>
        </p:spPr>
      </p:pic>
      <p:sp>
        <p:nvSpPr>
          <p:cNvPr id="38" name="ZoneTexte 37">
            <a:extLst>
              <a:ext uri="{FF2B5EF4-FFF2-40B4-BE49-F238E27FC236}">
                <a16:creationId xmlns:a16="http://schemas.microsoft.com/office/drawing/2014/main" id="{B29179B7-CC2C-1FF7-3AEB-DA03B0B13DC1}"/>
              </a:ext>
            </a:extLst>
          </p:cNvPr>
          <p:cNvSpPr txBox="1"/>
          <p:nvPr/>
        </p:nvSpPr>
        <p:spPr>
          <a:xfrm>
            <a:off x="615334" y="4717111"/>
            <a:ext cx="10022186" cy="400110"/>
          </a:xfrm>
          <a:prstGeom prst="rect">
            <a:avLst/>
          </a:prstGeom>
          <a:solidFill>
            <a:schemeClr val="accent2">
              <a:lumMod val="20000"/>
              <a:lumOff val="80000"/>
            </a:schemeClr>
          </a:solidFill>
          <a:ln>
            <a:solidFill>
              <a:schemeClr val="tx1"/>
            </a:solidFill>
            <a:prstDash val="dash"/>
          </a:ln>
        </p:spPr>
        <p:txBody>
          <a:bodyPr wrap="square" rtlCol="0">
            <a:spAutoFit/>
          </a:bodyPr>
          <a:lstStyle/>
          <a:p>
            <a:pPr lvl="0"/>
            <a:r>
              <a:rPr lang="fr-FR" sz="2000" b="1" spc="-50" dirty="0">
                <a:solidFill>
                  <a:srgbClr val="002060"/>
                </a:solidFill>
                <a:ea typeface="Calibri"/>
                <a:cs typeface="Calibri"/>
                <a:sym typeface="Wingdings" panose="05000000000000000000" pitchFamily="2" charset="2"/>
              </a:rPr>
              <a:t>          </a:t>
            </a:r>
            <a:r>
              <a:rPr lang="fr-FR" sz="2000" b="1" dirty="0">
                <a:solidFill>
                  <a:srgbClr val="002060"/>
                </a:solidFill>
                <a:ea typeface="Calibri"/>
                <a:cs typeface="Calibri"/>
                <a:sym typeface="Calibri"/>
              </a:rPr>
              <a:t>Je décris mes observations microscopiques.</a:t>
            </a:r>
          </a:p>
        </p:txBody>
      </p:sp>
      <p:sp>
        <p:nvSpPr>
          <p:cNvPr id="39" name="Oval 55">
            <a:extLst>
              <a:ext uri="{FF2B5EF4-FFF2-40B4-BE49-F238E27FC236}">
                <a16:creationId xmlns:a16="http://schemas.microsoft.com/office/drawing/2014/main" id="{B2C7E780-745B-4E1A-C58A-C67ECF5BEAD5}"/>
              </a:ext>
            </a:extLst>
          </p:cNvPr>
          <p:cNvSpPr>
            <a:spLocks noChangeAspect="1"/>
          </p:cNvSpPr>
          <p:nvPr/>
        </p:nvSpPr>
        <p:spPr>
          <a:xfrm>
            <a:off x="656534" y="4717111"/>
            <a:ext cx="395307" cy="39530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2133" b="1" i="0" u="none" strike="noStrike" kern="1200" cap="none" spc="0" normalizeH="0" baseline="0" noProof="0" dirty="0">
                <a:ln>
                  <a:noFill/>
                </a:ln>
                <a:solidFill>
                  <a:prstClr val="white"/>
                </a:solidFill>
                <a:effectLst/>
                <a:uLnTx/>
                <a:uFillTx/>
                <a:latin typeface="Calibri"/>
                <a:ea typeface="+mn-ea"/>
                <a:cs typeface="+mn-cs"/>
              </a:rPr>
              <a:t>3</a:t>
            </a:r>
          </a:p>
        </p:txBody>
      </p:sp>
      <p:pic>
        <p:nvPicPr>
          <p:cNvPr id="40" name="Image 39">
            <a:extLst>
              <a:ext uri="{FF2B5EF4-FFF2-40B4-BE49-F238E27FC236}">
                <a16:creationId xmlns:a16="http://schemas.microsoft.com/office/drawing/2014/main" id="{848F0531-626A-B115-02F0-A1AB4011C5D4}"/>
              </a:ext>
            </a:extLst>
          </p:cNvPr>
          <p:cNvPicPr>
            <a:picLocks noChangeAspect="1"/>
          </p:cNvPicPr>
          <p:nvPr/>
        </p:nvPicPr>
        <p:blipFill rotWithShape="1">
          <a:blip r:embed="rId9"/>
          <a:srcRect t="20034" b="3309"/>
          <a:stretch>
            <a:fillRect/>
          </a:stretch>
        </p:blipFill>
        <p:spPr>
          <a:xfrm>
            <a:off x="1849185" y="5236159"/>
            <a:ext cx="2397012" cy="1222305"/>
          </a:xfrm>
          <a:prstGeom prst="rect">
            <a:avLst/>
          </a:prstGeom>
          <a:ln w="12700">
            <a:solidFill>
              <a:srgbClr val="0852A4"/>
            </a:solidFill>
          </a:ln>
        </p:spPr>
      </p:pic>
      <p:pic>
        <p:nvPicPr>
          <p:cNvPr id="41" name="Image 40">
            <a:extLst>
              <a:ext uri="{FF2B5EF4-FFF2-40B4-BE49-F238E27FC236}">
                <a16:creationId xmlns:a16="http://schemas.microsoft.com/office/drawing/2014/main" id="{A1678FEA-C00A-AA03-091D-5E2B1C6F0786}"/>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rcRect t="36310"/>
          <a:stretch>
            <a:fillRect/>
          </a:stretch>
        </p:blipFill>
        <p:spPr>
          <a:xfrm>
            <a:off x="7379973" y="5236159"/>
            <a:ext cx="2919725" cy="1222305"/>
          </a:xfrm>
          <a:prstGeom prst="rect">
            <a:avLst/>
          </a:prstGeom>
          <a:ln w="28575">
            <a:solidFill>
              <a:srgbClr val="0852A4"/>
            </a:solidFill>
          </a:ln>
        </p:spPr>
      </p:pic>
      <p:grpSp>
        <p:nvGrpSpPr>
          <p:cNvPr id="42" name="Groupe 41">
            <a:extLst>
              <a:ext uri="{FF2B5EF4-FFF2-40B4-BE49-F238E27FC236}">
                <a16:creationId xmlns:a16="http://schemas.microsoft.com/office/drawing/2014/main" id="{407BBFCD-606C-F6B9-C022-4D5C510A8C79}"/>
              </a:ext>
            </a:extLst>
          </p:cNvPr>
          <p:cNvGrpSpPr/>
          <p:nvPr/>
        </p:nvGrpSpPr>
        <p:grpSpPr>
          <a:xfrm>
            <a:off x="4609511" y="5236159"/>
            <a:ext cx="2583654" cy="1222305"/>
            <a:chOff x="4127897" y="5201482"/>
            <a:chExt cx="2583654" cy="1222305"/>
          </a:xfrm>
        </p:grpSpPr>
        <p:pic>
          <p:nvPicPr>
            <p:cNvPr id="43" name="Image 42">
              <a:extLst>
                <a:ext uri="{FF2B5EF4-FFF2-40B4-BE49-F238E27FC236}">
                  <a16:creationId xmlns:a16="http://schemas.microsoft.com/office/drawing/2014/main" id="{288E4525-F157-1651-D369-D67822FF3732}"/>
                </a:ext>
              </a:extLst>
            </p:cNvPr>
            <p:cNvPicPr>
              <a:picLocks noChangeAspect="1"/>
            </p:cNvPicPr>
            <p:nvPr/>
          </p:nvPicPr>
          <p:blipFill>
            <a:blip r:embed="rId12"/>
            <a:srcRect t="24190" b="9221"/>
            <a:stretch>
              <a:fillRect/>
            </a:stretch>
          </p:blipFill>
          <p:spPr>
            <a:xfrm>
              <a:off x="4127897" y="5201482"/>
              <a:ext cx="2524830" cy="1222305"/>
            </a:xfrm>
            <a:prstGeom prst="rect">
              <a:avLst/>
            </a:prstGeom>
            <a:ln w="19050">
              <a:solidFill>
                <a:srgbClr val="0852A4"/>
              </a:solidFill>
            </a:ln>
          </p:spPr>
        </p:pic>
        <p:sp>
          <p:nvSpPr>
            <p:cNvPr id="44" name="Zone de texte 943">
              <a:extLst>
                <a:ext uri="{FF2B5EF4-FFF2-40B4-BE49-F238E27FC236}">
                  <a16:creationId xmlns:a16="http://schemas.microsoft.com/office/drawing/2014/main" id="{EC7CFB0E-3F21-10A4-BE54-F4FB8827310B}"/>
                </a:ext>
              </a:extLst>
            </p:cNvPr>
            <p:cNvSpPr txBox="1"/>
            <p:nvPr/>
          </p:nvSpPr>
          <p:spPr>
            <a:xfrm>
              <a:off x="6160818" y="6226532"/>
              <a:ext cx="550733" cy="1972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fr-FR" sz="1000" b="1" dirty="0">
                  <a:effectLst/>
                  <a:latin typeface="Calibri" panose="020F0502020204030204" pitchFamily="34" charset="0"/>
                  <a:ea typeface="Calibri" panose="020F0502020204030204" pitchFamily="34" charset="0"/>
                  <a:cs typeface="Arial" panose="020B0604020202020204" pitchFamily="34" charset="0"/>
                </a:rPr>
                <a:t>X 400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47" name="ZoneTexte 46">
            <a:extLst>
              <a:ext uri="{FF2B5EF4-FFF2-40B4-BE49-F238E27FC236}">
                <a16:creationId xmlns:a16="http://schemas.microsoft.com/office/drawing/2014/main" id="{2D044E52-ED34-21E2-B562-8575F268535E}"/>
              </a:ext>
            </a:extLst>
          </p:cNvPr>
          <p:cNvSpPr txBox="1"/>
          <p:nvPr/>
        </p:nvSpPr>
        <p:spPr>
          <a:xfrm>
            <a:off x="945146" y="330904"/>
            <a:ext cx="7533640" cy="400110"/>
          </a:xfrm>
          <a:prstGeom prst="rect">
            <a:avLst/>
          </a:prstGeom>
          <a:noFill/>
        </p:spPr>
        <p:txBody>
          <a:bodyPr wrap="square">
            <a:spAutoFit/>
          </a:bodyPr>
          <a:lstStyle/>
          <a:p>
            <a:r>
              <a:rPr lang="fr-FR" sz="2000" b="1" dirty="0">
                <a:solidFill>
                  <a:schemeClr val="bg2">
                    <a:lumMod val="50000"/>
                  </a:schemeClr>
                </a:solidFill>
              </a:rPr>
              <a:t>Récapitulons!  Pour observer et décrire des cellules: </a:t>
            </a:r>
            <a:endParaRPr lang="en-US" sz="2000" b="1" dirty="0">
              <a:solidFill>
                <a:schemeClr val="bg2">
                  <a:lumMod val="50000"/>
                </a:schemeClr>
              </a:solidFill>
            </a:endParaRPr>
          </a:p>
        </p:txBody>
      </p:sp>
    </p:spTree>
    <p:extLst>
      <p:ext uri="{BB962C8B-B14F-4D97-AF65-F5344CB8AC3E}">
        <p14:creationId xmlns:p14="http://schemas.microsoft.com/office/powerpoint/2010/main" val="78738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Et on termine par cette carte lexicale.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Faire participer les élèves à la lecture de la carte</a:t>
            </a:r>
          </a:p>
        </p:txBody>
      </p:sp>
      <p:grpSp>
        <p:nvGrpSpPr>
          <p:cNvPr id="5" name="Google Shape;2004;p176">
            <a:extLst>
              <a:ext uri="{FF2B5EF4-FFF2-40B4-BE49-F238E27FC236}">
                <a16:creationId xmlns:a16="http://schemas.microsoft.com/office/drawing/2014/main" id="{C256FBC9-BFF0-891E-93F6-4767A3FE8E03}"/>
              </a:ext>
            </a:extLst>
          </p:cNvPr>
          <p:cNvGrpSpPr/>
          <p:nvPr/>
        </p:nvGrpSpPr>
        <p:grpSpPr>
          <a:xfrm>
            <a:off x="378372" y="1263731"/>
            <a:ext cx="11435255" cy="5018588"/>
            <a:chOff x="279385" y="1039998"/>
            <a:chExt cx="8585230" cy="3763940"/>
          </a:xfrm>
        </p:grpSpPr>
        <p:sp>
          <p:nvSpPr>
            <p:cNvPr id="9" name="Google Shape;2005;p176">
              <a:extLst>
                <a:ext uri="{FF2B5EF4-FFF2-40B4-BE49-F238E27FC236}">
                  <a16:creationId xmlns:a16="http://schemas.microsoft.com/office/drawing/2014/main" id="{4E498504-FD57-A24A-7883-89884C52F7C8}"/>
                </a:ext>
              </a:extLst>
            </p:cNvPr>
            <p:cNvSpPr/>
            <p:nvPr/>
          </p:nvSpPr>
          <p:spPr>
            <a:xfrm>
              <a:off x="285691" y="1405315"/>
              <a:ext cx="8562578" cy="3398623"/>
            </a:xfrm>
            <a:prstGeom prst="rect">
              <a:avLst/>
            </a:prstGeom>
            <a:solidFill>
              <a:schemeClr val="bg1">
                <a:lumMod val="95000"/>
              </a:schemeClr>
            </a:solidFill>
            <a:ln w="19046" cap="flat">
              <a:no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2006;p176">
              <a:extLst>
                <a:ext uri="{FF2B5EF4-FFF2-40B4-BE49-F238E27FC236}">
                  <a16:creationId xmlns:a16="http://schemas.microsoft.com/office/drawing/2014/main" id="{D2CA205F-FBA6-1197-7229-8904E55E68EC}"/>
                </a:ext>
              </a:extLst>
            </p:cNvPr>
            <p:cNvSpPr/>
            <p:nvPr/>
          </p:nvSpPr>
          <p:spPr>
            <a:xfrm>
              <a:off x="3286478" y="2264718"/>
              <a:ext cx="2212339" cy="957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r>
                <a:rPr lang="fr-FR" sz="2400" b="1" kern="0" dirty="0">
                  <a:latin typeface="Calibri"/>
                  <a:ea typeface="Calibri"/>
                  <a:cs typeface="Calibri"/>
                </a:rPr>
                <a:t>Décrire des cellules observées au microscope optique</a:t>
              </a:r>
              <a:endParaRPr lang="fr-FR" sz="2200" b="1" dirty="0"/>
            </a:p>
          </p:txBody>
        </p:sp>
        <p:sp>
          <p:nvSpPr>
            <p:cNvPr id="11" name="Google Shape;2007;p176">
              <a:extLst>
                <a:ext uri="{FF2B5EF4-FFF2-40B4-BE49-F238E27FC236}">
                  <a16:creationId xmlns:a16="http://schemas.microsoft.com/office/drawing/2014/main" id="{D556002D-4917-E01C-F46B-FFDAB4316DDC}"/>
                </a:ext>
              </a:extLst>
            </p:cNvPr>
            <p:cNvSpPr/>
            <p:nvPr/>
          </p:nvSpPr>
          <p:spPr>
            <a:xfrm>
              <a:off x="607763" y="1987550"/>
              <a:ext cx="1899776" cy="1479325"/>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chemeClr val="accent1"/>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Google Shape;2008;p176">
              <a:extLst>
                <a:ext uri="{FF2B5EF4-FFF2-40B4-BE49-F238E27FC236}">
                  <a16:creationId xmlns:a16="http://schemas.microsoft.com/office/drawing/2014/main" id="{6781D40A-FDFB-F6A2-D114-0499E418A9F8}"/>
                </a:ext>
              </a:extLst>
            </p:cNvPr>
            <p:cNvSpPr txBox="1"/>
            <p:nvPr/>
          </p:nvSpPr>
          <p:spPr>
            <a:xfrm>
              <a:off x="3627285" y="1722686"/>
              <a:ext cx="1714500" cy="346210"/>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54AFE9"/>
                  </a:solidFill>
                  <a:latin typeface="Calibri" panose="020F0502020204030204" pitchFamily="34" charset="0"/>
                  <a:ea typeface="Calibri" panose="020F0502020204030204" pitchFamily="34" charset="0"/>
                  <a:cs typeface="Calibri" panose="020F0502020204030204" pitchFamily="34" charset="0"/>
                </a:rPr>
                <a:t>Ma tâche :</a:t>
              </a:r>
            </a:p>
          </p:txBody>
        </p:sp>
        <p:sp>
          <p:nvSpPr>
            <p:cNvPr id="13" name="Google Shape;2009;p176">
              <a:extLst>
                <a:ext uri="{FF2B5EF4-FFF2-40B4-BE49-F238E27FC236}">
                  <a16:creationId xmlns:a16="http://schemas.microsoft.com/office/drawing/2014/main" id="{400E4C61-8CB5-FF0E-4608-473158B2B20D}"/>
                </a:ext>
              </a:extLst>
            </p:cNvPr>
            <p:cNvSpPr txBox="1"/>
            <p:nvPr/>
          </p:nvSpPr>
          <p:spPr>
            <a:xfrm>
              <a:off x="579223" y="1589910"/>
              <a:ext cx="1788990" cy="28470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1867" b="1" kern="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14" name="Google Shape;2010;p176">
              <a:extLst>
                <a:ext uri="{FF2B5EF4-FFF2-40B4-BE49-F238E27FC236}">
                  <a16:creationId xmlns:a16="http://schemas.microsoft.com/office/drawing/2014/main" id="{5DC6DCBB-77A0-C26A-5494-C208A4E594CB}"/>
                </a:ext>
              </a:extLst>
            </p:cNvPr>
            <p:cNvSpPr/>
            <p:nvPr/>
          </p:nvSpPr>
          <p:spPr>
            <a:xfrm>
              <a:off x="6438082" y="1422876"/>
              <a:ext cx="2040393" cy="1116126"/>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2011;p176">
              <a:extLst>
                <a:ext uri="{FF2B5EF4-FFF2-40B4-BE49-F238E27FC236}">
                  <a16:creationId xmlns:a16="http://schemas.microsoft.com/office/drawing/2014/main" id="{34DBDEB3-59BA-4B2E-FC6C-F56815E27115}"/>
                </a:ext>
              </a:extLst>
            </p:cNvPr>
            <p:cNvSpPr txBox="1"/>
            <p:nvPr/>
          </p:nvSpPr>
          <p:spPr>
            <a:xfrm>
              <a:off x="6446463" y="1409462"/>
              <a:ext cx="1714500"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16" name="Google Shape;2012;p176">
              <a:extLst>
                <a:ext uri="{FF2B5EF4-FFF2-40B4-BE49-F238E27FC236}">
                  <a16:creationId xmlns:a16="http://schemas.microsoft.com/office/drawing/2014/main" id="{87D275B9-424E-DEAF-530A-AF396E0DBADF}"/>
                </a:ext>
              </a:extLst>
            </p:cNvPr>
            <p:cNvSpPr/>
            <p:nvPr/>
          </p:nvSpPr>
          <p:spPr>
            <a:xfrm>
              <a:off x="471589" y="3995013"/>
              <a:ext cx="5964707"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013;p176">
              <a:extLst>
                <a:ext uri="{FF2B5EF4-FFF2-40B4-BE49-F238E27FC236}">
                  <a16:creationId xmlns:a16="http://schemas.microsoft.com/office/drawing/2014/main" id="{14266349-8629-A93F-CD5D-62BB004561BD}"/>
                </a:ext>
              </a:extLst>
            </p:cNvPr>
            <p:cNvSpPr txBox="1"/>
            <p:nvPr/>
          </p:nvSpPr>
          <p:spPr>
            <a:xfrm>
              <a:off x="607763" y="3521261"/>
              <a:ext cx="2540248" cy="276961"/>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18" name="Google Shape;2015;p176">
              <a:extLst>
                <a:ext uri="{FF2B5EF4-FFF2-40B4-BE49-F238E27FC236}">
                  <a16:creationId xmlns:a16="http://schemas.microsoft.com/office/drawing/2014/main" id="{97ABFC54-9757-D386-6412-F2B06B65C9C4}"/>
                </a:ext>
              </a:extLst>
            </p:cNvPr>
            <p:cNvSpPr txBox="1"/>
            <p:nvPr/>
          </p:nvSpPr>
          <p:spPr>
            <a:xfrm>
              <a:off x="703966" y="2293248"/>
              <a:ext cx="1664247" cy="900208"/>
            </a:xfrm>
            <a:prstGeom prst="rect">
              <a:avLst/>
            </a:prstGeom>
            <a:noFill/>
            <a:ln cap="flat">
              <a:noFill/>
            </a:ln>
          </p:spPr>
          <p:txBody>
            <a:bodyPr vert="horz" wrap="square" lIns="91427" tIns="45695" rIns="91427" bIns="45695" anchor="t" anchorCtr="0" compatLnSpc="1">
              <a:spAutoFit/>
            </a:bodyPr>
            <a:lstStyle/>
            <a:p>
              <a:pPr marL="285750" indent="-285750">
                <a:buFont typeface="Arial" panose="020B0604020202020204" pitchFamily="34" charset="0"/>
                <a:buChar char="•"/>
              </a:pPr>
              <a:r>
                <a:rPr lang="fr-MA" spc="-80" dirty="0">
                  <a:latin typeface="+mj-lt"/>
                </a:rPr>
                <a:t>Microscope</a:t>
              </a:r>
            </a:p>
            <a:p>
              <a:pPr marL="285750" indent="-285750">
                <a:buFont typeface="Arial" panose="020B0604020202020204" pitchFamily="34" charset="0"/>
                <a:buChar char="•"/>
              </a:pPr>
              <a:r>
                <a:rPr lang="fr-MA" spc="-80" dirty="0">
                  <a:latin typeface="+mj-lt"/>
                </a:rPr>
                <a:t>Observation microscopique</a:t>
              </a:r>
            </a:p>
            <a:p>
              <a:pPr marL="285750" indent="-285750">
                <a:buFont typeface="Arial" panose="020B0604020202020204" pitchFamily="34" charset="0"/>
                <a:buChar char="•"/>
              </a:pPr>
              <a:r>
                <a:rPr lang="fr-MA" spc="-80" dirty="0">
                  <a:latin typeface="+mj-lt"/>
                </a:rPr>
                <a:t>Cellules </a:t>
              </a:r>
              <a:endParaRPr lang="fr-MA" dirty="0">
                <a:latin typeface="+mj-lt"/>
              </a:endParaRPr>
            </a:p>
          </p:txBody>
        </p:sp>
        <p:sp>
          <p:nvSpPr>
            <p:cNvPr id="19" name="Google Shape;2016;p176">
              <a:extLst>
                <a:ext uri="{FF2B5EF4-FFF2-40B4-BE49-F238E27FC236}">
                  <a16:creationId xmlns:a16="http://schemas.microsoft.com/office/drawing/2014/main" id="{6537855E-3D97-1291-8481-4B669C1749F5}"/>
                </a:ext>
              </a:extLst>
            </p:cNvPr>
            <p:cNvSpPr txBox="1"/>
            <p:nvPr/>
          </p:nvSpPr>
          <p:spPr>
            <a:xfrm>
              <a:off x="6529837" y="1650586"/>
              <a:ext cx="1599592" cy="877125"/>
            </a:xfrm>
            <a:prstGeom prst="rect">
              <a:avLst/>
            </a:prstGeom>
            <a:noFill/>
            <a:ln cap="flat">
              <a:noFill/>
            </a:ln>
          </p:spPr>
          <p:txBody>
            <a:bodyPr vert="horz" wrap="square" lIns="91427" tIns="45695" rIns="91427" bIns="45695" anchor="t" anchorCtr="0" compatLnSpc="1">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400" b="1" noProof="0" dirty="0"/>
                <a:t>Vérifier</a:t>
              </a:r>
              <a:endParaRPr lang="fr-FR" sz="1400" b="1" dirty="0"/>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400" b="1" dirty="0"/>
                <a:t>Prélever</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400" b="1" noProof="0" dirty="0"/>
                <a:t>Réaliser </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400" b="1" dirty="0"/>
                <a:t>Observer </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FR" sz="1400" b="1" noProof="0" dirty="0"/>
                <a:t>Décrire </a:t>
              </a:r>
            </a:p>
          </p:txBody>
        </p:sp>
        <p:sp>
          <p:nvSpPr>
            <p:cNvPr id="20" name="Google Shape;2017;p176">
              <a:extLst>
                <a:ext uri="{FF2B5EF4-FFF2-40B4-BE49-F238E27FC236}">
                  <a16:creationId xmlns:a16="http://schemas.microsoft.com/office/drawing/2014/main" id="{FC4FBA0B-A22A-4B5E-B073-769EDA1269C5}"/>
                </a:ext>
              </a:extLst>
            </p:cNvPr>
            <p:cNvSpPr/>
            <p:nvPr/>
          </p:nvSpPr>
          <p:spPr>
            <a:xfrm>
              <a:off x="6459925" y="2620872"/>
              <a:ext cx="2018550" cy="957269"/>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018;p176">
              <a:extLst>
                <a:ext uri="{FF2B5EF4-FFF2-40B4-BE49-F238E27FC236}">
                  <a16:creationId xmlns:a16="http://schemas.microsoft.com/office/drawing/2014/main" id="{5B364148-1480-7CDF-DA7A-5D64A800051F}"/>
                </a:ext>
              </a:extLst>
            </p:cNvPr>
            <p:cNvSpPr txBox="1"/>
            <p:nvPr/>
          </p:nvSpPr>
          <p:spPr>
            <a:xfrm>
              <a:off x="6464508" y="2597226"/>
              <a:ext cx="1924708"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22" name="Google Shape;2019;p176">
              <a:extLst>
                <a:ext uri="{FF2B5EF4-FFF2-40B4-BE49-F238E27FC236}">
                  <a16:creationId xmlns:a16="http://schemas.microsoft.com/office/drawing/2014/main" id="{B34614DC-8513-3BF5-6857-09E569800876}"/>
                </a:ext>
              </a:extLst>
            </p:cNvPr>
            <p:cNvSpPr txBox="1"/>
            <p:nvPr/>
          </p:nvSpPr>
          <p:spPr>
            <a:xfrm>
              <a:off x="6548434" y="2820574"/>
              <a:ext cx="1859176" cy="623209"/>
            </a:xfrm>
            <a:prstGeom prst="rect">
              <a:avLst/>
            </a:prstGeom>
            <a:noFill/>
            <a:ln cap="flat">
              <a:noFill/>
            </a:ln>
          </p:spPr>
          <p:txBody>
            <a:bodyPr vert="horz" wrap="square" lIns="91427" tIns="45695" rIns="91427" bIns="45695" anchor="t" anchorCtr="0" compatLnSpc="1">
              <a:spAutoFit/>
            </a:bodyPr>
            <a:lstStyle/>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MA" sz="1600" kern="0" dirty="0">
                  <a:solidFill>
                    <a:srgbClr val="000000"/>
                  </a:solidFill>
                  <a:latin typeface="+mj-lt"/>
                </a:rPr>
                <a:t>Cellule animale </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MA" sz="1600" kern="0" dirty="0">
                  <a:solidFill>
                    <a:srgbClr val="000000"/>
                  </a:solidFill>
                  <a:latin typeface="+mj-lt"/>
                </a:rPr>
                <a:t>Cellule végétale</a:t>
              </a:r>
            </a:p>
            <a:p>
              <a:pPr marL="287857" indent="-296331" defTabSz="1219170">
                <a:buClr>
                  <a:srgbClr val="000000"/>
                </a:buClr>
                <a:buSzPts val="1100"/>
                <a:buFont typeface="Arial"/>
                <a:buChar char="•"/>
                <a:defRPr sz="1800" b="0" i="0" u="none" strike="noStrike" kern="0" cap="none" spc="0" baseline="0">
                  <a:solidFill>
                    <a:srgbClr val="000000"/>
                  </a:solidFill>
                  <a:uFillTx/>
                </a:defRPr>
              </a:pPr>
              <a:r>
                <a:rPr lang="fr-MA" sz="1600" kern="0" dirty="0">
                  <a:solidFill>
                    <a:srgbClr val="000000"/>
                  </a:solidFill>
                  <a:latin typeface="+mj-lt"/>
                </a:rPr>
                <a:t>Cellule bactérienne</a:t>
              </a:r>
              <a:endParaRPr lang="fr-MA" sz="1600" dirty="0">
                <a:solidFill>
                  <a:srgbClr val="FF0000"/>
                </a:solidFill>
                <a:latin typeface="Ink Free" panose="03080402000500000000" pitchFamily="66" charset="0"/>
              </a:endParaRPr>
            </a:p>
          </p:txBody>
        </p:sp>
        <p:sp>
          <p:nvSpPr>
            <p:cNvPr id="23" name="Google Shape;2022;p176">
              <a:extLst>
                <a:ext uri="{FF2B5EF4-FFF2-40B4-BE49-F238E27FC236}">
                  <a16:creationId xmlns:a16="http://schemas.microsoft.com/office/drawing/2014/main" id="{F76AF767-95FC-7497-6E83-4553B8020E3C}"/>
                </a:ext>
              </a:extLst>
            </p:cNvPr>
            <p:cNvSpPr txBox="1"/>
            <p:nvPr/>
          </p:nvSpPr>
          <p:spPr>
            <a:xfrm>
              <a:off x="526189" y="4024060"/>
              <a:ext cx="6003648" cy="672454"/>
            </a:xfrm>
            <a:prstGeom prst="rect">
              <a:avLst/>
            </a:prstGeom>
            <a:noFill/>
            <a:ln cap="flat">
              <a:noFill/>
            </a:ln>
          </p:spPr>
          <p:txBody>
            <a:bodyPr vert="horz" wrap="square" lIns="91427" tIns="45695" rIns="91427" bIns="45695" anchor="t" anchorCtr="0" compatLnSpc="1">
              <a:spAutoFit/>
            </a:bodyPr>
            <a:lstStyle/>
            <a:p>
              <a:pPr defTabSz="1219170">
                <a:lnSpc>
                  <a:spcPct val="150000"/>
                </a:lnSpc>
                <a:buClr>
                  <a:srgbClr val="000000"/>
                </a:buClr>
                <a:buSzPts val="1100"/>
                <a:defRPr sz="1800" b="0" i="0" u="none" strike="noStrike" kern="0" cap="none" spc="0" baseline="0">
                  <a:solidFill>
                    <a:srgbClr val="000000"/>
                  </a:solidFill>
                  <a:uFillTx/>
                </a:defRPr>
              </a:pPr>
              <a:r>
                <a:rPr lang="fr-MA" sz="1200" kern="0" spc="-70" dirty="0">
                  <a:solidFill>
                    <a:srgbClr val="000000"/>
                  </a:solidFill>
                </a:rPr>
                <a:t>- </a:t>
              </a:r>
              <a:r>
                <a:rPr lang="fr-FR" sz="1200" dirty="0"/>
                <a:t>L’épiderme d’oignon est constitué d’éléments ayant des formes ................... Ce sont des cellules ……………………….</a:t>
              </a:r>
              <a:br>
                <a:rPr lang="fr-FR" sz="1200" dirty="0"/>
              </a:br>
              <a:r>
                <a:rPr lang="fr-FR" sz="1200" dirty="0"/>
                <a:t> </a:t>
              </a:r>
              <a:r>
                <a:rPr lang="fr-MA" sz="1200" kern="0" spc="-70" dirty="0">
                  <a:solidFill>
                    <a:srgbClr val="000000"/>
                  </a:solidFill>
                </a:rPr>
                <a:t>- </a:t>
              </a:r>
              <a:r>
                <a:rPr lang="fr-FR" sz="1200" dirty="0"/>
                <a:t>L’épiderme d’oignon est constitué d’éléments ayant des formes ................... Ce sont des cellules ………………………. </a:t>
              </a:r>
            </a:p>
            <a:p>
              <a:pPr defTabSz="1219170">
                <a:lnSpc>
                  <a:spcPct val="150000"/>
                </a:lnSpc>
                <a:buClr>
                  <a:srgbClr val="000000"/>
                </a:buClr>
                <a:buSzPts val="1100"/>
                <a:defRPr sz="1800" b="0" i="0" u="none" strike="noStrike" kern="0" cap="none" spc="0" baseline="0">
                  <a:solidFill>
                    <a:srgbClr val="000000"/>
                  </a:solidFill>
                  <a:uFillTx/>
                </a:defRPr>
              </a:pPr>
              <a:r>
                <a:rPr lang="fr-MA" sz="1200" kern="0" spc="-70" dirty="0">
                  <a:solidFill>
                    <a:srgbClr val="000000"/>
                  </a:solidFill>
                </a:rPr>
                <a:t>- </a:t>
              </a:r>
              <a:r>
                <a:rPr lang="fr-FR" sz="1200" dirty="0"/>
                <a:t>L’épiderme d’oignon est constitué d’éléments ayant des formes ................... Ce sont des cellules …………….………….</a:t>
              </a:r>
              <a:endParaRPr lang="fr-MA" sz="1200" b="1" kern="0" spc="-70" dirty="0">
                <a:solidFill>
                  <a:srgbClr val="000000"/>
                </a:solidFill>
              </a:endParaRPr>
            </a:p>
          </p:txBody>
        </p:sp>
        <p:cxnSp>
          <p:nvCxnSpPr>
            <p:cNvPr id="24" name="Google Shape;2023;p176">
              <a:extLst>
                <a:ext uri="{FF2B5EF4-FFF2-40B4-BE49-F238E27FC236}">
                  <a16:creationId xmlns:a16="http://schemas.microsoft.com/office/drawing/2014/main" id="{6D273E45-D70C-3AA5-0FE9-8FE4641F57E7}"/>
                </a:ext>
              </a:extLst>
            </p:cNvPr>
            <p:cNvCxnSpPr>
              <a:cxnSpLocks/>
              <a:stCxn id="10" idx="2"/>
              <a:endCxn id="16" idx="0"/>
            </p:cNvCxnSpPr>
            <p:nvPr/>
          </p:nvCxnSpPr>
          <p:spPr>
            <a:xfrm rot="5400000">
              <a:off x="3536783" y="3139148"/>
              <a:ext cx="773026" cy="938705"/>
            </a:xfrm>
            <a:prstGeom prst="bentConnector3">
              <a:avLst>
                <a:gd name="adj1" fmla="val 50000"/>
              </a:avLst>
            </a:prstGeom>
            <a:noFill/>
            <a:ln w="7150" cap="flat">
              <a:solidFill>
                <a:srgbClr val="54AFE9"/>
              </a:solidFill>
              <a:prstDash val="solid"/>
              <a:round/>
            </a:ln>
          </p:spPr>
        </p:cxnSp>
        <p:sp>
          <p:nvSpPr>
            <p:cNvPr id="25" name="Google Shape;2024;p176">
              <a:extLst>
                <a:ext uri="{FF2B5EF4-FFF2-40B4-BE49-F238E27FC236}">
                  <a16:creationId xmlns:a16="http://schemas.microsoft.com/office/drawing/2014/main" id="{713685E9-4FE7-2B5F-2D9D-6812BAA39E7D}"/>
                </a:ext>
              </a:extLst>
            </p:cNvPr>
            <p:cNvSpPr/>
            <p:nvPr/>
          </p:nvSpPr>
          <p:spPr>
            <a:xfrm>
              <a:off x="6459925" y="3712675"/>
              <a:ext cx="2027023" cy="983839"/>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6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2025;p176">
              <a:extLst>
                <a:ext uri="{FF2B5EF4-FFF2-40B4-BE49-F238E27FC236}">
                  <a16:creationId xmlns:a16="http://schemas.microsoft.com/office/drawing/2014/main" id="{9A695246-45D0-18D3-FD29-598BD98EBCED}"/>
                </a:ext>
              </a:extLst>
            </p:cNvPr>
            <p:cNvSpPr txBox="1"/>
            <p:nvPr/>
          </p:nvSpPr>
          <p:spPr>
            <a:xfrm>
              <a:off x="6513427" y="3712675"/>
              <a:ext cx="1714500" cy="276961"/>
            </a:xfrm>
            <a:prstGeom prst="rect">
              <a:avLst/>
            </a:prstGeom>
            <a:noFill/>
            <a:ln cap="flat">
              <a:noFill/>
            </a:ln>
          </p:spPr>
          <p:txBody>
            <a:bodyPr vert="horz" wrap="square" lIns="91427" tIns="45695" rIns="91427" bIns="45695" anchor="t" anchorCtr="1" compatLnSpc="1">
              <a:spAutoFit/>
            </a:bodyPr>
            <a:lstStyle/>
            <a:p>
              <a:pPr defTabSz="1219170">
                <a:defRPr sz="1800" b="0" i="0" u="none" strike="noStrike" kern="0" cap="none" spc="0" baseline="0">
                  <a:solidFill>
                    <a:srgbClr val="000000"/>
                  </a:solidFill>
                  <a:uFillTx/>
                </a:defRPr>
              </a:pPr>
              <a:r>
                <a:rPr lang="fr-FR" b="1" i="1" kern="0" noProof="0" dirty="0">
                  <a:solidFill>
                    <a:srgbClr val="C00000"/>
                  </a:solidFill>
                  <a:latin typeface="Calibri" panose="020F0502020204030204" pitchFamily="34" charset="0"/>
                  <a:ea typeface="Calibri" panose="020F0502020204030204" pitchFamily="34" charset="0"/>
                  <a:cs typeface="Calibri" panose="020F0502020204030204" pitchFamily="34" charset="0"/>
                </a:rPr>
                <a:t>Mots pour décrire</a:t>
              </a:r>
            </a:p>
          </p:txBody>
        </p:sp>
        <p:sp>
          <p:nvSpPr>
            <p:cNvPr id="27" name="Google Shape;2026;p176">
              <a:extLst>
                <a:ext uri="{FF2B5EF4-FFF2-40B4-BE49-F238E27FC236}">
                  <a16:creationId xmlns:a16="http://schemas.microsoft.com/office/drawing/2014/main" id="{2E240C75-6974-04BD-87AD-4A51CC253B92}"/>
                </a:ext>
              </a:extLst>
            </p:cNvPr>
            <p:cNvSpPr txBox="1"/>
            <p:nvPr/>
          </p:nvSpPr>
          <p:spPr>
            <a:xfrm>
              <a:off x="6627772" y="4005047"/>
              <a:ext cx="1714500" cy="623209"/>
            </a:xfrm>
            <a:prstGeom prst="rect">
              <a:avLst/>
            </a:prstGeom>
            <a:noFill/>
            <a:ln cap="flat">
              <a:noFill/>
            </a:ln>
          </p:spPr>
          <p:txBody>
            <a:bodyPr vert="horz" wrap="square" lIns="91427" tIns="45695" rIns="91427" bIns="45695" anchor="t" anchorCtr="0" compatLnSpc="1">
              <a:spAutoFit/>
            </a:bodyPr>
            <a:lstStyle/>
            <a:p>
              <a:pPr defTabSz="1219170">
                <a:buClr>
                  <a:srgbClr val="000000"/>
                </a:buClr>
                <a:buSzPts val="1100"/>
                <a:defRPr sz="1800" b="0" i="0" u="none" strike="noStrike" kern="0" cap="none" spc="0" baseline="0">
                  <a:solidFill>
                    <a:srgbClr val="000000"/>
                  </a:solidFill>
                  <a:uFillTx/>
                </a:defRPr>
              </a:pPr>
              <a:r>
                <a:rPr lang="fr-MA" sz="1600" spc="-70" dirty="0"/>
                <a:t>En polygones</a:t>
              </a:r>
            </a:p>
            <a:p>
              <a:pPr defTabSz="1219170">
                <a:buClr>
                  <a:srgbClr val="000000"/>
                </a:buClr>
                <a:buSzPts val="1100"/>
                <a:defRPr sz="1800" b="0" i="0" u="none" strike="noStrike" kern="0" cap="none" spc="0" baseline="0">
                  <a:solidFill>
                    <a:srgbClr val="000000"/>
                  </a:solidFill>
                  <a:uFillTx/>
                </a:defRPr>
              </a:pPr>
              <a:r>
                <a:rPr lang="fr-MA" sz="1600" kern="0" spc="-70" dirty="0">
                  <a:solidFill>
                    <a:srgbClr val="000000"/>
                  </a:solidFill>
                </a:rPr>
                <a:t>Sphériques</a:t>
              </a:r>
            </a:p>
            <a:p>
              <a:pPr defTabSz="1219170">
                <a:buClr>
                  <a:srgbClr val="000000"/>
                </a:buClr>
                <a:buSzPts val="1100"/>
                <a:defRPr sz="1800" b="0" i="0" u="none" strike="noStrike" kern="0" cap="none" spc="0" baseline="0">
                  <a:solidFill>
                    <a:srgbClr val="000000"/>
                  </a:solidFill>
                  <a:uFillTx/>
                </a:defRPr>
              </a:pPr>
              <a:r>
                <a:rPr lang="fr-MA" sz="1600" kern="0" spc="-70" dirty="0">
                  <a:solidFill>
                    <a:srgbClr val="000000"/>
                  </a:solidFill>
                </a:rPr>
                <a:t>En bâtonnets</a:t>
              </a:r>
              <a:endParaRPr lang="fr-MA" sz="1600" kern="0" dirty="0">
                <a:solidFill>
                  <a:srgbClr val="000000"/>
                </a:solidFill>
              </a:endParaRPr>
            </a:p>
          </p:txBody>
        </p:sp>
        <p:cxnSp>
          <p:nvCxnSpPr>
            <p:cNvPr id="28" name="Google Shape;2027;p176">
              <a:extLst>
                <a:ext uri="{FF2B5EF4-FFF2-40B4-BE49-F238E27FC236}">
                  <a16:creationId xmlns:a16="http://schemas.microsoft.com/office/drawing/2014/main" id="{1C0670A2-B401-C740-537A-9C9979A72FAD}"/>
                </a:ext>
              </a:extLst>
            </p:cNvPr>
            <p:cNvCxnSpPr>
              <a:cxnSpLocks/>
              <a:stCxn id="10" idx="1"/>
            </p:cNvCxnSpPr>
            <p:nvPr/>
          </p:nvCxnSpPr>
          <p:spPr>
            <a:xfrm>
              <a:off x="5498817" y="2743353"/>
              <a:ext cx="960010" cy="1407213"/>
            </a:xfrm>
            <a:prstGeom prst="bentConnector2">
              <a:avLst/>
            </a:prstGeom>
            <a:noFill/>
            <a:ln w="7150" cap="flat">
              <a:solidFill>
                <a:srgbClr val="54AFE9"/>
              </a:solidFill>
              <a:prstDash val="solid"/>
              <a:round/>
            </a:ln>
          </p:spPr>
        </p:cxnSp>
        <p:sp>
          <p:nvSpPr>
            <p:cNvPr id="29" name="Google Shape;2028;p176">
              <a:extLst>
                <a:ext uri="{FF2B5EF4-FFF2-40B4-BE49-F238E27FC236}">
                  <a16:creationId xmlns:a16="http://schemas.microsoft.com/office/drawing/2014/main" id="{2D74A8F9-046E-3345-D712-7367E42FF3C4}"/>
                </a:ext>
              </a:extLst>
            </p:cNvPr>
            <p:cNvSpPr/>
            <p:nvPr/>
          </p:nvSpPr>
          <p:spPr>
            <a:xfrm>
              <a:off x="279385" y="1039998"/>
              <a:ext cx="8585230" cy="348454"/>
            </a:xfrm>
            <a:prstGeom prst="rect">
              <a:avLst/>
            </a:prstGeom>
            <a:solidFill>
              <a:schemeClr val="accent4"/>
            </a:solidFill>
            <a:ln cap="flat">
              <a:solidFill>
                <a:srgbClr val="DCE6F2"/>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 CARTE LEXICALE</a:t>
              </a:r>
              <a:endParaRPr lang="fr-FR" sz="1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1" name="Google Shape;2027;p176">
              <a:extLst>
                <a:ext uri="{FF2B5EF4-FFF2-40B4-BE49-F238E27FC236}">
                  <a16:creationId xmlns:a16="http://schemas.microsoft.com/office/drawing/2014/main" id="{9A80048C-8206-FD0A-F792-116A8DB2FA3F}"/>
                </a:ext>
              </a:extLst>
            </p:cNvPr>
            <p:cNvCxnSpPr>
              <a:cxnSpLocks/>
            </p:cNvCxnSpPr>
            <p:nvPr/>
          </p:nvCxnSpPr>
          <p:spPr>
            <a:xfrm rot="5400000" flipH="1" flipV="1">
              <a:off x="5779183" y="2112856"/>
              <a:ext cx="812104" cy="410631"/>
            </a:xfrm>
            <a:prstGeom prst="bentConnector3">
              <a:avLst>
                <a:gd name="adj1" fmla="val 99261"/>
              </a:avLst>
            </a:prstGeom>
            <a:noFill/>
            <a:ln w="7150" cap="flat">
              <a:solidFill>
                <a:srgbClr val="54AFE9"/>
              </a:solidFill>
              <a:prstDash val="solid"/>
              <a:round/>
            </a:ln>
          </p:spPr>
        </p:cxnSp>
      </p:grpSp>
      <p:pic>
        <p:nvPicPr>
          <p:cNvPr id="3" name="Google Shape;289;p51">
            <a:extLst>
              <a:ext uri="{FF2B5EF4-FFF2-40B4-BE49-F238E27FC236}">
                <a16:creationId xmlns:a16="http://schemas.microsoft.com/office/drawing/2014/main" id="{6A90C9F4-F5BC-6822-6711-1CB34A29358B}"/>
              </a:ext>
            </a:extLst>
          </p:cNvPr>
          <p:cNvPicPr preferRelativeResize="0"/>
          <p:nvPr/>
        </p:nvPicPr>
        <p:blipFill rotWithShape="1">
          <a:blip r:embed="rId2">
            <a:alphaModFix/>
          </a:blip>
          <a:srcRect/>
          <a:stretch/>
        </p:blipFill>
        <p:spPr>
          <a:xfrm>
            <a:off x="11511280" y="443684"/>
            <a:ext cx="490525" cy="480876"/>
          </a:xfrm>
          <a:prstGeom prst="rect">
            <a:avLst/>
          </a:prstGeom>
          <a:noFill/>
          <a:ln>
            <a:noFill/>
          </a:ln>
        </p:spPr>
      </p:pic>
    </p:spTree>
    <p:extLst>
      <p:ext uri="{BB962C8B-B14F-4D97-AF65-F5344CB8AC3E}">
        <p14:creationId xmlns:p14="http://schemas.microsoft.com/office/powerpoint/2010/main" val="6085218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232055" y="186813"/>
            <a:ext cx="11694474" cy="6508955"/>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pic>
        <p:nvPicPr>
          <p:cNvPr id="2" name="Google Shape;1141;p76">
            <a:extLst>
              <a:ext uri="{FF2B5EF4-FFF2-40B4-BE49-F238E27FC236}">
                <a16:creationId xmlns:a16="http://schemas.microsoft.com/office/drawing/2014/main" id="{FDD4F246-B97F-2E21-9620-18B2A9D3567B}"/>
              </a:ext>
            </a:extLst>
          </p:cNvPr>
          <p:cNvPicPr>
            <a:picLocks noChangeAspect="1"/>
          </p:cNvPicPr>
          <p:nvPr/>
        </p:nvPicPr>
        <p:blipFill>
          <a:blip r:embed="rId2">
            <a:alphaModFix/>
          </a:blip>
          <a:srcRect/>
          <a:stretch>
            <a:fillRect/>
          </a:stretch>
        </p:blipFill>
        <p:spPr>
          <a:xfrm>
            <a:off x="1596959" y="1644450"/>
            <a:ext cx="3694561" cy="3694561"/>
          </a:xfrm>
          <a:prstGeom prst="rect">
            <a:avLst/>
          </a:prstGeom>
          <a:noFill/>
          <a:ln cap="flat">
            <a:noFill/>
          </a:ln>
        </p:spPr>
      </p:pic>
      <p:sp>
        <p:nvSpPr>
          <p:cNvPr id="8" name="ZoneTexte 9">
            <a:extLst>
              <a:ext uri="{FF2B5EF4-FFF2-40B4-BE49-F238E27FC236}">
                <a16:creationId xmlns:a16="http://schemas.microsoft.com/office/drawing/2014/main" id="{EF94CCB1-9147-4D75-6B54-FE296D6B5834}"/>
              </a:ext>
            </a:extLst>
          </p:cNvPr>
          <p:cNvSpPr txBox="1"/>
          <p:nvPr/>
        </p:nvSpPr>
        <p:spPr>
          <a:xfrm>
            <a:off x="5377079" y="1941876"/>
            <a:ext cx="4285081" cy="707886"/>
          </a:xfrm>
          <a:prstGeom prst="rect">
            <a:avLst/>
          </a:prstGeom>
          <a:noFill/>
        </p:spPr>
        <p:txBody>
          <a:bodyPr wrap="square" rtlCol="0">
            <a:spAutoFit/>
          </a:bodyPr>
          <a:lstStyle/>
          <a:p>
            <a:pPr algn="ctr">
              <a:spcAft>
                <a:spcPts val="400"/>
              </a:spcAft>
            </a:pPr>
            <a:r>
              <a:rPr lang="fr-FR" sz="2000" noProof="0" dirty="0">
                <a:solidFill>
                  <a:srgbClr val="002060"/>
                </a:solidFill>
              </a:rPr>
              <a:t> </a:t>
            </a:r>
            <a:r>
              <a:rPr lang="fr-FR" sz="2000" b="1" noProof="0" dirty="0">
                <a:solidFill>
                  <a:schemeClr val="bg2">
                    <a:lumMod val="50000"/>
                  </a:schemeClr>
                </a:solidFill>
              </a:rPr>
              <a:t>C’est la fin de notre séance. N’oubliez pas de réviser votre leçon.</a:t>
            </a:r>
          </a:p>
        </p:txBody>
      </p:sp>
    </p:spTree>
    <p:extLst>
      <p:ext uri="{BB962C8B-B14F-4D97-AF65-F5344CB8AC3E}">
        <p14:creationId xmlns:p14="http://schemas.microsoft.com/office/powerpoint/2010/main" val="3820967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r>
              <a:rPr lang="fr-FR" dirty="0"/>
              <a:t>05 min</a:t>
            </a:r>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r>
              <a:rPr lang="fr-FR" dirty="0"/>
              <a:t>10 min</a:t>
            </a:r>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r>
              <a:rPr lang="fr-FR" dirty="0"/>
              <a:t>05 min</a:t>
            </a:r>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r>
              <a:rPr lang="fr-FR" dirty="0"/>
              <a:t>20 min</a:t>
            </a:r>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r>
              <a:rPr lang="fr-FR" dirty="0"/>
              <a:t>05 min</a:t>
            </a:r>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r>
              <a:rPr lang="fr-FR" dirty="0"/>
              <a:t>05 min </a:t>
            </a:r>
          </a:p>
        </p:txBody>
      </p:sp>
    </p:spTree>
    <p:extLst>
      <p:ext uri="{BB962C8B-B14F-4D97-AF65-F5344CB8AC3E}">
        <p14:creationId xmlns:p14="http://schemas.microsoft.com/office/powerpoint/2010/main" val="185770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solidFill>
                  <a:prstClr val="white">
                    <a:lumMod val="65000"/>
                  </a:prstClr>
                </a:solidFill>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3524</TotalTime>
  <Words>2011</Words>
  <Application>Microsoft Office PowerPoint</Application>
  <PresentationFormat>Grand écran</PresentationFormat>
  <Paragraphs>292</Paragraphs>
  <Slides>59</Slides>
  <Notes>1</Notes>
  <HiddenSlides>5</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59</vt:i4>
      </vt:variant>
    </vt:vector>
  </HeadingPairs>
  <TitlesOfParts>
    <vt:vector size="74" baseType="lpstr">
      <vt:lpstr>Abel</vt:lpstr>
      <vt:lpstr>Aptos</vt:lpstr>
      <vt:lpstr>Aptos Display</vt:lpstr>
      <vt:lpstr>Arial</vt:lpstr>
      <vt:lpstr>Calibri</vt:lpstr>
      <vt:lpstr>Calibri-Bold</vt:lpstr>
      <vt:lpstr>Dosis</vt:lpstr>
      <vt:lpstr>Fira Sans Extra Condensed</vt:lpstr>
      <vt:lpstr>Fira Sans Extra Condensed Medium</vt:lpstr>
      <vt:lpstr>Georgia</vt:lpstr>
      <vt:lpstr>Hammersmith One</vt:lpstr>
      <vt:lpstr>Ink Free</vt:lpstr>
      <vt:lpstr>Script MT 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Voici une situation en classe. Que remarquez-vous ? Ce comportement est-il approprié ? Pourquoi ? </vt:lpstr>
      <vt:lpstr>C’est un bon comportement. L’élève est attentif.</vt:lpstr>
      <vt:lpstr>Présentation PowerPoint</vt:lpstr>
      <vt:lpstr>Pour commencer, nous allons nous rappeler les étapes pour réaliser une préparation microscopique.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la fin de cette séance, vous serez capables de réaliser et décrire les observations microscopiques de différents types de cellules.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temps est terminé. </vt:lpstr>
      <vt:lpstr>Correction.</vt:lpstr>
      <vt:lpstr>Correction.</vt:lpstr>
      <vt:lpstr>Correction.</vt:lpstr>
      <vt:lpstr>Présentation PowerPoint</vt:lpstr>
      <vt:lpstr>Qui peut me dire ce que nous avons appris aujourd’hui? </vt:lpstr>
      <vt:lpstr>Présentation PowerPoint</vt:lpstr>
      <vt:lpstr>Présentation PowerPoint</vt:lpstr>
      <vt:lpstr>Et on termine par cette carte lexicale.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ahmed el annaoui</cp:lastModifiedBy>
  <cp:revision>295</cp:revision>
  <dcterms:created xsi:type="dcterms:W3CDTF">2025-11-03T10:55:47Z</dcterms:created>
  <dcterms:modified xsi:type="dcterms:W3CDTF">2026-01-02T23:33:03Z</dcterms:modified>
</cp:coreProperties>
</file>