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1"/>
  </p:notesMasterIdLst>
  <p:handoutMasterIdLst>
    <p:handoutMasterId r:id="rId72"/>
  </p:handoutMasterIdLst>
  <p:sldIdLst>
    <p:sldId id="308" r:id="rId2"/>
    <p:sldId id="288" r:id="rId3"/>
    <p:sldId id="289" r:id="rId4"/>
    <p:sldId id="286" r:id="rId5"/>
    <p:sldId id="282" r:id="rId6"/>
    <p:sldId id="371" r:id="rId7"/>
    <p:sldId id="290" r:id="rId8"/>
    <p:sldId id="292" r:id="rId9"/>
    <p:sldId id="293" r:id="rId10"/>
    <p:sldId id="258" r:id="rId11"/>
    <p:sldId id="294" r:id="rId12"/>
    <p:sldId id="256" r:id="rId13"/>
    <p:sldId id="265" r:id="rId14"/>
    <p:sldId id="296" r:id="rId15"/>
    <p:sldId id="314" r:id="rId16"/>
    <p:sldId id="283" r:id="rId17"/>
    <p:sldId id="285" r:id="rId18"/>
    <p:sldId id="295" r:id="rId19"/>
    <p:sldId id="271" r:id="rId20"/>
    <p:sldId id="260" r:id="rId21"/>
    <p:sldId id="281" r:id="rId22"/>
    <p:sldId id="259" r:id="rId23"/>
    <p:sldId id="321" r:id="rId24"/>
    <p:sldId id="276" r:id="rId25"/>
    <p:sldId id="270" r:id="rId26"/>
    <p:sldId id="320" r:id="rId27"/>
    <p:sldId id="298" r:id="rId28"/>
    <p:sldId id="372" r:id="rId29"/>
    <p:sldId id="393" r:id="rId30"/>
    <p:sldId id="274" r:id="rId31"/>
    <p:sldId id="275" r:id="rId32"/>
    <p:sldId id="266" r:id="rId33"/>
    <p:sldId id="277" r:id="rId34"/>
    <p:sldId id="278" r:id="rId35"/>
    <p:sldId id="284" r:id="rId36"/>
    <p:sldId id="268" r:id="rId37"/>
    <p:sldId id="267" r:id="rId38"/>
    <p:sldId id="373" r:id="rId39"/>
    <p:sldId id="323" r:id="rId40"/>
    <p:sldId id="307" r:id="rId41"/>
    <p:sldId id="287" r:id="rId42"/>
    <p:sldId id="261" r:id="rId43"/>
    <p:sldId id="299" r:id="rId44"/>
    <p:sldId id="2147483646" r:id="rId45"/>
    <p:sldId id="269" r:id="rId46"/>
    <p:sldId id="272" r:id="rId47"/>
    <p:sldId id="297" r:id="rId48"/>
    <p:sldId id="257" r:id="rId49"/>
    <p:sldId id="2147483647" r:id="rId50"/>
    <p:sldId id="353" r:id="rId51"/>
    <p:sldId id="273" r:id="rId52"/>
    <p:sldId id="279" r:id="rId53"/>
    <p:sldId id="301" r:id="rId54"/>
    <p:sldId id="300" r:id="rId55"/>
    <p:sldId id="339" r:id="rId56"/>
    <p:sldId id="280" r:id="rId57"/>
    <p:sldId id="264" r:id="rId58"/>
    <p:sldId id="309" r:id="rId59"/>
    <p:sldId id="303" r:id="rId60"/>
    <p:sldId id="345" r:id="rId61"/>
    <p:sldId id="302" r:id="rId62"/>
    <p:sldId id="341" r:id="rId63"/>
    <p:sldId id="263" r:id="rId64"/>
    <p:sldId id="305" r:id="rId65"/>
    <p:sldId id="262" r:id="rId66"/>
    <p:sldId id="346" r:id="rId67"/>
    <p:sldId id="347" r:id="rId68"/>
    <p:sldId id="2147483447" r:id="rId69"/>
    <p:sldId id="291" r:id="rId7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308"/>
            <p14:sldId id="288"/>
            <p14:sldId id="289"/>
            <p14:sldId id="286"/>
            <p14:sldId id="282"/>
            <p14:sldId id="371"/>
            <p14:sldId id="290"/>
            <p14:sldId id="292"/>
          </p14:sldIdLst>
        </p14:section>
        <p14:section name="Ouverture de la séance" id="{2EB02A95-5B55-41FB-8E86-2A90C4C55040}">
          <p14:sldIdLst>
            <p14:sldId id="293"/>
            <p14:sldId id="258"/>
          </p14:sldIdLst>
        </p14:section>
        <p14:section name="Discussion informelle" id="{424B5FE0-E67A-49E0-BAF3-0DF201233B69}">
          <p14:sldIdLst>
            <p14:sldId id="294"/>
            <p14:sldId id="256"/>
            <p14:sldId id="265"/>
          </p14:sldIdLst>
        </p14:section>
        <p14:section name="Contrôle des cahiers" id="{D246771F-C8AA-4F75-BAD7-8024CAB55D79}">
          <p14:sldIdLst/>
        </p14:section>
        <p14:section name="Activation des prérequis" id="{8E8D053C-3AAA-4FF0-9D84-FCA59ECBA887}">
          <p14:sldIdLst>
            <p14:sldId id="296"/>
            <p14:sldId id="314"/>
            <p14:sldId id="283"/>
            <p14:sldId id="285"/>
            <p14:sldId id="295"/>
            <p14:sldId id="271"/>
            <p14:sldId id="260"/>
            <p14:sldId id="281"/>
            <p14:sldId id="259"/>
          </p14:sldIdLst>
        </p14:section>
        <p14:section name="Déclaration de l’objectif" id="{096B6BF6-20D6-43DE-B358-982838B98259}">
          <p14:sldIdLst>
            <p14:sldId id="321"/>
            <p14:sldId id="276"/>
            <p14:sldId id="270"/>
            <p14:sldId id="320"/>
          </p14:sldIdLst>
        </p14:section>
        <p14:section name="Modelage" id="{6D007598-4F88-4283-9E36-970C44D688AD}">
          <p14:sldIdLst>
            <p14:sldId id="298"/>
            <p14:sldId id="372"/>
            <p14:sldId id="393"/>
            <p14:sldId id="274"/>
            <p14:sldId id="275"/>
            <p14:sldId id="266"/>
            <p14:sldId id="277"/>
            <p14:sldId id="278"/>
            <p14:sldId id="284"/>
            <p14:sldId id="268"/>
            <p14:sldId id="267"/>
            <p14:sldId id="373"/>
            <p14:sldId id="323"/>
            <p14:sldId id="307"/>
            <p14:sldId id="287"/>
            <p14:sldId id="261"/>
          </p14:sldIdLst>
        </p14:section>
        <p14:section name="Pratique collective" id="{CF34AB29-930A-422C-8BB3-41EE66488593}">
          <p14:sldIdLst>
            <p14:sldId id="299"/>
            <p14:sldId id="2147483646"/>
            <p14:sldId id="269"/>
            <p14:sldId id="272"/>
            <p14:sldId id="297"/>
            <p14:sldId id="257"/>
            <p14:sldId id="2147483647"/>
            <p14:sldId id="353"/>
            <p14:sldId id="273"/>
            <p14:sldId id="279"/>
            <p14:sldId id="301"/>
          </p14:sldIdLst>
        </p14:section>
        <p14:section name="Pratique en binôme" id="{B5D45BF5-6276-4DCA-B0C6-B46ADF983B36}">
          <p14:sldIdLst>
            <p14:sldId id="300"/>
            <p14:sldId id="339"/>
            <p14:sldId id="280"/>
            <p14:sldId id="264"/>
            <p14:sldId id="309"/>
          </p14:sldIdLst>
        </p14:section>
        <p14:section name="Pratique autonome" id="{89211873-F649-4A72-AB32-DC4F4703E8C4}">
          <p14:sldIdLst>
            <p14:sldId id="303"/>
            <p14:sldId id="345"/>
            <p14:sldId id="302"/>
          </p14:sldIdLst>
        </p14:section>
        <p14:section name="Section sans titre" id="{031A32CF-C046-4D33-9042-B8C46FAB51DD}">
          <p14:sldIdLst>
            <p14:sldId id="341"/>
            <p14:sldId id="263"/>
          </p14:sldIdLst>
        </p14:section>
        <p14:section name="Clôture de la séance" id="{EBCF91DF-0CDC-4636-96C9-6E6A8A771057}">
          <p14:sldIdLst>
            <p14:sldId id="305"/>
            <p14:sldId id="262"/>
            <p14:sldId id="346"/>
            <p14:sldId id="347"/>
            <p14:sldId id="2147483447"/>
            <p14:sldId id="29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HCHOUR YASSINE" initials="YD" lastIdx="1" clrIdx="0">
    <p:extLst>
      <p:ext uri="{19B8F6BF-5375-455C-9EA6-DF929625EA0E}">
        <p15:presenceInfo xmlns:p15="http://schemas.microsoft.com/office/powerpoint/2012/main" userId="S::YASSINE.DAHCHOUR@TAALIM.MA::5813cebf-60d3-4462-ba63-a649e6529b4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9ED5"/>
    <a:srgbClr val="C00000"/>
    <a:srgbClr val="D9D9D9"/>
    <a:srgbClr val="FFC038"/>
    <a:srgbClr val="106585"/>
    <a:srgbClr val="DB060C"/>
    <a:srgbClr val="FFFFFF"/>
    <a:srgbClr val="CE460D"/>
    <a:srgbClr val="FFC037"/>
    <a:srgbClr val="D4A6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53" autoAdjust="0"/>
    <p:restoredTop sz="94660"/>
  </p:normalViewPr>
  <p:slideViewPr>
    <p:cSldViewPr snapToGrid="0">
      <p:cViewPr varScale="1">
        <p:scale>
          <a:sx n="80" d="100"/>
          <a:sy n="80" d="100"/>
        </p:scale>
        <p:origin x="2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563"/>
    </p:cViewPr>
  </p:sorterViewPr>
  <p:notesViewPr>
    <p:cSldViewPr snapToGrid="0">
      <p:cViewPr>
        <p:scale>
          <a:sx n="53" d="100"/>
          <a:sy n="53" d="100"/>
        </p:scale>
        <p:origin x="2648" y="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CA5832-8482-8A13-D616-D4DC4E0008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1AF20E-8CB3-9A78-DAA5-452D3E71FC8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2FC19-8473-42DA-A224-417563F70EEA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9D4D5A-5873-3B93-7107-421D27E9FC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9A08A6-BCEB-76AD-D845-2FB6B36FF1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00F93E-B376-4B8D-8801-C9B277E79C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7077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B3F7-B838-4AD4-9179-ECE6A67C82A7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1190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drive.google.com/drive/folders/15A4aThGXboZ7RlTminYue4etFTXwyFRM?usp=drive_link" TargetMode="External"/><Relationship Id="rId5" Type="http://schemas.openxmlformats.org/officeDocument/2006/relationships/image" Target="../media/image27.svg"/><Relationship Id="rId4" Type="http://schemas.openxmlformats.org/officeDocument/2006/relationships/image" Target="../media/image26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6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0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0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0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0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  <a:solidFill>
            <a:srgbClr val="037A40"/>
          </a:solidFill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  <a:solidFill>
            <a:srgbClr val="00B050"/>
          </a:solidFill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717129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 AC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37A4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6" y="1378425"/>
            <a:ext cx="89552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5400" b="1" i="0" u="none" strike="noStrike" kern="0" cap="none" spc="0" baseline="0" dirty="0">
                <a:solidFill>
                  <a:srgbClr val="037A40"/>
                </a:solidFill>
                <a:uFillTx/>
                <a:latin typeface="Calibri"/>
                <a:cs typeface="Calibri"/>
              </a:rPr>
              <a:t>Science de la vie et de la terre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37A4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37A4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Chapitre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</p:txBody>
      </p:sp>
      <p:pic>
        <p:nvPicPr>
          <p:cNvPr id="3" name="Image 16">
            <a:extLst>
              <a:ext uri="{FF2B5EF4-FFF2-40B4-BE49-F238E27FC236}">
                <a16:creationId xmlns:a16="http://schemas.microsoft.com/office/drawing/2014/main" id="{90524A8E-E48F-3EF0-D60C-1776D259D3B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8780" l="4112" r="93586">
                        <a14:foregroundMark x1="23684" y1="23902" x2="23684" y2="23902"/>
                        <a14:foregroundMark x1="23684" y1="23902" x2="22204" y2="56098"/>
                        <a14:foregroundMark x1="22204" y1="56098" x2="43257" y2="40000"/>
                        <a14:foregroundMark x1="43257" y1="40000" x2="66118" y2="34146"/>
                        <a14:foregroundMark x1="66118" y1="34146" x2="53618" y2="34634"/>
                        <a14:foregroundMark x1="53618" y1="34634" x2="52632" y2="54146"/>
                        <a14:foregroundMark x1="52632" y1="54146" x2="61184" y2="35854"/>
                        <a14:foregroundMark x1="61184" y1="35854" x2="68421" y2="52195"/>
                        <a14:foregroundMark x1="68421" y1="52195" x2="57237" y2="75854"/>
                        <a14:foregroundMark x1="57237" y1="75854" x2="69901" y2="75610"/>
                        <a14:foregroundMark x1="69901" y1="75610" x2="53289" y2="79512"/>
                        <a14:foregroundMark x1="53289" y1="79512" x2="77796" y2="81220"/>
                        <a14:foregroundMark x1="77796" y1="81220" x2="24342" y2="80000"/>
                        <a14:foregroundMark x1="24342" y1="80000" x2="11513" y2="88537"/>
                        <a14:foregroundMark x1="11513" y1="88537" x2="18586" y2="68049"/>
                        <a14:foregroundMark x1="18586" y1="68049" x2="31743" y2="70976"/>
                        <a14:foregroundMark x1="31743" y1="70976" x2="38322" y2="89024"/>
                        <a14:foregroundMark x1="38322" y1="89024" x2="38816" y2="92439"/>
                        <a14:foregroundMark x1="27632" y1="40000" x2="13322" y2="80976"/>
                        <a14:foregroundMark x1="13322" y1="80976" x2="37829" y2="47561"/>
                        <a14:foregroundMark x1="37829" y1="47561" x2="36349" y2="73659"/>
                        <a14:foregroundMark x1="36349" y1="73659" x2="33388" y2="54634"/>
                        <a14:foregroundMark x1="33388" y1="54634" x2="29605" y2="82683"/>
                        <a14:foregroundMark x1="29605" y1="82683" x2="12664" y2="87073"/>
                        <a14:foregroundMark x1="12664" y1="87073" x2="10691" y2="67805"/>
                        <a14:foregroundMark x1="10691" y1="67805" x2="7072" y2="94390"/>
                        <a14:foregroundMark x1="7072" y1="94390" x2="19901" y2="88293"/>
                        <a14:foregroundMark x1="19901" y1="88293" x2="30921" y2="92927"/>
                        <a14:foregroundMark x1="30921" y1="92927" x2="67270" y2="85610"/>
                        <a14:foregroundMark x1="67270" y1="85610" x2="79276" y2="90732"/>
                        <a14:foregroundMark x1="79276" y1="90732" x2="45724" y2="96098"/>
                        <a14:foregroundMark x1="45724" y1="96098" x2="66612" y2="92195"/>
                        <a14:foregroundMark x1="66612" y1="92195" x2="76809" y2="69512"/>
                        <a14:foregroundMark x1="76809" y1="69512" x2="57730" y2="88537"/>
                        <a14:foregroundMark x1="57730" y1="88537" x2="25987" y2="93659"/>
                        <a14:foregroundMark x1="25987" y1="93659" x2="11678" y2="86098"/>
                        <a14:foregroundMark x1="11678" y1="86098" x2="30592" y2="48780"/>
                        <a14:foregroundMark x1="30592" y1="48780" x2="58553" y2="65366"/>
                        <a14:foregroundMark x1="58553" y1="65366" x2="70066" y2="64390"/>
                        <a14:foregroundMark x1="70066" y1="64390" x2="72862" y2="56098"/>
                        <a14:foregroundMark x1="21382" y1="35366" x2="5263" y2="85610"/>
                        <a14:foregroundMark x1="5263" y1="85610" x2="21053" y2="97073"/>
                        <a14:foregroundMark x1="21053" y1="97073" x2="45559" y2="93659"/>
                        <a14:foregroundMark x1="45559" y1="93659" x2="61678" y2="94878"/>
                        <a14:foregroundMark x1="61678" y1="94878" x2="87993" y2="93659"/>
                        <a14:foregroundMark x1="87993" y1="93659" x2="88158" y2="76585"/>
                        <a14:foregroundMark x1="88158" y1="76585" x2="80263" y2="61707"/>
                        <a14:foregroundMark x1="80263" y1="61707" x2="70395" y2="29268"/>
                        <a14:foregroundMark x1="70395" y1="29268" x2="60197" y2="19756"/>
                        <a14:foregroundMark x1="60197" y1="19756" x2="59211" y2="19756"/>
                        <a14:foregroundMark x1="15789" y1="30732" x2="5099" y2="56585"/>
                        <a14:foregroundMark x1="5099" y1="56585" x2="3618" y2="77561"/>
                        <a14:foregroundMark x1="3618" y1="77561" x2="7072" y2="93902"/>
                        <a14:foregroundMark x1="7072" y1="93902" x2="18750" y2="97805"/>
                        <a14:foregroundMark x1="18750" y1="97805" x2="26480" y2="97317"/>
                        <a14:foregroundMark x1="11349" y1="53415" x2="1151" y2="70488"/>
                        <a14:foregroundMark x1="1151" y1="70488" x2="4276" y2="87561"/>
                        <a14:foregroundMark x1="4276" y1="87561" x2="15625" y2="92195"/>
                        <a14:foregroundMark x1="15625" y1="92195" x2="15625" y2="92195"/>
                        <a14:foregroundMark x1="49671" y1="56341" x2="72533" y2="57561"/>
                        <a14:foregroundMark x1="72533" y1="57561" x2="73355" y2="77073"/>
                        <a14:foregroundMark x1="73355" y1="77073" x2="56250" y2="82439"/>
                        <a14:foregroundMark x1="56250" y1="82439" x2="50822" y2="61220"/>
                        <a14:foregroundMark x1="50822" y1="61220" x2="53125" y2="57073"/>
                        <a14:foregroundMark x1="69901" y1="61220" x2="60526" y2="74146"/>
                        <a14:foregroundMark x1="60526" y1="74146" x2="71875" y2="70000"/>
                        <a14:foregroundMark x1="71875" y1="70000" x2="68421" y2="61220"/>
                        <a14:foregroundMark x1="44901" y1="92683" x2="87500" y2="69512"/>
                        <a14:foregroundMark x1="87500" y1="69512" x2="93586" y2="87561"/>
                        <a14:foregroundMark x1="93586" y1="87561" x2="91941" y2="98780"/>
                        <a14:foregroundMark x1="75493" y1="58537" x2="76809" y2="41220"/>
                        <a14:foregroundMark x1="76809" y1="41220" x2="72204" y2="25854"/>
                        <a14:foregroundMark x1="72204" y1="25854" x2="60526" y2="23659"/>
                        <a14:foregroundMark x1="60526" y1="23659" x2="56743" y2="248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86894" y="3491604"/>
            <a:ext cx="4255186" cy="2869452"/>
          </a:xfrm>
          <a:prstGeom prst="rect">
            <a:avLst/>
          </a:prstGeom>
        </p:spPr>
      </p:pic>
      <p:sp>
        <p:nvSpPr>
          <p:cNvPr id="4" name="Google Shape;735;p98">
            <a:extLst>
              <a:ext uri="{FF2B5EF4-FFF2-40B4-BE49-F238E27FC236}">
                <a16:creationId xmlns:a16="http://schemas.microsoft.com/office/drawing/2014/main" id="{AA32DAC6-E40B-3260-CF4C-57F69A65368F}"/>
              </a:ext>
            </a:extLst>
          </p:cNvPr>
          <p:cNvSpPr/>
          <p:nvPr userDrawn="1"/>
        </p:nvSpPr>
        <p:spPr>
          <a:xfrm>
            <a:off x="1968787" y="4613885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735;p98">
            <a:extLst>
              <a:ext uri="{FF2B5EF4-FFF2-40B4-BE49-F238E27FC236}">
                <a16:creationId xmlns:a16="http://schemas.microsoft.com/office/drawing/2014/main" id="{6706102D-42C9-61DB-F81D-8B81F55C8119}"/>
              </a:ext>
            </a:extLst>
          </p:cNvPr>
          <p:cNvSpPr/>
          <p:nvPr userDrawn="1"/>
        </p:nvSpPr>
        <p:spPr>
          <a:xfrm>
            <a:off x="1968787" y="5310990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1944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5201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240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6151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e chapit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</a:t>
            </a:r>
            <a:r>
              <a:rPr lang="fr-FR" sz="3200" b="1" kern="0" dirty="0">
                <a:solidFill>
                  <a:srgbClr val="44546A"/>
                </a:solidFill>
                <a:latin typeface="Calibri"/>
                <a:cs typeface="Calibri"/>
              </a:rPr>
              <a:t>le chapitre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/>
          </p:cNvSpPr>
          <p:nvPr userDrawn="1"/>
        </p:nvSpPr>
        <p:spPr>
          <a:xfrm>
            <a:off x="3132175" y="2873353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/>
          </p:cNvSpPr>
          <p:nvPr userDrawn="1"/>
        </p:nvSpPr>
        <p:spPr>
          <a:xfrm>
            <a:off x="1703823" y="2873356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/>
          </p:cNvSpPr>
          <p:nvPr userDrawn="1"/>
        </p:nvSpPr>
        <p:spPr>
          <a:xfrm>
            <a:off x="948074" y="1308144"/>
            <a:ext cx="10321337" cy="55447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582" y="1308064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Chapitre 1 : Relations vivant-vivant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03823" y="2873199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39379" y="2873199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 type de relation d’exploitation et ses caractéristiques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9CEE65-9627-A065-406C-D0416F5E70D1}"/>
              </a:ext>
            </a:extLst>
          </p:cNvPr>
          <p:cNvSpPr>
            <a:spLocks/>
          </p:cNvSpPr>
          <p:nvPr userDrawn="1"/>
        </p:nvSpPr>
        <p:spPr>
          <a:xfrm>
            <a:off x="1339721" y="2120717"/>
            <a:ext cx="9898863" cy="494615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5C1F621F-48A7-3B73-016A-666E3888307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48223" y="2120637"/>
            <a:ext cx="9898732" cy="494546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Séquence</a:t>
            </a:r>
            <a:r>
              <a:rPr lang="en-US" dirty="0"/>
              <a:t> 1 : Relations </a:t>
            </a:r>
            <a:r>
              <a:rPr lang="en-US" dirty="0" err="1"/>
              <a:t>d’exploitation</a:t>
            </a:r>
            <a:endParaRPr lang="en-US" dirty="0"/>
          </a:p>
        </p:txBody>
      </p:sp>
      <p:sp>
        <p:nvSpPr>
          <p:cNvPr id="9" name="Google Shape;286;p29">
            <a:extLst>
              <a:ext uri="{FF2B5EF4-FFF2-40B4-BE49-F238E27FC236}">
                <a16:creationId xmlns:a16="http://schemas.microsoft.com/office/drawing/2014/main" id="{4D9B2296-F4A8-F01C-635B-95350C14B275}"/>
              </a:ext>
            </a:extLst>
          </p:cNvPr>
          <p:cNvSpPr>
            <a:spLocks/>
          </p:cNvSpPr>
          <p:nvPr userDrawn="1"/>
        </p:nvSpPr>
        <p:spPr>
          <a:xfrm>
            <a:off x="3140677" y="468309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9;p29">
            <a:extLst>
              <a:ext uri="{FF2B5EF4-FFF2-40B4-BE49-F238E27FC236}">
                <a16:creationId xmlns:a16="http://schemas.microsoft.com/office/drawing/2014/main" id="{82EC8553-22FA-A547-D471-3AF6D6395AAE}"/>
              </a:ext>
            </a:extLst>
          </p:cNvPr>
          <p:cNvSpPr>
            <a:spLocks/>
          </p:cNvSpPr>
          <p:nvPr userDrawn="1"/>
        </p:nvSpPr>
        <p:spPr>
          <a:xfrm>
            <a:off x="1702674" y="4682937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6CD6B33D-72A6-DA03-1907-6091D05069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702674" y="4682780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60559DCE-9034-76AA-7F03-AD960D4C0BC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147881" y="468293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 type de relation de compétition ou mutualisme et leurs caractéristiques.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D96935-9C28-F26E-BED5-5A912445CB69}"/>
              </a:ext>
            </a:extLst>
          </p:cNvPr>
          <p:cNvSpPr>
            <a:spLocks/>
          </p:cNvSpPr>
          <p:nvPr userDrawn="1"/>
        </p:nvSpPr>
        <p:spPr>
          <a:xfrm>
            <a:off x="1348223" y="3930455"/>
            <a:ext cx="9898863" cy="494615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31D148C6-5492-AED5-7F54-3E33BB132E1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56725" y="3930375"/>
            <a:ext cx="9898732" cy="494546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Séquence</a:t>
            </a:r>
            <a:r>
              <a:rPr lang="en-US" dirty="0"/>
              <a:t> 2 : </a:t>
            </a:r>
            <a:r>
              <a:rPr lang="fr-FR" dirty="0"/>
              <a:t>Relations de compétition et de mutualisme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600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500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0863B3-86D2-D6DA-8984-19E4C3B973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8039" y="6238017"/>
            <a:ext cx="4493835" cy="389965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«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  <a:hlinkClick r:id="rId6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</p:txBody>
      </p:sp>
      <p:pic>
        <p:nvPicPr>
          <p:cNvPr id="11" name="Graphic 10" descr="Bullseye with solid fill">
            <a:extLst>
              <a:ext uri="{FF2B5EF4-FFF2-40B4-BE49-F238E27FC236}">
                <a16:creationId xmlns:a16="http://schemas.microsoft.com/office/drawing/2014/main" id="{DA838800-BA03-865C-FAC5-9BCCC281F0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568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11909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9334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6087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549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préparato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4995540" y="2500904"/>
            <a:ext cx="5985399" cy="8142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Activité préparatoire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2684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1996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2077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774736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claration de l'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3247602"/>
            <a:ext cx="11174095" cy="3153198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capture d’écran illustrant la tâche ciblée par cet objectif</a:t>
            </a:r>
          </a:p>
          <a:p>
            <a:pPr lvl="0"/>
            <a:endParaRPr lang="fr-FR" dirty="0"/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054;p38">
            <a:extLst>
              <a:ext uri="{FF2B5EF4-FFF2-40B4-BE49-F238E27FC236}">
                <a16:creationId xmlns:a16="http://schemas.microsoft.com/office/drawing/2014/main" id="{E68972AD-29C5-3385-642B-0C5308EE8844}"/>
              </a:ext>
            </a:extLst>
          </p:cNvPr>
          <p:cNvSpPr/>
          <p:nvPr userDrawn="1"/>
        </p:nvSpPr>
        <p:spPr>
          <a:xfrm>
            <a:off x="1396677" y="1831580"/>
            <a:ext cx="9651623" cy="830997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15">
            <a:extLst>
              <a:ext uri="{FF2B5EF4-FFF2-40B4-BE49-F238E27FC236}">
                <a16:creationId xmlns:a16="http://schemas.microsoft.com/office/drawing/2014/main" id="{ED85EDE7-D9A6-2F96-809C-0BCE91611A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38" y="1567130"/>
            <a:ext cx="805544" cy="805544"/>
          </a:xfrm>
          <a:prstGeom prst="rect">
            <a:avLst/>
          </a:prstGeom>
          <a:ln>
            <a:noFill/>
          </a:ln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AFD452F-0A61-50AE-900C-1268716476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2975" y="1831975"/>
            <a:ext cx="8582025" cy="819150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Identifier le type de relation d’exploitation entre deux êtres vivants dans un écosystème donné.</a:t>
            </a:r>
          </a:p>
        </p:txBody>
      </p:sp>
    </p:spTree>
    <p:extLst>
      <p:ext uri="{BB962C8B-B14F-4D97-AF65-F5344CB8AC3E}">
        <p14:creationId xmlns:p14="http://schemas.microsoft.com/office/powerpoint/2010/main" val="27372312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81211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ions c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C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Introduction de notions clés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A64A780A-A595-A463-4E76-42D8AE0D8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2948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âche princip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C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Modelage de la tâche principale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A64A780A-A595-A463-4E76-42D8AE0D8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8349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03474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10849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B, 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70611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B, 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18159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79409" y="5148686"/>
            <a:ext cx="148877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42786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, l'exercice à travaill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89260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60537" y="5229083"/>
            <a:ext cx="149961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37332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voir ma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C76A0BA3-F678-6E27-051B-2A913F5D5DE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Ici, vous mettez le devoir à faire à la maison ou la capture d’écran du livret.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F74FCE-19AA-2ABA-0F7A-5BFE91FC403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35030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7230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49795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9084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76775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8340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40956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56510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736241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4E8E588C-119A-E68E-6DCF-706A5C64B402}"/>
              </a:ext>
            </a:extLst>
          </p:cNvPr>
          <p:cNvSpPr/>
          <p:nvPr userDrawn="1"/>
        </p:nvSpPr>
        <p:spPr>
          <a:xfrm>
            <a:off x="68213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00709DB1-6F6C-5D25-B149-1A8A3916B79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55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98" r:id="rId13"/>
    <p:sldLayoutId id="2147483680" r:id="rId14"/>
    <p:sldLayoutId id="2147483681" r:id="rId15"/>
    <p:sldLayoutId id="2147483684" r:id="rId16"/>
    <p:sldLayoutId id="2147483685" r:id="rId17"/>
    <p:sldLayoutId id="2147483686" r:id="rId18"/>
    <p:sldLayoutId id="2147483703" r:id="rId19"/>
    <p:sldLayoutId id="2147483687" r:id="rId20"/>
    <p:sldLayoutId id="2147483688" r:id="rId21"/>
    <p:sldLayoutId id="2147483689" r:id="rId22"/>
    <p:sldLayoutId id="2147483699" r:id="rId23"/>
    <p:sldLayoutId id="2147483690" r:id="rId24"/>
    <p:sldLayoutId id="2147483704" r:id="rId25"/>
    <p:sldLayoutId id="2147483705" r:id="rId26"/>
    <p:sldLayoutId id="2147483691" r:id="rId27"/>
    <p:sldLayoutId id="2147483692" r:id="rId28"/>
    <p:sldLayoutId id="2147483693" r:id="rId29"/>
    <p:sldLayoutId id="2147483694" r:id="rId30"/>
    <p:sldLayoutId id="2147483695" r:id="rId31"/>
    <p:sldLayoutId id="2147483696" r:id="rId32"/>
    <p:sldLayoutId id="2147483697" r:id="rId33"/>
    <p:sldLayoutId id="2147483702" r:id="rId34"/>
    <p:sldLayoutId id="2147483700" r:id="rId35"/>
    <p:sldLayoutId id="2147483701" r:id="rId36"/>
    <p:sldLayoutId id="2147483682" r:id="rId37"/>
    <p:sldLayoutId id="2147483683" r:id="rId38"/>
    <p:sldLayoutId id="2147483653" r:id="rId39"/>
    <p:sldLayoutId id="2147483654" r:id="rId40"/>
    <p:sldLayoutId id="2147483655" r:id="rId41"/>
    <p:sldLayoutId id="2147483656" r:id="rId42"/>
    <p:sldLayoutId id="2147483657" r:id="rId43"/>
    <p:sldLayoutId id="2147483658" r:id="rId44"/>
    <p:sldLayoutId id="2147483659" r:id="rId45"/>
    <p:sldLayoutId id="2147483706" r:id="rId4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drive/folders/1EL5AcbXKLcZcptBw8zodh5LsuwwjlMQY?usp=drive_link" TargetMode="Externa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bin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bin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6.jpeg"/><Relationship Id="rId5" Type="http://schemas.openxmlformats.org/officeDocument/2006/relationships/image" Target="../media/image48.bin"/><Relationship Id="rId4" Type="http://schemas.openxmlformats.org/officeDocument/2006/relationships/image" Target="../media/image55.jp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9.xml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5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8.png"/><Relationship Id="rId4" Type="http://schemas.openxmlformats.org/officeDocument/2006/relationships/image" Target="../media/image66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9.png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question-point-d-interrogation-1015308/" TargetMode="External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6FEA15-69D0-A51C-B0B6-70FD8D1867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noProof="0" dirty="0"/>
              <a:t>2 AC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1C22208-84FE-450F-4951-F81B343D1D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noProof="0" dirty="0"/>
              <a:t>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8EAEDA-9B09-E9AF-A7F9-C457C2446A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965171" y="4562031"/>
            <a:ext cx="4982475" cy="544989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noProof="0" dirty="0">
                <a:solidFill>
                  <a:schemeClr val="bg1"/>
                </a:solidFill>
              </a:rPr>
              <a:t>Les interactions entre les géosphères de la Terre.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BA12AC-286E-611E-6564-F58EF395FF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25217" y="4591216"/>
            <a:ext cx="1288409" cy="521999"/>
          </a:xfrm>
        </p:spPr>
        <p:txBody>
          <a:bodyPr/>
          <a:lstStyle/>
          <a:p>
            <a:r>
              <a:rPr lang="fr-FR" noProof="0" dirty="0"/>
              <a:t>Chapitre 2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BD0900-5EEC-DF07-2A76-91F0F440BAC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06497" y="5328959"/>
            <a:ext cx="1288409" cy="521999"/>
          </a:xfrm>
        </p:spPr>
        <p:txBody>
          <a:bodyPr/>
          <a:lstStyle/>
          <a:p>
            <a:r>
              <a:rPr lang="fr-FR" noProof="0" dirty="0"/>
              <a:t>Tâche </a:t>
            </a:r>
            <a:r>
              <a:rPr lang="ar-MA" noProof="0" dirty="0"/>
              <a:t>6</a:t>
            </a:r>
            <a:endParaRPr lang="fr-FR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1BEDC05-80CF-B10E-D5C6-D0C7E83F2FD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096329" y="5286181"/>
            <a:ext cx="4843667" cy="521999"/>
          </a:xfrm>
        </p:spPr>
        <p:txBody>
          <a:bodyPr>
            <a:noAutofit/>
          </a:bodyPr>
          <a:lstStyle/>
          <a:p>
            <a:pPr algn="just"/>
            <a:r>
              <a:rPr lang="fr-FR" sz="1400" noProof="0" dirty="0"/>
              <a:t>Décrire les processus impliqués dans la formation des roches magmatiques.</a:t>
            </a:r>
          </a:p>
        </p:txBody>
      </p:sp>
    </p:spTree>
    <p:extLst>
      <p:ext uri="{BB962C8B-B14F-4D97-AF65-F5344CB8AC3E}">
        <p14:creationId xmlns:p14="http://schemas.microsoft.com/office/powerpoint/2010/main" val="30270045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98400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36239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9CD6513-2CAD-DBD8-8224-44F112F644C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 noProof="0" dirty="0"/>
          </a:p>
        </p:txBody>
      </p:sp>
      <p:pic>
        <p:nvPicPr>
          <p:cNvPr id="12" name="Picture Placeholder 11" descr="A cartoon of kids studying&#10;&#10;AI-generated content may be incorrect.">
            <a:extLst>
              <a:ext uri="{FF2B5EF4-FFF2-40B4-BE49-F238E27FC236}">
                <a16:creationId xmlns:a16="http://schemas.microsoft.com/office/drawing/2014/main" id="{C26EBEDD-C088-BFE1-2C78-1E6364CEC4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5" r="3935"/>
          <a:stretch>
            <a:fillRect/>
          </a:stretch>
        </p:blipFill>
        <p:spPr>
          <a:xfrm>
            <a:off x="6759874" y="2383527"/>
            <a:ext cx="1134000" cy="1587600"/>
          </a:xfrm>
          <a:prstGeom prst="rect">
            <a:avLst/>
          </a:prstGeom>
        </p:spPr>
      </p:pic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D5F5E2A4-C739-DB34-1009-1539A7583B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fr-FR" noProof="0" dirty="0"/>
          </a:p>
        </p:txBody>
      </p:sp>
      <p:pic>
        <p:nvPicPr>
          <p:cNvPr id="6" name="Picture Placeholder 9" descr="A cartoon of a person working on a plant&#10;&#10;AI-generated content may be incorrect.">
            <a:extLst>
              <a:ext uri="{FF2B5EF4-FFF2-40B4-BE49-F238E27FC236}">
                <a16:creationId xmlns:a16="http://schemas.microsoft.com/office/drawing/2014/main" id="{4AD6A894-977A-5AB6-270A-61E73FD9B5C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" r="162"/>
          <a:stretch>
            <a:fillRect/>
          </a:stretch>
        </p:blipFill>
        <p:spPr>
          <a:xfrm>
            <a:off x="1773800" y="2310040"/>
            <a:ext cx="1976400" cy="110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1808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F99D4E-CFBE-2D23-5CD6-339C2E020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6C519BB5-2E4A-7681-D6EC-029120C6DF97}"/>
              </a:ext>
            </a:extLst>
          </p:cNvPr>
          <p:cNvGrpSpPr/>
          <p:nvPr/>
        </p:nvGrpSpPr>
        <p:grpSpPr>
          <a:xfrm>
            <a:off x="891856" y="2100724"/>
            <a:ext cx="10440000" cy="2891883"/>
            <a:chOff x="1108198" y="3615371"/>
            <a:chExt cx="10440000" cy="3410398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7C004623-6771-F624-6438-DE2701F61657}"/>
                </a:ext>
              </a:extLst>
            </p:cNvPr>
            <p:cNvGrpSpPr/>
            <p:nvPr/>
          </p:nvGrpSpPr>
          <p:grpSpPr>
            <a:xfrm>
              <a:off x="1175674" y="3615371"/>
              <a:ext cx="10265100" cy="828000"/>
              <a:chOff x="963450" y="3092649"/>
              <a:chExt cx="10265100" cy="828000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27" name="Google Shape;292;p29">
                <a:extLst>
                  <a:ext uri="{FF2B5EF4-FFF2-40B4-BE49-F238E27FC236}">
                    <a16:creationId xmlns:a16="http://schemas.microsoft.com/office/drawing/2014/main" id="{8D5C6E37-3542-2A06-D18A-2A2913F1C0C0}"/>
                  </a:ext>
                </a:extLst>
              </p:cNvPr>
              <p:cNvSpPr/>
              <p:nvPr/>
            </p:nvSpPr>
            <p:spPr>
              <a:xfrm>
                <a:off x="2428129" y="3092649"/>
                <a:ext cx="8800421" cy="828000"/>
              </a:xfrm>
              <a:custGeom>
                <a:avLst>
                  <a:gd name="f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rgbClr val="4EA72E"/>
              </a:solidFill>
              <a:ln w="9528" cap="flat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68570" tIns="34271" rIns="68570" bIns="34271" anchor="ctr" anchorCtr="0" compatLnSpc="1">
                <a:noAutofit/>
              </a:bodyPr>
              <a:lstStyle/>
              <a:p>
                <a:pPr algn="ctr" defTabSz="685800">
                  <a:defRPr/>
                </a:pPr>
                <a:endParaRPr lang="fr-FR" b="1" noProof="0" dirty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29" name="Google Shape;293;p29">
                <a:extLst>
                  <a:ext uri="{FF2B5EF4-FFF2-40B4-BE49-F238E27FC236}">
                    <a16:creationId xmlns:a16="http://schemas.microsoft.com/office/drawing/2014/main" id="{E3E5AF5E-813B-3F84-AF7B-32DE5C876098}"/>
                  </a:ext>
                </a:extLst>
              </p:cNvPr>
              <p:cNvSpPr/>
              <p:nvPr/>
            </p:nvSpPr>
            <p:spPr>
              <a:xfrm>
                <a:off x="963450" y="3092649"/>
                <a:ext cx="1349096" cy="828000"/>
              </a:xfrm>
              <a:custGeom>
                <a:avLst>
                  <a:gd name="f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rgbClr val="4EA72E"/>
              </a:solidFill>
              <a:ln w="9528" cap="flat">
                <a:solidFill>
                  <a:srgbClr val="44546A"/>
                </a:solidFill>
                <a:prstDash val="solid"/>
                <a:miter/>
              </a:ln>
            </p:spPr>
            <p:txBody>
              <a:bodyPr vert="horz" wrap="square" lIns="68570" tIns="34271" rIns="68570" bIns="34271" anchor="ctr" anchorCtr="1" compatLnSpc="1">
                <a:noAutofit/>
              </a:bodyPr>
              <a:lstStyle/>
              <a:p>
                <a:pPr lvl="0" algn="ctr" defTabSz="914400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fr-FR" b="1" kern="0" noProof="0" dirty="0">
                    <a:ea typeface="Calibri"/>
                    <a:cs typeface="Calibri"/>
                  </a:rPr>
                  <a:t>Tâche</a:t>
                </a:r>
                <a:r>
                  <a:rPr lang="fr-FR" b="1" i="0" u="none" strike="noStrike" kern="0" cap="none" spc="0" baseline="0" noProof="0" dirty="0">
                    <a:uFillTx/>
                    <a:latin typeface="Calibri"/>
                    <a:ea typeface="Calibri"/>
                    <a:cs typeface="Calibri"/>
                  </a:rPr>
                  <a:t> 4</a:t>
                </a:r>
              </a:p>
            </p:txBody>
          </p:sp>
        </p:grpSp>
        <p:sp>
          <p:nvSpPr>
            <p:cNvPr id="25" name="Rectangle: Rounded Corners 11">
              <a:extLst>
                <a:ext uri="{FF2B5EF4-FFF2-40B4-BE49-F238E27FC236}">
                  <a16:creationId xmlns:a16="http://schemas.microsoft.com/office/drawing/2014/main" id="{A41B2A62-46E3-1035-A952-F07A96045885}"/>
                </a:ext>
              </a:extLst>
            </p:cNvPr>
            <p:cNvSpPr/>
            <p:nvPr/>
          </p:nvSpPr>
          <p:spPr>
            <a:xfrm>
              <a:off x="1108198" y="6053769"/>
              <a:ext cx="10440000" cy="972000"/>
            </a:xfrm>
            <a:prstGeom prst="roundRect">
              <a:avLst/>
            </a:prstGeom>
            <a:noFill/>
            <a:ln w="38100"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7B7FC056-BEA4-4677-9E87-DFA6205E96B3}"/>
                </a:ext>
              </a:extLst>
            </p:cNvPr>
            <p:cNvSpPr txBox="1"/>
            <p:nvPr/>
          </p:nvSpPr>
          <p:spPr>
            <a:xfrm>
              <a:off x="2640353" y="3817516"/>
              <a:ext cx="86743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b="1" kern="0" noProof="0" dirty="0"/>
                <a:t>Décrire les processus impliqués dans la formation des roches sédimentaires.</a:t>
              </a: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88139F89-D4A8-9621-CCDB-B55019E57E07}"/>
              </a:ext>
            </a:extLst>
          </p:cNvPr>
          <p:cNvSpPr/>
          <p:nvPr/>
        </p:nvSpPr>
        <p:spPr>
          <a:xfrm>
            <a:off x="975805" y="6031483"/>
            <a:ext cx="10203183" cy="477075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</a:rPr>
              <a:t>Séquence 2: Cycle de l’eau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7690293-B3DB-0871-8047-7B62D1BF3CFA}"/>
              </a:ext>
            </a:extLst>
          </p:cNvPr>
          <p:cNvSpPr/>
          <p:nvPr/>
        </p:nvSpPr>
        <p:spPr>
          <a:xfrm>
            <a:off x="855997" y="1326030"/>
            <a:ext cx="10439999" cy="477075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</a:rPr>
              <a:t>Séquence 1: Cycle des roches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CD6152A-590F-C446-714E-118DEC622809}"/>
              </a:ext>
            </a:extLst>
          </p:cNvPr>
          <p:cNvSpPr txBox="1"/>
          <p:nvPr/>
        </p:nvSpPr>
        <p:spPr>
          <a:xfrm>
            <a:off x="921720" y="826517"/>
            <a:ext cx="10396326" cy="320523"/>
          </a:xfrm>
          <a:prstGeom prst="rect">
            <a:avLst/>
          </a:prstGeom>
          <a:solidFill>
            <a:srgbClr val="0034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ctr">
              <a:defRPr sz="20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/>
              <a:t>Chapitre 2:  Les interactions entre les géosphères de la Terre.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7B723830-FBD9-10C2-153D-E731300B3893}"/>
              </a:ext>
            </a:extLst>
          </p:cNvPr>
          <p:cNvGrpSpPr/>
          <p:nvPr/>
        </p:nvGrpSpPr>
        <p:grpSpPr>
          <a:xfrm>
            <a:off x="975805" y="3204600"/>
            <a:ext cx="10265100" cy="702112"/>
            <a:chOff x="963450" y="3092649"/>
            <a:chExt cx="10265100" cy="828000"/>
          </a:xfrm>
          <a:solidFill>
            <a:schemeClr val="accent6"/>
          </a:solidFill>
        </p:grpSpPr>
        <p:sp>
          <p:nvSpPr>
            <p:cNvPr id="39" name="Google Shape;292;p29">
              <a:extLst>
                <a:ext uri="{FF2B5EF4-FFF2-40B4-BE49-F238E27FC236}">
                  <a16:creationId xmlns:a16="http://schemas.microsoft.com/office/drawing/2014/main" id="{18765BD8-CA5F-FA2C-7862-2F50257298D7}"/>
                </a:ext>
              </a:extLst>
            </p:cNvPr>
            <p:cNvSpPr/>
            <p:nvPr/>
          </p:nvSpPr>
          <p:spPr>
            <a:xfrm>
              <a:off x="2428129" y="3092649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4EA72E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/>
              <a:endParaRPr lang="fr-FR" b="1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0" name="Google Shape;293;p29">
              <a:extLst>
                <a:ext uri="{FF2B5EF4-FFF2-40B4-BE49-F238E27FC236}">
                  <a16:creationId xmlns:a16="http://schemas.microsoft.com/office/drawing/2014/main" id="{C2469808-2542-1C8D-A530-2D4B011A98B9}"/>
                </a:ext>
              </a:extLst>
            </p:cNvPr>
            <p:cNvSpPr/>
            <p:nvPr/>
          </p:nvSpPr>
          <p:spPr>
            <a:xfrm>
              <a:off x="963450" y="3092649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4EA72E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/>
              <a:r>
                <a:rPr lang="fr-FR" b="1" dirty="0">
                  <a:latin typeface="Arial"/>
                </a:rPr>
                <a:t>Tâche 5</a:t>
              </a:r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F4B61535-B3B9-C05B-5B04-C59F5189ED0B}"/>
              </a:ext>
            </a:extLst>
          </p:cNvPr>
          <p:cNvSpPr txBox="1"/>
          <p:nvPr/>
        </p:nvSpPr>
        <p:spPr>
          <a:xfrm>
            <a:off x="2440484" y="3376011"/>
            <a:ext cx="8674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kern="0" noProof="0" dirty="0"/>
              <a:t>Décrire les processus impliqués dans la formation des roches métamorphiques.</a:t>
            </a:r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788E72A3-8E83-2CF4-294B-348A5530667C}"/>
              </a:ext>
            </a:extLst>
          </p:cNvPr>
          <p:cNvGrpSpPr/>
          <p:nvPr/>
        </p:nvGrpSpPr>
        <p:grpSpPr>
          <a:xfrm>
            <a:off x="963450" y="4242574"/>
            <a:ext cx="10265100" cy="702112"/>
            <a:chOff x="963450" y="3092649"/>
            <a:chExt cx="10265100" cy="828000"/>
          </a:xfrm>
          <a:solidFill>
            <a:srgbClr val="4EA72E"/>
          </a:solidFill>
        </p:grpSpPr>
        <p:sp>
          <p:nvSpPr>
            <p:cNvPr id="43" name="Google Shape;292;p29">
              <a:extLst>
                <a:ext uri="{FF2B5EF4-FFF2-40B4-BE49-F238E27FC236}">
                  <a16:creationId xmlns:a16="http://schemas.microsoft.com/office/drawing/2014/main" id="{2018616F-57B7-5159-7167-59E349DB83DD}"/>
                </a:ext>
              </a:extLst>
            </p:cNvPr>
            <p:cNvSpPr/>
            <p:nvPr/>
          </p:nvSpPr>
          <p:spPr>
            <a:xfrm>
              <a:off x="2428129" y="3092649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/>
              <a:endParaRPr lang="fr-FR" b="1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" name="Google Shape;293;p29">
              <a:extLst>
                <a:ext uri="{FF2B5EF4-FFF2-40B4-BE49-F238E27FC236}">
                  <a16:creationId xmlns:a16="http://schemas.microsoft.com/office/drawing/2014/main" id="{0E5C578E-2270-5B08-0F8A-7A890F00E8DF}"/>
                </a:ext>
              </a:extLst>
            </p:cNvPr>
            <p:cNvSpPr/>
            <p:nvPr/>
          </p:nvSpPr>
          <p:spPr>
            <a:xfrm>
              <a:off x="963450" y="3092649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/>
              <a:r>
                <a:rPr lang="fr-FR" b="1" dirty="0">
                  <a:latin typeface="Arial"/>
                </a:rPr>
                <a:t>Tâche 6</a:t>
              </a:r>
            </a:p>
          </p:txBody>
        </p:sp>
      </p:grpSp>
      <p:sp>
        <p:nvSpPr>
          <p:cNvPr id="45" name="ZoneTexte 44">
            <a:extLst>
              <a:ext uri="{FF2B5EF4-FFF2-40B4-BE49-F238E27FC236}">
                <a16:creationId xmlns:a16="http://schemas.microsoft.com/office/drawing/2014/main" id="{E4C5481D-94F9-E394-488B-0994BD903969}"/>
              </a:ext>
            </a:extLst>
          </p:cNvPr>
          <p:cNvSpPr txBox="1"/>
          <p:nvPr/>
        </p:nvSpPr>
        <p:spPr>
          <a:xfrm>
            <a:off x="2428129" y="4413985"/>
            <a:ext cx="8674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kern="0" noProof="0" dirty="0"/>
              <a:t>Décrire les processus impliqués dans la formation des roches magmatiques.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DE357E3-030A-9793-DF92-5776AF213FA1}"/>
              </a:ext>
            </a:extLst>
          </p:cNvPr>
          <p:cNvGrpSpPr/>
          <p:nvPr/>
        </p:nvGrpSpPr>
        <p:grpSpPr>
          <a:xfrm>
            <a:off x="959332" y="5180914"/>
            <a:ext cx="10265100" cy="702112"/>
            <a:chOff x="963450" y="3092649"/>
            <a:chExt cx="10265100" cy="828000"/>
          </a:xfrm>
          <a:solidFill>
            <a:schemeClr val="accent6"/>
          </a:solidFill>
        </p:grpSpPr>
        <p:sp>
          <p:nvSpPr>
            <p:cNvPr id="3" name="Google Shape;292;p29">
              <a:extLst>
                <a:ext uri="{FF2B5EF4-FFF2-40B4-BE49-F238E27FC236}">
                  <a16:creationId xmlns:a16="http://schemas.microsoft.com/office/drawing/2014/main" id="{3F928ED7-08A9-2BCE-16D8-135A1FC05425}"/>
                </a:ext>
              </a:extLst>
            </p:cNvPr>
            <p:cNvSpPr/>
            <p:nvPr/>
          </p:nvSpPr>
          <p:spPr>
            <a:xfrm>
              <a:off x="2428129" y="3092649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>
                <a:defRPr/>
              </a:pPr>
              <a:endParaRPr lang="fr-FR" b="1" noProof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" name="Google Shape;293;p29">
              <a:extLst>
                <a:ext uri="{FF2B5EF4-FFF2-40B4-BE49-F238E27FC236}">
                  <a16:creationId xmlns:a16="http://schemas.microsoft.com/office/drawing/2014/main" id="{96F485FC-4FCF-A4EB-EA0B-B2704CC65B7D}"/>
                </a:ext>
              </a:extLst>
            </p:cNvPr>
            <p:cNvSpPr/>
            <p:nvPr/>
          </p:nvSpPr>
          <p:spPr>
            <a:xfrm>
              <a:off x="963450" y="3092649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lvl="0"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kern="0" noProof="0" dirty="0">
                  <a:ea typeface="Calibri"/>
                  <a:cs typeface="Calibri"/>
                </a:rPr>
                <a:t>Tâche</a:t>
              </a:r>
              <a:r>
                <a:rPr lang="fr-FR" b="1" i="0" u="none" strike="noStrike" kern="0" cap="none" spc="0" baseline="0" noProof="0" dirty="0">
                  <a:uFillTx/>
                  <a:latin typeface="Calibri"/>
                  <a:ea typeface="Calibri"/>
                  <a:cs typeface="Calibri"/>
                </a:rPr>
                <a:t> 7</a:t>
              </a: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02D1536C-2FD8-9A18-73E5-3452004D5A00}"/>
              </a:ext>
            </a:extLst>
          </p:cNvPr>
          <p:cNvSpPr txBox="1"/>
          <p:nvPr/>
        </p:nvSpPr>
        <p:spPr>
          <a:xfrm>
            <a:off x="2424011" y="5352325"/>
            <a:ext cx="8674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kern="0" noProof="0" dirty="0"/>
              <a:t>Réaliser un schéma de synthèse du cycle des roches.</a:t>
            </a:r>
          </a:p>
        </p:txBody>
      </p:sp>
    </p:spTree>
    <p:extLst>
      <p:ext uri="{BB962C8B-B14F-4D97-AF65-F5344CB8AC3E}">
        <p14:creationId xmlns:p14="http://schemas.microsoft.com/office/powerpoint/2010/main" val="4966632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/>
        </p:nvSpPr>
        <p:spPr>
          <a:xfrm>
            <a:off x="2208304" y="986119"/>
            <a:ext cx="9726520" cy="102402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noProof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/>
        </p:nvSpPr>
        <p:spPr>
          <a:xfrm>
            <a:off x="383125" y="1013013"/>
            <a:ext cx="1606147" cy="977152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/>
        </p:nvSpPr>
        <p:spPr>
          <a:xfrm>
            <a:off x="2235200" y="3104542"/>
            <a:ext cx="9699625" cy="2334637"/>
          </a:xfrm>
          <a:custGeom>
            <a:avLst>
              <a:gd name="f0" fmla="val 223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/>
        </p:nvSpPr>
        <p:spPr>
          <a:xfrm>
            <a:off x="412307" y="3104543"/>
            <a:ext cx="1606147" cy="2217104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/>
        </p:nvSpPr>
        <p:spPr>
          <a:xfrm>
            <a:off x="2274215" y="5544138"/>
            <a:ext cx="9670770" cy="122623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/>
        </p:nvSpPr>
        <p:spPr>
          <a:xfrm>
            <a:off x="412308" y="5565093"/>
            <a:ext cx="1606147" cy="1226232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/>
        </p:nvSpPr>
        <p:spPr>
          <a:xfrm>
            <a:off x="2208303" y="2058069"/>
            <a:ext cx="9726521" cy="94676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kern="0" noProof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Roche magmatique</a:t>
            </a:r>
          </a:p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kern="0" noProof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Roche volcanique</a:t>
            </a:r>
          </a:p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Roche plutonique</a:t>
            </a:r>
            <a:endParaRPr lang="fr-FR" kern="0" noProof="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Fusion partielle</a:t>
            </a:r>
            <a:endParaRPr lang="fr-FR" kern="0" noProof="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Solidification</a:t>
            </a:r>
            <a:endParaRPr lang="fr-FR" kern="0" noProof="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Refroidissement</a:t>
            </a:r>
            <a:endParaRPr lang="fr-FR" kern="0" noProof="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/>
        </p:nvSpPr>
        <p:spPr>
          <a:xfrm>
            <a:off x="412636" y="2133600"/>
            <a:ext cx="1606147" cy="842681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 txBox="1">
            <a:spLocks/>
          </p:cNvSpPr>
          <p:nvPr/>
        </p:nvSpPr>
        <p:spPr>
          <a:xfrm>
            <a:off x="2263271" y="1228165"/>
            <a:ext cx="9463104" cy="525106"/>
          </a:xfrm>
          <a:prstGeom prst="rect">
            <a:avLst/>
          </a:prstGeom>
        </p:spPr>
        <p:txBody>
          <a:bodyPr tIns="0" bIns="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fr-FR" sz="2000" noProof="0" dirty="0"/>
              <a:t>La tâche à réussir pendant la séance :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2000" b="1" noProof="0" dirty="0"/>
              <a:t>Décrire les processus impliqués dans la formation des roches magmatiques.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 txBox="1">
            <a:spLocks/>
          </p:cNvSpPr>
          <p:nvPr/>
        </p:nvSpPr>
        <p:spPr>
          <a:xfrm>
            <a:off x="2294218" y="3108792"/>
            <a:ext cx="9571892" cy="2320862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fr-FR" b="1" noProof="0" dirty="0"/>
              <a:t>Les stratégies enseignées pendant le modelage et pratiques pendant la séance sont :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noProof="0" dirty="0"/>
              <a:t>Identification </a:t>
            </a:r>
            <a:r>
              <a:rPr lang="fr-FR" dirty="0"/>
              <a:t>d</a:t>
            </a:r>
            <a:r>
              <a:rPr lang="fr-FR" noProof="0" dirty="0"/>
              <a:t>es étapes de de la formation d’une roche magmatique.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noProof="0" dirty="0"/>
              <a:t>Description du processus de formation de</a:t>
            </a:r>
            <a:r>
              <a:rPr lang="fr-FR" dirty="0"/>
              <a:t> la </a:t>
            </a:r>
            <a:r>
              <a:rPr lang="fr-FR" noProof="0" dirty="0"/>
              <a:t>roche magmatique traitée</a:t>
            </a:r>
            <a:r>
              <a:rPr lang="fr-FR" noProof="0" dirty="0">
                <a:ea typeface="Calibri" panose="020F0502020204030204" pitchFamily="34" charset="0"/>
              </a:rPr>
              <a:t>.</a:t>
            </a:r>
            <a:endParaRPr lang="fr-FR" noProof="0" dirty="0"/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fr-FR" b="1" noProof="0" dirty="0"/>
              <a:t>Les outils</a:t>
            </a:r>
            <a:r>
              <a:rPr lang="fr-FR" b="1" dirty="0"/>
              <a:t>:</a:t>
            </a:r>
            <a:r>
              <a:rPr lang="fr-FR" b="1" noProof="0" dirty="0"/>
              <a:t> 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noProof="0" dirty="0"/>
              <a:t>Modèle de processus de formation des roches magmatique</a:t>
            </a:r>
            <a:r>
              <a:rPr lang="fr-FR" dirty="0"/>
              <a:t>s</a:t>
            </a:r>
            <a:r>
              <a:rPr lang="fr-FR" noProof="0" dirty="0"/>
              <a:t>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noProof="0" dirty="0"/>
              <a:t>Carte lexicale.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noProof="0" dirty="0"/>
              <a:t>Fiche technique</a:t>
            </a:r>
            <a:r>
              <a:rPr lang="fr-FR" sz="1700" noProof="0" dirty="0"/>
              <a:t>.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 txBox="1">
            <a:spLocks/>
          </p:cNvSpPr>
          <p:nvPr/>
        </p:nvSpPr>
        <p:spPr>
          <a:xfrm>
            <a:off x="2214759" y="5662712"/>
            <a:ext cx="9818964" cy="1061938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fr-FR" noProof="0" dirty="0"/>
              <a:t> Pendant le feedback, attirer l’attention des élèves sur les erreurs fréquentes 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noProof="0" dirty="0"/>
              <a:t>Les roches magmatiques se forment uniquement lors des éruptions volcaniques.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/>
              <a:t>La taille des cristaux n’a aucun lien avec la vitesse de refroidissement.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/>
        </p:nvSpPr>
        <p:spPr>
          <a:xfrm>
            <a:off x="373396" y="2302295"/>
            <a:ext cx="1605600" cy="34281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/>
        </p:nvSpPr>
        <p:spPr>
          <a:xfrm>
            <a:off x="403219" y="1339366"/>
            <a:ext cx="1605600" cy="35496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Tâche à réussir</a:t>
            </a: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/>
        </p:nvSpPr>
        <p:spPr>
          <a:xfrm>
            <a:off x="412307" y="3171217"/>
            <a:ext cx="1605600" cy="22171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/>
        </p:nvSpPr>
        <p:spPr>
          <a:xfrm>
            <a:off x="412307" y="5550635"/>
            <a:ext cx="1605600" cy="122164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610727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22" y="3190552"/>
            <a:ext cx="2873248" cy="2835344"/>
          </a:xfrm>
        </p:spPr>
        <p:txBody>
          <a:bodyPr>
            <a:noAutofit/>
          </a:bodyPr>
          <a:lstStyle/>
          <a:p>
            <a:pPr algn="just"/>
            <a:r>
              <a:rPr lang="fr-FR" sz="1200" noProof="0" dirty="0"/>
              <a:t>Le feedback ne doit pas être un jugement sur l’élève ni sur ses capacités</a:t>
            </a:r>
          </a:p>
          <a:p>
            <a:pPr algn="just"/>
            <a:r>
              <a:rPr lang="fr-FR" sz="1200" noProof="0" dirty="0"/>
              <a:t>Le feedback est une opportunité d’apprentissage pour les élèves en exploitant des erreurs ou de bonnes réponses</a:t>
            </a:r>
          </a:p>
          <a:p>
            <a:pPr algn="just"/>
            <a:r>
              <a:rPr lang="fr-FR" sz="1200" noProof="0" dirty="0"/>
              <a:t>Le feedback permet aux élèves d’être conscients des critères de réussite d’une tâche </a:t>
            </a:r>
          </a:p>
          <a:p>
            <a:pPr algn="just"/>
            <a:r>
              <a:rPr lang="fr-FR" sz="1200" noProof="0" dirty="0"/>
              <a:t>Le feedback encourage les élèves à identifier les erreurs à ne pas reproduire, ou alors les bonnes pratiques à renforcer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7796" y="3190551"/>
            <a:ext cx="3759199" cy="2835344"/>
          </a:xfrm>
        </p:spPr>
        <p:txBody>
          <a:bodyPr>
            <a:normAutofit/>
          </a:bodyPr>
          <a:lstStyle/>
          <a:p>
            <a:pPr algn="just"/>
            <a:r>
              <a:rPr lang="fr-FR" sz="1400" noProof="0" dirty="0"/>
              <a:t>Demander aux élèves de justifier leurs réponses et de verbaliser leur raisonnement</a:t>
            </a:r>
          </a:p>
          <a:p>
            <a:pPr algn="just"/>
            <a:r>
              <a:rPr lang="fr-FR" sz="1400" noProof="0" dirty="0"/>
              <a:t>Donner des feedbacks aux élèves de manière instantanée à chaque fois que l’occasion se présente (ne pas laisser passer des erreurs)</a:t>
            </a:r>
          </a:p>
          <a:p>
            <a:pPr algn="just"/>
            <a:r>
              <a:rPr lang="fr-FR" sz="1400" noProof="0" dirty="0"/>
              <a:t>Donner un feedback spécifique, détaillé et objectif aux élèves: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fr-FR" sz="1400" noProof="0" dirty="0"/>
              <a:t>« Voici pourquoi c’est une bonne réponse »; « Voici ce que tu as bien fait … »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fr-FR" sz="1400" noProof="0" dirty="0"/>
              <a:t>« Voici pourquoi c’est une réponse incomplète. Voici l’erreur »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16647" y="3190551"/>
            <a:ext cx="3779300" cy="2835344"/>
          </a:xfrm>
        </p:spPr>
        <p:txBody>
          <a:bodyPr>
            <a:normAutofit/>
          </a:bodyPr>
          <a:lstStyle/>
          <a:p>
            <a:pPr algn="just"/>
            <a:r>
              <a:rPr lang="fr-FR" sz="1400" noProof="0" dirty="0"/>
              <a:t>Ne pas donner de feedback ou donner du feedback de manière occasionnelle seulement</a:t>
            </a:r>
          </a:p>
          <a:p>
            <a:pPr algn="just"/>
            <a:r>
              <a:rPr lang="fr-FR" sz="1400" noProof="0" dirty="0"/>
              <a:t>Donner un feedback générique sans préciser pourquoi: « Bien »; « C’est faux » ; « Excellent »</a:t>
            </a:r>
          </a:p>
          <a:p>
            <a:pPr algn="just"/>
            <a:r>
              <a:rPr lang="fr-FR" sz="1400" noProof="0" dirty="0"/>
              <a:t>Porter un jugement de valeur sur l’élève: « Tu es intelligent »; « Tu es paresseux »; …</a:t>
            </a:r>
          </a:p>
          <a:p>
            <a:pPr algn="just"/>
            <a:r>
              <a:rPr lang="fr-FR" sz="1400" noProof="0" dirty="0"/>
              <a:t>S’adresser uniquement à l’élève concerné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BB4D9A9-6B13-24B6-C677-7C7FC8FBA5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48039" y="6218581"/>
            <a:ext cx="4493835" cy="332277"/>
          </a:xfrm>
        </p:spPr>
        <p:txBody>
          <a:bodyPr/>
          <a:lstStyle/>
          <a:p>
            <a:r>
              <a:rPr lang="fr-FR" kern="0" noProof="0" dirty="0">
                <a:solidFill>
                  <a:srgbClr val="000000"/>
                </a:solidFill>
                <a:sym typeface="Arial"/>
              </a:rPr>
              <a:t>« </a:t>
            </a:r>
            <a:r>
              <a:rPr lang="fr-FR" kern="0" noProof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kern="0" noProof="0" dirty="0">
                <a:solidFill>
                  <a:srgbClr val="000000"/>
                </a:solidFill>
                <a:sym typeface="Arial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6DED1F-E8FA-A1FE-9C4D-8848890EB2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10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1B72B7-595C-352E-A002-BC30F0A3FF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noProof="0" dirty="0"/>
              <a:t>10 min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2C5F7-6700-6B26-1943-A8A45E94CF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noProof="0" dirty="0"/>
              <a:t>05 min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35B39A-E37B-7515-3A0F-CD987323FF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noProof="0" dirty="0"/>
              <a:t>10 min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CD682AE-CA97-F16E-C451-D3E806BD04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noProof="0" dirty="0"/>
              <a:t>10 min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97366E0-3DFF-DDCD-E342-D424E5371F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noProof="0" dirty="0"/>
              <a:t>05 min</a:t>
            </a:r>
          </a:p>
        </p:txBody>
      </p:sp>
    </p:spTree>
    <p:extLst>
      <p:ext uri="{BB962C8B-B14F-4D97-AF65-F5344CB8AC3E}">
        <p14:creationId xmlns:p14="http://schemas.microsoft.com/office/powerpoint/2010/main" val="1857701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BFFC17-0CD6-89B0-27FC-84C8A6549E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18713077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Bonjour! Prêts pour démarrer notre séance? Allons-y!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AD43FBD-3D96-5C11-B29E-7B7C90DACC2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noProof="0" dirty="0"/>
          </a:p>
        </p:txBody>
      </p:sp>
      <p:pic>
        <p:nvPicPr>
          <p:cNvPr id="6" name="Google Shape;5926;p4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1" r="6581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59B1F6A-5117-74A4-6783-8DF71E620B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2 min</a:t>
            </a:r>
          </a:p>
        </p:txBody>
      </p:sp>
    </p:spTree>
    <p:extLst>
      <p:ext uri="{BB962C8B-B14F-4D97-AF65-F5344CB8AC3E}">
        <p14:creationId xmlns:p14="http://schemas.microsoft.com/office/powerpoint/2010/main" val="38373934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8BFAD14A-5CD2-F115-D5F1-55A9E4D4C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bg1">
                    <a:lumMod val="50000"/>
                  </a:schemeClr>
                </a:solidFill>
              </a:rPr>
              <a:t>Qui peut me rappeler la signification de ces icônes?</a:t>
            </a:r>
            <a:endParaRPr lang="fr-FR" noProof="0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FF79423D-A211-E359-3ADA-88468D534BA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>
                <a:solidFill>
                  <a:srgbClr val="AEABAB"/>
                </a:solidFill>
              </a:rPr>
              <a:t>Demander à 3 élèves au hasard</a:t>
            </a:r>
          </a:p>
        </p:txBody>
      </p:sp>
      <p:pic>
        <p:nvPicPr>
          <p:cNvPr id="3" name="Google Shape;1333;p128">
            <a:extLst>
              <a:ext uri="{FF2B5EF4-FFF2-40B4-BE49-F238E27FC236}">
                <a16:creationId xmlns:a16="http://schemas.microsoft.com/office/drawing/2014/main" id="{1EE48F6D-F006-8CF3-F155-FBE9DEF41A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081316" y="225184"/>
            <a:ext cx="452042" cy="45204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2" descr="Lever la main - Icônes mains et gestes gratuites">
            <a:extLst>
              <a:ext uri="{FF2B5EF4-FFF2-40B4-BE49-F238E27FC236}">
                <a16:creationId xmlns:a16="http://schemas.microsoft.com/office/drawing/2014/main" id="{40CF9AB9-32F9-D1BE-825C-8DA659EFA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686CC259-D2DC-70AB-54C1-A9FA39887C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2133600" y="2115480"/>
            <a:ext cx="1756042" cy="175604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Google Shape;1174;p113">
            <a:extLst>
              <a:ext uri="{FF2B5EF4-FFF2-40B4-BE49-F238E27FC236}">
                <a16:creationId xmlns:a16="http://schemas.microsoft.com/office/drawing/2014/main" id="{50145BCD-C032-9CBC-E76E-7294316B8E4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8677197" y="2115480"/>
            <a:ext cx="1747084" cy="1747084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6127090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FCFF5-44F3-ECD3-CD6F-0C38F8831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DB545A46-849B-F9C1-A55E-C3B41BAEE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!!</a:t>
            </a:r>
            <a:endParaRPr lang="fr-FR" noProof="0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888A8C63-1272-1FEA-2FC1-240FA8B16AB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Demander à 3 élèves au hasard</a:t>
            </a:r>
          </a:p>
          <a:p>
            <a:endParaRPr lang="fr-FR" sz="1200" noProof="0" dirty="0">
              <a:solidFill>
                <a:srgbClr val="AEABAB"/>
              </a:solidFill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C1F8369D-D9F1-260D-479C-3D7615A8C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5716" y="505406"/>
            <a:ext cx="325863" cy="325863"/>
          </a:xfrm>
          <a:prstGeom prst="rect">
            <a:avLst/>
          </a:prstGeom>
        </p:spPr>
      </p:pic>
      <p:pic>
        <p:nvPicPr>
          <p:cNvPr id="3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743036CD-F5E0-980B-507F-FD97A21657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2133600" y="2115480"/>
            <a:ext cx="1756042" cy="175604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Google Shape;1174;p113">
            <a:extLst>
              <a:ext uri="{FF2B5EF4-FFF2-40B4-BE49-F238E27FC236}">
                <a16:creationId xmlns:a16="http://schemas.microsoft.com/office/drawing/2014/main" id="{71548B5D-972B-B826-0DE7-AA45555E81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8677197" y="2115480"/>
            <a:ext cx="1747084" cy="174708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B2BB8F0-1F3F-3B34-68FC-4F23DDE3963B}"/>
              </a:ext>
            </a:extLst>
          </p:cNvPr>
          <p:cNvSpPr txBox="1"/>
          <p:nvPr/>
        </p:nvSpPr>
        <p:spPr>
          <a:xfrm>
            <a:off x="1468611" y="4077885"/>
            <a:ext cx="37719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Je participe activement.</a:t>
            </a:r>
          </a:p>
          <a:p>
            <a:pPr marL="0" marR="0" lvl="0" indent="0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Je lève la main pour participer</a:t>
            </a: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Google Shape;1186;p114">
            <a:extLst>
              <a:ext uri="{FF2B5EF4-FFF2-40B4-BE49-F238E27FC236}">
                <a16:creationId xmlns:a16="http://schemas.microsoft.com/office/drawing/2014/main" id="{F95BCFA9-B2BF-06FF-F6B9-CE802A4A604B}"/>
              </a:ext>
            </a:extLst>
          </p:cNvPr>
          <p:cNvSpPr txBox="1"/>
          <p:nvPr/>
        </p:nvSpPr>
        <p:spPr>
          <a:xfrm>
            <a:off x="7350558" y="4077885"/>
            <a:ext cx="4400362" cy="90020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marL="0" marR="0" lvl="0" indent="0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Je prête attention quand l’enseignant parle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Je prête attention quand d’autres camarades répondent à l’enseignant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9243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8251AF-3382-19E1-031C-98C58BB3E4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4 min</a:t>
            </a:r>
          </a:p>
        </p:txBody>
      </p:sp>
    </p:spTree>
    <p:extLst>
      <p:ext uri="{BB962C8B-B14F-4D97-AF65-F5344CB8AC3E}">
        <p14:creationId xmlns:p14="http://schemas.microsoft.com/office/powerpoint/2010/main" val="17958302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808D3F-4C8E-08E1-39EC-556A6D13E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Commençons par cette question.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3C26055-B3B8-4231-7D1D-DD6B5F9B4D2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8058" y="584580"/>
            <a:ext cx="10529705" cy="268287"/>
          </a:xfrm>
        </p:spPr>
        <p:txBody>
          <a:bodyPr/>
          <a:lstStyle/>
          <a:p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élèves, puis les inviter à noter la lettre de la bonne réponse sur leurs ardoises.</a:t>
            </a:r>
          </a:p>
          <a:p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544E18D-F5C2-C618-7DD1-8C74C9A6FA8A}"/>
              </a:ext>
            </a:extLst>
          </p:cNvPr>
          <p:cNvGrpSpPr/>
          <p:nvPr/>
        </p:nvGrpSpPr>
        <p:grpSpPr>
          <a:xfrm>
            <a:off x="10883152" y="248387"/>
            <a:ext cx="692154" cy="610914"/>
            <a:chOff x="779844" y="4335989"/>
            <a:chExt cx="563238" cy="575842"/>
          </a:xfrm>
        </p:grpSpPr>
        <p:pic>
          <p:nvPicPr>
            <p:cNvPr id="5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9FDD5166-1ED3-EED2-78F8-48A3FBD93840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C6F41E0-07D9-2F02-6BAC-BEEF083060BC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TextBox 3">
            <a:extLst>
              <a:ext uri="{FF2B5EF4-FFF2-40B4-BE49-F238E27FC236}">
                <a16:creationId xmlns:a16="http://schemas.microsoft.com/office/drawing/2014/main" id="{33AD3AD6-C4C6-535E-1C8D-9C66DFF4B8B0}"/>
              </a:ext>
            </a:extLst>
          </p:cNvPr>
          <p:cNvSpPr txBox="1"/>
          <p:nvPr/>
        </p:nvSpPr>
        <p:spPr>
          <a:xfrm>
            <a:off x="532963" y="1089018"/>
            <a:ext cx="631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Choisissez la bonne réponse :</a:t>
            </a:r>
          </a:p>
        </p:txBody>
      </p:sp>
      <p:sp>
        <p:nvSpPr>
          <p:cNvPr id="8" name="Rectangle: Rounded Corners 22">
            <a:extLst>
              <a:ext uri="{FF2B5EF4-FFF2-40B4-BE49-F238E27FC236}">
                <a16:creationId xmlns:a16="http://schemas.microsoft.com/office/drawing/2014/main" id="{2782D00A-4BCA-14E3-6AE0-CA998B8B0603}"/>
              </a:ext>
            </a:extLst>
          </p:cNvPr>
          <p:cNvSpPr/>
          <p:nvPr/>
        </p:nvSpPr>
        <p:spPr>
          <a:xfrm>
            <a:off x="3751993" y="2676002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seul type de roches.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3">
            <a:extLst>
              <a:ext uri="{FF2B5EF4-FFF2-40B4-BE49-F238E27FC236}">
                <a16:creationId xmlns:a16="http://schemas.microsoft.com/office/drawing/2014/main" id="{0ECDE22C-A9EB-F65B-E94E-74896788F732}"/>
              </a:ext>
            </a:extLst>
          </p:cNvPr>
          <p:cNvSpPr/>
          <p:nvPr/>
        </p:nvSpPr>
        <p:spPr>
          <a:xfrm>
            <a:off x="3751993" y="3827793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Deux types de roches.</a:t>
            </a:r>
          </a:p>
        </p:txBody>
      </p:sp>
      <p:sp>
        <p:nvSpPr>
          <p:cNvPr id="10" name="Rectangle: Rounded Corners 4">
            <a:extLst>
              <a:ext uri="{FF2B5EF4-FFF2-40B4-BE49-F238E27FC236}">
                <a16:creationId xmlns:a16="http://schemas.microsoft.com/office/drawing/2014/main" id="{FCA356B8-235A-BF81-FAD9-590841FF4DED}"/>
              </a:ext>
            </a:extLst>
          </p:cNvPr>
          <p:cNvSpPr/>
          <p:nvPr/>
        </p:nvSpPr>
        <p:spPr>
          <a:xfrm>
            <a:off x="3748709" y="4979584"/>
            <a:ext cx="528082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Trois types de roches.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22">
            <a:extLst>
              <a:ext uri="{FF2B5EF4-FFF2-40B4-BE49-F238E27FC236}">
                <a16:creationId xmlns:a16="http://schemas.microsoft.com/office/drawing/2014/main" id="{B69F9FDB-1601-0ECD-AEFE-62D25EEF713B}"/>
              </a:ext>
            </a:extLst>
          </p:cNvPr>
          <p:cNvSpPr/>
          <p:nvPr/>
        </p:nvSpPr>
        <p:spPr>
          <a:xfrm>
            <a:off x="2898522" y="2676002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: Rounded Corners 3">
            <a:extLst>
              <a:ext uri="{FF2B5EF4-FFF2-40B4-BE49-F238E27FC236}">
                <a16:creationId xmlns:a16="http://schemas.microsoft.com/office/drawing/2014/main" id="{6E564729-9B0A-6B53-4EDD-50DE3D412D9B}"/>
              </a:ext>
            </a:extLst>
          </p:cNvPr>
          <p:cNvSpPr/>
          <p:nvPr/>
        </p:nvSpPr>
        <p:spPr>
          <a:xfrm>
            <a:off x="2898522" y="3827793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3" name="Rectangle: Rounded Corners 4">
            <a:extLst>
              <a:ext uri="{FF2B5EF4-FFF2-40B4-BE49-F238E27FC236}">
                <a16:creationId xmlns:a16="http://schemas.microsoft.com/office/drawing/2014/main" id="{1F596DAB-14EE-0CD6-F4F6-031C0B64E7C4}"/>
              </a:ext>
            </a:extLst>
          </p:cNvPr>
          <p:cNvSpPr/>
          <p:nvPr/>
        </p:nvSpPr>
        <p:spPr>
          <a:xfrm>
            <a:off x="2898522" y="4979584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B32FF9E-DBA1-3EC6-3A4F-0D802EA0E532}"/>
              </a:ext>
            </a:extLst>
          </p:cNvPr>
          <p:cNvSpPr txBox="1"/>
          <p:nvPr/>
        </p:nvSpPr>
        <p:spPr>
          <a:xfrm>
            <a:off x="3063186" y="1706151"/>
            <a:ext cx="5232462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trouve dans la nature :</a:t>
            </a:r>
          </a:p>
        </p:txBody>
      </p:sp>
    </p:spTree>
    <p:extLst>
      <p:ext uri="{BB962C8B-B14F-4D97-AF65-F5344CB8AC3E}">
        <p14:creationId xmlns:p14="http://schemas.microsoft.com/office/powerpoint/2010/main" val="38805202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95D09-32D4-6929-7589-C9CEFC7E5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6B0AEF-E772-B9D4-47D7-563A0738F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Parfait ! Il y a trois types de roches dans la nature : les roches sédimentaires, métamorphiques et magmatiques.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B081022-020E-FD4B-E11F-E02A2ACAD89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8058" y="584580"/>
            <a:ext cx="10529705" cy="268287"/>
          </a:xfrm>
        </p:spPr>
        <p:txBody>
          <a:bodyPr/>
          <a:lstStyle/>
          <a:p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Se limiter a donner seulement les types sans entrer dans les caractéristiques de chaque type.</a:t>
            </a:r>
          </a:p>
          <a:p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pic>
        <p:nvPicPr>
          <p:cNvPr id="14" name="Image 8">
            <a:extLst>
              <a:ext uri="{FF2B5EF4-FFF2-40B4-BE49-F238E27FC236}">
                <a16:creationId xmlns:a16="http://schemas.microsoft.com/office/drawing/2014/main" id="{C916F066-BD90-4361-A64D-085C92CAA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9251" y="331341"/>
            <a:ext cx="464069" cy="46406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13E8754-CB66-01EE-AFE8-3B766EED7E35}"/>
              </a:ext>
            </a:extLst>
          </p:cNvPr>
          <p:cNvSpPr txBox="1"/>
          <p:nvPr/>
        </p:nvSpPr>
        <p:spPr>
          <a:xfrm>
            <a:off x="2955609" y="1679258"/>
            <a:ext cx="5232462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trouve dans la nature :</a:t>
            </a:r>
          </a:p>
        </p:txBody>
      </p:sp>
      <p:sp>
        <p:nvSpPr>
          <p:cNvPr id="3" name="Rectangle: Rounded Corners 22">
            <a:extLst>
              <a:ext uri="{FF2B5EF4-FFF2-40B4-BE49-F238E27FC236}">
                <a16:creationId xmlns:a16="http://schemas.microsoft.com/office/drawing/2014/main" id="{D4D01D6C-C045-9841-36F0-73FB1CA05D6B}"/>
              </a:ext>
            </a:extLst>
          </p:cNvPr>
          <p:cNvSpPr/>
          <p:nvPr/>
        </p:nvSpPr>
        <p:spPr>
          <a:xfrm>
            <a:off x="3590627" y="2711861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seul type de roches.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: Rounded Corners 3">
            <a:extLst>
              <a:ext uri="{FF2B5EF4-FFF2-40B4-BE49-F238E27FC236}">
                <a16:creationId xmlns:a16="http://schemas.microsoft.com/office/drawing/2014/main" id="{60F20099-3423-6C31-CDD8-64CB58C0C348}"/>
              </a:ext>
            </a:extLst>
          </p:cNvPr>
          <p:cNvSpPr/>
          <p:nvPr/>
        </p:nvSpPr>
        <p:spPr>
          <a:xfrm>
            <a:off x="3590627" y="3863652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Deux types de roches.</a:t>
            </a:r>
          </a:p>
        </p:txBody>
      </p:sp>
      <p:sp>
        <p:nvSpPr>
          <p:cNvPr id="6" name="Rectangle: Rounded Corners 4">
            <a:extLst>
              <a:ext uri="{FF2B5EF4-FFF2-40B4-BE49-F238E27FC236}">
                <a16:creationId xmlns:a16="http://schemas.microsoft.com/office/drawing/2014/main" id="{7104868E-108F-FA6B-CEE0-B132183C598B}"/>
              </a:ext>
            </a:extLst>
          </p:cNvPr>
          <p:cNvSpPr/>
          <p:nvPr/>
        </p:nvSpPr>
        <p:spPr>
          <a:xfrm>
            <a:off x="3587343" y="5015443"/>
            <a:ext cx="5280820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Trois types de roches.</a:t>
            </a:r>
          </a:p>
        </p:txBody>
      </p:sp>
      <p:sp>
        <p:nvSpPr>
          <p:cNvPr id="7" name="Rectangle: Rounded Corners 22">
            <a:extLst>
              <a:ext uri="{FF2B5EF4-FFF2-40B4-BE49-F238E27FC236}">
                <a16:creationId xmlns:a16="http://schemas.microsoft.com/office/drawing/2014/main" id="{475A3F2B-BE8D-8B8E-5745-1FCA2AEB78CD}"/>
              </a:ext>
            </a:extLst>
          </p:cNvPr>
          <p:cNvSpPr/>
          <p:nvPr/>
        </p:nvSpPr>
        <p:spPr>
          <a:xfrm>
            <a:off x="2737156" y="2711861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: Rounded Corners 3">
            <a:extLst>
              <a:ext uri="{FF2B5EF4-FFF2-40B4-BE49-F238E27FC236}">
                <a16:creationId xmlns:a16="http://schemas.microsoft.com/office/drawing/2014/main" id="{A294CB9B-D379-88DE-9DD8-380EB349B6B0}"/>
              </a:ext>
            </a:extLst>
          </p:cNvPr>
          <p:cNvSpPr/>
          <p:nvPr/>
        </p:nvSpPr>
        <p:spPr>
          <a:xfrm>
            <a:off x="2737156" y="3863652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7" name="Rectangle: Rounded Corners 4">
            <a:extLst>
              <a:ext uri="{FF2B5EF4-FFF2-40B4-BE49-F238E27FC236}">
                <a16:creationId xmlns:a16="http://schemas.microsoft.com/office/drawing/2014/main" id="{F307C311-3797-8D5D-FF16-B5F2A82F3B50}"/>
              </a:ext>
            </a:extLst>
          </p:cNvPr>
          <p:cNvSpPr/>
          <p:nvPr/>
        </p:nvSpPr>
        <p:spPr>
          <a:xfrm>
            <a:off x="2737156" y="5015443"/>
            <a:ext cx="823997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9710173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732E4-2574-1260-CCB3-C10D622E8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6106DF-49D2-17E9-C287-8DE0AA385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Une autre question.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41DF5BC-EBE8-A1F1-0E6A-CDA65908A62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8058" y="584580"/>
            <a:ext cx="10529705" cy="268287"/>
          </a:xfrm>
        </p:spPr>
        <p:txBody>
          <a:bodyPr/>
          <a:lstStyle/>
          <a:p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élèves, puis les inviter à noter la lettre de la bonne réponse sur leurs ardoises .</a:t>
            </a:r>
          </a:p>
          <a:p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9D66393-D8CA-4E0D-2495-3E175C57DC1B}"/>
              </a:ext>
            </a:extLst>
          </p:cNvPr>
          <p:cNvGrpSpPr/>
          <p:nvPr/>
        </p:nvGrpSpPr>
        <p:grpSpPr>
          <a:xfrm>
            <a:off x="10883152" y="248387"/>
            <a:ext cx="692154" cy="610914"/>
            <a:chOff x="779844" y="4335989"/>
            <a:chExt cx="563238" cy="575842"/>
          </a:xfrm>
        </p:grpSpPr>
        <p:pic>
          <p:nvPicPr>
            <p:cNvPr id="5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D3B0B4D0-74AD-E960-0929-D26BB48B49BD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989BC35-39D4-3439-AE22-2B4D8EEF1A1C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TextBox 3">
            <a:extLst>
              <a:ext uri="{FF2B5EF4-FFF2-40B4-BE49-F238E27FC236}">
                <a16:creationId xmlns:a16="http://schemas.microsoft.com/office/drawing/2014/main" id="{C89EBE28-EA75-26AE-574A-BA2C3B40ED4B}"/>
              </a:ext>
            </a:extLst>
          </p:cNvPr>
          <p:cNvSpPr txBox="1"/>
          <p:nvPr/>
        </p:nvSpPr>
        <p:spPr>
          <a:xfrm>
            <a:off x="532963" y="1089018"/>
            <a:ext cx="631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Choisissez la bonne réponse :</a:t>
            </a:r>
          </a:p>
        </p:txBody>
      </p:sp>
      <p:sp>
        <p:nvSpPr>
          <p:cNvPr id="9" name="Rectangle: Rounded Corners 3">
            <a:extLst>
              <a:ext uri="{FF2B5EF4-FFF2-40B4-BE49-F238E27FC236}">
                <a16:creationId xmlns:a16="http://schemas.microsoft.com/office/drawing/2014/main" id="{D2586EDA-FA52-1369-34BA-F0FC4EF5E425}"/>
              </a:ext>
            </a:extLst>
          </p:cNvPr>
          <p:cNvSpPr/>
          <p:nvPr/>
        </p:nvSpPr>
        <p:spPr>
          <a:xfrm>
            <a:off x="1383241" y="5230655"/>
            <a:ext cx="4210735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surface</a:t>
            </a:r>
            <a:endParaRPr lang="fr-FR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: Rounded Corners 3">
            <a:extLst>
              <a:ext uri="{FF2B5EF4-FFF2-40B4-BE49-F238E27FC236}">
                <a16:creationId xmlns:a16="http://schemas.microsoft.com/office/drawing/2014/main" id="{138D707D-C855-8D34-6874-89C31CFD2287}"/>
              </a:ext>
            </a:extLst>
          </p:cNvPr>
          <p:cNvSpPr/>
          <p:nvPr/>
        </p:nvSpPr>
        <p:spPr>
          <a:xfrm>
            <a:off x="529770" y="5230655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1B123B6-F199-2A3E-E78C-3E77BB4D1686}"/>
              </a:ext>
            </a:extLst>
          </p:cNvPr>
          <p:cNvSpPr txBox="1"/>
          <p:nvPr/>
        </p:nvSpPr>
        <p:spPr>
          <a:xfrm>
            <a:off x="591671" y="1779216"/>
            <a:ext cx="10856258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roches magmatiques se forment :</a:t>
            </a:r>
          </a:p>
        </p:txBody>
      </p:sp>
      <p:sp>
        <p:nvSpPr>
          <p:cNvPr id="14" name="Rectangle: Rounded Corners 3">
            <a:extLst>
              <a:ext uri="{FF2B5EF4-FFF2-40B4-BE49-F238E27FC236}">
                <a16:creationId xmlns:a16="http://schemas.microsoft.com/office/drawing/2014/main" id="{6A6BAA33-3609-1D7B-FB80-E9373B68D612}"/>
              </a:ext>
            </a:extLst>
          </p:cNvPr>
          <p:cNvSpPr/>
          <p:nvPr/>
        </p:nvSpPr>
        <p:spPr>
          <a:xfrm>
            <a:off x="7156512" y="5212726"/>
            <a:ext cx="4210735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profondeur</a:t>
            </a:r>
          </a:p>
        </p:txBody>
      </p:sp>
      <p:sp>
        <p:nvSpPr>
          <p:cNvPr id="16" name="Rectangle: Rounded Corners 3">
            <a:extLst>
              <a:ext uri="{FF2B5EF4-FFF2-40B4-BE49-F238E27FC236}">
                <a16:creationId xmlns:a16="http://schemas.microsoft.com/office/drawing/2014/main" id="{5DD47D0F-C9B2-2681-31A4-4A65A38A0ACB}"/>
              </a:ext>
            </a:extLst>
          </p:cNvPr>
          <p:cNvSpPr/>
          <p:nvPr/>
        </p:nvSpPr>
        <p:spPr>
          <a:xfrm>
            <a:off x="6303041" y="521272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9F0FB20-4492-A245-94EE-D4803ECC6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5" t="6249" r="6105" b="9158"/>
          <a:stretch>
            <a:fillRect/>
          </a:stretch>
        </p:blipFill>
        <p:spPr>
          <a:xfrm>
            <a:off x="4677490" y="2473697"/>
            <a:ext cx="2476345" cy="239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580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004E9-E305-D584-4367-62438E125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3">
            <a:extLst>
              <a:ext uri="{FF2B5EF4-FFF2-40B4-BE49-F238E27FC236}">
                <a16:creationId xmlns:a16="http://schemas.microsoft.com/office/drawing/2014/main" id="{D0C78D4A-0402-76E9-4B14-15953B819E21}"/>
              </a:ext>
            </a:extLst>
          </p:cNvPr>
          <p:cNvSpPr/>
          <p:nvPr/>
        </p:nvSpPr>
        <p:spPr>
          <a:xfrm>
            <a:off x="1383241" y="5230655"/>
            <a:ext cx="4210735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surface</a:t>
            </a:r>
            <a:endParaRPr lang="fr-FR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: Rounded Corners 3">
            <a:extLst>
              <a:ext uri="{FF2B5EF4-FFF2-40B4-BE49-F238E27FC236}">
                <a16:creationId xmlns:a16="http://schemas.microsoft.com/office/drawing/2014/main" id="{2630A3D3-79D6-43D5-2BA0-7185B412C927}"/>
              </a:ext>
            </a:extLst>
          </p:cNvPr>
          <p:cNvSpPr/>
          <p:nvPr/>
        </p:nvSpPr>
        <p:spPr>
          <a:xfrm>
            <a:off x="529770" y="5230655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B7FAA89-BC10-28D8-7FC7-5E78F9869F0C}"/>
              </a:ext>
            </a:extLst>
          </p:cNvPr>
          <p:cNvSpPr txBox="1"/>
          <p:nvPr/>
        </p:nvSpPr>
        <p:spPr>
          <a:xfrm>
            <a:off x="591671" y="1779216"/>
            <a:ext cx="10856258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roches </a:t>
            </a: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magmatiques</a:t>
            </a: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 forment :</a:t>
            </a:r>
          </a:p>
        </p:txBody>
      </p:sp>
      <p:sp>
        <p:nvSpPr>
          <p:cNvPr id="14" name="Rectangle: Rounded Corners 3">
            <a:extLst>
              <a:ext uri="{FF2B5EF4-FFF2-40B4-BE49-F238E27FC236}">
                <a16:creationId xmlns:a16="http://schemas.microsoft.com/office/drawing/2014/main" id="{56A1B425-B77C-1E28-AF93-C5B3E6153543}"/>
              </a:ext>
            </a:extLst>
          </p:cNvPr>
          <p:cNvSpPr/>
          <p:nvPr/>
        </p:nvSpPr>
        <p:spPr>
          <a:xfrm>
            <a:off x="7156512" y="5212726"/>
            <a:ext cx="4210735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profondeur</a:t>
            </a:r>
          </a:p>
        </p:txBody>
      </p:sp>
      <p:sp>
        <p:nvSpPr>
          <p:cNvPr id="16" name="Rectangle: Rounded Corners 3">
            <a:extLst>
              <a:ext uri="{FF2B5EF4-FFF2-40B4-BE49-F238E27FC236}">
                <a16:creationId xmlns:a16="http://schemas.microsoft.com/office/drawing/2014/main" id="{6E448E38-BC0A-31DA-9AA1-2F15E7D775B1}"/>
              </a:ext>
            </a:extLst>
          </p:cNvPr>
          <p:cNvSpPr/>
          <p:nvPr/>
        </p:nvSpPr>
        <p:spPr>
          <a:xfrm>
            <a:off x="6303041" y="5212726"/>
            <a:ext cx="830239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1FA4A6E8-EEE9-CF2C-A28D-D7D641955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Très bien ! Contrairement aux roches sédimentaires, la formation des roches magmatiques commence en profondeur.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18" name="Espace réservé du contenu 3">
            <a:extLst>
              <a:ext uri="{FF2B5EF4-FFF2-40B4-BE49-F238E27FC236}">
                <a16:creationId xmlns:a16="http://schemas.microsoft.com/office/drawing/2014/main" id="{AAD47E4E-6253-E1EA-C706-E92129972F28}"/>
              </a:ext>
            </a:extLst>
          </p:cNvPr>
          <p:cNvSpPr txBox="1">
            <a:spLocks/>
          </p:cNvSpPr>
          <p:nvPr/>
        </p:nvSpPr>
        <p:spPr>
          <a:xfrm>
            <a:off x="778058" y="584580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Se limiter au lieu où commence la formation sans entrer dans les détails. </a:t>
            </a:r>
          </a:p>
          <a:p>
            <a:endParaRPr lang="fr-FR" sz="120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pic>
        <p:nvPicPr>
          <p:cNvPr id="19" name="Image 8">
            <a:extLst>
              <a:ext uri="{FF2B5EF4-FFF2-40B4-BE49-F238E27FC236}">
                <a16:creationId xmlns:a16="http://schemas.microsoft.com/office/drawing/2014/main" id="{2950311F-C120-308D-04FA-7BFC44A6C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3510" y="326560"/>
            <a:ext cx="464069" cy="46406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16AB826-6D7D-65E5-BD13-41F9917DE7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5" t="6249" r="6105" b="9158"/>
          <a:stretch>
            <a:fillRect/>
          </a:stretch>
        </p:blipFill>
        <p:spPr>
          <a:xfrm>
            <a:off x="4677490" y="2473697"/>
            <a:ext cx="2476345" cy="239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1786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A1B4A-D0A7-8E8D-E575-38245626F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A501F1-AFD0-0A0B-AD33-EA3D7387A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Répondez à cette question.</a:t>
            </a:r>
          </a:p>
        </p:txBody>
      </p:sp>
      <p:sp>
        <p:nvSpPr>
          <p:cNvPr id="22" name="Google Shape;15880;p58">
            <a:extLst>
              <a:ext uri="{FF2B5EF4-FFF2-40B4-BE49-F238E27FC236}">
                <a16:creationId xmlns:a16="http://schemas.microsoft.com/office/drawing/2014/main" id="{4DA62CE5-E591-1D48-D95B-3757FDE32ED8}"/>
              </a:ext>
            </a:extLst>
          </p:cNvPr>
          <p:cNvSpPr txBox="1">
            <a:spLocks/>
          </p:cNvSpPr>
          <p:nvPr/>
        </p:nvSpPr>
        <p:spPr>
          <a:xfrm>
            <a:off x="481781" y="2118995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Les roches magmatiques se caractérisent par la présence d’une foliation :</a:t>
            </a:r>
            <a:endParaRPr lang="fr-FR" noProof="0" dirty="0"/>
          </a:p>
        </p:txBody>
      </p:sp>
      <p:sp>
        <p:nvSpPr>
          <p:cNvPr id="23" name="Rectangle : coins arrondis 6">
            <a:extLst>
              <a:ext uri="{FF2B5EF4-FFF2-40B4-BE49-F238E27FC236}">
                <a16:creationId xmlns:a16="http://schemas.microsoft.com/office/drawing/2014/main" id="{EEAC1929-5F75-ADD9-37B1-34BC63AF8C7E}"/>
              </a:ext>
            </a:extLst>
          </p:cNvPr>
          <p:cNvSpPr/>
          <p:nvPr/>
        </p:nvSpPr>
        <p:spPr>
          <a:xfrm>
            <a:off x="778059" y="377001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4" name="Rectangle : coins arrondis 13">
            <a:extLst>
              <a:ext uri="{FF2B5EF4-FFF2-40B4-BE49-F238E27FC236}">
                <a16:creationId xmlns:a16="http://schemas.microsoft.com/office/drawing/2014/main" id="{C9E568FF-5A8D-B0B5-C58C-8D266ABC5C28}"/>
              </a:ext>
            </a:extLst>
          </p:cNvPr>
          <p:cNvSpPr/>
          <p:nvPr/>
        </p:nvSpPr>
        <p:spPr>
          <a:xfrm>
            <a:off x="6878871" y="377001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25" name="Google Shape;15880;p58">
            <a:extLst>
              <a:ext uri="{FF2B5EF4-FFF2-40B4-BE49-F238E27FC236}">
                <a16:creationId xmlns:a16="http://schemas.microsoft.com/office/drawing/2014/main" id="{8DA1C12F-A615-6D50-011D-385ECBC2A143}"/>
              </a:ext>
            </a:extLst>
          </p:cNvPr>
          <p:cNvSpPr txBox="1">
            <a:spLocks/>
          </p:cNvSpPr>
          <p:nvPr/>
        </p:nvSpPr>
        <p:spPr>
          <a:xfrm>
            <a:off x="1104629" y="1180566"/>
            <a:ext cx="7313230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Répondez par « vrai » ou « faux »: </a:t>
            </a:r>
          </a:p>
          <a:p>
            <a:pPr algn="l">
              <a:lnSpc>
                <a:spcPct val="125000"/>
              </a:lnSpc>
            </a:pPr>
            <a:endParaRPr lang="fr-FR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2D863B46-E61C-AE1A-4EBB-77972840E8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8" name="Espace réservé du contenu 3">
            <a:extLst>
              <a:ext uri="{FF2B5EF4-FFF2-40B4-BE49-F238E27FC236}">
                <a16:creationId xmlns:a16="http://schemas.microsoft.com/office/drawing/2014/main" id="{D8915186-4539-D609-4070-D8AB50EB8330}"/>
              </a:ext>
            </a:extLst>
          </p:cNvPr>
          <p:cNvSpPr txBox="1">
            <a:spLocks/>
          </p:cNvSpPr>
          <p:nvPr/>
        </p:nvSpPr>
        <p:spPr>
          <a:xfrm>
            <a:off x="778058" y="584580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élèves, puis les inviter à noter la lettre de la bonne réponse sur leurs ardoises.</a:t>
            </a:r>
          </a:p>
          <a:p>
            <a:endParaRPr lang="fr-FR" sz="120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A64BE1A-0DAB-CADE-5A72-7C21C8E4EF54}"/>
              </a:ext>
            </a:extLst>
          </p:cNvPr>
          <p:cNvGrpSpPr/>
          <p:nvPr/>
        </p:nvGrpSpPr>
        <p:grpSpPr>
          <a:xfrm>
            <a:off x="10883152" y="248387"/>
            <a:ext cx="692154" cy="610914"/>
            <a:chOff x="779844" y="4335989"/>
            <a:chExt cx="563238" cy="575842"/>
          </a:xfrm>
        </p:grpSpPr>
        <p:pic>
          <p:nvPicPr>
            <p:cNvPr id="10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2FCF5EE3-3C22-5E52-D3CC-AFA45DAE7B7D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1D240D0-8D60-B9E2-FE9D-484BECC4EF52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54451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DC9A9-680B-9C01-71FB-DEFC91ED7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525D1E-AA20-1D88-87CB-7F235B3DA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81046"/>
            <a:ext cx="10529279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C’est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f</a:t>
            </a: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aux,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La foliation est un aspect en couches qui caractérise certaines roches métamorphiques et non pas les roches magmatiques.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07AB7EF-FDE9-C8AA-8546-55EB6815EBE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95988" y="736980"/>
            <a:ext cx="10529705" cy="268287"/>
          </a:xfrm>
        </p:spPr>
        <p:txBody>
          <a:bodyPr/>
          <a:lstStyle/>
          <a:p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Se </a:t>
            </a:r>
            <a:r>
              <a:rPr lang="fr-FR" sz="12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b</a:t>
            </a:r>
            <a:r>
              <a:rPr lang="fr-FR" sz="1200" noProof="0" dirty="0" err="1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aser</a:t>
            </a:r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 sur l’image de la roche pour montrer l’</a:t>
            </a:r>
            <a:r>
              <a:rPr lang="fr-FR" sz="1200" noProof="0" dirty="0" err="1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abscence</a:t>
            </a:r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 de la foliation.</a:t>
            </a:r>
          </a:p>
        </p:txBody>
      </p:sp>
      <p:pic>
        <p:nvPicPr>
          <p:cNvPr id="5" name="Image 8">
            <a:extLst>
              <a:ext uri="{FF2B5EF4-FFF2-40B4-BE49-F238E27FC236}">
                <a16:creationId xmlns:a16="http://schemas.microsoft.com/office/drawing/2014/main" id="{F492E23C-242C-3A38-DF6E-0BF4408AF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7510" y="367200"/>
            <a:ext cx="464069" cy="464069"/>
          </a:xfrm>
          <a:prstGeom prst="rect">
            <a:avLst/>
          </a:prstGeom>
        </p:spPr>
      </p:pic>
      <p:sp>
        <p:nvSpPr>
          <p:cNvPr id="9" name="Rectangle : coins arrondis 6">
            <a:extLst>
              <a:ext uri="{FF2B5EF4-FFF2-40B4-BE49-F238E27FC236}">
                <a16:creationId xmlns:a16="http://schemas.microsoft.com/office/drawing/2014/main" id="{3C427DC6-7432-BE98-8138-19D04327B7B9}"/>
              </a:ext>
            </a:extLst>
          </p:cNvPr>
          <p:cNvSpPr/>
          <p:nvPr/>
        </p:nvSpPr>
        <p:spPr>
          <a:xfrm>
            <a:off x="831848" y="2828724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</a:t>
            </a: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Vrai</a:t>
            </a:r>
            <a:endParaRPr lang="fr-FR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 : coins arrondis 13">
            <a:extLst>
              <a:ext uri="{FF2B5EF4-FFF2-40B4-BE49-F238E27FC236}">
                <a16:creationId xmlns:a16="http://schemas.microsoft.com/office/drawing/2014/main" id="{7111A2A9-7520-F969-5B6C-52100BA2A90B}"/>
              </a:ext>
            </a:extLst>
          </p:cNvPr>
          <p:cNvSpPr/>
          <p:nvPr/>
        </p:nvSpPr>
        <p:spPr>
          <a:xfrm>
            <a:off x="831848" y="4720277"/>
            <a:ext cx="4428466" cy="980625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11" name="AutoShape 2">
            <a:extLst>
              <a:ext uri="{FF2B5EF4-FFF2-40B4-BE49-F238E27FC236}">
                <a16:creationId xmlns:a16="http://schemas.microsoft.com/office/drawing/2014/main" id="{14C5EAA4-286B-1D24-1CB4-72DC5F727B4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97389" y="233530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3" name="Google Shape;15880;p58">
            <a:extLst>
              <a:ext uri="{FF2B5EF4-FFF2-40B4-BE49-F238E27FC236}">
                <a16:creationId xmlns:a16="http://schemas.microsoft.com/office/drawing/2014/main" id="{2F24130A-C864-89AE-596A-F483503B3C07}"/>
              </a:ext>
            </a:extLst>
          </p:cNvPr>
          <p:cNvSpPr txBox="1">
            <a:spLocks/>
          </p:cNvSpPr>
          <p:nvPr/>
        </p:nvSpPr>
        <p:spPr>
          <a:xfrm>
            <a:off x="499134" y="1482886"/>
            <a:ext cx="10385176" cy="542560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noProof="0" dirty="0"/>
              <a:t>Les roches métamorphiques se caractérisent par la présence d’une foliation: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0D99A6F-AD1E-4237-98A3-E15FA16F5D55}"/>
              </a:ext>
            </a:extLst>
          </p:cNvPr>
          <p:cNvSpPr txBox="1"/>
          <p:nvPr/>
        </p:nvSpPr>
        <p:spPr>
          <a:xfrm>
            <a:off x="6878319" y="6112291"/>
            <a:ext cx="35565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latin typeface="Calibri" panose="020F0502020204030204"/>
              </a:rPr>
              <a:t> Absence des feuillets (couches)</a:t>
            </a:r>
            <a:endParaRPr lang="fr-FR" b="1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B0A0DD0-3F4F-1999-BCEF-497ABBE17E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50" t="13389" r="9825" b="26377"/>
          <a:stretch>
            <a:fillRect/>
          </a:stretch>
        </p:blipFill>
        <p:spPr>
          <a:xfrm>
            <a:off x="6228823" y="2211867"/>
            <a:ext cx="4803224" cy="3911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3644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70753-ACEE-9119-E41F-D1619EAB7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2A1163-C24B-E54A-B4A2-2A950DEC303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8058" y="703567"/>
            <a:ext cx="10529705" cy="268287"/>
          </a:xfrm>
        </p:spPr>
        <p:txBody>
          <a:bodyPr/>
          <a:lstStyle/>
          <a:p>
            <a:pPr defTabSz="342900">
              <a:spcAft>
                <a:spcPts val="300"/>
              </a:spcAft>
              <a:buClrTx/>
              <a:defRPr/>
            </a:pPr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élèves. Ensuite inviter 3 au hasard à passer au tableau.</a:t>
            </a:r>
          </a:p>
          <a:p>
            <a:pPr defTabSz="342900">
              <a:spcAft>
                <a:spcPts val="300"/>
              </a:spcAft>
              <a:buClrTx/>
              <a:defRPr/>
            </a:pPr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2FD42178-8097-3937-B39B-82BD066EF410}"/>
              </a:ext>
            </a:extLst>
          </p:cNvPr>
          <p:cNvSpPr txBox="1"/>
          <p:nvPr/>
        </p:nvSpPr>
        <p:spPr>
          <a:xfrm>
            <a:off x="594576" y="1045614"/>
            <a:ext cx="109609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Reliez chaque type de roche à la caractéristique correspondante: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D1231BB-0CEB-5AFF-E910-8FBFE6905634}"/>
              </a:ext>
            </a:extLst>
          </p:cNvPr>
          <p:cNvGrpSpPr/>
          <p:nvPr/>
        </p:nvGrpSpPr>
        <p:grpSpPr>
          <a:xfrm>
            <a:off x="592106" y="2781154"/>
            <a:ext cx="4008985" cy="535787"/>
            <a:chOff x="538317" y="2790119"/>
            <a:chExt cx="4008985" cy="535787"/>
          </a:xfrm>
        </p:grpSpPr>
        <p:sp>
          <p:nvSpPr>
            <p:cNvPr id="12" name="Rectangle: Rounded Corners 22">
              <a:extLst>
                <a:ext uri="{FF2B5EF4-FFF2-40B4-BE49-F238E27FC236}">
                  <a16:creationId xmlns:a16="http://schemas.microsoft.com/office/drawing/2014/main" id="{D294F413-A6FF-F523-DF83-87C2A10917A6}"/>
                </a:ext>
              </a:extLst>
            </p:cNvPr>
            <p:cNvSpPr/>
            <p:nvPr/>
          </p:nvSpPr>
          <p:spPr>
            <a:xfrm>
              <a:off x="538317" y="2790119"/>
              <a:ext cx="3566580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Sédimentaires</a:t>
              </a:r>
            </a:p>
          </p:txBody>
        </p:sp>
        <p:sp>
          <p:nvSpPr>
            <p:cNvPr id="38" name="Rectangle: Rounded Corners 22">
              <a:extLst>
                <a:ext uri="{FF2B5EF4-FFF2-40B4-BE49-F238E27FC236}">
                  <a16:creationId xmlns:a16="http://schemas.microsoft.com/office/drawing/2014/main" id="{C3448C34-0797-E073-5625-C4BEBB8454E5}"/>
                </a:ext>
              </a:extLst>
            </p:cNvPr>
            <p:cNvSpPr/>
            <p:nvPr/>
          </p:nvSpPr>
          <p:spPr>
            <a:xfrm>
              <a:off x="4087263" y="2790119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8BA851B8-EFBC-EEC2-D939-A13595EE3016}"/>
              </a:ext>
            </a:extLst>
          </p:cNvPr>
          <p:cNvGrpSpPr/>
          <p:nvPr/>
        </p:nvGrpSpPr>
        <p:grpSpPr>
          <a:xfrm>
            <a:off x="6040291" y="3283178"/>
            <a:ext cx="5833317" cy="544752"/>
            <a:chOff x="5950644" y="2790119"/>
            <a:chExt cx="5833317" cy="544752"/>
          </a:xfrm>
        </p:grpSpPr>
        <p:sp>
          <p:nvSpPr>
            <p:cNvPr id="14" name="Rectangle: Rounded Corners 22">
              <a:extLst>
                <a:ext uri="{FF2B5EF4-FFF2-40B4-BE49-F238E27FC236}">
                  <a16:creationId xmlns:a16="http://schemas.microsoft.com/office/drawing/2014/main" id="{082519AF-5C44-8DDC-2BAD-39214D915A45}"/>
                </a:ext>
              </a:extLst>
            </p:cNvPr>
            <p:cNvSpPr/>
            <p:nvPr/>
          </p:nvSpPr>
          <p:spPr>
            <a:xfrm>
              <a:off x="6428315" y="2790119"/>
              <a:ext cx="5355646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Grande dureté</a:t>
              </a:r>
            </a:p>
          </p:txBody>
        </p:sp>
        <p:sp>
          <p:nvSpPr>
            <p:cNvPr id="40" name="Rectangle: Rounded Corners 22">
              <a:extLst>
                <a:ext uri="{FF2B5EF4-FFF2-40B4-BE49-F238E27FC236}">
                  <a16:creationId xmlns:a16="http://schemas.microsoft.com/office/drawing/2014/main" id="{5A69D1D2-58F9-8BAD-206B-471DAEF53DFD}"/>
                </a:ext>
              </a:extLst>
            </p:cNvPr>
            <p:cNvSpPr/>
            <p:nvPr/>
          </p:nvSpPr>
          <p:spPr>
            <a:xfrm>
              <a:off x="5950644" y="2790119"/>
              <a:ext cx="460039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sp>
        <p:nvSpPr>
          <p:cNvPr id="3" name="Google Shape;15880;p58">
            <a:extLst>
              <a:ext uri="{FF2B5EF4-FFF2-40B4-BE49-F238E27FC236}">
                <a16:creationId xmlns:a16="http://schemas.microsoft.com/office/drawing/2014/main" id="{DC6C46AC-2EDB-30BC-187F-24BC4313EA44}"/>
              </a:ext>
            </a:extLst>
          </p:cNvPr>
          <p:cNvSpPr txBox="1">
            <a:spLocks/>
          </p:cNvSpPr>
          <p:nvPr/>
        </p:nvSpPr>
        <p:spPr>
          <a:xfrm>
            <a:off x="541020" y="2185728"/>
            <a:ext cx="4030980" cy="351848"/>
          </a:xfrm>
          <a:prstGeom prst="roundRect">
            <a:avLst/>
          </a:prstGeom>
          <a:solidFill>
            <a:srgbClr val="F19D19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</a:t>
            </a:r>
          </a:p>
        </p:txBody>
      </p:sp>
      <p:sp>
        <p:nvSpPr>
          <p:cNvPr id="5" name="Google Shape;15880;p58">
            <a:extLst>
              <a:ext uri="{FF2B5EF4-FFF2-40B4-BE49-F238E27FC236}">
                <a16:creationId xmlns:a16="http://schemas.microsoft.com/office/drawing/2014/main" id="{97439F7B-C69C-2C70-8EE4-934C89F28652}"/>
              </a:ext>
            </a:extLst>
          </p:cNvPr>
          <p:cNvSpPr txBox="1">
            <a:spLocks/>
          </p:cNvSpPr>
          <p:nvPr/>
        </p:nvSpPr>
        <p:spPr>
          <a:xfrm>
            <a:off x="5946242" y="2185728"/>
            <a:ext cx="5874590" cy="351848"/>
          </a:xfrm>
          <a:prstGeom prst="roundRect">
            <a:avLst/>
          </a:prstGeom>
          <a:solidFill>
            <a:srgbClr val="F19D19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Caractéristique</a:t>
            </a: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D42F3A8D-9050-3A09-0AB2-411A2610003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181C6B27-1306-70A4-6A65-1699B6A3C612}"/>
              </a:ext>
            </a:extLst>
          </p:cNvPr>
          <p:cNvSpPr txBox="1">
            <a:spLocks/>
          </p:cNvSpPr>
          <p:nvPr/>
        </p:nvSpPr>
        <p:spPr>
          <a:xfrm>
            <a:off x="756458" y="339668"/>
            <a:ext cx="10529279" cy="4351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defTabSz="342900">
              <a:spcAft>
                <a:spcPts val="300"/>
              </a:spcAft>
              <a:defRPr/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On termine avec une dernière question d'appariement.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9582829E-3AA4-76BA-E63C-94EFD356198E}"/>
              </a:ext>
            </a:extLst>
          </p:cNvPr>
          <p:cNvGrpSpPr/>
          <p:nvPr/>
        </p:nvGrpSpPr>
        <p:grpSpPr>
          <a:xfrm>
            <a:off x="592106" y="3991390"/>
            <a:ext cx="4008985" cy="535787"/>
            <a:chOff x="520388" y="4000355"/>
            <a:chExt cx="4008985" cy="535787"/>
          </a:xfrm>
        </p:grpSpPr>
        <p:sp>
          <p:nvSpPr>
            <p:cNvPr id="2" name="Rectangle: Rounded Corners 22">
              <a:extLst>
                <a:ext uri="{FF2B5EF4-FFF2-40B4-BE49-F238E27FC236}">
                  <a16:creationId xmlns:a16="http://schemas.microsoft.com/office/drawing/2014/main" id="{62FDDF95-BCEF-AF55-226D-E4860293A55D}"/>
                </a:ext>
              </a:extLst>
            </p:cNvPr>
            <p:cNvSpPr/>
            <p:nvPr/>
          </p:nvSpPr>
          <p:spPr>
            <a:xfrm>
              <a:off x="520388" y="4000355"/>
              <a:ext cx="3566580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Métamorphiques</a:t>
              </a:r>
              <a:endParaRPr lang="fr-FR" sz="2400" b="1" noProof="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Rectangle: Rounded Corners 22">
              <a:extLst>
                <a:ext uri="{FF2B5EF4-FFF2-40B4-BE49-F238E27FC236}">
                  <a16:creationId xmlns:a16="http://schemas.microsoft.com/office/drawing/2014/main" id="{F052DE9F-6AD2-8AC1-72D9-43B531FC3DC3}"/>
                </a:ext>
              </a:extLst>
            </p:cNvPr>
            <p:cNvSpPr/>
            <p:nvPr/>
          </p:nvSpPr>
          <p:spPr>
            <a:xfrm>
              <a:off x="4069334" y="4000355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F19513A7-612F-A484-9A70-9EAE11464626}"/>
              </a:ext>
            </a:extLst>
          </p:cNvPr>
          <p:cNvGrpSpPr/>
          <p:nvPr/>
        </p:nvGrpSpPr>
        <p:grpSpPr>
          <a:xfrm>
            <a:off x="6040291" y="4493414"/>
            <a:ext cx="5833317" cy="544752"/>
            <a:chOff x="5932715" y="4000355"/>
            <a:chExt cx="5833317" cy="544752"/>
          </a:xfrm>
        </p:grpSpPr>
        <p:sp>
          <p:nvSpPr>
            <p:cNvPr id="8" name="Rectangle: Rounded Corners 22">
              <a:extLst>
                <a:ext uri="{FF2B5EF4-FFF2-40B4-BE49-F238E27FC236}">
                  <a16:creationId xmlns:a16="http://schemas.microsoft.com/office/drawing/2014/main" id="{F2E19D47-0244-8821-5467-4AD285D17717}"/>
                </a:ext>
              </a:extLst>
            </p:cNvPr>
            <p:cNvSpPr/>
            <p:nvPr/>
          </p:nvSpPr>
          <p:spPr>
            <a:xfrm>
              <a:off x="6410386" y="4000355"/>
              <a:ext cx="5355646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Faible dureté</a:t>
              </a:r>
            </a:p>
          </p:txBody>
        </p:sp>
        <p:sp>
          <p:nvSpPr>
            <p:cNvPr id="11" name="Rectangle: Rounded Corners 22">
              <a:extLst>
                <a:ext uri="{FF2B5EF4-FFF2-40B4-BE49-F238E27FC236}">
                  <a16:creationId xmlns:a16="http://schemas.microsoft.com/office/drawing/2014/main" id="{5AE20743-E4FD-3D11-ECAE-6D7E7E7D347F}"/>
                </a:ext>
              </a:extLst>
            </p:cNvPr>
            <p:cNvSpPr/>
            <p:nvPr/>
          </p:nvSpPr>
          <p:spPr>
            <a:xfrm>
              <a:off x="5932715" y="4000355"/>
              <a:ext cx="460039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2895958-B28C-4B75-0436-0454CA08DFE5}"/>
              </a:ext>
            </a:extLst>
          </p:cNvPr>
          <p:cNvGrpSpPr/>
          <p:nvPr/>
        </p:nvGrpSpPr>
        <p:grpSpPr>
          <a:xfrm>
            <a:off x="592106" y="5174731"/>
            <a:ext cx="4008985" cy="535787"/>
            <a:chOff x="601070" y="5183696"/>
            <a:chExt cx="4008985" cy="535787"/>
          </a:xfrm>
        </p:grpSpPr>
        <p:sp>
          <p:nvSpPr>
            <p:cNvPr id="16" name="Rectangle: Rounded Corners 22">
              <a:extLst>
                <a:ext uri="{FF2B5EF4-FFF2-40B4-BE49-F238E27FC236}">
                  <a16:creationId xmlns:a16="http://schemas.microsoft.com/office/drawing/2014/main" id="{C6B4FE9A-0B22-0BC8-4E45-DC13C65C6B29}"/>
                </a:ext>
              </a:extLst>
            </p:cNvPr>
            <p:cNvSpPr/>
            <p:nvPr/>
          </p:nvSpPr>
          <p:spPr>
            <a:xfrm>
              <a:off x="601070" y="5183696"/>
              <a:ext cx="3566580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chemeClr val="tx1"/>
                  </a:solidFill>
                </a:rPr>
                <a:t>Magmatiques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: Rounded Corners 22">
              <a:extLst>
                <a:ext uri="{FF2B5EF4-FFF2-40B4-BE49-F238E27FC236}">
                  <a16:creationId xmlns:a16="http://schemas.microsoft.com/office/drawing/2014/main" id="{4EEB4E96-BA46-5FE0-FED3-ACFA717298C5}"/>
                </a:ext>
              </a:extLst>
            </p:cNvPr>
            <p:cNvSpPr/>
            <p:nvPr/>
          </p:nvSpPr>
          <p:spPr>
            <a:xfrm>
              <a:off x="4150016" y="5183696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44776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ADB4D-BBA1-BB21-998A-642EC95DE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6FF648-2154-471F-385A-C61C00E3E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296068"/>
            <a:ext cx="10723062" cy="435141"/>
          </a:xfrm>
        </p:spPr>
        <p:txBody>
          <a:bodyPr/>
          <a:lstStyle/>
          <a:p>
            <a:pPr algn="just" defTabSz="342900">
              <a:spcAft>
                <a:spcPts val="300"/>
              </a:spcAft>
              <a:defRPr/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Les roches magmatiques et métamorphiques ont une grande dureté, c’est-à-dire qu’elles sont difficiles à casser, contrairement aux roches sédimentaires.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430FFC0-93A3-34A5-BE5F-40F698C5A09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06938" y="754367"/>
            <a:ext cx="10529705" cy="268287"/>
          </a:xfrm>
        </p:spPr>
        <p:txBody>
          <a:bodyPr/>
          <a:lstStyle/>
          <a:p>
            <a:pPr defTabSz="342900">
              <a:spcAft>
                <a:spcPts val="300"/>
              </a:spcAft>
              <a:buClrTx/>
              <a:defRPr/>
            </a:pPr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Se limiter à la caractéristique sans expliquer son origine. </a:t>
            </a:r>
          </a:p>
          <a:p>
            <a:pPr defTabSz="342900">
              <a:spcAft>
                <a:spcPts val="300"/>
              </a:spcAft>
              <a:buClrTx/>
              <a:defRPr/>
            </a:pPr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982BBA81-40C3-B44C-EF3A-70AB141C0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1510" y="331200"/>
            <a:ext cx="500069" cy="500069"/>
          </a:xfrm>
          <a:prstGeom prst="rect">
            <a:avLst/>
          </a:prstGeom>
        </p:spPr>
      </p:pic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AF1DEE5E-1E5C-F9F5-1004-D08F112FDD02}"/>
              </a:ext>
            </a:extLst>
          </p:cNvPr>
          <p:cNvCxnSpPr>
            <a:cxnSpLocks/>
            <a:endCxn id="58" idx="1"/>
          </p:cNvCxnSpPr>
          <p:nvPr/>
        </p:nvCxnSpPr>
        <p:spPr>
          <a:xfrm>
            <a:off x="4627986" y="3058012"/>
            <a:ext cx="1412305" cy="17077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5F729609-1D98-5B07-B9C3-6BB697CBDECF}"/>
              </a:ext>
            </a:extLst>
          </p:cNvPr>
          <p:cNvGrpSpPr/>
          <p:nvPr/>
        </p:nvGrpSpPr>
        <p:grpSpPr>
          <a:xfrm>
            <a:off x="592106" y="2781154"/>
            <a:ext cx="4008985" cy="535787"/>
            <a:chOff x="538317" y="2790119"/>
            <a:chExt cx="4008985" cy="535787"/>
          </a:xfrm>
        </p:grpSpPr>
        <p:sp>
          <p:nvSpPr>
            <p:cNvPr id="46" name="Rectangle: Rounded Corners 22">
              <a:extLst>
                <a:ext uri="{FF2B5EF4-FFF2-40B4-BE49-F238E27FC236}">
                  <a16:creationId xmlns:a16="http://schemas.microsoft.com/office/drawing/2014/main" id="{BE86B174-953A-D6F1-0876-7FD0A1178B7A}"/>
                </a:ext>
              </a:extLst>
            </p:cNvPr>
            <p:cNvSpPr/>
            <p:nvPr/>
          </p:nvSpPr>
          <p:spPr>
            <a:xfrm>
              <a:off x="538317" y="2790119"/>
              <a:ext cx="3566580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Sédimentaires</a:t>
              </a:r>
            </a:p>
          </p:txBody>
        </p:sp>
        <p:sp>
          <p:nvSpPr>
            <p:cNvPr id="47" name="Rectangle: Rounded Corners 22">
              <a:extLst>
                <a:ext uri="{FF2B5EF4-FFF2-40B4-BE49-F238E27FC236}">
                  <a16:creationId xmlns:a16="http://schemas.microsoft.com/office/drawing/2014/main" id="{A22B1E74-5918-21B1-4102-B23CF1E525D4}"/>
                </a:ext>
              </a:extLst>
            </p:cNvPr>
            <p:cNvSpPr/>
            <p:nvPr/>
          </p:nvSpPr>
          <p:spPr>
            <a:xfrm>
              <a:off x="4087263" y="2790119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AC9380AE-D13F-582F-7D02-144497291293}"/>
              </a:ext>
            </a:extLst>
          </p:cNvPr>
          <p:cNvGrpSpPr/>
          <p:nvPr/>
        </p:nvGrpSpPr>
        <p:grpSpPr>
          <a:xfrm>
            <a:off x="6040291" y="3283178"/>
            <a:ext cx="5833317" cy="544752"/>
            <a:chOff x="5950644" y="2790119"/>
            <a:chExt cx="5833317" cy="544752"/>
          </a:xfrm>
        </p:grpSpPr>
        <p:sp>
          <p:nvSpPr>
            <p:cNvPr id="49" name="Rectangle: Rounded Corners 22">
              <a:extLst>
                <a:ext uri="{FF2B5EF4-FFF2-40B4-BE49-F238E27FC236}">
                  <a16:creationId xmlns:a16="http://schemas.microsoft.com/office/drawing/2014/main" id="{3DCEE54D-2950-0381-AE39-4E13D460C5FE}"/>
                </a:ext>
              </a:extLst>
            </p:cNvPr>
            <p:cNvSpPr/>
            <p:nvPr/>
          </p:nvSpPr>
          <p:spPr>
            <a:xfrm>
              <a:off x="6428315" y="2790119"/>
              <a:ext cx="5355646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Grande dureté</a:t>
              </a:r>
            </a:p>
          </p:txBody>
        </p:sp>
        <p:sp>
          <p:nvSpPr>
            <p:cNvPr id="50" name="Rectangle: Rounded Corners 22">
              <a:extLst>
                <a:ext uri="{FF2B5EF4-FFF2-40B4-BE49-F238E27FC236}">
                  <a16:creationId xmlns:a16="http://schemas.microsoft.com/office/drawing/2014/main" id="{6A0F8968-5025-839F-E946-B02CBF5F3246}"/>
                </a:ext>
              </a:extLst>
            </p:cNvPr>
            <p:cNvSpPr/>
            <p:nvPr/>
          </p:nvSpPr>
          <p:spPr>
            <a:xfrm>
              <a:off x="5950644" y="2790119"/>
              <a:ext cx="460039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sp>
        <p:nvSpPr>
          <p:cNvPr id="51" name="Google Shape;15880;p58">
            <a:extLst>
              <a:ext uri="{FF2B5EF4-FFF2-40B4-BE49-F238E27FC236}">
                <a16:creationId xmlns:a16="http://schemas.microsoft.com/office/drawing/2014/main" id="{20967897-749F-62DD-5E21-3B34EAB0F051}"/>
              </a:ext>
            </a:extLst>
          </p:cNvPr>
          <p:cNvSpPr txBox="1">
            <a:spLocks/>
          </p:cNvSpPr>
          <p:nvPr/>
        </p:nvSpPr>
        <p:spPr>
          <a:xfrm>
            <a:off x="541020" y="2185728"/>
            <a:ext cx="4030980" cy="351848"/>
          </a:xfrm>
          <a:prstGeom prst="roundRect">
            <a:avLst/>
          </a:prstGeom>
          <a:solidFill>
            <a:srgbClr val="F19D19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</a:t>
            </a:r>
          </a:p>
        </p:txBody>
      </p:sp>
      <p:sp>
        <p:nvSpPr>
          <p:cNvPr id="52" name="Google Shape;15880;p58">
            <a:extLst>
              <a:ext uri="{FF2B5EF4-FFF2-40B4-BE49-F238E27FC236}">
                <a16:creationId xmlns:a16="http://schemas.microsoft.com/office/drawing/2014/main" id="{D73AC0BF-F408-5DF2-95F5-A26CE97A1429}"/>
              </a:ext>
            </a:extLst>
          </p:cNvPr>
          <p:cNvSpPr txBox="1">
            <a:spLocks/>
          </p:cNvSpPr>
          <p:nvPr/>
        </p:nvSpPr>
        <p:spPr>
          <a:xfrm>
            <a:off x="5946242" y="2185728"/>
            <a:ext cx="5874590" cy="351848"/>
          </a:xfrm>
          <a:prstGeom prst="roundRect">
            <a:avLst/>
          </a:prstGeom>
          <a:solidFill>
            <a:srgbClr val="F19D19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Caractéristique</a:t>
            </a: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11B5362E-737E-9647-3D2D-833C451445C4}"/>
              </a:ext>
            </a:extLst>
          </p:cNvPr>
          <p:cNvGrpSpPr/>
          <p:nvPr/>
        </p:nvGrpSpPr>
        <p:grpSpPr>
          <a:xfrm>
            <a:off x="592106" y="3991390"/>
            <a:ext cx="4008985" cy="535787"/>
            <a:chOff x="520388" y="4000355"/>
            <a:chExt cx="4008985" cy="535787"/>
          </a:xfrm>
        </p:grpSpPr>
        <p:sp>
          <p:nvSpPr>
            <p:cNvPr id="54" name="Rectangle: Rounded Corners 22">
              <a:extLst>
                <a:ext uri="{FF2B5EF4-FFF2-40B4-BE49-F238E27FC236}">
                  <a16:creationId xmlns:a16="http://schemas.microsoft.com/office/drawing/2014/main" id="{9A2E8F90-D6B1-FDA5-98F4-9CCDE7F05038}"/>
                </a:ext>
              </a:extLst>
            </p:cNvPr>
            <p:cNvSpPr/>
            <p:nvPr/>
          </p:nvSpPr>
          <p:spPr>
            <a:xfrm>
              <a:off x="520388" y="4000355"/>
              <a:ext cx="3566580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Métamorphiques</a:t>
              </a:r>
            </a:p>
          </p:txBody>
        </p:sp>
        <p:sp>
          <p:nvSpPr>
            <p:cNvPr id="55" name="Rectangle: Rounded Corners 22">
              <a:extLst>
                <a:ext uri="{FF2B5EF4-FFF2-40B4-BE49-F238E27FC236}">
                  <a16:creationId xmlns:a16="http://schemas.microsoft.com/office/drawing/2014/main" id="{46D8828C-AE90-15F5-EED9-EB7E6C6B960F}"/>
                </a:ext>
              </a:extLst>
            </p:cNvPr>
            <p:cNvSpPr/>
            <p:nvPr/>
          </p:nvSpPr>
          <p:spPr>
            <a:xfrm>
              <a:off x="4069334" y="4000355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</p:grp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C3873516-A12F-6E33-E2EB-756F2D499F16}"/>
              </a:ext>
            </a:extLst>
          </p:cNvPr>
          <p:cNvGrpSpPr/>
          <p:nvPr/>
        </p:nvGrpSpPr>
        <p:grpSpPr>
          <a:xfrm>
            <a:off x="6040291" y="4493414"/>
            <a:ext cx="5833317" cy="544752"/>
            <a:chOff x="5932715" y="4000355"/>
            <a:chExt cx="5833317" cy="544752"/>
          </a:xfrm>
        </p:grpSpPr>
        <p:sp>
          <p:nvSpPr>
            <p:cNvPr id="57" name="Rectangle: Rounded Corners 22">
              <a:extLst>
                <a:ext uri="{FF2B5EF4-FFF2-40B4-BE49-F238E27FC236}">
                  <a16:creationId xmlns:a16="http://schemas.microsoft.com/office/drawing/2014/main" id="{F0C91031-20E2-743F-85DA-8E85993ECD5A}"/>
                </a:ext>
              </a:extLst>
            </p:cNvPr>
            <p:cNvSpPr/>
            <p:nvPr/>
          </p:nvSpPr>
          <p:spPr>
            <a:xfrm>
              <a:off x="6410386" y="4000355"/>
              <a:ext cx="5355646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Faible dureté</a:t>
              </a:r>
            </a:p>
          </p:txBody>
        </p:sp>
        <p:sp>
          <p:nvSpPr>
            <p:cNvPr id="58" name="Rectangle: Rounded Corners 22">
              <a:extLst>
                <a:ext uri="{FF2B5EF4-FFF2-40B4-BE49-F238E27FC236}">
                  <a16:creationId xmlns:a16="http://schemas.microsoft.com/office/drawing/2014/main" id="{54A95E08-D841-CFC4-3954-75178723EBF7}"/>
                </a:ext>
              </a:extLst>
            </p:cNvPr>
            <p:cNvSpPr/>
            <p:nvPr/>
          </p:nvSpPr>
          <p:spPr>
            <a:xfrm>
              <a:off x="5932715" y="4000355"/>
              <a:ext cx="460039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5532F56C-1100-D705-DDEF-611E55C4BE34}"/>
              </a:ext>
            </a:extLst>
          </p:cNvPr>
          <p:cNvGrpSpPr/>
          <p:nvPr/>
        </p:nvGrpSpPr>
        <p:grpSpPr>
          <a:xfrm>
            <a:off x="592106" y="5174731"/>
            <a:ext cx="4008985" cy="535787"/>
            <a:chOff x="601070" y="5183696"/>
            <a:chExt cx="4008985" cy="535787"/>
          </a:xfrm>
        </p:grpSpPr>
        <p:sp>
          <p:nvSpPr>
            <p:cNvPr id="60" name="Rectangle: Rounded Corners 22">
              <a:extLst>
                <a:ext uri="{FF2B5EF4-FFF2-40B4-BE49-F238E27FC236}">
                  <a16:creationId xmlns:a16="http://schemas.microsoft.com/office/drawing/2014/main" id="{7D8C84E8-7BD1-3FA6-F146-FFF647E7B281}"/>
                </a:ext>
              </a:extLst>
            </p:cNvPr>
            <p:cNvSpPr/>
            <p:nvPr/>
          </p:nvSpPr>
          <p:spPr>
            <a:xfrm>
              <a:off x="601070" y="5183696"/>
              <a:ext cx="3566580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chemeClr val="tx1"/>
                  </a:solidFill>
                </a:rPr>
                <a:t>Magmatiques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Rectangle: Rounded Corners 22">
              <a:extLst>
                <a:ext uri="{FF2B5EF4-FFF2-40B4-BE49-F238E27FC236}">
                  <a16:creationId xmlns:a16="http://schemas.microsoft.com/office/drawing/2014/main" id="{0C54B2D3-5489-B6EF-9FC0-B9806FEB2CBC}"/>
                </a:ext>
              </a:extLst>
            </p:cNvPr>
            <p:cNvSpPr/>
            <p:nvPr/>
          </p:nvSpPr>
          <p:spPr>
            <a:xfrm>
              <a:off x="4150016" y="5183696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</a:p>
          </p:txBody>
        </p:sp>
      </p:grpSp>
      <p:cxnSp>
        <p:nvCxnSpPr>
          <p:cNvPr id="63" name="Connecteur droit avec flèche 62">
            <a:extLst>
              <a:ext uri="{FF2B5EF4-FFF2-40B4-BE49-F238E27FC236}">
                <a16:creationId xmlns:a16="http://schemas.microsoft.com/office/drawing/2014/main" id="{3DB392D6-AE8A-49C9-A62B-647696ACD36E}"/>
              </a:ext>
            </a:extLst>
          </p:cNvPr>
          <p:cNvCxnSpPr>
            <a:cxnSpLocks/>
            <a:endCxn id="50" idx="1"/>
          </p:cNvCxnSpPr>
          <p:nvPr/>
        </p:nvCxnSpPr>
        <p:spPr>
          <a:xfrm flipV="1">
            <a:off x="4619021" y="3555554"/>
            <a:ext cx="1421270" cy="6857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avec flèche 63">
            <a:extLst>
              <a:ext uri="{FF2B5EF4-FFF2-40B4-BE49-F238E27FC236}">
                <a16:creationId xmlns:a16="http://schemas.microsoft.com/office/drawing/2014/main" id="{C4CACE25-613C-24CC-48A7-71326C3DD92A}"/>
              </a:ext>
            </a:extLst>
          </p:cNvPr>
          <p:cNvCxnSpPr>
            <a:cxnSpLocks/>
            <a:stCxn id="61" idx="3"/>
            <a:endCxn id="50" idx="1"/>
          </p:cNvCxnSpPr>
          <p:nvPr/>
        </p:nvCxnSpPr>
        <p:spPr>
          <a:xfrm flipV="1">
            <a:off x="4601091" y="3555554"/>
            <a:ext cx="1439200" cy="18870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15309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 min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78819" y="2012577"/>
            <a:ext cx="3962400" cy="192024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b="1" noProof="0" dirty="0">
                <a:solidFill>
                  <a:srgbClr val="F19D1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Activité</a:t>
            </a:r>
            <a:br>
              <a:rPr lang="fr-FR" sz="5400" b="1" noProof="0" dirty="0">
                <a:solidFill>
                  <a:srgbClr val="F19D1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5400" b="1" noProof="0" dirty="0">
                <a:solidFill>
                  <a:srgbClr val="F19D1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préparatoire</a:t>
            </a:r>
          </a:p>
        </p:txBody>
      </p:sp>
    </p:spTree>
    <p:extLst>
      <p:ext uri="{BB962C8B-B14F-4D97-AF65-F5344CB8AC3E}">
        <p14:creationId xmlns:p14="http://schemas.microsoft.com/office/powerpoint/2010/main" val="6808568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73E62-A609-CAEC-2195-F214F4A77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DA8D27-28BF-5DAA-DDCD-22E844772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230640"/>
            <a:ext cx="10972955" cy="387224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Lisons le dialogue :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6BAEA43-E1F0-780A-2E7E-5882ADDA0A3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01730" y="617864"/>
            <a:ext cx="10972954" cy="505838"/>
          </a:xfrm>
        </p:spPr>
        <p:txBody>
          <a:bodyPr/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200" noProof="0" dirty="0">
                <a:solidFill>
                  <a:schemeClr val="bg1">
                    <a:lumMod val="65000"/>
                  </a:schemeClr>
                </a:solidFill>
                <a:latin typeface="Calibri" panose="020F0502020204030204"/>
              </a:rPr>
              <a:t>Faire émerger les représentations des élèves concernant le processus de la formation des roches magmatiques.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CF5D75-705A-D94E-17EC-357B4FFDEEA6}"/>
              </a:ext>
            </a:extLst>
          </p:cNvPr>
          <p:cNvSpPr/>
          <p:nvPr/>
        </p:nvSpPr>
        <p:spPr>
          <a:xfrm>
            <a:off x="955673" y="5394144"/>
            <a:ext cx="1643975" cy="505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2EE9723-B54D-52D7-4FDC-BC57F725B9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45" b="12645"/>
          <a:stretch/>
        </p:blipFill>
        <p:spPr>
          <a:xfrm flipH="1">
            <a:off x="273858" y="904977"/>
            <a:ext cx="11656885" cy="5805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DB70B52C-022A-E4C4-9060-09766A24235E}"/>
              </a:ext>
            </a:extLst>
          </p:cNvPr>
          <p:cNvSpPr/>
          <p:nvPr/>
        </p:nvSpPr>
        <p:spPr>
          <a:xfrm>
            <a:off x="9408161" y="2908190"/>
            <a:ext cx="2204720" cy="1480930"/>
          </a:xfrm>
          <a:prstGeom prst="wedgeRoundRectCallout">
            <a:avLst>
              <a:gd name="adj1" fmla="val -67311"/>
              <a:gd name="adj2" fmla="val -93434"/>
              <a:gd name="adj3" fmla="val 166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Oui, elles proviennent toutes les deux du magma, mais pas dans les mêmes conditions.</a:t>
            </a:r>
          </a:p>
        </p:txBody>
      </p:sp>
      <p:sp>
        <p:nvSpPr>
          <p:cNvPr id="3" name="AutoShape 2" descr="Leçon de géologie au tableau">
            <a:extLst>
              <a:ext uri="{FF2B5EF4-FFF2-40B4-BE49-F238E27FC236}">
                <a16:creationId xmlns:a16="http://schemas.microsoft.com/office/drawing/2014/main" id="{B034D2D5-BD34-51A8-7E4B-5D91E6D1DA8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48686" y="335944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13" name="Bulle narrative : rectangle à coins arrondis 12">
            <a:extLst>
              <a:ext uri="{FF2B5EF4-FFF2-40B4-BE49-F238E27FC236}">
                <a16:creationId xmlns:a16="http://schemas.microsoft.com/office/drawing/2014/main" id="{55F223FA-431E-4B08-A350-B883EA14EC35}"/>
              </a:ext>
            </a:extLst>
          </p:cNvPr>
          <p:cNvSpPr/>
          <p:nvPr/>
        </p:nvSpPr>
        <p:spPr>
          <a:xfrm>
            <a:off x="477519" y="5237007"/>
            <a:ext cx="2123441" cy="787873"/>
          </a:xfrm>
          <a:prstGeom prst="wedgeRoundRectCallout">
            <a:avLst>
              <a:gd name="adj1" fmla="val 51590"/>
              <a:gd name="adj2" fmla="val -126904"/>
              <a:gd name="adj3" fmla="val 166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Quelles conditions exactement ?</a:t>
            </a:r>
          </a:p>
        </p:txBody>
      </p:sp>
      <p:sp>
        <p:nvSpPr>
          <p:cNvPr id="14" name="Bulle narrative : rectangle à coins arrondis 13">
            <a:extLst>
              <a:ext uri="{FF2B5EF4-FFF2-40B4-BE49-F238E27FC236}">
                <a16:creationId xmlns:a16="http://schemas.microsoft.com/office/drawing/2014/main" id="{D1C89ABC-F498-038A-F390-7281131C1054}"/>
              </a:ext>
            </a:extLst>
          </p:cNvPr>
          <p:cNvSpPr/>
          <p:nvPr/>
        </p:nvSpPr>
        <p:spPr>
          <a:xfrm>
            <a:off x="616856" y="1219200"/>
            <a:ext cx="2807064" cy="1498601"/>
          </a:xfrm>
          <a:prstGeom prst="wedgeRoundRectCallout">
            <a:avLst>
              <a:gd name="adj1" fmla="val 39903"/>
              <a:gd name="adj2" fmla="val 70141"/>
              <a:gd name="adj3" fmla="val 166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Madame, ces deux roches sont très différentes… pourtant vous dites que ce sont toutes les deux des roches magmatiques ?</a:t>
            </a:r>
          </a:p>
        </p:txBody>
      </p:sp>
    </p:spTree>
    <p:extLst>
      <p:ext uri="{BB962C8B-B14F-4D97-AF65-F5344CB8AC3E}">
        <p14:creationId xmlns:p14="http://schemas.microsoft.com/office/powerpoint/2010/main" val="11855346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636CC49-5EB1-0659-3408-C0AC699219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1 min</a:t>
            </a:r>
          </a:p>
        </p:txBody>
      </p:sp>
    </p:spTree>
    <p:extLst>
      <p:ext uri="{BB962C8B-B14F-4D97-AF65-F5344CB8AC3E}">
        <p14:creationId xmlns:p14="http://schemas.microsoft.com/office/powerpoint/2010/main" val="26621847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E9C3F-3FB2-5908-1D32-43442AB49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908" y="580666"/>
            <a:ext cx="10529279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la fin de cette séance, vous serez capables de :</a:t>
            </a:r>
            <a:b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br>
              <a:rPr lang="fr-FR" spc="-5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A158CA-69AB-4D39-679B-48B09F24FD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55802" y="1881933"/>
            <a:ext cx="9066597" cy="789830"/>
          </a:xfrm>
        </p:spPr>
        <p:txBody>
          <a:bodyPr anchor="ctr">
            <a:noAutofit/>
          </a:bodyPr>
          <a:lstStyle/>
          <a:p>
            <a:pPr algn="ctr"/>
            <a:r>
              <a:rPr lang="fr-FR" sz="2800" b="1" noProof="0" dirty="0">
                <a:solidFill>
                  <a:srgbClr val="106585"/>
                </a:solidFill>
                <a:latin typeface="Calibri" panose="020F0502020204030204"/>
                <a:cs typeface="+mn-cs"/>
              </a:rPr>
              <a:t>Décrire les processus impliqués dans la formation des roches </a:t>
            </a:r>
            <a:r>
              <a:rPr lang="fr-FR" sz="2800" b="1" dirty="0">
                <a:solidFill>
                  <a:srgbClr val="106585"/>
                </a:solidFill>
                <a:latin typeface="Calibri" panose="020F0502020204030204"/>
                <a:cs typeface="+mn-cs"/>
              </a:rPr>
              <a:t>magmatiques</a:t>
            </a:r>
            <a:r>
              <a:rPr lang="fr-FR" sz="2800" b="1" noProof="0" dirty="0">
                <a:solidFill>
                  <a:srgbClr val="106585"/>
                </a:solidFill>
                <a:latin typeface="Calibri" panose="020F0502020204030204"/>
                <a:cs typeface="+mn-cs"/>
              </a:rPr>
              <a:t>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F7EFF05-451F-2E06-7F7A-0869196C396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bg1">
                    <a:lumMod val="65000"/>
                  </a:schemeClr>
                </a:solidFill>
              </a:rPr>
              <a:t>Déclarer clairement la tâche de la séance, expliquer cela avec des phrases simples et claires.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43CE7A8-2EF1-C960-C19B-9990BC5DD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901" y="3012141"/>
            <a:ext cx="8766482" cy="266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0273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E6F77C-F03C-A753-C6D8-0D2BED3BCD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17715602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9BCBA0E-5563-9DFC-E677-627BEC9EC3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7900206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BECE2-A646-4F1F-2021-2C9C1B932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A63F29-D938-71E1-E1A8-EC86386CC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8" y="527850"/>
            <a:ext cx="10277091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Lors des deux séances précédentes, nous avons étudié les roches sédimentaires et métamorphiques. Aujourd’hui, nous allons nous intéresser au troisième type, qui est celui des roches magmatiques.</a:t>
            </a:r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571E7D5F-42AC-12DB-312F-C95E2304A5F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62747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661D793-E38D-9CD2-3265-F230ECE3474C}"/>
              </a:ext>
            </a:extLst>
          </p:cNvPr>
          <p:cNvSpPr txBox="1"/>
          <p:nvPr/>
        </p:nvSpPr>
        <p:spPr>
          <a:xfrm>
            <a:off x="436880" y="1092604"/>
            <a:ext cx="11409679" cy="563857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Types de roches dans la nature et leurs caractéristiques</a:t>
            </a:r>
          </a:p>
        </p:txBody>
      </p:sp>
      <p:grpSp>
        <p:nvGrpSpPr>
          <p:cNvPr id="1030" name="Groupe 1029">
            <a:extLst>
              <a:ext uri="{FF2B5EF4-FFF2-40B4-BE49-F238E27FC236}">
                <a16:creationId xmlns:a16="http://schemas.microsoft.com/office/drawing/2014/main" id="{2494942C-34EA-37FE-5158-A01FE94908AA}"/>
              </a:ext>
            </a:extLst>
          </p:cNvPr>
          <p:cNvGrpSpPr/>
          <p:nvPr/>
        </p:nvGrpSpPr>
        <p:grpSpPr>
          <a:xfrm>
            <a:off x="375921" y="3559949"/>
            <a:ext cx="2520000" cy="2661900"/>
            <a:chOff x="375921" y="3641229"/>
            <a:chExt cx="2520000" cy="2661900"/>
          </a:xfrm>
        </p:grpSpPr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9D031B21-F1B8-1E2A-ED46-207F11B81DD3}"/>
                </a:ext>
              </a:extLst>
            </p:cNvPr>
            <p:cNvSpPr txBox="1"/>
            <p:nvPr/>
          </p:nvSpPr>
          <p:spPr>
            <a:xfrm>
              <a:off x="375921" y="3641229"/>
              <a:ext cx="2520000" cy="477500"/>
            </a:xfrm>
            <a:prstGeom prst="roundRect">
              <a:avLst>
                <a:gd name="adj" fmla="val 28368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2000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Origine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E070E75-56AD-E4FB-0637-AC5E6B2EDB21}"/>
                </a:ext>
              </a:extLst>
            </p:cNvPr>
            <p:cNvSpPr txBox="1"/>
            <p:nvPr/>
          </p:nvSpPr>
          <p:spPr>
            <a:xfrm>
              <a:off x="375921" y="4187329"/>
              <a:ext cx="2520000" cy="477500"/>
            </a:xfrm>
            <a:prstGeom prst="roundRect">
              <a:avLst>
                <a:gd name="adj" fmla="val 28368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2000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Lieu de formation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959AE37-ABA3-D46A-9025-C6EA5BC373AA}"/>
                </a:ext>
              </a:extLst>
            </p:cNvPr>
            <p:cNvSpPr txBox="1"/>
            <p:nvPr/>
          </p:nvSpPr>
          <p:spPr>
            <a:xfrm>
              <a:off x="375921" y="4733429"/>
              <a:ext cx="2520000" cy="477500"/>
            </a:xfrm>
            <a:prstGeom prst="roundRect">
              <a:avLst>
                <a:gd name="adj" fmla="val 28368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2000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Présence de fossiles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D4DFAD55-86C7-AE4A-9DF1-BF136529C3B0}"/>
                </a:ext>
              </a:extLst>
            </p:cNvPr>
            <p:cNvSpPr txBox="1"/>
            <p:nvPr/>
          </p:nvSpPr>
          <p:spPr>
            <a:xfrm>
              <a:off x="375921" y="5825629"/>
              <a:ext cx="2520000" cy="477500"/>
            </a:xfrm>
            <a:prstGeom prst="roundRect">
              <a:avLst>
                <a:gd name="adj" fmla="val 28368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2000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Dureté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E53B6519-68D9-DEF8-8488-2F27AD0CC0B2}"/>
                </a:ext>
              </a:extLst>
            </p:cNvPr>
            <p:cNvSpPr txBox="1"/>
            <p:nvPr/>
          </p:nvSpPr>
          <p:spPr>
            <a:xfrm>
              <a:off x="375921" y="5279529"/>
              <a:ext cx="2520000" cy="477500"/>
            </a:xfrm>
            <a:prstGeom prst="roundRect">
              <a:avLst>
                <a:gd name="adj" fmla="val 28368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2000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Présence de foliation</a:t>
              </a:r>
            </a:p>
          </p:txBody>
        </p:sp>
      </p:grpSp>
      <p:grpSp>
        <p:nvGrpSpPr>
          <p:cNvPr id="1032" name="Groupe 1031">
            <a:extLst>
              <a:ext uri="{FF2B5EF4-FFF2-40B4-BE49-F238E27FC236}">
                <a16:creationId xmlns:a16="http://schemas.microsoft.com/office/drawing/2014/main" id="{359C74C6-DBC2-AA5F-5E9D-3A9ACBCC53C6}"/>
              </a:ext>
            </a:extLst>
          </p:cNvPr>
          <p:cNvGrpSpPr/>
          <p:nvPr/>
        </p:nvGrpSpPr>
        <p:grpSpPr>
          <a:xfrm>
            <a:off x="3119120" y="1842909"/>
            <a:ext cx="2707478" cy="4378940"/>
            <a:chOff x="3302000" y="1842909"/>
            <a:chExt cx="2707478" cy="4378940"/>
          </a:xfrm>
        </p:grpSpPr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CC8974D0-7996-F99F-D2B0-C37B81FFFF05}"/>
                </a:ext>
              </a:extLst>
            </p:cNvPr>
            <p:cNvSpPr txBox="1"/>
            <p:nvPr/>
          </p:nvSpPr>
          <p:spPr>
            <a:xfrm>
              <a:off x="3302000" y="1842909"/>
              <a:ext cx="2707478" cy="477500"/>
            </a:xfrm>
            <a:prstGeom prst="roundRect">
              <a:avLst>
                <a:gd name="adj" fmla="val 28368"/>
              </a:avLst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2000" b="1" noProof="0" dirty="0">
                  <a:solidFill>
                    <a:schemeClr val="bg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Roches sédimentaires</a:t>
              </a:r>
            </a:p>
          </p:txBody>
        </p:sp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5C6557B0-FE03-261E-759A-27ADB84EA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4868" y="2373125"/>
              <a:ext cx="1496229" cy="1081275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7191" name="Groupe 7190">
              <a:extLst>
                <a:ext uri="{FF2B5EF4-FFF2-40B4-BE49-F238E27FC236}">
                  <a16:creationId xmlns:a16="http://schemas.microsoft.com/office/drawing/2014/main" id="{B08AEDD4-4E01-1BAF-F697-ACA74FDF7C69}"/>
                </a:ext>
              </a:extLst>
            </p:cNvPr>
            <p:cNvGrpSpPr/>
            <p:nvPr/>
          </p:nvGrpSpPr>
          <p:grpSpPr>
            <a:xfrm>
              <a:off x="3423921" y="3559949"/>
              <a:ext cx="2520000" cy="2661900"/>
              <a:chOff x="3423921" y="3651389"/>
              <a:chExt cx="2520000" cy="2661900"/>
            </a:xfrm>
            <a:solidFill>
              <a:schemeClr val="bg1"/>
            </a:solidFill>
          </p:grpSpPr>
          <p:sp>
            <p:nvSpPr>
              <p:cNvPr id="7176" name="ZoneTexte 7175">
                <a:extLst>
                  <a:ext uri="{FF2B5EF4-FFF2-40B4-BE49-F238E27FC236}">
                    <a16:creationId xmlns:a16="http://schemas.microsoft.com/office/drawing/2014/main" id="{028E09C0-4806-B67E-8D5A-B58719967B18}"/>
                  </a:ext>
                </a:extLst>
              </p:cNvPr>
              <p:cNvSpPr txBox="1"/>
              <p:nvPr/>
            </p:nvSpPr>
            <p:spPr>
              <a:xfrm>
                <a:off x="3423921" y="36513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chemeClr val="bg2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solidFill>
                      <a:schemeClr val="bg2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Sédiments</a:t>
                </a:r>
              </a:p>
            </p:txBody>
          </p:sp>
          <p:sp>
            <p:nvSpPr>
              <p:cNvPr id="7177" name="ZoneTexte 7176">
                <a:extLst>
                  <a:ext uri="{FF2B5EF4-FFF2-40B4-BE49-F238E27FC236}">
                    <a16:creationId xmlns:a16="http://schemas.microsoft.com/office/drawing/2014/main" id="{18BED3C3-035D-AF41-ADEA-2B581743E754}"/>
                  </a:ext>
                </a:extLst>
              </p:cNvPr>
              <p:cNvSpPr txBox="1"/>
              <p:nvPr/>
            </p:nvSpPr>
            <p:spPr>
              <a:xfrm>
                <a:off x="3423921" y="41974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chemeClr val="bg2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solidFill>
                      <a:schemeClr val="bg2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Surface</a:t>
                </a:r>
              </a:p>
            </p:txBody>
          </p:sp>
          <p:sp>
            <p:nvSpPr>
              <p:cNvPr id="7178" name="ZoneTexte 7177">
                <a:extLst>
                  <a:ext uri="{FF2B5EF4-FFF2-40B4-BE49-F238E27FC236}">
                    <a16:creationId xmlns:a16="http://schemas.microsoft.com/office/drawing/2014/main" id="{9952A1EC-B824-BC12-395C-87084752527E}"/>
                  </a:ext>
                </a:extLst>
              </p:cNvPr>
              <p:cNvSpPr txBox="1"/>
              <p:nvPr/>
            </p:nvSpPr>
            <p:spPr>
              <a:xfrm>
                <a:off x="3423921" y="47435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chemeClr val="bg2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solidFill>
                      <a:schemeClr val="bg2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Oui</a:t>
                </a:r>
              </a:p>
            </p:txBody>
          </p:sp>
          <p:sp>
            <p:nvSpPr>
              <p:cNvPr id="7179" name="ZoneTexte 7178">
                <a:extLst>
                  <a:ext uri="{FF2B5EF4-FFF2-40B4-BE49-F238E27FC236}">
                    <a16:creationId xmlns:a16="http://schemas.microsoft.com/office/drawing/2014/main" id="{4B337650-3C35-E267-2144-064C0DF41042}"/>
                  </a:ext>
                </a:extLst>
              </p:cNvPr>
              <p:cNvSpPr txBox="1"/>
              <p:nvPr/>
            </p:nvSpPr>
            <p:spPr>
              <a:xfrm>
                <a:off x="3423921" y="58357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chemeClr val="bg2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solidFill>
                      <a:schemeClr val="bg2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Faible</a:t>
                </a:r>
              </a:p>
            </p:txBody>
          </p:sp>
          <p:sp>
            <p:nvSpPr>
              <p:cNvPr id="7180" name="ZoneTexte 7179">
                <a:extLst>
                  <a:ext uri="{FF2B5EF4-FFF2-40B4-BE49-F238E27FC236}">
                    <a16:creationId xmlns:a16="http://schemas.microsoft.com/office/drawing/2014/main" id="{673E5052-0A85-CE25-4DB2-95BFAEECE79D}"/>
                  </a:ext>
                </a:extLst>
              </p:cNvPr>
              <p:cNvSpPr txBox="1"/>
              <p:nvPr/>
            </p:nvSpPr>
            <p:spPr>
              <a:xfrm>
                <a:off x="3423921" y="52896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chemeClr val="bg2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solidFill>
                      <a:schemeClr val="bg2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Non</a:t>
                </a:r>
              </a:p>
            </p:txBody>
          </p:sp>
        </p:grpSp>
      </p:grpSp>
      <p:grpSp>
        <p:nvGrpSpPr>
          <p:cNvPr id="1033" name="Groupe 1032">
            <a:extLst>
              <a:ext uri="{FF2B5EF4-FFF2-40B4-BE49-F238E27FC236}">
                <a16:creationId xmlns:a16="http://schemas.microsoft.com/office/drawing/2014/main" id="{5488FAA2-23D2-8630-A863-E37CA9BDAB03}"/>
              </a:ext>
            </a:extLst>
          </p:cNvPr>
          <p:cNvGrpSpPr/>
          <p:nvPr/>
        </p:nvGrpSpPr>
        <p:grpSpPr>
          <a:xfrm>
            <a:off x="9056329" y="1842909"/>
            <a:ext cx="2778598" cy="4378940"/>
            <a:chOff x="6151880" y="1842909"/>
            <a:chExt cx="2778598" cy="4378940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876DE95-4191-B61A-5E12-14C71391DC48}"/>
                </a:ext>
              </a:extLst>
            </p:cNvPr>
            <p:cNvSpPr txBox="1"/>
            <p:nvPr/>
          </p:nvSpPr>
          <p:spPr>
            <a:xfrm>
              <a:off x="6151880" y="1842909"/>
              <a:ext cx="2778598" cy="477500"/>
            </a:xfrm>
            <a:prstGeom prst="roundRect">
              <a:avLst>
                <a:gd name="adj" fmla="val 28368"/>
              </a:avLst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2000" b="1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Roches magmatiques</a:t>
              </a:r>
            </a:p>
          </p:txBody>
        </p: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A4E3E2E3-672C-08A6-1899-8878A0A4F6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81270" y="2415238"/>
              <a:ext cx="1642358" cy="982828"/>
            </a:xfrm>
            <a:prstGeom prst="rect">
              <a:avLst/>
            </a:prstGeom>
          </p:spPr>
        </p:pic>
        <p:grpSp>
          <p:nvGrpSpPr>
            <p:cNvPr id="7192" name="Groupe 7191">
              <a:extLst>
                <a:ext uri="{FF2B5EF4-FFF2-40B4-BE49-F238E27FC236}">
                  <a16:creationId xmlns:a16="http://schemas.microsoft.com/office/drawing/2014/main" id="{863BD68A-638F-A180-ACC9-BD48AE744425}"/>
                </a:ext>
              </a:extLst>
            </p:cNvPr>
            <p:cNvGrpSpPr/>
            <p:nvPr/>
          </p:nvGrpSpPr>
          <p:grpSpPr>
            <a:xfrm>
              <a:off x="6309361" y="3559949"/>
              <a:ext cx="2520000" cy="2661900"/>
              <a:chOff x="3423921" y="3651389"/>
              <a:chExt cx="2520000" cy="2661900"/>
            </a:xfrm>
            <a:solidFill>
              <a:schemeClr val="bg1"/>
            </a:solidFill>
          </p:grpSpPr>
          <p:sp>
            <p:nvSpPr>
              <p:cNvPr id="7193" name="ZoneTexte 7192">
                <a:extLst>
                  <a:ext uri="{FF2B5EF4-FFF2-40B4-BE49-F238E27FC236}">
                    <a16:creationId xmlns:a16="http://schemas.microsoft.com/office/drawing/2014/main" id="{17BD1077-583E-A68C-56A7-9497CB97DC28}"/>
                  </a:ext>
                </a:extLst>
              </p:cNvPr>
              <p:cNvSpPr txBox="1"/>
              <p:nvPr/>
            </p:nvSpPr>
            <p:spPr>
              <a:xfrm>
                <a:off x="3423921" y="36513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Magma liquide</a:t>
                </a:r>
              </a:p>
            </p:txBody>
          </p:sp>
          <p:sp>
            <p:nvSpPr>
              <p:cNvPr id="7194" name="ZoneTexte 7193">
                <a:extLst>
                  <a:ext uri="{FF2B5EF4-FFF2-40B4-BE49-F238E27FC236}">
                    <a16:creationId xmlns:a16="http://schemas.microsoft.com/office/drawing/2014/main" id="{83483101-5409-3B6C-F334-926462F0B209}"/>
                  </a:ext>
                </a:extLst>
              </p:cNvPr>
              <p:cNvSpPr txBox="1"/>
              <p:nvPr/>
            </p:nvSpPr>
            <p:spPr>
              <a:xfrm>
                <a:off x="3423921" y="41974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Profondeur</a:t>
                </a:r>
              </a:p>
            </p:txBody>
          </p:sp>
          <p:sp>
            <p:nvSpPr>
              <p:cNvPr id="7195" name="ZoneTexte 7194">
                <a:extLst>
                  <a:ext uri="{FF2B5EF4-FFF2-40B4-BE49-F238E27FC236}">
                    <a16:creationId xmlns:a16="http://schemas.microsoft.com/office/drawing/2014/main" id="{10AB4989-5DAF-DE7F-43B2-3043689853E2}"/>
                  </a:ext>
                </a:extLst>
              </p:cNvPr>
              <p:cNvSpPr txBox="1"/>
              <p:nvPr/>
            </p:nvSpPr>
            <p:spPr>
              <a:xfrm>
                <a:off x="3423921" y="47435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Non</a:t>
                </a:r>
              </a:p>
            </p:txBody>
          </p:sp>
          <p:sp>
            <p:nvSpPr>
              <p:cNvPr id="7196" name="ZoneTexte 7195">
                <a:extLst>
                  <a:ext uri="{FF2B5EF4-FFF2-40B4-BE49-F238E27FC236}">
                    <a16:creationId xmlns:a16="http://schemas.microsoft.com/office/drawing/2014/main" id="{362D5430-E565-AC09-717A-7785A9172C93}"/>
                  </a:ext>
                </a:extLst>
              </p:cNvPr>
              <p:cNvSpPr txBox="1"/>
              <p:nvPr/>
            </p:nvSpPr>
            <p:spPr>
              <a:xfrm>
                <a:off x="3423921" y="58357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Grande</a:t>
                </a:r>
              </a:p>
            </p:txBody>
          </p:sp>
          <p:sp>
            <p:nvSpPr>
              <p:cNvPr id="7197" name="ZoneTexte 7196">
                <a:extLst>
                  <a:ext uri="{FF2B5EF4-FFF2-40B4-BE49-F238E27FC236}">
                    <a16:creationId xmlns:a16="http://schemas.microsoft.com/office/drawing/2014/main" id="{6B09D4F8-E284-BDAF-9021-4247FA4943D3}"/>
                  </a:ext>
                </a:extLst>
              </p:cNvPr>
              <p:cNvSpPr txBox="1"/>
              <p:nvPr/>
            </p:nvSpPr>
            <p:spPr>
              <a:xfrm>
                <a:off x="3423921" y="52896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Non</a:t>
                </a:r>
              </a:p>
            </p:txBody>
          </p:sp>
        </p:grp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82B8F11-20FA-5C68-8429-1501B3761A7B}"/>
              </a:ext>
            </a:extLst>
          </p:cNvPr>
          <p:cNvGrpSpPr/>
          <p:nvPr/>
        </p:nvGrpSpPr>
        <p:grpSpPr>
          <a:xfrm>
            <a:off x="5918192" y="1837819"/>
            <a:ext cx="3027359" cy="4378940"/>
            <a:chOff x="8829361" y="1842909"/>
            <a:chExt cx="3027359" cy="4378940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9B6CDD-3DDB-8D18-498F-F50B11687C2D}"/>
                </a:ext>
              </a:extLst>
            </p:cNvPr>
            <p:cNvSpPr txBox="1"/>
            <p:nvPr/>
          </p:nvSpPr>
          <p:spPr>
            <a:xfrm>
              <a:off x="8829361" y="1842909"/>
              <a:ext cx="3027359" cy="477500"/>
            </a:xfrm>
            <a:prstGeom prst="roundRect">
              <a:avLst>
                <a:gd name="adj" fmla="val 28368"/>
              </a:avLst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2000" b="1" noProof="0" dirty="0">
                  <a:solidFill>
                    <a:schemeClr val="bg1">
                      <a:lumMod val="9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Roches métamorphiques</a:t>
              </a:r>
            </a:p>
          </p:txBody>
        </p:sp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D09E3E49-59B2-1AEC-5B18-ABB93F855DC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5F5F7"/>
                </a:clrFrom>
                <a:clrTo>
                  <a:srgbClr val="F5F5F7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1" r="2544" b="4354"/>
            <a:stretch>
              <a:fillRect/>
            </a:stretch>
          </p:blipFill>
          <p:spPr bwMode="auto">
            <a:xfrm>
              <a:off x="9735185" y="2555386"/>
              <a:ext cx="1613535" cy="845942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4FAD0BBE-7174-028B-B04A-D6084FC352C6}"/>
                </a:ext>
              </a:extLst>
            </p:cNvPr>
            <p:cNvGrpSpPr/>
            <p:nvPr/>
          </p:nvGrpSpPr>
          <p:grpSpPr>
            <a:xfrm>
              <a:off x="9135809" y="3559949"/>
              <a:ext cx="2520001" cy="2661900"/>
              <a:chOff x="3364929" y="3651389"/>
              <a:chExt cx="2520001" cy="2661900"/>
            </a:xfrm>
            <a:solidFill>
              <a:schemeClr val="bg1"/>
            </a:solidFill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EAEBB22-6979-00BC-6F46-F48614209118}"/>
                  </a:ext>
                </a:extLst>
              </p:cNvPr>
              <p:cNvSpPr txBox="1"/>
              <p:nvPr/>
            </p:nvSpPr>
            <p:spPr>
              <a:xfrm>
                <a:off x="3364929" y="3651389"/>
                <a:ext cx="2520001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solidFill>
                      <a:schemeClr val="bg1">
                        <a:lumMod val="9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Roches préexistantes</a:t>
                </a: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F02E350-2160-F01B-1E53-7FAED2EBAF51}"/>
                  </a:ext>
                </a:extLst>
              </p:cNvPr>
              <p:cNvSpPr txBox="1"/>
              <p:nvPr/>
            </p:nvSpPr>
            <p:spPr>
              <a:xfrm>
                <a:off x="3364929" y="4197489"/>
                <a:ext cx="2520001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solidFill>
                      <a:schemeClr val="bg1">
                        <a:lumMod val="9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Profondeur</a:t>
                </a: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951B975-FDD6-8873-A10D-A07358685DB2}"/>
                  </a:ext>
                </a:extLst>
              </p:cNvPr>
              <p:cNvSpPr txBox="1"/>
              <p:nvPr/>
            </p:nvSpPr>
            <p:spPr>
              <a:xfrm>
                <a:off x="3364929" y="4743589"/>
                <a:ext cx="2520001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solidFill>
                      <a:schemeClr val="bg1">
                        <a:lumMod val="9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Non</a:t>
                </a: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6FE9DD0-1B82-80F8-ADC1-EF22F8786D8B}"/>
                  </a:ext>
                </a:extLst>
              </p:cNvPr>
              <p:cNvSpPr txBox="1"/>
              <p:nvPr/>
            </p:nvSpPr>
            <p:spPr>
              <a:xfrm>
                <a:off x="3364929" y="5835789"/>
                <a:ext cx="2520001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solidFill>
                      <a:schemeClr val="bg1">
                        <a:lumMod val="9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Grande</a:t>
                </a: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D5FABB6-5966-6741-FA77-5823B02230F7}"/>
                  </a:ext>
                </a:extLst>
              </p:cNvPr>
              <p:cNvSpPr txBox="1"/>
              <p:nvPr/>
            </p:nvSpPr>
            <p:spPr>
              <a:xfrm>
                <a:off x="3364929" y="5289689"/>
                <a:ext cx="2520001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solidFill>
                      <a:schemeClr val="bg1">
                        <a:lumMod val="9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Oui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785511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DFFD7-3364-CF59-628F-C9888452D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360B01-226E-E764-2689-80CE9B64C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8" y="444179"/>
            <a:ext cx="10277091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commencer, il faut préciser deux notions importantes.</a:t>
            </a:r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4A153382-6518-C1A9-7E14-241C381EFE9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62747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04D911B-D0F3-E91F-24D3-C7375C5A6448}"/>
              </a:ext>
            </a:extLst>
          </p:cNvPr>
          <p:cNvSpPr txBox="1"/>
          <p:nvPr/>
        </p:nvSpPr>
        <p:spPr>
          <a:xfrm>
            <a:off x="509792" y="1621043"/>
            <a:ext cx="5403328" cy="360000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dirty="0"/>
              <a:t>Magmatisme</a:t>
            </a:r>
            <a:r>
              <a:rPr lang="ar-MA" noProof="0" dirty="0"/>
              <a:t> </a:t>
            </a:r>
            <a:r>
              <a:rPr lang="fr-FR" noProof="0" dirty="0"/>
              <a:t> </a:t>
            </a:r>
            <a:r>
              <a:rPr lang="ar-MA" noProof="0" dirty="0"/>
              <a:t>الصهارية</a:t>
            </a:r>
            <a:endParaRPr lang="fr-FR" noProof="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D2B6483-3A36-CB5C-1DF8-56832BBA86B3}"/>
              </a:ext>
            </a:extLst>
          </p:cNvPr>
          <p:cNvSpPr txBox="1"/>
          <p:nvPr/>
        </p:nvSpPr>
        <p:spPr>
          <a:xfrm>
            <a:off x="6196306" y="1605868"/>
            <a:ext cx="5436894" cy="360000"/>
          </a:xfrm>
          <a:prstGeom prst="roundRect">
            <a:avLst>
              <a:gd name="adj" fmla="val 3583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i="1" dirty="0"/>
              <a:t>Exemple de roches métamorphiques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13DE7E-FD5F-D5DB-22DB-F068A2DAA23C}"/>
              </a:ext>
            </a:extLst>
          </p:cNvPr>
          <p:cNvSpPr/>
          <p:nvPr/>
        </p:nvSpPr>
        <p:spPr>
          <a:xfrm>
            <a:off x="580104" y="2389237"/>
            <a:ext cx="5329084" cy="16616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Formation de roches magmatiques à partir du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refroidissement</a:t>
            </a: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de la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solidification</a:t>
            </a: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du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magma</a:t>
            </a: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900E631D-1F54-A3A1-3B68-60260293C63C}"/>
              </a:ext>
            </a:extLst>
          </p:cNvPr>
          <p:cNvSpPr txBox="1">
            <a:spLocks/>
          </p:cNvSpPr>
          <p:nvPr/>
        </p:nvSpPr>
        <p:spPr>
          <a:xfrm>
            <a:off x="980290" y="689687"/>
            <a:ext cx="1027747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Il est préférable de ne pas aborder ici la classification des roches (plutoniques et volcaniques) lors des exemples.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206F300-60C0-8AB3-8197-33ECE23454BB}"/>
              </a:ext>
            </a:extLst>
          </p:cNvPr>
          <p:cNvSpPr txBox="1"/>
          <p:nvPr/>
        </p:nvSpPr>
        <p:spPr>
          <a:xfrm>
            <a:off x="575040" y="4298711"/>
            <a:ext cx="5419360" cy="360000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/>
              <a:t>Magma </a:t>
            </a:r>
            <a:r>
              <a:rPr lang="ar-MA" noProof="0" dirty="0"/>
              <a:t>الصهارة</a:t>
            </a:r>
            <a:endParaRPr lang="fr-FR" noProof="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FBB78B7-1DA7-863D-CBE9-68D3D8EF7D89}"/>
              </a:ext>
            </a:extLst>
          </p:cNvPr>
          <p:cNvSpPr/>
          <p:nvPr/>
        </p:nvSpPr>
        <p:spPr>
          <a:xfrm>
            <a:off x="623858" y="4876800"/>
            <a:ext cx="5289262" cy="16459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Mélange fluide de matière minérale en fusion qui se trouve en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profondeur</a:t>
            </a: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la terre.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44C883A-1802-B061-B8FE-927ABAFD7982}"/>
              </a:ext>
            </a:extLst>
          </p:cNvPr>
          <p:cNvSpPr txBox="1"/>
          <p:nvPr/>
        </p:nvSpPr>
        <p:spPr>
          <a:xfrm>
            <a:off x="7122590" y="3669572"/>
            <a:ext cx="17331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fr-FR" sz="24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ndésite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EFF27F0-5B67-F273-BAC5-992BDAE22A9C}"/>
              </a:ext>
            </a:extLst>
          </p:cNvPr>
          <p:cNvSpPr txBox="1"/>
          <p:nvPr/>
        </p:nvSpPr>
        <p:spPr>
          <a:xfrm>
            <a:off x="6992330" y="5945336"/>
            <a:ext cx="17331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Granite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12B636E-589E-9649-6C31-C3884098DA76}"/>
              </a:ext>
            </a:extLst>
          </p:cNvPr>
          <p:cNvSpPr txBox="1"/>
          <p:nvPr/>
        </p:nvSpPr>
        <p:spPr>
          <a:xfrm>
            <a:off x="9616482" y="3695139"/>
            <a:ext cx="17331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Basalte</a:t>
            </a:r>
            <a:endParaRPr lang="fr-FR" sz="2400" b="1" noProof="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43D4914-29CD-193E-8144-FFB75AE031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50" t="13389" r="9825" b="26377"/>
          <a:stretch>
            <a:fillRect/>
          </a:stretch>
        </p:blipFill>
        <p:spPr>
          <a:xfrm>
            <a:off x="6934200" y="2082595"/>
            <a:ext cx="1993976" cy="162359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BCEAB57-EAD2-CB3C-D295-3F7B621BCB0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175" y="4320893"/>
            <a:ext cx="1910636" cy="163337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D4FA873-39A8-DB52-7640-EF52F89409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5" t="6249" r="6105" b="9158"/>
          <a:stretch>
            <a:fillRect/>
          </a:stretch>
        </p:blipFill>
        <p:spPr>
          <a:xfrm>
            <a:off x="9491536" y="2070411"/>
            <a:ext cx="1715845" cy="1658839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D500F7C4-CAD1-6CF0-73F1-35822B840F5C}"/>
              </a:ext>
            </a:extLst>
          </p:cNvPr>
          <p:cNvSpPr txBox="1"/>
          <p:nvPr/>
        </p:nvSpPr>
        <p:spPr>
          <a:xfrm>
            <a:off x="9443100" y="5910781"/>
            <a:ext cx="17331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Gabbro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20ECF114-AA4B-2E36-D7F3-BCDA370691E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208" y="4320250"/>
            <a:ext cx="2000249" cy="149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803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4" grpId="0" animBg="1"/>
      <p:bldP spid="25" grpId="0" animBg="1"/>
      <p:bldP spid="3" grpId="0"/>
      <p:bldP spid="11" grpId="0"/>
      <p:bldP spid="13" grpId="0"/>
      <p:bldP spid="2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3321A-737E-0C50-B251-6E1FF16CD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969A7A-D07B-4F55-E61E-155FB2624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418" y="389476"/>
            <a:ext cx="10277091" cy="4700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Traitons maintenant les processus impliqués dans la formation des roches magmatiques.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Google Shape;289;p51">
            <a:extLst>
              <a:ext uri="{FF2B5EF4-FFF2-40B4-BE49-F238E27FC236}">
                <a16:creationId xmlns:a16="http://schemas.microsoft.com/office/drawing/2014/main" id="{21995FB6-E355-7E60-CD80-0A52BA96949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5024" y="470256"/>
            <a:ext cx="553927" cy="46999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Rectangle 86">
            <a:extLst>
              <a:ext uri="{FF2B5EF4-FFF2-40B4-BE49-F238E27FC236}">
                <a16:creationId xmlns:a16="http://schemas.microsoft.com/office/drawing/2014/main" id="{C27642CC-4986-A125-116A-3EAB258D69FD}"/>
              </a:ext>
            </a:extLst>
          </p:cNvPr>
          <p:cNvSpPr/>
          <p:nvPr/>
        </p:nvSpPr>
        <p:spPr>
          <a:xfrm>
            <a:off x="6705873" y="1736495"/>
            <a:ext cx="4193309" cy="1634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F8044940-4634-CD63-CE43-6E38754C3D9F}"/>
              </a:ext>
            </a:extLst>
          </p:cNvPr>
          <p:cNvSpPr/>
          <p:nvPr/>
        </p:nvSpPr>
        <p:spPr>
          <a:xfrm>
            <a:off x="563731" y="2263876"/>
            <a:ext cx="776894" cy="735600"/>
          </a:xfrm>
          <a:custGeom>
            <a:avLst/>
            <a:gdLst>
              <a:gd name="connsiteX0" fmla="*/ 914657 w 1229465"/>
              <a:gd name="connsiteY0" fmla="*/ 155292 h 1245183"/>
              <a:gd name="connsiteX1" fmla="*/ 877711 w 1229465"/>
              <a:gd name="connsiteY1" fmla="*/ 16747 h 1245183"/>
              <a:gd name="connsiteX2" fmla="*/ 591384 w 1229465"/>
              <a:gd name="connsiteY2" fmla="*/ 7511 h 1245183"/>
              <a:gd name="connsiteX3" fmla="*/ 554438 w 1229465"/>
              <a:gd name="connsiteY3" fmla="*/ 62929 h 1245183"/>
              <a:gd name="connsiteX4" fmla="*/ 369711 w 1229465"/>
              <a:gd name="connsiteY4" fmla="*/ 72165 h 1245183"/>
              <a:gd name="connsiteX5" fmla="*/ 240402 w 1229465"/>
              <a:gd name="connsiteY5" fmla="*/ 349256 h 1245183"/>
              <a:gd name="connsiteX6" fmla="*/ 18729 w 1229465"/>
              <a:gd name="connsiteY6" fmla="*/ 386201 h 1245183"/>
              <a:gd name="connsiteX7" fmla="*/ 27966 w 1229465"/>
              <a:gd name="connsiteY7" fmla="*/ 783365 h 1245183"/>
              <a:gd name="connsiteX8" fmla="*/ 157275 w 1229465"/>
              <a:gd name="connsiteY8" fmla="*/ 1097401 h 1245183"/>
              <a:gd name="connsiteX9" fmla="*/ 388184 w 1229465"/>
              <a:gd name="connsiteY9" fmla="*/ 1226711 h 1245183"/>
              <a:gd name="connsiteX10" fmla="*/ 656038 w 1229465"/>
              <a:gd name="connsiteY10" fmla="*/ 1162056 h 1245183"/>
              <a:gd name="connsiteX11" fmla="*/ 766875 w 1229465"/>
              <a:gd name="connsiteY11" fmla="*/ 1245183 h 1245183"/>
              <a:gd name="connsiteX12" fmla="*/ 979311 w 1229465"/>
              <a:gd name="connsiteY12" fmla="*/ 1162056 h 1245183"/>
              <a:gd name="connsiteX13" fmla="*/ 1043966 w 1229465"/>
              <a:gd name="connsiteY13" fmla="*/ 977329 h 1245183"/>
              <a:gd name="connsiteX14" fmla="*/ 1136329 w 1229465"/>
              <a:gd name="connsiteY14" fmla="*/ 940383 h 1245183"/>
              <a:gd name="connsiteX15" fmla="*/ 1228693 w 1229465"/>
              <a:gd name="connsiteY15" fmla="*/ 626347 h 1245183"/>
              <a:gd name="connsiteX16" fmla="*/ 1164038 w 1229465"/>
              <a:gd name="connsiteY16" fmla="*/ 395438 h 1245183"/>
              <a:gd name="connsiteX17" fmla="*/ 914657 w 1229465"/>
              <a:gd name="connsiteY17" fmla="*/ 155292 h 1245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29465" h="1245183">
                <a:moveTo>
                  <a:pt x="914657" y="155292"/>
                </a:moveTo>
                <a:cubicBezTo>
                  <a:pt x="866936" y="92177"/>
                  <a:pt x="931590" y="41377"/>
                  <a:pt x="877711" y="16747"/>
                </a:cubicBezTo>
                <a:cubicBezTo>
                  <a:pt x="823832" y="-7883"/>
                  <a:pt x="645263" y="-186"/>
                  <a:pt x="591384" y="7511"/>
                </a:cubicBezTo>
                <a:cubicBezTo>
                  <a:pt x="537505" y="15208"/>
                  <a:pt x="591383" y="52153"/>
                  <a:pt x="554438" y="62929"/>
                </a:cubicBezTo>
                <a:cubicBezTo>
                  <a:pt x="517492" y="73705"/>
                  <a:pt x="422050" y="24444"/>
                  <a:pt x="369711" y="72165"/>
                </a:cubicBezTo>
                <a:cubicBezTo>
                  <a:pt x="317372" y="119886"/>
                  <a:pt x="298899" y="296917"/>
                  <a:pt x="240402" y="349256"/>
                </a:cubicBezTo>
                <a:cubicBezTo>
                  <a:pt x="181905" y="401595"/>
                  <a:pt x="54135" y="313850"/>
                  <a:pt x="18729" y="386201"/>
                </a:cubicBezTo>
                <a:cubicBezTo>
                  <a:pt x="-16677" y="458552"/>
                  <a:pt x="4875" y="664832"/>
                  <a:pt x="27966" y="783365"/>
                </a:cubicBezTo>
                <a:cubicBezTo>
                  <a:pt x="51057" y="901898"/>
                  <a:pt x="97239" y="1023510"/>
                  <a:pt x="157275" y="1097401"/>
                </a:cubicBezTo>
                <a:cubicBezTo>
                  <a:pt x="217311" y="1171292"/>
                  <a:pt x="305057" y="1215935"/>
                  <a:pt x="388184" y="1226711"/>
                </a:cubicBezTo>
                <a:cubicBezTo>
                  <a:pt x="471311" y="1237487"/>
                  <a:pt x="592923" y="1158977"/>
                  <a:pt x="656038" y="1162056"/>
                </a:cubicBezTo>
                <a:cubicBezTo>
                  <a:pt x="719153" y="1165135"/>
                  <a:pt x="712996" y="1245183"/>
                  <a:pt x="766875" y="1245183"/>
                </a:cubicBezTo>
                <a:cubicBezTo>
                  <a:pt x="820754" y="1245183"/>
                  <a:pt x="933129" y="1206698"/>
                  <a:pt x="979311" y="1162056"/>
                </a:cubicBezTo>
                <a:cubicBezTo>
                  <a:pt x="1025493" y="1117414"/>
                  <a:pt x="1017796" y="1014274"/>
                  <a:pt x="1043966" y="977329"/>
                </a:cubicBezTo>
                <a:cubicBezTo>
                  <a:pt x="1070136" y="940384"/>
                  <a:pt x="1105541" y="998880"/>
                  <a:pt x="1136329" y="940383"/>
                </a:cubicBezTo>
                <a:cubicBezTo>
                  <a:pt x="1167117" y="881886"/>
                  <a:pt x="1224075" y="717171"/>
                  <a:pt x="1228693" y="626347"/>
                </a:cubicBezTo>
                <a:cubicBezTo>
                  <a:pt x="1233311" y="535523"/>
                  <a:pt x="1217917" y="475487"/>
                  <a:pt x="1164038" y="395438"/>
                </a:cubicBezTo>
                <a:cubicBezTo>
                  <a:pt x="1110159" y="315390"/>
                  <a:pt x="962378" y="218407"/>
                  <a:pt x="914657" y="155292"/>
                </a:cubicBezTo>
                <a:close/>
              </a:path>
            </a:pathLst>
          </a:custGeom>
          <a:solidFill>
            <a:srgbClr val="D1A57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9BBBB99-0B99-0537-F152-7AAC9A502ED0}"/>
              </a:ext>
            </a:extLst>
          </p:cNvPr>
          <p:cNvSpPr txBox="1"/>
          <p:nvPr/>
        </p:nvSpPr>
        <p:spPr>
          <a:xfrm>
            <a:off x="-244513" y="3167649"/>
            <a:ext cx="256032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mère</a:t>
            </a:r>
            <a:endParaRPr lang="fr-FR" sz="2400" b="1" noProof="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b="1" noProof="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Flèche : droite 34">
            <a:extLst>
              <a:ext uri="{FF2B5EF4-FFF2-40B4-BE49-F238E27FC236}">
                <a16:creationId xmlns:a16="http://schemas.microsoft.com/office/drawing/2014/main" id="{B03F5C03-8086-FE8B-2DCA-EFD7C9F79362}"/>
              </a:ext>
            </a:extLst>
          </p:cNvPr>
          <p:cNvSpPr/>
          <p:nvPr/>
        </p:nvSpPr>
        <p:spPr>
          <a:xfrm>
            <a:off x="1950719" y="3200725"/>
            <a:ext cx="7437121" cy="47211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BCF301CE-1838-F6B6-D2C7-EF088C9CC042}"/>
              </a:ext>
            </a:extLst>
          </p:cNvPr>
          <p:cNvSpPr/>
          <p:nvPr/>
        </p:nvSpPr>
        <p:spPr>
          <a:xfrm>
            <a:off x="10150745" y="2338953"/>
            <a:ext cx="776894" cy="735600"/>
          </a:xfrm>
          <a:custGeom>
            <a:avLst/>
            <a:gdLst>
              <a:gd name="connsiteX0" fmla="*/ 914657 w 1229465"/>
              <a:gd name="connsiteY0" fmla="*/ 155292 h 1245183"/>
              <a:gd name="connsiteX1" fmla="*/ 877711 w 1229465"/>
              <a:gd name="connsiteY1" fmla="*/ 16747 h 1245183"/>
              <a:gd name="connsiteX2" fmla="*/ 591384 w 1229465"/>
              <a:gd name="connsiteY2" fmla="*/ 7511 h 1245183"/>
              <a:gd name="connsiteX3" fmla="*/ 554438 w 1229465"/>
              <a:gd name="connsiteY3" fmla="*/ 62929 h 1245183"/>
              <a:gd name="connsiteX4" fmla="*/ 369711 w 1229465"/>
              <a:gd name="connsiteY4" fmla="*/ 72165 h 1245183"/>
              <a:gd name="connsiteX5" fmla="*/ 240402 w 1229465"/>
              <a:gd name="connsiteY5" fmla="*/ 349256 h 1245183"/>
              <a:gd name="connsiteX6" fmla="*/ 18729 w 1229465"/>
              <a:gd name="connsiteY6" fmla="*/ 386201 h 1245183"/>
              <a:gd name="connsiteX7" fmla="*/ 27966 w 1229465"/>
              <a:gd name="connsiteY7" fmla="*/ 783365 h 1245183"/>
              <a:gd name="connsiteX8" fmla="*/ 157275 w 1229465"/>
              <a:gd name="connsiteY8" fmla="*/ 1097401 h 1245183"/>
              <a:gd name="connsiteX9" fmla="*/ 388184 w 1229465"/>
              <a:gd name="connsiteY9" fmla="*/ 1226711 h 1245183"/>
              <a:gd name="connsiteX10" fmla="*/ 656038 w 1229465"/>
              <a:gd name="connsiteY10" fmla="*/ 1162056 h 1245183"/>
              <a:gd name="connsiteX11" fmla="*/ 766875 w 1229465"/>
              <a:gd name="connsiteY11" fmla="*/ 1245183 h 1245183"/>
              <a:gd name="connsiteX12" fmla="*/ 979311 w 1229465"/>
              <a:gd name="connsiteY12" fmla="*/ 1162056 h 1245183"/>
              <a:gd name="connsiteX13" fmla="*/ 1043966 w 1229465"/>
              <a:gd name="connsiteY13" fmla="*/ 977329 h 1245183"/>
              <a:gd name="connsiteX14" fmla="*/ 1136329 w 1229465"/>
              <a:gd name="connsiteY14" fmla="*/ 940383 h 1245183"/>
              <a:gd name="connsiteX15" fmla="*/ 1228693 w 1229465"/>
              <a:gd name="connsiteY15" fmla="*/ 626347 h 1245183"/>
              <a:gd name="connsiteX16" fmla="*/ 1164038 w 1229465"/>
              <a:gd name="connsiteY16" fmla="*/ 395438 h 1245183"/>
              <a:gd name="connsiteX17" fmla="*/ 914657 w 1229465"/>
              <a:gd name="connsiteY17" fmla="*/ 155292 h 1245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29465" h="1245183">
                <a:moveTo>
                  <a:pt x="914657" y="155292"/>
                </a:moveTo>
                <a:cubicBezTo>
                  <a:pt x="866936" y="92177"/>
                  <a:pt x="931590" y="41377"/>
                  <a:pt x="877711" y="16747"/>
                </a:cubicBezTo>
                <a:cubicBezTo>
                  <a:pt x="823832" y="-7883"/>
                  <a:pt x="645263" y="-186"/>
                  <a:pt x="591384" y="7511"/>
                </a:cubicBezTo>
                <a:cubicBezTo>
                  <a:pt x="537505" y="15208"/>
                  <a:pt x="591383" y="52153"/>
                  <a:pt x="554438" y="62929"/>
                </a:cubicBezTo>
                <a:cubicBezTo>
                  <a:pt x="517492" y="73705"/>
                  <a:pt x="422050" y="24444"/>
                  <a:pt x="369711" y="72165"/>
                </a:cubicBezTo>
                <a:cubicBezTo>
                  <a:pt x="317372" y="119886"/>
                  <a:pt x="298899" y="296917"/>
                  <a:pt x="240402" y="349256"/>
                </a:cubicBezTo>
                <a:cubicBezTo>
                  <a:pt x="181905" y="401595"/>
                  <a:pt x="54135" y="313850"/>
                  <a:pt x="18729" y="386201"/>
                </a:cubicBezTo>
                <a:cubicBezTo>
                  <a:pt x="-16677" y="458552"/>
                  <a:pt x="4875" y="664832"/>
                  <a:pt x="27966" y="783365"/>
                </a:cubicBezTo>
                <a:cubicBezTo>
                  <a:pt x="51057" y="901898"/>
                  <a:pt x="97239" y="1023510"/>
                  <a:pt x="157275" y="1097401"/>
                </a:cubicBezTo>
                <a:cubicBezTo>
                  <a:pt x="217311" y="1171292"/>
                  <a:pt x="305057" y="1215935"/>
                  <a:pt x="388184" y="1226711"/>
                </a:cubicBezTo>
                <a:cubicBezTo>
                  <a:pt x="471311" y="1237487"/>
                  <a:pt x="592923" y="1158977"/>
                  <a:pt x="656038" y="1162056"/>
                </a:cubicBezTo>
                <a:cubicBezTo>
                  <a:pt x="719153" y="1165135"/>
                  <a:pt x="712996" y="1245183"/>
                  <a:pt x="766875" y="1245183"/>
                </a:cubicBezTo>
                <a:cubicBezTo>
                  <a:pt x="820754" y="1245183"/>
                  <a:pt x="933129" y="1206698"/>
                  <a:pt x="979311" y="1162056"/>
                </a:cubicBezTo>
                <a:cubicBezTo>
                  <a:pt x="1025493" y="1117414"/>
                  <a:pt x="1017796" y="1014274"/>
                  <a:pt x="1043966" y="977329"/>
                </a:cubicBezTo>
                <a:cubicBezTo>
                  <a:pt x="1070136" y="940384"/>
                  <a:pt x="1105541" y="998880"/>
                  <a:pt x="1136329" y="940383"/>
                </a:cubicBezTo>
                <a:cubicBezTo>
                  <a:pt x="1167117" y="881886"/>
                  <a:pt x="1224075" y="717171"/>
                  <a:pt x="1228693" y="626347"/>
                </a:cubicBezTo>
                <a:cubicBezTo>
                  <a:pt x="1233311" y="535523"/>
                  <a:pt x="1217917" y="475487"/>
                  <a:pt x="1164038" y="395438"/>
                </a:cubicBezTo>
                <a:cubicBezTo>
                  <a:pt x="1110159" y="315390"/>
                  <a:pt x="962378" y="218407"/>
                  <a:pt x="914657" y="155292"/>
                </a:cubicBezTo>
                <a:close/>
              </a:path>
            </a:pathLst>
          </a:cu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D3C63F6-5A83-285D-DA25-AEEC8AA233B3}"/>
              </a:ext>
            </a:extLst>
          </p:cNvPr>
          <p:cNvSpPr txBox="1"/>
          <p:nvPr/>
        </p:nvSpPr>
        <p:spPr>
          <a:xfrm>
            <a:off x="9059057" y="3183177"/>
            <a:ext cx="324106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 magmatique</a:t>
            </a:r>
          </a:p>
          <a:p>
            <a:pPr algn="ctr"/>
            <a:endParaRPr lang="fr-FR" b="1" noProof="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D60EA69-F72E-2148-794A-AF6A8CA4978B}"/>
              </a:ext>
            </a:extLst>
          </p:cNvPr>
          <p:cNvGrpSpPr/>
          <p:nvPr/>
        </p:nvGrpSpPr>
        <p:grpSpPr>
          <a:xfrm>
            <a:off x="603654" y="1137693"/>
            <a:ext cx="10826346" cy="345667"/>
            <a:chOff x="603654" y="1137693"/>
            <a:chExt cx="10826346" cy="345667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3EED5FD-0B3D-EFB3-5063-B43171DBA33A}"/>
                </a:ext>
              </a:extLst>
            </p:cNvPr>
            <p:cNvSpPr txBox="1"/>
            <p:nvPr/>
          </p:nvSpPr>
          <p:spPr>
            <a:xfrm>
              <a:off x="603654" y="1137693"/>
              <a:ext cx="2170026" cy="345667"/>
            </a:xfrm>
            <a:prstGeom prst="roundRect">
              <a:avLst>
                <a:gd name="adj" fmla="val 35835"/>
              </a:avLst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Rappel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10613797-4CDE-E875-0482-EE24AFDBBD75}"/>
                </a:ext>
              </a:extLst>
            </p:cNvPr>
            <p:cNvSpPr txBox="1"/>
            <p:nvPr/>
          </p:nvSpPr>
          <p:spPr>
            <a:xfrm>
              <a:off x="2870463" y="1137693"/>
              <a:ext cx="2762693" cy="331878"/>
            </a:xfrm>
            <a:prstGeom prst="roundRect">
              <a:avLst>
                <a:gd name="adj" fmla="val 3583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La fusion partielle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5E8BD140-444A-4836-618F-879C157A64F6}"/>
                </a:ext>
              </a:extLst>
            </p:cNvPr>
            <p:cNvSpPr txBox="1"/>
            <p:nvPr/>
          </p:nvSpPr>
          <p:spPr>
            <a:xfrm>
              <a:off x="8955174" y="1137693"/>
              <a:ext cx="2474826" cy="305027"/>
            </a:xfrm>
            <a:prstGeom prst="roundRect">
              <a:avLst>
                <a:gd name="adj" fmla="val 3583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La solidification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0B09006-8CED-9A40-6F22-326193735CBA}"/>
                </a:ext>
              </a:extLst>
            </p:cNvPr>
            <p:cNvSpPr txBox="1"/>
            <p:nvPr/>
          </p:nvSpPr>
          <p:spPr>
            <a:xfrm>
              <a:off x="5729939" y="1137693"/>
              <a:ext cx="3128453" cy="331878"/>
            </a:xfrm>
            <a:prstGeom prst="roundRect">
              <a:avLst>
                <a:gd name="adj" fmla="val 3583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La montée du magma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22497DA-4A0F-414B-6A06-2712DE130D9E}"/>
              </a:ext>
            </a:extLst>
          </p:cNvPr>
          <p:cNvSpPr txBox="1"/>
          <p:nvPr/>
        </p:nvSpPr>
        <p:spPr>
          <a:xfrm>
            <a:off x="2144760" y="3049030"/>
            <a:ext cx="3096000" cy="852409"/>
          </a:xfrm>
          <a:prstGeom prst="roundRect">
            <a:avLst>
              <a:gd name="adj" fmla="val 3583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/>
              <a:t>Fusion partielle </a:t>
            </a:r>
            <a:br>
              <a:rPr lang="fr-FR" noProof="0" dirty="0"/>
            </a:br>
            <a:r>
              <a:rPr lang="ar-MA" noProof="0" dirty="0"/>
              <a:t> </a:t>
            </a:r>
            <a:r>
              <a:rPr lang="ar-MA" dirty="0"/>
              <a:t>انصهار جزئي</a:t>
            </a:r>
            <a:r>
              <a:rPr lang="ar-MA" noProof="0" dirty="0"/>
              <a:t> </a:t>
            </a:r>
            <a:endParaRPr lang="fr-F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B66AE3-1CF8-FBA0-7AC2-1E73A6A39E4C}"/>
              </a:ext>
            </a:extLst>
          </p:cNvPr>
          <p:cNvSpPr/>
          <p:nvPr/>
        </p:nvSpPr>
        <p:spPr>
          <a:xfrm>
            <a:off x="1996440" y="3794760"/>
            <a:ext cx="3230880" cy="2072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Transformation d’une partie de la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 solide </a:t>
            </a: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magma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00D06ED-CC42-746F-FD41-C8936DE1BF99}"/>
              </a:ext>
            </a:extLst>
          </p:cNvPr>
          <p:cNvSpPr txBox="1"/>
          <p:nvPr/>
        </p:nvSpPr>
        <p:spPr>
          <a:xfrm>
            <a:off x="5817600" y="3003310"/>
            <a:ext cx="3097800" cy="837169"/>
          </a:xfrm>
          <a:prstGeom prst="roundRect">
            <a:avLst>
              <a:gd name="adj" fmla="val 3583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dirty="0"/>
              <a:t>Solidification</a:t>
            </a:r>
            <a:r>
              <a:rPr lang="fr-FR" dirty="0">
                <a:solidFill>
                  <a:srgbClr val="FF0000"/>
                </a:solidFill>
              </a:rPr>
              <a:t> </a:t>
            </a:r>
            <a:br>
              <a:rPr lang="fr-FR" dirty="0">
                <a:solidFill>
                  <a:srgbClr val="FF0000"/>
                </a:solidFill>
              </a:rPr>
            </a:b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ar-MA" dirty="0"/>
              <a:t>تصلب</a:t>
            </a:r>
            <a:endParaRPr lang="fr-FR" noProof="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50922F5-9880-E7A6-9F4C-726FBB772458}"/>
              </a:ext>
            </a:extLst>
          </p:cNvPr>
          <p:cNvSpPr/>
          <p:nvPr/>
        </p:nvSpPr>
        <p:spPr>
          <a:xfrm>
            <a:off x="5805458" y="4084320"/>
            <a:ext cx="3521422" cy="14935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Refroidissement du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magma</a:t>
            </a: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pour devenir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 roche solide.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AD0B4CC-3893-570F-133E-39D61BEBBE36}"/>
              </a:ext>
            </a:extLst>
          </p:cNvPr>
          <p:cNvSpPr txBox="1"/>
          <p:nvPr/>
        </p:nvSpPr>
        <p:spPr>
          <a:xfrm>
            <a:off x="228600" y="6172200"/>
            <a:ext cx="11750040" cy="469344"/>
          </a:xfrm>
          <a:prstGeom prst="roundRect">
            <a:avLst>
              <a:gd name="adj" fmla="val 37012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400" b="1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roche mère subit une </a:t>
            </a:r>
            <a:r>
              <a:rPr lang="fr-FR" sz="2400" b="1" spc="-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fusion partielle </a:t>
            </a:r>
            <a:r>
              <a:rPr lang="fr-FR" sz="2400" b="1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puis une </a:t>
            </a:r>
            <a:r>
              <a:rPr lang="fr-FR" sz="2400" b="1" spc="-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solidification</a:t>
            </a:r>
            <a:r>
              <a:rPr lang="fr-FR" sz="2400" b="1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pour donner une roche magmatique.</a:t>
            </a:r>
          </a:p>
        </p:txBody>
      </p:sp>
    </p:spTree>
    <p:extLst>
      <p:ext uri="{BB962C8B-B14F-4D97-AF65-F5344CB8AC3E}">
        <p14:creationId xmlns:p14="http://schemas.microsoft.com/office/powerpoint/2010/main" val="42837366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10" grpId="0" animBg="1"/>
      <p:bldP spid="11" grpId="0"/>
      <p:bldP spid="3" grpId="0" animBg="1"/>
      <p:bldP spid="4" grpId="0"/>
      <p:bldP spid="28" grpId="0" animBg="1"/>
      <p:bldP spid="29" grpId="0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C61C9-3965-47A6-2242-D01CD64B5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6FEA9A-2E41-07DF-6CEF-27074BF67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418" y="389476"/>
            <a:ext cx="10277091" cy="4700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Commençons par la première étape de la formation des roches magmatiques : la fusion partielle.</a:t>
            </a:r>
          </a:p>
        </p:txBody>
      </p:sp>
      <p:pic>
        <p:nvPicPr>
          <p:cNvPr id="7" name="Google Shape;289;p51">
            <a:extLst>
              <a:ext uri="{FF2B5EF4-FFF2-40B4-BE49-F238E27FC236}">
                <a16:creationId xmlns:a16="http://schemas.microsoft.com/office/drawing/2014/main" id="{540355CF-6250-4DED-F047-D4F797F8D80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5024" y="470256"/>
            <a:ext cx="553927" cy="469999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ZoneTexte 77">
            <a:extLst>
              <a:ext uri="{FF2B5EF4-FFF2-40B4-BE49-F238E27FC236}">
                <a16:creationId xmlns:a16="http://schemas.microsoft.com/office/drawing/2014/main" id="{AFD5A118-3C18-CFB8-D31F-1019C688E67F}"/>
              </a:ext>
            </a:extLst>
          </p:cNvPr>
          <p:cNvSpPr txBox="1"/>
          <p:nvPr/>
        </p:nvSpPr>
        <p:spPr>
          <a:xfrm>
            <a:off x="228600" y="6172200"/>
            <a:ext cx="11750040" cy="469344"/>
          </a:xfrm>
          <a:prstGeom prst="roundRect">
            <a:avLst>
              <a:gd name="adj" fmla="val 37012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400" b="1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 partie de la roche </a:t>
            </a:r>
            <a:r>
              <a:rPr lang="fr-FR" sz="2400" b="1" spc="-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fond</a:t>
            </a:r>
            <a:r>
              <a:rPr lang="fr-FR" sz="2400" b="1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sous l’effet de la température et de la pression, formant du </a:t>
            </a:r>
            <a:r>
              <a:rPr lang="fr-FR" sz="2400" b="1" spc="-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magma</a:t>
            </a:r>
            <a:r>
              <a:rPr lang="fr-FR" sz="2400" b="1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0EFA11B4-FC70-364D-21C4-D2BEADF9CFF8}"/>
              </a:ext>
            </a:extLst>
          </p:cNvPr>
          <p:cNvGrpSpPr/>
          <p:nvPr/>
        </p:nvGrpSpPr>
        <p:grpSpPr>
          <a:xfrm>
            <a:off x="603654" y="1137692"/>
            <a:ext cx="10826346" cy="345668"/>
            <a:chOff x="603654" y="1137692"/>
            <a:chExt cx="10826346" cy="345668"/>
          </a:xfrm>
        </p:grpSpPr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062412DC-4633-D271-D30F-C8DF5DDC5D9F}"/>
                </a:ext>
              </a:extLst>
            </p:cNvPr>
            <p:cNvSpPr txBox="1"/>
            <p:nvPr/>
          </p:nvSpPr>
          <p:spPr>
            <a:xfrm>
              <a:off x="603654" y="1137693"/>
              <a:ext cx="2170026" cy="345667"/>
            </a:xfrm>
            <a:prstGeom prst="roundRect">
              <a:avLst>
                <a:gd name="adj" fmla="val 3583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Rappel</a:t>
              </a: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5BA186EF-882E-D1F7-52A7-4F1748B1FE21}"/>
                </a:ext>
              </a:extLst>
            </p:cNvPr>
            <p:cNvSpPr txBox="1"/>
            <p:nvPr/>
          </p:nvSpPr>
          <p:spPr>
            <a:xfrm>
              <a:off x="2870463" y="1137693"/>
              <a:ext cx="2762693" cy="331878"/>
            </a:xfrm>
            <a:prstGeom prst="roundRect">
              <a:avLst>
                <a:gd name="adj" fmla="val 35835"/>
              </a:avLst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La fusion partielle</a:t>
              </a:r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C2DBB947-6D4E-C7A8-2EA8-BD8BF803F5AA}"/>
                </a:ext>
              </a:extLst>
            </p:cNvPr>
            <p:cNvSpPr txBox="1"/>
            <p:nvPr/>
          </p:nvSpPr>
          <p:spPr>
            <a:xfrm>
              <a:off x="8955174" y="1137692"/>
              <a:ext cx="2474826" cy="331200"/>
            </a:xfrm>
            <a:prstGeom prst="roundRect">
              <a:avLst>
                <a:gd name="adj" fmla="val 3583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La solidification</a:t>
              </a: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DF69A42B-0799-D177-DC86-9DC4A732FBD0}"/>
                </a:ext>
              </a:extLst>
            </p:cNvPr>
            <p:cNvSpPr txBox="1"/>
            <p:nvPr/>
          </p:nvSpPr>
          <p:spPr>
            <a:xfrm>
              <a:off x="5729939" y="1137693"/>
              <a:ext cx="3128453" cy="331878"/>
            </a:xfrm>
            <a:prstGeom prst="roundRect">
              <a:avLst>
                <a:gd name="adj" fmla="val 3583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La montée du magma</a:t>
              </a:r>
            </a:p>
          </p:txBody>
        </p:sp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953BE858-D5D1-8617-6F50-91005422A05F}"/>
              </a:ext>
            </a:extLst>
          </p:cNvPr>
          <p:cNvGrpSpPr/>
          <p:nvPr/>
        </p:nvGrpSpPr>
        <p:grpSpPr>
          <a:xfrm>
            <a:off x="428129" y="2533298"/>
            <a:ext cx="1367810" cy="2940332"/>
            <a:chOff x="428129" y="2533298"/>
            <a:chExt cx="1367810" cy="2940332"/>
          </a:xfrm>
        </p:grpSpPr>
        <p:cxnSp>
          <p:nvCxnSpPr>
            <p:cNvPr id="66" name="Connecteur droit 65">
              <a:extLst>
                <a:ext uri="{FF2B5EF4-FFF2-40B4-BE49-F238E27FC236}">
                  <a16:creationId xmlns:a16="http://schemas.microsoft.com/office/drawing/2014/main" id="{7CEE42B2-CF35-4A7A-9B1D-4951531DC5D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00576" y="2533298"/>
              <a:ext cx="0" cy="2451707"/>
            </a:xfrm>
            <a:prstGeom prst="line">
              <a:avLst/>
            </a:prstGeom>
            <a:ln w="5715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C1945907-E79D-61A3-73C1-D81626B0B1D2}"/>
                </a:ext>
              </a:extLst>
            </p:cNvPr>
            <p:cNvSpPr txBox="1"/>
            <p:nvPr/>
          </p:nvSpPr>
          <p:spPr>
            <a:xfrm>
              <a:off x="428129" y="5073520"/>
              <a:ext cx="13678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Profondeur</a:t>
              </a:r>
            </a:p>
          </p:txBody>
        </p:sp>
      </p:grp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85371039-E070-83E4-DCBA-569491020731}"/>
              </a:ext>
            </a:extLst>
          </p:cNvPr>
          <p:cNvGrpSpPr/>
          <p:nvPr/>
        </p:nvGrpSpPr>
        <p:grpSpPr>
          <a:xfrm>
            <a:off x="7577472" y="2561585"/>
            <a:ext cx="1549399" cy="2330324"/>
            <a:chOff x="7577472" y="2561585"/>
            <a:chExt cx="1549399" cy="2330324"/>
          </a:xfrm>
        </p:grpSpPr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7319D15B-615D-B45B-EAEC-5C97879447E5}"/>
                </a:ext>
              </a:extLst>
            </p:cNvPr>
            <p:cNvSpPr txBox="1"/>
            <p:nvPr/>
          </p:nvSpPr>
          <p:spPr>
            <a:xfrm>
              <a:off x="7577472" y="4491799"/>
              <a:ext cx="154939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Température</a:t>
              </a: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65487FF6-58FE-8778-4891-7D96457637E1}"/>
                </a:ext>
              </a:extLst>
            </p:cNvPr>
            <p:cNvSpPr/>
            <p:nvPr/>
          </p:nvSpPr>
          <p:spPr>
            <a:xfrm>
              <a:off x="8066210" y="2561585"/>
              <a:ext cx="546100" cy="1671320"/>
            </a:xfrm>
            <a:custGeom>
              <a:avLst/>
              <a:gdLst>
                <a:gd name="connsiteX0" fmla="*/ 200661 w 546100"/>
                <a:gd name="connsiteY0" fmla="*/ 0 h 1671320"/>
                <a:gd name="connsiteX1" fmla="*/ 353059 w 546100"/>
                <a:gd name="connsiteY1" fmla="*/ 0 h 1671320"/>
                <a:gd name="connsiteX2" fmla="*/ 391160 w 546100"/>
                <a:gd name="connsiteY2" fmla="*/ 38101 h 1671320"/>
                <a:gd name="connsiteX3" fmla="*/ 391160 w 546100"/>
                <a:gd name="connsiteY3" fmla="*/ 1161861 h 1671320"/>
                <a:gd name="connsiteX4" fmla="*/ 466126 w 546100"/>
                <a:gd name="connsiteY4" fmla="*/ 1211699 h 1671320"/>
                <a:gd name="connsiteX5" fmla="*/ 546100 w 546100"/>
                <a:gd name="connsiteY5" fmla="*/ 1402080 h 1671320"/>
                <a:gd name="connsiteX6" fmla="*/ 273050 w 546100"/>
                <a:gd name="connsiteY6" fmla="*/ 1671320 h 1671320"/>
                <a:gd name="connsiteX7" fmla="*/ 0 w 546100"/>
                <a:gd name="connsiteY7" fmla="*/ 1402080 h 1671320"/>
                <a:gd name="connsiteX8" fmla="*/ 79974 w 546100"/>
                <a:gd name="connsiteY8" fmla="*/ 1211699 h 1671320"/>
                <a:gd name="connsiteX9" fmla="*/ 162560 w 546100"/>
                <a:gd name="connsiteY9" fmla="*/ 1156795 h 1671320"/>
                <a:gd name="connsiteX10" fmla="*/ 162560 w 546100"/>
                <a:gd name="connsiteY10" fmla="*/ 38101 h 1671320"/>
                <a:gd name="connsiteX11" fmla="*/ 200661 w 546100"/>
                <a:gd name="connsiteY11" fmla="*/ 0 h 1671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6100" h="1671320">
                  <a:moveTo>
                    <a:pt x="200661" y="0"/>
                  </a:moveTo>
                  <a:lnTo>
                    <a:pt x="353059" y="0"/>
                  </a:lnTo>
                  <a:cubicBezTo>
                    <a:pt x="374102" y="0"/>
                    <a:pt x="391160" y="17058"/>
                    <a:pt x="391160" y="38101"/>
                  </a:cubicBezTo>
                  <a:lnTo>
                    <a:pt x="391160" y="1161861"/>
                  </a:lnTo>
                  <a:lnTo>
                    <a:pt x="466126" y="1211699"/>
                  </a:lnTo>
                  <a:cubicBezTo>
                    <a:pt x="515538" y="1260422"/>
                    <a:pt x="546100" y="1327732"/>
                    <a:pt x="546100" y="1402080"/>
                  </a:cubicBezTo>
                  <a:cubicBezTo>
                    <a:pt x="546100" y="1550777"/>
                    <a:pt x="423851" y="1671320"/>
                    <a:pt x="273050" y="1671320"/>
                  </a:cubicBezTo>
                  <a:cubicBezTo>
                    <a:pt x="122249" y="1671320"/>
                    <a:pt x="0" y="1550777"/>
                    <a:pt x="0" y="1402080"/>
                  </a:cubicBezTo>
                  <a:cubicBezTo>
                    <a:pt x="0" y="1327732"/>
                    <a:pt x="30562" y="1260422"/>
                    <a:pt x="79974" y="1211699"/>
                  </a:cubicBezTo>
                  <a:lnTo>
                    <a:pt x="162560" y="1156795"/>
                  </a:lnTo>
                  <a:lnTo>
                    <a:pt x="162560" y="38101"/>
                  </a:lnTo>
                  <a:cubicBezTo>
                    <a:pt x="162560" y="17058"/>
                    <a:pt x="179618" y="0"/>
                    <a:pt x="200661" y="0"/>
                  </a:cubicBezTo>
                  <a:close/>
                </a:path>
              </a:pathLst>
            </a:custGeom>
            <a:solidFill>
              <a:schemeClr val="bg1"/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B7E71BF7-1181-CFEB-4116-67D1B9C522F3}"/>
                </a:ext>
              </a:extLst>
            </p:cNvPr>
            <p:cNvSpPr/>
            <p:nvPr/>
          </p:nvSpPr>
          <p:spPr>
            <a:xfrm>
              <a:off x="8127170" y="3742685"/>
              <a:ext cx="432000" cy="432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3DC6BBCA-09CC-9B72-1840-F8ACFA876BB9}"/>
                </a:ext>
              </a:extLst>
            </p:cNvPr>
            <p:cNvSpPr/>
            <p:nvPr/>
          </p:nvSpPr>
          <p:spPr>
            <a:xfrm>
              <a:off x="8294810" y="2640325"/>
              <a:ext cx="91440" cy="126492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73" name="Connecteur droit 72">
              <a:extLst>
                <a:ext uri="{FF2B5EF4-FFF2-40B4-BE49-F238E27FC236}">
                  <a16:creationId xmlns:a16="http://schemas.microsoft.com/office/drawing/2014/main" id="{72C475A7-FCAF-A0A6-77E0-3CC0EB47C7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8386" y="2695189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eur droit 73">
              <a:extLst>
                <a:ext uri="{FF2B5EF4-FFF2-40B4-BE49-F238E27FC236}">
                  <a16:creationId xmlns:a16="http://schemas.microsoft.com/office/drawing/2014/main" id="{DA01F8A7-AD4A-F9C5-2A99-4853470017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8386" y="2849282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cteur droit 74">
              <a:extLst>
                <a:ext uri="{FF2B5EF4-FFF2-40B4-BE49-F238E27FC236}">
                  <a16:creationId xmlns:a16="http://schemas.microsoft.com/office/drawing/2014/main" id="{525DA21D-137A-07C8-F63E-7E8504F949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8386" y="3157468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necteur droit 75">
              <a:extLst>
                <a:ext uri="{FF2B5EF4-FFF2-40B4-BE49-F238E27FC236}">
                  <a16:creationId xmlns:a16="http://schemas.microsoft.com/office/drawing/2014/main" id="{C6CFC3A1-4175-EA9C-769D-42466FB53F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8386" y="3003375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cteur droit 76">
              <a:extLst>
                <a:ext uri="{FF2B5EF4-FFF2-40B4-BE49-F238E27FC236}">
                  <a16:creationId xmlns:a16="http://schemas.microsoft.com/office/drawing/2014/main" id="{8D3F311E-BE90-588B-6B3C-F5F387A164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8386" y="3311561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cteur droit 78">
              <a:extLst>
                <a:ext uri="{FF2B5EF4-FFF2-40B4-BE49-F238E27FC236}">
                  <a16:creationId xmlns:a16="http://schemas.microsoft.com/office/drawing/2014/main" id="{2D9E8E40-AD67-E71D-C4B1-C13252392C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8386" y="3465654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cteur droit 79">
              <a:extLst>
                <a:ext uri="{FF2B5EF4-FFF2-40B4-BE49-F238E27FC236}">
                  <a16:creationId xmlns:a16="http://schemas.microsoft.com/office/drawing/2014/main" id="{D303C844-FC61-FA99-4BFA-699FBD1D67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8386" y="3619749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8FDBFFEC-5E64-0771-EA78-009EC803373F}"/>
              </a:ext>
            </a:extLst>
          </p:cNvPr>
          <p:cNvGrpSpPr/>
          <p:nvPr/>
        </p:nvGrpSpPr>
        <p:grpSpPr>
          <a:xfrm>
            <a:off x="3589173" y="3182393"/>
            <a:ext cx="597618" cy="1848853"/>
            <a:chOff x="3138622" y="2786022"/>
            <a:chExt cx="597618" cy="1848853"/>
          </a:xfrm>
        </p:grpSpPr>
        <p:sp>
          <p:nvSpPr>
            <p:cNvPr id="82" name="Flèche : bas 81">
              <a:extLst>
                <a:ext uri="{FF2B5EF4-FFF2-40B4-BE49-F238E27FC236}">
                  <a16:creationId xmlns:a16="http://schemas.microsoft.com/office/drawing/2014/main" id="{9C53C246-643E-63E9-2E28-711F6D02E049}"/>
                </a:ext>
              </a:extLst>
            </p:cNvPr>
            <p:cNvSpPr/>
            <p:nvPr/>
          </p:nvSpPr>
          <p:spPr>
            <a:xfrm rot="18924283">
              <a:off x="3138622" y="3211620"/>
              <a:ext cx="307714" cy="1423255"/>
            </a:xfrm>
            <a:prstGeom prst="down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086E6D17-0153-DCE6-DF8A-0D906BA8A3E6}"/>
                </a:ext>
              </a:extLst>
            </p:cNvPr>
            <p:cNvSpPr txBox="1"/>
            <p:nvPr/>
          </p:nvSpPr>
          <p:spPr>
            <a:xfrm rot="2732077">
              <a:off x="2639144" y="3483008"/>
              <a:ext cx="17940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Fusion partielle</a:t>
              </a:r>
            </a:p>
          </p:txBody>
        </p:sp>
      </p:grpSp>
      <p:grpSp>
        <p:nvGrpSpPr>
          <p:cNvPr id="98" name="Groupe 97">
            <a:extLst>
              <a:ext uri="{FF2B5EF4-FFF2-40B4-BE49-F238E27FC236}">
                <a16:creationId xmlns:a16="http://schemas.microsoft.com/office/drawing/2014/main" id="{21E6D7DB-F9AA-404E-9382-E0430E130607}"/>
              </a:ext>
            </a:extLst>
          </p:cNvPr>
          <p:cNvGrpSpPr/>
          <p:nvPr/>
        </p:nvGrpSpPr>
        <p:grpSpPr>
          <a:xfrm>
            <a:off x="10043124" y="2789445"/>
            <a:ext cx="1395984" cy="2080750"/>
            <a:chOff x="10043124" y="2789445"/>
            <a:chExt cx="1395984" cy="2080750"/>
          </a:xfrm>
        </p:grpSpPr>
        <p:sp>
          <p:nvSpPr>
            <p:cNvPr id="99" name="ZoneTexte 98">
              <a:extLst>
                <a:ext uri="{FF2B5EF4-FFF2-40B4-BE49-F238E27FC236}">
                  <a16:creationId xmlns:a16="http://schemas.microsoft.com/office/drawing/2014/main" id="{2EC4B3DB-0F78-EC0B-A804-8889546ACCBA}"/>
                </a:ext>
              </a:extLst>
            </p:cNvPr>
            <p:cNvSpPr txBox="1"/>
            <p:nvPr/>
          </p:nvSpPr>
          <p:spPr>
            <a:xfrm>
              <a:off x="10305101" y="4470085"/>
              <a:ext cx="108266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Pression</a:t>
              </a:r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BA15B3E6-4218-AE7C-CCA7-1F392211E458}"/>
                </a:ext>
              </a:extLst>
            </p:cNvPr>
            <p:cNvSpPr/>
            <p:nvPr/>
          </p:nvSpPr>
          <p:spPr>
            <a:xfrm>
              <a:off x="10043124" y="2789445"/>
              <a:ext cx="1395984" cy="1383792"/>
            </a:xfrm>
            <a:prstGeom prst="ellipse">
              <a:avLst/>
            </a:prstGeom>
            <a:noFill/>
            <a:ln w="762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02" name="Connecteur droit 101">
              <a:extLst>
                <a:ext uri="{FF2B5EF4-FFF2-40B4-BE49-F238E27FC236}">
                  <a16:creationId xmlns:a16="http://schemas.microsoft.com/office/drawing/2014/main" id="{85A7A896-B35F-A48C-9AAF-A05125945E83}"/>
                </a:ext>
              </a:extLst>
            </p:cNvPr>
            <p:cNvCxnSpPr>
              <a:cxnSpLocks/>
              <a:stCxn id="101" idx="0"/>
              <a:endCxn id="101" idx="4"/>
            </p:cNvCxnSpPr>
            <p:nvPr/>
          </p:nvCxnSpPr>
          <p:spPr>
            <a:xfrm>
              <a:off x="10741116" y="2789445"/>
              <a:ext cx="0" cy="13837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onnecteur droit 102">
              <a:extLst>
                <a:ext uri="{FF2B5EF4-FFF2-40B4-BE49-F238E27FC236}">
                  <a16:creationId xmlns:a16="http://schemas.microsoft.com/office/drawing/2014/main" id="{ECA36AD4-CD77-D763-A6D8-7C6E05D85EE3}"/>
                </a:ext>
              </a:extLst>
            </p:cNvPr>
            <p:cNvCxnSpPr>
              <a:cxnSpLocks/>
              <a:stCxn id="101" idx="2"/>
              <a:endCxn id="101" idx="6"/>
            </p:cNvCxnSpPr>
            <p:nvPr/>
          </p:nvCxnSpPr>
          <p:spPr>
            <a:xfrm>
              <a:off x="10043124" y="3481341"/>
              <a:ext cx="139598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cteur droit 105">
              <a:extLst>
                <a:ext uri="{FF2B5EF4-FFF2-40B4-BE49-F238E27FC236}">
                  <a16:creationId xmlns:a16="http://schemas.microsoft.com/office/drawing/2014/main" id="{0CC1B0DE-24BB-D54E-35E1-7CCDC806252A}"/>
                </a:ext>
              </a:extLst>
            </p:cNvPr>
            <p:cNvCxnSpPr>
              <a:cxnSpLocks/>
              <a:stCxn id="101" idx="7"/>
              <a:endCxn id="112" idx="3"/>
            </p:cNvCxnSpPr>
            <p:nvPr/>
          </p:nvCxnSpPr>
          <p:spPr>
            <a:xfrm flipH="1">
              <a:off x="10407398" y="2992097"/>
              <a:ext cx="827273" cy="80913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Connecteur droit 106">
              <a:extLst>
                <a:ext uri="{FF2B5EF4-FFF2-40B4-BE49-F238E27FC236}">
                  <a16:creationId xmlns:a16="http://schemas.microsoft.com/office/drawing/2014/main" id="{933CE0D3-5751-E51D-2A99-BDEA2602A215}"/>
                </a:ext>
              </a:extLst>
            </p:cNvPr>
            <p:cNvCxnSpPr>
              <a:cxnSpLocks/>
              <a:stCxn id="101" idx="1"/>
              <a:endCxn id="112" idx="5"/>
            </p:cNvCxnSpPr>
            <p:nvPr/>
          </p:nvCxnSpPr>
          <p:spPr>
            <a:xfrm>
              <a:off x="10247561" y="2992097"/>
              <a:ext cx="770777" cy="80913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Connecteur droit 107">
              <a:extLst>
                <a:ext uri="{FF2B5EF4-FFF2-40B4-BE49-F238E27FC236}">
                  <a16:creationId xmlns:a16="http://schemas.microsoft.com/office/drawing/2014/main" id="{3A37EAC4-3ACE-C718-392F-C4519251F2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57652" y="2850405"/>
              <a:ext cx="548640" cy="900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Connecteur droit 108">
              <a:extLst>
                <a:ext uri="{FF2B5EF4-FFF2-40B4-BE49-F238E27FC236}">
                  <a16:creationId xmlns:a16="http://schemas.microsoft.com/office/drawing/2014/main" id="{E7E4F0EC-0E9B-14B3-0BB7-B2902E85A485}"/>
                </a:ext>
              </a:extLst>
            </p:cNvPr>
            <p:cNvCxnSpPr>
              <a:cxnSpLocks/>
            </p:cNvCxnSpPr>
            <p:nvPr/>
          </p:nvCxnSpPr>
          <p:spPr>
            <a:xfrm>
              <a:off x="10475940" y="2844309"/>
              <a:ext cx="384048" cy="89611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Connecteur droit 109">
              <a:extLst>
                <a:ext uri="{FF2B5EF4-FFF2-40B4-BE49-F238E27FC236}">
                  <a16:creationId xmlns:a16="http://schemas.microsoft.com/office/drawing/2014/main" id="{F0A7347A-AA61-E2D2-2A1B-566DF23A8CF9}"/>
                </a:ext>
              </a:extLst>
            </p:cNvPr>
            <p:cNvCxnSpPr>
              <a:cxnSpLocks/>
            </p:cNvCxnSpPr>
            <p:nvPr/>
          </p:nvCxnSpPr>
          <p:spPr>
            <a:xfrm>
              <a:off x="10110180" y="3197877"/>
              <a:ext cx="1249680" cy="54254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necteur droit 110">
              <a:extLst>
                <a:ext uri="{FF2B5EF4-FFF2-40B4-BE49-F238E27FC236}">
                  <a16:creationId xmlns:a16="http://schemas.microsoft.com/office/drawing/2014/main" id="{F9EB7A8E-472A-6811-09F7-DAE25EDFFE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28468" y="3216165"/>
              <a:ext cx="1231392" cy="50596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19ADE190-0CC4-E534-B8A7-866CD37C8F46}"/>
                </a:ext>
              </a:extLst>
            </p:cNvPr>
            <p:cNvSpPr/>
            <p:nvPr/>
          </p:nvSpPr>
          <p:spPr>
            <a:xfrm>
              <a:off x="10280868" y="3063765"/>
              <a:ext cx="864000" cy="86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4" name="ZoneTexte 113">
              <a:extLst>
                <a:ext uri="{FF2B5EF4-FFF2-40B4-BE49-F238E27FC236}">
                  <a16:creationId xmlns:a16="http://schemas.microsoft.com/office/drawing/2014/main" id="{03978742-7E86-0734-4E92-8C47E435561B}"/>
                </a:ext>
              </a:extLst>
            </p:cNvPr>
            <p:cNvSpPr txBox="1"/>
            <p:nvPr/>
          </p:nvSpPr>
          <p:spPr>
            <a:xfrm>
              <a:off x="10271884" y="3765126"/>
              <a:ext cx="90762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1100" b="1" dirty="0">
                  <a:latin typeface="Calibri" panose="020F0502020204030204" pitchFamily="34" charset="0"/>
                  <a:cs typeface="Calibri" panose="020F0502020204030204" pitchFamily="34" charset="0"/>
                </a:rPr>
                <a:t>Pression Bar</a:t>
              </a:r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4BDFD187-210C-5B19-0D89-316E6BED7A14}"/>
                </a:ext>
              </a:extLst>
            </p:cNvPr>
            <p:cNvSpPr/>
            <p:nvPr/>
          </p:nvSpPr>
          <p:spPr>
            <a:xfrm>
              <a:off x="10652724" y="3392949"/>
              <a:ext cx="176784" cy="170688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17" name="Connecteur droit avec flèche 116">
              <a:extLst>
                <a:ext uri="{FF2B5EF4-FFF2-40B4-BE49-F238E27FC236}">
                  <a16:creationId xmlns:a16="http://schemas.microsoft.com/office/drawing/2014/main" id="{058AAA3E-4765-7484-A930-C2BB77655826}"/>
                </a:ext>
              </a:extLst>
            </p:cNvPr>
            <p:cNvCxnSpPr>
              <a:cxnSpLocks/>
            </p:cNvCxnSpPr>
            <p:nvPr/>
          </p:nvCxnSpPr>
          <p:spPr>
            <a:xfrm>
              <a:off x="10744710" y="3003176"/>
              <a:ext cx="0" cy="481759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8" name="Forme libre : forme 117">
            <a:extLst>
              <a:ext uri="{FF2B5EF4-FFF2-40B4-BE49-F238E27FC236}">
                <a16:creationId xmlns:a16="http://schemas.microsoft.com/office/drawing/2014/main" id="{03AE5207-648D-62A9-29B2-F8343D7BB126}"/>
              </a:ext>
            </a:extLst>
          </p:cNvPr>
          <p:cNvSpPr/>
          <p:nvPr/>
        </p:nvSpPr>
        <p:spPr>
          <a:xfrm>
            <a:off x="706284" y="1972734"/>
            <a:ext cx="5975321" cy="215126"/>
          </a:xfrm>
          <a:custGeom>
            <a:avLst/>
            <a:gdLst>
              <a:gd name="connsiteX0" fmla="*/ 0 w 5380383"/>
              <a:gd name="connsiteY0" fmla="*/ 225558 h 278567"/>
              <a:gd name="connsiteX1" fmla="*/ 662609 w 5380383"/>
              <a:gd name="connsiteY1" fmla="*/ 271 h 278567"/>
              <a:gd name="connsiteX2" fmla="*/ 1444487 w 5380383"/>
              <a:gd name="connsiteY2" fmla="*/ 265315 h 278567"/>
              <a:gd name="connsiteX3" fmla="*/ 2332383 w 5380383"/>
              <a:gd name="connsiteY3" fmla="*/ 93037 h 278567"/>
              <a:gd name="connsiteX4" fmla="*/ 3511827 w 5380383"/>
              <a:gd name="connsiteY4" fmla="*/ 132793 h 278567"/>
              <a:gd name="connsiteX5" fmla="*/ 4863548 w 5380383"/>
              <a:gd name="connsiteY5" fmla="*/ 172550 h 278567"/>
              <a:gd name="connsiteX6" fmla="*/ 5380383 w 5380383"/>
              <a:gd name="connsiteY6" fmla="*/ 278567 h 278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80383" h="278567">
                <a:moveTo>
                  <a:pt x="0" y="225558"/>
                </a:moveTo>
                <a:cubicBezTo>
                  <a:pt x="210930" y="109601"/>
                  <a:pt x="421861" y="-6355"/>
                  <a:pt x="662609" y="271"/>
                </a:cubicBezTo>
                <a:cubicBezTo>
                  <a:pt x="903357" y="6897"/>
                  <a:pt x="1166191" y="249854"/>
                  <a:pt x="1444487" y="265315"/>
                </a:cubicBezTo>
                <a:cubicBezTo>
                  <a:pt x="1722783" y="280776"/>
                  <a:pt x="1987826" y="115124"/>
                  <a:pt x="2332383" y="93037"/>
                </a:cubicBezTo>
                <a:cubicBezTo>
                  <a:pt x="2676940" y="70950"/>
                  <a:pt x="3511827" y="132793"/>
                  <a:pt x="3511827" y="132793"/>
                </a:cubicBezTo>
                <a:cubicBezTo>
                  <a:pt x="3933688" y="146045"/>
                  <a:pt x="4552122" y="148254"/>
                  <a:pt x="4863548" y="172550"/>
                </a:cubicBezTo>
                <a:cubicBezTo>
                  <a:pt x="5174974" y="196846"/>
                  <a:pt x="5277678" y="237706"/>
                  <a:pt x="5380383" y="278567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9" name="ZoneTexte 118">
            <a:extLst>
              <a:ext uri="{FF2B5EF4-FFF2-40B4-BE49-F238E27FC236}">
                <a16:creationId xmlns:a16="http://schemas.microsoft.com/office/drawing/2014/main" id="{F91F698E-6378-2628-884A-F6089F5BB559}"/>
              </a:ext>
            </a:extLst>
          </p:cNvPr>
          <p:cNvSpPr txBox="1"/>
          <p:nvPr/>
        </p:nvSpPr>
        <p:spPr>
          <a:xfrm>
            <a:off x="2770493" y="1587801"/>
            <a:ext cx="2151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Surface de la Terre</a:t>
            </a:r>
          </a:p>
        </p:txBody>
      </p:sp>
      <p:sp>
        <p:nvSpPr>
          <p:cNvPr id="120" name="Rectangle : coins arrondis 119">
            <a:extLst>
              <a:ext uri="{FF2B5EF4-FFF2-40B4-BE49-F238E27FC236}">
                <a16:creationId xmlns:a16="http://schemas.microsoft.com/office/drawing/2014/main" id="{89F6F05E-AD64-F7B8-3CF0-F05E8E52ECF5}"/>
              </a:ext>
            </a:extLst>
          </p:cNvPr>
          <p:cNvSpPr/>
          <p:nvPr/>
        </p:nvSpPr>
        <p:spPr>
          <a:xfrm>
            <a:off x="311285" y="1605064"/>
            <a:ext cx="6799633" cy="443581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1" name="ZoneTexte 120">
            <a:extLst>
              <a:ext uri="{FF2B5EF4-FFF2-40B4-BE49-F238E27FC236}">
                <a16:creationId xmlns:a16="http://schemas.microsoft.com/office/drawing/2014/main" id="{F69C449E-F640-0F32-48F9-624C6F90D2D7}"/>
              </a:ext>
            </a:extLst>
          </p:cNvPr>
          <p:cNvSpPr txBox="1"/>
          <p:nvPr/>
        </p:nvSpPr>
        <p:spPr>
          <a:xfrm>
            <a:off x="7711942" y="4975893"/>
            <a:ext cx="3789775" cy="432792"/>
          </a:xfrm>
          <a:prstGeom prst="roundRect">
            <a:avLst>
              <a:gd name="adj" fmla="val 50000"/>
            </a:avLst>
          </a:prstGeom>
          <a:solidFill>
            <a:srgbClr val="C000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2000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Intervention des deux facteurs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FF46093-67B1-A293-864A-627A3B179A92}"/>
              </a:ext>
            </a:extLst>
          </p:cNvPr>
          <p:cNvGrpSpPr/>
          <p:nvPr/>
        </p:nvGrpSpPr>
        <p:grpSpPr>
          <a:xfrm>
            <a:off x="3106193" y="4434279"/>
            <a:ext cx="3483237" cy="1568534"/>
            <a:chOff x="3106193" y="4434279"/>
            <a:chExt cx="3483237" cy="156853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EB323F1-91F0-C2A6-751D-A891166BD6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DFCFC"/>
                </a:clrFrom>
                <a:clrTo>
                  <a:srgbClr val="FDFCFC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773728" y="4434279"/>
              <a:ext cx="1815702" cy="1320511"/>
            </a:xfrm>
            <a:prstGeom prst="rect">
              <a:avLst/>
            </a:prstGeom>
          </p:spPr>
        </p:pic>
        <p:sp>
          <p:nvSpPr>
            <p:cNvPr id="122" name="ZoneTexte 121">
              <a:extLst>
                <a:ext uri="{FF2B5EF4-FFF2-40B4-BE49-F238E27FC236}">
                  <a16:creationId xmlns:a16="http://schemas.microsoft.com/office/drawing/2014/main" id="{ADF0E788-55BD-4A12-C880-E182924D268E}"/>
                </a:ext>
              </a:extLst>
            </p:cNvPr>
            <p:cNvSpPr txBox="1"/>
            <p:nvPr/>
          </p:nvSpPr>
          <p:spPr>
            <a:xfrm>
              <a:off x="3106193" y="5602703"/>
              <a:ext cx="25852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Formation du magma </a:t>
              </a:r>
            </a:p>
          </p:txBody>
        </p:sp>
        <p:cxnSp>
          <p:nvCxnSpPr>
            <p:cNvPr id="127" name="Connecteur droit avec flèche 126">
              <a:extLst>
                <a:ext uri="{FF2B5EF4-FFF2-40B4-BE49-F238E27FC236}">
                  <a16:creationId xmlns:a16="http://schemas.microsoft.com/office/drawing/2014/main" id="{011F5097-A8AA-A218-44C9-2499AB83DB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14127" y="5197033"/>
              <a:ext cx="648182" cy="41668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F34E6F70-EDF3-4637-F3E6-B7E92C61016F}"/>
              </a:ext>
            </a:extLst>
          </p:cNvPr>
          <p:cNvGrpSpPr/>
          <p:nvPr/>
        </p:nvGrpSpPr>
        <p:grpSpPr>
          <a:xfrm>
            <a:off x="1384041" y="2257342"/>
            <a:ext cx="2743379" cy="1447515"/>
            <a:chOff x="1384041" y="2257342"/>
            <a:chExt cx="2743379" cy="1447515"/>
          </a:xfrm>
        </p:grpSpPr>
        <p:sp>
          <p:nvSpPr>
            <p:cNvPr id="87" name="ZoneTexte 86">
              <a:extLst>
                <a:ext uri="{FF2B5EF4-FFF2-40B4-BE49-F238E27FC236}">
                  <a16:creationId xmlns:a16="http://schemas.microsoft.com/office/drawing/2014/main" id="{3C541C78-2AC6-0E8B-C9C1-26A1C04B1B5B}"/>
                </a:ext>
              </a:extLst>
            </p:cNvPr>
            <p:cNvSpPr txBox="1"/>
            <p:nvPr/>
          </p:nvSpPr>
          <p:spPr>
            <a:xfrm>
              <a:off x="1766837" y="2257342"/>
              <a:ext cx="23605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Roche mère (solide)</a:t>
              </a:r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71C4C7D-8DFD-E386-5DB4-5684EB9BDF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/>
          </p:blipFill>
          <p:spPr>
            <a:xfrm>
              <a:off x="1384041" y="2572038"/>
              <a:ext cx="2161392" cy="11328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59959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12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29E05-59E5-4DDD-DFE6-402692F9A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87A0F835-66D5-1139-012B-365ABD0AD367}"/>
              </a:ext>
            </a:extLst>
          </p:cNvPr>
          <p:cNvSpPr/>
          <p:nvPr/>
        </p:nvSpPr>
        <p:spPr>
          <a:xfrm rot="21110469">
            <a:off x="3603810" y="1908320"/>
            <a:ext cx="1075765" cy="431468"/>
          </a:xfrm>
          <a:custGeom>
            <a:avLst/>
            <a:gdLst>
              <a:gd name="connsiteX0" fmla="*/ 1021976 w 1021976"/>
              <a:gd name="connsiteY0" fmla="*/ 404574 h 404574"/>
              <a:gd name="connsiteX1" fmla="*/ 448235 w 1021976"/>
              <a:gd name="connsiteY1" fmla="*/ 1162 h 404574"/>
              <a:gd name="connsiteX2" fmla="*/ 0 w 1021976"/>
              <a:gd name="connsiteY2" fmla="*/ 305962 h 404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1976" h="404574">
                <a:moveTo>
                  <a:pt x="1021976" y="404574"/>
                </a:moveTo>
                <a:cubicBezTo>
                  <a:pt x="820270" y="211085"/>
                  <a:pt x="618564" y="17597"/>
                  <a:pt x="448235" y="1162"/>
                </a:cubicBezTo>
                <a:cubicBezTo>
                  <a:pt x="277906" y="-15273"/>
                  <a:pt x="138953" y="145344"/>
                  <a:pt x="0" y="305962"/>
                </a:cubicBezTo>
              </a:path>
            </a:pathLst>
          </a:cu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Forme libre : forme 63">
            <a:extLst>
              <a:ext uri="{FF2B5EF4-FFF2-40B4-BE49-F238E27FC236}">
                <a16:creationId xmlns:a16="http://schemas.microsoft.com/office/drawing/2014/main" id="{31C5BDA4-E9B2-CAB9-F832-E3B6543B024F}"/>
              </a:ext>
            </a:extLst>
          </p:cNvPr>
          <p:cNvSpPr/>
          <p:nvPr/>
        </p:nvSpPr>
        <p:spPr>
          <a:xfrm>
            <a:off x="6339410" y="3436322"/>
            <a:ext cx="1531620" cy="1455420"/>
          </a:xfrm>
          <a:custGeom>
            <a:avLst/>
            <a:gdLst>
              <a:gd name="connsiteX0" fmla="*/ 0 w 1333500"/>
              <a:gd name="connsiteY0" fmla="*/ 1104900 h 1196340"/>
              <a:gd name="connsiteX1" fmla="*/ 91440 w 1333500"/>
              <a:gd name="connsiteY1" fmla="*/ 1074420 h 1196340"/>
              <a:gd name="connsiteX2" fmla="*/ 205740 w 1333500"/>
              <a:gd name="connsiteY2" fmla="*/ 975360 h 1196340"/>
              <a:gd name="connsiteX3" fmla="*/ 358140 w 1333500"/>
              <a:gd name="connsiteY3" fmla="*/ 914400 h 1196340"/>
              <a:gd name="connsiteX4" fmla="*/ 373380 w 1333500"/>
              <a:gd name="connsiteY4" fmla="*/ 754380 h 1196340"/>
              <a:gd name="connsiteX5" fmla="*/ 457200 w 1333500"/>
              <a:gd name="connsiteY5" fmla="*/ 739140 h 1196340"/>
              <a:gd name="connsiteX6" fmla="*/ 525780 w 1333500"/>
              <a:gd name="connsiteY6" fmla="*/ 617220 h 1196340"/>
              <a:gd name="connsiteX7" fmla="*/ 617220 w 1333500"/>
              <a:gd name="connsiteY7" fmla="*/ 594360 h 1196340"/>
              <a:gd name="connsiteX8" fmla="*/ 800100 w 1333500"/>
              <a:gd name="connsiteY8" fmla="*/ 571500 h 1196340"/>
              <a:gd name="connsiteX9" fmla="*/ 777240 w 1333500"/>
              <a:gd name="connsiteY9" fmla="*/ 457200 h 1196340"/>
              <a:gd name="connsiteX10" fmla="*/ 838200 w 1333500"/>
              <a:gd name="connsiteY10" fmla="*/ 403860 h 1196340"/>
              <a:gd name="connsiteX11" fmla="*/ 868680 w 1333500"/>
              <a:gd name="connsiteY11" fmla="*/ 289560 h 1196340"/>
              <a:gd name="connsiteX12" fmla="*/ 929640 w 1333500"/>
              <a:gd name="connsiteY12" fmla="*/ 281940 h 1196340"/>
              <a:gd name="connsiteX13" fmla="*/ 1028700 w 1333500"/>
              <a:gd name="connsiteY13" fmla="*/ 251460 h 1196340"/>
              <a:gd name="connsiteX14" fmla="*/ 1059180 w 1333500"/>
              <a:gd name="connsiteY14" fmla="*/ 160020 h 1196340"/>
              <a:gd name="connsiteX15" fmla="*/ 1120140 w 1333500"/>
              <a:gd name="connsiteY15" fmla="*/ 144780 h 1196340"/>
              <a:gd name="connsiteX16" fmla="*/ 1219200 w 1333500"/>
              <a:gd name="connsiteY16" fmla="*/ 114300 h 1196340"/>
              <a:gd name="connsiteX17" fmla="*/ 1287780 w 1333500"/>
              <a:gd name="connsiteY17" fmla="*/ 15240 h 1196340"/>
              <a:gd name="connsiteX18" fmla="*/ 1333500 w 1333500"/>
              <a:gd name="connsiteY18" fmla="*/ 0 h 1196340"/>
              <a:gd name="connsiteX19" fmla="*/ 1325880 w 1333500"/>
              <a:gd name="connsiteY19" fmla="*/ 83820 h 1196340"/>
              <a:gd name="connsiteX20" fmla="*/ 1226820 w 1333500"/>
              <a:gd name="connsiteY20" fmla="*/ 144780 h 1196340"/>
              <a:gd name="connsiteX21" fmla="*/ 1066800 w 1333500"/>
              <a:gd name="connsiteY21" fmla="*/ 251460 h 1196340"/>
              <a:gd name="connsiteX22" fmla="*/ 929640 w 1333500"/>
              <a:gd name="connsiteY22" fmla="*/ 312420 h 1196340"/>
              <a:gd name="connsiteX23" fmla="*/ 853440 w 1333500"/>
              <a:gd name="connsiteY23" fmla="*/ 502920 h 1196340"/>
              <a:gd name="connsiteX24" fmla="*/ 822960 w 1333500"/>
              <a:gd name="connsiteY24" fmla="*/ 617220 h 1196340"/>
              <a:gd name="connsiteX25" fmla="*/ 708660 w 1333500"/>
              <a:gd name="connsiteY25" fmla="*/ 678180 h 1196340"/>
              <a:gd name="connsiteX26" fmla="*/ 586740 w 1333500"/>
              <a:gd name="connsiteY26" fmla="*/ 678180 h 1196340"/>
              <a:gd name="connsiteX27" fmla="*/ 449580 w 1333500"/>
              <a:gd name="connsiteY27" fmla="*/ 792480 h 1196340"/>
              <a:gd name="connsiteX28" fmla="*/ 396240 w 1333500"/>
              <a:gd name="connsiteY28" fmla="*/ 876300 h 1196340"/>
              <a:gd name="connsiteX29" fmla="*/ 312420 w 1333500"/>
              <a:gd name="connsiteY29" fmla="*/ 1021080 h 1196340"/>
              <a:gd name="connsiteX30" fmla="*/ 144780 w 1333500"/>
              <a:gd name="connsiteY30" fmla="*/ 1143000 h 1196340"/>
              <a:gd name="connsiteX31" fmla="*/ 7620 w 1333500"/>
              <a:gd name="connsiteY31" fmla="*/ 1196340 h 1196340"/>
              <a:gd name="connsiteX32" fmla="*/ 0 w 1333500"/>
              <a:gd name="connsiteY32" fmla="*/ 1104900 h 1196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333500" h="1196340">
                <a:moveTo>
                  <a:pt x="0" y="1104900"/>
                </a:moveTo>
                <a:lnTo>
                  <a:pt x="91440" y="1074420"/>
                </a:lnTo>
                <a:lnTo>
                  <a:pt x="205740" y="975360"/>
                </a:lnTo>
                <a:lnTo>
                  <a:pt x="358140" y="914400"/>
                </a:lnTo>
                <a:lnTo>
                  <a:pt x="373380" y="754380"/>
                </a:lnTo>
                <a:lnTo>
                  <a:pt x="457200" y="739140"/>
                </a:lnTo>
                <a:lnTo>
                  <a:pt x="525780" y="617220"/>
                </a:lnTo>
                <a:lnTo>
                  <a:pt x="617220" y="594360"/>
                </a:lnTo>
                <a:lnTo>
                  <a:pt x="800100" y="571500"/>
                </a:lnTo>
                <a:lnTo>
                  <a:pt x="777240" y="457200"/>
                </a:lnTo>
                <a:lnTo>
                  <a:pt x="838200" y="403860"/>
                </a:lnTo>
                <a:lnTo>
                  <a:pt x="868680" y="289560"/>
                </a:lnTo>
                <a:lnTo>
                  <a:pt x="929640" y="281940"/>
                </a:lnTo>
                <a:lnTo>
                  <a:pt x="1028700" y="251460"/>
                </a:lnTo>
                <a:lnTo>
                  <a:pt x="1059180" y="160020"/>
                </a:lnTo>
                <a:lnTo>
                  <a:pt x="1120140" y="144780"/>
                </a:lnTo>
                <a:lnTo>
                  <a:pt x="1219200" y="114300"/>
                </a:lnTo>
                <a:lnTo>
                  <a:pt x="1287780" y="15240"/>
                </a:lnTo>
                <a:lnTo>
                  <a:pt x="1333500" y="0"/>
                </a:lnTo>
                <a:lnTo>
                  <a:pt x="1325880" y="83820"/>
                </a:lnTo>
                <a:lnTo>
                  <a:pt x="1226820" y="144780"/>
                </a:lnTo>
                <a:lnTo>
                  <a:pt x="1066800" y="251460"/>
                </a:lnTo>
                <a:lnTo>
                  <a:pt x="929640" y="312420"/>
                </a:lnTo>
                <a:lnTo>
                  <a:pt x="853440" y="502920"/>
                </a:lnTo>
                <a:lnTo>
                  <a:pt x="822960" y="617220"/>
                </a:lnTo>
                <a:lnTo>
                  <a:pt x="708660" y="678180"/>
                </a:lnTo>
                <a:lnTo>
                  <a:pt x="586740" y="678180"/>
                </a:lnTo>
                <a:lnTo>
                  <a:pt x="449580" y="792480"/>
                </a:lnTo>
                <a:lnTo>
                  <a:pt x="396240" y="876300"/>
                </a:lnTo>
                <a:lnTo>
                  <a:pt x="312420" y="1021080"/>
                </a:lnTo>
                <a:lnTo>
                  <a:pt x="144780" y="1143000"/>
                </a:lnTo>
                <a:lnTo>
                  <a:pt x="7620" y="1196340"/>
                </a:lnTo>
                <a:lnTo>
                  <a:pt x="0" y="11049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DA5BA4F-111A-10B6-B2A6-054150D92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658" y="237076"/>
            <a:ext cx="10277091" cy="4700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Après la formation du magma, la deuxième étape est sa montée vers la surface.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Google Shape;289;p51">
            <a:extLst>
              <a:ext uri="{FF2B5EF4-FFF2-40B4-BE49-F238E27FC236}">
                <a16:creationId xmlns:a16="http://schemas.microsoft.com/office/drawing/2014/main" id="{8E3F2B9F-4516-E974-BDB2-753958CB532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5024" y="470256"/>
            <a:ext cx="553927" cy="469999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ZoneTexte 77">
            <a:extLst>
              <a:ext uri="{FF2B5EF4-FFF2-40B4-BE49-F238E27FC236}">
                <a16:creationId xmlns:a16="http://schemas.microsoft.com/office/drawing/2014/main" id="{764DA99E-243D-2B05-87BB-33B8DBBAE26B}"/>
              </a:ext>
            </a:extLst>
          </p:cNvPr>
          <p:cNvSpPr txBox="1"/>
          <p:nvPr/>
        </p:nvSpPr>
        <p:spPr>
          <a:xfrm>
            <a:off x="228600" y="6172200"/>
            <a:ext cx="11750040" cy="469344"/>
          </a:xfrm>
          <a:prstGeom prst="roundRect">
            <a:avLst>
              <a:gd name="adj" fmla="val 37012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400" b="1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magma est </a:t>
            </a:r>
            <a:r>
              <a:rPr lang="fr-FR" sz="2400" b="1" spc="-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moins dense </a:t>
            </a:r>
            <a:r>
              <a:rPr lang="fr-FR" sz="2400" b="1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 les roches solides, il s'élève vers la surface en utilisant des </a:t>
            </a:r>
            <a:r>
              <a:rPr lang="fr-FR" sz="2400" b="1" spc="-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fissures</a:t>
            </a:r>
            <a:r>
              <a:rPr lang="fr-FR" sz="2400" b="1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38" name="ZoneTexte 137">
            <a:extLst>
              <a:ext uri="{FF2B5EF4-FFF2-40B4-BE49-F238E27FC236}">
                <a16:creationId xmlns:a16="http://schemas.microsoft.com/office/drawing/2014/main" id="{9765C65D-CB6A-D718-0A68-E96D0CAD99B1}"/>
              </a:ext>
            </a:extLst>
          </p:cNvPr>
          <p:cNvSpPr txBox="1"/>
          <p:nvPr/>
        </p:nvSpPr>
        <p:spPr>
          <a:xfrm>
            <a:off x="4876041" y="1664550"/>
            <a:ext cx="2151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Surface de la Terre</a:t>
            </a:r>
          </a:p>
        </p:txBody>
      </p:sp>
      <p:sp>
        <p:nvSpPr>
          <p:cNvPr id="139" name="Rectangle : coins arrondis 138">
            <a:extLst>
              <a:ext uri="{FF2B5EF4-FFF2-40B4-BE49-F238E27FC236}">
                <a16:creationId xmlns:a16="http://schemas.microsoft.com/office/drawing/2014/main" id="{EEB9BBC4-807B-2E57-97DD-98E4C559B29F}"/>
              </a:ext>
            </a:extLst>
          </p:cNvPr>
          <p:cNvSpPr/>
          <p:nvPr/>
        </p:nvSpPr>
        <p:spPr>
          <a:xfrm>
            <a:off x="457200" y="1659242"/>
            <a:ext cx="11050621" cy="443581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9273FE10-8F0A-2A37-2850-D5FC0FA3852E}"/>
              </a:ext>
            </a:extLst>
          </p:cNvPr>
          <p:cNvSpPr/>
          <p:nvPr/>
        </p:nvSpPr>
        <p:spPr>
          <a:xfrm>
            <a:off x="4959639" y="5648920"/>
            <a:ext cx="288764" cy="214543"/>
          </a:xfrm>
          <a:custGeom>
            <a:avLst/>
            <a:gdLst>
              <a:gd name="connsiteX0" fmla="*/ 2090 w 288764"/>
              <a:gd name="connsiteY0" fmla="*/ 214238 h 214543"/>
              <a:gd name="connsiteX1" fmla="*/ 162110 w 288764"/>
              <a:gd name="connsiteY1" fmla="*/ 8498 h 214543"/>
              <a:gd name="connsiteX2" fmla="*/ 284030 w 288764"/>
              <a:gd name="connsiteY2" fmla="*/ 54218 h 214543"/>
              <a:gd name="connsiteX3" fmla="*/ 2090 w 288764"/>
              <a:gd name="connsiteY3" fmla="*/ 214238 h 214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64" h="214543">
                <a:moveTo>
                  <a:pt x="2090" y="214238"/>
                </a:moveTo>
                <a:cubicBezTo>
                  <a:pt x="-18230" y="206618"/>
                  <a:pt x="115120" y="35168"/>
                  <a:pt x="162110" y="8498"/>
                </a:cubicBezTo>
                <a:cubicBezTo>
                  <a:pt x="209100" y="-18172"/>
                  <a:pt x="311970" y="23738"/>
                  <a:pt x="284030" y="54218"/>
                </a:cubicBezTo>
                <a:cubicBezTo>
                  <a:pt x="256090" y="84698"/>
                  <a:pt x="22410" y="221858"/>
                  <a:pt x="2090" y="214238"/>
                </a:cubicBezTo>
                <a:close/>
              </a:path>
            </a:pathLst>
          </a:custGeom>
          <a:solidFill>
            <a:srgbClr val="DB06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026B4E55-994B-7459-C8ED-60ADC053662E}"/>
              </a:ext>
            </a:extLst>
          </p:cNvPr>
          <p:cNvSpPr/>
          <p:nvPr/>
        </p:nvSpPr>
        <p:spPr>
          <a:xfrm flipH="1">
            <a:off x="5500659" y="5648920"/>
            <a:ext cx="288764" cy="214543"/>
          </a:xfrm>
          <a:custGeom>
            <a:avLst/>
            <a:gdLst>
              <a:gd name="connsiteX0" fmla="*/ 2090 w 288764"/>
              <a:gd name="connsiteY0" fmla="*/ 214238 h 214543"/>
              <a:gd name="connsiteX1" fmla="*/ 162110 w 288764"/>
              <a:gd name="connsiteY1" fmla="*/ 8498 h 214543"/>
              <a:gd name="connsiteX2" fmla="*/ 284030 w 288764"/>
              <a:gd name="connsiteY2" fmla="*/ 54218 h 214543"/>
              <a:gd name="connsiteX3" fmla="*/ 2090 w 288764"/>
              <a:gd name="connsiteY3" fmla="*/ 214238 h 214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64" h="214543">
                <a:moveTo>
                  <a:pt x="2090" y="214238"/>
                </a:moveTo>
                <a:cubicBezTo>
                  <a:pt x="-18230" y="206618"/>
                  <a:pt x="115120" y="35168"/>
                  <a:pt x="162110" y="8498"/>
                </a:cubicBezTo>
                <a:cubicBezTo>
                  <a:pt x="209100" y="-18172"/>
                  <a:pt x="311970" y="23738"/>
                  <a:pt x="284030" y="54218"/>
                </a:cubicBezTo>
                <a:cubicBezTo>
                  <a:pt x="256090" y="84698"/>
                  <a:pt x="22410" y="221858"/>
                  <a:pt x="2090" y="214238"/>
                </a:cubicBezTo>
                <a:close/>
              </a:path>
            </a:pathLst>
          </a:custGeom>
          <a:solidFill>
            <a:srgbClr val="DB06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465F1CE4-8119-0732-8174-3591F6ED0A57}"/>
              </a:ext>
            </a:extLst>
          </p:cNvPr>
          <p:cNvSpPr/>
          <p:nvPr/>
        </p:nvSpPr>
        <p:spPr>
          <a:xfrm>
            <a:off x="1118681" y="2637037"/>
            <a:ext cx="9630383" cy="2857242"/>
          </a:xfrm>
          <a:custGeom>
            <a:avLst/>
            <a:gdLst>
              <a:gd name="connsiteX0" fmla="*/ 0 w 6061407"/>
              <a:gd name="connsiteY0" fmla="*/ 208568 h 1821080"/>
              <a:gd name="connsiteX1" fmla="*/ 694481 w 6061407"/>
              <a:gd name="connsiteY1" fmla="*/ 224 h 1821080"/>
              <a:gd name="connsiteX2" fmla="*/ 1585731 w 6061407"/>
              <a:gd name="connsiteY2" fmla="*/ 243292 h 1821080"/>
              <a:gd name="connsiteX3" fmla="*/ 2222339 w 6061407"/>
              <a:gd name="connsiteY3" fmla="*/ 115971 h 1821080"/>
              <a:gd name="connsiteX4" fmla="*/ 2858947 w 6061407"/>
              <a:gd name="connsiteY4" fmla="*/ 69672 h 1821080"/>
              <a:gd name="connsiteX5" fmla="*/ 4062714 w 6061407"/>
              <a:gd name="connsiteY5" fmla="*/ 220143 h 1821080"/>
              <a:gd name="connsiteX6" fmla="*/ 4699321 w 6061407"/>
              <a:gd name="connsiteY6" fmla="*/ 81247 h 1821080"/>
              <a:gd name="connsiteX7" fmla="*/ 6030410 w 6061407"/>
              <a:gd name="connsiteY7" fmla="*/ 254867 h 1821080"/>
              <a:gd name="connsiteX8" fmla="*/ 6018835 w 6061407"/>
              <a:gd name="connsiteY8" fmla="*/ 1666978 h 1821080"/>
              <a:gd name="connsiteX9" fmla="*/ 127321 w 6061407"/>
              <a:gd name="connsiteY9" fmla="*/ 1713277 h 1821080"/>
              <a:gd name="connsiteX10" fmla="*/ 0 w 6061407"/>
              <a:gd name="connsiteY10" fmla="*/ 208568 h 1821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61407" h="1821080">
                <a:moveTo>
                  <a:pt x="0" y="208568"/>
                </a:moveTo>
                <a:cubicBezTo>
                  <a:pt x="215096" y="101502"/>
                  <a:pt x="430193" y="-5563"/>
                  <a:pt x="694481" y="224"/>
                </a:cubicBezTo>
                <a:cubicBezTo>
                  <a:pt x="958769" y="6011"/>
                  <a:pt x="1331088" y="224001"/>
                  <a:pt x="1585731" y="243292"/>
                </a:cubicBezTo>
                <a:cubicBezTo>
                  <a:pt x="1840374" y="262583"/>
                  <a:pt x="2010136" y="144908"/>
                  <a:pt x="2222339" y="115971"/>
                </a:cubicBezTo>
                <a:cubicBezTo>
                  <a:pt x="2434542" y="87034"/>
                  <a:pt x="2552218" y="52310"/>
                  <a:pt x="2858947" y="69672"/>
                </a:cubicBezTo>
                <a:cubicBezTo>
                  <a:pt x="3165676" y="87034"/>
                  <a:pt x="3755985" y="218214"/>
                  <a:pt x="4062714" y="220143"/>
                </a:cubicBezTo>
                <a:cubicBezTo>
                  <a:pt x="4369443" y="222072"/>
                  <a:pt x="4371372" y="75460"/>
                  <a:pt x="4699321" y="81247"/>
                </a:cubicBezTo>
                <a:cubicBezTo>
                  <a:pt x="5027270" y="87034"/>
                  <a:pt x="5795058" y="148766"/>
                  <a:pt x="6030410" y="254867"/>
                </a:cubicBezTo>
                <a:cubicBezTo>
                  <a:pt x="6026552" y="725571"/>
                  <a:pt x="6109503" y="1418122"/>
                  <a:pt x="6018835" y="1666978"/>
                </a:cubicBezTo>
                <a:cubicBezTo>
                  <a:pt x="4054997" y="1682411"/>
                  <a:pt x="1113098" y="1973707"/>
                  <a:pt x="127321" y="1713277"/>
                </a:cubicBezTo>
                <a:lnTo>
                  <a:pt x="0" y="20856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D930E648-F583-E8D6-4FE2-6EC23FF61CBD}"/>
              </a:ext>
            </a:extLst>
          </p:cNvPr>
          <p:cNvSpPr/>
          <p:nvPr/>
        </p:nvSpPr>
        <p:spPr>
          <a:xfrm flipH="1">
            <a:off x="5393979" y="5877521"/>
            <a:ext cx="200210" cy="153278"/>
          </a:xfrm>
          <a:custGeom>
            <a:avLst/>
            <a:gdLst>
              <a:gd name="connsiteX0" fmla="*/ 2090 w 288764"/>
              <a:gd name="connsiteY0" fmla="*/ 214238 h 214543"/>
              <a:gd name="connsiteX1" fmla="*/ 162110 w 288764"/>
              <a:gd name="connsiteY1" fmla="*/ 8498 h 214543"/>
              <a:gd name="connsiteX2" fmla="*/ 284030 w 288764"/>
              <a:gd name="connsiteY2" fmla="*/ 54218 h 214543"/>
              <a:gd name="connsiteX3" fmla="*/ 2090 w 288764"/>
              <a:gd name="connsiteY3" fmla="*/ 214238 h 214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64" h="214543">
                <a:moveTo>
                  <a:pt x="2090" y="214238"/>
                </a:moveTo>
                <a:cubicBezTo>
                  <a:pt x="-18230" y="206618"/>
                  <a:pt x="115120" y="35168"/>
                  <a:pt x="162110" y="8498"/>
                </a:cubicBezTo>
                <a:cubicBezTo>
                  <a:pt x="209100" y="-18172"/>
                  <a:pt x="311970" y="23738"/>
                  <a:pt x="284030" y="54218"/>
                </a:cubicBezTo>
                <a:cubicBezTo>
                  <a:pt x="256090" y="84698"/>
                  <a:pt x="22410" y="221858"/>
                  <a:pt x="2090" y="214238"/>
                </a:cubicBezTo>
                <a:close/>
              </a:path>
            </a:pathLst>
          </a:custGeom>
          <a:solidFill>
            <a:srgbClr val="DB06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Forme libre : forme 19">
            <a:extLst>
              <a:ext uri="{FF2B5EF4-FFF2-40B4-BE49-F238E27FC236}">
                <a16:creationId xmlns:a16="http://schemas.microsoft.com/office/drawing/2014/main" id="{A59C3833-CD4D-859C-F230-9B671C429CE7}"/>
              </a:ext>
            </a:extLst>
          </p:cNvPr>
          <p:cNvSpPr/>
          <p:nvPr/>
        </p:nvSpPr>
        <p:spPr>
          <a:xfrm flipH="1">
            <a:off x="5081559" y="5953721"/>
            <a:ext cx="200210" cy="153278"/>
          </a:xfrm>
          <a:custGeom>
            <a:avLst/>
            <a:gdLst>
              <a:gd name="connsiteX0" fmla="*/ 2090 w 288764"/>
              <a:gd name="connsiteY0" fmla="*/ 214238 h 214543"/>
              <a:gd name="connsiteX1" fmla="*/ 162110 w 288764"/>
              <a:gd name="connsiteY1" fmla="*/ 8498 h 214543"/>
              <a:gd name="connsiteX2" fmla="*/ 284030 w 288764"/>
              <a:gd name="connsiteY2" fmla="*/ 54218 h 214543"/>
              <a:gd name="connsiteX3" fmla="*/ 2090 w 288764"/>
              <a:gd name="connsiteY3" fmla="*/ 214238 h 214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64" h="214543">
                <a:moveTo>
                  <a:pt x="2090" y="214238"/>
                </a:moveTo>
                <a:cubicBezTo>
                  <a:pt x="-18230" y="206618"/>
                  <a:pt x="115120" y="35168"/>
                  <a:pt x="162110" y="8498"/>
                </a:cubicBezTo>
                <a:cubicBezTo>
                  <a:pt x="209100" y="-18172"/>
                  <a:pt x="311970" y="23738"/>
                  <a:pt x="284030" y="54218"/>
                </a:cubicBezTo>
                <a:cubicBezTo>
                  <a:pt x="256090" y="84698"/>
                  <a:pt x="22410" y="221858"/>
                  <a:pt x="2090" y="214238"/>
                </a:cubicBezTo>
                <a:close/>
              </a:path>
            </a:pathLst>
          </a:custGeom>
          <a:solidFill>
            <a:srgbClr val="DB06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E52D8C87-22F4-5BE5-F175-891E4EF1E2CD}"/>
              </a:ext>
            </a:extLst>
          </p:cNvPr>
          <p:cNvSpPr/>
          <p:nvPr/>
        </p:nvSpPr>
        <p:spPr>
          <a:xfrm flipH="1">
            <a:off x="5858799" y="5603200"/>
            <a:ext cx="288764" cy="214543"/>
          </a:xfrm>
          <a:custGeom>
            <a:avLst/>
            <a:gdLst>
              <a:gd name="connsiteX0" fmla="*/ 2090 w 288764"/>
              <a:gd name="connsiteY0" fmla="*/ 214238 h 214543"/>
              <a:gd name="connsiteX1" fmla="*/ 162110 w 288764"/>
              <a:gd name="connsiteY1" fmla="*/ 8498 h 214543"/>
              <a:gd name="connsiteX2" fmla="*/ 284030 w 288764"/>
              <a:gd name="connsiteY2" fmla="*/ 54218 h 214543"/>
              <a:gd name="connsiteX3" fmla="*/ 2090 w 288764"/>
              <a:gd name="connsiteY3" fmla="*/ 214238 h 214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64" h="214543">
                <a:moveTo>
                  <a:pt x="2090" y="214238"/>
                </a:moveTo>
                <a:cubicBezTo>
                  <a:pt x="-18230" y="206618"/>
                  <a:pt x="115120" y="35168"/>
                  <a:pt x="162110" y="8498"/>
                </a:cubicBezTo>
                <a:cubicBezTo>
                  <a:pt x="209100" y="-18172"/>
                  <a:pt x="311970" y="23738"/>
                  <a:pt x="284030" y="54218"/>
                </a:cubicBezTo>
                <a:cubicBezTo>
                  <a:pt x="256090" y="84698"/>
                  <a:pt x="22410" y="221858"/>
                  <a:pt x="2090" y="214238"/>
                </a:cubicBezTo>
                <a:close/>
              </a:path>
            </a:pathLst>
          </a:custGeom>
          <a:solidFill>
            <a:srgbClr val="DB06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EA142DAA-EF10-761C-B2AB-2A96A91D2F7C}"/>
              </a:ext>
            </a:extLst>
          </p:cNvPr>
          <p:cNvSpPr/>
          <p:nvPr/>
        </p:nvSpPr>
        <p:spPr>
          <a:xfrm>
            <a:off x="953311" y="2079523"/>
            <a:ext cx="9756841" cy="1157693"/>
          </a:xfrm>
          <a:custGeom>
            <a:avLst/>
            <a:gdLst>
              <a:gd name="connsiteX0" fmla="*/ 0 w 6061407"/>
              <a:gd name="connsiteY0" fmla="*/ 208568 h 1821080"/>
              <a:gd name="connsiteX1" fmla="*/ 694481 w 6061407"/>
              <a:gd name="connsiteY1" fmla="*/ 224 h 1821080"/>
              <a:gd name="connsiteX2" fmla="*/ 1585731 w 6061407"/>
              <a:gd name="connsiteY2" fmla="*/ 243292 h 1821080"/>
              <a:gd name="connsiteX3" fmla="*/ 2222339 w 6061407"/>
              <a:gd name="connsiteY3" fmla="*/ 115971 h 1821080"/>
              <a:gd name="connsiteX4" fmla="*/ 2858947 w 6061407"/>
              <a:gd name="connsiteY4" fmla="*/ 69672 h 1821080"/>
              <a:gd name="connsiteX5" fmla="*/ 4062714 w 6061407"/>
              <a:gd name="connsiteY5" fmla="*/ 220143 h 1821080"/>
              <a:gd name="connsiteX6" fmla="*/ 4699321 w 6061407"/>
              <a:gd name="connsiteY6" fmla="*/ 81247 h 1821080"/>
              <a:gd name="connsiteX7" fmla="*/ 6030410 w 6061407"/>
              <a:gd name="connsiteY7" fmla="*/ 254867 h 1821080"/>
              <a:gd name="connsiteX8" fmla="*/ 6018835 w 6061407"/>
              <a:gd name="connsiteY8" fmla="*/ 1666978 h 1821080"/>
              <a:gd name="connsiteX9" fmla="*/ 127321 w 6061407"/>
              <a:gd name="connsiteY9" fmla="*/ 1713277 h 1821080"/>
              <a:gd name="connsiteX10" fmla="*/ 0 w 6061407"/>
              <a:gd name="connsiteY10" fmla="*/ 208568 h 1821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61407" h="1821080">
                <a:moveTo>
                  <a:pt x="0" y="208568"/>
                </a:moveTo>
                <a:cubicBezTo>
                  <a:pt x="215096" y="101502"/>
                  <a:pt x="430193" y="-5563"/>
                  <a:pt x="694481" y="224"/>
                </a:cubicBezTo>
                <a:cubicBezTo>
                  <a:pt x="958769" y="6011"/>
                  <a:pt x="1331088" y="224001"/>
                  <a:pt x="1585731" y="243292"/>
                </a:cubicBezTo>
                <a:cubicBezTo>
                  <a:pt x="1840374" y="262583"/>
                  <a:pt x="2010136" y="144908"/>
                  <a:pt x="2222339" y="115971"/>
                </a:cubicBezTo>
                <a:cubicBezTo>
                  <a:pt x="2434542" y="87034"/>
                  <a:pt x="2552218" y="52310"/>
                  <a:pt x="2858947" y="69672"/>
                </a:cubicBezTo>
                <a:cubicBezTo>
                  <a:pt x="3165676" y="87034"/>
                  <a:pt x="3755985" y="218214"/>
                  <a:pt x="4062714" y="220143"/>
                </a:cubicBezTo>
                <a:cubicBezTo>
                  <a:pt x="4369443" y="222072"/>
                  <a:pt x="4371372" y="75460"/>
                  <a:pt x="4699321" y="81247"/>
                </a:cubicBezTo>
                <a:cubicBezTo>
                  <a:pt x="5027270" y="87034"/>
                  <a:pt x="5795058" y="148766"/>
                  <a:pt x="6030410" y="254867"/>
                </a:cubicBezTo>
                <a:cubicBezTo>
                  <a:pt x="6026552" y="725571"/>
                  <a:pt x="6109503" y="1418122"/>
                  <a:pt x="6018835" y="1666978"/>
                </a:cubicBezTo>
                <a:cubicBezTo>
                  <a:pt x="4054997" y="1682411"/>
                  <a:pt x="1113098" y="1973707"/>
                  <a:pt x="127321" y="1713277"/>
                </a:cubicBezTo>
                <a:lnTo>
                  <a:pt x="0" y="20856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A6E339D-7AC6-89EF-EDAC-7FE875D8086D}"/>
              </a:ext>
            </a:extLst>
          </p:cNvPr>
          <p:cNvGrpSpPr/>
          <p:nvPr/>
        </p:nvGrpSpPr>
        <p:grpSpPr>
          <a:xfrm>
            <a:off x="603654" y="1137692"/>
            <a:ext cx="10826346" cy="345668"/>
            <a:chOff x="603654" y="1137692"/>
            <a:chExt cx="10826346" cy="345668"/>
          </a:xfrm>
        </p:grpSpPr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5F5C5585-5530-5515-850E-7A680D0D2F47}"/>
                </a:ext>
              </a:extLst>
            </p:cNvPr>
            <p:cNvSpPr txBox="1"/>
            <p:nvPr/>
          </p:nvSpPr>
          <p:spPr>
            <a:xfrm>
              <a:off x="603654" y="1137693"/>
              <a:ext cx="2170026" cy="345667"/>
            </a:xfrm>
            <a:prstGeom prst="roundRect">
              <a:avLst>
                <a:gd name="adj" fmla="val 3583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Rappel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703C0B43-AFC8-28C5-8967-4373BDEB7641}"/>
                </a:ext>
              </a:extLst>
            </p:cNvPr>
            <p:cNvSpPr txBox="1"/>
            <p:nvPr/>
          </p:nvSpPr>
          <p:spPr>
            <a:xfrm>
              <a:off x="2870463" y="1137693"/>
              <a:ext cx="2762693" cy="331878"/>
            </a:xfrm>
            <a:prstGeom prst="roundRect">
              <a:avLst>
                <a:gd name="adj" fmla="val 3583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La fusion partielle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B78C8B54-DEF9-598E-34AA-43C2ED9422F3}"/>
                </a:ext>
              </a:extLst>
            </p:cNvPr>
            <p:cNvSpPr txBox="1"/>
            <p:nvPr/>
          </p:nvSpPr>
          <p:spPr>
            <a:xfrm>
              <a:off x="8955174" y="1137692"/>
              <a:ext cx="2474826" cy="331200"/>
            </a:xfrm>
            <a:prstGeom prst="roundRect">
              <a:avLst>
                <a:gd name="adj" fmla="val 3583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La solidification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44DD4DB5-04FE-0360-9300-70B81B118D48}"/>
                </a:ext>
              </a:extLst>
            </p:cNvPr>
            <p:cNvSpPr txBox="1"/>
            <p:nvPr/>
          </p:nvSpPr>
          <p:spPr>
            <a:xfrm>
              <a:off x="5729939" y="1137693"/>
              <a:ext cx="3128453" cy="331878"/>
            </a:xfrm>
            <a:prstGeom prst="roundRect">
              <a:avLst>
                <a:gd name="adj" fmla="val 35835"/>
              </a:avLst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La montée du magma</a:t>
              </a:r>
            </a:p>
          </p:txBody>
        </p:sp>
      </p:grpSp>
      <p:sp>
        <p:nvSpPr>
          <p:cNvPr id="44" name="Forme libre : forme 43">
            <a:extLst>
              <a:ext uri="{FF2B5EF4-FFF2-40B4-BE49-F238E27FC236}">
                <a16:creationId xmlns:a16="http://schemas.microsoft.com/office/drawing/2014/main" id="{28891338-DA72-2C62-EE1A-479C72242663}"/>
              </a:ext>
            </a:extLst>
          </p:cNvPr>
          <p:cNvSpPr/>
          <p:nvPr/>
        </p:nvSpPr>
        <p:spPr>
          <a:xfrm>
            <a:off x="6342652" y="3891280"/>
            <a:ext cx="1790428" cy="993978"/>
          </a:xfrm>
          <a:custGeom>
            <a:avLst/>
            <a:gdLst>
              <a:gd name="connsiteX0" fmla="*/ 0 w 1333500"/>
              <a:gd name="connsiteY0" fmla="*/ 1104900 h 1196340"/>
              <a:gd name="connsiteX1" fmla="*/ 91440 w 1333500"/>
              <a:gd name="connsiteY1" fmla="*/ 1074420 h 1196340"/>
              <a:gd name="connsiteX2" fmla="*/ 205740 w 1333500"/>
              <a:gd name="connsiteY2" fmla="*/ 975360 h 1196340"/>
              <a:gd name="connsiteX3" fmla="*/ 358140 w 1333500"/>
              <a:gd name="connsiteY3" fmla="*/ 914400 h 1196340"/>
              <a:gd name="connsiteX4" fmla="*/ 373380 w 1333500"/>
              <a:gd name="connsiteY4" fmla="*/ 754380 h 1196340"/>
              <a:gd name="connsiteX5" fmla="*/ 457200 w 1333500"/>
              <a:gd name="connsiteY5" fmla="*/ 739140 h 1196340"/>
              <a:gd name="connsiteX6" fmla="*/ 525780 w 1333500"/>
              <a:gd name="connsiteY6" fmla="*/ 617220 h 1196340"/>
              <a:gd name="connsiteX7" fmla="*/ 617220 w 1333500"/>
              <a:gd name="connsiteY7" fmla="*/ 594360 h 1196340"/>
              <a:gd name="connsiteX8" fmla="*/ 800100 w 1333500"/>
              <a:gd name="connsiteY8" fmla="*/ 571500 h 1196340"/>
              <a:gd name="connsiteX9" fmla="*/ 777240 w 1333500"/>
              <a:gd name="connsiteY9" fmla="*/ 457200 h 1196340"/>
              <a:gd name="connsiteX10" fmla="*/ 838200 w 1333500"/>
              <a:gd name="connsiteY10" fmla="*/ 403860 h 1196340"/>
              <a:gd name="connsiteX11" fmla="*/ 868680 w 1333500"/>
              <a:gd name="connsiteY11" fmla="*/ 289560 h 1196340"/>
              <a:gd name="connsiteX12" fmla="*/ 929640 w 1333500"/>
              <a:gd name="connsiteY12" fmla="*/ 281940 h 1196340"/>
              <a:gd name="connsiteX13" fmla="*/ 1028700 w 1333500"/>
              <a:gd name="connsiteY13" fmla="*/ 251460 h 1196340"/>
              <a:gd name="connsiteX14" fmla="*/ 1059180 w 1333500"/>
              <a:gd name="connsiteY14" fmla="*/ 160020 h 1196340"/>
              <a:gd name="connsiteX15" fmla="*/ 1120140 w 1333500"/>
              <a:gd name="connsiteY15" fmla="*/ 144780 h 1196340"/>
              <a:gd name="connsiteX16" fmla="*/ 1219200 w 1333500"/>
              <a:gd name="connsiteY16" fmla="*/ 114300 h 1196340"/>
              <a:gd name="connsiteX17" fmla="*/ 1287780 w 1333500"/>
              <a:gd name="connsiteY17" fmla="*/ 15240 h 1196340"/>
              <a:gd name="connsiteX18" fmla="*/ 1333500 w 1333500"/>
              <a:gd name="connsiteY18" fmla="*/ 0 h 1196340"/>
              <a:gd name="connsiteX19" fmla="*/ 1325880 w 1333500"/>
              <a:gd name="connsiteY19" fmla="*/ 83820 h 1196340"/>
              <a:gd name="connsiteX20" fmla="*/ 1226820 w 1333500"/>
              <a:gd name="connsiteY20" fmla="*/ 144780 h 1196340"/>
              <a:gd name="connsiteX21" fmla="*/ 1066800 w 1333500"/>
              <a:gd name="connsiteY21" fmla="*/ 251460 h 1196340"/>
              <a:gd name="connsiteX22" fmla="*/ 929640 w 1333500"/>
              <a:gd name="connsiteY22" fmla="*/ 312420 h 1196340"/>
              <a:gd name="connsiteX23" fmla="*/ 853440 w 1333500"/>
              <a:gd name="connsiteY23" fmla="*/ 502920 h 1196340"/>
              <a:gd name="connsiteX24" fmla="*/ 822960 w 1333500"/>
              <a:gd name="connsiteY24" fmla="*/ 617220 h 1196340"/>
              <a:gd name="connsiteX25" fmla="*/ 708660 w 1333500"/>
              <a:gd name="connsiteY25" fmla="*/ 678180 h 1196340"/>
              <a:gd name="connsiteX26" fmla="*/ 586740 w 1333500"/>
              <a:gd name="connsiteY26" fmla="*/ 678180 h 1196340"/>
              <a:gd name="connsiteX27" fmla="*/ 449580 w 1333500"/>
              <a:gd name="connsiteY27" fmla="*/ 792480 h 1196340"/>
              <a:gd name="connsiteX28" fmla="*/ 396240 w 1333500"/>
              <a:gd name="connsiteY28" fmla="*/ 876300 h 1196340"/>
              <a:gd name="connsiteX29" fmla="*/ 312420 w 1333500"/>
              <a:gd name="connsiteY29" fmla="*/ 1021080 h 1196340"/>
              <a:gd name="connsiteX30" fmla="*/ 144780 w 1333500"/>
              <a:gd name="connsiteY30" fmla="*/ 1143000 h 1196340"/>
              <a:gd name="connsiteX31" fmla="*/ 7620 w 1333500"/>
              <a:gd name="connsiteY31" fmla="*/ 1196340 h 1196340"/>
              <a:gd name="connsiteX32" fmla="*/ 0 w 1333500"/>
              <a:gd name="connsiteY32" fmla="*/ 1104900 h 1196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333500" h="1196340">
                <a:moveTo>
                  <a:pt x="0" y="1104900"/>
                </a:moveTo>
                <a:lnTo>
                  <a:pt x="91440" y="1074420"/>
                </a:lnTo>
                <a:lnTo>
                  <a:pt x="205740" y="975360"/>
                </a:lnTo>
                <a:lnTo>
                  <a:pt x="358140" y="914400"/>
                </a:lnTo>
                <a:lnTo>
                  <a:pt x="373380" y="754380"/>
                </a:lnTo>
                <a:lnTo>
                  <a:pt x="457200" y="739140"/>
                </a:lnTo>
                <a:lnTo>
                  <a:pt x="525780" y="617220"/>
                </a:lnTo>
                <a:lnTo>
                  <a:pt x="617220" y="594360"/>
                </a:lnTo>
                <a:lnTo>
                  <a:pt x="800100" y="571500"/>
                </a:lnTo>
                <a:lnTo>
                  <a:pt x="777240" y="457200"/>
                </a:lnTo>
                <a:lnTo>
                  <a:pt x="838200" y="403860"/>
                </a:lnTo>
                <a:lnTo>
                  <a:pt x="868680" y="289560"/>
                </a:lnTo>
                <a:lnTo>
                  <a:pt x="929640" y="281940"/>
                </a:lnTo>
                <a:lnTo>
                  <a:pt x="1028700" y="251460"/>
                </a:lnTo>
                <a:lnTo>
                  <a:pt x="1059180" y="160020"/>
                </a:lnTo>
                <a:lnTo>
                  <a:pt x="1120140" y="144780"/>
                </a:lnTo>
                <a:lnTo>
                  <a:pt x="1219200" y="114300"/>
                </a:lnTo>
                <a:lnTo>
                  <a:pt x="1287780" y="15240"/>
                </a:lnTo>
                <a:lnTo>
                  <a:pt x="1333500" y="0"/>
                </a:lnTo>
                <a:lnTo>
                  <a:pt x="1325880" y="83820"/>
                </a:lnTo>
                <a:lnTo>
                  <a:pt x="1226820" y="144780"/>
                </a:lnTo>
                <a:lnTo>
                  <a:pt x="1066800" y="251460"/>
                </a:lnTo>
                <a:lnTo>
                  <a:pt x="929640" y="312420"/>
                </a:lnTo>
                <a:lnTo>
                  <a:pt x="853440" y="502920"/>
                </a:lnTo>
                <a:lnTo>
                  <a:pt x="822960" y="617220"/>
                </a:lnTo>
                <a:lnTo>
                  <a:pt x="708660" y="678180"/>
                </a:lnTo>
                <a:lnTo>
                  <a:pt x="586740" y="678180"/>
                </a:lnTo>
                <a:lnTo>
                  <a:pt x="449580" y="792480"/>
                </a:lnTo>
                <a:lnTo>
                  <a:pt x="396240" y="876300"/>
                </a:lnTo>
                <a:lnTo>
                  <a:pt x="312420" y="1021080"/>
                </a:lnTo>
                <a:lnTo>
                  <a:pt x="144780" y="1143000"/>
                </a:lnTo>
                <a:lnTo>
                  <a:pt x="7620" y="1196340"/>
                </a:lnTo>
                <a:lnTo>
                  <a:pt x="0" y="11049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Forme libre : forme 44">
            <a:extLst>
              <a:ext uri="{FF2B5EF4-FFF2-40B4-BE49-F238E27FC236}">
                <a16:creationId xmlns:a16="http://schemas.microsoft.com/office/drawing/2014/main" id="{84FDE082-ED97-E615-230A-7AF066D2607F}"/>
              </a:ext>
            </a:extLst>
          </p:cNvPr>
          <p:cNvSpPr/>
          <p:nvPr/>
        </p:nvSpPr>
        <p:spPr>
          <a:xfrm rot="15837228">
            <a:off x="3864265" y="3359933"/>
            <a:ext cx="1823660" cy="1077056"/>
          </a:xfrm>
          <a:custGeom>
            <a:avLst/>
            <a:gdLst>
              <a:gd name="connsiteX0" fmla="*/ 0 w 1333500"/>
              <a:gd name="connsiteY0" fmla="*/ 1104900 h 1196340"/>
              <a:gd name="connsiteX1" fmla="*/ 91440 w 1333500"/>
              <a:gd name="connsiteY1" fmla="*/ 1074420 h 1196340"/>
              <a:gd name="connsiteX2" fmla="*/ 205740 w 1333500"/>
              <a:gd name="connsiteY2" fmla="*/ 975360 h 1196340"/>
              <a:gd name="connsiteX3" fmla="*/ 358140 w 1333500"/>
              <a:gd name="connsiteY3" fmla="*/ 914400 h 1196340"/>
              <a:gd name="connsiteX4" fmla="*/ 373380 w 1333500"/>
              <a:gd name="connsiteY4" fmla="*/ 754380 h 1196340"/>
              <a:gd name="connsiteX5" fmla="*/ 457200 w 1333500"/>
              <a:gd name="connsiteY5" fmla="*/ 739140 h 1196340"/>
              <a:gd name="connsiteX6" fmla="*/ 525780 w 1333500"/>
              <a:gd name="connsiteY6" fmla="*/ 617220 h 1196340"/>
              <a:gd name="connsiteX7" fmla="*/ 617220 w 1333500"/>
              <a:gd name="connsiteY7" fmla="*/ 594360 h 1196340"/>
              <a:gd name="connsiteX8" fmla="*/ 800100 w 1333500"/>
              <a:gd name="connsiteY8" fmla="*/ 571500 h 1196340"/>
              <a:gd name="connsiteX9" fmla="*/ 777240 w 1333500"/>
              <a:gd name="connsiteY9" fmla="*/ 457200 h 1196340"/>
              <a:gd name="connsiteX10" fmla="*/ 838200 w 1333500"/>
              <a:gd name="connsiteY10" fmla="*/ 403860 h 1196340"/>
              <a:gd name="connsiteX11" fmla="*/ 868680 w 1333500"/>
              <a:gd name="connsiteY11" fmla="*/ 289560 h 1196340"/>
              <a:gd name="connsiteX12" fmla="*/ 929640 w 1333500"/>
              <a:gd name="connsiteY12" fmla="*/ 281940 h 1196340"/>
              <a:gd name="connsiteX13" fmla="*/ 1028700 w 1333500"/>
              <a:gd name="connsiteY13" fmla="*/ 251460 h 1196340"/>
              <a:gd name="connsiteX14" fmla="*/ 1059180 w 1333500"/>
              <a:gd name="connsiteY14" fmla="*/ 160020 h 1196340"/>
              <a:gd name="connsiteX15" fmla="*/ 1120140 w 1333500"/>
              <a:gd name="connsiteY15" fmla="*/ 144780 h 1196340"/>
              <a:gd name="connsiteX16" fmla="*/ 1219200 w 1333500"/>
              <a:gd name="connsiteY16" fmla="*/ 114300 h 1196340"/>
              <a:gd name="connsiteX17" fmla="*/ 1287780 w 1333500"/>
              <a:gd name="connsiteY17" fmla="*/ 15240 h 1196340"/>
              <a:gd name="connsiteX18" fmla="*/ 1333500 w 1333500"/>
              <a:gd name="connsiteY18" fmla="*/ 0 h 1196340"/>
              <a:gd name="connsiteX19" fmla="*/ 1325880 w 1333500"/>
              <a:gd name="connsiteY19" fmla="*/ 83820 h 1196340"/>
              <a:gd name="connsiteX20" fmla="*/ 1226820 w 1333500"/>
              <a:gd name="connsiteY20" fmla="*/ 144780 h 1196340"/>
              <a:gd name="connsiteX21" fmla="*/ 1066800 w 1333500"/>
              <a:gd name="connsiteY21" fmla="*/ 251460 h 1196340"/>
              <a:gd name="connsiteX22" fmla="*/ 929640 w 1333500"/>
              <a:gd name="connsiteY22" fmla="*/ 312420 h 1196340"/>
              <a:gd name="connsiteX23" fmla="*/ 853440 w 1333500"/>
              <a:gd name="connsiteY23" fmla="*/ 502920 h 1196340"/>
              <a:gd name="connsiteX24" fmla="*/ 822960 w 1333500"/>
              <a:gd name="connsiteY24" fmla="*/ 617220 h 1196340"/>
              <a:gd name="connsiteX25" fmla="*/ 708660 w 1333500"/>
              <a:gd name="connsiteY25" fmla="*/ 678180 h 1196340"/>
              <a:gd name="connsiteX26" fmla="*/ 586740 w 1333500"/>
              <a:gd name="connsiteY26" fmla="*/ 678180 h 1196340"/>
              <a:gd name="connsiteX27" fmla="*/ 449580 w 1333500"/>
              <a:gd name="connsiteY27" fmla="*/ 792480 h 1196340"/>
              <a:gd name="connsiteX28" fmla="*/ 396240 w 1333500"/>
              <a:gd name="connsiteY28" fmla="*/ 876300 h 1196340"/>
              <a:gd name="connsiteX29" fmla="*/ 312420 w 1333500"/>
              <a:gd name="connsiteY29" fmla="*/ 1021080 h 1196340"/>
              <a:gd name="connsiteX30" fmla="*/ 144780 w 1333500"/>
              <a:gd name="connsiteY30" fmla="*/ 1143000 h 1196340"/>
              <a:gd name="connsiteX31" fmla="*/ 7620 w 1333500"/>
              <a:gd name="connsiteY31" fmla="*/ 1196340 h 1196340"/>
              <a:gd name="connsiteX32" fmla="*/ 0 w 1333500"/>
              <a:gd name="connsiteY32" fmla="*/ 1104900 h 1196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333500" h="1196340">
                <a:moveTo>
                  <a:pt x="0" y="1104900"/>
                </a:moveTo>
                <a:lnTo>
                  <a:pt x="91440" y="1074420"/>
                </a:lnTo>
                <a:lnTo>
                  <a:pt x="205740" y="975360"/>
                </a:lnTo>
                <a:lnTo>
                  <a:pt x="358140" y="914400"/>
                </a:lnTo>
                <a:lnTo>
                  <a:pt x="373380" y="754380"/>
                </a:lnTo>
                <a:lnTo>
                  <a:pt x="457200" y="739140"/>
                </a:lnTo>
                <a:lnTo>
                  <a:pt x="525780" y="617220"/>
                </a:lnTo>
                <a:lnTo>
                  <a:pt x="617220" y="594360"/>
                </a:lnTo>
                <a:lnTo>
                  <a:pt x="800100" y="571500"/>
                </a:lnTo>
                <a:lnTo>
                  <a:pt x="777240" y="457200"/>
                </a:lnTo>
                <a:lnTo>
                  <a:pt x="838200" y="403860"/>
                </a:lnTo>
                <a:lnTo>
                  <a:pt x="868680" y="289560"/>
                </a:lnTo>
                <a:lnTo>
                  <a:pt x="929640" y="281940"/>
                </a:lnTo>
                <a:lnTo>
                  <a:pt x="1028700" y="251460"/>
                </a:lnTo>
                <a:lnTo>
                  <a:pt x="1059180" y="160020"/>
                </a:lnTo>
                <a:lnTo>
                  <a:pt x="1120140" y="144780"/>
                </a:lnTo>
                <a:lnTo>
                  <a:pt x="1219200" y="114300"/>
                </a:lnTo>
                <a:lnTo>
                  <a:pt x="1287780" y="15240"/>
                </a:lnTo>
                <a:lnTo>
                  <a:pt x="1333500" y="0"/>
                </a:lnTo>
                <a:lnTo>
                  <a:pt x="1325880" y="83820"/>
                </a:lnTo>
                <a:lnTo>
                  <a:pt x="1226820" y="144780"/>
                </a:lnTo>
                <a:lnTo>
                  <a:pt x="1066800" y="251460"/>
                </a:lnTo>
                <a:lnTo>
                  <a:pt x="929640" y="312420"/>
                </a:lnTo>
                <a:lnTo>
                  <a:pt x="853440" y="502920"/>
                </a:lnTo>
                <a:lnTo>
                  <a:pt x="822960" y="617220"/>
                </a:lnTo>
                <a:lnTo>
                  <a:pt x="708660" y="678180"/>
                </a:lnTo>
                <a:lnTo>
                  <a:pt x="586740" y="678180"/>
                </a:lnTo>
                <a:lnTo>
                  <a:pt x="449580" y="792480"/>
                </a:lnTo>
                <a:lnTo>
                  <a:pt x="396240" y="876300"/>
                </a:lnTo>
                <a:lnTo>
                  <a:pt x="312420" y="1021080"/>
                </a:lnTo>
                <a:lnTo>
                  <a:pt x="144780" y="1143000"/>
                </a:lnTo>
                <a:lnTo>
                  <a:pt x="7620" y="1196340"/>
                </a:lnTo>
                <a:lnTo>
                  <a:pt x="0" y="11049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28333FE6-8C09-DE97-6BA4-43DF4E0808D8}"/>
              </a:ext>
            </a:extLst>
          </p:cNvPr>
          <p:cNvSpPr txBox="1"/>
          <p:nvPr/>
        </p:nvSpPr>
        <p:spPr>
          <a:xfrm>
            <a:off x="8706254" y="3428897"/>
            <a:ext cx="2033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Arrêt du magma en profondeur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665031B8-B8C6-634B-F54A-CE81D8ABC25F}"/>
              </a:ext>
            </a:extLst>
          </p:cNvPr>
          <p:cNvSpPr txBox="1"/>
          <p:nvPr/>
        </p:nvSpPr>
        <p:spPr>
          <a:xfrm>
            <a:off x="1391699" y="1837688"/>
            <a:ext cx="2453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Arrivée du magma </a:t>
            </a:r>
            <a:b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à la surface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D61C02F8-E556-1432-DF3A-467A354EB5D7}"/>
              </a:ext>
            </a:extLst>
          </p:cNvPr>
          <p:cNvSpPr txBox="1"/>
          <p:nvPr/>
        </p:nvSpPr>
        <p:spPr>
          <a:xfrm>
            <a:off x="6850727" y="4287485"/>
            <a:ext cx="2033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Fissure</a:t>
            </a:r>
          </a:p>
        </p:txBody>
      </p:sp>
      <p:sp>
        <p:nvSpPr>
          <p:cNvPr id="72" name="Forme libre : forme 71">
            <a:extLst>
              <a:ext uri="{FF2B5EF4-FFF2-40B4-BE49-F238E27FC236}">
                <a16:creationId xmlns:a16="http://schemas.microsoft.com/office/drawing/2014/main" id="{3B55C673-72EC-A4A2-E74D-2D65EDA018DB}"/>
              </a:ext>
            </a:extLst>
          </p:cNvPr>
          <p:cNvSpPr/>
          <p:nvPr/>
        </p:nvSpPr>
        <p:spPr>
          <a:xfrm>
            <a:off x="4732064" y="4324930"/>
            <a:ext cx="1827048" cy="1220790"/>
          </a:xfrm>
          <a:custGeom>
            <a:avLst/>
            <a:gdLst>
              <a:gd name="connsiteX0" fmla="*/ 1753665 w 1827048"/>
              <a:gd name="connsiteY0" fmla="*/ 286008 h 1220790"/>
              <a:gd name="connsiteX1" fmla="*/ 1316785 w 1827048"/>
              <a:gd name="connsiteY1" fmla="*/ 174248 h 1220790"/>
              <a:gd name="connsiteX2" fmla="*/ 920545 w 1827048"/>
              <a:gd name="connsiteY2" fmla="*/ 1528 h 1220790"/>
              <a:gd name="connsiteX3" fmla="*/ 473505 w 1827048"/>
              <a:gd name="connsiteY3" fmla="*/ 103128 h 1220790"/>
              <a:gd name="connsiteX4" fmla="*/ 351585 w 1827048"/>
              <a:gd name="connsiteY4" fmla="*/ 326648 h 1220790"/>
              <a:gd name="connsiteX5" fmla="*/ 6145 w 1827048"/>
              <a:gd name="connsiteY5" fmla="*/ 550168 h 1220790"/>
              <a:gd name="connsiteX6" fmla="*/ 138225 w 1827048"/>
              <a:gd name="connsiteY6" fmla="*/ 956568 h 1220790"/>
              <a:gd name="connsiteX7" fmla="*/ 239825 w 1827048"/>
              <a:gd name="connsiteY7" fmla="*/ 1088648 h 1220790"/>
              <a:gd name="connsiteX8" fmla="*/ 422705 w 1827048"/>
              <a:gd name="connsiteY8" fmla="*/ 1017528 h 1220790"/>
              <a:gd name="connsiteX9" fmla="*/ 564945 w 1827048"/>
              <a:gd name="connsiteY9" fmla="*/ 1180088 h 1220790"/>
              <a:gd name="connsiteX10" fmla="*/ 686865 w 1827048"/>
              <a:gd name="connsiteY10" fmla="*/ 1058168 h 1220790"/>
              <a:gd name="connsiteX11" fmla="*/ 920545 w 1827048"/>
              <a:gd name="connsiteY11" fmla="*/ 1220728 h 1220790"/>
              <a:gd name="connsiteX12" fmla="*/ 1042465 w 1827048"/>
              <a:gd name="connsiteY12" fmla="*/ 1078488 h 1220790"/>
              <a:gd name="connsiteX13" fmla="*/ 1286305 w 1827048"/>
              <a:gd name="connsiteY13" fmla="*/ 1159768 h 1220790"/>
              <a:gd name="connsiteX14" fmla="*/ 1448865 w 1827048"/>
              <a:gd name="connsiteY14" fmla="*/ 1007368 h 1220790"/>
              <a:gd name="connsiteX15" fmla="*/ 1580945 w 1827048"/>
              <a:gd name="connsiteY15" fmla="*/ 854968 h 1220790"/>
              <a:gd name="connsiteX16" fmla="*/ 1814625 w 1827048"/>
              <a:gd name="connsiteY16" fmla="*/ 661928 h 1220790"/>
              <a:gd name="connsiteX17" fmla="*/ 1753665 w 1827048"/>
              <a:gd name="connsiteY17" fmla="*/ 286008 h 1220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27048" h="1220790">
                <a:moveTo>
                  <a:pt x="1753665" y="286008"/>
                </a:moveTo>
                <a:cubicBezTo>
                  <a:pt x="1670692" y="204728"/>
                  <a:pt x="1455638" y="221661"/>
                  <a:pt x="1316785" y="174248"/>
                </a:cubicBezTo>
                <a:cubicBezTo>
                  <a:pt x="1177932" y="126835"/>
                  <a:pt x="1061092" y="13381"/>
                  <a:pt x="920545" y="1528"/>
                </a:cubicBezTo>
                <a:cubicBezTo>
                  <a:pt x="779998" y="-10325"/>
                  <a:pt x="568332" y="48941"/>
                  <a:pt x="473505" y="103128"/>
                </a:cubicBezTo>
                <a:cubicBezTo>
                  <a:pt x="378678" y="157315"/>
                  <a:pt x="429478" y="252141"/>
                  <a:pt x="351585" y="326648"/>
                </a:cubicBezTo>
                <a:cubicBezTo>
                  <a:pt x="273692" y="401155"/>
                  <a:pt x="41705" y="445181"/>
                  <a:pt x="6145" y="550168"/>
                </a:cubicBezTo>
                <a:cubicBezTo>
                  <a:pt x="-29415" y="655155"/>
                  <a:pt x="99278" y="866821"/>
                  <a:pt x="138225" y="956568"/>
                </a:cubicBezTo>
                <a:cubicBezTo>
                  <a:pt x="177172" y="1046315"/>
                  <a:pt x="192412" y="1078488"/>
                  <a:pt x="239825" y="1088648"/>
                </a:cubicBezTo>
                <a:cubicBezTo>
                  <a:pt x="287238" y="1098808"/>
                  <a:pt x="368518" y="1002288"/>
                  <a:pt x="422705" y="1017528"/>
                </a:cubicBezTo>
                <a:cubicBezTo>
                  <a:pt x="476892" y="1032768"/>
                  <a:pt x="520918" y="1173315"/>
                  <a:pt x="564945" y="1180088"/>
                </a:cubicBezTo>
                <a:cubicBezTo>
                  <a:pt x="608972" y="1186861"/>
                  <a:pt x="627598" y="1051395"/>
                  <a:pt x="686865" y="1058168"/>
                </a:cubicBezTo>
                <a:cubicBezTo>
                  <a:pt x="746132" y="1064941"/>
                  <a:pt x="861278" y="1217341"/>
                  <a:pt x="920545" y="1220728"/>
                </a:cubicBezTo>
                <a:cubicBezTo>
                  <a:pt x="979812" y="1224115"/>
                  <a:pt x="981505" y="1088648"/>
                  <a:pt x="1042465" y="1078488"/>
                </a:cubicBezTo>
                <a:cubicBezTo>
                  <a:pt x="1103425" y="1068328"/>
                  <a:pt x="1218572" y="1171621"/>
                  <a:pt x="1286305" y="1159768"/>
                </a:cubicBezTo>
                <a:cubicBezTo>
                  <a:pt x="1354038" y="1147915"/>
                  <a:pt x="1399758" y="1058168"/>
                  <a:pt x="1448865" y="1007368"/>
                </a:cubicBezTo>
                <a:cubicBezTo>
                  <a:pt x="1497972" y="956568"/>
                  <a:pt x="1519985" y="912541"/>
                  <a:pt x="1580945" y="854968"/>
                </a:cubicBezTo>
                <a:cubicBezTo>
                  <a:pt x="1641905" y="797395"/>
                  <a:pt x="1792612" y="755061"/>
                  <a:pt x="1814625" y="661928"/>
                </a:cubicBezTo>
                <a:cubicBezTo>
                  <a:pt x="1836638" y="568795"/>
                  <a:pt x="1836638" y="367288"/>
                  <a:pt x="1753665" y="286008"/>
                </a:cubicBezTo>
                <a:close/>
              </a:path>
            </a:pathLst>
          </a:custGeom>
          <a:solidFill>
            <a:srgbClr val="DB06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magma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FB1053D0-1418-AFA2-AC48-DEF1C357BF6E}"/>
              </a:ext>
            </a:extLst>
          </p:cNvPr>
          <p:cNvSpPr txBox="1"/>
          <p:nvPr/>
        </p:nvSpPr>
        <p:spPr>
          <a:xfrm>
            <a:off x="3507653" y="4224732"/>
            <a:ext cx="2033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Fissure</a:t>
            </a:r>
          </a:p>
        </p:txBody>
      </p:sp>
      <p:sp>
        <p:nvSpPr>
          <p:cNvPr id="75" name="Forme libre : forme 74">
            <a:extLst>
              <a:ext uri="{FF2B5EF4-FFF2-40B4-BE49-F238E27FC236}">
                <a16:creationId xmlns:a16="http://schemas.microsoft.com/office/drawing/2014/main" id="{0F639373-A69C-1A44-20DC-AC2237FDE094}"/>
              </a:ext>
            </a:extLst>
          </p:cNvPr>
          <p:cNvSpPr/>
          <p:nvPr/>
        </p:nvSpPr>
        <p:spPr>
          <a:xfrm rot="15837228">
            <a:off x="3864265" y="3359933"/>
            <a:ext cx="1823660" cy="1077056"/>
          </a:xfrm>
          <a:custGeom>
            <a:avLst/>
            <a:gdLst>
              <a:gd name="connsiteX0" fmla="*/ 0 w 1333500"/>
              <a:gd name="connsiteY0" fmla="*/ 1104900 h 1196340"/>
              <a:gd name="connsiteX1" fmla="*/ 91440 w 1333500"/>
              <a:gd name="connsiteY1" fmla="*/ 1074420 h 1196340"/>
              <a:gd name="connsiteX2" fmla="*/ 205740 w 1333500"/>
              <a:gd name="connsiteY2" fmla="*/ 975360 h 1196340"/>
              <a:gd name="connsiteX3" fmla="*/ 358140 w 1333500"/>
              <a:gd name="connsiteY3" fmla="*/ 914400 h 1196340"/>
              <a:gd name="connsiteX4" fmla="*/ 373380 w 1333500"/>
              <a:gd name="connsiteY4" fmla="*/ 754380 h 1196340"/>
              <a:gd name="connsiteX5" fmla="*/ 457200 w 1333500"/>
              <a:gd name="connsiteY5" fmla="*/ 739140 h 1196340"/>
              <a:gd name="connsiteX6" fmla="*/ 525780 w 1333500"/>
              <a:gd name="connsiteY6" fmla="*/ 617220 h 1196340"/>
              <a:gd name="connsiteX7" fmla="*/ 617220 w 1333500"/>
              <a:gd name="connsiteY7" fmla="*/ 594360 h 1196340"/>
              <a:gd name="connsiteX8" fmla="*/ 800100 w 1333500"/>
              <a:gd name="connsiteY8" fmla="*/ 571500 h 1196340"/>
              <a:gd name="connsiteX9" fmla="*/ 777240 w 1333500"/>
              <a:gd name="connsiteY9" fmla="*/ 457200 h 1196340"/>
              <a:gd name="connsiteX10" fmla="*/ 838200 w 1333500"/>
              <a:gd name="connsiteY10" fmla="*/ 403860 h 1196340"/>
              <a:gd name="connsiteX11" fmla="*/ 868680 w 1333500"/>
              <a:gd name="connsiteY11" fmla="*/ 289560 h 1196340"/>
              <a:gd name="connsiteX12" fmla="*/ 929640 w 1333500"/>
              <a:gd name="connsiteY12" fmla="*/ 281940 h 1196340"/>
              <a:gd name="connsiteX13" fmla="*/ 1028700 w 1333500"/>
              <a:gd name="connsiteY13" fmla="*/ 251460 h 1196340"/>
              <a:gd name="connsiteX14" fmla="*/ 1059180 w 1333500"/>
              <a:gd name="connsiteY14" fmla="*/ 160020 h 1196340"/>
              <a:gd name="connsiteX15" fmla="*/ 1120140 w 1333500"/>
              <a:gd name="connsiteY15" fmla="*/ 144780 h 1196340"/>
              <a:gd name="connsiteX16" fmla="*/ 1219200 w 1333500"/>
              <a:gd name="connsiteY16" fmla="*/ 114300 h 1196340"/>
              <a:gd name="connsiteX17" fmla="*/ 1287780 w 1333500"/>
              <a:gd name="connsiteY17" fmla="*/ 15240 h 1196340"/>
              <a:gd name="connsiteX18" fmla="*/ 1333500 w 1333500"/>
              <a:gd name="connsiteY18" fmla="*/ 0 h 1196340"/>
              <a:gd name="connsiteX19" fmla="*/ 1325880 w 1333500"/>
              <a:gd name="connsiteY19" fmla="*/ 83820 h 1196340"/>
              <a:gd name="connsiteX20" fmla="*/ 1226820 w 1333500"/>
              <a:gd name="connsiteY20" fmla="*/ 144780 h 1196340"/>
              <a:gd name="connsiteX21" fmla="*/ 1066800 w 1333500"/>
              <a:gd name="connsiteY21" fmla="*/ 251460 h 1196340"/>
              <a:gd name="connsiteX22" fmla="*/ 929640 w 1333500"/>
              <a:gd name="connsiteY22" fmla="*/ 312420 h 1196340"/>
              <a:gd name="connsiteX23" fmla="*/ 853440 w 1333500"/>
              <a:gd name="connsiteY23" fmla="*/ 502920 h 1196340"/>
              <a:gd name="connsiteX24" fmla="*/ 822960 w 1333500"/>
              <a:gd name="connsiteY24" fmla="*/ 617220 h 1196340"/>
              <a:gd name="connsiteX25" fmla="*/ 708660 w 1333500"/>
              <a:gd name="connsiteY25" fmla="*/ 678180 h 1196340"/>
              <a:gd name="connsiteX26" fmla="*/ 586740 w 1333500"/>
              <a:gd name="connsiteY26" fmla="*/ 678180 h 1196340"/>
              <a:gd name="connsiteX27" fmla="*/ 449580 w 1333500"/>
              <a:gd name="connsiteY27" fmla="*/ 792480 h 1196340"/>
              <a:gd name="connsiteX28" fmla="*/ 396240 w 1333500"/>
              <a:gd name="connsiteY28" fmla="*/ 876300 h 1196340"/>
              <a:gd name="connsiteX29" fmla="*/ 312420 w 1333500"/>
              <a:gd name="connsiteY29" fmla="*/ 1021080 h 1196340"/>
              <a:gd name="connsiteX30" fmla="*/ 144780 w 1333500"/>
              <a:gd name="connsiteY30" fmla="*/ 1143000 h 1196340"/>
              <a:gd name="connsiteX31" fmla="*/ 7620 w 1333500"/>
              <a:gd name="connsiteY31" fmla="*/ 1196340 h 1196340"/>
              <a:gd name="connsiteX32" fmla="*/ 0 w 1333500"/>
              <a:gd name="connsiteY32" fmla="*/ 1104900 h 1196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333500" h="1196340">
                <a:moveTo>
                  <a:pt x="0" y="1104900"/>
                </a:moveTo>
                <a:lnTo>
                  <a:pt x="91440" y="1074420"/>
                </a:lnTo>
                <a:lnTo>
                  <a:pt x="205740" y="975360"/>
                </a:lnTo>
                <a:lnTo>
                  <a:pt x="358140" y="914400"/>
                </a:lnTo>
                <a:lnTo>
                  <a:pt x="373380" y="754380"/>
                </a:lnTo>
                <a:lnTo>
                  <a:pt x="457200" y="739140"/>
                </a:lnTo>
                <a:lnTo>
                  <a:pt x="525780" y="617220"/>
                </a:lnTo>
                <a:lnTo>
                  <a:pt x="617220" y="594360"/>
                </a:lnTo>
                <a:lnTo>
                  <a:pt x="800100" y="571500"/>
                </a:lnTo>
                <a:lnTo>
                  <a:pt x="777240" y="457200"/>
                </a:lnTo>
                <a:lnTo>
                  <a:pt x="838200" y="403860"/>
                </a:lnTo>
                <a:lnTo>
                  <a:pt x="868680" y="289560"/>
                </a:lnTo>
                <a:lnTo>
                  <a:pt x="929640" y="281940"/>
                </a:lnTo>
                <a:lnTo>
                  <a:pt x="1028700" y="251460"/>
                </a:lnTo>
                <a:lnTo>
                  <a:pt x="1059180" y="160020"/>
                </a:lnTo>
                <a:lnTo>
                  <a:pt x="1120140" y="144780"/>
                </a:lnTo>
                <a:lnTo>
                  <a:pt x="1219200" y="114300"/>
                </a:lnTo>
                <a:lnTo>
                  <a:pt x="1287780" y="15240"/>
                </a:lnTo>
                <a:lnTo>
                  <a:pt x="1333500" y="0"/>
                </a:lnTo>
                <a:lnTo>
                  <a:pt x="1325880" y="83820"/>
                </a:lnTo>
                <a:lnTo>
                  <a:pt x="1226820" y="144780"/>
                </a:lnTo>
                <a:lnTo>
                  <a:pt x="1066800" y="251460"/>
                </a:lnTo>
                <a:lnTo>
                  <a:pt x="929640" y="312420"/>
                </a:lnTo>
                <a:lnTo>
                  <a:pt x="853440" y="502920"/>
                </a:lnTo>
                <a:lnTo>
                  <a:pt x="822960" y="617220"/>
                </a:lnTo>
                <a:lnTo>
                  <a:pt x="708660" y="678180"/>
                </a:lnTo>
                <a:lnTo>
                  <a:pt x="586740" y="678180"/>
                </a:lnTo>
                <a:lnTo>
                  <a:pt x="449580" y="792480"/>
                </a:lnTo>
                <a:lnTo>
                  <a:pt x="396240" y="876300"/>
                </a:lnTo>
                <a:lnTo>
                  <a:pt x="312420" y="1021080"/>
                </a:lnTo>
                <a:lnTo>
                  <a:pt x="144780" y="1143000"/>
                </a:lnTo>
                <a:lnTo>
                  <a:pt x="7620" y="1196340"/>
                </a:lnTo>
                <a:lnTo>
                  <a:pt x="0" y="1104900"/>
                </a:lnTo>
                <a:close/>
              </a:path>
            </a:pathLst>
          </a:custGeom>
          <a:solidFill>
            <a:srgbClr val="DB06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6" name="Forme libre : forme 75">
            <a:extLst>
              <a:ext uri="{FF2B5EF4-FFF2-40B4-BE49-F238E27FC236}">
                <a16:creationId xmlns:a16="http://schemas.microsoft.com/office/drawing/2014/main" id="{6E9F4780-07A9-167A-40CE-E22CA329E8DD}"/>
              </a:ext>
            </a:extLst>
          </p:cNvPr>
          <p:cNvSpPr/>
          <p:nvPr/>
        </p:nvSpPr>
        <p:spPr>
          <a:xfrm>
            <a:off x="3844637" y="2043545"/>
            <a:ext cx="761999" cy="1143000"/>
          </a:xfrm>
          <a:custGeom>
            <a:avLst/>
            <a:gdLst>
              <a:gd name="connsiteX0" fmla="*/ 224062 w 439711"/>
              <a:gd name="connsiteY0" fmla="*/ 14435 h 989890"/>
              <a:gd name="connsiteX1" fmla="*/ 438070 w 439711"/>
              <a:gd name="connsiteY1" fmla="*/ 286809 h 989890"/>
              <a:gd name="connsiteX2" fmla="*/ 321338 w 439711"/>
              <a:gd name="connsiteY2" fmla="*/ 452179 h 989890"/>
              <a:gd name="connsiteX3" fmla="*/ 292155 w 439711"/>
              <a:gd name="connsiteY3" fmla="*/ 734282 h 989890"/>
              <a:gd name="connsiteX4" fmla="*/ 233789 w 439711"/>
              <a:gd name="connsiteY4" fmla="*/ 987201 h 989890"/>
              <a:gd name="connsiteX5" fmla="*/ 48964 w 439711"/>
              <a:gd name="connsiteY5" fmla="*/ 568911 h 989890"/>
              <a:gd name="connsiteX6" fmla="*/ 146240 w 439711"/>
              <a:gd name="connsiteY6" fmla="*/ 442452 h 989890"/>
              <a:gd name="connsiteX7" fmla="*/ 325 w 439711"/>
              <a:gd name="connsiteY7" fmla="*/ 82528 h 989890"/>
              <a:gd name="connsiteX8" fmla="*/ 224062 w 439711"/>
              <a:gd name="connsiteY8" fmla="*/ 14435 h 989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9711" h="989890">
                <a:moveTo>
                  <a:pt x="224062" y="14435"/>
                </a:moveTo>
                <a:cubicBezTo>
                  <a:pt x="297019" y="48482"/>
                  <a:pt x="421857" y="213852"/>
                  <a:pt x="438070" y="286809"/>
                </a:cubicBezTo>
                <a:cubicBezTo>
                  <a:pt x="454283" y="359766"/>
                  <a:pt x="345657" y="377600"/>
                  <a:pt x="321338" y="452179"/>
                </a:cubicBezTo>
                <a:cubicBezTo>
                  <a:pt x="297019" y="526758"/>
                  <a:pt x="306746" y="645112"/>
                  <a:pt x="292155" y="734282"/>
                </a:cubicBezTo>
                <a:cubicBezTo>
                  <a:pt x="277564" y="823452"/>
                  <a:pt x="274321" y="1014763"/>
                  <a:pt x="233789" y="987201"/>
                </a:cubicBezTo>
                <a:cubicBezTo>
                  <a:pt x="193257" y="959639"/>
                  <a:pt x="63555" y="659702"/>
                  <a:pt x="48964" y="568911"/>
                </a:cubicBezTo>
                <a:cubicBezTo>
                  <a:pt x="34373" y="478120"/>
                  <a:pt x="154346" y="523516"/>
                  <a:pt x="146240" y="442452"/>
                </a:cubicBezTo>
                <a:cubicBezTo>
                  <a:pt x="138133" y="361388"/>
                  <a:pt x="-7781" y="157107"/>
                  <a:pt x="325" y="82528"/>
                </a:cubicBezTo>
                <a:cubicBezTo>
                  <a:pt x="8431" y="7949"/>
                  <a:pt x="151105" y="-19612"/>
                  <a:pt x="224062" y="14435"/>
                </a:cubicBezTo>
                <a:close/>
              </a:path>
            </a:pathLst>
          </a:custGeom>
          <a:solidFill>
            <a:srgbClr val="DB060C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Forme libre : forme 78">
            <a:extLst>
              <a:ext uri="{FF2B5EF4-FFF2-40B4-BE49-F238E27FC236}">
                <a16:creationId xmlns:a16="http://schemas.microsoft.com/office/drawing/2014/main" id="{D2C78FA2-BA38-891E-0DB3-6C4AAB24D25C}"/>
              </a:ext>
            </a:extLst>
          </p:cNvPr>
          <p:cNvSpPr/>
          <p:nvPr/>
        </p:nvSpPr>
        <p:spPr>
          <a:xfrm>
            <a:off x="6342652" y="3890010"/>
            <a:ext cx="1790428" cy="993978"/>
          </a:xfrm>
          <a:custGeom>
            <a:avLst/>
            <a:gdLst>
              <a:gd name="connsiteX0" fmla="*/ 0 w 1333500"/>
              <a:gd name="connsiteY0" fmla="*/ 1104900 h 1196340"/>
              <a:gd name="connsiteX1" fmla="*/ 91440 w 1333500"/>
              <a:gd name="connsiteY1" fmla="*/ 1074420 h 1196340"/>
              <a:gd name="connsiteX2" fmla="*/ 205740 w 1333500"/>
              <a:gd name="connsiteY2" fmla="*/ 975360 h 1196340"/>
              <a:gd name="connsiteX3" fmla="*/ 358140 w 1333500"/>
              <a:gd name="connsiteY3" fmla="*/ 914400 h 1196340"/>
              <a:gd name="connsiteX4" fmla="*/ 373380 w 1333500"/>
              <a:gd name="connsiteY4" fmla="*/ 754380 h 1196340"/>
              <a:gd name="connsiteX5" fmla="*/ 457200 w 1333500"/>
              <a:gd name="connsiteY5" fmla="*/ 739140 h 1196340"/>
              <a:gd name="connsiteX6" fmla="*/ 525780 w 1333500"/>
              <a:gd name="connsiteY6" fmla="*/ 617220 h 1196340"/>
              <a:gd name="connsiteX7" fmla="*/ 617220 w 1333500"/>
              <a:gd name="connsiteY7" fmla="*/ 594360 h 1196340"/>
              <a:gd name="connsiteX8" fmla="*/ 800100 w 1333500"/>
              <a:gd name="connsiteY8" fmla="*/ 571500 h 1196340"/>
              <a:gd name="connsiteX9" fmla="*/ 777240 w 1333500"/>
              <a:gd name="connsiteY9" fmla="*/ 457200 h 1196340"/>
              <a:gd name="connsiteX10" fmla="*/ 838200 w 1333500"/>
              <a:gd name="connsiteY10" fmla="*/ 403860 h 1196340"/>
              <a:gd name="connsiteX11" fmla="*/ 868680 w 1333500"/>
              <a:gd name="connsiteY11" fmla="*/ 289560 h 1196340"/>
              <a:gd name="connsiteX12" fmla="*/ 929640 w 1333500"/>
              <a:gd name="connsiteY12" fmla="*/ 281940 h 1196340"/>
              <a:gd name="connsiteX13" fmla="*/ 1028700 w 1333500"/>
              <a:gd name="connsiteY13" fmla="*/ 251460 h 1196340"/>
              <a:gd name="connsiteX14" fmla="*/ 1059180 w 1333500"/>
              <a:gd name="connsiteY14" fmla="*/ 160020 h 1196340"/>
              <a:gd name="connsiteX15" fmla="*/ 1120140 w 1333500"/>
              <a:gd name="connsiteY15" fmla="*/ 144780 h 1196340"/>
              <a:gd name="connsiteX16" fmla="*/ 1219200 w 1333500"/>
              <a:gd name="connsiteY16" fmla="*/ 114300 h 1196340"/>
              <a:gd name="connsiteX17" fmla="*/ 1287780 w 1333500"/>
              <a:gd name="connsiteY17" fmla="*/ 15240 h 1196340"/>
              <a:gd name="connsiteX18" fmla="*/ 1333500 w 1333500"/>
              <a:gd name="connsiteY18" fmla="*/ 0 h 1196340"/>
              <a:gd name="connsiteX19" fmla="*/ 1325880 w 1333500"/>
              <a:gd name="connsiteY19" fmla="*/ 83820 h 1196340"/>
              <a:gd name="connsiteX20" fmla="*/ 1226820 w 1333500"/>
              <a:gd name="connsiteY20" fmla="*/ 144780 h 1196340"/>
              <a:gd name="connsiteX21" fmla="*/ 1066800 w 1333500"/>
              <a:gd name="connsiteY21" fmla="*/ 251460 h 1196340"/>
              <a:gd name="connsiteX22" fmla="*/ 929640 w 1333500"/>
              <a:gd name="connsiteY22" fmla="*/ 312420 h 1196340"/>
              <a:gd name="connsiteX23" fmla="*/ 853440 w 1333500"/>
              <a:gd name="connsiteY23" fmla="*/ 502920 h 1196340"/>
              <a:gd name="connsiteX24" fmla="*/ 822960 w 1333500"/>
              <a:gd name="connsiteY24" fmla="*/ 617220 h 1196340"/>
              <a:gd name="connsiteX25" fmla="*/ 708660 w 1333500"/>
              <a:gd name="connsiteY25" fmla="*/ 678180 h 1196340"/>
              <a:gd name="connsiteX26" fmla="*/ 586740 w 1333500"/>
              <a:gd name="connsiteY26" fmla="*/ 678180 h 1196340"/>
              <a:gd name="connsiteX27" fmla="*/ 449580 w 1333500"/>
              <a:gd name="connsiteY27" fmla="*/ 792480 h 1196340"/>
              <a:gd name="connsiteX28" fmla="*/ 396240 w 1333500"/>
              <a:gd name="connsiteY28" fmla="*/ 876300 h 1196340"/>
              <a:gd name="connsiteX29" fmla="*/ 312420 w 1333500"/>
              <a:gd name="connsiteY29" fmla="*/ 1021080 h 1196340"/>
              <a:gd name="connsiteX30" fmla="*/ 144780 w 1333500"/>
              <a:gd name="connsiteY30" fmla="*/ 1143000 h 1196340"/>
              <a:gd name="connsiteX31" fmla="*/ 7620 w 1333500"/>
              <a:gd name="connsiteY31" fmla="*/ 1196340 h 1196340"/>
              <a:gd name="connsiteX32" fmla="*/ 0 w 1333500"/>
              <a:gd name="connsiteY32" fmla="*/ 1104900 h 1196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333500" h="1196340">
                <a:moveTo>
                  <a:pt x="0" y="1104900"/>
                </a:moveTo>
                <a:lnTo>
                  <a:pt x="91440" y="1074420"/>
                </a:lnTo>
                <a:lnTo>
                  <a:pt x="205740" y="975360"/>
                </a:lnTo>
                <a:lnTo>
                  <a:pt x="358140" y="914400"/>
                </a:lnTo>
                <a:lnTo>
                  <a:pt x="373380" y="754380"/>
                </a:lnTo>
                <a:lnTo>
                  <a:pt x="457200" y="739140"/>
                </a:lnTo>
                <a:lnTo>
                  <a:pt x="525780" y="617220"/>
                </a:lnTo>
                <a:lnTo>
                  <a:pt x="617220" y="594360"/>
                </a:lnTo>
                <a:lnTo>
                  <a:pt x="800100" y="571500"/>
                </a:lnTo>
                <a:lnTo>
                  <a:pt x="777240" y="457200"/>
                </a:lnTo>
                <a:lnTo>
                  <a:pt x="838200" y="403860"/>
                </a:lnTo>
                <a:lnTo>
                  <a:pt x="868680" y="289560"/>
                </a:lnTo>
                <a:lnTo>
                  <a:pt x="929640" y="281940"/>
                </a:lnTo>
                <a:lnTo>
                  <a:pt x="1028700" y="251460"/>
                </a:lnTo>
                <a:lnTo>
                  <a:pt x="1059180" y="160020"/>
                </a:lnTo>
                <a:lnTo>
                  <a:pt x="1120140" y="144780"/>
                </a:lnTo>
                <a:lnTo>
                  <a:pt x="1219200" y="114300"/>
                </a:lnTo>
                <a:lnTo>
                  <a:pt x="1287780" y="15240"/>
                </a:lnTo>
                <a:lnTo>
                  <a:pt x="1333500" y="0"/>
                </a:lnTo>
                <a:lnTo>
                  <a:pt x="1325880" y="83820"/>
                </a:lnTo>
                <a:lnTo>
                  <a:pt x="1226820" y="144780"/>
                </a:lnTo>
                <a:lnTo>
                  <a:pt x="1066800" y="251460"/>
                </a:lnTo>
                <a:lnTo>
                  <a:pt x="929640" y="312420"/>
                </a:lnTo>
                <a:lnTo>
                  <a:pt x="853440" y="502920"/>
                </a:lnTo>
                <a:lnTo>
                  <a:pt x="822960" y="617220"/>
                </a:lnTo>
                <a:lnTo>
                  <a:pt x="708660" y="678180"/>
                </a:lnTo>
                <a:lnTo>
                  <a:pt x="586740" y="678180"/>
                </a:lnTo>
                <a:lnTo>
                  <a:pt x="449580" y="792480"/>
                </a:lnTo>
                <a:lnTo>
                  <a:pt x="396240" y="876300"/>
                </a:lnTo>
                <a:lnTo>
                  <a:pt x="312420" y="1021080"/>
                </a:lnTo>
                <a:lnTo>
                  <a:pt x="144780" y="1143000"/>
                </a:lnTo>
                <a:lnTo>
                  <a:pt x="7620" y="1196340"/>
                </a:lnTo>
                <a:lnTo>
                  <a:pt x="0" y="1104900"/>
                </a:lnTo>
                <a:close/>
              </a:path>
            </a:pathLst>
          </a:custGeom>
          <a:solidFill>
            <a:srgbClr val="DB06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0" name="Forme libre : forme 79">
            <a:extLst>
              <a:ext uri="{FF2B5EF4-FFF2-40B4-BE49-F238E27FC236}">
                <a16:creationId xmlns:a16="http://schemas.microsoft.com/office/drawing/2014/main" id="{C53D2ED3-1E9D-983D-C740-1134A28FAB29}"/>
              </a:ext>
            </a:extLst>
          </p:cNvPr>
          <p:cNvSpPr/>
          <p:nvPr/>
        </p:nvSpPr>
        <p:spPr>
          <a:xfrm>
            <a:off x="7813253" y="2820509"/>
            <a:ext cx="1004601" cy="1153741"/>
          </a:xfrm>
          <a:custGeom>
            <a:avLst/>
            <a:gdLst>
              <a:gd name="connsiteX0" fmla="*/ 341803 w 1004601"/>
              <a:gd name="connsiteY0" fmla="*/ 1152471 h 1153741"/>
              <a:gd name="connsiteX1" fmla="*/ 851089 w 1004601"/>
              <a:gd name="connsiteY1" fmla="*/ 724208 h 1153741"/>
              <a:gd name="connsiteX2" fmla="*/ 1001560 w 1004601"/>
              <a:gd name="connsiteY2" fmla="*/ 238071 h 1153741"/>
              <a:gd name="connsiteX3" fmla="*/ 746917 w 1004601"/>
              <a:gd name="connsiteY3" fmla="*/ 6577 h 1153741"/>
              <a:gd name="connsiteX4" fmla="*/ 156608 w 1004601"/>
              <a:gd name="connsiteY4" fmla="*/ 110750 h 1153741"/>
              <a:gd name="connsiteX5" fmla="*/ 6137 w 1004601"/>
              <a:gd name="connsiteY5" fmla="*/ 585312 h 1153741"/>
              <a:gd name="connsiteX6" fmla="*/ 341803 w 1004601"/>
              <a:gd name="connsiteY6" fmla="*/ 1152471 h 115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4601" h="1153741">
                <a:moveTo>
                  <a:pt x="341803" y="1152471"/>
                </a:moveTo>
                <a:cubicBezTo>
                  <a:pt x="482628" y="1175620"/>
                  <a:pt x="741130" y="876608"/>
                  <a:pt x="851089" y="724208"/>
                </a:cubicBezTo>
                <a:cubicBezTo>
                  <a:pt x="961048" y="571808"/>
                  <a:pt x="1018922" y="357676"/>
                  <a:pt x="1001560" y="238071"/>
                </a:cubicBezTo>
                <a:cubicBezTo>
                  <a:pt x="984198" y="118466"/>
                  <a:pt x="887742" y="27797"/>
                  <a:pt x="746917" y="6577"/>
                </a:cubicBezTo>
                <a:cubicBezTo>
                  <a:pt x="606092" y="-14643"/>
                  <a:pt x="280071" y="14294"/>
                  <a:pt x="156608" y="110750"/>
                </a:cubicBezTo>
                <a:cubicBezTo>
                  <a:pt x="33145" y="207206"/>
                  <a:pt x="-18941" y="407834"/>
                  <a:pt x="6137" y="585312"/>
                </a:cubicBezTo>
                <a:cubicBezTo>
                  <a:pt x="31215" y="762790"/>
                  <a:pt x="200978" y="1129322"/>
                  <a:pt x="341803" y="1152471"/>
                </a:cubicBezTo>
                <a:close/>
              </a:path>
            </a:pathLst>
          </a:custGeom>
          <a:solidFill>
            <a:srgbClr val="DB060C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3FE3B570-D9CE-B942-B47E-449DE0875A15}"/>
              </a:ext>
            </a:extLst>
          </p:cNvPr>
          <p:cNvSpPr txBox="1">
            <a:spLocks/>
          </p:cNvSpPr>
          <p:nvPr/>
        </p:nvSpPr>
        <p:spPr>
          <a:xfrm>
            <a:off x="904090" y="643967"/>
            <a:ext cx="1027747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Expliquer clairement que la différence de densité entre le magma et les roches solides voisines est à l’origine de sa remontée.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8A6647C-5ED7-E2A6-0C1A-54D943E4B9AD}"/>
              </a:ext>
            </a:extLst>
          </p:cNvPr>
          <p:cNvSpPr txBox="1"/>
          <p:nvPr/>
        </p:nvSpPr>
        <p:spPr>
          <a:xfrm>
            <a:off x="6009553" y="5545532"/>
            <a:ext cx="2033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Fusion partielle</a:t>
            </a:r>
          </a:p>
        </p:txBody>
      </p:sp>
    </p:spTree>
    <p:extLst>
      <p:ext uri="{BB962C8B-B14F-4D97-AF65-F5344CB8AC3E}">
        <p14:creationId xmlns:p14="http://schemas.microsoft.com/office/powerpoint/2010/main" val="31111773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3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3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3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8" grpId="0" animBg="1"/>
      <p:bldP spid="67" grpId="0"/>
      <p:bldP spid="68" grpId="0"/>
      <p:bldP spid="75" grpId="0" animBg="1"/>
      <p:bldP spid="76" grpId="0" animBg="1"/>
      <p:bldP spid="79" grpId="0" animBg="1"/>
      <p:bldP spid="8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0A2E7-BE95-C3C7-F1E6-EC252CB32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5A0FFD-31F3-4E90-AE5B-530C12D15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418" y="389476"/>
            <a:ext cx="10277091" cy="4700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troisième étape correspond à la solidification du magma, qui donne naissance à une roche magmatique.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Google Shape;289;p51">
            <a:extLst>
              <a:ext uri="{FF2B5EF4-FFF2-40B4-BE49-F238E27FC236}">
                <a16:creationId xmlns:a16="http://schemas.microsoft.com/office/drawing/2014/main" id="{6C5B8217-8EF4-C341-9996-B58E5773007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5024" y="470256"/>
            <a:ext cx="553927" cy="469999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ZoneTexte 77">
            <a:extLst>
              <a:ext uri="{FF2B5EF4-FFF2-40B4-BE49-F238E27FC236}">
                <a16:creationId xmlns:a16="http://schemas.microsoft.com/office/drawing/2014/main" id="{D1590662-B3D8-FD97-5026-31274BB0FEC0}"/>
              </a:ext>
            </a:extLst>
          </p:cNvPr>
          <p:cNvSpPr txBox="1"/>
          <p:nvPr/>
        </p:nvSpPr>
        <p:spPr>
          <a:xfrm>
            <a:off x="228600" y="6172200"/>
            <a:ext cx="11750040" cy="469344"/>
          </a:xfrm>
          <a:prstGeom prst="roundRect">
            <a:avLst>
              <a:gd name="adj" fmla="val 37012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400" b="1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Lors de sa montée, le magma subit une diminution de la température </a:t>
            </a:r>
            <a:r>
              <a:rPr lang="fr-FR" sz="2400" b="1" spc="-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(refroidissement)</a:t>
            </a:r>
            <a:r>
              <a:rPr lang="fr-FR" sz="2400" b="1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BBC1434C-FFED-2AAD-7AF1-3385CBA96AD1}"/>
              </a:ext>
            </a:extLst>
          </p:cNvPr>
          <p:cNvGrpSpPr/>
          <p:nvPr/>
        </p:nvGrpSpPr>
        <p:grpSpPr>
          <a:xfrm>
            <a:off x="603654" y="1137692"/>
            <a:ext cx="10826346" cy="345668"/>
            <a:chOff x="603654" y="1137692"/>
            <a:chExt cx="10826346" cy="345668"/>
          </a:xfrm>
        </p:grpSpPr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522B9AF7-5277-1C1A-F5DE-CC77729B6AA4}"/>
                </a:ext>
              </a:extLst>
            </p:cNvPr>
            <p:cNvSpPr txBox="1"/>
            <p:nvPr/>
          </p:nvSpPr>
          <p:spPr>
            <a:xfrm>
              <a:off x="603654" y="1137693"/>
              <a:ext cx="2170026" cy="345667"/>
            </a:xfrm>
            <a:prstGeom prst="roundRect">
              <a:avLst>
                <a:gd name="adj" fmla="val 3583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Rappel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858C4AD5-7292-5353-11EC-EC8508385C2D}"/>
                </a:ext>
              </a:extLst>
            </p:cNvPr>
            <p:cNvSpPr txBox="1"/>
            <p:nvPr/>
          </p:nvSpPr>
          <p:spPr>
            <a:xfrm>
              <a:off x="2870463" y="1137693"/>
              <a:ext cx="2762693" cy="331878"/>
            </a:xfrm>
            <a:prstGeom prst="roundRect">
              <a:avLst>
                <a:gd name="adj" fmla="val 3583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La fusion partielle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8C06A8C9-A081-A9E8-1A32-99B59C632A54}"/>
                </a:ext>
              </a:extLst>
            </p:cNvPr>
            <p:cNvSpPr txBox="1"/>
            <p:nvPr/>
          </p:nvSpPr>
          <p:spPr>
            <a:xfrm>
              <a:off x="8955174" y="1137692"/>
              <a:ext cx="2474826" cy="331200"/>
            </a:xfrm>
            <a:prstGeom prst="roundRect">
              <a:avLst>
                <a:gd name="adj" fmla="val 35835"/>
              </a:avLst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La solidification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6639B023-837E-2530-A48A-7869F3A2EA26}"/>
                </a:ext>
              </a:extLst>
            </p:cNvPr>
            <p:cNvSpPr txBox="1"/>
            <p:nvPr/>
          </p:nvSpPr>
          <p:spPr>
            <a:xfrm>
              <a:off x="5729939" y="1137693"/>
              <a:ext cx="3128453" cy="331878"/>
            </a:xfrm>
            <a:prstGeom prst="roundRect">
              <a:avLst>
                <a:gd name="adj" fmla="val 3583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La montée du magma</a:t>
              </a:r>
            </a:p>
          </p:txBody>
        </p:sp>
      </p:grp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5B211822-FFC5-C63B-0F37-D06126EEC627}"/>
              </a:ext>
            </a:extLst>
          </p:cNvPr>
          <p:cNvSpPr/>
          <p:nvPr/>
        </p:nvSpPr>
        <p:spPr>
          <a:xfrm>
            <a:off x="3954798" y="3436322"/>
            <a:ext cx="1531620" cy="1455420"/>
          </a:xfrm>
          <a:custGeom>
            <a:avLst/>
            <a:gdLst>
              <a:gd name="connsiteX0" fmla="*/ 0 w 1333500"/>
              <a:gd name="connsiteY0" fmla="*/ 1104900 h 1196340"/>
              <a:gd name="connsiteX1" fmla="*/ 91440 w 1333500"/>
              <a:gd name="connsiteY1" fmla="*/ 1074420 h 1196340"/>
              <a:gd name="connsiteX2" fmla="*/ 205740 w 1333500"/>
              <a:gd name="connsiteY2" fmla="*/ 975360 h 1196340"/>
              <a:gd name="connsiteX3" fmla="*/ 358140 w 1333500"/>
              <a:gd name="connsiteY3" fmla="*/ 914400 h 1196340"/>
              <a:gd name="connsiteX4" fmla="*/ 373380 w 1333500"/>
              <a:gd name="connsiteY4" fmla="*/ 754380 h 1196340"/>
              <a:gd name="connsiteX5" fmla="*/ 457200 w 1333500"/>
              <a:gd name="connsiteY5" fmla="*/ 739140 h 1196340"/>
              <a:gd name="connsiteX6" fmla="*/ 525780 w 1333500"/>
              <a:gd name="connsiteY6" fmla="*/ 617220 h 1196340"/>
              <a:gd name="connsiteX7" fmla="*/ 617220 w 1333500"/>
              <a:gd name="connsiteY7" fmla="*/ 594360 h 1196340"/>
              <a:gd name="connsiteX8" fmla="*/ 800100 w 1333500"/>
              <a:gd name="connsiteY8" fmla="*/ 571500 h 1196340"/>
              <a:gd name="connsiteX9" fmla="*/ 777240 w 1333500"/>
              <a:gd name="connsiteY9" fmla="*/ 457200 h 1196340"/>
              <a:gd name="connsiteX10" fmla="*/ 838200 w 1333500"/>
              <a:gd name="connsiteY10" fmla="*/ 403860 h 1196340"/>
              <a:gd name="connsiteX11" fmla="*/ 868680 w 1333500"/>
              <a:gd name="connsiteY11" fmla="*/ 289560 h 1196340"/>
              <a:gd name="connsiteX12" fmla="*/ 929640 w 1333500"/>
              <a:gd name="connsiteY12" fmla="*/ 281940 h 1196340"/>
              <a:gd name="connsiteX13" fmla="*/ 1028700 w 1333500"/>
              <a:gd name="connsiteY13" fmla="*/ 251460 h 1196340"/>
              <a:gd name="connsiteX14" fmla="*/ 1059180 w 1333500"/>
              <a:gd name="connsiteY14" fmla="*/ 160020 h 1196340"/>
              <a:gd name="connsiteX15" fmla="*/ 1120140 w 1333500"/>
              <a:gd name="connsiteY15" fmla="*/ 144780 h 1196340"/>
              <a:gd name="connsiteX16" fmla="*/ 1219200 w 1333500"/>
              <a:gd name="connsiteY16" fmla="*/ 114300 h 1196340"/>
              <a:gd name="connsiteX17" fmla="*/ 1287780 w 1333500"/>
              <a:gd name="connsiteY17" fmla="*/ 15240 h 1196340"/>
              <a:gd name="connsiteX18" fmla="*/ 1333500 w 1333500"/>
              <a:gd name="connsiteY18" fmla="*/ 0 h 1196340"/>
              <a:gd name="connsiteX19" fmla="*/ 1325880 w 1333500"/>
              <a:gd name="connsiteY19" fmla="*/ 83820 h 1196340"/>
              <a:gd name="connsiteX20" fmla="*/ 1226820 w 1333500"/>
              <a:gd name="connsiteY20" fmla="*/ 144780 h 1196340"/>
              <a:gd name="connsiteX21" fmla="*/ 1066800 w 1333500"/>
              <a:gd name="connsiteY21" fmla="*/ 251460 h 1196340"/>
              <a:gd name="connsiteX22" fmla="*/ 929640 w 1333500"/>
              <a:gd name="connsiteY22" fmla="*/ 312420 h 1196340"/>
              <a:gd name="connsiteX23" fmla="*/ 853440 w 1333500"/>
              <a:gd name="connsiteY23" fmla="*/ 502920 h 1196340"/>
              <a:gd name="connsiteX24" fmla="*/ 822960 w 1333500"/>
              <a:gd name="connsiteY24" fmla="*/ 617220 h 1196340"/>
              <a:gd name="connsiteX25" fmla="*/ 708660 w 1333500"/>
              <a:gd name="connsiteY25" fmla="*/ 678180 h 1196340"/>
              <a:gd name="connsiteX26" fmla="*/ 586740 w 1333500"/>
              <a:gd name="connsiteY26" fmla="*/ 678180 h 1196340"/>
              <a:gd name="connsiteX27" fmla="*/ 449580 w 1333500"/>
              <a:gd name="connsiteY27" fmla="*/ 792480 h 1196340"/>
              <a:gd name="connsiteX28" fmla="*/ 396240 w 1333500"/>
              <a:gd name="connsiteY28" fmla="*/ 876300 h 1196340"/>
              <a:gd name="connsiteX29" fmla="*/ 312420 w 1333500"/>
              <a:gd name="connsiteY29" fmla="*/ 1021080 h 1196340"/>
              <a:gd name="connsiteX30" fmla="*/ 144780 w 1333500"/>
              <a:gd name="connsiteY30" fmla="*/ 1143000 h 1196340"/>
              <a:gd name="connsiteX31" fmla="*/ 7620 w 1333500"/>
              <a:gd name="connsiteY31" fmla="*/ 1196340 h 1196340"/>
              <a:gd name="connsiteX32" fmla="*/ 0 w 1333500"/>
              <a:gd name="connsiteY32" fmla="*/ 1104900 h 1196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333500" h="1196340">
                <a:moveTo>
                  <a:pt x="0" y="1104900"/>
                </a:moveTo>
                <a:lnTo>
                  <a:pt x="91440" y="1074420"/>
                </a:lnTo>
                <a:lnTo>
                  <a:pt x="205740" y="975360"/>
                </a:lnTo>
                <a:lnTo>
                  <a:pt x="358140" y="914400"/>
                </a:lnTo>
                <a:lnTo>
                  <a:pt x="373380" y="754380"/>
                </a:lnTo>
                <a:lnTo>
                  <a:pt x="457200" y="739140"/>
                </a:lnTo>
                <a:lnTo>
                  <a:pt x="525780" y="617220"/>
                </a:lnTo>
                <a:lnTo>
                  <a:pt x="617220" y="594360"/>
                </a:lnTo>
                <a:lnTo>
                  <a:pt x="800100" y="571500"/>
                </a:lnTo>
                <a:lnTo>
                  <a:pt x="777240" y="457200"/>
                </a:lnTo>
                <a:lnTo>
                  <a:pt x="838200" y="403860"/>
                </a:lnTo>
                <a:lnTo>
                  <a:pt x="868680" y="289560"/>
                </a:lnTo>
                <a:lnTo>
                  <a:pt x="929640" y="281940"/>
                </a:lnTo>
                <a:lnTo>
                  <a:pt x="1028700" y="251460"/>
                </a:lnTo>
                <a:lnTo>
                  <a:pt x="1059180" y="160020"/>
                </a:lnTo>
                <a:lnTo>
                  <a:pt x="1120140" y="144780"/>
                </a:lnTo>
                <a:lnTo>
                  <a:pt x="1219200" y="114300"/>
                </a:lnTo>
                <a:lnTo>
                  <a:pt x="1287780" y="15240"/>
                </a:lnTo>
                <a:lnTo>
                  <a:pt x="1333500" y="0"/>
                </a:lnTo>
                <a:lnTo>
                  <a:pt x="1325880" y="83820"/>
                </a:lnTo>
                <a:lnTo>
                  <a:pt x="1226820" y="144780"/>
                </a:lnTo>
                <a:lnTo>
                  <a:pt x="1066800" y="251460"/>
                </a:lnTo>
                <a:lnTo>
                  <a:pt x="929640" y="312420"/>
                </a:lnTo>
                <a:lnTo>
                  <a:pt x="853440" y="502920"/>
                </a:lnTo>
                <a:lnTo>
                  <a:pt x="822960" y="617220"/>
                </a:lnTo>
                <a:lnTo>
                  <a:pt x="708660" y="678180"/>
                </a:lnTo>
                <a:lnTo>
                  <a:pt x="586740" y="678180"/>
                </a:lnTo>
                <a:lnTo>
                  <a:pt x="449580" y="792480"/>
                </a:lnTo>
                <a:lnTo>
                  <a:pt x="396240" y="876300"/>
                </a:lnTo>
                <a:lnTo>
                  <a:pt x="312420" y="1021080"/>
                </a:lnTo>
                <a:lnTo>
                  <a:pt x="144780" y="1143000"/>
                </a:lnTo>
                <a:lnTo>
                  <a:pt x="7620" y="1196340"/>
                </a:lnTo>
                <a:lnTo>
                  <a:pt x="0" y="11049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89625B3-B69B-01C8-0463-A5508EA18D3D}"/>
              </a:ext>
            </a:extLst>
          </p:cNvPr>
          <p:cNvSpPr txBox="1"/>
          <p:nvPr/>
        </p:nvSpPr>
        <p:spPr>
          <a:xfrm>
            <a:off x="2908288" y="1645725"/>
            <a:ext cx="2151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Surface de la Terre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59C26C8-A21E-AA6D-74A7-17319B952361}"/>
              </a:ext>
            </a:extLst>
          </p:cNvPr>
          <p:cNvSpPr/>
          <p:nvPr/>
        </p:nvSpPr>
        <p:spPr>
          <a:xfrm>
            <a:off x="457200" y="1659242"/>
            <a:ext cx="7225553" cy="443581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77E08DE-2F13-9C4C-D070-E2F1B25F7235}"/>
              </a:ext>
            </a:extLst>
          </p:cNvPr>
          <p:cNvSpPr/>
          <p:nvPr/>
        </p:nvSpPr>
        <p:spPr>
          <a:xfrm>
            <a:off x="2745356" y="5648920"/>
            <a:ext cx="288764" cy="214543"/>
          </a:xfrm>
          <a:custGeom>
            <a:avLst/>
            <a:gdLst>
              <a:gd name="connsiteX0" fmla="*/ 2090 w 288764"/>
              <a:gd name="connsiteY0" fmla="*/ 214238 h 214543"/>
              <a:gd name="connsiteX1" fmla="*/ 162110 w 288764"/>
              <a:gd name="connsiteY1" fmla="*/ 8498 h 214543"/>
              <a:gd name="connsiteX2" fmla="*/ 284030 w 288764"/>
              <a:gd name="connsiteY2" fmla="*/ 54218 h 214543"/>
              <a:gd name="connsiteX3" fmla="*/ 2090 w 288764"/>
              <a:gd name="connsiteY3" fmla="*/ 214238 h 214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64" h="214543">
                <a:moveTo>
                  <a:pt x="2090" y="214238"/>
                </a:moveTo>
                <a:cubicBezTo>
                  <a:pt x="-18230" y="206618"/>
                  <a:pt x="115120" y="35168"/>
                  <a:pt x="162110" y="8498"/>
                </a:cubicBezTo>
                <a:cubicBezTo>
                  <a:pt x="209100" y="-18172"/>
                  <a:pt x="311970" y="23738"/>
                  <a:pt x="284030" y="54218"/>
                </a:cubicBezTo>
                <a:cubicBezTo>
                  <a:pt x="256090" y="84698"/>
                  <a:pt x="22410" y="221858"/>
                  <a:pt x="2090" y="214238"/>
                </a:cubicBezTo>
                <a:close/>
              </a:path>
            </a:pathLst>
          </a:custGeom>
          <a:solidFill>
            <a:srgbClr val="DB06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DB7FE179-5E98-502F-188E-B8E3E00A2FD7}"/>
              </a:ext>
            </a:extLst>
          </p:cNvPr>
          <p:cNvSpPr/>
          <p:nvPr/>
        </p:nvSpPr>
        <p:spPr>
          <a:xfrm flipH="1">
            <a:off x="3286376" y="5648920"/>
            <a:ext cx="288764" cy="214543"/>
          </a:xfrm>
          <a:custGeom>
            <a:avLst/>
            <a:gdLst>
              <a:gd name="connsiteX0" fmla="*/ 2090 w 288764"/>
              <a:gd name="connsiteY0" fmla="*/ 214238 h 214543"/>
              <a:gd name="connsiteX1" fmla="*/ 162110 w 288764"/>
              <a:gd name="connsiteY1" fmla="*/ 8498 h 214543"/>
              <a:gd name="connsiteX2" fmla="*/ 284030 w 288764"/>
              <a:gd name="connsiteY2" fmla="*/ 54218 h 214543"/>
              <a:gd name="connsiteX3" fmla="*/ 2090 w 288764"/>
              <a:gd name="connsiteY3" fmla="*/ 214238 h 214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64" h="214543">
                <a:moveTo>
                  <a:pt x="2090" y="214238"/>
                </a:moveTo>
                <a:cubicBezTo>
                  <a:pt x="-18230" y="206618"/>
                  <a:pt x="115120" y="35168"/>
                  <a:pt x="162110" y="8498"/>
                </a:cubicBezTo>
                <a:cubicBezTo>
                  <a:pt x="209100" y="-18172"/>
                  <a:pt x="311970" y="23738"/>
                  <a:pt x="284030" y="54218"/>
                </a:cubicBezTo>
                <a:cubicBezTo>
                  <a:pt x="256090" y="84698"/>
                  <a:pt x="22410" y="221858"/>
                  <a:pt x="2090" y="214238"/>
                </a:cubicBezTo>
                <a:close/>
              </a:path>
            </a:pathLst>
          </a:custGeom>
          <a:solidFill>
            <a:srgbClr val="DB06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2E70DAFE-F9C7-E27E-2254-F2504FA51F96}"/>
              </a:ext>
            </a:extLst>
          </p:cNvPr>
          <p:cNvSpPr/>
          <p:nvPr/>
        </p:nvSpPr>
        <p:spPr>
          <a:xfrm>
            <a:off x="627528" y="2637037"/>
            <a:ext cx="7010401" cy="2857242"/>
          </a:xfrm>
          <a:custGeom>
            <a:avLst/>
            <a:gdLst>
              <a:gd name="connsiteX0" fmla="*/ 0 w 6061407"/>
              <a:gd name="connsiteY0" fmla="*/ 208568 h 1821080"/>
              <a:gd name="connsiteX1" fmla="*/ 694481 w 6061407"/>
              <a:gd name="connsiteY1" fmla="*/ 224 h 1821080"/>
              <a:gd name="connsiteX2" fmla="*/ 1585731 w 6061407"/>
              <a:gd name="connsiteY2" fmla="*/ 243292 h 1821080"/>
              <a:gd name="connsiteX3" fmla="*/ 2222339 w 6061407"/>
              <a:gd name="connsiteY3" fmla="*/ 115971 h 1821080"/>
              <a:gd name="connsiteX4" fmla="*/ 2858947 w 6061407"/>
              <a:gd name="connsiteY4" fmla="*/ 69672 h 1821080"/>
              <a:gd name="connsiteX5" fmla="*/ 4062714 w 6061407"/>
              <a:gd name="connsiteY5" fmla="*/ 220143 h 1821080"/>
              <a:gd name="connsiteX6" fmla="*/ 4699321 w 6061407"/>
              <a:gd name="connsiteY6" fmla="*/ 81247 h 1821080"/>
              <a:gd name="connsiteX7" fmla="*/ 6030410 w 6061407"/>
              <a:gd name="connsiteY7" fmla="*/ 254867 h 1821080"/>
              <a:gd name="connsiteX8" fmla="*/ 6018835 w 6061407"/>
              <a:gd name="connsiteY8" fmla="*/ 1666978 h 1821080"/>
              <a:gd name="connsiteX9" fmla="*/ 127321 w 6061407"/>
              <a:gd name="connsiteY9" fmla="*/ 1713277 h 1821080"/>
              <a:gd name="connsiteX10" fmla="*/ 0 w 6061407"/>
              <a:gd name="connsiteY10" fmla="*/ 208568 h 1821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61407" h="1821080">
                <a:moveTo>
                  <a:pt x="0" y="208568"/>
                </a:moveTo>
                <a:cubicBezTo>
                  <a:pt x="215096" y="101502"/>
                  <a:pt x="430193" y="-5563"/>
                  <a:pt x="694481" y="224"/>
                </a:cubicBezTo>
                <a:cubicBezTo>
                  <a:pt x="958769" y="6011"/>
                  <a:pt x="1331088" y="224001"/>
                  <a:pt x="1585731" y="243292"/>
                </a:cubicBezTo>
                <a:cubicBezTo>
                  <a:pt x="1840374" y="262583"/>
                  <a:pt x="2010136" y="144908"/>
                  <a:pt x="2222339" y="115971"/>
                </a:cubicBezTo>
                <a:cubicBezTo>
                  <a:pt x="2434542" y="87034"/>
                  <a:pt x="2552218" y="52310"/>
                  <a:pt x="2858947" y="69672"/>
                </a:cubicBezTo>
                <a:cubicBezTo>
                  <a:pt x="3165676" y="87034"/>
                  <a:pt x="3755985" y="218214"/>
                  <a:pt x="4062714" y="220143"/>
                </a:cubicBezTo>
                <a:cubicBezTo>
                  <a:pt x="4369443" y="222072"/>
                  <a:pt x="4371372" y="75460"/>
                  <a:pt x="4699321" y="81247"/>
                </a:cubicBezTo>
                <a:cubicBezTo>
                  <a:pt x="5027270" y="87034"/>
                  <a:pt x="5795058" y="148766"/>
                  <a:pt x="6030410" y="254867"/>
                </a:cubicBezTo>
                <a:cubicBezTo>
                  <a:pt x="6026552" y="725571"/>
                  <a:pt x="6109503" y="1418122"/>
                  <a:pt x="6018835" y="1666978"/>
                </a:cubicBezTo>
                <a:cubicBezTo>
                  <a:pt x="4054997" y="1682411"/>
                  <a:pt x="1113098" y="1973707"/>
                  <a:pt x="127321" y="1713277"/>
                </a:cubicBezTo>
                <a:lnTo>
                  <a:pt x="0" y="20856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Forme libre : forme 24">
            <a:extLst>
              <a:ext uri="{FF2B5EF4-FFF2-40B4-BE49-F238E27FC236}">
                <a16:creationId xmlns:a16="http://schemas.microsoft.com/office/drawing/2014/main" id="{5E758434-6E2E-7477-A8DA-35294C83D080}"/>
              </a:ext>
            </a:extLst>
          </p:cNvPr>
          <p:cNvSpPr/>
          <p:nvPr/>
        </p:nvSpPr>
        <p:spPr>
          <a:xfrm flipH="1">
            <a:off x="3179696" y="5877521"/>
            <a:ext cx="200210" cy="153278"/>
          </a:xfrm>
          <a:custGeom>
            <a:avLst/>
            <a:gdLst>
              <a:gd name="connsiteX0" fmla="*/ 2090 w 288764"/>
              <a:gd name="connsiteY0" fmla="*/ 214238 h 214543"/>
              <a:gd name="connsiteX1" fmla="*/ 162110 w 288764"/>
              <a:gd name="connsiteY1" fmla="*/ 8498 h 214543"/>
              <a:gd name="connsiteX2" fmla="*/ 284030 w 288764"/>
              <a:gd name="connsiteY2" fmla="*/ 54218 h 214543"/>
              <a:gd name="connsiteX3" fmla="*/ 2090 w 288764"/>
              <a:gd name="connsiteY3" fmla="*/ 214238 h 214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64" h="214543">
                <a:moveTo>
                  <a:pt x="2090" y="214238"/>
                </a:moveTo>
                <a:cubicBezTo>
                  <a:pt x="-18230" y="206618"/>
                  <a:pt x="115120" y="35168"/>
                  <a:pt x="162110" y="8498"/>
                </a:cubicBezTo>
                <a:cubicBezTo>
                  <a:pt x="209100" y="-18172"/>
                  <a:pt x="311970" y="23738"/>
                  <a:pt x="284030" y="54218"/>
                </a:cubicBezTo>
                <a:cubicBezTo>
                  <a:pt x="256090" y="84698"/>
                  <a:pt x="22410" y="221858"/>
                  <a:pt x="2090" y="214238"/>
                </a:cubicBezTo>
                <a:close/>
              </a:path>
            </a:pathLst>
          </a:custGeom>
          <a:solidFill>
            <a:srgbClr val="DB06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3F1699B3-8145-328E-40E5-BCF1ACE92CA1}"/>
              </a:ext>
            </a:extLst>
          </p:cNvPr>
          <p:cNvSpPr/>
          <p:nvPr/>
        </p:nvSpPr>
        <p:spPr>
          <a:xfrm flipH="1">
            <a:off x="2867276" y="5953721"/>
            <a:ext cx="200210" cy="153278"/>
          </a:xfrm>
          <a:custGeom>
            <a:avLst/>
            <a:gdLst>
              <a:gd name="connsiteX0" fmla="*/ 2090 w 288764"/>
              <a:gd name="connsiteY0" fmla="*/ 214238 h 214543"/>
              <a:gd name="connsiteX1" fmla="*/ 162110 w 288764"/>
              <a:gd name="connsiteY1" fmla="*/ 8498 h 214543"/>
              <a:gd name="connsiteX2" fmla="*/ 284030 w 288764"/>
              <a:gd name="connsiteY2" fmla="*/ 54218 h 214543"/>
              <a:gd name="connsiteX3" fmla="*/ 2090 w 288764"/>
              <a:gd name="connsiteY3" fmla="*/ 214238 h 214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64" h="214543">
                <a:moveTo>
                  <a:pt x="2090" y="214238"/>
                </a:moveTo>
                <a:cubicBezTo>
                  <a:pt x="-18230" y="206618"/>
                  <a:pt x="115120" y="35168"/>
                  <a:pt x="162110" y="8498"/>
                </a:cubicBezTo>
                <a:cubicBezTo>
                  <a:pt x="209100" y="-18172"/>
                  <a:pt x="311970" y="23738"/>
                  <a:pt x="284030" y="54218"/>
                </a:cubicBezTo>
                <a:cubicBezTo>
                  <a:pt x="256090" y="84698"/>
                  <a:pt x="22410" y="221858"/>
                  <a:pt x="2090" y="214238"/>
                </a:cubicBezTo>
                <a:close/>
              </a:path>
            </a:pathLst>
          </a:custGeom>
          <a:solidFill>
            <a:srgbClr val="DB06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Forme libre : forme 41">
            <a:extLst>
              <a:ext uri="{FF2B5EF4-FFF2-40B4-BE49-F238E27FC236}">
                <a16:creationId xmlns:a16="http://schemas.microsoft.com/office/drawing/2014/main" id="{B24BA0D0-CD26-A148-0C2F-78E41A28D748}"/>
              </a:ext>
            </a:extLst>
          </p:cNvPr>
          <p:cNvSpPr/>
          <p:nvPr/>
        </p:nvSpPr>
        <p:spPr>
          <a:xfrm flipH="1">
            <a:off x="3474187" y="5603200"/>
            <a:ext cx="288764" cy="214543"/>
          </a:xfrm>
          <a:custGeom>
            <a:avLst/>
            <a:gdLst>
              <a:gd name="connsiteX0" fmla="*/ 2090 w 288764"/>
              <a:gd name="connsiteY0" fmla="*/ 214238 h 214543"/>
              <a:gd name="connsiteX1" fmla="*/ 162110 w 288764"/>
              <a:gd name="connsiteY1" fmla="*/ 8498 h 214543"/>
              <a:gd name="connsiteX2" fmla="*/ 284030 w 288764"/>
              <a:gd name="connsiteY2" fmla="*/ 54218 h 214543"/>
              <a:gd name="connsiteX3" fmla="*/ 2090 w 288764"/>
              <a:gd name="connsiteY3" fmla="*/ 214238 h 214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64" h="214543">
                <a:moveTo>
                  <a:pt x="2090" y="214238"/>
                </a:moveTo>
                <a:cubicBezTo>
                  <a:pt x="-18230" y="206618"/>
                  <a:pt x="115120" y="35168"/>
                  <a:pt x="162110" y="8498"/>
                </a:cubicBezTo>
                <a:cubicBezTo>
                  <a:pt x="209100" y="-18172"/>
                  <a:pt x="311970" y="23738"/>
                  <a:pt x="284030" y="54218"/>
                </a:cubicBezTo>
                <a:cubicBezTo>
                  <a:pt x="256090" y="84698"/>
                  <a:pt x="22410" y="221858"/>
                  <a:pt x="2090" y="214238"/>
                </a:cubicBezTo>
                <a:close/>
              </a:path>
            </a:pathLst>
          </a:custGeom>
          <a:solidFill>
            <a:srgbClr val="DB06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Forme libre : forme 43">
            <a:extLst>
              <a:ext uri="{FF2B5EF4-FFF2-40B4-BE49-F238E27FC236}">
                <a16:creationId xmlns:a16="http://schemas.microsoft.com/office/drawing/2014/main" id="{194B2589-ABCE-CFFC-B42A-B80A03C03489}"/>
              </a:ext>
            </a:extLst>
          </p:cNvPr>
          <p:cNvSpPr/>
          <p:nvPr/>
        </p:nvSpPr>
        <p:spPr>
          <a:xfrm>
            <a:off x="493058" y="2079523"/>
            <a:ext cx="7117977" cy="1157693"/>
          </a:xfrm>
          <a:custGeom>
            <a:avLst/>
            <a:gdLst>
              <a:gd name="connsiteX0" fmla="*/ 0 w 6061407"/>
              <a:gd name="connsiteY0" fmla="*/ 208568 h 1821080"/>
              <a:gd name="connsiteX1" fmla="*/ 694481 w 6061407"/>
              <a:gd name="connsiteY1" fmla="*/ 224 h 1821080"/>
              <a:gd name="connsiteX2" fmla="*/ 1585731 w 6061407"/>
              <a:gd name="connsiteY2" fmla="*/ 243292 h 1821080"/>
              <a:gd name="connsiteX3" fmla="*/ 2222339 w 6061407"/>
              <a:gd name="connsiteY3" fmla="*/ 115971 h 1821080"/>
              <a:gd name="connsiteX4" fmla="*/ 2858947 w 6061407"/>
              <a:gd name="connsiteY4" fmla="*/ 69672 h 1821080"/>
              <a:gd name="connsiteX5" fmla="*/ 4062714 w 6061407"/>
              <a:gd name="connsiteY5" fmla="*/ 220143 h 1821080"/>
              <a:gd name="connsiteX6" fmla="*/ 4699321 w 6061407"/>
              <a:gd name="connsiteY6" fmla="*/ 81247 h 1821080"/>
              <a:gd name="connsiteX7" fmla="*/ 6030410 w 6061407"/>
              <a:gd name="connsiteY7" fmla="*/ 254867 h 1821080"/>
              <a:gd name="connsiteX8" fmla="*/ 6018835 w 6061407"/>
              <a:gd name="connsiteY8" fmla="*/ 1666978 h 1821080"/>
              <a:gd name="connsiteX9" fmla="*/ 127321 w 6061407"/>
              <a:gd name="connsiteY9" fmla="*/ 1713277 h 1821080"/>
              <a:gd name="connsiteX10" fmla="*/ 0 w 6061407"/>
              <a:gd name="connsiteY10" fmla="*/ 208568 h 1821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61407" h="1821080">
                <a:moveTo>
                  <a:pt x="0" y="208568"/>
                </a:moveTo>
                <a:cubicBezTo>
                  <a:pt x="215096" y="101502"/>
                  <a:pt x="430193" y="-5563"/>
                  <a:pt x="694481" y="224"/>
                </a:cubicBezTo>
                <a:cubicBezTo>
                  <a:pt x="958769" y="6011"/>
                  <a:pt x="1331088" y="224001"/>
                  <a:pt x="1585731" y="243292"/>
                </a:cubicBezTo>
                <a:cubicBezTo>
                  <a:pt x="1840374" y="262583"/>
                  <a:pt x="2010136" y="144908"/>
                  <a:pt x="2222339" y="115971"/>
                </a:cubicBezTo>
                <a:cubicBezTo>
                  <a:pt x="2434542" y="87034"/>
                  <a:pt x="2552218" y="52310"/>
                  <a:pt x="2858947" y="69672"/>
                </a:cubicBezTo>
                <a:cubicBezTo>
                  <a:pt x="3165676" y="87034"/>
                  <a:pt x="3755985" y="218214"/>
                  <a:pt x="4062714" y="220143"/>
                </a:cubicBezTo>
                <a:cubicBezTo>
                  <a:pt x="4369443" y="222072"/>
                  <a:pt x="4371372" y="75460"/>
                  <a:pt x="4699321" y="81247"/>
                </a:cubicBezTo>
                <a:cubicBezTo>
                  <a:pt x="5027270" y="87034"/>
                  <a:pt x="5795058" y="148766"/>
                  <a:pt x="6030410" y="254867"/>
                </a:cubicBezTo>
                <a:cubicBezTo>
                  <a:pt x="6026552" y="725571"/>
                  <a:pt x="6109503" y="1418122"/>
                  <a:pt x="6018835" y="1666978"/>
                </a:cubicBezTo>
                <a:cubicBezTo>
                  <a:pt x="4054997" y="1682411"/>
                  <a:pt x="1113098" y="1973707"/>
                  <a:pt x="127321" y="1713277"/>
                </a:cubicBezTo>
                <a:lnTo>
                  <a:pt x="0" y="20856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Forme libre : forme 44">
            <a:extLst>
              <a:ext uri="{FF2B5EF4-FFF2-40B4-BE49-F238E27FC236}">
                <a16:creationId xmlns:a16="http://schemas.microsoft.com/office/drawing/2014/main" id="{684D190B-00CD-A316-EE56-433B4FD62B29}"/>
              </a:ext>
            </a:extLst>
          </p:cNvPr>
          <p:cNvSpPr/>
          <p:nvPr/>
        </p:nvSpPr>
        <p:spPr>
          <a:xfrm>
            <a:off x="3958040" y="3891280"/>
            <a:ext cx="1790428" cy="993978"/>
          </a:xfrm>
          <a:custGeom>
            <a:avLst/>
            <a:gdLst>
              <a:gd name="connsiteX0" fmla="*/ 0 w 1333500"/>
              <a:gd name="connsiteY0" fmla="*/ 1104900 h 1196340"/>
              <a:gd name="connsiteX1" fmla="*/ 91440 w 1333500"/>
              <a:gd name="connsiteY1" fmla="*/ 1074420 h 1196340"/>
              <a:gd name="connsiteX2" fmla="*/ 205740 w 1333500"/>
              <a:gd name="connsiteY2" fmla="*/ 975360 h 1196340"/>
              <a:gd name="connsiteX3" fmla="*/ 358140 w 1333500"/>
              <a:gd name="connsiteY3" fmla="*/ 914400 h 1196340"/>
              <a:gd name="connsiteX4" fmla="*/ 373380 w 1333500"/>
              <a:gd name="connsiteY4" fmla="*/ 754380 h 1196340"/>
              <a:gd name="connsiteX5" fmla="*/ 457200 w 1333500"/>
              <a:gd name="connsiteY5" fmla="*/ 739140 h 1196340"/>
              <a:gd name="connsiteX6" fmla="*/ 525780 w 1333500"/>
              <a:gd name="connsiteY6" fmla="*/ 617220 h 1196340"/>
              <a:gd name="connsiteX7" fmla="*/ 617220 w 1333500"/>
              <a:gd name="connsiteY7" fmla="*/ 594360 h 1196340"/>
              <a:gd name="connsiteX8" fmla="*/ 800100 w 1333500"/>
              <a:gd name="connsiteY8" fmla="*/ 571500 h 1196340"/>
              <a:gd name="connsiteX9" fmla="*/ 777240 w 1333500"/>
              <a:gd name="connsiteY9" fmla="*/ 457200 h 1196340"/>
              <a:gd name="connsiteX10" fmla="*/ 838200 w 1333500"/>
              <a:gd name="connsiteY10" fmla="*/ 403860 h 1196340"/>
              <a:gd name="connsiteX11" fmla="*/ 868680 w 1333500"/>
              <a:gd name="connsiteY11" fmla="*/ 289560 h 1196340"/>
              <a:gd name="connsiteX12" fmla="*/ 929640 w 1333500"/>
              <a:gd name="connsiteY12" fmla="*/ 281940 h 1196340"/>
              <a:gd name="connsiteX13" fmla="*/ 1028700 w 1333500"/>
              <a:gd name="connsiteY13" fmla="*/ 251460 h 1196340"/>
              <a:gd name="connsiteX14" fmla="*/ 1059180 w 1333500"/>
              <a:gd name="connsiteY14" fmla="*/ 160020 h 1196340"/>
              <a:gd name="connsiteX15" fmla="*/ 1120140 w 1333500"/>
              <a:gd name="connsiteY15" fmla="*/ 144780 h 1196340"/>
              <a:gd name="connsiteX16" fmla="*/ 1219200 w 1333500"/>
              <a:gd name="connsiteY16" fmla="*/ 114300 h 1196340"/>
              <a:gd name="connsiteX17" fmla="*/ 1287780 w 1333500"/>
              <a:gd name="connsiteY17" fmla="*/ 15240 h 1196340"/>
              <a:gd name="connsiteX18" fmla="*/ 1333500 w 1333500"/>
              <a:gd name="connsiteY18" fmla="*/ 0 h 1196340"/>
              <a:gd name="connsiteX19" fmla="*/ 1325880 w 1333500"/>
              <a:gd name="connsiteY19" fmla="*/ 83820 h 1196340"/>
              <a:gd name="connsiteX20" fmla="*/ 1226820 w 1333500"/>
              <a:gd name="connsiteY20" fmla="*/ 144780 h 1196340"/>
              <a:gd name="connsiteX21" fmla="*/ 1066800 w 1333500"/>
              <a:gd name="connsiteY21" fmla="*/ 251460 h 1196340"/>
              <a:gd name="connsiteX22" fmla="*/ 929640 w 1333500"/>
              <a:gd name="connsiteY22" fmla="*/ 312420 h 1196340"/>
              <a:gd name="connsiteX23" fmla="*/ 853440 w 1333500"/>
              <a:gd name="connsiteY23" fmla="*/ 502920 h 1196340"/>
              <a:gd name="connsiteX24" fmla="*/ 822960 w 1333500"/>
              <a:gd name="connsiteY24" fmla="*/ 617220 h 1196340"/>
              <a:gd name="connsiteX25" fmla="*/ 708660 w 1333500"/>
              <a:gd name="connsiteY25" fmla="*/ 678180 h 1196340"/>
              <a:gd name="connsiteX26" fmla="*/ 586740 w 1333500"/>
              <a:gd name="connsiteY26" fmla="*/ 678180 h 1196340"/>
              <a:gd name="connsiteX27" fmla="*/ 449580 w 1333500"/>
              <a:gd name="connsiteY27" fmla="*/ 792480 h 1196340"/>
              <a:gd name="connsiteX28" fmla="*/ 396240 w 1333500"/>
              <a:gd name="connsiteY28" fmla="*/ 876300 h 1196340"/>
              <a:gd name="connsiteX29" fmla="*/ 312420 w 1333500"/>
              <a:gd name="connsiteY29" fmla="*/ 1021080 h 1196340"/>
              <a:gd name="connsiteX30" fmla="*/ 144780 w 1333500"/>
              <a:gd name="connsiteY30" fmla="*/ 1143000 h 1196340"/>
              <a:gd name="connsiteX31" fmla="*/ 7620 w 1333500"/>
              <a:gd name="connsiteY31" fmla="*/ 1196340 h 1196340"/>
              <a:gd name="connsiteX32" fmla="*/ 0 w 1333500"/>
              <a:gd name="connsiteY32" fmla="*/ 1104900 h 1196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333500" h="1196340">
                <a:moveTo>
                  <a:pt x="0" y="1104900"/>
                </a:moveTo>
                <a:lnTo>
                  <a:pt x="91440" y="1074420"/>
                </a:lnTo>
                <a:lnTo>
                  <a:pt x="205740" y="975360"/>
                </a:lnTo>
                <a:lnTo>
                  <a:pt x="358140" y="914400"/>
                </a:lnTo>
                <a:lnTo>
                  <a:pt x="373380" y="754380"/>
                </a:lnTo>
                <a:lnTo>
                  <a:pt x="457200" y="739140"/>
                </a:lnTo>
                <a:lnTo>
                  <a:pt x="525780" y="617220"/>
                </a:lnTo>
                <a:lnTo>
                  <a:pt x="617220" y="594360"/>
                </a:lnTo>
                <a:lnTo>
                  <a:pt x="800100" y="571500"/>
                </a:lnTo>
                <a:lnTo>
                  <a:pt x="777240" y="457200"/>
                </a:lnTo>
                <a:lnTo>
                  <a:pt x="838200" y="403860"/>
                </a:lnTo>
                <a:lnTo>
                  <a:pt x="868680" y="289560"/>
                </a:lnTo>
                <a:lnTo>
                  <a:pt x="929640" y="281940"/>
                </a:lnTo>
                <a:lnTo>
                  <a:pt x="1028700" y="251460"/>
                </a:lnTo>
                <a:lnTo>
                  <a:pt x="1059180" y="160020"/>
                </a:lnTo>
                <a:lnTo>
                  <a:pt x="1120140" y="144780"/>
                </a:lnTo>
                <a:lnTo>
                  <a:pt x="1219200" y="114300"/>
                </a:lnTo>
                <a:lnTo>
                  <a:pt x="1287780" y="15240"/>
                </a:lnTo>
                <a:lnTo>
                  <a:pt x="1333500" y="0"/>
                </a:lnTo>
                <a:lnTo>
                  <a:pt x="1325880" y="83820"/>
                </a:lnTo>
                <a:lnTo>
                  <a:pt x="1226820" y="144780"/>
                </a:lnTo>
                <a:lnTo>
                  <a:pt x="1066800" y="251460"/>
                </a:lnTo>
                <a:lnTo>
                  <a:pt x="929640" y="312420"/>
                </a:lnTo>
                <a:lnTo>
                  <a:pt x="853440" y="502920"/>
                </a:lnTo>
                <a:lnTo>
                  <a:pt x="822960" y="617220"/>
                </a:lnTo>
                <a:lnTo>
                  <a:pt x="708660" y="678180"/>
                </a:lnTo>
                <a:lnTo>
                  <a:pt x="586740" y="678180"/>
                </a:lnTo>
                <a:lnTo>
                  <a:pt x="449580" y="792480"/>
                </a:lnTo>
                <a:lnTo>
                  <a:pt x="396240" y="876300"/>
                </a:lnTo>
                <a:lnTo>
                  <a:pt x="312420" y="1021080"/>
                </a:lnTo>
                <a:lnTo>
                  <a:pt x="144780" y="1143000"/>
                </a:lnTo>
                <a:lnTo>
                  <a:pt x="7620" y="1196340"/>
                </a:lnTo>
                <a:lnTo>
                  <a:pt x="0" y="11049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7" name="Forme libre : forme 46">
            <a:extLst>
              <a:ext uri="{FF2B5EF4-FFF2-40B4-BE49-F238E27FC236}">
                <a16:creationId xmlns:a16="http://schemas.microsoft.com/office/drawing/2014/main" id="{39486EBB-1359-9B1D-243A-637B4AC5DD8F}"/>
              </a:ext>
            </a:extLst>
          </p:cNvPr>
          <p:cNvSpPr/>
          <p:nvPr/>
        </p:nvSpPr>
        <p:spPr>
          <a:xfrm rot="15837228">
            <a:off x="1479653" y="3359933"/>
            <a:ext cx="1823660" cy="1077056"/>
          </a:xfrm>
          <a:custGeom>
            <a:avLst/>
            <a:gdLst>
              <a:gd name="connsiteX0" fmla="*/ 0 w 1333500"/>
              <a:gd name="connsiteY0" fmla="*/ 1104900 h 1196340"/>
              <a:gd name="connsiteX1" fmla="*/ 91440 w 1333500"/>
              <a:gd name="connsiteY1" fmla="*/ 1074420 h 1196340"/>
              <a:gd name="connsiteX2" fmla="*/ 205740 w 1333500"/>
              <a:gd name="connsiteY2" fmla="*/ 975360 h 1196340"/>
              <a:gd name="connsiteX3" fmla="*/ 358140 w 1333500"/>
              <a:gd name="connsiteY3" fmla="*/ 914400 h 1196340"/>
              <a:gd name="connsiteX4" fmla="*/ 373380 w 1333500"/>
              <a:gd name="connsiteY4" fmla="*/ 754380 h 1196340"/>
              <a:gd name="connsiteX5" fmla="*/ 457200 w 1333500"/>
              <a:gd name="connsiteY5" fmla="*/ 739140 h 1196340"/>
              <a:gd name="connsiteX6" fmla="*/ 525780 w 1333500"/>
              <a:gd name="connsiteY6" fmla="*/ 617220 h 1196340"/>
              <a:gd name="connsiteX7" fmla="*/ 617220 w 1333500"/>
              <a:gd name="connsiteY7" fmla="*/ 594360 h 1196340"/>
              <a:gd name="connsiteX8" fmla="*/ 800100 w 1333500"/>
              <a:gd name="connsiteY8" fmla="*/ 571500 h 1196340"/>
              <a:gd name="connsiteX9" fmla="*/ 777240 w 1333500"/>
              <a:gd name="connsiteY9" fmla="*/ 457200 h 1196340"/>
              <a:gd name="connsiteX10" fmla="*/ 838200 w 1333500"/>
              <a:gd name="connsiteY10" fmla="*/ 403860 h 1196340"/>
              <a:gd name="connsiteX11" fmla="*/ 868680 w 1333500"/>
              <a:gd name="connsiteY11" fmla="*/ 289560 h 1196340"/>
              <a:gd name="connsiteX12" fmla="*/ 929640 w 1333500"/>
              <a:gd name="connsiteY12" fmla="*/ 281940 h 1196340"/>
              <a:gd name="connsiteX13" fmla="*/ 1028700 w 1333500"/>
              <a:gd name="connsiteY13" fmla="*/ 251460 h 1196340"/>
              <a:gd name="connsiteX14" fmla="*/ 1059180 w 1333500"/>
              <a:gd name="connsiteY14" fmla="*/ 160020 h 1196340"/>
              <a:gd name="connsiteX15" fmla="*/ 1120140 w 1333500"/>
              <a:gd name="connsiteY15" fmla="*/ 144780 h 1196340"/>
              <a:gd name="connsiteX16" fmla="*/ 1219200 w 1333500"/>
              <a:gd name="connsiteY16" fmla="*/ 114300 h 1196340"/>
              <a:gd name="connsiteX17" fmla="*/ 1287780 w 1333500"/>
              <a:gd name="connsiteY17" fmla="*/ 15240 h 1196340"/>
              <a:gd name="connsiteX18" fmla="*/ 1333500 w 1333500"/>
              <a:gd name="connsiteY18" fmla="*/ 0 h 1196340"/>
              <a:gd name="connsiteX19" fmla="*/ 1325880 w 1333500"/>
              <a:gd name="connsiteY19" fmla="*/ 83820 h 1196340"/>
              <a:gd name="connsiteX20" fmla="*/ 1226820 w 1333500"/>
              <a:gd name="connsiteY20" fmla="*/ 144780 h 1196340"/>
              <a:gd name="connsiteX21" fmla="*/ 1066800 w 1333500"/>
              <a:gd name="connsiteY21" fmla="*/ 251460 h 1196340"/>
              <a:gd name="connsiteX22" fmla="*/ 929640 w 1333500"/>
              <a:gd name="connsiteY22" fmla="*/ 312420 h 1196340"/>
              <a:gd name="connsiteX23" fmla="*/ 853440 w 1333500"/>
              <a:gd name="connsiteY23" fmla="*/ 502920 h 1196340"/>
              <a:gd name="connsiteX24" fmla="*/ 822960 w 1333500"/>
              <a:gd name="connsiteY24" fmla="*/ 617220 h 1196340"/>
              <a:gd name="connsiteX25" fmla="*/ 708660 w 1333500"/>
              <a:gd name="connsiteY25" fmla="*/ 678180 h 1196340"/>
              <a:gd name="connsiteX26" fmla="*/ 586740 w 1333500"/>
              <a:gd name="connsiteY26" fmla="*/ 678180 h 1196340"/>
              <a:gd name="connsiteX27" fmla="*/ 449580 w 1333500"/>
              <a:gd name="connsiteY27" fmla="*/ 792480 h 1196340"/>
              <a:gd name="connsiteX28" fmla="*/ 396240 w 1333500"/>
              <a:gd name="connsiteY28" fmla="*/ 876300 h 1196340"/>
              <a:gd name="connsiteX29" fmla="*/ 312420 w 1333500"/>
              <a:gd name="connsiteY29" fmla="*/ 1021080 h 1196340"/>
              <a:gd name="connsiteX30" fmla="*/ 144780 w 1333500"/>
              <a:gd name="connsiteY30" fmla="*/ 1143000 h 1196340"/>
              <a:gd name="connsiteX31" fmla="*/ 7620 w 1333500"/>
              <a:gd name="connsiteY31" fmla="*/ 1196340 h 1196340"/>
              <a:gd name="connsiteX32" fmla="*/ 0 w 1333500"/>
              <a:gd name="connsiteY32" fmla="*/ 1104900 h 1196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333500" h="1196340">
                <a:moveTo>
                  <a:pt x="0" y="1104900"/>
                </a:moveTo>
                <a:lnTo>
                  <a:pt x="91440" y="1074420"/>
                </a:lnTo>
                <a:lnTo>
                  <a:pt x="205740" y="975360"/>
                </a:lnTo>
                <a:lnTo>
                  <a:pt x="358140" y="914400"/>
                </a:lnTo>
                <a:lnTo>
                  <a:pt x="373380" y="754380"/>
                </a:lnTo>
                <a:lnTo>
                  <a:pt x="457200" y="739140"/>
                </a:lnTo>
                <a:lnTo>
                  <a:pt x="525780" y="617220"/>
                </a:lnTo>
                <a:lnTo>
                  <a:pt x="617220" y="594360"/>
                </a:lnTo>
                <a:lnTo>
                  <a:pt x="800100" y="571500"/>
                </a:lnTo>
                <a:lnTo>
                  <a:pt x="777240" y="457200"/>
                </a:lnTo>
                <a:lnTo>
                  <a:pt x="838200" y="403860"/>
                </a:lnTo>
                <a:lnTo>
                  <a:pt x="868680" y="289560"/>
                </a:lnTo>
                <a:lnTo>
                  <a:pt x="929640" y="281940"/>
                </a:lnTo>
                <a:lnTo>
                  <a:pt x="1028700" y="251460"/>
                </a:lnTo>
                <a:lnTo>
                  <a:pt x="1059180" y="160020"/>
                </a:lnTo>
                <a:lnTo>
                  <a:pt x="1120140" y="144780"/>
                </a:lnTo>
                <a:lnTo>
                  <a:pt x="1219200" y="114300"/>
                </a:lnTo>
                <a:lnTo>
                  <a:pt x="1287780" y="15240"/>
                </a:lnTo>
                <a:lnTo>
                  <a:pt x="1333500" y="0"/>
                </a:lnTo>
                <a:lnTo>
                  <a:pt x="1325880" y="83820"/>
                </a:lnTo>
                <a:lnTo>
                  <a:pt x="1226820" y="144780"/>
                </a:lnTo>
                <a:lnTo>
                  <a:pt x="1066800" y="251460"/>
                </a:lnTo>
                <a:lnTo>
                  <a:pt x="929640" y="312420"/>
                </a:lnTo>
                <a:lnTo>
                  <a:pt x="853440" y="502920"/>
                </a:lnTo>
                <a:lnTo>
                  <a:pt x="822960" y="617220"/>
                </a:lnTo>
                <a:lnTo>
                  <a:pt x="708660" y="678180"/>
                </a:lnTo>
                <a:lnTo>
                  <a:pt x="586740" y="678180"/>
                </a:lnTo>
                <a:lnTo>
                  <a:pt x="449580" y="792480"/>
                </a:lnTo>
                <a:lnTo>
                  <a:pt x="396240" y="876300"/>
                </a:lnTo>
                <a:lnTo>
                  <a:pt x="312420" y="1021080"/>
                </a:lnTo>
                <a:lnTo>
                  <a:pt x="144780" y="1143000"/>
                </a:lnTo>
                <a:lnTo>
                  <a:pt x="7620" y="1196340"/>
                </a:lnTo>
                <a:lnTo>
                  <a:pt x="0" y="11049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FD8D5966-A01C-2571-2B62-55B2A471E6EF}"/>
              </a:ext>
            </a:extLst>
          </p:cNvPr>
          <p:cNvSpPr txBox="1"/>
          <p:nvPr/>
        </p:nvSpPr>
        <p:spPr>
          <a:xfrm>
            <a:off x="4466115" y="4287485"/>
            <a:ext cx="2033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Fissure</a:t>
            </a:r>
          </a:p>
        </p:txBody>
      </p:sp>
      <p:sp>
        <p:nvSpPr>
          <p:cNvPr id="52" name="Forme libre : forme 51">
            <a:extLst>
              <a:ext uri="{FF2B5EF4-FFF2-40B4-BE49-F238E27FC236}">
                <a16:creationId xmlns:a16="http://schemas.microsoft.com/office/drawing/2014/main" id="{D8ECB6E9-9748-CB59-6F3C-8FFE678FBB3F}"/>
              </a:ext>
            </a:extLst>
          </p:cNvPr>
          <p:cNvSpPr/>
          <p:nvPr/>
        </p:nvSpPr>
        <p:spPr>
          <a:xfrm>
            <a:off x="2347452" y="4324930"/>
            <a:ext cx="1827048" cy="1220790"/>
          </a:xfrm>
          <a:custGeom>
            <a:avLst/>
            <a:gdLst>
              <a:gd name="connsiteX0" fmla="*/ 1753665 w 1827048"/>
              <a:gd name="connsiteY0" fmla="*/ 286008 h 1220790"/>
              <a:gd name="connsiteX1" fmla="*/ 1316785 w 1827048"/>
              <a:gd name="connsiteY1" fmla="*/ 174248 h 1220790"/>
              <a:gd name="connsiteX2" fmla="*/ 920545 w 1827048"/>
              <a:gd name="connsiteY2" fmla="*/ 1528 h 1220790"/>
              <a:gd name="connsiteX3" fmla="*/ 473505 w 1827048"/>
              <a:gd name="connsiteY3" fmla="*/ 103128 h 1220790"/>
              <a:gd name="connsiteX4" fmla="*/ 351585 w 1827048"/>
              <a:gd name="connsiteY4" fmla="*/ 326648 h 1220790"/>
              <a:gd name="connsiteX5" fmla="*/ 6145 w 1827048"/>
              <a:gd name="connsiteY5" fmla="*/ 550168 h 1220790"/>
              <a:gd name="connsiteX6" fmla="*/ 138225 w 1827048"/>
              <a:gd name="connsiteY6" fmla="*/ 956568 h 1220790"/>
              <a:gd name="connsiteX7" fmla="*/ 239825 w 1827048"/>
              <a:gd name="connsiteY7" fmla="*/ 1088648 h 1220790"/>
              <a:gd name="connsiteX8" fmla="*/ 422705 w 1827048"/>
              <a:gd name="connsiteY8" fmla="*/ 1017528 h 1220790"/>
              <a:gd name="connsiteX9" fmla="*/ 564945 w 1827048"/>
              <a:gd name="connsiteY9" fmla="*/ 1180088 h 1220790"/>
              <a:gd name="connsiteX10" fmla="*/ 686865 w 1827048"/>
              <a:gd name="connsiteY10" fmla="*/ 1058168 h 1220790"/>
              <a:gd name="connsiteX11" fmla="*/ 920545 w 1827048"/>
              <a:gd name="connsiteY11" fmla="*/ 1220728 h 1220790"/>
              <a:gd name="connsiteX12" fmla="*/ 1042465 w 1827048"/>
              <a:gd name="connsiteY12" fmla="*/ 1078488 h 1220790"/>
              <a:gd name="connsiteX13" fmla="*/ 1286305 w 1827048"/>
              <a:gd name="connsiteY13" fmla="*/ 1159768 h 1220790"/>
              <a:gd name="connsiteX14" fmla="*/ 1448865 w 1827048"/>
              <a:gd name="connsiteY14" fmla="*/ 1007368 h 1220790"/>
              <a:gd name="connsiteX15" fmla="*/ 1580945 w 1827048"/>
              <a:gd name="connsiteY15" fmla="*/ 854968 h 1220790"/>
              <a:gd name="connsiteX16" fmla="*/ 1814625 w 1827048"/>
              <a:gd name="connsiteY16" fmla="*/ 661928 h 1220790"/>
              <a:gd name="connsiteX17" fmla="*/ 1753665 w 1827048"/>
              <a:gd name="connsiteY17" fmla="*/ 286008 h 1220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27048" h="1220790">
                <a:moveTo>
                  <a:pt x="1753665" y="286008"/>
                </a:moveTo>
                <a:cubicBezTo>
                  <a:pt x="1670692" y="204728"/>
                  <a:pt x="1455638" y="221661"/>
                  <a:pt x="1316785" y="174248"/>
                </a:cubicBezTo>
                <a:cubicBezTo>
                  <a:pt x="1177932" y="126835"/>
                  <a:pt x="1061092" y="13381"/>
                  <a:pt x="920545" y="1528"/>
                </a:cubicBezTo>
                <a:cubicBezTo>
                  <a:pt x="779998" y="-10325"/>
                  <a:pt x="568332" y="48941"/>
                  <a:pt x="473505" y="103128"/>
                </a:cubicBezTo>
                <a:cubicBezTo>
                  <a:pt x="378678" y="157315"/>
                  <a:pt x="429478" y="252141"/>
                  <a:pt x="351585" y="326648"/>
                </a:cubicBezTo>
                <a:cubicBezTo>
                  <a:pt x="273692" y="401155"/>
                  <a:pt x="41705" y="445181"/>
                  <a:pt x="6145" y="550168"/>
                </a:cubicBezTo>
                <a:cubicBezTo>
                  <a:pt x="-29415" y="655155"/>
                  <a:pt x="99278" y="866821"/>
                  <a:pt x="138225" y="956568"/>
                </a:cubicBezTo>
                <a:cubicBezTo>
                  <a:pt x="177172" y="1046315"/>
                  <a:pt x="192412" y="1078488"/>
                  <a:pt x="239825" y="1088648"/>
                </a:cubicBezTo>
                <a:cubicBezTo>
                  <a:pt x="287238" y="1098808"/>
                  <a:pt x="368518" y="1002288"/>
                  <a:pt x="422705" y="1017528"/>
                </a:cubicBezTo>
                <a:cubicBezTo>
                  <a:pt x="476892" y="1032768"/>
                  <a:pt x="520918" y="1173315"/>
                  <a:pt x="564945" y="1180088"/>
                </a:cubicBezTo>
                <a:cubicBezTo>
                  <a:pt x="608972" y="1186861"/>
                  <a:pt x="627598" y="1051395"/>
                  <a:pt x="686865" y="1058168"/>
                </a:cubicBezTo>
                <a:cubicBezTo>
                  <a:pt x="746132" y="1064941"/>
                  <a:pt x="861278" y="1217341"/>
                  <a:pt x="920545" y="1220728"/>
                </a:cubicBezTo>
                <a:cubicBezTo>
                  <a:pt x="979812" y="1224115"/>
                  <a:pt x="981505" y="1088648"/>
                  <a:pt x="1042465" y="1078488"/>
                </a:cubicBezTo>
                <a:cubicBezTo>
                  <a:pt x="1103425" y="1068328"/>
                  <a:pt x="1218572" y="1171621"/>
                  <a:pt x="1286305" y="1159768"/>
                </a:cubicBezTo>
                <a:cubicBezTo>
                  <a:pt x="1354038" y="1147915"/>
                  <a:pt x="1399758" y="1058168"/>
                  <a:pt x="1448865" y="1007368"/>
                </a:cubicBezTo>
                <a:cubicBezTo>
                  <a:pt x="1497972" y="956568"/>
                  <a:pt x="1519985" y="912541"/>
                  <a:pt x="1580945" y="854968"/>
                </a:cubicBezTo>
                <a:cubicBezTo>
                  <a:pt x="1641905" y="797395"/>
                  <a:pt x="1792612" y="755061"/>
                  <a:pt x="1814625" y="661928"/>
                </a:cubicBezTo>
                <a:cubicBezTo>
                  <a:pt x="1836638" y="568795"/>
                  <a:pt x="1836638" y="367288"/>
                  <a:pt x="1753665" y="286008"/>
                </a:cubicBezTo>
                <a:close/>
              </a:path>
            </a:pathLst>
          </a:custGeom>
          <a:solidFill>
            <a:srgbClr val="DB06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magma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7067C5B9-9A9F-9BB9-3A41-92102200D5BE}"/>
              </a:ext>
            </a:extLst>
          </p:cNvPr>
          <p:cNvSpPr txBox="1"/>
          <p:nvPr/>
        </p:nvSpPr>
        <p:spPr>
          <a:xfrm>
            <a:off x="773417" y="3939274"/>
            <a:ext cx="2033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Fissure</a:t>
            </a:r>
          </a:p>
        </p:txBody>
      </p:sp>
      <p:sp>
        <p:nvSpPr>
          <p:cNvPr id="54" name="Forme libre : forme 53">
            <a:extLst>
              <a:ext uri="{FF2B5EF4-FFF2-40B4-BE49-F238E27FC236}">
                <a16:creationId xmlns:a16="http://schemas.microsoft.com/office/drawing/2014/main" id="{CE97F2AA-2BB8-40BD-A111-1337B460DB66}"/>
              </a:ext>
            </a:extLst>
          </p:cNvPr>
          <p:cNvSpPr/>
          <p:nvPr/>
        </p:nvSpPr>
        <p:spPr>
          <a:xfrm rot="15837228">
            <a:off x="1479653" y="3359933"/>
            <a:ext cx="1823660" cy="1077056"/>
          </a:xfrm>
          <a:custGeom>
            <a:avLst/>
            <a:gdLst>
              <a:gd name="connsiteX0" fmla="*/ 0 w 1333500"/>
              <a:gd name="connsiteY0" fmla="*/ 1104900 h 1196340"/>
              <a:gd name="connsiteX1" fmla="*/ 91440 w 1333500"/>
              <a:gd name="connsiteY1" fmla="*/ 1074420 h 1196340"/>
              <a:gd name="connsiteX2" fmla="*/ 205740 w 1333500"/>
              <a:gd name="connsiteY2" fmla="*/ 975360 h 1196340"/>
              <a:gd name="connsiteX3" fmla="*/ 358140 w 1333500"/>
              <a:gd name="connsiteY3" fmla="*/ 914400 h 1196340"/>
              <a:gd name="connsiteX4" fmla="*/ 373380 w 1333500"/>
              <a:gd name="connsiteY4" fmla="*/ 754380 h 1196340"/>
              <a:gd name="connsiteX5" fmla="*/ 457200 w 1333500"/>
              <a:gd name="connsiteY5" fmla="*/ 739140 h 1196340"/>
              <a:gd name="connsiteX6" fmla="*/ 525780 w 1333500"/>
              <a:gd name="connsiteY6" fmla="*/ 617220 h 1196340"/>
              <a:gd name="connsiteX7" fmla="*/ 617220 w 1333500"/>
              <a:gd name="connsiteY7" fmla="*/ 594360 h 1196340"/>
              <a:gd name="connsiteX8" fmla="*/ 800100 w 1333500"/>
              <a:gd name="connsiteY8" fmla="*/ 571500 h 1196340"/>
              <a:gd name="connsiteX9" fmla="*/ 777240 w 1333500"/>
              <a:gd name="connsiteY9" fmla="*/ 457200 h 1196340"/>
              <a:gd name="connsiteX10" fmla="*/ 838200 w 1333500"/>
              <a:gd name="connsiteY10" fmla="*/ 403860 h 1196340"/>
              <a:gd name="connsiteX11" fmla="*/ 868680 w 1333500"/>
              <a:gd name="connsiteY11" fmla="*/ 289560 h 1196340"/>
              <a:gd name="connsiteX12" fmla="*/ 929640 w 1333500"/>
              <a:gd name="connsiteY12" fmla="*/ 281940 h 1196340"/>
              <a:gd name="connsiteX13" fmla="*/ 1028700 w 1333500"/>
              <a:gd name="connsiteY13" fmla="*/ 251460 h 1196340"/>
              <a:gd name="connsiteX14" fmla="*/ 1059180 w 1333500"/>
              <a:gd name="connsiteY14" fmla="*/ 160020 h 1196340"/>
              <a:gd name="connsiteX15" fmla="*/ 1120140 w 1333500"/>
              <a:gd name="connsiteY15" fmla="*/ 144780 h 1196340"/>
              <a:gd name="connsiteX16" fmla="*/ 1219200 w 1333500"/>
              <a:gd name="connsiteY16" fmla="*/ 114300 h 1196340"/>
              <a:gd name="connsiteX17" fmla="*/ 1287780 w 1333500"/>
              <a:gd name="connsiteY17" fmla="*/ 15240 h 1196340"/>
              <a:gd name="connsiteX18" fmla="*/ 1333500 w 1333500"/>
              <a:gd name="connsiteY18" fmla="*/ 0 h 1196340"/>
              <a:gd name="connsiteX19" fmla="*/ 1325880 w 1333500"/>
              <a:gd name="connsiteY19" fmla="*/ 83820 h 1196340"/>
              <a:gd name="connsiteX20" fmla="*/ 1226820 w 1333500"/>
              <a:gd name="connsiteY20" fmla="*/ 144780 h 1196340"/>
              <a:gd name="connsiteX21" fmla="*/ 1066800 w 1333500"/>
              <a:gd name="connsiteY21" fmla="*/ 251460 h 1196340"/>
              <a:gd name="connsiteX22" fmla="*/ 929640 w 1333500"/>
              <a:gd name="connsiteY22" fmla="*/ 312420 h 1196340"/>
              <a:gd name="connsiteX23" fmla="*/ 853440 w 1333500"/>
              <a:gd name="connsiteY23" fmla="*/ 502920 h 1196340"/>
              <a:gd name="connsiteX24" fmla="*/ 822960 w 1333500"/>
              <a:gd name="connsiteY24" fmla="*/ 617220 h 1196340"/>
              <a:gd name="connsiteX25" fmla="*/ 708660 w 1333500"/>
              <a:gd name="connsiteY25" fmla="*/ 678180 h 1196340"/>
              <a:gd name="connsiteX26" fmla="*/ 586740 w 1333500"/>
              <a:gd name="connsiteY26" fmla="*/ 678180 h 1196340"/>
              <a:gd name="connsiteX27" fmla="*/ 449580 w 1333500"/>
              <a:gd name="connsiteY27" fmla="*/ 792480 h 1196340"/>
              <a:gd name="connsiteX28" fmla="*/ 396240 w 1333500"/>
              <a:gd name="connsiteY28" fmla="*/ 876300 h 1196340"/>
              <a:gd name="connsiteX29" fmla="*/ 312420 w 1333500"/>
              <a:gd name="connsiteY29" fmla="*/ 1021080 h 1196340"/>
              <a:gd name="connsiteX30" fmla="*/ 144780 w 1333500"/>
              <a:gd name="connsiteY30" fmla="*/ 1143000 h 1196340"/>
              <a:gd name="connsiteX31" fmla="*/ 7620 w 1333500"/>
              <a:gd name="connsiteY31" fmla="*/ 1196340 h 1196340"/>
              <a:gd name="connsiteX32" fmla="*/ 0 w 1333500"/>
              <a:gd name="connsiteY32" fmla="*/ 1104900 h 1196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333500" h="1196340">
                <a:moveTo>
                  <a:pt x="0" y="1104900"/>
                </a:moveTo>
                <a:lnTo>
                  <a:pt x="91440" y="1074420"/>
                </a:lnTo>
                <a:lnTo>
                  <a:pt x="205740" y="975360"/>
                </a:lnTo>
                <a:lnTo>
                  <a:pt x="358140" y="914400"/>
                </a:lnTo>
                <a:lnTo>
                  <a:pt x="373380" y="754380"/>
                </a:lnTo>
                <a:lnTo>
                  <a:pt x="457200" y="739140"/>
                </a:lnTo>
                <a:lnTo>
                  <a:pt x="525780" y="617220"/>
                </a:lnTo>
                <a:lnTo>
                  <a:pt x="617220" y="594360"/>
                </a:lnTo>
                <a:lnTo>
                  <a:pt x="800100" y="571500"/>
                </a:lnTo>
                <a:lnTo>
                  <a:pt x="777240" y="457200"/>
                </a:lnTo>
                <a:lnTo>
                  <a:pt x="838200" y="403860"/>
                </a:lnTo>
                <a:lnTo>
                  <a:pt x="868680" y="289560"/>
                </a:lnTo>
                <a:lnTo>
                  <a:pt x="929640" y="281940"/>
                </a:lnTo>
                <a:lnTo>
                  <a:pt x="1028700" y="251460"/>
                </a:lnTo>
                <a:lnTo>
                  <a:pt x="1059180" y="160020"/>
                </a:lnTo>
                <a:lnTo>
                  <a:pt x="1120140" y="144780"/>
                </a:lnTo>
                <a:lnTo>
                  <a:pt x="1219200" y="114300"/>
                </a:lnTo>
                <a:lnTo>
                  <a:pt x="1287780" y="15240"/>
                </a:lnTo>
                <a:lnTo>
                  <a:pt x="1333500" y="0"/>
                </a:lnTo>
                <a:lnTo>
                  <a:pt x="1325880" y="83820"/>
                </a:lnTo>
                <a:lnTo>
                  <a:pt x="1226820" y="144780"/>
                </a:lnTo>
                <a:lnTo>
                  <a:pt x="1066800" y="251460"/>
                </a:lnTo>
                <a:lnTo>
                  <a:pt x="929640" y="312420"/>
                </a:lnTo>
                <a:lnTo>
                  <a:pt x="853440" y="502920"/>
                </a:lnTo>
                <a:lnTo>
                  <a:pt x="822960" y="617220"/>
                </a:lnTo>
                <a:lnTo>
                  <a:pt x="708660" y="678180"/>
                </a:lnTo>
                <a:lnTo>
                  <a:pt x="586740" y="678180"/>
                </a:lnTo>
                <a:lnTo>
                  <a:pt x="449580" y="792480"/>
                </a:lnTo>
                <a:lnTo>
                  <a:pt x="396240" y="876300"/>
                </a:lnTo>
                <a:lnTo>
                  <a:pt x="312420" y="1021080"/>
                </a:lnTo>
                <a:lnTo>
                  <a:pt x="144780" y="1143000"/>
                </a:lnTo>
                <a:lnTo>
                  <a:pt x="7620" y="1196340"/>
                </a:lnTo>
                <a:lnTo>
                  <a:pt x="0" y="1104900"/>
                </a:lnTo>
                <a:close/>
              </a:path>
            </a:pathLst>
          </a:custGeom>
          <a:solidFill>
            <a:srgbClr val="DB06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7" name="Forme libre : forme 56">
            <a:extLst>
              <a:ext uri="{FF2B5EF4-FFF2-40B4-BE49-F238E27FC236}">
                <a16:creationId xmlns:a16="http://schemas.microsoft.com/office/drawing/2014/main" id="{03C8CE6A-EF3D-BF05-41F5-1C91E9D661FB}"/>
              </a:ext>
            </a:extLst>
          </p:cNvPr>
          <p:cNvSpPr/>
          <p:nvPr/>
        </p:nvSpPr>
        <p:spPr>
          <a:xfrm>
            <a:off x="3958040" y="3890010"/>
            <a:ext cx="1790428" cy="993978"/>
          </a:xfrm>
          <a:custGeom>
            <a:avLst/>
            <a:gdLst>
              <a:gd name="connsiteX0" fmla="*/ 0 w 1333500"/>
              <a:gd name="connsiteY0" fmla="*/ 1104900 h 1196340"/>
              <a:gd name="connsiteX1" fmla="*/ 91440 w 1333500"/>
              <a:gd name="connsiteY1" fmla="*/ 1074420 h 1196340"/>
              <a:gd name="connsiteX2" fmla="*/ 205740 w 1333500"/>
              <a:gd name="connsiteY2" fmla="*/ 975360 h 1196340"/>
              <a:gd name="connsiteX3" fmla="*/ 358140 w 1333500"/>
              <a:gd name="connsiteY3" fmla="*/ 914400 h 1196340"/>
              <a:gd name="connsiteX4" fmla="*/ 373380 w 1333500"/>
              <a:gd name="connsiteY4" fmla="*/ 754380 h 1196340"/>
              <a:gd name="connsiteX5" fmla="*/ 457200 w 1333500"/>
              <a:gd name="connsiteY5" fmla="*/ 739140 h 1196340"/>
              <a:gd name="connsiteX6" fmla="*/ 525780 w 1333500"/>
              <a:gd name="connsiteY6" fmla="*/ 617220 h 1196340"/>
              <a:gd name="connsiteX7" fmla="*/ 617220 w 1333500"/>
              <a:gd name="connsiteY7" fmla="*/ 594360 h 1196340"/>
              <a:gd name="connsiteX8" fmla="*/ 800100 w 1333500"/>
              <a:gd name="connsiteY8" fmla="*/ 571500 h 1196340"/>
              <a:gd name="connsiteX9" fmla="*/ 777240 w 1333500"/>
              <a:gd name="connsiteY9" fmla="*/ 457200 h 1196340"/>
              <a:gd name="connsiteX10" fmla="*/ 838200 w 1333500"/>
              <a:gd name="connsiteY10" fmla="*/ 403860 h 1196340"/>
              <a:gd name="connsiteX11" fmla="*/ 868680 w 1333500"/>
              <a:gd name="connsiteY11" fmla="*/ 289560 h 1196340"/>
              <a:gd name="connsiteX12" fmla="*/ 929640 w 1333500"/>
              <a:gd name="connsiteY12" fmla="*/ 281940 h 1196340"/>
              <a:gd name="connsiteX13" fmla="*/ 1028700 w 1333500"/>
              <a:gd name="connsiteY13" fmla="*/ 251460 h 1196340"/>
              <a:gd name="connsiteX14" fmla="*/ 1059180 w 1333500"/>
              <a:gd name="connsiteY14" fmla="*/ 160020 h 1196340"/>
              <a:gd name="connsiteX15" fmla="*/ 1120140 w 1333500"/>
              <a:gd name="connsiteY15" fmla="*/ 144780 h 1196340"/>
              <a:gd name="connsiteX16" fmla="*/ 1219200 w 1333500"/>
              <a:gd name="connsiteY16" fmla="*/ 114300 h 1196340"/>
              <a:gd name="connsiteX17" fmla="*/ 1287780 w 1333500"/>
              <a:gd name="connsiteY17" fmla="*/ 15240 h 1196340"/>
              <a:gd name="connsiteX18" fmla="*/ 1333500 w 1333500"/>
              <a:gd name="connsiteY18" fmla="*/ 0 h 1196340"/>
              <a:gd name="connsiteX19" fmla="*/ 1325880 w 1333500"/>
              <a:gd name="connsiteY19" fmla="*/ 83820 h 1196340"/>
              <a:gd name="connsiteX20" fmla="*/ 1226820 w 1333500"/>
              <a:gd name="connsiteY20" fmla="*/ 144780 h 1196340"/>
              <a:gd name="connsiteX21" fmla="*/ 1066800 w 1333500"/>
              <a:gd name="connsiteY21" fmla="*/ 251460 h 1196340"/>
              <a:gd name="connsiteX22" fmla="*/ 929640 w 1333500"/>
              <a:gd name="connsiteY22" fmla="*/ 312420 h 1196340"/>
              <a:gd name="connsiteX23" fmla="*/ 853440 w 1333500"/>
              <a:gd name="connsiteY23" fmla="*/ 502920 h 1196340"/>
              <a:gd name="connsiteX24" fmla="*/ 822960 w 1333500"/>
              <a:gd name="connsiteY24" fmla="*/ 617220 h 1196340"/>
              <a:gd name="connsiteX25" fmla="*/ 708660 w 1333500"/>
              <a:gd name="connsiteY25" fmla="*/ 678180 h 1196340"/>
              <a:gd name="connsiteX26" fmla="*/ 586740 w 1333500"/>
              <a:gd name="connsiteY26" fmla="*/ 678180 h 1196340"/>
              <a:gd name="connsiteX27" fmla="*/ 449580 w 1333500"/>
              <a:gd name="connsiteY27" fmla="*/ 792480 h 1196340"/>
              <a:gd name="connsiteX28" fmla="*/ 396240 w 1333500"/>
              <a:gd name="connsiteY28" fmla="*/ 876300 h 1196340"/>
              <a:gd name="connsiteX29" fmla="*/ 312420 w 1333500"/>
              <a:gd name="connsiteY29" fmla="*/ 1021080 h 1196340"/>
              <a:gd name="connsiteX30" fmla="*/ 144780 w 1333500"/>
              <a:gd name="connsiteY30" fmla="*/ 1143000 h 1196340"/>
              <a:gd name="connsiteX31" fmla="*/ 7620 w 1333500"/>
              <a:gd name="connsiteY31" fmla="*/ 1196340 h 1196340"/>
              <a:gd name="connsiteX32" fmla="*/ 0 w 1333500"/>
              <a:gd name="connsiteY32" fmla="*/ 1104900 h 1196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333500" h="1196340">
                <a:moveTo>
                  <a:pt x="0" y="1104900"/>
                </a:moveTo>
                <a:lnTo>
                  <a:pt x="91440" y="1074420"/>
                </a:lnTo>
                <a:lnTo>
                  <a:pt x="205740" y="975360"/>
                </a:lnTo>
                <a:lnTo>
                  <a:pt x="358140" y="914400"/>
                </a:lnTo>
                <a:lnTo>
                  <a:pt x="373380" y="754380"/>
                </a:lnTo>
                <a:lnTo>
                  <a:pt x="457200" y="739140"/>
                </a:lnTo>
                <a:lnTo>
                  <a:pt x="525780" y="617220"/>
                </a:lnTo>
                <a:lnTo>
                  <a:pt x="617220" y="594360"/>
                </a:lnTo>
                <a:lnTo>
                  <a:pt x="800100" y="571500"/>
                </a:lnTo>
                <a:lnTo>
                  <a:pt x="777240" y="457200"/>
                </a:lnTo>
                <a:lnTo>
                  <a:pt x="838200" y="403860"/>
                </a:lnTo>
                <a:lnTo>
                  <a:pt x="868680" y="289560"/>
                </a:lnTo>
                <a:lnTo>
                  <a:pt x="929640" y="281940"/>
                </a:lnTo>
                <a:lnTo>
                  <a:pt x="1028700" y="251460"/>
                </a:lnTo>
                <a:lnTo>
                  <a:pt x="1059180" y="160020"/>
                </a:lnTo>
                <a:lnTo>
                  <a:pt x="1120140" y="144780"/>
                </a:lnTo>
                <a:lnTo>
                  <a:pt x="1219200" y="114300"/>
                </a:lnTo>
                <a:lnTo>
                  <a:pt x="1287780" y="15240"/>
                </a:lnTo>
                <a:lnTo>
                  <a:pt x="1333500" y="0"/>
                </a:lnTo>
                <a:lnTo>
                  <a:pt x="1325880" y="83820"/>
                </a:lnTo>
                <a:lnTo>
                  <a:pt x="1226820" y="144780"/>
                </a:lnTo>
                <a:lnTo>
                  <a:pt x="1066800" y="251460"/>
                </a:lnTo>
                <a:lnTo>
                  <a:pt x="929640" y="312420"/>
                </a:lnTo>
                <a:lnTo>
                  <a:pt x="853440" y="502920"/>
                </a:lnTo>
                <a:lnTo>
                  <a:pt x="822960" y="617220"/>
                </a:lnTo>
                <a:lnTo>
                  <a:pt x="708660" y="678180"/>
                </a:lnTo>
                <a:lnTo>
                  <a:pt x="586740" y="678180"/>
                </a:lnTo>
                <a:lnTo>
                  <a:pt x="449580" y="792480"/>
                </a:lnTo>
                <a:lnTo>
                  <a:pt x="396240" y="876300"/>
                </a:lnTo>
                <a:lnTo>
                  <a:pt x="312420" y="1021080"/>
                </a:lnTo>
                <a:lnTo>
                  <a:pt x="144780" y="1143000"/>
                </a:lnTo>
                <a:lnTo>
                  <a:pt x="7620" y="1196340"/>
                </a:lnTo>
                <a:lnTo>
                  <a:pt x="0" y="1104900"/>
                </a:lnTo>
                <a:close/>
              </a:path>
            </a:pathLst>
          </a:custGeom>
          <a:solidFill>
            <a:srgbClr val="DB06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8" name="Forme libre : forme 57">
            <a:extLst>
              <a:ext uri="{FF2B5EF4-FFF2-40B4-BE49-F238E27FC236}">
                <a16:creationId xmlns:a16="http://schemas.microsoft.com/office/drawing/2014/main" id="{9AC1C004-FF07-59AD-592D-F14CE8BC29BE}"/>
              </a:ext>
            </a:extLst>
          </p:cNvPr>
          <p:cNvSpPr/>
          <p:nvPr/>
        </p:nvSpPr>
        <p:spPr>
          <a:xfrm>
            <a:off x="5428641" y="2820509"/>
            <a:ext cx="1004601" cy="1153741"/>
          </a:xfrm>
          <a:custGeom>
            <a:avLst/>
            <a:gdLst>
              <a:gd name="connsiteX0" fmla="*/ 341803 w 1004601"/>
              <a:gd name="connsiteY0" fmla="*/ 1152471 h 1153741"/>
              <a:gd name="connsiteX1" fmla="*/ 851089 w 1004601"/>
              <a:gd name="connsiteY1" fmla="*/ 724208 h 1153741"/>
              <a:gd name="connsiteX2" fmla="*/ 1001560 w 1004601"/>
              <a:gd name="connsiteY2" fmla="*/ 238071 h 1153741"/>
              <a:gd name="connsiteX3" fmla="*/ 746917 w 1004601"/>
              <a:gd name="connsiteY3" fmla="*/ 6577 h 1153741"/>
              <a:gd name="connsiteX4" fmla="*/ 156608 w 1004601"/>
              <a:gd name="connsiteY4" fmla="*/ 110750 h 1153741"/>
              <a:gd name="connsiteX5" fmla="*/ 6137 w 1004601"/>
              <a:gd name="connsiteY5" fmla="*/ 585312 h 1153741"/>
              <a:gd name="connsiteX6" fmla="*/ 341803 w 1004601"/>
              <a:gd name="connsiteY6" fmla="*/ 1152471 h 115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4601" h="1153741">
                <a:moveTo>
                  <a:pt x="341803" y="1152471"/>
                </a:moveTo>
                <a:cubicBezTo>
                  <a:pt x="482628" y="1175620"/>
                  <a:pt x="741130" y="876608"/>
                  <a:pt x="851089" y="724208"/>
                </a:cubicBezTo>
                <a:cubicBezTo>
                  <a:pt x="961048" y="571808"/>
                  <a:pt x="1018922" y="357676"/>
                  <a:pt x="1001560" y="238071"/>
                </a:cubicBezTo>
                <a:cubicBezTo>
                  <a:pt x="984198" y="118466"/>
                  <a:pt x="887742" y="27797"/>
                  <a:pt x="746917" y="6577"/>
                </a:cubicBezTo>
                <a:cubicBezTo>
                  <a:pt x="606092" y="-14643"/>
                  <a:pt x="280071" y="14294"/>
                  <a:pt x="156608" y="110750"/>
                </a:cubicBezTo>
                <a:cubicBezTo>
                  <a:pt x="33145" y="207206"/>
                  <a:pt x="-18941" y="407834"/>
                  <a:pt x="6137" y="585312"/>
                </a:cubicBezTo>
                <a:cubicBezTo>
                  <a:pt x="31215" y="762790"/>
                  <a:pt x="200978" y="1129322"/>
                  <a:pt x="341803" y="1152471"/>
                </a:cubicBezTo>
                <a:close/>
              </a:path>
            </a:pathLst>
          </a:custGeom>
          <a:solidFill>
            <a:srgbClr val="DB060C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A1E098AB-A7CD-4D9F-7A22-E4D8F251D551}"/>
              </a:ext>
            </a:extLst>
          </p:cNvPr>
          <p:cNvSpPr/>
          <p:nvPr/>
        </p:nvSpPr>
        <p:spPr>
          <a:xfrm rot="248150">
            <a:off x="1255058" y="1809708"/>
            <a:ext cx="1075765" cy="431468"/>
          </a:xfrm>
          <a:custGeom>
            <a:avLst/>
            <a:gdLst>
              <a:gd name="connsiteX0" fmla="*/ 1021976 w 1021976"/>
              <a:gd name="connsiteY0" fmla="*/ 404574 h 404574"/>
              <a:gd name="connsiteX1" fmla="*/ 448235 w 1021976"/>
              <a:gd name="connsiteY1" fmla="*/ 1162 h 404574"/>
              <a:gd name="connsiteX2" fmla="*/ 0 w 1021976"/>
              <a:gd name="connsiteY2" fmla="*/ 305962 h 404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1976" h="404574">
                <a:moveTo>
                  <a:pt x="1021976" y="404574"/>
                </a:moveTo>
                <a:cubicBezTo>
                  <a:pt x="820270" y="211085"/>
                  <a:pt x="618564" y="17597"/>
                  <a:pt x="448235" y="1162"/>
                </a:cubicBezTo>
                <a:cubicBezTo>
                  <a:pt x="277906" y="-15273"/>
                  <a:pt x="138953" y="145344"/>
                  <a:pt x="0" y="305962"/>
                </a:cubicBezTo>
              </a:path>
            </a:pathLst>
          </a:cu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B00BEA39-00BC-DDFF-F31A-71405C6BD8B3}"/>
              </a:ext>
            </a:extLst>
          </p:cNvPr>
          <p:cNvSpPr txBox="1"/>
          <p:nvPr/>
        </p:nvSpPr>
        <p:spPr>
          <a:xfrm>
            <a:off x="8073172" y="2782390"/>
            <a:ext cx="3580606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Les minéraux du magma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cristallisent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 et s’assemblent pour former une roche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compacte</a:t>
            </a: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1938A48A-9586-7DB0-6B5F-DD9164E737C2}"/>
              </a:ext>
            </a:extLst>
          </p:cNvPr>
          <p:cNvSpPr txBox="1"/>
          <p:nvPr/>
        </p:nvSpPr>
        <p:spPr>
          <a:xfrm>
            <a:off x="700953" y="5609032"/>
            <a:ext cx="2033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Fusion partielle</a:t>
            </a:r>
          </a:p>
        </p:txBody>
      </p:sp>
      <p:sp>
        <p:nvSpPr>
          <p:cNvPr id="74" name="Forme libre : forme 73">
            <a:extLst>
              <a:ext uri="{FF2B5EF4-FFF2-40B4-BE49-F238E27FC236}">
                <a16:creationId xmlns:a16="http://schemas.microsoft.com/office/drawing/2014/main" id="{139498F1-0269-0E3A-ABE3-0E3868ABE967}"/>
              </a:ext>
            </a:extLst>
          </p:cNvPr>
          <p:cNvSpPr/>
          <p:nvPr/>
        </p:nvSpPr>
        <p:spPr>
          <a:xfrm>
            <a:off x="1471817" y="1963882"/>
            <a:ext cx="636548" cy="1139949"/>
          </a:xfrm>
          <a:custGeom>
            <a:avLst/>
            <a:gdLst>
              <a:gd name="connsiteX0" fmla="*/ 224062 w 439711"/>
              <a:gd name="connsiteY0" fmla="*/ 14435 h 989890"/>
              <a:gd name="connsiteX1" fmla="*/ 438070 w 439711"/>
              <a:gd name="connsiteY1" fmla="*/ 286809 h 989890"/>
              <a:gd name="connsiteX2" fmla="*/ 321338 w 439711"/>
              <a:gd name="connsiteY2" fmla="*/ 452179 h 989890"/>
              <a:gd name="connsiteX3" fmla="*/ 292155 w 439711"/>
              <a:gd name="connsiteY3" fmla="*/ 734282 h 989890"/>
              <a:gd name="connsiteX4" fmla="*/ 233789 w 439711"/>
              <a:gd name="connsiteY4" fmla="*/ 987201 h 989890"/>
              <a:gd name="connsiteX5" fmla="*/ 48964 w 439711"/>
              <a:gd name="connsiteY5" fmla="*/ 568911 h 989890"/>
              <a:gd name="connsiteX6" fmla="*/ 146240 w 439711"/>
              <a:gd name="connsiteY6" fmla="*/ 442452 h 989890"/>
              <a:gd name="connsiteX7" fmla="*/ 325 w 439711"/>
              <a:gd name="connsiteY7" fmla="*/ 82528 h 989890"/>
              <a:gd name="connsiteX8" fmla="*/ 224062 w 439711"/>
              <a:gd name="connsiteY8" fmla="*/ 14435 h 989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9711" h="989890">
                <a:moveTo>
                  <a:pt x="224062" y="14435"/>
                </a:moveTo>
                <a:cubicBezTo>
                  <a:pt x="297019" y="48482"/>
                  <a:pt x="421857" y="213852"/>
                  <a:pt x="438070" y="286809"/>
                </a:cubicBezTo>
                <a:cubicBezTo>
                  <a:pt x="454283" y="359766"/>
                  <a:pt x="345657" y="377600"/>
                  <a:pt x="321338" y="452179"/>
                </a:cubicBezTo>
                <a:cubicBezTo>
                  <a:pt x="297019" y="526758"/>
                  <a:pt x="306746" y="645112"/>
                  <a:pt x="292155" y="734282"/>
                </a:cubicBezTo>
                <a:cubicBezTo>
                  <a:pt x="277564" y="823452"/>
                  <a:pt x="274321" y="1014763"/>
                  <a:pt x="233789" y="987201"/>
                </a:cubicBezTo>
                <a:cubicBezTo>
                  <a:pt x="193257" y="959639"/>
                  <a:pt x="63555" y="659702"/>
                  <a:pt x="48964" y="568911"/>
                </a:cubicBezTo>
                <a:cubicBezTo>
                  <a:pt x="34373" y="478120"/>
                  <a:pt x="154346" y="523516"/>
                  <a:pt x="146240" y="442452"/>
                </a:cubicBezTo>
                <a:cubicBezTo>
                  <a:pt x="138133" y="361388"/>
                  <a:pt x="-7781" y="157107"/>
                  <a:pt x="325" y="82528"/>
                </a:cubicBezTo>
                <a:cubicBezTo>
                  <a:pt x="8431" y="7949"/>
                  <a:pt x="151105" y="-19612"/>
                  <a:pt x="224062" y="14435"/>
                </a:cubicBezTo>
                <a:close/>
              </a:path>
            </a:pathLst>
          </a:custGeom>
          <a:solidFill>
            <a:srgbClr val="DB060C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52084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6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1E69B-35CD-2446-A3A9-9ACCEBC89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0FBEB4-E900-E042-03B9-5DDBD6D19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383" y="246041"/>
            <a:ext cx="10277091" cy="4700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Selon la vitesse de refroidissement du magma, on distingue deux types de roches magmatiques.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Google Shape;289;p51">
            <a:extLst>
              <a:ext uri="{FF2B5EF4-FFF2-40B4-BE49-F238E27FC236}">
                <a16:creationId xmlns:a16="http://schemas.microsoft.com/office/drawing/2014/main" id="{B9A03B60-810B-1F50-62C7-B88C057E136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5024" y="470256"/>
            <a:ext cx="553927" cy="469999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ZoneTexte 77">
            <a:extLst>
              <a:ext uri="{FF2B5EF4-FFF2-40B4-BE49-F238E27FC236}">
                <a16:creationId xmlns:a16="http://schemas.microsoft.com/office/drawing/2014/main" id="{27371BAC-8D78-5BE3-FB38-E301F89D6DA6}"/>
              </a:ext>
            </a:extLst>
          </p:cNvPr>
          <p:cNvSpPr txBox="1"/>
          <p:nvPr/>
        </p:nvSpPr>
        <p:spPr>
          <a:xfrm>
            <a:off x="228600" y="6172200"/>
            <a:ext cx="11750040" cy="430232"/>
          </a:xfrm>
          <a:prstGeom prst="roundRect">
            <a:avLst>
              <a:gd name="adj" fmla="val 37012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200" b="1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magma se refroidit </a:t>
            </a:r>
            <a:r>
              <a:rPr lang="fr-FR" sz="2200" b="1" spc="-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lentement</a:t>
            </a:r>
            <a:r>
              <a:rPr lang="fr-FR" sz="2200" b="1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 profondeur, formant des </a:t>
            </a:r>
            <a:r>
              <a:rPr lang="fr-FR" sz="2200" b="1" spc="-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plutoniques </a:t>
            </a:r>
            <a:r>
              <a:rPr lang="fr-FR" sz="2200" b="1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avec de </a:t>
            </a:r>
            <a:r>
              <a:rPr lang="fr-FR" sz="2200" b="1" spc="-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gros cristaux</a:t>
            </a:r>
            <a:r>
              <a:rPr lang="fr-FR" sz="2200" b="1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3BDE5EDE-6D9C-B4F0-EA78-546557ECA34B}"/>
              </a:ext>
            </a:extLst>
          </p:cNvPr>
          <p:cNvGrpSpPr/>
          <p:nvPr/>
        </p:nvGrpSpPr>
        <p:grpSpPr>
          <a:xfrm>
            <a:off x="603654" y="1137692"/>
            <a:ext cx="10826346" cy="345668"/>
            <a:chOff x="603654" y="1137692"/>
            <a:chExt cx="10826346" cy="345668"/>
          </a:xfrm>
        </p:grpSpPr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24D17D72-D97A-506E-14F0-28DC9C671546}"/>
                </a:ext>
              </a:extLst>
            </p:cNvPr>
            <p:cNvSpPr txBox="1"/>
            <p:nvPr/>
          </p:nvSpPr>
          <p:spPr>
            <a:xfrm>
              <a:off x="603654" y="1137693"/>
              <a:ext cx="2170026" cy="345667"/>
            </a:xfrm>
            <a:prstGeom prst="roundRect">
              <a:avLst>
                <a:gd name="adj" fmla="val 3583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Rappel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E90D9421-38EB-EE2A-5876-E747096FDE03}"/>
                </a:ext>
              </a:extLst>
            </p:cNvPr>
            <p:cNvSpPr txBox="1"/>
            <p:nvPr/>
          </p:nvSpPr>
          <p:spPr>
            <a:xfrm>
              <a:off x="2870463" y="1137693"/>
              <a:ext cx="2762693" cy="331878"/>
            </a:xfrm>
            <a:prstGeom prst="roundRect">
              <a:avLst>
                <a:gd name="adj" fmla="val 3583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La fusion partielle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98D5543E-4358-A0C0-68AB-EE9E0A4BFBEA}"/>
                </a:ext>
              </a:extLst>
            </p:cNvPr>
            <p:cNvSpPr txBox="1"/>
            <p:nvPr/>
          </p:nvSpPr>
          <p:spPr>
            <a:xfrm>
              <a:off x="8955174" y="1137692"/>
              <a:ext cx="2474826" cy="331200"/>
            </a:xfrm>
            <a:prstGeom prst="roundRect">
              <a:avLst>
                <a:gd name="adj" fmla="val 35835"/>
              </a:avLst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La solidification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8C3723FF-F698-AC11-5C06-56263C899836}"/>
                </a:ext>
              </a:extLst>
            </p:cNvPr>
            <p:cNvSpPr txBox="1"/>
            <p:nvPr/>
          </p:nvSpPr>
          <p:spPr>
            <a:xfrm>
              <a:off x="5729939" y="1137693"/>
              <a:ext cx="3128453" cy="331878"/>
            </a:xfrm>
            <a:prstGeom prst="roundRect">
              <a:avLst>
                <a:gd name="adj" fmla="val 3583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La montée du magma</a:t>
              </a:r>
            </a:p>
          </p:txBody>
        </p:sp>
      </p:grp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D3EC60EE-6591-E3AB-FE47-D2D9624A7AC3}"/>
              </a:ext>
            </a:extLst>
          </p:cNvPr>
          <p:cNvSpPr/>
          <p:nvPr/>
        </p:nvSpPr>
        <p:spPr>
          <a:xfrm>
            <a:off x="4265750" y="3375362"/>
            <a:ext cx="1531620" cy="1455420"/>
          </a:xfrm>
          <a:custGeom>
            <a:avLst/>
            <a:gdLst>
              <a:gd name="connsiteX0" fmla="*/ 0 w 1333500"/>
              <a:gd name="connsiteY0" fmla="*/ 1104900 h 1196340"/>
              <a:gd name="connsiteX1" fmla="*/ 91440 w 1333500"/>
              <a:gd name="connsiteY1" fmla="*/ 1074420 h 1196340"/>
              <a:gd name="connsiteX2" fmla="*/ 205740 w 1333500"/>
              <a:gd name="connsiteY2" fmla="*/ 975360 h 1196340"/>
              <a:gd name="connsiteX3" fmla="*/ 358140 w 1333500"/>
              <a:gd name="connsiteY3" fmla="*/ 914400 h 1196340"/>
              <a:gd name="connsiteX4" fmla="*/ 373380 w 1333500"/>
              <a:gd name="connsiteY4" fmla="*/ 754380 h 1196340"/>
              <a:gd name="connsiteX5" fmla="*/ 457200 w 1333500"/>
              <a:gd name="connsiteY5" fmla="*/ 739140 h 1196340"/>
              <a:gd name="connsiteX6" fmla="*/ 525780 w 1333500"/>
              <a:gd name="connsiteY6" fmla="*/ 617220 h 1196340"/>
              <a:gd name="connsiteX7" fmla="*/ 617220 w 1333500"/>
              <a:gd name="connsiteY7" fmla="*/ 594360 h 1196340"/>
              <a:gd name="connsiteX8" fmla="*/ 800100 w 1333500"/>
              <a:gd name="connsiteY8" fmla="*/ 571500 h 1196340"/>
              <a:gd name="connsiteX9" fmla="*/ 777240 w 1333500"/>
              <a:gd name="connsiteY9" fmla="*/ 457200 h 1196340"/>
              <a:gd name="connsiteX10" fmla="*/ 838200 w 1333500"/>
              <a:gd name="connsiteY10" fmla="*/ 403860 h 1196340"/>
              <a:gd name="connsiteX11" fmla="*/ 868680 w 1333500"/>
              <a:gd name="connsiteY11" fmla="*/ 289560 h 1196340"/>
              <a:gd name="connsiteX12" fmla="*/ 929640 w 1333500"/>
              <a:gd name="connsiteY12" fmla="*/ 281940 h 1196340"/>
              <a:gd name="connsiteX13" fmla="*/ 1028700 w 1333500"/>
              <a:gd name="connsiteY13" fmla="*/ 251460 h 1196340"/>
              <a:gd name="connsiteX14" fmla="*/ 1059180 w 1333500"/>
              <a:gd name="connsiteY14" fmla="*/ 160020 h 1196340"/>
              <a:gd name="connsiteX15" fmla="*/ 1120140 w 1333500"/>
              <a:gd name="connsiteY15" fmla="*/ 144780 h 1196340"/>
              <a:gd name="connsiteX16" fmla="*/ 1219200 w 1333500"/>
              <a:gd name="connsiteY16" fmla="*/ 114300 h 1196340"/>
              <a:gd name="connsiteX17" fmla="*/ 1287780 w 1333500"/>
              <a:gd name="connsiteY17" fmla="*/ 15240 h 1196340"/>
              <a:gd name="connsiteX18" fmla="*/ 1333500 w 1333500"/>
              <a:gd name="connsiteY18" fmla="*/ 0 h 1196340"/>
              <a:gd name="connsiteX19" fmla="*/ 1325880 w 1333500"/>
              <a:gd name="connsiteY19" fmla="*/ 83820 h 1196340"/>
              <a:gd name="connsiteX20" fmla="*/ 1226820 w 1333500"/>
              <a:gd name="connsiteY20" fmla="*/ 144780 h 1196340"/>
              <a:gd name="connsiteX21" fmla="*/ 1066800 w 1333500"/>
              <a:gd name="connsiteY21" fmla="*/ 251460 h 1196340"/>
              <a:gd name="connsiteX22" fmla="*/ 929640 w 1333500"/>
              <a:gd name="connsiteY22" fmla="*/ 312420 h 1196340"/>
              <a:gd name="connsiteX23" fmla="*/ 853440 w 1333500"/>
              <a:gd name="connsiteY23" fmla="*/ 502920 h 1196340"/>
              <a:gd name="connsiteX24" fmla="*/ 822960 w 1333500"/>
              <a:gd name="connsiteY24" fmla="*/ 617220 h 1196340"/>
              <a:gd name="connsiteX25" fmla="*/ 708660 w 1333500"/>
              <a:gd name="connsiteY25" fmla="*/ 678180 h 1196340"/>
              <a:gd name="connsiteX26" fmla="*/ 586740 w 1333500"/>
              <a:gd name="connsiteY26" fmla="*/ 678180 h 1196340"/>
              <a:gd name="connsiteX27" fmla="*/ 449580 w 1333500"/>
              <a:gd name="connsiteY27" fmla="*/ 792480 h 1196340"/>
              <a:gd name="connsiteX28" fmla="*/ 396240 w 1333500"/>
              <a:gd name="connsiteY28" fmla="*/ 876300 h 1196340"/>
              <a:gd name="connsiteX29" fmla="*/ 312420 w 1333500"/>
              <a:gd name="connsiteY29" fmla="*/ 1021080 h 1196340"/>
              <a:gd name="connsiteX30" fmla="*/ 144780 w 1333500"/>
              <a:gd name="connsiteY30" fmla="*/ 1143000 h 1196340"/>
              <a:gd name="connsiteX31" fmla="*/ 7620 w 1333500"/>
              <a:gd name="connsiteY31" fmla="*/ 1196340 h 1196340"/>
              <a:gd name="connsiteX32" fmla="*/ 0 w 1333500"/>
              <a:gd name="connsiteY32" fmla="*/ 1104900 h 1196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333500" h="1196340">
                <a:moveTo>
                  <a:pt x="0" y="1104900"/>
                </a:moveTo>
                <a:lnTo>
                  <a:pt x="91440" y="1074420"/>
                </a:lnTo>
                <a:lnTo>
                  <a:pt x="205740" y="975360"/>
                </a:lnTo>
                <a:lnTo>
                  <a:pt x="358140" y="914400"/>
                </a:lnTo>
                <a:lnTo>
                  <a:pt x="373380" y="754380"/>
                </a:lnTo>
                <a:lnTo>
                  <a:pt x="457200" y="739140"/>
                </a:lnTo>
                <a:lnTo>
                  <a:pt x="525780" y="617220"/>
                </a:lnTo>
                <a:lnTo>
                  <a:pt x="617220" y="594360"/>
                </a:lnTo>
                <a:lnTo>
                  <a:pt x="800100" y="571500"/>
                </a:lnTo>
                <a:lnTo>
                  <a:pt x="777240" y="457200"/>
                </a:lnTo>
                <a:lnTo>
                  <a:pt x="838200" y="403860"/>
                </a:lnTo>
                <a:lnTo>
                  <a:pt x="868680" y="289560"/>
                </a:lnTo>
                <a:lnTo>
                  <a:pt x="929640" y="281940"/>
                </a:lnTo>
                <a:lnTo>
                  <a:pt x="1028700" y="251460"/>
                </a:lnTo>
                <a:lnTo>
                  <a:pt x="1059180" y="160020"/>
                </a:lnTo>
                <a:lnTo>
                  <a:pt x="1120140" y="144780"/>
                </a:lnTo>
                <a:lnTo>
                  <a:pt x="1219200" y="114300"/>
                </a:lnTo>
                <a:lnTo>
                  <a:pt x="1287780" y="15240"/>
                </a:lnTo>
                <a:lnTo>
                  <a:pt x="1333500" y="0"/>
                </a:lnTo>
                <a:lnTo>
                  <a:pt x="1325880" y="83820"/>
                </a:lnTo>
                <a:lnTo>
                  <a:pt x="1226820" y="144780"/>
                </a:lnTo>
                <a:lnTo>
                  <a:pt x="1066800" y="251460"/>
                </a:lnTo>
                <a:lnTo>
                  <a:pt x="929640" y="312420"/>
                </a:lnTo>
                <a:lnTo>
                  <a:pt x="853440" y="502920"/>
                </a:lnTo>
                <a:lnTo>
                  <a:pt x="822960" y="617220"/>
                </a:lnTo>
                <a:lnTo>
                  <a:pt x="708660" y="678180"/>
                </a:lnTo>
                <a:lnTo>
                  <a:pt x="586740" y="678180"/>
                </a:lnTo>
                <a:lnTo>
                  <a:pt x="449580" y="792480"/>
                </a:lnTo>
                <a:lnTo>
                  <a:pt x="396240" y="876300"/>
                </a:lnTo>
                <a:lnTo>
                  <a:pt x="312420" y="1021080"/>
                </a:lnTo>
                <a:lnTo>
                  <a:pt x="144780" y="1143000"/>
                </a:lnTo>
                <a:lnTo>
                  <a:pt x="7620" y="1196340"/>
                </a:lnTo>
                <a:lnTo>
                  <a:pt x="0" y="11049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6778E38-AD13-9384-642E-817C8A57AFF8}"/>
              </a:ext>
            </a:extLst>
          </p:cNvPr>
          <p:cNvSpPr txBox="1"/>
          <p:nvPr/>
        </p:nvSpPr>
        <p:spPr>
          <a:xfrm>
            <a:off x="3219240" y="1584765"/>
            <a:ext cx="2151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Surface de la Terre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3C2C4CF-92F7-8312-B87C-3E586060F381}"/>
              </a:ext>
            </a:extLst>
          </p:cNvPr>
          <p:cNvSpPr/>
          <p:nvPr/>
        </p:nvSpPr>
        <p:spPr>
          <a:xfrm>
            <a:off x="400214" y="1598282"/>
            <a:ext cx="7609110" cy="443581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19FFB6D-EE65-6D72-83A7-812C362DF7CA}"/>
              </a:ext>
            </a:extLst>
          </p:cNvPr>
          <p:cNvSpPr/>
          <p:nvPr/>
        </p:nvSpPr>
        <p:spPr>
          <a:xfrm>
            <a:off x="3056308" y="5587960"/>
            <a:ext cx="288764" cy="214543"/>
          </a:xfrm>
          <a:custGeom>
            <a:avLst/>
            <a:gdLst>
              <a:gd name="connsiteX0" fmla="*/ 2090 w 288764"/>
              <a:gd name="connsiteY0" fmla="*/ 214238 h 214543"/>
              <a:gd name="connsiteX1" fmla="*/ 162110 w 288764"/>
              <a:gd name="connsiteY1" fmla="*/ 8498 h 214543"/>
              <a:gd name="connsiteX2" fmla="*/ 284030 w 288764"/>
              <a:gd name="connsiteY2" fmla="*/ 54218 h 214543"/>
              <a:gd name="connsiteX3" fmla="*/ 2090 w 288764"/>
              <a:gd name="connsiteY3" fmla="*/ 214238 h 214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64" h="214543">
                <a:moveTo>
                  <a:pt x="2090" y="214238"/>
                </a:moveTo>
                <a:cubicBezTo>
                  <a:pt x="-18230" y="206618"/>
                  <a:pt x="115120" y="35168"/>
                  <a:pt x="162110" y="8498"/>
                </a:cubicBezTo>
                <a:cubicBezTo>
                  <a:pt x="209100" y="-18172"/>
                  <a:pt x="311970" y="23738"/>
                  <a:pt x="284030" y="54218"/>
                </a:cubicBezTo>
                <a:cubicBezTo>
                  <a:pt x="256090" y="84698"/>
                  <a:pt x="22410" y="221858"/>
                  <a:pt x="2090" y="214238"/>
                </a:cubicBezTo>
                <a:close/>
              </a:path>
            </a:pathLst>
          </a:custGeom>
          <a:solidFill>
            <a:srgbClr val="DB06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246F4E9-D0F0-0471-4504-F9741E612533}"/>
              </a:ext>
            </a:extLst>
          </p:cNvPr>
          <p:cNvSpPr/>
          <p:nvPr/>
        </p:nvSpPr>
        <p:spPr>
          <a:xfrm flipH="1">
            <a:off x="3597328" y="5587960"/>
            <a:ext cx="288764" cy="214543"/>
          </a:xfrm>
          <a:custGeom>
            <a:avLst/>
            <a:gdLst>
              <a:gd name="connsiteX0" fmla="*/ 2090 w 288764"/>
              <a:gd name="connsiteY0" fmla="*/ 214238 h 214543"/>
              <a:gd name="connsiteX1" fmla="*/ 162110 w 288764"/>
              <a:gd name="connsiteY1" fmla="*/ 8498 h 214543"/>
              <a:gd name="connsiteX2" fmla="*/ 284030 w 288764"/>
              <a:gd name="connsiteY2" fmla="*/ 54218 h 214543"/>
              <a:gd name="connsiteX3" fmla="*/ 2090 w 288764"/>
              <a:gd name="connsiteY3" fmla="*/ 214238 h 214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64" h="214543">
                <a:moveTo>
                  <a:pt x="2090" y="214238"/>
                </a:moveTo>
                <a:cubicBezTo>
                  <a:pt x="-18230" y="206618"/>
                  <a:pt x="115120" y="35168"/>
                  <a:pt x="162110" y="8498"/>
                </a:cubicBezTo>
                <a:cubicBezTo>
                  <a:pt x="209100" y="-18172"/>
                  <a:pt x="311970" y="23738"/>
                  <a:pt x="284030" y="54218"/>
                </a:cubicBezTo>
                <a:cubicBezTo>
                  <a:pt x="256090" y="84698"/>
                  <a:pt x="22410" y="221858"/>
                  <a:pt x="2090" y="214238"/>
                </a:cubicBezTo>
                <a:close/>
              </a:path>
            </a:pathLst>
          </a:custGeom>
          <a:solidFill>
            <a:srgbClr val="DB06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1D63C970-1916-97F0-D3CE-F40095B9DE16}"/>
              </a:ext>
            </a:extLst>
          </p:cNvPr>
          <p:cNvSpPr/>
          <p:nvPr/>
        </p:nvSpPr>
        <p:spPr>
          <a:xfrm>
            <a:off x="563500" y="2576077"/>
            <a:ext cx="7385382" cy="2857242"/>
          </a:xfrm>
          <a:custGeom>
            <a:avLst/>
            <a:gdLst>
              <a:gd name="connsiteX0" fmla="*/ 0 w 6061407"/>
              <a:gd name="connsiteY0" fmla="*/ 208568 h 1821080"/>
              <a:gd name="connsiteX1" fmla="*/ 694481 w 6061407"/>
              <a:gd name="connsiteY1" fmla="*/ 224 h 1821080"/>
              <a:gd name="connsiteX2" fmla="*/ 1585731 w 6061407"/>
              <a:gd name="connsiteY2" fmla="*/ 243292 h 1821080"/>
              <a:gd name="connsiteX3" fmla="*/ 2222339 w 6061407"/>
              <a:gd name="connsiteY3" fmla="*/ 115971 h 1821080"/>
              <a:gd name="connsiteX4" fmla="*/ 2858947 w 6061407"/>
              <a:gd name="connsiteY4" fmla="*/ 69672 h 1821080"/>
              <a:gd name="connsiteX5" fmla="*/ 4062714 w 6061407"/>
              <a:gd name="connsiteY5" fmla="*/ 220143 h 1821080"/>
              <a:gd name="connsiteX6" fmla="*/ 4699321 w 6061407"/>
              <a:gd name="connsiteY6" fmla="*/ 81247 h 1821080"/>
              <a:gd name="connsiteX7" fmla="*/ 6030410 w 6061407"/>
              <a:gd name="connsiteY7" fmla="*/ 254867 h 1821080"/>
              <a:gd name="connsiteX8" fmla="*/ 6018835 w 6061407"/>
              <a:gd name="connsiteY8" fmla="*/ 1666978 h 1821080"/>
              <a:gd name="connsiteX9" fmla="*/ 127321 w 6061407"/>
              <a:gd name="connsiteY9" fmla="*/ 1713277 h 1821080"/>
              <a:gd name="connsiteX10" fmla="*/ 0 w 6061407"/>
              <a:gd name="connsiteY10" fmla="*/ 208568 h 1821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61407" h="1821080">
                <a:moveTo>
                  <a:pt x="0" y="208568"/>
                </a:moveTo>
                <a:cubicBezTo>
                  <a:pt x="215096" y="101502"/>
                  <a:pt x="430193" y="-5563"/>
                  <a:pt x="694481" y="224"/>
                </a:cubicBezTo>
                <a:cubicBezTo>
                  <a:pt x="958769" y="6011"/>
                  <a:pt x="1331088" y="224001"/>
                  <a:pt x="1585731" y="243292"/>
                </a:cubicBezTo>
                <a:cubicBezTo>
                  <a:pt x="1840374" y="262583"/>
                  <a:pt x="2010136" y="144908"/>
                  <a:pt x="2222339" y="115971"/>
                </a:cubicBezTo>
                <a:cubicBezTo>
                  <a:pt x="2434542" y="87034"/>
                  <a:pt x="2552218" y="52310"/>
                  <a:pt x="2858947" y="69672"/>
                </a:cubicBezTo>
                <a:cubicBezTo>
                  <a:pt x="3165676" y="87034"/>
                  <a:pt x="3755985" y="218214"/>
                  <a:pt x="4062714" y="220143"/>
                </a:cubicBezTo>
                <a:cubicBezTo>
                  <a:pt x="4369443" y="222072"/>
                  <a:pt x="4371372" y="75460"/>
                  <a:pt x="4699321" y="81247"/>
                </a:cubicBezTo>
                <a:cubicBezTo>
                  <a:pt x="5027270" y="87034"/>
                  <a:pt x="5795058" y="148766"/>
                  <a:pt x="6030410" y="254867"/>
                </a:cubicBezTo>
                <a:cubicBezTo>
                  <a:pt x="6026552" y="725571"/>
                  <a:pt x="6109503" y="1418122"/>
                  <a:pt x="6018835" y="1666978"/>
                </a:cubicBezTo>
                <a:cubicBezTo>
                  <a:pt x="4054997" y="1682411"/>
                  <a:pt x="1113098" y="1973707"/>
                  <a:pt x="127321" y="1713277"/>
                </a:cubicBezTo>
                <a:lnTo>
                  <a:pt x="0" y="20856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Forme libre : forme 24">
            <a:extLst>
              <a:ext uri="{FF2B5EF4-FFF2-40B4-BE49-F238E27FC236}">
                <a16:creationId xmlns:a16="http://schemas.microsoft.com/office/drawing/2014/main" id="{28B3BEB3-110C-A52F-A7AD-928F34E05B3D}"/>
              </a:ext>
            </a:extLst>
          </p:cNvPr>
          <p:cNvSpPr/>
          <p:nvPr/>
        </p:nvSpPr>
        <p:spPr>
          <a:xfrm flipH="1">
            <a:off x="3490648" y="5816561"/>
            <a:ext cx="200210" cy="153278"/>
          </a:xfrm>
          <a:custGeom>
            <a:avLst/>
            <a:gdLst>
              <a:gd name="connsiteX0" fmla="*/ 2090 w 288764"/>
              <a:gd name="connsiteY0" fmla="*/ 214238 h 214543"/>
              <a:gd name="connsiteX1" fmla="*/ 162110 w 288764"/>
              <a:gd name="connsiteY1" fmla="*/ 8498 h 214543"/>
              <a:gd name="connsiteX2" fmla="*/ 284030 w 288764"/>
              <a:gd name="connsiteY2" fmla="*/ 54218 h 214543"/>
              <a:gd name="connsiteX3" fmla="*/ 2090 w 288764"/>
              <a:gd name="connsiteY3" fmla="*/ 214238 h 214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64" h="214543">
                <a:moveTo>
                  <a:pt x="2090" y="214238"/>
                </a:moveTo>
                <a:cubicBezTo>
                  <a:pt x="-18230" y="206618"/>
                  <a:pt x="115120" y="35168"/>
                  <a:pt x="162110" y="8498"/>
                </a:cubicBezTo>
                <a:cubicBezTo>
                  <a:pt x="209100" y="-18172"/>
                  <a:pt x="311970" y="23738"/>
                  <a:pt x="284030" y="54218"/>
                </a:cubicBezTo>
                <a:cubicBezTo>
                  <a:pt x="256090" y="84698"/>
                  <a:pt x="22410" y="221858"/>
                  <a:pt x="2090" y="214238"/>
                </a:cubicBezTo>
                <a:close/>
              </a:path>
            </a:pathLst>
          </a:custGeom>
          <a:solidFill>
            <a:srgbClr val="DB06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EA1CD95E-B6CE-815C-8C9B-76895F61C2F9}"/>
              </a:ext>
            </a:extLst>
          </p:cNvPr>
          <p:cNvSpPr/>
          <p:nvPr/>
        </p:nvSpPr>
        <p:spPr>
          <a:xfrm flipH="1">
            <a:off x="3859543" y="5856902"/>
            <a:ext cx="200210" cy="153278"/>
          </a:xfrm>
          <a:custGeom>
            <a:avLst/>
            <a:gdLst>
              <a:gd name="connsiteX0" fmla="*/ 2090 w 288764"/>
              <a:gd name="connsiteY0" fmla="*/ 214238 h 214543"/>
              <a:gd name="connsiteX1" fmla="*/ 162110 w 288764"/>
              <a:gd name="connsiteY1" fmla="*/ 8498 h 214543"/>
              <a:gd name="connsiteX2" fmla="*/ 284030 w 288764"/>
              <a:gd name="connsiteY2" fmla="*/ 54218 h 214543"/>
              <a:gd name="connsiteX3" fmla="*/ 2090 w 288764"/>
              <a:gd name="connsiteY3" fmla="*/ 214238 h 214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64" h="214543">
                <a:moveTo>
                  <a:pt x="2090" y="214238"/>
                </a:moveTo>
                <a:cubicBezTo>
                  <a:pt x="-18230" y="206618"/>
                  <a:pt x="115120" y="35168"/>
                  <a:pt x="162110" y="8498"/>
                </a:cubicBezTo>
                <a:cubicBezTo>
                  <a:pt x="209100" y="-18172"/>
                  <a:pt x="311970" y="23738"/>
                  <a:pt x="284030" y="54218"/>
                </a:cubicBezTo>
                <a:cubicBezTo>
                  <a:pt x="256090" y="84698"/>
                  <a:pt x="22410" y="221858"/>
                  <a:pt x="2090" y="214238"/>
                </a:cubicBezTo>
                <a:close/>
              </a:path>
            </a:pathLst>
          </a:custGeom>
          <a:solidFill>
            <a:srgbClr val="DB06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Forme libre : forme 41">
            <a:extLst>
              <a:ext uri="{FF2B5EF4-FFF2-40B4-BE49-F238E27FC236}">
                <a16:creationId xmlns:a16="http://schemas.microsoft.com/office/drawing/2014/main" id="{88DC744D-050C-6F6C-E993-0AB86AF04EDB}"/>
              </a:ext>
            </a:extLst>
          </p:cNvPr>
          <p:cNvSpPr/>
          <p:nvPr/>
        </p:nvSpPr>
        <p:spPr>
          <a:xfrm flipH="1">
            <a:off x="3785139" y="5542240"/>
            <a:ext cx="288764" cy="214543"/>
          </a:xfrm>
          <a:custGeom>
            <a:avLst/>
            <a:gdLst>
              <a:gd name="connsiteX0" fmla="*/ 2090 w 288764"/>
              <a:gd name="connsiteY0" fmla="*/ 214238 h 214543"/>
              <a:gd name="connsiteX1" fmla="*/ 162110 w 288764"/>
              <a:gd name="connsiteY1" fmla="*/ 8498 h 214543"/>
              <a:gd name="connsiteX2" fmla="*/ 284030 w 288764"/>
              <a:gd name="connsiteY2" fmla="*/ 54218 h 214543"/>
              <a:gd name="connsiteX3" fmla="*/ 2090 w 288764"/>
              <a:gd name="connsiteY3" fmla="*/ 214238 h 214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64" h="214543">
                <a:moveTo>
                  <a:pt x="2090" y="214238"/>
                </a:moveTo>
                <a:cubicBezTo>
                  <a:pt x="-18230" y="206618"/>
                  <a:pt x="115120" y="35168"/>
                  <a:pt x="162110" y="8498"/>
                </a:cubicBezTo>
                <a:cubicBezTo>
                  <a:pt x="209100" y="-18172"/>
                  <a:pt x="311970" y="23738"/>
                  <a:pt x="284030" y="54218"/>
                </a:cubicBezTo>
                <a:cubicBezTo>
                  <a:pt x="256090" y="84698"/>
                  <a:pt x="22410" y="221858"/>
                  <a:pt x="2090" y="214238"/>
                </a:cubicBezTo>
                <a:close/>
              </a:path>
            </a:pathLst>
          </a:custGeom>
          <a:solidFill>
            <a:srgbClr val="DB06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Forme libre : forme 43">
            <a:extLst>
              <a:ext uri="{FF2B5EF4-FFF2-40B4-BE49-F238E27FC236}">
                <a16:creationId xmlns:a16="http://schemas.microsoft.com/office/drawing/2014/main" id="{64D85552-2BBF-B64A-E678-E3E637FE27F0}"/>
              </a:ext>
            </a:extLst>
          </p:cNvPr>
          <p:cNvSpPr/>
          <p:nvPr/>
        </p:nvSpPr>
        <p:spPr>
          <a:xfrm>
            <a:off x="432870" y="2018563"/>
            <a:ext cx="7489117" cy="1157693"/>
          </a:xfrm>
          <a:custGeom>
            <a:avLst/>
            <a:gdLst>
              <a:gd name="connsiteX0" fmla="*/ 0 w 6061407"/>
              <a:gd name="connsiteY0" fmla="*/ 208568 h 1821080"/>
              <a:gd name="connsiteX1" fmla="*/ 694481 w 6061407"/>
              <a:gd name="connsiteY1" fmla="*/ 224 h 1821080"/>
              <a:gd name="connsiteX2" fmla="*/ 1585731 w 6061407"/>
              <a:gd name="connsiteY2" fmla="*/ 243292 h 1821080"/>
              <a:gd name="connsiteX3" fmla="*/ 2222339 w 6061407"/>
              <a:gd name="connsiteY3" fmla="*/ 115971 h 1821080"/>
              <a:gd name="connsiteX4" fmla="*/ 2858947 w 6061407"/>
              <a:gd name="connsiteY4" fmla="*/ 69672 h 1821080"/>
              <a:gd name="connsiteX5" fmla="*/ 4062714 w 6061407"/>
              <a:gd name="connsiteY5" fmla="*/ 220143 h 1821080"/>
              <a:gd name="connsiteX6" fmla="*/ 4699321 w 6061407"/>
              <a:gd name="connsiteY6" fmla="*/ 81247 h 1821080"/>
              <a:gd name="connsiteX7" fmla="*/ 6030410 w 6061407"/>
              <a:gd name="connsiteY7" fmla="*/ 254867 h 1821080"/>
              <a:gd name="connsiteX8" fmla="*/ 6018835 w 6061407"/>
              <a:gd name="connsiteY8" fmla="*/ 1666978 h 1821080"/>
              <a:gd name="connsiteX9" fmla="*/ 127321 w 6061407"/>
              <a:gd name="connsiteY9" fmla="*/ 1713277 h 1821080"/>
              <a:gd name="connsiteX10" fmla="*/ 0 w 6061407"/>
              <a:gd name="connsiteY10" fmla="*/ 208568 h 1821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61407" h="1821080">
                <a:moveTo>
                  <a:pt x="0" y="208568"/>
                </a:moveTo>
                <a:cubicBezTo>
                  <a:pt x="215096" y="101502"/>
                  <a:pt x="430193" y="-5563"/>
                  <a:pt x="694481" y="224"/>
                </a:cubicBezTo>
                <a:cubicBezTo>
                  <a:pt x="958769" y="6011"/>
                  <a:pt x="1331088" y="224001"/>
                  <a:pt x="1585731" y="243292"/>
                </a:cubicBezTo>
                <a:cubicBezTo>
                  <a:pt x="1840374" y="262583"/>
                  <a:pt x="2010136" y="144908"/>
                  <a:pt x="2222339" y="115971"/>
                </a:cubicBezTo>
                <a:cubicBezTo>
                  <a:pt x="2434542" y="87034"/>
                  <a:pt x="2552218" y="52310"/>
                  <a:pt x="2858947" y="69672"/>
                </a:cubicBezTo>
                <a:cubicBezTo>
                  <a:pt x="3165676" y="87034"/>
                  <a:pt x="3755985" y="218214"/>
                  <a:pt x="4062714" y="220143"/>
                </a:cubicBezTo>
                <a:cubicBezTo>
                  <a:pt x="4369443" y="222072"/>
                  <a:pt x="4371372" y="75460"/>
                  <a:pt x="4699321" y="81247"/>
                </a:cubicBezTo>
                <a:cubicBezTo>
                  <a:pt x="5027270" y="87034"/>
                  <a:pt x="5795058" y="148766"/>
                  <a:pt x="6030410" y="254867"/>
                </a:cubicBezTo>
                <a:cubicBezTo>
                  <a:pt x="6026552" y="725571"/>
                  <a:pt x="6109503" y="1418122"/>
                  <a:pt x="6018835" y="1666978"/>
                </a:cubicBezTo>
                <a:cubicBezTo>
                  <a:pt x="4054997" y="1682411"/>
                  <a:pt x="1113098" y="1973707"/>
                  <a:pt x="127321" y="1713277"/>
                </a:cubicBezTo>
                <a:lnTo>
                  <a:pt x="0" y="20856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Forme libre : forme 44">
            <a:extLst>
              <a:ext uri="{FF2B5EF4-FFF2-40B4-BE49-F238E27FC236}">
                <a16:creationId xmlns:a16="http://schemas.microsoft.com/office/drawing/2014/main" id="{D9349610-F3E4-4D07-B6A7-B5DCFBB489A1}"/>
              </a:ext>
            </a:extLst>
          </p:cNvPr>
          <p:cNvSpPr/>
          <p:nvPr/>
        </p:nvSpPr>
        <p:spPr>
          <a:xfrm>
            <a:off x="4268992" y="3830320"/>
            <a:ext cx="1790428" cy="993978"/>
          </a:xfrm>
          <a:custGeom>
            <a:avLst/>
            <a:gdLst>
              <a:gd name="connsiteX0" fmla="*/ 0 w 1333500"/>
              <a:gd name="connsiteY0" fmla="*/ 1104900 h 1196340"/>
              <a:gd name="connsiteX1" fmla="*/ 91440 w 1333500"/>
              <a:gd name="connsiteY1" fmla="*/ 1074420 h 1196340"/>
              <a:gd name="connsiteX2" fmla="*/ 205740 w 1333500"/>
              <a:gd name="connsiteY2" fmla="*/ 975360 h 1196340"/>
              <a:gd name="connsiteX3" fmla="*/ 358140 w 1333500"/>
              <a:gd name="connsiteY3" fmla="*/ 914400 h 1196340"/>
              <a:gd name="connsiteX4" fmla="*/ 373380 w 1333500"/>
              <a:gd name="connsiteY4" fmla="*/ 754380 h 1196340"/>
              <a:gd name="connsiteX5" fmla="*/ 457200 w 1333500"/>
              <a:gd name="connsiteY5" fmla="*/ 739140 h 1196340"/>
              <a:gd name="connsiteX6" fmla="*/ 525780 w 1333500"/>
              <a:gd name="connsiteY6" fmla="*/ 617220 h 1196340"/>
              <a:gd name="connsiteX7" fmla="*/ 617220 w 1333500"/>
              <a:gd name="connsiteY7" fmla="*/ 594360 h 1196340"/>
              <a:gd name="connsiteX8" fmla="*/ 800100 w 1333500"/>
              <a:gd name="connsiteY8" fmla="*/ 571500 h 1196340"/>
              <a:gd name="connsiteX9" fmla="*/ 777240 w 1333500"/>
              <a:gd name="connsiteY9" fmla="*/ 457200 h 1196340"/>
              <a:gd name="connsiteX10" fmla="*/ 838200 w 1333500"/>
              <a:gd name="connsiteY10" fmla="*/ 403860 h 1196340"/>
              <a:gd name="connsiteX11" fmla="*/ 868680 w 1333500"/>
              <a:gd name="connsiteY11" fmla="*/ 289560 h 1196340"/>
              <a:gd name="connsiteX12" fmla="*/ 929640 w 1333500"/>
              <a:gd name="connsiteY12" fmla="*/ 281940 h 1196340"/>
              <a:gd name="connsiteX13" fmla="*/ 1028700 w 1333500"/>
              <a:gd name="connsiteY13" fmla="*/ 251460 h 1196340"/>
              <a:gd name="connsiteX14" fmla="*/ 1059180 w 1333500"/>
              <a:gd name="connsiteY14" fmla="*/ 160020 h 1196340"/>
              <a:gd name="connsiteX15" fmla="*/ 1120140 w 1333500"/>
              <a:gd name="connsiteY15" fmla="*/ 144780 h 1196340"/>
              <a:gd name="connsiteX16" fmla="*/ 1219200 w 1333500"/>
              <a:gd name="connsiteY16" fmla="*/ 114300 h 1196340"/>
              <a:gd name="connsiteX17" fmla="*/ 1287780 w 1333500"/>
              <a:gd name="connsiteY17" fmla="*/ 15240 h 1196340"/>
              <a:gd name="connsiteX18" fmla="*/ 1333500 w 1333500"/>
              <a:gd name="connsiteY18" fmla="*/ 0 h 1196340"/>
              <a:gd name="connsiteX19" fmla="*/ 1325880 w 1333500"/>
              <a:gd name="connsiteY19" fmla="*/ 83820 h 1196340"/>
              <a:gd name="connsiteX20" fmla="*/ 1226820 w 1333500"/>
              <a:gd name="connsiteY20" fmla="*/ 144780 h 1196340"/>
              <a:gd name="connsiteX21" fmla="*/ 1066800 w 1333500"/>
              <a:gd name="connsiteY21" fmla="*/ 251460 h 1196340"/>
              <a:gd name="connsiteX22" fmla="*/ 929640 w 1333500"/>
              <a:gd name="connsiteY22" fmla="*/ 312420 h 1196340"/>
              <a:gd name="connsiteX23" fmla="*/ 853440 w 1333500"/>
              <a:gd name="connsiteY23" fmla="*/ 502920 h 1196340"/>
              <a:gd name="connsiteX24" fmla="*/ 822960 w 1333500"/>
              <a:gd name="connsiteY24" fmla="*/ 617220 h 1196340"/>
              <a:gd name="connsiteX25" fmla="*/ 708660 w 1333500"/>
              <a:gd name="connsiteY25" fmla="*/ 678180 h 1196340"/>
              <a:gd name="connsiteX26" fmla="*/ 586740 w 1333500"/>
              <a:gd name="connsiteY26" fmla="*/ 678180 h 1196340"/>
              <a:gd name="connsiteX27" fmla="*/ 449580 w 1333500"/>
              <a:gd name="connsiteY27" fmla="*/ 792480 h 1196340"/>
              <a:gd name="connsiteX28" fmla="*/ 396240 w 1333500"/>
              <a:gd name="connsiteY28" fmla="*/ 876300 h 1196340"/>
              <a:gd name="connsiteX29" fmla="*/ 312420 w 1333500"/>
              <a:gd name="connsiteY29" fmla="*/ 1021080 h 1196340"/>
              <a:gd name="connsiteX30" fmla="*/ 144780 w 1333500"/>
              <a:gd name="connsiteY30" fmla="*/ 1143000 h 1196340"/>
              <a:gd name="connsiteX31" fmla="*/ 7620 w 1333500"/>
              <a:gd name="connsiteY31" fmla="*/ 1196340 h 1196340"/>
              <a:gd name="connsiteX32" fmla="*/ 0 w 1333500"/>
              <a:gd name="connsiteY32" fmla="*/ 1104900 h 1196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333500" h="1196340">
                <a:moveTo>
                  <a:pt x="0" y="1104900"/>
                </a:moveTo>
                <a:lnTo>
                  <a:pt x="91440" y="1074420"/>
                </a:lnTo>
                <a:lnTo>
                  <a:pt x="205740" y="975360"/>
                </a:lnTo>
                <a:lnTo>
                  <a:pt x="358140" y="914400"/>
                </a:lnTo>
                <a:lnTo>
                  <a:pt x="373380" y="754380"/>
                </a:lnTo>
                <a:lnTo>
                  <a:pt x="457200" y="739140"/>
                </a:lnTo>
                <a:lnTo>
                  <a:pt x="525780" y="617220"/>
                </a:lnTo>
                <a:lnTo>
                  <a:pt x="617220" y="594360"/>
                </a:lnTo>
                <a:lnTo>
                  <a:pt x="800100" y="571500"/>
                </a:lnTo>
                <a:lnTo>
                  <a:pt x="777240" y="457200"/>
                </a:lnTo>
                <a:lnTo>
                  <a:pt x="838200" y="403860"/>
                </a:lnTo>
                <a:lnTo>
                  <a:pt x="868680" y="289560"/>
                </a:lnTo>
                <a:lnTo>
                  <a:pt x="929640" y="281940"/>
                </a:lnTo>
                <a:lnTo>
                  <a:pt x="1028700" y="251460"/>
                </a:lnTo>
                <a:lnTo>
                  <a:pt x="1059180" y="160020"/>
                </a:lnTo>
                <a:lnTo>
                  <a:pt x="1120140" y="144780"/>
                </a:lnTo>
                <a:lnTo>
                  <a:pt x="1219200" y="114300"/>
                </a:lnTo>
                <a:lnTo>
                  <a:pt x="1287780" y="15240"/>
                </a:lnTo>
                <a:lnTo>
                  <a:pt x="1333500" y="0"/>
                </a:lnTo>
                <a:lnTo>
                  <a:pt x="1325880" y="83820"/>
                </a:lnTo>
                <a:lnTo>
                  <a:pt x="1226820" y="144780"/>
                </a:lnTo>
                <a:lnTo>
                  <a:pt x="1066800" y="251460"/>
                </a:lnTo>
                <a:lnTo>
                  <a:pt x="929640" y="312420"/>
                </a:lnTo>
                <a:lnTo>
                  <a:pt x="853440" y="502920"/>
                </a:lnTo>
                <a:lnTo>
                  <a:pt x="822960" y="617220"/>
                </a:lnTo>
                <a:lnTo>
                  <a:pt x="708660" y="678180"/>
                </a:lnTo>
                <a:lnTo>
                  <a:pt x="586740" y="678180"/>
                </a:lnTo>
                <a:lnTo>
                  <a:pt x="449580" y="792480"/>
                </a:lnTo>
                <a:lnTo>
                  <a:pt x="396240" y="876300"/>
                </a:lnTo>
                <a:lnTo>
                  <a:pt x="312420" y="1021080"/>
                </a:lnTo>
                <a:lnTo>
                  <a:pt x="144780" y="1143000"/>
                </a:lnTo>
                <a:lnTo>
                  <a:pt x="7620" y="1196340"/>
                </a:lnTo>
                <a:lnTo>
                  <a:pt x="0" y="11049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7" name="Forme libre : forme 46">
            <a:extLst>
              <a:ext uri="{FF2B5EF4-FFF2-40B4-BE49-F238E27FC236}">
                <a16:creationId xmlns:a16="http://schemas.microsoft.com/office/drawing/2014/main" id="{7E6DA547-A0F3-BBD3-01D9-4ECF3D7D4609}"/>
              </a:ext>
            </a:extLst>
          </p:cNvPr>
          <p:cNvSpPr/>
          <p:nvPr/>
        </p:nvSpPr>
        <p:spPr>
          <a:xfrm rot="15837228">
            <a:off x="1790605" y="3298973"/>
            <a:ext cx="1823660" cy="1077056"/>
          </a:xfrm>
          <a:custGeom>
            <a:avLst/>
            <a:gdLst>
              <a:gd name="connsiteX0" fmla="*/ 0 w 1333500"/>
              <a:gd name="connsiteY0" fmla="*/ 1104900 h 1196340"/>
              <a:gd name="connsiteX1" fmla="*/ 91440 w 1333500"/>
              <a:gd name="connsiteY1" fmla="*/ 1074420 h 1196340"/>
              <a:gd name="connsiteX2" fmla="*/ 205740 w 1333500"/>
              <a:gd name="connsiteY2" fmla="*/ 975360 h 1196340"/>
              <a:gd name="connsiteX3" fmla="*/ 358140 w 1333500"/>
              <a:gd name="connsiteY3" fmla="*/ 914400 h 1196340"/>
              <a:gd name="connsiteX4" fmla="*/ 373380 w 1333500"/>
              <a:gd name="connsiteY4" fmla="*/ 754380 h 1196340"/>
              <a:gd name="connsiteX5" fmla="*/ 457200 w 1333500"/>
              <a:gd name="connsiteY5" fmla="*/ 739140 h 1196340"/>
              <a:gd name="connsiteX6" fmla="*/ 525780 w 1333500"/>
              <a:gd name="connsiteY6" fmla="*/ 617220 h 1196340"/>
              <a:gd name="connsiteX7" fmla="*/ 617220 w 1333500"/>
              <a:gd name="connsiteY7" fmla="*/ 594360 h 1196340"/>
              <a:gd name="connsiteX8" fmla="*/ 800100 w 1333500"/>
              <a:gd name="connsiteY8" fmla="*/ 571500 h 1196340"/>
              <a:gd name="connsiteX9" fmla="*/ 777240 w 1333500"/>
              <a:gd name="connsiteY9" fmla="*/ 457200 h 1196340"/>
              <a:gd name="connsiteX10" fmla="*/ 838200 w 1333500"/>
              <a:gd name="connsiteY10" fmla="*/ 403860 h 1196340"/>
              <a:gd name="connsiteX11" fmla="*/ 868680 w 1333500"/>
              <a:gd name="connsiteY11" fmla="*/ 289560 h 1196340"/>
              <a:gd name="connsiteX12" fmla="*/ 929640 w 1333500"/>
              <a:gd name="connsiteY12" fmla="*/ 281940 h 1196340"/>
              <a:gd name="connsiteX13" fmla="*/ 1028700 w 1333500"/>
              <a:gd name="connsiteY13" fmla="*/ 251460 h 1196340"/>
              <a:gd name="connsiteX14" fmla="*/ 1059180 w 1333500"/>
              <a:gd name="connsiteY14" fmla="*/ 160020 h 1196340"/>
              <a:gd name="connsiteX15" fmla="*/ 1120140 w 1333500"/>
              <a:gd name="connsiteY15" fmla="*/ 144780 h 1196340"/>
              <a:gd name="connsiteX16" fmla="*/ 1219200 w 1333500"/>
              <a:gd name="connsiteY16" fmla="*/ 114300 h 1196340"/>
              <a:gd name="connsiteX17" fmla="*/ 1287780 w 1333500"/>
              <a:gd name="connsiteY17" fmla="*/ 15240 h 1196340"/>
              <a:gd name="connsiteX18" fmla="*/ 1333500 w 1333500"/>
              <a:gd name="connsiteY18" fmla="*/ 0 h 1196340"/>
              <a:gd name="connsiteX19" fmla="*/ 1325880 w 1333500"/>
              <a:gd name="connsiteY19" fmla="*/ 83820 h 1196340"/>
              <a:gd name="connsiteX20" fmla="*/ 1226820 w 1333500"/>
              <a:gd name="connsiteY20" fmla="*/ 144780 h 1196340"/>
              <a:gd name="connsiteX21" fmla="*/ 1066800 w 1333500"/>
              <a:gd name="connsiteY21" fmla="*/ 251460 h 1196340"/>
              <a:gd name="connsiteX22" fmla="*/ 929640 w 1333500"/>
              <a:gd name="connsiteY22" fmla="*/ 312420 h 1196340"/>
              <a:gd name="connsiteX23" fmla="*/ 853440 w 1333500"/>
              <a:gd name="connsiteY23" fmla="*/ 502920 h 1196340"/>
              <a:gd name="connsiteX24" fmla="*/ 822960 w 1333500"/>
              <a:gd name="connsiteY24" fmla="*/ 617220 h 1196340"/>
              <a:gd name="connsiteX25" fmla="*/ 708660 w 1333500"/>
              <a:gd name="connsiteY25" fmla="*/ 678180 h 1196340"/>
              <a:gd name="connsiteX26" fmla="*/ 586740 w 1333500"/>
              <a:gd name="connsiteY26" fmla="*/ 678180 h 1196340"/>
              <a:gd name="connsiteX27" fmla="*/ 449580 w 1333500"/>
              <a:gd name="connsiteY27" fmla="*/ 792480 h 1196340"/>
              <a:gd name="connsiteX28" fmla="*/ 396240 w 1333500"/>
              <a:gd name="connsiteY28" fmla="*/ 876300 h 1196340"/>
              <a:gd name="connsiteX29" fmla="*/ 312420 w 1333500"/>
              <a:gd name="connsiteY29" fmla="*/ 1021080 h 1196340"/>
              <a:gd name="connsiteX30" fmla="*/ 144780 w 1333500"/>
              <a:gd name="connsiteY30" fmla="*/ 1143000 h 1196340"/>
              <a:gd name="connsiteX31" fmla="*/ 7620 w 1333500"/>
              <a:gd name="connsiteY31" fmla="*/ 1196340 h 1196340"/>
              <a:gd name="connsiteX32" fmla="*/ 0 w 1333500"/>
              <a:gd name="connsiteY32" fmla="*/ 1104900 h 1196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333500" h="1196340">
                <a:moveTo>
                  <a:pt x="0" y="1104900"/>
                </a:moveTo>
                <a:lnTo>
                  <a:pt x="91440" y="1074420"/>
                </a:lnTo>
                <a:lnTo>
                  <a:pt x="205740" y="975360"/>
                </a:lnTo>
                <a:lnTo>
                  <a:pt x="358140" y="914400"/>
                </a:lnTo>
                <a:lnTo>
                  <a:pt x="373380" y="754380"/>
                </a:lnTo>
                <a:lnTo>
                  <a:pt x="457200" y="739140"/>
                </a:lnTo>
                <a:lnTo>
                  <a:pt x="525780" y="617220"/>
                </a:lnTo>
                <a:lnTo>
                  <a:pt x="617220" y="594360"/>
                </a:lnTo>
                <a:lnTo>
                  <a:pt x="800100" y="571500"/>
                </a:lnTo>
                <a:lnTo>
                  <a:pt x="777240" y="457200"/>
                </a:lnTo>
                <a:lnTo>
                  <a:pt x="838200" y="403860"/>
                </a:lnTo>
                <a:lnTo>
                  <a:pt x="868680" y="289560"/>
                </a:lnTo>
                <a:lnTo>
                  <a:pt x="929640" y="281940"/>
                </a:lnTo>
                <a:lnTo>
                  <a:pt x="1028700" y="251460"/>
                </a:lnTo>
                <a:lnTo>
                  <a:pt x="1059180" y="160020"/>
                </a:lnTo>
                <a:lnTo>
                  <a:pt x="1120140" y="144780"/>
                </a:lnTo>
                <a:lnTo>
                  <a:pt x="1219200" y="114300"/>
                </a:lnTo>
                <a:lnTo>
                  <a:pt x="1287780" y="15240"/>
                </a:lnTo>
                <a:lnTo>
                  <a:pt x="1333500" y="0"/>
                </a:lnTo>
                <a:lnTo>
                  <a:pt x="1325880" y="83820"/>
                </a:lnTo>
                <a:lnTo>
                  <a:pt x="1226820" y="144780"/>
                </a:lnTo>
                <a:lnTo>
                  <a:pt x="1066800" y="251460"/>
                </a:lnTo>
                <a:lnTo>
                  <a:pt x="929640" y="312420"/>
                </a:lnTo>
                <a:lnTo>
                  <a:pt x="853440" y="502920"/>
                </a:lnTo>
                <a:lnTo>
                  <a:pt x="822960" y="617220"/>
                </a:lnTo>
                <a:lnTo>
                  <a:pt x="708660" y="678180"/>
                </a:lnTo>
                <a:lnTo>
                  <a:pt x="586740" y="678180"/>
                </a:lnTo>
                <a:lnTo>
                  <a:pt x="449580" y="792480"/>
                </a:lnTo>
                <a:lnTo>
                  <a:pt x="396240" y="876300"/>
                </a:lnTo>
                <a:lnTo>
                  <a:pt x="312420" y="1021080"/>
                </a:lnTo>
                <a:lnTo>
                  <a:pt x="144780" y="1143000"/>
                </a:lnTo>
                <a:lnTo>
                  <a:pt x="7620" y="1196340"/>
                </a:lnTo>
                <a:lnTo>
                  <a:pt x="0" y="11049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2" name="Forme libre : forme 51">
            <a:extLst>
              <a:ext uri="{FF2B5EF4-FFF2-40B4-BE49-F238E27FC236}">
                <a16:creationId xmlns:a16="http://schemas.microsoft.com/office/drawing/2014/main" id="{FC6F30F4-2ECB-6B49-A01F-5CA126398639}"/>
              </a:ext>
            </a:extLst>
          </p:cNvPr>
          <p:cNvSpPr/>
          <p:nvPr/>
        </p:nvSpPr>
        <p:spPr>
          <a:xfrm>
            <a:off x="2658404" y="4263970"/>
            <a:ext cx="1827048" cy="1220790"/>
          </a:xfrm>
          <a:custGeom>
            <a:avLst/>
            <a:gdLst>
              <a:gd name="connsiteX0" fmla="*/ 1753665 w 1827048"/>
              <a:gd name="connsiteY0" fmla="*/ 286008 h 1220790"/>
              <a:gd name="connsiteX1" fmla="*/ 1316785 w 1827048"/>
              <a:gd name="connsiteY1" fmla="*/ 174248 h 1220790"/>
              <a:gd name="connsiteX2" fmla="*/ 920545 w 1827048"/>
              <a:gd name="connsiteY2" fmla="*/ 1528 h 1220790"/>
              <a:gd name="connsiteX3" fmla="*/ 473505 w 1827048"/>
              <a:gd name="connsiteY3" fmla="*/ 103128 h 1220790"/>
              <a:gd name="connsiteX4" fmla="*/ 351585 w 1827048"/>
              <a:gd name="connsiteY4" fmla="*/ 326648 h 1220790"/>
              <a:gd name="connsiteX5" fmla="*/ 6145 w 1827048"/>
              <a:gd name="connsiteY5" fmla="*/ 550168 h 1220790"/>
              <a:gd name="connsiteX6" fmla="*/ 138225 w 1827048"/>
              <a:gd name="connsiteY6" fmla="*/ 956568 h 1220790"/>
              <a:gd name="connsiteX7" fmla="*/ 239825 w 1827048"/>
              <a:gd name="connsiteY7" fmla="*/ 1088648 h 1220790"/>
              <a:gd name="connsiteX8" fmla="*/ 422705 w 1827048"/>
              <a:gd name="connsiteY8" fmla="*/ 1017528 h 1220790"/>
              <a:gd name="connsiteX9" fmla="*/ 564945 w 1827048"/>
              <a:gd name="connsiteY9" fmla="*/ 1180088 h 1220790"/>
              <a:gd name="connsiteX10" fmla="*/ 686865 w 1827048"/>
              <a:gd name="connsiteY10" fmla="*/ 1058168 h 1220790"/>
              <a:gd name="connsiteX11" fmla="*/ 920545 w 1827048"/>
              <a:gd name="connsiteY11" fmla="*/ 1220728 h 1220790"/>
              <a:gd name="connsiteX12" fmla="*/ 1042465 w 1827048"/>
              <a:gd name="connsiteY12" fmla="*/ 1078488 h 1220790"/>
              <a:gd name="connsiteX13" fmla="*/ 1286305 w 1827048"/>
              <a:gd name="connsiteY13" fmla="*/ 1159768 h 1220790"/>
              <a:gd name="connsiteX14" fmla="*/ 1448865 w 1827048"/>
              <a:gd name="connsiteY14" fmla="*/ 1007368 h 1220790"/>
              <a:gd name="connsiteX15" fmla="*/ 1580945 w 1827048"/>
              <a:gd name="connsiteY15" fmla="*/ 854968 h 1220790"/>
              <a:gd name="connsiteX16" fmla="*/ 1814625 w 1827048"/>
              <a:gd name="connsiteY16" fmla="*/ 661928 h 1220790"/>
              <a:gd name="connsiteX17" fmla="*/ 1753665 w 1827048"/>
              <a:gd name="connsiteY17" fmla="*/ 286008 h 1220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27048" h="1220790">
                <a:moveTo>
                  <a:pt x="1753665" y="286008"/>
                </a:moveTo>
                <a:cubicBezTo>
                  <a:pt x="1670692" y="204728"/>
                  <a:pt x="1455638" y="221661"/>
                  <a:pt x="1316785" y="174248"/>
                </a:cubicBezTo>
                <a:cubicBezTo>
                  <a:pt x="1177932" y="126835"/>
                  <a:pt x="1061092" y="13381"/>
                  <a:pt x="920545" y="1528"/>
                </a:cubicBezTo>
                <a:cubicBezTo>
                  <a:pt x="779998" y="-10325"/>
                  <a:pt x="568332" y="48941"/>
                  <a:pt x="473505" y="103128"/>
                </a:cubicBezTo>
                <a:cubicBezTo>
                  <a:pt x="378678" y="157315"/>
                  <a:pt x="429478" y="252141"/>
                  <a:pt x="351585" y="326648"/>
                </a:cubicBezTo>
                <a:cubicBezTo>
                  <a:pt x="273692" y="401155"/>
                  <a:pt x="41705" y="445181"/>
                  <a:pt x="6145" y="550168"/>
                </a:cubicBezTo>
                <a:cubicBezTo>
                  <a:pt x="-29415" y="655155"/>
                  <a:pt x="99278" y="866821"/>
                  <a:pt x="138225" y="956568"/>
                </a:cubicBezTo>
                <a:cubicBezTo>
                  <a:pt x="177172" y="1046315"/>
                  <a:pt x="192412" y="1078488"/>
                  <a:pt x="239825" y="1088648"/>
                </a:cubicBezTo>
                <a:cubicBezTo>
                  <a:pt x="287238" y="1098808"/>
                  <a:pt x="368518" y="1002288"/>
                  <a:pt x="422705" y="1017528"/>
                </a:cubicBezTo>
                <a:cubicBezTo>
                  <a:pt x="476892" y="1032768"/>
                  <a:pt x="520918" y="1173315"/>
                  <a:pt x="564945" y="1180088"/>
                </a:cubicBezTo>
                <a:cubicBezTo>
                  <a:pt x="608972" y="1186861"/>
                  <a:pt x="627598" y="1051395"/>
                  <a:pt x="686865" y="1058168"/>
                </a:cubicBezTo>
                <a:cubicBezTo>
                  <a:pt x="746132" y="1064941"/>
                  <a:pt x="861278" y="1217341"/>
                  <a:pt x="920545" y="1220728"/>
                </a:cubicBezTo>
                <a:cubicBezTo>
                  <a:pt x="979812" y="1224115"/>
                  <a:pt x="981505" y="1088648"/>
                  <a:pt x="1042465" y="1078488"/>
                </a:cubicBezTo>
                <a:cubicBezTo>
                  <a:pt x="1103425" y="1068328"/>
                  <a:pt x="1218572" y="1171621"/>
                  <a:pt x="1286305" y="1159768"/>
                </a:cubicBezTo>
                <a:cubicBezTo>
                  <a:pt x="1354038" y="1147915"/>
                  <a:pt x="1399758" y="1058168"/>
                  <a:pt x="1448865" y="1007368"/>
                </a:cubicBezTo>
                <a:cubicBezTo>
                  <a:pt x="1497972" y="956568"/>
                  <a:pt x="1519985" y="912541"/>
                  <a:pt x="1580945" y="854968"/>
                </a:cubicBezTo>
                <a:cubicBezTo>
                  <a:pt x="1641905" y="797395"/>
                  <a:pt x="1792612" y="755061"/>
                  <a:pt x="1814625" y="661928"/>
                </a:cubicBezTo>
                <a:cubicBezTo>
                  <a:pt x="1836638" y="568795"/>
                  <a:pt x="1836638" y="367288"/>
                  <a:pt x="1753665" y="286008"/>
                </a:cubicBezTo>
                <a:close/>
              </a:path>
            </a:pathLst>
          </a:custGeom>
          <a:solidFill>
            <a:srgbClr val="DB06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magma</a:t>
            </a:r>
          </a:p>
        </p:txBody>
      </p:sp>
      <p:sp>
        <p:nvSpPr>
          <p:cNvPr id="57" name="Forme libre : forme 56">
            <a:extLst>
              <a:ext uri="{FF2B5EF4-FFF2-40B4-BE49-F238E27FC236}">
                <a16:creationId xmlns:a16="http://schemas.microsoft.com/office/drawing/2014/main" id="{7A42822A-3B98-2A23-4FE7-D35E66263795}"/>
              </a:ext>
            </a:extLst>
          </p:cNvPr>
          <p:cNvSpPr/>
          <p:nvPr/>
        </p:nvSpPr>
        <p:spPr>
          <a:xfrm>
            <a:off x="4268992" y="3829050"/>
            <a:ext cx="1790428" cy="993978"/>
          </a:xfrm>
          <a:custGeom>
            <a:avLst/>
            <a:gdLst>
              <a:gd name="connsiteX0" fmla="*/ 0 w 1333500"/>
              <a:gd name="connsiteY0" fmla="*/ 1104900 h 1196340"/>
              <a:gd name="connsiteX1" fmla="*/ 91440 w 1333500"/>
              <a:gd name="connsiteY1" fmla="*/ 1074420 h 1196340"/>
              <a:gd name="connsiteX2" fmla="*/ 205740 w 1333500"/>
              <a:gd name="connsiteY2" fmla="*/ 975360 h 1196340"/>
              <a:gd name="connsiteX3" fmla="*/ 358140 w 1333500"/>
              <a:gd name="connsiteY3" fmla="*/ 914400 h 1196340"/>
              <a:gd name="connsiteX4" fmla="*/ 373380 w 1333500"/>
              <a:gd name="connsiteY4" fmla="*/ 754380 h 1196340"/>
              <a:gd name="connsiteX5" fmla="*/ 457200 w 1333500"/>
              <a:gd name="connsiteY5" fmla="*/ 739140 h 1196340"/>
              <a:gd name="connsiteX6" fmla="*/ 525780 w 1333500"/>
              <a:gd name="connsiteY6" fmla="*/ 617220 h 1196340"/>
              <a:gd name="connsiteX7" fmla="*/ 617220 w 1333500"/>
              <a:gd name="connsiteY7" fmla="*/ 594360 h 1196340"/>
              <a:gd name="connsiteX8" fmla="*/ 800100 w 1333500"/>
              <a:gd name="connsiteY8" fmla="*/ 571500 h 1196340"/>
              <a:gd name="connsiteX9" fmla="*/ 777240 w 1333500"/>
              <a:gd name="connsiteY9" fmla="*/ 457200 h 1196340"/>
              <a:gd name="connsiteX10" fmla="*/ 838200 w 1333500"/>
              <a:gd name="connsiteY10" fmla="*/ 403860 h 1196340"/>
              <a:gd name="connsiteX11" fmla="*/ 868680 w 1333500"/>
              <a:gd name="connsiteY11" fmla="*/ 289560 h 1196340"/>
              <a:gd name="connsiteX12" fmla="*/ 929640 w 1333500"/>
              <a:gd name="connsiteY12" fmla="*/ 281940 h 1196340"/>
              <a:gd name="connsiteX13" fmla="*/ 1028700 w 1333500"/>
              <a:gd name="connsiteY13" fmla="*/ 251460 h 1196340"/>
              <a:gd name="connsiteX14" fmla="*/ 1059180 w 1333500"/>
              <a:gd name="connsiteY14" fmla="*/ 160020 h 1196340"/>
              <a:gd name="connsiteX15" fmla="*/ 1120140 w 1333500"/>
              <a:gd name="connsiteY15" fmla="*/ 144780 h 1196340"/>
              <a:gd name="connsiteX16" fmla="*/ 1219200 w 1333500"/>
              <a:gd name="connsiteY16" fmla="*/ 114300 h 1196340"/>
              <a:gd name="connsiteX17" fmla="*/ 1287780 w 1333500"/>
              <a:gd name="connsiteY17" fmla="*/ 15240 h 1196340"/>
              <a:gd name="connsiteX18" fmla="*/ 1333500 w 1333500"/>
              <a:gd name="connsiteY18" fmla="*/ 0 h 1196340"/>
              <a:gd name="connsiteX19" fmla="*/ 1325880 w 1333500"/>
              <a:gd name="connsiteY19" fmla="*/ 83820 h 1196340"/>
              <a:gd name="connsiteX20" fmla="*/ 1226820 w 1333500"/>
              <a:gd name="connsiteY20" fmla="*/ 144780 h 1196340"/>
              <a:gd name="connsiteX21" fmla="*/ 1066800 w 1333500"/>
              <a:gd name="connsiteY21" fmla="*/ 251460 h 1196340"/>
              <a:gd name="connsiteX22" fmla="*/ 929640 w 1333500"/>
              <a:gd name="connsiteY22" fmla="*/ 312420 h 1196340"/>
              <a:gd name="connsiteX23" fmla="*/ 853440 w 1333500"/>
              <a:gd name="connsiteY23" fmla="*/ 502920 h 1196340"/>
              <a:gd name="connsiteX24" fmla="*/ 822960 w 1333500"/>
              <a:gd name="connsiteY24" fmla="*/ 617220 h 1196340"/>
              <a:gd name="connsiteX25" fmla="*/ 708660 w 1333500"/>
              <a:gd name="connsiteY25" fmla="*/ 678180 h 1196340"/>
              <a:gd name="connsiteX26" fmla="*/ 586740 w 1333500"/>
              <a:gd name="connsiteY26" fmla="*/ 678180 h 1196340"/>
              <a:gd name="connsiteX27" fmla="*/ 449580 w 1333500"/>
              <a:gd name="connsiteY27" fmla="*/ 792480 h 1196340"/>
              <a:gd name="connsiteX28" fmla="*/ 396240 w 1333500"/>
              <a:gd name="connsiteY28" fmla="*/ 876300 h 1196340"/>
              <a:gd name="connsiteX29" fmla="*/ 312420 w 1333500"/>
              <a:gd name="connsiteY29" fmla="*/ 1021080 h 1196340"/>
              <a:gd name="connsiteX30" fmla="*/ 144780 w 1333500"/>
              <a:gd name="connsiteY30" fmla="*/ 1143000 h 1196340"/>
              <a:gd name="connsiteX31" fmla="*/ 7620 w 1333500"/>
              <a:gd name="connsiteY31" fmla="*/ 1196340 h 1196340"/>
              <a:gd name="connsiteX32" fmla="*/ 0 w 1333500"/>
              <a:gd name="connsiteY32" fmla="*/ 1104900 h 1196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333500" h="1196340">
                <a:moveTo>
                  <a:pt x="0" y="1104900"/>
                </a:moveTo>
                <a:lnTo>
                  <a:pt x="91440" y="1074420"/>
                </a:lnTo>
                <a:lnTo>
                  <a:pt x="205740" y="975360"/>
                </a:lnTo>
                <a:lnTo>
                  <a:pt x="358140" y="914400"/>
                </a:lnTo>
                <a:lnTo>
                  <a:pt x="373380" y="754380"/>
                </a:lnTo>
                <a:lnTo>
                  <a:pt x="457200" y="739140"/>
                </a:lnTo>
                <a:lnTo>
                  <a:pt x="525780" y="617220"/>
                </a:lnTo>
                <a:lnTo>
                  <a:pt x="617220" y="594360"/>
                </a:lnTo>
                <a:lnTo>
                  <a:pt x="800100" y="571500"/>
                </a:lnTo>
                <a:lnTo>
                  <a:pt x="777240" y="457200"/>
                </a:lnTo>
                <a:lnTo>
                  <a:pt x="838200" y="403860"/>
                </a:lnTo>
                <a:lnTo>
                  <a:pt x="868680" y="289560"/>
                </a:lnTo>
                <a:lnTo>
                  <a:pt x="929640" y="281940"/>
                </a:lnTo>
                <a:lnTo>
                  <a:pt x="1028700" y="251460"/>
                </a:lnTo>
                <a:lnTo>
                  <a:pt x="1059180" y="160020"/>
                </a:lnTo>
                <a:lnTo>
                  <a:pt x="1120140" y="144780"/>
                </a:lnTo>
                <a:lnTo>
                  <a:pt x="1219200" y="114300"/>
                </a:lnTo>
                <a:lnTo>
                  <a:pt x="1287780" y="15240"/>
                </a:lnTo>
                <a:lnTo>
                  <a:pt x="1333500" y="0"/>
                </a:lnTo>
                <a:lnTo>
                  <a:pt x="1325880" y="83820"/>
                </a:lnTo>
                <a:lnTo>
                  <a:pt x="1226820" y="144780"/>
                </a:lnTo>
                <a:lnTo>
                  <a:pt x="1066800" y="251460"/>
                </a:lnTo>
                <a:lnTo>
                  <a:pt x="929640" y="312420"/>
                </a:lnTo>
                <a:lnTo>
                  <a:pt x="853440" y="502920"/>
                </a:lnTo>
                <a:lnTo>
                  <a:pt x="822960" y="617220"/>
                </a:lnTo>
                <a:lnTo>
                  <a:pt x="708660" y="678180"/>
                </a:lnTo>
                <a:lnTo>
                  <a:pt x="586740" y="678180"/>
                </a:lnTo>
                <a:lnTo>
                  <a:pt x="449580" y="792480"/>
                </a:lnTo>
                <a:lnTo>
                  <a:pt x="396240" y="876300"/>
                </a:lnTo>
                <a:lnTo>
                  <a:pt x="312420" y="1021080"/>
                </a:lnTo>
                <a:lnTo>
                  <a:pt x="144780" y="1143000"/>
                </a:lnTo>
                <a:lnTo>
                  <a:pt x="7620" y="1196340"/>
                </a:lnTo>
                <a:lnTo>
                  <a:pt x="0" y="1104900"/>
                </a:lnTo>
                <a:close/>
              </a:path>
            </a:pathLst>
          </a:custGeom>
          <a:solidFill>
            <a:srgbClr val="DB06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8" name="Forme libre : forme 57">
            <a:extLst>
              <a:ext uri="{FF2B5EF4-FFF2-40B4-BE49-F238E27FC236}">
                <a16:creationId xmlns:a16="http://schemas.microsoft.com/office/drawing/2014/main" id="{DA50CF06-148E-2199-E2DB-DC68C532B071}"/>
              </a:ext>
            </a:extLst>
          </p:cNvPr>
          <p:cNvSpPr/>
          <p:nvPr/>
        </p:nvSpPr>
        <p:spPr>
          <a:xfrm>
            <a:off x="5739593" y="2759549"/>
            <a:ext cx="1004601" cy="1153741"/>
          </a:xfrm>
          <a:custGeom>
            <a:avLst/>
            <a:gdLst>
              <a:gd name="connsiteX0" fmla="*/ 341803 w 1004601"/>
              <a:gd name="connsiteY0" fmla="*/ 1152471 h 1153741"/>
              <a:gd name="connsiteX1" fmla="*/ 851089 w 1004601"/>
              <a:gd name="connsiteY1" fmla="*/ 724208 h 1153741"/>
              <a:gd name="connsiteX2" fmla="*/ 1001560 w 1004601"/>
              <a:gd name="connsiteY2" fmla="*/ 238071 h 1153741"/>
              <a:gd name="connsiteX3" fmla="*/ 746917 w 1004601"/>
              <a:gd name="connsiteY3" fmla="*/ 6577 h 1153741"/>
              <a:gd name="connsiteX4" fmla="*/ 156608 w 1004601"/>
              <a:gd name="connsiteY4" fmla="*/ 110750 h 1153741"/>
              <a:gd name="connsiteX5" fmla="*/ 6137 w 1004601"/>
              <a:gd name="connsiteY5" fmla="*/ 585312 h 1153741"/>
              <a:gd name="connsiteX6" fmla="*/ 341803 w 1004601"/>
              <a:gd name="connsiteY6" fmla="*/ 1152471 h 115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4601" h="1153741">
                <a:moveTo>
                  <a:pt x="341803" y="1152471"/>
                </a:moveTo>
                <a:cubicBezTo>
                  <a:pt x="482628" y="1175620"/>
                  <a:pt x="741130" y="876608"/>
                  <a:pt x="851089" y="724208"/>
                </a:cubicBezTo>
                <a:cubicBezTo>
                  <a:pt x="961048" y="571808"/>
                  <a:pt x="1018922" y="357676"/>
                  <a:pt x="1001560" y="238071"/>
                </a:cubicBezTo>
                <a:cubicBezTo>
                  <a:pt x="984198" y="118466"/>
                  <a:pt x="887742" y="27797"/>
                  <a:pt x="746917" y="6577"/>
                </a:cubicBezTo>
                <a:cubicBezTo>
                  <a:pt x="606092" y="-14643"/>
                  <a:pt x="280071" y="14294"/>
                  <a:pt x="156608" y="110750"/>
                </a:cubicBezTo>
                <a:cubicBezTo>
                  <a:pt x="33145" y="207206"/>
                  <a:pt x="-18941" y="407834"/>
                  <a:pt x="6137" y="585312"/>
                </a:cubicBezTo>
                <a:cubicBezTo>
                  <a:pt x="31215" y="762790"/>
                  <a:pt x="200978" y="1129322"/>
                  <a:pt x="341803" y="1152471"/>
                </a:cubicBezTo>
                <a:close/>
              </a:path>
            </a:pathLst>
          </a:custGeom>
          <a:solidFill>
            <a:srgbClr val="DB060C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F5D4A188-226D-36A0-B309-35DF464CB3B8}"/>
              </a:ext>
            </a:extLst>
          </p:cNvPr>
          <p:cNvSpPr txBox="1"/>
          <p:nvPr/>
        </p:nvSpPr>
        <p:spPr>
          <a:xfrm>
            <a:off x="4223671" y="3124300"/>
            <a:ext cx="15703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Refroidissement</a:t>
            </a:r>
          </a:p>
          <a:p>
            <a:pPr algn="ctr"/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lent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48F8BC51-DC08-829C-3668-4E593E722D4F}"/>
              </a:ext>
            </a:extLst>
          </p:cNvPr>
          <p:cNvSpPr txBox="1"/>
          <p:nvPr/>
        </p:nvSpPr>
        <p:spPr>
          <a:xfrm>
            <a:off x="4903694" y="1703333"/>
            <a:ext cx="29928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Roches </a:t>
            </a:r>
          </a:p>
          <a:p>
            <a:pPr algn="ctr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magmatiques </a:t>
            </a:r>
            <a:b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plutoniques 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8568D1F6-E7A6-B344-57EB-E3BDA16B54BD}"/>
              </a:ext>
            </a:extLst>
          </p:cNvPr>
          <p:cNvGrpSpPr/>
          <p:nvPr/>
        </p:nvGrpSpPr>
        <p:grpSpPr>
          <a:xfrm>
            <a:off x="6376472" y="2141176"/>
            <a:ext cx="5017669" cy="3370637"/>
            <a:chOff x="6376472" y="2141176"/>
            <a:chExt cx="5017669" cy="3370637"/>
          </a:xfrm>
        </p:grpSpPr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6463A457-4235-3990-AFB2-8FB137FCD95E}"/>
                </a:ext>
              </a:extLst>
            </p:cNvPr>
            <p:cNvCxnSpPr>
              <a:cxnSpLocks/>
              <a:endCxn id="15" idx="0"/>
            </p:cNvCxnSpPr>
            <p:nvPr/>
          </p:nvCxnSpPr>
          <p:spPr>
            <a:xfrm flipH="1">
              <a:off x="6490772" y="2716306"/>
              <a:ext cx="2500828" cy="414248"/>
            </a:xfrm>
            <a:prstGeom prst="line">
              <a:avLst/>
            </a:prstGeom>
            <a:ln w="635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EF98F1A6-C5B2-525A-6AED-89F0A7B808C7}"/>
                </a:ext>
              </a:extLst>
            </p:cNvPr>
            <p:cNvCxnSpPr>
              <a:cxnSpLocks/>
              <a:endCxn id="15" idx="4"/>
            </p:cNvCxnSpPr>
            <p:nvPr/>
          </p:nvCxnSpPr>
          <p:spPr>
            <a:xfrm flipH="1" flipV="1">
              <a:off x="6490772" y="3359154"/>
              <a:ext cx="2438075" cy="1168022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8C4E59-F0E4-9495-3F6B-6385A4008672}"/>
                </a:ext>
              </a:extLst>
            </p:cNvPr>
            <p:cNvSpPr/>
            <p:nvPr/>
          </p:nvSpPr>
          <p:spPr>
            <a:xfrm>
              <a:off x="6376472" y="3130554"/>
              <a:ext cx="228600" cy="2286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C1E5DD4-C29B-F797-5B70-61C6F657FD4B}"/>
                </a:ext>
              </a:extLst>
            </p:cNvPr>
            <p:cNvSpPr/>
            <p:nvPr/>
          </p:nvSpPr>
          <p:spPr>
            <a:xfrm>
              <a:off x="8954847" y="2716307"/>
              <a:ext cx="2439294" cy="1819834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F2C14B6A-ABCE-2775-5B16-85C16C25CCAF}"/>
                </a:ext>
              </a:extLst>
            </p:cNvPr>
            <p:cNvSpPr txBox="1"/>
            <p:nvPr/>
          </p:nvSpPr>
          <p:spPr>
            <a:xfrm>
              <a:off x="9456112" y="4642328"/>
              <a:ext cx="162204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Gros cristaux</a:t>
              </a:r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E2173919-6AF4-16DC-138C-30ED058D3778}"/>
                </a:ext>
              </a:extLst>
            </p:cNvPr>
            <p:cNvSpPr txBox="1"/>
            <p:nvPr/>
          </p:nvSpPr>
          <p:spPr>
            <a:xfrm>
              <a:off x="8955741" y="2141176"/>
              <a:ext cx="2438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i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En profondeur</a:t>
              </a:r>
            </a:p>
          </p:txBody>
        </p: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E7E4A873-BFD1-5E6B-188C-D58185657717}"/>
                </a:ext>
              </a:extLst>
            </p:cNvPr>
            <p:cNvSpPr txBox="1"/>
            <p:nvPr/>
          </p:nvSpPr>
          <p:spPr>
            <a:xfrm>
              <a:off x="9331031" y="5111703"/>
              <a:ext cx="19380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i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(Jointifs)</a:t>
              </a:r>
            </a:p>
          </p:txBody>
        </p:sp>
      </p:grpSp>
      <p:sp>
        <p:nvSpPr>
          <p:cNvPr id="86" name="ZoneTexte 85">
            <a:extLst>
              <a:ext uri="{FF2B5EF4-FFF2-40B4-BE49-F238E27FC236}">
                <a16:creationId xmlns:a16="http://schemas.microsoft.com/office/drawing/2014/main" id="{32490FF7-CC70-2455-FD73-D00F7CAE456C}"/>
              </a:ext>
            </a:extLst>
          </p:cNvPr>
          <p:cNvSpPr txBox="1"/>
          <p:nvPr/>
        </p:nvSpPr>
        <p:spPr>
          <a:xfrm>
            <a:off x="4048849" y="5563462"/>
            <a:ext cx="2033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Fusion partielle</a:t>
            </a:r>
          </a:p>
        </p:txBody>
      </p:sp>
      <p:sp>
        <p:nvSpPr>
          <p:cNvPr id="27" name="Espace réservé du contenu 3">
            <a:extLst>
              <a:ext uri="{FF2B5EF4-FFF2-40B4-BE49-F238E27FC236}">
                <a16:creationId xmlns:a16="http://schemas.microsoft.com/office/drawing/2014/main" id="{621938D9-0A28-3952-2FDA-3FFB8C9333B8}"/>
              </a:ext>
            </a:extLst>
          </p:cNvPr>
          <p:cNvSpPr txBox="1">
            <a:spLocks/>
          </p:cNvSpPr>
          <p:nvPr/>
        </p:nvSpPr>
        <p:spPr>
          <a:xfrm>
            <a:off x="957879" y="617072"/>
            <a:ext cx="1027747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 limiter à la description de la taille des cristaux, sans mentionner le nom de la structure ni les processus responsables de leur formation (changements de P et T).</a:t>
            </a:r>
          </a:p>
        </p:txBody>
      </p:sp>
    </p:spTree>
    <p:extLst>
      <p:ext uri="{BB962C8B-B14F-4D97-AF65-F5344CB8AC3E}">
        <p14:creationId xmlns:p14="http://schemas.microsoft.com/office/powerpoint/2010/main" val="12085409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38" grpId="0"/>
      <p:bldP spid="4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56A73-6177-D73A-3F39-B59B48F41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FAF84D3A-1F7A-69F8-DE0C-09EEA8F55F29}"/>
              </a:ext>
            </a:extLst>
          </p:cNvPr>
          <p:cNvSpPr/>
          <p:nvPr/>
        </p:nvSpPr>
        <p:spPr>
          <a:xfrm>
            <a:off x="5226425" y="1782814"/>
            <a:ext cx="1075765" cy="431468"/>
          </a:xfrm>
          <a:custGeom>
            <a:avLst/>
            <a:gdLst>
              <a:gd name="connsiteX0" fmla="*/ 1021976 w 1021976"/>
              <a:gd name="connsiteY0" fmla="*/ 404574 h 404574"/>
              <a:gd name="connsiteX1" fmla="*/ 448235 w 1021976"/>
              <a:gd name="connsiteY1" fmla="*/ 1162 h 404574"/>
              <a:gd name="connsiteX2" fmla="*/ 0 w 1021976"/>
              <a:gd name="connsiteY2" fmla="*/ 305962 h 404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1976" h="404574">
                <a:moveTo>
                  <a:pt x="1021976" y="404574"/>
                </a:moveTo>
                <a:cubicBezTo>
                  <a:pt x="820270" y="211085"/>
                  <a:pt x="618564" y="17597"/>
                  <a:pt x="448235" y="1162"/>
                </a:cubicBezTo>
                <a:cubicBezTo>
                  <a:pt x="277906" y="-15273"/>
                  <a:pt x="138953" y="145344"/>
                  <a:pt x="0" y="305962"/>
                </a:cubicBezTo>
              </a:path>
            </a:pathLst>
          </a:cu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3DC15AE-46DF-2F00-AAD4-DA675F630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594" y="201217"/>
            <a:ext cx="10277091" cy="4700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Traitons le deuxième type de refroidissement du magma.</a:t>
            </a:r>
          </a:p>
        </p:txBody>
      </p:sp>
      <p:pic>
        <p:nvPicPr>
          <p:cNvPr id="7" name="Google Shape;289;p51">
            <a:extLst>
              <a:ext uri="{FF2B5EF4-FFF2-40B4-BE49-F238E27FC236}">
                <a16:creationId xmlns:a16="http://schemas.microsoft.com/office/drawing/2014/main" id="{CE4B1AB2-EAB2-362D-4428-1692B670F4A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5024" y="470256"/>
            <a:ext cx="553927" cy="469999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ZoneTexte 77">
            <a:extLst>
              <a:ext uri="{FF2B5EF4-FFF2-40B4-BE49-F238E27FC236}">
                <a16:creationId xmlns:a16="http://schemas.microsoft.com/office/drawing/2014/main" id="{00DDAA7F-4409-82D7-3CB7-6D246E3C845B}"/>
              </a:ext>
            </a:extLst>
          </p:cNvPr>
          <p:cNvSpPr txBox="1"/>
          <p:nvPr/>
        </p:nvSpPr>
        <p:spPr>
          <a:xfrm>
            <a:off x="192741" y="6172203"/>
            <a:ext cx="11750040" cy="391120"/>
          </a:xfrm>
          <a:prstGeom prst="roundRect">
            <a:avLst>
              <a:gd name="adj" fmla="val 37012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magma se refroidit </a:t>
            </a:r>
            <a:r>
              <a:rPr lang="fr-FR" sz="2000" b="1" spc="-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rapidement</a:t>
            </a:r>
            <a:r>
              <a:rPr lang="fr-FR" sz="2000" b="1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à la surface lors d’une éruption, formant des </a:t>
            </a:r>
            <a:r>
              <a:rPr lang="fr-FR" sz="2000" b="1" spc="-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volcaniques </a:t>
            </a:r>
            <a:r>
              <a:rPr lang="fr-FR" sz="2000" b="1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avec de </a:t>
            </a:r>
            <a:r>
              <a:rPr lang="fr-FR" sz="2000" b="1" spc="-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petits cristaux </a:t>
            </a:r>
            <a:r>
              <a:rPr lang="fr-FR" sz="2000" b="1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A741829-6398-1702-4C9E-E74ECB2CDC9A}"/>
              </a:ext>
            </a:extLst>
          </p:cNvPr>
          <p:cNvGrpSpPr/>
          <p:nvPr/>
        </p:nvGrpSpPr>
        <p:grpSpPr>
          <a:xfrm>
            <a:off x="603654" y="1137692"/>
            <a:ext cx="10826346" cy="345668"/>
            <a:chOff x="603654" y="1137692"/>
            <a:chExt cx="10826346" cy="345668"/>
          </a:xfrm>
        </p:grpSpPr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49C713D-6FEC-CE4B-4923-7C640A0F0D4B}"/>
                </a:ext>
              </a:extLst>
            </p:cNvPr>
            <p:cNvSpPr txBox="1"/>
            <p:nvPr/>
          </p:nvSpPr>
          <p:spPr>
            <a:xfrm>
              <a:off x="603654" y="1137693"/>
              <a:ext cx="2170026" cy="345667"/>
            </a:xfrm>
            <a:prstGeom prst="roundRect">
              <a:avLst>
                <a:gd name="adj" fmla="val 3583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Rappel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223D4919-5CFD-E6DB-FE1C-DD1197759750}"/>
                </a:ext>
              </a:extLst>
            </p:cNvPr>
            <p:cNvSpPr txBox="1"/>
            <p:nvPr/>
          </p:nvSpPr>
          <p:spPr>
            <a:xfrm>
              <a:off x="2870463" y="1137693"/>
              <a:ext cx="2762693" cy="331878"/>
            </a:xfrm>
            <a:prstGeom prst="roundRect">
              <a:avLst>
                <a:gd name="adj" fmla="val 3583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La fusion partielle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ABFBC929-6C5A-BAEF-766D-0B4311CCFEF2}"/>
                </a:ext>
              </a:extLst>
            </p:cNvPr>
            <p:cNvSpPr txBox="1"/>
            <p:nvPr/>
          </p:nvSpPr>
          <p:spPr>
            <a:xfrm>
              <a:off x="8955174" y="1137692"/>
              <a:ext cx="2474826" cy="331200"/>
            </a:xfrm>
            <a:prstGeom prst="roundRect">
              <a:avLst>
                <a:gd name="adj" fmla="val 35835"/>
              </a:avLst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La solidification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0B50BC37-59A4-EE2F-A952-C10B0EBB8BCA}"/>
                </a:ext>
              </a:extLst>
            </p:cNvPr>
            <p:cNvSpPr txBox="1"/>
            <p:nvPr/>
          </p:nvSpPr>
          <p:spPr>
            <a:xfrm>
              <a:off x="5729939" y="1137693"/>
              <a:ext cx="3128453" cy="331878"/>
            </a:xfrm>
            <a:prstGeom prst="roundRect">
              <a:avLst>
                <a:gd name="adj" fmla="val 3583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La montée du magma</a:t>
              </a:r>
            </a:p>
          </p:txBody>
        </p:sp>
      </p:grp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7C3FC1AB-91CB-B767-BA39-F1DE677E6B9A}"/>
              </a:ext>
            </a:extLst>
          </p:cNvPr>
          <p:cNvSpPr/>
          <p:nvPr/>
        </p:nvSpPr>
        <p:spPr>
          <a:xfrm>
            <a:off x="7905420" y="3375362"/>
            <a:ext cx="1531620" cy="1455420"/>
          </a:xfrm>
          <a:custGeom>
            <a:avLst/>
            <a:gdLst>
              <a:gd name="connsiteX0" fmla="*/ 0 w 1333500"/>
              <a:gd name="connsiteY0" fmla="*/ 1104900 h 1196340"/>
              <a:gd name="connsiteX1" fmla="*/ 91440 w 1333500"/>
              <a:gd name="connsiteY1" fmla="*/ 1074420 h 1196340"/>
              <a:gd name="connsiteX2" fmla="*/ 205740 w 1333500"/>
              <a:gd name="connsiteY2" fmla="*/ 975360 h 1196340"/>
              <a:gd name="connsiteX3" fmla="*/ 358140 w 1333500"/>
              <a:gd name="connsiteY3" fmla="*/ 914400 h 1196340"/>
              <a:gd name="connsiteX4" fmla="*/ 373380 w 1333500"/>
              <a:gd name="connsiteY4" fmla="*/ 754380 h 1196340"/>
              <a:gd name="connsiteX5" fmla="*/ 457200 w 1333500"/>
              <a:gd name="connsiteY5" fmla="*/ 739140 h 1196340"/>
              <a:gd name="connsiteX6" fmla="*/ 525780 w 1333500"/>
              <a:gd name="connsiteY6" fmla="*/ 617220 h 1196340"/>
              <a:gd name="connsiteX7" fmla="*/ 617220 w 1333500"/>
              <a:gd name="connsiteY7" fmla="*/ 594360 h 1196340"/>
              <a:gd name="connsiteX8" fmla="*/ 800100 w 1333500"/>
              <a:gd name="connsiteY8" fmla="*/ 571500 h 1196340"/>
              <a:gd name="connsiteX9" fmla="*/ 777240 w 1333500"/>
              <a:gd name="connsiteY9" fmla="*/ 457200 h 1196340"/>
              <a:gd name="connsiteX10" fmla="*/ 838200 w 1333500"/>
              <a:gd name="connsiteY10" fmla="*/ 403860 h 1196340"/>
              <a:gd name="connsiteX11" fmla="*/ 868680 w 1333500"/>
              <a:gd name="connsiteY11" fmla="*/ 289560 h 1196340"/>
              <a:gd name="connsiteX12" fmla="*/ 929640 w 1333500"/>
              <a:gd name="connsiteY12" fmla="*/ 281940 h 1196340"/>
              <a:gd name="connsiteX13" fmla="*/ 1028700 w 1333500"/>
              <a:gd name="connsiteY13" fmla="*/ 251460 h 1196340"/>
              <a:gd name="connsiteX14" fmla="*/ 1059180 w 1333500"/>
              <a:gd name="connsiteY14" fmla="*/ 160020 h 1196340"/>
              <a:gd name="connsiteX15" fmla="*/ 1120140 w 1333500"/>
              <a:gd name="connsiteY15" fmla="*/ 144780 h 1196340"/>
              <a:gd name="connsiteX16" fmla="*/ 1219200 w 1333500"/>
              <a:gd name="connsiteY16" fmla="*/ 114300 h 1196340"/>
              <a:gd name="connsiteX17" fmla="*/ 1287780 w 1333500"/>
              <a:gd name="connsiteY17" fmla="*/ 15240 h 1196340"/>
              <a:gd name="connsiteX18" fmla="*/ 1333500 w 1333500"/>
              <a:gd name="connsiteY18" fmla="*/ 0 h 1196340"/>
              <a:gd name="connsiteX19" fmla="*/ 1325880 w 1333500"/>
              <a:gd name="connsiteY19" fmla="*/ 83820 h 1196340"/>
              <a:gd name="connsiteX20" fmla="*/ 1226820 w 1333500"/>
              <a:gd name="connsiteY20" fmla="*/ 144780 h 1196340"/>
              <a:gd name="connsiteX21" fmla="*/ 1066800 w 1333500"/>
              <a:gd name="connsiteY21" fmla="*/ 251460 h 1196340"/>
              <a:gd name="connsiteX22" fmla="*/ 929640 w 1333500"/>
              <a:gd name="connsiteY22" fmla="*/ 312420 h 1196340"/>
              <a:gd name="connsiteX23" fmla="*/ 853440 w 1333500"/>
              <a:gd name="connsiteY23" fmla="*/ 502920 h 1196340"/>
              <a:gd name="connsiteX24" fmla="*/ 822960 w 1333500"/>
              <a:gd name="connsiteY24" fmla="*/ 617220 h 1196340"/>
              <a:gd name="connsiteX25" fmla="*/ 708660 w 1333500"/>
              <a:gd name="connsiteY25" fmla="*/ 678180 h 1196340"/>
              <a:gd name="connsiteX26" fmla="*/ 586740 w 1333500"/>
              <a:gd name="connsiteY26" fmla="*/ 678180 h 1196340"/>
              <a:gd name="connsiteX27" fmla="*/ 449580 w 1333500"/>
              <a:gd name="connsiteY27" fmla="*/ 792480 h 1196340"/>
              <a:gd name="connsiteX28" fmla="*/ 396240 w 1333500"/>
              <a:gd name="connsiteY28" fmla="*/ 876300 h 1196340"/>
              <a:gd name="connsiteX29" fmla="*/ 312420 w 1333500"/>
              <a:gd name="connsiteY29" fmla="*/ 1021080 h 1196340"/>
              <a:gd name="connsiteX30" fmla="*/ 144780 w 1333500"/>
              <a:gd name="connsiteY30" fmla="*/ 1143000 h 1196340"/>
              <a:gd name="connsiteX31" fmla="*/ 7620 w 1333500"/>
              <a:gd name="connsiteY31" fmla="*/ 1196340 h 1196340"/>
              <a:gd name="connsiteX32" fmla="*/ 0 w 1333500"/>
              <a:gd name="connsiteY32" fmla="*/ 1104900 h 1196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333500" h="1196340">
                <a:moveTo>
                  <a:pt x="0" y="1104900"/>
                </a:moveTo>
                <a:lnTo>
                  <a:pt x="91440" y="1074420"/>
                </a:lnTo>
                <a:lnTo>
                  <a:pt x="205740" y="975360"/>
                </a:lnTo>
                <a:lnTo>
                  <a:pt x="358140" y="914400"/>
                </a:lnTo>
                <a:lnTo>
                  <a:pt x="373380" y="754380"/>
                </a:lnTo>
                <a:lnTo>
                  <a:pt x="457200" y="739140"/>
                </a:lnTo>
                <a:lnTo>
                  <a:pt x="525780" y="617220"/>
                </a:lnTo>
                <a:lnTo>
                  <a:pt x="617220" y="594360"/>
                </a:lnTo>
                <a:lnTo>
                  <a:pt x="800100" y="571500"/>
                </a:lnTo>
                <a:lnTo>
                  <a:pt x="777240" y="457200"/>
                </a:lnTo>
                <a:lnTo>
                  <a:pt x="838200" y="403860"/>
                </a:lnTo>
                <a:lnTo>
                  <a:pt x="868680" y="289560"/>
                </a:lnTo>
                <a:lnTo>
                  <a:pt x="929640" y="281940"/>
                </a:lnTo>
                <a:lnTo>
                  <a:pt x="1028700" y="251460"/>
                </a:lnTo>
                <a:lnTo>
                  <a:pt x="1059180" y="160020"/>
                </a:lnTo>
                <a:lnTo>
                  <a:pt x="1120140" y="144780"/>
                </a:lnTo>
                <a:lnTo>
                  <a:pt x="1219200" y="114300"/>
                </a:lnTo>
                <a:lnTo>
                  <a:pt x="1287780" y="15240"/>
                </a:lnTo>
                <a:lnTo>
                  <a:pt x="1333500" y="0"/>
                </a:lnTo>
                <a:lnTo>
                  <a:pt x="1325880" y="83820"/>
                </a:lnTo>
                <a:lnTo>
                  <a:pt x="1226820" y="144780"/>
                </a:lnTo>
                <a:lnTo>
                  <a:pt x="1066800" y="251460"/>
                </a:lnTo>
                <a:lnTo>
                  <a:pt x="929640" y="312420"/>
                </a:lnTo>
                <a:lnTo>
                  <a:pt x="853440" y="502920"/>
                </a:lnTo>
                <a:lnTo>
                  <a:pt x="822960" y="617220"/>
                </a:lnTo>
                <a:lnTo>
                  <a:pt x="708660" y="678180"/>
                </a:lnTo>
                <a:lnTo>
                  <a:pt x="586740" y="678180"/>
                </a:lnTo>
                <a:lnTo>
                  <a:pt x="449580" y="792480"/>
                </a:lnTo>
                <a:lnTo>
                  <a:pt x="396240" y="876300"/>
                </a:lnTo>
                <a:lnTo>
                  <a:pt x="312420" y="1021080"/>
                </a:lnTo>
                <a:lnTo>
                  <a:pt x="144780" y="1143000"/>
                </a:lnTo>
                <a:lnTo>
                  <a:pt x="7620" y="1196340"/>
                </a:lnTo>
                <a:lnTo>
                  <a:pt x="0" y="11049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C415D1F-BB78-B4C2-1825-873422225885}"/>
              </a:ext>
            </a:extLst>
          </p:cNvPr>
          <p:cNvSpPr txBox="1"/>
          <p:nvPr/>
        </p:nvSpPr>
        <p:spPr>
          <a:xfrm>
            <a:off x="6858910" y="1584765"/>
            <a:ext cx="2151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Surface de la Terre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8979083-9588-A480-FA7F-F876BEC77F70}"/>
              </a:ext>
            </a:extLst>
          </p:cNvPr>
          <p:cNvSpPr/>
          <p:nvPr/>
        </p:nvSpPr>
        <p:spPr>
          <a:xfrm>
            <a:off x="4039884" y="1598282"/>
            <a:ext cx="7609110" cy="443581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7993F687-7E11-1735-99B5-F32DC6552604}"/>
              </a:ext>
            </a:extLst>
          </p:cNvPr>
          <p:cNvSpPr/>
          <p:nvPr/>
        </p:nvSpPr>
        <p:spPr>
          <a:xfrm>
            <a:off x="6695978" y="5587960"/>
            <a:ext cx="288764" cy="214543"/>
          </a:xfrm>
          <a:custGeom>
            <a:avLst/>
            <a:gdLst>
              <a:gd name="connsiteX0" fmla="*/ 2090 w 288764"/>
              <a:gd name="connsiteY0" fmla="*/ 214238 h 214543"/>
              <a:gd name="connsiteX1" fmla="*/ 162110 w 288764"/>
              <a:gd name="connsiteY1" fmla="*/ 8498 h 214543"/>
              <a:gd name="connsiteX2" fmla="*/ 284030 w 288764"/>
              <a:gd name="connsiteY2" fmla="*/ 54218 h 214543"/>
              <a:gd name="connsiteX3" fmla="*/ 2090 w 288764"/>
              <a:gd name="connsiteY3" fmla="*/ 214238 h 214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64" h="214543">
                <a:moveTo>
                  <a:pt x="2090" y="214238"/>
                </a:moveTo>
                <a:cubicBezTo>
                  <a:pt x="-18230" y="206618"/>
                  <a:pt x="115120" y="35168"/>
                  <a:pt x="162110" y="8498"/>
                </a:cubicBezTo>
                <a:cubicBezTo>
                  <a:pt x="209100" y="-18172"/>
                  <a:pt x="311970" y="23738"/>
                  <a:pt x="284030" y="54218"/>
                </a:cubicBezTo>
                <a:cubicBezTo>
                  <a:pt x="256090" y="84698"/>
                  <a:pt x="22410" y="221858"/>
                  <a:pt x="2090" y="214238"/>
                </a:cubicBezTo>
                <a:close/>
              </a:path>
            </a:pathLst>
          </a:custGeom>
          <a:solidFill>
            <a:srgbClr val="DB06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3C3386C3-710C-D02D-8FF0-21074293E0EE}"/>
              </a:ext>
            </a:extLst>
          </p:cNvPr>
          <p:cNvSpPr/>
          <p:nvPr/>
        </p:nvSpPr>
        <p:spPr>
          <a:xfrm flipH="1">
            <a:off x="7236998" y="5587960"/>
            <a:ext cx="288764" cy="214543"/>
          </a:xfrm>
          <a:custGeom>
            <a:avLst/>
            <a:gdLst>
              <a:gd name="connsiteX0" fmla="*/ 2090 w 288764"/>
              <a:gd name="connsiteY0" fmla="*/ 214238 h 214543"/>
              <a:gd name="connsiteX1" fmla="*/ 162110 w 288764"/>
              <a:gd name="connsiteY1" fmla="*/ 8498 h 214543"/>
              <a:gd name="connsiteX2" fmla="*/ 284030 w 288764"/>
              <a:gd name="connsiteY2" fmla="*/ 54218 h 214543"/>
              <a:gd name="connsiteX3" fmla="*/ 2090 w 288764"/>
              <a:gd name="connsiteY3" fmla="*/ 214238 h 214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64" h="214543">
                <a:moveTo>
                  <a:pt x="2090" y="214238"/>
                </a:moveTo>
                <a:cubicBezTo>
                  <a:pt x="-18230" y="206618"/>
                  <a:pt x="115120" y="35168"/>
                  <a:pt x="162110" y="8498"/>
                </a:cubicBezTo>
                <a:cubicBezTo>
                  <a:pt x="209100" y="-18172"/>
                  <a:pt x="311970" y="23738"/>
                  <a:pt x="284030" y="54218"/>
                </a:cubicBezTo>
                <a:cubicBezTo>
                  <a:pt x="256090" y="84698"/>
                  <a:pt x="22410" y="221858"/>
                  <a:pt x="2090" y="214238"/>
                </a:cubicBezTo>
                <a:close/>
              </a:path>
            </a:pathLst>
          </a:custGeom>
          <a:solidFill>
            <a:srgbClr val="DB06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DB3A7A06-3364-345F-451A-C3F7B61FC1AF}"/>
              </a:ext>
            </a:extLst>
          </p:cNvPr>
          <p:cNvSpPr/>
          <p:nvPr/>
        </p:nvSpPr>
        <p:spPr>
          <a:xfrm>
            <a:off x="4203170" y="2576077"/>
            <a:ext cx="7385382" cy="2857242"/>
          </a:xfrm>
          <a:custGeom>
            <a:avLst/>
            <a:gdLst>
              <a:gd name="connsiteX0" fmla="*/ 0 w 6061407"/>
              <a:gd name="connsiteY0" fmla="*/ 208568 h 1821080"/>
              <a:gd name="connsiteX1" fmla="*/ 694481 w 6061407"/>
              <a:gd name="connsiteY1" fmla="*/ 224 h 1821080"/>
              <a:gd name="connsiteX2" fmla="*/ 1585731 w 6061407"/>
              <a:gd name="connsiteY2" fmla="*/ 243292 h 1821080"/>
              <a:gd name="connsiteX3" fmla="*/ 2222339 w 6061407"/>
              <a:gd name="connsiteY3" fmla="*/ 115971 h 1821080"/>
              <a:gd name="connsiteX4" fmla="*/ 2858947 w 6061407"/>
              <a:gd name="connsiteY4" fmla="*/ 69672 h 1821080"/>
              <a:gd name="connsiteX5" fmla="*/ 4062714 w 6061407"/>
              <a:gd name="connsiteY5" fmla="*/ 220143 h 1821080"/>
              <a:gd name="connsiteX6" fmla="*/ 4699321 w 6061407"/>
              <a:gd name="connsiteY6" fmla="*/ 81247 h 1821080"/>
              <a:gd name="connsiteX7" fmla="*/ 6030410 w 6061407"/>
              <a:gd name="connsiteY7" fmla="*/ 254867 h 1821080"/>
              <a:gd name="connsiteX8" fmla="*/ 6018835 w 6061407"/>
              <a:gd name="connsiteY8" fmla="*/ 1666978 h 1821080"/>
              <a:gd name="connsiteX9" fmla="*/ 127321 w 6061407"/>
              <a:gd name="connsiteY9" fmla="*/ 1713277 h 1821080"/>
              <a:gd name="connsiteX10" fmla="*/ 0 w 6061407"/>
              <a:gd name="connsiteY10" fmla="*/ 208568 h 1821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61407" h="1821080">
                <a:moveTo>
                  <a:pt x="0" y="208568"/>
                </a:moveTo>
                <a:cubicBezTo>
                  <a:pt x="215096" y="101502"/>
                  <a:pt x="430193" y="-5563"/>
                  <a:pt x="694481" y="224"/>
                </a:cubicBezTo>
                <a:cubicBezTo>
                  <a:pt x="958769" y="6011"/>
                  <a:pt x="1331088" y="224001"/>
                  <a:pt x="1585731" y="243292"/>
                </a:cubicBezTo>
                <a:cubicBezTo>
                  <a:pt x="1840374" y="262583"/>
                  <a:pt x="2010136" y="144908"/>
                  <a:pt x="2222339" y="115971"/>
                </a:cubicBezTo>
                <a:cubicBezTo>
                  <a:pt x="2434542" y="87034"/>
                  <a:pt x="2552218" y="52310"/>
                  <a:pt x="2858947" y="69672"/>
                </a:cubicBezTo>
                <a:cubicBezTo>
                  <a:pt x="3165676" y="87034"/>
                  <a:pt x="3755985" y="218214"/>
                  <a:pt x="4062714" y="220143"/>
                </a:cubicBezTo>
                <a:cubicBezTo>
                  <a:pt x="4369443" y="222072"/>
                  <a:pt x="4371372" y="75460"/>
                  <a:pt x="4699321" y="81247"/>
                </a:cubicBezTo>
                <a:cubicBezTo>
                  <a:pt x="5027270" y="87034"/>
                  <a:pt x="5795058" y="148766"/>
                  <a:pt x="6030410" y="254867"/>
                </a:cubicBezTo>
                <a:cubicBezTo>
                  <a:pt x="6026552" y="725571"/>
                  <a:pt x="6109503" y="1418122"/>
                  <a:pt x="6018835" y="1666978"/>
                </a:cubicBezTo>
                <a:cubicBezTo>
                  <a:pt x="4054997" y="1682411"/>
                  <a:pt x="1113098" y="1973707"/>
                  <a:pt x="127321" y="1713277"/>
                </a:cubicBezTo>
                <a:lnTo>
                  <a:pt x="0" y="20856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Forme libre : forme 24">
            <a:extLst>
              <a:ext uri="{FF2B5EF4-FFF2-40B4-BE49-F238E27FC236}">
                <a16:creationId xmlns:a16="http://schemas.microsoft.com/office/drawing/2014/main" id="{2A9DE3D3-D92C-3F64-1A5C-28B4A1806545}"/>
              </a:ext>
            </a:extLst>
          </p:cNvPr>
          <p:cNvSpPr/>
          <p:nvPr/>
        </p:nvSpPr>
        <p:spPr>
          <a:xfrm flipH="1">
            <a:off x="7130318" y="5816561"/>
            <a:ext cx="200210" cy="153278"/>
          </a:xfrm>
          <a:custGeom>
            <a:avLst/>
            <a:gdLst>
              <a:gd name="connsiteX0" fmla="*/ 2090 w 288764"/>
              <a:gd name="connsiteY0" fmla="*/ 214238 h 214543"/>
              <a:gd name="connsiteX1" fmla="*/ 162110 w 288764"/>
              <a:gd name="connsiteY1" fmla="*/ 8498 h 214543"/>
              <a:gd name="connsiteX2" fmla="*/ 284030 w 288764"/>
              <a:gd name="connsiteY2" fmla="*/ 54218 h 214543"/>
              <a:gd name="connsiteX3" fmla="*/ 2090 w 288764"/>
              <a:gd name="connsiteY3" fmla="*/ 214238 h 214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64" h="214543">
                <a:moveTo>
                  <a:pt x="2090" y="214238"/>
                </a:moveTo>
                <a:cubicBezTo>
                  <a:pt x="-18230" y="206618"/>
                  <a:pt x="115120" y="35168"/>
                  <a:pt x="162110" y="8498"/>
                </a:cubicBezTo>
                <a:cubicBezTo>
                  <a:pt x="209100" y="-18172"/>
                  <a:pt x="311970" y="23738"/>
                  <a:pt x="284030" y="54218"/>
                </a:cubicBezTo>
                <a:cubicBezTo>
                  <a:pt x="256090" y="84698"/>
                  <a:pt x="22410" y="221858"/>
                  <a:pt x="2090" y="214238"/>
                </a:cubicBezTo>
                <a:close/>
              </a:path>
            </a:pathLst>
          </a:custGeom>
          <a:solidFill>
            <a:srgbClr val="DB06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0458998F-9875-07B2-2401-C4814C35C10E}"/>
              </a:ext>
            </a:extLst>
          </p:cNvPr>
          <p:cNvSpPr/>
          <p:nvPr/>
        </p:nvSpPr>
        <p:spPr>
          <a:xfrm flipH="1">
            <a:off x="6817898" y="5892761"/>
            <a:ext cx="200210" cy="153278"/>
          </a:xfrm>
          <a:custGeom>
            <a:avLst/>
            <a:gdLst>
              <a:gd name="connsiteX0" fmla="*/ 2090 w 288764"/>
              <a:gd name="connsiteY0" fmla="*/ 214238 h 214543"/>
              <a:gd name="connsiteX1" fmla="*/ 162110 w 288764"/>
              <a:gd name="connsiteY1" fmla="*/ 8498 h 214543"/>
              <a:gd name="connsiteX2" fmla="*/ 284030 w 288764"/>
              <a:gd name="connsiteY2" fmla="*/ 54218 h 214543"/>
              <a:gd name="connsiteX3" fmla="*/ 2090 w 288764"/>
              <a:gd name="connsiteY3" fmla="*/ 214238 h 214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64" h="214543">
                <a:moveTo>
                  <a:pt x="2090" y="214238"/>
                </a:moveTo>
                <a:cubicBezTo>
                  <a:pt x="-18230" y="206618"/>
                  <a:pt x="115120" y="35168"/>
                  <a:pt x="162110" y="8498"/>
                </a:cubicBezTo>
                <a:cubicBezTo>
                  <a:pt x="209100" y="-18172"/>
                  <a:pt x="311970" y="23738"/>
                  <a:pt x="284030" y="54218"/>
                </a:cubicBezTo>
                <a:cubicBezTo>
                  <a:pt x="256090" y="84698"/>
                  <a:pt x="22410" y="221858"/>
                  <a:pt x="2090" y="214238"/>
                </a:cubicBezTo>
                <a:close/>
              </a:path>
            </a:pathLst>
          </a:custGeom>
          <a:solidFill>
            <a:srgbClr val="DB06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Forme libre : forme 41">
            <a:extLst>
              <a:ext uri="{FF2B5EF4-FFF2-40B4-BE49-F238E27FC236}">
                <a16:creationId xmlns:a16="http://schemas.microsoft.com/office/drawing/2014/main" id="{1AAF6706-FB7A-4A4A-F0CB-2005BA71C1E7}"/>
              </a:ext>
            </a:extLst>
          </p:cNvPr>
          <p:cNvSpPr/>
          <p:nvPr/>
        </p:nvSpPr>
        <p:spPr>
          <a:xfrm flipH="1">
            <a:off x="7424809" y="5542240"/>
            <a:ext cx="288764" cy="214543"/>
          </a:xfrm>
          <a:custGeom>
            <a:avLst/>
            <a:gdLst>
              <a:gd name="connsiteX0" fmla="*/ 2090 w 288764"/>
              <a:gd name="connsiteY0" fmla="*/ 214238 h 214543"/>
              <a:gd name="connsiteX1" fmla="*/ 162110 w 288764"/>
              <a:gd name="connsiteY1" fmla="*/ 8498 h 214543"/>
              <a:gd name="connsiteX2" fmla="*/ 284030 w 288764"/>
              <a:gd name="connsiteY2" fmla="*/ 54218 h 214543"/>
              <a:gd name="connsiteX3" fmla="*/ 2090 w 288764"/>
              <a:gd name="connsiteY3" fmla="*/ 214238 h 214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764" h="214543">
                <a:moveTo>
                  <a:pt x="2090" y="214238"/>
                </a:moveTo>
                <a:cubicBezTo>
                  <a:pt x="-18230" y="206618"/>
                  <a:pt x="115120" y="35168"/>
                  <a:pt x="162110" y="8498"/>
                </a:cubicBezTo>
                <a:cubicBezTo>
                  <a:pt x="209100" y="-18172"/>
                  <a:pt x="311970" y="23738"/>
                  <a:pt x="284030" y="54218"/>
                </a:cubicBezTo>
                <a:cubicBezTo>
                  <a:pt x="256090" y="84698"/>
                  <a:pt x="22410" y="221858"/>
                  <a:pt x="2090" y="214238"/>
                </a:cubicBezTo>
                <a:close/>
              </a:path>
            </a:pathLst>
          </a:custGeom>
          <a:solidFill>
            <a:srgbClr val="DB06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Forme libre : forme 43">
            <a:extLst>
              <a:ext uri="{FF2B5EF4-FFF2-40B4-BE49-F238E27FC236}">
                <a16:creationId xmlns:a16="http://schemas.microsoft.com/office/drawing/2014/main" id="{9448F620-8A79-E5B8-6E67-F3AF78E752E8}"/>
              </a:ext>
            </a:extLst>
          </p:cNvPr>
          <p:cNvSpPr/>
          <p:nvPr/>
        </p:nvSpPr>
        <p:spPr>
          <a:xfrm>
            <a:off x="4072540" y="2018563"/>
            <a:ext cx="7489117" cy="1157693"/>
          </a:xfrm>
          <a:custGeom>
            <a:avLst/>
            <a:gdLst>
              <a:gd name="connsiteX0" fmla="*/ 0 w 6061407"/>
              <a:gd name="connsiteY0" fmla="*/ 208568 h 1821080"/>
              <a:gd name="connsiteX1" fmla="*/ 694481 w 6061407"/>
              <a:gd name="connsiteY1" fmla="*/ 224 h 1821080"/>
              <a:gd name="connsiteX2" fmla="*/ 1585731 w 6061407"/>
              <a:gd name="connsiteY2" fmla="*/ 243292 h 1821080"/>
              <a:gd name="connsiteX3" fmla="*/ 2222339 w 6061407"/>
              <a:gd name="connsiteY3" fmla="*/ 115971 h 1821080"/>
              <a:gd name="connsiteX4" fmla="*/ 2858947 w 6061407"/>
              <a:gd name="connsiteY4" fmla="*/ 69672 h 1821080"/>
              <a:gd name="connsiteX5" fmla="*/ 4062714 w 6061407"/>
              <a:gd name="connsiteY5" fmla="*/ 220143 h 1821080"/>
              <a:gd name="connsiteX6" fmla="*/ 4699321 w 6061407"/>
              <a:gd name="connsiteY6" fmla="*/ 81247 h 1821080"/>
              <a:gd name="connsiteX7" fmla="*/ 6030410 w 6061407"/>
              <a:gd name="connsiteY7" fmla="*/ 254867 h 1821080"/>
              <a:gd name="connsiteX8" fmla="*/ 6018835 w 6061407"/>
              <a:gd name="connsiteY8" fmla="*/ 1666978 h 1821080"/>
              <a:gd name="connsiteX9" fmla="*/ 127321 w 6061407"/>
              <a:gd name="connsiteY9" fmla="*/ 1713277 h 1821080"/>
              <a:gd name="connsiteX10" fmla="*/ 0 w 6061407"/>
              <a:gd name="connsiteY10" fmla="*/ 208568 h 1821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61407" h="1821080">
                <a:moveTo>
                  <a:pt x="0" y="208568"/>
                </a:moveTo>
                <a:cubicBezTo>
                  <a:pt x="215096" y="101502"/>
                  <a:pt x="430193" y="-5563"/>
                  <a:pt x="694481" y="224"/>
                </a:cubicBezTo>
                <a:cubicBezTo>
                  <a:pt x="958769" y="6011"/>
                  <a:pt x="1331088" y="224001"/>
                  <a:pt x="1585731" y="243292"/>
                </a:cubicBezTo>
                <a:cubicBezTo>
                  <a:pt x="1840374" y="262583"/>
                  <a:pt x="2010136" y="144908"/>
                  <a:pt x="2222339" y="115971"/>
                </a:cubicBezTo>
                <a:cubicBezTo>
                  <a:pt x="2434542" y="87034"/>
                  <a:pt x="2552218" y="52310"/>
                  <a:pt x="2858947" y="69672"/>
                </a:cubicBezTo>
                <a:cubicBezTo>
                  <a:pt x="3165676" y="87034"/>
                  <a:pt x="3755985" y="218214"/>
                  <a:pt x="4062714" y="220143"/>
                </a:cubicBezTo>
                <a:cubicBezTo>
                  <a:pt x="4369443" y="222072"/>
                  <a:pt x="4371372" y="75460"/>
                  <a:pt x="4699321" y="81247"/>
                </a:cubicBezTo>
                <a:cubicBezTo>
                  <a:pt x="5027270" y="87034"/>
                  <a:pt x="5795058" y="148766"/>
                  <a:pt x="6030410" y="254867"/>
                </a:cubicBezTo>
                <a:cubicBezTo>
                  <a:pt x="6026552" y="725571"/>
                  <a:pt x="6109503" y="1418122"/>
                  <a:pt x="6018835" y="1666978"/>
                </a:cubicBezTo>
                <a:cubicBezTo>
                  <a:pt x="4054997" y="1682411"/>
                  <a:pt x="1113098" y="1973707"/>
                  <a:pt x="127321" y="1713277"/>
                </a:cubicBezTo>
                <a:lnTo>
                  <a:pt x="0" y="20856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Forme libre : forme 44">
            <a:extLst>
              <a:ext uri="{FF2B5EF4-FFF2-40B4-BE49-F238E27FC236}">
                <a16:creationId xmlns:a16="http://schemas.microsoft.com/office/drawing/2014/main" id="{56B10846-1347-2AE9-2F40-7DFCE06E6E2F}"/>
              </a:ext>
            </a:extLst>
          </p:cNvPr>
          <p:cNvSpPr/>
          <p:nvPr/>
        </p:nvSpPr>
        <p:spPr>
          <a:xfrm>
            <a:off x="7908662" y="3830320"/>
            <a:ext cx="1790428" cy="993978"/>
          </a:xfrm>
          <a:custGeom>
            <a:avLst/>
            <a:gdLst>
              <a:gd name="connsiteX0" fmla="*/ 0 w 1333500"/>
              <a:gd name="connsiteY0" fmla="*/ 1104900 h 1196340"/>
              <a:gd name="connsiteX1" fmla="*/ 91440 w 1333500"/>
              <a:gd name="connsiteY1" fmla="*/ 1074420 h 1196340"/>
              <a:gd name="connsiteX2" fmla="*/ 205740 w 1333500"/>
              <a:gd name="connsiteY2" fmla="*/ 975360 h 1196340"/>
              <a:gd name="connsiteX3" fmla="*/ 358140 w 1333500"/>
              <a:gd name="connsiteY3" fmla="*/ 914400 h 1196340"/>
              <a:gd name="connsiteX4" fmla="*/ 373380 w 1333500"/>
              <a:gd name="connsiteY4" fmla="*/ 754380 h 1196340"/>
              <a:gd name="connsiteX5" fmla="*/ 457200 w 1333500"/>
              <a:gd name="connsiteY5" fmla="*/ 739140 h 1196340"/>
              <a:gd name="connsiteX6" fmla="*/ 525780 w 1333500"/>
              <a:gd name="connsiteY6" fmla="*/ 617220 h 1196340"/>
              <a:gd name="connsiteX7" fmla="*/ 617220 w 1333500"/>
              <a:gd name="connsiteY7" fmla="*/ 594360 h 1196340"/>
              <a:gd name="connsiteX8" fmla="*/ 800100 w 1333500"/>
              <a:gd name="connsiteY8" fmla="*/ 571500 h 1196340"/>
              <a:gd name="connsiteX9" fmla="*/ 777240 w 1333500"/>
              <a:gd name="connsiteY9" fmla="*/ 457200 h 1196340"/>
              <a:gd name="connsiteX10" fmla="*/ 838200 w 1333500"/>
              <a:gd name="connsiteY10" fmla="*/ 403860 h 1196340"/>
              <a:gd name="connsiteX11" fmla="*/ 868680 w 1333500"/>
              <a:gd name="connsiteY11" fmla="*/ 289560 h 1196340"/>
              <a:gd name="connsiteX12" fmla="*/ 929640 w 1333500"/>
              <a:gd name="connsiteY12" fmla="*/ 281940 h 1196340"/>
              <a:gd name="connsiteX13" fmla="*/ 1028700 w 1333500"/>
              <a:gd name="connsiteY13" fmla="*/ 251460 h 1196340"/>
              <a:gd name="connsiteX14" fmla="*/ 1059180 w 1333500"/>
              <a:gd name="connsiteY14" fmla="*/ 160020 h 1196340"/>
              <a:gd name="connsiteX15" fmla="*/ 1120140 w 1333500"/>
              <a:gd name="connsiteY15" fmla="*/ 144780 h 1196340"/>
              <a:gd name="connsiteX16" fmla="*/ 1219200 w 1333500"/>
              <a:gd name="connsiteY16" fmla="*/ 114300 h 1196340"/>
              <a:gd name="connsiteX17" fmla="*/ 1287780 w 1333500"/>
              <a:gd name="connsiteY17" fmla="*/ 15240 h 1196340"/>
              <a:gd name="connsiteX18" fmla="*/ 1333500 w 1333500"/>
              <a:gd name="connsiteY18" fmla="*/ 0 h 1196340"/>
              <a:gd name="connsiteX19" fmla="*/ 1325880 w 1333500"/>
              <a:gd name="connsiteY19" fmla="*/ 83820 h 1196340"/>
              <a:gd name="connsiteX20" fmla="*/ 1226820 w 1333500"/>
              <a:gd name="connsiteY20" fmla="*/ 144780 h 1196340"/>
              <a:gd name="connsiteX21" fmla="*/ 1066800 w 1333500"/>
              <a:gd name="connsiteY21" fmla="*/ 251460 h 1196340"/>
              <a:gd name="connsiteX22" fmla="*/ 929640 w 1333500"/>
              <a:gd name="connsiteY22" fmla="*/ 312420 h 1196340"/>
              <a:gd name="connsiteX23" fmla="*/ 853440 w 1333500"/>
              <a:gd name="connsiteY23" fmla="*/ 502920 h 1196340"/>
              <a:gd name="connsiteX24" fmla="*/ 822960 w 1333500"/>
              <a:gd name="connsiteY24" fmla="*/ 617220 h 1196340"/>
              <a:gd name="connsiteX25" fmla="*/ 708660 w 1333500"/>
              <a:gd name="connsiteY25" fmla="*/ 678180 h 1196340"/>
              <a:gd name="connsiteX26" fmla="*/ 586740 w 1333500"/>
              <a:gd name="connsiteY26" fmla="*/ 678180 h 1196340"/>
              <a:gd name="connsiteX27" fmla="*/ 449580 w 1333500"/>
              <a:gd name="connsiteY27" fmla="*/ 792480 h 1196340"/>
              <a:gd name="connsiteX28" fmla="*/ 396240 w 1333500"/>
              <a:gd name="connsiteY28" fmla="*/ 876300 h 1196340"/>
              <a:gd name="connsiteX29" fmla="*/ 312420 w 1333500"/>
              <a:gd name="connsiteY29" fmla="*/ 1021080 h 1196340"/>
              <a:gd name="connsiteX30" fmla="*/ 144780 w 1333500"/>
              <a:gd name="connsiteY30" fmla="*/ 1143000 h 1196340"/>
              <a:gd name="connsiteX31" fmla="*/ 7620 w 1333500"/>
              <a:gd name="connsiteY31" fmla="*/ 1196340 h 1196340"/>
              <a:gd name="connsiteX32" fmla="*/ 0 w 1333500"/>
              <a:gd name="connsiteY32" fmla="*/ 1104900 h 1196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333500" h="1196340">
                <a:moveTo>
                  <a:pt x="0" y="1104900"/>
                </a:moveTo>
                <a:lnTo>
                  <a:pt x="91440" y="1074420"/>
                </a:lnTo>
                <a:lnTo>
                  <a:pt x="205740" y="975360"/>
                </a:lnTo>
                <a:lnTo>
                  <a:pt x="358140" y="914400"/>
                </a:lnTo>
                <a:lnTo>
                  <a:pt x="373380" y="754380"/>
                </a:lnTo>
                <a:lnTo>
                  <a:pt x="457200" y="739140"/>
                </a:lnTo>
                <a:lnTo>
                  <a:pt x="525780" y="617220"/>
                </a:lnTo>
                <a:lnTo>
                  <a:pt x="617220" y="594360"/>
                </a:lnTo>
                <a:lnTo>
                  <a:pt x="800100" y="571500"/>
                </a:lnTo>
                <a:lnTo>
                  <a:pt x="777240" y="457200"/>
                </a:lnTo>
                <a:lnTo>
                  <a:pt x="838200" y="403860"/>
                </a:lnTo>
                <a:lnTo>
                  <a:pt x="868680" y="289560"/>
                </a:lnTo>
                <a:lnTo>
                  <a:pt x="929640" y="281940"/>
                </a:lnTo>
                <a:lnTo>
                  <a:pt x="1028700" y="251460"/>
                </a:lnTo>
                <a:lnTo>
                  <a:pt x="1059180" y="160020"/>
                </a:lnTo>
                <a:lnTo>
                  <a:pt x="1120140" y="144780"/>
                </a:lnTo>
                <a:lnTo>
                  <a:pt x="1219200" y="114300"/>
                </a:lnTo>
                <a:lnTo>
                  <a:pt x="1287780" y="15240"/>
                </a:lnTo>
                <a:lnTo>
                  <a:pt x="1333500" y="0"/>
                </a:lnTo>
                <a:lnTo>
                  <a:pt x="1325880" y="83820"/>
                </a:lnTo>
                <a:lnTo>
                  <a:pt x="1226820" y="144780"/>
                </a:lnTo>
                <a:lnTo>
                  <a:pt x="1066800" y="251460"/>
                </a:lnTo>
                <a:lnTo>
                  <a:pt x="929640" y="312420"/>
                </a:lnTo>
                <a:lnTo>
                  <a:pt x="853440" y="502920"/>
                </a:lnTo>
                <a:lnTo>
                  <a:pt x="822960" y="617220"/>
                </a:lnTo>
                <a:lnTo>
                  <a:pt x="708660" y="678180"/>
                </a:lnTo>
                <a:lnTo>
                  <a:pt x="586740" y="678180"/>
                </a:lnTo>
                <a:lnTo>
                  <a:pt x="449580" y="792480"/>
                </a:lnTo>
                <a:lnTo>
                  <a:pt x="396240" y="876300"/>
                </a:lnTo>
                <a:lnTo>
                  <a:pt x="312420" y="1021080"/>
                </a:lnTo>
                <a:lnTo>
                  <a:pt x="144780" y="1143000"/>
                </a:lnTo>
                <a:lnTo>
                  <a:pt x="7620" y="1196340"/>
                </a:lnTo>
                <a:lnTo>
                  <a:pt x="0" y="11049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7" name="Forme libre : forme 46">
            <a:extLst>
              <a:ext uri="{FF2B5EF4-FFF2-40B4-BE49-F238E27FC236}">
                <a16:creationId xmlns:a16="http://schemas.microsoft.com/office/drawing/2014/main" id="{358F4EF9-3357-AFA3-FED2-2CA59C0CFEC2}"/>
              </a:ext>
            </a:extLst>
          </p:cNvPr>
          <p:cNvSpPr/>
          <p:nvPr/>
        </p:nvSpPr>
        <p:spPr>
          <a:xfrm rot="15837228">
            <a:off x="5430275" y="3298973"/>
            <a:ext cx="1823660" cy="1077056"/>
          </a:xfrm>
          <a:custGeom>
            <a:avLst/>
            <a:gdLst>
              <a:gd name="connsiteX0" fmla="*/ 0 w 1333500"/>
              <a:gd name="connsiteY0" fmla="*/ 1104900 h 1196340"/>
              <a:gd name="connsiteX1" fmla="*/ 91440 w 1333500"/>
              <a:gd name="connsiteY1" fmla="*/ 1074420 h 1196340"/>
              <a:gd name="connsiteX2" fmla="*/ 205740 w 1333500"/>
              <a:gd name="connsiteY2" fmla="*/ 975360 h 1196340"/>
              <a:gd name="connsiteX3" fmla="*/ 358140 w 1333500"/>
              <a:gd name="connsiteY3" fmla="*/ 914400 h 1196340"/>
              <a:gd name="connsiteX4" fmla="*/ 373380 w 1333500"/>
              <a:gd name="connsiteY4" fmla="*/ 754380 h 1196340"/>
              <a:gd name="connsiteX5" fmla="*/ 457200 w 1333500"/>
              <a:gd name="connsiteY5" fmla="*/ 739140 h 1196340"/>
              <a:gd name="connsiteX6" fmla="*/ 525780 w 1333500"/>
              <a:gd name="connsiteY6" fmla="*/ 617220 h 1196340"/>
              <a:gd name="connsiteX7" fmla="*/ 617220 w 1333500"/>
              <a:gd name="connsiteY7" fmla="*/ 594360 h 1196340"/>
              <a:gd name="connsiteX8" fmla="*/ 800100 w 1333500"/>
              <a:gd name="connsiteY8" fmla="*/ 571500 h 1196340"/>
              <a:gd name="connsiteX9" fmla="*/ 777240 w 1333500"/>
              <a:gd name="connsiteY9" fmla="*/ 457200 h 1196340"/>
              <a:gd name="connsiteX10" fmla="*/ 838200 w 1333500"/>
              <a:gd name="connsiteY10" fmla="*/ 403860 h 1196340"/>
              <a:gd name="connsiteX11" fmla="*/ 868680 w 1333500"/>
              <a:gd name="connsiteY11" fmla="*/ 289560 h 1196340"/>
              <a:gd name="connsiteX12" fmla="*/ 929640 w 1333500"/>
              <a:gd name="connsiteY12" fmla="*/ 281940 h 1196340"/>
              <a:gd name="connsiteX13" fmla="*/ 1028700 w 1333500"/>
              <a:gd name="connsiteY13" fmla="*/ 251460 h 1196340"/>
              <a:gd name="connsiteX14" fmla="*/ 1059180 w 1333500"/>
              <a:gd name="connsiteY14" fmla="*/ 160020 h 1196340"/>
              <a:gd name="connsiteX15" fmla="*/ 1120140 w 1333500"/>
              <a:gd name="connsiteY15" fmla="*/ 144780 h 1196340"/>
              <a:gd name="connsiteX16" fmla="*/ 1219200 w 1333500"/>
              <a:gd name="connsiteY16" fmla="*/ 114300 h 1196340"/>
              <a:gd name="connsiteX17" fmla="*/ 1287780 w 1333500"/>
              <a:gd name="connsiteY17" fmla="*/ 15240 h 1196340"/>
              <a:gd name="connsiteX18" fmla="*/ 1333500 w 1333500"/>
              <a:gd name="connsiteY18" fmla="*/ 0 h 1196340"/>
              <a:gd name="connsiteX19" fmla="*/ 1325880 w 1333500"/>
              <a:gd name="connsiteY19" fmla="*/ 83820 h 1196340"/>
              <a:gd name="connsiteX20" fmla="*/ 1226820 w 1333500"/>
              <a:gd name="connsiteY20" fmla="*/ 144780 h 1196340"/>
              <a:gd name="connsiteX21" fmla="*/ 1066800 w 1333500"/>
              <a:gd name="connsiteY21" fmla="*/ 251460 h 1196340"/>
              <a:gd name="connsiteX22" fmla="*/ 929640 w 1333500"/>
              <a:gd name="connsiteY22" fmla="*/ 312420 h 1196340"/>
              <a:gd name="connsiteX23" fmla="*/ 853440 w 1333500"/>
              <a:gd name="connsiteY23" fmla="*/ 502920 h 1196340"/>
              <a:gd name="connsiteX24" fmla="*/ 822960 w 1333500"/>
              <a:gd name="connsiteY24" fmla="*/ 617220 h 1196340"/>
              <a:gd name="connsiteX25" fmla="*/ 708660 w 1333500"/>
              <a:gd name="connsiteY25" fmla="*/ 678180 h 1196340"/>
              <a:gd name="connsiteX26" fmla="*/ 586740 w 1333500"/>
              <a:gd name="connsiteY26" fmla="*/ 678180 h 1196340"/>
              <a:gd name="connsiteX27" fmla="*/ 449580 w 1333500"/>
              <a:gd name="connsiteY27" fmla="*/ 792480 h 1196340"/>
              <a:gd name="connsiteX28" fmla="*/ 396240 w 1333500"/>
              <a:gd name="connsiteY28" fmla="*/ 876300 h 1196340"/>
              <a:gd name="connsiteX29" fmla="*/ 312420 w 1333500"/>
              <a:gd name="connsiteY29" fmla="*/ 1021080 h 1196340"/>
              <a:gd name="connsiteX30" fmla="*/ 144780 w 1333500"/>
              <a:gd name="connsiteY30" fmla="*/ 1143000 h 1196340"/>
              <a:gd name="connsiteX31" fmla="*/ 7620 w 1333500"/>
              <a:gd name="connsiteY31" fmla="*/ 1196340 h 1196340"/>
              <a:gd name="connsiteX32" fmla="*/ 0 w 1333500"/>
              <a:gd name="connsiteY32" fmla="*/ 1104900 h 1196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333500" h="1196340">
                <a:moveTo>
                  <a:pt x="0" y="1104900"/>
                </a:moveTo>
                <a:lnTo>
                  <a:pt x="91440" y="1074420"/>
                </a:lnTo>
                <a:lnTo>
                  <a:pt x="205740" y="975360"/>
                </a:lnTo>
                <a:lnTo>
                  <a:pt x="358140" y="914400"/>
                </a:lnTo>
                <a:lnTo>
                  <a:pt x="373380" y="754380"/>
                </a:lnTo>
                <a:lnTo>
                  <a:pt x="457200" y="739140"/>
                </a:lnTo>
                <a:lnTo>
                  <a:pt x="525780" y="617220"/>
                </a:lnTo>
                <a:lnTo>
                  <a:pt x="617220" y="594360"/>
                </a:lnTo>
                <a:lnTo>
                  <a:pt x="800100" y="571500"/>
                </a:lnTo>
                <a:lnTo>
                  <a:pt x="777240" y="457200"/>
                </a:lnTo>
                <a:lnTo>
                  <a:pt x="838200" y="403860"/>
                </a:lnTo>
                <a:lnTo>
                  <a:pt x="868680" y="289560"/>
                </a:lnTo>
                <a:lnTo>
                  <a:pt x="929640" y="281940"/>
                </a:lnTo>
                <a:lnTo>
                  <a:pt x="1028700" y="251460"/>
                </a:lnTo>
                <a:lnTo>
                  <a:pt x="1059180" y="160020"/>
                </a:lnTo>
                <a:lnTo>
                  <a:pt x="1120140" y="144780"/>
                </a:lnTo>
                <a:lnTo>
                  <a:pt x="1219200" y="114300"/>
                </a:lnTo>
                <a:lnTo>
                  <a:pt x="1287780" y="15240"/>
                </a:lnTo>
                <a:lnTo>
                  <a:pt x="1333500" y="0"/>
                </a:lnTo>
                <a:lnTo>
                  <a:pt x="1325880" y="83820"/>
                </a:lnTo>
                <a:lnTo>
                  <a:pt x="1226820" y="144780"/>
                </a:lnTo>
                <a:lnTo>
                  <a:pt x="1066800" y="251460"/>
                </a:lnTo>
                <a:lnTo>
                  <a:pt x="929640" y="312420"/>
                </a:lnTo>
                <a:lnTo>
                  <a:pt x="853440" y="502920"/>
                </a:lnTo>
                <a:lnTo>
                  <a:pt x="822960" y="617220"/>
                </a:lnTo>
                <a:lnTo>
                  <a:pt x="708660" y="678180"/>
                </a:lnTo>
                <a:lnTo>
                  <a:pt x="586740" y="678180"/>
                </a:lnTo>
                <a:lnTo>
                  <a:pt x="449580" y="792480"/>
                </a:lnTo>
                <a:lnTo>
                  <a:pt x="396240" y="876300"/>
                </a:lnTo>
                <a:lnTo>
                  <a:pt x="312420" y="1021080"/>
                </a:lnTo>
                <a:lnTo>
                  <a:pt x="144780" y="1143000"/>
                </a:lnTo>
                <a:lnTo>
                  <a:pt x="7620" y="1196340"/>
                </a:lnTo>
                <a:lnTo>
                  <a:pt x="0" y="11049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2" name="Forme libre : forme 51">
            <a:extLst>
              <a:ext uri="{FF2B5EF4-FFF2-40B4-BE49-F238E27FC236}">
                <a16:creationId xmlns:a16="http://schemas.microsoft.com/office/drawing/2014/main" id="{108FAF81-4085-0632-AEB6-39D645B18022}"/>
              </a:ext>
            </a:extLst>
          </p:cNvPr>
          <p:cNvSpPr/>
          <p:nvPr/>
        </p:nvSpPr>
        <p:spPr>
          <a:xfrm>
            <a:off x="6298074" y="4263970"/>
            <a:ext cx="1827048" cy="1220790"/>
          </a:xfrm>
          <a:custGeom>
            <a:avLst/>
            <a:gdLst>
              <a:gd name="connsiteX0" fmla="*/ 1753665 w 1827048"/>
              <a:gd name="connsiteY0" fmla="*/ 286008 h 1220790"/>
              <a:gd name="connsiteX1" fmla="*/ 1316785 w 1827048"/>
              <a:gd name="connsiteY1" fmla="*/ 174248 h 1220790"/>
              <a:gd name="connsiteX2" fmla="*/ 920545 w 1827048"/>
              <a:gd name="connsiteY2" fmla="*/ 1528 h 1220790"/>
              <a:gd name="connsiteX3" fmla="*/ 473505 w 1827048"/>
              <a:gd name="connsiteY3" fmla="*/ 103128 h 1220790"/>
              <a:gd name="connsiteX4" fmla="*/ 351585 w 1827048"/>
              <a:gd name="connsiteY4" fmla="*/ 326648 h 1220790"/>
              <a:gd name="connsiteX5" fmla="*/ 6145 w 1827048"/>
              <a:gd name="connsiteY5" fmla="*/ 550168 h 1220790"/>
              <a:gd name="connsiteX6" fmla="*/ 138225 w 1827048"/>
              <a:gd name="connsiteY6" fmla="*/ 956568 h 1220790"/>
              <a:gd name="connsiteX7" fmla="*/ 239825 w 1827048"/>
              <a:gd name="connsiteY7" fmla="*/ 1088648 h 1220790"/>
              <a:gd name="connsiteX8" fmla="*/ 422705 w 1827048"/>
              <a:gd name="connsiteY8" fmla="*/ 1017528 h 1220790"/>
              <a:gd name="connsiteX9" fmla="*/ 564945 w 1827048"/>
              <a:gd name="connsiteY9" fmla="*/ 1180088 h 1220790"/>
              <a:gd name="connsiteX10" fmla="*/ 686865 w 1827048"/>
              <a:gd name="connsiteY10" fmla="*/ 1058168 h 1220790"/>
              <a:gd name="connsiteX11" fmla="*/ 920545 w 1827048"/>
              <a:gd name="connsiteY11" fmla="*/ 1220728 h 1220790"/>
              <a:gd name="connsiteX12" fmla="*/ 1042465 w 1827048"/>
              <a:gd name="connsiteY12" fmla="*/ 1078488 h 1220790"/>
              <a:gd name="connsiteX13" fmla="*/ 1286305 w 1827048"/>
              <a:gd name="connsiteY13" fmla="*/ 1159768 h 1220790"/>
              <a:gd name="connsiteX14" fmla="*/ 1448865 w 1827048"/>
              <a:gd name="connsiteY14" fmla="*/ 1007368 h 1220790"/>
              <a:gd name="connsiteX15" fmla="*/ 1580945 w 1827048"/>
              <a:gd name="connsiteY15" fmla="*/ 854968 h 1220790"/>
              <a:gd name="connsiteX16" fmla="*/ 1814625 w 1827048"/>
              <a:gd name="connsiteY16" fmla="*/ 661928 h 1220790"/>
              <a:gd name="connsiteX17" fmla="*/ 1753665 w 1827048"/>
              <a:gd name="connsiteY17" fmla="*/ 286008 h 1220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27048" h="1220790">
                <a:moveTo>
                  <a:pt x="1753665" y="286008"/>
                </a:moveTo>
                <a:cubicBezTo>
                  <a:pt x="1670692" y="204728"/>
                  <a:pt x="1455638" y="221661"/>
                  <a:pt x="1316785" y="174248"/>
                </a:cubicBezTo>
                <a:cubicBezTo>
                  <a:pt x="1177932" y="126835"/>
                  <a:pt x="1061092" y="13381"/>
                  <a:pt x="920545" y="1528"/>
                </a:cubicBezTo>
                <a:cubicBezTo>
                  <a:pt x="779998" y="-10325"/>
                  <a:pt x="568332" y="48941"/>
                  <a:pt x="473505" y="103128"/>
                </a:cubicBezTo>
                <a:cubicBezTo>
                  <a:pt x="378678" y="157315"/>
                  <a:pt x="429478" y="252141"/>
                  <a:pt x="351585" y="326648"/>
                </a:cubicBezTo>
                <a:cubicBezTo>
                  <a:pt x="273692" y="401155"/>
                  <a:pt x="41705" y="445181"/>
                  <a:pt x="6145" y="550168"/>
                </a:cubicBezTo>
                <a:cubicBezTo>
                  <a:pt x="-29415" y="655155"/>
                  <a:pt x="99278" y="866821"/>
                  <a:pt x="138225" y="956568"/>
                </a:cubicBezTo>
                <a:cubicBezTo>
                  <a:pt x="177172" y="1046315"/>
                  <a:pt x="192412" y="1078488"/>
                  <a:pt x="239825" y="1088648"/>
                </a:cubicBezTo>
                <a:cubicBezTo>
                  <a:pt x="287238" y="1098808"/>
                  <a:pt x="368518" y="1002288"/>
                  <a:pt x="422705" y="1017528"/>
                </a:cubicBezTo>
                <a:cubicBezTo>
                  <a:pt x="476892" y="1032768"/>
                  <a:pt x="520918" y="1173315"/>
                  <a:pt x="564945" y="1180088"/>
                </a:cubicBezTo>
                <a:cubicBezTo>
                  <a:pt x="608972" y="1186861"/>
                  <a:pt x="627598" y="1051395"/>
                  <a:pt x="686865" y="1058168"/>
                </a:cubicBezTo>
                <a:cubicBezTo>
                  <a:pt x="746132" y="1064941"/>
                  <a:pt x="861278" y="1217341"/>
                  <a:pt x="920545" y="1220728"/>
                </a:cubicBezTo>
                <a:cubicBezTo>
                  <a:pt x="979812" y="1224115"/>
                  <a:pt x="981505" y="1088648"/>
                  <a:pt x="1042465" y="1078488"/>
                </a:cubicBezTo>
                <a:cubicBezTo>
                  <a:pt x="1103425" y="1068328"/>
                  <a:pt x="1218572" y="1171621"/>
                  <a:pt x="1286305" y="1159768"/>
                </a:cubicBezTo>
                <a:cubicBezTo>
                  <a:pt x="1354038" y="1147915"/>
                  <a:pt x="1399758" y="1058168"/>
                  <a:pt x="1448865" y="1007368"/>
                </a:cubicBezTo>
                <a:cubicBezTo>
                  <a:pt x="1497972" y="956568"/>
                  <a:pt x="1519985" y="912541"/>
                  <a:pt x="1580945" y="854968"/>
                </a:cubicBezTo>
                <a:cubicBezTo>
                  <a:pt x="1641905" y="797395"/>
                  <a:pt x="1792612" y="755061"/>
                  <a:pt x="1814625" y="661928"/>
                </a:cubicBezTo>
                <a:cubicBezTo>
                  <a:pt x="1836638" y="568795"/>
                  <a:pt x="1836638" y="367288"/>
                  <a:pt x="1753665" y="286008"/>
                </a:cubicBezTo>
                <a:close/>
              </a:path>
            </a:pathLst>
          </a:custGeom>
          <a:solidFill>
            <a:srgbClr val="DB06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magma</a:t>
            </a:r>
          </a:p>
        </p:txBody>
      </p:sp>
      <p:sp>
        <p:nvSpPr>
          <p:cNvPr id="54" name="Forme libre : forme 53">
            <a:extLst>
              <a:ext uri="{FF2B5EF4-FFF2-40B4-BE49-F238E27FC236}">
                <a16:creationId xmlns:a16="http://schemas.microsoft.com/office/drawing/2014/main" id="{A6A7080B-AF73-CF81-3B80-0A7A7B887935}"/>
              </a:ext>
            </a:extLst>
          </p:cNvPr>
          <p:cNvSpPr/>
          <p:nvPr/>
        </p:nvSpPr>
        <p:spPr>
          <a:xfrm rot="15837228">
            <a:off x="5430275" y="3298973"/>
            <a:ext cx="1823660" cy="1077056"/>
          </a:xfrm>
          <a:custGeom>
            <a:avLst/>
            <a:gdLst>
              <a:gd name="connsiteX0" fmla="*/ 0 w 1333500"/>
              <a:gd name="connsiteY0" fmla="*/ 1104900 h 1196340"/>
              <a:gd name="connsiteX1" fmla="*/ 91440 w 1333500"/>
              <a:gd name="connsiteY1" fmla="*/ 1074420 h 1196340"/>
              <a:gd name="connsiteX2" fmla="*/ 205740 w 1333500"/>
              <a:gd name="connsiteY2" fmla="*/ 975360 h 1196340"/>
              <a:gd name="connsiteX3" fmla="*/ 358140 w 1333500"/>
              <a:gd name="connsiteY3" fmla="*/ 914400 h 1196340"/>
              <a:gd name="connsiteX4" fmla="*/ 373380 w 1333500"/>
              <a:gd name="connsiteY4" fmla="*/ 754380 h 1196340"/>
              <a:gd name="connsiteX5" fmla="*/ 457200 w 1333500"/>
              <a:gd name="connsiteY5" fmla="*/ 739140 h 1196340"/>
              <a:gd name="connsiteX6" fmla="*/ 525780 w 1333500"/>
              <a:gd name="connsiteY6" fmla="*/ 617220 h 1196340"/>
              <a:gd name="connsiteX7" fmla="*/ 617220 w 1333500"/>
              <a:gd name="connsiteY7" fmla="*/ 594360 h 1196340"/>
              <a:gd name="connsiteX8" fmla="*/ 800100 w 1333500"/>
              <a:gd name="connsiteY8" fmla="*/ 571500 h 1196340"/>
              <a:gd name="connsiteX9" fmla="*/ 777240 w 1333500"/>
              <a:gd name="connsiteY9" fmla="*/ 457200 h 1196340"/>
              <a:gd name="connsiteX10" fmla="*/ 838200 w 1333500"/>
              <a:gd name="connsiteY10" fmla="*/ 403860 h 1196340"/>
              <a:gd name="connsiteX11" fmla="*/ 868680 w 1333500"/>
              <a:gd name="connsiteY11" fmla="*/ 289560 h 1196340"/>
              <a:gd name="connsiteX12" fmla="*/ 929640 w 1333500"/>
              <a:gd name="connsiteY12" fmla="*/ 281940 h 1196340"/>
              <a:gd name="connsiteX13" fmla="*/ 1028700 w 1333500"/>
              <a:gd name="connsiteY13" fmla="*/ 251460 h 1196340"/>
              <a:gd name="connsiteX14" fmla="*/ 1059180 w 1333500"/>
              <a:gd name="connsiteY14" fmla="*/ 160020 h 1196340"/>
              <a:gd name="connsiteX15" fmla="*/ 1120140 w 1333500"/>
              <a:gd name="connsiteY15" fmla="*/ 144780 h 1196340"/>
              <a:gd name="connsiteX16" fmla="*/ 1219200 w 1333500"/>
              <a:gd name="connsiteY16" fmla="*/ 114300 h 1196340"/>
              <a:gd name="connsiteX17" fmla="*/ 1287780 w 1333500"/>
              <a:gd name="connsiteY17" fmla="*/ 15240 h 1196340"/>
              <a:gd name="connsiteX18" fmla="*/ 1333500 w 1333500"/>
              <a:gd name="connsiteY18" fmla="*/ 0 h 1196340"/>
              <a:gd name="connsiteX19" fmla="*/ 1325880 w 1333500"/>
              <a:gd name="connsiteY19" fmla="*/ 83820 h 1196340"/>
              <a:gd name="connsiteX20" fmla="*/ 1226820 w 1333500"/>
              <a:gd name="connsiteY20" fmla="*/ 144780 h 1196340"/>
              <a:gd name="connsiteX21" fmla="*/ 1066800 w 1333500"/>
              <a:gd name="connsiteY21" fmla="*/ 251460 h 1196340"/>
              <a:gd name="connsiteX22" fmla="*/ 929640 w 1333500"/>
              <a:gd name="connsiteY22" fmla="*/ 312420 h 1196340"/>
              <a:gd name="connsiteX23" fmla="*/ 853440 w 1333500"/>
              <a:gd name="connsiteY23" fmla="*/ 502920 h 1196340"/>
              <a:gd name="connsiteX24" fmla="*/ 822960 w 1333500"/>
              <a:gd name="connsiteY24" fmla="*/ 617220 h 1196340"/>
              <a:gd name="connsiteX25" fmla="*/ 708660 w 1333500"/>
              <a:gd name="connsiteY25" fmla="*/ 678180 h 1196340"/>
              <a:gd name="connsiteX26" fmla="*/ 586740 w 1333500"/>
              <a:gd name="connsiteY26" fmla="*/ 678180 h 1196340"/>
              <a:gd name="connsiteX27" fmla="*/ 449580 w 1333500"/>
              <a:gd name="connsiteY27" fmla="*/ 792480 h 1196340"/>
              <a:gd name="connsiteX28" fmla="*/ 396240 w 1333500"/>
              <a:gd name="connsiteY28" fmla="*/ 876300 h 1196340"/>
              <a:gd name="connsiteX29" fmla="*/ 312420 w 1333500"/>
              <a:gd name="connsiteY29" fmla="*/ 1021080 h 1196340"/>
              <a:gd name="connsiteX30" fmla="*/ 144780 w 1333500"/>
              <a:gd name="connsiteY30" fmla="*/ 1143000 h 1196340"/>
              <a:gd name="connsiteX31" fmla="*/ 7620 w 1333500"/>
              <a:gd name="connsiteY31" fmla="*/ 1196340 h 1196340"/>
              <a:gd name="connsiteX32" fmla="*/ 0 w 1333500"/>
              <a:gd name="connsiteY32" fmla="*/ 1104900 h 1196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333500" h="1196340">
                <a:moveTo>
                  <a:pt x="0" y="1104900"/>
                </a:moveTo>
                <a:lnTo>
                  <a:pt x="91440" y="1074420"/>
                </a:lnTo>
                <a:lnTo>
                  <a:pt x="205740" y="975360"/>
                </a:lnTo>
                <a:lnTo>
                  <a:pt x="358140" y="914400"/>
                </a:lnTo>
                <a:lnTo>
                  <a:pt x="373380" y="754380"/>
                </a:lnTo>
                <a:lnTo>
                  <a:pt x="457200" y="739140"/>
                </a:lnTo>
                <a:lnTo>
                  <a:pt x="525780" y="617220"/>
                </a:lnTo>
                <a:lnTo>
                  <a:pt x="617220" y="594360"/>
                </a:lnTo>
                <a:lnTo>
                  <a:pt x="800100" y="571500"/>
                </a:lnTo>
                <a:lnTo>
                  <a:pt x="777240" y="457200"/>
                </a:lnTo>
                <a:lnTo>
                  <a:pt x="838200" y="403860"/>
                </a:lnTo>
                <a:lnTo>
                  <a:pt x="868680" y="289560"/>
                </a:lnTo>
                <a:lnTo>
                  <a:pt x="929640" y="281940"/>
                </a:lnTo>
                <a:lnTo>
                  <a:pt x="1028700" y="251460"/>
                </a:lnTo>
                <a:lnTo>
                  <a:pt x="1059180" y="160020"/>
                </a:lnTo>
                <a:lnTo>
                  <a:pt x="1120140" y="144780"/>
                </a:lnTo>
                <a:lnTo>
                  <a:pt x="1219200" y="114300"/>
                </a:lnTo>
                <a:lnTo>
                  <a:pt x="1287780" y="15240"/>
                </a:lnTo>
                <a:lnTo>
                  <a:pt x="1333500" y="0"/>
                </a:lnTo>
                <a:lnTo>
                  <a:pt x="1325880" y="83820"/>
                </a:lnTo>
                <a:lnTo>
                  <a:pt x="1226820" y="144780"/>
                </a:lnTo>
                <a:lnTo>
                  <a:pt x="1066800" y="251460"/>
                </a:lnTo>
                <a:lnTo>
                  <a:pt x="929640" y="312420"/>
                </a:lnTo>
                <a:lnTo>
                  <a:pt x="853440" y="502920"/>
                </a:lnTo>
                <a:lnTo>
                  <a:pt x="822960" y="617220"/>
                </a:lnTo>
                <a:lnTo>
                  <a:pt x="708660" y="678180"/>
                </a:lnTo>
                <a:lnTo>
                  <a:pt x="586740" y="678180"/>
                </a:lnTo>
                <a:lnTo>
                  <a:pt x="449580" y="792480"/>
                </a:lnTo>
                <a:lnTo>
                  <a:pt x="396240" y="876300"/>
                </a:lnTo>
                <a:lnTo>
                  <a:pt x="312420" y="1021080"/>
                </a:lnTo>
                <a:lnTo>
                  <a:pt x="144780" y="1143000"/>
                </a:lnTo>
                <a:lnTo>
                  <a:pt x="7620" y="1196340"/>
                </a:lnTo>
                <a:lnTo>
                  <a:pt x="0" y="1104900"/>
                </a:lnTo>
                <a:close/>
              </a:path>
            </a:pathLst>
          </a:custGeom>
          <a:solidFill>
            <a:srgbClr val="DB06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5" name="Forme libre : forme 54">
            <a:extLst>
              <a:ext uri="{FF2B5EF4-FFF2-40B4-BE49-F238E27FC236}">
                <a16:creationId xmlns:a16="http://schemas.microsoft.com/office/drawing/2014/main" id="{E9F5920A-8556-F76D-DC13-0CE821C6CBF3}"/>
              </a:ext>
            </a:extLst>
          </p:cNvPr>
          <p:cNvSpPr/>
          <p:nvPr/>
        </p:nvSpPr>
        <p:spPr>
          <a:xfrm>
            <a:off x="5433523" y="1943100"/>
            <a:ext cx="636548" cy="1139949"/>
          </a:xfrm>
          <a:custGeom>
            <a:avLst/>
            <a:gdLst>
              <a:gd name="connsiteX0" fmla="*/ 224062 w 439711"/>
              <a:gd name="connsiteY0" fmla="*/ 14435 h 989890"/>
              <a:gd name="connsiteX1" fmla="*/ 438070 w 439711"/>
              <a:gd name="connsiteY1" fmla="*/ 286809 h 989890"/>
              <a:gd name="connsiteX2" fmla="*/ 321338 w 439711"/>
              <a:gd name="connsiteY2" fmla="*/ 452179 h 989890"/>
              <a:gd name="connsiteX3" fmla="*/ 292155 w 439711"/>
              <a:gd name="connsiteY3" fmla="*/ 734282 h 989890"/>
              <a:gd name="connsiteX4" fmla="*/ 233789 w 439711"/>
              <a:gd name="connsiteY4" fmla="*/ 987201 h 989890"/>
              <a:gd name="connsiteX5" fmla="*/ 48964 w 439711"/>
              <a:gd name="connsiteY5" fmla="*/ 568911 h 989890"/>
              <a:gd name="connsiteX6" fmla="*/ 146240 w 439711"/>
              <a:gd name="connsiteY6" fmla="*/ 442452 h 989890"/>
              <a:gd name="connsiteX7" fmla="*/ 325 w 439711"/>
              <a:gd name="connsiteY7" fmla="*/ 82528 h 989890"/>
              <a:gd name="connsiteX8" fmla="*/ 224062 w 439711"/>
              <a:gd name="connsiteY8" fmla="*/ 14435 h 989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9711" h="989890">
                <a:moveTo>
                  <a:pt x="224062" y="14435"/>
                </a:moveTo>
                <a:cubicBezTo>
                  <a:pt x="297019" y="48482"/>
                  <a:pt x="421857" y="213852"/>
                  <a:pt x="438070" y="286809"/>
                </a:cubicBezTo>
                <a:cubicBezTo>
                  <a:pt x="454283" y="359766"/>
                  <a:pt x="345657" y="377600"/>
                  <a:pt x="321338" y="452179"/>
                </a:cubicBezTo>
                <a:cubicBezTo>
                  <a:pt x="297019" y="526758"/>
                  <a:pt x="306746" y="645112"/>
                  <a:pt x="292155" y="734282"/>
                </a:cubicBezTo>
                <a:cubicBezTo>
                  <a:pt x="277564" y="823452"/>
                  <a:pt x="274321" y="1014763"/>
                  <a:pt x="233789" y="987201"/>
                </a:cubicBezTo>
                <a:cubicBezTo>
                  <a:pt x="193257" y="959639"/>
                  <a:pt x="63555" y="659702"/>
                  <a:pt x="48964" y="568911"/>
                </a:cubicBezTo>
                <a:cubicBezTo>
                  <a:pt x="34373" y="478120"/>
                  <a:pt x="154346" y="523516"/>
                  <a:pt x="146240" y="442452"/>
                </a:cubicBezTo>
                <a:cubicBezTo>
                  <a:pt x="138133" y="361388"/>
                  <a:pt x="-7781" y="157107"/>
                  <a:pt x="325" y="82528"/>
                </a:cubicBezTo>
                <a:cubicBezTo>
                  <a:pt x="8431" y="7949"/>
                  <a:pt x="151105" y="-19612"/>
                  <a:pt x="224062" y="14435"/>
                </a:cubicBezTo>
                <a:close/>
              </a:path>
            </a:pathLst>
          </a:custGeom>
          <a:solidFill>
            <a:srgbClr val="DB060C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21D9616B-65E5-385A-A4E1-39697A2B612C}"/>
              </a:ext>
            </a:extLst>
          </p:cNvPr>
          <p:cNvSpPr txBox="1"/>
          <p:nvPr/>
        </p:nvSpPr>
        <p:spPr>
          <a:xfrm>
            <a:off x="3551473" y="1746902"/>
            <a:ext cx="23317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Roches magmatiques </a:t>
            </a:r>
            <a:b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volcaniques </a:t>
            </a:r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C0231E88-DFC5-154A-B994-E709B0B3F73D}"/>
              </a:ext>
            </a:extLst>
          </p:cNvPr>
          <p:cNvSpPr txBox="1"/>
          <p:nvPr/>
        </p:nvSpPr>
        <p:spPr>
          <a:xfrm>
            <a:off x="5105058" y="2493254"/>
            <a:ext cx="32455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Refroidissement</a:t>
            </a:r>
          </a:p>
          <a:p>
            <a:pPr algn="ctr"/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rapide</a:t>
            </a: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5673D2F7-1438-1DA1-059A-884A0EB6B547}"/>
              </a:ext>
            </a:extLst>
          </p:cNvPr>
          <p:cNvSpPr txBox="1"/>
          <p:nvPr/>
        </p:nvSpPr>
        <p:spPr>
          <a:xfrm>
            <a:off x="7948495" y="5545532"/>
            <a:ext cx="2033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Fusion partielle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6B8DEB08-9C79-2631-D461-238FC125CC13}"/>
              </a:ext>
            </a:extLst>
          </p:cNvPr>
          <p:cNvGrpSpPr/>
          <p:nvPr/>
        </p:nvGrpSpPr>
        <p:grpSpPr>
          <a:xfrm>
            <a:off x="699248" y="2330032"/>
            <a:ext cx="5134860" cy="3200309"/>
            <a:chOff x="699248" y="2330032"/>
            <a:chExt cx="5134860" cy="3200309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B80A391C-95CE-FB02-5916-5D8AFDA6D167}"/>
                </a:ext>
              </a:extLst>
            </p:cNvPr>
            <p:cNvSpPr/>
            <p:nvPr/>
          </p:nvSpPr>
          <p:spPr>
            <a:xfrm>
              <a:off x="745604" y="2807147"/>
              <a:ext cx="2412000" cy="1836000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28B7C813-853D-B3B5-213F-3F4165F6BD0B}"/>
                </a:ext>
              </a:extLst>
            </p:cNvPr>
            <p:cNvSpPr txBox="1"/>
            <p:nvPr/>
          </p:nvSpPr>
          <p:spPr>
            <a:xfrm>
              <a:off x="1070776" y="4714643"/>
              <a:ext cx="16738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Petits cristaux</a:t>
              </a:r>
            </a:p>
          </p:txBody>
        </p:sp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0D5B4114-A3D1-7F2A-C513-9972332B70C7}"/>
                </a:ext>
              </a:extLst>
            </p:cNvPr>
            <p:cNvSpPr txBox="1"/>
            <p:nvPr/>
          </p:nvSpPr>
          <p:spPr>
            <a:xfrm>
              <a:off x="699248" y="2330032"/>
              <a:ext cx="24832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i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En surface</a:t>
              </a:r>
            </a:p>
          </p:txBody>
        </p:sp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8AEC4DFE-E425-53AD-35F8-30A2A074F23C}"/>
                </a:ext>
              </a:extLst>
            </p:cNvPr>
            <p:cNvSpPr txBox="1"/>
            <p:nvPr/>
          </p:nvSpPr>
          <p:spPr>
            <a:xfrm>
              <a:off x="1160595" y="5130231"/>
              <a:ext cx="15308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2000" i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(Non jointifs)</a:t>
              </a:r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BD95B79A-0C99-5BDE-43EA-DE53F37432E9}"/>
                </a:ext>
              </a:extLst>
            </p:cNvPr>
            <p:cNvSpPr/>
            <p:nvPr/>
          </p:nvSpPr>
          <p:spPr>
            <a:xfrm>
              <a:off x="5605508" y="2682316"/>
              <a:ext cx="228600" cy="22860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88" name="Connecteur droit 87">
              <a:extLst>
                <a:ext uri="{FF2B5EF4-FFF2-40B4-BE49-F238E27FC236}">
                  <a16:creationId xmlns:a16="http://schemas.microsoft.com/office/drawing/2014/main" id="{E342E8D3-4748-65A2-A09F-3693220A2D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57728" y="2676144"/>
              <a:ext cx="2590800" cy="146304"/>
            </a:xfrm>
            <a:prstGeom prst="line">
              <a:avLst/>
            </a:prstGeom>
            <a:ln w="635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cteur droit 91">
              <a:extLst>
                <a:ext uri="{FF2B5EF4-FFF2-40B4-BE49-F238E27FC236}">
                  <a16:creationId xmlns:a16="http://schemas.microsoft.com/office/drawing/2014/main" id="{DBF980DE-D481-03C6-A779-ECC91A5B7263}"/>
                </a:ext>
              </a:extLst>
            </p:cNvPr>
            <p:cNvCxnSpPr>
              <a:cxnSpLocks/>
              <a:stCxn id="87" idx="5"/>
            </p:cNvCxnSpPr>
            <p:nvPr/>
          </p:nvCxnSpPr>
          <p:spPr>
            <a:xfrm flipH="1">
              <a:off x="3173506" y="2877438"/>
              <a:ext cx="2627124" cy="1748350"/>
            </a:xfrm>
            <a:prstGeom prst="line">
              <a:avLst/>
            </a:prstGeom>
            <a:ln w="635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Espace réservé du contenu 3">
            <a:extLst>
              <a:ext uri="{FF2B5EF4-FFF2-40B4-BE49-F238E27FC236}">
                <a16:creationId xmlns:a16="http://schemas.microsoft.com/office/drawing/2014/main" id="{6A50A329-ABF4-B8AA-D7AE-9A4101013FB4}"/>
              </a:ext>
            </a:extLst>
          </p:cNvPr>
          <p:cNvSpPr txBox="1">
            <a:spLocks/>
          </p:cNvSpPr>
          <p:nvPr/>
        </p:nvSpPr>
        <p:spPr>
          <a:xfrm>
            <a:off x="922020" y="599142"/>
            <a:ext cx="1027747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Orienter les élèves vers l’observation de la structure de la roche : quelques gros cristaux, mais surtout de petits cristaux.</a:t>
            </a:r>
          </a:p>
        </p:txBody>
      </p:sp>
    </p:spTree>
    <p:extLst>
      <p:ext uri="{BB962C8B-B14F-4D97-AF65-F5344CB8AC3E}">
        <p14:creationId xmlns:p14="http://schemas.microsoft.com/office/powerpoint/2010/main" val="10022364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8" grpId="0" animBg="1"/>
      <p:bldP spid="77" grpId="0"/>
      <p:bldP spid="8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92361-CB41-C500-11A5-5696B1EC4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3A9575-357F-DDFA-5ED3-A93081189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8" y="444179"/>
            <a:ext cx="10277091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On récapitule.</a:t>
            </a:r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BA0D1FBA-F9A8-A636-836B-42C0D3C8465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62747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A054821-B57D-59F5-F356-E9F7DE16A4D7}"/>
              </a:ext>
            </a:extLst>
          </p:cNvPr>
          <p:cNvSpPr txBox="1"/>
          <p:nvPr/>
        </p:nvSpPr>
        <p:spPr>
          <a:xfrm>
            <a:off x="733312" y="2027443"/>
            <a:ext cx="10551459" cy="461665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/>
              <a:t>Processus de formation des roches métamorphiques  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4D7AA09-3137-01D5-7B16-0AAE48BC8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901" y="3012141"/>
            <a:ext cx="8766482" cy="266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0275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984328F-9260-2AC3-D17D-9269657185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3115197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FED4DC-4D24-49F9-47BD-729AD9D43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316" y="399365"/>
            <a:ext cx="10778296" cy="625980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Notre tâche consiste à décrire les processus impliqués dans la formation des roches magmatiques.</a:t>
            </a:r>
            <a:b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b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BD8B40-CD58-1B43-CB76-A861CE5E35E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80290" y="689687"/>
            <a:ext cx="10277475" cy="268287"/>
          </a:xfrm>
        </p:spPr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Indiquer les différents supports utilisés et les étapes à suivre pour réaliser cette tâche.</a:t>
            </a:r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0669E6B1-1B70-976E-CBEA-81DA3071FB5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7916" y="497458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à coins arrondis 6">
            <a:extLst>
              <a:ext uri="{FF2B5EF4-FFF2-40B4-BE49-F238E27FC236}">
                <a16:creationId xmlns:a16="http://schemas.microsoft.com/office/drawing/2014/main" id="{75E8FA03-1EAB-8A53-4775-38F04D156E40}"/>
              </a:ext>
            </a:extLst>
          </p:cNvPr>
          <p:cNvSpPr/>
          <p:nvPr/>
        </p:nvSpPr>
        <p:spPr>
          <a:xfrm>
            <a:off x="343495" y="1735494"/>
            <a:ext cx="11056025" cy="4914988"/>
          </a:xfrm>
          <a:prstGeom prst="roundRect">
            <a:avLst>
              <a:gd name="adj" fmla="val 5694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ts val="1800"/>
              </a:spcBef>
              <a:spcAft>
                <a:spcPts val="1800"/>
              </a:spcAft>
              <a:defRPr/>
            </a:pPr>
            <a:endParaRPr lang="fr-FR" b="1" noProof="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à coins arrondis 4">
            <a:extLst>
              <a:ext uri="{FF2B5EF4-FFF2-40B4-BE49-F238E27FC236}">
                <a16:creationId xmlns:a16="http://schemas.microsoft.com/office/drawing/2014/main" id="{E2B8CBC6-AD1A-EC69-CECB-FD87C15A46F0}"/>
              </a:ext>
            </a:extLst>
          </p:cNvPr>
          <p:cNvSpPr/>
          <p:nvPr/>
        </p:nvSpPr>
        <p:spPr>
          <a:xfrm>
            <a:off x="343495" y="1202709"/>
            <a:ext cx="2519464" cy="466928"/>
          </a:xfrm>
          <a:prstGeom prst="roundRect">
            <a:avLst/>
          </a:prstGeom>
          <a:solidFill>
            <a:srgbClr val="1D9A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Tâche à réussir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567B457-6BD9-19E6-C31E-12813BF04C1C}"/>
              </a:ext>
            </a:extLst>
          </p:cNvPr>
          <p:cNvSpPr txBox="1"/>
          <p:nvPr/>
        </p:nvSpPr>
        <p:spPr>
          <a:xfrm>
            <a:off x="5405376" y="2938098"/>
            <a:ext cx="5879940" cy="3560684"/>
          </a:xfrm>
          <a:prstGeom prst="roundRect">
            <a:avLst>
              <a:gd name="adj" fmla="val 5952"/>
            </a:avLst>
          </a:prstGeom>
          <a:solidFill>
            <a:srgbClr val="1D9A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>
              <a:spcBef>
                <a:spcPts val="1800"/>
              </a:spcBef>
              <a:spcAft>
                <a:spcPts val="1800"/>
              </a:spcAft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fr-FR" sz="2400" b="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 </a:t>
            </a:r>
            <a:r>
              <a:rPr lang="fr-FR" sz="2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J’identifie </a:t>
            </a:r>
            <a:r>
              <a:rPr lang="fr-FR" sz="2400" b="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étapes de la formation d’une roche magmatique.</a:t>
            </a:r>
          </a:p>
          <a:p>
            <a:pPr algn="just">
              <a:lnSpc>
                <a:spcPct val="150000"/>
              </a:lnSpc>
            </a:pPr>
            <a:r>
              <a:rPr lang="fr-FR" sz="2400" b="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2- je </a:t>
            </a:r>
            <a:r>
              <a:rPr lang="fr-FR" sz="2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décris</a:t>
            </a:r>
            <a:r>
              <a:rPr lang="fr-FR" sz="2400" b="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le processus impliqué dans la formation de cette roche magmatique.</a:t>
            </a:r>
          </a:p>
        </p:txBody>
      </p:sp>
      <p:sp>
        <p:nvSpPr>
          <p:cNvPr id="6" name="Rectangle à coins arrondis 3">
            <a:extLst>
              <a:ext uri="{FF2B5EF4-FFF2-40B4-BE49-F238E27FC236}">
                <a16:creationId xmlns:a16="http://schemas.microsoft.com/office/drawing/2014/main" id="{5E5E85B4-40BF-81A1-208F-E8837DA931B5}"/>
              </a:ext>
            </a:extLst>
          </p:cNvPr>
          <p:cNvSpPr/>
          <p:nvPr/>
        </p:nvSpPr>
        <p:spPr>
          <a:xfrm>
            <a:off x="449340" y="1872158"/>
            <a:ext cx="4239201" cy="100993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</a:rPr>
              <a:t>Support : </a:t>
            </a:r>
            <a:br>
              <a:rPr lang="fr-FR" b="1" noProof="0" dirty="0">
                <a:solidFill>
                  <a:schemeClr val="tx1"/>
                </a:solidFill>
              </a:rPr>
            </a:br>
            <a:r>
              <a:rPr lang="fr-FR" b="1" noProof="0" dirty="0">
                <a:solidFill>
                  <a:schemeClr val="tx1"/>
                </a:solidFill>
                <a:sym typeface="Calibri"/>
              </a:rPr>
              <a:t>Modèle de formation des roches magmatiques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676ABFC-731A-BD91-AB35-F29EEF3CE21E}"/>
              </a:ext>
            </a:extLst>
          </p:cNvPr>
          <p:cNvSpPr txBox="1"/>
          <p:nvPr/>
        </p:nvSpPr>
        <p:spPr>
          <a:xfrm>
            <a:off x="4981588" y="2028203"/>
            <a:ext cx="680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noProof="0" dirty="0">
                <a:latin typeface="Arial" panose="020B0604020202020204" pitchFamily="34" charset="0"/>
                <a:cs typeface="Arial" panose="020B0604020202020204" pitchFamily="34" charset="0"/>
              </a:rPr>
              <a:t>Je réalise ma tâche </a:t>
            </a:r>
            <a:br>
              <a:rPr lang="fr-FR" sz="2000" b="1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b="1" noProof="0" dirty="0">
                <a:latin typeface="Arial" panose="020B0604020202020204" pitchFamily="34" charset="0"/>
                <a:cs typeface="Arial" panose="020B0604020202020204" pitchFamily="34" charset="0"/>
              </a:rPr>
              <a:t>en répondant aux deux consignes : </a:t>
            </a:r>
          </a:p>
          <a:p>
            <a:pPr algn="ctr"/>
            <a:r>
              <a:rPr lang="fr-FR" sz="20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41B872F-96FD-6453-5AF6-59FC12BCA1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539" y="3377702"/>
            <a:ext cx="4757974" cy="238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5953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rgbClr val="C0000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82E87B-33D1-24C2-2293-200ACAD4C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Image 68">
            <a:extLst>
              <a:ext uri="{FF2B5EF4-FFF2-40B4-BE49-F238E27FC236}">
                <a16:creationId xmlns:a16="http://schemas.microsoft.com/office/drawing/2014/main" id="{04C17CF1-16A3-DA77-A1C8-4052EB5D1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" y="2715678"/>
            <a:ext cx="6827520" cy="342096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CE09D3F-12D0-3409-B725-95F543C48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572" y="355070"/>
            <a:ext cx="10766562" cy="503371"/>
          </a:xfrm>
        </p:spPr>
        <p:txBody>
          <a:bodyPr/>
          <a:lstStyle/>
          <a:p>
            <a:pPr algn="just"/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la première consigne,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J’</a:t>
            </a: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identifie, à partir du document, les étapes de formation d’une roche magmatique plutonique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ou volcanique</a:t>
            </a: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F2D21C3-EAB6-D810-09BD-BA792DFA6C1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69198" y="940713"/>
            <a:ext cx="10277475" cy="268287"/>
          </a:xfrm>
        </p:spPr>
        <p:txBody>
          <a:bodyPr/>
          <a:lstStyle/>
          <a:p>
            <a:r>
              <a:rPr lang="fr-FR" noProof="0" dirty="0"/>
              <a:t>.</a:t>
            </a:r>
          </a:p>
        </p:txBody>
      </p:sp>
      <p:pic>
        <p:nvPicPr>
          <p:cNvPr id="3" name="Google Shape;289;p51">
            <a:extLst>
              <a:ext uri="{FF2B5EF4-FFF2-40B4-BE49-F238E27FC236}">
                <a16:creationId xmlns:a16="http://schemas.microsoft.com/office/drawing/2014/main" id="{ABB334B7-D753-5AE4-1B9B-F2BB55DD221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44085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C745EF39-D47B-7C50-1418-9DA0D2D92867}"/>
              </a:ext>
            </a:extLst>
          </p:cNvPr>
          <p:cNvGrpSpPr/>
          <p:nvPr/>
        </p:nvGrpSpPr>
        <p:grpSpPr>
          <a:xfrm>
            <a:off x="579812" y="1183409"/>
            <a:ext cx="11037454" cy="399011"/>
            <a:chOff x="526472" y="1937789"/>
            <a:chExt cx="11037454" cy="39901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68BC24E-49F0-3B8D-9689-8E3CE84C1444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À partir du document, Identifiez les étapes de la formation du Granite.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92EC09D4-5F1D-985F-B9A6-E4ABB6437B07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sp>
        <p:nvSpPr>
          <p:cNvPr id="55" name="ZoneTexte 54" hidden="1">
            <a:extLst>
              <a:ext uri="{FF2B5EF4-FFF2-40B4-BE49-F238E27FC236}">
                <a16:creationId xmlns:a16="http://schemas.microsoft.com/office/drawing/2014/main" id="{5278645D-6FC4-5794-BE0D-54ED2B9A7147}"/>
              </a:ext>
            </a:extLst>
          </p:cNvPr>
          <p:cNvSpPr txBox="1"/>
          <p:nvPr/>
        </p:nvSpPr>
        <p:spPr>
          <a:xfrm>
            <a:off x="437987" y="3246917"/>
            <a:ext cx="11464290" cy="12579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0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E91FBA6-B26E-2EA7-DBE9-D9080B393FCF}"/>
              </a:ext>
            </a:extLst>
          </p:cNvPr>
          <p:cNvSpPr txBox="1"/>
          <p:nvPr/>
        </p:nvSpPr>
        <p:spPr>
          <a:xfrm>
            <a:off x="421525" y="5350182"/>
            <a:ext cx="3799493" cy="617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Remarque</a:t>
            </a:r>
            <a:endParaRPr lang="fr-FR" sz="1200" b="1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1200" b="1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Granite est une roche magmatique plutonique 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48A2F12D-76AB-22F1-B1E5-876DD9B21CE0}"/>
              </a:ext>
            </a:extLst>
          </p:cNvPr>
          <p:cNvGrpSpPr/>
          <p:nvPr/>
        </p:nvGrpSpPr>
        <p:grpSpPr>
          <a:xfrm>
            <a:off x="485644" y="1717726"/>
            <a:ext cx="10034574" cy="412287"/>
            <a:chOff x="1152698" y="4834312"/>
            <a:chExt cx="9814983" cy="412287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EC5E14C4-745C-3358-DA20-D8E23957DE47}"/>
                </a:ext>
              </a:extLst>
            </p:cNvPr>
            <p:cNvSpPr/>
            <p:nvPr/>
          </p:nvSpPr>
          <p:spPr>
            <a:xfrm>
              <a:off x="1683787" y="4834312"/>
              <a:ext cx="9283894" cy="411480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dirty="0"/>
                <a:t>J’identifie  à partir du document le type de la roche présentée : plutonique ou volcanique.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E15065EA-9E29-15C8-DD7C-81E8543F45B8}"/>
                </a:ext>
              </a:extLst>
            </p:cNvPr>
            <p:cNvSpPr/>
            <p:nvPr/>
          </p:nvSpPr>
          <p:spPr>
            <a:xfrm>
              <a:off x="1152698" y="4835119"/>
              <a:ext cx="504000" cy="4114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a</a:t>
              </a: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2C102A18-C751-2D38-27C4-427BF2DC61AF}"/>
              </a:ext>
            </a:extLst>
          </p:cNvPr>
          <p:cNvGrpSpPr/>
          <p:nvPr/>
        </p:nvGrpSpPr>
        <p:grpSpPr>
          <a:xfrm>
            <a:off x="471133" y="1724683"/>
            <a:ext cx="10056697" cy="412287"/>
            <a:chOff x="1187533" y="4834312"/>
            <a:chExt cx="8862203" cy="412287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BDEB112D-DC29-F994-86DA-A76A90B17939}"/>
                </a:ext>
              </a:extLst>
            </p:cNvPr>
            <p:cNvSpPr/>
            <p:nvPr/>
          </p:nvSpPr>
          <p:spPr>
            <a:xfrm>
              <a:off x="1678395" y="4834312"/>
              <a:ext cx="8371341" cy="411480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dirty="0"/>
                <a:t>Je repère en ordre les 3 étapes de la formation de cette roche magmatique.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BD4BB8C-3ED9-F757-CE21-50EF5CBFBF9C}"/>
                </a:ext>
              </a:extLst>
            </p:cNvPr>
            <p:cNvSpPr/>
            <p:nvPr/>
          </p:nvSpPr>
          <p:spPr>
            <a:xfrm>
              <a:off x="1187533" y="4835119"/>
              <a:ext cx="465680" cy="4114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b</a:t>
              </a:r>
            </a:p>
          </p:txBody>
        </p: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0B9C9FB8-5360-FB47-F62A-BA5D36FA52B4}"/>
              </a:ext>
            </a:extLst>
          </p:cNvPr>
          <p:cNvSpPr/>
          <p:nvPr/>
        </p:nvSpPr>
        <p:spPr>
          <a:xfrm>
            <a:off x="771263" y="5718735"/>
            <a:ext cx="3108960" cy="213360"/>
          </a:xfrm>
          <a:prstGeom prst="rect">
            <a:avLst/>
          </a:prstGeom>
          <a:solidFill>
            <a:srgbClr val="C00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1018425D-6189-6C2B-7D11-AFBC59CD2363}"/>
              </a:ext>
            </a:extLst>
          </p:cNvPr>
          <p:cNvGrpSpPr/>
          <p:nvPr/>
        </p:nvGrpSpPr>
        <p:grpSpPr>
          <a:xfrm>
            <a:off x="6301550" y="5157232"/>
            <a:ext cx="5433247" cy="532008"/>
            <a:chOff x="6310514" y="5336526"/>
            <a:chExt cx="5433247" cy="532008"/>
          </a:xfrm>
        </p:grpSpPr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126888B-15BF-0608-C913-74A9B7FCEBE5}"/>
                </a:ext>
              </a:extLst>
            </p:cNvPr>
            <p:cNvSpPr txBox="1"/>
            <p:nvPr/>
          </p:nvSpPr>
          <p:spPr>
            <a:xfrm>
              <a:off x="7149825" y="5336526"/>
              <a:ext cx="45939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Fusion partielle de la roche mère.</a:t>
              </a:r>
              <a:endParaRPr lang="fr-FR" sz="2400" b="1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2" name="Groupe 71">
              <a:extLst>
                <a:ext uri="{FF2B5EF4-FFF2-40B4-BE49-F238E27FC236}">
                  <a16:creationId xmlns:a16="http://schemas.microsoft.com/office/drawing/2014/main" id="{75E53BD3-D3B3-2BB3-4C50-221071F7F9C6}"/>
                </a:ext>
              </a:extLst>
            </p:cNvPr>
            <p:cNvGrpSpPr/>
            <p:nvPr/>
          </p:nvGrpSpPr>
          <p:grpSpPr>
            <a:xfrm>
              <a:off x="6310514" y="5345314"/>
              <a:ext cx="947936" cy="523220"/>
              <a:chOff x="6310514" y="5345314"/>
              <a:chExt cx="947936" cy="523220"/>
            </a:xfrm>
          </p:grpSpPr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60E40CF-6E9A-ED0D-A697-B8C47DC10404}"/>
                  </a:ext>
                </a:extLst>
              </p:cNvPr>
              <p:cNvSpPr txBox="1"/>
              <p:nvPr/>
            </p:nvSpPr>
            <p:spPr>
              <a:xfrm>
                <a:off x="6310514" y="5345314"/>
                <a:ext cx="50526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fr-FR" sz="2800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Wingdings" panose="05000000000000000000" pitchFamily="2" charset="2"/>
                  </a:rPr>
                  <a:t></a:t>
                </a:r>
                <a:endParaRPr lang="fr-FR" sz="28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71" name="Connecteur droit avec flèche 70">
                <a:extLst>
                  <a:ext uri="{FF2B5EF4-FFF2-40B4-BE49-F238E27FC236}">
                    <a16:creationId xmlns:a16="http://schemas.microsoft.com/office/drawing/2014/main" id="{92992F59-BE6F-BC49-4E0B-E4B286BDC98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54501" y="5603369"/>
                <a:ext cx="603949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3F9B36A8-D11C-9F5D-F6A4-588500935EE5}"/>
              </a:ext>
            </a:extLst>
          </p:cNvPr>
          <p:cNvGrpSpPr/>
          <p:nvPr/>
        </p:nvGrpSpPr>
        <p:grpSpPr>
          <a:xfrm>
            <a:off x="6005714" y="4537950"/>
            <a:ext cx="5597454" cy="532008"/>
            <a:chOff x="6310514" y="5336526"/>
            <a:chExt cx="5597454" cy="532008"/>
          </a:xfrm>
        </p:grpSpPr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6B724C1E-25B6-3D4D-3C57-0EFB935318F3}"/>
                </a:ext>
              </a:extLst>
            </p:cNvPr>
            <p:cNvSpPr txBox="1"/>
            <p:nvPr/>
          </p:nvSpPr>
          <p:spPr>
            <a:xfrm>
              <a:off x="7514990" y="5336526"/>
              <a:ext cx="43929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Montée du magma.</a:t>
              </a:r>
              <a:endParaRPr lang="fr-FR" sz="2400" b="1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6" name="Groupe 75">
              <a:extLst>
                <a:ext uri="{FF2B5EF4-FFF2-40B4-BE49-F238E27FC236}">
                  <a16:creationId xmlns:a16="http://schemas.microsoft.com/office/drawing/2014/main" id="{EB1BA5EF-183B-CEB0-5D93-2B119F837A73}"/>
                </a:ext>
              </a:extLst>
            </p:cNvPr>
            <p:cNvGrpSpPr/>
            <p:nvPr/>
          </p:nvGrpSpPr>
          <p:grpSpPr>
            <a:xfrm>
              <a:off x="6310514" y="5345314"/>
              <a:ext cx="1243986" cy="523220"/>
              <a:chOff x="6310514" y="5345314"/>
              <a:chExt cx="1243986" cy="523220"/>
            </a:xfrm>
          </p:grpSpPr>
          <p:sp>
            <p:nvSpPr>
              <p:cNvPr id="77" name="ZoneTexte 76">
                <a:extLst>
                  <a:ext uri="{FF2B5EF4-FFF2-40B4-BE49-F238E27FC236}">
                    <a16:creationId xmlns:a16="http://schemas.microsoft.com/office/drawing/2014/main" id="{073CEC91-F645-2C96-F6A8-F4028F1EC7B2}"/>
                  </a:ext>
                </a:extLst>
              </p:cNvPr>
              <p:cNvSpPr txBox="1"/>
              <p:nvPr/>
            </p:nvSpPr>
            <p:spPr>
              <a:xfrm>
                <a:off x="6310514" y="5345314"/>
                <a:ext cx="50526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fr-FR" sz="2800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Wingdings" panose="05000000000000000000" pitchFamily="2" charset="2"/>
                  </a:rPr>
                  <a:t></a:t>
                </a:r>
                <a:endParaRPr lang="fr-FR" sz="28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78" name="Connecteur droit avec flèche 77">
                <a:extLst>
                  <a:ext uri="{FF2B5EF4-FFF2-40B4-BE49-F238E27FC236}">
                    <a16:creationId xmlns:a16="http://schemas.microsoft.com/office/drawing/2014/main" id="{F3A2B99E-E214-915F-C651-B59433CD74A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54500" y="5603369"/>
                <a:ext cx="9000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9" name="Groupe 78">
            <a:extLst>
              <a:ext uri="{FF2B5EF4-FFF2-40B4-BE49-F238E27FC236}">
                <a16:creationId xmlns:a16="http://schemas.microsoft.com/office/drawing/2014/main" id="{0C0C230F-FD4B-7ED2-52C5-9A84469F54EC}"/>
              </a:ext>
            </a:extLst>
          </p:cNvPr>
          <p:cNvGrpSpPr/>
          <p:nvPr/>
        </p:nvGrpSpPr>
        <p:grpSpPr>
          <a:xfrm>
            <a:off x="6391794" y="3933430"/>
            <a:ext cx="5238866" cy="532008"/>
            <a:chOff x="6310514" y="5336526"/>
            <a:chExt cx="5238866" cy="532008"/>
          </a:xfrm>
        </p:grpSpPr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5FE86380-795C-82CB-1DA0-D2F14C66491F}"/>
                </a:ext>
              </a:extLst>
            </p:cNvPr>
            <p:cNvSpPr txBox="1"/>
            <p:nvPr/>
          </p:nvSpPr>
          <p:spPr>
            <a:xfrm>
              <a:off x="7156402" y="5336526"/>
              <a:ext cx="43929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Refroidissement lent du magma.</a:t>
              </a:r>
            </a:p>
          </p:txBody>
        </p:sp>
        <p:grpSp>
          <p:nvGrpSpPr>
            <p:cNvPr id="81" name="Groupe 80">
              <a:extLst>
                <a:ext uri="{FF2B5EF4-FFF2-40B4-BE49-F238E27FC236}">
                  <a16:creationId xmlns:a16="http://schemas.microsoft.com/office/drawing/2014/main" id="{983B59D6-519B-E003-F814-CD7F0CECEA6A}"/>
                </a:ext>
              </a:extLst>
            </p:cNvPr>
            <p:cNvGrpSpPr/>
            <p:nvPr/>
          </p:nvGrpSpPr>
          <p:grpSpPr>
            <a:xfrm>
              <a:off x="6310514" y="5345314"/>
              <a:ext cx="883986" cy="523220"/>
              <a:chOff x="6310514" y="5345314"/>
              <a:chExt cx="883986" cy="523220"/>
            </a:xfrm>
          </p:grpSpPr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768D9AB4-7801-9D15-4D26-160AF3DB4327}"/>
                  </a:ext>
                </a:extLst>
              </p:cNvPr>
              <p:cNvSpPr txBox="1"/>
              <p:nvPr/>
            </p:nvSpPr>
            <p:spPr>
              <a:xfrm>
                <a:off x="6310514" y="5345314"/>
                <a:ext cx="50526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fr-FR" sz="2800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Wingdings" panose="05000000000000000000" pitchFamily="2" charset="2"/>
                  </a:rPr>
                  <a:t></a:t>
                </a:r>
                <a:endParaRPr lang="fr-FR" sz="28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83" name="Connecteur droit avec flèche 82">
                <a:extLst>
                  <a:ext uri="{FF2B5EF4-FFF2-40B4-BE49-F238E27FC236}">
                    <a16:creationId xmlns:a16="http://schemas.microsoft.com/office/drawing/2014/main" id="{3AD9A061-7CA0-44D5-3951-857FDD5CC4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54500" y="5603369"/>
                <a:ext cx="540000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261039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rgbClr val="C0000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8563BA-7E3B-B4AC-3071-AF81C4F65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03094E-41CB-CEB1-1B9B-3C04D8D77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572" y="381965"/>
            <a:ext cx="10766562" cy="503371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Ensuite, je décris le processus de la formation du Granite.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E934B52-1223-609A-E0B6-5879BDC6EE3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69198" y="940713"/>
            <a:ext cx="10277475" cy="268287"/>
          </a:xfrm>
        </p:spPr>
        <p:txBody>
          <a:bodyPr/>
          <a:lstStyle/>
          <a:p>
            <a:r>
              <a:rPr lang="fr-FR" noProof="0" dirty="0"/>
              <a:t>.</a:t>
            </a:r>
          </a:p>
        </p:txBody>
      </p:sp>
      <p:pic>
        <p:nvPicPr>
          <p:cNvPr id="3" name="Google Shape;289;p51">
            <a:extLst>
              <a:ext uri="{FF2B5EF4-FFF2-40B4-BE49-F238E27FC236}">
                <a16:creationId xmlns:a16="http://schemas.microsoft.com/office/drawing/2014/main" id="{3DD5B7C5-3018-114D-C0BF-B8BED421594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44085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95A13CD7-C4F3-9F8B-1425-17EE4BCEF09F}"/>
              </a:ext>
            </a:extLst>
          </p:cNvPr>
          <p:cNvGrpSpPr/>
          <p:nvPr/>
        </p:nvGrpSpPr>
        <p:grpSpPr>
          <a:xfrm>
            <a:off x="579812" y="1183409"/>
            <a:ext cx="11037454" cy="399011"/>
            <a:chOff x="526472" y="1937789"/>
            <a:chExt cx="11037454" cy="39901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5DB84E0-3CB3-3BFA-C7F8-1D0C93B171F0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Décrivez le processus de la formation du Granite, en complétant les phrases suivantes.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917407A0-CEEF-2EAF-1D38-15DDDB2F3F9B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4C7123D3-53C1-6B7A-59DD-ECB82EB28277}"/>
              </a:ext>
            </a:extLst>
          </p:cNvPr>
          <p:cNvSpPr txBox="1"/>
          <p:nvPr/>
        </p:nvSpPr>
        <p:spPr>
          <a:xfrm>
            <a:off x="323450" y="5084708"/>
            <a:ext cx="115136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Symbol" panose="05050102010706020507" pitchFamily="18" charset="2"/>
              <a:buChar char="·"/>
            </a:pPr>
            <a:r>
              <a:rPr lang="fr-FR" sz="2400" b="1" spc="-2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Fusion partielle : Une partie de la roche en profondeur </a:t>
            </a:r>
            <a:r>
              <a:rPr lang="fr-FR" sz="2400" b="1" spc="-2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fond</a:t>
            </a:r>
            <a:r>
              <a:rPr lang="fr-FR" sz="2400" b="1" spc="-2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sous l’effet de la </a:t>
            </a:r>
            <a:r>
              <a:rPr lang="fr-FR" sz="2400" b="1" spc="-2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température</a:t>
            </a:r>
            <a:r>
              <a:rPr lang="fr-FR" sz="2400" b="1" spc="-2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de </a:t>
            </a:r>
            <a:r>
              <a:rPr lang="fr-FR" sz="2400" b="1" spc="-2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pression</a:t>
            </a:r>
            <a:r>
              <a:rPr lang="fr-FR" sz="2400" b="1" spc="-2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formant du magma. </a:t>
            </a:r>
          </a:p>
          <a:p>
            <a:pPr marL="342900" indent="-342900" algn="just">
              <a:buFont typeface="Symbol" panose="05050102010706020507" pitchFamily="18" charset="2"/>
              <a:buChar char="·"/>
            </a:pPr>
            <a:r>
              <a:rPr lang="fr-FR" sz="2400" b="1" spc="-2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Refroidissement lent : Le magma se refroidit </a:t>
            </a:r>
            <a:r>
              <a:rPr lang="fr-FR" sz="2400" b="1" spc="-2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lentement</a:t>
            </a:r>
            <a:r>
              <a:rPr lang="fr-FR" sz="2400" b="1" spc="-2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 profondeur, formant des roches</a:t>
            </a:r>
            <a:r>
              <a:rPr lang="fr-FR" sz="2400" b="1" spc="-2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plutoniques (Granite) </a:t>
            </a:r>
            <a:r>
              <a:rPr lang="fr-FR" sz="2400" b="1" spc="-2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avec de </a:t>
            </a:r>
            <a:r>
              <a:rPr lang="fr-FR" sz="2400" b="1" spc="-2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gros</a:t>
            </a:r>
            <a:r>
              <a:rPr lang="fr-FR" sz="2400" b="1" spc="-2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cristaux 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591B05A-FB94-AA36-AF47-DF524B08A4EE}"/>
              </a:ext>
            </a:extLst>
          </p:cNvPr>
          <p:cNvGrpSpPr/>
          <p:nvPr/>
        </p:nvGrpSpPr>
        <p:grpSpPr>
          <a:xfrm>
            <a:off x="511620" y="1799943"/>
            <a:ext cx="5706300" cy="412287"/>
            <a:chOff x="1152698" y="4834312"/>
            <a:chExt cx="5581427" cy="41228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BAAFF78-F355-C4D2-D6A7-D801453D8DB9}"/>
                </a:ext>
              </a:extLst>
            </p:cNvPr>
            <p:cNvSpPr/>
            <p:nvPr/>
          </p:nvSpPr>
          <p:spPr>
            <a:xfrm>
              <a:off x="1683787" y="4834312"/>
              <a:ext cx="5050338" cy="411480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dirty="0"/>
                <a:t>Je commence par la fusion partielle du Granite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32D5C42-140D-ADD4-8BED-F0DD07B144EF}"/>
                </a:ext>
              </a:extLst>
            </p:cNvPr>
            <p:cNvSpPr/>
            <p:nvPr/>
          </p:nvSpPr>
          <p:spPr>
            <a:xfrm>
              <a:off x="1152698" y="4835119"/>
              <a:ext cx="504000" cy="4114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a</a:t>
              </a: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25074AD2-35E4-5C1C-3C73-51C86CD7E7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9530" y="2368437"/>
            <a:ext cx="5256450" cy="2633770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911A229-3A39-412D-9B36-3F6B0AF2768D}"/>
              </a:ext>
            </a:extLst>
          </p:cNvPr>
          <p:cNvSpPr/>
          <p:nvPr/>
        </p:nvSpPr>
        <p:spPr>
          <a:xfrm>
            <a:off x="8581625" y="5118093"/>
            <a:ext cx="755415" cy="36000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……….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53289D3-57F9-6A93-39CF-3631528DB5E5}"/>
              </a:ext>
            </a:extLst>
          </p:cNvPr>
          <p:cNvSpPr/>
          <p:nvPr/>
        </p:nvSpPr>
        <p:spPr>
          <a:xfrm>
            <a:off x="680721" y="5483853"/>
            <a:ext cx="1676400" cy="36000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…………….…….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B7B78A4-AE05-9A29-2E68-840045558937}"/>
              </a:ext>
            </a:extLst>
          </p:cNvPr>
          <p:cNvSpPr/>
          <p:nvPr/>
        </p:nvSpPr>
        <p:spPr>
          <a:xfrm>
            <a:off x="3088639" y="5483853"/>
            <a:ext cx="1320801" cy="36000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…….……….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C6B9A86-F8DD-8763-C92C-F5E892528F55}"/>
              </a:ext>
            </a:extLst>
          </p:cNvPr>
          <p:cNvGrpSpPr/>
          <p:nvPr/>
        </p:nvGrpSpPr>
        <p:grpSpPr>
          <a:xfrm>
            <a:off x="511620" y="1799943"/>
            <a:ext cx="5706300" cy="412287"/>
            <a:chOff x="1152698" y="4834312"/>
            <a:chExt cx="5581427" cy="412287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848CE4A-6FC7-B4FF-B13D-52D02DF2AEA8}"/>
                </a:ext>
              </a:extLst>
            </p:cNvPr>
            <p:cNvSpPr/>
            <p:nvPr/>
          </p:nvSpPr>
          <p:spPr>
            <a:xfrm>
              <a:off x="1683787" y="4834312"/>
              <a:ext cx="5050338" cy="411480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dirty="0"/>
                <a:t>Je passe à la solidification de la roche.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6BA502D-640A-9850-6E73-E017A7A9F748}"/>
                </a:ext>
              </a:extLst>
            </p:cNvPr>
            <p:cNvSpPr/>
            <p:nvPr/>
          </p:nvSpPr>
          <p:spPr>
            <a:xfrm>
              <a:off x="1152698" y="4835119"/>
              <a:ext cx="504000" cy="4114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b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5447A4FF-EED0-19CE-C11D-42BF6D3009D5}"/>
              </a:ext>
            </a:extLst>
          </p:cNvPr>
          <p:cNvSpPr/>
          <p:nvPr/>
        </p:nvSpPr>
        <p:spPr>
          <a:xfrm>
            <a:off x="6705599" y="5900413"/>
            <a:ext cx="1320801" cy="36000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…….……….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F4F55A5B-16E1-FC5A-1528-8D9DD9D89EF0}"/>
              </a:ext>
            </a:extLst>
          </p:cNvPr>
          <p:cNvSpPr/>
          <p:nvPr/>
        </p:nvSpPr>
        <p:spPr>
          <a:xfrm>
            <a:off x="1635759" y="6235693"/>
            <a:ext cx="2631441" cy="36000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…….……………………..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E097555-3BB0-76E3-4285-A173C7DCFE89}"/>
              </a:ext>
            </a:extLst>
          </p:cNvPr>
          <p:cNvSpPr/>
          <p:nvPr/>
        </p:nvSpPr>
        <p:spPr>
          <a:xfrm>
            <a:off x="5333999" y="6245853"/>
            <a:ext cx="609601" cy="36000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….…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FB8CA2F-EE25-5B41-1D34-92F680DFF27A}"/>
              </a:ext>
            </a:extLst>
          </p:cNvPr>
          <p:cNvSpPr/>
          <p:nvPr/>
        </p:nvSpPr>
        <p:spPr>
          <a:xfrm>
            <a:off x="314960" y="5872480"/>
            <a:ext cx="11592560" cy="79248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1690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  <p:bldP spid="15" grpId="0" animBg="1"/>
      <p:bldP spid="25" grpId="0" animBg="1"/>
      <p:bldP spid="26" grpId="0" animBg="1"/>
      <p:bldP spid="27" grpId="0" animBg="1"/>
      <p:bldP spid="3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FD0CC-9758-2E8A-76B9-8FE6DEAA6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289;p51">
            <a:extLst>
              <a:ext uri="{FF2B5EF4-FFF2-40B4-BE49-F238E27FC236}">
                <a16:creationId xmlns:a16="http://schemas.microsoft.com/office/drawing/2014/main" id="{4570B808-5889-05C3-77C9-4AA3B93E9D3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44085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8BFFF0DE-079E-12A9-FF9E-6264AD1EC4B8}"/>
              </a:ext>
            </a:extLst>
          </p:cNvPr>
          <p:cNvSpPr txBox="1">
            <a:spLocks/>
          </p:cNvSpPr>
          <p:nvPr/>
        </p:nvSpPr>
        <p:spPr>
          <a:xfrm>
            <a:off x="1241934" y="444633"/>
            <a:ext cx="10277091" cy="2675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terminer, voici les deux étapes, que j’ai suivi</a:t>
            </a: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es</a:t>
            </a:r>
            <a:r>
              <a:rPr lang="fr-FR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pour répondre à la tâche demandée.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989723-284A-A6EB-96F0-3C73EBDA682A}"/>
              </a:ext>
            </a:extLst>
          </p:cNvPr>
          <p:cNvGrpSpPr/>
          <p:nvPr/>
        </p:nvGrpSpPr>
        <p:grpSpPr>
          <a:xfrm>
            <a:off x="406192" y="2433476"/>
            <a:ext cx="11037454" cy="399011"/>
            <a:chOff x="526472" y="1937789"/>
            <a:chExt cx="11037454" cy="39901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E6C3A6-DF11-5486-4A95-DCD2C869F545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J’identifie les étapes de la formation d’une roche magmatique.</a:t>
              </a: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B59FCF33-7BEF-8765-FE73-67033771353E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539C8A9-E634-E1EF-C47E-093D2AB59AAA}"/>
              </a:ext>
            </a:extLst>
          </p:cNvPr>
          <p:cNvGrpSpPr/>
          <p:nvPr/>
        </p:nvGrpSpPr>
        <p:grpSpPr>
          <a:xfrm>
            <a:off x="406192" y="3261066"/>
            <a:ext cx="11037454" cy="399011"/>
            <a:chOff x="526472" y="1937789"/>
            <a:chExt cx="11037454" cy="39901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F967A48-C198-8695-B529-07B38AAC822A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je décris le processus impliqué dans la formation de cette roche magmatique.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E5F33CD5-09E6-EA58-BDDB-0782090540DB}"/>
                </a:ext>
              </a:extLst>
            </p:cNvPr>
            <p:cNvSpPr/>
            <p:nvPr/>
          </p:nvSpPr>
          <p:spPr>
            <a:xfrm>
              <a:off x="541251" y="1937789"/>
              <a:ext cx="396001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99010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89BF96-0313-F392-D622-FDAA9480D0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05 min</a:t>
            </a:r>
          </a:p>
        </p:txBody>
      </p:sp>
    </p:spTree>
    <p:extLst>
      <p:ext uri="{BB962C8B-B14F-4D97-AF65-F5344CB8AC3E}">
        <p14:creationId xmlns:p14="http://schemas.microsoft.com/office/powerpoint/2010/main" val="15172883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A7E55-AF15-B67F-AA51-7D1634ABC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A4D851-4152-DFE1-856D-7E4EA919D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983" y="297486"/>
            <a:ext cx="10372033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Vérifions maintenant est-ce que vous avez bien compris. Répondez à la question suivante: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F3236D4-D4AC-24A9-D2B7-B73BA3C4BE9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09983" y="630841"/>
            <a:ext cx="10372459" cy="299327"/>
          </a:xfrm>
        </p:spPr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C407558-6DEB-5750-2EB4-8C88D7F3C476}"/>
              </a:ext>
            </a:extLst>
          </p:cNvPr>
          <p:cNvGrpSpPr/>
          <p:nvPr/>
        </p:nvGrpSpPr>
        <p:grpSpPr>
          <a:xfrm>
            <a:off x="11176000" y="340894"/>
            <a:ext cx="443414" cy="553186"/>
            <a:chOff x="779844" y="4335989"/>
            <a:chExt cx="563238" cy="575842"/>
          </a:xfrm>
        </p:grpSpPr>
        <p:pic>
          <p:nvPicPr>
            <p:cNvPr id="11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A658CF10-DAC7-2163-AE26-B2C150F94CE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7BCC2F9-D6D2-BE3F-29B8-FCF84CD08615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3" name="TextBox 3">
            <a:extLst>
              <a:ext uri="{FF2B5EF4-FFF2-40B4-BE49-F238E27FC236}">
                <a16:creationId xmlns:a16="http://schemas.microsoft.com/office/drawing/2014/main" id="{211C236B-5FE6-9762-691F-9B3D30B362B8}"/>
              </a:ext>
            </a:extLst>
          </p:cNvPr>
          <p:cNvSpPr txBox="1"/>
          <p:nvPr/>
        </p:nvSpPr>
        <p:spPr>
          <a:xfrm>
            <a:off x="532963" y="1089018"/>
            <a:ext cx="631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Choisissez la bonne réponse :</a:t>
            </a:r>
          </a:p>
        </p:txBody>
      </p:sp>
      <p:sp>
        <p:nvSpPr>
          <p:cNvPr id="7" name="Rectangle: Rounded Corners 22">
            <a:extLst>
              <a:ext uri="{FF2B5EF4-FFF2-40B4-BE49-F238E27FC236}">
                <a16:creationId xmlns:a16="http://schemas.microsoft.com/office/drawing/2014/main" id="{18C599E1-457E-E290-E242-6B04C91EBACB}"/>
              </a:ext>
            </a:extLst>
          </p:cNvPr>
          <p:cNvSpPr/>
          <p:nvPr/>
        </p:nvSpPr>
        <p:spPr>
          <a:xfrm>
            <a:off x="3059640" y="2761052"/>
            <a:ext cx="6918078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solidification du </a:t>
            </a: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magma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: Rounded Corners 3">
            <a:extLst>
              <a:ext uri="{FF2B5EF4-FFF2-40B4-BE49-F238E27FC236}">
                <a16:creationId xmlns:a16="http://schemas.microsoft.com/office/drawing/2014/main" id="{C1513C9D-880A-AFEC-1E17-4DBF49911CE6}"/>
              </a:ext>
            </a:extLst>
          </p:cNvPr>
          <p:cNvSpPr/>
          <p:nvPr/>
        </p:nvSpPr>
        <p:spPr>
          <a:xfrm>
            <a:off x="3059640" y="3912843"/>
            <a:ext cx="6944972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refroidissement du magma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4">
            <a:extLst>
              <a:ext uri="{FF2B5EF4-FFF2-40B4-BE49-F238E27FC236}">
                <a16:creationId xmlns:a16="http://schemas.microsoft.com/office/drawing/2014/main" id="{35A26236-8D39-E2A4-1B46-7807CD089182}"/>
              </a:ext>
            </a:extLst>
          </p:cNvPr>
          <p:cNvSpPr/>
          <p:nvPr/>
        </p:nvSpPr>
        <p:spPr>
          <a:xfrm>
            <a:off x="3056355" y="5064634"/>
            <a:ext cx="69123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fusion partielle de la roche mère</a:t>
            </a:r>
          </a:p>
        </p:txBody>
      </p:sp>
      <p:sp>
        <p:nvSpPr>
          <p:cNvPr id="15" name="Rectangle: Rounded Corners 22">
            <a:extLst>
              <a:ext uri="{FF2B5EF4-FFF2-40B4-BE49-F238E27FC236}">
                <a16:creationId xmlns:a16="http://schemas.microsoft.com/office/drawing/2014/main" id="{8F36DCEC-F8EE-6985-E486-02736F23FE6E}"/>
              </a:ext>
            </a:extLst>
          </p:cNvPr>
          <p:cNvSpPr/>
          <p:nvPr/>
        </p:nvSpPr>
        <p:spPr>
          <a:xfrm>
            <a:off x="2206169" y="2761052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: Rounded Corners 3">
            <a:extLst>
              <a:ext uri="{FF2B5EF4-FFF2-40B4-BE49-F238E27FC236}">
                <a16:creationId xmlns:a16="http://schemas.microsoft.com/office/drawing/2014/main" id="{4C1F176E-CF09-D9A6-045D-C55C9B9831ED}"/>
              </a:ext>
            </a:extLst>
          </p:cNvPr>
          <p:cNvSpPr/>
          <p:nvPr/>
        </p:nvSpPr>
        <p:spPr>
          <a:xfrm>
            <a:off x="2206169" y="3912843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7" name="Rectangle: Rounded Corners 4">
            <a:extLst>
              <a:ext uri="{FF2B5EF4-FFF2-40B4-BE49-F238E27FC236}">
                <a16:creationId xmlns:a16="http://schemas.microsoft.com/office/drawing/2014/main" id="{73C1EC20-3283-0324-6438-0EE1A2CA3D33}"/>
              </a:ext>
            </a:extLst>
          </p:cNvPr>
          <p:cNvSpPr/>
          <p:nvPr/>
        </p:nvSpPr>
        <p:spPr>
          <a:xfrm>
            <a:off x="2206169" y="5064634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1E3163F-48A4-3076-4880-DF3CB07659D8}"/>
              </a:ext>
            </a:extLst>
          </p:cNvPr>
          <p:cNvSpPr txBox="1"/>
          <p:nvPr/>
        </p:nvSpPr>
        <p:spPr>
          <a:xfrm>
            <a:off x="636493" y="1761287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première étape de la formation des roches magmatiques est :</a:t>
            </a:r>
          </a:p>
        </p:txBody>
      </p:sp>
    </p:spTree>
    <p:extLst>
      <p:ext uri="{BB962C8B-B14F-4D97-AF65-F5344CB8AC3E}">
        <p14:creationId xmlns:p14="http://schemas.microsoft.com/office/powerpoint/2010/main" val="10060484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E02B3-1380-BD46-341C-48FF239F0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8">
            <a:extLst>
              <a:ext uri="{FF2B5EF4-FFF2-40B4-BE49-F238E27FC236}">
                <a16:creationId xmlns:a16="http://schemas.microsoft.com/office/drawing/2014/main" id="{9F45C094-7B12-9391-FC69-D485CCE54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Excellent travail ! </a:t>
            </a:r>
          </a:p>
        </p:txBody>
      </p:sp>
      <p:sp>
        <p:nvSpPr>
          <p:cNvPr id="22" name="Espace réservé du contenu 3">
            <a:extLst>
              <a:ext uri="{FF2B5EF4-FFF2-40B4-BE49-F238E27FC236}">
                <a16:creationId xmlns:a16="http://schemas.microsoft.com/office/drawing/2014/main" id="{1A0A7E78-64A9-3E18-B671-FB887265F245}"/>
              </a:ext>
            </a:extLst>
          </p:cNvPr>
          <p:cNvSpPr txBox="1">
            <a:spLocks/>
          </p:cNvSpPr>
          <p:nvPr/>
        </p:nvSpPr>
        <p:spPr>
          <a:xfrm>
            <a:off x="788063" y="655225"/>
            <a:ext cx="10372459" cy="299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Expliquer davantage si nécessaire.</a:t>
            </a:r>
          </a:p>
        </p:txBody>
      </p:sp>
      <p:pic>
        <p:nvPicPr>
          <p:cNvPr id="23" name="Image 8">
            <a:extLst>
              <a:ext uri="{FF2B5EF4-FFF2-40B4-BE49-F238E27FC236}">
                <a16:creationId xmlns:a16="http://schemas.microsoft.com/office/drawing/2014/main" id="{ECCE8C76-B701-3387-1C91-3F94FFB2E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5716" y="505406"/>
            <a:ext cx="325863" cy="325863"/>
          </a:xfrm>
          <a:prstGeom prst="rect">
            <a:avLst/>
          </a:prstGeom>
        </p:spPr>
      </p:pic>
      <p:sp>
        <p:nvSpPr>
          <p:cNvPr id="7" name="Rectangle: Rounded Corners 22">
            <a:extLst>
              <a:ext uri="{FF2B5EF4-FFF2-40B4-BE49-F238E27FC236}">
                <a16:creationId xmlns:a16="http://schemas.microsoft.com/office/drawing/2014/main" id="{99497DA6-D748-5A80-D152-CDDF9C70ED45}"/>
              </a:ext>
            </a:extLst>
          </p:cNvPr>
          <p:cNvSpPr/>
          <p:nvPr/>
        </p:nvSpPr>
        <p:spPr>
          <a:xfrm>
            <a:off x="3009214" y="2692136"/>
            <a:ext cx="6918078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solidification du </a:t>
            </a: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magma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: Rounded Corners 3">
            <a:extLst>
              <a:ext uri="{FF2B5EF4-FFF2-40B4-BE49-F238E27FC236}">
                <a16:creationId xmlns:a16="http://schemas.microsoft.com/office/drawing/2014/main" id="{951E54FA-C61A-2A71-9202-BCE09188A0B0}"/>
              </a:ext>
            </a:extLst>
          </p:cNvPr>
          <p:cNvSpPr/>
          <p:nvPr/>
        </p:nvSpPr>
        <p:spPr>
          <a:xfrm>
            <a:off x="3009214" y="3843927"/>
            <a:ext cx="6944972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refroidissement du magma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: Rounded Corners 4">
            <a:extLst>
              <a:ext uri="{FF2B5EF4-FFF2-40B4-BE49-F238E27FC236}">
                <a16:creationId xmlns:a16="http://schemas.microsoft.com/office/drawing/2014/main" id="{F4E70353-D5F3-A940-8866-6838D5455340}"/>
              </a:ext>
            </a:extLst>
          </p:cNvPr>
          <p:cNvSpPr/>
          <p:nvPr/>
        </p:nvSpPr>
        <p:spPr>
          <a:xfrm>
            <a:off x="3005929" y="4995718"/>
            <a:ext cx="6912397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fusion partielle de la roche mère</a:t>
            </a:r>
          </a:p>
        </p:txBody>
      </p:sp>
      <p:sp>
        <p:nvSpPr>
          <p:cNvPr id="13" name="Rectangle: Rounded Corners 22">
            <a:extLst>
              <a:ext uri="{FF2B5EF4-FFF2-40B4-BE49-F238E27FC236}">
                <a16:creationId xmlns:a16="http://schemas.microsoft.com/office/drawing/2014/main" id="{2BBA90CE-FFD6-EA43-7B5B-68F280223FB0}"/>
              </a:ext>
            </a:extLst>
          </p:cNvPr>
          <p:cNvSpPr/>
          <p:nvPr/>
        </p:nvSpPr>
        <p:spPr>
          <a:xfrm>
            <a:off x="2155743" y="269213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3">
            <a:extLst>
              <a:ext uri="{FF2B5EF4-FFF2-40B4-BE49-F238E27FC236}">
                <a16:creationId xmlns:a16="http://schemas.microsoft.com/office/drawing/2014/main" id="{E2C6792D-30C2-1670-DCAE-51606237361F}"/>
              </a:ext>
            </a:extLst>
          </p:cNvPr>
          <p:cNvSpPr/>
          <p:nvPr/>
        </p:nvSpPr>
        <p:spPr>
          <a:xfrm>
            <a:off x="2155743" y="3843927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5" name="Rectangle: Rounded Corners 4">
            <a:extLst>
              <a:ext uri="{FF2B5EF4-FFF2-40B4-BE49-F238E27FC236}">
                <a16:creationId xmlns:a16="http://schemas.microsoft.com/office/drawing/2014/main" id="{9566E7E7-33A0-0B44-0D3D-2AEC5B5A6B1C}"/>
              </a:ext>
            </a:extLst>
          </p:cNvPr>
          <p:cNvSpPr/>
          <p:nvPr/>
        </p:nvSpPr>
        <p:spPr>
          <a:xfrm>
            <a:off x="2155743" y="4995718"/>
            <a:ext cx="823997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2C2C0F5-B9C0-A821-550B-BC74389E5754}"/>
              </a:ext>
            </a:extLst>
          </p:cNvPr>
          <p:cNvSpPr txBox="1"/>
          <p:nvPr/>
        </p:nvSpPr>
        <p:spPr>
          <a:xfrm>
            <a:off x="636493" y="1644745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première étape de la formation des roches magmatiques est :</a:t>
            </a:r>
          </a:p>
        </p:txBody>
      </p:sp>
    </p:spTree>
    <p:extLst>
      <p:ext uri="{BB962C8B-B14F-4D97-AF65-F5344CB8AC3E}">
        <p14:creationId xmlns:p14="http://schemas.microsoft.com/office/powerpoint/2010/main" val="6016956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3E649-9106-6EE0-5D78-D8DBA6F52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4D39B7E1-9346-FE3D-880B-0408ABFB2F11}"/>
              </a:ext>
            </a:extLst>
          </p:cNvPr>
          <p:cNvSpPr txBox="1"/>
          <p:nvPr/>
        </p:nvSpPr>
        <p:spPr>
          <a:xfrm>
            <a:off x="532963" y="1089018"/>
            <a:ext cx="631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Choisissez la bonne réponse :</a:t>
            </a:r>
          </a:p>
        </p:txBody>
      </p:sp>
      <p:sp>
        <p:nvSpPr>
          <p:cNvPr id="7" name="Rectangle: Rounded Corners 22">
            <a:extLst>
              <a:ext uri="{FF2B5EF4-FFF2-40B4-BE49-F238E27FC236}">
                <a16:creationId xmlns:a16="http://schemas.microsoft.com/office/drawing/2014/main" id="{10C6CDE9-D6AA-B978-E4A1-329073F24D72}"/>
              </a:ext>
            </a:extLst>
          </p:cNvPr>
          <p:cNvSpPr/>
          <p:nvPr/>
        </p:nvSpPr>
        <p:spPr>
          <a:xfrm>
            <a:off x="3677010" y="2755076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L’érosion et le transport</a:t>
            </a:r>
          </a:p>
        </p:txBody>
      </p:sp>
      <p:sp>
        <p:nvSpPr>
          <p:cNvPr id="8" name="Rectangle: Rounded Corners 3">
            <a:extLst>
              <a:ext uri="{FF2B5EF4-FFF2-40B4-BE49-F238E27FC236}">
                <a16:creationId xmlns:a16="http://schemas.microsoft.com/office/drawing/2014/main" id="{7E0557C4-54BF-21E8-F8D1-23262C61A873}"/>
              </a:ext>
            </a:extLst>
          </p:cNvPr>
          <p:cNvSpPr/>
          <p:nvPr/>
        </p:nvSpPr>
        <p:spPr>
          <a:xfrm>
            <a:off x="3677010" y="3906867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pression et la température</a:t>
            </a:r>
          </a:p>
        </p:txBody>
      </p:sp>
      <p:sp>
        <p:nvSpPr>
          <p:cNvPr id="14" name="Rectangle: Rounded Corners 4">
            <a:extLst>
              <a:ext uri="{FF2B5EF4-FFF2-40B4-BE49-F238E27FC236}">
                <a16:creationId xmlns:a16="http://schemas.microsoft.com/office/drawing/2014/main" id="{B87A305B-671E-B1EA-59F9-D083C274A530}"/>
              </a:ext>
            </a:extLst>
          </p:cNvPr>
          <p:cNvSpPr/>
          <p:nvPr/>
        </p:nvSpPr>
        <p:spPr>
          <a:xfrm>
            <a:off x="3673726" y="5058658"/>
            <a:ext cx="528082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pluie et le vent</a:t>
            </a:r>
          </a:p>
        </p:txBody>
      </p:sp>
      <p:sp>
        <p:nvSpPr>
          <p:cNvPr id="15" name="Rectangle: Rounded Corners 22">
            <a:extLst>
              <a:ext uri="{FF2B5EF4-FFF2-40B4-BE49-F238E27FC236}">
                <a16:creationId xmlns:a16="http://schemas.microsoft.com/office/drawing/2014/main" id="{701D059C-6EA0-B3F9-1178-CC494CF8CB42}"/>
              </a:ext>
            </a:extLst>
          </p:cNvPr>
          <p:cNvSpPr/>
          <p:nvPr/>
        </p:nvSpPr>
        <p:spPr>
          <a:xfrm>
            <a:off x="2823539" y="275507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: Rounded Corners 3">
            <a:extLst>
              <a:ext uri="{FF2B5EF4-FFF2-40B4-BE49-F238E27FC236}">
                <a16:creationId xmlns:a16="http://schemas.microsoft.com/office/drawing/2014/main" id="{F97C16C9-DE8E-2EBC-4E9F-77F567EEC828}"/>
              </a:ext>
            </a:extLst>
          </p:cNvPr>
          <p:cNvSpPr/>
          <p:nvPr/>
        </p:nvSpPr>
        <p:spPr>
          <a:xfrm>
            <a:off x="2823539" y="3906867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7" name="Rectangle: Rounded Corners 4">
            <a:extLst>
              <a:ext uri="{FF2B5EF4-FFF2-40B4-BE49-F238E27FC236}">
                <a16:creationId xmlns:a16="http://schemas.microsoft.com/office/drawing/2014/main" id="{1B6A5A3E-2492-A648-9D1B-E6E576DF5AB2}"/>
              </a:ext>
            </a:extLst>
          </p:cNvPr>
          <p:cNvSpPr/>
          <p:nvPr/>
        </p:nvSpPr>
        <p:spPr>
          <a:xfrm>
            <a:off x="2823539" y="5058658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7542D1B-C294-39B0-3006-6042B9A77290}"/>
              </a:ext>
            </a:extLst>
          </p:cNvPr>
          <p:cNvSpPr txBox="1"/>
          <p:nvPr/>
        </p:nvSpPr>
        <p:spPr>
          <a:xfrm>
            <a:off x="636493" y="1644745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facteurs responsables de la </a:t>
            </a: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fusion partielle de la roche mère </a:t>
            </a: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sont :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AF276A77-3CB9-FE10-22C5-4D6D4AE24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983" y="297486"/>
            <a:ext cx="10372033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sp>
        <p:nvSpPr>
          <p:cNvPr id="22" name="Espace réservé du contenu 3">
            <a:extLst>
              <a:ext uri="{FF2B5EF4-FFF2-40B4-BE49-F238E27FC236}">
                <a16:creationId xmlns:a16="http://schemas.microsoft.com/office/drawing/2014/main" id="{7CC21DED-544C-D660-A314-51DCFE39A40A}"/>
              </a:ext>
            </a:extLst>
          </p:cNvPr>
          <p:cNvSpPr txBox="1">
            <a:spLocks/>
          </p:cNvSpPr>
          <p:nvPr/>
        </p:nvSpPr>
        <p:spPr>
          <a:xfrm>
            <a:off x="909983" y="630841"/>
            <a:ext cx="10372459" cy="299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717E22CD-F7B0-623B-C478-007562824B12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4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EF6A4377-BDA0-F3AD-5237-AC2BA8CCBAEC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2D35E35-3AB6-241A-34E6-F0E95B172F06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9027588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62C33-6BA7-5EE5-C385-32EA04B35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">
            <a:extLst>
              <a:ext uri="{FF2B5EF4-FFF2-40B4-BE49-F238E27FC236}">
                <a16:creationId xmlns:a16="http://schemas.microsoft.com/office/drawing/2014/main" id="{173BD605-B9F9-E007-BB76-E3B49B3D5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543" y="368606"/>
            <a:ext cx="10580977" cy="281634"/>
          </a:xfrm>
        </p:spPr>
        <p:txBody>
          <a:bodyPr/>
          <a:lstStyle/>
          <a:p>
            <a:pPr algn="just"/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bonne réponse est </a:t>
            </a:r>
            <a:r>
              <a:rPr lang="fr-FR" noProof="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c.La</a:t>
            </a: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fusion partielle de la roche mère est provoquée par le changement de la pression et de la température en profondeur.</a:t>
            </a: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91701264-41C2-E75E-2CA5-E10AE9C17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5716" y="505406"/>
            <a:ext cx="325863" cy="325863"/>
          </a:xfrm>
          <a:prstGeom prst="rect">
            <a:avLst/>
          </a:prstGeom>
        </p:spPr>
      </p:pic>
      <p:sp>
        <p:nvSpPr>
          <p:cNvPr id="3" name="Rectangle: Rounded Corners 22">
            <a:extLst>
              <a:ext uri="{FF2B5EF4-FFF2-40B4-BE49-F238E27FC236}">
                <a16:creationId xmlns:a16="http://schemas.microsoft.com/office/drawing/2014/main" id="{307FC572-01B5-6BF3-6DBA-40E09803D3EF}"/>
              </a:ext>
            </a:extLst>
          </p:cNvPr>
          <p:cNvSpPr/>
          <p:nvPr/>
        </p:nvSpPr>
        <p:spPr>
          <a:xfrm>
            <a:off x="3646530" y="2714436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L’érosion et le transport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D5FCED2-15AC-79DF-247B-4D7F32CAF0EC}"/>
              </a:ext>
            </a:extLst>
          </p:cNvPr>
          <p:cNvSpPr/>
          <p:nvPr/>
        </p:nvSpPr>
        <p:spPr>
          <a:xfrm>
            <a:off x="3637565" y="5004745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pluie et le vent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4F7CCE0-2CDB-234A-0FFC-B3B7B0DE5BFF}"/>
              </a:ext>
            </a:extLst>
          </p:cNvPr>
          <p:cNvSpPr/>
          <p:nvPr/>
        </p:nvSpPr>
        <p:spPr>
          <a:xfrm>
            <a:off x="3625316" y="3870535"/>
            <a:ext cx="5280820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pression et la température</a:t>
            </a:r>
          </a:p>
        </p:txBody>
      </p:sp>
      <p:sp>
        <p:nvSpPr>
          <p:cNvPr id="6" name="Rectangle: Rounded Corners 22">
            <a:extLst>
              <a:ext uri="{FF2B5EF4-FFF2-40B4-BE49-F238E27FC236}">
                <a16:creationId xmlns:a16="http://schemas.microsoft.com/office/drawing/2014/main" id="{56CF3D83-F353-FAF3-8562-B0DF5E0CDB25}"/>
              </a:ext>
            </a:extLst>
          </p:cNvPr>
          <p:cNvSpPr/>
          <p:nvPr/>
        </p:nvSpPr>
        <p:spPr>
          <a:xfrm>
            <a:off x="2793059" y="271443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3">
            <a:extLst>
              <a:ext uri="{FF2B5EF4-FFF2-40B4-BE49-F238E27FC236}">
                <a16:creationId xmlns:a16="http://schemas.microsoft.com/office/drawing/2014/main" id="{C795E85C-CC2B-A08D-A6E1-CCA0D2930F87}"/>
              </a:ext>
            </a:extLst>
          </p:cNvPr>
          <p:cNvSpPr/>
          <p:nvPr/>
        </p:nvSpPr>
        <p:spPr>
          <a:xfrm>
            <a:off x="2784094" y="5004745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0" name="Rectangle: Rounded Corners 4">
            <a:extLst>
              <a:ext uri="{FF2B5EF4-FFF2-40B4-BE49-F238E27FC236}">
                <a16:creationId xmlns:a16="http://schemas.microsoft.com/office/drawing/2014/main" id="{B12A0F26-32C6-230E-611E-AFB1F2D7CE48}"/>
              </a:ext>
            </a:extLst>
          </p:cNvPr>
          <p:cNvSpPr/>
          <p:nvPr/>
        </p:nvSpPr>
        <p:spPr>
          <a:xfrm>
            <a:off x="2775129" y="3870535"/>
            <a:ext cx="823997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9FD7B56-1582-2A89-4014-E2FAABEDD4B0}"/>
              </a:ext>
            </a:extLst>
          </p:cNvPr>
          <p:cNvSpPr txBox="1"/>
          <p:nvPr/>
        </p:nvSpPr>
        <p:spPr>
          <a:xfrm>
            <a:off x="636493" y="1644745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facteurs responsables de la fusion partielle de la roche mère sont:</a:t>
            </a:r>
            <a:endParaRPr lang="fr-FR" sz="2400" b="1" noProof="0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0051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39D76-A284-4334-6F43-3D480669D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5880;p58">
            <a:extLst>
              <a:ext uri="{FF2B5EF4-FFF2-40B4-BE49-F238E27FC236}">
                <a16:creationId xmlns:a16="http://schemas.microsoft.com/office/drawing/2014/main" id="{2C42F5FA-F2D7-D03A-19F9-C31E956A79D6}"/>
              </a:ext>
            </a:extLst>
          </p:cNvPr>
          <p:cNvSpPr txBox="1">
            <a:spLocks/>
          </p:cNvSpPr>
          <p:nvPr/>
        </p:nvSpPr>
        <p:spPr>
          <a:xfrm>
            <a:off x="668365" y="2729130"/>
            <a:ext cx="1104611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noProof="0" dirty="0"/>
              <a:t>Le magma monte vers la surface parce qu’il est moins dense que les roches solides voisines.</a:t>
            </a:r>
          </a:p>
        </p:txBody>
      </p:sp>
      <p:sp>
        <p:nvSpPr>
          <p:cNvPr id="6" name="Rectangle : coins arrondis 6">
            <a:extLst>
              <a:ext uri="{FF2B5EF4-FFF2-40B4-BE49-F238E27FC236}">
                <a16:creationId xmlns:a16="http://schemas.microsoft.com/office/drawing/2014/main" id="{9BBD4E57-4C8D-97BD-389B-09EDE4C842BC}"/>
              </a:ext>
            </a:extLst>
          </p:cNvPr>
          <p:cNvSpPr/>
          <p:nvPr/>
        </p:nvSpPr>
        <p:spPr>
          <a:xfrm>
            <a:off x="769094" y="4173430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9" name="Rectangle : coins arrondis 13">
            <a:extLst>
              <a:ext uri="{FF2B5EF4-FFF2-40B4-BE49-F238E27FC236}">
                <a16:creationId xmlns:a16="http://schemas.microsoft.com/office/drawing/2014/main" id="{724B2987-E58B-26AB-CEF0-A48F987FD91F}"/>
              </a:ext>
            </a:extLst>
          </p:cNvPr>
          <p:cNvSpPr/>
          <p:nvPr/>
        </p:nvSpPr>
        <p:spPr>
          <a:xfrm>
            <a:off x="6869906" y="4173430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13" name="Google Shape;15880;p58">
            <a:extLst>
              <a:ext uri="{FF2B5EF4-FFF2-40B4-BE49-F238E27FC236}">
                <a16:creationId xmlns:a16="http://schemas.microsoft.com/office/drawing/2014/main" id="{2B359C24-4B7F-8684-604D-5969D6936C90}"/>
              </a:ext>
            </a:extLst>
          </p:cNvPr>
          <p:cNvSpPr txBox="1">
            <a:spLocks/>
          </p:cNvSpPr>
          <p:nvPr/>
        </p:nvSpPr>
        <p:spPr>
          <a:xfrm>
            <a:off x="781899" y="1368825"/>
            <a:ext cx="7313230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Répondez par « vrai » ou « faux »: </a:t>
            </a:r>
          </a:p>
          <a:p>
            <a:pPr algn="l">
              <a:lnSpc>
                <a:spcPct val="125000"/>
              </a:lnSpc>
            </a:pPr>
            <a:endParaRPr lang="fr-FR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91C6A1CF-7E8C-677D-5927-F25D65627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983" y="297486"/>
            <a:ext cx="10372033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sp>
        <p:nvSpPr>
          <p:cNvPr id="20" name="Espace réservé du contenu 3">
            <a:extLst>
              <a:ext uri="{FF2B5EF4-FFF2-40B4-BE49-F238E27FC236}">
                <a16:creationId xmlns:a16="http://schemas.microsoft.com/office/drawing/2014/main" id="{1838EB7B-92BE-7550-5238-DB9BC80F37A1}"/>
              </a:ext>
            </a:extLst>
          </p:cNvPr>
          <p:cNvSpPr txBox="1">
            <a:spLocks/>
          </p:cNvSpPr>
          <p:nvPr/>
        </p:nvSpPr>
        <p:spPr>
          <a:xfrm>
            <a:off x="910138" y="635380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élèves, puis les inviter à répondre en levant la main.</a:t>
            </a:r>
          </a:p>
          <a:p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pic>
        <p:nvPicPr>
          <p:cNvPr id="21" name="Picture 2" descr="Lever la main - Icônes mains et gestes gratuites">
            <a:extLst>
              <a:ext uri="{FF2B5EF4-FFF2-40B4-BE49-F238E27FC236}">
                <a16:creationId xmlns:a16="http://schemas.microsoft.com/office/drawing/2014/main" id="{21B01525-C23E-AFAF-7FFD-2FE777070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3336" y="431038"/>
            <a:ext cx="500984" cy="500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22033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771A7-3CD7-7C5A-A8ED-D728AA7E7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6">
            <a:extLst>
              <a:ext uri="{FF2B5EF4-FFF2-40B4-BE49-F238E27FC236}">
                <a16:creationId xmlns:a16="http://schemas.microsoft.com/office/drawing/2014/main" id="{B1CC9B9B-0D47-1E0C-A21A-3827FFBA0F1A}"/>
              </a:ext>
            </a:extLst>
          </p:cNvPr>
          <p:cNvSpPr/>
          <p:nvPr/>
        </p:nvSpPr>
        <p:spPr>
          <a:xfrm>
            <a:off x="769094" y="4173430"/>
            <a:ext cx="4428466" cy="980625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9" name="Rectangle : coins arrondis 13">
            <a:extLst>
              <a:ext uri="{FF2B5EF4-FFF2-40B4-BE49-F238E27FC236}">
                <a16:creationId xmlns:a16="http://schemas.microsoft.com/office/drawing/2014/main" id="{4E876EF2-9B3C-4D60-31DA-426484582943}"/>
              </a:ext>
            </a:extLst>
          </p:cNvPr>
          <p:cNvSpPr/>
          <p:nvPr/>
        </p:nvSpPr>
        <p:spPr>
          <a:xfrm>
            <a:off x="6869906" y="4173430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dirty="0"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4" name="Titre 8">
            <a:extLst>
              <a:ext uri="{FF2B5EF4-FFF2-40B4-BE49-F238E27FC236}">
                <a16:creationId xmlns:a16="http://schemas.microsoft.com/office/drawing/2014/main" id="{BF0C90D0-0FB2-2B5D-4474-75EB66BD3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La proposition est correcte.</a:t>
            </a:r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C09FFF71-AA93-07EB-124D-AF9B85BDAD39}"/>
              </a:ext>
            </a:extLst>
          </p:cNvPr>
          <p:cNvSpPr txBox="1">
            <a:spLocks/>
          </p:cNvSpPr>
          <p:nvPr/>
        </p:nvSpPr>
        <p:spPr>
          <a:xfrm>
            <a:off x="788063" y="655225"/>
            <a:ext cx="10372459" cy="299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Expliquer davantage si nécessaire.</a:t>
            </a:r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4C5A27D5-A18E-820D-EE48-80BCFAF968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5716" y="505406"/>
            <a:ext cx="325863" cy="32586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5294002-98AB-2537-094B-358360AF97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933" y="2663011"/>
            <a:ext cx="11046909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9850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26857-0455-16B9-367A-BF07F9F67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382DC6A8-2ADF-03E2-3319-3696270C8BA1}"/>
              </a:ext>
            </a:extLst>
          </p:cNvPr>
          <p:cNvSpPr txBox="1">
            <a:spLocks/>
          </p:cNvSpPr>
          <p:nvPr/>
        </p:nvSpPr>
        <p:spPr>
          <a:xfrm>
            <a:off x="778058" y="703567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>
              <a:spcAft>
                <a:spcPts val="300"/>
              </a:spcAft>
              <a:defRPr/>
            </a:pPr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élèves. Ensuite inviter 2 au hasard à passer au tableau.</a:t>
            </a:r>
          </a:p>
          <a:p>
            <a:pPr defTabSz="342900">
              <a:spcAft>
                <a:spcPts val="300"/>
              </a:spcAft>
              <a:defRPr/>
            </a:pPr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FC3D804A-AA8B-5023-0FBD-5EEBB6BC4ED9}"/>
              </a:ext>
            </a:extLst>
          </p:cNvPr>
          <p:cNvSpPr txBox="1"/>
          <p:nvPr/>
        </p:nvSpPr>
        <p:spPr>
          <a:xfrm>
            <a:off x="594576" y="1380894"/>
            <a:ext cx="109609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Reliez chaque type des roches magmatiques 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à son lieu de formation :</a:t>
            </a:r>
            <a:endParaRPr lang="fr-FR" sz="24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itre 1">
            <a:extLst>
              <a:ext uri="{FF2B5EF4-FFF2-40B4-BE49-F238E27FC236}">
                <a16:creationId xmlns:a16="http://schemas.microsoft.com/office/drawing/2014/main" id="{C5A5F10B-8CD5-9EF6-D068-A88E4F678B8E}"/>
              </a:ext>
            </a:extLst>
          </p:cNvPr>
          <p:cNvSpPr txBox="1">
            <a:spLocks/>
          </p:cNvSpPr>
          <p:nvPr/>
        </p:nvSpPr>
        <p:spPr>
          <a:xfrm>
            <a:off x="756458" y="339668"/>
            <a:ext cx="10529279" cy="4351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defTabSz="342900">
              <a:spcAft>
                <a:spcPts val="300"/>
              </a:spcAft>
              <a:defRPr/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On poursuit avec une question d'appariement.</a:t>
            </a:r>
          </a:p>
        </p:txBody>
      </p:sp>
      <p:pic>
        <p:nvPicPr>
          <p:cNvPr id="66" name="Picture 1">
            <a:extLst>
              <a:ext uri="{FF2B5EF4-FFF2-40B4-BE49-F238E27FC236}">
                <a16:creationId xmlns:a16="http://schemas.microsoft.com/office/drawing/2014/main" id="{34C7DE62-8445-F9DC-FD93-C592CECF3E8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grpSp>
        <p:nvGrpSpPr>
          <p:cNvPr id="67" name="Groupe 66">
            <a:extLst>
              <a:ext uri="{FF2B5EF4-FFF2-40B4-BE49-F238E27FC236}">
                <a16:creationId xmlns:a16="http://schemas.microsoft.com/office/drawing/2014/main" id="{06404764-4DCE-0AB1-7A8B-F443D85A7163}"/>
              </a:ext>
            </a:extLst>
          </p:cNvPr>
          <p:cNvGrpSpPr/>
          <p:nvPr/>
        </p:nvGrpSpPr>
        <p:grpSpPr>
          <a:xfrm>
            <a:off x="827742" y="2817441"/>
            <a:ext cx="9894451" cy="2513272"/>
            <a:chOff x="827742" y="2817441"/>
            <a:chExt cx="9894451" cy="2513272"/>
          </a:xfrm>
        </p:grpSpPr>
        <p:grpSp>
          <p:nvGrpSpPr>
            <p:cNvPr id="65" name="Groupe 64">
              <a:extLst>
                <a:ext uri="{FF2B5EF4-FFF2-40B4-BE49-F238E27FC236}">
                  <a16:creationId xmlns:a16="http://schemas.microsoft.com/office/drawing/2014/main" id="{3746845A-BA0E-0CFC-2C08-99E10EAD0367}"/>
                </a:ext>
              </a:extLst>
            </p:cNvPr>
            <p:cNvGrpSpPr/>
            <p:nvPr/>
          </p:nvGrpSpPr>
          <p:grpSpPr>
            <a:xfrm>
              <a:off x="7459233" y="2859276"/>
              <a:ext cx="3262960" cy="2471437"/>
              <a:chOff x="7459233" y="2859276"/>
              <a:chExt cx="3262960" cy="2471437"/>
            </a:xfrm>
          </p:grpSpPr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F67B4102-6A28-B22D-B528-8843C34DE364}"/>
                  </a:ext>
                </a:extLst>
              </p:cNvPr>
              <p:cNvGrpSpPr/>
              <p:nvPr/>
            </p:nvGrpSpPr>
            <p:grpSpPr>
              <a:xfrm flipH="1">
                <a:off x="7459233" y="3720058"/>
                <a:ext cx="3240249" cy="591966"/>
                <a:chOff x="240424" y="2790119"/>
                <a:chExt cx="4306878" cy="535787"/>
              </a:xfrm>
            </p:grpSpPr>
            <p:sp>
              <p:nvSpPr>
                <p:cNvPr id="11" name="Rectangle: Rounded Corners 22">
                  <a:extLst>
                    <a:ext uri="{FF2B5EF4-FFF2-40B4-BE49-F238E27FC236}">
                      <a16:creationId xmlns:a16="http://schemas.microsoft.com/office/drawing/2014/main" id="{7166DBBB-A5E2-85D0-2289-C5B35455AB47}"/>
                    </a:ext>
                  </a:extLst>
                </p:cNvPr>
                <p:cNvSpPr/>
                <p:nvPr/>
              </p:nvSpPr>
              <p:spPr>
                <a:xfrm>
                  <a:off x="240424" y="2790119"/>
                  <a:ext cx="3864475" cy="535787"/>
                </a:xfrm>
                <a:prstGeom prst="roundRect">
                  <a:avLst/>
                </a:prstGeom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noProof="0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Surface</a:t>
                  </a:r>
                </a:p>
              </p:txBody>
            </p:sp>
            <p:sp>
              <p:nvSpPr>
                <p:cNvPr id="12" name="Rectangle: Rounded Corners 22">
                  <a:extLst>
                    <a:ext uri="{FF2B5EF4-FFF2-40B4-BE49-F238E27FC236}">
                      <a16:creationId xmlns:a16="http://schemas.microsoft.com/office/drawing/2014/main" id="{C7B01029-9300-748B-6F03-3C89084EC672}"/>
                    </a:ext>
                  </a:extLst>
                </p:cNvPr>
                <p:cNvSpPr/>
                <p:nvPr/>
              </p:nvSpPr>
              <p:spPr>
                <a:xfrm>
                  <a:off x="4087263" y="2790119"/>
                  <a:ext cx="460039" cy="535787"/>
                </a:xfrm>
                <a:prstGeom prst="roundRect">
                  <a:avLst/>
                </a:prstGeom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noProof="0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a</a:t>
                  </a:r>
                </a:p>
              </p:txBody>
            </p:sp>
          </p:grpSp>
          <p:sp>
            <p:nvSpPr>
              <p:cNvPr id="17" name="Google Shape;15880;p58">
                <a:extLst>
                  <a:ext uri="{FF2B5EF4-FFF2-40B4-BE49-F238E27FC236}">
                    <a16:creationId xmlns:a16="http://schemas.microsoft.com/office/drawing/2014/main" id="{737B32FB-9530-93C0-3FF2-D991DD56663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459233" y="2859276"/>
                <a:ext cx="3251050" cy="351848"/>
              </a:xfrm>
              <a:prstGeom prst="roundRect">
                <a:avLst/>
              </a:prstGeom>
              <a:solidFill>
                <a:srgbClr val="0F9ED5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 lang="en-US"/>
                </a:defPPr>
                <a:lvl1pPr marR="0" lvl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Hammersmith One"/>
                  <a:buNone/>
                  <a:defRPr sz="2400" b="1" i="0" u="none" strike="noStrike" cap="none">
                    <a:solidFill>
                      <a:schemeClr val="dk1"/>
                    </a:solidFill>
                    <a:latin typeface="+mj-lt"/>
                    <a:ea typeface="Hammersmith One"/>
                    <a:cs typeface="Hammersmith One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9pPr>
              </a:lstStyle>
              <a:p>
                <a:pPr>
                  <a:lnSpc>
                    <a:spcPct val="125000"/>
                  </a:lnSpc>
                </a:pPr>
                <a:r>
                  <a:rPr lang="fr-FR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Lieu de formation</a:t>
                </a:r>
                <a:endParaRPr lang="fr-FR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A5FC84E0-CB4F-1BA7-0D89-9F83AA67E4AC}"/>
                  </a:ext>
                </a:extLst>
              </p:cNvPr>
              <p:cNvGrpSpPr/>
              <p:nvPr/>
            </p:nvGrpSpPr>
            <p:grpSpPr>
              <a:xfrm flipH="1">
                <a:off x="7459233" y="4738747"/>
                <a:ext cx="3262960" cy="591966"/>
                <a:chOff x="1378771" y="4396594"/>
                <a:chExt cx="3262960" cy="591966"/>
              </a:xfrm>
            </p:grpSpPr>
            <p:sp>
              <p:nvSpPr>
                <p:cNvPr id="3" name="Rectangle: Rounded Corners 22">
                  <a:extLst>
                    <a:ext uri="{FF2B5EF4-FFF2-40B4-BE49-F238E27FC236}">
                      <a16:creationId xmlns:a16="http://schemas.microsoft.com/office/drawing/2014/main" id="{8A0CFDF9-7A83-93F6-CEA1-47D2EA340708}"/>
                    </a:ext>
                  </a:extLst>
                </p:cNvPr>
                <p:cNvSpPr/>
                <p:nvPr/>
              </p:nvSpPr>
              <p:spPr>
                <a:xfrm>
                  <a:off x="1378771" y="4396594"/>
                  <a:ext cx="2820555" cy="591966"/>
                </a:xfrm>
                <a:prstGeom prst="roundRect">
                  <a:avLst/>
                </a:prstGeom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noProof="0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Profondeur</a:t>
                  </a:r>
                </a:p>
              </p:txBody>
            </p:sp>
            <p:sp>
              <p:nvSpPr>
                <p:cNvPr id="4" name="Rectangle: Rounded Corners 22">
                  <a:extLst>
                    <a:ext uri="{FF2B5EF4-FFF2-40B4-BE49-F238E27FC236}">
                      <a16:creationId xmlns:a16="http://schemas.microsoft.com/office/drawing/2014/main" id="{E4F8829D-5A3C-D584-05B0-384D6FB6C616}"/>
                    </a:ext>
                  </a:extLst>
                </p:cNvPr>
                <p:cNvSpPr/>
                <p:nvPr/>
              </p:nvSpPr>
              <p:spPr>
                <a:xfrm>
                  <a:off x="4181692" y="4396594"/>
                  <a:ext cx="460039" cy="591966"/>
                </a:xfrm>
                <a:prstGeom prst="roundRect">
                  <a:avLst/>
                </a:prstGeom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noProof="0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b</a:t>
                  </a:r>
                </a:p>
              </p:txBody>
            </p:sp>
          </p:grpSp>
        </p:grpSp>
        <p:grpSp>
          <p:nvGrpSpPr>
            <p:cNvPr id="64" name="Groupe 63">
              <a:extLst>
                <a:ext uri="{FF2B5EF4-FFF2-40B4-BE49-F238E27FC236}">
                  <a16:creationId xmlns:a16="http://schemas.microsoft.com/office/drawing/2014/main" id="{DE24C08D-0A64-6856-A55C-7022034FDEDB}"/>
                </a:ext>
              </a:extLst>
            </p:cNvPr>
            <p:cNvGrpSpPr/>
            <p:nvPr/>
          </p:nvGrpSpPr>
          <p:grpSpPr>
            <a:xfrm>
              <a:off x="827742" y="2817441"/>
              <a:ext cx="4821816" cy="2482792"/>
              <a:chOff x="827742" y="2817441"/>
              <a:chExt cx="4821816" cy="2482792"/>
            </a:xfrm>
          </p:grpSpPr>
          <p:grpSp>
            <p:nvGrpSpPr>
              <p:cNvPr id="14" name="Groupe 13">
                <a:extLst>
                  <a:ext uri="{FF2B5EF4-FFF2-40B4-BE49-F238E27FC236}">
                    <a16:creationId xmlns:a16="http://schemas.microsoft.com/office/drawing/2014/main" id="{DC8D99D4-7142-ECA6-8AC9-D4484007A813}"/>
                  </a:ext>
                </a:extLst>
              </p:cNvPr>
              <p:cNvGrpSpPr/>
              <p:nvPr/>
            </p:nvGrpSpPr>
            <p:grpSpPr>
              <a:xfrm flipH="1">
                <a:off x="827742" y="3677027"/>
                <a:ext cx="4759191" cy="622446"/>
                <a:chOff x="5950644" y="2790119"/>
                <a:chExt cx="4759191" cy="544752"/>
              </a:xfrm>
            </p:grpSpPr>
            <p:sp>
              <p:nvSpPr>
                <p:cNvPr id="21" name="Rectangle: Rounded Corners 22">
                  <a:extLst>
                    <a:ext uri="{FF2B5EF4-FFF2-40B4-BE49-F238E27FC236}">
                      <a16:creationId xmlns:a16="http://schemas.microsoft.com/office/drawing/2014/main" id="{45DDEBA8-90F3-AF77-68EA-6AAA779458A8}"/>
                    </a:ext>
                  </a:extLst>
                </p:cNvPr>
                <p:cNvSpPr/>
                <p:nvPr/>
              </p:nvSpPr>
              <p:spPr>
                <a:xfrm>
                  <a:off x="6428315" y="2790119"/>
                  <a:ext cx="4281520" cy="544752"/>
                </a:xfrm>
                <a:prstGeom prst="roundRect">
                  <a:avLst/>
                </a:prstGeom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Roche plutonique</a:t>
                  </a:r>
                </a:p>
              </p:txBody>
            </p:sp>
            <p:sp>
              <p:nvSpPr>
                <p:cNvPr id="24" name="Rectangle: Rounded Corners 22">
                  <a:extLst>
                    <a:ext uri="{FF2B5EF4-FFF2-40B4-BE49-F238E27FC236}">
                      <a16:creationId xmlns:a16="http://schemas.microsoft.com/office/drawing/2014/main" id="{CB166CDD-B0F7-41B2-6222-4B13909DDAF8}"/>
                    </a:ext>
                  </a:extLst>
                </p:cNvPr>
                <p:cNvSpPr/>
                <p:nvPr/>
              </p:nvSpPr>
              <p:spPr>
                <a:xfrm>
                  <a:off x="5950644" y="2790119"/>
                  <a:ext cx="460039" cy="544752"/>
                </a:xfrm>
                <a:prstGeom prst="roundRect">
                  <a:avLst/>
                </a:prstGeom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noProof="0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1</a:t>
                  </a:r>
                </a:p>
              </p:txBody>
            </p:sp>
          </p:grpSp>
          <p:sp>
            <p:nvSpPr>
              <p:cNvPr id="28" name="Google Shape;15880;p58">
                <a:extLst>
                  <a:ext uri="{FF2B5EF4-FFF2-40B4-BE49-F238E27FC236}">
                    <a16:creationId xmlns:a16="http://schemas.microsoft.com/office/drawing/2014/main" id="{F96D4289-5AD8-EAA2-B3B1-D87E4055BCA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7742" y="2817441"/>
                <a:ext cx="4821816" cy="351848"/>
              </a:xfrm>
              <a:prstGeom prst="roundRect">
                <a:avLst/>
              </a:prstGeom>
              <a:solidFill>
                <a:srgbClr val="0F9ED5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 lang="en-US"/>
                </a:defPPr>
                <a:lvl1pPr marR="0" lvl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Hammersmith One"/>
                  <a:buNone/>
                  <a:defRPr sz="2400" b="1" i="0" u="none" strike="noStrike" cap="none">
                    <a:solidFill>
                      <a:schemeClr val="dk1"/>
                    </a:solidFill>
                    <a:latin typeface="+mj-lt"/>
                    <a:ea typeface="Hammersmith One"/>
                    <a:cs typeface="Hammersmith One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9pPr>
              </a:lstStyle>
              <a:p>
                <a:pPr>
                  <a:lnSpc>
                    <a:spcPct val="125000"/>
                  </a:lnSpc>
                </a:pPr>
                <a:r>
                  <a:rPr lang="fr-FR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Type de la roche magmatique</a:t>
                </a:r>
                <a:endParaRPr lang="fr-FR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29" name="Groupe 28">
                <a:extLst>
                  <a:ext uri="{FF2B5EF4-FFF2-40B4-BE49-F238E27FC236}">
                    <a16:creationId xmlns:a16="http://schemas.microsoft.com/office/drawing/2014/main" id="{4EFA5717-611E-C7EF-87B8-B9E223CDFE99}"/>
                  </a:ext>
                </a:extLst>
              </p:cNvPr>
              <p:cNvGrpSpPr/>
              <p:nvPr/>
            </p:nvGrpSpPr>
            <p:grpSpPr>
              <a:xfrm flipH="1">
                <a:off x="827742" y="4677787"/>
                <a:ext cx="4709587" cy="622446"/>
                <a:chOff x="6080931" y="4396594"/>
                <a:chExt cx="4709587" cy="622446"/>
              </a:xfrm>
            </p:grpSpPr>
            <p:sp>
              <p:nvSpPr>
                <p:cNvPr id="30" name="Rectangle: Rounded Corners 22">
                  <a:extLst>
                    <a:ext uri="{FF2B5EF4-FFF2-40B4-BE49-F238E27FC236}">
                      <a16:creationId xmlns:a16="http://schemas.microsoft.com/office/drawing/2014/main" id="{FB143F3B-1513-C9A8-2153-E57DE47C06A6}"/>
                    </a:ext>
                  </a:extLst>
                </p:cNvPr>
                <p:cNvSpPr/>
                <p:nvPr/>
              </p:nvSpPr>
              <p:spPr>
                <a:xfrm>
                  <a:off x="6558602" y="4396594"/>
                  <a:ext cx="4231916" cy="622446"/>
                </a:xfrm>
                <a:prstGeom prst="roundRect">
                  <a:avLst/>
                </a:prstGeom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Roche volcanique</a:t>
                  </a:r>
                </a:p>
              </p:txBody>
            </p:sp>
            <p:sp>
              <p:nvSpPr>
                <p:cNvPr id="31" name="Rectangle: Rounded Corners 22">
                  <a:extLst>
                    <a:ext uri="{FF2B5EF4-FFF2-40B4-BE49-F238E27FC236}">
                      <a16:creationId xmlns:a16="http://schemas.microsoft.com/office/drawing/2014/main" id="{5F7D2233-ED80-165A-31D7-C92C570F40F6}"/>
                    </a:ext>
                  </a:extLst>
                </p:cNvPr>
                <p:cNvSpPr/>
                <p:nvPr/>
              </p:nvSpPr>
              <p:spPr>
                <a:xfrm>
                  <a:off x="6080931" y="4396594"/>
                  <a:ext cx="460039" cy="622446"/>
                </a:xfrm>
                <a:prstGeom prst="roundRect">
                  <a:avLst/>
                </a:prstGeom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noProof="0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519328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4EEF-F303-8ADC-7631-CA2481D29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F28232BB-719A-FF52-DC21-3B4FE2FAF317}"/>
              </a:ext>
            </a:extLst>
          </p:cNvPr>
          <p:cNvSpPr txBox="1">
            <a:spLocks/>
          </p:cNvSpPr>
          <p:nvPr/>
        </p:nvSpPr>
        <p:spPr>
          <a:xfrm>
            <a:off x="778058" y="703567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>
              <a:spcAft>
                <a:spcPts val="300"/>
              </a:spcAft>
              <a:defRPr/>
            </a:pPr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Expliquer davantage si nécessaire.</a:t>
            </a:r>
          </a:p>
          <a:p>
            <a:pPr defTabSz="342900">
              <a:spcAft>
                <a:spcPts val="300"/>
              </a:spcAft>
              <a:defRPr/>
            </a:pPr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sp>
        <p:nvSpPr>
          <p:cNvPr id="27" name="Titre 1">
            <a:extLst>
              <a:ext uri="{FF2B5EF4-FFF2-40B4-BE49-F238E27FC236}">
                <a16:creationId xmlns:a16="http://schemas.microsoft.com/office/drawing/2014/main" id="{F1E1F3EF-75DE-46DF-BEB3-5ECA774AF48A}"/>
              </a:ext>
            </a:extLst>
          </p:cNvPr>
          <p:cNvSpPr txBox="1">
            <a:spLocks/>
          </p:cNvSpPr>
          <p:nvPr/>
        </p:nvSpPr>
        <p:spPr>
          <a:xfrm>
            <a:off x="756458" y="339668"/>
            <a:ext cx="10529279" cy="4351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defTabSz="342900">
              <a:spcAft>
                <a:spcPts val="300"/>
              </a:spcAft>
              <a:defRPr/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Très bien !</a:t>
            </a:r>
          </a:p>
        </p:txBody>
      </p:sp>
      <p:pic>
        <p:nvPicPr>
          <p:cNvPr id="4" name="Image 8">
            <a:extLst>
              <a:ext uri="{FF2B5EF4-FFF2-40B4-BE49-F238E27FC236}">
                <a16:creationId xmlns:a16="http://schemas.microsoft.com/office/drawing/2014/main" id="{0C2A0992-3055-AA81-39BB-7DD220ACD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1146" y="485086"/>
            <a:ext cx="429314" cy="429314"/>
          </a:xfrm>
          <a:prstGeom prst="rect">
            <a:avLst/>
          </a:prstGeom>
        </p:spPr>
      </p:pic>
      <p:cxnSp>
        <p:nvCxnSpPr>
          <p:cNvPr id="69" name="Connecteur droit avec flèche 68">
            <a:extLst>
              <a:ext uri="{FF2B5EF4-FFF2-40B4-BE49-F238E27FC236}">
                <a16:creationId xmlns:a16="http://schemas.microsoft.com/office/drawing/2014/main" id="{7BC0A006-60A8-447F-3389-1EC0A38903F6}"/>
              </a:ext>
            </a:extLst>
          </p:cNvPr>
          <p:cNvCxnSpPr>
            <a:cxnSpLocks/>
            <a:endCxn id="88" idx="3"/>
          </p:cNvCxnSpPr>
          <p:nvPr/>
        </p:nvCxnSpPr>
        <p:spPr>
          <a:xfrm>
            <a:off x="5620678" y="3927589"/>
            <a:ext cx="1838555" cy="110714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avec flèche 69">
            <a:extLst>
              <a:ext uri="{FF2B5EF4-FFF2-40B4-BE49-F238E27FC236}">
                <a16:creationId xmlns:a16="http://schemas.microsoft.com/office/drawing/2014/main" id="{1741561D-A9B4-753D-2FB5-5C48FE4E0468}"/>
              </a:ext>
            </a:extLst>
          </p:cNvPr>
          <p:cNvCxnSpPr>
            <a:cxnSpLocks/>
          </p:cNvCxnSpPr>
          <p:nvPr/>
        </p:nvCxnSpPr>
        <p:spPr>
          <a:xfrm flipV="1">
            <a:off x="5594979" y="4084320"/>
            <a:ext cx="1750701" cy="103467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7C955764-3B48-BAD3-09BF-17846372BBDA}"/>
              </a:ext>
            </a:extLst>
          </p:cNvPr>
          <p:cNvGrpSpPr/>
          <p:nvPr/>
        </p:nvGrpSpPr>
        <p:grpSpPr>
          <a:xfrm>
            <a:off x="827742" y="2817441"/>
            <a:ext cx="9894451" cy="2513272"/>
            <a:chOff x="827742" y="2817441"/>
            <a:chExt cx="9894451" cy="2513272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F8D2A25F-8781-C87D-D3A3-C30F964DC171}"/>
                </a:ext>
              </a:extLst>
            </p:cNvPr>
            <p:cNvGrpSpPr/>
            <p:nvPr/>
          </p:nvGrpSpPr>
          <p:grpSpPr>
            <a:xfrm>
              <a:off x="7459233" y="2859276"/>
              <a:ext cx="3262960" cy="2471437"/>
              <a:chOff x="7459233" y="2859276"/>
              <a:chExt cx="3262960" cy="2471437"/>
            </a:xfrm>
          </p:grpSpPr>
          <p:grpSp>
            <p:nvGrpSpPr>
              <p:cNvPr id="84" name="Groupe 83">
                <a:extLst>
                  <a:ext uri="{FF2B5EF4-FFF2-40B4-BE49-F238E27FC236}">
                    <a16:creationId xmlns:a16="http://schemas.microsoft.com/office/drawing/2014/main" id="{6263A965-C683-383C-FC0A-595B978CB02B}"/>
                  </a:ext>
                </a:extLst>
              </p:cNvPr>
              <p:cNvGrpSpPr/>
              <p:nvPr/>
            </p:nvGrpSpPr>
            <p:grpSpPr>
              <a:xfrm flipH="1">
                <a:off x="7459233" y="3720058"/>
                <a:ext cx="3240249" cy="591966"/>
                <a:chOff x="240424" y="2790119"/>
                <a:chExt cx="4306878" cy="535787"/>
              </a:xfrm>
            </p:grpSpPr>
            <p:sp>
              <p:nvSpPr>
                <p:cNvPr id="89" name="Rectangle: Rounded Corners 22">
                  <a:extLst>
                    <a:ext uri="{FF2B5EF4-FFF2-40B4-BE49-F238E27FC236}">
                      <a16:creationId xmlns:a16="http://schemas.microsoft.com/office/drawing/2014/main" id="{EAFA484D-D7F7-C69F-CBF4-7C1ABFB1430D}"/>
                    </a:ext>
                  </a:extLst>
                </p:cNvPr>
                <p:cNvSpPr/>
                <p:nvPr/>
              </p:nvSpPr>
              <p:spPr>
                <a:xfrm>
                  <a:off x="240424" y="2790119"/>
                  <a:ext cx="3864475" cy="535787"/>
                </a:xfrm>
                <a:prstGeom prst="roundRect">
                  <a:avLst/>
                </a:prstGeom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noProof="0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Surface</a:t>
                  </a:r>
                </a:p>
              </p:txBody>
            </p:sp>
            <p:sp>
              <p:nvSpPr>
                <p:cNvPr id="90" name="Rectangle: Rounded Corners 22">
                  <a:extLst>
                    <a:ext uri="{FF2B5EF4-FFF2-40B4-BE49-F238E27FC236}">
                      <a16:creationId xmlns:a16="http://schemas.microsoft.com/office/drawing/2014/main" id="{0EA5883A-6408-B0AB-56F8-6DC44D43DBFD}"/>
                    </a:ext>
                  </a:extLst>
                </p:cNvPr>
                <p:cNvSpPr/>
                <p:nvPr/>
              </p:nvSpPr>
              <p:spPr>
                <a:xfrm>
                  <a:off x="4087263" y="2790119"/>
                  <a:ext cx="460039" cy="535787"/>
                </a:xfrm>
                <a:prstGeom prst="roundRect">
                  <a:avLst/>
                </a:prstGeom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noProof="0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a</a:t>
                  </a:r>
                </a:p>
              </p:txBody>
            </p:sp>
          </p:grpSp>
          <p:sp>
            <p:nvSpPr>
              <p:cNvPr id="85" name="Google Shape;15880;p58">
                <a:extLst>
                  <a:ext uri="{FF2B5EF4-FFF2-40B4-BE49-F238E27FC236}">
                    <a16:creationId xmlns:a16="http://schemas.microsoft.com/office/drawing/2014/main" id="{707A547D-6C61-2B3C-9622-561051AFAF9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459233" y="2859276"/>
                <a:ext cx="3251050" cy="351848"/>
              </a:xfrm>
              <a:prstGeom prst="roundRect">
                <a:avLst/>
              </a:prstGeom>
              <a:solidFill>
                <a:srgbClr val="0F9ED5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 lang="en-US"/>
                </a:defPPr>
                <a:lvl1pPr marR="0" lvl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Hammersmith One"/>
                  <a:buNone/>
                  <a:defRPr sz="2400" b="1" i="0" u="none" strike="noStrike" cap="none">
                    <a:solidFill>
                      <a:schemeClr val="dk1"/>
                    </a:solidFill>
                    <a:latin typeface="+mj-lt"/>
                    <a:ea typeface="Hammersmith One"/>
                    <a:cs typeface="Hammersmith One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9pPr>
              </a:lstStyle>
              <a:p>
                <a:pPr>
                  <a:lnSpc>
                    <a:spcPct val="125000"/>
                  </a:lnSpc>
                </a:pPr>
                <a:r>
                  <a:rPr lang="fr-FR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Lieu de formation</a:t>
                </a:r>
                <a:endParaRPr lang="fr-FR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86" name="Groupe 85">
                <a:extLst>
                  <a:ext uri="{FF2B5EF4-FFF2-40B4-BE49-F238E27FC236}">
                    <a16:creationId xmlns:a16="http://schemas.microsoft.com/office/drawing/2014/main" id="{CB611652-CE77-9490-2237-4B6E82CA4BEA}"/>
                  </a:ext>
                </a:extLst>
              </p:cNvPr>
              <p:cNvGrpSpPr/>
              <p:nvPr/>
            </p:nvGrpSpPr>
            <p:grpSpPr>
              <a:xfrm flipH="1">
                <a:off x="7459233" y="4738747"/>
                <a:ext cx="3262960" cy="591966"/>
                <a:chOff x="1378771" y="4396594"/>
                <a:chExt cx="3262960" cy="591966"/>
              </a:xfrm>
            </p:grpSpPr>
            <p:sp>
              <p:nvSpPr>
                <p:cNvPr id="87" name="Rectangle: Rounded Corners 22">
                  <a:extLst>
                    <a:ext uri="{FF2B5EF4-FFF2-40B4-BE49-F238E27FC236}">
                      <a16:creationId xmlns:a16="http://schemas.microsoft.com/office/drawing/2014/main" id="{9B8790AE-87C0-D824-13B2-9072E3F999CE}"/>
                    </a:ext>
                  </a:extLst>
                </p:cNvPr>
                <p:cNvSpPr/>
                <p:nvPr/>
              </p:nvSpPr>
              <p:spPr>
                <a:xfrm>
                  <a:off x="1378771" y="4396594"/>
                  <a:ext cx="2820555" cy="591966"/>
                </a:xfrm>
                <a:prstGeom prst="roundRect">
                  <a:avLst/>
                </a:prstGeom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noProof="0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Profondeur</a:t>
                  </a:r>
                </a:p>
              </p:txBody>
            </p:sp>
            <p:sp>
              <p:nvSpPr>
                <p:cNvPr id="88" name="Rectangle: Rounded Corners 22">
                  <a:extLst>
                    <a:ext uri="{FF2B5EF4-FFF2-40B4-BE49-F238E27FC236}">
                      <a16:creationId xmlns:a16="http://schemas.microsoft.com/office/drawing/2014/main" id="{7C2DF922-5426-5C94-4BF3-9C15DF532441}"/>
                    </a:ext>
                  </a:extLst>
                </p:cNvPr>
                <p:cNvSpPr/>
                <p:nvPr/>
              </p:nvSpPr>
              <p:spPr>
                <a:xfrm>
                  <a:off x="4181692" y="4396594"/>
                  <a:ext cx="460039" cy="591966"/>
                </a:xfrm>
                <a:prstGeom prst="roundRect">
                  <a:avLst/>
                </a:prstGeom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noProof="0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b</a:t>
                  </a:r>
                </a:p>
              </p:txBody>
            </p:sp>
          </p:grpSp>
        </p:grpSp>
        <p:grpSp>
          <p:nvGrpSpPr>
            <p:cNvPr id="76" name="Groupe 75">
              <a:extLst>
                <a:ext uri="{FF2B5EF4-FFF2-40B4-BE49-F238E27FC236}">
                  <a16:creationId xmlns:a16="http://schemas.microsoft.com/office/drawing/2014/main" id="{44729941-CF6B-C585-E11E-FAD5FB4E6DEB}"/>
                </a:ext>
              </a:extLst>
            </p:cNvPr>
            <p:cNvGrpSpPr/>
            <p:nvPr/>
          </p:nvGrpSpPr>
          <p:grpSpPr>
            <a:xfrm>
              <a:off x="827742" y="2817441"/>
              <a:ext cx="4821816" cy="2482792"/>
              <a:chOff x="827742" y="2817441"/>
              <a:chExt cx="4821816" cy="2482792"/>
            </a:xfrm>
          </p:grpSpPr>
          <p:grpSp>
            <p:nvGrpSpPr>
              <p:cNvPr id="77" name="Groupe 76">
                <a:extLst>
                  <a:ext uri="{FF2B5EF4-FFF2-40B4-BE49-F238E27FC236}">
                    <a16:creationId xmlns:a16="http://schemas.microsoft.com/office/drawing/2014/main" id="{C645745D-23DD-7061-CBDB-9CACE3B0933A}"/>
                  </a:ext>
                </a:extLst>
              </p:cNvPr>
              <p:cNvGrpSpPr/>
              <p:nvPr/>
            </p:nvGrpSpPr>
            <p:grpSpPr>
              <a:xfrm flipH="1">
                <a:off x="827742" y="3677027"/>
                <a:ext cx="4759191" cy="622446"/>
                <a:chOff x="5950644" y="2790119"/>
                <a:chExt cx="4759191" cy="544752"/>
              </a:xfrm>
            </p:grpSpPr>
            <p:sp>
              <p:nvSpPr>
                <p:cNvPr id="82" name="Rectangle: Rounded Corners 22">
                  <a:extLst>
                    <a:ext uri="{FF2B5EF4-FFF2-40B4-BE49-F238E27FC236}">
                      <a16:creationId xmlns:a16="http://schemas.microsoft.com/office/drawing/2014/main" id="{0EDFEE19-C70E-C774-7C1E-C80517EEA55D}"/>
                    </a:ext>
                  </a:extLst>
                </p:cNvPr>
                <p:cNvSpPr/>
                <p:nvPr/>
              </p:nvSpPr>
              <p:spPr>
                <a:xfrm>
                  <a:off x="6428315" y="2790119"/>
                  <a:ext cx="4281520" cy="544752"/>
                </a:xfrm>
                <a:prstGeom prst="roundRect">
                  <a:avLst/>
                </a:prstGeom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Roche plutonique</a:t>
                  </a:r>
                </a:p>
              </p:txBody>
            </p:sp>
            <p:sp>
              <p:nvSpPr>
                <p:cNvPr id="83" name="Rectangle: Rounded Corners 22">
                  <a:extLst>
                    <a:ext uri="{FF2B5EF4-FFF2-40B4-BE49-F238E27FC236}">
                      <a16:creationId xmlns:a16="http://schemas.microsoft.com/office/drawing/2014/main" id="{0CF6D2FD-B4FC-B0A7-FB57-B9F187DF4514}"/>
                    </a:ext>
                  </a:extLst>
                </p:cNvPr>
                <p:cNvSpPr/>
                <p:nvPr/>
              </p:nvSpPr>
              <p:spPr>
                <a:xfrm>
                  <a:off x="5950644" y="2790119"/>
                  <a:ext cx="460039" cy="544752"/>
                </a:xfrm>
                <a:prstGeom prst="roundRect">
                  <a:avLst/>
                </a:prstGeom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noProof="0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1</a:t>
                  </a:r>
                </a:p>
              </p:txBody>
            </p:sp>
          </p:grpSp>
          <p:sp>
            <p:nvSpPr>
              <p:cNvPr id="78" name="Google Shape;15880;p58">
                <a:extLst>
                  <a:ext uri="{FF2B5EF4-FFF2-40B4-BE49-F238E27FC236}">
                    <a16:creationId xmlns:a16="http://schemas.microsoft.com/office/drawing/2014/main" id="{F517C55B-3AE3-DD78-FC6D-34ACF8C755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7742" y="2817441"/>
                <a:ext cx="4821816" cy="351848"/>
              </a:xfrm>
              <a:prstGeom prst="roundRect">
                <a:avLst/>
              </a:prstGeom>
              <a:solidFill>
                <a:srgbClr val="0F9ED5"/>
              </a:solidFill>
              <a:ln w="1905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 lang="en-US"/>
                </a:defPPr>
                <a:lvl1pPr marR="0" lvl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Hammersmith One"/>
                  <a:buNone/>
                  <a:defRPr sz="2400" b="1" i="0" u="none" strike="noStrike" cap="none">
                    <a:solidFill>
                      <a:schemeClr val="dk1"/>
                    </a:solidFill>
                    <a:latin typeface="+mj-lt"/>
                    <a:ea typeface="Hammersmith One"/>
                    <a:cs typeface="Hammersmith One"/>
                  </a:defRPr>
                </a:lvl1pPr>
                <a:lvl2pPr marR="0" lv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2pPr>
                <a:lvl3pPr marR="0" lvl="2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3pPr>
                <a:lvl4pPr marR="0" lvl="3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4pPr>
                <a:lvl5pPr marR="0" lvl="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5pPr>
                <a:lvl6pPr marR="0" lvl="5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6pPr>
                <a:lvl7pPr marR="0" lvl="6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7pPr>
                <a:lvl8pPr marR="0" lvl="7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8pPr>
                <a:lvl9pPr marR="0" lvl="8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ammersmith One"/>
                  <a:buNone/>
                  <a:defRPr sz="2400" b="0" i="0" u="none" strike="noStrike" cap="none">
                    <a:solidFill>
                      <a:schemeClr val="dk1"/>
                    </a:solidFill>
                    <a:latin typeface="Hammersmith One"/>
                    <a:ea typeface="Hammersmith One"/>
                    <a:cs typeface="Hammersmith One"/>
                  </a:defRPr>
                </a:lvl9pPr>
              </a:lstStyle>
              <a:p>
                <a:pPr>
                  <a:lnSpc>
                    <a:spcPct val="125000"/>
                  </a:lnSpc>
                </a:pPr>
                <a:r>
                  <a:rPr lang="fr-FR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Type de la roche magmatique</a:t>
                </a:r>
                <a:endParaRPr lang="fr-FR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79" name="Groupe 78">
                <a:extLst>
                  <a:ext uri="{FF2B5EF4-FFF2-40B4-BE49-F238E27FC236}">
                    <a16:creationId xmlns:a16="http://schemas.microsoft.com/office/drawing/2014/main" id="{2CBD8CB6-DE06-76AB-D439-10F79F3879AA}"/>
                  </a:ext>
                </a:extLst>
              </p:cNvPr>
              <p:cNvGrpSpPr/>
              <p:nvPr/>
            </p:nvGrpSpPr>
            <p:grpSpPr>
              <a:xfrm flipH="1">
                <a:off x="827742" y="4677787"/>
                <a:ext cx="4709587" cy="622446"/>
                <a:chOff x="6080931" y="4396594"/>
                <a:chExt cx="4709587" cy="622446"/>
              </a:xfrm>
            </p:grpSpPr>
            <p:sp>
              <p:nvSpPr>
                <p:cNvPr id="80" name="Rectangle: Rounded Corners 22">
                  <a:extLst>
                    <a:ext uri="{FF2B5EF4-FFF2-40B4-BE49-F238E27FC236}">
                      <a16:creationId xmlns:a16="http://schemas.microsoft.com/office/drawing/2014/main" id="{30AFC62D-5A19-A29B-C663-FF9E1466D65E}"/>
                    </a:ext>
                  </a:extLst>
                </p:cNvPr>
                <p:cNvSpPr/>
                <p:nvPr/>
              </p:nvSpPr>
              <p:spPr>
                <a:xfrm>
                  <a:off x="6558602" y="4396594"/>
                  <a:ext cx="4231916" cy="622446"/>
                </a:xfrm>
                <a:prstGeom prst="roundRect">
                  <a:avLst/>
                </a:prstGeom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Roche volcanique</a:t>
                  </a:r>
                </a:p>
              </p:txBody>
            </p:sp>
            <p:sp>
              <p:nvSpPr>
                <p:cNvPr id="81" name="Rectangle: Rounded Corners 22">
                  <a:extLst>
                    <a:ext uri="{FF2B5EF4-FFF2-40B4-BE49-F238E27FC236}">
                      <a16:creationId xmlns:a16="http://schemas.microsoft.com/office/drawing/2014/main" id="{D406D2E3-E3EE-8717-4A42-8ACCAD70B261}"/>
                    </a:ext>
                  </a:extLst>
                </p:cNvPr>
                <p:cNvSpPr/>
                <p:nvPr/>
              </p:nvSpPr>
              <p:spPr>
                <a:xfrm>
                  <a:off x="6080931" y="4396594"/>
                  <a:ext cx="460039" cy="622446"/>
                </a:xfrm>
                <a:prstGeom prst="roundRect">
                  <a:avLst/>
                </a:prstGeom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400" b="1" noProof="0" dirty="0">
                      <a:solidFill>
                        <a:srgbClr val="0D0D0D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8973502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27E6B-2E7B-3A1F-FE22-1CBE9F44A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01022CD2-8AE1-416B-7633-B48D927BE952}"/>
              </a:ext>
            </a:extLst>
          </p:cNvPr>
          <p:cNvSpPr txBox="1">
            <a:spLocks/>
          </p:cNvSpPr>
          <p:nvPr/>
        </p:nvSpPr>
        <p:spPr>
          <a:xfrm>
            <a:off x="778058" y="703567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>
              <a:spcAft>
                <a:spcPts val="300"/>
              </a:spcAft>
              <a:defRPr/>
            </a:pPr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élèves. Ensuite inviter 2 au hasard à passer au tableau.</a:t>
            </a:r>
          </a:p>
          <a:p>
            <a:pPr defTabSz="342900">
              <a:spcAft>
                <a:spcPts val="300"/>
              </a:spcAft>
              <a:defRPr/>
            </a:pPr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DCAE58A6-43D0-BF70-835A-CAACEE8159EB}"/>
              </a:ext>
            </a:extLst>
          </p:cNvPr>
          <p:cNvSpPr txBox="1"/>
          <p:nvPr/>
        </p:nvSpPr>
        <p:spPr>
          <a:xfrm>
            <a:off x="594576" y="1380894"/>
            <a:ext cx="109609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Reliez chaque vitesse de refroidissement à la taille des cristaux formés :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3E11535-9392-6429-C55D-161E2D17A961}"/>
              </a:ext>
            </a:extLst>
          </p:cNvPr>
          <p:cNvGrpSpPr/>
          <p:nvPr/>
        </p:nvGrpSpPr>
        <p:grpSpPr>
          <a:xfrm>
            <a:off x="995083" y="3740378"/>
            <a:ext cx="3240249" cy="591966"/>
            <a:chOff x="240424" y="2790119"/>
            <a:chExt cx="4306878" cy="535787"/>
          </a:xfrm>
        </p:grpSpPr>
        <p:sp>
          <p:nvSpPr>
            <p:cNvPr id="11" name="Rectangle: Rounded Corners 22">
              <a:extLst>
                <a:ext uri="{FF2B5EF4-FFF2-40B4-BE49-F238E27FC236}">
                  <a16:creationId xmlns:a16="http://schemas.microsoft.com/office/drawing/2014/main" id="{33182E74-4598-7225-DD30-47F908927DF9}"/>
                </a:ext>
              </a:extLst>
            </p:cNvPr>
            <p:cNvSpPr/>
            <p:nvPr/>
          </p:nvSpPr>
          <p:spPr>
            <a:xfrm>
              <a:off x="240424" y="2790119"/>
              <a:ext cx="3864475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Lent</a:t>
              </a:r>
            </a:p>
          </p:txBody>
        </p:sp>
        <p:sp>
          <p:nvSpPr>
            <p:cNvPr id="12" name="Rectangle: Rounded Corners 22">
              <a:extLst>
                <a:ext uri="{FF2B5EF4-FFF2-40B4-BE49-F238E27FC236}">
                  <a16:creationId xmlns:a16="http://schemas.microsoft.com/office/drawing/2014/main" id="{5A2CCFE4-9560-F98C-2AB4-A9313383C0E0}"/>
                </a:ext>
              </a:extLst>
            </p:cNvPr>
            <p:cNvSpPr/>
            <p:nvPr/>
          </p:nvSpPr>
          <p:spPr>
            <a:xfrm>
              <a:off x="4087263" y="2790119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DE690CE-45A8-1409-5ACE-9B0887962B9F}"/>
              </a:ext>
            </a:extLst>
          </p:cNvPr>
          <p:cNvGrpSpPr/>
          <p:nvPr/>
        </p:nvGrpSpPr>
        <p:grpSpPr>
          <a:xfrm>
            <a:off x="5648833" y="3748147"/>
            <a:ext cx="4759191" cy="622446"/>
            <a:chOff x="5950644" y="2790119"/>
            <a:chExt cx="4759191" cy="544752"/>
          </a:xfrm>
        </p:grpSpPr>
        <p:sp>
          <p:nvSpPr>
            <p:cNvPr id="15" name="Rectangle: Rounded Corners 22">
              <a:extLst>
                <a:ext uri="{FF2B5EF4-FFF2-40B4-BE49-F238E27FC236}">
                  <a16:creationId xmlns:a16="http://schemas.microsoft.com/office/drawing/2014/main" id="{B22A7EDB-2ACF-53FB-E773-DB156D2D527F}"/>
                </a:ext>
              </a:extLst>
            </p:cNvPr>
            <p:cNvSpPr/>
            <p:nvPr/>
          </p:nvSpPr>
          <p:spPr>
            <a:xfrm>
              <a:off x="6428315" y="2790119"/>
              <a:ext cx="4281520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Gros cristaux</a:t>
              </a:r>
            </a:p>
          </p:txBody>
        </p:sp>
        <p:sp>
          <p:nvSpPr>
            <p:cNvPr id="16" name="Rectangle: Rounded Corners 22">
              <a:extLst>
                <a:ext uri="{FF2B5EF4-FFF2-40B4-BE49-F238E27FC236}">
                  <a16:creationId xmlns:a16="http://schemas.microsoft.com/office/drawing/2014/main" id="{75C1B9BB-9A0B-6124-7CD9-592FD26090E1}"/>
                </a:ext>
              </a:extLst>
            </p:cNvPr>
            <p:cNvSpPr/>
            <p:nvPr/>
          </p:nvSpPr>
          <p:spPr>
            <a:xfrm>
              <a:off x="5950644" y="2790119"/>
              <a:ext cx="460039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sp>
        <p:nvSpPr>
          <p:cNvPr id="17" name="Google Shape;15880;p58">
            <a:extLst>
              <a:ext uri="{FF2B5EF4-FFF2-40B4-BE49-F238E27FC236}">
                <a16:creationId xmlns:a16="http://schemas.microsoft.com/office/drawing/2014/main" id="{0D9C3CA3-6616-072A-BFAC-FF689C62065A}"/>
              </a:ext>
            </a:extLst>
          </p:cNvPr>
          <p:cNvSpPr txBox="1">
            <a:spLocks/>
          </p:cNvSpPr>
          <p:nvPr/>
        </p:nvSpPr>
        <p:spPr>
          <a:xfrm>
            <a:off x="998221" y="2879596"/>
            <a:ext cx="3251050" cy="351848"/>
          </a:xfrm>
          <a:prstGeom prst="roundRect">
            <a:avLst/>
          </a:prstGeom>
          <a:solidFill>
            <a:srgbClr val="0F9ED5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Refroidissement</a:t>
            </a:r>
            <a:endParaRPr lang="fr-FR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40843B75-EB64-98A5-F19C-F07964914549}"/>
              </a:ext>
            </a:extLst>
          </p:cNvPr>
          <p:cNvSpPr txBox="1">
            <a:spLocks/>
          </p:cNvSpPr>
          <p:nvPr/>
        </p:nvSpPr>
        <p:spPr>
          <a:xfrm>
            <a:off x="5613102" y="2888561"/>
            <a:ext cx="4821816" cy="351848"/>
          </a:xfrm>
          <a:prstGeom prst="roundRect">
            <a:avLst/>
          </a:prstGeom>
          <a:solidFill>
            <a:srgbClr val="0F9ED5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Taille</a:t>
            </a:r>
            <a:endParaRPr lang="fr-FR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itre 1">
            <a:extLst>
              <a:ext uri="{FF2B5EF4-FFF2-40B4-BE49-F238E27FC236}">
                <a16:creationId xmlns:a16="http://schemas.microsoft.com/office/drawing/2014/main" id="{CE6F49E8-64E0-D1A1-7301-0EA552A96774}"/>
              </a:ext>
            </a:extLst>
          </p:cNvPr>
          <p:cNvSpPr txBox="1">
            <a:spLocks/>
          </p:cNvSpPr>
          <p:nvPr/>
        </p:nvSpPr>
        <p:spPr>
          <a:xfrm>
            <a:off x="756458" y="339668"/>
            <a:ext cx="10529279" cy="4351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defTabSz="342900">
              <a:spcAft>
                <a:spcPts val="300"/>
              </a:spcAft>
              <a:defRPr/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On termine avec une dernière question d'appariement.</a:t>
            </a:r>
          </a:p>
        </p:txBody>
      </p:sp>
      <p:pic>
        <p:nvPicPr>
          <p:cNvPr id="66" name="Picture 1">
            <a:extLst>
              <a:ext uri="{FF2B5EF4-FFF2-40B4-BE49-F238E27FC236}">
                <a16:creationId xmlns:a16="http://schemas.microsoft.com/office/drawing/2014/main" id="{52C3DC9D-2639-8D29-E6C3-EADB9925E8A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6B068A2C-6A63-8BFC-B1AE-0D34888A945C}"/>
              </a:ext>
            </a:extLst>
          </p:cNvPr>
          <p:cNvGrpSpPr/>
          <p:nvPr/>
        </p:nvGrpSpPr>
        <p:grpSpPr>
          <a:xfrm>
            <a:off x="977153" y="4759067"/>
            <a:ext cx="3262960" cy="591966"/>
            <a:chOff x="1378771" y="4396594"/>
            <a:chExt cx="3262960" cy="591966"/>
          </a:xfrm>
        </p:grpSpPr>
        <p:sp>
          <p:nvSpPr>
            <p:cNvPr id="3" name="Rectangle: Rounded Corners 22">
              <a:extLst>
                <a:ext uri="{FF2B5EF4-FFF2-40B4-BE49-F238E27FC236}">
                  <a16:creationId xmlns:a16="http://schemas.microsoft.com/office/drawing/2014/main" id="{5FC407CF-0BD4-8B2B-3DE8-D9EDC084DD8B}"/>
                </a:ext>
              </a:extLst>
            </p:cNvPr>
            <p:cNvSpPr/>
            <p:nvPr/>
          </p:nvSpPr>
          <p:spPr>
            <a:xfrm>
              <a:off x="1378771" y="4396594"/>
              <a:ext cx="2820555" cy="591966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Rapide</a:t>
              </a:r>
            </a:p>
          </p:txBody>
        </p:sp>
        <p:sp>
          <p:nvSpPr>
            <p:cNvPr id="4" name="Rectangle: Rounded Corners 22">
              <a:extLst>
                <a:ext uri="{FF2B5EF4-FFF2-40B4-BE49-F238E27FC236}">
                  <a16:creationId xmlns:a16="http://schemas.microsoft.com/office/drawing/2014/main" id="{54336271-9173-74FF-9162-2F5550473ED0}"/>
                </a:ext>
              </a:extLst>
            </p:cNvPr>
            <p:cNvSpPr/>
            <p:nvPr/>
          </p:nvSpPr>
          <p:spPr>
            <a:xfrm>
              <a:off x="4181692" y="4396594"/>
              <a:ext cx="460039" cy="591966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1BBD1E5-2268-8849-82AA-8D74677F57BD}"/>
              </a:ext>
            </a:extLst>
          </p:cNvPr>
          <p:cNvGrpSpPr/>
          <p:nvPr/>
        </p:nvGrpSpPr>
        <p:grpSpPr>
          <a:xfrm>
            <a:off x="5689473" y="4748907"/>
            <a:ext cx="4709587" cy="622446"/>
            <a:chOff x="6080931" y="4396594"/>
            <a:chExt cx="4709587" cy="622446"/>
          </a:xfrm>
        </p:grpSpPr>
        <p:sp>
          <p:nvSpPr>
            <p:cNvPr id="7" name="Rectangle: Rounded Corners 22">
              <a:extLst>
                <a:ext uri="{FF2B5EF4-FFF2-40B4-BE49-F238E27FC236}">
                  <a16:creationId xmlns:a16="http://schemas.microsoft.com/office/drawing/2014/main" id="{78ACF4D7-96FD-AA06-4C3A-2C90E7BFEE3B}"/>
                </a:ext>
              </a:extLst>
            </p:cNvPr>
            <p:cNvSpPr/>
            <p:nvPr/>
          </p:nvSpPr>
          <p:spPr>
            <a:xfrm>
              <a:off x="6558602" y="4396594"/>
              <a:ext cx="4231916" cy="622446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Petits cristaux</a:t>
              </a:r>
            </a:p>
          </p:txBody>
        </p:sp>
        <p:sp>
          <p:nvSpPr>
            <p:cNvPr id="8" name="Rectangle: Rounded Corners 22">
              <a:extLst>
                <a:ext uri="{FF2B5EF4-FFF2-40B4-BE49-F238E27FC236}">
                  <a16:creationId xmlns:a16="http://schemas.microsoft.com/office/drawing/2014/main" id="{776612CD-3201-82A7-BDB9-057CCDAE07ED}"/>
                </a:ext>
              </a:extLst>
            </p:cNvPr>
            <p:cNvSpPr/>
            <p:nvPr/>
          </p:nvSpPr>
          <p:spPr>
            <a:xfrm>
              <a:off x="6080931" y="4396594"/>
              <a:ext cx="460039" cy="622446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40660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7540C-8071-8A43-7852-B3E3016E3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E4EC44D7-2ACA-73C8-E7D8-8F2C395F4F89}"/>
              </a:ext>
            </a:extLst>
          </p:cNvPr>
          <p:cNvGrpSpPr/>
          <p:nvPr/>
        </p:nvGrpSpPr>
        <p:grpSpPr>
          <a:xfrm>
            <a:off x="1379136" y="3257793"/>
            <a:ext cx="3240249" cy="591966"/>
            <a:chOff x="240424" y="2790119"/>
            <a:chExt cx="4306878" cy="535787"/>
          </a:xfrm>
        </p:grpSpPr>
        <p:sp>
          <p:nvSpPr>
            <p:cNvPr id="11" name="Rectangle: Rounded Corners 22">
              <a:extLst>
                <a:ext uri="{FF2B5EF4-FFF2-40B4-BE49-F238E27FC236}">
                  <a16:creationId xmlns:a16="http://schemas.microsoft.com/office/drawing/2014/main" id="{7C464D8F-659C-A19F-1E73-12BF43B8849C}"/>
                </a:ext>
              </a:extLst>
            </p:cNvPr>
            <p:cNvSpPr/>
            <p:nvPr/>
          </p:nvSpPr>
          <p:spPr>
            <a:xfrm>
              <a:off x="240424" y="2790119"/>
              <a:ext cx="3864475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Lent</a:t>
              </a:r>
            </a:p>
          </p:txBody>
        </p:sp>
        <p:sp>
          <p:nvSpPr>
            <p:cNvPr id="12" name="Rectangle: Rounded Corners 22">
              <a:extLst>
                <a:ext uri="{FF2B5EF4-FFF2-40B4-BE49-F238E27FC236}">
                  <a16:creationId xmlns:a16="http://schemas.microsoft.com/office/drawing/2014/main" id="{6C2007B9-CB42-4426-C198-D4A7B42AA05D}"/>
                </a:ext>
              </a:extLst>
            </p:cNvPr>
            <p:cNvSpPr/>
            <p:nvPr/>
          </p:nvSpPr>
          <p:spPr>
            <a:xfrm>
              <a:off x="4087263" y="2790119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6B4F3CE-041F-FFDC-7A90-E0FB221CBE0C}"/>
              </a:ext>
            </a:extLst>
          </p:cNvPr>
          <p:cNvGrpSpPr/>
          <p:nvPr/>
        </p:nvGrpSpPr>
        <p:grpSpPr>
          <a:xfrm>
            <a:off x="6032886" y="3257793"/>
            <a:ext cx="4759191" cy="622446"/>
            <a:chOff x="5950644" y="2790119"/>
            <a:chExt cx="4759191" cy="544752"/>
          </a:xfrm>
        </p:grpSpPr>
        <p:sp>
          <p:nvSpPr>
            <p:cNvPr id="15" name="Rectangle: Rounded Corners 22">
              <a:extLst>
                <a:ext uri="{FF2B5EF4-FFF2-40B4-BE49-F238E27FC236}">
                  <a16:creationId xmlns:a16="http://schemas.microsoft.com/office/drawing/2014/main" id="{85B02860-4246-DE8D-DC69-1CDFC5C1A95C}"/>
                </a:ext>
              </a:extLst>
            </p:cNvPr>
            <p:cNvSpPr/>
            <p:nvPr/>
          </p:nvSpPr>
          <p:spPr>
            <a:xfrm>
              <a:off x="6428315" y="2790119"/>
              <a:ext cx="4281520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Gros cristaux</a:t>
              </a:r>
            </a:p>
          </p:txBody>
        </p:sp>
        <p:sp>
          <p:nvSpPr>
            <p:cNvPr id="16" name="Rectangle: Rounded Corners 22">
              <a:extLst>
                <a:ext uri="{FF2B5EF4-FFF2-40B4-BE49-F238E27FC236}">
                  <a16:creationId xmlns:a16="http://schemas.microsoft.com/office/drawing/2014/main" id="{7E33C964-D770-44CB-D754-ECC1A197FA08}"/>
                </a:ext>
              </a:extLst>
            </p:cNvPr>
            <p:cNvSpPr/>
            <p:nvPr/>
          </p:nvSpPr>
          <p:spPr>
            <a:xfrm>
              <a:off x="5950644" y="2790119"/>
              <a:ext cx="460039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sp>
        <p:nvSpPr>
          <p:cNvPr id="17" name="Google Shape;15880;p58">
            <a:extLst>
              <a:ext uri="{FF2B5EF4-FFF2-40B4-BE49-F238E27FC236}">
                <a16:creationId xmlns:a16="http://schemas.microsoft.com/office/drawing/2014/main" id="{452B395A-11C3-0E6B-D4CE-51BB0A535391}"/>
              </a:ext>
            </a:extLst>
          </p:cNvPr>
          <p:cNvSpPr txBox="1">
            <a:spLocks/>
          </p:cNvSpPr>
          <p:nvPr/>
        </p:nvSpPr>
        <p:spPr>
          <a:xfrm>
            <a:off x="1382274" y="2579891"/>
            <a:ext cx="3251050" cy="351848"/>
          </a:xfrm>
          <a:prstGeom prst="roundRect">
            <a:avLst/>
          </a:prstGeom>
          <a:solidFill>
            <a:srgbClr val="0F9ED5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Refroidissement</a:t>
            </a:r>
            <a:endParaRPr lang="fr-FR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147CE2DA-FC4E-9020-06A5-F2D8A27B6126}"/>
              </a:ext>
            </a:extLst>
          </p:cNvPr>
          <p:cNvSpPr txBox="1">
            <a:spLocks/>
          </p:cNvSpPr>
          <p:nvPr/>
        </p:nvSpPr>
        <p:spPr>
          <a:xfrm>
            <a:off x="5997155" y="2588856"/>
            <a:ext cx="4821816" cy="351848"/>
          </a:xfrm>
          <a:prstGeom prst="roundRect">
            <a:avLst/>
          </a:prstGeom>
          <a:solidFill>
            <a:srgbClr val="0F9ED5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Taille</a:t>
            </a:r>
            <a:endParaRPr lang="fr-FR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07856477-D451-8D9A-D0B8-A359CA50BFCF}"/>
              </a:ext>
            </a:extLst>
          </p:cNvPr>
          <p:cNvGrpSpPr/>
          <p:nvPr/>
        </p:nvGrpSpPr>
        <p:grpSpPr>
          <a:xfrm>
            <a:off x="1361206" y="4276482"/>
            <a:ext cx="3262960" cy="591966"/>
            <a:chOff x="1378771" y="4396594"/>
            <a:chExt cx="3262960" cy="591966"/>
          </a:xfrm>
        </p:grpSpPr>
        <p:sp>
          <p:nvSpPr>
            <p:cNvPr id="3" name="Rectangle: Rounded Corners 22">
              <a:extLst>
                <a:ext uri="{FF2B5EF4-FFF2-40B4-BE49-F238E27FC236}">
                  <a16:creationId xmlns:a16="http://schemas.microsoft.com/office/drawing/2014/main" id="{BF8B0871-F6A8-A287-47FB-F37A698E3D6A}"/>
                </a:ext>
              </a:extLst>
            </p:cNvPr>
            <p:cNvSpPr/>
            <p:nvPr/>
          </p:nvSpPr>
          <p:spPr>
            <a:xfrm>
              <a:off x="1378771" y="4396594"/>
              <a:ext cx="2820555" cy="591966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Rapide</a:t>
              </a:r>
            </a:p>
          </p:txBody>
        </p:sp>
        <p:sp>
          <p:nvSpPr>
            <p:cNvPr id="4" name="Rectangle: Rounded Corners 22">
              <a:extLst>
                <a:ext uri="{FF2B5EF4-FFF2-40B4-BE49-F238E27FC236}">
                  <a16:creationId xmlns:a16="http://schemas.microsoft.com/office/drawing/2014/main" id="{E92A4105-FADF-BDCB-7D51-5D6476B25E18}"/>
                </a:ext>
              </a:extLst>
            </p:cNvPr>
            <p:cNvSpPr/>
            <p:nvPr/>
          </p:nvSpPr>
          <p:spPr>
            <a:xfrm>
              <a:off x="4181692" y="4396594"/>
              <a:ext cx="460039" cy="591966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91DD86D3-E900-8F38-1286-EF9F7EF5C42C}"/>
              </a:ext>
            </a:extLst>
          </p:cNvPr>
          <p:cNvGrpSpPr/>
          <p:nvPr/>
        </p:nvGrpSpPr>
        <p:grpSpPr>
          <a:xfrm>
            <a:off x="6073526" y="4266322"/>
            <a:ext cx="4709587" cy="622446"/>
            <a:chOff x="6080931" y="4396594"/>
            <a:chExt cx="4709587" cy="622446"/>
          </a:xfrm>
        </p:grpSpPr>
        <p:sp>
          <p:nvSpPr>
            <p:cNvPr id="7" name="Rectangle: Rounded Corners 22">
              <a:extLst>
                <a:ext uri="{FF2B5EF4-FFF2-40B4-BE49-F238E27FC236}">
                  <a16:creationId xmlns:a16="http://schemas.microsoft.com/office/drawing/2014/main" id="{A9818EB3-B8CE-FF88-AE31-9575D2E6BAF5}"/>
                </a:ext>
              </a:extLst>
            </p:cNvPr>
            <p:cNvSpPr/>
            <p:nvPr/>
          </p:nvSpPr>
          <p:spPr>
            <a:xfrm>
              <a:off x="6558602" y="4396594"/>
              <a:ext cx="4231916" cy="622446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Petits cristaux</a:t>
              </a:r>
            </a:p>
          </p:txBody>
        </p:sp>
        <p:sp>
          <p:nvSpPr>
            <p:cNvPr id="8" name="Rectangle: Rounded Corners 22">
              <a:extLst>
                <a:ext uri="{FF2B5EF4-FFF2-40B4-BE49-F238E27FC236}">
                  <a16:creationId xmlns:a16="http://schemas.microsoft.com/office/drawing/2014/main" id="{37EC052C-68A6-2E81-A408-2F7E345E42A4}"/>
                </a:ext>
              </a:extLst>
            </p:cNvPr>
            <p:cNvSpPr/>
            <p:nvPr/>
          </p:nvSpPr>
          <p:spPr>
            <a:xfrm>
              <a:off x="6080931" y="4396594"/>
              <a:ext cx="460039" cy="622446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sp>
        <p:nvSpPr>
          <p:cNvPr id="2" name="Espace réservé du contenu 3">
            <a:extLst>
              <a:ext uri="{FF2B5EF4-FFF2-40B4-BE49-F238E27FC236}">
                <a16:creationId xmlns:a16="http://schemas.microsoft.com/office/drawing/2014/main" id="{9D9FF62D-AF2F-2807-2030-51F135D80816}"/>
              </a:ext>
            </a:extLst>
          </p:cNvPr>
          <p:cNvSpPr txBox="1">
            <a:spLocks/>
          </p:cNvSpPr>
          <p:nvPr/>
        </p:nvSpPr>
        <p:spPr>
          <a:xfrm>
            <a:off x="778058" y="703567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>
              <a:spcAft>
                <a:spcPts val="300"/>
              </a:spcAft>
              <a:defRPr/>
            </a:pPr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Expliquer davantage si nécessaire.</a:t>
            </a:r>
          </a:p>
          <a:p>
            <a:pPr defTabSz="342900">
              <a:spcAft>
                <a:spcPts val="300"/>
              </a:spcAft>
              <a:defRPr/>
            </a:pPr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73B9B9A6-AE0A-F3C4-9F29-F700E887B015}"/>
              </a:ext>
            </a:extLst>
          </p:cNvPr>
          <p:cNvSpPr txBox="1">
            <a:spLocks/>
          </p:cNvSpPr>
          <p:nvPr/>
        </p:nvSpPr>
        <p:spPr>
          <a:xfrm>
            <a:off x="756458" y="339668"/>
            <a:ext cx="10529279" cy="4351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defTabSz="342900">
              <a:spcAft>
                <a:spcPts val="300"/>
              </a:spcAft>
              <a:defRPr/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Très bien !</a:t>
            </a:r>
          </a:p>
        </p:txBody>
      </p:sp>
      <p:pic>
        <p:nvPicPr>
          <p:cNvPr id="14" name="Image 8">
            <a:extLst>
              <a:ext uri="{FF2B5EF4-FFF2-40B4-BE49-F238E27FC236}">
                <a16:creationId xmlns:a16="http://schemas.microsoft.com/office/drawing/2014/main" id="{331E7B45-BBD7-3F0A-B2D0-CBFBAF587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1146" y="485086"/>
            <a:ext cx="429314" cy="429314"/>
          </a:xfrm>
          <a:prstGeom prst="rect">
            <a:avLst/>
          </a:prstGeom>
        </p:spPr>
      </p:pic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A9DCC7D6-732E-AF53-D038-966BCFDAB9F6}"/>
              </a:ext>
            </a:extLst>
          </p:cNvPr>
          <p:cNvCxnSpPr>
            <a:cxnSpLocks/>
          </p:cNvCxnSpPr>
          <p:nvPr/>
        </p:nvCxnSpPr>
        <p:spPr>
          <a:xfrm>
            <a:off x="4619385" y="3608313"/>
            <a:ext cx="141350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152DA73B-5396-0B59-87F0-3482C7E38193}"/>
              </a:ext>
            </a:extLst>
          </p:cNvPr>
          <p:cNvCxnSpPr>
            <a:cxnSpLocks/>
            <a:stCxn id="4" idx="3"/>
            <a:endCxn id="8" idx="1"/>
          </p:cNvCxnSpPr>
          <p:nvPr/>
        </p:nvCxnSpPr>
        <p:spPr>
          <a:xfrm>
            <a:off x="4624166" y="4572465"/>
            <a:ext cx="144936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55171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D3409BA-7DCC-47B3-ECB6-05CE4B95B6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7912044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F5BEC-E40C-AE90-BAF2-CDFD2807E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304" y="251927"/>
            <a:ext cx="10372033" cy="540647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Maintenant, vous allez travailler en binôme. Chacun prend un moment pour réaliser l’activité de la page 78 sur le livret. Ensuite, vous comparez vos réponses en justifiant.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36E18-3597-EA11-2CA3-AD73D1AE85A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84663" y="702026"/>
            <a:ext cx="10922713" cy="333611"/>
          </a:xfrm>
        </p:spPr>
        <p:txBody>
          <a:bodyPr/>
          <a:lstStyle/>
          <a:p>
            <a:r>
              <a:rPr lang="fr-FR" sz="11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Rappeler aux élèves qu’ils doivent d’abord observer et de repérer les éléments du document avant de réaliser la tâche. Expliquer les mots difficiles.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8DBC3215-E305-D206-FB9F-12DB9930DFF1}"/>
              </a:ext>
            </a:extLst>
          </p:cNvPr>
          <p:cNvCxnSpPr>
            <a:cxnSpLocks/>
          </p:cNvCxnSpPr>
          <p:nvPr/>
        </p:nvCxnSpPr>
        <p:spPr>
          <a:xfrm flipH="1">
            <a:off x="7072132" y="5011838"/>
            <a:ext cx="86810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B04583E4-9B2E-23B7-5CC8-03B3EB9D5807}"/>
              </a:ext>
            </a:extLst>
          </p:cNvPr>
          <p:cNvSpPr/>
          <p:nvPr/>
        </p:nvSpPr>
        <p:spPr>
          <a:xfrm>
            <a:off x="5075482" y="6313931"/>
            <a:ext cx="13298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78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6070048-1721-D4FC-F474-D1B23FBE3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1881" y="1016000"/>
            <a:ext cx="4155319" cy="535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6702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BD956-F6E1-EC84-6EB6-B3E641CD0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669E37-A48A-E959-2209-5C0AFB47F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 temps est terminé.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490108A-42E4-3CC8-8D61-0733CD6007D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noProof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004DEF-F7CC-BF2E-C88C-CEE3500FCA0C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/>
              <a:t>Temps Écoulé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8152424E-0ED6-B27B-4B4D-37ED921734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9310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AAAC6-1196-637E-DF9E-533F13026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A8B505-3DC6-B1A7-7894-DF91A62F5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Correction.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60B8779-01E5-AF75-9C9E-DC7EC7E3E32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 pour rédiger leurs réponses.</a:t>
            </a:r>
          </a:p>
        </p:txBody>
      </p:sp>
      <p:pic>
        <p:nvPicPr>
          <p:cNvPr id="45" name="Picture 1">
            <a:extLst>
              <a:ext uri="{FF2B5EF4-FFF2-40B4-BE49-F238E27FC236}">
                <a16:creationId xmlns:a16="http://schemas.microsoft.com/office/drawing/2014/main" id="{7A049E59-3ACA-34FF-66F6-5DAF021D225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651F9AA-5587-E7DE-131C-63B6CDA4C9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0160" y="1030699"/>
            <a:ext cx="4714240" cy="331324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D91BA46-5B78-F098-92F4-7FA0D73385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337" y="4357213"/>
            <a:ext cx="11538903" cy="224821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81B52EB-6280-15B6-995B-2E9E424747B5}"/>
              </a:ext>
            </a:extLst>
          </p:cNvPr>
          <p:cNvSpPr txBox="1"/>
          <p:nvPr/>
        </p:nvSpPr>
        <p:spPr>
          <a:xfrm>
            <a:off x="1007680" y="5228325"/>
            <a:ext cx="512895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Fusion partielle de la roche mère.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Montée du magma.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Refroidissement rapide du magma.</a:t>
            </a:r>
          </a:p>
        </p:txBody>
      </p:sp>
    </p:spTree>
    <p:extLst>
      <p:ext uri="{BB962C8B-B14F-4D97-AF65-F5344CB8AC3E}">
        <p14:creationId xmlns:p14="http://schemas.microsoft.com/office/powerpoint/2010/main" val="41540118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5FFF0-D49F-C65F-F110-6558D8A8C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64C3AF-B2C6-6CFC-5B96-21886E905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Correction.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A75FE43-2F74-C4E3-9A17-930CBC045DB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 pour rédiger leurs réponses.</a:t>
            </a:r>
          </a:p>
        </p:txBody>
      </p:sp>
      <p:pic>
        <p:nvPicPr>
          <p:cNvPr id="45" name="Picture 1">
            <a:extLst>
              <a:ext uri="{FF2B5EF4-FFF2-40B4-BE49-F238E27FC236}">
                <a16:creationId xmlns:a16="http://schemas.microsoft.com/office/drawing/2014/main" id="{1BA7D52C-6B56-FE8D-FF09-72621D9A74F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4766725-4E24-BABD-54A0-AB3C3539D8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5120" y="1040859"/>
            <a:ext cx="3810000" cy="267772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20A3DDE-A279-C063-0D3A-602EC7B5BE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700" y="3693908"/>
            <a:ext cx="11323420" cy="303201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DBE7E6F3-FD5F-D5FE-72C6-53B6947847CD}"/>
              </a:ext>
            </a:extLst>
          </p:cNvPr>
          <p:cNvSpPr txBox="1"/>
          <p:nvPr/>
        </p:nvSpPr>
        <p:spPr>
          <a:xfrm>
            <a:off x="6725415" y="4511834"/>
            <a:ext cx="9352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fond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CAC887-68B3-42CE-1975-738A54711E4E}"/>
              </a:ext>
            </a:extLst>
          </p:cNvPr>
          <p:cNvSpPr txBox="1"/>
          <p:nvPr/>
        </p:nvSpPr>
        <p:spPr>
          <a:xfrm>
            <a:off x="9167029" y="4449450"/>
            <a:ext cx="23841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température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BD96B69-48D7-B432-690F-E2D60DAE2FB6}"/>
              </a:ext>
            </a:extLst>
          </p:cNvPr>
          <p:cNvSpPr txBox="1"/>
          <p:nvPr/>
        </p:nvSpPr>
        <p:spPr>
          <a:xfrm>
            <a:off x="756769" y="5024299"/>
            <a:ext cx="23841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pression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89A3F0E-B4CB-1A9A-021D-245E6E2B5C3D}"/>
              </a:ext>
            </a:extLst>
          </p:cNvPr>
          <p:cNvSpPr txBox="1"/>
          <p:nvPr/>
        </p:nvSpPr>
        <p:spPr>
          <a:xfrm>
            <a:off x="5615599" y="5555283"/>
            <a:ext cx="23841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rapidement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05A5B3B-5E9F-51CB-B17F-F379E0A0D88C}"/>
              </a:ext>
            </a:extLst>
          </p:cNvPr>
          <p:cNvSpPr txBox="1"/>
          <p:nvPr/>
        </p:nvSpPr>
        <p:spPr>
          <a:xfrm>
            <a:off x="5907741" y="6095232"/>
            <a:ext cx="13919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petits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AD4EB78-92F9-412B-58BA-D6EF2F8A9BDE}"/>
              </a:ext>
            </a:extLst>
          </p:cNvPr>
          <p:cNvSpPr txBox="1"/>
          <p:nvPr/>
        </p:nvSpPr>
        <p:spPr>
          <a:xfrm>
            <a:off x="2336800" y="5981426"/>
            <a:ext cx="37388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Volcaniques</a:t>
            </a:r>
            <a:b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(Andésite)</a:t>
            </a:r>
          </a:p>
        </p:txBody>
      </p:sp>
    </p:spTree>
    <p:extLst>
      <p:ext uri="{BB962C8B-B14F-4D97-AF65-F5344CB8AC3E}">
        <p14:creationId xmlns:p14="http://schemas.microsoft.com/office/powerpoint/2010/main" val="38499314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F915EDF-9F2E-4806-BDF5-4E27FF2B30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39216336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0406B-42BD-6E24-46AF-128E464FB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Maintenant, vous allez travailler chacun pour soi; prenez l’activité de la page 79 sur le livret.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CCA30-344D-7644-F9AC-3E1D66EA916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Circuler entre les rangs, cibler les élèves en difficulté, Insister sur le travail individuel. Inciter les élèves à demander de l'aide en cas de besoin.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50A3FFEC-9C3B-CC23-F982-764C849241F6}"/>
              </a:ext>
            </a:extLst>
          </p:cNvPr>
          <p:cNvGrpSpPr/>
          <p:nvPr/>
        </p:nvGrpSpPr>
        <p:grpSpPr>
          <a:xfrm>
            <a:off x="10844783" y="260549"/>
            <a:ext cx="611417" cy="504991"/>
            <a:chOff x="582302" y="4457015"/>
            <a:chExt cx="630930" cy="588164"/>
          </a:xfrm>
        </p:grpSpPr>
        <p:pic>
          <p:nvPicPr>
            <p:cNvPr id="39" name="Picture 7">
              <a:extLst>
                <a:ext uri="{FF2B5EF4-FFF2-40B4-BE49-F238E27FC236}">
                  <a16:creationId xmlns:a16="http://schemas.microsoft.com/office/drawing/2014/main" id="{E13B05F2-717D-D7CC-C97D-E0B4B35D0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40" name="Picture 7">
              <a:extLst>
                <a:ext uri="{FF2B5EF4-FFF2-40B4-BE49-F238E27FC236}">
                  <a16:creationId xmlns:a16="http://schemas.microsoft.com/office/drawing/2014/main" id="{0E000526-57B7-24FC-4846-A548D6940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73001F9-1903-9EF2-B6CB-DA3312E49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2523" y="1057507"/>
            <a:ext cx="4172277" cy="541039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0C1DE6B-4652-323A-2B42-AD9AD4D83DF2}"/>
              </a:ext>
            </a:extLst>
          </p:cNvPr>
          <p:cNvSpPr/>
          <p:nvPr/>
        </p:nvSpPr>
        <p:spPr>
          <a:xfrm>
            <a:off x="5012475" y="6349358"/>
            <a:ext cx="12806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ar-MA" sz="20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79</a:t>
            </a:r>
            <a:endParaRPr lang="fr-FR" sz="20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2697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11843-E097-5486-57E5-792187AE1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5C45A8-EA55-AF65-5299-1BE31D243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Le temps est terminé. 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FF8B22D4-350B-4D83-BACF-4CF1F56B22C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noProof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888129-7EB4-3E26-CB10-77F5280D3767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Temps Écoulé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6C1251-CF29-1E54-9D78-E106D1BBDD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327627" y="2738280"/>
            <a:ext cx="3390900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6854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8F702D-E31E-41F6-A9F2-0110C6999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Correction.</a:t>
            </a: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 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BCE28B2-1622-6E99-568F-1EFFB62345D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 pour rédiger leurs réponses. puis à recopier la correction sur les livrets.</a:t>
            </a:r>
          </a:p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BE9E1CAA-35AC-CBDE-C860-856E7C1F517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8B840C4-6112-9E6A-2875-CBBEFBDE69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659" y="4190015"/>
            <a:ext cx="11259670" cy="240451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95CBF0C-3F60-546A-0419-43BFD31E8E80}"/>
              </a:ext>
            </a:extLst>
          </p:cNvPr>
          <p:cNvSpPr txBox="1"/>
          <p:nvPr/>
        </p:nvSpPr>
        <p:spPr>
          <a:xfrm>
            <a:off x="1114314" y="5269756"/>
            <a:ext cx="6122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Fusion partielle de la roche mère.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8EAEC23-854D-7645-C11A-666B84ED77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0750" y="1103012"/>
            <a:ext cx="4162356" cy="264025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DFA5136-6E21-7BF7-69AF-95485A7F9814}"/>
              </a:ext>
            </a:extLst>
          </p:cNvPr>
          <p:cNvSpPr txBox="1"/>
          <p:nvPr/>
        </p:nvSpPr>
        <p:spPr>
          <a:xfrm>
            <a:off x="1099074" y="6130816"/>
            <a:ext cx="6122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Refroidissement lent du magma.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C935A64-FC73-C6D0-95D2-FD74D66D0D76}"/>
              </a:ext>
            </a:extLst>
          </p:cNvPr>
          <p:cNvSpPr txBox="1"/>
          <p:nvPr/>
        </p:nvSpPr>
        <p:spPr>
          <a:xfrm>
            <a:off x="1106694" y="5681236"/>
            <a:ext cx="6122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Montée du magma..</a:t>
            </a:r>
          </a:p>
        </p:txBody>
      </p:sp>
    </p:spTree>
    <p:extLst>
      <p:ext uri="{BB962C8B-B14F-4D97-AF65-F5344CB8AC3E}">
        <p14:creationId xmlns:p14="http://schemas.microsoft.com/office/powerpoint/2010/main" val="42875639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5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6E74B-FB0B-F794-2F1F-8662A4A6F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E306F8-E2E5-5CC5-BBA2-1D6C4AB24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Correction.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0EDF27-BFFD-0D34-DA4D-B120C7C4E4C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 pour rédiger leurs réponses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puis à recopier la correction sur les livrets.</a:t>
            </a:r>
          </a:p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34E0027B-99D4-4F5D-0CBB-C4956CB41B2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E356599-C269-E97F-8A84-5865706D6F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6522" y="1036225"/>
            <a:ext cx="4329996" cy="274659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76524CF-419C-4AF4-8ECF-776A99C112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976" y="3857712"/>
            <a:ext cx="11654118" cy="2818104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F646ED4-308F-CC7C-A021-CB2163CAA5E8}"/>
              </a:ext>
            </a:extLst>
          </p:cNvPr>
          <p:cNvSpPr txBox="1"/>
          <p:nvPr/>
        </p:nvSpPr>
        <p:spPr>
          <a:xfrm>
            <a:off x="6816855" y="4430554"/>
            <a:ext cx="9352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fond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D40D409-F312-7462-4D2C-E6AFD1A4FBAF}"/>
              </a:ext>
            </a:extLst>
          </p:cNvPr>
          <p:cNvSpPr txBox="1"/>
          <p:nvPr/>
        </p:nvSpPr>
        <p:spPr>
          <a:xfrm>
            <a:off x="9380389" y="4449450"/>
            <a:ext cx="23841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température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58F3A2C-F16D-9A17-794F-B97D75E928D5}"/>
              </a:ext>
            </a:extLst>
          </p:cNvPr>
          <p:cNvSpPr txBox="1"/>
          <p:nvPr/>
        </p:nvSpPr>
        <p:spPr>
          <a:xfrm>
            <a:off x="1106392" y="4997405"/>
            <a:ext cx="23841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pression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DFBE4D-B1E5-7F9F-B959-C480FFAAA4B6}"/>
              </a:ext>
            </a:extLst>
          </p:cNvPr>
          <p:cNvSpPr txBox="1"/>
          <p:nvPr/>
        </p:nvSpPr>
        <p:spPr>
          <a:xfrm>
            <a:off x="6235359" y="5555283"/>
            <a:ext cx="23841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rapidement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538AC52-FDF3-E933-6EC3-2100A7B53BDF}"/>
              </a:ext>
            </a:extLst>
          </p:cNvPr>
          <p:cNvSpPr txBox="1"/>
          <p:nvPr/>
        </p:nvSpPr>
        <p:spPr>
          <a:xfrm>
            <a:off x="7203440" y="6147227"/>
            <a:ext cx="13919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BAE162F-0D38-D5ED-EF6D-74C9B30068F4}"/>
              </a:ext>
            </a:extLst>
          </p:cNvPr>
          <p:cNvSpPr txBox="1"/>
          <p:nvPr/>
        </p:nvSpPr>
        <p:spPr>
          <a:xfrm>
            <a:off x="2517829" y="6184626"/>
            <a:ext cx="30803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plutoniques (Gabbro)</a:t>
            </a:r>
          </a:p>
        </p:txBody>
      </p:sp>
    </p:spTree>
    <p:extLst>
      <p:ext uri="{BB962C8B-B14F-4D97-AF65-F5344CB8AC3E}">
        <p14:creationId xmlns:p14="http://schemas.microsoft.com/office/powerpoint/2010/main" val="6146025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C8B1F65-01C9-1E82-3B29-C068CFA644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05 min</a:t>
            </a:r>
          </a:p>
        </p:txBody>
      </p:sp>
    </p:spTree>
    <p:extLst>
      <p:ext uri="{BB962C8B-B14F-4D97-AF65-F5344CB8AC3E}">
        <p14:creationId xmlns:p14="http://schemas.microsoft.com/office/powerpoint/2010/main" val="38959518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186612"/>
            <a:ext cx="10277091" cy="399230"/>
          </a:xfrm>
        </p:spPr>
        <p:txBody>
          <a:bodyPr/>
          <a:lstStyle/>
          <a:p>
            <a:r>
              <a:rPr lang="fr-FR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Qui peut me dire ce que nous avons appris aujourd’hui?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noProof="0" dirty="0"/>
          </a:p>
        </p:txBody>
      </p:sp>
      <p:pic>
        <p:nvPicPr>
          <p:cNvPr id="6" name="Content Placeholder 5" descr="A cartoon character leaning on a question mark&#10;&#10;AI-generated content may be incorrect.">
            <a:extLst>
              <a:ext uri="{FF2B5EF4-FFF2-40B4-BE49-F238E27FC236}">
                <a16:creationId xmlns:a16="http://schemas.microsoft.com/office/drawing/2014/main" id="{6AD1D3F8-1CDC-7248-5FEC-0D554A729A16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973115" y="1306115"/>
            <a:ext cx="4245769" cy="4245769"/>
          </a:xfrm>
        </p:spPr>
      </p:pic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553" y="219075"/>
            <a:ext cx="10805322" cy="431801"/>
          </a:xfrm>
        </p:spPr>
        <p:txBody>
          <a:bodyPr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Avant de finir, faisons un petit résumé ensemble ! </a:t>
            </a:r>
            <a:endParaRPr lang="fr-FR" noProof="0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67553" y="658371"/>
            <a:ext cx="10277475" cy="268287"/>
          </a:xfrm>
        </p:spPr>
        <p:txBody>
          <a:bodyPr/>
          <a:lstStyle/>
          <a:p>
            <a:r>
              <a:rPr lang="fr-FR" sz="11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Donner un rappel de la séance.</a:t>
            </a:r>
          </a:p>
        </p:txBody>
      </p:sp>
      <p:sp>
        <p:nvSpPr>
          <p:cNvPr id="11" name="Google Shape;2054;p38">
            <a:extLst>
              <a:ext uri="{FF2B5EF4-FFF2-40B4-BE49-F238E27FC236}">
                <a16:creationId xmlns:a16="http://schemas.microsoft.com/office/drawing/2014/main" id="{11A84DCA-3049-9BCB-560D-1A14A97806C3}"/>
              </a:ext>
            </a:extLst>
          </p:cNvPr>
          <p:cNvSpPr/>
          <p:nvPr/>
        </p:nvSpPr>
        <p:spPr>
          <a:xfrm>
            <a:off x="1291324" y="2037959"/>
            <a:ext cx="9946841" cy="805544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3">
            <a:extLst>
              <a:ext uri="{FF2B5EF4-FFF2-40B4-BE49-F238E27FC236}">
                <a16:creationId xmlns:a16="http://schemas.microsoft.com/office/drawing/2014/main" id="{7E10B7D3-E0E6-7AA8-5733-FEA7EA52DB6A}"/>
              </a:ext>
            </a:extLst>
          </p:cNvPr>
          <p:cNvSpPr txBox="1"/>
          <p:nvPr/>
        </p:nvSpPr>
        <p:spPr>
          <a:xfrm>
            <a:off x="1636841" y="2020027"/>
            <a:ext cx="9731881" cy="805543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r>
              <a:rPr lang="fr-FR" b="1" dirty="0">
                <a:solidFill>
                  <a:srgbClr val="106585"/>
                </a:solidFill>
                <a:latin typeface="Calibri" panose="020F0502020204030204"/>
              </a:rPr>
              <a:t>Décrire les processus impliqués dans la formation des roches magmatiques.</a:t>
            </a:r>
          </a:p>
        </p:txBody>
      </p:sp>
      <p:pic>
        <p:nvPicPr>
          <p:cNvPr id="13" name="Image 23">
            <a:extLst>
              <a:ext uri="{FF2B5EF4-FFF2-40B4-BE49-F238E27FC236}">
                <a16:creationId xmlns:a16="http://schemas.microsoft.com/office/drawing/2014/main" id="{CCAB3331-F79B-38C1-D31A-9396A8FF6F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885" y="1754682"/>
            <a:ext cx="805544" cy="805544"/>
          </a:xfrm>
          <a:prstGeom prst="rect">
            <a:avLst/>
          </a:prstGeom>
        </p:spPr>
      </p:pic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2B8CF3B2-CB9B-2899-41EA-0DA5B49B81EA}"/>
              </a:ext>
            </a:extLst>
          </p:cNvPr>
          <p:cNvSpPr txBox="1">
            <a:spLocks/>
          </p:cNvSpPr>
          <p:nvPr/>
        </p:nvSpPr>
        <p:spPr>
          <a:xfrm>
            <a:off x="6850532" y="2921839"/>
            <a:ext cx="9066597" cy="78983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b="1" dirty="0">
              <a:solidFill>
                <a:srgbClr val="106585"/>
              </a:solidFill>
              <a:latin typeface="Calibri" panose="020F0502020204030204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30DE7B3-D35A-80F1-6879-3B3F845F44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4140" y="2943683"/>
            <a:ext cx="8766482" cy="266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40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190B16-579C-FAA2-EB79-8D627E324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070" y="320709"/>
            <a:ext cx="10277091" cy="267549"/>
          </a:xfrm>
        </p:spPr>
        <p:txBody>
          <a:bodyPr/>
          <a:lstStyle/>
          <a:p>
            <a:r>
              <a:rPr lang="fr-FR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les étapes que j’ai suivies pour résoudre ma tâche: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1B7982-BEB1-2B9F-D93A-EEFBE215EBA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57070" y="668280"/>
            <a:ext cx="10277475" cy="268287"/>
          </a:xfrm>
        </p:spPr>
        <p:txBody>
          <a:bodyPr/>
          <a:lstStyle/>
          <a:p>
            <a:endParaRPr lang="fr-FR" noProof="0" dirty="0"/>
          </a:p>
        </p:txBody>
      </p:sp>
      <p:pic>
        <p:nvPicPr>
          <p:cNvPr id="30" name="Google Shape;289;p51">
            <a:extLst>
              <a:ext uri="{FF2B5EF4-FFF2-40B4-BE49-F238E27FC236}">
                <a16:creationId xmlns:a16="http://schemas.microsoft.com/office/drawing/2014/main" id="{B630ECC6-AE75-1A9B-8BE2-CEADA872F3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F154CAA-A468-2F11-DA66-27632CEB59BE}"/>
              </a:ext>
            </a:extLst>
          </p:cNvPr>
          <p:cNvGrpSpPr/>
          <p:nvPr/>
        </p:nvGrpSpPr>
        <p:grpSpPr>
          <a:xfrm>
            <a:off x="406192" y="2433476"/>
            <a:ext cx="11037454" cy="399011"/>
            <a:chOff x="526472" y="1937789"/>
            <a:chExt cx="11037454" cy="399011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04CC4E3-F5FC-E38D-127E-22E0194918E4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J’identifie les étapes de la formation d’une roche magmatique.</a:t>
              </a: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3268F57E-73AA-C51E-9AF6-66ECC1B6F433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602EC8B-73F3-A675-9740-90C2E4FFD2B1}"/>
              </a:ext>
            </a:extLst>
          </p:cNvPr>
          <p:cNvGrpSpPr/>
          <p:nvPr/>
        </p:nvGrpSpPr>
        <p:grpSpPr>
          <a:xfrm>
            <a:off x="406192" y="3261066"/>
            <a:ext cx="11037454" cy="399011"/>
            <a:chOff x="526472" y="1937789"/>
            <a:chExt cx="11037454" cy="399011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0B7EB85-9FDD-2D0B-F373-1D7265E81D4E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je décris le processus impliqué dans la formation de cette roche magmatique.</a:t>
              </a: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C791F8F-E963-D33E-E07B-A475755326E3}"/>
                </a:ext>
              </a:extLst>
            </p:cNvPr>
            <p:cNvSpPr/>
            <p:nvPr/>
          </p:nvSpPr>
          <p:spPr>
            <a:xfrm>
              <a:off x="541251" y="1937789"/>
              <a:ext cx="396001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7385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2A2F7-A127-79A6-1FBC-996A60084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1F09585-DAEC-99D9-1383-8C0CAE3B56DB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9D29D1-33A0-F4D5-7BC5-85FA1BCFBE4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sp>
        <p:nvSpPr>
          <p:cNvPr id="5" name="Google Shape;2000;p176">
            <a:extLst>
              <a:ext uri="{FF2B5EF4-FFF2-40B4-BE49-F238E27FC236}">
                <a16:creationId xmlns:a16="http://schemas.microsoft.com/office/drawing/2014/main" id="{3CE84197-8550-38EB-5788-01416BBC64E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15761" y="96831"/>
            <a:ext cx="7620804" cy="35320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fr-FR" sz="1600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on termine par cette carte lexicale.</a:t>
            </a:r>
          </a:p>
        </p:txBody>
      </p:sp>
      <p:grpSp>
        <p:nvGrpSpPr>
          <p:cNvPr id="10" name="Google Shape;2004;p176">
            <a:extLst>
              <a:ext uri="{FF2B5EF4-FFF2-40B4-BE49-F238E27FC236}">
                <a16:creationId xmlns:a16="http://schemas.microsoft.com/office/drawing/2014/main" id="{517EC03A-5F50-A15A-DD2B-A7332603A652}"/>
              </a:ext>
            </a:extLst>
          </p:cNvPr>
          <p:cNvGrpSpPr/>
          <p:nvPr/>
        </p:nvGrpSpPr>
        <p:grpSpPr>
          <a:xfrm>
            <a:off x="378372" y="1263731"/>
            <a:ext cx="11435255" cy="5257649"/>
            <a:chOff x="279385" y="1039998"/>
            <a:chExt cx="8585230" cy="3943237"/>
          </a:xfrm>
        </p:grpSpPr>
        <p:sp>
          <p:nvSpPr>
            <p:cNvPr id="11" name="Google Shape;2005;p176">
              <a:extLst>
                <a:ext uri="{FF2B5EF4-FFF2-40B4-BE49-F238E27FC236}">
                  <a16:creationId xmlns:a16="http://schemas.microsoft.com/office/drawing/2014/main" id="{515B2D7E-A000-12D9-549A-A9369A4345FA}"/>
                </a:ext>
              </a:extLst>
            </p:cNvPr>
            <p:cNvSpPr/>
            <p:nvPr/>
          </p:nvSpPr>
          <p:spPr>
            <a:xfrm>
              <a:off x="302037" y="1426310"/>
              <a:ext cx="8562578" cy="35569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46" cap="flat">
              <a:noFill/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2" name="Google Shape;2006;p176">
              <a:extLst>
                <a:ext uri="{FF2B5EF4-FFF2-40B4-BE49-F238E27FC236}">
                  <a16:creationId xmlns:a16="http://schemas.microsoft.com/office/drawing/2014/main" id="{1EDC52B9-6636-608C-9E99-B0C94BCCA5F8}"/>
                </a:ext>
              </a:extLst>
            </p:cNvPr>
            <p:cNvSpPr/>
            <p:nvPr/>
          </p:nvSpPr>
          <p:spPr>
            <a:xfrm>
              <a:off x="3242372" y="2222729"/>
              <a:ext cx="2257542" cy="1155392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rgbClr val="54AFE9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lvl="0" algn="ctr" defTabSz="457200">
                <a:defRPr/>
              </a:pPr>
              <a:r>
                <a:rPr lang="fr-FR" sz="2000" b="1" spc="-30" dirty="0">
                  <a:solidFill>
                    <a:srgbClr val="106585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Décrire les processus impliqués dans la formation des roches magmatiques.</a:t>
              </a:r>
            </a:p>
          </p:txBody>
        </p:sp>
        <p:sp>
          <p:nvSpPr>
            <p:cNvPr id="13" name="Google Shape;2007;p176">
              <a:extLst>
                <a:ext uri="{FF2B5EF4-FFF2-40B4-BE49-F238E27FC236}">
                  <a16:creationId xmlns:a16="http://schemas.microsoft.com/office/drawing/2014/main" id="{A88638D1-0117-440F-F5A3-3D2C880BB20F}"/>
                </a:ext>
              </a:extLst>
            </p:cNvPr>
            <p:cNvSpPr/>
            <p:nvPr/>
          </p:nvSpPr>
          <p:spPr>
            <a:xfrm>
              <a:off x="477984" y="1867113"/>
              <a:ext cx="2126254" cy="1628546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3" name="Google Shape;2008;p176">
              <a:extLst>
                <a:ext uri="{FF2B5EF4-FFF2-40B4-BE49-F238E27FC236}">
                  <a16:creationId xmlns:a16="http://schemas.microsoft.com/office/drawing/2014/main" id="{F24B657B-A153-5014-FD22-78DE095C3277}"/>
                </a:ext>
              </a:extLst>
            </p:cNvPr>
            <p:cNvSpPr txBox="1"/>
            <p:nvPr/>
          </p:nvSpPr>
          <p:spPr>
            <a:xfrm>
              <a:off x="3468493" y="1843485"/>
              <a:ext cx="1714500" cy="346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4AFE9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Ma tâche :</a:t>
              </a:r>
            </a:p>
          </p:txBody>
        </p:sp>
        <p:sp>
          <p:nvSpPr>
            <p:cNvPr id="24" name="Google Shape;2009;p176">
              <a:extLst>
                <a:ext uri="{FF2B5EF4-FFF2-40B4-BE49-F238E27FC236}">
                  <a16:creationId xmlns:a16="http://schemas.microsoft.com/office/drawing/2014/main" id="{F6A9FC48-6533-6B59-2389-D6B83DB6761B}"/>
                </a:ext>
              </a:extLst>
            </p:cNvPr>
            <p:cNvSpPr txBox="1"/>
            <p:nvPr/>
          </p:nvSpPr>
          <p:spPr>
            <a:xfrm>
              <a:off x="579223" y="1589910"/>
              <a:ext cx="1788990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1D9A78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Termes thématiques :</a:t>
              </a:r>
            </a:p>
          </p:txBody>
        </p:sp>
        <p:sp>
          <p:nvSpPr>
            <p:cNvPr id="25" name="Google Shape;2010;p176">
              <a:extLst>
                <a:ext uri="{FF2B5EF4-FFF2-40B4-BE49-F238E27FC236}">
                  <a16:creationId xmlns:a16="http://schemas.microsoft.com/office/drawing/2014/main" id="{845532FD-3B1C-7FF9-C92E-6A714278CC5C}"/>
                </a:ext>
              </a:extLst>
            </p:cNvPr>
            <p:cNvSpPr/>
            <p:nvPr/>
          </p:nvSpPr>
          <p:spPr>
            <a:xfrm>
              <a:off x="6446463" y="1515824"/>
              <a:ext cx="2040393" cy="974479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6" name="Google Shape;2011;p176">
              <a:extLst>
                <a:ext uri="{FF2B5EF4-FFF2-40B4-BE49-F238E27FC236}">
                  <a16:creationId xmlns:a16="http://schemas.microsoft.com/office/drawing/2014/main" id="{588F9C4D-3F77-3B4D-BBCC-200AF0B7DCF9}"/>
                </a:ext>
              </a:extLst>
            </p:cNvPr>
            <p:cNvSpPr txBox="1"/>
            <p:nvPr/>
          </p:nvSpPr>
          <p:spPr>
            <a:xfrm>
              <a:off x="6436297" y="1473333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Verbes de consigne</a:t>
              </a:r>
            </a:p>
          </p:txBody>
        </p:sp>
        <p:sp>
          <p:nvSpPr>
            <p:cNvPr id="27" name="Google Shape;2012;p176">
              <a:extLst>
                <a:ext uri="{FF2B5EF4-FFF2-40B4-BE49-F238E27FC236}">
                  <a16:creationId xmlns:a16="http://schemas.microsoft.com/office/drawing/2014/main" id="{0F142F07-76D1-C674-FFB9-8C3B3FFCA1E6}"/>
                </a:ext>
              </a:extLst>
            </p:cNvPr>
            <p:cNvSpPr/>
            <p:nvPr/>
          </p:nvSpPr>
          <p:spPr>
            <a:xfrm>
              <a:off x="645868" y="3995012"/>
              <a:ext cx="4778096" cy="826675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28575" cap="flat">
              <a:solidFill>
                <a:srgbClr val="DCE6F2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8" name="Google Shape;2013;p176">
              <a:extLst>
                <a:ext uri="{FF2B5EF4-FFF2-40B4-BE49-F238E27FC236}">
                  <a16:creationId xmlns:a16="http://schemas.microsoft.com/office/drawing/2014/main" id="{0EC74FB1-6CB4-6E28-56B1-58AF473F71CD}"/>
                </a:ext>
              </a:extLst>
            </p:cNvPr>
            <p:cNvSpPr txBox="1"/>
            <p:nvPr/>
          </p:nvSpPr>
          <p:spPr>
            <a:xfrm>
              <a:off x="630227" y="3731581"/>
              <a:ext cx="254024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Structures pour répondre </a:t>
              </a:r>
            </a:p>
          </p:txBody>
        </p:sp>
        <p:sp>
          <p:nvSpPr>
            <p:cNvPr id="29" name="Google Shape;2015;p176">
              <a:extLst>
                <a:ext uri="{FF2B5EF4-FFF2-40B4-BE49-F238E27FC236}">
                  <a16:creationId xmlns:a16="http://schemas.microsoft.com/office/drawing/2014/main" id="{6F28A608-6CD6-C053-EA93-7265147129A4}"/>
                </a:ext>
              </a:extLst>
            </p:cNvPr>
            <p:cNvSpPr txBox="1"/>
            <p:nvPr/>
          </p:nvSpPr>
          <p:spPr>
            <a:xfrm>
              <a:off x="522498" y="2478151"/>
              <a:ext cx="2051594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lvl="0" algn="ctr" defTabSz="1219170">
                <a:buClr>
                  <a:srgbClr val="000000"/>
                </a:buClr>
                <a:buSzPts val="1100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Roche magmatique</a:t>
              </a:r>
            </a:p>
          </p:txBody>
        </p:sp>
        <p:sp>
          <p:nvSpPr>
            <p:cNvPr id="30" name="Google Shape;2016;p176">
              <a:extLst>
                <a:ext uri="{FF2B5EF4-FFF2-40B4-BE49-F238E27FC236}">
                  <a16:creationId xmlns:a16="http://schemas.microsoft.com/office/drawing/2014/main" id="{CB9F0762-26E9-C4DB-55C3-1BF94C195335}"/>
                </a:ext>
              </a:extLst>
            </p:cNvPr>
            <p:cNvSpPr txBox="1"/>
            <p:nvPr/>
          </p:nvSpPr>
          <p:spPr>
            <a:xfrm>
              <a:off x="6619292" y="1658846"/>
              <a:ext cx="1599592" cy="623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R="0" lvl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 </a:t>
              </a:r>
            </a:p>
            <a:p>
              <a:pPr marL="287857" lvl="0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Identifier</a:t>
              </a:r>
            </a:p>
            <a:p>
              <a:pPr marL="287857" lvl="0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Décrire </a:t>
              </a:r>
            </a:p>
          </p:txBody>
        </p:sp>
        <p:sp>
          <p:nvSpPr>
            <p:cNvPr id="31" name="Google Shape;2017;p176">
              <a:extLst>
                <a:ext uri="{FF2B5EF4-FFF2-40B4-BE49-F238E27FC236}">
                  <a16:creationId xmlns:a16="http://schemas.microsoft.com/office/drawing/2014/main" id="{C02B5997-19E3-61A3-620E-54335FF0F114}"/>
                </a:ext>
              </a:extLst>
            </p:cNvPr>
            <p:cNvSpPr/>
            <p:nvPr/>
          </p:nvSpPr>
          <p:spPr>
            <a:xfrm>
              <a:off x="6459925" y="2620118"/>
              <a:ext cx="2027023" cy="1160162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2" name="Google Shape;2018;p176">
              <a:extLst>
                <a:ext uri="{FF2B5EF4-FFF2-40B4-BE49-F238E27FC236}">
                  <a16:creationId xmlns:a16="http://schemas.microsoft.com/office/drawing/2014/main" id="{A2277BA5-12D6-CB00-50AF-E66E41746E0F}"/>
                </a:ext>
              </a:extLst>
            </p:cNvPr>
            <p:cNvSpPr txBox="1"/>
            <p:nvPr/>
          </p:nvSpPr>
          <p:spPr>
            <a:xfrm>
              <a:off x="6464508" y="2597226"/>
              <a:ext cx="192470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Vocabulaire scientifique</a:t>
              </a:r>
            </a:p>
          </p:txBody>
        </p:sp>
        <p:sp>
          <p:nvSpPr>
            <p:cNvPr id="33" name="Google Shape;2019;p176">
              <a:extLst>
                <a:ext uri="{FF2B5EF4-FFF2-40B4-BE49-F238E27FC236}">
                  <a16:creationId xmlns:a16="http://schemas.microsoft.com/office/drawing/2014/main" id="{2DFF9117-2DD9-BA12-E9FE-8E059F62D931}"/>
                </a:ext>
              </a:extLst>
            </p:cNvPr>
            <p:cNvSpPr txBox="1"/>
            <p:nvPr/>
          </p:nvSpPr>
          <p:spPr>
            <a:xfrm>
              <a:off x="6548434" y="2820574"/>
              <a:ext cx="1859176" cy="99254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lvl="0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Magmatisme</a:t>
              </a:r>
            </a:p>
            <a:p>
              <a:pPr marL="287857" lvl="0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Fusion partielle</a:t>
              </a:r>
            </a:p>
            <a:p>
              <a:pPr marL="287857" lvl="0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Refroidissement</a:t>
              </a:r>
            </a:p>
            <a:p>
              <a:pPr marL="287857" lvl="0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Roche volcanique</a:t>
              </a:r>
            </a:p>
            <a:p>
              <a:pPr marL="287857" lvl="0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Roche plutonique</a:t>
              </a:r>
            </a:p>
          </p:txBody>
        </p:sp>
        <p:cxnSp>
          <p:nvCxnSpPr>
            <p:cNvPr id="35" name="Google Shape;2023;p176">
              <a:extLst>
                <a:ext uri="{FF2B5EF4-FFF2-40B4-BE49-F238E27FC236}">
                  <a16:creationId xmlns:a16="http://schemas.microsoft.com/office/drawing/2014/main" id="{C729895B-DFC1-9A98-4A76-1F0712F21E6E}"/>
                </a:ext>
              </a:extLst>
            </p:cNvPr>
            <p:cNvCxnSpPr>
              <a:cxnSpLocks/>
              <a:stCxn id="12" idx="2"/>
              <a:endCxn id="27" idx="0"/>
            </p:cNvCxnSpPr>
            <p:nvPr/>
          </p:nvCxnSpPr>
          <p:spPr>
            <a:xfrm rot="5400000">
              <a:off x="3394585" y="3018453"/>
              <a:ext cx="616890" cy="1336227"/>
            </a:xfrm>
            <a:prstGeom prst="bentConnector3">
              <a:avLst>
                <a:gd name="adj1" fmla="val 50000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36" name="Google Shape;2024;p176">
              <a:extLst>
                <a:ext uri="{FF2B5EF4-FFF2-40B4-BE49-F238E27FC236}">
                  <a16:creationId xmlns:a16="http://schemas.microsoft.com/office/drawing/2014/main" id="{E6D7A2E2-C398-7966-5CF3-BD21A83E2A26}"/>
                </a:ext>
              </a:extLst>
            </p:cNvPr>
            <p:cNvSpPr/>
            <p:nvPr/>
          </p:nvSpPr>
          <p:spPr>
            <a:xfrm>
              <a:off x="6459925" y="3886960"/>
              <a:ext cx="2027023" cy="934729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025;p176">
              <a:extLst>
                <a:ext uri="{FF2B5EF4-FFF2-40B4-BE49-F238E27FC236}">
                  <a16:creationId xmlns:a16="http://schemas.microsoft.com/office/drawing/2014/main" id="{F2CDB572-A32E-29AA-44D5-A9FB070BB556}"/>
                </a:ext>
              </a:extLst>
            </p:cNvPr>
            <p:cNvSpPr txBox="1"/>
            <p:nvPr/>
          </p:nvSpPr>
          <p:spPr>
            <a:xfrm>
              <a:off x="6435319" y="3917227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Mots pour décrire</a:t>
              </a:r>
            </a:p>
          </p:txBody>
        </p:sp>
        <p:sp>
          <p:nvSpPr>
            <p:cNvPr id="38" name="Google Shape;2026;p176">
              <a:extLst>
                <a:ext uri="{FF2B5EF4-FFF2-40B4-BE49-F238E27FC236}">
                  <a16:creationId xmlns:a16="http://schemas.microsoft.com/office/drawing/2014/main" id="{687246A2-EEE0-60B2-2F00-432AB4181982}"/>
                </a:ext>
              </a:extLst>
            </p:cNvPr>
            <p:cNvSpPr txBox="1"/>
            <p:nvPr/>
          </p:nvSpPr>
          <p:spPr>
            <a:xfrm>
              <a:off x="6567990" y="4234853"/>
              <a:ext cx="1859176" cy="43854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Lent/rapide</a:t>
              </a:r>
            </a:p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/>
                  <a:cs typeface="Arial"/>
                  <a:sym typeface="Arial"/>
                </a:rPr>
                <a:t>Gros/petit 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cxnSp>
          <p:nvCxnSpPr>
            <p:cNvPr id="39" name="Google Shape;2027;p176">
              <a:extLst>
                <a:ext uri="{FF2B5EF4-FFF2-40B4-BE49-F238E27FC236}">
                  <a16:creationId xmlns:a16="http://schemas.microsoft.com/office/drawing/2014/main" id="{A1CC757C-2C59-F11D-EAE8-D8C7C1C10BCF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>
              <a:off x="5499914" y="2800426"/>
              <a:ext cx="410632" cy="1371145"/>
            </a:xfrm>
            <a:prstGeom prst="bentConnector2">
              <a:avLst/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40" name="Google Shape;2028;p176">
              <a:extLst>
                <a:ext uri="{FF2B5EF4-FFF2-40B4-BE49-F238E27FC236}">
                  <a16:creationId xmlns:a16="http://schemas.microsoft.com/office/drawing/2014/main" id="{7AD4A3D9-F3F6-E459-A51D-77C7E60824BC}"/>
                </a:ext>
              </a:extLst>
            </p:cNvPr>
            <p:cNvSpPr/>
            <p:nvPr/>
          </p:nvSpPr>
          <p:spPr>
            <a:xfrm>
              <a:off x="279385" y="1039998"/>
              <a:ext cx="8585230" cy="348454"/>
            </a:xfrm>
            <a:prstGeom prst="rect">
              <a:avLst/>
            </a:prstGeom>
            <a:solidFill>
              <a:schemeClr val="accent4"/>
            </a:solidFill>
            <a:ln cap="flat">
              <a:solidFill>
                <a:srgbClr val="DCE6F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MA CARTE LEXICALE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cxnSp>
          <p:nvCxnSpPr>
            <p:cNvPr id="44" name="Google Shape;2027;p176">
              <a:extLst>
                <a:ext uri="{FF2B5EF4-FFF2-40B4-BE49-F238E27FC236}">
                  <a16:creationId xmlns:a16="http://schemas.microsoft.com/office/drawing/2014/main" id="{8205CB9C-E33C-EE28-63B1-6E879610DEA9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741615" y="2171996"/>
              <a:ext cx="826042" cy="488177"/>
            </a:xfrm>
            <a:prstGeom prst="bentConnector3">
              <a:avLst>
                <a:gd name="adj1" fmla="val 99266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92B48D5-D09B-FAE0-1CD6-2B517895FC40}"/>
              </a:ext>
            </a:extLst>
          </p:cNvPr>
          <p:cNvCxnSpPr/>
          <p:nvPr/>
        </p:nvCxnSpPr>
        <p:spPr>
          <a:xfrm>
            <a:off x="7878900" y="5439161"/>
            <a:ext cx="684000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6CFF554-011B-45E4-CFD2-11FD1629D70D}"/>
              </a:ext>
            </a:extLst>
          </p:cNvPr>
          <p:cNvCxnSpPr>
            <a:cxnSpLocks/>
          </p:cNvCxnSpPr>
          <p:nvPr/>
        </p:nvCxnSpPr>
        <p:spPr>
          <a:xfrm>
            <a:off x="3485887" y="3452248"/>
            <a:ext cx="839090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865024CF-7B56-07CB-EB8B-210B7FCD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0111" y="202077"/>
            <a:ext cx="529115" cy="52911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BC65518E-82FB-DD8E-B3A3-2933B3BB9A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AB8956E-6AF0-D025-3C68-FB0E0521584A}"/>
              </a:ext>
            </a:extLst>
          </p:cNvPr>
          <p:cNvSpPr txBox="1"/>
          <p:nvPr/>
        </p:nvSpPr>
        <p:spPr>
          <a:xfrm>
            <a:off x="771889" y="430693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Faire participer les élèves à la lecture de la carte.</a:t>
            </a:r>
          </a:p>
        </p:txBody>
      </p:sp>
      <p:cxnSp>
        <p:nvCxnSpPr>
          <p:cNvPr id="17" name="Straight Connector 44">
            <a:extLst>
              <a:ext uri="{FF2B5EF4-FFF2-40B4-BE49-F238E27FC236}">
                <a16:creationId xmlns:a16="http://schemas.microsoft.com/office/drawing/2014/main" id="{59420D40-2F3F-CEB0-2112-6BBA7A451096}"/>
              </a:ext>
            </a:extLst>
          </p:cNvPr>
          <p:cNvCxnSpPr/>
          <p:nvPr/>
        </p:nvCxnSpPr>
        <p:spPr>
          <a:xfrm>
            <a:off x="7878900" y="4114581"/>
            <a:ext cx="684000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7877C726-1F46-260F-8E7B-01D5EFD4EA18}"/>
              </a:ext>
            </a:extLst>
          </p:cNvPr>
          <p:cNvSpPr txBox="1"/>
          <p:nvPr/>
        </p:nvSpPr>
        <p:spPr>
          <a:xfrm>
            <a:off x="955040" y="5354320"/>
            <a:ext cx="6065520" cy="792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Symbol" panose="05050102010706020507" pitchFamily="18" charset="2"/>
              <a:buChar char="·"/>
            </a:pPr>
            <a:r>
              <a:rPr lang="fr-FR" sz="1600" spc="-2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magma se </a:t>
            </a:r>
            <a:r>
              <a:rPr lang="fr-FR" sz="1600" b="1" spc="-2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refroidit</a:t>
            </a:r>
            <a:r>
              <a:rPr lang="fr-FR" sz="1600" spc="-2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……….. en profondeur/surface, </a:t>
            </a:r>
            <a:r>
              <a:rPr lang="fr-FR" sz="1600" b="1" spc="-2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formant</a:t>
            </a:r>
            <a:r>
              <a:rPr lang="fr-FR" sz="1600" spc="-2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 roches ……………avec de ………… cristaux .</a:t>
            </a:r>
          </a:p>
        </p:txBody>
      </p:sp>
    </p:spTree>
    <p:extLst>
      <p:ext uri="{BB962C8B-B14F-4D97-AF65-F5344CB8AC3E}">
        <p14:creationId xmlns:p14="http://schemas.microsoft.com/office/powerpoint/2010/main" val="35784079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19508-8181-16DD-B1BF-ACE788E4B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83FABB-2A66-C371-78CF-555BC47FD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 C’est la fin de notre séance. N’oubliez pas de réviser votre leçon.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292E3E0-C9A7-842B-A7BD-C0569196BCB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1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inciter les élèves à faire l’exercice à la maison, puis clôturer la séance..</a:t>
            </a:r>
          </a:p>
        </p:txBody>
      </p:sp>
      <p:pic>
        <p:nvPicPr>
          <p:cNvPr id="3" name="Google Shape;1141;p76">
            <a:extLst>
              <a:ext uri="{FF2B5EF4-FFF2-40B4-BE49-F238E27FC236}">
                <a16:creationId xmlns:a16="http://schemas.microsoft.com/office/drawing/2014/main" id="{8AB5F802-6679-89FE-33B9-D7A03F37C8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696790" y="1435830"/>
            <a:ext cx="4798420" cy="453694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110117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15672</TotalTime>
  <Words>2942</Words>
  <Application>Microsoft Office PowerPoint</Application>
  <PresentationFormat>Grand écran</PresentationFormat>
  <Paragraphs>503</Paragraphs>
  <Slides>69</Slides>
  <Notes>1</Notes>
  <HiddenSlides>5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69</vt:i4>
      </vt:variant>
    </vt:vector>
  </HeadingPairs>
  <TitlesOfParts>
    <vt:vector size="78" baseType="lpstr">
      <vt:lpstr>Aptos</vt:lpstr>
      <vt:lpstr>Aptos Display</vt:lpstr>
      <vt:lpstr>Arial</vt:lpstr>
      <vt:lpstr>Calibri</vt:lpstr>
      <vt:lpstr>Dosis</vt:lpstr>
      <vt:lpstr>Georgia</vt:lpstr>
      <vt:lpstr>Symbol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Bonjour! Prêts pour démarrer notre séance? Allons-y!</vt:lpstr>
      <vt:lpstr>Présentation PowerPoint</vt:lpstr>
      <vt:lpstr>Qui peut me rappeler la signification de ces icônes?</vt:lpstr>
      <vt:lpstr>Parfait !!</vt:lpstr>
      <vt:lpstr>Présentation PowerPoint</vt:lpstr>
      <vt:lpstr>Commençons par cette question.</vt:lpstr>
      <vt:lpstr>Parfait ! Il y a trois types de roches dans la nature : les roches sédimentaires, métamorphiques et magmatiques.</vt:lpstr>
      <vt:lpstr>Une autre question.</vt:lpstr>
      <vt:lpstr>Très bien ! Contrairement aux roches sédimentaires, la formation des roches magmatiques commence en profondeur.</vt:lpstr>
      <vt:lpstr>Répondez à cette question.</vt:lpstr>
      <vt:lpstr>C’est faux, La foliation est un aspect en couches qui caractérise certaines roches métamorphiques et non pas les roches magmatiques.</vt:lpstr>
      <vt:lpstr>Présentation PowerPoint</vt:lpstr>
      <vt:lpstr>Les roches magmatiques et métamorphiques ont une grande dureté, c’est-à-dire qu’elles sont difficiles à casser, contrairement aux roches sédimentaires.</vt:lpstr>
      <vt:lpstr>Présentation PowerPoint</vt:lpstr>
      <vt:lpstr>Lisons le dialogue :</vt:lpstr>
      <vt:lpstr>Présentation PowerPoint</vt:lpstr>
      <vt:lpstr>A la fin de cette séance, vous serez capables de :  </vt:lpstr>
      <vt:lpstr>Présentation PowerPoint</vt:lpstr>
      <vt:lpstr>Présentation PowerPoint</vt:lpstr>
      <vt:lpstr>Lors des deux séances précédentes, nous avons étudié les roches sédimentaires et métamorphiques. Aujourd’hui, nous allons nous intéresser au troisième type, qui est celui des roches magmatiques.</vt:lpstr>
      <vt:lpstr>Pour commencer, il faut préciser deux notions importantes.</vt:lpstr>
      <vt:lpstr>Traitons maintenant les processus impliqués dans la formation des roches magmatiques.</vt:lpstr>
      <vt:lpstr>Commençons par la première étape de la formation des roches magmatiques : la fusion partielle.</vt:lpstr>
      <vt:lpstr>Après la formation du magma, la deuxième étape est sa montée vers la surface.</vt:lpstr>
      <vt:lpstr>La troisième étape correspond à la solidification du magma, qui donne naissance à une roche magmatique.</vt:lpstr>
      <vt:lpstr>Selon la vitesse de refroidissement du magma, on distingue deux types de roches magmatiques.</vt:lpstr>
      <vt:lpstr>Traitons le deuxième type de refroidissement du magma.</vt:lpstr>
      <vt:lpstr>On récapitule.</vt:lpstr>
      <vt:lpstr>Présentation PowerPoint</vt:lpstr>
      <vt:lpstr>Notre tâche consiste à décrire les processus impliqués dans la formation des roches magmatiques.  </vt:lpstr>
      <vt:lpstr>Pour la première consigne, J’identifie, à partir du document, les étapes de formation d’une roche magmatique plutonique ou volcanique.</vt:lpstr>
      <vt:lpstr>Ensuite, je décris le processus de la formation du Granite.</vt:lpstr>
      <vt:lpstr>Présentation PowerPoint</vt:lpstr>
      <vt:lpstr>Présentation PowerPoint</vt:lpstr>
      <vt:lpstr>Vérifions maintenant est-ce que vous avez bien compris. Répondez à la question suivante:</vt:lpstr>
      <vt:lpstr>Excellent travail ! </vt:lpstr>
      <vt:lpstr>Répondez à la question suivante:</vt:lpstr>
      <vt:lpstr>La bonne réponse est c.La fusion partielle de la roche mère est provoquée par le changement de la pression et de la température en profondeur.</vt:lpstr>
      <vt:lpstr>Répondez à la question suivante:</vt:lpstr>
      <vt:lpstr>Parfait ! La proposition est correcte.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Maintenant, vous allez travailler en binôme. Chacun prend un moment pour réaliser l’activité de la page 78 sur le livret. Ensuite, vous comparez vos réponses en justifiant.</vt:lpstr>
      <vt:lpstr>Le temps est terminé. </vt:lpstr>
      <vt:lpstr>Correction.</vt:lpstr>
      <vt:lpstr>Correction.</vt:lpstr>
      <vt:lpstr>Présentation PowerPoint</vt:lpstr>
      <vt:lpstr>Maintenant, vous allez travailler chacun pour soi; prenez l’activité de la page 79 sur le livret.</vt:lpstr>
      <vt:lpstr>Le temps est terminé. </vt:lpstr>
      <vt:lpstr>Correction. </vt:lpstr>
      <vt:lpstr>Correction.</vt:lpstr>
      <vt:lpstr>Présentation PowerPoint</vt:lpstr>
      <vt:lpstr>Qui peut me dire ce que nous avons appris aujourd’hui? </vt:lpstr>
      <vt:lpstr>Avant de finir, faisons un petit résumé ensemble ! </vt:lpstr>
      <vt:lpstr>Voici les étapes que j’ai suivies pour résoudre ma tâche: </vt:lpstr>
      <vt:lpstr>Et on termine par cette carte lexicale.</vt:lpstr>
      <vt:lpstr> C’est la fin de notre séance. N’oubliez pas de réviser votre leçon.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Yassine DAHCHOUR</dc:creator>
  <cp:lastModifiedBy>MOHAMMED.SENHAJI-KHA</cp:lastModifiedBy>
  <cp:revision>2147</cp:revision>
  <dcterms:created xsi:type="dcterms:W3CDTF">2025-11-03T10:55:47Z</dcterms:created>
  <dcterms:modified xsi:type="dcterms:W3CDTF">2026-04-11T00:40:32Z</dcterms:modified>
</cp:coreProperties>
</file>