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png!sw800"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308" r:id="rId2"/>
    <p:sldId id="288" r:id="rId3"/>
    <p:sldId id="289" r:id="rId4"/>
    <p:sldId id="286" r:id="rId5"/>
    <p:sldId id="2147483642" r:id="rId6"/>
    <p:sldId id="371" r:id="rId7"/>
    <p:sldId id="290" r:id="rId8"/>
    <p:sldId id="292" r:id="rId9"/>
    <p:sldId id="293" r:id="rId10"/>
    <p:sldId id="258" r:id="rId11"/>
    <p:sldId id="294" r:id="rId12"/>
    <p:sldId id="269" r:id="rId13"/>
    <p:sldId id="271" r:id="rId14"/>
    <p:sldId id="296" r:id="rId15"/>
    <p:sldId id="2134806510" r:id="rId16"/>
    <p:sldId id="2134806511" r:id="rId17"/>
    <p:sldId id="2134806536" r:id="rId18"/>
    <p:sldId id="2134806384" r:id="rId19"/>
    <p:sldId id="2134806382" r:id="rId20"/>
    <p:sldId id="2134806383" r:id="rId21"/>
    <p:sldId id="321" r:id="rId22"/>
    <p:sldId id="267" r:id="rId23"/>
    <p:sldId id="270" r:id="rId24"/>
    <p:sldId id="320" r:id="rId25"/>
    <p:sldId id="298" r:id="rId26"/>
    <p:sldId id="372" r:id="rId27"/>
    <p:sldId id="393" r:id="rId28"/>
    <p:sldId id="263" r:id="rId29"/>
    <p:sldId id="264" r:id="rId30"/>
    <p:sldId id="266" r:id="rId31"/>
    <p:sldId id="257" r:id="rId32"/>
    <p:sldId id="268" r:id="rId33"/>
    <p:sldId id="272" r:id="rId34"/>
    <p:sldId id="273" r:id="rId35"/>
    <p:sldId id="274" r:id="rId36"/>
    <p:sldId id="374" r:id="rId37"/>
    <p:sldId id="373" r:id="rId38"/>
    <p:sldId id="323" r:id="rId39"/>
    <p:sldId id="260" r:id="rId40"/>
    <p:sldId id="261" r:id="rId41"/>
    <p:sldId id="394" r:id="rId42"/>
    <p:sldId id="299" r:id="rId43"/>
    <p:sldId id="2134806470" r:id="rId44"/>
    <p:sldId id="2134806596" r:id="rId45"/>
    <p:sldId id="2134806514" r:id="rId46"/>
    <p:sldId id="2134806515" r:id="rId47"/>
    <p:sldId id="2134806472" r:id="rId48"/>
    <p:sldId id="2134806473" r:id="rId49"/>
    <p:sldId id="2134806522" r:id="rId50"/>
    <p:sldId id="2134806523" r:id="rId51"/>
    <p:sldId id="300" r:id="rId52"/>
    <p:sldId id="339" r:id="rId53"/>
    <p:sldId id="280" r:id="rId54"/>
    <p:sldId id="335" r:id="rId55"/>
    <p:sldId id="2147483647" r:id="rId56"/>
    <p:sldId id="303" r:id="rId57"/>
    <p:sldId id="345" r:id="rId58"/>
    <p:sldId id="302" r:id="rId59"/>
    <p:sldId id="341" r:id="rId60"/>
    <p:sldId id="259" r:id="rId61"/>
    <p:sldId id="305" r:id="rId62"/>
    <p:sldId id="262" r:id="rId63"/>
    <p:sldId id="346" r:id="rId64"/>
    <p:sldId id="347" r:id="rId65"/>
    <p:sldId id="348" r:id="rId66"/>
    <p:sldId id="291"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147483642"/>
            <p14:sldId id="371"/>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69"/>
            <p14:sldId id="271"/>
          </p14:sldIdLst>
        </p14:section>
        <p14:section name="Contrôle des cahiers" id="{D246771F-C8AA-4F75-BAD7-8024CAB55D79}">
          <p14:sldIdLst/>
        </p14:section>
        <p14:section name="Activation des prérequis" id="{8E8D053C-3AAA-4FF0-9D84-FCA59ECBA887}">
          <p14:sldIdLst>
            <p14:sldId id="296"/>
            <p14:sldId id="2134806510"/>
            <p14:sldId id="2134806511"/>
            <p14:sldId id="2134806536"/>
            <p14:sldId id="2134806384"/>
            <p14:sldId id="2134806382"/>
            <p14:sldId id="2134806383"/>
          </p14:sldIdLst>
        </p14:section>
        <p14:section name="Déclaration de l’objectif" id="{096B6BF6-20D6-43DE-B358-982838B98259}">
          <p14:sldIdLst>
            <p14:sldId id="321"/>
            <p14:sldId id="267"/>
            <p14:sldId id="270"/>
            <p14:sldId id="320"/>
          </p14:sldIdLst>
        </p14:section>
        <p14:section name="Modelage" id="{6D007598-4F88-4283-9E36-970C44D688AD}">
          <p14:sldIdLst>
            <p14:sldId id="298"/>
            <p14:sldId id="372"/>
            <p14:sldId id="393"/>
            <p14:sldId id="263"/>
            <p14:sldId id="264"/>
            <p14:sldId id="266"/>
            <p14:sldId id="257"/>
            <p14:sldId id="268"/>
            <p14:sldId id="272"/>
            <p14:sldId id="273"/>
            <p14:sldId id="274"/>
            <p14:sldId id="374"/>
            <p14:sldId id="373"/>
            <p14:sldId id="323"/>
            <p14:sldId id="260"/>
            <p14:sldId id="261"/>
            <p14:sldId id="394"/>
          </p14:sldIdLst>
        </p14:section>
        <p14:section name="Pratique collective" id="{CF34AB29-930A-422C-8BB3-41EE66488593}">
          <p14:sldIdLst>
            <p14:sldId id="299"/>
            <p14:sldId id="2134806470"/>
            <p14:sldId id="2134806596"/>
            <p14:sldId id="2134806514"/>
            <p14:sldId id="2134806515"/>
            <p14:sldId id="2134806472"/>
            <p14:sldId id="2134806473"/>
            <p14:sldId id="2134806522"/>
            <p14:sldId id="2134806523"/>
          </p14:sldIdLst>
        </p14:section>
        <p14:section name="Pratique en binôme" id="{B5D45BF5-6276-4DCA-B0C6-B46ADF983B36}">
          <p14:sldIdLst>
            <p14:sldId id="300"/>
            <p14:sldId id="339"/>
            <p14:sldId id="280"/>
            <p14:sldId id="335"/>
            <p14:sldId id="2147483647"/>
          </p14:sldIdLst>
        </p14:section>
        <p14:section name="Pratique autonome" id="{89211873-F649-4A72-AB32-DC4F4703E8C4}">
          <p14:sldIdLst>
            <p14:sldId id="303"/>
            <p14:sldId id="345"/>
            <p14:sldId id="302"/>
            <p14:sldId id="341"/>
            <p14:sldId id="259"/>
          </p14:sldIdLst>
        </p14:section>
        <p14:section name="Clôture de la séance" id="{EBCF91DF-0CDC-4636-96C9-6E6A8A771057}">
          <p14:sldIdLst>
            <p14:sldId id="305"/>
            <p14:sldId id="262"/>
            <p14:sldId id="346"/>
            <p14:sldId id="347"/>
            <p14:sldId id="348"/>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19D19"/>
    <a:srgbClr val="BEDADD"/>
    <a:srgbClr val="4B34F8"/>
    <a:srgbClr val="E05211"/>
    <a:srgbClr val="1D9A78"/>
    <a:srgbClr val="404040"/>
    <a:srgbClr val="F9E9D9"/>
    <a:srgbClr val="037A40"/>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18" autoAdjust="0"/>
    <p:restoredTop sz="94660"/>
  </p:normalViewPr>
  <p:slideViewPr>
    <p:cSldViewPr snapToGrid="0">
      <p:cViewPr varScale="1">
        <p:scale>
          <a:sx n="82" d="100"/>
          <a:sy n="82" d="100"/>
        </p:scale>
        <p:origin x="850"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11/04/2026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dirty="0"/>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dirty="0"/>
          </a:p>
        </p:txBody>
      </p:sp>
    </p:spTree>
    <p:extLst>
      <p:ext uri="{BB962C8B-B14F-4D97-AF65-F5344CB8AC3E}">
        <p14:creationId xmlns:p14="http://schemas.microsoft.com/office/powerpoint/2010/main" val="317119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45</a:t>
            </a:fld>
            <a:endParaRPr lang="fr-FR"/>
          </a:p>
        </p:txBody>
      </p:sp>
    </p:spTree>
    <p:extLst>
      <p:ext uri="{BB962C8B-B14F-4D97-AF65-F5344CB8AC3E}">
        <p14:creationId xmlns:p14="http://schemas.microsoft.com/office/powerpoint/2010/main" val="1626380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46</a:t>
            </a:fld>
            <a:endParaRPr lang="fr-FR" dirty="0"/>
          </a:p>
        </p:txBody>
      </p:sp>
    </p:spTree>
    <p:extLst>
      <p:ext uri="{BB962C8B-B14F-4D97-AF65-F5344CB8AC3E}">
        <p14:creationId xmlns:p14="http://schemas.microsoft.com/office/powerpoint/2010/main" val="2392808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47</a:t>
            </a:fld>
            <a:endParaRPr lang="fr-FR"/>
          </a:p>
        </p:txBody>
      </p:sp>
    </p:spTree>
    <p:extLst>
      <p:ext uri="{BB962C8B-B14F-4D97-AF65-F5344CB8AC3E}">
        <p14:creationId xmlns:p14="http://schemas.microsoft.com/office/powerpoint/2010/main" val="698585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48</a:t>
            </a:fld>
            <a:endParaRPr lang="fr-FR" dirty="0"/>
          </a:p>
        </p:txBody>
      </p:sp>
    </p:spTree>
    <p:extLst>
      <p:ext uri="{BB962C8B-B14F-4D97-AF65-F5344CB8AC3E}">
        <p14:creationId xmlns:p14="http://schemas.microsoft.com/office/powerpoint/2010/main" val="1119929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49</a:t>
            </a:fld>
            <a:endParaRPr lang="fr-FR" dirty="0"/>
          </a:p>
        </p:txBody>
      </p:sp>
    </p:spTree>
    <p:extLst>
      <p:ext uri="{BB962C8B-B14F-4D97-AF65-F5344CB8AC3E}">
        <p14:creationId xmlns:p14="http://schemas.microsoft.com/office/powerpoint/2010/main" val="2245816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50</a:t>
            </a:fld>
            <a:endParaRPr lang="fr-FR" dirty="0"/>
          </a:p>
        </p:txBody>
      </p:sp>
    </p:spTree>
    <p:extLst>
      <p:ext uri="{BB962C8B-B14F-4D97-AF65-F5344CB8AC3E}">
        <p14:creationId xmlns:p14="http://schemas.microsoft.com/office/powerpoint/2010/main" val="1180181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15</a:t>
            </a:fld>
            <a:endParaRPr lang="fr-FR" dirty="0"/>
          </a:p>
        </p:txBody>
      </p:sp>
    </p:spTree>
    <p:extLst>
      <p:ext uri="{BB962C8B-B14F-4D97-AF65-F5344CB8AC3E}">
        <p14:creationId xmlns:p14="http://schemas.microsoft.com/office/powerpoint/2010/main" val="847735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16</a:t>
            </a:fld>
            <a:endParaRPr lang="fr-FR" dirty="0"/>
          </a:p>
        </p:txBody>
      </p:sp>
    </p:spTree>
    <p:extLst>
      <p:ext uri="{BB962C8B-B14F-4D97-AF65-F5344CB8AC3E}">
        <p14:creationId xmlns:p14="http://schemas.microsoft.com/office/powerpoint/2010/main" val="810574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17</a:t>
            </a:fld>
            <a:endParaRPr lang="fr-FR" dirty="0"/>
          </a:p>
        </p:txBody>
      </p:sp>
    </p:spTree>
    <p:extLst>
      <p:ext uri="{BB962C8B-B14F-4D97-AF65-F5344CB8AC3E}">
        <p14:creationId xmlns:p14="http://schemas.microsoft.com/office/powerpoint/2010/main" val="2518031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18</a:t>
            </a:fld>
            <a:endParaRPr lang="fr-FR" dirty="0"/>
          </a:p>
        </p:txBody>
      </p:sp>
    </p:spTree>
    <p:extLst>
      <p:ext uri="{BB962C8B-B14F-4D97-AF65-F5344CB8AC3E}">
        <p14:creationId xmlns:p14="http://schemas.microsoft.com/office/powerpoint/2010/main" val="3203400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MA" sz="1200" dirty="0">
              <a:solidFill>
                <a:schemeClr val="tx1"/>
              </a:solidFill>
            </a:endParaRPr>
          </a:p>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19</a:t>
            </a:fld>
            <a:endParaRPr lang="fr-FR" dirty="0"/>
          </a:p>
        </p:txBody>
      </p:sp>
    </p:spTree>
    <p:extLst>
      <p:ext uri="{BB962C8B-B14F-4D97-AF65-F5344CB8AC3E}">
        <p14:creationId xmlns:p14="http://schemas.microsoft.com/office/powerpoint/2010/main" val="2755068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20</a:t>
            </a:fld>
            <a:endParaRPr lang="fr-FR" dirty="0"/>
          </a:p>
        </p:txBody>
      </p:sp>
    </p:spTree>
    <p:extLst>
      <p:ext uri="{BB962C8B-B14F-4D97-AF65-F5344CB8AC3E}">
        <p14:creationId xmlns:p14="http://schemas.microsoft.com/office/powerpoint/2010/main" val="3456938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3437357-FDEB-42E8-94B9-16208305E930}" type="slidenum">
              <a:rPr lang="fr-FR" smtClean="0"/>
              <a:t>43</a:t>
            </a:fld>
            <a:endParaRPr lang="fr-FR"/>
          </a:p>
        </p:txBody>
      </p:sp>
    </p:spTree>
    <p:extLst>
      <p:ext uri="{BB962C8B-B14F-4D97-AF65-F5344CB8AC3E}">
        <p14:creationId xmlns:p14="http://schemas.microsoft.com/office/powerpoint/2010/main" val="13240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11286-B89F-5BAC-E634-DBF61D8E44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BBE3A3-4CA4-C655-BC84-CF86208EB72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6323E6-E23F-7D6E-DA53-C0701D62783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EF064BE-DAEE-9C95-38F6-216EA64D2901}"/>
              </a:ext>
            </a:extLst>
          </p:cNvPr>
          <p:cNvSpPr>
            <a:spLocks noGrp="1"/>
          </p:cNvSpPr>
          <p:nvPr>
            <p:ph type="sldNum" sz="quarter" idx="10"/>
          </p:nvPr>
        </p:nvSpPr>
        <p:spPr/>
        <p:txBody>
          <a:bodyPr/>
          <a:lstStyle/>
          <a:p>
            <a:fld id="{23437357-FDEB-42E8-94B9-16208305E930}" type="slidenum">
              <a:rPr lang="fr-FR" smtClean="0"/>
              <a:t>44</a:t>
            </a:fld>
            <a:endParaRPr lang="fr-FR"/>
          </a:p>
        </p:txBody>
      </p:sp>
    </p:spTree>
    <p:extLst>
      <p:ext uri="{BB962C8B-B14F-4D97-AF65-F5344CB8AC3E}">
        <p14:creationId xmlns:p14="http://schemas.microsoft.com/office/powerpoint/2010/main" val="4062205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37A40"/>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00B050"/>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37A4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6" y="1378425"/>
            <a:ext cx="8955203" cy="923330"/>
          </a:xfrm>
          <a:prstGeom prst="rect">
            <a:avLst/>
          </a:prstGeom>
          <a:noFill/>
        </p:spPr>
        <p:txBody>
          <a:bodyPr wrap="square" rtlCol="0">
            <a:spAutoFit/>
          </a:bodyPr>
          <a:lstStyle/>
          <a:p>
            <a:pPr lvl="0"/>
            <a:r>
              <a:rPr lang="fr-FR" sz="5400" b="1" i="0" u="none" strike="noStrike" kern="0" cap="none" spc="0" baseline="0" dirty="0">
                <a:solidFill>
                  <a:srgbClr val="037A40"/>
                </a:solidFill>
                <a:uFillTx/>
                <a:latin typeface="Calibri"/>
                <a:cs typeface="Calibri"/>
              </a:rPr>
              <a:t>Science de la vie et de la terre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37A4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37A4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pic>
        <p:nvPicPr>
          <p:cNvPr id="3" name="Image 16">
            <a:extLst>
              <a:ext uri="{FF2B5EF4-FFF2-40B4-BE49-F238E27FC236}">
                <a16:creationId xmlns:a16="http://schemas.microsoft.com/office/drawing/2014/main" id="{90524A8E-E48F-3EF0-D60C-1776D259D3BC}"/>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8780" l="4112" r="93586">
                        <a14:foregroundMark x1="23684" y1="23902" x2="23684" y2="23902"/>
                        <a14:foregroundMark x1="23684" y1="23902" x2="22204" y2="56098"/>
                        <a14:foregroundMark x1="22204" y1="56098" x2="43257" y2="40000"/>
                        <a14:foregroundMark x1="43257" y1="40000" x2="66118" y2="34146"/>
                        <a14:foregroundMark x1="66118" y1="34146" x2="53618" y2="34634"/>
                        <a14:foregroundMark x1="53618" y1="34634" x2="52632" y2="54146"/>
                        <a14:foregroundMark x1="52632" y1="54146" x2="61184" y2="35854"/>
                        <a14:foregroundMark x1="61184" y1="35854" x2="68421" y2="52195"/>
                        <a14:foregroundMark x1="68421" y1="52195" x2="57237" y2="75854"/>
                        <a14:foregroundMark x1="57237" y1="75854" x2="69901" y2="75610"/>
                        <a14:foregroundMark x1="69901" y1="75610" x2="53289" y2="79512"/>
                        <a14:foregroundMark x1="53289" y1="79512" x2="77796" y2="81220"/>
                        <a14:foregroundMark x1="77796" y1="81220" x2="24342" y2="80000"/>
                        <a14:foregroundMark x1="24342" y1="80000" x2="11513" y2="88537"/>
                        <a14:foregroundMark x1="11513" y1="88537" x2="18586" y2="68049"/>
                        <a14:foregroundMark x1="18586" y1="68049" x2="31743" y2="70976"/>
                        <a14:foregroundMark x1="31743" y1="70976" x2="38322" y2="89024"/>
                        <a14:foregroundMark x1="38322" y1="89024" x2="38816" y2="92439"/>
                        <a14:foregroundMark x1="27632" y1="40000" x2="13322" y2="80976"/>
                        <a14:foregroundMark x1="13322" y1="80976" x2="37829" y2="47561"/>
                        <a14:foregroundMark x1="37829" y1="47561" x2="36349" y2="73659"/>
                        <a14:foregroundMark x1="36349" y1="73659" x2="33388" y2="54634"/>
                        <a14:foregroundMark x1="33388" y1="54634" x2="29605" y2="82683"/>
                        <a14:foregroundMark x1="29605" y1="82683" x2="12664" y2="87073"/>
                        <a14:foregroundMark x1="12664" y1="87073" x2="10691" y2="67805"/>
                        <a14:foregroundMark x1="10691" y1="67805" x2="7072" y2="94390"/>
                        <a14:foregroundMark x1="7072" y1="94390" x2="19901" y2="88293"/>
                        <a14:foregroundMark x1="19901" y1="88293" x2="30921" y2="92927"/>
                        <a14:foregroundMark x1="30921" y1="92927" x2="67270" y2="85610"/>
                        <a14:foregroundMark x1="67270" y1="85610" x2="79276" y2="90732"/>
                        <a14:foregroundMark x1="79276" y1="90732" x2="45724" y2="96098"/>
                        <a14:foregroundMark x1="45724" y1="96098" x2="66612" y2="92195"/>
                        <a14:foregroundMark x1="66612" y1="92195" x2="76809" y2="69512"/>
                        <a14:foregroundMark x1="76809" y1="69512" x2="57730" y2="88537"/>
                        <a14:foregroundMark x1="57730" y1="88537" x2="25987" y2="93659"/>
                        <a14:foregroundMark x1="25987" y1="93659" x2="11678" y2="86098"/>
                        <a14:foregroundMark x1="11678" y1="86098" x2="30592" y2="48780"/>
                        <a14:foregroundMark x1="30592" y1="48780" x2="58553" y2="65366"/>
                        <a14:foregroundMark x1="58553" y1="65366" x2="70066" y2="64390"/>
                        <a14:foregroundMark x1="70066" y1="64390" x2="72862" y2="56098"/>
                        <a14:foregroundMark x1="21382" y1="35366" x2="5263" y2="85610"/>
                        <a14:foregroundMark x1="5263" y1="85610" x2="21053" y2="97073"/>
                        <a14:foregroundMark x1="21053" y1="97073" x2="45559" y2="93659"/>
                        <a14:foregroundMark x1="45559" y1="93659" x2="61678" y2="94878"/>
                        <a14:foregroundMark x1="61678" y1="94878" x2="87993" y2="93659"/>
                        <a14:foregroundMark x1="87993" y1="93659" x2="88158" y2="76585"/>
                        <a14:foregroundMark x1="88158" y1="76585" x2="80263" y2="61707"/>
                        <a14:foregroundMark x1="80263" y1="61707" x2="70395" y2="29268"/>
                        <a14:foregroundMark x1="70395" y1="29268" x2="60197" y2="19756"/>
                        <a14:foregroundMark x1="60197" y1="19756" x2="59211" y2="19756"/>
                        <a14:foregroundMark x1="15789" y1="30732" x2="5099" y2="56585"/>
                        <a14:foregroundMark x1="5099" y1="56585" x2="3618" y2="77561"/>
                        <a14:foregroundMark x1="3618" y1="77561" x2="7072" y2="93902"/>
                        <a14:foregroundMark x1="7072" y1="93902" x2="18750" y2="97805"/>
                        <a14:foregroundMark x1="18750" y1="97805" x2="26480" y2="97317"/>
                        <a14:foregroundMark x1="11349" y1="53415" x2="1151" y2="70488"/>
                        <a14:foregroundMark x1="1151" y1="70488" x2="4276" y2="87561"/>
                        <a14:foregroundMark x1="4276" y1="87561" x2="15625" y2="92195"/>
                        <a14:foregroundMark x1="15625" y1="92195" x2="15625" y2="92195"/>
                        <a14:foregroundMark x1="49671" y1="56341" x2="72533" y2="57561"/>
                        <a14:foregroundMark x1="72533" y1="57561" x2="73355" y2="77073"/>
                        <a14:foregroundMark x1="73355" y1="77073" x2="56250" y2="82439"/>
                        <a14:foregroundMark x1="56250" y1="82439" x2="50822" y2="61220"/>
                        <a14:foregroundMark x1="50822" y1="61220" x2="53125" y2="57073"/>
                        <a14:foregroundMark x1="69901" y1="61220" x2="60526" y2="74146"/>
                        <a14:foregroundMark x1="60526" y1="74146" x2="71875" y2="70000"/>
                        <a14:foregroundMark x1="71875" y1="70000" x2="68421" y2="61220"/>
                        <a14:foregroundMark x1="44901" y1="92683" x2="87500" y2="69512"/>
                        <a14:foregroundMark x1="87500" y1="69512" x2="93586" y2="87561"/>
                        <a14:foregroundMark x1="93586" y1="87561" x2="91941" y2="98780"/>
                        <a14:foregroundMark x1="75493" y1="58537" x2="76809" y2="41220"/>
                        <a14:foregroundMark x1="76809" y1="41220" x2="72204" y2="25854"/>
                        <a14:foregroundMark x1="72204" y1="25854" x2="60526" y2="23659"/>
                        <a14:foregroundMark x1="60526" y1="23659" x2="56743" y2="24878"/>
                      </a14:backgroundRemoval>
                    </a14:imgEffect>
                  </a14:imgLayer>
                </a14:imgProps>
              </a:ext>
            </a:extLst>
          </a:blip>
          <a:stretch>
            <a:fillRect/>
          </a:stretch>
        </p:blipFill>
        <p:spPr>
          <a:xfrm>
            <a:off x="7786894" y="3491604"/>
            <a:ext cx="4255186" cy="2869452"/>
          </a:xfrm>
          <a:prstGeom prst="rect">
            <a:avLst/>
          </a:prstGeom>
        </p:spPr>
      </p:pic>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Tree>
    <p:extLst>
      <p:ext uri="{BB962C8B-B14F-4D97-AF65-F5344CB8AC3E}">
        <p14:creationId xmlns:p14="http://schemas.microsoft.com/office/powerpoint/2010/main" val="128812508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e chapitr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a:t>
            </a:r>
            <a:r>
              <a:rPr lang="fr-FR" sz="3200" b="1" kern="0" dirty="0">
                <a:solidFill>
                  <a:srgbClr val="44546A"/>
                </a:solidFill>
                <a:latin typeface="Calibri"/>
                <a:cs typeface="Calibri"/>
              </a:rPr>
              <a:t>le chapitre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86;p29">
            <a:extLst>
              <a:ext uri="{FF2B5EF4-FFF2-40B4-BE49-F238E27FC236}">
                <a16:creationId xmlns:a16="http://schemas.microsoft.com/office/drawing/2014/main" id="{ABDCD58E-FB84-201F-97D0-4B520E132A8C}"/>
              </a:ext>
            </a:extLst>
          </p:cNvPr>
          <p:cNvSpPr>
            <a:spLocks/>
          </p:cNvSpPr>
          <p:nvPr userDrawn="1"/>
        </p:nvSpPr>
        <p:spPr>
          <a:xfrm>
            <a:off x="3132175" y="287335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a:spLocks/>
          </p:cNvSpPr>
          <p:nvPr userDrawn="1"/>
        </p:nvSpPr>
        <p:spPr>
          <a:xfrm>
            <a:off x="1703823" y="287335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a:spLocks/>
          </p:cNvSpPr>
          <p:nvPr userDrawn="1"/>
        </p:nvSpPr>
        <p:spPr>
          <a:xfrm>
            <a:off x="948074" y="1308144"/>
            <a:ext cx="10321337" cy="5544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a:spLocks noGrp="1"/>
          </p:cNvSpPr>
          <p:nvPr>
            <p:ph type="body" sz="quarter" idx="12" hasCustomPrompt="1"/>
          </p:nvPr>
        </p:nvSpPr>
        <p:spPr>
          <a:xfrm>
            <a:off x="956582" y="1308064"/>
            <a:ext cx="10321200" cy="554400"/>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a:t>Chapitre 1 : Relations vivant-vivant</a:t>
            </a:r>
            <a:endParaRPr lang="fr-FR" dirty="0"/>
          </a:p>
        </p:txBody>
      </p:sp>
      <p:sp>
        <p:nvSpPr>
          <p:cNvPr id="33" name="Text Placeholder 30">
            <a:extLst>
              <a:ext uri="{FF2B5EF4-FFF2-40B4-BE49-F238E27FC236}">
                <a16:creationId xmlns:a16="http://schemas.microsoft.com/office/drawing/2014/main" id="{74B77D63-73E9-1593-011E-46752471AACE}"/>
              </a:ext>
            </a:extLst>
          </p:cNvPr>
          <p:cNvSpPr>
            <a:spLocks noGrp="1"/>
          </p:cNvSpPr>
          <p:nvPr>
            <p:ph type="body" sz="quarter" idx="14" hasCustomPrompt="1"/>
          </p:nvPr>
        </p:nvSpPr>
        <p:spPr>
          <a:xfrm>
            <a:off x="1703823" y="2873199"/>
            <a:ext cx="1227600"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a:spLocks noGrp="1"/>
          </p:cNvSpPr>
          <p:nvPr>
            <p:ph type="body" sz="quarter" idx="17" hasCustomPrompt="1"/>
          </p:nvPr>
        </p:nvSpPr>
        <p:spPr>
          <a:xfrm>
            <a:off x="3139379" y="2873199"/>
            <a:ext cx="8144401"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d’exploitation et ses caractéristiques</a:t>
            </a:r>
          </a:p>
        </p:txBody>
      </p:sp>
      <p:sp>
        <p:nvSpPr>
          <p:cNvPr id="6" name="Rectangle 5">
            <a:extLst>
              <a:ext uri="{FF2B5EF4-FFF2-40B4-BE49-F238E27FC236}">
                <a16:creationId xmlns:a16="http://schemas.microsoft.com/office/drawing/2014/main" id="{F89CEE65-9627-A065-406C-D0416F5E70D1}"/>
              </a:ext>
            </a:extLst>
          </p:cNvPr>
          <p:cNvSpPr>
            <a:spLocks/>
          </p:cNvSpPr>
          <p:nvPr userDrawn="1"/>
        </p:nvSpPr>
        <p:spPr>
          <a:xfrm>
            <a:off x="1339721" y="2120717"/>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7" name="Text Placeholder 30">
            <a:extLst>
              <a:ext uri="{FF2B5EF4-FFF2-40B4-BE49-F238E27FC236}">
                <a16:creationId xmlns:a16="http://schemas.microsoft.com/office/drawing/2014/main" id="{5C1F621F-48A7-3B73-016A-666E38883073}"/>
              </a:ext>
            </a:extLst>
          </p:cNvPr>
          <p:cNvSpPr>
            <a:spLocks noGrp="1"/>
          </p:cNvSpPr>
          <p:nvPr>
            <p:ph type="body" sz="quarter" idx="24" hasCustomPrompt="1"/>
          </p:nvPr>
        </p:nvSpPr>
        <p:spPr>
          <a:xfrm>
            <a:off x="1348223" y="2120637"/>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1 : Relations </a:t>
            </a:r>
            <a:r>
              <a:rPr lang="en-US" dirty="0" err="1"/>
              <a:t>d’exploitation</a:t>
            </a:r>
            <a:endParaRPr lang="en-US" dirty="0"/>
          </a:p>
        </p:txBody>
      </p:sp>
      <p:sp>
        <p:nvSpPr>
          <p:cNvPr id="9" name="Google Shape;286;p29">
            <a:extLst>
              <a:ext uri="{FF2B5EF4-FFF2-40B4-BE49-F238E27FC236}">
                <a16:creationId xmlns:a16="http://schemas.microsoft.com/office/drawing/2014/main" id="{4D9B2296-F4A8-F01C-635B-95350C14B275}"/>
              </a:ext>
            </a:extLst>
          </p:cNvPr>
          <p:cNvSpPr>
            <a:spLocks/>
          </p:cNvSpPr>
          <p:nvPr userDrawn="1"/>
        </p:nvSpPr>
        <p:spPr>
          <a:xfrm>
            <a:off x="3140677" y="46830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0" name="Google Shape;289;p29">
            <a:extLst>
              <a:ext uri="{FF2B5EF4-FFF2-40B4-BE49-F238E27FC236}">
                <a16:creationId xmlns:a16="http://schemas.microsoft.com/office/drawing/2014/main" id="{82EC8553-22FA-A547-D471-3AF6D6395AAE}"/>
              </a:ext>
            </a:extLst>
          </p:cNvPr>
          <p:cNvSpPr>
            <a:spLocks/>
          </p:cNvSpPr>
          <p:nvPr userDrawn="1"/>
        </p:nvSpPr>
        <p:spPr>
          <a:xfrm>
            <a:off x="1702674" y="46829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1" name="Text Placeholder 30">
            <a:extLst>
              <a:ext uri="{FF2B5EF4-FFF2-40B4-BE49-F238E27FC236}">
                <a16:creationId xmlns:a16="http://schemas.microsoft.com/office/drawing/2014/main" id="{6CD6B33D-72A6-DA03-1907-6091D0506918}"/>
              </a:ext>
            </a:extLst>
          </p:cNvPr>
          <p:cNvSpPr>
            <a:spLocks noGrp="1"/>
          </p:cNvSpPr>
          <p:nvPr>
            <p:ph type="body" sz="quarter" idx="25" hasCustomPrompt="1"/>
          </p:nvPr>
        </p:nvSpPr>
        <p:spPr>
          <a:xfrm>
            <a:off x="1702674" y="4682780"/>
            <a:ext cx="1227600"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2</a:t>
            </a:r>
          </a:p>
        </p:txBody>
      </p:sp>
      <p:sp>
        <p:nvSpPr>
          <p:cNvPr id="12" name="Text Placeholder 30">
            <a:extLst>
              <a:ext uri="{FF2B5EF4-FFF2-40B4-BE49-F238E27FC236}">
                <a16:creationId xmlns:a16="http://schemas.microsoft.com/office/drawing/2014/main" id="{60559DCE-9034-76AA-7F03-AD960D4C0BC4}"/>
              </a:ext>
            </a:extLst>
          </p:cNvPr>
          <p:cNvSpPr>
            <a:spLocks noGrp="1"/>
          </p:cNvSpPr>
          <p:nvPr>
            <p:ph type="body" sz="quarter" idx="26" hasCustomPrompt="1"/>
          </p:nvPr>
        </p:nvSpPr>
        <p:spPr>
          <a:xfrm>
            <a:off x="3147881" y="4682937"/>
            <a:ext cx="8144401"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 compétition ou mutualisme et leurs caractéristiques.</a:t>
            </a:r>
          </a:p>
        </p:txBody>
      </p:sp>
      <p:sp>
        <p:nvSpPr>
          <p:cNvPr id="13" name="Rectangle 12">
            <a:extLst>
              <a:ext uri="{FF2B5EF4-FFF2-40B4-BE49-F238E27FC236}">
                <a16:creationId xmlns:a16="http://schemas.microsoft.com/office/drawing/2014/main" id="{31D96935-9C28-F26E-BED5-5A912445CB69}"/>
              </a:ext>
            </a:extLst>
          </p:cNvPr>
          <p:cNvSpPr>
            <a:spLocks/>
          </p:cNvSpPr>
          <p:nvPr userDrawn="1"/>
        </p:nvSpPr>
        <p:spPr>
          <a:xfrm>
            <a:off x="1348223" y="3930455"/>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14" name="Text Placeholder 30">
            <a:extLst>
              <a:ext uri="{FF2B5EF4-FFF2-40B4-BE49-F238E27FC236}">
                <a16:creationId xmlns:a16="http://schemas.microsoft.com/office/drawing/2014/main" id="{31D148C6-5492-AED5-7F54-3E33BB132E1D}"/>
              </a:ext>
            </a:extLst>
          </p:cNvPr>
          <p:cNvSpPr>
            <a:spLocks noGrp="1"/>
          </p:cNvSpPr>
          <p:nvPr>
            <p:ph type="body" sz="quarter" idx="27" hasCustomPrompt="1"/>
          </p:nvPr>
        </p:nvSpPr>
        <p:spPr>
          <a:xfrm>
            <a:off x="1356725" y="3930375"/>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2 : </a:t>
            </a:r>
            <a:r>
              <a:rPr lang="fr-FR" dirty="0"/>
              <a:t>Relations de compétition et de mutualisme</a:t>
            </a:r>
            <a:endParaRPr lang="en-US" dirty="0"/>
          </a:p>
        </p:txBody>
      </p:sp>
    </p:spTree>
    <p:extLst>
      <p:ext uri="{BB962C8B-B14F-4D97-AF65-F5344CB8AC3E}">
        <p14:creationId xmlns:p14="http://schemas.microsoft.com/office/powerpoint/2010/main" val="367760099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5006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25611909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ité préparatoir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4995540" y="2500904"/>
            <a:ext cx="5985399" cy="814262"/>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Activité préparatoire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250526848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declaration de l'obj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3247602"/>
            <a:ext cx="11174095" cy="3153198"/>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capture d’écran illustrant la tâche ciblée par cet objectif</a:t>
            </a:r>
          </a:p>
          <a:p>
            <a:pPr lvl="0"/>
            <a:endParaRPr lang="fr-FR" dirty="0"/>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E68972AD-29C5-3385-642B-0C5308EE8844}"/>
              </a:ext>
            </a:extLst>
          </p:cNvPr>
          <p:cNvSpPr/>
          <p:nvPr userDrawn="1"/>
        </p:nvSpPr>
        <p:spPr>
          <a:xfrm>
            <a:off x="1396677" y="1831580"/>
            <a:ext cx="9651623" cy="830997"/>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latin typeface="Calibri" panose="020F0502020204030204" pitchFamily="34" charset="0"/>
              <a:cs typeface="Calibri" panose="020F0502020204030204" pitchFamily="34" charset="0"/>
            </a:endParaRPr>
          </a:p>
        </p:txBody>
      </p:sp>
      <p:pic>
        <p:nvPicPr>
          <p:cNvPr id="4" name="Image 15">
            <a:extLst>
              <a:ext uri="{FF2B5EF4-FFF2-40B4-BE49-F238E27FC236}">
                <a16:creationId xmlns:a16="http://schemas.microsoft.com/office/drawing/2014/main" id="{ED85EDE7-D9A6-2F96-809C-0BCE91611A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238" y="1567130"/>
            <a:ext cx="805544" cy="805544"/>
          </a:xfrm>
          <a:prstGeom prst="rect">
            <a:avLst/>
          </a:prstGeom>
          <a:ln>
            <a:noFill/>
          </a:ln>
        </p:spPr>
      </p:pic>
      <p:sp>
        <p:nvSpPr>
          <p:cNvPr id="10" name="Text Placeholder 9">
            <a:extLst>
              <a:ext uri="{FF2B5EF4-FFF2-40B4-BE49-F238E27FC236}">
                <a16:creationId xmlns:a16="http://schemas.microsoft.com/office/drawing/2014/main" id="{6AFD452F-0A61-50AE-900C-126871647602}"/>
              </a:ext>
            </a:extLst>
          </p:cNvPr>
          <p:cNvSpPr>
            <a:spLocks noGrp="1"/>
          </p:cNvSpPr>
          <p:nvPr>
            <p:ph type="body" sz="quarter" idx="12" hasCustomPrompt="1"/>
          </p:nvPr>
        </p:nvSpPr>
        <p:spPr>
          <a:xfrm>
            <a:off x="2212975" y="1831975"/>
            <a:ext cx="8582025" cy="819150"/>
          </a:xfrm>
        </p:spPr>
        <p:txBody>
          <a:bodyPr/>
          <a:lstStyle>
            <a:lvl1pPr>
              <a:buNone/>
              <a:defRPr sz="2000">
                <a:latin typeface="Calibri" panose="020F0502020204030204" pitchFamily="34" charset="0"/>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fr-FR" dirty="0"/>
              <a:t>Identifier le type de relation d’exploitation entre deux êtres vivants dans un écosystème donné.</a:t>
            </a:r>
          </a:p>
        </p:txBody>
      </p:sp>
    </p:spTree>
    <p:extLst>
      <p:ext uri="{BB962C8B-B14F-4D97-AF65-F5344CB8AC3E}">
        <p14:creationId xmlns:p14="http://schemas.microsoft.com/office/powerpoint/2010/main" val="27372312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tions clé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Introduction de notions clés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10822948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âche principa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Modelage de la tâche principale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280683490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38034744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108497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B, 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B, 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2142786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4337332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77350309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1167230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3949795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771845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703" r:id="rId19"/>
    <p:sldLayoutId id="2147483687" r:id="rId20"/>
    <p:sldLayoutId id="2147483688" r:id="rId21"/>
    <p:sldLayoutId id="2147483689" r:id="rId22"/>
    <p:sldLayoutId id="2147483699" r:id="rId23"/>
    <p:sldLayoutId id="2147483690" r:id="rId24"/>
    <p:sldLayoutId id="2147483704" r:id="rId25"/>
    <p:sldLayoutId id="2147483705" r:id="rId26"/>
    <p:sldLayoutId id="2147483691" r:id="rId27"/>
    <p:sldLayoutId id="2147483692" r:id="rId28"/>
    <p:sldLayoutId id="2147483693" r:id="rId29"/>
    <p:sldLayoutId id="2147483694" r:id="rId30"/>
    <p:sldLayoutId id="2147483695" r:id="rId31"/>
    <p:sldLayoutId id="2147483696" r:id="rId32"/>
    <p:sldLayoutId id="2147483697" r:id="rId33"/>
    <p:sldLayoutId id="2147483702" r:id="rId34"/>
    <p:sldLayoutId id="2147483700" r:id="rId35"/>
    <p:sldLayoutId id="2147483701" r:id="rId36"/>
    <p:sldLayoutId id="2147483682" r:id="rId37"/>
    <p:sldLayoutId id="2147483683" r:id="rId38"/>
    <p:sldLayoutId id="2147483653" r:id="rId39"/>
    <p:sldLayoutId id="2147483654" r:id="rId40"/>
    <p:sldLayoutId id="2147483655" r:id="rId41"/>
    <p:sldLayoutId id="2147483656" r:id="rId42"/>
    <p:sldLayoutId id="2147483657" r:id="rId43"/>
    <p:sldLayoutId id="2147483658" r:id="rId44"/>
    <p:sldLayoutId id="2147483659" r:id="rId45"/>
    <p:sldLayoutId id="2147483706" r:id="rId46"/>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hdphoto" Target="../media/hdphoto10.wdp"/><Relationship Id="rId7"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hdphoto" Target="../media/hdphoto10.wdp"/><Relationship Id="rId7"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image" Target="../media/image56.jpeg"/><Relationship Id="rId3" Type="http://schemas.microsoft.com/office/2007/relationships/hdphoto" Target="../media/hdphoto10.wdp"/><Relationship Id="rId7"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14.png"/></Relationships>
</file>

<file path=ppt/slides/_rels/slide31.xml.rels><?xml version="1.0" encoding="UTF-8" standalone="yes"?>
<Relationships xmlns="http://schemas.openxmlformats.org/package/2006/relationships"><Relationship Id="rId8" Type="http://schemas.openxmlformats.org/officeDocument/2006/relationships/image" Target="../media/image56.jpeg"/><Relationship Id="rId3" Type="http://schemas.microsoft.com/office/2007/relationships/hdphoto" Target="../media/hdphoto10.wdp"/><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7.gif"/><Relationship Id="rId1" Type="http://schemas.openxmlformats.org/officeDocument/2006/relationships/slideLayout" Target="../slideLayouts/slideLayout3.xml"/><Relationship Id="rId6" Type="http://schemas.openxmlformats.org/officeDocument/2006/relationships/image" Target="../media/image14.png"/><Relationship Id="rId5" Type="http://schemas.microsoft.com/office/2007/relationships/hdphoto" Target="../media/hdphoto10.wdp"/><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1.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59.gif"/></Relationships>
</file>

<file path=ppt/slides/_rels/slide3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1.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61.gif"/><Relationship Id="rId4" Type="http://schemas.openxmlformats.org/officeDocument/2006/relationships/image" Target="../media/image60.png!sw800"/></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1.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3.xml"/><Relationship Id="rId4" Type="http://schemas.microsoft.com/office/2007/relationships/hdphoto" Target="../media/hdphoto11.wdp"/></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5.png"/><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7.gif"/></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68.gif"/></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70.png"/><Relationship Id="rId1" Type="http://schemas.openxmlformats.org/officeDocument/2006/relationships/slideLayout" Target="../slideLayouts/slideLayout29.xml"/><Relationship Id="rId5" Type="http://schemas.microsoft.com/office/2007/relationships/hdphoto" Target="../media/hdphoto13.wdp"/><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microsoft.com/office/2007/relationships/hdphoto" Target="../media/hdphoto13.wdp"/><Relationship Id="rId7" Type="http://schemas.microsoft.com/office/2007/relationships/hdphoto" Target="../media/hdphoto12.wdp"/><Relationship Id="rId2" Type="http://schemas.openxmlformats.org/officeDocument/2006/relationships/image" Target="../media/image71.png"/><Relationship Id="rId1" Type="http://schemas.openxmlformats.org/officeDocument/2006/relationships/slideLayout" Target="../slideLayouts/slideLayout5.xml"/><Relationship Id="rId6" Type="http://schemas.openxmlformats.org/officeDocument/2006/relationships/image" Target="../media/image70.png"/><Relationship Id="rId5" Type="http://schemas.microsoft.com/office/2007/relationships/hdphoto" Target="../media/hdphoto3.wdp"/><Relationship Id="rId4" Type="http://schemas.openxmlformats.org/officeDocument/2006/relationships/image" Target="../media/image19.png"/></Relationships>
</file>

<file path=ppt/slides/_rels/slide55.xml.rels><?xml version="1.0" encoding="UTF-8" standalone="yes"?>
<Relationships xmlns="http://schemas.openxmlformats.org/package/2006/relationships"><Relationship Id="rId8" Type="http://schemas.openxmlformats.org/officeDocument/2006/relationships/image" Target="../media/image73.png"/><Relationship Id="rId3" Type="http://schemas.microsoft.com/office/2007/relationships/hdphoto" Target="../media/hdphoto13.wdp"/><Relationship Id="rId7" Type="http://schemas.microsoft.com/office/2007/relationships/hdphoto" Target="../media/hdphoto11.wdp"/><Relationship Id="rId2" Type="http://schemas.openxmlformats.org/officeDocument/2006/relationships/image" Target="../media/image71.png"/><Relationship Id="rId1" Type="http://schemas.openxmlformats.org/officeDocument/2006/relationships/slideLayout" Target="../slideLayouts/slideLayout5.xml"/><Relationship Id="rId6" Type="http://schemas.openxmlformats.org/officeDocument/2006/relationships/image" Target="../media/image63.png"/><Relationship Id="rId5" Type="http://schemas.microsoft.com/office/2007/relationships/hdphoto" Target="../media/hdphoto3.wdp"/><Relationship Id="rId10" Type="http://schemas.microsoft.com/office/2007/relationships/hdphoto" Target="../media/hdphoto12.wdp"/><Relationship Id="rId4" Type="http://schemas.openxmlformats.org/officeDocument/2006/relationships/image" Target="../media/image19.png"/><Relationship Id="rId9" Type="http://schemas.openxmlformats.org/officeDocument/2006/relationships/image" Target="../media/image7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3" Type="http://schemas.microsoft.com/office/2007/relationships/hdphoto" Target="../media/hdphoto15.wdp"/><Relationship Id="rId7" Type="http://schemas.openxmlformats.org/officeDocument/2006/relationships/image" Target="../media/image18.jpeg"/><Relationship Id="rId2" Type="http://schemas.openxmlformats.org/officeDocument/2006/relationships/image" Target="../media/image74.png"/><Relationship Id="rId1" Type="http://schemas.openxmlformats.org/officeDocument/2006/relationships/slideLayout" Target="../slideLayouts/slideLayout32.xml"/><Relationship Id="rId6" Type="http://schemas.openxmlformats.org/officeDocument/2006/relationships/image" Target="../media/image17.jpeg"/><Relationship Id="rId5" Type="http://schemas.microsoft.com/office/2007/relationships/hdphoto" Target="../media/hdphoto16.wdp"/><Relationship Id="rId4" Type="http://schemas.openxmlformats.org/officeDocument/2006/relationships/image" Target="../media/image75.png"/></Relationships>
</file>

<file path=ppt/slides/_rels/slide5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microsoft.com/office/2007/relationships/hdphoto" Target="../media/hdphoto16.wdp"/><Relationship Id="rId7" Type="http://schemas.microsoft.com/office/2007/relationships/hdphoto" Target="../media/hdphoto15.wdp"/><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4.png"/><Relationship Id="rId5" Type="http://schemas.microsoft.com/office/2007/relationships/hdphoto" Target="../media/hdphoto3.wdp"/><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8" Type="http://schemas.openxmlformats.org/officeDocument/2006/relationships/image" Target="../media/image74.png"/><Relationship Id="rId3" Type="http://schemas.microsoft.com/office/2007/relationships/hdphoto" Target="../media/hdphoto16.wdp"/><Relationship Id="rId7" Type="http://schemas.microsoft.com/office/2007/relationships/hdphoto" Target="../media/hdphoto11.wdp"/><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63.png"/><Relationship Id="rId5" Type="http://schemas.microsoft.com/office/2007/relationships/hdphoto" Target="../media/hdphoto3.wdp"/><Relationship Id="rId4" Type="http://schemas.openxmlformats.org/officeDocument/2006/relationships/image" Target="../media/image19.png"/><Relationship Id="rId9" Type="http://schemas.microsoft.com/office/2007/relationships/hdphoto" Target="../media/hdphoto15.wdp"/></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2.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fr-FR" noProof="0" dirty="0"/>
              <a:t>1 AC</a:t>
            </a:r>
          </a:p>
        </p:txBody>
      </p:sp>
      <p:sp>
        <p:nvSpPr>
          <p:cNvPr id="9" name="Text Placeholder 8">
            <a:extLst>
              <a:ext uri="{FF2B5EF4-FFF2-40B4-BE49-F238E27FC236}">
                <a16:creationId xmlns:a16="http://schemas.microsoft.com/office/drawing/2014/main" id="{C1C22208-84FE-450F-4951-F81B343D1D06}"/>
              </a:ext>
            </a:extLst>
          </p:cNvPr>
          <p:cNvSpPr>
            <a:spLocks noGrp="1"/>
          </p:cNvSpPr>
          <p:nvPr>
            <p:ph type="body" sz="quarter" idx="19"/>
          </p:nvPr>
        </p:nvSpPr>
        <p:spPr/>
        <p:txBody>
          <a:bodyPr/>
          <a:lstStyle/>
          <a:p>
            <a:r>
              <a:rPr lang="fr-FR" noProof="0" dirty="0"/>
              <a:t>4</a:t>
            </a:r>
          </a:p>
        </p:txBody>
      </p:sp>
      <p:sp>
        <p:nvSpPr>
          <p:cNvPr id="4" name="Text Placeholder 3">
            <a:extLst>
              <a:ext uri="{FF2B5EF4-FFF2-40B4-BE49-F238E27FC236}">
                <a16:creationId xmlns:a16="http://schemas.microsoft.com/office/drawing/2014/main" id="{538EAEDA-9B09-E9AF-A7F9-C457C2446A39}"/>
              </a:ext>
            </a:extLst>
          </p:cNvPr>
          <p:cNvSpPr>
            <a:spLocks noGrp="1"/>
          </p:cNvSpPr>
          <p:nvPr>
            <p:ph type="body" sz="quarter" idx="20"/>
          </p:nvPr>
        </p:nvSpPr>
        <p:spPr>
          <a:xfrm>
            <a:off x="2196949" y="4489422"/>
            <a:ext cx="4844190" cy="725586"/>
          </a:xfrm>
        </p:spPr>
        <p:txBody>
          <a:bodyPr>
            <a:noAutofit/>
          </a:bodyPr>
          <a:lstStyle/>
          <a:p>
            <a:pPr>
              <a:lnSpc>
                <a:spcPct val="100000"/>
              </a:lnSpc>
            </a:pPr>
            <a:r>
              <a:rPr lang="fr-FR" dirty="0">
                <a:solidFill>
                  <a:prstClr val="white"/>
                </a:solidFill>
              </a:rPr>
              <a:t>La</a:t>
            </a:r>
            <a:r>
              <a:rPr lang="fr-FR" dirty="0"/>
              <a:t> Terre en tant que système</a:t>
            </a:r>
            <a:endParaRPr lang="fr-FR" noProof="0" dirty="0">
              <a:solidFill>
                <a:schemeClr val="bg1"/>
              </a:solidFill>
            </a:endParaRPr>
          </a:p>
        </p:txBody>
      </p:sp>
      <p:sp>
        <p:nvSpPr>
          <p:cNvPr id="5" name="Text Placeholder 4">
            <a:extLst>
              <a:ext uri="{FF2B5EF4-FFF2-40B4-BE49-F238E27FC236}">
                <a16:creationId xmlns:a16="http://schemas.microsoft.com/office/drawing/2014/main" id="{07BA12AC-286E-611E-6564-F58EF395FFB4}"/>
              </a:ext>
            </a:extLst>
          </p:cNvPr>
          <p:cNvSpPr>
            <a:spLocks noGrp="1"/>
          </p:cNvSpPr>
          <p:nvPr>
            <p:ph type="body" sz="quarter" idx="22"/>
          </p:nvPr>
        </p:nvSpPr>
        <p:spPr>
          <a:xfrm>
            <a:off x="271217" y="4591216"/>
            <a:ext cx="1704339" cy="521999"/>
          </a:xfrm>
        </p:spPr>
        <p:txBody>
          <a:bodyPr/>
          <a:lstStyle/>
          <a:p>
            <a:pPr algn="ctr"/>
            <a:r>
              <a:rPr lang="fr-FR" noProof="0" dirty="0"/>
              <a:t>Chapitre</a:t>
            </a:r>
            <a:r>
              <a:rPr lang="fr-FR" dirty="0"/>
              <a:t> 2</a:t>
            </a:r>
            <a:endParaRPr lang="fr-FR" noProof="0" dirty="0"/>
          </a:p>
        </p:txBody>
      </p:sp>
      <p:sp>
        <p:nvSpPr>
          <p:cNvPr id="6" name="Text Placeholder 5">
            <a:extLst>
              <a:ext uri="{FF2B5EF4-FFF2-40B4-BE49-F238E27FC236}">
                <a16:creationId xmlns:a16="http://schemas.microsoft.com/office/drawing/2014/main" id="{DEBD0900-5EEC-DF07-2A76-91F0F440BAC3}"/>
              </a:ext>
            </a:extLst>
          </p:cNvPr>
          <p:cNvSpPr>
            <a:spLocks noGrp="1"/>
          </p:cNvSpPr>
          <p:nvPr>
            <p:ph type="body" sz="quarter" idx="23"/>
          </p:nvPr>
        </p:nvSpPr>
        <p:spPr>
          <a:xfrm>
            <a:off x="271217" y="5288319"/>
            <a:ext cx="1704339" cy="521999"/>
          </a:xfrm>
        </p:spPr>
        <p:txBody>
          <a:bodyPr/>
          <a:lstStyle/>
          <a:p>
            <a:pPr algn="ctr"/>
            <a:r>
              <a:rPr lang="fr-FR" noProof="0" dirty="0"/>
              <a:t>Tâche 6</a:t>
            </a:r>
          </a:p>
        </p:txBody>
      </p:sp>
      <p:sp>
        <p:nvSpPr>
          <p:cNvPr id="7" name="Text Placeholder 6">
            <a:extLst>
              <a:ext uri="{FF2B5EF4-FFF2-40B4-BE49-F238E27FC236}">
                <a16:creationId xmlns:a16="http://schemas.microsoft.com/office/drawing/2014/main" id="{21BEDC05-80CF-B10E-D5C6-D0C7E83F2FDC}"/>
              </a:ext>
            </a:extLst>
          </p:cNvPr>
          <p:cNvSpPr>
            <a:spLocks noGrp="1"/>
          </p:cNvSpPr>
          <p:nvPr>
            <p:ph type="body" sz="quarter" idx="24"/>
          </p:nvPr>
        </p:nvSpPr>
        <p:spPr>
          <a:xfrm>
            <a:off x="2196949" y="5288318"/>
            <a:ext cx="4843667" cy="521999"/>
          </a:xfrm>
        </p:spPr>
        <p:txBody>
          <a:bodyPr>
            <a:noAutofit/>
          </a:bodyPr>
          <a:lstStyle/>
          <a:p>
            <a:pPr>
              <a:defRPr/>
            </a:pPr>
            <a:r>
              <a:rPr lang="fr-FR" dirty="0"/>
              <a:t>Identifier les couches de l’atmosphère et leurs composantes</a:t>
            </a:r>
          </a:p>
        </p:txBody>
      </p:sp>
    </p:spTree>
    <p:extLst>
      <p:ext uri="{BB962C8B-B14F-4D97-AF65-F5344CB8AC3E}">
        <p14:creationId xmlns:p14="http://schemas.microsoft.com/office/powerpoint/2010/main" val="30270045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Bonjour! Prêts pour démarrer notre séance? Allons-y!</a:t>
            </a:r>
            <a:endParaRPr lang="fr-FR" noProof="0" dirty="0">
              <a:solidFill>
                <a:schemeClr val="tx1">
                  <a:lumMod val="50000"/>
                  <a:lumOff val="50000"/>
                </a:schemeClr>
              </a:solidFill>
            </a:endParaRPr>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noProof="0"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fr-FR" noProof="0" dirty="0"/>
              <a:t>2 min</a:t>
            </a:r>
          </a:p>
        </p:txBody>
      </p:sp>
    </p:spTree>
    <p:extLst>
      <p:ext uri="{BB962C8B-B14F-4D97-AF65-F5344CB8AC3E}">
        <p14:creationId xmlns:p14="http://schemas.microsoft.com/office/powerpoint/2010/main" val="383739346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solidFill>
                  <a:schemeClr val="tx1">
                    <a:lumMod val="50000"/>
                    <a:lumOff val="50000"/>
                  </a:schemeClr>
                </a:solidFill>
              </a:rPr>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solidFill>
                  <a:schemeClr val="tx1">
                    <a:lumMod val="50000"/>
                    <a:lumOff val="50000"/>
                  </a:schemeClr>
                </a:solidFill>
              </a:rPr>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145799768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solidFill>
                  <a:schemeClr val="tx1">
                    <a:lumMod val="50000"/>
                    <a:lumOff val="50000"/>
                  </a:schemeClr>
                </a:solidFill>
              </a:rPr>
              <a:t>Très bien.</a:t>
            </a:r>
          </a:p>
        </p:txBody>
      </p:sp>
      <p:sp>
        <p:nvSpPr>
          <p:cNvPr id="7" name="Espace réservé du contenu 6">
            <a:extLst>
              <a:ext uri="{FF2B5EF4-FFF2-40B4-BE49-F238E27FC236}">
                <a16:creationId xmlns:a16="http://schemas.microsoft.com/office/drawing/2014/main" id="{18B4CBB4-CBCB-8ABB-2852-D48152E29D56}"/>
              </a:ext>
            </a:extLst>
          </p:cNvPr>
          <p:cNvSpPr>
            <a:spLocks noGrp="1"/>
          </p:cNvSpPr>
          <p:nvPr>
            <p:ph sz="quarter" idx="11"/>
          </p:nvPr>
        </p:nvSpPr>
        <p:spPr/>
        <p:txBody>
          <a:bodyPr/>
          <a:lstStyle/>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65D81306-DB6A-674B-353D-A18F2BBCD018}"/>
              </a:ext>
            </a:extLst>
          </p:cNvPr>
          <p:cNvSpPr txBox="1"/>
          <p:nvPr/>
        </p:nvSpPr>
        <p:spPr>
          <a:xfrm>
            <a:off x="2265617" y="4518331"/>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408285" y="4541453"/>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15072" y="2258818"/>
            <a:ext cx="3816102" cy="2340364"/>
          </a:xfrm>
          <a:prstGeom prst="rect">
            <a:avLst/>
          </a:prstGeom>
          <a:noFill/>
          <a:ln>
            <a:noFill/>
          </a:ln>
        </p:spPr>
      </p:pic>
    </p:spTree>
    <p:extLst>
      <p:ext uri="{BB962C8B-B14F-4D97-AF65-F5344CB8AC3E}">
        <p14:creationId xmlns:p14="http://schemas.microsoft.com/office/powerpoint/2010/main" val="199554679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r>
              <a:rPr lang="fr-FR" noProof="0" dirty="0"/>
              <a:t>4 min</a:t>
            </a:r>
          </a:p>
        </p:txBody>
      </p:sp>
    </p:spTree>
    <p:extLst>
      <p:ext uri="{BB962C8B-B14F-4D97-AF65-F5344CB8AC3E}">
        <p14:creationId xmlns:p14="http://schemas.microsoft.com/office/powerpoint/2010/main" val="17958302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EFBA4E0-6AC4-C110-5A64-497479A69E75}"/>
              </a:ext>
            </a:extLst>
          </p:cNvPr>
          <p:cNvSpPr txBox="1"/>
          <p:nvPr/>
        </p:nvSpPr>
        <p:spPr>
          <a:xfrm>
            <a:off x="918915" y="191405"/>
            <a:ext cx="9896168" cy="380040"/>
          </a:xfrm>
          <a:prstGeom prst="rect">
            <a:avLst/>
          </a:prstGeom>
          <a:noFill/>
        </p:spPr>
        <p:txBody>
          <a:bodyPr wrap="square">
            <a:spAutoFit/>
          </a:bodyPr>
          <a:lstStyle/>
          <a:p>
            <a:pPr lvl="0" defTabSz="914400">
              <a:lnSpc>
                <a:spcPct val="125000"/>
              </a:lnSpc>
              <a:buClr>
                <a:srgbClr val="000000"/>
              </a:buClr>
              <a:defRPr/>
            </a:pPr>
            <a:r>
              <a:rPr lang="fr-FR" sz="1600" b="1" dirty="0">
                <a:solidFill>
                  <a:schemeClr val="tx1">
                    <a:lumMod val="50000"/>
                    <a:lumOff val="50000"/>
                  </a:schemeClr>
                </a:solidFill>
                <a:latin typeface="Calibri" panose="020F0502020204030204" pitchFamily="34" charset="0"/>
                <a:cs typeface="Calibri" panose="020F0502020204030204" pitchFamily="34" charset="0"/>
              </a:rPr>
              <a:t>Avant de commencer, nous devons nous rappeler ce que nous savons déjà sur l'atmosphère terrestre. </a:t>
            </a:r>
            <a:endParaRPr lang="fr-FR" sz="1600" b="1" i="1" dirty="0">
              <a:solidFill>
                <a:schemeClr val="tx1">
                  <a:lumMod val="50000"/>
                  <a:lumOff val="50000"/>
                </a:schemeClr>
              </a:solidFill>
              <a:latin typeface="Calibri" panose="020F0502020204030204" pitchFamily="34" charset="0"/>
              <a:cs typeface="Calibri" panose="020F0502020204030204" pitchFamily="34" charset="0"/>
              <a:sym typeface="Hammersmith One"/>
            </a:endParaRPr>
          </a:p>
        </p:txBody>
      </p:sp>
      <p:sp>
        <p:nvSpPr>
          <p:cNvPr id="4" name="ZoneTexte 3">
            <a:extLst>
              <a:ext uri="{FF2B5EF4-FFF2-40B4-BE49-F238E27FC236}">
                <a16:creationId xmlns:a16="http://schemas.microsoft.com/office/drawing/2014/main" id="{A1C703BA-CC43-11C8-B948-C5D2FBED350D}"/>
              </a:ext>
            </a:extLst>
          </p:cNvPr>
          <p:cNvSpPr txBox="1"/>
          <p:nvPr/>
        </p:nvSpPr>
        <p:spPr>
          <a:xfrm>
            <a:off x="892584" y="617270"/>
            <a:ext cx="9452982" cy="261610"/>
          </a:xfrm>
          <a:prstGeom prst="rect">
            <a:avLst/>
          </a:prstGeom>
          <a:noFill/>
        </p:spPr>
        <p:txBody>
          <a:bodyPr wrap="square">
            <a:spAutoFit/>
          </a:bodyPr>
          <a:lstStyle/>
          <a:p>
            <a:r>
              <a:rPr lang="fr-FR" sz="1100" i="1" dirty="0">
                <a:solidFill>
                  <a:schemeClr val="tx1">
                    <a:lumMod val="50000"/>
                    <a:lumOff val="50000"/>
                  </a:schemeClr>
                </a:solidFill>
                <a:latin typeface="Calibri" panose="020F0502020204030204" pitchFamily="34" charset="0"/>
                <a:cs typeface="Calibri" panose="020F0502020204030204" pitchFamily="34" charset="0"/>
              </a:rPr>
              <a:t>Inviter les élèves à utiliser les ardoises.</a:t>
            </a:r>
          </a:p>
        </p:txBody>
      </p:sp>
      <p:grpSp>
        <p:nvGrpSpPr>
          <p:cNvPr id="12" name="Groupe 11">
            <a:extLst>
              <a:ext uri="{FF2B5EF4-FFF2-40B4-BE49-F238E27FC236}">
                <a16:creationId xmlns:a16="http://schemas.microsoft.com/office/drawing/2014/main" id="{F0F1DA25-2CF6-F55D-4A24-23281D388094}"/>
              </a:ext>
            </a:extLst>
          </p:cNvPr>
          <p:cNvGrpSpPr/>
          <p:nvPr/>
        </p:nvGrpSpPr>
        <p:grpSpPr>
          <a:xfrm>
            <a:off x="717082" y="3800733"/>
            <a:ext cx="4662860" cy="510778"/>
            <a:chOff x="41313" y="2588615"/>
            <a:chExt cx="4662860" cy="510778"/>
          </a:xfrm>
        </p:grpSpPr>
        <p:sp>
          <p:nvSpPr>
            <p:cNvPr id="13" name="Rectangle : coins arrondis 12">
              <a:extLst>
                <a:ext uri="{FF2B5EF4-FFF2-40B4-BE49-F238E27FC236}">
                  <a16:creationId xmlns:a16="http://schemas.microsoft.com/office/drawing/2014/main" id="{8FACEC41-609B-0FE1-603D-50E076FC03CF}"/>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La Terre</a:t>
              </a:r>
            </a:p>
          </p:txBody>
        </p:sp>
        <p:sp>
          <p:nvSpPr>
            <p:cNvPr id="14" name="Rectangle : coins arrondis 13">
              <a:extLst>
                <a:ext uri="{FF2B5EF4-FFF2-40B4-BE49-F238E27FC236}">
                  <a16:creationId xmlns:a16="http://schemas.microsoft.com/office/drawing/2014/main" id="{973914B8-98A0-5E25-C2F1-1187EEDE3AAD}"/>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a</a:t>
              </a:r>
            </a:p>
          </p:txBody>
        </p:sp>
      </p:grpSp>
      <p:sp>
        <p:nvSpPr>
          <p:cNvPr id="15" name="Rectangle : coins arrondis 14">
            <a:extLst>
              <a:ext uri="{FF2B5EF4-FFF2-40B4-BE49-F238E27FC236}">
                <a16:creationId xmlns:a16="http://schemas.microsoft.com/office/drawing/2014/main" id="{1F913DFE-895C-1AD3-30AA-4581DCD15880}"/>
              </a:ext>
            </a:extLst>
          </p:cNvPr>
          <p:cNvSpPr/>
          <p:nvPr/>
        </p:nvSpPr>
        <p:spPr>
          <a:xfrm>
            <a:off x="688806" y="1257513"/>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1. Choisissez la bonne réponse</a:t>
            </a:r>
          </a:p>
        </p:txBody>
      </p:sp>
      <p:sp>
        <p:nvSpPr>
          <p:cNvPr id="16" name="ZoneTexte 15">
            <a:extLst>
              <a:ext uri="{FF2B5EF4-FFF2-40B4-BE49-F238E27FC236}">
                <a16:creationId xmlns:a16="http://schemas.microsoft.com/office/drawing/2014/main" id="{FE4A3471-55B6-045A-2B1B-D649DD0F4B15}"/>
              </a:ext>
            </a:extLst>
          </p:cNvPr>
          <p:cNvSpPr txBox="1"/>
          <p:nvPr/>
        </p:nvSpPr>
        <p:spPr>
          <a:xfrm>
            <a:off x="1532441" y="2121551"/>
            <a:ext cx="881312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L’atmosphère ( </a:t>
            </a:r>
            <a:r>
              <a:rPr kumimoji="0" lang="ar-MA" sz="2400" b="1" i="0" u="none" strike="noStrike" kern="1200" cap="none" spc="0" normalizeH="0" baseline="0" noProof="0" dirty="0">
                <a:ln>
                  <a:noFill/>
                </a:ln>
                <a:solidFill>
                  <a:srgbClr val="0852A4"/>
                </a:solidFill>
                <a:effectLst/>
                <a:uLnTx/>
                <a:uFillTx/>
                <a:latin typeface="Calibri" panose="020F0502020204030204"/>
                <a:ea typeface="+mn-ea"/>
                <a:cs typeface="+mn-cs"/>
              </a:rPr>
              <a:t>الغلاف الجوي</a:t>
            </a: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 est une couche de gaz qui entoure : </a:t>
            </a:r>
          </a:p>
        </p:txBody>
      </p:sp>
      <p:grpSp>
        <p:nvGrpSpPr>
          <p:cNvPr id="17" name="Groupe 16">
            <a:extLst>
              <a:ext uri="{FF2B5EF4-FFF2-40B4-BE49-F238E27FC236}">
                <a16:creationId xmlns:a16="http://schemas.microsoft.com/office/drawing/2014/main" id="{EC7FDD67-CF1D-1014-984A-9B2DF54976B9}"/>
              </a:ext>
            </a:extLst>
          </p:cNvPr>
          <p:cNvGrpSpPr/>
          <p:nvPr/>
        </p:nvGrpSpPr>
        <p:grpSpPr>
          <a:xfrm>
            <a:off x="6811077" y="3800733"/>
            <a:ext cx="4662860" cy="510778"/>
            <a:chOff x="41313" y="2588615"/>
            <a:chExt cx="4662860" cy="510778"/>
          </a:xfrm>
        </p:grpSpPr>
        <p:sp>
          <p:nvSpPr>
            <p:cNvPr id="18" name="Rectangle : coins arrondis 17">
              <a:extLst>
                <a:ext uri="{FF2B5EF4-FFF2-40B4-BE49-F238E27FC236}">
                  <a16:creationId xmlns:a16="http://schemas.microsoft.com/office/drawing/2014/main" id="{E871FDE8-82E6-E247-47E2-E755EE1C56D5}"/>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Le système solaire</a:t>
              </a:r>
            </a:p>
          </p:txBody>
        </p:sp>
        <p:sp>
          <p:nvSpPr>
            <p:cNvPr id="19" name="Rectangle : coins arrondis 18">
              <a:extLst>
                <a:ext uri="{FF2B5EF4-FFF2-40B4-BE49-F238E27FC236}">
                  <a16:creationId xmlns:a16="http://schemas.microsoft.com/office/drawing/2014/main" id="{DA28F267-FA60-03CA-2B45-E6C67652FA72}"/>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b</a:t>
              </a:r>
            </a:p>
          </p:txBody>
        </p:sp>
      </p:grpSp>
      <p:grpSp>
        <p:nvGrpSpPr>
          <p:cNvPr id="21" name="Groupe 20">
            <a:extLst>
              <a:ext uri="{FF2B5EF4-FFF2-40B4-BE49-F238E27FC236}">
                <a16:creationId xmlns:a16="http://schemas.microsoft.com/office/drawing/2014/main" id="{EDD3918F-D164-2D48-D279-BCA5B62DD031}"/>
              </a:ext>
            </a:extLst>
          </p:cNvPr>
          <p:cNvGrpSpPr/>
          <p:nvPr/>
        </p:nvGrpSpPr>
        <p:grpSpPr>
          <a:xfrm>
            <a:off x="11493365" y="427318"/>
            <a:ext cx="497596" cy="431295"/>
            <a:chOff x="779844" y="4335989"/>
            <a:chExt cx="563238" cy="575842"/>
          </a:xfrm>
        </p:grpSpPr>
        <p:pic>
          <p:nvPicPr>
            <p:cNvPr id="22" name="Google Shape;307;p51" descr="Une image contenant Dessin animé, clipart, Animation, illustration&#10;&#10;Description générée automatiquement">
              <a:extLst>
                <a:ext uri="{FF2B5EF4-FFF2-40B4-BE49-F238E27FC236}">
                  <a16:creationId xmlns:a16="http://schemas.microsoft.com/office/drawing/2014/main" id="{78163B0A-3160-6B44-499A-913F45330AAD}"/>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23" name="Rectangle 22">
              <a:extLst>
                <a:ext uri="{FF2B5EF4-FFF2-40B4-BE49-F238E27FC236}">
                  <a16:creationId xmlns:a16="http://schemas.microsoft.com/office/drawing/2014/main" id="{ED943466-24F5-A344-DCD4-DBD1A6A9987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22296193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071E034-E006-1E79-3F32-AEC1DCFB0878}"/>
              </a:ext>
            </a:extLst>
          </p:cNvPr>
          <p:cNvPicPr>
            <a:picLocks noChangeAspect="1"/>
          </p:cNvPicPr>
          <p:nvPr/>
        </p:nvPicPr>
        <p:blipFill>
          <a:blip r:embed="rId3"/>
          <a:stretch>
            <a:fillRect/>
          </a:stretch>
        </p:blipFill>
        <p:spPr>
          <a:xfrm>
            <a:off x="11341585" y="428909"/>
            <a:ext cx="582502" cy="582502"/>
          </a:xfrm>
          <a:prstGeom prst="rect">
            <a:avLst/>
          </a:prstGeom>
        </p:spPr>
      </p:pic>
      <p:sp>
        <p:nvSpPr>
          <p:cNvPr id="6" name="ZoneTexte 18">
            <a:extLst>
              <a:ext uri="{FF2B5EF4-FFF2-40B4-BE49-F238E27FC236}">
                <a16:creationId xmlns:a16="http://schemas.microsoft.com/office/drawing/2014/main" id="{DE3C6DEF-1D65-368E-41F8-ED40D6A7F017}"/>
              </a:ext>
            </a:extLst>
          </p:cNvPr>
          <p:cNvSpPr txBox="1"/>
          <p:nvPr/>
        </p:nvSpPr>
        <p:spPr>
          <a:xfrm>
            <a:off x="985882" y="241937"/>
            <a:ext cx="9752741" cy="377283"/>
          </a:xfrm>
          <a:prstGeom prst="rect">
            <a:avLst/>
          </a:prstGeom>
          <a:noFill/>
        </p:spPr>
        <p:txBody>
          <a:bodyPr wrap="square">
            <a:spAutoFit/>
          </a:bodyPr>
          <a:lstStyle>
            <a:defPPr>
              <a:defRPr lang="fr-FR"/>
            </a:defPPr>
            <a:lvl1pPr lvl="0">
              <a:lnSpc>
                <a:spcPct val="125000"/>
              </a:lnSpc>
              <a:buClr>
                <a:srgbClr val="000000"/>
              </a:buClr>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Parfait ! </a:t>
            </a:r>
          </a:p>
        </p:txBody>
      </p:sp>
      <p:grpSp>
        <p:nvGrpSpPr>
          <p:cNvPr id="10" name="Groupe 9">
            <a:extLst>
              <a:ext uri="{FF2B5EF4-FFF2-40B4-BE49-F238E27FC236}">
                <a16:creationId xmlns:a16="http://schemas.microsoft.com/office/drawing/2014/main" id="{54318B7C-B1FA-729B-64BC-3E935C171739}"/>
              </a:ext>
            </a:extLst>
          </p:cNvPr>
          <p:cNvGrpSpPr/>
          <p:nvPr/>
        </p:nvGrpSpPr>
        <p:grpSpPr>
          <a:xfrm>
            <a:off x="717082" y="3800733"/>
            <a:ext cx="4662860" cy="510778"/>
            <a:chOff x="41313" y="2588615"/>
            <a:chExt cx="4662860" cy="510778"/>
          </a:xfrm>
          <a:solidFill>
            <a:srgbClr val="002060"/>
          </a:solidFill>
        </p:grpSpPr>
        <p:sp>
          <p:nvSpPr>
            <p:cNvPr id="11" name="Rectangle : coins arrondis 10">
              <a:extLst>
                <a:ext uri="{FF2B5EF4-FFF2-40B4-BE49-F238E27FC236}">
                  <a16:creationId xmlns:a16="http://schemas.microsoft.com/office/drawing/2014/main" id="{9AB2049B-D116-6C83-1D2E-9A7E94E40F98}"/>
                </a:ext>
              </a:extLst>
            </p:cNvPr>
            <p:cNvSpPr/>
            <p:nvPr/>
          </p:nvSpPr>
          <p:spPr>
            <a:xfrm>
              <a:off x="498088" y="2588615"/>
              <a:ext cx="4206085"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bg1"/>
                  </a:solidFill>
                  <a:latin typeface="Calibri" panose="020F0502020204030204"/>
                </a:rPr>
                <a:t>La Terre</a:t>
              </a:r>
            </a:p>
          </p:txBody>
        </p:sp>
        <p:sp>
          <p:nvSpPr>
            <p:cNvPr id="12" name="Rectangle : coins arrondis 11">
              <a:extLst>
                <a:ext uri="{FF2B5EF4-FFF2-40B4-BE49-F238E27FC236}">
                  <a16:creationId xmlns:a16="http://schemas.microsoft.com/office/drawing/2014/main" id="{685DDE9D-5024-226C-798A-FFAFA02A1376}"/>
                </a:ext>
              </a:extLst>
            </p:cNvPr>
            <p:cNvSpPr/>
            <p:nvPr/>
          </p:nvSpPr>
          <p:spPr>
            <a:xfrm>
              <a:off x="41313" y="2588615"/>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chemeClr val="bg1"/>
                  </a:solidFill>
                  <a:latin typeface="Calibri" panose="020F0502020204030204"/>
                </a:rPr>
                <a:t>a</a:t>
              </a:r>
            </a:p>
          </p:txBody>
        </p:sp>
      </p:grpSp>
      <p:sp>
        <p:nvSpPr>
          <p:cNvPr id="13" name="ZoneTexte 12">
            <a:extLst>
              <a:ext uri="{FF2B5EF4-FFF2-40B4-BE49-F238E27FC236}">
                <a16:creationId xmlns:a16="http://schemas.microsoft.com/office/drawing/2014/main" id="{BAA80F2A-FD98-3367-F4AC-85314C086A83}"/>
              </a:ext>
            </a:extLst>
          </p:cNvPr>
          <p:cNvSpPr txBox="1"/>
          <p:nvPr/>
        </p:nvSpPr>
        <p:spPr>
          <a:xfrm>
            <a:off x="1532441" y="2121551"/>
            <a:ext cx="881312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L’atmosphère ( </a:t>
            </a:r>
            <a:r>
              <a:rPr kumimoji="0" lang="ar-MA" sz="2400" b="1" i="0" u="none" strike="noStrike" kern="1200" cap="none" spc="0" normalizeH="0" baseline="0" noProof="0" dirty="0">
                <a:ln>
                  <a:noFill/>
                </a:ln>
                <a:solidFill>
                  <a:srgbClr val="0852A4"/>
                </a:solidFill>
                <a:effectLst/>
                <a:uLnTx/>
                <a:uFillTx/>
                <a:latin typeface="Calibri" panose="020F0502020204030204"/>
                <a:ea typeface="+mn-ea"/>
                <a:cs typeface="+mn-cs"/>
              </a:rPr>
              <a:t>الغلاف الجوي</a:t>
            </a: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 est une couche de gaz qui entoure : </a:t>
            </a:r>
          </a:p>
        </p:txBody>
      </p:sp>
      <p:grpSp>
        <p:nvGrpSpPr>
          <p:cNvPr id="14" name="Groupe 13">
            <a:extLst>
              <a:ext uri="{FF2B5EF4-FFF2-40B4-BE49-F238E27FC236}">
                <a16:creationId xmlns:a16="http://schemas.microsoft.com/office/drawing/2014/main" id="{A25AC577-9E4D-DE1A-93D3-6A2E92845755}"/>
              </a:ext>
            </a:extLst>
          </p:cNvPr>
          <p:cNvGrpSpPr/>
          <p:nvPr/>
        </p:nvGrpSpPr>
        <p:grpSpPr>
          <a:xfrm>
            <a:off x="6811077" y="3800733"/>
            <a:ext cx="4662860" cy="510778"/>
            <a:chOff x="41313" y="2588615"/>
            <a:chExt cx="4662860" cy="510778"/>
          </a:xfrm>
        </p:grpSpPr>
        <p:sp>
          <p:nvSpPr>
            <p:cNvPr id="16" name="Rectangle : coins arrondis 15">
              <a:extLst>
                <a:ext uri="{FF2B5EF4-FFF2-40B4-BE49-F238E27FC236}">
                  <a16:creationId xmlns:a16="http://schemas.microsoft.com/office/drawing/2014/main" id="{75CB6F80-75D9-9034-F150-023538CA7BFD}"/>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Le système solaire</a:t>
              </a:r>
            </a:p>
          </p:txBody>
        </p:sp>
        <p:sp>
          <p:nvSpPr>
            <p:cNvPr id="17" name="Rectangle : coins arrondis 16">
              <a:extLst>
                <a:ext uri="{FF2B5EF4-FFF2-40B4-BE49-F238E27FC236}">
                  <a16:creationId xmlns:a16="http://schemas.microsoft.com/office/drawing/2014/main" id="{956A934B-BD21-82BE-840B-0AD40D47F3CF}"/>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b</a:t>
              </a:r>
            </a:p>
          </p:txBody>
        </p:sp>
      </p:grpSp>
      <p:sp>
        <p:nvSpPr>
          <p:cNvPr id="19" name="ZoneTexte 18">
            <a:extLst>
              <a:ext uri="{FF2B5EF4-FFF2-40B4-BE49-F238E27FC236}">
                <a16:creationId xmlns:a16="http://schemas.microsoft.com/office/drawing/2014/main" id="{004937A7-648F-C0D3-A337-9FD85CC0C193}"/>
              </a:ext>
            </a:extLst>
          </p:cNvPr>
          <p:cNvSpPr txBox="1"/>
          <p:nvPr/>
        </p:nvSpPr>
        <p:spPr>
          <a:xfrm>
            <a:off x="985882" y="604474"/>
            <a:ext cx="10220236" cy="369332"/>
          </a:xfrm>
          <a:prstGeom prst="rect">
            <a:avLst/>
          </a:prstGeom>
          <a:noFill/>
        </p:spPr>
        <p:txBody>
          <a:bodyPr wrap="square">
            <a:spAutoFit/>
          </a:bodyPr>
          <a:lstStyle>
            <a:defPPr>
              <a:defRPr lang="fr-FR"/>
            </a:defPPr>
            <a:lvl1pPr>
              <a:defRPr sz="1100" i="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Si les élèves se sont trompés, expliquer pourquoi la réponse est fausse. Si c’est juste, expliquer aussi.</a:t>
            </a:r>
          </a:p>
        </p:txBody>
      </p:sp>
    </p:spTree>
    <p:extLst>
      <p:ext uri="{BB962C8B-B14F-4D97-AF65-F5344CB8AC3E}">
        <p14:creationId xmlns:p14="http://schemas.microsoft.com/office/powerpoint/2010/main" val="84068475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AD52005-17A9-3408-0AC2-39F5E1DF0282}"/>
              </a:ext>
            </a:extLst>
          </p:cNvPr>
          <p:cNvSpPr txBox="1"/>
          <p:nvPr/>
        </p:nvSpPr>
        <p:spPr>
          <a:xfrm>
            <a:off x="892584" y="265682"/>
            <a:ext cx="9452982" cy="377283"/>
          </a:xfrm>
          <a:prstGeom prst="rect">
            <a:avLst/>
          </a:prstGeom>
          <a:noFill/>
        </p:spPr>
        <p:txBody>
          <a:bodyPr wrap="square">
            <a:spAutoFit/>
          </a:bodyPr>
          <a:lstStyle>
            <a:defPPr>
              <a:defRPr lang="fr-FR"/>
            </a:defPPr>
            <a:lvl1pPr lvl="0">
              <a:lnSpc>
                <a:spcPct val="125000"/>
              </a:lnSpc>
              <a:buClr>
                <a:srgbClr val="000000"/>
              </a:buClr>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sym typeface="Hammersmith One"/>
              </a:rPr>
              <a:t>Voici une deuxième question.</a:t>
            </a:r>
          </a:p>
        </p:txBody>
      </p:sp>
      <p:grpSp>
        <p:nvGrpSpPr>
          <p:cNvPr id="11" name="Groupe 10">
            <a:extLst>
              <a:ext uri="{FF2B5EF4-FFF2-40B4-BE49-F238E27FC236}">
                <a16:creationId xmlns:a16="http://schemas.microsoft.com/office/drawing/2014/main" id="{A67B7BE6-6FCB-F144-0E93-1B3BD4025993}"/>
              </a:ext>
            </a:extLst>
          </p:cNvPr>
          <p:cNvGrpSpPr/>
          <p:nvPr/>
        </p:nvGrpSpPr>
        <p:grpSpPr>
          <a:xfrm>
            <a:off x="2468445" y="3088470"/>
            <a:ext cx="4662860" cy="510778"/>
            <a:chOff x="41313" y="2588615"/>
            <a:chExt cx="4662860" cy="510778"/>
          </a:xfrm>
        </p:grpSpPr>
        <p:sp>
          <p:nvSpPr>
            <p:cNvPr id="12" name="Rectangle : coins arrondis 11">
              <a:extLst>
                <a:ext uri="{FF2B5EF4-FFF2-40B4-BE49-F238E27FC236}">
                  <a16:creationId xmlns:a16="http://schemas.microsoft.com/office/drawing/2014/main" id="{A37D8075-BED8-7D14-646F-EB43A7907D9A}"/>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Dioxygène</a:t>
              </a:r>
            </a:p>
          </p:txBody>
        </p:sp>
        <p:sp>
          <p:nvSpPr>
            <p:cNvPr id="13" name="Rectangle : coins arrondis 12">
              <a:extLst>
                <a:ext uri="{FF2B5EF4-FFF2-40B4-BE49-F238E27FC236}">
                  <a16:creationId xmlns:a16="http://schemas.microsoft.com/office/drawing/2014/main" id="{52FD2798-B7A7-B7C0-9D4B-0D43801E5B8E}"/>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a</a:t>
              </a:r>
            </a:p>
          </p:txBody>
        </p:sp>
      </p:grpSp>
      <p:sp>
        <p:nvSpPr>
          <p:cNvPr id="14" name="Rectangle : coins arrondis 13">
            <a:extLst>
              <a:ext uri="{FF2B5EF4-FFF2-40B4-BE49-F238E27FC236}">
                <a16:creationId xmlns:a16="http://schemas.microsoft.com/office/drawing/2014/main" id="{A35A749D-92BC-0132-CCA8-119FF4EC0E47}"/>
              </a:ext>
            </a:extLst>
          </p:cNvPr>
          <p:cNvSpPr/>
          <p:nvPr/>
        </p:nvSpPr>
        <p:spPr>
          <a:xfrm>
            <a:off x="688806" y="1257513"/>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2</a:t>
            </a:r>
            <a:r>
              <a:rPr lang="fr-FR" sz="2400" b="1" dirty="0">
                <a:latin typeface="Calibri" panose="020F0502020204030204"/>
              </a:rPr>
              <a:t>.</a:t>
            </a:r>
            <a:r>
              <a:rPr kumimoji="0" lang="fr-FR" sz="2400" b="1" i="0" u="none" strike="noStrike" kern="1200" cap="none" spc="0" normalizeH="0" baseline="0" noProof="0" dirty="0">
                <a:ln>
                  <a:noFill/>
                </a:ln>
                <a:effectLst/>
                <a:uLnTx/>
                <a:uFillTx/>
                <a:latin typeface="Calibri" panose="020F0502020204030204"/>
                <a:ea typeface="+mn-ea"/>
                <a:cs typeface="+mn-cs"/>
              </a:rPr>
              <a:t> Choisissez la bonne réponse</a:t>
            </a:r>
          </a:p>
        </p:txBody>
      </p:sp>
      <p:sp>
        <p:nvSpPr>
          <p:cNvPr id="15" name="ZoneTexte 14">
            <a:extLst>
              <a:ext uri="{FF2B5EF4-FFF2-40B4-BE49-F238E27FC236}">
                <a16:creationId xmlns:a16="http://schemas.microsoft.com/office/drawing/2014/main" id="{0E20FF95-755F-97B2-028B-668D497863D6}"/>
              </a:ext>
            </a:extLst>
          </p:cNvPr>
          <p:cNvSpPr txBox="1"/>
          <p:nvPr/>
        </p:nvSpPr>
        <p:spPr>
          <a:xfrm>
            <a:off x="1532441" y="2121551"/>
            <a:ext cx="881312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2400" b="1" dirty="0">
                <a:solidFill>
                  <a:srgbClr val="0852A4"/>
                </a:solidFill>
                <a:latin typeface="Calibri" panose="020F0502020204030204"/>
              </a:rPr>
              <a:t>L</a:t>
            </a: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e gaz le plus abondant dans l'atmosphère terrestre est :</a:t>
            </a:r>
          </a:p>
        </p:txBody>
      </p:sp>
      <p:grpSp>
        <p:nvGrpSpPr>
          <p:cNvPr id="16" name="Groupe 15">
            <a:extLst>
              <a:ext uri="{FF2B5EF4-FFF2-40B4-BE49-F238E27FC236}">
                <a16:creationId xmlns:a16="http://schemas.microsoft.com/office/drawing/2014/main" id="{2A3DF352-E93F-C250-1E18-08E93C77EEF4}"/>
              </a:ext>
            </a:extLst>
          </p:cNvPr>
          <p:cNvGrpSpPr/>
          <p:nvPr/>
        </p:nvGrpSpPr>
        <p:grpSpPr>
          <a:xfrm>
            <a:off x="2468445" y="4156349"/>
            <a:ext cx="4662860" cy="510778"/>
            <a:chOff x="41313" y="2588615"/>
            <a:chExt cx="4662860" cy="510778"/>
          </a:xfrm>
        </p:grpSpPr>
        <p:sp>
          <p:nvSpPr>
            <p:cNvPr id="17" name="Rectangle : coins arrondis 16">
              <a:extLst>
                <a:ext uri="{FF2B5EF4-FFF2-40B4-BE49-F238E27FC236}">
                  <a16:creationId xmlns:a16="http://schemas.microsoft.com/office/drawing/2014/main" id="{1A9C179C-CD7B-15E1-D9E0-D30C8A1D0B62}"/>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Dioxyde de carbone</a:t>
              </a:r>
            </a:p>
          </p:txBody>
        </p:sp>
        <p:sp>
          <p:nvSpPr>
            <p:cNvPr id="18" name="Rectangle : coins arrondis 17">
              <a:extLst>
                <a:ext uri="{FF2B5EF4-FFF2-40B4-BE49-F238E27FC236}">
                  <a16:creationId xmlns:a16="http://schemas.microsoft.com/office/drawing/2014/main" id="{B88E4E65-7549-43C3-8ED0-310E61276CA5}"/>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b</a:t>
              </a:r>
            </a:p>
          </p:txBody>
        </p:sp>
      </p:grpSp>
      <p:grpSp>
        <p:nvGrpSpPr>
          <p:cNvPr id="19" name="Groupe 18">
            <a:extLst>
              <a:ext uri="{FF2B5EF4-FFF2-40B4-BE49-F238E27FC236}">
                <a16:creationId xmlns:a16="http://schemas.microsoft.com/office/drawing/2014/main" id="{413FC771-0993-857F-DE0A-16334DC53C7D}"/>
              </a:ext>
            </a:extLst>
          </p:cNvPr>
          <p:cNvGrpSpPr/>
          <p:nvPr/>
        </p:nvGrpSpPr>
        <p:grpSpPr>
          <a:xfrm>
            <a:off x="2468445" y="5224228"/>
            <a:ext cx="4662860" cy="510778"/>
            <a:chOff x="41313" y="2588615"/>
            <a:chExt cx="4662860" cy="510778"/>
          </a:xfrm>
        </p:grpSpPr>
        <p:sp>
          <p:nvSpPr>
            <p:cNvPr id="20" name="Rectangle : coins arrondis 19">
              <a:extLst>
                <a:ext uri="{FF2B5EF4-FFF2-40B4-BE49-F238E27FC236}">
                  <a16:creationId xmlns:a16="http://schemas.microsoft.com/office/drawing/2014/main" id="{D9C5E85B-93CF-5D78-73B2-8CEA06F1B66E}"/>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Diazote</a:t>
              </a:r>
            </a:p>
          </p:txBody>
        </p:sp>
        <p:sp>
          <p:nvSpPr>
            <p:cNvPr id="21" name="Rectangle : coins arrondis 20">
              <a:extLst>
                <a:ext uri="{FF2B5EF4-FFF2-40B4-BE49-F238E27FC236}">
                  <a16:creationId xmlns:a16="http://schemas.microsoft.com/office/drawing/2014/main" id="{1EBB5A2E-2D60-8133-0BD5-B3C03CEE48E1}"/>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c</a:t>
              </a:r>
            </a:p>
          </p:txBody>
        </p:sp>
      </p:grpSp>
      <p:sp>
        <p:nvSpPr>
          <p:cNvPr id="24" name="Google Shape;631;p20">
            <a:extLst>
              <a:ext uri="{FF2B5EF4-FFF2-40B4-BE49-F238E27FC236}">
                <a16:creationId xmlns:a16="http://schemas.microsoft.com/office/drawing/2014/main" id="{FC92C9AA-12FE-6800-8AA7-EB73E845341E}"/>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Sur leur ardoise, les élèves écrivent la lettre correspondante ou l’</a:t>
            </a:r>
            <a:r>
              <a:rPr lang="fr-FR" sz="1100" dirty="0" err="1">
                <a:solidFill>
                  <a:schemeClr val="tx1">
                    <a:lumMod val="50000"/>
                    <a:lumOff val="50000"/>
                  </a:schemeClr>
                </a:solidFill>
                <a:latin typeface="Calibri"/>
                <a:ea typeface="Calibri"/>
                <a:cs typeface="Calibri"/>
                <a:sym typeface="Calibri"/>
              </a:rPr>
              <a:t>ensignant.e</a:t>
            </a:r>
            <a:r>
              <a:rPr lang="fr-FR" sz="1100" dirty="0">
                <a:solidFill>
                  <a:schemeClr val="tx1">
                    <a:lumMod val="50000"/>
                    <a:lumOff val="50000"/>
                  </a:schemeClr>
                </a:solidFill>
                <a:latin typeface="Calibri"/>
                <a:ea typeface="Calibri"/>
                <a:cs typeface="Calibri"/>
                <a:sym typeface="Calibri"/>
              </a:rPr>
              <a:t> désigne quelques -uns pour répondre oralement.</a:t>
            </a:r>
          </a:p>
        </p:txBody>
      </p:sp>
      <p:grpSp>
        <p:nvGrpSpPr>
          <p:cNvPr id="25" name="Groupe 24">
            <a:extLst>
              <a:ext uri="{FF2B5EF4-FFF2-40B4-BE49-F238E27FC236}">
                <a16:creationId xmlns:a16="http://schemas.microsoft.com/office/drawing/2014/main" id="{FEB9CCC4-3B01-7F8F-FEBD-58DD7BCF4941}"/>
              </a:ext>
            </a:extLst>
          </p:cNvPr>
          <p:cNvGrpSpPr/>
          <p:nvPr/>
        </p:nvGrpSpPr>
        <p:grpSpPr>
          <a:xfrm>
            <a:off x="11493365" y="427318"/>
            <a:ext cx="497596" cy="431295"/>
            <a:chOff x="779844" y="4335989"/>
            <a:chExt cx="563238" cy="575842"/>
          </a:xfrm>
        </p:grpSpPr>
        <p:pic>
          <p:nvPicPr>
            <p:cNvPr id="26" name="Google Shape;307;p51" descr="Une image contenant Dessin animé, clipart, Animation, illustration&#10;&#10;Description générée automatiquement">
              <a:extLst>
                <a:ext uri="{FF2B5EF4-FFF2-40B4-BE49-F238E27FC236}">
                  <a16:creationId xmlns:a16="http://schemas.microsoft.com/office/drawing/2014/main" id="{2C09DC49-F4D4-8AF2-594F-2E7D22061727}"/>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27" name="Rectangle 26">
              <a:extLst>
                <a:ext uri="{FF2B5EF4-FFF2-40B4-BE49-F238E27FC236}">
                  <a16:creationId xmlns:a16="http://schemas.microsoft.com/office/drawing/2014/main" id="{E443452B-7FCF-426B-C2F2-C976BBF9B8B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65252108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18">
            <a:extLst>
              <a:ext uri="{FF2B5EF4-FFF2-40B4-BE49-F238E27FC236}">
                <a16:creationId xmlns:a16="http://schemas.microsoft.com/office/drawing/2014/main" id="{545230EA-C985-BCFD-30A8-CE3DEB45AD30}"/>
              </a:ext>
            </a:extLst>
          </p:cNvPr>
          <p:cNvSpPr txBox="1"/>
          <p:nvPr/>
        </p:nvSpPr>
        <p:spPr>
          <a:xfrm>
            <a:off x="985882" y="241937"/>
            <a:ext cx="9752741" cy="377283"/>
          </a:xfrm>
          <a:prstGeom prst="rect">
            <a:avLst/>
          </a:prstGeom>
          <a:noFill/>
        </p:spPr>
        <p:txBody>
          <a:bodyPr wrap="square">
            <a:spAutoFit/>
          </a:bodyPr>
          <a:lstStyle>
            <a:defPPr>
              <a:defRPr lang="fr-FR"/>
            </a:defPPr>
            <a:lvl1pPr lvl="0">
              <a:lnSpc>
                <a:spcPct val="125000"/>
              </a:lnSpc>
              <a:buClr>
                <a:srgbClr val="000000"/>
              </a:buClr>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Parfait ! Le gaz le plus abondant dans l’atmosphère terrestre est le diazote ; il représente environ 78 % de l’air. </a:t>
            </a:r>
          </a:p>
        </p:txBody>
      </p:sp>
      <p:grpSp>
        <p:nvGrpSpPr>
          <p:cNvPr id="11" name="Groupe 10">
            <a:extLst>
              <a:ext uri="{FF2B5EF4-FFF2-40B4-BE49-F238E27FC236}">
                <a16:creationId xmlns:a16="http://schemas.microsoft.com/office/drawing/2014/main" id="{D7C50311-4996-05C0-2FE2-1C9E81D7A1E0}"/>
              </a:ext>
            </a:extLst>
          </p:cNvPr>
          <p:cNvGrpSpPr/>
          <p:nvPr/>
        </p:nvGrpSpPr>
        <p:grpSpPr>
          <a:xfrm>
            <a:off x="2468445" y="3088470"/>
            <a:ext cx="4662860" cy="510778"/>
            <a:chOff x="41313" y="2588615"/>
            <a:chExt cx="4662860" cy="510778"/>
          </a:xfrm>
        </p:grpSpPr>
        <p:sp>
          <p:nvSpPr>
            <p:cNvPr id="12" name="Rectangle : coins arrondis 11">
              <a:extLst>
                <a:ext uri="{FF2B5EF4-FFF2-40B4-BE49-F238E27FC236}">
                  <a16:creationId xmlns:a16="http://schemas.microsoft.com/office/drawing/2014/main" id="{6E9A7242-1800-C5C1-FD36-C314C6F03D61}"/>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Dioxygène</a:t>
              </a:r>
            </a:p>
          </p:txBody>
        </p:sp>
        <p:sp>
          <p:nvSpPr>
            <p:cNvPr id="13" name="Rectangle : coins arrondis 12">
              <a:extLst>
                <a:ext uri="{FF2B5EF4-FFF2-40B4-BE49-F238E27FC236}">
                  <a16:creationId xmlns:a16="http://schemas.microsoft.com/office/drawing/2014/main" id="{34E2200F-39EA-92CC-17B7-D5BA4803D579}"/>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a</a:t>
              </a:r>
            </a:p>
          </p:txBody>
        </p:sp>
      </p:grpSp>
      <p:sp>
        <p:nvSpPr>
          <p:cNvPr id="14" name="ZoneTexte 13">
            <a:extLst>
              <a:ext uri="{FF2B5EF4-FFF2-40B4-BE49-F238E27FC236}">
                <a16:creationId xmlns:a16="http://schemas.microsoft.com/office/drawing/2014/main" id="{85B7C523-4356-E0B5-94B5-9E8235B187DC}"/>
              </a:ext>
            </a:extLst>
          </p:cNvPr>
          <p:cNvSpPr txBox="1"/>
          <p:nvPr/>
        </p:nvSpPr>
        <p:spPr>
          <a:xfrm>
            <a:off x="1532441" y="2121551"/>
            <a:ext cx="881312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2400" b="1" dirty="0">
                <a:solidFill>
                  <a:srgbClr val="0852A4"/>
                </a:solidFill>
                <a:latin typeface="Calibri" panose="020F0502020204030204"/>
              </a:rPr>
              <a:t>L</a:t>
            </a: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e gaz le plus abondant dans l'atmosphère terrestre est :</a:t>
            </a:r>
          </a:p>
        </p:txBody>
      </p:sp>
      <p:grpSp>
        <p:nvGrpSpPr>
          <p:cNvPr id="15" name="Groupe 14">
            <a:extLst>
              <a:ext uri="{FF2B5EF4-FFF2-40B4-BE49-F238E27FC236}">
                <a16:creationId xmlns:a16="http://schemas.microsoft.com/office/drawing/2014/main" id="{2266A2FB-0D7F-045B-2E10-BBB4291CCA15}"/>
              </a:ext>
            </a:extLst>
          </p:cNvPr>
          <p:cNvGrpSpPr/>
          <p:nvPr/>
        </p:nvGrpSpPr>
        <p:grpSpPr>
          <a:xfrm>
            <a:off x="2468445" y="4156349"/>
            <a:ext cx="4662860" cy="510778"/>
            <a:chOff x="41313" y="2588615"/>
            <a:chExt cx="4662860" cy="510778"/>
          </a:xfrm>
        </p:grpSpPr>
        <p:sp>
          <p:nvSpPr>
            <p:cNvPr id="16" name="Rectangle : coins arrondis 15">
              <a:extLst>
                <a:ext uri="{FF2B5EF4-FFF2-40B4-BE49-F238E27FC236}">
                  <a16:creationId xmlns:a16="http://schemas.microsoft.com/office/drawing/2014/main" id="{8B55B0DC-698A-8713-C601-1A9A2C4BFE09}"/>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Dioxyde de carbone</a:t>
              </a:r>
            </a:p>
          </p:txBody>
        </p:sp>
        <p:sp>
          <p:nvSpPr>
            <p:cNvPr id="17" name="Rectangle : coins arrondis 16">
              <a:extLst>
                <a:ext uri="{FF2B5EF4-FFF2-40B4-BE49-F238E27FC236}">
                  <a16:creationId xmlns:a16="http://schemas.microsoft.com/office/drawing/2014/main" id="{4A1F1E7D-B510-62FB-A27C-FE271C54B5D1}"/>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b</a:t>
              </a:r>
            </a:p>
          </p:txBody>
        </p:sp>
      </p:grpSp>
      <p:grpSp>
        <p:nvGrpSpPr>
          <p:cNvPr id="18" name="Groupe 17">
            <a:extLst>
              <a:ext uri="{FF2B5EF4-FFF2-40B4-BE49-F238E27FC236}">
                <a16:creationId xmlns:a16="http://schemas.microsoft.com/office/drawing/2014/main" id="{666E1510-CFB8-6B2E-0DA2-A96D9BA53864}"/>
              </a:ext>
            </a:extLst>
          </p:cNvPr>
          <p:cNvGrpSpPr/>
          <p:nvPr/>
        </p:nvGrpSpPr>
        <p:grpSpPr>
          <a:xfrm>
            <a:off x="2468445" y="5224228"/>
            <a:ext cx="4662860" cy="510778"/>
            <a:chOff x="41313" y="2588615"/>
            <a:chExt cx="4662860" cy="510778"/>
          </a:xfrm>
          <a:solidFill>
            <a:srgbClr val="002060"/>
          </a:solidFill>
        </p:grpSpPr>
        <p:sp>
          <p:nvSpPr>
            <p:cNvPr id="19" name="Rectangle : coins arrondis 18">
              <a:extLst>
                <a:ext uri="{FF2B5EF4-FFF2-40B4-BE49-F238E27FC236}">
                  <a16:creationId xmlns:a16="http://schemas.microsoft.com/office/drawing/2014/main" id="{6D244F1E-CC90-AEA7-DA10-CD09E31EC95B}"/>
                </a:ext>
              </a:extLst>
            </p:cNvPr>
            <p:cNvSpPr/>
            <p:nvPr/>
          </p:nvSpPr>
          <p:spPr>
            <a:xfrm>
              <a:off x="498088" y="2588615"/>
              <a:ext cx="4206085"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Diazote</a:t>
              </a:r>
            </a:p>
          </p:txBody>
        </p:sp>
        <p:sp>
          <p:nvSpPr>
            <p:cNvPr id="20" name="Rectangle : coins arrondis 19">
              <a:extLst>
                <a:ext uri="{FF2B5EF4-FFF2-40B4-BE49-F238E27FC236}">
                  <a16:creationId xmlns:a16="http://schemas.microsoft.com/office/drawing/2014/main" id="{878EAB88-3B61-5092-195F-FAF04975E40F}"/>
                </a:ext>
              </a:extLst>
            </p:cNvPr>
            <p:cNvSpPr/>
            <p:nvPr/>
          </p:nvSpPr>
          <p:spPr>
            <a:xfrm>
              <a:off x="41313" y="2588615"/>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chemeClr val="bg1"/>
                  </a:solidFill>
                  <a:latin typeface="Calibri" panose="020F0502020204030204"/>
                </a:rPr>
                <a:t>c</a:t>
              </a:r>
            </a:p>
          </p:txBody>
        </p:sp>
      </p:grpSp>
      <p:sp>
        <p:nvSpPr>
          <p:cNvPr id="22" name="ZoneTexte 21">
            <a:extLst>
              <a:ext uri="{FF2B5EF4-FFF2-40B4-BE49-F238E27FC236}">
                <a16:creationId xmlns:a16="http://schemas.microsoft.com/office/drawing/2014/main" id="{6315ED28-867D-5893-5D80-BB2A90352258}"/>
              </a:ext>
            </a:extLst>
          </p:cNvPr>
          <p:cNvSpPr txBox="1"/>
          <p:nvPr/>
        </p:nvSpPr>
        <p:spPr>
          <a:xfrm>
            <a:off x="895349" y="642047"/>
            <a:ext cx="10086975" cy="261610"/>
          </a:xfrm>
          <a:prstGeom prst="rect">
            <a:avLst/>
          </a:prstGeom>
          <a:noFill/>
        </p:spPr>
        <p:txBody>
          <a:bodyPr wrap="square">
            <a:spAutoFit/>
          </a:bodyPr>
          <a:lstStyle>
            <a:defPPr>
              <a:defRPr lang="fr-FR"/>
            </a:defPPr>
            <a:lvl1pPr>
              <a:defRPr sz="1100" i="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Si les élèves se sont trompés, expliquer pourquoi la réponse est fausse. Si c’est juste, expliquer aussi.</a:t>
            </a:r>
          </a:p>
        </p:txBody>
      </p:sp>
      <p:pic>
        <p:nvPicPr>
          <p:cNvPr id="23" name="Image 22">
            <a:extLst>
              <a:ext uri="{FF2B5EF4-FFF2-40B4-BE49-F238E27FC236}">
                <a16:creationId xmlns:a16="http://schemas.microsoft.com/office/drawing/2014/main" id="{8DC1F113-8341-D88B-6E8D-07C90BDCA765}"/>
              </a:ext>
            </a:extLst>
          </p:cNvPr>
          <p:cNvPicPr>
            <a:picLocks noChangeAspect="1"/>
          </p:cNvPicPr>
          <p:nvPr/>
        </p:nvPicPr>
        <p:blipFill>
          <a:blip r:embed="rId3"/>
          <a:stretch>
            <a:fillRect/>
          </a:stretch>
        </p:blipFill>
        <p:spPr>
          <a:xfrm>
            <a:off x="11341585" y="428909"/>
            <a:ext cx="582502" cy="582502"/>
          </a:xfrm>
          <a:prstGeom prst="rect">
            <a:avLst/>
          </a:prstGeom>
        </p:spPr>
      </p:pic>
    </p:spTree>
    <p:extLst>
      <p:ext uri="{BB962C8B-B14F-4D97-AF65-F5344CB8AC3E}">
        <p14:creationId xmlns:p14="http://schemas.microsoft.com/office/powerpoint/2010/main" val="249856336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B6A037D-0194-8A08-6FF8-48883AAA1456}"/>
              </a:ext>
            </a:extLst>
          </p:cNvPr>
          <p:cNvSpPr txBox="1"/>
          <p:nvPr/>
        </p:nvSpPr>
        <p:spPr>
          <a:xfrm>
            <a:off x="1049780" y="236605"/>
            <a:ext cx="9452982" cy="377283"/>
          </a:xfrm>
          <a:prstGeom prst="rect">
            <a:avLst/>
          </a:prstGeom>
          <a:noFill/>
        </p:spPr>
        <p:txBody>
          <a:bodyPr wrap="square">
            <a:spAutoFit/>
          </a:bodyPr>
          <a:lstStyle>
            <a:defPPr>
              <a:defRPr lang="fr-FR"/>
            </a:defPPr>
            <a:lvl1pPr lvl="0">
              <a:lnSpc>
                <a:spcPct val="125000"/>
              </a:lnSpc>
              <a:buClr>
                <a:srgbClr val="000000"/>
              </a:buClr>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sym typeface="Hammersmith One"/>
              </a:rPr>
              <a:t>Voici une troisième question</a:t>
            </a:r>
            <a:r>
              <a:rPr lang="fr-FR" dirty="0"/>
              <a:t>.</a:t>
            </a:r>
          </a:p>
        </p:txBody>
      </p:sp>
      <p:sp>
        <p:nvSpPr>
          <p:cNvPr id="10" name="Rectangle : coins arrondis 9">
            <a:extLst>
              <a:ext uri="{FF2B5EF4-FFF2-40B4-BE49-F238E27FC236}">
                <a16:creationId xmlns:a16="http://schemas.microsoft.com/office/drawing/2014/main" id="{1DE3DEF8-D1C4-FF19-DF02-B55A7F6F21D3}"/>
              </a:ext>
            </a:extLst>
          </p:cNvPr>
          <p:cNvSpPr/>
          <p:nvPr/>
        </p:nvSpPr>
        <p:spPr>
          <a:xfrm>
            <a:off x="688806" y="1257513"/>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3. Choisissez la bonne réponse</a:t>
            </a:r>
          </a:p>
        </p:txBody>
      </p:sp>
      <p:sp>
        <p:nvSpPr>
          <p:cNvPr id="11" name="ZoneTexte 10">
            <a:extLst>
              <a:ext uri="{FF2B5EF4-FFF2-40B4-BE49-F238E27FC236}">
                <a16:creationId xmlns:a16="http://schemas.microsoft.com/office/drawing/2014/main" id="{D5A7F27F-8315-27B3-66B6-0E4E0778F950}"/>
              </a:ext>
            </a:extLst>
          </p:cNvPr>
          <p:cNvSpPr txBox="1"/>
          <p:nvPr/>
        </p:nvSpPr>
        <p:spPr>
          <a:xfrm>
            <a:off x="1532441" y="2121551"/>
            <a:ext cx="881312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2400" b="1" dirty="0">
                <a:solidFill>
                  <a:srgbClr val="0852A4"/>
                </a:solidFill>
                <a:latin typeface="Calibri" panose="020F0502020204030204"/>
              </a:rPr>
              <a:t>Le gaz essentiel pour la respiration des êtres vivants : </a:t>
            </a:r>
            <a:endPar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endParaRPr>
          </a:p>
        </p:txBody>
      </p:sp>
      <p:grpSp>
        <p:nvGrpSpPr>
          <p:cNvPr id="12" name="Groupe 11">
            <a:extLst>
              <a:ext uri="{FF2B5EF4-FFF2-40B4-BE49-F238E27FC236}">
                <a16:creationId xmlns:a16="http://schemas.microsoft.com/office/drawing/2014/main" id="{0241AA6B-F976-DDBD-8C99-E9A0A4F9CE1C}"/>
              </a:ext>
            </a:extLst>
          </p:cNvPr>
          <p:cNvGrpSpPr/>
          <p:nvPr/>
        </p:nvGrpSpPr>
        <p:grpSpPr>
          <a:xfrm>
            <a:off x="2468445" y="3088470"/>
            <a:ext cx="4662860" cy="510778"/>
            <a:chOff x="41313" y="2588615"/>
            <a:chExt cx="4662860" cy="510778"/>
          </a:xfrm>
        </p:grpSpPr>
        <p:sp>
          <p:nvSpPr>
            <p:cNvPr id="13" name="Rectangle : coins arrondis 12">
              <a:extLst>
                <a:ext uri="{FF2B5EF4-FFF2-40B4-BE49-F238E27FC236}">
                  <a16:creationId xmlns:a16="http://schemas.microsoft.com/office/drawing/2014/main" id="{AE305895-07E7-92A2-E52A-A822D23553BB}"/>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Dioxygène</a:t>
              </a:r>
            </a:p>
          </p:txBody>
        </p:sp>
        <p:sp>
          <p:nvSpPr>
            <p:cNvPr id="14" name="Rectangle : coins arrondis 13">
              <a:extLst>
                <a:ext uri="{FF2B5EF4-FFF2-40B4-BE49-F238E27FC236}">
                  <a16:creationId xmlns:a16="http://schemas.microsoft.com/office/drawing/2014/main" id="{14DC584D-68DE-5ED6-2AED-A3B5A115550D}"/>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a</a:t>
              </a:r>
            </a:p>
          </p:txBody>
        </p:sp>
      </p:grpSp>
      <p:grpSp>
        <p:nvGrpSpPr>
          <p:cNvPr id="15" name="Groupe 14">
            <a:extLst>
              <a:ext uri="{FF2B5EF4-FFF2-40B4-BE49-F238E27FC236}">
                <a16:creationId xmlns:a16="http://schemas.microsoft.com/office/drawing/2014/main" id="{75C4C2FA-4769-38C8-5D46-360AA7F8D97A}"/>
              </a:ext>
            </a:extLst>
          </p:cNvPr>
          <p:cNvGrpSpPr/>
          <p:nvPr/>
        </p:nvGrpSpPr>
        <p:grpSpPr>
          <a:xfrm>
            <a:off x="2468445" y="4156349"/>
            <a:ext cx="4662860" cy="510778"/>
            <a:chOff x="41313" y="2588615"/>
            <a:chExt cx="4662860" cy="510778"/>
          </a:xfrm>
        </p:grpSpPr>
        <p:sp>
          <p:nvSpPr>
            <p:cNvPr id="16" name="Rectangle : coins arrondis 15">
              <a:extLst>
                <a:ext uri="{FF2B5EF4-FFF2-40B4-BE49-F238E27FC236}">
                  <a16:creationId xmlns:a16="http://schemas.microsoft.com/office/drawing/2014/main" id="{F1E7E105-B568-AAD6-FC22-6BB9CDB3D358}"/>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Dioxyde de carbone</a:t>
              </a:r>
            </a:p>
          </p:txBody>
        </p:sp>
        <p:sp>
          <p:nvSpPr>
            <p:cNvPr id="18" name="Rectangle : coins arrondis 17">
              <a:extLst>
                <a:ext uri="{FF2B5EF4-FFF2-40B4-BE49-F238E27FC236}">
                  <a16:creationId xmlns:a16="http://schemas.microsoft.com/office/drawing/2014/main" id="{0D579827-2B94-A4C6-FF92-935DAB5AEFA5}"/>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b</a:t>
              </a:r>
            </a:p>
          </p:txBody>
        </p:sp>
      </p:grpSp>
      <p:grpSp>
        <p:nvGrpSpPr>
          <p:cNvPr id="19" name="Groupe 18">
            <a:extLst>
              <a:ext uri="{FF2B5EF4-FFF2-40B4-BE49-F238E27FC236}">
                <a16:creationId xmlns:a16="http://schemas.microsoft.com/office/drawing/2014/main" id="{94D2BB10-206F-667C-01DE-F42B7668326D}"/>
              </a:ext>
            </a:extLst>
          </p:cNvPr>
          <p:cNvGrpSpPr/>
          <p:nvPr/>
        </p:nvGrpSpPr>
        <p:grpSpPr>
          <a:xfrm>
            <a:off x="2468445" y="5224228"/>
            <a:ext cx="4662860" cy="510778"/>
            <a:chOff x="41313" y="2588615"/>
            <a:chExt cx="4662860" cy="510778"/>
          </a:xfrm>
        </p:grpSpPr>
        <p:sp>
          <p:nvSpPr>
            <p:cNvPr id="20" name="Rectangle : coins arrondis 19">
              <a:extLst>
                <a:ext uri="{FF2B5EF4-FFF2-40B4-BE49-F238E27FC236}">
                  <a16:creationId xmlns:a16="http://schemas.microsoft.com/office/drawing/2014/main" id="{94963E65-BCD8-84FF-011E-AC06F21C66B1}"/>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Diazote</a:t>
              </a:r>
            </a:p>
          </p:txBody>
        </p:sp>
        <p:sp>
          <p:nvSpPr>
            <p:cNvPr id="21" name="Rectangle : coins arrondis 20">
              <a:extLst>
                <a:ext uri="{FF2B5EF4-FFF2-40B4-BE49-F238E27FC236}">
                  <a16:creationId xmlns:a16="http://schemas.microsoft.com/office/drawing/2014/main" id="{8028423B-1369-1B13-6909-184FFEE0302D}"/>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c</a:t>
              </a:r>
            </a:p>
          </p:txBody>
        </p:sp>
      </p:grpSp>
      <p:sp>
        <p:nvSpPr>
          <p:cNvPr id="24" name="Google Shape;631;p20">
            <a:extLst>
              <a:ext uri="{FF2B5EF4-FFF2-40B4-BE49-F238E27FC236}">
                <a16:creationId xmlns:a16="http://schemas.microsoft.com/office/drawing/2014/main" id="{B7C61741-5F67-3497-648A-C9C7C267183B}"/>
              </a:ext>
            </a:extLst>
          </p:cNvPr>
          <p:cNvSpPr txBox="1">
            <a:spLocks/>
          </p:cNvSpPr>
          <p:nvPr/>
        </p:nvSpPr>
        <p:spPr>
          <a:xfrm>
            <a:off x="932043" y="620629"/>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Sur leur ardoise, les élèves écrivent la lettre correspondante ou l’</a:t>
            </a:r>
            <a:r>
              <a:rPr lang="fr-FR" sz="1100" dirty="0" err="1">
                <a:solidFill>
                  <a:schemeClr val="tx1">
                    <a:lumMod val="50000"/>
                    <a:lumOff val="50000"/>
                  </a:schemeClr>
                </a:solidFill>
                <a:latin typeface="Calibri"/>
                <a:ea typeface="Calibri"/>
                <a:cs typeface="Calibri"/>
                <a:sym typeface="Calibri"/>
              </a:rPr>
              <a:t>ensignant.e</a:t>
            </a:r>
            <a:r>
              <a:rPr lang="fr-FR" sz="1100" dirty="0">
                <a:solidFill>
                  <a:schemeClr val="tx1">
                    <a:lumMod val="50000"/>
                    <a:lumOff val="50000"/>
                  </a:schemeClr>
                </a:solidFill>
                <a:latin typeface="Calibri"/>
                <a:ea typeface="Calibri"/>
                <a:cs typeface="Calibri"/>
                <a:sym typeface="Calibri"/>
              </a:rPr>
              <a:t> désigne quelques -uns pour répondre oralement.</a:t>
            </a:r>
          </a:p>
        </p:txBody>
      </p:sp>
      <p:grpSp>
        <p:nvGrpSpPr>
          <p:cNvPr id="25" name="Groupe 24">
            <a:extLst>
              <a:ext uri="{FF2B5EF4-FFF2-40B4-BE49-F238E27FC236}">
                <a16:creationId xmlns:a16="http://schemas.microsoft.com/office/drawing/2014/main" id="{EA5D2C49-63A5-5F11-20AA-8BAD47A1C299}"/>
              </a:ext>
            </a:extLst>
          </p:cNvPr>
          <p:cNvGrpSpPr/>
          <p:nvPr/>
        </p:nvGrpSpPr>
        <p:grpSpPr>
          <a:xfrm>
            <a:off x="11493365" y="427318"/>
            <a:ext cx="497596" cy="431295"/>
            <a:chOff x="779844" y="4335989"/>
            <a:chExt cx="563238" cy="575842"/>
          </a:xfrm>
        </p:grpSpPr>
        <p:pic>
          <p:nvPicPr>
            <p:cNvPr id="26" name="Google Shape;307;p51" descr="Une image contenant Dessin animé, clipart, Animation, illustration&#10;&#10;Description générée automatiquement">
              <a:extLst>
                <a:ext uri="{FF2B5EF4-FFF2-40B4-BE49-F238E27FC236}">
                  <a16:creationId xmlns:a16="http://schemas.microsoft.com/office/drawing/2014/main" id="{E99E348F-38C2-6407-A7D9-55536BB5F79C}"/>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27" name="Rectangle 26">
              <a:extLst>
                <a:ext uri="{FF2B5EF4-FFF2-40B4-BE49-F238E27FC236}">
                  <a16:creationId xmlns:a16="http://schemas.microsoft.com/office/drawing/2014/main" id="{71B7EA9A-AE30-EDD0-284D-1DF58C1F1CC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229412940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18">
            <a:extLst>
              <a:ext uri="{FF2B5EF4-FFF2-40B4-BE49-F238E27FC236}">
                <a16:creationId xmlns:a16="http://schemas.microsoft.com/office/drawing/2014/main" id="{17B756EF-BEDC-81F5-3C53-A6BBAC8127BE}"/>
              </a:ext>
            </a:extLst>
          </p:cNvPr>
          <p:cNvSpPr txBox="1"/>
          <p:nvPr/>
        </p:nvSpPr>
        <p:spPr>
          <a:xfrm>
            <a:off x="985882" y="241937"/>
            <a:ext cx="9752741" cy="377283"/>
          </a:xfrm>
          <a:prstGeom prst="rect">
            <a:avLst/>
          </a:prstGeom>
          <a:noFill/>
        </p:spPr>
        <p:txBody>
          <a:bodyPr wrap="square">
            <a:spAutoFit/>
          </a:bodyPr>
          <a:lstStyle>
            <a:defPPr>
              <a:defRPr lang="fr-FR"/>
            </a:defPPr>
            <a:lvl1pPr lvl="0">
              <a:lnSpc>
                <a:spcPct val="125000"/>
              </a:lnSpc>
              <a:buClr>
                <a:srgbClr val="000000"/>
              </a:buClr>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Parfait ! Le dioxygène représente environ 21 % de l’atmosphère terrestre.  </a:t>
            </a:r>
          </a:p>
        </p:txBody>
      </p:sp>
      <p:sp>
        <p:nvSpPr>
          <p:cNvPr id="11" name="ZoneTexte 10">
            <a:extLst>
              <a:ext uri="{FF2B5EF4-FFF2-40B4-BE49-F238E27FC236}">
                <a16:creationId xmlns:a16="http://schemas.microsoft.com/office/drawing/2014/main" id="{4F1AC404-B3A5-BA04-CACD-084123547C33}"/>
              </a:ext>
            </a:extLst>
          </p:cNvPr>
          <p:cNvSpPr txBox="1"/>
          <p:nvPr/>
        </p:nvSpPr>
        <p:spPr>
          <a:xfrm>
            <a:off x="1532441" y="2121551"/>
            <a:ext cx="881312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2400" b="1" dirty="0">
                <a:solidFill>
                  <a:srgbClr val="0852A4"/>
                </a:solidFill>
                <a:latin typeface="Calibri" panose="020F0502020204030204"/>
              </a:rPr>
              <a:t>Le gaz essentiel pour la respiration des êtres vivants : </a:t>
            </a:r>
            <a:endPar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endParaRPr>
          </a:p>
        </p:txBody>
      </p:sp>
      <p:grpSp>
        <p:nvGrpSpPr>
          <p:cNvPr id="12" name="Groupe 11">
            <a:extLst>
              <a:ext uri="{FF2B5EF4-FFF2-40B4-BE49-F238E27FC236}">
                <a16:creationId xmlns:a16="http://schemas.microsoft.com/office/drawing/2014/main" id="{A3F5A066-AB78-F57C-E3E6-B5183B046D89}"/>
              </a:ext>
            </a:extLst>
          </p:cNvPr>
          <p:cNvGrpSpPr/>
          <p:nvPr/>
        </p:nvGrpSpPr>
        <p:grpSpPr>
          <a:xfrm>
            <a:off x="2468445" y="3088470"/>
            <a:ext cx="4662860" cy="510778"/>
            <a:chOff x="41313" y="2588615"/>
            <a:chExt cx="4662860" cy="510778"/>
          </a:xfrm>
          <a:solidFill>
            <a:srgbClr val="002060"/>
          </a:solidFill>
        </p:grpSpPr>
        <p:sp>
          <p:nvSpPr>
            <p:cNvPr id="13" name="Rectangle : coins arrondis 12">
              <a:extLst>
                <a:ext uri="{FF2B5EF4-FFF2-40B4-BE49-F238E27FC236}">
                  <a16:creationId xmlns:a16="http://schemas.microsoft.com/office/drawing/2014/main" id="{F23AD398-511E-9A5F-DCC8-F74A6243E2C4}"/>
                </a:ext>
              </a:extLst>
            </p:cNvPr>
            <p:cNvSpPr/>
            <p:nvPr/>
          </p:nvSpPr>
          <p:spPr>
            <a:xfrm>
              <a:off x="498088" y="2588615"/>
              <a:ext cx="4206085"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Dioxygène</a:t>
              </a:r>
            </a:p>
          </p:txBody>
        </p:sp>
        <p:sp>
          <p:nvSpPr>
            <p:cNvPr id="14" name="Rectangle : coins arrondis 13">
              <a:extLst>
                <a:ext uri="{FF2B5EF4-FFF2-40B4-BE49-F238E27FC236}">
                  <a16:creationId xmlns:a16="http://schemas.microsoft.com/office/drawing/2014/main" id="{848CF7E7-A09F-BAEF-5EFF-10499B4932A1}"/>
                </a:ext>
              </a:extLst>
            </p:cNvPr>
            <p:cNvSpPr/>
            <p:nvPr/>
          </p:nvSpPr>
          <p:spPr>
            <a:xfrm>
              <a:off x="41313" y="2588615"/>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chemeClr val="bg1"/>
                  </a:solidFill>
                  <a:latin typeface="Calibri" panose="020F0502020204030204"/>
                </a:rPr>
                <a:t>a</a:t>
              </a:r>
            </a:p>
          </p:txBody>
        </p:sp>
      </p:grpSp>
      <p:grpSp>
        <p:nvGrpSpPr>
          <p:cNvPr id="15" name="Groupe 14">
            <a:extLst>
              <a:ext uri="{FF2B5EF4-FFF2-40B4-BE49-F238E27FC236}">
                <a16:creationId xmlns:a16="http://schemas.microsoft.com/office/drawing/2014/main" id="{573B6C51-3533-7508-CFBB-22BAAB78656C}"/>
              </a:ext>
            </a:extLst>
          </p:cNvPr>
          <p:cNvGrpSpPr/>
          <p:nvPr/>
        </p:nvGrpSpPr>
        <p:grpSpPr>
          <a:xfrm>
            <a:off x="2468445" y="4156349"/>
            <a:ext cx="4662860" cy="510778"/>
            <a:chOff x="41313" y="2588615"/>
            <a:chExt cx="4662860" cy="510778"/>
          </a:xfrm>
        </p:grpSpPr>
        <p:sp>
          <p:nvSpPr>
            <p:cNvPr id="16" name="Rectangle : coins arrondis 15">
              <a:extLst>
                <a:ext uri="{FF2B5EF4-FFF2-40B4-BE49-F238E27FC236}">
                  <a16:creationId xmlns:a16="http://schemas.microsoft.com/office/drawing/2014/main" id="{D4BEA2A2-7290-DD7F-2962-75B7A595AF6C}"/>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Dioxyde de carbone</a:t>
              </a:r>
            </a:p>
          </p:txBody>
        </p:sp>
        <p:sp>
          <p:nvSpPr>
            <p:cNvPr id="17" name="Rectangle : coins arrondis 16">
              <a:extLst>
                <a:ext uri="{FF2B5EF4-FFF2-40B4-BE49-F238E27FC236}">
                  <a16:creationId xmlns:a16="http://schemas.microsoft.com/office/drawing/2014/main" id="{C3A5E4B0-00C9-28BF-6AB9-D2BE20900F75}"/>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b</a:t>
              </a:r>
            </a:p>
          </p:txBody>
        </p:sp>
      </p:grpSp>
      <p:grpSp>
        <p:nvGrpSpPr>
          <p:cNvPr id="18" name="Groupe 17">
            <a:extLst>
              <a:ext uri="{FF2B5EF4-FFF2-40B4-BE49-F238E27FC236}">
                <a16:creationId xmlns:a16="http://schemas.microsoft.com/office/drawing/2014/main" id="{6E4CAB8B-D697-9CD5-2741-2C1737B96C2A}"/>
              </a:ext>
            </a:extLst>
          </p:cNvPr>
          <p:cNvGrpSpPr/>
          <p:nvPr/>
        </p:nvGrpSpPr>
        <p:grpSpPr>
          <a:xfrm>
            <a:off x="2468445" y="5224228"/>
            <a:ext cx="4662860" cy="510778"/>
            <a:chOff x="41313" y="2588615"/>
            <a:chExt cx="4662860" cy="510778"/>
          </a:xfrm>
        </p:grpSpPr>
        <p:sp>
          <p:nvSpPr>
            <p:cNvPr id="19" name="Rectangle : coins arrondis 18">
              <a:extLst>
                <a:ext uri="{FF2B5EF4-FFF2-40B4-BE49-F238E27FC236}">
                  <a16:creationId xmlns:a16="http://schemas.microsoft.com/office/drawing/2014/main" id="{FD2D6A17-0C42-E00D-2E15-AA71DF57B7CF}"/>
                </a:ext>
              </a:extLst>
            </p:cNvPr>
            <p:cNvSpPr/>
            <p:nvPr/>
          </p:nvSpPr>
          <p:spPr>
            <a:xfrm>
              <a:off x="498088" y="2588615"/>
              <a:ext cx="420608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Diazote</a:t>
              </a:r>
            </a:p>
          </p:txBody>
        </p:sp>
        <p:sp>
          <p:nvSpPr>
            <p:cNvPr id="20" name="Rectangle : coins arrondis 19">
              <a:extLst>
                <a:ext uri="{FF2B5EF4-FFF2-40B4-BE49-F238E27FC236}">
                  <a16:creationId xmlns:a16="http://schemas.microsoft.com/office/drawing/2014/main" id="{CBAAB82F-1384-9398-426E-E6BEBB69AB5D}"/>
                </a:ext>
              </a:extLst>
            </p:cNvPr>
            <p:cNvSpPr/>
            <p:nvPr/>
          </p:nvSpPr>
          <p:spPr>
            <a:xfrm>
              <a:off x="41313"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c</a:t>
              </a:r>
            </a:p>
          </p:txBody>
        </p:sp>
      </p:grpSp>
      <p:sp>
        <p:nvSpPr>
          <p:cNvPr id="22" name="ZoneTexte 21">
            <a:extLst>
              <a:ext uri="{FF2B5EF4-FFF2-40B4-BE49-F238E27FC236}">
                <a16:creationId xmlns:a16="http://schemas.microsoft.com/office/drawing/2014/main" id="{65C0A89D-729B-CB42-E05B-7C17253B023D}"/>
              </a:ext>
            </a:extLst>
          </p:cNvPr>
          <p:cNvSpPr txBox="1"/>
          <p:nvPr/>
        </p:nvSpPr>
        <p:spPr>
          <a:xfrm>
            <a:off x="985881" y="642047"/>
            <a:ext cx="9958344" cy="646331"/>
          </a:xfrm>
          <a:prstGeom prst="rect">
            <a:avLst/>
          </a:prstGeom>
          <a:noFill/>
        </p:spPr>
        <p:txBody>
          <a:bodyPr wrap="square">
            <a:spAutoFit/>
          </a:bodyPr>
          <a:lstStyle>
            <a:defPPr>
              <a:defRPr lang="fr-FR"/>
            </a:defPPr>
            <a:lvl1pPr>
              <a:defRPr sz="1100" i="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Si les élèves se sont trompés, expliquer pourquoi la réponse est fausse. Si c’est juste, expliquer aussi.</a:t>
            </a:r>
          </a:p>
        </p:txBody>
      </p:sp>
      <p:pic>
        <p:nvPicPr>
          <p:cNvPr id="23" name="Image 22">
            <a:extLst>
              <a:ext uri="{FF2B5EF4-FFF2-40B4-BE49-F238E27FC236}">
                <a16:creationId xmlns:a16="http://schemas.microsoft.com/office/drawing/2014/main" id="{5581E16F-6A64-4EB9-5F4F-46B9A1946716}"/>
              </a:ext>
            </a:extLst>
          </p:cNvPr>
          <p:cNvPicPr>
            <a:picLocks noChangeAspect="1"/>
          </p:cNvPicPr>
          <p:nvPr/>
        </p:nvPicPr>
        <p:blipFill>
          <a:blip r:embed="rId3"/>
          <a:stretch>
            <a:fillRect/>
          </a:stretch>
        </p:blipFill>
        <p:spPr>
          <a:xfrm>
            <a:off x="11341585" y="428909"/>
            <a:ext cx="582502" cy="582502"/>
          </a:xfrm>
          <a:prstGeom prst="rect">
            <a:avLst/>
          </a:prstGeom>
        </p:spPr>
      </p:pic>
    </p:spTree>
    <p:extLst>
      <p:ext uri="{BB962C8B-B14F-4D97-AF65-F5344CB8AC3E}">
        <p14:creationId xmlns:p14="http://schemas.microsoft.com/office/powerpoint/2010/main" val="16103371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p:txBody>
          <a:bodyPr/>
          <a:lstStyle/>
          <a:p>
            <a:r>
              <a:rPr lang="fr-FR" noProof="0" dirty="0">
                <a:solidFill>
                  <a:schemeClr val="tx1">
                    <a:lumMod val="50000"/>
                    <a:lumOff val="50000"/>
                  </a:schemeClr>
                </a:solidFill>
              </a:rPr>
              <a:t>2 min</a:t>
            </a:r>
          </a:p>
        </p:txBody>
      </p:sp>
    </p:spTree>
    <p:extLst>
      <p:ext uri="{BB962C8B-B14F-4D97-AF65-F5344CB8AC3E}">
        <p14:creationId xmlns:p14="http://schemas.microsoft.com/office/powerpoint/2010/main" val="6808568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A70A0-9DA6-1114-290A-3F642B467D1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84FBF7E-B4BD-016F-BACE-749D65F35F13}"/>
              </a:ext>
            </a:extLst>
          </p:cNvPr>
          <p:cNvSpPr>
            <a:spLocks noGrp="1"/>
          </p:cNvSpPr>
          <p:nvPr>
            <p:ph type="title"/>
          </p:nvPr>
        </p:nvSpPr>
        <p:spPr>
          <a:xfrm>
            <a:off x="778058" y="230640"/>
            <a:ext cx="10972955" cy="387224"/>
          </a:xfrm>
        </p:spPr>
        <p:txBody>
          <a:bodyPr/>
          <a:lstStyle/>
          <a:p>
            <a:r>
              <a:rPr lang="fr-FR" noProof="0" dirty="0">
                <a:solidFill>
                  <a:schemeClr val="tx1">
                    <a:lumMod val="50000"/>
                    <a:lumOff val="50000"/>
                  </a:schemeClr>
                </a:solidFill>
              </a:rPr>
              <a:t>Lire le dialogue.</a:t>
            </a:r>
          </a:p>
        </p:txBody>
      </p:sp>
      <p:sp>
        <p:nvSpPr>
          <p:cNvPr id="4" name="Espace réservé du contenu 3">
            <a:extLst>
              <a:ext uri="{FF2B5EF4-FFF2-40B4-BE49-F238E27FC236}">
                <a16:creationId xmlns:a16="http://schemas.microsoft.com/office/drawing/2014/main" id="{AE22028E-CBD1-DE57-34A6-9A00C91229C4}"/>
              </a:ext>
            </a:extLst>
          </p:cNvPr>
          <p:cNvSpPr>
            <a:spLocks noGrp="1"/>
          </p:cNvSpPr>
          <p:nvPr>
            <p:ph sz="quarter" idx="11"/>
          </p:nvPr>
        </p:nvSpPr>
        <p:spPr>
          <a:xfrm>
            <a:off x="796644" y="573122"/>
            <a:ext cx="10617298" cy="273989"/>
          </a:xfrm>
        </p:spPr>
        <p:txBody>
          <a:bodyPr/>
          <a:lstStyle/>
          <a:p>
            <a:pPr marL="0"/>
            <a:r>
              <a:rPr lang="fr-FR" sz="1100" noProof="0" dirty="0">
                <a:solidFill>
                  <a:schemeClr val="tx1">
                    <a:lumMod val="50000"/>
                    <a:lumOff val="50000"/>
                  </a:schemeClr>
                </a:solidFill>
              </a:rPr>
              <a:t>Inviter les élèves à exprimer leurs représentations sur la composition de l’atmosphère et son rôle.</a:t>
            </a:r>
          </a:p>
        </p:txBody>
      </p:sp>
      <p:pic>
        <p:nvPicPr>
          <p:cNvPr id="5" name="Image 4">
            <a:extLst>
              <a:ext uri="{FF2B5EF4-FFF2-40B4-BE49-F238E27FC236}">
                <a16:creationId xmlns:a16="http://schemas.microsoft.com/office/drawing/2014/main" id="{27DA2F83-8482-0FD3-CAC6-8F2C3E07C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989417"/>
            <a:ext cx="8543925" cy="5695949"/>
          </a:xfrm>
          <a:prstGeom prst="rect">
            <a:avLst/>
          </a:prstGeom>
        </p:spPr>
      </p:pic>
      <p:sp>
        <p:nvSpPr>
          <p:cNvPr id="6" name="Bulle narrative : rectangle à coins arrondis 5">
            <a:extLst>
              <a:ext uri="{FF2B5EF4-FFF2-40B4-BE49-F238E27FC236}">
                <a16:creationId xmlns:a16="http://schemas.microsoft.com/office/drawing/2014/main" id="{4F5C09FC-57DA-ABA3-DC27-90EB572BCA65}"/>
              </a:ext>
            </a:extLst>
          </p:cNvPr>
          <p:cNvSpPr/>
          <p:nvPr/>
        </p:nvSpPr>
        <p:spPr>
          <a:xfrm>
            <a:off x="236936" y="1689230"/>
            <a:ext cx="2468163" cy="869885"/>
          </a:xfrm>
          <a:prstGeom prst="wedgeRoundRectCallout">
            <a:avLst>
              <a:gd name="adj1" fmla="val 47248"/>
              <a:gd name="adj2" fmla="val 101371"/>
              <a:gd name="adj3" fmla="val 16667"/>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b="1" dirty="0">
                <a:latin typeface="Calibri" panose="020F0502020204030204" pitchFamily="34" charset="0"/>
                <a:cs typeface="Calibri" panose="020F0502020204030204" pitchFamily="34" charset="0"/>
              </a:rPr>
              <a:t>Papa, est-ce qu’il y a toujours de l’air là où va la fusée ?</a:t>
            </a:r>
          </a:p>
        </p:txBody>
      </p:sp>
      <p:sp>
        <p:nvSpPr>
          <p:cNvPr id="7" name="Bulle narrative : rectangle à coins arrondis 6">
            <a:extLst>
              <a:ext uri="{FF2B5EF4-FFF2-40B4-BE49-F238E27FC236}">
                <a16:creationId xmlns:a16="http://schemas.microsoft.com/office/drawing/2014/main" id="{9BB01A2C-51B1-9BF1-F7D3-05ECA82B6DAE}"/>
              </a:ext>
            </a:extLst>
          </p:cNvPr>
          <p:cNvSpPr/>
          <p:nvPr/>
        </p:nvSpPr>
        <p:spPr>
          <a:xfrm>
            <a:off x="236937" y="4998698"/>
            <a:ext cx="2468163" cy="869885"/>
          </a:xfrm>
          <a:prstGeom prst="wedgeRoundRectCallout">
            <a:avLst>
              <a:gd name="adj1" fmla="val 54567"/>
              <a:gd name="adj2" fmla="val -139812"/>
              <a:gd name="adj3" fmla="val 16667"/>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b="1" dirty="0">
                <a:latin typeface="Calibri" panose="020F0502020204030204" pitchFamily="34" charset="0"/>
                <a:cs typeface="Calibri" panose="020F0502020204030204" pitchFamily="34" charset="0"/>
              </a:rPr>
              <a:t>Quelles sont ces couches de l’atmosphère ?</a:t>
            </a:r>
          </a:p>
        </p:txBody>
      </p:sp>
      <p:sp>
        <p:nvSpPr>
          <p:cNvPr id="8" name="Bulle narrative : rectangle à coins arrondis 7">
            <a:extLst>
              <a:ext uri="{FF2B5EF4-FFF2-40B4-BE49-F238E27FC236}">
                <a16:creationId xmlns:a16="http://schemas.microsoft.com/office/drawing/2014/main" id="{C8A46E10-02DB-0B71-9087-4C7CDAA95C54}"/>
              </a:ext>
            </a:extLst>
          </p:cNvPr>
          <p:cNvSpPr/>
          <p:nvPr/>
        </p:nvSpPr>
        <p:spPr>
          <a:xfrm>
            <a:off x="8913537" y="3288693"/>
            <a:ext cx="2998838" cy="1500455"/>
          </a:xfrm>
          <a:prstGeom prst="wedgeRoundRectCallout">
            <a:avLst>
              <a:gd name="adj1" fmla="val -85830"/>
              <a:gd name="adj2" fmla="val -51803"/>
              <a:gd name="adj3" fmla="val 16667"/>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b="1" dirty="0">
                <a:latin typeface="Calibri" panose="020F0502020204030204" pitchFamily="34" charset="0"/>
                <a:cs typeface="Calibri" panose="020F0502020204030204" pitchFamily="34" charset="0"/>
              </a:rPr>
              <a:t>Non, elle traverse les différentes couches de l’atmosphère avant d’atteindre l’espace, où l’air est absent.</a:t>
            </a:r>
          </a:p>
        </p:txBody>
      </p:sp>
    </p:spTree>
    <p:extLst>
      <p:ext uri="{BB962C8B-B14F-4D97-AF65-F5344CB8AC3E}">
        <p14:creationId xmlns:p14="http://schemas.microsoft.com/office/powerpoint/2010/main" val="75845192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fr-FR" noProof="0" dirty="0"/>
              <a:t>2 min</a:t>
            </a:r>
          </a:p>
        </p:txBody>
      </p:sp>
    </p:spTree>
    <p:extLst>
      <p:ext uri="{BB962C8B-B14F-4D97-AF65-F5344CB8AC3E}">
        <p14:creationId xmlns:p14="http://schemas.microsoft.com/office/powerpoint/2010/main" val="26621847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9C3F-3FB2-5908-1D32-43442AB49B14}"/>
              </a:ext>
            </a:extLst>
          </p:cNvPr>
          <p:cNvSpPr>
            <a:spLocks noGrp="1"/>
          </p:cNvSpPr>
          <p:nvPr>
            <p:ph type="title"/>
          </p:nvPr>
        </p:nvSpPr>
        <p:spPr>
          <a:xfrm>
            <a:off x="831360" y="210083"/>
            <a:ext cx="10529279" cy="412953"/>
          </a:xfrm>
        </p:spPr>
        <p:txBody>
          <a:bodyPr/>
          <a:lstStyle/>
          <a:p>
            <a:r>
              <a:rPr lang="fr-FR" noProof="0" dirty="0">
                <a:solidFill>
                  <a:schemeClr val="tx1">
                    <a:lumMod val="50000"/>
                    <a:lumOff val="50000"/>
                  </a:schemeClr>
                </a:solidFill>
              </a:rPr>
              <a:t>A la fin de cette séance, vous serez capables de :</a:t>
            </a:r>
          </a:p>
        </p:txBody>
      </p:sp>
      <p:sp>
        <p:nvSpPr>
          <p:cNvPr id="5" name="Text Placeholder 4">
            <a:extLst>
              <a:ext uri="{FF2B5EF4-FFF2-40B4-BE49-F238E27FC236}">
                <a16:creationId xmlns:a16="http://schemas.microsoft.com/office/drawing/2014/main" id="{D2A158CA-69AB-4D39-679B-48B09F24FDC4}"/>
              </a:ext>
            </a:extLst>
          </p:cNvPr>
          <p:cNvSpPr>
            <a:spLocks noGrp="1"/>
          </p:cNvSpPr>
          <p:nvPr>
            <p:ph type="body" sz="quarter" idx="12"/>
          </p:nvPr>
        </p:nvSpPr>
        <p:spPr>
          <a:xfrm>
            <a:off x="1955802" y="1820973"/>
            <a:ext cx="8956037" cy="789830"/>
          </a:xfrm>
        </p:spPr>
        <p:txBody>
          <a:bodyPr anchor="ctr">
            <a:noAutofit/>
          </a:bodyPr>
          <a:lstStyle/>
          <a:p>
            <a:endParaRPr lang="fr-FR" sz="2800" b="1" dirty="0">
              <a:solidFill>
                <a:srgbClr val="106585"/>
              </a:solidFill>
              <a:latin typeface="Calibri" panose="020F0502020204030204"/>
              <a:cs typeface="+mn-cs"/>
            </a:endParaRPr>
          </a:p>
          <a:p>
            <a:pPr algn="ctr"/>
            <a:r>
              <a:rPr lang="fr-FR" sz="2600" b="1" dirty="0">
                <a:solidFill>
                  <a:srgbClr val="106585"/>
                </a:solidFill>
                <a:latin typeface="Calibri" panose="020F0502020204030204"/>
                <a:cs typeface="+mn-cs"/>
              </a:rPr>
              <a:t>Identifier les couches de l’atmosphère et leurs composantes.</a:t>
            </a:r>
          </a:p>
          <a:p>
            <a:endParaRPr lang="fr-FR" sz="2800" b="1" dirty="0">
              <a:solidFill>
                <a:srgbClr val="106585"/>
              </a:solidFill>
              <a:latin typeface="Calibri" panose="020F0502020204030204"/>
              <a:cs typeface="+mn-cs"/>
            </a:endParaRPr>
          </a:p>
        </p:txBody>
      </p:sp>
      <p:pic>
        <p:nvPicPr>
          <p:cNvPr id="8" name="Espace réservé du contenu 7">
            <a:extLst>
              <a:ext uri="{FF2B5EF4-FFF2-40B4-BE49-F238E27FC236}">
                <a16:creationId xmlns:a16="http://schemas.microsoft.com/office/drawing/2014/main" id="{AF7663F1-9873-4452-DD0D-1AA54E262E26}"/>
              </a:ext>
            </a:extLst>
          </p:cNvPr>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3905533" y="2831814"/>
            <a:ext cx="4200056" cy="3609626"/>
          </a:xfrm>
        </p:spPr>
      </p:pic>
    </p:spTree>
    <p:extLst>
      <p:ext uri="{BB962C8B-B14F-4D97-AF65-F5344CB8AC3E}">
        <p14:creationId xmlns:p14="http://schemas.microsoft.com/office/powerpoint/2010/main" val="214202739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7715602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CBA0E-5563-9DFC-E677-627BEC9EC305}"/>
              </a:ext>
            </a:extLst>
          </p:cNvPr>
          <p:cNvSpPr>
            <a:spLocks noGrp="1"/>
          </p:cNvSpPr>
          <p:nvPr>
            <p:ph type="body" sz="quarter" idx="10"/>
          </p:nvPr>
        </p:nvSpPr>
        <p:spPr/>
        <p:txBody>
          <a:bodyPr/>
          <a:lstStyle/>
          <a:p>
            <a:r>
              <a:rPr lang="fr-FR" noProof="0" dirty="0"/>
              <a:t>5 min</a:t>
            </a:r>
          </a:p>
        </p:txBody>
      </p:sp>
    </p:spTree>
    <p:extLst>
      <p:ext uri="{BB962C8B-B14F-4D97-AF65-F5344CB8AC3E}">
        <p14:creationId xmlns:p14="http://schemas.microsoft.com/office/powerpoint/2010/main" val="79002060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ECE2-A646-4F1F-2021-2C9C1B932E6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A63F29-D938-71E1-E1A8-EC86386CC812}"/>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Je commence par définir l’atmosphère.</a:t>
            </a:r>
          </a:p>
        </p:txBody>
      </p:sp>
      <p:pic>
        <p:nvPicPr>
          <p:cNvPr id="9" name="Google Shape;289;p51">
            <a:extLst>
              <a:ext uri="{FF2B5EF4-FFF2-40B4-BE49-F238E27FC236}">
                <a16:creationId xmlns:a16="http://schemas.microsoft.com/office/drawing/2014/main" id="{571E7D5F-42AC-12DB-312F-C95E2304A5F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3" name="Espace réservé du contenu 12">
            <a:extLst>
              <a:ext uri="{FF2B5EF4-FFF2-40B4-BE49-F238E27FC236}">
                <a16:creationId xmlns:a16="http://schemas.microsoft.com/office/drawing/2014/main" id="{7395342C-63F1-5426-23B9-482CFA54267E}"/>
              </a:ext>
            </a:extLst>
          </p:cNvPr>
          <p:cNvSpPr>
            <a:spLocks noGrp="1"/>
          </p:cNvSpPr>
          <p:nvPr>
            <p:ph sz="quarter" idx="11"/>
          </p:nvPr>
        </p:nvSpPr>
        <p:spPr/>
        <p:txBody>
          <a:bodyPr/>
          <a:lstStyle/>
          <a:p>
            <a:endParaRPr lang="fr-FR"/>
          </a:p>
        </p:txBody>
      </p:sp>
      <p:sp>
        <p:nvSpPr>
          <p:cNvPr id="4" name="ZoneTexte 3">
            <a:extLst>
              <a:ext uri="{FF2B5EF4-FFF2-40B4-BE49-F238E27FC236}">
                <a16:creationId xmlns:a16="http://schemas.microsoft.com/office/drawing/2014/main" id="{E6DBAF03-5CBB-BE2B-EC8C-EEF3AF56F837}"/>
              </a:ext>
            </a:extLst>
          </p:cNvPr>
          <p:cNvSpPr txBox="1"/>
          <p:nvPr/>
        </p:nvSpPr>
        <p:spPr>
          <a:xfrm>
            <a:off x="390525" y="1738610"/>
            <a:ext cx="4606237" cy="1569660"/>
          </a:xfrm>
          <a:prstGeom prst="rect">
            <a:avLst/>
          </a:prstGeom>
          <a:solidFill>
            <a:schemeClr val="bg1">
              <a:lumMod val="95000"/>
            </a:schemeClr>
          </a:solidFill>
        </p:spPr>
        <p:txBody>
          <a:bodyPr wrap="square">
            <a:spAutoFit/>
          </a:bodyPr>
          <a:lstStyle/>
          <a:p>
            <a:pPr algn="just"/>
            <a:r>
              <a:rPr lang="fr-FR" sz="2400" dirty="0">
                <a:latin typeface="Calibri" panose="020F0502020204030204" pitchFamily="34" charset="0"/>
                <a:cs typeface="Calibri" panose="020F0502020204030204" pitchFamily="34" charset="0"/>
              </a:rPr>
              <a:t>La couche de </a:t>
            </a:r>
            <a:r>
              <a:rPr lang="fr-FR" sz="2400" b="1" dirty="0">
                <a:latin typeface="Calibri" panose="020F0502020204030204" pitchFamily="34" charset="0"/>
                <a:cs typeface="Calibri" panose="020F0502020204030204" pitchFamily="34" charset="0"/>
              </a:rPr>
              <a:t>gaz</a:t>
            </a:r>
            <a:r>
              <a:rPr lang="fr-FR" sz="2400" dirty="0">
                <a:latin typeface="Calibri" panose="020F0502020204030204" pitchFamily="34" charset="0"/>
                <a:cs typeface="Calibri" panose="020F0502020204030204" pitchFamily="34" charset="0"/>
              </a:rPr>
              <a:t> qui entoure la Terre. Elle contient l’air que nous respirons et </a:t>
            </a:r>
            <a:r>
              <a:rPr lang="fr-FR" sz="2400" b="1" dirty="0">
                <a:latin typeface="Calibri" panose="020F0502020204030204" pitchFamily="34" charset="0"/>
                <a:cs typeface="Calibri" panose="020F0502020204030204" pitchFamily="34" charset="0"/>
              </a:rPr>
              <a:t>protège</a:t>
            </a:r>
            <a:r>
              <a:rPr lang="fr-FR" sz="2400" dirty="0">
                <a:latin typeface="Calibri" panose="020F0502020204030204" pitchFamily="34" charset="0"/>
                <a:cs typeface="Calibri" panose="020F0502020204030204" pitchFamily="34" charset="0"/>
              </a:rPr>
              <a:t> notre planète, ce qui permet la vie.</a:t>
            </a:r>
          </a:p>
        </p:txBody>
      </p:sp>
      <p:sp>
        <p:nvSpPr>
          <p:cNvPr id="7" name="ZoneTexte 6">
            <a:extLst>
              <a:ext uri="{FF2B5EF4-FFF2-40B4-BE49-F238E27FC236}">
                <a16:creationId xmlns:a16="http://schemas.microsoft.com/office/drawing/2014/main" id="{BA6C678C-9201-9607-A461-4113F492E881}"/>
              </a:ext>
            </a:extLst>
          </p:cNvPr>
          <p:cNvSpPr txBox="1"/>
          <p:nvPr/>
        </p:nvSpPr>
        <p:spPr>
          <a:xfrm>
            <a:off x="257975" y="1165989"/>
            <a:ext cx="3484353"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Atmosphère : </a:t>
            </a:r>
            <a:r>
              <a:rPr lang="ar-MA" sz="2000" dirty="0"/>
              <a:t>غلاف جوي</a:t>
            </a:r>
            <a:endParaRPr lang="fr-FR" dirty="0"/>
          </a:p>
        </p:txBody>
      </p:sp>
      <p:pic>
        <p:nvPicPr>
          <p:cNvPr id="1026" name="Picture 2" descr="Atmosphère terrestre : définition et explications">
            <a:extLst>
              <a:ext uri="{FF2B5EF4-FFF2-40B4-BE49-F238E27FC236}">
                <a16:creationId xmlns:a16="http://schemas.microsoft.com/office/drawing/2014/main" id="{453A6129-E224-BC4E-B0CA-7B71390D89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78"/>
          <a:stretch>
            <a:fillRect/>
          </a:stretch>
        </p:blipFill>
        <p:spPr bwMode="auto">
          <a:xfrm>
            <a:off x="5133974" y="1546960"/>
            <a:ext cx="6800051" cy="4871619"/>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10FF2FD4-3551-7FBC-6151-51B11DB757E7}"/>
              </a:ext>
            </a:extLst>
          </p:cNvPr>
          <p:cNvSpPr txBox="1"/>
          <p:nvPr/>
        </p:nvSpPr>
        <p:spPr>
          <a:xfrm>
            <a:off x="257975" y="4110255"/>
            <a:ext cx="4738787" cy="2308324"/>
          </a:xfrm>
          <a:prstGeom prst="rect">
            <a:avLst/>
          </a:prstGeom>
          <a:solidFill>
            <a:schemeClr val="bg1">
              <a:lumMod val="95000"/>
            </a:schemeClr>
          </a:solidFill>
        </p:spPr>
        <p:txBody>
          <a:bodyPr wrap="square">
            <a:spAutoFit/>
          </a:bodyPr>
          <a:lstStyle>
            <a:defPPr>
              <a:defRPr lang="fr-FR"/>
            </a:defPPr>
            <a:lvl1pPr algn="just">
              <a:defRPr sz="2400">
                <a:latin typeface="Calibri" panose="020F0502020204030204" pitchFamily="34" charset="0"/>
                <a:cs typeface="Calibri" panose="020F0502020204030204" pitchFamily="34" charset="0"/>
              </a:defRPr>
            </a:lvl1pPr>
          </a:lstStyle>
          <a:p>
            <a:pPr lvl="1"/>
            <a:r>
              <a:rPr lang="fr-FR" sz="2400" dirty="0"/>
              <a:t>Diazote + Azote</a:t>
            </a:r>
          </a:p>
          <a:p>
            <a:pPr lvl="1"/>
            <a:r>
              <a:rPr lang="fr-FR" sz="2400" dirty="0"/>
              <a:t>Dioxygène + Oxygène</a:t>
            </a:r>
          </a:p>
          <a:p>
            <a:pPr lvl="1"/>
            <a:r>
              <a:rPr lang="fr-FR" sz="2400" dirty="0"/>
              <a:t>Dioxyde de carbone </a:t>
            </a:r>
          </a:p>
          <a:p>
            <a:pPr lvl="1"/>
            <a:r>
              <a:rPr lang="fr-FR" sz="2400" dirty="0"/>
              <a:t>Vapeur d’eau</a:t>
            </a:r>
          </a:p>
          <a:p>
            <a:pPr lvl="1"/>
            <a:r>
              <a:rPr lang="fr-FR" sz="2400" dirty="0"/>
              <a:t>Ozone </a:t>
            </a:r>
          </a:p>
          <a:p>
            <a:pPr lvl="1"/>
            <a:r>
              <a:rPr lang="fr-FR" sz="2400" dirty="0"/>
              <a:t>Hélium …</a:t>
            </a:r>
          </a:p>
        </p:txBody>
      </p:sp>
      <p:sp>
        <p:nvSpPr>
          <p:cNvPr id="11" name="ZoneTexte 10">
            <a:extLst>
              <a:ext uri="{FF2B5EF4-FFF2-40B4-BE49-F238E27FC236}">
                <a16:creationId xmlns:a16="http://schemas.microsoft.com/office/drawing/2014/main" id="{374F95C7-F53B-F86A-A9BF-4026939CD3D1}"/>
              </a:ext>
            </a:extLst>
          </p:cNvPr>
          <p:cNvSpPr txBox="1"/>
          <p:nvPr/>
        </p:nvSpPr>
        <p:spPr>
          <a:xfrm>
            <a:off x="257975" y="3568382"/>
            <a:ext cx="4762499" cy="461665"/>
          </a:xfrm>
          <a:prstGeom prst="roundRect">
            <a:avLst>
              <a:gd name="adj" fmla="val 37621"/>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Les principaux gaz de l’atmosphère </a:t>
            </a:r>
          </a:p>
        </p:txBody>
      </p:sp>
    </p:spTree>
    <p:extLst>
      <p:ext uri="{BB962C8B-B14F-4D97-AF65-F5344CB8AC3E}">
        <p14:creationId xmlns:p14="http://schemas.microsoft.com/office/powerpoint/2010/main" val="337855116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5C3466-AC3D-37EC-24E1-3FA86281F331}"/>
              </a:ext>
            </a:extLst>
          </p:cNvPr>
          <p:cNvSpPr>
            <a:spLocks noGrp="1"/>
          </p:cNvSpPr>
          <p:nvPr>
            <p:ph type="title"/>
          </p:nvPr>
        </p:nvSpPr>
        <p:spPr>
          <a:xfrm>
            <a:off x="957454" y="267927"/>
            <a:ext cx="10277091" cy="365571"/>
          </a:xfrm>
        </p:spPr>
        <p:txBody>
          <a:bodyPr vert="horz" lIns="91440" tIns="45720" rIns="91440" bIns="45720" rtlCol="0" anchor="ctr">
            <a:noAutofit/>
          </a:bodyPr>
          <a:lstStyle/>
          <a:p>
            <a:r>
              <a:rPr lang="fr-FR" dirty="0">
                <a:solidFill>
                  <a:schemeClr val="tx1">
                    <a:lumMod val="50000"/>
                    <a:lumOff val="50000"/>
                  </a:schemeClr>
                </a:solidFill>
              </a:rPr>
              <a:t>Maintenant je vais identifier les différentes couches de l’atmosphère et leurs composantes. La première couche de l’atmosphère, la plus proche de la Terre : la troposphère.</a:t>
            </a:r>
          </a:p>
        </p:txBody>
      </p:sp>
      <p:pic>
        <p:nvPicPr>
          <p:cNvPr id="11" name="Espace réservé du contenu 10">
            <a:extLst>
              <a:ext uri="{FF2B5EF4-FFF2-40B4-BE49-F238E27FC236}">
                <a16:creationId xmlns:a16="http://schemas.microsoft.com/office/drawing/2014/main" id="{6B026ADF-C23D-1480-B2FE-83DD62EF81B9}"/>
              </a:ext>
            </a:extLst>
          </p:cNvPr>
          <p:cNvPicPr>
            <a:picLocks noGrp="1" noChangeAspect="1"/>
          </p:cNvPicPr>
          <p:nvPr>
            <p:ph sz="quarter" idx="1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64458"/>
          <a:stretch>
            <a:fillRect/>
          </a:stretch>
        </p:blipFill>
        <p:spPr>
          <a:xfrm>
            <a:off x="2466362" y="4855305"/>
            <a:ext cx="7625593" cy="1830721"/>
          </a:xfrm>
          <a:prstGeom prst="rect">
            <a:avLst/>
          </a:prstGeom>
        </p:spPr>
      </p:pic>
      <p:pic>
        <p:nvPicPr>
          <p:cNvPr id="1028" name="Picture 4" descr="Images de Clip art nuage – Téléchargement gratuit sur Freepik">
            <a:extLst>
              <a:ext uri="{FF2B5EF4-FFF2-40B4-BE49-F238E27FC236}">
                <a16:creationId xmlns:a16="http://schemas.microsoft.com/office/drawing/2014/main" id="{81BDB5D7-CC34-B883-E78E-233929E3D3E2}"/>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460653" y="5396791"/>
            <a:ext cx="721404" cy="4384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s de Clip art nuage – Téléchargement gratuit sur Freepik">
            <a:extLst>
              <a:ext uri="{FF2B5EF4-FFF2-40B4-BE49-F238E27FC236}">
                <a16:creationId xmlns:a16="http://schemas.microsoft.com/office/drawing/2014/main" id="{E8BC57B0-7BDD-008E-BE62-2FA1885877BA}"/>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074982" y="5792201"/>
            <a:ext cx="480881" cy="2922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s de Clip art nuage – Téléchargement gratuit sur Freepik">
            <a:extLst>
              <a:ext uri="{FF2B5EF4-FFF2-40B4-BE49-F238E27FC236}">
                <a16:creationId xmlns:a16="http://schemas.microsoft.com/office/drawing/2014/main" id="{3B48AF78-ECFC-7057-B3E1-F08F04928B25}"/>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8131953" y="5749189"/>
            <a:ext cx="480881" cy="292248"/>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Connecteur droit 21">
            <a:extLst>
              <a:ext uri="{FF2B5EF4-FFF2-40B4-BE49-F238E27FC236}">
                <a16:creationId xmlns:a16="http://schemas.microsoft.com/office/drawing/2014/main" id="{AF580CD2-4B2B-2C49-E3D4-50AB22C911F9}"/>
              </a:ext>
            </a:extLst>
          </p:cNvPr>
          <p:cNvCxnSpPr>
            <a:cxnSpLocks/>
          </p:cNvCxnSpPr>
          <p:nvPr/>
        </p:nvCxnSpPr>
        <p:spPr>
          <a:xfrm>
            <a:off x="2466362" y="4855305"/>
            <a:ext cx="813698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1030" name="Picture 6" descr="14 mille Images et Photos de Avion de profil Libres de Droits | Shutterstock">
            <a:extLst>
              <a:ext uri="{FF2B5EF4-FFF2-40B4-BE49-F238E27FC236}">
                <a16:creationId xmlns:a16="http://schemas.microsoft.com/office/drawing/2014/main" id="{77A97BC4-5F63-DFAA-8AAF-49271ABD81BA}"/>
              </a:ext>
            </a:extLst>
          </p:cNvPr>
          <p:cNvPicPr>
            <a:picLocks noChangeAspect="1" noChangeArrowheads="1"/>
          </p:cNvPicPr>
          <p:nvPr/>
        </p:nvPicPr>
        <p:blipFill rotWithShape="1">
          <a:blip r:embed="rId5">
            <a:clrChange>
              <a:clrFrom>
                <a:srgbClr val="8EC0DB"/>
              </a:clrFrom>
              <a:clrTo>
                <a:srgbClr val="8EC0DB">
                  <a:alpha val="0"/>
                </a:srgbClr>
              </a:clrTo>
            </a:clrChange>
            <a:extLst>
              <a:ext uri="{28A0092B-C50C-407E-A947-70E740481C1C}">
                <a14:useLocalDpi xmlns:a14="http://schemas.microsoft.com/office/drawing/2010/main" val="0"/>
              </a:ext>
            </a:extLst>
          </a:blip>
          <a:srcRect l="6634" t="10976" r="10093" b="19867"/>
          <a:stretch>
            <a:fillRect/>
          </a:stretch>
        </p:blipFill>
        <p:spPr bwMode="auto">
          <a:xfrm>
            <a:off x="5917078" y="4606070"/>
            <a:ext cx="1543575" cy="541485"/>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FA3828B1-A01B-EFEC-9ED7-E97545416D17}"/>
              </a:ext>
            </a:extLst>
          </p:cNvPr>
          <p:cNvPicPr>
            <a:picLocks noChangeAspect="1"/>
          </p:cNvPicPr>
          <p:nvPr/>
        </p:nvPicPr>
        <p:blipFill>
          <a:blip r:embed="rId6"/>
          <a:srcRect t="64723"/>
          <a:stretch>
            <a:fillRect/>
          </a:stretch>
        </p:blipFill>
        <p:spPr>
          <a:xfrm>
            <a:off x="3294705" y="4855304"/>
            <a:ext cx="4096867" cy="1714074"/>
          </a:xfrm>
          <a:prstGeom prst="rect">
            <a:avLst/>
          </a:prstGeom>
        </p:spPr>
      </p:pic>
      <p:sp>
        <p:nvSpPr>
          <p:cNvPr id="28" name="ZoneTexte 27">
            <a:extLst>
              <a:ext uri="{FF2B5EF4-FFF2-40B4-BE49-F238E27FC236}">
                <a16:creationId xmlns:a16="http://schemas.microsoft.com/office/drawing/2014/main" id="{2EE41094-27CF-D3E6-226A-4A38F1A59D17}"/>
              </a:ext>
            </a:extLst>
          </p:cNvPr>
          <p:cNvSpPr txBox="1"/>
          <p:nvPr/>
        </p:nvSpPr>
        <p:spPr>
          <a:xfrm>
            <a:off x="10652664" y="4702070"/>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12 Km</a:t>
            </a:r>
          </a:p>
        </p:txBody>
      </p:sp>
      <p:pic>
        <p:nvPicPr>
          <p:cNvPr id="29" name="Image 28">
            <a:extLst>
              <a:ext uri="{FF2B5EF4-FFF2-40B4-BE49-F238E27FC236}">
                <a16:creationId xmlns:a16="http://schemas.microsoft.com/office/drawing/2014/main" id="{69086DF6-C540-5BA8-7D79-C638669D6020}"/>
              </a:ext>
            </a:extLst>
          </p:cNvPr>
          <p:cNvPicPr>
            <a:picLocks noChangeAspect="1"/>
          </p:cNvPicPr>
          <p:nvPr/>
        </p:nvPicPr>
        <p:blipFill>
          <a:blip r:embed="rId7">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7851864" y="3808375"/>
            <a:ext cx="5457592" cy="297715"/>
          </a:xfrm>
          <a:prstGeom prst="rect">
            <a:avLst/>
          </a:prstGeom>
        </p:spPr>
      </p:pic>
      <p:sp>
        <p:nvSpPr>
          <p:cNvPr id="30" name="ZoneTexte 29">
            <a:extLst>
              <a:ext uri="{FF2B5EF4-FFF2-40B4-BE49-F238E27FC236}">
                <a16:creationId xmlns:a16="http://schemas.microsoft.com/office/drawing/2014/main" id="{97F3CEF2-8D4A-849A-8644-FC7AFCCBFBCC}"/>
              </a:ext>
            </a:extLst>
          </p:cNvPr>
          <p:cNvSpPr txBox="1"/>
          <p:nvPr/>
        </p:nvSpPr>
        <p:spPr>
          <a:xfrm>
            <a:off x="10479995" y="965191"/>
            <a:ext cx="1462482" cy="306467"/>
          </a:xfrm>
          <a:prstGeom prst="roundRect">
            <a:avLst/>
          </a:prstGeom>
          <a:solidFill>
            <a:schemeClr val="accent6">
              <a:lumMod val="40000"/>
              <a:lumOff val="60000"/>
            </a:schemeClr>
          </a:solid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Altitude (Km)</a:t>
            </a:r>
          </a:p>
        </p:txBody>
      </p:sp>
      <p:sp>
        <p:nvSpPr>
          <p:cNvPr id="31" name="ZoneTexte 30">
            <a:extLst>
              <a:ext uri="{FF2B5EF4-FFF2-40B4-BE49-F238E27FC236}">
                <a16:creationId xmlns:a16="http://schemas.microsoft.com/office/drawing/2014/main" id="{A93C9FDD-CD1D-5C38-EC65-E8998B09FA30}"/>
              </a:ext>
            </a:extLst>
          </p:cNvPr>
          <p:cNvSpPr txBox="1"/>
          <p:nvPr/>
        </p:nvSpPr>
        <p:spPr>
          <a:xfrm>
            <a:off x="6776839" y="616800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+15 °C</a:t>
            </a:r>
          </a:p>
        </p:txBody>
      </p:sp>
      <p:cxnSp>
        <p:nvCxnSpPr>
          <p:cNvPr id="32" name="Connecteur droit 31">
            <a:extLst>
              <a:ext uri="{FF2B5EF4-FFF2-40B4-BE49-F238E27FC236}">
                <a16:creationId xmlns:a16="http://schemas.microsoft.com/office/drawing/2014/main" id="{15333A50-DA12-D5C4-CD36-7A6CF2AAF629}"/>
              </a:ext>
            </a:extLst>
          </p:cNvPr>
          <p:cNvCxnSpPr>
            <a:cxnSpLocks/>
          </p:cNvCxnSpPr>
          <p:nvPr/>
        </p:nvCxnSpPr>
        <p:spPr>
          <a:xfrm rot="5400000">
            <a:off x="3353071" y="3030349"/>
            <a:ext cx="3528000"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33" name="ZoneTexte 32">
            <a:extLst>
              <a:ext uri="{FF2B5EF4-FFF2-40B4-BE49-F238E27FC236}">
                <a16:creationId xmlns:a16="http://schemas.microsoft.com/office/drawing/2014/main" id="{91861729-D872-453A-7C34-7C47563B7D84}"/>
              </a:ext>
            </a:extLst>
          </p:cNvPr>
          <p:cNvSpPr txBox="1"/>
          <p:nvPr/>
        </p:nvSpPr>
        <p:spPr>
          <a:xfrm>
            <a:off x="4371244" y="4889940"/>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- 56 °C</a:t>
            </a:r>
          </a:p>
        </p:txBody>
      </p:sp>
      <p:sp>
        <p:nvSpPr>
          <p:cNvPr id="34" name="ZoneTexte 33">
            <a:extLst>
              <a:ext uri="{FF2B5EF4-FFF2-40B4-BE49-F238E27FC236}">
                <a16:creationId xmlns:a16="http://schemas.microsoft.com/office/drawing/2014/main" id="{C0A76D5F-3390-93B6-52CB-3EA997C00E2D}"/>
              </a:ext>
            </a:extLst>
          </p:cNvPr>
          <p:cNvSpPr txBox="1"/>
          <p:nvPr/>
        </p:nvSpPr>
        <p:spPr>
          <a:xfrm>
            <a:off x="333310" y="5196407"/>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Troposphère </a:t>
            </a:r>
          </a:p>
        </p:txBody>
      </p:sp>
      <p:sp>
        <p:nvSpPr>
          <p:cNvPr id="36" name="ZoneTexte 35">
            <a:extLst>
              <a:ext uri="{FF2B5EF4-FFF2-40B4-BE49-F238E27FC236}">
                <a16:creationId xmlns:a16="http://schemas.microsoft.com/office/drawing/2014/main" id="{180E0684-15F4-AD1F-8EAA-1C4AFA7CCF67}"/>
              </a:ext>
            </a:extLst>
          </p:cNvPr>
          <p:cNvSpPr txBox="1"/>
          <p:nvPr/>
        </p:nvSpPr>
        <p:spPr>
          <a:xfrm>
            <a:off x="298977" y="5555068"/>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Vapeur d’eau</a:t>
            </a:r>
          </a:p>
        </p:txBody>
      </p:sp>
      <p:sp>
        <p:nvSpPr>
          <p:cNvPr id="3" name="ZoneTexte 2">
            <a:extLst>
              <a:ext uri="{FF2B5EF4-FFF2-40B4-BE49-F238E27FC236}">
                <a16:creationId xmlns:a16="http://schemas.microsoft.com/office/drawing/2014/main" id="{B7845A1F-00F5-C94F-29AE-549F196C4F27}"/>
              </a:ext>
            </a:extLst>
          </p:cNvPr>
          <p:cNvSpPr txBox="1"/>
          <p:nvPr/>
        </p:nvSpPr>
        <p:spPr>
          <a:xfrm>
            <a:off x="4565837" y="1040550"/>
            <a:ext cx="2825735" cy="219493"/>
          </a:xfrm>
          <a:prstGeom prst="roundRect">
            <a:avLst/>
          </a:prstGeom>
          <a:solidFill>
            <a:schemeClr val="accent2">
              <a:lumMod val="40000"/>
              <a:lumOff val="60000"/>
            </a:schemeClr>
          </a:solidFill>
        </p:spPr>
        <p:txBody>
          <a:bodyPr wrap="square" lIns="0" tIns="0" rIns="0" bIns="0" rtlCol="0">
            <a:spAutoFit/>
          </a:bodyPr>
          <a:lstStyle/>
          <a:p>
            <a:pPr algn="ctr">
              <a:lnSpc>
                <a:spcPts val="1500"/>
              </a:lnSpc>
            </a:pPr>
            <a:r>
              <a:rPr lang="fr-FR" sz="1600" b="1" dirty="0">
                <a:latin typeface="Calibri" panose="020F0502020204030204" pitchFamily="34" charset="0"/>
                <a:cs typeface="Calibri" panose="020F0502020204030204" pitchFamily="34" charset="0"/>
              </a:rPr>
              <a:t>Évolution de la température (°C)</a:t>
            </a:r>
          </a:p>
        </p:txBody>
      </p:sp>
      <p:pic>
        <p:nvPicPr>
          <p:cNvPr id="4" name="Image 3">
            <a:extLst>
              <a:ext uri="{FF2B5EF4-FFF2-40B4-BE49-F238E27FC236}">
                <a16:creationId xmlns:a16="http://schemas.microsoft.com/office/drawing/2014/main" id="{C04B18D1-A235-C7E6-B855-999E459ADBDA}"/>
              </a:ext>
            </a:extLst>
          </p:cNvPr>
          <p:cNvPicPr>
            <a:picLocks noChangeAspect="1"/>
          </p:cNvPicPr>
          <p:nvPr/>
        </p:nvPicPr>
        <p:blipFill>
          <a:blip r:embed="rId7">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296438" y="1270990"/>
            <a:ext cx="7795517" cy="297715"/>
          </a:xfrm>
          <a:prstGeom prst="rect">
            <a:avLst/>
          </a:prstGeom>
        </p:spPr>
      </p:pic>
      <p:sp>
        <p:nvSpPr>
          <p:cNvPr id="5" name="ZoneTexte 4">
            <a:extLst>
              <a:ext uri="{FF2B5EF4-FFF2-40B4-BE49-F238E27FC236}">
                <a16:creationId xmlns:a16="http://schemas.microsoft.com/office/drawing/2014/main" id="{D4F9271B-D41C-D8EE-4179-63C23D7F1083}"/>
              </a:ext>
            </a:extLst>
          </p:cNvPr>
          <p:cNvSpPr txBox="1"/>
          <p:nvPr/>
        </p:nvSpPr>
        <p:spPr>
          <a:xfrm>
            <a:off x="249523" y="976113"/>
            <a:ext cx="2342145"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Les caractéristiques </a:t>
            </a:r>
          </a:p>
        </p:txBody>
      </p:sp>
      <p:sp>
        <p:nvSpPr>
          <p:cNvPr id="6" name="Espace réservé du contenu 3">
            <a:extLst>
              <a:ext uri="{FF2B5EF4-FFF2-40B4-BE49-F238E27FC236}">
                <a16:creationId xmlns:a16="http://schemas.microsoft.com/office/drawing/2014/main" id="{016F9CD2-9FD8-92E0-FF5F-45A9D973ED9F}"/>
              </a:ext>
            </a:extLst>
          </p:cNvPr>
          <p:cNvSpPr txBox="1">
            <a:spLocks/>
          </p:cNvSpPr>
          <p:nvPr/>
        </p:nvSpPr>
        <p:spPr>
          <a:xfrm>
            <a:off x="1055458" y="662270"/>
            <a:ext cx="1027747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100" dirty="0">
                <a:solidFill>
                  <a:schemeClr val="tx1">
                    <a:lumMod val="50000"/>
                    <a:lumOff val="50000"/>
                  </a:schemeClr>
                </a:solidFill>
              </a:rPr>
              <a:t>Présenter la couche en précisant son étendue, sa composition et l’évolution de la température.</a:t>
            </a:r>
          </a:p>
        </p:txBody>
      </p:sp>
      <p:sp>
        <p:nvSpPr>
          <p:cNvPr id="7" name="ZoneTexte 6">
            <a:extLst>
              <a:ext uri="{FF2B5EF4-FFF2-40B4-BE49-F238E27FC236}">
                <a16:creationId xmlns:a16="http://schemas.microsoft.com/office/drawing/2014/main" id="{E1525E3C-78F8-3E99-D677-D666D68B4B48}"/>
              </a:ext>
            </a:extLst>
          </p:cNvPr>
          <p:cNvSpPr txBox="1"/>
          <p:nvPr/>
        </p:nvSpPr>
        <p:spPr>
          <a:xfrm>
            <a:off x="4076456" y="5551999"/>
            <a:ext cx="1879340" cy="612934"/>
          </a:xfrm>
          <a:prstGeom prst="roundRect">
            <a:avLst/>
          </a:prstGeom>
          <a:noFill/>
          <a:ln>
            <a:noFill/>
          </a:ln>
          <a:effectLst/>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Température diminue </a:t>
            </a:r>
          </a:p>
        </p:txBody>
      </p:sp>
      <p:pic>
        <p:nvPicPr>
          <p:cNvPr id="8" name="Google Shape;289;p51">
            <a:extLst>
              <a:ext uri="{FF2B5EF4-FFF2-40B4-BE49-F238E27FC236}">
                <a16:creationId xmlns:a16="http://schemas.microsoft.com/office/drawing/2014/main" id="{30E46DC6-B7FA-EA7B-566B-715C722B2EE0}"/>
              </a:ext>
            </a:extLst>
          </p:cNvPr>
          <p:cNvPicPr preferRelativeResize="0"/>
          <p:nvPr/>
        </p:nvPicPr>
        <p:blipFill rotWithShape="1">
          <a:blip r:embed="rId8">
            <a:alphaModFix/>
          </a:blip>
          <a:srcRect/>
          <a:stretch/>
        </p:blipFill>
        <p:spPr>
          <a:xfrm>
            <a:off x="11709400" y="505152"/>
            <a:ext cx="363525" cy="326372"/>
          </a:xfrm>
          <a:prstGeom prst="rect">
            <a:avLst/>
          </a:prstGeom>
          <a:noFill/>
          <a:ln>
            <a:noFill/>
          </a:ln>
        </p:spPr>
      </p:pic>
      <p:sp>
        <p:nvSpPr>
          <p:cNvPr id="9" name="ZoneTexte 8">
            <a:extLst>
              <a:ext uri="{FF2B5EF4-FFF2-40B4-BE49-F238E27FC236}">
                <a16:creationId xmlns:a16="http://schemas.microsoft.com/office/drawing/2014/main" id="{5F9B4151-A920-08B2-E70E-FF2D78F57165}"/>
              </a:ext>
            </a:extLst>
          </p:cNvPr>
          <p:cNvSpPr txBox="1"/>
          <p:nvPr/>
        </p:nvSpPr>
        <p:spPr>
          <a:xfrm>
            <a:off x="10644620" y="6195730"/>
            <a:ext cx="1343407" cy="544830"/>
          </a:xfrm>
          <a:prstGeom prst="roundRect">
            <a:avLst/>
          </a:prstGeom>
          <a:noFill/>
        </p:spPr>
        <p:txBody>
          <a:bodyPr wrap="square" lIns="0" tIns="0" rIns="0" bIns="0" rtlCol="0">
            <a:spAutoFit/>
          </a:bodyPr>
          <a:lstStyle/>
          <a:p>
            <a:pPr algn="ctr"/>
            <a:r>
              <a:rPr lang="fr-FR" sz="1600" b="1" dirty="0">
                <a:latin typeface="Calibri" panose="020F0502020204030204" pitchFamily="34" charset="0"/>
                <a:cs typeface="Calibri" panose="020F0502020204030204" pitchFamily="34" charset="0"/>
              </a:rPr>
              <a:t>0 Km= surface de la Terre</a:t>
            </a:r>
          </a:p>
        </p:txBody>
      </p:sp>
    </p:spTree>
    <p:extLst>
      <p:ext uri="{BB962C8B-B14F-4D97-AF65-F5344CB8AC3E}">
        <p14:creationId xmlns:p14="http://schemas.microsoft.com/office/powerpoint/2010/main" val="385914738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 presetClass="entr" presetSubtype="8" fill="hold" nodeType="withEffect">
                                  <p:stCondLst>
                                    <p:cond delay="0"/>
                                  </p:stCondLst>
                                  <p:childTnLst>
                                    <p:set>
                                      <p:cBhvr>
                                        <p:cTn id="9" dur="1" fill="hold">
                                          <p:stCondLst>
                                            <p:cond delay="0"/>
                                          </p:stCondLst>
                                        </p:cTn>
                                        <p:tgtEl>
                                          <p:spTgt spid="1030"/>
                                        </p:tgtEl>
                                        <p:attrNameLst>
                                          <p:attrName>style.visibility</p:attrName>
                                        </p:attrNameLst>
                                      </p:cBhvr>
                                      <p:to>
                                        <p:strVal val="visible"/>
                                      </p:to>
                                    </p:set>
                                    <p:anim calcmode="lin" valueType="num">
                                      <p:cBhvr additive="base">
                                        <p:cTn id="10" dur="500" fill="hold"/>
                                        <p:tgtEl>
                                          <p:spTgt spid="1030"/>
                                        </p:tgtEl>
                                        <p:attrNameLst>
                                          <p:attrName>ppt_x</p:attrName>
                                        </p:attrNameLst>
                                      </p:cBhvr>
                                      <p:tavLst>
                                        <p:tav tm="0">
                                          <p:val>
                                            <p:strVal val="0-#ppt_w/2"/>
                                          </p:val>
                                        </p:tav>
                                        <p:tav tm="100000">
                                          <p:val>
                                            <p:strVal val="#ppt_x"/>
                                          </p:val>
                                        </p:tav>
                                      </p:tavLst>
                                    </p:anim>
                                    <p:anim calcmode="lin" valueType="num">
                                      <p:cBhvr additive="base">
                                        <p:cTn id="11" dur="500" fill="hold"/>
                                        <p:tgtEl>
                                          <p:spTgt spid="1030"/>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right)">
                                      <p:cBhvr>
                                        <p:cTn id="29" dur="1000"/>
                                        <p:tgtEl>
                                          <p:spTgt spid="25"/>
                                        </p:tgtEl>
                                      </p:cBhvr>
                                    </p:animEffect>
                                  </p:childTnLst>
                                </p:cTn>
                              </p:par>
                            </p:childTnLst>
                          </p:cTn>
                        </p:par>
                        <p:par>
                          <p:cTn id="30" fill="hold">
                            <p:stCondLst>
                              <p:cond delay="1000"/>
                            </p:stCondLst>
                            <p:childTnLst>
                              <p:par>
                                <p:cTn id="31" presetID="22" presetClass="entr" presetSubtype="4"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00"/>
                                        <p:tgtEl>
                                          <p:spTgt spid="32"/>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3" grpId="0"/>
      <p:bldP spid="34" grpId="0" animBg="1"/>
      <p:bldP spid="36"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3BDF-22C9-25C8-2FF7-300B7E0505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5FE400-CC0B-99D7-2294-69DBC6860C6C}"/>
              </a:ext>
            </a:extLst>
          </p:cNvPr>
          <p:cNvSpPr>
            <a:spLocks noGrp="1"/>
          </p:cNvSpPr>
          <p:nvPr>
            <p:ph type="title"/>
          </p:nvPr>
        </p:nvSpPr>
        <p:spPr/>
        <p:txBody>
          <a:bodyPr vert="horz" lIns="91440" tIns="45720" rIns="91440" bIns="45720" rtlCol="0" anchor="ctr">
            <a:noAutofit/>
          </a:bodyPr>
          <a:lstStyle/>
          <a:p>
            <a:r>
              <a:rPr lang="fr-FR" dirty="0">
                <a:solidFill>
                  <a:schemeClr val="tx1">
                    <a:lumMod val="50000"/>
                    <a:lumOff val="50000"/>
                  </a:schemeClr>
                </a:solidFill>
              </a:rPr>
              <a:t>Ensuite, vient la deuxième couche de l’atmosphère : la stratosphère.</a:t>
            </a:r>
          </a:p>
        </p:txBody>
      </p:sp>
      <p:pic>
        <p:nvPicPr>
          <p:cNvPr id="11" name="Espace réservé du contenu 10">
            <a:extLst>
              <a:ext uri="{FF2B5EF4-FFF2-40B4-BE49-F238E27FC236}">
                <a16:creationId xmlns:a16="http://schemas.microsoft.com/office/drawing/2014/main" id="{7DA1ACB9-96B2-E2B3-7BA4-E2F07674EB9A}"/>
              </a:ext>
            </a:extLst>
          </p:cNvPr>
          <p:cNvPicPr>
            <a:picLocks noGrp="1" noChangeAspect="1"/>
          </p:cNvPicPr>
          <p:nvPr>
            <p:ph sz="quarter" idx="1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44227"/>
          <a:stretch>
            <a:fillRect/>
          </a:stretch>
        </p:blipFill>
        <p:spPr>
          <a:xfrm>
            <a:off x="2466362" y="3813243"/>
            <a:ext cx="7625593" cy="2872783"/>
          </a:xfrm>
          <a:prstGeom prst="rect">
            <a:avLst/>
          </a:prstGeom>
        </p:spPr>
      </p:pic>
      <p:pic>
        <p:nvPicPr>
          <p:cNvPr id="1028" name="Picture 4" descr="Images de Clip art nuage – Téléchargement gratuit sur Freepik">
            <a:extLst>
              <a:ext uri="{FF2B5EF4-FFF2-40B4-BE49-F238E27FC236}">
                <a16:creationId xmlns:a16="http://schemas.microsoft.com/office/drawing/2014/main" id="{1E0FF56A-E3C0-9449-C67F-0C2E49198052}"/>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460653" y="5396791"/>
            <a:ext cx="721404" cy="4384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s de Clip art nuage – Téléchargement gratuit sur Freepik">
            <a:extLst>
              <a:ext uri="{FF2B5EF4-FFF2-40B4-BE49-F238E27FC236}">
                <a16:creationId xmlns:a16="http://schemas.microsoft.com/office/drawing/2014/main" id="{F9E38576-E492-FCA6-76F2-07AB5667D386}"/>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074982" y="5792201"/>
            <a:ext cx="480881" cy="2922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s de Clip art nuage – Téléchargement gratuit sur Freepik">
            <a:extLst>
              <a:ext uri="{FF2B5EF4-FFF2-40B4-BE49-F238E27FC236}">
                <a16:creationId xmlns:a16="http://schemas.microsoft.com/office/drawing/2014/main" id="{C9445F73-CC31-32BB-8DB3-D380124033C4}"/>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8131953" y="5749189"/>
            <a:ext cx="480881" cy="29224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necteur droit 2">
            <a:extLst>
              <a:ext uri="{FF2B5EF4-FFF2-40B4-BE49-F238E27FC236}">
                <a16:creationId xmlns:a16="http://schemas.microsoft.com/office/drawing/2014/main" id="{A7131C47-1B1E-6686-9258-A80BB2F396D9}"/>
              </a:ext>
            </a:extLst>
          </p:cNvPr>
          <p:cNvCxnSpPr>
            <a:cxnSpLocks/>
          </p:cNvCxnSpPr>
          <p:nvPr/>
        </p:nvCxnSpPr>
        <p:spPr>
          <a:xfrm flipV="1">
            <a:off x="2466362" y="4855302"/>
            <a:ext cx="8114298" cy="3"/>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1030" name="Picture 6" descr="14 mille Images et Photos de Avion de profil Libres de Droits | Shutterstock">
            <a:extLst>
              <a:ext uri="{FF2B5EF4-FFF2-40B4-BE49-F238E27FC236}">
                <a16:creationId xmlns:a16="http://schemas.microsoft.com/office/drawing/2014/main" id="{376BAC91-D771-C01C-968A-4A7BB6CED549}"/>
              </a:ext>
            </a:extLst>
          </p:cNvPr>
          <p:cNvPicPr>
            <a:picLocks noChangeAspect="1" noChangeArrowheads="1"/>
          </p:cNvPicPr>
          <p:nvPr/>
        </p:nvPicPr>
        <p:blipFill rotWithShape="1">
          <a:blip r:embed="rId5">
            <a:clrChange>
              <a:clrFrom>
                <a:srgbClr val="8EC0DB"/>
              </a:clrFrom>
              <a:clrTo>
                <a:srgbClr val="8EC0DB">
                  <a:alpha val="0"/>
                </a:srgbClr>
              </a:clrTo>
            </a:clrChange>
            <a:extLst>
              <a:ext uri="{28A0092B-C50C-407E-A947-70E740481C1C}">
                <a14:useLocalDpi xmlns:a14="http://schemas.microsoft.com/office/drawing/2010/main" val="0"/>
              </a:ext>
            </a:extLst>
          </a:blip>
          <a:srcRect l="6634" t="10976" r="10093" b="19867"/>
          <a:stretch>
            <a:fillRect/>
          </a:stretch>
        </p:blipFill>
        <p:spPr bwMode="auto">
          <a:xfrm>
            <a:off x="5917078" y="4606070"/>
            <a:ext cx="1543575" cy="54148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cteur droit 3">
            <a:extLst>
              <a:ext uri="{FF2B5EF4-FFF2-40B4-BE49-F238E27FC236}">
                <a16:creationId xmlns:a16="http://schemas.microsoft.com/office/drawing/2014/main" id="{F1B3049A-59DF-18E9-DD96-9530CAC65409}"/>
              </a:ext>
            </a:extLst>
          </p:cNvPr>
          <p:cNvCxnSpPr>
            <a:cxnSpLocks/>
          </p:cNvCxnSpPr>
          <p:nvPr/>
        </p:nvCxnSpPr>
        <p:spPr>
          <a:xfrm>
            <a:off x="2466362" y="3813243"/>
            <a:ext cx="8114298"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5" name="Image 4">
            <a:extLst>
              <a:ext uri="{FF2B5EF4-FFF2-40B4-BE49-F238E27FC236}">
                <a16:creationId xmlns:a16="http://schemas.microsoft.com/office/drawing/2014/main" id="{3E9086D4-C331-1984-1E80-88F3CC2E0B32}"/>
              </a:ext>
            </a:extLst>
          </p:cNvPr>
          <p:cNvPicPr>
            <a:picLocks noChangeAspect="1"/>
          </p:cNvPicPr>
          <p:nvPr/>
        </p:nvPicPr>
        <p:blipFill>
          <a:blip r:embed="rId6"/>
          <a:srcRect t="43277" b="35276"/>
          <a:stretch>
            <a:fillRect/>
          </a:stretch>
        </p:blipFill>
        <p:spPr>
          <a:xfrm>
            <a:off x="3294705" y="3813242"/>
            <a:ext cx="4096867" cy="1042060"/>
          </a:xfrm>
          <a:prstGeom prst="rect">
            <a:avLst/>
          </a:prstGeom>
        </p:spPr>
      </p:pic>
      <p:pic>
        <p:nvPicPr>
          <p:cNvPr id="6" name="Image 5">
            <a:extLst>
              <a:ext uri="{FF2B5EF4-FFF2-40B4-BE49-F238E27FC236}">
                <a16:creationId xmlns:a16="http://schemas.microsoft.com/office/drawing/2014/main" id="{B0AA1D75-661D-0466-AD2C-1B60DFF2DC78}"/>
              </a:ext>
            </a:extLst>
          </p:cNvPr>
          <p:cNvPicPr>
            <a:picLocks noChangeAspect="1"/>
          </p:cNvPicPr>
          <p:nvPr/>
        </p:nvPicPr>
        <p:blipFill>
          <a:blip r:embed="rId6"/>
          <a:srcRect t="64723"/>
          <a:stretch>
            <a:fillRect/>
          </a:stretch>
        </p:blipFill>
        <p:spPr>
          <a:xfrm>
            <a:off x="3294705" y="4855304"/>
            <a:ext cx="4096867" cy="1714074"/>
          </a:xfrm>
          <a:prstGeom prst="rect">
            <a:avLst/>
          </a:prstGeom>
        </p:spPr>
      </p:pic>
      <p:sp>
        <p:nvSpPr>
          <p:cNvPr id="7" name="ZoneTexte 6">
            <a:extLst>
              <a:ext uri="{FF2B5EF4-FFF2-40B4-BE49-F238E27FC236}">
                <a16:creationId xmlns:a16="http://schemas.microsoft.com/office/drawing/2014/main" id="{88DE8EA2-E470-F2A2-4DF9-AC78D0B31724}"/>
              </a:ext>
            </a:extLst>
          </p:cNvPr>
          <p:cNvSpPr txBox="1"/>
          <p:nvPr/>
        </p:nvSpPr>
        <p:spPr>
          <a:xfrm>
            <a:off x="10652664" y="4702070"/>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12 Km</a:t>
            </a:r>
          </a:p>
        </p:txBody>
      </p:sp>
      <p:sp>
        <p:nvSpPr>
          <p:cNvPr id="8" name="ZoneTexte 7">
            <a:extLst>
              <a:ext uri="{FF2B5EF4-FFF2-40B4-BE49-F238E27FC236}">
                <a16:creationId xmlns:a16="http://schemas.microsoft.com/office/drawing/2014/main" id="{E84FBA84-7879-F56E-F48F-54063376BB27}"/>
              </a:ext>
            </a:extLst>
          </p:cNvPr>
          <p:cNvSpPr txBox="1"/>
          <p:nvPr/>
        </p:nvSpPr>
        <p:spPr>
          <a:xfrm>
            <a:off x="10652664" y="3664374"/>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50 Km</a:t>
            </a:r>
          </a:p>
        </p:txBody>
      </p:sp>
      <p:pic>
        <p:nvPicPr>
          <p:cNvPr id="14" name="Image 13">
            <a:extLst>
              <a:ext uri="{FF2B5EF4-FFF2-40B4-BE49-F238E27FC236}">
                <a16:creationId xmlns:a16="http://schemas.microsoft.com/office/drawing/2014/main" id="{4068E127-CC5F-9609-81AF-A2C65126D7F4}"/>
              </a:ext>
            </a:extLst>
          </p:cNvPr>
          <p:cNvPicPr>
            <a:picLocks noChangeAspect="1"/>
          </p:cNvPicPr>
          <p:nvPr/>
        </p:nvPicPr>
        <p:blipFill>
          <a:blip r:embed="rId7">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7851864" y="3808375"/>
            <a:ext cx="5457592" cy="297715"/>
          </a:xfrm>
          <a:prstGeom prst="rect">
            <a:avLst/>
          </a:prstGeom>
        </p:spPr>
      </p:pic>
      <p:sp>
        <p:nvSpPr>
          <p:cNvPr id="15" name="ZoneTexte 14">
            <a:extLst>
              <a:ext uri="{FF2B5EF4-FFF2-40B4-BE49-F238E27FC236}">
                <a16:creationId xmlns:a16="http://schemas.microsoft.com/office/drawing/2014/main" id="{3B128234-9EBF-A4CE-CF6C-4B887B10AE1D}"/>
              </a:ext>
            </a:extLst>
          </p:cNvPr>
          <p:cNvSpPr txBox="1"/>
          <p:nvPr/>
        </p:nvSpPr>
        <p:spPr>
          <a:xfrm>
            <a:off x="10479995" y="965191"/>
            <a:ext cx="1462482" cy="306467"/>
          </a:xfrm>
          <a:prstGeom prst="roundRect">
            <a:avLst/>
          </a:prstGeom>
          <a:solidFill>
            <a:schemeClr val="accent6">
              <a:lumMod val="40000"/>
              <a:lumOff val="60000"/>
            </a:schemeClr>
          </a:solid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Altitude (Km)</a:t>
            </a:r>
          </a:p>
        </p:txBody>
      </p:sp>
      <p:cxnSp>
        <p:nvCxnSpPr>
          <p:cNvPr id="21" name="Connecteur droit 20">
            <a:extLst>
              <a:ext uri="{FF2B5EF4-FFF2-40B4-BE49-F238E27FC236}">
                <a16:creationId xmlns:a16="http://schemas.microsoft.com/office/drawing/2014/main" id="{FEEAE6E4-0446-8E24-D01A-3D58AA2659AA}"/>
              </a:ext>
            </a:extLst>
          </p:cNvPr>
          <p:cNvCxnSpPr>
            <a:cxnSpLocks/>
          </p:cNvCxnSpPr>
          <p:nvPr/>
        </p:nvCxnSpPr>
        <p:spPr>
          <a:xfrm rot="5400000">
            <a:off x="5935724" y="2544349"/>
            <a:ext cx="2556000"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22" name="ZoneTexte 21">
            <a:extLst>
              <a:ext uri="{FF2B5EF4-FFF2-40B4-BE49-F238E27FC236}">
                <a16:creationId xmlns:a16="http://schemas.microsoft.com/office/drawing/2014/main" id="{19A7C971-C169-1D19-3985-FF75201B31E1}"/>
              </a:ext>
            </a:extLst>
          </p:cNvPr>
          <p:cNvSpPr txBox="1"/>
          <p:nvPr/>
        </p:nvSpPr>
        <p:spPr>
          <a:xfrm>
            <a:off x="4371244" y="4889940"/>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- 56 °C</a:t>
            </a:r>
          </a:p>
        </p:txBody>
      </p:sp>
      <p:sp>
        <p:nvSpPr>
          <p:cNvPr id="23" name="ZoneTexte 22">
            <a:extLst>
              <a:ext uri="{FF2B5EF4-FFF2-40B4-BE49-F238E27FC236}">
                <a16:creationId xmlns:a16="http://schemas.microsoft.com/office/drawing/2014/main" id="{0570A3A9-67D1-429C-6728-40019416BB58}"/>
              </a:ext>
            </a:extLst>
          </p:cNvPr>
          <p:cNvSpPr txBox="1"/>
          <p:nvPr/>
        </p:nvSpPr>
        <p:spPr>
          <a:xfrm>
            <a:off x="7219027" y="387457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0 °C</a:t>
            </a:r>
          </a:p>
        </p:txBody>
      </p:sp>
      <p:sp>
        <p:nvSpPr>
          <p:cNvPr id="24" name="ZoneTexte 23">
            <a:extLst>
              <a:ext uri="{FF2B5EF4-FFF2-40B4-BE49-F238E27FC236}">
                <a16:creationId xmlns:a16="http://schemas.microsoft.com/office/drawing/2014/main" id="{75806E14-A34F-E725-1597-9DA711D03962}"/>
              </a:ext>
            </a:extLst>
          </p:cNvPr>
          <p:cNvSpPr txBox="1"/>
          <p:nvPr/>
        </p:nvSpPr>
        <p:spPr>
          <a:xfrm>
            <a:off x="6776839" y="616800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+15 °C</a:t>
            </a:r>
          </a:p>
        </p:txBody>
      </p:sp>
      <p:sp>
        <p:nvSpPr>
          <p:cNvPr id="25" name="ZoneTexte 24">
            <a:extLst>
              <a:ext uri="{FF2B5EF4-FFF2-40B4-BE49-F238E27FC236}">
                <a16:creationId xmlns:a16="http://schemas.microsoft.com/office/drawing/2014/main" id="{4DB8C4C9-1578-2498-E464-EBDD00623F23}"/>
              </a:ext>
            </a:extLst>
          </p:cNvPr>
          <p:cNvSpPr txBox="1"/>
          <p:nvPr/>
        </p:nvSpPr>
        <p:spPr>
          <a:xfrm>
            <a:off x="333310" y="5196407"/>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Troposphère </a:t>
            </a:r>
          </a:p>
        </p:txBody>
      </p:sp>
      <p:sp>
        <p:nvSpPr>
          <p:cNvPr id="26" name="ZoneTexte 25">
            <a:extLst>
              <a:ext uri="{FF2B5EF4-FFF2-40B4-BE49-F238E27FC236}">
                <a16:creationId xmlns:a16="http://schemas.microsoft.com/office/drawing/2014/main" id="{C67679DB-FC88-95E2-E3A8-A5C395BD403C}"/>
              </a:ext>
            </a:extLst>
          </p:cNvPr>
          <p:cNvSpPr txBox="1"/>
          <p:nvPr/>
        </p:nvSpPr>
        <p:spPr>
          <a:xfrm>
            <a:off x="298977" y="5555068"/>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Vapeur d’eau</a:t>
            </a:r>
          </a:p>
        </p:txBody>
      </p:sp>
      <p:sp>
        <p:nvSpPr>
          <p:cNvPr id="27" name="ZoneTexte 26">
            <a:extLst>
              <a:ext uri="{FF2B5EF4-FFF2-40B4-BE49-F238E27FC236}">
                <a16:creationId xmlns:a16="http://schemas.microsoft.com/office/drawing/2014/main" id="{61F2CA63-B612-C9E7-6A65-EFA657544782}"/>
              </a:ext>
            </a:extLst>
          </p:cNvPr>
          <p:cNvSpPr txBox="1"/>
          <p:nvPr/>
        </p:nvSpPr>
        <p:spPr>
          <a:xfrm>
            <a:off x="399932" y="3822349"/>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Stratosphère </a:t>
            </a:r>
          </a:p>
        </p:txBody>
      </p:sp>
      <p:sp>
        <p:nvSpPr>
          <p:cNvPr id="28" name="ZoneTexte 27">
            <a:extLst>
              <a:ext uri="{FF2B5EF4-FFF2-40B4-BE49-F238E27FC236}">
                <a16:creationId xmlns:a16="http://schemas.microsoft.com/office/drawing/2014/main" id="{5FB62581-C1D3-5E40-660A-1ED7DD427AD3}"/>
              </a:ext>
            </a:extLst>
          </p:cNvPr>
          <p:cNvSpPr txBox="1"/>
          <p:nvPr/>
        </p:nvSpPr>
        <p:spPr>
          <a:xfrm>
            <a:off x="365599" y="4181010"/>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Ozone </a:t>
            </a:r>
          </a:p>
        </p:txBody>
      </p:sp>
      <p:sp>
        <p:nvSpPr>
          <p:cNvPr id="10" name="ZoneTexte 9">
            <a:extLst>
              <a:ext uri="{FF2B5EF4-FFF2-40B4-BE49-F238E27FC236}">
                <a16:creationId xmlns:a16="http://schemas.microsoft.com/office/drawing/2014/main" id="{CA773938-1319-5877-153D-88A008B977A7}"/>
              </a:ext>
            </a:extLst>
          </p:cNvPr>
          <p:cNvSpPr txBox="1"/>
          <p:nvPr/>
        </p:nvSpPr>
        <p:spPr>
          <a:xfrm>
            <a:off x="4565837" y="1040550"/>
            <a:ext cx="2825735" cy="219493"/>
          </a:xfrm>
          <a:prstGeom prst="roundRect">
            <a:avLst/>
          </a:prstGeom>
          <a:solidFill>
            <a:schemeClr val="accent2">
              <a:lumMod val="40000"/>
              <a:lumOff val="60000"/>
            </a:schemeClr>
          </a:solidFill>
        </p:spPr>
        <p:txBody>
          <a:bodyPr wrap="square" lIns="0" tIns="0" rIns="0" bIns="0" rtlCol="0">
            <a:spAutoFit/>
          </a:bodyPr>
          <a:lstStyle/>
          <a:p>
            <a:pPr algn="ctr">
              <a:lnSpc>
                <a:spcPts val="1500"/>
              </a:lnSpc>
            </a:pPr>
            <a:r>
              <a:rPr lang="fr-FR" sz="1600" b="1" dirty="0">
                <a:latin typeface="Calibri" panose="020F0502020204030204" pitchFamily="34" charset="0"/>
                <a:cs typeface="Calibri" panose="020F0502020204030204" pitchFamily="34" charset="0"/>
              </a:rPr>
              <a:t>Évolution de la température (°C)</a:t>
            </a:r>
          </a:p>
        </p:txBody>
      </p:sp>
      <p:pic>
        <p:nvPicPr>
          <p:cNvPr id="16" name="Image 15">
            <a:extLst>
              <a:ext uri="{FF2B5EF4-FFF2-40B4-BE49-F238E27FC236}">
                <a16:creationId xmlns:a16="http://schemas.microsoft.com/office/drawing/2014/main" id="{271A6994-4DD5-E88C-DBA3-697D6DFF4F22}"/>
              </a:ext>
            </a:extLst>
          </p:cNvPr>
          <p:cNvPicPr>
            <a:picLocks noChangeAspect="1"/>
          </p:cNvPicPr>
          <p:nvPr/>
        </p:nvPicPr>
        <p:blipFill>
          <a:blip r:embed="rId7">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296438" y="1270990"/>
            <a:ext cx="7795517" cy="297715"/>
          </a:xfrm>
          <a:prstGeom prst="rect">
            <a:avLst/>
          </a:prstGeom>
        </p:spPr>
      </p:pic>
      <p:sp>
        <p:nvSpPr>
          <p:cNvPr id="17" name="ZoneTexte 16">
            <a:extLst>
              <a:ext uri="{FF2B5EF4-FFF2-40B4-BE49-F238E27FC236}">
                <a16:creationId xmlns:a16="http://schemas.microsoft.com/office/drawing/2014/main" id="{3AE4CAFF-0C19-3889-1BAF-48A32CE302BD}"/>
              </a:ext>
            </a:extLst>
          </p:cNvPr>
          <p:cNvSpPr txBox="1"/>
          <p:nvPr/>
        </p:nvSpPr>
        <p:spPr>
          <a:xfrm>
            <a:off x="249523" y="976113"/>
            <a:ext cx="2342145"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Les caractéristiques </a:t>
            </a:r>
          </a:p>
        </p:txBody>
      </p:sp>
      <p:sp>
        <p:nvSpPr>
          <p:cNvPr id="9" name="Espace réservé du contenu 3">
            <a:extLst>
              <a:ext uri="{FF2B5EF4-FFF2-40B4-BE49-F238E27FC236}">
                <a16:creationId xmlns:a16="http://schemas.microsoft.com/office/drawing/2014/main" id="{C67D93A1-3B1D-3AFC-B152-BC177F9C5990}"/>
              </a:ext>
            </a:extLst>
          </p:cNvPr>
          <p:cNvSpPr txBox="1">
            <a:spLocks/>
          </p:cNvSpPr>
          <p:nvPr/>
        </p:nvSpPr>
        <p:spPr>
          <a:xfrm>
            <a:off x="1055458" y="662270"/>
            <a:ext cx="1027747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100" dirty="0">
                <a:solidFill>
                  <a:schemeClr val="tx1">
                    <a:lumMod val="50000"/>
                    <a:lumOff val="50000"/>
                  </a:schemeClr>
                </a:solidFill>
              </a:rPr>
              <a:t>Présenter la couche en précisant son étendue, sa composition et l’évolution de la température.</a:t>
            </a:r>
          </a:p>
        </p:txBody>
      </p:sp>
      <p:sp>
        <p:nvSpPr>
          <p:cNvPr id="18" name="ZoneTexte 17">
            <a:extLst>
              <a:ext uri="{FF2B5EF4-FFF2-40B4-BE49-F238E27FC236}">
                <a16:creationId xmlns:a16="http://schemas.microsoft.com/office/drawing/2014/main" id="{B234E154-E74C-BEA1-D207-0624F064AD6C}"/>
              </a:ext>
            </a:extLst>
          </p:cNvPr>
          <p:cNvSpPr txBox="1"/>
          <p:nvPr/>
        </p:nvSpPr>
        <p:spPr>
          <a:xfrm>
            <a:off x="4099364" y="3970841"/>
            <a:ext cx="1879340" cy="612934"/>
          </a:xfrm>
          <a:prstGeom prst="roundRect">
            <a:avLst/>
          </a:prstGeom>
          <a:noFill/>
          <a:ln>
            <a:noFill/>
          </a:ln>
          <a:effectLst/>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Température augmente </a:t>
            </a:r>
          </a:p>
        </p:txBody>
      </p:sp>
      <p:pic>
        <p:nvPicPr>
          <p:cNvPr id="19" name="Google Shape;289;p51">
            <a:extLst>
              <a:ext uri="{FF2B5EF4-FFF2-40B4-BE49-F238E27FC236}">
                <a16:creationId xmlns:a16="http://schemas.microsoft.com/office/drawing/2014/main" id="{2704CACD-1FBE-17B2-FE2A-2BB36E7C3700}"/>
              </a:ext>
            </a:extLst>
          </p:cNvPr>
          <p:cNvPicPr preferRelativeResize="0"/>
          <p:nvPr/>
        </p:nvPicPr>
        <p:blipFill rotWithShape="1">
          <a:blip r:embed="rId8">
            <a:alphaModFix/>
          </a:blip>
          <a:srcRect/>
          <a:stretch/>
        </p:blipFill>
        <p:spPr>
          <a:xfrm>
            <a:off x="11709400" y="505152"/>
            <a:ext cx="363525" cy="326372"/>
          </a:xfrm>
          <a:prstGeom prst="rect">
            <a:avLst/>
          </a:prstGeom>
          <a:noFill/>
          <a:ln>
            <a:noFill/>
          </a:ln>
        </p:spPr>
      </p:pic>
      <p:sp>
        <p:nvSpPr>
          <p:cNvPr id="20" name="ZoneTexte 19">
            <a:extLst>
              <a:ext uri="{FF2B5EF4-FFF2-40B4-BE49-F238E27FC236}">
                <a16:creationId xmlns:a16="http://schemas.microsoft.com/office/drawing/2014/main" id="{43FECB9B-60B9-0DBB-D511-38A88317C3BF}"/>
              </a:ext>
            </a:extLst>
          </p:cNvPr>
          <p:cNvSpPr txBox="1"/>
          <p:nvPr/>
        </p:nvSpPr>
        <p:spPr>
          <a:xfrm>
            <a:off x="10644620" y="6195730"/>
            <a:ext cx="1343407" cy="544830"/>
          </a:xfrm>
          <a:prstGeom prst="roundRect">
            <a:avLst/>
          </a:prstGeom>
          <a:noFill/>
        </p:spPr>
        <p:txBody>
          <a:bodyPr wrap="square" lIns="0" tIns="0" rIns="0" bIns="0" rtlCol="0">
            <a:spAutoFit/>
          </a:bodyPr>
          <a:lstStyle/>
          <a:p>
            <a:pPr algn="ctr"/>
            <a:r>
              <a:rPr lang="fr-FR" sz="1600" b="1" dirty="0">
                <a:latin typeface="Calibri" panose="020F0502020204030204" pitchFamily="34" charset="0"/>
                <a:cs typeface="Calibri" panose="020F0502020204030204" pitchFamily="34" charset="0"/>
              </a:rPr>
              <a:t>0 Km= surface de la Terre</a:t>
            </a:r>
          </a:p>
        </p:txBody>
      </p:sp>
    </p:spTree>
    <p:extLst>
      <p:ext uri="{BB962C8B-B14F-4D97-AF65-F5344CB8AC3E}">
        <p14:creationId xmlns:p14="http://schemas.microsoft.com/office/powerpoint/2010/main" val="343662657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1000"/>
                                        <p:tgtEl>
                                          <p:spTgt spid="5"/>
                                        </p:tgtEl>
                                      </p:cBhvr>
                                    </p:animEffect>
                                  </p:childTnLst>
                                </p:cTn>
                              </p:par>
                            </p:childTnLst>
                          </p:cTn>
                        </p:par>
                        <p:par>
                          <p:cTn id="26" fill="hold">
                            <p:stCondLst>
                              <p:cond delay="1000"/>
                            </p:stCondLst>
                            <p:childTnLst>
                              <p:par>
                                <p:cTn id="27" presetID="22" presetClass="entr" presetSubtype="4"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P spid="27" grpId="0" animBg="1"/>
      <p:bldP spid="28" grpId="0"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4AD7C-9D17-0E91-3A9C-7F913528B4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E347867-B790-B0FB-3801-EAE0F01CB0F9}"/>
              </a:ext>
            </a:extLst>
          </p:cNvPr>
          <p:cNvSpPr>
            <a:spLocks noGrp="1"/>
          </p:cNvSpPr>
          <p:nvPr>
            <p:ph type="title"/>
          </p:nvPr>
        </p:nvSpPr>
        <p:spPr/>
        <p:txBody>
          <a:bodyPr vert="horz" lIns="91440" tIns="45720" rIns="91440" bIns="45720" rtlCol="0" anchor="ctr">
            <a:noAutofit/>
          </a:bodyPr>
          <a:lstStyle/>
          <a:p>
            <a:r>
              <a:rPr lang="fr-FR" dirty="0">
                <a:solidFill>
                  <a:schemeClr val="tx1">
                    <a:lumMod val="50000"/>
                    <a:lumOff val="50000"/>
                  </a:schemeClr>
                </a:solidFill>
              </a:rPr>
              <a:t>Puis, la troisième couche : la mésosphère.</a:t>
            </a:r>
          </a:p>
        </p:txBody>
      </p:sp>
      <p:pic>
        <p:nvPicPr>
          <p:cNvPr id="11" name="Espace réservé du contenu 10">
            <a:extLst>
              <a:ext uri="{FF2B5EF4-FFF2-40B4-BE49-F238E27FC236}">
                <a16:creationId xmlns:a16="http://schemas.microsoft.com/office/drawing/2014/main" id="{38822C0B-A9B1-6C5D-8FDE-F4BED4CBB369}"/>
              </a:ext>
            </a:extLst>
          </p:cNvPr>
          <p:cNvPicPr>
            <a:picLocks noGrp="1" noChangeAspect="1"/>
          </p:cNvPicPr>
          <p:nvPr>
            <p:ph sz="quarter" idx="1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21375"/>
          <a:stretch>
            <a:fillRect/>
          </a:stretch>
        </p:blipFill>
        <p:spPr>
          <a:xfrm>
            <a:off x="2466362" y="2636197"/>
            <a:ext cx="7625593" cy="4049830"/>
          </a:xfrm>
          <a:prstGeom prst="rect">
            <a:avLst/>
          </a:prstGeom>
        </p:spPr>
      </p:pic>
      <p:pic>
        <p:nvPicPr>
          <p:cNvPr id="1028" name="Picture 4" descr="Images de Clip art nuage – Téléchargement gratuit sur Freepik">
            <a:extLst>
              <a:ext uri="{FF2B5EF4-FFF2-40B4-BE49-F238E27FC236}">
                <a16:creationId xmlns:a16="http://schemas.microsoft.com/office/drawing/2014/main" id="{10A6BF5A-3E34-31FF-2FBF-A175E0025B84}"/>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460653" y="5396791"/>
            <a:ext cx="721404" cy="4384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s de Clip art nuage – Téléchargement gratuit sur Freepik">
            <a:extLst>
              <a:ext uri="{FF2B5EF4-FFF2-40B4-BE49-F238E27FC236}">
                <a16:creationId xmlns:a16="http://schemas.microsoft.com/office/drawing/2014/main" id="{7AF09274-551E-E1AD-1EEE-EFB9B58F0804}"/>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074982" y="5792201"/>
            <a:ext cx="480881" cy="2922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s de Clip art nuage – Téléchargement gratuit sur Freepik">
            <a:extLst>
              <a:ext uri="{FF2B5EF4-FFF2-40B4-BE49-F238E27FC236}">
                <a16:creationId xmlns:a16="http://schemas.microsoft.com/office/drawing/2014/main" id="{B5A6A93D-7366-A983-97F6-C114F6E81CB8}"/>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8131953" y="5749189"/>
            <a:ext cx="480881" cy="29224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a:extLst>
              <a:ext uri="{FF2B5EF4-FFF2-40B4-BE49-F238E27FC236}">
                <a16:creationId xmlns:a16="http://schemas.microsoft.com/office/drawing/2014/main" id="{5946517B-227D-7A15-7B9E-3ACA6D3D5A08}"/>
              </a:ext>
            </a:extLst>
          </p:cNvPr>
          <p:cNvCxnSpPr>
            <a:cxnSpLocks/>
          </p:cNvCxnSpPr>
          <p:nvPr/>
        </p:nvCxnSpPr>
        <p:spPr>
          <a:xfrm flipV="1">
            <a:off x="2466362" y="4855302"/>
            <a:ext cx="8114298" cy="3"/>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1030" name="Picture 6" descr="14 mille Images et Photos de Avion de profil Libres de Droits | Shutterstock">
            <a:extLst>
              <a:ext uri="{FF2B5EF4-FFF2-40B4-BE49-F238E27FC236}">
                <a16:creationId xmlns:a16="http://schemas.microsoft.com/office/drawing/2014/main" id="{0D82763C-1679-CDDB-7BFB-5A0CE86DFB1A}"/>
              </a:ext>
            </a:extLst>
          </p:cNvPr>
          <p:cNvPicPr>
            <a:picLocks noChangeAspect="1" noChangeArrowheads="1"/>
          </p:cNvPicPr>
          <p:nvPr/>
        </p:nvPicPr>
        <p:blipFill rotWithShape="1">
          <a:blip r:embed="rId5">
            <a:clrChange>
              <a:clrFrom>
                <a:srgbClr val="8EC0DB"/>
              </a:clrFrom>
              <a:clrTo>
                <a:srgbClr val="8EC0DB">
                  <a:alpha val="0"/>
                </a:srgbClr>
              </a:clrTo>
            </a:clrChange>
            <a:extLst>
              <a:ext uri="{28A0092B-C50C-407E-A947-70E740481C1C}">
                <a14:useLocalDpi xmlns:a14="http://schemas.microsoft.com/office/drawing/2010/main" val="0"/>
              </a:ext>
            </a:extLst>
          </a:blip>
          <a:srcRect l="6634" t="10976" r="10093" b="19867"/>
          <a:stretch>
            <a:fillRect/>
          </a:stretch>
        </p:blipFill>
        <p:spPr bwMode="auto">
          <a:xfrm>
            <a:off x="5917078" y="4606070"/>
            <a:ext cx="1543575" cy="54148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cteur droit 4">
            <a:extLst>
              <a:ext uri="{FF2B5EF4-FFF2-40B4-BE49-F238E27FC236}">
                <a16:creationId xmlns:a16="http://schemas.microsoft.com/office/drawing/2014/main" id="{15AB1FAA-F237-F3B9-29A1-0AF25933B752}"/>
              </a:ext>
            </a:extLst>
          </p:cNvPr>
          <p:cNvCxnSpPr>
            <a:cxnSpLocks/>
          </p:cNvCxnSpPr>
          <p:nvPr/>
        </p:nvCxnSpPr>
        <p:spPr>
          <a:xfrm>
            <a:off x="2480402" y="2642683"/>
            <a:ext cx="8100258" cy="6487"/>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6" name="Image 5">
            <a:extLst>
              <a:ext uri="{FF2B5EF4-FFF2-40B4-BE49-F238E27FC236}">
                <a16:creationId xmlns:a16="http://schemas.microsoft.com/office/drawing/2014/main" id="{75B01887-6E26-42B7-CCB0-DEC719E1DE32}"/>
              </a:ext>
            </a:extLst>
          </p:cNvPr>
          <p:cNvPicPr>
            <a:picLocks noChangeAspect="1"/>
          </p:cNvPicPr>
          <p:nvPr/>
        </p:nvPicPr>
        <p:blipFill>
          <a:blip r:embed="rId6"/>
          <a:srcRect t="19320" b="56723"/>
          <a:stretch>
            <a:fillRect/>
          </a:stretch>
        </p:blipFill>
        <p:spPr>
          <a:xfrm>
            <a:off x="3294705" y="2649170"/>
            <a:ext cx="4096867" cy="1164069"/>
          </a:xfrm>
          <a:prstGeom prst="rect">
            <a:avLst/>
          </a:prstGeom>
        </p:spPr>
      </p:pic>
      <p:pic>
        <p:nvPicPr>
          <p:cNvPr id="7" name="Image 6">
            <a:extLst>
              <a:ext uri="{FF2B5EF4-FFF2-40B4-BE49-F238E27FC236}">
                <a16:creationId xmlns:a16="http://schemas.microsoft.com/office/drawing/2014/main" id="{6F65474A-BAA9-09E6-26EF-C3A1F2714331}"/>
              </a:ext>
            </a:extLst>
          </p:cNvPr>
          <p:cNvPicPr>
            <a:picLocks noChangeAspect="1"/>
          </p:cNvPicPr>
          <p:nvPr/>
        </p:nvPicPr>
        <p:blipFill>
          <a:blip r:embed="rId6"/>
          <a:srcRect t="43277" b="35276"/>
          <a:stretch>
            <a:fillRect/>
          </a:stretch>
        </p:blipFill>
        <p:spPr>
          <a:xfrm>
            <a:off x="3294705" y="3813242"/>
            <a:ext cx="4096867" cy="1042060"/>
          </a:xfrm>
          <a:prstGeom prst="rect">
            <a:avLst/>
          </a:prstGeom>
        </p:spPr>
      </p:pic>
      <p:pic>
        <p:nvPicPr>
          <p:cNvPr id="8" name="Image 7">
            <a:extLst>
              <a:ext uri="{FF2B5EF4-FFF2-40B4-BE49-F238E27FC236}">
                <a16:creationId xmlns:a16="http://schemas.microsoft.com/office/drawing/2014/main" id="{CCD746EC-43E1-C9A7-86F4-0F24C4A7C8C2}"/>
              </a:ext>
            </a:extLst>
          </p:cNvPr>
          <p:cNvPicPr>
            <a:picLocks noChangeAspect="1"/>
          </p:cNvPicPr>
          <p:nvPr/>
        </p:nvPicPr>
        <p:blipFill>
          <a:blip r:embed="rId6"/>
          <a:srcRect t="64723"/>
          <a:stretch>
            <a:fillRect/>
          </a:stretch>
        </p:blipFill>
        <p:spPr>
          <a:xfrm>
            <a:off x="3294705" y="4855304"/>
            <a:ext cx="4096867" cy="1714074"/>
          </a:xfrm>
          <a:prstGeom prst="rect">
            <a:avLst/>
          </a:prstGeom>
        </p:spPr>
      </p:pic>
      <p:cxnSp>
        <p:nvCxnSpPr>
          <p:cNvPr id="10" name="Connecteur droit 9">
            <a:extLst>
              <a:ext uri="{FF2B5EF4-FFF2-40B4-BE49-F238E27FC236}">
                <a16:creationId xmlns:a16="http://schemas.microsoft.com/office/drawing/2014/main" id="{7379DBB5-5D28-6955-E2AC-4F164B47B101}"/>
              </a:ext>
            </a:extLst>
          </p:cNvPr>
          <p:cNvCxnSpPr>
            <a:cxnSpLocks/>
          </p:cNvCxnSpPr>
          <p:nvPr/>
        </p:nvCxnSpPr>
        <p:spPr>
          <a:xfrm>
            <a:off x="2466362" y="3813243"/>
            <a:ext cx="8114298"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4" name="ZoneTexte 13">
            <a:extLst>
              <a:ext uri="{FF2B5EF4-FFF2-40B4-BE49-F238E27FC236}">
                <a16:creationId xmlns:a16="http://schemas.microsoft.com/office/drawing/2014/main" id="{7BC33AB6-3606-94B5-C118-3A33AD045398}"/>
              </a:ext>
            </a:extLst>
          </p:cNvPr>
          <p:cNvSpPr txBox="1"/>
          <p:nvPr/>
        </p:nvSpPr>
        <p:spPr>
          <a:xfrm>
            <a:off x="10652664" y="4702070"/>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12 Km</a:t>
            </a:r>
          </a:p>
        </p:txBody>
      </p:sp>
      <p:sp>
        <p:nvSpPr>
          <p:cNvPr id="15" name="ZoneTexte 14">
            <a:extLst>
              <a:ext uri="{FF2B5EF4-FFF2-40B4-BE49-F238E27FC236}">
                <a16:creationId xmlns:a16="http://schemas.microsoft.com/office/drawing/2014/main" id="{BD032361-E124-97B4-406E-67C07141A37E}"/>
              </a:ext>
            </a:extLst>
          </p:cNvPr>
          <p:cNvSpPr txBox="1"/>
          <p:nvPr/>
        </p:nvSpPr>
        <p:spPr>
          <a:xfrm>
            <a:off x="10652664" y="3664374"/>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50 Km</a:t>
            </a:r>
          </a:p>
        </p:txBody>
      </p:sp>
      <p:sp>
        <p:nvSpPr>
          <p:cNvPr id="22" name="ZoneTexte 21">
            <a:extLst>
              <a:ext uri="{FF2B5EF4-FFF2-40B4-BE49-F238E27FC236}">
                <a16:creationId xmlns:a16="http://schemas.microsoft.com/office/drawing/2014/main" id="{B7E4B8C8-DBC1-9A18-E18B-F8EA3665F88D}"/>
              </a:ext>
            </a:extLst>
          </p:cNvPr>
          <p:cNvSpPr txBox="1"/>
          <p:nvPr/>
        </p:nvSpPr>
        <p:spPr>
          <a:xfrm>
            <a:off x="10687497" y="2495936"/>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85 Km</a:t>
            </a:r>
          </a:p>
        </p:txBody>
      </p:sp>
      <p:pic>
        <p:nvPicPr>
          <p:cNvPr id="23" name="Image 22">
            <a:extLst>
              <a:ext uri="{FF2B5EF4-FFF2-40B4-BE49-F238E27FC236}">
                <a16:creationId xmlns:a16="http://schemas.microsoft.com/office/drawing/2014/main" id="{353C18D3-9EEC-96F0-B4B9-B13A01B1914C}"/>
              </a:ext>
            </a:extLst>
          </p:cNvPr>
          <p:cNvPicPr>
            <a:picLocks noChangeAspect="1"/>
          </p:cNvPicPr>
          <p:nvPr/>
        </p:nvPicPr>
        <p:blipFill>
          <a:blip r:embed="rId7">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7851864" y="3808375"/>
            <a:ext cx="5457592" cy="297715"/>
          </a:xfrm>
          <a:prstGeom prst="rect">
            <a:avLst/>
          </a:prstGeom>
        </p:spPr>
      </p:pic>
      <p:sp>
        <p:nvSpPr>
          <p:cNvPr id="24" name="ZoneTexte 23">
            <a:extLst>
              <a:ext uri="{FF2B5EF4-FFF2-40B4-BE49-F238E27FC236}">
                <a16:creationId xmlns:a16="http://schemas.microsoft.com/office/drawing/2014/main" id="{3B7DCAEF-9106-2F71-3E4C-709437F064A3}"/>
              </a:ext>
            </a:extLst>
          </p:cNvPr>
          <p:cNvSpPr txBox="1"/>
          <p:nvPr/>
        </p:nvSpPr>
        <p:spPr>
          <a:xfrm>
            <a:off x="10479995" y="965191"/>
            <a:ext cx="1462482" cy="306467"/>
          </a:xfrm>
          <a:prstGeom prst="roundRect">
            <a:avLst/>
          </a:prstGeom>
          <a:solidFill>
            <a:schemeClr val="accent6">
              <a:lumMod val="40000"/>
              <a:lumOff val="60000"/>
            </a:schemeClr>
          </a:solid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Altitude (Km)</a:t>
            </a:r>
          </a:p>
        </p:txBody>
      </p:sp>
      <p:cxnSp>
        <p:nvCxnSpPr>
          <p:cNvPr id="25" name="Connecteur droit 24">
            <a:extLst>
              <a:ext uri="{FF2B5EF4-FFF2-40B4-BE49-F238E27FC236}">
                <a16:creationId xmlns:a16="http://schemas.microsoft.com/office/drawing/2014/main" id="{87719D20-DFFB-5784-DBDD-A6B1AD0CA242}"/>
              </a:ext>
            </a:extLst>
          </p:cNvPr>
          <p:cNvCxnSpPr>
            <a:cxnSpLocks/>
          </p:cNvCxnSpPr>
          <p:nvPr/>
        </p:nvCxnSpPr>
        <p:spPr>
          <a:xfrm rot="5400000">
            <a:off x="2641208" y="1950349"/>
            <a:ext cx="1368000"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26" name="ZoneTexte 25">
            <a:extLst>
              <a:ext uri="{FF2B5EF4-FFF2-40B4-BE49-F238E27FC236}">
                <a16:creationId xmlns:a16="http://schemas.microsoft.com/office/drawing/2014/main" id="{D21844D9-8AC8-4D15-3BEE-267AE73BD733}"/>
              </a:ext>
            </a:extLst>
          </p:cNvPr>
          <p:cNvSpPr txBox="1"/>
          <p:nvPr/>
        </p:nvSpPr>
        <p:spPr>
          <a:xfrm>
            <a:off x="4371244" y="4889940"/>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- 56 °C</a:t>
            </a:r>
          </a:p>
        </p:txBody>
      </p:sp>
      <p:sp>
        <p:nvSpPr>
          <p:cNvPr id="27" name="ZoneTexte 26">
            <a:extLst>
              <a:ext uri="{FF2B5EF4-FFF2-40B4-BE49-F238E27FC236}">
                <a16:creationId xmlns:a16="http://schemas.microsoft.com/office/drawing/2014/main" id="{3F200CF5-CE06-01AE-E652-E80AB71EDC93}"/>
              </a:ext>
            </a:extLst>
          </p:cNvPr>
          <p:cNvSpPr txBox="1"/>
          <p:nvPr/>
        </p:nvSpPr>
        <p:spPr>
          <a:xfrm>
            <a:off x="7219027" y="387457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0 °C</a:t>
            </a:r>
          </a:p>
        </p:txBody>
      </p:sp>
      <p:sp>
        <p:nvSpPr>
          <p:cNvPr id="28" name="ZoneTexte 27">
            <a:extLst>
              <a:ext uri="{FF2B5EF4-FFF2-40B4-BE49-F238E27FC236}">
                <a16:creationId xmlns:a16="http://schemas.microsoft.com/office/drawing/2014/main" id="{ED67DD0F-237D-8241-078B-D2E33191517C}"/>
              </a:ext>
            </a:extLst>
          </p:cNvPr>
          <p:cNvSpPr txBox="1"/>
          <p:nvPr/>
        </p:nvSpPr>
        <p:spPr>
          <a:xfrm>
            <a:off x="2557702" y="2695677"/>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- 90 °C</a:t>
            </a:r>
          </a:p>
        </p:txBody>
      </p:sp>
      <p:sp>
        <p:nvSpPr>
          <p:cNvPr id="29" name="ZoneTexte 28">
            <a:extLst>
              <a:ext uri="{FF2B5EF4-FFF2-40B4-BE49-F238E27FC236}">
                <a16:creationId xmlns:a16="http://schemas.microsoft.com/office/drawing/2014/main" id="{09DEE7DE-D871-0376-C0A2-C5D83D282EFC}"/>
              </a:ext>
            </a:extLst>
          </p:cNvPr>
          <p:cNvSpPr txBox="1"/>
          <p:nvPr/>
        </p:nvSpPr>
        <p:spPr>
          <a:xfrm>
            <a:off x="6776839" y="616800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+15 °C</a:t>
            </a:r>
          </a:p>
        </p:txBody>
      </p:sp>
      <p:pic>
        <p:nvPicPr>
          <p:cNvPr id="30" name="Picture 4" descr="Images de Satellite png – Téléchargement gratuit sur Freepik">
            <a:extLst>
              <a:ext uri="{FF2B5EF4-FFF2-40B4-BE49-F238E27FC236}">
                <a16:creationId xmlns:a16="http://schemas.microsoft.com/office/drawing/2014/main" id="{CB9C4379-2200-AE3D-9BEB-58C928A934E3}"/>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4858" y="2308705"/>
            <a:ext cx="961127" cy="594179"/>
          </a:xfrm>
          <a:prstGeom prst="rect">
            <a:avLst/>
          </a:prstGeom>
          <a:noFill/>
          <a:extLst>
            <a:ext uri="{909E8E84-426E-40DD-AFC4-6F175D3DCCD1}">
              <a14:hiddenFill xmlns:a14="http://schemas.microsoft.com/office/drawing/2010/main">
                <a:solidFill>
                  <a:srgbClr val="FFFFFF"/>
                </a:solidFill>
              </a14:hiddenFill>
            </a:ext>
          </a:extLst>
        </p:spPr>
      </p:pic>
      <p:sp>
        <p:nvSpPr>
          <p:cNvPr id="31" name="ZoneTexte 30">
            <a:extLst>
              <a:ext uri="{FF2B5EF4-FFF2-40B4-BE49-F238E27FC236}">
                <a16:creationId xmlns:a16="http://schemas.microsoft.com/office/drawing/2014/main" id="{73A1272A-C842-926D-BEAE-B3EB07EECF38}"/>
              </a:ext>
            </a:extLst>
          </p:cNvPr>
          <p:cNvSpPr txBox="1"/>
          <p:nvPr/>
        </p:nvSpPr>
        <p:spPr>
          <a:xfrm>
            <a:off x="333310" y="5196407"/>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Troposphère </a:t>
            </a:r>
          </a:p>
        </p:txBody>
      </p:sp>
      <p:sp>
        <p:nvSpPr>
          <p:cNvPr id="32" name="ZoneTexte 31">
            <a:extLst>
              <a:ext uri="{FF2B5EF4-FFF2-40B4-BE49-F238E27FC236}">
                <a16:creationId xmlns:a16="http://schemas.microsoft.com/office/drawing/2014/main" id="{1976E1CB-4573-C68F-B8D2-44337F2DF1C4}"/>
              </a:ext>
            </a:extLst>
          </p:cNvPr>
          <p:cNvSpPr txBox="1"/>
          <p:nvPr/>
        </p:nvSpPr>
        <p:spPr>
          <a:xfrm>
            <a:off x="298977" y="5555068"/>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Vapeur d’eau</a:t>
            </a:r>
          </a:p>
        </p:txBody>
      </p:sp>
      <p:sp>
        <p:nvSpPr>
          <p:cNvPr id="33" name="ZoneTexte 32">
            <a:extLst>
              <a:ext uri="{FF2B5EF4-FFF2-40B4-BE49-F238E27FC236}">
                <a16:creationId xmlns:a16="http://schemas.microsoft.com/office/drawing/2014/main" id="{35A703E5-8C00-EFB7-9628-3285E22D0277}"/>
              </a:ext>
            </a:extLst>
          </p:cNvPr>
          <p:cNvSpPr txBox="1"/>
          <p:nvPr/>
        </p:nvSpPr>
        <p:spPr>
          <a:xfrm>
            <a:off x="399932" y="3822349"/>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Stratosphère </a:t>
            </a:r>
          </a:p>
        </p:txBody>
      </p:sp>
      <p:sp>
        <p:nvSpPr>
          <p:cNvPr id="34" name="ZoneTexte 33">
            <a:extLst>
              <a:ext uri="{FF2B5EF4-FFF2-40B4-BE49-F238E27FC236}">
                <a16:creationId xmlns:a16="http://schemas.microsoft.com/office/drawing/2014/main" id="{CEE5355E-7508-9226-D44C-28765758E9DB}"/>
              </a:ext>
            </a:extLst>
          </p:cNvPr>
          <p:cNvSpPr txBox="1"/>
          <p:nvPr/>
        </p:nvSpPr>
        <p:spPr>
          <a:xfrm>
            <a:off x="365599" y="4181010"/>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Ozone </a:t>
            </a:r>
          </a:p>
        </p:txBody>
      </p:sp>
      <p:sp>
        <p:nvSpPr>
          <p:cNvPr id="35" name="ZoneTexte 34">
            <a:extLst>
              <a:ext uri="{FF2B5EF4-FFF2-40B4-BE49-F238E27FC236}">
                <a16:creationId xmlns:a16="http://schemas.microsoft.com/office/drawing/2014/main" id="{A2F49705-EE40-301A-040C-37B7880A9769}"/>
              </a:ext>
            </a:extLst>
          </p:cNvPr>
          <p:cNvSpPr txBox="1"/>
          <p:nvPr/>
        </p:nvSpPr>
        <p:spPr>
          <a:xfrm>
            <a:off x="399932" y="2600681"/>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Mésosphère </a:t>
            </a:r>
          </a:p>
        </p:txBody>
      </p:sp>
      <p:sp>
        <p:nvSpPr>
          <p:cNvPr id="36" name="ZoneTexte 35">
            <a:extLst>
              <a:ext uri="{FF2B5EF4-FFF2-40B4-BE49-F238E27FC236}">
                <a16:creationId xmlns:a16="http://schemas.microsoft.com/office/drawing/2014/main" id="{F0BD3C47-ECE0-13F6-08A5-8609B345C6B5}"/>
              </a:ext>
            </a:extLst>
          </p:cNvPr>
          <p:cNvSpPr txBox="1"/>
          <p:nvPr/>
        </p:nvSpPr>
        <p:spPr>
          <a:xfrm>
            <a:off x="365599" y="2959342"/>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Traces d’ozone </a:t>
            </a:r>
          </a:p>
        </p:txBody>
      </p:sp>
      <p:sp>
        <p:nvSpPr>
          <p:cNvPr id="4" name="ZoneTexte 3">
            <a:extLst>
              <a:ext uri="{FF2B5EF4-FFF2-40B4-BE49-F238E27FC236}">
                <a16:creationId xmlns:a16="http://schemas.microsoft.com/office/drawing/2014/main" id="{2C382759-924D-2842-80BE-63483E30F473}"/>
              </a:ext>
            </a:extLst>
          </p:cNvPr>
          <p:cNvSpPr txBox="1"/>
          <p:nvPr/>
        </p:nvSpPr>
        <p:spPr>
          <a:xfrm>
            <a:off x="4565837" y="1040550"/>
            <a:ext cx="2825735" cy="219493"/>
          </a:xfrm>
          <a:prstGeom prst="roundRect">
            <a:avLst/>
          </a:prstGeom>
          <a:solidFill>
            <a:schemeClr val="accent2">
              <a:lumMod val="40000"/>
              <a:lumOff val="60000"/>
            </a:schemeClr>
          </a:solidFill>
        </p:spPr>
        <p:txBody>
          <a:bodyPr wrap="square" lIns="0" tIns="0" rIns="0" bIns="0" rtlCol="0">
            <a:spAutoFit/>
          </a:bodyPr>
          <a:lstStyle/>
          <a:p>
            <a:pPr algn="ctr">
              <a:lnSpc>
                <a:spcPts val="1500"/>
              </a:lnSpc>
            </a:pPr>
            <a:r>
              <a:rPr lang="fr-FR" sz="1600" b="1" dirty="0">
                <a:latin typeface="Calibri" panose="020F0502020204030204" pitchFamily="34" charset="0"/>
                <a:cs typeface="Calibri" panose="020F0502020204030204" pitchFamily="34" charset="0"/>
              </a:rPr>
              <a:t>Évolution de la température (°C)</a:t>
            </a:r>
          </a:p>
        </p:txBody>
      </p:sp>
      <p:pic>
        <p:nvPicPr>
          <p:cNvPr id="16" name="Image 15">
            <a:extLst>
              <a:ext uri="{FF2B5EF4-FFF2-40B4-BE49-F238E27FC236}">
                <a16:creationId xmlns:a16="http://schemas.microsoft.com/office/drawing/2014/main" id="{BE540296-A9C7-7163-6AD0-477B14DBF19C}"/>
              </a:ext>
            </a:extLst>
          </p:cNvPr>
          <p:cNvPicPr>
            <a:picLocks noChangeAspect="1"/>
          </p:cNvPicPr>
          <p:nvPr/>
        </p:nvPicPr>
        <p:blipFill>
          <a:blip r:embed="rId7">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296438" y="1270990"/>
            <a:ext cx="7795517" cy="297715"/>
          </a:xfrm>
          <a:prstGeom prst="rect">
            <a:avLst/>
          </a:prstGeom>
        </p:spPr>
      </p:pic>
      <p:sp>
        <p:nvSpPr>
          <p:cNvPr id="17" name="ZoneTexte 16">
            <a:extLst>
              <a:ext uri="{FF2B5EF4-FFF2-40B4-BE49-F238E27FC236}">
                <a16:creationId xmlns:a16="http://schemas.microsoft.com/office/drawing/2014/main" id="{CC184C27-6443-D65F-16EF-D1772AED77C1}"/>
              </a:ext>
            </a:extLst>
          </p:cNvPr>
          <p:cNvSpPr txBox="1"/>
          <p:nvPr/>
        </p:nvSpPr>
        <p:spPr>
          <a:xfrm>
            <a:off x="249523" y="976113"/>
            <a:ext cx="2342145"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Les caractéristiques </a:t>
            </a:r>
          </a:p>
        </p:txBody>
      </p:sp>
      <p:sp>
        <p:nvSpPr>
          <p:cNvPr id="3" name="Espace réservé du contenu 3">
            <a:extLst>
              <a:ext uri="{FF2B5EF4-FFF2-40B4-BE49-F238E27FC236}">
                <a16:creationId xmlns:a16="http://schemas.microsoft.com/office/drawing/2014/main" id="{309DBCC4-D51A-545F-7384-E14A541056F1}"/>
              </a:ext>
            </a:extLst>
          </p:cNvPr>
          <p:cNvSpPr txBox="1">
            <a:spLocks/>
          </p:cNvSpPr>
          <p:nvPr/>
        </p:nvSpPr>
        <p:spPr>
          <a:xfrm>
            <a:off x="1055458" y="662270"/>
            <a:ext cx="1027747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100" dirty="0">
                <a:solidFill>
                  <a:schemeClr val="tx1">
                    <a:lumMod val="50000"/>
                    <a:lumOff val="50000"/>
                  </a:schemeClr>
                </a:solidFill>
              </a:rPr>
              <a:t>Présenter la couche en précisant son étendue, sa composition et l’évolution de la température.</a:t>
            </a:r>
          </a:p>
        </p:txBody>
      </p:sp>
      <p:sp>
        <p:nvSpPr>
          <p:cNvPr id="18" name="ZoneTexte 17">
            <a:extLst>
              <a:ext uri="{FF2B5EF4-FFF2-40B4-BE49-F238E27FC236}">
                <a16:creationId xmlns:a16="http://schemas.microsoft.com/office/drawing/2014/main" id="{014CBC50-DBB5-9C27-3305-0D955C71373A}"/>
              </a:ext>
            </a:extLst>
          </p:cNvPr>
          <p:cNvSpPr txBox="1"/>
          <p:nvPr/>
        </p:nvSpPr>
        <p:spPr>
          <a:xfrm>
            <a:off x="3259919" y="3044420"/>
            <a:ext cx="1879340" cy="612934"/>
          </a:xfrm>
          <a:prstGeom prst="roundRect">
            <a:avLst/>
          </a:prstGeom>
          <a:noFill/>
          <a:ln>
            <a:noFill/>
          </a:ln>
          <a:effectLst/>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Température diminue </a:t>
            </a:r>
          </a:p>
        </p:txBody>
      </p:sp>
      <p:pic>
        <p:nvPicPr>
          <p:cNvPr id="19" name="Google Shape;289;p51">
            <a:extLst>
              <a:ext uri="{FF2B5EF4-FFF2-40B4-BE49-F238E27FC236}">
                <a16:creationId xmlns:a16="http://schemas.microsoft.com/office/drawing/2014/main" id="{D55055F1-3FC5-4AAB-BC32-FED160492235}"/>
              </a:ext>
            </a:extLst>
          </p:cNvPr>
          <p:cNvPicPr preferRelativeResize="0"/>
          <p:nvPr/>
        </p:nvPicPr>
        <p:blipFill rotWithShape="1">
          <a:blip r:embed="rId9">
            <a:alphaModFix/>
          </a:blip>
          <a:srcRect/>
          <a:stretch/>
        </p:blipFill>
        <p:spPr>
          <a:xfrm>
            <a:off x="11709400" y="505152"/>
            <a:ext cx="363525" cy="326372"/>
          </a:xfrm>
          <a:prstGeom prst="rect">
            <a:avLst/>
          </a:prstGeom>
          <a:noFill/>
          <a:ln>
            <a:noFill/>
          </a:ln>
        </p:spPr>
      </p:pic>
      <p:sp>
        <p:nvSpPr>
          <p:cNvPr id="20" name="ZoneTexte 19">
            <a:extLst>
              <a:ext uri="{FF2B5EF4-FFF2-40B4-BE49-F238E27FC236}">
                <a16:creationId xmlns:a16="http://schemas.microsoft.com/office/drawing/2014/main" id="{32A2F768-8427-00AB-A850-52AE258508A1}"/>
              </a:ext>
            </a:extLst>
          </p:cNvPr>
          <p:cNvSpPr txBox="1"/>
          <p:nvPr/>
        </p:nvSpPr>
        <p:spPr>
          <a:xfrm>
            <a:off x="10644620" y="6195730"/>
            <a:ext cx="1343407" cy="544830"/>
          </a:xfrm>
          <a:prstGeom prst="roundRect">
            <a:avLst/>
          </a:prstGeom>
          <a:noFill/>
        </p:spPr>
        <p:txBody>
          <a:bodyPr wrap="square" lIns="0" tIns="0" rIns="0" bIns="0" rtlCol="0">
            <a:spAutoFit/>
          </a:bodyPr>
          <a:lstStyle/>
          <a:p>
            <a:pPr algn="ctr"/>
            <a:r>
              <a:rPr lang="fr-FR" sz="1600" b="1" dirty="0">
                <a:latin typeface="Calibri" panose="020F0502020204030204" pitchFamily="34" charset="0"/>
                <a:cs typeface="Calibri" panose="020F0502020204030204" pitchFamily="34" charset="0"/>
              </a:rPr>
              <a:t>0 Km= surface de la Terre</a:t>
            </a:r>
          </a:p>
        </p:txBody>
      </p:sp>
    </p:spTree>
    <p:extLst>
      <p:ext uri="{BB962C8B-B14F-4D97-AF65-F5344CB8AC3E}">
        <p14:creationId xmlns:p14="http://schemas.microsoft.com/office/powerpoint/2010/main" val="35636715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 presetClass="entr" presetSubtype="8"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 calcmode="lin" valueType="num">
                                      <p:cBhvr additive="base">
                                        <p:cTn id="10" dur="500" fill="hold"/>
                                        <p:tgtEl>
                                          <p:spTgt spid="30"/>
                                        </p:tgtEl>
                                        <p:attrNameLst>
                                          <p:attrName>ppt_x</p:attrName>
                                        </p:attrNameLst>
                                      </p:cBhvr>
                                      <p:tavLst>
                                        <p:tav tm="0">
                                          <p:val>
                                            <p:strVal val="0-#ppt_w/2"/>
                                          </p:val>
                                        </p:tav>
                                        <p:tav tm="100000">
                                          <p:val>
                                            <p:strVal val="#ppt_x"/>
                                          </p:val>
                                        </p:tav>
                                      </p:tavLst>
                                    </p:anim>
                                    <p:anim calcmode="lin" valueType="num">
                                      <p:cBhvr additive="base">
                                        <p:cTn id="11" dur="500" fill="hold"/>
                                        <p:tgtEl>
                                          <p:spTgt spid="30"/>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1000"/>
                                        <p:tgtEl>
                                          <p:spTgt spid="6"/>
                                        </p:tgtEl>
                                      </p:cBhvr>
                                    </p:animEffect>
                                  </p:childTnLst>
                                </p:cTn>
                              </p:par>
                            </p:childTnLst>
                          </p:cTn>
                        </p:par>
                        <p:par>
                          <p:cTn id="30" fill="hold">
                            <p:stCondLst>
                              <p:cond delay="1000"/>
                            </p:stCondLst>
                            <p:childTnLst>
                              <p:par>
                                <p:cTn id="31" presetID="22" presetClass="entr" presetSubtype="4"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down)">
                                      <p:cBhvr>
                                        <p:cTn id="33" dur="500"/>
                                        <p:tgtEl>
                                          <p:spTgt spid="25"/>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8" grpId="0"/>
      <p:bldP spid="35" grpId="0" animBg="1"/>
      <p:bldP spid="36" grpId="0" animBg="1"/>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982E2-E1B3-99D2-87E2-382B302AD1D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3DC2F0A-79AA-6552-6119-C93797AF573C}"/>
              </a:ext>
            </a:extLst>
          </p:cNvPr>
          <p:cNvSpPr>
            <a:spLocks noGrp="1"/>
          </p:cNvSpPr>
          <p:nvPr>
            <p:ph type="title"/>
          </p:nvPr>
        </p:nvSpPr>
        <p:spPr/>
        <p:txBody>
          <a:bodyPr vert="horz" lIns="91440" tIns="45720" rIns="91440" bIns="45720" rtlCol="0" anchor="ctr">
            <a:noAutofit/>
          </a:bodyPr>
          <a:lstStyle/>
          <a:p>
            <a:r>
              <a:rPr lang="fr-FR" dirty="0">
                <a:solidFill>
                  <a:schemeClr val="tx1">
                    <a:lumMod val="50000"/>
                    <a:lumOff val="50000"/>
                  </a:schemeClr>
                </a:solidFill>
              </a:rPr>
              <a:t>Enfin, la dernière couche : la thermosphère.</a:t>
            </a:r>
          </a:p>
        </p:txBody>
      </p:sp>
      <p:pic>
        <p:nvPicPr>
          <p:cNvPr id="11" name="Espace réservé du contenu 10">
            <a:extLst>
              <a:ext uri="{FF2B5EF4-FFF2-40B4-BE49-F238E27FC236}">
                <a16:creationId xmlns:a16="http://schemas.microsoft.com/office/drawing/2014/main" id="{FBC4FC1A-54F4-3C25-1FBE-E8B8E7DA88C1}"/>
              </a:ext>
            </a:extLst>
          </p:cNvPr>
          <p:cNvPicPr>
            <a:picLocks noGrp="1" noChangeAspect="1"/>
          </p:cNvPicPr>
          <p:nvPr>
            <p:ph sz="quarter" idx="1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212"/>
          <a:stretch>
            <a:fillRect/>
          </a:stretch>
        </p:blipFill>
        <p:spPr>
          <a:xfrm>
            <a:off x="2466362" y="1524291"/>
            <a:ext cx="7625593" cy="5161736"/>
          </a:xfrm>
          <a:prstGeom prst="rect">
            <a:avLst/>
          </a:prstGeom>
        </p:spPr>
      </p:pic>
      <p:pic>
        <p:nvPicPr>
          <p:cNvPr id="1028" name="Picture 4" descr="Images de Clip art nuage – Téléchargement gratuit sur Freepik">
            <a:extLst>
              <a:ext uri="{FF2B5EF4-FFF2-40B4-BE49-F238E27FC236}">
                <a16:creationId xmlns:a16="http://schemas.microsoft.com/office/drawing/2014/main" id="{9E96DE6D-8254-8037-ED94-27E32F72F96B}"/>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460653" y="5396791"/>
            <a:ext cx="721404" cy="438422"/>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Connecteur droit 22">
            <a:extLst>
              <a:ext uri="{FF2B5EF4-FFF2-40B4-BE49-F238E27FC236}">
                <a16:creationId xmlns:a16="http://schemas.microsoft.com/office/drawing/2014/main" id="{A6AA7754-3CF5-D79F-E65B-7755016C5D3A}"/>
              </a:ext>
            </a:extLst>
          </p:cNvPr>
          <p:cNvCxnSpPr>
            <a:cxnSpLocks/>
          </p:cNvCxnSpPr>
          <p:nvPr/>
        </p:nvCxnSpPr>
        <p:spPr>
          <a:xfrm flipV="1">
            <a:off x="2466362" y="4855302"/>
            <a:ext cx="8114298" cy="3"/>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12" name="Picture 4" descr="Images de Clip art nuage – Téléchargement gratuit sur Freepik">
            <a:extLst>
              <a:ext uri="{FF2B5EF4-FFF2-40B4-BE49-F238E27FC236}">
                <a16:creationId xmlns:a16="http://schemas.microsoft.com/office/drawing/2014/main" id="{9DA62DE3-02D2-DF9F-2171-C4750B1DB62F}"/>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7074982" y="5792201"/>
            <a:ext cx="480881" cy="2922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s de Clip art nuage – Téléchargement gratuit sur Freepik">
            <a:extLst>
              <a:ext uri="{FF2B5EF4-FFF2-40B4-BE49-F238E27FC236}">
                <a16:creationId xmlns:a16="http://schemas.microsoft.com/office/drawing/2014/main" id="{4E4E6CC9-8B70-64E3-ADDB-4AE9D01A1E04}"/>
              </a:ext>
            </a:extLst>
          </p:cNvPr>
          <p:cNvPicPr>
            <a:picLocks noChangeAspect="1" noChangeArrowheads="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17013" t="29114" r="16565" b="30519"/>
          <a:stretch>
            <a:fillRect/>
          </a:stretch>
        </p:blipFill>
        <p:spPr bwMode="auto">
          <a:xfrm>
            <a:off x="8131953" y="5749189"/>
            <a:ext cx="480881" cy="2922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4 mille Images et Photos de Avion de profil Libres de Droits | Shutterstock">
            <a:extLst>
              <a:ext uri="{FF2B5EF4-FFF2-40B4-BE49-F238E27FC236}">
                <a16:creationId xmlns:a16="http://schemas.microsoft.com/office/drawing/2014/main" id="{89AF887C-DEA5-3FCB-E690-9CAD02C1F531}"/>
              </a:ext>
            </a:extLst>
          </p:cNvPr>
          <p:cNvPicPr>
            <a:picLocks noChangeAspect="1" noChangeArrowheads="1"/>
          </p:cNvPicPr>
          <p:nvPr/>
        </p:nvPicPr>
        <p:blipFill rotWithShape="1">
          <a:blip r:embed="rId5">
            <a:clrChange>
              <a:clrFrom>
                <a:srgbClr val="8EC0DB"/>
              </a:clrFrom>
              <a:clrTo>
                <a:srgbClr val="8EC0DB">
                  <a:alpha val="0"/>
                </a:srgbClr>
              </a:clrTo>
            </a:clrChange>
            <a:extLst>
              <a:ext uri="{28A0092B-C50C-407E-A947-70E740481C1C}">
                <a14:useLocalDpi xmlns:a14="http://schemas.microsoft.com/office/drawing/2010/main" val="0"/>
              </a:ext>
            </a:extLst>
          </a:blip>
          <a:srcRect l="6634" t="10976" r="10093" b="19867"/>
          <a:stretch>
            <a:fillRect/>
          </a:stretch>
        </p:blipFill>
        <p:spPr bwMode="auto">
          <a:xfrm>
            <a:off x="5917078" y="4606070"/>
            <a:ext cx="1543575" cy="541485"/>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85B7B946-6ECF-C255-18C2-B2AF58E893BC}"/>
              </a:ext>
            </a:extLst>
          </p:cNvPr>
          <p:cNvPicPr>
            <a:picLocks noChangeAspect="1"/>
          </p:cNvPicPr>
          <p:nvPr/>
        </p:nvPicPr>
        <p:blipFill>
          <a:blip r:embed="rId6">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7851864" y="3808375"/>
            <a:ext cx="5457592" cy="297715"/>
          </a:xfrm>
          <a:prstGeom prst="rect">
            <a:avLst/>
          </a:prstGeom>
        </p:spPr>
      </p:pic>
      <p:sp>
        <p:nvSpPr>
          <p:cNvPr id="17" name="ZoneTexte 16">
            <a:extLst>
              <a:ext uri="{FF2B5EF4-FFF2-40B4-BE49-F238E27FC236}">
                <a16:creationId xmlns:a16="http://schemas.microsoft.com/office/drawing/2014/main" id="{E0F7DF16-48DD-771D-49B1-3AA331113D30}"/>
              </a:ext>
            </a:extLst>
          </p:cNvPr>
          <p:cNvSpPr txBox="1"/>
          <p:nvPr/>
        </p:nvSpPr>
        <p:spPr>
          <a:xfrm>
            <a:off x="10479995" y="965191"/>
            <a:ext cx="1462482" cy="306467"/>
          </a:xfrm>
          <a:prstGeom prst="roundRect">
            <a:avLst/>
          </a:prstGeom>
          <a:solidFill>
            <a:schemeClr val="accent6">
              <a:lumMod val="40000"/>
              <a:lumOff val="60000"/>
            </a:schemeClr>
          </a:solid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Altitude (Km)</a:t>
            </a:r>
          </a:p>
        </p:txBody>
      </p:sp>
      <p:sp>
        <p:nvSpPr>
          <p:cNvPr id="18" name="ZoneTexte 17">
            <a:extLst>
              <a:ext uri="{FF2B5EF4-FFF2-40B4-BE49-F238E27FC236}">
                <a16:creationId xmlns:a16="http://schemas.microsoft.com/office/drawing/2014/main" id="{0F4EEAAB-98F7-02E1-5E8F-D29A4ADDF74B}"/>
              </a:ext>
            </a:extLst>
          </p:cNvPr>
          <p:cNvSpPr txBox="1"/>
          <p:nvPr/>
        </p:nvSpPr>
        <p:spPr>
          <a:xfrm>
            <a:off x="4565837" y="1040550"/>
            <a:ext cx="2825735" cy="219493"/>
          </a:xfrm>
          <a:prstGeom prst="roundRect">
            <a:avLst/>
          </a:prstGeom>
          <a:solidFill>
            <a:schemeClr val="accent2">
              <a:lumMod val="40000"/>
              <a:lumOff val="60000"/>
            </a:schemeClr>
          </a:solidFill>
        </p:spPr>
        <p:txBody>
          <a:bodyPr wrap="square" lIns="0" tIns="0" rIns="0" bIns="0" rtlCol="0">
            <a:spAutoFit/>
          </a:bodyPr>
          <a:lstStyle/>
          <a:p>
            <a:pPr algn="ctr">
              <a:lnSpc>
                <a:spcPts val="1500"/>
              </a:lnSpc>
            </a:pPr>
            <a:r>
              <a:rPr lang="fr-FR" sz="1600" b="1" dirty="0">
                <a:latin typeface="Calibri" panose="020F0502020204030204" pitchFamily="34" charset="0"/>
                <a:cs typeface="Calibri" panose="020F0502020204030204" pitchFamily="34" charset="0"/>
              </a:rPr>
              <a:t>Évolution de la température (°C)</a:t>
            </a:r>
          </a:p>
        </p:txBody>
      </p:sp>
      <p:pic>
        <p:nvPicPr>
          <p:cNvPr id="19" name="Image 18">
            <a:extLst>
              <a:ext uri="{FF2B5EF4-FFF2-40B4-BE49-F238E27FC236}">
                <a16:creationId xmlns:a16="http://schemas.microsoft.com/office/drawing/2014/main" id="{C82F1612-86F4-65E4-E622-655427C39021}"/>
              </a:ext>
            </a:extLst>
          </p:cNvPr>
          <p:cNvPicPr>
            <a:picLocks noChangeAspect="1"/>
          </p:cNvPicPr>
          <p:nvPr/>
        </p:nvPicPr>
        <p:blipFill>
          <a:blip r:embed="rId6">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296438" y="1270990"/>
            <a:ext cx="7795517" cy="297715"/>
          </a:xfrm>
          <a:prstGeom prst="rect">
            <a:avLst/>
          </a:prstGeom>
        </p:spPr>
      </p:pic>
      <p:cxnSp>
        <p:nvCxnSpPr>
          <p:cNvPr id="6" name="Connecteur droit 5">
            <a:extLst>
              <a:ext uri="{FF2B5EF4-FFF2-40B4-BE49-F238E27FC236}">
                <a16:creationId xmlns:a16="http://schemas.microsoft.com/office/drawing/2014/main" id="{C5F4C326-843F-A942-92CE-9EAA0568A584}"/>
              </a:ext>
            </a:extLst>
          </p:cNvPr>
          <p:cNvCxnSpPr>
            <a:cxnSpLocks/>
          </p:cNvCxnSpPr>
          <p:nvPr/>
        </p:nvCxnSpPr>
        <p:spPr>
          <a:xfrm flipV="1">
            <a:off x="2466362" y="1524291"/>
            <a:ext cx="8136000" cy="10896"/>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7" name="Image 6">
            <a:extLst>
              <a:ext uri="{FF2B5EF4-FFF2-40B4-BE49-F238E27FC236}">
                <a16:creationId xmlns:a16="http://schemas.microsoft.com/office/drawing/2014/main" id="{9A2015CE-1EB5-7848-AB94-5875A6155C72}"/>
              </a:ext>
            </a:extLst>
          </p:cNvPr>
          <p:cNvPicPr>
            <a:picLocks noChangeAspect="1"/>
          </p:cNvPicPr>
          <p:nvPr/>
        </p:nvPicPr>
        <p:blipFill>
          <a:blip r:embed="rId7"/>
          <a:srcRect b="80814"/>
          <a:stretch>
            <a:fillRect/>
          </a:stretch>
        </p:blipFill>
        <p:spPr>
          <a:xfrm>
            <a:off x="3294706" y="1856344"/>
            <a:ext cx="3709210" cy="786340"/>
          </a:xfrm>
          <a:prstGeom prst="rect">
            <a:avLst/>
          </a:prstGeom>
        </p:spPr>
      </p:pic>
      <p:pic>
        <p:nvPicPr>
          <p:cNvPr id="8" name="Image 7">
            <a:extLst>
              <a:ext uri="{FF2B5EF4-FFF2-40B4-BE49-F238E27FC236}">
                <a16:creationId xmlns:a16="http://schemas.microsoft.com/office/drawing/2014/main" id="{801BA61F-32FE-CA1C-E820-CAA5AFE60DF2}"/>
              </a:ext>
            </a:extLst>
          </p:cNvPr>
          <p:cNvPicPr>
            <a:picLocks noChangeAspect="1"/>
          </p:cNvPicPr>
          <p:nvPr/>
        </p:nvPicPr>
        <p:blipFill>
          <a:blip r:embed="rId7"/>
          <a:srcRect t="19320" b="56723"/>
          <a:stretch>
            <a:fillRect/>
          </a:stretch>
        </p:blipFill>
        <p:spPr>
          <a:xfrm>
            <a:off x="3294705" y="2649170"/>
            <a:ext cx="4096867" cy="1164069"/>
          </a:xfrm>
          <a:prstGeom prst="rect">
            <a:avLst/>
          </a:prstGeom>
        </p:spPr>
      </p:pic>
      <p:pic>
        <p:nvPicPr>
          <p:cNvPr id="9" name="Image 8">
            <a:extLst>
              <a:ext uri="{FF2B5EF4-FFF2-40B4-BE49-F238E27FC236}">
                <a16:creationId xmlns:a16="http://schemas.microsoft.com/office/drawing/2014/main" id="{8DD2FCF6-B2DB-A4C8-C37A-BCBE03BE3C1F}"/>
              </a:ext>
            </a:extLst>
          </p:cNvPr>
          <p:cNvPicPr>
            <a:picLocks noChangeAspect="1"/>
          </p:cNvPicPr>
          <p:nvPr/>
        </p:nvPicPr>
        <p:blipFill>
          <a:blip r:embed="rId7"/>
          <a:srcRect t="43277" b="35276"/>
          <a:stretch>
            <a:fillRect/>
          </a:stretch>
        </p:blipFill>
        <p:spPr>
          <a:xfrm>
            <a:off x="3294705" y="3813242"/>
            <a:ext cx="4096867" cy="1042060"/>
          </a:xfrm>
          <a:prstGeom prst="rect">
            <a:avLst/>
          </a:prstGeom>
        </p:spPr>
      </p:pic>
      <p:pic>
        <p:nvPicPr>
          <p:cNvPr id="10" name="Image 9">
            <a:extLst>
              <a:ext uri="{FF2B5EF4-FFF2-40B4-BE49-F238E27FC236}">
                <a16:creationId xmlns:a16="http://schemas.microsoft.com/office/drawing/2014/main" id="{0E392779-FB13-5544-5A51-EA46632F500E}"/>
              </a:ext>
            </a:extLst>
          </p:cNvPr>
          <p:cNvPicPr>
            <a:picLocks noChangeAspect="1"/>
          </p:cNvPicPr>
          <p:nvPr/>
        </p:nvPicPr>
        <p:blipFill>
          <a:blip r:embed="rId7"/>
          <a:srcRect t="64723"/>
          <a:stretch>
            <a:fillRect/>
          </a:stretch>
        </p:blipFill>
        <p:spPr>
          <a:xfrm>
            <a:off x="3294705" y="4855304"/>
            <a:ext cx="4096867" cy="1714074"/>
          </a:xfrm>
          <a:prstGeom prst="rect">
            <a:avLst/>
          </a:prstGeom>
        </p:spPr>
      </p:pic>
      <p:cxnSp>
        <p:nvCxnSpPr>
          <p:cNvPr id="15" name="Connecteur droit 14">
            <a:extLst>
              <a:ext uri="{FF2B5EF4-FFF2-40B4-BE49-F238E27FC236}">
                <a16:creationId xmlns:a16="http://schemas.microsoft.com/office/drawing/2014/main" id="{01AF4A90-FF73-DF3C-242F-2938ECAE4F5D}"/>
              </a:ext>
            </a:extLst>
          </p:cNvPr>
          <p:cNvCxnSpPr>
            <a:cxnSpLocks/>
          </p:cNvCxnSpPr>
          <p:nvPr/>
        </p:nvCxnSpPr>
        <p:spPr>
          <a:xfrm flipV="1">
            <a:off x="7003916" y="1670022"/>
            <a:ext cx="865761" cy="190804"/>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22" name="Connecteur droit 21">
            <a:extLst>
              <a:ext uri="{FF2B5EF4-FFF2-40B4-BE49-F238E27FC236}">
                <a16:creationId xmlns:a16="http://schemas.microsoft.com/office/drawing/2014/main" id="{30213438-5DA1-FFA0-C926-5E4A594A2162}"/>
              </a:ext>
            </a:extLst>
          </p:cNvPr>
          <p:cNvCxnSpPr>
            <a:cxnSpLocks/>
          </p:cNvCxnSpPr>
          <p:nvPr/>
        </p:nvCxnSpPr>
        <p:spPr>
          <a:xfrm>
            <a:off x="2480402" y="2642683"/>
            <a:ext cx="8100258" cy="6487"/>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24" name="Connecteur droit 23">
            <a:extLst>
              <a:ext uri="{FF2B5EF4-FFF2-40B4-BE49-F238E27FC236}">
                <a16:creationId xmlns:a16="http://schemas.microsoft.com/office/drawing/2014/main" id="{A3D5B92B-F4D5-3A3F-804F-47AD7B789C04}"/>
              </a:ext>
            </a:extLst>
          </p:cNvPr>
          <p:cNvCxnSpPr>
            <a:cxnSpLocks/>
          </p:cNvCxnSpPr>
          <p:nvPr/>
        </p:nvCxnSpPr>
        <p:spPr>
          <a:xfrm>
            <a:off x="2466362" y="3813243"/>
            <a:ext cx="8114298"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25" name="ZoneTexte 24">
            <a:extLst>
              <a:ext uri="{FF2B5EF4-FFF2-40B4-BE49-F238E27FC236}">
                <a16:creationId xmlns:a16="http://schemas.microsoft.com/office/drawing/2014/main" id="{3F2EBE4C-7649-141F-9C5F-072E486E2043}"/>
              </a:ext>
            </a:extLst>
          </p:cNvPr>
          <p:cNvSpPr txBox="1"/>
          <p:nvPr/>
        </p:nvSpPr>
        <p:spPr>
          <a:xfrm>
            <a:off x="10652664" y="4702070"/>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12 Km</a:t>
            </a:r>
          </a:p>
        </p:txBody>
      </p:sp>
      <p:sp>
        <p:nvSpPr>
          <p:cNvPr id="26" name="ZoneTexte 25">
            <a:extLst>
              <a:ext uri="{FF2B5EF4-FFF2-40B4-BE49-F238E27FC236}">
                <a16:creationId xmlns:a16="http://schemas.microsoft.com/office/drawing/2014/main" id="{B5D44C6A-34C4-2EF0-64B8-A595CEB1FA85}"/>
              </a:ext>
            </a:extLst>
          </p:cNvPr>
          <p:cNvSpPr txBox="1"/>
          <p:nvPr/>
        </p:nvSpPr>
        <p:spPr>
          <a:xfrm>
            <a:off x="10652664" y="3664374"/>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50 Km</a:t>
            </a:r>
          </a:p>
        </p:txBody>
      </p:sp>
      <p:sp>
        <p:nvSpPr>
          <p:cNvPr id="27" name="ZoneTexte 26">
            <a:extLst>
              <a:ext uri="{FF2B5EF4-FFF2-40B4-BE49-F238E27FC236}">
                <a16:creationId xmlns:a16="http://schemas.microsoft.com/office/drawing/2014/main" id="{E6571978-815C-8C2F-012C-4070F45ED591}"/>
              </a:ext>
            </a:extLst>
          </p:cNvPr>
          <p:cNvSpPr txBox="1"/>
          <p:nvPr/>
        </p:nvSpPr>
        <p:spPr>
          <a:xfrm>
            <a:off x="10687497" y="2495936"/>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85 Km</a:t>
            </a:r>
          </a:p>
        </p:txBody>
      </p:sp>
      <p:sp>
        <p:nvSpPr>
          <p:cNvPr id="29" name="ZoneTexte 28">
            <a:extLst>
              <a:ext uri="{FF2B5EF4-FFF2-40B4-BE49-F238E27FC236}">
                <a16:creationId xmlns:a16="http://schemas.microsoft.com/office/drawing/2014/main" id="{CCCF8FC8-5435-D26E-8D0B-41DD38AC7922}"/>
              </a:ext>
            </a:extLst>
          </p:cNvPr>
          <p:cNvSpPr txBox="1"/>
          <p:nvPr/>
        </p:nvSpPr>
        <p:spPr>
          <a:xfrm>
            <a:off x="10687497" y="1396176"/>
            <a:ext cx="779024" cy="306467"/>
          </a:xfrm>
          <a:prstGeom prst="roundRect">
            <a:avLst/>
          </a:prstGeom>
          <a:noFill/>
        </p:spPr>
        <p:txBody>
          <a:bodyPr wrap="square" lIns="0" tIns="0" rIns="0" bIns="0" rtlCol="0">
            <a:spAutoFit/>
          </a:bodyPr>
          <a:lstStyle/>
          <a:p>
            <a:pPr algn="ctr"/>
            <a:r>
              <a:rPr lang="fr-FR" b="1" dirty="0">
                <a:latin typeface="Calibri" panose="020F0502020204030204" pitchFamily="34" charset="0"/>
                <a:cs typeface="Calibri" panose="020F0502020204030204" pitchFamily="34" charset="0"/>
              </a:rPr>
              <a:t>500 Km</a:t>
            </a:r>
          </a:p>
        </p:txBody>
      </p:sp>
      <p:sp>
        <p:nvSpPr>
          <p:cNvPr id="30" name="ZoneTexte 29">
            <a:extLst>
              <a:ext uri="{FF2B5EF4-FFF2-40B4-BE49-F238E27FC236}">
                <a16:creationId xmlns:a16="http://schemas.microsoft.com/office/drawing/2014/main" id="{117037DB-055B-C0F8-A321-1C77DE424DE9}"/>
              </a:ext>
            </a:extLst>
          </p:cNvPr>
          <p:cNvSpPr txBox="1"/>
          <p:nvPr/>
        </p:nvSpPr>
        <p:spPr>
          <a:xfrm>
            <a:off x="6776839" y="616800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+15 °C</a:t>
            </a:r>
          </a:p>
        </p:txBody>
      </p:sp>
      <p:sp>
        <p:nvSpPr>
          <p:cNvPr id="32" name="ZoneTexte 31">
            <a:extLst>
              <a:ext uri="{FF2B5EF4-FFF2-40B4-BE49-F238E27FC236}">
                <a16:creationId xmlns:a16="http://schemas.microsoft.com/office/drawing/2014/main" id="{E439308A-E6A0-0FA0-3F5C-CD2F9129E252}"/>
              </a:ext>
            </a:extLst>
          </p:cNvPr>
          <p:cNvSpPr txBox="1"/>
          <p:nvPr/>
        </p:nvSpPr>
        <p:spPr>
          <a:xfrm>
            <a:off x="4371244" y="4889940"/>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- 56 °C</a:t>
            </a:r>
          </a:p>
        </p:txBody>
      </p:sp>
      <p:sp>
        <p:nvSpPr>
          <p:cNvPr id="33" name="ZoneTexte 32">
            <a:extLst>
              <a:ext uri="{FF2B5EF4-FFF2-40B4-BE49-F238E27FC236}">
                <a16:creationId xmlns:a16="http://schemas.microsoft.com/office/drawing/2014/main" id="{F08F3474-BC97-346E-F4CE-B66194C2BC6E}"/>
              </a:ext>
            </a:extLst>
          </p:cNvPr>
          <p:cNvSpPr txBox="1"/>
          <p:nvPr/>
        </p:nvSpPr>
        <p:spPr>
          <a:xfrm>
            <a:off x="7219027" y="3874572"/>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0 °C</a:t>
            </a:r>
          </a:p>
        </p:txBody>
      </p:sp>
      <p:sp>
        <p:nvSpPr>
          <p:cNvPr id="34" name="ZoneTexte 33">
            <a:extLst>
              <a:ext uri="{FF2B5EF4-FFF2-40B4-BE49-F238E27FC236}">
                <a16:creationId xmlns:a16="http://schemas.microsoft.com/office/drawing/2014/main" id="{84509FD0-7219-D388-CFEC-B0D7AD714C5E}"/>
              </a:ext>
            </a:extLst>
          </p:cNvPr>
          <p:cNvSpPr txBox="1"/>
          <p:nvPr/>
        </p:nvSpPr>
        <p:spPr>
          <a:xfrm>
            <a:off x="2557702" y="2695677"/>
            <a:ext cx="779024"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- 90 °C</a:t>
            </a:r>
          </a:p>
        </p:txBody>
      </p:sp>
      <p:pic>
        <p:nvPicPr>
          <p:cNvPr id="2052" name="Picture 4" descr="Images de Satellite png – Téléchargement gratuit sur Freepik">
            <a:extLst>
              <a:ext uri="{FF2B5EF4-FFF2-40B4-BE49-F238E27FC236}">
                <a16:creationId xmlns:a16="http://schemas.microsoft.com/office/drawing/2014/main" id="{CAF81CC0-2CC6-2264-B613-11D39F07B9E8}"/>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4858" y="2308705"/>
            <a:ext cx="961127" cy="594179"/>
          </a:xfrm>
          <a:prstGeom prst="rect">
            <a:avLst/>
          </a:prstGeom>
          <a:noFill/>
          <a:extLst>
            <a:ext uri="{909E8E84-426E-40DD-AFC4-6F175D3DCCD1}">
              <a14:hiddenFill xmlns:a14="http://schemas.microsoft.com/office/drawing/2010/main">
                <a:solidFill>
                  <a:srgbClr val="FFFFFF"/>
                </a:solidFill>
              </a14:hiddenFill>
            </a:ext>
          </a:extLst>
        </p:spPr>
      </p:pic>
      <p:sp>
        <p:nvSpPr>
          <p:cNvPr id="35" name="ZoneTexte 34">
            <a:extLst>
              <a:ext uri="{FF2B5EF4-FFF2-40B4-BE49-F238E27FC236}">
                <a16:creationId xmlns:a16="http://schemas.microsoft.com/office/drawing/2014/main" id="{21280BD3-5E6E-7B2A-D993-F71B4B2963B3}"/>
              </a:ext>
            </a:extLst>
          </p:cNvPr>
          <p:cNvSpPr txBox="1"/>
          <p:nvPr/>
        </p:nvSpPr>
        <p:spPr>
          <a:xfrm>
            <a:off x="333310" y="5196407"/>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Troposphère </a:t>
            </a:r>
          </a:p>
        </p:txBody>
      </p:sp>
      <p:sp>
        <p:nvSpPr>
          <p:cNvPr id="36" name="ZoneTexte 35">
            <a:extLst>
              <a:ext uri="{FF2B5EF4-FFF2-40B4-BE49-F238E27FC236}">
                <a16:creationId xmlns:a16="http://schemas.microsoft.com/office/drawing/2014/main" id="{2D6B1B55-C929-AD05-CF8A-1DD0ABC8970D}"/>
              </a:ext>
            </a:extLst>
          </p:cNvPr>
          <p:cNvSpPr txBox="1"/>
          <p:nvPr/>
        </p:nvSpPr>
        <p:spPr>
          <a:xfrm>
            <a:off x="298977" y="5555068"/>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Vapeur d’eau</a:t>
            </a:r>
          </a:p>
        </p:txBody>
      </p:sp>
      <p:sp>
        <p:nvSpPr>
          <p:cNvPr id="37" name="ZoneTexte 36">
            <a:extLst>
              <a:ext uri="{FF2B5EF4-FFF2-40B4-BE49-F238E27FC236}">
                <a16:creationId xmlns:a16="http://schemas.microsoft.com/office/drawing/2014/main" id="{B9F60860-C1F2-7FBE-DFCC-6B6B4BB54124}"/>
              </a:ext>
            </a:extLst>
          </p:cNvPr>
          <p:cNvSpPr txBox="1"/>
          <p:nvPr/>
        </p:nvSpPr>
        <p:spPr>
          <a:xfrm>
            <a:off x="399932" y="3868529"/>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Stratosphère </a:t>
            </a:r>
          </a:p>
        </p:txBody>
      </p:sp>
      <p:sp>
        <p:nvSpPr>
          <p:cNvPr id="38" name="ZoneTexte 37">
            <a:extLst>
              <a:ext uri="{FF2B5EF4-FFF2-40B4-BE49-F238E27FC236}">
                <a16:creationId xmlns:a16="http://schemas.microsoft.com/office/drawing/2014/main" id="{FC384E68-EA37-C558-1003-B5C7C655FAC1}"/>
              </a:ext>
            </a:extLst>
          </p:cNvPr>
          <p:cNvSpPr txBox="1"/>
          <p:nvPr/>
        </p:nvSpPr>
        <p:spPr>
          <a:xfrm>
            <a:off x="365599" y="4227190"/>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Ozone </a:t>
            </a:r>
          </a:p>
        </p:txBody>
      </p:sp>
      <p:sp>
        <p:nvSpPr>
          <p:cNvPr id="39" name="ZoneTexte 38">
            <a:extLst>
              <a:ext uri="{FF2B5EF4-FFF2-40B4-BE49-F238E27FC236}">
                <a16:creationId xmlns:a16="http://schemas.microsoft.com/office/drawing/2014/main" id="{D90796FB-CC1E-1712-F9FD-EC5080CE9815}"/>
              </a:ext>
            </a:extLst>
          </p:cNvPr>
          <p:cNvSpPr txBox="1"/>
          <p:nvPr/>
        </p:nvSpPr>
        <p:spPr>
          <a:xfrm>
            <a:off x="399932" y="2713487"/>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Mésosphère </a:t>
            </a:r>
          </a:p>
        </p:txBody>
      </p:sp>
      <p:sp>
        <p:nvSpPr>
          <p:cNvPr id="40" name="ZoneTexte 39">
            <a:extLst>
              <a:ext uri="{FF2B5EF4-FFF2-40B4-BE49-F238E27FC236}">
                <a16:creationId xmlns:a16="http://schemas.microsoft.com/office/drawing/2014/main" id="{83BE5F4A-82FB-1211-C0A3-9A77028119D9}"/>
              </a:ext>
            </a:extLst>
          </p:cNvPr>
          <p:cNvSpPr txBox="1"/>
          <p:nvPr/>
        </p:nvSpPr>
        <p:spPr>
          <a:xfrm>
            <a:off x="365599" y="3005522"/>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Diazote </a:t>
            </a:r>
          </a:p>
          <a:p>
            <a:pPr algn="ctr"/>
            <a:r>
              <a:rPr lang="fr-FR" b="1" dirty="0">
                <a:solidFill>
                  <a:schemeClr val="accent2">
                    <a:lumMod val="75000"/>
                  </a:schemeClr>
                </a:solidFill>
                <a:latin typeface="Calibri" panose="020F0502020204030204" pitchFamily="34" charset="0"/>
                <a:cs typeface="Calibri" panose="020F0502020204030204" pitchFamily="34" charset="0"/>
              </a:rPr>
              <a:t>Dioxygène</a:t>
            </a:r>
            <a:r>
              <a:rPr lang="fr-FR" dirty="0">
                <a:solidFill>
                  <a:srgbClr val="002060"/>
                </a:solidFill>
                <a:latin typeface="Calibri" panose="020F0502020204030204" pitchFamily="34" charset="0"/>
                <a:cs typeface="Calibri" panose="020F0502020204030204" pitchFamily="34" charset="0"/>
              </a:rPr>
              <a:t> </a:t>
            </a:r>
          </a:p>
          <a:p>
            <a:pPr algn="ctr"/>
            <a:r>
              <a:rPr lang="fr-FR" dirty="0">
                <a:solidFill>
                  <a:srgbClr val="002060"/>
                </a:solidFill>
                <a:latin typeface="Calibri" panose="020F0502020204030204" pitchFamily="34" charset="0"/>
                <a:cs typeface="Calibri" panose="020F0502020204030204" pitchFamily="34" charset="0"/>
              </a:rPr>
              <a:t>Traces d’ozone </a:t>
            </a:r>
          </a:p>
        </p:txBody>
      </p:sp>
      <p:sp>
        <p:nvSpPr>
          <p:cNvPr id="41" name="ZoneTexte 40">
            <a:extLst>
              <a:ext uri="{FF2B5EF4-FFF2-40B4-BE49-F238E27FC236}">
                <a16:creationId xmlns:a16="http://schemas.microsoft.com/office/drawing/2014/main" id="{13DB65F1-1DE6-9423-DD99-0BC6A00410CF}"/>
              </a:ext>
            </a:extLst>
          </p:cNvPr>
          <p:cNvSpPr txBox="1"/>
          <p:nvPr/>
        </p:nvSpPr>
        <p:spPr>
          <a:xfrm>
            <a:off x="333310" y="1489313"/>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Thermosphère </a:t>
            </a:r>
          </a:p>
        </p:txBody>
      </p:sp>
      <p:sp>
        <p:nvSpPr>
          <p:cNvPr id="42" name="ZoneTexte 41">
            <a:extLst>
              <a:ext uri="{FF2B5EF4-FFF2-40B4-BE49-F238E27FC236}">
                <a16:creationId xmlns:a16="http://schemas.microsoft.com/office/drawing/2014/main" id="{B04A3CE7-ED87-DCE3-3DF8-1EE17F860B15}"/>
              </a:ext>
            </a:extLst>
          </p:cNvPr>
          <p:cNvSpPr txBox="1"/>
          <p:nvPr/>
        </p:nvSpPr>
        <p:spPr>
          <a:xfrm>
            <a:off x="372726" y="1782674"/>
            <a:ext cx="1879340" cy="919401"/>
          </a:xfrm>
          <a:prstGeom prst="roundRect">
            <a:avLst/>
          </a:prstGeom>
          <a:noFill/>
          <a:ln>
            <a:noFill/>
          </a:ln>
          <a:effectLst/>
        </p:spPr>
        <p:txBody>
          <a:bodyPr wrap="square" lIns="0" tIns="0" rIns="0" bIns="0" rtlCol="0">
            <a:spAutoFit/>
          </a:bodyPr>
          <a:lstStyle/>
          <a:p>
            <a:pPr algn="ctr"/>
            <a:r>
              <a:rPr lang="fr-FR" dirty="0">
                <a:solidFill>
                  <a:srgbClr val="002060"/>
                </a:solidFill>
                <a:latin typeface="Calibri" panose="020F0502020204030204" pitchFamily="34" charset="0"/>
                <a:cs typeface="Calibri" panose="020F0502020204030204" pitchFamily="34" charset="0"/>
              </a:rPr>
              <a:t>Azote </a:t>
            </a:r>
          </a:p>
          <a:p>
            <a:pPr algn="ctr"/>
            <a:r>
              <a:rPr lang="fr-FR" dirty="0">
                <a:solidFill>
                  <a:srgbClr val="002060"/>
                </a:solidFill>
                <a:latin typeface="Calibri" panose="020F0502020204030204" pitchFamily="34" charset="0"/>
                <a:cs typeface="Calibri" panose="020F0502020204030204" pitchFamily="34" charset="0"/>
              </a:rPr>
              <a:t>Oxygène </a:t>
            </a:r>
          </a:p>
          <a:p>
            <a:pPr algn="ctr"/>
            <a:r>
              <a:rPr lang="fr-FR" dirty="0">
                <a:solidFill>
                  <a:srgbClr val="002060"/>
                </a:solidFill>
                <a:latin typeface="Calibri" panose="020F0502020204030204" pitchFamily="34" charset="0"/>
                <a:cs typeface="Calibri" panose="020F0502020204030204" pitchFamily="34" charset="0"/>
              </a:rPr>
              <a:t>Hélium </a:t>
            </a:r>
          </a:p>
        </p:txBody>
      </p:sp>
      <p:sp>
        <p:nvSpPr>
          <p:cNvPr id="43" name="ZoneTexte 42">
            <a:extLst>
              <a:ext uri="{FF2B5EF4-FFF2-40B4-BE49-F238E27FC236}">
                <a16:creationId xmlns:a16="http://schemas.microsoft.com/office/drawing/2014/main" id="{14CB1F1E-3EB8-0ED0-EDE9-E4C846872E94}"/>
              </a:ext>
            </a:extLst>
          </p:cNvPr>
          <p:cNvSpPr txBox="1"/>
          <p:nvPr/>
        </p:nvSpPr>
        <p:spPr>
          <a:xfrm>
            <a:off x="7896437" y="1542532"/>
            <a:ext cx="1322406" cy="306467"/>
          </a:xfrm>
          <a:prstGeom prst="roundRect">
            <a:avLst/>
          </a:prstGeom>
          <a:noFill/>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+ 2000 °C</a:t>
            </a:r>
          </a:p>
        </p:txBody>
      </p:sp>
      <p:sp>
        <p:nvSpPr>
          <p:cNvPr id="4" name="ZoneTexte 3">
            <a:extLst>
              <a:ext uri="{FF2B5EF4-FFF2-40B4-BE49-F238E27FC236}">
                <a16:creationId xmlns:a16="http://schemas.microsoft.com/office/drawing/2014/main" id="{F010DD88-9101-BBB8-3A90-A4FFCAD04F3B}"/>
              </a:ext>
            </a:extLst>
          </p:cNvPr>
          <p:cNvSpPr txBox="1"/>
          <p:nvPr/>
        </p:nvSpPr>
        <p:spPr>
          <a:xfrm>
            <a:off x="249523" y="976113"/>
            <a:ext cx="2342145"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Les caractéristiques </a:t>
            </a:r>
          </a:p>
        </p:txBody>
      </p:sp>
      <p:sp>
        <p:nvSpPr>
          <p:cNvPr id="3" name="Espace réservé du contenu 3">
            <a:extLst>
              <a:ext uri="{FF2B5EF4-FFF2-40B4-BE49-F238E27FC236}">
                <a16:creationId xmlns:a16="http://schemas.microsoft.com/office/drawing/2014/main" id="{7BA766E6-DC49-226F-63C9-8620BB0A6735}"/>
              </a:ext>
            </a:extLst>
          </p:cNvPr>
          <p:cNvSpPr txBox="1">
            <a:spLocks/>
          </p:cNvSpPr>
          <p:nvPr/>
        </p:nvSpPr>
        <p:spPr>
          <a:xfrm>
            <a:off x="1055458" y="662270"/>
            <a:ext cx="1027747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100" dirty="0">
                <a:solidFill>
                  <a:schemeClr val="tx1">
                    <a:lumMod val="50000"/>
                    <a:lumOff val="50000"/>
                  </a:schemeClr>
                </a:solidFill>
              </a:rPr>
              <a:t>Présenter la couche en précisant son étendue, sa composition et l’évolution de la température.</a:t>
            </a:r>
          </a:p>
        </p:txBody>
      </p:sp>
      <p:sp>
        <p:nvSpPr>
          <p:cNvPr id="5" name="ZoneTexte 4">
            <a:extLst>
              <a:ext uri="{FF2B5EF4-FFF2-40B4-BE49-F238E27FC236}">
                <a16:creationId xmlns:a16="http://schemas.microsoft.com/office/drawing/2014/main" id="{1832B19A-A064-6E05-F17C-0CE91E3BEFC1}"/>
              </a:ext>
            </a:extLst>
          </p:cNvPr>
          <p:cNvSpPr txBox="1"/>
          <p:nvPr/>
        </p:nvSpPr>
        <p:spPr>
          <a:xfrm>
            <a:off x="3841968" y="1644330"/>
            <a:ext cx="1879340" cy="612934"/>
          </a:xfrm>
          <a:prstGeom prst="roundRect">
            <a:avLst/>
          </a:prstGeom>
          <a:noFill/>
          <a:ln>
            <a:noFill/>
          </a:ln>
          <a:effectLst/>
        </p:spPr>
        <p:txBody>
          <a:bodyPr wrap="square" lIns="0" tIns="0" rIns="0" bIns="0" rtlCol="0">
            <a:spAutoFit/>
          </a:bodyPr>
          <a:lstStyle/>
          <a:p>
            <a:pPr algn="ctr"/>
            <a:r>
              <a:rPr lang="fr-FR" b="1" dirty="0">
                <a:solidFill>
                  <a:schemeClr val="bg1"/>
                </a:solidFill>
                <a:latin typeface="Calibri" panose="020F0502020204030204" pitchFamily="34" charset="0"/>
                <a:cs typeface="Calibri" panose="020F0502020204030204" pitchFamily="34" charset="0"/>
              </a:rPr>
              <a:t>Température augmente </a:t>
            </a:r>
          </a:p>
        </p:txBody>
      </p:sp>
      <p:pic>
        <p:nvPicPr>
          <p:cNvPr id="14" name="Google Shape;289;p51">
            <a:extLst>
              <a:ext uri="{FF2B5EF4-FFF2-40B4-BE49-F238E27FC236}">
                <a16:creationId xmlns:a16="http://schemas.microsoft.com/office/drawing/2014/main" id="{5D582069-ADE0-9EB7-0016-707D9E5D8ABF}"/>
              </a:ext>
            </a:extLst>
          </p:cNvPr>
          <p:cNvPicPr preferRelativeResize="0"/>
          <p:nvPr/>
        </p:nvPicPr>
        <p:blipFill rotWithShape="1">
          <a:blip r:embed="rId9">
            <a:alphaModFix/>
          </a:blip>
          <a:srcRect/>
          <a:stretch/>
        </p:blipFill>
        <p:spPr>
          <a:xfrm>
            <a:off x="11709400" y="505152"/>
            <a:ext cx="363525" cy="326372"/>
          </a:xfrm>
          <a:prstGeom prst="rect">
            <a:avLst/>
          </a:prstGeom>
          <a:noFill/>
          <a:ln>
            <a:noFill/>
          </a:ln>
        </p:spPr>
      </p:pic>
      <p:sp>
        <p:nvSpPr>
          <p:cNvPr id="20" name="ZoneTexte 19">
            <a:extLst>
              <a:ext uri="{FF2B5EF4-FFF2-40B4-BE49-F238E27FC236}">
                <a16:creationId xmlns:a16="http://schemas.microsoft.com/office/drawing/2014/main" id="{3396B8C7-C77B-32A6-C942-B97779FD7B2E}"/>
              </a:ext>
            </a:extLst>
          </p:cNvPr>
          <p:cNvSpPr txBox="1"/>
          <p:nvPr/>
        </p:nvSpPr>
        <p:spPr>
          <a:xfrm>
            <a:off x="10644620" y="6195730"/>
            <a:ext cx="1343407" cy="544830"/>
          </a:xfrm>
          <a:prstGeom prst="roundRect">
            <a:avLst/>
          </a:prstGeom>
          <a:noFill/>
        </p:spPr>
        <p:txBody>
          <a:bodyPr wrap="square" lIns="0" tIns="0" rIns="0" bIns="0" rtlCol="0">
            <a:spAutoFit/>
          </a:bodyPr>
          <a:lstStyle/>
          <a:p>
            <a:pPr algn="ctr"/>
            <a:r>
              <a:rPr lang="fr-FR" sz="1600" b="1" dirty="0">
                <a:latin typeface="Calibri" panose="020F0502020204030204" pitchFamily="34" charset="0"/>
                <a:cs typeface="Calibri" panose="020F0502020204030204" pitchFamily="34" charset="0"/>
              </a:rPr>
              <a:t>0 Km= surface de la Terre</a:t>
            </a:r>
          </a:p>
        </p:txBody>
      </p:sp>
    </p:spTree>
    <p:extLst>
      <p:ext uri="{BB962C8B-B14F-4D97-AF65-F5344CB8AC3E}">
        <p14:creationId xmlns:p14="http://schemas.microsoft.com/office/powerpoint/2010/main" val="99460719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1000"/>
                                        <p:tgtEl>
                                          <p:spTgt spid="7"/>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1" grpId="0" animBg="1"/>
      <p:bldP spid="42" grpId="0" animBg="1"/>
      <p:bldP spid="43"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1C0B8-ED0D-719C-4307-5319B510880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47289DF-7CCF-7D19-F709-00DCCC214D1D}"/>
              </a:ext>
            </a:extLst>
          </p:cNvPr>
          <p:cNvSpPr/>
          <p:nvPr/>
        </p:nvSpPr>
        <p:spPr>
          <a:xfrm>
            <a:off x="2480402" y="1524291"/>
            <a:ext cx="7604671" cy="5161730"/>
          </a:xfrm>
          <a:prstGeom prst="rect">
            <a:avLst/>
          </a:prstGeom>
          <a:gradFill>
            <a:gsLst>
              <a:gs pos="0">
                <a:schemeClr val="bg1">
                  <a:lumMod val="85000"/>
                </a:schemeClr>
              </a:gs>
              <a:gs pos="50000">
                <a:schemeClr val="bg1">
                  <a:lumMod val="95000"/>
                </a:schemeClr>
              </a:gs>
              <a:gs pos="100000">
                <a:schemeClr val="bg1">
                  <a:lumMod val="85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Titre 1">
            <a:extLst>
              <a:ext uri="{FF2B5EF4-FFF2-40B4-BE49-F238E27FC236}">
                <a16:creationId xmlns:a16="http://schemas.microsoft.com/office/drawing/2014/main" id="{C600347F-620A-FB0C-726E-DDEE74D837B2}"/>
              </a:ext>
            </a:extLst>
          </p:cNvPr>
          <p:cNvSpPr>
            <a:spLocks noGrp="1"/>
          </p:cNvSpPr>
          <p:nvPr>
            <p:ph type="title"/>
          </p:nvPr>
        </p:nvSpPr>
        <p:spPr>
          <a:xfrm>
            <a:off x="957454" y="260297"/>
            <a:ext cx="10277091" cy="453188"/>
          </a:xfrm>
        </p:spPr>
        <p:txBody>
          <a:bodyPr vert="horz" lIns="91440" tIns="45720" rIns="91440" bIns="45720" rtlCol="0" anchor="ctr">
            <a:noAutofit/>
          </a:bodyPr>
          <a:lstStyle/>
          <a:p>
            <a:r>
              <a:rPr lang="fr-FR" dirty="0">
                <a:solidFill>
                  <a:schemeClr val="tx1">
                    <a:lumMod val="50000"/>
                    <a:lumOff val="50000"/>
                  </a:schemeClr>
                </a:solidFill>
              </a:rPr>
              <a:t>Passons maintenant au rôle des différentes couches de l’atmosphère, en commençant par la troposphère. C’est la couche où vivent les êtres vivants et où se produisent les phénomènes météorologiques (pluie, vent, nuages).</a:t>
            </a:r>
          </a:p>
        </p:txBody>
      </p:sp>
      <p:cxnSp>
        <p:nvCxnSpPr>
          <p:cNvPr id="23" name="Connecteur droit 22">
            <a:extLst>
              <a:ext uri="{FF2B5EF4-FFF2-40B4-BE49-F238E27FC236}">
                <a16:creationId xmlns:a16="http://schemas.microsoft.com/office/drawing/2014/main" id="{1FC2F984-6F1A-4041-9E57-C250CE22CF5F}"/>
              </a:ext>
            </a:extLst>
          </p:cNvPr>
          <p:cNvCxnSpPr>
            <a:cxnSpLocks/>
          </p:cNvCxnSpPr>
          <p:nvPr/>
        </p:nvCxnSpPr>
        <p:spPr>
          <a:xfrm>
            <a:off x="2466362" y="4864830"/>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35" name="ZoneTexte 34">
            <a:extLst>
              <a:ext uri="{FF2B5EF4-FFF2-40B4-BE49-F238E27FC236}">
                <a16:creationId xmlns:a16="http://schemas.microsoft.com/office/drawing/2014/main" id="{120239E6-2EAA-22A9-F558-3EDE700976C0}"/>
              </a:ext>
            </a:extLst>
          </p:cNvPr>
          <p:cNvSpPr txBox="1"/>
          <p:nvPr/>
        </p:nvSpPr>
        <p:spPr>
          <a:xfrm>
            <a:off x="399932" y="5623495"/>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rgbClr val="C00000"/>
                </a:solidFill>
                <a:latin typeface="Calibri" panose="020F0502020204030204" pitchFamily="34" charset="0"/>
                <a:cs typeface="Calibri" panose="020F0502020204030204" pitchFamily="34" charset="0"/>
              </a:rPr>
              <a:t>Troposphère </a:t>
            </a:r>
          </a:p>
        </p:txBody>
      </p:sp>
      <p:sp>
        <p:nvSpPr>
          <p:cNvPr id="37" name="ZoneTexte 36">
            <a:extLst>
              <a:ext uri="{FF2B5EF4-FFF2-40B4-BE49-F238E27FC236}">
                <a16:creationId xmlns:a16="http://schemas.microsoft.com/office/drawing/2014/main" id="{AF67AD84-AB58-4D6B-7873-9968BB8A0374}"/>
              </a:ext>
            </a:extLst>
          </p:cNvPr>
          <p:cNvSpPr txBox="1"/>
          <p:nvPr/>
        </p:nvSpPr>
        <p:spPr>
          <a:xfrm>
            <a:off x="410002" y="4168491"/>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lumMod val="85000"/>
                  </a:schemeClr>
                </a:solidFill>
                <a:latin typeface="Calibri" panose="020F0502020204030204" pitchFamily="34" charset="0"/>
                <a:cs typeface="Calibri" panose="020F0502020204030204" pitchFamily="34" charset="0"/>
              </a:rPr>
              <a:t>Stratosphère </a:t>
            </a:r>
          </a:p>
        </p:txBody>
      </p:sp>
      <p:sp>
        <p:nvSpPr>
          <p:cNvPr id="39" name="ZoneTexte 38">
            <a:extLst>
              <a:ext uri="{FF2B5EF4-FFF2-40B4-BE49-F238E27FC236}">
                <a16:creationId xmlns:a16="http://schemas.microsoft.com/office/drawing/2014/main" id="{9D5DD97B-23E3-FEA2-0545-53B9147DF5F7}"/>
              </a:ext>
            </a:extLst>
          </p:cNvPr>
          <p:cNvSpPr txBox="1"/>
          <p:nvPr/>
        </p:nvSpPr>
        <p:spPr>
          <a:xfrm>
            <a:off x="410002" y="3110282"/>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lumMod val="85000"/>
                  </a:schemeClr>
                </a:solidFill>
                <a:latin typeface="Calibri" panose="020F0502020204030204" pitchFamily="34" charset="0"/>
                <a:cs typeface="Calibri" panose="020F0502020204030204" pitchFamily="34" charset="0"/>
              </a:rPr>
              <a:t>Mésosphère </a:t>
            </a:r>
          </a:p>
        </p:txBody>
      </p:sp>
      <p:sp>
        <p:nvSpPr>
          <p:cNvPr id="41" name="ZoneTexte 40">
            <a:extLst>
              <a:ext uri="{FF2B5EF4-FFF2-40B4-BE49-F238E27FC236}">
                <a16:creationId xmlns:a16="http://schemas.microsoft.com/office/drawing/2014/main" id="{44A928B2-C556-A621-2C54-5BEE28CF9940}"/>
              </a:ext>
            </a:extLst>
          </p:cNvPr>
          <p:cNvSpPr txBox="1"/>
          <p:nvPr/>
        </p:nvSpPr>
        <p:spPr>
          <a:xfrm>
            <a:off x="399932" y="1859023"/>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lumMod val="85000"/>
                  </a:schemeClr>
                </a:solidFill>
                <a:latin typeface="Calibri" panose="020F0502020204030204" pitchFamily="34" charset="0"/>
                <a:cs typeface="Calibri" panose="020F0502020204030204" pitchFamily="34" charset="0"/>
              </a:rPr>
              <a:t>Thermosphère </a:t>
            </a:r>
          </a:p>
        </p:txBody>
      </p:sp>
      <p:sp>
        <p:nvSpPr>
          <p:cNvPr id="31" name="ZoneTexte 30">
            <a:extLst>
              <a:ext uri="{FF2B5EF4-FFF2-40B4-BE49-F238E27FC236}">
                <a16:creationId xmlns:a16="http://schemas.microsoft.com/office/drawing/2014/main" id="{382C3FBF-20EE-5C5F-885F-D6AC1EFC23A4}"/>
              </a:ext>
            </a:extLst>
          </p:cNvPr>
          <p:cNvSpPr txBox="1"/>
          <p:nvPr/>
        </p:nvSpPr>
        <p:spPr>
          <a:xfrm>
            <a:off x="2418610" y="5396791"/>
            <a:ext cx="2342146" cy="646331"/>
          </a:xfrm>
          <a:prstGeom prst="rect">
            <a:avLst/>
          </a:prstGeom>
          <a:noFill/>
        </p:spPr>
        <p:txBody>
          <a:bodyPr wrap="square">
            <a:spAutoFit/>
          </a:bodyPr>
          <a:lstStyle/>
          <a:p>
            <a:pPr algn="ctr">
              <a:buNone/>
            </a:pPr>
            <a:r>
              <a:rPr lang="fr-FR" b="1" dirty="0">
                <a:solidFill>
                  <a:schemeClr val="bg1"/>
                </a:solidFill>
                <a:latin typeface="Calibri" panose="020F0502020204030204" pitchFamily="34" charset="0"/>
                <a:cs typeface="Calibri" panose="020F0502020204030204" pitchFamily="34" charset="0"/>
              </a:rPr>
              <a:t>P</a:t>
            </a:r>
            <a:r>
              <a:rPr lang="fr-FR" sz="1800" b="1" kern="1200" dirty="0">
                <a:solidFill>
                  <a:schemeClr val="bg1"/>
                </a:solidFill>
                <a:latin typeface="Calibri" panose="020F0502020204030204" pitchFamily="34" charset="0"/>
                <a:ea typeface="+mn-ea"/>
                <a:cs typeface="Calibri" panose="020F0502020204030204" pitchFamily="34" charset="0"/>
              </a:rPr>
              <a:t>hénomènes météorologiques</a:t>
            </a:r>
          </a:p>
        </p:txBody>
      </p:sp>
      <p:pic>
        <p:nvPicPr>
          <p:cNvPr id="61" name="Image 60">
            <a:extLst>
              <a:ext uri="{FF2B5EF4-FFF2-40B4-BE49-F238E27FC236}">
                <a16:creationId xmlns:a16="http://schemas.microsoft.com/office/drawing/2014/main" id="{7CB38C0F-9FE8-6E41-106E-86AD5671BE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2254" y="5154724"/>
            <a:ext cx="1278062" cy="1278062"/>
          </a:xfrm>
          <a:prstGeom prst="rect">
            <a:avLst/>
          </a:prstGeom>
        </p:spPr>
      </p:pic>
      <p:pic>
        <p:nvPicPr>
          <p:cNvPr id="62" name="Picture 4" descr="Index of /~peterh/marpit/DAV/img">
            <a:extLst>
              <a:ext uri="{FF2B5EF4-FFF2-40B4-BE49-F238E27FC236}">
                <a16:creationId xmlns:a16="http://schemas.microsoft.com/office/drawing/2014/main" id="{26958939-3801-8B17-0D62-BAD1E2A4F159}"/>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12139" y="5223111"/>
            <a:ext cx="1209675" cy="1209675"/>
          </a:xfrm>
          <a:prstGeom prst="rect">
            <a:avLst/>
          </a:prstGeom>
          <a:noFill/>
          <a:extLst>
            <a:ext uri="{909E8E84-426E-40DD-AFC4-6F175D3DCCD1}">
              <a14:hiddenFill xmlns:a14="http://schemas.microsoft.com/office/drawing/2010/main">
                <a:solidFill>
                  <a:srgbClr val="FFFFFF"/>
                </a:solidFill>
              </a14:hiddenFill>
            </a:ext>
          </a:extLst>
        </p:spPr>
      </p:pic>
      <p:pic>
        <p:nvPicPr>
          <p:cNvPr id="63" name="Espace réservé du contenu 10">
            <a:extLst>
              <a:ext uri="{FF2B5EF4-FFF2-40B4-BE49-F238E27FC236}">
                <a16:creationId xmlns:a16="http://schemas.microsoft.com/office/drawing/2014/main" id="{31FB2917-F8CC-662E-2D15-2F2D0075F24C}"/>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t="65448"/>
          <a:stretch>
            <a:fillRect/>
          </a:stretch>
        </p:blipFill>
        <p:spPr>
          <a:xfrm>
            <a:off x="2456292" y="4887313"/>
            <a:ext cx="7625593" cy="1779664"/>
          </a:xfrm>
          <a:prstGeom prst="rect">
            <a:avLst/>
          </a:prstGeom>
        </p:spPr>
      </p:pic>
      <p:sp>
        <p:nvSpPr>
          <p:cNvPr id="1024" name="ZoneTexte 1023">
            <a:extLst>
              <a:ext uri="{FF2B5EF4-FFF2-40B4-BE49-F238E27FC236}">
                <a16:creationId xmlns:a16="http://schemas.microsoft.com/office/drawing/2014/main" id="{46BEF8DA-14F2-5D56-6CFF-731D0C271A21}"/>
              </a:ext>
            </a:extLst>
          </p:cNvPr>
          <p:cNvSpPr txBox="1"/>
          <p:nvPr/>
        </p:nvSpPr>
        <p:spPr>
          <a:xfrm>
            <a:off x="2654782" y="5300329"/>
            <a:ext cx="2342146" cy="646331"/>
          </a:xfrm>
          <a:prstGeom prst="rect">
            <a:avLst/>
          </a:prstGeom>
          <a:noFill/>
        </p:spPr>
        <p:txBody>
          <a:bodyPr wrap="square">
            <a:spAutoFit/>
          </a:bodyPr>
          <a:lstStyle/>
          <a:p>
            <a:pPr algn="ctr">
              <a:buNone/>
            </a:pPr>
            <a:r>
              <a:rPr lang="fr-FR" b="1" dirty="0">
                <a:solidFill>
                  <a:schemeClr val="bg1"/>
                </a:solidFill>
                <a:latin typeface="Calibri" panose="020F0502020204030204" pitchFamily="34" charset="0"/>
                <a:cs typeface="Calibri" panose="020F0502020204030204" pitchFamily="34" charset="0"/>
              </a:rPr>
              <a:t>P</a:t>
            </a:r>
            <a:r>
              <a:rPr lang="fr-FR" sz="1800" b="1" kern="1200" dirty="0">
                <a:solidFill>
                  <a:schemeClr val="bg1"/>
                </a:solidFill>
                <a:latin typeface="Calibri" panose="020F0502020204030204" pitchFamily="34" charset="0"/>
                <a:ea typeface="+mn-ea"/>
                <a:cs typeface="Calibri" panose="020F0502020204030204" pitchFamily="34" charset="0"/>
              </a:rPr>
              <a:t>hénomènes météorologiques</a:t>
            </a:r>
          </a:p>
        </p:txBody>
      </p:sp>
      <p:pic>
        <p:nvPicPr>
          <p:cNvPr id="1025" name="Image 1024">
            <a:extLst>
              <a:ext uri="{FF2B5EF4-FFF2-40B4-BE49-F238E27FC236}">
                <a16:creationId xmlns:a16="http://schemas.microsoft.com/office/drawing/2014/main" id="{0611D14F-E1B2-B5A7-8DD7-32C96BC77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2184" y="5080924"/>
            <a:ext cx="1278062" cy="1278062"/>
          </a:xfrm>
          <a:prstGeom prst="rect">
            <a:avLst/>
          </a:prstGeom>
        </p:spPr>
      </p:pic>
      <p:pic>
        <p:nvPicPr>
          <p:cNvPr id="1027" name="Picture 4" descr="Index of /~peterh/marpit/DAV/img">
            <a:extLst>
              <a:ext uri="{FF2B5EF4-FFF2-40B4-BE49-F238E27FC236}">
                <a16:creationId xmlns:a16="http://schemas.microsoft.com/office/drawing/2014/main" id="{06C9A5CC-B214-DF79-E056-31B0A002805E}"/>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1884" y="5115118"/>
            <a:ext cx="1209675" cy="120967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1E0653B5-B82D-7116-1186-8EA2A2614CEE}"/>
              </a:ext>
            </a:extLst>
          </p:cNvPr>
          <p:cNvSpPr txBox="1"/>
          <p:nvPr/>
        </p:nvSpPr>
        <p:spPr>
          <a:xfrm>
            <a:off x="410002" y="1005672"/>
            <a:ext cx="1879340"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 rôle</a:t>
            </a:r>
          </a:p>
        </p:txBody>
      </p:sp>
      <p:sp>
        <p:nvSpPr>
          <p:cNvPr id="4" name="Espace réservé du contenu 3">
            <a:extLst>
              <a:ext uri="{FF2B5EF4-FFF2-40B4-BE49-F238E27FC236}">
                <a16:creationId xmlns:a16="http://schemas.microsoft.com/office/drawing/2014/main" id="{5D63637B-C374-9592-953A-7F2101DB4AEE}"/>
              </a:ext>
            </a:extLst>
          </p:cNvPr>
          <p:cNvSpPr txBox="1">
            <a:spLocks/>
          </p:cNvSpPr>
          <p:nvPr/>
        </p:nvSpPr>
        <p:spPr>
          <a:xfrm>
            <a:off x="1055458" y="662270"/>
            <a:ext cx="1027747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100" dirty="0">
                <a:solidFill>
                  <a:schemeClr val="tx1">
                    <a:lumMod val="50000"/>
                    <a:lumOff val="50000"/>
                  </a:schemeClr>
                </a:solidFill>
              </a:rPr>
              <a:t>Présenter le rôle de la couche.</a:t>
            </a:r>
          </a:p>
        </p:txBody>
      </p:sp>
      <p:pic>
        <p:nvPicPr>
          <p:cNvPr id="7" name="Google Shape;289;p51">
            <a:extLst>
              <a:ext uri="{FF2B5EF4-FFF2-40B4-BE49-F238E27FC236}">
                <a16:creationId xmlns:a16="http://schemas.microsoft.com/office/drawing/2014/main" id="{9AE7E27A-9668-A5AB-A170-C90CF2D9C1A0}"/>
              </a:ext>
            </a:extLst>
          </p:cNvPr>
          <p:cNvPicPr preferRelativeResize="0"/>
          <p:nvPr/>
        </p:nvPicPr>
        <p:blipFill rotWithShape="1">
          <a:blip r:embed="rId6">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7653394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fade">
                                      <p:cBhvr>
                                        <p:cTn id="7" dur="500"/>
                                        <p:tgtEl>
                                          <p:spTgt spid="1025"/>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24"/>
                                        </p:tgtEl>
                                        <p:attrNameLst>
                                          <p:attrName>style.visibility</p:attrName>
                                        </p:attrNameLst>
                                      </p:cBhvr>
                                      <p:to>
                                        <p:strVal val="visible"/>
                                      </p:to>
                                    </p:set>
                                    <p:animEffect transition="in" filter="fade">
                                      <p:cBhvr>
                                        <p:cTn id="15" dur="500"/>
                                        <p:tgtEl>
                                          <p:spTgt spid="1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CFFD5-F9C7-3018-1AEC-34B1B51A6CD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CAB6B80-9C6F-644D-FBB8-02C89CF7AA0D}"/>
              </a:ext>
            </a:extLst>
          </p:cNvPr>
          <p:cNvSpPr/>
          <p:nvPr/>
        </p:nvSpPr>
        <p:spPr>
          <a:xfrm>
            <a:off x="2480402" y="1524291"/>
            <a:ext cx="7604671" cy="5161730"/>
          </a:xfrm>
          <a:prstGeom prst="rect">
            <a:avLst/>
          </a:prstGeom>
          <a:gradFill>
            <a:gsLst>
              <a:gs pos="0">
                <a:schemeClr val="bg1">
                  <a:lumMod val="85000"/>
                </a:schemeClr>
              </a:gs>
              <a:gs pos="50000">
                <a:schemeClr val="bg1">
                  <a:lumMod val="95000"/>
                </a:schemeClr>
              </a:gs>
              <a:gs pos="100000">
                <a:schemeClr val="bg1">
                  <a:lumMod val="85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Titre 1">
            <a:extLst>
              <a:ext uri="{FF2B5EF4-FFF2-40B4-BE49-F238E27FC236}">
                <a16:creationId xmlns:a16="http://schemas.microsoft.com/office/drawing/2014/main" id="{5D03324B-E864-0732-99F6-03FD66CB2A76}"/>
              </a:ext>
            </a:extLst>
          </p:cNvPr>
          <p:cNvSpPr>
            <a:spLocks noGrp="1"/>
          </p:cNvSpPr>
          <p:nvPr>
            <p:ph type="title"/>
          </p:nvPr>
        </p:nvSpPr>
        <p:spPr>
          <a:xfrm>
            <a:off x="1030246" y="337343"/>
            <a:ext cx="10277091" cy="267549"/>
          </a:xfrm>
        </p:spPr>
        <p:txBody>
          <a:bodyPr/>
          <a:lstStyle/>
          <a:p>
            <a:r>
              <a:rPr lang="fr-FR" dirty="0">
                <a:solidFill>
                  <a:schemeClr val="tx1">
                    <a:lumMod val="50000"/>
                    <a:lumOff val="50000"/>
                  </a:schemeClr>
                </a:solidFill>
              </a:rPr>
              <a:t>Ensuite, le rôle de la stratosphère. Elle contient la couche d’ozone qui absorbe une grande partie des rayons ultraviolets du Soleil.</a:t>
            </a:r>
            <a:endParaRPr lang="fr-FR" dirty="0"/>
          </a:p>
        </p:txBody>
      </p:sp>
      <p:pic>
        <p:nvPicPr>
          <p:cNvPr id="15" name="Espace réservé du contenu 10">
            <a:extLst>
              <a:ext uri="{FF2B5EF4-FFF2-40B4-BE49-F238E27FC236}">
                <a16:creationId xmlns:a16="http://schemas.microsoft.com/office/drawing/2014/main" id="{C5855611-C32F-127C-1EED-CBCE92B91FC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41049" b="34448"/>
          <a:stretch>
            <a:fillRect/>
          </a:stretch>
        </p:blipFill>
        <p:spPr>
          <a:xfrm>
            <a:off x="2456292" y="3630558"/>
            <a:ext cx="7625593" cy="1262053"/>
          </a:xfrm>
          <a:prstGeom prst="rect">
            <a:avLst/>
          </a:prstGeom>
        </p:spPr>
      </p:pic>
      <p:cxnSp>
        <p:nvCxnSpPr>
          <p:cNvPr id="23" name="Connecteur droit 22">
            <a:extLst>
              <a:ext uri="{FF2B5EF4-FFF2-40B4-BE49-F238E27FC236}">
                <a16:creationId xmlns:a16="http://schemas.microsoft.com/office/drawing/2014/main" id="{B006E4B2-B8FB-4ED5-3B30-6B83543242E8}"/>
              </a:ext>
            </a:extLst>
          </p:cNvPr>
          <p:cNvCxnSpPr>
            <a:cxnSpLocks/>
          </p:cNvCxnSpPr>
          <p:nvPr/>
        </p:nvCxnSpPr>
        <p:spPr>
          <a:xfrm>
            <a:off x="2466362" y="4864830"/>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35" name="ZoneTexte 34">
            <a:extLst>
              <a:ext uri="{FF2B5EF4-FFF2-40B4-BE49-F238E27FC236}">
                <a16:creationId xmlns:a16="http://schemas.microsoft.com/office/drawing/2014/main" id="{34A28BD7-6635-2979-7A1A-DB586BDF8FCC}"/>
              </a:ext>
            </a:extLst>
          </p:cNvPr>
          <p:cNvSpPr txBox="1"/>
          <p:nvPr/>
        </p:nvSpPr>
        <p:spPr>
          <a:xfrm>
            <a:off x="399932" y="5623495"/>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lumMod val="85000"/>
                  </a:schemeClr>
                </a:solidFill>
                <a:latin typeface="Calibri" panose="020F0502020204030204" pitchFamily="34" charset="0"/>
                <a:cs typeface="Calibri" panose="020F0502020204030204" pitchFamily="34" charset="0"/>
              </a:defRPr>
            </a:lvl1pPr>
          </a:lstStyle>
          <a:p>
            <a:r>
              <a:rPr lang="fr-FR" dirty="0"/>
              <a:t>Troposphère </a:t>
            </a:r>
          </a:p>
        </p:txBody>
      </p:sp>
      <p:sp>
        <p:nvSpPr>
          <p:cNvPr id="37" name="ZoneTexte 36">
            <a:extLst>
              <a:ext uri="{FF2B5EF4-FFF2-40B4-BE49-F238E27FC236}">
                <a16:creationId xmlns:a16="http://schemas.microsoft.com/office/drawing/2014/main" id="{C93C0C9D-9395-9F32-9019-E6821EE62078}"/>
              </a:ext>
            </a:extLst>
          </p:cNvPr>
          <p:cNvSpPr txBox="1"/>
          <p:nvPr/>
        </p:nvSpPr>
        <p:spPr>
          <a:xfrm>
            <a:off x="410002" y="4168491"/>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rgbClr val="C00000"/>
                </a:solidFill>
                <a:latin typeface="Calibri" panose="020F0502020204030204" pitchFamily="34" charset="0"/>
                <a:cs typeface="Calibri" panose="020F0502020204030204" pitchFamily="34" charset="0"/>
              </a:defRPr>
            </a:lvl1pPr>
          </a:lstStyle>
          <a:p>
            <a:r>
              <a:rPr lang="fr-FR" dirty="0"/>
              <a:t>Stratosphère </a:t>
            </a:r>
          </a:p>
        </p:txBody>
      </p:sp>
      <p:sp>
        <p:nvSpPr>
          <p:cNvPr id="39" name="ZoneTexte 38">
            <a:extLst>
              <a:ext uri="{FF2B5EF4-FFF2-40B4-BE49-F238E27FC236}">
                <a16:creationId xmlns:a16="http://schemas.microsoft.com/office/drawing/2014/main" id="{B15F9642-3B97-6987-74CF-7C77EB949151}"/>
              </a:ext>
            </a:extLst>
          </p:cNvPr>
          <p:cNvSpPr txBox="1"/>
          <p:nvPr/>
        </p:nvSpPr>
        <p:spPr>
          <a:xfrm>
            <a:off x="410002" y="3110282"/>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lumMod val="85000"/>
                  </a:schemeClr>
                </a:solidFill>
                <a:latin typeface="Calibri" panose="020F0502020204030204" pitchFamily="34" charset="0"/>
                <a:cs typeface="Calibri" panose="020F0502020204030204" pitchFamily="34" charset="0"/>
              </a:rPr>
              <a:t>Mésosphère </a:t>
            </a:r>
          </a:p>
        </p:txBody>
      </p:sp>
      <p:sp>
        <p:nvSpPr>
          <p:cNvPr id="41" name="ZoneTexte 40">
            <a:extLst>
              <a:ext uri="{FF2B5EF4-FFF2-40B4-BE49-F238E27FC236}">
                <a16:creationId xmlns:a16="http://schemas.microsoft.com/office/drawing/2014/main" id="{73822F20-D985-4C1F-E7D7-5C56ECF0DEF6}"/>
              </a:ext>
            </a:extLst>
          </p:cNvPr>
          <p:cNvSpPr txBox="1"/>
          <p:nvPr/>
        </p:nvSpPr>
        <p:spPr>
          <a:xfrm>
            <a:off x="399932" y="1859023"/>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lumMod val="85000"/>
                  </a:schemeClr>
                </a:solidFill>
                <a:latin typeface="Calibri" panose="020F0502020204030204" pitchFamily="34" charset="0"/>
                <a:cs typeface="Calibri" panose="020F0502020204030204" pitchFamily="34" charset="0"/>
              </a:rPr>
              <a:t>Thermosphère </a:t>
            </a:r>
          </a:p>
        </p:txBody>
      </p:sp>
      <p:cxnSp>
        <p:nvCxnSpPr>
          <p:cNvPr id="3" name="Connecteur droit 2">
            <a:extLst>
              <a:ext uri="{FF2B5EF4-FFF2-40B4-BE49-F238E27FC236}">
                <a16:creationId xmlns:a16="http://schemas.microsoft.com/office/drawing/2014/main" id="{C31EE2E1-091F-CEBC-69D7-2AD10A590100}"/>
              </a:ext>
            </a:extLst>
          </p:cNvPr>
          <p:cNvCxnSpPr>
            <a:cxnSpLocks/>
          </p:cNvCxnSpPr>
          <p:nvPr/>
        </p:nvCxnSpPr>
        <p:spPr>
          <a:xfrm>
            <a:off x="2466362" y="3630557"/>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5" name="ZoneTexte 4">
            <a:extLst>
              <a:ext uri="{FF2B5EF4-FFF2-40B4-BE49-F238E27FC236}">
                <a16:creationId xmlns:a16="http://schemas.microsoft.com/office/drawing/2014/main" id="{E09ACC3C-4B40-E893-A489-7EB4028720F3}"/>
              </a:ext>
            </a:extLst>
          </p:cNvPr>
          <p:cNvSpPr txBox="1"/>
          <p:nvPr/>
        </p:nvSpPr>
        <p:spPr>
          <a:xfrm>
            <a:off x="2654782" y="3947779"/>
            <a:ext cx="2342146" cy="646331"/>
          </a:xfrm>
          <a:prstGeom prst="rect">
            <a:avLst/>
          </a:prstGeom>
          <a:noFill/>
        </p:spPr>
        <p:txBody>
          <a:bodyPr wrap="square">
            <a:spAutoFit/>
          </a:bodyPr>
          <a:lstStyle/>
          <a:p>
            <a:pPr algn="ctr">
              <a:buNone/>
            </a:pPr>
            <a:r>
              <a:rPr lang="fr-FR" b="1" dirty="0">
                <a:solidFill>
                  <a:schemeClr val="bg1"/>
                </a:solidFill>
                <a:latin typeface="Calibri" panose="020F0502020204030204" pitchFamily="34" charset="0"/>
                <a:cs typeface="Calibri" panose="020F0502020204030204" pitchFamily="34" charset="0"/>
              </a:rPr>
              <a:t>Protège des rayons</a:t>
            </a:r>
          </a:p>
          <a:p>
            <a:pPr algn="ctr">
              <a:buNone/>
            </a:pPr>
            <a:r>
              <a:rPr lang="fr-FR" b="1" dirty="0">
                <a:solidFill>
                  <a:schemeClr val="bg1"/>
                </a:solidFill>
                <a:latin typeface="Calibri" panose="020F0502020204030204" pitchFamily="34" charset="0"/>
                <a:cs typeface="Calibri" panose="020F0502020204030204" pitchFamily="34" charset="0"/>
              </a:rPr>
              <a:t>ultraviolets</a:t>
            </a:r>
          </a:p>
        </p:txBody>
      </p:sp>
      <p:grpSp>
        <p:nvGrpSpPr>
          <p:cNvPr id="13" name="Groupe 12">
            <a:extLst>
              <a:ext uri="{FF2B5EF4-FFF2-40B4-BE49-F238E27FC236}">
                <a16:creationId xmlns:a16="http://schemas.microsoft.com/office/drawing/2014/main" id="{48558FA7-661F-400B-4057-1CD43D4E3AED}"/>
              </a:ext>
            </a:extLst>
          </p:cNvPr>
          <p:cNvGrpSpPr/>
          <p:nvPr/>
        </p:nvGrpSpPr>
        <p:grpSpPr>
          <a:xfrm>
            <a:off x="5021532" y="1652143"/>
            <a:ext cx="2235738" cy="2174170"/>
            <a:chOff x="5021532" y="1652143"/>
            <a:chExt cx="2235738" cy="2174170"/>
          </a:xfrm>
        </p:grpSpPr>
        <p:sp>
          <p:nvSpPr>
            <p:cNvPr id="9" name="ZoneTexte 8">
              <a:extLst>
                <a:ext uri="{FF2B5EF4-FFF2-40B4-BE49-F238E27FC236}">
                  <a16:creationId xmlns:a16="http://schemas.microsoft.com/office/drawing/2014/main" id="{5E08F05D-D04B-61AC-A4AA-C6BC70493C49}"/>
                </a:ext>
              </a:extLst>
            </p:cNvPr>
            <p:cNvSpPr txBox="1"/>
            <p:nvPr/>
          </p:nvSpPr>
          <p:spPr>
            <a:xfrm>
              <a:off x="5021532" y="1979498"/>
              <a:ext cx="795687" cy="584775"/>
            </a:xfrm>
            <a:prstGeom prst="rect">
              <a:avLst/>
            </a:prstGeom>
            <a:noFill/>
          </p:spPr>
          <p:txBody>
            <a:bodyPr wrap="square">
              <a:spAutoFit/>
            </a:bodyPr>
            <a:lstStyle/>
            <a:p>
              <a:pPr algn="ctr">
                <a:buNone/>
              </a:pPr>
              <a:r>
                <a:rPr lang="fr-FR" sz="3200" b="1" dirty="0">
                  <a:solidFill>
                    <a:srgbClr val="FF0000"/>
                  </a:solidFill>
                  <a:latin typeface="Calibri" panose="020F0502020204030204" pitchFamily="34" charset="0"/>
                  <a:cs typeface="Calibri" panose="020F0502020204030204" pitchFamily="34" charset="0"/>
                </a:rPr>
                <a:t>UV</a:t>
              </a:r>
            </a:p>
          </p:txBody>
        </p:sp>
        <p:pic>
          <p:nvPicPr>
            <p:cNvPr id="1030" name="Picture 6" descr="Flèches, curseurs, pointeurs GIF sur fond transparent">
              <a:extLst>
                <a:ext uri="{FF2B5EF4-FFF2-40B4-BE49-F238E27FC236}">
                  <a16:creationId xmlns:a16="http://schemas.microsoft.com/office/drawing/2014/main" id="{C2F9C406-6245-4536-C0F2-3C7B547114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077" t="14798" r="28027" b="14386"/>
            <a:stretch>
              <a:fillRect/>
            </a:stretch>
          </p:blipFill>
          <p:spPr bwMode="auto">
            <a:xfrm rot="7133885" flipH="1">
              <a:off x="5182003" y="1751046"/>
              <a:ext cx="2174170" cy="1976364"/>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ZoneTexte 13">
            <a:extLst>
              <a:ext uri="{FF2B5EF4-FFF2-40B4-BE49-F238E27FC236}">
                <a16:creationId xmlns:a16="http://schemas.microsoft.com/office/drawing/2014/main" id="{48AC0B72-5A4D-FC1D-484A-018AD239EF6C}"/>
              </a:ext>
            </a:extLst>
          </p:cNvPr>
          <p:cNvSpPr txBox="1"/>
          <p:nvPr/>
        </p:nvSpPr>
        <p:spPr>
          <a:xfrm>
            <a:off x="410002" y="1005672"/>
            <a:ext cx="1879340"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 rôle</a:t>
            </a:r>
          </a:p>
        </p:txBody>
      </p:sp>
      <p:sp>
        <p:nvSpPr>
          <p:cNvPr id="17" name="Espace réservé du contenu 16">
            <a:extLst>
              <a:ext uri="{FF2B5EF4-FFF2-40B4-BE49-F238E27FC236}">
                <a16:creationId xmlns:a16="http://schemas.microsoft.com/office/drawing/2014/main" id="{A9704229-FF47-281C-FBAA-D16B18F964A9}"/>
              </a:ext>
            </a:extLst>
          </p:cNvPr>
          <p:cNvSpPr>
            <a:spLocks noGrp="1"/>
          </p:cNvSpPr>
          <p:nvPr>
            <p:ph sz="quarter" idx="11"/>
          </p:nvPr>
        </p:nvSpPr>
        <p:spPr/>
        <p:txBody>
          <a:bodyPr/>
          <a:lstStyle/>
          <a:p>
            <a:r>
              <a:rPr lang="fr-FR" sz="1100" dirty="0">
                <a:solidFill>
                  <a:schemeClr val="tx1">
                    <a:lumMod val="50000"/>
                    <a:lumOff val="50000"/>
                  </a:schemeClr>
                </a:solidFill>
              </a:rPr>
              <a:t>Montrer que les rayons UV sont dangereux pour la santé des êtres vivants.</a:t>
            </a:r>
          </a:p>
        </p:txBody>
      </p:sp>
      <p:pic>
        <p:nvPicPr>
          <p:cNvPr id="4" name="Google Shape;289;p51">
            <a:extLst>
              <a:ext uri="{FF2B5EF4-FFF2-40B4-BE49-F238E27FC236}">
                <a16:creationId xmlns:a16="http://schemas.microsoft.com/office/drawing/2014/main" id="{89AF07E0-6826-5207-62B5-2F5A985BCB24}"/>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4112797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E76CE-37A4-3393-921C-901D07EE9B7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7E2848-E4BF-44EC-4846-57697EF5DC02}"/>
              </a:ext>
            </a:extLst>
          </p:cNvPr>
          <p:cNvSpPr/>
          <p:nvPr/>
        </p:nvSpPr>
        <p:spPr>
          <a:xfrm>
            <a:off x="2480402" y="1524291"/>
            <a:ext cx="7604671" cy="5161730"/>
          </a:xfrm>
          <a:prstGeom prst="rect">
            <a:avLst/>
          </a:prstGeom>
          <a:gradFill>
            <a:gsLst>
              <a:gs pos="0">
                <a:schemeClr val="bg1">
                  <a:lumMod val="85000"/>
                </a:schemeClr>
              </a:gs>
              <a:gs pos="50000">
                <a:schemeClr val="bg1">
                  <a:lumMod val="95000"/>
                </a:schemeClr>
              </a:gs>
              <a:gs pos="100000">
                <a:schemeClr val="bg1">
                  <a:lumMod val="85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Titre 1">
            <a:extLst>
              <a:ext uri="{FF2B5EF4-FFF2-40B4-BE49-F238E27FC236}">
                <a16:creationId xmlns:a16="http://schemas.microsoft.com/office/drawing/2014/main" id="{94592238-0397-4541-EF60-8997DA883CAA}"/>
              </a:ext>
            </a:extLst>
          </p:cNvPr>
          <p:cNvSpPr>
            <a:spLocks noGrp="1"/>
          </p:cNvSpPr>
          <p:nvPr>
            <p:ph type="title"/>
          </p:nvPr>
        </p:nvSpPr>
        <p:spPr/>
        <p:txBody>
          <a:bodyPr/>
          <a:lstStyle/>
          <a:p>
            <a:r>
              <a:rPr lang="fr-FR" dirty="0">
                <a:solidFill>
                  <a:schemeClr val="tx1">
                    <a:lumMod val="50000"/>
                    <a:lumOff val="50000"/>
                  </a:schemeClr>
                </a:solidFill>
              </a:rPr>
              <a:t>Puis, le rôle de la mésosphère. elle protège la Terre en brûlant la plupart des météorites qui y pénètrent.</a:t>
            </a:r>
            <a:endParaRPr lang="fr-FR" dirty="0"/>
          </a:p>
        </p:txBody>
      </p:sp>
      <p:pic>
        <p:nvPicPr>
          <p:cNvPr id="8" name="Espace réservé du contenu 10">
            <a:extLst>
              <a:ext uri="{FF2B5EF4-FFF2-40B4-BE49-F238E27FC236}">
                <a16:creationId xmlns:a16="http://schemas.microsoft.com/office/drawing/2014/main" id="{0A28DC84-D479-3CAB-6D79-9F9634105888}"/>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9920" b="53715"/>
          <a:stretch>
            <a:fillRect/>
          </a:stretch>
        </p:blipFill>
        <p:spPr>
          <a:xfrm>
            <a:off x="2456292" y="2542237"/>
            <a:ext cx="7625593" cy="1357952"/>
          </a:xfrm>
          <a:prstGeom prst="rect">
            <a:avLst/>
          </a:prstGeom>
        </p:spPr>
      </p:pic>
      <p:cxnSp>
        <p:nvCxnSpPr>
          <p:cNvPr id="23" name="Connecteur droit 22">
            <a:extLst>
              <a:ext uri="{FF2B5EF4-FFF2-40B4-BE49-F238E27FC236}">
                <a16:creationId xmlns:a16="http://schemas.microsoft.com/office/drawing/2014/main" id="{F2D436C9-BF4C-C982-A019-3C800CB9D85B}"/>
              </a:ext>
            </a:extLst>
          </p:cNvPr>
          <p:cNvCxnSpPr>
            <a:cxnSpLocks/>
          </p:cNvCxnSpPr>
          <p:nvPr/>
        </p:nvCxnSpPr>
        <p:spPr>
          <a:xfrm>
            <a:off x="2466362" y="3900188"/>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35" name="ZoneTexte 34">
            <a:extLst>
              <a:ext uri="{FF2B5EF4-FFF2-40B4-BE49-F238E27FC236}">
                <a16:creationId xmlns:a16="http://schemas.microsoft.com/office/drawing/2014/main" id="{0EFFF390-D0AD-BBF1-0531-E69454C2D179}"/>
              </a:ext>
            </a:extLst>
          </p:cNvPr>
          <p:cNvSpPr txBox="1"/>
          <p:nvPr/>
        </p:nvSpPr>
        <p:spPr>
          <a:xfrm>
            <a:off x="399932" y="5623495"/>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lumMod val="85000"/>
                  </a:schemeClr>
                </a:solidFill>
                <a:latin typeface="Calibri" panose="020F0502020204030204" pitchFamily="34" charset="0"/>
                <a:cs typeface="Calibri" panose="020F0502020204030204" pitchFamily="34" charset="0"/>
              </a:defRPr>
            </a:lvl1pPr>
          </a:lstStyle>
          <a:p>
            <a:r>
              <a:rPr lang="fr-FR" dirty="0"/>
              <a:t>Troposphère </a:t>
            </a:r>
          </a:p>
        </p:txBody>
      </p:sp>
      <p:sp>
        <p:nvSpPr>
          <p:cNvPr id="37" name="ZoneTexte 36">
            <a:extLst>
              <a:ext uri="{FF2B5EF4-FFF2-40B4-BE49-F238E27FC236}">
                <a16:creationId xmlns:a16="http://schemas.microsoft.com/office/drawing/2014/main" id="{EEF1D6BB-89CA-32C4-BF55-1D680C3929F0}"/>
              </a:ext>
            </a:extLst>
          </p:cNvPr>
          <p:cNvSpPr txBox="1"/>
          <p:nvPr/>
        </p:nvSpPr>
        <p:spPr>
          <a:xfrm>
            <a:off x="410002" y="4168491"/>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lumMod val="85000"/>
                  </a:schemeClr>
                </a:solidFill>
                <a:latin typeface="Calibri" panose="020F0502020204030204" pitchFamily="34" charset="0"/>
                <a:cs typeface="Calibri" panose="020F0502020204030204" pitchFamily="34" charset="0"/>
              </a:defRPr>
            </a:lvl1pPr>
          </a:lstStyle>
          <a:p>
            <a:r>
              <a:rPr lang="fr-FR" dirty="0"/>
              <a:t>Stratosphère </a:t>
            </a:r>
          </a:p>
        </p:txBody>
      </p:sp>
      <p:sp>
        <p:nvSpPr>
          <p:cNvPr id="39" name="ZoneTexte 38">
            <a:extLst>
              <a:ext uri="{FF2B5EF4-FFF2-40B4-BE49-F238E27FC236}">
                <a16:creationId xmlns:a16="http://schemas.microsoft.com/office/drawing/2014/main" id="{9CB003F2-EF20-8C32-59DF-538F69A3D92A}"/>
              </a:ext>
            </a:extLst>
          </p:cNvPr>
          <p:cNvSpPr txBox="1"/>
          <p:nvPr/>
        </p:nvSpPr>
        <p:spPr>
          <a:xfrm>
            <a:off x="410002" y="3110282"/>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rgbClr val="C00000"/>
                </a:solidFill>
                <a:latin typeface="Calibri" panose="020F0502020204030204" pitchFamily="34" charset="0"/>
                <a:cs typeface="Calibri" panose="020F0502020204030204" pitchFamily="34" charset="0"/>
              </a:defRPr>
            </a:lvl1pPr>
          </a:lstStyle>
          <a:p>
            <a:r>
              <a:rPr lang="fr-FR" dirty="0"/>
              <a:t>Mésosphère </a:t>
            </a:r>
          </a:p>
        </p:txBody>
      </p:sp>
      <p:sp>
        <p:nvSpPr>
          <p:cNvPr id="41" name="ZoneTexte 40">
            <a:extLst>
              <a:ext uri="{FF2B5EF4-FFF2-40B4-BE49-F238E27FC236}">
                <a16:creationId xmlns:a16="http://schemas.microsoft.com/office/drawing/2014/main" id="{88E31788-645E-0910-F94B-9A74E315DD3F}"/>
              </a:ext>
            </a:extLst>
          </p:cNvPr>
          <p:cNvSpPr txBox="1"/>
          <p:nvPr/>
        </p:nvSpPr>
        <p:spPr>
          <a:xfrm>
            <a:off x="399932" y="1859023"/>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lumMod val="85000"/>
                  </a:schemeClr>
                </a:solidFill>
                <a:latin typeface="Calibri" panose="020F0502020204030204" pitchFamily="34" charset="0"/>
                <a:cs typeface="Calibri" panose="020F0502020204030204" pitchFamily="34" charset="0"/>
              </a:rPr>
              <a:t>Thermosphère </a:t>
            </a:r>
          </a:p>
        </p:txBody>
      </p:sp>
      <p:cxnSp>
        <p:nvCxnSpPr>
          <p:cNvPr id="3" name="Connecteur droit 2">
            <a:extLst>
              <a:ext uri="{FF2B5EF4-FFF2-40B4-BE49-F238E27FC236}">
                <a16:creationId xmlns:a16="http://schemas.microsoft.com/office/drawing/2014/main" id="{84D0E9A6-3980-09C2-8462-449C189C1862}"/>
              </a:ext>
            </a:extLst>
          </p:cNvPr>
          <p:cNvCxnSpPr>
            <a:cxnSpLocks/>
          </p:cNvCxnSpPr>
          <p:nvPr/>
        </p:nvCxnSpPr>
        <p:spPr>
          <a:xfrm>
            <a:off x="2466362" y="2555387"/>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4" name="ZoneTexte 3">
            <a:extLst>
              <a:ext uri="{FF2B5EF4-FFF2-40B4-BE49-F238E27FC236}">
                <a16:creationId xmlns:a16="http://schemas.microsoft.com/office/drawing/2014/main" id="{E308EDCB-FC08-28BA-70EA-0FD033D2FF79}"/>
              </a:ext>
            </a:extLst>
          </p:cNvPr>
          <p:cNvSpPr txBox="1"/>
          <p:nvPr/>
        </p:nvSpPr>
        <p:spPr>
          <a:xfrm>
            <a:off x="2664307" y="3043122"/>
            <a:ext cx="2342146" cy="369332"/>
          </a:xfrm>
          <a:prstGeom prst="rect">
            <a:avLst/>
          </a:prstGeom>
          <a:noFill/>
        </p:spPr>
        <p:txBody>
          <a:bodyPr wrap="square">
            <a:spAutoFit/>
          </a:bodyPr>
          <a:lstStyle/>
          <a:p>
            <a:pPr algn="ctr">
              <a:buNone/>
            </a:pPr>
            <a:r>
              <a:rPr lang="fr-FR" b="1" dirty="0">
                <a:solidFill>
                  <a:schemeClr val="bg1"/>
                </a:solidFill>
                <a:latin typeface="Calibri" panose="020F0502020204030204" pitchFamily="34" charset="0"/>
                <a:cs typeface="Calibri" panose="020F0502020204030204" pitchFamily="34" charset="0"/>
              </a:rPr>
              <a:t>Brûle les météorites </a:t>
            </a:r>
          </a:p>
        </p:txBody>
      </p:sp>
      <p:sp>
        <p:nvSpPr>
          <p:cNvPr id="7" name="ZoneTexte 6">
            <a:extLst>
              <a:ext uri="{FF2B5EF4-FFF2-40B4-BE49-F238E27FC236}">
                <a16:creationId xmlns:a16="http://schemas.microsoft.com/office/drawing/2014/main" id="{B35933F0-B7DB-819E-5BF3-4D1E77225C15}"/>
              </a:ext>
            </a:extLst>
          </p:cNvPr>
          <p:cNvSpPr txBox="1"/>
          <p:nvPr/>
        </p:nvSpPr>
        <p:spPr>
          <a:xfrm>
            <a:off x="410002" y="1005672"/>
            <a:ext cx="1879340"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 rôle</a:t>
            </a:r>
          </a:p>
        </p:txBody>
      </p:sp>
      <p:pic>
        <p:nvPicPr>
          <p:cNvPr id="21" name="Espace réservé du contenu 20">
            <a:extLst>
              <a:ext uri="{FF2B5EF4-FFF2-40B4-BE49-F238E27FC236}">
                <a16:creationId xmlns:a16="http://schemas.microsoft.com/office/drawing/2014/main" id="{BADFD4B5-FE4A-24EC-5EB9-A89D327747B8}"/>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4645444" y="1101174"/>
            <a:ext cx="423117" cy="423117"/>
          </a:xfrm>
          <a:prstGeom prst="rect">
            <a:avLst/>
          </a:prstGeom>
        </p:spPr>
      </p:pic>
      <p:pic>
        <p:nvPicPr>
          <p:cNvPr id="14" name="Picture 8" descr="Some stuff we are working on news - IndieDB">
            <a:extLst>
              <a:ext uri="{FF2B5EF4-FFF2-40B4-BE49-F238E27FC236}">
                <a16:creationId xmlns:a16="http://schemas.microsoft.com/office/drawing/2014/main" id="{4422A8FE-B137-96AF-78E8-0723B6F6C6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3005" y="2089431"/>
            <a:ext cx="1439167" cy="124917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10F8BE1-FE3E-873A-C7CD-CCA2FB2EA1F7}"/>
              </a:ext>
            </a:extLst>
          </p:cNvPr>
          <p:cNvSpPr/>
          <p:nvPr/>
        </p:nvSpPr>
        <p:spPr>
          <a:xfrm>
            <a:off x="4559889" y="1005672"/>
            <a:ext cx="599507" cy="518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itre 1">
            <a:extLst>
              <a:ext uri="{FF2B5EF4-FFF2-40B4-BE49-F238E27FC236}">
                <a16:creationId xmlns:a16="http://schemas.microsoft.com/office/drawing/2014/main" id="{71077AEB-8F87-33BF-1FA3-C97EEE4F2D25}"/>
              </a:ext>
            </a:extLst>
          </p:cNvPr>
          <p:cNvSpPr txBox="1">
            <a:spLocks/>
          </p:cNvSpPr>
          <p:nvPr/>
        </p:nvSpPr>
        <p:spPr>
          <a:xfrm>
            <a:off x="1030245" y="652100"/>
            <a:ext cx="10277091" cy="2675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600" b="1" kern="1200">
                <a:solidFill>
                  <a:schemeClr val="tx1"/>
                </a:solidFill>
                <a:latin typeface="Calibri" panose="020F0502020204030204" pitchFamily="34" charset="0"/>
                <a:ea typeface="+mj-ea"/>
                <a:cs typeface="Calibri" panose="020F0502020204030204" pitchFamily="34" charset="0"/>
              </a:defRPr>
            </a:lvl1pPr>
          </a:lstStyle>
          <a:p>
            <a:r>
              <a:rPr lang="fr-FR" sz="1100" b="0" i="1" dirty="0">
                <a:solidFill>
                  <a:schemeClr val="tx1">
                    <a:lumMod val="50000"/>
                    <a:lumOff val="50000"/>
                  </a:schemeClr>
                </a:solidFill>
              </a:rPr>
              <a:t>Préciser qu’une </a:t>
            </a:r>
            <a:r>
              <a:rPr lang="fr-FR" sz="1100" i="1" dirty="0">
                <a:solidFill>
                  <a:schemeClr val="tx1">
                    <a:lumMod val="50000"/>
                    <a:lumOff val="50000"/>
                  </a:schemeClr>
                </a:solidFill>
              </a:rPr>
              <a:t>météorite</a:t>
            </a:r>
            <a:r>
              <a:rPr lang="fr-FR" sz="1100" b="0" i="1" dirty="0">
                <a:solidFill>
                  <a:schemeClr val="tx1">
                    <a:lumMod val="50000"/>
                    <a:lumOff val="50000"/>
                  </a:schemeClr>
                </a:solidFill>
              </a:rPr>
              <a:t> est un morceau de roche venu de l’espace qui tombe sur la Terre.</a:t>
            </a:r>
          </a:p>
        </p:txBody>
      </p:sp>
      <p:pic>
        <p:nvPicPr>
          <p:cNvPr id="6" name="Google Shape;289;p51">
            <a:extLst>
              <a:ext uri="{FF2B5EF4-FFF2-40B4-BE49-F238E27FC236}">
                <a16:creationId xmlns:a16="http://schemas.microsoft.com/office/drawing/2014/main" id="{B3D282D8-15E4-F870-C940-8AB87AA6A47E}"/>
              </a:ext>
            </a:extLst>
          </p:cNvPr>
          <p:cNvPicPr preferRelativeResize="0"/>
          <p:nvPr/>
        </p:nvPicPr>
        <p:blipFill rotWithShape="1">
          <a:blip r:embed="rId6">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67557625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fill="hold" nodeType="clickEffect">
                                  <p:stCondLst>
                                    <p:cond delay="0"/>
                                  </p:stCondLst>
                                  <p:childTnLst>
                                    <p:animMotion origin="layout" path="M 2.70833E-6 4.81481E-6 L 0.10677 0.26203 " pathEditMode="relative" rAng="0" ptsTypes="AA">
                                      <p:cBhvr>
                                        <p:cTn id="6" dur="2000" fill="hold"/>
                                        <p:tgtEl>
                                          <p:spTgt spid="21"/>
                                        </p:tgtEl>
                                        <p:attrNameLst>
                                          <p:attrName>ppt_x</p:attrName>
                                          <p:attrName>ppt_y</p:attrName>
                                        </p:attrNameLst>
                                      </p:cBhvr>
                                      <p:rCtr x="5339" y="13102"/>
                                    </p:animMotion>
                                  </p:childTnLst>
                                  <p:subTnLst>
                                    <p:set>
                                      <p:cBhvr override="childStyle">
                                        <p:cTn dur="1" fill="hold" display="0" masterRel="sameClick" afterEffect="1">
                                          <p:stCondLst>
                                            <p:cond evt="end" delay="0">
                                              <p:tn val="5"/>
                                            </p:cond>
                                          </p:stCondLst>
                                        </p:cTn>
                                        <p:tgtEl>
                                          <p:spTgt spid="21"/>
                                        </p:tgtEl>
                                        <p:attrNameLst>
                                          <p:attrName>style.visibility</p:attrName>
                                        </p:attrNameLst>
                                      </p:cBhvr>
                                      <p:to>
                                        <p:strVal val="hidden"/>
                                      </p:to>
                                    </p:set>
                                  </p:sub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E6C8-2CCD-0C96-8748-1B069F9616E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FBAD999-4920-A4E0-6AEC-D565841FF2A8}"/>
              </a:ext>
            </a:extLst>
          </p:cNvPr>
          <p:cNvSpPr/>
          <p:nvPr/>
        </p:nvSpPr>
        <p:spPr>
          <a:xfrm>
            <a:off x="2480402" y="1524291"/>
            <a:ext cx="7604671" cy="5161730"/>
          </a:xfrm>
          <a:prstGeom prst="rect">
            <a:avLst/>
          </a:prstGeom>
          <a:gradFill>
            <a:gsLst>
              <a:gs pos="0">
                <a:schemeClr val="bg1">
                  <a:lumMod val="85000"/>
                </a:schemeClr>
              </a:gs>
              <a:gs pos="50000">
                <a:schemeClr val="bg1">
                  <a:lumMod val="95000"/>
                </a:schemeClr>
              </a:gs>
              <a:gs pos="100000">
                <a:schemeClr val="bg1">
                  <a:lumMod val="85000"/>
                </a:schemeClr>
              </a:gs>
            </a:gsLst>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Titre 1">
            <a:extLst>
              <a:ext uri="{FF2B5EF4-FFF2-40B4-BE49-F238E27FC236}">
                <a16:creationId xmlns:a16="http://schemas.microsoft.com/office/drawing/2014/main" id="{3CE0FA51-8124-F612-7C7D-EDB528520634}"/>
              </a:ext>
            </a:extLst>
          </p:cNvPr>
          <p:cNvSpPr>
            <a:spLocks noGrp="1"/>
          </p:cNvSpPr>
          <p:nvPr>
            <p:ph type="title"/>
          </p:nvPr>
        </p:nvSpPr>
        <p:spPr/>
        <p:txBody>
          <a:bodyPr vert="horz" lIns="91440" tIns="45720" rIns="91440" bIns="45720" rtlCol="0" anchor="ctr">
            <a:noAutofit/>
          </a:bodyPr>
          <a:lstStyle/>
          <a:p>
            <a:r>
              <a:rPr lang="fr-FR" dirty="0">
                <a:solidFill>
                  <a:schemeClr val="tx1">
                    <a:lumMod val="50000"/>
                    <a:lumOff val="50000"/>
                  </a:schemeClr>
                </a:solidFill>
              </a:rPr>
              <a:t>Enfin le rôle de la thermosphère. Elle absorbe des rayonnements solaires.</a:t>
            </a:r>
          </a:p>
        </p:txBody>
      </p:sp>
      <p:cxnSp>
        <p:nvCxnSpPr>
          <p:cNvPr id="23" name="Connecteur droit 22">
            <a:extLst>
              <a:ext uri="{FF2B5EF4-FFF2-40B4-BE49-F238E27FC236}">
                <a16:creationId xmlns:a16="http://schemas.microsoft.com/office/drawing/2014/main" id="{463F05B5-AA13-9A81-EC61-22C74469333C}"/>
              </a:ext>
            </a:extLst>
          </p:cNvPr>
          <p:cNvCxnSpPr>
            <a:cxnSpLocks/>
          </p:cNvCxnSpPr>
          <p:nvPr/>
        </p:nvCxnSpPr>
        <p:spPr>
          <a:xfrm>
            <a:off x="2466362" y="2754684"/>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35" name="ZoneTexte 34">
            <a:extLst>
              <a:ext uri="{FF2B5EF4-FFF2-40B4-BE49-F238E27FC236}">
                <a16:creationId xmlns:a16="http://schemas.microsoft.com/office/drawing/2014/main" id="{073697FD-9DCC-5BCD-603A-C98F5610A8A8}"/>
              </a:ext>
            </a:extLst>
          </p:cNvPr>
          <p:cNvSpPr txBox="1"/>
          <p:nvPr/>
        </p:nvSpPr>
        <p:spPr>
          <a:xfrm>
            <a:off x="399932" y="5623495"/>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lumMod val="85000"/>
                  </a:schemeClr>
                </a:solidFill>
                <a:latin typeface="Calibri" panose="020F0502020204030204" pitchFamily="34" charset="0"/>
                <a:cs typeface="Calibri" panose="020F0502020204030204" pitchFamily="34" charset="0"/>
              </a:defRPr>
            </a:lvl1pPr>
          </a:lstStyle>
          <a:p>
            <a:r>
              <a:rPr lang="fr-FR" dirty="0"/>
              <a:t>Troposphère </a:t>
            </a:r>
          </a:p>
        </p:txBody>
      </p:sp>
      <p:sp>
        <p:nvSpPr>
          <p:cNvPr id="37" name="ZoneTexte 36">
            <a:extLst>
              <a:ext uri="{FF2B5EF4-FFF2-40B4-BE49-F238E27FC236}">
                <a16:creationId xmlns:a16="http://schemas.microsoft.com/office/drawing/2014/main" id="{852B0FC7-F05A-5441-5988-3EA8FD62055F}"/>
              </a:ext>
            </a:extLst>
          </p:cNvPr>
          <p:cNvSpPr txBox="1"/>
          <p:nvPr/>
        </p:nvSpPr>
        <p:spPr>
          <a:xfrm>
            <a:off x="410002" y="4168491"/>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lumMod val="85000"/>
                  </a:schemeClr>
                </a:solidFill>
                <a:latin typeface="Calibri" panose="020F0502020204030204" pitchFamily="34" charset="0"/>
                <a:cs typeface="Calibri" panose="020F0502020204030204" pitchFamily="34" charset="0"/>
              </a:defRPr>
            </a:lvl1pPr>
          </a:lstStyle>
          <a:p>
            <a:r>
              <a:rPr lang="fr-FR" dirty="0"/>
              <a:t>Stratosphère </a:t>
            </a:r>
          </a:p>
        </p:txBody>
      </p:sp>
      <p:sp>
        <p:nvSpPr>
          <p:cNvPr id="39" name="ZoneTexte 38">
            <a:extLst>
              <a:ext uri="{FF2B5EF4-FFF2-40B4-BE49-F238E27FC236}">
                <a16:creationId xmlns:a16="http://schemas.microsoft.com/office/drawing/2014/main" id="{7F5E80E0-88C6-BF50-DAED-531168A92AE6}"/>
              </a:ext>
            </a:extLst>
          </p:cNvPr>
          <p:cNvSpPr txBox="1"/>
          <p:nvPr/>
        </p:nvSpPr>
        <p:spPr>
          <a:xfrm>
            <a:off x="410002" y="3110282"/>
            <a:ext cx="1879340" cy="340519"/>
          </a:xfrm>
          <a:prstGeom prst="roundRect">
            <a:avLst/>
          </a:prstGeom>
          <a:solidFill>
            <a:schemeClr val="bg1"/>
          </a:solidFill>
          <a:ln>
            <a:solidFill>
              <a:schemeClr val="bg2">
                <a:lumMod val="75000"/>
              </a:schemeClr>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lumMod val="85000"/>
                  </a:schemeClr>
                </a:solidFill>
                <a:latin typeface="Calibri" panose="020F0502020204030204" pitchFamily="34" charset="0"/>
                <a:cs typeface="Calibri" panose="020F0502020204030204" pitchFamily="34" charset="0"/>
              </a:defRPr>
            </a:lvl1pPr>
          </a:lstStyle>
          <a:p>
            <a:r>
              <a:rPr lang="fr-FR" dirty="0"/>
              <a:t>Mésosphère </a:t>
            </a:r>
          </a:p>
        </p:txBody>
      </p:sp>
      <p:sp>
        <p:nvSpPr>
          <p:cNvPr id="41" name="ZoneTexte 40">
            <a:extLst>
              <a:ext uri="{FF2B5EF4-FFF2-40B4-BE49-F238E27FC236}">
                <a16:creationId xmlns:a16="http://schemas.microsoft.com/office/drawing/2014/main" id="{71442932-ACC2-9431-785F-A3724806D508}"/>
              </a:ext>
            </a:extLst>
          </p:cNvPr>
          <p:cNvSpPr txBox="1"/>
          <p:nvPr/>
        </p:nvSpPr>
        <p:spPr>
          <a:xfrm>
            <a:off x="399932" y="1859023"/>
            <a:ext cx="1879340" cy="340519"/>
          </a:xfrm>
          <a:prstGeom prst="roundRect">
            <a:avLst/>
          </a:prstGeom>
          <a:solidFill>
            <a:schemeClr val="bg1"/>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rgbClr val="C00000"/>
                </a:solidFill>
                <a:latin typeface="Calibri" panose="020F0502020204030204" pitchFamily="34" charset="0"/>
                <a:cs typeface="Calibri" panose="020F0502020204030204" pitchFamily="34" charset="0"/>
              </a:defRPr>
            </a:lvl1pPr>
          </a:lstStyle>
          <a:p>
            <a:r>
              <a:rPr lang="fr-FR" dirty="0"/>
              <a:t>Thermosphère </a:t>
            </a:r>
          </a:p>
        </p:txBody>
      </p:sp>
      <p:pic>
        <p:nvPicPr>
          <p:cNvPr id="63" name="Espace réservé du contenu 10">
            <a:extLst>
              <a:ext uri="{FF2B5EF4-FFF2-40B4-BE49-F238E27FC236}">
                <a16:creationId xmlns:a16="http://schemas.microsoft.com/office/drawing/2014/main" id="{2720223D-D152-34F2-6B67-DEFB48836CA7}"/>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51" b="76376"/>
          <a:stretch>
            <a:fillRect/>
          </a:stretch>
        </p:blipFill>
        <p:spPr>
          <a:xfrm>
            <a:off x="2456292" y="1524291"/>
            <a:ext cx="7625593" cy="1208859"/>
          </a:xfrm>
          <a:prstGeom prst="rect">
            <a:avLst/>
          </a:prstGeom>
        </p:spPr>
      </p:pic>
      <p:cxnSp>
        <p:nvCxnSpPr>
          <p:cNvPr id="3" name="Connecteur droit 2">
            <a:extLst>
              <a:ext uri="{FF2B5EF4-FFF2-40B4-BE49-F238E27FC236}">
                <a16:creationId xmlns:a16="http://schemas.microsoft.com/office/drawing/2014/main" id="{A6881158-CADD-16C1-9194-F5E63551790F}"/>
              </a:ext>
            </a:extLst>
          </p:cNvPr>
          <p:cNvCxnSpPr>
            <a:cxnSpLocks/>
          </p:cNvCxnSpPr>
          <p:nvPr/>
        </p:nvCxnSpPr>
        <p:spPr>
          <a:xfrm>
            <a:off x="2466362" y="1550555"/>
            <a:ext cx="7625593" cy="0"/>
          </a:xfrm>
          <a:prstGeom prst="line">
            <a:avLst/>
          </a:prstGeom>
          <a:ln w="28575">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5" name="ZoneTexte 4">
            <a:extLst>
              <a:ext uri="{FF2B5EF4-FFF2-40B4-BE49-F238E27FC236}">
                <a16:creationId xmlns:a16="http://schemas.microsoft.com/office/drawing/2014/main" id="{6435FC62-C327-36CD-42FF-0229E1AB58B1}"/>
              </a:ext>
            </a:extLst>
          </p:cNvPr>
          <p:cNvSpPr txBox="1"/>
          <p:nvPr/>
        </p:nvSpPr>
        <p:spPr>
          <a:xfrm>
            <a:off x="410002" y="1005672"/>
            <a:ext cx="1879340" cy="340519"/>
          </a:xfrm>
          <a:prstGeom prst="roundRect">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p>
            <a:pPr algn="ctr"/>
            <a:r>
              <a:rPr lang="fr-FR" sz="2000" b="1" dirty="0">
                <a:solidFill>
                  <a:schemeClr val="bg1"/>
                </a:solidFill>
                <a:latin typeface="Calibri" panose="020F0502020204030204" pitchFamily="34" charset="0"/>
                <a:cs typeface="Calibri" panose="020F0502020204030204" pitchFamily="34" charset="0"/>
              </a:rPr>
              <a:t>Le rôle</a:t>
            </a:r>
          </a:p>
        </p:txBody>
      </p:sp>
      <p:pic>
        <p:nvPicPr>
          <p:cNvPr id="2060" name="Picture 12" descr="real sun PNG transparent image download, size: 1181x1181px">
            <a:extLst>
              <a:ext uri="{FF2B5EF4-FFF2-40B4-BE49-F238E27FC236}">
                <a16:creationId xmlns:a16="http://schemas.microsoft.com/office/drawing/2014/main" id="{BAFA3B96-5EDA-137C-965A-C7DBCD26BA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6666"/>
          <a:stretch>
            <a:fillRect/>
          </a:stretch>
        </p:blipFill>
        <p:spPr bwMode="auto">
          <a:xfrm>
            <a:off x="2558031" y="976772"/>
            <a:ext cx="7221520" cy="210502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C953647-0171-C82F-1033-8FB7B7C08550}"/>
              </a:ext>
            </a:extLst>
          </p:cNvPr>
          <p:cNvSpPr txBox="1"/>
          <p:nvPr/>
        </p:nvSpPr>
        <p:spPr>
          <a:xfrm>
            <a:off x="4924927" y="960975"/>
            <a:ext cx="2342146" cy="369332"/>
          </a:xfrm>
          <a:prstGeom prst="rect">
            <a:avLst/>
          </a:prstGeom>
          <a:noFill/>
        </p:spPr>
        <p:txBody>
          <a:bodyPr wrap="square">
            <a:spAutoFit/>
          </a:bodyPr>
          <a:lstStyle/>
          <a:p>
            <a:pPr algn="ctr">
              <a:buNone/>
            </a:pPr>
            <a:r>
              <a:rPr lang="fr-FR" b="1" dirty="0">
                <a:latin typeface="Calibri" panose="020F0502020204030204" pitchFamily="34" charset="0"/>
                <a:cs typeface="Calibri" panose="020F0502020204030204" pitchFamily="34" charset="0"/>
              </a:rPr>
              <a:t>Soleil</a:t>
            </a:r>
          </a:p>
        </p:txBody>
      </p:sp>
      <p:sp>
        <p:nvSpPr>
          <p:cNvPr id="4" name="ZoneTexte 3">
            <a:extLst>
              <a:ext uri="{FF2B5EF4-FFF2-40B4-BE49-F238E27FC236}">
                <a16:creationId xmlns:a16="http://schemas.microsoft.com/office/drawing/2014/main" id="{07EFE185-0DEB-5178-942C-D76777C39DE5}"/>
              </a:ext>
            </a:extLst>
          </p:cNvPr>
          <p:cNvSpPr txBox="1"/>
          <p:nvPr/>
        </p:nvSpPr>
        <p:spPr>
          <a:xfrm>
            <a:off x="2645257" y="1818687"/>
            <a:ext cx="2342146" cy="646331"/>
          </a:xfrm>
          <a:prstGeom prst="rect">
            <a:avLst/>
          </a:prstGeom>
          <a:noFill/>
        </p:spPr>
        <p:txBody>
          <a:bodyPr wrap="square">
            <a:spAutoFit/>
          </a:bodyPr>
          <a:lstStyle/>
          <a:p>
            <a:pPr algn="ctr">
              <a:buNone/>
            </a:pPr>
            <a:r>
              <a:rPr lang="fr-FR" b="1" dirty="0">
                <a:solidFill>
                  <a:schemeClr val="bg1"/>
                </a:solidFill>
                <a:latin typeface="Calibri" panose="020F0502020204030204" pitchFamily="34" charset="0"/>
                <a:cs typeface="Calibri" panose="020F0502020204030204" pitchFamily="34" charset="0"/>
              </a:rPr>
              <a:t>Absorbe les rayonnements solaires</a:t>
            </a:r>
          </a:p>
        </p:txBody>
      </p:sp>
      <p:sp>
        <p:nvSpPr>
          <p:cNvPr id="15" name="Espace réservé du contenu 14">
            <a:extLst>
              <a:ext uri="{FF2B5EF4-FFF2-40B4-BE49-F238E27FC236}">
                <a16:creationId xmlns:a16="http://schemas.microsoft.com/office/drawing/2014/main" id="{9E34A6D7-C99F-8EF7-00C3-6C93C9678F89}"/>
              </a:ext>
            </a:extLst>
          </p:cNvPr>
          <p:cNvSpPr>
            <a:spLocks noGrp="1"/>
          </p:cNvSpPr>
          <p:nvPr>
            <p:ph sz="quarter" idx="11"/>
          </p:nvPr>
        </p:nvSpPr>
        <p:spPr/>
        <p:txBody>
          <a:bodyPr/>
          <a:lstStyle/>
          <a:p>
            <a:r>
              <a:rPr lang="fr-FR" dirty="0">
                <a:solidFill>
                  <a:schemeClr val="tx1">
                    <a:lumMod val="50000"/>
                    <a:lumOff val="50000"/>
                  </a:schemeClr>
                </a:solidFill>
              </a:rPr>
              <a:t>La thermosphère absorbe une très grande partie des rayonnements dangereux du Soleil.</a:t>
            </a:r>
          </a:p>
        </p:txBody>
      </p:sp>
      <p:pic>
        <p:nvPicPr>
          <p:cNvPr id="6" name="Google Shape;289;p51">
            <a:extLst>
              <a:ext uri="{FF2B5EF4-FFF2-40B4-BE49-F238E27FC236}">
                <a16:creationId xmlns:a16="http://schemas.microsoft.com/office/drawing/2014/main" id="{E354E38D-4935-7B25-EE28-219E9753F275}"/>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60784977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060"/>
                                        </p:tgtEl>
                                        <p:attrNameLst>
                                          <p:attrName>style.visibility</p:attrName>
                                        </p:attrNameLst>
                                      </p:cBhvr>
                                      <p:to>
                                        <p:strVal val="visible"/>
                                      </p:to>
                                    </p:set>
                                    <p:animEffect transition="in" filter="fade">
                                      <p:cBhvr>
                                        <p:cTn id="10" dur="500"/>
                                        <p:tgtEl>
                                          <p:spTgt spid="20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A93EF-3266-8CE4-6400-A761E131E7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FD28FD-286A-7AAD-D9C3-879959C8EDA8}"/>
              </a:ext>
            </a:extLst>
          </p:cNvPr>
          <p:cNvSpPr>
            <a:spLocks noGrp="1"/>
          </p:cNvSpPr>
          <p:nvPr>
            <p:ph type="title"/>
          </p:nvPr>
        </p:nvSpPr>
        <p:spPr>
          <a:xfrm>
            <a:off x="1030246" y="263426"/>
            <a:ext cx="10277091" cy="377283"/>
          </a:xfrm>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Récapitulons.</a:t>
            </a:r>
          </a:p>
        </p:txBody>
      </p:sp>
      <p:pic>
        <p:nvPicPr>
          <p:cNvPr id="9" name="Google Shape;289;p51">
            <a:extLst>
              <a:ext uri="{FF2B5EF4-FFF2-40B4-BE49-F238E27FC236}">
                <a16:creationId xmlns:a16="http://schemas.microsoft.com/office/drawing/2014/main" id="{5B2CC136-58B3-1421-C02E-5957FDCF29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B8028A30-E662-8E5E-EE55-0B83802418E5}"/>
              </a:ext>
            </a:extLst>
          </p:cNvPr>
          <p:cNvSpPr>
            <a:spLocks noGrp="1"/>
          </p:cNvSpPr>
          <p:nvPr>
            <p:ph sz="quarter" idx="11"/>
          </p:nvPr>
        </p:nvSpPr>
        <p:spPr>
          <a:xfrm>
            <a:off x="981649" y="561334"/>
            <a:ext cx="10277475" cy="268287"/>
          </a:xfrm>
        </p:spPr>
        <p:txBody>
          <a:bodyPr/>
          <a:lstStyle/>
          <a:p>
            <a:endParaRPr lang="fr-FR" sz="1400" noProof="0" dirty="0">
              <a:solidFill>
                <a:schemeClr val="tx1">
                  <a:lumMod val="50000"/>
                  <a:lumOff val="50000"/>
                </a:schemeClr>
              </a:solidFill>
            </a:endParaRPr>
          </a:p>
        </p:txBody>
      </p:sp>
      <p:pic>
        <p:nvPicPr>
          <p:cNvPr id="4" name="Image 3" descr="Une image contenant texte, capture d’écran, Police, nombre&#10;&#10;Le contenu généré par l’IA peut être incorrect.">
            <a:extLst>
              <a:ext uri="{FF2B5EF4-FFF2-40B4-BE49-F238E27FC236}">
                <a16:creationId xmlns:a16="http://schemas.microsoft.com/office/drawing/2014/main" id="{BA076303-12C0-54CC-68AB-0BE3C70D9F3F}"/>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594458" y="1888415"/>
            <a:ext cx="8383363" cy="3881836"/>
          </a:xfrm>
          <a:prstGeom prst="rect">
            <a:avLst/>
          </a:prstGeom>
        </p:spPr>
      </p:pic>
      <p:sp>
        <p:nvSpPr>
          <p:cNvPr id="5" name="ZoneTexte 4">
            <a:extLst>
              <a:ext uri="{FF2B5EF4-FFF2-40B4-BE49-F238E27FC236}">
                <a16:creationId xmlns:a16="http://schemas.microsoft.com/office/drawing/2014/main" id="{42FE7EA0-3953-8E6B-303A-EB205D832E5F}"/>
              </a:ext>
            </a:extLst>
          </p:cNvPr>
          <p:cNvSpPr txBox="1"/>
          <p:nvPr/>
        </p:nvSpPr>
        <p:spPr>
          <a:xfrm>
            <a:off x="2199682" y="1204864"/>
            <a:ext cx="7172917" cy="388144"/>
          </a:xfrm>
          <a:prstGeom prst="roundRect">
            <a:avLst>
              <a:gd name="adj" fmla="val 35835"/>
            </a:avLst>
          </a:prstGeom>
          <a:solidFill>
            <a:srgbClr val="C00000"/>
          </a:solidFill>
          <a:ln>
            <a:solidFill>
              <a:srgbClr val="C00000"/>
            </a:solidFill>
          </a:ln>
          <a:effectLst>
            <a:outerShdw blurRad="50800" dist="38100" dir="5400000" algn="t" rotWithShape="0">
              <a:prstClr val="black">
                <a:alpha val="40000"/>
              </a:prstClr>
            </a:outerShdw>
          </a:effectLst>
        </p:spPr>
        <p:txBody>
          <a:bodyPr wrap="square" lIns="0" tIns="0" rIns="0" bIns="0" rtlCol="0">
            <a:spAutoFit/>
          </a:bodyPr>
          <a:lstStyle>
            <a:defPPr>
              <a:defRPr lang="fr-FR"/>
            </a:defPPr>
            <a:lvl1pPr algn="ctr">
              <a:defRPr sz="2000" b="1">
                <a:solidFill>
                  <a:schemeClr val="bg1"/>
                </a:solidFill>
                <a:latin typeface="Calibri" panose="020F0502020204030204" pitchFamily="34" charset="0"/>
                <a:cs typeface="Calibri" panose="020F050202020403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fr-FR" dirty="0"/>
              <a:t>Les caractéristiques et les rôles des couches de l’atmosphère</a:t>
            </a:r>
          </a:p>
        </p:txBody>
      </p:sp>
    </p:spTree>
    <p:extLst>
      <p:ext uri="{BB962C8B-B14F-4D97-AF65-F5344CB8AC3E}">
        <p14:creationId xmlns:p14="http://schemas.microsoft.com/office/powerpoint/2010/main" val="27000585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4328F-9260-2AC3-D17D-926965718537}"/>
              </a:ext>
            </a:extLst>
          </p:cNvPr>
          <p:cNvSpPr>
            <a:spLocks noGrp="1"/>
          </p:cNvSpPr>
          <p:nvPr>
            <p:ph type="body" sz="quarter" idx="10"/>
          </p:nvPr>
        </p:nvSpPr>
        <p:spPr/>
        <p:txBody>
          <a:bodyPr/>
          <a:lstStyle/>
          <a:p>
            <a:r>
              <a:rPr lang="fr-FR" noProof="0" dirty="0"/>
              <a:t>5 min</a:t>
            </a:r>
          </a:p>
        </p:txBody>
      </p:sp>
    </p:spTree>
    <p:extLst>
      <p:ext uri="{BB962C8B-B14F-4D97-AF65-F5344CB8AC3E}">
        <p14:creationId xmlns:p14="http://schemas.microsoft.com/office/powerpoint/2010/main" val="23115197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a:xfrm>
            <a:off x="931104" y="205544"/>
            <a:ext cx="10778296" cy="625980"/>
          </a:xfrm>
        </p:spPr>
        <p:txBody>
          <a:bodyPr/>
          <a:lstStyle/>
          <a:p>
            <a:r>
              <a:rPr lang="fr-FR" noProof="0" dirty="0">
                <a:solidFill>
                  <a:schemeClr val="tx1">
                    <a:lumMod val="50000"/>
                    <a:lumOff val="50000"/>
                  </a:schemeClr>
                </a:solidFill>
              </a:rPr>
              <a:t>Voici la tâche qu’on me demande de réaliser</a:t>
            </a:r>
            <a:r>
              <a:rPr lang="fr-FR" dirty="0">
                <a:solidFill>
                  <a:schemeClr val="tx1">
                    <a:lumMod val="50000"/>
                    <a:lumOff val="50000"/>
                  </a:schemeClr>
                </a:solidFill>
              </a:rPr>
              <a:t> </a:t>
            </a:r>
            <a:r>
              <a:rPr lang="fr-FR" noProof="0" dirty="0">
                <a:solidFill>
                  <a:schemeClr val="tx1">
                    <a:lumMod val="50000"/>
                    <a:lumOff val="50000"/>
                  </a:schemeClr>
                </a:solidFill>
              </a:rPr>
              <a:t>en suivant deux étapes : d’abord, je complète correctement le schéma ; ensuite, j’identifie les principales caractéristiques de la stratosphère en complétant les phrases.</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a:xfrm>
            <a:off x="980290" y="720167"/>
            <a:ext cx="10277475" cy="268287"/>
          </a:xfrm>
        </p:spPr>
        <p:txBody>
          <a:bodyPr/>
          <a:lstStyle/>
          <a:p>
            <a:r>
              <a:rPr lang="fr-FR" sz="1100" noProof="0" dirty="0">
                <a:solidFill>
                  <a:schemeClr val="tx1">
                    <a:lumMod val="50000"/>
                    <a:lumOff val="50000"/>
                  </a:schemeClr>
                </a:solidFill>
              </a:rPr>
              <a:t>Présenter le document. Lire la consigne. Expliquer s’il y a des mots pas clairs.</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6">
            <a:extLst>
              <a:ext uri="{FF2B5EF4-FFF2-40B4-BE49-F238E27FC236}">
                <a16:creationId xmlns:a16="http://schemas.microsoft.com/office/drawing/2014/main" id="{75E8FA03-1EAB-8A53-4775-38F04D156E40}"/>
              </a:ext>
            </a:extLst>
          </p:cNvPr>
          <p:cNvSpPr/>
          <p:nvPr/>
        </p:nvSpPr>
        <p:spPr>
          <a:xfrm>
            <a:off x="343495" y="1596856"/>
            <a:ext cx="11517201" cy="4764824"/>
          </a:xfrm>
          <a:prstGeom prst="roundRect">
            <a:avLst>
              <a:gd name="adj" fmla="val 56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00"/>
              </a:spcBef>
              <a:spcAft>
                <a:spcPts val="300"/>
              </a:spcAft>
            </a:pPr>
            <a:endParaRPr lang="fr-FR" sz="2000" noProof="0" dirty="0">
              <a:latin typeface="Calibri" panose="020F0502020204030204" pitchFamily="34" charset="0"/>
              <a:cs typeface="Calibri" panose="020F0502020204030204" pitchFamily="34" charset="0"/>
            </a:endParaRPr>
          </a:p>
        </p:txBody>
      </p:sp>
      <p:sp>
        <p:nvSpPr>
          <p:cNvPr id="29" name="Rectangle à coins arrondis 4">
            <a:extLst>
              <a:ext uri="{FF2B5EF4-FFF2-40B4-BE49-F238E27FC236}">
                <a16:creationId xmlns:a16="http://schemas.microsoft.com/office/drawing/2014/main" id="{E2B8CBC6-AD1A-EC69-CECB-FD87C15A46F0}"/>
              </a:ext>
            </a:extLst>
          </p:cNvPr>
          <p:cNvSpPr/>
          <p:nvPr/>
        </p:nvSpPr>
        <p:spPr>
          <a:xfrm>
            <a:off x="343495" y="1288063"/>
            <a:ext cx="2519464" cy="466928"/>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Tâche à réussir</a:t>
            </a:r>
          </a:p>
        </p:txBody>
      </p:sp>
      <p:sp>
        <p:nvSpPr>
          <p:cNvPr id="12" name="ZoneTexte 11">
            <a:extLst>
              <a:ext uri="{FF2B5EF4-FFF2-40B4-BE49-F238E27FC236}">
                <a16:creationId xmlns:a16="http://schemas.microsoft.com/office/drawing/2014/main" id="{4567B457-6BD9-19E6-C31E-12813BF04C1C}"/>
              </a:ext>
            </a:extLst>
          </p:cNvPr>
          <p:cNvSpPr txBox="1"/>
          <p:nvPr/>
        </p:nvSpPr>
        <p:spPr>
          <a:xfrm>
            <a:off x="7333673" y="2563378"/>
            <a:ext cx="4239052" cy="3065263"/>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spcBef>
                <a:spcPts val="1800"/>
              </a:spcBef>
              <a:spcAft>
                <a:spcPts val="1800"/>
              </a:spcAft>
              <a:defRPr sz="20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600"/>
              </a:spcBef>
              <a:spcAft>
                <a:spcPts val="600"/>
              </a:spcAft>
            </a:pPr>
            <a:r>
              <a:rPr lang="fr-FR" dirty="0">
                <a:latin typeface="Calibri" panose="020F0502020204030204" pitchFamily="34" charset="0"/>
                <a:ea typeface="Calibri" panose="020F0502020204030204" pitchFamily="34" charset="0"/>
                <a:cs typeface="Calibri" panose="020F0502020204030204" pitchFamily="34" charset="0"/>
              </a:rPr>
              <a:t>Je réalise ma tâche en répandant aux deux consignes:</a:t>
            </a:r>
          </a:p>
          <a:p>
            <a:pPr>
              <a:spcBef>
                <a:spcPts val="600"/>
              </a:spcBef>
              <a:spcAft>
                <a:spcPts val="600"/>
              </a:spcAft>
            </a:pPr>
            <a:r>
              <a:rPr lang="fr-FR" dirty="0">
                <a:latin typeface="Calibri" panose="020F0502020204030204" pitchFamily="34" charset="0"/>
                <a:ea typeface="Calibri" panose="020F0502020204030204" pitchFamily="34" charset="0"/>
                <a:cs typeface="Calibri" panose="020F0502020204030204" pitchFamily="34" charset="0"/>
              </a:rPr>
              <a:t>1. Complétez </a:t>
            </a:r>
            <a:r>
              <a:rPr lang="fr-FR" b="0" dirty="0">
                <a:latin typeface="Calibri" panose="020F0502020204030204" pitchFamily="34" charset="0"/>
                <a:ea typeface="Calibri" panose="020F0502020204030204" pitchFamily="34" charset="0"/>
                <a:cs typeface="Calibri" panose="020F0502020204030204" pitchFamily="34" charset="0"/>
              </a:rPr>
              <a:t>le schéma par ce qui convient. </a:t>
            </a:r>
          </a:p>
          <a:p>
            <a:pPr>
              <a:spcBef>
                <a:spcPts val="600"/>
              </a:spcBef>
              <a:spcAft>
                <a:spcPts val="600"/>
              </a:spcAft>
            </a:pPr>
            <a:r>
              <a:rPr lang="fr-FR" dirty="0">
                <a:latin typeface="Calibri" panose="020F0502020204030204" pitchFamily="34" charset="0"/>
                <a:ea typeface="Calibri" panose="020F0502020204030204" pitchFamily="34" charset="0"/>
                <a:cs typeface="Calibri" panose="020F0502020204030204" pitchFamily="34" charset="0"/>
              </a:rPr>
              <a:t>2. Déterminez </a:t>
            </a:r>
            <a:r>
              <a:rPr lang="fr-FR" b="0" dirty="0">
                <a:latin typeface="Calibri" panose="020F0502020204030204" pitchFamily="34" charset="0"/>
                <a:ea typeface="Calibri" panose="020F0502020204030204" pitchFamily="34" charset="0"/>
                <a:cs typeface="Calibri" panose="020F0502020204030204" pitchFamily="34" charset="0"/>
              </a:rPr>
              <a:t>les principales caractéristiques de la stratosphère, en complétant les phrases suivantes. </a:t>
            </a:r>
          </a:p>
        </p:txBody>
      </p:sp>
      <p:sp>
        <p:nvSpPr>
          <p:cNvPr id="6" name="Rectangle à coins arrondis 3">
            <a:extLst>
              <a:ext uri="{FF2B5EF4-FFF2-40B4-BE49-F238E27FC236}">
                <a16:creationId xmlns:a16="http://schemas.microsoft.com/office/drawing/2014/main" id="{5E5E85B4-40BF-81A1-208F-E8837DA931B5}"/>
              </a:ext>
            </a:extLst>
          </p:cNvPr>
          <p:cNvSpPr/>
          <p:nvPr/>
        </p:nvSpPr>
        <p:spPr>
          <a:xfrm>
            <a:off x="1151249" y="1884239"/>
            <a:ext cx="5374669" cy="46692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noProof="0" dirty="0">
                <a:solidFill>
                  <a:schemeClr val="tx1"/>
                </a:solidFill>
              </a:rPr>
              <a:t>Support : U</a:t>
            </a:r>
            <a:r>
              <a:rPr lang="fr-FR" b="1" dirty="0">
                <a:solidFill>
                  <a:schemeClr val="tx1"/>
                </a:solidFill>
              </a:rPr>
              <a:t>n modèle de l’atmosphère terrestre</a:t>
            </a:r>
          </a:p>
        </p:txBody>
      </p:sp>
      <p:pic>
        <p:nvPicPr>
          <p:cNvPr id="7" name="Image 6" descr="Une image contenant texte, capture d’écran, diagramme, logiciel&#10;&#10;Le contenu généré par l’IA peut être incorrect.">
            <a:extLst>
              <a:ext uri="{FF2B5EF4-FFF2-40B4-BE49-F238E27FC236}">
                <a16:creationId xmlns:a16="http://schemas.microsoft.com/office/drawing/2014/main" id="{21FA004C-E1BB-7091-C6C9-32C07ECA358F}"/>
              </a:ext>
            </a:extLst>
          </p:cNvPr>
          <p:cNvPicPr>
            <a:picLocks noChangeAspect="1"/>
          </p:cNvPicPr>
          <p:nvPr/>
        </p:nvPicPr>
        <p:blipFill>
          <a:blip r:embed="rId3"/>
          <a:stretch>
            <a:fillRect/>
          </a:stretch>
        </p:blipFill>
        <p:spPr>
          <a:xfrm>
            <a:off x="1151250" y="2421904"/>
            <a:ext cx="5374668" cy="3770862"/>
          </a:xfrm>
          <a:prstGeom prst="rect">
            <a:avLst/>
          </a:prstGeom>
        </p:spPr>
      </p:pic>
      <p:sp>
        <p:nvSpPr>
          <p:cNvPr id="5" name="Flèche : droite 4">
            <a:extLst>
              <a:ext uri="{FF2B5EF4-FFF2-40B4-BE49-F238E27FC236}">
                <a16:creationId xmlns:a16="http://schemas.microsoft.com/office/drawing/2014/main" id="{9DC89262-6DE7-A877-CACF-54BEEE469243}"/>
              </a:ext>
            </a:extLst>
          </p:cNvPr>
          <p:cNvSpPr/>
          <p:nvPr/>
        </p:nvSpPr>
        <p:spPr>
          <a:xfrm>
            <a:off x="6714836" y="3906982"/>
            <a:ext cx="406400" cy="452582"/>
          </a:xfrm>
          <a:prstGeom prst="rightArrow">
            <a:avLst/>
          </a:prstGeom>
          <a:solidFill>
            <a:srgbClr val="1D9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65953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A022D-5FCB-B7E8-B288-610B0D4C89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BEE31B7-FD18-A221-2158-63B9CD98651D}"/>
              </a:ext>
            </a:extLst>
          </p:cNvPr>
          <p:cNvSpPr>
            <a:spLocks noGrp="1"/>
          </p:cNvSpPr>
          <p:nvPr>
            <p:ph type="title"/>
          </p:nvPr>
        </p:nvSpPr>
        <p:spPr>
          <a:xfrm>
            <a:off x="922300" y="298628"/>
            <a:ext cx="10699638" cy="398752"/>
          </a:xfrm>
        </p:spPr>
        <p:txBody>
          <a:bodyPr/>
          <a:lstStyle/>
          <a:p>
            <a:pPr>
              <a:buClr>
                <a:srgbClr val="000000"/>
              </a:buClr>
              <a:buSzPts val="2000"/>
            </a:pPr>
            <a:r>
              <a:rPr lang="fr-FR" spc="-30" noProof="0" dirty="0">
                <a:solidFill>
                  <a:schemeClr val="tx1">
                    <a:lumMod val="50000"/>
                    <a:lumOff val="50000"/>
                  </a:schemeClr>
                </a:solidFill>
              </a:rPr>
              <a:t>Maintenant, je sais ce que contient le document et je peux l’utiliser pour répondre. Je commence par la première consigne.</a:t>
            </a:r>
            <a:r>
              <a:rPr lang="fr-FR" spc="-30" dirty="0">
                <a:solidFill>
                  <a:schemeClr val="tx1">
                    <a:lumMod val="50000"/>
                    <a:lumOff val="50000"/>
                  </a:schemeClr>
                </a:solidFill>
              </a:rPr>
              <a:t> J</a:t>
            </a:r>
            <a:r>
              <a:rPr lang="fr-FR" spc="-30" noProof="0" dirty="0">
                <a:solidFill>
                  <a:schemeClr val="tx1">
                    <a:lumMod val="50000"/>
                    <a:lumOff val="50000"/>
                  </a:schemeClr>
                </a:solidFill>
              </a:rPr>
              <a:t>e dois identifier les différentes couches de l’atmosphère.</a:t>
            </a:r>
          </a:p>
        </p:txBody>
      </p:sp>
      <p:sp>
        <p:nvSpPr>
          <p:cNvPr id="4" name="Espace réservé du contenu 3">
            <a:extLst>
              <a:ext uri="{FF2B5EF4-FFF2-40B4-BE49-F238E27FC236}">
                <a16:creationId xmlns:a16="http://schemas.microsoft.com/office/drawing/2014/main" id="{EB15A7D5-F9E1-9D91-3B7D-3F790D47CF15}"/>
              </a:ext>
            </a:extLst>
          </p:cNvPr>
          <p:cNvSpPr>
            <a:spLocks noGrp="1"/>
          </p:cNvSpPr>
          <p:nvPr>
            <p:ph sz="quarter" idx="11"/>
          </p:nvPr>
        </p:nvSpPr>
        <p:spPr>
          <a:xfrm>
            <a:off x="1059283" y="750092"/>
            <a:ext cx="10277475" cy="268287"/>
          </a:xfrm>
        </p:spPr>
        <p:txBody>
          <a:bodyPr/>
          <a:lstStyle/>
          <a:p>
            <a:endParaRPr lang="fr-FR" noProof="0" dirty="0"/>
          </a:p>
        </p:txBody>
      </p:sp>
      <p:pic>
        <p:nvPicPr>
          <p:cNvPr id="9" name="Google Shape;289;p51">
            <a:extLst>
              <a:ext uri="{FF2B5EF4-FFF2-40B4-BE49-F238E27FC236}">
                <a16:creationId xmlns:a16="http://schemas.microsoft.com/office/drawing/2014/main" id="{FEBAEDBC-9B28-0A0F-4B76-8211308C9D8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20" name="Groupe 19">
            <a:extLst>
              <a:ext uri="{FF2B5EF4-FFF2-40B4-BE49-F238E27FC236}">
                <a16:creationId xmlns:a16="http://schemas.microsoft.com/office/drawing/2014/main" id="{5A060611-1C2A-C956-1B65-D417D8664056}"/>
              </a:ext>
            </a:extLst>
          </p:cNvPr>
          <p:cNvGrpSpPr/>
          <p:nvPr/>
        </p:nvGrpSpPr>
        <p:grpSpPr>
          <a:xfrm>
            <a:off x="489521" y="1242023"/>
            <a:ext cx="11285919" cy="478193"/>
            <a:chOff x="674377" y="1225112"/>
            <a:chExt cx="10527038" cy="478193"/>
          </a:xfrm>
        </p:grpSpPr>
        <p:sp>
          <p:nvSpPr>
            <p:cNvPr id="21" name="Google Shape;443;p19">
              <a:extLst>
                <a:ext uri="{FF2B5EF4-FFF2-40B4-BE49-F238E27FC236}">
                  <a16:creationId xmlns:a16="http://schemas.microsoft.com/office/drawing/2014/main" id="{6EF8A343-C8F1-2584-E02C-D69DE83DEB01}"/>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Complétez le schéma par ce qui convient. </a:t>
              </a:r>
            </a:p>
          </p:txBody>
        </p:sp>
        <p:sp>
          <p:nvSpPr>
            <p:cNvPr id="22" name="Ellipse 21">
              <a:extLst>
                <a:ext uri="{FF2B5EF4-FFF2-40B4-BE49-F238E27FC236}">
                  <a16:creationId xmlns:a16="http://schemas.microsoft.com/office/drawing/2014/main" id="{BF65B67C-9E8F-DC8B-E01F-17114293467E}"/>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1</a:t>
              </a:r>
            </a:p>
          </p:txBody>
        </p:sp>
      </p:grpSp>
      <p:sp>
        <p:nvSpPr>
          <p:cNvPr id="7" name="ZoneTexte 6">
            <a:extLst>
              <a:ext uri="{FF2B5EF4-FFF2-40B4-BE49-F238E27FC236}">
                <a16:creationId xmlns:a16="http://schemas.microsoft.com/office/drawing/2014/main" id="{0E5DF9BC-7CD1-90CB-5811-E5462277A8B3}"/>
              </a:ext>
            </a:extLst>
          </p:cNvPr>
          <p:cNvSpPr txBox="1"/>
          <p:nvPr/>
        </p:nvSpPr>
        <p:spPr>
          <a:xfrm>
            <a:off x="1206406" y="2143881"/>
            <a:ext cx="1879600" cy="400110"/>
          </a:xfrm>
          <a:prstGeom prst="rect">
            <a:avLst/>
          </a:prstGeom>
          <a:noFill/>
        </p:spPr>
        <p:txBody>
          <a:bodyPr wrap="square">
            <a:spAutoFit/>
          </a:bodyPr>
          <a:lstStyle/>
          <a:p>
            <a:r>
              <a:rPr lang="fr-FR" sz="2000" b="1" dirty="0">
                <a:solidFill>
                  <a:srgbClr val="FF0000"/>
                </a:solidFill>
                <a:latin typeface="Calibri" panose="020F0502020204030204" pitchFamily="34" charset="0"/>
                <a:cs typeface="Calibri" panose="020F0502020204030204" pitchFamily="34" charset="0"/>
              </a:rPr>
              <a:t>Thermosphère</a:t>
            </a:r>
            <a:endParaRPr lang="fr-MA" sz="2000" b="1" dirty="0">
              <a:latin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DA3F023D-AD8A-5AD7-0D96-71F94FDF8FE3}"/>
              </a:ext>
            </a:extLst>
          </p:cNvPr>
          <p:cNvSpPr txBox="1"/>
          <p:nvPr/>
        </p:nvSpPr>
        <p:spPr>
          <a:xfrm>
            <a:off x="1234163" y="4165950"/>
            <a:ext cx="1879600" cy="400110"/>
          </a:xfrm>
          <a:prstGeom prst="rect">
            <a:avLst/>
          </a:prstGeom>
          <a:noFill/>
        </p:spPr>
        <p:txBody>
          <a:bodyPr wrap="square">
            <a:spAutoFit/>
          </a:bodyPr>
          <a:lstStyle/>
          <a:p>
            <a:r>
              <a:rPr lang="fr-FR" sz="2000" b="1" dirty="0">
                <a:solidFill>
                  <a:srgbClr val="FF0000"/>
                </a:solidFill>
                <a:latin typeface="Calibri" panose="020F0502020204030204" pitchFamily="34" charset="0"/>
                <a:cs typeface="Calibri" panose="020F0502020204030204" pitchFamily="34" charset="0"/>
              </a:rPr>
              <a:t>Stratosphère</a:t>
            </a:r>
            <a:endParaRPr lang="fr-MA" sz="2000" b="1"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8E3E10E7-AB29-00A4-3579-9880895B9C09}"/>
              </a:ext>
            </a:extLst>
          </p:cNvPr>
          <p:cNvSpPr txBox="1"/>
          <p:nvPr/>
        </p:nvSpPr>
        <p:spPr>
          <a:xfrm>
            <a:off x="1234163" y="3106557"/>
            <a:ext cx="1879600" cy="400110"/>
          </a:xfrm>
          <a:prstGeom prst="rect">
            <a:avLst/>
          </a:prstGeom>
          <a:noFill/>
        </p:spPr>
        <p:txBody>
          <a:bodyPr wrap="square">
            <a:spAutoFit/>
          </a:bodyPr>
          <a:lstStyle/>
          <a:p>
            <a:r>
              <a:rPr lang="fr-FR" sz="2000" b="1" dirty="0">
                <a:solidFill>
                  <a:srgbClr val="FF0000"/>
                </a:solidFill>
                <a:latin typeface="Calibri" panose="020F0502020204030204" pitchFamily="34" charset="0"/>
                <a:cs typeface="Calibri" panose="020F0502020204030204" pitchFamily="34" charset="0"/>
              </a:rPr>
              <a:t>Mésosphère</a:t>
            </a:r>
            <a:endParaRPr lang="fr-MA" sz="2000" b="1" dirty="0">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6E6AAD60-F745-DEF3-F6F5-1C42F7ED0205}"/>
              </a:ext>
            </a:extLst>
          </p:cNvPr>
          <p:cNvSpPr txBox="1"/>
          <p:nvPr/>
        </p:nvSpPr>
        <p:spPr>
          <a:xfrm>
            <a:off x="1359817" y="5337484"/>
            <a:ext cx="1879600" cy="400110"/>
          </a:xfrm>
          <a:prstGeom prst="rect">
            <a:avLst/>
          </a:prstGeom>
          <a:noFill/>
        </p:spPr>
        <p:txBody>
          <a:bodyPr wrap="square">
            <a:spAutoFit/>
          </a:bodyPr>
          <a:lstStyle/>
          <a:p>
            <a:r>
              <a:rPr lang="fr-FR" sz="2000" b="1" dirty="0">
                <a:solidFill>
                  <a:srgbClr val="FF0000"/>
                </a:solidFill>
                <a:latin typeface="Calibri" panose="020F0502020204030204" pitchFamily="34" charset="0"/>
                <a:cs typeface="Calibri" panose="020F0502020204030204" pitchFamily="34" charset="0"/>
              </a:rPr>
              <a:t>Troposphère</a:t>
            </a:r>
            <a:endParaRPr lang="fr-MA" sz="2000" b="1" dirty="0">
              <a:latin typeface="Calibri" panose="020F0502020204030204" pitchFamily="34" charset="0"/>
              <a:cs typeface="Calibri" panose="020F0502020204030204" pitchFamily="34" charset="0"/>
            </a:endParaRPr>
          </a:p>
        </p:txBody>
      </p:sp>
      <p:pic>
        <p:nvPicPr>
          <p:cNvPr id="12" name="Image 11">
            <a:extLst>
              <a:ext uri="{FF2B5EF4-FFF2-40B4-BE49-F238E27FC236}">
                <a16:creationId xmlns:a16="http://schemas.microsoft.com/office/drawing/2014/main" id="{0F4AC433-8D85-97CE-C167-96B54D468AEB}"/>
              </a:ext>
            </a:extLst>
          </p:cNvPr>
          <p:cNvPicPr>
            <a:picLocks noChangeAspect="1"/>
          </p:cNvPicPr>
          <p:nvPr/>
        </p:nvPicPr>
        <p:blipFill>
          <a:blip r:embed="rId3"/>
          <a:stretch>
            <a:fillRect/>
          </a:stretch>
        </p:blipFill>
        <p:spPr>
          <a:xfrm>
            <a:off x="2997342" y="1804080"/>
            <a:ext cx="6401355" cy="4755292"/>
          </a:xfrm>
          <a:prstGeom prst="rect">
            <a:avLst/>
          </a:prstGeom>
        </p:spPr>
      </p:pic>
    </p:spTree>
    <p:extLst>
      <p:ext uri="{BB962C8B-B14F-4D97-AF65-F5344CB8AC3E}">
        <p14:creationId xmlns:p14="http://schemas.microsoft.com/office/powerpoint/2010/main" val="123540014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Placeholder 9" descr="A cartoon of a person working on a plant&#10;&#10;AI-generated content may be incorrect.">
            <a:extLst>
              <a:ext uri="{FF2B5EF4-FFF2-40B4-BE49-F238E27FC236}">
                <a16:creationId xmlns:a16="http://schemas.microsoft.com/office/drawing/2014/main" id="{4AD6A894-977A-5AB6-270A-61E73FD9B5C8}"/>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62" r="162"/>
          <a:stretch>
            <a:fillRect/>
          </a:stretch>
        </p:blipFill>
        <p:spPr/>
      </p:pic>
      <p:pic>
        <p:nvPicPr>
          <p:cNvPr id="12" name="Picture Placeholder 11" descr="A cartoon of kids studying&#10;&#10;AI-generated content may be incorrect.">
            <a:extLst>
              <a:ext uri="{FF2B5EF4-FFF2-40B4-BE49-F238E27FC236}">
                <a16:creationId xmlns:a16="http://schemas.microsoft.com/office/drawing/2014/main" id="{C26EBEDD-C088-BFE1-2C78-1E6364CEC42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935" r="3935"/>
          <a:stretch>
            <a:fillRect/>
          </a:stretch>
        </p:blipFill>
        <p:spPr/>
      </p:pic>
    </p:spTree>
    <p:extLst>
      <p:ext uri="{BB962C8B-B14F-4D97-AF65-F5344CB8AC3E}">
        <p14:creationId xmlns:p14="http://schemas.microsoft.com/office/powerpoint/2010/main" val="27691808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46B72-6236-25B6-4286-F91CB2F03FE6}"/>
            </a:ext>
          </a:extLst>
        </p:cNvPr>
        <p:cNvGrpSpPr/>
        <p:nvPr/>
      </p:nvGrpSpPr>
      <p:grpSpPr>
        <a:xfrm>
          <a:off x="0" y="0"/>
          <a:ext cx="0" cy="0"/>
          <a:chOff x="0" y="0"/>
          <a:chExt cx="0" cy="0"/>
        </a:xfrm>
      </p:grpSpPr>
      <p:pic>
        <p:nvPicPr>
          <p:cNvPr id="19" name="Image 18">
            <a:extLst>
              <a:ext uri="{FF2B5EF4-FFF2-40B4-BE49-F238E27FC236}">
                <a16:creationId xmlns:a16="http://schemas.microsoft.com/office/drawing/2014/main" id="{8AA79207-EC8D-729C-93E9-72D0F9BBC5DD}"/>
              </a:ext>
            </a:extLst>
          </p:cNvPr>
          <p:cNvPicPr>
            <a:picLocks noChangeAspect="1"/>
          </p:cNvPicPr>
          <p:nvPr/>
        </p:nvPicPr>
        <p:blipFill>
          <a:blip r:embed="rId2"/>
          <a:stretch>
            <a:fillRect/>
          </a:stretch>
        </p:blipFill>
        <p:spPr>
          <a:xfrm>
            <a:off x="523387" y="2069146"/>
            <a:ext cx="4539349" cy="3372088"/>
          </a:xfrm>
          <a:prstGeom prst="rect">
            <a:avLst/>
          </a:prstGeom>
        </p:spPr>
      </p:pic>
      <p:sp>
        <p:nvSpPr>
          <p:cNvPr id="2" name="Titre 1">
            <a:extLst>
              <a:ext uri="{FF2B5EF4-FFF2-40B4-BE49-F238E27FC236}">
                <a16:creationId xmlns:a16="http://schemas.microsoft.com/office/drawing/2014/main" id="{4D4CDE6C-47DE-E204-280B-DB3F99B81CC0}"/>
              </a:ext>
            </a:extLst>
          </p:cNvPr>
          <p:cNvSpPr>
            <a:spLocks noGrp="1"/>
          </p:cNvSpPr>
          <p:nvPr>
            <p:ph type="title"/>
          </p:nvPr>
        </p:nvSpPr>
        <p:spPr>
          <a:xfrm>
            <a:off x="922300" y="298628"/>
            <a:ext cx="10699638" cy="398752"/>
          </a:xfrm>
        </p:spPr>
        <p:txBody>
          <a:bodyPr/>
          <a:lstStyle/>
          <a:p>
            <a:pPr>
              <a:buClr>
                <a:srgbClr val="000000"/>
              </a:buClr>
              <a:buSzPts val="2000"/>
            </a:pPr>
            <a:r>
              <a:rPr lang="fr-FR" spc="-30" noProof="0" dirty="0">
                <a:solidFill>
                  <a:schemeClr val="tx1">
                    <a:lumMod val="50000"/>
                    <a:lumOff val="50000"/>
                  </a:schemeClr>
                </a:solidFill>
              </a:rPr>
              <a:t>Ensuite, je passe à la deuxième consigne en utilisant le schéma et le tableau pour dégager les principales caractéristiques de la stratosphère. Je suis les étapes suivantes: </a:t>
            </a:r>
          </a:p>
        </p:txBody>
      </p:sp>
      <p:sp>
        <p:nvSpPr>
          <p:cNvPr id="4" name="Espace réservé du contenu 3">
            <a:extLst>
              <a:ext uri="{FF2B5EF4-FFF2-40B4-BE49-F238E27FC236}">
                <a16:creationId xmlns:a16="http://schemas.microsoft.com/office/drawing/2014/main" id="{C1D49A7A-B2F8-02D3-6AAC-D3454BACEC11}"/>
              </a:ext>
            </a:extLst>
          </p:cNvPr>
          <p:cNvSpPr>
            <a:spLocks noGrp="1"/>
          </p:cNvSpPr>
          <p:nvPr>
            <p:ph sz="quarter" idx="11"/>
          </p:nvPr>
        </p:nvSpPr>
        <p:spPr>
          <a:xfrm>
            <a:off x="1059283" y="750092"/>
            <a:ext cx="10277475" cy="268287"/>
          </a:xfrm>
        </p:spPr>
        <p:txBody>
          <a:bodyPr/>
          <a:lstStyle/>
          <a:p>
            <a:endParaRPr lang="fr-FR" noProof="0" dirty="0"/>
          </a:p>
        </p:txBody>
      </p:sp>
      <p:pic>
        <p:nvPicPr>
          <p:cNvPr id="9" name="Google Shape;289;p51">
            <a:extLst>
              <a:ext uri="{FF2B5EF4-FFF2-40B4-BE49-F238E27FC236}">
                <a16:creationId xmlns:a16="http://schemas.microsoft.com/office/drawing/2014/main" id="{ACA4BF29-5863-EBDB-AC80-A7A644A41A87}"/>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grpSp>
        <p:nvGrpSpPr>
          <p:cNvPr id="20" name="Groupe 19">
            <a:extLst>
              <a:ext uri="{FF2B5EF4-FFF2-40B4-BE49-F238E27FC236}">
                <a16:creationId xmlns:a16="http://schemas.microsoft.com/office/drawing/2014/main" id="{D7053DC2-CFB4-6994-B21B-6655D21B6225}"/>
              </a:ext>
            </a:extLst>
          </p:cNvPr>
          <p:cNvGrpSpPr/>
          <p:nvPr/>
        </p:nvGrpSpPr>
        <p:grpSpPr>
          <a:xfrm>
            <a:off x="489521" y="1242023"/>
            <a:ext cx="11285919" cy="478193"/>
            <a:chOff x="674377" y="1225112"/>
            <a:chExt cx="10527038" cy="478193"/>
          </a:xfrm>
        </p:grpSpPr>
        <p:sp>
          <p:nvSpPr>
            <p:cNvPr id="21" name="Google Shape;443;p19">
              <a:extLst>
                <a:ext uri="{FF2B5EF4-FFF2-40B4-BE49-F238E27FC236}">
                  <a16:creationId xmlns:a16="http://schemas.microsoft.com/office/drawing/2014/main" id="{8EC6CCCE-BF34-8581-271C-4A40F9CA7585}"/>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Déterminez les principales caractéristiques de la stratosphère. </a:t>
              </a:r>
            </a:p>
          </p:txBody>
        </p:sp>
        <p:sp>
          <p:nvSpPr>
            <p:cNvPr id="22" name="Ellipse 21">
              <a:extLst>
                <a:ext uri="{FF2B5EF4-FFF2-40B4-BE49-F238E27FC236}">
                  <a16:creationId xmlns:a16="http://schemas.microsoft.com/office/drawing/2014/main" id="{DEC4FD89-B80F-8A31-BF58-361840420E6B}"/>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2</a:t>
              </a:r>
            </a:p>
          </p:txBody>
        </p:sp>
      </p:grpSp>
      <p:sp>
        <p:nvSpPr>
          <p:cNvPr id="8" name="ZoneTexte 7">
            <a:extLst>
              <a:ext uri="{FF2B5EF4-FFF2-40B4-BE49-F238E27FC236}">
                <a16:creationId xmlns:a16="http://schemas.microsoft.com/office/drawing/2014/main" id="{0B7AB2F6-3DD1-749D-169F-380F9DE3223A}"/>
              </a:ext>
            </a:extLst>
          </p:cNvPr>
          <p:cNvSpPr txBox="1"/>
          <p:nvPr/>
        </p:nvSpPr>
        <p:spPr>
          <a:xfrm>
            <a:off x="602932" y="3657391"/>
            <a:ext cx="1118961" cy="276999"/>
          </a:xfrm>
          <a:prstGeom prst="rect">
            <a:avLst/>
          </a:prstGeom>
          <a:noFill/>
        </p:spPr>
        <p:txBody>
          <a:bodyPr wrap="square">
            <a:spAutoFit/>
          </a:bodyPr>
          <a:lstStyle/>
          <a:p>
            <a:r>
              <a:rPr lang="fr-FR" sz="1200" b="1" dirty="0">
                <a:solidFill>
                  <a:srgbClr val="FF0000"/>
                </a:solidFill>
                <a:latin typeface="Calibri" panose="020F0502020204030204" pitchFamily="34" charset="0"/>
                <a:cs typeface="Calibri" panose="020F0502020204030204" pitchFamily="34" charset="0"/>
              </a:rPr>
              <a:t>Stratosphère</a:t>
            </a:r>
            <a:endParaRPr lang="fr-MA" sz="1200" b="1" dirty="0">
              <a:latin typeface="Calibri" panose="020F0502020204030204" pitchFamily="34" charset="0"/>
              <a:cs typeface="Calibri" panose="020F0502020204030204" pitchFamily="34" charset="0"/>
            </a:endParaRPr>
          </a:p>
        </p:txBody>
      </p:sp>
      <p:pic>
        <p:nvPicPr>
          <p:cNvPr id="11" name="Image 10" descr="Une image contenant texte, capture d’écran, Police, nombre&#10;&#10;Le contenu généré par l’IA peut être incorrect.">
            <a:extLst>
              <a:ext uri="{FF2B5EF4-FFF2-40B4-BE49-F238E27FC236}">
                <a16:creationId xmlns:a16="http://schemas.microsoft.com/office/drawing/2014/main" id="{35FBE39C-6BEF-F26F-3DAE-78CA0E12E536}"/>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5378782" y="2095152"/>
            <a:ext cx="6330618" cy="2931332"/>
          </a:xfrm>
          <a:prstGeom prst="rect">
            <a:avLst/>
          </a:prstGeom>
        </p:spPr>
      </p:pic>
      <p:sp>
        <p:nvSpPr>
          <p:cNvPr id="13" name="Rectangle 12">
            <a:extLst>
              <a:ext uri="{FF2B5EF4-FFF2-40B4-BE49-F238E27FC236}">
                <a16:creationId xmlns:a16="http://schemas.microsoft.com/office/drawing/2014/main" id="{43263B6E-E43B-7B20-F5ED-1B411AF0A54D}"/>
              </a:ext>
            </a:extLst>
          </p:cNvPr>
          <p:cNvSpPr/>
          <p:nvPr/>
        </p:nvSpPr>
        <p:spPr>
          <a:xfrm>
            <a:off x="5378782" y="3745252"/>
            <a:ext cx="1251045" cy="6148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A065BE33-0D3D-AE72-FC87-FCF39A1C5DDE}"/>
              </a:ext>
            </a:extLst>
          </p:cNvPr>
          <p:cNvSpPr/>
          <p:nvPr/>
        </p:nvSpPr>
        <p:spPr>
          <a:xfrm>
            <a:off x="523387" y="3657942"/>
            <a:ext cx="1146176" cy="64858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8" name="Groupe 37">
            <a:extLst>
              <a:ext uri="{FF2B5EF4-FFF2-40B4-BE49-F238E27FC236}">
                <a16:creationId xmlns:a16="http://schemas.microsoft.com/office/drawing/2014/main" id="{5F667A2C-85FA-3E47-A45E-A0C52F9AF216}"/>
              </a:ext>
            </a:extLst>
          </p:cNvPr>
          <p:cNvGrpSpPr/>
          <p:nvPr/>
        </p:nvGrpSpPr>
        <p:grpSpPr>
          <a:xfrm>
            <a:off x="2269501" y="4008909"/>
            <a:ext cx="1879600" cy="2525734"/>
            <a:chOff x="2340244" y="4028552"/>
            <a:chExt cx="1879600" cy="2525734"/>
          </a:xfrm>
        </p:grpSpPr>
        <p:cxnSp>
          <p:nvCxnSpPr>
            <p:cNvPr id="26" name="Connecteur droit avec flèche 25">
              <a:extLst>
                <a:ext uri="{FF2B5EF4-FFF2-40B4-BE49-F238E27FC236}">
                  <a16:creationId xmlns:a16="http://schemas.microsoft.com/office/drawing/2014/main" id="{F9C96449-41C7-083B-23AA-CEE826102BE5}"/>
                </a:ext>
              </a:extLst>
            </p:cNvPr>
            <p:cNvCxnSpPr>
              <a:cxnSpLocks/>
            </p:cNvCxnSpPr>
            <p:nvPr/>
          </p:nvCxnSpPr>
          <p:spPr>
            <a:xfrm flipH="1">
              <a:off x="3227474" y="4028552"/>
              <a:ext cx="166572" cy="1828344"/>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ZoneTexte 32">
              <a:extLst>
                <a:ext uri="{FF2B5EF4-FFF2-40B4-BE49-F238E27FC236}">
                  <a16:creationId xmlns:a16="http://schemas.microsoft.com/office/drawing/2014/main" id="{C9BEAF0F-5D29-8D75-5BFA-946D5B5A04F8}"/>
                </a:ext>
              </a:extLst>
            </p:cNvPr>
            <p:cNvSpPr txBox="1"/>
            <p:nvPr/>
          </p:nvSpPr>
          <p:spPr>
            <a:xfrm>
              <a:off x="2340244" y="5846400"/>
              <a:ext cx="1879600" cy="707886"/>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Température augmente</a:t>
              </a:r>
              <a:endParaRPr lang="fr-MA" sz="2000" b="1" dirty="0">
                <a:latin typeface="Calibri" panose="020F0502020204030204" pitchFamily="34" charset="0"/>
                <a:cs typeface="Calibri" panose="020F0502020204030204" pitchFamily="34" charset="0"/>
              </a:endParaRPr>
            </a:p>
          </p:txBody>
        </p:sp>
      </p:grpSp>
      <p:grpSp>
        <p:nvGrpSpPr>
          <p:cNvPr id="37" name="Groupe 36">
            <a:extLst>
              <a:ext uri="{FF2B5EF4-FFF2-40B4-BE49-F238E27FC236}">
                <a16:creationId xmlns:a16="http://schemas.microsoft.com/office/drawing/2014/main" id="{C843FD2A-3146-1F65-F150-376B5BD6FBBF}"/>
              </a:ext>
            </a:extLst>
          </p:cNvPr>
          <p:cNvGrpSpPr/>
          <p:nvPr/>
        </p:nvGrpSpPr>
        <p:grpSpPr>
          <a:xfrm>
            <a:off x="9367780" y="3782284"/>
            <a:ext cx="2251142" cy="2781551"/>
            <a:chOff x="4478519" y="3782284"/>
            <a:chExt cx="2251142" cy="2781551"/>
          </a:xfrm>
        </p:grpSpPr>
        <p:cxnSp>
          <p:nvCxnSpPr>
            <p:cNvPr id="27" name="Connecteur droit avec flèche 26">
              <a:extLst>
                <a:ext uri="{FF2B5EF4-FFF2-40B4-BE49-F238E27FC236}">
                  <a16:creationId xmlns:a16="http://schemas.microsoft.com/office/drawing/2014/main" id="{0E27A5E8-71D3-08A7-594B-A28A051F6710}"/>
                </a:ext>
              </a:extLst>
            </p:cNvPr>
            <p:cNvCxnSpPr/>
            <p:nvPr/>
          </p:nvCxnSpPr>
          <p:spPr>
            <a:xfrm>
              <a:off x="5441285" y="4390694"/>
              <a:ext cx="0" cy="1496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C4873367-694B-9E10-8FCD-9ABA5A0B32A3}"/>
                </a:ext>
              </a:extLst>
            </p:cNvPr>
            <p:cNvSpPr/>
            <p:nvPr/>
          </p:nvSpPr>
          <p:spPr>
            <a:xfrm>
              <a:off x="4478519" y="3782284"/>
              <a:ext cx="2251142" cy="6148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21D156E9-4DC6-B51C-EF45-4163555A2461}"/>
                </a:ext>
              </a:extLst>
            </p:cNvPr>
            <p:cNvSpPr txBox="1"/>
            <p:nvPr/>
          </p:nvSpPr>
          <p:spPr>
            <a:xfrm>
              <a:off x="4570097" y="5855949"/>
              <a:ext cx="1879600" cy="707886"/>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Rôle: protection des UV</a:t>
              </a:r>
              <a:endParaRPr lang="fr-MA" sz="2000" b="1" dirty="0">
                <a:latin typeface="Calibri" panose="020F0502020204030204" pitchFamily="34" charset="0"/>
                <a:cs typeface="Calibri" panose="020F0502020204030204" pitchFamily="34" charset="0"/>
              </a:endParaRPr>
            </a:p>
          </p:txBody>
        </p:sp>
      </p:grpSp>
      <p:grpSp>
        <p:nvGrpSpPr>
          <p:cNvPr id="36" name="Groupe 35">
            <a:extLst>
              <a:ext uri="{FF2B5EF4-FFF2-40B4-BE49-F238E27FC236}">
                <a16:creationId xmlns:a16="http://schemas.microsoft.com/office/drawing/2014/main" id="{B587C4FA-A510-1767-97C0-70E6A495874F}"/>
              </a:ext>
            </a:extLst>
          </p:cNvPr>
          <p:cNvGrpSpPr/>
          <p:nvPr/>
        </p:nvGrpSpPr>
        <p:grpSpPr>
          <a:xfrm>
            <a:off x="3820735" y="3487198"/>
            <a:ext cx="1879600" cy="3088989"/>
            <a:chOff x="10312400" y="3474846"/>
            <a:chExt cx="1879600" cy="3088989"/>
          </a:xfrm>
        </p:grpSpPr>
        <p:cxnSp>
          <p:nvCxnSpPr>
            <p:cNvPr id="25" name="Connecteur droit avec flèche 24">
              <a:extLst>
                <a:ext uri="{FF2B5EF4-FFF2-40B4-BE49-F238E27FC236}">
                  <a16:creationId xmlns:a16="http://schemas.microsoft.com/office/drawing/2014/main" id="{95E353E6-BA91-E4E1-E597-4588A5EB4A28}"/>
                </a:ext>
              </a:extLst>
            </p:cNvPr>
            <p:cNvCxnSpPr/>
            <p:nvPr/>
          </p:nvCxnSpPr>
          <p:spPr>
            <a:xfrm>
              <a:off x="11336758" y="4397159"/>
              <a:ext cx="0" cy="1496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0BC97E1A-A6D8-3102-EBFA-7168353F7A9B}"/>
                </a:ext>
              </a:extLst>
            </p:cNvPr>
            <p:cNvSpPr/>
            <p:nvPr/>
          </p:nvSpPr>
          <p:spPr>
            <a:xfrm>
              <a:off x="11085100" y="3474846"/>
              <a:ext cx="450767" cy="92231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12BC1BF7-A08E-8C8D-99B1-448C38C3AECB}"/>
                </a:ext>
              </a:extLst>
            </p:cNvPr>
            <p:cNvSpPr txBox="1"/>
            <p:nvPr/>
          </p:nvSpPr>
          <p:spPr>
            <a:xfrm>
              <a:off x="10312400" y="5855949"/>
              <a:ext cx="1879600" cy="707886"/>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Épaisseur :</a:t>
              </a:r>
            </a:p>
            <a:p>
              <a:pPr algn="ctr"/>
              <a:r>
                <a:rPr lang="fr-FR" sz="2000" b="1" dirty="0">
                  <a:solidFill>
                    <a:srgbClr val="FF0000"/>
                  </a:solidFill>
                  <a:latin typeface="Calibri" panose="020F0502020204030204" pitchFamily="34" charset="0"/>
                  <a:cs typeface="Calibri" panose="020F0502020204030204" pitchFamily="34" charset="0"/>
                </a:rPr>
                <a:t>12 – 50 Km</a:t>
              </a:r>
              <a:endParaRPr lang="fr-MA" sz="2000" b="1" dirty="0">
                <a:latin typeface="Calibri" panose="020F0502020204030204" pitchFamily="34" charset="0"/>
                <a:cs typeface="Calibri" panose="020F0502020204030204" pitchFamily="34" charset="0"/>
              </a:endParaRPr>
            </a:p>
          </p:txBody>
        </p:sp>
      </p:grpSp>
      <p:grpSp>
        <p:nvGrpSpPr>
          <p:cNvPr id="41" name="Groupe 40">
            <a:extLst>
              <a:ext uri="{FF2B5EF4-FFF2-40B4-BE49-F238E27FC236}">
                <a16:creationId xmlns:a16="http://schemas.microsoft.com/office/drawing/2014/main" id="{7EF2BFE8-5F90-7399-3E8C-36C9BCBBECD4}"/>
              </a:ext>
            </a:extLst>
          </p:cNvPr>
          <p:cNvGrpSpPr/>
          <p:nvPr/>
        </p:nvGrpSpPr>
        <p:grpSpPr>
          <a:xfrm>
            <a:off x="156675" y="4306531"/>
            <a:ext cx="1879600" cy="1915713"/>
            <a:chOff x="156675" y="4306531"/>
            <a:chExt cx="1879600" cy="1915713"/>
          </a:xfrm>
        </p:grpSpPr>
        <p:cxnSp>
          <p:nvCxnSpPr>
            <p:cNvPr id="39" name="Connecteur droit avec flèche 38">
              <a:extLst>
                <a:ext uri="{FF2B5EF4-FFF2-40B4-BE49-F238E27FC236}">
                  <a16:creationId xmlns:a16="http://schemas.microsoft.com/office/drawing/2014/main" id="{6DEE3C5B-FD05-B7B9-8249-AEBA760F3EF5}"/>
                </a:ext>
              </a:extLst>
            </p:cNvPr>
            <p:cNvCxnSpPr/>
            <p:nvPr/>
          </p:nvCxnSpPr>
          <p:spPr>
            <a:xfrm>
              <a:off x="1083444" y="4306531"/>
              <a:ext cx="0" cy="149697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0" name="ZoneTexte 39">
              <a:extLst>
                <a:ext uri="{FF2B5EF4-FFF2-40B4-BE49-F238E27FC236}">
                  <a16:creationId xmlns:a16="http://schemas.microsoft.com/office/drawing/2014/main" id="{2AF705C1-0E32-B453-74A9-E87E367EE843}"/>
                </a:ext>
              </a:extLst>
            </p:cNvPr>
            <p:cNvSpPr txBox="1"/>
            <p:nvPr/>
          </p:nvSpPr>
          <p:spPr>
            <a:xfrm>
              <a:off x="156675" y="5822134"/>
              <a:ext cx="1879600"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Composition  </a:t>
              </a:r>
              <a:endParaRPr lang="fr-MA" sz="2000" b="1" dirty="0">
                <a:latin typeface="Calibri" panose="020F0502020204030204" pitchFamily="34" charset="0"/>
                <a:cs typeface="Calibri" panose="020F0502020204030204" pitchFamily="34" charset="0"/>
              </a:endParaRPr>
            </a:p>
          </p:txBody>
        </p:sp>
      </p:grpSp>
      <p:sp>
        <p:nvSpPr>
          <p:cNvPr id="5" name="ZoneTexte 4">
            <a:extLst>
              <a:ext uri="{FF2B5EF4-FFF2-40B4-BE49-F238E27FC236}">
                <a16:creationId xmlns:a16="http://schemas.microsoft.com/office/drawing/2014/main" id="{5BDA4610-4F09-4BA5-3070-485EA42861AF}"/>
              </a:ext>
            </a:extLst>
          </p:cNvPr>
          <p:cNvSpPr txBox="1"/>
          <p:nvPr/>
        </p:nvSpPr>
        <p:spPr>
          <a:xfrm>
            <a:off x="1562889" y="1699539"/>
            <a:ext cx="5066938" cy="369332"/>
          </a:xfrm>
          <a:prstGeom prst="rect">
            <a:avLst/>
          </a:prstGeom>
          <a:solidFill>
            <a:schemeClr val="bg1">
              <a:lumMod val="95000"/>
            </a:schemeClr>
          </a:solidFill>
        </p:spPr>
        <p:txBody>
          <a:bodyPr wrap="square">
            <a:spAutoFit/>
          </a:bodyPr>
          <a:lstStyle/>
          <a:p>
            <a:r>
              <a:rPr lang="fr-FR" b="1" i="1" dirty="0">
                <a:solidFill>
                  <a:srgbClr val="1F1F1F"/>
                </a:solidFill>
                <a:latin typeface="Calibri-BoldItalic"/>
              </a:rPr>
              <a:t>1. </a:t>
            </a:r>
            <a:r>
              <a:rPr lang="fr-FR" sz="1800" b="1" i="1" dirty="0">
                <a:solidFill>
                  <a:srgbClr val="1F1F1F"/>
                </a:solidFill>
                <a:effectLst/>
                <a:latin typeface="Calibri-BoldItalic"/>
              </a:rPr>
              <a:t>J’identifier les limites d’altitude de la couche:</a:t>
            </a:r>
            <a:r>
              <a:rPr lang="fr-FR" dirty="0"/>
              <a:t> </a:t>
            </a:r>
          </a:p>
        </p:txBody>
      </p:sp>
      <p:sp>
        <p:nvSpPr>
          <p:cNvPr id="6" name="ZoneTexte 5">
            <a:extLst>
              <a:ext uri="{FF2B5EF4-FFF2-40B4-BE49-F238E27FC236}">
                <a16:creationId xmlns:a16="http://schemas.microsoft.com/office/drawing/2014/main" id="{F050A719-9E88-2CE3-0456-48BA244AEFCC}"/>
              </a:ext>
            </a:extLst>
          </p:cNvPr>
          <p:cNvSpPr txBox="1"/>
          <p:nvPr/>
        </p:nvSpPr>
        <p:spPr>
          <a:xfrm>
            <a:off x="1592028" y="1699264"/>
            <a:ext cx="7573508" cy="369332"/>
          </a:xfrm>
          <a:prstGeom prst="rect">
            <a:avLst/>
          </a:prstGeom>
          <a:solidFill>
            <a:schemeClr val="bg1">
              <a:lumMod val="95000"/>
            </a:schemeClr>
          </a:solidFill>
        </p:spPr>
        <p:txBody>
          <a:bodyPr wrap="square">
            <a:spAutoFit/>
          </a:bodyPr>
          <a:lstStyle/>
          <a:p>
            <a:r>
              <a:rPr lang="fr-FR" b="1" i="1" dirty="0">
                <a:solidFill>
                  <a:srgbClr val="1F1F1F"/>
                </a:solidFill>
                <a:latin typeface="Calibri-BoldItalic"/>
              </a:rPr>
              <a:t>2. </a:t>
            </a:r>
            <a:r>
              <a:rPr lang="fr-FR" sz="1800" b="1" i="1" dirty="0">
                <a:solidFill>
                  <a:srgbClr val="1F1F1F"/>
                </a:solidFill>
                <a:effectLst/>
                <a:latin typeface="Calibri-BoldItalic"/>
              </a:rPr>
              <a:t>Je suis la ligne rouge du graphique pour voir l’évolution de la température:</a:t>
            </a:r>
            <a:r>
              <a:rPr lang="fr-FR" dirty="0"/>
              <a:t> </a:t>
            </a:r>
          </a:p>
        </p:txBody>
      </p:sp>
      <p:sp>
        <p:nvSpPr>
          <p:cNvPr id="7" name="ZoneTexte 6">
            <a:extLst>
              <a:ext uri="{FF2B5EF4-FFF2-40B4-BE49-F238E27FC236}">
                <a16:creationId xmlns:a16="http://schemas.microsoft.com/office/drawing/2014/main" id="{93FB578A-9762-C7EB-4F47-1190235A7944}"/>
              </a:ext>
            </a:extLst>
          </p:cNvPr>
          <p:cNvSpPr txBox="1"/>
          <p:nvPr/>
        </p:nvSpPr>
        <p:spPr>
          <a:xfrm>
            <a:off x="1592028" y="1691585"/>
            <a:ext cx="7573508" cy="369332"/>
          </a:xfrm>
          <a:prstGeom prst="rect">
            <a:avLst/>
          </a:prstGeom>
          <a:solidFill>
            <a:schemeClr val="bg1">
              <a:lumMod val="95000"/>
            </a:schemeClr>
          </a:solidFill>
        </p:spPr>
        <p:txBody>
          <a:bodyPr wrap="square">
            <a:spAutoFit/>
          </a:bodyPr>
          <a:lstStyle/>
          <a:p>
            <a:r>
              <a:rPr lang="fr-FR" b="1" i="1" dirty="0">
                <a:solidFill>
                  <a:srgbClr val="1F1F1F"/>
                </a:solidFill>
                <a:latin typeface="Calibri-BoldItalic"/>
              </a:rPr>
              <a:t>3. Je repère les éléments chimiques présents dans cette couche</a:t>
            </a:r>
            <a:endParaRPr lang="fr-FR" dirty="0"/>
          </a:p>
        </p:txBody>
      </p:sp>
      <p:sp>
        <p:nvSpPr>
          <p:cNvPr id="12" name="ZoneTexte 11">
            <a:extLst>
              <a:ext uri="{FF2B5EF4-FFF2-40B4-BE49-F238E27FC236}">
                <a16:creationId xmlns:a16="http://schemas.microsoft.com/office/drawing/2014/main" id="{67324C93-8B19-E5AD-723F-7ABC6F08202E}"/>
              </a:ext>
            </a:extLst>
          </p:cNvPr>
          <p:cNvSpPr txBox="1"/>
          <p:nvPr/>
        </p:nvSpPr>
        <p:spPr>
          <a:xfrm>
            <a:off x="1592028" y="1679231"/>
            <a:ext cx="7573508" cy="369332"/>
          </a:xfrm>
          <a:prstGeom prst="rect">
            <a:avLst/>
          </a:prstGeom>
          <a:solidFill>
            <a:schemeClr val="bg1">
              <a:lumMod val="95000"/>
            </a:schemeClr>
          </a:solidFill>
        </p:spPr>
        <p:txBody>
          <a:bodyPr wrap="square">
            <a:spAutoFit/>
          </a:bodyPr>
          <a:lstStyle/>
          <a:p>
            <a:r>
              <a:rPr lang="fr-FR" b="1" i="1" dirty="0">
                <a:solidFill>
                  <a:srgbClr val="1F1F1F"/>
                </a:solidFill>
                <a:latin typeface="Calibri-BoldItalic"/>
              </a:rPr>
              <a:t>4. Je dégage le rôle principal de la couche à partir du tableau </a:t>
            </a:r>
            <a:endParaRPr lang="fr-FR" dirty="0"/>
          </a:p>
        </p:txBody>
      </p:sp>
    </p:spTree>
    <p:extLst>
      <p:ext uri="{BB962C8B-B14F-4D97-AF65-F5344CB8AC3E}">
        <p14:creationId xmlns:p14="http://schemas.microsoft.com/office/powerpoint/2010/main" val="37101636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up)">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up)">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up)">
                                      <p:cBhvr>
                                        <p:cTn id="40" dur="500"/>
                                        <p:tgtEl>
                                          <p:spTgt spid="4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ipe(up)">
                                      <p:cBhvr>
                                        <p:cTn id="5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P spid="5" grpId="0" animBg="1"/>
      <p:bldP spid="6" grpId="0" animBg="1"/>
      <p:bldP spid="7" grpId="0" animBg="1"/>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85D229-EAE9-5FD3-BCF7-7D2BB52EF923}"/>
              </a:ext>
            </a:extLst>
          </p:cNvPr>
          <p:cNvSpPr>
            <a:spLocks noGrp="1"/>
          </p:cNvSpPr>
          <p:nvPr>
            <p:ph type="title"/>
          </p:nvPr>
        </p:nvSpPr>
        <p:spPr>
          <a:xfrm>
            <a:off x="1030246" y="263426"/>
            <a:ext cx="10277091" cy="377283"/>
          </a:xfrm>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Récapitulons. </a:t>
            </a:r>
          </a:p>
        </p:txBody>
      </p:sp>
      <p:sp>
        <p:nvSpPr>
          <p:cNvPr id="4" name="Espace réservé du contenu 3">
            <a:extLst>
              <a:ext uri="{FF2B5EF4-FFF2-40B4-BE49-F238E27FC236}">
                <a16:creationId xmlns:a16="http://schemas.microsoft.com/office/drawing/2014/main" id="{FBAC5B20-B075-39D9-148A-8E8C43E18474}"/>
              </a:ext>
            </a:extLst>
          </p:cNvPr>
          <p:cNvSpPr>
            <a:spLocks noGrp="1"/>
          </p:cNvSpPr>
          <p:nvPr>
            <p:ph sz="quarter" idx="11"/>
          </p:nvPr>
        </p:nvSpPr>
        <p:spPr>
          <a:xfrm>
            <a:off x="845462" y="580789"/>
            <a:ext cx="11125714" cy="267549"/>
          </a:xfrm>
        </p:spPr>
        <p:txBody>
          <a:bodyPr/>
          <a:lstStyle/>
          <a:p>
            <a:pPr marL="0"/>
            <a:endParaRPr lang="fr-FR" sz="1100" noProof="0" dirty="0">
              <a:solidFill>
                <a:schemeClr val="tx1">
                  <a:lumMod val="50000"/>
                  <a:lumOff val="50000"/>
                </a:schemeClr>
              </a:solidFill>
            </a:endParaRPr>
          </a:p>
        </p:txBody>
      </p:sp>
      <p:pic>
        <p:nvPicPr>
          <p:cNvPr id="5" name="Image 4" descr="Une image contenant texte, capture d’écran, diagramme, logiciel&#10;&#10;Le contenu généré par l’IA peut être incorrect.">
            <a:extLst>
              <a:ext uri="{FF2B5EF4-FFF2-40B4-BE49-F238E27FC236}">
                <a16:creationId xmlns:a16="http://schemas.microsoft.com/office/drawing/2014/main" id="{FA5A788F-C6D9-E4C6-1400-9862239BE470}"/>
              </a:ext>
            </a:extLst>
          </p:cNvPr>
          <p:cNvPicPr>
            <a:picLocks noChangeAspect="1"/>
          </p:cNvPicPr>
          <p:nvPr/>
        </p:nvPicPr>
        <p:blipFill>
          <a:blip r:embed="rId2"/>
          <a:stretch>
            <a:fillRect/>
          </a:stretch>
        </p:blipFill>
        <p:spPr>
          <a:xfrm>
            <a:off x="2686917" y="1110834"/>
            <a:ext cx="6963747" cy="5239481"/>
          </a:xfrm>
          <a:prstGeom prst="rect">
            <a:avLst/>
          </a:prstGeom>
        </p:spPr>
      </p:pic>
      <p:pic>
        <p:nvPicPr>
          <p:cNvPr id="3" name="Google Shape;289;p51">
            <a:extLst>
              <a:ext uri="{FF2B5EF4-FFF2-40B4-BE49-F238E27FC236}">
                <a16:creationId xmlns:a16="http://schemas.microsoft.com/office/drawing/2014/main" id="{9FDE45C1-63B8-3A6A-61A8-B9D33E703E47}"/>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8691780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9BF96-0313-F392-D622-FDAA9480D08C}"/>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5172883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EA52D4A-B7E3-CA00-59E2-6B9B65505E22}"/>
              </a:ext>
            </a:extLst>
          </p:cNvPr>
          <p:cNvSpPr txBox="1"/>
          <p:nvPr/>
        </p:nvSpPr>
        <p:spPr>
          <a:xfrm>
            <a:off x="1049780" y="248018"/>
            <a:ext cx="9452982" cy="377283"/>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Vérifions maintenant est-ce que vous avez bien compris. Répondez à la première question.</a:t>
            </a:r>
          </a:p>
        </p:txBody>
      </p:sp>
      <p:grpSp>
        <p:nvGrpSpPr>
          <p:cNvPr id="16" name="Groupe 15">
            <a:extLst>
              <a:ext uri="{FF2B5EF4-FFF2-40B4-BE49-F238E27FC236}">
                <a16:creationId xmlns:a16="http://schemas.microsoft.com/office/drawing/2014/main" id="{2908DCDD-4EC2-89F3-87BE-D9C237F20370}"/>
              </a:ext>
            </a:extLst>
          </p:cNvPr>
          <p:cNvGrpSpPr/>
          <p:nvPr/>
        </p:nvGrpSpPr>
        <p:grpSpPr>
          <a:xfrm>
            <a:off x="3215367" y="2648980"/>
            <a:ext cx="3843935" cy="510778"/>
            <a:chOff x="1711291" y="2818330"/>
            <a:chExt cx="3843935" cy="510778"/>
          </a:xfrm>
        </p:grpSpPr>
        <p:sp>
          <p:nvSpPr>
            <p:cNvPr id="12" name="Rectangle : coins arrondis 11">
              <a:extLst>
                <a:ext uri="{FF2B5EF4-FFF2-40B4-BE49-F238E27FC236}">
                  <a16:creationId xmlns:a16="http://schemas.microsoft.com/office/drawing/2014/main" id="{F9C0607D-18C2-2556-D886-D6612ED2B73D}"/>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Troposphère</a:t>
              </a:r>
            </a:p>
          </p:txBody>
        </p:sp>
        <p:sp>
          <p:nvSpPr>
            <p:cNvPr id="13" name="Rectangle : coins arrondis 12">
              <a:extLst>
                <a:ext uri="{FF2B5EF4-FFF2-40B4-BE49-F238E27FC236}">
                  <a16:creationId xmlns:a16="http://schemas.microsoft.com/office/drawing/2014/main" id="{518C2D6B-2390-A8A6-E227-74671E8A012F}"/>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sp>
        <p:nvSpPr>
          <p:cNvPr id="14" name="Rectangle : coins arrondis 13">
            <a:extLst>
              <a:ext uri="{FF2B5EF4-FFF2-40B4-BE49-F238E27FC236}">
                <a16:creationId xmlns:a16="http://schemas.microsoft.com/office/drawing/2014/main" id="{8745183D-435A-D0E0-F6CC-78FB0599190B}"/>
              </a:ext>
            </a:extLst>
          </p:cNvPr>
          <p:cNvSpPr/>
          <p:nvPr/>
        </p:nvSpPr>
        <p:spPr>
          <a:xfrm>
            <a:off x="840706" y="110187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1- C</a:t>
            </a:r>
            <a:r>
              <a:rPr lang="fr-FR" sz="2400" b="1" dirty="0" err="1">
                <a:latin typeface="Calibri" panose="020F0502020204030204"/>
              </a:rPr>
              <a:t>hoisissez</a:t>
            </a:r>
            <a:r>
              <a:rPr lang="fr-FR" sz="2400" b="1" dirty="0">
                <a:latin typeface="Calibri" panose="020F0502020204030204"/>
              </a:rPr>
              <a:t> la bonne réponse </a:t>
            </a:r>
            <a:r>
              <a:rPr lang="fr-FR" sz="2400" b="1" noProof="0" dirty="0">
                <a:latin typeface="Calibri" panose="020F0502020204030204"/>
              </a:rPr>
              <a:t>:</a:t>
            </a:r>
          </a:p>
        </p:txBody>
      </p:sp>
      <p:sp>
        <p:nvSpPr>
          <p:cNvPr id="15" name="ZoneTexte 14">
            <a:extLst>
              <a:ext uri="{FF2B5EF4-FFF2-40B4-BE49-F238E27FC236}">
                <a16:creationId xmlns:a16="http://schemas.microsoft.com/office/drawing/2014/main" id="{5E12DE74-0609-D101-6656-A33D829300E3}"/>
              </a:ext>
            </a:extLst>
          </p:cNvPr>
          <p:cNvSpPr txBox="1"/>
          <p:nvPr/>
        </p:nvSpPr>
        <p:spPr>
          <a:xfrm>
            <a:off x="589281" y="1759593"/>
            <a:ext cx="11602719" cy="461665"/>
          </a:xfrm>
          <a:prstGeom prst="rect">
            <a:avLst/>
          </a:prstGeom>
          <a:noFill/>
        </p:spPr>
        <p:txBody>
          <a:bodyPr wrap="square" rtlCol="0">
            <a:spAutoFit/>
          </a:bodyPr>
          <a:lstStyle/>
          <a:p>
            <a:pPr defTabSz="457200"/>
            <a:r>
              <a:rPr lang="fr-FR" sz="2400" b="1" dirty="0">
                <a:solidFill>
                  <a:srgbClr val="0852A4"/>
                </a:solidFill>
              </a:rPr>
              <a:t>La </a:t>
            </a:r>
            <a:r>
              <a:rPr lang="fr-FR" sz="2400" b="1" noProof="0" dirty="0">
                <a:solidFill>
                  <a:srgbClr val="0852A4"/>
                </a:solidFill>
              </a:rPr>
              <a:t>couche de l'atmosphère la plus proche de la surface de la Terre est :</a:t>
            </a:r>
          </a:p>
        </p:txBody>
      </p:sp>
      <p:grpSp>
        <p:nvGrpSpPr>
          <p:cNvPr id="18" name="Groupe 17">
            <a:extLst>
              <a:ext uri="{FF2B5EF4-FFF2-40B4-BE49-F238E27FC236}">
                <a16:creationId xmlns:a16="http://schemas.microsoft.com/office/drawing/2014/main" id="{FB67CA7D-2768-55D6-FB97-76AB93800890}"/>
              </a:ext>
            </a:extLst>
          </p:cNvPr>
          <p:cNvGrpSpPr/>
          <p:nvPr/>
        </p:nvGrpSpPr>
        <p:grpSpPr>
          <a:xfrm>
            <a:off x="3215367" y="3543116"/>
            <a:ext cx="3843935" cy="510778"/>
            <a:chOff x="1711291" y="2818330"/>
            <a:chExt cx="3843935" cy="510778"/>
          </a:xfrm>
        </p:grpSpPr>
        <p:sp>
          <p:nvSpPr>
            <p:cNvPr id="19" name="Rectangle : coins arrondis 18">
              <a:extLst>
                <a:ext uri="{FF2B5EF4-FFF2-40B4-BE49-F238E27FC236}">
                  <a16:creationId xmlns:a16="http://schemas.microsoft.com/office/drawing/2014/main" id="{1B271CE7-BB25-DEC9-5D7B-3A1BA55EF06E}"/>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Stratosphère</a:t>
              </a:r>
            </a:p>
          </p:txBody>
        </p:sp>
        <p:sp>
          <p:nvSpPr>
            <p:cNvPr id="20" name="Rectangle : coins arrondis 19">
              <a:extLst>
                <a:ext uri="{FF2B5EF4-FFF2-40B4-BE49-F238E27FC236}">
                  <a16:creationId xmlns:a16="http://schemas.microsoft.com/office/drawing/2014/main" id="{6A8889FA-4A5E-6BCA-746A-EA026B1ECAE0}"/>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1" name="Groupe 20">
            <a:extLst>
              <a:ext uri="{FF2B5EF4-FFF2-40B4-BE49-F238E27FC236}">
                <a16:creationId xmlns:a16="http://schemas.microsoft.com/office/drawing/2014/main" id="{6299F51C-5141-AC81-88DA-2514888B9ED3}"/>
              </a:ext>
            </a:extLst>
          </p:cNvPr>
          <p:cNvGrpSpPr/>
          <p:nvPr/>
        </p:nvGrpSpPr>
        <p:grpSpPr>
          <a:xfrm>
            <a:off x="3215367" y="4437252"/>
            <a:ext cx="3843935" cy="510778"/>
            <a:chOff x="1711291" y="2818330"/>
            <a:chExt cx="3843935" cy="510778"/>
          </a:xfrm>
        </p:grpSpPr>
        <p:sp>
          <p:nvSpPr>
            <p:cNvPr id="22" name="Rectangle : coins arrondis 21">
              <a:extLst>
                <a:ext uri="{FF2B5EF4-FFF2-40B4-BE49-F238E27FC236}">
                  <a16:creationId xmlns:a16="http://schemas.microsoft.com/office/drawing/2014/main" id="{DEB5EC1A-D2A4-B994-8C8C-B947FDDE1AC3}"/>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Mésosphère</a:t>
              </a:r>
            </a:p>
          </p:txBody>
        </p:sp>
        <p:sp>
          <p:nvSpPr>
            <p:cNvPr id="23" name="Rectangle : coins arrondis 22">
              <a:extLst>
                <a:ext uri="{FF2B5EF4-FFF2-40B4-BE49-F238E27FC236}">
                  <a16:creationId xmlns:a16="http://schemas.microsoft.com/office/drawing/2014/main" id="{85BF00BC-DDC5-DC24-7B11-BC593ACFE2C7}"/>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grpSp>
        <p:nvGrpSpPr>
          <p:cNvPr id="24" name="Groupe 23">
            <a:extLst>
              <a:ext uri="{FF2B5EF4-FFF2-40B4-BE49-F238E27FC236}">
                <a16:creationId xmlns:a16="http://schemas.microsoft.com/office/drawing/2014/main" id="{488A4B56-DF31-59E6-0B71-D3FFE6D7CBE5}"/>
              </a:ext>
            </a:extLst>
          </p:cNvPr>
          <p:cNvGrpSpPr/>
          <p:nvPr/>
        </p:nvGrpSpPr>
        <p:grpSpPr>
          <a:xfrm>
            <a:off x="3215367" y="5331388"/>
            <a:ext cx="3843935" cy="510778"/>
            <a:chOff x="1711291" y="2818330"/>
            <a:chExt cx="3843935" cy="510778"/>
          </a:xfrm>
        </p:grpSpPr>
        <p:sp>
          <p:nvSpPr>
            <p:cNvPr id="25" name="Rectangle : coins arrondis 24">
              <a:extLst>
                <a:ext uri="{FF2B5EF4-FFF2-40B4-BE49-F238E27FC236}">
                  <a16:creationId xmlns:a16="http://schemas.microsoft.com/office/drawing/2014/main" id="{E409FD86-171C-7C4E-C186-5EC10217B273}"/>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Thermosphère</a:t>
              </a:r>
            </a:p>
          </p:txBody>
        </p:sp>
        <p:sp>
          <p:nvSpPr>
            <p:cNvPr id="26" name="Rectangle : coins arrondis 25">
              <a:extLst>
                <a:ext uri="{FF2B5EF4-FFF2-40B4-BE49-F238E27FC236}">
                  <a16:creationId xmlns:a16="http://schemas.microsoft.com/office/drawing/2014/main" id="{945EBD6A-4573-D36E-61FC-0EA4784AF7DA}"/>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
        <p:nvSpPr>
          <p:cNvPr id="28" name="ZoneTexte 27">
            <a:extLst>
              <a:ext uri="{FF2B5EF4-FFF2-40B4-BE49-F238E27FC236}">
                <a16:creationId xmlns:a16="http://schemas.microsoft.com/office/drawing/2014/main" id="{3E4C78EE-7DAC-C08E-70F0-EBC15F4C4C76}"/>
              </a:ext>
            </a:extLst>
          </p:cNvPr>
          <p:cNvSpPr txBox="1"/>
          <p:nvPr/>
        </p:nvSpPr>
        <p:spPr>
          <a:xfrm>
            <a:off x="1049780" y="585599"/>
            <a:ext cx="6096000" cy="369332"/>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Inviter les élèves à utiliser les ardoises</a:t>
            </a:r>
          </a:p>
        </p:txBody>
      </p:sp>
      <p:grpSp>
        <p:nvGrpSpPr>
          <p:cNvPr id="3" name="Groupe 2">
            <a:extLst>
              <a:ext uri="{FF2B5EF4-FFF2-40B4-BE49-F238E27FC236}">
                <a16:creationId xmlns:a16="http://schemas.microsoft.com/office/drawing/2014/main" id="{30571DE3-8DE4-BD36-6941-DBE3E068C23E}"/>
              </a:ext>
            </a:extLst>
          </p:cNvPr>
          <p:cNvGrpSpPr/>
          <p:nvPr/>
        </p:nvGrpSpPr>
        <p:grpSpPr>
          <a:xfrm>
            <a:off x="11493365" y="427318"/>
            <a:ext cx="497596" cy="431295"/>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F49893E5-5D82-CAD9-FF2A-B4E963F82415}"/>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5" name="Rectangle 4">
              <a:extLst>
                <a:ext uri="{FF2B5EF4-FFF2-40B4-BE49-F238E27FC236}">
                  <a16:creationId xmlns:a16="http://schemas.microsoft.com/office/drawing/2014/main" id="{D66F7B08-558E-BBFA-8FD6-7D01DFC36B9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357312391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7C8E6-9BFF-3325-2531-4E7473189F4F}"/>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6D6F6512-FCB3-D4A2-8AC8-C478E0A1B9AB}"/>
              </a:ext>
            </a:extLst>
          </p:cNvPr>
          <p:cNvPicPr>
            <a:picLocks noChangeAspect="1"/>
          </p:cNvPicPr>
          <p:nvPr/>
        </p:nvPicPr>
        <p:blipFill>
          <a:blip r:embed="rId3"/>
          <a:stretch>
            <a:fillRect/>
          </a:stretch>
        </p:blipFill>
        <p:spPr>
          <a:xfrm>
            <a:off x="11089574" y="217212"/>
            <a:ext cx="699046" cy="699046"/>
          </a:xfrm>
          <a:prstGeom prst="rect">
            <a:avLst/>
          </a:prstGeom>
        </p:spPr>
      </p:pic>
      <p:sp>
        <p:nvSpPr>
          <p:cNvPr id="3" name="ZoneTexte 2">
            <a:extLst>
              <a:ext uri="{FF2B5EF4-FFF2-40B4-BE49-F238E27FC236}">
                <a16:creationId xmlns:a16="http://schemas.microsoft.com/office/drawing/2014/main" id="{CCF61953-5186-4643-1196-FD28E8962DA3}"/>
              </a:ext>
            </a:extLst>
          </p:cNvPr>
          <p:cNvSpPr txBox="1"/>
          <p:nvPr/>
        </p:nvSpPr>
        <p:spPr>
          <a:xfrm>
            <a:off x="937692" y="194790"/>
            <a:ext cx="9977553" cy="377283"/>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Parfait, Voici la réponse.</a:t>
            </a:r>
          </a:p>
        </p:txBody>
      </p:sp>
      <p:grpSp>
        <p:nvGrpSpPr>
          <p:cNvPr id="13" name="Groupe 12">
            <a:extLst>
              <a:ext uri="{FF2B5EF4-FFF2-40B4-BE49-F238E27FC236}">
                <a16:creationId xmlns:a16="http://schemas.microsoft.com/office/drawing/2014/main" id="{97C2BF3E-555B-071A-E6DB-1CAC9A881A6D}"/>
              </a:ext>
            </a:extLst>
          </p:cNvPr>
          <p:cNvGrpSpPr/>
          <p:nvPr/>
        </p:nvGrpSpPr>
        <p:grpSpPr>
          <a:xfrm>
            <a:off x="443592" y="2918222"/>
            <a:ext cx="3843935" cy="510778"/>
            <a:chOff x="1711291" y="2818330"/>
            <a:chExt cx="3843935" cy="510778"/>
          </a:xfrm>
          <a:solidFill>
            <a:srgbClr val="002060"/>
          </a:solidFill>
        </p:grpSpPr>
        <p:sp>
          <p:nvSpPr>
            <p:cNvPr id="14" name="Rectangle : coins arrondis 13">
              <a:extLst>
                <a:ext uri="{FF2B5EF4-FFF2-40B4-BE49-F238E27FC236}">
                  <a16:creationId xmlns:a16="http://schemas.microsoft.com/office/drawing/2014/main" id="{03EEA8BA-9BA0-C88C-3B2A-E958C253E411}"/>
                </a:ext>
              </a:extLst>
            </p:cNvPr>
            <p:cNvSpPr/>
            <p:nvPr/>
          </p:nvSpPr>
          <p:spPr>
            <a:xfrm>
              <a:off x="2183784" y="2818330"/>
              <a:ext cx="3371442"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Troposphère</a:t>
              </a:r>
            </a:p>
          </p:txBody>
        </p:sp>
        <p:sp>
          <p:nvSpPr>
            <p:cNvPr id="15" name="Rectangle : coins arrondis 14">
              <a:extLst>
                <a:ext uri="{FF2B5EF4-FFF2-40B4-BE49-F238E27FC236}">
                  <a16:creationId xmlns:a16="http://schemas.microsoft.com/office/drawing/2014/main" id="{F07429DC-8539-20AB-D95C-4D960F3236B2}"/>
                </a:ext>
              </a:extLst>
            </p:cNvPr>
            <p:cNvSpPr/>
            <p:nvPr/>
          </p:nvSpPr>
          <p:spPr>
            <a:xfrm>
              <a:off x="1711291" y="2818330"/>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a</a:t>
              </a:r>
            </a:p>
          </p:txBody>
        </p:sp>
      </p:grpSp>
      <p:sp>
        <p:nvSpPr>
          <p:cNvPr id="16" name="ZoneTexte 15">
            <a:extLst>
              <a:ext uri="{FF2B5EF4-FFF2-40B4-BE49-F238E27FC236}">
                <a16:creationId xmlns:a16="http://schemas.microsoft.com/office/drawing/2014/main" id="{56BB3C60-DAC9-6B4B-D4B9-ABA3FF0628A7}"/>
              </a:ext>
            </a:extLst>
          </p:cNvPr>
          <p:cNvSpPr txBox="1"/>
          <p:nvPr/>
        </p:nvSpPr>
        <p:spPr>
          <a:xfrm>
            <a:off x="589281" y="1759593"/>
            <a:ext cx="11602719" cy="461665"/>
          </a:xfrm>
          <a:prstGeom prst="rect">
            <a:avLst/>
          </a:prstGeom>
          <a:noFill/>
        </p:spPr>
        <p:txBody>
          <a:bodyPr wrap="square" rtlCol="0">
            <a:spAutoFit/>
          </a:bodyPr>
          <a:lstStyle/>
          <a:p>
            <a:pPr defTabSz="457200"/>
            <a:r>
              <a:rPr lang="fr-FR" sz="2400" b="1" dirty="0">
                <a:solidFill>
                  <a:srgbClr val="0852A4"/>
                </a:solidFill>
              </a:rPr>
              <a:t>La </a:t>
            </a:r>
            <a:r>
              <a:rPr lang="fr-FR" sz="2400" b="1" noProof="0" dirty="0">
                <a:solidFill>
                  <a:srgbClr val="0852A4"/>
                </a:solidFill>
              </a:rPr>
              <a:t>couche de l'atmosphère la plus proche de la surface de la Terre est :</a:t>
            </a:r>
          </a:p>
        </p:txBody>
      </p:sp>
      <p:grpSp>
        <p:nvGrpSpPr>
          <p:cNvPr id="18" name="Groupe 17">
            <a:extLst>
              <a:ext uri="{FF2B5EF4-FFF2-40B4-BE49-F238E27FC236}">
                <a16:creationId xmlns:a16="http://schemas.microsoft.com/office/drawing/2014/main" id="{87C2B610-27AC-AA99-A52E-047E5485A5FB}"/>
              </a:ext>
            </a:extLst>
          </p:cNvPr>
          <p:cNvGrpSpPr/>
          <p:nvPr/>
        </p:nvGrpSpPr>
        <p:grpSpPr>
          <a:xfrm>
            <a:off x="443592" y="3812358"/>
            <a:ext cx="3843935" cy="510778"/>
            <a:chOff x="1711291" y="2818330"/>
            <a:chExt cx="3843935" cy="510778"/>
          </a:xfrm>
        </p:grpSpPr>
        <p:sp>
          <p:nvSpPr>
            <p:cNvPr id="19" name="Rectangle : coins arrondis 18">
              <a:extLst>
                <a:ext uri="{FF2B5EF4-FFF2-40B4-BE49-F238E27FC236}">
                  <a16:creationId xmlns:a16="http://schemas.microsoft.com/office/drawing/2014/main" id="{69E26DAB-51F2-F30D-43F9-AE663696C4D3}"/>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Stratosphère</a:t>
              </a:r>
            </a:p>
          </p:txBody>
        </p:sp>
        <p:sp>
          <p:nvSpPr>
            <p:cNvPr id="20" name="Rectangle : coins arrondis 19">
              <a:extLst>
                <a:ext uri="{FF2B5EF4-FFF2-40B4-BE49-F238E27FC236}">
                  <a16:creationId xmlns:a16="http://schemas.microsoft.com/office/drawing/2014/main" id="{A1ACE191-9FDF-2E5D-40BB-3F183F7C5413}"/>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1" name="Groupe 20">
            <a:extLst>
              <a:ext uri="{FF2B5EF4-FFF2-40B4-BE49-F238E27FC236}">
                <a16:creationId xmlns:a16="http://schemas.microsoft.com/office/drawing/2014/main" id="{586B3541-E034-A1EF-BF24-FE637E26969D}"/>
              </a:ext>
            </a:extLst>
          </p:cNvPr>
          <p:cNvGrpSpPr/>
          <p:nvPr/>
        </p:nvGrpSpPr>
        <p:grpSpPr>
          <a:xfrm>
            <a:off x="443592" y="4706494"/>
            <a:ext cx="3843935" cy="510778"/>
            <a:chOff x="1711291" y="2818330"/>
            <a:chExt cx="3843935" cy="510778"/>
          </a:xfrm>
        </p:grpSpPr>
        <p:sp>
          <p:nvSpPr>
            <p:cNvPr id="22" name="Rectangle : coins arrondis 21">
              <a:extLst>
                <a:ext uri="{FF2B5EF4-FFF2-40B4-BE49-F238E27FC236}">
                  <a16:creationId xmlns:a16="http://schemas.microsoft.com/office/drawing/2014/main" id="{29F9C636-665F-49C3-A0FC-2B8A9EE715C3}"/>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Mésosphère</a:t>
              </a:r>
            </a:p>
          </p:txBody>
        </p:sp>
        <p:sp>
          <p:nvSpPr>
            <p:cNvPr id="23" name="Rectangle : coins arrondis 22">
              <a:extLst>
                <a:ext uri="{FF2B5EF4-FFF2-40B4-BE49-F238E27FC236}">
                  <a16:creationId xmlns:a16="http://schemas.microsoft.com/office/drawing/2014/main" id="{9494D009-62CE-D48C-BFB1-0B3490F4EAFF}"/>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grpSp>
        <p:nvGrpSpPr>
          <p:cNvPr id="24" name="Groupe 23">
            <a:extLst>
              <a:ext uri="{FF2B5EF4-FFF2-40B4-BE49-F238E27FC236}">
                <a16:creationId xmlns:a16="http://schemas.microsoft.com/office/drawing/2014/main" id="{6EED5F72-8D88-3891-2C0B-26880EEFCD72}"/>
              </a:ext>
            </a:extLst>
          </p:cNvPr>
          <p:cNvGrpSpPr/>
          <p:nvPr/>
        </p:nvGrpSpPr>
        <p:grpSpPr>
          <a:xfrm>
            <a:off x="443592" y="5600630"/>
            <a:ext cx="3843935" cy="510778"/>
            <a:chOff x="1711291" y="2818330"/>
            <a:chExt cx="3843935" cy="510778"/>
          </a:xfrm>
        </p:grpSpPr>
        <p:sp>
          <p:nvSpPr>
            <p:cNvPr id="25" name="Rectangle : coins arrondis 24">
              <a:extLst>
                <a:ext uri="{FF2B5EF4-FFF2-40B4-BE49-F238E27FC236}">
                  <a16:creationId xmlns:a16="http://schemas.microsoft.com/office/drawing/2014/main" id="{4E043171-153D-C8D9-EFF0-D521D770BEF7}"/>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Thermosphère</a:t>
              </a:r>
            </a:p>
          </p:txBody>
        </p:sp>
        <p:sp>
          <p:nvSpPr>
            <p:cNvPr id="26" name="Rectangle : coins arrondis 25">
              <a:extLst>
                <a:ext uri="{FF2B5EF4-FFF2-40B4-BE49-F238E27FC236}">
                  <a16:creationId xmlns:a16="http://schemas.microsoft.com/office/drawing/2014/main" id="{86D95016-B908-A8AC-47A4-8FBC278DD097}"/>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
        <p:nvSpPr>
          <p:cNvPr id="28" name="ZoneTexte 27">
            <a:extLst>
              <a:ext uri="{FF2B5EF4-FFF2-40B4-BE49-F238E27FC236}">
                <a16:creationId xmlns:a16="http://schemas.microsoft.com/office/drawing/2014/main" id="{CA676EE8-D4CB-37AB-90FD-B416AAB4353F}"/>
              </a:ext>
            </a:extLst>
          </p:cNvPr>
          <p:cNvSpPr txBox="1"/>
          <p:nvPr/>
        </p:nvSpPr>
        <p:spPr>
          <a:xfrm>
            <a:off x="938104" y="566735"/>
            <a:ext cx="9661069" cy="179857"/>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Si les élèves se sont trompés, expliquer pourquoi la réponse est fausse. Si c’est juste, expliquer aussi.</a:t>
            </a:r>
          </a:p>
        </p:txBody>
      </p:sp>
      <p:pic>
        <p:nvPicPr>
          <p:cNvPr id="1026" name="Picture 2" descr="Layers of the Atmosphere | What is Atmosphere | Animation on Make a GIF">
            <a:extLst>
              <a:ext uri="{FF2B5EF4-FFF2-40B4-BE49-F238E27FC236}">
                <a16:creationId xmlns:a16="http://schemas.microsoft.com/office/drawing/2014/main" id="{2059EEDB-15DB-4B3D-8EDF-C00A0B15B0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007"/>
          <a:stretch>
            <a:fillRect/>
          </a:stretch>
        </p:blipFill>
        <p:spPr bwMode="auto">
          <a:xfrm>
            <a:off x="4559176" y="3064593"/>
            <a:ext cx="7372319" cy="3598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20067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099187F-B50D-89C0-C4EF-541B4D4E5E23}"/>
              </a:ext>
            </a:extLst>
          </p:cNvPr>
          <p:cNvSpPr txBox="1"/>
          <p:nvPr/>
        </p:nvSpPr>
        <p:spPr>
          <a:xfrm>
            <a:off x="1049780" y="236605"/>
            <a:ext cx="9452982" cy="400110"/>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sym typeface="Hammersmith One"/>
              </a:rPr>
              <a:t>Voici une autre question.</a:t>
            </a:r>
          </a:p>
        </p:txBody>
      </p:sp>
      <p:grpSp>
        <p:nvGrpSpPr>
          <p:cNvPr id="7" name="Groupe 6">
            <a:extLst>
              <a:ext uri="{FF2B5EF4-FFF2-40B4-BE49-F238E27FC236}">
                <a16:creationId xmlns:a16="http://schemas.microsoft.com/office/drawing/2014/main" id="{1D0548B1-62FC-086E-2939-F3DAF9B9A508}"/>
              </a:ext>
            </a:extLst>
          </p:cNvPr>
          <p:cNvGrpSpPr/>
          <p:nvPr/>
        </p:nvGrpSpPr>
        <p:grpSpPr>
          <a:xfrm>
            <a:off x="2015217" y="2706130"/>
            <a:ext cx="3843935" cy="510778"/>
            <a:chOff x="1711291" y="2818330"/>
            <a:chExt cx="3843935" cy="510778"/>
          </a:xfrm>
        </p:grpSpPr>
        <p:sp>
          <p:nvSpPr>
            <p:cNvPr id="8" name="Rectangle : coins arrondis 7">
              <a:extLst>
                <a:ext uri="{FF2B5EF4-FFF2-40B4-BE49-F238E27FC236}">
                  <a16:creationId xmlns:a16="http://schemas.microsoft.com/office/drawing/2014/main" id="{2D88B78B-4561-9508-6D61-28C26B75FECC}"/>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Troposphère</a:t>
              </a:r>
            </a:p>
          </p:txBody>
        </p:sp>
        <p:sp>
          <p:nvSpPr>
            <p:cNvPr id="9" name="Rectangle : coins arrondis 8">
              <a:extLst>
                <a:ext uri="{FF2B5EF4-FFF2-40B4-BE49-F238E27FC236}">
                  <a16:creationId xmlns:a16="http://schemas.microsoft.com/office/drawing/2014/main" id="{79882A1A-9BDB-229B-744A-49D856FD4D80}"/>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sp>
        <p:nvSpPr>
          <p:cNvPr id="10" name="Rectangle : coins arrondis 9">
            <a:extLst>
              <a:ext uri="{FF2B5EF4-FFF2-40B4-BE49-F238E27FC236}">
                <a16:creationId xmlns:a16="http://schemas.microsoft.com/office/drawing/2014/main" id="{CB9CDE2E-8705-11B1-7228-7466C6B79AF7}"/>
              </a:ext>
            </a:extLst>
          </p:cNvPr>
          <p:cNvSpPr/>
          <p:nvPr/>
        </p:nvSpPr>
        <p:spPr>
          <a:xfrm>
            <a:off x="840706" y="110187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2- </a:t>
            </a:r>
            <a:r>
              <a:rPr lang="fr-FR" sz="2400" b="1" dirty="0">
                <a:latin typeface="Calibri" panose="020F0502020204030204"/>
              </a:rPr>
              <a:t>Choisissez la bonne réponse </a:t>
            </a:r>
            <a:r>
              <a:rPr lang="fr-FR" sz="2400" b="1" noProof="0" dirty="0">
                <a:latin typeface="Calibri" panose="020F0502020204030204"/>
              </a:rPr>
              <a:t>:</a:t>
            </a:r>
          </a:p>
        </p:txBody>
      </p:sp>
      <p:sp>
        <p:nvSpPr>
          <p:cNvPr id="11" name="ZoneTexte 10">
            <a:extLst>
              <a:ext uri="{FF2B5EF4-FFF2-40B4-BE49-F238E27FC236}">
                <a16:creationId xmlns:a16="http://schemas.microsoft.com/office/drawing/2014/main" id="{44533D2A-8D2B-EC75-1402-3144EB28DBF2}"/>
              </a:ext>
            </a:extLst>
          </p:cNvPr>
          <p:cNvSpPr txBox="1"/>
          <p:nvPr/>
        </p:nvSpPr>
        <p:spPr>
          <a:xfrm>
            <a:off x="1240906" y="1642788"/>
            <a:ext cx="9236492" cy="830997"/>
          </a:xfrm>
          <a:prstGeom prst="rect">
            <a:avLst/>
          </a:prstGeom>
          <a:noFill/>
        </p:spPr>
        <p:txBody>
          <a:bodyPr wrap="square" rtlCol="0">
            <a:spAutoFit/>
          </a:bodyPr>
          <a:lstStyle/>
          <a:p>
            <a:pPr defTabSz="457200"/>
            <a:r>
              <a:rPr lang="fr-FR" sz="2400" b="1" dirty="0">
                <a:solidFill>
                  <a:srgbClr val="0852A4"/>
                </a:solidFill>
              </a:rPr>
              <a:t>La couche de l'atmosphère est située entre la stratosphère et la thermosphère est :</a:t>
            </a:r>
          </a:p>
        </p:txBody>
      </p:sp>
      <p:grpSp>
        <p:nvGrpSpPr>
          <p:cNvPr id="12" name="Groupe 11">
            <a:extLst>
              <a:ext uri="{FF2B5EF4-FFF2-40B4-BE49-F238E27FC236}">
                <a16:creationId xmlns:a16="http://schemas.microsoft.com/office/drawing/2014/main" id="{953A0B42-C8C8-A2B9-BF39-AC82627ED37B}"/>
              </a:ext>
            </a:extLst>
          </p:cNvPr>
          <p:cNvGrpSpPr/>
          <p:nvPr/>
        </p:nvGrpSpPr>
        <p:grpSpPr>
          <a:xfrm>
            <a:off x="2015217" y="3600266"/>
            <a:ext cx="3843935" cy="510778"/>
            <a:chOff x="1711291" y="2818330"/>
            <a:chExt cx="3843935" cy="510778"/>
          </a:xfrm>
        </p:grpSpPr>
        <p:sp>
          <p:nvSpPr>
            <p:cNvPr id="14" name="Rectangle : coins arrondis 13">
              <a:extLst>
                <a:ext uri="{FF2B5EF4-FFF2-40B4-BE49-F238E27FC236}">
                  <a16:creationId xmlns:a16="http://schemas.microsoft.com/office/drawing/2014/main" id="{F237906C-28CE-3CCF-E74C-85795D89A827}"/>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Stratosphère</a:t>
              </a:r>
            </a:p>
          </p:txBody>
        </p:sp>
        <p:sp>
          <p:nvSpPr>
            <p:cNvPr id="19" name="Rectangle : coins arrondis 18">
              <a:extLst>
                <a:ext uri="{FF2B5EF4-FFF2-40B4-BE49-F238E27FC236}">
                  <a16:creationId xmlns:a16="http://schemas.microsoft.com/office/drawing/2014/main" id="{AC7ADF93-091B-FDB9-7F64-DF829899078B}"/>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0" name="Groupe 19">
            <a:extLst>
              <a:ext uri="{FF2B5EF4-FFF2-40B4-BE49-F238E27FC236}">
                <a16:creationId xmlns:a16="http://schemas.microsoft.com/office/drawing/2014/main" id="{D432906B-8572-6AF0-B6D8-C1B85760A024}"/>
              </a:ext>
            </a:extLst>
          </p:cNvPr>
          <p:cNvGrpSpPr/>
          <p:nvPr/>
        </p:nvGrpSpPr>
        <p:grpSpPr>
          <a:xfrm>
            <a:off x="2015217" y="4494402"/>
            <a:ext cx="3843935" cy="510778"/>
            <a:chOff x="1711291" y="2818330"/>
            <a:chExt cx="3843935" cy="510778"/>
          </a:xfrm>
        </p:grpSpPr>
        <p:sp>
          <p:nvSpPr>
            <p:cNvPr id="21" name="Rectangle : coins arrondis 20">
              <a:extLst>
                <a:ext uri="{FF2B5EF4-FFF2-40B4-BE49-F238E27FC236}">
                  <a16:creationId xmlns:a16="http://schemas.microsoft.com/office/drawing/2014/main" id="{C728DD20-E901-0998-258D-6E3EE99BDDE4}"/>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Mésosphère</a:t>
              </a:r>
            </a:p>
          </p:txBody>
        </p:sp>
        <p:sp>
          <p:nvSpPr>
            <p:cNvPr id="22" name="Rectangle : coins arrondis 21">
              <a:extLst>
                <a:ext uri="{FF2B5EF4-FFF2-40B4-BE49-F238E27FC236}">
                  <a16:creationId xmlns:a16="http://schemas.microsoft.com/office/drawing/2014/main" id="{D299CA22-F3B4-64BC-CCCF-572E9BB85C45}"/>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grpSp>
        <p:nvGrpSpPr>
          <p:cNvPr id="23" name="Groupe 22">
            <a:extLst>
              <a:ext uri="{FF2B5EF4-FFF2-40B4-BE49-F238E27FC236}">
                <a16:creationId xmlns:a16="http://schemas.microsoft.com/office/drawing/2014/main" id="{80BEA8B6-CB15-E838-D276-DFD51BF25473}"/>
              </a:ext>
            </a:extLst>
          </p:cNvPr>
          <p:cNvGrpSpPr/>
          <p:nvPr/>
        </p:nvGrpSpPr>
        <p:grpSpPr>
          <a:xfrm>
            <a:off x="2015217" y="5388538"/>
            <a:ext cx="3843935" cy="510778"/>
            <a:chOff x="1711291" y="2818330"/>
            <a:chExt cx="3843935" cy="510778"/>
          </a:xfrm>
        </p:grpSpPr>
        <p:sp>
          <p:nvSpPr>
            <p:cNvPr id="24" name="Rectangle : coins arrondis 23">
              <a:extLst>
                <a:ext uri="{FF2B5EF4-FFF2-40B4-BE49-F238E27FC236}">
                  <a16:creationId xmlns:a16="http://schemas.microsoft.com/office/drawing/2014/main" id="{FBC0E5EB-4B15-DCE8-2F70-DEBEABC20959}"/>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Thermosphère</a:t>
              </a:r>
            </a:p>
          </p:txBody>
        </p:sp>
        <p:sp>
          <p:nvSpPr>
            <p:cNvPr id="25" name="Rectangle : coins arrondis 24">
              <a:extLst>
                <a:ext uri="{FF2B5EF4-FFF2-40B4-BE49-F238E27FC236}">
                  <a16:creationId xmlns:a16="http://schemas.microsoft.com/office/drawing/2014/main" id="{28E8D43F-BB14-A3A7-7A7B-DAFB62439C71}"/>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
        <p:nvSpPr>
          <p:cNvPr id="27" name="ZoneTexte 26">
            <a:extLst>
              <a:ext uri="{FF2B5EF4-FFF2-40B4-BE49-F238E27FC236}">
                <a16:creationId xmlns:a16="http://schemas.microsoft.com/office/drawing/2014/main" id="{EE87435B-AB71-9D4E-997A-DC01F7E307E9}"/>
              </a:ext>
            </a:extLst>
          </p:cNvPr>
          <p:cNvSpPr txBox="1"/>
          <p:nvPr/>
        </p:nvSpPr>
        <p:spPr>
          <a:xfrm>
            <a:off x="1049780" y="585753"/>
            <a:ext cx="6096000" cy="369332"/>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Inviter les élèves à utiliser les ardoises.</a:t>
            </a:r>
          </a:p>
        </p:txBody>
      </p:sp>
      <p:grpSp>
        <p:nvGrpSpPr>
          <p:cNvPr id="2" name="Groupe 1">
            <a:extLst>
              <a:ext uri="{FF2B5EF4-FFF2-40B4-BE49-F238E27FC236}">
                <a16:creationId xmlns:a16="http://schemas.microsoft.com/office/drawing/2014/main" id="{DB245A17-A864-F3E0-B2BA-CE0F367BE418}"/>
              </a:ext>
            </a:extLst>
          </p:cNvPr>
          <p:cNvGrpSpPr/>
          <p:nvPr/>
        </p:nvGrpSpPr>
        <p:grpSpPr>
          <a:xfrm>
            <a:off x="11493365" y="427318"/>
            <a:ext cx="497596" cy="431295"/>
            <a:chOff x="779844" y="4335989"/>
            <a:chExt cx="563238" cy="575842"/>
          </a:xfrm>
        </p:grpSpPr>
        <p:pic>
          <p:nvPicPr>
            <p:cNvPr id="3" name="Google Shape;307;p51" descr="Une image contenant Dessin animé, clipart, Animation, illustration&#10;&#10;Description générée automatiquement">
              <a:extLst>
                <a:ext uri="{FF2B5EF4-FFF2-40B4-BE49-F238E27FC236}">
                  <a16:creationId xmlns:a16="http://schemas.microsoft.com/office/drawing/2014/main" id="{9B894344-0A2C-0627-4CE2-B0427604630A}"/>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5" name="Rectangle 4">
              <a:extLst>
                <a:ext uri="{FF2B5EF4-FFF2-40B4-BE49-F238E27FC236}">
                  <a16:creationId xmlns:a16="http://schemas.microsoft.com/office/drawing/2014/main" id="{BF20DA5C-D518-C69A-982F-C3D9EB79F23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17262287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67FF3D5-2479-28C3-FF28-01D3EB69C493}"/>
              </a:ext>
            </a:extLst>
          </p:cNvPr>
          <p:cNvPicPr>
            <a:picLocks noChangeAspect="1"/>
          </p:cNvPicPr>
          <p:nvPr/>
        </p:nvPicPr>
        <p:blipFill>
          <a:blip r:embed="rId3"/>
          <a:stretch>
            <a:fillRect/>
          </a:stretch>
        </p:blipFill>
        <p:spPr>
          <a:xfrm>
            <a:off x="11089574" y="217212"/>
            <a:ext cx="699046" cy="699046"/>
          </a:xfrm>
          <a:prstGeom prst="rect">
            <a:avLst/>
          </a:prstGeom>
        </p:spPr>
      </p:pic>
      <p:sp>
        <p:nvSpPr>
          <p:cNvPr id="8" name="ZoneTexte 7">
            <a:extLst>
              <a:ext uri="{FF2B5EF4-FFF2-40B4-BE49-F238E27FC236}">
                <a16:creationId xmlns:a16="http://schemas.microsoft.com/office/drawing/2014/main" id="{A980EB18-EE35-B35F-3AAD-F697C66373BB}"/>
              </a:ext>
            </a:extLst>
          </p:cNvPr>
          <p:cNvSpPr txBox="1"/>
          <p:nvPr/>
        </p:nvSpPr>
        <p:spPr>
          <a:xfrm>
            <a:off x="1025063" y="227922"/>
            <a:ext cx="9977553" cy="377283"/>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Parfait : La mésosphère est la couche qui nous protège des météorites.</a:t>
            </a:r>
          </a:p>
        </p:txBody>
      </p:sp>
      <p:grpSp>
        <p:nvGrpSpPr>
          <p:cNvPr id="12" name="Groupe 11">
            <a:extLst>
              <a:ext uri="{FF2B5EF4-FFF2-40B4-BE49-F238E27FC236}">
                <a16:creationId xmlns:a16="http://schemas.microsoft.com/office/drawing/2014/main" id="{DB2B8349-1E3A-6EAB-F568-3094DF833015}"/>
              </a:ext>
            </a:extLst>
          </p:cNvPr>
          <p:cNvGrpSpPr/>
          <p:nvPr/>
        </p:nvGrpSpPr>
        <p:grpSpPr>
          <a:xfrm>
            <a:off x="938105" y="2857143"/>
            <a:ext cx="3843935" cy="510778"/>
            <a:chOff x="1711291" y="2818330"/>
            <a:chExt cx="3843935" cy="510778"/>
          </a:xfrm>
        </p:grpSpPr>
        <p:sp>
          <p:nvSpPr>
            <p:cNvPr id="13" name="Rectangle : coins arrondis 12">
              <a:extLst>
                <a:ext uri="{FF2B5EF4-FFF2-40B4-BE49-F238E27FC236}">
                  <a16:creationId xmlns:a16="http://schemas.microsoft.com/office/drawing/2014/main" id="{3E429D46-F410-847A-8138-4CC4B1130772}"/>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Troposphère</a:t>
              </a:r>
            </a:p>
          </p:txBody>
        </p:sp>
        <p:sp>
          <p:nvSpPr>
            <p:cNvPr id="14" name="Rectangle : coins arrondis 13">
              <a:extLst>
                <a:ext uri="{FF2B5EF4-FFF2-40B4-BE49-F238E27FC236}">
                  <a16:creationId xmlns:a16="http://schemas.microsoft.com/office/drawing/2014/main" id="{255026E4-2124-3EEC-5DA5-D1199FB9AFDB}"/>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sp>
        <p:nvSpPr>
          <p:cNvPr id="15" name="ZoneTexte 14">
            <a:extLst>
              <a:ext uri="{FF2B5EF4-FFF2-40B4-BE49-F238E27FC236}">
                <a16:creationId xmlns:a16="http://schemas.microsoft.com/office/drawing/2014/main" id="{B57D95CE-FDE7-C012-C86D-5BD3FFA30EF7}"/>
              </a:ext>
            </a:extLst>
          </p:cNvPr>
          <p:cNvSpPr txBox="1"/>
          <p:nvPr/>
        </p:nvSpPr>
        <p:spPr>
          <a:xfrm>
            <a:off x="1240906" y="1642788"/>
            <a:ext cx="9236492" cy="830997"/>
          </a:xfrm>
          <a:prstGeom prst="rect">
            <a:avLst/>
          </a:prstGeom>
          <a:noFill/>
        </p:spPr>
        <p:txBody>
          <a:bodyPr wrap="square" rtlCol="0">
            <a:spAutoFit/>
          </a:bodyPr>
          <a:lstStyle/>
          <a:p>
            <a:pPr defTabSz="457200"/>
            <a:r>
              <a:rPr lang="fr-FR" sz="2400" b="1" dirty="0">
                <a:solidFill>
                  <a:srgbClr val="0852A4"/>
                </a:solidFill>
              </a:rPr>
              <a:t>La couche de l'atmosphère est située entre la stratosphère et la thermosphère est :</a:t>
            </a:r>
          </a:p>
        </p:txBody>
      </p:sp>
      <p:grpSp>
        <p:nvGrpSpPr>
          <p:cNvPr id="16" name="Groupe 15">
            <a:extLst>
              <a:ext uri="{FF2B5EF4-FFF2-40B4-BE49-F238E27FC236}">
                <a16:creationId xmlns:a16="http://schemas.microsoft.com/office/drawing/2014/main" id="{B5DCFE1C-1F2B-A15C-0040-CEE421FEEDD0}"/>
              </a:ext>
            </a:extLst>
          </p:cNvPr>
          <p:cNvGrpSpPr/>
          <p:nvPr/>
        </p:nvGrpSpPr>
        <p:grpSpPr>
          <a:xfrm>
            <a:off x="938105" y="3751279"/>
            <a:ext cx="3843935" cy="510778"/>
            <a:chOff x="1711291" y="2818330"/>
            <a:chExt cx="3843935" cy="510778"/>
          </a:xfrm>
        </p:grpSpPr>
        <p:sp>
          <p:nvSpPr>
            <p:cNvPr id="17" name="Rectangle : coins arrondis 16">
              <a:extLst>
                <a:ext uri="{FF2B5EF4-FFF2-40B4-BE49-F238E27FC236}">
                  <a16:creationId xmlns:a16="http://schemas.microsoft.com/office/drawing/2014/main" id="{E7F18341-5B3D-DEBA-5F8F-C32B98608D77}"/>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Stratosphère</a:t>
              </a:r>
            </a:p>
          </p:txBody>
        </p:sp>
        <p:sp>
          <p:nvSpPr>
            <p:cNvPr id="18" name="Rectangle : coins arrondis 17">
              <a:extLst>
                <a:ext uri="{FF2B5EF4-FFF2-40B4-BE49-F238E27FC236}">
                  <a16:creationId xmlns:a16="http://schemas.microsoft.com/office/drawing/2014/main" id="{1C5F7821-E8DD-2E2C-2C31-36A0364ED91B}"/>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19" name="Groupe 18">
            <a:extLst>
              <a:ext uri="{FF2B5EF4-FFF2-40B4-BE49-F238E27FC236}">
                <a16:creationId xmlns:a16="http://schemas.microsoft.com/office/drawing/2014/main" id="{DB018509-1C8A-A56B-8594-401F396CFAF0}"/>
              </a:ext>
            </a:extLst>
          </p:cNvPr>
          <p:cNvGrpSpPr/>
          <p:nvPr/>
        </p:nvGrpSpPr>
        <p:grpSpPr>
          <a:xfrm>
            <a:off x="938105" y="4645415"/>
            <a:ext cx="3843935" cy="510778"/>
            <a:chOff x="1711291" y="2818330"/>
            <a:chExt cx="3843935" cy="510778"/>
          </a:xfrm>
          <a:solidFill>
            <a:srgbClr val="002060"/>
          </a:solidFill>
        </p:grpSpPr>
        <p:sp>
          <p:nvSpPr>
            <p:cNvPr id="20" name="Rectangle : coins arrondis 19">
              <a:extLst>
                <a:ext uri="{FF2B5EF4-FFF2-40B4-BE49-F238E27FC236}">
                  <a16:creationId xmlns:a16="http://schemas.microsoft.com/office/drawing/2014/main" id="{A0BE7347-AD27-9A3B-CAB1-AFF128AAFB32}"/>
                </a:ext>
              </a:extLst>
            </p:cNvPr>
            <p:cNvSpPr/>
            <p:nvPr/>
          </p:nvSpPr>
          <p:spPr>
            <a:xfrm>
              <a:off x="2183784" y="2818330"/>
              <a:ext cx="3371442"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Mésosphère</a:t>
              </a:r>
            </a:p>
          </p:txBody>
        </p:sp>
        <p:sp>
          <p:nvSpPr>
            <p:cNvPr id="21" name="Rectangle : coins arrondis 20">
              <a:extLst>
                <a:ext uri="{FF2B5EF4-FFF2-40B4-BE49-F238E27FC236}">
                  <a16:creationId xmlns:a16="http://schemas.microsoft.com/office/drawing/2014/main" id="{C4A8E52A-3BD2-1A70-2264-9530E9246ECE}"/>
                </a:ext>
              </a:extLst>
            </p:cNvPr>
            <p:cNvSpPr/>
            <p:nvPr/>
          </p:nvSpPr>
          <p:spPr>
            <a:xfrm>
              <a:off x="1711291" y="2818330"/>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c</a:t>
              </a:r>
            </a:p>
          </p:txBody>
        </p:sp>
      </p:grpSp>
      <p:grpSp>
        <p:nvGrpSpPr>
          <p:cNvPr id="22" name="Groupe 21">
            <a:extLst>
              <a:ext uri="{FF2B5EF4-FFF2-40B4-BE49-F238E27FC236}">
                <a16:creationId xmlns:a16="http://schemas.microsoft.com/office/drawing/2014/main" id="{C464E324-E8BD-BC11-1639-905BF363F92B}"/>
              </a:ext>
            </a:extLst>
          </p:cNvPr>
          <p:cNvGrpSpPr/>
          <p:nvPr/>
        </p:nvGrpSpPr>
        <p:grpSpPr>
          <a:xfrm>
            <a:off x="938105" y="5539551"/>
            <a:ext cx="3843935" cy="510778"/>
            <a:chOff x="1711291" y="2818330"/>
            <a:chExt cx="3843935" cy="510778"/>
          </a:xfrm>
        </p:grpSpPr>
        <p:sp>
          <p:nvSpPr>
            <p:cNvPr id="23" name="Rectangle : coins arrondis 22">
              <a:extLst>
                <a:ext uri="{FF2B5EF4-FFF2-40B4-BE49-F238E27FC236}">
                  <a16:creationId xmlns:a16="http://schemas.microsoft.com/office/drawing/2014/main" id="{F41332BD-1A2D-B8A6-640A-B28DA1AD9F22}"/>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Thermosphère</a:t>
              </a:r>
            </a:p>
          </p:txBody>
        </p:sp>
        <p:sp>
          <p:nvSpPr>
            <p:cNvPr id="24" name="Rectangle : coins arrondis 23">
              <a:extLst>
                <a:ext uri="{FF2B5EF4-FFF2-40B4-BE49-F238E27FC236}">
                  <a16:creationId xmlns:a16="http://schemas.microsoft.com/office/drawing/2014/main" id="{B569D2E1-D004-9162-8973-78C438E88AAB}"/>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
        <p:nvSpPr>
          <p:cNvPr id="26" name="ZoneTexte 25">
            <a:extLst>
              <a:ext uri="{FF2B5EF4-FFF2-40B4-BE49-F238E27FC236}">
                <a16:creationId xmlns:a16="http://schemas.microsoft.com/office/drawing/2014/main" id="{9AD18D44-98C4-FC95-8210-F320CBBE8CE5}"/>
              </a:ext>
            </a:extLst>
          </p:cNvPr>
          <p:cNvSpPr txBox="1"/>
          <p:nvPr/>
        </p:nvSpPr>
        <p:spPr>
          <a:xfrm>
            <a:off x="938105" y="613099"/>
            <a:ext cx="9857714" cy="646331"/>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Si les élèves se sont trompés, expliquer pourquoi la réponse est fausse. Si c’est juste, expliquer aussi.</a:t>
            </a:r>
          </a:p>
        </p:txBody>
      </p:sp>
      <p:pic>
        <p:nvPicPr>
          <p:cNvPr id="2050" name="Picture 2" descr="NASA's Traveler Visits a GRB - GIF Collection - NASA Science">
            <a:extLst>
              <a:ext uri="{FF2B5EF4-FFF2-40B4-BE49-F238E27FC236}">
                <a16:creationId xmlns:a16="http://schemas.microsoft.com/office/drawing/2014/main" id="{91D43251-D8D8-198E-5E0F-7FCA567773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7139" y="2612566"/>
            <a:ext cx="6727738" cy="3788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25967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19B3EC0-0AD9-121F-96AF-D8E5717D0F9C}"/>
              </a:ext>
            </a:extLst>
          </p:cNvPr>
          <p:cNvSpPr txBox="1"/>
          <p:nvPr/>
        </p:nvSpPr>
        <p:spPr>
          <a:xfrm>
            <a:off x="1049780" y="236605"/>
            <a:ext cx="9452982" cy="400110"/>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sym typeface="Hammersmith One"/>
              </a:rPr>
              <a:t>Répondez à la question suivante.</a:t>
            </a:r>
          </a:p>
        </p:txBody>
      </p:sp>
      <p:grpSp>
        <p:nvGrpSpPr>
          <p:cNvPr id="11" name="Groupe 10">
            <a:extLst>
              <a:ext uri="{FF2B5EF4-FFF2-40B4-BE49-F238E27FC236}">
                <a16:creationId xmlns:a16="http://schemas.microsoft.com/office/drawing/2014/main" id="{7D66657B-3073-5A12-70DB-0B3E7E71A774}"/>
              </a:ext>
            </a:extLst>
          </p:cNvPr>
          <p:cNvGrpSpPr/>
          <p:nvPr/>
        </p:nvGrpSpPr>
        <p:grpSpPr>
          <a:xfrm>
            <a:off x="2015217" y="2706130"/>
            <a:ext cx="3843935" cy="510778"/>
            <a:chOff x="1711291" y="2818330"/>
            <a:chExt cx="3843935" cy="510778"/>
          </a:xfrm>
        </p:grpSpPr>
        <p:sp>
          <p:nvSpPr>
            <p:cNvPr id="12" name="Rectangle : coins arrondis 11">
              <a:extLst>
                <a:ext uri="{FF2B5EF4-FFF2-40B4-BE49-F238E27FC236}">
                  <a16:creationId xmlns:a16="http://schemas.microsoft.com/office/drawing/2014/main" id="{7953A80F-9E4B-C483-6981-2AB51E5A7ABA}"/>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Troposphère</a:t>
              </a:r>
            </a:p>
          </p:txBody>
        </p:sp>
        <p:sp>
          <p:nvSpPr>
            <p:cNvPr id="14" name="Rectangle : coins arrondis 13">
              <a:extLst>
                <a:ext uri="{FF2B5EF4-FFF2-40B4-BE49-F238E27FC236}">
                  <a16:creationId xmlns:a16="http://schemas.microsoft.com/office/drawing/2014/main" id="{62CCE0BA-73DD-32DB-4491-DDB7B33F4FB3}"/>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sp>
        <p:nvSpPr>
          <p:cNvPr id="15" name="ZoneTexte 14">
            <a:extLst>
              <a:ext uri="{FF2B5EF4-FFF2-40B4-BE49-F238E27FC236}">
                <a16:creationId xmlns:a16="http://schemas.microsoft.com/office/drawing/2014/main" id="{4ACB8D2F-62C1-9071-19BD-945CF73A9813}"/>
              </a:ext>
            </a:extLst>
          </p:cNvPr>
          <p:cNvSpPr txBox="1"/>
          <p:nvPr/>
        </p:nvSpPr>
        <p:spPr>
          <a:xfrm>
            <a:off x="1240905" y="1642788"/>
            <a:ext cx="10223507" cy="830997"/>
          </a:xfrm>
          <a:prstGeom prst="rect">
            <a:avLst/>
          </a:prstGeom>
          <a:noFill/>
        </p:spPr>
        <p:txBody>
          <a:bodyPr wrap="square" rtlCol="0">
            <a:spAutoFit/>
          </a:bodyPr>
          <a:lstStyle/>
          <a:p>
            <a:pPr defTabSz="457200"/>
            <a:r>
              <a:rPr lang="fr-FR" sz="2400" b="1" dirty="0">
                <a:solidFill>
                  <a:srgbClr val="0852A4"/>
                </a:solidFill>
              </a:rPr>
              <a:t>Les couches de l'atmosphère caractérisées par une augmentation de la température avec l'altitude sont : </a:t>
            </a:r>
          </a:p>
        </p:txBody>
      </p:sp>
      <p:grpSp>
        <p:nvGrpSpPr>
          <p:cNvPr id="16" name="Groupe 15">
            <a:extLst>
              <a:ext uri="{FF2B5EF4-FFF2-40B4-BE49-F238E27FC236}">
                <a16:creationId xmlns:a16="http://schemas.microsoft.com/office/drawing/2014/main" id="{F39DD128-92F7-B641-11B4-E75BFBBC620A}"/>
              </a:ext>
            </a:extLst>
          </p:cNvPr>
          <p:cNvGrpSpPr/>
          <p:nvPr/>
        </p:nvGrpSpPr>
        <p:grpSpPr>
          <a:xfrm>
            <a:off x="2015217" y="3600266"/>
            <a:ext cx="3843935" cy="510778"/>
            <a:chOff x="1711291" y="2818330"/>
            <a:chExt cx="3843935" cy="510778"/>
          </a:xfrm>
        </p:grpSpPr>
        <p:sp>
          <p:nvSpPr>
            <p:cNvPr id="17" name="Rectangle : coins arrondis 16">
              <a:extLst>
                <a:ext uri="{FF2B5EF4-FFF2-40B4-BE49-F238E27FC236}">
                  <a16:creationId xmlns:a16="http://schemas.microsoft.com/office/drawing/2014/main" id="{7996E323-BB48-AFF9-4C76-E0E83F682887}"/>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Stratosphère</a:t>
              </a:r>
            </a:p>
          </p:txBody>
        </p:sp>
        <p:sp>
          <p:nvSpPr>
            <p:cNvPr id="18" name="Rectangle : coins arrondis 17">
              <a:extLst>
                <a:ext uri="{FF2B5EF4-FFF2-40B4-BE49-F238E27FC236}">
                  <a16:creationId xmlns:a16="http://schemas.microsoft.com/office/drawing/2014/main" id="{05ED85E1-5A34-B2A8-BA75-D39422246F62}"/>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19" name="Groupe 18">
            <a:extLst>
              <a:ext uri="{FF2B5EF4-FFF2-40B4-BE49-F238E27FC236}">
                <a16:creationId xmlns:a16="http://schemas.microsoft.com/office/drawing/2014/main" id="{BF47E032-A74C-ED51-9E57-DE6B57C37416}"/>
              </a:ext>
            </a:extLst>
          </p:cNvPr>
          <p:cNvGrpSpPr/>
          <p:nvPr/>
        </p:nvGrpSpPr>
        <p:grpSpPr>
          <a:xfrm>
            <a:off x="2015217" y="4494402"/>
            <a:ext cx="3843935" cy="510778"/>
            <a:chOff x="1711291" y="2818330"/>
            <a:chExt cx="3843935" cy="510778"/>
          </a:xfrm>
        </p:grpSpPr>
        <p:sp>
          <p:nvSpPr>
            <p:cNvPr id="20" name="Rectangle : coins arrondis 19">
              <a:extLst>
                <a:ext uri="{FF2B5EF4-FFF2-40B4-BE49-F238E27FC236}">
                  <a16:creationId xmlns:a16="http://schemas.microsoft.com/office/drawing/2014/main" id="{33F92DA0-CA83-9592-C048-628DDF7ACCEB}"/>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Mésosphère</a:t>
              </a:r>
            </a:p>
          </p:txBody>
        </p:sp>
        <p:sp>
          <p:nvSpPr>
            <p:cNvPr id="21" name="Rectangle : coins arrondis 20">
              <a:extLst>
                <a:ext uri="{FF2B5EF4-FFF2-40B4-BE49-F238E27FC236}">
                  <a16:creationId xmlns:a16="http://schemas.microsoft.com/office/drawing/2014/main" id="{248F7B96-9FE1-0BF6-7B1D-69A28AF04B6A}"/>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grpSp>
        <p:nvGrpSpPr>
          <p:cNvPr id="22" name="Groupe 21">
            <a:extLst>
              <a:ext uri="{FF2B5EF4-FFF2-40B4-BE49-F238E27FC236}">
                <a16:creationId xmlns:a16="http://schemas.microsoft.com/office/drawing/2014/main" id="{C3516FF0-6A92-F3BC-5D35-59C4C9AF89A1}"/>
              </a:ext>
            </a:extLst>
          </p:cNvPr>
          <p:cNvGrpSpPr/>
          <p:nvPr/>
        </p:nvGrpSpPr>
        <p:grpSpPr>
          <a:xfrm>
            <a:off x="2015217" y="5388538"/>
            <a:ext cx="3843935" cy="510778"/>
            <a:chOff x="1711291" y="2818330"/>
            <a:chExt cx="3843935" cy="510778"/>
          </a:xfrm>
        </p:grpSpPr>
        <p:sp>
          <p:nvSpPr>
            <p:cNvPr id="23" name="Rectangle : coins arrondis 22">
              <a:extLst>
                <a:ext uri="{FF2B5EF4-FFF2-40B4-BE49-F238E27FC236}">
                  <a16:creationId xmlns:a16="http://schemas.microsoft.com/office/drawing/2014/main" id="{5CAF7D0E-08A3-0A2A-3AE2-2ECF4D0309AF}"/>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Thermosphère</a:t>
              </a:r>
            </a:p>
          </p:txBody>
        </p:sp>
        <p:sp>
          <p:nvSpPr>
            <p:cNvPr id="24" name="Rectangle : coins arrondis 23">
              <a:extLst>
                <a:ext uri="{FF2B5EF4-FFF2-40B4-BE49-F238E27FC236}">
                  <a16:creationId xmlns:a16="http://schemas.microsoft.com/office/drawing/2014/main" id="{B8A25BB1-7704-39AB-BCCD-C64FD48DBC25}"/>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
        <p:nvSpPr>
          <p:cNvPr id="25" name="Rectangle : coins arrondis 24">
            <a:extLst>
              <a:ext uri="{FF2B5EF4-FFF2-40B4-BE49-F238E27FC236}">
                <a16:creationId xmlns:a16="http://schemas.microsoft.com/office/drawing/2014/main" id="{35ACD33F-2E2E-ED73-C241-8CE4CF092141}"/>
              </a:ext>
            </a:extLst>
          </p:cNvPr>
          <p:cNvSpPr/>
          <p:nvPr/>
        </p:nvSpPr>
        <p:spPr>
          <a:xfrm>
            <a:off x="840706" y="110187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3- </a:t>
            </a:r>
            <a:r>
              <a:rPr lang="fr-FR" sz="2400" b="1" dirty="0">
                <a:latin typeface="Calibri" panose="020F0502020204030204"/>
              </a:rPr>
              <a:t>Choisissez les bonnes réponses </a:t>
            </a:r>
            <a:r>
              <a:rPr lang="fr-FR" sz="2400" b="1" noProof="0" dirty="0">
                <a:latin typeface="Calibri" panose="020F0502020204030204"/>
              </a:rPr>
              <a:t>:</a:t>
            </a:r>
          </a:p>
        </p:txBody>
      </p:sp>
      <p:sp>
        <p:nvSpPr>
          <p:cNvPr id="27" name="ZoneTexte 26">
            <a:extLst>
              <a:ext uri="{FF2B5EF4-FFF2-40B4-BE49-F238E27FC236}">
                <a16:creationId xmlns:a16="http://schemas.microsoft.com/office/drawing/2014/main" id="{2D5BEBFA-A21B-86E7-3B14-34F1CACD1E8B}"/>
              </a:ext>
            </a:extLst>
          </p:cNvPr>
          <p:cNvSpPr txBox="1"/>
          <p:nvPr/>
        </p:nvSpPr>
        <p:spPr>
          <a:xfrm>
            <a:off x="1049780" y="608878"/>
            <a:ext cx="6096000" cy="369332"/>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Inviter les élèves à utiliser les ardoises.</a:t>
            </a:r>
          </a:p>
        </p:txBody>
      </p:sp>
      <p:grpSp>
        <p:nvGrpSpPr>
          <p:cNvPr id="2" name="Groupe 1">
            <a:extLst>
              <a:ext uri="{FF2B5EF4-FFF2-40B4-BE49-F238E27FC236}">
                <a16:creationId xmlns:a16="http://schemas.microsoft.com/office/drawing/2014/main" id="{D841F65A-F844-C621-9028-A81BB25FFA07}"/>
              </a:ext>
            </a:extLst>
          </p:cNvPr>
          <p:cNvGrpSpPr/>
          <p:nvPr/>
        </p:nvGrpSpPr>
        <p:grpSpPr>
          <a:xfrm>
            <a:off x="11493365" y="427318"/>
            <a:ext cx="497596" cy="431295"/>
            <a:chOff x="779844" y="4335989"/>
            <a:chExt cx="563238" cy="575842"/>
          </a:xfrm>
        </p:grpSpPr>
        <p:pic>
          <p:nvPicPr>
            <p:cNvPr id="3" name="Google Shape;307;p51" descr="Une image contenant Dessin animé, clipart, Animation, illustration&#10;&#10;Description générée automatiquement">
              <a:extLst>
                <a:ext uri="{FF2B5EF4-FFF2-40B4-BE49-F238E27FC236}">
                  <a16:creationId xmlns:a16="http://schemas.microsoft.com/office/drawing/2014/main" id="{1008C054-8D23-F78A-C870-82942BA8A7DB}"/>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4" name="Rectangle 3">
              <a:extLst>
                <a:ext uri="{FF2B5EF4-FFF2-40B4-BE49-F238E27FC236}">
                  <a16:creationId xmlns:a16="http://schemas.microsoft.com/office/drawing/2014/main" id="{9CABDDEB-FD16-EB75-0632-418FCF3E2F5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12393916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67FF3D5-2479-28C3-FF28-01D3EB69C493}"/>
              </a:ext>
            </a:extLst>
          </p:cNvPr>
          <p:cNvPicPr>
            <a:picLocks noChangeAspect="1"/>
          </p:cNvPicPr>
          <p:nvPr/>
        </p:nvPicPr>
        <p:blipFill>
          <a:blip r:embed="rId3"/>
          <a:stretch>
            <a:fillRect/>
          </a:stretch>
        </p:blipFill>
        <p:spPr>
          <a:xfrm>
            <a:off x="11089574" y="217212"/>
            <a:ext cx="699046" cy="699046"/>
          </a:xfrm>
          <a:prstGeom prst="rect">
            <a:avLst/>
          </a:prstGeom>
        </p:spPr>
      </p:pic>
      <p:sp>
        <p:nvSpPr>
          <p:cNvPr id="8" name="ZoneTexte 7">
            <a:extLst>
              <a:ext uri="{FF2B5EF4-FFF2-40B4-BE49-F238E27FC236}">
                <a16:creationId xmlns:a16="http://schemas.microsoft.com/office/drawing/2014/main" id="{3CCC51A0-E8ED-1EC5-C641-19475BA6B127}"/>
              </a:ext>
            </a:extLst>
          </p:cNvPr>
          <p:cNvSpPr txBox="1"/>
          <p:nvPr/>
        </p:nvSpPr>
        <p:spPr>
          <a:xfrm>
            <a:off x="1025064" y="216509"/>
            <a:ext cx="9583228" cy="307777"/>
          </a:xfrm>
          <a:prstGeom prst="rect">
            <a:avLst/>
          </a:prstGeom>
          <a:noFill/>
        </p:spPr>
        <p:txBody>
          <a:bodyPr wrap="square">
            <a:spAutoFit/>
          </a:bodyPr>
          <a:lstStyle/>
          <a:p>
            <a:r>
              <a:rPr lang="fr-FR" sz="1400" b="1" dirty="0">
                <a:solidFill>
                  <a:schemeClr val="bg2">
                    <a:lumMod val="50000"/>
                  </a:schemeClr>
                </a:solidFill>
              </a:rPr>
              <a:t>Parfait ! Voici la bonne réponse.</a:t>
            </a:r>
          </a:p>
        </p:txBody>
      </p:sp>
      <p:grpSp>
        <p:nvGrpSpPr>
          <p:cNvPr id="12" name="Groupe 11">
            <a:extLst>
              <a:ext uri="{FF2B5EF4-FFF2-40B4-BE49-F238E27FC236}">
                <a16:creationId xmlns:a16="http://schemas.microsoft.com/office/drawing/2014/main" id="{7006B994-B8E5-7D46-67D8-4D3E6DCCD55E}"/>
              </a:ext>
            </a:extLst>
          </p:cNvPr>
          <p:cNvGrpSpPr/>
          <p:nvPr/>
        </p:nvGrpSpPr>
        <p:grpSpPr>
          <a:xfrm>
            <a:off x="2015217" y="2706130"/>
            <a:ext cx="3843935" cy="510778"/>
            <a:chOff x="1711291" y="2818330"/>
            <a:chExt cx="3843935" cy="510778"/>
          </a:xfrm>
        </p:grpSpPr>
        <p:sp>
          <p:nvSpPr>
            <p:cNvPr id="13" name="Rectangle : coins arrondis 12">
              <a:extLst>
                <a:ext uri="{FF2B5EF4-FFF2-40B4-BE49-F238E27FC236}">
                  <a16:creationId xmlns:a16="http://schemas.microsoft.com/office/drawing/2014/main" id="{BFDFF942-0736-061A-E5C0-0F64EF02E26D}"/>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Troposphère</a:t>
              </a:r>
            </a:p>
          </p:txBody>
        </p:sp>
        <p:sp>
          <p:nvSpPr>
            <p:cNvPr id="14" name="Rectangle : coins arrondis 13">
              <a:extLst>
                <a:ext uri="{FF2B5EF4-FFF2-40B4-BE49-F238E27FC236}">
                  <a16:creationId xmlns:a16="http://schemas.microsoft.com/office/drawing/2014/main" id="{447A02BE-9396-4E78-1725-17C398DB5F38}"/>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sp>
        <p:nvSpPr>
          <p:cNvPr id="15" name="ZoneTexte 14">
            <a:extLst>
              <a:ext uri="{FF2B5EF4-FFF2-40B4-BE49-F238E27FC236}">
                <a16:creationId xmlns:a16="http://schemas.microsoft.com/office/drawing/2014/main" id="{21EA4544-389E-8ABE-11C5-8E7A6D85D41E}"/>
              </a:ext>
            </a:extLst>
          </p:cNvPr>
          <p:cNvSpPr txBox="1"/>
          <p:nvPr/>
        </p:nvSpPr>
        <p:spPr>
          <a:xfrm>
            <a:off x="1240905" y="1642788"/>
            <a:ext cx="10223507" cy="830997"/>
          </a:xfrm>
          <a:prstGeom prst="rect">
            <a:avLst/>
          </a:prstGeom>
          <a:noFill/>
        </p:spPr>
        <p:txBody>
          <a:bodyPr wrap="square" rtlCol="0">
            <a:spAutoFit/>
          </a:bodyPr>
          <a:lstStyle/>
          <a:p>
            <a:pPr defTabSz="457200"/>
            <a:r>
              <a:rPr lang="fr-FR" sz="2400" b="1" dirty="0">
                <a:solidFill>
                  <a:srgbClr val="0852A4"/>
                </a:solidFill>
              </a:rPr>
              <a:t>Les couches de l'atmosphère caractérisées par une augmentation de la température avec l'altitude sont : </a:t>
            </a:r>
          </a:p>
        </p:txBody>
      </p:sp>
      <p:grpSp>
        <p:nvGrpSpPr>
          <p:cNvPr id="16" name="Groupe 15">
            <a:extLst>
              <a:ext uri="{FF2B5EF4-FFF2-40B4-BE49-F238E27FC236}">
                <a16:creationId xmlns:a16="http://schemas.microsoft.com/office/drawing/2014/main" id="{7798A91D-5872-C529-98E1-45E1753DD43E}"/>
              </a:ext>
            </a:extLst>
          </p:cNvPr>
          <p:cNvGrpSpPr/>
          <p:nvPr/>
        </p:nvGrpSpPr>
        <p:grpSpPr>
          <a:xfrm>
            <a:off x="2015217" y="3600266"/>
            <a:ext cx="3843935" cy="510778"/>
            <a:chOff x="1711291" y="2818330"/>
            <a:chExt cx="3843935" cy="510778"/>
          </a:xfrm>
          <a:solidFill>
            <a:srgbClr val="002060"/>
          </a:solidFill>
        </p:grpSpPr>
        <p:sp>
          <p:nvSpPr>
            <p:cNvPr id="17" name="Rectangle : coins arrondis 16">
              <a:extLst>
                <a:ext uri="{FF2B5EF4-FFF2-40B4-BE49-F238E27FC236}">
                  <a16:creationId xmlns:a16="http://schemas.microsoft.com/office/drawing/2014/main" id="{E3E42054-9B24-3D1A-9E88-32ECB96A1B39}"/>
                </a:ext>
              </a:extLst>
            </p:cNvPr>
            <p:cNvSpPr/>
            <p:nvPr/>
          </p:nvSpPr>
          <p:spPr>
            <a:xfrm>
              <a:off x="2183784" y="2818330"/>
              <a:ext cx="3371442"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Stratosphère</a:t>
              </a:r>
            </a:p>
          </p:txBody>
        </p:sp>
        <p:sp>
          <p:nvSpPr>
            <p:cNvPr id="18" name="Rectangle : coins arrondis 17">
              <a:extLst>
                <a:ext uri="{FF2B5EF4-FFF2-40B4-BE49-F238E27FC236}">
                  <a16:creationId xmlns:a16="http://schemas.microsoft.com/office/drawing/2014/main" id="{A89970B5-DAE1-8457-93A9-42C786B29B68}"/>
                </a:ext>
              </a:extLst>
            </p:cNvPr>
            <p:cNvSpPr/>
            <p:nvPr/>
          </p:nvSpPr>
          <p:spPr>
            <a:xfrm>
              <a:off x="1711291" y="2818330"/>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b</a:t>
              </a:r>
            </a:p>
          </p:txBody>
        </p:sp>
      </p:grpSp>
      <p:grpSp>
        <p:nvGrpSpPr>
          <p:cNvPr id="19" name="Groupe 18">
            <a:extLst>
              <a:ext uri="{FF2B5EF4-FFF2-40B4-BE49-F238E27FC236}">
                <a16:creationId xmlns:a16="http://schemas.microsoft.com/office/drawing/2014/main" id="{D4726CE6-E6EF-1460-4F5F-C32BE52EE503}"/>
              </a:ext>
            </a:extLst>
          </p:cNvPr>
          <p:cNvGrpSpPr/>
          <p:nvPr/>
        </p:nvGrpSpPr>
        <p:grpSpPr>
          <a:xfrm>
            <a:off x="2015217" y="4494402"/>
            <a:ext cx="3843935" cy="510778"/>
            <a:chOff x="1711291" y="2818330"/>
            <a:chExt cx="3843935" cy="510778"/>
          </a:xfrm>
        </p:grpSpPr>
        <p:sp>
          <p:nvSpPr>
            <p:cNvPr id="20" name="Rectangle : coins arrondis 19">
              <a:extLst>
                <a:ext uri="{FF2B5EF4-FFF2-40B4-BE49-F238E27FC236}">
                  <a16:creationId xmlns:a16="http://schemas.microsoft.com/office/drawing/2014/main" id="{EA51CAA4-B05C-4003-2D3F-29D9A8EA657E}"/>
                </a:ext>
              </a:extLst>
            </p:cNvPr>
            <p:cNvSpPr/>
            <p:nvPr/>
          </p:nvSpPr>
          <p:spPr>
            <a:xfrm>
              <a:off x="2183784" y="2818330"/>
              <a:ext cx="337144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Mésosphère</a:t>
              </a:r>
            </a:p>
          </p:txBody>
        </p:sp>
        <p:sp>
          <p:nvSpPr>
            <p:cNvPr id="21" name="Rectangle : coins arrondis 20">
              <a:extLst>
                <a:ext uri="{FF2B5EF4-FFF2-40B4-BE49-F238E27FC236}">
                  <a16:creationId xmlns:a16="http://schemas.microsoft.com/office/drawing/2014/main" id="{131EB2EF-A352-BBDE-B4D8-ED04805DEF2C}"/>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grpSp>
        <p:nvGrpSpPr>
          <p:cNvPr id="22" name="Groupe 21">
            <a:extLst>
              <a:ext uri="{FF2B5EF4-FFF2-40B4-BE49-F238E27FC236}">
                <a16:creationId xmlns:a16="http://schemas.microsoft.com/office/drawing/2014/main" id="{20FB99CA-6505-86D9-79BF-AFF6372CEC37}"/>
              </a:ext>
            </a:extLst>
          </p:cNvPr>
          <p:cNvGrpSpPr/>
          <p:nvPr/>
        </p:nvGrpSpPr>
        <p:grpSpPr>
          <a:xfrm>
            <a:off x="2015217" y="5388538"/>
            <a:ext cx="3843935" cy="510778"/>
            <a:chOff x="1711291" y="2818330"/>
            <a:chExt cx="3843935" cy="510778"/>
          </a:xfrm>
          <a:solidFill>
            <a:srgbClr val="002060"/>
          </a:solidFill>
        </p:grpSpPr>
        <p:sp>
          <p:nvSpPr>
            <p:cNvPr id="23" name="Rectangle : coins arrondis 22">
              <a:extLst>
                <a:ext uri="{FF2B5EF4-FFF2-40B4-BE49-F238E27FC236}">
                  <a16:creationId xmlns:a16="http://schemas.microsoft.com/office/drawing/2014/main" id="{4CF07AF3-1403-6110-8DB7-B803BE309802}"/>
                </a:ext>
              </a:extLst>
            </p:cNvPr>
            <p:cNvSpPr/>
            <p:nvPr/>
          </p:nvSpPr>
          <p:spPr>
            <a:xfrm>
              <a:off x="2183784" y="2818330"/>
              <a:ext cx="3371442"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Thermosphère</a:t>
              </a:r>
            </a:p>
          </p:txBody>
        </p:sp>
        <p:sp>
          <p:nvSpPr>
            <p:cNvPr id="24" name="Rectangle : coins arrondis 23">
              <a:extLst>
                <a:ext uri="{FF2B5EF4-FFF2-40B4-BE49-F238E27FC236}">
                  <a16:creationId xmlns:a16="http://schemas.microsoft.com/office/drawing/2014/main" id="{F34E95EB-D10E-51D1-F5B4-939EE52B3D8E}"/>
                </a:ext>
              </a:extLst>
            </p:cNvPr>
            <p:cNvSpPr/>
            <p:nvPr/>
          </p:nvSpPr>
          <p:spPr>
            <a:xfrm>
              <a:off x="1711291" y="2818330"/>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d</a:t>
              </a:r>
            </a:p>
          </p:txBody>
        </p:sp>
      </p:grpSp>
      <p:sp>
        <p:nvSpPr>
          <p:cNvPr id="26" name="ZoneTexte 25">
            <a:extLst>
              <a:ext uri="{FF2B5EF4-FFF2-40B4-BE49-F238E27FC236}">
                <a16:creationId xmlns:a16="http://schemas.microsoft.com/office/drawing/2014/main" id="{D45AA63D-C608-9180-D7AF-A438375266A0}"/>
              </a:ext>
            </a:extLst>
          </p:cNvPr>
          <p:cNvSpPr txBox="1"/>
          <p:nvPr/>
        </p:nvSpPr>
        <p:spPr>
          <a:xfrm>
            <a:off x="962687" y="610451"/>
            <a:ext cx="9792929" cy="244682"/>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Si les élèves se sont trompés, expliquer pourquoi la réponse est fausse. Si c’est juste, expliquer aussi.</a:t>
            </a:r>
          </a:p>
        </p:txBody>
      </p:sp>
      <p:pic>
        <p:nvPicPr>
          <p:cNvPr id="11" name="Image 10">
            <a:extLst>
              <a:ext uri="{FF2B5EF4-FFF2-40B4-BE49-F238E27FC236}">
                <a16:creationId xmlns:a16="http://schemas.microsoft.com/office/drawing/2014/main" id="{449A4834-9038-44E8-E859-486C6852214D}"/>
              </a:ext>
            </a:extLst>
          </p:cNvPr>
          <p:cNvPicPr>
            <a:picLocks noChangeAspect="1"/>
          </p:cNvPicPr>
          <p:nvPr/>
        </p:nvPicPr>
        <p:blipFill>
          <a:blip r:embed="rId4"/>
          <a:stretch>
            <a:fillRect/>
          </a:stretch>
        </p:blipFill>
        <p:spPr>
          <a:xfrm>
            <a:off x="6781841" y="2302251"/>
            <a:ext cx="4505334" cy="4163929"/>
          </a:xfrm>
          <a:prstGeom prst="rect">
            <a:avLst/>
          </a:prstGeom>
        </p:spPr>
      </p:pic>
      <p:sp>
        <p:nvSpPr>
          <p:cNvPr id="27" name="ZoneTexte 26">
            <a:extLst>
              <a:ext uri="{FF2B5EF4-FFF2-40B4-BE49-F238E27FC236}">
                <a16:creationId xmlns:a16="http://schemas.microsoft.com/office/drawing/2014/main" id="{689EAC55-3446-80F1-3632-12772D350A3C}"/>
              </a:ext>
            </a:extLst>
          </p:cNvPr>
          <p:cNvSpPr txBox="1"/>
          <p:nvPr/>
        </p:nvSpPr>
        <p:spPr>
          <a:xfrm>
            <a:off x="6781841" y="2403733"/>
            <a:ext cx="194440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chemeClr val="bg1"/>
                </a:solidFill>
                <a:effectLst/>
                <a:uLnTx/>
                <a:uFillTx/>
                <a:latin typeface="Calibri" panose="020F0502020204030204"/>
                <a:ea typeface="+mn-ea"/>
                <a:cs typeface="+mn-cs"/>
              </a:rPr>
              <a:t>Thermosphère</a:t>
            </a:r>
          </a:p>
        </p:txBody>
      </p:sp>
      <p:sp>
        <p:nvSpPr>
          <p:cNvPr id="28" name="ZoneTexte 27">
            <a:extLst>
              <a:ext uri="{FF2B5EF4-FFF2-40B4-BE49-F238E27FC236}">
                <a16:creationId xmlns:a16="http://schemas.microsoft.com/office/drawing/2014/main" id="{26AC3562-8CD8-D367-9F66-11E65D305DD3}"/>
              </a:ext>
            </a:extLst>
          </p:cNvPr>
          <p:cNvSpPr txBox="1"/>
          <p:nvPr/>
        </p:nvSpPr>
        <p:spPr>
          <a:xfrm>
            <a:off x="6781841" y="4156888"/>
            <a:ext cx="181696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chemeClr val="bg1"/>
                </a:solidFill>
                <a:effectLst/>
                <a:uLnTx/>
                <a:uFillTx/>
                <a:latin typeface="Calibri" panose="020F0502020204030204"/>
                <a:ea typeface="+mn-ea"/>
                <a:cs typeface="+mn-cs"/>
              </a:rPr>
              <a:t>Stratosphère </a:t>
            </a:r>
          </a:p>
        </p:txBody>
      </p:sp>
    </p:spTree>
    <p:extLst>
      <p:ext uri="{BB962C8B-B14F-4D97-AF65-F5344CB8AC3E}">
        <p14:creationId xmlns:p14="http://schemas.microsoft.com/office/powerpoint/2010/main" val="34482003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375A60D-3DC2-1BF3-EC27-9703E7FC1A4A}"/>
              </a:ext>
            </a:extLst>
          </p:cNvPr>
          <p:cNvSpPr txBox="1"/>
          <p:nvPr/>
        </p:nvSpPr>
        <p:spPr>
          <a:xfrm>
            <a:off x="1049780" y="248018"/>
            <a:ext cx="9452982" cy="377283"/>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sym typeface="Hammersmith One"/>
              </a:rPr>
              <a:t>Répondez à cette dernière question.</a:t>
            </a:r>
          </a:p>
        </p:txBody>
      </p:sp>
      <p:grpSp>
        <p:nvGrpSpPr>
          <p:cNvPr id="7" name="Groupe 6">
            <a:extLst>
              <a:ext uri="{FF2B5EF4-FFF2-40B4-BE49-F238E27FC236}">
                <a16:creationId xmlns:a16="http://schemas.microsoft.com/office/drawing/2014/main" id="{9A2C067E-AEB9-4D1C-D11D-E65223FDCC76}"/>
              </a:ext>
            </a:extLst>
          </p:cNvPr>
          <p:cNvGrpSpPr/>
          <p:nvPr/>
        </p:nvGrpSpPr>
        <p:grpSpPr>
          <a:xfrm>
            <a:off x="2043792" y="3799922"/>
            <a:ext cx="2419131" cy="510778"/>
            <a:chOff x="1711291" y="2818330"/>
            <a:chExt cx="2419131" cy="510778"/>
          </a:xfrm>
        </p:grpSpPr>
        <p:sp>
          <p:nvSpPr>
            <p:cNvPr id="10" name="Rectangle : coins arrondis 9">
              <a:extLst>
                <a:ext uri="{FF2B5EF4-FFF2-40B4-BE49-F238E27FC236}">
                  <a16:creationId xmlns:a16="http://schemas.microsoft.com/office/drawing/2014/main" id="{2AD23272-6785-3DF7-DCF9-414C7FC7934C}"/>
                </a:ext>
              </a:extLst>
            </p:cNvPr>
            <p:cNvSpPr/>
            <p:nvPr/>
          </p:nvSpPr>
          <p:spPr>
            <a:xfrm>
              <a:off x="2183784" y="2818330"/>
              <a:ext cx="19466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Vrai</a:t>
              </a:r>
            </a:p>
          </p:txBody>
        </p:sp>
        <p:sp>
          <p:nvSpPr>
            <p:cNvPr id="11" name="Rectangle : coins arrondis 10">
              <a:extLst>
                <a:ext uri="{FF2B5EF4-FFF2-40B4-BE49-F238E27FC236}">
                  <a16:creationId xmlns:a16="http://schemas.microsoft.com/office/drawing/2014/main" id="{BD5D24E4-299D-B214-B4BE-6395EF8E4328}"/>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sp>
        <p:nvSpPr>
          <p:cNvPr id="12" name="ZoneTexte 11">
            <a:extLst>
              <a:ext uri="{FF2B5EF4-FFF2-40B4-BE49-F238E27FC236}">
                <a16:creationId xmlns:a16="http://schemas.microsoft.com/office/drawing/2014/main" id="{8E1FA9A0-5303-C1DA-A3BA-7B7AD329C739}"/>
              </a:ext>
            </a:extLst>
          </p:cNvPr>
          <p:cNvSpPr txBox="1"/>
          <p:nvPr/>
        </p:nvSpPr>
        <p:spPr>
          <a:xfrm>
            <a:off x="984246" y="2060089"/>
            <a:ext cx="10223507" cy="461665"/>
          </a:xfrm>
          <a:prstGeom prst="rect">
            <a:avLst/>
          </a:prstGeom>
          <a:noFill/>
        </p:spPr>
        <p:txBody>
          <a:bodyPr wrap="square" rtlCol="0">
            <a:spAutoFit/>
          </a:bodyPr>
          <a:lstStyle/>
          <a:p>
            <a:pPr defTabSz="457200"/>
            <a:r>
              <a:rPr lang="fr-FR" sz="2400" b="1" dirty="0">
                <a:solidFill>
                  <a:srgbClr val="0852A4"/>
                </a:solidFill>
              </a:rPr>
              <a:t>L’atmosphère protège la Terre des rayonnements solaires dangereux.</a:t>
            </a:r>
          </a:p>
        </p:txBody>
      </p:sp>
      <p:sp>
        <p:nvSpPr>
          <p:cNvPr id="14" name="Rectangle : coins arrondis 13">
            <a:extLst>
              <a:ext uri="{FF2B5EF4-FFF2-40B4-BE49-F238E27FC236}">
                <a16:creationId xmlns:a16="http://schemas.microsoft.com/office/drawing/2014/main" id="{C8A350C4-A8AA-2D2E-48DC-30D9D0021529}"/>
              </a:ext>
            </a:extLst>
          </p:cNvPr>
          <p:cNvSpPr/>
          <p:nvPr/>
        </p:nvSpPr>
        <p:spPr>
          <a:xfrm>
            <a:off x="850231" y="1399398"/>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4- </a:t>
            </a:r>
            <a:r>
              <a:rPr lang="fr-FR" sz="2400" b="1" dirty="0">
                <a:latin typeface="Calibri" panose="020F0502020204030204"/>
              </a:rPr>
              <a:t>Répondez par « Vrai » ou « Faux ».</a:t>
            </a:r>
            <a:endParaRPr lang="fr-FR" sz="2400" b="1" noProof="0" dirty="0">
              <a:latin typeface="Calibri" panose="020F0502020204030204"/>
            </a:endParaRPr>
          </a:p>
        </p:txBody>
      </p:sp>
      <p:grpSp>
        <p:nvGrpSpPr>
          <p:cNvPr id="15" name="Groupe 14">
            <a:extLst>
              <a:ext uri="{FF2B5EF4-FFF2-40B4-BE49-F238E27FC236}">
                <a16:creationId xmlns:a16="http://schemas.microsoft.com/office/drawing/2014/main" id="{D3B60AFA-0AA0-A5DE-7C2B-E5B65BC326B3}"/>
              </a:ext>
            </a:extLst>
          </p:cNvPr>
          <p:cNvGrpSpPr/>
          <p:nvPr/>
        </p:nvGrpSpPr>
        <p:grpSpPr>
          <a:xfrm>
            <a:off x="7482874" y="3799922"/>
            <a:ext cx="2419131" cy="510778"/>
            <a:chOff x="1711291" y="2818330"/>
            <a:chExt cx="2419131" cy="510778"/>
          </a:xfrm>
        </p:grpSpPr>
        <p:sp>
          <p:nvSpPr>
            <p:cNvPr id="16" name="Rectangle : coins arrondis 15">
              <a:extLst>
                <a:ext uri="{FF2B5EF4-FFF2-40B4-BE49-F238E27FC236}">
                  <a16:creationId xmlns:a16="http://schemas.microsoft.com/office/drawing/2014/main" id="{73A27F68-809C-83F1-4B2D-C5331F359B56}"/>
                </a:ext>
              </a:extLst>
            </p:cNvPr>
            <p:cNvSpPr/>
            <p:nvPr/>
          </p:nvSpPr>
          <p:spPr>
            <a:xfrm>
              <a:off x="2183784" y="2818330"/>
              <a:ext cx="19466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Faux </a:t>
              </a:r>
            </a:p>
          </p:txBody>
        </p:sp>
        <p:sp>
          <p:nvSpPr>
            <p:cNvPr id="17" name="Rectangle : coins arrondis 16">
              <a:extLst>
                <a:ext uri="{FF2B5EF4-FFF2-40B4-BE49-F238E27FC236}">
                  <a16:creationId xmlns:a16="http://schemas.microsoft.com/office/drawing/2014/main" id="{6A783D14-6D2A-7FEE-F596-89B2529D8196}"/>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sp>
        <p:nvSpPr>
          <p:cNvPr id="19" name="ZoneTexte 18">
            <a:extLst>
              <a:ext uri="{FF2B5EF4-FFF2-40B4-BE49-F238E27FC236}">
                <a16:creationId xmlns:a16="http://schemas.microsoft.com/office/drawing/2014/main" id="{2BE5B010-D144-C4D0-3E1C-B3D8FD644513}"/>
              </a:ext>
            </a:extLst>
          </p:cNvPr>
          <p:cNvSpPr txBox="1"/>
          <p:nvPr/>
        </p:nvSpPr>
        <p:spPr>
          <a:xfrm>
            <a:off x="1049780" y="636715"/>
            <a:ext cx="6096000" cy="369332"/>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Inviter les élèves à utiliser les ardoises.</a:t>
            </a:r>
          </a:p>
        </p:txBody>
      </p:sp>
      <p:grpSp>
        <p:nvGrpSpPr>
          <p:cNvPr id="2" name="Groupe 1">
            <a:extLst>
              <a:ext uri="{FF2B5EF4-FFF2-40B4-BE49-F238E27FC236}">
                <a16:creationId xmlns:a16="http://schemas.microsoft.com/office/drawing/2014/main" id="{F8B1127F-467F-1ADD-290E-E0F54C6B2A0A}"/>
              </a:ext>
            </a:extLst>
          </p:cNvPr>
          <p:cNvGrpSpPr/>
          <p:nvPr/>
        </p:nvGrpSpPr>
        <p:grpSpPr>
          <a:xfrm>
            <a:off x="11493365" y="427318"/>
            <a:ext cx="497596" cy="431295"/>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0B434A8F-B9D7-3D5C-2315-D3CD31939EBC}"/>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5" name="Rectangle 4">
              <a:extLst>
                <a:ext uri="{FF2B5EF4-FFF2-40B4-BE49-F238E27FC236}">
                  <a16:creationId xmlns:a16="http://schemas.microsoft.com/office/drawing/2014/main" id="{58120727-83A8-5873-FBC3-04EE61478B8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158415053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DF061A-525C-931B-1620-48DA5ACAB26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061FAAA-7FAC-BACB-17BD-6F0AD276C49A}"/>
              </a:ext>
            </a:extLst>
          </p:cNvPr>
          <p:cNvSpPr/>
          <p:nvPr/>
        </p:nvSpPr>
        <p:spPr>
          <a:xfrm>
            <a:off x="900663" y="2175685"/>
            <a:ext cx="10439999" cy="577132"/>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1: </a:t>
            </a:r>
            <a:r>
              <a:rPr lang="fr-FR" sz="2000" b="1" dirty="0">
                <a:solidFill>
                  <a:prstClr val="white"/>
                </a:solidFill>
              </a:rPr>
              <a:t> L’atmosphère, une composante de la Terre</a:t>
            </a:r>
          </a:p>
        </p:txBody>
      </p:sp>
      <p:sp>
        <p:nvSpPr>
          <p:cNvPr id="16" name="ZoneTexte 15">
            <a:extLst>
              <a:ext uri="{FF2B5EF4-FFF2-40B4-BE49-F238E27FC236}">
                <a16:creationId xmlns:a16="http://schemas.microsoft.com/office/drawing/2014/main" id="{12058385-CB5B-0E81-3358-61086924287D}"/>
              </a:ext>
            </a:extLst>
          </p:cNvPr>
          <p:cNvSpPr txBox="1"/>
          <p:nvPr/>
        </p:nvSpPr>
        <p:spPr>
          <a:xfrm>
            <a:off x="900663" y="1002768"/>
            <a:ext cx="10439999" cy="525407"/>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Chapitre 2 :  </a:t>
            </a:r>
            <a:r>
              <a:rPr lang="fr-FR" dirty="0">
                <a:solidFill>
                  <a:prstClr val="white"/>
                </a:solidFill>
              </a:rPr>
              <a:t>La</a:t>
            </a:r>
            <a:r>
              <a:rPr lang="fr-FR" dirty="0"/>
              <a:t> Terre en tant que système</a:t>
            </a:r>
            <a:endPar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Google Shape;510;p5">
            <a:extLst>
              <a:ext uri="{FF2B5EF4-FFF2-40B4-BE49-F238E27FC236}">
                <a16:creationId xmlns:a16="http://schemas.microsoft.com/office/drawing/2014/main" id="{CD47B304-0F6E-A7DE-C131-1D1125A47D9B}"/>
              </a:ext>
            </a:extLst>
          </p:cNvPr>
          <p:cNvSpPr txBox="1">
            <a:spLocks/>
          </p:cNvSpPr>
          <p:nvPr/>
        </p:nvSpPr>
        <p:spPr>
          <a:xfrm>
            <a:off x="1007226" y="4837070"/>
            <a:ext cx="1349096"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pPr>
            <a:r>
              <a:rPr lang="fr-FR" b="1" noProof="0" dirty="0"/>
              <a:t>Tâche 8</a:t>
            </a:r>
          </a:p>
        </p:txBody>
      </p:sp>
      <p:sp>
        <p:nvSpPr>
          <p:cNvPr id="20" name="Google Shape;511;p5">
            <a:extLst>
              <a:ext uri="{FF2B5EF4-FFF2-40B4-BE49-F238E27FC236}">
                <a16:creationId xmlns:a16="http://schemas.microsoft.com/office/drawing/2014/main" id="{8927A44C-758B-C664-DF7A-9D2AA1754ED8}"/>
              </a:ext>
            </a:extLst>
          </p:cNvPr>
          <p:cNvSpPr txBox="1">
            <a:spLocks/>
          </p:cNvSpPr>
          <p:nvPr/>
        </p:nvSpPr>
        <p:spPr>
          <a:xfrm>
            <a:off x="2494688" y="4847653"/>
            <a:ext cx="8777638"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lgn="l">
              <a:spcBef>
                <a:spcPts val="0"/>
              </a:spcBef>
            </a:pPr>
            <a:r>
              <a:rPr lang="fr-FR" sz="1900" b="1" spc="-20" dirty="0"/>
              <a:t>Etablir le lien entre les conditions atmosphériques et la météo et le climat d’une région</a:t>
            </a:r>
          </a:p>
        </p:txBody>
      </p:sp>
      <p:grpSp>
        <p:nvGrpSpPr>
          <p:cNvPr id="2" name="Groupe 1">
            <a:extLst>
              <a:ext uri="{FF2B5EF4-FFF2-40B4-BE49-F238E27FC236}">
                <a16:creationId xmlns:a16="http://schemas.microsoft.com/office/drawing/2014/main" id="{A7AC7901-78A5-F5A5-22A4-25EDA82901AA}"/>
              </a:ext>
            </a:extLst>
          </p:cNvPr>
          <p:cNvGrpSpPr/>
          <p:nvPr/>
        </p:nvGrpSpPr>
        <p:grpSpPr>
          <a:xfrm>
            <a:off x="900662" y="3505103"/>
            <a:ext cx="10440000" cy="750244"/>
            <a:chOff x="1072338" y="3558760"/>
            <a:chExt cx="10440000" cy="697488"/>
          </a:xfrm>
        </p:grpSpPr>
        <p:grpSp>
          <p:nvGrpSpPr>
            <p:cNvPr id="3" name="Groupe 2">
              <a:extLst>
                <a:ext uri="{FF2B5EF4-FFF2-40B4-BE49-F238E27FC236}">
                  <a16:creationId xmlns:a16="http://schemas.microsoft.com/office/drawing/2014/main" id="{A131CFEA-2944-A8D2-65B8-D3A8CC06F009}"/>
                </a:ext>
              </a:extLst>
            </p:cNvPr>
            <p:cNvGrpSpPr/>
            <p:nvPr/>
          </p:nvGrpSpPr>
          <p:grpSpPr>
            <a:xfrm>
              <a:off x="1175674" y="3615371"/>
              <a:ext cx="10265100" cy="560284"/>
              <a:chOff x="963450" y="3092649"/>
              <a:chExt cx="10265100" cy="560284"/>
            </a:xfrm>
            <a:solidFill>
              <a:schemeClr val="accent4">
                <a:lumMod val="60000"/>
                <a:lumOff val="40000"/>
              </a:schemeClr>
            </a:solidFill>
          </p:grpSpPr>
          <p:sp>
            <p:nvSpPr>
              <p:cNvPr id="6" name="Google Shape;292;p29">
                <a:extLst>
                  <a:ext uri="{FF2B5EF4-FFF2-40B4-BE49-F238E27FC236}">
                    <a16:creationId xmlns:a16="http://schemas.microsoft.com/office/drawing/2014/main" id="{3E33101E-F680-F355-5FA5-86593A7A074A}"/>
                  </a:ext>
                </a:extLst>
              </p:cNvPr>
              <p:cNvSpPr/>
              <p:nvPr/>
            </p:nvSpPr>
            <p:spPr>
              <a:xfrm>
                <a:off x="2428129" y="3092649"/>
                <a:ext cx="8800421"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Arial"/>
                  <a:ea typeface="+mn-ea"/>
                  <a:cs typeface="+mn-cs"/>
                </a:endParaRPr>
              </a:p>
            </p:txBody>
          </p:sp>
          <p:sp>
            <p:nvSpPr>
              <p:cNvPr id="7" name="Google Shape;293;p29">
                <a:extLst>
                  <a:ext uri="{FF2B5EF4-FFF2-40B4-BE49-F238E27FC236}">
                    <a16:creationId xmlns:a16="http://schemas.microsoft.com/office/drawing/2014/main" id="{9D532756-84DC-9B51-F6DF-B307E551B5CD}"/>
                  </a:ext>
                </a:extLst>
              </p:cNvPr>
              <p:cNvSpPr/>
              <p:nvPr/>
            </p:nvSpPr>
            <p:spPr>
              <a:xfrm>
                <a:off x="963450" y="3092649"/>
                <a:ext cx="1349096"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Aptos" panose="02110004020202020204"/>
                    <a:ea typeface="Calibri"/>
                    <a:cs typeface="Calibri"/>
                  </a:rPr>
                  <a:t>Tâche</a:t>
                </a:r>
                <a:r>
                  <a:rPr kumimoji="0" lang="fr-FR" sz="2000" b="1" i="0" u="none" strike="noStrike" kern="0" cap="none" spc="0" normalizeH="0" baseline="0" noProof="0" dirty="0">
                    <a:ln>
                      <a:noFill/>
                    </a:ln>
                    <a:solidFill>
                      <a:srgbClr val="000000"/>
                    </a:solidFill>
                    <a:effectLst/>
                    <a:uLnTx/>
                    <a:uFillTx/>
                    <a:latin typeface="Calibri"/>
                    <a:ea typeface="Calibri"/>
                    <a:cs typeface="Calibri"/>
                  </a:rPr>
                  <a:t> 7</a:t>
                </a:r>
              </a:p>
            </p:txBody>
          </p:sp>
        </p:grpSp>
        <p:sp>
          <p:nvSpPr>
            <p:cNvPr id="4" name="Rectangle: Rounded Corners 11">
              <a:extLst>
                <a:ext uri="{FF2B5EF4-FFF2-40B4-BE49-F238E27FC236}">
                  <a16:creationId xmlns:a16="http://schemas.microsoft.com/office/drawing/2014/main" id="{E45B2333-FEE7-CA3B-D60B-7CC4F1AE4754}"/>
                </a:ext>
              </a:extLst>
            </p:cNvPr>
            <p:cNvSpPr/>
            <p:nvPr/>
          </p:nvSpPr>
          <p:spPr>
            <a:xfrm>
              <a:off x="1072338" y="3558760"/>
              <a:ext cx="10440000" cy="697488"/>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ZoneTexte 4">
              <a:extLst>
                <a:ext uri="{FF2B5EF4-FFF2-40B4-BE49-F238E27FC236}">
                  <a16:creationId xmlns:a16="http://schemas.microsoft.com/office/drawing/2014/main" id="{CD9A7592-EEC5-FB9E-0D96-F4819A8AB021}"/>
                </a:ext>
              </a:extLst>
            </p:cNvPr>
            <p:cNvSpPr txBox="1"/>
            <p:nvPr/>
          </p:nvSpPr>
          <p:spPr>
            <a:xfrm>
              <a:off x="2663136" y="3690817"/>
              <a:ext cx="8674302" cy="371975"/>
            </a:xfrm>
            <a:prstGeom prst="rect">
              <a:avLst/>
            </a:prstGeom>
            <a:noFill/>
          </p:spPr>
          <p:txBody>
            <a:bodyPr wrap="square">
              <a:spAutoFit/>
            </a:bodyPr>
            <a:lstStyle/>
            <a:p>
              <a:pPr marL="228600"/>
              <a:r>
                <a:rPr lang="fr-FR" sz="2000" b="1" spc="-20" dirty="0"/>
                <a:t>Identifier les couches de l’atmosphère et leurs composantes</a:t>
              </a:r>
            </a:p>
          </p:txBody>
        </p:sp>
      </p:grpSp>
    </p:spTree>
    <p:extLst>
      <p:ext uri="{BB962C8B-B14F-4D97-AF65-F5344CB8AC3E}">
        <p14:creationId xmlns:p14="http://schemas.microsoft.com/office/powerpoint/2010/main" val="12898455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071E034-E006-1E79-3F32-AEC1DCFB0878}"/>
              </a:ext>
            </a:extLst>
          </p:cNvPr>
          <p:cNvPicPr>
            <a:picLocks noChangeAspect="1"/>
          </p:cNvPicPr>
          <p:nvPr/>
        </p:nvPicPr>
        <p:blipFill>
          <a:blip r:embed="rId3"/>
          <a:stretch>
            <a:fillRect/>
          </a:stretch>
        </p:blipFill>
        <p:spPr>
          <a:xfrm>
            <a:off x="11089574" y="217212"/>
            <a:ext cx="699046" cy="699046"/>
          </a:xfrm>
          <a:prstGeom prst="rect">
            <a:avLst/>
          </a:prstGeom>
        </p:spPr>
      </p:pic>
      <p:sp>
        <p:nvSpPr>
          <p:cNvPr id="3" name="ZoneTexte 2">
            <a:extLst>
              <a:ext uri="{FF2B5EF4-FFF2-40B4-BE49-F238E27FC236}">
                <a16:creationId xmlns:a16="http://schemas.microsoft.com/office/drawing/2014/main" id="{942AB171-CFC1-8033-F83D-073EDF070502}"/>
              </a:ext>
            </a:extLst>
          </p:cNvPr>
          <p:cNvSpPr txBox="1"/>
          <p:nvPr/>
        </p:nvSpPr>
        <p:spPr>
          <a:xfrm>
            <a:off x="1025064" y="227922"/>
            <a:ext cx="9583228" cy="377283"/>
          </a:xfrm>
          <a:prstGeom prst="rect">
            <a:avLst/>
          </a:prstGeom>
          <a:noFill/>
        </p:spPr>
        <p:txBody>
          <a:bodyPr vert="horz" wrap="square" lIns="91440" tIns="45720" rIns="91440" bIns="45720" rtlCol="0" anchor="ctr">
            <a:spAutoFit/>
          </a:bodyPr>
          <a:lstStyle>
            <a:lvl1pPr>
              <a:lnSpc>
                <a:spcPct val="125000"/>
              </a:lnSpc>
              <a:spcBef>
                <a:spcPct val="0"/>
              </a:spcBef>
              <a:buClr>
                <a:srgbClr val="000000"/>
              </a:buClr>
              <a:buNone/>
              <a:defRPr sz="1600" b="1">
                <a:solidFill>
                  <a:schemeClr val="tx1">
                    <a:lumMod val="50000"/>
                    <a:lumOff val="50000"/>
                  </a:schemeClr>
                </a:solidFill>
                <a:latin typeface="Calibri" panose="020F0502020204030204" pitchFamily="34" charset="0"/>
                <a:cs typeface="Calibri" panose="020F0502020204030204" pitchFamily="34" charset="0"/>
              </a:defRPr>
            </a:lvl1pPr>
          </a:lstStyle>
          <a:p>
            <a:r>
              <a:rPr lang="fr-FR" dirty="0"/>
              <a:t>Parfait ! La thermosphère nous protège des rayonnements solaires les plus énergétiques.</a:t>
            </a:r>
          </a:p>
        </p:txBody>
      </p:sp>
      <p:grpSp>
        <p:nvGrpSpPr>
          <p:cNvPr id="6" name="Groupe 5">
            <a:extLst>
              <a:ext uri="{FF2B5EF4-FFF2-40B4-BE49-F238E27FC236}">
                <a16:creationId xmlns:a16="http://schemas.microsoft.com/office/drawing/2014/main" id="{EE25F42B-2216-F399-079D-CFA0399408FA}"/>
              </a:ext>
            </a:extLst>
          </p:cNvPr>
          <p:cNvGrpSpPr/>
          <p:nvPr/>
        </p:nvGrpSpPr>
        <p:grpSpPr>
          <a:xfrm>
            <a:off x="2043792" y="3799922"/>
            <a:ext cx="2419131" cy="510778"/>
            <a:chOff x="1711291" y="2818330"/>
            <a:chExt cx="2419131" cy="510778"/>
          </a:xfrm>
          <a:solidFill>
            <a:srgbClr val="002060"/>
          </a:solidFill>
        </p:grpSpPr>
        <p:sp>
          <p:nvSpPr>
            <p:cNvPr id="8" name="Rectangle : coins arrondis 7">
              <a:extLst>
                <a:ext uri="{FF2B5EF4-FFF2-40B4-BE49-F238E27FC236}">
                  <a16:creationId xmlns:a16="http://schemas.microsoft.com/office/drawing/2014/main" id="{6B96BEBC-7545-445E-2AE5-91E0653E0525}"/>
                </a:ext>
              </a:extLst>
            </p:cNvPr>
            <p:cNvSpPr/>
            <p:nvPr/>
          </p:nvSpPr>
          <p:spPr>
            <a:xfrm>
              <a:off x="2183784" y="2818330"/>
              <a:ext cx="1946638"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solidFill>
                  <a:effectLst/>
                  <a:uLnTx/>
                  <a:uFillTx/>
                  <a:latin typeface="Calibri" panose="020F0502020204030204"/>
                  <a:ea typeface="+mn-ea"/>
                  <a:cs typeface="+mn-cs"/>
                </a:rPr>
                <a:t>Vrai</a:t>
              </a:r>
            </a:p>
          </p:txBody>
        </p:sp>
        <p:sp>
          <p:nvSpPr>
            <p:cNvPr id="9" name="Rectangle : coins arrondis 8">
              <a:extLst>
                <a:ext uri="{FF2B5EF4-FFF2-40B4-BE49-F238E27FC236}">
                  <a16:creationId xmlns:a16="http://schemas.microsoft.com/office/drawing/2014/main" id="{7A7D742B-1F50-194C-3B04-D06DDDED25C9}"/>
                </a:ext>
              </a:extLst>
            </p:cNvPr>
            <p:cNvSpPr/>
            <p:nvPr/>
          </p:nvSpPr>
          <p:spPr>
            <a:xfrm>
              <a:off x="1711291" y="2818330"/>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solidFill>
                  <a:effectLst/>
                  <a:uLnTx/>
                  <a:uFillTx/>
                  <a:latin typeface="Calibri" panose="020F0502020204030204"/>
                  <a:ea typeface="+mn-ea"/>
                  <a:cs typeface="+mn-cs"/>
                </a:rPr>
                <a:t>a</a:t>
              </a:r>
            </a:p>
          </p:txBody>
        </p:sp>
      </p:grpSp>
      <p:sp>
        <p:nvSpPr>
          <p:cNvPr id="18" name="ZoneTexte 17">
            <a:extLst>
              <a:ext uri="{FF2B5EF4-FFF2-40B4-BE49-F238E27FC236}">
                <a16:creationId xmlns:a16="http://schemas.microsoft.com/office/drawing/2014/main" id="{7EBBA429-B3B2-4D60-AFA4-27CEEF5F24F2}"/>
              </a:ext>
            </a:extLst>
          </p:cNvPr>
          <p:cNvSpPr txBox="1"/>
          <p:nvPr/>
        </p:nvSpPr>
        <p:spPr>
          <a:xfrm>
            <a:off x="1025064" y="593092"/>
            <a:ext cx="9397130" cy="646331"/>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1100" i="1">
                <a:solidFill>
                  <a:schemeClr val="tx1">
                    <a:lumMod val="50000"/>
                    <a:lumOff val="50000"/>
                  </a:scheme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sz="1200" i="1">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Si les élèves se sont trompés, expliquer pourquoi la réponse est fausse. Si c’est juste, expliquer aussi.</a:t>
            </a:r>
          </a:p>
        </p:txBody>
      </p:sp>
      <p:sp>
        <p:nvSpPr>
          <p:cNvPr id="2" name="ZoneTexte 1">
            <a:extLst>
              <a:ext uri="{FF2B5EF4-FFF2-40B4-BE49-F238E27FC236}">
                <a16:creationId xmlns:a16="http://schemas.microsoft.com/office/drawing/2014/main" id="{F2DE7327-AF58-7565-8B48-1748EEABB9AD}"/>
              </a:ext>
            </a:extLst>
          </p:cNvPr>
          <p:cNvSpPr txBox="1"/>
          <p:nvPr/>
        </p:nvSpPr>
        <p:spPr>
          <a:xfrm>
            <a:off x="984246" y="2060089"/>
            <a:ext cx="10223507" cy="461665"/>
          </a:xfrm>
          <a:prstGeom prst="rect">
            <a:avLst/>
          </a:prstGeom>
          <a:noFill/>
        </p:spPr>
        <p:txBody>
          <a:bodyPr wrap="square" rtlCol="0">
            <a:spAutoFit/>
          </a:bodyPr>
          <a:lstStyle/>
          <a:p>
            <a:pPr defTabSz="457200"/>
            <a:r>
              <a:rPr lang="fr-FR" sz="2400" b="1" dirty="0">
                <a:solidFill>
                  <a:srgbClr val="0852A4"/>
                </a:solidFill>
              </a:rPr>
              <a:t>L’atmosphère protège la Terre des rayonnements solaires dangereux.</a:t>
            </a:r>
          </a:p>
        </p:txBody>
      </p:sp>
      <p:grpSp>
        <p:nvGrpSpPr>
          <p:cNvPr id="4" name="Groupe 3">
            <a:extLst>
              <a:ext uri="{FF2B5EF4-FFF2-40B4-BE49-F238E27FC236}">
                <a16:creationId xmlns:a16="http://schemas.microsoft.com/office/drawing/2014/main" id="{F2094A2F-03F8-92D9-23BC-04CFA3450E86}"/>
              </a:ext>
            </a:extLst>
          </p:cNvPr>
          <p:cNvGrpSpPr/>
          <p:nvPr/>
        </p:nvGrpSpPr>
        <p:grpSpPr>
          <a:xfrm>
            <a:off x="7482874" y="3799922"/>
            <a:ext cx="2419131" cy="510778"/>
            <a:chOff x="1711291" y="2818330"/>
            <a:chExt cx="2419131" cy="510778"/>
          </a:xfrm>
        </p:grpSpPr>
        <p:sp>
          <p:nvSpPr>
            <p:cNvPr id="5" name="Rectangle : coins arrondis 4">
              <a:extLst>
                <a:ext uri="{FF2B5EF4-FFF2-40B4-BE49-F238E27FC236}">
                  <a16:creationId xmlns:a16="http://schemas.microsoft.com/office/drawing/2014/main" id="{718A030A-7753-4992-8248-85A7CCEDC05D}"/>
                </a:ext>
              </a:extLst>
            </p:cNvPr>
            <p:cNvSpPr/>
            <p:nvPr/>
          </p:nvSpPr>
          <p:spPr>
            <a:xfrm>
              <a:off x="2183784" y="2818330"/>
              <a:ext cx="19466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Faux </a:t>
              </a:r>
            </a:p>
          </p:txBody>
        </p:sp>
        <p:sp>
          <p:nvSpPr>
            <p:cNvPr id="10" name="Rectangle : coins arrondis 9">
              <a:extLst>
                <a:ext uri="{FF2B5EF4-FFF2-40B4-BE49-F238E27FC236}">
                  <a16:creationId xmlns:a16="http://schemas.microsoft.com/office/drawing/2014/main" id="{E97942E7-4688-06E0-F624-95887E318D9A}"/>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spTree>
    <p:extLst>
      <p:ext uri="{BB962C8B-B14F-4D97-AF65-F5344CB8AC3E}">
        <p14:creationId xmlns:p14="http://schemas.microsoft.com/office/powerpoint/2010/main" val="29912409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27912044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F5BEC-E40C-AE90-BAF2-CDFD2807EC4D}"/>
              </a:ext>
            </a:extLst>
          </p:cNvPr>
          <p:cNvSpPr>
            <a:spLocks noGrp="1"/>
          </p:cNvSpPr>
          <p:nvPr>
            <p:ph type="title"/>
          </p:nvPr>
        </p:nvSpPr>
        <p:spPr>
          <a:xfrm>
            <a:off x="955624" y="173989"/>
            <a:ext cx="10372033" cy="494349"/>
          </a:xfrm>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Maintenant, vous allez travailler en binôme. Chacun prend 3 minutes pour réaliser l’activité de la page 72 sur le livret. Ensuite, vous comparez vos réponses en justifiant.</a:t>
            </a:r>
          </a:p>
        </p:txBody>
      </p:sp>
      <p:sp>
        <p:nvSpPr>
          <p:cNvPr id="3" name="Content Placeholder 2">
            <a:extLst>
              <a:ext uri="{FF2B5EF4-FFF2-40B4-BE49-F238E27FC236}">
                <a16:creationId xmlns:a16="http://schemas.microsoft.com/office/drawing/2014/main" id="{3B136E18-3597-EA11-2CA3-AD73D1AE85A2}"/>
              </a:ext>
            </a:extLst>
          </p:cNvPr>
          <p:cNvSpPr>
            <a:spLocks noGrp="1"/>
          </p:cNvSpPr>
          <p:nvPr>
            <p:ph sz="quarter" idx="11"/>
          </p:nvPr>
        </p:nvSpPr>
        <p:spPr>
          <a:xfrm>
            <a:off x="955624" y="694469"/>
            <a:ext cx="10922713" cy="333611"/>
          </a:xfrm>
        </p:spPr>
        <p:txBody>
          <a:bodyPr/>
          <a:lstStyle/>
          <a:p>
            <a:r>
              <a:rPr lang="fr-FR" sz="1100" noProof="0" dirty="0">
                <a:solidFill>
                  <a:schemeClr val="tx1">
                    <a:lumMod val="50000"/>
                    <a:lumOff val="50000"/>
                  </a:schemeClr>
                </a:solidFill>
              </a:rPr>
              <a:t>Rappeler aux élèves qu’ils  doivent d’abord observer et de repérer les éléments du document avant de réaliser la tâche. Expliquer les mots difficiles.</a:t>
            </a:r>
          </a:p>
        </p:txBody>
      </p:sp>
      <p:sp>
        <p:nvSpPr>
          <p:cNvPr id="5" name="Text Placeholder 4">
            <a:extLst>
              <a:ext uri="{FF2B5EF4-FFF2-40B4-BE49-F238E27FC236}">
                <a16:creationId xmlns:a16="http://schemas.microsoft.com/office/drawing/2014/main" id="{2184B046-155B-AD30-D57B-7D4BEE2679D3}"/>
              </a:ext>
            </a:extLst>
          </p:cNvPr>
          <p:cNvSpPr>
            <a:spLocks noGrp="1"/>
          </p:cNvSpPr>
          <p:nvPr>
            <p:ph type="body" sz="quarter" idx="12"/>
          </p:nvPr>
        </p:nvSpPr>
        <p:spPr>
          <a:xfrm>
            <a:off x="5447665" y="6189662"/>
            <a:ext cx="1225550" cy="471488"/>
          </a:xfrm>
        </p:spPr>
        <p:txBody>
          <a:bodyPr/>
          <a:lstStyle/>
          <a:p>
            <a:r>
              <a:rPr lang="fr-FR" noProof="0" dirty="0"/>
              <a:t>Page </a:t>
            </a:r>
            <a:r>
              <a:rPr lang="fr-FR" dirty="0"/>
              <a:t>72</a:t>
            </a:r>
            <a:endParaRPr lang="fr-FR" noProof="0" dirty="0"/>
          </a:p>
        </p:txBody>
      </p:sp>
      <p:grpSp>
        <p:nvGrpSpPr>
          <p:cNvPr id="10" name="Groupe 9">
            <a:extLst>
              <a:ext uri="{FF2B5EF4-FFF2-40B4-BE49-F238E27FC236}">
                <a16:creationId xmlns:a16="http://schemas.microsoft.com/office/drawing/2014/main" id="{320FEF8E-A01B-BE9E-BC24-4F7B1FD3D236}"/>
              </a:ext>
            </a:extLst>
          </p:cNvPr>
          <p:cNvGrpSpPr/>
          <p:nvPr/>
        </p:nvGrpSpPr>
        <p:grpSpPr>
          <a:xfrm>
            <a:off x="3783268" y="1097610"/>
            <a:ext cx="4360607" cy="5002388"/>
            <a:chOff x="3783268" y="1078560"/>
            <a:chExt cx="4360607" cy="5002388"/>
          </a:xfrm>
        </p:grpSpPr>
        <p:pic>
          <p:nvPicPr>
            <p:cNvPr id="6" name="Image 5">
              <a:extLst>
                <a:ext uri="{FF2B5EF4-FFF2-40B4-BE49-F238E27FC236}">
                  <a16:creationId xmlns:a16="http://schemas.microsoft.com/office/drawing/2014/main" id="{39996360-AFDF-B7EC-327A-3EE31839F4D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783268" y="1078560"/>
              <a:ext cx="4360607" cy="2528676"/>
            </a:xfrm>
            <a:prstGeom prst="rect">
              <a:avLst/>
            </a:prstGeom>
          </p:spPr>
        </p:pic>
        <p:pic>
          <p:nvPicPr>
            <p:cNvPr id="9" name="Image 8">
              <a:extLst>
                <a:ext uri="{FF2B5EF4-FFF2-40B4-BE49-F238E27FC236}">
                  <a16:creationId xmlns:a16="http://schemas.microsoft.com/office/drawing/2014/main" id="{E4AAD79B-E88F-8D72-22D9-BD3F30C5659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783268" y="3607236"/>
              <a:ext cx="4360607" cy="2473712"/>
            </a:xfrm>
            <a:prstGeom prst="rect">
              <a:avLst/>
            </a:prstGeom>
          </p:spPr>
        </p:pic>
      </p:grpSp>
      <p:cxnSp>
        <p:nvCxnSpPr>
          <p:cNvPr id="4" name="Connecteur droit 3">
            <a:extLst>
              <a:ext uri="{FF2B5EF4-FFF2-40B4-BE49-F238E27FC236}">
                <a16:creationId xmlns:a16="http://schemas.microsoft.com/office/drawing/2014/main" id="{DDCCB45F-C54B-3CB5-11F2-CD6592A3898F}"/>
              </a:ext>
            </a:extLst>
          </p:cNvPr>
          <p:cNvCxnSpPr>
            <a:cxnSpLocks/>
          </p:cNvCxnSpPr>
          <p:nvPr/>
        </p:nvCxnSpPr>
        <p:spPr>
          <a:xfrm>
            <a:off x="6673215" y="2819999"/>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5969254E-9849-EFD7-3321-7403C9F160ED}"/>
              </a:ext>
            </a:extLst>
          </p:cNvPr>
          <p:cNvCxnSpPr>
            <a:cxnSpLocks/>
          </p:cNvCxnSpPr>
          <p:nvPr/>
        </p:nvCxnSpPr>
        <p:spPr>
          <a:xfrm>
            <a:off x="6673215" y="2493427"/>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6B6B128F-EE4A-8963-5A84-2EB2565799FE}"/>
              </a:ext>
            </a:extLst>
          </p:cNvPr>
          <p:cNvCxnSpPr>
            <a:cxnSpLocks/>
          </p:cNvCxnSpPr>
          <p:nvPr/>
        </p:nvCxnSpPr>
        <p:spPr>
          <a:xfrm>
            <a:off x="6673215" y="2222839"/>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12" name="Connecteur droit 11">
            <a:extLst>
              <a:ext uri="{FF2B5EF4-FFF2-40B4-BE49-F238E27FC236}">
                <a16:creationId xmlns:a16="http://schemas.microsoft.com/office/drawing/2014/main" id="{C15B708C-14DA-194E-F51D-C8304DA6EF47}"/>
              </a:ext>
            </a:extLst>
          </p:cNvPr>
          <p:cNvCxnSpPr>
            <a:cxnSpLocks/>
          </p:cNvCxnSpPr>
          <p:nvPr/>
        </p:nvCxnSpPr>
        <p:spPr>
          <a:xfrm>
            <a:off x="6673215" y="1616350"/>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3" name="ZoneTexte 12">
            <a:extLst>
              <a:ext uri="{FF2B5EF4-FFF2-40B4-BE49-F238E27FC236}">
                <a16:creationId xmlns:a16="http://schemas.microsoft.com/office/drawing/2014/main" id="{FB729878-D57A-5AFB-DECA-855C78E48F5D}"/>
              </a:ext>
            </a:extLst>
          </p:cNvPr>
          <p:cNvSpPr txBox="1"/>
          <p:nvPr/>
        </p:nvSpPr>
        <p:spPr>
          <a:xfrm>
            <a:off x="8473215" y="2649739"/>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12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4" name="ZoneTexte 13">
            <a:extLst>
              <a:ext uri="{FF2B5EF4-FFF2-40B4-BE49-F238E27FC236}">
                <a16:creationId xmlns:a16="http://schemas.microsoft.com/office/drawing/2014/main" id="{004123A3-D4C4-DB3E-076A-E4602DF5E237}"/>
              </a:ext>
            </a:extLst>
          </p:cNvPr>
          <p:cNvSpPr txBox="1"/>
          <p:nvPr/>
        </p:nvSpPr>
        <p:spPr>
          <a:xfrm>
            <a:off x="8473215" y="2323167"/>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50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5" name="ZoneTexte 14">
            <a:extLst>
              <a:ext uri="{FF2B5EF4-FFF2-40B4-BE49-F238E27FC236}">
                <a16:creationId xmlns:a16="http://schemas.microsoft.com/office/drawing/2014/main" id="{7E1589AE-5B6E-E077-A3AE-E8814162389C}"/>
              </a:ext>
            </a:extLst>
          </p:cNvPr>
          <p:cNvSpPr txBox="1"/>
          <p:nvPr/>
        </p:nvSpPr>
        <p:spPr>
          <a:xfrm>
            <a:off x="8473215" y="2052579"/>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85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6" name="ZoneTexte 15">
            <a:extLst>
              <a:ext uri="{FF2B5EF4-FFF2-40B4-BE49-F238E27FC236}">
                <a16:creationId xmlns:a16="http://schemas.microsoft.com/office/drawing/2014/main" id="{FC8DE0A9-FCDF-CC2F-4DA7-CFC58D483077}"/>
              </a:ext>
            </a:extLst>
          </p:cNvPr>
          <p:cNvSpPr txBox="1"/>
          <p:nvPr/>
        </p:nvSpPr>
        <p:spPr>
          <a:xfrm>
            <a:off x="8473215" y="1446090"/>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500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7" name="ZoneTexte 16">
            <a:extLst>
              <a:ext uri="{FF2B5EF4-FFF2-40B4-BE49-F238E27FC236}">
                <a16:creationId xmlns:a16="http://schemas.microsoft.com/office/drawing/2014/main" id="{28FD6E60-7355-8E99-8944-33E7ABF8E502}"/>
              </a:ext>
            </a:extLst>
          </p:cNvPr>
          <p:cNvSpPr txBox="1"/>
          <p:nvPr/>
        </p:nvSpPr>
        <p:spPr>
          <a:xfrm>
            <a:off x="8249281" y="1064572"/>
            <a:ext cx="1034679" cy="238363"/>
          </a:xfrm>
          <a:prstGeom prst="roundRect">
            <a:avLst/>
          </a:prstGeom>
          <a:solidFill>
            <a:schemeClr val="accent2">
              <a:lumMod val="20000"/>
              <a:lumOff val="80000"/>
            </a:schemeClr>
          </a:solidFill>
          <a:ln>
            <a:noFill/>
            <a:prstDash val="dash"/>
          </a:ln>
        </p:spPr>
        <p:txBody>
          <a:bodyPr wrap="square" lIns="0" tIns="0" rIns="0" bIns="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Altitude </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8" name="ZoneTexte 17">
            <a:extLst>
              <a:ext uri="{FF2B5EF4-FFF2-40B4-BE49-F238E27FC236}">
                <a16:creationId xmlns:a16="http://schemas.microsoft.com/office/drawing/2014/main" id="{68BCD59F-298D-6063-3C56-0CFF68977A7D}"/>
              </a:ext>
            </a:extLst>
          </p:cNvPr>
          <p:cNvSpPr txBox="1"/>
          <p:nvPr/>
        </p:nvSpPr>
        <p:spPr>
          <a:xfrm>
            <a:off x="10263967" y="1783066"/>
            <a:ext cx="2127379" cy="578882"/>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2800" b="1" kern="0" dirty="0">
                <a:solidFill>
                  <a:srgbClr val="FF0000"/>
                </a:solidFill>
                <a:latin typeface="Calibri" panose="020F0502020204030204"/>
              </a:rPr>
              <a:t>À rectifier </a:t>
            </a:r>
            <a:endParaRPr kumimoji="0" lang="fr-FR" sz="2800" b="1" i="0" u="none" strike="noStrike" kern="0" cap="none" spc="0" normalizeH="0" baseline="0" noProof="0" dirty="0">
              <a:ln>
                <a:noFill/>
              </a:ln>
              <a:solidFill>
                <a:srgbClr val="FF0000"/>
              </a:solidFill>
              <a:effectLst/>
              <a:uLnTx/>
              <a:uFillTx/>
              <a:latin typeface="Calibri" panose="020F0502020204030204"/>
            </a:endParaRPr>
          </a:p>
        </p:txBody>
      </p:sp>
      <p:cxnSp>
        <p:nvCxnSpPr>
          <p:cNvPr id="19" name="Connecteur droit avec flèche 18">
            <a:extLst>
              <a:ext uri="{FF2B5EF4-FFF2-40B4-BE49-F238E27FC236}">
                <a16:creationId xmlns:a16="http://schemas.microsoft.com/office/drawing/2014/main" id="{F8A848C2-C668-6126-F2D1-FAD92A6E22FA}"/>
              </a:ext>
            </a:extLst>
          </p:cNvPr>
          <p:cNvCxnSpPr>
            <a:stCxn id="18" idx="1"/>
          </p:cNvCxnSpPr>
          <p:nvPr/>
        </p:nvCxnSpPr>
        <p:spPr>
          <a:xfrm flipH="1" flipV="1">
            <a:off x="9153518" y="1302935"/>
            <a:ext cx="1110449" cy="7695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7029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BD956-F6E1-EC84-6EB6-B3E641CD070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669E37-A48A-E959-2209-5C0AFB47FEEF}"/>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Le temps est terminé. </a:t>
            </a:r>
          </a:p>
        </p:txBody>
      </p:sp>
      <p:sp>
        <p:nvSpPr>
          <p:cNvPr id="4" name="Espace réservé du contenu 3">
            <a:extLst>
              <a:ext uri="{FF2B5EF4-FFF2-40B4-BE49-F238E27FC236}">
                <a16:creationId xmlns:a16="http://schemas.microsoft.com/office/drawing/2014/main" id="{E490108A-42E4-3CC8-8D61-0733CD6007DA}"/>
              </a:ext>
            </a:extLst>
          </p:cNvPr>
          <p:cNvSpPr>
            <a:spLocks noGrp="1"/>
          </p:cNvSpPr>
          <p:nvPr>
            <p:ph sz="quarter" idx="11"/>
          </p:nvPr>
        </p:nvSpPr>
        <p:spPr/>
        <p:txBody>
          <a:bodyPr/>
          <a:lstStyle/>
          <a:p>
            <a:endParaRPr lang="fr-FR" noProof="0" dirty="0">
              <a:solidFill>
                <a:schemeClr val="bg1">
                  <a:lumMod val="65000"/>
                </a:schemeClr>
              </a:solidFill>
            </a:endParaRPr>
          </a:p>
        </p:txBody>
      </p:sp>
      <p:sp>
        <p:nvSpPr>
          <p:cNvPr id="3" name="Rectangle 2">
            <a:extLst>
              <a:ext uri="{FF2B5EF4-FFF2-40B4-BE49-F238E27FC236}">
                <a16:creationId xmlns:a16="http://schemas.microsoft.com/office/drawing/2014/main" id="{8E004DEF-F7CC-BF2E-C88C-CEE3500FCA0C}"/>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5" name="Picture 3">
            <a:extLst>
              <a:ext uri="{FF2B5EF4-FFF2-40B4-BE49-F238E27FC236}">
                <a16:creationId xmlns:a16="http://schemas.microsoft.com/office/drawing/2014/main" id="{8152424E-0ED6-B27B-4B4D-37ED9217347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41479310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C3E05-291C-7D0E-97E3-48B70DF0F4A8}"/>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AB8A969F-0C96-E7D1-7F7B-3E85FB41F2E0}"/>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b="61384"/>
          <a:stretch>
            <a:fillRect/>
          </a:stretch>
        </p:blipFill>
        <p:spPr>
          <a:xfrm>
            <a:off x="935304" y="4298242"/>
            <a:ext cx="10551856" cy="2311500"/>
          </a:xfrm>
          <a:prstGeom prst="rect">
            <a:avLst/>
          </a:prstGeom>
        </p:spPr>
      </p:pic>
      <p:sp>
        <p:nvSpPr>
          <p:cNvPr id="2" name="Titre 1">
            <a:extLst>
              <a:ext uri="{FF2B5EF4-FFF2-40B4-BE49-F238E27FC236}">
                <a16:creationId xmlns:a16="http://schemas.microsoft.com/office/drawing/2014/main" id="{45E06C5D-D890-10EC-48A4-AD6137EC9A89}"/>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Correction.</a:t>
            </a:r>
          </a:p>
        </p:txBody>
      </p:sp>
      <p:sp>
        <p:nvSpPr>
          <p:cNvPr id="4" name="Espace réservé du contenu 3">
            <a:extLst>
              <a:ext uri="{FF2B5EF4-FFF2-40B4-BE49-F238E27FC236}">
                <a16:creationId xmlns:a16="http://schemas.microsoft.com/office/drawing/2014/main" id="{FCC1EE1C-9AB4-A85C-FE1B-1AEDAC6E8503}"/>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a:t>
            </a:r>
          </a:p>
        </p:txBody>
      </p:sp>
      <p:pic>
        <p:nvPicPr>
          <p:cNvPr id="45" name="Picture 1">
            <a:extLst>
              <a:ext uri="{FF2B5EF4-FFF2-40B4-BE49-F238E27FC236}">
                <a16:creationId xmlns:a16="http://schemas.microsoft.com/office/drawing/2014/main" id="{FED57A5C-609E-770E-953D-B9BFBBB97792}"/>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sp>
        <p:nvSpPr>
          <p:cNvPr id="10" name="ZoneTexte 9">
            <a:extLst>
              <a:ext uri="{FF2B5EF4-FFF2-40B4-BE49-F238E27FC236}">
                <a16:creationId xmlns:a16="http://schemas.microsoft.com/office/drawing/2014/main" id="{D3A6DA75-12BB-D688-698A-4D9D51780F82}"/>
              </a:ext>
            </a:extLst>
          </p:cNvPr>
          <p:cNvSpPr txBox="1"/>
          <p:nvPr/>
        </p:nvSpPr>
        <p:spPr>
          <a:xfrm>
            <a:off x="2663190" y="5116549"/>
            <a:ext cx="2366010" cy="461665"/>
          </a:xfrm>
          <a:prstGeom prst="rect">
            <a:avLst/>
          </a:prstGeom>
          <a:noFill/>
        </p:spPr>
        <p:txBody>
          <a:bodyPr wrap="square">
            <a:spAutoFit/>
          </a:bodyPr>
          <a:lstStyle/>
          <a:p>
            <a:r>
              <a:rPr lang="fr-FR" sz="2400" b="1" dirty="0">
                <a:solidFill>
                  <a:srgbClr val="FF0000"/>
                </a:solidFill>
                <a:latin typeface="Calibri" panose="020F0502020204030204" pitchFamily="34" charset="0"/>
                <a:cs typeface="Calibri" panose="020F0502020204030204" pitchFamily="34" charset="0"/>
              </a:rPr>
              <a:t>Thermosphère</a:t>
            </a:r>
            <a:endParaRPr lang="fr-MA" sz="2400" b="1" dirty="0">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15631D26-512B-1332-AB6E-701162D1C20C}"/>
              </a:ext>
            </a:extLst>
          </p:cNvPr>
          <p:cNvSpPr txBox="1"/>
          <p:nvPr/>
        </p:nvSpPr>
        <p:spPr>
          <a:xfrm>
            <a:off x="7547610" y="5102668"/>
            <a:ext cx="2366010" cy="461665"/>
          </a:xfrm>
          <a:prstGeom prst="rect">
            <a:avLst/>
          </a:prstGeom>
          <a:noFill/>
        </p:spPr>
        <p:txBody>
          <a:bodyPr wrap="square">
            <a:spAutoFit/>
          </a:bodyPr>
          <a:lstStyle/>
          <a:p>
            <a:r>
              <a:rPr lang="fr-FR" sz="2400" b="1" dirty="0">
                <a:solidFill>
                  <a:srgbClr val="FF0000"/>
                </a:solidFill>
                <a:latin typeface="Calibri" panose="020F0502020204030204" pitchFamily="34" charset="0"/>
                <a:cs typeface="Calibri" panose="020F0502020204030204" pitchFamily="34" charset="0"/>
              </a:rPr>
              <a:t>Stratosphère</a:t>
            </a:r>
            <a:endParaRPr lang="fr-MA" sz="2400" b="1"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A7F9B6FE-7E49-5C25-0549-B9D5EAC050D6}"/>
              </a:ext>
            </a:extLst>
          </p:cNvPr>
          <p:cNvSpPr txBox="1"/>
          <p:nvPr/>
        </p:nvSpPr>
        <p:spPr>
          <a:xfrm>
            <a:off x="2734311" y="5753236"/>
            <a:ext cx="2366010" cy="461665"/>
          </a:xfrm>
          <a:prstGeom prst="rect">
            <a:avLst/>
          </a:prstGeom>
          <a:noFill/>
        </p:spPr>
        <p:txBody>
          <a:bodyPr wrap="square">
            <a:spAutoFit/>
          </a:bodyPr>
          <a:lstStyle/>
          <a:p>
            <a:r>
              <a:rPr lang="fr-FR" sz="2400" b="1" dirty="0">
                <a:solidFill>
                  <a:srgbClr val="FF0000"/>
                </a:solidFill>
                <a:latin typeface="Calibri" panose="020F0502020204030204" pitchFamily="34" charset="0"/>
                <a:cs typeface="Calibri" panose="020F0502020204030204" pitchFamily="34" charset="0"/>
              </a:rPr>
              <a:t>Mésosphère</a:t>
            </a:r>
            <a:endParaRPr lang="fr-MA" sz="2400" b="1" dirty="0">
              <a:latin typeface="Calibri" panose="020F0502020204030204" pitchFamily="34" charset="0"/>
              <a:cs typeface="Calibri" panose="020F0502020204030204" pitchFamily="34" charset="0"/>
            </a:endParaRPr>
          </a:p>
        </p:txBody>
      </p:sp>
      <p:sp>
        <p:nvSpPr>
          <p:cNvPr id="13" name="ZoneTexte 12">
            <a:extLst>
              <a:ext uri="{FF2B5EF4-FFF2-40B4-BE49-F238E27FC236}">
                <a16:creationId xmlns:a16="http://schemas.microsoft.com/office/drawing/2014/main" id="{583B3437-32E9-2FA4-5F3D-5B5E2592D1A8}"/>
              </a:ext>
            </a:extLst>
          </p:cNvPr>
          <p:cNvSpPr txBox="1"/>
          <p:nvPr/>
        </p:nvSpPr>
        <p:spPr>
          <a:xfrm>
            <a:off x="7639050" y="5753236"/>
            <a:ext cx="2366010" cy="461665"/>
          </a:xfrm>
          <a:prstGeom prst="rect">
            <a:avLst/>
          </a:prstGeom>
          <a:noFill/>
        </p:spPr>
        <p:txBody>
          <a:bodyPr wrap="square">
            <a:spAutoFit/>
          </a:bodyPr>
          <a:lstStyle/>
          <a:p>
            <a:r>
              <a:rPr lang="fr-FR" sz="2400" b="1" dirty="0">
                <a:solidFill>
                  <a:srgbClr val="FF0000"/>
                </a:solidFill>
                <a:latin typeface="Calibri" panose="020F0502020204030204" pitchFamily="34" charset="0"/>
                <a:cs typeface="Calibri" panose="020F0502020204030204" pitchFamily="34" charset="0"/>
              </a:rPr>
              <a:t>Troposphère</a:t>
            </a:r>
            <a:endParaRPr lang="fr-MA" sz="2400" b="1" dirty="0">
              <a:latin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9DF2297C-057B-8BAF-1533-B43C16A3A0A8}"/>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264878" y="955536"/>
            <a:ext cx="5662244" cy="3283483"/>
          </a:xfrm>
          <a:prstGeom prst="rect">
            <a:avLst/>
          </a:prstGeom>
        </p:spPr>
      </p:pic>
      <p:cxnSp>
        <p:nvCxnSpPr>
          <p:cNvPr id="6" name="Connecteur droit 5">
            <a:extLst>
              <a:ext uri="{FF2B5EF4-FFF2-40B4-BE49-F238E27FC236}">
                <a16:creationId xmlns:a16="http://schemas.microsoft.com/office/drawing/2014/main" id="{D7BC8019-19B2-D182-287A-09CA6EB45002}"/>
              </a:ext>
            </a:extLst>
          </p:cNvPr>
          <p:cNvCxnSpPr>
            <a:cxnSpLocks/>
          </p:cNvCxnSpPr>
          <p:nvPr/>
        </p:nvCxnSpPr>
        <p:spPr>
          <a:xfrm>
            <a:off x="7127122" y="3200369"/>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7" name="Connecteur droit 6">
            <a:extLst>
              <a:ext uri="{FF2B5EF4-FFF2-40B4-BE49-F238E27FC236}">
                <a16:creationId xmlns:a16="http://schemas.microsoft.com/office/drawing/2014/main" id="{10CD723A-2112-9C7C-B4D8-9AB3FE5B1FCD}"/>
              </a:ext>
            </a:extLst>
          </p:cNvPr>
          <p:cNvCxnSpPr>
            <a:cxnSpLocks/>
          </p:cNvCxnSpPr>
          <p:nvPr/>
        </p:nvCxnSpPr>
        <p:spPr>
          <a:xfrm>
            <a:off x="7127122" y="2799149"/>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0229F280-075D-A8AB-FFA3-E31212858270}"/>
              </a:ext>
            </a:extLst>
          </p:cNvPr>
          <p:cNvCxnSpPr>
            <a:cxnSpLocks/>
          </p:cNvCxnSpPr>
          <p:nvPr/>
        </p:nvCxnSpPr>
        <p:spPr>
          <a:xfrm>
            <a:off x="7127122" y="2425925"/>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AEDDEF6F-67A7-2C61-A347-3B264A370EF2}"/>
              </a:ext>
            </a:extLst>
          </p:cNvPr>
          <p:cNvCxnSpPr>
            <a:cxnSpLocks/>
          </p:cNvCxnSpPr>
          <p:nvPr/>
        </p:nvCxnSpPr>
        <p:spPr>
          <a:xfrm>
            <a:off x="7127122" y="1651485"/>
            <a:ext cx="1800000" cy="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4" name="ZoneTexte 13">
            <a:extLst>
              <a:ext uri="{FF2B5EF4-FFF2-40B4-BE49-F238E27FC236}">
                <a16:creationId xmlns:a16="http://schemas.microsoft.com/office/drawing/2014/main" id="{28DE5FE4-61AA-E18F-1758-DDAD08364E8C}"/>
              </a:ext>
            </a:extLst>
          </p:cNvPr>
          <p:cNvSpPr txBox="1"/>
          <p:nvPr/>
        </p:nvSpPr>
        <p:spPr>
          <a:xfrm>
            <a:off x="8927122" y="3030109"/>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12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5" name="ZoneTexte 14">
            <a:extLst>
              <a:ext uri="{FF2B5EF4-FFF2-40B4-BE49-F238E27FC236}">
                <a16:creationId xmlns:a16="http://schemas.microsoft.com/office/drawing/2014/main" id="{9EBA045A-F9BF-20EB-9198-AA1004A88821}"/>
              </a:ext>
            </a:extLst>
          </p:cNvPr>
          <p:cNvSpPr txBox="1"/>
          <p:nvPr/>
        </p:nvSpPr>
        <p:spPr>
          <a:xfrm>
            <a:off x="8927122" y="2628889"/>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50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6" name="ZoneTexte 15">
            <a:extLst>
              <a:ext uri="{FF2B5EF4-FFF2-40B4-BE49-F238E27FC236}">
                <a16:creationId xmlns:a16="http://schemas.microsoft.com/office/drawing/2014/main" id="{5EE49458-82ED-81BA-BE6A-C68B6901D83D}"/>
              </a:ext>
            </a:extLst>
          </p:cNvPr>
          <p:cNvSpPr txBox="1"/>
          <p:nvPr/>
        </p:nvSpPr>
        <p:spPr>
          <a:xfrm>
            <a:off x="8927122" y="2255665"/>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85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7" name="ZoneTexte 16">
            <a:extLst>
              <a:ext uri="{FF2B5EF4-FFF2-40B4-BE49-F238E27FC236}">
                <a16:creationId xmlns:a16="http://schemas.microsoft.com/office/drawing/2014/main" id="{C8F008CD-7522-05C2-5ACA-36DC9A32C919}"/>
              </a:ext>
            </a:extLst>
          </p:cNvPr>
          <p:cNvSpPr txBox="1"/>
          <p:nvPr/>
        </p:nvSpPr>
        <p:spPr>
          <a:xfrm>
            <a:off x="8927122" y="1481225"/>
            <a:ext cx="1360606" cy="340519"/>
          </a:xfrm>
          <a:prstGeom prst="roundRect">
            <a:avLst/>
          </a:prstGeom>
          <a:noFill/>
          <a:ln>
            <a:no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500 Km</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
        <p:nvSpPr>
          <p:cNvPr id="18" name="ZoneTexte 17">
            <a:extLst>
              <a:ext uri="{FF2B5EF4-FFF2-40B4-BE49-F238E27FC236}">
                <a16:creationId xmlns:a16="http://schemas.microsoft.com/office/drawing/2014/main" id="{FF1BA987-4059-5F18-F9A5-93F64FB80ED7}"/>
              </a:ext>
            </a:extLst>
          </p:cNvPr>
          <p:cNvSpPr txBox="1"/>
          <p:nvPr/>
        </p:nvSpPr>
        <p:spPr>
          <a:xfrm>
            <a:off x="9029763" y="1099707"/>
            <a:ext cx="1034679" cy="238363"/>
          </a:xfrm>
          <a:prstGeom prst="roundRect">
            <a:avLst/>
          </a:prstGeom>
          <a:solidFill>
            <a:schemeClr val="accent2">
              <a:lumMod val="20000"/>
              <a:lumOff val="80000"/>
            </a:schemeClr>
          </a:solidFill>
          <a:ln>
            <a:noFill/>
            <a:prstDash val="dash"/>
          </a:ln>
        </p:spPr>
        <p:txBody>
          <a:bodyPr wrap="square" lIns="0" tIns="0" rIns="0" bIns="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fr-FR" sz="1400" b="1" kern="0" dirty="0">
                <a:solidFill>
                  <a:srgbClr val="FF0000"/>
                </a:solidFill>
                <a:latin typeface="Calibri" panose="020F0502020204030204"/>
              </a:rPr>
              <a:t>Altitude </a:t>
            </a:r>
            <a:endParaRPr kumimoji="0" lang="fr-FR" sz="1400" b="1" i="0" u="none" strike="noStrike" kern="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07464275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836FD-1386-4453-2AE2-C99CB547967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A95F2770-A8E1-4B34-D734-15060B343216}"/>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t="41990" b="1825"/>
          <a:stretch>
            <a:fillRect/>
          </a:stretch>
        </p:blipFill>
        <p:spPr>
          <a:xfrm>
            <a:off x="935304" y="3246598"/>
            <a:ext cx="10551856" cy="3363143"/>
          </a:xfrm>
          <a:prstGeom prst="rect">
            <a:avLst/>
          </a:prstGeom>
        </p:spPr>
      </p:pic>
      <p:sp>
        <p:nvSpPr>
          <p:cNvPr id="2" name="Titre 1">
            <a:extLst>
              <a:ext uri="{FF2B5EF4-FFF2-40B4-BE49-F238E27FC236}">
                <a16:creationId xmlns:a16="http://schemas.microsoft.com/office/drawing/2014/main" id="{C8EC3A7B-AED6-5876-2CFC-8ABE6845F2DC}"/>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Correction.</a:t>
            </a:r>
          </a:p>
        </p:txBody>
      </p:sp>
      <p:sp>
        <p:nvSpPr>
          <p:cNvPr id="4" name="Espace réservé du contenu 3">
            <a:extLst>
              <a:ext uri="{FF2B5EF4-FFF2-40B4-BE49-F238E27FC236}">
                <a16:creationId xmlns:a16="http://schemas.microsoft.com/office/drawing/2014/main" id="{C0FFDAF4-52EC-56A1-80B9-6F2BD7F41BEB}"/>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a:t>
            </a:r>
          </a:p>
        </p:txBody>
      </p:sp>
      <p:pic>
        <p:nvPicPr>
          <p:cNvPr id="45" name="Picture 1">
            <a:extLst>
              <a:ext uri="{FF2B5EF4-FFF2-40B4-BE49-F238E27FC236}">
                <a16:creationId xmlns:a16="http://schemas.microsoft.com/office/drawing/2014/main" id="{61F95F66-3F35-7CE5-626D-FFFDD4C5BFC3}"/>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sp>
        <p:nvSpPr>
          <p:cNvPr id="11" name="ZoneTexte 10">
            <a:extLst>
              <a:ext uri="{FF2B5EF4-FFF2-40B4-BE49-F238E27FC236}">
                <a16:creationId xmlns:a16="http://schemas.microsoft.com/office/drawing/2014/main" id="{4E837C5E-DB1D-8E34-0222-8C7F349CD5A5}"/>
              </a:ext>
            </a:extLst>
          </p:cNvPr>
          <p:cNvSpPr txBox="1"/>
          <p:nvPr/>
        </p:nvSpPr>
        <p:spPr>
          <a:xfrm>
            <a:off x="4629149" y="4204247"/>
            <a:ext cx="697198" cy="461665"/>
          </a:xfrm>
          <a:prstGeom prst="rect">
            <a:avLst/>
          </a:prstGeom>
          <a:noFill/>
        </p:spPr>
        <p:txBody>
          <a:bodyPr wrap="square">
            <a:spAutoFit/>
          </a:bodyPr>
          <a:lstStyle/>
          <a:p>
            <a:r>
              <a:rPr lang="fr-FR" sz="2400" b="1" dirty="0">
                <a:solidFill>
                  <a:srgbClr val="FF0000"/>
                </a:solidFill>
                <a:latin typeface="Calibri" panose="020F0502020204030204" pitchFamily="34" charset="0"/>
                <a:cs typeface="Calibri" panose="020F0502020204030204" pitchFamily="34" charset="0"/>
              </a:rPr>
              <a:t>85</a:t>
            </a:r>
            <a:endParaRPr lang="fr-MA" sz="2400" b="1"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64134AB7-56A0-FE88-72CA-914FFE65B786}"/>
              </a:ext>
            </a:extLst>
          </p:cNvPr>
          <p:cNvSpPr txBox="1"/>
          <p:nvPr/>
        </p:nvSpPr>
        <p:spPr>
          <a:xfrm>
            <a:off x="6448425" y="4204247"/>
            <a:ext cx="947138" cy="461665"/>
          </a:xfrm>
          <a:prstGeom prst="rect">
            <a:avLst/>
          </a:prstGeom>
          <a:noFill/>
        </p:spPr>
        <p:txBody>
          <a:bodyPr wrap="square">
            <a:spAutoFit/>
          </a:bodyPr>
          <a:lstStyle/>
          <a:p>
            <a:pPr algn="ctr"/>
            <a:r>
              <a:rPr lang="fr-FR" sz="2400" b="1" dirty="0">
                <a:solidFill>
                  <a:srgbClr val="FF0000"/>
                </a:solidFill>
                <a:latin typeface="Calibri" panose="020F0502020204030204" pitchFamily="34" charset="0"/>
                <a:cs typeface="Calibri" panose="020F0502020204030204" pitchFamily="34" charset="0"/>
              </a:rPr>
              <a:t>500</a:t>
            </a:r>
            <a:endParaRPr lang="fr-MA" sz="2400" b="1" dirty="0">
              <a:latin typeface="Calibri" panose="020F0502020204030204" pitchFamily="34" charset="0"/>
              <a:cs typeface="Calibri" panose="020F0502020204030204" pitchFamily="34" charset="0"/>
            </a:endParaRPr>
          </a:p>
        </p:txBody>
      </p:sp>
      <p:sp>
        <p:nvSpPr>
          <p:cNvPr id="13" name="ZoneTexte 12">
            <a:extLst>
              <a:ext uri="{FF2B5EF4-FFF2-40B4-BE49-F238E27FC236}">
                <a16:creationId xmlns:a16="http://schemas.microsoft.com/office/drawing/2014/main" id="{99454B0B-40A4-E1A6-02FE-F22D7A2A7064}"/>
              </a:ext>
            </a:extLst>
          </p:cNvPr>
          <p:cNvSpPr txBox="1"/>
          <p:nvPr/>
        </p:nvSpPr>
        <p:spPr>
          <a:xfrm>
            <a:off x="2876549" y="4850834"/>
            <a:ext cx="1657491" cy="461665"/>
          </a:xfrm>
          <a:prstGeom prst="rect">
            <a:avLst/>
          </a:prstGeom>
          <a:noFill/>
        </p:spPr>
        <p:txBody>
          <a:bodyPr wrap="square">
            <a:spAutoFit/>
          </a:bodyPr>
          <a:lstStyle/>
          <a:p>
            <a:pPr algn="ctr"/>
            <a:r>
              <a:rPr lang="fr-FR" sz="2400" b="1" dirty="0">
                <a:solidFill>
                  <a:srgbClr val="FF0000"/>
                </a:solidFill>
                <a:latin typeface="Calibri" panose="020F0502020204030204" pitchFamily="34" charset="0"/>
                <a:cs typeface="Calibri" panose="020F0502020204030204" pitchFamily="34" charset="0"/>
              </a:rPr>
              <a:t>augmente</a:t>
            </a:r>
            <a:endParaRPr lang="fr-MA" sz="2400" b="1" dirty="0">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E744A2D0-C46E-BF0A-324F-609D11357DF0}"/>
              </a:ext>
            </a:extLst>
          </p:cNvPr>
          <p:cNvSpPr txBox="1"/>
          <p:nvPr/>
        </p:nvSpPr>
        <p:spPr>
          <a:xfrm>
            <a:off x="4991897" y="5406205"/>
            <a:ext cx="4209503" cy="461665"/>
          </a:xfrm>
          <a:prstGeom prst="rect">
            <a:avLst/>
          </a:prstGeom>
          <a:noFill/>
        </p:spPr>
        <p:txBody>
          <a:bodyPr wrap="square">
            <a:spAutoFit/>
          </a:bodyPr>
          <a:lstStyle/>
          <a:p>
            <a:pPr algn="ctr"/>
            <a:r>
              <a:rPr lang="fr-FR" sz="2400" b="1" dirty="0">
                <a:solidFill>
                  <a:srgbClr val="FF0000"/>
                </a:solidFill>
                <a:latin typeface="Calibri" panose="020F0502020204030204" pitchFamily="34" charset="0"/>
                <a:cs typeface="Calibri" panose="020F0502020204030204" pitchFamily="34" charset="0"/>
              </a:rPr>
              <a:t>l’azote , l’oxygène et l’hélium</a:t>
            </a:r>
            <a:endParaRPr lang="fr-MA" sz="2400" b="1" dirty="0">
              <a:latin typeface="Calibri" panose="020F0502020204030204" pitchFamily="34" charset="0"/>
              <a:cs typeface="Calibri" panose="020F0502020204030204" pitchFamily="34" charset="0"/>
            </a:endParaRPr>
          </a:p>
        </p:txBody>
      </p:sp>
      <p:pic>
        <p:nvPicPr>
          <p:cNvPr id="16" name="Image 15" descr="Une image contenant texte, capture d’écran, Police, nombre&#10;&#10;Le contenu généré par l’IA peut être incorrect.">
            <a:extLst>
              <a:ext uri="{FF2B5EF4-FFF2-40B4-BE49-F238E27FC236}">
                <a16:creationId xmlns:a16="http://schemas.microsoft.com/office/drawing/2014/main" id="{E664C959-72C2-D87A-8B3B-3DE61C571BB4}"/>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024686" y="982634"/>
            <a:ext cx="4976064" cy="2304119"/>
          </a:xfrm>
          <a:prstGeom prst="rect">
            <a:avLst/>
          </a:prstGeom>
        </p:spPr>
      </p:pic>
      <p:pic>
        <p:nvPicPr>
          <p:cNvPr id="19" name="Image 18">
            <a:extLst>
              <a:ext uri="{FF2B5EF4-FFF2-40B4-BE49-F238E27FC236}">
                <a16:creationId xmlns:a16="http://schemas.microsoft.com/office/drawing/2014/main" id="{FB9EEA15-1951-3438-B69D-14C7EF7C8722}"/>
              </a:ext>
            </a:extLst>
          </p:cNvPr>
          <p:cNvPicPr>
            <a:picLocks noChangeAspect="1"/>
          </p:cNvPicPr>
          <p:nvPr/>
        </p:nvPicPr>
        <p:blipFill>
          <a:blip r:embed="rId8"/>
          <a:stretch>
            <a:fillRect/>
          </a:stretch>
        </p:blipFill>
        <p:spPr>
          <a:xfrm>
            <a:off x="4137327" y="6091226"/>
            <a:ext cx="219106" cy="161948"/>
          </a:xfrm>
          <a:prstGeom prst="rect">
            <a:avLst/>
          </a:prstGeom>
        </p:spPr>
      </p:pic>
      <p:sp>
        <p:nvSpPr>
          <p:cNvPr id="20" name="ZoneTexte 19">
            <a:extLst>
              <a:ext uri="{FF2B5EF4-FFF2-40B4-BE49-F238E27FC236}">
                <a16:creationId xmlns:a16="http://schemas.microsoft.com/office/drawing/2014/main" id="{FD6A30D8-B603-CF4D-96F9-F3672A0E71C4}"/>
              </a:ext>
            </a:extLst>
          </p:cNvPr>
          <p:cNvSpPr txBox="1"/>
          <p:nvPr/>
        </p:nvSpPr>
        <p:spPr>
          <a:xfrm>
            <a:off x="3255010" y="6022341"/>
            <a:ext cx="8281106" cy="461665"/>
          </a:xfrm>
          <a:prstGeom prst="rect">
            <a:avLst/>
          </a:prstGeom>
          <a:noFill/>
        </p:spPr>
        <p:txBody>
          <a:bodyPr wrap="square">
            <a:spAutoFit/>
          </a:bodyPr>
          <a:lstStyle/>
          <a:p>
            <a:pPr algn="ctr"/>
            <a:r>
              <a:rPr lang="fr-FR" sz="2400" b="1" dirty="0">
                <a:solidFill>
                  <a:srgbClr val="FF0000"/>
                </a:solidFill>
                <a:latin typeface="Calibri" panose="020F0502020204030204" pitchFamily="34" charset="0"/>
                <a:cs typeface="Calibri" panose="020F0502020204030204" pitchFamily="34" charset="0"/>
              </a:rPr>
              <a:t>d'absorber une grande partie de rayonnement solaire </a:t>
            </a:r>
            <a:endParaRPr lang="fr-MA" sz="2400" b="1" dirty="0">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F325B1E3-5FA8-D9D4-A4EA-B9B0A3E29437}"/>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Lst>
          </a:blip>
          <a:stretch>
            <a:fillRect/>
          </a:stretch>
        </p:blipFill>
        <p:spPr>
          <a:xfrm>
            <a:off x="6781224" y="996523"/>
            <a:ext cx="3925462" cy="2276339"/>
          </a:xfrm>
          <a:prstGeom prst="rect">
            <a:avLst/>
          </a:prstGeom>
        </p:spPr>
      </p:pic>
    </p:spTree>
    <p:extLst>
      <p:ext uri="{BB962C8B-B14F-4D97-AF65-F5344CB8AC3E}">
        <p14:creationId xmlns:p14="http://schemas.microsoft.com/office/powerpoint/2010/main" val="32890554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392163364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C2E0AC3F-CCDD-80CB-1124-31B22D84F50E}"/>
              </a:ext>
            </a:extLst>
          </p:cNvPr>
          <p:cNvGrpSpPr/>
          <p:nvPr/>
        </p:nvGrpSpPr>
        <p:grpSpPr>
          <a:xfrm>
            <a:off x="3810000" y="1002960"/>
            <a:ext cx="4405382" cy="5495093"/>
            <a:chOff x="3810000" y="1002960"/>
            <a:chExt cx="4405382" cy="5495093"/>
          </a:xfrm>
        </p:grpSpPr>
        <p:pic>
          <p:nvPicPr>
            <p:cNvPr id="6" name="Image 5">
              <a:extLst>
                <a:ext uri="{FF2B5EF4-FFF2-40B4-BE49-F238E27FC236}">
                  <a16:creationId xmlns:a16="http://schemas.microsoft.com/office/drawing/2014/main" id="{BF57A416-BF0C-41D0-A773-4A21F54F3084}"/>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810000" y="1002960"/>
              <a:ext cx="4405382" cy="3178138"/>
            </a:xfrm>
            <a:prstGeom prst="rect">
              <a:avLst/>
            </a:prstGeom>
          </p:spPr>
        </p:pic>
        <p:pic>
          <p:nvPicPr>
            <p:cNvPr id="8" name="Image 7">
              <a:extLst>
                <a:ext uri="{FF2B5EF4-FFF2-40B4-BE49-F238E27FC236}">
                  <a16:creationId xmlns:a16="http://schemas.microsoft.com/office/drawing/2014/main" id="{0E0C1DDE-B75C-80DB-4556-0E5422F43D17}"/>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810000" y="4231963"/>
              <a:ext cx="4405382" cy="2266090"/>
            </a:xfrm>
            <a:prstGeom prst="rect">
              <a:avLst/>
            </a:prstGeom>
          </p:spPr>
        </p:pic>
      </p:grpSp>
      <p:sp>
        <p:nvSpPr>
          <p:cNvPr id="2" name="Title 1">
            <a:extLst>
              <a:ext uri="{FF2B5EF4-FFF2-40B4-BE49-F238E27FC236}">
                <a16:creationId xmlns:a16="http://schemas.microsoft.com/office/drawing/2014/main" id="{D630406B-42BD-6E24-46AF-128E464FB1D8}"/>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Maintenant, vous allez travailler chacun pour soi; prenez l’activité de la page 73 sur le livret.</a:t>
            </a:r>
          </a:p>
        </p:txBody>
      </p:sp>
      <p:sp>
        <p:nvSpPr>
          <p:cNvPr id="3" name="Content Placeholder 2">
            <a:extLst>
              <a:ext uri="{FF2B5EF4-FFF2-40B4-BE49-F238E27FC236}">
                <a16:creationId xmlns:a16="http://schemas.microsoft.com/office/drawing/2014/main" id="{35CCCA30-344D-7644-F9AC-3E1D66EA9163}"/>
              </a:ext>
            </a:extLst>
          </p:cNvPr>
          <p:cNvSpPr>
            <a:spLocks noGrp="1"/>
          </p:cNvSpPr>
          <p:nvPr>
            <p:ph sz="quarter" idx="11"/>
          </p:nvPr>
        </p:nvSpPr>
        <p:spPr/>
        <p:txBody>
          <a:bodyPr/>
          <a:lstStyle/>
          <a:p>
            <a:r>
              <a:rPr lang="fr-FR" sz="1100" noProof="0" dirty="0">
                <a:solidFill>
                  <a:schemeClr val="tx1">
                    <a:lumMod val="50000"/>
                    <a:lumOff val="50000"/>
                  </a:schemeClr>
                </a:solidFill>
              </a:rPr>
              <a:t>Circuler entre les rangs, cibler les élèves en difficultés, Insister sur le travail individuel.  Inciter les élèves à demander de l'aide en cas de besoin.</a:t>
            </a:r>
          </a:p>
        </p:txBody>
      </p:sp>
      <p:grpSp>
        <p:nvGrpSpPr>
          <p:cNvPr id="38" name="Groupe 37">
            <a:extLst>
              <a:ext uri="{FF2B5EF4-FFF2-40B4-BE49-F238E27FC236}">
                <a16:creationId xmlns:a16="http://schemas.microsoft.com/office/drawing/2014/main" id="{50A3FFEC-9C3B-CC23-F982-764C849241F6}"/>
              </a:ext>
            </a:extLst>
          </p:cNvPr>
          <p:cNvGrpSpPr/>
          <p:nvPr/>
        </p:nvGrpSpPr>
        <p:grpSpPr>
          <a:xfrm>
            <a:off x="10844783" y="260549"/>
            <a:ext cx="611417" cy="504991"/>
            <a:chOff x="582302" y="4457015"/>
            <a:chExt cx="630930" cy="588164"/>
          </a:xfrm>
        </p:grpSpPr>
        <p:pic>
          <p:nvPicPr>
            <p:cNvPr id="39" name="Picture 7">
              <a:extLst>
                <a:ext uri="{FF2B5EF4-FFF2-40B4-BE49-F238E27FC236}">
                  <a16:creationId xmlns:a16="http://schemas.microsoft.com/office/drawing/2014/main" id="{E13B05F2-717D-D7CC-C97D-E0B4B35D0E21}"/>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E000526-57B7-24FC-4846-A548D69402FC}"/>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1" name="ZoneTexte 10">
            <a:extLst>
              <a:ext uri="{FF2B5EF4-FFF2-40B4-BE49-F238E27FC236}">
                <a16:creationId xmlns:a16="http://schemas.microsoft.com/office/drawing/2014/main" id="{089C34A5-9893-17CC-E762-5919E7D2B453}"/>
              </a:ext>
            </a:extLst>
          </p:cNvPr>
          <p:cNvSpPr txBox="1"/>
          <p:nvPr/>
        </p:nvSpPr>
        <p:spPr>
          <a:xfrm>
            <a:off x="5276850" y="6313387"/>
            <a:ext cx="1028700" cy="369332"/>
          </a:xfrm>
          <a:prstGeom prst="rect">
            <a:avLst/>
          </a:prstGeom>
          <a:noFill/>
        </p:spPr>
        <p:txBody>
          <a:bodyPr wrap="square">
            <a:spAutoFit/>
          </a:bodyPr>
          <a:lstStyle/>
          <a:p>
            <a:pPr algn="ctr"/>
            <a:r>
              <a:rPr lang="fr-FR" sz="1800" noProof="0" dirty="0"/>
              <a:t>Page  73 </a:t>
            </a:r>
            <a:endParaRPr lang="fr-FR" dirty="0"/>
          </a:p>
        </p:txBody>
      </p:sp>
    </p:spTree>
    <p:extLst>
      <p:ext uri="{BB962C8B-B14F-4D97-AF65-F5344CB8AC3E}">
        <p14:creationId xmlns:p14="http://schemas.microsoft.com/office/powerpoint/2010/main" val="144226970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11843-E097-5486-57E5-792187AE13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5C45A8-EA55-AF65-5299-1BE31D243C40}"/>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Le temps est terminé. </a:t>
            </a:r>
          </a:p>
        </p:txBody>
      </p:sp>
      <p:sp>
        <p:nvSpPr>
          <p:cNvPr id="7" name="Espace réservé du contenu 6">
            <a:extLst>
              <a:ext uri="{FF2B5EF4-FFF2-40B4-BE49-F238E27FC236}">
                <a16:creationId xmlns:a16="http://schemas.microsoft.com/office/drawing/2014/main" id="{FF8B22D4-350B-4D83-BACF-4CF1F56B22C6}"/>
              </a:ext>
            </a:extLst>
          </p:cNvPr>
          <p:cNvSpPr>
            <a:spLocks noGrp="1"/>
          </p:cNvSpPr>
          <p:nvPr>
            <p:ph sz="quarter" idx="11"/>
          </p:nvPr>
        </p:nvSpPr>
        <p:spPr/>
        <p:txBody>
          <a:bodyPr/>
          <a:lstStyle/>
          <a:p>
            <a:endParaRPr lang="fr-FR" noProof="0" dirty="0"/>
          </a:p>
        </p:txBody>
      </p:sp>
      <p:sp>
        <p:nvSpPr>
          <p:cNvPr id="3" name="Rectangle 2">
            <a:extLst>
              <a:ext uri="{FF2B5EF4-FFF2-40B4-BE49-F238E27FC236}">
                <a16:creationId xmlns:a16="http://schemas.microsoft.com/office/drawing/2014/main" id="{CF888129-7EB4-3E26-CB10-77F5280D3767}"/>
              </a:ext>
            </a:extLst>
          </p:cNvPr>
          <p:cNvSpPr/>
          <p:nvPr/>
        </p:nvSpPr>
        <p:spPr>
          <a:xfrm>
            <a:off x="4663973" y="1864949"/>
            <a:ext cx="3054554" cy="707886"/>
          </a:xfrm>
          <a:prstGeom prst="rect">
            <a:avLst/>
          </a:prstGeom>
        </p:spPr>
        <p:txBody>
          <a:bodyPr wrap="none">
            <a:spAutoFit/>
          </a:bodyPr>
          <a:lstStyle/>
          <a:p>
            <a:r>
              <a:rPr lang="fr-FR" sz="4000" b="1" noProof="0" dirty="0">
                <a:latin typeface="Calibri" panose="020F0502020204030204" pitchFamily="34" charset="0"/>
                <a:cs typeface="Calibri" panose="020F0502020204030204" pitchFamily="34" charset="0"/>
              </a:rPr>
              <a:t>Temps Écoulé</a:t>
            </a:r>
          </a:p>
        </p:txBody>
      </p:sp>
      <p:pic>
        <p:nvPicPr>
          <p:cNvPr id="4" name="Picture 3">
            <a:extLst>
              <a:ext uri="{FF2B5EF4-FFF2-40B4-BE49-F238E27FC236}">
                <a16:creationId xmlns:a16="http://schemas.microsoft.com/office/drawing/2014/main" id="{EA6C1251-CF29-1E54-9D78-E106D1BBDDC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30468543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A9B1FE7-58E4-4E54-6991-6F6B78CA058A}"/>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b="64621"/>
          <a:stretch>
            <a:fillRect/>
          </a:stretch>
        </p:blipFill>
        <p:spPr>
          <a:xfrm>
            <a:off x="549290" y="4631405"/>
            <a:ext cx="11289376" cy="2054537"/>
          </a:xfrm>
          <a:prstGeom prst="rect">
            <a:avLst/>
          </a:prstGeom>
        </p:spPr>
      </p:pic>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Correction.</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BE9E1CAA-35AC-CBDE-C860-856E7C1F5172}"/>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sp>
        <p:nvSpPr>
          <p:cNvPr id="11" name="ZoneTexte 10">
            <a:extLst>
              <a:ext uri="{FF2B5EF4-FFF2-40B4-BE49-F238E27FC236}">
                <a16:creationId xmlns:a16="http://schemas.microsoft.com/office/drawing/2014/main" id="{23443E4E-4A90-71E1-F092-0B7B9F3F638B}"/>
              </a:ext>
            </a:extLst>
          </p:cNvPr>
          <p:cNvSpPr txBox="1"/>
          <p:nvPr/>
        </p:nvSpPr>
        <p:spPr>
          <a:xfrm>
            <a:off x="2590612" y="5415515"/>
            <a:ext cx="1981200"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Thermosphère</a:t>
            </a:r>
            <a:endParaRPr lang="fr-MA" sz="2000" b="1"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8E5D2E80-FB2C-4D20-1A0B-C5522C24CC6E}"/>
              </a:ext>
            </a:extLst>
          </p:cNvPr>
          <p:cNvSpPr txBox="1"/>
          <p:nvPr/>
        </p:nvSpPr>
        <p:spPr>
          <a:xfrm>
            <a:off x="7877175" y="5386940"/>
            <a:ext cx="1981200"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Stratosphère</a:t>
            </a:r>
            <a:endParaRPr lang="fr-MA" sz="2000" b="1" dirty="0">
              <a:latin typeface="Calibri" panose="020F0502020204030204" pitchFamily="34" charset="0"/>
              <a:cs typeface="Calibri" panose="020F0502020204030204" pitchFamily="34" charset="0"/>
            </a:endParaRPr>
          </a:p>
        </p:txBody>
      </p:sp>
      <p:sp>
        <p:nvSpPr>
          <p:cNvPr id="13" name="ZoneTexte 12">
            <a:extLst>
              <a:ext uri="{FF2B5EF4-FFF2-40B4-BE49-F238E27FC236}">
                <a16:creationId xmlns:a16="http://schemas.microsoft.com/office/drawing/2014/main" id="{C6406E16-6604-961C-E52C-F3460674BE02}"/>
              </a:ext>
            </a:extLst>
          </p:cNvPr>
          <p:cNvSpPr txBox="1"/>
          <p:nvPr/>
        </p:nvSpPr>
        <p:spPr>
          <a:xfrm>
            <a:off x="2590612" y="6077633"/>
            <a:ext cx="1981200"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Mésosphère</a:t>
            </a:r>
            <a:endParaRPr lang="fr-MA" sz="2000" b="1" dirty="0">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0A47798E-06EE-0AEB-19D6-D29EFC02410B}"/>
              </a:ext>
            </a:extLst>
          </p:cNvPr>
          <p:cNvSpPr txBox="1"/>
          <p:nvPr/>
        </p:nvSpPr>
        <p:spPr>
          <a:xfrm>
            <a:off x="7877175" y="6036808"/>
            <a:ext cx="1981200"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Troposphère</a:t>
            </a:r>
            <a:endParaRPr lang="fr-MA" sz="2000" b="1" dirty="0">
              <a:latin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58CDB042-CB31-EEA8-C543-1003A22934C1}"/>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581212" y="1008061"/>
            <a:ext cx="5029576" cy="3628445"/>
          </a:xfrm>
          <a:prstGeom prst="rect">
            <a:avLst/>
          </a:prstGeom>
        </p:spPr>
      </p:pic>
    </p:spTree>
    <p:extLst>
      <p:ext uri="{BB962C8B-B14F-4D97-AF65-F5344CB8AC3E}">
        <p14:creationId xmlns:p14="http://schemas.microsoft.com/office/powerpoint/2010/main" val="428756396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p:nvSpPr>
        <p:spPr>
          <a:xfrm>
            <a:off x="2208304" y="1158393"/>
            <a:ext cx="9726520" cy="85174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p:nvSpPr>
        <p:spPr>
          <a:xfrm>
            <a:off x="383125" y="1264596"/>
            <a:ext cx="1606147" cy="671210"/>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noProof="0"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p:nvSpPr>
        <p:spPr>
          <a:xfrm>
            <a:off x="2235200" y="3104542"/>
            <a:ext cx="9699625" cy="2334637"/>
          </a:xfrm>
          <a:custGeom>
            <a:avLst>
              <a:gd name="f0" fmla="val 223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p:nvSpPr>
        <p:spPr>
          <a:xfrm>
            <a:off x="412307" y="3104543"/>
            <a:ext cx="1606147" cy="2217104"/>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p:nvSpPr>
        <p:spPr>
          <a:xfrm>
            <a:off x="2264055" y="5574618"/>
            <a:ext cx="9670770" cy="1226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p:nvSpPr>
        <p:spPr>
          <a:xfrm>
            <a:off x="412308" y="5565093"/>
            <a:ext cx="1606147" cy="1226232"/>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p:nvSpPr>
        <p:spPr>
          <a:xfrm>
            <a:off x="2208303" y="2127723"/>
            <a:ext cx="9726521" cy="8771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Atmosphère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cs typeface="Calibri" panose="020F0502020204030204" pitchFamily="34" charset="0"/>
                <a:sym typeface="Arial"/>
              </a:rPr>
              <a:t>Stratosphère </a:t>
            </a:r>
            <a:endParaRPr lang="fr-FR" kern="0" noProof="0" dirty="0">
              <a:solidFill>
                <a:srgbClr val="000000"/>
              </a:solidFill>
              <a:latin typeface="Calibri" panose="020F0502020204030204" pitchFamily="34" charset="0"/>
              <a:cs typeface="Calibri" panose="020F0502020204030204" pitchFamily="34" charset="0"/>
              <a:sym typeface="Arial"/>
            </a:endParaRP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Mésosphère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Troposphère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Thermosphère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Météorite </a:t>
            </a:r>
          </a:p>
        </p:txBody>
      </p:sp>
      <p:sp>
        <p:nvSpPr>
          <p:cNvPr id="14" name="Google Shape;289;p29">
            <a:extLst>
              <a:ext uri="{FF2B5EF4-FFF2-40B4-BE49-F238E27FC236}">
                <a16:creationId xmlns:a16="http://schemas.microsoft.com/office/drawing/2014/main" id="{8F2A31FA-AF00-D81F-2074-6BDAD3556153}"/>
              </a:ext>
            </a:extLst>
          </p:cNvPr>
          <p:cNvSpPr/>
          <p:nvPr/>
        </p:nvSpPr>
        <p:spPr>
          <a:xfrm>
            <a:off x="412636" y="2223181"/>
            <a:ext cx="1606147" cy="634725"/>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noProof="0" dirty="0">
              <a:latin typeface="Calibri" panose="020F0502020204030204" pitchFamily="34" charset="0"/>
              <a:cs typeface="Calibri" panose="020F0502020204030204" pitchFamily="34" charset="0"/>
            </a:endParaRPr>
          </a:p>
        </p:txBody>
      </p:sp>
      <p:sp>
        <p:nvSpPr>
          <p:cNvPr id="16" name="Text Placeholder 3">
            <a:extLst>
              <a:ext uri="{FF2B5EF4-FFF2-40B4-BE49-F238E27FC236}">
                <a16:creationId xmlns:a16="http://schemas.microsoft.com/office/drawing/2014/main" id="{178AE3B1-E6F8-42FE-A6B9-960A499B711F}"/>
              </a:ext>
            </a:extLst>
          </p:cNvPr>
          <p:cNvSpPr txBox="1">
            <a:spLocks/>
          </p:cNvSpPr>
          <p:nvPr/>
        </p:nvSpPr>
        <p:spPr>
          <a:xfrm>
            <a:off x="2272235" y="1155525"/>
            <a:ext cx="9463104" cy="85174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noProof="0" dirty="0"/>
              <a:t>La tâche à réussir pendant la séance :</a:t>
            </a:r>
          </a:p>
          <a:p>
            <a:pPr marL="285750" indent="-285750">
              <a:buFont typeface="Arial" panose="020B0604020202020204" pitchFamily="34" charset="0"/>
              <a:buChar char="•"/>
            </a:pPr>
            <a:r>
              <a:rPr lang="fr-FR" b="1" kern="0" dirty="0">
                <a:solidFill>
                  <a:srgbClr val="000000"/>
                </a:solidFill>
              </a:rPr>
              <a:t>Identifier les couches de l’atmosphère et leurs composantes</a:t>
            </a:r>
          </a:p>
        </p:txBody>
      </p:sp>
      <p:sp>
        <p:nvSpPr>
          <p:cNvPr id="18" name="Text Placeholder 3">
            <a:extLst>
              <a:ext uri="{FF2B5EF4-FFF2-40B4-BE49-F238E27FC236}">
                <a16:creationId xmlns:a16="http://schemas.microsoft.com/office/drawing/2014/main" id="{5D6A8BE8-89D1-5F22-6D3C-99F0799F8DEB}"/>
              </a:ext>
            </a:extLst>
          </p:cNvPr>
          <p:cNvSpPr txBox="1">
            <a:spLocks/>
          </p:cNvSpPr>
          <p:nvPr/>
        </p:nvSpPr>
        <p:spPr>
          <a:xfrm>
            <a:off x="2294218" y="3108792"/>
            <a:ext cx="9571892" cy="23208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Font typeface="Arial" panose="020B0604020202020204" pitchFamily="34" charset="0"/>
              <a:buChar char="•"/>
            </a:pPr>
            <a:r>
              <a:rPr lang="fr-FR" sz="1700" noProof="0" dirty="0"/>
              <a:t>Une  phase préparatoire permet de réduire la charge cognitive en réactivant les connaissances sur les couches de l’atmosphère et en aidant l’élève à exprimer ses représentations.</a:t>
            </a:r>
          </a:p>
          <a:p>
            <a:pPr marL="285750" indent="-285750">
              <a:spcBef>
                <a:spcPts val="600"/>
              </a:spcBef>
              <a:buFont typeface="Arial" panose="020B0604020202020204" pitchFamily="34" charset="0"/>
              <a:buChar char="•"/>
            </a:pPr>
            <a:r>
              <a:rPr lang="fr-FR" sz="1700" noProof="0" dirty="0"/>
              <a:t>Le modelage mis en place vise à stabiliser la notion de l’atmosphère en explicitant </a:t>
            </a:r>
            <a:r>
              <a:rPr lang="fr-FR" sz="1700" kern="0" noProof="0" dirty="0">
                <a:solidFill>
                  <a:srgbClr val="000000"/>
                </a:solidFill>
              </a:rPr>
              <a:t>s</a:t>
            </a:r>
            <a:r>
              <a:rPr lang="fr-FR" sz="1700" kern="0" dirty="0">
                <a:solidFill>
                  <a:srgbClr val="000000"/>
                </a:solidFill>
              </a:rPr>
              <a:t>es couches, leurs rôles et leurs composantes</a:t>
            </a:r>
            <a:r>
              <a:rPr lang="fr-FR" sz="1700" noProof="0" dirty="0"/>
              <a:t>.</a:t>
            </a:r>
          </a:p>
          <a:p>
            <a:pPr marL="285750" indent="-285750">
              <a:spcBef>
                <a:spcPts val="600"/>
              </a:spcBef>
              <a:buFont typeface="Arial" panose="020B0604020202020204" pitchFamily="34" charset="0"/>
              <a:buChar char="•"/>
            </a:pPr>
            <a:r>
              <a:rPr lang="fr-FR" sz="1700" noProof="0" dirty="0"/>
              <a:t>La tâche principale consiste à compléter un schéma des couches de l’atmosphère puis à en identifier les principales caractéristiques. Cette activité amène les élèves à organiser activement leurs connaissances, ce qui favorise une mémorisation durable des liens entre chaque couche, sa composition et son rôle.</a:t>
            </a:r>
          </a:p>
          <a:p>
            <a:pPr marL="285750" indent="-285750">
              <a:spcBef>
                <a:spcPts val="600"/>
              </a:spcBef>
              <a:buFont typeface="Arial" panose="020B0604020202020204" pitchFamily="34" charset="0"/>
              <a:buChar char="•"/>
            </a:pPr>
            <a:r>
              <a:rPr lang="fr-FR" sz="1700" noProof="0" dirty="0"/>
              <a:t>Les outils mobilisés : Un schéma à compléter et un tableau.</a:t>
            </a:r>
          </a:p>
        </p:txBody>
      </p:sp>
      <p:sp>
        <p:nvSpPr>
          <p:cNvPr id="19" name="Text Placeholder 3">
            <a:extLst>
              <a:ext uri="{FF2B5EF4-FFF2-40B4-BE49-F238E27FC236}">
                <a16:creationId xmlns:a16="http://schemas.microsoft.com/office/drawing/2014/main" id="{3B12E37B-916D-345C-AD9E-B136ED1D8842}"/>
              </a:ext>
            </a:extLst>
          </p:cNvPr>
          <p:cNvSpPr txBox="1">
            <a:spLocks/>
          </p:cNvSpPr>
          <p:nvPr/>
        </p:nvSpPr>
        <p:spPr>
          <a:xfrm>
            <a:off x="2214759" y="5662712"/>
            <a:ext cx="9818964" cy="10619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noProof="0" dirty="0"/>
              <a:t>   Pendant le feedback, attirer l’attention des élèves sur les erreurs fréquentes :</a:t>
            </a:r>
          </a:p>
          <a:p>
            <a:pPr marL="285750" indent="-285750">
              <a:spcBef>
                <a:spcPts val="600"/>
              </a:spcBef>
              <a:buFont typeface="Arial" panose="020B0604020202020204" pitchFamily="34" charset="0"/>
              <a:buChar char="•"/>
            </a:pPr>
            <a:r>
              <a:rPr lang="fr-FR" dirty="0"/>
              <a:t>L</a:t>
            </a:r>
            <a:r>
              <a:rPr lang="fr-FR" noProof="0" dirty="0"/>
              <a:t>’atmosphère est une couche vide autour de la Terre.</a:t>
            </a:r>
          </a:p>
          <a:p>
            <a:pPr marL="285750" indent="-285750">
              <a:spcBef>
                <a:spcPts val="600"/>
              </a:spcBef>
              <a:buFont typeface="Arial" panose="020B0604020202020204" pitchFamily="34" charset="0"/>
              <a:buChar char="•"/>
            </a:pPr>
            <a:r>
              <a:rPr lang="fr-FR" dirty="0"/>
              <a:t>L</a:t>
            </a:r>
            <a:r>
              <a:rPr lang="fr-FR" noProof="0" dirty="0"/>
              <a:t>’atmosphère protège la Terre, mais sans savoir comment.</a:t>
            </a:r>
          </a:p>
        </p:txBody>
      </p:sp>
      <p:sp>
        <p:nvSpPr>
          <p:cNvPr id="20" name="Google Shape;853;p104">
            <a:extLst>
              <a:ext uri="{FF2B5EF4-FFF2-40B4-BE49-F238E27FC236}">
                <a16:creationId xmlns:a16="http://schemas.microsoft.com/office/drawing/2014/main" id="{6564A30E-7F1C-F926-A721-DAD6689EFEF4}"/>
              </a:ext>
            </a:extLst>
          </p:cNvPr>
          <p:cNvSpPr/>
          <p:nvPr/>
        </p:nvSpPr>
        <p:spPr>
          <a:xfrm>
            <a:off x="373396" y="2302295"/>
            <a:ext cx="1605600" cy="342818"/>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noProof="0"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p:nvSpPr>
        <p:spPr>
          <a:xfrm>
            <a:off x="403219" y="1312474"/>
            <a:ext cx="1605600" cy="580977"/>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noProof="0" dirty="0">
                <a:latin typeface="Calibri" panose="020F0502020204030204" pitchFamily="34" charset="0"/>
                <a:cs typeface="Calibri" panose="020F0502020204030204" pitchFamily="34" charset="0"/>
              </a:rPr>
              <a:t>Tâche à réussir</a:t>
            </a:r>
          </a:p>
        </p:txBody>
      </p:sp>
      <p:sp>
        <p:nvSpPr>
          <p:cNvPr id="22" name="Google Shape;853;p104">
            <a:extLst>
              <a:ext uri="{FF2B5EF4-FFF2-40B4-BE49-F238E27FC236}">
                <a16:creationId xmlns:a16="http://schemas.microsoft.com/office/drawing/2014/main" id="{302794D7-B75D-443C-FA67-7588362F1440}"/>
              </a:ext>
            </a:extLst>
          </p:cNvPr>
          <p:cNvSpPr/>
          <p:nvPr/>
        </p:nvSpPr>
        <p:spPr>
          <a:xfrm>
            <a:off x="412307" y="3171217"/>
            <a:ext cx="1605600" cy="2217104"/>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p:nvSpPr>
        <p:spPr>
          <a:xfrm>
            <a:off x="412307" y="5550635"/>
            <a:ext cx="1605600" cy="122164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3610727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8989C-F156-5420-D3A0-E3BA55438AB8}"/>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93310EB6-5FEA-A04A-BA3E-1F81FCE8DF3F}"/>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t="38555" b="-266"/>
          <a:stretch>
            <a:fillRect/>
          </a:stretch>
        </p:blipFill>
        <p:spPr>
          <a:xfrm>
            <a:off x="1010448" y="3429000"/>
            <a:ext cx="10372033" cy="3292429"/>
          </a:xfrm>
          <a:prstGeom prst="rect">
            <a:avLst/>
          </a:prstGeom>
        </p:spPr>
      </p:pic>
      <p:sp>
        <p:nvSpPr>
          <p:cNvPr id="2" name="Titre 1">
            <a:extLst>
              <a:ext uri="{FF2B5EF4-FFF2-40B4-BE49-F238E27FC236}">
                <a16:creationId xmlns:a16="http://schemas.microsoft.com/office/drawing/2014/main" id="{7C34F372-0FE1-308E-F136-F23F21ED3FDF}"/>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Correction.</a:t>
            </a:r>
          </a:p>
        </p:txBody>
      </p:sp>
      <p:sp>
        <p:nvSpPr>
          <p:cNvPr id="4" name="Espace réservé du contenu 3">
            <a:extLst>
              <a:ext uri="{FF2B5EF4-FFF2-40B4-BE49-F238E27FC236}">
                <a16:creationId xmlns:a16="http://schemas.microsoft.com/office/drawing/2014/main" id="{3646F046-683A-7634-28EC-2718F11DBFC4}"/>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A5355082-820C-E0C4-F50C-1A7A8D287293}"/>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sp>
        <p:nvSpPr>
          <p:cNvPr id="7" name="ZoneTexte 6">
            <a:extLst>
              <a:ext uri="{FF2B5EF4-FFF2-40B4-BE49-F238E27FC236}">
                <a16:creationId xmlns:a16="http://schemas.microsoft.com/office/drawing/2014/main" id="{B493CC7E-FED3-9FAD-AFF2-1B9F35A49B44}"/>
              </a:ext>
            </a:extLst>
          </p:cNvPr>
          <p:cNvSpPr txBox="1"/>
          <p:nvPr/>
        </p:nvSpPr>
        <p:spPr>
          <a:xfrm>
            <a:off x="4276725" y="4438362"/>
            <a:ext cx="610356" cy="400110"/>
          </a:xfrm>
          <a:prstGeom prst="rect">
            <a:avLst/>
          </a:prstGeom>
          <a:noFill/>
        </p:spPr>
        <p:txBody>
          <a:bodyPr wrap="square">
            <a:spAutoFit/>
          </a:bodyPr>
          <a:lstStyle/>
          <a:p>
            <a:r>
              <a:rPr lang="fr-FR" sz="2000" b="1" dirty="0">
                <a:solidFill>
                  <a:srgbClr val="FF0000"/>
                </a:solidFill>
                <a:latin typeface="Calibri" panose="020F0502020204030204" pitchFamily="34" charset="0"/>
                <a:cs typeface="Calibri" panose="020F0502020204030204" pitchFamily="34" charset="0"/>
              </a:rPr>
              <a:t>50</a:t>
            </a:r>
            <a:endParaRPr lang="fr-MA" sz="2000" b="1"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0D051A4D-FD5A-5289-9947-0BCFE1DB6824}"/>
              </a:ext>
            </a:extLst>
          </p:cNvPr>
          <p:cNvSpPr txBox="1"/>
          <p:nvPr/>
        </p:nvSpPr>
        <p:spPr>
          <a:xfrm>
            <a:off x="6096000" y="4438362"/>
            <a:ext cx="829164"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90</a:t>
            </a:r>
            <a:endParaRPr lang="fr-MA" sz="2000" b="1"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2BE2B9D8-E50F-9183-0C28-A38B4A5C8451}"/>
              </a:ext>
            </a:extLst>
          </p:cNvPr>
          <p:cNvSpPr txBox="1"/>
          <p:nvPr/>
        </p:nvSpPr>
        <p:spPr>
          <a:xfrm>
            <a:off x="5305972" y="5674601"/>
            <a:ext cx="5133428"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diazote, dioxygène et des traces d’ozones</a:t>
            </a:r>
            <a:endParaRPr lang="fr-MA" sz="2000" b="1" dirty="0">
              <a:latin typeface="Calibri" panose="020F0502020204030204" pitchFamily="34" charset="0"/>
              <a:cs typeface="Calibri" panose="020F0502020204030204" pitchFamily="34" charset="0"/>
            </a:endParaRPr>
          </a:p>
        </p:txBody>
      </p:sp>
      <p:sp>
        <p:nvSpPr>
          <p:cNvPr id="20" name="ZoneTexte 19">
            <a:extLst>
              <a:ext uri="{FF2B5EF4-FFF2-40B4-BE49-F238E27FC236}">
                <a16:creationId xmlns:a16="http://schemas.microsoft.com/office/drawing/2014/main" id="{3D8E7EC6-2612-B85E-3BCF-56423E7B2A43}"/>
              </a:ext>
            </a:extLst>
          </p:cNvPr>
          <p:cNvSpPr txBox="1"/>
          <p:nvPr/>
        </p:nvSpPr>
        <p:spPr>
          <a:xfrm>
            <a:off x="3964853" y="6269242"/>
            <a:ext cx="7249619"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brûler la majorité des météorites qui entrent dans l’atmosphère</a:t>
            </a:r>
            <a:endParaRPr lang="fr-MA" sz="2000" b="1" dirty="0">
              <a:latin typeface="Calibri" panose="020F0502020204030204" pitchFamily="34" charset="0"/>
              <a:cs typeface="Calibri" panose="020F0502020204030204" pitchFamily="34" charset="0"/>
            </a:endParaRPr>
          </a:p>
        </p:txBody>
      </p:sp>
      <p:pic>
        <p:nvPicPr>
          <p:cNvPr id="23" name="Image 22" descr="Une image contenant texte, capture d’écran, Police, nombre&#10;&#10;Le contenu généré par l’IA peut être incorrect.">
            <a:extLst>
              <a:ext uri="{FF2B5EF4-FFF2-40B4-BE49-F238E27FC236}">
                <a16:creationId xmlns:a16="http://schemas.microsoft.com/office/drawing/2014/main" id="{5772C1BA-0CB1-E434-7159-47EC84EE3E5D}"/>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479847" y="1014914"/>
            <a:ext cx="5213554" cy="2414086"/>
          </a:xfrm>
          <a:prstGeom prst="rect">
            <a:avLst/>
          </a:prstGeom>
        </p:spPr>
      </p:pic>
      <p:sp>
        <p:nvSpPr>
          <p:cNvPr id="24" name="ZoneTexte 23">
            <a:extLst>
              <a:ext uri="{FF2B5EF4-FFF2-40B4-BE49-F238E27FC236}">
                <a16:creationId xmlns:a16="http://schemas.microsoft.com/office/drawing/2014/main" id="{E524FC5B-A7C1-73E9-4816-9110A928D0F7}"/>
              </a:ext>
            </a:extLst>
          </p:cNvPr>
          <p:cNvSpPr txBox="1"/>
          <p:nvPr/>
        </p:nvSpPr>
        <p:spPr>
          <a:xfrm>
            <a:off x="3090633" y="5018064"/>
            <a:ext cx="1649590" cy="400110"/>
          </a:xfrm>
          <a:prstGeom prst="rect">
            <a:avLst/>
          </a:prstGeom>
          <a:noFill/>
        </p:spPr>
        <p:txBody>
          <a:bodyPr wrap="square">
            <a:spAutoFit/>
          </a:bodyPr>
          <a:lstStyle/>
          <a:p>
            <a:pPr algn="ctr"/>
            <a:r>
              <a:rPr lang="fr-FR" sz="2000" b="1" dirty="0">
                <a:solidFill>
                  <a:srgbClr val="FF0000"/>
                </a:solidFill>
                <a:latin typeface="Calibri" panose="020F0502020204030204" pitchFamily="34" charset="0"/>
                <a:cs typeface="Calibri" panose="020F0502020204030204" pitchFamily="34" charset="0"/>
              </a:rPr>
              <a:t>diminue</a:t>
            </a:r>
            <a:endParaRPr lang="fr-MA" sz="2000" b="1" dirty="0">
              <a:latin typeface="Calibri" panose="020F0502020204030204" pitchFamily="34" charset="0"/>
              <a:cs typeface="Calibri" panose="020F0502020204030204" pitchFamily="34" charset="0"/>
            </a:endParaRPr>
          </a:p>
        </p:txBody>
      </p:sp>
      <p:pic>
        <p:nvPicPr>
          <p:cNvPr id="12" name="Image 11">
            <a:extLst>
              <a:ext uri="{FF2B5EF4-FFF2-40B4-BE49-F238E27FC236}">
                <a16:creationId xmlns:a16="http://schemas.microsoft.com/office/drawing/2014/main" id="{C37F31F2-E27E-48DC-87E6-CE47AD14DCDE}"/>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7162800" y="1062642"/>
            <a:ext cx="3355789" cy="2420939"/>
          </a:xfrm>
          <a:prstGeom prst="rect">
            <a:avLst/>
          </a:prstGeom>
        </p:spPr>
      </p:pic>
    </p:spTree>
    <p:extLst>
      <p:ext uri="{BB962C8B-B14F-4D97-AF65-F5344CB8AC3E}">
        <p14:creationId xmlns:p14="http://schemas.microsoft.com/office/powerpoint/2010/main" val="32952857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6" grpId="0"/>
      <p:bldP spid="20" grpId="0"/>
      <p:bldP spid="2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r>
              <a:rPr lang="fr-FR" noProof="0" dirty="0"/>
              <a:t>05 min</a:t>
            </a:r>
          </a:p>
        </p:txBody>
      </p:sp>
    </p:spTree>
    <p:extLst>
      <p:ext uri="{BB962C8B-B14F-4D97-AF65-F5344CB8AC3E}">
        <p14:creationId xmlns:p14="http://schemas.microsoft.com/office/powerpoint/2010/main" val="389595180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1030246" y="186612"/>
            <a:ext cx="10277091" cy="399230"/>
          </a:xfrm>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noProof="0" dirty="0"/>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767553" y="246334"/>
            <a:ext cx="10805322" cy="377283"/>
          </a:xfrm>
          <a:noFill/>
        </p:spPr>
        <p:txBody>
          <a:bodyPr wrap="square">
            <a:spAutoFit/>
          </a:bodyPr>
          <a:lstStyle/>
          <a:p>
            <a:pPr>
              <a:lnSpc>
                <a:spcPct val="125000"/>
              </a:lnSpc>
              <a:buClr>
                <a:srgbClr val="000000"/>
              </a:buClr>
            </a:pPr>
            <a:endParaRPr lang="fr-FR" dirty="0">
              <a:solidFill>
                <a:schemeClr val="tx1">
                  <a:lumMod val="50000"/>
                  <a:lumOff val="50000"/>
                </a:schemeClr>
              </a:solidFill>
              <a:ea typeface="+mn-ea"/>
            </a:endParaRP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a:xfrm>
            <a:off x="767553" y="658371"/>
            <a:ext cx="10277475" cy="268287"/>
          </a:xfrm>
        </p:spPr>
        <p:txBody>
          <a:bodyPr/>
          <a:lstStyle/>
          <a:p>
            <a:endParaRPr lang="fr-FR" sz="1100" noProof="0" dirty="0">
              <a:solidFill>
                <a:schemeClr val="tx1">
                  <a:lumMod val="50000"/>
                  <a:lumOff val="50000"/>
                </a:schemeClr>
              </a:solidFill>
            </a:endParaRPr>
          </a:p>
        </p:txBody>
      </p:sp>
      <p:sp>
        <p:nvSpPr>
          <p:cNvPr id="3" name="Google Shape;2054;p38">
            <a:extLst>
              <a:ext uri="{FF2B5EF4-FFF2-40B4-BE49-F238E27FC236}">
                <a16:creationId xmlns:a16="http://schemas.microsoft.com/office/drawing/2014/main" id="{1C1445F7-285F-7A3A-C5D2-9D27FFF11BE4}"/>
              </a:ext>
            </a:extLst>
          </p:cNvPr>
          <p:cNvSpPr/>
          <p:nvPr/>
        </p:nvSpPr>
        <p:spPr>
          <a:xfrm>
            <a:off x="1230365" y="2952359"/>
            <a:ext cx="9590036"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latin typeface="Calibri" panose="020F0502020204030204" pitchFamily="34" charset="0"/>
              <a:cs typeface="Calibri" panose="020F0502020204030204" pitchFamily="34" charset="0"/>
            </a:endParaRPr>
          </a:p>
        </p:txBody>
      </p:sp>
      <p:sp>
        <p:nvSpPr>
          <p:cNvPr id="5" name="ZoneTexte 3">
            <a:extLst>
              <a:ext uri="{FF2B5EF4-FFF2-40B4-BE49-F238E27FC236}">
                <a16:creationId xmlns:a16="http://schemas.microsoft.com/office/drawing/2014/main" id="{392561BC-9988-A3D3-C8F4-A4190A0B3601}"/>
              </a:ext>
            </a:extLst>
          </p:cNvPr>
          <p:cNvSpPr txBox="1"/>
          <p:nvPr/>
        </p:nvSpPr>
        <p:spPr>
          <a:xfrm>
            <a:off x="1575881" y="2934427"/>
            <a:ext cx="9244519" cy="805543"/>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sz="2800" b="1" dirty="0">
                <a:solidFill>
                  <a:schemeClr val="accent1"/>
                </a:solidFill>
                <a:latin typeface="Calibri" panose="020F0502020204030204"/>
              </a:rPr>
              <a:t>Identifier les couches de l’atmosphère et leurs composantes.</a:t>
            </a:r>
          </a:p>
        </p:txBody>
      </p:sp>
      <p:pic>
        <p:nvPicPr>
          <p:cNvPr id="7" name="Image 23">
            <a:extLst>
              <a:ext uri="{FF2B5EF4-FFF2-40B4-BE49-F238E27FC236}">
                <a16:creationId xmlns:a16="http://schemas.microsoft.com/office/drawing/2014/main" id="{1E606C51-B45B-D112-73F7-3A7ADC8DD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925" y="2669082"/>
            <a:ext cx="805544" cy="805544"/>
          </a:xfrm>
          <a:prstGeom prst="rect">
            <a:avLst/>
          </a:prstGeom>
        </p:spPr>
      </p:pic>
    </p:spTree>
    <p:extLst>
      <p:ext uri="{BB962C8B-B14F-4D97-AF65-F5344CB8AC3E}">
        <p14:creationId xmlns:p14="http://schemas.microsoft.com/office/powerpoint/2010/main" val="2033408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957454" y="274071"/>
            <a:ext cx="10277091" cy="377283"/>
          </a:xfrm>
          <a:noFill/>
        </p:spPr>
        <p:txBody>
          <a:bodyPr wrap="square">
            <a:spAutoFit/>
          </a:bodyPr>
          <a:lstStyle/>
          <a:p>
            <a:pPr>
              <a:lnSpc>
                <a:spcPct val="125000"/>
              </a:lnSpc>
              <a:buClr>
                <a:srgbClr val="000000"/>
              </a:buClr>
            </a:pPr>
            <a:r>
              <a:rPr lang="fr-FR" dirty="0">
                <a:solidFill>
                  <a:schemeClr val="tx1">
                    <a:lumMod val="50000"/>
                    <a:lumOff val="50000"/>
                  </a:schemeClr>
                </a:solidFill>
              </a:rPr>
              <a:t>Avant de finir, faisons un petit résumé ensemble ! Alors, qui peut me rappeler ce qu’on a appris?</a:t>
            </a:r>
            <a:endParaRPr lang="fr-FR" dirty="0">
              <a:solidFill>
                <a:schemeClr val="tx1">
                  <a:lumMod val="50000"/>
                  <a:lumOff val="50000"/>
                </a:schemeClr>
              </a:solidFill>
              <a:ea typeface="+mn-ea"/>
            </a:endParaRPr>
          </a:p>
        </p:txBody>
      </p:sp>
      <p:pic>
        <p:nvPicPr>
          <p:cNvPr id="30" name="Google Shape;289;p51">
            <a:extLst>
              <a:ext uri="{FF2B5EF4-FFF2-40B4-BE49-F238E27FC236}">
                <a16:creationId xmlns:a16="http://schemas.microsoft.com/office/drawing/2014/main" id="{B630ECC6-AE75-1A9B-8BE2-CEADA872F34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Espace réservé du contenu 4">
            <a:extLst>
              <a:ext uri="{FF2B5EF4-FFF2-40B4-BE49-F238E27FC236}">
                <a16:creationId xmlns:a16="http://schemas.microsoft.com/office/drawing/2014/main" id="{73A67868-B17F-7F45-18BD-1CD7E5E09CE3}"/>
              </a:ext>
            </a:extLst>
          </p:cNvPr>
          <p:cNvSpPr>
            <a:spLocks noGrp="1"/>
          </p:cNvSpPr>
          <p:nvPr>
            <p:ph sz="quarter" idx="11"/>
          </p:nvPr>
        </p:nvSpPr>
        <p:spPr/>
        <p:txBody>
          <a:bodyPr/>
          <a:lstStyle/>
          <a:p>
            <a:endParaRPr lang="fr-MA"/>
          </a:p>
        </p:txBody>
      </p:sp>
      <p:pic>
        <p:nvPicPr>
          <p:cNvPr id="3" name="Image 2" descr="Une image contenant texte, capture d’écran, Police, nombre&#10;&#10;Le contenu généré par l’IA peut être incorrect.">
            <a:extLst>
              <a:ext uri="{FF2B5EF4-FFF2-40B4-BE49-F238E27FC236}">
                <a16:creationId xmlns:a16="http://schemas.microsoft.com/office/drawing/2014/main" id="{8C5C6F56-E131-3683-CCD3-7534CB76F42E}"/>
              </a:ext>
            </a:extLst>
          </p:cNvPr>
          <p:cNvPicPr>
            <a:picLocks noChangeAspect="1"/>
          </p:cNvPicPr>
          <p:nvPr/>
        </p:nvPicPr>
        <p:blipFill>
          <a:blip r:embed="rId3"/>
          <a:stretch>
            <a:fillRect/>
          </a:stretch>
        </p:blipFill>
        <p:spPr>
          <a:xfrm>
            <a:off x="422758" y="2610535"/>
            <a:ext cx="4857322" cy="2249136"/>
          </a:xfrm>
          <a:prstGeom prst="rect">
            <a:avLst/>
          </a:prstGeom>
        </p:spPr>
      </p:pic>
      <p:pic>
        <p:nvPicPr>
          <p:cNvPr id="4" name="Image 3" descr="Une image contenant texte, capture d’écran, diagramme, logiciel&#10;&#10;Le contenu généré par l’IA peut être incorrect.">
            <a:extLst>
              <a:ext uri="{FF2B5EF4-FFF2-40B4-BE49-F238E27FC236}">
                <a16:creationId xmlns:a16="http://schemas.microsoft.com/office/drawing/2014/main" id="{238229F1-A548-EB90-3229-590E92AF2D9B}"/>
              </a:ext>
            </a:extLst>
          </p:cNvPr>
          <p:cNvPicPr>
            <a:picLocks noChangeAspect="1"/>
          </p:cNvPicPr>
          <p:nvPr/>
        </p:nvPicPr>
        <p:blipFill>
          <a:blip r:embed="rId4"/>
          <a:stretch>
            <a:fillRect/>
          </a:stretch>
        </p:blipFill>
        <p:spPr>
          <a:xfrm>
            <a:off x="5417329" y="1299667"/>
            <a:ext cx="6473833" cy="4870873"/>
          </a:xfrm>
          <a:prstGeom prst="rect">
            <a:avLst/>
          </a:prstGeom>
        </p:spPr>
      </p:pic>
    </p:spTree>
    <p:extLst>
      <p:ext uri="{BB962C8B-B14F-4D97-AF65-F5344CB8AC3E}">
        <p14:creationId xmlns:p14="http://schemas.microsoft.com/office/powerpoint/2010/main" val="787385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Et on termine par cette carte lexicale.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sz="1100" noProof="0" dirty="0">
                <a:solidFill>
                  <a:schemeClr val="tx1">
                    <a:lumMod val="50000"/>
                    <a:lumOff val="50000"/>
                  </a:schemeClr>
                </a:solidFill>
              </a:rPr>
              <a:t>Faire participer les élèves à la lecture de la carte</a:t>
            </a:r>
          </a:p>
        </p:txBody>
      </p:sp>
      <p:grpSp>
        <p:nvGrpSpPr>
          <p:cNvPr id="3" name="Google Shape;2004;p176">
            <a:extLst>
              <a:ext uri="{FF2B5EF4-FFF2-40B4-BE49-F238E27FC236}">
                <a16:creationId xmlns:a16="http://schemas.microsoft.com/office/drawing/2014/main" id="{0856EB9A-7017-4620-1D45-E3DDBCB45426}"/>
              </a:ext>
            </a:extLst>
          </p:cNvPr>
          <p:cNvGrpSpPr/>
          <p:nvPr/>
        </p:nvGrpSpPr>
        <p:grpSpPr>
          <a:xfrm>
            <a:off x="378372" y="1263731"/>
            <a:ext cx="11468211" cy="5046581"/>
            <a:chOff x="279385" y="1039998"/>
            <a:chExt cx="8609972" cy="3784935"/>
          </a:xfrm>
        </p:grpSpPr>
        <p:sp>
          <p:nvSpPr>
            <p:cNvPr id="6" name="Google Shape;2005;p176">
              <a:extLst>
                <a:ext uri="{FF2B5EF4-FFF2-40B4-BE49-F238E27FC236}">
                  <a16:creationId xmlns:a16="http://schemas.microsoft.com/office/drawing/2014/main" id="{9D8FF637-F29E-5926-A68E-04B1AEFD0F8E}"/>
                </a:ext>
              </a:extLst>
            </p:cNvPr>
            <p:cNvSpPr/>
            <p:nvPr/>
          </p:nvSpPr>
          <p:spPr>
            <a:xfrm>
              <a:off x="285691" y="1426310"/>
              <a:ext cx="8562578" cy="3398623"/>
            </a:xfrm>
            <a:prstGeom prst="rect">
              <a:avLst/>
            </a:prstGeom>
            <a:solidFill>
              <a:sysClr val="window" lastClr="FFFFFF">
                <a:lumMod val="95000"/>
              </a:sysClr>
            </a:solidFill>
            <a:ln w="19046" cap="flat">
              <a:no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2006;p176">
              <a:extLst>
                <a:ext uri="{FF2B5EF4-FFF2-40B4-BE49-F238E27FC236}">
                  <a16:creationId xmlns:a16="http://schemas.microsoft.com/office/drawing/2014/main" id="{7BBDD7F7-14F6-1624-BE14-C3D8C3D01247}"/>
                </a:ext>
              </a:extLst>
            </p:cNvPr>
            <p:cNvSpPr/>
            <p:nvPr/>
          </p:nvSpPr>
          <p:spPr>
            <a:xfrm>
              <a:off x="2850874" y="2264718"/>
              <a:ext cx="2979714" cy="957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pPr algn="ctr"/>
              <a:r>
                <a:rPr lang="fr-FR" sz="2400" b="1" dirty="0">
                  <a:solidFill>
                    <a:srgbClr val="106585"/>
                  </a:solidFill>
                  <a:latin typeface="Calibri" panose="020F0502020204030204"/>
                </a:rPr>
                <a:t>Identifier les couches de l’atmosphère et leurs composantes</a:t>
              </a:r>
            </a:p>
          </p:txBody>
        </p:sp>
        <p:sp>
          <p:nvSpPr>
            <p:cNvPr id="8" name="Google Shape;2007;p176">
              <a:extLst>
                <a:ext uri="{FF2B5EF4-FFF2-40B4-BE49-F238E27FC236}">
                  <a16:creationId xmlns:a16="http://schemas.microsoft.com/office/drawing/2014/main" id="{51D1B15C-9A61-D37C-77B8-DC795430B4B6}"/>
                </a:ext>
              </a:extLst>
            </p:cNvPr>
            <p:cNvSpPr/>
            <p:nvPr/>
          </p:nvSpPr>
          <p:spPr>
            <a:xfrm>
              <a:off x="615066" y="2082394"/>
              <a:ext cx="1899776" cy="1074017"/>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1D9A78"/>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3" name="Google Shape;2008;p176">
              <a:extLst>
                <a:ext uri="{FF2B5EF4-FFF2-40B4-BE49-F238E27FC236}">
                  <a16:creationId xmlns:a16="http://schemas.microsoft.com/office/drawing/2014/main" id="{8509BBED-58F4-CA9F-A0DD-F4638083BC99}"/>
                </a:ext>
              </a:extLst>
            </p:cNvPr>
            <p:cNvSpPr txBox="1"/>
            <p:nvPr/>
          </p:nvSpPr>
          <p:spPr>
            <a:xfrm>
              <a:off x="3532344" y="1926967"/>
              <a:ext cx="1714500" cy="30004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54AFE9"/>
                  </a:solidFill>
                  <a:effectLst/>
                  <a:uLnTx/>
                  <a:uFillTx/>
                  <a:latin typeface="Calibri" panose="020F0502020204030204" pitchFamily="34" charset="0"/>
                  <a:ea typeface="Calibri" panose="020F0502020204030204" pitchFamily="34" charset="0"/>
                  <a:cs typeface="Calibri" panose="020F0502020204030204" pitchFamily="34" charset="0"/>
                </a:rPr>
                <a:t>Ma tâche :</a:t>
              </a:r>
            </a:p>
          </p:txBody>
        </p:sp>
        <p:sp>
          <p:nvSpPr>
            <p:cNvPr id="34" name="Google Shape;2009;p176">
              <a:extLst>
                <a:ext uri="{FF2B5EF4-FFF2-40B4-BE49-F238E27FC236}">
                  <a16:creationId xmlns:a16="http://schemas.microsoft.com/office/drawing/2014/main" id="{44215F64-7F36-F2A9-900A-5E0A986B07BE}"/>
                </a:ext>
              </a:extLst>
            </p:cNvPr>
            <p:cNvSpPr txBox="1"/>
            <p:nvPr/>
          </p:nvSpPr>
          <p:spPr>
            <a:xfrm>
              <a:off x="579223" y="1660109"/>
              <a:ext cx="1935619" cy="30004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1D9A78"/>
                  </a:solidFill>
                  <a:effectLst/>
                  <a:uLnTx/>
                  <a:uFillTx/>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35" name="Google Shape;2010;p176">
              <a:extLst>
                <a:ext uri="{FF2B5EF4-FFF2-40B4-BE49-F238E27FC236}">
                  <a16:creationId xmlns:a16="http://schemas.microsoft.com/office/drawing/2014/main" id="{19D72E66-E9BA-8A65-6619-94AF04E81ECB}"/>
                </a:ext>
              </a:extLst>
            </p:cNvPr>
            <p:cNvSpPr/>
            <p:nvPr/>
          </p:nvSpPr>
          <p:spPr>
            <a:xfrm>
              <a:off x="6446463" y="1515825"/>
              <a:ext cx="2040393" cy="647451"/>
            </a:xfrm>
            <a:prstGeom prst="rect">
              <a:avLst/>
            </a:pr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Google Shape;2011;p176">
              <a:extLst>
                <a:ext uri="{FF2B5EF4-FFF2-40B4-BE49-F238E27FC236}">
                  <a16:creationId xmlns:a16="http://schemas.microsoft.com/office/drawing/2014/main" id="{485D79A5-56AA-079B-A422-0D100AA75B49}"/>
                </a:ext>
              </a:extLst>
            </p:cNvPr>
            <p:cNvSpPr txBox="1"/>
            <p:nvPr/>
          </p:nvSpPr>
          <p:spPr>
            <a:xfrm>
              <a:off x="6436297" y="1473333"/>
              <a:ext cx="1714500" cy="300044"/>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37" name="Google Shape;2012;p176">
              <a:extLst>
                <a:ext uri="{FF2B5EF4-FFF2-40B4-BE49-F238E27FC236}">
                  <a16:creationId xmlns:a16="http://schemas.microsoft.com/office/drawing/2014/main" id="{39BFD0CC-336B-BD16-61C9-DEC22D5334BB}"/>
                </a:ext>
              </a:extLst>
            </p:cNvPr>
            <p:cNvSpPr/>
            <p:nvPr/>
          </p:nvSpPr>
          <p:spPr>
            <a:xfrm>
              <a:off x="574825" y="3995013"/>
              <a:ext cx="5691627"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Google Shape;2013;p176">
              <a:extLst>
                <a:ext uri="{FF2B5EF4-FFF2-40B4-BE49-F238E27FC236}">
                  <a16:creationId xmlns:a16="http://schemas.microsoft.com/office/drawing/2014/main" id="{6E8CBAFD-8CDB-416F-76A6-BF61AB924FE8}"/>
                </a:ext>
              </a:extLst>
            </p:cNvPr>
            <p:cNvSpPr txBox="1"/>
            <p:nvPr/>
          </p:nvSpPr>
          <p:spPr>
            <a:xfrm>
              <a:off x="630227" y="3698923"/>
              <a:ext cx="2540248" cy="300044"/>
            </a:xfrm>
            <a:prstGeom prst="rect">
              <a:avLst/>
            </a:prstGeom>
            <a:noFill/>
            <a:ln cap="flat">
              <a:noFill/>
            </a:ln>
          </p:spPr>
          <p:txBody>
            <a:bodyPr vert="horz" wrap="square" lIns="91427" tIns="45695" rIns="91427" bIns="45695" anchor="t" anchorCtr="0"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39" name="Google Shape;2015;p176">
              <a:extLst>
                <a:ext uri="{FF2B5EF4-FFF2-40B4-BE49-F238E27FC236}">
                  <a16:creationId xmlns:a16="http://schemas.microsoft.com/office/drawing/2014/main" id="{1DC2E357-BB4C-A024-0CA9-7AFADFD41E29}"/>
                </a:ext>
              </a:extLst>
            </p:cNvPr>
            <p:cNvSpPr txBox="1"/>
            <p:nvPr/>
          </p:nvSpPr>
          <p:spPr>
            <a:xfrm>
              <a:off x="937116" y="2501631"/>
              <a:ext cx="1279838" cy="300044"/>
            </a:xfrm>
            <a:prstGeom prst="rect">
              <a:avLst/>
            </a:prstGeom>
            <a:noFill/>
            <a:ln cap="flat">
              <a:noFill/>
            </a:ln>
          </p:spPr>
          <p:txBody>
            <a:bodyPr vert="horz" wrap="square" lIns="91427" tIns="45695" rIns="91427" bIns="45695" anchor="t" anchorCtr="0" compatLnSpc="1">
              <a:spAutoFit/>
            </a:bodyPr>
            <a:lstStyle/>
            <a:p>
              <a:pPr lvl="0" algn="ctr">
                <a:spcBef>
                  <a:spcPts val="300"/>
                </a:spcBef>
                <a:spcAft>
                  <a:spcPts val="300"/>
                </a:spcAft>
                <a:defRPr/>
              </a:pPr>
              <a:r>
                <a:rPr lang="fr-MA" sz="2000" b="1" kern="0" dirty="0">
                  <a:solidFill>
                    <a:prstClr val="black"/>
                  </a:solidFill>
                  <a:latin typeface="Calibri" panose="020F0502020204030204"/>
                </a:rPr>
                <a:t>Atmosphère</a:t>
              </a:r>
            </a:p>
          </p:txBody>
        </p:sp>
        <p:sp>
          <p:nvSpPr>
            <p:cNvPr id="40" name="Google Shape;2016;p176">
              <a:extLst>
                <a:ext uri="{FF2B5EF4-FFF2-40B4-BE49-F238E27FC236}">
                  <a16:creationId xmlns:a16="http://schemas.microsoft.com/office/drawing/2014/main" id="{1CEFA7F5-787E-E812-4892-0044B7D8E9DF}"/>
                </a:ext>
              </a:extLst>
            </p:cNvPr>
            <p:cNvSpPr txBox="1"/>
            <p:nvPr/>
          </p:nvSpPr>
          <p:spPr>
            <a:xfrm>
              <a:off x="6499914" y="1725165"/>
              <a:ext cx="1599592" cy="484710"/>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i="0" u="none" strike="noStrike" kern="0" cap="none" spc="0" normalizeH="0" baseline="0" noProof="0" dirty="0">
                  <a:ln>
                    <a:noFill/>
                  </a:ln>
                  <a:solidFill>
                    <a:srgbClr val="000000"/>
                  </a:solidFill>
                  <a:effectLst/>
                  <a:uLnTx/>
                  <a:uFillTx/>
                  <a:latin typeface="Calibri" panose="020F0502020204030204"/>
                </a:rPr>
                <a:t>Compléter</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dirty="0">
                  <a:solidFill>
                    <a:srgbClr val="000000"/>
                  </a:solidFill>
                  <a:latin typeface="Calibri" panose="020F0502020204030204"/>
                </a:rPr>
                <a:t>Déterminer</a:t>
              </a:r>
              <a:endParaRPr kumimoji="0" lang="fr-FR" i="0" u="none" strike="noStrike" kern="0" cap="none" spc="0" normalizeH="0" baseline="0" noProof="0" dirty="0">
                <a:ln>
                  <a:noFill/>
                </a:ln>
                <a:solidFill>
                  <a:srgbClr val="000000"/>
                </a:solidFill>
                <a:effectLst/>
                <a:uLnTx/>
                <a:uFillTx/>
                <a:latin typeface="Calibri" panose="020F0502020204030204"/>
              </a:endParaRPr>
            </a:p>
          </p:txBody>
        </p:sp>
        <p:sp>
          <p:nvSpPr>
            <p:cNvPr id="41" name="Google Shape;2017;p176">
              <a:extLst>
                <a:ext uri="{FF2B5EF4-FFF2-40B4-BE49-F238E27FC236}">
                  <a16:creationId xmlns:a16="http://schemas.microsoft.com/office/drawing/2014/main" id="{8B5661CC-211B-3BF2-E35F-A33F2F49EFA5}"/>
                </a:ext>
              </a:extLst>
            </p:cNvPr>
            <p:cNvSpPr/>
            <p:nvPr/>
          </p:nvSpPr>
          <p:spPr>
            <a:xfrm>
              <a:off x="6499914" y="2390845"/>
              <a:ext cx="2218921" cy="1604168"/>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Google Shape;2018;p176">
              <a:extLst>
                <a:ext uri="{FF2B5EF4-FFF2-40B4-BE49-F238E27FC236}">
                  <a16:creationId xmlns:a16="http://schemas.microsoft.com/office/drawing/2014/main" id="{F09795DC-CF96-AC02-C445-D6993927FB60}"/>
                </a:ext>
              </a:extLst>
            </p:cNvPr>
            <p:cNvSpPr txBox="1"/>
            <p:nvPr/>
          </p:nvSpPr>
          <p:spPr>
            <a:xfrm>
              <a:off x="6546742" y="2390845"/>
              <a:ext cx="2125265" cy="300044"/>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43" name="Google Shape;2019;p176">
              <a:extLst>
                <a:ext uri="{FF2B5EF4-FFF2-40B4-BE49-F238E27FC236}">
                  <a16:creationId xmlns:a16="http://schemas.microsoft.com/office/drawing/2014/main" id="{32F56C74-BF85-EC6D-FFC1-03052CE869FB}"/>
                </a:ext>
              </a:extLst>
            </p:cNvPr>
            <p:cNvSpPr txBox="1"/>
            <p:nvPr/>
          </p:nvSpPr>
          <p:spPr>
            <a:xfrm>
              <a:off x="6539849" y="2636779"/>
              <a:ext cx="2349508" cy="1384956"/>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Atmosphère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Troposphère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Stratosphère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Mésosphère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Thermosphère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Ozone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kern="0" dirty="0">
                  <a:solidFill>
                    <a:srgbClr val="000000"/>
                  </a:solidFill>
                  <a:latin typeface="Calibri" panose="020F0502020204030204"/>
                </a:rPr>
                <a:t>Altitude </a:t>
              </a:r>
            </a:p>
          </p:txBody>
        </p:sp>
        <p:sp>
          <p:nvSpPr>
            <p:cNvPr id="44" name="Google Shape;2022;p176">
              <a:extLst>
                <a:ext uri="{FF2B5EF4-FFF2-40B4-BE49-F238E27FC236}">
                  <a16:creationId xmlns:a16="http://schemas.microsoft.com/office/drawing/2014/main" id="{89697EF0-CC3B-F967-8CA4-3B65E5305173}"/>
                </a:ext>
              </a:extLst>
            </p:cNvPr>
            <p:cNvSpPr txBox="1"/>
            <p:nvPr/>
          </p:nvSpPr>
          <p:spPr>
            <a:xfrm>
              <a:off x="579222" y="4014143"/>
              <a:ext cx="3615445" cy="336400"/>
            </a:xfrm>
            <a:prstGeom prst="rect">
              <a:avLst/>
            </a:prstGeom>
            <a:noFill/>
            <a:ln cap="flat">
              <a:noFill/>
            </a:ln>
          </p:spPr>
          <p:txBody>
            <a:bodyPr vert="horz" wrap="square" lIns="91427" tIns="45695" rIns="91427" bIns="45695" anchor="t" anchorCtr="0" compatLnSpc="1">
              <a:spAutoFit/>
            </a:bodyPr>
            <a:lstStyle/>
            <a:p>
              <a:pPr marL="285750" marR="0" lvl="0" indent="-285750" defTabSz="1219170" eaLnBrk="1" fontAlgn="auto" latinLnBrk="0" hangingPunct="1">
                <a:lnSpc>
                  <a:spcPct val="125000"/>
                </a:lnSpc>
                <a:spcBef>
                  <a:spcPts val="0"/>
                </a:spcBef>
                <a:spcAft>
                  <a:spcPts val="0"/>
                </a:spcAft>
                <a:buClr>
                  <a:srgbClr val="000000"/>
                </a:buClr>
                <a:buSzPts val="1100"/>
                <a:buFontTx/>
                <a:buChar char="-"/>
                <a:tabLst/>
                <a:defRPr sz="1800" b="0" i="0" u="none" strike="noStrike" kern="0" cap="none" spc="0" baseline="0">
                  <a:solidFill>
                    <a:srgbClr val="000000"/>
                  </a:solidFill>
                  <a:uFillTx/>
                </a:defRPr>
              </a:pPr>
              <a:endParaRPr kumimoji="0" lang="fr-FR" sz="2000" b="1" i="0" u="none" strike="noStrike" kern="0" cap="none" spc="-70" normalizeH="0" baseline="0" noProof="0" dirty="0">
                <a:ln>
                  <a:noFill/>
                </a:ln>
                <a:solidFill>
                  <a:srgbClr val="000000"/>
                </a:solidFill>
                <a:effectLst/>
                <a:uLnTx/>
                <a:uFillTx/>
                <a:latin typeface="Calibri" panose="020F0502020204030204"/>
              </a:endParaRPr>
            </a:p>
          </p:txBody>
        </p:sp>
        <p:cxnSp>
          <p:nvCxnSpPr>
            <p:cNvPr id="45" name="Google Shape;2023;p176">
              <a:extLst>
                <a:ext uri="{FF2B5EF4-FFF2-40B4-BE49-F238E27FC236}">
                  <a16:creationId xmlns:a16="http://schemas.microsoft.com/office/drawing/2014/main" id="{651FF069-A59D-2E9D-785E-878C9D700465}"/>
                </a:ext>
              </a:extLst>
            </p:cNvPr>
            <p:cNvCxnSpPr>
              <a:cxnSpLocks/>
              <a:stCxn id="7" idx="2"/>
              <a:endCxn id="37" idx="0"/>
            </p:cNvCxnSpPr>
            <p:nvPr/>
          </p:nvCxnSpPr>
          <p:spPr>
            <a:xfrm rot="5400000">
              <a:off x="3494172" y="3148454"/>
              <a:ext cx="773026" cy="920092"/>
            </a:xfrm>
            <a:prstGeom prst="bentConnector3">
              <a:avLst>
                <a:gd name="adj1" fmla="val 50000"/>
              </a:avLst>
            </a:prstGeom>
            <a:noFill/>
            <a:ln w="7150" cap="flat">
              <a:solidFill>
                <a:srgbClr val="54AFE9"/>
              </a:solidFill>
              <a:prstDash val="solid"/>
              <a:round/>
            </a:ln>
          </p:spPr>
        </p:cxnSp>
        <p:cxnSp>
          <p:nvCxnSpPr>
            <p:cNvPr id="49" name="Google Shape;2027;p176">
              <a:extLst>
                <a:ext uri="{FF2B5EF4-FFF2-40B4-BE49-F238E27FC236}">
                  <a16:creationId xmlns:a16="http://schemas.microsoft.com/office/drawing/2014/main" id="{2F763365-9284-AD60-DB38-2EA36B41EADE}"/>
                </a:ext>
              </a:extLst>
            </p:cNvPr>
            <p:cNvCxnSpPr>
              <a:cxnSpLocks/>
              <a:stCxn id="7" idx="1"/>
            </p:cNvCxnSpPr>
            <p:nvPr/>
          </p:nvCxnSpPr>
          <p:spPr>
            <a:xfrm>
              <a:off x="5830588" y="2743353"/>
              <a:ext cx="628238" cy="1407213"/>
            </a:xfrm>
            <a:prstGeom prst="bentConnector2">
              <a:avLst/>
            </a:prstGeom>
            <a:noFill/>
            <a:ln w="7150" cap="flat">
              <a:solidFill>
                <a:srgbClr val="54AFE9"/>
              </a:solidFill>
              <a:prstDash val="solid"/>
              <a:round/>
            </a:ln>
          </p:spPr>
        </p:cxnSp>
        <p:sp>
          <p:nvSpPr>
            <p:cNvPr id="50" name="Google Shape;2028;p176">
              <a:extLst>
                <a:ext uri="{FF2B5EF4-FFF2-40B4-BE49-F238E27FC236}">
                  <a16:creationId xmlns:a16="http://schemas.microsoft.com/office/drawing/2014/main" id="{68E7F4CD-D9DB-2DAC-0FCE-81943BF66405}"/>
                </a:ext>
              </a:extLst>
            </p:cNvPr>
            <p:cNvSpPr/>
            <p:nvPr/>
          </p:nvSpPr>
          <p:spPr>
            <a:xfrm>
              <a:off x="279385" y="1039998"/>
              <a:ext cx="8585230" cy="348454"/>
            </a:xfrm>
            <a:prstGeom prst="rect">
              <a:avLst/>
            </a:prstGeom>
            <a:solidFill>
              <a:srgbClr val="1D6FA9"/>
            </a:solidFill>
            <a:ln cap="flat">
              <a:solidFill>
                <a:srgbClr val="DCE6F2"/>
              </a:solidFill>
              <a:prstDash val="solid"/>
            </a:ln>
          </p:spPr>
          <p:txBody>
            <a:bodyPr vert="horz" wrap="square" lIns="91427" tIns="45695" rIns="91427" bIns="45695" anchor="ctr" anchorCtr="0" compatLnSpc="1">
              <a:no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 CARTE LEXICALE</a:t>
              </a:r>
            </a:p>
          </p:txBody>
        </p:sp>
        <p:cxnSp>
          <p:nvCxnSpPr>
            <p:cNvPr id="54" name="Google Shape;2027;p176">
              <a:extLst>
                <a:ext uri="{FF2B5EF4-FFF2-40B4-BE49-F238E27FC236}">
                  <a16:creationId xmlns:a16="http://schemas.microsoft.com/office/drawing/2014/main" id="{3A8B4766-F876-4489-2CD8-52591F0B8CB8}"/>
                </a:ext>
              </a:extLst>
            </p:cNvPr>
            <p:cNvCxnSpPr>
              <a:cxnSpLocks/>
            </p:cNvCxnSpPr>
            <p:nvPr/>
          </p:nvCxnSpPr>
          <p:spPr>
            <a:xfrm rot="5400000" flipH="1" flipV="1">
              <a:off x="5779183" y="2112856"/>
              <a:ext cx="812104" cy="410631"/>
            </a:xfrm>
            <a:prstGeom prst="bentConnector3">
              <a:avLst>
                <a:gd name="adj1" fmla="val 99261"/>
              </a:avLst>
            </a:prstGeom>
            <a:noFill/>
            <a:ln w="7150" cap="flat">
              <a:solidFill>
                <a:srgbClr val="54AFE9"/>
              </a:solidFill>
              <a:prstDash val="solid"/>
              <a:round/>
            </a:ln>
          </p:spPr>
        </p:cxnSp>
      </p:grpSp>
      <p:sp>
        <p:nvSpPr>
          <p:cNvPr id="5" name="Google Shape;2024;p176">
            <a:extLst>
              <a:ext uri="{FF2B5EF4-FFF2-40B4-BE49-F238E27FC236}">
                <a16:creationId xmlns:a16="http://schemas.microsoft.com/office/drawing/2014/main" id="{194A968E-B0C3-BE87-50E9-8484F01BEB8E}"/>
              </a:ext>
            </a:extLst>
          </p:cNvPr>
          <p:cNvSpPr/>
          <p:nvPr/>
        </p:nvSpPr>
        <p:spPr>
          <a:xfrm>
            <a:off x="8674389" y="5289859"/>
            <a:ext cx="2955533" cy="748334"/>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marL="287857" lvl="0" indent="-296331" defTabSz="1219170">
              <a:buClr>
                <a:srgbClr val="000000"/>
              </a:buClr>
              <a:buSzPts val="1100"/>
              <a:buFont typeface="Arial"/>
              <a:buChar char="•"/>
              <a:defRPr sz="1800" b="0" i="0" u="none" strike="noStrike" kern="0" cap="none" spc="0" baseline="0">
                <a:solidFill>
                  <a:srgbClr val="000000"/>
                </a:solidFill>
                <a:uFillTx/>
              </a:defRPr>
            </a:pPr>
            <a:r>
              <a:rPr lang="fr-FR" sz="1600" b="1" kern="0" dirty="0">
                <a:solidFill>
                  <a:srgbClr val="000000"/>
                </a:solidFill>
                <a:latin typeface="Calibri" panose="020F0502020204030204"/>
              </a:rPr>
              <a:t>Augmente / diminue</a:t>
            </a:r>
          </a:p>
        </p:txBody>
      </p:sp>
      <p:sp>
        <p:nvSpPr>
          <p:cNvPr id="10" name="ZoneTexte 9">
            <a:extLst>
              <a:ext uri="{FF2B5EF4-FFF2-40B4-BE49-F238E27FC236}">
                <a16:creationId xmlns:a16="http://schemas.microsoft.com/office/drawing/2014/main" id="{96026F4C-6DA1-BF1D-FDFF-A4342FFEF997}"/>
              </a:ext>
            </a:extLst>
          </p:cNvPr>
          <p:cNvSpPr txBox="1"/>
          <p:nvPr/>
        </p:nvSpPr>
        <p:spPr>
          <a:xfrm>
            <a:off x="921970" y="5211446"/>
            <a:ext cx="6594194" cy="1015663"/>
          </a:xfrm>
          <a:prstGeom prst="rect">
            <a:avLst/>
          </a:prstGeom>
          <a:noFill/>
        </p:spPr>
        <p:txBody>
          <a:bodyPr wrap="square">
            <a:spAutoFit/>
          </a:bodyPr>
          <a:lstStyle/>
          <a:p>
            <a:pPr marL="342900" indent="-342900">
              <a:buFont typeface="Wingdings" panose="05000000000000000000" pitchFamily="2" charset="2"/>
              <a:buChar char="§"/>
            </a:pPr>
            <a:r>
              <a:rPr lang="fr-FR" sz="1500" b="1" dirty="0"/>
              <a:t>La stratosphère s’étend de ...</a:t>
            </a:r>
            <a:r>
              <a:rPr lang="fr-FR" sz="1500" b="1" dirty="0">
                <a:solidFill>
                  <a:srgbClr val="FF0000"/>
                </a:solidFill>
              </a:rPr>
              <a:t> </a:t>
            </a:r>
            <a:r>
              <a:rPr lang="fr-FR" sz="1500" b="1" dirty="0"/>
              <a:t>à</a:t>
            </a:r>
            <a:r>
              <a:rPr lang="fr-FR" sz="1500" b="1" dirty="0">
                <a:solidFill>
                  <a:srgbClr val="FF0000"/>
                </a:solidFill>
              </a:rPr>
              <a:t> </a:t>
            </a:r>
            <a:r>
              <a:rPr lang="fr-FR" sz="1500" b="1" dirty="0"/>
              <a:t>... km d’altitude.</a:t>
            </a:r>
          </a:p>
          <a:p>
            <a:pPr marL="342900" indent="-342900">
              <a:buFont typeface="Wingdings" panose="05000000000000000000" pitchFamily="2" charset="2"/>
              <a:buChar char="§"/>
            </a:pPr>
            <a:r>
              <a:rPr lang="fr-FR" sz="1500" b="1" dirty="0"/>
              <a:t>La température ...</a:t>
            </a:r>
            <a:r>
              <a:rPr lang="fr-FR" sz="1500" b="1" dirty="0">
                <a:solidFill>
                  <a:srgbClr val="FF0000"/>
                </a:solidFill>
              </a:rPr>
              <a:t> </a:t>
            </a:r>
            <a:r>
              <a:rPr lang="fr-FR" sz="1500" b="1" dirty="0"/>
              <a:t>... quand on monte plus haut.</a:t>
            </a:r>
          </a:p>
          <a:p>
            <a:pPr marL="342900" indent="-342900">
              <a:buFont typeface="Wingdings" panose="05000000000000000000" pitchFamily="2" charset="2"/>
              <a:buChar char="§"/>
            </a:pPr>
            <a:r>
              <a:rPr lang="fr-FR" sz="1500" b="1" dirty="0"/>
              <a:t>La stratosphère est composée principalement de ...... .</a:t>
            </a:r>
          </a:p>
          <a:p>
            <a:pPr marL="342900" indent="-342900">
              <a:buFont typeface="Wingdings" panose="05000000000000000000" pitchFamily="2" charset="2"/>
              <a:buChar char="§"/>
            </a:pPr>
            <a:r>
              <a:rPr lang="fr-FR" sz="1500" b="1" dirty="0"/>
              <a:t>Le rôle principal de la stratosphère est .......</a:t>
            </a:r>
            <a:endParaRPr lang="fr-MA" sz="1500" b="1" dirty="0"/>
          </a:p>
        </p:txBody>
      </p:sp>
      <p:sp>
        <p:nvSpPr>
          <p:cNvPr id="9" name="Google Shape;2025;p176">
            <a:extLst>
              <a:ext uri="{FF2B5EF4-FFF2-40B4-BE49-F238E27FC236}">
                <a16:creationId xmlns:a16="http://schemas.microsoft.com/office/drawing/2014/main" id="{6BB9551F-1FB6-B4D7-4DCB-5BDBE90AE8E8}"/>
              </a:ext>
            </a:extLst>
          </p:cNvPr>
          <p:cNvSpPr txBox="1"/>
          <p:nvPr/>
        </p:nvSpPr>
        <p:spPr>
          <a:xfrm>
            <a:off x="8909159" y="5211446"/>
            <a:ext cx="2575890" cy="369281"/>
          </a:xfrm>
          <a:prstGeom prst="rect">
            <a:avLst/>
          </a:prstGeom>
          <a:noFill/>
          <a:ln cap="flat">
            <a:noFill/>
          </a:ln>
        </p:spPr>
        <p:txBody>
          <a:bodyPr vert="horz" wrap="square" lIns="91427" tIns="45695" rIns="91427" bIns="45695" anchor="t" anchorCtr="1" compatLnSpc="1">
            <a:sp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Mots pour décrire</a:t>
            </a:r>
          </a:p>
        </p:txBody>
      </p:sp>
    </p:spTree>
    <p:extLst>
      <p:ext uri="{BB962C8B-B14F-4D97-AF65-F5344CB8AC3E}">
        <p14:creationId xmlns:p14="http://schemas.microsoft.com/office/powerpoint/2010/main" val="6085218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a:noFill/>
        </p:spPr>
        <p:txBody>
          <a:bodyPr wrap="square">
            <a:spAutoFit/>
          </a:bodyPr>
          <a:lstStyle/>
          <a:p>
            <a:pPr>
              <a:lnSpc>
                <a:spcPct val="125000"/>
              </a:lnSpc>
              <a:buClr>
                <a:srgbClr val="000000"/>
              </a:buClr>
            </a:pPr>
            <a:r>
              <a:rPr lang="fr-FR" dirty="0">
                <a:solidFill>
                  <a:schemeClr val="tx1">
                    <a:lumMod val="50000"/>
                    <a:lumOff val="50000"/>
                  </a:schemeClr>
                </a:solidFill>
                <a:ea typeface="+mn-ea"/>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sz="1100" noProof="0" dirty="0">
                <a:solidFill>
                  <a:schemeClr val="tx1">
                    <a:lumMod val="50000"/>
                    <a:lumOff val="50000"/>
                  </a:schemeClr>
                </a:solidFill>
              </a:rPr>
              <a:t>Inciter les élèves à faire l’exercice à la maison.</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3696790" y="1435830"/>
            <a:ext cx="4798420" cy="4536947"/>
          </a:xfrm>
          <a:prstGeom prst="rect">
            <a:avLst/>
          </a:prstGeom>
          <a:noFill/>
          <a:ln cap="flat">
            <a:noFill/>
          </a:ln>
        </p:spPr>
      </p:pic>
    </p:spTree>
    <p:extLst>
      <p:ext uri="{BB962C8B-B14F-4D97-AF65-F5344CB8AC3E}">
        <p14:creationId xmlns:p14="http://schemas.microsoft.com/office/powerpoint/2010/main" val="27110117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noProof="0" dirty="0"/>
              <a:t>Le feedback ne doit pas être un jugement sur l’élève ni sur ses capacités</a:t>
            </a:r>
          </a:p>
          <a:p>
            <a:pPr algn="just"/>
            <a:r>
              <a:rPr lang="fr-FR" sz="1200" noProof="0" dirty="0"/>
              <a:t>Le feedback est une opportunité d’apprentissage pour les élèves en exploitant des erreurs ou de bonnes réponses</a:t>
            </a:r>
          </a:p>
          <a:p>
            <a:pPr algn="just"/>
            <a:r>
              <a:rPr lang="fr-FR" sz="1200" noProof="0" dirty="0"/>
              <a:t>Le feedback permet aux élèves d’être conscients des critères de réussite d’une tâche </a:t>
            </a:r>
          </a:p>
          <a:p>
            <a:pPr algn="just"/>
            <a:r>
              <a:rPr lang="fr-FR" sz="1200" noProof="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noProof="0" dirty="0"/>
              <a:t>Demander aux élèves de justifier leurs réponses et de verbaliser leur raisonnement</a:t>
            </a:r>
          </a:p>
          <a:p>
            <a:pPr algn="just"/>
            <a:r>
              <a:rPr lang="fr-FR" sz="1400" noProof="0" dirty="0"/>
              <a:t>Donner des feedbacks aux élèves de manière instantanée à chaque fois que l’occasion se présente (ne pas laisser passer des erreurs)</a:t>
            </a:r>
          </a:p>
          <a:p>
            <a:pPr algn="just"/>
            <a:r>
              <a:rPr lang="fr-FR" sz="1400" noProof="0" dirty="0"/>
              <a:t>Donner un feedback spécifique, détaillé et objectif aux élèves:</a:t>
            </a:r>
          </a:p>
          <a:p>
            <a:pPr lvl="1" algn="just">
              <a:buFont typeface="Wingdings" panose="05000000000000000000" pitchFamily="2" charset="2"/>
              <a:buChar char="ü"/>
            </a:pPr>
            <a:r>
              <a:rPr lang="fr-FR" sz="1400" noProof="0" dirty="0"/>
              <a:t>« Voici pourquoi c’est une bonne réponse »; « Voici ce que tu as bien fait … »</a:t>
            </a:r>
          </a:p>
          <a:p>
            <a:pPr lvl="1" algn="just">
              <a:buFont typeface="Wingdings" panose="05000000000000000000" pitchFamily="2" charset="2"/>
              <a:buChar char="ü"/>
            </a:pPr>
            <a:r>
              <a:rPr lang="fr-FR" sz="1400" noProof="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noProof="0" dirty="0"/>
              <a:t>Ne pas donner de feedback ou donner du feedback de manière occasionnelle seulement</a:t>
            </a:r>
          </a:p>
          <a:p>
            <a:pPr algn="just"/>
            <a:r>
              <a:rPr lang="fr-FR" sz="1400" noProof="0" dirty="0"/>
              <a:t>Donner un feedback générique sans préciser pourquoi: « Bien »; « C’est faux » ; « Excellent »</a:t>
            </a:r>
          </a:p>
          <a:p>
            <a:pPr algn="just"/>
            <a:r>
              <a:rPr lang="fr-FR" sz="1400" noProof="0" dirty="0"/>
              <a:t>Porter un jugement de valeur sur l’élève: « Tu es intelligent »; « Tu es paresseux »; …</a:t>
            </a:r>
          </a:p>
          <a:p>
            <a:pPr algn="just"/>
            <a:r>
              <a:rPr lang="fr-FR" sz="1400" noProof="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noProof="0" dirty="0">
                <a:solidFill>
                  <a:srgbClr val="000000"/>
                </a:solidFill>
                <a:sym typeface="Arial"/>
              </a:rPr>
              <a:t>« </a:t>
            </a:r>
            <a:r>
              <a:rPr lang="fr-FR" kern="0" noProof="0" dirty="0">
                <a:solidFill>
                  <a:srgbClr val="000000"/>
                </a:solidFill>
                <a:sym typeface="Arial"/>
                <a:hlinkClick r:id="rId2"/>
              </a:rPr>
              <a:t>Banque des pratiques pédagogiques efficaces </a:t>
            </a:r>
            <a:r>
              <a:rPr lang="fr-FR" kern="0" noProof="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r>
              <a:rPr lang="fr-FR" noProof="0" dirty="0"/>
              <a:t>10 min</a:t>
            </a:r>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r>
              <a:rPr lang="fr-FR" noProof="0" dirty="0"/>
              <a:t>10 min </a:t>
            </a:r>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r>
              <a:rPr lang="fr-FR" noProof="0" dirty="0"/>
              <a:t>05 min </a:t>
            </a:r>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r>
              <a:rPr lang="fr-FR" noProof="0" dirty="0"/>
              <a:t>10 min </a:t>
            </a:r>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r>
              <a:rPr lang="fr-FR" noProof="0" dirty="0"/>
              <a:t>10 min </a:t>
            </a:r>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r>
              <a:rPr lang="fr-FR" noProof="0" dirty="0"/>
              <a:t>05 min</a:t>
            </a:r>
          </a:p>
        </p:txBody>
      </p:sp>
    </p:spTree>
    <p:extLst>
      <p:ext uri="{BB962C8B-B14F-4D97-AF65-F5344CB8AC3E}">
        <p14:creationId xmlns:p14="http://schemas.microsoft.com/office/powerpoint/2010/main" val="1857701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87130771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7193</TotalTime>
  <Words>2546</Words>
  <Application>Microsoft Office PowerPoint</Application>
  <PresentationFormat>Grand écran</PresentationFormat>
  <Paragraphs>476</Paragraphs>
  <Slides>66</Slides>
  <Notes>15</Notes>
  <HiddenSlides>5</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66</vt:i4>
      </vt:variant>
    </vt:vector>
  </HeadingPairs>
  <TitlesOfParts>
    <vt:vector size="76" baseType="lpstr">
      <vt:lpstr>Aptos</vt:lpstr>
      <vt:lpstr>Aptos Display</vt:lpstr>
      <vt:lpstr>Arial</vt:lpstr>
      <vt:lpstr>Calibri</vt:lpstr>
      <vt:lpstr>Calibri-BoldItalic</vt:lpstr>
      <vt:lpstr>Dosis</vt:lpstr>
      <vt:lpstr>Georgia</vt:lpstr>
      <vt:lpstr>Hammersmith One</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Lire le dialogue.</vt:lpstr>
      <vt:lpstr>Présentation PowerPoint</vt:lpstr>
      <vt:lpstr>A la fin de cette séance, vous serez capables de :</vt:lpstr>
      <vt:lpstr>Présentation PowerPoint</vt:lpstr>
      <vt:lpstr>Présentation PowerPoint</vt:lpstr>
      <vt:lpstr>Je commence par définir l’atmosphère.</vt:lpstr>
      <vt:lpstr>Maintenant je vais identifier les différentes couches de l’atmosphère et leurs composantes. La première couche de l’atmosphère, la plus proche de la Terre : la troposphère.</vt:lpstr>
      <vt:lpstr>Ensuite, vient la deuxième couche de l’atmosphère : la stratosphère.</vt:lpstr>
      <vt:lpstr>Puis, la troisième couche : la mésosphère.</vt:lpstr>
      <vt:lpstr>Enfin, la dernière couche : la thermosphère.</vt:lpstr>
      <vt:lpstr>Passons maintenant au rôle des différentes couches de l’atmosphère, en commençant par la troposphère. C’est la couche où vivent les êtres vivants et où se produisent les phénomènes météorologiques (pluie, vent, nuages).</vt:lpstr>
      <vt:lpstr>Ensuite, le rôle de la stratosphère. Elle contient la couche d’ozone qui absorbe une grande partie des rayons ultraviolets du Soleil.</vt:lpstr>
      <vt:lpstr>Puis, le rôle de la mésosphère. elle protège la Terre en brûlant la plupart des météorites qui y pénètrent.</vt:lpstr>
      <vt:lpstr>Enfin le rôle de la thermosphère. Elle absorbe des rayonnements solaires.</vt:lpstr>
      <vt:lpstr>Récapitulons.</vt:lpstr>
      <vt:lpstr>Présentation PowerPoint</vt:lpstr>
      <vt:lpstr>Voici la tâche qu’on me demande de réaliser en suivant deux étapes : d’abord, je complète correctement le schéma ; ensuite, j’identifie les principales caractéristiques de la stratosphère en complétant les phrases.</vt:lpstr>
      <vt:lpstr>Maintenant, je sais ce que contient le document et je peux l’utiliser pour répondre. Je commence par la première consigne. Je dois identifier les différentes couches de l’atmosphère.</vt:lpstr>
      <vt:lpstr>Ensuite, je passe à la deuxième consigne en utilisant le schéma et le tableau pour dégager les principales caractéristiques de la stratosphère. Je suis les étapes suivantes: </vt:lpstr>
      <vt:lpstr>Récapitulons.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Maintenant, vous allez travailler en binôme. Chacun prend 3 minutes pour réaliser l’activité de la page 72 sur le livret. Ensuite, vous comparez vos réponses en justifiant.</vt:lpstr>
      <vt:lpstr>Le temps est terminé. </vt:lpstr>
      <vt:lpstr>Correction.</vt:lpstr>
      <vt:lpstr>Correction.</vt:lpstr>
      <vt:lpstr>Présentation PowerPoint</vt:lpstr>
      <vt:lpstr>Maintenant, vous allez travailler chacun pour soi; prenez l’activité de la page 73 sur le livret.</vt:lpstr>
      <vt:lpstr>Le temps est terminé. </vt:lpstr>
      <vt:lpstr>Correction.</vt:lpstr>
      <vt:lpstr>Correction.</vt:lpstr>
      <vt:lpstr>Présentation PowerPoint</vt:lpstr>
      <vt:lpstr>Qui peut me dire ce que nous avons appris aujourd’hui? </vt:lpstr>
      <vt:lpstr>Présentation PowerPoint</vt:lpstr>
      <vt:lpstr>Avant de finir, faisons un petit résumé ensemble ! Alors, qui peut me rappeler ce qu’on a appris?</vt:lpstr>
      <vt:lpstr>Et on termine par cette carte lexicale.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ahmed el annaoui</cp:lastModifiedBy>
  <cp:revision>595</cp:revision>
  <dcterms:created xsi:type="dcterms:W3CDTF">2025-11-03T10:55:47Z</dcterms:created>
  <dcterms:modified xsi:type="dcterms:W3CDTF">2026-04-11T08:51:52Z</dcterms:modified>
</cp:coreProperties>
</file>