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308" r:id="rId2"/>
    <p:sldId id="288" r:id="rId3"/>
    <p:sldId id="289" r:id="rId4"/>
    <p:sldId id="286" r:id="rId5"/>
    <p:sldId id="2147483642" r:id="rId6"/>
    <p:sldId id="371" r:id="rId7"/>
    <p:sldId id="290" r:id="rId8"/>
    <p:sldId id="292" r:id="rId9"/>
    <p:sldId id="293" r:id="rId10"/>
    <p:sldId id="258" r:id="rId11"/>
    <p:sldId id="294" r:id="rId12"/>
    <p:sldId id="2147483643" r:id="rId13"/>
    <p:sldId id="2147483644" r:id="rId14"/>
    <p:sldId id="295" r:id="rId15"/>
    <p:sldId id="296" r:id="rId16"/>
    <p:sldId id="314" r:id="rId17"/>
    <p:sldId id="315" r:id="rId18"/>
    <p:sldId id="385" r:id="rId19"/>
    <p:sldId id="391" r:id="rId20"/>
    <p:sldId id="386" r:id="rId21"/>
    <p:sldId id="392" r:id="rId22"/>
    <p:sldId id="389" r:id="rId23"/>
    <p:sldId id="393" r:id="rId24"/>
    <p:sldId id="321" r:id="rId25"/>
    <p:sldId id="287" r:id="rId26"/>
    <p:sldId id="270" r:id="rId27"/>
    <p:sldId id="320" r:id="rId28"/>
    <p:sldId id="298" r:id="rId29"/>
    <p:sldId id="372" r:id="rId30"/>
    <p:sldId id="390" r:id="rId31"/>
    <p:sldId id="405" r:id="rId32"/>
    <p:sldId id="368" r:id="rId33"/>
    <p:sldId id="380" r:id="rId34"/>
    <p:sldId id="381" r:id="rId35"/>
    <p:sldId id="404" r:id="rId36"/>
    <p:sldId id="400" r:id="rId37"/>
    <p:sldId id="401" r:id="rId38"/>
    <p:sldId id="373" r:id="rId39"/>
    <p:sldId id="323" r:id="rId40"/>
    <p:sldId id="364" r:id="rId41"/>
    <p:sldId id="324" r:id="rId42"/>
    <p:sldId id="376" r:id="rId43"/>
    <p:sldId id="388" r:id="rId44"/>
    <p:sldId id="387" r:id="rId45"/>
    <p:sldId id="377" r:id="rId46"/>
    <p:sldId id="402" r:id="rId47"/>
    <p:sldId id="403" r:id="rId48"/>
    <p:sldId id="299" r:id="rId49"/>
    <p:sldId id="332" r:id="rId50"/>
    <p:sldId id="383" r:id="rId51"/>
    <p:sldId id="333" r:id="rId52"/>
    <p:sldId id="384" r:id="rId53"/>
    <p:sldId id="300" r:id="rId54"/>
    <p:sldId id="396" r:id="rId55"/>
    <p:sldId id="280" r:id="rId56"/>
    <p:sldId id="339" r:id="rId57"/>
    <p:sldId id="394" r:id="rId58"/>
    <p:sldId id="395" r:id="rId59"/>
    <p:sldId id="303" r:id="rId60"/>
    <p:sldId id="345" r:id="rId61"/>
    <p:sldId id="302" r:id="rId62"/>
    <p:sldId id="341" r:id="rId63"/>
    <p:sldId id="342" r:id="rId64"/>
    <p:sldId id="343" r:id="rId65"/>
    <p:sldId id="305" r:id="rId66"/>
    <p:sldId id="262" r:id="rId67"/>
    <p:sldId id="346" r:id="rId68"/>
    <p:sldId id="399" r:id="rId69"/>
    <p:sldId id="347" r:id="rId70"/>
    <p:sldId id="348" r:id="rId71"/>
    <p:sldId id="291" r:id="rId7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14748364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147483643"/>
            <p14:sldId id="2147483644"/>
          </p14:sldIdLst>
        </p14:section>
        <p14:section name="Contrôle des cahiers" id="{D246771F-C8AA-4F75-BAD7-8024CAB55D79}">
          <p14:sldIdLst>
            <p14:sldId id="295"/>
          </p14:sldIdLst>
        </p14:section>
        <p14:section name="Activation des prérequis" id="{8E8D053C-3AAA-4FF0-9D84-FCA59ECBA887}">
          <p14:sldIdLst>
            <p14:sldId id="296"/>
            <p14:sldId id="314"/>
            <p14:sldId id="315"/>
            <p14:sldId id="385"/>
            <p14:sldId id="391"/>
            <p14:sldId id="386"/>
            <p14:sldId id="392"/>
            <p14:sldId id="389"/>
            <p14:sldId id="393"/>
          </p14:sldIdLst>
        </p14:section>
        <p14:section name="Déclaration de l’objectif" id="{096B6BF6-20D6-43DE-B358-982838B98259}">
          <p14:sldIdLst>
            <p14:sldId id="321"/>
            <p14:sldId id="287"/>
            <p14:sldId id="270"/>
            <p14:sldId id="320"/>
          </p14:sldIdLst>
        </p14:section>
        <p14:section name="Modelage" id="{6D007598-4F88-4283-9E36-970C44D688AD}">
          <p14:sldIdLst>
            <p14:sldId id="298"/>
            <p14:sldId id="372"/>
            <p14:sldId id="390"/>
            <p14:sldId id="405"/>
            <p14:sldId id="368"/>
            <p14:sldId id="380"/>
            <p14:sldId id="381"/>
            <p14:sldId id="404"/>
            <p14:sldId id="400"/>
            <p14:sldId id="401"/>
            <p14:sldId id="373"/>
            <p14:sldId id="323"/>
            <p14:sldId id="364"/>
            <p14:sldId id="324"/>
            <p14:sldId id="376"/>
            <p14:sldId id="388"/>
            <p14:sldId id="387"/>
            <p14:sldId id="377"/>
            <p14:sldId id="402"/>
            <p14:sldId id="403"/>
          </p14:sldIdLst>
        </p14:section>
        <p14:section name="Pratique collective" id="{CF34AB29-930A-422C-8BB3-41EE66488593}">
          <p14:sldIdLst>
            <p14:sldId id="299"/>
            <p14:sldId id="332"/>
            <p14:sldId id="383"/>
            <p14:sldId id="333"/>
            <p14:sldId id="384"/>
          </p14:sldIdLst>
        </p14:section>
        <p14:section name="Pratique en binôme" id="{B5D45BF5-6276-4DCA-B0C6-B46ADF983B36}">
          <p14:sldIdLst>
            <p14:sldId id="300"/>
            <p14:sldId id="396"/>
            <p14:sldId id="280"/>
            <p14:sldId id="339"/>
            <p14:sldId id="394"/>
            <p14:sldId id="395"/>
          </p14:sldIdLst>
        </p14:section>
        <p14:section name="Pratique autonome" id="{89211873-F649-4A72-AB32-DC4F4703E8C4}">
          <p14:sldIdLst>
            <p14:sldId id="303"/>
            <p14:sldId id="345"/>
            <p14:sldId id="302"/>
            <p14:sldId id="341"/>
            <p14:sldId id="342"/>
            <p14:sldId id="343"/>
          </p14:sldIdLst>
        </p14:section>
        <p14:section name="Clôture de la séance" id="{EBCF91DF-0CDC-4636-96C9-6E6A8A771057}">
          <p14:sldIdLst>
            <p14:sldId id="305"/>
            <p14:sldId id="262"/>
            <p14:sldId id="346"/>
            <p14:sldId id="399"/>
            <p14:sldId id="347"/>
            <p14:sldId id="348"/>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EE092"/>
    <a:srgbClr val="95C3E5"/>
    <a:srgbClr val="FCD5C4"/>
    <a:srgbClr val="F19D19"/>
    <a:srgbClr val="037A40"/>
    <a:srgbClr val="1D6FA9"/>
    <a:srgbClr val="002060"/>
    <a:srgbClr val="156082"/>
    <a:srgbClr val="DCE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32" autoAdjust="0"/>
    <p:restoredTop sz="94660"/>
  </p:normalViewPr>
  <p:slideViewPr>
    <p:cSldViewPr snapToGrid="0">
      <p:cViewPr>
        <p:scale>
          <a:sx n="66" d="100"/>
          <a:sy n="66" d="100"/>
        </p:scale>
        <p:origin x="1397" y="413"/>
      </p:cViewPr>
      <p:guideLst/>
    </p:cSldViewPr>
  </p:slideViewPr>
  <p:notesTextViewPr>
    <p:cViewPr>
      <p:scale>
        <a:sx n="1" d="1"/>
        <a:sy n="1" d="1"/>
      </p:scale>
      <p:origin x="0" y="0"/>
    </p:cViewPr>
  </p:notesText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18/02/2026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18/02/2026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a:p>
        </p:txBody>
      </p:sp>
    </p:spTree>
    <p:extLst>
      <p:ext uri="{BB962C8B-B14F-4D97-AF65-F5344CB8AC3E}">
        <p14:creationId xmlns:p14="http://schemas.microsoft.com/office/powerpoint/2010/main" val="3171190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3.wdp"/><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svg"/><Relationship Id="rId10" Type="http://schemas.openxmlformats.org/officeDocument/2006/relationships/image" Target="../media/image33.svg"/><Relationship Id="rId4" Type="http://schemas.openxmlformats.org/officeDocument/2006/relationships/image" Target="../media/image28.png"/><Relationship Id="rId9" Type="http://schemas.openxmlformats.org/officeDocument/2006/relationships/image" Target="../media/image3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5" Type="http://schemas.openxmlformats.org/officeDocument/2006/relationships/image" Target="../media/image12.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4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8.svg"/><Relationship Id="rId2" Type="http://schemas.openxmlformats.org/officeDocument/2006/relationships/image" Target="../media/image35.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18/02/2026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microsoft.com/office/2007/relationships/hdphoto" Target="../media/hdphoto14.wdp"/><Relationship Id="rId3" Type="http://schemas.microsoft.com/office/2007/relationships/hdphoto" Target="../media/hdphoto12.wdp"/><Relationship Id="rId7" Type="http://schemas.openxmlformats.org/officeDocument/2006/relationships/image" Target="../media/image67.png"/><Relationship Id="rId2" Type="http://schemas.openxmlformats.org/officeDocument/2006/relationships/image" Target="../media/image65.png"/><Relationship Id="rId1" Type="http://schemas.openxmlformats.org/officeDocument/2006/relationships/slideLayout" Target="../slideLayouts/slideLayout3.xml"/><Relationship Id="rId6" Type="http://schemas.microsoft.com/office/2007/relationships/hdphoto" Target="../media/hdphoto13.wdp"/><Relationship Id="rId5" Type="http://schemas.openxmlformats.org/officeDocument/2006/relationships/image" Target="../media/image66.png"/><Relationship Id="rId4" Type="http://schemas.openxmlformats.org/officeDocument/2006/relationships/image" Target="../media/image63.png"/><Relationship Id="rId9" Type="http://schemas.openxmlformats.org/officeDocument/2006/relationships/image" Target="../media/image68.png"/></Relationships>
</file>

<file path=ppt/slides/_rels/slide3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6.png"/><Relationship Id="rId1" Type="http://schemas.openxmlformats.org/officeDocument/2006/relationships/slideLayout" Target="../slideLayouts/slideLayout3.xml"/><Relationship Id="rId4" Type="http://schemas.microsoft.com/office/2007/relationships/hdphoto" Target="../media/hdphoto17.wdp"/></Relationships>
</file>

<file path=ppt/slides/_rels/slide4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1.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74.png"/><Relationship Id="rId1" Type="http://schemas.openxmlformats.org/officeDocument/2006/relationships/slideLayout" Target="../slideLayouts/slideLayout29.xml"/><Relationship Id="rId5" Type="http://schemas.microsoft.com/office/2007/relationships/hdphoto" Target="../media/hdphoto19.wdp"/><Relationship Id="rId4" Type="http://schemas.openxmlformats.org/officeDocument/2006/relationships/image" Target="../media/image75.png"/></Relationships>
</file>

<file path=ppt/slides/_rels/slide55.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microsoft.com/office/2007/relationships/hdphoto" Target="../media/hdphoto19.wdp"/><Relationship Id="rId7" Type="http://schemas.microsoft.com/office/2007/relationships/hdphoto" Target="../media/hdphoto18.wdp"/><Relationship Id="rId2" Type="http://schemas.openxmlformats.org/officeDocument/2006/relationships/image" Target="../media/image75.png"/><Relationship Id="rId1" Type="http://schemas.openxmlformats.org/officeDocument/2006/relationships/slideLayout" Target="../slideLayouts/slideLayout29.xml"/><Relationship Id="rId6" Type="http://schemas.openxmlformats.org/officeDocument/2006/relationships/image" Target="../media/image74.png"/><Relationship Id="rId5" Type="http://schemas.microsoft.com/office/2007/relationships/hdphoto" Target="../media/hdphoto3.wdp"/><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3" Type="http://schemas.microsoft.com/office/2007/relationships/hdphoto" Target="../media/hdphoto19.wdp"/><Relationship Id="rId7" Type="http://schemas.microsoft.com/office/2007/relationships/hdphoto" Target="../media/hdphoto3.wdp"/><Relationship Id="rId2" Type="http://schemas.openxmlformats.org/officeDocument/2006/relationships/image" Target="../media/image75.png"/><Relationship Id="rId1" Type="http://schemas.openxmlformats.org/officeDocument/2006/relationships/slideLayout" Target="../slideLayouts/slideLayout29.xml"/><Relationship Id="rId6" Type="http://schemas.openxmlformats.org/officeDocument/2006/relationships/image" Target="../media/image21.png"/><Relationship Id="rId5" Type="http://schemas.microsoft.com/office/2007/relationships/hdphoto" Target="../media/hdphoto18.wdp"/><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microsoft.com/office/2007/relationships/hdphoto" Target="../media/hdphoto19.wdp"/><Relationship Id="rId7" Type="http://schemas.microsoft.com/office/2007/relationships/hdphoto" Target="../media/hdphoto18.wdp"/><Relationship Id="rId2" Type="http://schemas.openxmlformats.org/officeDocument/2006/relationships/image" Target="../media/image75.png"/><Relationship Id="rId1" Type="http://schemas.openxmlformats.org/officeDocument/2006/relationships/slideLayout" Target="../slideLayouts/slideLayout29.xml"/><Relationship Id="rId6" Type="http://schemas.openxmlformats.org/officeDocument/2006/relationships/image" Target="../media/image74.png"/><Relationship Id="rId5" Type="http://schemas.microsoft.com/office/2007/relationships/hdphoto" Target="../media/hdphoto3.wdp"/><Relationship Id="rId4" Type="http://schemas.openxmlformats.org/officeDocument/2006/relationships/image" Target="../media/image2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20.jpeg"/><Relationship Id="rId7" Type="http://schemas.microsoft.com/office/2007/relationships/hdphoto" Target="../media/hdphoto22.wdp"/><Relationship Id="rId2" Type="http://schemas.openxmlformats.org/officeDocument/2006/relationships/image" Target="../media/image19.jpeg"/><Relationship Id="rId1" Type="http://schemas.openxmlformats.org/officeDocument/2006/relationships/slideLayout" Target="../slideLayouts/slideLayout32.xml"/><Relationship Id="rId6" Type="http://schemas.openxmlformats.org/officeDocument/2006/relationships/image" Target="../media/image78.png"/><Relationship Id="rId5" Type="http://schemas.microsoft.com/office/2007/relationships/hdphoto" Target="../media/hdphoto21.wdp"/><Relationship Id="rId4" Type="http://schemas.openxmlformats.org/officeDocument/2006/relationships/image" Target="../media/image77.png"/></Relationships>
</file>

<file path=ppt/slides/_rels/slide61.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microsoft.com/office/2007/relationships/hdphoto" Target="../media/hdphoto22.wdp"/><Relationship Id="rId7" Type="http://schemas.microsoft.com/office/2007/relationships/hdphoto" Target="../media/hdphoto21.wdp"/><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77.png"/><Relationship Id="rId5" Type="http://schemas.microsoft.com/office/2007/relationships/hdphoto" Target="../media/hdphoto3.wdp"/><Relationship Id="rId4" Type="http://schemas.openxmlformats.org/officeDocument/2006/relationships/image" Target="../media/image21.png"/></Relationships>
</file>

<file path=ppt/slides/_rels/slide63.xml.rels><?xml version="1.0" encoding="UTF-8" standalone="yes"?>
<Relationships xmlns="http://schemas.openxmlformats.org/package/2006/relationships"><Relationship Id="rId3" Type="http://schemas.microsoft.com/office/2007/relationships/hdphoto" Target="../media/hdphoto22.wdp"/><Relationship Id="rId7" Type="http://schemas.microsoft.com/office/2007/relationships/hdphoto" Target="../media/hdphoto21.wdp"/><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77.png"/><Relationship Id="rId5" Type="http://schemas.microsoft.com/office/2007/relationships/hdphoto" Target="../media/hdphoto3.wdp"/><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3" Type="http://schemas.microsoft.com/office/2007/relationships/hdphoto" Target="../media/hdphoto22.wdp"/><Relationship Id="rId7" Type="http://schemas.microsoft.com/office/2007/relationships/hdphoto" Target="../media/hdphoto21.wdp"/><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77.png"/><Relationship Id="rId5" Type="http://schemas.microsoft.com/office/2007/relationships/hdphoto" Target="../media/hdphoto3.wdp"/><Relationship Id="rId4" Type="http://schemas.openxmlformats.org/officeDocument/2006/relationships/image" Target="../media/image2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6.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8.png"/><Relationship Id="rId4" Type="http://schemas.microsoft.com/office/2007/relationships/hdphoto" Target="../media/hdphoto13.wdp"/></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noProof="0" dirty="0"/>
              <a:t>3</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2127097" y="4581081"/>
            <a:ext cx="4902353" cy="544989"/>
          </a:xfrm>
        </p:spPr>
        <p:txBody>
          <a:bodyPr>
            <a:noAutofit/>
          </a:bodyPr>
          <a:lstStyle/>
          <a:p>
            <a:pPr>
              <a:lnSpc>
                <a:spcPct val="100000"/>
              </a:lnSpc>
            </a:pPr>
            <a:r>
              <a:rPr lang="fr-FR" noProof="0" dirty="0">
                <a:solidFill>
                  <a:schemeClr val="bg1"/>
                </a:solidFill>
              </a:rPr>
              <a:t>Les maladies et fonctionnement du système immunitaire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271217" y="4591216"/>
            <a:ext cx="1693955" cy="521999"/>
          </a:xfrm>
        </p:spPr>
        <p:txBody>
          <a:bodyPr/>
          <a:lstStyle/>
          <a:p>
            <a:pPr algn="ctr"/>
            <a:r>
              <a:rPr lang="fr-FR" noProof="0" dirty="0"/>
              <a:t>Chapitre 2</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271217" y="5288319"/>
            <a:ext cx="1693955" cy="521999"/>
          </a:xfrm>
        </p:spPr>
        <p:txBody>
          <a:bodyPr/>
          <a:lstStyle/>
          <a:p>
            <a:pPr algn="ctr"/>
            <a:r>
              <a:rPr lang="fr-FR" noProof="0" dirty="0"/>
              <a:t>Tâche 6</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049073" y="5288319"/>
            <a:ext cx="4980377" cy="521999"/>
          </a:xfrm>
        </p:spPr>
        <p:txBody>
          <a:bodyPr>
            <a:noAutofit/>
          </a:bodyPr>
          <a:lstStyle/>
          <a:p>
            <a:pPr>
              <a:lnSpc>
                <a:spcPct val="100000"/>
              </a:lnSpc>
              <a:spcBef>
                <a:spcPts val="0"/>
              </a:spcBef>
            </a:pPr>
            <a:r>
              <a:rPr lang="fr-FR" noProof="0" dirty="0">
                <a:solidFill>
                  <a:schemeClr val="bg1"/>
                </a:solidFill>
              </a:rPr>
              <a:t>Expliquer le rôle du système immunitaire dans la défense de l’organisme contre les maladies</a:t>
            </a:r>
            <a:endParaRPr lang="fr-FR" sz="1650" noProof="0" dirty="0"/>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62" r="162"/>
          <a:stretch>
            <a:fillRect/>
          </a:stretch>
        </p:blipFill>
        <p:spPr/>
      </p:pic>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935" r="3935"/>
          <a:stretch>
            <a:fillRect/>
          </a:stretch>
        </p:blipFill>
        <p:spPr/>
      </p:pic>
    </p:spTree>
    <p:extLst>
      <p:ext uri="{BB962C8B-B14F-4D97-AF65-F5344CB8AC3E}">
        <p14:creationId xmlns:p14="http://schemas.microsoft.com/office/powerpoint/2010/main" val="27691808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DF061A-525C-931B-1620-48DA5ACAB266}"/>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C0CA5A6B-5DE9-78AB-9CB8-A1645CA3F734}"/>
              </a:ext>
            </a:extLst>
          </p:cNvPr>
          <p:cNvGrpSpPr/>
          <p:nvPr/>
        </p:nvGrpSpPr>
        <p:grpSpPr>
          <a:xfrm>
            <a:off x="1007124" y="2863471"/>
            <a:ext cx="10265100" cy="543109"/>
            <a:chOff x="979336" y="2863471"/>
            <a:chExt cx="10265100" cy="543109"/>
          </a:xfrm>
        </p:grpSpPr>
        <p:grpSp>
          <p:nvGrpSpPr>
            <p:cNvPr id="22" name="Groupe 21">
              <a:extLst>
                <a:ext uri="{FF2B5EF4-FFF2-40B4-BE49-F238E27FC236}">
                  <a16:creationId xmlns:a16="http://schemas.microsoft.com/office/drawing/2014/main" id="{F21AD5E8-426F-A0F4-AE31-5359272AA98D}"/>
                </a:ext>
              </a:extLst>
            </p:cNvPr>
            <p:cNvGrpSpPr/>
            <p:nvPr/>
          </p:nvGrpSpPr>
          <p:grpSpPr>
            <a:xfrm>
              <a:off x="979336" y="2863471"/>
              <a:ext cx="10265100" cy="543109"/>
              <a:chOff x="963450" y="3092649"/>
              <a:chExt cx="10265100" cy="560284"/>
            </a:xfrm>
            <a:solidFill>
              <a:schemeClr val="accent4">
                <a:lumMod val="60000"/>
                <a:lumOff val="40000"/>
              </a:schemeClr>
            </a:solidFill>
          </p:grpSpPr>
          <p:sp>
            <p:nvSpPr>
              <p:cNvPr id="23" name="Google Shape;292;p29">
                <a:extLst>
                  <a:ext uri="{FF2B5EF4-FFF2-40B4-BE49-F238E27FC236}">
                    <a16:creationId xmlns:a16="http://schemas.microsoft.com/office/drawing/2014/main" id="{734CCB68-C0AD-F4EF-BAF5-4096B797615A}"/>
                  </a:ext>
                </a:extLst>
              </p:cNvPr>
              <p:cNvSpPr/>
              <p:nvPr/>
            </p:nvSpPr>
            <p:spPr>
              <a:xfrm>
                <a:off x="2428129" y="3092649"/>
                <a:ext cx="8800421" cy="5602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nSpc>
                    <a:spcPct val="90000"/>
                  </a:lnSpc>
                  <a:buClr>
                    <a:prstClr val="black"/>
                  </a:buClr>
                  <a:buSzPts val="2000"/>
                </a:pPr>
                <a:endParaRPr lang="fr-FR" sz="2000" noProof="0" dirty="0">
                  <a:solidFill>
                    <a:prstClr val="black"/>
                  </a:solidFill>
                  <a:latin typeface="Calibri"/>
                  <a:cs typeface="Calibri"/>
                </a:endParaRPr>
              </a:p>
            </p:txBody>
          </p:sp>
          <p:sp>
            <p:nvSpPr>
              <p:cNvPr id="24" name="Google Shape;293;p29">
                <a:extLst>
                  <a:ext uri="{FF2B5EF4-FFF2-40B4-BE49-F238E27FC236}">
                    <a16:creationId xmlns:a16="http://schemas.microsoft.com/office/drawing/2014/main" id="{F7682218-6984-C03F-C4D2-7736109FDB20}"/>
                  </a:ext>
                </a:extLst>
              </p:cNvPr>
              <p:cNvSpPr/>
              <p:nvPr/>
            </p:nvSpPr>
            <p:spPr>
              <a:xfrm>
                <a:off x="963450" y="3092649"/>
                <a:ext cx="1349096" cy="5602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r>
                  <a:rPr lang="fr-FR" b="1" noProof="0" dirty="0">
                    <a:solidFill>
                      <a:prstClr val="black"/>
                    </a:solidFill>
                    <a:latin typeface="Calibri"/>
                    <a:cs typeface="Calibri"/>
                  </a:rPr>
                  <a:t>Tâche 2</a:t>
                </a:r>
              </a:p>
            </p:txBody>
          </p:sp>
        </p:grpSp>
        <p:sp>
          <p:nvSpPr>
            <p:cNvPr id="31" name="ZoneTexte 30">
              <a:extLst>
                <a:ext uri="{FF2B5EF4-FFF2-40B4-BE49-F238E27FC236}">
                  <a16:creationId xmlns:a16="http://schemas.microsoft.com/office/drawing/2014/main" id="{D9758819-D2AD-D82D-7FB6-1F033F8B7BAA}"/>
                </a:ext>
              </a:extLst>
            </p:cNvPr>
            <p:cNvSpPr txBox="1"/>
            <p:nvPr/>
          </p:nvSpPr>
          <p:spPr>
            <a:xfrm>
              <a:off x="2518466" y="2969997"/>
              <a:ext cx="8674302" cy="371127"/>
            </a:xfrm>
            <a:prstGeom prst="rect">
              <a:avLst/>
            </a:prstGeom>
            <a:no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RPr lang="fr-FR"/>
              </a:defPPr>
              <a:lvl1pPr marL="228600" marR="0" lvl="0" indent="-228600" fontAlgn="auto">
                <a:lnSpc>
                  <a:spcPct val="90000"/>
                </a:lnSpc>
                <a:spcBef>
                  <a:spcPts val="0"/>
                </a:spcBef>
                <a:spcAft>
                  <a:spcPts val="0"/>
                </a:spcAft>
                <a:buClr>
                  <a:prstClr val="black"/>
                </a:buClr>
                <a:buSzPts val="2000"/>
                <a:buFont typeface="Arial"/>
                <a:buNone/>
                <a:tabLst/>
                <a:defRPr kumimoji="0" sz="2000" b="0" i="0" u="none" strike="noStrike" cap="none" spc="0" normalizeH="0" baseline="0">
                  <a:ln>
                    <a:noFill/>
                  </a:ln>
                  <a:solidFill>
                    <a:prstClr val="black"/>
                  </a:solidFill>
                  <a:effectLst/>
                  <a:uLnTx/>
                  <a:uFillTx/>
                  <a:latin typeface="Calibri"/>
                  <a:ea typeface="Calibri"/>
                  <a:cs typeface="Calibri"/>
                </a:defRPr>
              </a:lvl1pPr>
              <a:lvl2pPr marL="914400" marR="0" lvl="1"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2pPr>
              <a:lvl3pPr marL="1371600" marR="0" lvl="2"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3pPr>
              <a:lvl4pPr marL="1828800" marR="0" lvl="3"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4pPr>
              <a:lvl5pPr marL="2286000" marR="0" lvl="4"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5pPr>
              <a:lvl6pPr marL="2743200" marR="0" lvl="5"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6pPr>
              <a:lvl7pPr marL="3200400" marR="0" lvl="6"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7pPr>
              <a:lvl8pPr marL="3657600" marR="0" lvl="7"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8pPr>
              <a:lvl9pPr marL="4114800" marR="0" lvl="8"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9pPr>
            </a:lstStyle>
            <a:p>
              <a:r>
                <a:rPr lang="fr-FR" noProof="0" dirty="0"/>
                <a:t>Compléter un schéma de l’organisation du Système immunitaire.</a:t>
              </a:r>
            </a:p>
          </p:txBody>
        </p:sp>
      </p:grpSp>
      <p:sp>
        <p:nvSpPr>
          <p:cNvPr id="32" name="Rectangle 31">
            <a:extLst>
              <a:ext uri="{FF2B5EF4-FFF2-40B4-BE49-F238E27FC236}">
                <a16:creationId xmlns:a16="http://schemas.microsoft.com/office/drawing/2014/main" id="{BE67EFB3-3C65-9A35-4FCB-1A0998D74D9D}"/>
              </a:ext>
            </a:extLst>
          </p:cNvPr>
          <p:cNvSpPr/>
          <p:nvPr/>
        </p:nvSpPr>
        <p:spPr>
          <a:xfrm>
            <a:off x="900663" y="1423861"/>
            <a:ext cx="10439999" cy="515076"/>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1: Les maladies : causes, modes de transmission et prévention</a:t>
            </a:r>
          </a:p>
        </p:txBody>
      </p:sp>
      <p:sp>
        <p:nvSpPr>
          <p:cNvPr id="33" name="Rectangle 32">
            <a:extLst>
              <a:ext uri="{FF2B5EF4-FFF2-40B4-BE49-F238E27FC236}">
                <a16:creationId xmlns:a16="http://schemas.microsoft.com/office/drawing/2014/main" id="{C85C4EB7-03E8-7DD4-675C-B10C8C519C36}"/>
              </a:ext>
            </a:extLst>
          </p:cNvPr>
          <p:cNvSpPr/>
          <p:nvPr/>
        </p:nvSpPr>
        <p:spPr>
          <a:xfrm>
            <a:off x="900664" y="2092913"/>
            <a:ext cx="10439999" cy="498149"/>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2: Rôle du système immunitaire dans la résistance aux maladies</a:t>
            </a:r>
          </a:p>
        </p:txBody>
      </p:sp>
      <p:sp>
        <p:nvSpPr>
          <p:cNvPr id="35" name="ZoneTexte 34">
            <a:extLst>
              <a:ext uri="{FF2B5EF4-FFF2-40B4-BE49-F238E27FC236}">
                <a16:creationId xmlns:a16="http://schemas.microsoft.com/office/drawing/2014/main" id="{E5507358-EC68-DF89-1213-BCEB208C9940}"/>
              </a:ext>
            </a:extLst>
          </p:cNvPr>
          <p:cNvSpPr txBox="1"/>
          <p:nvPr/>
        </p:nvSpPr>
        <p:spPr>
          <a:xfrm>
            <a:off x="900663" y="856997"/>
            <a:ext cx="10439999" cy="400110"/>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Chapitre 1:  Les maladies et fonctionnement du système immunitaire</a:t>
            </a:r>
          </a:p>
        </p:txBody>
      </p:sp>
      <p:grpSp>
        <p:nvGrpSpPr>
          <p:cNvPr id="10" name="Groupe 9">
            <a:extLst>
              <a:ext uri="{FF2B5EF4-FFF2-40B4-BE49-F238E27FC236}">
                <a16:creationId xmlns:a16="http://schemas.microsoft.com/office/drawing/2014/main" id="{AB0E2D06-59F7-E64C-2DD8-63D61DDC2888}"/>
              </a:ext>
            </a:extLst>
          </p:cNvPr>
          <p:cNvGrpSpPr/>
          <p:nvPr/>
        </p:nvGrpSpPr>
        <p:grpSpPr>
          <a:xfrm>
            <a:off x="1007124" y="3560526"/>
            <a:ext cx="10265100" cy="535210"/>
            <a:chOff x="979336" y="3622620"/>
            <a:chExt cx="10265100" cy="535210"/>
          </a:xfrm>
        </p:grpSpPr>
        <p:sp>
          <p:nvSpPr>
            <p:cNvPr id="2" name="Google Shape;510;p5">
              <a:extLst>
                <a:ext uri="{FF2B5EF4-FFF2-40B4-BE49-F238E27FC236}">
                  <a16:creationId xmlns:a16="http://schemas.microsoft.com/office/drawing/2014/main" id="{41ACF08C-9461-479C-C9B9-27E5CB8B3E0A}"/>
                </a:ext>
              </a:extLst>
            </p:cNvPr>
            <p:cNvSpPr txBox="1">
              <a:spLocks/>
            </p:cNvSpPr>
            <p:nvPr/>
          </p:nvSpPr>
          <p:spPr>
            <a:xfrm>
              <a:off x="979336" y="3622620"/>
              <a:ext cx="1349096" cy="524627"/>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RPr lang="fr-FR"/>
              </a:defPPr>
              <a:lvl1pPr marL="228600" marR="0" lvl="0" indent="-228600" algn="ctr" fontAlgn="auto">
                <a:lnSpc>
                  <a:spcPct val="90000"/>
                </a:lnSpc>
                <a:spcBef>
                  <a:spcPts val="0"/>
                </a:spcBef>
                <a:spcAft>
                  <a:spcPts val="0"/>
                </a:spcAft>
                <a:buClr>
                  <a:prstClr val="black"/>
                </a:buClr>
                <a:buSzPts val="2000"/>
                <a:buFont typeface="Arial"/>
                <a:buNone/>
                <a:tabLst/>
                <a:defRPr kumimoji="0" b="1" i="0" u="none" strike="noStrike" cap="none" spc="0" normalizeH="0" baseline="0">
                  <a:ln>
                    <a:noFill/>
                  </a:ln>
                  <a:solidFill>
                    <a:prstClr val="black"/>
                  </a:solidFill>
                  <a:effectLst/>
                  <a:uLnTx/>
                  <a:uFillTx/>
                  <a:latin typeface="Calibri"/>
                  <a:ea typeface="Calibri"/>
                  <a:cs typeface="Calibri"/>
                </a:defRPr>
              </a:lvl1pPr>
              <a:lvl2pPr marL="914400" marR="0" lvl="1"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2pPr>
              <a:lvl3pPr marL="1371600" marR="0" lvl="2"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3pPr>
              <a:lvl4pPr marL="1828800" marR="0" lvl="3"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4pPr>
              <a:lvl5pPr marL="2286000" marR="0" lvl="4"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5pPr>
              <a:lvl6pPr marL="2743200" marR="0" lvl="5"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6pPr>
              <a:lvl7pPr marL="3200400" marR="0" lvl="6"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7pPr>
              <a:lvl8pPr marL="3657600" marR="0" lvl="7"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8pPr>
              <a:lvl9pPr marL="4114800" marR="0" lvl="8"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3</a:t>
              </a:r>
            </a:p>
          </p:txBody>
        </p:sp>
        <p:sp>
          <p:nvSpPr>
            <p:cNvPr id="3" name="Google Shape;511;p5">
              <a:extLst>
                <a:ext uri="{FF2B5EF4-FFF2-40B4-BE49-F238E27FC236}">
                  <a16:creationId xmlns:a16="http://schemas.microsoft.com/office/drawing/2014/main" id="{39CB3824-3DB4-A081-B7A5-44A06BF8AA55}"/>
                </a:ext>
              </a:extLst>
            </p:cNvPr>
            <p:cNvSpPr txBox="1">
              <a:spLocks/>
            </p:cNvSpPr>
            <p:nvPr/>
          </p:nvSpPr>
          <p:spPr>
            <a:xfrm>
              <a:off x="2466798" y="3633203"/>
              <a:ext cx="8777638" cy="524627"/>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RPr lang="fr-FR"/>
              </a:defPPr>
              <a:lvl1pPr marL="228600" marR="0" lvl="0" indent="-228600" fontAlgn="auto">
                <a:lnSpc>
                  <a:spcPct val="90000"/>
                </a:lnSpc>
                <a:spcBef>
                  <a:spcPts val="0"/>
                </a:spcBef>
                <a:spcAft>
                  <a:spcPts val="0"/>
                </a:spcAft>
                <a:buClr>
                  <a:prstClr val="black"/>
                </a:buClr>
                <a:buSzPts val="2000"/>
                <a:buFont typeface="Arial"/>
                <a:buNone/>
                <a:tabLst/>
                <a:defRPr kumimoji="0" sz="2000" b="0" i="0" u="none" strike="noStrike" cap="none" spc="0" normalizeH="0" baseline="0">
                  <a:ln>
                    <a:noFill/>
                  </a:ln>
                  <a:solidFill>
                    <a:prstClr val="black"/>
                  </a:solidFill>
                  <a:effectLst/>
                  <a:uLnTx/>
                  <a:uFillTx/>
                  <a:latin typeface="Calibri"/>
                  <a:ea typeface="Calibri"/>
                  <a:cs typeface="Calibri"/>
                </a:defRPr>
              </a:lvl1pPr>
              <a:lvl2pPr marL="914400" marR="0" lvl="1"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2pPr>
              <a:lvl3pPr marL="1371600" marR="0" lvl="2"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3pPr>
              <a:lvl4pPr marL="1828800" marR="0" lvl="3"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4pPr>
              <a:lvl5pPr marL="2286000" marR="0" lvl="4"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5pPr>
              <a:lvl6pPr marL="2743200" marR="0" lvl="5"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6pPr>
              <a:lvl7pPr marL="3200400" marR="0" lvl="6"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7pPr>
              <a:lvl8pPr marL="3657600" marR="0" lvl="7"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8pPr>
              <a:lvl9pPr marL="4114800" marR="0" lvl="8"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9pPr>
            </a:lstStyle>
            <a:p>
              <a:pPr marL="228600" marR="0" lvl="0" indent="-228600" algn="l"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2000" b="0" i="0" u="none" strike="noStrike" kern="1200" cap="none" spc="0" normalizeH="0" baseline="0" noProof="0" dirty="0">
                  <a:ln>
                    <a:noFill/>
                  </a:ln>
                  <a:solidFill>
                    <a:prstClr val="black"/>
                  </a:solidFill>
                  <a:effectLst/>
                  <a:uLnTx/>
                  <a:uFillTx/>
                  <a:latin typeface="Calibri"/>
                  <a:cs typeface="Calibri"/>
                  <a:sym typeface="Calibri"/>
                </a:rPr>
                <a:t>Décrire le rôle de la phagocytose dans l’immunité.</a:t>
              </a:r>
            </a:p>
          </p:txBody>
        </p:sp>
      </p:grpSp>
      <p:grpSp>
        <p:nvGrpSpPr>
          <p:cNvPr id="11" name="Groupe 10">
            <a:extLst>
              <a:ext uri="{FF2B5EF4-FFF2-40B4-BE49-F238E27FC236}">
                <a16:creationId xmlns:a16="http://schemas.microsoft.com/office/drawing/2014/main" id="{D0FB4B56-F536-1B56-77AD-691F4A5E9D4E}"/>
              </a:ext>
            </a:extLst>
          </p:cNvPr>
          <p:cNvGrpSpPr/>
          <p:nvPr/>
        </p:nvGrpSpPr>
        <p:grpSpPr>
          <a:xfrm>
            <a:off x="1007124" y="4249682"/>
            <a:ext cx="10265100" cy="514482"/>
            <a:chOff x="1007226" y="4269853"/>
            <a:chExt cx="10265100" cy="514482"/>
          </a:xfrm>
        </p:grpSpPr>
        <p:sp>
          <p:nvSpPr>
            <p:cNvPr id="4" name="Google Shape;510;p5">
              <a:extLst>
                <a:ext uri="{FF2B5EF4-FFF2-40B4-BE49-F238E27FC236}">
                  <a16:creationId xmlns:a16="http://schemas.microsoft.com/office/drawing/2014/main" id="{67D85AC5-DA5E-86DC-1D9D-3878D43B9DFC}"/>
                </a:ext>
              </a:extLst>
            </p:cNvPr>
            <p:cNvSpPr txBox="1">
              <a:spLocks/>
            </p:cNvSpPr>
            <p:nvPr/>
          </p:nvSpPr>
          <p:spPr>
            <a:xfrm>
              <a:off x="1007226" y="4269853"/>
              <a:ext cx="1349096"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4</a:t>
              </a:r>
            </a:p>
          </p:txBody>
        </p:sp>
        <p:sp>
          <p:nvSpPr>
            <p:cNvPr id="5" name="Google Shape;511;p5">
              <a:extLst>
                <a:ext uri="{FF2B5EF4-FFF2-40B4-BE49-F238E27FC236}">
                  <a16:creationId xmlns:a16="http://schemas.microsoft.com/office/drawing/2014/main" id="{9C445D34-8D91-1740-97AC-257641673B64}"/>
                </a:ext>
              </a:extLst>
            </p:cNvPr>
            <p:cNvSpPr txBox="1">
              <a:spLocks/>
            </p:cNvSpPr>
            <p:nvPr/>
          </p:nvSpPr>
          <p:spPr>
            <a:xfrm>
              <a:off x="2494688" y="4280436"/>
              <a:ext cx="8777638"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l"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2000" b="0" i="0" u="none" strike="noStrike" kern="1200" cap="none" spc="0" normalizeH="0" baseline="0" noProof="0" dirty="0">
                  <a:ln>
                    <a:noFill/>
                  </a:ln>
                  <a:solidFill>
                    <a:prstClr val="black"/>
                  </a:solidFill>
                  <a:effectLst/>
                  <a:uLnTx/>
                  <a:uFillTx/>
                  <a:latin typeface="Calibri"/>
                  <a:cs typeface="Calibri"/>
                  <a:sym typeface="Calibri"/>
                </a:rPr>
                <a:t>Décrire le rôle des lymphocytes T dans la lyse des cellules cibles</a:t>
              </a:r>
            </a:p>
          </p:txBody>
        </p:sp>
      </p:grpSp>
      <p:grpSp>
        <p:nvGrpSpPr>
          <p:cNvPr id="12" name="Groupe 11">
            <a:extLst>
              <a:ext uri="{FF2B5EF4-FFF2-40B4-BE49-F238E27FC236}">
                <a16:creationId xmlns:a16="http://schemas.microsoft.com/office/drawing/2014/main" id="{D19803C0-DDF5-D6EE-B87C-08E0DF2DD2CA}"/>
              </a:ext>
            </a:extLst>
          </p:cNvPr>
          <p:cNvGrpSpPr/>
          <p:nvPr/>
        </p:nvGrpSpPr>
        <p:grpSpPr>
          <a:xfrm>
            <a:off x="1007124" y="4918110"/>
            <a:ext cx="10265100" cy="514482"/>
            <a:chOff x="979336" y="4888511"/>
            <a:chExt cx="10265100" cy="514482"/>
          </a:xfrm>
        </p:grpSpPr>
        <p:sp>
          <p:nvSpPr>
            <p:cNvPr id="6" name="Google Shape;510;p5">
              <a:extLst>
                <a:ext uri="{FF2B5EF4-FFF2-40B4-BE49-F238E27FC236}">
                  <a16:creationId xmlns:a16="http://schemas.microsoft.com/office/drawing/2014/main" id="{91198CA3-7EE8-DC3C-695D-7B52D16BA746}"/>
                </a:ext>
              </a:extLst>
            </p:cNvPr>
            <p:cNvSpPr txBox="1">
              <a:spLocks/>
            </p:cNvSpPr>
            <p:nvPr/>
          </p:nvSpPr>
          <p:spPr>
            <a:xfrm>
              <a:off x="979336" y="4888511"/>
              <a:ext cx="1349096"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5</a:t>
              </a:r>
            </a:p>
          </p:txBody>
        </p:sp>
        <p:sp>
          <p:nvSpPr>
            <p:cNvPr id="7" name="Google Shape;511;p5">
              <a:extLst>
                <a:ext uri="{FF2B5EF4-FFF2-40B4-BE49-F238E27FC236}">
                  <a16:creationId xmlns:a16="http://schemas.microsoft.com/office/drawing/2014/main" id="{26CC4EA1-F8DA-05C8-AA50-12E66C56C293}"/>
                </a:ext>
              </a:extLst>
            </p:cNvPr>
            <p:cNvSpPr txBox="1">
              <a:spLocks/>
            </p:cNvSpPr>
            <p:nvPr/>
          </p:nvSpPr>
          <p:spPr>
            <a:xfrm>
              <a:off x="2466798" y="4899094"/>
              <a:ext cx="8777638"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l"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2000" b="0" i="0" u="none" strike="noStrike" kern="1200" cap="none" spc="0" normalizeH="0" baseline="0" noProof="0" dirty="0">
                  <a:ln>
                    <a:noFill/>
                  </a:ln>
                  <a:solidFill>
                    <a:prstClr val="black"/>
                  </a:solidFill>
                  <a:effectLst/>
                  <a:uLnTx/>
                  <a:uFillTx/>
                  <a:latin typeface="Calibri"/>
                  <a:cs typeface="Calibri"/>
                  <a:sym typeface="Calibri"/>
                </a:rPr>
                <a:t>Déduire le rôle des anticorps dans la guérison à partir des résultats expérimentaux.</a:t>
              </a:r>
            </a:p>
          </p:txBody>
        </p:sp>
      </p:grpSp>
      <p:grpSp>
        <p:nvGrpSpPr>
          <p:cNvPr id="13" name="Groupe 12">
            <a:extLst>
              <a:ext uri="{FF2B5EF4-FFF2-40B4-BE49-F238E27FC236}">
                <a16:creationId xmlns:a16="http://schemas.microsoft.com/office/drawing/2014/main" id="{E4EDF7B4-0004-687B-6D0D-F1F883CFA8EB}"/>
              </a:ext>
            </a:extLst>
          </p:cNvPr>
          <p:cNvGrpSpPr/>
          <p:nvPr/>
        </p:nvGrpSpPr>
        <p:grpSpPr>
          <a:xfrm>
            <a:off x="919674" y="5586539"/>
            <a:ext cx="10440000" cy="750244"/>
            <a:chOff x="919674" y="5434139"/>
            <a:chExt cx="10440000" cy="750244"/>
          </a:xfrm>
        </p:grpSpPr>
        <p:sp>
          <p:nvSpPr>
            <p:cNvPr id="28" name="Rectangle: Rounded Corners 11">
              <a:extLst>
                <a:ext uri="{FF2B5EF4-FFF2-40B4-BE49-F238E27FC236}">
                  <a16:creationId xmlns:a16="http://schemas.microsoft.com/office/drawing/2014/main" id="{3D08A759-333C-A738-1887-158D42AC7CE2}"/>
                </a:ext>
              </a:extLst>
            </p:cNvPr>
            <p:cNvSpPr/>
            <p:nvPr/>
          </p:nvSpPr>
          <p:spPr>
            <a:xfrm>
              <a:off x="919674" y="5434139"/>
              <a:ext cx="10440000" cy="750244"/>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Google Shape;510;p5">
              <a:extLst>
                <a:ext uri="{FF2B5EF4-FFF2-40B4-BE49-F238E27FC236}">
                  <a16:creationId xmlns:a16="http://schemas.microsoft.com/office/drawing/2014/main" id="{F8761E98-AA46-578A-434F-072B16FAE4F1}"/>
                </a:ext>
              </a:extLst>
            </p:cNvPr>
            <p:cNvSpPr txBox="1">
              <a:spLocks/>
            </p:cNvSpPr>
            <p:nvPr/>
          </p:nvSpPr>
          <p:spPr>
            <a:xfrm>
              <a:off x="1007226" y="5517752"/>
              <a:ext cx="1349096" cy="605597"/>
            </a:xfrm>
            <a:prstGeom prst="roundRect">
              <a:avLst/>
            </a:pr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2000" b="1" i="0" u="none" strike="noStrike" kern="0" cap="none" spc="0" normalizeH="0" baseline="0">
                  <a:ln>
                    <a:noFill/>
                  </a:ln>
                  <a:solidFill>
                    <a:srgbClr val="000000"/>
                  </a:solidFill>
                  <a:effectLst/>
                  <a:uLnTx/>
                  <a:uFillTx/>
                  <a:latin typeface="Aptos" panose="02110004020202020204"/>
                  <a:cs typeface="Calibri"/>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noProof="0" dirty="0">
                  <a:latin typeface="Calibri" panose="020F0502020204030204" pitchFamily="34" charset="0"/>
                  <a:cs typeface="Calibri" panose="020F0502020204030204" pitchFamily="34" charset="0"/>
                  <a:sym typeface="Calibri"/>
                </a:rPr>
                <a:t>Tâche 6</a:t>
              </a:r>
            </a:p>
          </p:txBody>
        </p:sp>
        <p:sp>
          <p:nvSpPr>
            <p:cNvPr id="9" name="Google Shape;511;p5">
              <a:extLst>
                <a:ext uri="{FF2B5EF4-FFF2-40B4-BE49-F238E27FC236}">
                  <a16:creationId xmlns:a16="http://schemas.microsoft.com/office/drawing/2014/main" id="{D2F19CCD-E159-676D-53DD-06DFE485E9C5}"/>
                </a:ext>
              </a:extLst>
            </p:cNvPr>
            <p:cNvSpPr txBox="1">
              <a:spLocks/>
            </p:cNvSpPr>
            <p:nvPr/>
          </p:nvSpPr>
          <p:spPr>
            <a:xfrm>
              <a:off x="2494688" y="5528335"/>
              <a:ext cx="8777638" cy="595014"/>
            </a:xfrm>
            <a:prstGeom prst="roundRect">
              <a:avLst/>
            </a:pr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2000" b="1" i="0" u="none" strike="noStrike" kern="0" cap="none" spc="0" normalizeH="0" baseline="0">
                  <a:ln>
                    <a:noFill/>
                  </a:ln>
                  <a:solidFill>
                    <a:srgbClr val="000000"/>
                  </a:solidFill>
                  <a:effectLst/>
                  <a:uLnTx/>
                  <a:uFillTx/>
                  <a:latin typeface="Aptos" panose="02110004020202020204"/>
                  <a:cs typeface="Calibri"/>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noProof="0" dirty="0">
                  <a:latin typeface="Calibri" panose="020F0502020204030204" pitchFamily="34" charset="0"/>
                  <a:cs typeface="Calibri" panose="020F0502020204030204" pitchFamily="34" charset="0"/>
                  <a:sym typeface="Calibri"/>
                </a:rPr>
                <a:t>Expliquer le rôle du système immunitaire dans la défense de l’organisme contre les maladies.</a:t>
              </a:r>
            </a:p>
          </p:txBody>
        </p:sp>
      </p:grpSp>
    </p:spTree>
    <p:extLst>
      <p:ext uri="{BB962C8B-B14F-4D97-AF65-F5344CB8AC3E}">
        <p14:creationId xmlns:p14="http://schemas.microsoft.com/office/powerpoint/2010/main" val="12898455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89;p29">
            <a:extLst>
              <a:ext uri="{FF2B5EF4-FFF2-40B4-BE49-F238E27FC236}">
                <a16:creationId xmlns:a16="http://schemas.microsoft.com/office/drawing/2014/main" id="{6032A094-4B75-9B75-81F8-5C0A96A7FEC5}"/>
              </a:ext>
            </a:extLst>
          </p:cNvPr>
          <p:cNvSpPr/>
          <p:nvPr/>
        </p:nvSpPr>
        <p:spPr>
          <a:xfrm>
            <a:off x="412308" y="1098368"/>
            <a:ext cx="1606147" cy="924985"/>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464653"/>
            <a:ext cx="1606147" cy="2441778"/>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02908" y="2229446"/>
            <a:ext cx="1606147" cy="974333"/>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3F306115-B4CF-FBF8-3F05-61F14D8688A6}"/>
              </a:ext>
            </a:extLst>
          </p:cNvPr>
          <p:cNvGrpSpPr/>
          <p:nvPr/>
        </p:nvGrpSpPr>
        <p:grpSpPr>
          <a:xfrm>
            <a:off x="412307" y="2195263"/>
            <a:ext cx="11302269" cy="1072799"/>
            <a:chOff x="412307" y="2439216"/>
            <a:chExt cx="11302269" cy="1072799"/>
          </a:xfrm>
        </p:grpSpPr>
        <p:sp>
          <p:nvSpPr>
            <p:cNvPr id="13" name="Google Shape;288;p29">
              <a:extLst>
                <a:ext uri="{FF2B5EF4-FFF2-40B4-BE49-F238E27FC236}">
                  <a16:creationId xmlns:a16="http://schemas.microsoft.com/office/drawing/2014/main" id="{48DD3D7D-51E7-9A1D-BDA1-1A57D1ED1119}"/>
                </a:ext>
              </a:extLst>
            </p:cNvPr>
            <p:cNvSpPr/>
            <p:nvPr/>
          </p:nvSpPr>
          <p:spPr>
            <a:xfrm>
              <a:off x="2208304" y="2439216"/>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17" name="Text Placeholder 3">
              <a:extLst>
                <a:ext uri="{FF2B5EF4-FFF2-40B4-BE49-F238E27FC236}">
                  <a16:creationId xmlns:a16="http://schemas.microsoft.com/office/drawing/2014/main" id="{A16C0127-9DD3-53F9-FE9C-ABA1D6CA430D}"/>
                </a:ext>
              </a:extLst>
            </p:cNvPr>
            <p:cNvSpPr txBox="1">
              <a:spLocks/>
            </p:cNvSpPr>
            <p:nvPr/>
          </p:nvSpPr>
          <p:spPr>
            <a:xfrm>
              <a:off x="2484607" y="2526963"/>
              <a:ext cx="9069218" cy="925805"/>
            </a:xfrm>
            <a:prstGeom prst="rect">
              <a:avLst/>
            </a:prstGeom>
          </p:spPr>
          <p:txBody>
            <a:bodyPr numCol="2" anchor="ctr"/>
            <a:lstStyle>
              <a:lvl1pPr marL="228600" indent="-228600" algn="l" defTabSz="914400" rtl="0" eaLnBrk="1" latinLnBrk="0" hangingPunct="1">
                <a:lnSpc>
                  <a:spcPct val="90000"/>
                </a:lnSpc>
                <a:spcBef>
                  <a:spcPts val="1000"/>
                </a:spcBef>
                <a:buFont typeface="Arial" panose="020B0604020202020204" pitchFamily="34" charset="0"/>
                <a:buChar char="•"/>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noProof="0" dirty="0"/>
                <a:t>Phagocytose</a:t>
              </a:r>
            </a:p>
            <a:p>
              <a:r>
                <a:rPr lang="fr-FR" noProof="0" dirty="0"/>
                <a:t>Anticorps </a:t>
              </a:r>
            </a:p>
            <a:p>
              <a:r>
                <a:rPr lang="fr-FR" noProof="0" dirty="0"/>
                <a:t>Neutralisation </a:t>
              </a:r>
            </a:p>
            <a:p>
              <a:r>
                <a:rPr lang="fr-FR" noProof="0" dirty="0"/>
                <a:t>Cytolyse</a:t>
              </a:r>
            </a:p>
            <a:p>
              <a:r>
                <a:rPr lang="fr-FR" noProof="0" dirty="0"/>
                <a:t>Défense de l’organisme </a:t>
              </a:r>
            </a:p>
            <a:p>
              <a:r>
                <a:rPr lang="fr-FR" noProof="0" dirty="0"/>
                <a:t>Guérison</a:t>
              </a:r>
            </a:p>
          </p:txBody>
        </p:sp>
        <p:sp>
          <p:nvSpPr>
            <p:cNvPr id="20" name="Google Shape;853;p104">
              <a:extLst>
                <a:ext uri="{FF2B5EF4-FFF2-40B4-BE49-F238E27FC236}">
                  <a16:creationId xmlns:a16="http://schemas.microsoft.com/office/drawing/2014/main" id="{6564A30E-7F1C-F926-A721-DAD6689EFEF4}"/>
                </a:ext>
              </a:extLst>
            </p:cNvPr>
            <p:cNvSpPr/>
            <p:nvPr/>
          </p:nvSpPr>
          <p:spPr>
            <a:xfrm>
              <a:off x="412307" y="2439293"/>
              <a:ext cx="1605600" cy="106322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grpSp>
      <p:grpSp>
        <p:nvGrpSpPr>
          <p:cNvPr id="2" name="Groupe 1">
            <a:extLst>
              <a:ext uri="{FF2B5EF4-FFF2-40B4-BE49-F238E27FC236}">
                <a16:creationId xmlns:a16="http://schemas.microsoft.com/office/drawing/2014/main" id="{3703C17C-8573-2BF8-7ABF-4AD60DF9D4EB}"/>
              </a:ext>
            </a:extLst>
          </p:cNvPr>
          <p:cNvGrpSpPr/>
          <p:nvPr/>
        </p:nvGrpSpPr>
        <p:grpSpPr>
          <a:xfrm>
            <a:off x="403455" y="1103514"/>
            <a:ext cx="11320848" cy="919840"/>
            <a:chOff x="403455" y="1103514"/>
            <a:chExt cx="11320848" cy="919840"/>
          </a:xfrm>
        </p:grpSpPr>
        <p:sp>
          <p:nvSpPr>
            <p:cNvPr id="6" name="Google Shape;288;p29">
              <a:extLst>
                <a:ext uri="{FF2B5EF4-FFF2-40B4-BE49-F238E27FC236}">
                  <a16:creationId xmlns:a16="http://schemas.microsoft.com/office/drawing/2014/main" id="{DB0419AF-12E8-4B75-B2A3-79C60BD7B153}"/>
                </a:ext>
              </a:extLst>
            </p:cNvPr>
            <p:cNvSpPr/>
            <p:nvPr/>
          </p:nvSpPr>
          <p:spPr>
            <a:xfrm>
              <a:off x="2208303" y="1103514"/>
              <a:ext cx="9516000" cy="91983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33324" y="1132548"/>
              <a:ext cx="9463104" cy="89080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noProof="0" dirty="0"/>
                <a:t>La tâche à réussir pendant la séance :</a:t>
              </a:r>
            </a:p>
            <a:p>
              <a:pPr marL="285750" indent="-285750">
                <a:buFont typeface="Arial" panose="020B0604020202020204" pitchFamily="34" charset="0"/>
                <a:buChar char="•"/>
              </a:pPr>
              <a:r>
                <a:rPr lang="fr-FR" noProof="0" dirty="0"/>
                <a:t>Expliquer le rôle du système immunitaire dans la défense de l’organisme contre les maladies.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455" y="1132548"/>
              <a:ext cx="1605600" cy="890806"/>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Tâches à réussir</a:t>
              </a:r>
            </a:p>
          </p:txBody>
        </p:sp>
      </p:grpSp>
      <p:grpSp>
        <p:nvGrpSpPr>
          <p:cNvPr id="4" name="Groupe 3">
            <a:extLst>
              <a:ext uri="{FF2B5EF4-FFF2-40B4-BE49-F238E27FC236}">
                <a16:creationId xmlns:a16="http://schemas.microsoft.com/office/drawing/2014/main" id="{07CB1B8B-396A-40EC-0732-687D015A3F1D}"/>
              </a:ext>
            </a:extLst>
          </p:cNvPr>
          <p:cNvGrpSpPr/>
          <p:nvPr/>
        </p:nvGrpSpPr>
        <p:grpSpPr>
          <a:xfrm>
            <a:off x="412307" y="3439971"/>
            <a:ext cx="11338565" cy="2466461"/>
            <a:chOff x="412307" y="3629539"/>
            <a:chExt cx="11338565" cy="2466461"/>
          </a:xfrm>
        </p:grpSpPr>
        <p:sp>
          <p:nvSpPr>
            <p:cNvPr id="8" name="Google Shape;292;p29">
              <a:extLst>
                <a:ext uri="{FF2B5EF4-FFF2-40B4-BE49-F238E27FC236}">
                  <a16:creationId xmlns:a16="http://schemas.microsoft.com/office/drawing/2014/main" id="{A96B0953-8A9F-2B58-6DE2-1051EC9FAB64}"/>
                </a:ext>
              </a:extLst>
            </p:cNvPr>
            <p:cNvSpPr/>
            <p:nvPr/>
          </p:nvSpPr>
          <p:spPr>
            <a:xfrm>
              <a:off x="2235200" y="3629539"/>
              <a:ext cx="9515672" cy="2466461"/>
            </a:xfrm>
            <a:custGeom>
              <a:avLst>
                <a:gd name="f0" fmla="val 168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45579" y="3629539"/>
              <a:ext cx="9478724" cy="246645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b="1" noProof="0" dirty="0"/>
                <a:t>Les stratégies enseignées pendant le modelage et pratiques pendant la séance sont :</a:t>
              </a:r>
            </a:p>
            <a:p>
              <a:pPr marL="285750" indent="-285750">
                <a:spcBef>
                  <a:spcPts val="600"/>
                </a:spcBef>
                <a:buFont typeface="Arial" panose="020B0604020202020204" pitchFamily="34" charset="0"/>
                <a:buChar char="•"/>
              </a:pPr>
              <a:r>
                <a:rPr lang="fr-FR" noProof="0" dirty="0"/>
                <a:t>Tirer des informations pertinentes à partir de différents types de documents pour d’abord identifier les mécanismes immunologiques intervenant contre la  maladie étudiée puis mobiliser ses connaissances pour mettre en relation ces informations pour expliquer le rôle du système immunitaire dans la défense de l’organisme contre cette maladie.</a:t>
              </a:r>
            </a:p>
            <a:p>
              <a:pPr marL="0" indent="0">
                <a:spcBef>
                  <a:spcPts val="600"/>
                </a:spcBef>
              </a:pPr>
              <a:r>
                <a:rPr lang="fr-FR" b="1" noProof="0" dirty="0"/>
                <a:t>Outils didactiques: </a:t>
              </a:r>
            </a:p>
            <a:p>
              <a:pPr marL="285750" indent="-285750">
                <a:spcBef>
                  <a:spcPts val="600"/>
                </a:spcBef>
                <a:buFont typeface="Arial" panose="020B0604020202020204" pitchFamily="34" charset="0"/>
                <a:buChar char="•"/>
              </a:pPr>
              <a:r>
                <a:rPr lang="fr-FR" noProof="0" dirty="0"/>
                <a:t>Situation qui permet à l’élève de mobiliser  ces connaissances antérieures pour expliquer comment le système immunitaire défend l’organisme  contre les maladies.</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654221"/>
              <a:ext cx="1605600" cy="2441778"/>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grpSp>
      <p:sp>
        <p:nvSpPr>
          <p:cNvPr id="5" name="Google Shape;288;p29">
            <a:extLst>
              <a:ext uri="{FF2B5EF4-FFF2-40B4-BE49-F238E27FC236}">
                <a16:creationId xmlns:a16="http://schemas.microsoft.com/office/drawing/2014/main" id="{814C2A12-F3BE-8434-0FE4-C60845FBF011}"/>
              </a:ext>
            </a:extLst>
          </p:cNvPr>
          <p:cNvSpPr/>
          <p:nvPr/>
        </p:nvSpPr>
        <p:spPr>
          <a:xfrm>
            <a:off x="2245579" y="6095998"/>
            <a:ext cx="9478724" cy="675062"/>
          </a:xfrm>
          <a:custGeom>
            <a:avLst>
              <a:gd name="f0" fmla="val 209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BA867A06-7BD1-46B0-D76E-2085057AD2B7}"/>
              </a:ext>
            </a:extLst>
          </p:cNvPr>
          <p:cNvSpPr/>
          <p:nvPr/>
        </p:nvSpPr>
        <p:spPr>
          <a:xfrm>
            <a:off x="412308" y="6095998"/>
            <a:ext cx="1606147" cy="695326"/>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Text Placeholder 3">
            <a:extLst>
              <a:ext uri="{FF2B5EF4-FFF2-40B4-BE49-F238E27FC236}">
                <a16:creationId xmlns:a16="http://schemas.microsoft.com/office/drawing/2014/main" id="{12480B9E-FF64-C445-E982-2246FE86CBD6}"/>
              </a:ext>
            </a:extLst>
          </p:cNvPr>
          <p:cNvSpPr txBox="1">
            <a:spLocks/>
          </p:cNvSpPr>
          <p:nvPr/>
        </p:nvSpPr>
        <p:spPr>
          <a:xfrm>
            <a:off x="2342279" y="6186241"/>
            <a:ext cx="9354149" cy="494576"/>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noProof="0" dirty="0"/>
              <a:t>//</a:t>
            </a: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p:txBody>
          <a:bodyPr/>
          <a:lstStyle/>
          <a:p>
            <a:r>
              <a:rPr lang="fr-FR" noProof="0" dirty="0"/>
              <a:t>05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p:txBody>
          <a:bodyPr/>
          <a:lstStyle/>
          <a:p>
            <a:r>
              <a:rPr lang="fr-FR" noProof="0" dirty="0"/>
              <a:t>10 min</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p:txBody>
          <a:bodyPr/>
          <a:lstStyle/>
          <a:p>
            <a:r>
              <a:rPr lang="fr-FR" noProof="0" dirty="0"/>
              <a:t>05 min</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p:txBody>
          <a:bodyPr/>
          <a:lstStyle/>
          <a:p>
            <a:r>
              <a:rPr lang="fr-FR" noProof="0" dirty="0"/>
              <a:t>08 min</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p:txBody>
          <a:bodyPr/>
          <a:lstStyle/>
          <a:p>
            <a:r>
              <a:rPr lang="fr-FR" noProof="0" dirty="0"/>
              <a:t>07 min</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p:txBody>
          <a:bodyPr/>
          <a:lstStyle/>
          <a:p>
            <a:r>
              <a:rPr lang="fr-FR" noProof="0" dirty="0"/>
              <a:t>05 min</a:t>
            </a:r>
          </a:p>
        </p:txBody>
      </p:sp>
    </p:spTree>
    <p:extLst>
      <p:ext uri="{BB962C8B-B14F-4D97-AF65-F5344CB8AC3E}">
        <p14:creationId xmlns:p14="http://schemas.microsoft.com/office/powerpoint/2010/main" val="1857701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18713077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FR" noProof="0" dirty="0">
                <a:solidFill>
                  <a:prstClr val="white">
                    <a:lumMod val="65000"/>
                  </a:prstClr>
                </a:solidFill>
                <a:latin typeface="Calibri" panose="020F0502020204030204"/>
              </a:rPr>
              <a:t>Bonjour! Prêts pour démarrer notre séance? Allons-y!</a:t>
            </a:r>
            <a:endParaRPr lang="fr-FR" noProof="0" dirty="0"/>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p:txBody>
          <a:bodyPr/>
          <a:lstStyle/>
          <a:p>
            <a:endParaRPr lang="fr-FR" noProof="0"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38373934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E4B1D-766A-5116-F1D4-0272B8C23A0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30EBA77-5CE2-19AC-9280-6F0E7EF08F45}"/>
              </a:ext>
            </a:extLst>
          </p:cNvPr>
          <p:cNvSpPr>
            <a:spLocks noGrp="1"/>
          </p:cNvSpPr>
          <p:nvPr>
            <p:ph type="title"/>
          </p:nvPr>
        </p:nvSpPr>
        <p:spPr/>
        <p:txBody>
          <a:bodyPr/>
          <a:lstStyle/>
          <a:p>
            <a:r>
              <a:rPr lang="fr-FR" sz="1400" noProof="0" dirty="0">
                <a:solidFill>
                  <a:schemeClr val="tx1">
                    <a:lumMod val="50000"/>
                    <a:lumOff val="50000"/>
                  </a:schemeClr>
                </a:solidFill>
              </a:rPr>
              <a:t>Qui peut me rappeler la signification de ces icônes?</a:t>
            </a:r>
          </a:p>
        </p:txBody>
      </p:sp>
      <p:sp>
        <p:nvSpPr>
          <p:cNvPr id="7" name="Espace réservé du contenu 6">
            <a:extLst>
              <a:ext uri="{FF2B5EF4-FFF2-40B4-BE49-F238E27FC236}">
                <a16:creationId xmlns:a16="http://schemas.microsoft.com/office/drawing/2014/main" id="{F978887E-780C-AC81-DB4C-797EEB42F72C}"/>
              </a:ext>
            </a:extLst>
          </p:cNvPr>
          <p:cNvSpPr>
            <a:spLocks noGrp="1"/>
          </p:cNvSpPr>
          <p:nvPr>
            <p:ph sz="quarter" idx="11"/>
          </p:nvPr>
        </p:nvSpPr>
        <p:spPr/>
        <p:txBody>
          <a:bodyPr/>
          <a:lstStyle/>
          <a:p>
            <a:pPr marL="0" indent="0">
              <a:buNone/>
            </a:pPr>
            <a:r>
              <a:rPr lang="fr-FR" noProof="0" dirty="0">
                <a:solidFill>
                  <a:schemeClr val="tx1">
                    <a:lumMod val="50000"/>
                    <a:lumOff val="50000"/>
                  </a:schemeClr>
                </a:solidFill>
              </a:rPr>
              <a:t>Demander à 3 élèves au hasard</a:t>
            </a:r>
          </a:p>
        </p:txBody>
      </p:sp>
      <p:pic>
        <p:nvPicPr>
          <p:cNvPr id="3" name="Google Shape;1333;p128">
            <a:extLst>
              <a:ext uri="{FF2B5EF4-FFF2-40B4-BE49-F238E27FC236}">
                <a16:creationId xmlns:a16="http://schemas.microsoft.com/office/drawing/2014/main" id="{A01B0852-85B5-4346-BE20-D4197B34CD58}"/>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3B54C5F8-61CF-45A9-9740-B8D6527E5A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1175;p113">
            <a:extLst>
              <a:ext uri="{FF2B5EF4-FFF2-40B4-BE49-F238E27FC236}">
                <a16:creationId xmlns:a16="http://schemas.microsoft.com/office/drawing/2014/main" id="{FC463DCD-7C3A-D739-DA2E-9ADB47174C8E}"/>
              </a:ext>
            </a:extLst>
          </p:cNvPr>
          <p:cNvPicPr>
            <a:picLocks noChangeAspect="1"/>
          </p:cNvPicPr>
          <p:nvPr/>
        </p:nvPicPr>
        <p:blipFill>
          <a:blip r:embed="rId4">
            <a:alphaModFix/>
          </a:blip>
          <a:srcRect/>
          <a:stretch>
            <a:fillRect/>
          </a:stretch>
        </p:blipFill>
        <p:spPr>
          <a:xfrm>
            <a:off x="1370557" y="2115480"/>
            <a:ext cx="3049182" cy="3049182"/>
          </a:xfrm>
          <a:prstGeom prst="rect">
            <a:avLst/>
          </a:prstGeom>
          <a:noFill/>
          <a:ln cap="flat">
            <a:noFill/>
          </a:ln>
        </p:spPr>
      </p:pic>
      <p:pic>
        <p:nvPicPr>
          <p:cNvPr id="11" name="Picture 7">
            <a:extLst>
              <a:ext uri="{FF2B5EF4-FFF2-40B4-BE49-F238E27FC236}">
                <a16:creationId xmlns:a16="http://schemas.microsoft.com/office/drawing/2014/main" id="{F8C5917B-5E5D-7C6D-1642-C3FAF1712479}"/>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40668354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B5D9E-D04E-6E2F-FAAD-39CD98C7A3A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69F927C-D711-355F-C4B6-BC31C1ECF973}"/>
              </a:ext>
            </a:extLst>
          </p:cNvPr>
          <p:cNvSpPr>
            <a:spLocks noGrp="1"/>
          </p:cNvSpPr>
          <p:nvPr>
            <p:ph type="title"/>
          </p:nvPr>
        </p:nvSpPr>
        <p:spPr/>
        <p:txBody>
          <a:bodyPr/>
          <a:lstStyle/>
          <a:p>
            <a:r>
              <a:rPr lang="fr-FR" noProof="0" dirty="0">
                <a:solidFill>
                  <a:schemeClr val="tx1">
                    <a:lumMod val="50000"/>
                    <a:lumOff val="50000"/>
                  </a:schemeClr>
                </a:solidFill>
              </a:rPr>
              <a:t>Très bien.</a:t>
            </a:r>
          </a:p>
        </p:txBody>
      </p:sp>
      <p:sp>
        <p:nvSpPr>
          <p:cNvPr id="7" name="Espace réservé du contenu 6">
            <a:extLst>
              <a:ext uri="{FF2B5EF4-FFF2-40B4-BE49-F238E27FC236}">
                <a16:creationId xmlns:a16="http://schemas.microsoft.com/office/drawing/2014/main" id="{438B9D92-A7CF-DA1A-8606-AFB07BBA0438}"/>
              </a:ext>
            </a:extLst>
          </p:cNvPr>
          <p:cNvSpPr>
            <a:spLocks noGrp="1"/>
          </p:cNvSpPr>
          <p:nvPr>
            <p:ph sz="quarter" idx="11"/>
          </p:nvPr>
        </p:nvSpPr>
        <p:spPr/>
        <p:txBody>
          <a:bodyPr/>
          <a:lstStyle/>
          <a:p>
            <a:pPr marL="0" indent="0">
              <a:buNone/>
            </a:pPr>
            <a:endParaRPr lang="fr-FR" noProof="0" dirty="0">
              <a:solidFill>
                <a:srgbClr val="AEABAB"/>
              </a:solidFill>
            </a:endParaRPr>
          </a:p>
        </p:txBody>
      </p:sp>
      <p:sp>
        <p:nvSpPr>
          <p:cNvPr id="3" name="ZoneTexte 2">
            <a:extLst>
              <a:ext uri="{FF2B5EF4-FFF2-40B4-BE49-F238E27FC236}">
                <a16:creationId xmlns:a16="http://schemas.microsoft.com/office/drawing/2014/main" id="{DBE27F13-EE24-51DE-4F86-105CE8F81D95}"/>
              </a:ext>
            </a:extLst>
          </p:cNvPr>
          <p:cNvSpPr txBox="1"/>
          <p:nvPr/>
        </p:nvSpPr>
        <p:spPr>
          <a:xfrm>
            <a:off x="1370557" y="5164662"/>
            <a:ext cx="3771982" cy="646331"/>
          </a:xfrm>
          <a:prstGeom prst="rect">
            <a:avLst/>
          </a:prstGeom>
          <a:noFill/>
        </p:spPr>
        <p:txBody>
          <a:bodyPr wrap="square">
            <a:spAutoFit/>
          </a:bodyPr>
          <a:lstStyle/>
          <a:p>
            <a:pPr lvl="0">
              <a:defRPr sz="1800" b="0" i="0" u="none" strike="noStrike" kern="0" cap="none" spc="0" baseline="0">
                <a:solidFill>
                  <a:srgbClr val="000000"/>
                </a:solidFill>
                <a:uFillTx/>
              </a:defRPr>
            </a:pPr>
            <a:r>
              <a:rPr lang="fr-FR" b="1" kern="0" noProof="0" dirty="0">
                <a:solidFill>
                  <a:srgbClr val="44546A"/>
                </a:solidFill>
                <a:latin typeface="Calibri"/>
                <a:ea typeface="Calibri"/>
                <a:cs typeface="Calibri"/>
              </a:rPr>
              <a:t>Si quelque chose n’est pas clair, je pose des questions</a:t>
            </a:r>
            <a:endParaRPr lang="fr-FR" sz="1200" kern="0" noProof="0" dirty="0">
              <a:solidFill>
                <a:srgbClr val="000000"/>
              </a:solidFill>
              <a:latin typeface="Arial"/>
              <a:ea typeface="Arial"/>
              <a:cs typeface="Arial"/>
            </a:endParaRPr>
          </a:p>
        </p:txBody>
      </p:sp>
      <p:sp>
        <p:nvSpPr>
          <p:cNvPr id="4" name="Google Shape;1186;p114">
            <a:extLst>
              <a:ext uri="{FF2B5EF4-FFF2-40B4-BE49-F238E27FC236}">
                <a16:creationId xmlns:a16="http://schemas.microsoft.com/office/drawing/2014/main" id="{7AA2B315-7F19-96EB-68EB-AD67A3B048EB}"/>
              </a:ext>
            </a:extLst>
          </p:cNvPr>
          <p:cNvSpPr txBox="1"/>
          <p:nvPr/>
        </p:nvSpPr>
        <p:spPr>
          <a:xfrm>
            <a:off x="7245354" y="4910785"/>
            <a:ext cx="4400362" cy="623209"/>
          </a:xfrm>
          <a:prstGeom prst="rect">
            <a:avLst/>
          </a:prstGeom>
          <a:noFill/>
          <a:ln cap="flat">
            <a:noFill/>
          </a:ln>
        </p:spPr>
        <p:txBody>
          <a:bodyPr vert="horz" wrap="square" lIns="68570" tIns="34271" rIns="68570" bIns="34271" anchor="t" anchorCtr="0" compatLnSpc="1">
            <a:spAutoFit/>
          </a:bodyPr>
          <a:lstStyle/>
          <a:p>
            <a:pPr lvl="0">
              <a:defRPr sz="1800" b="0" i="0" u="none" strike="noStrike" kern="0" cap="none" spc="0" baseline="0">
                <a:solidFill>
                  <a:srgbClr val="000000"/>
                </a:solidFill>
                <a:uFillTx/>
              </a:defRPr>
            </a:pPr>
            <a:r>
              <a:rPr lang="fr-FR" b="1" kern="0" noProof="0" dirty="0">
                <a:solidFill>
                  <a:srgbClr val="44546A"/>
                </a:solidFill>
                <a:latin typeface="Calibri"/>
                <a:ea typeface="Calibri"/>
                <a:cs typeface="Calibri"/>
              </a:rPr>
              <a:t>Je fais mes devoirs en classe et à la maison avec sérieux</a:t>
            </a:r>
            <a:endParaRPr lang="fr-FR" sz="1200" kern="0" noProof="0" dirty="0">
              <a:solidFill>
                <a:srgbClr val="000000"/>
              </a:solidFill>
              <a:latin typeface="Arial"/>
              <a:ea typeface="Arial"/>
              <a:cs typeface="Arial"/>
            </a:endParaRPr>
          </a:p>
        </p:txBody>
      </p:sp>
      <p:pic>
        <p:nvPicPr>
          <p:cNvPr id="2" name="Image 8">
            <a:extLst>
              <a:ext uri="{FF2B5EF4-FFF2-40B4-BE49-F238E27FC236}">
                <a16:creationId xmlns:a16="http://schemas.microsoft.com/office/drawing/2014/main" id="{D398155C-82F2-F4A4-5AFC-836D0EC7D1F2}"/>
              </a:ext>
            </a:extLst>
          </p:cNvPr>
          <p:cNvPicPr>
            <a:picLocks noChangeAspect="1"/>
          </p:cNvPicPr>
          <p:nvPr/>
        </p:nvPicPr>
        <p:blipFill>
          <a:blip r:embed="rId2"/>
          <a:stretch>
            <a:fillRect/>
          </a:stretch>
        </p:blipFill>
        <p:spPr>
          <a:xfrm>
            <a:off x="11645716" y="505406"/>
            <a:ext cx="325863" cy="325863"/>
          </a:xfrm>
          <a:prstGeom prst="rect">
            <a:avLst/>
          </a:prstGeom>
        </p:spPr>
      </p:pic>
      <p:pic>
        <p:nvPicPr>
          <p:cNvPr id="6" name="Google Shape;1175;p113">
            <a:extLst>
              <a:ext uri="{FF2B5EF4-FFF2-40B4-BE49-F238E27FC236}">
                <a16:creationId xmlns:a16="http://schemas.microsoft.com/office/drawing/2014/main" id="{45230AC2-912A-7958-94E9-760F5ED2B940}"/>
              </a:ext>
            </a:extLst>
          </p:cNvPr>
          <p:cNvPicPr>
            <a:picLocks noChangeAspect="1"/>
          </p:cNvPicPr>
          <p:nvPr/>
        </p:nvPicPr>
        <p:blipFill>
          <a:blip r:embed="rId3">
            <a:alphaModFix/>
          </a:blip>
          <a:srcRect/>
          <a:stretch>
            <a:fillRect/>
          </a:stretch>
        </p:blipFill>
        <p:spPr>
          <a:xfrm>
            <a:off x="1370557" y="2115480"/>
            <a:ext cx="3049182" cy="3049182"/>
          </a:xfrm>
          <a:prstGeom prst="rect">
            <a:avLst/>
          </a:prstGeom>
          <a:noFill/>
          <a:ln cap="flat">
            <a:noFill/>
          </a:ln>
        </p:spPr>
      </p:pic>
      <p:pic>
        <p:nvPicPr>
          <p:cNvPr id="11" name="Picture 7">
            <a:extLst>
              <a:ext uri="{FF2B5EF4-FFF2-40B4-BE49-F238E27FC236}">
                <a16:creationId xmlns:a16="http://schemas.microsoft.com/office/drawing/2014/main" id="{9EF91F9E-1EE8-917D-6786-4F4229937393}"/>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20739509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9CD532-0E3B-0905-4DBC-441E9874D0A2}"/>
              </a:ext>
            </a:extLst>
          </p:cNvPr>
          <p:cNvSpPr>
            <a:spLocks noGrp="1"/>
          </p:cNvSpPr>
          <p:nvPr>
            <p:ph type="body" sz="quarter" idx="10"/>
          </p:nvPr>
        </p:nvSpPr>
        <p:spPr/>
        <p:txBody>
          <a:bodyPr/>
          <a:lstStyle/>
          <a:p>
            <a:r>
              <a:rPr lang="fr-FR" noProof="0" dirty="0"/>
              <a:t>00 min</a:t>
            </a:r>
          </a:p>
        </p:txBody>
      </p:sp>
    </p:spTree>
    <p:extLst>
      <p:ext uri="{BB962C8B-B14F-4D97-AF65-F5344CB8AC3E}">
        <p14:creationId xmlns:p14="http://schemas.microsoft.com/office/powerpoint/2010/main" val="14545525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3 min</a:t>
            </a:r>
          </a:p>
        </p:txBody>
      </p:sp>
    </p:spTree>
    <p:extLst>
      <p:ext uri="{BB962C8B-B14F-4D97-AF65-F5344CB8AC3E}">
        <p14:creationId xmlns:p14="http://schemas.microsoft.com/office/powerpoint/2010/main" val="17958302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08D3F-4C8E-08E1-39EC-556A6D13E5D8}"/>
              </a:ext>
            </a:extLst>
          </p:cNvPr>
          <p:cNvSpPr>
            <a:spLocks noGrp="1"/>
          </p:cNvSpPr>
          <p:nvPr>
            <p:ph type="title"/>
          </p:nvPr>
        </p:nvSpPr>
        <p:spPr/>
        <p:txBody>
          <a:bodyPr/>
          <a:lstStyle/>
          <a:p>
            <a:r>
              <a:rPr lang="fr-FR" sz="1800" noProof="0" dirty="0">
                <a:solidFill>
                  <a:schemeClr val="tx1">
                    <a:lumMod val="50000"/>
                    <a:lumOff val="50000"/>
                  </a:schemeClr>
                </a:solidFill>
                <a:latin typeface="Calibri" panose="020F0502020204030204"/>
              </a:rPr>
              <a:t>Rappelons-nous d’abord les organes responsables du déclenchement de la réponse immunitaire.</a:t>
            </a:r>
          </a:p>
        </p:txBody>
      </p:sp>
      <p:sp>
        <p:nvSpPr>
          <p:cNvPr id="4" name="Espace réservé du contenu 3">
            <a:extLst>
              <a:ext uri="{FF2B5EF4-FFF2-40B4-BE49-F238E27FC236}">
                <a16:creationId xmlns:a16="http://schemas.microsoft.com/office/drawing/2014/main" id="{73C26055-B3B8-4231-7D1D-DD6B5F9B4D23}"/>
              </a:ext>
            </a:extLst>
          </p:cNvPr>
          <p:cNvSpPr>
            <a:spLocks noGrp="1"/>
          </p:cNvSpPr>
          <p:nvPr>
            <p:ph sz="quarter" idx="11"/>
          </p:nvPr>
        </p:nvSpPr>
        <p:spPr/>
        <p:txBody>
          <a:bodyPr/>
          <a:lstStyle/>
          <a:p>
            <a:r>
              <a:rPr lang="fr-FR" noProof="0" dirty="0">
                <a:solidFill>
                  <a:prstClr val="white">
                    <a:lumMod val="65000"/>
                  </a:prstClr>
                </a:solidFill>
                <a:latin typeface="Calibri" panose="020F0502020204030204"/>
              </a:rPr>
              <a:t>Sur leur ardoise, les élèves écrivent le numéro de l’organe correcte.</a:t>
            </a:r>
          </a:p>
        </p:txBody>
      </p:sp>
      <p:grpSp>
        <p:nvGrpSpPr>
          <p:cNvPr id="9" name="Groupe 8">
            <a:extLst>
              <a:ext uri="{FF2B5EF4-FFF2-40B4-BE49-F238E27FC236}">
                <a16:creationId xmlns:a16="http://schemas.microsoft.com/office/drawing/2014/main" id="{13AF4DC0-553D-25BE-A592-7BE9C1A0A82B}"/>
              </a:ext>
            </a:extLst>
          </p:cNvPr>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BE09986B-F3E5-363C-A04F-E78AC497E47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EB099A18-EA2F-F3F1-9722-EA13F3CDDE89}"/>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5" name="ZoneTexte 4">
            <a:extLst>
              <a:ext uri="{FF2B5EF4-FFF2-40B4-BE49-F238E27FC236}">
                <a16:creationId xmlns:a16="http://schemas.microsoft.com/office/drawing/2014/main" id="{7ACD2472-4BD5-B30B-3CA4-844E9647B4FF}"/>
              </a:ext>
            </a:extLst>
          </p:cNvPr>
          <p:cNvSpPr txBox="1"/>
          <p:nvPr/>
        </p:nvSpPr>
        <p:spPr>
          <a:xfrm>
            <a:off x="809766" y="1688015"/>
            <a:ext cx="1057246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noProof="0" dirty="0">
                <a:solidFill>
                  <a:srgbClr val="0852A4"/>
                </a:solidFill>
                <a:latin typeface="Calibri" panose="020F0502020204030204"/>
              </a:rPr>
              <a:t>Les organes où les lymphocytes rencontrent les antigènes et déclenchent une réponse immunitaire sont : </a:t>
            </a:r>
          </a:p>
        </p:txBody>
      </p:sp>
      <p:sp>
        <p:nvSpPr>
          <p:cNvPr id="6" name="Rectangle : coins arrondis 5">
            <a:extLst>
              <a:ext uri="{FF2B5EF4-FFF2-40B4-BE49-F238E27FC236}">
                <a16:creationId xmlns:a16="http://schemas.microsoft.com/office/drawing/2014/main" id="{759420E9-3C51-5835-0AE0-DB64C4321B6A}"/>
              </a:ext>
            </a:extLst>
          </p:cNvPr>
          <p:cNvSpPr/>
          <p:nvPr/>
        </p:nvSpPr>
        <p:spPr>
          <a:xfrm>
            <a:off x="950437" y="1006927"/>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1. </a:t>
            </a:r>
            <a:r>
              <a:rPr lang="fr-FR" sz="2400" b="1" noProof="0" dirty="0">
                <a:latin typeface="Calibri" panose="020F0502020204030204"/>
              </a:rPr>
              <a:t>Cochez les bonnes réponses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7" name="Groupe 6">
            <a:extLst>
              <a:ext uri="{FF2B5EF4-FFF2-40B4-BE49-F238E27FC236}">
                <a16:creationId xmlns:a16="http://schemas.microsoft.com/office/drawing/2014/main" id="{AF4FDD00-0779-8211-33A3-3CDFD87B28E1}"/>
              </a:ext>
            </a:extLst>
          </p:cNvPr>
          <p:cNvGrpSpPr/>
          <p:nvPr/>
        </p:nvGrpSpPr>
        <p:grpSpPr>
          <a:xfrm>
            <a:off x="3031734" y="2689322"/>
            <a:ext cx="5041749" cy="523828"/>
            <a:chOff x="7931514" y="2581843"/>
            <a:chExt cx="5041749" cy="523828"/>
          </a:xfrm>
        </p:grpSpPr>
        <p:sp>
          <p:nvSpPr>
            <p:cNvPr id="8" name="Rectangle : coins arrondis 7">
              <a:extLst>
                <a:ext uri="{FF2B5EF4-FFF2-40B4-BE49-F238E27FC236}">
                  <a16:creationId xmlns:a16="http://schemas.microsoft.com/office/drawing/2014/main" id="{DE846F00-EB9F-93B8-A657-3C427A059A1F}"/>
                </a:ext>
              </a:extLst>
            </p:cNvPr>
            <p:cNvSpPr/>
            <p:nvPr/>
          </p:nvSpPr>
          <p:spPr>
            <a:xfrm>
              <a:off x="83691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Rate</a:t>
              </a:r>
            </a:p>
          </p:txBody>
        </p:sp>
        <p:sp>
          <p:nvSpPr>
            <p:cNvPr id="23" name="Rectangle : coins arrondis 22">
              <a:extLst>
                <a:ext uri="{FF2B5EF4-FFF2-40B4-BE49-F238E27FC236}">
                  <a16:creationId xmlns:a16="http://schemas.microsoft.com/office/drawing/2014/main" id="{CB5D0C5B-D982-1095-2F75-AF65D884D5C0}"/>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1</a:t>
              </a:r>
            </a:p>
          </p:txBody>
        </p:sp>
      </p:grpSp>
      <p:grpSp>
        <p:nvGrpSpPr>
          <p:cNvPr id="24" name="Groupe 23">
            <a:extLst>
              <a:ext uri="{FF2B5EF4-FFF2-40B4-BE49-F238E27FC236}">
                <a16:creationId xmlns:a16="http://schemas.microsoft.com/office/drawing/2014/main" id="{6F9D0CBE-31F5-6DE6-FA74-4E9560FC8944}"/>
              </a:ext>
            </a:extLst>
          </p:cNvPr>
          <p:cNvGrpSpPr/>
          <p:nvPr/>
        </p:nvGrpSpPr>
        <p:grpSpPr>
          <a:xfrm>
            <a:off x="3031734" y="3476062"/>
            <a:ext cx="5041749" cy="523828"/>
            <a:chOff x="7931514" y="2581843"/>
            <a:chExt cx="5041749" cy="523828"/>
          </a:xfrm>
        </p:grpSpPr>
        <p:sp>
          <p:nvSpPr>
            <p:cNvPr id="25" name="Rectangle : coins arrondis 24">
              <a:extLst>
                <a:ext uri="{FF2B5EF4-FFF2-40B4-BE49-F238E27FC236}">
                  <a16:creationId xmlns:a16="http://schemas.microsoft.com/office/drawing/2014/main" id="{6EE8C5D3-6BB7-4078-FCF1-2B4ED88F777E}"/>
                </a:ext>
              </a:extLst>
            </p:cNvPr>
            <p:cNvSpPr/>
            <p:nvPr/>
          </p:nvSpPr>
          <p:spPr>
            <a:xfrm>
              <a:off x="83691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Ganglions lymphatiques </a:t>
              </a:r>
            </a:p>
          </p:txBody>
        </p:sp>
        <p:sp>
          <p:nvSpPr>
            <p:cNvPr id="26" name="Rectangle : coins arrondis 25">
              <a:extLst>
                <a:ext uri="{FF2B5EF4-FFF2-40B4-BE49-F238E27FC236}">
                  <a16:creationId xmlns:a16="http://schemas.microsoft.com/office/drawing/2014/main" id="{3115CB21-89CE-E275-9D08-413B6F39CD27}"/>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2</a:t>
              </a:r>
            </a:p>
          </p:txBody>
        </p:sp>
      </p:grpSp>
      <p:grpSp>
        <p:nvGrpSpPr>
          <p:cNvPr id="27" name="Groupe 26">
            <a:extLst>
              <a:ext uri="{FF2B5EF4-FFF2-40B4-BE49-F238E27FC236}">
                <a16:creationId xmlns:a16="http://schemas.microsoft.com/office/drawing/2014/main" id="{79B2B8ED-F415-F062-B366-35786492E495}"/>
              </a:ext>
            </a:extLst>
          </p:cNvPr>
          <p:cNvGrpSpPr/>
          <p:nvPr/>
        </p:nvGrpSpPr>
        <p:grpSpPr>
          <a:xfrm>
            <a:off x="3031734" y="4262802"/>
            <a:ext cx="5041749" cy="523828"/>
            <a:chOff x="7931514" y="2581843"/>
            <a:chExt cx="5041749" cy="523828"/>
          </a:xfrm>
        </p:grpSpPr>
        <p:sp>
          <p:nvSpPr>
            <p:cNvPr id="28" name="Rectangle : coins arrondis 27">
              <a:extLst>
                <a:ext uri="{FF2B5EF4-FFF2-40B4-BE49-F238E27FC236}">
                  <a16:creationId xmlns:a16="http://schemas.microsoft.com/office/drawing/2014/main" id="{BC7EDF1C-3A7E-4296-1A2E-976988F8E159}"/>
                </a:ext>
              </a:extLst>
            </p:cNvPr>
            <p:cNvSpPr/>
            <p:nvPr/>
          </p:nvSpPr>
          <p:spPr>
            <a:xfrm>
              <a:off x="83691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Moelle rouge</a:t>
              </a:r>
            </a:p>
          </p:txBody>
        </p:sp>
        <p:sp>
          <p:nvSpPr>
            <p:cNvPr id="29" name="Rectangle : coins arrondis 28">
              <a:extLst>
                <a:ext uri="{FF2B5EF4-FFF2-40B4-BE49-F238E27FC236}">
                  <a16:creationId xmlns:a16="http://schemas.microsoft.com/office/drawing/2014/main" id="{52BC894D-5D80-B361-4F23-4A0A99E0059B}"/>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3</a:t>
              </a:r>
            </a:p>
          </p:txBody>
        </p:sp>
      </p:grpSp>
      <p:grpSp>
        <p:nvGrpSpPr>
          <p:cNvPr id="32" name="Groupe 31">
            <a:extLst>
              <a:ext uri="{FF2B5EF4-FFF2-40B4-BE49-F238E27FC236}">
                <a16:creationId xmlns:a16="http://schemas.microsoft.com/office/drawing/2014/main" id="{66391DE8-684F-0ED2-8CF2-9FEB995D1DBA}"/>
              </a:ext>
            </a:extLst>
          </p:cNvPr>
          <p:cNvGrpSpPr/>
          <p:nvPr/>
        </p:nvGrpSpPr>
        <p:grpSpPr>
          <a:xfrm>
            <a:off x="3031734" y="5049542"/>
            <a:ext cx="5041749" cy="523828"/>
            <a:chOff x="7931514" y="2581843"/>
            <a:chExt cx="5041749" cy="523828"/>
          </a:xfrm>
        </p:grpSpPr>
        <p:sp>
          <p:nvSpPr>
            <p:cNvPr id="33" name="Rectangle : coins arrondis 32">
              <a:extLst>
                <a:ext uri="{FF2B5EF4-FFF2-40B4-BE49-F238E27FC236}">
                  <a16:creationId xmlns:a16="http://schemas.microsoft.com/office/drawing/2014/main" id="{0C79E730-9E09-B4DA-168F-7795890D2ACD}"/>
                </a:ext>
              </a:extLst>
            </p:cNvPr>
            <p:cNvSpPr/>
            <p:nvPr/>
          </p:nvSpPr>
          <p:spPr>
            <a:xfrm>
              <a:off x="83691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Amygdales</a:t>
              </a:r>
            </a:p>
          </p:txBody>
        </p:sp>
        <p:sp>
          <p:nvSpPr>
            <p:cNvPr id="34" name="Rectangle : coins arrondis 33">
              <a:extLst>
                <a:ext uri="{FF2B5EF4-FFF2-40B4-BE49-F238E27FC236}">
                  <a16:creationId xmlns:a16="http://schemas.microsoft.com/office/drawing/2014/main" id="{E2DC2FBE-61DA-8D5B-23CA-EB92173282C7}"/>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4</a:t>
              </a:r>
            </a:p>
          </p:txBody>
        </p:sp>
      </p:grpSp>
      <p:grpSp>
        <p:nvGrpSpPr>
          <p:cNvPr id="35" name="Groupe 34">
            <a:extLst>
              <a:ext uri="{FF2B5EF4-FFF2-40B4-BE49-F238E27FC236}">
                <a16:creationId xmlns:a16="http://schemas.microsoft.com/office/drawing/2014/main" id="{76E9C7FE-8294-B09C-7512-FFFBCF5E0825}"/>
              </a:ext>
            </a:extLst>
          </p:cNvPr>
          <p:cNvGrpSpPr/>
          <p:nvPr/>
        </p:nvGrpSpPr>
        <p:grpSpPr>
          <a:xfrm>
            <a:off x="3031734" y="5836282"/>
            <a:ext cx="5041749" cy="523828"/>
            <a:chOff x="7931514" y="2581843"/>
            <a:chExt cx="5041749" cy="523828"/>
          </a:xfrm>
        </p:grpSpPr>
        <p:sp>
          <p:nvSpPr>
            <p:cNvPr id="36" name="Rectangle : coins arrondis 35">
              <a:extLst>
                <a:ext uri="{FF2B5EF4-FFF2-40B4-BE49-F238E27FC236}">
                  <a16:creationId xmlns:a16="http://schemas.microsoft.com/office/drawing/2014/main" id="{DB167B36-BA95-CD68-BD9A-E467950275D1}"/>
                </a:ext>
              </a:extLst>
            </p:cNvPr>
            <p:cNvSpPr/>
            <p:nvPr/>
          </p:nvSpPr>
          <p:spPr>
            <a:xfrm>
              <a:off x="83691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Thymus </a:t>
              </a:r>
            </a:p>
          </p:txBody>
        </p:sp>
        <p:sp>
          <p:nvSpPr>
            <p:cNvPr id="37" name="Rectangle : coins arrondis 36">
              <a:extLst>
                <a:ext uri="{FF2B5EF4-FFF2-40B4-BE49-F238E27FC236}">
                  <a16:creationId xmlns:a16="http://schemas.microsoft.com/office/drawing/2014/main" id="{54EC4A3B-6BCE-14D2-FB37-52C2DEC2B477}"/>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5</a:t>
              </a:r>
            </a:p>
          </p:txBody>
        </p:sp>
      </p:grpSp>
    </p:spTree>
    <p:extLst>
      <p:ext uri="{BB962C8B-B14F-4D97-AF65-F5344CB8AC3E}">
        <p14:creationId xmlns:p14="http://schemas.microsoft.com/office/powerpoint/2010/main" val="38805202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2DB28-C0D0-A7E6-BA86-9514ED4ED0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4D2AC0-C9AC-D6AB-6F4C-A240D8635BCA}"/>
              </a:ext>
            </a:extLst>
          </p:cNvPr>
          <p:cNvSpPr>
            <a:spLocks noGrp="1"/>
          </p:cNvSpPr>
          <p:nvPr>
            <p:ph type="title"/>
          </p:nvPr>
        </p:nvSpPr>
        <p:spPr/>
        <p:txBody>
          <a:bodyPr/>
          <a:lstStyle/>
          <a:p>
            <a:pPr defTabSz="342900">
              <a:spcAft>
                <a:spcPts val="300"/>
              </a:spcAft>
              <a:defRPr/>
            </a:pPr>
            <a:r>
              <a:rPr lang="fr-FR" sz="1800" noProof="0" dirty="0">
                <a:solidFill>
                  <a:schemeClr val="tx1">
                    <a:lumMod val="50000"/>
                    <a:lumOff val="50000"/>
                  </a:schemeClr>
                </a:solidFill>
                <a:latin typeface="Calibri" panose="020F0502020204030204"/>
              </a:rPr>
              <a:t>La rencontre des lymphocytes et les antigènes se fait au niveau des organes secondaires. </a:t>
            </a:r>
          </a:p>
        </p:txBody>
      </p:sp>
      <p:sp>
        <p:nvSpPr>
          <p:cNvPr id="4" name="Espace réservé du contenu 3">
            <a:extLst>
              <a:ext uri="{FF2B5EF4-FFF2-40B4-BE49-F238E27FC236}">
                <a16:creationId xmlns:a16="http://schemas.microsoft.com/office/drawing/2014/main" id="{056AA572-DDFF-69BB-05E5-B854253ED06E}"/>
              </a:ext>
            </a:extLst>
          </p:cNvPr>
          <p:cNvSpPr>
            <a:spLocks noGrp="1"/>
          </p:cNvSpPr>
          <p:nvPr>
            <p:ph sz="quarter" idx="11"/>
          </p:nvPr>
        </p:nvSpPr>
        <p:spPr/>
        <p:txBody>
          <a:bodyPr/>
          <a:lstStyle/>
          <a:p>
            <a:pPr defTabSz="342900">
              <a:spcAft>
                <a:spcPts val="300"/>
              </a:spcAft>
              <a:buClrTx/>
              <a:defRPr/>
            </a:pPr>
            <a:r>
              <a:rPr lang="fr-FR" noProof="0" dirty="0">
                <a:solidFill>
                  <a:prstClr val="white">
                    <a:lumMod val="65000"/>
                  </a:prstClr>
                </a:solidFill>
                <a:latin typeface="Calibri" panose="020F0502020204030204"/>
              </a:rPr>
              <a:t>Inviter les élèves à passer au tableau. </a:t>
            </a:r>
          </a:p>
        </p:txBody>
      </p:sp>
      <p:pic>
        <p:nvPicPr>
          <p:cNvPr id="10" name="Picture 1">
            <a:extLst>
              <a:ext uri="{FF2B5EF4-FFF2-40B4-BE49-F238E27FC236}">
                <a16:creationId xmlns:a16="http://schemas.microsoft.com/office/drawing/2014/main" id="{F8EA9D28-5129-D356-F32E-034C4227D11A}"/>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
        <p:nvSpPr>
          <p:cNvPr id="16" name="ZoneTexte 15">
            <a:extLst>
              <a:ext uri="{FF2B5EF4-FFF2-40B4-BE49-F238E27FC236}">
                <a16:creationId xmlns:a16="http://schemas.microsoft.com/office/drawing/2014/main" id="{E82BEA10-771B-E8D5-E835-F7C0A4AC90CC}"/>
              </a:ext>
            </a:extLst>
          </p:cNvPr>
          <p:cNvSpPr txBox="1"/>
          <p:nvPr/>
        </p:nvSpPr>
        <p:spPr>
          <a:xfrm>
            <a:off x="809766" y="1688015"/>
            <a:ext cx="10572467" cy="830997"/>
          </a:xfrm>
          <a:prstGeom prst="rect">
            <a:avLst/>
          </a:prstGeom>
          <a:noFill/>
        </p:spPr>
        <p:txBody>
          <a:bodyPr wrap="square" rtlCol="0">
            <a:spAutoFit/>
          </a:bodyPr>
          <a:lstStyle/>
          <a:p>
            <a:pPr lvl="0" defTabSz="457200">
              <a:defRPr/>
            </a:pPr>
            <a:r>
              <a:rPr lang="fr-FR" sz="2400" b="1" noProof="0" dirty="0">
                <a:solidFill>
                  <a:srgbClr val="0852A4"/>
                </a:solidFill>
                <a:latin typeface="Calibri" panose="020F0502020204030204"/>
              </a:rPr>
              <a:t>Les organes où les lymphocytes rencontrent les antigènes et déclenchent une réponse immunitaire sont : </a:t>
            </a:r>
          </a:p>
        </p:txBody>
      </p:sp>
      <p:grpSp>
        <p:nvGrpSpPr>
          <p:cNvPr id="17" name="Groupe 16">
            <a:extLst>
              <a:ext uri="{FF2B5EF4-FFF2-40B4-BE49-F238E27FC236}">
                <a16:creationId xmlns:a16="http://schemas.microsoft.com/office/drawing/2014/main" id="{E4ED64A4-3B10-56B1-61BE-F6337A9272E3}"/>
              </a:ext>
            </a:extLst>
          </p:cNvPr>
          <p:cNvGrpSpPr/>
          <p:nvPr/>
        </p:nvGrpSpPr>
        <p:grpSpPr>
          <a:xfrm>
            <a:off x="3031734" y="2689322"/>
            <a:ext cx="5041749" cy="523828"/>
            <a:chOff x="7931514" y="2581843"/>
            <a:chExt cx="5041749" cy="523828"/>
          </a:xfrm>
          <a:solidFill>
            <a:srgbClr val="002060"/>
          </a:solidFill>
        </p:grpSpPr>
        <p:sp>
          <p:nvSpPr>
            <p:cNvPr id="18" name="Rectangle : coins arrondis 17">
              <a:extLst>
                <a:ext uri="{FF2B5EF4-FFF2-40B4-BE49-F238E27FC236}">
                  <a16:creationId xmlns:a16="http://schemas.microsoft.com/office/drawing/2014/main" id="{D5F4344C-C666-163F-C3F2-C173803119F6}"/>
                </a:ext>
              </a:extLst>
            </p:cNvPr>
            <p:cNvSpPr/>
            <p:nvPr/>
          </p:nvSpPr>
          <p:spPr>
            <a:xfrm>
              <a:off x="8369182" y="2594893"/>
              <a:ext cx="4604081"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bg1"/>
                  </a:solidFill>
                  <a:latin typeface="Calibri" panose="020F0502020204030204"/>
                </a:rPr>
                <a:t>Rate</a:t>
              </a:r>
            </a:p>
          </p:txBody>
        </p:sp>
        <p:sp>
          <p:nvSpPr>
            <p:cNvPr id="19" name="Rectangle : coins arrondis 18">
              <a:extLst>
                <a:ext uri="{FF2B5EF4-FFF2-40B4-BE49-F238E27FC236}">
                  <a16:creationId xmlns:a16="http://schemas.microsoft.com/office/drawing/2014/main" id="{620ADC5D-3D4F-6C9C-A341-3B45A6F83638}"/>
                </a:ext>
              </a:extLst>
            </p:cNvPr>
            <p:cNvSpPr/>
            <p:nvPr/>
          </p:nvSpPr>
          <p:spPr>
            <a:xfrm>
              <a:off x="7931514" y="258184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a:rPr>
                <a:t>1</a:t>
              </a:r>
            </a:p>
          </p:txBody>
        </p:sp>
      </p:grpSp>
      <p:grpSp>
        <p:nvGrpSpPr>
          <p:cNvPr id="20" name="Groupe 19">
            <a:extLst>
              <a:ext uri="{FF2B5EF4-FFF2-40B4-BE49-F238E27FC236}">
                <a16:creationId xmlns:a16="http://schemas.microsoft.com/office/drawing/2014/main" id="{9E00F0A0-3959-5329-BD71-FB2B5AC2C76B}"/>
              </a:ext>
            </a:extLst>
          </p:cNvPr>
          <p:cNvGrpSpPr/>
          <p:nvPr/>
        </p:nvGrpSpPr>
        <p:grpSpPr>
          <a:xfrm>
            <a:off x="3031734" y="3476062"/>
            <a:ext cx="5041749" cy="523828"/>
            <a:chOff x="7931514" y="2581843"/>
            <a:chExt cx="5041749" cy="523828"/>
          </a:xfrm>
          <a:solidFill>
            <a:srgbClr val="002060"/>
          </a:solidFill>
        </p:grpSpPr>
        <p:sp>
          <p:nvSpPr>
            <p:cNvPr id="21" name="Rectangle : coins arrondis 20">
              <a:extLst>
                <a:ext uri="{FF2B5EF4-FFF2-40B4-BE49-F238E27FC236}">
                  <a16:creationId xmlns:a16="http://schemas.microsoft.com/office/drawing/2014/main" id="{A5B7C2F9-02E5-8D88-16C5-05BBB0993BEC}"/>
                </a:ext>
              </a:extLst>
            </p:cNvPr>
            <p:cNvSpPr/>
            <p:nvPr/>
          </p:nvSpPr>
          <p:spPr>
            <a:xfrm>
              <a:off x="8369182" y="2594893"/>
              <a:ext cx="4604081"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bg1"/>
                  </a:solidFill>
                  <a:latin typeface="Calibri" panose="020F0502020204030204"/>
                </a:rPr>
                <a:t>Ganglions lymphatiques </a:t>
              </a:r>
            </a:p>
          </p:txBody>
        </p:sp>
        <p:sp>
          <p:nvSpPr>
            <p:cNvPr id="22" name="Rectangle : coins arrondis 21">
              <a:extLst>
                <a:ext uri="{FF2B5EF4-FFF2-40B4-BE49-F238E27FC236}">
                  <a16:creationId xmlns:a16="http://schemas.microsoft.com/office/drawing/2014/main" id="{A4722DB2-9F48-ABCF-E144-6EE55E722812}"/>
                </a:ext>
              </a:extLst>
            </p:cNvPr>
            <p:cNvSpPr/>
            <p:nvPr/>
          </p:nvSpPr>
          <p:spPr>
            <a:xfrm>
              <a:off x="7931514" y="258184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a:rPr>
                <a:t>2</a:t>
              </a:r>
            </a:p>
          </p:txBody>
        </p:sp>
      </p:grpSp>
      <p:grpSp>
        <p:nvGrpSpPr>
          <p:cNvPr id="23" name="Groupe 22">
            <a:extLst>
              <a:ext uri="{FF2B5EF4-FFF2-40B4-BE49-F238E27FC236}">
                <a16:creationId xmlns:a16="http://schemas.microsoft.com/office/drawing/2014/main" id="{48F7C763-1D49-A893-F52E-A3BD4F1A6144}"/>
              </a:ext>
            </a:extLst>
          </p:cNvPr>
          <p:cNvGrpSpPr/>
          <p:nvPr/>
        </p:nvGrpSpPr>
        <p:grpSpPr>
          <a:xfrm>
            <a:off x="3031734" y="4262802"/>
            <a:ext cx="5041749" cy="523828"/>
            <a:chOff x="7931514" y="2581843"/>
            <a:chExt cx="5041749" cy="523828"/>
          </a:xfrm>
        </p:grpSpPr>
        <p:sp>
          <p:nvSpPr>
            <p:cNvPr id="24" name="Rectangle : coins arrondis 23">
              <a:extLst>
                <a:ext uri="{FF2B5EF4-FFF2-40B4-BE49-F238E27FC236}">
                  <a16:creationId xmlns:a16="http://schemas.microsoft.com/office/drawing/2014/main" id="{DBBE4CF2-A6F2-5944-037D-297C8BDE6ED5}"/>
                </a:ext>
              </a:extLst>
            </p:cNvPr>
            <p:cNvSpPr/>
            <p:nvPr/>
          </p:nvSpPr>
          <p:spPr>
            <a:xfrm>
              <a:off x="83691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Moelle rouge</a:t>
              </a:r>
            </a:p>
          </p:txBody>
        </p:sp>
        <p:sp>
          <p:nvSpPr>
            <p:cNvPr id="25" name="Rectangle : coins arrondis 24">
              <a:extLst>
                <a:ext uri="{FF2B5EF4-FFF2-40B4-BE49-F238E27FC236}">
                  <a16:creationId xmlns:a16="http://schemas.microsoft.com/office/drawing/2014/main" id="{F6417AE3-4612-CFB4-66E1-8AA80B774814}"/>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3</a:t>
              </a:r>
            </a:p>
          </p:txBody>
        </p:sp>
      </p:grpSp>
      <p:grpSp>
        <p:nvGrpSpPr>
          <p:cNvPr id="26" name="Groupe 25">
            <a:extLst>
              <a:ext uri="{FF2B5EF4-FFF2-40B4-BE49-F238E27FC236}">
                <a16:creationId xmlns:a16="http://schemas.microsoft.com/office/drawing/2014/main" id="{F1413594-4B53-CF99-AFC8-87546097421D}"/>
              </a:ext>
            </a:extLst>
          </p:cNvPr>
          <p:cNvGrpSpPr/>
          <p:nvPr/>
        </p:nvGrpSpPr>
        <p:grpSpPr>
          <a:xfrm>
            <a:off x="3031734" y="5049542"/>
            <a:ext cx="5041749" cy="523828"/>
            <a:chOff x="7931514" y="2581843"/>
            <a:chExt cx="5041749" cy="523828"/>
          </a:xfrm>
          <a:solidFill>
            <a:srgbClr val="002060"/>
          </a:solidFill>
        </p:grpSpPr>
        <p:sp>
          <p:nvSpPr>
            <p:cNvPr id="27" name="Rectangle : coins arrondis 26">
              <a:extLst>
                <a:ext uri="{FF2B5EF4-FFF2-40B4-BE49-F238E27FC236}">
                  <a16:creationId xmlns:a16="http://schemas.microsoft.com/office/drawing/2014/main" id="{0EABF942-7959-14C8-12CC-9F2BEFA6CEBB}"/>
                </a:ext>
              </a:extLst>
            </p:cNvPr>
            <p:cNvSpPr/>
            <p:nvPr/>
          </p:nvSpPr>
          <p:spPr>
            <a:xfrm>
              <a:off x="8369182" y="2594893"/>
              <a:ext cx="4604081"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bg1"/>
                  </a:solidFill>
                  <a:latin typeface="Calibri" panose="020F0502020204030204"/>
                </a:rPr>
                <a:t>Amygdales</a:t>
              </a:r>
            </a:p>
          </p:txBody>
        </p:sp>
        <p:sp>
          <p:nvSpPr>
            <p:cNvPr id="28" name="Rectangle : coins arrondis 27">
              <a:extLst>
                <a:ext uri="{FF2B5EF4-FFF2-40B4-BE49-F238E27FC236}">
                  <a16:creationId xmlns:a16="http://schemas.microsoft.com/office/drawing/2014/main" id="{F8E04B46-5DE7-1BCA-D55F-CB86DBA00BBD}"/>
                </a:ext>
              </a:extLst>
            </p:cNvPr>
            <p:cNvSpPr/>
            <p:nvPr/>
          </p:nvSpPr>
          <p:spPr>
            <a:xfrm>
              <a:off x="7931514" y="258184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a:rPr>
                <a:t>4</a:t>
              </a:r>
            </a:p>
          </p:txBody>
        </p:sp>
      </p:grpSp>
      <p:grpSp>
        <p:nvGrpSpPr>
          <p:cNvPr id="29" name="Groupe 28">
            <a:extLst>
              <a:ext uri="{FF2B5EF4-FFF2-40B4-BE49-F238E27FC236}">
                <a16:creationId xmlns:a16="http://schemas.microsoft.com/office/drawing/2014/main" id="{8FF7B36A-DF16-0B62-152C-2F97FC34CC47}"/>
              </a:ext>
            </a:extLst>
          </p:cNvPr>
          <p:cNvGrpSpPr/>
          <p:nvPr/>
        </p:nvGrpSpPr>
        <p:grpSpPr>
          <a:xfrm>
            <a:off x="3031734" y="5836282"/>
            <a:ext cx="5041749" cy="523828"/>
            <a:chOff x="7931514" y="2581843"/>
            <a:chExt cx="5041749" cy="523828"/>
          </a:xfrm>
        </p:grpSpPr>
        <p:sp>
          <p:nvSpPr>
            <p:cNvPr id="30" name="Rectangle : coins arrondis 29">
              <a:extLst>
                <a:ext uri="{FF2B5EF4-FFF2-40B4-BE49-F238E27FC236}">
                  <a16:creationId xmlns:a16="http://schemas.microsoft.com/office/drawing/2014/main" id="{53D2B8FD-8A72-E1E1-7FF2-65BCC47D1894}"/>
                </a:ext>
              </a:extLst>
            </p:cNvPr>
            <p:cNvSpPr/>
            <p:nvPr/>
          </p:nvSpPr>
          <p:spPr>
            <a:xfrm>
              <a:off x="83691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Thymus </a:t>
              </a:r>
            </a:p>
          </p:txBody>
        </p:sp>
        <p:sp>
          <p:nvSpPr>
            <p:cNvPr id="31" name="Rectangle : coins arrondis 30">
              <a:extLst>
                <a:ext uri="{FF2B5EF4-FFF2-40B4-BE49-F238E27FC236}">
                  <a16:creationId xmlns:a16="http://schemas.microsoft.com/office/drawing/2014/main" id="{9E0C5D41-1F35-3AF7-E6CC-3B1C8A3DABA6}"/>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5</a:t>
              </a:r>
            </a:p>
          </p:txBody>
        </p:sp>
      </p:grpSp>
    </p:spTree>
    <p:extLst>
      <p:ext uri="{BB962C8B-B14F-4D97-AF65-F5344CB8AC3E}">
        <p14:creationId xmlns:p14="http://schemas.microsoft.com/office/powerpoint/2010/main" val="5457216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7210E7-4737-C143-8BE6-F6305B5AE3B9}"/>
              </a:ext>
            </a:extLst>
          </p:cNvPr>
          <p:cNvSpPr>
            <a:spLocks noGrp="1"/>
          </p:cNvSpPr>
          <p:nvPr>
            <p:ph type="title"/>
          </p:nvPr>
        </p:nvSpPr>
        <p:spPr/>
        <p:txBody>
          <a:bodyPr/>
          <a:lstStyle/>
          <a:p>
            <a:r>
              <a:rPr lang="fr-FR" sz="1800" noProof="0" dirty="0">
                <a:solidFill>
                  <a:schemeClr val="tx1">
                    <a:lumMod val="50000"/>
                    <a:lumOff val="50000"/>
                  </a:schemeClr>
                </a:solidFill>
              </a:rPr>
              <a:t>Les images ci-dessous représentent les étapes de la phagocytose. Répondez à la question suivante. </a:t>
            </a:r>
          </a:p>
        </p:txBody>
      </p:sp>
      <p:sp>
        <p:nvSpPr>
          <p:cNvPr id="4" name="Espace réservé du contenu 3">
            <a:extLst>
              <a:ext uri="{FF2B5EF4-FFF2-40B4-BE49-F238E27FC236}">
                <a16:creationId xmlns:a16="http://schemas.microsoft.com/office/drawing/2014/main" id="{A3B1AD34-24AB-9EB0-2AE7-3EB90A3BB881}"/>
              </a:ext>
            </a:extLst>
          </p:cNvPr>
          <p:cNvSpPr>
            <a:spLocks noGrp="1"/>
          </p:cNvSpPr>
          <p:nvPr>
            <p:ph sz="quarter" idx="11"/>
          </p:nvPr>
        </p:nvSpPr>
        <p:spPr>
          <a:xfrm>
            <a:off x="768330" y="746160"/>
            <a:ext cx="10529705" cy="268287"/>
          </a:xfrm>
        </p:spPr>
        <p:txBody>
          <a:bodyPr/>
          <a:lstStyle/>
          <a:p>
            <a:r>
              <a:rPr lang="fr-FR" noProof="0" dirty="0">
                <a:solidFill>
                  <a:schemeClr val="tx1">
                    <a:lumMod val="50000"/>
                    <a:lumOff val="50000"/>
                  </a:schemeClr>
                </a:solidFill>
              </a:rPr>
              <a:t>Inviter les élèves à écrire l’ordre correcte sur les ardoises.</a:t>
            </a:r>
          </a:p>
        </p:txBody>
      </p:sp>
      <p:grpSp>
        <p:nvGrpSpPr>
          <p:cNvPr id="3" name="Groupe 2">
            <a:extLst>
              <a:ext uri="{FF2B5EF4-FFF2-40B4-BE49-F238E27FC236}">
                <a16:creationId xmlns:a16="http://schemas.microsoft.com/office/drawing/2014/main" id="{437D892A-7AE8-65E2-08E4-8091B018E2A0}"/>
              </a:ext>
            </a:extLst>
          </p:cNvPr>
          <p:cNvGrpSpPr/>
          <p:nvPr/>
        </p:nvGrpSpPr>
        <p:grpSpPr>
          <a:xfrm>
            <a:off x="728282" y="3230611"/>
            <a:ext cx="2092391" cy="2464723"/>
            <a:chOff x="677023" y="2737585"/>
            <a:chExt cx="2092391" cy="2464723"/>
          </a:xfrm>
        </p:grpSpPr>
        <p:sp>
          <p:nvSpPr>
            <p:cNvPr id="5" name="Google Shape;396;p52">
              <a:extLst>
                <a:ext uri="{FF2B5EF4-FFF2-40B4-BE49-F238E27FC236}">
                  <a16:creationId xmlns:a16="http://schemas.microsoft.com/office/drawing/2014/main" id="{3B18EB2B-A333-7DDE-C2D6-15FDFFF8B9CD}"/>
                </a:ext>
              </a:extLst>
            </p:cNvPr>
            <p:cNvSpPr/>
            <p:nvPr/>
          </p:nvSpPr>
          <p:spPr>
            <a:xfrm>
              <a:off x="1401721" y="4679108"/>
              <a:ext cx="523200" cy="523200"/>
            </a:xfrm>
            <a:prstGeom prst="ellipse">
              <a:avLst/>
            </a:prstGeom>
            <a:solidFill>
              <a:srgbClr val="C8F5E8"/>
            </a:solidFill>
            <a:ln>
              <a:solidFill>
                <a:srgbClr val="1D6FA9"/>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sym typeface="Calibri"/>
                </a:rPr>
                <a:t>a</a:t>
              </a:r>
              <a:endPar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endParaRPr>
            </a:p>
          </p:txBody>
        </p:sp>
        <p:pic>
          <p:nvPicPr>
            <p:cNvPr id="6" name="Image 5" descr="Une image contenant violet, violette, Lilas, cercle&#10;&#10;Le contenu généré par l’IA peut être incorrect.">
              <a:extLst>
                <a:ext uri="{FF2B5EF4-FFF2-40B4-BE49-F238E27FC236}">
                  <a16:creationId xmlns:a16="http://schemas.microsoft.com/office/drawing/2014/main" id="{F6C8811B-0D2C-5A9D-DA69-E2E63481241A}"/>
                </a:ext>
              </a:extLst>
            </p:cNvPr>
            <p:cNvPicPr>
              <a:picLocks noChangeAspect="1"/>
            </p:cNvPicPr>
            <p:nvPr/>
          </p:nvPicPr>
          <p:blipFill>
            <a:blip r:embed="rId2"/>
            <a:stretch>
              <a:fillRect/>
            </a:stretch>
          </p:blipFill>
          <p:spPr>
            <a:xfrm>
              <a:off x="677023" y="2737585"/>
              <a:ext cx="2092391" cy="1794796"/>
            </a:xfrm>
            <a:prstGeom prst="rect">
              <a:avLst/>
            </a:prstGeom>
          </p:spPr>
        </p:pic>
      </p:grpSp>
      <p:grpSp>
        <p:nvGrpSpPr>
          <p:cNvPr id="7" name="Groupe 6">
            <a:extLst>
              <a:ext uri="{FF2B5EF4-FFF2-40B4-BE49-F238E27FC236}">
                <a16:creationId xmlns:a16="http://schemas.microsoft.com/office/drawing/2014/main" id="{502CC8A0-6456-E741-65F9-504DF215B40F}"/>
              </a:ext>
            </a:extLst>
          </p:cNvPr>
          <p:cNvGrpSpPr/>
          <p:nvPr/>
        </p:nvGrpSpPr>
        <p:grpSpPr>
          <a:xfrm>
            <a:off x="3680415" y="3230611"/>
            <a:ext cx="2365865" cy="2499981"/>
            <a:chOff x="6337092" y="2702327"/>
            <a:chExt cx="2365865" cy="2499981"/>
          </a:xfrm>
        </p:grpSpPr>
        <p:sp>
          <p:nvSpPr>
            <p:cNvPr id="8" name="Google Shape;398;p52">
              <a:extLst>
                <a:ext uri="{FF2B5EF4-FFF2-40B4-BE49-F238E27FC236}">
                  <a16:creationId xmlns:a16="http://schemas.microsoft.com/office/drawing/2014/main" id="{65DCCC93-79DD-21B7-B4E4-43D46CD23AE6}"/>
                </a:ext>
              </a:extLst>
            </p:cNvPr>
            <p:cNvSpPr/>
            <p:nvPr/>
          </p:nvSpPr>
          <p:spPr>
            <a:xfrm>
              <a:off x="7258424" y="4679108"/>
              <a:ext cx="523200" cy="523200"/>
            </a:xfrm>
            <a:prstGeom prst="ellipse">
              <a:avLst/>
            </a:prstGeom>
            <a:solidFill>
              <a:srgbClr val="C8F5E8"/>
            </a:solidFill>
            <a:ln>
              <a:solidFill>
                <a:srgbClr val="1D6FA9"/>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sym typeface="Calibri"/>
                </a:rPr>
                <a:t>b</a:t>
              </a:r>
              <a:endPar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endParaRPr>
            </a:p>
          </p:txBody>
        </p:sp>
        <p:pic>
          <p:nvPicPr>
            <p:cNvPr id="9" name="Image 8" descr="Une image contenant violet, Lilas, violette&#10;&#10;Le contenu généré par l’IA peut être incorrect.">
              <a:extLst>
                <a:ext uri="{FF2B5EF4-FFF2-40B4-BE49-F238E27FC236}">
                  <a16:creationId xmlns:a16="http://schemas.microsoft.com/office/drawing/2014/main" id="{400A6DA0-CB2C-A970-216F-FA6ABF7B094F}"/>
                </a:ext>
              </a:extLst>
            </p:cNvPr>
            <p:cNvPicPr>
              <a:picLocks noChangeAspect="1"/>
            </p:cNvPicPr>
            <p:nvPr/>
          </p:nvPicPr>
          <p:blipFill>
            <a:blip r:embed="rId3"/>
            <a:stretch>
              <a:fillRect/>
            </a:stretch>
          </p:blipFill>
          <p:spPr>
            <a:xfrm>
              <a:off x="6337092" y="2702327"/>
              <a:ext cx="2365865" cy="1830053"/>
            </a:xfrm>
            <a:prstGeom prst="rect">
              <a:avLst/>
            </a:prstGeom>
          </p:spPr>
        </p:pic>
      </p:grpSp>
      <p:sp>
        <p:nvSpPr>
          <p:cNvPr id="11" name="ZoneTexte 10">
            <a:extLst>
              <a:ext uri="{FF2B5EF4-FFF2-40B4-BE49-F238E27FC236}">
                <a16:creationId xmlns:a16="http://schemas.microsoft.com/office/drawing/2014/main" id="{147A2988-FB1C-6C54-3AB6-53C2B288765D}"/>
              </a:ext>
            </a:extLst>
          </p:cNvPr>
          <p:cNvSpPr txBox="1"/>
          <p:nvPr/>
        </p:nvSpPr>
        <p:spPr>
          <a:xfrm>
            <a:off x="1346701" y="1837083"/>
            <a:ext cx="8141462" cy="461665"/>
          </a:xfrm>
          <a:prstGeom prst="rect">
            <a:avLst/>
          </a:prstGeom>
          <a:noFill/>
        </p:spPr>
        <p:txBody>
          <a:bodyPr wrap="square" rtlCol="0">
            <a:spAutoFit/>
          </a:bodyPr>
          <a:lstStyle>
            <a:defPPr>
              <a:defRPr lang="fr-FR"/>
            </a:defPPr>
            <a:lvl1pPr marR="0" lvl="0" indent="0" defTabSz="457200" fontAlgn="auto">
              <a:lnSpc>
                <a:spcPct val="100000"/>
              </a:lnSpc>
              <a:spcBef>
                <a:spcPts val="0"/>
              </a:spcBef>
              <a:spcAft>
                <a:spcPts val="0"/>
              </a:spcAft>
              <a:buClrTx/>
              <a:buSzTx/>
              <a:buFontTx/>
              <a:buNone/>
              <a:tabLst/>
              <a:defRPr sz="2400" b="1">
                <a:solidFill>
                  <a:srgbClr val="0852A4"/>
                </a:solidFill>
                <a:latin typeface="Calibri" panose="020F0502020204030204"/>
              </a:defRPr>
            </a:lvl1pPr>
          </a:lstStyle>
          <a:p>
            <a:r>
              <a:rPr lang="fr-FR" noProof="0" dirty="0"/>
              <a:t>Les étapes de la phagocytose ci-dessous : </a:t>
            </a:r>
          </a:p>
        </p:txBody>
      </p:sp>
      <p:grpSp>
        <p:nvGrpSpPr>
          <p:cNvPr id="12" name="Groupe 11">
            <a:extLst>
              <a:ext uri="{FF2B5EF4-FFF2-40B4-BE49-F238E27FC236}">
                <a16:creationId xmlns:a16="http://schemas.microsoft.com/office/drawing/2014/main" id="{C2225D61-E3E6-CB9A-9EFA-6E4ADEBAA6E3}"/>
              </a:ext>
            </a:extLst>
          </p:cNvPr>
          <p:cNvGrpSpPr/>
          <p:nvPr/>
        </p:nvGrpSpPr>
        <p:grpSpPr>
          <a:xfrm>
            <a:off x="6758877" y="3195354"/>
            <a:ext cx="2183550" cy="2499980"/>
            <a:chOff x="3461478" y="2702328"/>
            <a:chExt cx="2183550" cy="2499980"/>
          </a:xfrm>
        </p:grpSpPr>
        <p:sp>
          <p:nvSpPr>
            <p:cNvPr id="13" name="Google Shape;397;p52">
              <a:extLst>
                <a:ext uri="{FF2B5EF4-FFF2-40B4-BE49-F238E27FC236}">
                  <a16:creationId xmlns:a16="http://schemas.microsoft.com/office/drawing/2014/main" id="{2FB1780E-DF4E-41E7-1A0E-2A7A2B9B0368}"/>
                </a:ext>
              </a:extLst>
            </p:cNvPr>
            <p:cNvSpPr/>
            <p:nvPr/>
          </p:nvSpPr>
          <p:spPr>
            <a:xfrm>
              <a:off x="4379154" y="4679108"/>
              <a:ext cx="523200" cy="523200"/>
            </a:xfrm>
            <a:prstGeom prst="ellipse">
              <a:avLst/>
            </a:prstGeom>
            <a:solidFill>
              <a:srgbClr val="C8F5E8"/>
            </a:solidFill>
            <a:ln>
              <a:solidFill>
                <a:srgbClr val="1D6FA9"/>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sym typeface="Calibri"/>
                </a:rPr>
                <a:t>c</a:t>
              </a:r>
              <a:endPar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endParaRPr>
            </a:p>
          </p:txBody>
        </p:sp>
        <p:pic>
          <p:nvPicPr>
            <p:cNvPr id="14" name="Image 13" descr="Une image contenant violet, violette, Lilas, cercle&#10;&#10;Le contenu généré par l’IA peut être incorrect.">
              <a:extLst>
                <a:ext uri="{FF2B5EF4-FFF2-40B4-BE49-F238E27FC236}">
                  <a16:creationId xmlns:a16="http://schemas.microsoft.com/office/drawing/2014/main" id="{B09B30EF-B7F5-0E46-4668-13917FFE036E}"/>
                </a:ext>
              </a:extLst>
            </p:cNvPr>
            <p:cNvPicPr>
              <a:picLocks noChangeAspect="1"/>
            </p:cNvPicPr>
            <p:nvPr/>
          </p:nvPicPr>
          <p:blipFill>
            <a:blip r:embed="rId4"/>
            <a:stretch>
              <a:fillRect/>
            </a:stretch>
          </p:blipFill>
          <p:spPr>
            <a:xfrm>
              <a:off x="3461478" y="2702328"/>
              <a:ext cx="2183550" cy="1850797"/>
            </a:xfrm>
            <a:prstGeom prst="rect">
              <a:avLst/>
            </a:prstGeom>
          </p:spPr>
        </p:pic>
      </p:grpSp>
      <p:grpSp>
        <p:nvGrpSpPr>
          <p:cNvPr id="15" name="Groupe 14">
            <a:extLst>
              <a:ext uri="{FF2B5EF4-FFF2-40B4-BE49-F238E27FC236}">
                <a16:creationId xmlns:a16="http://schemas.microsoft.com/office/drawing/2014/main" id="{4689602E-AB93-6D66-235B-79CE391C3E94}"/>
              </a:ext>
            </a:extLst>
          </p:cNvPr>
          <p:cNvGrpSpPr/>
          <p:nvPr/>
        </p:nvGrpSpPr>
        <p:grpSpPr>
          <a:xfrm>
            <a:off x="9488163" y="3195353"/>
            <a:ext cx="2183550" cy="2499981"/>
            <a:chOff x="9436904" y="2702327"/>
            <a:chExt cx="2183550" cy="2499981"/>
          </a:xfrm>
        </p:grpSpPr>
        <p:sp>
          <p:nvSpPr>
            <p:cNvPr id="16" name="Google Shape;398;p52">
              <a:extLst>
                <a:ext uri="{FF2B5EF4-FFF2-40B4-BE49-F238E27FC236}">
                  <a16:creationId xmlns:a16="http://schemas.microsoft.com/office/drawing/2014/main" id="{C13C42D2-9F7E-579C-EB41-0E169CE0D5DF}"/>
                </a:ext>
              </a:extLst>
            </p:cNvPr>
            <p:cNvSpPr/>
            <p:nvPr/>
          </p:nvSpPr>
          <p:spPr>
            <a:xfrm>
              <a:off x="10267079" y="4679108"/>
              <a:ext cx="523200" cy="523200"/>
            </a:xfrm>
            <a:prstGeom prst="ellipse">
              <a:avLst/>
            </a:prstGeom>
            <a:solidFill>
              <a:srgbClr val="C8F5E8"/>
            </a:solidFill>
            <a:ln>
              <a:solidFill>
                <a:srgbClr val="1D6FA9"/>
              </a:solidFill>
            </a:ln>
          </p:spPr>
          <p:txBody>
            <a:bodyPr spcFirstLastPara="1" wrap="square" lIns="91433" tIns="45700" rIns="91433" bIns="45700" anchor="ctr" anchorCtr="0">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sym typeface="Calibri"/>
                </a:rPr>
                <a:t>d</a:t>
              </a:r>
              <a:endParaRPr kumimoji="0" lang="fr-FR" sz="1867" b="1" i="0" u="none" strike="noStrike" kern="0" cap="none" spc="0" normalizeH="0" baseline="0" noProof="0" dirty="0">
                <a:ln>
                  <a:noFill/>
                </a:ln>
                <a:solidFill>
                  <a:sysClr val="windowText" lastClr="000000"/>
                </a:solidFill>
                <a:effectLst/>
                <a:uLnTx/>
                <a:uFillTx/>
                <a:latin typeface="Calibri"/>
                <a:ea typeface="Calibri"/>
                <a:cs typeface="Calibri"/>
              </a:endParaRPr>
            </a:p>
          </p:txBody>
        </p:sp>
        <p:pic>
          <p:nvPicPr>
            <p:cNvPr id="17" name="Image 16" descr="Une image contenant violette, violet, Lilas&#10;&#10;Le contenu généré par l’IA peut être incorrect.">
              <a:extLst>
                <a:ext uri="{FF2B5EF4-FFF2-40B4-BE49-F238E27FC236}">
                  <a16:creationId xmlns:a16="http://schemas.microsoft.com/office/drawing/2014/main" id="{17985779-D56F-61C4-C74F-4A54869B683E}"/>
                </a:ext>
              </a:extLst>
            </p:cNvPr>
            <p:cNvPicPr>
              <a:picLocks noChangeAspect="1"/>
            </p:cNvPicPr>
            <p:nvPr/>
          </p:nvPicPr>
          <p:blipFill>
            <a:blip r:embed="rId5"/>
            <a:stretch>
              <a:fillRect/>
            </a:stretch>
          </p:blipFill>
          <p:spPr>
            <a:xfrm>
              <a:off x="9436904" y="2702327"/>
              <a:ext cx="2183550" cy="1852929"/>
            </a:xfrm>
            <a:prstGeom prst="rect">
              <a:avLst/>
            </a:prstGeom>
          </p:spPr>
        </p:pic>
      </p:grpSp>
      <p:grpSp>
        <p:nvGrpSpPr>
          <p:cNvPr id="10" name="Groupe 9">
            <a:extLst>
              <a:ext uri="{FF2B5EF4-FFF2-40B4-BE49-F238E27FC236}">
                <a16:creationId xmlns:a16="http://schemas.microsoft.com/office/drawing/2014/main" id="{3E9B26A9-6BB4-8822-C8A2-EA1041EF0FA6}"/>
              </a:ext>
            </a:extLst>
          </p:cNvPr>
          <p:cNvGrpSpPr/>
          <p:nvPr/>
        </p:nvGrpSpPr>
        <p:grpSpPr>
          <a:xfrm>
            <a:off x="11347450" y="427318"/>
            <a:ext cx="497596" cy="431295"/>
            <a:chOff x="779844" y="4335989"/>
            <a:chExt cx="563238" cy="575842"/>
          </a:xfrm>
        </p:grpSpPr>
        <p:pic>
          <p:nvPicPr>
            <p:cNvPr id="18" name="Google Shape;307;p51" descr="Une image contenant Dessin animé, clipart, Animation, illustration&#10;&#10;Description générée automatiquement">
              <a:extLst>
                <a:ext uri="{FF2B5EF4-FFF2-40B4-BE49-F238E27FC236}">
                  <a16:creationId xmlns:a16="http://schemas.microsoft.com/office/drawing/2014/main" id="{D84DF97E-BD19-0CC9-E025-39544405F28A}"/>
                </a:ext>
              </a:extLst>
            </p:cNvPr>
            <p:cNvPicPr preferRelativeResize="0"/>
            <p:nvPr/>
          </p:nvPicPr>
          <p:blipFill rotWithShape="1">
            <a:blip r:embed="rId6">
              <a:alphaModFix/>
            </a:blip>
            <a:srcRect l="18242" t="9344" r="18458" b="23864"/>
            <a:stretch/>
          </p:blipFill>
          <p:spPr>
            <a:xfrm>
              <a:off x="779844" y="4335989"/>
              <a:ext cx="563238" cy="575842"/>
            </a:xfrm>
            <a:prstGeom prst="rect">
              <a:avLst/>
            </a:prstGeom>
            <a:noFill/>
            <a:ln>
              <a:noFill/>
            </a:ln>
          </p:spPr>
        </p:pic>
        <p:sp>
          <p:nvSpPr>
            <p:cNvPr id="19" name="Rectangle 18">
              <a:extLst>
                <a:ext uri="{FF2B5EF4-FFF2-40B4-BE49-F238E27FC236}">
                  <a16:creationId xmlns:a16="http://schemas.microsoft.com/office/drawing/2014/main" id="{461DAD2C-833A-995E-2654-BC1F93CE4F4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20" name="Rectangle : coins arrondis 19">
            <a:extLst>
              <a:ext uri="{FF2B5EF4-FFF2-40B4-BE49-F238E27FC236}">
                <a16:creationId xmlns:a16="http://schemas.microsoft.com/office/drawing/2014/main" id="{10A467F4-69F7-A9A3-0FFE-505544A1A12F}"/>
              </a:ext>
            </a:extLst>
          </p:cNvPr>
          <p:cNvSpPr/>
          <p:nvPr/>
        </p:nvSpPr>
        <p:spPr>
          <a:xfrm>
            <a:off x="987117" y="1252941"/>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2. </a:t>
            </a:r>
            <a:r>
              <a:rPr lang="fr-FR" sz="2400" b="1" noProof="0" dirty="0">
                <a:solidFill>
                  <a:prstClr val="black"/>
                </a:solidFill>
                <a:latin typeface="Calibri" panose="020F0502020204030204"/>
              </a:rPr>
              <a:t>Mettez en ordre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spTree>
    <p:extLst>
      <p:ext uri="{BB962C8B-B14F-4D97-AF65-F5344CB8AC3E}">
        <p14:creationId xmlns:p14="http://schemas.microsoft.com/office/powerpoint/2010/main" val="25414272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E7FEA423-6773-73C1-E576-48AB682EEBA4}"/>
              </a:ext>
            </a:extLst>
          </p:cNvPr>
          <p:cNvSpPr>
            <a:spLocks noGrp="1"/>
          </p:cNvSpPr>
          <p:nvPr>
            <p:ph sz="quarter" idx="11"/>
          </p:nvPr>
        </p:nvSpPr>
        <p:spPr/>
        <p:txBody>
          <a:bodyPr/>
          <a:lstStyle/>
          <a:p>
            <a:endParaRPr lang="fr-FR" noProof="0" dirty="0"/>
          </a:p>
        </p:txBody>
      </p:sp>
      <p:sp>
        <p:nvSpPr>
          <p:cNvPr id="5" name="Flèche : droite 4">
            <a:extLst>
              <a:ext uri="{FF2B5EF4-FFF2-40B4-BE49-F238E27FC236}">
                <a16:creationId xmlns:a16="http://schemas.microsoft.com/office/drawing/2014/main" id="{A6935BB5-EA6A-3823-2FDF-2E6736D06731}"/>
              </a:ext>
            </a:extLst>
          </p:cNvPr>
          <p:cNvSpPr/>
          <p:nvPr/>
        </p:nvSpPr>
        <p:spPr>
          <a:xfrm>
            <a:off x="2915625" y="5232161"/>
            <a:ext cx="903890"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 name="Flèche : droite 5">
            <a:extLst>
              <a:ext uri="{FF2B5EF4-FFF2-40B4-BE49-F238E27FC236}">
                <a16:creationId xmlns:a16="http://schemas.microsoft.com/office/drawing/2014/main" id="{48679B8A-D381-CC90-FE48-3AD7A1971483}"/>
              </a:ext>
            </a:extLst>
          </p:cNvPr>
          <p:cNvSpPr/>
          <p:nvPr/>
        </p:nvSpPr>
        <p:spPr>
          <a:xfrm>
            <a:off x="8939431" y="5232161"/>
            <a:ext cx="903890"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nvGrpSpPr>
          <p:cNvPr id="7" name="Groupe 6">
            <a:extLst>
              <a:ext uri="{FF2B5EF4-FFF2-40B4-BE49-F238E27FC236}">
                <a16:creationId xmlns:a16="http://schemas.microsoft.com/office/drawing/2014/main" id="{209918DF-2EDA-B8EC-1411-6128593DF678}"/>
              </a:ext>
            </a:extLst>
          </p:cNvPr>
          <p:cNvGrpSpPr/>
          <p:nvPr/>
        </p:nvGrpSpPr>
        <p:grpSpPr>
          <a:xfrm>
            <a:off x="6707356" y="3302943"/>
            <a:ext cx="2092391" cy="2464723"/>
            <a:chOff x="677023" y="2737585"/>
            <a:chExt cx="2092391" cy="2464723"/>
          </a:xfrm>
        </p:grpSpPr>
        <p:sp>
          <p:nvSpPr>
            <p:cNvPr id="8" name="Google Shape;396;p52">
              <a:extLst>
                <a:ext uri="{FF2B5EF4-FFF2-40B4-BE49-F238E27FC236}">
                  <a16:creationId xmlns:a16="http://schemas.microsoft.com/office/drawing/2014/main" id="{5B647A8A-4DC2-6A4E-38B0-2389CA4B8463}"/>
                </a:ext>
              </a:extLst>
            </p:cNvPr>
            <p:cNvSpPr/>
            <p:nvPr/>
          </p:nvSpPr>
          <p:spPr>
            <a:xfrm>
              <a:off x="1401721"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a</a:t>
              </a:r>
              <a:endParaRPr lang="fr-FR" sz="1867" b="1" noProof="0" dirty="0">
                <a:solidFill>
                  <a:sysClr val="windowText" lastClr="000000"/>
                </a:solidFill>
                <a:latin typeface="Calibri"/>
                <a:ea typeface="Calibri"/>
                <a:cs typeface="Calibri"/>
              </a:endParaRPr>
            </a:p>
          </p:txBody>
        </p:sp>
        <p:pic>
          <p:nvPicPr>
            <p:cNvPr id="9" name="Image 8" descr="Une image contenant violet, violette, Lilas, cercle&#10;&#10;Le contenu généré par l’IA peut être incorrect.">
              <a:extLst>
                <a:ext uri="{FF2B5EF4-FFF2-40B4-BE49-F238E27FC236}">
                  <a16:creationId xmlns:a16="http://schemas.microsoft.com/office/drawing/2014/main" id="{59EBBA6B-A707-07E5-1FA8-FCB62FAD42CC}"/>
                </a:ext>
              </a:extLst>
            </p:cNvPr>
            <p:cNvPicPr>
              <a:picLocks noChangeAspect="1"/>
            </p:cNvPicPr>
            <p:nvPr/>
          </p:nvPicPr>
          <p:blipFill>
            <a:blip r:embed="rId2"/>
            <a:stretch>
              <a:fillRect/>
            </a:stretch>
          </p:blipFill>
          <p:spPr>
            <a:xfrm>
              <a:off x="677023" y="2737585"/>
              <a:ext cx="2092391" cy="1794796"/>
            </a:xfrm>
            <a:prstGeom prst="rect">
              <a:avLst/>
            </a:prstGeom>
          </p:spPr>
        </p:pic>
      </p:grpSp>
      <p:grpSp>
        <p:nvGrpSpPr>
          <p:cNvPr id="10" name="Groupe 9">
            <a:extLst>
              <a:ext uri="{FF2B5EF4-FFF2-40B4-BE49-F238E27FC236}">
                <a16:creationId xmlns:a16="http://schemas.microsoft.com/office/drawing/2014/main" id="{D0AD6B44-33C5-FEF9-E174-24E33F3DE0EF}"/>
              </a:ext>
            </a:extLst>
          </p:cNvPr>
          <p:cNvGrpSpPr/>
          <p:nvPr/>
        </p:nvGrpSpPr>
        <p:grpSpPr>
          <a:xfrm>
            <a:off x="610017" y="3255380"/>
            <a:ext cx="2365865" cy="2499981"/>
            <a:chOff x="6337092" y="2702327"/>
            <a:chExt cx="2365865" cy="2499981"/>
          </a:xfrm>
        </p:grpSpPr>
        <p:sp>
          <p:nvSpPr>
            <p:cNvPr id="11" name="Google Shape;398;p52">
              <a:extLst>
                <a:ext uri="{FF2B5EF4-FFF2-40B4-BE49-F238E27FC236}">
                  <a16:creationId xmlns:a16="http://schemas.microsoft.com/office/drawing/2014/main" id="{9608217E-AAEE-B7C8-CF1D-26854D8308E1}"/>
                </a:ext>
              </a:extLst>
            </p:cNvPr>
            <p:cNvSpPr/>
            <p:nvPr/>
          </p:nvSpPr>
          <p:spPr>
            <a:xfrm>
              <a:off x="725842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b</a:t>
              </a:r>
              <a:endParaRPr lang="fr-FR" sz="1867" b="1" noProof="0" dirty="0">
                <a:solidFill>
                  <a:sysClr val="windowText" lastClr="000000"/>
                </a:solidFill>
                <a:latin typeface="Calibri"/>
                <a:ea typeface="Calibri"/>
                <a:cs typeface="Calibri"/>
              </a:endParaRPr>
            </a:p>
          </p:txBody>
        </p:sp>
        <p:pic>
          <p:nvPicPr>
            <p:cNvPr id="12" name="Image 11" descr="Une image contenant violet, Lilas, violette&#10;&#10;Le contenu généré par l’IA peut être incorrect.">
              <a:extLst>
                <a:ext uri="{FF2B5EF4-FFF2-40B4-BE49-F238E27FC236}">
                  <a16:creationId xmlns:a16="http://schemas.microsoft.com/office/drawing/2014/main" id="{36AC958D-F877-362E-58F5-7DB608F371AF}"/>
                </a:ext>
              </a:extLst>
            </p:cNvPr>
            <p:cNvPicPr>
              <a:picLocks noChangeAspect="1"/>
            </p:cNvPicPr>
            <p:nvPr/>
          </p:nvPicPr>
          <p:blipFill>
            <a:blip r:embed="rId3"/>
            <a:stretch>
              <a:fillRect/>
            </a:stretch>
          </p:blipFill>
          <p:spPr>
            <a:xfrm>
              <a:off x="6337092" y="2702327"/>
              <a:ext cx="2365865" cy="1830053"/>
            </a:xfrm>
            <a:prstGeom prst="rect">
              <a:avLst/>
            </a:prstGeom>
          </p:spPr>
        </p:pic>
      </p:grpSp>
      <p:grpSp>
        <p:nvGrpSpPr>
          <p:cNvPr id="13" name="Groupe 12">
            <a:extLst>
              <a:ext uri="{FF2B5EF4-FFF2-40B4-BE49-F238E27FC236}">
                <a16:creationId xmlns:a16="http://schemas.microsoft.com/office/drawing/2014/main" id="{5B525785-49EA-5CD6-FB96-947D049262A8}"/>
              </a:ext>
            </a:extLst>
          </p:cNvPr>
          <p:cNvGrpSpPr/>
          <p:nvPr/>
        </p:nvGrpSpPr>
        <p:grpSpPr>
          <a:xfrm>
            <a:off x="3683991" y="3255381"/>
            <a:ext cx="2183550" cy="2499980"/>
            <a:chOff x="3461478" y="2702328"/>
            <a:chExt cx="2183550" cy="2499980"/>
          </a:xfrm>
        </p:grpSpPr>
        <p:sp>
          <p:nvSpPr>
            <p:cNvPr id="14" name="Google Shape;397;p52">
              <a:extLst>
                <a:ext uri="{FF2B5EF4-FFF2-40B4-BE49-F238E27FC236}">
                  <a16:creationId xmlns:a16="http://schemas.microsoft.com/office/drawing/2014/main" id="{E9EB2420-431C-782A-7618-704A59EB4958}"/>
                </a:ext>
              </a:extLst>
            </p:cNvPr>
            <p:cNvSpPr/>
            <p:nvPr/>
          </p:nvSpPr>
          <p:spPr>
            <a:xfrm>
              <a:off x="437915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c</a:t>
              </a:r>
              <a:endParaRPr lang="fr-FR" sz="1867" b="1" noProof="0" dirty="0">
                <a:solidFill>
                  <a:sysClr val="windowText" lastClr="000000"/>
                </a:solidFill>
                <a:latin typeface="Calibri"/>
                <a:ea typeface="Calibri"/>
                <a:cs typeface="Calibri"/>
              </a:endParaRPr>
            </a:p>
          </p:txBody>
        </p:sp>
        <p:pic>
          <p:nvPicPr>
            <p:cNvPr id="15" name="Image 14" descr="Une image contenant violet, violette, Lilas, cercle&#10;&#10;Le contenu généré par l’IA peut être incorrect.">
              <a:extLst>
                <a:ext uri="{FF2B5EF4-FFF2-40B4-BE49-F238E27FC236}">
                  <a16:creationId xmlns:a16="http://schemas.microsoft.com/office/drawing/2014/main" id="{3D24428B-C44D-0ED6-673F-9ECEFE322D75}"/>
                </a:ext>
              </a:extLst>
            </p:cNvPr>
            <p:cNvPicPr>
              <a:picLocks noChangeAspect="1"/>
            </p:cNvPicPr>
            <p:nvPr/>
          </p:nvPicPr>
          <p:blipFill>
            <a:blip r:embed="rId4"/>
            <a:stretch>
              <a:fillRect/>
            </a:stretch>
          </p:blipFill>
          <p:spPr>
            <a:xfrm>
              <a:off x="3461478" y="2702328"/>
              <a:ext cx="2183550" cy="1850797"/>
            </a:xfrm>
            <a:prstGeom prst="rect">
              <a:avLst/>
            </a:prstGeom>
          </p:spPr>
        </p:pic>
      </p:grpSp>
      <p:grpSp>
        <p:nvGrpSpPr>
          <p:cNvPr id="16" name="Groupe 15">
            <a:extLst>
              <a:ext uri="{FF2B5EF4-FFF2-40B4-BE49-F238E27FC236}">
                <a16:creationId xmlns:a16="http://schemas.microsoft.com/office/drawing/2014/main" id="{EE0BEF44-3E8B-6873-0444-63E0316E5B32}"/>
              </a:ext>
            </a:extLst>
          </p:cNvPr>
          <p:cNvGrpSpPr/>
          <p:nvPr/>
        </p:nvGrpSpPr>
        <p:grpSpPr>
          <a:xfrm>
            <a:off x="9645456" y="3255380"/>
            <a:ext cx="2183550" cy="2499981"/>
            <a:chOff x="9436904" y="2702327"/>
            <a:chExt cx="2183550" cy="2499981"/>
          </a:xfrm>
        </p:grpSpPr>
        <p:sp>
          <p:nvSpPr>
            <p:cNvPr id="17" name="Google Shape;398;p52">
              <a:extLst>
                <a:ext uri="{FF2B5EF4-FFF2-40B4-BE49-F238E27FC236}">
                  <a16:creationId xmlns:a16="http://schemas.microsoft.com/office/drawing/2014/main" id="{77599AA5-2175-0966-3654-F61B29EAFF86}"/>
                </a:ext>
              </a:extLst>
            </p:cNvPr>
            <p:cNvSpPr/>
            <p:nvPr/>
          </p:nvSpPr>
          <p:spPr>
            <a:xfrm>
              <a:off x="10267079"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FR" sz="1867" b="1" noProof="0" dirty="0">
                  <a:solidFill>
                    <a:sysClr val="windowText" lastClr="000000"/>
                  </a:solidFill>
                  <a:latin typeface="Calibri"/>
                  <a:ea typeface="Calibri"/>
                  <a:cs typeface="Calibri"/>
                  <a:sym typeface="Calibri"/>
                </a:rPr>
                <a:t>d</a:t>
              </a:r>
              <a:endParaRPr lang="fr-FR" sz="1867" b="1" noProof="0" dirty="0">
                <a:solidFill>
                  <a:sysClr val="windowText" lastClr="000000"/>
                </a:solidFill>
                <a:latin typeface="Calibri"/>
                <a:ea typeface="Calibri"/>
                <a:cs typeface="Calibri"/>
              </a:endParaRPr>
            </a:p>
          </p:txBody>
        </p:sp>
        <p:pic>
          <p:nvPicPr>
            <p:cNvPr id="18" name="Image 17" descr="Une image contenant violette, violet, Lilas&#10;&#10;Le contenu généré par l’IA peut être incorrect.">
              <a:extLst>
                <a:ext uri="{FF2B5EF4-FFF2-40B4-BE49-F238E27FC236}">
                  <a16:creationId xmlns:a16="http://schemas.microsoft.com/office/drawing/2014/main" id="{74B5BFE6-3F7D-0EC4-6EF5-04E112BBB8FD}"/>
                </a:ext>
              </a:extLst>
            </p:cNvPr>
            <p:cNvPicPr>
              <a:picLocks noChangeAspect="1"/>
            </p:cNvPicPr>
            <p:nvPr/>
          </p:nvPicPr>
          <p:blipFill>
            <a:blip r:embed="rId5"/>
            <a:stretch>
              <a:fillRect/>
            </a:stretch>
          </p:blipFill>
          <p:spPr>
            <a:xfrm>
              <a:off x="9436904" y="2702327"/>
              <a:ext cx="2183550" cy="1852929"/>
            </a:xfrm>
            <a:prstGeom prst="rect">
              <a:avLst/>
            </a:prstGeom>
          </p:spPr>
        </p:pic>
      </p:grpSp>
      <p:sp>
        <p:nvSpPr>
          <p:cNvPr id="19" name="Flèche : droite 18">
            <a:extLst>
              <a:ext uri="{FF2B5EF4-FFF2-40B4-BE49-F238E27FC236}">
                <a16:creationId xmlns:a16="http://schemas.microsoft.com/office/drawing/2014/main" id="{F976BE51-F827-BCEB-1FC4-63E3346D7BAD}"/>
              </a:ext>
            </a:extLst>
          </p:cNvPr>
          <p:cNvSpPr/>
          <p:nvPr/>
        </p:nvSpPr>
        <p:spPr>
          <a:xfrm>
            <a:off x="5803466" y="5242359"/>
            <a:ext cx="903890"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0" name="Titre 1">
            <a:extLst>
              <a:ext uri="{FF2B5EF4-FFF2-40B4-BE49-F238E27FC236}">
                <a16:creationId xmlns:a16="http://schemas.microsoft.com/office/drawing/2014/main" id="{34557AB3-86C7-923F-84A7-366C91103CEE}"/>
              </a:ext>
            </a:extLst>
          </p:cNvPr>
          <p:cNvSpPr>
            <a:spLocks noGrp="1"/>
          </p:cNvSpPr>
          <p:nvPr>
            <p:ph type="title"/>
          </p:nvPr>
        </p:nvSpPr>
        <p:spPr>
          <a:xfrm>
            <a:off x="777875" y="317500"/>
            <a:ext cx="10529888" cy="268288"/>
          </a:xfrm>
        </p:spPr>
        <p:txBody>
          <a:bodyPr/>
          <a:lstStyle/>
          <a:p>
            <a:r>
              <a:rPr lang="fr-FR" sz="1800" noProof="0" dirty="0">
                <a:solidFill>
                  <a:schemeClr val="tx1">
                    <a:lumMod val="50000"/>
                    <a:lumOff val="50000"/>
                  </a:schemeClr>
                </a:solidFill>
              </a:rPr>
              <a:t>Parfait ! La phagocytose commence par l’adhésion suivie de l’ingestion puis la digestion et enfin l’expulsion.  </a:t>
            </a:r>
          </a:p>
        </p:txBody>
      </p:sp>
      <p:sp>
        <p:nvSpPr>
          <p:cNvPr id="2" name="ZoneTexte 1">
            <a:extLst>
              <a:ext uri="{FF2B5EF4-FFF2-40B4-BE49-F238E27FC236}">
                <a16:creationId xmlns:a16="http://schemas.microsoft.com/office/drawing/2014/main" id="{07F362DA-2485-62EB-1FB4-8BDF3FE2C9C7}"/>
              </a:ext>
            </a:extLst>
          </p:cNvPr>
          <p:cNvSpPr txBox="1"/>
          <p:nvPr/>
        </p:nvSpPr>
        <p:spPr>
          <a:xfrm>
            <a:off x="1346701" y="1837083"/>
            <a:ext cx="8141462" cy="461665"/>
          </a:xfrm>
          <a:prstGeom prst="rect">
            <a:avLst/>
          </a:prstGeom>
          <a:noFill/>
        </p:spPr>
        <p:txBody>
          <a:bodyPr wrap="square" rtlCol="0">
            <a:spAutoFit/>
          </a:bodyPr>
          <a:lstStyle>
            <a:defPPr>
              <a:defRPr lang="fr-FR"/>
            </a:defPPr>
            <a:lvl1pPr marR="0" lvl="0" indent="0" defTabSz="457200" fontAlgn="auto">
              <a:lnSpc>
                <a:spcPct val="100000"/>
              </a:lnSpc>
              <a:spcBef>
                <a:spcPts val="0"/>
              </a:spcBef>
              <a:spcAft>
                <a:spcPts val="0"/>
              </a:spcAft>
              <a:buClrTx/>
              <a:buSzTx/>
              <a:buFontTx/>
              <a:buNone/>
              <a:tabLst/>
              <a:defRPr sz="2400" b="1">
                <a:solidFill>
                  <a:srgbClr val="0852A4"/>
                </a:solidFill>
                <a:latin typeface="Calibri" panose="020F0502020204030204"/>
              </a:defRPr>
            </a:lvl1pPr>
          </a:lstStyle>
          <a:p>
            <a:r>
              <a:rPr lang="fr-FR" noProof="0" dirty="0"/>
              <a:t>Les étapes de la phagocytose ci-dessous : </a:t>
            </a:r>
          </a:p>
        </p:txBody>
      </p:sp>
    </p:spTree>
    <p:extLst>
      <p:ext uri="{BB962C8B-B14F-4D97-AF65-F5344CB8AC3E}">
        <p14:creationId xmlns:p14="http://schemas.microsoft.com/office/powerpoint/2010/main" val="25385797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F660E-2F89-90FF-3A80-773B32A3CF87}"/>
            </a:ext>
          </a:extLst>
        </p:cNvPr>
        <p:cNvGrpSpPr/>
        <p:nvPr/>
      </p:nvGrpSpPr>
      <p:grpSpPr>
        <a:xfrm>
          <a:off x="0" y="0"/>
          <a:ext cx="0" cy="0"/>
          <a:chOff x="0" y="0"/>
          <a:chExt cx="0" cy="0"/>
        </a:xfrm>
      </p:grpSpPr>
      <p:grpSp>
        <p:nvGrpSpPr>
          <p:cNvPr id="29" name="Groupe 28">
            <a:extLst>
              <a:ext uri="{FF2B5EF4-FFF2-40B4-BE49-F238E27FC236}">
                <a16:creationId xmlns:a16="http://schemas.microsoft.com/office/drawing/2014/main" id="{67277970-7AEA-5604-37F9-66CA38C84AB5}"/>
              </a:ext>
            </a:extLst>
          </p:cNvPr>
          <p:cNvGrpSpPr/>
          <p:nvPr/>
        </p:nvGrpSpPr>
        <p:grpSpPr>
          <a:xfrm>
            <a:off x="1920694" y="2894103"/>
            <a:ext cx="6699200" cy="2811785"/>
            <a:chOff x="1920694" y="2894103"/>
            <a:chExt cx="6699200" cy="2811785"/>
          </a:xfrm>
        </p:grpSpPr>
        <p:pic>
          <p:nvPicPr>
            <p:cNvPr id="15" name="Image 14" descr="Une image contenant clipart, origami&#10;&#10;Le contenu généré par l’IA peut être incorrect.">
              <a:extLst>
                <a:ext uri="{FF2B5EF4-FFF2-40B4-BE49-F238E27FC236}">
                  <a16:creationId xmlns:a16="http://schemas.microsoft.com/office/drawing/2014/main" id="{33F83E22-7BA1-04E9-FC4D-3420BE5946C2}"/>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1920694" y="2894103"/>
              <a:ext cx="6646946" cy="2673868"/>
            </a:xfrm>
            <a:prstGeom prst="rect">
              <a:avLst/>
            </a:prstGeom>
          </p:spPr>
        </p:pic>
        <p:grpSp>
          <p:nvGrpSpPr>
            <p:cNvPr id="23" name="Groupe 22">
              <a:extLst>
                <a:ext uri="{FF2B5EF4-FFF2-40B4-BE49-F238E27FC236}">
                  <a16:creationId xmlns:a16="http://schemas.microsoft.com/office/drawing/2014/main" id="{10251DCC-3F08-0C81-9ACA-821F8ABCBCBA}"/>
                </a:ext>
              </a:extLst>
            </p:cNvPr>
            <p:cNvGrpSpPr/>
            <p:nvPr/>
          </p:nvGrpSpPr>
          <p:grpSpPr>
            <a:xfrm>
              <a:off x="7870371" y="5182060"/>
              <a:ext cx="736178" cy="523828"/>
              <a:chOff x="7870371" y="5182060"/>
              <a:chExt cx="736178" cy="523828"/>
            </a:xfrm>
          </p:grpSpPr>
          <p:cxnSp>
            <p:nvCxnSpPr>
              <p:cNvPr id="18" name="Connecteur droit avec flèche 17">
                <a:extLst>
                  <a:ext uri="{FF2B5EF4-FFF2-40B4-BE49-F238E27FC236}">
                    <a16:creationId xmlns:a16="http://schemas.microsoft.com/office/drawing/2014/main" id="{014D7D70-36D3-3E5C-4F7B-F9DB1D265658}"/>
                  </a:ext>
                </a:extLst>
              </p:cNvPr>
              <p:cNvCxnSpPr>
                <a:cxnSpLocks/>
              </p:cNvCxnSpPr>
              <p:nvPr/>
            </p:nvCxnSpPr>
            <p:spPr>
              <a:xfrm flipH="1" flipV="1">
                <a:off x="7870371" y="5182060"/>
                <a:ext cx="340179" cy="523828"/>
              </a:xfrm>
              <a:prstGeom prst="straightConnector1">
                <a:avLst/>
              </a:prstGeom>
              <a:ln w="28575">
                <a:tailEnd type="stealth" w="lg" len="lg"/>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730D63CD-1AFB-E18E-468C-F724CB6B88C7}"/>
                  </a:ext>
                </a:extLst>
              </p:cNvPr>
              <p:cNvCxnSpPr>
                <a:cxnSpLocks/>
              </p:cNvCxnSpPr>
              <p:nvPr/>
            </p:nvCxnSpPr>
            <p:spPr>
              <a:xfrm flipH="1" flipV="1">
                <a:off x="8210549" y="5705888"/>
                <a:ext cx="396000" cy="0"/>
              </a:xfrm>
              <a:prstGeom prst="straightConnector1">
                <a:avLst/>
              </a:prstGeom>
              <a:ln w="28575">
                <a:tailEnd type="none" w="lg" len="lg"/>
              </a:ln>
            </p:spPr>
            <p:style>
              <a:lnRef idx="2">
                <a:schemeClr val="accent1"/>
              </a:lnRef>
              <a:fillRef idx="0">
                <a:schemeClr val="accent1"/>
              </a:fillRef>
              <a:effectRef idx="1">
                <a:schemeClr val="accent1"/>
              </a:effectRef>
              <a:fontRef idx="minor">
                <a:schemeClr val="tx1"/>
              </a:fontRef>
            </p:style>
          </p:cxnSp>
        </p:grpSp>
        <p:grpSp>
          <p:nvGrpSpPr>
            <p:cNvPr id="24" name="Groupe 23">
              <a:extLst>
                <a:ext uri="{FF2B5EF4-FFF2-40B4-BE49-F238E27FC236}">
                  <a16:creationId xmlns:a16="http://schemas.microsoft.com/office/drawing/2014/main" id="{A6D86445-B46F-B10B-03FC-B9D459849291}"/>
                </a:ext>
              </a:extLst>
            </p:cNvPr>
            <p:cNvGrpSpPr/>
            <p:nvPr/>
          </p:nvGrpSpPr>
          <p:grpSpPr>
            <a:xfrm flipV="1">
              <a:off x="7946571" y="2996758"/>
              <a:ext cx="673323" cy="305646"/>
              <a:chOff x="7933226" y="5400242"/>
              <a:chExt cx="673323" cy="305646"/>
            </a:xfrm>
          </p:grpSpPr>
          <p:cxnSp>
            <p:nvCxnSpPr>
              <p:cNvPr id="25" name="Connecteur droit avec flèche 24">
                <a:extLst>
                  <a:ext uri="{FF2B5EF4-FFF2-40B4-BE49-F238E27FC236}">
                    <a16:creationId xmlns:a16="http://schemas.microsoft.com/office/drawing/2014/main" id="{5836705E-F1CC-F99A-270E-33CC8A3C432A}"/>
                  </a:ext>
                </a:extLst>
              </p:cNvPr>
              <p:cNvCxnSpPr>
                <a:cxnSpLocks/>
              </p:cNvCxnSpPr>
              <p:nvPr/>
            </p:nvCxnSpPr>
            <p:spPr>
              <a:xfrm flipH="1" flipV="1">
                <a:off x="7933226" y="5400242"/>
                <a:ext cx="277324" cy="305646"/>
              </a:xfrm>
              <a:prstGeom prst="straightConnector1">
                <a:avLst/>
              </a:prstGeom>
              <a:ln w="28575">
                <a:tailEnd type="stealth" w="lg" len="lg"/>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EC50DFD2-870C-31BE-1A6F-8D5498816C97}"/>
                  </a:ext>
                </a:extLst>
              </p:cNvPr>
              <p:cNvCxnSpPr>
                <a:cxnSpLocks/>
              </p:cNvCxnSpPr>
              <p:nvPr/>
            </p:nvCxnSpPr>
            <p:spPr>
              <a:xfrm flipH="1" flipV="1">
                <a:off x="8210549" y="5705888"/>
                <a:ext cx="396000" cy="0"/>
              </a:xfrm>
              <a:prstGeom prst="straightConnector1">
                <a:avLst/>
              </a:prstGeom>
              <a:ln w="28575">
                <a:tailEnd type="none" w="lg" len="lg"/>
              </a:ln>
            </p:spPr>
            <p:style>
              <a:lnRef idx="2">
                <a:schemeClr val="accent1"/>
              </a:lnRef>
              <a:fillRef idx="0">
                <a:schemeClr val="accent1"/>
              </a:fillRef>
              <a:effectRef idx="1">
                <a:schemeClr val="accent1"/>
              </a:effectRef>
              <a:fontRef idx="minor">
                <a:schemeClr val="tx1"/>
              </a:fontRef>
            </p:style>
          </p:cxnSp>
        </p:grpSp>
      </p:grpSp>
      <p:sp>
        <p:nvSpPr>
          <p:cNvPr id="2" name="Titre 1">
            <a:extLst>
              <a:ext uri="{FF2B5EF4-FFF2-40B4-BE49-F238E27FC236}">
                <a16:creationId xmlns:a16="http://schemas.microsoft.com/office/drawing/2014/main" id="{C85691FE-6D1A-EC33-862E-46685062F24E}"/>
              </a:ext>
            </a:extLst>
          </p:cNvPr>
          <p:cNvSpPr>
            <a:spLocks noGrp="1"/>
          </p:cNvSpPr>
          <p:nvPr>
            <p:ph type="title"/>
          </p:nvPr>
        </p:nvSpPr>
        <p:spPr/>
        <p:txBody>
          <a:bodyPr/>
          <a:lstStyle/>
          <a:p>
            <a:r>
              <a:rPr lang="fr-FR" sz="1800" noProof="0" dirty="0">
                <a:solidFill>
                  <a:schemeClr val="tx1">
                    <a:lumMod val="50000"/>
                    <a:lumOff val="50000"/>
                  </a:schemeClr>
                </a:solidFill>
              </a:rPr>
              <a:t>Ci-dessous le schéma montrant l’origine des anticorps et leur rôle dans la neutralisation d’un antigène. Répondez à la question suivante:</a:t>
            </a:r>
          </a:p>
        </p:txBody>
      </p:sp>
      <p:sp>
        <p:nvSpPr>
          <p:cNvPr id="4" name="Espace réservé du contenu 3">
            <a:extLst>
              <a:ext uri="{FF2B5EF4-FFF2-40B4-BE49-F238E27FC236}">
                <a16:creationId xmlns:a16="http://schemas.microsoft.com/office/drawing/2014/main" id="{7BB9EF22-1FEC-94D9-E8ED-C93E3F78F4F8}"/>
              </a:ext>
            </a:extLst>
          </p:cNvPr>
          <p:cNvSpPr>
            <a:spLocks noGrp="1"/>
          </p:cNvSpPr>
          <p:nvPr>
            <p:ph sz="quarter" idx="11"/>
          </p:nvPr>
        </p:nvSpPr>
        <p:spPr>
          <a:xfrm>
            <a:off x="768330" y="746160"/>
            <a:ext cx="10529705" cy="268287"/>
          </a:xfrm>
        </p:spPr>
        <p:txBody>
          <a:bodyPr/>
          <a:lstStyle/>
          <a:p>
            <a:endParaRPr lang="fr-FR" noProof="0" dirty="0"/>
          </a:p>
        </p:txBody>
      </p:sp>
      <p:sp>
        <p:nvSpPr>
          <p:cNvPr id="10" name="ZoneTexte 9">
            <a:extLst>
              <a:ext uri="{FF2B5EF4-FFF2-40B4-BE49-F238E27FC236}">
                <a16:creationId xmlns:a16="http://schemas.microsoft.com/office/drawing/2014/main" id="{AF0C77D9-22D3-0784-77BA-6F999C97A417}"/>
              </a:ext>
            </a:extLst>
          </p:cNvPr>
          <p:cNvSpPr txBox="1"/>
          <p:nvPr/>
        </p:nvSpPr>
        <p:spPr>
          <a:xfrm>
            <a:off x="950368" y="1290029"/>
            <a:ext cx="10418323" cy="830997"/>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r>
              <a:rPr lang="fr-FR" noProof="0" dirty="0"/>
              <a:t>3. Complétez le schéma ci-dessous par : </a:t>
            </a:r>
          </a:p>
          <a:p>
            <a:pPr algn="ctr"/>
            <a:r>
              <a:rPr lang="fr-FR" noProof="0" dirty="0">
                <a:solidFill>
                  <a:srgbClr val="FF0000"/>
                </a:solidFill>
              </a:rPr>
              <a:t>Bactérie – lymphocyte B activée - Anticorps</a:t>
            </a:r>
          </a:p>
        </p:txBody>
      </p:sp>
      <p:grpSp>
        <p:nvGrpSpPr>
          <p:cNvPr id="3" name="Groupe 2">
            <a:extLst>
              <a:ext uri="{FF2B5EF4-FFF2-40B4-BE49-F238E27FC236}">
                <a16:creationId xmlns:a16="http://schemas.microsoft.com/office/drawing/2014/main" id="{A75FE2B5-6F20-0E30-2343-ACE76A4D63A1}"/>
              </a:ext>
            </a:extLst>
          </p:cNvPr>
          <p:cNvGrpSpPr/>
          <p:nvPr/>
        </p:nvGrpSpPr>
        <p:grpSpPr>
          <a:xfrm>
            <a:off x="8619894" y="2735562"/>
            <a:ext cx="3010829" cy="523828"/>
            <a:chOff x="7588677" y="2581843"/>
            <a:chExt cx="5445086" cy="523828"/>
          </a:xfrm>
        </p:grpSpPr>
        <p:sp>
          <p:nvSpPr>
            <p:cNvPr id="5" name="Rectangle : coins arrondis 4">
              <a:extLst>
                <a:ext uri="{FF2B5EF4-FFF2-40B4-BE49-F238E27FC236}">
                  <a16:creationId xmlns:a16="http://schemas.microsoft.com/office/drawing/2014/main" id="{ED0C49EF-EEC6-2E16-91B4-46F040030739}"/>
                </a:ext>
              </a:extLst>
            </p:cNvPr>
            <p:cNvSpPr/>
            <p:nvPr/>
          </p:nvSpPr>
          <p:spPr>
            <a:xfrm>
              <a:off x="84296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a:t>
              </a:r>
            </a:p>
          </p:txBody>
        </p:sp>
        <p:sp>
          <p:nvSpPr>
            <p:cNvPr id="6" name="Rectangle : coins arrondis 5">
              <a:extLst>
                <a:ext uri="{FF2B5EF4-FFF2-40B4-BE49-F238E27FC236}">
                  <a16:creationId xmlns:a16="http://schemas.microsoft.com/office/drawing/2014/main" id="{4FE6330D-8B29-BDFD-CB5F-1AF16DB60FC4}"/>
                </a:ext>
              </a:extLst>
            </p:cNvPr>
            <p:cNvSpPr/>
            <p:nvPr/>
          </p:nvSpPr>
          <p:spPr>
            <a:xfrm>
              <a:off x="7588677" y="2581843"/>
              <a:ext cx="74650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2</a:t>
              </a:r>
            </a:p>
          </p:txBody>
        </p:sp>
      </p:grpSp>
      <p:grpSp>
        <p:nvGrpSpPr>
          <p:cNvPr id="7" name="Groupe 6">
            <a:extLst>
              <a:ext uri="{FF2B5EF4-FFF2-40B4-BE49-F238E27FC236}">
                <a16:creationId xmlns:a16="http://schemas.microsoft.com/office/drawing/2014/main" id="{1493D41C-A350-C54F-C39F-0ED572D2C8A9}"/>
              </a:ext>
            </a:extLst>
          </p:cNvPr>
          <p:cNvGrpSpPr/>
          <p:nvPr/>
        </p:nvGrpSpPr>
        <p:grpSpPr>
          <a:xfrm>
            <a:off x="8619894" y="5430924"/>
            <a:ext cx="3010829" cy="523828"/>
            <a:chOff x="7588677" y="2581843"/>
            <a:chExt cx="5445086" cy="523828"/>
          </a:xfrm>
        </p:grpSpPr>
        <p:sp>
          <p:nvSpPr>
            <p:cNvPr id="8" name="Rectangle : coins arrondis 7">
              <a:extLst>
                <a:ext uri="{FF2B5EF4-FFF2-40B4-BE49-F238E27FC236}">
                  <a16:creationId xmlns:a16="http://schemas.microsoft.com/office/drawing/2014/main" id="{6488AFDF-24C8-7EEC-3494-2D25AB3A7681}"/>
                </a:ext>
              </a:extLst>
            </p:cNvPr>
            <p:cNvSpPr/>
            <p:nvPr/>
          </p:nvSpPr>
          <p:spPr>
            <a:xfrm>
              <a:off x="84296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a:t>
              </a:r>
            </a:p>
          </p:txBody>
        </p:sp>
        <p:sp>
          <p:nvSpPr>
            <p:cNvPr id="9" name="Rectangle : coins arrondis 8">
              <a:extLst>
                <a:ext uri="{FF2B5EF4-FFF2-40B4-BE49-F238E27FC236}">
                  <a16:creationId xmlns:a16="http://schemas.microsoft.com/office/drawing/2014/main" id="{62212F9F-4243-0C7F-C528-2058432A0DE5}"/>
                </a:ext>
              </a:extLst>
            </p:cNvPr>
            <p:cNvSpPr/>
            <p:nvPr/>
          </p:nvSpPr>
          <p:spPr>
            <a:xfrm>
              <a:off x="7588677" y="2581843"/>
              <a:ext cx="74650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3</a:t>
              </a:r>
            </a:p>
          </p:txBody>
        </p:sp>
      </p:grpSp>
      <p:grpSp>
        <p:nvGrpSpPr>
          <p:cNvPr id="11" name="Groupe 10">
            <a:extLst>
              <a:ext uri="{FF2B5EF4-FFF2-40B4-BE49-F238E27FC236}">
                <a16:creationId xmlns:a16="http://schemas.microsoft.com/office/drawing/2014/main" id="{FE5B64F2-42F0-D697-2A70-7BCBAA46DC14}"/>
              </a:ext>
            </a:extLst>
          </p:cNvPr>
          <p:cNvGrpSpPr/>
          <p:nvPr/>
        </p:nvGrpSpPr>
        <p:grpSpPr>
          <a:xfrm>
            <a:off x="561278" y="5182060"/>
            <a:ext cx="3010829" cy="523828"/>
            <a:chOff x="7588677" y="2581843"/>
            <a:chExt cx="5445086" cy="523828"/>
          </a:xfrm>
        </p:grpSpPr>
        <p:sp>
          <p:nvSpPr>
            <p:cNvPr id="12" name="Rectangle : coins arrondis 11">
              <a:extLst>
                <a:ext uri="{FF2B5EF4-FFF2-40B4-BE49-F238E27FC236}">
                  <a16:creationId xmlns:a16="http://schemas.microsoft.com/office/drawing/2014/main" id="{2E686B93-2F82-AE75-12DF-D2833D095D24}"/>
                </a:ext>
              </a:extLst>
            </p:cNvPr>
            <p:cNvSpPr/>
            <p:nvPr/>
          </p:nvSpPr>
          <p:spPr>
            <a:xfrm>
              <a:off x="84296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a:t>
              </a:r>
            </a:p>
          </p:txBody>
        </p:sp>
        <p:sp>
          <p:nvSpPr>
            <p:cNvPr id="13" name="Rectangle : coins arrondis 12">
              <a:extLst>
                <a:ext uri="{FF2B5EF4-FFF2-40B4-BE49-F238E27FC236}">
                  <a16:creationId xmlns:a16="http://schemas.microsoft.com/office/drawing/2014/main" id="{85C22479-F268-64FD-2054-1EA003777443}"/>
                </a:ext>
              </a:extLst>
            </p:cNvPr>
            <p:cNvSpPr/>
            <p:nvPr/>
          </p:nvSpPr>
          <p:spPr>
            <a:xfrm>
              <a:off x="7588677" y="2581843"/>
              <a:ext cx="74650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1</a:t>
              </a:r>
            </a:p>
          </p:txBody>
        </p:sp>
      </p:grpSp>
    </p:spTree>
    <p:extLst>
      <p:ext uri="{BB962C8B-B14F-4D97-AF65-F5344CB8AC3E}">
        <p14:creationId xmlns:p14="http://schemas.microsoft.com/office/powerpoint/2010/main" val="8622223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1837B972-440E-1888-1C10-B362499BBF55}"/>
              </a:ext>
            </a:extLst>
          </p:cNvPr>
          <p:cNvGrpSpPr/>
          <p:nvPr/>
        </p:nvGrpSpPr>
        <p:grpSpPr>
          <a:xfrm>
            <a:off x="1920694" y="2894103"/>
            <a:ext cx="6699200" cy="2811785"/>
            <a:chOff x="1920694" y="2894103"/>
            <a:chExt cx="6699200" cy="2811785"/>
          </a:xfrm>
        </p:grpSpPr>
        <p:pic>
          <p:nvPicPr>
            <p:cNvPr id="6" name="Image 5" descr="Une image contenant clipart, origami&#10;&#10;Le contenu généré par l’IA peut être incorrect.">
              <a:extLst>
                <a:ext uri="{FF2B5EF4-FFF2-40B4-BE49-F238E27FC236}">
                  <a16:creationId xmlns:a16="http://schemas.microsoft.com/office/drawing/2014/main" id="{EFF09F52-E4D4-6F1E-6029-40DD92281EB0}"/>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1920694" y="2894103"/>
              <a:ext cx="6646946" cy="2673868"/>
            </a:xfrm>
            <a:prstGeom prst="rect">
              <a:avLst/>
            </a:prstGeom>
          </p:spPr>
        </p:pic>
        <p:grpSp>
          <p:nvGrpSpPr>
            <p:cNvPr id="7" name="Groupe 6">
              <a:extLst>
                <a:ext uri="{FF2B5EF4-FFF2-40B4-BE49-F238E27FC236}">
                  <a16:creationId xmlns:a16="http://schemas.microsoft.com/office/drawing/2014/main" id="{1FA3E477-7E66-5A2F-0777-60FA29A3689E}"/>
                </a:ext>
              </a:extLst>
            </p:cNvPr>
            <p:cNvGrpSpPr/>
            <p:nvPr/>
          </p:nvGrpSpPr>
          <p:grpSpPr>
            <a:xfrm>
              <a:off x="7870371" y="5182060"/>
              <a:ext cx="736178" cy="523828"/>
              <a:chOff x="7870371" y="5182060"/>
              <a:chExt cx="736178" cy="523828"/>
            </a:xfrm>
          </p:grpSpPr>
          <p:cxnSp>
            <p:nvCxnSpPr>
              <p:cNvPr id="21" name="Connecteur droit avec flèche 20">
                <a:extLst>
                  <a:ext uri="{FF2B5EF4-FFF2-40B4-BE49-F238E27FC236}">
                    <a16:creationId xmlns:a16="http://schemas.microsoft.com/office/drawing/2014/main" id="{C73649E6-4707-70DD-6251-344EE8DB3FAE}"/>
                  </a:ext>
                </a:extLst>
              </p:cNvPr>
              <p:cNvCxnSpPr>
                <a:cxnSpLocks/>
              </p:cNvCxnSpPr>
              <p:nvPr/>
            </p:nvCxnSpPr>
            <p:spPr>
              <a:xfrm flipH="1" flipV="1">
                <a:off x="7870371" y="5182060"/>
                <a:ext cx="340179" cy="523828"/>
              </a:xfrm>
              <a:prstGeom prst="straightConnector1">
                <a:avLst/>
              </a:prstGeom>
              <a:ln w="28575">
                <a:tailEnd type="stealth" w="lg" len="lg"/>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8C96CE18-65DC-CB3B-F0F5-DE8D68896347}"/>
                  </a:ext>
                </a:extLst>
              </p:cNvPr>
              <p:cNvCxnSpPr>
                <a:cxnSpLocks/>
              </p:cNvCxnSpPr>
              <p:nvPr/>
            </p:nvCxnSpPr>
            <p:spPr>
              <a:xfrm flipH="1" flipV="1">
                <a:off x="8210549" y="5705888"/>
                <a:ext cx="396000" cy="0"/>
              </a:xfrm>
              <a:prstGeom prst="straightConnector1">
                <a:avLst/>
              </a:prstGeom>
              <a:ln w="28575">
                <a:tailEnd type="none" w="lg" len="lg"/>
              </a:ln>
            </p:spPr>
            <p:style>
              <a:lnRef idx="2">
                <a:schemeClr val="accent1"/>
              </a:lnRef>
              <a:fillRef idx="0">
                <a:schemeClr val="accent1"/>
              </a:fillRef>
              <a:effectRef idx="1">
                <a:schemeClr val="accent1"/>
              </a:effectRef>
              <a:fontRef idx="minor">
                <a:schemeClr val="tx1"/>
              </a:fontRef>
            </p:style>
          </p:cxnSp>
        </p:grpSp>
        <p:grpSp>
          <p:nvGrpSpPr>
            <p:cNvPr id="8" name="Groupe 7">
              <a:extLst>
                <a:ext uri="{FF2B5EF4-FFF2-40B4-BE49-F238E27FC236}">
                  <a16:creationId xmlns:a16="http://schemas.microsoft.com/office/drawing/2014/main" id="{4621E548-BC51-6A9C-9838-7D67F9AA6391}"/>
                </a:ext>
              </a:extLst>
            </p:cNvPr>
            <p:cNvGrpSpPr/>
            <p:nvPr/>
          </p:nvGrpSpPr>
          <p:grpSpPr>
            <a:xfrm flipV="1">
              <a:off x="7946571" y="2996758"/>
              <a:ext cx="673323" cy="305646"/>
              <a:chOff x="7933226" y="5400242"/>
              <a:chExt cx="673323" cy="305646"/>
            </a:xfrm>
          </p:grpSpPr>
          <p:cxnSp>
            <p:nvCxnSpPr>
              <p:cNvPr id="9" name="Connecteur droit avec flèche 8">
                <a:extLst>
                  <a:ext uri="{FF2B5EF4-FFF2-40B4-BE49-F238E27FC236}">
                    <a16:creationId xmlns:a16="http://schemas.microsoft.com/office/drawing/2014/main" id="{28A805D2-AEDF-60E0-A209-4B4057BAF9B3}"/>
                  </a:ext>
                </a:extLst>
              </p:cNvPr>
              <p:cNvCxnSpPr>
                <a:cxnSpLocks/>
              </p:cNvCxnSpPr>
              <p:nvPr/>
            </p:nvCxnSpPr>
            <p:spPr>
              <a:xfrm flipH="1" flipV="1">
                <a:off x="7933226" y="5400242"/>
                <a:ext cx="277324" cy="305646"/>
              </a:xfrm>
              <a:prstGeom prst="straightConnector1">
                <a:avLst/>
              </a:prstGeom>
              <a:ln w="28575">
                <a:tailEnd type="stealth" w="lg" len="lg"/>
              </a:ln>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A9B6027C-0848-DDE9-97EE-685691666C57}"/>
                  </a:ext>
                </a:extLst>
              </p:cNvPr>
              <p:cNvCxnSpPr>
                <a:cxnSpLocks/>
              </p:cNvCxnSpPr>
              <p:nvPr/>
            </p:nvCxnSpPr>
            <p:spPr>
              <a:xfrm flipH="1" flipV="1">
                <a:off x="8210549" y="5705888"/>
                <a:ext cx="396000" cy="0"/>
              </a:xfrm>
              <a:prstGeom prst="straightConnector1">
                <a:avLst/>
              </a:prstGeom>
              <a:ln w="28575">
                <a:tailEnd type="none" w="lg" len="lg"/>
              </a:ln>
            </p:spPr>
            <p:style>
              <a:lnRef idx="2">
                <a:schemeClr val="accent1"/>
              </a:lnRef>
              <a:fillRef idx="0">
                <a:schemeClr val="accent1"/>
              </a:fillRef>
              <a:effectRef idx="1">
                <a:schemeClr val="accent1"/>
              </a:effectRef>
              <a:fontRef idx="minor">
                <a:schemeClr val="tx1"/>
              </a:fontRef>
            </p:style>
          </p:cxnSp>
        </p:grpSp>
      </p:grpSp>
      <p:sp>
        <p:nvSpPr>
          <p:cNvPr id="2" name="Titre 1">
            <a:extLst>
              <a:ext uri="{FF2B5EF4-FFF2-40B4-BE49-F238E27FC236}">
                <a16:creationId xmlns:a16="http://schemas.microsoft.com/office/drawing/2014/main" id="{ABC389C6-3FF4-C2B9-B678-28B585D09409}"/>
              </a:ext>
            </a:extLst>
          </p:cNvPr>
          <p:cNvSpPr>
            <a:spLocks noGrp="1"/>
          </p:cNvSpPr>
          <p:nvPr>
            <p:ph type="title"/>
          </p:nvPr>
        </p:nvSpPr>
        <p:spPr/>
        <p:txBody>
          <a:bodyPr/>
          <a:lstStyle/>
          <a:p>
            <a:r>
              <a:rPr lang="fr-FR" sz="1800" noProof="0" dirty="0">
                <a:solidFill>
                  <a:schemeClr val="tx1">
                    <a:lumMod val="50000"/>
                    <a:lumOff val="50000"/>
                  </a:schemeClr>
                </a:solidFill>
              </a:rPr>
              <a:t>Parfait ! Vérifiez vos réponses. Les lymphocytes B produisent des anticorps, ceux-ci se fixent sur les bactéries et les neutralisent. Ceci bloque la propagation de la bactérie dans le corps.</a:t>
            </a:r>
          </a:p>
        </p:txBody>
      </p:sp>
      <p:sp>
        <p:nvSpPr>
          <p:cNvPr id="4" name="Espace réservé du contenu 3">
            <a:extLst>
              <a:ext uri="{FF2B5EF4-FFF2-40B4-BE49-F238E27FC236}">
                <a16:creationId xmlns:a16="http://schemas.microsoft.com/office/drawing/2014/main" id="{6ABAFBA7-670C-2A3F-CA62-7962BEA2C6D7}"/>
              </a:ext>
            </a:extLst>
          </p:cNvPr>
          <p:cNvSpPr>
            <a:spLocks noGrp="1"/>
          </p:cNvSpPr>
          <p:nvPr>
            <p:ph sz="quarter" idx="11"/>
          </p:nvPr>
        </p:nvSpPr>
        <p:spPr>
          <a:xfrm>
            <a:off x="831147" y="782154"/>
            <a:ext cx="10529705" cy="268287"/>
          </a:xfrm>
        </p:spPr>
        <p:txBody>
          <a:bodyPr/>
          <a:lstStyle/>
          <a:p>
            <a:endParaRPr lang="fr-FR" noProof="0" dirty="0"/>
          </a:p>
        </p:txBody>
      </p:sp>
      <p:grpSp>
        <p:nvGrpSpPr>
          <p:cNvPr id="11" name="Groupe 10">
            <a:extLst>
              <a:ext uri="{FF2B5EF4-FFF2-40B4-BE49-F238E27FC236}">
                <a16:creationId xmlns:a16="http://schemas.microsoft.com/office/drawing/2014/main" id="{9C0513BB-D601-3723-FA9C-264C53C612FC}"/>
              </a:ext>
            </a:extLst>
          </p:cNvPr>
          <p:cNvGrpSpPr/>
          <p:nvPr/>
        </p:nvGrpSpPr>
        <p:grpSpPr>
          <a:xfrm>
            <a:off x="8619894" y="2735562"/>
            <a:ext cx="3010829" cy="523828"/>
            <a:chOff x="7588677" y="2581843"/>
            <a:chExt cx="5445086" cy="523828"/>
          </a:xfrm>
        </p:grpSpPr>
        <p:sp>
          <p:nvSpPr>
            <p:cNvPr id="12" name="Rectangle : coins arrondis 11">
              <a:extLst>
                <a:ext uri="{FF2B5EF4-FFF2-40B4-BE49-F238E27FC236}">
                  <a16:creationId xmlns:a16="http://schemas.microsoft.com/office/drawing/2014/main" id="{0AB9D8BF-4EFB-5B44-9710-A32C0B6FBEE1}"/>
                </a:ext>
              </a:extLst>
            </p:cNvPr>
            <p:cNvSpPr/>
            <p:nvPr/>
          </p:nvSpPr>
          <p:spPr>
            <a:xfrm>
              <a:off x="84296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a:t>
              </a:r>
            </a:p>
          </p:txBody>
        </p:sp>
        <p:sp>
          <p:nvSpPr>
            <p:cNvPr id="13" name="Rectangle : coins arrondis 12">
              <a:extLst>
                <a:ext uri="{FF2B5EF4-FFF2-40B4-BE49-F238E27FC236}">
                  <a16:creationId xmlns:a16="http://schemas.microsoft.com/office/drawing/2014/main" id="{8D51C705-9288-6D9C-DBDC-118F1F2683D0}"/>
                </a:ext>
              </a:extLst>
            </p:cNvPr>
            <p:cNvSpPr/>
            <p:nvPr/>
          </p:nvSpPr>
          <p:spPr>
            <a:xfrm>
              <a:off x="7588677" y="2581843"/>
              <a:ext cx="74650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2</a:t>
              </a:r>
            </a:p>
          </p:txBody>
        </p:sp>
      </p:grpSp>
      <p:grpSp>
        <p:nvGrpSpPr>
          <p:cNvPr id="14" name="Groupe 13">
            <a:extLst>
              <a:ext uri="{FF2B5EF4-FFF2-40B4-BE49-F238E27FC236}">
                <a16:creationId xmlns:a16="http://schemas.microsoft.com/office/drawing/2014/main" id="{B0A2D7E6-C607-934D-7411-C13D3FE60E7B}"/>
              </a:ext>
            </a:extLst>
          </p:cNvPr>
          <p:cNvGrpSpPr/>
          <p:nvPr/>
        </p:nvGrpSpPr>
        <p:grpSpPr>
          <a:xfrm>
            <a:off x="8619894" y="5430924"/>
            <a:ext cx="3010829" cy="523828"/>
            <a:chOff x="7588677" y="2581843"/>
            <a:chExt cx="5445086" cy="523828"/>
          </a:xfrm>
        </p:grpSpPr>
        <p:sp>
          <p:nvSpPr>
            <p:cNvPr id="15" name="Rectangle : coins arrondis 14">
              <a:extLst>
                <a:ext uri="{FF2B5EF4-FFF2-40B4-BE49-F238E27FC236}">
                  <a16:creationId xmlns:a16="http://schemas.microsoft.com/office/drawing/2014/main" id="{7413BADF-0D1A-48C4-6324-01AA226B1385}"/>
                </a:ext>
              </a:extLst>
            </p:cNvPr>
            <p:cNvSpPr/>
            <p:nvPr/>
          </p:nvSpPr>
          <p:spPr>
            <a:xfrm>
              <a:off x="84296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a:t>
              </a:r>
            </a:p>
          </p:txBody>
        </p:sp>
        <p:sp>
          <p:nvSpPr>
            <p:cNvPr id="16" name="Rectangle : coins arrondis 15">
              <a:extLst>
                <a:ext uri="{FF2B5EF4-FFF2-40B4-BE49-F238E27FC236}">
                  <a16:creationId xmlns:a16="http://schemas.microsoft.com/office/drawing/2014/main" id="{807C80DE-5018-2AC6-898B-ABC2017D1A55}"/>
                </a:ext>
              </a:extLst>
            </p:cNvPr>
            <p:cNvSpPr/>
            <p:nvPr/>
          </p:nvSpPr>
          <p:spPr>
            <a:xfrm>
              <a:off x="7588677" y="2581843"/>
              <a:ext cx="74650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3</a:t>
              </a:r>
            </a:p>
          </p:txBody>
        </p:sp>
      </p:grpSp>
      <p:grpSp>
        <p:nvGrpSpPr>
          <p:cNvPr id="17" name="Groupe 16">
            <a:extLst>
              <a:ext uri="{FF2B5EF4-FFF2-40B4-BE49-F238E27FC236}">
                <a16:creationId xmlns:a16="http://schemas.microsoft.com/office/drawing/2014/main" id="{57648702-0091-5E6D-2945-9424CB7DC283}"/>
              </a:ext>
            </a:extLst>
          </p:cNvPr>
          <p:cNvGrpSpPr/>
          <p:nvPr/>
        </p:nvGrpSpPr>
        <p:grpSpPr>
          <a:xfrm>
            <a:off x="561278" y="5182060"/>
            <a:ext cx="3010829" cy="523828"/>
            <a:chOff x="7588677" y="2581843"/>
            <a:chExt cx="5445086" cy="523828"/>
          </a:xfrm>
        </p:grpSpPr>
        <p:sp>
          <p:nvSpPr>
            <p:cNvPr id="18" name="Rectangle : coins arrondis 17">
              <a:extLst>
                <a:ext uri="{FF2B5EF4-FFF2-40B4-BE49-F238E27FC236}">
                  <a16:creationId xmlns:a16="http://schemas.microsoft.com/office/drawing/2014/main" id="{6794554A-3569-D925-73AE-81936865E548}"/>
                </a:ext>
              </a:extLst>
            </p:cNvPr>
            <p:cNvSpPr/>
            <p:nvPr/>
          </p:nvSpPr>
          <p:spPr>
            <a:xfrm>
              <a:off x="8429682" y="2594893"/>
              <a:ext cx="460408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a:t>
              </a:r>
            </a:p>
          </p:txBody>
        </p:sp>
        <p:sp>
          <p:nvSpPr>
            <p:cNvPr id="19" name="Rectangle : coins arrondis 18">
              <a:extLst>
                <a:ext uri="{FF2B5EF4-FFF2-40B4-BE49-F238E27FC236}">
                  <a16:creationId xmlns:a16="http://schemas.microsoft.com/office/drawing/2014/main" id="{AAA63456-1B92-8C88-9FD2-44A9E5EA95B6}"/>
                </a:ext>
              </a:extLst>
            </p:cNvPr>
            <p:cNvSpPr/>
            <p:nvPr/>
          </p:nvSpPr>
          <p:spPr>
            <a:xfrm>
              <a:off x="7588677" y="2581843"/>
              <a:ext cx="74650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1</a:t>
              </a:r>
            </a:p>
          </p:txBody>
        </p:sp>
      </p:grpSp>
      <p:sp>
        <p:nvSpPr>
          <p:cNvPr id="23" name="ZoneTexte 22">
            <a:extLst>
              <a:ext uri="{FF2B5EF4-FFF2-40B4-BE49-F238E27FC236}">
                <a16:creationId xmlns:a16="http://schemas.microsoft.com/office/drawing/2014/main" id="{CCE9FC1B-E07E-04F3-8545-CD206E182A74}"/>
              </a:ext>
            </a:extLst>
          </p:cNvPr>
          <p:cNvSpPr txBox="1"/>
          <p:nvPr/>
        </p:nvSpPr>
        <p:spPr>
          <a:xfrm>
            <a:off x="9461544" y="2682047"/>
            <a:ext cx="1792558" cy="523220"/>
          </a:xfrm>
          <a:prstGeom prst="rect">
            <a:avLst/>
          </a:prstGeom>
          <a:noFill/>
        </p:spPr>
        <p:txBody>
          <a:bodyPr wrap="square">
            <a:spAutoFit/>
          </a:bodyPr>
          <a:lstStyle/>
          <a:p>
            <a:pPr algn="ctr"/>
            <a:r>
              <a:rPr kumimoji="0" lang="fr-FR" sz="2800" b="1" i="0" u="none" strike="noStrike" kern="1200" cap="none" spc="0" normalizeH="0" baseline="0" noProof="0" dirty="0">
                <a:ln>
                  <a:noFill/>
                </a:ln>
                <a:solidFill>
                  <a:srgbClr val="FF0000"/>
                </a:solidFill>
                <a:effectLst/>
                <a:uLnTx/>
                <a:uFillTx/>
                <a:latin typeface="Aptos" panose="02110004020202020204"/>
                <a:ea typeface="+mn-ea"/>
                <a:cs typeface="+mn-cs"/>
              </a:rPr>
              <a:t>Bactérie</a:t>
            </a:r>
            <a:endParaRPr lang="fr-FR" sz="2800" b="1" noProof="0" dirty="0"/>
          </a:p>
        </p:txBody>
      </p:sp>
      <p:sp>
        <p:nvSpPr>
          <p:cNvPr id="25" name="ZoneTexte 24">
            <a:extLst>
              <a:ext uri="{FF2B5EF4-FFF2-40B4-BE49-F238E27FC236}">
                <a16:creationId xmlns:a16="http://schemas.microsoft.com/office/drawing/2014/main" id="{D2BC2ADD-9EBD-15AE-FDD3-4F521EFF7112}"/>
              </a:ext>
            </a:extLst>
          </p:cNvPr>
          <p:cNvSpPr txBox="1"/>
          <p:nvPr/>
        </p:nvSpPr>
        <p:spPr>
          <a:xfrm>
            <a:off x="945728" y="5115154"/>
            <a:ext cx="2706958" cy="954107"/>
          </a:xfrm>
          <a:prstGeom prst="rect">
            <a:avLst/>
          </a:prstGeom>
          <a:noFill/>
        </p:spPr>
        <p:txBody>
          <a:bodyPr wrap="square">
            <a:spAutoFit/>
          </a:bodyPr>
          <a:lstStyle>
            <a:defPPr>
              <a:defRPr lang="fr-FR"/>
            </a:defPPr>
            <a:lvl1pPr algn="ctr">
              <a:defRPr kumimoji="0" sz="2800" b="1" i="0" u="none" strike="noStrike" cap="none" spc="0" normalizeH="0" baseline="0">
                <a:ln>
                  <a:noFill/>
                </a:ln>
                <a:solidFill>
                  <a:srgbClr val="FF0000"/>
                </a:solidFill>
                <a:effectLst/>
                <a:uLnTx/>
                <a:uFillTx/>
                <a:latin typeface="Aptos" panose="02110004020202020204"/>
              </a:defRPr>
            </a:lvl1pPr>
          </a:lstStyle>
          <a:p>
            <a:r>
              <a:rPr lang="fr-FR" noProof="0" dirty="0"/>
              <a:t>Lymphocyte B activée </a:t>
            </a:r>
          </a:p>
        </p:txBody>
      </p:sp>
      <p:sp>
        <p:nvSpPr>
          <p:cNvPr id="3" name="ZoneTexte 2">
            <a:extLst>
              <a:ext uri="{FF2B5EF4-FFF2-40B4-BE49-F238E27FC236}">
                <a16:creationId xmlns:a16="http://schemas.microsoft.com/office/drawing/2014/main" id="{3508FF3A-7882-DBBB-4D8A-A01141332DA0}"/>
              </a:ext>
            </a:extLst>
          </p:cNvPr>
          <p:cNvSpPr txBox="1"/>
          <p:nvPr/>
        </p:nvSpPr>
        <p:spPr>
          <a:xfrm>
            <a:off x="9257454" y="5368037"/>
            <a:ext cx="2194276" cy="523220"/>
          </a:xfrm>
          <a:prstGeom prst="rect">
            <a:avLst/>
          </a:prstGeom>
          <a:noFill/>
        </p:spPr>
        <p:txBody>
          <a:bodyPr wrap="square">
            <a:spAutoFit/>
          </a:bodyPr>
          <a:lstStyle>
            <a:defPPr>
              <a:defRPr lang="fr-FR"/>
            </a:defPPr>
            <a:lvl1pPr algn="ctr">
              <a:defRPr kumimoji="0" sz="2800" b="1" i="0" u="none" strike="noStrike" cap="none" spc="0" normalizeH="0" baseline="0">
                <a:ln>
                  <a:noFill/>
                </a:ln>
                <a:solidFill>
                  <a:srgbClr val="FF0000"/>
                </a:solidFill>
                <a:effectLst/>
                <a:uLnTx/>
                <a:uFillTx/>
                <a:latin typeface="Aptos" panose="02110004020202020204"/>
              </a:defRPr>
            </a:lvl1pPr>
          </a:lstStyle>
          <a:p>
            <a:r>
              <a:rPr lang="fr-FR" noProof="0" dirty="0"/>
              <a:t>Anticorps</a:t>
            </a:r>
          </a:p>
        </p:txBody>
      </p:sp>
    </p:spTree>
    <p:extLst>
      <p:ext uri="{BB962C8B-B14F-4D97-AF65-F5344CB8AC3E}">
        <p14:creationId xmlns:p14="http://schemas.microsoft.com/office/powerpoint/2010/main" val="10585484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e 33">
            <a:extLst>
              <a:ext uri="{FF2B5EF4-FFF2-40B4-BE49-F238E27FC236}">
                <a16:creationId xmlns:a16="http://schemas.microsoft.com/office/drawing/2014/main" id="{3F1DEE7B-8220-2C6C-17F5-55F874E2A463}"/>
              </a:ext>
            </a:extLst>
          </p:cNvPr>
          <p:cNvGrpSpPr/>
          <p:nvPr/>
        </p:nvGrpSpPr>
        <p:grpSpPr>
          <a:xfrm>
            <a:off x="3261354" y="2561590"/>
            <a:ext cx="5035487" cy="3065448"/>
            <a:chOff x="3261354" y="2561590"/>
            <a:chExt cx="5035487" cy="3065448"/>
          </a:xfrm>
        </p:grpSpPr>
        <p:pic>
          <p:nvPicPr>
            <p:cNvPr id="24" name="Image 23" descr="Une image contenant cercle, clipart, dessin humoristique&#10;&#10;Le contenu généré par l’IA peut être incorrect.">
              <a:extLst>
                <a:ext uri="{FF2B5EF4-FFF2-40B4-BE49-F238E27FC236}">
                  <a16:creationId xmlns:a16="http://schemas.microsoft.com/office/drawing/2014/main" id="{A2E40A7C-2E47-8543-3117-6F68AC99099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261354" y="2561590"/>
              <a:ext cx="5035487" cy="3065448"/>
            </a:xfrm>
            <a:prstGeom prst="rect">
              <a:avLst/>
            </a:prstGeom>
          </p:spPr>
        </p:pic>
        <p:sp>
          <p:nvSpPr>
            <p:cNvPr id="33" name="Arc 32">
              <a:extLst>
                <a:ext uri="{FF2B5EF4-FFF2-40B4-BE49-F238E27FC236}">
                  <a16:creationId xmlns:a16="http://schemas.microsoft.com/office/drawing/2014/main" id="{84A0E43B-99F4-2B54-95F2-B16350472808}"/>
                </a:ext>
              </a:extLst>
            </p:cNvPr>
            <p:cNvSpPr/>
            <p:nvPr/>
          </p:nvSpPr>
          <p:spPr>
            <a:xfrm rot="16200000" flipH="1">
              <a:off x="4758621" y="4113898"/>
              <a:ext cx="914400" cy="914400"/>
            </a:xfrm>
            <a:prstGeom prst="arc">
              <a:avLst>
                <a:gd name="adj1" fmla="val 16200000"/>
                <a:gd name="adj2" fmla="val 327907"/>
              </a:avLst>
            </a:prstGeom>
            <a:noFill/>
            <a:ln w="19050" cap="flat" cmpd="sng" algn="ctr">
              <a:solidFill>
                <a:srgbClr val="FF0000"/>
              </a:solidFill>
              <a:prstDash val="solid"/>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ea typeface="+mn-ea"/>
                <a:cs typeface="+mn-cs"/>
                <a:sym typeface="Arial"/>
              </a:endParaRPr>
            </a:p>
          </p:txBody>
        </p:sp>
      </p:grpSp>
      <p:sp>
        <p:nvSpPr>
          <p:cNvPr id="2" name="Titre 1">
            <a:extLst>
              <a:ext uri="{FF2B5EF4-FFF2-40B4-BE49-F238E27FC236}">
                <a16:creationId xmlns:a16="http://schemas.microsoft.com/office/drawing/2014/main" id="{4D5F21F8-4C57-E872-30EA-BF867B790094}"/>
              </a:ext>
            </a:extLst>
          </p:cNvPr>
          <p:cNvSpPr>
            <a:spLocks noGrp="1"/>
          </p:cNvSpPr>
          <p:nvPr>
            <p:ph type="title"/>
          </p:nvPr>
        </p:nvSpPr>
        <p:spPr/>
        <p:txBody>
          <a:bodyPr/>
          <a:lstStyle/>
          <a:p>
            <a:r>
              <a:rPr lang="fr-FR" sz="1800" noProof="0" dirty="0">
                <a:solidFill>
                  <a:schemeClr val="tx1">
                    <a:lumMod val="50000"/>
                    <a:lumOff val="50000"/>
                  </a:schemeClr>
                </a:solidFill>
              </a:rPr>
              <a:t>Ci-dessous le schéma montrant le mécanisme de la cytotoxicité. Répondez à la question suivante.</a:t>
            </a:r>
          </a:p>
        </p:txBody>
      </p:sp>
      <p:sp>
        <p:nvSpPr>
          <p:cNvPr id="16" name="ZoneTexte 15">
            <a:extLst>
              <a:ext uri="{FF2B5EF4-FFF2-40B4-BE49-F238E27FC236}">
                <a16:creationId xmlns:a16="http://schemas.microsoft.com/office/drawing/2014/main" id="{59F35C58-F558-ACF9-071F-F5BABC829F88}"/>
              </a:ext>
            </a:extLst>
          </p:cNvPr>
          <p:cNvSpPr txBox="1"/>
          <p:nvPr/>
        </p:nvSpPr>
        <p:spPr>
          <a:xfrm>
            <a:off x="964156" y="1110362"/>
            <a:ext cx="1122784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noProof="0" dirty="0">
                <a:latin typeface="Calibri" panose="020F0502020204030204"/>
              </a:rPr>
              <a:t>4. Complétez le schéma ci-dessous par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0000"/>
                </a:solidFill>
                <a:effectLst/>
                <a:uLnTx/>
                <a:uFillTx/>
                <a:latin typeface="Calibri" panose="020F0502020204030204"/>
                <a:ea typeface="+mn-ea"/>
                <a:cs typeface="Calibri" panose="020F0502020204030204" pitchFamily="34" charset="0"/>
              </a:rPr>
              <a:t>C</a:t>
            </a: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ellule anormale détruite – Lymphocyte T tueur – Substances chimiques.</a:t>
            </a:r>
          </a:p>
        </p:txBody>
      </p:sp>
      <p:sp>
        <p:nvSpPr>
          <p:cNvPr id="5" name="Espace réservé du contenu 4">
            <a:extLst>
              <a:ext uri="{FF2B5EF4-FFF2-40B4-BE49-F238E27FC236}">
                <a16:creationId xmlns:a16="http://schemas.microsoft.com/office/drawing/2014/main" id="{6F9BACF2-F11B-99BA-D009-978BD796BCF3}"/>
              </a:ext>
            </a:extLst>
          </p:cNvPr>
          <p:cNvSpPr>
            <a:spLocks noGrp="1"/>
          </p:cNvSpPr>
          <p:nvPr>
            <p:ph sz="quarter" idx="11"/>
          </p:nvPr>
        </p:nvSpPr>
        <p:spPr/>
        <p:txBody>
          <a:bodyPr/>
          <a:lstStyle/>
          <a:p>
            <a:endParaRPr lang="fr-FR" noProof="0" dirty="0"/>
          </a:p>
        </p:txBody>
      </p:sp>
      <p:grpSp>
        <p:nvGrpSpPr>
          <p:cNvPr id="25" name="Groupe 24">
            <a:extLst>
              <a:ext uri="{FF2B5EF4-FFF2-40B4-BE49-F238E27FC236}">
                <a16:creationId xmlns:a16="http://schemas.microsoft.com/office/drawing/2014/main" id="{0F7001A6-AEEB-A6EA-BB38-67107D30BB2F}"/>
              </a:ext>
            </a:extLst>
          </p:cNvPr>
          <p:cNvGrpSpPr/>
          <p:nvPr/>
        </p:nvGrpSpPr>
        <p:grpSpPr>
          <a:xfrm>
            <a:off x="377999" y="5116260"/>
            <a:ext cx="3895159" cy="510778"/>
            <a:chOff x="7921466" y="2594893"/>
            <a:chExt cx="3895159" cy="510778"/>
          </a:xfrm>
        </p:grpSpPr>
        <p:sp>
          <p:nvSpPr>
            <p:cNvPr id="26" name="Rectangle : coins arrondis 25">
              <a:extLst>
                <a:ext uri="{FF2B5EF4-FFF2-40B4-BE49-F238E27FC236}">
                  <a16:creationId xmlns:a16="http://schemas.microsoft.com/office/drawing/2014/main" id="{874CE7C1-9CE5-EB50-49AC-54F360B02ECC}"/>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t>
              </a:r>
            </a:p>
          </p:txBody>
        </p:sp>
        <p:sp>
          <p:nvSpPr>
            <p:cNvPr id="27" name="Rectangle : coins arrondis 26">
              <a:extLst>
                <a:ext uri="{FF2B5EF4-FFF2-40B4-BE49-F238E27FC236}">
                  <a16:creationId xmlns:a16="http://schemas.microsoft.com/office/drawing/2014/main" id="{46BA8BE1-C8C4-518F-DDB9-B287D4779986}"/>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a:t>
              </a:r>
            </a:p>
          </p:txBody>
        </p:sp>
      </p:grpSp>
      <p:grpSp>
        <p:nvGrpSpPr>
          <p:cNvPr id="28" name="Groupe 27">
            <a:extLst>
              <a:ext uri="{FF2B5EF4-FFF2-40B4-BE49-F238E27FC236}">
                <a16:creationId xmlns:a16="http://schemas.microsoft.com/office/drawing/2014/main" id="{F7939B4A-8B67-FC4F-A23B-33FE8C77AE01}"/>
              </a:ext>
            </a:extLst>
          </p:cNvPr>
          <p:cNvGrpSpPr/>
          <p:nvPr/>
        </p:nvGrpSpPr>
        <p:grpSpPr>
          <a:xfrm>
            <a:off x="7993221" y="2275795"/>
            <a:ext cx="3895159" cy="510778"/>
            <a:chOff x="7921466" y="2594893"/>
            <a:chExt cx="3895159" cy="510778"/>
          </a:xfrm>
        </p:grpSpPr>
        <p:sp>
          <p:nvSpPr>
            <p:cNvPr id="29" name="Rectangle : coins arrondis 28">
              <a:extLst>
                <a:ext uri="{FF2B5EF4-FFF2-40B4-BE49-F238E27FC236}">
                  <a16:creationId xmlns:a16="http://schemas.microsoft.com/office/drawing/2014/main" id="{378CAA3F-6FF0-6AF6-F9E6-8DFF20D1AB69}"/>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t>
              </a:r>
            </a:p>
          </p:txBody>
        </p:sp>
        <p:sp>
          <p:nvSpPr>
            <p:cNvPr id="30" name="Rectangle : coins arrondis 29">
              <a:extLst>
                <a:ext uri="{FF2B5EF4-FFF2-40B4-BE49-F238E27FC236}">
                  <a16:creationId xmlns:a16="http://schemas.microsoft.com/office/drawing/2014/main" id="{82CAC388-B740-A034-2268-55EB6681961F}"/>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b</a:t>
              </a:r>
            </a:p>
          </p:txBody>
        </p:sp>
      </p:grpSp>
      <p:cxnSp>
        <p:nvCxnSpPr>
          <p:cNvPr id="31" name="Connecteur droit avec flèche 30">
            <a:extLst>
              <a:ext uri="{FF2B5EF4-FFF2-40B4-BE49-F238E27FC236}">
                <a16:creationId xmlns:a16="http://schemas.microsoft.com/office/drawing/2014/main" id="{013FAA1F-2E55-0838-E3EF-BC38464FA79D}"/>
              </a:ext>
            </a:extLst>
          </p:cNvPr>
          <p:cNvCxnSpPr>
            <a:cxnSpLocks/>
            <a:stCxn id="26" idx="0"/>
          </p:cNvCxnSpPr>
          <p:nvPr/>
        </p:nvCxnSpPr>
        <p:spPr>
          <a:xfrm flipV="1">
            <a:off x="2549437" y="4429125"/>
            <a:ext cx="860513" cy="687135"/>
          </a:xfrm>
          <a:prstGeom prst="straightConnector1">
            <a:avLst/>
          </a:prstGeom>
          <a:noFill/>
          <a:ln w="28575" cap="flat" cmpd="sng" algn="ctr">
            <a:solidFill>
              <a:srgbClr val="FF0000"/>
            </a:solidFill>
            <a:prstDash val="solid"/>
            <a:tailEnd type="stealth" w="lg" len="lg"/>
          </a:ln>
          <a:effectLst/>
        </p:spPr>
      </p:cxnSp>
      <p:cxnSp>
        <p:nvCxnSpPr>
          <p:cNvPr id="32" name="Connecteur droit avec flèche 31">
            <a:extLst>
              <a:ext uri="{FF2B5EF4-FFF2-40B4-BE49-F238E27FC236}">
                <a16:creationId xmlns:a16="http://schemas.microsoft.com/office/drawing/2014/main" id="{E08898B5-BF49-0B01-67E2-ED68C7B0356B}"/>
              </a:ext>
            </a:extLst>
          </p:cNvPr>
          <p:cNvCxnSpPr>
            <a:cxnSpLocks/>
            <a:stCxn id="29" idx="2"/>
          </p:cNvCxnSpPr>
          <p:nvPr/>
        </p:nvCxnSpPr>
        <p:spPr>
          <a:xfrm flipH="1">
            <a:off x="8086725" y="2786573"/>
            <a:ext cx="2077934" cy="861502"/>
          </a:xfrm>
          <a:prstGeom prst="straightConnector1">
            <a:avLst/>
          </a:prstGeom>
          <a:noFill/>
          <a:ln w="28575" cap="flat" cmpd="sng" algn="ctr">
            <a:solidFill>
              <a:srgbClr val="FF0000"/>
            </a:solidFill>
            <a:prstDash val="solid"/>
            <a:tailEnd type="stealth" w="lg" len="lg"/>
          </a:ln>
          <a:effectLst/>
        </p:spPr>
      </p:cxnSp>
      <p:grpSp>
        <p:nvGrpSpPr>
          <p:cNvPr id="35" name="Groupe 34">
            <a:extLst>
              <a:ext uri="{FF2B5EF4-FFF2-40B4-BE49-F238E27FC236}">
                <a16:creationId xmlns:a16="http://schemas.microsoft.com/office/drawing/2014/main" id="{D0BD9106-61EE-821F-ACF4-37C9859ADD82}"/>
              </a:ext>
            </a:extLst>
          </p:cNvPr>
          <p:cNvGrpSpPr/>
          <p:nvPr/>
        </p:nvGrpSpPr>
        <p:grpSpPr>
          <a:xfrm>
            <a:off x="6673660" y="5778272"/>
            <a:ext cx="3895159" cy="510778"/>
            <a:chOff x="7921466" y="2594893"/>
            <a:chExt cx="3895159" cy="510778"/>
          </a:xfrm>
        </p:grpSpPr>
        <p:sp>
          <p:nvSpPr>
            <p:cNvPr id="36" name="Rectangle : coins arrondis 35">
              <a:extLst>
                <a:ext uri="{FF2B5EF4-FFF2-40B4-BE49-F238E27FC236}">
                  <a16:creationId xmlns:a16="http://schemas.microsoft.com/office/drawing/2014/main" id="{929047E3-FB7C-1DF6-1C6B-BA10FC84BB61}"/>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t>
              </a:r>
            </a:p>
          </p:txBody>
        </p:sp>
        <p:sp>
          <p:nvSpPr>
            <p:cNvPr id="37" name="Rectangle : coins arrondis 36">
              <a:extLst>
                <a:ext uri="{FF2B5EF4-FFF2-40B4-BE49-F238E27FC236}">
                  <a16:creationId xmlns:a16="http://schemas.microsoft.com/office/drawing/2014/main" id="{2F1FEEC8-0364-DD4E-07DD-F8AC4D2F83D6}"/>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c</a:t>
              </a:r>
            </a:p>
          </p:txBody>
        </p:sp>
      </p:grpSp>
      <p:cxnSp>
        <p:nvCxnSpPr>
          <p:cNvPr id="38" name="Connecteur droit avec flèche 37">
            <a:extLst>
              <a:ext uri="{FF2B5EF4-FFF2-40B4-BE49-F238E27FC236}">
                <a16:creationId xmlns:a16="http://schemas.microsoft.com/office/drawing/2014/main" id="{766FAF12-36DD-EFF8-9689-6A21A5B648FF}"/>
              </a:ext>
            </a:extLst>
          </p:cNvPr>
          <p:cNvCxnSpPr>
            <a:cxnSpLocks/>
            <a:stCxn id="37" idx="1"/>
          </p:cNvCxnSpPr>
          <p:nvPr/>
        </p:nvCxnSpPr>
        <p:spPr>
          <a:xfrm flipH="1" flipV="1">
            <a:off x="5519854" y="5028298"/>
            <a:ext cx="1153806" cy="1005363"/>
          </a:xfrm>
          <a:prstGeom prst="straightConnector1">
            <a:avLst/>
          </a:prstGeom>
          <a:noFill/>
          <a:ln w="28575" cap="flat" cmpd="sng" algn="ctr">
            <a:solidFill>
              <a:srgbClr val="FF0000"/>
            </a:solidFill>
            <a:prstDash val="solid"/>
            <a:tailEnd type="stealth" w="lg" len="lg"/>
          </a:ln>
          <a:effectLst/>
        </p:spPr>
      </p:cxnSp>
    </p:spTree>
    <p:extLst>
      <p:ext uri="{BB962C8B-B14F-4D97-AF65-F5344CB8AC3E}">
        <p14:creationId xmlns:p14="http://schemas.microsoft.com/office/powerpoint/2010/main" val="5473342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10CD1F-0C02-6CA6-33B7-57E758ADAD4C}"/>
              </a:ext>
            </a:extLst>
          </p:cNvPr>
          <p:cNvSpPr>
            <a:spLocks noGrp="1"/>
          </p:cNvSpPr>
          <p:nvPr>
            <p:ph type="title"/>
          </p:nvPr>
        </p:nvSpPr>
        <p:spPr>
          <a:xfrm>
            <a:off x="1030246" y="211874"/>
            <a:ext cx="10277091" cy="602166"/>
          </a:xfrm>
        </p:spPr>
        <p:txBody>
          <a:bodyPr/>
          <a:lstStyle/>
          <a:p>
            <a:r>
              <a:rPr lang="fr-FR" sz="1800" noProof="0" dirty="0">
                <a:solidFill>
                  <a:schemeClr val="tx1">
                    <a:lumMod val="50000"/>
                    <a:lumOff val="50000"/>
                  </a:schemeClr>
                </a:solidFill>
              </a:rPr>
              <a:t>Parfait ! Le lymphocyte T tueur fixe la cellules anormale et produit des substances chimiques qui tuent la cellule anormale et ce qui bloque la propagation de l’infection dans le corps.</a:t>
            </a:r>
          </a:p>
        </p:txBody>
      </p:sp>
      <p:grpSp>
        <p:nvGrpSpPr>
          <p:cNvPr id="3" name="Groupe 2">
            <a:extLst>
              <a:ext uri="{FF2B5EF4-FFF2-40B4-BE49-F238E27FC236}">
                <a16:creationId xmlns:a16="http://schemas.microsoft.com/office/drawing/2014/main" id="{0E88764B-E1AF-C0FB-D37F-43F19B6C1E8E}"/>
              </a:ext>
            </a:extLst>
          </p:cNvPr>
          <p:cNvGrpSpPr/>
          <p:nvPr/>
        </p:nvGrpSpPr>
        <p:grpSpPr>
          <a:xfrm>
            <a:off x="3261354" y="2561590"/>
            <a:ext cx="5035487" cy="3065448"/>
            <a:chOff x="3261354" y="2561590"/>
            <a:chExt cx="5035487" cy="3065448"/>
          </a:xfrm>
        </p:grpSpPr>
        <p:pic>
          <p:nvPicPr>
            <p:cNvPr id="16" name="Image 15" descr="Une image contenant cercle, clipart, dessin humoristique&#10;&#10;Le contenu généré par l’IA peut être incorrect.">
              <a:extLst>
                <a:ext uri="{FF2B5EF4-FFF2-40B4-BE49-F238E27FC236}">
                  <a16:creationId xmlns:a16="http://schemas.microsoft.com/office/drawing/2014/main" id="{6EFD960A-413F-DAC6-E839-C9F4BB1DF2B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261354" y="2561590"/>
              <a:ext cx="5035487" cy="3065448"/>
            </a:xfrm>
            <a:prstGeom prst="rect">
              <a:avLst/>
            </a:prstGeom>
          </p:spPr>
        </p:pic>
        <p:sp>
          <p:nvSpPr>
            <p:cNvPr id="17" name="Arc 16">
              <a:extLst>
                <a:ext uri="{FF2B5EF4-FFF2-40B4-BE49-F238E27FC236}">
                  <a16:creationId xmlns:a16="http://schemas.microsoft.com/office/drawing/2014/main" id="{4E386D4C-670E-A12C-FFD7-EDAB35FFA32E}"/>
                </a:ext>
              </a:extLst>
            </p:cNvPr>
            <p:cNvSpPr/>
            <p:nvPr/>
          </p:nvSpPr>
          <p:spPr>
            <a:xfrm rot="16200000" flipH="1">
              <a:off x="4758621" y="4113898"/>
              <a:ext cx="914400" cy="914400"/>
            </a:xfrm>
            <a:prstGeom prst="arc">
              <a:avLst>
                <a:gd name="adj1" fmla="val 16200000"/>
                <a:gd name="adj2" fmla="val 327907"/>
              </a:avLst>
            </a:prstGeom>
            <a:noFill/>
            <a:ln w="19050" cap="flat" cmpd="sng" algn="ctr">
              <a:solidFill>
                <a:srgbClr val="FF0000"/>
              </a:solidFill>
              <a:prstDash val="solid"/>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rial"/>
                <a:ea typeface="+mn-ea"/>
                <a:cs typeface="+mn-cs"/>
                <a:sym typeface="Arial"/>
              </a:endParaRPr>
            </a:p>
          </p:txBody>
        </p:sp>
      </p:grpSp>
      <p:grpSp>
        <p:nvGrpSpPr>
          <p:cNvPr id="19" name="Groupe 18">
            <a:extLst>
              <a:ext uri="{FF2B5EF4-FFF2-40B4-BE49-F238E27FC236}">
                <a16:creationId xmlns:a16="http://schemas.microsoft.com/office/drawing/2014/main" id="{CA304E2A-E4FE-C319-0899-4EC1DFF457A8}"/>
              </a:ext>
            </a:extLst>
          </p:cNvPr>
          <p:cNvGrpSpPr/>
          <p:nvPr/>
        </p:nvGrpSpPr>
        <p:grpSpPr>
          <a:xfrm>
            <a:off x="377999" y="5116260"/>
            <a:ext cx="3895159" cy="510778"/>
            <a:chOff x="7921466" y="2594893"/>
            <a:chExt cx="3895159" cy="510778"/>
          </a:xfrm>
        </p:grpSpPr>
        <p:sp>
          <p:nvSpPr>
            <p:cNvPr id="20" name="Rectangle : coins arrondis 19">
              <a:extLst>
                <a:ext uri="{FF2B5EF4-FFF2-40B4-BE49-F238E27FC236}">
                  <a16:creationId xmlns:a16="http://schemas.microsoft.com/office/drawing/2014/main" id="{51651BEE-4969-18CB-6FA4-3E1073030442}"/>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t>
              </a:r>
            </a:p>
          </p:txBody>
        </p:sp>
        <p:sp>
          <p:nvSpPr>
            <p:cNvPr id="21" name="Rectangle : coins arrondis 20">
              <a:extLst>
                <a:ext uri="{FF2B5EF4-FFF2-40B4-BE49-F238E27FC236}">
                  <a16:creationId xmlns:a16="http://schemas.microsoft.com/office/drawing/2014/main" id="{514A90E5-05B9-8414-811D-A780983DCC18}"/>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a:t>
              </a:r>
            </a:p>
          </p:txBody>
        </p:sp>
      </p:grpSp>
      <p:grpSp>
        <p:nvGrpSpPr>
          <p:cNvPr id="22" name="Groupe 21">
            <a:extLst>
              <a:ext uri="{FF2B5EF4-FFF2-40B4-BE49-F238E27FC236}">
                <a16:creationId xmlns:a16="http://schemas.microsoft.com/office/drawing/2014/main" id="{EAC46E56-C1EF-8797-68F9-C0F310259386}"/>
              </a:ext>
            </a:extLst>
          </p:cNvPr>
          <p:cNvGrpSpPr/>
          <p:nvPr/>
        </p:nvGrpSpPr>
        <p:grpSpPr>
          <a:xfrm>
            <a:off x="7993221" y="2275795"/>
            <a:ext cx="3895159" cy="510778"/>
            <a:chOff x="7921466" y="2594893"/>
            <a:chExt cx="3895159" cy="510778"/>
          </a:xfrm>
        </p:grpSpPr>
        <p:sp>
          <p:nvSpPr>
            <p:cNvPr id="23" name="Rectangle : coins arrondis 22">
              <a:extLst>
                <a:ext uri="{FF2B5EF4-FFF2-40B4-BE49-F238E27FC236}">
                  <a16:creationId xmlns:a16="http://schemas.microsoft.com/office/drawing/2014/main" id="{39057F37-EAC9-B854-E305-D0B8ECB93DCF}"/>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t>
              </a:r>
            </a:p>
          </p:txBody>
        </p:sp>
        <p:sp>
          <p:nvSpPr>
            <p:cNvPr id="24" name="Rectangle : coins arrondis 23">
              <a:extLst>
                <a:ext uri="{FF2B5EF4-FFF2-40B4-BE49-F238E27FC236}">
                  <a16:creationId xmlns:a16="http://schemas.microsoft.com/office/drawing/2014/main" id="{1152BCF6-615D-A517-0B33-7AAE93CDD9B1}"/>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b</a:t>
              </a:r>
            </a:p>
          </p:txBody>
        </p:sp>
      </p:grpSp>
      <p:cxnSp>
        <p:nvCxnSpPr>
          <p:cNvPr id="25" name="Connecteur droit avec flèche 24">
            <a:extLst>
              <a:ext uri="{FF2B5EF4-FFF2-40B4-BE49-F238E27FC236}">
                <a16:creationId xmlns:a16="http://schemas.microsoft.com/office/drawing/2014/main" id="{5D79EF50-AD20-1491-B9F4-504B4316BFFD}"/>
              </a:ext>
            </a:extLst>
          </p:cNvPr>
          <p:cNvCxnSpPr>
            <a:cxnSpLocks/>
            <a:stCxn id="20" idx="0"/>
          </p:cNvCxnSpPr>
          <p:nvPr/>
        </p:nvCxnSpPr>
        <p:spPr>
          <a:xfrm flipV="1">
            <a:off x="2549437" y="4429125"/>
            <a:ext cx="860513" cy="687135"/>
          </a:xfrm>
          <a:prstGeom prst="straightConnector1">
            <a:avLst/>
          </a:prstGeom>
          <a:noFill/>
          <a:ln w="28575" cap="flat" cmpd="sng" algn="ctr">
            <a:solidFill>
              <a:srgbClr val="FF0000"/>
            </a:solidFill>
            <a:prstDash val="solid"/>
            <a:tailEnd type="stealth" w="lg" len="lg"/>
          </a:ln>
          <a:effectLst/>
        </p:spPr>
      </p:cxnSp>
      <p:cxnSp>
        <p:nvCxnSpPr>
          <p:cNvPr id="26" name="Connecteur droit avec flèche 25">
            <a:extLst>
              <a:ext uri="{FF2B5EF4-FFF2-40B4-BE49-F238E27FC236}">
                <a16:creationId xmlns:a16="http://schemas.microsoft.com/office/drawing/2014/main" id="{0AE5F728-7EAC-55E0-261B-DB3A6F438239}"/>
              </a:ext>
            </a:extLst>
          </p:cNvPr>
          <p:cNvCxnSpPr>
            <a:cxnSpLocks/>
            <a:stCxn id="23" idx="2"/>
          </p:cNvCxnSpPr>
          <p:nvPr/>
        </p:nvCxnSpPr>
        <p:spPr>
          <a:xfrm flipH="1">
            <a:off x="8086725" y="2786573"/>
            <a:ext cx="2077934" cy="861502"/>
          </a:xfrm>
          <a:prstGeom prst="straightConnector1">
            <a:avLst/>
          </a:prstGeom>
          <a:noFill/>
          <a:ln w="28575" cap="flat" cmpd="sng" algn="ctr">
            <a:solidFill>
              <a:srgbClr val="FF0000"/>
            </a:solidFill>
            <a:prstDash val="solid"/>
            <a:tailEnd type="stealth" w="lg" len="lg"/>
          </a:ln>
          <a:effectLst/>
        </p:spPr>
      </p:cxnSp>
      <p:grpSp>
        <p:nvGrpSpPr>
          <p:cNvPr id="27" name="Groupe 26">
            <a:extLst>
              <a:ext uri="{FF2B5EF4-FFF2-40B4-BE49-F238E27FC236}">
                <a16:creationId xmlns:a16="http://schemas.microsoft.com/office/drawing/2014/main" id="{D51E3DF0-F909-2762-F032-DCB69757A54C}"/>
              </a:ext>
            </a:extLst>
          </p:cNvPr>
          <p:cNvGrpSpPr/>
          <p:nvPr/>
        </p:nvGrpSpPr>
        <p:grpSpPr>
          <a:xfrm>
            <a:off x="6673660" y="5778272"/>
            <a:ext cx="3895159" cy="510778"/>
            <a:chOff x="7921466" y="2594893"/>
            <a:chExt cx="3895159" cy="510778"/>
          </a:xfrm>
        </p:grpSpPr>
        <p:sp>
          <p:nvSpPr>
            <p:cNvPr id="28" name="Rectangle : coins arrondis 27">
              <a:extLst>
                <a:ext uri="{FF2B5EF4-FFF2-40B4-BE49-F238E27FC236}">
                  <a16:creationId xmlns:a16="http://schemas.microsoft.com/office/drawing/2014/main" id="{07485733-1121-B883-5759-328AF69F4DF3}"/>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t>
              </a:r>
            </a:p>
          </p:txBody>
        </p:sp>
        <p:sp>
          <p:nvSpPr>
            <p:cNvPr id="29" name="Rectangle : coins arrondis 28">
              <a:extLst>
                <a:ext uri="{FF2B5EF4-FFF2-40B4-BE49-F238E27FC236}">
                  <a16:creationId xmlns:a16="http://schemas.microsoft.com/office/drawing/2014/main" id="{3887F435-2770-45C8-E8E9-223D71ED9F00}"/>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c</a:t>
              </a:r>
            </a:p>
          </p:txBody>
        </p:sp>
      </p:grpSp>
      <p:cxnSp>
        <p:nvCxnSpPr>
          <p:cNvPr id="30" name="Connecteur droit avec flèche 29">
            <a:extLst>
              <a:ext uri="{FF2B5EF4-FFF2-40B4-BE49-F238E27FC236}">
                <a16:creationId xmlns:a16="http://schemas.microsoft.com/office/drawing/2014/main" id="{3FF8BBE6-08AC-EEB0-00C7-048E727B6243}"/>
              </a:ext>
            </a:extLst>
          </p:cNvPr>
          <p:cNvCxnSpPr>
            <a:cxnSpLocks/>
            <a:stCxn id="29" idx="1"/>
          </p:cNvCxnSpPr>
          <p:nvPr/>
        </p:nvCxnSpPr>
        <p:spPr>
          <a:xfrm flipH="1" flipV="1">
            <a:off x="5519854" y="5028298"/>
            <a:ext cx="1153806" cy="1005363"/>
          </a:xfrm>
          <a:prstGeom prst="straightConnector1">
            <a:avLst/>
          </a:prstGeom>
          <a:noFill/>
          <a:ln w="28575" cap="flat" cmpd="sng" algn="ctr">
            <a:solidFill>
              <a:srgbClr val="FF0000"/>
            </a:solidFill>
            <a:prstDash val="solid"/>
            <a:tailEnd type="stealth" w="lg" len="lg"/>
          </a:ln>
          <a:effectLst/>
        </p:spPr>
      </p:cxnSp>
      <p:sp>
        <p:nvSpPr>
          <p:cNvPr id="31" name="ZoneTexte 30">
            <a:extLst>
              <a:ext uri="{FF2B5EF4-FFF2-40B4-BE49-F238E27FC236}">
                <a16:creationId xmlns:a16="http://schemas.microsoft.com/office/drawing/2014/main" id="{5420AB7F-99E9-12D9-84C0-FE2A1831442E}"/>
              </a:ext>
            </a:extLst>
          </p:cNvPr>
          <p:cNvSpPr txBox="1"/>
          <p:nvPr/>
        </p:nvSpPr>
        <p:spPr>
          <a:xfrm>
            <a:off x="7993221" y="2234634"/>
            <a:ext cx="427654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0000"/>
                </a:solidFill>
                <a:effectLst/>
                <a:uLnTx/>
                <a:uFillTx/>
                <a:latin typeface="Calibri" panose="020F0502020204030204"/>
                <a:ea typeface="+mn-ea"/>
                <a:cs typeface="Calibri" panose="020F0502020204030204" pitchFamily="34" charset="0"/>
              </a:rPr>
              <a:t>C</a:t>
            </a: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ellule anormale détruite</a:t>
            </a:r>
          </a:p>
        </p:txBody>
      </p:sp>
      <p:sp>
        <p:nvSpPr>
          <p:cNvPr id="32" name="ZoneTexte 31">
            <a:extLst>
              <a:ext uri="{FF2B5EF4-FFF2-40B4-BE49-F238E27FC236}">
                <a16:creationId xmlns:a16="http://schemas.microsoft.com/office/drawing/2014/main" id="{073B873A-C9F5-8EF0-229E-45EF46962C6D}"/>
              </a:ext>
            </a:extLst>
          </p:cNvPr>
          <p:cNvSpPr txBox="1"/>
          <p:nvPr/>
        </p:nvSpPr>
        <p:spPr>
          <a:xfrm>
            <a:off x="7235719" y="5752609"/>
            <a:ext cx="309569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Substances chimiques</a:t>
            </a:r>
          </a:p>
        </p:txBody>
      </p:sp>
      <p:sp>
        <p:nvSpPr>
          <p:cNvPr id="18" name="ZoneTexte 17">
            <a:extLst>
              <a:ext uri="{FF2B5EF4-FFF2-40B4-BE49-F238E27FC236}">
                <a16:creationId xmlns:a16="http://schemas.microsoft.com/office/drawing/2014/main" id="{E9E5CCF2-65FD-1011-657A-55F4E4D637F4}"/>
              </a:ext>
            </a:extLst>
          </p:cNvPr>
          <p:cNvSpPr txBox="1"/>
          <p:nvPr/>
        </p:nvSpPr>
        <p:spPr>
          <a:xfrm>
            <a:off x="981830" y="5058163"/>
            <a:ext cx="296107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Lymphocyte T tueur</a:t>
            </a:r>
          </a:p>
        </p:txBody>
      </p:sp>
    </p:spTree>
    <p:extLst>
      <p:ext uri="{BB962C8B-B14F-4D97-AF65-F5344CB8AC3E}">
        <p14:creationId xmlns:p14="http://schemas.microsoft.com/office/powerpoint/2010/main" val="2559230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tx1">
                    <a:lumMod val="50000"/>
                    <a:lumOff val="50000"/>
                  </a:schemeClr>
                </a:solidFill>
              </a:rPr>
              <a:t>1 min</a:t>
            </a:r>
          </a:p>
        </p:txBody>
      </p:sp>
      <p:sp>
        <p:nvSpPr>
          <p:cNvPr id="15" name="Rectangle 14"/>
          <p:cNvSpPr/>
          <p:nvPr/>
        </p:nvSpPr>
        <p:spPr>
          <a:xfrm>
            <a:off x="6360160" y="2194560"/>
            <a:ext cx="3962400" cy="192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t>Activité préparatoire</a:t>
            </a:r>
          </a:p>
        </p:txBody>
      </p:sp>
    </p:spTree>
    <p:extLst>
      <p:ext uri="{BB962C8B-B14F-4D97-AF65-F5344CB8AC3E}">
        <p14:creationId xmlns:p14="http://schemas.microsoft.com/office/powerpoint/2010/main" val="6808568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936103-7F12-ADA3-A8F7-30644B3C143A}"/>
              </a:ext>
            </a:extLst>
          </p:cNvPr>
          <p:cNvSpPr>
            <a:spLocks noGrp="1"/>
          </p:cNvSpPr>
          <p:nvPr>
            <p:ph type="title"/>
          </p:nvPr>
        </p:nvSpPr>
        <p:spPr>
          <a:xfrm>
            <a:off x="778058" y="297924"/>
            <a:ext cx="10529279" cy="387224"/>
          </a:xfrm>
        </p:spPr>
        <p:txBody>
          <a:bodyPr/>
          <a:lstStyle/>
          <a:p>
            <a:r>
              <a:rPr lang="fr-FR" sz="1800" noProof="0" dirty="0">
                <a:solidFill>
                  <a:schemeClr val="tx1">
                    <a:lumMod val="50000"/>
                    <a:lumOff val="50000"/>
                  </a:schemeClr>
                </a:solidFill>
              </a:rPr>
              <a:t>Maintenant, Lisez le dialogue ci-dessous. Qu’est ce que vous en pensez ?</a:t>
            </a:r>
          </a:p>
        </p:txBody>
      </p:sp>
      <p:pic>
        <p:nvPicPr>
          <p:cNvPr id="5" name="Espace réservé du contenu 4" descr="Une image contenant habits, Visage humain, personne, salle de classe&#10;&#10;Le contenu généré par l’IA peut être incorrect.">
            <a:extLst>
              <a:ext uri="{FF2B5EF4-FFF2-40B4-BE49-F238E27FC236}">
                <a16:creationId xmlns:a16="http://schemas.microsoft.com/office/drawing/2014/main" id="{A399BC9A-B15D-0A7E-AE1A-319591C25663}"/>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3131427" y="1739868"/>
            <a:ext cx="6220096" cy="4146752"/>
          </a:xfrm>
          <a:prstGeom prst="rect">
            <a:avLst/>
          </a:prstGeom>
        </p:spPr>
      </p:pic>
      <p:sp>
        <p:nvSpPr>
          <p:cNvPr id="6" name="Bulle narrative : rectangle à coins arrondis 5">
            <a:extLst>
              <a:ext uri="{FF2B5EF4-FFF2-40B4-BE49-F238E27FC236}">
                <a16:creationId xmlns:a16="http://schemas.microsoft.com/office/drawing/2014/main" id="{4E8D5052-B77B-A7B0-58B6-7362E38525DC}"/>
              </a:ext>
            </a:extLst>
          </p:cNvPr>
          <p:cNvSpPr/>
          <p:nvPr/>
        </p:nvSpPr>
        <p:spPr>
          <a:xfrm>
            <a:off x="156116" y="3947059"/>
            <a:ext cx="3071568" cy="1806971"/>
          </a:xfrm>
          <a:prstGeom prst="wedgeRoundRectCallout">
            <a:avLst>
              <a:gd name="adj1" fmla="val 87849"/>
              <a:gd name="adj2" fmla="val -55687"/>
              <a:gd name="adj3" fmla="val 1666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noProof="0" dirty="0"/>
              <a:t>Oui madame. Je peux appliquer mes connaissances précédentes; mais j’ai toujours besoin de supports et des aides.</a:t>
            </a:r>
          </a:p>
        </p:txBody>
      </p:sp>
      <p:sp>
        <p:nvSpPr>
          <p:cNvPr id="8" name="Bulle narrative : rectangle à coins arrondis 7">
            <a:extLst>
              <a:ext uri="{FF2B5EF4-FFF2-40B4-BE49-F238E27FC236}">
                <a16:creationId xmlns:a16="http://schemas.microsoft.com/office/drawing/2014/main" id="{D0A238D0-CC68-C7DC-875F-1C617FEFFEA8}"/>
              </a:ext>
            </a:extLst>
          </p:cNvPr>
          <p:cNvSpPr/>
          <p:nvPr/>
        </p:nvSpPr>
        <p:spPr>
          <a:xfrm>
            <a:off x="9422072" y="1429900"/>
            <a:ext cx="2662137" cy="1924455"/>
          </a:xfrm>
          <a:prstGeom prst="wedgeRoundRectCallout">
            <a:avLst>
              <a:gd name="adj1" fmla="val -105153"/>
              <a:gd name="adj2" fmla="val 45224"/>
              <a:gd name="adj3" fmla="val 1666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noProof="0" dirty="0"/>
              <a:t>Et maintenant Ayman, est ce que </a:t>
            </a:r>
            <a:r>
              <a:rPr lang="fr-FR" b="1" noProof="0" dirty="0">
                <a:solidFill>
                  <a:schemeClr val="bg1"/>
                </a:solidFill>
              </a:rPr>
              <a:t>tu peux </a:t>
            </a:r>
            <a:r>
              <a:rPr lang="fr-FR" b="1" noProof="0" dirty="0"/>
              <a:t>expliquer comment le système immunitaire défend notre corps ?</a:t>
            </a:r>
          </a:p>
        </p:txBody>
      </p:sp>
    </p:spTree>
    <p:extLst>
      <p:ext uri="{BB962C8B-B14F-4D97-AF65-F5344CB8AC3E}">
        <p14:creationId xmlns:p14="http://schemas.microsoft.com/office/powerpoint/2010/main" val="21748391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778058" y="406784"/>
            <a:ext cx="10529279" cy="267549"/>
          </a:xfrm>
        </p:spPr>
        <p:txBody>
          <a:bodyPr/>
          <a:lstStyle/>
          <a:p>
            <a:r>
              <a:rPr lang="fr-FR" sz="1800" noProof="0" dirty="0">
                <a:solidFill>
                  <a:schemeClr val="tx1">
                    <a:lumMod val="50000"/>
                    <a:lumOff val="50000"/>
                  </a:schemeClr>
                </a:solidFill>
              </a:rPr>
              <a:t>A la fin de cette séance, vous serez capables </a:t>
            </a:r>
            <a:r>
              <a:rPr lang="fr-FR" sz="1800" spc="-50" noProof="0" dirty="0">
                <a:solidFill>
                  <a:schemeClr val="tx1">
                    <a:lumMod val="50000"/>
                    <a:lumOff val="50000"/>
                  </a:schemeClr>
                </a:solidFill>
              </a:rPr>
              <a:t>de :</a:t>
            </a:r>
            <a:br>
              <a:rPr lang="fr-FR" sz="1800" spc="-50" noProof="0" dirty="0">
                <a:solidFill>
                  <a:schemeClr val="tx1">
                    <a:lumMod val="50000"/>
                    <a:lumOff val="50000"/>
                  </a:schemeClr>
                </a:solidFill>
              </a:rPr>
            </a:br>
            <a:endParaRPr lang="fr-FR" sz="1800" noProof="0"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7B6DD65C-B6D1-7DD2-8728-E8C4210B83F5}"/>
              </a:ext>
            </a:extLst>
          </p:cNvPr>
          <p:cNvSpPr>
            <a:spLocks noGrp="1"/>
          </p:cNvSpPr>
          <p:nvPr>
            <p:ph sz="quarter" idx="11"/>
          </p:nvPr>
        </p:nvSpPr>
        <p:spPr>
          <a:xfrm>
            <a:off x="777632" y="674333"/>
            <a:ext cx="10529705" cy="268287"/>
          </a:xfrm>
        </p:spPr>
        <p:txBody>
          <a:bodyPr/>
          <a:lstStyle/>
          <a:p>
            <a:r>
              <a:rPr lang="fr-FR" noProof="0" dirty="0">
                <a:solidFill>
                  <a:schemeClr val="tx1">
                    <a:lumMod val="50000"/>
                    <a:lumOff val="50000"/>
                  </a:schemeClr>
                </a:solidFill>
              </a:rPr>
              <a:t>Donner des exemples pour illustrer l’objectif: expliquer la guérison d’un enfant malade d’une grippe pour montrer le rôle du système immunitaire.</a:t>
            </a:r>
          </a:p>
        </p:txBody>
      </p:sp>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1991361" y="1831975"/>
            <a:ext cx="8803640" cy="819150"/>
          </a:xfrm>
          <a:noFill/>
          <a:ln>
            <a:noFill/>
          </a:ln>
        </p:spPr>
        <p:txBody>
          <a:bodyPr spcFirstLastPara="1" vert="horz" wrap="square" lIns="91440" tIns="45720" rIns="91440" bIns="45720" rtlCol="0" anchor="ctr" anchorCtr="0">
            <a:noAutofit/>
          </a:bodyPr>
          <a:lstStyle/>
          <a:p>
            <a:pPr algn="ctr">
              <a:buClr>
                <a:schemeClr val="dk1"/>
              </a:buClr>
              <a:buSzPts val="2000"/>
            </a:pPr>
            <a:r>
              <a:rPr lang="fr-FR" sz="2800" b="1" noProof="0" dirty="0">
                <a:solidFill>
                  <a:srgbClr val="106585"/>
                </a:solidFill>
                <a:latin typeface="Calibri"/>
                <a:cs typeface="+mn-cs"/>
                <a:sym typeface="Calibri"/>
              </a:rPr>
              <a:t>Expliquer le rôle du système immunitaire dans la défense de l’organisme contre les maladies.</a:t>
            </a:r>
          </a:p>
        </p:txBody>
      </p:sp>
    </p:spTree>
    <p:extLst>
      <p:ext uri="{BB962C8B-B14F-4D97-AF65-F5344CB8AC3E}">
        <p14:creationId xmlns:p14="http://schemas.microsoft.com/office/powerpoint/2010/main" val="21420273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7715602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E77B63-A864-0740-7122-ADAB5F6FBB75}"/>
              </a:ext>
            </a:extLst>
          </p:cNvPr>
          <p:cNvSpPr>
            <a:spLocks noGrp="1"/>
          </p:cNvSpPr>
          <p:nvPr>
            <p:ph type="title"/>
          </p:nvPr>
        </p:nvSpPr>
        <p:spPr/>
        <p:txBody>
          <a:bodyPr/>
          <a:lstStyle/>
          <a:p>
            <a:r>
              <a:rPr lang="fr-FR" sz="1800" spc="-30" noProof="0" dirty="0">
                <a:solidFill>
                  <a:schemeClr val="tx1">
                    <a:lumMod val="50000"/>
                    <a:lumOff val="50000"/>
                  </a:schemeClr>
                </a:solidFill>
                <a:ea typeface="Calibri" panose="020F0502020204030204" pitchFamily="34" charset="0"/>
              </a:rPr>
              <a:t>Il y a 2 types de réactions immunitaires en réponse à une contamination par une bactérie ou un virus</a:t>
            </a:r>
            <a:r>
              <a:rPr lang="fr-FR" sz="1800" noProof="0" dirty="0">
                <a:solidFill>
                  <a:schemeClr val="tx1">
                    <a:lumMod val="50000"/>
                    <a:lumOff val="50000"/>
                  </a:schemeClr>
                </a:solidFill>
              </a:rPr>
              <a:t>.</a:t>
            </a:r>
          </a:p>
        </p:txBody>
      </p:sp>
      <p:sp>
        <p:nvSpPr>
          <p:cNvPr id="18" name="Espace réservé du contenu 17">
            <a:extLst>
              <a:ext uri="{FF2B5EF4-FFF2-40B4-BE49-F238E27FC236}">
                <a16:creationId xmlns:a16="http://schemas.microsoft.com/office/drawing/2014/main" id="{1AD9786B-888D-2E1B-00A8-D023C5E24FCF}"/>
              </a:ext>
            </a:extLst>
          </p:cNvPr>
          <p:cNvSpPr>
            <a:spLocks noGrp="1"/>
          </p:cNvSpPr>
          <p:nvPr>
            <p:ph sz="quarter" idx="11"/>
          </p:nvPr>
        </p:nvSpPr>
        <p:spPr/>
        <p:txBody>
          <a:bodyPr/>
          <a:lstStyle/>
          <a:p>
            <a:endParaRPr lang="fr-FR" noProof="0" dirty="0"/>
          </a:p>
        </p:txBody>
      </p:sp>
      <p:pic>
        <p:nvPicPr>
          <p:cNvPr id="4" name="Image 3">
            <a:extLst>
              <a:ext uri="{FF2B5EF4-FFF2-40B4-BE49-F238E27FC236}">
                <a16:creationId xmlns:a16="http://schemas.microsoft.com/office/drawing/2014/main" id="{CDEE2397-70F2-C09B-E15D-95D03119F6B7}"/>
              </a:ext>
            </a:extLst>
          </p:cNvPr>
          <p:cNvPicPr>
            <a:picLocks noChangeAspect="1"/>
          </p:cNvPicPr>
          <p:nvPr/>
        </p:nvPicPr>
        <p:blipFill>
          <a:blip r:embed="rId2"/>
          <a:stretch>
            <a:fillRect/>
          </a:stretch>
        </p:blipFill>
        <p:spPr>
          <a:xfrm>
            <a:off x="502126" y="1280441"/>
            <a:ext cx="10985944" cy="5188146"/>
          </a:xfrm>
          <a:prstGeom prst="rect">
            <a:avLst/>
          </a:prstGeom>
        </p:spPr>
      </p:pic>
    </p:spTree>
    <p:extLst>
      <p:ext uri="{BB962C8B-B14F-4D97-AF65-F5344CB8AC3E}">
        <p14:creationId xmlns:p14="http://schemas.microsoft.com/office/powerpoint/2010/main" val="12435972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90AC5C-F249-4811-E4DE-F2298B4C69B3}"/>
              </a:ext>
            </a:extLst>
          </p:cNvPr>
          <p:cNvSpPr>
            <a:spLocks noGrp="1"/>
          </p:cNvSpPr>
          <p:nvPr>
            <p:ph type="title"/>
          </p:nvPr>
        </p:nvSpPr>
        <p:spPr/>
        <p:txBody>
          <a:bodyPr/>
          <a:lstStyle/>
          <a:p>
            <a:r>
              <a:rPr lang="fr-FR" sz="1800" noProof="0" dirty="0">
                <a:solidFill>
                  <a:schemeClr val="tx1">
                    <a:lumMod val="50000"/>
                    <a:lumOff val="50000"/>
                  </a:schemeClr>
                </a:solidFill>
              </a:rPr>
              <a:t>Les réactions immunitaires par les lymphocytes sont spécifiques.   </a:t>
            </a:r>
          </a:p>
        </p:txBody>
      </p:sp>
      <p:sp>
        <p:nvSpPr>
          <p:cNvPr id="4" name="Espace réservé du contenu 3">
            <a:extLst>
              <a:ext uri="{FF2B5EF4-FFF2-40B4-BE49-F238E27FC236}">
                <a16:creationId xmlns:a16="http://schemas.microsoft.com/office/drawing/2014/main" id="{CE404A69-C8E2-1E18-82E4-652E5B6690ED}"/>
              </a:ext>
            </a:extLst>
          </p:cNvPr>
          <p:cNvSpPr>
            <a:spLocks noGrp="1"/>
          </p:cNvSpPr>
          <p:nvPr>
            <p:ph sz="quarter" idx="11"/>
          </p:nvPr>
        </p:nvSpPr>
        <p:spPr/>
        <p:txBody>
          <a:bodyPr/>
          <a:lstStyle/>
          <a:p>
            <a:endParaRPr lang="fr-FR" noProof="0" dirty="0"/>
          </a:p>
        </p:txBody>
      </p:sp>
      <p:sp>
        <p:nvSpPr>
          <p:cNvPr id="40" name="ZoneTexte 39">
            <a:extLst>
              <a:ext uri="{FF2B5EF4-FFF2-40B4-BE49-F238E27FC236}">
                <a16:creationId xmlns:a16="http://schemas.microsoft.com/office/drawing/2014/main" id="{3D358E7B-DF07-A55C-C55D-8F74578A92FE}"/>
              </a:ext>
            </a:extLst>
          </p:cNvPr>
          <p:cNvSpPr txBox="1"/>
          <p:nvPr/>
        </p:nvSpPr>
        <p:spPr>
          <a:xfrm>
            <a:off x="597143" y="3288812"/>
            <a:ext cx="10997713" cy="492443"/>
          </a:xfrm>
          <a:prstGeom prst="rect">
            <a:avLst/>
          </a:prstGeom>
          <a:noFill/>
          <a:ln>
            <a:solidFill>
              <a:schemeClr val="accent4"/>
            </a:solidFill>
            <a:prstDash val="dash"/>
          </a:ln>
        </p:spPr>
        <p:txBody>
          <a:bodyPr wrap="square" rtlCol="0">
            <a:spAutoFit/>
          </a:bodyPr>
          <a:lstStyle/>
          <a:p>
            <a:pPr algn="ctr"/>
            <a:r>
              <a:rPr lang="fr-FR" sz="2600" b="1" noProof="0" dirty="0">
                <a:latin typeface="Calibri" panose="020F0502020204030204" pitchFamily="34" charset="0"/>
                <a:cs typeface="Calibri" panose="020F0502020204030204" pitchFamily="34" charset="0"/>
              </a:rPr>
              <a:t>L’anticorps peut se fixer à l’antigène </a:t>
            </a:r>
            <a:r>
              <a:rPr lang="fr-FR" sz="2600" b="1" noProof="0" dirty="0">
                <a:latin typeface="Calibri" panose="020F0502020204030204" pitchFamily="34" charset="0"/>
                <a:cs typeface="Calibri" panose="020F0502020204030204" pitchFamily="34" charset="0"/>
                <a:sym typeface="Wingdings" panose="05000000000000000000" pitchFamily="2" charset="2"/>
              </a:rPr>
              <a:t> L’a</a:t>
            </a:r>
            <a:r>
              <a:rPr lang="fr-FR" sz="2600" b="1" noProof="0" dirty="0">
                <a:latin typeface="Calibri" panose="020F0502020204030204" pitchFamily="34" charset="0"/>
                <a:cs typeface="Calibri" panose="020F0502020204030204" pitchFamily="34" charset="0"/>
              </a:rPr>
              <a:t>nticorps est </a:t>
            </a:r>
            <a:r>
              <a:rPr lang="fr-FR" sz="2600" b="1" noProof="0" dirty="0">
                <a:solidFill>
                  <a:srgbClr val="FF0000"/>
                </a:solidFill>
                <a:latin typeface="Calibri" panose="020F0502020204030204" pitchFamily="34" charset="0"/>
                <a:cs typeface="Calibri" panose="020F0502020204030204" pitchFamily="34" charset="0"/>
              </a:rPr>
              <a:t>spécifique</a:t>
            </a:r>
            <a:r>
              <a:rPr lang="fr-FR" sz="2600" b="1" noProof="0" dirty="0">
                <a:latin typeface="Calibri" panose="020F0502020204030204" pitchFamily="34" charset="0"/>
                <a:cs typeface="Calibri" panose="020F0502020204030204" pitchFamily="34" charset="0"/>
              </a:rPr>
              <a:t> à l’antigène</a:t>
            </a:r>
          </a:p>
        </p:txBody>
      </p:sp>
      <p:sp>
        <p:nvSpPr>
          <p:cNvPr id="32" name="ZoneTexte 31">
            <a:extLst>
              <a:ext uri="{FF2B5EF4-FFF2-40B4-BE49-F238E27FC236}">
                <a16:creationId xmlns:a16="http://schemas.microsoft.com/office/drawing/2014/main" id="{4445B706-B039-D9F4-9EE9-C5BA34E7EAC9}"/>
              </a:ext>
            </a:extLst>
          </p:cNvPr>
          <p:cNvSpPr txBox="1"/>
          <p:nvPr/>
        </p:nvSpPr>
        <p:spPr>
          <a:xfrm>
            <a:off x="398833" y="1235412"/>
            <a:ext cx="2511635" cy="40011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ctr">
              <a:lnSpc>
                <a:spcPct val="100000"/>
              </a:lnSpc>
              <a:spcBef>
                <a:spcPts val="0"/>
              </a:spcBef>
              <a:spcAft>
                <a:spcPts val="0"/>
              </a:spcAft>
              <a:buClr>
                <a:srgbClr val="000000"/>
              </a:buClr>
              <a:buFont typeface="Arial"/>
              <a:defRPr sz="2000" b="1" i="0" u="none" strike="noStrike" cap="none">
                <a:solidFill>
                  <a:schemeClr val="lt1"/>
                </a:solidFill>
                <a:latin typeface="Calibri" panose="020F0502020204030204" pitchFamily="34" charset="0"/>
                <a:cs typeface="Calibri" panose="020F0502020204030204" pitchFamily="34" charset="0"/>
                <a:sym typeface="Arial"/>
              </a:defRPr>
            </a:lvl1pPr>
            <a:lvl2pPr marR="0" lvl="1">
              <a:lnSpc>
                <a:spcPct val="100000"/>
              </a:lnSpc>
              <a:spcBef>
                <a:spcPts val="0"/>
              </a:spcBef>
              <a:spcAft>
                <a:spcPts val="0"/>
              </a:spcAft>
              <a:buClr>
                <a:srgbClr val="000000"/>
              </a:buClr>
              <a:buFont typeface="Arial"/>
              <a:defRPr sz="1400" b="0" i="0" u="none" strike="noStrike" cap="none">
                <a:solidFill>
                  <a:schemeClr val="lt1"/>
                </a:solidFill>
                <a:sym typeface="Arial"/>
              </a:defRPr>
            </a:lvl2pPr>
            <a:lvl3pPr marR="0" lvl="2">
              <a:lnSpc>
                <a:spcPct val="100000"/>
              </a:lnSpc>
              <a:spcBef>
                <a:spcPts val="0"/>
              </a:spcBef>
              <a:spcAft>
                <a:spcPts val="0"/>
              </a:spcAft>
              <a:buClr>
                <a:srgbClr val="000000"/>
              </a:buClr>
              <a:buFont typeface="Arial"/>
              <a:defRPr sz="1400" b="0" i="0" u="none" strike="noStrike" cap="none">
                <a:solidFill>
                  <a:schemeClr val="lt1"/>
                </a:solidFill>
                <a:sym typeface="Arial"/>
              </a:defRPr>
            </a:lvl3pPr>
            <a:lvl4pPr marR="0" lvl="3">
              <a:lnSpc>
                <a:spcPct val="100000"/>
              </a:lnSpc>
              <a:spcBef>
                <a:spcPts val="0"/>
              </a:spcBef>
              <a:spcAft>
                <a:spcPts val="0"/>
              </a:spcAft>
              <a:buClr>
                <a:srgbClr val="000000"/>
              </a:buClr>
              <a:buFont typeface="Arial"/>
              <a:defRPr sz="1400" b="0" i="0" u="none" strike="noStrike" cap="none">
                <a:solidFill>
                  <a:schemeClr val="lt1"/>
                </a:solidFill>
                <a:sym typeface="Arial"/>
              </a:defRPr>
            </a:lvl4pPr>
            <a:lvl5pPr marR="0" lvl="4">
              <a:lnSpc>
                <a:spcPct val="100000"/>
              </a:lnSpc>
              <a:spcBef>
                <a:spcPts val="0"/>
              </a:spcBef>
              <a:spcAft>
                <a:spcPts val="0"/>
              </a:spcAft>
              <a:buClr>
                <a:srgbClr val="000000"/>
              </a:buClr>
              <a:buFont typeface="Arial"/>
              <a:defRPr sz="1400" b="0" i="0" u="none" strike="noStrike" cap="none">
                <a:solidFill>
                  <a:schemeClr val="lt1"/>
                </a:solidFill>
                <a:sym typeface="Arial"/>
              </a:defRPr>
            </a:lvl5pPr>
            <a:lvl6pPr marR="0" lvl="5">
              <a:lnSpc>
                <a:spcPct val="100000"/>
              </a:lnSpc>
              <a:spcBef>
                <a:spcPts val="0"/>
              </a:spcBef>
              <a:spcAft>
                <a:spcPts val="0"/>
              </a:spcAft>
              <a:buClr>
                <a:srgbClr val="000000"/>
              </a:buClr>
              <a:buFont typeface="Arial"/>
              <a:defRPr sz="1400" b="0" i="0" u="none" strike="noStrike" cap="none">
                <a:solidFill>
                  <a:schemeClr val="lt1"/>
                </a:solidFill>
                <a:sym typeface="Arial"/>
              </a:defRPr>
            </a:lvl6pPr>
            <a:lvl7pPr marR="0" lvl="6">
              <a:lnSpc>
                <a:spcPct val="100000"/>
              </a:lnSpc>
              <a:spcBef>
                <a:spcPts val="0"/>
              </a:spcBef>
              <a:spcAft>
                <a:spcPts val="0"/>
              </a:spcAft>
              <a:buClr>
                <a:srgbClr val="000000"/>
              </a:buClr>
              <a:buFont typeface="Arial"/>
              <a:defRPr sz="1400" b="0" i="0" u="none" strike="noStrike" cap="none">
                <a:solidFill>
                  <a:schemeClr val="lt1"/>
                </a:solidFill>
                <a:sym typeface="Arial"/>
              </a:defRPr>
            </a:lvl7pPr>
            <a:lvl8pPr marR="0" lvl="7">
              <a:lnSpc>
                <a:spcPct val="100000"/>
              </a:lnSpc>
              <a:spcBef>
                <a:spcPts val="0"/>
              </a:spcBef>
              <a:spcAft>
                <a:spcPts val="0"/>
              </a:spcAft>
              <a:buClr>
                <a:srgbClr val="000000"/>
              </a:buClr>
              <a:buFont typeface="Arial"/>
              <a:defRPr sz="1400" b="0" i="0" u="none" strike="noStrike" cap="none">
                <a:solidFill>
                  <a:schemeClr val="lt1"/>
                </a:solidFill>
                <a:sym typeface="Arial"/>
              </a:defRPr>
            </a:lvl8pPr>
            <a:lvl9pPr marR="0" lvl="8">
              <a:lnSpc>
                <a:spcPct val="100000"/>
              </a:lnSpc>
              <a:spcBef>
                <a:spcPts val="0"/>
              </a:spcBef>
              <a:spcAft>
                <a:spcPts val="0"/>
              </a:spcAft>
              <a:buClr>
                <a:srgbClr val="000000"/>
              </a:buClr>
              <a:buFont typeface="Arial"/>
              <a:defRPr sz="1400" b="0" i="0" u="none" strike="noStrike" cap="none">
                <a:solidFill>
                  <a:schemeClr val="lt1"/>
                </a:solidFill>
                <a:sym typeface="Arial"/>
              </a:defRPr>
            </a:lvl9pPr>
          </a:lstStyle>
          <a:p>
            <a:r>
              <a:rPr lang="fr-FR" sz="2400" noProof="0" dirty="0"/>
              <a:t>Exemple</a:t>
            </a:r>
          </a:p>
        </p:txBody>
      </p:sp>
      <p:sp>
        <p:nvSpPr>
          <p:cNvPr id="39" name="ZoneTexte 38">
            <a:extLst>
              <a:ext uri="{FF2B5EF4-FFF2-40B4-BE49-F238E27FC236}">
                <a16:creationId xmlns:a16="http://schemas.microsoft.com/office/drawing/2014/main" id="{D54FF5E5-2B0F-D892-164D-D6A370A378C1}"/>
              </a:ext>
            </a:extLst>
          </p:cNvPr>
          <p:cNvSpPr txBox="1"/>
          <p:nvPr/>
        </p:nvSpPr>
        <p:spPr>
          <a:xfrm>
            <a:off x="398833" y="4477452"/>
            <a:ext cx="3030206" cy="40011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ctr">
              <a:lnSpc>
                <a:spcPct val="100000"/>
              </a:lnSpc>
              <a:spcBef>
                <a:spcPts val="0"/>
              </a:spcBef>
              <a:spcAft>
                <a:spcPts val="0"/>
              </a:spcAft>
              <a:buClr>
                <a:srgbClr val="000000"/>
              </a:buClr>
              <a:buFont typeface="Arial"/>
              <a:defRPr sz="2000" b="1" i="0" u="none" strike="noStrike" cap="none">
                <a:solidFill>
                  <a:schemeClr val="lt1"/>
                </a:solidFill>
                <a:latin typeface="Calibri" panose="020F0502020204030204" pitchFamily="34" charset="0"/>
                <a:cs typeface="Calibri" panose="020F0502020204030204" pitchFamily="34" charset="0"/>
                <a:sym typeface="Arial"/>
              </a:defRPr>
            </a:lvl1pPr>
            <a:lvl2pPr marR="0" lvl="1">
              <a:lnSpc>
                <a:spcPct val="100000"/>
              </a:lnSpc>
              <a:spcBef>
                <a:spcPts val="0"/>
              </a:spcBef>
              <a:spcAft>
                <a:spcPts val="0"/>
              </a:spcAft>
              <a:buClr>
                <a:srgbClr val="000000"/>
              </a:buClr>
              <a:buFont typeface="Arial"/>
              <a:defRPr sz="1400" b="0" i="0" u="none" strike="noStrike" cap="none">
                <a:solidFill>
                  <a:schemeClr val="lt1"/>
                </a:solidFill>
                <a:sym typeface="Arial"/>
              </a:defRPr>
            </a:lvl2pPr>
            <a:lvl3pPr marR="0" lvl="2">
              <a:lnSpc>
                <a:spcPct val="100000"/>
              </a:lnSpc>
              <a:spcBef>
                <a:spcPts val="0"/>
              </a:spcBef>
              <a:spcAft>
                <a:spcPts val="0"/>
              </a:spcAft>
              <a:buClr>
                <a:srgbClr val="000000"/>
              </a:buClr>
              <a:buFont typeface="Arial"/>
              <a:defRPr sz="1400" b="0" i="0" u="none" strike="noStrike" cap="none">
                <a:solidFill>
                  <a:schemeClr val="lt1"/>
                </a:solidFill>
                <a:sym typeface="Arial"/>
              </a:defRPr>
            </a:lvl3pPr>
            <a:lvl4pPr marR="0" lvl="3">
              <a:lnSpc>
                <a:spcPct val="100000"/>
              </a:lnSpc>
              <a:spcBef>
                <a:spcPts val="0"/>
              </a:spcBef>
              <a:spcAft>
                <a:spcPts val="0"/>
              </a:spcAft>
              <a:buClr>
                <a:srgbClr val="000000"/>
              </a:buClr>
              <a:buFont typeface="Arial"/>
              <a:defRPr sz="1400" b="0" i="0" u="none" strike="noStrike" cap="none">
                <a:solidFill>
                  <a:schemeClr val="lt1"/>
                </a:solidFill>
                <a:sym typeface="Arial"/>
              </a:defRPr>
            </a:lvl4pPr>
            <a:lvl5pPr marR="0" lvl="4">
              <a:lnSpc>
                <a:spcPct val="100000"/>
              </a:lnSpc>
              <a:spcBef>
                <a:spcPts val="0"/>
              </a:spcBef>
              <a:spcAft>
                <a:spcPts val="0"/>
              </a:spcAft>
              <a:buClr>
                <a:srgbClr val="000000"/>
              </a:buClr>
              <a:buFont typeface="Arial"/>
              <a:defRPr sz="1400" b="0" i="0" u="none" strike="noStrike" cap="none">
                <a:solidFill>
                  <a:schemeClr val="lt1"/>
                </a:solidFill>
                <a:sym typeface="Arial"/>
              </a:defRPr>
            </a:lvl5pPr>
            <a:lvl6pPr marR="0" lvl="5">
              <a:lnSpc>
                <a:spcPct val="100000"/>
              </a:lnSpc>
              <a:spcBef>
                <a:spcPts val="0"/>
              </a:spcBef>
              <a:spcAft>
                <a:spcPts val="0"/>
              </a:spcAft>
              <a:buClr>
                <a:srgbClr val="000000"/>
              </a:buClr>
              <a:buFont typeface="Arial"/>
              <a:defRPr sz="1400" b="0" i="0" u="none" strike="noStrike" cap="none">
                <a:solidFill>
                  <a:schemeClr val="lt1"/>
                </a:solidFill>
                <a:sym typeface="Arial"/>
              </a:defRPr>
            </a:lvl6pPr>
            <a:lvl7pPr marR="0" lvl="6">
              <a:lnSpc>
                <a:spcPct val="100000"/>
              </a:lnSpc>
              <a:spcBef>
                <a:spcPts val="0"/>
              </a:spcBef>
              <a:spcAft>
                <a:spcPts val="0"/>
              </a:spcAft>
              <a:buClr>
                <a:srgbClr val="000000"/>
              </a:buClr>
              <a:buFont typeface="Arial"/>
              <a:defRPr sz="1400" b="0" i="0" u="none" strike="noStrike" cap="none">
                <a:solidFill>
                  <a:schemeClr val="lt1"/>
                </a:solidFill>
                <a:sym typeface="Arial"/>
              </a:defRPr>
            </a:lvl7pPr>
            <a:lvl8pPr marR="0" lvl="7">
              <a:lnSpc>
                <a:spcPct val="100000"/>
              </a:lnSpc>
              <a:spcBef>
                <a:spcPts val="0"/>
              </a:spcBef>
              <a:spcAft>
                <a:spcPts val="0"/>
              </a:spcAft>
              <a:buClr>
                <a:srgbClr val="000000"/>
              </a:buClr>
              <a:buFont typeface="Arial"/>
              <a:defRPr sz="1400" b="0" i="0" u="none" strike="noStrike" cap="none">
                <a:solidFill>
                  <a:schemeClr val="lt1"/>
                </a:solidFill>
                <a:sym typeface="Arial"/>
              </a:defRPr>
            </a:lvl8pPr>
            <a:lvl9pPr marR="0" lvl="8">
              <a:lnSpc>
                <a:spcPct val="100000"/>
              </a:lnSpc>
              <a:spcBef>
                <a:spcPts val="0"/>
              </a:spcBef>
              <a:spcAft>
                <a:spcPts val="0"/>
              </a:spcAft>
              <a:buClr>
                <a:srgbClr val="000000"/>
              </a:buClr>
              <a:buFont typeface="Arial"/>
              <a:defRPr sz="1400" b="0" i="0" u="none" strike="noStrike" cap="none">
                <a:solidFill>
                  <a:schemeClr val="lt1"/>
                </a:solidFill>
                <a:sym typeface="Arial"/>
              </a:defRPr>
            </a:lvl9pPr>
          </a:lstStyle>
          <a:p>
            <a:r>
              <a:rPr lang="fr-FR" sz="2400" noProof="0" dirty="0"/>
              <a:t>Contre - exemple</a:t>
            </a:r>
          </a:p>
        </p:txBody>
      </p:sp>
      <p:cxnSp>
        <p:nvCxnSpPr>
          <p:cNvPr id="14" name="Connecteur droit avec flèche 13">
            <a:extLst>
              <a:ext uri="{FF2B5EF4-FFF2-40B4-BE49-F238E27FC236}">
                <a16:creationId xmlns:a16="http://schemas.microsoft.com/office/drawing/2014/main" id="{A4837DDE-CCDE-E272-8C7E-C24C596D158C}"/>
              </a:ext>
            </a:extLst>
          </p:cNvPr>
          <p:cNvCxnSpPr>
            <a:cxnSpLocks/>
          </p:cNvCxnSpPr>
          <p:nvPr/>
        </p:nvCxnSpPr>
        <p:spPr>
          <a:xfrm flipH="1">
            <a:off x="6671628" y="2685269"/>
            <a:ext cx="66368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ZoneTexte 14">
            <a:extLst>
              <a:ext uri="{FF2B5EF4-FFF2-40B4-BE49-F238E27FC236}">
                <a16:creationId xmlns:a16="http://schemas.microsoft.com/office/drawing/2014/main" id="{9E2E2EEC-4470-3B94-9A1C-DF9F9100289A}"/>
              </a:ext>
            </a:extLst>
          </p:cNvPr>
          <p:cNvSpPr txBox="1"/>
          <p:nvPr/>
        </p:nvSpPr>
        <p:spPr>
          <a:xfrm>
            <a:off x="7287412" y="2425324"/>
            <a:ext cx="1270554" cy="400110"/>
          </a:xfrm>
          <a:prstGeom prst="rect">
            <a:avLst/>
          </a:prstGeom>
          <a:noFill/>
        </p:spPr>
        <p:txBody>
          <a:bodyPr wrap="square" rtlCol="0">
            <a:spAutoFit/>
          </a:bodyPr>
          <a:lstStyle/>
          <a:p>
            <a:pPr algn="l"/>
            <a:r>
              <a:rPr lang="fr-FR" sz="2000" b="1" noProof="0" dirty="0">
                <a:latin typeface="Calibri" panose="020F0502020204030204" pitchFamily="34" charset="0"/>
                <a:cs typeface="Calibri" panose="020F0502020204030204" pitchFamily="34" charset="0"/>
              </a:rPr>
              <a:t>Anticorps </a:t>
            </a:r>
          </a:p>
        </p:txBody>
      </p:sp>
      <p:sp>
        <p:nvSpPr>
          <p:cNvPr id="50" name="ZoneTexte 49">
            <a:extLst>
              <a:ext uri="{FF2B5EF4-FFF2-40B4-BE49-F238E27FC236}">
                <a16:creationId xmlns:a16="http://schemas.microsoft.com/office/drawing/2014/main" id="{5F913844-FFB9-B95B-0362-C469CCC74936}"/>
              </a:ext>
            </a:extLst>
          </p:cNvPr>
          <p:cNvSpPr txBox="1"/>
          <p:nvPr/>
        </p:nvSpPr>
        <p:spPr>
          <a:xfrm>
            <a:off x="469953" y="5972079"/>
            <a:ext cx="11367969" cy="461665"/>
          </a:xfrm>
          <a:prstGeom prst="rect">
            <a:avLst/>
          </a:prstGeom>
          <a:noFill/>
          <a:ln>
            <a:solidFill>
              <a:schemeClr val="accent4"/>
            </a:solidFill>
            <a:prstDash val="dash"/>
          </a:ln>
        </p:spPr>
        <p:txBody>
          <a:bodyPr wrap="square" rtlCol="0">
            <a:spAutoFit/>
          </a:bodyPr>
          <a:lstStyle/>
          <a:p>
            <a:pPr algn="ctr"/>
            <a:r>
              <a:rPr lang="fr-FR" sz="2400" b="1" noProof="0" dirty="0">
                <a:latin typeface="Calibri" panose="020F0502020204030204" pitchFamily="34" charset="0"/>
                <a:cs typeface="Calibri" panose="020F0502020204030204" pitchFamily="34" charset="0"/>
              </a:rPr>
              <a:t>L’anticorps ne peut pas se fixer à l’antigène </a:t>
            </a:r>
            <a:r>
              <a:rPr lang="fr-FR" sz="2400" b="1" noProof="0" dirty="0">
                <a:latin typeface="Calibri" panose="020F0502020204030204" pitchFamily="34" charset="0"/>
                <a:cs typeface="Calibri" panose="020F0502020204030204" pitchFamily="34" charset="0"/>
                <a:sym typeface="Wingdings" panose="05000000000000000000" pitchFamily="2" charset="2"/>
              </a:rPr>
              <a:t> L’a</a:t>
            </a:r>
            <a:r>
              <a:rPr lang="fr-FR" sz="2400" b="1" noProof="0" dirty="0">
                <a:latin typeface="Calibri" panose="020F0502020204030204" pitchFamily="34" charset="0"/>
                <a:cs typeface="Calibri" panose="020F0502020204030204" pitchFamily="34" charset="0"/>
              </a:rPr>
              <a:t>nticorps est </a:t>
            </a:r>
            <a:r>
              <a:rPr lang="fr-FR" sz="2400" b="1" noProof="0" dirty="0">
                <a:solidFill>
                  <a:srgbClr val="FF0000"/>
                </a:solidFill>
                <a:latin typeface="Calibri" panose="020F0502020204030204" pitchFamily="34" charset="0"/>
                <a:cs typeface="Calibri" panose="020F0502020204030204" pitchFamily="34" charset="0"/>
              </a:rPr>
              <a:t>non</a:t>
            </a:r>
            <a:r>
              <a:rPr lang="fr-FR" sz="2400" b="1" noProof="0" dirty="0">
                <a:latin typeface="Calibri" panose="020F0502020204030204" pitchFamily="34" charset="0"/>
                <a:cs typeface="Calibri" panose="020F0502020204030204" pitchFamily="34" charset="0"/>
              </a:rPr>
              <a:t> </a:t>
            </a:r>
            <a:r>
              <a:rPr lang="fr-FR" sz="2400" b="1" noProof="0" dirty="0">
                <a:solidFill>
                  <a:srgbClr val="FF0000"/>
                </a:solidFill>
                <a:latin typeface="Calibri" panose="020F0502020204030204" pitchFamily="34" charset="0"/>
                <a:cs typeface="Calibri" panose="020F0502020204030204" pitchFamily="34" charset="0"/>
              </a:rPr>
              <a:t>spécifique</a:t>
            </a:r>
            <a:r>
              <a:rPr lang="fr-FR" sz="2400" b="1" noProof="0" dirty="0">
                <a:latin typeface="Calibri" panose="020F0502020204030204" pitchFamily="34" charset="0"/>
                <a:cs typeface="Calibri" panose="020F0502020204030204" pitchFamily="34" charset="0"/>
              </a:rPr>
              <a:t> à l’antigène</a:t>
            </a:r>
          </a:p>
        </p:txBody>
      </p:sp>
      <p:grpSp>
        <p:nvGrpSpPr>
          <p:cNvPr id="66" name="Groupe 65">
            <a:extLst>
              <a:ext uri="{FF2B5EF4-FFF2-40B4-BE49-F238E27FC236}">
                <a16:creationId xmlns:a16="http://schemas.microsoft.com/office/drawing/2014/main" id="{157B7AA8-A19C-58E8-84BA-69B9CFAE0C7D}"/>
              </a:ext>
            </a:extLst>
          </p:cNvPr>
          <p:cNvGrpSpPr/>
          <p:nvPr/>
        </p:nvGrpSpPr>
        <p:grpSpPr>
          <a:xfrm>
            <a:off x="4198225" y="4462207"/>
            <a:ext cx="2327835" cy="873516"/>
            <a:chOff x="3668835" y="3898476"/>
            <a:chExt cx="2327835" cy="873516"/>
          </a:xfrm>
        </p:grpSpPr>
        <p:grpSp>
          <p:nvGrpSpPr>
            <p:cNvPr id="47" name="Groupe 46">
              <a:extLst>
                <a:ext uri="{FF2B5EF4-FFF2-40B4-BE49-F238E27FC236}">
                  <a16:creationId xmlns:a16="http://schemas.microsoft.com/office/drawing/2014/main" id="{5DCCFD89-E030-6D1E-343A-2D847B3DD26A}"/>
                </a:ext>
              </a:extLst>
            </p:cNvPr>
            <p:cNvGrpSpPr/>
            <p:nvPr/>
          </p:nvGrpSpPr>
          <p:grpSpPr>
            <a:xfrm>
              <a:off x="4824877" y="4110016"/>
              <a:ext cx="1171793" cy="661976"/>
              <a:chOff x="4902631" y="4026301"/>
              <a:chExt cx="1171793" cy="661976"/>
            </a:xfrm>
          </p:grpSpPr>
          <p:sp>
            <p:nvSpPr>
              <p:cNvPr id="43" name="Rectangle : coins arrondis 42">
                <a:extLst>
                  <a:ext uri="{FF2B5EF4-FFF2-40B4-BE49-F238E27FC236}">
                    <a16:creationId xmlns:a16="http://schemas.microsoft.com/office/drawing/2014/main" id="{834BE9FF-244E-3B55-8927-501CA948E829}"/>
                  </a:ext>
                </a:extLst>
              </p:cNvPr>
              <p:cNvSpPr/>
              <p:nvPr/>
            </p:nvSpPr>
            <p:spPr>
              <a:xfrm rot="2949542">
                <a:off x="5237404" y="3691528"/>
                <a:ext cx="502248" cy="1171793"/>
              </a:xfrm>
              <a:prstGeom prst="roundRect">
                <a:avLst>
                  <a:gd name="adj" fmla="val 48415"/>
                </a:avLst>
              </a:prstGeom>
              <a:solidFill>
                <a:schemeClr val="accent6">
                  <a:lumMod val="60000"/>
                  <a:lumOff val="4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4" name="Triangle isocèle 43">
                <a:extLst>
                  <a:ext uri="{FF2B5EF4-FFF2-40B4-BE49-F238E27FC236}">
                    <a16:creationId xmlns:a16="http://schemas.microsoft.com/office/drawing/2014/main" id="{C2CE2223-F1D9-EFC5-1EE0-C69F771E05D0}"/>
                  </a:ext>
                </a:extLst>
              </p:cNvPr>
              <p:cNvSpPr/>
              <p:nvPr/>
            </p:nvSpPr>
            <p:spPr>
              <a:xfrm rot="8264360">
                <a:off x="5604830" y="4421083"/>
                <a:ext cx="300298" cy="267194"/>
              </a:xfrm>
              <a:prstGeom prst="triangle">
                <a:avLst/>
              </a:prstGeom>
              <a:solidFill>
                <a:schemeClr val="accent6">
                  <a:lumMod val="60000"/>
                  <a:lumOff val="4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cxnSp>
          <p:nvCxnSpPr>
            <p:cNvPr id="51" name="Connecteur droit avec flèche 50">
              <a:extLst>
                <a:ext uri="{FF2B5EF4-FFF2-40B4-BE49-F238E27FC236}">
                  <a16:creationId xmlns:a16="http://schemas.microsoft.com/office/drawing/2014/main" id="{C8ADC621-281B-75BD-89FA-B37444757634}"/>
                </a:ext>
              </a:extLst>
            </p:cNvPr>
            <p:cNvCxnSpPr>
              <a:cxnSpLocks/>
            </p:cNvCxnSpPr>
            <p:nvPr/>
          </p:nvCxnSpPr>
          <p:spPr>
            <a:xfrm>
              <a:off x="4655438" y="4152131"/>
              <a:ext cx="423151" cy="1495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2" name="ZoneTexte 51">
              <a:extLst>
                <a:ext uri="{FF2B5EF4-FFF2-40B4-BE49-F238E27FC236}">
                  <a16:creationId xmlns:a16="http://schemas.microsoft.com/office/drawing/2014/main" id="{DA4348A6-2A43-A416-3A81-36620D123E86}"/>
                </a:ext>
              </a:extLst>
            </p:cNvPr>
            <p:cNvSpPr txBox="1"/>
            <p:nvPr/>
          </p:nvSpPr>
          <p:spPr>
            <a:xfrm>
              <a:off x="3668835" y="3898476"/>
              <a:ext cx="1143175" cy="400110"/>
            </a:xfrm>
            <a:prstGeom prst="rect">
              <a:avLst/>
            </a:prstGeom>
            <a:noFill/>
          </p:spPr>
          <p:txBody>
            <a:bodyPr wrap="square" rtlCol="0">
              <a:spAutoFit/>
            </a:bodyPr>
            <a:lstStyle/>
            <a:p>
              <a:pPr algn="l"/>
              <a:r>
                <a:rPr lang="fr-FR" sz="2000" b="1" noProof="0" dirty="0">
                  <a:latin typeface="Calibri" panose="020F0502020204030204" pitchFamily="34" charset="0"/>
                  <a:cs typeface="Calibri" panose="020F0502020204030204" pitchFamily="34" charset="0"/>
                </a:rPr>
                <a:t>Bactérie  </a:t>
              </a:r>
            </a:p>
          </p:txBody>
        </p:sp>
      </p:grpSp>
      <p:grpSp>
        <p:nvGrpSpPr>
          <p:cNvPr id="3" name="Groupe 2">
            <a:extLst>
              <a:ext uri="{FF2B5EF4-FFF2-40B4-BE49-F238E27FC236}">
                <a16:creationId xmlns:a16="http://schemas.microsoft.com/office/drawing/2014/main" id="{1221BF08-6CBA-BC72-77F4-CAE10A298D5E}"/>
              </a:ext>
            </a:extLst>
          </p:cNvPr>
          <p:cNvGrpSpPr/>
          <p:nvPr/>
        </p:nvGrpSpPr>
        <p:grpSpPr>
          <a:xfrm>
            <a:off x="6632413" y="4802277"/>
            <a:ext cx="2471204" cy="1066892"/>
            <a:chOff x="5901168" y="4700041"/>
            <a:chExt cx="2471204" cy="1066892"/>
          </a:xfrm>
        </p:grpSpPr>
        <p:pic>
          <p:nvPicPr>
            <p:cNvPr id="49" name="Image 48">
              <a:extLst>
                <a:ext uri="{FF2B5EF4-FFF2-40B4-BE49-F238E27FC236}">
                  <a16:creationId xmlns:a16="http://schemas.microsoft.com/office/drawing/2014/main" id="{2806F129-E878-234D-226B-24DCCF0E66EA}"/>
                </a:ext>
              </a:extLst>
            </p:cNvPr>
            <p:cNvPicPr>
              <a:picLocks noChangeAspect="1"/>
            </p:cNvPicPr>
            <p:nvPr/>
          </p:nvPicPr>
          <p:blipFill>
            <a:blip r:embed="rId2"/>
            <a:stretch>
              <a:fillRect/>
            </a:stretch>
          </p:blipFill>
          <p:spPr>
            <a:xfrm rot="19849418">
              <a:off x="5901168" y="4700041"/>
              <a:ext cx="914479" cy="1066892"/>
            </a:xfrm>
            <a:prstGeom prst="rect">
              <a:avLst/>
            </a:prstGeom>
          </p:spPr>
        </p:pic>
        <p:cxnSp>
          <p:nvCxnSpPr>
            <p:cNvPr id="53" name="Connecteur droit avec flèche 52">
              <a:extLst>
                <a:ext uri="{FF2B5EF4-FFF2-40B4-BE49-F238E27FC236}">
                  <a16:creationId xmlns:a16="http://schemas.microsoft.com/office/drawing/2014/main" id="{8E609DC4-DE8B-E5F4-5758-9BEE969F1484}"/>
                </a:ext>
              </a:extLst>
            </p:cNvPr>
            <p:cNvCxnSpPr>
              <a:cxnSpLocks/>
            </p:cNvCxnSpPr>
            <p:nvPr/>
          </p:nvCxnSpPr>
          <p:spPr>
            <a:xfrm flipH="1">
              <a:off x="6526060" y="5485004"/>
              <a:ext cx="66368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4" name="ZoneTexte 53">
              <a:extLst>
                <a:ext uri="{FF2B5EF4-FFF2-40B4-BE49-F238E27FC236}">
                  <a16:creationId xmlns:a16="http://schemas.microsoft.com/office/drawing/2014/main" id="{79297BB5-BBE1-3D53-737E-ADE1B4D83455}"/>
                </a:ext>
              </a:extLst>
            </p:cNvPr>
            <p:cNvSpPr txBox="1"/>
            <p:nvPr/>
          </p:nvSpPr>
          <p:spPr>
            <a:xfrm>
              <a:off x="7101818" y="5284949"/>
              <a:ext cx="1270554" cy="400110"/>
            </a:xfrm>
            <a:prstGeom prst="rect">
              <a:avLst/>
            </a:prstGeom>
            <a:noFill/>
          </p:spPr>
          <p:txBody>
            <a:bodyPr wrap="square" rtlCol="0">
              <a:spAutoFit/>
            </a:bodyPr>
            <a:lstStyle/>
            <a:p>
              <a:pPr algn="l"/>
              <a:r>
                <a:rPr lang="fr-FR" sz="2000" b="1" noProof="0" dirty="0">
                  <a:latin typeface="Calibri" panose="020F0502020204030204" pitchFamily="34" charset="0"/>
                  <a:cs typeface="Calibri" panose="020F0502020204030204" pitchFamily="34" charset="0"/>
                </a:rPr>
                <a:t>Anticorps </a:t>
              </a:r>
            </a:p>
          </p:txBody>
        </p:sp>
      </p:grpSp>
      <p:pic>
        <p:nvPicPr>
          <p:cNvPr id="60" name="Image 59">
            <a:extLst>
              <a:ext uri="{FF2B5EF4-FFF2-40B4-BE49-F238E27FC236}">
                <a16:creationId xmlns:a16="http://schemas.microsoft.com/office/drawing/2014/main" id="{06B9C7A6-9127-A313-E408-FA5F63D360F8}"/>
              </a:ext>
            </a:extLst>
          </p:cNvPr>
          <p:cNvPicPr>
            <a:picLocks noChangeAspect="1"/>
          </p:cNvPicPr>
          <p:nvPr/>
        </p:nvPicPr>
        <p:blipFill>
          <a:blip r:embed="rId3"/>
          <a:stretch>
            <a:fillRect/>
          </a:stretch>
        </p:blipFill>
        <p:spPr>
          <a:xfrm rot="19831096">
            <a:off x="5736561" y="1818866"/>
            <a:ext cx="1243692" cy="1347333"/>
          </a:xfrm>
          <a:prstGeom prst="rect">
            <a:avLst/>
          </a:prstGeom>
        </p:spPr>
      </p:pic>
      <p:grpSp>
        <p:nvGrpSpPr>
          <p:cNvPr id="65" name="Groupe 64">
            <a:extLst>
              <a:ext uri="{FF2B5EF4-FFF2-40B4-BE49-F238E27FC236}">
                <a16:creationId xmlns:a16="http://schemas.microsoft.com/office/drawing/2014/main" id="{CFD19C3D-0188-5AF9-B3D1-8BFF60613D77}"/>
              </a:ext>
            </a:extLst>
          </p:cNvPr>
          <p:cNvGrpSpPr/>
          <p:nvPr/>
        </p:nvGrpSpPr>
        <p:grpSpPr>
          <a:xfrm>
            <a:off x="3280144" y="1410697"/>
            <a:ext cx="2327835" cy="873516"/>
            <a:chOff x="3677543" y="1189183"/>
            <a:chExt cx="2327835" cy="873516"/>
          </a:xfrm>
        </p:grpSpPr>
        <p:sp>
          <p:nvSpPr>
            <p:cNvPr id="61" name="Rectangle : coins arrondis 60">
              <a:extLst>
                <a:ext uri="{FF2B5EF4-FFF2-40B4-BE49-F238E27FC236}">
                  <a16:creationId xmlns:a16="http://schemas.microsoft.com/office/drawing/2014/main" id="{1A9EF015-2C00-6D9D-5925-C96D98D71173}"/>
                </a:ext>
              </a:extLst>
            </p:cNvPr>
            <p:cNvSpPr/>
            <p:nvPr/>
          </p:nvSpPr>
          <p:spPr>
            <a:xfrm rot="2949542">
              <a:off x="5168358" y="1065950"/>
              <a:ext cx="502248" cy="1171793"/>
            </a:xfrm>
            <a:prstGeom prst="roundRect">
              <a:avLst>
                <a:gd name="adj" fmla="val 48415"/>
              </a:avLst>
            </a:prstGeom>
            <a:solidFill>
              <a:schemeClr val="accent6">
                <a:lumMod val="60000"/>
                <a:lumOff val="4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2" name="Triangle isocèle 61">
              <a:extLst>
                <a:ext uri="{FF2B5EF4-FFF2-40B4-BE49-F238E27FC236}">
                  <a16:creationId xmlns:a16="http://schemas.microsoft.com/office/drawing/2014/main" id="{002F8B0D-050A-55C1-20B4-DF6B3932106F}"/>
                </a:ext>
              </a:extLst>
            </p:cNvPr>
            <p:cNvSpPr/>
            <p:nvPr/>
          </p:nvSpPr>
          <p:spPr>
            <a:xfrm rot="8264360">
              <a:off x="5535784" y="1795505"/>
              <a:ext cx="300298" cy="267194"/>
            </a:xfrm>
            <a:prstGeom prst="triangle">
              <a:avLst/>
            </a:prstGeom>
            <a:solidFill>
              <a:schemeClr val="accent6">
                <a:lumMod val="60000"/>
                <a:lumOff val="4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63" name="Connecteur droit avec flèche 62">
              <a:extLst>
                <a:ext uri="{FF2B5EF4-FFF2-40B4-BE49-F238E27FC236}">
                  <a16:creationId xmlns:a16="http://schemas.microsoft.com/office/drawing/2014/main" id="{785779B2-FA2C-1DFA-D65B-D49FCAAE9E41}"/>
                </a:ext>
              </a:extLst>
            </p:cNvPr>
            <p:cNvCxnSpPr>
              <a:cxnSpLocks/>
            </p:cNvCxnSpPr>
            <p:nvPr/>
          </p:nvCxnSpPr>
          <p:spPr>
            <a:xfrm>
              <a:off x="4664146" y="1442838"/>
              <a:ext cx="423151" cy="1495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4" name="ZoneTexte 63">
              <a:extLst>
                <a:ext uri="{FF2B5EF4-FFF2-40B4-BE49-F238E27FC236}">
                  <a16:creationId xmlns:a16="http://schemas.microsoft.com/office/drawing/2014/main" id="{A21B14C4-27BB-BFB4-EB9A-6C46719E55FE}"/>
                </a:ext>
              </a:extLst>
            </p:cNvPr>
            <p:cNvSpPr txBox="1"/>
            <p:nvPr/>
          </p:nvSpPr>
          <p:spPr>
            <a:xfrm>
              <a:off x="3677543" y="1189183"/>
              <a:ext cx="1143175" cy="400110"/>
            </a:xfrm>
            <a:prstGeom prst="rect">
              <a:avLst/>
            </a:prstGeom>
            <a:noFill/>
          </p:spPr>
          <p:txBody>
            <a:bodyPr wrap="square" rtlCol="0">
              <a:spAutoFit/>
            </a:bodyPr>
            <a:lstStyle/>
            <a:p>
              <a:pPr algn="l"/>
              <a:r>
                <a:rPr lang="fr-FR" sz="2000" b="1" noProof="0" dirty="0">
                  <a:latin typeface="Calibri" panose="020F0502020204030204" pitchFamily="34" charset="0"/>
                  <a:cs typeface="Calibri" panose="020F0502020204030204" pitchFamily="34" charset="0"/>
                </a:rPr>
                <a:t>Bactérie  </a:t>
              </a:r>
            </a:p>
          </p:txBody>
        </p:sp>
      </p:grpSp>
    </p:spTree>
    <p:extLst>
      <p:ext uri="{BB962C8B-B14F-4D97-AF65-F5344CB8AC3E}">
        <p14:creationId xmlns:p14="http://schemas.microsoft.com/office/powerpoint/2010/main" val="13314747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3333E-6 1.48148E-6 L 0.05924 0.03704 " pathEditMode="relative" rAng="0" ptsTypes="AA">
                                      <p:cBhvr>
                                        <p:cTn id="6" dur="2000" fill="hold"/>
                                        <p:tgtEl>
                                          <p:spTgt spid="65"/>
                                        </p:tgtEl>
                                        <p:attrNameLst>
                                          <p:attrName>ppt_x</p:attrName>
                                          <p:attrName>ppt_y</p:attrName>
                                        </p:attrNameLst>
                                      </p:cBhvr>
                                      <p:rCtr x="2956" y="1852"/>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6.25E-7 -1.85185E-6 L 0.06901 0.04468 " pathEditMode="relative" rAng="0" ptsTypes="AA">
                                      <p:cBhvr>
                                        <p:cTn id="23" dur="2000" fill="hold"/>
                                        <p:tgtEl>
                                          <p:spTgt spid="66"/>
                                        </p:tgtEl>
                                        <p:attrNameLst>
                                          <p:attrName>ppt_x</p:attrName>
                                          <p:attrName>ppt_y</p:attrName>
                                        </p:attrNameLst>
                                      </p:cBhvr>
                                      <p:rCtr x="3451" y="2222"/>
                                    </p:animMotion>
                                  </p:childTnLst>
                                </p:cTn>
                              </p:par>
                            </p:childTnLst>
                          </p:cTn>
                        </p:par>
                        <p:par>
                          <p:cTn id="24" fill="hold">
                            <p:stCondLst>
                              <p:cond delay="2000"/>
                            </p:stCondLst>
                            <p:childTnLst>
                              <p:par>
                                <p:cTn id="25" presetID="56" presetClass="path" presetSubtype="0" accel="50000" decel="50000" fill="hold" nodeType="afterEffect">
                                  <p:stCondLst>
                                    <p:cond delay="0"/>
                                  </p:stCondLst>
                                  <p:childTnLst>
                                    <p:animMotion origin="layout" path="M 0.06901 0.04468 L 0.06341 0.00255 " pathEditMode="relative" rAng="0" ptsTypes="AA">
                                      <p:cBhvr>
                                        <p:cTn id="26" dur="2000" fill="hold"/>
                                        <p:tgtEl>
                                          <p:spTgt spid="66"/>
                                        </p:tgtEl>
                                        <p:attrNameLst>
                                          <p:attrName>ppt_x</p:attrName>
                                          <p:attrName>ppt_y</p:attrName>
                                        </p:attrNameLst>
                                      </p:cBhvr>
                                      <p:rCtr x="-286" y="-2106"/>
                                    </p:animMotion>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animBg="1"/>
      <p:bldP spid="5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1800" spc="-30" noProof="0" dirty="0">
                <a:solidFill>
                  <a:schemeClr val="tx1">
                    <a:lumMod val="50000"/>
                    <a:lumOff val="50000"/>
                  </a:schemeClr>
                </a:solidFill>
                <a:ea typeface="Calibri" panose="020F0502020204030204" pitchFamily="34" charset="0"/>
              </a:rPr>
              <a:t>La réaction rapide non spécifique est la phagocytose</a:t>
            </a:r>
            <a:r>
              <a:rPr lang="fr-FR" sz="1800" noProof="0" dirty="0">
                <a:solidFill>
                  <a:schemeClr val="tx1">
                    <a:lumMod val="50000"/>
                    <a:lumOff val="50000"/>
                  </a:schemeClr>
                </a:solidFill>
              </a:rPr>
              <a:t>. </a:t>
            </a:r>
          </a:p>
        </p:txBody>
      </p:sp>
      <p:sp>
        <p:nvSpPr>
          <p:cNvPr id="4" name="Espace réservé du contenu 3"/>
          <p:cNvSpPr>
            <a:spLocks noGrp="1"/>
          </p:cNvSpPr>
          <p:nvPr>
            <p:ph sz="quarter" idx="11"/>
          </p:nvPr>
        </p:nvSpPr>
        <p:spPr/>
        <p:txBody>
          <a:bodyPr/>
          <a:lstStyle/>
          <a:p>
            <a:endParaRPr lang="fr-FR" noProof="0" dirty="0"/>
          </a:p>
        </p:txBody>
      </p:sp>
      <p:sp>
        <p:nvSpPr>
          <p:cNvPr id="5" name="Rectangle 4">
            <a:extLst>
              <a:ext uri="{FF2B5EF4-FFF2-40B4-BE49-F238E27FC236}">
                <a16:creationId xmlns:a16="http://schemas.microsoft.com/office/drawing/2014/main" id="{0221E5A7-78B6-5DFF-3BC8-D7811EB22A42}"/>
              </a:ext>
            </a:extLst>
          </p:cNvPr>
          <p:cNvSpPr/>
          <p:nvPr/>
        </p:nvSpPr>
        <p:spPr>
          <a:xfrm>
            <a:off x="5885234" y="2363821"/>
            <a:ext cx="1682885" cy="2334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6" name="Image 5" descr="Une image contenant dessin, texte, croquis, diagramme&#10;&#10;Le contenu généré par l’IA peut être incorrect.">
            <a:extLst>
              <a:ext uri="{FF2B5EF4-FFF2-40B4-BE49-F238E27FC236}">
                <a16:creationId xmlns:a16="http://schemas.microsoft.com/office/drawing/2014/main" id="{CA41EAD8-8AC9-CA6D-7534-17D54BECCCD2}"/>
              </a:ext>
            </a:extLst>
          </p:cNvPr>
          <p:cNvPicPr>
            <a:picLocks noChangeAspect="1"/>
          </p:cNvPicPr>
          <p:nvPr/>
        </p:nvPicPr>
        <p:blipFill>
          <a:blip r:embed="rId2"/>
          <a:srcRect t="2227"/>
          <a:stretch>
            <a:fillRect/>
          </a:stretch>
        </p:blipFill>
        <p:spPr>
          <a:xfrm>
            <a:off x="3537857" y="1167948"/>
            <a:ext cx="4694754" cy="5082786"/>
          </a:xfrm>
          <a:prstGeom prst="rect">
            <a:avLst/>
          </a:prstGeom>
        </p:spPr>
      </p:pic>
      <p:sp>
        <p:nvSpPr>
          <p:cNvPr id="7" name="ZoneTexte 6">
            <a:extLst>
              <a:ext uri="{FF2B5EF4-FFF2-40B4-BE49-F238E27FC236}">
                <a16:creationId xmlns:a16="http://schemas.microsoft.com/office/drawing/2014/main" id="{0B9BAB36-4A69-A073-4081-16F23C3B2027}"/>
              </a:ext>
            </a:extLst>
          </p:cNvPr>
          <p:cNvSpPr txBox="1"/>
          <p:nvPr/>
        </p:nvSpPr>
        <p:spPr>
          <a:xfrm>
            <a:off x="3113314" y="6140577"/>
            <a:ext cx="1928699" cy="442674"/>
          </a:xfrm>
          <a:prstGeom prst="roundRect">
            <a:avLst/>
          </a:prstGeom>
          <a:solidFill>
            <a:schemeClr val="accent2">
              <a:lumMod val="20000"/>
              <a:lumOff val="80000"/>
            </a:schemeClr>
          </a:solidFill>
        </p:spPr>
        <p:txBody>
          <a:bodyPr wrap="square" rtlCol="0">
            <a:spAutoFit/>
          </a:bodyPr>
          <a:lstStyle/>
          <a:p>
            <a:pPr algn="ctr"/>
            <a:r>
              <a:rPr lang="fr-FR" sz="2000" b="1" noProof="0" dirty="0">
                <a:latin typeface="Calibri" panose="020F0502020204030204" pitchFamily="34" charset="0"/>
                <a:cs typeface="Calibri" panose="020F0502020204030204" pitchFamily="34" charset="0"/>
              </a:rPr>
              <a:t>Phagocytose</a:t>
            </a:r>
            <a:r>
              <a:rPr lang="fr-FR" sz="2000" noProof="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2708907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373255-3AC4-AFF2-EEAC-C2C29805ABD1}"/>
              </a:ext>
            </a:extLst>
          </p:cNvPr>
          <p:cNvSpPr>
            <a:spLocks noGrp="1"/>
          </p:cNvSpPr>
          <p:nvPr>
            <p:ph type="title"/>
          </p:nvPr>
        </p:nvSpPr>
        <p:spPr/>
        <p:txBody>
          <a:bodyPr/>
          <a:lstStyle/>
          <a:p>
            <a:r>
              <a:rPr lang="fr-FR" sz="1800" spc="-30" noProof="0" dirty="0">
                <a:solidFill>
                  <a:schemeClr val="tx1">
                    <a:lumMod val="50000"/>
                    <a:lumOff val="50000"/>
                  </a:schemeClr>
                </a:solidFill>
                <a:ea typeface="Calibri" panose="020F0502020204030204" pitchFamily="34" charset="0"/>
              </a:rPr>
              <a:t>Dans les réactions plus lentes et spécifiques, on distingue la réaction par les lymphocytes B qui produisent  des anticorps, Ceux-ci se fixent sur la bactérie d’une manière spécifique et la neutralisent. </a:t>
            </a:r>
          </a:p>
        </p:txBody>
      </p:sp>
      <p:sp>
        <p:nvSpPr>
          <p:cNvPr id="4" name="Espace réservé du contenu 3">
            <a:extLst>
              <a:ext uri="{FF2B5EF4-FFF2-40B4-BE49-F238E27FC236}">
                <a16:creationId xmlns:a16="http://schemas.microsoft.com/office/drawing/2014/main" id="{46243AD4-D2D2-BE96-4F48-57A1C536C759}"/>
              </a:ext>
            </a:extLst>
          </p:cNvPr>
          <p:cNvSpPr>
            <a:spLocks noGrp="1"/>
          </p:cNvSpPr>
          <p:nvPr>
            <p:ph sz="quarter" idx="11"/>
          </p:nvPr>
        </p:nvSpPr>
        <p:spPr/>
        <p:txBody>
          <a:bodyPr/>
          <a:lstStyle/>
          <a:p>
            <a:endParaRPr lang="fr-FR" noProof="0" dirty="0"/>
          </a:p>
        </p:txBody>
      </p:sp>
      <p:pic>
        <p:nvPicPr>
          <p:cNvPr id="5" name="Image 4" descr="Une image contenant dessin, texte, croquis, diagramme&#10;&#10;Le contenu généré par l’IA peut être incorrect.">
            <a:extLst>
              <a:ext uri="{FF2B5EF4-FFF2-40B4-BE49-F238E27FC236}">
                <a16:creationId xmlns:a16="http://schemas.microsoft.com/office/drawing/2014/main" id="{52924C48-EB6D-DC3D-2070-A25AAB605CC8}"/>
              </a:ext>
            </a:extLst>
          </p:cNvPr>
          <p:cNvPicPr>
            <a:picLocks noChangeAspect="1"/>
          </p:cNvPicPr>
          <p:nvPr/>
        </p:nvPicPr>
        <p:blipFill>
          <a:blip r:embed="rId2"/>
          <a:srcRect t="2227"/>
          <a:stretch>
            <a:fillRect/>
          </a:stretch>
        </p:blipFill>
        <p:spPr>
          <a:xfrm>
            <a:off x="3537857" y="1167948"/>
            <a:ext cx="4694754" cy="5082786"/>
          </a:xfrm>
          <a:prstGeom prst="rect">
            <a:avLst/>
          </a:prstGeom>
        </p:spPr>
      </p:pic>
      <p:sp>
        <p:nvSpPr>
          <p:cNvPr id="6" name="ZoneTexte 5">
            <a:extLst>
              <a:ext uri="{FF2B5EF4-FFF2-40B4-BE49-F238E27FC236}">
                <a16:creationId xmlns:a16="http://schemas.microsoft.com/office/drawing/2014/main" id="{20D1019D-E93F-7401-4D4D-A3E2C8AFB316}"/>
              </a:ext>
            </a:extLst>
          </p:cNvPr>
          <p:cNvSpPr txBox="1"/>
          <p:nvPr/>
        </p:nvSpPr>
        <p:spPr>
          <a:xfrm>
            <a:off x="3227328" y="6129301"/>
            <a:ext cx="1665163" cy="374571"/>
          </a:xfrm>
          <a:prstGeom prst="roundRect">
            <a:avLst/>
          </a:prstGeom>
          <a:solidFill>
            <a:schemeClr val="accent2">
              <a:lumMod val="20000"/>
              <a:lumOff val="80000"/>
            </a:schemeClr>
          </a:solidFill>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Phagocytose</a:t>
            </a:r>
            <a:r>
              <a:rPr lang="fr-FR" sz="1600" noProof="0" dirty="0">
                <a:latin typeface="Calibri" panose="020F0502020204030204" pitchFamily="34" charset="0"/>
                <a:cs typeface="Calibri" panose="020F0502020204030204" pitchFamily="34" charset="0"/>
              </a:rPr>
              <a:t> </a:t>
            </a:r>
          </a:p>
        </p:txBody>
      </p:sp>
      <p:sp>
        <p:nvSpPr>
          <p:cNvPr id="8" name="ZoneTexte 7">
            <a:extLst>
              <a:ext uri="{FF2B5EF4-FFF2-40B4-BE49-F238E27FC236}">
                <a16:creationId xmlns:a16="http://schemas.microsoft.com/office/drawing/2014/main" id="{EF5CE990-3B27-E364-C742-A792FE093485}"/>
              </a:ext>
            </a:extLst>
          </p:cNvPr>
          <p:cNvSpPr txBox="1"/>
          <p:nvPr/>
        </p:nvSpPr>
        <p:spPr>
          <a:xfrm>
            <a:off x="5342090" y="5993094"/>
            <a:ext cx="1928699" cy="646986"/>
          </a:xfrm>
          <a:prstGeom prst="roundRect">
            <a:avLst/>
          </a:prstGeom>
          <a:solidFill>
            <a:schemeClr val="accent4">
              <a:lumMod val="20000"/>
              <a:lumOff val="80000"/>
            </a:schemeClr>
          </a:solidFill>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Neutralisation des micro-organismes</a:t>
            </a:r>
            <a:r>
              <a:rPr lang="fr-FR" sz="1600" noProof="0" dirty="0">
                <a:latin typeface="Calibri" panose="020F0502020204030204" pitchFamily="34" charset="0"/>
                <a:cs typeface="Calibri" panose="020F0502020204030204" pitchFamily="34" charset="0"/>
              </a:rPr>
              <a:t> </a:t>
            </a:r>
          </a:p>
        </p:txBody>
      </p:sp>
      <p:pic>
        <p:nvPicPr>
          <p:cNvPr id="9" name="Image 8">
            <a:extLst>
              <a:ext uri="{FF2B5EF4-FFF2-40B4-BE49-F238E27FC236}">
                <a16:creationId xmlns:a16="http://schemas.microsoft.com/office/drawing/2014/main" id="{05B76FF2-E3EB-440C-357A-3140A1AD7B73}"/>
              </a:ext>
            </a:extLst>
          </p:cNvPr>
          <p:cNvPicPr>
            <a:picLocks noChangeAspect="1"/>
          </p:cNvPicPr>
          <p:nvPr/>
        </p:nvPicPr>
        <p:blipFill>
          <a:blip r:embed="rId3"/>
          <a:stretch>
            <a:fillRect/>
          </a:stretch>
        </p:blipFill>
        <p:spPr>
          <a:xfrm>
            <a:off x="5418831" y="2480553"/>
            <a:ext cx="3590855" cy="3554276"/>
          </a:xfrm>
          <a:prstGeom prst="rect">
            <a:avLst/>
          </a:prstGeom>
        </p:spPr>
      </p:pic>
    </p:spTree>
    <p:extLst>
      <p:ext uri="{BB962C8B-B14F-4D97-AF65-F5344CB8AC3E}">
        <p14:creationId xmlns:p14="http://schemas.microsoft.com/office/powerpoint/2010/main" val="38522361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cercle, illustration, conception&#10;&#10;Le contenu généré par l’IA peut être incorrect.">
            <a:extLst>
              <a:ext uri="{FF2B5EF4-FFF2-40B4-BE49-F238E27FC236}">
                <a16:creationId xmlns:a16="http://schemas.microsoft.com/office/drawing/2014/main" id="{1A0FF409-D2FE-06DE-C455-4B5DE812E9D6}"/>
              </a:ext>
            </a:extLst>
          </p:cNvPr>
          <p:cNvPicPr>
            <a:picLocks noChangeAspect="1"/>
          </p:cNvPicPr>
          <p:nvPr/>
        </p:nvPicPr>
        <p:blipFill>
          <a:blip r:embed="rId2">
            <a:clrChange>
              <a:clrFrom>
                <a:srgbClr val="FEFEFE"/>
              </a:clrFrom>
              <a:clrTo>
                <a:srgbClr val="FEFEFE">
                  <a:alpha val="0"/>
                </a:srgbClr>
              </a:clrTo>
            </a:clrChange>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8323807" y="1398064"/>
            <a:ext cx="2410238" cy="1682114"/>
          </a:xfrm>
          <a:prstGeom prst="rect">
            <a:avLst/>
          </a:prstGeom>
        </p:spPr>
      </p:pic>
      <p:sp>
        <p:nvSpPr>
          <p:cNvPr id="2" name="Titre 1">
            <a:extLst>
              <a:ext uri="{FF2B5EF4-FFF2-40B4-BE49-F238E27FC236}">
                <a16:creationId xmlns:a16="http://schemas.microsoft.com/office/drawing/2014/main" id="{1C3C02E3-3873-4DD4-AE8C-529477EB3DDE}"/>
              </a:ext>
            </a:extLst>
          </p:cNvPr>
          <p:cNvSpPr>
            <a:spLocks noGrp="1"/>
          </p:cNvSpPr>
          <p:nvPr>
            <p:ph type="title"/>
          </p:nvPr>
        </p:nvSpPr>
        <p:spPr>
          <a:xfrm>
            <a:off x="904240" y="224275"/>
            <a:ext cx="10826843" cy="737980"/>
          </a:xfrm>
        </p:spPr>
        <p:txBody>
          <a:bodyPr/>
          <a:lstStyle/>
          <a:p>
            <a:r>
              <a:rPr lang="fr-FR" sz="1700" spc="-40" noProof="0" dirty="0">
                <a:solidFill>
                  <a:schemeClr val="tx1">
                    <a:lumMod val="50000"/>
                    <a:lumOff val="50000"/>
                  </a:schemeClr>
                </a:solidFill>
                <a:ea typeface="Calibri" panose="020F0502020204030204" pitchFamily="34" charset="0"/>
              </a:rPr>
              <a:t>Un autre type de réactions lentes et spécifiques est assuré par les lymphocytes T. Après avoir été activés, les lymphocytes T se fixent sur la cellule anormale d’une manière spécifique et produisent des substances capables de la tuer.</a:t>
            </a:r>
          </a:p>
        </p:txBody>
      </p:sp>
      <p:sp>
        <p:nvSpPr>
          <p:cNvPr id="1037" name="ZoneTexte 1036">
            <a:extLst>
              <a:ext uri="{FF2B5EF4-FFF2-40B4-BE49-F238E27FC236}">
                <a16:creationId xmlns:a16="http://schemas.microsoft.com/office/drawing/2014/main" id="{8021C0DF-5DBB-707A-1955-3372FA95E263}"/>
              </a:ext>
            </a:extLst>
          </p:cNvPr>
          <p:cNvSpPr txBox="1"/>
          <p:nvPr/>
        </p:nvSpPr>
        <p:spPr>
          <a:xfrm>
            <a:off x="8037590" y="2941019"/>
            <a:ext cx="3180598" cy="707886"/>
          </a:xfrm>
          <a:prstGeom prst="rect">
            <a:avLst/>
          </a:prstGeom>
          <a:noFill/>
        </p:spPr>
        <p:txBody>
          <a:bodyPr wrap="square" rtlCol="0">
            <a:spAutoFit/>
          </a:bodyPr>
          <a:lstStyle/>
          <a:p>
            <a:pPr algn="ctr"/>
            <a:r>
              <a:rPr lang="fr-FR" sz="2000" b="1" noProof="0" dirty="0">
                <a:latin typeface="Calibri" panose="020F0502020204030204" pitchFamily="34" charset="0"/>
                <a:cs typeface="Calibri" panose="020F0502020204030204" pitchFamily="34" charset="0"/>
              </a:rPr>
              <a:t>Lymphocyte </a:t>
            </a:r>
            <a:r>
              <a:rPr lang="fr-FR" sz="2000" b="1" noProof="0" dirty="0">
                <a:solidFill>
                  <a:srgbClr val="FF0000"/>
                </a:solidFill>
                <a:latin typeface="Calibri" panose="020F0502020204030204" pitchFamily="34" charset="0"/>
                <a:cs typeface="Calibri" panose="020F0502020204030204" pitchFamily="34" charset="0"/>
              </a:rPr>
              <a:t>spécifique</a:t>
            </a:r>
            <a:r>
              <a:rPr lang="fr-FR" sz="2000" b="1" noProof="0" dirty="0">
                <a:latin typeface="Calibri" panose="020F0502020204030204" pitchFamily="34" charset="0"/>
                <a:cs typeface="Calibri" panose="020F0502020204030204" pitchFamily="34" charset="0"/>
              </a:rPr>
              <a:t> à la cellule infectée</a:t>
            </a:r>
          </a:p>
        </p:txBody>
      </p:sp>
      <p:sp>
        <p:nvSpPr>
          <p:cNvPr id="1038" name="ZoneTexte 1037">
            <a:extLst>
              <a:ext uri="{FF2B5EF4-FFF2-40B4-BE49-F238E27FC236}">
                <a16:creationId xmlns:a16="http://schemas.microsoft.com/office/drawing/2014/main" id="{1DCB973C-DF4B-88A6-5620-8CD68D23EFAE}"/>
              </a:ext>
            </a:extLst>
          </p:cNvPr>
          <p:cNvSpPr txBox="1"/>
          <p:nvPr/>
        </p:nvSpPr>
        <p:spPr>
          <a:xfrm>
            <a:off x="8225273" y="5569382"/>
            <a:ext cx="3105150" cy="707886"/>
          </a:xfrm>
          <a:prstGeom prst="rect">
            <a:avLst/>
          </a:prstGeom>
          <a:noFill/>
        </p:spPr>
        <p:txBody>
          <a:bodyPr wrap="square" rtlCol="0">
            <a:spAutoFit/>
          </a:bodyPr>
          <a:lstStyle/>
          <a:p>
            <a:pPr algn="ctr"/>
            <a:r>
              <a:rPr lang="fr-FR" sz="2000" b="1" noProof="0" dirty="0">
                <a:latin typeface="Calibri" panose="020F0502020204030204" pitchFamily="34" charset="0"/>
                <a:cs typeface="Calibri" panose="020F0502020204030204" pitchFamily="34" charset="0"/>
              </a:rPr>
              <a:t>Lymphocyte </a:t>
            </a:r>
            <a:r>
              <a:rPr lang="fr-FR" sz="2000" b="1" noProof="0" dirty="0">
                <a:solidFill>
                  <a:srgbClr val="FF0000"/>
                </a:solidFill>
                <a:latin typeface="Calibri" panose="020F0502020204030204" pitchFamily="34" charset="0"/>
                <a:cs typeface="Calibri" panose="020F0502020204030204" pitchFamily="34" charset="0"/>
              </a:rPr>
              <a:t>non spécifique </a:t>
            </a:r>
            <a:r>
              <a:rPr lang="fr-FR" sz="2000" b="1" noProof="0" dirty="0">
                <a:latin typeface="Calibri" panose="020F0502020204030204" pitchFamily="34" charset="0"/>
                <a:cs typeface="Calibri" panose="020F0502020204030204" pitchFamily="34" charset="0"/>
              </a:rPr>
              <a:t>à la cellule infectée</a:t>
            </a:r>
          </a:p>
        </p:txBody>
      </p:sp>
      <p:sp>
        <p:nvSpPr>
          <p:cNvPr id="5" name="ZoneTexte 4">
            <a:extLst>
              <a:ext uri="{FF2B5EF4-FFF2-40B4-BE49-F238E27FC236}">
                <a16:creationId xmlns:a16="http://schemas.microsoft.com/office/drawing/2014/main" id="{C105AEC1-7C4D-DB2C-687C-ABA893F28717}"/>
              </a:ext>
            </a:extLst>
          </p:cNvPr>
          <p:cNvSpPr txBox="1"/>
          <p:nvPr/>
        </p:nvSpPr>
        <p:spPr>
          <a:xfrm>
            <a:off x="7135768" y="1783139"/>
            <a:ext cx="1643975" cy="369332"/>
          </a:xfrm>
          <a:prstGeom prst="rect">
            <a:avLst/>
          </a:prstGeom>
          <a:noFill/>
        </p:spPr>
        <p:txBody>
          <a:bodyPr wrap="square" rtlCol="0">
            <a:spAutoFit/>
          </a:bodyPr>
          <a:lstStyle/>
          <a:p>
            <a:pPr algn="l"/>
            <a:r>
              <a:rPr lang="fr-FR" b="1" noProof="0" dirty="0">
                <a:latin typeface="Calibri" panose="020F0502020204030204" pitchFamily="34" charset="0"/>
                <a:cs typeface="Calibri" panose="020F0502020204030204" pitchFamily="34" charset="0"/>
              </a:rPr>
              <a:t>Lymphocyte </a:t>
            </a:r>
          </a:p>
        </p:txBody>
      </p:sp>
      <p:pic>
        <p:nvPicPr>
          <p:cNvPr id="4" name="Image 3" descr="Une image contenant dessin, texte, croquis, diagramme&#10;&#10;Le contenu généré par l’IA peut être incorrect.">
            <a:extLst>
              <a:ext uri="{FF2B5EF4-FFF2-40B4-BE49-F238E27FC236}">
                <a16:creationId xmlns:a16="http://schemas.microsoft.com/office/drawing/2014/main" id="{AD88300D-63A0-04B1-C0DB-EFE42258D5D5}"/>
              </a:ext>
            </a:extLst>
          </p:cNvPr>
          <p:cNvPicPr>
            <a:picLocks noChangeAspect="1"/>
          </p:cNvPicPr>
          <p:nvPr/>
        </p:nvPicPr>
        <p:blipFill>
          <a:blip r:embed="rId4"/>
          <a:srcRect t="2227"/>
          <a:stretch>
            <a:fillRect/>
          </a:stretch>
        </p:blipFill>
        <p:spPr>
          <a:xfrm>
            <a:off x="761328" y="1070600"/>
            <a:ext cx="4694754" cy="5082786"/>
          </a:xfrm>
          <a:prstGeom prst="rect">
            <a:avLst/>
          </a:prstGeom>
        </p:spPr>
      </p:pic>
      <p:sp>
        <p:nvSpPr>
          <p:cNvPr id="6" name="ZoneTexte 5">
            <a:extLst>
              <a:ext uri="{FF2B5EF4-FFF2-40B4-BE49-F238E27FC236}">
                <a16:creationId xmlns:a16="http://schemas.microsoft.com/office/drawing/2014/main" id="{F52D5CC7-4127-648F-E8A4-81772E6E94DC}"/>
              </a:ext>
            </a:extLst>
          </p:cNvPr>
          <p:cNvSpPr txBox="1"/>
          <p:nvPr/>
        </p:nvSpPr>
        <p:spPr>
          <a:xfrm>
            <a:off x="562415" y="6049109"/>
            <a:ext cx="1665163" cy="374571"/>
          </a:xfrm>
          <a:prstGeom prst="roundRect">
            <a:avLst/>
          </a:prstGeom>
          <a:solidFill>
            <a:srgbClr val="FEE092"/>
          </a:solidFill>
          <a:ln>
            <a:solidFill>
              <a:schemeClr val="accent2"/>
            </a:solidFill>
          </a:ln>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PHAGOCYTOSE</a:t>
            </a:r>
            <a:r>
              <a:rPr lang="fr-FR" sz="1600" noProof="0" dirty="0">
                <a:latin typeface="Calibri" panose="020F0502020204030204" pitchFamily="34" charset="0"/>
                <a:cs typeface="Calibri" panose="020F0502020204030204" pitchFamily="34" charset="0"/>
              </a:rPr>
              <a:t> </a:t>
            </a:r>
          </a:p>
        </p:txBody>
      </p:sp>
      <p:sp>
        <p:nvSpPr>
          <p:cNvPr id="8" name="ZoneTexte 7">
            <a:extLst>
              <a:ext uri="{FF2B5EF4-FFF2-40B4-BE49-F238E27FC236}">
                <a16:creationId xmlns:a16="http://schemas.microsoft.com/office/drawing/2014/main" id="{C31D8C09-0D67-2776-6E68-A4D7322F811B}"/>
              </a:ext>
            </a:extLst>
          </p:cNvPr>
          <p:cNvSpPr txBox="1"/>
          <p:nvPr/>
        </p:nvSpPr>
        <p:spPr>
          <a:xfrm>
            <a:off x="2645501" y="5918564"/>
            <a:ext cx="1928699" cy="612934"/>
          </a:xfrm>
          <a:prstGeom prst="roundRect">
            <a:avLst/>
          </a:prstGeom>
          <a:solidFill>
            <a:srgbClr val="95C3E5"/>
          </a:solidFill>
          <a:ln>
            <a:solidFill>
              <a:schemeClr val="accent4"/>
            </a:solidFill>
          </a:ln>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NEUTRALISATION </a:t>
            </a:r>
            <a:r>
              <a:rPr lang="fr-FR" sz="1400" b="1" noProof="0" dirty="0">
                <a:latin typeface="Calibri" panose="020F0502020204030204" pitchFamily="34" charset="0"/>
                <a:cs typeface="Calibri" panose="020F0502020204030204" pitchFamily="34" charset="0"/>
              </a:rPr>
              <a:t>des micro-organismes</a:t>
            </a:r>
            <a:r>
              <a:rPr lang="fr-FR" sz="1400" noProof="0" dirty="0">
                <a:latin typeface="Calibri" panose="020F0502020204030204" pitchFamily="34" charset="0"/>
                <a:cs typeface="Calibri" panose="020F0502020204030204" pitchFamily="34" charset="0"/>
              </a:rPr>
              <a:t> </a:t>
            </a:r>
            <a:endParaRPr lang="fr-FR" sz="1600" noProof="0" dirty="0">
              <a:latin typeface="Calibri" panose="020F0502020204030204" pitchFamily="34" charset="0"/>
              <a:cs typeface="Calibri" panose="020F0502020204030204" pitchFamily="34" charset="0"/>
            </a:endParaRPr>
          </a:p>
        </p:txBody>
      </p:sp>
      <p:pic>
        <p:nvPicPr>
          <p:cNvPr id="9" name="Image 8" descr="Une image contenant texte, capture d’écran&#10;&#10;Le contenu généré par l’IA peut être incorrect.">
            <a:extLst>
              <a:ext uri="{FF2B5EF4-FFF2-40B4-BE49-F238E27FC236}">
                <a16:creationId xmlns:a16="http://schemas.microsoft.com/office/drawing/2014/main" id="{4F40E679-4052-68A4-EA27-689C7158FBDC}"/>
              </a:ext>
            </a:extLst>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aturation sat="200000"/>
                    </a14:imgEffect>
                  </a14:imgLayer>
                </a14:imgProps>
              </a:ext>
            </a:extLst>
          </a:blip>
          <a:srcRect t="6110"/>
          <a:stretch>
            <a:fillRect/>
          </a:stretch>
        </p:blipFill>
        <p:spPr>
          <a:xfrm>
            <a:off x="4574200" y="3143738"/>
            <a:ext cx="1859544" cy="2752008"/>
          </a:xfrm>
          <a:prstGeom prst="rect">
            <a:avLst/>
          </a:prstGeom>
        </p:spPr>
      </p:pic>
      <p:sp>
        <p:nvSpPr>
          <p:cNvPr id="10" name="ZoneTexte 9">
            <a:extLst>
              <a:ext uri="{FF2B5EF4-FFF2-40B4-BE49-F238E27FC236}">
                <a16:creationId xmlns:a16="http://schemas.microsoft.com/office/drawing/2014/main" id="{724B99F6-509E-F29C-7C9E-DCBFE563E7B9}"/>
              </a:ext>
            </a:extLst>
          </p:cNvPr>
          <p:cNvSpPr txBox="1"/>
          <p:nvPr/>
        </p:nvSpPr>
        <p:spPr>
          <a:xfrm>
            <a:off x="4871451" y="5782429"/>
            <a:ext cx="2057840" cy="851297"/>
          </a:xfrm>
          <a:prstGeom prst="roundRect">
            <a:avLst/>
          </a:prstGeom>
          <a:solidFill>
            <a:srgbClr val="FCD5C4"/>
          </a:solidFill>
          <a:ln>
            <a:solidFill>
              <a:schemeClr val="accent2"/>
            </a:solidFill>
          </a:ln>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DESCTRUCTION </a:t>
            </a:r>
          </a:p>
          <a:p>
            <a:pPr algn="ctr"/>
            <a:r>
              <a:rPr lang="fr-FR" sz="1400" b="1" noProof="0" dirty="0">
                <a:latin typeface="Calibri" panose="020F0502020204030204" pitchFamily="34" charset="0"/>
                <a:cs typeface="Calibri" panose="020F0502020204030204" pitchFamily="34" charset="0"/>
              </a:rPr>
              <a:t>par contact de la cellule infectée</a:t>
            </a:r>
            <a:endParaRPr lang="fr-FR" sz="1400" noProof="0" dirty="0">
              <a:latin typeface="Calibri" panose="020F0502020204030204" pitchFamily="34" charset="0"/>
              <a:cs typeface="Calibri" panose="020F0502020204030204" pitchFamily="34" charset="0"/>
            </a:endParaRPr>
          </a:p>
        </p:txBody>
      </p:sp>
      <p:pic>
        <p:nvPicPr>
          <p:cNvPr id="16" name="Image 15" descr="Une image contenant cercle, cœur&#10;&#10;Le contenu généré par l’IA peut être incorrect.">
            <a:extLst>
              <a:ext uri="{FF2B5EF4-FFF2-40B4-BE49-F238E27FC236}">
                <a16:creationId xmlns:a16="http://schemas.microsoft.com/office/drawing/2014/main" id="{E0FB4526-8EE7-D219-41F4-8CF52068F6EB}"/>
              </a:ext>
            </a:extLst>
          </p:cNvPr>
          <p:cNvPicPr>
            <a:picLocks noChangeAspect="1"/>
          </p:cNvPicPr>
          <p:nvPr/>
        </p:nvPicPr>
        <p:blipFill>
          <a:blip r:embed="rId7">
            <a:clrChange>
              <a:clrFrom>
                <a:srgbClr val="FEFEFE"/>
              </a:clrFrom>
              <a:clrTo>
                <a:srgbClr val="FEFEFE">
                  <a:alpha val="0"/>
                </a:srgbClr>
              </a:clrTo>
            </a:clrChange>
            <a:extLst>
              <a:ext uri="{BEBA8EAE-BF5A-486C-A8C5-ECC9F3942E4B}">
                <a14:imgProps xmlns:a14="http://schemas.microsoft.com/office/drawing/2010/main">
                  <a14:imgLayer r:embed="rId8">
                    <a14:imgEffect>
                      <a14:saturation sat="200000"/>
                    </a14:imgEffect>
                  </a14:imgLayer>
                </a14:imgProps>
              </a:ext>
            </a:extLst>
          </a:blip>
          <a:stretch>
            <a:fillRect/>
          </a:stretch>
        </p:blipFill>
        <p:spPr>
          <a:xfrm>
            <a:off x="8117330" y="3931845"/>
            <a:ext cx="2700594" cy="1708540"/>
          </a:xfrm>
          <a:prstGeom prst="rect">
            <a:avLst/>
          </a:prstGeom>
        </p:spPr>
      </p:pic>
      <p:pic>
        <p:nvPicPr>
          <p:cNvPr id="11" name="Image 10">
            <a:extLst>
              <a:ext uri="{FF2B5EF4-FFF2-40B4-BE49-F238E27FC236}">
                <a16:creationId xmlns:a16="http://schemas.microsoft.com/office/drawing/2014/main" id="{A6E97370-A567-5802-DE31-497FFB7226A1}"/>
              </a:ext>
            </a:extLst>
          </p:cNvPr>
          <p:cNvPicPr>
            <a:picLocks noChangeAspect="1"/>
          </p:cNvPicPr>
          <p:nvPr/>
        </p:nvPicPr>
        <p:blipFill>
          <a:blip r:embed="rId9"/>
          <a:stretch>
            <a:fillRect/>
          </a:stretch>
        </p:blipFill>
        <p:spPr>
          <a:xfrm>
            <a:off x="2418332" y="2352879"/>
            <a:ext cx="3584759" cy="3554276"/>
          </a:xfrm>
          <a:prstGeom prst="rect">
            <a:avLst/>
          </a:prstGeom>
        </p:spPr>
      </p:pic>
    </p:spTree>
    <p:extLst>
      <p:ext uri="{BB962C8B-B14F-4D97-AF65-F5344CB8AC3E}">
        <p14:creationId xmlns:p14="http://schemas.microsoft.com/office/powerpoint/2010/main" val="3053921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37"/>
                                        </p:tgtEl>
                                        <p:attrNameLst>
                                          <p:attrName>style.visibility</p:attrName>
                                        </p:attrNameLst>
                                      </p:cBhvr>
                                      <p:to>
                                        <p:strVal val="visible"/>
                                      </p:to>
                                    </p:set>
                                    <p:animEffect transition="in" filter="fade">
                                      <p:cBhvr>
                                        <p:cTn id="18" dur="500"/>
                                        <p:tgtEl>
                                          <p:spTgt spid="103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38"/>
                                        </p:tgtEl>
                                        <p:attrNameLst>
                                          <p:attrName>style.visibility</p:attrName>
                                        </p:attrNameLst>
                                      </p:cBhvr>
                                      <p:to>
                                        <p:strVal val="visible"/>
                                      </p:to>
                                    </p:set>
                                    <p:animEffect transition="in" filter="fade">
                                      <p:cBhvr>
                                        <p:cTn id="26" dur="500"/>
                                        <p:tgtEl>
                                          <p:spTgt spid="1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 grpId="0"/>
      <p:bldP spid="1038" grpId="0"/>
      <p:bldP spid="5" grpId="0"/>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B2275A-7392-27E3-B99B-804A65F3096D}"/>
              </a:ext>
            </a:extLst>
          </p:cNvPr>
          <p:cNvSpPr>
            <a:spLocks noGrp="1"/>
          </p:cNvSpPr>
          <p:nvPr>
            <p:ph type="title"/>
          </p:nvPr>
        </p:nvSpPr>
        <p:spPr>
          <a:xfrm>
            <a:off x="922510" y="93613"/>
            <a:ext cx="10877141" cy="773089"/>
          </a:xfrm>
        </p:spPr>
        <p:txBody>
          <a:bodyPr/>
          <a:lstStyle/>
          <a:p>
            <a:r>
              <a:rPr lang="fr-FR" sz="1800" spc="-30" noProof="0" dirty="0">
                <a:solidFill>
                  <a:schemeClr val="tx1">
                    <a:lumMod val="50000"/>
                    <a:lumOff val="50000"/>
                  </a:schemeClr>
                </a:solidFill>
                <a:ea typeface="Calibri" panose="020F0502020204030204" pitchFamily="34" charset="0"/>
              </a:rPr>
              <a:t>Enfin, on zoome sur l’activation des lymphocyte B et T.  Après leur activation les lymphocytes se multiplient; les lymphocytes T donnent des lymphocytes tueurs et les lymphocytes B deviennent capables de produire les anticorps.</a:t>
            </a:r>
          </a:p>
        </p:txBody>
      </p:sp>
      <p:pic>
        <p:nvPicPr>
          <p:cNvPr id="4" name="Image 3" descr="Une image contenant texte, capture d’écran, Police, conception&#10;&#10;Le contenu généré par l’IA peut être incorrect.">
            <a:extLst>
              <a:ext uri="{FF2B5EF4-FFF2-40B4-BE49-F238E27FC236}">
                <a16:creationId xmlns:a16="http://schemas.microsoft.com/office/drawing/2014/main" id="{0137A8A3-1149-8753-4FED-ECB9B57BA3D9}"/>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4444" t="7296" r="2131" b="19793"/>
          <a:stretch>
            <a:fillRect/>
          </a:stretch>
        </p:blipFill>
        <p:spPr>
          <a:xfrm>
            <a:off x="1481296" y="1157472"/>
            <a:ext cx="9610725" cy="5000255"/>
          </a:xfrm>
          <a:prstGeom prst="rect">
            <a:avLst/>
          </a:prstGeom>
        </p:spPr>
      </p:pic>
    </p:spTree>
    <p:extLst>
      <p:ext uri="{BB962C8B-B14F-4D97-AF65-F5344CB8AC3E}">
        <p14:creationId xmlns:p14="http://schemas.microsoft.com/office/powerpoint/2010/main" val="3120156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419CA-DB5E-7E35-E979-2D52ACD700D0}"/>
              </a:ext>
            </a:extLst>
          </p:cNvPr>
          <p:cNvSpPr>
            <a:spLocks noGrp="1"/>
          </p:cNvSpPr>
          <p:nvPr>
            <p:ph type="title"/>
          </p:nvPr>
        </p:nvSpPr>
        <p:spPr/>
        <p:txBody>
          <a:bodyPr/>
          <a:lstStyle/>
          <a:p>
            <a:r>
              <a:rPr lang="fr-FR" sz="1800" noProof="0" dirty="0">
                <a:solidFill>
                  <a:schemeClr val="tx1">
                    <a:lumMod val="50000"/>
                    <a:lumOff val="50000"/>
                  </a:schemeClr>
                </a:solidFill>
              </a:rPr>
              <a:t>Avant de passer au modelage de la tâche principale, répondez à cette question.</a:t>
            </a:r>
          </a:p>
        </p:txBody>
      </p:sp>
      <p:sp>
        <p:nvSpPr>
          <p:cNvPr id="4" name="Espace réservé du contenu 3">
            <a:extLst>
              <a:ext uri="{FF2B5EF4-FFF2-40B4-BE49-F238E27FC236}">
                <a16:creationId xmlns:a16="http://schemas.microsoft.com/office/drawing/2014/main" id="{FA72CB15-8BA7-D5AA-B6DB-CAAF75D50E61}"/>
              </a:ext>
            </a:extLst>
          </p:cNvPr>
          <p:cNvSpPr>
            <a:spLocks noGrp="1"/>
          </p:cNvSpPr>
          <p:nvPr>
            <p:ph sz="quarter" idx="11"/>
          </p:nvPr>
        </p:nvSpPr>
        <p:spPr/>
        <p:txBody>
          <a:bodyPr/>
          <a:lstStyle/>
          <a:p>
            <a:r>
              <a:rPr lang="fr-FR" noProof="0" dirty="0">
                <a:solidFill>
                  <a:schemeClr val="tx1">
                    <a:lumMod val="50000"/>
                    <a:lumOff val="50000"/>
                  </a:schemeClr>
                </a:solidFill>
              </a:rPr>
              <a:t>Inviter les élèves à répondre oralement pour s’assurer de leur compréhension de la notion de spécificité, et le moment de l’intervention des mécanismes des réponses immunitaires.</a:t>
            </a:r>
          </a:p>
        </p:txBody>
      </p:sp>
      <p:sp>
        <p:nvSpPr>
          <p:cNvPr id="8" name="Rectangle : coins arrondis 7">
            <a:extLst>
              <a:ext uri="{FF2B5EF4-FFF2-40B4-BE49-F238E27FC236}">
                <a16:creationId xmlns:a16="http://schemas.microsoft.com/office/drawing/2014/main" id="{8284941A-8E74-2927-D704-0271C4B9BA57}"/>
              </a:ext>
            </a:extLst>
          </p:cNvPr>
          <p:cNvSpPr/>
          <p:nvPr/>
        </p:nvSpPr>
        <p:spPr>
          <a:xfrm>
            <a:off x="1892492" y="1251862"/>
            <a:ext cx="5461618" cy="544830"/>
          </a:xfrm>
          <a:prstGeom prst="roundRect">
            <a:avLst/>
          </a:prstGeom>
          <a:ln w="19050">
            <a:noFill/>
            <a:prstDash val="dash"/>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2600" b="1" i="0" u="none" strike="noStrike" kern="1200" cap="none" spc="0" normalizeH="0" baseline="0" noProof="0" dirty="0">
                <a:ln>
                  <a:noFill/>
                </a:ln>
                <a:solidFill>
                  <a:srgbClr val="0852A4"/>
                </a:solidFill>
                <a:effectLst/>
                <a:uLnTx/>
                <a:uFillTx/>
                <a:latin typeface="Aptos Display" panose="02110004020202020204"/>
                <a:ea typeface="+mn-ea"/>
                <a:cs typeface="+mn-cs"/>
              </a:rPr>
              <a:t> La phagocytose est une réaction : </a:t>
            </a:r>
            <a:endParaRPr kumimoji="0" lang="fr-FR" sz="2600" b="0" i="0" u="none" strike="noStrike" kern="1200" cap="none" spc="0" normalizeH="0" baseline="0" noProof="0" dirty="0">
              <a:ln>
                <a:noFill/>
              </a:ln>
              <a:solidFill>
                <a:srgbClr val="0852A4"/>
              </a:solidFill>
              <a:effectLst/>
              <a:uLnTx/>
              <a:uFillTx/>
              <a:latin typeface="Aptos Display" panose="02110004020202020204"/>
              <a:ea typeface="+mn-ea"/>
              <a:cs typeface="+mn-cs"/>
            </a:endParaRPr>
          </a:p>
        </p:txBody>
      </p:sp>
      <p:grpSp>
        <p:nvGrpSpPr>
          <p:cNvPr id="3" name="Groupe 2">
            <a:extLst>
              <a:ext uri="{FF2B5EF4-FFF2-40B4-BE49-F238E27FC236}">
                <a16:creationId xmlns:a16="http://schemas.microsoft.com/office/drawing/2014/main" id="{FAEC87FC-A7EB-30A2-3A4D-8D480EB5536C}"/>
              </a:ext>
            </a:extLst>
          </p:cNvPr>
          <p:cNvGrpSpPr/>
          <p:nvPr/>
        </p:nvGrpSpPr>
        <p:grpSpPr>
          <a:xfrm>
            <a:off x="3003212" y="2373172"/>
            <a:ext cx="3895159" cy="510778"/>
            <a:chOff x="7921466" y="2594893"/>
            <a:chExt cx="3895159" cy="510778"/>
          </a:xfrm>
        </p:grpSpPr>
        <p:sp>
          <p:nvSpPr>
            <p:cNvPr id="9" name="Rectangle : coins arrondis 8">
              <a:extLst>
                <a:ext uri="{FF2B5EF4-FFF2-40B4-BE49-F238E27FC236}">
                  <a16:creationId xmlns:a16="http://schemas.microsoft.com/office/drawing/2014/main" id="{1C92BE27-0702-57DE-269E-213A631B2873}"/>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lvl="0" algn="ctr">
                <a:buClr>
                  <a:srgbClr val="000000"/>
                </a:buClr>
                <a:defRPr/>
              </a:pPr>
              <a:r>
                <a:rPr lang="fr-FR" sz="2400" b="1" noProof="0" dirty="0">
                  <a:solidFill>
                    <a:srgbClr val="002060"/>
                  </a:solidFill>
                  <a:latin typeface="Calibri" panose="020F0502020204030204" pitchFamily="34" charset="0"/>
                  <a:ea typeface="Calibri" panose="020F0502020204030204" pitchFamily="34" charset="0"/>
                  <a:cs typeface="Calibri" panose="020F0502020204030204" pitchFamily="34" charset="0"/>
                </a:rPr>
                <a:t>Rapide et spécifique</a:t>
              </a:r>
              <a:endPar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endParaRPr>
            </a:p>
          </p:txBody>
        </p:sp>
        <p:sp>
          <p:nvSpPr>
            <p:cNvPr id="10" name="Rectangle : coins arrondis 9">
              <a:extLst>
                <a:ext uri="{FF2B5EF4-FFF2-40B4-BE49-F238E27FC236}">
                  <a16:creationId xmlns:a16="http://schemas.microsoft.com/office/drawing/2014/main" id="{9AFA418A-E2D8-3DCD-8F41-FA48423D077F}"/>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a:t>
              </a:r>
            </a:p>
          </p:txBody>
        </p:sp>
      </p:grpSp>
      <p:grpSp>
        <p:nvGrpSpPr>
          <p:cNvPr id="11" name="Groupe 10">
            <a:extLst>
              <a:ext uri="{FF2B5EF4-FFF2-40B4-BE49-F238E27FC236}">
                <a16:creationId xmlns:a16="http://schemas.microsoft.com/office/drawing/2014/main" id="{6D67D4B5-C898-804E-B7B3-18B8FA9D173A}"/>
              </a:ext>
            </a:extLst>
          </p:cNvPr>
          <p:cNvGrpSpPr/>
          <p:nvPr/>
        </p:nvGrpSpPr>
        <p:grpSpPr>
          <a:xfrm>
            <a:off x="3003212" y="3734266"/>
            <a:ext cx="3895159" cy="510778"/>
            <a:chOff x="7921466" y="2594893"/>
            <a:chExt cx="3895159" cy="510778"/>
          </a:xfrm>
        </p:grpSpPr>
        <p:sp>
          <p:nvSpPr>
            <p:cNvPr id="12" name="Rectangle : coins arrondis 11">
              <a:extLst>
                <a:ext uri="{FF2B5EF4-FFF2-40B4-BE49-F238E27FC236}">
                  <a16:creationId xmlns:a16="http://schemas.microsoft.com/office/drawing/2014/main" id="{EB86639D-DDE2-61C7-6760-15E3D5E02A07}"/>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lvl="0" algn="ctr">
                <a:buClr>
                  <a:srgbClr val="000000"/>
                </a:buClr>
                <a:defRPr/>
              </a:pPr>
              <a:r>
                <a:rPr lang="fr-FR" sz="2400" b="1" noProof="0" dirty="0">
                  <a:solidFill>
                    <a:srgbClr val="002060"/>
                  </a:solidFill>
                  <a:latin typeface="Calibri" panose="020F0502020204030204" pitchFamily="34" charset="0"/>
                  <a:ea typeface="Calibri" panose="020F0502020204030204" pitchFamily="34" charset="0"/>
                  <a:cs typeface="Calibri" panose="020F0502020204030204" pitchFamily="34" charset="0"/>
                </a:rPr>
                <a:t>Rapide et non spécifique</a:t>
              </a:r>
              <a:endPar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endParaRPr>
            </a:p>
          </p:txBody>
        </p:sp>
        <p:sp>
          <p:nvSpPr>
            <p:cNvPr id="13" name="Rectangle : coins arrondis 12">
              <a:extLst>
                <a:ext uri="{FF2B5EF4-FFF2-40B4-BE49-F238E27FC236}">
                  <a16:creationId xmlns:a16="http://schemas.microsoft.com/office/drawing/2014/main" id="{A0A35F69-371C-64C2-8C0E-269C833646C6}"/>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b</a:t>
              </a:r>
            </a:p>
          </p:txBody>
        </p:sp>
      </p:grpSp>
      <p:grpSp>
        <p:nvGrpSpPr>
          <p:cNvPr id="14" name="Groupe 13">
            <a:extLst>
              <a:ext uri="{FF2B5EF4-FFF2-40B4-BE49-F238E27FC236}">
                <a16:creationId xmlns:a16="http://schemas.microsoft.com/office/drawing/2014/main" id="{57C569BD-4953-647C-3A76-526C1E13EBF0}"/>
              </a:ext>
            </a:extLst>
          </p:cNvPr>
          <p:cNvGrpSpPr/>
          <p:nvPr/>
        </p:nvGrpSpPr>
        <p:grpSpPr>
          <a:xfrm>
            <a:off x="3003212" y="5095360"/>
            <a:ext cx="3895159" cy="510778"/>
            <a:chOff x="7921466" y="2594893"/>
            <a:chExt cx="3895159" cy="510778"/>
          </a:xfrm>
        </p:grpSpPr>
        <p:sp>
          <p:nvSpPr>
            <p:cNvPr id="15" name="Rectangle : coins arrondis 14">
              <a:extLst>
                <a:ext uri="{FF2B5EF4-FFF2-40B4-BE49-F238E27FC236}">
                  <a16:creationId xmlns:a16="http://schemas.microsoft.com/office/drawing/2014/main" id="{8DBCABEB-A2EA-3340-DBDA-E421840021A0}"/>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lvl="0" algn="ctr">
                <a:buClr>
                  <a:srgbClr val="000000"/>
                </a:buClr>
                <a:defRPr/>
              </a:pPr>
              <a:r>
                <a:rPr lang="fr-FR" sz="2400" b="1" noProof="0" dirty="0">
                  <a:solidFill>
                    <a:srgbClr val="002060"/>
                  </a:solidFill>
                  <a:latin typeface="Calibri" panose="020F0502020204030204" pitchFamily="34" charset="0"/>
                  <a:ea typeface="Calibri" panose="020F0502020204030204" pitchFamily="34" charset="0"/>
                  <a:cs typeface="Calibri" panose="020F0502020204030204" pitchFamily="34" charset="0"/>
                </a:rPr>
                <a:t>Lente et spécifique</a:t>
              </a:r>
              <a:endPar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endParaRPr>
            </a:p>
          </p:txBody>
        </p:sp>
        <p:sp>
          <p:nvSpPr>
            <p:cNvPr id="16" name="Rectangle : coins arrondis 15">
              <a:extLst>
                <a:ext uri="{FF2B5EF4-FFF2-40B4-BE49-F238E27FC236}">
                  <a16:creationId xmlns:a16="http://schemas.microsoft.com/office/drawing/2014/main" id="{E0E9E317-BBE0-A88B-B091-0BA1C1E91635}"/>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c</a:t>
              </a:r>
            </a:p>
          </p:txBody>
        </p:sp>
      </p:grpSp>
      <p:pic>
        <p:nvPicPr>
          <p:cNvPr id="18" name="Image 17" descr="Une image contenant dessin humoristique, clipart&#10;&#10;Le contenu généré par l’IA peut être incorrect.">
            <a:extLst>
              <a:ext uri="{FF2B5EF4-FFF2-40B4-BE49-F238E27FC236}">
                <a16:creationId xmlns:a16="http://schemas.microsoft.com/office/drawing/2014/main" id="{8E62A308-E962-BFBD-14C3-CC5DBBB9B8F2}"/>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8574815" y="1524277"/>
            <a:ext cx="1621236" cy="4875500"/>
          </a:xfrm>
          <a:prstGeom prst="rect">
            <a:avLst/>
          </a:prstGeom>
        </p:spPr>
      </p:pic>
    </p:spTree>
    <p:extLst>
      <p:ext uri="{BB962C8B-B14F-4D97-AF65-F5344CB8AC3E}">
        <p14:creationId xmlns:p14="http://schemas.microsoft.com/office/powerpoint/2010/main" val="29304721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FF0F49-D44E-3FE5-0DDF-CCD3481AAFB1}"/>
              </a:ext>
            </a:extLst>
          </p:cNvPr>
          <p:cNvSpPr>
            <a:spLocks noGrp="1"/>
          </p:cNvSpPr>
          <p:nvPr>
            <p:ph type="title"/>
          </p:nvPr>
        </p:nvSpPr>
        <p:spPr>
          <a:xfrm>
            <a:off x="883286" y="353101"/>
            <a:ext cx="10799633" cy="320860"/>
          </a:xfrm>
        </p:spPr>
        <p:txBody>
          <a:bodyPr/>
          <a:lstStyle/>
          <a:p>
            <a:r>
              <a:rPr lang="fr-FR" sz="1800" spc="-30" noProof="0" dirty="0">
                <a:solidFill>
                  <a:schemeClr val="tx1">
                    <a:lumMod val="50000"/>
                    <a:lumOff val="50000"/>
                  </a:schemeClr>
                </a:solidFill>
                <a:ea typeface="Calibri" panose="020F0502020204030204" pitchFamily="34" charset="0"/>
              </a:rPr>
              <a:t>La phagocytose est une réaction rapide et non spécifique, c.-à-d. la première réaction qui intervient pour défendre le corps et se fait de la même façon pour tous les antigènes</a:t>
            </a:r>
            <a:r>
              <a:rPr lang="fr-FR" sz="1800" noProof="0" dirty="0">
                <a:solidFill>
                  <a:schemeClr val="tx1">
                    <a:lumMod val="50000"/>
                    <a:lumOff val="50000"/>
                  </a:schemeClr>
                </a:solidFill>
              </a:rPr>
              <a:t>.</a:t>
            </a:r>
          </a:p>
        </p:txBody>
      </p:sp>
      <p:sp>
        <p:nvSpPr>
          <p:cNvPr id="3" name="Rectangle : coins arrondis 2">
            <a:extLst>
              <a:ext uri="{FF2B5EF4-FFF2-40B4-BE49-F238E27FC236}">
                <a16:creationId xmlns:a16="http://schemas.microsoft.com/office/drawing/2014/main" id="{787936B5-DD60-4299-9538-683193ECE6FA}"/>
              </a:ext>
            </a:extLst>
          </p:cNvPr>
          <p:cNvSpPr/>
          <p:nvPr/>
        </p:nvSpPr>
        <p:spPr>
          <a:xfrm>
            <a:off x="1892492" y="1251862"/>
            <a:ext cx="5461618" cy="544830"/>
          </a:xfrm>
          <a:prstGeom prst="roundRect">
            <a:avLst/>
          </a:prstGeom>
          <a:ln w="19050">
            <a:noFill/>
            <a:prstDash val="dash"/>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2600" b="1" i="0" u="none" strike="noStrike" kern="1200" cap="none" spc="0" normalizeH="0" baseline="0" noProof="0" dirty="0">
                <a:ln>
                  <a:noFill/>
                </a:ln>
                <a:solidFill>
                  <a:srgbClr val="0852A4"/>
                </a:solidFill>
                <a:effectLst/>
                <a:uLnTx/>
                <a:uFillTx/>
                <a:latin typeface="Aptos Display" panose="02110004020202020204"/>
                <a:ea typeface="+mn-ea"/>
                <a:cs typeface="+mn-cs"/>
              </a:rPr>
              <a:t> La phagocytose est une réaction : </a:t>
            </a:r>
            <a:endParaRPr kumimoji="0" lang="fr-FR" sz="2600" b="0" i="0" u="none" strike="noStrike" kern="1200" cap="none" spc="0" normalizeH="0" baseline="0" noProof="0" dirty="0">
              <a:ln>
                <a:noFill/>
              </a:ln>
              <a:solidFill>
                <a:srgbClr val="0852A4"/>
              </a:solidFill>
              <a:effectLst/>
              <a:uLnTx/>
              <a:uFillTx/>
              <a:latin typeface="Aptos Display" panose="02110004020202020204"/>
              <a:ea typeface="+mn-ea"/>
              <a:cs typeface="+mn-cs"/>
            </a:endParaRPr>
          </a:p>
        </p:txBody>
      </p:sp>
      <p:grpSp>
        <p:nvGrpSpPr>
          <p:cNvPr id="5" name="Groupe 4">
            <a:extLst>
              <a:ext uri="{FF2B5EF4-FFF2-40B4-BE49-F238E27FC236}">
                <a16:creationId xmlns:a16="http://schemas.microsoft.com/office/drawing/2014/main" id="{2BEBAEED-8EAF-C9A3-E1BA-59AAD93186F4}"/>
              </a:ext>
            </a:extLst>
          </p:cNvPr>
          <p:cNvGrpSpPr/>
          <p:nvPr/>
        </p:nvGrpSpPr>
        <p:grpSpPr>
          <a:xfrm>
            <a:off x="3003212" y="2373172"/>
            <a:ext cx="3895159" cy="510778"/>
            <a:chOff x="7921466" y="2594893"/>
            <a:chExt cx="3895159" cy="510778"/>
          </a:xfrm>
        </p:grpSpPr>
        <p:sp>
          <p:nvSpPr>
            <p:cNvPr id="7" name="Rectangle : coins arrondis 6">
              <a:extLst>
                <a:ext uri="{FF2B5EF4-FFF2-40B4-BE49-F238E27FC236}">
                  <a16:creationId xmlns:a16="http://schemas.microsoft.com/office/drawing/2014/main" id="{D726D959-A2F2-D6C7-1D7F-B8CA2B87BB79}"/>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lvl="0" algn="ctr">
                <a:buClr>
                  <a:srgbClr val="000000"/>
                </a:buClr>
                <a:defRPr/>
              </a:pPr>
              <a:r>
                <a:rPr lang="fr-FR" sz="2400" b="1" noProof="0" dirty="0">
                  <a:solidFill>
                    <a:srgbClr val="002060"/>
                  </a:solidFill>
                  <a:latin typeface="Calibri" panose="020F0502020204030204" pitchFamily="34" charset="0"/>
                  <a:ea typeface="Calibri" panose="020F0502020204030204" pitchFamily="34" charset="0"/>
                  <a:cs typeface="Calibri" panose="020F0502020204030204" pitchFamily="34" charset="0"/>
                </a:rPr>
                <a:t>Rapide et spécifique</a:t>
              </a:r>
              <a:endPar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endParaRPr>
            </a:p>
          </p:txBody>
        </p:sp>
        <p:sp>
          <p:nvSpPr>
            <p:cNvPr id="9" name="Rectangle : coins arrondis 8">
              <a:extLst>
                <a:ext uri="{FF2B5EF4-FFF2-40B4-BE49-F238E27FC236}">
                  <a16:creationId xmlns:a16="http://schemas.microsoft.com/office/drawing/2014/main" id="{C2DD2CC6-8F8D-4465-7A9C-18B162929615}"/>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a</a:t>
              </a:r>
            </a:p>
          </p:txBody>
        </p:sp>
      </p:grpSp>
      <p:grpSp>
        <p:nvGrpSpPr>
          <p:cNvPr id="10" name="Groupe 9">
            <a:extLst>
              <a:ext uri="{FF2B5EF4-FFF2-40B4-BE49-F238E27FC236}">
                <a16:creationId xmlns:a16="http://schemas.microsoft.com/office/drawing/2014/main" id="{A552C0EC-07B3-6E60-7D50-BF4F93487600}"/>
              </a:ext>
            </a:extLst>
          </p:cNvPr>
          <p:cNvGrpSpPr/>
          <p:nvPr/>
        </p:nvGrpSpPr>
        <p:grpSpPr>
          <a:xfrm>
            <a:off x="3003212" y="3734266"/>
            <a:ext cx="3895159" cy="510778"/>
            <a:chOff x="7921466" y="2594893"/>
            <a:chExt cx="3895159" cy="510778"/>
          </a:xfrm>
          <a:solidFill>
            <a:srgbClr val="002060"/>
          </a:solidFill>
        </p:grpSpPr>
        <p:sp>
          <p:nvSpPr>
            <p:cNvPr id="11" name="Rectangle : coins arrondis 10">
              <a:extLst>
                <a:ext uri="{FF2B5EF4-FFF2-40B4-BE49-F238E27FC236}">
                  <a16:creationId xmlns:a16="http://schemas.microsoft.com/office/drawing/2014/main" id="{681C4BEC-8303-0C6B-3DA5-9A6EF015C505}"/>
                </a:ext>
              </a:extLst>
            </p:cNvPr>
            <p:cNvSpPr/>
            <p:nvPr/>
          </p:nvSpPr>
          <p:spPr>
            <a:xfrm>
              <a:off x="8369183" y="2594893"/>
              <a:ext cx="3447442" cy="510778"/>
            </a:xfrm>
            <a:prstGeom prst="roundRect">
              <a:avLst/>
            </a:prstGeom>
            <a:grpFill/>
            <a:ln w="25400" cap="flat" cmpd="sng" algn="ctr">
              <a:solidFill>
                <a:srgbClr val="000000"/>
              </a:solidFill>
              <a:prstDash val="solid"/>
            </a:ln>
            <a:effectLst/>
          </p:spPr>
          <p:txBody>
            <a:bodyPr rtlCol="0" anchor="ctr"/>
            <a:lstStyle/>
            <a:p>
              <a:pPr lvl="0" algn="ctr">
                <a:buClr>
                  <a:srgbClr val="000000"/>
                </a:buClr>
                <a:defRPr/>
              </a:pPr>
              <a:r>
                <a:rPr lang="fr-FR" sz="24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Rapide et non spécifique</a:t>
              </a:r>
              <a:endParaRPr kumimoji="0" lang="fr-FR" sz="2400" b="1" i="0" u="none" strike="noStrike" kern="0" cap="none" spc="0" normalizeH="0" baseline="0" noProof="0" dirty="0">
                <a:ln>
                  <a:noFill/>
                </a:ln>
                <a:solidFill>
                  <a:schemeClr val="bg1"/>
                </a:solidFill>
                <a:effectLst/>
                <a:uLnTx/>
                <a:uFillTx/>
                <a:latin typeface="Calibri" panose="020F0502020204030204"/>
                <a:ea typeface="+mn-ea"/>
                <a:cs typeface="+mn-cs"/>
                <a:sym typeface="Arial"/>
              </a:endParaRPr>
            </a:p>
          </p:txBody>
        </p:sp>
        <p:sp>
          <p:nvSpPr>
            <p:cNvPr id="12" name="Rectangle : coins arrondis 11">
              <a:extLst>
                <a:ext uri="{FF2B5EF4-FFF2-40B4-BE49-F238E27FC236}">
                  <a16:creationId xmlns:a16="http://schemas.microsoft.com/office/drawing/2014/main" id="{E6AC3133-9DA0-3139-FD16-7D74FBA45305}"/>
                </a:ext>
              </a:extLst>
            </p:cNvPr>
            <p:cNvSpPr/>
            <p:nvPr/>
          </p:nvSpPr>
          <p:spPr>
            <a:xfrm>
              <a:off x="7921466" y="2594893"/>
              <a:ext cx="403667" cy="510778"/>
            </a:xfrm>
            <a:prstGeom prst="roundRect">
              <a:avLst/>
            </a:prstGeom>
            <a:grp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chemeClr val="bg1"/>
                  </a:solidFill>
                  <a:effectLst/>
                  <a:uLnTx/>
                  <a:uFillTx/>
                  <a:latin typeface="Calibri" panose="020F0502020204030204"/>
                  <a:ea typeface="+mn-ea"/>
                  <a:cs typeface="+mn-cs"/>
                  <a:sym typeface="Arial"/>
                </a:rPr>
                <a:t>b</a:t>
              </a:r>
            </a:p>
          </p:txBody>
        </p:sp>
      </p:grpSp>
      <p:grpSp>
        <p:nvGrpSpPr>
          <p:cNvPr id="13" name="Groupe 12">
            <a:extLst>
              <a:ext uri="{FF2B5EF4-FFF2-40B4-BE49-F238E27FC236}">
                <a16:creationId xmlns:a16="http://schemas.microsoft.com/office/drawing/2014/main" id="{3DEE3645-4733-B4EA-1F53-D109D57DFFDF}"/>
              </a:ext>
            </a:extLst>
          </p:cNvPr>
          <p:cNvGrpSpPr/>
          <p:nvPr/>
        </p:nvGrpSpPr>
        <p:grpSpPr>
          <a:xfrm>
            <a:off x="3003212" y="5095360"/>
            <a:ext cx="3895159" cy="510778"/>
            <a:chOff x="7921466" y="2594893"/>
            <a:chExt cx="3895159" cy="510778"/>
          </a:xfrm>
        </p:grpSpPr>
        <p:sp>
          <p:nvSpPr>
            <p:cNvPr id="14" name="Rectangle : coins arrondis 13">
              <a:extLst>
                <a:ext uri="{FF2B5EF4-FFF2-40B4-BE49-F238E27FC236}">
                  <a16:creationId xmlns:a16="http://schemas.microsoft.com/office/drawing/2014/main" id="{5FC0B604-B64F-8638-36A7-3D9A387E4D71}"/>
                </a:ext>
              </a:extLst>
            </p:cNvPr>
            <p:cNvSpPr/>
            <p:nvPr/>
          </p:nvSpPr>
          <p:spPr>
            <a:xfrm>
              <a:off x="8369183" y="2594893"/>
              <a:ext cx="3447442" cy="510778"/>
            </a:xfrm>
            <a:prstGeom prst="roundRect">
              <a:avLst/>
            </a:prstGeom>
            <a:solidFill>
              <a:srgbClr val="D3E8F1"/>
            </a:solidFill>
            <a:ln w="25400" cap="flat" cmpd="sng" algn="ctr">
              <a:solidFill>
                <a:srgbClr val="000000"/>
              </a:solidFill>
              <a:prstDash val="solid"/>
            </a:ln>
            <a:effectLst/>
          </p:spPr>
          <p:txBody>
            <a:bodyPr rtlCol="0" anchor="ctr"/>
            <a:lstStyle/>
            <a:p>
              <a:pPr lvl="0" algn="ctr">
                <a:buClr>
                  <a:srgbClr val="000000"/>
                </a:buClr>
                <a:defRPr/>
              </a:pPr>
              <a:r>
                <a:rPr lang="fr-FR" sz="2400" b="1" noProof="0" dirty="0">
                  <a:solidFill>
                    <a:srgbClr val="002060"/>
                  </a:solidFill>
                  <a:latin typeface="Calibri" panose="020F0502020204030204" pitchFamily="34" charset="0"/>
                  <a:ea typeface="Calibri" panose="020F0502020204030204" pitchFamily="34" charset="0"/>
                  <a:cs typeface="Calibri" panose="020F0502020204030204" pitchFamily="34" charset="0"/>
                </a:rPr>
                <a:t>Lente et spécifique</a:t>
              </a:r>
              <a:endPar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endParaRPr>
            </a:p>
          </p:txBody>
        </p:sp>
        <p:sp>
          <p:nvSpPr>
            <p:cNvPr id="15" name="Rectangle : coins arrondis 14">
              <a:extLst>
                <a:ext uri="{FF2B5EF4-FFF2-40B4-BE49-F238E27FC236}">
                  <a16:creationId xmlns:a16="http://schemas.microsoft.com/office/drawing/2014/main" id="{E4A94329-56F2-3AD8-7B8A-AB065A25C213}"/>
                </a:ext>
              </a:extLst>
            </p:cNvPr>
            <p:cNvSpPr/>
            <p:nvPr/>
          </p:nvSpPr>
          <p:spPr>
            <a:xfrm>
              <a:off x="7921466" y="2594893"/>
              <a:ext cx="403667" cy="510778"/>
            </a:xfrm>
            <a:prstGeom prst="roundRect">
              <a:avLst/>
            </a:prstGeom>
            <a:solidFill>
              <a:srgbClr val="D3E8F1"/>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mn-ea"/>
                  <a:cs typeface="+mn-cs"/>
                  <a:sym typeface="Arial"/>
                </a:rPr>
                <a:t>c</a:t>
              </a:r>
            </a:p>
          </p:txBody>
        </p:sp>
      </p:grpSp>
      <p:pic>
        <p:nvPicPr>
          <p:cNvPr id="18" name="Image 17" descr="Une image contenant dessin humoristique, clipart&#10;&#10;Le contenu généré par l’IA peut être incorrect.">
            <a:extLst>
              <a:ext uri="{FF2B5EF4-FFF2-40B4-BE49-F238E27FC236}">
                <a16:creationId xmlns:a16="http://schemas.microsoft.com/office/drawing/2014/main" id="{20E7DE2B-F7F0-6D4F-271A-024055A0C157}"/>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8574815" y="1524277"/>
            <a:ext cx="1621236" cy="4875500"/>
          </a:xfrm>
          <a:prstGeom prst="rect">
            <a:avLst/>
          </a:prstGeom>
        </p:spPr>
      </p:pic>
    </p:spTree>
    <p:extLst>
      <p:ext uri="{BB962C8B-B14F-4D97-AF65-F5344CB8AC3E}">
        <p14:creationId xmlns:p14="http://schemas.microsoft.com/office/powerpoint/2010/main" val="31643492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990289" y="386806"/>
            <a:ext cx="10778296" cy="271642"/>
          </a:xfrm>
        </p:spPr>
        <p:txBody>
          <a:bodyPr/>
          <a:lstStyle/>
          <a:p>
            <a:r>
              <a:rPr lang="fr-FR" sz="1800" spc="-30" noProof="0" dirty="0">
                <a:solidFill>
                  <a:schemeClr val="tx1">
                    <a:lumMod val="50000"/>
                    <a:lumOff val="50000"/>
                  </a:schemeClr>
                </a:solidFill>
                <a:ea typeface="Calibri" panose="020F0502020204030204" pitchFamily="34" charset="0"/>
              </a:rPr>
              <a:t>Voici la tâche qu’on me demande de réaliser : Expliquer le rôle du système immunitaire dans la défense de l’organisme contre une maladie</a:t>
            </a:r>
            <a:r>
              <a:rPr lang="fr-FR" sz="1800" noProof="0" dirty="0">
                <a:solidFill>
                  <a:schemeClr val="tx1">
                    <a:lumMod val="50000"/>
                    <a:lumOff val="50000"/>
                  </a:schemeClr>
                </a:solidFill>
              </a:rPr>
              <a:t>. </a:t>
            </a:r>
          </a:p>
        </p:txBody>
      </p:sp>
      <p:sp>
        <p:nvSpPr>
          <p:cNvPr id="4" name="Espace réservé du contenu 3">
            <a:extLst>
              <a:ext uri="{FF2B5EF4-FFF2-40B4-BE49-F238E27FC236}">
                <a16:creationId xmlns:a16="http://schemas.microsoft.com/office/drawing/2014/main" id="{BBBD8B40-CD58-1B43-CB76-A861CE5E35E7}"/>
              </a:ext>
            </a:extLst>
          </p:cNvPr>
          <p:cNvSpPr>
            <a:spLocks noGrp="1"/>
          </p:cNvSpPr>
          <p:nvPr>
            <p:ph sz="quarter" idx="11"/>
          </p:nvPr>
        </p:nvSpPr>
        <p:spPr>
          <a:xfrm>
            <a:off x="990289" y="756340"/>
            <a:ext cx="10277475" cy="268287"/>
          </a:xfrm>
        </p:spPr>
        <p:txBody>
          <a:bodyPr/>
          <a:lstStyle/>
          <a:p>
            <a:r>
              <a:rPr lang="fr-FR" sz="1400" noProof="0" dirty="0">
                <a:solidFill>
                  <a:schemeClr val="tx1">
                    <a:lumMod val="50000"/>
                    <a:lumOff val="50000"/>
                  </a:schemeClr>
                </a:solidFill>
              </a:rPr>
              <a:t>Présenter le document. Lire la consigne. Expliquer s’il y a des mots pas clairs. Utiliser l’alternance linguistique en cas de besoin.</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350196" y="1686188"/>
            <a:ext cx="11439943" cy="4764824"/>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6" name="Rectangle à coins arrondis 3">
            <a:extLst>
              <a:ext uri="{FF2B5EF4-FFF2-40B4-BE49-F238E27FC236}">
                <a16:creationId xmlns:a16="http://schemas.microsoft.com/office/drawing/2014/main" id="{FC07275A-E311-D2D9-942E-5177E3740C0E}"/>
              </a:ext>
            </a:extLst>
          </p:cNvPr>
          <p:cNvSpPr/>
          <p:nvPr/>
        </p:nvSpPr>
        <p:spPr>
          <a:xfrm>
            <a:off x="6904755" y="2483915"/>
            <a:ext cx="4863830" cy="3607915"/>
          </a:xfrm>
          <a:prstGeom prst="roundRect">
            <a:avLst>
              <a:gd name="adj" fmla="val 6720"/>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600"/>
              </a:spcBef>
              <a:buAutoNum type="arabicPeriod"/>
            </a:pPr>
            <a:r>
              <a:rPr lang="fr-FR" sz="2000" b="1" noProof="0" dirty="0">
                <a:latin typeface="Calibri" panose="020F0502020204030204" pitchFamily="34" charset="0"/>
                <a:cs typeface="Calibri" panose="020F0502020204030204" pitchFamily="34" charset="0"/>
              </a:rPr>
              <a:t>Identifier les agents immunologiques qui interviennent pour lutter contre cette infection.</a:t>
            </a:r>
          </a:p>
          <a:p>
            <a:pPr marL="342900" indent="-342900">
              <a:spcBef>
                <a:spcPts val="600"/>
              </a:spcBef>
              <a:buAutoNum type="arabicPeriod"/>
            </a:pPr>
            <a:r>
              <a:rPr lang="fr-FR" sz="2000" b="1" noProof="0" dirty="0">
                <a:latin typeface="Calibri" panose="020F0502020204030204" pitchFamily="34" charset="0"/>
                <a:cs typeface="Calibri" panose="020F0502020204030204" pitchFamily="34" charset="0"/>
              </a:rPr>
              <a:t>Déterminer les mécanismes immunitaires qui interviennent pour lutter contre l’infection par les bactéries et les virus.</a:t>
            </a:r>
            <a:endParaRPr lang="fr-FR" sz="2000" noProof="0" dirty="0">
              <a:latin typeface="Calibri" panose="020F0502020204030204" pitchFamily="34" charset="0"/>
              <a:cs typeface="Calibri" panose="020F0502020204030204" pitchFamily="34" charset="0"/>
            </a:endParaRPr>
          </a:p>
          <a:p>
            <a:pPr marL="342900" indent="-342900">
              <a:spcBef>
                <a:spcPts val="1800"/>
              </a:spcBef>
              <a:buAutoNum type="arabicPeriod"/>
            </a:pPr>
            <a:r>
              <a:rPr lang="fr-FR" sz="2000" b="1" noProof="0" dirty="0">
                <a:latin typeface="Calibri" panose="020F0502020204030204" pitchFamily="34" charset="0"/>
                <a:cs typeface="Calibri" panose="020F0502020204030204" pitchFamily="34" charset="0"/>
              </a:rPr>
              <a:t>Expliquer les mécanismes de défense de l’organisme contre une infection due à une blessure.</a:t>
            </a:r>
            <a:endParaRPr lang="fr-FR" sz="2000" noProof="0" dirty="0">
              <a:solidFill>
                <a:schemeClr val="tx1"/>
              </a:solidFill>
              <a:latin typeface="Calibri" panose="020F0502020204030204" pitchFamily="34" charset="0"/>
              <a:cs typeface="Calibri" panose="020F0502020204030204" pitchFamily="34" charset="0"/>
            </a:endParaRP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43495" y="1288063"/>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sp>
        <p:nvSpPr>
          <p:cNvPr id="5" name="ZoneTexte 4">
            <a:extLst>
              <a:ext uri="{FF2B5EF4-FFF2-40B4-BE49-F238E27FC236}">
                <a16:creationId xmlns:a16="http://schemas.microsoft.com/office/drawing/2014/main" id="{65C306ED-40C3-49FF-A31A-E20A8803E235}"/>
              </a:ext>
            </a:extLst>
          </p:cNvPr>
          <p:cNvSpPr txBox="1"/>
          <p:nvPr/>
        </p:nvSpPr>
        <p:spPr>
          <a:xfrm>
            <a:off x="6955277" y="1944773"/>
            <a:ext cx="4533090" cy="400110"/>
          </a:xfrm>
          <a:prstGeom prst="rect">
            <a:avLst/>
          </a:prstGeom>
          <a:noFill/>
        </p:spPr>
        <p:txBody>
          <a:bodyPr wrap="square" rtlCol="0">
            <a:spAutoFit/>
          </a:bodyPr>
          <a:lstStyle/>
          <a:p>
            <a:pPr algn="l"/>
            <a:r>
              <a:rPr lang="fr-FR" sz="2000" b="1" noProof="0" dirty="0">
                <a:latin typeface="Calibri" panose="020F0502020204030204" pitchFamily="34" charset="0"/>
                <a:cs typeface="Calibri" panose="020F0502020204030204" pitchFamily="34" charset="0"/>
              </a:rPr>
              <a:t>Pour réussir ma tâche, je dois : </a:t>
            </a:r>
          </a:p>
        </p:txBody>
      </p:sp>
      <p:pic>
        <p:nvPicPr>
          <p:cNvPr id="8" name="Image 7">
            <a:extLst>
              <a:ext uri="{FF2B5EF4-FFF2-40B4-BE49-F238E27FC236}">
                <a16:creationId xmlns:a16="http://schemas.microsoft.com/office/drawing/2014/main" id="{CF531D23-FB54-C075-562A-5791B42A722C}"/>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401861" y="2454347"/>
            <a:ext cx="6295971" cy="3141744"/>
          </a:xfrm>
          <a:prstGeom prst="rect">
            <a:avLst/>
          </a:prstGeom>
        </p:spPr>
      </p:pic>
      <p:sp>
        <p:nvSpPr>
          <p:cNvPr id="7" name="Rectangle à coins arrondis 4">
            <a:extLst>
              <a:ext uri="{FF2B5EF4-FFF2-40B4-BE49-F238E27FC236}">
                <a16:creationId xmlns:a16="http://schemas.microsoft.com/office/drawing/2014/main" id="{45502605-67F9-5A2A-2B45-214973F07709}"/>
              </a:ext>
            </a:extLst>
          </p:cNvPr>
          <p:cNvSpPr/>
          <p:nvPr/>
        </p:nvSpPr>
        <p:spPr>
          <a:xfrm>
            <a:off x="1603227" y="2026280"/>
            <a:ext cx="3453535" cy="3811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tx1"/>
                </a:solidFill>
                <a:latin typeface="Calibri" panose="020F0502020204030204" pitchFamily="34" charset="0"/>
                <a:cs typeface="Calibri" panose="020F0502020204030204" pitchFamily="34" charset="0"/>
              </a:rPr>
              <a:t>Support : Texte + Schémas </a:t>
            </a:r>
          </a:p>
        </p:txBody>
      </p:sp>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6">
            <a:extLst>
              <a:ext uri="{FF2B5EF4-FFF2-40B4-BE49-F238E27FC236}">
                <a16:creationId xmlns:a16="http://schemas.microsoft.com/office/drawing/2014/main" id="{08F6034D-B046-BF5C-8CA9-A2A883DC0E2D}"/>
              </a:ext>
            </a:extLst>
          </p:cNvPr>
          <p:cNvSpPr/>
          <p:nvPr/>
        </p:nvSpPr>
        <p:spPr>
          <a:xfrm>
            <a:off x="350196" y="1686188"/>
            <a:ext cx="11439943" cy="4764824"/>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11" name="Rectangle à coins arrondis 4">
            <a:extLst>
              <a:ext uri="{FF2B5EF4-FFF2-40B4-BE49-F238E27FC236}">
                <a16:creationId xmlns:a16="http://schemas.microsoft.com/office/drawing/2014/main" id="{002989E1-0B3B-5283-C4D7-A616BD2FBCD6}"/>
              </a:ext>
            </a:extLst>
          </p:cNvPr>
          <p:cNvSpPr/>
          <p:nvPr/>
        </p:nvSpPr>
        <p:spPr>
          <a:xfrm>
            <a:off x="343495" y="1288063"/>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pic>
        <p:nvPicPr>
          <p:cNvPr id="12" name="Image 11">
            <a:extLst>
              <a:ext uri="{FF2B5EF4-FFF2-40B4-BE49-F238E27FC236}">
                <a16:creationId xmlns:a16="http://schemas.microsoft.com/office/drawing/2014/main" id="{3EDA8D47-B891-90F5-020E-49F9010D6B74}"/>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401861" y="2454347"/>
            <a:ext cx="6295971" cy="3141744"/>
          </a:xfrm>
          <a:prstGeom prst="rect">
            <a:avLst/>
          </a:prstGeom>
        </p:spPr>
      </p:pic>
      <p:sp>
        <p:nvSpPr>
          <p:cNvPr id="2" name="Titre 1"/>
          <p:cNvSpPr>
            <a:spLocks noGrp="1"/>
          </p:cNvSpPr>
          <p:nvPr>
            <p:ph type="title"/>
          </p:nvPr>
        </p:nvSpPr>
        <p:spPr/>
        <p:txBody>
          <a:bodyPr/>
          <a:lstStyle/>
          <a:p>
            <a:r>
              <a:rPr lang="fr-FR" sz="1800" spc="-30" noProof="0" dirty="0">
                <a:solidFill>
                  <a:schemeClr val="tx1">
                    <a:lumMod val="50000"/>
                    <a:lumOff val="50000"/>
                  </a:schemeClr>
                </a:solidFill>
                <a:ea typeface="Calibri" panose="020F0502020204030204" pitchFamily="34" charset="0"/>
              </a:rPr>
              <a:t>Je commence par décrire le support que je vais utiliser pour réaliser ma tâche</a:t>
            </a:r>
            <a:r>
              <a:rPr lang="fr-FR" sz="1800" noProof="0" dirty="0">
                <a:solidFill>
                  <a:schemeClr val="tx1">
                    <a:lumMod val="50000"/>
                    <a:lumOff val="50000"/>
                  </a:schemeClr>
                </a:solidFill>
              </a:rPr>
              <a:t>.</a:t>
            </a:r>
          </a:p>
        </p:txBody>
      </p:sp>
      <p:sp>
        <p:nvSpPr>
          <p:cNvPr id="4" name="ZoneTexte 3">
            <a:extLst>
              <a:ext uri="{FF2B5EF4-FFF2-40B4-BE49-F238E27FC236}">
                <a16:creationId xmlns:a16="http://schemas.microsoft.com/office/drawing/2014/main" id="{42475A73-EDE8-F69F-7E76-C72F681274A9}"/>
              </a:ext>
            </a:extLst>
          </p:cNvPr>
          <p:cNvSpPr txBox="1"/>
          <p:nvPr/>
        </p:nvSpPr>
        <p:spPr>
          <a:xfrm>
            <a:off x="6863296" y="2791327"/>
            <a:ext cx="4761379" cy="2554545"/>
          </a:xfrm>
          <a:prstGeom prst="rect">
            <a:avLst/>
          </a:prstGeom>
          <a:noFill/>
        </p:spPr>
        <p:txBody>
          <a:bodyPr wrap="square" rtlCol="0">
            <a:spAutoFit/>
          </a:bodyPr>
          <a:lstStyle/>
          <a:p>
            <a:pPr algn="l"/>
            <a:r>
              <a:rPr lang="fr-FR" sz="2000" i="1" noProof="0" dirty="0">
                <a:latin typeface="Calibri" panose="020F0502020204030204" pitchFamily="34" charset="0"/>
                <a:cs typeface="Calibri" panose="020F0502020204030204" pitchFamily="34" charset="0"/>
              </a:rPr>
              <a:t>J’observe que le document  contient des  éléments variés:</a:t>
            </a:r>
          </a:p>
          <a:p>
            <a:pPr marL="342900" indent="-342900" algn="l">
              <a:buFont typeface="Arial" panose="020B0604020202020204" pitchFamily="34" charset="0"/>
              <a:buChar char="•"/>
            </a:pPr>
            <a:r>
              <a:rPr lang="fr-FR" sz="2000" b="1" i="1" noProof="0" dirty="0">
                <a:latin typeface="Calibri" panose="020F0502020204030204" pitchFamily="34" charset="0"/>
                <a:cs typeface="Calibri" panose="020F0502020204030204" pitchFamily="34" charset="0"/>
              </a:rPr>
              <a:t>Un texte </a:t>
            </a:r>
            <a:r>
              <a:rPr lang="fr-FR" sz="2000" i="1" noProof="0" dirty="0">
                <a:latin typeface="Calibri" panose="020F0502020204030204" pitchFamily="34" charset="0"/>
                <a:cs typeface="Calibri" panose="020F0502020204030204" pitchFamily="34" charset="0"/>
              </a:rPr>
              <a:t>décrivant</a:t>
            </a:r>
            <a:r>
              <a:rPr lang="fr-FR" sz="2000" b="1" i="1" noProof="0" dirty="0">
                <a:latin typeface="Calibri" panose="020F0502020204030204" pitchFamily="34" charset="0"/>
                <a:cs typeface="Calibri" panose="020F0502020204030204" pitchFamily="34" charset="0"/>
              </a:rPr>
              <a:t> </a:t>
            </a:r>
            <a:r>
              <a:rPr lang="fr-FR" sz="2000" i="1" noProof="0" dirty="0">
                <a:latin typeface="Calibri" panose="020F0502020204030204" pitchFamily="34" charset="0"/>
                <a:cs typeface="Calibri" panose="020F0502020204030204" pitchFamily="34" charset="0"/>
              </a:rPr>
              <a:t>les symptômes de la maladie.</a:t>
            </a:r>
          </a:p>
          <a:p>
            <a:pPr marL="342900" indent="-342900" algn="l">
              <a:buFont typeface="Arial" panose="020B0604020202020204" pitchFamily="34" charset="0"/>
              <a:buChar char="•"/>
            </a:pPr>
            <a:r>
              <a:rPr lang="fr-FR" sz="2000" b="1" i="1" noProof="0" dirty="0">
                <a:latin typeface="Calibri" panose="020F0502020204030204" pitchFamily="34" charset="0"/>
                <a:cs typeface="Calibri" panose="020F0502020204030204" pitchFamily="34" charset="0"/>
              </a:rPr>
              <a:t>Des  Schémas </a:t>
            </a:r>
            <a:r>
              <a:rPr lang="fr-FR" sz="2000" i="1" noProof="0" dirty="0">
                <a:latin typeface="Calibri" panose="020F0502020204030204" pitchFamily="34" charset="0"/>
                <a:cs typeface="Calibri" panose="020F0502020204030204" pitchFamily="34" charset="0"/>
              </a:rPr>
              <a:t>représentant les mécanismes immunitaires qui interviennent pour lutter contre l’infection par les bactéries et les virus.</a:t>
            </a:r>
          </a:p>
        </p:txBody>
      </p:sp>
      <p:sp>
        <p:nvSpPr>
          <p:cNvPr id="15" name="Espace réservé du contenu 3">
            <a:extLst>
              <a:ext uri="{FF2B5EF4-FFF2-40B4-BE49-F238E27FC236}">
                <a16:creationId xmlns:a16="http://schemas.microsoft.com/office/drawing/2014/main" id="{68272EE4-D5B8-B8B3-FFAE-3E2B0B775F1E}"/>
              </a:ext>
            </a:extLst>
          </p:cNvPr>
          <p:cNvSpPr txBox="1">
            <a:spLocks/>
          </p:cNvSpPr>
          <p:nvPr/>
        </p:nvSpPr>
        <p:spPr>
          <a:xfrm>
            <a:off x="981127" y="688002"/>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noProof="0" dirty="0">
                <a:solidFill>
                  <a:schemeClr val="tx1">
                    <a:lumMod val="50000"/>
                    <a:lumOff val="50000"/>
                  </a:schemeClr>
                </a:solidFill>
              </a:rPr>
              <a:t>Indiquer sur le document les éléments. </a:t>
            </a:r>
          </a:p>
        </p:txBody>
      </p:sp>
      <p:sp>
        <p:nvSpPr>
          <p:cNvPr id="3" name="Rectangle à coins arrondis 4">
            <a:extLst>
              <a:ext uri="{FF2B5EF4-FFF2-40B4-BE49-F238E27FC236}">
                <a16:creationId xmlns:a16="http://schemas.microsoft.com/office/drawing/2014/main" id="{88F6FAA4-23B2-9008-BD78-93F38699FD62}"/>
              </a:ext>
            </a:extLst>
          </p:cNvPr>
          <p:cNvSpPr/>
          <p:nvPr/>
        </p:nvSpPr>
        <p:spPr>
          <a:xfrm>
            <a:off x="1603227" y="2026280"/>
            <a:ext cx="3453535" cy="3811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tx1"/>
                </a:solidFill>
                <a:latin typeface="Calibri" panose="020F0502020204030204" pitchFamily="34" charset="0"/>
                <a:cs typeface="Calibri" panose="020F0502020204030204" pitchFamily="34" charset="0"/>
              </a:rPr>
              <a:t>Support : Texte + Schémas </a:t>
            </a:r>
          </a:p>
        </p:txBody>
      </p:sp>
    </p:spTree>
    <p:extLst>
      <p:ext uri="{BB962C8B-B14F-4D97-AF65-F5344CB8AC3E}">
        <p14:creationId xmlns:p14="http://schemas.microsoft.com/office/powerpoint/2010/main" val="35974985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6D344-8C10-3972-57CC-2D48F0103F8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3CA2EEE-D3DF-0EE0-0CB8-0BED08071684}"/>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567342" y="1731464"/>
            <a:ext cx="9504622" cy="4742888"/>
          </a:xfrm>
          <a:prstGeom prst="rect">
            <a:avLst/>
          </a:prstGeom>
        </p:spPr>
      </p:pic>
      <p:sp>
        <p:nvSpPr>
          <p:cNvPr id="2" name="Titre 1">
            <a:extLst>
              <a:ext uri="{FF2B5EF4-FFF2-40B4-BE49-F238E27FC236}">
                <a16:creationId xmlns:a16="http://schemas.microsoft.com/office/drawing/2014/main" id="{7E97F11D-AC14-0A7F-DBCA-F13A2009CF2B}"/>
              </a:ext>
            </a:extLst>
          </p:cNvPr>
          <p:cNvSpPr>
            <a:spLocks noGrp="1"/>
          </p:cNvSpPr>
          <p:nvPr>
            <p:ph type="title"/>
          </p:nvPr>
        </p:nvSpPr>
        <p:spPr>
          <a:xfrm>
            <a:off x="818994" y="288940"/>
            <a:ext cx="10699638" cy="593387"/>
          </a:xfrm>
        </p:spPr>
        <p:txBody>
          <a:bodyPr/>
          <a:lstStyle/>
          <a:p>
            <a:pPr>
              <a:lnSpc>
                <a:spcPct val="80000"/>
              </a:lnSpc>
              <a:buClr>
                <a:srgbClr val="000000"/>
              </a:buClr>
              <a:buSzPts val="2000"/>
            </a:pPr>
            <a:r>
              <a:rPr lang="fr-FR" sz="1700" spc="-30" noProof="0" dirty="0">
                <a:solidFill>
                  <a:schemeClr val="tx1">
                    <a:lumMod val="50000"/>
                    <a:lumOff val="50000"/>
                  </a:schemeClr>
                </a:solidFill>
                <a:ea typeface="Calibri" panose="020F0502020204030204" pitchFamily="34" charset="0"/>
              </a:rPr>
              <a:t>On me demande d’identifier les agents immunologiques qui interviennent pour lutter contre cette infection. Pour cela, je cherche les cellules immunitaires dans les schémas présentés. Il s’agit des lymphocytes B et T et les phagocytes.</a:t>
            </a:r>
          </a:p>
        </p:txBody>
      </p:sp>
      <p:pic>
        <p:nvPicPr>
          <p:cNvPr id="9" name="Google Shape;289;p51">
            <a:extLst>
              <a:ext uri="{FF2B5EF4-FFF2-40B4-BE49-F238E27FC236}">
                <a16:creationId xmlns:a16="http://schemas.microsoft.com/office/drawing/2014/main" id="{4E23C21B-91EA-E344-19F6-4975E1DF1382}"/>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grpSp>
        <p:nvGrpSpPr>
          <p:cNvPr id="20" name="Groupe 19">
            <a:extLst>
              <a:ext uri="{FF2B5EF4-FFF2-40B4-BE49-F238E27FC236}">
                <a16:creationId xmlns:a16="http://schemas.microsoft.com/office/drawing/2014/main" id="{0AA3809B-63FB-338D-AA15-F07A61B526D7}"/>
              </a:ext>
            </a:extLst>
          </p:cNvPr>
          <p:cNvGrpSpPr/>
          <p:nvPr/>
        </p:nvGrpSpPr>
        <p:grpSpPr>
          <a:xfrm>
            <a:off x="435942" y="1051529"/>
            <a:ext cx="11268234" cy="510733"/>
            <a:chOff x="429249" y="1234840"/>
            <a:chExt cx="10719510" cy="510733"/>
          </a:xfrm>
        </p:grpSpPr>
        <p:sp>
          <p:nvSpPr>
            <p:cNvPr id="21" name="Google Shape;443;p19">
              <a:extLst>
                <a:ext uri="{FF2B5EF4-FFF2-40B4-BE49-F238E27FC236}">
                  <a16:creationId xmlns:a16="http://schemas.microsoft.com/office/drawing/2014/main" id="{7351DE1A-5DB7-6B2D-37EB-0CA78F7203F9}"/>
                </a:ext>
              </a:extLst>
            </p:cNvPr>
            <p:cNvSpPr/>
            <p:nvPr/>
          </p:nvSpPr>
          <p:spPr>
            <a:xfrm>
              <a:off x="713286" y="1234840"/>
              <a:ext cx="10435473"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a:t>
              </a:r>
              <a:r>
                <a:rPr lang="fr-FR" sz="2400" b="1" spc="-70" noProof="0" dirty="0">
                  <a:solidFill>
                    <a:srgbClr val="002060"/>
                  </a:solidFill>
                  <a:latin typeface="Calibri" panose="020F0502020204030204" pitchFamily="34" charset="0"/>
                  <a:ea typeface="Calibri"/>
                  <a:cs typeface="Calibri" panose="020F0502020204030204" pitchFamily="34" charset="0"/>
                  <a:sym typeface="Calibri"/>
                </a:rPr>
                <a:t>Identifiez les agents immunologiques qui interviennent pour lutter contre cette infection.</a:t>
              </a:r>
            </a:p>
          </p:txBody>
        </p:sp>
        <p:sp>
          <p:nvSpPr>
            <p:cNvPr id="22" name="Ellipse 21">
              <a:extLst>
                <a:ext uri="{FF2B5EF4-FFF2-40B4-BE49-F238E27FC236}">
                  <a16:creationId xmlns:a16="http://schemas.microsoft.com/office/drawing/2014/main" id="{CBA4056E-44FD-555F-C1DF-8CF949470C18}"/>
                </a:ext>
              </a:extLst>
            </p:cNvPr>
            <p:cNvSpPr/>
            <p:nvPr/>
          </p:nvSpPr>
          <p:spPr>
            <a:xfrm>
              <a:off x="429249" y="1267380"/>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grpSp>
        <p:nvGrpSpPr>
          <p:cNvPr id="12" name="Groupe 11">
            <a:extLst>
              <a:ext uri="{FF2B5EF4-FFF2-40B4-BE49-F238E27FC236}">
                <a16:creationId xmlns:a16="http://schemas.microsoft.com/office/drawing/2014/main" id="{94D2261A-E3A2-5D45-7C91-6E3F32ADB152}"/>
              </a:ext>
            </a:extLst>
          </p:cNvPr>
          <p:cNvGrpSpPr/>
          <p:nvPr/>
        </p:nvGrpSpPr>
        <p:grpSpPr>
          <a:xfrm>
            <a:off x="5750093" y="2704289"/>
            <a:ext cx="4731094" cy="919259"/>
            <a:chOff x="5750093" y="2704289"/>
            <a:chExt cx="4731094" cy="919259"/>
          </a:xfrm>
        </p:grpSpPr>
        <p:sp>
          <p:nvSpPr>
            <p:cNvPr id="7" name="Rectangle 6">
              <a:extLst>
                <a:ext uri="{FF2B5EF4-FFF2-40B4-BE49-F238E27FC236}">
                  <a16:creationId xmlns:a16="http://schemas.microsoft.com/office/drawing/2014/main" id="{3C984DC9-E086-AB76-EC4A-4A639820F6B7}"/>
                </a:ext>
              </a:extLst>
            </p:cNvPr>
            <p:cNvSpPr/>
            <p:nvPr/>
          </p:nvSpPr>
          <p:spPr>
            <a:xfrm>
              <a:off x="5750093" y="3395981"/>
              <a:ext cx="1604436" cy="22756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5" name="Connecteur droit avec flèche 14">
              <a:extLst>
                <a:ext uri="{FF2B5EF4-FFF2-40B4-BE49-F238E27FC236}">
                  <a16:creationId xmlns:a16="http://schemas.microsoft.com/office/drawing/2014/main" id="{761E94F5-7003-980B-EB4B-C7E74F04C4D2}"/>
                </a:ext>
              </a:extLst>
            </p:cNvPr>
            <p:cNvCxnSpPr>
              <a:cxnSpLocks/>
              <a:endCxn id="7" idx="3"/>
            </p:cNvCxnSpPr>
            <p:nvPr/>
          </p:nvCxnSpPr>
          <p:spPr>
            <a:xfrm flipH="1">
              <a:off x="7354529" y="2704289"/>
              <a:ext cx="3126658" cy="805476"/>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3" name="Groupe 12">
            <a:extLst>
              <a:ext uri="{FF2B5EF4-FFF2-40B4-BE49-F238E27FC236}">
                <a16:creationId xmlns:a16="http://schemas.microsoft.com/office/drawing/2014/main" id="{B49E7C0F-C006-8E2D-5DCB-4B4663581521}"/>
              </a:ext>
            </a:extLst>
          </p:cNvPr>
          <p:cNvGrpSpPr/>
          <p:nvPr/>
        </p:nvGrpSpPr>
        <p:grpSpPr>
          <a:xfrm>
            <a:off x="2859933" y="4201457"/>
            <a:ext cx="7729515" cy="1924834"/>
            <a:chOff x="2859933" y="4201457"/>
            <a:chExt cx="7729515" cy="1924834"/>
          </a:xfrm>
        </p:grpSpPr>
        <p:sp>
          <p:nvSpPr>
            <p:cNvPr id="10" name="Rectangle 9">
              <a:extLst>
                <a:ext uri="{FF2B5EF4-FFF2-40B4-BE49-F238E27FC236}">
                  <a16:creationId xmlns:a16="http://schemas.microsoft.com/office/drawing/2014/main" id="{7862E45B-6421-4864-D472-38A300DAEF85}"/>
                </a:ext>
              </a:extLst>
            </p:cNvPr>
            <p:cNvSpPr/>
            <p:nvPr/>
          </p:nvSpPr>
          <p:spPr>
            <a:xfrm>
              <a:off x="2859933" y="5879857"/>
              <a:ext cx="1063558" cy="24643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6" name="Connecteur droit avec flèche 15">
              <a:extLst>
                <a:ext uri="{FF2B5EF4-FFF2-40B4-BE49-F238E27FC236}">
                  <a16:creationId xmlns:a16="http://schemas.microsoft.com/office/drawing/2014/main" id="{8E26D241-993F-C148-1DB0-9AD87545F482}"/>
                </a:ext>
              </a:extLst>
            </p:cNvPr>
            <p:cNvCxnSpPr>
              <a:cxnSpLocks/>
              <a:endCxn id="10" idx="3"/>
            </p:cNvCxnSpPr>
            <p:nvPr/>
          </p:nvCxnSpPr>
          <p:spPr>
            <a:xfrm flipH="1">
              <a:off x="3923491" y="4201457"/>
              <a:ext cx="6665957" cy="1801617"/>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191274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FD03DF-A9E0-75EE-6931-066D098636BB}"/>
              </a:ext>
            </a:extLst>
          </p:cNvPr>
          <p:cNvSpPr>
            <a:spLocks noGrp="1"/>
          </p:cNvSpPr>
          <p:nvPr>
            <p:ph type="title"/>
          </p:nvPr>
        </p:nvSpPr>
        <p:spPr>
          <a:xfrm>
            <a:off x="923241" y="435025"/>
            <a:ext cx="10779133" cy="275171"/>
          </a:xfrm>
        </p:spPr>
        <p:txBody>
          <a:bodyPr/>
          <a:lstStyle/>
          <a:p>
            <a:r>
              <a:rPr lang="fr-FR" spc="-30" noProof="0" dirty="0">
                <a:solidFill>
                  <a:schemeClr val="tx1">
                    <a:lumMod val="50000"/>
                    <a:lumOff val="50000"/>
                  </a:schemeClr>
                </a:solidFill>
                <a:ea typeface="Calibri" panose="020F0502020204030204" pitchFamily="34" charset="0"/>
              </a:rPr>
              <a:t>Je passe à la deuxième consigne, je dois donc chercher les indices qui montre l’intervention de l’un des mécanismes de l’immunité. Je remarque la présence des phagocytes dans le foyer de l’inflammation locale et que ces phagocytes contiennent des bactéries. Je peux déduire alors l’implication de la phagocytose.</a:t>
            </a:r>
          </a:p>
        </p:txBody>
      </p:sp>
      <p:pic>
        <p:nvPicPr>
          <p:cNvPr id="12" name="Espace réservé du contenu 11">
            <a:extLst>
              <a:ext uri="{FF2B5EF4-FFF2-40B4-BE49-F238E27FC236}">
                <a16:creationId xmlns:a16="http://schemas.microsoft.com/office/drawing/2014/main" id="{10CE4B36-D169-38DC-8142-894323684774}"/>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958610" y="2266544"/>
            <a:ext cx="7327413" cy="3764604"/>
          </a:xfrm>
          <a:prstGeom prst="rect">
            <a:avLst/>
          </a:prstGeom>
          <a:ln>
            <a:noFill/>
          </a:ln>
        </p:spPr>
      </p:pic>
      <p:grpSp>
        <p:nvGrpSpPr>
          <p:cNvPr id="6" name="Groupe 5">
            <a:extLst>
              <a:ext uri="{FF2B5EF4-FFF2-40B4-BE49-F238E27FC236}">
                <a16:creationId xmlns:a16="http://schemas.microsoft.com/office/drawing/2014/main" id="{8391134E-A68D-C813-3E38-C93530D53362}"/>
              </a:ext>
            </a:extLst>
          </p:cNvPr>
          <p:cNvGrpSpPr/>
          <p:nvPr/>
        </p:nvGrpSpPr>
        <p:grpSpPr>
          <a:xfrm>
            <a:off x="339451" y="1028692"/>
            <a:ext cx="11513098" cy="919356"/>
            <a:chOff x="304727" y="1147291"/>
            <a:chExt cx="10782631" cy="919356"/>
          </a:xfrm>
        </p:grpSpPr>
        <p:sp>
          <p:nvSpPr>
            <p:cNvPr id="7" name="Google Shape;443;p19">
              <a:extLst>
                <a:ext uri="{FF2B5EF4-FFF2-40B4-BE49-F238E27FC236}">
                  <a16:creationId xmlns:a16="http://schemas.microsoft.com/office/drawing/2014/main" id="{65A9CAA8-38FA-8503-3919-D36D21771FDB}"/>
                </a:ext>
              </a:extLst>
            </p:cNvPr>
            <p:cNvSpPr/>
            <p:nvPr/>
          </p:nvSpPr>
          <p:spPr>
            <a:xfrm>
              <a:off x="619714" y="1147291"/>
              <a:ext cx="10467644" cy="919356"/>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10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spc="-100" noProof="0" dirty="0">
                  <a:solidFill>
                    <a:srgbClr val="002060"/>
                  </a:solidFill>
                  <a:latin typeface="Calibri" panose="020F0502020204030204" pitchFamily="34" charset="0"/>
                  <a:ea typeface="Calibri"/>
                  <a:cs typeface="Calibri" panose="020F0502020204030204" pitchFamily="34" charset="0"/>
                  <a:sym typeface="Calibri"/>
                </a:rPr>
                <a:t> Déterminez les mécanismes immunitaires qui interviennent pour lutter contre l’infection par les bactéries et les virus.</a:t>
              </a:r>
            </a:p>
          </p:txBody>
        </p:sp>
        <p:sp>
          <p:nvSpPr>
            <p:cNvPr id="8" name="Ellipse 7">
              <a:extLst>
                <a:ext uri="{FF2B5EF4-FFF2-40B4-BE49-F238E27FC236}">
                  <a16:creationId xmlns:a16="http://schemas.microsoft.com/office/drawing/2014/main" id="{FEB3B415-6ACC-5527-8B23-279B88925981}"/>
                </a:ext>
              </a:extLst>
            </p:cNvPr>
            <p:cNvSpPr/>
            <p:nvPr/>
          </p:nvSpPr>
          <p:spPr>
            <a:xfrm>
              <a:off x="304727" y="1205657"/>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sp>
        <p:nvSpPr>
          <p:cNvPr id="14" name="ZoneTexte 13">
            <a:extLst>
              <a:ext uri="{FF2B5EF4-FFF2-40B4-BE49-F238E27FC236}">
                <a16:creationId xmlns:a16="http://schemas.microsoft.com/office/drawing/2014/main" id="{6FF86CAC-AB0E-90E3-5CE4-2ACB405126D7}"/>
              </a:ext>
            </a:extLst>
          </p:cNvPr>
          <p:cNvSpPr txBox="1"/>
          <p:nvPr/>
        </p:nvSpPr>
        <p:spPr>
          <a:xfrm>
            <a:off x="3618689" y="5437762"/>
            <a:ext cx="1546698"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Phagocytes</a:t>
            </a:r>
          </a:p>
        </p:txBody>
      </p:sp>
      <p:sp>
        <p:nvSpPr>
          <p:cNvPr id="15" name="ZoneTexte 14">
            <a:extLst>
              <a:ext uri="{FF2B5EF4-FFF2-40B4-BE49-F238E27FC236}">
                <a16:creationId xmlns:a16="http://schemas.microsoft.com/office/drawing/2014/main" id="{FACC5D61-8AE0-7513-19DA-5BE16E5966FB}"/>
              </a:ext>
            </a:extLst>
          </p:cNvPr>
          <p:cNvSpPr txBox="1"/>
          <p:nvPr/>
        </p:nvSpPr>
        <p:spPr>
          <a:xfrm>
            <a:off x="5340485" y="3881337"/>
            <a:ext cx="1449421"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phagocytes</a:t>
            </a:r>
          </a:p>
        </p:txBody>
      </p:sp>
      <p:grpSp>
        <p:nvGrpSpPr>
          <p:cNvPr id="13" name="Groupe 12">
            <a:extLst>
              <a:ext uri="{FF2B5EF4-FFF2-40B4-BE49-F238E27FC236}">
                <a16:creationId xmlns:a16="http://schemas.microsoft.com/office/drawing/2014/main" id="{86E7F61B-CF8C-C5B0-42F0-DFA4BF87AA14}"/>
              </a:ext>
            </a:extLst>
          </p:cNvPr>
          <p:cNvGrpSpPr/>
          <p:nvPr/>
        </p:nvGrpSpPr>
        <p:grpSpPr>
          <a:xfrm>
            <a:off x="7693608" y="4418267"/>
            <a:ext cx="3419509" cy="525295"/>
            <a:chOff x="7693608" y="4418267"/>
            <a:chExt cx="3419509" cy="525295"/>
          </a:xfrm>
        </p:grpSpPr>
        <p:sp>
          <p:nvSpPr>
            <p:cNvPr id="16" name="Flèche : droite 15">
              <a:extLst>
                <a:ext uri="{FF2B5EF4-FFF2-40B4-BE49-F238E27FC236}">
                  <a16:creationId xmlns:a16="http://schemas.microsoft.com/office/drawing/2014/main" id="{C787E989-4D39-ACDC-98A8-E9A848E4BA3C}"/>
                </a:ext>
              </a:extLst>
            </p:cNvPr>
            <p:cNvSpPr/>
            <p:nvPr/>
          </p:nvSpPr>
          <p:spPr>
            <a:xfrm>
              <a:off x="7693608" y="4418267"/>
              <a:ext cx="982493" cy="525295"/>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7" name="ZoneTexte 16">
              <a:extLst>
                <a:ext uri="{FF2B5EF4-FFF2-40B4-BE49-F238E27FC236}">
                  <a16:creationId xmlns:a16="http://schemas.microsoft.com/office/drawing/2014/main" id="{6A140E48-B169-93B7-341A-637167602113}"/>
                </a:ext>
              </a:extLst>
            </p:cNvPr>
            <p:cNvSpPr txBox="1"/>
            <p:nvPr/>
          </p:nvSpPr>
          <p:spPr>
            <a:xfrm>
              <a:off x="8963304" y="4450081"/>
              <a:ext cx="2149813" cy="461665"/>
            </a:xfrm>
            <a:prstGeom prst="rect">
              <a:avLst/>
            </a:prstGeom>
            <a:noFill/>
            <a:ln>
              <a:solidFill>
                <a:srgbClr val="FF0000"/>
              </a:solidFill>
            </a:ln>
          </p:spPr>
          <p:txBody>
            <a:bodyPr wrap="square" rtlCol="0">
              <a:spAutoFit/>
            </a:bodyPr>
            <a:lstStyle/>
            <a:p>
              <a:pPr algn="ctr"/>
              <a:r>
                <a:rPr lang="fr-FR" sz="2400" b="1" noProof="0" dirty="0">
                  <a:latin typeface="Calibri" panose="020F0502020204030204" pitchFamily="34" charset="0"/>
                  <a:cs typeface="Calibri" panose="020F0502020204030204" pitchFamily="34" charset="0"/>
                </a:rPr>
                <a:t>Phagocytose</a:t>
              </a:r>
            </a:p>
          </p:txBody>
        </p:sp>
      </p:grpSp>
      <p:sp>
        <p:nvSpPr>
          <p:cNvPr id="3" name="ZoneTexte 2">
            <a:extLst>
              <a:ext uri="{FF2B5EF4-FFF2-40B4-BE49-F238E27FC236}">
                <a16:creationId xmlns:a16="http://schemas.microsoft.com/office/drawing/2014/main" id="{B41EA2D7-67C0-7AA5-564A-F20075794585}"/>
              </a:ext>
            </a:extLst>
          </p:cNvPr>
          <p:cNvSpPr txBox="1"/>
          <p:nvPr/>
        </p:nvSpPr>
        <p:spPr>
          <a:xfrm>
            <a:off x="6945549" y="3900792"/>
            <a:ext cx="1556425"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Bactéries </a:t>
            </a:r>
          </a:p>
        </p:txBody>
      </p:sp>
      <p:sp>
        <p:nvSpPr>
          <p:cNvPr id="5" name="Flèche : bas 4">
            <a:extLst>
              <a:ext uri="{FF2B5EF4-FFF2-40B4-BE49-F238E27FC236}">
                <a16:creationId xmlns:a16="http://schemas.microsoft.com/office/drawing/2014/main" id="{5FAB0282-5F15-EF74-9172-5F17FF8F5631}"/>
              </a:ext>
            </a:extLst>
          </p:cNvPr>
          <p:cNvSpPr/>
          <p:nvPr/>
        </p:nvSpPr>
        <p:spPr>
          <a:xfrm>
            <a:off x="5834652" y="3409545"/>
            <a:ext cx="418290" cy="471792"/>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9" name="ZoneTexte 8">
            <a:extLst>
              <a:ext uri="{FF2B5EF4-FFF2-40B4-BE49-F238E27FC236}">
                <a16:creationId xmlns:a16="http://schemas.microsoft.com/office/drawing/2014/main" id="{98A6F61E-D359-1A9D-6C6E-9B53E141D354}"/>
              </a:ext>
            </a:extLst>
          </p:cNvPr>
          <p:cNvSpPr txBox="1"/>
          <p:nvPr/>
        </p:nvSpPr>
        <p:spPr>
          <a:xfrm>
            <a:off x="8374049" y="5162517"/>
            <a:ext cx="3328325" cy="830997"/>
          </a:xfrm>
          <a:prstGeom prst="rect">
            <a:avLst/>
          </a:prstGeom>
          <a:noFill/>
        </p:spPr>
        <p:txBody>
          <a:bodyPr wrap="square" rtlCol="0">
            <a:spAutoFit/>
          </a:bodyPr>
          <a:lstStyle/>
          <a:p>
            <a:pPr algn="ctr"/>
            <a:r>
              <a:rPr lang="fr-FR" sz="2400" b="1" noProof="0" dirty="0">
                <a:solidFill>
                  <a:srgbClr val="FF0000"/>
                </a:solidFill>
                <a:latin typeface="Calibri" panose="020F0502020204030204" pitchFamily="34" charset="0"/>
                <a:cs typeface="Calibri" panose="020F0502020204030204" pitchFamily="34" charset="0"/>
              </a:rPr>
              <a:t>Réaction rapide non spécifique.</a:t>
            </a:r>
          </a:p>
        </p:txBody>
      </p:sp>
      <p:sp>
        <p:nvSpPr>
          <p:cNvPr id="11" name="Flèche : bas 10">
            <a:extLst>
              <a:ext uri="{FF2B5EF4-FFF2-40B4-BE49-F238E27FC236}">
                <a16:creationId xmlns:a16="http://schemas.microsoft.com/office/drawing/2014/main" id="{6E60A4B1-DE3C-C87B-4ED0-1EF64924B425}"/>
              </a:ext>
            </a:extLst>
          </p:cNvPr>
          <p:cNvSpPr/>
          <p:nvPr/>
        </p:nvSpPr>
        <p:spPr>
          <a:xfrm>
            <a:off x="7228623" y="3409545"/>
            <a:ext cx="418290" cy="471792"/>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Tree>
    <p:extLst>
      <p:ext uri="{BB962C8B-B14F-4D97-AF65-F5344CB8AC3E}">
        <p14:creationId xmlns:p14="http://schemas.microsoft.com/office/powerpoint/2010/main" val="5677524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D16C4-F84A-3832-98BA-3F4EE646AD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EBEF13-B0CF-8ED4-F4EE-76FE8941376B}"/>
              </a:ext>
            </a:extLst>
          </p:cNvPr>
          <p:cNvSpPr>
            <a:spLocks noGrp="1"/>
          </p:cNvSpPr>
          <p:nvPr>
            <p:ph type="title"/>
          </p:nvPr>
        </p:nvSpPr>
        <p:spPr>
          <a:xfrm>
            <a:off x="1030246" y="280193"/>
            <a:ext cx="10790279" cy="383087"/>
          </a:xfrm>
        </p:spPr>
        <p:txBody>
          <a:bodyPr/>
          <a:lstStyle/>
          <a:p>
            <a:r>
              <a:rPr lang="fr-FR" spc="-30" noProof="0" dirty="0">
                <a:solidFill>
                  <a:schemeClr val="tx1">
                    <a:lumMod val="50000"/>
                    <a:lumOff val="50000"/>
                  </a:schemeClr>
                </a:solidFill>
                <a:ea typeface="Calibri" panose="020F0502020204030204" pitchFamily="34" charset="0"/>
              </a:rPr>
              <a:t>Je cherche dans le deuxième document d’autres mécanismes de l’immunité qui interviennent contre l’infection. Je remarque que les ganglions se gonflent c’est un signe de l’activation des lymphocytes, leur nombre augmente. Je décris le rôle des lymphocytes T. </a:t>
            </a:r>
          </a:p>
        </p:txBody>
      </p:sp>
      <p:grpSp>
        <p:nvGrpSpPr>
          <p:cNvPr id="6" name="Groupe 5">
            <a:extLst>
              <a:ext uri="{FF2B5EF4-FFF2-40B4-BE49-F238E27FC236}">
                <a16:creationId xmlns:a16="http://schemas.microsoft.com/office/drawing/2014/main" id="{0C4F6AEE-B5A7-2A1F-749A-5E99AB2DA07D}"/>
              </a:ext>
            </a:extLst>
          </p:cNvPr>
          <p:cNvGrpSpPr/>
          <p:nvPr/>
        </p:nvGrpSpPr>
        <p:grpSpPr>
          <a:xfrm>
            <a:off x="339451" y="1028692"/>
            <a:ext cx="11362923" cy="919356"/>
            <a:chOff x="304727" y="1147291"/>
            <a:chExt cx="10641984" cy="919356"/>
          </a:xfrm>
        </p:grpSpPr>
        <p:sp>
          <p:nvSpPr>
            <p:cNvPr id="7" name="Google Shape;443;p19">
              <a:extLst>
                <a:ext uri="{FF2B5EF4-FFF2-40B4-BE49-F238E27FC236}">
                  <a16:creationId xmlns:a16="http://schemas.microsoft.com/office/drawing/2014/main" id="{5D615FBD-A9B3-396C-D993-A3BE9AE89C10}"/>
                </a:ext>
              </a:extLst>
            </p:cNvPr>
            <p:cNvSpPr/>
            <p:nvPr/>
          </p:nvSpPr>
          <p:spPr>
            <a:xfrm>
              <a:off x="619714" y="1147291"/>
              <a:ext cx="10326997" cy="919356"/>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50" normalizeH="0" baseline="0" noProof="0" dirty="0">
                  <a:ln>
                    <a:noFill/>
                  </a:ln>
                  <a:solidFill>
                    <a:srgbClr val="002060"/>
                  </a:solidFill>
                  <a:effectLst/>
                  <a:uLnTx/>
                  <a:uFillTx/>
                  <a:latin typeface="Calibri" panose="020F0502020204030204" pitchFamily="34" charset="0"/>
                  <a:ea typeface="Calibri"/>
                  <a:cs typeface="Calibri" panose="020F0502020204030204" pitchFamily="34" charset="0"/>
                  <a:sym typeface="Wingdings" panose="05000000000000000000" pitchFamily="2" charset="2"/>
                </a:rPr>
                <a:t> </a:t>
              </a:r>
              <a:r>
                <a:rPr kumimoji="0" lang="fr-FR" sz="2400" b="1" i="0" u="none" strike="noStrike" kern="1200" cap="none" spc="0" normalizeH="0" baseline="0" noProof="0" dirty="0">
                  <a:ln>
                    <a:noFill/>
                  </a:ln>
                  <a:solidFill>
                    <a:srgbClr val="002060"/>
                  </a:solidFill>
                  <a:effectLst/>
                  <a:uLnTx/>
                  <a:uFillTx/>
                  <a:latin typeface="Calibri" panose="020F0502020204030204" pitchFamily="34" charset="0"/>
                  <a:ea typeface="Calibri"/>
                  <a:cs typeface="Calibri" panose="020F0502020204030204" pitchFamily="34" charset="0"/>
                  <a:sym typeface="Calibri"/>
                </a:rPr>
                <a:t> Déterminez les mécanismes immunitaires qui interviennent pour lutter contre l’infection par les bactéries et les virus.</a:t>
              </a:r>
            </a:p>
          </p:txBody>
        </p:sp>
        <p:sp>
          <p:nvSpPr>
            <p:cNvPr id="8" name="Ellipse 7">
              <a:extLst>
                <a:ext uri="{FF2B5EF4-FFF2-40B4-BE49-F238E27FC236}">
                  <a16:creationId xmlns:a16="http://schemas.microsoft.com/office/drawing/2014/main" id="{9D66F6A7-4FB0-0419-26C8-1C65D75D86C1}"/>
                </a:ext>
              </a:extLst>
            </p:cNvPr>
            <p:cNvSpPr/>
            <p:nvPr/>
          </p:nvSpPr>
          <p:spPr>
            <a:xfrm>
              <a:off x="304727" y="1205657"/>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a:t>
              </a:r>
              <a:endPar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26" name="Groupe 25">
            <a:extLst>
              <a:ext uri="{FF2B5EF4-FFF2-40B4-BE49-F238E27FC236}">
                <a16:creationId xmlns:a16="http://schemas.microsoft.com/office/drawing/2014/main" id="{9D1B9471-5D57-74AF-2D4C-9DD647E0C358}"/>
              </a:ext>
            </a:extLst>
          </p:cNvPr>
          <p:cNvGrpSpPr/>
          <p:nvPr/>
        </p:nvGrpSpPr>
        <p:grpSpPr>
          <a:xfrm>
            <a:off x="525294" y="2358262"/>
            <a:ext cx="4357991" cy="3585338"/>
            <a:chOff x="3278222" y="2280441"/>
            <a:chExt cx="4357991" cy="3585338"/>
          </a:xfrm>
        </p:grpSpPr>
        <p:pic>
          <p:nvPicPr>
            <p:cNvPr id="19" name="Image 18" descr="Une image contenant squelette, joint, dessin, art&#10;&#10;Le contenu généré par l’IA peut être incorrect.">
              <a:extLst>
                <a:ext uri="{FF2B5EF4-FFF2-40B4-BE49-F238E27FC236}">
                  <a16:creationId xmlns:a16="http://schemas.microsoft.com/office/drawing/2014/main" id="{81CFBCBC-C090-8EAF-7A06-10E1D6DEC801}"/>
                </a:ext>
              </a:extLst>
            </p:cNvPr>
            <p:cNvPicPr>
              <a:picLocks noChangeAspect="1"/>
            </p:cNvPicPr>
            <p:nvPr/>
          </p:nvPicPr>
          <p:blipFill>
            <a:blip r:embed="rId2"/>
            <a:srcRect l="9083" b="10399"/>
            <a:stretch>
              <a:fillRect/>
            </a:stretch>
          </p:blipFill>
          <p:spPr>
            <a:xfrm>
              <a:off x="5826868" y="2280441"/>
              <a:ext cx="1809345" cy="3585338"/>
            </a:xfrm>
            <a:prstGeom prst="rect">
              <a:avLst/>
            </a:prstGeom>
          </p:spPr>
        </p:pic>
        <p:sp>
          <p:nvSpPr>
            <p:cNvPr id="20" name="ZoneTexte 19">
              <a:extLst>
                <a:ext uri="{FF2B5EF4-FFF2-40B4-BE49-F238E27FC236}">
                  <a16:creationId xmlns:a16="http://schemas.microsoft.com/office/drawing/2014/main" id="{A029F6DB-94B8-AE9E-6C01-4B839F45D60D}"/>
                </a:ext>
              </a:extLst>
            </p:cNvPr>
            <p:cNvSpPr txBox="1"/>
            <p:nvPr/>
          </p:nvSpPr>
          <p:spPr>
            <a:xfrm>
              <a:off x="3278222" y="3278222"/>
              <a:ext cx="243191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ganglions se gonflent suite à une activation des lymphocytes T et B</a:t>
              </a:r>
            </a:p>
          </p:txBody>
        </p:sp>
        <p:cxnSp>
          <p:nvCxnSpPr>
            <p:cNvPr id="22" name="Connecteur droit 21">
              <a:extLst>
                <a:ext uri="{FF2B5EF4-FFF2-40B4-BE49-F238E27FC236}">
                  <a16:creationId xmlns:a16="http://schemas.microsoft.com/office/drawing/2014/main" id="{7307E9D1-9480-A4C1-F1CB-9BD43B809072}"/>
                </a:ext>
              </a:extLst>
            </p:cNvPr>
            <p:cNvCxnSpPr/>
            <p:nvPr/>
          </p:nvCxnSpPr>
          <p:spPr>
            <a:xfrm>
              <a:off x="5389123" y="3813243"/>
              <a:ext cx="486383" cy="0"/>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C5CC961D-B4D2-EB67-B0A2-2F4F9E9CC1C5}"/>
                </a:ext>
              </a:extLst>
            </p:cNvPr>
            <p:cNvCxnSpPr>
              <a:cxnSpLocks/>
            </p:cNvCxnSpPr>
            <p:nvPr/>
          </p:nvCxnSpPr>
          <p:spPr>
            <a:xfrm flipV="1">
              <a:off x="5350213" y="4345022"/>
              <a:ext cx="483140" cy="3242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25" name="ZoneTexte 24">
              <a:extLst>
                <a:ext uri="{FF2B5EF4-FFF2-40B4-BE49-F238E27FC236}">
                  <a16:creationId xmlns:a16="http://schemas.microsoft.com/office/drawing/2014/main" id="{DEAF49EA-7732-5D49-05DA-FC689E353FEE}"/>
                </a:ext>
              </a:extLst>
            </p:cNvPr>
            <p:cNvSpPr txBox="1"/>
            <p:nvPr/>
          </p:nvSpPr>
          <p:spPr>
            <a:xfrm>
              <a:off x="4455268" y="4474723"/>
              <a:ext cx="131323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Blessure</a:t>
              </a:r>
            </a:p>
          </p:txBody>
        </p:sp>
      </p:grpSp>
      <p:grpSp>
        <p:nvGrpSpPr>
          <p:cNvPr id="5" name="Groupe 4">
            <a:extLst>
              <a:ext uri="{FF2B5EF4-FFF2-40B4-BE49-F238E27FC236}">
                <a16:creationId xmlns:a16="http://schemas.microsoft.com/office/drawing/2014/main" id="{D39784A3-258B-FB86-B154-DE3CD5118C15}"/>
              </a:ext>
            </a:extLst>
          </p:cNvPr>
          <p:cNvGrpSpPr/>
          <p:nvPr/>
        </p:nvGrpSpPr>
        <p:grpSpPr>
          <a:xfrm>
            <a:off x="5197509" y="3305641"/>
            <a:ext cx="4478472" cy="476656"/>
            <a:chOff x="5197509" y="3305641"/>
            <a:chExt cx="4478472" cy="476656"/>
          </a:xfrm>
        </p:grpSpPr>
        <p:sp>
          <p:nvSpPr>
            <p:cNvPr id="16" name="Flèche : droite 15">
              <a:extLst>
                <a:ext uri="{FF2B5EF4-FFF2-40B4-BE49-F238E27FC236}">
                  <a16:creationId xmlns:a16="http://schemas.microsoft.com/office/drawing/2014/main" id="{CD3AA07C-5AB1-219D-E1F0-4E2266A5F9DD}"/>
                </a:ext>
              </a:extLst>
            </p:cNvPr>
            <p:cNvSpPr/>
            <p:nvPr/>
          </p:nvSpPr>
          <p:spPr>
            <a:xfrm>
              <a:off x="5197509" y="3305641"/>
              <a:ext cx="584266" cy="47665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9" name="ZoneTexte 28">
              <a:extLst>
                <a:ext uri="{FF2B5EF4-FFF2-40B4-BE49-F238E27FC236}">
                  <a16:creationId xmlns:a16="http://schemas.microsoft.com/office/drawing/2014/main" id="{ADE0A658-ACF1-23B4-69B5-1C112BD18D58}"/>
                </a:ext>
              </a:extLst>
            </p:cNvPr>
            <p:cNvSpPr txBox="1"/>
            <p:nvPr/>
          </p:nvSpPr>
          <p:spPr>
            <a:xfrm>
              <a:off x="6096000" y="3343914"/>
              <a:ext cx="3579981" cy="400110"/>
            </a:xfrm>
            <a:prstGeom prst="rect">
              <a:avLst/>
            </a:prstGeom>
            <a:noFill/>
            <a:ln w="19050">
              <a:solidFill>
                <a:schemeClr val="accent1"/>
              </a:solidFill>
              <a:prstDash val="dash"/>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Activation des lymphocytes T</a:t>
              </a:r>
            </a:p>
          </p:txBody>
        </p:sp>
      </p:grpSp>
      <p:grpSp>
        <p:nvGrpSpPr>
          <p:cNvPr id="11" name="Groupe 10">
            <a:extLst>
              <a:ext uri="{FF2B5EF4-FFF2-40B4-BE49-F238E27FC236}">
                <a16:creationId xmlns:a16="http://schemas.microsoft.com/office/drawing/2014/main" id="{05870B4C-F950-D35C-2BCF-D1308F8C29E8}"/>
              </a:ext>
            </a:extLst>
          </p:cNvPr>
          <p:cNvGrpSpPr/>
          <p:nvPr/>
        </p:nvGrpSpPr>
        <p:grpSpPr>
          <a:xfrm>
            <a:off x="5529569" y="3754877"/>
            <a:ext cx="4557002" cy="1124239"/>
            <a:chOff x="5529569" y="3754877"/>
            <a:chExt cx="4557002" cy="1124239"/>
          </a:xfrm>
        </p:grpSpPr>
        <p:sp>
          <p:nvSpPr>
            <p:cNvPr id="28" name="ZoneTexte 27">
              <a:extLst>
                <a:ext uri="{FF2B5EF4-FFF2-40B4-BE49-F238E27FC236}">
                  <a16:creationId xmlns:a16="http://schemas.microsoft.com/office/drawing/2014/main" id="{57C2667C-8AA2-467C-E154-1D1D86BD4750}"/>
                </a:ext>
              </a:extLst>
            </p:cNvPr>
            <p:cNvSpPr txBox="1"/>
            <p:nvPr/>
          </p:nvSpPr>
          <p:spPr>
            <a:xfrm>
              <a:off x="5529569" y="4479006"/>
              <a:ext cx="4557002" cy="400110"/>
            </a:xfrm>
            <a:prstGeom prst="rect">
              <a:avLst/>
            </a:prstGeom>
            <a:noFill/>
            <a:ln w="19050">
              <a:solidFill>
                <a:schemeClr val="accent1"/>
              </a:solidFill>
              <a:prstDash val="dash"/>
            </a:ln>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2000" b="0" i="0" u="none" strike="noStrike" cap="none" spc="0" normalizeH="0" baseline="0">
                  <a:ln>
                    <a:noFill/>
                  </a:ln>
                  <a:solidFill>
                    <a:prstClr val="black"/>
                  </a:solidFill>
                  <a:effectLst/>
                  <a:uLnTx/>
                  <a:uFillTx/>
                  <a:latin typeface="Aptos" panose="02110004020202020204"/>
                </a:defRPr>
              </a:lvl1pPr>
            </a:lstStyle>
            <a:p>
              <a:r>
                <a:rPr lang="fr-FR" b="1" noProof="0" dirty="0">
                  <a:latin typeface="Calibri" panose="020F0502020204030204" pitchFamily="34" charset="0"/>
                  <a:cs typeface="Calibri" panose="020F0502020204030204" pitchFamily="34" charset="0"/>
                </a:rPr>
                <a:t>Production des lymphocytes T tueurs</a:t>
              </a:r>
            </a:p>
          </p:txBody>
        </p:sp>
        <p:cxnSp>
          <p:nvCxnSpPr>
            <p:cNvPr id="31" name="Connecteur droit avec flèche 30">
              <a:extLst>
                <a:ext uri="{FF2B5EF4-FFF2-40B4-BE49-F238E27FC236}">
                  <a16:creationId xmlns:a16="http://schemas.microsoft.com/office/drawing/2014/main" id="{7C714BF7-B2E3-2ACC-E55E-3C98496B9AF9}"/>
                </a:ext>
              </a:extLst>
            </p:cNvPr>
            <p:cNvCxnSpPr>
              <a:cxnSpLocks/>
            </p:cNvCxnSpPr>
            <p:nvPr/>
          </p:nvCxnSpPr>
          <p:spPr>
            <a:xfrm>
              <a:off x="7791857" y="3754877"/>
              <a:ext cx="0" cy="6906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2" name="Groupe 11">
            <a:extLst>
              <a:ext uri="{FF2B5EF4-FFF2-40B4-BE49-F238E27FC236}">
                <a16:creationId xmlns:a16="http://schemas.microsoft.com/office/drawing/2014/main" id="{D91308B9-9D14-ABD4-F24E-CAADB042E946}"/>
              </a:ext>
            </a:extLst>
          </p:cNvPr>
          <p:cNvGrpSpPr/>
          <p:nvPr/>
        </p:nvGrpSpPr>
        <p:grpSpPr>
          <a:xfrm>
            <a:off x="5270382" y="4977320"/>
            <a:ext cx="5042949" cy="1090773"/>
            <a:chOff x="5270382" y="4977320"/>
            <a:chExt cx="5042949" cy="1090773"/>
          </a:xfrm>
        </p:grpSpPr>
        <p:cxnSp>
          <p:nvCxnSpPr>
            <p:cNvPr id="33" name="Connecteur droit avec flèche 32">
              <a:extLst>
                <a:ext uri="{FF2B5EF4-FFF2-40B4-BE49-F238E27FC236}">
                  <a16:creationId xmlns:a16="http://schemas.microsoft.com/office/drawing/2014/main" id="{D2089F75-D64D-E3AD-25F6-8EAB30DDDC01}"/>
                </a:ext>
              </a:extLst>
            </p:cNvPr>
            <p:cNvCxnSpPr>
              <a:cxnSpLocks/>
            </p:cNvCxnSpPr>
            <p:nvPr/>
          </p:nvCxnSpPr>
          <p:spPr>
            <a:xfrm>
              <a:off x="7808070" y="4977320"/>
              <a:ext cx="0" cy="6906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ZoneTexte 34">
              <a:extLst>
                <a:ext uri="{FF2B5EF4-FFF2-40B4-BE49-F238E27FC236}">
                  <a16:creationId xmlns:a16="http://schemas.microsoft.com/office/drawing/2014/main" id="{2D1DFD33-3F0D-3B36-8F58-73D0E4A5DE9C}"/>
                </a:ext>
              </a:extLst>
            </p:cNvPr>
            <p:cNvSpPr txBox="1"/>
            <p:nvPr/>
          </p:nvSpPr>
          <p:spPr>
            <a:xfrm>
              <a:off x="5270382" y="5667983"/>
              <a:ext cx="5042949" cy="400110"/>
            </a:xfrm>
            <a:prstGeom prst="rect">
              <a:avLst/>
            </a:prstGeom>
            <a:noFill/>
            <a:ln w="19050">
              <a:solidFill>
                <a:schemeClr val="accent1"/>
              </a:solidFill>
              <a:prstDash val="dash"/>
            </a:ln>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2000" b="0" i="0" u="none" strike="noStrike" cap="none" spc="0" normalizeH="0" baseline="0">
                  <a:ln>
                    <a:noFill/>
                  </a:ln>
                  <a:solidFill>
                    <a:prstClr val="black"/>
                  </a:solidFill>
                  <a:effectLst/>
                  <a:uLnTx/>
                  <a:uFillTx/>
                  <a:latin typeface="Aptos" panose="02110004020202020204"/>
                </a:defRPr>
              </a:lvl1pPr>
            </a:lstStyle>
            <a:p>
              <a:r>
                <a:rPr lang="fr-FR" b="1" noProof="0" dirty="0">
                  <a:latin typeface="Calibri" panose="020F0502020204030204" pitchFamily="34" charset="0"/>
                  <a:cs typeface="Calibri" panose="020F0502020204030204" pitchFamily="34" charset="0"/>
                </a:rPr>
                <a:t>Cytotoxicité par les lymphocytes T tueurs</a:t>
              </a:r>
            </a:p>
          </p:txBody>
        </p:sp>
      </p:grpSp>
      <p:cxnSp>
        <p:nvCxnSpPr>
          <p:cNvPr id="9" name="Connecteur droit 8">
            <a:extLst>
              <a:ext uri="{FF2B5EF4-FFF2-40B4-BE49-F238E27FC236}">
                <a16:creationId xmlns:a16="http://schemas.microsoft.com/office/drawing/2014/main" id="{A9C8AC19-6127-E99B-0F1B-5E030D8C4AAF}"/>
              </a:ext>
            </a:extLst>
          </p:cNvPr>
          <p:cNvCxnSpPr/>
          <p:nvPr/>
        </p:nvCxnSpPr>
        <p:spPr>
          <a:xfrm>
            <a:off x="1605064" y="3881337"/>
            <a:ext cx="114786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Connecteur droit 9">
            <a:extLst>
              <a:ext uri="{FF2B5EF4-FFF2-40B4-BE49-F238E27FC236}">
                <a16:creationId xmlns:a16="http://schemas.microsoft.com/office/drawing/2014/main" id="{29BB86EB-6930-A602-F0FB-DEC9189F5A70}"/>
              </a:ext>
            </a:extLst>
          </p:cNvPr>
          <p:cNvCxnSpPr>
            <a:cxnSpLocks/>
          </p:cNvCxnSpPr>
          <p:nvPr/>
        </p:nvCxnSpPr>
        <p:spPr>
          <a:xfrm>
            <a:off x="609600" y="4121286"/>
            <a:ext cx="120947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 name="ZoneTexte 2">
            <a:extLst>
              <a:ext uri="{FF2B5EF4-FFF2-40B4-BE49-F238E27FC236}">
                <a16:creationId xmlns:a16="http://schemas.microsoft.com/office/drawing/2014/main" id="{7CC0E419-474E-1969-1A7E-BC0BC107E389}"/>
              </a:ext>
            </a:extLst>
          </p:cNvPr>
          <p:cNvSpPr txBox="1"/>
          <p:nvPr/>
        </p:nvSpPr>
        <p:spPr>
          <a:xfrm>
            <a:off x="5660336" y="6103257"/>
            <a:ext cx="4263039" cy="510778"/>
          </a:xfrm>
          <a:prstGeom prst="roundRect">
            <a:avLst/>
          </a:prstGeom>
          <a:solidFill>
            <a:schemeClr val="accent2">
              <a:lumMod val="20000"/>
              <a:lumOff val="80000"/>
            </a:schemeClr>
          </a:solidFill>
        </p:spPr>
        <p:txBody>
          <a:bodyPr wrap="square" rtlCol="0">
            <a:spAutoFit/>
          </a:bodyPr>
          <a:lstStyle/>
          <a:p>
            <a:pPr algn="ctr"/>
            <a:r>
              <a:rPr lang="fr-FR" sz="2400" b="1" noProof="0" dirty="0">
                <a:solidFill>
                  <a:srgbClr val="FF0000"/>
                </a:solidFill>
                <a:latin typeface="Calibri" panose="020F0502020204030204" pitchFamily="34" charset="0"/>
                <a:cs typeface="Calibri" panose="020F0502020204030204" pitchFamily="34" charset="0"/>
              </a:rPr>
              <a:t>Réaction lente et spécifique </a:t>
            </a:r>
          </a:p>
        </p:txBody>
      </p:sp>
    </p:spTree>
    <p:extLst>
      <p:ext uri="{BB962C8B-B14F-4D97-AF65-F5344CB8AC3E}">
        <p14:creationId xmlns:p14="http://schemas.microsoft.com/office/powerpoint/2010/main" val="73633948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51147-EE13-8E94-C7D1-E46BED66AB8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39C6380-626B-EE21-F1E9-921E3DF44CDD}"/>
              </a:ext>
            </a:extLst>
          </p:cNvPr>
          <p:cNvSpPr>
            <a:spLocks noGrp="1"/>
          </p:cNvSpPr>
          <p:nvPr>
            <p:ph type="title"/>
          </p:nvPr>
        </p:nvSpPr>
        <p:spPr/>
        <p:txBody>
          <a:bodyPr/>
          <a:lstStyle/>
          <a:p>
            <a:r>
              <a:rPr lang="fr-FR" sz="1800" spc="-30" noProof="0" dirty="0">
                <a:solidFill>
                  <a:schemeClr val="tx1">
                    <a:lumMod val="50000"/>
                    <a:lumOff val="50000"/>
                  </a:schemeClr>
                </a:solidFill>
                <a:ea typeface="Calibri" panose="020F0502020204030204" pitchFamily="34" charset="0"/>
              </a:rPr>
              <a:t>Ensuite , je décris le rôle des lymphocytes B</a:t>
            </a:r>
            <a:r>
              <a:rPr lang="fr-FR" sz="1800" noProof="0" dirty="0">
                <a:solidFill>
                  <a:schemeClr val="tx1">
                    <a:lumMod val="50000"/>
                    <a:lumOff val="50000"/>
                  </a:schemeClr>
                </a:solidFill>
              </a:rPr>
              <a:t>.</a:t>
            </a:r>
          </a:p>
        </p:txBody>
      </p:sp>
      <p:grpSp>
        <p:nvGrpSpPr>
          <p:cNvPr id="6" name="Groupe 5">
            <a:extLst>
              <a:ext uri="{FF2B5EF4-FFF2-40B4-BE49-F238E27FC236}">
                <a16:creationId xmlns:a16="http://schemas.microsoft.com/office/drawing/2014/main" id="{2538FDD7-1DC0-EA68-EF3E-C9FD21F66AB5}"/>
              </a:ext>
            </a:extLst>
          </p:cNvPr>
          <p:cNvGrpSpPr/>
          <p:nvPr/>
        </p:nvGrpSpPr>
        <p:grpSpPr>
          <a:xfrm>
            <a:off x="339451" y="1028692"/>
            <a:ext cx="11362923" cy="919356"/>
            <a:chOff x="304727" y="1147291"/>
            <a:chExt cx="10641984" cy="919356"/>
          </a:xfrm>
        </p:grpSpPr>
        <p:sp>
          <p:nvSpPr>
            <p:cNvPr id="7" name="Google Shape;443;p19">
              <a:extLst>
                <a:ext uri="{FF2B5EF4-FFF2-40B4-BE49-F238E27FC236}">
                  <a16:creationId xmlns:a16="http://schemas.microsoft.com/office/drawing/2014/main" id="{566CCA93-C687-4798-6F6A-D4C0CB2923A4}"/>
                </a:ext>
              </a:extLst>
            </p:cNvPr>
            <p:cNvSpPr/>
            <p:nvPr/>
          </p:nvSpPr>
          <p:spPr>
            <a:xfrm>
              <a:off x="619714" y="1147291"/>
              <a:ext cx="10326997" cy="919356"/>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50" normalizeH="0" baseline="0" noProof="0" dirty="0">
                  <a:ln>
                    <a:noFill/>
                  </a:ln>
                  <a:solidFill>
                    <a:srgbClr val="002060"/>
                  </a:solidFill>
                  <a:effectLst/>
                  <a:uLnTx/>
                  <a:uFillTx/>
                  <a:latin typeface="Calibri" panose="020F0502020204030204" pitchFamily="34" charset="0"/>
                  <a:ea typeface="Calibri"/>
                  <a:cs typeface="Calibri" panose="020F0502020204030204" pitchFamily="34" charset="0"/>
                  <a:sym typeface="Wingdings" panose="05000000000000000000" pitchFamily="2" charset="2"/>
                </a:rPr>
                <a:t> </a:t>
              </a:r>
              <a:r>
                <a:rPr kumimoji="0" lang="fr-FR" sz="2400" b="1" i="0" u="none" strike="noStrike" kern="1200" cap="none" spc="0" normalizeH="0" baseline="0" noProof="0" dirty="0">
                  <a:ln>
                    <a:noFill/>
                  </a:ln>
                  <a:solidFill>
                    <a:srgbClr val="002060"/>
                  </a:solidFill>
                  <a:effectLst/>
                  <a:uLnTx/>
                  <a:uFillTx/>
                  <a:latin typeface="Calibri" panose="020F0502020204030204" pitchFamily="34" charset="0"/>
                  <a:ea typeface="Calibri"/>
                  <a:cs typeface="Calibri" panose="020F0502020204030204" pitchFamily="34" charset="0"/>
                  <a:sym typeface="Calibri"/>
                </a:rPr>
                <a:t> Déterminez les mécanismes immunitaires qui interviennent pour lutter contre l’infection par les bactéries et les virus.</a:t>
              </a:r>
            </a:p>
          </p:txBody>
        </p:sp>
        <p:sp>
          <p:nvSpPr>
            <p:cNvPr id="8" name="Ellipse 7">
              <a:extLst>
                <a:ext uri="{FF2B5EF4-FFF2-40B4-BE49-F238E27FC236}">
                  <a16:creationId xmlns:a16="http://schemas.microsoft.com/office/drawing/2014/main" id="{26DD8653-858C-460A-CAF4-7D0C2DC4F2C8}"/>
                </a:ext>
              </a:extLst>
            </p:cNvPr>
            <p:cNvSpPr/>
            <p:nvPr/>
          </p:nvSpPr>
          <p:spPr>
            <a:xfrm>
              <a:off x="304727" y="1205657"/>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a:t>
              </a:r>
              <a:endParaRPr kumimoji="0" 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18" name="Flèche : droite 17">
            <a:extLst>
              <a:ext uri="{FF2B5EF4-FFF2-40B4-BE49-F238E27FC236}">
                <a16:creationId xmlns:a16="http://schemas.microsoft.com/office/drawing/2014/main" id="{52F37D71-B923-88E6-EA14-724C295FD111}"/>
              </a:ext>
            </a:extLst>
          </p:cNvPr>
          <p:cNvSpPr/>
          <p:nvPr/>
        </p:nvSpPr>
        <p:spPr>
          <a:xfrm>
            <a:off x="10136221" y="2655651"/>
            <a:ext cx="45719"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Espace réservé du contenu 3">
            <a:extLst>
              <a:ext uri="{FF2B5EF4-FFF2-40B4-BE49-F238E27FC236}">
                <a16:creationId xmlns:a16="http://schemas.microsoft.com/office/drawing/2014/main" id="{9E13E37D-FBD7-A7AF-BF65-3620E51A89AC}"/>
              </a:ext>
            </a:extLst>
          </p:cNvPr>
          <p:cNvSpPr>
            <a:spLocks noGrp="1"/>
          </p:cNvSpPr>
          <p:nvPr>
            <p:ph sz="quarter" idx="11"/>
          </p:nvPr>
        </p:nvSpPr>
        <p:spPr/>
        <p:txBody>
          <a:bodyPr/>
          <a:lstStyle/>
          <a:p>
            <a:endParaRPr lang="fr-FR" noProof="0" dirty="0"/>
          </a:p>
        </p:txBody>
      </p:sp>
      <p:grpSp>
        <p:nvGrpSpPr>
          <p:cNvPr id="26" name="Groupe 25">
            <a:extLst>
              <a:ext uri="{FF2B5EF4-FFF2-40B4-BE49-F238E27FC236}">
                <a16:creationId xmlns:a16="http://schemas.microsoft.com/office/drawing/2014/main" id="{D746415A-6BB8-17F7-F291-34087A0B2902}"/>
              </a:ext>
            </a:extLst>
          </p:cNvPr>
          <p:cNvGrpSpPr/>
          <p:nvPr/>
        </p:nvGrpSpPr>
        <p:grpSpPr>
          <a:xfrm>
            <a:off x="525294" y="2358262"/>
            <a:ext cx="4357991" cy="3585338"/>
            <a:chOff x="3278222" y="2280441"/>
            <a:chExt cx="4357991" cy="3585338"/>
          </a:xfrm>
        </p:grpSpPr>
        <p:pic>
          <p:nvPicPr>
            <p:cNvPr id="19" name="Image 18" descr="Une image contenant squelette, joint, dessin, art&#10;&#10;Le contenu généré par l’IA peut être incorrect.">
              <a:extLst>
                <a:ext uri="{FF2B5EF4-FFF2-40B4-BE49-F238E27FC236}">
                  <a16:creationId xmlns:a16="http://schemas.microsoft.com/office/drawing/2014/main" id="{F14D17B0-67A8-4229-1907-B35E752C1E3F}"/>
                </a:ext>
              </a:extLst>
            </p:cNvPr>
            <p:cNvPicPr>
              <a:picLocks noChangeAspect="1"/>
            </p:cNvPicPr>
            <p:nvPr/>
          </p:nvPicPr>
          <p:blipFill>
            <a:blip r:embed="rId2"/>
            <a:srcRect l="9083" b="10399"/>
            <a:stretch>
              <a:fillRect/>
            </a:stretch>
          </p:blipFill>
          <p:spPr>
            <a:xfrm>
              <a:off x="5826868" y="2280441"/>
              <a:ext cx="1809345" cy="3585338"/>
            </a:xfrm>
            <a:prstGeom prst="rect">
              <a:avLst/>
            </a:prstGeom>
          </p:spPr>
        </p:pic>
        <p:sp>
          <p:nvSpPr>
            <p:cNvPr id="20" name="ZoneTexte 19">
              <a:extLst>
                <a:ext uri="{FF2B5EF4-FFF2-40B4-BE49-F238E27FC236}">
                  <a16:creationId xmlns:a16="http://schemas.microsoft.com/office/drawing/2014/main" id="{AF00F5CD-893C-ABC0-0F2D-5B45709285FF}"/>
                </a:ext>
              </a:extLst>
            </p:cNvPr>
            <p:cNvSpPr txBox="1"/>
            <p:nvPr/>
          </p:nvSpPr>
          <p:spPr>
            <a:xfrm>
              <a:off x="3278222" y="3278222"/>
              <a:ext cx="2431915" cy="830997"/>
            </a:xfrm>
            <a:prstGeom prst="rect">
              <a:avLst/>
            </a:prstGeom>
            <a:noFill/>
          </p:spPr>
          <p:txBody>
            <a:bodyPr wrap="square" rtlCol="0">
              <a:spAutoFit/>
            </a:bodyPr>
            <a:lstStyle/>
            <a:p>
              <a:pPr algn="l"/>
              <a:r>
                <a:rPr lang="fr-FR" sz="1600" b="1" noProof="0" dirty="0">
                  <a:latin typeface="Calibri" panose="020F0502020204030204" pitchFamily="34" charset="0"/>
                  <a:cs typeface="Calibri" panose="020F0502020204030204" pitchFamily="34" charset="0"/>
                </a:rPr>
                <a:t>Les ganglions se gonflent suite à une activation des lymphocytes T et B</a:t>
              </a:r>
            </a:p>
          </p:txBody>
        </p:sp>
        <p:cxnSp>
          <p:nvCxnSpPr>
            <p:cNvPr id="22" name="Connecteur droit 21">
              <a:extLst>
                <a:ext uri="{FF2B5EF4-FFF2-40B4-BE49-F238E27FC236}">
                  <a16:creationId xmlns:a16="http://schemas.microsoft.com/office/drawing/2014/main" id="{3A0E47F1-B692-1DA3-9F6F-001F07B9D126}"/>
                </a:ext>
              </a:extLst>
            </p:cNvPr>
            <p:cNvCxnSpPr/>
            <p:nvPr/>
          </p:nvCxnSpPr>
          <p:spPr>
            <a:xfrm>
              <a:off x="5389123" y="3813243"/>
              <a:ext cx="486383" cy="0"/>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6C37684E-E6EC-235D-4BEE-CA5E8B712E17}"/>
                </a:ext>
              </a:extLst>
            </p:cNvPr>
            <p:cNvCxnSpPr>
              <a:cxnSpLocks/>
            </p:cNvCxnSpPr>
            <p:nvPr/>
          </p:nvCxnSpPr>
          <p:spPr>
            <a:xfrm flipV="1">
              <a:off x="5350213" y="4345022"/>
              <a:ext cx="483140" cy="3242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25" name="ZoneTexte 24">
              <a:extLst>
                <a:ext uri="{FF2B5EF4-FFF2-40B4-BE49-F238E27FC236}">
                  <a16:creationId xmlns:a16="http://schemas.microsoft.com/office/drawing/2014/main" id="{A712D5A9-C4FB-44D1-1B55-54B7FCE444CA}"/>
                </a:ext>
              </a:extLst>
            </p:cNvPr>
            <p:cNvSpPr txBox="1"/>
            <p:nvPr/>
          </p:nvSpPr>
          <p:spPr>
            <a:xfrm>
              <a:off x="4455268" y="4474723"/>
              <a:ext cx="1313234" cy="338554"/>
            </a:xfrm>
            <a:prstGeom prst="rect">
              <a:avLst/>
            </a:prstGeom>
            <a:noFill/>
          </p:spPr>
          <p:txBody>
            <a:bodyPr wrap="square" rtlCol="0">
              <a:spAutoFit/>
            </a:bodyPr>
            <a:lstStyle/>
            <a:p>
              <a:pPr algn="l"/>
              <a:r>
                <a:rPr lang="fr-FR" sz="1600" b="1" noProof="0" dirty="0">
                  <a:latin typeface="Calibri" panose="020F0502020204030204" pitchFamily="34" charset="0"/>
                  <a:cs typeface="Calibri" panose="020F0502020204030204" pitchFamily="34" charset="0"/>
                </a:rPr>
                <a:t>Blessure</a:t>
              </a:r>
            </a:p>
          </p:txBody>
        </p:sp>
      </p:grpSp>
      <p:grpSp>
        <p:nvGrpSpPr>
          <p:cNvPr id="12" name="Groupe 11">
            <a:extLst>
              <a:ext uri="{FF2B5EF4-FFF2-40B4-BE49-F238E27FC236}">
                <a16:creationId xmlns:a16="http://schemas.microsoft.com/office/drawing/2014/main" id="{E5A42A9B-FDE5-CB00-E364-0A56D1399EB4}"/>
              </a:ext>
            </a:extLst>
          </p:cNvPr>
          <p:cNvGrpSpPr/>
          <p:nvPr/>
        </p:nvGrpSpPr>
        <p:grpSpPr>
          <a:xfrm>
            <a:off x="6339582" y="3754877"/>
            <a:ext cx="2904549" cy="1090773"/>
            <a:chOff x="6339582" y="3754877"/>
            <a:chExt cx="2904549" cy="1090773"/>
          </a:xfrm>
        </p:grpSpPr>
        <p:sp>
          <p:nvSpPr>
            <p:cNvPr id="28" name="ZoneTexte 27">
              <a:extLst>
                <a:ext uri="{FF2B5EF4-FFF2-40B4-BE49-F238E27FC236}">
                  <a16:creationId xmlns:a16="http://schemas.microsoft.com/office/drawing/2014/main" id="{61208981-97D6-DE69-14D1-5EFE7B53F014}"/>
                </a:ext>
              </a:extLst>
            </p:cNvPr>
            <p:cNvSpPr txBox="1"/>
            <p:nvPr/>
          </p:nvSpPr>
          <p:spPr>
            <a:xfrm>
              <a:off x="6339582" y="4445540"/>
              <a:ext cx="2904549" cy="400110"/>
            </a:xfrm>
            <a:prstGeom prst="rect">
              <a:avLst/>
            </a:prstGeom>
            <a:noFill/>
            <a:ln w="19050">
              <a:solidFill>
                <a:schemeClr val="accent1"/>
              </a:solidFill>
              <a:prstDash val="dash"/>
            </a:ln>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2000" b="1"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stStyle>
            <a:p>
              <a:r>
                <a:rPr lang="fr-FR" noProof="0" dirty="0"/>
                <a:t>Production des anticorps</a:t>
              </a:r>
            </a:p>
          </p:txBody>
        </p:sp>
        <p:cxnSp>
          <p:nvCxnSpPr>
            <p:cNvPr id="31" name="Connecteur droit avec flèche 30">
              <a:extLst>
                <a:ext uri="{FF2B5EF4-FFF2-40B4-BE49-F238E27FC236}">
                  <a16:creationId xmlns:a16="http://schemas.microsoft.com/office/drawing/2014/main" id="{DFAE6F41-DF09-301B-287D-C01850E685D3}"/>
                </a:ext>
              </a:extLst>
            </p:cNvPr>
            <p:cNvCxnSpPr>
              <a:cxnSpLocks/>
            </p:cNvCxnSpPr>
            <p:nvPr/>
          </p:nvCxnSpPr>
          <p:spPr>
            <a:xfrm>
              <a:off x="7791857" y="3754877"/>
              <a:ext cx="0" cy="6906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3" name="Groupe 12">
            <a:extLst>
              <a:ext uri="{FF2B5EF4-FFF2-40B4-BE49-F238E27FC236}">
                <a16:creationId xmlns:a16="http://schemas.microsoft.com/office/drawing/2014/main" id="{B843A94F-6D90-5959-4BA7-8F32FD1622D4}"/>
              </a:ext>
            </a:extLst>
          </p:cNvPr>
          <p:cNvGrpSpPr/>
          <p:nvPr/>
        </p:nvGrpSpPr>
        <p:grpSpPr>
          <a:xfrm>
            <a:off x="5617918" y="4773039"/>
            <a:ext cx="4346034" cy="1148527"/>
            <a:chOff x="5617918" y="4773039"/>
            <a:chExt cx="4346034" cy="1148527"/>
          </a:xfrm>
        </p:grpSpPr>
        <p:cxnSp>
          <p:nvCxnSpPr>
            <p:cNvPr id="33" name="Connecteur droit avec flèche 32">
              <a:extLst>
                <a:ext uri="{FF2B5EF4-FFF2-40B4-BE49-F238E27FC236}">
                  <a16:creationId xmlns:a16="http://schemas.microsoft.com/office/drawing/2014/main" id="{59304780-E0E2-C54C-5664-1C0DF6ED4624}"/>
                </a:ext>
              </a:extLst>
            </p:cNvPr>
            <p:cNvCxnSpPr>
              <a:cxnSpLocks/>
            </p:cNvCxnSpPr>
            <p:nvPr/>
          </p:nvCxnSpPr>
          <p:spPr>
            <a:xfrm>
              <a:off x="7769159" y="4773039"/>
              <a:ext cx="0" cy="6906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ZoneTexte 34">
              <a:extLst>
                <a:ext uri="{FF2B5EF4-FFF2-40B4-BE49-F238E27FC236}">
                  <a16:creationId xmlns:a16="http://schemas.microsoft.com/office/drawing/2014/main" id="{4CE7DB30-B7EE-3A93-FE70-CD5417BEBCD8}"/>
                </a:ext>
              </a:extLst>
            </p:cNvPr>
            <p:cNvSpPr txBox="1"/>
            <p:nvPr/>
          </p:nvSpPr>
          <p:spPr>
            <a:xfrm>
              <a:off x="5617918" y="5521456"/>
              <a:ext cx="4346034" cy="400110"/>
            </a:xfrm>
            <a:prstGeom prst="rect">
              <a:avLst/>
            </a:prstGeom>
            <a:noFill/>
            <a:ln w="19050">
              <a:solidFill>
                <a:schemeClr val="accent1"/>
              </a:solidFill>
              <a:prstDash val="dash"/>
            </a:ln>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2000" b="1"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stStyle>
            <a:p>
              <a:r>
                <a:rPr lang="fr-FR" noProof="0" dirty="0"/>
                <a:t>Neutralisation des micro-organismes</a:t>
              </a:r>
            </a:p>
          </p:txBody>
        </p:sp>
      </p:grpSp>
      <p:sp>
        <p:nvSpPr>
          <p:cNvPr id="3" name="ZoneTexte 2">
            <a:extLst>
              <a:ext uri="{FF2B5EF4-FFF2-40B4-BE49-F238E27FC236}">
                <a16:creationId xmlns:a16="http://schemas.microsoft.com/office/drawing/2014/main" id="{24F07756-9CD6-2697-ECD6-9A9CA1C1CD70}"/>
              </a:ext>
            </a:extLst>
          </p:cNvPr>
          <p:cNvSpPr txBox="1"/>
          <p:nvPr/>
        </p:nvSpPr>
        <p:spPr>
          <a:xfrm>
            <a:off x="5824520" y="6074031"/>
            <a:ext cx="3932829" cy="510778"/>
          </a:xfrm>
          <a:prstGeom prst="roundRect">
            <a:avLst/>
          </a:prstGeom>
          <a:solidFill>
            <a:schemeClr val="accent2">
              <a:lumMod val="20000"/>
              <a:lumOff val="80000"/>
            </a:schemeClr>
          </a:solidFill>
        </p:spPr>
        <p:txBody>
          <a:bodyPr wrap="square" rtlCol="0">
            <a:spAutoFit/>
          </a:bodyPr>
          <a:lstStyle>
            <a:defPPr>
              <a:defRPr lang="fr-FR"/>
            </a:defPPr>
            <a:lvl1pPr algn="ctr">
              <a:defRPr sz="2400" b="1">
                <a:solidFill>
                  <a:srgbClr val="FF0000"/>
                </a:solidFill>
                <a:latin typeface="Calibri" panose="020F0502020204030204" pitchFamily="34" charset="0"/>
                <a:cs typeface="Calibri" panose="020F0502020204030204" pitchFamily="34" charset="0"/>
              </a:defRPr>
            </a:lvl1pPr>
          </a:lstStyle>
          <a:p>
            <a:r>
              <a:rPr lang="fr-FR" noProof="0" dirty="0"/>
              <a:t>Réaction lente et spécifique </a:t>
            </a:r>
          </a:p>
        </p:txBody>
      </p:sp>
      <p:grpSp>
        <p:nvGrpSpPr>
          <p:cNvPr id="11" name="Groupe 10">
            <a:extLst>
              <a:ext uri="{FF2B5EF4-FFF2-40B4-BE49-F238E27FC236}">
                <a16:creationId xmlns:a16="http://schemas.microsoft.com/office/drawing/2014/main" id="{111E5694-8814-1859-A787-74876E5C15EF}"/>
              </a:ext>
            </a:extLst>
          </p:cNvPr>
          <p:cNvGrpSpPr/>
          <p:nvPr/>
        </p:nvGrpSpPr>
        <p:grpSpPr>
          <a:xfrm>
            <a:off x="5197509" y="3305641"/>
            <a:ext cx="4417987" cy="476656"/>
            <a:chOff x="5197509" y="3305641"/>
            <a:chExt cx="4417987" cy="476656"/>
          </a:xfrm>
        </p:grpSpPr>
        <p:sp>
          <p:nvSpPr>
            <p:cNvPr id="29" name="ZoneTexte 28">
              <a:extLst>
                <a:ext uri="{FF2B5EF4-FFF2-40B4-BE49-F238E27FC236}">
                  <a16:creationId xmlns:a16="http://schemas.microsoft.com/office/drawing/2014/main" id="{8DF57AD0-76B8-8EFF-C7E4-1A5945FA12E7}"/>
                </a:ext>
              </a:extLst>
            </p:cNvPr>
            <p:cNvSpPr txBox="1"/>
            <p:nvPr/>
          </p:nvSpPr>
          <p:spPr>
            <a:xfrm>
              <a:off x="5966374" y="3335434"/>
              <a:ext cx="3649122" cy="400110"/>
            </a:xfrm>
            <a:prstGeom prst="rect">
              <a:avLst/>
            </a:prstGeom>
            <a:noFill/>
            <a:ln w="19050">
              <a:solidFill>
                <a:schemeClr val="accent1"/>
              </a:solidFill>
              <a:prstDash val="dash"/>
            </a:ln>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2000" b="1"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stStyle>
            <a:p>
              <a:r>
                <a:rPr lang="fr-FR" noProof="0" dirty="0"/>
                <a:t>Activation des lymphocytes B </a:t>
              </a:r>
            </a:p>
          </p:txBody>
        </p:sp>
        <p:sp>
          <p:nvSpPr>
            <p:cNvPr id="10" name="Flèche : droite 9">
              <a:extLst>
                <a:ext uri="{FF2B5EF4-FFF2-40B4-BE49-F238E27FC236}">
                  <a16:creationId xmlns:a16="http://schemas.microsoft.com/office/drawing/2014/main" id="{C95B36A4-2036-8EAD-7ACB-8D6ADEED4B30}"/>
                </a:ext>
              </a:extLst>
            </p:cNvPr>
            <p:cNvSpPr/>
            <p:nvPr/>
          </p:nvSpPr>
          <p:spPr>
            <a:xfrm>
              <a:off x="5197509" y="3305641"/>
              <a:ext cx="584266" cy="47665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cxnSp>
        <p:nvCxnSpPr>
          <p:cNvPr id="5" name="Connecteur droit 4">
            <a:extLst>
              <a:ext uri="{FF2B5EF4-FFF2-40B4-BE49-F238E27FC236}">
                <a16:creationId xmlns:a16="http://schemas.microsoft.com/office/drawing/2014/main" id="{2089945A-1C7C-D616-F891-9DFE0E362175}"/>
              </a:ext>
            </a:extLst>
          </p:cNvPr>
          <p:cNvCxnSpPr>
            <a:cxnSpLocks/>
          </p:cNvCxnSpPr>
          <p:nvPr/>
        </p:nvCxnSpPr>
        <p:spPr>
          <a:xfrm>
            <a:off x="609600" y="4121286"/>
            <a:ext cx="161803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266218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C155C2-3C58-1DB0-BEC1-34708658C3D8}"/>
              </a:ext>
            </a:extLst>
          </p:cNvPr>
          <p:cNvSpPr>
            <a:spLocks noGrp="1"/>
          </p:cNvSpPr>
          <p:nvPr>
            <p:ph type="title"/>
          </p:nvPr>
        </p:nvSpPr>
        <p:spPr>
          <a:xfrm>
            <a:off x="968755" y="252922"/>
            <a:ext cx="10723892" cy="502114"/>
          </a:xfrm>
        </p:spPr>
        <p:txBody>
          <a:bodyPr/>
          <a:lstStyle/>
          <a:p>
            <a:r>
              <a:rPr lang="fr-FR" spc="-30" noProof="0" dirty="0">
                <a:solidFill>
                  <a:schemeClr val="tx1">
                    <a:lumMod val="50000"/>
                    <a:lumOff val="50000"/>
                  </a:schemeClr>
                </a:solidFill>
                <a:ea typeface="Calibri" panose="020F0502020204030204" pitchFamily="34" charset="0"/>
              </a:rPr>
              <a:t>Maintenant, je mets en relation les informations fournies par les documents et mes connaissances sur les mécanismes immunitaires pour expliquer comment le système immunitaire aide le corps à guérir d’une blessure de la peau par une épine.  </a:t>
            </a:r>
          </a:p>
        </p:txBody>
      </p:sp>
      <p:sp>
        <p:nvSpPr>
          <p:cNvPr id="4" name="Espace réservé du contenu 3">
            <a:extLst>
              <a:ext uri="{FF2B5EF4-FFF2-40B4-BE49-F238E27FC236}">
                <a16:creationId xmlns:a16="http://schemas.microsoft.com/office/drawing/2014/main" id="{9FFD7574-6AF1-D5B6-7C45-6520A35A6E5C}"/>
              </a:ext>
            </a:extLst>
          </p:cNvPr>
          <p:cNvSpPr>
            <a:spLocks noGrp="1"/>
          </p:cNvSpPr>
          <p:nvPr>
            <p:ph sz="quarter" idx="11"/>
          </p:nvPr>
        </p:nvSpPr>
        <p:spPr>
          <a:xfrm>
            <a:off x="968755" y="767083"/>
            <a:ext cx="10277475" cy="268287"/>
          </a:xfrm>
        </p:spPr>
        <p:txBody>
          <a:bodyPr/>
          <a:lstStyle/>
          <a:p>
            <a:endParaRPr lang="fr-FR" noProof="0" dirty="0"/>
          </a:p>
        </p:txBody>
      </p:sp>
      <p:grpSp>
        <p:nvGrpSpPr>
          <p:cNvPr id="3" name="Groupe 2">
            <a:extLst>
              <a:ext uri="{FF2B5EF4-FFF2-40B4-BE49-F238E27FC236}">
                <a16:creationId xmlns:a16="http://schemas.microsoft.com/office/drawing/2014/main" id="{F03941BE-DE4A-F966-31FF-3AC941A3AD8B}"/>
              </a:ext>
            </a:extLst>
          </p:cNvPr>
          <p:cNvGrpSpPr/>
          <p:nvPr/>
        </p:nvGrpSpPr>
        <p:grpSpPr>
          <a:xfrm>
            <a:off x="617666" y="1194063"/>
            <a:ext cx="10564346" cy="919356"/>
            <a:chOff x="475938" y="1088925"/>
            <a:chExt cx="10564346" cy="919356"/>
          </a:xfrm>
        </p:grpSpPr>
        <p:sp>
          <p:nvSpPr>
            <p:cNvPr id="5" name="Google Shape;443;p19">
              <a:extLst>
                <a:ext uri="{FF2B5EF4-FFF2-40B4-BE49-F238E27FC236}">
                  <a16:creationId xmlns:a16="http://schemas.microsoft.com/office/drawing/2014/main" id="{EE60C70E-E05E-B0B4-4A9C-9B6B48D08F59}"/>
                </a:ext>
              </a:extLst>
            </p:cNvPr>
            <p:cNvSpPr/>
            <p:nvPr/>
          </p:nvSpPr>
          <p:spPr>
            <a:xfrm>
              <a:off x="713287" y="1088925"/>
              <a:ext cx="10326997" cy="919356"/>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Expliquez le mécanisme de défense de l’organisme contre une infection due à une blessure.</a:t>
              </a:r>
            </a:p>
          </p:txBody>
        </p:sp>
        <p:sp>
          <p:nvSpPr>
            <p:cNvPr id="7" name="Ellipse 6">
              <a:extLst>
                <a:ext uri="{FF2B5EF4-FFF2-40B4-BE49-F238E27FC236}">
                  <a16:creationId xmlns:a16="http://schemas.microsoft.com/office/drawing/2014/main" id="{E6A38C10-1057-AAD8-E17E-1451457951FE}"/>
                </a:ext>
              </a:extLst>
            </p:cNvPr>
            <p:cNvSpPr/>
            <p:nvPr/>
          </p:nvSpPr>
          <p:spPr>
            <a:xfrm>
              <a:off x="475938" y="1155436"/>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endParaRPr lang="fr-FR" b="1" noProof="0" dirty="0">
                <a:latin typeface="Calibri" panose="020F0502020204030204" pitchFamily="34" charset="0"/>
                <a:cs typeface="Calibri" panose="020F0502020204030204" pitchFamily="34" charset="0"/>
              </a:endParaRPr>
            </a:p>
          </p:txBody>
        </p:sp>
      </p:grpSp>
      <p:sp>
        <p:nvSpPr>
          <p:cNvPr id="9" name="ZoneTexte 8">
            <a:extLst>
              <a:ext uri="{FF2B5EF4-FFF2-40B4-BE49-F238E27FC236}">
                <a16:creationId xmlns:a16="http://schemas.microsoft.com/office/drawing/2014/main" id="{B7A9E902-B2A7-0772-DA4C-CC6FD499F71D}"/>
              </a:ext>
            </a:extLst>
          </p:cNvPr>
          <p:cNvSpPr txBox="1"/>
          <p:nvPr/>
        </p:nvSpPr>
        <p:spPr>
          <a:xfrm>
            <a:off x="2170732" y="5644887"/>
            <a:ext cx="7825651" cy="830997"/>
          </a:xfrm>
          <a:prstGeom prst="rect">
            <a:avLst/>
          </a:prstGeom>
          <a:noFill/>
          <a:ln w="38100">
            <a:solidFill>
              <a:schemeClr val="accent2"/>
            </a:solidFill>
          </a:ln>
        </p:spPr>
        <p:txBody>
          <a:bodyPr wrap="square">
            <a:spAutoFit/>
          </a:bodyPr>
          <a:lstStyle/>
          <a:p>
            <a:pPr lvl="0" algn="ctr"/>
            <a:r>
              <a:rPr lang="fr-FR" sz="2400" b="1" noProof="0" dirty="0">
                <a:latin typeface="Calibri" panose="020F0502020204030204" pitchFamily="34" charset="0"/>
                <a:cs typeface="Calibri" panose="020F0502020204030204" pitchFamily="34" charset="0"/>
                <a:sym typeface="Wingdings" panose="05000000000000000000" pitchFamily="2" charset="2"/>
              </a:rPr>
              <a:t>La phagocytose  Le phagocyte digère les bactéries et rejette leurs débris.</a:t>
            </a:r>
          </a:p>
        </p:txBody>
      </p:sp>
      <p:grpSp>
        <p:nvGrpSpPr>
          <p:cNvPr id="10" name="Groupe 9">
            <a:extLst>
              <a:ext uri="{FF2B5EF4-FFF2-40B4-BE49-F238E27FC236}">
                <a16:creationId xmlns:a16="http://schemas.microsoft.com/office/drawing/2014/main" id="{13CDF068-8FE9-3205-7373-290B71D56180}"/>
              </a:ext>
            </a:extLst>
          </p:cNvPr>
          <p:cNvGrpSpPr/>
          <p:nvPr/>
        </p:nvGrpSpPr>
        <p:grpSpPr>
          <a:xfrm>
            <a:off x="2153266" y="5059213"/>
            <a:ext cx="7885467" cy="604724"/>
            <a:chOff x="4940675" y="2704685"/>
            <a:chExt cx="4605060" cy="604724"/>
          </a:xfrm>
        </p:grpSpPr>
        <p:sp>
          <p:nvSpPr>
            <p:cNvPr id="11" name="Rectangle 10">
              <a:extLst>
                <a:ext uri="{FF2B5EF4-FFF2-40B4-BE49-F238E27FC236}">
                  <a16:creationId xmlns:a16="http://schemas.microsoft.com/office/drawing/2014/main" id="{7849AF18-64C6-FC9A-DEAA-40384B8B9737}"/>
                </a:ext>
              </a:extLst>
            </p:cNvPr>
            <p:cNvSpPr/>
            <p:nvPr/>
          </p:nvSpPr>
          <p:spPr>
            <a:xfrm>
              <a:off x="4940675" y="2704685"/>
              <a:ext cx="4605060" cy="604724"/>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noProof="0" dirty="0"/>
            </a:p>
          </p:txBody>
        </p:sp>
        <p:sp>
          <p:nvSpPr>
            <p:cNvPr id="13" name="ZoneTexte 12">
              <a:extLst>
                <a:ext uri="{FF2B5EF4-FFF2-40B4-BE49-F238E27FC236}">
                  <a16:creationId xmlns:a16="http://schemas.microsoft.com/office/drawing/2014/main" id="{8D8821B0-84D1-D8BE-465B-2DD5E8883850}"/>
                </a:ext>
              </a:extLst>
            </p:cNvPr>
            <p:cNvSpPr txBox="1"/>
            <p:nvPr/>
          </p:nvSpPr>
          <p:spPr>
            <a:xfrm>
              <a:off x="4940675" y="2704685"/>
              <a:ext cx="4605060" cy="6047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b="1" kern="1200" noProof="0" dirty="0">
                  <a:latin typeface="Calibri" panose="020F0502020204030204" pitchFamily="34" charset="0"/>
                  <a:cs typeface="Calibri" panose="020F0502020204030204" pitchFamily="34" charset="0"/>
                </a:rPr>
                <a:t>Réponse immunitaire rapide et non spécifique </a:t>
              </a:r>
            </a:p>
          </p:txBody>
        </p:sp>
      </p:grpSp>
      <p:pic>
        <p:nvPicPr>
          <p:cNvPr id="8" name="Image 7">
            <a:extLst>
              <a:ext uri="{FF2B5EF4-FFF2-40B4-BE49-F238E27FC236}">
                <a16:creationId xmlns:a16="http://schemas.microsoft.com/office/drawing/2014/main" id="{FF900C33-3A22-ED01-F723-55780B8961BF}"/>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771513" y="2241610"/>
            <a:ext cx="5015888" cy="2502972"/>
          </a:xfrm>
          <a:prstGeom prst="rect">
            <a:avLst/>
          </a:prstGeom>
        </p:spPr>
      </p:pic>
      <p:grpSp>
        <p:nvGrpSpPr>
          <p:cNvPr id="18" name="Groupe 17">
            <a:extLst>
              <a:ext uri="{FF2B5EF4-FFF2-40B4-BE49-F238E27FC236}">
                <a16:creationId xmlns:a16="http://schemas.microsoft.com/office/drawing/2014/main" id="{C06975A5-B0AF-DFD2-44CB-5675205E330A}"/>
              </a:ext>
            </a:extLst>
          </p:cNvPr>
          <p:cNvGrpSpPr/>
          <p:nvPr/>
        </p:nvGrpSpPr>
        <p:grpSpPr>
          <a:xfrm>
            <a:off x="2947481" y="3551463"/>
            <a:ext cx="5357032" cy="504971"/>
            <a:chOff x="2947481" y="3551463"/>
            <a:chExt cx="5357032" cy="504971"/>
          </a:xfrm>
        </p:grpSpPr>
        <p:sp>
          <p:nvSpPr>
            <p:cNvPr id="12" name="Rectangle 11">
              <a:extLst>
                <a:ext uri="{FF2B5EF4-FFF2-40B4-BE49-F238E27FC236}">
                  <a16:creationId xmlns:a16="http://schemas.microsoft.com/office/drawing/2014/main" id="{5966E9FC-BB4F-8AF1-F5C4-53B2BF641BFA}"/>
                </a:ext>
              </a:extLst>
            </p:cNvPr>
            <p:cNvSpPr/>
            <p:nvPr/>
          </p:nvSpPr>
          <p:spPr>
            <a:xfrm>
              <a:off x="2947481" y="3570051"/>
              <a:ext cx="1031132" cy="48638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6" name="Connecteur droit avec flèche 15">
              <a:extLst>
                <a:ext uri="{FF2B5EF4-FFF2-40B4-BE49-F238E27FC236}">
                  <a16:creationId xmlns:a16="http://schemas.microsoft.com/office/drawing/2014/main" id="{DD3C9840-06CF-D9BF-9E30-E828864FCA47}"/>
                </a:ext>
              </a:extLst>
            </p:cNvPr>
            <p:cNvCxnSpPr>
              <a:endCxn id="12" idx="3"/>
            </p:cNvCxnSpPr>
            <p:nvPr/>
          </p:nvCxnSpPr>
          <p:spPr>
            <a:xfrm flipH="1">
              <a:off x="3978613" y="3793787"/>
              <a:ext cx="2431915"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 name="ZoneTexte 16">
              <a:extLst>
                <a:ext uri="{FF2B5EF4-FFF2-40B4-BE49-F238E27FC236}">
                  <a16:creationId xmlns:a16="http://schemas.microsoft.com/office/drawing/2014/main" id="{CA2A232E-BEC1-D09A-03D5-7149EF0FB49B}"/>
                </a:ext>
              </a:extLst>
            </p:cNvPr>
            <p:cNvSpPr txBox="1"/>
            <p:nvPr/>
          </p:nvSpPr>
          <p:spPr>
            <a:xfrm>
              <a:off x="6018513" y="3551463"/>
              <a:ext cx="2286000" cy="400110"/>
            </a:xfrm>
            <a:prstGeom prst="rect">
              <a:avLst/>
            </a:prstGeom>
            <a:noFill/>
          </p:spPr>
          <p:txBody>
            <a:bodyPr wrap="square" rtlCol="0">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Phagocytose </a:t>
              </a:r>
            </a:p>
          </p:txBody>
        </p:sp>
      </p:grpSp>
    </p:spTree>
    <p:extLst>
      <p:ext uri="{BB962C8B-B14F-4D97-AF65-F5344CB8AC3E}">
        <p14:creationId xmlns:p14="http://schemas.microsoft.com/office/powerpoint/2010/main" val="279280385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A18312-8216-7675-1D27-8AE6481C1AE0}"/>
              </a:ext>
            </a:extLst>
          </p:cNvPr>
          <p:cNvSpPr>
            <a:spLocks noGrp="1"/>
          </p:cNvSpPr>
          <p:nvPr>
            <p:ph type="title"/>
          </p:nvPr>
        </p:nvSpPr>
        <p:spPr>
          <a:xfrm>
            <a:off x="1001671" y="261143"/>
            <a:ext cx="10809329" cy="470649"/>
          </a:xfrm>
        </p:spPr>
        <p:txBody>
          <a:bodyPr/>
          <a:lstStyle/>
          <a:p>
            <a:r>
              <a:rPr lang="fr-FR" sz="1800" spc="-30" noProof="0" dirty="0">
                <a:solidFill>
                  <a:schemeClr val="tx1">
                    <a:lumMod val="50000"/>
                    <a:lumOff val="50000"/>
                  </a:schemeClr>
                </a:solidFill>
                <a:ea typeface="Calibri" panose="020F0502020204030204" pitchFamily="34" charset="0"/>
              </a:rPr>
              <a:t>Ensuite, je note à partir du document 2 que les lymphocytes T s’activent, ils se transforment en lymphocytes T tueurs.</a:t>
            </a:r>
          </a:p>
        </p:txBody>
      </p:sp>
      <p:sp>
        <p:nvSpPr>
          <p:cNvPr id="4" name="Espace réservé du contenu 3">
            <a:extLst>
              <a:ext uri="{FF2B5EF4-FFF2-40B4-BE49-F238E27FC236}">
                <a16:creationId xmlns:a16="http://schemas.microsoft.com/office/drawing/2014/main" id="{281F5755-5402-48C2-C75B-54B172353DB8}"/>
              </a:ext>
            </a:extLst>
          </p:cNvPr>
          <p:cNvSpPr>
            <a:spLocks noGrp="1"/>
          </p:cNvSpPr>
          <p:nvPr>
            <p:ph sz="quarter" idx="11"/>
          </p:nvPr>
        </p:nvSpPr>
        <p:spPr/>
        <p:txBody>
          <a:bodyPr/>
          <a:lstStyle/>
          <a:p>
            <a:endParaRPr lang="fr-FR" noProof="0" dirty="0"/>
          </a:p>
        </p:txBody>
      </p:sp>
      <p:sp>
        <p:nvSpPr>
          <p:cNvPr id="7" name="ZoneTexte 6">
            <a:extLst>
              <a:ext uri="{FF2B5EF4-FFF2-40B4-BE49-F238E27FC236}">
                <a16:creationId xmlns:a16="http://schemas.microsoft.com/office/drawing/2014/main" id="{4253DC75-C646-4AF9-F415-E07C2B5C4288}"/>
              </a:ext>
            </a:extLst>
          </p:cNvPr>
          <p:cNvSpPr txBox="1"/>
          <p:nvPr/>
        </p:nvSpPr>
        <p:spPr>
          <a:xfrm>
            <a:off x="807460" y="5663937"/>
            <a:ext cx="10326997" cy="830997"/>
          </a:xfrm>
          <a:prstGeom prst="rect">
            <a:avLst/>
          </a:prstGeom>
          <a:noFill/>
          <a:ln w="38100">
            <a:solidFill>
              <a:schemeClr val="accent2"/>
            </a:solidFill>
          </a:ln>
        </p:spPr>
        <p:txBody>
          <a:bodyPr wrap="square">
            <a:spAutoFit/>
          </a:bodyPr>
          <a:lstStyle/>
          <a:p>
            <a:pPr lvl="0" algn="ctr"/>
            <a:r>
              <a:rPr lang="fr-FR" sz="2400" b="1" noProof="0" dirty="0">
                <a:solidFill>
                  <a:srgbClr val="FF0000"/>
                </a:solidFill>
                <a:latin typeface="Calibri" panose="020F0502020204030204" pitchFamily="34" charset="0"/>
                <a:cs typeface="Calibri" panose="020F0502020204030204" pitchFamily="34" charset="0"/>
                <a:sym typeface="Wingdings" panose="05000000000000000000" pitchFamily="2" charset="2"/>
              </a:rPr>
              <a:t>La cytotoxicité </a:t>
            </a:r>
            <a:r>
              <a:rPr lang="fr-FR" sz="2400" b="1" noProof="0" dirty="0">
                <a:latin typeface="Calibri" panose="020F0502020204030204" pitchFamily="34" charset="0"/>
                <a:cs typeface="Calibri" panose="020F0502020204030204" pitchFamily="34" charset="0"/>
                <a:sym typeface="Wingdings" panose="05000000000000000000" pitchFamily="2" charset="2"/>
              </a:rPr>
              <a:t> Le lymphocyte T tueur se fixe à la cellule infectée de manière spécifique et va libérer des substances chimiques, et la fait détruire.</a:t>
            </a:r>
          </a:p>
        </p:txBody>
      </p:sp>
      <p:sp>
        <p:nvSpPr>
          <p:cNvPr id="9" name="Rectangle 8">
            <a:extLst>
              <a:ext uri="{FF2B5EF4-FFF2-40B4-BE49-F238E27FC236}">
                <a16:creationId xmlns:a16="http://schemas.microsoft.com/office/drawing/2014/main" id="{4A5F4930-EA12-16BA-1813-47092DD266BC}"/>
              </a:ext>
            </a:extLst>
          </p:cNvPr>
          <p:cNvSpPr/>
          <p:nvPr/>
        </p:nvSpPr>
        <p:spPr>
          <a:xfrm>
            <a:off x="776080" y="5078263"/>
            <a:ext cx="10405932" cy="604724"/>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noProof="0" dirty="0"/>
          </a:p>
        </p:txBody>
      </p:sp>
      <p:sp>
        <p:nvSpPr>
          <p:cNvPr id="10" name="ZoneTexte 9">
            <a:extLst>
              <a:ext uri="{FF2B5EF4-FFF2-40B4-BE49-F238E27FC236}">
                <a16:creationId xmlns:a16="http://schemas.microsoft.com/office/drawing/2014/main" id="{5D05F495-275E-5A18-8EC1-70F4B2ADDA52}"/>
              </a:ext>
            </a:extLst>
          </p:cNvPr>
          <p:cNvSpPr txBox="1"/>
          <p:nvPr/>
        </p:nvSpPr>
        <p:spPr>
          <a:xfrm>
            <a:off x="776080" y="5078263"/>
            <a:ext cx="10405932" cy="6047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b="1" kern="1200" noProof="0" dirty="0">
                <a:latin typeface="Calibri" panose="020F0502020204030204" pitchFamily="34" charset="0"/>
                <a:cs typeface="Calibri" panose="020F0502020204030204" pitchFamily="34" charset="0"/>
              </a:rPr>
              <a:t>Réponses immunitaires lentes et spécifiques</a:t>
            </a:r>
          </a:p>
        </p:txBody>
      </p:sp>
      <p:grpSp>
        <p:nvGrpSpPr>
          <p:cNvPr id="5" name="Groupe 4">
            <a:extLst>
              <a:ext uri="{FF2B5EF4-FFF2-40B4-BE49-F238E27FC236}">
                <a16:creationId xmlns:a16="http://schemas.microsoft.com/office/drawing/2014/main" id="{E0B2401B-BDAD-FC3D-1776-EF2E847616EC}"/>
              </a:ext>
            </a:extLst>
          </p:cNvPr>
          <p:cNvGrpSpPr/>
          <p:nvPr/>
        </p:nvGrpSpPr>
        <p:grpSpPr>
          <a:xfrm>
            <a:off x="617666" y="1194063"/>
            <a:ext cx="10564346" cy="919356"/>
            <a:chOff x="475938" y="1088925"/>
            <a:chExt cx="10564346" cy="919356"/>
          </a:xfrm>
        </p:grpSpPr>
        <p:sp>
          <p:nvSpPr>
            <p:cNvPr id="11" name="Google Shape;443;p19">
              <a:extLst>
                <a:ext uri="{FF2B5EF4-FFF2-40B4-BE49-F238E27FC236}">
                  <a16:creationId xmlns:a16="http://schemas.microsoft.com/office/drawing/2014/main" id="{94ABF1E8-9EFC-B4DC-CEC3-B06FC0E11655}"/>
                </a:ext>
              </a:extLst>
            </p:cNvPr>
            <p:cNvSpPr/>
            <p:nvPr/>
          </p:nvSpPr>
          <p:spPr>
            <a:xfrm>
              <a:off x="713287" y="1088925"/>
              <a:ext cx="10326997" cy="919356"/>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Expliquez le mécanisme de défense de l’organisme contre une infection due à une blessure.</a:t>
              </a:r>
            </a:p>
          </p:txBody>
        </p:sp>
        <p:sp>
          <p:nvSpPr>
            <p:cNvPr id="12" name="Ellipse 11">
              <a:extLst>
                <a:ext uri="{FF2B5EF4-FFF2-40B4-BE49-F238E27FC236}">
                  <a16:creationId xmlns:a16="http://schemas.microsoft.com/office/drawing/2014/main" id="{EBE0C403-69ED-56AE-4E30-59C120E225BC}"/>
                </a:ext>
              </a:extLst>
            </p:cNvPr>
            <p:cNvSpPr/>
            <p:nvPr/>
          </p:nvSpPr>
          <p:spPr>
            <a:xfrm>
              <a:off x="475938" y="1155436"/>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endParaRPr lang="fr-FR" b="1" noProof="0" dirty="0">
                <a:latin typeface="Calibri" panose="020F0502020204030204" pitchFamily="34" charset="0"/>
                <a:cs typeface="Calibri" panose="020F0502020204030204" pitchFamily="34" charset="0"/>
              </a:endParaRPr>
            </a:p>
          </p:txBody>
        </p:sp>
      </p:grpSp>
      <p:pic>
        <p:nvPicPr>
          <p:cNvPr id="13" name="Image 12">
            <a:extLst>
              <a:ext uri="{FF2B5EF4-FFF2-40B4-BE49-F238E27FC236}">
                <a16:creationId xmlns:a16="http://schemas.microsoft.com/office/drawing/2014/main" id="{917EE084-F705-4D31-8CDA-84B755CF5040}"/>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771513" y="2241610"/>
            <a:ext cx="5015888" cy="2502972"/>
          </a:xfrm>
          <a:prstGeom prst="rect">
            <a:avLst/>
          </a:prstGeom>
        </p:spPr>
      </p:pic>
      <p:grpSp>
        <p:nvGrpSpPr>
          <p:cNvPr id="14" name="Groupe 13">
            <a:extLst>
              <a:ext uri="{FF2B5EF4-FFF2-40B4-BE49-F238E27FC236}">
                <a16:creationId xmlns:a16="http://schemas.microsoft.com/office/drawing/2014/main" id="{7B70B7A2-AAE3-B2D0-E825-AA2996975F13}"/>
              </a:ext>
            </a:extLst>
          </p:cNvPr>
          <p:cNvGrpSpPr/>
          <p:nvPr/>
        </p:nvGrpSpPr>
        <p:grpSpPr>
          <a:xfrm>
            <a:off x="3511685" y="2866266"/>
            <a:ext cx="5357032" cy="486383"/>
            <a:chOff x="3511685" y="2866266"/>
            <a:chExt cx="5357032" cy="486383"/>
          </a:xfrm>
        </p:grpSpPr>
        <p:sp>
          <p:nvSpPr>
            <p:cNvPr id="15" name="Rectangle 14">
              <a:extLst>
                <a:ext uri="{FF2B5EF4-FFF2-40B4-BE49-F238E27FC236}">
                  <a16:creationId xmlns:a16="http://schemas.microsoft.com/office/drawing/2014/main" id="{1428B0D3-C64B-8DAB-3285-1ABE94E9CDAC}"/>
                </a:ext>
              </a:extLst>
            </p:cNvPr>
            <p:cNvSpPr/>
            <p:nvPr/>
          </p:nvSpPr>
          <p:spPr>
            <a:xfrm>
              <a:off x="3511685" y="2866266"/>
              <a:ext cx="1157591" cy="48638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6" name="Connecteur droit avec flèche 15">
              <a:extLst>
                <a:ext uri="{FF2B5EF4-FFF2-40B4-BE49-F238E27FC236}">
                  <a16:creationId xmlns:a16="http://schemas.microsoft.com/office/drawing/2014/main" id="{A7B9CAAC-8016-5C94-27E3-584251AE1FAE}"/>
                </a:ext>
              </a:extLst>
            </p:cNvPr>
            <p:cNvCxnSpPr>
              <a:cxnSpLocks/>
              <a:endCxn id="15" idx="3"/>
            </p:cNvCxnSpPr>
            <p:nvPr/>
          </p:nvCxnSpPr>
          <p:spPr>
            <a:xfrm flipH="1">
              <a:off x="4669276" y="3090002"/>
              <a:ext cx="2305457" cy="1945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 name="ZoneTexte 16">
              <a:extLst>
                <a:ext uri="{FF2B5EF4-FFF2-40B4-BE49-F238E27FC236}">
                  <a16:creationId xmlns:a16="http://schemas.microsoft.com/office/drawing/2014/main" id="{7A80CE96-3A45-A9CA-4DD8-1EC46F9A62D7}"/>
                </a:ext>
              </a:extLst>
            </p:cNvPr>
            <p:cNvSpPr txBox="1"/>
            <p:nvPr/>
          </p:nvSpPr>
          <p:spPr>
            <a:xfrm>
              <a:off x="6582717" y="2889947"/>
              <a:ext cx="2286000" cy="400110"/>
            </a:xfrm>
            <a:prstGeom prst="rect">
              <a:avLst/>
            </a:prstGeom>
            <a:noFill/>
          </p:spPr>
          <p:txBody>
            <a:bodyPr wrap="square" rtlCol="0">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Cytotoxicité  </a:t>
              </a:r>
            </a:p>
          </p:txBody>
        </p:sp>
      </p:grpSp>
    </p:spTree>
    <p:extLst>
      <p:ext uri="{BB962C8B-B14F-4D97-AF65-F5344CB8AC3E}">
        <p14:creationId xmlns:p14="http://schemas.microsoft.com/office/powerpoint/2010/main" val="2691155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259B7D-299B-4DDD-5E1F-B09919AB4F80}"/>
              </a:ext>
            </a:extLst>
          </p:cNvPr>
          <p:cNvSpPr>
            <a:spLocks noGrp="1"/>
          </p:cNvSpPr>
          <p:nvPr>
            <p:ph type="title"/>
          </p:nvPr>
        </p:nvSpPr>
        <p:spPr>
          <a:xfrm>
            <a:off x="957453" y="207682"/>
            <a:ext cx="10277091" cy="460656"/>
          </a:xfrm>
        </p:spPr>
        <p:txBody>
          <a:bodyPr/>
          <a:lstStyle/>
          <a:p>
            <a:pPr marL="0" marR="0" lvl="0" indent="0" defTabSz="914400" rtl="0" eaLnBrk="1" fontAlgn="auto" latinLnBrk="0" hangingPunct="1">
              <a:lnSpc>
                <a:spcPct val="100000"/>
              </a:lnSpc>
              <a:spcBef>
                <a:spcPts val="0"/>
              </a:spcBef>
              <a:spcAft>
                <a:spcPts val="0"/>
              </a:spcAft>
              <a:tabLst/>
              <a:defRPr/>
            </a:pPr>
            <a:r>
              <a:rPr lang="fr-FR" sz="1800" spc="-30" noProof="0" dirty="0">
                <a:solidFill>
                  <a:schemeClr val="tx1">
                    <a:lumMod val="50000"/>
                    <a:lumOff val="50000"/>
                  </a:schemeClr>
                </a:solidFill>
                <a:ea typeface="Calibri" panose="020F0502020204030204" pitchFamily="34" charset="0"/>
              </a:rPr>
              <a:t>J</a:t>
            </a:r>
            <a:r>
              <a:rPr kumimoji="0" lang="fr-FR" sz="1800" i="0" u="none" strike="noStrike" kern="1200" cap="none" spc="-30" normalizeH="0" baseline="0" noProof="0" dirty="0">
                <a:ln>
                  <a:noFill/>
                </a:ln>
                <a:solidFill>
                  <a:schemeClr val="tx1">
                    <a:lumMod val="50000"/>
                    <a:lumOff val="50000"/>
                  </a:schemeClr>
                </a:solidFill>
                <a:effectLst/>
                <a:uLnTx/>
                <a:uFillTx/>
                <a:ea typeface="Calibri" panose="020F0502020204030204" pitchFamily="34" charset="0"/>
              </a:rPr>
              <a:t>e note aussi à partir du document 2 que les lymphocytes B s’activent, ils produisent des anticorps.</a:t>
            </a:r>
            <a:endParaRPr lang="fr-FR" sz="1800"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9F3DC9E7-CC61-0975-CB81-AA8FEF088DC0}"/>
              </a:ext>
            </a:extLst>
          </p:cNvPr>
          <p:cNvSpPr>
            <a:spLocks noGrp="1"/>
          </p:cNvSpPr>
          <p:nvPr>
            <p:ph sz="quarter" idx="11"/>
          </p:nvPr>
        </p:nvSpPr>
        <p:spPr/>
        <p:txBody>
          <a:bodyPr/>
          <a:lstStyle/>
          <a:p>
            <a:endParaRPr lang="fr-FR" noProof="0" dirty="0"/>
          </a:p>
        </p:txBody>
      </p:sp>
      <p:grpSp>
        <p:nvGrpSpPr>
          <p:cNvPr id="3" name="Groupe 2">
            <a:extLst>
              <a:ext uri="{FF2B5EF4-FFF2-40B4-BE49-F238E27FC236}">
                <a16:creationId xmlns:a16="http://schemas.microsoft.com/office/drawing/2014/main" id="{2AEE9DE6-BCB2-416B-40B2-3974CCA3B593}"/>
              </a:ext>
            </a:extLst>
          </p:cNvPr>
          <p:cNvGrpSpPr/>
          <p:nvPr/>
        </p:nvGrpSpPr>
        <p:grpSpPr>
          <a:xfrm>
            <a:off x="2445095" y="5092430"/>
            <a:ext cx="7885467" cy="1416671"/>
            <a:chOff x="2153266" y="3429000"/>
            <a:chExt cx="7885467" cy="1416671"/>
          </a:xfrm>
        </p:grpSpPr>
        <p:sp>
          <p:nvSpPr>
            <p:cNvPr id="5" name="ZoneTexte 4">
              <a:extLst>
                <a:ext uri="{FF2B5EF4-FFF2-40B4-BE49-F238E27FC236}">
                  <a16:creationId xmlns:a16="http://schemas.microsoft.com/office/drawing/2014/main" id="{8EA82DAE-8BA8-1297-F841-3A509DC8CC2F}"/>
                </a:ext>
              </a:extLst>
            </p:cNvPr>
            <p:cNvSpPr txBox="1"/>
            <p:nvPr/>
          </p:nvSpPr>
          <p:spPr>
            <a:xfrm>
              <a:off x="2170732" y="4014674"/>
              <a:ext cx="7825651" cy="830997"/>
            </a:xfrm>
            <a:prstGeom prst="rect">
              <a:avLst/>
            </a:prstGeom>
            <a:noFill/>
            <a:ln w="38100">
              <a:solidFill>
                <a:schemeClr val="accent2"/>
              </a:solidFill>
            </a:ln>
          </p:spPr>
          <p:txBody>
            <a:bodyPr wrap="square">
              <a:spAutoFit/>
            </a:bodyPr>
            <a:lstStyle/>
            <a:p>
              <a:pPr lvl="0" algn="ctr"/>
              <a:r>
                <a:rPr lang="fr-FR" sz="2400" b="1" noProof="0" dirty="0">
                  <a:latin typeface="Calibri" panose="020F0502020204030204" pitchFamily="34" charset="0"/>
                  <a:cs typeface="Calibri" panose="020F0502020204030204" pitchFamily="34" charset="0"/>
                  <a:sym typeface="Wingdings" panose="05000000000000000000" pitchFamily="2" charset="2"/>
                </a:rPr>
                <a:t>Les lymphocytes B s’activent et libèrent des anticorps, qui neutralisent </a:t>
              </a:r>
              <a:r>
                <a:rPr lang="fr-FR" sz="2400" b="1" dirty="0">
                  <a:latin typeface="Calibri" panose="020F0502020204030204" pitchFamily="34" charset="0"/>
                  <a:cs typeface="Calibri" panose="020F0502020204030204" pitchFamily="34" charset="0"/>
                  <a:sym typeface="Wingdings" panose="05000000000000000000" pitchFamily="2" charset="2"/>
                </a:rPr>
                <a:t>les bactéries</a:t>
              </a:r>
              <a:r>
                <a:rPr lang="fr-FR" sz="2400" b="1" noProof="0" dirty="0">
                  <a:latin typeface="Calibri" panose="020F0502020204030204" pitchFamily="34" charset="0"/>
                  <a:cs typeface="Calibri" panose="020F0502020204030204" pitchFamily="34" charset="0"/>
                  <a:sym typeface="Wingdings" panose="05000000000000000000" pitchFamily="2" charset="2"/>
                </a:rPr>
                <a:t>. </a:t>
              </a:r>
            </a:p>
          </p:txBody>
        </p:sp>
        <p:grpSp>
          <p:nvGrpSpPr>
            <p:cNvPr id="7" name="Groupe 6">
              <a:extLst>
                <a:ext uri="{FF2B5EF4-FFF2-40B4-BE49-F238E27FC236}">
                  <a16:creationId xmlns:a16="http://schemas.microsoft.com/office/drawing/2014/main" id="{E55D660F-3CED-AC78-96D1-92DF760912E1}"/>
                </a:ext>
              </a:extLst>
            </p:cNvPr>
            <p:cNvGrpSpPr/>
            <p:nvPr/>
          </p:nvGrpSpPr>
          <p:grpSpPr>
            <a:xfrm>
              <a:off x="2153266" y="3429000"/>
              <a:ext cx="7885467" cy="604724"/>
              <a:chOff x="4940675" y="2704685"/>
              <a:chExt cx="4605060" cy="604724"/>
            </a:xfrm>
          </p:grpSpPr>
          <p:sp>
            <p:nvSpPr>
              <p:cNvPr id="8" name="Rectangle 7">
                <a:extLst>
                  <a:ext uri="{FF2B5EF4-FFF2-40B4-BE49-F238E27FC236}">
                    <a16:creationId xmlns:a16="http://schemas.microsoft.com/office/drawing/2014/main" id="{DE6169E9-B2D2-95ED-D30A-82452FDBDF1A}"/>
                  </a:ext>
                </a:extLst>
              </p:cNvPr>
              <p:cNvSpPr/>
              <p:nvPr/>
            </p:nvSpPr>
            <p:spPr>
              <a:xfrm>
                <a:off x="4940675" y="2704685"/>
                <a:ext cx="4605060" cy="604724"/>
              </a:xfrm>
              <a:prstGeom prst="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noProof="0" dirty="0"/>
              </a:p>
            </p:txBody>
          </p:sp>
          <p:sp>
            <p:nvSpPr>
              <p:cNvPr id="10" name="ZoneTexte 9">
                <a:extLst>
                  <a:ext uri="{FF2B5EF4-FFF2-40B4-BE49-F238E27FC236}">
                    <a16:creationId xmlns:a16="http://schemas.microsoft.com/office/drawing/2014/main" id="{5CF36B83-00AF-4B99-1EAE-D5D0BDFA7649}"/>
                  </a:ext>
                </a:extLst>
              </p:cNvPr>
              <p:cNvSpPr txBox="1"/>
              <p:nvPr/>
            </p:nvSpPr>
            <p:spPr>
              <a:xfrm>
                <a:off x="4940675" y="2704685"/>
                <a:ext cx="4605060" cy="6047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b="1" kern="1200" noProof="0" dirty="0">
                    <a:latin typeface="Calibri" panose="020F0502020204030204" pitchFamily="34" charset="0"/>
                    <a:cs typeface="Calibri" panose="020F0502020204030204" pitchFamily="34" charset="0"/>
                  </a:rPr>
                  <a:t>Réponses immunitaires lentes et spécifiques</a:t>
                </a:r>
              </a:p>
            </p:txBody>
          </p:sp>
        </p:grpSp>
      </p:grpSp>
      <p:pic>
        <p:nvPicPr>
          <p:cNvPr id="6" name="Image 5">
            <a:extLst>
              <a:ext uri="{FF2B5EF4-FFF2-40B4-BE49-F238E27FC236}">
                <a16:creationId xmlns:a16="http://schemas.microsoft.com/office/drawing/2014/main" id="{09AF848A-2B1E-950E-66DB-8FB351410C9B}"/>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771513" y="2241610"/>
            <a:ext cx="5015888" cy="2502972"/>
          </a:xfrm>
          <a:prstGeom prst="rect">
            <a:avLst/>
          </a:prstGeom>
        </p:spPr>
      </p:pic>
      <p:grpSp>
        <p:nvGrpSpPr>
          <p:cNvPr id="9" name="Groupe 8">
            <a:extLst>
              <a:ext uri="{FF2B5EF4-FFF2-40B4-BE49-F238E27FC236}">
                <a16:creationId xmlns:a16="http://schemas.microsoft.com/office/drawing/2014/main" id="{0743C425-7213-CB90-6143-FA7846594D87}"/>
              </a:ext>
            </a:extLst>
          </p:cNvPr>
          <p:cNvGrpSpPr/>
          <p:nvPr/>
        </p:nvGrpSpPr>
        <p:grpSpPr>
          <a:xfrm>
            <a:off x="3511685" y="2791544"/>
            <a:ext cx="5288939" cy="707886"/>
            <a:chOff x="3511685" y="2791544"/>
            <a:chExt cx="5288939" cy="707886"/>
          </a:xfrm>
        </p:grpSpPr>
        <p:sp>
          <p:nvSpPr>
            <p:cNvPr id="11" name="Rectangle 10">
              <a:extLst>
                <a:ext uri="{FF2B5EF4-FFF2-40B4-BE49-F238E27FC236}">
                  <a16:creationId xmlns:a16="http://schemas.microsoft.com/office/drawing/2014/main" id="{557A8A9B-482D-FC54-2EAB-2BAD6AFEC3CD}"/>
                </a:ext>
              </a:extLst>
            </p:cNvPr>
            <p:cNvSpPr/>
            <p:nvPr/>
          </p:nvSpPr>
          <p:spPr>
            <a:xfrm>
              <a:off x="3511685" y="2866266"/>
              <a:ext cx="1157591" cy="48638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2" name="Connecteur droit avec flèche 11">
              <a:extLst>
                <a:ext uri="{FF2B5EF4-FFF2-40B4-BE49-F238E27FC236}">
                  <a16:creationId xmlns:a16="http://schemas.microsoft.com/office/drawing/2014/main" id="{092CA59E-BA93-9AE6-A5D4-ECE591F10B0D}"/>
                </a:ext>
              </a:extLst>
            </p:cNvPr>
            <p:cNvCxnSpPr>
              <a:cxnSpLocks/>
              <a:endCxn id="11" idx="3"/>
            </p:cNvCxnSpPr>
            <p:nvPr/>
          </p:nvCxnSpPr>
          <p:spPr>
            <a:xfrm flipH="1">
              <a:off x="4669276" y="3090002"/>
              <a:ext cx="2305457" cy="1945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ZoneTexte 12">
              <a:extLst>
                <a:ext uri="{FF2B5EF4-FFF2-40B4-BE49-F238E27FC236}">
                  <a16:creationId xmlns:a16="http://schemas.microsoft.com/office/drawing/2014/main" id="{94255D67-DFF2-E46A-7A7F-ED16441736A2}"/>
                </a:ext>
              </a:extLst>
            </p:cNvPr>
            <p:cNvSpPr txBox="1"/>
            <p:nvPr/>
          </p:nvSpPr>
          <p:spPr>
            <a:xfrm>
              <a:off x="6514624" y="2791544"/>
              <a:ext cx="2286000" cy="707886"/>
            </a:xfrm>
            <a:prstGeom prst="rect">
              <a:avLst/>
            </a:prstGeom>
            <a:noFill/>
          </p:spPr>
          <p:txBody>
            <a:bodyPr wrap="square" rtlCol="0">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Production d’anticorps   </a:t>
              </a:r>
            </a:p>
          </p:txBody>
        </p:sp>
      </p:grpSp>
      <p:grpSp>
        <p:nvGrpSpPr>
          <p:cNvPr id="14" name="Groupe 13">
            <a:extLst>
              <a:ext uri="{FF2B5EF4-FFF2-40B4-BE49-F238E27FC236}">
                <a16:creationId xmlns:a16="http://schemas.microsoft.com/office/drawing/2014/main" id="{8AD98565-BE07-7492-AFCA-493A49F6864E}"/>
              </a:ext>
            </a:extLst>
          </p:cNvPr>
          <p:cNvGrpSpPr/>
          <p:nvPr/>
        </p:nvGrpSpPr>
        <p:grpSpPr>
          <a:xfrm>
            <a:off x="617666" y="1194063"/>
            <a:ext cx="10564346" cy="919356"/>
            <a:chOff x="475938" y="1088925"/>
            <a:chExt cx="10564346" cy="919356"/>
          </a:xfrm>
        </p:grpSpPr>
        <p:sp>
          <p:nvSpPr>
            <p:cNvPr id="15" name="Google Shape;443;p19">
              <a:extLst>
                <a:ext uri="{FF2B5EF4-FFF2-40B4-BE49-F238E27FC236}">
                  <a16:creationId xmlns:a16="http://schemas.microsoft.com/office/drawing/2014/main" id="{DC5AE7BF-495E-1656-1553-AB6428724AB2}"/>
                </a:ext>
              </a:extLst>
            </p:cNvPr>
            <p:cNvSpPr/>
            <p:nvPr/>
          </p:nvSpPr>
          <p:spPr>
            <a:xfrm>
              <a:off x="713287" y="1088925"/>
              <a:ext cx="10326997" cy="919356"/>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Expliquez le mécanisme de défense de l’organisme contre une infection due à une blessure.</a:t>
              </a:r>
            </a:p>
          </p:txBody>
        </p:sp>
        <p:sp>
          <p:nvSpPr>
            <p:cNvPr id="16" name="Ellipse 15">
              <a:extLst>
                <a:ext uri="{FF2B5EF4-FFF2-40B4-BE49-F238E27FC236}">
                  <a16:creationId xmlns:a16="http://schemas.microsoft.com/office/drawing/2014/main" id="{03792AAC-DCE6-07FF-EF27-F36A46307187}"/>
                </a:ext>
              </a:extLst>
            </p:cNvPr>
            <p:cNvSpPr/>
            <p:nvPr/>
          </p:nvSpPr>
          <p:spPr>
            <a:xfrm>
              <a:off x="475938" y="1155436"/>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endParaRPr lang="fr-FR" b="1" noProof="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004035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15172883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64FC-B028-90EC-D505-9CCCEDF3BB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F96DCA-E258-8235-EDD5-A33E637FBED0}"/>
              </a:ext>
            </a:extLst>
          </p:cNvPr>
          <p:cNvSpPr>
            <a:spLocks noGrp="1"/>
          </p:cNvSpPr>
          <p:nvPr>
            <p:ph type="title"/>
          </p:nvPr>
        </p:nvSpPr>
        <p:spPr/>
        <p:txBody>
          <a:bodyPr/>
          <a:lstStyle/>
          <a:p>
            <a:r>
              <a:rPr lang="fr-FR" sz="1800" spc="-30" noProof="0" dirty="0">
                <a:solidFill>
                  <a:schemeClr val="tx1">
                    <a:lumMod val="50000"/>
                    <a:lumOff val="50000"/>
                  </a:schemeClr>
                </a:solidFill>
                <a:ea typeface="Calibri" panose="020F0502020204030204" pitchFamily="34" charset="0"/>
              </a:rPr>
              <a:t>Répondez à la question suivante :</a:t>
            </a:r>
          </a:p>
        </p:txBody>
      </p:sp>
      <p:sp>
        <p:nvSpPr>
          <p:cNvPr id="4" name="Espace réservé du contenu 3">
            <a:extLst>
              <a:ext uri="{FF2B5EF4-FFF2-40B4-BE49-F238E27FC236}">
                <a16:creationId xmlns:a16="http://schemas.microsoft.com/office/drawing/2014/main" id="{D78D6756-1E0A-B741-18EE-863A251EBA23}"/>
              </a:ext>
            </a:extLst>
          </p:cNvPr>
          <p:cNvSpPr>
            <a:spLocks noGrp="1"/>
          </p:cNvSpPr>
          <p:nvPr>
            <p:ph sz="quarter" idx="11"/>
          </p:nvPr>
        </p:nvSpPr>
        <p:spPr/>
        <p:txBody>
          <a:bodyPr/>
          <a:lstStyle/>
          <a:p>
            <a:r>
              <a:rPr lang="fr-FR" noProof="0" dirty="0">
                <a:solidFill>
                  <a:schemeClr val="tx1">
                    <a:lumMod val="50000"/>
                    <a:lumOff val="50000"/>
                  </a:schemeClr>
                </a:solidFill>
              </a:rPr>
              <a:t>L’</a:t>
            </a:r>
            <a:r>
              <a:rPr lang="fr-FR" noProof="0" dirty="0" err="1">
                <a:solidFill>
                  <a:schemeClr val="tx1">
                    <a:lumMod val="50000"/>
                    <a:lumOff val="50000"/>
                  </a:schemeClr>
                </a:solidFill>
              </a:rPr>
              <a:t>enseignant·e</a:t>
            </a:r>
            <a:r>
              <a:rPr lang="fr-FR" noProof="0" dirty="0">
                <a:solidFill>
                  <a:schemeClr val="tx1">
                    <a:lumMod val="50000"/>
                    <a:lumOff val="50000"/>
                  </a:schemeClr>
                </a:solidFill>
              </a:rPr>
              <a:t> clarifie la question et peut utiliser l’alternance linguistique si besoin. Exiger une justification de la réponse.</a:t>
            </a:r>
          </a:p>
        </p:txBody>
      </p:sp>
      <p:grpSp>
        <p:nvGrpSpPr>
          <p:cNvPr id="10" name="Groupe 9">
            <a:extLst>
              <a:ext uri="{FF2B5EF4-FFF2-40B4-BE49-F238E27FC236}">
                <a16:creationId xmlns:a16="http://schemas.microsoft.com/office/drawing/2014/main" id="{C99F9C4B-6B3C-B20C-E1DA-9FA726D387BD}"/>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B739A842-4D10-7CED-041F-9D9144BF555E}"/>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2CBE160C-C019-6257-CDD6-4269E39DF39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5" name="ZoneTexte 4">
            <a:extLst>
              <a:ext uri="{FF2B5EF4-FFF2-40B4-BE49-F238E27FC236}">
                <a16:creationId xmlns:a16="http://schemas.microsoft.com/office/drawing/2014/main" id="{63CD6BAE-6991-45F5-9764-F49FB302D275}"/>
              </a:ext>
            </a:extLst>
          </p:cNvPr>
          <p:cNvSpPr txBox="1"/>
          <p:nvPr/>
        </p:nvSpPr>
        <p:spPr>
          <a:xfrm>
            <a:off x="809766" y="1688015"/>
            <a:ext cx="1057246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noProof="0" dirty="0">
                <a:solidFill>
                  <a:srgbClr val="0852A4"/>
                </a:solidFill>
                <a:latin typeface="Calibri" panose="020F0502020204030204"/>
              </a:rPr>
              <a:t>L’activation des lymphocytes B montre que le mécanisme immunitaire impliqué  est la : </a:t>
            </a:r>
          </a:p>
        </p:txBody>
      </p:sp>
      <p:sp>
        <p:nvSpPr>
          <p:cNvPr id="7" name="Rectangle : coins arrondis 6">
            <a:extLst>
              <a:ext uri="{FF2B5EF4-FFF2-40B4-BE49-F238E27FC236}">
                <a16:creationId xmlns:a16="http://schemas.microsoft.com/office/drawing/2014/main" id="{26C2553C-952D-C818-687F-003CCD8BB264}"/>
              </a:ext>
            </a:extLst>
          </p:cNvPr>
          <p:cNvSpPr/>
          <p:nvPr/>
        </p:nvSpPr>
        <p:spPr>
          <a:xfrm>
            <a:off x="950437" y="1006927"/>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1. </a:t>
            </a:r>
            <a:r>
              <a:rPr lang="fr-FR" sz="2400" b="1" noProof="0" dirty="0">
                <a:latin typeface="Calibri" panose="020F0502020204030204"/>
              </a:rPr>
              <a:t>Cochez la bonne réponse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8" name="Groupe 7">
            <a:extLst>
              <a:ext uri="{FF2B5EF4-FFF2-40B4-BE49-F238E27FC236}">
                <a16:creationId xmlns:a16="http://schemas.microsoft.com/office/drawing/2014/main" id="{10E8AA52-C98C-A13D-2D8E-9525062A94E3}"/>
              </a:ext>
            </a:extLst>
          </p:cNvPr>
          <p:cNvGrpSpPr/>
          <p:nvPr/>
        </p:nvGrpSpPr>
        <p:grpSpPr>
          <a:xfrm>
            <a:off x="2289397" y="2619878"/>
            <a:ext cx="7370795" cy="523828"/>
            <a:chOff x="7931514" y="2581843"/>
            <a:chExt cx="7370795" cy="523828"/>
          </a:xfrm>
        </p:grpSpPr>
        <p:sp>
          <p:nvSpPr>
            <p:cNvPr id="9" name="Rectangle : coins arrondis 8">
              <a:extLst>
                <a:ext uri="{FF2B5EF4-FFF2-40B4-BE49-F238E27FC236}">
                  <a16:creationId xmlns:a16="http://schemas.microsoft.com/office/drawing/2014/main" id="{737A2F8B-36A7-1BA9-29EE-A46F8AC23872}"/>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Neutralisation de l’antigène par des anticorps.</a:t>
              </a:r>
            </a:p>
          </p:txBody>
        </p:sp>
        <p:sp>
          <p:nvSpPr>
            <p:cNvPr id="13" name="Rectangle : coins arrondis 12">
              <a:extLst>
                <a:ext uri="{FF2B5EF4-FFF2-40B4-BE49-F238E27FC236}">
                  <a16:creationId xmlns:a16="http://schemas.microsoft.com/office/drawing/2014/main" id="{5EABB68F-D57B-7CBE-8308-CC592E57964E}"/>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a</a:t>
              </a:r>
            </a:p>
          </p:txBody>
        </p:sp>
      </p:grpSp>
      <p:grpSp>
        <p:nvGrpSpPr>
          <p:cNvPr id="19" name="Groupe 18">
            <a:extLst>
              <a:ext uri="{FF2B5EF4-FFF2-40B4-BE49-F238E27FC236}">
                <a16:creationId xmlns:a16="http://schemas.microsoft.com/office/drawing/2014/main" id="{C4DC796E-F1EA-9613-C8BE-DFD4DC63269E}"/>
              </a:ext>
            </a:extLst>
          </p:cNvPr>
          <p:cNvGrpSpPr/>
          <p:nvPr/>
        </p:nvGrpSpPr>
        <p:grpSpPr>
          <a:xfrm>
            <a:off x="2289397" y="3938840"/>
            <a:ext cx="7370795" cy="523828"/>
            <a:chOff x="7931514" y="2581843"/>
            <a:chExt cx="7370795" cy="523828"/>
          </a:xfrm>
        </p:grpSpPr>
        <p:sp>
          <p:nvSpPr>
            <p:cNvPr id="20" name="Rectangle : coins arrondis 19">
              <a:extLst>
                <a:ext uri="{FF2B5EF4-FFF2-40B4-BE49-F238E27FC236}">
                  <a16:creationId xmlns:a16="http://schemas.microsoft.com/office/drawing/2014/main" id="{5177254D-4705-D729-0778-94F6F2BFDBEC}"/>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Cytotoxicité par les lymphocytes T tueurs.</a:t>
              </a:r>
            </a:p>
          </p:txBody>
        </p:sp>
        <p:sp>
          <p:nvSpPr>
            <p:cNvPr id="21" name="Rectangle : coins arrondis 20">
              <a:extLst>
                <a:ext uri="{FF2B5EF4-FFF2-40B4-BE49-F238E27FC236}">
                  <a16:creationId xmlns:a16="http://schemas.microsoft.com/office/drawing/2014/main" id="{E0B5E9CB-5BE7-F2C3-F6F7-2CC300066E1C}"/>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b</a:t>
              </a:r>
            </a:p>
          </p:txBody>
        </p:sp>
      </p:grpSp>
      <p:grpSp>
        <p:nvGrpSpPr>
          <p:cNvPr id="22" name="Groupe 21">
            <a:extLst>
              <a:ext uri="{FF2B5EF4-FFF2-40B4-BE49-F238E27FC236}">
                <a16:creationId xmlns:a16="http://schemas.microsoft.com/office/drawing/2014/main" id="{4CAB760E-710D-6C1D-A66A-139DCF8F5DDF}"/>
              </a:ext>
            </a:extLst>
          </p:cNvPr>
          <p:cNvGrpSpPr/>
          <p:nvPr/>
        </p:nvGrpSpPr>
        <p:grpSpPr>
          <a:xfrm>
            <a:off x="2289397" y="5257801"/>
            <a:ext cx="7370795" cy="523828"/>
            <a:chOff x="7931514" y="2581843"/>
            <a:chExt cx="7370795" cy="523828"/>
          </a:xfrm>
        </p:grpSpPr>
        <p:sp>
          <p:nvSpPr>
            <p:cNvPr id="23" name="Rectangle : coins arrondis 22">
              <a:extLst>
                <a:ext uri="{FF2B5EF4-FFF2-40B4-BE49-F238E27FC236}">
                  <a16:creationId xmlns:a16="http://schemas.microsoft.com/office/drawing/2014/main" id="{5702D5A8-DBE3-B56B-1D2A-B319937F5703}"/>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Phagocytose.</a:t>
              </a:r>
            </a:p>
          </p:txBody>
        </p:sp>
        <p:sp>
          <p:nvSpPr>
            <p:cNvPr id="24" name="Rectangle : coins arrondis 23">
              <a:extLst>
                <a:ext uri="{FF2B5EF4-FFF2-40B4-BE49-F238E27FC236}">
                  <a16:creationId xmlns:a16="http://schemas.microsoft.com/office/drawing/2014/main" id="{B51480D6-1DD6-462F-E4A6-79CE0BA649C3}"/>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c</a:t>
              </a:r>
            </a:p>
          </p:txBody>
        </p:sp>
      </p:grpSp>
    </p:spTree>
    <p:extLst>
      <p:ext uri="{BB962C8B-B14F-4D97-AF65-F5344CB8AC3E}">
        <p14:creationId xmlns:p14="http://schemas.microsoft.com/office/powerpoint/2010/main" val="9566972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FA848-624B-CD1F-E55D-BA87DAB92F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B43A28-E1FD-C8EB-AB83-4F1672427EF0}"/>
              </a:ext>
            </a:extLst>
          </p:cNvPr>
          <p:cNvSpPr>
            <a:spLocks noGrp="1"/>
          </p:cNvSpPr>
          <p:nvPr>
            <p:ph type="title"/>
          </p:nvPr>
        </p:nvSpPr>
        <p:spPr>
          <a:xfrm>
            <a:off x="909982" y="343831"/>
            <a:ext cx="10372033" cy="267549"/>
          </a:xfrm>
        </p:spPr>
        <p:txBody>
          <a:bodyPr/>
          <a:lstStyle/>
          <a:p>
            <a:r>
              <a:rPr lang="fr-FR" sz="1800" spc="-30" noProof="0" dirty="0">
                <a:solidFill>
                  <a:schemeClr val="tx1">
                    <a:lumMod val="50000"/>
                    <a:lumOff val="50000"/>
                  </a:schemeClr>
                </a:solidFill>
                <a:ea typeface="Calibri" panose="020F0502020204030204" pitchFamily="34" charset="0"/>
              </a:rPr>
              <a:t>Parfait ! Les lymphocytes B agissent par la production des anticorps qui neutralisent les antigènes.</a:t>
            </a:r>
          </a:p>
        </p:txBody>
      </p:sp>
      <p:sp>
        <p:nvSpPr>
          <p:cNvPr id="4" name="Espace réservé du contenu 3">
            <a:extLst>
              <a:ext uri="{FF2B5EF4-FFF2-40B4-BE49-F238E27FC236}">
                <a16:creationId xmlns:a16="http://schemas.microsoft.com/office/drawing/2014/main" id="{E863142D-656C-DAF2-9A1B-58B8730B94EC}"/>
              </a:ext>
            </a:extLst>
          </p:cNvPr>
          <p:cNvSpPr>
            <a:spLocks noGrp="1"/>
          </p:cNvSpPr>
          <p:nvPr>
            <p:ph sz="quarter" idx="11"/>
          </p:nvPr>
        </p:nvSpPr>
        <p:spPr/>
        <p:txBody>
          <a:bodyPr/>
          <a:lstStyle/>
          <a:p>
            <a:r>
              <a:rPr lang="fr-FR" sz="1400" spc="-30" noProof="0" dirty="0">
                <a:solidFill>
                  <a:schemeClr val="bg1">
                    <a:lumMod val="65000"/>
                  </a:schemeClr>
                </a:solidFill>
                <a:ea typeface="Calibri" panose="020F0502020204030204" pitchFamily="34" charset="0"/>
              </a:rPr>
              <a:t>.</a:t>
            </a:r>
          </a:p>
        </p:txBody>
      </p:sp>
      <p:grpSp>
        <p:nvGrpSpPr>
          <p:cNvPr id="10" name="Groupe 9">
            <a:extLst>
              <a:ext uri="{FF2B5EF4-FFF2-40B4-BE49-F238E27FC236}">
                <a16:creationId xmlns:a16="http://schemas.microsoft.com/office/drawing/2014/main" id="{83215B13-5537-55F8-B01E-056065ACB3AD}"/>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ACAB5349-E2D1-A1E7-1D5D-5F1B21F6B5D0}"/>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06F55A66-3635-FE04-9ADA-947BDDF03125}"/>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6" name="ZoneTexte 5">
            <a:extLst>
              <a:ext uri="{FF2B5EF4-FFF2-40B4-BE49-F238E27FC236}">
                <a16:creationId xmlns:a16="http://schemas.microsoft.com/office/drawing/2014/main" id="{E0E26DA4-5190-6CCC-2472-21925F7059C9}"/>
              </a:ext>
            </a:extLst>
          </p:cNvPr>
          <p:cNvSpPr txBox="1"/>
          <p:nvPr/>
        </p:nvSpPr>
        <p:spPr>
          <a:xfrm>
            <a:off x="809766" y="1688015"/>
            <a:ext cx="1057246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noProof="0" dirty="0">
                <a:solidFill>
                  <a:srgbClr val="0852A4"/>
                </a:solidFill>
                <a:latin typeface="Calibri" panose="020F0502020204030204"/>
              </a:rPr>
              <a:t>L’activation des lymphocytes B montre que le mécanisme immunitaire impliqué  est la : </a:t>
            </a:r>
          </a:p>
        </p:txBody>
      </p:sp>
      <p:grpSp>
        <p:nvGrpSpPr>
          <p:cNvPr id="7" name="Groupe 6">
            <a:extLst>
              <a:ext uri="{FF2B5EF4-FFF2-40B4-BE49-F238E27FC236}">
                <a16:creationId xmlns:a16="http://schemas.microsoft.com/office/drawing/2014/main" id="{A811260D-BF2B-171B-004E-DFA40057FB68}"/>
              </a:ext>
            </a:extLst>
          </p:cNvPr>
          <p:cNvGrpSpPr/>
          <p:nvPr/>
        </p:nvGrpSpPr>
        <p:grpSpPr>
          <a:xfrm>
            <a:off x="2289397" y="2619878"/>
            <a:ext cx="7370795" cy="523828"/>
            <a:chOff x="7931514" y="2581843"/>
            <a:chExt cx="7370795" cy="523828"/>
          </a:xfrm>
          <a:solidFill>
            <a:srgbClr val="002060"/>
          </a:solidFill>
        </p:grpSpPr>
        <p:sp>
          <p:nvSpPr>
            <p:cNvPr id="13" name="Rectangle : coins arrondis 12">
              <a:extLst>
                <a:ext uri="{FF2B5EF4-FFF2-40B4-BE49-F238E27FC236}">
                  <a16:creationId xmlns:a16="http://schemas.microsoft.com/office/drawing/2014/main" id="{384F3453-D945-33B2-840B-85340FE77756}"/>
                </a:ext>
              </a:extLst>
            </p:cNvPr>
            <p:cNvSpPr/>
            <p:nvPr/>
          </p:nvSpPr>
          <p:spPr>
            <a:xfrm>
              <a:off x="8369182" y="2594893"/>
              <a:ext cx="693312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bg1"/>
                  </a:solidFill>
                  <a:latin typeface="Calibri" panose="020F0502020204030204"/>
                </a:rPr>
                <a:t>Neutralisation de l’antigène par des anticorps.</a:t>
              </a:r>
            </a:p>
          </p:txBody>
        </p:sp>
        <p:sp>
          <p:nvSpPr>
            <p:cNvPr id="14" name="Rectangle : coins arrondis 13">
              <a:extLst>
                <a:ext uri="{FF2B5EF4-FFF2-40B4-BE49-F238E27FC236}">
                  <a16:creationId xmlns:a16="http://schemas.microsoft.com/office/drawing/2014/main" id="{66DDC1AD-68EB-CC9E-50F2-1E915E23E601}"/>
                </a:ext>
              </a:extLst>
            </p:cNvPr>
            <p:cNvSpPr/>
            <p:nvPr/>
          </p:nvSpPr>
          <p:spPr>
            <a:xfrm>
              <a:off x="7931514" y="258184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a:rPr>
                <a:t>a</a:t>
              </a:r>
            </a:p>
          </p:txBody>
        </p:sp>
      </p:grpSp>
      <p:grpSp>
        <p:nvGrpSpPr>
          <p:cNvPr id="15" name="Groupe 14">
            <a:extLst>
              <a:ext uri="{FF2B5EF4-FFF2-40B4-BE49-F238E27FC236}">
                <a16:creationId xmlns:a16="http://schemas.microsoft.com/office/drawing/2014/main" id="{A29C1DFA-E206-1CA4-9733-945D6553A009}"/>
              </a:ext>
            </a:extLst>
          </p:cNvPr>
          <p:cNvGrpSpPr/>
          <p:nvPr/>
        </p:nvGrpSpPr>
        <p:grpSpPr>
          <a:xfrm>
            <a:off x="2289397" y="3938840"/>
            <a:ext cx="7370795" cy="523828"/>
            <a:chOff x="7931514" y="2581843"/>
            <a:chExt cx="7370795" cy="523828"/>
          </a:xfrm>
        </p:grpSpPr>
        <p:sp>
          <p:nvSpPr>
            <p:cNvPr id="16" name="Rectangle : coins arrondis 15">
              <a:extLst>
                <a:ext uri="{FF2B5EF4-FFF2-40B4-BE49-F238E27FC236}">
                  <a16:creationId xmlns:a16="http://schemas.microsoft.com/office/drawing/2014/main" id="{6729A35C-FF72-77F5-4CE9-AA0F7E35A7A3}"/>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Cytotoxicité par les lymphocytes T tueurs.</a:t>
              </a:r>
            </a:p>
          </p:txBody>
        </p:sp>
        <p:sp>
          <p:nvSpPr>
            <p:cNvPr id="17" name="Rectangle : coins arrondis 16">
              <a:extLst>
                <a:ext uri="{FF2B5EF4-FFF2-40B4-BE49-F238E27FC236}">
                  <a16:creationId xmlns:a16="http://schemas.microsoft.com/office/drawing/2014/main" id="{5470F300-4ED1-3305-6216-EA2D34D6B499}"/>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b</a:t>
              </a:r>
            </a:p>
          </p:txBody>
        </p:sp>
      </p:grpSp>
      <p:grpSp>
        <p:nvGrpSpPr>
          <p:cNvPr id="18" name="Groupe 17">
            <a:extLst>
              <a:ext uri="{FF2B5EF4-FFF2-40B4-BE49-F238E27FC236}">
                <a16:creationId xmlns:a16="http://schemas.microsoft.com/office/drawing/2014/main" id="{7AE690F1-A24B-2637-C24A-DB8FF3BB4622}"/>
              </a:ext>
            </a:extLst>
          </p:cNvPr>
          <p:cNvGrpSpPr/>
          <p:nvPr/>
        </p:nvGrpSpPr>
        <p:grpSpPr>
          <a:xfrm>
            <a:off x="2289397" y="5257801"/>
            <a:ext cx="7370795" cy="523828"/>
            <a:chOff x="7931514" y="2581843"/>
            <a:chExt cx="7370795" cy="523828"/>
          </a:xfrm>
        </p:grpSpPr>
        <p:sp>
          <p:nvSpPr>
            <p:cNvPr id="19" name="Rectangle : coins arrondis 18">
              <a:extLst>
                <a:ext uri="{FF2B5EF4-FFF2-40B4-BE49-F238E27FC236}">
                  <a16:creationId xmlns:a16="http://schemas.microsoft.com/office/drawing/2014/main" id="{BCB2C38B-6C0D-68B6-812C-3FBAFE8B521D}"/>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Phagocytose.</a:t>
              </a:r>
            </a:p>
          </p:txBody>
        </p:sp>
        <p:sp>
          <p:nvSpPr>
            <p:cNvPr id="20" name="Rectangle : coins arrondis 19">
              <a:extLst>
                <a:ext uri="{FF2B5EF4-FFF2-40B4-BE49-F238E27FC236}">
                  <a16:creationId xmlns:a16="http://schemas.microsoft.com/office/drawing/2014/main" id="{AC9918A5-A327-2742-1A72-0D59CF240B77}"/>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c</a:t>
              </a:r>
            </a:p>
          </p:txBody>
        </p:sp>
      </p:grpSp>
    </p:spTree>
    <p:extLst>
      <p:ext uri="{BB962C8B-B14F-4D97-AF65-F5344CB8AC3E}">
        <p14:creationId xmlns:p14="http://schemas.microsoft.com/office/powerpoint/2010/main" val="10013505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1F552-EA6C-C3D1-F866-3ADCC1C776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BBBE83-0B46-7928-8D2F-F28CD3A0299A}"/>
              </a:ext>
            </a:extLst>
          </p:cNvPr>
          <p:cNvSpPr>
            <a:spLocks noGrp="1"/>
          </p:cNvSpPr>
          <p:nvPr>
            <p:ph type="title"/>
          </p:nvPr>
        </p:nvSpPr>
        <p:spPr>
          <a:xfrm>
            <a:off x="847755" y="279382"/>
            <a:ext cx="10372033" cy="267549"/>
          </a:xfrm>
        </p:spPr>
        <p:txBody>
          <a:bodyPr/>
          <a:lstStyle/>
          <a:p>
            <a:r>
              <a:rPr lang="fr-FR" sz="1800" noProof="0" dirty="0">
                <a:solidFill>
                  <a:schemeClr val="tx1">
                    <a:lumMod val="50000"/>
                    <a:lumOff val="50000"/>
                  </a:schemeClr>
                </a:solidFill>
              </a:rPr>
              <a:t>Répondez à la deuxième question.</a:t>
            </a:r>
          </a:p>
        </p:txBody>
      </p:sp>
      <p:sp>
        <p:nvSpPr>
          <p:cNvPr id="4" name="Espace réservé du contenu 3">
            <a:extLst>
              <a:ext uri="{FF2B5EF4-FFF2-40B4-BE49-F238E27FC236}">
                <a16:creationId xmlns:a16="http://schemas.microsoft.com/office/drawing/2014/main" id="{DFB0A2C1-1A1E-1518-2B16-145C8AFA9BFA}"/>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177FF6B9-7CDF-8915-72C3-633371BD8E35}"/>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9" name="ZoneTexte 8">
            <a:extLst>
              <a:ext uri="{FF2B5EF4-FFF2-40B4-BE49-F238E27FC236}">
                <a16:creationId xmlns:a16="http://schemas.microsoft.com/office/drawing/2014/main" id="{FB095255-38D3-91AB-21BD-E82723CB324F}"/>
              </a:ext>
            </a:extLst>
          </p:cNvPr>
          <p:cNvSpPr txBox="1"/>
          <p:nvPr/>
        </p:nvSpPr>
        <p:spPr>
          <a:xfrm>
            <a:off x="809766" y="1688015"/>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noProof="0" dirty="0">
                <a:solidFill>
                  <a:srgbClr val="0852A4"/>
                </a:solidFill>
                <a:latin typeface="Calibri" panose="020F0502020204030204"/>
              </a:rPr>
              <a:t> L’activation des lymphocytes T donne des :</a:t>
            </a:r>
          </a:p>
        </p:txBody>
      </p:sp>
      <p:sp>
        <p:nvSpPr>
          <p:cNvPr id="10" name="Rectangle : coins arrondis 9">
            <a:extLst>
              <a:ext uri="{FF2B5EF4-FFF2-40B4-BE49-F238E27FC236}">
                <a16:creationId xmlns:a16="http://schemas.microsoft.com/office/drawing/2014/main" id="{0DAB53EC-33B6-7D04-7045-F9B068D1B884}"/>
              </a:ext>
            </a:extLst>
          </p:cNvPr>
          <p:cNvSpPr/>
          <p:nvPr/>
        </p:nvSpPr>
        <p:spPr>
          <a:xfrm>
            <a:off x="950437" y="1006927"/>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2. </a:t>
            </a:r>
            <a:r>
              <a:rPr lang="fr-FR" sz="2400" b="1" noProof="0" dirty="0">
                <a:latin typeface="Calibri" panose="020F0502020204030204"/>
              </a:rPr>
              <a:t>Cochez la bonne réponse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11" name="Groupe 10">
            <a:extLst>
              <a:ext uri="{FF2B5EF4-FFF2-40B4-BE49-F238E27FC236}">
                <a16:creationId xmlns:a16="http://schemas.microsoft.com/office/drawing/2014/main" id="{54886386-1808-30A8-CA3B-F3947E08A6CF}"/>
              </a:ext>
            </a:extLst>
          </p:cNvPr>
          <p:cNvGrpSpPr/>
          <p:nvPr/>
        </p:nvGrpSpPr>
        <p:grpSpPr>
          <a:xfrm>
            <a:off x="1984597" y="2534153"/>
            <a:ext cx="7370795" cy="523828"/>
            <a:chOff x="7931514" y="2581843"/>
            <a:chExt cx="7370795" cy="523828"/>
          </a:xfrm>
        </p:grpSpPr>
        <p:sp>
          <p:nvSpPr>
            <p:cNvPr id="12" name="Rectangle : coins arrondis 11">
              <a:extLst>
                <a:ext uri="{FF2B5EF4-FFF2-40B4-BE49-F238E27FC236}">
                  <a16:creationId xmlns:a16="http://schemas.microsoft.com/office/drawing/2014/main" id="{CEAAB21C-9812-4B8B-C27A-23E573945B30}"/>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Lymphocytes B qui produisent des anticorps.</a:t>
              </a:r>
            </a:p>
          </p:txBody>
        </p:sp>
        <p:sp>
          <p:nvSpPr>
            <p:cNvPr id="13" name="Rectangle : coins arrondis 12">
              <a:extLst>
                <a:ext uri="{FF2B5EF4-FFF2-40B4-BE49-F238E27FC236}">
                  <a16:creationId xmlns:a16="http://schemas.microsoft.com/office/drawing/2014/main" id="{327449E6-014C-A4A7-1478-BB75C0610AE0}"/>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a</a:t>
              </a:r>
            </a:p>
          </p:txBody>
        </p:sp>
      </p:grpSp>
      <p:grpSp>
        <p:nvGrpSpPr>
          <p:cNvPr id="15" name="Groupe 14">
            <a:extLst>
              <a:ext uri="{FF2B5EF4-FFF2-40B4-BE49-F238E27FC236}">
                <a16:creationId xmlns:a16="http://schemas.microsoft.com/office/drawing/2014/main" id="{26A93E58-2A33-157D-DE0D-5014F2A76F39}"/>
              </a:ext>
            </a:extLst>
          </p:cNvPr>
          <p:cNvGrpSpPr/>
          <p:nvPr/>
        </p:nvGrpSpPr>
        <p:grpSpPr>
          <a:xfrm>
            <a:off x="1984597" y="3759837"/>
            <a:ext cx="7370795" cy="523828"/>
            <a:chOff x="7931514" y="2581843"/>
            <a:chExt cx="7370795" cy="523828"/>
          </a:xfrm>
        </p:grpSpPr>
        <p:sp>
          <p:nvSpPr>
            <p:cNvPr id="16" name="Rectangle : coins arrondis 15">
              <a:extLst>
                <a:ext uri="{FF2B5EF4-FFF2-40B4-BE49-F238E27FC236}">
                  <a16:creationId xmlns:a16="http://schemas.microsoft.com/office/drawing/2014/main" id="{B247E039-90A9-2B39-F4C7-802BCABD2609}"/>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Phagocytes qui digèrent les cellules anormales.</a:t>
              </a:r>
            </a:p>
          </p:txBody>
        </p:sp>
        <p:sp>
          <p:nvSpPr>
            <p:cNvPr id="17" name="Rectangle : coins arrondis 16">
              <a:extLst>
                <a:ext uri="{FF2B5EF4-FFF2-40B4-BE49-F238E27FC236}">
                  <a16:creationId xmlns:a16="http://schemas.microsoft.com/office/drawing/2014/main" id="{467C8AF3-E325-78FE-31E3-60589C2E2D68}"/>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b</a:t>
              </a:r>
            </a:p>
          </p:txBody>
        </p:sp>
      </p:grpSp>
      <p:grpSp>
        <p:nvGrpSpPr>
          <p:cNvPr id="20" name="Groupe 19">
            <a:extLst>
              <a:ext uri="{FF2B5EF4-FFF2-40B4-BE49-F238E27FC236}">
                <a16:creationId xmlns:a16="http://schemas.microsoft.com/office/drawing/2014/main" id="{1E57880A-E91B-1C6E-1B51-9AFE13401B49}"/>
              </a:ext>
            </a:extLst>
          </p:cNvPr>
          <p:cNvGrpSpPr/>
          <p:nvPr/>
        </p:nvGrpSpPr>
        <p:grpSpPr>
          <a:xfrm>
            <a:off x="1984597" y="4985521"/>
            <a:ext cx="7370795" cy="523828"/>
            <a:chOff x="7931514" y="2581843"/>
            <a:chExt cx="7370795" cy="523828"/>
          </a:xfrm>
        </p:grpSpPr>
        <p:sp>
          <p:nvSpPr>
            <p:cNvPr id="21" name="Rectangle : coins arrondis 20">
              <a:extLst>
                <a:ext uri="{FF2B5EF4-FFF2-40B4-BE49-F238E27FC236}">
                  <a16:creationId xmlns:a16="http://schemas.microsoft.com/office/drawing/2014/main" id="{DF098E9D-1F11-63A7-1066-CC76590127BE}"/>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 Lymphocytes T qui tuent les cellules anormales.</a:t>
              </a:r>
            </a:p>
          </p:txBody>
        </p:sp>
        <p:sp>
          <p:nvSpPr>
            <p:cNvPr id="22" name="Rectangle : coins arrondis 21">
              <a:extLst>
                <a:ext uri="{FF2B5EF4-FFF2-40B4-BE49-F238E27FC236}">
                  <a16:creationId xmlns:a16="http://schemas.microsoft.com/office/drawing/2014/main" id="{0208E650-C4D8-6FED-D41A-7C1C55B3303C}"/>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c</a:t>
              </a:r>
            </a:p>
          </p:txBody>
        </p:sp>
      </p:grpSp>
    </p:spTree>
    <p:extLst>
      <p:ext uri="{BB962C8B-B14F-4D97-AF65-F5344CB8AC3E}">
        <p14:creationId xmlns:p14="http://schemas.microsoft.com/office/powerpoint/2010/main" val="899626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78D721-1111-881C-77F6-DE14ECF7D9F0}"/>
              </a:ext>
            </a:extLst>
          </p:cNvPr>
          <p:cNvSpPr>
            <a:spLocks noGrp="1"/>
          </p:cNvSpPr>
          <p:nvPr>
            <p:ph type="title"/>
          </p:nvPr>
        </p:nvSpPr>
        <p:spPr/>
        <p:txBody>
          <a:bodyPr/>
          <a:lstStyle/>
          <a:p>
            <a:r>
              <a:rPr lang="fr-FR" sz="1800" noProof="0" dirty="0">
                <a:solidFill>
                  <a:schemeClr val="tx1">
                    <a:lumMod val="50000"/>
                    <a:lumOff val="50000"/>
                  </a:schemeClr>
                </a:solidFill>
              </a:rPr>
              <a:t>Parfait ! </a:t>
            </a:r>
          </a:p>
        </p:txBody>
      </p:sp>
      <p:sp>
        <p:nvSpPr>
          <p:cNvPr id="4" name="Espace réservé du contenu 3">
            <a:extLst>
              <a:ext uri="{FF2B5EF4-FFF2-40B4-BE49-F238E27FC236}">
                <a16:creationId xmlns:a16="http://schemas.microsoft.com/office/drawing/2014/main" id="{3D4655AC-B4BD-CF72-F093-7A95DB34D1C5}"/>
              </a:ext>
            </a:extLst>
          </p:cNvPr>
          <p:cNvSpPr>
            <a:spLocks noGrp="1"/>
          </p:cNvSpPr>
          <p:nvPr>
            <p:ph sz="quarter" idx="11"/>
          </p:nvPr>
        </p:nvSpPr>
        <p:spPr/>
        <p:txBody>
          <a:bodyPr/>
          <a:lstStyle/>
          <a:p>
            <a:endParaRPr lang="fr-FR" noProof="0" dirty="0"/>
          </a:p>
        </p:txBody>
      </p:sp>
      <p:sp>
        <p:nvSpPr>
          <p:cNvPr id="8" name="ZoneTexte 7">
            <a:extLst>
              <a:ext uri="{FF2B5EF4-FFF2-40B4-BE49-F238E27FC236}">
                <a16:creationId xmlns:a16="http://schemas.microsoft.com/office/drawing/2014/main" id="{9C0F19BC-17B5-768B-0A2A-EB225ACE91AB}"/>
              </a:ext>
            </a:extLst>
          </p:cNvPr>
          <p:cNvSpPr txBox="1"/>
          <p:nvPr/>
        </p:nvSpPr>
        <p:spPr>
          <a:xfrm>
            <a:off x="809766" y="1688015"/>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noProof="0" dirty="0">
                <a:solidFill>
                  <a:srgbClr val="0852A4"/>
                </a:solidFill>
                <a:latin typeface="Calibri" panose="020F0502020204030204"/>
              </a:rPr>
              <a:t> L’activation des lymphocytes T donne des :</a:t>
            </a:r>
          </a:p>
        </p:txBody>
      </p:sp>
      <p:grpSp>
        <p:nvGrpSpPr>
          <p:cNvPr id="9" name="Groupe 8">
            <a:extLst>
              <a:ext uri="{FF2B5EF4-FFF2-40B4-BE49-F238E27FC236}">
                <a16:creationId xmlns:a16="http://schemas.microsoft.com/office/drawing/2014/main" id="{B4873EF0-BCFC-F1D2-1408-D73F3127419E}"/>
              </a:ext>
            </a:extLst>
          </p:cNvPr>
          <p:cNvGrpSpPr/>
          <p:nvPr/>
        </p:nvGrpSpPr>
        <p:grpSpPr>
          <a:xfrm>
            <a:off x="1984597" y="2534153"/>
            <a:ext cx="7370795" cy="523828"/>
            <a:chOff x="7931514" y="2581843"/>
            <a:chExt cx="7370795" cy="523828"/>
          </a:xfrm>
        </p:grpSpPr>
        <p:sp>
          <p:nvSpPr>
            <p:cNvPr id="10" name="Rectangle : coins arrondis 9">
              <a:extLst>
                <a:ext uri="{FF2B5EF4-FFF2-40B4-BE49-F238E27FC236}">
                  <a16:creationId xmlns:a16="http://schemas.microsoft.com/office/drawing/2014/main" id="{877EC663-64CE-BA8C-8DFF-A9323DAB7B9E}"/>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Lymphocytes B qui produisent des anticorps.</a:t>
              </a:r>
            </a:p>
          </p:txBody>
        </p:sp>
        <p:sp>
          <p:nvSpPr>
            <p:cNvPr id="11" name="Rectangle : coins arrondis 10">
              <a:extLst>
                <a:ext uri="{FF2B5EF4-FFF2-40B4-BE49-F238E27FC236}">
                  <a16:creationId xmlns:a16="http://schemas.microsoft.com/office/drawing/2014/main" id="{83B64743-2AA6-24A6-6622-543B197C7ECE}"/>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a</a:t>
              </a:r>
            </a:p>
          </p:txBody>
        </p:sp>
      </p:grpSp>
      <p:grpSp>
        <p:nvGrpSpPr>
          <p:cNvPr id="12" name="Groupe 11">
            <a:extLst>
              <a:ext uri="{FF2B5EF4-FFF2-40B4-BE49-F238E27FC236}">
                <a16:creationId xmlns:a16="http://schemas.microsoft.com/office/drawing/2014/main" id="{35920391-A628-6C1E-652D-DC354C957146}"/>
              </a:ext>
            </a:extLst>
          </p:cNvPr>
          <p:cNvGrpSpPr/>
          <p:nvPr/>
        </p:nvGrpSpPr>
        <p:grpSpPr>
          <a:xfrm>
            <a:off x="1984597" y="3759837"/>
            <a:ext cx="7370795" cy="523828"/>
            <a:chOff x="7931514" y="2581843"/>
            <a:chExt cx="7370795" cy="523828"/>
          </a:xfrm>
        </p:grpSpPr>
        <p:sp>
          <p:nvSpPr>
            <p:cNvPr id="13" name="Rectangle : coins arrondis 12">
              <a:extLst>
                <a:ext uri="{FF2B5EF4-FFF2-40B4-BE49-F238E27FC236}">
                  <a16:creationId xmlns:a16="http://schemas.microsoft.com/office/drawing/2014/main" id="{DBFA2DE7-966E-D3DE-F94C-F8A0D835D567}"/>
                </a:ext>
              </a:extLst>
            </p:cNvPr>
            <p:cNvSpPr/>
            <p:nvPr/>
          </p:nvSpPr>
          <p:spPr>
            <a:xfrm>
              <a:off x="8369182" y="2594893"/>
              <a:ext cx="693312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rgbClr val="002060"/>
                  </a:solidFill>
                  <a:latin typeface="Calibri" panose="020F0502020204030204"/>
                </a:rPr>
                <a:t>Phagocytes qui digèrent les cellules anormales.</a:t>
              </a:r>
            </a:p>
          </p:txBody>
        </p:sp>
        <p:sp>
          <p:nvSpPr>
            <p:cNvPr id="14" name="Rectangle : coins arrondis 13">
              <a:extLst>
                <a:ext uri="{FF2B5EF4-FFF2-40B4-BE49-F238E27FC236}">
                  <a16:creationId xmlns:a16="http://schemas.microsoft.com/office/drawing/2014/main" id="{983C7FD5-BEB3-FE93-92B2-1827E7751E59}"/>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rgbClr val="002060"/>
                  </a:solidFill>
                  <a:latin typeface="Calibri" panose="020F0502020204030204"/>
                </a:rPr>
                <a:t>b</a:t>
              </a:r>
            </a:p>
          </p:txBody>
        </p:sp>
      </p:grpSp>
      <p:grpSp>
        <p:nvGrpSpPr>
          <p:cNvPr id="15" name="Groupe 14">
            <a:extLst>
              <a:ext uri="{FF2B5EF4-FFF2-40B4-BE49-F238E27FC236}">
                <a16:creationId xmlns:a16="http://schemas.microsoft.com/office/drawing/2014/main" id="{7E97A811-8E09-51F4-A0D6-D5A37FB1AD97}"/>
              </a:ext>
            </a:extLst>
          </p:cNvPr>
          <p:cNvGrpSpPr/>
          <p:nvPr/>
        </p:nvGrpSpPr>
        <p:grpSpPr>
          <a:xfrm>
            <a:off x="1984597" y="4985521"/>
            <a:ext cx="7370795" cy="523828"/>
            <a:chOff x="7931514" y="2581843"/>
            <a:chExt cx="7370795" cy="523828"/>
          </a:xfrm>
        </p:grpSpPr>
        <p:sp>
          <p:nvSpPr>
            <p:cNvPr id="16" name="Rectangle : coins arrondis 15">
              <a:extLst>
                <a:ext uri="{FF2B5EF4-FFF2-40B4-BE49-F238E27FC236}">
                  <a16:creationId xmlns:a16="http://schemas.microsoft.com/office/drawing/2014/main" id="{4DC0E7E9-167E-B449-5270-93A0C1866A97}"/>
                </a:ext>
              </a:extLst>
            </p:cNvPr>
            <p:cNvSpPr/>
            <p:nvPr/>
          </p:nvSpPr>
          <p:spPr>
            <a:xfrm>
              <a:off x="8369182" y="2594893"/>
              <a:ext cx="693312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bg1"/>
                  </a:solidFill>
                  <a:latin typeface="Calibri" panose="020F0502020204030204"/>
                </a:rPr>
                <a:t> Lymphocytes T qui tuent les cellules anormales.</a:t>
              </a:r>
            </a:p>
          </p:txBody>
        </p:sp>
        <p:sp>
          <p:nvSpPr>
            <p:cNvPr id="17" name="Rectangle : coins arrondis 16">
              <a:extLst>
                <a:ext uri="{FF2B5EF4-FFF2-40B4-BE49-F238E27FC236}">
                  <a16:creationId xmlns:a16="http://schemas.microsoft.com/office/drawing/2014/main" id="{79CB8796-DA22-BFDB-EC7B-82686D8A80DB}"/>
                </a:ext>
              </a:extLst>
            </p:cNvPr>
            <p:cNvSpPr/>
            <p:nvPr/>
          </p:nvSpPr>
          <p:spPr>
            <a:xfrm>
              <a:off x="7931514" y="2581843"/>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a:rPr>
                <a:t>c</a:t>
              </a:r>
            </a:p>
          </p:txBody>
        </p:sp>
      </p:grpSp>
    </p:spTree>
    <p:extLst>
      <p:ext uri="{BB962C8B-B14F-4D97-AF65-F5344CB8AC3E}">
        <p14:creationId xmlns:p14="http://schemas.microsoft.com/office/powerpoint/2010/main" val="9660632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fr-FR" noProof="0" dirty="0"/>
              <a:t>08 min</a:t>
            </a:r>
          </a:p>
        </p:txBody>
      </p:sp>
    </p:spTree>
    <p:extLst>
      <p:ext uri="{BB962C8B-B14F-4D97-AF65-F5344CB8AC3E}">
        <p14:creationId xmlns:p14="http://schemas.microsoft.com/office/powerpoint/2010/main" val="27912044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1909B-17BF-1822-B1B6-69333FB3A437}"/>
            </a:ext>
          </a:extLst>
        </p:cNvPr>
        <p:cNvGrpSpPr/>
        <p:nvPr/>
      </p:nvGrpSpPr>
      <p:grpSpPr>
        <a:xfrm>
          <a:off x="0" y="0"/>
          <a:ext cx="0" cy="0"/>
          <a:chOff x="0" y="0"/>
          <a:chExt cx="0" cy="0"/>
        </a:xfrm>
      </p:grpSpPr>
      <p:grpSp>
        <p:nvGrpSpPr>
          <p:cNvPr id="12" name="Groupe 11">
            <a:extLst>
              <a:ext uri="{FF2B5EF4-FFF2-40B4-BE49-F238E27FC236}">
                <a16:creationId xmlns:a16="http://schemas.microsoft.com/office/drawing/2014/main" id="{CD075D86-47B9-5BD9-B739-C45342E327C8}"/>
              </a:ext>
            </a:extLst>
          </p:cNvPr>
          <p:cNvGrpSpPr/>
          <p:nvPr/>
        </p:nvGrpSpPr>
        <p:grpSpPr>
          <a:xfrm>
            <a:off x="3262766" y="1001949"/>
            <a:ext cx="4440918" cy="5623945"/>
            <a:chOff x="2593523" y="1001949"/>
            <a:chExt cx="4440918" cy="5623945"/>
          </a:xfrm>
        </p:grpSpPr>
        <p:pic>
          <p:nvPicPr>
            <p:cNvPr id="9" name="Image 8">
              <a:extLst>
                <a:ext uri="{FF2B5EF4-FFF2-40B4-BE49-F238E27FC236}">
                  <a16:creationId xmlns:a16="http://schemas.microsoft.com/office/drawing/2014/main" id="{A57A26AB-AAC8-A022-2B1B-02059DAD2CB5}"/>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2593523" y="1001949"/>
              <a:ext cx="4440918" cy="2775125"/>
            </a:xfrm>
            <a:prstGeom prst="rect">
              <a:avLst/>
            </a:prstGeom>
          </p:spPr>
        </p:pic>
        <p:pic>
          <p:nvPicPr>
            <p:cNvPr id="11" name="Image 10">
              <a:extLst>
                <a:ext uri="{FF2B5EF4-FFF2-40B4-BE49-F238E27FC236}">
                  <a16:creationId xmlns:a16="http://schemas.microsoft.com/office/drawing/2014/main" id="{226000B6-EB90-A55E-4BB7-82E3DD6738D1}"/>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2593523" y="3777074"/>
              <a:ext cx="4440918" cy="2848820"/>
            </a:xfrm>
            <a:prstGeom prst="rect">
              <a:avLst/>
            </a:prstGeom>
          </p:spPr>
        </p:pic>
      </p:grpSp>
      <p:sp>
        <p:nvSpPr>
          <p:cNvPr id="2" name="Title 1">
            <a:extLst>
              <a:ext uri="{FF2B5EF4-FFF2-40B4-BE49-F238E27FC236}">
                <a16:creationId xmlns:a16="http://schemas.microsoft.com/office/drawing/2014/main" id="{5FD88E54-BDD3-B642-AD45-1BE7767265B6}"/>
              </a:ext>
            </a:extLst>
          </p:cNvPr>
          <p:cNvSpPr>
            <a:spLocks noGrp="1"/>
          </p:cNvSpPr>
          <p:nvPr>
            <p:ph type="title"/>
          </p:nvPr>
        </p:nvSpPr>
        <p:spPr/>
        <p:txBody>
          <a:bodyPr/>
          <a:lstStyle/>
          <a:p>
            <a:r>
              <a:rPr lang="fr-FR" sz="1800" noProof="0" dirty="0">
                <a:solidFill>
                  <a:schemeClr val="tx1">
                    <a:lumMod val="50000"/>
                    <a:lumOff val="50000"/>
                  </a:schemeClr>
                </a:solidFill>
              </a:rPr>
              <a:t>Maintenant, vous allez travailler en binôme. Chacun prend un moment  pour réaliser l’activité de la page 23 sur le livret. Ensuite, vous comparez vos réponses en justifiant.</a:t>
            </a:r>
          </a:p>
        </p:txBody>
      </p:sp>
      <p:sp>
        <p:nvSpPr>
          <p:cNvPr id="3" name="Content Placeholder 2">
            <a:extLst>
              <a:ext uri="{FF2B5EF4-FFF2-40B4-BE49-F238E27FC236}">
                <a16:creationId xmlns:a16="http://schemas.microsoft.com/office/drawing/2014/main" id="{62151BAE-D991-7A04-068E-A5DEEC94BC9A}"/>
              </a:ext>
            </a:extLst>
          </p:cNvPr>
          <p:cNvSpPr>
            <a:spLocks noGrp="1"/>
          </p:cNvSpPr>
          <p:nvPr>
            <p:ph sz="quarter" idx="11"/>
          </p:nvPr>
        </p:nvSpPr>
        <p:spPr>
          <a:xfrm>
            <a:off x="624019" y="668338"/>
            <a:ext cx="10922713" cy="333611"/>
          </a:xfrm>
        </p:spPr>
        <p:txBody>
          <a:bodyPr/>
          <a:lstStyle/>
          <a:p>
            <a:endParaRPr lang="fr-FR" sz="1400" noProof="0" dirty="0"/>
          </a:p>
        </p:txBody>
      </p:sp>
      <p:sp>
        <p:nvSpPr>
          <p:cNvPr id="6" name="Espace réservé du texte 5">
            <a:extLst>
              <a:ext uri="{FF2B5EF4-FFF2-40B4-BE49-F238E27FC236}">
                <a16:creationId xmlns:a16="http://schemas.microsoft.com/office/drawing/2014/main" id="{DFEFDFD5-7BC1-56E9-B0A8-23474B1EEAA6}"/>
              </a:ext>
            </a:extLst>
          </p:cNvPr>
          <p:cNvSpPr>
            <a:spLocks noGrp="1"/>
          </p:cNvSpPr>
          <p:nvPr>
            <p:ph type="body" sz="quarter" idx="12"/>
          </p:nvPr>
        </p:nvSpPr>
        <p:spPr>
          <a:xfrm>
            <a:off x="4859825" y="6316455"/>
            <a:ext cx="1225550" cy="471488"/>
          </a:xfrm>
        </p:spPr>
        <p:txBody>
          <a:bodyPr/>
          <a:lstStyle/>
          <a:p>
            <a:r>
              <a:rPr lang="fr-FR" noProof="0" dirty="0"/>
              <a:t>Page 23</a:t>
            </a:r>
          </a:p>
        </p:txBody>
      </p:sp>
    </p:spTree>
    <p:extLst>
      <p:ext uri="{BB962C8B-B14F-4D97-AF65-F5344CB8AC3E}">
        <p14:creationId xmlns:p14="http://schemas.microsoft.com/office/powerpoint/2010/main" val="15881607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noProof="0" dirty="0">
                <a:solidFill>
                  <a:schemeClr val="tx1">
                    <a:lumMod val="50000"/>
                    <a:lumOff val="50000"/>
                  </a:schemeClr>
                </a:solidFill>
              </a:rPr>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A3299AD-9606-1A82-CFA1-101D18556750}"/>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b="71428"/>
          <a:stretch>
            <a:fillRect/>
          </a:stretch>
        </p:blipFill>
        <p:spPr>
          <a:xfrm>
            <a:off x="438958" y="4503763"/>
            <a:ext cx="11107774" cy="2035944"/>
          </a:xfrm>
          <a:prstGeom prst="rect">
            <a:avLst/>
          </a:prstGeom>
        </p:spPr>
      </p:pic>
      <p:sp>
        <p:nvSpPr>
          <p:cNvPr id="2" name="Title 1">
            <a:extLst>
              <a:ext uri="{FF2B5EF4-FFF2-40B4-BE49-F238E27FC236}">
                <a16:creationId xmlns:a16="http://schemas.microsoft.com/office/drawing/2014/main" id="{F4FF5BEC-E40C-AE90-BAF2-CDFD2807EC4D}"/>
              </a:ext>
            </a:extLst>
          </p:cNvPr>
          <p:cNvSpPr>
            <a:spLocks noGrp="1"/>
          </p:cNvSpPr>
          <p:nvPr>
            <p:ph type="title"/>
          </p:nvPr>
        </p:nvSpPr>
        <p:spPr/>
        <p:txBody>
          <a:bodyPr/>
          <a:lstStyle/>
          <a:p>
            <a:r>
              <a:rPr lang="fr-FR" sz="1800" noProof="0" dirty="0">
                <a:solidFill>
                  <a:schemeClr val="tx1">
                    <a:lumMod val="50000"/>
                    <a:lumOff val="50000"/>
                  </a:schemeClr>
                </a:solidFill>
              </a:rPr>
              <a:t>Correction. </a:t>
            </a:r>
          </a:p>
        </p:txBody>
      </p:sp>
      <p:sp>
        <p:nvSpPr>
          <p:cNvPr id="3" name="Content Placeholder 2">
            <a:extLst>
              <a:ext uri="{FF2B5EF4-FFF2-40B4-BE49-F238E27FC236}">
                <a16:creationId xmlns:a16="http://schemas.microsoft.com/office/drawing/2014/main" id="{3B136E18-3597-EA11-2CA3-AD73D1AE85A2}"/>
              </a:ext>
            </a:extLst>
          </p:cNvPr>
          <p:cNvSpPr>
            <a:spLocks noGrp="1"/>
          </p:cNvSpPr>
          <p:nvPr>
            <p:ph sz="quarter" idx="11"/>
          </p:nvPr>
        </p:nvSpPr>
        <p:spPr>
          <a:xfrm>
            <a:off x="624019" y="668338"/>
            <a:ext cx="10922713" cy="333611"/>
          </a:xfrm>
        </p:spPr>
        <p:txBody>
          <a:bodyPr/>
          <a:lstStyle/>
          <a:p>
            <a:endParaRPr lang="fr-FR" sz="1400" noProof="0" dirty="0"/>
          </a:p>
        </p:txBody>
      </p:sp>
      <p:sp>
        <p:nvSpPr>
          <p:cNvPr id="12" name="ZoneTexte 11">
            <a:extLst>
              <a:ext uri="{FF2B5EF4-FFF2-40B4-BE49-F238E27FC236}">
                <a16:creationId xmlns:a16="http://schemas.microsoft.com/office/drawing/2014/main" id="{EE87A531-D6F5-6994-C746-B6C90BA9A25A}"/>
              </a:ext>
            </a:extLst>
          </p:cNvPr>
          <p:cNvSpPr txBox="1"/>
          <p:nvPr/>
        </p:nvSpPr>
        <p:spPr>
          <a:xfrm>
            <a:off x="1411726" y="5294932"/>
            <a:ext cx="2924987"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Phagocytes </a:t>
            </a:r>
          </a:p>
        </p:txBody>
      </p:sp>
      <p:sp>
        <p:nvSpPr>
          <p:cNvPr id="13" name="ZoneTexte 12">
            <a:extLst>
              <a:ext uri="{FF2B5EF4-FFF2-40B4-BE49-F238E27FC236}">
                <a16:creationId xmlns:a16="http://schemas.microsoft.com/office/drawing/2014/main" id="{7760BA8B-F152-338E-F55E-34D760DEEC0E}"/>
              </a:ext>
            </a:extLst>
          </p:cNvPr>
          <p:cNvSpPr txBox="1"/>
          <p:nvPr/>
        </p:nvSpPr>
        <p:spPr>
          <a:xfrm>
            <a:off x="1411726" y="5739162"/>
            <a:ext cx="2924987"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Lymphocytes B </a:t>
            </a:r>
          </a:p>
        </p:txBody>
      </p:sp>
      <p:pic>
        <p:nvPicPr>
          <p:cNvPr id="14" name="Picture 1">
            <a:extLst>
              <a:ext uri="{FF2B5EF4-FFF2-40B4-BE49-F238E27FC236}">
                <a16:creationId xmlns:a16="http://schemas.microsoft.com/office/drawing/2014/main" id="{467D1202-05CC-08C9-B25E-41201430B80B}"/>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835392" y="209347"/>
            <a:ext cx="648055" cy="648055"/>
          </a:xfrm>
          <a:prstGeom prst="rect">
            <a:avLst/>
          </a:prstGeom>
        </p:spPr>
      </p:pic>
      <p:pic>
        <p:nvPicPr>
          <p:cNvPr id="6" name="Image 5">
            <a:extLst>
              <a:ext uri="{FF2B5EF4-FFF2-40B4-BE49-F238E27FC236}">
                <a16:creationId xmlns:a16="http://schemas.microsoft.com/office/drawing/2014/main" id="{74EF3A76-EE87-7D6B-3955-0A0F142F67A3}"/>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142766" y="971844"/>
            <a:ext cx="5700158" cy="3562024"/>
          </a:xfrm>
          <a:prstGeom prst="rect">
            <a:avLst/>
          </a:prstGeom>
        </p:spPr>
      </p:pic>
    </p:spTree>
    <p:extLst>
      <p:ext uri="{BB962C8B-B14F-4D97-AF65-F5344CB8AC3E}">
        <p14:creationId xmlns:p14="http://schemas.microsoft.com/office/powerpoint/2010/main" val="553670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89001-F5F1-7B3D-9E77-34B635D6CC8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D8123D32-CB98-E958-4781-FB70A84AC7FD}"/>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7542" b="47728"/>
          <a:stretch>
            <a:fillRect/>
          </a:stretch>
        </p:blipFill>
        <p:spPr>
          <a:xfrm>
            <a:off x="424311" y="4691810"/>
            <a:ext cx="11107774" cy="1762157"/>
          </a:xfrm>
          <a:prstGeom prst="rect">
            <a:avLst/>
          </a:prstGeom>
        </p:spPr>
      </p:pic>
      <p:pic>
        <p:nvPicPr>
          <p:cNvPr id="7" name="Image 6">
            <a:extLst>
              <a:ext uri="{FF2B5EF4-FFF2-40B4-BE49-F238E27FC236}">
                <a16:creationId xmlns:a16="http://schemas.microsoft.com/office/drawing/2014/main" id="{62BE3E2F-FF94-C0EC-1B43-91BD77A6352E}"/>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142766" y="971844"/>
            <a:ext cx="5700158" cy="3562024"/>
          </a:xfrm>
          <a:prstGeom prst="rect">
            <a:avLst/>
          </a:prstGeom>
        </p:spPr>
      </p:pic>
      <p:sp>
        <p:nvSpPr>
          <p:cNvPr id="2" name="Title 1">
            <a:extLst>
              <a:ext uri="{FF2B5EF4-FFF2-40B4-BE49-F238E27FC236}">
                <a16:creationId xmlns:a16="http://schemas.microsoft.com/office/drawing/2014/main" id="{B3AD8B4D-7D71-8A8F-0904-C05ABEEEA8B2}"/>
              </a:ext>
            </a:extLst>
          </p:cNvPr>
          <p:cNvSpPr>
            <a:spLocks noGrp="1"/>
          </p:cNvSpPr>
          <p:nvPr>
            <p:ph type="title"/>
          </p:nvPr>
        </p:nvSpPr>
        <p:spPr/>
        <p:txBody>
          <a:bodyPr/>
          <a:lstStyle/>
          <a:p>
            <a:r>
              <a:rPr lang="fr-FR" sz="1800" noProof="0" dirty="0">
                <a:solidFill>
                  <a:schemeClr val="tx1">
                    <a:lumMod val="50000"/>
                    <a:lumOff val="50000"/>
                  </a:schemeClr>
                </a:solidFill>
              </a:rPr>
              <a:t>Correction. </a:t>
            </a:r>
          </a:p>
        </p:txBody>
      </p:sp>
      <p:sp>
        <p:nvSpPr>
          <p:cNvPr id="3" name="Content Placeholder 2">
            <a:extLst>
              <a:ext uri="{FF2B5EF4-FFF2-40B4-BE49-F238E27FC236}">
                <a16:creationId xmlns:a16="http://schemas.microsoft.com/office/drawing/2014/main" id="{7EA09AD1-BA09-A1F6-BBE1-D477BD239E38}"/>
              </a:ext>
            </a:extLst>
          </p:cNvPr>
          <p:cNvSpPr>
            <a:spLocks noGrp="1"/>
          </p:cNvSpPr>
          <p:nvPr>
            <p:ph sz="quarter" idx="11"/>
          </p:nvPr>
        </p:nvSpPr>
        <p:spPr>
          <a:xfrm>
            <a:off x="624019" y="668338"/>
            <a:ext cx="10922713" cy="333611"/>
          </a:xfrm>
        </p:spPr>
        <p:txBody>
          <a:bodyPr/>
          <a:lstStyle/>
          <a:p>
            <a:r>
              <a:rPr lang="fr-FR" sz="1400" noProof="0" dirty="0">
                <a:solidFill>
                  <a:schemeClr val="tx1">
                    <a:lumMod val="50000"/>
                    <a:lumOff val="50000"/>
                  </a:schemeClr>
                </a:solidFill>
              </a:rPr>
              <a:t>Demander aux élèves de justifier leurs réponses.</a:t>
            </a:r>
          </a:p>
        </p:txBody>
      </p:sp>
      <p:sp>
        <p:nvSpPr>
          <p:cNvPr id="16" name="ZoneTexte 15">
            <a:extLst>
              <a:ext uri="{FF2B5EF4-FFF2-40B4-BE49-F238E27FC236}">
                <a16:creationId xmlns:a16="http://schemas.microsoft.com/office/drawing/2014/main" id="{9A6BA465-390A-F116-6370-C826D10E226A}"/>
              </a:ext>
            </a:extLst>
          </p:cNvPr>
          <p:cNvSpPr txBox="1"/>
          <p:nvPr/>
        </p:nvSpPr>
        <p:spPr>
          <a:xfrm>
            <a:off x="1057275" y="5217528"/>
            <a:ext cx="1924474"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Phagocytose </a:t>
            </a:r>
          </a:p>
        </p:txBody>
      </p:sp>
      <p:sp>
        <p:nvSpPr>
          <p:cNvPr id="17" name="ZoneTexte 16">
            <a:extLst>
              <a:ext uri="{FF2B5EF4-FFF2-40B4-BE49-F238E27FC236}">
                <a16:creationId xmlns:a16="http://schemas.microsoft.com/office/drawing/2014/main" id="{C2D605EA-81B8-75CA-3AB3-F00FB66A1FFA}"/>
              </a:ext>
            </a:extLst>
          </p:cNvPr>
          <p:cNvSpPr txBox="1"/>
          <p:nvPr/>
        </p:nvSpPr>
        <p:spPr>
          <a:xfrm>
            <a:off x="1015627" y="5651082"/>
            <a:ext cx="9954435" cy="830997"/>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Production des anticorps par les lymphocytes B (doc 3) et neutralisation des bactéries.</a:t>
            </a:r>
          </a:p>
        </p:txBody>
      </p:sp>
      <p:pic>
        <p:nvPicPr>
          <p:cNvPr id="19" name="Picture 1">
            <a:extLst>
              <a:ext uri="{FF2B5EF4-FFF2-40B4-BE49-F238E27FC236}">
                <a16:creationId xmlns:a16="http://schemas.microsoft.com/office/drawing/2014/main" id="{BD972E58-28FF-BD0B-6839-60531E0FADE7}"/>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884030" y="277441"/>
            <a:ext cx="648055" cy="648055"/>
          </a:xfrm>
          <a:prstGeom prst="rect">
            <a:avLst/>
          </a:prstGeom>
        </p:spPr>
      </p:pic>
    </p:spTree>
    <p:extLst>
      <p:ext uri="{BB962C8B-B14F-4D97-AF65-F5344CB8AC3E}">
        <p14:creationId xmlns:p14="http://schemas.microsoft.com/office/powerpoint/2010/main" val="21640418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F472E-7671-E64B-90A9-F47A8E77BC6E}"/>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F941E14-7290-3E9A-4712-3BF792E2B4A9}"/>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51220" b="-4427"/>
          <a:stretch>
            <a:fillRect/>
          </a:stretch>
        </p:blipFill>
        <p:spPr>
          <a:xfrm>
            <a:off x="749114" y="3429000"/>
            <a:ext cx="10487462" cy="3579522"/>
          </a:xfrm>
          <a:prstGeom prst="rect">
            <a:avLst/>
          </a:prstGeom>
        </p:spPr>
      </p:pic>
      <p:sp>
        <p:nvSpPr>
          <p:cNvPr id="2" name="Title 1">
            <a:extLst>
              <a:ext uri="{FF2B5EF4-FFF2-40B4-BE49-F238E27FC236}">
                <a16:creationId xmlns:a16="http://schemas.microsoft.com/office/drawing/2014/main" id="{BE98B9CF-7A45-4E90-F749-2920DE7C3250}"/>
              </a:ext>
            </a:extLst>
          </p:cNvPr>
          <p:cNvSpPr>
            <a:spLocks noGrp="1"/>
          </p:cNvSpPr>
          <p:nvPr>
            <p:ph type="title"/>
          </p:nvPr>
        </p:nvSpPr>
        <p:spPr/>
        <p:txBody>
          <a:bodyPr/>
          <a:lstStyle/>
          <a:p>
            <a:r>
              <a:rPr lang="fr-FR" sz="1800" noProof="0" dirty="0">
                <a:solidFill>
                  <a:schemeClr val="tx1">
                    <a:lumMod val="50000"/>
                    <a:lumOff val="50000"/>
                  </a:schemeClr>
                </a:solidFill>
              </a:rPr>
              <a:t>Correction. </a:t>
            </a:r>
          </a:p>
        </p:txBody>
      </p:sp>
      <p:sp>
        <p:nvSpPr>
          <p:cNvPr id="3" name="Content Placeholder 2">
            <a:extLst>
              <a:ext uri="{FF2B5EF4-FFF2-40B4-BE49-F238E27FC236}">
                <a16:creationId xmlns:a16="http://schemas.microsoft.com/office/drawing/2014/main" id="{3725459E-20F2-9CA6-495E-4648C7543106}"/>
              </a:ext>
            </a:extLst>
          </p:cNvPr>
          <p:cNvSpPr>
            <a:spLocks noGrp="1"/>
          </p:cNvSpPr>
          <p:nvPr>
            <p:ph sz="quarter" idx="11"/>
          </p:nvPr>
        </p:nvSpPr>
        <p:spPr>
          <a:xfrm>
            <a:off x="624019" y="668338"/>
            <a:ext cx="10922713" cy="333611"/>
          </a:xfrm>
        </p:spPr>
        <p:txBody>
          <a:bodyPr/>
          <a:lstStyle/>
          <a:p>
            <a:r>
              <a:rPr lang="fr-FR" sz="1400" noProof="0" dirty="0">
                <a:solidFill>
                  <a:schemeClr val="tx1">
                    <a:lumMod val="50000"/>
                    <a:lumOff val="50000"/>
                  </a:schemeClr>
                </a:solidFill>
              </a:rPr>
              <a:t>Indiquer aux élèves qu’ils doivent dégager des informations pertinentes à partir des documents, et les relier à leurs connaissances pour expliquer.</a:t>
            </a:r>
          </a:p>
        </p:txBody>
      </p:sp>
      <p:sp>
        <p:nvSpPr>
          <p:cNvPr id="10" name="ZoneTexte 9">
            <a:extLst>
              <a:ext uri="{FF2B5EF4-FFF2-40B4-BE49-F238E27FC236}">
                <a16:creationId xmlns:a16="http://schemas.microsoft.com/office/drawing/2014/main" id="{1AB6E0A7-DA58-E1FC-7B52-9EBF98FE7BB6}"/>
              </a:ext>
            </a:extLst>
          </p:cNvPr>
          <p:cNvSpPr txBox="1"/>
          <p:nvPr/>
        </p:nvSpPr>
        <p:spPr>
          <a:xfrm>
            <a:off x="1190625" y="5346316"/>
            <a:ext cx="9810750" cy="1200329"/>
          </a:xfrm>
          <a:prstGeom prst="rect">
            <a:avLst/>
          </a:prstGeom>
          <a:noFill/>
        </p:spPr>
        <p:txBody>
          <a:bodyPr wrap="square">
            <a:spAutoFit/>
          </a:bodyPr>
          <a:lstStyle/>
          <a:p>
            <a:r>
              <a:rPr lang="fr-FR" sz="2400" b="1" noProof="0" dirty="0">
                <a:solidFill>
                  <a:srgbClr val="FF0000"/>
                </a:solidFill>
                <a:latin typeface="Calibri" panose="020F0502020204030204" pitchFamily="34" charset="0"/>
                <a:cs typeface="Calibri" panose="020F0502020204030204" pitchFamily="34" charset="0"/>
              </a:rPr>
              <a:t>Le doc 3 montre la production des anticorps après les 3 premiers jours de la maladie. Les anticorps se fixent sur les bactéries de manière spécifique et les neutralisent.</a:t>
            </a:r>
          </a:p>
        </p:txBody>
      </p:sp>
      <p:sp>
        <p:nvSpPr>
          <p:cNvPr id="11" name="ZoneTexte 10">
            <a:extLst>
              <a:ext uri="{FF2B5EF4-FFF2-40B4-BE49-F238E27FC236}">
                <a16:creationId xmlns:a16="http://schemas.microsoft.com/office/drawing/2014/main" id="{82D1157D-FE40-40B4-8ABA-EA809A9878D4}"/>
              </a:ext>
            </a:extLst>
          </p:cNvPr>
          <p:cNvSpPr txBox="1"/>
          <p:nvPr/>
        </p:nvSpPr>
        <p:spPr>
          <a:xfrm>
            <a:off x="1195534" y="4245080"/>
            <a:ext cx="9594622" cy="830997"/>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 doc 1 montre la phagocytose: les phagocytes digèrent les bactéries et rejettent leurs débris.</a:t>
            </a:r>
          </a:p>
        </p:txBody>
      </p:sp>
      <p:pic>
        <p:nvPicPr>
          <p:cNvPr id="12" name="Picture 1">
            <a:extLst>
              <a:ext uri="{FF2B5EF4-FFF2-40B4-BE49-F238E27FC236}">
                <a16:creationId xmlns:a16="http://schemas.microsoft.com/office/drawing/2014/main" id="{88937F0E-8D96-DFC7-7A09-73184442AF8F}"/>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6" name="Image 5">
            <a:extLst>
              <a:ext uri="{FF2B5EF4-FFF2-40B4-BE49-F238E27FC236}">
                <a16:creationId xmlns:a16="http://schemas.microsoft.com/office/drawing/2014/main" id="{848EAD84-AE74-0998-BD9D-88105B5DB8FC}"/>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4009009" y="1001949"/>
            <a:ext cx="3967672" cy="2479394"/>
          </a:xfrm>
          <a:prstGeom prst="rect">
            <a:avLst/>
          </a:prstGeom>
        </p:spPr>
      </p:pic>
    </p:spTree>
    <p:extLst>
      <p:ext uri="{BB962C8B-B14F-4D97-AF65-F5344CB8AC3E}">
        <p14:creationId xmlns:p14="http://schemas.microsoft.com/office/powerpoint/2010/main" val="4918638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07 min</a:t>
            </a:r>
          </a:p>
        </p:txBody>
      </p:sp>
    </p:spTree>
    <p:extLst>
      <p:ext uri="{BB962C8B-B14F-4D97-AF65-F5344CB8AC3E}">
        <p14:creationId xmlns:p14="http://schemas.microsoft.com/office/powerpoint/2010/main" val="39216336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406B-42BD-6E24-46AF-128E464FB1D8}"/>
              </a:ext>
            </a:extLst>
          </p:cNvPr>
          <p:cNvSpPr>
            <a:spLocks noGrp="1"/>
          </p:cNvSpPr>
          <p:nvPr>
            <p:ph type="title"/>
          </p:nvPr>
        </p:nvSpPr>
        <p:spPr>
          <a:xfrm>
            <a:off x="935304" y="290548"/>
            <a:ext cx="10372033" cy="267549"/>
          </a:xfrm>
        </p:spPr>
        <p:txBody>
          <a:bodyPr/>
          <a:lstStyle/>
          <a:p>
            <a:r>
              <a:rPr lang="fr-FR" sz="1800" noProof="0" dirty="0">
                <a:solidFill>
                  <a:schemeClr val="tx1">
                    <a:lumMod val="50000"/>
                    <a:lumOff val="50000"/>
                  </a:schemeClr>
                </a:solidFill>
              </a:rPr>
              <a:t>Maintenant, vous allez travailler chacun pour soi; prenez l’activité de la page 24 sur le livret.</a:t>
            </a:r>
          </a:p>
        </p:txBody>
      </p:sp>
      <p:sp>
        <p:nvSpPr>
          <p:cNvPr id="3" name="Content Placeholder 2">
            <a:extLst>
              <a:ext uri="{FF2B5EF4-FFF2-40B4-BE49-F238E27FC236}">
                <a16:creationId xmlns:a16="http://schemas.microsoft.com/office/drawing/2014/main" id="{35CCCA30-344D-7644-F9AC-3E1D66EA9163}"/>
              </a:ext>
            </a:extLst>
          </p:cNvPr>
          <p:cNvSpPr>
            <a:spLocks noGrp="1"/>
          </p:cNvSpPr>
          <p:nvPr>
            <p:ph sz="quarter" idx="11"/>
          </p:nvPr>
        </p:nvSpPr>
        <p:spPr/>
        <p:txBody>
          <a:bodyPr/>
          <a:lstStyle/>
          <a:p>
            <a:r>
              <a:rPr lang="fr-FR" noProof="0" dirty="0">
                <a:solidFill>
                  <a:schemeClr val="tx1">
                    <a:lumMod val="50000"/>
                    <a:lumOff val="50000"/>
                  </a:schemeClr>
                </a:solidFill>
              </a:rPr>
              <a:t>Circuler entre les rangs, cibler les élèves en difficultés, Insister sur le travail individuel.  Inciter les élèves à demander de l'aide en cas de besoin.</a:t>
            </a:r>
          </a:p>
        </p:txBody>
      </p:sp>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grpSp>
        <p:nvGrpSpPr>
          <p:cNvPr id="9" name="Groupe 8">
            <a:extLst>
              <a:ext uri="{FF2B5EF4-FFF2-40B4-BE49-F238E27FC236}">
                <a16:creationId xmlns:a16="http://schemas.microsoft.com/office/drawing/2014/main" id="{83AFA34C-ADDA-214E-0312-D5875A430A27}"/>
              </a:ext>
            </a:extLst>
          </p:cNvPr>
          <p:cNvGrpSpPr/>
          <p:nvPr/>
        </p:nvGrpSpPr>
        <p:grpSpPr>
          <a:xfrm>
            <a:off x="3687481" y="1008631"/>
            <a:ext cx="4342094" cy="5635737"/>
            <a:chOff x="3687481" y="1008631"/>
            <a:chExt cx="4342094" cy="5635737"/>
          </a:xfrm>
        </p:grpSpPr>
        <p:pic>
          <p:nvPicPr>
            <p:cNvPr id="5" name="Image 4" descr="Une image contenant texte, ligne, diagramme, Tracé&#10;&#10;Le contenu généré par l’IA peut être incorrect.">
              <a:extLst>
                <a:ext uri="{FF2B5EF4-FFF2-40B4-BE49-F238E27FC236}">
                  <a16:creationId xmlns:a16="http://schemas.microsoft.com/office/drawing/2014/main" id="{AB46D643-875E-BBA6-0C4E-1EDA0DB75880}"/>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687481" y="1008631"/>
              <a:ext cx="4342094" cy="3089955"/>
            </a:xfrm>
            <a:prstGeom prst="rect">
              <a:avLst/>
            </a:prstGeom>
          </p:spPr>
        </p:pic>
        <p:pic>
          <p:nvPicPr>
            <p:cNvPr id="8" name="Image 7" descr="Une image contenant texte, capture d’écran, Police, nombre&#10;&#10;Le contenu généré par l’IA peut être incorrect.">
              <a:extLst>
                <a:ext uri="{FF2B5EF4-FFF2-40B4-BE49-F238E27FC236}">
                  <a16:creationId xmlns:a16="http://schemas.microsoft.com/office/drawing/2014/main" id="{DB205C13-89F9-78F3-511A-C945754358C9}"/>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687481" y="4085572"/>
              <a:ext cx="4342094" cy="2558796"/>
            </a:xfrm>
            <a:prstGeom prst="rect">
              <a:avLst/>
            </a:prstGeom>
          </p:spPr>
        </p:pic>
      </p:grpSp>
      <p:sp>
        <p:nvSpPr>
          <p:cNvPr id="4" name="Espace réservé du texte 5">
            <a:extLst>
              <a:ext uri="{FF2B5EF4-FFF2-40B4-BE49-F238E27FC236}">
                <a16:creationId xmlns:a16="http://schemas.microsoft.com/office/drawing/2014/main" id="{BED96086-DDE7-DC65-4D3F-0A0BD0933A91}"/>
              </a:ext>
            </a:extLst>
          </p:cNvPr>
          <p:cNvSpPr>
            <a:spLocks noGrp="1"/>
          </p:cNvSpPr>
          <p:nvPr>
            <p:ph type="body" sz="quarter" idx="12"/>
          </p:nvPr>
        </p:nvSpPr>
        <p:spPr>
          <a:xfrm>
            <a:off x="4859825" y="6316455"/>
            <a:ext cx="1225550" cy="471488"/>
          </a:xfrm>
        </p:spPr>
        <p:txBody>
          <a:bodyPr/>
          <a:lstStyle/>
          <a:p>
            <a:r>
              <a:rPr lang="fr-FR" noProof="0" dirty="0"/>
              <a:t>Page 24</a:t>
            </a:r>
          </a:p>
        </p:txBody>
      </p:sp>
    </p:spTree>
    <p:extLst>
      <p:ext uri="{BB962C8B-B14F-4D97-AF65-F5344CB8AC3E}">
        <p14:creationId xmlns:p14="http://schemas.microsoft.com/office/powerpoint/2010/main" val="14422697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Le temps est terminé. </a:t>
            </a: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33046854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texte, capture d’écran, Police, nombre&#10;&#10;Le contenu généré par l’IA peut être incorrect.">
            <a:extLst>
              <a:ext uri="{FF2B5EF4-FFF2-40B4-BE49-F238E27FC236}">
                <a16:creationId xmlns:a16="http://schemas.microsoft.com/office/drawing/2014/main" id="{9882F946-5257-A20D-522B-FB7B6ADFB93E}"/>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b="65728"/>
          <a:stretch>
            <a:fillRect/>
          </a:stretch>
        </p:blipFill>
        <p:spPr>
          <a:xfrm>
            <a:off x="271678" y="4208639"/>
            <a:ext cx="11699284" cy="2362854"/>
          </a:xfrm>
          <a:prstGeom prst="rect">
            <a:avLst/>
          </a:prstGeom>
        </p:spPr>
      </p:pic>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p:txBody>
          <a:bodyPr/>
          <a:lstStyle/>
          <a:p>
            <a:r>
              <a:rPr lang="fr-FR" noProof="0" dirty="0">
                <a:solidFill>
                  <a:schemeClr val="tx1">
                    <a:lumMod val="50000"/>
                    <a:lumOff val="50000"/>
                  </a:schemeClr>
                </a:solidFill>
              </a:rPr>
              <a:t>Invitez les élèves à passer au tableau pour rédiger leurs réponses </a:t>
            </a: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8" name="ZoneTexte 17">
            <a:extLst>
              <a:ext uri="{FF2B5EF4-FFF2-40B4-BE49-F238E27FC236}">
                <a16:creationId xmlns:a16="http://schemas.microsoft.com/office/drawing/2014/main" id="{954A5CDD-8E43-97B8-6769-941358E45A04}"/>
              </a:ext>
            </a:extLst>
          </p:cNvPr>
          <p:cNvSpPr txBox="1"/>
          <p:nvPr/>
        </p:nvSpPr>
        <p:spPr>
          <a:xfrm>
            <a:off x="2369945" y="5055351"/>
            <a:ext cx="3488583"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Lymphocytes</a:t>
            </a:r>
          </a:p>
        </p:txBody>
      </p:sp>
      <p:sp>
        <p:nvSpPr>
          <p:cNvPr id="19" name="ZoneTexte 18">
            <a:extLst>
              <a:ext uri="{FF2B5EF4-FFF2-40B4-BE49-F238E27FC236}">
                <a16:creationId xmlns:a16="http://schemas.microsoft.com/office/drawing/2014/main" id="{29F54832-5DB3-4D28-589F-497DDB63F19A}"/>
              </a:ext>
            </a:extLst>
          </p:cNvPr>
          <p:cNvSpPr txBox="1"/>
          <p:nvPr/>
        </p:nvSpPr>
        <p:spPr>
          <a:xfrm>
            <a:off x="2369945" y="5775198"/>
            <a:ext cx="3488583"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Phagocytes</a:t>
            </a:r>
          </a:p>
        </p:txBody>
      </p:sp>
      <p:pic>
        <p:nvPicPr>
          <p:cNvPr id="5" name="Image 4" descr="Une image contenant texte, ligne, diagramme, Tracé&#10;&#10;Le contenu généré par l’IA peut être incorrect.">
            <a:extLst>
              <a:ext uri="{FF2B5EF4-FFF2-40B4-BE49-F238E27FC236}">
                <a16:creationId xmlns:a16="http://schemas.microsoft.com/office/drawing/2014/main" id="{D9BA2C72-95DB-63FC-6226-D41C76A7024A}"/>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532831" y="898578"/>
            <a:ext cx="4651394" cy="3310062"/>
          </a:xfrm>
          <a:prstGeom prst="rect">
            <a:avLst/>
          </a:prstGeom>
        </p:spPr>
      </p:pic>
    </p:spTree>
    <p:extLst>
      <p:ext uri="{BB962C8B-B14F-4D97-AF65-F5344CB8AC3E}">
        <p14:creationId xmlns:p14="http://schemas.microsoft.com/office/powerpoint/2010/main" val="42875639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3D16-3E70-D37E-72E6-225E4FBBFFFE}"/>
            </a:ext>
          </a:extLst>
        </p:cNvPr>
        <p:cNvGrpSpPr/>
        <p:nvPr/>
      </p:nvGrpSpPr>
      <p:grpSpPr>
        <a:xfrm>
          <a:off x="0" y="0"/>
          <a:ext cx="0" cy="0"/>
          <a:chOff x="0" y="0"/>
          <a:chExt cx="0" cy="0"/>
        </a:xfrm>
      </p:grpSpPr>
      <p:pic>
        <p:nvPicPr>
          <p:cNvPr id="3" name="Image 2" descr="Une image contenant texte, capture d’écran, Police, nombre&#10;&#10;Le contenu généré par l’IA peut être incorrect.">
            <a:extLst>
              <a:ext uri="{FF2B5EF4-FFF2-40B4-BE49-F238E27FC236}">
                <a16:creationId xmlns:a16="http://schemas.microsoft.com/office/drawing/2014/main" id="{B47A287B-8AFA-A4BA-7C17-B8076AED9C6F}"/>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35263" b="35448"/>
          <a:stretch>
            <a:fillRect/>
          </a:stretch>
        </p:blipFill>
        <p:spPr>
          <a:xfrm>
            <a:off x="246358" y="4590442"/>
            <a:ext cx="11699284" cy="2019300"/>
          </a:xfrm>
          <a:prstGeom prst="rect">
            <a:avLst/>
          </a:prstGeom>
        </p:spPr>
      </p:pic>
      <p:sp>
        <p:nvSpPr>
          <p:cNvPr id="2" name="Titre 1">
            <a:extLst>
              <a:ext uri="{FF2B5EF4-FFF2-40B4-BE49-F238E27FC236}">
                <a16:creationId xmlns:a16="http://schemas.microsoft.com/office/drawing/2014/main" id="{AC53479A-54E7-15F2-9D57-16579A6C8BEF}"/>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A0C03211-0ABC-2002-1E5A-78A5FB0A4552}"/>
              </a:ext>
            </a:extLst>
          </p:cNvPr>
          <p:cNvSpPr>
            <a:spLocks noGrp="1"/>
          </p:cNvSpPr>
          <p:nvPr>
            <p:ph sz="quarter" idx="11"/>
          </p:nvPr>
        </p:nvSpPr>
        <p:spPr/>
        <p:txBody>
          <a:bodyPr/>
          <a:lstStyle/>
          <a:p>
            <a:r>
              <a:rPr lang="fr-FR" noProof="0" dirty="0">
                <a:solidFill>
                  <a:schemeClr val="tx1">
                    <a:lumMod val="50000"/>
                    <a:lumOff val="50000"/>
                  </a:schemeClr>
                </a:solidFill>
              </a:rPr>
              <a:t>Invitez les élèves à passer au tableau pour rédiger leurs réponses </a:t>
            </a:r>
          </a:p>
        </p:txBody>
      </p:sp>
      <p:pic>
        <p:nvPicPr>
          <p:cNvPr id="8" name="Picture 1">
            <a:extLst>
              <a:ext uri="{FF2B5EF4-FFF2-40B4-BE49-F238E27FC236}">
                <a16:creationId xmlns:a16="http://schemas.microsoft.com/office/drawing/2014/main" id="{4B3EA78E-24B4-DA03-2DB0-859A4D34B0A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6" name="ZoneTexte 15">
            <a:extLst>
              <a:ext uri="{FF2B5EF4-FFF2-40B4-BE49-F238E27FC236}">
                <a16:creationId xmlns:a16="http://schemas.microsoft.com/office/drawing/2014/main" id="{008A4D2F-FA15-0297-517F-BADA471406E6}"/>
              </a:ext>
            </a:extLst>
          </p:cNvPr>
          <p:cNvSpPr txBox="1"/>
          <p:nvPr/>
        </p:nvSpPr>
        <p:spPr>
          <a:xfrm>
            <a:off x="790522" y="5220307"/>
            <a:ext cx="3050203" cy="461665"/>
          </a:xfrm>
          <a:prstGeom prst="rect">
            <a:avLst/>
          </a:prstGeom>
          <a:noFill/>
        </p:spPr>
        <p:txBody>
          <a:bodyPr wrap="square" rtlCol="0">
            <a:spAutoFit/>
          </a:bodyPr>
          <a:lstStyle/>
          <a:p>
            <a:pPr marL="342900" indent="-342900" algn="l">
              <a:buFont typeface="Arial" panose="020B0604020202020204" pitchFamily="34" charset="0"/>
              <a:buChar char="•"/>
            </a:pPr>
            <a:r>
              <a:rPr lang="fr-FR" sz="2400" b="1" noProof="0" dirty="0">
                <a:solidFill>
                  <a:srgbClr val="FF0000"/>
                </a:solidFill>
                <a:latin typeface="Calibri" panose="020F0502020204030204" pitchFamily="34" charset="0"/>
                <a:cs typeface="Calibri" panose="020F0502020204030204" pitchFamily="34" charset="0"/>
              </a:rPr>
              <a:t>Phagocytose </a:t>
            </a:r>
          </a:p>
        </p:txBody>
      </p:sp>
      <p:sp>
        <p:nvSpPr>
          <p:cNvPr id="18" name="ZoneTexte 17">
            <a:extLst>
              <a:ext uri="{FF2B5EF4-FFF2-40B4-BE49-F238E27FC236}">
                <a16:creationId xmlns:a16="http://schemas.microsoft.com/office/drawing/2014/main" id="{B9488356-0F06-0CDA-BD82-3951CE56392A}"/>
              </a:ext>
            </a:extLst>
          </p:cNvPr>
          <p:cNvSpPr txBox="1"/>
          <p:nvPr/>
        </p:nvSpPr>
        <p:spPr>
          <a:xfrm>
            <a:off x="790522" y="5803639"/>
            <a:ext cx="11001428" cy="830997"/>
          </a:xfrm>
          <a:prstGeom prst="rect">
            <a:avLst/>
          </a:prstGeom>
          <a:noFill/>
        </p:spPr>
        <p:txBody>
          <a:bodyPr wrap="square">
            <a:spAutoFit/>
          </a:bodyPr>
          <a:lstStyle/>
          <a:p>
            <a:pPr marL="285750" indent="-285750">
              <a:buFont typeface="Arial" panose="020B0604020202020204" pitchFamily="34" charset="0"/>
              <a:buChar char="•"/>
            </a:pPr>
            <a:r>
              <a:rPr lang="fr-FR" sz="2400" b="1" noProof="0" dirty="0">
                <a:solidFill>
                  <a:srgbClr val="FF0000"/>
                </a:solidFill>
                <a:latin typeface="Calibri" panose="020F0502020204030204" pitchFamily="34" charset="0"/>
                <a:cs typeface="Calibri" panose="020F0502020204030204" pitchFamily="34" charset="0"/>
              </a:rPr>
              <a:t>Production des anticorps par les lymphocytes B et neutralisation des virus dans le sang. </a:t>
            </a:r>
          </a:p>
        </p:txBody>
      </p:sp>
      <p:pic>
        <p:nvPicPr>
          <p:cNvPr id="5" name="Image 4" descr="Une image contenant texte, ligne, diagramme, Tracé&#10;&#10;Le contenu généré par l’IA peut être incorrect.">
            <a:extLst>
              <a:ext uri="{FF2B5EF4-FFF2-40B4-BE49-F238E27FC236}">
                <a16:creationId xmlns:a16="http://schemas.microsoft.com/office/drawing/2014/main" id="{C73B81AB-EAE4-FA1E-AD79-434731687CF8}"/>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563000" y="1002960"/>
            <a:ext cx="5116640" cy="3641144"/>
          </a:xfrm>
          <a:prstGeom prst="rect">
            <a:avLst/>
          </a:prstGeom>
        </p:spPr>
      </p:pic>
    </p:spTree>
    <p:extLst>
      <p:ext uri="{BB962C8B-B14F-4D97-AF65-F5344CB8AC3E}">
        <p14:creationId xmlns:p14="http://schemas.microsoft.com/office/powerpoint/2010/main" val="33529756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4198-8184-1EA4-4C97-D205F486067F}"/>
            </a:ext>
          </a:extLst>
        </p:cNvPr>
        <p:cNvGrpSpPr/>
        <p:nvPr/>
      </p:nvGrpSpPr>
      <p:grpSpPr>
        <a:xfrm>
          <a:off x="0" y="0"/>
          <a:ext cx="0" cy="0"/>
          <a:chOff x="0" y="0"/>
          <a:chExt cx="0" cy="0"/>
        </a:xfrm>
      </p:grpSpPr>
      <p:pic>
        <p:nvPicPr>
          <p:cNvPr id="5" name="Image 4" descr="Une image contenant texte, capture d’écran, Police, nombre&#10;&#10;Le contenu généré par l’IA peut être incorrect.">
            <a:extLst>
              <a:ext uri="{FF2B5EF4-FFF2-40B4-BE49-F238E27FC236}">
                <a16:creationId xmlns:a16="http://schemas.microsoft.com/office/drawing/2014/main" id="{E0C0768B-D752-A530-0852-0ACBEFFDE77A}"/>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63655" b="-159"/>
          <a:stretch>
            <a:fillRect/>
          </a:stretch>
        </p:blipFill>
        <p:spPr>
          <a:xfrm>
            <a:off x="170157" y="3728549"/>
            <a:ext cx="11699284" cy="2516764"/>
          </a:xfrm>
          <a:prstGeom prst="rect">
            <a:avLst/>
          </a:prstGeom>
        </p:spPr>
      </p:pic>
      <p:sp>
        <p:nvSpPr>
          <p:cNvPr id="2" name="Titre 1">
            <a:extLst>
              <a:ext uri="{FF2B5EF4-FFF2-40B4-BE49-F238E27FC236}">
                <a16:creationId xmlns:a16="http://schemas.microsoft.com/office/drawing/2014/main" id="{811B3BF4-4405-C4C7-1CED-AAC6308D35BA}"/>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A8427467-13CE-BA4E-A696-FFF2C79CD4F7}"/>
              </a:ext>
            </a:extLst>
          </p:cNvPr>
          <p:cNvSpPr>
            <a:spLocks noGrp="1"/>
          </p:cNvSpPr>
          <p:nvPr>
            <p:ph sz="quarter" idx="11"/>
          </p:nvPr>
        </p:nvSpPr>
        <p:spPr>
          <a:xfrm>
            <a:off x="935304" y="647874"/>
            <a:ext cx="10372459" cy="299327"/>
          </a:xfrm>
        </p:spPr>
        <p:txBody>
          <a:bodyPr/>
          <a:lstStyle/>
          <a:p>
            <a:r>
              <a:rPr lang="fr-FR" noProof="0" dirty="0">
                <a:solidFill>
                  <a:schemeClr val="tx1">
                    <a:lumMod val="50000"/>
                    <a:lumOff val="50000"/>
                  </a:schemeClr>
                </a:solidFill>
              </a:rPr>
              <a:t>Indiquer aux élèves qu’ils doivent dégager des informations pertinentes à partir des documents, et les relier à leurs connaissances pour expliquer.</a:t>
            </a:r>
          </a:p>
        </p:txBody>
      </p:sp>
      <p:pic>
        <p:nvPicPr>
          <p:cNvPr id="8" name="Picture 1">
            <a:extLst>
              <a:ext uri="{FF2B5EF4-FFF2-40B4-BE49-F238E27FC236}">
                <a16:creationId xmlns:a16="http://schemas.microsoft.com/office/drawing/2014/main" id="{15F7BF54-2DF6-69B7-8081-72A5DB168EC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2" name="ZoneTexte 11">
            <a:extLst>
              <a:ext uri="{FF2B5EF4-FFF2-40B4-BE49-F238E27FC236}">
                <a16:creationId xmlns:a16="http://schemas.microsoft.com/office/drawing/2014/main" id="{58F99FF8-D465-57E2-CBA4-E755AECD0E38}"/>
              </a:ext>
            </a:extLst>
          </p:cNvPr>
          <p:cNvSpPr txBox="1"/>
          <p:nvPr/>
        </p:nvSpPr>
        <p:spPr>
          <a:xfrm>
            <a:off x="375925" y="5122228"/>
            <a:ext cx="11349155" cy="1015663"/>
          </a:xfrm>
          <a:prstGeom prst="rect">
            <a:avLst/>
          </a:prstGeom>
          <a:noFill/>
        </p:spPr>
        <p:txBody>
          <a:bodyPr wrap="square">
            <a:spAutoFit/>
          </a:bodyPr>
          <a:lstStyle/>
          <a:p>
            <a:pPr marL="285750" indent="-285750">
              <a:buFont typeface="Arial" panose="020B0604020202020204" pitchFamily="34" charset="0"/>
              <a:buChar char="•"/>
            </a:pPr>
            <a:r>
              <a:rPr lang="fr-FR" sz="2000" b="1" noProof="0" dirty="0">
                <a:solidFill>
                  <a:srgbClr val="FF0000"/>
                </a:solidFill>
                <a:latin typeface="Calibri" panose="020F0502020204030204" pitchFamily="34" charset="0"/>
                <a:cs typeface="Calibri" panose="020F0502020204030204" pitchFamily="34" charset="0"/>
              </a:rPr>
              <a:t>Doc 2 : Après le cinquième jour la quantité des anticorps augmente dans le sang, elle passe de 0 à 9 UI dans le 15 </a:t>
            </a:r>
            <a:r>
              <a:rPr lang="fr-FR" sz="2000" b="1" noProof="0" dirty="0" err="1">
                <a:solidFill>
                  <a:srgbClr val="FF0000"/>
                </a:solidFill>
                <a:latin typeface="Calibri" panose="020F0502020204030204" pitchFamily="34" charset="0"/>
                <a:cs typeface="Calibri" panose="020F0502020204030204" pitchFamily="34" charset="0"/>
              </a:rPr>
              <a:t>ème</a:t>
            </a:r>
            <a:r>
              <a:rPr lang="fr-FR" sz="2000" b="1" noProof="0" dirty="0">
                <a:solidFill>
                  <a:srgbClr val="FF0000"/>
                </a:solidFill>
                <a:latin typeface="Calibri" panose="020F0502020204030204" pitchFamily="34" charset="0"/>
                <a:cs typeface="Calibri" panose="020F0502020204030204" pitchFamily="34" charset="0"/>
              </a:rPr>
              <a:t> jour de la maladie.</a:t>
            </a:r>
          </a:p>
          <a:p>
            <a:pPr marL="273050"/>
            <a:r>
              <a:rPr lang="fr-FR" sz="2000" b="1" noProof="0" dirty="0">
                <a:solidFill>
                  <a:srgbClr val="FF0000"/>
                </a:solidFill>
                <a:latin typeface="Calibri" panose="020F0502020204030204" pitchFamily="34" charset="0"/>
                <a:cs typeface="Calibri" panose="020F0502020204030204" pitchFamily="34" charset="0"/>
              </a:rPr>
              <a:t>Les anticorps se fixent sur les virus et les neutralisent.</a:t>
            </a:r>
          </a:p>
        </p:txBody>
      </p:sp>
      <p:sp>
        <p:nvSpPr>
          <p:cNvPr id="13" name="ZoneTexte 12">
            <a:extLst>
              <a:ext uri="{FF2B5EF4-FFF2-40B4-BE49-F238E27FC236}">
                <a16:creationId xmlns:a16="http://schemas.microsoft.com/office/drawing/2014/main" id="{C3538B54-03E4-DF3F-8D13-9FF9E3567B91}"/>
              </a:ext>
            </a:extLst>
          </p:cNvPr>
          <p:cNvSpPr txBox="1"/>
          <p:nvPr/>
        </p:nvSpPr>
        <p:spPr>
          <a:xfrm>
            <a:off x="375925" y="4312566"/>
            <a:ext cx="11440150" cy="707886"/>
          </a:xfrm>
          <a:prstGeom prst="rect">
            <a:avLst/>
          </a:prstGeom>
          <a:noFill/>
        </p:spPr>
        <p:txBody>
          <a:bodyPr wrap="square" rtlCol="0">
            <a:spAutoFit/>
          </a:bodyPr>
          <a:lstStyle/>
          <a:p>
            <a:pPr marL="285750" indent="-285750" algn="l">
              <a:buFont typeface="Arial" panose="020B0604020202020204" pitchFamily="34" charset="0"/>
              <a:buChar char="•"/>
            </a:pPr>
            <a:r>
              <a:rPr lang="fr-FR" sz="2000" b="1" noProof="0" dirty="0">
                <a:solidFill>
                  <a:srgbClr val="FF0000"/>
                </a:solidFill>
                <a:latin typeface="Calibri" panose="020F0502020204030204" pitchFamily="34" charset="0"/>
                <a:cs typeface="Calibri" panose="020F0502020204030204" pitchFamily="34" charset="0"/>
              </a:rPr>
              <a:t>Doc 1 : Le nombre de phagocytes augmente sur les bronches pulmonaires pendant les 15 premières heures, il passe de 50 milles à 600 milles : les phagocytes digèrent les bactéries et rejettent leurs débris.</a:t>
            </a:r>
          </a:p>
        </p:txBody>
      </p:sp>
      <p:pic>
        <p:nvPicPr>
          <p:cNvPr id="6" name="Image 5" descr="Une image contenant texte, ligne, diagramme, Tracé&#10;&#10;Le contenu généré par l’IA peut être incorrect.">
            <a:extLst>
              <a:ext uri="{FF2B5EF4-FFF2-40B4-BE49-F238E27FC236}">
                <a16:creationId xmlns:a16="http://schemas.microsoft.com/office/drawing/2014/main" id="{BEB68EDF-BD8F-5A6D-6641-AAF38BF290B9}"/>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4194507" y="1022240"/>
            <a:ext cx="3874493" cy="2757197"/>
          </a:xfrm>
          <a:prstGeom prst="rect">
            <a:avLst/>
          </a:prstGeom>
        </p:spPr>
      </p:pic>
    </p:spTree>
    <p:extLst>
      <p:ext uri="{BB962C8B-B14F-4D97-AF65-F5344CB8AC3E}">
        <p14:creationId xmlns:p14="http://schemas.microsoft.com/office/powerpoint/2010/main" val="96397773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38959518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971878" y="357205"/>
            <a:ext cx="10277091" cy="267549"/>
          </a:xfrm>
        </p:spPr>
        <p:txBody>
          <a:bodyPr/>
          <a:lstStyle/>
          <a:p>
            <a:r>
              <a:rPr lang="fr-FR" noProof="0" dirty="0">
                <a:solidFill>
                  <a:schemeClr val="tx1">
                    <a:lumMod val="50000"/>
                    <a:lumOff val="50000"/>
                  </a:schemeClr>
                </a:solidFill>
              </a:rPr>
              <a:t>Qui peut me dire ce que nous avons appris aujourd’hui? </a:t>
            </a:r>
            <a:br>
              <a:rPr lang="fr-FR"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957454" y="259150"/>
            <a:ext cx="10277091" cy="267549"/>
          </a:xfrm>
        </p:spPr>
        <p:txBody>
          <a:bodyPr/>
          <a:lstStyle/>
          <a:p>
            <a:r>
              <a:rPr lang="fr-FR" noProof="0" dirty="0">
                <a:solidFill>
                  <a:schemeClr val="tx1">
                    <a:lumMod val="50000"/>
                    <a:lumOff val="50000"/>
                  </a:schemeClr>
                </a:solidFill>
              </a:rPr>
              <a:t>Qui peut me rappeler de la tâche qu’on a réalisé cette séance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r>
              <a:rPr lang="fr-FR" noProof="0" dirty="0">
                <a:solidFill>
                  <a:schemeClr val="tx1">
                    <a:lumMod val="50000"/>
                    <a:lumOff val="50000"/>
                  </a:schemeClr>
                </a:solidFill>
              </a:rPr>
              <a:t>L’enseignant donne un rappel de la séance.</a:t>
            </a:r>
          </a:p>
        </p:txBody>
      </p:sp>
      <p:sp>
        <p:nvSpPr>
          <p:cNvPr id="3" name="Google Shape;2054;p38">
            <a:extLst>
              <a:ext uri="{FF2B5EF4-FFF2-40B4-BE49-F238E27FC236}">
                <a16:creationId xmlns:a16="http://schemas.microsoft.com/office/drawing/2014/main" id="{1C1445F7-285F-7A3A-C5D2-9D27FFF11BE4}"/>
              </a:ext>
            </a:extLst>
          </p:cNvPr>
          <p:cNvSpPr/>
          <p:nvPr/>
        </p:nvSpPr>
        <p:spPr>
          <a:xfrm>
            <a:off x="1230364" y="2952359"/>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sp>
        <p:nvSpPr>
          <p:cNvPr id="5" name="ZoneTexte 3">
            <a:extLst>
              <a:ext uri="{FF2B5EF4-FFF2-40B4-BE49-F238E27FC236}">
                <a16:creationId xmlns:a16="http://schemas.microsoft.com/office/drawing/2014/main" id="{392561BC-9988-A3D3-C8F4-A4190A0B3601}"/>
              </a:ext>
            </a:extLst>
          </p:cNvPr>
          <p:cNvSpPr txBox="1"/>
          <p:nvPr/>
        </p:nvSpPr>
        <p:spPr>
          <a:xfrm>
            <a:off x="1834122" y="2934427"/>
            <a:ext cx="9210521" cy="80554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pPr>
              <a:buClr>
                <a:schemeClr val="dk1"/>
              </a:buClr>
              <a:buSzPts val="2000"/>
            </a:pPr>
            <a:r>
              <a:rPr lang="fr-FR" sz="2800" b="1" noProof="0" dirty="0">
                <a:solidFill>
                  <a:srgbClr val="106585"/>
                </a:solidFill>
                <a:latin typeface="Calibri"/>
                <a:sym typeface="Calibri"/>
              </a:rPr>
              <a:t>Expliquer le rôle du système immunitaire dans la défense de l’organisme contre les maladies.</a:t>
            </a:r>
          </a:p>
        </p:txBody>
      </p:sp>
      <p:pic>
        <p:nvPicPr>
          <p:cNvPr id="7" name="Image 23">
            <a:extLst>
              <a:ext uri="{FF2B5EF4-FFF2-40B4-BE49-F238E27FC236}">
                <a16:creationId xmlns:a16="http://schemas.microsoft.com/office/drawing/2014/main" id="{1E606C51-B45B-D112-73F7-3A7ADC8DD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925" y="2669082"/>
            <a:ext cx="805544" cy="805544"/>
          </a:xfrm>
          <a:prstGeom prst="rect">
            <a:avLst/>
          </a:prstGeom>
        </p:spPr>
      </p:pic>
    </p:spTree>
    <p:extLst>
      <p:ext uri="{BB962C8B-B14F-4D97-AF65-F5344CB8AC3E}">
        <p14:creationId xmlns:p14="http://schemas.microsoft.com/office/powerpoint/2010/main" val="203340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90E533-2BCC-D02D-0B51-3F6224BB2709}"/>
              </a:ext>
            </a:extLst>
          </p:cNvPr>
          <p:cNvSpPr>
            <a:spLocks noGrp="1"/>
          </p:cNvSpPr>
          <p:nvPr>
            <p:ph type="title"/>
          </p:nvPr>
        </p:nvSpPr>
        <p:spPr>
          <a:xfrm>
            <a:off x="944521" y="272373"/>
            <a:ext cx="10704554" cy="350045"/>
          </a:xfrm>
        </p:spPr>
        <p:txBody>
          <a:bodyPr/>
          <a:lstStyle/>
          <a:p>
            <a:r>
              <a:rPr lang="fr-FR" sz="1800" noProof="0" dirty="0">
                <a:solidFill>
                  <a:schemeClr val="tx1">
                    <a:lumMod val="50000"/>
                    <a:lumOff val="50000"/>
                  </a:schemeClr>
                </a:solidFill>
              </a:rPr>
              <a:t>Voici les principaux mécanismes immunitaires qui permettent de défendre notre corps contre les maladies.</a:t>
            </a:r>
          </a:p>
        </p:txBody>
      </p:sp>
      <p:sp>
        <p:nvSpPr>
          <p:cNvPr id="4" name="Espace réservé du contenu 3">
            <a:extLst>
              <a:ext uri="{FF2B5EF4-FFF2-40B4-BE49-F238E27FC236}">
                <a16:creationId xmlns:a16="http://schemas.microsoft.com/office/drawing/2014/main" id="{E422F918-260D-657D-984E-BC45425B5133}"/>
              </a:ext>
            </a:extLst>
          </p:cNvPr>
          <p:cNvSpPr>
            <a:spLocks noGrp="1"/>
          </p:cNvSpPr>
          <p:nvPr>
            <p:ph sz="quarter" idx="11"/>
          </p:nvPr>
        </p:nvSpPr>
        <p:spPr/>
        <p:txBody>
          <a:bodyPr/>
          <a:lstStyle/>
          <a:p>
            <a:endParaRPr lang="fr-FR" noProof="0" dirty="0"/>
          </a:p>
        </p:txBody>
      </p:sp>
      <p:grpSp>
        <p:nvGrpSpPr>
          <p:cNvPr id="12" name="Groupe 11">
            <a:extLst>
              <a:ext uri="{FF2B5EF4-FFF2-40B4-BE49-F238E27FC236}">
                <a16:creationId xmlns:a16="http://schemas.microsoft.com/office/drawing/2014/main" id="{18107A47-EFD0-79C6-73E6-003A12974C54}"/>
              </a:ext>
            </a:extLst>
          </p:cNvPr>
          <p:cNvGrpSpPr/>
          <p:nvPr/>
        </p:nvGrpSpPr>
        <p:grpSpPr>
          <a:xfrm>
            <a:off x="2912562" y="982545"/>
            <a:ext cx="6366876" cy="5563126"/>
            <a:chOff x="2912562" y="982545"/>
            <a:chExt cx="6366876" cy="5563126"/>
          </a:xfrm>
        </p:grpSpPr>
        <p:grpSp>
          <p:nvGrpSpPr>
            <p:cNvPr id="11" name="Groupe 10">
              <a:extLst>
                <a:ext uri="{FF2B5EF4-FFF2-40B4-BE49-F238E27FC236}">
                  <a16:creationId xmlns:a16="http://schemas.microsoft.com/office/drawing/2014/main" id="{4EF835E2-A994-360B-6DA1-3E21817B891A}"/>
                </a:ext>
              </a:extLst>
            </p:cNvPr>
            <p:cNvGrpSpPr/>
            <p:nvPr/>
          </p:nvGrpSpPr>
          <p:grpSpPr>
            <a:xfrm>
              <a:off x="2912562" y="982545"/>
              <a:ext cx="6366876" cy="5563126"/>
              <a:chOff x="3108970" y="982545"/>
              <a:chExt cx="6366876" cy="5563126"/>
            </a:xfrm>
          </p:grpSpPr>
          <p:pic>
            <p:nvPicPr>
              <p:cNvPr id="3" name="Image 2" descr="Une image contenant dessin, texte, croquis, diagramme&#10;&#10;Le contenu généré par l’IA peut être incorrect.">
                <a:extLst>
                  <a:ext uri="{FF2B5EF4-FFF2-40B4-BE49-F238E27FC236}">
                    <a16:creationId xmlns:a16="http://schemas.microsoft.com/office/drawing/2014/main" id="{87394510-40B9-A34F-94AE-C0E7D0B1736E}"/>
                  </a:ext>
                </a:extLst>
              </p:cNvPr>
              <p:cNvPicPr>
                <a:picLocks noChangeAspect="1"/>
              </p:cNvPicPr>
              <p:nvPr/>
            </p:nvPicPr>
            <p:blipFill>
              <a:blip r:embed="rId2"/>
              <a:srcRect t="2227"/>
              <a:stretch>
                <a:fillRect/>
              </a:stretch>
            </p:blipFill>
            <p:spPr>
              <a:xfrm>
                <a:off x="3307883" y="982545"/>
                <a:ext cx="4694754" cy="5082786"/>
              </a:xfrm>
              <a:prstGeom prst="rect">
                <a:avLst/>
              </a:prstGeom>
            </p:spPr>
          </p:pic>
          <p:sp>
            <p:nvSpPr>
              <p:cNvPr id="5" name="ZoneTexte 4">
                <a:extLst>
                  <a:ext uri="{FF2B5EF4-FFF2-40B4-BE49-F238E27FC236}">
                    <a16:creationId xmlns:a16="http://schemas.microsoft.com/office/drawing/2014/main" id="{059CDAD9-2BE7-CAA3-11A3-A4519942735B}"/>
                  </a:ext>
                </a:extLst>
              </p:cNvPr>
              <p:cNvSpPr txBox="1"/>
              <p:nvPr/>
            </p:nvSpPr>
            <p:spPr>
              <a:xfrm>
                <a:off x="3108970" y="5961054"/>
                <a:ext cx="1665163" cy="374571"/>
              </a:xfrm>
              <a:prstGeom prst="roundRect">
                <a:avLst/>
              </a:prstGeom>
              <a:solidFill>
                <a:srgbClr val="FEE092"/>
              </a:solidFill>
              <a:ln>
                <a:solidFill>
                  <a:schemeClr val="accent2"/>
                </a:solidFill>
              </a:ln>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PHAGOCYTOSE</a:t>
                </a:r>
                <a:r>
                  <a:rPr lang="fr-FR" sz="1600" noProof="0" dirty="0">
                    <a:latin typeface="Calibri" panose="020F0502020204030204" pitchFamily="34" charset="0"/>
                    <a:cs typeface="Calibri" panose="020F0502020204030204" pitchFamily="34" charset="0"/>
                  </a:rPr>
                  <a:t> </a:t>
                </a:r>
              </a:p>
            </p:txBody>
          </p:sp>
          <p:sp>
            <p:nvSpPr>
              <p:cNvPr id="8" name="ZoneTexte 7">
                <a:extLst>
                  <a:ext uri="{FF2B5EF4-FFF2-40B4-BE49-F238E27FC236}">
                    <a16:creationId xmlns:a16="http://schemas.microsoft.com/office/drawing/2014/main" id="{4F32E5D4-20F9-E5C1-B561-D11CF5B45233}"/>
                  </a:ext>
                </a:extLst>
              </p:cNvPr>
              <p:cNvSpPr txBox="1"/>
              <p:nvPr/>
            </p:nvSpPr>
            <p:spPr>
              <a:xfrm>
                <a:off x="5192056" y="5830509"/>
                <a:ext cx="1928699" cy="612934"/>
              </a:xfrm>
              <a:prstGeom prst="roundRect">
                <a:avLst/>
              </a:prstGeom>
              <a:solidFill>
                <a:srgbClr val="95C3E5"/>
              </a:solidFill>
              <a:ln>
                <a:solidFill>
                  <a:schemeClr val="accent4"/>
                </a:solidFill>
              </a:ln>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NEUTRALISATION </a:t>
                </a:r>
                <a:r>
                  <a:rPr lang="fr-FR" sz="1400" b="1" noProof="0" dirty="0">
                    <a:latin typeface="Calibri" panose="020F0502020204030204" pitchFamily="34" charset="0"/>
                    <a:cs typeface="Calibri" panose="020F0502020204030204" pitchFamily="34" charset="0"/>
                  </a:rPr>
                  <a:t>des micro-organismes</a:t>
                </a:r>
                <a:r>
                  <a:rPr lang="fr-FR" sz="1400" noProof="0" dirty="0">
                    <a:latin typeface="Calibri" panose="020F0502020204030204" pitchFamily="34" charset="0"/>
                    <a:cs typeface="Calibri" panose="020F0502020204030204" pitchFamily="34" charset="0"/>
                  </a:rPr>
                  <a:t> </a:t>
                </a:r>
                <a:endParaRPr lang="fr-FR" sz="1600" noProof="0" dirty="0">
                  <a:latin typeface="Calibri" panose="020F0502020204030204" pitchFamily="34" charset="0"/>
                  <a:cs typeface="Calibri" panose="020F0502020204030204" pitchFamily="34" charset="0"/>
                </a:endParaRPr>
              </a:p>
            </p:txBody>
          </p:sp>
          <p:pic>
            <p:nvPicPr>
              <p:cNvPr id="9" name="Image 8" descr="Une image contenant texte, capture d’écran&#10;&#10;Le contenu généré par l’IA peut être incorrect.">
                <a:extLst>
                  <a:ext uri="{FF2B5EF4-FFF2-40B4-BE49-F238E27FC236}">
                    <a16:creationId xmlns:a16="http://schemas.microsoft.com/office/drawing/2014/main" id="{54BF4973-C2DE-616B-7DF7-2769AF8A9973}"/>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200000"/>
                        </a14:imgEffect>
                      </a14:imgLayer>
                    </a14:imgProps>
                  </a:ext>
                </a:extLst>
              </a:blip>
              <a:srcRect t="6110"/>
              <a:stretch>
                <a:fillRect/>
              </a:stretch>
            </p:blipFill>
            <p:spPr>
              <a:xfrm>
                <a:off x="7120755" y="3055683"/>
                <a:ext cx="1859544" cy="2752008"/>
              </a:xfrm>
              <a:prstGeom prst="rect">
                <a:avLst/>
              </a:prstGeom>
            </p:spPr>
          </p:pic>
          <p:sp>
            <p:nvSpPr>
              <p:cNvPr id="10" name="ZoneTexte 9">
                <a:extLst>
                  <a:ext uri="{FF2B5EF4-FFF2-40B4-BE49-F238E27FC236}">
                    <a16:creationId xmlns:a16="http://schemas.microsoft.com/office/drawing/2014/main" id="{C0A63A37-D2B9-1879-54C9-CAAB02487B13}"/>
                  </a:ext>
                </a:extLst>
              </p:cNvPr>
              <p:cNvSpPr txBox="1"/>
              <p:nvPr/>
            </p:nvSpPr>
            <p:spPr>
              <a:xfrm>
                <a:off x="7418006" y="5694374"/>
                <a:ext cx="2057840" cy="851297"/>
              </a:xfrm>
              <a:prstGeom prst="roundRect">
                <a:avLst/>
              </a:prstGeom>
              <a:solidFill>
                <a:srgbClr val="FCD5C4"/>
              </a:solidFill>
              <a:ln>
                <a:solidFill>
                  <a:schemeClr val="accent2"/>
                </a:solidFill>
              </a:ln>
            </p:spPr>
            <p:txBody>
              <a:bodyPr wrap="square" rtlCol="0">
                <a:spAutoFit/>
              </a:bodyPr>
              <a:lstStyle/>
              <a:p>
                <a:pPr algn="ctr"/>
                <a:r>
                  <a:rPr lang="fr-FR" sz="1600" b="1" noProof="0" dirty="0">
                    <a:latin typeface="Calibri" panose="020F0502020204030204" pitchFamily="34" charset="0"/>
                    <a:cs typeface="Calibri" panose="020F0502020204030204" pitchFamily="34" charset="0"/>
                  </a:rPr>
                  <a:t>DESCTRUCTION </a:t>
                </a:r>
              </a:p>
              <a:p>
                <a:pPr algn="ctr"/>
                <a:r>
                  <a:rPr lang="fr-FR" sz="1400" b="1" noProof="0" dirty="0">
                    <a:latin typeface="Calibri" panose="020F0502020204030204" pitchFamily="34" charset="0"/>
                    <a:cs typeface="Calibri" panose="020F0502020204030204" pitchFamily="34" charset="0"/>
                  </a:rPr>
                  <a:t>par contact de la cellule infectée</a:t>
                </a:r>
                <a:endParaRPr lang="fr-FR" sz="1400" noProof="0" dirty="0">
                  <a:latin typeface="Calibri" panose="020F0502020204030204" pitchFamily="34" charset="0"/>
                  <a:cs typeface="Calibri" panose="020F0502020204030204" pitchFamily="34" charset="0"/>
                </a:endParaRPr>
              </a:p>
            </p:txBody>
          </p:sp>
        </p:grpSp>
        <p:pic>
          <p:nvPicPr>
            <p:cNvPr id="6" name="Image 5">
              <a:extLst>
                <a:ext uri="{FF2B5EF4-FFF2-40B4-BE49-F238E27FC236}">
                  <a16:creationId xmlns:a16="http://schemas.microsoft.com/office/drawing/2014/main" id="{3164DA07-F85F-BE18-1773-9872E9E21021}"/>
                </a:ext>
              </a:extLst>
            </p:cNvPr>
            <p:cNvPicPr>
              <a:picLocks noChangeAspect="1"/>
            </p:cNvPicPr>
            <p:nvPr/>
          </p:nvPicPr>
          <p:blipFill>
            <a:blip r:embed="rId5"/>
            <a:stretch>
              <a:fillRect/>
            </a:stretch>
          </p:blipFill>
          <p:spPr>
            <a:xfrm>
              <a:off x="4842104" y="2321179"/>
              <a:ext cx="3584759" cy="3554276"/>
            </a:xfrm>
            <a:prstGeom prst="rect">
              <a:avLst/>
            </a:prstGeom>
          </p:spPr>
        </p:pic>
      </p:grpSp>
    </p:spTree>
    <p:extLst>
      <p:ext uri="{BB962C8B-B14F-4D97-AF65-F5344CB8AC3E}">
        <p14:creationId xmlns:p14="http://schemas.microsoft.com/office/powerpoint/2010/main" val="1358139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a:xfrm>
            <a:off x="916270" y="252423"/>
            <a:ext cx="10277091" cy="267549"/>
          </a:xfrm>
        </p:spPr>
        <p:txBody>
          <a:bodyPr/>
          <a:lstStyle/>
          <a:p>
            <a:r>
              <a:rPr lang="fr-FR" sz="1800" noProof="0" dirty="0">
                <a:solidFill>
                  <a:schemeClr val="tx1">
                    <a:lumMod val="50000"/>
                    <a:lumOff val="50000"/>
                  </a:schemeClr>
                </a:solidFill>
              </a:rPr>
              <a:t>Afin de réaliser la tâche on suit les étapes suivantes:</a:t>
            </a:r>
          </a:p>
        </p:txBody>
      </p:sp>
      <p:sp>
        <p:nvSpPr>
          <p:cNvPr id="4" name="Espace réservé du contenu 3">
            <a:extLst>
              <a:ext uri="{FF2B5EF4-FFF2-40B4-BE49-F238E27FC236}">
                <a16:creationId xmlns:a16="http://schemas.microsoft.com/office/drawing/2014/main" id="{3A1B7982-BEB1-2B9F-D93A-EEFBE215EBA3}"/>
              </a:ext>
            </a:extLst>
          </p:cNvPr>
          <p:cNvSpPr>
            <a:spLocks noGrp="1"/>
          </p:cNvSpPr>
          <p:nvPr>
            <p:ph sz="quarter" idx="11"/>
          </p:nvPr>
        </p:nvSpPr>
        <p:spPr/>
        <p:txBody>
          <a:bodyPr/>
          <a:lstStyle/>
          <a:p>
            <a:endParaRPr lang="fr-FR" noProof="0" dirty="0"/>
          </a:p>
        </p:txBody>
      </p:sp>
      <p:pic>
        <p:nvPicPr>
          <p:cNvPr id="30" name="Google Shape;289;p51">
            <a:extLst>
              <a:ext uri="{FF2B5EF4-FFF2-40B4-BE49-F238E27FC236}">
                <a16:creationId xmlns:a16="http://schemas.microsoft.com/office/drawing/2014/main" id="{B630ECC6-AE75-1A9B-8BE2-CEADA872F34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5" name="Groupe 4">
            <a:extLst>
              <a:ext uri="{FF2B5EF4-FFF2-40B4-BE49-F238E27FC236}">
                <a16:creationId xmlns:a16="http://schemas.microsoft.com/office/drawing/2014/main" id="{D0C902B1-A117-2889-D18A-4C7BB38817E7}"/>
              </a:ext>
            </a:extLst>
          </p:cNvPr>
          <p:cNvGrpSpPr/>
          <p:nvPr/>
        </p:nvGrpSpPr>
        <p:grpSpPr>
          <a:xfrm>
            <a:off x="339452" y="4248548"/>
            <a:ext cx="11440744" cy="491268"/>
            <a:chOff x="231203" y="1040287"/>
            <a:chExt cx="10809081" cy="491268"/>
          </a:xfrm>
        </p:grpSpPr>
        <p:sp>
          <p:nvSpPr>
            <p:cNvPr id="6" name="Google Shape;443;p19">
              <a:extLst>
                <a:ext uri="{FF2B5EF4-FFF2-40B4-BE49-F238E27FC236}">
                  <a16:creationId xmlns:a16="http://schemas.microsoft.com/office/drawing/2014/main" id="{C5465152-2278-7D69-C5B6-3559E1D05B47}"/>
                </a:ext>
              </a:extLst>
            </p:cNvPr>
            <p:cNvSpPr/>
            <p:nvPr/>
          </p:nvSpPr>
          <p:spPr>
            <a:xfrm>
              <a:off x="713287" y="1088925"/>
              <a:ext cx="10326997" cy="442630"/>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0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000" b="1" noProof="0" dirty="0">
                  <a:solidFill>
                    <a:srgbClr val="002060"/>
                  </a:solidFill>
                  <a:latin typeface="Calibri" panose="020F0502020204030204" pitchFamily="34" charset="0"/>
                  <a:ea typeface="Calibri"/>
                  <a:cs typeface="Calibri" panose="020F0502020204030204" pitchFamily="34" charset="0"/>
                  <a:sym typeface="Calibri"/>
                </a:rPr>
                <a:t> Expliquez le mécanisme de défense de l’organisme contre une infection due à une blessure.</a:t>
              </a:r>
            </a:p>
          </p:txBody>
        </p:sp>
        <p:sp>
          <p:nvSpPr>
            <p:cNvPr id="11" name="Ellipse 10">
              <a:extLst>
                <a:ext uri="{FF2B5EF4-FFF2-40B4-BE49-F238E27FC236}">
                  <a16:creationId xmlns:a16="http://schemas.microsoft.com/office/drawing/2014/main" id="{FF31901B-A9EA-770B-AB74-9DA1CA1DD96E}"/>
                </a:ext>
              </a:extLst>
            </p:cNvPr>
            <p:cNvSpPr/>
            <p:nvPr/>
          </p:nvSpPr>
          <p:spPr>
            <a:xfrm>
              <a:off x="231203" y="1040287"/>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latin typeface="Calibri" panose="020F0502020204030204" pitchFamily="34" charset="0"/>
                  <a:cs typeface="Calibri" panose="020F0502020204030204" pitchFamily="34" charset="0"/>
                </a:rPr>
                <a:t>3</a:t>
              </a:r>
              <a:endParaRPr lang="fr-FR" sz="1600" b="1" noProof="0" dirty="0">
                <a:latin typeface="Calibri" panose="020F0502020204030204" pitchFamily="34" charset="0"/>
                <a:cs typeface="Calibri" panose="020F0502020204030204" pitchFamily="34" charset="0"/>
              </a:endParaRPr>
            </a:p>
          </p:txBody>
        </p:sp>
      </p:grpSp>
      <p:sp>
        <p:nvSpPr>
          <p:cNvPr id="12" name="Google Shape;443;p19">
            <a:extLst>
              <a:ext uri="{FF2B5EF4-FFF2-40B4-BE49-F238E27FC236}">
                <a16:creationId xmlns:a16="http://schemas.microsoft.com/office/drawing/2014/main" id="{5C182850-80D8-3C1F-CF70-D9E37DF4BE13}"/>
              </a:ext>
            </a:extLst>
          </p:cNvPr>
          <p:cNvSpPr/>
          <p:nvPr/>
        </p:nvSpPr>
        <p:spPr>
          <a:xfrm>
            <a:off x="811965" y="3013134"/>
            <a:ext cx="11026597" cy="783148"/>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0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000" b="1" noProof="0" dirty="0">
                <a:solidFill>
                  <a:srgbClr val="002060"/>
                </a:solidFill>
                <a:latin typeface="Calibri" panose="020F0502020204030204" pitchFamily="34" charset="0"/>
                <a:ea typeface="Calibri"/>
                <a:cs typeface="Calibri" panose="020F0502020204030204" pitchFamily="34" charset="0"/>
                <a:sym typeface="Calibri"/>
              </a:rPr>
              <a:t> Déterminez les mécanismes immunitaires qui interviennent pour lutter contre l’infection par les bactéries et les virus.</a:t>
            </a:r>
          </a:p>
        </p:txBody>
      </p:sp>
      <p:grpSp>
        <p:nvGrpSpPr>
          <p:cNvPr id="13" name="Groupe 12">
            <a:extLst>
              <a:ext uri="{FF2B5EF4-FFF2-40B4-BE49-F238E27FC236}">
                <a16:creationId xmlns:a16="http://schemas.microsoft.com/office/drawing/2014/main" id="{71E3BF22-F2AA-FC4D-B468-97E77C748836}"/>
              </a:ext>
            </a:extLst>
          </p:cNvPr>
          <p:cNvGrpSpPr/>
          <p:nvPr/>
        </p:nvGrpSpPr>
        <p:grpSpPr>
          <a:xfrm>
            <a:off x="417273" y="1991730"/>
            <a:ext cx="11294829" cy="478193"/>
            <a:chOff x="295473" y="1205657"/>
            <a:chExt cx="10744811" cy="478193"/>
          </a:xfrm>
        </p:grpSpPr>
        <p:sp>
          <p:nvSpPr>
            <p:cNvPr id="14" name="Google Shape;443;p19">
              <a:extLst>
                <a:ext uri="{FF2B5EF4-FFF2-40B4-BE49-F238E27FC236}">
                  <a16:creationId xmlns:a16="http://schemas.microsoft.com/office/drawing/2014/main" id="{DAEACCB5-18FA-6909-D399-5485DC8F50AD}"/>
                </a:ext>
              </a:extLst>
            </p:cNvPr>
            <p:cNvSpPr/>
            <p:nvPr/>
          </p:nvSpPr>
          <p:spPr>
            <a:xfrm>
              <a:off x="713287" y="1234840"/>
              <a:ext cx="10326997" cy="442630"/>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0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000" b="1" noProof="0" dirty="0">
                  <a:solidFill>
                    <a:srgbClr val="002060"/>
                  </a:solidFill>
                  <a:latin typeface="Calibri" panose="020F0502020204030204" pitchFamily="34" charset="0"/>
                  <a:ea typeface="Calibri"/>
                  <a:cs typeface="Calibri" panose="020F0502020204030204" pitchFamily="34" charset="0"/>
                  <a:sym typeface="Calibri"/>
                </a:rPr>
                <a:t> Identifiez  les agents immunologiques qui interviennent pour lutter contre cette infection.</a:t>
              </a:r>
            </a:p>
          </p:txBody>
        </p:sp>
        <p:sp>
          <p:nvSpPr>
            <p:cNvPr id="19" name="Ellipse 18">
              <a:extLst>
                <a:ext uri="{FF2B5EF4-FFF2-40B4-BE49-F238E27FC236}">
                  <a16:creationId xmlns:a16="http://schemas.microsoft.com/office/drawing/2014/main" id="{E8D5F354-C168-DD24-C5CB-DF78ADC24434}"/>
                </a:ext>
              </a:extLst>
            </p:cNvPr>
            <p:cNvSpPr/>
            <p:nvPr/>
          </p:nvSpPr>
          <p:spPr>
            <a:xfrm>
              <a:off x="295473" y="1205657"/>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1</a:t>
              </a:r>
              <a:endParaRPr lang="fr-FR" sz="1400" b="1" noProof="0" dirty="0">
                <a:latin typeface="Calibri" panose="020F0502020204030204" pitchFamily="34" charset="0"/>
                <a:cs typeface="Calibri" panose="020F0502020204030204" pitchFamily="34" charset="0"/>
              </a:endParaRPr>
            </a:p>
          </p:txBody>
        </p:sp>
      </p:grpSp>
      <p:sp>
        <p:nvSpPr>
          <p:cNvPr id="20" name="Ellipse 19">
            <a:extLst>
              <a:ext uri="{FF2B5EF4-FFF2-40B4-BE49-F238E27FC236}">
                <a16:creationId xmlns:a16="http://schemas.microsoft.com/office/drawing/2014/main" id="{5E577D4B-89D6-A264-EB8B-3F3280A97F99}"/>
              </a:ext>
            </a:extLst>
          </p:cNvPr>
          <p:cNvSpPr/>
          <p:nvPr/>
        </p:nvSpPr>
        <p:spPr>
          <a:xfrm>
            <a:off x="355664" y="3097441"/>
            <a:ext cx="498997"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latin typeface="Calibri" panose="020F0502020204030204" pitchFamily="34" charset="0"/>
                <a:cs typeface="Calibri" panose="020F0502020204030204" pitchFamily="34" charset="0"/>
              </a:rPr>
              <a:t>2</a:t>
            </a:r>
            <a:endParaRPr lang="fr-FR" sz="1600" b="1"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87385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p:txBody>
          <a:bodyPr/>
          <a:lstStyle/>
          <a:p>
            <a:r>
              <a:rPr lang="fr-FR" noProof="0" dirty="0">
                <a:solidFill>
                  <a:schemeClr val="tx1">
                    <a:lumMod val="50000"/>
                    <a:lumOff val="50000"/>
                  </a:schemeClr>
                </a:solidFill>
              </a:rPr>
              <a:t>Et on termine par cette carte lexicale.</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11"/>
          </p:nvPr>
        </p:nvSpPr>
        <p:spPr/>
        <p:txBody>
          <a:bodyPr/>
          <a:lstStyle/>
          <a:p>
            <a:r>
              <a:rPr lang="fr-FR" noProof="0" dirty="0">
                <a:solidFill>
                  <a:schemeClr val="tx1">
                    <a:lumMod val="50000"/>
                    <a:lumOff val="50000"/>
                  </a:schemeClr>
                </a:solidFill>
              </a:rPr>
              <a:t>Faire participer les élèves à la lecture de la carte</a:t>
            </a:r>
          </a:p>
        </p:txBody>
      </p:sp>
      <p:grpSp>
        <p:nvGrpSpPr>
          <p:cNvPr id="3" name="Google Shape;2004;p176">
            <a:extLst>
              <a:ext uri="{FF2B5EF4-FFF2-40B4-BE49-F238E27FC236}">
                <a16:creationId xmlns:a16="http://schemas.microsoft.com/office/drawing/2014/main" id="{0856EB9A-7017-4620-1D45-E3DDBCB45426}"/>
              </a:ext>
            </a:extLst>
          </p:cNvPr>
          <p:cNvGrpSpPr/>
          <p:nvPr/>
        </p:nvGrpSpPr>
        <p:grpSpPr>
          <a:xfrm>
            <a:off x="378372" y="1263731"/>
            <a:ext cx="11435255" cy="5046581"/>
            <a:chOff x="279385" y="1039998"/>
            <a:chExt cx="8585230" cy="3784935"/>
          </a:xfrm>
        </p:grpSpPr>
        <p:sp>
          <p:nvSpPr>
            <p:cNvPr id="6" name="Google Shape;2005;p176">
              <a:extLst>
                <a:ext uri="{FF2B5EF4-FFF2-40B4-BE49-F238E27FC236}">
                  <a16:creationId xmlns:a16="http://schemas.microsoft.com/office/drawing/2014/main" id="{9D8FF637-F29E-5926-A68E-04B1AEFD0F8E}"/>
                </a:ext>
              </a:extLst>
            </p:cNvPr>
            <p:cNvSpPr/>
            <p:nvPr/>
          </p:nvSpPr>
          <p:spPr>
            <a:xfrm>
              <a:off x="285691" y="1426310"/>
              <a:ext cx="8562578" cy="3398623"/>
            </a:xfrm>
            <a:prstGeom prst="rect">
              <a:avLst/>
            </a:prstGeom>
            <a:solidFill>
              <a:sysClr val="window" lastClr="FFFFFF">
                <a:lumMod val="95000"/>
              </a:sysClr>
            </a:solidFill>
            <a:ln w="19046" cap="flat">
              <a:no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Google Shape;2006;p176">
              <a:extLst>
                <a:ext uri="{FF2B5EF4-FFF2-40B4-BE49-F238E27FC236}">
                  <a16:creationId xmlns:a16="http://schemas.microsoft.com/office/drawing/2014/main" id="{7BBDD7F7-14F6-1624-BE14-C3D8C3D01247}"/>
                </a:ext>
              </a:extLst>
            </p:cNvPr>
            <p:cNvSpPr/>
            <p:nvPr/>
          </p:nvSpPr>
          <p:spPr>
            <a:xfrm>
              <a:off x="2850874" y="2264718"/>
              <a:ext cx="2979714" cy="95726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algn="ctr">
                <a:buClr>
                  <a:schemeClr val="dk1"/>
                </a:buClr>
                <a:buSzPts val="2000"/>
              </a:pPr>
              <a:r>
                <a:rPr lang="fr-FR" sz="2000" b="1" noProof="0" dirty="0">
                  <a:solidFill>
                    <a:srgbClr val="106585"/>
                  </a:solidFill>
                  <a:latin typeface="Calibri"/>
                  <a:sym typeface="Calibri"/>
                </a:rPr>
                <a:t>Expliquer le rôle du système immunitaire dans la défense de l’organisme contre les maladies.</a:t>
              </a:r>
            </a:p>
          </p:txBody>
        </p:sp>
        <p:sp>
          <p:nvSpPr>
            <p:cNvPr id="8" name="Google Shape;2007;p176">
              <a:extLst>
                <a:ext uri="{FF2B5EF4-FFF2-40B4-BE49-F238E27FC236}">
                  <a16:creationId xmlns:a16="http://schemas.microsoft.com/office/drawing/2014/main" id="{51D1B15C-9A61-D37C-77B8-DC795430B4B6}"/>
                </a:ext>
              </a:extLst>
            </p:cNvPr>
            <p:cNvSpPr/>
            <p:nvPr/>
          </p:nvSpPr>
          <p:spPr>
            <a:xfrm>
              <a:off x="615066" y="2279380"/>
              <a:ext cx="1899776" cy="840554"/>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1D9A78"/>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3" name="Google Shape;2008;p176">
              <a:extLst>
                <a:ext uri="{FF2B5EF4-FFF2-40B4-BE49-F238E27FC236}">
                  <a16:creationId xmlns:a16="http://schemas.microsoft.com/office/drawing/2014/main" id="{8509BBED-58F4-CA9F-A0DD-F4638083BC99}"/>
                </a:ext>
              </a:extLst>
            </p:cNvPr>
            <p:cNvSpPr txBox="1"/>
            <p:nvPr/>
          </p:nvSpPr>
          <p:spPr>
            <a:xfrm>
              <a:off x="3532344" y="1926967"/>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rPr>
                <a:t>Ma tâche :</a:t>
              </a:r>
            </a:p>
          </p:txBody>
        </p:sp>
        <p:sp>
          <p:nvSpPr>
            <p:cNvPr id="34" name="Google Shape;2009;p176">
              <a:extLst>
                <a:ext uri="{FF2B5EF4-FFF2-40B4-BE49-F238E27FC236}">
                  <a16:creationId xmlns:a16="http://schemas.microsoft.com/office/drawing/2014/main" id="{44215F64-7F36-F2A9-900A-5E0A986B07BE}"/>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35" name="Google Shape;2010;p176">
              <a:extLst>
                <a:ext uri="{FF2B5EF4-FFF2-40B4-BE49-F238E27FC236}">
                  <a16:creationId xmlns:a16="http://schemas.microsoft.com/office/drawing/2014/main" id="{19D72E66-E9BA-8A65-6619-94AF04E81ECB}"/>
                </a:ext>
              </a:extLst>
            </p:cNvPr>
            <p:cNvSpPr/>
            <p:nvPr/>
          </p:nvSpPr>
          <p:spPr>
            <a:xfrm>
              <a:off x="6446463" y="1515825"/>
              <a:ext cx="2040393" cy="865686"/>
            </a:xfrm>
            <a:prstGeom prst="rect">
              <a:avLst/>
            </a:pr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Google Shape;2011;p176">
              <a:extLst>
                <a:ext uri="{FF2B5EF4-FFF2-40B4-BE49-F238E27FC236}">
                  <a16:creationId xmlns:a16="http://schemas.microsoft.com/office/drawing/2014/main" id="{485D79A5-56AA-079B-A422-0D100AA75B4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37" name="Google Shape;2012;p176">
              <a:extLst>
                <a:ext uri="{FF2B5EF4-FFF2-40B4-BE49-F238E27FC236}">
                  <a16:creationId xmlns:a16="http://schemas.microsoft.com/office/drawing/2014/main" id="{39BFD0CC-336B-BD16-61C9-DEC22D5334BB}"/>
                </a:ext>
              </a:extLst>
            </p:cNvPr>
            <p:cNvSpPr/>
            <p:nvPr/>
          </p:nvSpPr>
          <p:spPr>
            <a:xfrm>
              <a:off x="574826" y="3995013"/>
              <a:ext cx="4941725"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8" name="Google Shape;2013;p176">
              <a:extLst>
                <a:ext uri="{FF2B5EF4-FFF2-40B4-BE49-F238E27FC236}">
                  <a16:creationId xmlns:a16="http://schemas.microsoft.com/office/drawing/2014/main" id="{6E8CBAFD-8CDB-416F-76A6-BF61AB924FE8}"/>
                </a:ext>
              </a:extLst>
            </p:cNvPr>
            <p:cNvSpPr txBox="1"/>
            <p:nvPr/>
          </p:nvSpPr>
          <p:spPr>
            <a:xfrm>
              <a:off x="630227" y="3698923"/>
              <a:ext cx="2540248" cy="276961"/>
            </a:xfrm>
            <a:prstGeom prst="rect">
              <a:avLst/>
            </a:prstGeom>
            <a:noFill/>
            <a:ln cap="flat">
              <a:noFill/>
            </a:ln>
          </p:spPr>
          <p:txBody>
            <a:bodyPr vert="horz" wrap="square" lIns="91427" tIns="45695" rIns="91427" bIns="45695" anchor="t" anchorCtr="0"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39" name="Google Shape;2015;p176">
              <a:extLst>
                <a:ext uri="{FF2B5EF4-FFF2-40B4-BE49-F238E27FC236}">
                  <a16:creationId xmlns:a16="http://schemas.microsoft.com/office/drawing/2014/main" id="{1DC2E357-BB4C-A024-0CA9-7AFADFD41E29}"/>
                </a:ext>
              </a:extLst>
            </p:cNvPr>
            <p:cNvSpPr txBox="1"/>
            <p:nvPr/>
          </p:nvSpPr>
          <p:spPr>
            <a:xfrm>
              <a:off x="684039" y="2412619"/>
              <a:ext cx="1761829" cy="623209"/>
            </a:xfrm>
            <a:prstGeom prst="rect">
              <a:avLst/>
            </a:prstGeom>
            <a:noFill/>
            <a:ln cap="flat">
              <a:noFill/>
            </a:ln>
          </p:spPr>
          <p:txBody>
            <a:bodyPr vert="horz" wrap="square" lIns="91427" tIns="45695" rIns="91427" bIns="45695" anchor="t" anchorCtr="0" compatLnSpc="1">
              <a:spAutoFit/>
            </a:bodyPr>
            <a:lstStyle/>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fr-FR" sz="1600" b="1" noProof="0" dirty="0">
                  <a:latin typeface="Calibri" panose="020F0502020204030204" pitchFamily="34" charset="0"/>
                  <a:cs typeface="Calibri" panose="020F0502020204030204" pitchFamily="34" charset="0"/>
                </a:rPr>
                <a:t>Système immunitaire</a:t>
              </a:r>
            </a:p>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fr-FR" sz="1600" b="1" noProof="0" dirty="0">
                  <a:latin typeface="Calibri" panose="020F0502020204030204" pitchFamily="34" charset="0"/>
                  <a:cs typeface="Calibri" panose="020F0502020204030204" pitchFamily="34" charset="0"/>
                </a:rPr>
                <a:t>Défense de l’organisme</a:t>
              </a:r>
            </a:p>
          </p:txBody>
        </p:sp>
        <p:sp>
          <p:nvSpPr>
            <p:cNvPr id="40" name="Google Shape;2016;p176">
              <a:extLst>
                <a:ext uri="{FF2B5EF4-FFF2-40B4-BE49-F238E27FC236}">
                  <a16:creationId xmlns:a16="http://schemas.microsoft.com/office/drawing/2014/main" id="{1CEFA7F5-787E-E812-4892-0044B7D8E9DF}"/>
                </a:ext>
              </a:extLst>
            </p:cNvPr>
            <p:cNvSpPr txBox="1"/>
            <p:nvPr/>
          </p:nvSpPr>
          <p:spPr>
            <a:xfrm>
              <a:off x="6514520" y="1892967"/>
              <a:ext cx="1748041" cy="438544"/>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Déterminer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noProof="0" dirty="0">
                  <a:solidFill>
                    <a:srgbClr val="000000"/>
                  </a:solidFill>
                  <a:latin typeface="Calibri" panose="020F0502020204030204"/>
                </a:rPr>
                <a:t>Expliquer </a:t>
              </a:r>
              <a:r>
                <a:rPr kumimoji="0" lang="fr-FR" sz="1600" b="1" i="0" u="none" strike="noStrike" kern="0" cap="none" spc="0" normalizeH="0" baseline="0" noProof="0" dirty="0">
                  <a:ln>
                    <a:noFill/>
                  </a:ln>
                  <a:solidFill>
                    <a:srgbClr val="000000"/>
                  </a:solidFill>
                  <a:effectLst/>
                  <a:uLnTx/>
                  <a:uFillTx/>
                  <a:latin typeface="Calibri" panose="020F0502020204030204"/>
                </a:rPr>
                <a:t>  </a:t>
              </a:r>
            </a:p>
          </p:txBody>
        </p:sp>
        <p:sp>
          <p:nvSpPr>
            <p:cNvPr id="41" name="Google Shape;2017;p176">
              <a:extLst>
                <a:ext uri="{FF2B5EF4-FFF2-40B4-BE49-F238E27FC236}">
                  <a16:creationId xmlns:a16="http://schemas.microsoft.com/office/drawing/2014/main" id="{8B5661CC-211B-3BF2-E35F-A33F2F49EFA5}"/>
                </a:ext>
              </a:extLst>
            </p:cNvPr>
            <p:cNvSpPr/>
            <p:nvPr/>
          </p:nvSpPr>
          <p:spPr>
            <a:xfrm>
              <a:off x="6503744" y="2550881"/>
              <a:ext cx="2076313" cy="1147483"/>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2" name="Google Shape;2018;p176">
              <a:extLst>
                <a:ext uri="{FF2B5EF4-FFF2-40B4-BE49-F238E27FC236}">
                  <a16:creationId xmlns:a16="http://schemas.microsoft.com/office/drawing/2014/main" id="{F09795DC-CF96-AC02-C445-D6993927FB60}"/>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Vocabulaire scientifique</a:t>
              </a:r>
            </a:p>
          </p:txBody>
        </p:sp>
        <p:sp>
          <p:nvSpPr>
            <p:cNvPr id="43" name="Google Shape;2019;p176">
              <a:extLst>
                <a:ext uri="{FF2B5EF4-FFF2-40B4-BE49-F238E27FC236}">
                  <a16:creationId xmlns:a16="http://schemas.microsoft.com/office/drawing/2014/main" id="{32F56C74-BF85-EC6D-FFC1-03052CE869FB}"/>
                </a:ext>
              </a:extLst>
            </p:cNvPr>
            <p:cNvSpPr txBox="1"/>
            <p:nvPr/>
          </p:nvSpPr>
          <p:spPr>
            <a:xfrm>
              <a:off x="6548434" y="2820574"/>
              <a:ext cx="1980502" cy="807875"/>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Neutralisation par les </a:t>
              </a:r>
              <a:r>
                <a:rPr lang="fr-FR" sz="1600" b="1" kern="0" noProof="0" dirty="0">
                  <a:solidFill>
                    <a:srgbClr val="000000"/>
                  </a:solidFill>
                  <a:latin typeface="Calibri" panose="020F0502020204030204"/>
                </a:rPr>
                <a:t>a</a:t>
              </a:r>
              <a:r>
                <a:rPr kumimoji="0" lang="fr-FR" sz="1600" b="1" i="0" u="none" strike="noStrike" kern="0" cap="none" spc="0" normalizeH="0" baseline="0" noProof="0" dirty="0">
                  <a:ln>
                    <a:noFill/>
                  </a:ln>
                  <a:solidFill>
                    <a:srgbClr val="000000"/>
                  </a:solidFill>
                  <a:effectLst/>
                  <a:uLnTx/>
                  <a:uFillTx/>
                  <a:latin typeface="Calibri" panose="020F0502020204030204"/>
                </a:rPr>
                <a:t>nticorps</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Phagocytose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noProof="0" dirty="0">
                  <a:solidFill>
                    <a:srgbClr val="000000"/>
                  </a:solidFill>
                  <a:latin typeface="Calibri" panose="020F0502020204030204"/>
                </a:rPr>
                <a:t>Cytotoxicité </a:t>
              </a:r>
            </a:p>
          </p:txBody>
        </p:sp>
        <p:cxnSp>
          <p:nvCxnSpPr>
            <p:cNvPr id="45" name="Google Shape;2023;p176">
              <a:extLst>
                <a:ext uri="{FF2B5EF4-FFF2-40B4-BE49-F238E27FC236}">
                  <a16:creationId xmlns:a16="http://schemas.microsoft.com/office/drawing/2014/main" id="{651FF069-A59D-2E9D-785E-878C9D700465}"/>
                </a:ext>
              </a:extLst>
            </p:cNvPr>
            <p:cNvCxnSpPr>
              <a:cxnSpLocks/>
              <a:stCxn id="7" idx="2"/>
              <a:endCxn id="37" idx="0"/>
            </p:cNvCxnSpPr>
            <p:nvPr/>
          </p:nvCxnSpPr>
          <p:spPr>
            <a:xfrm rot="5400000">
              <a:off x="3306697" y="2960979"/>
              <a:ext cx="773026" cy="1295043"/>
            </a:xfrm>
            <a:prstGeom prst="bentConnector3">
              <a:avLst>
                <a:gd name="adj1" fmla="val 50000"/>
              </a:avLst>
            </a:prstGeom>
            <a:noFill/>
            <a:ln w="7150" cap="flat">
              <a:solidFill>
                <a:srgbClr val="54AFE9"/>
              </a:solidFill>
              <a:prstDash val="solid"/>
              <a:round/>
            </a:ln>
          </p:spPr>
        </p:cxnSp>
        <p:cxnSp>
          <p:nvCxnSpPr>
            <p:cNvPr id="49" name="Google Shape;2027;p176">
              <a:extLst>
                <a:ext uri="{FF2B5EF4-FFF2-40B4-BE49-F238E27FC236}">
                  <a16:creationId xmlns:a16="http://schemas.microsoft.com/office/drawing/2014/main" id="{2F763365-9284-AD60-DB38-2EA36B41EADE}"/>
                </a:ext>
              </a:extLst>
            </p:cNvPr>
            <p:cNvCxnSpPr>
              <a:cxnSpLocks/>
              <a:stCxn id="7" idx="1"/>
            </p:cNvCxnSpPr>
            <p:nvPr/>
          </p:nvCxnSpPr>
          <p:spPr>
            <a:xfrm>
              <a:off x="5830588" y="2743353"/>
              <a:ext cx="657290" cy="639227"/>
            </a:xfrm>
            <a:prstGeom prst="bentConnector3">
              <a:avLst>
                <a:gd name="adj1" fmla="val 24444"/>
              </a:avLst>
            </a:prstGeom>
            <a:noFill/>
            <a:ln w="7150" cap="flat">
              <a:solidFill>
                <a:srgbClr val="54AFE9"/>
              </a:solidFill>
              <a:prstDash val="solid"/>
              <a:round/>
            </a:ln>
          </p:spPr>
        </p:cxnSp>
        <p:sp>
          <p:nvSpPr>
            <p:cNvPr id="50" name="Google Shape;2028;p176">
              <a:extLst>
                <a:ext uri="{FF2B5EF4-FFF2-40B4-BE49-F238E27FC236}">
                  <a16:creationId xmlns:a16="http://schemas.microsoft.com/office/drawing/2014/main" id="{68E7F4CD-D9DB-2DAC-0FCE-81943BF66405}"/>
                </a:ext>
              </a:extLst>
            </p:cNvPr>
            <p:cNvSpPr/>
            <p:nvPr/>
          </p:nvSpPr>
          <p:spPr>
            <a:xfrm>
              <a:off x="279385" y="1039998"/>
              <a:ext cx="8585230" cy="348454"/>
            </a:xfrm>
            <a:prstGeom prst="rect">
              <a:avLst/>
            </a:prstGeom>
            <a:solidFill>
              <a:srgbClr val="1D6FA9"/>
            </a:solidFill>
            <a:ln cap="flat">
              <a:solidFill>
                <a:srgbClr val="DCE6F2"/>
              </a:solidFill>
              <a:prstDash val="solid"/>
            </a:ln>
          </p:spPr>
          <p:txBody>
            <a:bodyPr vert="horz" wrap="square" lIns="91427" tIns="45695" rIns="91427" bIns="45695" anchor="ctr" anchorCtr="0" compatLnSpc="1">
              <a:no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4" name="Google Shape;2027;p176">
              <a:extLst>
                <a:ext uri="{FF2B5EF4-FFF2-40B4-BE49-F238E27FC236}">
                  <a16:creationId xmlns:a16="http://schemas.microsoft.com/office/drawing/2014/main" id="{3A8B4766-F876-4489-2CD8-52591F0B8CB8}"/>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sp>
        <p:nvSpPr>
          <p:cNvPr id="5" name="Google Shape;2016;p176">
            <a:extLst>
              <a:ext uri="{FF2B5EF4-FFF2-40B4-BE49-F238E27FC236}">
                <a16:creationId xmlns:a16="http://schemas.microsoft.com/office/drawing/2014/main" id="{B166F9FD-8F50-4293-E5B9-AB3ECE831495}"/>
              </a:ext>
            </a:extLst>
          </p:cNvPr>
          <p:cNvSpPr txBox="1"/>
          <p:nvPr/>
        </p:nvSpPr>
        <p:spPr>
          <a:xfrm>
            <a:off x="8699587" y="2096223"/>
            <a:ext cx="2130606" cy="338504"/>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Identifier </a:t>
            </a:r>
          </a:p>
        </p:txBody>
      </p:sp>
      <p:sp>
        <p:nvSpPr>
          <p:cNvPr id="9" name="ZoneTexte 8">
            <a:extLst>
              <a:ext uri="{FF2B5EF4-FFF2-40B4-BE49-F238E27FC236}">
                <a16:creationId xmlns:a16="http://schemas.microsoft.com/office/drawing/2014/main" id="{913A290E-DDE3-46FE-EA20-2E3DFBBCD6CA}"/>
              </a:ext>
            </a:extLst>
          </p:cNvPr>
          <p:cNvSpPr txBox="1"/>
          <p:nvPr/>
        </p:nvSpPr>
        <p:spPr>
          <a:xfrm>
            <a:off x="800019" y="5398661"/>
            <a:ext cx="6780179" cy="830997"/>
          </a:xfrm>
          <a:prstGeom prst="rect">
            <a:avLst/>
          </a:prstGeom>
          <a:noFill/>
        </p:spPr>
        <p:txBody>
          <a:bodyPr wrap="square" rtlCol="0">
            <a:spAutoFit/>
          </a:bodyPr>
          <a:lstStyle/>
          <a:p>
            <a:pPr marL="342900" indent="-342900" algn="l">
              <a:buFont typeface="Arial" panose="020B0604020202020204" pitchFamily="34" charset="0"/>
              <a:buChar char="•"/>
            </a:pPr>
            <a:r>
              <a:rPr lang="fr-FR" sz="1600" b="1" noProof="0" dirty="0">
                <a:latin typeface="Calibri" panose="020F0502020204030204" pitchFamily="34" charset="0"/>
                <a:cs typeface="Calibri" panose="020F0502020204030204" pitchFamily="34" charset="0"/>
              </a:rPr>
              <a:t>Les anticorps sont produits par ………………………..</a:t>
            </a:r>
          </a:p>
          <a:p>
            <a:pPr marL="342900" indent="-342900" algn="l">
              <a:buFont typeface="Arial" panose="020B0604020202020204" pitchFamily="34" charset="0"/>
              <a:buChar char="•"/>
            </a:pPr>
            <a:r>
              <a:rPr lang="fr-FR" sz="1600" b="1" noProof="0" dirty="0">
                <a:latin typeface="Calibri" panose="020F0502020204030204" pitchFamily="34" charset="0"/>
                <a:cs typeface="Calibri" panose="020F0502020204030204" pitchFamily="34" charset="0"/>
              </a:rPr>
              <a:t>Les anticorps se fixent sur les antigènes et les neutralisent.</a:t>
            </a:r>
          </a:p>
          <a:p>
            <a:pPr algn="l"/>
            <a:endParaRPr lang="fr-FR" sz="1600" b="1" noProof="0" dirty="0">
              <a:latin typeface="Calibri" panose="020F0502020204030204" pitchFamily="34" charset="0"/>
              <a:cs typeface="Calibri" panose="020F0502020204030204" pitchFamily="34" charset="0"/>
            </a:endParaRPr>
          </a:p>
        </p:txBody>
      </p:sp>
      <p:sp>
        <p:nvSpPr>
          <p:cNvPr id="11" name="Google Shape;2017;p176">
            <a:extLst>
              <a:ext uri="{FF2B5EF4-FFF2-40B4-BE49-F238E27FC236}">
                <a16:creationId xmlns:a16="http://schemas.microsoft.com/office/drawing/2014/main" id="{CA8AC7D0-F815-7BE7-3048-34D977ADB195}"/>
              </a:ext>
            </a:extLst>
          </p:cNvPr>
          <p:cNvSpPr/>
          <p:nvPr/>
        </p:nvSpPr>
        <p:spPr>
          <a:xfrm>
            <a:off x="8471225" y="5098414"/>
            <a:ext cx="2917954" cy="852303"/>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Google Shape;2018;p176">
            <a:extLst>
              <a:ext uri="{FF2B5EF4-FFF2-40B4-BE49-F238E27FC236}">
                <a16:creationId xmlns:a16="http://schemas.microsoft.com/office/drawing/2014/main" id="{6F5CE194-7779-CAF7-BF2B-C8CCC9804268}"/>
              </a:ext>
            </a:extLst>
          </p:cNvPr>
          <p:cNvSpPr txBox="1"/>
          <p:nvPr/>
        </p:nvSpPr>
        <p:spPr>
          <a:xfrm>
            <a:off x="8540560" y="5092635"/>
            <a:ext cx="2563650" cy="36928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Mots pour décrire </a:t>
            </a:r>
          </a:p>
        </p:txBody>
      </p:sp>
      <p:sp>
        <p:nvSpPr>
          <p:cNvPr id="12" name="Google Shape;2019;p176">
            <a:extLst>
              <a:ext uri="{FF2B5EF4-FFF2-40B4-BE49-F238E27FC236}">
                <a16:creationId xmlns:a16="http://schemas.microsoft.com/office/drawing/2014/main" id="{70950BAD-5A65-2AC4-35A1-916B9BE3C9FE}"/>
              </a:ext>
            </a:extLst>
          </p:cNvPr>
          <p:cNvSpPr txBox="1"/>
          <p:nvPr/>
        </p:nvSpPr>
        <p:spPr>
          <a:xfrm>
            <a:off x="8766646" y="5341448"/>
            <a:ext cx="2983555" cy="584725"/>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Augmente </a:t>
            </a:r>
            <a:endParaRPr lang="fr-FR" sz="1600" b="1" kern="0" noProof="0" dirty="0">
              <a:solidFill>
                <a:srgbClr val="000000"/>
              </a:solidFill>
              <a:latin typeface="Calibri" panose="020F0502020204030204"/>
            </a:endParaRP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endParaRPr lang="fr-FR" sz="1600" b="1" kern="0" noProof="0" dirty="0">
              <a:solidFill>
                <a:srgbClr val="000000"/>
              </a:solidFill>
              <a:latin typeface="Calibri" panose="020F0502020204030204"/>
            </a:endParaRPr>
          </a:p>
        </p:txBody>
      </p:sp>
    </p:spTree>
    <p:extLst>
      <p:ext uri="{BB962C8B-B14F-4D97-AF65-F5344CB8AC3E}">
        <p14:creationId xmlns:p14="http://schemas.microsoft.com/office/powerpoint/2010/main" val="6085218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p:txBody>
          <a:bodyPr/>
          <a:lstStyle/>
          <a:p>
            <a:r>
              <a:rPr lang="fr-FR"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noProof="0" dirty="0">
                <a:solidFill>
                  <a:schemeClr val="tx1">
                    <a:lumMod val="50000"/>
                    <a:lumOff val="50000"/>
                  </a:schemeClr>
                </a:solidFill>
              </a:rPr>
              <a:t>L’enseignant incite les élèves à faire l’exercice à la maison, puis clôt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8396</TotalTime>
  <Words>2819</Words>
  <Application>Microsoft Office PowerPoint</Application>
  <PresentationFormat>Grand écran</PresentationFormat>
  <Paragraphs>373</Paragraphs>
  <Slides>71</Slides>
  <Notes>1</Notes>
  <HiddenSlides>5</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71</vt:i4>
      </vt:variant>
    </vt:vector>
  </HeadingPairs>
  <TitlesOfParts>
    <vt:vector size="79" baseType="lpstr">
      <vt:lpstr>Aptos</vt:lpstr>
      <vt:lpstr>Aptos Display</vt:lpstr>
      <vt:lpstr>Arial</vt:lpstr>
      <vt:lpstr>Calibri</vt:lpstr>
      <vt:lpstr>Dosis</vt:lpstr>
      <vt:lpstr>Georgia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Très bien.</vt:lpstr>
      <vt:lpstr>Présentation PowerPoint</vt:lpstr>
      <vt:lpstr>Présentation PowerPoint</vt:lpstr>
      <vt:lpstr>Rappelons-nous d’abord les organes responsables du déclenchement de la réponse immunitaire.</vt:lpstr>
      <vt:lpstr>La rencontre des lymphocytes et les antigènes se fait au niveau des organes secondaires. </vt:lpstr>
      <vt:lpstr>Les images ci-dessous représentent les étapes de la phagocytose. Répondez à la question suivante. </vt:lpstr>
      <vt:lpstr>Parfait ! La phagocytose commence par l’adhésion suivie de l’ingestion puis la digestion et enfin l’expulsion.  </vt:lpstr>
      <vt:lpstr>Ci-dessous le schéma montrant l’origine des anticorps et leur rôle dans la neutralisation d’un antigène. Répondez à la question suivante:</vt:lpstr>
      <vt:lpstr>Parfait ! Vérifiez vos réponses. Les lymphocytes B produisent des anticorps, ceux-ci se fixent sur les bactéries et les neutralisent. Ceci bloque la propagation de la bactérie dans le corps.</vt:lpstr>
      <vt:lpstr>Ci-dessous le schéma montrant le mécanisme de la cytotoxicité. Répondez à la question suivante.</vt:lpstr>
      <vt:lpstr>Parfait ! Le lymphocyte T tueur fixe la cellules anormale et produit des substances chimiques qui tuent la cellule anormale et ce qui bloque la propagation de l’infection dans le corps.</vt:lpstr>
      <vt:lpstr>Présentation PowerPoint</vt:lpstr>
      <vt:lpstr>Maintenant, Lisez le dialogue ci-dessous. Qu’est ce que vous en pensez ?</vt:lpstr>
      <vt:lpstr>Présentation PowerPoint</vt:lpstr>
      <vt:lpstr>A la fin de cette séance, vous serez capables de : </vt:lpstr>
      <vt:lpstr>Présentation PowerPoint</vt:lpstr>
      <vt:lpstr>Présentation PowerPoint</vt:lpstr>
      <vt:lpstr>Il y a 2 types de réactions immunitaires en réponse à une contamination par une bactérie ou un virus.</vt:lpstr>
      <vt:lpstr>Les réactions immunitaires par les lymphocytes sont spécifiques.   </vt:lpstr>
      <vt:lpstr>La réaction rapide non spécifique est la phagocytose. </vt:lpstr>
      <vt:lpstr>Dans les réactions plus lentes et spécifiques, on distingue la réaction par les lymphocytes B qui produisent  des anticorps, Ceux-ci se fixent sur la bactérie d’une manière spécifique et la neutralisent. </vt:lpstr>
      <vt:lpstr>Un autre type de réactions lentes et spécifiques est assuré par les lymphocytes T. Après avoir été activés, les lymphocytes T se fixent sur la cellule anormale d’une manière spécifique et produisent des substances capables de la tuer.</vt:lpstr>
      <vt:lpstr>Enfin, on zoome sur l’activation des lymphocyte B et T.  Après leur activation les lymphocytes se multiplient; les lymphocytes T donnent des lymphocytes tueurs et les lymphocytes B deviennent capables de produire les anticorps.</vt:lpstr>
      <vt:lpstr>Avant de passer au modelage de la tâche principale, répondez à cette question.</vt:lpstr>
      <vt:lpstr>La phagocytose est une réaction rapide et non spécifique, c.-à-d. la première réaction qui intervient pour défendre le corps et se fait de la même façon pour tous les antigènes.</vt:lpstr>
      <vt:lpstr>Présentation PowerPoint</vt:lpstr>
      <vt:lpstr>Voici la tâche qu’on me demande de réaliser : Expliquer le rôle du système immunitaire dans la défense de l’organisme contre une maladie. </vt:lpstr>
      <vt:lpstr>Je commence par décrire le support que je vais utiliser pour réaliser ma tâche.</vt:lpstr>
      <vt:lpstr>On me demande d’identifier les agents immunologiques qui interviennent pour lutter contre cette infection. Pour cela, je cherche les cellules immunitaires dans les schémas présentés. Il s’agit des lymphocytes B et T et les phagocytes.</vt:lpstr>
      <vt:lpstr>Je passe à la deuxième consigne, je dois donc chercher les indices qui montre l’intervention de l’un des mécanismes de l’immunité. Je remarque la présence des phagocytes dans le foyer de l’inflammation locale et que ces phagocytes contiennent des bactéries. Je peux déduire alors l’implication de la phagocytose.</vt:lpstr>
      <vt:lpstr>Je cherche dans le deuxième document d’autres mécanismes de l’immunité qui interviennent contre l’infection. Je remarque que les ganglions se gonflent c’est un signe de l’activation des lymphocytes, leur nombre augmente. Je décris le rôle des lymphocytes T. </vt:lpstr>
      <vt:lpstr>Ensuite , je décris le rôle des lymphocytes B.</vt:lpstr>
      <vt:lpstr>Maintenant, je mets en relation les informations fournies par les documents et mes connaissances sur les mécanismes immunitaires pour expliquer comment le système immunitaire aide le corps à guérir d’une blessure de la peau par une épine.  </vt:lpstr>
      <vt:lpstr>Ensuite, je note à partir du document 2 que les lymphocytes T s’activent, ils se transforment en lymphocytes T tueurs.</vt:lpstr>
      <vt:lpstr>Je note aussi à partir du document 2 que les lymphocytes B s’activent, ils produisent des anticorps.</vt:lpstr>
      <vt:lpstr>Présentation PowerPoint</vt:lpstr>
      <vt:lpstr>Répondez à la question suivante :</vt:lpstr>
      <vt:lpstr>Parfait ! Les lymphocytes B agissent par la production des anticorps qui neutralisent les antigènes.</vt:lpstr>
      <vt:lpstr>Répondez à la deuxième question.</vt:lpstr>
      <vt:lpstr>Parfait ! </vt:lpstr>
      <vt:lpstr>Présentation PowerPoint</vt:lpstr>
      <vt:lpstr>Maintenant, vous allez travailler en binôme. Chacun prend un moment  pour réaliser l’activité de la page 23 sur le livret. Ensuite, vous comparez vos réponses en justifiant.</vt:lpstr>
      <vt:lpstr>Le temps est terminé. </vt:lpstr>
      <vt:lpstr>Correction. </vt:lpstr>
      <vt:lpstr>Correction. </vt:lpstr>
      <vt:lpstr>Correction. </vt:lpstr>
      <vt:lpstr>Présentation PowerPoint</vt:lpstr>
      <vt:lpstr>Maintenant, vous allez travailler chacun pour soi; prenez l’activité de la page 24 sur le livret.</vt:lpstr>
      <vt:lpstr>Le temps est terminé. </vt:lpstr>
      <vt:lpstr>Correction.</vt:lpstr>
      <vt:lpstr>Correction.</vt:lpstr>
      <vt:lpstr>Correction.</vt:lpstr>
      <vt:lpstr>Présentation PowerPoint</vt:lpstr>
      <vt:lpstr>Qui peut me dire ce que nous avons appris aujourd’hui?  </vt:lpstr>
      <vt:lpstr>Qui peut me rappeler de la tâche qu’on a réalisé cette séance ?</vt:lpstr>
      <vt:lpstr>Voici les principaux mécanismes immunitaires qui permettent de défendre notre corps contre les maladies.</vt:lpstr>
      <vt:lpstr>Afin de réaliser la tâche on suit les étapes suivantes:</vt:lpstr>
      <vt:lpstr>Et on termine par cette carte lexicale.</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ahmed el annaoui</cp:lastModifiedBy>
  <cp:revision>408</cp:revision>
  <dcterms:created xsi:type="dcterms:W3CDTF">2025-11-03T10:55:47Z</dcterms:created>
  <dcterms:modified xsi:type="dcterms:W3CDTF">2026-02-18T00:50:56Z</dcterms:modified>
</cp:coreProperties>
</file>