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5" r:id="rId15"/>
    <p:sldId id="296" r:id="rId16"/>
    <p:sldId id="376" r:id="rId17"/>
    <p:sldId id="377" r:id="rId18"/>
    <p:sldId id="314" r:id="rId19"/>
    <p:sldId id="315" r:id="rId20"/>
    <p:sldId id="321" r:id="rId21"/>
    <p:sldId id="395" r:id="rId22"/>
    <p:sldId id="270" r:id="rId23"/>
    <p:sldId id="320" r:id="rId24"/>
    <p:sldId id="298" r:id="rId25"/>
    <p:sldId id="372" r:id="rId26"/>
    <p:sldId id="393" r:id="rId27"/>
    <p:sldId id="2147483646" r:id="rId28"/>
    <p:sldId id="2147483647" r:id="rId29"/>
    <p:sldId id="257" r:id="rId30"/>
    <p:sldId id="259" r:id="rId31"/>
    <p:sldId id="260" r:id="rId32"/>
    <p:sldId id="261" r:id="rId33"/>
    <p:sldId id="263" r:id="rId34"/>
    <p:sldId id="373" r:id="rId35"/>
    <p:sldId id="323" r:id="rId36"/>
    <p:sldId id="368" r:id="rId37"/>
    <p:sldId id="375" r:id="rId38"/>
    <p:sldId id="264" r:id="rId39"/>
    <p:sldId id="299" r:id="rId40"/>
    <p:sldId id="385" r:id="rId41"/>
    <p:sldId id="386" r:id="rId42"/>
    <p:sldId id="353" r:id="rId43"/>
    <p:sldId id="354" r:id="rId44"/>
    <p:sldId id="370" r:id="rId45"/>
    <p:sldId id="384" r:id="rId46"/>
    <p:sldId id="300" r:id="rId47"/>
    <p:sldId id="339" r:id="rId48"/>
    <p:sldId id="280" r:id="rId49"/>
    <p:sldId id="335" r:id="rId50"/>
    <p:sldId id="2147483645" r:id="rId51"/>
    <p:sldId id="303" r:id="rId52"/>
    <p:sldId id="345" r:id="rId53"/>
    <p:sldId id="302" r:id="rId54"/>
    <p:sldId id="341" r:id="rId55"/>
    <p:sldId id="344" r:id="rId56"/>
    <p:sldId id="305" r:id="rId57"/>
    <p:sldId id="262" r:id="rId58"/>
    <p:sldId id="346" r:id="rId59"/>
    <p:sldId id="347" r:id="rId60"/>
    <p:sldId id="348" r:id="rId61"/>
    <p:sldId id="291" r:id="rId6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>
            <p14:sldId id="295"/>
          </p14:sldIdLst>
        </p14:section>
        <p14:section name="Activation des prérequis" id="{8E8D053C-3AAA-4FF0-9D84-FCA59ECBA887}">
          <p14:sldIdLst>
            <p14:sldId id="296"/>
            <p14:sldId id="376"/>
            <p14:sldId id="377"/>
            <p14:sldId id="314"/>
            <p14:sldId id="315"/>
          </p14:sldIdLst>
        </p14:section>
        <p14:section name="Déclaration de l’objectif" id="{096B6BF6-20D6-43DE-B358-982838B98259}">
          <p14:sldIdLst>
            <p14:sldId id="321"/>
            <p14:sldId id="395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93"/>
            <p14:sldId id="2147483646"/>
            <p14:sldId id="2147483647"/>
            <p14:sldId id="257"/>
            <p14:sldId id="259"/>
            <p14:sldId id="260"/>
            <p14:sldId id="261"/>
            <p14:sldId id="263"/>
            <p14:sldId id="373"/>
            <p14:sldId id="323"/>
            <p14:sldId id="368"/>
            <p14:sldId id="375"/>
            <p14:sldId id="264"/>
          </p14:sldIdLst>
        </p14:section>
        <p14:section name="Pratique collective" id="{CF34AB29-930A-422C-8BB3-41EE66488593}">
          <p14:sldIdLst>
            <p14:sldId id="299"/>
            <p14:sldId id="385"/>
            <p14:sldId id="386"/>
            <p14:sldId id="353"/>
            <p14:sldId id="354"/>
            <p14:sldId id="370"/>
            <p14:sldId id="384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335"/>
            <p14:sldId id="2147483645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344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2F3EE"/>
    <a:srgbClr val="404040"/>
    <a:srgbClr val="F9E9D9"/>
    <a:srgbClr val="002060"/>
    <a:srgbClr val="037A40"/>
    <a:srgbClr val="156082"/>
    <a:srgbClr val="1D6FA9"/>
    <a:srgbClr val="DCEAF7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8" autoAdjust="0"/>
    <p:restoredTop sz="94660"/>
  </p:normalViewPr>
  <p:slideViewPr>
    <p:cSldViewPr snapToGrid="0">
      <p:cViewPr varScale="1">
        <p:scale>
          <a:sx n="82" d="100"/>
          <a:sy n="82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 Respiration, circulation et santé humaine.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8318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Identifier les organes respiratoires et leurs fonctions.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noProof="0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noProof="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00 min</a:t>
            </a:r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3" y="277379"/>
            <a:ext cx="10384806" cy="38517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Avant de commencer nous devons nous rappeler le trajet de l’air lors d’une inspiration et une expiration.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8533" y="629815"/>
            <a:ext cx="10174268" cy="306086"/>
          </a:xfrm>
        </p:spPr>
        <p:txBody>
          <a:bodyPr/>
          <a:lstStyle/>
          <a:p>
            <a:r>
              <a:rPr lang="fr-FR" sz="14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 et leurs demander de verbaliser leurs réponses (citer les organes par lesquels passe l’air).</a:t>
            </a:r>
          </a:p>
          <a:p>
            <a:r>
              <a:rPr lang="fr-FR" sz="14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3E33EBC-5AD5-73F3-01E4-223764F2427E}"/>
              </a:ext>
            </a:extLst>
          </p:cNvPr>
          <p:cNvSpPr txBox="1"/>
          <p:nvPr/>
        </p:nvSpPr>
        <p:spPr>
          <a:xfrm>
            <a:off x="916173" y="1141562"/>
            <a:ext cx="91913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noProof="0" dirty="0"/>
              <a:t>1. À l’aide des flèches montrez le trajet de l’air lors d’une inspiration:</a:t>
            </a:r>
          </a:p>
        </p:txBody>
      </p:sp>
      <p:pic>
        <p:nvPicPr>
          <p:cNvPr id="28" name="Image 27" descr="Une image contenant dessin, croquis, clipart, Dessin au trait&#10;&#10;Description générée automatiquement">
            <a:extLst>
              <a:ext uri="{FF2B5EF4-FFF2-40B4-BE49-F238E27FC236}">
                <a16:creationId xmlns:a16="http://schemas.microsoft.com/office/drawing/2014/main" id="{71F357B8-F37E-382F-DD5E-0322F2F63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29" y="1661132"/>
            <a:ext cx="3416955" cy="4464752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851679A-7E15-84E3-137D-45120E7429EA}"/>
              </a:ext>
            </a:extLst>
          </p:cNvPr>
          <p:cNvCxnSpPr>
            <a:cxnSpLocks/>
          </p:cNvCxnSpPr>
          <p:nvPr/>
        </p:nvCxnSpPr>
        <p:spPr>
          <a:xfrm flipV="1">
            <a:off x="4853243" y="2816535"/>
            <a:ext cx="661348" cy="4940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4">
            <a:extLst>
              <a:ext uri="{FF2B5EF4-FFF2-40B4-BE49-F238E27FC236}">
                <a16:creationId xmlns:a16="http://schemas.microsoft.com/office/drawing/2014/main" id="{B3AC7DCA-9F35-D9B2-6784-68F8078A587A}"/>
              </a:ext>
            </a:extLst>
          </p:cNvPr>
          <p:cNvCxnSpPr>
            <a:cxnSpLocks/>
          </p:cNvCxnSpPr>
          <p:nvPr/>
        </p:nvCxnSpPr>
        <p:spPr>
          <a:xfrm flipH="1" flipV="1">
            <a:off x="3389255" y="3288999"/>
            <a:ext cx="14639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28">
            <a:extLst>
              <a:ext uri="{FF2B5EF4-FFF2-40B4-BE49-F238E27FC236}">
                <a16:creationId xmlns:a16="http://schemas.microsoft.com/office/drawing/2014/main" id="{5243DBFC-CE83-50AF-ADD1-AA8489438958}"/>
              </a:ext>
            </a:extLst>
          </p:cNvPr>
          <p:cNvCxnSpPr>
            <a:cxnSpLocks/>
          </p:cNvCxnSpPr>
          <p:nvPr/>
        </p:nvCxnSpPr>
        <p:spPr>
          <a:xfrm flipV="1">
            <a:off x="4853243" y="2968564"/>
            <a:ext cx="661348" cy="3420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re 1">
            <a:extLst>
              <a:ext uri="{FF2B5EF4-FFF2-40B4-BE49-F238E27FC236}">
                <a16:creationId xmlns:a16="http://schemas.microsoft.com/office/drawing/2014/main" id="{A3FCE5F5-6A66-BB87-44B5-AD21EED30BF9}"/>
              </a:ext>
            </a:extLst>
          </p:cNvPr>
          <p:cNvSpPr txBox="1">
            <a:spLocks/>
          </p:cNvSpPr>
          <p:nvPr/>
        </p:nvSpPr>
        <p:spPr>
          <a:xfrm>
            <a:off x="1376425" y="3053690"/>
            <a:ext cx="201283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Nez et bouche</a:t>
            </a:r>
            <a:endParaRPr lang="fr-FR" sz="4800" noProof="0" dirty="0"/>
          </a:p>
        </p:txBody>
      </p:sp>
      <p:cxnSp>
        <p:nvCxnSpPr>
          <p:cNvPr id="38" name="Straight Arrow Connector 28">
            <a:extLst>
              <a:ext uri="{FF2B5EF4-FFF2-40B4-BE49-F238E27FC236}">
                <a16:creationId xmlns:a16="http://schemas.microsoft.com/office/drawing/2014/main" id="{02F7A8B4-50C5-EAD3-01F9-479D7D043935}"/>
              </a:ext>
            </a:extLst>
          </p:cNvPr>
          <p:cNvCxnSpPr>
            <a:cxnSpLocks/>
            <a:stCxn id="39" idx="3"/>
          </p:cNvCxnSpPr>
          <p:nvPr/>
        </p:nvCxnSpPr>
        <p:spPr>
          <a:xfrm flipV="1">
            <a:off x="3389255" y="3759616"/>
            <a:ext cx="2834564" cy="21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re 1">
            <a:extLst>
              <a:ext uri="{FF2B5EF4-FFF2-40B4-BE49-F238E27FC236}">
                <a16:creationId xmlns:a16="http://schemas.microsoft.com/office/drawing/2014/main" id="{E1AAE541-5520-FDA8-45B1-3FA45051F26B}"/>
              </a:ext>
            </a:extLst>
          </p:cNvPr>
          <p:cNvSpPr txBox="1">
            <a:spLocks/>
          </p:cNvSpPr>
          <p:nvPr/>
        </p:nvSpPr>
        <p:spPr>
          <a:xfrm>
            <a:off x="785945" y="3545900"/>
            <a:ext cx="260331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Trachéeقصبة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 </a:t>
            </a:r>
            <a:endParaRPr lang="fr-FR" sz="4800" noProof="0" dirty="0"/>
          </a:p>
        </p:txBody>
      </p:sp>
      <p:cxnSp>
        <p:nvCxnSpPr>
          <p:cNvPr id="40" name="Straight Arrow Connector 28">
            <a:extLst>
              <a:ext uri="{FF2B5EF4-FFF2-40B4-BE49-F238E27FC236}">
                <a16:creationId xmlns:a16="http://schemas.microsoft.com/office/drawing/2014/main" id="{6492D90A-FC45-D9B8-3260-1151D8293B52}"/>
              </a:ext>
            </a:extLst>
          </p:cNvPr>
          <p:cNvCxnSpPr>
            <a:cxnSpLocks/>
          </p:cNvCxnSpPr>
          <p:nvPr/>
        </p:nvCxnSpPr>
        <p:spPr>
          <a:xfrm flipH="1">
            <a:off x="6223819" y="3429000"/>
            <a:ext cx="2290143" cy="9985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re 1">
            <a:extLst>
              <a:ext uri="{FF2B5EF4-FFF2-40B4-BE49-F238E27FC236}">
                <a16:creationId xmlns:a16="http://schemas.microsoft.com/office/drawing/2014/main" id="{693CD97B-1B6B-6DC2-CF91-716E3C1D8DB9}"/>
              </a:ext>
            </a:extLst>
          </p:cNvPr>
          <p:cNvSpPr txBox="1">
            <a:spLocks/>
          </p:cNvSpPr>
          <p:nvPr/>
        </p:nvSpPr>
        <p:spPr>
          <a:xfrm>
            <a:off x="9321758" y="3193690"/>
            <a:ext cx="2024672" cy="6990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Bronches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قصيبات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42" name="Straight Arrow Connector 28">
            <a:extLst>
              <a:ext uri="{FF2B5EF4-FFF2-40B4-BE49-F238E27FC236}">
                <a16:creationId xmlns:a16="http://schemas.microsoft.com/office/drawing/2014/main" id="{1C214B1E-67CB-EA14-F552-DA9E3A187DE5}"/>
              </a:ext>
            </a:extLst>
          </p:cNvPr>
          <p:cNvCxnSpPr>
            <a:cxnSpLocks/>
          </p:cNvCxnSpPr>
          <p:nvPr/>
        </p:nvCxnSpPr>
        <p:spPr>
          <a:xfrm>
            <a:off x="3195484" y="4796156"/>
            <a:ext cx="260331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re 1">
            <a:extLst>
              <a:ext uri="{FF2B5EF4-FFF2-40B4-BE49-F238E27FC236}">
                <a16:creationId xmlns:a16="http://schemas.microsoft.com/office/drawing/2014/main" id="{2EA7E12A-457D-FA78-E3EF-64A91E560CDE}"/>
              </a:ext>
            </a:extLst>
          </p:cNvPr>
          <p:cNvSpPr txBox="1">
            <a:spLocks/>
          </p:cNvSpPr>
          <p:nvPr/>
        </p:nvSpPr>
        <p:spPr>
          <a:xfrm>
            <a:off x="1533832" y="4560847"/>
            <a:ext cx="174341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Poumonرئة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44" name="Straight Connector 34">
            <a:extLst>
              <a:ext uri="{FF2B5EF4-FFF2-40B4-BE49-F238E27FC236}">
                <a16:creationId xmlns:a16="http://schemas.microsoft.com/office/drawing/2014/main" id="{9D9B0B9B-2FF4-7BF0-8BE8-13A042A09175}"/>
              </a:ext>
            </a:extLst>
          </p:cNvPr>
          <p:cNvCxnSpPr>
            <a:cxnSpLocks/>
          </p:cNvCxnSpPr>
          <p:nvPr/>
        </p:nvCxnSpPr>
        <p:spPr>
          <a:xfrm flipH="1">
            <a:off x="8513962" y="3429000"/>
            <a:ext cx="8561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28">
            <a:extLst>
              <a:ext uri="{FF2B5EF4-FFF2-40B4-BE49-F238E27FC236}">
                <a16:creationId xmlns:a16="http://schemas.microsoft.com/office/drawing/2014/main" id="{1936BD80-24DA-E446-581C-280714FACB3F}"/>
              </a:ext>
            </a:extLst>
          </p:cNvPr>
          <p:cNvCxnSpPr>
            <a:cxnSpLocks/>
          </p:cNvCxnSpPr>
          <p:nvPr/>
        </p:nvCxnSpPr>
        <p:spPr>
          <a:xfrm flipH="1">
            <a:off x="6489290" y="3428999"/>
            <a:ext cx="2024672" cy="9985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1">
            <a:extLst>
              <a:ext uri="{FF2B5EF4-FFF2-40B4-BE49-F238E27FC236}">
                <a16:creationId xmlns:a16="http://schemas.microsoft.com/office/drawing/2014/main" id="{55E1E9B1-213D-7B7A-B98C-D82B8EB36DD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0F3-6FD8-9496-C4D9-7D51E742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1D280-EB46-7231-1B8F-DCE3F079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Excellent ! l’air entre par la bouche et le nez puis passe par la trachée pour arriver aux poumons.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67026F-25AF-A738-EA32-B51E04ABD6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2179" y="770542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8C0A4361-A46D-CF38-4203-900631BBE4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pic>
        <p:nvPicPr>
          <p:cNvPr id="3" name="Image 2" descr="Une image contenant dessin, croquis, clipart, Dessin au trait&#10;&#10;Description générée automatiquement">
            <a:extLst>
              <a:ext uri="{FF2B5EF4-FFF2-40B4-BE49-F238E27FC236}">
                <a16:creationId xmlns:a16="http://schemas.microsoft.com/office/drawing/2014/main" id="{A0732142-A43B-2B4D-5DE7-47B05E1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29" y="1661132"/>
            <a:ext cx="3416955" cy="4464752"/>
          </a:xfrm>
          <a:prstGeom prst="rect">
            <a:avLst/>
          </a:prstGeom>
        </p:spPr>
      </p:pic>
      <p:cxnSp>
        <p:nvCxnSpPr>
          <p:cNvPr id="7" name="Straight Arrow Connector 28">
            <a:extLst>
              <a:ext uri="{FF2B5EF4-FFF2-40B4-BE49-F238E27FC236}">
                <a16:creationId xmlns:a16="http://schemas.microsoft.com/office/drawing/2014/main" id="{E8A47BD0-6618-5E2F-91CD-5C798EF706CF}"/>
              </a:ext>
            </a:extLst>
          </p:cNvPr>
          <p:cNvCxnSpPr>
            <a:cxnSpLocks/>
          </p:cNvCxnSpPr>
          <p:nvPr/>
        </p:nvCxnSpPr>
        <p:spPr>
          <a:xfrm flipV="1">
            <a:off x="4853243" y="2816535"/>
            <a:ext cx="661348" cy="4940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4">
            <a:extLst>
              <a:ext uri="{FF2B5EF4-FFF2-40B4-BE49-F238E27FC236}">
                <a16:creationId xmlns:a16="http://schemas.microsoft.com/office/drawing/2014/main" id="{F6D20B51-B393-04A3-F823-41BEA7031119}"/>
              </a:ext>
            </a:extLst>
          </p:cNvPr>
          <p:cNvCxnSpPr>
            <a:cxnSpLocks/>
          </p:cNvCxnSpPr>
          <p:nvPr/>
        </p:nvCxnSpPr>
        <p:spPr>
          <a:xfrm flipH="1" flipV="1">
            <a:off x="3389255" y="3288999"/>
            <a:ext cx="14639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28">
            <a:extLst>
              <a:ext uri="{FF2B5EF4-FFF2-40B4-BE49-F238E27FC236}">
                <a16:creationId xmlns:a16="http://schemas.microsoft.com/office/drawing/2014/main" id="{A9176BB1-A2DC-484F-E624-634AE7E5F976}"/>
              </a:ext>
            </a:extLst>
          </p:cNvPr>
          <p:cNvCxnSpPr>
            <a:cxnSpLocks/>
          </p:cNvCxnSpPr>
          <p:nvPr/>
        </p:nvCxnSpPr>
        <p:spPr>
          <a:xfrm flipV="1">
            <a:off x="4853243" y="2968564"/>
            <a:ext cx="661348" cy="3420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re 1">
            <a:extLst>
              <a:ext uri="{FF2B5EF4-FFF2-40B4-BE49-F238E27FC236}">
                <a16:creationId xmlns:a16="http://schemas.microsoft.com/office/drawing/2014/main" id="{6E369C65-15B1-65AA-466B-645A2B984E2A}"/>
              </a:ext>
            </a:extLst>
          </p:cNvPr>
          <p:cNvSpPr txBox="1">
            <a:spLocks/>
          </p:cNvSpPr>
          <p:nvPr/>
        </p:nvSpPr>
        <p:spPr>
          <a:xfrm>
            <a:off x="1376425" y="3053690"/>
            <a:ext cx="201283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Nez et bouche</a:t>
            </a:r>
            <a:endParaRPr lang="fr-FR" sz="4800" noProof="0" dirty="0"/>
          </a:p>
        </p:txBody>
      </p:sp>
      <p:cxnSp>
        <p:nvCxnSpPr>
          <p:cNvPr id="27" name="Straight Arrow Connector 28">
            <a:extLst>
              <a:ext uri="{FF2B5EF4-FFF2-40B4-BE49-F238E27FC236}">
                <a16:creationId xmlns:a16="http://schemas.microsoft.com/office/drawing/2014/main" id="{D91E9F2F-671D-C80C-C01A-35171547217B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3389255" y="3759616"/>
            <a:ext cx="2834564" cy="21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re 1">
            <a:extLst>
              <a:ext uri="{FF2B5EF4-FFF2-40B4-BE49-F238E27FC236}">
                <a16:creationId xmlns:a16="http://schemas.microsoft.com/office/drawing/2014/main" id="{CBB8F331-A517-177C-EB8C-309651E2E899}"/>
              </a:ext>
            </a:extLst>
          </p:cNvPr>
          <p:cNvSpPr txBox="1">
            <a:spLocks/>
          </p:cNvSpPr>
          <p:nvPr/>
        </p:nvSpPr>
        <p:spPr>
          <a:xfrm>
            <a:off x="785945" y="3545900"/>
            <a:ext cx="260331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Trachéeقصبة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 </a:t>
            </a:r>
            <a:endParaRPr lang="fr-FR" sz="4800" noProof="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F6F9688-3236-3ED7-726E-DF99471F26CF}"/>
              </a:ext>
            </a:extLst>
          </p:cNvPr>
          <p:cNvCxnSpPr>
            <a:cxnSpLocks/>
          </p:cNvCxnSpPr>
          <p:nvPr/>
        </p:nvCxnSpPr>
        <p:spPr>
          <a:xfrm flipH="1">
            <a:off x="6223819" y="3429000"/>
            <a:ext cx="2290143" cy="9985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re 1">
            <a:extLst>
              <a:ext uri="{FF2B5EF4-FFF2-40B4-BE49-F238E27FC236}">
                <a16:creationId xmlns:a16="http://schemas.microsoft.com/office/drawing/2014/main" id="{B75F7B67-0408-A954-3D72-F7616F2BA6A5}"/>
              </a:ext>
            </a:extLst>
          </p:cNvPr>
          <p:cNvSpPr txBox="1">
            <a:spLocks/>
          </p:cNvSpPr>
          <p:nvPr/>
        </p:nvSpPr>
        <p:spPr>
          <a:xfrm>
            <a:off x="9321758" y="3193690"/>
            <a:ext cx="2024672" cy="6990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Bronches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قصيبات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31" name="Straight Arrow Connector 28">
            <a:extLst>
              <a:ext uri="{FF2B5EF4-FFF2-40B4-BE49-F238E27FC236}">
                <a16:creationId xmlns:a16="http://schemas.microsoft.com/office/drawing/2014/main" id="{5BC0218A-CCE7-125C-7F10-DE42A617CEF9}"/>
              </a:ext>
            </a:extLst>
          </p:cNvPr>
          <p:cNvCxnSpPr>
            <a:cxnSpLocks/>
          </p:cNvCxnSpPr>
          <p:nvPr/>
        </p:nvCxnSpPr>
        <p:spPr>
          <a:xfrm>
            <a:off x="3195484" y="4796156"/>
            <a:ext cx="260331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re 1">
            <a:extLst>
              <a:ext uri="{FF2B5EF4-FFF2-40B4-BE49-F238E27FC236}">
                <a16:creationId xmlns:a16="http://schemas.microsoft.com/office/drawing/2014/main" id="{9D01FF63-E347-6BA4-A7E1-2B3709AF3566}"/>
              </a:ext>
            </a:extLst>
          </p:cNvPr>
          <p:cNvSpPr txBox="1">
            <a:spLocks/>
          </p:cNvSpPr>
          <p:nvPr/>
        </p:nvSpPr>
        <p:spPr>
          <a:xfrm>
            <a:off x="1533832" y="4560847"/>
            <a:ext cx="174341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Poumonرئة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043A3D4A-CF42-7A60-63A4-5C1240FC0E82}"/>
              </a:ext>
            </a:extLst>
          </p:cNvPr>
          <p:cNvCxnSpPr>
            <a:cxnSpLocks/>
          </p:cNvCxnSpPr>
          <p:nvPr/>
        </p:nvCxnSpPr>
        <p:spPr>
          <a:xfrm flipH="1">
            <a:off x="8513962" y="3429000"/>
            <a:ext cx="8561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28">
            <a:extLst>
              <a:ext uri="{FF2B5EF4-FFF2-40B4-BE49-F238E27FC236}">
                <a16:creationId xmlns:a16="http://schemas.microsoft.com/office/drawing/2014/main" id="{CE8E8499-2D2A-4A0C-1A3E-2C2C1A4370B1}"/>
              </a:ext>
            </a:extLst>
          </p:cNvPr>
          <p:cNvCxnSpPr>
            <a:cxnSpLocks/>
          </p:cNvCxnSpPr>
          <p:nvPr/>
        </p:nvCxnSpPr>
        <p:spPr>
          <a:xfrm flipH="1">
            <a:off x="6489290" y="3428999"/>
            <a:ext cx="2024672" cy="9985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3C6BA150-CEFF-DA6E-5B42-BBDB7CF16E38}"/>
              </a:ext>
            </a:extLst>
          </p:cNvPr>
          <p:cNvCxnSpPr>
            <a:cxnSpLocks/>
          </p:cNvCxnSpPr>
          <p:nvPr/>
        </p:nvCxnSpPr>
        <p:spPr>
          <a:xfrm flipV="1">
            <a:off x="4984038" y="2915895"/>
            <a:ext cx="424471" cy="9498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4D8D8669-B5B1-6887-9AA0-451DD46AFE5A}"/>
              </a:ext>
            </a:extLst>
          </p:cNvPr>
          <p:cNvCxnSpPr>
            <a:cxnSpLocks/>
          </p:cNvCxnSpPr>
          <p:nvPr/>
        </p:nvCxnSpPr>
        <p:spPr>
          <a:xfrm>
            <a:off x="6155123" y="2824947"/>
            <a:ext cx="137896" cy="35641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66764750-C84B-F833-149B-2DC1268E2E6E}"/>
              </a:ext>
            </a:extLst>
          </p:cNvPr>
          <p:cNvCxnSpPr>
            <a:cxnSpLocks/>
          </p:cNvCxnSpPr>
          <p:nvPr/>
        </p:nvCxnSpPr>
        <p:spPr>
          <a:xfrm>
            <a:off x="6224071" y="3257966"/>
            <a:ext cx="59115" cy="4719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BFAD0187-3D93-1C1A-719A-8964F15E4001}"/>
              </a:ext>
            </a:extLst>
          </p:cNvPr>
          <p:cNvCxnSpPr>
            <a:cxnSpLocks/>
          </p:cNvCxnSpPr>
          <p:nvPr/>
        </p:nvCxnSpPr>
        <p:spPr>
          <a:xfrm flipH="1">
            <a:off x="5787985" y="4389065"/>
            <a:ext cx="436086" cy="44948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38E7F17A-09A5-AC13-B1CD-DF1E0E334D7F}"/>
              </a:ext>
            </a:extLst>
          </p:cNvPr>
          <p:cNvCxnSpPr>
            <a:cxnSpLocks/>
          </p:cNvCxnSpPr>
          <p:nvPr/>
        </p:nvCxnSpPr>
        <p:spPr>
          <a:xfrm>
            <a:off x="6435906" y="4366332"/>
            <a:ext cx="430407" cy="30211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ED887AA3-BC7F-1D71-C238-0E9983C9A54B}"/>
              </a:ext>
            </a:extLst>
          </p:cNvPr>
          <p:cNvCxnSpPr>
            <a:cxnSpLocks/>
          </p:cNvCxnSpPr>
          <p:nvPr/>
        </p:nvCxnSpPr>
        <p:spPr>
          <a:xfrm>
            <a:off x="6293019" y="3857346"/>
            <a:ext cx="59115" cy="4719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re 1">
            <a:extLst>
              <a:ext uri="{FF2B5EF4-FFF2-40B4-BE49-F238E27FC236}">
                <a16:creationId xmlns:a16="http://schemas.microsoft.com/office/drawing/2014/main" id="{BBF1736D-3C49-CF94-13AA-1B36019C0555}"/>
              </a:ext>
            </a:extLst>
          </p:cNvPr>
          <p:cNvSpPr txBox="1">
            <a:spLocks/>
          </p:cNvSpPr>
          <p:nvPr/>
        </p:nvSpPr>
        <p:spPr>
          <a:xfrm>
            <a:off x="4266687" y="2739580"/>
            <a:ext cx="69406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noProof="0" dirty="0">
                <a:latin typeface="Calibri" panose="020F0502020204030204"/>
                <a:sym typeface="Hammersmith One"/>
              </a:rPr>
              <a:t>Air</a:t>
            </a:r>
            <a:endParaRPr lang="fr-FR" sz="4800" noProof="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5ADC4FB-8053-1EA2-1FD2-C1FAB62876F3}"/>
              </a:ext>
            </a:extLst>
          </p:cNvPr>
          <p:cNvSpPr txBox="1"/>
          <p:nvPr/>
        </p:nvSpPr>
        <p:spPr>
          <a:xfrm>
            <a:off x="982993" y="1014506"/>
            <a:ext cx="7028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noProof="0" dirty="0"/>
              <a:t>Voici le trajet de l’air lors d’une inspiration : </a:t>
            </a:r>
          </a:p>
        </p:txBody>
      </p:sp>
    </p:spTree>
    <p:extLst>
      <p:ext uri="{BB962C8B-B14F-4D97-AF65-F5344CB8AC3E}">
        <p14:creationId xmlns:p14="http://schemas.microsoft.com/office/powerpoint/2010/main" val="1695645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une deuxième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 ou l’</a:t>
            </a:r>
            <a:r>
              <a:rPr lang="fr-FR" sz="11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6914C4E-54FE-3319-8FE8-2FE1D10A1AA1}"/>
              </a:ext>
            </a:extLst>
          </p:cNvPr>
          <p:cNvSpPr txBox="1"/>
          <p:nvPr/>
        </p:nvSpPr>
        <p:spPr>
          <a:xfrm>
            <a:off x="916173" y="1141562"/>
            <a:ext cx="91913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noProof="0" dirty="0"/>
              <a:t>2. À l’aide des flèches montrez le trajet de l’air lors d’une expiration:</a:t>
            </a:r>
          </a:p>
        </p:txBody>
      </p:sp>
      <p:pic>
        <p:nvPicPr>
          <p:cNvPr id="23" name="Image 22" descr="Une image contenant dessin, croquis, clipart, Dessin au trait&#10;&#10;Description générée automatiquement">
            <a:extLst>
              <a:ext uri="{FF2B5EF4-FFF2-40B4-BE49-F238E27FC236}">
                <a16:creationId xmlns:a16="http://schemas.microsoft.com/office/drawing/2014/main" id="{F5714052-2169-0DFA-7634-393348FA8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29" y="1661132"/>
            <a:ext cx="3416955" cy="4464752"/>
          </a:xfrm>
          <a:prstGeom prst="rect">
            <a:avLst/>
          </a:prstGeom>
        </p:spPr>
      </p:pic>
      <p:cxnSp>
        <p:nvCxnSpPr>
          <p:cNvPr id="24" name="Straight Arrow Connector 28">
            <a:extLst>
              <a:ext uri="{FF2B5EF4-FFF2-40B4-BE49-F238E27FC236}">
                <a16:creationId xmlns:a16="http://schemas.microsoft.com/office/drawing/2014/main" id="{274C2847-0C4F-CD7F-08FD-D1A12B4ABF4B}"/>
              </a:ext>
            </a:extLst>
          </p:cNvPr>
          <p:cNvCxnSpPr>
            <a:cxnSpLocks/>
          </p:cNvCxnSpPr>
          <p:nvPr/>
        </p:nvCxnSpPr>
        <p:spPr>
          <a:xfrm flipV="1">
            <a:off x="4853243" y="2816535"/>
            <a:ext cx="661348" cy="4940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4">
            <a:extLst>
              <a:ext uri="{FF2B5EF4-FFF2-40B4-BE49-F238E27FC236}">
                <a16:creationId xmlns:a16="http://schemas.microsoft.com/office/drawing/2014/main" id="{DD93DA92-921D-870D-3D76-1506C70EB559}"/>
              </a:ext>
            </a:extLst>
          </p:cNvPr>
          <p:cNvCxnSpPr>
            <a:cxnSpLocks/>
          </p:cNvCxnSpPr>
          <p:nvPr/>
        </p:nvCxnSpPr>
        <p:spPr>
          <a:xfrm flipH="1" flipV="1">
            <a:off x="3402590" y="3305845"/>
            <a:ext cx="14639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8">
            <a:extLst>
              <a:ext uri="{FF2B5EF4-FFF2-40B4-BE49-F238E27FC236}">
                <a16:creationId xmlns:a16="http://schemas.microsoft.com/office/drawing/2014/main" id="{A9635FD3-EC99-B71F-EC39-557054F7EA24}"/>
              </a:ext>
            </a:extLst>
          </p:cNvPr>
          <p:cNvCxnSpPr>
            <a:cxnSpLocks/>
          </p:cNvCxnSpPr>
          <p:nvPr/>
        </p:nvCxnSpPr>
        <p:spPr>
          <a:xfrm flipV="1">
            <a:off x="4853243" y="2968564"/>
            <a:ext cx="661348" cy="3420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re 1">
            <a:extLst>
              <a:ext uri="{FF2B5EF4-FFF2-40B4-BE49-F238E27FC236}">
                <a16:creationId xmlns:a16="http://schemas.microsoft.com/office/drawing/2014/main" id="{10398047-56D4-9AAE-864F-ED04EB16408F}"/>
              </a:ext>
            </a:extLst>
          </p:cNvPr>
          <p:cNvSpPr txBox="1">
            <a:spLocks/>
          </p:cNvSpPr>
          <p:nvPr/>
        </p:nvSpPr>
        <p:spPr>
          <a:xfrm>
            <a:off x="1376425" y="3053690"/>
            <a:ext cx="201283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Nez et bouche</a:t>
            </a:r>
            <a:endParaRPr lang="fr-FR" sz="4800" noProof="0" dirty="0"/>
          </a:p>
        </p:txBody>
      </p:sp>
      <p:cxnSp>
        <p:nvCxnSpPr>
          <p:cNvPr id="28" name="Straight Arrow Connector 28">
            <a:extLst>
              <a:ext uri="{FF2B5EF4-FFF2-40B4-BE49-F238E27FC236}">
                <a16:creationId xmlns:a16="http://schemas.microsoft.com/office/drawing/2014/main" id="{CC55D374-DC86-42D8-1425-194BA841E24F}"/>
              </a:ext>
            </a:extLst>
          </p:cNvPr>
          <p:cNvCxnSpPr>
            <a:cxnSpLocks/>
            <a:stCxn id="29" idx="3"/>
          </p:cNvCxnSpPr>
          <p:nvPr/>
        </p:nvCxnSpPr>
        <p:spPr>
          <a:xfrm flipV="1">
            <a:off x="3389255" y="3759616"/>
            <a:ext cx="2834564" cy="21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re 1">
            <a:extLst>
              <a:ext uri="{FF2B5EF4-FFF2-40B4-BE49-F238E27FC236}">
                <a16:creationId xmlns:a16="http://schemas.microsoft.com/office/drawing/2014/main" id="{2B697F24-1896-3FFD-6ADD-37013D7471CC}"/>
              </a:ext>
            </a:extLst>
          </p:cNvPr>
          <p:cNvSpPr txBox="1">
            <a:spLocks/>
          </p:cNvSpPr>
          <p:nvPr/>
        </p:nvSpPr>
        <p:spPr>
          <a:xfrm>
            <a:off x="785945" y="3545900"/>
            <a:ext cx="260331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Trachéeقصبة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 </a:t>
            </a:r>
            <a:endParaRPr lang="fr-FR" sz="4800" noProof="0" dirty="0"/>
          </a:p>
        </p:txBody>
      </p:sp>
      <p:cxnSp>
        <p:nvCxnSpPr>
          <p:cNvPr id="30" name="Straight Arrow Connector 28">
            <a:extLst>
              <a:ext uri="{FF2B5EF4-FFF2-40B4-BE49-F238E27FC236}">
                <a16:creationId xmlns:a16="http://schemas.microsoft.com/office/drawing/2014/main" id="{915C3721-968E-C184-DB7B-CFF62F86E6DC}"/>
              </a:ext>
            </a:extLst>
          </p:cNvPr>
          <p:cNvCxnSpPr>
            <a:cxnSpLocks/>
          </p:cNvCxnSpPr>
          <p:nvPr/>
        </p:nvCxnSpPr>
        <p:spPr>
          <a:xfrm flipH="1">
            <a:off x="6223819" y="3429000"/>
            <a:ext cx="2290143" cy="9985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re 1">
            <a:extLst>
              <a:ext uri="{FF2B5EF4-FFF2-40B4-BE49-F238E27FC236}">
                <a16:creationId xmlns:a16="http://schemas.microsoft.com/office/drawing/2014/main" id="{5260DD7F-406C-6D90-E610-35D79B4D0447}"/>
              </a:ext>
            </a:extLst>
          </p:cNvPr>
          <p:cNvSpPr txBox="1">
            <a:spLocks/>
          </p:cNvSpPr>
          <p:nvPr/>
        </p:nvSpPr>
        <p:spPr>
          <a:xfrm>
            <a:off x="9321758" y="3193690"/>
            <a:ext cx="2024672" cy="6990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Bronches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قصيبات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32" name="Straight Arrow Connector 28">
            <a:extLst>
              <a:ext uri="{FF2B5EF4-FFF2-40B4-BE49-F238E27FC236}">
                <a16:creationId xmlns:a16="http://schemas.microsoft.com/office/drawing/2014/main" id="{42F23FBA-85A4-3B0C-73C0-A8FF2641CF18}"/>
              </a:ext>
            </a:extLst>
          </p:cNvPr>
          <p:cNvCxnSpPr>
            <a:cxnSpLocks/>
          </p:cNvCxnSpPr>
          <p:nvPr/>
        </p:nvCxnSpPr>
        <p:spPr>
          <a:xfrm>
            <a:off x="3195484" y="4796156"/>
            <a:ext cx="260331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re 1">
            <a:extLst>
              <a:ext uri="{FF2B5EF4-FFF2-40B4-BE49-F238E27FC236}">
                <a16:creationId xmlns:a16="http://schemas.microsoft.com/office/drawing/2014/main" id="{12BDC1C1-D715-C1EA-52B5-00BA75C16BA3}"/>
              </a:ext>
            </a:extLst>
          </p:cNvPr>
          <p:cNvSpPr txBox="1">
            <a:spLocks/>
          </p:cNvSpPr>
          <p:nvPr/>
        </p:nvSpPr>
        <p:spPr>
          <a:xfrm>
            <a:off x="1533832" y="4560847"/>
            <a:ext cx="174341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Poumonرئة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34" name="Straight Connector 34">
            <a:extLst>
              <a:ext uri="{FF2B5EF4-FFF2-40B4-BE49-F238E27FC236}">
                <a16:creationId xmlns:a16="http://schemas.microsoft.com/office/drawing/2014/main" id="{F6D90287-E279-36E7-356C-DD45B55D0271}"/>
              </a:ext>
            </a:extLst>
          </p:cNvPr>
          <p:cNvCxnSpPr>
            <a:cxnSpLocks/>
          </p:cNvCxnSpPr>
          <p:nvPr/>
        </p:nvCxnSpPr>
        <p:spPr>
          <a:xfrm flipH="1">
            <a:off x="8513962" y="3429000"/>
            <a:ext cx="8561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8">
            <a:extLst>
              <a:ext uri="{FF2B5EF4-FFF2-40B4-BE49-F238E27FC236}">
                <a16:creationId xmlns:a16="http://schemas.microsoft.com/office/drawing/2014/main" id="{B275FFA6-388D-0820-11C6-D9FE1593BF4A}"/>
              </a:ext>
            </a:extLst>
          </p:cNvPr>
          <p:cNvCxnSpPr>
            <a:cxnSpLocks/>
          </p:cNvCxnSpPr>
          <p:nvPr/>
        </p:nvCxnSpPr>
        <p:spPr>
          <a:xfrm flipH="1">
            <a:off x="6489290" y="3428999"/>
            <a:ext cx="2024672" cy="9985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">
            <a:extLst>
              <a:ext uri="{FF2B5EF4-FFF2-40B4-BE49-F238E27FC236}">
                <a16:creationId xmlns:a16="http://schemas.microsoft.com/office/drawing/2014/main" id="{A32317B4-0E4B-0396-2C34-94C2FC7542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l’air quitte les poumons par la trachée pour sortir par la bouche et le nez.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629732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F8EA9D28-5129-D356-F32E-034C4227D11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pic>
        <p:nvPicPr>
          <p:cNvPr id="6" name="Image 5" descr="Une image contenant dessin, croquis, clipart, Dessin au trait&#10;&#10;Description générée automatiquement">
            <a:extLst>
              <a:ext uri="{FF2B5EF4-FFF2-40B4-BE49-F238E27FC236}">
                <a16:creationId xmlns:a16="http://schemas.microsoft.com/office/drawing/2014/main" id="{F68FF9D1-9063-C34B-6BC5-B1D50F09D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29" y="1661132"/>
            <a:ext cx="3416955" cy="4464752"/>
          </a:xfrm>
          <a:prstGeom prst="rect">
            <a:avLst/>
          </a:prstGeom>
        </p:spPr>
      </p:pic>
      <p:cxnSp>
        <p:nvCxnSpPr>
          <p:cNvPr id="7" name="Straight Arrow Connector 28">
            <a:extLst>
              <a:ext uri="{FF2B5EF4-FFF2-40B4-BE49-F238E27FC236}">
                <a16:creationId xmlns:a16="http://schemas.microsoft.com/office/drawing/2014/main" id="{AC03494A-8BFF-D70E-B396-AD6368AE73BE}"/>
              </a:ext>
            </a:extLst>
          </p:cNvPr>
          <p:cNvCxnSpPr>
            <a:cxnSpLocks/>
          </p:cNvCxnSpPr>
          <p:nvPr/>
        </p:nvCxnSpPr>
        <p:spPr>
          <a:xfrm flipV="1">
            <a:off x="4853243" y="2816535"/>
            <a:ext cx="661348" cy="4940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4">
            <a:extLst>
              <a:ext uri="{FF2B5EF4-FFF2-40B4-BE49-F238E27FC236}">
                <a16:creationId xmlns:a16="http://schemas.microsoft.com/office/drawing/2014/main" id="{3BD2BDFC-DF97-8EE5-47E3-508A7A7D1CF3}"/>
              </a:ext>
            </a:extLst>
          </p:cNvPr>
          <p:cNvCxnSpPr>
            <a:cxnSpLocks/>
          </p:cNvCxnSpPr>
          <p:nvPr/>
        </p:nvCxnSpPr>
        <p:spPr>
          <a:xfrm flipH="1" flipV="1">
            <a:off x="3389255" y="3288999"/>
            <a:ext cx="14639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28">
            <a:extLst>
              <a:ext uri="{FF2B5EF4-FFF2-40B4-BE49-F238E27FC236}">
                <a16:creationId xmlns:a16="http://schemas.microsoft.com/office/drawing/2014/main" id="{7950D500-B273-5D64-387D-0B489E105212}"/>
              </a:ext>
            </a:extLst>
          </p:cNvPr>
          <p:cNvCxnSpPr>
            <a:cxnSpLocks/>
          </p:cNvCxnSpPr>
          <p:nvPr/>
        </p:nvCxnSpPr>
        <p:spPr>
          <a:xfrm flipV="1">
            <a:off x="4853243" y="2968564"/>
            <a:ext cx="661348" cy="3420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re 1">
            <a:extLst>
              <a:ext uri="{FF2B5EF4-FFF2-40B4-BE49-F238E27FC236}">
                <a16:creationId xmlns:a16="http://schemas.microsoft.com/office/drawing/2014/main" id="{7AB0A872-ABAD-21BB-49AE-973C020C814C}"/>
              </a:ext>
            </a:extLst>
          </p:cNvPr>
          <p:cNvSpPr txBox="1">
            <a:spLocks/>
          </p:cNvSpPr>
          <p:nvPr/>
        </p:nvSpPr>
        <p:spPr>
          <a:xfrm>
            <a:off x="1376425" y="3053690"/>
            <a:ext cx="201283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Nez et bouche</a:t>
            </a:r>
            <a:endParaRPr lang="fr-FR" sz="4800" noProof="0" dirty="0"/>
          </a:p>
        </p:txBody>
      </p:sp>
      <p:cxnSp>
        <p:nvCxnSpPr>
          <p:cNvPr id="12" name="Straight Arrow Connector 28">
            <a:extLst>
              <a:ext uri="{FF2B5EF4-FFF2-40B4-BE49-F238E27FC236}">
                <a16:creationId xmlns:a16="http://schemas.microsoft.com/office/drawing/2014/main" id="{73A427EF-C3A2-2F40-17D4-4ACD25276615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3389255" y="3759616"/>
            <a:ext cx="2834564" cy="21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re 1">
            <a:extLst>
              <a:ext uri="{FF2B5EF4-FFF2-40B4-BE49-F238E27FC236}">
                <a16:creationId xmlns:a16="http://schemas.microsoft.com/office/drawing/2014/main" id="{CF4E9BFD-5C06-491A-5E9B-C0E0EB799D09}"/>
              </a:ext>
            </a:extLst>
          </p:cNvPr>
          <p:cNvSpPr txBox="1">
            <a:spLocks/>
          </p:cNvSpPr>
          <p:nvPr/>
        </p:nvSpPr>
        <p:spPr>
          <a:xfrm>
            <a:off x="785945" y="3545900"/>
            <a:ext cx="2603310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Trachéeقصبة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 </a:t>
            </a:r>
            <a:endParaRPr lang="fr-FR" sz="4800" noProof="0" dirty="0"/>
          </a:p>
        </p:txBody>
      </p:sp>
      <p:cxnSp>
        <p:nvCxnSpPr>
          <p:cNvPr id="14" name="Straight Arrow Connector 28">
            <a:extLst>
              <a:ext uri="{FF2B5EF4-FFF2-40B4-BE49-F238E27FC236}">
                <a16:creationId xmlns:a16="http://schemas.microsoft.com/office/drawing/2014/main" id="{DA6C467E-8354-7677-7CED-EDDFE03F5C69}"/>
              </a:ext>
            </a:extLst>
          </p:cNvPr>
          <p:cNvCxnSpPr>
            <a:cxnSpLocks/>
          </p:cNvCxnSpPr>
          <p:nvPr/>
        </p:nvCxnSpPr>
        <p:spPr>
          <a:xfrm flipH="1">
            <a:off x="6223819" y="3429000"/>
            <a:ext cx="2290143" cy="9985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7AE451F-6F83-1FF1-13B1-9E958978F762}"/>
              </a:ext>
            </a:extLst>
          </p:cNvPr>
          <p:cNvSpPr txBox="1">
            <a:spLocks/>
          </p:cNvSpPr>
          <p:nvPr/>
        </p:nvSpPr>
        <p:spPr>
          <a:xfrm>
            <a:off x="9321758" y="3193690"/>
            <a:ext cx="2024672" cy="6990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Bronches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قصيبات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r>
              <a:rPr lang="fr-FR" sz="2400" noProof="0" dirty="0" err="1">
                <a:latin typeface="Calibri" panose="020F0502020204030204"/>
                <a:sym typeface="Hammersmith One"/>
              </a:rPr>
              <a:t>هوائية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16" name="Straight Arrow Connector 28">
            <a:extLst>
              <a:ext uri="{FF2B5EF4-FFF2-40B4-BE49-F238E27FC236}">
                <a16:creationId xmlns:a16="http://schemas.microsoft.com/office/drawing/2014/main" id="{2986F341-8B18-1F36-7A33-1110A8F8D121}"/>
              </a:ext>
            </a:extLst>
          </p:cNvPr>
          <p:cNvCxnSpPr>
            <a:cxnSpLocks/>
          </p:cNvCxnSpPr>
          <p:nvPr/>
        </p:nvCxnSpPr>
        <p:spPr>
          <a:xfrm>
            <a:off x="3195484" y="4796156"/>
            <a:ext cx="260331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re 1">
            <a:extLst>
              <a:ext uri="{FF2B5EF4-FFF2-40B4-BE49-F238E27FC236}">
                <a16:creationId xmlns:a16="http://schemas.microsoft.com/office/drawing/2014/main" id="{B2AA89A6-1595-ED8B-458E-99FF3500F84D}"/>
              </a:ext>
            </a:extLst>
          </p:cNvPr>
          <p:cNvSpPr txBox="1">
            <a:spLocks/>
          </p:cNvSpPr>
          <p:nvPr/>
        </p:nvSpPr>
        <p:spPr>
          <a:xfrm>
            <a:off x="1533832" y="4560847"/>
            <a:ext cx="174341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 err="1">
                <a:latin typeface="Calibri" panose="020F0502020204030204"/>
                <a:sym typeface="Hammersmith One"/>
              </a:rPr>
              <a:t>Poumonرئة</a:t>
            </a:r>
            <a:r>
              <a:rPr lang="fr-FR" sz="2400" noProof="0" dirty="0">
                <a:latin typeface="Calibri" panose="020F0502020204030204"/>
                <a:sym typeface="Hammersmith One"/>
              </a:rPr>
              <a:t> </a:t>
            </a:r>
            <a:endParaRPr lang="fr-FR" sz="4800" noProof="0" dirty="0"/>
          </a:p>
        </p:txBody>
      </p:sp>
      <p:cxnSp>
        <p:nvCxnSpPr>
          <p:cNvPr id="18" name="Straight Connector 34">
            <a:extLst>
              <a:ext uri="{FF2B5EF4-FFF2-40B4-BE49-F238E27FC236}">
                <a16:creationId xmlns:a16="http://schemas.microsoft.com/office/drawing/2014/main" id="{FD24E164-C96F-D386-6C3F-61B26F08F0F0}"/>
              </a:ext>
            </a:extLst>
          </p:cNvPr>
          <p:cNvCxnSpPr>
            <a:cxnSpLocks/>
          </p:cNvCxnSpPr>
          <p:nvPr/>
        </p:nvCxnSpPr>
        <p:spPr>
          <a:xfrm flipH="1">
            <a:off x="8513962" y="3429000"/>
            <a:ext cx="8561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8">
            <a:extLst>
              <a:ext uri="{FF2B5EF4-FFF2-40B4-BE49-F238E27FC236}">
                <a16:creationId xmlns:a16="http://schemas.microsoft.com/office/drawing/2014/main" id="{1A8F261E-03F2-5D6F-A7E9-1BE5B90F2603}"/>
              </a:ext>
            </a:extLst>
          </p:cNvPr>
          <p:cNvCxnSpPr>
            <a:cxnSpLocks/>
          </p:cNvCxnSpPr>
          <p:nvPr/>
        </p:nvCxnSpPr>
        <p:spPr>
          <a:xfrm flipH="1">
            <a:off x="6489290" y="3428999"/>
            <a:ext cx="2024672" cy="9985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8CCDE75D-C8D9-0AAD-7AFB-BDADED48B0E4}"/>
              </a:ext>
            </a:extLst>
          </p:cNvPr>
          <p:cNvCxnSpPr>
            <a:cxnSpLocks/>
          </p:cNvCxnSpPr>
          <p:nvPr/>
        </p:nvCxnSpPr>
        <p:spPr>
          <a:xfrm flipH="1">
            <a:off x="4789561" y="2878230"/>
            <a:ext cx="549312" cy="106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0149394-1C88-71BE-9CF4-FD1E5C48F673}"/>
              </a:ext>
            </a:extLst>
          </p:cNvPr>
          <p:cNvCxnSpPr>
            <a:cxnSpLocks/>
          </p:cNvCxnSpPr>
          <p:nvPr/>
        </p:nvCxnSpPr>
        <p:spPr>
          <a:xfrm flipH="1" flipV="1">
            <a:off x="5788851" y="2816535"/>
            <a:ext cx="429671" cy="18924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C3ECB1E-380B-527A-63BB-6CA6C39BBC57}"/>
              </a:ext>
            </a:extLst>
          </p:cNvPr>
          <p:cNvCxnSpPr>
            <a:cxnSpLocks/>
          </p:cNvCxnSpPr>
          <p:nvPr/>
        </p:nvCxnSpPr>
        <p:spPr>
          <a:xfrm flipH="1" flipV="1">
            <a:off x="6285096" y="3223135"/>
            <a:ext cx="37291" cy="453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9A665C6-4D17-40B4-77CF-718A34BAC85D}"/>
              </a:ext>
            </a:extLst>
          </p:cNvPr>
          <p:cNvCxnSpPr>
            <a:cxnSpLocks/>
          </p:cNvCxnSpPr>
          <p:nvPr/>
        </p:nvCxnSpPr>
        <p:spPr>
          <a:xfrm flipV="1">
            <a:off x="5794849" y="4416068"/>
            <a:ext cx="527727" cy="35831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EFFC43D-E594-07C6-1CBB-7533259121F9}"/>
              </a:ext>
            </a:extLst>
          </p:cNvPr>
          <p:cNvCxnSpPr>
            <a:cxnSpLocks/>
          </p:cNvCxnSpPr>
          <p:nvPr/>
        </p:nvCxnSpPr>
        <p:spPr>
          <a:xfrm flipH="1" flipV="1">
            <a:off x="6392327" y="4379339"/>
            <a:ext cx="502577" cy="36301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6C758146-3875-BBE5-E4F4-A341413E4846}"/>
              </a:ext>
            </a:extLst>
          </p:cNvPr>
          <p:cNvCxnSpPr>
            <a:cxnSpLocks/>
          </p:cNvCxnSpPr>
          <p:nvPr/>
        </p:nvCxnSpPr>
        <p:spPr>
          <a:xfrm flipH="1" flipV="1">
            <a:off x="6315313" y="3747487"/>
            <a:ext cx="40193" cy="5380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re 1">
            <a:extLst>
              <a:ext uri="{FF2B5EF4-FFF2-40B4-BE49-F238E27FC236}">
                <a16:creationId xmlns:a16="http://schemas.microsoft.com/office/drawing/2014/main" id="{8F9A41EE-5827-899B-17D8-E571EE2B48AF}"/>
              </a:ext>
            </a:extLst>
          </p:cNvPr>
          <p:cNvSpPr txBox="1">
            <a:spLocks/>
          </p:cNvSpPr>
          <p:nvPr/>
        </p:nvSpPr>
        <p:spPr>
          <a:xfrm>
            <a:off x="4110591" y="2749322"/>
            <a:ext cx="69406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noProof="0" dirty="0">
                <a:latin typeface="Calibri" panose="020F0502020204030204"/>
                <a:sym typeface="Hammersmith One"/>
              </a:rPr>
              <a:t>Air</a:t>
            </a:r>
            <a:endParaRPr lang="fr-FR" sz="4800" noProof="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33D5017-9F54-A0FB-4354-470082E60F7A}"/>
              </a:ext>
            </a:extLst>
          </p:cNvPr>
          <p:cNvSpPr txBox="1"/>
          <p:nvPr/>
        </p:nvSpPr>
        <p:spPr>
          <a:xfrm>
            <a:off x="982993" y="1096534"/>
            <a:ext cx="7028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noProof="0" dirty="0"/>
              <a:t>Voici le trajet de l’air lors d’une expiration : </a:t>
            </a:r>
          </a:p>
        </p:txBody>
      </p:sp>
    </p:spTree>
    <p:extLst>
      <p:ext uri="{BB962C8B-B14F-4D97-AF65-F5344CB8AC3E}">
        <p14:creationId xmlns:p14="http://schemas.microsoft.com/office/powerpoint/2010/main" val="54572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0160" y="2194560"/>
            <a:ext cx="3962400" cy="192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/>
              <a:t>Activité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9E3E6-DE56-4F1F-B50A-8F6C67E2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Visage humain, personne, homme, mur&#10;&#10;Le contenu généré par l’IA peut être incorrect.">
            <a:extLst>
              <a:ext uri="{FF2B5EF4-FFF2-40B4-BE49-F238E27FC236}">
                <a16:creationId xmlns:a16="http://schemas.microsoft.com/office/drawing/2014/main" id="{B4D05D3D-5D07-78FC-470A-F4C16DDE9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95" y="1040860"/>
            <a:ext cx="8042210" cy="536147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AF52844-418B-BD0B-8C9F-A980F4AF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Lisez le dialogue.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297BC8-7106-468E-134A-39A09A89B6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6644" y="535022"/>
            <a:ext cx="10617298" cy="505838"/>
          </a:xfrm>
        </p:spPr>
        <p:txBody>
          <a:bodyPr/>
          <a:lstStyle/>
          <a:p>
            <a:pPr marL="0"/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Attirer l’attention des élèves sur le fait que notre corps est constitué de plusieurs systèmes, que chaque système a une fonction, qu’il est composé d’organes et que chaque organe a également une fonction précise.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B85D6-F2D1-83BE-9C91-77F9CF9299E8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33D7CE30-56D8-2AF6-437B-6AF21E35E8E1}"/>
              </a:ext>
            </a:extLst>
          </p:cNvPr>
          <p:cNvSpPr/>
          <p:nvPr/>
        </p:nvSpPr>
        <p:spPr>
          <a:xfrm>
            <a:off x="9328657" y="2547257"/>
            <a:ext cx="2422356" cy="1264078"/>
          </a:xfrm>
          <a:prstGeom prst="wedgeRoundRectCallout">
            <a:avLst>
              <a:gd name="adj1" fmla="val -105330"/>
              <a:gd name="adj2" fmla="val -22509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Oui Ahmed, pour assurer sa fonction, chaque organe joue un rôle précis.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F57406FE-5679-44F1-99E5-B07E20F70F0B}"/>
              </a:ext>
            </a:extLst>
          </p:cNvPr>
          <p:cNvSpPr/>
          <p:nvPr/>
        </p:nvSpPr>
        <p:spPr>
          <a:xfrm>
            <a:off x="636070" y="1156881"/>
            <a:ext cx="2872240" cy="1390376"/>
          </a:xfrm>
          <a:prstGeom prst="wedgeRoundRectCallout">
            <a:avLst>
              <a:gd name="adj1" fmla="val 84572"/>
              <a:gd name="adj2" fmla="val 147152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Professeur, je vois que notre appareil respiratoire est constitué de plusieurs organes.</a:t>
            </a:r>
          </a:p>
        </p:txBody>
      </p:sp>
    </p:spTree>
    <p:extLst>
      <p:ext uri="{BB962C8B-B14F-4D97-AF65-F5344CB8AC3E}">
        <p14:creationId xmlns:p14="http://schemas.microsoft.com/office/powerpoint/2010/main" val="689133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z="2000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881933"/>
            <a:ext cx="9066597" cy="789830"/>
          </a:xfrm>
        </p:spPr>
        <p:txBody>
          <a:bodyPr anchor="ctr">
            <a:noAutofit/>
          </a:bodyPr>
          <a:lstStyle/>
          <a:p>
            <a:r>
              <a:rPr lang="fr-FR" sz="2800" b="1" noProof="0" dirty="0">
                <a:solidFill>
                  <a:srgbClr val="106585"/>
                </a:solidFill>
                <a:latin typeface="Calibri" panose="020F0502020204030204"/>
                <a:cs typeface="+mn-cs"/>
              </a:rPr>
              <a:t>Identifier les organes respiratoires et leurs fonctions.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5D1291-7862-FFD6-3EFB-386EA38FC0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8" name="Image 7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0865626-86AB-456C-75CD-95B01A73A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9" r="16008"/>
          <a:stretch/>
        </p:blipFill>
        <p:spPr>
          <a:xfrm>
            <a:off x="4261026" y="2864382"/>
            <a:ext cx="3449042" cy="312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quelques connaissances qu’on aura besoin pour résoudre la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864278" y="1329111"/>
            <a:ext cx="3036512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Respiration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التنفس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CCE577-ABB3-9379-4CEF-01F2B3539594}"/>
              </a:ext>
            </a:extLst>
          </p:cNvPr>
          <p:cNvSpPr txBox="1"/>
          <p:nvPr/>
        </p:nvSpPr>
        <p:spPr>
          <a:xfrm>
            <a:off x="1202450" y="2226022"/>
            <a:ext cx="993276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respiration est un phénomène vital </a:t>
            </a:r>
            <a:r>
              <a:rPr lang="ar-MA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حيوية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permet à l’organisme de prélever le dioxygène (O₂) de l’air et de rejeter le dioxyde de carbone (CO₂).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92F885-F102-EAEF-8DD9-5F0E7FA9D2B8}"/>
              </a:ext>
            </a:extLst>
          </p:cNvPr>
          <p:cNvSpPr txBox="1"/>
          <p:nvPr/>
        </p:nvSpPr>
        <p:spPr>
          <a:xfrm>
            <a:off x="864278" y="3916618"/>
            <a:ext cx="4967355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Appareil respiratoire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الجهاز</a:t>
            </a:r>
            <a:r>
              <a:rPr lang="ar-MA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التنفسي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E4BF66-89F2-68B0-915F-EE58EA8195EF}"/>
              </a:ext>
            </a:extLst>
          </p:cNvPr>
          <p:cNvSpPr txBox="1"/>
          <p:nvPr/>
        </p:nvSpPr>
        <p:spPr>
          <a:xfrm>
            <a:off x="1129617" y="4715748"/>
            <a:ext cx="9932765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L’appareil respiratoire est l’ensemble des organes qui assurent la respiration.</a:t>
            </a:r>
          </a:p>
        </p:txBody>
      </p: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BB460A-D978-C4EF-D70B-419F6DF8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630" y="201309"/>
            <a:ext cx="10277091" cy="435214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nous allons reconnaître l’organisation de l’appareil respiratoire chez l’Homme.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Cet appareil est constitué de plusieurs organes, qui sont :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F069AA-2A88-C179-24BB-5CA4FED1272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32F9C77-B125-8210-A297-A289850AB73B}"/>
              </a:ext>
            </a:extLst>
          </p:cNvPr>
          <p:cNvGrpSpPr/>
          <p:nvPr/>
        </p:nvGrpSpPr>
        <p:grpSpPr>
          <a:xfrm>
            <a:off x="2072743" y="1773489"/>
            <a:ext cx="7489537" cy="4025848"/>
            <a:chOff x="4851064" y="1933532"/>
            <a:chExt cx="7489537" cy="4025848"/>
          </a:xfrm>
        </p:grpSpPr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CA2BF3DF-FA2D-3D94-751B-97D8F2225CEF}"/>
                </a:ext>
              </a:extLst>
            </p:cNvPr>
            <p:cNvSpPr txBox="1"/>
            <p:nvPr/>
          </p:nvSpPr>
          <p:spPr>
            <a:xfrm>
              <a:off x="10605086" y="3101092"/>
              <a:ext cx="1480678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Bouche</a:t>
              </a:r>
            </a:p>
          </p:txBody>
        </p:sp>
        <p:sp>
          <p:nvSpPr>
            <p:cNvPr id="7" name="ZoneTexte 12">
              <a:extLst>
                <a:ext uri="{FF2B5EF4-FFF2-40B4-BE49-F238E27FC236}">
                  <a16:creationId xmlns:a16="http://schemas.microsoft.com/office/drawing/2014/main" id="{1670A254-90D0-70C7-8AD9-52F1945DB22D}"/>
                </a:ext>
              </a:extLst>
            </p:cNvPr>
            <p:cNvSpPr txBox="1"/>
            <p:nvPr/>
          </p:nvSpPr>
          <p:spPr>
            <a:xfrm>
              <a:off x="10618771" y="2812114"/>
              <a:ext cx="1200020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fr-FR" sz="2400" kern="100" noProof="0" dirty="0"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8" name="Image 7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302B223E-881E-C0B4-E987-E2A1454A6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5AAB3835-FA17-28A8-FF83-20A2FDAAF4FA}"/>
                </a:ext>
              </a:extLst>
            </p:cNvPr>
            <p:cNvSpPr txBox="1"/>
            <p:nvPr/>
          </p:nvSpPr>
          <p:spPr>
            <a:xfrm>
              <a:off x="4851064" y="2328290"/>
              <a:ext cx="1295912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Trachée</a:t>
              </a:r>
            </a:p>
          </p:txBody>
        </p:sp>
        <p:cxnSp>
          <p:nvCxnSpPr>
            <p:cNvPr id="10" name="Straight Arrow Connector 47">
              <a:extLst>
                <a:ext uri="{FF2B5EF4-FFF2-40B4-BE49-F238E27FC236}">
                  <a16:creationId xmlns:a16="http://schemas.microsoft.com/office/drawing/2014/main" id="{985D2D16-FD7F-C179-D734-19D3FF33D6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3">
              <a:extLst>
                <a:ext uri="{FF2B5EF4-FFF2-40B4-BE49-F238E27FC236}">
                  <a16:creationId xmlns:a16="http://schemas.microsoft.com/office/drawing/2014/main" id="{D4341753-54B0-F6B5-61AA-37DF21B623A4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6146976" y="2563290"/>
              <a:ext cx="2727345" cy="126835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47">
              <a:extLst>
                <a:ext uri="{FF2B5EF4-FFF2-40B4-BE49-F238E27FC236}">
                  <a16:creationId xmlns:a16="http://schemas.microsoft.com/office/drawing/2014/main" id="{9F31E954-5A85-F46C-E91D-74C69F9517A5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 flipV="1">
              <a:off x="9532466" y="3304610"/>
              <a:ext cx="1072620" cy="3148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271EA02-FEA1-F708-B587-3AC60C2220E2}"/>
                </a:ext>
              </a:extLst>
            </p:cNvPr>
            <p:cNvSpPr txBox="1"/>
            <p:nvPr/>
          </p:nvSpPr>
          <p:spPr>
            <a:xfrm>
              <a:off x="4851064" y="3015631"/>
              <a:ext cx="1431701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Poumon</a:t>
              </a:r>
            </a:p>
          </p:txBody>
        </p:sp>
        <p:cxnSp>
          <p:nvCxnSpPr>
            <p:cNvPr id="14" name="Straight Arrow Connector 31">
              <a:extLst>
                <a:ext uri="{FF2B5EF4-FFF2-40B4-BE49-F238E27FC236}">
                  <a16:creationId xmlns:a16="http://schemas.microsoft.com/office/drawing/2014/main" id="{81BB4AAD-4A34-84BF-FF5D-3A454A4C2ABC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6282765" y="3250631"/>
              <a:ext cx="2311944" cy="9555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2">
              <a:extLst>
                <a:ext uri="{FF2B5EF4-FFF2-40B4-BE49-F238E27FC236}">
                  <a16:creationId xmlns:a16="http://schemas.microsoft.com/office/drawing/2014/main" id="{DAEB5E07-ABE6-99CD-469E-81BA14C202EF}"/>
                </a:ext>
              </a:extLst>
            </p:cNvPr>
            <p:cNvSpPr txBox="1"/>
            <p:nvPr/>
          </p:nvSpPr>
          <p:spPr>
            <a:xfrm>
              <a:off x="4906656" y="3831647"/>
              <a:ext cx="1431701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fr-FR" sz="2400" noProof="0" dirty="0"/>
                <a:t>Alvéoles</a:t>
              </a:r>
            </a:p>
          </p:txBody>
        </p:sp>
        <p:cxnSp>
          <p:nvCxnSpPr>
            <p:cNvPr id="16" name="Straight Arrow Connector 50">
              <a:extLst>
                <a:ext uri="{FF2B5EF4-FFF2-40B4-BE49-F238E27FC236}">
                  <a16:creationId xmlns:a16="http://schemas.microsoft.com/office/drawing/2014/main" id="{8E677EED-A3A9-9285-51A2-1627AB608872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5622507" y="4301647"/>
              <a:ext cx="958100" cy="9060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50">
              <a:extLst>
                <a:ext uri="{FF2B5EF4-FFF2-40B4-BE49-F238E27FC236}">
                  <a16:creationId xmlns:a16="http://schemas.microsoft.com/office/drawing/2014/main" id="{9B278F55-E4FC-0794-5EF5-9F776438619F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5622507" y="4301647"/>
              <a:ext cx="1527616" cy="9060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2">
              <a:extLst>
                <a:ext uri="{FF2B5EF4-FFF2-40B4-BE49-F238E27FC236}">
                  <a16:creationId xmlns:a16="http://schemas.microsoft.com/office/drawing/2014/main" id="{E5124039-6A02-F02F-9198-5532C67D8828}"/>
                </a:ext>
              </a:extLst>
            </p:cNvPr>
            <p:cNvSpPr txBox="1"/>
            <p:nvPr/>
          </p:nvSpPr>
          <p:spPr>
            <a:xfrm>
              <a:off x="10533537" y="4146679"/>
              <a:ext cx="1807064" cy="865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Bronche</a:t>
              </a:r>
            </a:p>
            <a:p>
              <a:r>
                <a:rPr lang="fr-FR" sz="2400" noProof="0" dirty="0"/>
                <a:t>Bronchioles</a:t>
              </a:r>
            </a:p>
          </p:txBody>
        </p:sp>
        <p:cxnSp>
          <p:nvCxnSpPr>
            <p:cNvPr id="19" name="Straight Arrow Connector 38">
              <a:extLst>
                <a:ext uri="{FF2B5EF4-FFF2-40B4-BE49-F238E27FC236}">
                  <a16:creationId xmlns:a16="http://schemas.microsoft.com/office/drawing/2014/main" id="{4374ECB0-A55D-DA28-F66C-B5F90A70C0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43">
              <a:extLst>
                <a:ext uri="{FF2B5EF4-FFF2-40B4-BE49-F238E27FC236}">
                  <a16:creationId xmlns:a16="http://schemas.microsoft.com/office/drawing/2014/main" id="{FC8DBEED-40CE-F727-FFD4-0543DC3294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BB5F1AAD-DBFE-35E0-3AD2-B41A9805DC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174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9BE8E-6D04-02D2-996B-096BE9D1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286CE-01A7-0B4B-A210-0F7D4B6AA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Maintenant, nous allons reconnaître le rôle de chaque organe. Commençons par le rôle du nez et de la bouche.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73AD3A-DE96-345E-1C23-9277A4DB1F5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cxnSp>
        <p:nvCxnSpPr>
          <p:cNvPr id="41" name="Straight Arrow Connector 14">
            <a:extLst>
              <a:ext uri="{FF2B5EF4-FFF2-40B4-BE49-F238E27FC236}">
                <a16:creationId xmlns:a16="http://schemas.microsoft.com/office/drawing/2014/main" id="{8950BBCF-A282-E3D2-F107-ADAC7E8E8C36}"/>
              </a:ext>
            </a:extLst>
          </p:cNvPr>
          <p:cNvCxnSpPr>
            <a:cxnSpLocks/>
            <a:stCxn id="42" idx="1"/>
            <a:endCxn id="44" idx="1"/>
          </p:cNvCxnSpPr>
          <p:nvPr/>
        </p:nvCxnSpPr>
        <p:spPr>
          <a:xfrm>
            <a:off x="7013024" y="3112983"/>
            <a:ext cx="529782" cy="306075"/>
          </a:xfrm>
          <a:prstGeom prst="straightConnector1">
            <a:avLst/>
          </a:prstGeom>
          <a:noFill/>
          <a:ln w="190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2" name="Right Brace 28">
            <a:extLst>
              <a:ext uri="{FF2B5EF4-FFF2-40B4-BE49-F238E27FC236}">
                <a16:creationId xmlns:a16="http://schemas.microsoft.com/office/drawing/2014/main" id="{8DF65A3E-11C4-37B9-F800-237DB7F373CC}"/>
              </a:ext>
            </a:extLst>
          </p:cNvPr>
          <p:cNvSpPr/>
          <p:nvPr/>
        </p:nvSpPr>
        <p:spPr>
          <a:xfrm>
            <a:off x="6681608" y="2770955"/>
            <a:ext cx="331416" cy="684055"/>
          </a:xfrm>
          <a:prstGeom prst="rightBrace">
            <a:avLst/>
          </a:prstGeom>
          <a:noFill/>
          <a:ln w="28575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: Rounded Corners 29">
            <a:extLst>
              <a:ext uri="{FF2B5EF4-FFF2-40B4-BE49-F238E27FC236}">
                <a16:creationId xmlns:a16="http://schemas.microsoft.com/office/drawing/2014/main" id="{3068F919-981B-1A04-F052-70CD83C84DD8}"/>
              </a:ext>
            </a:extLst>
          </p:cNvPr>
          <p:cNvSpPr/>
          <p:nvPr/>
        </p:nvSpPr>
        <p:spPr>
          <a:xfrm>
            <a:off x="7542806" y="1812818"/>
            <a:ext cx="3749848" cy="884584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Permettent l'entrée de l'air dans le corps</a:t>
            </a:r>
          </a:p>
        </p:txBody>
      </p:sp>
      <p:sp>
        <p:nvSpPr>
          <p:cNvPr id="44" name="Rectangle: Rounded Corners 30">
            <a:extLst>
              <a:ext uri="{FF2B5EF4-FFF2-40B4-BE49-F238E27FC236}">
                <a16:creationId xmlns:a16="http://schemas.microsoft.com/office/drawing/2014/main" id="{0654CD32-FB35-A518-0E60-FD29B71C4E81}"/>
              </a:ext>
            </a:extLst>
          </p:cNvPr>
          <p:cNvSpPr/>
          <p:nvPr/>
        </p:nvSpPr>
        <p:spPr>
          <a:xfrm>
            <a:off x="7542806" y="2976766"/>
            <a:ext cx="3749848" cy="884584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nez filtre, humidifie et réchauffe l’air.</a:t>
            </a:r>
          </a:p>
        </p:txBody>
      </p:sp>
      <p:cxnSp>
        <p:nvCxnSpPr>
          <p:cNvPr id="45" name="Straight Arrow Connector 35">
            <a:extLst>
              <a:ext uri="{FF2B5EF4-FFF2-40B4-BE49-F238E27FC236}">
                <a16:creationId xmlns:a16="http://schemas.microsoft.com/office/drawing/2014/main" id="{A3C13D8B-D783-FF03-5CA1-E38225FD8069}"/>
              </a:ext>
            </a:extLst>
          </p:cNvPr>
          <p:cNvCxnSpPr>
            <a:cxnSpLocks/>
            <a:stCxn id="42" idx="1"/>
            <a:endCxn id="43" idx="1"/>
          </p:cNvCxnSpPr>
          <p:nvPr/>
        </p:nvCxnSpPr>
        <p:spPr>
          <a:xfrm flipV="1">
            <a:off x="7013024" y="2255110"/>
            <a:ext cx="529782" cy="857873"/>
          </a:xfrm>
          <a:prstGeom prst="straightConnector1">
            <a:avLst/>
          </a:prstGeom>
          <a:noFill/>
          <a:ln w="190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2BC6FD71-4CA6-8A5E-AC53-50C6006538EB}"/>
              </a:ext>
            </a:extLst>
          </p:cNvPr>
          <p:cNvGrpSpPr/>
          <p:nvPr/>
        </p:nvGrpSpPr>
        <p:grpSpPr>
          <a:xfrm>
            <a:off x="636671" y="1812818"/>
            <a:ext cx="6468188" cy="4025848"/>
            <a:chOff x="5477103" y="1933532"/>
            <a:chExt cx="6468188" cy="4025848"/>
          </a:xfrm>
        </p:grpSpPr>
        <p:sp>
          <p:nvSpPr>
            <p:cNvPr id="47" name="ZoneTexte 12">
              <a:extLst>
                <a:ext uri="{FF2B5EF4-FFF2-40B4-BE49-F238E27FC236}">
                  <a16:creationId xmlns:a16="http://schemas.microsoft.com/office/drawing/2014/main" id="{02833FF4-03D2-6FF8-1F6E-D0E0873D31B4}"/>
                </a:ext>
              </a:extLst>
            </p:cNvPr>
            <p:cNvSpPr txBox="1"/>
            <p:nvPr/>
          </p:nvSpPr>
          <p:spPr>
            <a:xfrm>
              <a:off x="10605086" y="3101092"/>
              <a:ext cx="1109602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Bouche</a:t>
              </a:r>
            </a:p>
          </p:txBody>
        </p:sp>
        <p:sp>
          <p:nvSpPr>
            <p:cNvPr id="48" name="ZoneTexte 12">
              <a:extLst>
                <a:ext uri="{FF2B5EF4-FFF2-40B4-BE49-F238E27FC236}">
                  <a16:creationId xmlns:a16="http://schemas.microsoft.com/office/drawing/2014/main" id="{A6EB6257-A32C-8C47-D683-44587B5109F6}"/>
                </a:ext>
              </a:extLst>
            </p:cNvPr>
            <p:cNvSpPr txBox="1"/>
            <p:nvPr/>
          </p:nvSpPr>
          <p:spPr>
            <a:xfrm>
              <a:off x="10618771" y="2812114"/>
              <a:ext cx="899280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49" name="Image 48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B3EE30F4-33D1-91B8-1846-D8A574346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50" name="ZoneTexte 12">
              <a:extLst>
                <a:ext uri="{FF2B5EF4-FFF2-40B4-BE49-F238E27FC236}">
                  <a16:creationId xmlns:a16="http://schemas.microsoft.com/office/drawing/2014/main" id="{34E07069-57A1-A6B1-9B14-EC205D5DA481}"/>
                </a:ext>
              </a:extLst>
            </p:cNvPr>
            <p:cNvSpPr txBox="1"/>
            <p:nvPr/>
          </p:nvSpPr>
          <p:spPr>
            <a:xfrm>
              <a:off x="5477103" y="2329910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Trachée</a:t>
              </a:r>
            </a:p>
          </p:txBody>
        </p:sp>
        <p:cxnSp>
          <p:nvCxnSpPr>
            <p:cNvPr id="51" name="Straight Arrow Connector 47">
              <a:extLst>
                <a:ext uri="{FF2B5EF4-FFF2-40B4-BE49-F238E27FC236}">
                  <a16:creationId xmlns:a16="http://schemas.microsoft.com/office/drawing/2014/main" id="{3BECA66E-2D75-BD91-487D-A7BBD2E858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2" name="Straight Arrow Connector 13">
              <a:extLst>
                <a:ext uri="{FF2B5EF4-FFF2-40B4-BE49-F238E27FC236}">
                  <a16:creationId xmlns:a16="http://schemas.microsoft.com/office/drawing/2014/main" id="{D072D75E-A832-0C40-F444-5F03707CFB8F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2686056"/>
              <a:ext cx="2462476" cy="1020705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3" name="Straight Arrow Connector 47">
              <a:extLst>
                <a:ext uri="{FF2B5EF4-FFF2-40B4-BE49-F238E27FC236}">
                  <a16:creationId xmlns:a16="http://schemas.microsoft.com/office/drawing/2014/main" id="{AD3252E1-5CAB-80B6-CB24-4305071E18C9}"/>
                </a:ext>
              </a:extLst>
            </p:cNvPr>
            <p:cNvCxnSpPr>
              <a:cxnSpLocks/>
              <a:stCxn id="47" idx="1"/>
            </p:cNvCxnSpPr>
            <p:nvPr/>
          </p:nvCxnSpPr>
          <p:spPr>
            <a:xfrm flipH="1">
              <a:off x="9532466" y="3304610"/>
              <a:ext cx="107262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4" name="ZoneTexte 12">
              <a:extLst>
                <a:ext uri="{FF2B5EF4-FFF2-40B4-BE49-F238E27FC236}">
                  <a16:creationId xmlns:a16="http://schemas.microsoft.com/office/drawing/2014/main" id="{360E5800-B491-C509-CDCA-88922ECDD7DE}"/>
                </a:ext>
              </a:extLst>
            </p:cNvPr>
            <p:cNvSpPr txBox="1"/>
            <p:nvPr/>
          </p:nvSpPr>
          <p:spPr>
            <a:xfrm>
              <a:off x="5612182" y="3106701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Poumon</a:t>
              </a:r>
            </a:p>
          </p:txBody>
        </p:sp>
        <p:cxnSp>
          <p:nvCxnSpPr>
            <p:cNvPr id="55" name="Straight Arrow Connector 31">
              <a:extLst>
                <a:ext uri="{FF2B5EF4-FFF2-40B4-BE49-F238E27FC236}">
                  <a16:creationId xmlns:a16="http://schemas.microsoft.com/office/drawing/2014/main" id="{81094B30-031F-6A10-58B3-F8A176286FA4}"/>
                </a:ext>
              </a:extLst>
            </p:cNvPr>
            <p:cNvCxnSpPr>
              <a:cxnSpLocks/>
            </p:cNvCxnSpPr>
            <p:nvPr/>
          </p:nvCxnSpPr>
          <p:spPr>
            <a:xfrm>
              <a:off x="6610384" y="3398680"/>
              <a:ext cx="1984325" cy="807478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6" name="ZoneTexte 12">
              <a:extLst>
                <a:ext uri="{FF2B5EF4-FFF2-40B4-BE49-F238E27FC236}">
                  <a16:creationId xmlns:a16="http://schemas.microsoft.com/office/drawing/2014/main" id="{7313A511-6664-3BAB-0751-35972C632A62}"/>
                </a:ext>
              </a:extLst>
            </p:cNvPr>
            <p:cNvSpPr txBox="1"/>
            <p:nvPr/>
          </p:nvSpPr>
          <p:spPr>
            <a:xfrm>
              <a:off x="5662878" y="3849454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Alvéoles</a:t>
              </a:r>
            </a:p>
          </p:txBody>
        </p:sp>
        <p:cxnSp>
          <p:nvCxnSpPr>
            <p:cNvPr id="57" name="Straight Arrow Connector 50">
              <a:extLst>
                <a:ext uri="{FF2B5EF4-FFF2-40B4-BE49-F238E27FC236}">
                  <a16:creationId xmlns:a16="http://schemas.microsoft.com/office/drawing/2014/main" id="{805C9FAB-3C9A-6EEC-5D4A-3A87529DE4DE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197400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8" name="Straight Arrow Connector 50">
              <a:extLst>
                <a:ext uri="{FF2B5EF4-FFF2-40B4-BE49-F238E27FC236}">
                  <a16:creationId xmlns:a16="http://schemas.microsoft.com/office/drawing/2014/main" id="{96879133-73ED-F94D-0748-F0357614559A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766916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9" name="ZoneTexte 12">
              <a:extLst>
                <a:ext uri="{FF2B5EF4-FFF2-40B4-BE49-F238E27FC236}">
                  <a16:creationId xmlns:a16="http://schemas.microsoft.com/office/drawing/2014/main" id="{AA08015D-AF0C-45BE-2D69-F050CB112E24}"/>
                </a:ext>
              </a:extLst>
            </p:cNvPr>
            <p:cNvSpPr txBox="1"/>
            <p:nvPr/>
          </p:nvSpPr>
          <p:spPr>
            <a:xfrm>
              <a:off x="10543369" y="4292606"/>
              <a:ext cx="1401922" cy="67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Bronche</a:t>
              </a:r>
            </a:p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Bronchioles</a:t>
              </a:r>
            </a:p>
          </p:txBody>
        </p:sp>
        <p:cxnSp>
          <p:nvCxnSpPr>
            <p:cNvPr id="60" name="Straight Arrow Connector 38">
              <a:extLst>
                <a:ext uri="{FF2B5EF4-FFF2-40B4-BE49-F238E27FC236}">
                  <a16:creationId xmlns:a16="http://schemas.microsoft.com/office/drawing/2014/main" id="{4EB68112-776A-7999-883F-9BB1FF6857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1" name="Straight Arrow Connector 43">
              <a:extLst>
                <a:ext uri="{FF2B5EF4-FFF2-40B4-BE49-F238E27FC236}">
                  <a16:creationId xmlns:a16="http://schemas.microsoft.com/office/drawing/2014/main" id="{229D8FE9-28B4-BE5C-CB4A-87C9839D1B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89D1CEAC-585E-2A7C-7440-53BB8AC323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8632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D8E42-0686-1F36-1872-8131805E6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BA696-BE81-EFDE-B78C-B71B62A6A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Rôle de la trachée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5FD9A7-8B88-F770-7A86-B9D2CB1396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2" name="Right Brace 28">
            <a:extLst>
              <a:ext uri="{FF2B5EF4-FFF2-40B4-BE49-F238E27FC236}">
                <a16:creationId xmlns:a16="http://schemas.microsoft.com/office/drawing/2014/main" id="{30DD7FB1-4E6F-EDC9-6042-C36F299DB530}"/>
              </a:ext>
            </a:extLst>
          </p:cNvPr>
          <p:cNvSpPr/>
          <p:nvPr/>
        </p:nvSpPr>
        <p:spPr>
          <a:xfrm rot="10800000">
            <a:off x="5306712" y="2183420"/>
            <a:ext cx="270701" cy="700016"/>
          </a:xfrm>
          <a:prstGeom prst="rightBrace">
            <a:avLst/>
          </a:prstGeom>
          <a:noFill/>
          <a:ln w="28575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Rounded Corners 30">
            <a:extLst>
              <a:ext uri="{FF2B5EF4-FFF2-40B4-BE49-F238E27FC236}">
                <a16:creationId xmlns:a16="http://schemas.microsoft.com/office/drawing/2014/main" id="{6E376DA7-8238-431F-B433-5592A979ECE6}"/>
              </a:ext>
            </a:extLst>
          </p:cNvPr>
          <p:cNvSpPr/>
          <p:nvPr/>
        </p:nvSpPr>
        <p:spPr>
          <a:xfrm>
            <a:off x="673949" y="2023574"/>
            <a:ext cx="4540177" cy="1020705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Conduit l'air de la bouche et du nez vers les poumons.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7F915E5-9FB0-CAC1-E935-48144FFD24CE}"/>
              </a:ext>
            </a:extLst>
          </p:cNvPr>
          <p:cNvGrpSpPr/>
          <p:nvPr/>
        </p:nvGrpSpPr>
        <p:grpSpPr>
          <a:xfrm>
            <a:off x="5477103" y="1933532"/>
            <a:ext cx="6468188" cy="4025848"/>
            <a:chOff x="5477103" y="1933532"/>
            <a:chExt cx="6468188" cy="4025848"/>
          </a:xfrm>
        </p:grpSpPr>
        <p:sp>
          <p:nvSpPr>
            <p:cNvPr id="25" name="ZoneTexte 12">
              <a:extLst>
                <a:ext uri="{FF2B5EF4-FFF2-40B4-BE49-F238E27FC236}">
                  <a16:creationId xmlns:a16="http://schemas.microsoft.com/office/drawing/2014/main" id="{A3758FC7-5F28-EC47-F5DE-4ABA1599B117}"/>
                </a:ext>
              </a:extLst>
            </p:cNvPr>
            <p:cNvSpPr txBox="1"/>
            <p:nvPr/>
          </p:nvSpPr>
          <p:spPr>
            <a:xfrm>
              <a:off x="10605086" y="3101092"/>
              <a:ext cx="1109602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Bouche</a:t>
              </a:r>
            </a:p>
          </p:txBody>
        </p:sp>
        <p:sp>
          <p:nvSpPr>
            <p:cNvPr id="26" name="ZoneTexte 12">
              <a:extLst>
                <a:ext uri="{FF2B5EF4-FFF2-40B4-BE49-F238E27FC236}">
                  <a16:creationId xmlns:a16="http://schemas.microsoft.com/office/drawing/2014/main" id="{F8D28A5D-7FFB-7350-6DE6-E99CBBC5BC3E}"/>
                </a:ext>
              </a:extLst>
            </p:cNvPr>
            <p:cNvSpPr txBox="1"/>
            <p:nvPr/>
          </p:nvSpPr>
          <p:spPr>
            <a:xfrm>
              <a:off x="10618771" y="2812114"/>
              <a:ext cx="899280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27" name="Image 26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A4A52420-8EB9-DE71-941A-D8D745C35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28" name="ZoneTexte 12">
              <a:extLst>
                <a:ext uri="{FF2B5EF4-FFF2-40B4-BE49-F238E27FC236}">
                  <a16:creationId xmlns:a16="http://schemas.microsoft.com/office/drawing/2014/main" id="{94E2FEE2-185A-7EEE-1447-17EF6E912F07}"/>
                </a:ext>
              </a:extLst>
            </p:cNvPr>
            <p:cNvSpPr txBox="1"/>
            <p:nvPr/>
          </p:nvSpPr>
          <p:spPr>
            <a:xfrm>
              <a:off x="5477103" y="2329910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Trachée</a:t>
              </a:r>
            </a:p>
          </p:txBody>
        </p:sp>
        <p:cxnSp>
          <p:nvCxnSpPr>
            <p:cNvPr id="29" name="Straight Arrow Connector 47">
              <a:extLst>
                <a:ext uri="{FF2B5EF4-FFF2-40B4-BE49-F238E27FC236}">
                  <a16:creationId xmlns:a16="http://schemas.microsoft.com/office/drawing/2014/main" id="{F9002400-A67D-5C31-79F0-BE96CD68F0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0" name="Straight Arrow Connector 13">
              <a:extLst>
                <a:ext uri="{FF2B5EF4-FFF2-40B4-BE49-F238E27FC236}">
                  <a16:creationId xmlns:a16="http://schemas.microsoft.com/office/drawing/2014/main" id="{D200A0EA-F63E-3340-31A6-E21EC3BC3017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2686056"/>
              <a:ext cx="2462476" cy="1020705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1" name="Straight Arrow Connector 47">
              <a:extLst>
                <a:ext uri="{FF2B5EF4-FFF2-40B4-BE49-F238E27FC236}">
                  <a16:creationId xmlns:a16="http://schemas.microsoft.com/office/drawing/2014/main" id="{DA960867-640B-6AE1-D575-51AD3988854C}"/>
                </a:ext>
              </a:extLst>
            </p:cNvPr>
            <p:cNvCxnSpPr>
              <a:cxnSpLocks/>
              <a:stCxn id="25" idx="1"/>
            </p:cNvCxnSpPr>
            <p:nvPr/>
          </p:nvCxnSpPr>
          <p:spPr>
            <a:xfrm flipH="1">
              <a:off x="9532466" y="3304610"/>
              <a:ext cx="107262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2" name="ZoneTexte 12">
              <a:extLst>
                <a:ext uri="{FF2B5EF4-FFF2-40B4-BE49-F238E27FC236}">
                  <a16:creationId xmlns:a16="http://schemas.microsoft.com/office/drawing/2014/main" id="{FC789624-2671-09EA-0D07-47219C803689}"/>
                </a:ext>
              </a:extLst>
            </p:cNvPr>
            <p:cNvSpPr txBox="1"/>
            <p:nvPr/>
          </p:nvSpPr>
          <p:spPr>
            <a:xfrm>
              <a:off x="5612182" y="3106701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Poumon</a:t>
              </a:r>
            </a:p>
          </p:txBody>
        </p:sp>
        <p:cxnSp>
          <p:nvCxnSpPr>
            <p:cNvPr id="33" name="Straight Arrow Connector 31">
              <a:extLst>
                <a:ext uri="{FF2B5EF4-FFF2-40B4-BE49-F238E27FC236}">
                  <a16:creationId xmlns:a16="http://schemas.microsoft.com/office/drawing/2014/main" id="{FCB6BAE6-94D4-1253-FD14-BCFAC8676048}"/>
                </a:ext>
              </a:extLst>
            </p:cNvPr>
            <p:cNvCxnSpPr>
              <a:cxnSpLocks/>
            </p:cNvCxnSpPr>
            <p:nvPr/>
          </p:nvCxnSpPr>
          <p:spPr>
            <a:xfrm>
              <a:off x="6610384" y="3398680"/>
              <a:ext cx="1984325" cy="807478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4" name="ZoneTexte 12">
              <a:extLst>
                <a:ext uri="{FF2B5EF4-FFF2-40B4-BE49-F238E27FC236}">
                  <a16:creationId xmlns:a16="http://schemas.microsoft.com/office/drawing/2014/main" id="{2E525A50-7E22-516F-3D07-1F4A157B349A}"/>
                </a:ext>
              </a:extLst>
            </p:cNvPr>
            <p:cNvSpPr txBox="1"/>
            <p:nvPr/>
          </p:nvSpPr>
          <p:spPr>
            <a:xfrm>
              <a:off x="5662878" y="3849454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Alvéoles</a:t>
              </a:r>
            </a:p>
          </p:txBody>
        </p:sp>
        <p:cxnSp>
          <p:nvCxnSpPr>
            <p:cNvPr id="35" name="Straight Arrow Connector 50">
              <a:extLst>
                <a:ext uri="{FF2B5EF4-FFF2-40B4-BE49-F238E27FC236}">
                  <a16:creationId xmlns:a16="http://schemas.microsoft.com/office/drawing/2014/main" id="{5634B4E3-264E-8249-4E4E-9DA7B8E203D8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197400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Straight Arrow Connector 50">
              <a:extLst>
                <a:ext uri="{FF2B5EF4-FFF2-40B4-BE49-F238E27FC236}">
                  <a16:creationId xmlns:a16="http://schemas.microsoft.com/office/drawing/2014/main" id="{BAF0AE06-4F56-D64F-1589-7760EE43374C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766916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7" name="ZoneTexte 12">
              <a:extLst>
                <a:ext uri="{FF2B5EF4-FFF2-40B4-BE49-F238E27FC236}">
                  <a16:creationId xmlns:a16="http://schemas.microsoft.com/office/drawing/2014/main" id="{9DA3F13A-9781-789A-DA3D-34DC031208E7}"/>
                </a:ext>
              </a:extLst>
            </p:cNvPr>
            <p:cNvSpPr txBox="1"/>
            <p:nvPr/>
          </p:nvSpPr>
          <p:spPr>
            <a:xfrm>
              <a:off x="10543369" y="4292606"/>
              <a:ext cx="1401922" cy="67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Bronche</a:t>
              </a:r>
            </a:p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Bronchioles</a:t>
              </a:r>
            </a:p>
          </p:txBody>
        </p:sp>
        <p:cxnSp>
          <p:nvCxnSpPr>
            <p:cNvPr id="38" name="Straight Arrow Connector 38">
              <a:extLst>
                <a:ext uri="{FF2B5EF4-FFF2-40B4-BE49-F238E27FC236}">
                  <a16:creationId xmlns:a16="http://schemas.microsoft.com/office/drawing/2014/main" id="{B8B73D77-4DDE-8119-E99E-AFC44B6FD8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9" name="Straight Arrow Connector 43">
              <a:extLst>
                <a:ext uri="{FF2B5EF4-FFF2-40B4-BE49-F238E27FC236}">
                  <a16:creationId xmlns:a16="http://schemas.microsoft.com/office/drawing/2014/main" id="{BBC0313B-4FF5-E658-72B4-E010FC06DB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710007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F9F2-FC02-53DE-E492-5135752E9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56414E-A895-3C49-84AC-43FE6EC8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Rôle des bronches et des bronchioles.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D305D6-A05C-808B-F88B-DB2914DC8F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ight Brace 28">
            <a:extLst>
              <a:ext uri="{FF2B5EF4-FFF2-40B4-BE49-F238E27FC236}">
                <a16:creationId xmlns:a16="http://schemas.microsoft.com/office/drawing/2014/main" id="{CBF52119-CB92-80B1-052D-A5A25BBB0FA1}"/>
              </a:ext>
            </a:extLst>
          </p:cNvPr>
          <p:cNvSpPr/>
          <p:nvPr/>
        </p:nvSpPr>
        <p:spPr>
          <a:xfrm>
            <a:off x="7500714" y="4076365"/>
            <a:ext cx="272866" cy="741681"/>
          </a:xfrm>
          <a:prstGeom prst="rightBrace">
            <a:avLst/>
          </a:prstGeom>
          <a:noFill/>
          <a:ln w="28575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30">
            <a:extLst>
              <a:ext uri="{FF2B5EF4-FFF2-40B4-BE49-F238E27FC236}">
                <a16:creationId xmlns:a16="http://schemas.microsoft.com/office/drawing/2014/main" id="{97678268-E258-28D7-F3E9-92ED43174195}"/>
              </a:ext>
            </a:extLst>
          </p:cNvPr>
          <p:cNvSpPr/>
          <p:nvPr/>
        </p:nvSpPr>
        <p:spPr>
          <a:xfrm>
            <a:off x="7851828" y="3935286"/>
            <a:ext cx="3710908" cy="97359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Conduisent l'air de la trachée aux alvéoles.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D11E0CE-CF19-D4FA-F345-5BD349804420}"/>
              </a:ext>
            </a:extLst>
          </p:cNvPr>
          <p:cNvGrpSpPr/>
          <p:nvPr/>
        </p:nvGrpSpPr>
        <p:grpSpPr>
          <a:xfrm>
            <a:off x="1274348" y="1727054"/>
            <a:ext cx="6468188" cy="4025848"/>
            <a:chOff x="5477103" y="1933532"/>
            <a:chExt cx="6468188" cy="4025848"/>
          </a:xfrm>
        </p:grpSpPr>
        <p:sp>
          <p:nvSpPr>
            <p:cNvPr id="7" name="ZoneTexte 12">
              <a:extLst>
                <a:ext uri="{FF2B5EF4-FFF2-40B4-BE49-F238E27FC236}">
                  <a16:creationId xmlns:a16="http://schemas.microsoft.com/office/drawing/2014/main" id="{C4CFF150-4399-57F9-0915-3B48B22BA698}"/>
                </a:ext>
              </a:extLst>
            </p:cNvPr>
            <p:cNvSpPr txBox="1"/>
            <p:nvPr/>
          </p:nvSpPr>
          <p:spPr>
            <a:xfrm>
              <a:off x="10605086" y="3101092"/>
              <a:ext cx="1109602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Bouche</a:t>
              </a:r>
            </a:p>
          </p:txBody>
        </p:sp>
        <p:sp>
          <p:nvSpPr>
            <p:cNvPr id="8" name="ZoneTexte 12">
              <a:extLst>
                <a:ext uri="{FF2B5EF4-FFF2-40B4-BE49-F238E27FC236}">
                  <a16:creationId xmlns:a16="http://schemas.microsoft.com/office/drawing/2014/main" id="{BDF77AF5-9DF3-0F7A-5A5C-2D915A3832CD}"/>
                </a:ext>
              </a:extLst>
            </p:cNvPr>
            <p:cNvSpPr txBox="1"/>
            <p:nvPr/>
          </p:nvSpPr>
          <p:spPr>
            <a:xfrm>
              <a:off x="10618771" y="2812114"/>
              <a:ext cx="899280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9" name="Image 8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9FA1FB98-CE1F-B87F-6BBB-50CF3E9FB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10" name="ZoneTexte 12">
              <a:extLst>
                <a:ext uri="{FF2B5EF4-FFF2-40B4-BE49-F238E27FC236}">
                  <a16:creationId xmlns:a16="http://schemas.microsoft.com/office/drawing/2014/main" id="{F68AC775-D81C-D9D5-8499-C42D1D064EAA}"/>
                </a:ext>
              </a:extLst>
            </p:cNvPr>
            <p:cNvSpPr txBox="1"/>
            <p:nvPr/>
          </p:nvSpPr>
          <p:spPr>
            <a:xfrm>
              <a:off x="5477103" y="2329910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Trachée</a:t>
              </a:r>
            </a:p>
          </p:txBody>
        </p:sp>
        <p:cxnSp>
          <p:nvCxnSpPr>
            <p:cNvPr id="11" name="Straight Arrow Connector 47">
              <a:extLst>
                <a:ext uri="{FF2B5EF4-FFF2-40B4-BE49-F238E27FC236}">
                  <a16:creationId xmlns:a16="http://schemas.microsoft.com/office/drawing/2014/main" id="{994C2309-56DE-BB29-7FD6-0EA9D4180B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2" name="Straight Arrow Connector 13">
              <a:extLst>
                <a:ext uri="{FF2B5EF4-FFF2-40B4-BE49-F238E27FC236}">
                  <a16:creationId xmlns:a16="http://schemas.microsoft.com/office/drawing/2014/main" id="{F4FAC624-4916-0245-9134-1BFB0237C818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2686056"/>
              <a:ext cx="2462476" cy="1020705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3" name="Straight Arrow Connector 47">
              <a:extLst>
                <a:ext uri="{FF2B5EF4-FFF2-40B4-BE49-F238E27FC236}">
                  <a16:creationId xmlns:a16="http://schemas.microsoft.com/office/drawing/2014/main" id="{97AA778D-8AEB-1FB3-5381-EAAE1D612183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9532466" y="3304610"/>
              <a:ext cx="107262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4" name="ZoneTexte 12">
              <a:extLst>
                <a:ext uri="{FF2B5EF4-FFF2-40B4-BE49-F238E27FC236}">
                  <a16:creationId xmlns:a16="http://schemas.microsoft.com/office/drawing/2014/main" id="{E5A35E6C-6884-47FE-677F-A615C6FB27E1}"/>
                </a:ext>
              </a:extLst>
            </p:cNvPr>
            <p:cNvSpPr txBox="1"/>
            <p:nvPr/>
          </p:nvSpPr>
          <p:spPr>
            <a:xfrm>
              <a:off x="5612182" y="3106701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Poumon</a:t>
              </a:r>
            </a:p>
          </p:txBody>
        </p:sp>
        <p:cxnSp>
          <p:nvCxnSpPr>
            <p:cNvPr id="15" name="Straight Arrow Connector 31">
              <a:extLst>
                <a:ext uri="{FF2B5EF4-FFF2-40B4-BE49-F238E27FC236}">
                  <a16:creationId xmlns:a16="http://schemas.microsoft.com/office/drawing/2014/main" id="{9775E0B6-F1BB-38D4-F3EB-0DA37C1D608C}"/>
                </a:ext>
              </a:extLst>
            </p:cNvPr>
            <p:cNvCxnSpPr>
              <a:cxnSpLocks/>
            </p:cNvCxnSpPr>
            <p:nvPr/>
          </p:nvCxnSpPr>
          <p:spPr>
            <a:xfrm>
              <a:off x="6610384" y="3398680"/>
              <a:ext cx="1984325" cy="807478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ZoneTexte 12">
              <a:extLst>
                <a:ext uri="{FF2B5EF4-FFF2-40B4-BE49-F238E27FC236}">
                  <a16:creationId xmlns:a16="http://schemas.microsoft.com/office/drawing/2014/main" id="{CD4CC6F8-7544-7FCD-9CCD-45A339C3B78D}"/>
                </a:ext>
              </a:extLst>
            </p:cNvPr>
            <p:cNvSpPr txBox="1"/>
            <p:nvPr/>
          </p:nvSpPr>
          <p:spPr>
            <a:xfrm>
              <a:off x="5662878" y="3849454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Alvéoles</a:t>
              </a:r>
            </a:p>
          </p:txBody>
        </p:sp>
        <p:cxnSp>
          <p:nvCxnSpPr>
            <p:cNvPr id="17" name="Straight Arrow Connector 50">
              <a:extLst>
                <a:ext uri="{FF2B5EF4-FFF2-40B4-BE49-F238E27FC236}">
                  <a16:creationId xmlns:a16="http://schemas.microsoft.com/office/drawing/2014/main" id="{4110D47B-E73A-DB41-A31A-13735B6BB50C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197400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8" name="Straight Arrow Connector 50">
              <a:extLst>
                <a:ext uri="{FF2B5EF4-FFF2-40B4-BE49-F238E27FC236}">
                  <a16:creationId xmlns:a16="http://schemas.microsoft.com/office/drawing/2014/main" id="{35E3DC0E-5336-D688-5C83-943634B37CE8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766916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9" name="ZoneTexte 12">
              <a:extLst>
                <a:ext uri="{FF2B5EF4-FFF2-40B4-BE49-F238E27FC236}">
                  <a16:creationId xmlns:a16="http://schemas.microsoft.com/office/drawing/2014/main" id="{CB22B28F-8141-AFBA-A74D-69978FA96185}"/>
                </a:ext>
              </a:extLst>
            </p:cNvPr>
            <p:cNvSpPr txBox="1"/>
            <p:nvPr/>
          </p:nvSpPr>
          <p:spPr>
            <a:xfrm>
              <a:off x="10543369" y="4292606"/>
              <a:ext cx="1401922" cy="67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Bronche</a:t>
              </a:r>
            </a:p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Bronchioles</a:t>
              </a:r>
            </a:p>
          </p:txBody>
        </p:sp>
        <p:cxnSp>
          <p:nvCxnSpPr>
            <p:cNvPr id="20" name="Straight Arrow Connector 38">
              <a:extLst>
                <a:ext uri="{FF2B5EF4-FFF2-40B4-BE49-F238E27FC236}">
                  <a16:creationId xmlns:a16="http://schemas.microsoft.com/office/drawing/2014/main" id="{C2612AA7-02BD-EF07-F2CC-742887C23D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1" name="Straight Arrow Connector 43">
              <a:extLst>
                <a:ext uri="{FF2B5EF4-FFF2-40B4-BE49-F238E27FC236}">
                  <a16:creationId xmlns:a16="http://schemas.microsoft.com/office/drawing/2014/main" id="{6047B124-7F63-8304-22EA-59FF48B325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  <p:pic>
        <p:nvPicPr>
          <p:cNvPr id="22" name="Google Shape;289;p51">
            <a:extLst>
              <a:ext uri="{FF2B5EF4-FFF2-40B4-BE49-F238E27FC236}">
                <a16:creationId xmlns:a16="http://schemas.microsoft.com/office/drawing/2014/main" id="{DE072116-456E-1DE5-9C53-4F682BB7E1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892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EEE8-FDC2-F53D-0C79-CD89C2A37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2B01C2-1D8F-D62B-F4D2-B5B5756CA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Rôle des poumons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BE9FE7-8FA8-1AD1-C2A8-F3F94452A2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ight Brace 28">
            <a:extLst>
              <a:ext uri="{FF2B5EF4-FFF2-40B4-BE49-F238E27FC236}">
                <a16:creationId xmlns:a16="http://schemas.microsoft.com/office/drawing/2014/main" id="{1DE2A9A2-B468-3C3C-49E3-8A32EC549568}"/>
              </a:ext>
            </a:extLst>
          </p:cNvPr>
          <p:cNvSpPr/>
          <p:nvPr/>
        </p:nvSpPr>
        <p:spPr>
          <a:xfrm rot="10800000">
            <a:off x="5165762" y="2596299"/>
            <a:ext cx="279037" cy="722932"/>
          </a:xfrm>
          <a:prstGeom prst="rightBrace">
            <a:avLst/>
          </a:prstGeom>
          <a:noFill/>
          <a:ln w="28575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30">
            <a:extLst>
              <a:ext uri="{FF2B5EF4-FFF2-40B4-BE49-F238E27FC236}">
                <a16:creationId xmlns:a16="http://schemas.microsoft.com/office/drawing/2014/main" id="{1CB8AEE0-F3E0-01E1-4E86-CCBBDE7DEBB6}"/>
              </a:ext>
            </a:extLst>
          </p:cNvPr>
          <p:cNvSpPr/>
          <p:nvPr/>
        </p:nvSpPr>
        <p:spPr>
          <a:xfrm>
            <a:off x="457474" y="1902557"/>
            <a:ext cx="3972233" cy="80279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Contiennent des millions d'alvéoles </a:t>
            </a:r>
          </a:p>
        </p:txBody>
      </p:sp>
      <p:sp>
        <p:nvSpPr>
          <p:cNvPr id="6" name="Rectangle: Rounded Corners 2">
            <a:extLst>
              <a:ext uri="{FF2B5EF4-FFF2-40B4-BE49-F238E27FC236}">
                <a16:creationId xmlns:a16="http://schemas.microsoft.com/office/drawing/2014/main" id="{32795561-457B-4263-C402-A5975A31EEF7}"/>
              </a:ext>
            </a:extLst>
          </p:cNvPr>
          <p:cNvSpPr/>
          <p:nvPr/>
        </p:nvSpPr>
        <p:spPr>
          <a:xfrm>
            <a:off x="443338" y="2967071"/>
            <a:ext cx="3972233" cy="906203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Lieu des échanges gazeux respiratoires.</a:t>
            </a:r>
          </a:p>
        </p:txBody>
      </p:sp>
      <p:pic>
        <p:nvPicPr>
          <p:cNvPr id="7" name="Picture 5" descr="Modèle Du Poumon Humain Sur Blanc PNG , Poumon Humain, Maquette, Poumon  Image PNG pour le téléchargement libre">
            <a:extLst>
              <a:ext uri="{FF2B5EF4-FFF2-40B4-BE49-F238E27FC236}">
                <a16:creationId xmlns:a16="http://schemas.microsoft.com/office/drawing/2014/main" id="{0648E4B4-4EBF-6962-BBAE-FAEC0C0C0D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25" b="94375" l="8125" r="90469">
                        <a14:foregroundMark x1="39219" y1="26406" x2="25938" y2="40313"/>
                        <a14:foregroundMark x1="25938" y1="40313" x2="8125" y2="83281"/>
                        <a14:foregroundMark x1="8125" y1="83281" x2="23125" y2="86875"/>
                        <a14:foregroundMark x1="39688" y1="23750" x2="32969" y2="30781"/>
                        <a14:foregroundMark x1="84219" y1="49688" x2="87656" y2="73906"/>
                        <a14:foregroundMark x1="87656" y1="73906" x2="83594" y2="93438"/>
                        <a14:foregroundMark x1="83594" y1="93438" x2="63281" y2="86719"/>
                        <a14:foregroundMark x1="63281" y1="86719" x2="52656" y2="77813"/>
                        <a14:foregroundMark x1="86563" y1="50000" x2="90469" y2="91250"/>
                        <a14:foregroundMark x1="90469" y1="91250" x2="85156" y2="94375"/>
                        <a14:foregroundMark x1="39063" y1="22656" x2="25156" y2="35781"/>
                        <a14:foregroundMark x1="25156" y1="35781" x2="10781" y2="72656"/>
                        <a14:foregroundMark x1="10781" y1="72656" x2="10625" y2="75156"/>
                        <a14:foregroundMark x1="37344" y1="23125" x2="25313" y2="34063"/>
                        <a14:foregroundMark x1="36406" y1="22813" x2="36406" y2="22813"/>
                        <a14:foregroundMark x1="18594" y1="45000" x2="18594" y2="45000"/>
                        <a14:foregroundMark x1="17969" y1="46094" x2="17969" y2="46094"/>
                        <a14:foregroundMark x1="16719" y1="50313" x2="16719" y2="50313"/>
                        <a14:foregroundMark x1="16406" y1="50156" x2="11406" y2="68750"/>
                        <a14:foregroundMark x1="49375" y1="8125" x2="49063" y2="17188"/>
                        <a14:foregroundMark x1="20625" y1="41719" x2="19531" y2="44531"/>
                        <a14:foregroundMark x1="12656" y1="62656" x2="12344" y2="6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7323" r="7975" b="2533"/>
          <a:stretch/>
        </p:blipFill>
        <p:spPr bwMode="auto">
          <a:xfrm>
            <a:off x="1866845" y="4092655"/>
            <a:ext cx="1851045" cy="20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64D622E-5E43-14BB-13FC-349B50AD9336}"/>
              </a:ext>
            </a:extLst>
          </p:cNvPr>
          <p:cNvGrpSpPr/>
          <p:nvPr/>
        </p:nvGrpSpPr>
        <p:grpSpPr>
          <a:xfrm>
            <a:off x="5369260" y="1514200"/>
            <a:ext cx="6468188" cy="4025848"/>
            <a:chOff x="5477103" y="1933532"/>
            <a:chExt cx="6468188" cy="4025848"/>
          </a:xfrm>
        </p:grpSpPr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CD13F686-C7A0-F6E5-3DDB-5258992F3B24}"/>
                </a:ext>
              </a:extLst>
            </p:cNvPr>
            <p:cNvSpPr txBox="1"/>
            <p:nvPr/>
          </p:nvSpPr>
          <p:spPr>
            <a:xfrm>
              <a:off x="10605086" y="3101092"/>
              <a:ext cx="1109602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Bouche</a:t>
              </a:r>
            </a:p>
          </p:txBody>
        </p:sp>
        <p:sp>
          <p:nvSpPr>
            <p:cNvPr id="10" name="ZoneTexte 12">
              <a:extLst>
                <a:ext uri="{FF2B5EF4-FFF2-40B4-BE49-F238E27FC236}">
                  <a16:creationId xmlns:a16="http://schemas.microsoft.com/office/drawing/2014/main" id="{42D03709-A701-2C81-A8FF-6C7B4B0EB3FD}"/>
                </a:ext>
              </a:extLst>
            </p:cNvPr>
            <p:cNvSpPr txBox="1"/>
            <p:nvPr/>
          </p:nvSpPr>
          <p:spPr>
            <a:xfrm>
              <a:off x="10618771" y="2812114"/>
              <a:ext cx="899280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11" name="Image 10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E472A7EE-C70E-5785-4381-7E2FF8FA8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12" name="ZoneTexte 12">
              <a:extLst>
                <a:ext uri="{FF2B5EF4-FFF2-40B4-BE49-F238E27FC236}">
                  <a16:creationId xmlns:a16="http://schemas.microsoft.com/office/drawing/2014/main" id="{757D8345-4D2C-04E0-1694-54DCB84D29CE}"/>
                </a:ext>
              </a:extLst>
            </p:cNvPr>
            <p:cNvSpPr txBox="1"/>
            <p:nvPr/>
          </p:nvSpPr>
          <p:spPr>
            <a:xfrm>
              <a:off x="5477103" y="2329910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Trachée</a:t>
              </a:r>
            </a:p>
          </p:txBody>
        </p:sp>
        <p:cxnSp>
          <p:nvCxnSpPr>
            <p:cNvPr id="13" name="Straight Arrow Connector 47">
              <a:extLst>
                <a:ext uri="{FF2B5EF4-FFF2-40B4-BE49-F238E27FC236}">
                  <a16:creationId xmlns:a16="http://schemas.microsoft.com/office/drawing/2014/main" id="{B06FF1D3-54BF-C924-FEAB-FB0E009E15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12DE328-8D1D-CDE5-9CF1-EC3EEF3E1B00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2686056"/>
              <a:ext cx="2462476" cy="1020705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5" name="Straight Arrow Connector 47">
              <a:extLst>
                <a:ext uri="{FF2B5EF4-FFF2-40B4-BE49-F238E27FC236}">
                  <a16:creationId xmlns:a16="http://schemas.microsoft.com/office/drawing/2014/main" id="{D1D924FF-2CF2-DC07-E8F5-957C777D580C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>
              <a:off x="9532466" y="3304610"/>
              <a:ext cx="107262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ZoneTexte 12">
              <a:extLst>
                <a:ext uri="{FF2B5EF4-FFF2-40B4-BE49-F238E27FC236}">
                  <a16:creationId xmlns:a16="http://schemas.microsoft.com/office/drawing/2014/main" id="{DFE54887-6A36-5DBC-2191-3F479CDD89B9}"/>
                </a:ext>
              </a:extLst>
            </p:cNvPr>
            <p:cNvSpPr txBox="1"/>
            <p:nvPr/>
          </p:nvSpPr>
          <p:spPr>
            <a:xfrm>
              <a:off x="5568088" y="3124687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Poumon</a:t>
              </a:r>
            </a:p>
          </p:txBody>
        </p:sp>
        <p:cxnSp>
          <p:nvCxnSpPr>
            <p:cNvPr id="17" name="Straight Arrow Connector 31">
              <a:extLst>
                <a:ext uri="{FF2B5EF4-FFF2-40B4-BE49-F238E27FC236}">
                  <a16:creationId xmlns:a16="http://schemas.microsoft.com/office/drawing/2014/main" id="{F8B3A4DB-C0E9-3A15-6595-2DB2D27C0DD4}"/>
                </a:ext>
              </a:extLst>
            </p:cNvPr>
            <p:cNvCxnSpPr>
              <a:cxnSpLocks/>
            </p:cNvCxnSpPr>
            <p:nvPr/>
          </p:nvCxnSpPr>
          <p:spPr>
            <a:xfrm>
              <a:off x="6610384" y="3398680"/>
              <a:ext cx="1984325" cy="807478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8" name="ZoneTexte 12">
              <a:extLst>
                <a:ext uri="{FF2B5EF4-FFF2-40B4-BE49-F238E27FC236}">
                  <a16:creationId xmlns:a16="http://schemas.microsoft.com/office/drawing/2014/main" id="{20DD5BEF-5F6F-B229-CAD9-A9F570E3E20D}"/>
                </a:ext>
              </a:extLst>
            </p:cNvPr>
            <p:cNvSpPr txBox="1"/>
            <p:nvPr/>
          </p:nvSpPr>
          <p:spPr>
            <a:xfrm>
              <a:off x="5662878" y="3849454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Alvéoles</a:t>
              </a:r>
            </a:p>
          </p:txBody>
        </p:sp>
        <p:cxnSp>
          <p:nvCxnSpPr>
            <p:cNvPr id="19" name="Straight Arrow Connector 50">
              <a:extLst>
                <a:ext uri="{FF2B5EF4-FFF2-40B4-BE49-F238E27FC236}">
                  <a16:creationId xmlns:a16="http://schemas.microsoft.com/office/drawing/2014/main" id="{E674E37F-2D40-4264-898F-4F73E6956BA2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197400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0" name="Straight Arrow Connector 50">
              <a:extLst>
                <a:ext uri="{FF2B5EF4-FFF2-40B4-BE49-F238E27FC236}">
                  <a16:creationId xmlns:a16="http://schemas.microsoft.com/office/drawing/2014/main" id="{47C92D4A-25E9-F927-2629-D8C5E3E5AFB6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766916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1" name="ZoneTexte 12">
              <a:extLst>
                <a:ext uri="{FF2B5EF4-FFF2-40B4-BE49-F238E27FC236}">
                  <a16:creationId xmlns:a16="http://schemas.microsoft.com/office/drawing/2014/main" id="{B09D46AE-693F-7E3D-EA29-8999E897CD5C}"/>
                </a:ext>
              </a:extLst>
            </p:cNvPr>
            <p:cNvSpPr txBox="1"/>
            <p:nvPr/>
          </p:nvSpPr>
          <p:spPr>
            <a:xfrm>
              <a:off x="10543369" y="4292606"/>
              <a:ext cx="1401922" cy="67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Bronche</a:t>
              </a:r>
            </a:p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Bronchioles</a:t>
              </a:r>
            </a:p>
          </p:txBody>
        </p:sp>
        <p:cxnSp>
          <p:nvCxnSpPr>
            <p:cNvPr id="22" name="Straight Arrow Connector 38">
              <a:extLst>
                <a:ext uri="{FF2B5EF4-FFF2-40B4-BE49-F238E27FC236}">
                  <a16:creationId xmlns:a16="http://schemas.microsoft.com/office/drawing/2014/main" id="{35985D3C-4EA7-08B1-E039-82EC852AC1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3" name="Straight Arrow Connector 43">
              <a:extLst>
                <a:ext uri="{FF2B5EF4-FFF2-40B4-BE49-F238E27FC236}">
                  <a16:creationId xmlns:a16="http://schemas.microsoft.com/office/drawing/2014/main" id="{643EEC3D-E67F-4CCF-77B5-FDF5C09CDC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  <p:cxnSp>
        <p:nvCxnSpPr>
          <p:cNvPr id="24" name="Straight Arrow Connector 10">
            <a:extLst>
              <a:ext uri="{FF2B5EF4-FFF2-40B4-BE49-F238E27FC236}">
                <a16:creationId xmlns:a16="http://schemas.microsoft.com/office/drawing/2014/main" id="{9B0DD96F-593E-1779-3D34-826B7517B857}"/>
              </a:ext>
            </a:extLst>
          </p:cNvPr>
          <p:cNvCxnSpPr>
            <a:cxnSpLocks/>
            <a:stCxn id="3" idx="1"/>
            <a:endCxn id="5" idx="3"/>
          </p:cNvCxnSpPr>
          <p:nvPr/>
        </p:nvCxnSpPr>
        <p:spPr>
          <a:xfrm flipH="1" flipV="1">
            <a:off x="4429707" y="2303956"/>
            <a:ext cx="736055" cy="653809"/>
          </a:xfrm>
          <a:prstGeom prst="straightConnector1">
            <a:avLst/>
          </a:prstGeom>
          <a:noFill/>
          <a:ln w="190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Straight Arrow Connector 10">
            <a:extLst>
              <a:ext uri="{FF2B5EF4-FFF2-40B4-BE49-F238E27FC236}">
                <a16:creationId xmlns:a16="http://schemas.microsoft.com/office/drawing/2014/main" id="{2A95C192-E0AE-A580-1933-26E038EC008E}"/>
              </a:ext>
            </a:extLst>
          </p:cNvPr>
          <p:cNvCxnSpPr>
            <a:cxnSpLocks/>
            <a:stCxn id="3" idx="1"/>
            <a:endCxn id="6" idx="3"/>
          </p:cNvCxnSpPr>
          <p:nvPr/>
        </p:nvCxnSpPr>
        <p:spPr>
          <a:xfrm flipH="1">
            <a:off x="4415571" y="2957765"/>
            <a:ext cx="750191" cy="462408"/>
          </a:xfrm>
          <a:prstGeom prst="straightConnector1">
            <a:avLst/>
          </a:prstGeom>
          <a:noFill/>
          <a:ln w="190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6" name="Google Shape;289;p51">
            <a:extLst>
              <a:ext uri="{FF2B5EF4-FFF2-40B4-BE49-F238E27FC236}">
                <a16:creationId xmlns:a16="http://schemas.microsoft.com/office/drawing/2014/main" id="{01E04001-32E7-EBD3-6872-BA07AE6128D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9088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91308-6C1F-9A51-5109-4C7BB2C11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12A5C7-7ADD-271A-7EBC-45903CD6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Enfin, le rôle des alvéoles.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DB0EBB-1BA2-6C40-CA37-D4027667A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6" name="Right Brace 28">
            <a:extLst>
              <a:ext uri="{FF2B5EF4-FFF2-40B4-BE49-F238E27FC236}">
                <a16:creationId xmlns:a16="http://schemas.microsoft.com/office/drawing/2014/main" id="{AFF2D624-8883-2C6E-C6D2-864BAC91CF07}"/>
              </a:ext>
            </a:extLst>
          </p:cNvPr>
          <p:cNvSpPr/>
          <p:nvPr/>
        </p:nvSpPr>
        <p:spPr>
          <a:xfrm rot="10800000">
            <a:off x="5072075" y="3038398"/>
            <a:ext cx="298141" cy="603817"/>
          </a:xfrm>
          <a:prstGeom prst="rightBrace">
            <a:avLst/>
          </a:prstGeom>
          <a:noFill/>
          <a:ln w="28575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Rounded Corners 30">
            <a:extLst>
              <a:ext uri="{FF2B5EF4-FFF2-40B4-BE49-F238E27FC236}">
                <a16:creationId xmlns:a16="http://schemas.microsoft.com/office/drawing/2014/main" id="{BA5511CC-1417-621C-FF78-396999502DAF}"/>
              </a:ext>
            </a:extLst>
          </p:cNvPr>
          <p:cNvSpPr/>
          <p:nvPr/>
        </p:nvSpPr>
        <p:spPr>
          <a:xfrm>
            <a:off x="654669" y="2348180"/>
            <a:ext cx="3972233" cy="80279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Petites poches d'air dans les poumons.</a:t>
            </a:r>
          </a:p>
        </p:txBody>
      </p:sp>
      <p:sp>
        <p:nvSpPr>
          <p:cNvPr id="28" name="Rectangle: Rounded Corners 2">
            <a:extLst>
              <a:ext uri="{FF2B5EF4-FFF2-40B4-BE49-F238E27FC236}">
                <a16:creationId xmlns:a16="http://schemas.microsoft.com/office/drawing/2014/main" id="{3120F62E-892B-E6D5-F204-CA213C4E14AF}"/>
              </a:ext>
            </a:extLst>
          </p:cNvPr>
          <p:cNvSpPr/>
          <p:nvPr/>
        </p:nvSpPr>
        <p:spPr>
          <a:xfrm>
            <a:off x="630692" y="3358315"/>
            <a:ext cx="3972233" cy="906203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Lieu des échanges gazeux respiratoires.</a:t>
            </a:r>
          </a:p>
        </p:txBody>
      </p:sp>
      <p:pic>
        <p:nvPicPr>
          <p:cNvPr id="29" name="Picture 2" descr="7 700+ Alvéole Pulmonaire Photos, taleaux et images libre de droits -  iStock | Coeur">
            <a:extLst>
              <a:ext uri="{FF2B5EF4-FFF2-40B4-BE49-F238E27FC236}">
                <a16:creationId xmlns:a16="http://schemas.microsoft.com/office/drawing/2014/main" id="{E36916EA-9504-E2F0-2228-A7E9E71EE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6"/>
          <a:stretch/>
        </p:blipFill>
        <p:spPr bwMode="auto">
          <a:xfrm>
            <a:off x="1267058" y="4403540"/>
            <a:ext cx="2789928" cy="210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FBC1289A-D338-E9BB-89BB-69241F65B98C}"/>
              </a:ext>
            </a:extLst>
          </p:cNvPr>
          <p:cNvGrpSpPr/>
          <p:nvPr/>
        </p:nvGrpSpPr>
        <p:grpSpPr>
          <a:xfrm>
            <a:off x="5133860" y="1197728"/>
            <a:ext cx="6468188" cy="4025848"/>
            <a:chOff x="5477103" y="1933532"/>
            <a:chExt cx="6468188" cy="4025848"/>
          </a:xfrm>
        </p:grpSpPr>
        <p:sp>
          <p:nvSpPr>
            <p:cNvPr id="31" name="ZoneTexte 12">
              <a:extLst>
                <a:ext uri="{FF2B5EF4-FFF2-40B4-BE49-F238E27FC236}">
                  <a16:creationId xmlns:a16="http://schemas.microsoft.com/office/drawing/2014/main" id="{54CC1520-6810-A539-33C8-DD631E10965A}"/>
                </a:ext>
              </a:extLst>
            </p:cNvPr>
            <p:cNvSpPr txBox="1"/>
            <p:nvPr/>
          </p:nvSpPr>
          <p:spPr>
            <a:xfrm>
              <a:off x="10605086" y="3101092"/>
              <a:ext cx="1109602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Bouche</a:t>
              </a:r>
            </a:p>
          </p:txBody>
        </p:sp>
        <p:sp>
          <p:nvSpPr>
            <p:cNvPr id="32" name="ZoneTexte 12">
              <a:extLst>
                <a:ext uri="{FF2B5EF4-FFF2-40B4-BE49-F238E27FC236}">
                  <a16:creationId xmlns:a16="http://schemas.microsoft.com/office/drawing/2014/main" id="{4B9034FB-1A87-5551-7A2F-2779CA878C41}"/>
                </a:ext>
              </a:extLst>
            </p:cNvPr>
            <p:cNvSpPr txBox="1"/>
            <p:nvPr/>
          </p:nvSpPr>
          <p:spPr>
            <a:xfrm>
              <a:off x="10618771" y="2812114"/>
              <a:ext cx="899280" cy="40703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33" name="Image 32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7B3DE914-5C75-5F09-4235-A7658BBE1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A5926F43-79BD-D8F5-EDCE-31217EAB8A7E}"/>
                </a:ext>
              </a:extLst>
            </p:cNvPr>
            <p:cNvSpPr txBox="1"/>
            <p:nvPr/>
          </p:nvSpPr>
          <p:spPr>
            <a:xfrm>
              <a:off x="5477103" y="2329910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Trachée</a:t>
              </a:r>
            </a:p>
          </p:txBody>
        </p:sp>
        <p:cxnSp>
          <p:nvCxnSpPr>
            <p:cNvPr id="35" name="Straight Arrow Connector 47">
              <a:extLst>
                <a:ext uri="{FF2B5EF4-FFF2-40B4-BE49-F238E27FC236}">
                  <a16:creationId xmlns:a16="http://schemas.microsoft.com/office/drawing/2014/main" id="{C36BC7F2-910B-85D9-7A5F-CD50E0CBF8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Straight Arrow Connector 13">
              <a:extLst>
                <a:ext uri="{FF2B5EF4-FFF2-40B4-BE49-F238E27FC236}">
                  <a16:creationId xmlns:a16="http://schemas.microsoft.com/office/drawing/2014/main" id="{B0866D8E-4C77-1F09-1823-75DCC3AC1358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2686056"/>
              <a:ext cx="2462476" cy="1020705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7" name="Straight Arrow Connector 47">
              <a:extLst>
                <a:ext uri="{FF2B5EF4-FFF2-40B4-BE49-F238E27FC236}">
                  <a16:creationId xmlns:a16="http://schemas.microsoft.com/office/drawing/2014/main" id="{6094CCCD-98DF-8FE3-11F0-B28F02183F59}"/>
                </a:ext>
              </a:extLst>
            </p:cNvPr>
            <p:cNvCxnSpPr>
              <a:cxnSpLocks/>
              <a:stCxn id="31" idx="1"/>
            </p:cNvCxnSpPr>
            <p:nvPr/>
          </p:nvCxnSpPr>
          <p:spPr>
            <a:xfrm flipH="1">
              <a:off x="9532466" y="3304610"/>
              <a:ext cx="107262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8" name="ZoneTexte 12">
              <a:extLst>
                <a:ext uri="{FF2B5EF4-FFF2-40B4-BE49-F238E27FC236}">
                  <a16:creationId xmlns:a16="http://schemas.microsoft.com/office/drawing/2014/main" id="{3C4D5E8D-08A2-9C04-A63E-698C4AD675C4}"/>
                </a:ext>
              </a:extLst>
            </p:cNvPr>
            <p:cNvSpPr txBox="1"/>
            <p:nvPr/>
          </p:nvSpPr>
          <p:spPr>
            <a:xfrm>
              <a:off x="5568088" y="3124687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Poumon</a:t>
              </a:r>
            </a:p>
          </p:txBody>
        </p:sp>
        <p:cxnSp>
          <p:nvCxnSpPr>
            <p:cNvPr id="39" name="Straight Arrow Connector 31">
              <a:extLst>
                <a:ext uri="{FF2B5EF4-FFF2-40B4-BE49-F238E27FC236}">
                  <a16:creationId xmlns:a16="http://schemas.microsoft.com/office/drawing/2014/main" id="{84FEE435-752B-A8DC-C0C6-E0B6BC5D3B64}"/>
                </a:ext>
              </a:extLst>
            </p:cNvPr>
            <p:cNvCxnSpPr>
              <a:cxnSpLocks/>
            </p:cNvCxnSpPr>
            <p:nvPr/>
          </p:nvCxnSpPr>
          <p:spPr>
            <a:xfrm>
              <a:off x="6610384" y="3398680"/>
              <a:ext cx="1984325" cy="807478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0" name="ZoneTexte 12">
              <a:extLst>
                <a:ext uri="{FF2B5EF4-FFF2-40B4-BE49-F238E27FC236}">
                  <a16:creationId xmlns:a16="http://schemas.microsoft.com/office/drawing/2014/main" id="{53C8E7CE-D6C1-A466-2B76-D98AFB22E7FC}"/>
                </a:ext>
              </a:extLst>
            </p:cNvPr>
            <p:cNvSpPr txBox="1"/>
            <p:nvPr/>
          </p:nvSpPr>
          <p:spPr>
            <a:xfrm>
              <a:off x="5662878" y="3849454"/>
              <a:ext cx="1142094" cy="40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Alvéoles</a:t>
              </a:r>
            </a:p>
          </p:txBody>
        </p:sp>
        <p:cxnSp>
          <p:nvCxnSpPr>
            <p:cNvPr id="41" name="Straight Arrow Connector 50">
              <a:extLst>
                <a:ext uri="{FF2B5EF4-FFF2-40B4-BE49-F238E27FC236}">
                  <a16:creationId xmlns:a16="http://schemas.microsoft.com/office/drawing/2014/main" id="{051A7186-5B8F-B333-A491-B140FFD63BD7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197400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2" name="Straight Arrow Connector 50">
              <a:extLst>
                <a:ext uri="{FF2B5EF4-FFF2-40B4-BE49-F238E27FC236}">
                  <a16:creationId xmlns:a16="http://schemas.microsoft.com/office/drawing/2014/main" id="{285BB298-8911-D55F-2978-0D2E06FD5D56}"/>
                </a:ext>
              </a:extLst>
            </p:cNvPr>
            <p:cNvCxnSpPr>
              <a:cxnSpLocks/>
            </p:cNvCxnSpPr>
            <p:nvPr/>
          </p:nvCxnSpPr>
          <p:spPr>
            <a:xfrm>
              <a:off x="6383207" y="4206158"/>
              <a:ext cx="766916" cy="1001501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3" name="ZoneTexte 12">
              <a:extLst>
                <a:ext uri="{FF2B5EF4-FFF2-40B4-BE49-F238E27FC236}">
                  <a16:creationId xmlns:a16="http://schemas.microsoft.com/office/drawing/2014/main" id="{A1026F9B-94D8-84C2-C602-BE96A9D24542}"/>
                </a:ext>
              </a:extLst>
            </p:cNvPr>
            <p:cNvSpPr txBox="1"/>
            <p:nvPr/>
          </p:nvSpPr>
          <p:spPr>
            <a:xfrm>
              <a:off x="10543369" y="4292606"/>
              <a:ext cx="1401922" cy="67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Bronche</a:t>
              </a:r>
            </a:p>
            <a:p>
              <a:pPr marL="0" marR="0" lvl="0" indent="0" defTabSz="4572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Arial" panose="020B0604020202020204" pitchFamily="34" charset="0"/>
                </a:rPr>
                <a:t>Bronchioles</a:t>
              </a:r>
            </a:p>
          </p:txBody>
        </p:sp>
        <p:cxnSp>
          <p:nvCxnSpPr>
            <p:cNvPr id="44" name="Straight Arrow Connector 38">
              <a:extLst>
                <a:ext uri="{FF2B5EF4-FFF2-40B4-BE49-F238E27FC236}">
                  <a16:creationId xmlns:a16="http://schemas.microsoft.com/office/drawing/2014/main" id="{BDE7143C-DBD6-0747-1100-6C21C50F0C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5" name="Straight Arrow Connector 43">
              <a:extLst>
                <a:ext uri="{FF2B5EF4-FFF2-40B4-BE49-F238E27FC236}">
                  <a16:creationId xmlns:a16="http://schemas.microsoft.com/office/drawing/2014/main" id="{02D405C7-4A46-B0E5-1CD5-2C0F374982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1D9A78"/>
              </a:solidFill>
              <a:prstDash val="solid"/>
              <a:miter lim="800000"/>
              <a:tailEnd type="triangle"/>
            </a:ln>
            <a:effectLst/>
          </p:spPr>
        </p:cxnSp>
      </p:grpSp>
      <p:cxnSp>
        <p:nvCxnSpPr>
          <p:cNvPr id="46" name="Straight Arrow Connector 10">
            <a:extLst>
              <a:ext uri="{FF2B5EF4-FFF2-40B4-BE49-F238E27FC236}">
                <a16:creationId xmlns:a16="http://schemas.microsoft.com/office/drawing/2014/main" id="{FE9DCC9E-D695-0A70-6321-EA03CE2019A5}"/>
              </a:ext>
            </a:extLst>
          </p:cNvPr>
          <p:cNvCxnSpPr>
            <a:cxnSpLocks/>
            <a:stCxn id="26" idx="1"/>
            <a:endCxn id="27" idx="3"/>
          </p:cNvCxnSpPr>
          <p:nvPr/>
        </p:nvCxnSpPr>
        <p:spPr>
          <a:xfrm flipH="1" flipV="1">
            <a:off x="4626902" y="2749579"/>
            <a:ext cx="445173" cy="590727"/>
          </a:xfrm>
          <a:prstGeom prst="straightConnector1">
            <a:avLst/>
          </a:prstGeom>
          <a:noFill/>
          <a:ln w="190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7" name="Straight Arrow Connector 10">
            <a:extLst>
              <a:ext uri="{FF2B5EF4-FFF2-40B4-BE49-F238E27FC236}">
                <a16:creationId xmlns:a16="http://schemas.microsoft.com/office/drawing/2014/main" id="{206B7D84-B0EF-958A-E034-BF8F0CC71B7F}"/>
              </a:ext>
            </a:extLst>
          </p:cNvPr>
          <p:cNvCxnSpPr>
            <a:cxnSpLocks/>
            <a:stCxn id="26" idx="1"/>
            <a:endCxn id="28" idx="3"/>
          </p:cNvCxnSpPr>
          <p:nvPr/>
        </p:nvCxnSpPr>
        <p:spPr>
          <a:xfrm flipH="1">
            <a:off x="4602925" y="3340306"/>
            <a:ext cx="469150" cy="471111"/>
          </a:xfrm>
          <a:prstGeom prst="straightConnector1">
            <a:avLst/>
          </a:prstGeom>
          <a:noFill/>
          <a:ln w="190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B70BB24C-F99C-6C30-A321-FE17D864842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7622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57B7E-30CD-3B73-0775-934B3A17B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3F70B-3681-3345-7DAF-BF06B0258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On récapitule ..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484A3FA-CB99-379B-C180-38F9C8F51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89" y="1259968"/>
            <a:ext cx="11302964" cy="4816257"/>
          </a:xfrm>
          <a:prstGeom prst="rect">
            <a:avLst/>
          </a:prstGeom>
        </p:spPr>
      </p:pic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B8AD5A8-5CD2-61E5-10D2-7D2EE90CDA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C722F278-319B-D9E6-7A25-991905CD17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53417" y="527870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440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05544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tâche qu’on me demande de réaliser. On me demande de légender un schéma de l’appareil respiratoire puis de relier chaque organe à sa fonction.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720167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885658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6468181" y="2805561"/>
            <a:ext cx="4504619" cy="3332272"/>
          </a:xfrm>
          <a:prstGeom prst="roundRect">
            <a:avLst>
              <a:gd name="adj" fmla="val 9041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Identifiez les constituants de l’appareil respiratoire.</a:t>
            </a:r>
          </a:p>
          <a:p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Reliez chaque constituant de l’appareil respiratoire à sa fonction, en cochant la bonne réponse 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639891" y="1952333"/>
            <a:ext cx="6498027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</a:t>
            </a:r>
            <a:r>
              <a:rPr lang="fr-FR" b="1" noProof="0" dirty="0">
                <a:solidFill>
                  <a:schemeClr val="tx1"/>
                </a:solidFill>
                <a:sym typeface="Calibri"/>
              </a:rPr>
              <a:t>Schéma de l’appareil respiratoire et un tableau</a:t>
            </a:r>
            <a:endParaRPr lang="fr-FR" b="1" noProof="0" dirty="0">
              <a:solidFill>
                <a:schemeClr val="tx1"/>
              </a:solidFill>
            </a:endParaRPr>
          </a:p>
        </p:txBody>
      </p:sp>
      <p:pic>
        <p:nvPicPr>
          <p:cNvPr id="7" name="Image 6" descr="Une image contenant texte, capture d’écran, Visage humain, personne&#10;&#10;Le contenu généré par l’IA peut être incorrect.">
            <a:extLst>
              <a:ext uri="{FF2B5EF4-FFF2-40B4-BE49-F238E27FC236}">
                <a16:creationId xmlns:a16="http://schemas.microsoft.com/office/drawing/2014/main" id="{157FC021-0FCB-257E-B00A-7FF4AB392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57" y="2323518"/>
            <a:ext cx="3733557" cy="427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7454" y="4032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ma tâche par identifier les constituants de l’appareil respiratoire.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sp>
        <p:nvSpPr>
          <p:cNvPr id="15" name="ZoneTexte 12">
            <a:extLst>
              <a:ext uri="{FF2B5EF4-FFF2-40B4-BE49-F238E27FC236}">
                <a16:creationId xmlns:a16="http://schemas.microsoft.com/office/drawing/2014/main" id="{7AE2B88C-B460-B738-D1A3-CE8AB909805C}"/>
              </a:ext>
            </a:extLst>
          </p:cNvPr>
          <p:cNvSpPr txBox="1"/>
          <p:nvPr/>
        </p:nvSpPr>
        <p:spPr>
          <a:xfrm>
            <a:off x="8709427" y="3751930"/>
            <a:ext cx="1480678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Bouche</a:t>
            </a:r>
          </a:p>
        </p:txBody>
      </p:sp>
      <p:sp>
        <p:nvSpPr>
          <p:cNvPr id="16" name="ZoneTexte 12">
            <a:extLst>
              <a:ext uri="{FF2B5EF4-FFF2-40B4-BE49-F238E27FC236}">
                <a16:creationId xmlns:a16="http://schemas.microsoft.com/office/drawing/2014/main" id="{F79A9126-B996-EDB5-DFC1-4CDEA891FF30}"/>
              </a:ext>
            </a:extLst>
          </p:cNvPr>
          <p:cNvSpPr txBox="1"/>
          <p:nvPr/>
        </p:nvSpPr>
        <p:spPr>
          <a:xfrm>
            <a:off x="8743536" y="2692402"/>
            <a:ext cx="1200020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fr-FR" sz="2400" b="1" kern="100" noProof="0" dirty="0">
                <a:solidFill>
                  <a:srgbClr val="FF0000"/>
                </a:solidFill>
                <a:latin typeface="Calibri "/>
                <a:cs typeface="Arial" panose="020B0604020202020204" pitchFamily="34" charset="0"/>
              </a:rPr>
              <a:t>Nez</a:t>
            </a:r>
          </a:p>
        </p:txBody>
      </p:sp>
      <p:sp>
        <p:nvSpPr>
          <p:cNvPr id="18" name="ZoneTexte 12">
            <a:extLst>
              <a:ext uri="{FF2B5EF4-FFF2-40B4-BE49-F238E27FC236}">
                <a16:creationId xmlns:a16="http://schemas.microsoft.com/office/drawing/2014/main" id="{F5CA180D-21FF-3F05-023C-93F8D23C18BF}"/>
              </a:ext>
            </a:extLst>
          </p:cNvPr>
          <p:cNvSpPr txBox="1"/>
          <p:nvPr/>
        </p:nvSpPr>
        <p:spPr>
          <a:xfrm>
            <a:off x="1477917" y="2568242"/>
            <a:ext cx="1295912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Trachée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C2320F3-D631-7D24-8057-1A7547A89D3E}"/>
              </a:ext>
            </a:extLst>
          </p:cNvPr>
          <p:cNvSpPr txBox="1"/>
          <p:nvPr/>
        </p:nvSpPr>
        <p:spPr>
          <a:xfrm>
            <a:off x="1423664" y="3550851"/>
            <a:ext cx="1431701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Poumon</a:t>
            </a:r>
          </a:p>
        </p:txBody>
      </p:sp>
      <p:sp>
        <p:nvSpPr>
          <p:cNvPr id="28" name="ZoneTexte 12">
            <a:extLst>
              <a:ext uri="{FF2B5EF4-FFF2-40B4-BE49-F238E27FC236}">
                <a16:creationId xmlns:a16="http://schemas.microsoft.com/office/drawing/2014/main" id="{9ED7B193-A392-83AB-614D-DBE68A0E477A}"/>
              </a:ext>
            </a:extLst>
          </p:cNvPr>
          <p:cNvSpPr txBox="1"/>
          <p:nvPr/>
        </p:nvSpPr>
        <p:spPr>
          <a:xfrm>
            <a:off x="1423664" y="4987142"/>
            <a:ext cx="1431701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Alvéoles</a:t>
            </a:r>
          </a:p>
        </p:txBody>
      </p:sp>
      <p:sp>
        <p:nvSpPr>
          <p:cNvPr id="32" name="ZoneTexte 12">
            <a:extLst>
              <a:ext uri="{FF2B5EF4-FFF2-40B4-BE49-F238E27FC236}">
                <a16:creationId xmlns:a16="http://schemas.microsoft.com/office/drawing/2014/main" id="{961F7599-9E1C-C130-A03F-270216B390C2}"/>
              </a:ext>
            </a:extLst>
          </p:cNvPr>
          <p:cNvSpPr txBox="1"/>
          <p:nvPr/>
        </p:nvSpPr>
        <p:spPr>
          <a:xfrm>
            <a:off x="8672323" y="4961518"/>
            <a:ext cx="155488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Bronche</a:t>
            </a:r>
          </a:p>
        </p:txBody>
      </p:sp>
      <p:pic>
        <p:nvPicPr>
          <p:cNvPr id="39" name="Image 38" descr="Une image contenant Visage humain, capture d’écran, illustration&#10;&#10;Le contenu généré par l’IA peut être incorrect.">
            <a:extLst>
              <a:ext uri="{FF2B5EF4-FFF2-40B4-BE49-F238E27FC236}">
                <a16:creationId xmlns:a16="http://schemas.microsoft.com/office/drawing/2014/main" id="{14F7EAF1-3679-FC69-9215-DD72F438A6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96" t="808" r="24014" b="2363"/>
          <a:stretch>
            <a:fillRect/>
          </a:stretch>
        </p:blipFill>
        <p:spPr>
          <a:xfrm>
            <a:off x="2855365" y="2330763"/>
            <a:ext cx="5800955" cy="4325711"/>
          </a:xfrm>
          <a:prstGeom prst="rect">
            <a:avLst/>
          </a:prstGeom>
        </p:spPr>
      </p:pic>
      <p:sp>
        <p:nvSpPr>
          <p:cNvPr id="41" name="ZoneTexte 12">
            <a:extLst>
              <a:ext uri="{FF2B5EF4-FFF2-40B4-BE49-F238E27FC236}">
                <a16:creationId xmlns:a16="http://schemas.microsoft.com/office/drawing/2014/main" id="{EEB132AC-74D7-F895-F8A6-6C81BE4CD63B}"/>
              </a:ext>
            </a:extLst>
          </p:cNvPr>
          <p:cNvSpPr txBox="1"/>
          <p:nvPr/>
        </p:nvSpPr>
        <p:spPr>
          <a:xfrm>
            <a:off x="8743536" y="5682287"/>
            <a:ext cx="172760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Bronchioles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1F669E6-B681-FA26-BFD9-429C598B049A}"/>
              </a:ext>
            </a:extLst>
          </p:cNvPr>
          <p:cNvGrpSpPr/>
          <p:nvPr/>
        </p:nvGrpSpPr>
        <p:grpSpPr>
          <a:xfrm>
            <a:off x="411636" y="1659971"/>
            <a:ext cx="10507704" cy="478193"/>
            <a:chOff x="493670" y="1223601"/>
            <a:chExt cx="10507704" cy="478193"/>
          </a:xfrm>
        </p:grpSpPr>
        <p:sp>
          <p:nvSpPr>
            <p:cNvPr id="45" name="Google Shape;443;p19">
              <a:extLst>
                <a:ext uri="{FF2B5EF4-FFF2-40B4-BE49-F238E27FC236}">
                  <a16:creationId xmlns:a16="http://schemas.microsoft.com/office/drawing/2014/main" id="{4086BF0D-E140-636B-131B-E69639D48416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Identifiez les constituants de l’appareil respiratoire.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9ED58522-1310-9B7C-CA85-B1AFDA498FFD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1</a:t>
              </a:r>
            </a:p>
          </p:txBody>
        </p:sp>
      </p:grpSp>
      <p:sp>
        <p:nvSpPr>
          <p:cNvPr id="50" name="ZoneTexte 49">
            <a:extLst>
              <a:ext uri="{FF2B5EF4-FFF2-40B4-BE49-F238E27FC236}">
                <a16:creationId xmlns:a16="http://schemas.microsoft.com/office/drawing/2014/main" id="{CA15A5CF-7B6A-FC63-188D-07D2D567921B}"/>
              </a:ext>
            </a:extLst>
          </p:cNvPr>
          <p:cNvSpPr txBox="1"/>
          <p:nvPr/>
        </p:nvSpPr>
        <p:spPr>
          <a:xfrm>
            <a:off x="957454" y="1112154"/>
            <a:ext cx="9852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noProof="0" dirty="0">
                <a:solidFill>
                  <a:srgbClr val="242021"/>
                </a:solidFill>
                <a:effectLst/>
                <a:latin typeface="Wingdings" panose="05000000000000000000" pitchFamily="2" charset="2"/>
              </a:rPr>
              <a:t> </a:t>
            </a:r>
            <a:r>
              <a:rPr lang="fr-FR" sz="20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Le document suivant présente un schéma de l’appareil respiratoire chez l’Homme.</a:t>
            </a:r>
            <a:r>
              <a:rPr lang="fr-FR" sz="2000" noProof="0" dirty="0"/>
              <a:t> 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3AAADD0D-EB17-C20C-971D-67BAC677D5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089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AA9AA-95FF-4035-C744-ED2DF841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6D0939-2979-FB48-4426-8BCFFF0B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je relie chaque constituant de l’appareil respiratoire à sa fonction.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BB142C-3D93-2A67-C240-2FD211CE5E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363C82F-AE29-5C5A-8CE0-5655CCF09787}"/>
              </a:ext>
            </a:extLst>
          </p:cNvPr>
          <p:cNvGrpSpPr/>
          <p:nvPr/>
        </p:nvGrpSpPr>
        <p:grpSpPr>
          <a:xfrm>
            <a:off x="411636" y="1090804"/>
            <a:ext cx="10507704" cy="478193"/>
            <a:chOff x="493670" y="1223601"/>
            <a:chExt cx="10507704" cy="478193"/>
          </a:xfrm>
        </p:grpSpPr>
        <p:sp>
          <p:nvSpPr>
            <p:cNvPr id="8" name="Google Shape;443;p19">
              <a:extLst>
                <a:ext uri="{FF2B5EF4-FFF2-40B4-BE49-F238E27FC236}">
                  <a16:creationId xmlns:a16="http://schemas.microsoft.com/office/drawing/2014/main" id="{F413E526-BFBC-4B3B-159F-F029A46089FB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Reliez chaque constituant de l’appareil respiratoire à sa fonction.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48A69722-F601-636B-BA7E-DEF87317CDBE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2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D32AA19-9D5B-80BC-8D0E-33CEDE480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771" y="1711257"/>
            <a:ext cx="8663167" cy="4828450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D269CE5-2D36-05CE-AFB1-974230A82C7D}"/>
              </a:ext>
            </a:extLst>
          </p:cNvPr>
          <p:cNvCxnSpPr/>
          <p:nvPr/>
        </p:nvCxnSpPr>
        <p:spPr>
          <a:xfrm>
            <a:off x="3457575" y="1990725"/>
            <a:ext cx="2105025" cy="8286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4235766-0940-4441-0E53-36009CDA349D}"/>
              </a:ext>
            </a:extLst>
          </p:cNvPr>
          <p:cNvCxnSpPr/>
          <p:nvPr/>
        </p:nvCxnSpPr>
        <p:spPr>
          <a:xfrm>
            <a:off x="3430739" y="2819400"/>
            <a:ext cx="2105025" cy="8286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1C06DAD-940F-7854-D888-857A37E43F63}"/>
              </a:ext>
            </a:extLst>
          </p:cNvPr>
          <p:cNvCxnSpPr>
            <a:cxnSpLocks/>
          </p:cNvCxnSpPr>
          <p:nvPr/>
        </p:nvCxnSpPr>
        <p:spPr>
          <a:xfrm flipV="1">
            <a:off x="3457575" y="1990725"/>
            <a:ext cx="2105025" cy="1724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BEB03BD4-D04B-950E-C3E5-2C721C0EF87A}"/>
              </a:ext>
            </a:extLst>
          </p:cNvPr>
          <p:cNvCxnSpPr>
            <a:cxnSpLocks/>
          </p:cNvCxnSpPr>
          <p:nvPr/>
        </p:nvCxnSpPr>
        <p:spPr>
          <a:xfrm flipV="1">
            <a:off x="3457575" y="4543425"/>
            <a:ext cx="2105025" cy="1724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66846475-35FA-ADE6-2322-981E71C8B3AF}"/>
              </a:ext>
            </a:extLst>
          </p:cNvPr>
          <p:cNvCxnSpPr>
            <a:cxnSpLocks/>
          </p:cNvCxnSpPr>
          <p:nvPr/>
        </p:nvCxnSpPr>
        <p:spPr>
          <a:xfrm>
            <a:off x="3457575" y="4575968"/>
            <a:ext cx="2105025" cy="16914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7A2113C-50B2-BAD1-E991-EB9E732D7742}"/>
              </a:ext>
            </a:extLst>
          </p:cNvPr>
          <p:cNvCxnSpPr>
            <a:cxnSpLocks/>
          </p:cNvCxnSpPr>
          <p:nvPr/>
        </p:nvCxnSpPr>
        <p:spPr>
          <a:xfrm>
            <a:off x="3457575" y="5421709"/>
            <a:ext cx="210502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CC7A3473-71D6-0EDF-2419-64568344F5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515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782D1-B8F2-4E90-2B3E-A3AC10A3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BD1B22-A6EA-663A-5156-0D285505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Récapitulons. Pour résoudre ma tâche, je dois :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89FF93-D14D-0415-55A8-E2CC867CC9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1A36A66-C268-C800-DFF0-56CDED3FBDED}"/>
              </a:ext>
            </a:extLst>
          </p:cNvPr>
          <p:cNvGrpSpPr/>
          <p:nvPr/>
        </p:nvGrpSpPr>
        <p:grpSpPr>
          <a:xfrm>
            <a:off x="682696" y="3780510"/>
            <a:ext cx="10507704" cy="478193"/>
            <a:chOff x="493670" y="1223601"/>
            <a:chExt cx="10507704" cy="478193"/>
          </a:xfrm>
        </p:grpSpPr>
        <p:sp>
          <p:nvSpPr>
            <p:cNvPr id="8" name="Google Shape;443;p19">
              <a:extLst>
                <a:ext uri="{FF2B5EF4-FFF2-40B4-BE49-F238E27FC236}">
                  <a16:creationId xmlns:a16="http://schemas.microsoft.com/office/drawing/2014/main" id="{22A65848-9619-6138-8077-7965D2CB29D3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Relier chaque constituant de l’appareil respiratoire à sa fonction.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62A88D75-AA69-75FF-ADD4-BBB01FF4F334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2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B9EC02C-FA59-3B48-A10F-A63894989E03}"/>
              </a:ext>
            </a:extLst>
          </p:cNvPr>
          <p:cNvGrpSpPr/>
          <p:nvPr/>
        </p:nvGrpSpPr>
        <p:grpSpPr>
          <a:xfrm>
            <a:off x="682696" y="1073624"/>
            <a:ext cx="10507704" cy="478193"/>
            <a:chOff x="493670" y="1223601"/>
            <a:chExt cx="10507704" cy="478193"/>
          </a:xfrm>
        </p:grpSpPr>
        <p:sp>
          <p:nvSpPr>
            <p:cNvPr id="5" name="Google Shape;443;p19">
              <a:extLst>
                <a:ext uri="{FF2B5EF4-FFF2-40B4-BE49-F238E27FC236}">
                  <a16:creationId xmlns:a16="http://schemas.microsoft.com/office/drawing/2014/main" id="{9F252B18-B9FE-8CA2-953B-2506B28274AC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Identifier les constituants de l’appareil respiratoire.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523D8ABC-FE8C-2A0E-60B3-A7170137C279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1</a:t>
              </a:r>
            </a:p>
          </p:txBody>
        </p:sp>
      </p:grpSp>
      <p:pic>
        <p:nvPicPr>
          <p:cNvPr id="12" name="Image 11" descr="Une image contenant capture d’écran, Visage humain, illustration&#10;&#10;Le contenu généré par l’IA peut être incorrect.">
            <a:extLst>
              <a:ext uri="{FF2B5EF4-FFF2-40B4-BE49-F238E27FC236}">
                <a16:creationId xmlns:a16="http://schemas.microsoft.com/office/drawing/2014/main" id="{21A184B4-BCB9-D5A3-1FB9-AD9DCF60B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208" y="1596989"/>
            <a:ext cx="4849560" cy="2176535"/>
          </a:xfrm>
          <a:prstGeom prst="rect">
            <a:avLst/>
          </a:prstGeom>
        </p:spPr>
      </p:pic>
      <p:pic>
        <p:nvPicPr>
          <p:cNvPr id="14" name="Image 13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1393F929-82C3-522C-9349-6243B69701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44" b="1"/>
          <a:stretch>
            <a:fillRect/>
          </a:stretch>
        </p:blipFill>
        <p:spPr>
          <a:xfrm>
            <a:off x="2534527" y="4267200"/>
            <a:ext cx="6581481" cy="2400790"/>
          </a:xfrm>
          <a:prstGeom prst="rect">
            <a:avLst/>
          </a:prstGeom>
        </p:spPr>
      </p:pic>
      <p:pic>
        <p:nvPicPr>
          <p:cNvPr id="10" name="Google Shape;289;p51">
            <a:extLst>
              <a:ext uri="{FF2B5EF4-FFF2-40B4-BE49-F238E27FC236}">
                <a16:creationId xmlns:a16="http://schemas.microsoft.com/office/drawing/2014/main" id="{E4A953CD-BF96-C9A5-B13A-509C0250960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18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F6DB9-6C72-778A-65C1-4A89A5E1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546849-2F2C-DD37-12A7-83CAF6D55A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bg2">
                    <a:lumMod val="50000"/>
                  </a:schemeClr>
                </a:solidFill>
              </a:rPr>
              <a:t>Inviter les élèves à utiliser les ardoises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E4A19C7-8D39-4D4D-E0E1-B67F095D6132}"/>
              </a:ext>
            </a:extLst>
          </p:cNvPr>
          <p:cNvSpPr/>
          <p:nvPr/>
        </p:nvSpPr>
        <p:spPr>
          <a:xfrm>
            <a:off x="723012" y="1146863"/>
            <a:ext cx="8985067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1- Complétez le schéma suivant: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4E01AA2-44DB-3B0A-5FF1-42EE37BB678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257DD36-312C-193A-60F0-B156C4D69BE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A91D9F-CC2B-ABCD-61C1-F4B11707E7F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4DD22AD6-EBF2-ADE9-071F-B9A6B2DF08C5}"/>
              </a:ext>
            </a:extLst>
          </p:cNvPr>
          <p:cNvGrpSpPr/>
          <p:nvPr/>
        </p:nvGrpSpPr>
        <p:grpSpPr>
          <a:xfrm>
            <a:off x="1595121" y="1836839"/>
            <a:ext cx="8515799" cy="4025848"/>
            <a:chOff x="3824802" y="1933532"/>
            <a:chExt cx="8515799" cy="4025848"/>
          </a:xfrm>
        </p:grpSpPr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9D728F31-5539-DFAA-0ADC-D7D16D3ABD89}"/>
                </a:ext>
              </a:extLst>
            </p:cNvPr>
            <p:cNvSpPr txBox="1"/>
            <p:nvPr/>
          </p:nvSpPr>
          <p:spPr>
            <a:xfrm>
              <a:off x="10605086" y="3101092"/>
              <a:ext cx="1480678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Bouche</a:t>
              </a:r>
            </a:p>
          </p:txBody>
        </p:sp>
        <p:sp>
          <p:nvSpPr>
            <p:cNvPr id="10" name="ZoneTexte 12">
              <a:extLst>
                <a:ext uri="{FF2B5EF4-FFF2-40B4-BE49-F238E27FC236}">
                  <a16:creationId xmlns:a16="http://schemas.microsoft.com/office/drawing/2014/main" id="{3D307DFA-47DA-B08D-8285-380987EA13E9}"/>
                </a:ext>
              </a:extLst>
            </p:cNvPr>
            <p:cNvSpPr txBox="1"/>
            <p:nvPr/>
          </p:nvSpPr>
          <p:spPr>
            <a:xfrm>
              <a:off x="10618771" y="2812114"/>
              <a:ext cx="1200020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fr-FR" sz="2400" kern="100" noProof="0" dirty="0"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11" name="Image 10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847E2D78-5AEE-7136-7DDF-8F8A0E3B4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12" name="ZoneTexte 12">
              <a:extLst>
                <a:ext uri="{FF2B5EF4-FFF2-40B4-BE49-F238E27FC236}">
                  <a16:creationId xmlns:a16="http://schemas.microsoft.com/office/drawing/2014/main" id="{3B799E3C-FBBB-A875-C655-E7E02125FC8E}"/>
                </a:ext>
              </a:extLst>
            </p:cNvPr>
            <p:cNvSpPr txBox="1"/>
            <p:nvPr/>
          </p:nvSpPr>
          <p:spPr>
            <a:xfrm>
              <a:off x="4715275" y="2328290"/>
              <a:ext cx="1431701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Trachée</a:t>
              </a:r>
            </a:p>
          </p:txBody>
        </p:sp>
        <p:cxnSp>
          <p:nvCxnSpPr>
            <p:cNvPr id="13" name="Straight Arrow Connector 47">
              <a:extLst>
                <a:ext uri="{FF2B5EF4-FFF2-40B4-BE49-F238E27FC236}">
                  <a16:creationId xmlns:a16="http://schemas.microsoft.com/office/drawing/2014/main" id="{06813004-A288-D6BE-03E6-A5964A835B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C8EBD7D-2028-88D3-D305-93429CE2B3FE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6146976" y="2563290"/>
              <a:ext cx="2698707" cy="114347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47">
              <a:extLst>
                <a:ext uri="{FF2B5EF4-FFF2-40B4-BE49-F238E27FC236}">
                  <a16:creationId xmlns:a16="http://schemas.microsoft.com/office/drawing/2014/main" id="{E27F7DA8-D7BB-A31C-163D-EC283B531A12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 flipV="1">
              <a:off x="9532466" y="3304610"/>
              <a:ext cx="1072620" cy="3148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2">
              <a:extLst>
                <a:ext uri="{FF2B5EF4-FFF2-40B4-BE49-F238E27FC236}">
                  <a16:creationId xmlns:a16="http://schemas.microsoft.com/office/drawing/2014/main" id="{5C74C93D-1012-474B-97B7-9E400EE77094}"/>
                </a:ext>
              </a:extLst>
            </p:cNvPr>
            <p:cNvSpPr txBox="1"/>
            <p:nvPr/>
          </p:nvSpPr>
          <p:spPr>
            <a:xfrm>
              <a:off x="3824802" y="3015631"/>
              <a:ext cx="2457963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b="1" noProof="0" dirty="0">
                  <a:solidFill>
                    <a:srgbClr val="FF0000"/>
                  </a:solidFill>
                </a:rPr>
                <a:t>1. ……………..……..</a:t>
              </a:r>
            </a:p>
          </p:txBody>
        </p:sp>
        <p:cxnSp>
          <p:nvCxnSpPr>
            <p:cNvPr id="17" name="Straight Arrow Connector 31">
              <a:extLst>
                <a:ext uri="{FF2B5EF4-FFF2-40B4-BE49-F238E27FC236}">
                  <a16:creationId xmlns:a16="http://schemas.microsoft.com/office/drawing/2014/main" id="{94769A86-FCE2-7FEF-F471-C5325C8E3554}"/>
                </a:ext>
              </a:extLst>
            </p:cNvPr>
            <p:cNvCxnSpPr>
              <a:cxnSpLocks/>
              <a:stCxn id="16" idx="3"/>
            </p:cNvCxnSpPr>
            <p:nvPr/>
          </p:nvCxnSpPr>
          <p:spPr>
            <a:xfrm>
              <a:off x="6282765" y="3250631"/>
              <a:ext cx="2311944" cy="9555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2">
              <a:extLst>
                <a:ext uri="{FF2B5EF4-FFF2-40B4-BE49-F238E27FC236}">
                  <a16:creationId xmlns:a16="http://schemas.microsoft.com/office/drawing/2014/main" id="{FF13C966-0A7B-517C-2F1F-846C448270BB}"/>
                </a:ext>
              </a:extLst>
            </p:cNvPr>
            <p:cNvSpPr txBox="1"/>
            <p:nvPr/>
          </p:nvSpPr>
          <p:spPr>
            <a:xfrm>
              <a:off x="3824802" y="3831647"/>
              <a:ext cx="2513556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fr-FR" sz="2400" b="1" noProof="0" dirty="0">
                  <a:solidFill>
                    <a:srgbClr val="FF0000"/>
                  </a:solidFill>
                </a:rPr>
                <a:t>2. ………….…………..</a:t>
              </a:r>
            </a:p>
          </p:txBody>
        </p:sp>
        <p:cxnSp>
          <p:nvCxnSpPr>
            <p:cNvPr id="19" name="Straight Arrow Connector 50">
              <a:extLst>
                <a:ext uri="{FF2B5EF4-FFF2-40B4-BE49-F238E27FC236}">
                  <a16:creationId xmlns:a16="http://schemas.microsoft.com/office/drawing/2014/main" id="{851D38D7-79D2-CAD2-D966-9DCEA1084B4E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5081580" y="4301647"/>
              <a:ext cx="1499027" cy="9060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50">
              <a:extLst>
                <a:ext uri="{FF2B5EF4-FFF2-40B4-BE49-F238E27FC236}">
                  <a16:creationId xmlns:a16="http://schemas.microsoft.com/office/drawing/2014/main" id="{C929764A-CF23-D5EA-491A-970019C7EEF5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5081580" y="4301647"/>
              <a:ext cx="2068543" cy="9060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12">
              <a:extLst>
                <a:ext uri="{FF2B5EF4-FFF2-40B4-BE49-F238E27FC236}">
                  <a16:creationId xmlns:a16="http://schemas.microsoft.com/office/drawing/2014/main" id="{5C1C5596-085E-B53E-EC17-88DFDB751AB7}"/>
                </a:ext>
              </a:extLst>
            </p:cNvPr>
            <p:cNvSpPr txBox="1"/>
            <p:nvPr/>
          </p:nvSpPr>
          <p:spPr>
            <a:xfrm>
              <a:off x="10533537" y="4146679"/>
              <a:ext cx="1807064" cy="865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Bronche</a:t>
              </a:r>
            </a:p>
            <a:p>
              <a:r>
                <a:rPr lang="fr-FR" sz="2400" noProof="0" dirty="0"/>
                <a:t>Bronchioles</a:t>
              </a:r>
            </a:p>
          </p:txBody>
        </p:sp>
        <p:cxnSp>
          <p:nvCxnSpPr>
            <p:cNvPr id="22" name="Straight Arrow Connector 38">
              <a:extLst>
                <a:ext uri="{FF2B5EF4-FFF2-40B4-BE49-F238E27FC236}">
                  <a16:creationId xmlns:a16="http://schemas.microsoft.com/office/drawing/2014/main" id="{643E06CF-688B-8AFF-05A3-A91056A351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43">
              <a:extLst>
                <a:ext uri="{FF2B5EF4-FFF2-40B4-BE49-F238E27FC236}">
                  <a16:creationId xmlns:a16="http://schemas.microsoft.com/office/drawing/2014/main" id="{AC43FC58-A4BB-E5B9-BBE3-94D38266ED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4369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BD8BD-727D-EBDA-B7C7-EF2E0670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Parfait! Il s’agit du poumon et les alvéoles.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419F2-0C02-DEAA-C57E-F16AEF309D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157658B-16DC-56FC-458A-060E8449389D}"/>
              </a:ext>
            </a:extLst>
          </p:cNvPr>
          <p:cNvGrpSpPr/>
          <p:nvPr/>
        </p:nvGrpSpPr>
        <p:grpSpPr>
          <a:xfrm>
            <a:off x="1471349" y="1773489"/>
            <a:ext cx="8090931" cy="4025848"/>
            <a:chOff x="4249670" y="1933532"/>
            <a:chExt cx="8090931" cy="4025848"/>
          </a:xfrm>
        </p:grpSpPr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11AECC87-D40F-0501-EEB0-5CE073E22523}"/>
                </a:ext>
              </a:extLst>
            </p:cNvPr>
            <p:cNvSpPr txBox="1"/>
            <p:nvPr/>
          </p:nvSpPr>
          <p:spPr>
            <a:xfrm>
              <a:off x="10605086" y="3101092"/>
              <a:ext cx="1480678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Bouche</a:t>
              </a:r>
            </a:p>
          </p:txBody>
        </p:sp>
        <p:sp>
          <p:nvSpPr>
            <p:cNvPr id="7" name="ZoneTexte 12">
              <a:extLst>
                <a:ext uri="{FF2B5EF4-FFF2-40B4-BE49-F238E27FC236}">
                  <a16:creationId xmlns:a16="http://schemas.microsoft.com/office/drawing/2014/main" id="{1C4415E7-9D68-DA68-CD44-2244B813DE13}"/>
                </a:ext>
              </a:extLst>
            </p:cNvPr>
            <p:cNvSpPr txBox="1"/>
            <p:nvPr/>
          </p:nvSpPr>
          <p:spPr>
            <a:xfrm>
              <a:off x="10618771" y="2812114"/>
              <a:ext cx="1200020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fr-FR" sz="2400" kern="100" noProof="0" dirty="0">
                  <a:latin typeface="Calibri "/>
                  <a:cs typeface="Arial" panose="020B0604020202020204" pitchFamily="34" charset="0"/>
                </a:rPr>
                <a:t>Nez</a:t>
              </a:r>
            </a:p>
          </p:txBody>
        </p:sp>
        <p:pic>
          <p:nvPicPr>
            <p:cNvPr id="8" name="Image 7" descr="Une image contenant clipart, dessin, illustration, dessin humoristique&#10;&#10;Description générée automatiquement">
              <a:extLst>
                <a:ext uri="{FF2B5EF4-FFF2-40B4-BE49-F238E27FC236}">
                  <a16:creationId xmlns:a16="http://schemas.microsoft.com/office/drawing/2014/main" id="{F69D9CD3-B250-0C29-740D-CC7FE4A63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9" r="16008"/>
            <a:stretch/>
          </p:blipFill>
          <p:spPr>
            <a:xfrm>
              <a:off x="6084642" y="1933532"/>
              <a:ext cx="4448895" cy="4025848"/>
            </a:xfrm>
            <a:prstGeom prst="rect">
              <a:avLst/>
            </a:prstGeom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3DFC6783-9C75-D8FB-3EE5-2C2A3455F74C}"/>
                </a:ext>
              </a:extLst>
            </p:cNvPr>
            <p:cNvSpPr txBox="1"/>
            <p:nvPr/>
          </p:nvSpPr>
          <p:spPr>
            <a:xfrm>
              <a:off x="4715275" y="2328290"/>
              <a:ext cx="1431701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Trachée</a:t>
              </a:r>
            </a:p>
          </p:txBody>
        </p:sp>
        <p:cxnSp>
          <p:nvCxnSpPr>
            <p:cNvPr id="10" name="Straight Arrow Connector 47">
              <a:extLst>
                <a:ext uri="{FF2B5EF4-FFF2-40B4-BE49-F238E27FC236}">
                  <a16:creationId xmlns:a16="http://schemas.microsoft.com/office/drawing/2014/main" id="{4AD6AB74-1B80-2258-ECEB-C0BA954ADC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6199" y="3059384"/>
              <a:ext cx="931336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3">
              <a:extLst>
                <a:ext uri="{FF2B5EF4-FFF2-40B4-BE49-F238E27FC236}">
                  <a16:creationId xmlns:a16="http://schemas.microsoft.com/office/drawing/2014/main" id="{010D5735-B746-576E-71C0-54C0AE3813D9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6146976" y="2563290"/>
              <a:ext cx="2698707" cy="114347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47">
              <a:extLst>
                <a:ext uri="{FF2B5EF4-FFF2-40B4-BE49-F238E27FC236}">
                  <a16:creationId xmlns:a16="http://schemas.microsoft.com/office/drawing/2014/main" id="{A81FEF11-D7A2-1A99-17B6-456C432B563B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 flipV="1">
              <a:off x="9532466" y="3304610"/>
              <a:ext cx="1072620" cy="3148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57CE3C7-A8B3-583C-5F40-B867F00F07A8}"/>
                </a:ext>
              </a:extLst>
            </p:cNvPr>
            <p:cNvSpPr txBox="1"/>
            <p:nvPr/>
          </p:nvSpPr>
          <p:spPr>
            <a:xfrm>
              <a:off x="4339912" y="3031454"/>
              <a:ext cx="1938993" cy="532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800" b="1" noProof="0" dirty="0">
                  <a:solidFill>
                    <a:srgbClr val="FF0000"/>
                  </a:solidFill>
                </a:rPr>
                <a:t>1. Poumon</a:t>
              </a:r>
            </a:p>
          </p:txBody>
        </p:sp>
        <p:cxnSp>
          <p:nvCxnSpPr>
            <p:cNvPr id="14" name="Straight Arrow Connector 31">
              <a:extLst>
                <a:ext uri="{FF2B5EF4-FFF2-40B4-BE49-F238E27FC236}">
                  <a16:creationId xmlns:a16="http://schemas.microsoft.com/office/drawing/2014/main" id="{6824CCCC-A236-B54A-9C20-BEA958F3749F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6278905" y="3297906"/>
              <a:ext cx="2311943" cy="92407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2">
              <a:extLst>
                <a:ext uri="{FF2B5EF4-FFF2-40B4-BE49-F238E27FC236}">
                  <a16:creationId xmlns:a16="http://schemas.microsoft.com/office/drawing/2014/main" id="{403F7E0D-9A30-379F-62EC-1323A8EF5501}"/>
                </a:ext>
              </a:extLst>
            </p:cNvPr>
            <p:cNvSpPr txBox="1"/>
            <p:nvPr/>
          </p:nvSpPr>
          <p:spPr>
            <a:xfrm>
              <a:off x="4249670" y="3831647"/>
              <a:ext cx="2088688" cy="532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fr-FR" sz="2800" b="1" noProof="0" dirty="0">
                  <a:solidFill>
                    <a:srgbClr val="FF0000"/>
                  </a:solidFill>
                </a:rPr>
                <a:t>2. Alvéoles</a:t>
              </a:r>
            </a:p>
          </p:txBody>
        </p:sp>
        <p:cxnSp>
          <p:nvCxnSpPr>
            <p:cNvPr id="16" name="Straight Arrow Connector 50">
              <a:extLst>
                <a:ext uri="{FF2B5EF4-FFF2-40B4-BE49-F238E27FC236}">
                  <a16:creationId xmlns:a16="http://schemas.microsoft.com/office/drawing/2014/main" id="{8A9816CB-E481-EF4D-BC04-8780B95B584D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5294014" y="4364550"/>
              <a:ext cx="1286593" cy="84310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50">
              <a:extLst>
                <a:ext uri="{FF2B5EF4-FFF2-40B4-BE49-F238E27FC236}">
                  <a16:creationId xmlns:a16="http://schemas.microsoft.com/office/drawing/2014/main" id="{C8D5F501-0B40-C533-9F9E-9FF3FAD74A20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5294014" y="4364550"/>
              <a:ext cx="1856109" cy="84310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2">
              <a:extLst>
                <a:ext uri="{FF2B5EF4-FFF2-40B4-BE49-F238E27FC236}">
                  <a16:creationId xmlns:a16="http://schemas.microsoft.com/office/drawing/2014/main" id="{AFC21F39-DD59-4AE4-DC2A-0D161B2317DB}"/>
                </a:ext>
              </a:extLst>
            </p:cNvPr>
            <p:cNvSpPr txBox="1"/>
            <p:nvPr/>
          </p:nvSpPr>
          <p:spPr>
            <a:xfrm>
              <a:off x="10533537" y="4146679"/>
              <a:ext cx="1807064" cy="865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107000"/>
                </a:lnSpc>
                <a:defRPr sz="2000" kern="100">
                  <a:latin typeface="Calibri "/>
                  <a:cs typeface="Arial" panose="020B0604020202020204" pitchFamily="34" charset="0"/>
                </a:defRPr>
              </a:lvl1pPr>
            </a:lstStyle>
            <a:p>
              <a:r>
                <a:rPr lang="fr-FR" sz="2400" noProof="0" dirty="0"/>
                <a:t>Bronche</a:t>
              </a:r>
            </a:p>
            <a:p>
              <a:r>
                <a:rPr lang="fr-FR" sz="2400" noProof="0" dirty="0"/>
                <a:t>Bronchioles</a:t>
              </a:r>
            </a:p>
          </p:txBody>
        </p:sp>
        <p:cxnSp>
          <p:nvCxnSpPr>
            <p:cNvPr id="19" name="Straight Arrow Connector 38">
              <a:extLst>
                <a:ext uri="{FF2B5EF4-FFF2-40B4-BE49-F238E27FC236}">
                  <a16:creationId xmlns:a16="http://schemas.microsoft.com/office/drawing/2014/main" id="{E37DC52F-68B4-676F-4FD3-791E3CCC6C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7019" y="4511766"/>
              <a:ext cx="157635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43">
              <a:extLst>
                <a:ext uri="{FF2B5EF4-FFF2-40B4-BE49-F238E27FC236}">
                  <a16:creationId xmlns:a16="http://schemas.microsoft.com/office/drawing/2014/main" id="{97BDA485-A546-84F0-6B8D-AAC18984CD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1819" y="4769264"/>
              <a:ext cx="126171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5B94E5AA-D244-3A6D-0DAD-33A122FD97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5" y="272900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599333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enseignant·e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clarifie la question et peut utiliser l’alternance linguistique si besoin. Inviter les élèves à passer au tableau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E87675-7D92-0BBE-0F1F-6AD046BC1F49}"/>
              </a:ext>
            </a:extLst>
          </p:cNvPr>
          <p:cNvSpPr/>
          <p:nvPr/>
        </p:nvSpPr>
        <p:spPr>
          <a:xfrm>
            <a:off x="737420" y="1499054"/>
            <a:ext cx="8985067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2- Reliez par une flèche chaque élément à sa définition </a:t>
            </a:r>
            <a:r>
              <a:rPr lang="fr-FR" sz="2400" b="1" noProof="0" dirty="0">
                <a:latin typeface="Calibri" panose="020F0502020204030204"/>
              </a:rPr>
              <a:t>: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86F269D-E2CE-2F63-6B62-7C5A5E66A2E9}"/>
              </a:ext>
            </a:extLst>
          </p:cNvPr>
          <p:cNvSpPr/>
          <p:nvPr/>
        </p:nvSpPr>
        <p:spPr>
          <a:xfrm>
            <a:off x="737421" y="2729107"/>
            <a:ext cx="3057832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1- Alvéole pulmonaire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4239FB8-1DB5-872F-CD1A-85559A2EFB2D}"/>
              </a:ext>
            </a:extLst>
          </p:cNvPr>
          <p:cNvSpPr/>
          <p:nvPr/>
        </p:nvSpPr>
        <p:spPr>
          <a:xfrm>
            <a:off x="737421" y="3828983"/>
            <a:ext cx="3057832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2- Poumon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696BE804-2459-4B28-8E9F-904F8EBA5727}"/>
              </a:ext>
            </a:extLst>
          </p:cNvPr>
          <p:cNvSpPr/>
          <p:nvPr/>
        </p:nvSpPr>
        <p:spPr>
          <a:xfrm>
            <a:off x="737421" y="4833211"/>
            <a:ext cx="3057832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 Trachée</a:t>
            </a:r>
          </a:p>
        </p:txBody>
      </p:sp>
      <p:pic>
        <p:nvPicPr>
          <p:cNvPr id="22" name="Picture 1">
            <a:extLst>
              <a:ext uri="{FF2B5EF4-FFF2-40B4-BE49-F238E27FC236}">
                <a16:creationId xmlns:a16="http://schemas.microsoft.com/office/drawing/2014/main" id="{565A3CE2-2587-4D3A-49DC-7C80C0ABA6D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F436F1A5-7D3B-0937-1692-B3F7238057EB}"/>
              </a:ext>
            </a:extLst>
          </p:cNvPr>
          <p:cNvSpPr/>
          <p:nvPr/>
        </p:nvSpPr>
        <p:spPr>
          <a:xfrm>
            <a:off x="5740400" y="2669666"/>
            <a:ext cx="6014895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/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 Tube conduisant l’air </a:t>
            </a:r>
            <a:r>
              <a:rPr lang="fr-FR" sz="2400" dirty="0"/>
              <a:t>du nez aux bronches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61392BEC-12A9-E216-D091-1BE60F04FEF5}"/>
              </a:ext>
            </a:extLst>
          </p:cNvPr>
          <p:cNvSpPr/>
          <p:nvPr/>
        </p:nvSpPr>
        <p:spPr>
          <a:xfrm>
            <a:off x="5740400" y="3798769"/>
            <a:ext cx="6014895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b- Petit </a:t>
            </a:r>
            <a:r>
              <a:rPr lang="fr-FR" sz="2400" kern="0" noProof="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 d’air situé dans les poumons.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65612C60-51D1-F266-9E3A-9AB4950BC835}"/>
              </a:ext>
            </a:extLst>
          </p:cNvPr>
          <p:cNvSpPr/>
          <p:nvPr/>
        </p:nvSpPr>
        <p:spPr>
          <a:xfrm>
            <a:off x="5740400" y="4833211"/>
            <a:ext cx="6014895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c- Organe contenant des alvéoles.</a:t>
            </a: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4D5DB4-9980-F770-97F7-D9E6856E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95" y="294940"/>
            <a:ext cx="10560009" cy="299327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Voici la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03968E-21F4-9CC0-F717-D7320B0E80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64F1EF-5AD9-790E-FB6D-BE39D9BFAEE2}"/>
              </a:ext>
            </a:extLst>
          </p:cNvPr>
          <p:cNvSpPr/>
          <p:nvPr/>
        </p:nvSpPr>
        <p:spPr>
          <a:xfrm>
            <a:off x="737421" y="2729107"/>
            <a:ext cx="3057832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1- Alvéole pulmonaire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23BD7AA-0EDC-EB81-FC55-A814E89CF999}"/>
              </a:ext>
            </a:extLst>
          </p:cNvPr>
          <p:cNvSpPr/>
          <p:nvPr/>
        </p:nvSpPr>
        <p:spPr>
          <a:xfrm>
            <a:off x="737421" y="3828983"/>
            <a:ext cx="3057832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>
              <a:defRPr/>
            </a:pPr>
            <a:r>
              <a:rPr lang="fr-FR" sz="2400" b="1" kern="0" dirty="0">
                <a:solidFill>
                  <a:prstClr val="black"/>
                </a:solidFill>
                <a:latin typeface="Calibri" panose="020F0502020204030204"/>
              </a:rPr>
              <a:t>2- Poumon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786771-99AA-FFB1-ECB7-B71E0D9ECF35}"/>
              </a:ext>
            </a:extLst>
          </p:cNvPr>
          <p:cNvSpPr/>
          <p:nvPr/>
        </p:nvSpPr>
        <p:spPr>
          <a:xfrm>
            <a:off x="737421" y="4833211"/>
            <a:ext cx="3057832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 Trachée</a:t>
            </a:r>
          </a:p>
        </p:txBody>
      </p:sp>
      <p:cxnSp>
        <p:nvCxnSpPr>
          <p:cNvPr id="11" name="Straight Arrow Connector 13">
            <a:extLst>
              <a:ext uri="{FF2B5EF4-FFF2-40B4-BE49-F238E27FC236}">
                <a16:creationId xmlns:a16="http://schemas.microsoft.com/office/drawing/2014/main" id="{6697143F-23BB-38AD-BC96-452B137DCF8E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795253" y="3067661"/>
            <a:ext cx="1939424" cy="1069662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Straight Arrow Connector 13">
            <a:extLst>
              <a:ext uri="{FF2B5EF4-FFF2-40B4-BE49-F238E27FC236}">
                <a16:creationId xmlns:a16="http://schemas.microsoft.com/office/drawing/2014/main" id="{B8889E88-2A73-0CDD-263D-D4E3F8C6FF47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795253" y="4167537"/>
            <a:ext cx="1939424" cy="100422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93A547-7728-A179-03A4-BB99C25048C7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795253" y="3008220"/>
            <a:ext cx="1939424" cy="216354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6997834-2D20-E39B-4DD3-1FF919FA00DA}"/>
              </a:ext>
            </a:extLst>
          </p:cNvPr>
          <p:cNvSpPr/>
          <p:nvPr/>
        </p:nvSpPr>
        <p:spPr>
          <a:xfrm>
            <a:off x="5740400" y="2669666"/>
            <a:ext cx="6014895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/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 Tube conduisant l’air </a:t>
            </a:r>
            <a:r>
              <a:rPr lang="fr-FR" sz="2400" dirty="0"/>
              <a:t>du nez aux bronches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C1AAD94-C4B7-253E-BD28-ECE47C08ABCC}"/>
              </a:ext>
            </a:extLst>
          </p:cNvPr>
          <p:cNvSpPr/>
          <p:nvPr/>
        </p:nvSpPr>
        <p:spPr>
          <a:xfrm>
            <a:off x="5740400" y="3798769"/>
            <a:ext cx="6014895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b- Petit </a:t>
            </a:r>
            <a:r>
              <a:rPr lang="fr-FR" sz="2400" kern="0" noProof="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 d’air situé dans les poumons.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BEF090-0527-8B73-CAEA-AA4C0F09007B}"/>
              </a:ext>
            </a:extLst>
          </p:cNvPr>
          <p:cNvSpPr/>
          <p:nvPr/>
        </p:nvSpPr>
        <p:spPr>
          <a:xfrm>
            <a:off x="5740400" y="4833211"/>
            <a:ext cx="6014895" cy="677108"/>
          </a:xfrm>
          <a:prstGeom prst="roundRect">
            <a:avLst/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/>
              </a:rPr>
              <a:t>c- Organe contenant des alvéoles.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97BE3DEB-243C-B461-2C8E-55308259AAE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9983" y="298048"/>
            <a:ext cx="10372033" cy="267549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ammersmith One"/>
              </a:rPr>
              <a:t>Répondez  à la question suivante.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6DF91934-21DD-DE29-DCBC-EECB0AC5DC4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bg2">
                    <a:lumMod val="50000"/>
                  </a:schemeClr>
                </a:solidFill>
              </a:rPr>
              <a:t>Inviter les élèves à utiliser les ardoises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2798CC9-79F2-C516-F43E-E0BE7790507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7E9140-C1DC-8B5E-5982-3FFF140F79A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E2F25D-3908-36F0-9726-C1704763240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5" name="Google Shape;1376;p31">
            <a:extLst>
              <a:ext uri="{FF2B5EF4-FFF2-40B4-BE49-F238E27FC236}">
                <a16:creationId xmlns:a16="http://schemas.microsoft.com/office/drawing/2014/main" id="{C83C4C54-412D-3394-DF22-4B2A804ABC85}"/>
              </a:ext>
            </a:extLst>
          </p:cNvPr>
          <p:cNvSpPr/>
          <p:nvPr/>
        </p:nvSpPr>
        <p:spPr>
          <a:xfrm>
            <a:off x="1008186" y="1539337"/>
            <a:ext cx="6124134" cy="502950"/>
          </a:xfrm>
          <a:prstGeom prst="round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</a:pPr>
            <a:r>
              <a:rPr lang="fr-FR" sz="2400" b="1" noProof="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3. Répondez par « Vrai » ou</a:t>
            </a:r>
            <a:r>
              <a:rPr lang="fr-FR" sz="2400" noProof="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 </a:t>
            </a:r>
            <a:r>
              <a:rPr lang="fr-FR" sz="2400" b="1" noProof="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« Faux »</a:t>
            </a:r>
            <a:r>
              <a:rPr lang="fr-FR" sz="2400" noProof="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:  </a:t>
            </a:r>
          </a:p>
        </p:txBody>
      </p:sp>
      <p:pic>
        <p:nvPicPr>
          <p:cNvPr id="17" name="Picture 2" descr="Modèle Du Poumon Humain Sur Blanc PNG , Poumon Humain, Maquette, Poumon  Image PNG pour le téléchargement libre">
            <a:extLst>
              <a:ext uri="{FF2B5EF4-FFF2-40B4-BE49-F238E27FC236}">
                <a16:creationId xmlns:a16="http://schemas.microsoft.com/office/drawing/2014/main" id="{A3D5AA0E-D45B-5334-0164-0D2A405FA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25" b="94375" l="8125" r="90469">
                        <a14:foregroundMark x1="39219" y1="26406" x2="25938" y2="40313"/>
                        <a14:foregroundMark x1="25938" y1="40313" x2="8125" y2="83281"/>
                        <a14:foregroundMark x1="8125" y1="83281" x2="23125" y2="86875"/>
                        <a14:foregroundMark x1="39688" y1="23750" x2="32969" y2="30781"/>
                        <a14:foregroundMark x1="84219" y1="49688" x2="87656" y2="73906"/>
                        <a14:foregroundMark x1="87656" y1="73906" x2="83594" y2="93438"/>
                        <a14:foregroundMark x1="83594" y1="93438" x2="63281" y2="86719"/>
                        <a14:foregroundMark x1="63281" y1="86719" x2="52656" y2="77813"/>
                        <a14:foregroundMark x1="86563" y1="50000" x2="90469" y2="91250"/>
                        <a14:foregroundMark x1="90469" y1="91250" x2="85156" y2="94375"/>
                        <a14:foregroundMark x1="39063" y1="22656" x2="25156" y2="35781"/>
                        <a14:foregroundMark x1="25156" y1="35781" x2="10781" y2="72656"/>
                        <a14:foregroundMark x1="10781" y1="72656" x2="10625" y2="75156"/>
                        <a14:foregroundMark x1="37344" y1="23125" x2="25313" y2="34063"/>
                        <a14:foregroundMark x1="36406" y1="22813" x2="36406" y2="22813"/>
                        <a14:foregroundMark x1="18594" y1="45000" x2="18594" y2="45000"/>
                        <a14:foregroundMark x1="17969" y1="46094" x2="17969" y2="46094"/>
                        <a14:foregroundMark x1="16719" y1="50313" x2="16719" y2="50313"/>
                        <a14:foregroundMark x1="16406" y1="50156" x2="11406" y2="68750"/>
                        <a14:foregroundMark x1="49375" y1="8125" x2="49063" y2="17188"/>
                        <a14:foregroundMark x1="20625" y1="41719" x2="19531" y2="44531"/>
                        <a14:foregroundMark x1="12656" y1="62656" x2="12344" y2="6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7323" r="7975" b="2533"/>
          <a:stretch/>
        </p:blipFill>
        <p:spPr bwMode="auto">
          <a:xfrm>
            <a:off x="9428236" y="2891428"/>
            <a:ext cx="2225758" cy="247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7">
            <a:extLst>
              <a:ext uri="{FF2B5EF4-FFF2-40B4-BE49-F238E27FC236}">
                <a16:creationId xmlns:a16="http://schemas.microsoft.com/office/drawing/2014/main" id="{A8923726-8539-A920-BD15-B2865EEC6679}"/>
              </a:ext>
            </a:extLst>
          </p:cNvPr>
          <p:cNvSpPr/>
          <p:nvPr/>
        </p:nvSpPr>
        <p:spPr>
          <a:xfrm>
            <a:off x="619760" y="2891428"/>
            <a:ext cx="6661401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Chaque poumon contient un seul alvéole. </a:t>
            </a:r>
          </a:p>
        </p:txBody>
      </p:sp>
      <p:sp>
        <p:nvSpPr>
          <p:cNvPr id="19" name="Rectangle: Rounded Corners 12">
            <a:extLst>
              <a:ext uri="{FF2B5EF4-FFF2-40B4-BE49-F238E27FC236}">
                <a16:creationId xmlns:a16="http://schemas.microsoft.com/office/drawing/2014/main" id="{B98BA7D7-2F05-1DE9-BDB8-8F72BA0B8E92}"/>
              </a:ext>
            </a:extLst>
          </p:cNvPr>
          <p:cNvSpPr/>
          <p:nvPr/>
        </p:nvSpPr>
        <p:spPr>
          <a:xfrm>
            <a:off x="619760" y="3853571"/>
            <a:ext cx="6661401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Le poumon est le lieu des échanges gazeux. </a:t>
            </a:r>
          </a:p>
        </p:txBody>
      </p:sp>
      <p:sp>
        <p:nvSpPr>
          <p:cNvPr id="20" name="Rectangle: Rounded Corners 13">
            <a:extLst>
              <a:ext uri="{FF2B5EF4-FFF2-40B4-BE49-F238E27FC236}">
                <a16:creationId xmlns:a16="http://schemas.microsoft.com/office/drawing/2014/main" id="{BA29878B-3C95-7872-8C31-D02A1BD0D129}"/>
              </a:ext>
            </a:extLst>
          </p:cNvPr>
          <p:cNvSpPr/>
          <p:nvPr/>
        </p:nvSpPr>
        <p:spPr>
          <a:xfrm>
            <a:off x="619760" y="4815714"/>
            <a:ext cx="6661401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L’air entre dans les poumons par les bronchioles. </a:t>
            </a:r>
          </a:p>
        </p:txBody>
      </p:sp>
      <p:sp>
        <p:nvSpPr>
          <p:cNvPr id="21" name="Rectangle: Rounded Corners 7">
            <a:extLst>
              <a:ext uri="{FF2B5EF4-FFF2-40B4-BE49-F238E27FC236}">
                <a16:creationId xmlns:a16="http://schemas.microsoft.com/office/drawing/2014/main" id="{86B84A6F-9AA3-F2CB-F759-5079C4DCB326}"/>
              </a:ext>
            </a:extLst>
          </p:cNvPr>
          <p:cNvSpPr/>
          <p:nvPr/>
        </p:nvSpPr>
        <p:spPr>
          <a:xfrm>
            <a:off x="7495072" y="2875542"/>
            <a:ext cx="1617406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…………... </a:t>
            </a:r>
          </a:p>
        </p:txBody>
      </p:sp>
      <p:sp>
        <p:nvSpPr>
          <p:cNvPr id="22" name="Rectangle: Rounded Corners 7">
            <a:extLst>
              <a:ext uri="{FF2B5EF4-FFF2-40B4-BE49-F238E27FC236}">
                <a16:creationId xmlns:a16="http://schemas.microsoft.com/office/drawing/2014/main" id="{BEBDC732-21D9-C405-8D98-E5CBB9F7EF33}"/>
              </a:ext>
            </a:extLst>
          </p:cNvPr>
          <p:cNvSpPr/>
          <p:nvPr/>
        </p:nvSpPr>
        <p:spPr>
          <a:xfrm>
            <a:off x="7495072" y="3837095"/>
            <a:ext cx="1617406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…………... </a:t>
            </a:r>
          </a:p>
        </p:txBody>
      </p:sp>
      <p:sp>
        <p:nvSpPr>
          <p:cNvPr id="23" name="Rectangle: Rounded Corners 7">
            <a:extLst>
              <a:ext uri="{FF2B5EF4-FFF2-40B4-BE49-F238E27FC236}">
                <a16:creationId xmlns:a16="http://schemas.microsoft.com/office/drawing/2014/main" id="{AFA9FE8A-964B-F0F8-F1F0-C327336E81D9}"/>
              </a:ext>
            </a:extLst>
          </p:cNvPr>
          <p:cNvSpPr/>
          <p:nvPr/>
        </p:nvSpPr>
        <p:spPr>
          <a:xfrm>
            <a:off x="7495072" y="4815714"/>
            <a:ext cx="1617406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…………... </a:t>
            </a:r>
          </a:p>
        </p:txBody>
      </p:sp>
    </p:spTree>
    <p:extLst>
      <p:ext uri="{BB962C8B-B14F-4D97-AF65-F5344CB8AC3E}">
        <p14:creationId xmlns:p14="http://schemas.microsoft.com/office/powerpoint/2010/main" val="23631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8D12D-4ED0-1CE5-9587-606A665D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Excellent! Voici les réponses.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28746C-98EC-79DE-F131-4F593463A73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6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 </a:t>
            </a:r>
          </a:p>
        </p:txBody>
      </p:sp>
      <p:pic>
        <p:nvPicPr>
          <p:cNvPr id="12" name="Picture 2" descr="Modèle Du Poumon Humain Sur Blanc PNG , Poumon Humain, Maquette, Poumon  Image PNG pour le téléchargement libre">
            <a:extLst>
              <a:ext uri="{FF2B5EF4-FFF2-40B4-BE49-F238E27FC236}">
                <a16:creationId xmlns:a16="http://schemas.microsoft.com/office/drawing/2014/main" id="{6D66261E-27EA-5AFB-C8A4-E3868D4A88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25" b="94375" l="8125" r="90469">
                        <a14:foregroundMark x1="39219" y1="26406" x2="25938" y2="40313"/>
                        <a14:foregroundMark x1="25938" y1="40313" x2="8125" y2="83281"/>
                        <a14:foregroundMark x1="8125" y1="83281" x2="23125" y2="86875"/>
                        <a14:foregroundMark x1="39688" y1="23750" x2="32969" y2="30781"/>
                        <a14:foregroundMark x1="84219" y1="49688" x2="87656" y2="73906"/>
                        <a14:foregroundMark x1="87656" y1="73906" x2="83594" y2="93438"/>
                        <a14:foregroundMark x1="83594" y1="93438" x2="63281" y2="86719"/>
                        <a14:foregroundMark x1="63281" y1="86719" x2="52656" y2="77813"/>
                        <a14:foregroundMark x1="86563" y1="50000" x2="90469" y2="91250"/>
                        <a14:foregroundMark x1="90469" y1="91250" x2="85156" y2="94375"/>
                        <a14:foregroundMark x1="39063" y1="22656" x2="25156" y2="35781"/>
                        <a14:foregroundMark x1="25156" y1="35781" x2="10781" y2="72656"/>
                        <a14:foregroundMark x1="10781" y1="72656" x2="10625" y2="75156"/>
                        <a14:foregroundMark x1="37344" y1="23125" x2="25313" y2="34063"/>
                        <a14:foregroundMark x1="36406" y1="22813" x2="36406" y2="22813"/>
                        <a14:foregroundMark x1="18594" y1="45000" x2="18594" y2="45000"/>
                        <a14:foregroundMark x1="17969" y1="46094" x2="17969" y2="46094"/>
                        <a14:foregroundMark x1="16719" y1="50313" x2="16719" y2="50313"/>
                        <a14:foregroundMark x1="16406" y1="50156" x2="11406" y2="68750"/>
                        <a14:foregroundMark x1="49375" y1="8125" x2="49063" y2="17188"/>
                        <a14:foregroundMark x1="20625" y1="41719" x2="19531" y2="44531"/>
                        <a14:foregroundMark x1="12656" y1="62656" x2="12344" y2="6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7323" r="7975" b="2533"/>
          <a:stretch/>
        </p:blipFill>
        <p:spPr bwMode="auto">
          <a:xfrm>
            <a:off x="9428236" y="2891428"/>
            <a:ext cx="2225758" cy="247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7">
            <a:extLst>
              <a:ext uri="{FF2B5EF4-FFF2-40B4-BE49-F238E27FC236}">
                <a16:creationId xmlns:a16="http://schemas.microsoft.com/office/drawing/2014/main" id="{5F36FC03-6043-91B1-21B5-EAF9E08157BA}"/>
              </a:ext>
            </a:extLst>
          </p:cNvPr>
          <p:cNvSpPr/>
          <p:nvPr/>
        </p:nvSpPr>
        <p:spPr>
          <a:xfrm>
            <a:off x="7495072" y="2875542"/>
            <a:ext cx="1617406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9DF10004-4D53-87AB-0070-AB82CB3C9561}"/>
              </a:ext>
            </a:extLst>
          </p:cNvPr>
          <p:cNvSpPr/>
          <p:nvPr/>
        </p:nvSpPr>
        <p:spPr>
          <a:xfrm>
            <a:off x="7495072" y="3837095"/>
            <a:ext cx="1617406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18" name="Rectangle: Rounded Corners 7">
            <a:extLst>
              <a:ext uri="{FF2B5EF4-FFF2-40B4-BE49-F238E27FC236}">
                <a16:creationId xmlns:a16="http://schemas.microsoft.com/office/drawing/2014/main" id="{22816D0A-065B-7FD5-3398-E6CCBD6A39BF}"/>
              </a:ext>
            </a:extLst>
          </p:cNvPr>
          <p:cNvSpPr/>
          <p:nvPr/>
        </p:nvSpPr>
        <p:spPr>
          <a:xfrm>
            <a:off x="7495072" y="4815714"/>
            <a:ext cx="1617406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19" name="Rectangle: Rounded Corners 7">
            <a:extLst>
              <a:ext uri="{FF2B5EF4-FFF2-40B4-BE49-F238E27FC236}">
                <a16:creationId xmlns:a16="http://schemas.microsoft.com/office/drawing/2014/main" id="{5FC12BFF-8DD0-3FB2-805E-67BD09640425}"/>
              </a:ext>
            </a:extLst>
          </p:cNvPr>
          <p:cNvSpPr/>
          <p:nvPr/>
        </p:nvSpPr>
        <p:spPr>
          <a:xfrm>
            <a:off x="619760" y="2891428"/>
            <a:ext cx="6661401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Chaque poumon contient un seul alvéole. </a:t>
            </a:r>
          </a:p>
        </p:txBody>
      </p:sp>
      <p:sp>
        <p:nvSpPr>
          <p:cNvPr id="20" name="Rectangle: Rounded Corners 12">
            <a:extLst>
              <a:ext uri="{FF2B5EF4-FFF2-40B4-BE49-F238E27FC236}">
                <a16:creationId xmlns:a16="http://schemas.microsoft.com/office/drawing/2014/main" id="{83DB3835-6B45-3AF2-5BF2-56CB2EE9594B}"/>
              </a:ext>
            </a:extLst>
          </p:cNvPr>
          <p:cNvSpPr/>
          <p:nvPr/>
        </p:nvSpPr>
        <p:spPr>
          <a:xfrm>
            <a:off x="619760" y="3853571"/>
            <a:ext cx="6661401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Le poumon est le lieu des échanges gazeux. </a:t>
            </a:r>
          </a:p>
        </p:txBody>
      </p:sp>
      <p:sp>
        <p:nvSpPr>
          <p:cNvPr id="21" name="Rectangle: Rounded Corners 13">
            <a:extLst>
              <a:ext uri="{FF2B5EF4-FFF2-40B4-BE49-F238E27FC236}">
                <a16:creationId xmlns:a16="http://schemas.microsoft.com/office/drawing/2014/main" id="{0AAE0AD1-E326-F060-6A68-F7FD0E5DC2E5}"/>
              </a:ext>
            </a:extLst>
          </p:cNvPr>
          <p:cNvSpPr/>
          <p:nvPr/>
        </p:nvSpPr>
        <p:spPr>
          <a:xfrm>
            <a:off x="619760" y="4815714"/>
            <a:ext cx="6661401" cy="677108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L’air entre dans les poumons par les bronchioles. 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144C7E8E-8F57-8DED-A0C8-EDACECDBD7C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206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08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invertébré, papillon, insecte&#10;&#10;Le contenu généré par l’IA peut être incorrect.">
            <a:extLst>
              <a:ext uri="{FF2B5EF4-FFF2-40B4-BE49-F238E27FC236}">
                <a16:creationId xmlns:a16="http://schemas.microsoft.com/office/drawing/2014/main" id="{77A8F463-858A-D213-A26D-3E37039399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62"/>
          <a:stretch>
            <a:fillRect/>
          </a:stretch>
        </p:blipFill>
        <p:spPr>
          <a:xfrm>
            <a:off x="3541852" y="903234"/>
            <a:ext cx="4537277" cy="5636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31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 doivent d’abord observer et de repérer les éléments du document avant de réaliser la tâche.  Expliquer les mots difficiles.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4B046-155B-AD30-D57B-7D4BEE267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025" y="6303963"/>
            <a:ext cx="1225550" cy="471488"/>
          </a:xfrm>
        </p:spPr>
        <p:txBody>
          <a:bodyPr/>
          <a:lstStyle/>
          <a:p>
            <a:r>
              <a:rPr lang="fr-FR" noProof="0" dirty="0"/>
              <a:t>Page 31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8" name="Image 7" descr="Une image contenant texte, capture d’écran, invertébré, diagramme&#10;&#10;Le contenu généré par l’IA peut être incorrect.">
            <a:extLst>
              <a:ext uri="{FF2B5EF4-FFF2-40B4-BE49-F238E27FC236}">
                <a16:creationId xmlns:a16="http://schemas.microsoft.com/office/drawing/2014/main" id="{E936265C-50B5-B313-5749-6E2EEAC83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045" y="1067909"/>
            <a:ext cx="9640160" cy="552254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A3E49E5-2D24-3F93-9D88-FF1C586E70F2}"/>
              </a:ext>
            </a:extLst>
          </p:cNvPr>
          <p:cNvSpPr txBox="1"/>
          <p:nvPr/>
        </p:nvSpPr>
        <p:spPr>
          <a:xfrm>
            <a:off x="7238585" y="3148940"/>
            <a:ext cx="107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Nez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F5EBA1-9BF8-4755-0EF3-0D1E6D8E1F9C}"/>
              </a:ext>
            </a:extLst>
          </p:cNvPr>
          <p:cNvSpPr txBox="1"/>
          <p:nvPr/>
        </p:nvSpPr>
        <p:spPr>
          <a:xfrm>
            <a:off x="7277249" y="3847841"/>
            <a:ext cx="107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Trachée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66E4442-DA87-BED2-DDF5-14C5E4D01C04}"/>
              </a:ext>
            </a:extLst>
          </p:cNvPr>
          <p:cNvSpPr txBox="1"/>
          <p:nvPr/>
        </p:nvSpPr>
        <p:spPr>
          <a:xfrm>
            <a:off x="7323901" y="4838988"/>
            <a:ext cx="139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Poumon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205BE7C-2294-9138-F0C1-8F8F0A28DC4B}"/>
              </a:ext>
            </a:extLst>
          </p:cNvPr>
          <p:cNvSpPr txBox="1"/>
          <p:nvPr/>
        </p:nvSpPr>
        <p:spPr>
          <a:xfrm>
            <a:off x="7238585" y="4335578"/>
            <a:ext cx="139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Bronche</a:t>
            </a: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>
            <a:extLst>
              <a:ext uri="{FF2B5EF4-FFF2-40B4-BE49-F238E27FC236}">
                <a16:creationId xmlns:a16="http://schemas.microsoft.com/office/drawing/2014/main" id="{9BA331DD-5FBF-356B-52BF-F90CA15137F3}"/>
              </a:ext>
            </a:extLst>
          </p:cNvPr>
          <p:cNvGrpSpPr/>
          <p:nvPr/>
        </p:nvGrpSpPr>
        <p:grpSpPr>
          <a:xfrm>
            <a:off x="876000" y="2202502"/>
            <a:ext cx="10440000" cy="750244"/>
            <a:chOff x="1072338" y="3558760"/>
            <a:chExt cx="10440000" cy="697488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F21AD5E8-426F-A0F4-AE31-5359272AA98D}"/>
                </a:ext>
              </a:extLst>
            </p:cNvPr>
            <p:cNvGrpSpPr/>
            <p:nvPr/>
          </p:nvGrpSpPr>
          <p:grpSpPr>
            <a:xfrm>
              <a:off x="1175674" y="3615371"/>
              <a:ext cx="10265100" cy="560284"/>
              <a:chOff x="963450" y="3092649"/>
              <a:chExt cx="10265100" cy="560284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3" name="Google Shape;292;p29">
                <a:extLst>
                  <a:ext uri="{FF2B5EF4-FFF2-40B4-BE49-F238E27FC236}">
                    <a16:creationId xmlns:a16="http://schemas.microsoft.com/office/drawing/2014/main" id="{734CCB68-C0AD-F4EF-BAF5-4096B797615A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Google Shape;293;p29">
                <a:extLst>
                  <a:ext uri="{FF2B5EF4-FFF2-40B4-BE49-F238E27FC236}">
                    <a16:creationId xmlns:a16="http://schemas.microsoft.com/office/drawing/2014/main" id="{F7682218-6984-C03F-C4D2-7736109FDB20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ea typeface="Calibri"/>
                    <a:cs typeface="Calibri"/>
                  </a:rPr>
                  <a:t>Tâche</a:t>
                </a: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 7</a:t>
                </a:r>
              </a:p>
            </p:txBody>
          </p:sp>
        </p:grpSp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1072338" y="3558760"/>
              <a:ext cx="10440000" cy="697488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758819-D2AD-D82D-7FB6-1F033F8B7BAA}"/>
                </a:ext>
              </a:extLst>
            </p:cNvPr>
            <p:cNvSpPr txBox="1"/>
            <p:nvPr/>
          </p:nvSpPr>
          <p:spPr>
            <a:xfrm>
              <a:off x="2663136" y="3690817"/>
              <a:ext cx="8674302" cy="3719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fr-FR" noProof="0" dirty="0"/>
                <a:t>Identifier les organes respiratoires et leurs fonctions</a:t>
              </a:r>
              <a:r>
                <a:rPr kumimoji="0" lang="fr-FR" sz="20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.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Respiration et circulation sanguine.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540720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L’exercice physique et la santé des systèmes respiratoire et circulatoire.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Respiration, circulation et santé humaine.</a:t>
            </a:r>
          </a:p>
        </p:txBody>
      </p:sp>
      <p:sp>
        <p:nvSpPr>
          <p:cNvPr id="2" name="Google Shape;510;p5">
            <a:extLst>
              <a:ext uri="{FF2B5EF4-FFF2-40B4-BE49-F238E27FC236}">
                <a16:creationId xmlns:a16="http://schemas.microsoft.com/office/drawing/2014/main" id="{41ACF08C-9461-479C-C9B9-27E5CB8B3E0A}"/>
              </a:ext>
            </a:extLst>
          </p:cNvPr>
          <p:cNvSpPr txBox="1">
            <a:spLocks/>
          </p:cNvSpPr>
          <p:nvPr/>
        </p:nvSpPr>
        <p:spPr>
          <a:xfrm>
            <a:off x="979336" y="3127320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8</a:t>
            </a:r>
          </a:p>
        </p:txBody>
      </p:sp>
      <p:sp>
        <p:nvSpPr>
          <p:cNvPr id="3" name="Google Shape;511;p5">
            <a:extLst>
              <a:ext uri="{FF2B5EF4-FFF2-40B4-BE49-F238E27FC236}">
                <a16:creationId xmlns:a16="http://schemas.microsoft.com/office/drawing/2014/main" id="{39CB3824-3DB4-A081-B7A5-44A06BF8AA55}"/>
              </a:ext>
            </a:extLst>
          </p:cNvPr>
          <p:cNvSpPr txBox="1">
            <a:spLocks/>
          </p:cNvSpPr>
          <p:nvPr/>
        </p:nvSpPr>
        <p:spPr>
          <a:xfrm>
            <a:off x="2466798" y="3137903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fr-FR" noProof="0" dirty="0"/>
              <a:t>Identifier les organes circulatoires et leurs fonctions, en déterminant le sens de la circulation du sang.</a:t>
            </a:r>
          </a:p>
        </p:txBody>
      </p:sp>
      <p:sp>
        <p:nvSpPr>
          <p:cNvPr id="4" name="Google Shape;510;p5">
            <a:extLst>
              <a:ext uri="{FF2B5EF4-FFF2-40B4-BE49-F238E27FC236}">
                <a16:creationId xmlns:a16="http://schemas.microsoft.com/office/drawing/2014/main" id="{67D85AC5-DA5E-86DC-1D9D-3878D43B9DFC}"/>
              </a:ext>
            </a:extLst>
          </p:cNvPr>
          <p:cNvSpPr txBox="1">
            <a:spLocks/>
          </p:cNvSpPr>
          <p:nvPr/>
        </p:nvSpPr>
        <p:spPr>
          <a:xfrm>
            <a:off x="1007226" y="3917428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1</a:t>
            </a:r>
          </a:p>
        </p:txBody>
      </p:sp>
      <p:sp>
        <p:nvSpPr>
          <p:cNvPr id="5" name="Google Shape;511;p5">
            <a:extLst>
              <a:ext uri="{FF2B5EF4-FFF2-40B4-BE49-F238E27FC236}">
                <a16:creationId xmlns:a16="http://schemas.microsoft.com/office/drawing/2014/main" id="{9C445D34-8D91-1740-97AC-257641673B64}"/>
              </a:ext>
            </a:extLst>
          </p:cNvPr>
          <p:cNvSpPr txBox="1">
            <a:spLocks/>
          </p:cNvSpPr>
          <p:nvPr/>
        </p:nvSpPr>
        <p:spPr>
          <a:xfrm>
            <a:off x="2494688" y="3928011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l">
              <a:spcBef>
                <a:spcPts val="0"/>
              </a:spcBef>
            </a:pPr>
            <a:r>
              <a:rPr lang="fr-FR" noProof="0" dirty="0"/>
              <a:t>Expliquer les échanges gazeux respiratoires entre les poumons et le sang.</a:t>
            </a:r>
          </a:p>
        </p:txBody>
      </p:sp>
      <p:sp>
        <p:nvSpPr>
          <p:cNvPr id="6" name="Google Shape;510;p5">
            <a:extLst>
              <a:ext uri="{FF2B5EF4-FFF2-40B4-BE49-F238E27FC236}">
                <a16:creationId xmlns:a16="http://schemas.microsoft.com/office/drawing/2014/main" id="{91198CA3-7EE8-DC3C-695D-7B52D16BA746}"/>
              </a:ext>
            </a:extLst>
          </p:cNvPr>
          <p:cNvSpPr txBox="1">
            <a:spLocks/>
          </p:cNvSpPr>
          <p:nvPr/>
        </p:nvSpPr>
        <p:spPr>
          <a:xfrm>
            <a:off x="979336" y="4707536"/>
            <a:ext cx="1349096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2</a:t>
            </a:r>
          </a:p>
        </p:txBody>
      </p:sp>
      <p:sp>
        <p:nvSpPr>
          <p:cNvPr id="7" name="Google Shape;511;p5">
            <a:extLst>
              <a:ext uri="{FF2B5EF4-FFF2-40B4-BE49-F238E27FC236}">
                <a16:creationId xmlns:a16="http://schemas.microsoft.com/office/drawing/2014/main" id="{26CC4EA1-F8DA-05C8-AA50-12E66C56C293}"/>
              </a:ext>
            </a:extLst>
          </p:cNvPr>
          <p:cNvSpPr txBox="1">
            <a:spLocks/>
          </p:cNvSpPr>
          <p:nvPr/>
        </p:nvSpPr>
        <p:spPr>
          <a:xfrm>
            <a:off x="2466798" y="4718119"/>
            <a:ext cx="8777638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l">
              <a:spcBef>
                <a:spcPts val="0"/>
              </a:spcBef>
            </a:pPr>
            <a:r>
              <a:rPr lang="fr-FR" noProof="0" dirty="0"/>
              <a:t>Expliquer les échanges gazeux respiratoires entre le sang et les cellules.</a:t>
            </a: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98B09-973D-9EC9-26EE-F6B537F77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F2E39A-0407-98B2-FE87-0F0F3EEC4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45C672-7FF2-1E2B-C3AF-CFC38F7FCE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58D15C88-7735-D1EE-17FF-EC4771FF6C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D31FA61-DDFE-03DE-0B26-951779523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292" y="1115475"/>
            <a:ext cx="8390737" cy="55700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56D1B5-A9B3-B198-B146-CF45CC30ED57}"/>
              </a:ext>
            </a:extLst>
          </p:cNvPr>
          <p:cNvSpPr/>
          <p:nvPr/>
        </p:nvSpPr>
        <p:spPr>
          <a:xfrm>
            <a:off x="7277878" y="2239346"/>
            <a:ext cx="513183" cy="447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fr-FR" noProof="0" dirty="0"/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89EB1E-5D96-D969-F9F4-5018FC45CEB4}"/>
              </a:ext>
            </a:extLst>
          </p:cNvPr>
          <p:cNvSpPr/>
          <p:nvPr/>
        </p:nvSpPr>
        <p:spPr>
          <a:xfrm>
            <a:off x="7277877" y="3587152"/>
            <a:ext cx="513183" cy="447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fr-FR" noProof="0" dirty="0"/>
              <a:t>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715BC5-D30C-73D9-E2DA-0A54255C5C40}"/>
              </a:ext>
            </a:extLst>
          </p:cNvPr>
          <p:cNvSpPr/>
          <p:nvPr/>
        </p:nvSpPr>
        <p:spPr>
          <a:xfrm>
            <a:off x="7277876" y="5817169"/>
            <a:ext cx="513183" cy="447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fr-FR" noProof="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84963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07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4" y="316525"/>
            <a:ext cx="9073772" cy="299327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32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Site web&#10;&#10;Le contenu généré par l’IA peut être incorrect.">
            <a:extLst>
              <a:ext uri="{FF2B5EF4-FFF2-40B4-BE49-F238E27FC236}">
                <a16:creationId xmlns:a16="http://schemas.microsoft.com/office/drawing/2014/main" id="{8E91FB9B-F7C4-B7BC-B9E0-D39283595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475" y="1002960"/>
            <a:ext cx="4854982" cy="558394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A49FA33-4A1F-5C05-86AA-BA4008D2D3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025" y="6303963"/>
            <a:ext cx="1225550" cy="471488"/>
          </a:xfrm>
        </p:spPr>
        <p:txBody>
          <a:bodyPr/>
          <a:lstStyle/>
          <a:p>
            <a:r>
              <a:rPr lang="fr-FR" noProof="0" dirty="0"/>
              <a:t>Page 32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FC0D00D9-D7F1-79AF-67D2-16D3FEEA8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718" y="1186738"/>
            <a:ext cx="8239125" cy="51339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9A4549A-3910-338F-5B30-38E7BBF83359}"/>
              </a:ext>
            </a:extLst>
          </p:cNvPr>
          <p:cNvSpPr txBox="1"/>
          <p:nvPr/>
        </p:nvSpPr>
        <p:spPr>
          <a:xfrm>
            <a:off x="3545002" y="2606895"/>
            <a:ext cx="107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Bouche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D25A28-6625-897A-5F0A-7B3BCDE97E5E}"/>
              </a:ext>
            </a:extLst>
          </p:cNvPr>
          <p:cNvSpPr txBox="1"/>
          <p:nvPr/>
        </p:nvSpPr>
        <p:spPr>
          <a:xfrm>
            <a:off x="3545002" y="3599836"/>
            <a:ext cx="107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Trachée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84B56E4-D670-67C0-F4C8-5209F3C66749}"/>
              </a:ext>
            </a:extLst>
          </p:cNvPr>
          <p:cNvSpPr txBox="1"/>
          <p:nvPr/>
        </p:nvSpPr>
        <p:spPr>
          <a:xfrm>
            <a:off x="3545002" y="4218264"/>
            <a:ext cx="139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Poumon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03567CD-5BCC-02EC-1E35-4A40C9082920}"/>
              </a:ext>
            </a:extLst>
          </p:cNvPr>
          <p:cNvSpPr txBox="1"/>
          <p:nvPr/>
        </p:nvSpPr>
        <p:spPr>
          <a:xfrm>
            <a:off x="3545002" y="5517373"/>
            <a:ext cx="139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Alvéoles 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414BCAA-8C1E-3419-7046-B9588BBDDE6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69F26D67-4ECF-AEA7-1707-E7FB9C46F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1E4CD84-196A-5347-3D0B-84925A0A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3A07447-B552-15A2-2D00-179F7AA4D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844" y="1591938"/>
            <a:ext cx="8267700" cy="4010025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C8AFB1-F52C-616C-9732-CB7A46117383}"/>
              </a:ext>
            </a:extLst>
          </p:cNvPr>
          <p:cNvCxnSpPr/>
          <p:nvPr/>
        </p:nvCxnSpPr>
        <p:spPr>
          <a:xfrm>
            <a:off x="3703320" y="2400300"/>
            <a:ext cx="1882140" cy="25527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72A4F7D-C9B1-EDFD-13CA-095E6FB33973}"/>
              </a:ext>
            </a:extLst>
          </p:cNvPr>
          <p:cNvCxnSpPr>
            <a:cxnSpLocks/>
          </p:cNvCxnSpPr>
          <p:nvPr/>
        </p:nvCxnSpPr>
        <p:spPr>
          <a:xfrm>
            <a:off x="3703320" y="3284220"/>
            <a:ext cx="1882140" cy="8686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6E54B8B-9A68-23CF-3F6F-AFEC57589625}"/>
              </a:ext>
            </a:extLst>
          </p:cNvPr>
          <p:cNvCxnSpPr>
            <a:cxnSpLocks/>
          </p:cNvCxnSpPr>
          <p:nvPr/>
        </p:nvCxnSpPr>
        <p:spPr>
          <a:xfrm flipV="1">
            <a:off x="3703320" y="2400300"/>
            <a:ext cx="1882140" cy="17183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0BCED93-9FC7-97F9-EC83-DD267FE48121}"/>
              </a:ext>
            </a:extLst>
          </p:cNvPr>
          <p:cNvCxnSpPr>
            <a:cxnSpLocks/>
          </p:cNvCxnSpPr>
          <p:nvPr/>
        </p:nvCxnSpPr>
        <p:spPr>
          <a:xfrm flipV="1">
            <a:off x="3703320" y="3276600"/>
            <a:ext cx="1882140" cy="16503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868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Alors, qui peut me rappeler ce qu’on a appris?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75881" y="293442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lvl="0" defTabSz="457200">
              <a:defRPr/>
            </a:pPr>
            <a:r>
              <a:rPr lang="fr-FR" b="1" noProof="0" dirty="0">
                <a:solidFill>
                  <a:srgbClr val="106585"/>
                </a:solidFill>
              </a:rPr>
              <a:t>Identifier les organes respiratoires et leurs fonctions.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résoudre ma tâche, je dois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E5A2A676-1B59-A2D4-AA7A-03F945C9F0B4}"/>
              </a:ext>
            </a:extLst>
          </p:cNvPr>
          <p:cNvGrpSpPr/>
          <p:nvPr/>
        </p:nvGrpSpPr>
        <p:grpSpPr>
          <a:xfrm>
            <a:off x="682696" y="3780510"/>
            <a:ext cx="10507704" cy="478193"/>
            <a:chOff x="493670" y="1223601"/>
            <a:chExt cx="10507704" cy="478193"/>
          </a:xfrm>
        </p:grpSpPr>
        <p:sp>
          <p:nvSpPr>
            <p:cNvPr id="6" name="Google Shape;443;p19">
              <a:extLst>
                <a:ext uri="{FF2B5EF4-FFF2-40B4-BE49-F238E27FC236}">
                  <a16:creationId xmlns:a16="http://schemas.microsoft.com/office/drawing/2014/main" id="{FF883BA7-AABA-0F22-453C-68EA0DAE7999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Relier chaque constituant de l’appareil respiratoire à sa fonction.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47BEA5B1-311B-305E-E4A5-DDC34F27B08A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2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22B98ED-EF81-AF79-E8B9-2CCF1A2D72D8}"/>
              </a:ext>
            </a:extLst>
          </p:cNvPr>
          <p:cNvGrpSpPr/>
          <p:nvPr/>
        </p:nvGrpSpPr>
        <p:grpSpPr>
          <a:xfrm>
            <a:off x="682696" y="1073624"/>
            <a:ext cx="10507704" cy="478193"/>
            <a:chOff x="493670" y="1223601"/>
            <a:chExt cx="10507704" cy="478193"/>
          </a:xfrm>
        </p:grpSpPr>
        <p:sp>
          <p:nvSpPr>
            <p:cNvPr id="9" name="Google Shape;443;p19">
              <a:extLst>
                <a:ext uri="{FF2B5EF4-FFF2-40B4-BE49-F238E27FC236}">
                  <a16:creationId xmlns:a16="http://schemas.microsoft.com/office/drawing/2014/main" id="{D39A3391-57FB-5E5E-A8B2-0324B00E711F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Identifier les constituants de l’appareil respiratoire.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2190999F-B6AC-9126-6CA9-9A20F686DAC7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1</a:t>
              </a:r>
            </a:p>
          </p:txBody>
        </p:sp>
      </p:grpSp>
      <p:pic>
        <p:nvPicPr>
          <p:cNvPr id="11" name="Image 10" descr="Une image contenant capture d’écran, Visage humain, illustration&#10;&#10;Le contenu généré par l’IA peut être incorrect.">
            <a:extLst>
              <a:ext uri="{FF2B5EF4-FFF2-40B4-BE49-F238E27FC236}">
                <a16:creationId xmlns:a16="http://schemas.microsoft.com/office/drawing/2014/main" id="{02701147-B6A1-79FD-A61A-7FAEC1C4A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208" y="1596989"/>
            <a:ext cx="4849560" cy="2176535"/>
          </a:xfrm>
          <a:prstGeom prst="rect">
            <a:avLst/>
          </a:prstGeom>
        </p:spPr>
      </p:pic>
      <p:pic>
        <p:nvPicPr>
          <p:cNvPr id="12" name="Image 11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1BA8ED12-EE54-F4C7-73DA-47CA69A483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44" b="1"/>
          <a:stretch>
            <a:fillRect/>
          </a:stretch>
        </p:blipFill>
        <p:spPr>
          <a:xfrm>
            <a:off x="2534527" y="4267200"/>
            <a:ext cx="6581481" cy="240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127723"/>
            <a:ext cx="9726521" cy="87711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Respiration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Appareil respiratoire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Organes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Poumon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Trachée/ bronche/ Bronchiole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Alvéoles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2063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noProof="0" dirty="0"/>
              <a:t>Identifier les organes respiratoires et leurs fonctions.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Une  phase préparatoire permet de réduire la charge cognitive en réactivant les connaissances relatives à l’appareil respiratoire et aidant l’élève à faire émerger ses représentations sur le sujet.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Le modelage mis en place vise à stabiliser l’anatomie de l’appareil respiratoire ainsi que la fonction de chaque organe respiratoire.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La tâche principale consiste à annoter un schéma de l’appareil respiratoire et un tableau contenant les organes respiratoires et leurs fonctions que l’élève doit relier chaque organe à sa fonction. La tâche engage alors les élèves dans une organisation active des connaissances, favorisant un encodage durable des organes respiratoire et leurs fonctions.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Les outils mobilisés : Un schéma à légender et un tableau. 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noProof="0" dirty="0"/>
              <a:t>   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/>
              <a:t>//</a:t>
            </a:r>
            <a:endParaRPr lang="fr-FR" noProof="0" dirty="0"/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8372" y="1263731"/>
            <a:ext cx="11473312" cy="5046581"/>
            <a:chOff x="279385" y="1039998"/>
            <a:chExt cx="8613802" cy="3784935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850874" y="2264718"/>
              <a:ext cx="2979714" cy="957269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noProof="0" dirty="0">
                  <a:solidFill>
                    <a:srgbClr val="106585"/>
                  </a:solidFill>
                </a:rPr>
                <a:t>Identifier les organes respiratoires et leurs fonctions.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082394"/>
              <a:ext cx="1899776" cy="107401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660109"/>
              <a:ext cx="1935619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694671" y="2333862"/>
              <a:ext cx="1820170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000" b="0" i="0" u="none" strike="noStrike" kern="0" cap="none" spc="-8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Respiration 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2000" kern="0" spc="-80" noProof="0" dirty="0">
                  <a:solidFill>
                    <a:prstClr val="black"/>
                  </a:solidFill>
                  <a:latin typeface="Calibri" panose="020F0502020204030204"/>
                </a:rPr>
                <a:t>Système respiratoire</a:t>
              </a: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Identifier</a:t>
              </a:r>
              <a:endParaRPr lang="fr-FR" sz="2000" b="1" kern="0" noProof="0" dirty="0">
                <a:solidFill>
                  <a:srgbClr val="000000"/>
                </a:solidFill>
                <a:latin typeface="Calibri" panose="020F0502020204030204"/>
              </a:endParaRP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000000"/>
                  </a:solidFill>
                  <a:latin typeface="Calibri" panose="020F0502020204030204"/>
                </a:rPr>
                <a:t>R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elier</a:t>
              </a: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218356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43679" y="3125622"/>
              <a:ext cx="2349508" cy="15234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Appareil respiratoire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Nez et bouche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Trachée</a:t>
              </a: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Poumon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Bronche et bronchioles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Alvéoles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3364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494172" y="3148454"/>
              <a:ext cx="773026" cy="920092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830588" y="2743353"/>
              <a:ext cx="628238" cy="1407213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931521" y="5497597"/>
            <a:ext cx="6094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kern="0" noProof="0" dirty="0">
                <a:solidFill>
                  <a:srgbClr val="000000"/>
                </a:solidFill>
                <a:latin typeface="Calibri" panose="020F0502020204030204"/>
              </a:rPr>
              <a:t>//</a:t>
            </a: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08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07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8375</TotalTime>
  <Words>1911</Words>
  <Application>Microsoft Office PowerPoint</Application>
  <PresentationFormat>Grand écran</PresentationFormat>
  <Paragraphs>315</Paragraphs>
  <Slides>61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1" baseType="lpstr">
      <vt:lpstr>Aptos</vt:lpstr>
      <vt:lpstr>Aptos Display</vt:lpstr>
      <vt:lpstr>Arial</vt:lpstr>
      <vt:lpstr>Calibri</vt:lpstr>
      <vt:lpstr>Calibri </vt:lpstr>
      <vt:lpstr>Dosis</vt:lpstr>
      <vt:lpstr>Georgia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Présentation PowerPoint</vt:lpstr>
      <vt:lpstr>Avant de commencer nous devons nous rappeler le trajet de l’air lors d’une inspiration et une expiration. </vt:lpstr>
      <vt:lpstr>Excellent ! l’air entre par la bouche et le nez puis passe par la trachée pour arriver aux poumons.</vt:lpstr>
      <vt:lpstr>Voici une deuxième question.</vt:lpstr>
      <vt:lpstr>Parfait ! l’air quitte les poumons par la trachée pour sortir par la bouche et le nez.</vt:lpstr>
      <vt:lpstr>Présentation PowerPoint</vt:lpstr>
      <vt:lpstr>Lisez le dialogue.</vt:lpstr>
      <vt:lpstr>Présentation PowerPoint</vt:lpstr>
      <vt:lpstr>A la fin de cette séance, vous serez capables de :  </vt:lpstr>
      <vt:lpstr>Présentation PowerPoint</vt:lpstr>
      <vt:lpstr>Présentation PowerPoint</vt:lpstr>
      <vt:lpstr>Je commence par définir quelques connaissances qu’on aura besoin pour résoudre la tâche.</vt:lpstr>
      <vt:lpstr>Maintenant, nous allons reconnaître l’organisation de l’appareil respiratoire chez l’Homme. Cet appareil est constitué de plusieurs organes, qui sont :</vt:lpstr>
      <vt:lpstr>Maintenant, nous allons reconnaître le rôle de chaque organe. Commençons par le rôle du nez et de la bouche.</vt:lpstr>
      <vt:lpstr>Rôle de la trachée</vt:lpstr>
      <vt:lpstr>Rôle des bronches et des bronchioles.</vt:lpstr>
      <vt:lpstr>Rôle des poumons</vt:lpstr>
      <vt:lpstr>Enfin, le rôle des alvéoles.</vt:lpstr>
      <vt:lpstr>On récapitule ..</vt:lpstr>
      <vt:lpstr>Présentation PowerPoint</vt:lpstr>
      <vt:lpstr>Voici la tâche qu’on me demande de réaliser. On me demande de légender un schéma de l’appareil respiratoire puis de relier chaque organe à sa fonction. </vt:lpstr>
      <vt:lpstr>Je commence ma tâche par identifier les constituants de l’appareil respiratoire.</vt:lpstr>
      <vt:lpstr>Ensuite, je relie chaque constituant de l’appareil respiratoire à sa fonction. </vt:lpstr>
      <vt:lpstr>Récapitulons. Pour résoudre ma tâche, je dois :  </vt:lpstr>
      <vt:lpstr>Présentation PowerPoint</vt:lpstr>
      <vt:lpstr>Répondez à la question suivante:</vt:lpstr>
      <vt:lpstr>Parfait! Il s’agit du poumon et les alvéoles.</vt:lpstr>
      <vt:lpstr>Répondez à la question suivante:</vt:lpstr>
      <vt:lpstr>Parfait ! Voici la réponse.</vt:lpstr>
      <vt:lpstr>Répondez  à la question suivante.</vt:lpstr>
      <vt:lpstr>Excellent! Voici les réponses.</vt:lpstr>
      <vt:lpstr>Présentation PowerPoint</vt:lpstr>
      <vt:lpstr>Maintenant, vous allez travailler en binôme. Chacun prend un moment pour réaliser l’activité de la page 31 sur le livret. Ensuite, vous comparez vos réponses en justifiant.</vt:lpstr>
      <vt:lpstr>Le temps est terminé. </vt:lpstr>
      <vt:lpstr>Correction.</vt:lpstr>
      <vt:lpstr>Correction.</vt:lpstr>
      <vt:lpstr>Présentation PowerPoint</vt:lpstr>
      <vt:lpstr>Maintenant, vous allez travailler chacun pour soi; prenez l’activité de la page 32 sur le livret.</vt:lpstr>
      <vt:lpstr>Le temps est terminé. </vt:lpstr>
      <vt:lpstr>Correction.</vt:lpstr>
      <vt:lpstr>Prenez la correction sur vos livrets.</vt:lpstr>
      <vt:lpstr>Présentation PowerPoint</vt:lpstr>
      <vt:lpstr>Qui peut me dire ce que nous avons appris aujourd’hui? </vt:lpstr>
      <vt:lpstr>Avant de finir, faisons un petit résumé ensemble ! Alors, qui peut me rappeler ce qu’on a appris?</vt:lpstr>
      <vt:lpstr>Pour résoudre ma tâche, je dois 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392</cp:revision>
  <dcterms:created xsi:type="dcterms:W3CDTF">2025-11-03T10:55:47Z</dcterms:created>
  <dcterms:modified xsi:type="dcterms:W3CDTF">2026-02-16T20:13:24Z</dcterms:modified>
</cp:coreProperties>
</file>