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49"/>
  </p:notesMasterIdLst>
  <p:handoutMasterIdLst>
    <p:handoutMasterId r:id="rId50"/>
  </p:handoutMasterIdLst>
  <p:sldIdLst>
    <p:sldId id="2147483585" r:id="rId4"/>
    <p:sldId id="2147483485" r:id="rId5"/>
    <p:sldId id="2147483645" r:id="rId6"/>
    <p:sldId id="2147483552" r:id="rId7"/>
    <p:sldId id="2147483647" r:id="rId8"/>
    <p:sldId id="2134806567" r:id="rId9"/>
    <p:sldId id="2147483587" r:id="rId10"/>
    <p:sldId id="256" r:id="rId11"/>
    <p:sldId id="2134805874" r:id="rId12"/>
    <p:sldId id="2147483588" r:id="rId13"/>
    <p:sldId id="2147483604" r:id="rId14"/>
    <p:sldId id="2147483605" r:id="rId15"/>
    <p:sldId id="261" r:id="rId16"/>
    <p:sldId id="264" r:id="rId17"/>
    <p:sldId id="2147483627" r:id="rId18"/>
    <p:sldId id="2134805878" r:id="rId19"/>
    <p:sldId id="2134806573" r:id="rId20"/>
    <p:sldId id="265" r:id="rId21"/>
    <p:sldId id="263" r:id="rId22"/>
    <p:sldId id="283" r:id="rId23"/>
    <p:sldId id="284" r:id="rId24"/>
    <p:sldId id="285" r:id="rId25"/>
    <p:sldId id="2147483568" r:id="rId26"/>
    <p:sldId id="262" r:id="rId27"/>
    <p:sldId id="257" r:id="rId28"/>
    <p:sldId id="2134806575" r:id="rId29"/>
    <p:sldId id="259" r:id="rId30"/>
    <p:sldId id="2134806577" r:id="rId31"/>
    <p:sldId id="258" r:id="rId32"/>
    <p:sldId id="266" r:id="rId33"/>
    <p:sldId id="2147483600" r:id="rId34"/>
    <p:sldId id="2147483599" r:id="rId35"/>
    <p:sldId id="2147483601" r:id="rId36"/>
    <p:sldId id="271" r:id="rId37"/>
    <p:sldId id="2134806579" r:id="rId38"/>
    <p:sldId id="2134806088" r:id="rId39"/>
    <p:sldId id="267" r:id="rId40"/>
    <p:sldId id="2134806580" r:id="rId41"/>
    <p:sldId id="2134806581" r:id="rId42"/>
    <p:sldId id="272" r:id="rId43"/>
    <p:sldId id="260" r:id="rId44"/>
    <p:sldId id="2134806582" r:id="rId45"/>
    <p:sldId id="2134806536" r:id="rId46"/>
    <p:sldId id="2147483447" r:id="rId47"/>
    <p:sldId id="2134806584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645"/>
            <p14:sldId id="2147483552"/>
            <p14:sldId id="2147483647"/>
          </p14:sldIdLst>
        </p14:section>
        <p14:section name="Ouverture" id="{79315A69-A635-48A2-B9BA-98FE67B817D4}">
          <p14:sldIdLst>
            <p14:sldId id="2134806567"/>
            <p14:sldId id="2147483587"/>
            <p14:sldId id="256"/>
            <p14:sldId id="2134805874"/>
            <p14:sldId id="2147483588"/>
            <p14:sldId id="2147483604"/>
            <p14:sldId id="2147483605"/>
            <p14:sldId id="261"/>
            <p14:sldId id="264"/>
            <p14:sldId id="2147483627"/>
            <p14:sldId id="2134805878"/>
          </p14:sldIdLst>
        </p14:section>
        <p14:section name="Modelage" id="{A2A5D278-252D-471E-A046-E0EEBB7C2D2B}">
          <p14:sldIdLst>
            <p14:sldId id="2134806573"/>
            <p14:sldId id="265"/>
            <p14:sldId id="263"/>
            <p14:sldId id="283"/>
            <p14:sldId id="284"/>
            <p14:sldId id="285"/>
          </p14:sldIdLst>
        </p14:section>
        <p14:section name="Pratique guidée collective" id="{22D92770-EE3A-4FC2-857A-DF2A0B803C03}">
          <p14:sldIdLst>
            <p14:sldId id="2147483568"/>
            <p14:sldId id="262"/>
            <p14:sldId id="257"/>
            <p14:sldId id="2134806575"/>
            <p14:sldId id="259"/>
          </p14:sldIdLst>
        </p14:section>
        <p14:section name="Pratique en binôme" id="{FBF6C3DA-BDD6-43C8-8043-82F3BE3C64FD}">
          <p14:sldIdLst>
            <p14:sldId id="2134806577"/>
            <p14:sldId id="258"/>
            <p14:sldId id="266"/>
            <p14:sldId id="2147483600"/>
            <p14:sldId id="2147483599"/>
            <p14:sldId id="2147483601"/>
            <p14:sldId id="271"/>
          </p14:sldIdLst>
        </p14:section>
        <p14:section name="Pratique autonome" id="{40CD8AAE-F9F0-47C4-A7F7-0976D79B8EC9}">
          <p14:sldIdLst>
            <p14:sldId id="2134806579"/>
            <p14:sldId id="2134806088"/>
            <p14:sldId id="267"/>
            <p14:sldId id="2134806580"/>
            <p14:sldId id="2134806581"/>
            <p14:sldId id="272"/>
            <p14:sldId id="260"/>
          </p14:sldIdLst>
        </p14:section>
        <p14:section name="Clôture" id="{8EB5D3A0-81F1-4DE6-BEB2-58DE24DBB138}">
          <p14:sldIdLst>
            <p14:sldId id="2134806582"/>
            <p14:sldId id="2134806536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3F"/>
    <a:srgbClr val="0273B4"/>
    <a:srgbClr val="002060"/>
    <a:srgbClr val="BF4598"/>
    <a:srgbClr val="F3DFED"/>
    <a:srgbClr val="2CB551"/>
    <a:srgbClr val="F2F7D9"/>
    <a:srgbClr val="D3DFF0"/>
    <a:srgbClr val="CCDBEE"/>
    <a:srgbClr val="D3E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69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093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3669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5E2F7D-4030-2D0E-3D86-18555DD5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A798738-DA13-D37A-EFF9-23F77F13E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73908030-9AED-92A1-7C00-482623CA0F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010772C-8EDA-8CB9-EDC3-D65E1AC1B6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442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73904F3-9284-1905-B024-7FEDF2736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9A1BADE2-1908-C7E3-A56B-809F8C793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17A90007-41A8-F39F-11AE-EDF2DFDEB5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1D84EA1-F145-DFA3-28AA-7E9CFC7B38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6271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DFCDD2-3AF8-A582-FBC9-526BC24E5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B31889B-A464-2B6F-2798-5029B7F69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A43552D-C425-C1ED-FFE3-49560A2629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4DBA0A2D-CFA5-9F89-CDD1-7DAB4C6EB5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447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C47A04E-457F-5DD9-961C-8A5F60A33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4242048-01EB-8A00-200B-A29BD8347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DFBA5E-8A26-3D65-CAF4-A1B0647D40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F12B0BD7-5D37-0D8F-1C42-66DB13CED4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8598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2296FFC-3370-117E-1837-8FEB1BAA7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8DD590D-C3AD-9225-895C-5D06E1F3B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E11A9C6-7276-EEAB-AE24-A883A7F7E8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5A67F86-4BFA-1877-D4D3-FD1E1C5DE2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8916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573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380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03/01/2026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jpeg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jpeg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8.png"/><Relationship Id="rId4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8.wdp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379937" y="1563453"/>
            <a:ext cx="8977423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22299" y="4733284"/>
            <a:ext cx="8020661" cy="696796"/>
            <a:chOff x="422300" y="5223143"/>
            <a:chExt cx="7302094" cy="696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22300" y="5223143"/>
              <a:ext cx="7302094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6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1878801" y="5325822"/>
              <a:ext cx="73513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391818" y="3845958"/>
            <a:ext cx="8122262" cy="769316"/>
            <a:chOff x="473098" y="3656547"/>
            <a:chExt cx="8162953" cy="76931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73098" y="3729067"/>
              <a:ext cx="7938312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3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92269" y="3680037"/>
              <a:ext cx="6343782" cy="743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r>
                <a:rPr lang="fr-FR" sz="2000" b="1" dirty="0">
                  <a:solidFill>
                    <a:schemeClr val="bg1"/>
                  </a:solidFill>
                </a:rPr>
                <a:t>Facteurs affectant la croissance de l’individu et la taille d’une population dans un écosystème.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54CDD9E-62B5-B652-5AF2-1EA45599FE43}"/>
              </a:ext>
            </a:extLst>
          </p:cNvPr>
          <p:cNvSpPr/>
          <p:nvPr/>
        </p:nvSpPr>
        <p:spPr>
          <a:xfrm>
            <a:off x="618078" y="2508915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8178800" y="2147156"/>
            <a:ext cx="3870960" cy="3339243"/>
            <a:chOff x="7691293" y="1999971"/>
            <a:chExt cx="3853876" cy="2990406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518690" y="1999971"/>
              <a:ext cx="2026479" cy="1657497"/>
              <a:chOff x="9988170" y="2528178"/>
              <a:chExt cx="2026479" cy="1657497"/>
            </a:xfrm>
          </p:grpSpPr>
          <p:pic>
            <p:nvPicPr>
              <p:cNvPr id="18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988170" y="2561947"/>
                <a:ext cx="2026479" cy="1623728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19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223247" y="2528178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1293" y="2604628"/>
              <a:ext cx="3537890" cy="2385749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D2BE77F6-D2B8-932B-D07F-C93BC419E5BD}"/>
              </a:ext>
            </a:extLst>
          </p:cNvPr>
          <p:cNvSpPr txBox="1"/>
          <p:nvPr/>
        </p:nvSpPr>
        <p:spPr>
          <a:xfrm>
            <a:off x="2164080" y="4711115"/>
            <a:ext cx="6299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1"/>
                </a:solidFill>
              </a:rPr>
              <a:t>Identifier les facteurs biotiques affectant la taille d’une population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5;p29">
            <a:extLst>
              <a:ext uri="{FF2B5EF4-FFF2-40B4-BE49-F238E27FC236}">
                <a16:creationId xmlns:a16="http://schemas.microsoft.com/office/drawing/2014/main" id="{9E7EE8F1-A463-0703-7A59-9DA094A13900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Repérage dans le chapitre: Facteurs affectant la croissance de l’individu et la taille d’une population dans un écosystème.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65A6F467-35CD-5180-3E39-5D80173183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213533-4361-2602-FB48-3E76946B7E84}"/>
              </a:ext>
            </a:extLst>
          </p:cNvPr>
          <p:cNvGrpSpPr/>
          <p:nvPr/>
        </p:nvGrpSpPr>
        <p:grpSpPr>
          <a:xfrm>
            <a:off x="2253335" y="2112341"/>
            <a:ext cx="7662825" cy="3296367"/>
            <a:chOff x="1530259" y="2941213"/>
            <a:chExt cx="8944817" cy="4604158"/>
          </a:xfrm>
        </p:grpSpPr>
        <p:sp>
          <p:nvSpPr>
            <p:cNvPr id="13" name="Rectangle : coins arrondis 18 - 3">
              <a:extLst>
                <a:ext uri="{FF2B5EF4-FFF2-40B4-BE49-F238E27FC236}">
                  <a16:creationId xmlns:a16="http://schemas.microsoft.com/office/drawing/2014/main" id="{1C7D4832-E71C-7C45-70FB-DF0D8FFBF7E5}"/>
                </a:ext>
              </a:extLst>
            </p:cNvPr>
            <p:cNvSpPr/>
            <p:nvPr/>
          </p:nvSpPr>
          <p:spPr>
            <a:xfrm>
              <a:off x="3294826" y="2966907"/>
              <a:ext cx="6922292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Construire et décrire un graphique montrant  l’effet de l’alimentation sur la croissance d’un animal.</a:t>
              </a:r>
            </a:p>
          </p:txBody>
        </p:sp>
        <p:sp>
          <p:nvSpPr>
            <p:cNvPr id="18" name="Rectangle : coins arrondis 18 - 3">
              <a:extLst>
                <a:ext uri="{FF2B5EF4-FFF2-40B4-BE49-F238E27FC236}">
                  <a16:creationId xmlns:a16="http://schemas.microsoft.com/office/drawing/2014/main" id="{33D56ABB-2047-7ADE-F030-61403185012F}"/>
                </a:ext>
              </a:extLst>
            </p:cNvPr>
            <p:cNvSpPr/>
            <p:nvPr/>
          </p:nvSpPr>
          <p:spPr>
            <a:xfrm>
              <a:off x="1555863" y="2941213"/>
              <a:ext cx="1372360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3</a:t>
              </a:r>
            </a:p>
          </p:txBody>
        </p:sp>
        <p:sp>
          <p:nvSpPr>
            <p:cNvPr id="21" name="Rectangle : coins arrondis 18 - 3">
              <a:extLst>
                <a:ext uri="{FF2B5EF4-FFF2-40B4-BE49-F238E27FC236}">
                  <a16:creationId xmlns:a16="http://schemas.microsoft.com/office/drawing/2014/main" id="{9C7B159B-44E4-F102-1C30-591CC461EB4B}"/>
                </a:ext>
              </a:extLst>
            </p:cNvPr>
            <p:cNvSpPr/>
            <p:nvPr/>
          </p:nvSpPr>
          <p:spPr>
            <a:xfrm>
              <a:off x="1570644" y="4204834"/>
              <a:ext cx="1372360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4</a:t>
              </a:r>
            </a:p>
          </p:txBody>
        </p:sp>
        <p:sp>
          <p:nvSpPr>
            <p:cNvPr id="22" name="Rectangle : coins arrondis 18 - 3">
              <a:extLst>
                <a:ext uri="{FF2B5EF4-FFF2-40B4-BE49-F238E27FC236}">
                  <a16:creationId xmlns:a16="http://schemas.microsoft.com/office/drawing/2014/main" id="{D0C5929A-013E-722B-5AE4-9ED3B2F89F3B}"/>
                </a:ext>
              </a:extLst>
            </p:cNvPr>
            <p:cNvSpPr/>
            <p:nvPr/>
          </p:nvSpPr>
          <p:spPr>
            <a:xfrm>
              <a:off x="1570645" y="5325759"/>
              <a:ext cx="1372360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Tâche 5</a:t>
              </a:r>
            </a:p>
          </p:txBody>
        </p:sp>
        <p:sp>
          <p:nvSpPr>
            <p:cNvPr id="23" name="Rectangle : coins arrondis 18 - 3">
              <a:extLst>
                <a:ext uri="{FF2B5EF4-FFF2-40B4-BE49-F238E27FC236}">
                  <a16:creationId xmlns:a16="http://schemas.microsoft.com/office/drawing/2014/main" id="{6A516387-A111-D719-BA82-95387886F01A}"/>
                </a:ext>
              </a:extLst>
            </p:cNvPr>
            <p:cNvSpPr/>
            <p:nvPr/>
          </p:nvSpPr>
          <p:spPr>
            <a:xfrm>
              <a:off x="1570645" y="6386856"/>
              <a:ext cx="1372360" cy="990259"/>
            </a:xfrm>
            <a:prstGeom prst="roundRect">
              <a:avLst/>
            </a:pr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Tâche 6</a:t>
              </a:r>
            </a:p>
          </p:txBody>
        </p:sp>
        <p:sp>
          <p:nvSpPr>
            <p:cNvPr id="24" name="Rectangle : coins arrondis 18 - 3">
              <a:extLst>
                <a:ext uri="{FF2B5EF4-FFF2-40B4-BE49-F238E27FC236}">
                  <a16:creationId xmlns:a16="http://schemas.microsoft.com/office/drawing/2014/main" id="{0060AFA5-0C16-1D22-250F-3FEEC97EF93D}"/>
                </a:ext>
              </a:extLst>
            </p:cNvPr>
            <p:cNvSpPr/>
            <p:nvPr/>
          </p:nvSpPr>
          <p:spPr>
            <a:xfrm>
              <a:off x="3294826" y="4231752"/>
              <a:ext cx="7047729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Déterminer les facteurs affectant la croissance des végétaux à partir des résultats expérimentaux.</a:t>
              </a:r>
            </a:p>
          </p:txBody>
        </p:sp>
        <p:sp>
          <p:nvSpPr>
            <p:cNvPr id="25" name="Rectangle : coins arrondis 18 - 3">
              <a:extLst>
                <a:ext uri="{FF2B5EF4-FFF2-40B4-BE49-F238E27FC236}">
                  <a16:creationId xmlns:a16="http://schemas.microsoft.com/office/drawing/2014/main" id="{0FED7172-45D6-A078-31AD-3E24F9DDEDE9}"/>
                </a:ext>
              </a:extLst>
            </p:cNvPr>
            <p:cNvSpPr/>
            <p:nvPr/>
          </p:nvSpPr>
          <p:spPr>
            <a:xfrm>
              <a:off x="3294826" y="5311889"/>
              <a:ext cx="7047729" cy="990257"/>
            </a:xfrm>
            <a:prstGeom prst="roundRect">
              <a:avLst/>
            </a:pr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prstClr val="white"/>
                  </a:solidFill>
                  <a:latin typeface="Calibri"/>
                  <a:ea typeface="Calibri"/>
                  <a:cs typeface="Calibri"/>
                </a:rPr>
                <a:t>Identifier les facteurs abiotiques affectant la taille d’une population.</a:t>
              </a:r>
            </a:p>
          </p:txBody>
        </p:sp>
        <p:sp>
          <p:nvSpPr>
            <p:cNvPr id="26" name="Rectangle : coins arrondis 18 - 3">
              <a:extLst>
                <a:ext uri="{FF2B5EF4-FFF2-40B4-BE49-F238E27FC236}">
                  <a16:creationId xmlns:a16="http://schemas.microsoft.com/office/drawing/2014/main" id="{D8DEBB99-F268-C799-C546-BADB48390305}"/>
                </a:ext>
              </a:extLst>
            </p:cNvPr>
            <p:cNvSpPr/>
            <p:nvPr/>
          </p:nvSpPr>
          <p:spPr>
            <a:xfrm>
              <a:off x="3294826" y="6405322"/>
              <a:ext cx="7047729" cy="990259"/>
            </a:xfrm>
            <a:prstGeom prst="roundRect">
              <a:avLst/>
            </a:pr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defTabSz="914400"/>
              <a:r>
                <a:rPr lang="fr-FR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 Identifier les facteurs biotiques affectant la taille d’une population.</a:t>
              </a:r>
            </a:p>
          </p:txBody>
        </p:sp>
        <p:sp>
          <p:nvSpPr>
            <p:cNvPr id="27" name="Rectangle: Rounded Corners 11">
              <a:extLst>
                <a:ext uri="{FF2B5EF4-FFF2-40B4-BE49-F238E27FC236}">
                  <a16:creationId xmlns:a16="http://schemas.microsoft.com/office/drawing/2014/main" id="{9FDCB068-09A7-5BCD-DC33-6FBFACC3B014}"/>
                </a:ext>
              </a:extLst>
            </p:cNvPr>
            <p:cNvSpPr/>
            <p:nvPr/>
          </p:nvSpPr>
          <p:spPr>
            <a:xfrm>
              <a:off x="1530259" y="6390348"/>
              <a:ext cx="8944817" cy="1155023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30ABCBE-247D-7F52-8C11-58C5747E8415}"/>
              </a:ext>
            </a:extLst>
          </p:cNvPr>
          <p:cNvSpPr/>
          <p:nvPr/>
        </p:nvSpPr>
        <p:spPr>
          <a:xfrm>
            <a:off x="2278031" y="1418696"/>
            <a:ext cx="7627969" cy="574274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Séquence 2: Facteurs affectants  la croissance de l’être vivant.</a:t>
            </a:r>
          </a:p>
        </p:txBody>
      </p:sp>
    </p:spTree>
    <p:extLst>
      <p:ext uri="{BB962C8B-B14F-4D97-AF65-F5344CB8AC3E}">
        <p14:creationId xmlns:p14="http://schemas.microsoft.com/office/powerpoint/2010/main" val="302571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360F03D-5B32-04C7-AAE6-9C40F1287215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68AB2480-BD09-78CF-FE57-9EB036F878E3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" name="Google Shape;252;p28">
              <a:extLst>
                <a:ext uri="{FF2B5EF4-FFF2-40B4-BE49-F238E27FC236}">
                  <a16:creationId xmlns:a16="http://schemas.microsoft.com/office/drawing/2014/main" id="{5EB0448A-0120-2B13-4981-28C1C096660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A7CB9865-A69B-B98E-38B7-3AEEC50413F0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11" name="Google Shape;251;p28">
              <a:extLst>
                <a:ext uri="{FF2B5EF4-FFF2-40B4-BE49-F238E27FC236}">
                  <a16:creationId xmlns:a16="http://schemas.microsoft.com/office/drawing/2014/main" id="{CB5FBDB4-EBBB-7C51-CBEF-80C4372A481C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52;p28">
              <a:extLst>
                <a:ext uri="{FF2B5EF4-FFF2-40B4-BE49-F238E27FC236}">
                  <a16:creationId xmlns:a16="http://schemas.microsoft.com/office/drawing/2014/main" id="{337A19D2-26D3-9B90-8574-F6D105D82135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5" name="Google Shape;995;p109">
            <a:extLst>
              <a:ext uri="{FF2B5EF4-FFF2-40B4-BE49-F238E27FC236}">
                <a16:creationId xmlns:a16="http://schemas.microsoft.com/office/drawing/2014/main" id="{819229A8-9578-180B-D154-1F149D3EEA87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18" name="Google Shape;996;p109">
            <a:extLst>
              <a:ext uri="{FF2B5EF4-FFF2-40B4-BE49-F238E27FC236}">
                <a16:creationId xmlns:a16="http://schemas.microsoft.com/office/drawing/2014/main" id="{2F4F69E2-8C71-F7DD-0184-85DCDD5217BC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9" name="Picture 11">
            <a:extLst>
              <a:ext uri="{FF2B5EF4-FFF2-40B4-BE49-F238E27FC236}">
                <a16:creationId xmlns:a16="http://schemas.microsoft.com/office/drawing/2014/main" id="{F10D8EBF-C22D-937F-FEC0-A65F45BDB8E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20" name="Picture 21">
            <a:extLst>
              <a:ext uri="{FF2B5EF4-FFF2-40B4-BE49-F238E27FC236}">
                <a16:creationId xmlns:a16="http://schemas.microsoft.com/office/drawing/2014/main" id="{2E88E465-CEA8-67A3-DE6D-549067EFF24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16103E98-476B-7878-209D-D81956CDC9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B1A73FB4-4092-023B-E719-786112B754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EFF7F11-0A5D-2F0E-8ECB-DF153C1C816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86895E4-BCF3-3DBC-4AE9-3E86E9FB91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E0ABF07E-376A-6552-FBE3-069EDAE7C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5847ABAA-5573-3D45-5CF1-26F5DA425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2C33B00E-1B67-A330-1C65-FF506C1AC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41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6106558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6042977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6138725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03210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Contrat de classe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participe activement. Je lève la main pour participer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prête attention quand l’enseignant parle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prête attention quand d’autres camarades répondent à l’enseignant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Si quelque chose n’est pas clair, je pose des questions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rPr>
              <a:t>Je fais mes devoirs en classe et à la maison avec sérieux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416496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630EB2B0-4083-1AB5-B365-BCE8E48633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37118A3-4C76-E715-6D6F-B7237C5C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094" y="25817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D_A_02">
            <a:extLst>
              <a:ext uri="{FF2B5EF4-FFF2-40B4-BE49-F238E27FC236}">
                <a16:creationId xmlns:a16="http://schemas.microsoft.com/office/drawing/2014/main" id="{2210F72E-B027-7D66-583B-086DF3126C86}"/>
              </a:ext>
            </a:extLst>
          </p:cNvPr>
          <p:cNvSpPr txBox="1"/>
          <p:nvPr/>
        </p:nvSpPr>
        <p:spPr>
          <a:xfrm>
            <a:off x="938000" y="56978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Inviter les élèves à utiliser les ardoises. </a:t>
            </a:r>
          </a:p>
        </p:txBody>
      </p:sp>
      <p:sp>
        <p:nvSpPr>
          <p:cNvPr id="30" name="D_A_01">
            <a:extLst>
              <a:ext uri="{FF2B5EF4-FFF2-40B4-BE49-F238E27FC236}">
                <a16:creationId xmlns:a16="http://schemas.microsoft.com/office/drawing/2014/main" id="{20B09892-6FFB-4ADB-6EB7-A102A9EBB598}"/>
              </a:ext>
            </a:extLst>
          </p:cNvPr>
          <p:cNvSpPr txBox="1"/>
          <p:nvPr/>
        </p:nvSpPr>
        <p:spPr>
          <a:xfrm>
            <a:off x="856768" y="161110"/>
            <a:ext cx="9801120" cy="5907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commencer, nous devons nous rappeler ce que nous savons déjà.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50E135-AC1B-42F7-2D83-8E7241E72BC3}"/>
              </a:ext>
            </a:extLst>
          </p:cNvPr>
          <p:cNvSpPr txBox="1"/>
          <p:nvPr/>
        </p:nvSpPr>
        <p:spPr>
          <a:xfrm>
            <a:off x="1595120" y="2590800"/>
            <a:ext cx="917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facteurs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biotiques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sont liés aux actions des éléments: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35C167-870B-0CF5-5C07-E18C72CBB703}"/>
              </a:ext>
            </a:extLst>
          </p:cNvPr>
          <p:cNvSpPr/>
          <p:nvPr/>
        </p:nvSpPr>
        <p:spPr>
          <a:xfrm>
            <a:off x="3721449" y="3391571"/>
            <a:ext cx="307379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Du biotope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402077-A92F-203E-711F-B2FDB8BFFBF4}"/>
              </a:ext>
            </a:extLst>
          </p:cNvPr>
          <p:cNvSpPr/>
          <p:nvPr/>
        </p:nvSpPr>
        <p:spPr>
          <a:xfrm>
            <a:off x="3721449" y="4173891"/>
            <a:ext cx="3109657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De La biocénose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3FAB34A-8300-F2BE-171F-81A908964CF3}"/>
              </a:ext>
            </a:extLst>
          </p:cNvPr>
          <p:cNvSpPr/>
          <p:nvPr/>
        </p:nvSpPr>
        <p:spPr>
          <a:xfrm>
            <a:off x="2869586" y="347472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C1E231-1ECA-0E16-54DD-0661DC9A63C2}"/>
              </a:ext>
            </a:extLst>
          </p:cNvPr>
          <p:cNvSpPr/>
          <p:nvPr/>
        </p:nvSpPr>
        <p:spPr>
          <a:xfrm>
            <a:off x="2869586" y="420624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FE9BEC-A88B-DA21-9C6B-6FEB1FF833C7}"/>
              </a:ext>
            </a:extLst>
          </p:cNvPr>
          <p:cNvSpPr txBox="1"/>
          <p:nvPr/>
        </p:nvSpPr>
        <p:spPr>
          <a:xfrm>
            <a:off x="1595120" y="1378932"/>
            <a:ext cx="553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1. </a:t>
            </a:r>
            <a:r>
              <a:rPr lang="fr-FR" sz="3200" dirty="0"/>
              <a:t>Cochez la bonne réponse.</a:t>
            </a:r>
          </a:p>
        </p:txBody>
      </p:sp>
    </p:spTree>
    <p:extLst>
      <p:ext uri="{BB962C8B-B14F-4D97-AF65-F5344CB8AC3E}">
        <p14:creationId xmlns:p14="http://schemas.microsoft.com/office/powerpoint/2010/main" val="36808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09A6-5D3B-077A-44E2-F719AE76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A351B7DB-93C4-7A8D-FFA1-15A5BC68E18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AA1EF-4D94-CFF0-91E5-784CAB60D7B9}"/>
              </a:ext>
            </a:extLst>
          </p:cNvPr>
          <p:cNvSpPr txBox="1"/>
          <p:nvPr/>
        </p:nvSpPr>
        <p:spPr>
          <a:xfrm>
            <a:off x="840554" y="386382"/>
            <a:ext cx="1016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Dans un écosystème, les facteurs biotiques sont liés aux actions des éléments de la biocénose.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8402FB-D916-AD8B-1A35-470680DD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5A420F-0EEF-9134-0BBC-8B511517233C}"/>
              </a:ext>
            </a:extLst>
          </p:cNvPr>
          <p:cNvSpPr txBox="1"/>
          <p:nvPr/>
        </p:nvSpPr>
        <p:spPr>
          <a:xfrm>
            <a:off x="1560379" y="2071984"/>
            <a:ext cx="917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facteurs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biotiques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sont liés aux actions des éléments :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676E5E8-F510-8363-84BF-21B0D7F204F7}"/>
              </a:ext>
            </a:extLst>
          </p:cNvPr>
          <p:cNvSpPr/>
          <p:nvPr/>
        </p:nvSpPr>
        <p:spPr>
          <a:xfrm>
            <a:off x="3686708" y="2872755"/>
            <a:ext cx="2976382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Du biotope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2A27A0-580D-4C62-CFBC-11D7B2F02486}"/>
              </a:ext>
            </a:extLst>
          </p:cNvPr>
          <p:cNvSpPr/>
          <p:nvPr/>
        </p:nvSpPr>
        <p:spPr>
          <a:xfrm>
            <a:off x="3686708" y="3655075"/>
            <a:ext cx="3021205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b. De la  biocénose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A1908E7-EF8F-DE0E-24C3-A98A4352E176}"/>
              </a:ext>
            </a:extLst>
          </p:cNvPr>
          <p:cNvSpPr/>
          <p:nvPr/>
        </p:nvSpPr>
        <p:spPr>
          <a:xfrm>
            <a:off x="2834845" y="2955904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02A241-2E7E-D2D3-12F3-36DAB5DDC17B}"/>
              </a:ext>
            </a:extLst>
          </p:cNvPr>
          <p:cNvSpPr/>
          <p:nvPr/>
        </p:nvSpPr>
        <p:spPr>
          <a:xfrm>
            <a:off x="2834845" y="3687424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466B5844-BA73-C5A2-9250-421E052E10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459" y="3634560"/>
            <a:ext cx="457199" cy="57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6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D_A_01">
            <a:extLst>
              <a:ext uri="{FF2B5EF4-FFF2-40B4-BE49-F238E27FC236}">
                <a16:creationId xmlns:a16="http://schemas.microsoft.com/office/drawing/2014/main" id="{F79306D1-62B0-1D79-A884-70F9442E9597}"/>
              </a:ext>
            </a:extLst>
          </p:cNvPr>
          <p:cNvSpPr txBox="1"/>
          <p:nvPr/>
        </p:nvSpPr>
        <p:spPr>
          <a:xfrm>
            <a:off x="985800" y="231668"/>
            <a:ext cx="10292521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deuxième question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A0FFB0-2381-D597-FDCC-D885EEBE9B79}"/>
              </a:ext>
            </a:extLst>
          </p:cNvPr>
          <p:cNvSpPr txBox="1"/>
          <p:nvPr/>
        </p:nvSpPr>
        <p:spPr>
          <a:xfrm>
            <a:off x="761673" y="1523039"/>
            <a:ext cx="1032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70C0"/>
                </a:solidFill>
              </a:rPr>
              <a:t>2. Déterminez </a:t>
            </a:r>
            <a:r>
              <a:rPr lang="fr-FR" sz="2400" dirty="0">
                <a:solidFill>
                  <a:srgbClr val="0070C0"/>
                </a:solidFill>
              </a:rPr>
              <a:t>le facteur biotique qui peut affecter la taille d’une population parmi ce qui suit: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B131E2-6A1A-9C11-E16F-A0DF8F1C03C3}"/>
              </a:ext>
            </a:extLst>
          </p:cNvPr>
          <p:cNvSpPr/>
          <p:nvPr/>
        </p:nvSpPr>
        <p:spPr>
          <a:xfrm>
            <a:off x="4242559" y="2770828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La lumière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765673-9959-03E9-30F4-1AE9FFCFB61D}"/>
              </a:ext>
            </a:extLst>
          </p:cNvPr>
          <p:cNvSpPr/>
          <p:nvPr/>
        </p:nvSpPr>
        <p:spPr>
          <a:xfrm>
            <a:off x="4242559" y="3553148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Un prédateur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96DA80-E3D5-967C-7FFC-8C1C57993B34}"/>
              </a:ext>
            </a:extLst>
          </p:cNvPr>
          <p:cNvSpPr/>
          <p:nvPr/>
        </p:nvSpPr>
        <p:spPr>
          <a:xfrm>
            <a:off x="4242559" y="4365948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c. l’humidité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0880F4F-599D-3C3B-C176-65CEAA9A9A20}"/>
              </a:ext>
            </a:extLst>
          </p:cNvPr>
          <p:cNvSpPr/>
          <p:nvPr/>
        </p:nvSpPr>
        <p:spPr>
          <a:xfrm>
            <a:off x="3390696" y="2853977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96E4148-797D-8B04-22FD-DB06AA16388F}"/>
              </a:ext>
            </a:extLst>
          </p:cNvPr>
          <p:cNvSpPr/>
          <p:nvPr/>
        </p:nvSpPr>
        <p:spPr>
          <a:xfrm>
            <a:off x="3390696" y="3585497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43AF73C-DD5A-4DFB-2F4E-D658CAF05E5C}"/>
              </a:ext>
            </a:extLst>
          </p:cNvPr>
          <p:cNvSpPr/>
          <p:nvPr/>
        </p:nvSpPr>
        <p:spPr>
          <a:xfrm>
            <a:off x="3390696" y="4398297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C09A74-574C-0AEB-C2C4-435677AA8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094" y="25817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43560" y="302788"/>
            <a:ext cx="10292521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prédation constitue une interaction entre deux êtres vivants,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un prédateur et une proie.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5424418-D6E5-922D-8B1C-C76A569F2787}"/>
              </a:ext>
            </a:extLst>
          </p:cNvPr>
          <p:cNvSpPr txBox="1"/>
          <p:nvPr/>
        </p:nvSpPr>
        <p:spPr>
          <a:xfrm>
            <a:off x="1183312" y="1598023"/>
            <a:ext cx="982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</a:rPr>
              <a:t>Le facteur biotique qui peut affecter la taille d’une population est :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09296C6-DC59-AD93-C35B-6398DA315E70}"/>
              </a:ext>
            </a:extLst>
          </p:cNvPr>
          <p:cNvSpPr/>
          <p:nvPr/>
        </p:nvSpPr>
        <p:spPr>
          <a:xfrm>
            <a:off x="4196675" y="2846924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La lumière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5A5103F-846E-C9F9-2D5A-818EE02E371C}"/>
              </a:ext>
            </a:extLst>
          </p:cNvPr>
          <p:cNvSpPr/>
          <p:nvPr/>
        </p:nvSpPr>
        <p:spPr>
          <a:xfrm>
            <a:off x="4196675" y="3629244"/>
            <a:ext cx="2546308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b. Un prédateur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AAF49DE-DC5D-BD45-795C-618A83073F4B}"/>
              </a:ext>
            </a:extLst>
          </p:cNvPr>
          <p:cNvSpPr/>
          <p:nvPr/>
        </p:nvSpPr>
        <p:spPr>
          <a:xfrm>
            <a:off x="4196675" y="4442044"/>
            <a:ext cx="25463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c. l’humidité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5E9C94D-1816-ADEC-254D-665753B6AD54}"/>
              </a:ext>
            </a:extLst>
          </p:cNvPr>
          <p:cNvSpPr/>
          <p:nvPr/>
        </p:nvSpPr>
        <p:spPr>
          <a:xfrm>
            <a:off x="3344812" y="2930073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8F37866-B761-A43D-9851-BB1EBC1F0C50}"/>
              </a:ext>
            </a:extLst>
          </p:cNvPr>
          <p:cNvSpPr/>
          <p:nvPr/>
        </p:nvSpPr>
        <p:spPr>
          <a:xfrm>
            <a:off x="3344812" y="3661593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16209A4-4F27-565B-2A16-C25162A8E777}"/>
              </a:ext>
            </a:extLst>
          </p:cNvPr>
          <p:cNvSpPr/>
          <p:nvPr/>
        </p:nvSpPr>
        <p:spPr>
          <a:xfrm>
            <a:off x="3344812" y="4474393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95B9FEB8-592A-FD5F-7AE4-253FD5DAA6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12" y="3403513"/>
            <a:ext cx="755733" cy="94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3EB92-A439-1829-B687-CC98F507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_A_01">
            <a:extLst>
              <a:ext uri="{FF2B5EF4-FFF2-40B4-BE49-F238E27FC236}">
                <a16:creationId xmlns:a16="http://schemas.microsoft.com/office/drawing/2014/main" id="{245A47D4-B39F-7FE9-56E6-D7EC07F8EB9B}"/>
              </a:ext>
            </a:extLst>
          </p:cNvPr>
          <p:cNvSpPr txBox="1"/>
          <p:nvPr/>
        </p:nvSpPr>
        <p:spPr>
          <a:xfrm>
            <a:off x="843560" y="302788"/>
            <a:ext cx="10385812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graphique ci-dessous montre le nombre d’individus d’une population par m² dans 3 sites différents. Répondez à la question suivante.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54187F-4AB0-C38E-F73C-D8901553D97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71E53B93-0F7E-C648-2D7C-A378FC98187D}"/>
              </a:ext>
            </a:extLst>
          </p:cNvPr>
          <p:cNvGrpSpPr/>
          <p:nvPr/>
        </p:nvGrpSpPr>
        <p:grpSpPr>
          <a:xfrm>
            <a:off x="6644576" y="1145508"/>
            <a:ext cx="5166360" cy="5049520"/>
            <a:chOff x="5915371" y="1342277"/>
            <a:chExt cx="5166360" cy="5049520"/>
          </a:xfrm>
        </p:grpSpPr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3285B36-535C-7815-7FEE-48BC0D28C7B6}"/>
                </a:ext>
              </a:extLst>
            </p:cNvPr>
            <p:cNvGrpSpPr/>
            <p:nvPr/>
          </p:nvGrpSpPr>
          <p:grpSpPr>
            <a:xfrm>
              <a:off x="5915371" y="1342277"/>
              <a:ext cx="5166360" cy="5049520"/>
              <a:chOff x="4410662" y="1249680"/>
              <a:chExt cx="5166360" cy="5049520"/>
            </a:xfrm>
          </p:grpSpPr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32019765-1381-1544-6F9A-E1EA2875F14A}"/>
                  </a:ext>
                </a:extLst>
              </p:cNvPr>
              <p:cNvGrpSpPr/>
              <p:nvPr/>
            </p:nvGrpSpPr>
            <p:grpSpPr>
              <a:xfrm>
                <a:off x="4410662" y="1249680"/>
                <a:ext cx="5166360" cy="5049520"/>
                <a:chOff x="3195320" y="1249680"/>
                <a:chExt cx="5166360" cy="5049520"/>
              </a:xfrm>
            </p:grpSpPr>
            <p:grpSp>
              <p:nvGrpSpPr>
                <p:cNvPr id="7" name="Groupe 6">
                  <a:extLst>
                    <a:ext uri="{FF2B5EF4-FFF2-40B4-BE49-F238E27FC236}">
                      <a16:creationId xmlns:a16="http://schemas.microsoft.com/office/drawing/2014/main" id="{9FE753C5-96B5-16D6-B877-BE068C627487}"/>
                    </a:ext>
                  </a:extLst>
                </p:cNvPr>
                <p:cNvGrpSpPr/>
                <p:nvPr/>
              </p:nvGrpSpPr>
              <p:grpSpPr>
                <a:xfrm>
                  <a:off x="3195320" y="1249680"/>
                  <a:ext cx="5166360" cy="5049520"/>
                  <a:chOff x="3195320" y="960120"/>
                  <a:chExt cx="5339080" cy="5339080"/>
                </a:xfrm>
              </p:grpSpPr>
              <p:pic>
                <p:nvPicPr>
                  <p:cNvPr id="2050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60B2421F-AA82-5339-9B30-9317C6AEE86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E48CA3F9-9A43-1DE6-1915-22774A1E233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6664D9D2-7010-4C78-ED2B-881361864CF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6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102ED87E-0D7E-62F0-43E0-4417D68E73C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9D7ECD4-C246-D230-03A5-45E69FADD9FB}"/>
                    </a:ext>
                  </a:extLst>
                </p:cNvPr>
                <p:cNvSpPr/>
                <p:nvPr/>
              </p:nvSpPr>
              <p:spPr>
                <a:xfrm>
                  <a:off x="4502727" y="4391891"/>
                  <a:ext cx="309418" cy="12607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 dirty="0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B313A87-056E-12C2-8999-CFB76A359684}"/>
                    </a:ext>
                  </a:extLst>
                </p:cNvPr>
                <p:cNvSpPr/>
                <p:nvPr/>
              </p:nvSpPr>
              <p:spPr>
                <a:xfrm>
                  <a:off x="5777347" y="4775200"/>
                  <a:ext cx="309418" cy="87745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C8421B8-FF6C-A5BA-D0BA-D2EB685F9E9F}"/>
                    </a:ext>
                  </a:extLst>
                </p:cNvPr>
                <p:cNvSpPr/>
                <p:nvPr/>
              </p:nvSpPr>
              <p:spPr>
                <a:xfrm>
                  <a:off x="7065818" y="4142509"/>
                  <a:ext cx="309418" cy="150091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</p:grp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D9143084-2E2C-AF30-EC6B-336C723A9D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8119" y="5660910"/>
                <a:ext cx="43281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avec flèche 9">
                <a:extLst>
                  <a:ext uri="{FF2B5EF4-FFF2-40B4-BE49-F238E27FC236}">
                    <a16:creationId xmlns:a16="http://schemas.microsoft.com/office/drawing/2014/main" id="{EFEE26CE-C7B5-E1B0-F680-0EEA789896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64970" y="1908408"/>
                <a:ext cx="0" cy="379984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09F906C5-EA2F-EF9F-244C-646A929BF3E8}"/>
                  </a:ext>
                </a:extLst>
              </p:cNvPr>
              <p:cNvSpPr txBox="1"/>
              <p:nvPr/>
            </p:nvSpPr>
            <p:spPr>
              <a:xfrm>
                <a:off x="4520610" y="4792086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100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340B716-45C7-D180-930A-DFA50C1BE062}"/>
                  </a:ext>
                </a:extLst>
              </p:cNvPr>
              <p:cNvSpPr txBox="1"/>
              <p:nvPr/>
            </p:nvSpPr>
            <p:spPr>
              <a:xfrm>
                <a:off x="4543701" y="4150158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200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A22223F7-B774-02F2-5AB5-C95733B46D78}"/>
                  </a:ext>
                </a:extLst>
              </p:cNvPr>
              <p:cNvSpPr txBox="1"/>
              <p:nvPr/>
            </p:nvSpPr>
            <p:spPr>
              <a:xfrm>
                <a:off x="4552938" y="3517467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300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9217FCD-0661-9D1A-1EA2-3F6B6EEA61EB}"/>
                  </a:ext>
                </a:extLst>
              </p:cNvPr>
              <p:cNvSpPr txBox="1"/>
              <p:nvPr/>
            </p:nvSpPr>
            <p:spPr>
              <a:xfrm>
                <a:off x="4562174" y="2898631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400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D0F31E76-844F-D609-3CF7-38FDA8A62547}"/>
                  </a:ext>
                </a:extLst>
              </p:cNvPr>
              <p:cNvSpPr txBox="1"/>
              <p:nvPr/>
            </p:nvSpPr>
            <p:spPr>
              <a:xfrm>
                <a:off x="4562174" y="2261321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500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A4EF41E6-0466-A9DD-A032-30FBAA08A346}"/>
                  </a:ext>
                </a:extLst>
              </p:cNvPr>
              <p:cNvSpPr txBox="1"/>
              <p:nvPr/>
            </p:nvSpPr>
            <p:spPr>
              <a:xfrm>
                <a:off x="5126727" y="1593193"/>
                <a:ext cx="19350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Nombre d’individus /m²</a:t>
                </a:r>
              </a:p>
            </p:txBody>
          </p:sp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C39E25B-A456-8F59-47AD-1E0448A3FD11}"/>
                </a:ext>
              </a:extLst>
            </p:cNvPr>
            <p:cNvSpPr txBox="1"/>
            <p:nvPr/>
          </p:nvSpPr>
          <p:spPr>
            <a:xfrm>
              <a:off x="7060558" y="5775767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1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9EEF21C1-155F-E7C7-A058-E0611136D289}"/>
                </a:ext>
              </a:extLst>
            </p:cNvPr>
            <p:cNvSpPr txBox="1"/>
            <p:nvPr/>
          </p:nvSpPr>
          <p:spPr>
            <a:xfrm>
              <a:off x="8399588" y="579710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2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0CAF365-116B-D453-B896-E75209A745AF}"/>
                </a:ext>
              </a:extLst>
            </p:cNvPr>
            <p:cNvSpPr txBox="1"/>
            <p:nvPr/>
          </p:nvSpPr>
          <p:spPr>
            <a:xfrm>
              <a:off x="9666790" y="581242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3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F5F7FDE9-999F-938E-AB68-C055C6EC20AB}"/>
              </a:ext>
            </a:extLst>
          </p:cNvPr>
          <p:cNvSpPr txBox="1"/>
          <p:nvPr/>
        </p:nvSpPr>
        <p:spPr>
          <a:xfrm>
            <a:off x="816495" y="1536180"/>
            <a:ext cx="4988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3. </a:t>
            </a:r>
            <a:r>
              <a:rPr lang="fr-FR" sz="2400" dirty="0"/>
              <a:t>Complétez le tableau ci-dessous à partir du graphique.</a:t>
            </a:r>
          </a:p>
        </p:txBody>
      </p:sp>
      <p:graphicFrame>
        <p:nvGraphicFramePr>
          <p:cNvPr id="42" name="Tableau 41">
            <a:extLst>
              <a:ext uri="{FF2B5EF4-FFF2-40B4-BE49-F238E27FC236}">
                <a16:creationId xmlns:a16="http://schemas.microsoft.com/office/drawing/2014/main" id="{2ACDEDA2-4431-EA1D-36C9-57074CCFC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622727"/>
              </p:ext>
            </p:extLst>
          </p:nvPr>
        </p:nvGraphicFramePr>
        <p:xfrm>
          <a:off x="645307" y="2859506"/>
          <a:ext cx="5676739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7874">
                  <a:extLst>
                    <a:ext uri="{9D8B030D-6E8A-4147-A177-3AD203B41FA5}">
                      <a16:colId xmlns:a16="http://schemas.microsoft.com/office/drawing/2014/main" val="2361355116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2274957192"/>
                    </a:ext>
                  </a:extLst>
                </a:gridCol>
                <a:gridCol w="902825">
                  <a:extLst>
                    <a:ext uri="{9D8B030D-6E8A-4147-A177-3AD203B41FA5}">
                      <a16:colId xmlns:a16="http://schemas.microsoft.com/office/drawing/2014/main" val="1359077449"/>
                    </a:ext>
                  </a:extLst>
                </a:gridCol>
                <a:gridCol w="1099594">
                  <a:extLst>
                    <a:ext uri="{9D8B030D-6E8A-4147-A177-3AD203B41FA5}">
                      <a16:colId xmlns:a16="http://schemas.microsoft.com/office/drawing/2014/main" val="2036893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Sites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3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Nombre d’individus/</a:t>
                      </a: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m²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…………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…………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420686"/>
                  </a:ext>
                </a:extLst>
              </a:tr>
            </a:tbl>
          </a:graphicData>
        </a:graphic>
      </p:graphicFrame>
      <p:sp>
        <p:nvSpPr>
          <p:cNvPr id="44" name="ZoneTexte 43">
            <a:extLst>
              <a:ext uri="{FF2B5EF4-FFF2-40B4-BE49-F238E27FC236}">
                <a16:creationId xmlns:a16="http://schemas.microsoft.com/office/drawing/2014/main" id="{539506BB-556E-78B1-657A-23F8D4AE7A04}"/>
              </a:ext>
            </a:extLst>
          </p:cNvPr>
          <p:cNvSpPr txBox="1"/>
          <p:nvPr/>
        </p:nvSpPr>
        <p:spPr>
          <a:xfrm>
            <a:off x="3047036" y="3278005"/>
            <a:ext cx="575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90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63FED-A5C2-C121-3B0F-A87A0AE5D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_A_01">
            <a:extLst>
              <a:ext uri="{FF2B5EF4-FFF2-40B4-BE49-F238E27FC236}">
                <a16:creationId xmlns:a16="http://schemas.microsoft.com/office/drawing/2014/main" id="{76510F12-4602-93CE-398D-E56D544F3F8F}"/>
              </a:ext>
            </a:extLst>
          </p:cNvPr>
          <p:cNvSpPr txBox="1"/>
          <p:nvPr/>
        </p:nvSpPr>
        <p:spPr>
          <a:xfrm>
            <a:off x="843560" y="302788"/>
            <a:ext cx="10292521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Vérifiez vos réponses.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7E40942-8278-A3F5-1248-D224CF3A32D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O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graphicFrame>
        <p:nvGraphicFramePr>
          <p:cNvPr id="42" name="Tableau 41">
            <a:extLst>
              <a:ext uri="{FF2B5EF4-FFF2-40B4-BE49-F238E27FC236}">
                <a16:creationId xmlns:a16="http://schemas.microsoft.com/office/drawing/2014/main" id="{599A5851-0672-123D-7ADE-F3C38AE09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202491"/>
              </p:ext>
            </p:extLst>
          </p:nvPr>
        </p:nvGraphicFramePr>
        <p:xfrm>
          <a:off x="734954" y="2662283"/>
          <a:ext cx="5676739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7874">
                  <a:extLst>
                    <a:ext uri="{9D8B030D-6E8A-4147-A177-3AD203B41FA5}">
                      <a16:colId xmlns:a16="http://schemas.microsoft.com/office/drawing/2014/main" val="2361355116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2274957192"/>
                    </a:ext>
                  </a:extLst>
                </a:gridCol>
                <a:gridCol w="902825">
                  <a:extLst>
                    <a:ext uri="{9D8B030D-6E8A-4147-A177-3AD203B41FA5}">
                      <a16:colId xmlns:a16="http://schemas.microsoft.com/office/drawing/2014/main" val="1359077449"/>
                    </a:ext>
                  </a:extLst>
                </a:gridCol>
                <a:gridCol w="1099594">
                  <a:extLst>
                    <a:ext uri="{9D8B030D-6E8A-4147-A177-3AD203B41FA5}">
                      <a16:colId xmlns:a16="http://schemas.microsoft.com/office/drawing/2014/main" val="2036893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Sites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3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Nombre d’individus/</a:t>
                      </a: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m²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210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420686"/>
                  </a:ext>
                </a:extLst>
              </a:tr>
            </a:tbl>
          </a:graphicData>
        </a:graphic>
      </p:graphicFrame>
      <p:grpSp>
        <p:nvGrpSpPr>
          <p:cNvPr id="2" name="Groupe 1">
            <a:extLst>
              <a:ext uri="{FF2B5EF4-FFF2-40B4-BE49-F238E27FC236}">
                <a16:creationId xmlns:a16="http://schemas.microsoft.com/office/drawing/2014/main" id="{F5739BF2-F100-9F63-6F3A-5DD9265D6C85}"/>
              </a:ext>
            </a:extLst>
          </p:cNvPr>
          <p:cNvGrpSpPr/>
          <p:nvPr/>
        </p:nvGrpSpPr>
        <p:grpSpPr>
          <a:xfrm>
            <a:off x="6644576" y="1145508"/>
            <a:ext cx="5166360" cy="5049520"/>
            <a:chOff x="5915371" y="1342277"/>
            <a:chExt cx="5166360" cy="504952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CA98F4F6-8DA9-09A2-5AC8-32E7E4F9C146}"/>
                </a:ext>
              </a:extLst>
            </p:cNvPr>
            <p:cNvGrpSpPr/>
            <p:nvPr/>
          </p:nvGrpSpPr>
          <p:grpSpPr>
            <a:xfrm>
              <a:off x="5915371" y="1342277"/>
              <a:ext cx="5166360" cy="5049520"/>
              <a:chOff x="4410662" y="1249680"/>
              <a:chExt cx="5166360" cy="5049520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E8564E66-3B45-C6BD-2841-B0357D30A68A}"/>
                  </a:ext>
                </a:extLst>
              </p:cNvPr>
              <p:cNvGrpSpPr/>
              <p:nvPr/>
            </p:nvGrpSpPr>
            <p:grpSpPr>
              <a:xfrm>
                <a:off x="4410662" y="1249680"/>
                <a:ext cx="5166360" cy="5049520"/>
                <a:chOff x="3195320" y="1249680"/>
                <a:chExt cx="5166360" cy="5049520"/>
              </a:xfrm>
            </p:grpSpPr>
            <p:grpSp>
              <p:nvGrpSpPr>
                <p:cNvPr id="24" name="Groupe 23">
                  <a:extLst>
                    <a:ext uri="{FF2B5EF4-FFF2-40B4-BE49-F238E27FC236}">
                      <a16:creationId xmlns:a16="http://schemas.microsoft.com/office/drawing/2014/main" id="{4BF072DE-C457-4D74-C18F-8096486486C2}"/>
                    </a:ext>
                  </a:extLst>
                </p:cNvPr>
                <p:cNvGrpSpPr/>
                <p:nvPr/>
              </p:nvGrpSpPr>
              <p:grpSpPr>
                <a:xfrm>
                  <a:off x="3195320" y="1249680"/>
                  <a:ext cx="5166360" cy="5049520"/>
                  <a:chOff x="3195320" y="960120"/>
                  <a:chExt cx="5339080" cy="5339080"/>
                </a:xfrm>
              </p:grpSpPr>
              <p:pic>
                <p:nvPicPr>
                  <p:cNvPr id="45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134D809B-78D0-DB88-EA5B-68D0D5D04D1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6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074CF474-DFAC-DC1A-3C89-78331A3EA89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7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CAC97A15-104C-1604-9DA1-F826BA9479B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8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10722CE5-1950-6CC6-EB11-571F816C40A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CE51CD2-6C4F-5D35-4840-0CCCB954507C}"/>
                    </a:ext>
                  </a:extLst>
                </p:cNvPr>
                <p:cNvSpPr/>
                <p:nvPr/>
              </p:nvSpPr>
              <p:spPr>
                <a:xfrm>
                  <a:off x="4502727" y="4391891"/>
                  <a:ext cx="309418" cy="12607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 dirty="0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34C28FA5-FE36-06C5-7BFE-8009DC9A2E2E}"/>
                    </a:ext>
                  </a:extLst>
                </p:cNvPr>
                <p:cNvSpPr/>
                <p:nvPr/>
              </p:nvSpPr>
              <p:spPr>
                <a:xfrm>
                  <a:off x="5777347" y="4775200"/>
                  <a:ext cx="309418" cy="87745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8CBAA13-C667-B4DC-DF6B-B8B1D9C0EB0C}"/>
                    </a:ext>
                  </a:extLst>
                </p:cNvPr>
                <p:cNvSpPr/>
                <p:nvPr/>
              </p:nvSpPr>
              <p:spPr>
                <a:xfrm>
                  <a:off x="7065818" y="4142509"/>
                  <a:ext cx="309418" cy="150091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</p:grpSp>
          <p:cxnSp>
            <p:nvCxnSpPr>
              <p:cNvPr id="14" name="Connecteur droit avec flèche 13">
                <a:extLst>
                  <a:ext uri="{FF2B5EF4-FFF2-40B4-BE49-F238E27FC236}">
                    <a16:creationId xmlns:a16="http://schemas.microsoft.com/office/drawing/2014/main" id="{1FF96A50-544F-D7DB-C6B6-23C5B2063A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8119" y="5660910"/>
                <a:ext cx="43281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A4049F9E-E011-548A-6DF5-8218CCFD04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64970" y="1908408"/>
                <a:ext cx="0" cy="379984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B2891E97-66E5-ADD7-8FD5-B499A4DB2BE4}"/>
                  </a:ext>
                </a:extLst>
              </p:cNvPr>
              <p:cNvSpPr txBox="1"/>
              <p:nvPr/>
            </p:nvSpPr>
            <p:spPr>
              <a:xfrm>
                <a:off x="4520610" y="4792086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100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914C0C4-8DE4-4E8D-7D5B-339177A8FAB1}"/>
                  </a:ext>
                </a:extLst>
              </p:cNvPr>
              <p:cNvSpPr txBox="1"/>
              <p:nvPr/>
            </p:nvSpPr>
            <p:spPr>
              <a:xfrm>
                <a:off x="4543701" y="4150158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200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A383017-7ED8-5C52-39E5-D04E7A5C6C39}"/>
                  </a:ext>
                </a:extLst>
              </p:cNvPr>
              <p:cNvSpPr txBox="1"/>
              <p:nvPr/>
            </p:nvSpPr>
            <p:spPr>
              <a:xfrm>
                <a:off x="4552938" y="3517467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300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3005EF4-1F01-EF1F-52E0-496A29838C50}"/>
                  </a:ext>
                </a:extLst>
              </p:cNvPr>
              <p:cNvSpPr txBox="1"/>
              <p:nvPr/>
            </p:nvSpPr>
            <p:spPr>
              <a:xfrm>
                <a:off x="4562174" y="2898631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400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A989FAA-6CE1-103E-90CA-387B7CF8B106}"/>
                  </a:ext>
                </a:extLst>
              </p:cNvPr>
              <p:cNvSpPr txBox="1"/>
              <p:nvPr/>
            </p:nvSpPr>
            <p:spPr>
              <a:xfrm>
                <a:off x="4562174" y="2261321"/>
                <a:ext cx="5862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500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6311A3F-8B58-0D3B-E550-00AA19395C58}"/>
                  </a:ext>
                </a:extLst>
              </p:cNvPr>
              <p:cNvSpPr txBox="1"/>
              <p:nvPr/>
            </p:nvSpPr>
            <p:spPr>
              <a:xfrm>
                <a:off x="5126727" y="1593193"/>
                <a:ext cx="19350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Nombre d’individus /m²</a:t>
                </a: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599539E-31C4-DADF-837C-154EBFE18F18}"/>
                </a:ext>
              </a:extLst>
            </p:cNvPr>
            <p:cNvSpPr txBox="1"/>
            <p:nvPr/>
          </p:nvSpPr>
          <p:spPr>
            <a:xfrm>
              <a:off x="7060558" y="5775767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1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E533AF3-3B55-9516-ACF6-B37827A6DEC3}"/>
                </a:ext>
              </a:extLst>
            </p:cNvPr>
            <p:cNvSpPr txBox="1"/>
            <p:nvPr/>
          </p:nvSpPr>
          <p:spPr>
            <a:xfrm>
              <a:off x="8399588" y="579710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2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572E59A-A28C-0670-B61D-44669F177316}"/>
                </a:ext>
              </a:extLst>
            </p:cNvPr>
            <p:cNvSpPr txBox="1"/>
            <p:nvPr/>
          </p:nvSpPr>
          <p:spPr>
            <a:xfrm>
              <a:off x="9666790" y="581242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2112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7D612-5A6E-FB7B-1813-04E561D6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656AA5EC-1462-22F2-03CC-850FA1239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BAF75FA6-C1C2-7616-41AC-B6882A19B39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23AC3ECD-C444-8277-7F2D-BED459609C0B}"/>
              </a:ext>
            </a:extLst>
          </p:cNvPr>
          <p:cNvSpPr txBox="1"/>
          <p:nvPr/>
        </p:nvSpPr>
        <p:spPr>
          <a:xfrm>
            <a:off x="856632" y="226985"/>
            <a:ext cx="10698633" cy="3914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 votre avis quels sont les causes possibles de la disparition du lion de l’atlas de la nature?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10816A2-ADCB-CFC9-D4EB-0AF31A431403}"/>
              </a:ext>
            </a:extLst>
          </p:cNvPr>
          <p:cNvSpPr txBox="1"/>
          <p:nvPr/>
        </p:nvSpPr>
        <p:spPr>
          <a:xfrm>
            <a:off x="856632" y="1251804"/>
            <a:ext cx="9732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/>
              <a:t>Toutes les populations de lion de l’atlas ont disparu de la nature en Afrique du Nord. Quelques individus existent encore dans les zoos.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F6E1F95-A88C-569A-DF31-2F4C60B667CE}"/>
              </a:ext>
            </a:extLst>
          </p:cNvPr>
          <p:cNvGrpSpPr/>
          <p:nvPr/>
        </p:nvGrpSpPr>
        <p:grpSpPr>
          <a:xfrm>
            <a:off x="2892526" y="2404978"/>
            <a:ext cx="6015499" cy="4010333"/>
            <a:chOff x="3000681" y="2182187"/>
            <a:chExt cx="6015499" cy="4010333"/>
          </a:xfrm>
        </p:grpSpPr>
        <p:pic>
          <p:nvPicPr>
            <p:cNvPr id="1026" name="Picture 2" descr="Barbary lion lying on the ground">
              <a:extLst>
                <a:ext uri="{FF2B5EF4-FFF2-40B4-BE49-F238E27FC236}">
                  <a16:creationId xmlns:a16="http://schemas.microsoft.com/office/drawing/2014/main" id="{E338B109-6F97-4F5B-51CA-E33C328D52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681" y="2182187"/>
              <a:ext cx="6015499" cy="4010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470CA894-849F-E851-D62E-B5F49E42ED5C}"/>
                </a:ext>
              </a:extLst>
            </p:cNvPr>
            <p:cNvSpPr txBox="1"/>
            <p:nvPr/>
          </p:nvSpPr>
          <p:spPr>
            <a:xfrm>
              <a:off x="3404256" y="5676818"/>
              <a:ext cx="1544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Lion de l’atlas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219CECC9-2A95-F0AF-4D02-F12B9CB0002D}"/>
              </a:ext>
            </a:extLst>
          </p:cNvPr>
          <p:cNvSpPr txBox="1"/>
          <p:nvPr/>
        </p:nvSpPr>
        <p:spPr>
          <a:xfrm>
            <a:off x="772160" y="591073"/>
            <a:ext cx="1061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bg2">
                    <a:lumMod val="90000"/>
                  </a:schemeClr>
                </a:solidFill>
                <a:latin typeface="Calibri" panose="020F0502020204030204"/>
              </a:rPr>
              <a:t>Evoquer l’idée que la disparition d’une espèce ou au contraire son expansion dépendent des facteurs biotiques ou abiotiques</a:t>
            </a:r>
            <a:r>
              <a:rPr lang="fr-FR" sz="1400" i="1" dirty="0">
                <a:solidFill>
                  <a:schemeClr val="bg2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59705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825222" y="167388"/>
            <a:ext cx="10686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 cours de cette séance, nous allons apprendre à identifier les facteurs biotiques affectant le nombre des êtres vivants d’une espèce dans un écosystème à partir de diverses données.</a:t>
            </a:r>
            <a:endParaRPr lang="fr-FR" sz="2000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C4F2E6A-448F-3D29-4481-F0D175BF5449}"/>
              </a:ext>
            </a:extLst>
          </p:cNvPr>
          <p:cNvGrpSpPr/>
          <p:nvPr/>
        </p:nvGrpSpPr>
        <p:grpSpPr>
          <a:xfrm>
            <a:off x="867974" y="1646813"/>
            <a:ext cx="10742557" cy="1166273"/>
            <a:chOff x="1134483" y="1656678"/>
            <a:chExt cx="10742557" cy="1166273"/>
          </a:xfrm>
        </p:grpSpPr>
        <p:sp>
          <p:nvSpPr>
            <p:cNvPr id="3" name="Google Shape;2054;p38">
              <a:extLst>
                <a:ext uri="{FF2B5EF4-FFF2-40B4-BE49-F238E27FC236}">
                  <a16:creationId xmlns:a16="http://schemas.microsoft.com/office/drawing/2014/main" id="{73D8A7C2-4E6F-4B28-FC5B-F57148B1C260}"/>
                </a:ext>
              </a:extLst>
            </p:cNvPr>
            <p:cNvSpPr/>
            <p:nvPr/>
          </p:nvSpPr>
          <p:spPr>
            <a:xfrm>
              <a:off x="1440922" y="1921128"/>
              <a:ext cx="10288962" cy="90182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72B6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3DECE45-772F-7DAA-17E9-0EC160E6D68D}"/>
                </a:ext>
              </a:extLst>
            </p:cNvPr>
            <p:cNvSpPr txBox="1"/>
            <p:nvPr/>
          </p:nvSpPr>
          <p:spPr>
            <a:xfrm>
              <a:off x="1940027" y="2012521"/>
              <a:ext cx="99370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/>
                <a:t>Identifier les facteurs biotiques affectant la taille d’une population.</a:t>
              </a:r>
            </a:p>
          </p:txBody>
        </p:sp>
        <p:pic>
          <p:nvPicPr>
            <p:cNvPr id="7" name="Image 15">
              <a:extLst>
                <a:ext uri="{FF2B5EF4-FFF2-40B4-BE49-F238E27FC236}">
                  <a16:creationId xmlns:a16="http://schemas.microsoft.com/office/drawing/2014/main" id="{ABD9BBE8-235E-FCE4-96CC-9BA47F52F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483" y="1656678"/>
              <a:ext cx="805544" cy="805544"/>
            </a:xfrm>
            <a:prstGeom prst="rect">
              <a:avLst/>
            </a:prstGeom>
            <a:ln>
              <a:noFill/>
            </a:ln>
          </p:spPr>
        </p:pic>
      </p:grp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0BCFBF0-AA09-EC03-F15F-656A6EC72E03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>
            <a:off x="5781040" y="4580023"/>
            <a:ext cx="85344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610AB553-0AF1-4B9E-01DE-982E56406A9B}"/>
              </a:ext>
            </a:extLst>
          </p:cNvPr>
          <p:cNvSpPr txBox="1"/>
          <p:nvPr/>
        </p:nvSpPr>
        <p:spPr>
          <a:xfrm>
            <a:off x="6634480" y="4102969"/>
            <a:ext cx="52425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Identifier le facteur biotique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affectant la taille d’une population.</a:t>
            </a:r>
          </a:p>
        </p:txBody>
      </p:sp>
      <p:pic>
        <p:nvPicPr>
          <p:cNvPr id="11" name="Image 10" descr="Une image contenant texte, capture d’écran, plante&#10;&#10;Le contenu généré par l’IA peut être incorrect.">
            <a:extLst>
              <a:ext uri="{FF2B5EF4-FFF2-40B4-BE49-F238E27FC236}">
                <a16:creationId xmlns:a16="http://schemas.microsoft.com/office/drawing/2014/main" id="{339D4012-9B19-6AB0-3481-F60C25502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17" y="3132480"/>
            <a:ext cx="5416823" cy="289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41B2-746E-79FE-3F50-92FFDAC75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4C7D38F-CC67-DADA-0A54-2BB4CE3EEA9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 à coins arrondis 6">
            <a:extLst>
              <a:ext uri="{FF2B5EF4-FFF2-40B4-BE49-F238E27FC236}">
                <a16:creationId xmlns:a16="http://schemas.microsoft.com/office/drawing/2014/main" id="{DC2D420F-4352-FF56-24D4-13CFEC1B1C72}"/>
              </a:ext>
            </a:extLst>
          </p:cNvPr>
          <p:cNvSpPr/>
          <p:nvPr/>
        </p:nvSpPr>
        <p:spPr>
          <a:xfrm>
            <a:off x="792480" y="1608366"/>
            <a:ext cx="11056025" cy="4764824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à coins arrondis 3">
            <a:extLst>
              <a:ext uri="{FF2B5EF4-FFF2-40B4-BE49-F238E27FC236}">
                <a16:creationId xmlns:a16="http://schemas.microsoft.com/office/drawing/2014/main" id="{CB561183-DAA5-1845-0A7A-AF1BABF0497E}"/>
              </a:ext>
            </a:extLst>
          </p:cNvPr>
          <p:cNvSpPr/>
          <p:nvPr/>
        </p:nvSpPr>
        <p:spPr>
          <a:xfrm>
            <a:off x="8482408" y="2368544"/>
            <a:ext cx="3145995" cy="3165571"/>
          </a:xfrm>
          <a:prstGeom prst="roundRect">
            <a:avLst>
              <a:gd name="adj" fmla="val 10861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fr-FR" sz="2000" dirty="0"/>
              <a:t>1. </a:t>
            </a:r>
            <a:r>
              <a:rPr lang="fr-FR" sz="2000" b="1" dirty="0"/>
              <a:t>Identifiez</a:t>
            </a:r>
            <a:r>
              <a:rPr lang="fr-FR" sz="2000" dirty="0"/>
              <a:t> la population et le facteur étudiés.</a:t>
            </a:r>
          </a:p>
          <a:p>
            <a:pPr>
              <a:spcBef>
                <a:spcPts val="600"/>
              </a:spcBef>
            </a:pPr>
            <a:r>
              <a:rPr lang="fr-FR" sz="2000" dirty="0"/>
              <a:t>2. </a:t>
            </a:r>
            <a:r>
              <a:rPr lang="fr-FR" sz="2000" b="1" dirty="0"/>
              <a:t>Décrivez</a:t>
            </a:r>
            <a:r>
              <a:rPr lang="fr-FR" sz="2000" dirty="0"/>
              <a:t> la variation de la taille de la population.</a:t>
            </a:r>
          </a:p>
          <a:p>
            <a:pPr>
              <a:spcBef>
                <a:spcPts val="600"/>
              </a:spcBef>
            </a:pPr>
            <a:r>
              <a:rPr lang="fr-FR" sz="2000" dirty="0"/>
              <a:t>3. </a:t>
            </a:r>
            <a:r>
              <a:rPr lang="fr-FR" sz="2000" b="1" dirty="0"/>
              <a:t>Déterminez</a:t>
            </a:r>
            <a:r>
              <a:rPr lang="fr-FR" sz="2000" dirty="0"/>
              <a:t> l’effet du facteur étudié sur la taille de la population. 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BA45549-E4C6-D883-6253-E3811255BDEB}"/>
              </a:ext>
            </a:extLst>
          </p:cNvPr>
          <p:cNvSpPr/>
          <p:nvPr/>
        </p:nvSpPr>
        <p:spPr>
          <a:xfrm>
            <a:off x="7830387" y="3884658"/>
            <a:ext cx="448985" cy="58928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Rectangle à coins arrondis 4">
            <a:extLst>
              <a:ext uri="{FF2B5EF4-FFF2-40B4-BE49-F238E27FC236}">
                <a16:creationId xmlns:a16="http://schemas.microsoft.com/office/drawing/2014/main" id="{3276B671-C8E8-A6A7-E4CE-A34AE0711CAB}"/>
              </a:ext>
            </a:extLst>
          </p:cNvPr>
          <p:cNvSpPr/>
          <p:nvPr/>
        </p:nvSpPr>
        <p:spPr>
          <a:xfrm>
            <a:off x="302855" y="1288063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0" name="Rectangle à coins arrondis 3">
            <a:extLst>
              <a:ext uri="{FF2B5EF4-FFF2-40B4-BE49-F238E27FC236}">
                <a16:creationId xmlns:a16="http://schemas.microsoft.com/office/drawing/2014/main" id="{BA9FC19C-0A0C-187B-D6DA-8E7874D3E905}"/>
              </a:ext>
            </a:extLst>
          </p:cNvPr>
          <p:cNvSpPr/>
          <p:nvPr/>
        </p:nvSpPr>
        <p:spPr>
          <a:xfrm>
            <a:off x="1079989" y="1828303"/>
            <a:ext cx="5766777" cy="46692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Support: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noProof="0" dirty="0">
                <a:solidFill>
                  <a:schemeClr val="tx1"/>
                </a:solidFill>
              </a:rPr>
              <a:t>graphique</a:t>
            </a:r>
          </a:p>
        </p:txBody>
      </p:sp>
      <p:pic>
        <p:nvPicPr>
          <p:cNvPr id="6" name="Image 9">
            <a:extLst>
              <a:ext uri="{FF2B5EF4-FFF2-40B4-BE49-F238E27FC236}">
                <a16:creationId xmlns:a16="http://schemas.microsoft.com/office/drawing/2014/main" id="{1AE40E0E-1D61-59EC-7E08-88D6ECDB9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15FADF9-FC46-21C6-FC13-E219980CD1E3}"/>
              </a:ext>
            </a:extLst>
          </p:cNvPr>
          <p:cNvSpPr txBox="1"/>
          <p:nvPr/>
        </p:nvSpPr>
        <p:spPr>
          <a:xfrm>
            <a:off x="833826" y="202906"/>
            <a:ext cx="104539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 tâche consiste à de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terminer des facteurs biotiques affectant la taille d’une population. Voici notre tâche. Elle comprend un support (graphique) et 3 consignes.:</a:t>
            </a:r>
          </a:p>
        </p:txBody>
      </p:sp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9EE445F-D0BD-AC14-A778-A0E0D20C1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080" y="2368544"/>
            <a:ext cx="5722686" cy="348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30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F96EF-CA02-EA1B-AD66-C358B6DC2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84BED54D-176B-6DC2-7B8F-2F0419EF11F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DA9EEB-C5D6-6DE1-62EA-94BCDD36EC78}"/>
              </a:ext>
            </a:extLst>
          </p:cNvPr>
          <p:cNvSpPr txBox="1"/>
          <p:nvPr/>
        </p:nvSpPr>
        <p:spPr>
          <a:xfrm>
            <a:off x="904240" y="13208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19D1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F5369BA-F0B3-FF54-A747-23A654DEFFF5}"/>
              </a:ext>
            </a:extLst>
          </p:cNvPr>
          <p:cNvSpPr txBox="1"/>
          <p:nvPr/>
        </p:nvSpPr>
        <p:spPr>
          <a:xfrm>
            <a:off x="890991" y="174174"/>
            <a:ext cx="104100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données qu’on doit utiliser pour réaliser notre tâche principale comportent un texte , un graphique et une photo d’illustration.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5CA1E00-4667-9A78-D610-A0983E342419}"/>
              </a:ext>
            </a:extLst>
          </p:cNvPr>
          <p:cNvGrpSpPr/>
          <p:nvPr/>
        </p:nvGrpSpPr>
        <p:grpSpPr>
          <a:xfrm>
            <a:off x="3149600" y="1296963"/>
            <a:ext cx="8664885" cy="5276558"/>
            <a:chOff x="1463040" y="1337603"/>
            <a:chExt cx="8664885" cy="5276558"/>
          </a:xfrm>
        </p:grpSpPr>
        <p:pic>
          <p:nvPicPr>
            <p:cNvPr id="10" name="Image 9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A867A718-CEA2-6328-7ED9-0B8190D76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3040" y="1337603"/>
              <a:ext cx="8664885" cy="5276558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43FDFA-3528-A60C-80A8-54E7A40AF57F}"/>
                </a:ext>
              </a:extLst>
            </p:cNvPr>
            <p:cNvSpPr/>
            <p:nvPr/>
          </p:nvSpPr>
          <p:spPr>
            <a:xfrm>
              <a:off x="1493520" y="1402080"/>
              <a:ext cx="8564880" cy="94488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8B6911-E94D-A3F5-66DE-99010872FA92}"/>
                </a:ext>
              </a:extLst>
            </p:cNvPr>
            <p:cNvSpPr/>
            <p:nvPr/>
          </p:nvSpPr>
          <p:spPr>
            <a:xfrm>
              <a:off x="1554480" y="2468880"/>
              <a:ext cx="4521200" cy="40538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38432BB0-FA95-CB1B-4E71-AAC9FBD6A962}"/>
              </a:ext>
            </a:extLst>
          </p:cNvPr>
          <p:cNvSpPr txBox="1"/>
          <p:nvPr/>
        </p:nvSpPr>
        <p:spPr>
          <a:xfrm>
            <a:off x="223520" y="1635760"/>
            <a:ext cx="2245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Un texte annonçant le contexte de  l’étude.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384DBD4-3303-65D0-3E55-B4BFD4B3518E}"/>
              </a:ext>
            </a:extLst>
          </p:cNvPr>
          <p:cNvSpPr txBox="1"/>
          <p:nvPr/>
        </p:nvSpPr>
        <p:spPr>
          <a:xfrm>
            <a:off x="152400" y="3566160"/>
            <a:ext cx="2712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Graphique représentant les résultats obtenus</a:t>
            </a:r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8184422C-3F1A-C24C-A75F-9191BC92C6FB}"/>
              </a:ext>
            </a:extLst>
          </p:cNvPr>
          <p:cNvSpPr/>
          <p:nvPr/>
        </p:nvSpPr>
        <p:spPr>
          <a:xfrm>
            <a:off x="2738240" y="1641750"/>
            <a:ext cx="355600" cy="3962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77A1B706-6657-6683-F157-9A54EA7427D9}"/>
              </a:ext>
            </a:extLst>
          </p:cNvPr>
          <p:cNvSpPr/>
          <p:nvPr/>
        </p:nvSpPr>
        <p:spPr>
          <a:xfrm>
            <a:off x="2778760" y="3835492"/>
            <a:ext cx="355600" cy="39623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9">
            <a:extLst>
              <a:ext uri="{FF2B5EF4-FFF2-40B4-BE49-F238E27FC236}">
                <a16:creationId xmlns:a16="http://schemas.microsoft.com/office/drawing/2014/main" id="{849E45C4-945C-EEAB-3DAA-A975AEECD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6818" y="800481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83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85BC2-455D-80EF-F501-6503973F5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01629FAF-0BF5-C789-892C-E1333E238DF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4D14BBF-F252-6353-0B01-212169C84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6818" y="800481"/>
            <a:ext cx="583170" cy="58317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AD4BA9-9D98-ABD4-CDCE-B0E731E36CB9}"/>
              </a:ext>
            </a:extLst>
          </p:cNvPr>
          <p:cNvSpPr txBox="1"/>
          <p:nvPr/>
        </p:nvSpPr>
        <p:spPr>
          <a:xfrm>
            <a:off x="904240" y="13208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19D1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4C4FD0-C9F6-E312-E7ED-9850EF356475}"/>
              </a:ext>
            </a:extLst>
          </p:cNvPr>
          <p:cNvSpPr txBox="1"/>
          <p:nvPr/>
        </p:nvSpPr>
        <p:spPr>
          <a:xfrm>
            <a:off x="897080" y="210091"/>
            <a:ext cx="104100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Prenons l’exemple de données sur une population de poisson. Je commence par la première consigne 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E4EF800-1BA0-F1DC-DD0A-D9B0A72A860D}"/>
              </a:ext>
            </a:extLst>
          </p:cNvPr>
          <p:cNvGrpSpPr/>
          <p:nvPr/>
        </p:nvGrpSpPr>
        <p:grpSpPr>
          <a:xfrm>
            <a:off x="476849" y="1053227"/>
            <a:ext cx="7821577" cy="465733"/>
            <a:chOff x="814532" y="1072768"/>
            <a:chExt cx="7821577" cy="465733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0FBE73A-3750-E26F-A91A-C31595F7CE78}"/>
                </a:ext>
              </a:extLst>
            </p:cNvPr>
            <p:cNvSpPr txBox="1"/>
            <p:nvPr/>
          </p:nvSpPr>
          <p:spPr>
            <a:xfrm>
              <a:off x="1030398" y="1076836"/>
              <a:ext cx="7605711" cy="46166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800" i="1">
                  <a:solidFill>
                    <a:schemeClr val="accent6"/>
                  </a:solidFill>
                </a:defRPr>
              </a:lvl1pPr>
            </a:lstStyle>
            <a:p>
              <a:r>
                <a:rPr lang="fr-FR" sz="2400" b="1" dirty="0">
                  <a:solidFill>
                    <a:schemeClr val="tx1"/>
                  </a:solidFill>
                </a:rPr>
                <a:t>    Identifiez la population et le facteur étudiés.</a:t>
              </a: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DE2BE8A-C633-A48E-344D-C53F162996A4}"/>
                </a:ext>
              </a:extLst>
            </p:cNvPr>
            <p:cNvSpPr/>
            <p:nvPr/>
          </p:nvSpPr>
          <p:spPr>
            <a:xfrm>
              <a:off x="814532" y="1072768"/>
              <a:ext cx="458511" cy="46166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1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83308DF-3A1D-F09C-FA3B-86079D100202}"/>
              </a:ext>
            </a:extLst>
          </p:cNvPr>
          <p:cNvSpPr txBox="1"/>
          <p:nvPr/>
        </p:nvSpPr>
        <p:spPr>
          <a:xfrm>
            <a:off x="243840" y="2001520"/>
            <a:ext cx="4958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/>
              <a:t> Je repère le </a:t>
            </a:r>
            <a:r>
              <a:rPr lang="fr-FR" sz="2800" dirty="0">
                <a:solidFill>
                  <a:srgbClr val="FF0000"/>
                </a:solidFill>
              </a:rPr>
              <a:t>nom de la population</a:t>
            </a:r>
            <a:r>
              <a:rPr lang="fr-FR" sz="2800" dirty="0"/>
              <a:t> à partir du texte: population </a:t>
            </a:r>
            <a:r>
              <a:rPr lang="fr-FR" sz="2800" dirty="0">
                <a:solidFill>
                  <a:srgbClr val="FF0000"/>
                </a:solidFill>
              </a:rPr>
              <a:t>de poissons</a:t>
            </a:r>
            <a:r>
              <a:rPr lang="fr-FR" sz="2800" dirty="0"/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D0C857-1B64-0EC7-C0B7-53BBB897E15C}"/>
              </a:ext>
            </a:extLst>
          </p:cNvPr>
          <p:cNvSpPr txBox="1"/>
          <p:nvPr/>
        </p:nvSpPr>
        <p:spPr>
          <a:xfrm>
            <a:off x="254000" y="3576320"/>
            <a:ext cx="4785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dirty="0"/>
              <a:t> Je repère le </a:t>
            </a:r>
            <a:r>
              <a:rPr lang="fr-FR" sz="2800" dirty="0">
                <a:solidFill>
                  <a:srgbClr val="FF0000"/>
                </a:solidFill>
              </a:rPr>
              <a:t>facteur étudié</a:t>
            </a:r>
            <a:r>
              <a:rPr lang="fr-FR" sz="2800" dirty="0"/>
              <a:t> à partir de l’axe horizontal du graphique: </a:t>
            </a:r>
            <a:r>
              <a:rPr lang="fr-FR" sz="2800" dirty="0">
                <a:solidFill>
                  <a:srgbClr val="FF0000"/>
                </a:solidFill>
              </a:rPr>
              <a:t>présence ou absence  d’un prédateur</a:t>
            </a: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9AF7D87-F316-6E77-9B59-98DBF6E3E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947" y="1586753"/>
            <a:ext cx="6862830" cy="4179181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0C60146-B743-660B-4A71-08FADF8E7A19}"/>
              </a:ext>
            </a:extLst>
          </p:cNvPr>
          <p:cNvCxnSpPr>
            <a:cxnSpLocks/>
          </p:cNvCxnSpPr>
          <p:nvPr/>
        </p:nvCxnSpPr>
        <p:spPr>
          <a:xfrm flipV="1">
            <a:off x="4365812" y="1846729"/>
            <a:ext cx="2043953" cy="13447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A3DCC6E-3491-771C-177E-8C480646BDB2}"/>
              </a:ext>
            </a:extLst>
          </p:cNvPr>
          <p:cNvCxnSpPr>
            <a:cxnSpLocks/>
          </p:cNvCxnSpPr>
          <p:nvPr/>
        </p:nvCxnSpPr>
        <p:spPr>
          <a:xfrm>
            <a:off x="5943600" y="1819836"/>
            <a:ext cx="15419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995B912-108E-E03D-1037-4FCCF8C5A232}"/>
              </a:ext>
            </a:extLst>
          </p:cNvPr>
          <p:cNvCxnSpPr>
            <a:cxnSpLocks/>
          </p:cNvCxnSpPr>
          <p:nvPr/>
        </p:nvCxnSpPr>
        <p:spPr>
          <a:xfrm flipV="1">
            <a:off x="4528082" y="5043948"/>
            <a:ext cx="1272950" cy="1122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78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B057-CB28-4549-FCE7-17C058B9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DB3A4AE0-C01E-85A4-EAB7-87740CE562D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B2BA0D-8B7B-12BE-BE88-0CD85037AF76}"/>
              </a:ext>
            </a:extLst>
          </p:cNvPr>
          <p:cNvSpPr txBox="1"/>
          <p:nvPr/>
        </p:nvSpPr>
        <p:spPr>
          <a:xfrm>
            <a:off x="906913" y="249421"/>
            <a:ext cx="10575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je passe à la deuxième consigne. A partir du graphique, je décris la variation de la taille de la population en fonction de la variation du facteur étudié.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906588C-9D5C-0D31-5424-9C9C1BA17BF9}"/>
              </a:ext>
            </a:extLst>
          </p:cNvPr>
          <p:cNvGrpSpPr/>
          <p:nvPr/>
        </p:nvGrpSpPr>
        <p:grpSpPr>
          <a:xfrm>
            <a:off x="487860" y="1228372"/>
            <a:ext cx="10527512" cy="461665"/>
            <a:chOff x="678968" y="1230360"/>
            <a:chExt cx="10527512" cy="46166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C492257-012A-D368-08FB-4CF60418CF17}"/>
                </a:ext>
              </a:extLst>
            </p:cNvPr>
            <p:cNvSpPr txBox="1"/>
            <p:nvPr/>
          </p:nvSpPr>
          <p:spPr>
            <a:xfrm>
              <a:off x="914400" y="1230360"/>
              <a:ext cx="10292080" cy="46166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 i="1"/>
              </a:lvl1pPr>
            </a:lstStyle>
            <a:p>
              <a:r>
                <a:rPr lang="fr-FR" dirty="0"/>
                <a:t>   Décrivez la variation de la taille de la population en fonction du facteur étudié.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AA72B54-59E5-BFEC-6414-BBF0BCA0CCD1}"/>
                </a:ext>
              </a:extLst>
            </p:cNvPr>
            <p:cNvSpPr/>
            <p:nvPr/>
          </p:nvSpPr>
          <p:spPr>
            <a:xfrm>
              <a:off x="678968" y="1230360"/>
              <a:ext cx="455889" cy="46166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2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0AE8A3D0-420D-7629-8DFD-243AABFD725E}"/>
              </a:ext>
            </a:extLst>
          </p:cNvPr>
          <p:cNvSpPr txBox="1"/>
          <p:nvPr/>
        </p:nvSpPr>
        <p:spPr>
          <a:xfrm>
            <a:off x="189080" y="1920677"/>
            <a:ext cx="5201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 </a:t>
            </a:r>
            <a:r>
              <a:rPr lang="fr-FR" sz="2400" u="sng" dirty="0"/>
              <a:t>Sans prédateur</a:t>
            </a:r>
            <a:r>
              <a:rPr lang="fr-FR" sz="2400" dirty="0"/>
              <a:t>: le nombre de jeunes poissons survivants pour chaque femelle </a:t>
            </a:r>
            <a:r>
              <a:rPr lang="fr-FR" sz="2400" dirty="0">
                <a:solidFill>
                  <a:srgbClr val="FF0000"/>
                </a:solidFill>
              </a:rPr>
              <a:t>est élevé</a:t>
            </a:r>
            <a:r>
              <a:rPr lang="fr-FR" sz="2400" dirty="0"/>
              <a:t>. Il est de 4 jeunes poissons survivants pour chaque femelle.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651404F-2C0B-9A22-6CDB-A15A75ED1503}"/>
              </a:ext>
            </a:extLst>
          </p:cNvPr>
          <p:cNvSpPr txBox="1"/>
          <p:nvPr/>
        </p:nvSpPr>
        <p:spPr>
          <a:xfrm>
            <a:off x="158600" y="4064437"/>
            <a:ext cx="519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u="sng" dirty="0"/>
              <a:t> Avec prédateur</a:t>
            </a:r>
            <a:r>
              <a:rPr lang="fr-FR" sz="2400" dirty="0"/>
              <a:t>: le nombre de jeunes poissons survivants pour chaque femelle est </a:t>
            </a:r>
            <a:r>
              <a:rPr lang="fr-FR" sz="2400" dirty="0">
                <a:solidFill>
                  <a:srgbClr val="FF0000"/>
                </a:solidFill>
              </a:rPr>
              <a:t>mois élevé</a:t>
            </a:r>
            <a:r>
              <a:rPr lang="fr-FR" sz="2400" dirty="0"/>
              <a:t>. Il est de 2 jeunes poissons survivants pour chaque femelle.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09E0CDD-E826-28D6-82C0-3E7F1179FF58}"/>
              </a:ext>
            </a:extLst>
          </p:cNvPr>
          <p:cNvGrpSpPr/>
          <p:nvPr/>
        </p:nvGrpSpPr>
        <p:grpSpPr>
          <a:xfrm>
            <a:off x="5242399" y="2042475"/>
            <a:ext cx="6644802" cy="3960954"/>
            <a:chOff x="5325331" y="2157443"/>
            <a:chExt cx="6677589" cy="4066377"/>
          </a:xfrm>
        </p:grpSpPr>
        <p:pic>
          <p:nvPicPr>
            <p:cNvPr id="9" name="Image 8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F87CA672-0895-9E5B-7E7F-97ADD3FA9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5331" y="2157443"/>
              <a:ext cx="6677589" cy="4066377"/>
            </a:xfrm>
            <a:prstGeom prst="rect">
              <a:avLst/>
            </a:prstGeom>
          </p:spPr>
        </p:pic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57BB4D0D-11DC-98B5-C812-66A43EE6CE96}"/>
                </a:ext>
              </a:extLst>
            </p:cNvPr>
            <p:cNvCxnSpPr>
              <a:cxnSpLocks/>
            </p:cNvCxnSpPr>
            <p:nvPr/>
          </p:nvCxnSpPr>
          <p:spPr>
            <a:xfrm>
              <a:off x="5751616" y="4235762"/>
              <a:ext cx="1045425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DF80C1F8-9E44-46C1-9085-E7027FD6243C}"/>
                </a:ext>
              </a:extLst>
            </p:cNvPr>
            <p:cNvCxnSpPr>
              <a:cxnSpLocks/>
            </p:cNvCxnSpPr>
            <p:nvPr/>
          </p:nvCxnSpPr>
          <p:spPr>
            <a:xfrm>
              <a:off x="5759281" y="4758357"/>
              <a:ext cx="2470319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Image 9">
            <a:extLst>
              <a:ext uri="{FF2B5EF4-FFF2-40B4-BE49-F238E27FC236}">
                <a16:creationId xmlns:a16="http://schemas.microsoft.com/office/drawing/2014/main" id="{79EE1405-E4DA-95AC-1A19-1BF290826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6818" y="800481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06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27750-D86B-5915-F22D-EBB2BABE4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1DF20EF-8559-9A03-272C-19B589681D0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D25293-27AA-62D9-B7C0-E9CAAD40B994}"/>
              </a:ext>
            </a:extLst>
          </p:cNvPr>
          <p:cNvSpPr txBox="1"/>
          <p:nvPr/>
        </p:nvSpPr>
        <p:spPr>
          <a:xfrm>
            <a:off x="854592" y="203247"/>
            <a:ext cx="107148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fin, la dernière consigne. J’exprime la relation entre le facteur étudié et son effet sur la variation de la taille de la population.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CC8EA8F-748B-1ACE-5709-B83E6AF88F3C}"/>
              </a:ext>
            </a:extLst>
          </p:cNvPr>
          <p:cNvGrpSpPr/>
          <p:nvPr/>
        </p:nvGrpSpPr>
        <p:grpSpPr>
          <a:xfrm>
            <a:off x="687356" y="1491663"/>
            <a:ext cx="9850284" cy="469884"/>
            <a:chOff x="737142" y="1164263"/>
            <a:chExt cx="9850284" cy="46988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D9823E9-C5BE-2546-961C-4859154278B2}"/>
                </a:ext>
              </a:extLst>
            </p:cNvPr>
            <p:cNvSpPr txBox="1"/>
            <p:nvPr/>
          </p:nvSpPr>
          <p:spPr>
            <a:xfrm>
              <a:off x="965906" y="1172482"/>
              <a:ext cx="9621520" cy="46166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 i="1"/>
              </a:lvl1pPr>
            </a:lstStyle>
            <a:p>
              <a:r>
                <a:rPr lang="fr-FR" dirty="0"/>
                <a:t>   Déterminez l’effet du facteur étudié sur la taille de la population. 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D01FFE0-6F16-EA49-4DB5-269EAE23BA97}"/>
                </a:ext>
              </a:extLst>
            </p:cNvPr>
            <p:cNvSpPr/>
            <p:nvPr/>
          </p:nvSpPr>
          <p:spPr>
            <a:xfrm>
              <a:off x="737142" y="1164263"/>
              <a:ext cx="457528" cy="46166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/>
                <a:t>3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5D1215C8-5B42-F727-5B68-8ECED625AF4B}"/>
              </a:ext>
            </a:extLst>
          </p:cNvPr>
          <p:cNvSpPr txBox="1"/>
          <p:nvPr/>
        </p:nvSpPr>
        <p:spPr>
          <a:xfrm>
            <a:off x="687356" y="3116499"/>
            <a:ext cx="110548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La présence de prédateur </a:t>
            </a:r>
            <a:r>
              <a:rPr lang="fr-FR" sz="3200" dirty="0">
                <a:solidFill>
                  <a:srgbClr val="FF0000"/>
                </a:solidFill>
              </a:rPr>
              <a:t>fait diminuer </a:t>
            </a:r>
            <a:r>
              <a:rPr lang="fr-FR" sz="3200" dirty="0"/>
              <a:t>la </a:t>
            </a:r>
            <a:r>
              <a:rPr lang="fr-FR" sz="3200" dirty="0">
                <a:solidFill>
                  <a:srgbClr val="FF0000"/>
                </a:solidFill>
              </a:rPr>
              <a:t>taille de la population</a:t>
            </a:r>
            <a:r>
              <a:rPr lang="fr-FR" sz="3200" dirty="0"/>
              <a:t> de poissons.</a:t>
            </a:r>
          </a:p>
        </p:txBody>
      </p:sp>
      <p:pic>
        <p:nvPicPr>
          <p:cNvPr id="7" name="Image 9">
            <a:extLst>
              <a:ext uri="{FF2B5EF4-FFF2-40B4-BE49-F238E27FC236}">
                <a16:creationId xmlns:a16="http://schemas.microsoft.com/office/drawing/2014/main" id="{0F7E3C06-24D8-898B-C044-B233621A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6818" y="800481"/>
            <a:ext cx="583170" cy="58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41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D1978-617E-7131-1E38-0608B43CE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D2A55F7-957A-A031-02FE-3F557464A8E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9952E8E7-FD3F-5346-B3AF-A4761963EC91}"/>
              </a:ext>
            </a:extLst>
          </p:cNvPr>
          <p:cNvSpPr txBox="1"/>
          <p:nvPr/>
        </p:nvSpPr>
        <p:spPr>
          <a:xfrm>
            <a:off x="924840" y="199295"/>
            <a:ext cx="920631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Vérifions maintenant est-ce que vous avez compris ? Lisez le texte ci-dessous et répondez à la question.</a:t>
            </a:r>
          </a:p>
        </p:txBody>
      </p:sp>
      <p:sp>
        <p:nvSpPr>
          <p:cNvPr id="3" name="D_A_01">
            <a:extLst>
              <a:ext uri="{FF2B5EF4-FFF2-40B4-BE49-F238E27FC236}">
                <a16:creationId xmlns:a16="http://schemas.microsoft.com/office/drawing/2014/main" id="{F8B64FB3-552F-BBB5-E8D0-087911609E19}"/>
              </a:ext>
            </a:extLst>
          </p:cNvPr>
          <p:cNvSpPr txBox="1"/>
          <p:nvPr/>
        </p:nvSpPr>
        <p:spPr>
          <a:xfrm>
            <a:off x="941466" y="625938"/>
            <a:ext cx="522195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Inviter les élèves à utiliser les ardoises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42419FA-0AFF-5365-1DF3-4E6EFBFA0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49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7A8D3FE-2EBE-82AA-CE2E-CE4F99661DE4}"/>
              </a:ext>
            </a:extLst>
          </p:cNvPr>
          <p:cNvSpPr txBox="1"/>
          <p:nvPr/>
        </p:nvSpPr>
        <p:spPr>
          <a:xfrm>
            <a:off x="409637" y="2222649"/>
            <a:ext cx="5082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Les populations étudiées sont :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7F980F-CFEC-798C-C1BB-F2C9B2AFAEEF}"/>
              </a:ext>
            </a:extLst>
          </p:cNvPr>
          <p:cNvSpPr/>
          <p:nvPr/>
        </p:nvSpPr>
        <p:spPr>
          <a:xfrm>
            <a:off x="1245911" y="3952540"/>
            <a:ext cx="4211320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Population des papillons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947596A-ED02-0051-37CE-7F16B1FDA1AF}"/>
              </a:ext>
            </a:extLst>
          </p:cNvPr>
          <p:cNvSpPr/>
          <p:nvPr/>
        </p:nvSpPr>
        <p:spPr>
          <a:xfrm>
            <a:off x="1202117" y="4816140"/>
            <a:ext cx="421447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c. Population des guêpiers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0A9ED60-A88B-88BC-A11E-0CC56AC5E57E}"/>
              </a:ext>
            </a:extLst>
          </p:cNvPr>
          <p:cNvSpPr/>
          <p:nvPr/>
        </p:nvSpPr>
        <p:spPr>
          <a:xfrm>
            <a:off x="1257997" y="3038140"/>
            <a:ext cx="417891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Population des abeilles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0500095-FA81-A1DB-CCCF-002B3140FAEC}"/>
              </a:ext>
            </a:extLst>
          </p:cNvPr>
          <p:cNvSpPr/>
          <p:nvPr/>
        </p:nvSpPr>
        <p:spPr>
          <a:xfrm>
            <a:off x="429957" y="3080649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9D68172-D980-A8C0-0C2E-E7659C32FC1D}"/>
              </a:ext>
            </a:extLst>
          </p:cNvPr>
          <p:cNvSpPr/>
          <p:nvPr/>
        </p:nvSpPr>
        <p:spPr>
          <a:xfrm>
            <a:off x="409637" y="3934089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D2B3BAB-78BB-3806-056F-B667B0A74DD2}"/>
              </a:ext>
            </a:extLst>
          </p:cNvPr>
          <p:cNvSpPr/>
          <p:nvPr/>
        </p:nvSpPr>
        <p:spPr>
          <a:xfrm>
            <a:off x="379157" y="4889129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F760C0-6C61-12E2-9A05-A70B115A4EE2}"/>
              </a:ext>
            </a:extLst>
          </p:cNvPr>
          <p:cNvSpPr txBox="1"/>
          <p:nvPr/>
        </p:nvSpPr>
        <p:spPr>
          <a:xfrm>
            <a:off x="566945" y="1449667"/>
            <a:ext cx="4849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1. </a:t>
            </a:r>
            <a:r>
              <a:rPr lang="fr-FR" sz="2800" dirty="0"/>
              <a:t>Cochez les bonnes réponses.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818BCA6-1594-B32B-09F1-BEB7F0D94056}"/>
              </a:ext>
            </a:extLst>
          </p:cNvPr>
          <p:cNvGrpSpPr/>
          <p:nvPr/>
        </p:nvGrpSpPr>
        <p:grpSpPr>
          <a:xfrm>
            <a:off x="6163426" y="1463040"/>
            <a:ext cx="5055899" cy="5227284"/>
            <a:chOff x="6163426" y="1463040"/>
            <a:chExt cx="5055899" cy="5227284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B58875D-A267-9F13-4A0B-23F80D3AD40B}"/>
                </a:ext>
              </a:extLst>
            </p:cNvPr>
            <p:cNvSpPr txBox="1"/>
            <p:nvPr/>
          </p:nvSpPr>
          <p:spPr>
            <a:xfrm>
              <a:off x="6952538" y="6320992"/>
              <a:ext cx="3990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Un guêpier attrapant une abeille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ADC946F-F03F-B968-C6B2-4CA72F9A67EF}"/>
                </a:ext>
              </a:extLst>
            </p:cNvPr>
            <p:cNvSpPr txBox="1"/>
            <p:nvPr/>
          </p:nvSpPr>
          <p:spPr>
            <a:xfrm>
              <a:off x="6163426" y="1463040"/>
              <a:ext cx="5055899" cy="193899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400" dirty="0"/>
                <a:t>Dans une étude,  On a suivi le  nombre des abeilles dans deux conditions différentes.  En présence ou en absence d’un oiseau prédateur appelé le guêpier .</a:t>
              </a:r>
            </a:p>
          </p:txBody>
        </p: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891CF8F5-4868-6A36-56E7-6C718D1C85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3426" y="3452698"/>
              <a:ext cx="5055898" cy="2868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6311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1543345-D6A0-6590-1D19-4BCEBCC1E98C}"/>
              </a:ext>
            </a:extLst>
          </p:cNvPr>
          <p:cNvSpPr txBox="1"/>
          <p:nvPr/>
        </p:nvSpPr>
        <p:spPr>
          <a:xfrm>
            <a:off x="656706" y="2077740"/>
            <a:ext cx="4661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Les populations étudiées sont :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C1A01A-7892-BFE2-0047-A307ED44ADE7}"/>
              </a:ext>
            </a:extLst>
          </p:cNvPr>
          <p:cNvSpPr/>
          <p:nvPr/>
        </p:nvSpPr>
        <p:spPr>
          <a:xfrm>
            <a:off x="1285240" y="3767491"/>
            <a:ext cx="4211320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Population des papillons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028202E-22F3-EB5F-CF73-0271FE2FBB82}"/>
              </a:ext>
            </a:extLst>
          </p:cNvPr>
          <p:cNvSpPr/>
          <p:nvPr/>
        </p:nvSpPr>
        <p:spPr>
          <a:xfrm>
            <a:off x="1241446" y="4631091"/>
            <a:ext cx="4214474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c. Population des guêpiers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B3EA1D6-6E01-8E77-C95B-5A2DEB01CBCC}"/>
              </a:ext>
            </a:extLst>
          </p:cNvPr>
          <p:cNvSpPr/>
          <p:nvPr/>
        </p:nvSpPr>
        <p:spPr>
          <a:xfrm>
            <a:off x="1297326" y="2853091"/>
            <a:ext cx="4178914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a. Population des abeilles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2288E5-86D8-6415-6627-62359F622931}"/>
              </a:ext>
            </a:extLst>
          </p:cNvPr>
          <p:cNvSpPr/>
          <p:nvPr/>
        </p:nvSpPr>
        <p:spPr>
          <a:xfrm>
            <a:off x="469286" y="289560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046E8EB-5855-B67B-9E59-C7B00F4252D9}"/>
              </a:ext>
            </a:extLst>
          </p:cNvPr>
          <p:cNvSpPr/>
          <p:nvPr/>
        </p:nvSpPr>
        <p:spPr>
          <a:xfrm>
            <a:off x="448966" y="374904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2FB6ABB-AFC4-29DD-39BA-97A51F51C228}"/>
              </a:ext>
            </a:extLst>
          </p:cNvPr>
          <p:cNvSpPr/>
          <p:nvPr/>
        </p:nvSpPr>
        <p:spPr>
          <a:xfrm>
            <a:off x="418486" y="470408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24">
            <a:extLst>
              <a:ext uri="{FF2B5EF4-FFF2-40B4-BE49-F238E27FC236}">
                <a16:creationId xmlns:a16="http://schemas.microsoft.com/office/drawing/2014/main" id="{ACE9BD38-EB8B-2AB0-2D85-7DC0D6BC259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12" name="Image 9">
            <a:extLst>
              <a:ext uri="{FF2B5EF4-FFF2-40B4-BE49-F238E27FC236}">
                <a16:creationId xmlns:a16="http://schemas.microsoft.com/office/drawing/2014/main" id="{2FD18475-DEE7-F5AC-F9C3-545EB4FD0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4968" y="879870"/>
            <a:ext cx="583170" cy="583170"/>
          </a:xfrm>
          <a:prstGeom prst="rect">
            <a:avLst/>
          </a:prstGeom>
        </p:spPr>
      </p:pic>
      <p:pic>
        <p:nvPicPr>
          <p:cNvPr id="13" name="Image 12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B7BC66F5-960B-414B-E901-F20DFF6661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69" y="2625151"/>
            <a:ext cx="727011" cy="908007"/>
          </a:xfrm>
          <a:prstGeom prst="rect">
            <a:avLst/>
          </a:prstGeom>
        </p:spPr>
      </p:pic>
      <p:pic>
        <p:nvPicPr>
          <p:cNvPr id="14" name="Image 13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1230DE27-12D6-FBF7-A554-3573288305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86" y="4409606"/>
            <a:ext cx="727011" cy="90800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7CDB7D0-7256-E5BE-D378-4CF8A0D6DE1D}"/>
              </a:ext>
            </a:extLst>
          </p:cNvPr>
          <p:cNvSpPr txBox="1"/>
          <p:nvPr/>
        </p:nvSpPr>
        <p:spPr>
          <a:xfrm>
            <a:off x="914400" y="301675"/>
            <a:ext cx="10048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lecture du texte nous permet d’identifier deux populations: les abeilles et les guêpiers.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823C812-87DE-5A0C-D47E-A292ADFD0A8B}"/>
              </a:ext>
            </a:extLst>
          </p:cNvPr>
          <p:cNvGrpSpPr/>
          <p:nvPr/>
        </p:nvGrpSpPr>
        <p:grpSpPr>
          <a:xfrm>
            <a:off x="6163426" y="1463040"/>
            <a:ext cx="5055899" cy="5227284"/>
            <a:chOff x="6163426" y="1463040"/>
            <a:chExt cx="5055899" cy="5227284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A1C4DB9-CBD7-76BB-2F28-93989C8D2C68}"/>
                </a:ext>
              </a:extLst>
            </p:cNvPr>
            <p:cNvSpPr txBox="1"/>
            <p:nvPr/>
          </p:nvSpPr>
          <p:spPr>
            <a:xfrm>
              <a:off x="6952538" y="6320992"/>
              <a:ext cx="3990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Un guêpier attrapant une abeille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B99F382-4DCF-7353-DEF4-F4482F3DA19A}"/>
                </a:ext>
              </a:extLst>
            </p:cNvPr>
            <p:cNvSpPr txBox="1"/>
            <p:nvPr/>
          </p:nvSpPr>
          <p:spPr>
            <a:xfrm>
              <a:off x="6163426" y="1463040"/>
              <a:ext cx="5055899" cy="193899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400" dirty="0"/>
                <a:t>Dans une étude,  On a suivi le  nombre des abeilles dans deux conditions différentes.  En présence ou en absence d’un oiseau prédateur appelé le guêpier .</a:t>
              </a: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0E0B21CF-A982-5985-EE32-B649C98BFA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3426" y="3452698"/>
              <a:ext cx="5055898" cy="2868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8787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843560" y="231670"/>
            <a:ext cx="967204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deuxième question concernant le facteur influençant  la population des abeilles.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233B2C3-1FDD-BD1F-16F4-B9DAF27AC745}"/>
              </a:ext>
            </a:extLst>
          </p:cNvPr>
          <p:cNvSpPr txBox="1"/>
          <p:nvPr/>
        </p:nvSpPr>
        <p:spPr>
          <a:xfrm>
            <a:off x="1042877" y="2117803"/>
            <a:ext cx="4373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 facteur étudié est: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C3B953F-A8AF-4DD3-3551-80B10A9DEF86}"/>
              </a:ext>
            </a:extLst>
          </p:cNvPr>
          <p:cNvSpPr/>
          <p:nvPr/>
        </p:nvSpPr>
        <p:spPr>
          <a:xfrm>
            <a:off x="2139599" y="2968780"/>
            <a:ext cx="2077720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a. Biotique 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DA5192C-6FCF-E927-AC2D-14C47FDC60F6}"/>
              </a:ext>
            </a:extLst>
          </p:cNvPr>
          <p:cNvSpPr/>
          <p:nvPr/>
        </p:nvSpPr>
        <p:spPr>
          <a:xfrm>
            <a:off x="2139599" y="3832380"/>
            <a:ext cx="2077720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Abiotique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E8DEF61-E3F8-743C-78B3-50D1C5A2FF32}"/>
              </a:ext>
            </a:extLst>
          </p:cNvPr>
          <p:cNvSpPr/>
          <p:nvPr/>
        </p:nvSpPr>
        <p:spPr>
          <a:xfrm>
            <a:off x="1415085" y="3884730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D93C5B0-45A6-04FD-A6DE-2B9C134AA337}"/>
              </a:ext>
            </a:extLst>
          </p:cNvPr>
          <p:cNvSpPr/>
          <p:nvPr/>
        </p:nvSpPr>
        <p:spPr>
          <a:xfrm>
            <a:off x="1415085" y="3021449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0DA87E-762E-1AB5-F61C-995B42752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49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88FF9-2980-4134-83ED-27043418AC3E}"/>
              </a:ext>
            </a:extLst>
          </p:cNvPr>
          <p:cNvSpPr txBox="1"/>
          <p:nvPr/>
        </p:nvSpPr>
        <p:spPr>
          <a:xfrm>
            <a:off x="566945" y="1449667"/>
            <a:ext cx="4849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1. </a:t>
            </a:r>
            <a:r>
              <a:rPr lang="fr-FR" sz="2800" dirty="0"/>
              <a:t>Cochez la bonne réponse.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BE6720A-1A3C-9BE5-AE18-3A303B6DC0B4}"/>
              </a:ext>
            </a:extLst>
          </p:cNvPr>
          <p:cNvGrpSpPr/>
          <p:nvPr/>
        </p:nvGrpSpPr>
        <p:grpSpPr>
          <a:xfrm>
            <a:off x="6163426" y="1463040"/>
            <a:ext cx="5055899" cy="5227284"/>
            <a:chOff x="6163426" y="1463040"/>
            <a:chExt cx="5055899" cy="5227284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681C0634-F59C-3E89-CEFC-5E046740A294}"/>
                </a:ext>
              </a:extLst>
            </p:cNvPr>
            <p:cNvSpPr txBox="1"/>
            <p:nvPr/>
          </p:nvSpPr>
          <p:spPr>
            <a:xfrm>
              <a:off x="6952538" y="6320992"/>
              <a:ext cx="3990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Un guêpier attrapant une abeille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2136726B-23B6-FACB-C502-726EC3F8E6D1}"/>
                </a:ext>
              </a:extLst>
            </p:cNvPr>
            <p:cNvSpPr txBox="1"/>
            <p:nvPr/>
          </p:nvSpPr>
          <p:spPr>
            <a:xfrm>
              <a:off x="6163426" y="1463040"/>
              <a:ext cx="5055899" cy="193899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400" dirty="0"/>
                <a:t>Dans une étude,  On a suivi le  nombre des abeilles dans deux conditions différentes.  En présence ou en absence d’un oiseau prédateur appelé le guêpier .</a:t>
              </a:r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7C42B89F-E428-5C3A-8DEB-1611BE57D8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3426" y="3452698"/>
              <a:ext cx="5055898" cy="2868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DA59-A136-D700-5500-FE8AB05B4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94DF5599-DE05-6EBB-6F6F-4E65B2292442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F8B7DED1-195B-7C6D-EA03-46FDC5187AA1}"/>
              </a:ext>
            </a:extLst>
          </p:cNvPr>
          <p:cNvSpPr txBox="1"/>
          <p:nvPr/>
        </p:nvSpPr>
        <p:spPr>
          <a:xfrm>
            <a:off x="924840" y="333270"/>
            <a:ext cx="994636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Il s’agit de l’effet réciproque de deux populations une de prédateurs et l’autre de proies. C’est un facteur biotique.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9">
            <a:extLst>
              <a:ext uri="{FF2B5EF4-FFF2-40B4-BE49-F238E27FC236}">
                <a16:creationId xmlns:a16="http://schemas.microsoft.com/office/drawing/2014/main" id="{0656971D-4440-9E33-D8FA-B57ACE2C3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4968" y="879870"/>
            <a:ext cx="583170" cy="58317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932D53-4702-FCBC-1B27-AF378A4BD1D3}"/>
              </a:ext>
            </a:extLst>
          </p:cNvPr>
          <p:cNvSpPr txBox="1"/>
          <p:nvPr/>
        </p:nvSpPr>
        <p:spPr>
          <a:xfrm>
            <a:off x="1173971" y="1823765"/>
            <a:ext cx="3850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 facteur étudié est: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3A54EBD-FA71-08F6-7D84-71DAB5A666D1}"/>
              </a:ext>
            </a:extLst>
          </p:cNvPr>
          <p:cNvSpPr/>
          <p:nvPr/>
        </p:nvSpPr>
        <p:spPr>
          <a:xfrm>
            <a:off x="2188825" y="2781315"/>
            <a:ext cx="2047240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bg1"/>
                </a:solidFill>
              </a:rPr>
              <a:t>a. Biotique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7A4BFAE-CFEB-AB0F-5A85-A68BC398CA36}"/>
              </a:ext>
            </a:extLst>
          </p:cNvPr>
          <p:cNvSpPr/>
          <p:nvPr/>
        </p:nvSpPr>
        <p:spPr>
          <a:xfrm>
            <a:off x="2221231" y="3644915"/>
            <a:ext cx="204531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dirty="0">
                <a:solidFill>
                  <a:schemeClr val="tx1"/>
                </a:solidFill>
              </a:rPr>
              <a:t>b. Abiotique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733F616-F63C-5546-76D9-B2C124F00181}"/>
              </a:ext>
            </a:extLst>
          </p:cNvPr>
          <p:cNvSpPr/>
          <p:nvPr/>
        </p:nvSpPr>
        <p:spPr>
          <a:xfrm>
            <a:off x="1443991" y="3738224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35F7401-8AED-3051-3703-019F8F38A57F}"/>
              </a:ext>
            </a:extLst>
          </p:cNvPr>
          <p:cNvSpPr/>
          <p:nvPr/>
        </p:nvSpPr>
        <p:spPr>
          <a:xfrm>
            <a:off x="1464311" y="2833984"/>
            <a:ext cx="673714" cy="558800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9" name="Image 18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CFC2B641-B9C5-E1C9-053F-200DF85EEB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861" y="2503982"/>
            <a:ext cx="740631" cy="92501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A845A787-653D-4911-CE15-959EB94DE361}"/>
              </a:ext>
            </a:extLst>
          </p:cNvPr>
          <p:cNvGrpSpPr/>
          <p:nvPr/>
        </p:nvGrpSpPr>
        <p:grpSpPr>
          <a:xfrm>
            <a:off x="6163426" y="1463040"/>
            <a:ext cx="5055899" cy="5227284"/>
            <a:chOff x="6163426" y="1463040"/>
            <a:chExt cx="5055899" cy="5227284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A10AC08-54A1-90A4-5DD9-893C053DFA93}"/>
                </a:ext>
              </a:extLst>
            </p:cNvPr>
            <p:cNvSpPr txBox="1"/>
            <p:nvPr/>
          </p:nvSpPr>
          <p:spPr>
            <a:xfrm>
              <a:off x="6952538" y="6320992"/>
              <a:ext cx="3990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Un guêpier attrapant une abeille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A2D4AE5-6B9D-3C90-C032-14431306E06C}"/>
                </a:ext>
              </a:extLst>
            </p:cNvPr>
            <p:cNvSpPr txBox="1"/>
            <p:nvPr/>
          </p:nvSpPr>
          <p:spPr>
            <a:xfrm>
              <a:off x="6163426" y="1463040"/>
              <a:ext cx="5055899" cy="193899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400" dirty="0"/>
                <a:t>Dans une étude,  On a suivi le  nombre des abeilles dans deux conditions différentes.  En présence ou en absence d’un oiseau prédateur appelé le guêpier .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B0C1179-E148-6129-0F9F-BE978C8C2F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3426" y="3452698"/>
              <a:ext cx="5055898" cy="2868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4852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21762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34"/>
          <a:stretch>
            <a:fillRect/>
          </a:stretch>
        </p:blipFill>
        <p:spPr>
          <a:xfrm>
            <a:off x="764793" y="2140586"/>
            <a:ext cx="3471927" cy="279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60B87-1406-9538-5B0F-1A8C1D8C1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A405D90-6A29-4EAF-0B4B-90C4D27415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9A736A79-7387-110F-2A3C-C295BBBA2808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PGB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32574DA-C037-D68F-898E-15D8F5F722D4}"/>
              </a:ext>
            </a:extLst>
          </p:cNvPr>
          <p:cNvSpPr txBox="1"/>
          <p:nvPr/>
        </p:nvSpPr>
        <p:spPr>
          <a:xfrm>
            <a:off x="953727" y="187369"/>
            <a:ext cx="10048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Maintenant vous allez  travailler en binôme sur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sym typeface="Hammersmith One"/>
              </a:rPr>
              <a:t>l’activité de la page 73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. Chacun de vous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sym typeface="Hammersmith One"/>
              </a:rPr>
              <a:t>travaille seul pendant un moment puis comparez vos réponses.</a:t>
            </a: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B0001F-ADC0-D9F0-B6FB-D0EF682296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2" b="56291"/>
          <a:stretch>
            <a:fillRect/>
          </a:stretch>
        </p:blipFill>
        <p:spPr>
          <a:xfrm>
            <a:off x="1900371" y="1008424"/>
            <a:ext cx="8391257" cy="465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7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BEDE2-AAB9-8FFF-AABA-8D1EDF5E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B93C3458-5457-3199-777D-2BFD07666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28F0C07E-400A-1D18-FB58-DB2AEF10174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PGB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DB4B52A-AE1A-BBB7-FEB3-D7BC391C7A33}"/>
              </a:ext>
            </a:extLst>
          </p:cNvPr>
          <p:cNvSpPr txBox="1"/>
          <p:nvPr/>
        </p:nvSpPr>
        <p:spPr>
          <a:xfrm>
            <a:off x="953727" y="187369"/>
            <a:ext cx="10048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Maintenant vous allez  travailler en binôme sur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sym typeface="Hammersmith One"/>
              </a:rPr>
              <a:t>l’activité de la page 73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. Chacun de vous </a:t>
            </a: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sym typeface="Hammersmith One"/>
              </a:rPr>
              <a:t>travaille seul pendant un moment puis comparez vos réponses.</a:t>
            </a:r>
            <a:endParaRPr kumimoji="0" lang="fr-FR" sz="20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texte, Appareils électroniques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7AEE609-3B89-D2DA-398C-36751AF8C8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709" b="-1"/>
          <a:stretch>
            <a:fillRect/>
          </a:stretch>
        </p:blipFill>
        <p:spPr>
          <a:xfrm>
            <a:off x="2596593" y="1029928"/>
            <a:ext cx="7600335" cy="555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72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D_A_02">
            <a:extLst>
              <a:ext uri="{FF2B5EF4-FFF2-40B4-BE49-F238E27FC236}">
                <a16:creationId xmlns:a16="http://schemas.microsoft.com/office/drawing/2014/main" id="{B454DA3D-07EE-B142-D1E2-9FC5E67D476A}"/>
              </a:ext>
            </a:extLst>
          </p:cNvPr>
          <p:cNvSpPr txBox="1"/>
          <p:nvPr/>
        </p:nvSpPr>
        <p:spPr>
          <a:xfrm>
            <a:off x="827500" y="619343"/>
            <a:ext cx="9031173" cy="37191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accorde 5 min pour donner l’occasion aux élèves de présenter leurs productions et les corrige.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27500" y="246281"/>
            <a:ext cx="8257506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Voyons ensemble les réponses correctes .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Donner la possibilité aux élèves pour écrire leurs réponses au tableau.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11A383C-5C8F-B44F-08CA-664CA75EE7A1}"/>
              </a:ext>
            </a:extLst>
          </p:cNvPr>
          <p:cNvGrpSpPr/>
          <p:nvPr/>
        </p:nvGrpSpPr>
        <p:grpSpPr>
          <a:xfrm>
            <a:off x="11272052" y="82014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783397A-722D-FA7A-A62A-707AB597F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8426786D-DE51-51C0-EC4E-2F22D03C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27D9975-F6D4-73AB-18D9-995DC8BAD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800" y="976430"/>
            <a:ext cx="7912378" cy="564767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5442C45-8629-2450-E6AA-EB2E18B7CA3D}"/>
              </a:ext>
            </a:extLst>
          </p:cNvPr>
          <p:cNvSpPr txBox="1"/>
          <p:nvPr/>
        </p:nvSpPr>
        <p:spPr>
          <a:xfrm>
            <a:off x="2595389" y="5516880"/>
            <a:ext cx="7912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Une population de </a:t>
            </a:r>
            <a:r>
              <a:rPr lang="fr-FR" sz="2400" dirty="0" err="1">
                <a:solidFill>
                  <a:srgbClr val="FF0000"/>
                </a:solidFill>
                <a:latin typeface="Script MT Bold" panose="03040602040607080904" pitchFamily="66" charset="0"/>
              </a:rPr>
              <a:t>didinium</a:t>
            </a:r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   et une population de paramécie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5E248D-CA13-D5A2-C8F4-8150DBD768C9}"/>
              </a:ext>
            </a:extLst>
          </p:cNvPr>
          <p:cNvSpPr txBox="1"/>
          <p:nvPr/>
        </p:nvSpPr>
        <p:spPr>
          <a:xfrm>
            <a:off x="2595389" y="5916990"/>
            <a:ext cx="6440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La prédation </a:t>
            </a:r>
          </a:p>
        </p:txBody>
      </p:sp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127532" y="223121"/>
            <a:ext cx="71278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</a:t>
            </a:r>
            <a:r>
              <a:rPr lang="fr-FR" sz="2000" b="1" noProof="0" dirty="0" err="1">
                <a:solidFill>
                  <a:schemeClr val="bg2">
                    <a:lumMod val="50000"/>
                  </a:schemeClr>
                </a:solidFill>
                <a:sym typeface="Hammersmith One"/>
              </a:rPr>
              <a:t>orrection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.</a:t>
            </a:r>
          </a:p>
        </p:txBody>
      </p: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A435479F-BF9B-6870-CABA-6B4D9EAFA8A6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CE8D247-8B18-9FB6-E642-625DFB5EB701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047E75B-C9DE-3806-C106-B8801147B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67D0FAD-E481-3DA5-0F57-B1F38C2D6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2B6F548-4B80-CC62-08B0-C88795A498BC}"/>
              </a:ext>
            </a:extLst>
          </p:cNvPr>
          <p:cNvSpPr txBox="1"/>
          <p:nvPr/>
        </p:nvSpPr>
        <p:spPr>
          <a:xfrm>
            <a:off x="1107440" y="5265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Invitez les élèves à passer au tableau pour écrire leurs réponses.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038E794-4C72-486E-8E9F-DFB866C843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9679"/>
          <a:stretch>
            <a:fillRect/>
          </a:stretch>
        </p:blipFill>
        <p:spPr>
          <a:xfrm>
            <a:off x="1107440" y="924561"/>
            <a:ext cx="8950960" cy="3169919"/>
          </a:xfrm>
          <a:prstGeom prst="rect">
            <a:avLst/>
          </a:prstGeom>
        </p:spPr>
      </p:pic>
      <p:pic>
        <p:nvPicPr>
          <p:cNvPr id="12" name="Image 11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0950DC92-190C-A030-F9B2-B6C4AF16E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441" y="3931920"/>
            <a:ext cx="9408160" cy="272287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339EB88-B36A-4A33-84AE-5131FAF45709}"/>
              </a:ext>
            </a:extLst>
          </p:cNvPr>
          <p:cNvSpPr txBox="1"/>
          <p:nvPr/>
        </p:nvSpPr>
        <p:spPr>
          <a:xfrm>
            <a:off x="2661920" y="4846320"/>
            <a:ext cx="872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La taille de population de paramécie augmente. Elle passe de 4 à 120 individus / 0,5 cm3.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C94754A-4CFB-45D6-7499-5B1B5BD85033}"/>
              </a:ext>
            </a:extLst>
          </p:cNvPr>
          <p:cNvSpPr txBox="1"/>
          <p:nvPr/>
        </p:nvSpPr>
        <p:spPr>
          <a:xfrm>
            <a:off x="3048000" y="5201920"/>
            <a:ext cx="8668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La taille de population de paramécie augmente. Elle passe de120 à 0 individus / 0,5 cm3.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C89C94D-985A-5AD3-2ACE-B9FF8E4471BF}"/>
              </a:ext>
            </a:extLst>
          </p:cNvPr>
          <p:cNvSpPr txBox="1"/>
          <p:nvPr/>
        </p:nvSpPr>
        <p:spPr>
          <a:xfrm>
            <a:off x="2885440" y="5892800"/>
            <a:ext cx="8831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La taille de population de </a:t>
            </a:r>
            <a:r>
              <a:rPr lang="fr-FR" dirty="0" err="1">
                <a:solidFill>
                  <a:srgbClr val="FF0000"/>
                </a:solidFill>
                <a:latin typeface="Script MT Bold" panose="03040602040607080904" pitchFamily="66" charset="0"/>
              </a:rPr>
              <a:t>didinium</a:t>
            </a:r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 augmente, elle passe de 0 à 36 individus/ 0,5 cm3.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213AD18-5E8E-41CD-FE04-7BF73F42C8C8}"/>
              </a:ext>
            </a:extLst>
          </p:cNvPr>
          <p:cNvSpPr txBox="1"/>
          <p:nvPr/>
        </p:nvSpPr>
        <p:spPr>
          <a:xfrm>
            <a:off x="3220720" y="6238240"/>
            <a:ext cx="849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La taille de population de </a:t>
            </a:r>
            <a:r>
              <a:rPr lang="fr-FR" dirty="0" err="1">
                <a:solidFill>
                  <a:srgbClr val="FF0000"/>
                </a:solidFill>
                <a:latin typeface="Script MT Bold" panose="03040602040607080904" pitchFamily="66" charset="0"/>
              </a:rPr>
              <a:t>didinium</a:t>
            </a:r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 diminue , elle passe de 36 à 0 individus/ 0,5 cm3.</a:t>
            </a:r>
          </a:p>
        </p:txBody>
      </p:sp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ED6E4-89C1-E627-5E78-73D8B3DC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F5D7F06-423C-C4CE-2B68-30B573361D1D}"/>
              </a:ext>
            </a:extLst>
          </p:cNvPr>
          <p:cNvSpPr txBox="1"/>
          <p:nvPr/>
        </p:nvSpPr>
        <p:spPr>
          <a:xfrm>
            <a:off x="1127532" y="223121"/>
            <a:ext cx="71278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C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orrection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.</a:t>
            </a:r>
          </a:p>
        </p:txBody>
      </p:sp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84DE0CFC-6C46-32B7-01BF-06245C71799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PGB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F969A20-98B4-4ECF-033B-AB08163FE42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F9A5E2A3-DE0E-C2ED-61F0-17BABAABF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708B822-B760-AF98-6B0A-E8FD055CD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F28E21C4-3057-3EA4-B145-53B7FFEE7D42}"/>
              </a:ext>
            </a:extLst>
          </p:cNvPr>
          <p:cNvSpPr txBox="1"/>
          <p:nvPr/>
        </p:nvSpPr>
        <p:spPr>
          <a:xfrm>
            <a:off x="1053690" y="5232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Invitez les élèves à passer au tableau pour écrire leurs réponses.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B261FD9-14AE-3527-9A20-536B31C091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9679"/>
          <a:stretch>
            <a:fillRect/>
          </a:stretch>
        </p:blipFill>
        <p:spPr>
          <a:xfrm>
            <a:off x="1249680" y="995681"/>
            <a:ext cx="9458960" cy="3169919"/>
          </a:xfrm>
          <a:prstGeom prst="rect">
            <a:avLst/>
          </a:prstGeom>
        </p:spPr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24B5663-CD6A-B510-90A4-6BADA1F378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75"/>
          <a:stretch>
            <a:fillRect/>
          </a:stretch>
        </p:blipFill>
        <p:spPr>
          <a:xfrm>
            <a:off x="1351710" y="4165600"/>
            <a:ext cx="9153729" cy="226568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472D37B-5BD4-ACED-850D-E9BA9D69E548}"/>
              </a:ext>
            </a:extLst>
          </p:cNvPr>
          <p:cNvSpPr txBox="1"/>
          <p:nvPr/>
        </p:nvSpPr>
        <p:spPr>
          <a:xfrm>
            <a:off x="3556000" y="5242560"/>
            <a:ext cx="660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La prédation fait diminuer la taille de la population de proie 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B632025-36A8-8257-7E73-1A3530619DBB}"/>
              </a:ext>
            </a:extLst>
          </p:cNvPr>
          <p:cNvSpPr txBox="1"/>
          <p:nvPr/>
        </p:nvSpPr>
        <p:spPr>
          <a:xfrm>
            <a:off x="3566160" y="5943600"/>
            <a:ext cx="7396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La prédation fait augmenter la taille de la population de </a:t>
            </a:r>
            <a:r>
              <a:rPr lang="fr-FR" sz="2000" dirty="0" err="1">
                <a:solidFill>
                  <a:srgbClr val="FF0000"/>
                </a:solidFill>
                <a:latin typeface="Script MT Bold" panose="03040602040607080904" pitchFamily="66" charset="0"/>
              </a:rPr>
              <a:t>didinium</a:t>
            </a:r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6606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1106341" y="136972"/>
            <a:ext cx="10039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69 sur le livret.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demandez de l'aide en cas de besoin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b="1" noProof="0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1131134" y="712778"/>
            <a:ext cx="956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4F846484-FF8E-D2F6-C272-AC2A9706FF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8253"/>
          <a:stretch>
            <a:fillRect/>
          </a:stretch>
        </p:blipFill>
        <p:spPr>
          <a:xfrm>
            <a:off x="1653072" y="1359109"/>
            <a:ext cx="9334686" cy="435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34D50-08A4-B4D8-E383-231302ECB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08457B32-20FF-0DAC-9A80-C6E28A06BF63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F8112CE-DE6B-D03E-1F2B-F099005998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DF5FF94-2C0C-F0D8-E0A9-7070A0ED566B}"/>
              </a:ext>
            </a:extLst>
          </p:cNvPr>
          <p:cNvSpPr txBox="1"/>
          <p:nvPr/>
        </p:nvSpPr>
        <p:spPr>
          <a:xfrm>
            <a:off x="1106341" y="136972"/>
            <a:ext cx="10039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69 sur le livret.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demandez de l'aide en cas de besoin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b="1" noProof="0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7AE73B-3092-C448-08B8-9C3D2EA25CE9}"/>
              </a:ext>
            </a:extLst>
          </p:cNvPr>
          <p:cNvSpPr txBox="1"/>
          <p:nvPr/>
        </p:nvSpPr>
        <p:spPr>
          <a:xfrm>
            <a:off x="1131134" y="712778"/>
            <a:ext cx="956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EE0276EB-41BA-9585-6B7F-5CFF8E03D8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392"/>
          <a:stretch>
            <a:fillRect/>
          </a:stretch>
        </p:blipFill>
        <p:spPr>
          <a:xfrm>
            <a:off x="2377782" y="1201793"/>
            <a:ext cx="7935870" cy="520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842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7CC8F3DE-D50D-34F5-4FD1-36F0F7D99168}"/>
              </a:ext>
            </a:extLst>
          </p:cNvPr>
          <p:cNvSpPr txBox="1"/>
          <p:nvPr/>
        </p:nvSpPr>
        <p:spPr>
          <a:xfrm>
            <a:off x="817668" y="114253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Voyons ensemble les réponses des questions.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69D41B3C-4BD0-E093-D966-2AD19C0A17C1}"/>
              </a:ext>
            </a:extLst>
          </p:cNvPr>
          <p:cNvSpPr txBox="1"/>
          <p:nvPr/>
        </p:nvSpPr>
        <p:spPr>
          <a:xfrm>
            <a:off x="761012" y="487315"/>
            <a:ext cx="9031173" cy="37191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accorde 5 min pour donner l’occasion aux élèves de présenter leurs productions et les corrige.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399455D-E1D7-8EA6-3A40-030AC1D10C02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C9FD6F28-04C3-4250-EC06-6A5923DD7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D4B6A0D-A1B7-B961-322A-3977D9696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4" name="Image 3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39650B66-6AC6-EB26-AB26-B0B1114247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9216"/>
          <a:stretch>
            <a:fillRect/>
          </a:stretch>
        </p:blipFill>
        <p:spPr>
          <a:xfrm>
            <a:off x="2182421" y="1161637"/>
            <a:ext cx="8069019" cy="5484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433736A-B8CE-4A79-472C-33F315FFCD3A}"/>
              </a:ext>
            </a:extLst>
          </p:cNvPr>
          <p:cNvSpPr txBox="1"/>
          <p:nvPr/>
        </p:nvSpPr>
        <p:spPr>
          <a:xfrm>
            <a:off x="2854960" y="5455942"/>
            <a:ext cx="600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La population étudiée: une population végétale.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92A1D0-2B32-218D-B925-95B59C0765F2}"/>
              </a:ext>
            </a:extLst>
          </p:cNvPr>
          <p:cNvSpPr txBox="1"/>
          <p:nvPr/>
        </p:nvSpPr>
        <p:spPr>
          <a:xfrm>
            <a:off x="2854960" y="5990131"/>
            <a:ext cx="6111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Script MT Bold" panose="03040602040607080904" pitchFamily="66" charset="0"/>
              </a:rPr>
              <a:t>Le facteur étudié : le nombre de plante par dm².</a:t>
            </a:r>
          </a:p>
        </p:txBody>
      </p:sp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F9C1F-A60E-B140-6ADE-B4E7528C2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B89611D8-B7B2-5723-FF2A-3269654D966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PA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931EF4-7B69-24CB-43F9-52C55F629164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F54436D-722E-C2AC-E182-86252A6C6CD3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BEA541F3-13EE-E38F-7827-766300EAA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FC27EAAB-FDD5-BD92-C75B-1BAA92D6A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2" name="Image 1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61320582-BC7F-FE59-6F1D-E48611C752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7951"/>
          <a:stretch>
            <a:fillRect/>
          </a:stretch>
        </p:blipFill>
        <p:spPr>
          <a:xfrm>
            <a:off x="1969062" y="976371"/>
            <a:ext cx="8251898" cy="3880109"/>
          </a:xfrm>
          <a:prstGeom prst="rect">
            <a:avLst/>
          </a:prstGeom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95EF230-9E8D-3D36-F0BD-B1EEE9B067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127" y="4795520"/>
            <a:ext cx="7995388" cy="18084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7077199-4BA9-00F9-95BC-3C3FC525730D}"/>
              </a:ext>
            </a:extLst>
          </p:cNvPr>
          <p:cNvSpPr txBox="1"/>
          <p:nvPr/>
        </p:nvSpPr>
        <p:spPr>
          <a:xfrm>
            <a:off x="2092960" y="5344160"/>
            <a:ext cx="7579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Pour un nombre de plante égale à 10/ dm²: Le nombre de fleurs par plante est élevé. Il est de 40 fleurs par plante.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04A88E-93F6-BA19-1429-FEBE2860C378}"/>
              </a:ext>
            </a:extLst>
          </p:cNvPr>
          <p:cNvSpPr txBox="1"/>
          <p:nvPr/>
        </p:nvSpPr>
        <p:spPr>
          <a:xfrm>
            <a:off x="2164080" y="5994400"/>
            <a:ext cx="7579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Pour un nombre de plante égale à 100/ dm²: Le nombre de fleurs par plante est moins élevé . Il est de15 fleurs par plante.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81CABF8-0EE0-ADAF-95C8-CB884C30839C}"/>
              </a:ext>
            </a:extLst>
          </p:cNvPr>
          <p:cNvCxnSpPr>
            <a:cxnSpLocks/>
          </p:cNvCxnSpPr>
          <p:nvPr/>
        </p:nvCxnSpPr>
        <p:spPr>
          <a:xfrm>
            <a:off x="6329680" y="3515360"/>
            <a:ext cx="196088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BB9B4C6-1852-D4BC-A5DA-0B24887AA1B7}"/>
              </a:ext>
            </a:extLst>
          </p:cNvPr>
          <p:cNvCxnSpPr>
            <a:cxnSpLocks/>
          </p:cNvCxnSpPr>
          <p:nvPr/>
        </p:nvCxnSpPr>
        <p:spPr>
          <a:xfrm>
            <a:off x="6309360" y="2418080"/>
            <a:ext cx="107696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484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FCE74-5008-8D9E-91A2-770635069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E5B992C-AF7E-6F20-E4DD-07909837F898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PA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B2055C-1754-EA94-5EB0-7763E5745DCB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Correction.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Invitez les élèves à passer au tableau pour rédiger leurs réponses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B020B87-40DF-FBC1-3C4A-AD2A594CF667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0C0CB21B-A8A1-D3DA-EED4-6BAB701E0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93D5FD85-DAB6-2903-3748-A6CB73314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2" name="Image 1" descr="Une image contenant texte, capture d’écran, logiciel, nombre&#10;&#10;Le contenu généré par l’IA peut être incorrect.">
            <a:extLst>
              <a:ext uri="{FF2B5EF4-FFF2-40B4-BE49-F238E27FC236}">
                <a16:creationId xmlns:a16="http://schemas.microsoft.com/office/drawing/2014/main" id="{9B84EE64-7700-E9B1-EA3E-0CEA513F42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7951"/>
          <a:stretch>
            <a:fillRect/>
          </a:stretch>
        </p:blipFill>
        <p:spPr>
          <a:xfrm>
            <a:off x="1948742" y="966211"/>
            <a:ext cx="8251898" cy="3880109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3BD2451-C77C-DFC1-AC05-524BD55CD99E}"/>
              </a:ext>
            </a:extLst>
          </p:cNvPr>
          <p:cNvCxnSpPr>
            <a:cxnSpLocks/>
          </p:cNvCxnSpPr>
          <p:nvPr/>
        </p:nvCxnSpPr>
        <p:spPr>
          <a:xfrm>
            <a:off x="6329680" y="3515360"/>
            <a:ext cx="196088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8E9D25D-FF40-AC0F-DB6F-A33B86053D12}"/>
              </a:ext>
            </a:extLst>
          </p:cNvPr>
          <p:cNvCxnSpPr>
            <a:cxnSpLocks/>
          </p:cNvCxnSpPr>
          <p:nvPr/>
        </p:nvCxnSpPr>
        <p:spPr>
          <a:xfrm>
            <a:off x="6309360" y="2418080"/>
            <a:ext cx="100584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3E64A60-1D10-A865-E16F-F9D47F401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6111" y="4785360"/>
            <a:ext cx="7949185" cy="165608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503E127-45FA-16A9-76E5-9C29261CEF3F}"/>
              </a:ext>
            </a:extLst>
          </p:cNvPr>
          <p:cNvSpPr txBox="1"/>
          <p:nvPr/>
        </p:nvSpPr>
        <p:spPr>
          <a:xfrm>
            <a:off x="2407920" y="5293360"/>
            <a:ext cx="7559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Script MT Bold" panose="03040602040607080904" pitchFamily="66" charset="0"/>
              </a:rPr>
              <a:t>Un nombre élevé de plantes par m² fait diminuer le nombre de fleurs par plante et par conséquent fait diminuer la taille de la population. </a:t>
            </a:r>
          </a:p>
        </p:txBody>
      </p:sp>
    </p:spTree>
    <p:extLst>
      <p:ext uri="{BB962C8B-B14F-4D97-AF65-F5344CB8AC3E}">
        <p14:creationId xmlns:p14="http://schemas.microsoft.com/office/powerpoint/2010/main" val="85722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743988" y="698256"/>
            <a:ext cx="11176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accompagne les élèves à faire un retour sur les moments forts de la séance.</a:t>
            </a:r>
            <a:endParaRPr lang="fr-FR" sz="1400" i="1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Avant de finir, faisons un petit résumé ensemble ! Alors, qui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410345" y="1351012"/>
            <a:ext cx="9336314" cy="69409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05" y="1067735"/>
            <a:ext cx="805544" cy="80554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825494F-2500-CCF1-9A73-5EBF1426FBD0}"/>
              </a:ext>
            </a:extLst>
          </p:cNvPr>
          <p:cNvSpPr txBox="1"/>
          <p:nvPr/>
        </p:nvSpPr>
        <p:spPr>
          <a:xfrm>
            <a:off x="1935325" y="1488575"/>
            <a:ext cx="8496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Identifier les facteurs biotiques affectant la taille d’une population.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80301937-3F83-9590-1D02-6481726E8B7A}"/>
              </a:ext>
            </a:extLst>
          </p:cNvPr>
          <p:cNvCxnSpPr>
            <a:cxnSpLocks/>
          </p:cNvCxnSpPr>
          <p:nvPr/>
        </p:nvCxnSpPr>
        <p:spPr>
          <a:xfrm>
            <a:off x="6571129" y="4153946"/>
            <a:ext cx="88129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7E893E16-AA32-284C-C5F8-635880C0937E}"/>
              </a:ext>
            </a:extLst>
          </p:cNvPr>
          <p:cNvSpPr txBox="1"/>
          <p:nvPr/>
        </p:nvSpPr>
        <p:spPr>
          <a:xfrm>
            <a:off x="7452419" y="3427896"/>
            <a:ext cx="44399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Identifier le facteur biotique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affectant la taille d’une population.</a:t>
            </a:r>
          </a:p>
        </p:txBody>
      </p:sp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4F2EC5-AB7A-B1DC-9A67-E28DDD70F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63" y="2542988"/>
            <a:ext cx="5922897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46673" cy="4950354"/>
            <a:chOff x="279385" y="1039998"/>
            <a:chExt cx="8614861" cy="3712768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31668" y="1354143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656663" y="2090675"/>
              <a:ext cx="1843251" cy="950466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endParaRPr lang="fr-FR" sz="2200" b="1" dirty="0"/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80516" y="2096646"/>
              <a:ext cx="2126254" cy="883534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86851" y="184899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20266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3750693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698923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464376" y="2274596"/>
              <a:ext cx="2011985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i="1" kern="0" dirty="0">
                  <a:solidFill>
                    <a:srgbClr val="000000"/>
                  </a:solidFill>
                </a:rPr>
                <a:t>Facteurs biotiques et taille d’une population.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519586" y="1708321"/>
              <a:ext cx="1947013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Identifier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Décrire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Déterminer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179862" y="2540626"/>
              <a:ext cx="2589440" cy="1117732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58486" y="2506989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264170" y="2658949"/>
              <a:ext cx="2434474" cy="99254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Taille de la population.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Population / espèce.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Facteurs biotiques.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Température.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b="1" kern="0" dirty="0">
                  <a:solidFill>
                    <a:srgbClr val="000000"/>
                  </a:solidFill>
                </a:rPr>
                <a:t>Pollution. 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75976" y="3991560"/>
              <a:ext cx="3852568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noProof="0" dirty="0">
                  <a:solidFill>
                    <a:srgbClr val="000000"/>
                  </a:solidFill>
                </a:rPr>
                <a:t>La population étudiée est ………………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Le facteur étudié est ………………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…………..fait diminuer la taille de la population.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072817" y="2489540"/>
              <a:ext cx="953872" cy="2057074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62679" y="3923026"/>
              <a:ext cx="2027023" cy="71991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82111" y="393995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633047" y="4108919"/>
              <a:ext cx="1859176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Élevé / moins élevé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Augmente / diminue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Fait diminuer</a:t>
              </a: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  <a:endCxn id="37" idx="1"/>
            </p:cNvCxnSpPr>
            <p:nvPr/>
          </p:nvCxnSpPr>
          <p:spPr>
            <a:xfrm>
              <a:off x="5499914" y="2565908"/>
              <a:ext cx="982197" cy="151252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Google Shape;2031;p176">
              <a:extLst>
                <a:ext uri="{FF2B5EF4-FFF2-40B4-BE49-F238E27FC236}">
                  <a16:creationId xmlns:a16="http://schemas.microsoft.com/office/drawing/2014/main" id="{30A3F6D0-FEAF-8252-E63B-515888D14042}"/>
                </a:ext>
              </a:extLst>
            </p:cNvPr>
            <p:cNvSpPr txBox="1"/>
            <p:nvPr/>
          </p:nvSpPr>
          <p:spPr>
            <a:xfrm>
              <a:off x="7150964" y="1108892"/>
              <a:ext cx="85933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67" b="1" i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Je retiens</a:t>
              </a: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>
            <a:cxnSpLocks/>
          </p:cNvCxnSpPr>
          <p:nvPr/>
        </p:nvCxnSpPr>
        <p:spPr>
          <a:xfrm>
            <a:off x="7971302" y="3522931"/>
            <a:ext cx="218193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506207" y="3299848"/>
            <a:ext cx="1411233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FC01C8-A8AD-2A5E-42B0-81D6FEC4945E}"/>
              </a:ext>
            </a:extLst>
          </p:cNvPr>
          <p:cNvSpPr txBox="1"/>
          <p:nvPr/>
        </p:nvSpPr>
        <p:spPr>
          <a:xfrm>
            <a:off x="4650605" y="2915882"/>
            <a:ext cx="26565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857" indent="-296331" defTabSz="1219170">
              <a:buClr>
                <a:srgbClr val="000000"/>
              </a:buClr>
              <a:buSzPts val="11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600" b="1" kern="0" dirty="0">
                <a:solidFill>
                  <a:srgbClr val="000000"/>
                </a:solidFill>
              </a:rPr>
              <a:t>Identifier les facteurs biotiques affectant la taille d’une population.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596959" y="164445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5377079" y="1941876"/>
            <a:ext cx="4285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19637</TotalTime>
  <Words>2036</Words>
  <Application>Microsoft Office PowerPoint</Application>
  <PresentationFormat>Grand écran</PresentationFormat>
  <Paragraphs>304</Paragraphs>
  <Slides>45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45</vt:i4>
      </vt:variant>
    </vt:vector>
  </HeadingPairs>
  <TitlesOfParts>
    <vt:vector size="57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Script MT Bold</vt:lpstr>
      <vt:lpstr>Wingdings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1417</cp:revision>
  <cp:lastPrinted>2024-10-05T19:15:58Z</cp:lastPrinted>
  <dcterms:created xsi:type="dcterms:W3CDTF">2024-05-28T10:13:44Z</dcterms:created>
  <dcterms:modified xsi:type="dcterms:W3CDTF">2026-01-02T23:23:48Z</dcterms:modified>
</cp:coreProperties>
</file>