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61"/>
  </p:notesMasterIdLst>
  <p:sldIdLst>
    <p:sldId id="256" r:id="rId3"/>
    <p:sldId id="2134806032" r:id="rId4"/>
    <p:sldId id="2134806151" r:id="rId5"/>
    <p:sldId id="2134806152" r:id="rId6"/>
    <p:sldId id="2134806693" r:id="rId7"/>
    <p:sldId id="2134806039" r:id="rId8"/>
    <p:sldId id="262" r:id="rId9"/>
    <p:sldId id="2134806781" r:id="rId10"/>
    <p:sldId id="2134806784" r:id="rId11"/>
    <p:sldId id="2134806804" r:id="rId12"/>
    <p:sldId id="319" r:id="rId13"/>
    <p:sldId id="2134806694" r:id="rId14"/>
    <p:sldId id="2134806731" r:id="rId15"/>
    <p:sldId id="2134806758" r:id="rId16"/>
    <p:sldId id="274" r:id="rId17"/>
    <p:sldId id="313" r:id="rId18"/>
    <p:sldId id="320" r:id="rId19"/>
    <p:sldId id="321" r:id="rId20"/>
    <p:sldId id="314" r:id="rId21"/>
    <p:sldId id="315" r:id="rId22"/>
    <p:sldId id="2134806785" r:id="rId23"/>
    <p:sldId id="317" r:id="rId24"/>
    <p:sldId id="275" r:id="rId25"/>
    <p:sldId id="316" r:id="rId26"/>
    <p:sldId id="323" r:id="rId27"/>
    <p:sldId id="2134806695" r:id="rId28"/>
    <p:sldId id="273" r:id="rId29"/>
    <p:sldId id="2134806466" r:id="rId30"/>
    <p:sldId id="2134806763" r:id="rId31"/>
    <p:sldId id="2134806764" r:id="rId32"/>
    <p:sldId id="2134806765" r:id="rId33"/>
    <p:sldId id="2134806766" r:id="rId34"/>
    <p:sldId id="2134806769" r:id="rId35"/>
    <p:sldId id="2134806770" r:id="rId36"/>
    <p:sldId id="2134806698" r:id="rId37"/>
    <p:sldId id="2134806788" r:id="rId38"/>
    <p:sldId id="2134806786" r:id="rId39"/>
    <p:sldId id="2134806787" r:id="rId40"/>
    <p:sldId id="2134806790" r:id="rId41"/>
    <p:sldId id="2134806789" r:id="rId42"/>
    <p:sldId id="2134806791" r:id="rId43"/>
    <p:sldId id="2134806792" r:id="rId44"/>
    <p:sldId id="2134806795" r:id="rId45"/>
    <p:sldId id="2134806745" r:id="rId46"/>
    <p:sldId id="2134806696" r:id="rId47"/>
    <p:sldId id="2134806689" r:id="rId48"/>
    <p:sldId id="2134806796" r:id="rId49"/>
    <p:sldId id="2134806798" r:id="rId50"/>
    <p:sldId id="2134806799" r:id="rId51"/>
    <p:sldId id="2134806800" r:id="rId52"/>
    <p:sldId id="2134806801" r:id="rId53"/>
    <p:sldId id="2134806802" r:id="rId54"/>
    <p:sldId id="2134806803" r:id="rId55"/>
    <p:sldId id="2134806746" r:id="rId56"/>
    <p:sldId id="2134806697" r:id="rId57"/>
    <p:sldId id="2134806717" r:id="rId58"/>
    <p:sldId id="2134806688" r:id="rId59"/>
    <p:sldId id="277" r:id="rId60"/>
  </p:sldIdLst>
  <p:sldSz cx="12192000" cy="6858000"/>
  <p:notesSz cx="6858000" cy="9144000"/>
  <p:embeddedFontLst>
    <p:embeddedFont>
      <p:font typeface="Bradley Hand ITC" panose="03070402050302030203" pitchFamily="66" charset="0"/>
      <p:regular r:id="rId62"/>
    </p:embeddedFont>
    <p:embeddedFont>
      <p:font typeface="Century Gothic" panose="020B0502020202020204" pitchFamily="34" charset="0"/>
      <p:regular r:id="rId63"/>
      <p:bold r:id="rId64"/>
      <p:italic r:id="rId65"/>
      <p:boldItalic r:id="rId66"/>
    </p:embeddedFont>
    <p:embeddedFont>
      <p:font typeface="Dosis" pitchFamily="2" charset="0"/>
      <p:regular r:id="rId67"/>
      <p:bold r:id="rId68"/>
    </p:embeddedFont>
    <p:embeddedFont>
      <p:font typeface="Hammersmith One" panose="02010703030501060504" pitchFamily="2" charset="0"/>
      <p:regular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gpA835UTJt5pXU5TmEu54cM9zD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FF5"/>
    <a:srgbClr val="003399"/>
    <a:srgbClr val="F7F7F7"/>
    <a:srgbClr val="F8F6F7"/>
    <a:srgbClr val="F8D8CA"/>
    <a:srgbClr val="CAE4F6"/>
    <a:srgbClr val="B4EFD6"/>
    <a:srgbClr val="FFB6AB"/>
    <a:srgbClr val="FFCF8A"/>
    <a:srgbClr val="9E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5.fntdata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1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4.fntdata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60CC12B-F9F8-D002-0547-BCE669D1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B8D156E-4DB8-ADA1-EF7F-4CC15A432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56FEBE3-5063-644C-BF2C-74638B2854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91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103EAAC4-9B85-57E3-77DB-9EF385E1F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DD2D201B-F976-49E7-C4BA-E1E82E0CE2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EA072E1B-17C0-4860-46C6-6554868D2D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968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E8B20576-A546-4A09-A058-2D0DF7086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8EA7BCE-D7DD-B59C-1419-66D8922321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3146445-B86C-EF45-94F0-C665E27C4A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158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1A883F9-D3EF-B705-8464-638FB62D2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E3176BA0-AEAC-D461-6B22-5530318B2E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93375CB-6444-EF2A-734A-EDAB9FE643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435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6A34D7C-086A-70FD-31BA-0AE2D069B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0FB36FDA-AE5F-F527-B7FD-D5154DB8FF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088610B7-CD20-AB1D-5302-2FDFC46059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65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E14F308B-9525-CD4F-79D7-10AD3687C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F57ECEB-D942-9DA4-BD03-A4840C3380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D767EE3-9E9E-4E68-12B8-C980C79E01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731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1F09B665-714A-3ABB-A28A-12E05078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A3F3346-317E-86ED-5BD5-1FEB52B9E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25513CB2-B4D8-3CFD-EF1A-C42C3ECD52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789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880B6DC-BCB1-83AF-0825-4808B6D30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1E3A1E5F-C303-EE67-0256-75566EC77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221982D-E9DB-8A65-F572-376F24F77A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33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8021-2BCD-488A-7268-FBBFAB4B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CBEE2A-2799-F942-BAB3-1926A7EAD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AC0CC98-92A0-80AE-5386-CE832F1AA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A33FBD-6592-B479-9EAE-E64A669136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02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618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4787BBA-D161-CA78-CB93-B4A0E168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B928AA2-D6A5-0FC1-A8C5-B41050BBEC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49B5C5A2-8F65-9CD9-89CA-EA4C75B9F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4835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D7AB5A2C-6E0B-D771-64B9-7492156F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E61CF5F9-197D-9647-3CF5-F7BB1C0907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69D9CF93-4534-2A67-AB01-2345B88991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47888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41A8119-68E8-E42C-97BB-322C22A5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0ED6D64-7F26-7E75-FDED-EF865DE094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EDEE91B-BA3A-F0DC-7371-51491C2D91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291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CF952A27-B1DD-6572-F5C1-967872F6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993EB96-73F2-356A-1528-7F177D61E0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A2BFAC8-86D6-14CE-AB68-13346FEBF8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074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840617E-D925-DC21-D7A8-8B41A25E2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5CFBA14-197E-8209-74AD-FCA257E574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6A82F58-B990-E805-B502-1B59F85B2D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0778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DB484DCF-8C14-1A3A-E98E-213248350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8A8EF8B5-38B4-D35C-1D3C-1530ECE284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D171728-9AD3-9F06-4F03-48988A2748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3271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052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583F-CA16-34BE-2860-07580EF5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359E04-9C9E-5FF6-9C30-9470618D1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5409F13-EEC1-940E-81F1-78740534F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A52CA0-CCE4-3A71-633C-9E6CCABFD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047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B33C-864C-B806-7311-B29ACF59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42C70F-B639-1C9E-8A27-255BCC690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5DE698B-C9DF-017B-003D-A00A1B61A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D12C7A-1FEE-C0AB-2526-D585FD31D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4197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854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613A-D148-6119-A74E-6D8B9AF3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8F6072-86CA-7F38-1D77-81EC67F51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1671934-C0F7-1C70-8C91-9002164C9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C4B114-3630-7ED4-B787-883DDFD88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99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0426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394B-C17E-D6FD-9666-164073544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161682-D31E-B4A3-5845-871A4C055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2C43D8A-55B1-FA84-DB6A-CCA9E1148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A552E7-013B-3104-653D-BFA3146583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06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5CA9A19-0498-3409-77DE-4F15019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DB7D5A3-ED40-B2FC-3781-A59967F55A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BDAE21B-E351-BA1F-6BF3-45FCE5DCC0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410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181D8B8-431C-F1C2-CE03-A96FDA45A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00AF608-926B-B067-1DC1-AAA11AA8AD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0FA0224-9E8F-71F5-DEEF-25FB772826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782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9" name="Google Shape;99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80902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35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01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662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94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5" name="Google Shape;45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" name="Google Shape;48;p62"/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" name="Google Shape;49;p62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58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157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708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781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01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481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13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003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6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8481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53" name="Google Shape;53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63"/>
          <p:cNvSpPr/>
          <p:nvPr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4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7.jpe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7.wdp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microsoft.com/office/2007/relationships/hdphoto" Target="../media/hdphoto9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sz="6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333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dirty="0"/>
          </a:p>
        </p:txBody>
      </p:sp>
      <p:sp>
        <p:nvSpPr>
          <p:cNvPr id="131" name="Google Shape;131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67" b="1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3AC</a:t>
            </a:r>
            <a:endParaRPr sz="2667" b="1" dirty="0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2" name="Google Shape;132;p1" descr="Une image contenant Visage humain, habits, dessin humoristique, fem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"/>
          <p:cNvSpPr/>
          <p:nvPr/>
        </p:nvSpPr>
        <p:spPr>
          <a:xfrm>
            <a:off x="523622" y="3865342"/>
            <a:ext cx="7302853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75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663591" y="3997369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1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2691443" y="3975799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</a:t>
            </a:r>
            <a:endParaRPr sz="32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"/>
          <p:cNvSpPr/>
          <p:nvPr/>
        </p:nvSpPr>
        <p:spPr>
          <a:xfrm>
            <a:off x="2232143" y="4006536"/>
            <a:ext cx="65848" cy="45100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F80D5E-223E-E63D-1ED5-60BF8A5D8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811" y="907378"/>
            <a:ext cx="1511629" cy="151162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1C57E2-4A42-60A8-B3B1-1A0F66761D53}"/>
              </a:ext>
            </a:extLst>
          </p:cNvPr>
          <p:cNvSpPr txBox="1"/>
          <p:nvPr/>
        </p:nvSpPr>
        <p:spPr>
          <a:xfrm>
            <a:off x="9586451" y="1565413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de l’huile de table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65F60F-9400-D829-2510-6A86DE513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810" y="2419007"/>
            <a:ext cx="2616493" cy="19901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E507A0F-403D-B935-1592-12D1CB0B3A62}"/>
              </a:ext>
            </a:extLst>
          </p:cNvPr>
          <p:cNvSpPr txBox="1"/>
          <p:nvPr/>
        </p:nvSpPr>
        <p:spPr>
          <a:xfrm>
            <a:off x="9469550" y="3214035"/>
            <a:ext cx="226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de la farine du maïs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F179E3-BA0C-0E5D-EEF6-9444204236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20"/>
          <a:stretch>
            <a:fillRect/>
          </a:stretch>
        </p:blipFill>
        <p:spPr>
          <a:xfrm>
            <a:off x="6802810" y="4505727"/>
            <a:ext cx="2616493" cy="19245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7AC5BBE-C907-BCBE-DAFA-A7537F7B125B}"/>
              </a:ext>
            </a:extLst>
          </p:cNvPr>
          <p:cNvSpPr txBox="1"/>
          <p:nvPr/>
        </p:nvSpPr>
        <p:spPr>
          <a:xfrm>
            <a:off x="1018990" y="18709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La</a:t>
            </a:r>
            <a:r>
              <a:rPr lang="fr-FR" sz="1800" dirty="0"/>
              <a:t> </a:t>
            </a:r>
            <a:r>
              <a:rPr lang="fr-FR" sz="1800" b="1" dirty="0"/>
              <a:t>culture du maïs permet la production :</a:t>
            </a:r>
            <a:endParaRPr lang="fr-FR" sz="1800" dirty="0"/>
          </a:p>
        </p:txBody>
      </p: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4805272D-3ED8-CBDB-C196-CF75717DBAF9}"/>
              </a:ext>
            </a:extLst>
          </p:cNvPr>
          <p:cNvCxnSpPr>
            <a:cxnSpLocks/>
          </p:cNvCxnSpPr>
          <p:nvPr/>
        </p:nvCxnSpPr>
        <p:spPr>
          <a:xfrm flipV="1">
            <a:off x="5112774" y="1663192"/>
            <a:ext cx="2467897" cy="157066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 : en angle 18">
            <a:extLst>
              <a:ext uri="{FF2B5EF4-FFF2-40B4-BE49-F238E27FC236}">
                <a16:creationId xmlns:a16="http://schemas.microsoft.com/office/drawing/2014/main" id="{6E174BC6-BFAA-EAA5-B3D3-18CF86B66A35}"/>
              </a:ext>
            </a:extLst>
          </p:cNvPr>
          <p:cNvCxnSpPr>
            <a:cxnSpLocks/>
          </p:cNvCxnSpPr>
          <p:nvPr/>
        </p:nvCxnSpPr>
        <p:spPr>
          <a:xfrm>
            <a:off x="5111661" y="4681427"/>
            <a:ext cx="1691149" cy="1550944"/>
          </a:xfrm>
          <a:prstGeom prst="bentConnector3">
            <a:avLst>
              <a:gd name="adj1" fmla="val 72093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F761E86D-C1E7-6156-2090-E9A78F52A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748" y="2537263"/>
            <a:ext cx="3593443" cy="2840762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2890486-E256-A26E-C947-6AD535AE500E}"/>
              </a:ext>
            </a:extLst>
          </p:cNvPr>
          <p:cNvCxnSpPr>
            <a:stCxn id="13" idx="3"/>
          </p:cNvCxnSpPr>
          <p:nvPr/>
        </p:nvCxnSpPr>
        <p:spPr>
          <a:xfrm>
            <a:off x="5389191" y="3957644"/>
            <a:ext cx="141361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CD023913-53A0-53FD-1E34-85D8602CC6C0}"/>
              </a:ext>
            </a:extLst>
          </p:cNvPr>
          <p:cNvSpPr txBox="1"/>
          <p:nvPr/>
        </p:nvSpPr>
        <p:spPr>
          <a:xfrm>
            <a:off x="9507793" y="5044755"/>
            <a:ext cx="206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du fourrage </a:t>
            </a:r>
            <a:r>
              <a:rPr lang="ar-MA" sz="2000" b="1" dirty="0"/>
              <a:t>(علف )</a:t>
            </a:r>
            <a:endParaRPr lang="fr-FR" sz="2000" b="1" dirty="0"/>
          </a:p>
        </p:txBody>
      </p:sp>
      <p:sp>
        <p:nvSpPr>
          <p:cNvPr id="29" name="ZoneTexte 18">
            <a:extLst>
              <a:ext uri="{FF2B5EF4-FFF2-40B4-BE49-F238E27FC236}">
                <a16:creationId xmlns:a16="http://schemas.microsoft.com/office/drawing/2014/main" id="{84E39280-5192-65D2-A05C-88B130519DBA}"/>
              </a:ext>
            </a:extLst>
          </p:cNvPr>
          <p:cNvSpPr txBox="1"/>
          <p:nvPr/>
        </p:nvSpPr>
        <p:spPr>
          <a:xfrm>
            <a:off x="924196" y="184687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DDF83FA-CDB7-83C1-E000-8FBA2C030CB3}"/>
              </a:ext>
            </a:extLst>
          </p:cNvPr>
          <p:cNvSpPr txBox="1"/>
          <p:nvPr/>
        </p:nvSpPr>
        <p:spPr>
          <a:xfrm>
            <a:off x="924196" y="472207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Appuyer les réponses aux questions précédentes par ces illustrations.</a:t>
            </a:r>
          </a:p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 à quoi peut servir cette plante.</a:t>
            </a:r>
          </a:p>
        </p:txBody>
      </p:sp>
    </p:spTree>
    <p:extLst>
      <p:ext uri="{BB962C8B-B14F-4D97-AF65-F5344CB8AC3E}">
        <p14:creationId xmlns:p14="http://schemas.microsoft.com/office/powerpoint/2010/main" val="35157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1415028" y="1791107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20" y="1173178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2178595" y="1816201"/>
            <a:ext cx="943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simple. </a:t>
            </a:r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44181-43A0-2829-F762-7023BA566ED7}"/>
              </a:ext>
            </a:extLst>
          </p:cNvPr>
          <p:cNvSpPr txBox="1"/>
          <p:nvPr/>
        </p:nvSpPr>
        <p:spPr>
          <a:xfrm>
            <a:off x="984735" y="327646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000" b="1" kern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Aujourd’hui, nous avons 1 objectif. A la fin de cette séance vous serez capable de</a:t>
            </a:r>
            <a:endParaRPr lang="fr-FR" sz="2000" b="1" kern="1200" dirty="0">
              <a:solidFill>
                <a:srgbClr val="E7E6E6">
                  <a:lumMod val="50000"/>
                </a:srgbClr>
              </a:solidFill>
              <a:highlight>
                <a:srgbClr val="FFFF00"/>
              </a:highlight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92E4FD-72B9-9F77-274F-08A5C7755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64DD57-F3D8-CAF6-2404-BBFA15800212}"/>
              </a:ext>
            </a:extLst>
          </p:cNvPr>
          <p:cNvSpPr txBox="1"/>
          <p:nvPr/>
        </p:nvSpPr>
        <p:spPr>
          <a:xfrm>
            <a:off x="906514" y="692266"/>
            <a:ext cx="9531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▪ </a:t>
            </a: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Expliquer les objectifs; mettre en relation les prérequis et les intensions de cette séance.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890761-D2FA-B7D2-5965-FBCC7372C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232" y="2807515"/>
            <a:ext cx="6245088" cy="37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9E1DB-A6D1-335C-2636-1F82CC43F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8D5219B-9975-E5CB-20BB-A089E943B292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885CC0A-AC66-0F94-7686-1E7C1E51E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E83747F-19E2-E407-B715-3FEA978638D4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6F4432-4CEB-FF6C-F0A5-CF0C5D1F6C84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4C4921D7-0E32-DEF1-6732-A1D5C0E5E85A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77BFED22-4B85-6B64-9620-404081834465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C8F36E6-2BD9-B602-6230-AD158895D5B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3A407-B760-90E0-EE53-B6D8720F751D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F2000BC6-799B-9393-FFC3-42D4C1023DEC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A99395E-5748-90C5-2A43-BF924A611EA5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5C792E77-9AF2-7197-8444-A519746238D0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AB8B873-C837-C4D2-A4D8-9D781A1CDF13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11AC249B-6988-C718-B845-33C07CF54AB5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25BC3BFB-CCD6-BFDD-2666-3F648F3E5532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AE950C7F-A1C3-C58A-0FF8-842C64F5A32F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488E3E19-30F4-0786-FA40-EE078A8F9D3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E091537A-2155-277F-025A-C6B306066E88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5A55C3FC-13F8-FD32-033A-968F5B2C3850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19247F96-55C0-9AD0-BA11-D28580491AE6}"/>
              </a:ext>
            </a:extLst>
          </p:cNvPr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9D028D73-2F00-D6C9-2013-B80F8307FB30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2AC14503-8AA5-99A3-BEEF-8C98F5F6543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C17E92AB-DE34-C40F-06FC-AECCAC6C242E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7FBD8239-8EBF-A0F0-C225-9783085C26EE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176CFC8-94AF-51EC-C167-5FE80D247C20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8836BE1-256C-526B-C078-67AE5B42042B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7CA3CC73-0E04-899E-AA5F-DFA21E18BB9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D63356ED-EFC4-69F9-576B-CC68265CD8F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9D61FD2-FCAD-3A22-0067-40D776183B87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77511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Modelage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57200">
              <a:lnSpc>
                <a:spcPts val="5486"/>
              </a:lnSpc>
              <a:spcAft>
                <a:spcPts val="600"/>
              </a:spcAft>
              <a:buClrTx/>
            </a:pPr>
            <a:r>
              <a:rPr lang="fr-FR" sz="4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(10 min)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3C7F9BF-E032-ED3C-E6BC-4BBD11A51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C35B881-A7B3-E65D-ACBB-FDFFAA24F2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629583-BF20-47D3-05AB-654D9BD8DA74}"/>
              </a:ext>
            </a:extLst>
          </p:cNvPr>
          <p:cNvSpPr txBox="1"/>
          <p:nvPr/>
        </p:nvSpPr>
        <p:spPr>
          <a:xfrm>
            <a:off x="1081548" y="357118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Prenons le cas suivant: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74FC7C-E7D4-9459-9CCD-DBDE259F08B2}"/>
              </a:ext>
            </a:extLst>
          </p:cNvPr>
          <p:cNvSpPr txBox="1"/>
          <p:nvPr/>
        </p:nvSpPr>
        <p:spPr>
          <a:xfrm>
            <a:off x="775693" y="962563"/>
            <a:ext cx="38553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graphique ci-contre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 la variation de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taille d’une plantule de maïs  en fonction du temps.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E7C7CCD-85EF-3E12-E2AD-665CB5680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654" y="2679069"/>
            <a:ext cx="2211705" cy="3216368"/>
          </a:xfrm>
          <a:prstGeom prst="rect">
            <a:avLst/>
          </a:prstGeom>
        </p:spPr>
      </p:pic>
      <p:pic>
        <p:nvPicPr>
          <p:cNvPr id="3" name="Picture 2" descr="Maïs - Mouvement J'aime les fruits et légumes">
            <a:extLst>
              <a:ext uri="{FF2B5EF4-FFF2-40B4-BE49-F238E27FC236}">
                <a16:creationId xmlns:a16="http://schemas.microsoft.com/office/drawing/2014/main" id="{0DA64C86-D8E7-D8B4-8FC0-D6283488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29" y="4433933"/>
            <a:ext cx="1596671" cy="127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C0C2B1-B2A5-2D85-A701-FC05E8813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171" y="1316873"/>
            <a:ext cx="6591216" cy="392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6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9"/>
          <p:cNvSpPr/>
          <p:nvPr/>
        </p:nvSpPr>
        <p:spPr>
          <a:xfrm>
            <a:off x="543683" y="1873600"/>
            <a:ext cx="4919794" cy="3258817"/>
          </a:xfrm>
          <a:prstGeom prst="roundRect">
            <a:avLst>
              <a:gd name="adj" fmla="val 8376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 graphique en courbe est une représentation sous forme d’une ligne qui reliant des points.  Il illustre la variation d'une variable dépendante en fonction d'une variable indépendante.</a:t>
            </a:r>
            <a:endParaRPr sz="2800" b="1" i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9"/>
          <p:cNvSpPr txBox="1"/>
          <p:nvPr/>
        </p:nvSpPr>
        <p:spPr>
          <a:xfrm>
            <a:off x="980673" y="381320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D’abord, nous allons commencer par 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définir un graphique </a:t>
            </a: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 courbe.</a:t>
            </a:r>
            <a:endParaRPr dirty="0"/>
          </a:p>
        </p:txBody>
      </p:sp>
      <p:pic>
        <p:nvPicPr>
          <p:cNvPr id="445" name="Google Shape;44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F30132-8D25-D088-4E99-8DCDBAED5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360" y="1711920"/>
            <a:ext cx="6245088" cy="37228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C312FBE-CF34-24B1-94EB-6F840B00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D3E1642-8BDE-99EE-B731-32E52ED02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207" y="1946138"/>
            <a:ext cx="6245088" cy="3722839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47EE3CA-6DCC-705D-BF8D-8333CAFF1D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3CEADD4C-25A6-D2F4-42D8-307536A86A20}"/>
              </a:ext>
            </a:extLst>
          </p:cNvPr>
          <p:cNvSpPr txBox="1"/>
          <p:nvPr/>
        </p:nvSpPr>
        <p:spPr>
          <a:xfrm>
            <a:off x="412955" y="1086766"/>
            <a:ext cx="621896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97323B6-A574-148B-8015-5B5BBAF58140}"/>
              </a:ext>
            </a:extLst>
          </p:cNvPr>
          <p:cNvSpPr txBox="1"/>
          <p:nvPr/>
        </p:nvSpPr>
        <p:spPr>
          <a:xfrm>
            <a:off x="1997879" y="2870764"/>
            <a:ext cx="18288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vertical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A5BF94EE-45AB-E490-F751-6C8F5E5FBBC9}"/>
              </a:ext>
            </a:extLst>
          </p:cNvPr>
          <p:cNvCxnSpPr>
            <a:cxnSpLocks/>
          </p:cNvCxnSpPr>
          <p:nvPr/>
        </p:nvCxnSpPr>
        <p:spPr>
          <a:xfrm>
            <a:off x="3826680" y="3120074"/>
            <a:ext cx="175249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25E0DF96-24DB-A8C1-0B66-979B841B2A56}"/>
              </a:ext>
            </a:extLst>
          </p:cNvPr>
          <p:cNvSpPr txBox="1"/>
          <p:nvPr/>
        </p:nvSpPr>
        <p:spPr>
          <a:xfrm>
            <a:off x="5717069" y="1165539"/>
            <a:ext cx="2506825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dépendante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7CF36148-AF53-6BE0-7F17-553FC24885CB}"/>
              </a:ext>
            </a:extLst>
          </p:cNvPr>
          <p:cNvSpPr txBox="1"/>
          <p:nvPr/>
        </p:nvSpPr>
        <p:spPr>
          <a:xfrm>
            <a:off x="9278040" y="1311053"/>
            <a:ext cx="826800" cy="30777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  <a:latin typeface="+mj-lt"/>
              </a:rPr>
              <a:t>unité</a:t>
            </a:r>
          </a:p>
        </p:txBody>
      </p:sp>
      <p:cxnSp>
        <p:nvCxnSpPr>
          <p:cNvPr id="63" name="Connecteur : en angle 62">
            <a:extLst>
              <a:ext uri="{FF2B5EF4-FFF2-40B4-BE49-F238E27FC236}">
                <a16:creationId xmlns:a16="http://schemas.microsoft.com/office/drawing/2014/main" id="{E3136928-3EC8-B7D8-D73E-6E4FDF53B7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8975841" y="1637055"/>
            <a:ext cx="747702" cy="509628"/>
          </a:xfrm>
          <a:prstGeom prst="bentConnector3">
            <a:avLst>
              <a:gd name="adj1" fmla="val -128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0" name="Connecteur droit avec flèche 479">
            <a:extLst>
              <a:ext uri="{FF2B5EF4-FFF2-40B4-BE49-F238E27FC236}">
                <a16:creationId xmlns:a16="http://schemas.microsoft.com/office/drawing/2014/main" id="{06933B0C-E9E6-EB97-A05E-61FBEAB19025}"/>
              </a:ext>
            </a:extLst>
          </p:cNvPr>
          <p:cNvCxnSpPr>
            <a:cxnSpLocks/>
          </p:cNvCxnSpPr>
          <p:nvPr/>
        </p:nvCxnSpPr>
        <p:spPr>
          <a:xfrm>
            <a:off x="6631918" y="1548390"/>
            <a:ext cx="0" cy="4161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7651B86-4FE3-FF81-4712-A6EE5C6501BA}"/>
              </a:ext>
            </a:extLst>
          </p:cNvPr>
          <p:cNvSpPr txBox="1"/>
          <p:nvPr/>
        </p:nvSpPr>
        <p:spPr>
          <a:xfrm>
            <a:off x="1179870" y="263517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 on passe à la lecture du graphique selon les étapes suivantes :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8D3088-FDBE-38C0-602E-E2BDDF34E73B}"/>
              </a:ext>
            </a:extLst>
          </p:cNvPr>
          <p:cNvSpPr txBox="1"/>
          <p:nvPr/>
        </p:nvSpPr>
        <p:spPr>
          <a:xfrm>
            <a:off x="358876" y="5763486"/>
            <a:ext cx="114939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longueur de la plantule est 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dépendante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est représentée sur </a:t>
            </a:r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vertical.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408D6BA-7B69-B451-37F8-3C6796334D02}"/>
              </a:ext>
            </a:extLst>
          </p:cNvPr>
          <p:cNvSpPr/>
          <p:nvPr/>
        </p:nvSpPr>
        <p:spPr>
          <a:xfrm>
            <a:off x="8652387" y="1969013"/>
            <a:ext cx="318777" cy="27217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0A794F-A6DA-806F-0AA6-E54BFD2C478F}"/>
              </a:ext>
            </a:extLst>
          </p:cNvPr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Indiquer pour chaque axe son titre et son unité. </a:t>
            </a:r>
          </a:p>
        </p:txBody>
      </p:sp>
    </p:spTree>
    <p:extLst>
      <p:ext uri="{BB962C8B-B14F-4D97-AF65-F5344CB8AC3E}">
        <p14:creationId xmlns:p14="http://schemas.microsoft.com/office/powerpoint/2010/main" val="35534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9D1A6D79-B788-068A-A11C-CFA623EBF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BA88456-6E6D-F4FA-BB3F-252C03C1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743"/>
          <a:stretch>
            <a:fillRect/>
          </a:stretch>
        </p:blipFill>
        <p:spPr>
          <a:xfrm>
            <a:off x="4111633" y="1725585"/>
            <a:ext cx="6245088" cy="3787705"/>
          </a:xfrm>
          <a:prstGeom prst="rect">
            <a:avLst/>
          </a:prstGeom>
        </p:spPr>
      </p:pic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A20A1C60-966E-1E17-ED93-369BBAB8F6D8}"/>
              </a:ext>
            </a:extLst>
          </p:cNvPr>
          <p:cNvCxnSpPr>
            <a:cxnSpLocks/>
          </p:cNvCxnSpPr>
          <p:nvPr/>
        </p:nvCxnSpPr>
        <p:spPr>
          <a:xfrm rot="10800000">
            <a:off x="10192483" y="4796988"/>
            <a:ext cx="406387" cy="309563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B14B8AE-6C92-7DDA-6926-A20298907E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AFC7B123-F431-3A92-8FB6-262787145027}"/>
              </a:ext>
            </a:extLst>
          </p:cNvPr>
          <p:cNvSpPr txBox="1"/>
          <p:nvPr/>
        </p:nvSpPr>
        <p:spPr>
          <a:xfrm>
            <a:off x="297585" y="1082345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B442C7-D762-CAF7-C5E5-86280F686E65}"/>
              </a:ext>
            </a:extLst>
          </p:cNvPr>
          <p:cNvSpPr txBox="1"/>
          <p:nvPr/>
        </p:nvSpPr>
        <p:spPr>
          <a:xfrm>
            <a:off x="9251707" y="2646405"/>
            <a:ext cx="2506825" cy="369332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indépendante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B8D9167-E29D-50FB-C613-9DEBDEEFC878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9085432" y="3015737"/>
            <a:ext cx="1419688" cy="16501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981A1B07-649A-F894-4182-D4608378CC06}"/>
              </a:ext>
            </a:extLst>
          </p:cNvPr>
          <p:cNvSpPr/>
          <p:nvPr/>
        </p:nvSpPr>
        <p:spPr>
          <a:xfrm>
            <a:off x="9651975" y="4581444"/>
            <a:ext cx="504895" cy="41740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5045CB-0803-A2E5-E0D6-14CC98E88E07}"/>
              </a:ext>
            </a:extLst>
          </p:cNvPr>
          <p:cNvSpPr txBox="1"/>
          <p:nvPr/>
        </p:nvSpPr>
        <p:spPr>
          <a:xfrm>
            <a:off x="10621414" y="4960750"/>
            <a:ext cx="826800" cy="30777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  <a:latin typeface="+mj-lt"/>
              </a:rPr>
              <a:t>Unité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5DD121E-C364-9956-7A40-2DB51807B5F9}"/>
              </a:ext>
            </a:extLst>
          </p:cNvPr>
          <p:cNvSpPr txBox="1"/>
          <p:nvPr/>
        </p:nvSpPr>
        <p:spPr>
          <a:xfrm>
            <a:off x="3846940" y="4665877"/>
            <a:ext cx="2550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horizontal </a:t>
            </a:r>
          </a:p>
        </p:txBody>
      </p:sp>
      <p:cxnSp>
        <p:nvCxnSpPr>
          <p:cNvPr id="479" name="Connecteur droit avec flèche 478">
            <a:extLst>
              <a:ext uri="{FF2B5EF4-FFF2-40B4-BE49-F238E27FC236}">
                <a16:creationId xmlns:a16="http://schemas.microsoft.com/office/drawing/2014/main" id="{92F5A4FB-E717-30EC-D676-632C3BBDF392}"/>
              </a:ext>
            </a:extLst>
          </p:cNvPr>
          <p:cNvCxnSpPr>
            <a:cxnSpLocks/>
          </p:cNvCxnSpPr>
          <p:nvPr/>
        </p:nvCxnSpPr>
        <p:spPr>
          <a:xfrm flipV="1">
            <a:off x="4689321" y="4410910"/>
            <a:ext cx="0" cy="4000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9D775F-4496-AFB5-FF28-1A0FD8A242C8}"/>
              </a:ext>
            </a:extLst>
          </p:cNvPr>
          <p:cNvSpPr txBox="1"/>
          <p:nvPr/>
        </p:nvSpPr>
        <p:spPr>
          <a:xfrm>
            <a:off x="938764" y="562175"/>
            <a:ext cx="103533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Indiquer pour chaque axe son titre et son unité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495DE4-C36B-F59D-98C6-0DD02174FF43}"/>
              </a:ext>
            </a:extLst>
          </p:cNvPr>
          <p:cNvSpPr txBox="1"/>
          <p:nvPr/>
        </p:nvSpPr>
        <p:spPr>
          <a:xfrm>
            <a:off x="412955" y="5640376"/>
            <a:ext cx="114939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temps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indépendante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est représentée sur </a:t>
            </a:r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horizontal.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FFE6AC7-B0D9-7FD8-D88D-96E8E5AFA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3D5C790-6418-832F-DF87-0ADCB9DAEE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764"/>
          <a:stretch>
            <a:fillRect/>
          </a:stretch>
        </p:blipFill>
        <p:spPr>
          <a:xfrm>
            <a:off x="2973455" y="2111010"/>
            <a:ext cx="6593331" cy="35309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F13378-49AC-0545-7A5B-A37FBD76DD2D}"/>
              </a:ext>
            </a:extLst>
          </p:cNvPr>
          <p:cNvSpPr txBox="1"/>
          <p:nvPr/>
        </p:nvSpPr>
        <p:spPr>
          <a:xfrm>
            <a:off x="1035330" y="320017"/>
            <a:ext cx="7039896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peut résumer la première étape comme suit :</a:t>
            </a:r>
          </a:p>
        </p:txBody>
      </p: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F24CA26-790E-34BA-5E75-8826E527D45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09908D7E-A6BE-5EDB-3FEE-43F7A638A381}"/>
              </a:ext>
            </a:extLst>
          </p:cNvPr>
          <p:cNvSpPr txBox="1"/>
          <p:nvPr/>
        </p:nvSpPr>
        <p:spPr>
          <a:xfrm>
            <a:off x="555625" y="1071709"/>
            <a:ext cx="703989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 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variables et leurs unités.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EC2CE60-7DFD-C6D6-79B6-46AD13673BCE}"/>
              </a:ext>
            </a:extLst>
          </p:cNvPr>
          <p:cNvGrpSpPr/>
          <p:nvPr/>
        </p:nvGrpSpPr>
        <p:grpSpPr>
          <a:xfrm>
            <a:off x="206147" y="1453049"/>
            <a:ext cx="7761108" cy="2423424"/>
            <a:chOff x="206147" y="1453049"/>
            <a:chExt cx="7761108" cy="2423424"/>
          </a:xfrm>
        </p:grpSpPr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7B7182F0-305F-E95D-6736-4BE1D8E594A3}"/>
                </a:ext>
              </a:extLst>
            </p:cNvPr>
            <p:cNvSpPr txBox="1"/>
            <p:nvPr/>
          </p:nvSpPr>
          <p:spPr>
            <a:xfrm>
              <a:off x="206147" y="3476363"/>
              <a:ext cx="18168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L’axe vertical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0C67555C-8C34-9800-3C28-6D3F536602EE}"/>
                </a:ext>
              </a:extLst>
            </p:cNvPr>
            <p:cNvCxnSpPr>
              <a:cxnSpLocks/>
            </p:cNvCxnSpPr>
            <p:nvPr/>
          </p:nvCxnSpPr>
          <p:spPr>
            <a:xfrm>
              <a:off x="2111485" y="3783450"/>
              <a:ext cx="1182321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7E50D22-092D-4764-5784-A6ED19A4D52D}"/>
                </a:ext>
              </a:extLst>
            </p:cNvPr>
            <p:cNvGrpSpPr/>
            <p:nvPr/>
          </p:nvGrpSpPr>
          <p:grpSpPr>
            <a:xfrm>
              <a:off x="3547833" y="1453049"/>
              <a:ext cx="4419422" cy="1004558"/>
              <a:chOff x="3547833" y="1453049"/>
              <a:chExt cx="4419422" cy="1004558"/>
            </a:xfrm>
          </p:grpSpPr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D69B2C2C-FAFC-63E4-41C1-86BCBAA5CC32}"/>
                  </a:ext>
                </a:extLst>
              </p:cNvPr>
              <p:cNvGrpSpPr/>
              <p:nvPr/>
            </p:nvGrpSpPr>
            <p:grpSpPr>
              <a:xfrm>
                <a:off x="3547833" y="1484835"/>
                <a:ext cx="2252909" cy="702665"/>
                <a:chOff x="3547833" y="1484835"/>
                <a:chExt cx="2252909" cy="702665"/>
              </a:xfrm>
            </p:grpSpPr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0CCDB246-9661-30AB-23EE-CFB3A4B21BBD}"/>
                    </a:ext>
                  </a:extLst>
                </p:cNvPr>
                <p:cNvSpPr txBox="1"/>
                <p:nvPr/>
              </p:nvSpPr>
              <p:spPr>
                <a:xfrm>
                  <a:off x="3547833" y="1484835"/>
                  <a:ext cx="2252909" cy="369332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800" b="1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Variable dépendante</a:t>
                  </a:r>
                </a:p>
              </p:txBody>
            </p:sp>
            <p:cxnSp>
              <p:nvCxnSpPr>
                <p:cNvPr id="12" name="Connecteur droit avec flèche 11">
                  <a:extLst>
                    <a:ext uri="{FF2B5EF4-FFF2-40B4-BE49-F238E27FC236}">
                      <a16:creationId xmlns:a16="http://schemas.microsoft.com/office/drawing/2014/main" id="{DFC2221D-2958-B603-358E-9FB3720BDA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8663" y="1880230"/>
                  <a:ext cx="1" cy="30727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F025C178-632D-B7A6-B3B3-84E65692D9BF}"/>
                  </a:ext>
                </a:extLst>
              </p:cNvPr>
              <p:cNvGrpSpPr/>
              <p:nvPr/>
            </p:nvGrpSpPr>
            <p:grpSpPr>
              <a:xfrm>
                <a:off x="6514802" y="1453049"/>
                <a:ext cx="1452453" cy="1004558"/>
                <a:chOff x="6514802" y="1453049"/>
                <a:chExt cx="1452453" cy="1004558"/>
              </a:xfrm>
            </p:grpSpPr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6BF460F3-AA5D-0072-D94C-740CF32A601A}"/>
                    </a:ext>
                  </a:extLst>
                </p:cNvPr>
                <p:cNvSpPr txBox="1"/>
                <p:nvPr/>
              </p:nvSpPr>
              <p:spPr>
                <a:xfrm>
                  <a:off x="7140455" y="1453049"/>
                  <a:ext cx="826800" cy="307777"/>
                </a:xfrm>
                <a:prstGeom prst="rect">
                  <a:avLst/>
                </a:prstGeom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  <a:latin typeface="+mj-lt"/>
                    </a:rPr>
                    <a:t>Unité</a:t>
                  </a:r>
                </a:p>
              </p:txBody>
            </p:sp>
            <p:cxnSp>
              <p:nvCxnSpPr>
                <p:cNvPr id="20" name="Connecteur : en angle 19">
                  <a:extLst>
                    <a:ext uri="{FF2B5EF4-FFF2-40B4-BE49-F238E27FC236}">
                      <a16:creationId xmlns:a16="http://schemas.microsoft.com/office/drawing/2014/main" id="{079E4724-647F-BE51-0B55-F34B3CAC1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6838256" y="1779051"/>
                  <a:ext cx="747702" cy="509628"/>
                </a:xfrm>
                <a:prstGeom prst="bentConnector3">
                  <a:avLst>
                    <a:gd name="adj1" fmla="val -1285"/>
                  </a:avLst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7CB7F763-7A1B-A296-A8E5-238D8828921F}"/>
                    </a:ext>
                  </a:extLst>
                </p:cNvPr>
                <p:cNvSpPr/>
                <p:nvPr/>
              </p:nvSpPr>
              <p:spPr>
                <a:xfrm>
                  <a:off x="6514802" y="2150337"/>
                  <a:ext cx="318777" cy="307270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62D659B-1CE0-1E54-FB55-F731F0400FAE}"/>
              </a:ext>
            </a:extLst>
          </p:cNvPr>
          <p:cNvGrpSpPr/>
          <p:nvPr/>
        </p:nvGrpSpPr>
        <p:grpSpPr>
          <a:xfrm>
            <a:off x="2880669" y="5100929"/>
            <a:ext cx="8074367" cy="1267616"/>
            <a:chOff x="2880669" y="5100929"/>
            <a:chExt cx="8074367" cy="1267616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23C5041-B829-1A9A-6914-90728F5D6653}"/>
                </a:ext>
              </a:extLst>
            </p:cNvPr>
            <p:cNvSpPr txBox="1"/>
            <p:nvPr/>
          </p:nvSpPr>
          <p:spPr>
            <a:xfrm>
              <a:off x="6940919" y="6029991"/>
              <a:ext cx="2132692" cy="338554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Variable indépendante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21A38B9-1AF4-66C2-F320-C99DA6F95751}"/>
                </a:ext>
              </a:extLst>
            </p:cNvPr>
            <p:cNvSpPr txBox="1"/>
            <p:nvPr/>
          </p:nvSpPr>
          <p:spPr>
            <a:xfrm>
              <a:off x="2880669" y="5786291"/>
              <a:ext cx="31743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L’axe horizontal </a:t>
              </a:r>
              <a:endPara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8C8748FC-A33E-411F-6523-B85A04B9AA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55278" y="5100929"/>
              <a:ext cx="0" cy="725259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739A9128-3BD1-42AA-831A-83A1DB78516C}"/>
                </a:ext>
              </a:extLst>
            </p:cNvPr>
            <p:cNvCxnSpPr>
              <a:cxnSpLocks/>
              <a:stCxn id="25" idx="0"/>
            </p:cNvCxnSpPr>
            <p:nvPr/>
          </p:nvCxnSpPr>
          <p:spPr>
            <a:xfrm flipV="1">
              <a:off x="8007265" y="5713716"/>
              <a:ext cx="0" cy="316275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Connecteur : en angle 21">
              <a:extLst>
                <a:ext uri="{FF2B5EF4-FFF2-40B4-BE49-F238E27FC236}">
                  <a16:creationId xmlns:a16="http://schemas.microsoft.com/office/drawing/2014/main" id="{BC8576E9-2405-CEDB-442B-7DE241FB0AE3}"/>
                </a:ext>
              </a:extLst>
            </p:cNvPr>
            <p:cNvCxnSpPr>
              <a:cxnSpLocks/>
              <a:endCxn id="23" idx="6"/>
            </p:cNvCxnSpPr>
            <p:nvPr/>
          </p:nvCxnSpPr>
          <p:spPr>
            <a:xfrm rot="10800000">
              <a:off x="9445879" y="5489380"/>
              <a:ext cx="734991" cy="555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642C00C8-4BB8-E9A2-5593-DF803364DE83}"/>
                </a:ext>
              </a:extLst>
            </p:cNvPr>
            <p:cNvSpPr/>
            <p:nvPr/>
          </p:nvSpPr>
          <p:spPr>
            <a:xfrm>
              <a:off x="8821163" y="5280677"/>
              <a:ext cx="624715" cy="417406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BDF3DD3C-B8AA-9621-9515-E84FDDDD7C0C}"/>
                </a:ext>
              </a:extLst>
            </p:cNvPr>
            <p:cNvSpPr txBox="1"/>
            <p:nvPr/>
          </p:nvSpPr>
          <p:spPr>
            <a:xfrm>
              <a:off x="10128236" y="5334160"/>
              <a:ext cx="826800" cy="307777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tx1"/>
                  </a:solidFill>
                  <a:latin typeface="+mj-lt"/>
                </a:rPr>
                <a:t>Unité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4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EB9A762-CA76-19FC-26B2-3288BF66D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46935EC-1C16-787A-2398-E2588614FB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284"/>
          <a:stretch>
            <a:fillRect/>
          </a:stretch>
        </p:blipFill>
        <p:spPr>
          <a:xfrm>
            <a:off x="5310207" y="1454292"/>
            <a:ext cx="5210305" cy="3645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45482B-FDF5-D96A-EABB-9637DF9902B0}"/>
              </a:ext>
            </a:extLst>
          </p:cNvPr>
          <p:cNvSpPr txBox="1"/>
          <p:nvPr/>
        </p:nvSpPr>
        <p:spPr>
          <a:xfrm>
            <a:off x="4483512" y="5705558"/>
            <a:ext cx="6037000" cy="408623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 de la </a:t>
            </a:r>
            <a:r>
              <a:rPr lang="fr-FR" sz="1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longueur de la plantule </a:t>
            </a:r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  du </a:t>
            </a:r>
            <a:r>
              <a:rPr lang="fr-FR" sz="1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temps</a:t>
            </a:r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865AE19-85EB-3934-9588-DE2C06769E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59101C9E-0C68-5321-06D6-EBC460376EF1}"/>
              </a:ext>
            </a:extLst>
          </p:cNvPr>
          <p:cNvSpPr txBox="1"/>
          <p:nvPr/>
        </p:nvSpPr>
        <p:spPr>
          <a:xfrm>
            <a:off x="637722" y="1160070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J’ident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ifi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 le titre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7AC21C2-8203-476D-BAC8-A9296D63A51E}"/>
              </a:ext>
            </a:extLst>
          </p:cNvPr>
          <p:cNvSpPr txBox="1"/>
          <p:nvPr/>
        </p:nvSpPr>
        <p:spPr>
          <a:xfrm>
            <a:off x="9089137" y="4761413"/>
            <a:ext cx="634968" cy="33855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fr-F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236E29-AFD6-C42A-357E-1E5490DC0601}"/>
              </a:ext>
            </a:extLst>
          </p:cNvPr>
          <p:cNvSpPr/>
          <p:nvPr/>
        </p:nvSpPr>
        <p:spPr>
          <a:xfrm>
            <a:off x="5979210" y="5730861"/>
            <a:ext cx="227988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8C857-ADFC-B193-FD9D-8AE13AD1DC24}"/>
              </a:ext>
            </a:extLst>
          </p:cNvPr>
          <p:cNvSpPr/>
          <p:nvPr/>
        </p:nvSpPr>
        <p:spPr>
          <a:xfrm>
            <a:off x="9754794" y="5746249"/>
            <a:ext cx="765717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922319-268F-B055-35FB-80E252F48E8D}"/>
              </a:ext>
            </a:extLst>
          </p:cNvPr>
          <p:cNvSpPr/>
          <p:nvPr/>
        </p:nvSpPr>
        <p:spPr>
          <a:xfrm>
            <a:off x="5574891" y="1454292"/>
            <a:ext cx="2192594" cy="3283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Google Shape;466;p20">
            <a:extLst>
              <a:ext uri="{FF2B5EF4-FFF2-40B4-BE49-F238E27FC236}">
                <a16:creationId xmlns:a16="http://schemas.microsoft.com/office/drawing/2014/main" id="{E6CC5387-141B-8613-A479-C4DF6CD1A2D9}"/>
              </a:ext>
            </a:extLst>
          </p:cNvPr>
          <p:cNvSpPr/>
          <p:nvPr/>
        </p:nvSpPr>
        <p:spPr>
          <a:xfrm>
            <a:off x="1778167" y="5679057"/>
            <a:ext cx="1470221" cy="46162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Titre</a:t>
            </a:r>
            <a:endParaRPr sz="24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A97719C7-413C-E4DF-C4AA-7F33F4F0A04E}"/>
              </a:ext>
            </a:extLst>
          </p:cNvPr>
          <p:cNvCxnSpPr>
            <a:cxnSpLocks/>
          </p:cNvCxnSpPr>
          <p:nvPr/>
        </p:nvCxnSpPr>
        <p:spPr>
          <a:xfrm>
            <a:off x="6808166" y="1757736"/>
            <a:ext cx="0" cy="39731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9BE6E79C-5CAF-7082-82DE-4A87852A57D2}"/>
              </a:ext>
            </a:extLst>
          </p:cNvPr>
          <p:cNvCxnSpPr>
            <a:cxnSpLocks/>
          </p:cNvCxnSpPr>
          <p:nvPr/>
        </p:nvCxnSpPr>
        <p:spPr>
          <a:xfrm>
            <a:off x="9487455" y="5099967"/>
            <a:ext cx="479658" cy="616904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53DEF0AB-C52C-8A2E-0992-EF193FFCF506}"/>
              </a:ext>
            </a:extLst>
          </p:cNvPr>
          <p:cNvSpPr txBox="1"/>
          <p:nvPr/>
        </p:nvSpPr>
        <p:spPr>
          <a:xfrm>
            <a:off x="1154768" y="263517"/>
            <a:ext cx="793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on passe à la deuxième étape: J’identifie le titre</a:t>
            </a:r>
          </a:p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titre met en relation les deux variables (dépendante et indépendante).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53F3629-3CE7-437D-420A-9B8AB597F457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>
            <a:off x="3248388" y="5909869"/>
            <a:ext cx="1235124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2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 animBg="1"/>
      <p:bldP spid="5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65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Consignes et explications données aux élèves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(à dire à haute voix)</a:t>
            </a:r>
          </a:p>
        </p:txBody>
      </p:sp>
      <p:sp>
        <p:nvSpPr>
          <p:cNvPr id="36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Pages réservées à l’enseignant</a:t>
            </a: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/>
        </p:nvSpPr>
        <p:spPr>
          <a:xfrm rot="10800000" flipH="1">
            <a:off x="3396304" y="3333577"/>
            <a:ext cx="386177" cy="260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37" y="2245421"/>
            <a:ext cx="500769" cy="5007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35" y="4250716"/>
            <a:ext cx="380071" cy="38007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dans le livret de l’élève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DBFFFF-DCF1-2337-DF9F-27CBE659D56D}"/>
              </a:ext>
            </a:extLst>
          </p:cNvPr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Signification des icônes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3E044-82FF-C4D8-5DF8-0988C0E38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5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450">
          <a:extLst>
            <a:ext uri="{FF2B5EF4-FFF2-40B4-BE49-F238E27FC236}">
              <a16:creationId xmlns:a16="http://schemas.microsoft.com/office/drawing/2014/main" id="{C7F27A4D-AC80-76E2-CB43-0028B4AF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DE10CD-BBB2-C0E8-9E1E-55322FFC8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48" y="1566988"/>
            <a:ext cx="6245088" cy="383306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C04D48EC-DCD8-18B0-DBB3-548D1C8CBD8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4C47DE-A083-FD92-3CF3-78C4AA6AD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539540"/>
              </p:ext>
            </p:extLst>
          </p:nvPr>
        </p:nvGraphicFramePr>
        <p:xfrm>
          <a:off x="4906768" y="5363946"/>
          <a:ext cx="6766559" cy="808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3659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63476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 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4120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33E5B533-983E-6E92-5565-AA45EFB871D5}"/>
              </a:ext>
            </a:extLst>
          </p:cNvPr>
          <p:cNvSpPr/>
          <p:nvPr/>
        </p:nvSpPr>
        <p:spPr>
          <a:xfrm>
            <a:off x="7196247" y="4418858"/>
            <a:ext cx="393287" cy="3109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D6A338B-45B2-3C04-2FE2-20AF181BE405}"/>
              </a:ext>
            </a:extLst>
          </p:cNvPr>
          <p:cNvCxnSpPr>
            <a:cxnSpLocks/>
            <a:endCxn id="19" idx="5"/>
          </p:cNvCxnSpPr>
          <p:nvPr/>
        </p:nvCxnSpPr>
        <p:spPr>
          <a:xfrm flipH="1" flipV="1">
            <a:off x="7531938" y="4684305"/>
            <a:ext cx="1064764" cy="71575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3CAD7F31-D5E2-8784-2F4E-1F69DD24C19D}"/>
              </a:ext>
            </a:extLst>
          </p:cNvPr>
          <p:cNvSpPr/>
          <p:nvPr/>
        </p:nvSpPr>
        <p:spPr>
          <a:xfrm>
            <a:off x="5661403" y="3800258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9CC3FD6-E59E-351A-3E7F-87D97094005E}"/>
              </a:ext>
            </a:extLst>
          </p:cNvPr>
          <p:cNvSpPr/>
          <p:nvPr/>
        </p:nvSpPr>
        <p:spPr>
          <a:xfrm>
            <a:off x="8355812" y="5368514"/>
            <a:ext cx="481780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D07FE54-6D87-1A2B-885B-387743633EDF}"/>
              </a:ext>
            </a:extLst>
          </p:cNvPr>
          <p:cNvSpPr/>
          <p:nvPr/>
        </p:nvSpPr>
        <p:spPr>
          <a:xfrm>
            <a:off x="8290048" y="5821307"/>
            <a:ext cx="481780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54D80F6-E645-D364-3CBD-73FBC32083FE}"/>
              </a:ext>
            </a:extLst>
          </p:cNvPr>
          <p:cNvCxnSpPr>
            <a:cxnSpLocks/>
            <a:stCxn id="25" idx="4"/>
            <a:endCxn id="28" idx="1"/>
          </p:cNvCxnSpPr>
          <p:nvPr/>
        </p:nvCxnSpPr>
        <p:spPr>
          <a:xfrm>
            <a:off x="5858046" y="4164052"/>
            <a:ext cx="2502557" cy="17105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" name="Flèche : haut 30">
            <a:extLst>
              <a:ext uri="{FF2B5EF4-FFF2-40B4-BE49-F238E27FC236}">
                <a16:creationId xmlns:a16="http://schemas.microsoft.com/office/drawing/2014/main" id="{2FD510E4-4159-85F0-6627-13382126BDEE}"/>
              </a:ext>
            </a:extLst>
          </p:cNvPr>
          <p:cNvSpPr/>
          <p:nvPr/>
        </p:nvSpPr>
        <p:spPr>
          <a:xfrm>
            <a:off x="7471326" y="4006150"/>
            <a:ext cx="156037" cy="27335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1FA68FE-B2E2-5EB7-2018-40A2974E642F}"/>
              </a:ext>
            </a:extLst>
          </p:cNvPr>
          <p:cNvCxnSpPr>
            <a:cxnSpLocks/>
          </p:cNvCxnSpPr>
          <p:nvPr/>
        </p:nvCxnSpPr>
        <p:spPr>
          <a:xfrm flipV="1">
            <a:off x="7392891" y="3991897"/>
            <a:ext cx="0" cy="4269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A32BA36-1228-AC8A-EEBA-E407336618D8}"/>
              </a:ext>
            </a:extLst>
          </p:cNvPr>
          <p:cNvCxnSpPr>
            <a:cxnSpLocks/>
          </p:cNvCxnSpPr>
          <p:nvPr/>
        </p:nvCxnSpPr>
        <p:spPr>
          <a:xfrm flipH="1">
            <a:off x="6083730" y="3991897"/>
            <a:ext cx="133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9" name="Flèche : haut 38">
            <a:extLst>
              <a:ext uri="{FF2B5EF4-FFF2-40B4-BE49-F238E27FC236}">
                <a16:creationId xmlns:a16="http://schemas.microsoft.com/office/drawing/2014/main" id="{F0D6C60F-EA04-2650-0072-773304A64610}"/>
              </a:ext>
            </a:extLst>
          </p:cNvPr>
          <p:cNvSpPr/>
          <p:nvPr/>
        </p:nvSpPr>
        <p:spPr>
          <a:xfrm rot="16200000">
            <a:off x="6729054" y="3732956"/>
            <a:ext cx="122978" cy="28242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C9ECDEC-AB94-4D16-ED6B-4A6FC68C19A4}"/>
              </a:ext>
            </a:extLst>
          </p:cNvPr>
          <p:cNvSpPr txBox="1"/>
          <p:nvPr/>
        </p:nvSpPr>
        <p:spPr>
          <a:xfrm>
            <a:off x="299884" y="990015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1ED7D5-0BBB-5532-E38C-A054FDDC42E7}"/>
              </a:ext>
            </a:extLst>
          </p:cNvPr>
          <p:cNvSpPr txBox="1"/>
          <p:nvPr/>
        </p:nvSpPr>
        <p:spPr>
          <a:xfrm>
            <a:off x="1054933" y="303408"/>
            <a:ext cx="60960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6250D9-F165-C506-5690-2C935BA4D7CE}"/>
              </a:ext>
            </a:extLst>
          </p:cNvPr>
          <p:cNvSpPr txBox="1"/>
          <p:nvPr/>
        </p:nvSpPr>
        <p:spPr>
          <a:xfrm>
            <a:off x="490699" y="1372026"/>
            <a:ext cx="4440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longueur de la plantule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à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temps égal à 2 jours.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E01BDA1-B1D3-0146-6D66-FC19E09A5E89}"/>
              </a:ext>
            </a:extLst>
          </p:cNvPr>
          <p:cNvSpPr txBox="1"/>
          <p:nvPr/>
        </p:nvSpPr>
        <p:spPr>
          <a:xfrm>
            <a:off x="478034" y="249706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jours.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6AB54FC-E6D1-C006-D5F2-425FFEA651D1}"/>
              </a:ext>
            </a:extLst>
          </p:cNvPr>
          <p:cNvSpPr txBox="1"/>
          <p:nvPr/>
        </p:nvSpPr>
        <p:spPr>
          <a:xfrm>
            <a:off x="474583" y="3017065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verticale depuis cette valeur jusqu'à la courbe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F8C6EAE-F6E6-F647-A4EE-55AE537CBC1F}"/>
              </a:ext>
            </a:extLst>
          </p:cNvPr>
          <p:cNvSpPr txBox="1"/>
          <p:nvPr/>
        </p:nvSpPr>
        <p:spPr>
          <a:xfrm>
            <a:off x="490699" y="470909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1AD7D96-DD9A-DEA9-4820-EE5ECDC39F49}"/>
              </a:ext>
            </a:extLst>
          </p:cNvPr>
          <p:cNvSpPr txBox="1"/>
          <p:nvPr/>
        </p:nvSpPr>
        <p:spPr>
          <a:xfrm>
            <a:off x="480766" y="3848584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horizontale jusqu’à l'axe vertical</a:t>
            </a:r>
          </a:p>
        </p:txBody>
      </p:sp>
    </p:spTree>
    <p:extLst>
      <p:ext uri="{BB962C8B-B14F-4D97-AF65-F5344CB8AC3E}">
        <p14:creationId xmlns:p14="http://schemas.microsoft.com/office/powerpoint/2010/main" val="10803196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8" grpId="0" animBg="1"/>
      <p:bldP spid="31" grpId="0" animBg="1"/>
      <p:bldP spid="39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450">
          <a:extLst>
            <a:ext uri="{FF2B5EF4-FFF2-40B4-BE49-F238E27FC236}">
              <a16:creationId xmlns:a16="http://schemas.microsoft.com/office/drawing/2014/main" id="{05EDD715-22E3-5476-110E-E6C5F2B4E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7BCEF6-ECCC-2078-05BF-C67A852377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921"/>
          <a:stretch>
            <a:fillRect/>
          </a:stretch>
        </p:blipFill>
        <p:spPr>
          <a:xfrm>
            <a:off x="5751873" y="1401334"/>
            <a:ext cx="6036603" cy="3479140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4B8E68B-EDB0-6D5B-B6FC-60528476218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0A8B6C9-2E39-0EE4-37F7-7739B99C3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327151"/>
              </p:ext>
            </p:extLst>
          </p:nvPr>
        </p:nvGraphicFramePr>
        <p:xfrm>
          <a:off x="4009610" y="5412104"/>
          <a:ext cx="6766559" cy="808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3659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63476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 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4120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2B1E9B9A-D6C4-DD96-04B5-CED7C521B9E9}"/>
              </a:ext>
            </a:extLst>
          </p:cNvPr>
          <p:cNvSpPr/>
          <p:nvPr/>
        </p:nvSpPr>
        <p:spPr>
          <a:xfrm>
            <a:off x="8494110" y="4350034"/>
            <a:ext cx="393287" cy="3109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5359ED9-A335-018D-4F63-7FA9B051D27D}"/>
              </a:ext>
            </a:extLst>
          </p:cNvPr>
          <p:cNvCxnSpPr>
            <a:cxnSpLocks/>
            <a:stCxn id="19" idx="4"/>
            <a:endCxn id="27" idx="0"/>
          </p:cNvCxnSpPr>
          <p:nvPr/>
        </p:nvCxnSpPr>
        <p:spPr>
          <a:xfrm flipH="1">
            <a:off x="8596702" y="4661024"/>
            <a:ext cx="94052" cy="70749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C6B746DB-4A95-B56D-9F17-D6D99E69E743}"/>
              </a:ext>
            </a:extLst>
          </p:cNvPr>
          <p:cNvSpPr/>
          <p:nvPr/>
        </p:nvSpPr>
        <p:spPr>
          <a:xfrm>
            <a:off x="5694136" y="3035850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7AA1B00-B852-448E-7480-3D299B571B2A}"/>
              </a:ext>
            </a:extLst>
          </p:cNvPr>
          <p:cNvSpPr/>
          <p:nvPr/>
        </p:nvSpPr>
        <p:spPr>
          <a:xfrm>
            <a:off x="8355812" y="5368514"/>
            <a:ext cx="481780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E3BF0EC-FDDD-FFAC-FD54-B46BF8290A29}"/>
              </a:ext>
            </a:extLst>
          </p:cNvPr>
          <p:cNvSpPr/>
          <p:nvPr/>
        </p:nvSpPr>
        <p:spPr>
          <a:xfrm>
            <a:off x="8290048" y="5821307"/>
            <a:ext cx="481780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45FA395-CE5D-AC3D-A129-272509F94DBF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5999653" y="3428204"/>
            <a:ext cx="2360950" cy="2446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" name="Flèche : haut 30">
            <a:extLst>
              <a:ext uri="{FF2B5EF4-FFF2-40B4-BE49-F238E27FC236}">
                <a16:creationId xmlns:a16="http://schemas.microsoft.com/office/drawing/2014/main" id="{822659F9-D623-C468-B84D-49EC6FD1E1DF}"/>
              </a:ext>
            </a:extLst>
          </p:cNvPr>
          <p:cNvSpPr/>
          <p:nvPr/>
        </p:nvSpPr>
        <p:spPr>
          <a:xfrm rot="10800000">
            <a:off x="8809378" y="3589341"/>
            <a:ext cx="156037" cy="27335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E0FECBE-3E80-81D5-D1D6-07ACAB15B2A7}"/>
              </a:ext>
            </a:extLst>
          </p:cNvPr>
          <p:cNvCxnSpPr>
            <a:cxnSpLocks/>
          </p:cNvCxnSpPr>
          <p:nvPr/>
        </p:nvCxnSpPr>
        <p:spPr>
          <a:xfrm flipV="1">
            <a:off x="8690754" y="3199948"/>
            <a:ext cx="0" cy="11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3AC053E-4A3F-98AC-E1FF-47F69E6A6EE6}"/>
              </a:ext>
            </a:extLst>
          </p:cNvPr>
          <p:cNvCxnSpPr>
            <a:cxnSpLocks/>
          </p:cNvCxnSpPr>
          <p:nvPr/>
        </p:nvCxnSpPr>
        <p:spPr>
          <a:xfrm flipH="1">
            <a:off x="6117584" y="3199948"/>
            <a:ext cx="2543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9" name="Flèche : haut 38">
            <a:extLst>
              <a:ext uri="{FF2B5EF4-FFF2-40B4-BE49-F238E27FC236}">
                <a16:creationId xmlns:a16="http://schemas.microsoft.com/office/drawing/2014/main" id="{D9D394AF-BA1C-D484-CAD7-D3BE09AE2F67}"/>
              </a:ext>
            </a:extLst>
          </p:cNvPr>
          <p:cNvSpPr/>
          <p:nvPr/>
        </p:nvSpPr>
        <p:spPr>
          <a:xfrm rot="5400000">
            <a:off x="6778063" y="2882022"/>
            <a:ext cx="122978" cy="28242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D518B0E-9214-E937-3A02-807F0AC1D659}"/>
              </a:ext>
            </a:extLst>
          </p:cNvPr>
          <p:cNvSpPr txBox="1"/>
          <p:nvPr/>
        </p:nvSpPr>
        <p:spPr>
          <a:xfrm>
            <a:off x="233967" y="993779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8A0E7-AAF5-3651-709E-8AA34E811AB2}"/>
              </a:ext>
            </a:extLst>
          </p:cNvPr>
          <p:cNvSpPr txBox="1"/>
          <p:nvPr/>
        </p:nvSpPr>
        <p:spPr>
          <a:xfrm>
            <a:off x="1054933" y="303408"/>
            <a:ext cx="60960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E6B559-7C68-04FE-E74D-3CF75408C3BF}"/>
              </a:ext>
            </a:extLst>
          </p:cNvPr>
          <p:cNvSpPr txBox="1"/>
          <p:nvPr/>
        </p:nvSpPr>
        <p:spPr>
          <a:xfrm>
            <a:off x="490699" y="1372026"/>
            <a:ext cx="4440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 temps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à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longueur de la plantule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égal à 3 cm.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1E11BEE-75B6-E3CD-6D7E-95BC4AF0E07B}"/>
              </a:ext>
            </a:extLst>
          </p:cNvPr>
          <p:cNvSpPr txBox="1"/>
          <p:nvPr/>
        </p:nvSpPr>
        <p:spPr>
          <a:xfrm>
            <a:off x="478034" y="249706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cm.</a:t>
            </a:r>
            <a:endParaRPr lang="fr-FR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69C68CD-149A-BF85-C081-8E95C9E15EF1}"/>
              </a:ext>
            </a:extLst>
          </p:cNvPr>
          <p:cNvSpPr txBox="1"/>
          <p:nvPr/>
        </p:nvSpPr>
        <p:spPr>
          <a:xfrm>
            <a:off x="474583" y="3017065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horizontale depuis cette valeur jusqu'à la courbe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7771DA-1F30-1F8A-5318-9571A51D4E48}"/>
              </a:ext>
            </a:extLst>
          </p:cNvPr>
          <p:cNvSpPr txBox="1"/>
          <p:nvPr/>
        </p:nvSpPr>
        <p:spPr>
          <a:xfrm>
            <a:off x="490699" y="470909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jours.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2133919-518F-FAB4-70F1-4485C40C7544}"/>
              </a:ext>
            </a:extLst>
          </p:cNvPr>
          <p:cNvSpPr txBox="1"/>
          <p:nvPr/>
        </p:nvSpPr>
        <p:spPr>
          <a:xfrm>
            <a:off x="480766" y="3848584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verticale jusqu’à l'axe  horizontal.</a:t>
            </a:r>
          </a:p>
        </p:txBody>
      </p:sp>
    </p:spTree>
    <p:extLst>
      <p:ext uri="{BB962C8B-B14F-4D97-AF65-F5344CB8AC3E}">
        <p14:creationId xmlns:p14="http://schemas.microsoft.com/office/powerpoint/2010/main" val="261254592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7" grpId="0" animBg="1"/>
      <p:bldP spid="28" grpId="0" animBg="1"/>
      <p:bldP spid="31" grpId="0" animBg="1"/>
      <p:bldP spid="39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992D3B7-71A3-40AE-40AE-0A6219775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980E73A1-9C7B-CFE6-B24C-53125E8869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477"/>
          <a:stretch>
            <a:fillRect/>
          </a:stretch>
        </p:blipFill>
        <p:spPr>
          <a:xfrm>
            <a:off x="3660302" y="1703658"/>
            <a:ext cx="5882355" cy="358609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5C3468D-41BC-6E96-1E2B-429893DB771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E90731F-88C1-E67B-BA26-6B1E5BEC7FF1}"/>
              </a:ext>
            </a:extLst>
          </p:cNvPr>
          <p:cNvSpPr txBox="1"/>
          <p:nvPr/>
        </p:nvSpPr>
        <p:spPr>
          <a:xfrm>
            <a:off x="1111045" y="292873"/>
            <a:ext cx="783698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même manière on relève les autres valeurs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8DB9E3B-B76F-2C8F-A977-FDC2FE7A6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232048"/>
              </p:ext>
            </p:extLst>
          </p:nvPr>
        </p:nvGraphicFramePr>
        <p:xfrm>
          <a:off x="3449790" y="5568552"/>
          <a:ext cx="5882355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5655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07750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344598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AC4585-1F55-97C3-D5BE-55B8D273EEEA}"/>
              </a:ext>
            </a:extLst>
          </p:cNvPr>
          <p:cNvSpPr txBox="1"/>
          <p:nvPr/>
        </p:nvSpPr>
        <p:spPr>
          <a:xfrm>
            <a:off x="299884" y="990015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B46F30B-1C5B-41A7-0CFE-383A7492564C}"/>
              </a:ext>
            </a:extLst>
          </p:cNvPr>
          <p:cNvCxnSpPr>
            <a:cxnSpLocks/>
          </p:cNvCxnSpPr>
          <p:nvPr/>
        </p:nvCxnSpPr>
        <p:spPr>
          <a:xfrm flipV="1">
            <a:off x="7763649" y="3337509"/>
            <a:ext cx="0" cy="1420133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E19C5E5-BFAE-5127-D5FD-42D9F47C5A11}"/>
              </a:ext>
            </a:extLst>
          </p:cNvPr>
          <p:cNvCxnSpPr>
            <a:cxnSpLocks/>
          </p:cNvCxnSpPr>
          <p:nvPr/>
        </p:nvCxnSpPr>
        <p:spPr>
          <a:xfrm flipV="1">
            <a:off x="9041158" y="2430139"/>
            <a:ext cx="0" cy="2291763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4404941-5DFA-511E-F41B-81FD740850E1}"/>
              </a:ext>
            </a:extLst>
          </p:cNvPr>
          <p:cNvCxnSpPr>
            <a:cxnSpLocks/>
          </p:cNvCxnSpPr>
          <p:nvPr/>
        </p:nvCxnSpPr>
        <p:spPr>
          <a:xfrm flipH="1">
            <a:off x="4029849" y="2470779"/>
            <a:ext cx="4918179" cy="0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9D1606F-79C3-7FD9-FB56-C35D0B2F1195}"/>
              </a:ext>
            </a:extLst>
          </p:cNvPr>
          <p:cNvCxnSpPr>
            <a:cxnSpLocks/>
          </p:cNvCxnSpPr>
          <p:nvPr/>
        </p:nvCxnSpPr>
        <p:spPr>
          <a:xfrm flipH="1">
            <a:off x="3970900" y="3274687"/>
            <a:ext cx="3792749" cy="3501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8227859D-FDE2-1453-2A8F-8B4EFF19AD80}"/>
              </a:ext>
            </a:extLst>
          </p:cNvPr>
          <p:cNvSpPr/>
          <p:nvPr/>
        </p:nvSpPr>
        <p:spPr>
          <a:xfrm>
            <a:off x="8790026" y="4796166"/>
            <a:ext cx="542119" cy="2799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518EB89-2A7B-CB55-482B-F3EFF4F0904B}"/>
              </a:ext>
            </a:extLst>
          </p:cNvPr>
          <p:cNvSpPr/>
          <p:nvPr/>
        </p:nvSpPr>
        <p:spPr>
          <a:xfrm>
            <a:off x="7459751" y="4810925"/>
            <a:ext cx="542119" cy="2799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7F9EE1F-17C6-E90D-466C-C41F70C30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238" y="3074054"/>
            <a:ext cx="420660" cy="3901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845661-CB34-816E-A313-9B5FEDD62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9088" y="2286604"/>
            <a:ext cx="420660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5958B7-6C57-4DD8-51D3-6A6B9DFD3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559"/>
          <a:stretch>
            <a:fillRect/>
          </a:stretch>
        </p:blipFill>
        <p:spPr>
          <a:xfrm>
            <a:off x="5852506" y="2095499"/>
            <a:ext cx="4938333" cy="3080420"/>
          </a:xfrm>
          <a:prstGeom prst="rect">
            <a:avLst/>
          </a:prstGeom>
        </p:spPr>
      </p:pic>
      <p:pic>
        <p:nvPicPr>
          <p:cNvPr id="451" name="Google Shape;45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C5CE5275-7B7F-84B4-6BEE-9FDFC9590627}"/>
              </a:ext>
            </a:extLst>
          </p:cNvPr>
          <p:cNvSpPr txBox="1"/>
          <p:nvPr/>
        </p:nvSpPr>
        <p:spPr>
          <a:xfrm>
            <a:off x="414525" y="102063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Je décris la variation observée  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82D13C5-3C7C-F955-A8A4-D49E9C02EA95}"/>
              </a:ext>
            </a:extLst>
          </p:cNvPr>
          <p:cNvSpPr txBox="1"/>
          <p:nvPr/>
        </p:nvSpPr>
        <p:spPr>
          <a:xfrm>
            <a:off x="1080268" y="5833285"/>
            <a:ext cx="7752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à 8 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 longueur de la plante </a:t>
            </a:r>
            <a:r>
              <a:rPr lang="fr-FR" sz="2000" b="1" dirty="0"/>
              <a:t>augmente</a:t>
            </a:r>
            <a:r>
              <a:rPr lang="fr-FR" sz="2000" dirty="0"/>
              <a:t> de 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0,5 à 6 cm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A5D96EF-05C7-2291-41E5-26F806C9CDD3}"/>
              </a:ext>
            </a:extLst>
          </p:cNvPr>
          <p:cNvSpPr txBox="1"/>
          <p:nvPr/>
        </p:nvSpPr>
        <p:spPr>
          <a:xfrm rot="19604251">
            <a:off x="7028768" y="3390718"/>
            <a:ext cx="114662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Augmente</a:t>
            </a:r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0B2A4F55-F5AA-94AF-6EF5-E06A8A65DFFA}"/>
              </a:ext>
            </a:extLst>
          </p:cNvPr>
          <p:cNvSpPr/>
          <p:nvPr/>
        </p:nvSpPr>
        <p:spPr>
          <a:xfrm rot="19608220">
            <a:off x="7381904" y="3731268"/>
            <a:ext cx="849323" cy="144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7681143-D536-9295-38B5-910A38BFDB74}"/>
              </a:ext>
            </a:extLst>
          </p:cNvPr>
          <p:cNvSpPr/>
          <p:nvPr/>
        </p:nvSpPr>
        <p:spPr>
          <a:xfrm>
            <a:off x="6871123" y="5798131"/>
            <a:ext cx="134546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2B34E67-E3E6-129F-5873-69CA15B467DE}"/>
              </a:ext>
            </a:extLst>
          </p:cNvPr>
          <p:cNvSpPr/>
          <p:nvPr/>
        </p:nvSpPr>
        <p:spPr>
          <a:xfrm>
            <a:off x="1075439" y="5842936"/>
            <a:ext cx="165342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6D62C4F0-94B3-5C6B-AA5B-728D9E8C64D9}"/>
              </a:ext>
            </a:extLst>
          </p:cNvPr>
          <p:cNvCxnSpPr>
            <a:cxnSpLocks/>
            <a:endCxn id="46" idx="2"/>
          </p:cNvCxnSpPr>
          <p:nvPr/>
        </p:nvCxnSpPr>
        <p:spPr>
          <a:xfrm flipV="1">
            <a:off x="1890728" y="6212268"/>
            <a:ext cx="11425" cy="16017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09717649-C4D6-5C27-B5E2-AD397BF0BB7A}"/>
              </a:ext>
            </a:extLst>
          </p:cNvPr>
          <p:cNvCxnSpPr>
            <a:cxnSpLocks/>
          </p:cNvCxnSpPr>
          <p:nvPr/>
        </p:nvCxnSpPr>
        <p:spPr>
          <a:xfrm>
            <a:off x="1890728" y="6372441"/>
            <a:ext cx="672081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3AC7CECB-C817-0F20-86E6-AA96FF3B733A}"/>
              </a:ext>
            </a:extLst>
          </p:cNvPr>
          <p:cNvCxnSpPr>
            <a:cxnSpLocks/>
          </p:cNvCxnSpPr>
          <p:nvPr/>
        </p:nvCxnSpPr>
        <p:spPr>
          <a:xfrm flipV="1">
            <a:off x="8585185" y="5314965"/>
            <a:ext cx="11425" cy="105747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3" name="Connecteur : en angle 62">
            <a:extLst>
              <a:ext uri="{FF2B5EF4-FFF2-40B4-BE49-F238E27FC236}">
                <a16:creationId xmlns:a16="http://schemas.microsoft.com/office/drawing/2014/main" id="{B2383FE6-E74C-28A6-0BF6-8C4D82985020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5085326" y="3339603"/>
            <a:ext cx="2627280" cy="2289776"/>
          </a:xfrm>
          <a:prstGeom prst="bentConnector3">
            <a:avLst>
              <a:gd name="adj1" fmla="val 8779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8" name="Connecteur droit 467">
            <a:extLst>
              <a:ext uri="{FF2B5EF4-FFF2-40B4-BE49-F238E27FC236}">
                <a16:creationId xmlns:a16="http://schemas.microsoft.com/office/drawing/2014/main" id="{C8701826-CB09-AA31-7B48-AE722EE623F6}"/>
              </a:ext>
            </a:extLst>
          </p:cNvPr>
          <p:cNvCxnSpPr>
            <a:cxnSpLocks/>
          </p:cNvCxnSpPr>
          <p:nvPr/>
        </p:nvCxnSpPr>
        <p:spPr>
          <a:xfrm>
            <a:off x="5273786" y="3154881"/>
            <a:ext cx="34137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934D39B-6C63-776B-0EEB-0214319A80D9}"/>
              </a:ext>
            </a:extLst>
          </p:cNvPr>
          <p:cNvCxnSpPr>
            <a:cxnSpLocks/>
          </p:cNvCxnSpPr>
          <p:nvPr/>
        </p:nvCxnSpPr>
        <p:spPr>
          <a:xfrm>
            <a:off x="6208741" y="5267755"/>
            <a:ext cx="465590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25494E2-26AB-07CA-93F4-16B516805DDC}"/>
              </a:ext>
            </a:extLst>
          </p:cNvPr>
          <p:cNvCxnSpPr>
            <a:cxnSpLocks/>
          </p:cNvCxnSpPr>
          <p:nvPr/>
        </p:nvCxnSpPr>
        <p:spPr>
          <a:xfrm flipH="1" flipV="1">
            <a:off x="5600451" y="2408903"/>
            <a:ext cx="14713" cy="21139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8E19FD0-D6FB-C4A9-4D2E-C7F736ABB552}"/>
              </a:ext>
            </a:extLst>
          </p:cNvPr>
          <p:cNvCxnSpPr>
            <a:cxnSpLocks/>
            <a:stCxn id="33" idx="1"/>
            <a:endCxn id="13" idx="0"/>
          </p:cNvCxnSpPr>
          <p:nvPr/>
        </p:nvCxnSpPr>
        <p:spPr>
          <a:xfrm flipH="1">
            <a:off x="5837794" y="3859055"/>
            <a:ext cx="1284902" cy="19744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F351C97-7200-809F-14EB-A3ADEA7A3797}"/>
              </a:ext>
            </a:extLst>
          </p:cNvPr>
          <p:cNvSpPr txBox="1"/>
          <p:nvPr/>
        </p:nvSpPr>
        <p:spPr>
          <a:xfrm>
            <a:off x="5165063" y="5833456"/>
            <a:ext cx="1345462" cy="334007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B9D386-9ED8-C079-1989-097137C94479}"/>
              </a:ext>
            </a:extLst>
          </p:cNvPr>
          <p:cNvSpPr txBox="1"/>
          <p:nvPr/>
        </p:nvSpPr>
        <p:spPr>
          <a:xfrm>
            <a:off x="359391" y="5313436"/>
            <a:ext cx="3184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1B964F-E212-5126-CCF6-5ED83D720AC0}"/>
              </a:ext>
            </a:extLst>
          </p:cNvPr>
          <p:cNvSpPr txBox="1"/>
          <p:nvPr/>
        </p:nvSpPr>
        <p:spPr>
          <a:xfrm>
            <a:off x="1075440" y="263517"/>
            <a:ext cx="8654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quatrième étape:  Je décris les variations observées </a:t>
            </a:r>
          </a:p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cette étape je vais utiliser toutes les informations précédentes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2B83EE-8294-A1E8-8E94-1FD7BA8A93BA}"/>
              </a:ext>
            </a:extLst>
          </p:cNvPr>
          <p:cNvSpPr txBox="1"/>
          <p:nvPr/>
        </p:nvSpPr>
        <p:spPr>
          <a:xfrm>
            <a:off x="455449" y="1722533"/>
            <a:ext cx="4500987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détermine les valeurs de l’axe horizontal: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… à …. Jours.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780752-D424-2976-D896-AB8EFB53F04A}"/>
              </a:ext>
            </a:extLst>
          </p:cNvPr>
          <p:cNvSpPr txBox="1"/>
          <p:nvPr/>
        </p:nvSpPr>
        <p:spPr>
          <a:xfrm>
            <a:off x="449243" y="2642507"/>
            <a:ext cx="4513399" cy="1464231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J’observe l’allure de la courbe et je décris la variation de la variable dépendante en utilisant : « 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augmente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», « 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diminue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ou «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reste stable 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1BB373-DC3D-CF4B-4334-0A5DE0D458FA}"/>
              </a:ext>
            </a:extLst>
          </p:cNvPr>
          <p:cNvSpPr txBox="1"/>
          <p:nvPr/>
        </p:nvSpPr>
        <p:spPr>
          <a:xfrm>
            <a:off x="455449" y="4207978"/>
            <a:ext cx="4500987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note la variation des valeurs de l’axe vertical 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… à …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" grpId="0" animBg="1"/>
      <p:bldP spid="45" grpId="0" animBg="1"/>
      <p:bldP spid="46" grpId="0" animBg="1"/>
      <p:bldP spid="13" grpId="0" animBg="1"/>
      <p:bldP spid="3" grpId="0" animBg="1"/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EFD45ECF-A47B-457F-9B32-10EE430D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6FA0AE1-9C5C-4099-537D-CDDCE2092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640" y="1097092"/>
            <a:ext cx="4130285" cy="246215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B21B01CE-FE24-C874-35BD-C191B71094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EDF393F-7EB2-32FC-6BFE-D8ECF012CDED}"/>
              </a:ext>
            </a:extLst>
          </p:cNvPr>
          <p:cNvSpPr/>
          <p:nvPr/>
        </p:nvSpPr>
        <p:spPr>
          <a:xfrm>
            <a:off x="9055510" y="4644229"/>
            <a:ext cx="1681316" cy="335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DE89718-2144-AFA6-5C26-A8C4C49AACA9}"/>
              </a:ext>
            </a:extLst>
          </p:cNvPr>
          <p:cNvSpPr txBox="1"/>
          <p:nvPr/>
        </p:nvSpPr>
        <p:spPr>
          <a:xfrm>
            <a:off x="403122" y="1090727"/>
            <a:ext cx="4914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Je </a:t>
            </a:r>
            <a:r>
              <a:rPr lang="fr-FR" sz="2400" b="1" dirty="0">
                <a:solidFill>
                  <a:srgbClr val="242021"/>
                </a:solidFill>
                <a:latin typeface="Calibri-Bold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b="1" i="0" dirty="0">
                <a:solidFill>
                  <a:srgbClr val="242021"/>
                </a:solidFill>
                <a:effectLst/>
                <a:latin typeface="Calibri-Bold"/>
              </a:rPr>
              <a:t>alcule la variation</a:t>
            </a:r>
            <a:endParaRPr lang="fr-F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A766FB2-5376-928E-AB7B-251CA665EB85}"/>
              </a:ext>
            </a:extLst>
          </p:cNvPr>
          <p:cNvSpPr txBox="1"/>
          <p:nvPr/>
        </p:nvSpPr>
        <p:spPr>
          <a:xfrm>
            <a:off x="1037392" y="31177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Cinquième étape: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1D3820-B747-75FB-2B71-50DBCFEF96DD}"/>
              </a:ext>
            </a:extLst>
          </p:cNvPr>
          <p:cNvSpPr txBox="1"/>
          <p:nvPr/>
        </p:nvSpPr>
        <p:spPr>
          <a:xfrm>
            <a:off x="408127" y="3691308"/>
            <a:ext cx="571336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-Au jour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 longueur de la plantule est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cm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B508D8D-4B7E-2782-24AF-530AFC6333BC}"/>
              </a:ext>
            </a:extLst>
          </p:cNvPr>
          <p:cNvSpPr txBox="1"/>
          <p:nvPr/>
        </p:nvSpPr>
        <p:spPr>
          <a:xfrm>
            <a:off x="403122" y="1773191"/>
            <a:ext cx="5466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Exemple: je calcule la variation de la longueur</a:t>
            </a:r>
          </a:p>
          <a:p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de la plantule entre 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le jour 2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et 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le jour 6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endParaRPr lang="fr-FR" sz="2000" dirty="0">
              <a:solidFill>
                <a:srgbClr val="0070C0"/>
              </a:solidFill>
            </a:endParaRP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1B2F900-F4DB-D901-CCA8-36904E6BF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65400"/>
              </p:ext>
            </p:extLst>
          </p:nvPr>
        </p:nvGraphicFramePr>
        <p:xfrm>
          <a:off x="6263148" y="3944454"/>
          <a:ext cx="5584723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9342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648929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698090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589936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81067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381067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8A9CAF4-23A0-C444-A573-723AC1C4BCE6}"/>
              </a:ext>
            </a:extLst>
          </p:cNvPr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Extraire les valeurs à partir du tableau.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1F9859-E05C-8C9E-759C-5D7B3465DE39}"/>
              </a:ext>
            </a:extLst>
          </p:cNvPr>
          <p:cNvSpPr txBox="1"/>
          <p:nvPr/>
        </p:nvSpPr>
        <p:spPr>
          <a:xfrm>
            <a:off x="1447594" y="5152033"/>
            <a:ext cx="9631107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Donc, La </a:t>
            </a:r>
            <a:r>
              <a:rPr lang="fr-FR" sz="220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la longueur de la plantule entre </a:t>
            </a:r>
            <a:r>
              <a:rPr lang="fr-FR" sz="22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jour 2 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le </a:t>
            </a:r>
            <a:r>
              <a:rPr lang="fr-FR" sz="22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 6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de :</a:t>
            </a:r>
          </a:p>
          <a:p>
            <a:pPr algn="ctr">
              <a:lnSpc>
                <a:spcPct val="150000"/>
              </a:lnSpc>
            </a:pP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cm  </a:t>
            </a:r>
            <a:r>
              <a:rPr lang="fr-FR" sz="2200" b="0" i="0" dirty="0">
                <a:solidFill>
                  <a:srgbClr val="373B7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sz="2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 = 3 cm</a:t>
            </a:r>
            <a:r>
              <a:rPr lang="fr-FR" sz="2200" b="0" i="0" dirty="0">
                <a:solidFill>
                  <a:srgbClr val="373B7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97A098-3A83-E00E-CA2D-5CFA5AA9FE89}"/>
              </a:ext>
            </a:extLst>
          </p:cNvPr>
          <p:cNvSpPr txBox="1"/>
          <p:nvPr/>
        </p:nvSpPr>
        <p:spPr>
          <a:xfrm>
            <a:off x="403122" y="315913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4202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jour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 longueur de la plantule est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cm.</a:t>
            </a:r>
            <a:endParaRPr lang="fr-FR" sz="20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3CA95A7-F4E2-6453-135E-22A7E670C7B6}"/>
              </a:ext>
            </a:extLst>
          </p:cNvPr>
          <p:cNvSpPr/>
          <p:nvPr/>
        </p:nvSpPr>
        <p:spPr>
          <a:xfrm>
            <a:off x="9311148" y="3973950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8EADFFC-F5DB-24F6-B5FF-50359FDA51F9}"/>
              </a:ext>
            </a:extLst>
          </p:cNvPr>
          <p:cNvSpPr/>
          <p:nvPr/>
        </p:nvSpPr>
        <p:spPr>
          <a:xfrm>
            <a:off x="9311147" y="4389049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1D4FF-836A-1F04-CBE2-61622085B49E}"/>
              </a:ext>
            </a:extLst>
          </p:cNvPr>
          <p:cNvSpPr/>
          <p:nvPr/>
        </p:nvSpPr>
        <p:spPr>
          <a:xfrm>
            <a:off x="10656621" y="3973288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EC59731-51B9-B5FA-C031-51099D30B521}"/>
              </a:ext>
            </a:extLst>
          </p:cNvPr>
          <p:cNvSpPr/>
          <p:nvPr/>
        </p:nvSpPr>
        <p:spPr>
          <a:xfrm>
            <a:off x="10726993" y="4368323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26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4" grpId="0"/>
      <p:bldP spid="5" grpId="0" animBg="1"/>
      <p:bldP spid="6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05A1E8D-6417-00CB-3E2E-D67CDE64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0404D5-CD3A-8547-D48E-B0EDCB30D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805"/>
          <a:stretch>
            <a:fillRect/>
          </a:stretch>
        </p:blipFill>
        <p:spPr>
          <a:xfrm>
            <a:off x="1263604" y="1469267"/>
            <a:ext cx="5850560" cy="3458180"/>
          </a:xfrm>
          <a:prstGeom prst="rect">
            <a:avLst/>
          </a:prstGeom>
        </p:spPr>
      </p:pic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9A421E5-A4C7-0241-3558-C28A52C688AF}"/>
              </a:ext>
            </a:extLst>
          </p:cNvPr>
          <p:cNvCxnSpPr>
            <a:cxnSpLocks/>
          </p:cNvCxnSpPr>
          <p:nvPr/>
        </p:nvCxnSpPr>
        <p:spPr>
          <a:xfrm flipV="1">
            <a:off x="4096077" y="3365913"/>
            <a:ext cx="0" cy="10954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33C8DC0E-3807-D76A-8877-C46CC7B916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E1DFB3-21B0-EE05-F7C6-A7802ACFE1F9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Pour récapituler , pour lire un graphique je dois 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C9EC8A-9CB6-48E2-12D5-E0E4D3FA11C8}"/>
              </a:ext>
            </a:extLst>
          </p:cNvPr>
          <p:cNvGrpSpPr/>
          <p:nvPr/>
        </p:nvGrpSpPr>
        <p:grpSpPr>
          <a:xfrm>
            <a:off x="779954" y="5291245"/>
            <a:ext cx="6341933" cy="374571"/>
            <a:chOff x="779954" y="5291245"/>
            <a:chExt cx="6341933" cy="374571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EA7BEB1E-029E-602E-7AEA-0D06201793AB}"/>
                </a:ext>
              </a:extLst>
            </p:cNvPr>
            <p:cNvSpPr/>
            <p:nvPr/>
          </p:nvSpPr>
          <p:spPr>
            <a:xfrm>
              <a:off x="779954" y="531574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D6FDEB8-1E5D-9BEA-C171-27C24ECC3040}"/>
                </a:ext>
              </a:extLst>
            </p:cNvPr>
            <p:cNvSpPr txBox="1"/>
            <p:nvPr/>
          </p:nvSpPr>
          <p:spPr>
            <a:xfrm>
              <a:off x="1141175" y="5291245"/>
              <a:ext cx="5980712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tx1"/>
                  </a:solidFill>
                </a:rPr>
                <a:t>Variation de </a:t>
              </a:r>
              <a:r>
                <a:rPr lang="fr-FR" sz="1600" b="1" dirty="0">
                  <a:solidFill>
                    <a:srgbClr val="0070C0"/>
                  </a:solidFill>
                </a:rPr>
                <a:t>la longueur de la plantule  </a:t>
              </a:r>
              <a:r>
                <a:rPr lang="fr-FR" sz="1600" dirty="0">
                  <a:solidFill>
                    <a:schemeClr val="tx1"/>
                  </a:solidFill>
                </a:rPr>
                <a:t>en fonction du </a:t>
              </a:r>
              <a:r>
                <a:rPr lang="fr-FR" sz="1600" b="1" dirty="0">
                  <a:solidFill>
                    <a:srgbClr val="C00000"/>
                  </a:solidFill>
                </a:rPr>
                <a:t>temps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139A47CA-30F6-CE55-5916-E8C794198D89}"/>
              </a:ext>
            </a:extLst>
          </p:cNvPr>
          <p:cNvGrpSpPr/>
          <p:nvPr/>
        </p:nvGrpSpPr>
        <p:grpSpPr>
          <a:xfrm>
            <a:off x="7469854" y="2110069"/>
            <a:ext cx="4082267" cy="369688"/>
            <a:chOff x="7469854" y="2110069"/>
            <a:chExt cx="4082267" cy="369688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B72EBDE-0ABD-61E7-9213-FA6CE04219BF}"/>
                </a:ext>
              </a:extLst>
            </p:cNvPr>
            <p:cNvSpPr/>
            <p:nvPr/>
          </p:nvSpPr>
          <p:spPr>
            <a:xfrm>
              <a:off x="7469854" y="215709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a</a:t>
              </a:r>
              <a:endParaRPr lang="fr-FR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30503AE-2F9D-56BA-6D20-51210CE2DFB1}"/>
                </a:ext>
              </a:extLst>
            </p:cNvPr>
            <p:cNvSpPr txBox="1"/>
            <p:nvPr/>
          </p:nvSpPr>
          <p:spPr>
            <a:xfrm>
              <a:off x="7876405" y="2110069"/>
              <a:ext cx="3675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variables et leurs unités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C87D60F0-5DF3-838C-8B5C-5C1347C24382}"/>
              </a:ext>
            </a:extLst>
          </p:cNvPr>
          <p:cNvGrpSpPr/>
          <p:nvPr/>
        </p:nvGrpSpPr>
        <p:grpSpPr>
          <a:xfrm>
            <a:off x="7475165" y="2623161"/>
            <a:ext cx="2242903" cy="369332"/>
            <a:chOff x="7475165" y="2623161"/>
            <a:chExt cx="2242903" cy="369332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9108AF8A-2090-7906-DF58-1C21605905AD}"/>
                </a:ext>
              </a:extLst>
            </p:cNvPr>
            <p:cNvSpPr/>
            <p:nvPr/>
          </p:nvSpPr>
          <p:spPr>
            <a:xfrm>
              <a:off x="7475165" y="26638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DCD41E7-87AB-4154-2B72-A1BF64C66EC2}"/>
                </a:ext>
              </a:extLst>
            </p:cNvPr>
            <p:cNvSpPr txBox="1"/>
            <p:nvPr/>
          </p:nvSpPr>
          <p:spPr>
            <a:xfrm>
              <a:off x="7876405" y="2623161"/>
              <a:ext cx="18416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 le titre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8D0A6F8-D653-F163-D6F6-F93427B42E86}"/>
              </a:ext>
            </a:extLst>
          </p:cNvPr>
          <p:cNvGrpSpPr/>
          <p:nvPr/>
        </p:nvGrpSpPr>
        <p:grpSpPr>
          <a:xfrm>
            <a:off x="7469854" y="3136253"/>
            <a:ext cx="3787045" cy="369332"/>
            <a:chOff x="7469854" y="3136253"/>
            <a:chExt cx="3787045" cy="369332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8B8EDD9D-0F39-01A4-F829-021CC534D7C0}"/>
                </a:ext>
              </a:extLst>
            </p:cNvPr>
            <p:cNvSpPr/>
            <p:nvPr/>
          </p:nvSpPr>
          <p:spPr>
            <a:xfrm>
              <a:off x="7469854" y="3167655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c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620D05-56DE-4ECC-E66E-CD63504F993A}"/>
                </a:ext>
              </a:extLst>
            </p:cNvPr>
            <p:cNvSpPr txBox="1"/>
            <p:nvPr/>
          </p:nvSpPr>
          <p:spPr>
            <a:xfrm>
              <a:off x="7876405" y="3136253"/>
              <a:ext cx="33804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de la courbe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EF54309-2427-3B39-B8C2-A3DFB25B8278}"/>
              </a:ext>
            </a:extLst>
          </p:cNvPr>
          <p:cNvGrpSpPr/>
          <p:nvPr/>
        </p:nvGrpSpPr>
        <p:grpSpPr>
          <a:xfrm>
            <a:off x="7479881" y="4991893"/>
            <a:ext cx="2608136" cy="369332"/>
            <a:chOff x="7479881" y="4991893"/>
            <a:chExt cx="2608136" cy="369332"/>
          </a:xfrm>
        </p:grpSpPr>
        <p:sp>
          <p:nvSpPr>
            <p:cNvPr id="449" name="Ellipse 448">
              <a:extLst>
                <a:ext uri="{FF2B5EF4-FFF2-40B4-BE49-F238E27FC236}">
                  <a16:creationId xmlns:a16="http://schemas.microsoft.com/office/drawing/2014/main" id="{E7BBF168-8586-6BB4-DD4E-7C842E15FAD5}"/>
                </a:ext>
              </a:extLst>
            </p:cNvPr>
            <p:cNvSpPr/>
            <p:nvPr/>
          </p:nvSpPr>
          <p:spPr>
            <a:xfrm>
              <a:off x="7479881" y="500464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e</a:t>
              </a:r>
              <a:endParaRPr lang="fr-FR" b="1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4D1D947-0B96-0333-55B7-CCCA9B6E5663}"/>
                </a:ext>
              </a:extLst>
            </p:cNvPr>
            <p:cNvSpPr txBox="1"/>
            <p:nvPr/>
          </p:nvSpPr>
          <p:spPr>
            <a:xfrm>
              <a:off x="7880078" y="4991893"/>
              <a:ext cx="22079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variation </a:t>
              </a:r>
            </a:p>
          </p:txBody>
        </p:sp>
      </p:grp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C6DFD1B-1ED7-2E21-BB19-221F3C7CAB92}"/>
              </a:ext>
            </a:extLst>
          </p:cNvPr>
          <p:cNvCxnSpPr>
            <a:cxnSpLocks/>
          </p:cNvCxnSpPr>
          <p:nvPr/>
        </p:nvCxnSpPr>
        <p:spPr>
          <a:xfrm flipH="1">
            <a:off x="1584383" y="3298878"/>
            <a:ext cx="25172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60" name="Ellipse 459">
            <a:extLst>
              <a:ext uri="{FF2B5EF4-FFF2-40B4-BE49-F238E27FC236}">
                <a16:creationId xmlns:a16="http://schemas.microsoft.com/office/drawing/2014/main" id="{09C86EFF-0506-FC5B-1F73-F5FA71C0A0A3}"/>
              </a:ext>
            </a:extLst>
          </p:cNvPr>
          <p:cNvSpPr/>
          <p:nvPr/>
        </p:nvSpPr>
        <p:spPr>
          <a:xfrm>
            <a:off x="4131531" y="3160469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c</a:t>
            </a:r>
          </a:p>
        </p:txBody>
      </p:sp>
      <p:sp>
        <p:nvSpPr>
          <p:cNvPr id="462" name="Ellipse 461">
            <a:extLst>
              <a:ext uri="{FF2B5EF4-FFF2-40B4-BE49-F238E27FC236}">
                <a16:creationId xmlns:a16="http://schemas.microsoft.com/office/drawing/2014/main" id="{D4C088E4-3D2B-6DE3-D288-9C4005920E85}"/>
              </a:ext>
            </a:extLst>
          </p:cNvPr>
          <p:cNvSpPr/>
          <p:nvPr/>
        </p:nvSpPr>
        <p:spPr>
          <a:xfrm>
            <a:off x="4982717" y="237179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d</a:t>
            </a:r>
          </a:p>
        </p:txBody>
      </p:sp>
      <p:sp>
        <p:nvSpPr>
          <p:cNvPr id="467" name="Flèche : bas 466">
            <a:extLst>
              <a:ext uri="{FF2B5EF4-FFF2-40B4-BE49-F238E27FC236}">
                <a16:creationId xmlns:a16="http://schemas.microsoft.com/office/drawing/2014/main" id="{F6B1F5C6-4CEA-F93D-9285-4073CD119FEB}"/>
              </a:ext>
            </a:extLst>
          </p:cNvPr>
          <p:cNvSpPr/>
          <p:nvPr/>
        </p:nvSpPr>
        <p:spPr>
          <a:xfrm rot="14722122">
            <a:off x="5249250" y="2456095"/>
            <a:ext cx="114935" cy="55327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98B45B2-617C-6635-5B02-894014549851}"/>
              </a:ext>
            </a:extLst>
          </p:cNvPr>
          <p:cNvSpPr/>
          <p:nvPr/>
        </p:nvSpPr>
        <p:spPr>
          <a:xfrm>
            <a:off x="6166273" y="4369330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B46D65A-3FA9-7956-417C-458623FDDAF5}"/>
              </a:ext>
            </a:extLst>
          </p:cNvPr>
          <p:cNvCxnSpPr/>
          <p:nvPr/>
        </p:nvCxnSpPr>
        <p:spPr>
          <a:xfrm>
            <a:off x="1147465" y="2968158"/>
            <a:ext cx="0" cy="11477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5524BF5-6980-1FAC-06AD-207DD1857EA7}"/>
              </a:ext>
            </a:extLst>
          </p:cNvPr>
          <p:cNvCxnSpPr>
            <a:cxnSpLocks/>
          </p:cNvCxnSpPr>
          <p:nvPr/>
        </p:nvCxnSpPr>
        <p:spPr>
          <a:xfrm flipH="1" flipV="1">
            <a:off x="2859494" y="4848791"/>
            <a:ext cx="258175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F16B156-51C8-F057-2048-36AA88705F7B}"/>
              </a:ext>
            </a:extLst>
          </p:cNvPr>
          <p:cNvGrpSpPr/>
          <p:nvPr/>
        </p:nvGrpSpPr>
        <p:grpSpPr>
          <a:xfrm>
            <a:off x="3837610" y="4734851"/>
            <a:ext cx="330354" cy="369332"/>
            <a:chOff x="3837610" y="4734851"/>
            <a:chExt cx="330354" cy="369332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352529EC-3F35-28BE-D90D-D3EB04838938}"/>
                </a:ext>
              </a:extLst>
            </p:cNvPr>
            <p:cNvSpPr/>
            <p:nvPr/>
          </p:nvSpPr>
          <p:spPr>
            <a:xfrm>
              <a:off x="3837610" y="47716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7B4A371-2971-2729-F4A2-803D69EB59E7}"/>
                </a:ext>
              </a:extLst>
            </p:cNvPr>
            <p:cNvSpPr txBox="1"/>
            <p:nvPr/>
          </p:nvSpPr>
          <p:spPr>
            <a:xfrm>
              <a:off x="3847442" y="4734851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2C166913-40D7-9CA9-40B3-9E333C8BE50E}"/>
              </a:ext>
            </a:extLst>
          </p:cNvPr>
          <p:cNvSpPr/>
          <p:nvPr/>
        </p:nvSpPr>
        <p:spPr>
          <a:xfrm>
            <a:off x="713393" y="338070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e</a:t>
            </a:r>
            <a:endParaRPr lang="fr-FR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3D00CDB-3A58-AC29-C534-54AB614483FE}"/>
              </a:ext>
            </a:extLst>
          </p:cNvPr>
          <p:cNvSpPr/>
          <p:nvPr/>
        </p:nvSpPr>
        <p:spPr>
          <a:xfrm>
            <a:off x="2859494" y="114660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7F8D255-5702-13B5-E6D5-4AF7900F8005}"/>
              </a:ext>
            </a:extLst>
          </p:cNvPr>
          <p:cNvGrpSpPr/>
          <p:nvPr/>
        </p:nvGrpSpPr>
        <p:grpSpPr>
          <a:xfrm>
            <a:off x="7477947" y="3649345"/>
            <a:ext cx="4315999" cy="1134666"/>
            <a:chOff x="7477947" y="3649345"/>
            <a:chExt cx="4315999" cy="1134666"/>
          </a:xfrm>
        </p:grpSpPr>
        <p:sp>
          <p:nvSpPr>
            <p:cNvPr id="453" name="Ellipse 452">
              <a:extLst>
                <a:ext uri="{FF2B5EF4-FFF2-40B4-BE49-F238E27FC236}">
                  <a16:creationId xmlns:a16="http://schemas.microsoft.com/office/drawing/2014/main" id="{8957D605-4711-A8BC-28F5-1ED424DCE715}"/>
                </a:ext>
              </a:extLst>
            </p:cNvPr>
            <p:cNvSpPr/>
            <p:nvPr/>
          </p:nvSpPr>
          <p:spPr>
            <a:xfrm>
              <a:off x="7477947" y="367142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d</a:t>
              </a:r>
              <a:endParaRPr lang="fr-FR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8BC250-9B53-6F48-2C5B-8485A2740A87}"/>
                </a:ext>
              </a:extLst>
            </p:cNvPr>
            <p:cNvSpPr txBox="1"/>
            <p:nvPr/>
          </p:nvSpPr>
          <p:spPr>
            <a:xfrm>
              <a:off x="7876405" y="3649345"/>
              <a:ext cx="33314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écrire les variations observées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6A8C813-9D8C-B2D9-6856-63E794244652}"/>
                </a:ext>
              </a:extLst>
            </p:cNvPr>
            <p:cNvSpPr txBox="1"/>
            <p:nvPr/>
          </p:nvSpPr>
          <p:spPr>
            <a:xfrm>
              <a:off x="7876405" y="4199236"/>
              <a:ext cx="3917541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……  </a:t>
              </a: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la variable dépendante </a:t>
              </a:r>
              <a:r>
                <a:rPr lang="fr-FR" b="1" dirty="0"/>
                <a:t>augmente / diminue / reste stable</a:t>
              </a:r>
              <a:r>
                <a:rPr lang="fr-FR" dirty="0"/>
                <a:t> </a:t>
              </a:r>
              <a:r>
                <a:rPr lang="fr-FR" sz="1600" dirty="0"/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…. </a:t>
              </a:r>
              <a:endParaRPr lang="fr-FR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57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" grpId="0" animBg="1"/>
      <p:bldP spid="462" grpId="0" animBg="1"/>
      <p:bldP spid="467" grpId="0" animBg="1"/>
      <p:bldP spid="3" grpId="0" animBg="1"/>
      <p:bldP spid="24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F3D2-E854-F854-F8B7-CE19AA2C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1912CCB-886E-ED86-7C65-E622A297DB10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CF496310-EE3C-0275-BE5F-06E2F01B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DAB2101F-DC81-4075-A6FB-64FB86D4D9D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48CE1-7E59-7F4C-F5D4-FFADA5DB5C27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8F99AF52-420C-7102-7AD5-6E6833BE787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51491A2-1980-F4FE-DF98-A112ACC2EAAC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109640B-E02D-6DEF-7011-3031381BA17E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F2A781-E40C-DC67-4166-808D38698CB2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B2D4210D-65C6-4DD6-1452-16F7A067636E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68817636-A5A1-165F-FCEB-72BBD25A8AC4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3C9EF98-33D5-A5CE-0B13-BD6B14A5A98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2913FE1-B388-E345-1AA9-12BDEFCA29CA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C29D6088-F11F-20FD-CAE8-90384DF79543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43A98884-A4A9-F783-8977-F78DF041C9EF}"/>
              </a:ext>
            </a:extLst>
          </p:cNvPr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A288E92-2CA8-3E71-42AC-EE543AAAD8D5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98DD933F-F96E-9AFD-A256-B856B3FD6FA5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69F42D34-E56B-8CA8-1860-44F1511FEB1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AB158AC-44FF-9084-B0A3-DBCF0344DCF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2D0DB430-7438-84E8-6DF0-B9BDDC45A89C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AAD54B57-FE42-8C4D-5107-5EF289B64290}"/>
              </a:ext>
            </a:extLst>
          </p:cNvPr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8AD1EF59-C190-522E-3AEF-9B4B76C05565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4A4565A-C55E-43A9-9095-2889ADD37065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8A296D45-50EE-2F94-301F-D4C3023E820C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4720330A-AF86-F008-7C68-490D3F7C294F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BE644F3D-8F8E-2FC1-769E-D2FEBE637810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E320093C-0148-7395-8A52-C27826658DCF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933272D6-06E9-C919-6DEF-8704E862D0DA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0F473CC-2E24-4C97-7CB0-E276E344FF78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001634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Pratique guidée  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</a:t>
            </a:r>
            <a:r>
              <a:rPr lang="ar-MA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834B5-E728-A26A-019A-35A91D30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0D798C6-FA4D-C506-D7CE-C4795E74820D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1196B548-552E-A0BE-EB68-BC7FE257D19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EEE4C0-C941-523B-0829-D446CEB83A82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39B88A-5F2B-060E-43BD-B3277F5CEA64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C6BA218-8587-E6DD-AB1D-711AF777E22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0D2AF5-3B23-6A84-2F26-9E57B1A28ED8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4504EF-C89B-BA6C-C4AF-6B7AE24187D6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67A5D3CD-BE76-A325-5F47-A417F4C964B5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collective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(7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7A13F9-4473-843C-11D3-94D933E30A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6E5A8EC-5667-0081-4F14-DA9FC19F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D50DFAC-2365-C376-E143-3A47A337D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4" y="1925341"/>
            <a:ext cx="5092787" cy="3035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09E30C-C382-5CDF-4F87-A894A9FEFC69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4049B6-F700-15B6-6F0B-D9D9E093C9F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5D24D5B-0B82-E281-D661-C613E932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62C4D4-E839-5406-9DCC-36D5CCFB7DD2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Associez chaque axe avec la variable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D8FFF67A-74DC-BCA0-88DC-0A026DBC8477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CF2142F7-EF25-FBF4-6823-053BE4DA766F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C27A3320-FAAA-ABBA-09F1-F0BE669E8356}"/>
              </a:ext>
            </a:extLst>
          </p:cNvPr>
          <p:cNvSpPr/>
          <p:nvPr/>
        </p:nvSpPr>
        <p:spPr>
          <a:xfrm>
            <a:off x="411309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temps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3CCF9F45-4CD2-115D-5FF9-0C3E1B32FA30}"/>
              </a:ext>
            </a:extLst>
          </p:cNvPr>
          <p:cNvSpPr/>
          <p:nvPr/>
        </p:nvSpPr>
        <p:spPr>
          <a:xfrm>
            <a:off x="560438" y="5035130"/>
            <a:ext cx="261538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longueur de la plantule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3190798-B793-CED3-1804-A43DA06E5732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A1D8976-B504-AAFD-781B-5262272589B6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0485AD6-ACDD-9CA2-C864-32ADEE1A0B70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0C4BA97-8C4D-BC2D-31A1-F4974503CE3A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43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5807120-EB1B-216C-7BF1-7F008A5ADCD7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E50AB2F9-337F-7D9A-3A5A-6B4E4906C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908D6928-D6F1-1E79-A0DB-30FA7822D190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3689D6-BF4F-3B2A-BF8D-60F2372F9CF5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3923930-4639-67A1-F610-0FDF795055A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A355EC0B-1656-397A-D3EA-E4903AECF5A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2474BCA-0141-56B7-7549-7D5B1849A4A8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C28365-6537-6D15-3B8D-4A1C4216349E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263673AD-E76B-7E65-EC03-D40FB0750D17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89FB4A78-BC15-4F82-5729-F0A8F59EEDD2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E83E395C-C584-FEA0-7CA9-E32EB703C3D4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F99EC353-61DD-C908-2D3E-5F3CE6F68721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CBCA0D1-7E6E-E232-C736-DCF25968EF48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A60B402-1035-0C03-A04C-7C06EBA9CBFC}"/>
              </a:ext>
            </a:extLst>
          </p:cNvPr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70982907-0EA6-5AB7-8A15-125E515C6659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35A875A-D8A2-530E-6005-FD5542EB36D3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D7A0AFFF-D481-E8B4-B26B-7B55DDC2BD96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8D0DB9F0-0050-7B79-204C-0B05D78F062D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AA64E3BB-E410-DDEA-7298-BB1674E631C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55BCF14-D18F-FD2C-246A-39A2EB5B9F71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DB74D335-1C48-0D1C-FFD5-F906279F617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FA611F10-5965-88CD-4D7C-0CC921D7411C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D3B94C6-90C0-C908-A1AC-1E41F9E9CFA8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C43650F0-D49D-0132-7812-6C2706F4D44A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DD59D655-6EEB-117F-F24D-B6BCCEE4B859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993E0EA-6402-0B06-EB5A-3E501990472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7254DBC0-0BDB-4654-4396-D13244006BE3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CEB4249-F546-6E6C-C003-82F6CE6E57C7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567012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27A1D47-72EE-C106-A594-1E3C986BD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C66263B2-C311-A676-6993-5ADA4B8D1688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9D45B299-CD0E-C482-09FA-A761679E84C8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07209D84-BA6D-FE46-9C4B-BAA3E25DEEA7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7069792-E5D1-39E1-F682-1A14EE46ABE3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A960277F-DA9F-0010-81E8-1630A72A1593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E0DF0EF-9B61-63F0-3A45-ABE73E23B192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7224798-DB9C-61E6-BA4D-B7A5A0C2D0C0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2B88E45-3CDB-9D1D-AD39-5FFDA75B5284}"/>
              </a:ext>
            </a:extLst>
          </p:cNvPr>
          <p:cNvCxnSpPr>
            <a:cxnSpLocks/>
          </p:cNvCxnSpPr>
          <p:nvPr/>
        </p:nvCxnSpPr>
        <p:spPr>
          <a:xfrm>
            <a:off x="1645202" y="3332092"/>
            <a:ext cx="3722932" cy="165624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248B6A8-7382-4942-C6A1-828481C03F69}"/>
              </a:ext>
            </a:extLst>
          </p:cNvPr>
          <p:cNvCxnSpPr>
            <a:cxnSpLocks/>
            <a:stCxn id="24" idx="6"/>
            <a:endCxn id="25" idx="6"/>
          </p:cNvCxnSpPr>
          <p:nvPr/>
        </p:nvCxnSpPr>
        <p:spPr>
          <a:xfrm flipV="1">
            <a:off x="1834913" y="3313805"/>
            <a:ext cx="3645103" cy="173010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ZoneTexte 18">
            <a:extLst>
              <a:ext uri="{FF2B5EF4-FFF2-40B4-BE49-F238E27FC236}">
                <a16:creationId xmlns:a16="http://schemas.microsoft.com/office/drawing/2014/main" id="{3D37FEDC-FD92-A4B7-D8E4-02796BD74EBC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1CB0E22-DB04-86C0-A67B-94376910D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8556ACC-AC65-393D-BFF9-07CCD8592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349" y="2007982"/>
            <a:ext cx="5092787" cy="3035926"/>
          </a:xfrm>
          <a:prstGeom prst="rect">
            <a:avLst/>
          </a:prstGeom>
        </p:spPr>
      </p:pic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30B56EF9-0313-7C80-0BB8-4F571357780F}"/>
              </a:ext>
            </a:extLst>
          </p:cNvPr>
          <p:cNvSpPr/>
          <p:nvPr/>
        </p:nvSpPr>
        <p:spPr>
          <a:xfrm>
            <a:off x="4113094" y="5052687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temps</a:t>
            </a: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0DE4B64A-3AD7-D2BB-F481-1EB0228FA674}"/>
              </a:ext>
            </a:extLst>
          </p:cNvPr>
          <p:cNvSpPr/>
          <p:nvPr/>
        </p:nvSpPr>
        <p:spPr>
          <a:xfrm>
            <a:off x="487714" y="5052687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longueur de la plantule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5FF11FF-A3D3-D652-CF4E-48AD23703ECA}"/>
              </a:ext>
            </a:extLst>
          </p:cNvPr>
          <p:cNvSpPr/>
          <p:nvPr/>
        </p:nvSpPr>
        <p:spPr>
          <a:xfrm>
            <a:off x="5295700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3DC1BE6-B49C-414C-EB9B-3E6EB96D6FF8}"/>
              </a:ext>
            </a:extLst>
          </p:cNvPr>
          <p:cNvSpPr/>
          <p:nvPr/>
        </p:nvSpPr>
        <p:spPr>
          <a:xfrm>
            <a:off x="1670321" y="4996381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989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B7F5390B-BC80-7424-B10B-1CE8C638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50E824-E6B8-04AD-AD8E-2C0379BC8D3A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93344-444F-6760-3E83-ACC921E07E6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A84AF77D-B4D2-6788-8A67-0FAF4515A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7B2942-CD05-3836-46E2-2165FE010FA3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Associez chaque axe avec l’unité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1BE28FC7-3DF5-0136-F4E9-993AE18EB4F6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8DB6D355-EE17-9D18-F1B1-5E7AB8E42292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E0924FD6-79F4-ACF5-F6E6-9898CFD52B89}"/>
              </a:ext>
            </a:extLst>
          </p:cNvPr>
          <p:cNvSpPr/>
          <p:nvPr/>
        </p:nvSpPr>
        <p:spPr>
          <a:xfrm>
            <a:off x="411309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jours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E92B90D1-4409-2845-341F-7D433F21134E}"/>
              </a:ext>
            </a:extLst>
          </p:cNvPr>
          <p:cNvSpPr/>
          <p:nvPr/>
        </p:nvSpPr>
        <p:spPr>
          <a:xfrm>
            <a:off x="48771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cm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BD2DA1D-051A-1A42-C4A6-7480771A9D51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76F8935-8203-E270-3F70-1A8C26DB9099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117ED55-6085-A53C-5AC1-353F4A302F17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2EBBC67-EE10-FCB4-7921-E3B3C48ED67A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A77B9B-0DE5-9512-FF7B-7D164F3CD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710" y="1918739"/>
            <a:ext cx="5092787" cy="30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82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AB441FA-5217-B7CD-BFA3-43F5A5D5A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DD764864-89A4-CCF3-25EB-F495BA42FC11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5F5A77A7-5A91-5823-4FD8-508F9B1CBE2F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5F0328AF-BC54-18BA-8D61-F5CE19D7648E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65D3F8F-37F7-A9D9-F775-5BD0E709AEBE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8A060E8-2E96-CB49-4F90-B8F3B7EBA9EE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132E41B4-F924-EBD7-A7B6-F2FCFF3B34F0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7297826-B33B-BBC3-4B90-346D0BBF3E5C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DC55600-2CE7-F790-997B-BE45EF40831C}"/>
              </a:ext>
            </a:extLst>
          </p:cNvPr>
          <p:cNvCxnSpPr>
            <a:cxnSpLocks/>
          </p:cNvCxnSpPr>
          <p:nvPr/>
        </p:nvCxnSpPr>
        <p:spPr>
          <a:xfrm>
            <a:off x="1645202" y="3332092"/>
            <a:ext cx="3722932" cy="165624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FC8F11D-9D16-FC34-8568-EBF1B583DFFD}"/>
              </a:ext>
            </a:extLst>
          </p:cNvPr>
          <p:cNvCxnSpPr>
            <a:cxnSpLocks/>
          </p:cNvCxnSpPr>
          <p:nvPr/>
        </p:nvCxnSpPr>
        <p:spPr>
          <a:xfrm flipV="1">
            <a:off x="1834913" y="3313805"/>
            <a:ext cx="3645103" cy="173010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ZoneTexte 18">
            <a:extLst>
              <a:ext uri="{FF2B5EF4-FFF2-40B4-BE49-F238E27FC236}">
                <a16:creationId xmlns:a16="http://schemas.microsoft.com/office/drawing/2014/main" id="{716C3984-F283-3138-C910-50495BE7CA26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FD8D0B-A660-A7D5-5EA8-68EA5A85F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3B68AA-F769-7CC5-C6BF-8D60DE0C3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58" y="2161316"/>
            <a:ext cx="5092787" cy="3035926"/>
          </a:xfrm>
          <a:prstGeom prst="rect">
            <a:avLst/>
          </a:prstGeom>
        </p:spPr>
      </p:pic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63E8621F-A011-E4F3-F158-C57B07233AA0}"/>
              </a:ext>
            </a:extLst>
          </p:cNvPr>
          <p:cNvSpPr/>
          <p:nvPr/>
        </p:nvSpPr>
        <p:spPr>
          <a:xfrm>
            <a:off x="4113093" y="5033538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jours</a:t>
            </a:r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8D0D570D-72BF-7514-7FFD-456528467607}"/>
              </a:ext>
            </a:extLst>
          </p:cNvPr>
          <p:cNvSpPr/>
          <p:nvPr/>
        </p:nvSpPr>
        <p:spPr>
          <a:xfrm>
            <a:off x="487715" y="5033538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cm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9B71A0-5F3C-9A92-10E1-885B1E050107}"/>
              </a:ext>
            </a:extLst>
          </p:cNvPr>
          <p:cNvSpPr/>
          <p:nvPr/>
        </p:nvSpPr>
        <p:spPr>
          <a:xfrm>
            <a:off x="5314299" y="495967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889A652-23B7-748E-ABEC-6B84D567D48C}"/>
              </a:ext>
            </a:extLst>
          </p:cNvPr>
          <p:cNvSpPr/>
          <p:nvPr/>
        </p:nvSpPr>
        <p:spPr>
          <a:xfrm>
            <a:off x="1688920" y="4977232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804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529B36A-89DC-C50A-5606-C0482F35E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48A8976-75BD-9D54-199F-9656F799D461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DEB42A-ED2D-0BE6-882D-33B7B032B46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352B8FA-3484-1DD6-E962-B0DA0B575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DDDBCF4-E8A5-6D58-4240-2DE3F69F3746}"/>
              </a:ext>
            </a:extLst>
          </p:cNvPr>
          <p:cNvSpPr txBox="1"/>
          <p:nvPr/>
        </p:nvSpPr>
        <p:spPr>
          <a:xfrm>
            <a:off x="436544" y="1921862"/>
            <a:ext cx="6094071" cy="919401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longueur de la plantule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qui correspond à un temps égal</a:t>
            </a:r>
            <a:r>
              <a:rPr lang="fr-FR" sz="2400" kern="1200" dirty="0">
                <a:solidFill>
                  <a:srgbClr val="0070C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à 4 jours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est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74B4D7E2-5165-8F1F-BF1D-70E204AA8BCD}"/>
              </a:ext>
            </a:extLst>
          </p:cNvPr>
          <p:cNvSpPr/>
          <p:nvPr/>
        </p:nvSpPr>
        <p:spPr>
          <a:xfrm>
            <a:off x="496364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E634DFC1-74CC-DEF3-B050-37D77C91E774}"/>
              </a:ext>
            </a:extLst>
          </p:cNvPr>
          <p:cNvSpPr/>
          <p:nvPr/>
        </p:nvSpPr>
        <p:spPr>
          <a:xfrm>
            <a:off x="2742628" y="3728133"/>
            <a:ext cx="174821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2266B1E1-310A-A8DD-920B-CE999E865FB3}"/>
              </a:ext>
            </a:extLst>
          </p:cNvPr>
          <p:cNvSpPr/>
          <p:nvPr/>
        </p:nvSpPr>
        <p:spPr>
          <a:xfrm>
            <a:off x="4862207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7E5182-3A8E-CCAD-37A7-0E1B9491476E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réponse:</a:t>
            </a:r>
            <a:endParaRPr lang="en-US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E957E0-2789-4296-8890-5DA8E37A5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747" y="1929473"/>
            <a:ext cx="5092787" cy="30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58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7BB38DDA-545A-13F1-BF25-1E93768CB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EB9B054C-11E4-8C4B-7E5E-72DC1A8FC57F}"/>
              </a:ext>
            </a:extLst>
          </p:cNvPr>
          <p:cNvSpPr/>
          <p:nvPr/>
        </p:nvSpPr>
        <p:spPr>
          <a:xfrm>
            <a:off x="496364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6F99A4CA-2F7A-0954-7238-5034928D6886}"/>
              </a:ext>
            </a:extLst>
          </p:cNvPr>
          <p:cNvSpPr/>
          <p:nvPr/>
        </p:nvSpPr>
        <p:spPr>
          <a:xfrm>
            <a:off x="2742628" y="3728133"/>
            <a:ext cx="1748210" cy="878532"/>
          </a:xfrm>
          <a:prstGeom prst="round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9F495954-2068-F93D-F2BE-8F134E0C9EF2}"/>
              </a:ext>
            </a:extLst>
          </p:cNvPr>
          <p:cNvSpPr/>
          <p:nvPr/>
        </p:nvSpPr>
        <p:spPr>
          <a:xfrm>
            <a:off x="4862207" y="3728133"/>
            <a:ext cx="1816573" cy="87853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C44C95-33AC-1EBE-FB05-D9F0AA07CE15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La bonne réponse:</a:t>
            </a:r>
            <a:endParaRPr lang="en-US" sz="2400" dirty="0"/>
          </a:p>
        </p:txBody>
      </p:sp>
      <p:sp>
        <p:nvSpPr>
          <p:cNvPr id="16" name="ZoneTexte 18">
            <a:extLst>
              <a:ext uri="{FF2B5EF4-FFF2-40B4-BE49-F238E27FC236}">
                <a16:creationId xmlns:a16="http://schemas.microsoft.com/office/drawing/2014/main" id="{746DDB65-2879-2348-C6F0-344E31389E3C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34D1F92-9005-255C-9180-A154225B7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9D3E8BB-6955-C874-343E-3541AC39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661" y="1907941"/>
            <a:ext cx="5092787" cy="30359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25D353-E0CE-C4D5-4279-2AF2E700A869}"/>
              </a:ext>
            </a:extLst>
          </p:cNvPr>
          <p:cNvSpPr txBox="1"/>
          <p:nvPr/>
        </p:nvSpPr>
        <p:spPr>
          <a:xfrm>
            <a:off x="436544" y="1921862"/>
            <a:ext cx="6094071" cy="919401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chemeClr val="tx1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longueur de la plantule qui correspond à un temps égal à 4 jours est :</a:t>
            </a:r>
            <a:endParaRPr lang="en-US" sz="2400" b="1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7272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321C0-CEFA-4BEE-4D86-8C946D57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DD5357-978C-63A2-E1A2-B01AE8A36314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693E6EB-21CC-3D44-3DD9-1216B59940AD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C6DF65-68F2-886A-A13B-559AB697710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44A0DA-8BC9-5809-A3FA-61B3C72B33C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673EB-20E7-20C0-4153-1211AD380AE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DC8C58-2A66-287C-8FFF-44303F948DCB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04D6F2-04EF-CEAE-CFAE-238915C98000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3A1C5C1C-EA32-9E99-C1FD-57459033CD18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en binôme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(8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0C49F0D-8738-8006-5DA8-ED48055A1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2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A48192C-BAF8-7936-4EB2-185EB4B5F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1100750"/>
            <a:ext cx="10496550" cy="53054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DB48E0-A0E4-87A9-9649-C1A6779598B0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 22 sur le livret. Ensuite, vous comparez vos réponses en justifiant.</a:t>
            </a:r>
          </a:p>
          <a:p>
            <a:r>
              <a:rPr lang="fr-FR" i="1" dirty="0">
                <a:solidFill>
                  <a:schemeClr val="tx2">
                    <a:lumMod val="75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E8273E-D0E3-42BC-8047-E8BEEC89C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551" y="435828"/>
            <a:ext cx="605086" cy="51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31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E38A3A-5960-0CC8-965D-DA7EB091B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352"/>
          <a:stretch>
            <a:fillRect/>
          </a:stretch>
        </p:blipFill>
        <p:spPr>
          <a:xfrm>
            <a:off x="2365963" y="1002890"/>
            <a:ext cx="7643278" cy="56043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1E61BF0-8199-2022-207F-7B3A02D88DEF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 22 sur le livret. Ensuite, vous comparez vos réponses en justifiant.</a:t>
            </a:r>
          </a:p>
          <a:p>
            <a:r>
              <a:rPr lang="fr-FR" i="1" dirty="0">
                <a:solidFill>
                  <a:schemeClr val="bg1">
                    <a:lumMod val="75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37034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CFA1B62-C5CF-98E5-0904-A6C69FC76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615" y="4848508"/>
            <a:ext cx="9460154" cy="17686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05B427-0F74-6796-9B00-057D2DF0A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75" y="1012723"/>
            <a:ext cx="8367251" cy="38357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E8FCDE5-6001-1C52-72AD-699F88860A17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0D26AD-DD2A-B944-0E34-8D658FED95A4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621078C-2BD1-21EF-536C-9EF9B29636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663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76626E7-9212-927F-97E5-78DC91C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4603" y="998907"/>
            <a:ext cx="8822792" cy="39040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7C96747-E1D6-ECB6-50AC-8B9898542C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4602" y="4902916"/>
            <a:ext cx="9933837" cy="13015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852BF1D-4718-7435-233D-298E1443003F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273A03-F777-1F49-9388-3EC932FB183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2BB87D4-9CAD-4495-C66B-F573934D9A2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98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(5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461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9BE42FB-7FB4-77E2-9DC4-626F50A5F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779" y="1018570"/>
            <a:ext cx="7796443" cy="37267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545E43-967B-8B82-8E45-EC4DE4496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7778" y="4619666"/>
            <a:ext cx="8745525" cy="203428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A671C4-70F9-2FF8-2AB1-237B85E2E76A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0FC653-0579-87CF-A825-855A2A680AC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7D10AA3-7E05-5992-7E42-F1CDEF36A38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726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7B275A7-F87D-921F-5ADD-9F3DBFF9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7290" y="1043151"/>
            <a:ext cx="8327923" cy="41207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7D0346-558F-DE49-F38F-C39B85618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6477" y="5163924"/>
            <a:ext cx="9246969" cy="11642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3F80285-0AF9-731F-F490-C931AE458B9D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22C7E-2021-C180-7EA0-C4C6DD49BC1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959F248-11FC-321D-0930-E58A7B27505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016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4B0D20-0939-14D7-182E-E2BDF337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7108" y="1008740"/>
            <a:ext cx="8106428" cy="37267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E20B03-ADAD-D36D-1237-9DF7E5AB9C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811"/>
          <a:stretch>
            <a:fillRect/>
          </a:stretch>
        </p:blipFill>
        <p:spPr>
          <a:xfrm>
            <a:off x="2197779" y="4715780"/>
            <a:ext cx="9089654" cy="17931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E374CDF-6139-E324-4D45-1F8BD4604433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DEE66B-E8D6-4856-3E3F-7DAAEE1387E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430E6A0-14C1-010B-4DF0-5E551AE203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844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6DE55-BEEA-24B8-B684-A0DA53AA6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A5A447-894C-5CF9-8309-A05DFC3F0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352"/>
          <a:stretch>
            <a:fillRect/>
          </a:stretch>
        </p:blipFill>
        <p:spPr>
          <a:xfrm>
            <a:off x="2431591" y="825910"/>
            <a:ext cx="7860411" cy="5763599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B66E8D4-9635-E6B0-2441-1BEADCBDBB01}"/>
              </a:ext>
            </a:extLst>
          </p:cNvPr>
          <p:cNvCxnSpPr>
            <a:cxnSpLocks/>
          </p:cNvCxnSpPr>
          <p:nvPr/>
        </p:nvCxnSpPr>
        <p:spPr>
          <a:xfrm>
            <a:off x="5158264" y="1344898"/>
            <a:ext cx="2245426" cy="363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05662BC-FD92-F8A4-2109-55DEC14D26F0}"/>
              </a:ext>
            </a:extLst>
          </p:cNvPr>
          <p:cNvCxnSpPr>
            <a:cxnSpLocks/>
          </p:cNvCxnSpPr>
          <p:nvPr/>
        </p:nvCxnSpPr>
        <p:spPr>
          <a:xfrm flipV="1">
            <a:off x="5177928" y="1355065"/>
            <a:ext cx="2225762" cy="3536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F1ED9D50-2EDD-E707-E285-01002A634958}"/>
              </a:ext>
            </a:extLst>
          </p:cNvPr>
          <p:cNvSpPr txBox="1"/>
          <p:nvPr/>
        </p:nvSpPr>
        <p:spPr>
          <a:xfrm>
            <a:off x="3010178" y="2266567"/>
            <a:ext cx="6771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Variation de </a:t>
            </a:r>
            <a:r>
              <a:rPr lang="fr-FR" sz="2000" b="1" i="1" dirty="0">
                <a:solidFill>
                  <a:srgbClr val="00B0F0"/>
                </a:solidFill>
                <a:latin typeface="Bradley Hand ITC" panose="03070402050302030203" pitchFamily="66" charset="0"/>
              </a:rPr>
              <a:t>la masse du veau </a:t>
            </a:r>
            <a:r>
              <a:rPr lang="fr-FR" sz="20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en fonction </a:t>
            </a:r>
            <a:r>
              <a:rPr lang="fr-FR" sz="2000" b="1" i="1" dirty="0">
                <a:solidFill>
                  <a:srgbClr val="FF0000"/>
                </a:solidFill>
                <a:latin typeface="Bradley Hand ITC" panose="03070402050302030203" pitchFamily="66" charset="0"/>
              </a:rPr>
              <a:t>de son âge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FB93D0-68D5-7DC4-F802-E7DB3B58629D}"/>
              </a:ext>
            </a:extLst>
          </p:cNvPr>
          <p:cNvSpPr txBox="1"/>
          <p:nvPr/>
        </p:nvSpPr>
        <p:spPr>
          <a:xfrm>
            <a:off x="6801520" y="3466586"/>
            <a:ext cx="241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C20B5CA-BF82-38B9-4A1A-8F76B83B775F}"/>
              </a:ext>
            </a:extLst>
          </p:cNvPr>
          <p:cNvSpPr txBox="1"/>
          <p:nvPr/>
        </p:nvSpPr>
        <p:spPr>
          <a:xfrm>
            <a:off x="8580079" y="3494343"/>
            <a:ext cx="723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5FEE514-79D7-93D1-D8AF-E18268458B12}"/>
              </a:ext>
            </a:extLst>
          </p:cNvPr>
          <p:cNvSpPr txBox="1"/>
          <p:nvPr/>
        </p:nvSpPr>
        <p:spPr>
          <a:xfrm>
            <a:off x="5885716" y="3845476"/>
            <a:ext cx="63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50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BFF33B-D0A8-E579-86C0-DFD6F9B7C33C}"/>
              </a:ext>
            </a:extLst>
          </p:cNvPr>
          <p:cNvSpPr txBox="1"/>
          <p:nvPr/>
        </p:nvSpPr>
        <p:spPr>
          <a:xfrm>
            <a:off x="7562226" y="3845476"/>
            <a:ext cx="867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B334A-45F2-DF9C-4747-7DA225816D74}"/>
              </a:ext>
            </a:extLst>
          </p:cNvPr>
          <p:cNvSpPr txBox="1"/>
          <p:nvPr/>
        </p:nvSpPr>
        <p:spPr>
          <a:xfrm>
            <a:off x="5402935" y="4728160"/>
            <a:ext cx="148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1A62F5-664B-623E-564C-20FDB5BF3A5E}"/>
              </a:ext>
            </a:extLst>
          </p:cNvPr>
          <p:cNvSpPr txBox="1"/>
          <p:nvPr/>
        </p:nvSpPr>
        <p:spPr>
          <a:xfrm>
            <a:off x="7328764" y="4735406"/>
            <a:ext cx="63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2DCAE8-8D6A-4243-BFEE-F4E04C557909}"/>
              </a:ext>
            </a:extLst>
          </p:cNvPr>
          <p:cNvSpPr txBox="1"/>
          <p:nvPr/>
        </p:nvSpPr>
        <p:spPr>
          <a:xfrm>
            <a:off x="8825155" y="4713845"/>
            <a:ext cx="95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EE18FAC-C103-8FF0-27C1-F895851FA4C0}"/>
              </a:ext>
            </a:extLst>
          </p:cNvPr>
          <p:cNvSpPr txBox="1"/>
          <p:nvPr/>
        </p:nvSpPr>
        <p:spPr>
          <a:xfrm>
            <a:off x="5885716" y="5528069"/>
            <a:ext cx="66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6AA69AF-5663-6957-893D-9D09773D5F11}"/>
              </a:ext>
            </a:extLst>
          </p:cNvPr>
          <p:cNvSpPr txBox="1"/>
          <p:nvPr/>
        </p:nvSpPr>
        <p:spPr>
          <a:xfrm>
            <a:off x="5869508" y="5838168"/>
            <a:ext cx="97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FBAEC4D-1248-B1F7-96B7-D13B83795C99}"/>
              </a:ext>
            </a:extLst>
          </p:cNvPr>
          <p:cNvSpPr txBox="1"/>
          <p:nvPr/>
        </p:nvSpPr>
        <p:spPr>
          <a:xfrm>
            <a:off x="7961810" y="6116354"/>
            <a:ext cx="633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BF109F8-DB42-5E79-D767-3C11AB11B96A}"/>
              </a:ext>
            </a:extLst>
          </p:cNvPr>
          <p:cNvSpPr txBox="1"/>
          <p:nvPr/>
        </p:nvSpPr>
        <p:spPr>
          <a:xfrm>
            <a:off x="8525037" y="6121378"/>
            <a:ext cx="665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FCD7DF7-7AED-FB8A-37EB-1134A3D1C85C}"/>
              </a:ext>
            </a:extLst>
          </p:cNvPr>
          <p:cNvSpPr txBox="1"/>
          <p:nvPr/>
        </p:nvSpPr>
        <p:spPr>
          <a:xfrm>
            <a:off x="9190498" y="6116354"/>
            <a:ext cx="809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150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E11B9AD-E35D-606F-2772-56A1334CF417}"/>
              </a:ext>
            </a:extLst>
          </p:cNvPr>
          <p:cNvSpPr txBox="1"/>
          <p:nvPr/>
        </p:nvSpPr>
        <p:spPr>
          <a:xfrm>
            <a:off x="1413849" y="358410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noProof="0" dirty="0"/>
          </a:p>
        </p:txBody>
      </p:sp>
    </p:spTree>
    <p:extLst>
      <p:ext uri="{BB962C8B-B14F-4D97-AF65-F5344CB8AC3E}">
        <p14:creationId xmlns:p14="http://schemas.microsoft.com/office/powerpoint/2010/main" val="313628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PA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3233856" y="3118845"/>
            <a:ext cx="5910144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Pratique autonome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6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EAB2-231D-1938-E357-DBF4AB79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22F46A7-A37D-1FD4-0E66-DD7BC5A1EE8A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273F6A9F-6F21-0ED3-2D51-1CE6B17C6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76B318CD-F132-0984-3B41-02953CEFF73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7C116E-8030-29C2-A3ED-25AFC3753733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035B728C-EA2B-E564-2D54-589878365D4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1318248D-A1AE-68F3-0F92-61D95F191D28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2416E77-05F3-23B1-70DA-658CF432832A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D2917-68B3-4A5E-10F1-6FA7EFD89535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430D1E30-5CA1-3D91-9E15-4E16E677C5F2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DEEBC555-3DE6-FEAD-6591-53DE824363E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74796198-5F24-207C-A87C-9384F619939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B9C0C87-4715-0FBC-2202-41147BE2408A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353382F-A211-C823-4118-3E60D2801760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08CBB392-F480-E1BB-6576-134F9400B248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527D3954-AD1D-61D5-7A68-5A3B192406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6BC6C27B-00C5-DDA3-8E22-4B626046068E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5F47C36A-544B-F01B-49CB-52AE74CD63B4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45BBC653-2D0B-F24D-3CCD-9DAA8F5C383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803B64C5-2620-CB98-DF22-6EC4F110B321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6E8232D4-EC21-E13B-D449-B42AB3958EE9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3D4FB338-83EF-7C87-02FC-F805F7EEDD1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BA78DD6-0BAF-6925-2DEA-7025123E3598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1EDB464-52D6-519E-FC3D-FEB8501DAFFB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DEF92A5-374B-E789-39E2-59C9BA023A1D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CFD08B65-106A-CA38-405D-F100F492504E}"/>
              </a:ext>
            </a:extLst>
          </p:cNvPr>
          <p:cNvSpPr txBox="1"/>
          <p:nvPr/>
        </p:nvSpPr>
        <p:spPr>
          <a:xfrm>
            <a:off x="3376853" y="4086333"/>
            <a:ext cx="3102606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3DDEABD-F659-F123-3777-96FE19DC59A2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5889B0A4-7023-8670-0223-0EC36DE9D6B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F76D37D7-7C14-FEF1-156C-8AC8103BF0A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9974207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1702A7-E834-1283-CFFF-49C83276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A3ED9B-4D16-8215-AF83-DD7809620392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23 sur le livret.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F849FA-6074-EF09-44FB-6BA0E57E0612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5E880B-2A94-C8AD-1696-83E5EC17C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04" y="1292057"/>
            <a:ext cx="103822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82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E83082-7BD5-6666-42BE-C0C990228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6241" y="934496"/>
            <a:ext cx="8406097" cy="56471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CAB64C9-BAFB-1CD2-D419-181D32D74BE1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CD3D38-98DB-1A23-E449-4C4D0365EBCC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23 sur le livret.</a:t>
            </a:r>
          </a:p>
        </p:txBody>
      </p:sp>
    </p:spTree>
    <p:extLst>
      <p:ext uri="{BB962C8B-B14F-4D97-AF65-F5344CB8AC3E}">
        <p14:creationId xmlns:p14="http://schemas.microsoft.com/office/powerpoint/2010/main" val="1249107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16143A3-F0F8-1362-FE02-119903DD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621615" y="1012722"/>
            <a:ext cx="9233279" cy="38050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FDEDEC-2E64-E65D-6192-64E1E74D1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264" y="4908784"/>
            <a:ext cx="11473471" cy="14618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8FE9CB3-6D32-13C3-34F1-694CA6C60571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0A42C8-AADA-4D8B-2D6A-E708A0BA8757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AFFBE25B-17E4-1FA1-1C0A-4CEE30F2D88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211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85B008F-F942-A53C-F50E-DE873F52DB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34981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112226-4EE0-B766-6806-1F69B6637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78" y="4858045"/>
            <a:ext cx="11619244" cy="13672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739D911-2F93-6ACA-17C7-580D7DC04331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ED773E-AA58-BA07-795A-849C490069E8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71DDC2F-6608-B561-5FF1-45FD117FEC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830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AF97-816D-C68C-23FE-FBA68BFF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64417FB-E091-BC53-D607-11AB329C9AB4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560F305C-6FBC-E21A-0169-CE6A18A53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8EB4B5A-CDC5-A076-A3DA-644BA4BF6508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AA6E48-B623-4789-CB48-E2CC30D978DA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2F5E6A2-6616-AF28-8C95-6AB25AC14D80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36D700F-D425-4622-45C8-103D6E17A0F2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8F5AC04-A19E-32D6-5A04-39568F905C65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BFE267-1D1C-5BF0-C315-C0467686A0B0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801C0B0A-5FEC-002D-2CC2-CC03BCBD8DBF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86E1E88-C212-DC53-CA25-184463DE9FC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9697710-FD8C-0BA9-73AE-B60C7682DF07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75100C8A-8DEA-D083-F1E7-C370C920FB09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FC80011B-86AB-652B-22EF-E26E7D2D5E96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DC19152-83B6-7128-8876-24BCA2D1E0BE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4C6DDF4-C370-2370-9FF5-6AD785FF5707}"/>
              </a:ext>
            </a:extLst>
          </p:cNvPr>
          <p:cNvSpPr>
            <a:spLocks noChangeAspect="1"/>
          </p:cNvSpPr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127A545-FF45-D0CB-9622-2750300009C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26E0D006-21DA-4B00-38C4-69C609E8082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E2BE7CB-DCC5-8B93-4CFC-5300B67B1206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80558C2-D7A5-56E2-0DF6-07DC1FA1538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6889E1E-B7C3-A3D6-C903-A92CA09A01E7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FBC2BC5-1A04-0826-0976-461E1D5F2023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BDF3617-2C31-4DCA-B8DA-32929CD781CF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F6C9A7BC-9DAA-42B0-8064-A30D036A0081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FF57CFE6-B304-7D18-4395-3953A284A04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6575792-BE3B-E244-C50B-CA569FB7FADA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5CEA856E-A370-FFEF-F270-6297793A6CA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43C19243-26B3-6534-F735-50F0D6C5BC22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B349C04-EB64-FC90-8431-FA67BD1A758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99777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DE844B9-8CB7-0E1A-6018-16FE80924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4" y="924449"/>
            <a:ext cx="8594809" cy="35419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5E5597-ABBF-27C0-7F6D-8B6DC37FE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44" y="4430742"/>
            <a:ext cx="10915859" cy="22372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A78556-A14F-9CEC-4178-085C7ADA4214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8442CA-CE06-E944-5E22-5E44E7813FF6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6A4E9F64-28A0-6A18-E5BA-23E00772C02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129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F343DC-3130-6E8C-82B3-F0E2DCD264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04837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32AF5F-21A8-E75F-CE42-D0FD65221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05" y="4897962"/>
            <a:ext cx="11478567" cy="16471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3125CAE-DFF0-6A67-3608-6A2D2BF1B22B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64007-9C79-024A-21C2-38126050BA0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2FDA791-177B-0DC8-AEEC-F973DEE691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1561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63927DE-E14F-62F3-663C-07CCCE78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34981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BFF286-49BC-8EE9-0241-8E8D964F8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91" y="4950506"/>
            <a:ext cx="11317793" cy="12322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32B75D-4F6F-927D-756F-8DA0A2E10FF0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EAFCCD-1FAB-3BB4-DB00-195FF75D54A0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EA8914C-665C-ECD0-D3B8-ACA2523A0E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728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9592A10-8608-41DD-CB3B-90C14EB15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8607" y="796727"/>
            <a:ext cx="8798143" cy="576422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29F29A-A76E-4600-D1EB-002EC339524E}"/>
              </a:ext>
            </a:extLst>
          </p:cNvPr>
          <p:cNvSpPr txBox="1"/>
          <p:nvPr/>
        </p:nvSpPr>
        <p:spPr>
          <a:xfrm>
            <a:off x="5245240" y="1095270"/>
            <a:ext cx="304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dépendante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65499D-146F-46E8-F0E9-3785E989129D}"/>
              </a:ext>
            </a:extLst>
          </p:cNvPr>
          <p:cNvSpPr txBox="1"/>
          <p:nvPr/>
        </p:nvSpPr>
        <p:spPr>
          <a:xfrm>
            <a:off x="5648849" y="1393813"/>
            <a:ext cx="304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indépendante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3D8CFE-2016-618B-AF38-7A3CE47189A2}"/>
              </a:ext>
            </a:extLst>
          </p:cNvPr>
          <p:cNvSpPr txBox="1"/>
          <p:nvPr/>
        </p:nvSpPr>
        <p:spPr>
          <a:xfrm>
            <a:off x="2417656" y="2221731"/>
            <a:ext cx="8699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Bradley Hand ITC" panose="03070402050302030203" pitchFamily="66" charset="0"/>
              </a:rPr>
              <a:t>La variation de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température </a:t>
            </a:r>
            <a:r>
              <a:rPr lang="fr-FR" sz="2400" b="1" dirty="0">
                <a:latin typeface="Bradley Hand ITC" panose="03070402050302030203" pitchFamily="66" charset="0"/>
              </a:rPr>
              <a:t>en fonction </a:t>
            </a:r>
            <a:r>
              <a:rPr lang="fr-FR" sz="24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des jours </a:t>
            </a:r>
            <a:r>
              <a:rPr lang="fr-FR" sz="2400" b="1" dirty="0">
                <a:latin typeface="Bradley Hand ITC" panose="03070402050302030203" pitchFamily="66" charset="0"/>
              </a:rPr>
              <a:t>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6584CE-1F1A-1655-1912-AF53BA7B3F58}"/>
              </a:ext>
            </a:extLst>
          </p:cNvPr>
          <p:cNvSpPr txBox="1"/>
          <p:nvPr/>
        </p:nvSpPr>
        <p:spPr>
          <a:xfrm>
            <a:off x="6330462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7A788C-1396-ECE0-11F6-5E7B8AA92D01}"/>
              </a:ext>
            </a:extLst>
          </p:cNvPr>
          <p:cNvSpPr txBox="1"/>
          <p:nvPr/>
        </p:nvSpPr>
        <p:spPr>
          <a:xfrm>
            <a:off x="7517842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409409-D9E9-E453-B3EA-48912A5FADB1}"/>
              </a:ext>
            </a:extLst>
          </p:cNvPr>
          <p:cNvSpPr txBox="1"/>
          <p:nvPr/>
        </p:nvSpPr>
        <p:spPr>
          <a:xfrm>
            <a:off x="8693499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18A0DF5-F0E2-A2B7-078E-35FE0BA1883E}"/>
              </a:ext>
            </a:extLst>
          </p:cNvPr>
          <p:cNvSpPr txBox="1"/>
          <p:nvPr/>
        </p:nvSpPr>
        <p:spPr>
          <a:xfrm>
            <a:off x="5469653" y="4785239"/>
            <a:ext cx="45789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diminue</a:t>
            </a:r>
            <a:r>
              <a:rPr lang="fr-FR" sz="2400" dirty="0">
                <a:latin typeface="Bradley Hand ITC" panose="03070402050302030203" pitchFamily="66" charset="0"/>
              </a:rPr>
              <a:t>       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18</a:t>
            </a:r>
            <a:r>
              <a:rPr lang="fr-FR" sz="2400" dirty="0">
                <a:latin typeface="Bradley Hand ITC" panose="03070402050302030203" pitchFamily="66" charset="0"/>
              </a:rPr>
              <a:t>            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11</a:t>
            </a:r>
            <a:endParaRPr lang="fr-FR" sz="2400" dirty="0">
              <a:latin typeface="Bradley Hand ITC" panose="03070402050302030203" pitchFamily="66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769EF1-E4E7-4FF6-CEED-9B73A72C3DE8}"/>
              </a:ext>
            </a:extLst>
          </p:cNvPr>
          <p:cNvSpPr txBox="1"/>
          <p:nvPr/>
        </p:nvSpPr>
        <p:spPr>
          <a:xfrm>
            <a:off x="4473192" y="5192913"/>
            <a:ext cx="145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Le lundi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809D49-85CA-3E7E-A941-6B59086756B0}"/>
              </a:ext>
            </a:extLst>
          </p:cNvPr>
          <p:cNvSpPr txBox="1"/>
          <p:nvPr/>
        </p:nvSpPr>
        <p:spPr>
          <a:xfrm>
            <a:off x="8737042" y="5192912"/>
            <a:ext cx="55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18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EF0031-17F1-FFBF-AFAE-A43E6EECDACA}"/>
              </a:ext>
            </a:extLst>
          </p:cNvPr>
          <p:cNvSpPr txBox="1"/>
          <p:nvPr/>
        </p:nvSpPr>
        <p:spPr>
          <a:xfrm>
            <a:off x="6374005" y="6072289"/>
            <a:ext cx="55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AFCC66-3CB4-53EA-D57F-854DA913DF19}"/>
              </a:ext>
            </a:extLst>
          </p:cNvPr>
          <p:cNvSpPr txBox="1"/>
          <p:nvPr/>
        </p:nvSpPr>
        <p:spPr>
          <a:xfrm>
            <a:off x="1076850" y="297050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1800" noProof="0" dirty="0"/>
          </a:p>
        </p:txBody>
      </p:sp>
    </p:spTree>
    <p:extLst>
      <p:ext uri="{BB962C8B-B14F-4D97-AF65-F5344CB8AC3E}">
        <p14:creationId xmlns:p14="http://schemas.microsoft.com/office/powerpoint/2010/main" val="4039760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7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1" name="Rectangle 20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9" name="Right Triangle 2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C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1" name="TextBox 6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Clôture de la séance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(5 mn)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72" y="2070459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77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D9F-0D95-289C-A9BF-AB420C3C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E56105EF-0982-2B35-42C7-F7456607771E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9E0C7DE-D42B-E77C-4AF2-57AFFF233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0336D520-4707-4D7A-4C5E-FF9ADB7CA76A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89083-8BF4-42E4-BD73-F55941C9B981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FBE161AA-FFB1-2971-9F77-7F933FBD9DC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97834AF9-C120-E60C-635B-90E4507F84B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F1C6A11-757D-4B13-BC49-691F7208A16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D664F-7AE3-D10D-B701-987131C0976C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5CB1B00D-4F2B-14CA-0607-8F52BC7F8963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1B5D90D1-D9A5-CFDB-2383-6F9E76A091E8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FF969536-DA57-C089-5277-FA08BE1CF20F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50DB183-1762-1EA6-18DD-7C84287D8B2F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9570AAC7-F114-C2DF-FA48-EF1848A7AD91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14CD5050-0EE3-BC96-DDC1-4B9C9F434C4A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12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08AFEB6C-9B32-2691-105D-D1F541B13E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2C803EDC-25F6-EE99-33C7-C7E5DEBC33AD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16464479-D676-1772-6318-274FAF03DB05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325D86B1-F575-15BB-0137-50B94B236767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90F91E1-6CFE-5E58-EBB8-557A65C40BE3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BEFB2C3F-FB6A-9A6B-C438-AF8271984505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AB81B4EC-C3F5-DDFF-77AF-FBD241C5CDA7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A6A341F-0403-2BF2-1BC1-C596942DC021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1842449C-FCA1-C38F-DD3A-FD43E56F8E46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6A6C9B8E-E4B4-DD44-9716-19E4C776B09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08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E8819BE-BB43-88AB-8471-005F965FB16E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86E11685-F235-47E3-AF48-D81E26ED8B0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1935E020-D40D-E992-914F-F1F24BB91958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9D889B41-CED0-F7AE-979E-6CA3E19BF418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E5581F5-4E8B-49FA-5731-7AC5EE95F937}"/>
              </a:ext>
            </a:extLst>
          </p:cNvPr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291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5C2C-A649-4D8B-27FD-F6D5D924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CC4A524-A2DB-F618-2A80-DC1B2EA3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7DEE96-3AF6-E452-DA08-ADCD973209C8}"/>
              </a:ext>
            </a:extLst>
          </p:cNvPr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3DDB147E-2C3B-FEA9-26E5-04B687D74D73}"/>
              </a:ext>
            </a:extLst>
          </p:cNvPr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5" name="Image 15">
            <a:extLst>
              <a:ext uri="{FF2B5EF4-FFF2-40B4-BE49-F238E27FC236}">
                <a16:creationId xmlns:a16="http://schemas.microsoft.com/office/drawing/2014/main" id="{2FDD6AAE-1387-F3BC-CF98-D45469432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9" y="2173019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08684EC-022C-34D0-A9A9-D9EFC646129C}"/>
              </a:ext>
            </a:extLst>
          </p:cNvPr>
          <p:cNvSpPr txBox="1"/>
          <p:nvPr/>
        </p:nvSpPr>
        <p:spPr>
          <a:xfrm>
            <a:off x="1739104" y="2816042"/>
            <a:ext cx="943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simple.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061942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5C6504-7509-4F86-D5A4-1111F2A7A7C6}"/>
              </a:ext>
            </a:extLst>
          </p:cNvPr>
          <p:cNvSpPr txBox="1"/>
          <p:nvPr/>
        </p:nvSpPr>
        <p:spPr>
          <a:xfrm>
            <a:off x="945056" y="482386"/>
            <a:ext cx="77844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23E1BA-0BAC-4B73-2C13-E10AEA886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146" y="482386"/>
            <a:ext cx="699046" cy="6990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7AE416-961E-D6A3-A318-615A55C017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805"/>
          <a:stretch>
            <a:fillRect/>
          </a:stretch>
        </p:blipFill>
        <p:spPr>
          <a:xfrm>
            <a:off x="1263604" y="1469267"/>
            <a:ext cx="5850560" cy="345818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97CB80C-378C-944A-2022-AA09E533EAB1}"/>
              </a:ext>
            </a:extLst>
          </p:cNvPr>
          <p:cNvCxnSpPr>
            <a:cxnSpLocks/>
          </p:cNvCxnSpPr>
          <p:nvPr/>
        </p:nvCxnSpPr>
        <p:spPr>
          <a:xfrm flipV="1">
            <a:off x="4096077" y="3365913"/>
            <a:ext cx="0" cy="10954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A8641120-28A5-B652-57EE-0CA9846B0D62}"/>
              </a:ext>
            </a:extLst>
          </p:cNvPr>
          <p:cNvGrpSpPr/>
          <p:nvPr/>
        </p:nvGrpSpPr>
        <p:grpSpPr>
          <a:xfrm>
            <a:off x="779954" y="5291245"/>
            <a:ext cx="6341933" cy="374571"/>
            <a:chOff x="779954" y="5291245"/>
            <a:chExt cx="6341933" cy="374571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EFA0006-4B77-8348-9F86-FB3435BAFFB7}"/>
                </a:ext>
              </a:extLst>
            </p:cNvPr>
            <p:cNvSpPr/>
            <p:nvPr/>
          </p:nvSpPr>
          <p:spPr>
            <a:xfrm>
              <a:off x="779954" y="531574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108BA0A-CE7C-E9EF-ACE6-211AA2B780A2}"/>
                </a:ext>
              </a:extLst>
            </p:cNvPr>
            <p:cNvSpPr txBox="1"/>
            <p:nvPr/>
          </p:nvSpPr>
          <p:spPr>
            <a:xfrm>
              <a:off x="1141175" y="5291245"/>
              <a:ext cx="5980712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tx1"/>
                  </a:solidFill>
                </a:rPr>
                <a:t>Variation de </a:t>
              </a:r>
              <a:r>
                <a:rPr lang="fr-FR" sz="1600" b="1" dirty="0">
                  <a:solidFill>
                    <a:srgbClr val="0070C0"/>
                  </a:solidFill>
                </a:rPr>
                <a:t>la longueur de la plantule  </a:t>
              </a:r>
              <a:r>
                <a:rPr lang="fr-FR" sz="1600" dirty="0">
                  <a:solidFill>
                    <a:schemeClr val="tx1"/>
                  </a:solidFill>
                </a:rPr>
                <a:t>en fonction du </a:t>
              </a:r>
              <a:r>
                <a:rPr lang="fr-FR" sz="1600" b="1" dirty="0">
                  <a:solidFill>
                    <a:srgbClr val="C00000"/>
                  </a:solidFill>
                </a:rPr>
                <a:t>temps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C1C9694-C36B-82D9-BAC3-563A590969C7}"/>
              </a:ext>
            </a:extLst>
          </p:cNvPr>
          <p:cNvGrpSpPr/>
          <p:nvPr/>
        </p:nvGrpSpPr>
        <p:grpSpPr>
          <a:xfrm>
            <a:off x="7469854" y="2110069"/>
            <a:ext cx="4082267" cy="369688"/>
            <a:chOff x="7469854" y="2110069"/>
            <a:chExt cx="4082267" cy="369688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EB1C00DD-7F39-8427-9044-2A662BC53ABB}"/>
                </a:ext>
              </a:extLst>
            </p:cNvPr>
            <p:cNvSpPr/>
            <p:nvPr/>
          </p:nvSpPr>
          <p:spPr>
            <a:xfrm>
              <a:off x="7469854" y="215709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a</a:t>
              </a:r>
              <a:endParaRPr lang="fr-FR" b="1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909CEC5-8550-7C1E-81AC-B500A11621FA}"/>
                </a:ext>
              </a:extLst>
            </p:cNvPr>
            <p:cNvSpPr txBox="1"/>
            <p:nvPr/>
          </p:nvSpPr>
          <p:spPr>
            <a:xfrm>
              <a:off x="7876405" y="2110069"/>
              <a:ext cx="3675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variables et leurs unités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ABA753-8272-9BE5-428E-E8BFD36AB4C5}"/>
              </a:ext>
            </a:extLst>
          </p:cNvPr>
          <p:cNvGrpSpPr/>
          <p:nvPr/>
        </p:nvGrpSpPr>
        <p:grpSpPr>
          <a:xfrm>
            <a:off x="7475165" y="2623161"/>
            <a:ext cx="2242903" cy="369332"/>
            <a:chOff x="7475165" y="2623161"/>
            <a:chExt cx="2242903" cy="369332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85C5DF19-F7C2-B574-F88F-B6C761A2CD26}"/>
                </a:ext>
              </a:extLst>
            </p:cNvPr>
            <p:cNvSpPr/>
            <p:nvPr/>
          </p:nvSpPr>
          <p:spPr>
            <a:xfrm>
              <a:off x="7475165" y="26638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05365C2B-D441-9E24-D07B-069F5F34422B}"/>
                </a:ext>
              </a:extLst>
            </p:cNvPr>
            <p:cNvSpPr txBox="1"/>
            <p:nvPr/>
          </p:nvSpPr>
          <p:spPr>
            <a:xfrm>
              <a:off x="7876405" y="2623161"/>
              <a:ext cx="18416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 le titre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3C7BD9E9-20A6-168D-EA64-12FE13771707}"/>
              </a:ext>
            </a:extLst>
          </p:cNvPr>
          <p:cNvGrpSpPr/>
          <p:nvPr/>
        </p:nvGrpSpPr>
        <p:grpSpPr>
          <a:xfrm>
            <a:off x="7469854" y="3136253"/>
            <a:ext cx="3787045" cy="369332"/>
            <a:chOff x="7469854" y="3136253"/>
            <a:chExt cx="3787045" cy="369332"/>
          </a:xfrm>
        </p:grpSpPr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A2D63112-0DDA-1241-B79D-7400CD27C8AA}"/>
                </a:ext>
              </a:extLst>
            </p:cNvPr>
            <p:cNvSpPr/>
            <p:nvPr/>
          </p:nvSpPr>
          <p:spPr>
            <a:xfrm>
              <a:off x="7469854" y="3167655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c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255B327-94B6-FB61-E7AB-4A5EEDA76A67}"/>
                </a:ext>
              </a:extLst>
            </p:cNvPr>
            <p:cNvSpPr txBox="1"/>
            <p:nvPr/>
          </p:nvSpPr>
          <p:spPr>
            <a:xfrm>
              <a:off x="7876405" y="3136253"/>
              <a:ext cx="33804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de la courbe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3EABCE97-C8BA-143C-A544-C80B8710E924}"/>
              </a:ext>
            </a:extLst>
          </p:cNvPr>
          <p:cNvGrpSpPr/>
          <p:nvPr/>
        </p:nvGrpSpPr>
        <p:grpSpPr>
          <a:xfrm>
            <a:off x="7479881" y="4991893"/>
            <a:ext cx="2608136" cy="369332"/>
            <a:chOff x="7479881" y="4991893"/>
            <a:chExt cx="2608136" cy="369332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7AEAA4D8-D20F-35E9-6C75-EDC06DB9FC72}"/>
                </a:ext>
              </a:extLst>
            </p:cNvPr>
            <p:cNvSpPr/>
            <p:nvPr/>
          </p:nvSpPr>
          <p:spPr>
            <a:xfrm>
              <a:off x="7479881" y="500464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e</a:t>
              </a:r>
              <a:endParaRPr lang="fr-FR" b="1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6C0C8A9-7E26-DA59-C2FA-2786480731F2}"/>
                </a:ext>
              </a:extLst>
            </p:cNvPr>
            <p:cNvSpPr txBox="1"/>
            <p:nvPr/>
          </p:nvSpPr>
          <p:spPr>
            <a:xfrm>
              <a:off x="7880078" y="4991893"/>
              <a:ext cx="22079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variation </a:t>
              </a:r>
            </a:p>
          </p:txBody>
        </p:sp>
      </p:grp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C6059DBC-EF43-3545-2473-BC3CB7078AC0}"/>
              </a:ext>
            </a:extLst>
          </p:cNvPr>
          <p:cNvCxnSpPr>
            <a:cxnSpLocks/>
          </p:cNvCxnSpPr>
          <p:nvPr/>
        </p:nvCxnSpPr>
        <p:spPr>
          <a:xfrm flipH="1">
            <a:off x="1584383" y="3298878"/>
            <a:ext cx="25172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4" name="Ellipse 43">
            <a:extLst>
              <a:ext uri="{FF2B5EF4-FFF2-40B4-BE49-F238E27FC236}">
                <a16:creationId xmlns:a16="http://schemas.microsoft.com/office/drawing/2014/main" id="{AF57F959-7FB8-7D3D-C6DD-6C0ACBBCA870}"/>
              </a:ext>
            </a:extLst>
          </p:cNvPr>
          <p:cNvSpPr/>
          <p:nvPr/>
        </p:nvSpPr>
        <p:spPr>
          <a:xfrm>
            <a:off x="4131531" y="3160469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c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5EF497C1-D023-20E4-A2C6-F7D3BDB12188}"/>
              </a:ext>
            </a:extLst>
          </p:cNvPr>
          <p:cNvSpPr/>
          <p:nvPr/>
        </p:nvSpPr>
        <p:spPr>
          <a:xfrm>
            <a:off x="4982717" y="237179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d</a:t>
            </a:r>
          </a:p>
        </p:txBody>
      </p:sp>
      <p:sp>
        <p:nvSpPr>
          <p:cNvPr id="46" name="Flèche : bas 45">
            <a:extLst>
              <a:ext uri="{FF2B5EF4-FFF2-40B4-BE49-F238E27FC236}">
                <a16:creationId xmlns:a16="http://schemas.microsoft.com/office/drawing/2014/main" id="{30B80C5B-2B57-52AB-B0D9-E0F5565E29D3}"/>
              </a:ext>
            </a:extLst>
          </p:cNvPr>
          <p:cNvSpPr/>
          <p:nvPr/>
        </p:nvSpPr>
        <p:spPr>
          <a:xfrm rot="14722122">
            <a:off x="5249250" y="2456095"/>
            <a:ext cx="114935" cy="55327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03B34AA7-5FEA-5732-9195-E8FC172FD2C0}"/>
              </a:ext>
            </a:extLst>
          </p:cNvPr>
          <p:cNvSpPr/>
          <p:nvPr/>
        </p:nvSpPr>
        <p:spPr>
          <a:xfrm>
            <a:off x="6166273" y="4369330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916DBCFE-0A09-E311-DF2C-6C8CD6D198A8}"/>
              </a:ext>
            </a:extLst>
          </p:cNvPr>
          <p:cNvCxnSpPr/>
          <p:nvPr/>
        </p:nvCxnSpPr>
        <p:spPr>
          <a:xfrm>
            <a:off x="1147465" y="2968158"/>
            <a:ext cx="0" cy="11477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88A496D8-B805-7E23-E317-016972D8EF5E}"/>
              </a:ext>
            </a:extLst>
          </p:cNvPr>
          <p:cNvCxnSpPr>
            <a:cxnSpLocks/>
          </p:cNvCxnSpPr>
          <p:nvPr/>
        </p:nvCxnSpPr>
        <p:spPr>
          <a:xfrm flipH="1" flipV="1">
            <a:off x="2859494" y="4848791"/>
            <a:ext cx="258175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21BFFAC6-97C5-6F92-08BF-88BD7DDC301C}"/>
              </a:ext>
            </a:extLst>
          </p:cNvPr>
          <p:cNvGrpSpPr/>
          <p:nvPr/>
        </p:nvGrpSpPr>
        <p:grpSpPr>
          <a:xfrm>
            <a:off x="3837610" y="4734851"/>
            <a:ext cx="330354" cy="369332"/>
            <a:chOff x="3837610" y="4734851"/>
            <a:chExt cx="330354" cy="369332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7EB4C2E1-9019-45C4-9FBF-C3314636270D}"/>
                </a:ext>
              </a:extLst>
            </p:cNvPr>
            <p:cNvSpPr/>
            <p:nvPr/>
          </p:nvSpPr>
          <p:spPr>
            <a:xfrm>
              <a:off x="3837610" y="47716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525D9E04-EF82-515D-D1BB-2B5FDE3BE9CF}"/>
                </a:ext>
              </a:extLst>
            </p:cNvPr>
            <p:cNvSpPr txBox="1"/>
            <p:nvPr/>
          </p:nvSpPr>
          <p:spPr>
            <a:xfrm>
              <a:off x="3847442" y="4734851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</p:grpSp>
      <p:sp>
        <p:nvSpPr>
          <p:cNvPr id="53" name="Ellipse 52">
            <a:extLst>
              <a:ext uri="{FF2B5EF4-FFF2-40B4-BE49-F238E27FC236}">
                <a16:creationId xmlns:a16="http://schemas.microsoft.com/office/drawing/2014/main" id="{30267680-CF3B-BAED-F491-8EAA721C976D}"/>
              </a:ext>
            </a:extLst>
          </p:cNvPr>
          <p:cNvSpPr/>
          <p:nvPr/>
        </p:nvSpPr>
        <p:spPr>
          <a:xfrm>
            <a:off x="713393" y="338070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e</a:t>
            </a:r>
            <a:endParaRPr lang="fr-FR" b="1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8D5717D-9CC2-43BA-C038-A4AED3B9EBCA}"/>
              </a:ext>
            </a:extLst>
          </p:cNvPr>
          <p:cNvSpPr/>
          <p:nvPr/>
        </p:nvSpPr>
        <p:spPr>
          <a:xfrm>
            <a:off x="2859494" y="114660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17D2B33D-20C8-8C59-5CDF-8DC7BC940530}"/>
              </a:ext>
            </a:extLst>
          </p:cNvPr>
          <p:cNvGrpSpPr/>
          <p:nvPr/>
        </p:nvGrpSpPr>
        <p:grpSpPr>
          <a:xfrm>
            <a:off x="7477947" y="3649345"/>
            <a:ext cx="4315999" cy="1134666"/>
            <a:chOff x="7477947" y="3649345"/>
            <a:chExt cx="4315999" cy="1134666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6D99B0F6-FC71-9D04-769B-2BB872226E52}"/>
                </a:ext>
              </a:extLst>
            </p:cNvPr>
            <p:cNvSpPr/>
            <p:nvPr/>
          </p:nvSpPr>
          <p:spPr>
            <a:xfrm>
              <a:off x="7477947" y="367142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d</a:t>
              </a:r>
              <a:endParaRPr lang="fr-FR" b="1" dirty="0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B1686EA1-0AED-D1C9-D0B8-231DD7F3C2B5}"/>
                </a:ext>
              </a:extLst>
            </p:cNvPr>
            <p:cNvSpPr txBox="1"/>
            <p:nvPr/>
          </p:nvSpPr>
          <p:spPr>
            <a:xfrm>
              <a:off x="7876405" y="3649345"/>
              <a:ext cx="33314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écrire les variations observées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7518367E-1A77-DBCC-1C4F-94DB661284B4}"/>
                </a:ext>
              </a:extLst>
            </p:cNvPr>
            <p:cNvSpPr txBox="1"/>
            <p:nvPr/>
          </p:nvSpPr>
          <p:spPr>
            <a:xfrm>
              <a:off x="7876405" y="4199236"/>
              <a:ext cx="3917541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……  </a:t>
              </a: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la variable dépendante </a:t>
              </a:r>
              <a:r>
                <a:rPr lang="fr-FR" b="1" dirty="0"/>
                <a:t>augmente / diminue / reste stable</a:t>
              </a:r>
              <a:r>
                <a:rPr lang="fr-FR" dirty="0"/>
                <a:t> </a:t>
              </a:r>
              <a:r>
                <a:rPr lang="fr-FR" sz="1600" dirty="0"/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…. </a:t>
              </a:r>
              <a:endParaRPr lang="fr-FR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95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53" grpId="0" animBg="1"/>
      <p:bldP spid="5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918434" y="413430"/>
            <a:ext cx="10645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 et de terminer vos devoirs!</a:t>
            </a:r>
          </a:p>
        </p:txBody>
      </p:sp>
      <p:pic>
        <p:nvPicPr>
          <p:cNvPr id="5" name="Google Shape;1141;p76">
            <a:extLst>
              <a:ext uri="{FF2B5EF4-FFF2-40B4-BE49-F238E27FC236}">
                <a16:creationId xmlns:a16="http://schemas.microsoft.com/office/drawing/2014/main" id="{83FC914E-DC16-BB3A-FBCF-74D73366304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57332" y="157321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40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/>
          </a:p>
        </p:txBody>
      </p:sp>
      <p:sp>
        <p:nvSpPr>
          <p:cNvPr id="276" name="Google Shape;276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/>
          </a:p>
        </p:txBody>
      </p:sp>
      <p:pic>
        <p:nvPicPr>
          <p:cNvPr id="277" name="Google Shape;27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/>
          </a:p>
        </p:txBody>
      </p:sp>
      <p:pic>
        <p:nvPicPr>
          <p:cNvPr id="280" name="Google Shape;28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"/>
          <p:cNvSpPr txBox="1">
            <a:spLocks noGrp="1"/>
          </p:cNvSpPr>
          <p:nvPr>
            <p:ph type="title"/>
          </p:nvPr>
        </p:nvSpPr>
        <p:spPr>
          <a:xfrm>
            <a:off x="1088622" y="171257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Qui peut me rappeler notre contrat de travail?</a:t>
            </a:r>
            <a:endParaRPr dirty="0"/>
          </a:p>
        </p:txBody>
      </p:sp>
      <p:sp>
        <p:nvSpPr>
          <p:cNvPr id="282" name="Google Shape;282;p7"/>
          <p:cNvSpPr txBox="1">
            <a:spLocks noGrp="1"/>
          </p:cNvSpPr>
          <p:nvPr>
            <p:ph type="body" idx="1"/>
          </p:nvPr>
        </p:nvSpPr>
        <p:spPr>
          <a:xfrm>
            <a:off x="1088622" y="664173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lang="fr-FR" sz="1800" b="1"/>
              <a:t>Demander à 5 élèves au hasard.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27E74E-9B61-936D-E03C-7498011F6F24}"/>
              </a:ext>
            </a:extLst>
          </p:cNvPr>
          <p:cNvSpPr txBox="1"/>
          <p:nvPr/>
        </p:nvSpPr>
        <p:spPr>
          <a:xfrm>
            <a:off x="2578969" y="1188161"/>
            <a:ext cx="6659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  <a:sym typeface="Hammersmith One"/>
              </a:rPr>
              <a:t>Discussion informelle sur le maïs  </a:t>
            </a:r>
            <a:endParaRPr lang="fr-FR" sz="2000" b="1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3" name="ZoneTexte 18">
            <a:extLst>
              <a:ext uri="{FF2B5EF4-FFF2-40B4-BE49-F238E27FC236}">
                <a16:creationId xmlns:a16="http://schemas.microsoft.com/office/drawing/2014/main" id="{502EEB02-8C7A-88C8-2F41-6F8A4EAC4D1A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595AF3-ED86-1018-187E-11D418DC2F42}"/>
              </a:ext>
            </a:extLst>
          </p:cNvPr>
          <p:cNvSpPr txBox="1"/>
          <p:nvPr/>
        </p:nvSpPr>
        <p:spPr>
          <a:xfrm>
            <a:off x="858210" y="546472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Poser des questions comme:      Qu'est ce que c’est?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                                                  Est-ce que vous savez d’où ça provient?</a:t>
            </a:r>
          </a:p>
        </p:txBody>
      </p:sp>
      <p:pic>
        <p:nvPicPr>
          <p:cNvPr id="5" name="Picture 2" descr="Maïs - Mouvement J'aime les fruits et légumes">
            <a:extLst>
              <a:ext uri="{FF2B5EF4-FFF2-40B4-BE49-F238E27FC236}">
                <a16:creationId xmlns:a16="http://schemas.microsoft.com/office/drawing/2014/main" id="{D5C097B7-DDFE-A0F5-C5E8-83891A47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58" y="1588271"/>
            <a:ext cx="4499026" cy="360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lus de 4 000 images de Mais et de Maïs - Pixabay">
            <a:extLst>
              <a:ext uri="{FF2B5EF4-FFF2-40B4-BE49-F238E27FC236}">
                <a16:creationId xmlns:a16="http://schemas.microsoft.com/office/drawing/2014/main" id="{9C71F106-6EBF-77DD-6EBC-CD2D42D38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16" y="1706740"/>
            <a:ext cx="5086077" cy="33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56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4D4BA-A488-A24E-0227-78AD2EA02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1910E3-1724-50EC-3922-FCD298DBD86D}"/>
              </a:ext>
            </a:extLst>
          </p:cNvPr>
          <p:cNvSpPr txBox="1"/>
          <p:nvPr/>
        </p:nvSpPr>
        <p:spPr>
          <a:xfrm>
            <a:off x="2578969" y="1188161"/>
            <a:ext cx="6659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  <a:sym typeface="Hammersmith One"/>
              </a:rPr>
              <a:t>Discussion informelle sur le maïs  </a:t>
            </a:r>
            <a:endParaRPr lang="fr-FR" sz="2000" b="1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3" name="ZoneTexte 18">
            <a:extLst>
              <a:ext uri="{FF2B5EF4-FFF2-40B4-BE49-F238E27FC236}">
                <a16:creationId xmlns:a16="http://schemas.microsoft.com/office/drawing/2014/main" id="{DD65BD8B-67DF-8BB2-46B9-70B4B0F96CB1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pic>
        <p:nvPicPr>
          <p:cNvPr id="7" name="Picture 8" descr="728 300+ Maïs Photos, taleaux et images libre de droits - iStock | Blé,  Carotte, Tomate">
            <a:extLst>
              <a:ext uri="{FF2B5EF4-FFF2-40B4-BE49-F238E27FC236}">
                <a16:creationId xmlns:a16="http://schemas.microsoft.com/office/drawing/2014/main" id="{3D2C9C8E-22CF-20AE-1D86-6B76289F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8" y="1959989"/>
            <a:ext cx="492596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A2AB9B-3DCA-6EC7-5CEF-FC6B60DA9C2D}"/>
              </a:ext>
            </a:extLst>
          </p:cNvPr>
          <p:cNvSpPr txBox="1"/>
          <p:nvPr/>
        </p:nvSpPr>
        <p:spPr>
          <a:xfrm>
            <a:off x="904099" y="502918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Appuyer les réponses aux questions précédentes par ces illustrations.</a:t>
            </a:r>
          </a:p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 à quoi peut servir cette plante.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902FF8D-79A2-B06D-CDE2-BE40E10061C5}"/>
              </a:ext>
            </a:extLst>
          </p:cNvPr>
          <p:cNvSpPr/>
          <p:nvPr/>
        </p:nvSpPr>
        <p:spPr>
          <a:xfrm>
            <a:off x="5684639" y="2356802"/>
            <a:ext cx="1700981" cy="831987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noProof="0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Production mondiale en 2021 </a:t>
            </a:r>
            <a:endParaRPr lang="fr-FR" sz="1800" b="1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DA37B7A-2012-D01F-4387-186BF5B8E66F}"/>
              </a:ext>
            </a:extLst>
          </p:cNvPr>
          <p:cNvSpPr/>
          <p:nvPr/>
        </p:nvSpPr>
        <p:spPr>
          <a:xfrm>
            <a:off x="7709432" y="2085161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59F3D1-54D7-430D-B8C9-704F3A3B0AF5}"/>
              </a:ext>
            </a:extLst>
          </p:cNvPr>
          <p:cNvSpPr/>
          <p:nvPr/>
        </p:nvSpPr>
        <p:spPr>
          <a:xfrm>
            <a:off x="5684639" y="4328547"/>
            <a:ext cx="1700981" cy="677108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noProof="0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Au Maroc en</a:t>
            </a:r>
          </a:p>
          <a:p>
            <a:pPr algn="ctr"/>
            <a:r>
              <a:rPr lang="fr-FR" sz="1800" b="1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2021</a:t>
            </a:r>
            <a:endParaRPr lang="fr-FR" sz="1800" b="1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28B7C977-65BE-4C24-E05C-2CEE3418F0EF}"/>
              </a:ext>
            </a:extLst>
          </p:cNvPr>
          <p:cNvSpPr/>
          <p:nvPr/>
        </p:nvSpPr>
        <p:spPr>
          <a:xfrm>
            <a:off x="7709432" y="4032893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78FECB-6AD9-AF88-658E-2200941F70B2}"/>
              </a:ext>
            </a:extLst>
          </p:cNvPr>
          <p:cNvSpPr/>
          <p:nvPr/>
        </p:nvSpPr>
        <p:spPr>
          <a:xfrm>
            <a:off x="8209935" y="4071452"/>
            <a:ext cx="3539613" cy="1191297"/>
          </a:xfrm>
          <a:prstGeom prst="roundRect">
            <a:avLst>
              <a:gd name="adj" fmla="val 5734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Estimée a 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48600</a:t>
            </a:r>
            <a:r>
              <a:rPr lang="fr-FR" sz="2000" dirty="0"/>
              <a:t> 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 tonnes.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61FEBA1-4E49-1B72-3776-0636B824A486}"/>
              </a:ext>
            </a:extLst>
          </p:cNvPr>
          <p:cNvSpPr/>
          <p:nvPr/>
        </p:nvSpPr>
        <p:spPr>
          <a:xfrm>
            <a:off x="8209935" y="2172828"/>
            <a:ext cx="3539613" cy="1015962"/>
          </a:xfrm>
          <a:prstGeom prst="roundRect">
            <a:avLst>
              <a:gd name="adj" fmla="val 5734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Estimée a 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1 200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Bradley Hand ITC" panose="03070402050302030203" pitchFamily="66" charset="0"/>
              </a:rPr>
              <a:t> 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millions de tonnes</a:t>
            </a:r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  <a:endParaRPr lang="fr-FR" sz="2000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34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6282</TotalTime>
  <Words>2098</Words>
  <Application>Microsoft Office PowerPoint</Application>
  <PresentationFormat>Grand écran</PresentationFormat>
  <Paragraphs>412</Paragraphs>
  <Slides>58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Arial</vt:lpstr>
      <vt:lpstr>Bradley Hand ITC</vt:lpstr>
      <vt:lpstr>Hammersmith One</vt:lpstr>
      <vt:lpstr>Aptos</vt:lpstr>
      <vt:lpstr>Calibri-Bold</vt:lpstr>
      <vt:lpstr>Dosis</vt:lpstr>
      <vt:lpstr>Wingdings</vt:lpstr>
      <vt:lpstr>Century Gothic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Ouverture de la séance  (5 min)</vt:lpstr>
      <vt:lpstr>Présentation PowerPoint</vt:lpstr>
      <vt:lpstr>Bonjour! Prêts pour démarrer notre séance? Allons-y!</vt:lpstr>
      <vt:lpstr>Qui peut me rappeler notre contrat de travail?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ahmed el annaoui</cp:lastModifiedBy>
  <cp:revision>118</cp:revision>
  <dcterms:created xsi:type="dcterms:W3CDTF">2024-05-15T15:37:52Z</dcterms:created>
  <dcterms:modified xsi:type="dcterms:W3CDTF">2025-09-12T17:20:29Z</dcterms:modified>
</cp:coreProperties>
</file>