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handoutMasterIdLst>
    <p:handoutMasterId r:id="rId68"/>
  </p:handoutMasterIdLst>
  <p:sldIdLst>
    <p:sldId id="308" r:id="rId2"/>
    <p:sldId id="288" r:id="rId3"/>
    <p:sldId id="289" r:id="rId4"/>
    <p:sldId id="286" r:id="rId5"/>
    <p:sldId id="282" r:id="rId6"/>
    <p:sldId id="371" r:id="rId7"/>
    <p:sldId id="290" r:id="rId8"/>
    <p:sldId id="292" r:id="rId9"/>
    <p:sldId id="293" r:id="rId10"/>
    <p:sldId id="258" r:id="rId11"/>
    <p:sldId id="294" r:id="rId12"/>
    <p:sldId id="256" r:id="rId13"/>
    <p:sldId id="265" r:id="rId14"/>
    <p:sldId id="296" r:id="rId15"/>
    <p:sldId id="314" r:id="rId16"/>
    <p:sldId id="283" r:id="rId17"/>
    <p:sldId id="285" r:id="rId18"/>
    <p:sldId id="295" r:id="rId19"/>
    <p:sldId id="271" r:id="rId20"/>
    <p:sldId id="260" r:id="rId21"/>
    <p:sldId id="281" r:id="rId22"/>
    <p:sldId id="259" r:id="rId23"/>
    <p:sldId id="321" r:id="rId24"/>
    <p:sldId id="276" r:id="rId25"/>
    <p:sldId id="270" r:id="rId26"/>
    <p:sldId id="320" r:id="rId27"/>
    <p:sldId id="298" r:id="rId28"/>
    <p:sldId id="372" r:id="rId29"/>
    <p:sldId id="393" r:id="rId30"/>
    <p:sldId id="306" r:id="rId31"/>
    <p:sldId id="275" r:id="rId32"/>
    <p:sldId id="266" r:id="rId33"/>
    <p:sldId id="301" r:id="rId34"/>
    <p:sldId id="268" r:id="rId35"/>
    <p:sldId id="267" r:id="rId36"/>
    <p:sldId id="373" r:id="rId37"/>
    <p:sldId id="323" r:id="rId38"/>
    <p:sldId id="307" r:id="rId39"/>
    <p:sldId id="287" r:id="rId40"/>
    <p:sldId id="261" r:id="rId41"/>
    <p:sldId id="299" r:id="rId42"/>
    <p:sldId id="2147483646" r:id="rId43"/>
    <p:sldId id="269" r:id="rId44"/>
    <p:sldId id="272" r:id="rId45"/>
    <p:sldId id="297" r:id="rId46"/>
    <p:sldId id="257" r:id="rId47"/>
    <p:sldId id="2147483647" r:id="rId48"/>
    <p:sldId id="353" r:id="rId49"/>
    <p:sldId id="273" r:id="rId50"/>
    <p:sldId id="300" r:id="rId51"/>
    <p:sldId id="339" r:id="rId52"/>
    <p:sldId id="280" r:id="rId53"/>
    <p:sldId id="264" r:id="rId54"/>
    <p:sldId id="309" r:id="rId55"/>
    <p:sldId id="303" r:id="rId56"/>
    <p:sldId id="345" r:id="rId57"/>
    <p:sldId id="302" r:id="rId58"/>
    <p:sldId id="341" r:id="rId59"/>
    <p:sldId id="263" r:id="rId60"/>
    <p:sldId id="305" r:id="rId61"/>
    <p:sldId id="262" r:id="rId62"/>
    <p:sldId id="346" r:id="rId63"/>
    <p:sldId id="347" r:id="rId64"/>
    <p:sldId id="2147483447" r:id="rId65"/>
    <p:sldId id="291" r:id="rId6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308"/>
            <p14:sldId id="288"/>
            <p14:sldId id="289"/>
            <p14:sldId id="286"/>
            <p14:sldId id="282"/>
            <p14:sldId id="371"/>
            <p14:sldId id="290"/>
            <p14:sldId id="292"/>
          </p14:sldIdLst>
        </p14:section>
        <p14:section name="Ouverture de la séance" id="{2EB02A95-5B55-41FB-8E86-2A90C4C55040}">
          <p14:sldIdLst>
            <p14:sldId id="293"/>
            <p14:sldId id="258"/>
          </p14:sldIdLst>
        </p14:section>
        <p14:section name="Discussion informelle" id="{424B5FE0-E67A-49E0-BAF3-0DF201233B69}">
          <p14:sldIdLst>
            <p14:sldId id="294"/>
            <p14:sldId id="256"/>
            <p14:sldId id="265"/>
          </p14:sldIdLst>
        </p14:section>
        <p14:section name="Contrôle des cahiers" id="{D246771F-C8AA-4F75-BAD7-8024CAB55D79}">
          <p14:sldIdLst/>
        </p14:section>
        <p14:section name="Activation des prérequis" id="{8E8D053C-3AAA-4FF0-9D84-FCA59ECBA887}">
          <p14:sldIdLst>
            <p14:sldId id="296"/>
            <p14:sldId id="314"/>
            <p14:sldId id="283"/>
            <p14:sldId id="285"/>
            <p14:sldId id="295"/>
            <p14:sldId id="271"/>
            <p14:sldId id="260"/>
            <p14:sldId id="281"/>
            <p14:sldId id="259"/>
          </p14:sldIdLst>
        </p14:section>
        <p14:section name="Déclaration de l’objectif" id="{096B6BF6-20D6-43DE-B358-982838B98259}">
          <p14:sldIdLst>
            <p14:sldId id="321"/>
            <p14:sldId id="276"/>
            <p14:sldId id="270"/>
            <p14:sldId id="320"/>
          </p14:sldIdLst>
        </p14:section>
        <p14:section name="Modelage" id="{6D007598-4F88-4283-9E36-970C44D688AD}">
          <p14:sldIdLst>
            <p14:sldId id="298"/>
            <p14:sldId id="372"/>
            <p14:sldId id="393"/>
            <p14:sldId id="306"/>
            <p14:sldId id="275"/>
            <p14:sldId id="266"/>
            <p14:sldId id="301"/>
            <p14:sldId id="268"/>
            <p14:sldId id="267"/>
            <p14:sldId id="373"/>
            <p14:sldId id="323"/>
            <p14:sldId id="307"/>
            <p14:sldId id="287"/>
            <p14:sldId id="261"/>
          </p14:sldIdLst>
        </p14:section>
        <p14:section name="Pratique collective" id="{CF34AB29-930A-422C-8BB3-41EE66488593}">
          <p14:sldIdLst>
            <p14:sldId id="299"/>
            <p14:sldId id="2147483646"/>
            <p14:sldId id="269"/>
            <p14:sldId id="272"/>
            <p14:sldId id="297"/>
            <p14:sldId id="257"/>
            <p14:sldId id="2147483647"/>
            <p14:sldId id="353"/>
            <p14:sldId id="273"/>
          </p14:sldIdLst>
        </p14:section>
        <p14:section name="Pratique en binôme" id="{B5D45BF5-6276-4DCA-B0C6-B46ADF983B36}">
          <p14:sldIdLst>
            <p14:sldId id="300"/>
            <p14:sldId id="339"/>
            <p14:sldId id="280"/>
            <p14:sldId id="264"/>
            <p14:sldId id="309"/>
          </p14:sldIdLst>
        </p14:section>
        <p14:section name="Pratique autonome" id="{89211873-F649-4A72-AB32-DC4F4703E8C4}">
          <p14:sldIdLst>
            <p14:sldId id="303"/>
            <p14:sldId id="345"/>
            <p14:sldId id="302"/>
          </p14:sldIdLst>
        </p14:section>
        <p14:section name="Section sans titre" id="{031A32CF-C046-4D33-9042-B8C46FAB51DD}">
          <p14:sldIdLst>
            <p14:sldId id="341"/>
            <p14:sldId id="263"/>
          </p14:sldIdLst>
        </p14:section>
        <p14:section name="Clôture de la séance" id="{EBCF91DF-0CDC-4636-96C9-6E6A8A771057}">
          <p14:sldIdLst>
            <p14:sldId id="305"/>
            <p14:sldId id="262"/>
            <p14:sldId id="346"/>
            <p14:sldId id="347"/>
            <p14:sldId id="2147483447"/>
            <p14:sldId id="29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HCHOUR YASSINE" initials="YD" lastIdx="1" clrIdx="0">
    <p:extLst>
      <p:ext uri="{19B8F6BF-5375-455C-9EA6-DF929625EA0E}">
        <p15:presenceInfo xmlns:p15="http://schemas.microsoft.com/office/powerpoint/2012/main" userId="S::YASSINE.DAHCHOUR@TAALIM.MA::5813cebf-60d3-4462-ba63-a649e6529b4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A678"/>
    <a:srgbClr val="106585"/>
    <a:srgbClr val="C00000"/>
    <a:srgbClr val="BFBFBF"/>
    <a:srgbClr val="FFFFFF"/>
    <a:srgbClr val="BF5E1C"/>
    <a:srgbClr val="4EA72E"/>
    <a:srgbClr val="785F2C"/>
    <a:srgbClr val="B6D8EF"/>
    <a:srgbClr val="F9E4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51" autoAdjust="0"/>
    <p:restoredTop sz="94660"/>
  </p:normalViewPr>
  <p:slideViewPr>
    <p:cSldViewPr snapToGrid="0">
      <p:cViewPr varScale="1">
        <p:scale>
          <a:sx n="82" d="100"/>
          <a:sy n="82" d="100"/>
        </p:scale>
        <p:origin x="8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563"/>
    </p:cViewPr>
  </p:sorterViewPr>
  <p:notesViewPr>
    <p:cSldViewPr snapToGrid="0">
      <p:cViewPr>
        <p:scale>
          <a:sx n="53" d="100"/>
          <a:sy n="53" d="100"/>
        </p:scale>
        <p:origin x="2648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CA5832-8482-8A13-D616-D4DC4E0008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1AF20E-8CB3-9A78-DAA5-452D3E71FC8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2FC19-8473-42DA-A224-417563F70EEA}" type="datetimeFigureOut">
              <a:rPr lang="fr-FR" smtClean="0"/>
              <a:t>04/04/2026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9D4D5A-5873-3B93-7107-421D27E9FC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9A08A6-BCEB-76AD-D845-2FB6B36FF1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0F93E-B376-4B8D-8801-C9B277E79C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707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04/04/2026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1190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drive.google.com/drive/folders/15A4aThGXboZ7RlTminYue4etFTXwyFRM?usp=drive_link" TargetMode="External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37A40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00B050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6" y="1378425"/>
            <a:ext cx="8955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5400" b="1" i="0" u="none" strike="noStrike" kern="0" cap="none" spc="0" baseline="0" dirty="0">
                <a:solidFill>
                  <a:srgbClr val="037A40"/>
                </a:solidFill>
                <a:uFillTx/>
                <a:latin typeface="Calibri"/>
                <a:cs typeface="Calibri"/>
              </a:rPr>
              <a:t>Science de la vie et de la terre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37A4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pic>
        <p:nvPicPr>
          <p:cNvPr id="3" name="Image 16">
            <a:extLst>
              <a:ext uri="{FF2B5EF4-FFF2-40B4-BE49-F238E27FC236}">
                <a16:creationId xmlns:a16="http://schemas.microsoft.com/office/drawing/2014/main" id="{90524A8E-E48F-3EF0-D60C-1776D259D3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8780" l="4112" r="93586">
                        <a14:foregroundMark x1="23684" y1="23902" x2="23684" y2="23902"/>
                        <a14:foregroundMark x1="23684" y1="23902" x2="22204" y2="56098"/>
                        <a14:foregroundMark x1="22204" y1="56098" x2="43257" y2="40000"/>
                        <a14:foregroundMark x1="43257" y1="40000" x2="66118" y2="34146"/>
                        <a14:foregroundMark x1="66118" y1="34146" x2="53618" y2="34634"/>
                        <a14:foregroundMark x1="53618" y1="34634" x2="52632" y2="54146"/>
                        <a14:foregroundMark x1="52632" y1="54146" x2="61184" y2="35854"/>
                        <a14:foregroundMark x1="61184" y1="35854" x2="68421" y2="52195"/>
                        <a14:foregroundMark x1="68421" y1="52195" x2="57237" y2="75854"/>
                        <a14:foregroundMark x1="57237" y1="75854" x2="69901" y2="75610"/>
                        <a14:foregroundMark x1="69901" y1="75610" x2="53289" y2="79512"/>
                        <a14:foregroundMark x1="53289" y1="79512" x2="77796" y2="81220"/>
                        <a14:foregroundMark x1="77796" y1="81220" x2="24342" y2="80000"/>
                        <a14:foregroundMark x1="24342" y1="80000" x2="11513" y2="88537"/>
                        <a14:foregroundMark x1="11513" y1="88537" x2="18586" y2="68049"/>
                        <a14:foregroundMark x1="18586" y1="68049" x2="31743" y2="70976"/>
                        <a14:foregroundMark x1="31743" y1="70976" x2="38322" y2="89024"/>
                        <a14:foregroundMark x1="38322" y1="89024" x2="38816" y2="92439"/>
                        <a14:foregroundMark x1="27632" y1="40000" x2="13322" y2="80976"/>
                        <a14:foregroundMark x1="13322" y1="80976" x2="37829" y2="47561"/>
                        <a14:foregroundMark x1="37829" y1="47561" x2="36349" y2="73659"/>
                        <a14:foregroundMark x1="36349" y1="73659" x2="33388" y2="54634"/>
                        <a14:foregroundMark x1="33388" y1="54634" x2="29605" y2="82683"/>
                        <a14:foregroundMark x1="29605" y1="82683" x2="12664" y2="87073"/>
                        <a14:foregroundMark x1="12664" y1="87073" x2="10691" y2="67805"/>
                        <a14:foregroundMark x1="10691" y1="67805" x2="7072" y2="94390"/>
                        <a14:foregroundMark x1="7072" y1="94390" x2="19901" y2="88293"/>
                        <a14:foregroundMark x1="19901" y1="88293" x2="30921" y2="92927"/>
                        <a14:foregroundMark x1="30921" y1="92927" x2="67270" y2="85610"/>
                        <a14:foregroundMark x1="67270" y1="85610" x2="79276" y2="90732"/>
                        <a14:foregroundMark x1="79276" y1="90732" x2="45724" y2="96098"/>
                        <a14:foregroundMark x1="45724" y1="96098" x2="66612" y2="92195"/>
                        <a14:foregroundMark x1="66612" y1="92195" x2="76809" y2="69512"/>
                        <a14:foregroundMark x1="76809" y1="69512" x2="57730" y2="88537"/>
                        <a14:foregroundMark x1="57730" y1="88537" x2="25987" y2="93659"/>
                        <a14:foregroundMark x1="25987" y1="93659" x2="11678" y2="86098"/>
                        <a14:foregroundMark x1="11678" y1="86098" x2="30592" y2="48780"/>
                        <a14:foregroundMark x1="30592" y1="48780" x2="58553" y2="65366"/>
                        <a14:foregroundMark x1="58553" y1="65366" x2="70066" y2="64390"/>
                        <a14:foregroundMark x1="70066" y1="64390" x2="72862" y2="56098"/>
                        <a14:foregroundMark x1="21382" y1="35366" x2="5263" y2="85610"/>
                        <a14:foregroundMark x1="5263" y1="85610" x2="21053" y2="97073"/>
                        <a14:foregroundMark x1="21053" y1="97073" x2="45559" y2="93659"/>
                        <a14:foregroundMark x1="45559" y1="93659" x2="61678" y2="94878"/>
                        <a14:foregroundMark x1="61678" y1="94878" x2="87993" y2="93659"/>
                        <a14:foregroundMark x1="87993" y1="93659" x2="88158" y2="76585"/>
                        <a14:foregroundMark x1="88158" y1="76585" x2="80263" y2="61707"/>
                        <a14:foregroundMark x1="80263" y1="61707" x2="70395" y2="29268"/>
                        <a14:foregroundMark x1="70395" y1="29268" x2="60197" y2="19756"/>
                        <a14:foregroundMark x1="60197" y1="19756" x2="59211" y2="19756"/>
                        <a14:foregroundMark x1="15789" y1="30732" x2="5099" y2="56585"/>
                        <a14:foregroundMark x1="5099" y1="56585" x2="3618" y2="77561"/>
                        <a14:foregroundMark x1="3618" y1="77561" x2="7072" y2="93902"/>
                        <a14:foregroundMark x1="7072" y1="93902" x2="18750" y2="97805"/>
                        <a14:foregroundMark x1="18750" y1="97805" x2="26480" y2="97317"/>
                        <a14:foregroundMark x1="11349" y1="53415" x2="1151" y2="70488"/>
                        <a14:foregroundMark x1="1151" y1="70488" x2="4276" y2="87561"/>
                        <a14:foregroundMark x1="4276" y1="87561" x2="15625" y2="92195"/>
                        <a14:foregroundMark x1="15625" y1="92195" x2="15625" y2="92195"/>
                        <a14:foregroundMark x1="49671" y1="56341" x2="72533" y2="57561"/>
                        <a14:foregroundMark x1="72533" y1="57561" x2="73355" y2="77073"/>
                        <a14:foregroundMark x1="73355" y1="77073" x2="56250" y2="82439"/>
                        <a14:foregroundMark x1="56250" y1="82439" x2="50822" y2="61220"/>
                        <a14:foregroundMark x1="50822" y1="61220" x2="53125" y2="57073"/>
                        <a14:foregroundMark x1="69901" y1="61220" x2="60526" y2="74146"/>
                        <a14:foregroundMark x1="60526" y1="74146" x2="71875" y2="70000"/>
                        <a14:foregroundMark x1="71875" y1="70000" x2="68421" y2="61220"/>
                        <a14:foregroundMark x1="44901" y1="92683" x2="87500" y2="69512"/>
                        <a14:foregroundMark x1="87500" y1="69512" x2="93586" y2="87561"/>
                        <a14:foregroundMark x1="93586" y1="87561" x2="91941" y2="98780"/>
                        <a14:foregroundMark x1="75493" y1="58537" x2="76809" y2="41220"/>
                        <a14:foregroundMark x1="76809" y1="41220" x2="72204" y2="25854"/>
                        <a14:foregroundMark x1="72204" y1="25854" x2="60526" y2="23659"/>
                        <a14:foregroundMark x1="60526" y1="23659" x2="56743" y2="248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86894" y="3491604"/>
            <a:ext cx="4255186" cy="2869452"/>
          </a:xfrm>
          <a:prstGeom prst="rect">
            <a:avLst/>
          </a:prstGeom>
        </p:spPr>
      </p:pic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1944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5201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240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615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e chapit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Calibri"/>
              </a:rPr>
              <a:t>le chapitre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/>
          </p:cNvSpPr>
          <p:nvPr userDrawn="1"/>
        </p:nvSpPr>
        <p:spPr>
          <a:xfrm>
            <a:off x="3132175" y="2873353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/>
          </p:cNvSpPr>
          <p:nvPr userDrawn="1"/>
        </p:nvSpPr>
        <p:spPr>
          <a:xfrm>
            <a:off x="1703823" y="2873356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/>
          </p:cNvSpPr>
          <p:nvPr userDrawn="1"/>
        </p:nvSpPr>
        <p:spPr>
          <a:xfrm>
            <a:off x="948074" y="1308144"/>
            <a:ext cx="10321337" cy="55447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582" y="1308064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Chapitre 1 : Relations vivant-vivant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3823" y="2873199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39379" y="2873199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d’exploitation et ses caractéristiques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9CEE65-9627-A065-406C-D0416F5E70D1}"/>
              </a:ext>
            </a:extLst>
          </p:cNvPr>
          <p:cNvSpPr>
            <a:spLocks/>
          </p:cNvSpPr>
          <p:nvPr userDrawn="1"/>
        </p:nvSpPr>
        <p:spPr>
          <a:xfrm>
            <a:off x="1339721" y="2120717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5C1F621F-48A7-3B73-016A-666E388830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48223" y="2120637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1 : Relations </a:t>
            </a:r>
            <a:r>
              <a:rPr lang="en-US" dirty="0" err="1"/>
              <a:t>d’exploitation</a:t>
            </a:r>
            <a:endParaRPr lang="en-US" dirty="0"/>
          </a:p>
        </p:txBody>
      </p:sp>
      <p:sp>
        <p:nvSpPr>
          <p:cNvPr id="9" name="Google Shape;286;p29">
            <a:extLst>
              <a:ext uri="{FF2B5EF4-FFF2-40B4-BE49-F238E27FC236}">
                <a16:creationId xmlns:a16="http://schemas.microsoft.com/office/drawing/2014/main" id="{4D9B2296-F4A8-F01C-635B-95350C14B275}"/>
              </a:ext>
            </a:extLst>
          </p:cNvPr>
          <p:cNvSpPr>
            <a:spLocks/>
          </p:cNvSpPr>
          <p:nvPr userDrawn="1"/>
        </p:nvSpPr>
        <p:spPr>
          <a:xfrm>
            <a:off x="3140677" y="468309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9;p29">
            <a:extLst>
              <a:ext uri="{FF2B5EF4-FFF2-40B4-BE49-F238E27FC236}">
                <a16:creationId xmlns:a16="http://schemas.microsoft.com/office/drawing/2014/main" id="{82EC8553-22FA-A547-D471-3AF6D6395AAE}"/>
              </a:ext>
            </a:extLst>
          </p:cNvPr>
          <p:cNvSpPr>
            <a:spLocks/>
          </p:cNvSpPr>
          <p:nvPr userDrawn="1"/>
        </p:nvSpPr>
        <p:spPr>
          <a:xfrm>
            <a:off x="1702674" y="4682937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6CD6B33D-72A6-DA03-1907-6091D05069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02674" y="4682780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0559DCE-9034-76AA-7F03-AD960D4C0B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147881" y="468293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de compétition ou mutualisme et leurs caractéristiques.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D96935-9C28-F26E-BED5-5A912445CB69}"/>
              </a:ext>
            </a:extLst>
          </p:cNvPr>
          <p:cNvSpPr>
            <a:spLocks/>
          </p:cNvSpPr>
          <p:nvPr userDrawn="1"/>
        </p:nvSpPr>
        <p:spPr>
          <a:xfrm>
            <a:off x="1348223" y="3930455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31D148C6-5492-AED5-7F54-3E33BB132E1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56725" y="3930375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2 : </a:t>
            </a:r>
            <a:r>
              <a:rPr lang="fr-FR" dirty="0"/>
              <a:t>Relations de compétition et de mutualisme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600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500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0863B3-86D2-D6DA-8984-19E4C3B973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8039" y="6238017"/>
            <a:ext cx="4493835" cy="389965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«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  <a:hlinkClick r:id="rId6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</p:txBody>
      </p: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DA838800-BA03-865C-FAC5-9BCCC281F0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568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1190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9334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6087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549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préparato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4995540" y="2500904"/>
            <a:ext cx="5985399" cy="8142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Activité préparatoire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684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1996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2077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74736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claration de l'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3247602"/>
            <a:ext cx="11174095" cy="3153198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capture d’écran illustrant la tâche ciblée par cet objectif</a:t>
            </a:r>
          </a:p>
          <a:p>
            <a:pPr lvl="0"/>
            <a:endParaRPr lang="fr-FR" dirty="0"/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054;p38">
            <a:extLst>
              <a:ext uri="{FF2B5EF4-FFF2-40B4-BE49-F238E27FC236}">
                <a16:creationId xmlns:a16="http://schemas.microsoft.com/office/drawing/2014/main" id="{E68972AD-29C5-3385-642B-0C5308EE8844}"/>
              </a:ext>
            </a:extLst>
          </p:cNvPr>
          <p:cNvSpPr/>
          <p:nvPr userDrawn="1"/>
        </p:nvSpPr>
        <p:spPr>
          <a:xfrm>
            <a:off x="1396677" y="1831580"/>
            <a:ext cx="9651623" cy="83099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15">
            <a:extLst>
              <a:ext uri="{FF2B5EF4-FFF2-40B4-BE49-F238E27FC236}">
                <a16:creationId xmlns:a16="http://schemas.microsoft.com/office/drawing/2014/main" id="{ED85EDE7-D9A6-2F96-809C-0BCE91611A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38" y="1567130"/>
            <a:ext cx="805544" cy="805544"/>
          </a:xfrm>
          <a:prstGeom prst="rect">
            <a:avLst/>
          </a:prstGeom>
          <a:ln>
            <a:noFill/>
          </a:ln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FD452F-0A61-50AE-900C-1268716476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2975" y="1831975"/>
            <a:ext cx="8582025" cy="819150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Identifier le type de relation d’exploitation entre deux êtres vivants dans un écosystème donné.</a:t>
            </a:r>
          </a:p>
        </p:txBody>
      </p:sp>
    </p:spTree>
    <p:extLst>
      <p:ext uri="{BB962C8B-B14F-4D97-AF65-F5344CB8AC3E}">
        <p14:creationId xmlns:p14="http://schemas.microsoft.com/office/powerpoint/2010/main" val="27372312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81211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ion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Introduction de notions clés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2948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âche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Modelage de la tâche principale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8349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03474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10849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70611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18159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79409" y="5148686"/>
            <a:ext cx="148877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42786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, l'exercice à travaill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89260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60537" y="5229083"/>
            <a:ext cx="149961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37332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voir ma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C76A0BA3-F678-6E27-051B-2A913F5D5DE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Ici, vous mettez le devoir à faire à la maison ou la capture d’écran du livret.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74FCE-19AA-2ABA-0F7A-5BFE91FC40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35030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7230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49795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084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6775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340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40956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6510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73624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4E8E588C-119A-E68E-6DCF-706A5C64B402}"/>
              </a:ext>
            </a:extLst>
          </p:cNvPr>
          <p:cNvSpPr/>
          <p:nvPr userDrawn="1"/>
        </p:nvSpPr>
        <p:spPr>
          <a:xfrm>
            <a:off x="68213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0709DB1-6F6C-5D25-B149-1A8A3916B79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5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04/04/2026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98" r:id="rId13"/>
    <p:sldLayoutId id="2147483680" r:id="rId14"/>
    <p:sldLayoutId id="2147483681" r:id="rId15"/>
    <p:sldLayoutId id="2147483684" r:id="rId16"/>
    <p:sldLayoutId id="2147483685" r:id="rId17"/>
    <p:sldLayoutId id="2147483686" r:id="rId18"/>
    <p:sldLayoutId id="2147483703" r:id="rId19"/>
    <p:sldLayoutId id="2147483687" r:id="rId20"/>
    <p:sldLayoutId id="2147483688" r:id="rId21"/>
    <p:sldLayoutId id="2147483689" r:id="rId22"/>
    <p:sldLayoutId id="2147483699" r:id="rId23"/>
    <p:sldLayoutId id="2147483690" r:id="rId24"/>
    <p:sldLayoutId id="2147483704" r:id="rId25"/>
    <p:sldLayoutId id="2147483705" r:id="rId26"/>
    <p:sldLayoutId id="2147483691" r:id="rId27"/>
    <p:sldLayoutId id="2147483692" r:id="rId28"/>
    <p:sldLayoutId id="2147483693" r:id="rId29"/>
    <p:sldLayoutId id="2147483694" r:id="rId30"/>
    <p:sldLayoutId id="2147483695" r:id="rId31"/>
    <p:sldLayoutId id="2147483696" r:id="rId32"/>
    <p:sldLayoutId id="2147483697" r:id="rId33"/>
    <p:sldLayoutId id="2147483702" r:id="rId34"/>
    <p:sldLayoutId id="2147483700" r:id="rId35"/>
    <p:sldLayoutId id="2147483701" r:id="rId36"/>
    <p:sldLayoutId id="2147483682" r:id="rId37"/>
    <p:sldLayoutId id="2147483683" r:id="rId38"/>
    <p:sldLayoutId id="2147483653" r:id="rId39"/>
    <p:sldLayoutId id="2147483654" r:id="rId40"/>
    <p:sldLayoutId id="2147483655" r:id="rId41"/>
    <p:sldLayoutId id="2147483656" r:id="rId42"/>
    <p:sldLayoutId id="2147483657" r:id="rId43"/>
    <p:sldLayoutId id="2147483658" r:id="rId44"/>
    <p:sldLayoutId id="2147483659" r:id="rId45"/>
    <p:sldLayoutId id="2147483706" r:id="rId4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1EL5AcbXKLcZcptBw8zodh5LsuwwjlMQY?usp=drive_link" TargetMode="Externa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jpg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bin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bin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9.xml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microsoft.com/office/2007/relationships/hdphoto" Target="../media/hdphoto11.wdp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microsoft.com/office/2007/relationships/hdphoto" Target="../media/hdphoto11.wdp"/><Relationship Id="rId5" Type="http://schemas.openxmlformats.org/officeDocument/2006/relationships/image" Target="../media/image67.png"/><Relationship Id="rId4" Type="http://schemas.openxmlformats.org/officeDocument/2006/relationships/image" Target="../media/image68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9.png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question-point-d-interrogation-1015308/" TargetMode="External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6FEA15-69D0-A51C-B0B6-70FD8D186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noProof="0" dirty="0"/>
              <a:t>2 AC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1C22208-84FE-450F-4951-F81B343D1D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noProof="0" dirty="0"/>
              <a:t>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EAEDA-9B09-E9AF-A7F9-C457C2446A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965171" y="4562031"/>
            <a:ext cx="4982475" cy="54498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noProof="0" dirty="0">
                <a:solidFill>
                  <a:schemeClr val="bg1"/>
                </a:solidFill>
              </a:rPr>
              <a:t>Les interactions entre les géosphères de la Terre.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BA12AC-286E-611E-6564-F58EF395FF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25217" y="4591216"/>
            <a:ext cx="1288409" cy="521999"/>
          </a:xfrm>
        </p:spPr>
        <p:txBody>
          <a:bodyPr/>
          <a:lstStyle/>
          <a:p>
            <a:r>
              <a:rPr lang="fr-FR" noProof="0" dirty="0"/>
              <a:t>Chapitre 2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BD0900-5EEC-DF07-2A76-91F0F440BA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06497" y="5328959"/>
            <a:ext cx="1288409" cy="521999"/>
          </a:xfrm>
        </p:spPr>
        <p:txBody>
          <a:bodyPr/>
          <a:lstStyle/>
          <a:p>
            <a:r>
              <a:rPr lang="fr-FR" noProof="0" dirty="0"/>
              <a:t>Tâche 5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1BEDC05-80CF-B10E-D5C6-D0C7E83F2FD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096329" y="5286181"/>
            <a:ext cx="4843667" cy="521999"/>
          </a:xfrm>
        </p:spPr>
        <p:txBody>
          <a:bodyPr>
            <a:noAutofit/>
          </a:bodyPr>
          <a:lstStyle/>
          <a:p>
            <a:pPr algn="just"/>
            <a:r>
              <a:rPr lang="fr-FR" sz="1400" noProof="0" dirty="0"/>
              <a:t>Décrire les processus impliqués dans la formation des roches métamorphiques.</a:t>
            </a:r>
          </a:p>
        </p:txBody>
      </p:sp>
    </p:spTree>
    <p:extLst>
      <p:ext uri="{BB962C8B-B14F-4D97-AF65-F5344CB8AC3E}">
        <p14:creationId xmlns:p14="http://schemas.microsoft.com/office/powerpoint/2010/main" val="3027004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9840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3623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9CD6513-2CAD-DBD8-8224-44F112F644C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12" name="Picture Placeholder 11" descr="A cartoon of kids studying&#10;&#10;AI-generated content may be incorrect.">
            <a:extLst>
              <a:ext uri="{FF2B5EF4-FFF2-40B4-BE49-F238E27FC236}">
                <a16:creationId xmlns:a16="http://schemas.microsoft.com/office/drawing/2014/main" id="{C26EBEDD-C088-BFE1-2C78-1E6364CEC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5" r="3935"/>
          <a:stretch>
            <a:fillRect/>
          </a:stretch>
        </p:blipFill>
        <p:spPr>
          <a:xfrm>
            <a:off x="6759874" y="2383527"/>
            <a:ext cx="1134000" cy="1587600"/>
          </a:xfrm>
          <a:prstGeom prst="rect">
            <a:avLst/>
          </a:prstGeom>
        </p:spPr>
      </p:pic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D5F5E2A4-C739-DB34-1009-1539A7583B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6" name="Picture Placeholder 9" descr="A cartoon of a person working on a plant&#10;&#10;AI-generated content may be incorrect.">
            <a:extLst>
              <a:ext uri="{FF2B5EF4-FFF2-40B4-BE49-F238E27FC236}">
                <a16:creationId xmlns:a16="http://schemas.microsoft.com/office/drawing/2014/main" id="{4AD6A894-977A-5AB6-270A-61E73FD9B5C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" r="162"/>
          <a:stretch>
            <a:fillRect/>
          </a:stretch>
        </p:blipFill>
        <p:spPr>
          <a:xfrm>
            <a:off x="1773800" y="2310040"/>
            <a:ext cx="1976400" cy="110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180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F99D4E-CFBE-2D23-5CD6-339C2E020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6C519BB5-2E4A-7681-D6EC-029120C6DF97}"/>
              </a:ext>
            </a:extLst>
          </p:cNvPr>
          <p:cNvGrpSpPr/>
          <p:nvPr/>
        </p:nvGrpSpPr>
        <p:grpSpPr>
          <a:xfrm>
            <a:off x="873926" y="2100724"/>
            <a:ext cx="10440000" cy="1860943"/>
            <a:chOff x="1090268" y="3615371"/>
            <a:chExt cx="10440000" cy="219461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7C004623-6771-F624-6438-DE2701F61657}"/>
                </a:ext>
              </a:extLst>
            </p:cNvPr>
            <p:cNvGrpSpPr/>
            <p:nvPr/>
          </p:nvGrpSpPr>
          <p:grpSpPr>
            <a:xfrm>
              <a:off x="1175674" y="3615371"/>
              <a:ext cx="10265100" cy="828000"/>
              <a:chOff x="963450" y="3092649"/>
              <a:chExt cx="10265100" cy="828000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27" name="Google Shape;292;p29">
                <a:extLst>
                  <a:ext uri="{FF2B5EF4-FFF2-40B4-BE49-F238E27FC236}">
                    <a16:creationId xmlns:a16="http://schemas.microsoft.com/office/drawing/2014/main" id="{8D5C6E37-3542-2A06-D18A-2A2913F1C0C0}"/>
                  </a:ext>
                </a:extLst>
              </p:cNvPr>
              <p:cNvSpPr/>
              <p:nvPr/>
            </p:nvSpPr>
            <p:spPr>
              <a:xfrm>
                <a:off x="2428129" y="3092649"/>
                <a:ext cx="8800421" cy="828000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4EA72E"/>
              </a:solidFill>
              <a:ln w="952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68570" tIns="34271" rIns="68570" bIns="34271" anchor="ctr" anchorCtr="0" compatLnSpc="1">
                <a:noAutofit/>
              </a:bodyPr>
              <a:lstStyle/>
              <a:p>
                <a:pPr algn="ctr" defTabSz="685800">
                  <a:defRPr/>
                </a:pPr>
                <a:endParaRPr lang="fr-FR" b="1" noProof="0" dirty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29" name="Google Shape;293;p29">
                <a:extLst>
                  <a:ext uri="{FF2B5EF4-FFF2-40B4-BE49-F238E27FC236}">
                    <a16:creationId xmlns:a16="http://schemas.microsoft.com/office/drawing/2014/main" id="{E3E5AF5E-813B-3F84-AF7B-32DE5C876098}"/>
                  </a:ext>
                </a:extLst>
              </p:cNvPr>
              <p:cNvSpPr/>
              <p:nvPr/>
            </p:nvSpPr>
            <p:spPr>
              <a:xfrm>
                <a:off x="963450" y="3092649"/>
                <a:ext cx="1349096" cy="828000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4EA72E"/>
              </a:solidFill>
              <a:ln w="9528" cap="flat">
                <a:solidFill>
                  <a:srgbClr val="44546A"/>
                </a:solidFill>
                <a:prstDash val="solid"/>
                <a:miter/>
              </a:ln>
            </p:spPr>
            <p:txBody>
              <a:bodyPr vert="horz" wrap="square" lIns="68570" tIns="34271" rIns="68570" bIns="34271" anchor="ctr" anchorCtr="1" compatLnSpc="1">
                <a:noAutofit/>
              </a:bodyPr>
              <a:lstStyle/>
              <a:p>
                <a:pPr lvl="0" algn="ctr" defTabSz="914400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b="1" kern="0" noProof="0" dirty="0">
                    <a:ea typeface="Calibri"/>
                    <a:cs typeface="Calibri"/>
                  </a:rPr>
                  <a:t>Tâche</a:t>
                </a:r>
                <a:r>
                  <a:rPr lang="fr-FR" b="1" i="0" u="none" strike="noStrike" kern="0" cap="none" spc="0" baseline="0" noProof="0" dirty="0">
                    <a:uFillTx/>
                    <a:latin typeface="Calibri"/>
                    <a:ea typeface="Calibri"/>
                    <a:cs typeface="Calibri"/>
                  </a:rPr>
                  <a:t> 4</a:t>
                </a:r>
              </a:p>
            </p:txBody>
          </p:sp>
        </p:grpSp>
        <p:sp>
          <p:nvSpPr>
            <p:cNvPr id="25" name="Rectangle: Rounded Corners 11">
              <a:extLst>
                <a:ext uri="{FF2B5EF4-FFF2-40B4-BE49-F238E27FC236}">
                  <a16:creationId xmlns:a16="http://schemas.microsoft.com/office/drawing/2014/main" id="{A41B2A62-46E3-1035-A952-F07A96045885}"/>
                </a:ext>
              </a:extLst>
            </p:cNvPr>
            <p:cNvSpPr/>
            <p:nvPr/>
          </p:nvSpPr>
          <p:spPr>
            <a:xfrm>
              <a:off x="1090268" y="4837981"/>
              <a:ext cx="10440000" cy="972000"/>
            </a:xfrm>
            <a:prstGeom prst="roundRect">
              <a:avLst/>
            </a:prstGeom>
            <a:noFill/>
            <a:ln w="38100"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7B7FC056-BEA4-4677-9E87-DFA6205E96B3}"/>
                </a:ext>
              </a:extLst>
            </p:cNvPr>
            <p:cNvSpPr txBox="1"/>
            <p:nvPr/>
          </p:nvSpPr>
          <p:spPr>
            <a:xfrm>
              <a:off x="2640353" y="3817516"/>
              <a:ext cx="86743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kern="0" noProof="0" dirty="0"/>
                <a:t>Décrire les processus impliqués dans la formation des roches sédimentaires.</a:t>
              </a: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88139F89-D4A8-9621-CCDB-B55019E57E07}"/>
              </a:ext>
            </a:extLst>
          </p:cNvPr>
          <p:cNvSpPr/>
          <p:nvPr/>
        </p:nvSpPr>
        <p:spPr>
          <a:xfrm>
            <a:off x="975805" y="6031483"/>
            <a:ext cx="10203183" cy="47707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</a:rPr>
              <a:t>Séquence 2: Cycle de l’eau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7690293-B3DB-0871-8047-7B62D1BF3CFA}"/>
              </a:ext>
            </a:extLst>
          </p:cNvPr>
          <p:cNvSpPr/>
          <p:nvPr/>
        </p:nvSpPr>
        <p:spPr>
          <a:xfrm>
            <a:off x="855997" y="1326030"/>
            <a:ext cx="10439999" cy="47707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</a:rPr>
              <a:t>Séquence 1: Cycle des roches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CD6152A-590F-C446-714E-118DEC622809}"/>
              </a:ext>
            </a:extLst>
          </p:cNvPr>
          <p:cNvSpPr txBox="1"/>
          <p:nvPr/>
        </p:nvSpPr>
        <p:spPr>
          <a:xfrm>
            <a:off x="921720" y="826517"/>
            <a:ext cx="10396326" cy="320523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>
              <a:defRPr sz="20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/>
              <a:t>Chapitre 2:  Les interactions entre les géosphères de la Terre.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7B723830-FBD9-10C2-153D-E731300B3893}"/>
              </a:ext>
            </a:extLst>
          </p:cNvPr>
          <p:cNvGrpSpPr/>
          <p:nvPr/>
        </p:nvGrpSpPr>
        <p:grpSpPr>
          <a:xfrm>
            <a:off x="975805" y="3204600"/>
            <a:ext cx="10265100" cy="702112"/>
            <a:chOff x="963450" y="3092649"/>
            <a:chExt cx="10265100" cy="828000"/>
          </a:xfrm>
          <a:solidFill>
            <a:schemeClr val="accent6"/>
          </a:solidFill>
        </p:grpSpPr>
        <p:sp>
          <p:nvSpPr>
            <p:cNvPr id="39" name="Google Shape;292;p29">
              <a:extLst>
                <a:ext uri="{FF2B5EF4-FFF2-40B4-BE49-F238E27FC236}">
                  <a16:creationId xmlns:a16="http://schemas.microsoft.com/office/drawing/2014/main" id="{18765BD8-CA5F-FA2C-7862-2F50257298D7}"/>
                </a:ext>
              </a:extLst>
            </p:cNvPr>
            <p:cNvSpPr/>
            <p:nvPr/>
          </p:nvSpPr>
          <p:spPr>
            <a:xfrm>
              <a:off x="2428129" y="3092649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/>
              <a:endParaRPr lang="fr-FR" b="1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" name="Google Shape;293;p29">
              <a:extLst>
                <a:ext uri="{FF2B5EF4-FFF2-40B4-BE49-F238E27FC236}">
                  <a16:creationId xmlns:a16="http://schemas.microsoft.com/office/drawing/2014/main" id="{C2469808-2542-1C8D-A530-2D4B011A98B9}"/>
                </a:ext>
              </a:extLst>
            </p:cNvPr>
            <p:cNvSpPr/>
            <p:nvPr/>
          </p:nvSpPr>
          <p:spPr>
            <a:xfrm>
              <a:off x="963450" y="3092649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/>
              <a:r>
                <a:rPr lang="fr-FR" b="1" dirty="0">
                  <a:latin typeface="Arial"/>
                </a:rPr>
                <a:t>Tâche 5</a:t>
              </a: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F4B61535-B3B9-C05B-5B04-C59F5189ED0B}"/>
              </a:ext>
            </a:extLst>
          </p:cNvPr>
          <p:cNvSpPr txBox="1"/>
          <p:nvPr/>
        </p:nvSpPr>
        <p:spPr>
          <a:xfrm>
            <a:off x="2440484" y="3376011"/>
            <a:ext cx="8674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kern="0" noProof="0" dirty="0"/>
              <a:t>Décrire les processus impliqués dans la formation des roches métamorphiques.</a:t>
            </a: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788E72A3-8E83-2CF4-294B-348A5530667C}"/>
              </a:ext>
            </a:extLst>
          </p:cNvPr>
          <p:cNvGrpSpPr/>
          <p:nvPr/>
        </p:nvGrpSpPr>
        <p:grpSpPr>
          <a:xfrm>
            <a:off x="963450" y="4242574"/>
            <a:ext cx="10265100" cy="702112"/>
            <a:chOff x="963450" y="3092649"/>
            <a:chExt cx="10265100" cy="828000"/>
          </a:xfrm>
          <a:solidFill>
            <a:srgbClr val="4EA72E"/>
          </a:solidFill>
        </p:grpSpPr>
        <p:sp>
          <p:nvSpPr>
            <p:cNvPr id="43" name="Google Shape;292;p29">
              <a:extLst>
                <a:ext uri="{FF2B5EF4-FFF2-40B4-BE49-F238E27FC236}">
                  <a16:creationId xmlns:a16="http://schemas.microsoft.com/office/drawing/2014/main" id="{2018616F-57B7-5159-7167-59E349DB83DD}"/>
                </a:ext>
              </a:extLst>
            </p:cNvPr>
            <p:cNvSpPr/>
            <p:nvPr/>
          </p:nvSpPr>
          <p:spPr>
            <a:xfrm>
              <a:off x="2428129" y="3092649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>
                <a:defRPr/>
              </a:pPr>
              <a:endParaRPr lang="fr-FR" b="1" noProof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" name="Google Shape;293;p29">
              <a:extLst>
                <a:ext uri="{FF2B5EF4-FFF2-40B4-BE49-F238E27FC236}">
                  <a16:creationId xmlns:a16="http://schemas.microsoft.com/office/drawing/2014/main" id="{0E5C578E-2270-5B08-0F8A-7A890F00E8DF}"/>
                </a:ext>
              </a:extLst>
            </p:cNvPr>
            <p:cNvSpPr/>
            <p:nvPr/>
          </p:nvSpPr>
          <p:spPr>
            <a:xfrm>
              <a:off x="963450" y="3092649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lvl="0"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noProof="0" dirty="0">
                  <a:ea typeface="Calibri"/>
                  <a:cs typeface="Calibri"/>
                </a:rPr>
                <a:t>Tâche</a:t>
              </a:r>
              <a:r>
                <a:rPr lang="fr-FR" b="1" i="0" u="none" strike="noStrike" kern="0" cap="none" spc="0" baseline="0" noProof="0" dirty="0">
                  <a:uFillTx/>
                  <a:latin typeface="Calibri"/>
                  <a:ea typeface="Calibri"/>
                  <a:cs typeface="Calibri"/>
                </a:rPr>
                <a:t> 6</a:t>
              </a:r>
            </a:p>
          </p:txBody>
        </p:sp>
      </p:grpSp>
      <p:sp>
        <p:nvSpPr>
          <p:cNvPr id="45" name="ZoneTexte 44">
            <a:extLst>
              <a:ext uri="{FF2B5EF4-FFF2-40B4-BE49-F238E27FC236}">
                <a16:creationId xmlns:a16="http://schemas.microsoft.com/office/drawing/2014/main" id="{E4C5481D-94F9-E394-488B-0994BD903969}"/>
              </a:ext>
            </a:extLst>
          </p:cNvPr>
          <p:cNvSpPr txBox="1"/>
          <p:nvPr/>
        </p:nvSpPr>
        <p:spPr>
          <a:xfrm>
            <a:off x="2428129" y="4413985"/>
            <a:ext cx="8674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kern="0" noProof="0" dirty="0"/>
              <a:t>Décrire les processus impliqués dans la formation des roches magmatiques.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DE357E3-030A-9793-DF92-5776AF213FA1}"/>
              </a:ext>
            </a:extLst>
          </p:cNvPr>
          <p:cNvGrpSpPr/>
          <p:nvPr/>
        </p:nvGrpSpPr>
        <p:grpSpPr>
          <a:xfrm>
            <a:off x="959332" y="5180914"/>
            <a:ext cx="10265100" cy="702112"/>
            <a:chOff x="963450" y="3092649"/>
            <a:chExt cx="10265100" cy="828000"/>
          </a:xfrm>
          <a:solidFill>
            <a:schemeClr val="accent6"/>
          </a:solidFill>
        </p:grpSpPr>
        <p:sp>
          <p:nvSpPr>
            <p:cNvPr id="3" name="Google Shape;292;p29">
              <a:extLst>
                <a:ext uri="{FF2B5EF4-FFF2-40B4-BE49-F238E27FC236}">
                  <a16:creationId xmlns:a16="http://schemas.microsoft.com/office/drawing/2014/main" id="{3F928ED7-08A9-2BCE-16D8-135A1FC05425}"/>
                </a:ext>
              </a:extLst>
            </p:cNvPr>
            <p:cNvSpPr/>
            <p:nvPr/>
          </p:nvSpPr>
          <p:spPr>
            <a:xfrm>
              <a:off x="2428129" y="3092649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>
                <a:defRPr/>
              </a:pPr>
              <a:endParaRPr lang="fr-FR" b="1" noProof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" name="Google Shape;293;p29">
              <a:extLst>
                <a:ext uri="{FF2B5EF4-FFF2-40B4-BE49-F238E27FC236}">
                  <a16:creationId xmlns:a16="http://schemas.microsoft.com/office/drawing/2014/main" id="{96F485FC-4FCF-A4EB-EA0B-B2704CC65B7D}"/>
                </a:ext>
              </a:extLst>
            </p:cNvPr>
            <p:cNvSpPr/>
            <p:nvPr/>
          </p:nvSpPr>
          <p:spPr>
            <a:xfrm>
              <a:off x="963450" y="3092649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lvl="0"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noProof="0" dirty="0">
                  <a:ea typeface="Calibri"/>
                  <a:cs typeface="Calibri"/>
                </a:rPr>
                <a:t>Tâche</a:t>
              </a:r>
              <a:r>
                <a:rPr lang="fr-FR" b="1" i="0" u="none" strike="noStrike" kern="0" cap="none" spc="0" baseline="0" noProof="0" dirty="0">
                  <a:uFillTx/>
                  <a:latin typeface="Calibri"/>
                  <a:ea typeface="Calibri"/>
                  <a:cs typeface="Calibri"/>
                </a:rPr>
                <a:t> 7</a:t>
              </a: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02D1536C-2FD8-9A18-73E5-3452004D5A00}"/>
              </a:ext>
            </a:extLst>
          </p:cNvPr>
          <p:cNvSpPr txBox="1"/>
          <p:nvPr/>
        </p:nvSpPr>
        <p:spPr>
          <a:xfrm>
            <a:off x="2424011" y="5352325"/>
            <a:ext cx="8674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kern="0" noProof="0" dirty="0"/>
              <a:t>Réaliser un schéma de synthèse du cycle des roches.</a:t>
            </a:r>
          </a:p>
        </p:txBody>
      </p:sp>
    </p:spTree>
    <p:extLst>
      <p:ext uri="{BB962C8B-B14F-4D97-AF65-F5344CB8AC3E}">
        <p14:creationId xmlns:p14="http://schemas.microsoft.com/office/powerpoint/2010/main" val="496663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/>
        </p:nvSpPr>
        <p:spPr>
          <a:xfrm>
            <a:off x="2208304" y="986119"/>
            <a:ext cx="9726520" cy="10240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/>
        </p:nvSpPr>
        <p:spPr>
          <a:xfrm>
            <a:off x="383125" y="1013013"/>
            <a:ext cx="1606147" cy="977152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/>
        </p:nvSpPr>
        <p:spPr>
          <a:xfrm>
            <a:off x="2235200" y="3104542"/>
            <a:ext cx="9699625" cy="2334637"/>
          </a:xfrm>
          <a:custGeom>
            <a:avLst>
              <a:gd name="f0" fmla="val 223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/>
        </p:nvSpPr>
        <p:spPr>
          <a:xfrm>
            <a:off x="412307" y="3104543"/>
            <a:ext cx="1606147" cy="2217104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/>
        </p:nvSpPr>
        <p:spPr>
          <a:xfrm>
            <a:off x="2274215" y="5544138"/>
            <a:ext cx="9670770" cy="122623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/>
        </p:nvSpPr>
        <p:spPr>
          <a:xfrm>
            <a:off x="412308" y="5565093"/>
            <a:ext cx="1606147" cy="1226232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/>
        </p:nvSpPr>
        <p:spPr>
          <a:xfrm>
            <a:off x="2208303" y="2058069"/>
            <a:ext cx="9726521" cy="94676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noProof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Roche métamorphique</a:t>
            </a: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Enfouissement</a:t>
            </a: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noProof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Pression	</a:t>
            </a: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Température</a:t>
            </a:r>
            <a:endParaRPr lang="fr-FR" kern="0" noProof="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noProof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Réorganisation</a:t>
            </a: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Foliation</a:t>
            </a:r>
            <a:endParaRPr lang="fr-FR" kern="0" noProof="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/>
        </p:nvSpPr>
        <p:spPr>
          <a:xfrm>
            <a:off x="412636" y="2133600"/>
            <a:ext cx="1606147" cy="842681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 txBox="1">
            <a:spLocks/>
          </p:cNvSpPr>
          <p:nvPr/>
        </p:nvSpPr>
        <p:spPr>
          <a:xfrm>
            <a:off x="2263271" y="1228165"/>
            <a:ext cx="9463104" cy="525106"/>
          </a:xfrm>
          <a:prstGeom prst="rect">
            <a:avLst/>
          </a:prstGeom>
        </p:spPr>
        <p:txBody>
          <a:bodyPr tIns="0" bIns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fr-FR" sz="2000" noProof="0" dirty="0"/>
              <a:t>La tâche à réussir pendant la séance 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2000" b="1" noProof="0" dirty="0"/>
              <a:t>Décrire les processus impliqués dans la formation des roches métamorphiques.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 txBox="1">
            <a:spLocks/>
          </p:cNvSpPr>
          <p:nvPr/>
        </p:nvSpPr>
        <p:spPr>
          <a:xfrm>
            <a:off x="2294218" y="3108792"/>
            <a:ext cx="9571892" cy="2320862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fr-FR" sz="1700" b="1" noProof="0" dirty="0"/>
              <a:t>Les stratégies enseignées pendant le modelage et pratiques pendant la séance sont :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noProof="0" dirty="0"/>
              <a:t>Identification </a:t>
            </a:r>
            <a:r>
              <a:rPr lang="fr-FR" sz="1700" dirty="0"/>
              <a:t>d</a:t>
            </a:r>
            <a:r>
              <a:rPr lang="fr-FR" sz="1700" noProof="0" dirty="0"/>
              <a:t>es facteurs responsables de la formation d’une roche métamorphique.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noProof="0" dirty="0"/>
              <a:t>Description du processus de formation de</a:t>
            </a:r>
            <a:r>
              <a:rPr lang="fr-FR" sz="1700" dirty="0"/>
              <a:t> </a:t>
            </a:r>
            <a:r>
              <a:rPr lang="fr-FR" sz="1700" noProof="0" dirty="0"/>
              <a:t>roches métamorphiques</a:t>
            </a:r>
            <a:r>
              <a:rPr lang="fr-FR" sz="1600" noProof="0" dirty="0">
                <a:ea typeface="Calibri" panose="020F0502020204030204" pitchFamily="34" charset="0"/>
              </a:rPr>
              <a:t>.</a:t>
            </a:r>
            <a:endParaRPr lang="fr-FR" sz="1700" noProof="0" dirty="0"/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fr-FR" sz="1700" b="1" noProof="0" dirty="0"/>
              <a:t>Les outils</a:t>
            </a:r>
            <a:r>
              <a:rPr lang="fr-FR" sz="1700" b="1" dirty="0"/>
              <a:t>:</a:t>
            </a:r>
            <a:r>
              <a:rPr lang="fr-FR" sz="1700" b="1" noProof="0" dirty="0"/>
              <a:t>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noProof="0" dirty="0"/>
              <a:t>Modèle de processus de formation des roches métamorphiques.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noProof="0" dirty="0"/>
              <a:t>Carte lexicale.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noProof="0" dirty="0"/>
              <a:t>Fiche technique.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 txBox="1">
            <a:spLocks/>
          </p:cNvSpPr>
          <p:nvPr/>
        </p:nvSpPr>
        <p:spPr>
          <a:xfrm>
            <a:off x="2214759" y="5662712"/>
            <a:ext cx="9818964" cy="1061938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fr-FR" noProof="0" dirty="0"/>
              <a:t> Pendant le feedback, attirer l’attention des élèves sur les erreurs fréquentes 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noProof="0" dirty="0"/>
              <a:t>Toutes les roches métamorphiques sont feuilletées ou en couches.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/>
              <a:t>Le métamorphisme est un changement rapide.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/>
        </p:nvSpPr>
        <p:spPr>
          <a:xfrm>
            <a:off x="373396" y="2302295"/>
            <a:ext cx="1605600" cy="34281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/>
        </p:nvSpPr>
        <p:spPr>
          <a:xfrm>
            <a:off x="403219" y="1339366"/>
            <a:ext cx="1605600" cy="35496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Tâche à réussir</a:t>
            </a: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/>
        </p:nvSpPr>
        <p:spPr>
          <a:xfrm>
            <a:off x="412307" y="3171217"/>
            <a:ext cx="1605600" cy="22171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/>
        </p:nvSpPr>
        <p:spPr>
          <a:xfrm>
            <a:off x="412307" y="5550635"/>
            <a:ext cx="1605600" cy="12216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1072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22" y="3190552"/>
            <a:ext cx="2873248" cy="2835344"/>
          </a:xfrm>
        </p:spPr>
        <p:txBody>
          <a:bodyPr>
            <a:noAutofit/>
          </a:bodyPr>
          <a:lstStyle/>
          <a:p>
            <a:pPr algn="just"/>
            <a:r>
              <a:rPr lang="fr-FR" sz="1200" noProof="0" dirty="0"/>
              <a:t>Le feedback ne doit pas être un jugement sur l’élève ni sur ses capacités</a:t>
            </a:r>
          </a:p>
          <a:p>
            <a:pPr algn="just"/>
            <a:r>
              <a:rPr lang="fr-FR" sz="1200" noProof="0" dirty="0"/>
              <a:t>Le feedback est une opportunité d’apprentissage pour les élèves en exploitant des erreurs ou de bonnes réponses</a:t>
            </a:r>
          </a:p>
          <a:p>
            <a:pPr algn="just"/>
            <a:r>
              <a:rPr lang="fr-FR" sz="1200" noProof="0" dirty="0"/>
              <a:t>Le feedback permet aux élèves d’être conscients des critères de réussite d’une tâche </a:t>
            </a:r>
          </a:p>
          <a:p>
            <a:pPr algn="just"/>
            <a:r>
              <a:rPr lang="fr-FR" sz="1200" noProof="0" dirty="0"/>
              <a:t>Le feedback encourage les élèves à identifier les erreurs à ne pas reproduire, ou alors les bonnes pratiques à renforcer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7796" y="3190551"/>
            <a:ext cx="3759199" cy="2835344"/>
          </a:xfrm>
        </p:spPr>
        <p:txBody>
          <a:bodyPr>
            <a:normAutofit/>
          </a:bodyPr>
          <a:lstStyle/>
          <a:p>
            <a:pPr algn="just"/>
            <a:r>
              <a:rPr lang="fr-FR" sz="1400" noProof="0" dirty="0"/>
              <a:t>Demander aux élèves de justifier leurs réponses et de verbaliser leur raisonnement</a:t>
            </a:r>
          </a:p>
          <a:p>
            <a:pPr algn="just"/>
            <a:r>
              <a:rPr lang="fr-FR" sz="1400" noProof="0" dirty="0"/>
              <a:t>Donner des feedbacks aux élèves de manière instantanée à chaque fois que l’occasion se présente (ne pas laisser passer des erreurs)</a:t>
            </a:r>
          </a:p>
          <a:p>
            <a:pPr algn="just"/>
            <a:r>
              <a:rPr lang="fr-FR" sz="1400" noProof="0" dirty="0"/>
              <a:t>Donner un feedback spécifique, détaillé et objectif aux élèves: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sz="1400" noProof="0" dirty="0"/>
              <a:t>« Voici pourquoi c’est une bonne réponse »; « Voici ce que tu as bien fait … »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sz="1400" noProof="0" dirty="0"/>
              <a:t>« Voici pourquoi c’est une réponse incomplète. Voici l’erreur »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16647" y="3190551"/>
            <a:ext cx="3779300" cy="2835344"/>
          </a:xfrm>
        </p:spPr>
        <p:txBody>
          <a:bodyPr>
            <a:normAutofit/>
          </a:bodyPr>
          <a:lstStyle/>
          <a:p>
            <a:pPr algn="just"/>
            <a:r>
              <a:rPr lang="fr-FR" sz="1400" noProof="0" dirty="0"/>
              <a:t>Ne pas donner de feedback ou donner du feedback de manière occasionnelle seulement</a:t>
            </a:r>
          </a:p>
          <a:p>
            <a:pPr algn="just"/>
            <a:r>
              <a:rPr lang="fr-FR" sz="1400" noProof="0" dirty="0"/>
              <a:t>Donner un feedback générique sans préciser pourquoi: « Bien »; « C’est faux » ; « Excellent »</a:t>
            </a:r>
          </a:p>
          <a:p>
            <a:pPr algn="just"/>
            <a:r>
              <a:rPr lang="fr-FR" sz="1400" noProof="0" dirty="0"/>
              <a:t>Porter un jugement de valeur sur l’élève: « Tu es intelligent »; « Tu es paresseux »; …</a:t>
            </a:r>
          </a:p>
          <a:p>
            <a:pPr algn="just"/>
            <a:r>
              <a:rPr lang="fr-FR" sz="1400" noProof="0" dirty="0"/>
              <a:t>S’adresser uniquement à l’élève concerné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BB4D9A9-6B13-24B6-C677-7C7FC8FBA5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48039" y="6218581"/>
            <a:ext cx="4493835" cy="332277"/>
          </a:xfrm>
        </p:spPr>
        <p:txBody>
          <a:bodyPr/>
          <a:lstStyle/>
          <a:p>
            <a:r>
              <a:rPr lang="fr-FR" kern="0" noProof="0" dirty="0">
                <a:solidFill>
                  <a:srgbClr val="000000"/>
                </a:solidFill>
                <a:sym typeface="Arial"/>
              </a:rPr>
              <a:t>« </a:t>
            </a:r>
            <a:r>
              <a:rPr lang="fr-FR" kern="0" noProof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kern="0" noProof="0" dirty="0">
                <a:solidFill>
                  <a:srgbClr val="000000"/>
                </a:solidFill>
                <a:sym typeface="Arial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6DED1F-E8FA-A1FE-9C4D-8848890EB2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10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1B72B7-595C-352E-A002-BC30F0A3FF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noProof="0" dirty="0"/>
              <a:t>10 min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2C5F7-6700-6B26-1943-A8A45E94CF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noProof="0" dirty="0"/>
              <a:t>05 min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35B39A-E37B-7515-3A0F-CD987323FF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noProof="0" dirty="0"/>
              <a:t>10 min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D682AE-CA97-F16E-C451-D3E806BD04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noProof="0" dirty="0"/>
              <a:t>10 min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97366E0-3DFF-DDCD-E342-D424E5371F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noProof="0" dirty="0"/>
              <a:t>05 min</a:t>
            </a:r>
          </a:p>
        </p:txBody>
      </p:sp>
    </p:spTree>
    <p:extLst>
      <p:ext uri="{BB962C8B-B14F-4D97-AF65-F5344CB8AC3E}">
        <p14:creationId xmlns:p14="http://schemas.microsoft.com/office/powerpoint/2010/main" val="185770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BFFC17-0CD6-89B0-27FC-84C8A6549E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1871307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Bonjour! Prêts pour démarrer notre séance? Allons-y!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AD43FBD-3D96-5C11-B29E-7B7C90DACC2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6" name="Google Shape;5926;p4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1" r="6581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9B1F6A-5117-74A4-6783-8DF71E620B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2 min</a:t>
            </a:r>
          </a:p>
        </p:txBody>
      </p:sp>
    </p:spTree>
    <p:extLst>
      <p:ext uri="{BB962C8B-B14F-4D97-AF65-F5344CB8AC3E}">
        <p14:creationId xmlns:p14="http://schemas.microsoft.com/office/powerpoint/2010/main" val="3837393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8BFAD14A-5CD2-F115-D5F1-55A9E4D4C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bg1">
                    <a:lumMod val="50000"/>
                  </a:schemeClr>
                </a:solidFill>
              </a:rPr>
              <a:t>Qui peut me rappeler la signification de ces icônes?</a:t>
            </a:r>
            <a:endParaRPr lang="fr-FR" noProof="0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F79423D-A211-E359-3ADA-88468D534BA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>
                <a:solidFill>
                  <a:srgbClr val="AEABAB"/>
                </a:solidFill>
              </a:rPr>
              <a:t>Demander à 3 élèves au hasard</a:t>
            </a:r>
          </a:p>
        </p:txBody>
      </p:sp>
      <p:pic>
        <p:nvPicPr>
          <p:cNvPr id="3" name="Google Shape;1333;p128">
            <a:extLst>
              <a:ext uri="{FF2B5EF4-FFF2-40B4-BE49-F238E27FC236}">
                <a16:creationId xmlns:a16="http://schemas.microsoft.com/office/drawing/2014/main" id="{1EE48F6D-F006-8CF3-F155-FBE9DEF41A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81316" y="225184"/>
            <a:ext cx="452042" cy="4520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2" descr="Lever la main - Icônes mains et gestes gratuites">
            <a:extLst>
              <a:ext uri="{FF2B5EF4-FFF2-40B4-BE49-F238E27FC236}">
                <a16:creationId xmlns:a16="http://schemas.microsoft.com/office/drawing/2014/main" id="{40CF9AB9-32F9-D1BE-825C-8DA659EFA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oogle Shape;338;p53">
            <a:extLst>
              <a:ext uri="{FF2B5EF4-FFF2-40B4-BE49-F238E27FC236}">
                <a16:creationId xmlns:a16="http://schemas.microsoft.com/office/drawing/2014/main" id="{A7387672-EE1E-D182-4EC1-B0F55AF1DD6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81747" y="2411050"/>
            <a:ext cx="3816102" cy="2340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39;p53">
            <a:extLst>
              <a:ext uri="{FF2B5EF4-FFF2-40B4-BE49-F238E27FC236}">
                <a16:creationId xmlns:a16="http://schemas.microsoft.com/office/drawing/2014/main" id="{2ED26FFB-4E50-FF60-ED66-293437E40EA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30626" y="2337160"/>
            <a:ext cx="2698265" cy="19112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27090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FCFF5-44F3-ECD3-CD6F-0C38F8831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B545A46-849B-F9C1-A55E-C3B41BAEE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!!</a:t>
            </a:r>
            <a:endParaRPr lang="fr-FR" noProof="0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888A8C63-1272-1FEA-2FC1-240FA8B16AB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Demander à 3 élèves au hasard</a:t>
            </a:r>
          </a:p>
          <a:p>
            <a:endParaRPr lang="fr-FR" sz="1200" noProof="0" dirty="0">
              <a:solidFill>
                <a:srgbClr val="AEABAB"/>
              </a:solidFill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C1F8369D-D9F1-260D-479C-3D7615A8C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2976EB5-28E4-9291-C225-E420A992755B}"/>
              </a:ext>
            </a:extLst>
          </p:cNvPr>
          <p:cNvSpPr txBox="1"/>
          <p:nvPr/>
        </p:nvSpPr>
        <p:spPr>
          <a:xfrm>
            <a:off x="1830626" y="4541453"/>
            <a:ext cx="3771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FR" altLang="fr-FR" b="1" kern="0" dirty="0">
                <a:solidFill>
                  <a:srgbClr val="44546A"/>
                </a:solidFill>
                <a:latin typeface="Calibri"/>
                <a:cs typeface="Calibri"/>
                <a:sym typeface="Arial"/>
              </a:rPr>
              <a:t>Je travaille en binômes</a:t>
            </a:r>
          </a:p>
        </p:txBody>
      </p:sp>
      <p:sp>
        <p:nvSpPr>
          <p:cNvPr id="8" name="Google Shape;1186;p114">
            <a:extLst>
              <a:ext uri="{FF2B5EF4-FFF2-40B4-BE49-F238E27FC236}">
                <a16:creationId xmlns:a16="http://schemas.microsoft.com/office/drawing/2014/main" id="{72FE8B08-BC17-B62A-90FE-57D70E1EE0A2}"/>
              </a:ext>
            </a:extLst>
          </p:cNvPr>
          <p:cNvSpPr txBox="1"/>
          <p:nvPr/>
        </p:nvSpPr>
        <p:spPr>
          <a:xfrm>
            <a:off x="7245354" y="4910785"/>
            <a:ext cx="4400362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b="1" kern="0" dirty="0">
                <a:solidFill>
                  <a:srgbClr val="44546A"/>
                </a:solidFill>
                <a:latin typeface="Calibri"/>
                <a:cs typeface="Calibri"/>
                <a:sym typeface="Arial"/>
              </a:rPr>
              <a:t>Les élèves travaillent en autonomie</a:t>
            </a:r>
            <a:endParaRPr lang="fr-FR" altLang="fr-FR" kern="0" dirty="0">
              <a:solidFill>
                <a:srgbClr val="000000"/>
              </a:solidFill>
              <a:latin typeface="Arial" panose="020B0604020202020204" pitchFamily="34" charset="0"/>
              <a:cs typeface="Arial"/>
              <a:sym typeface="Arial"/>
            </a:endParaRPr>
          </a:p>
        </p:txBody>
      </p:sp>
      <p:pic>
        <p:nvPicPr>
          <p:cNvPr id="11" name="Google Shape;339;p53">
            <a:extLst>
              <a:ext uri="{FF2B5EF4-FFF2-40B4-BE49-F238E27FC236}">
                <a16:creationId xmlns:a16="http://schemas.microsoft.com/office/drawing/2014/main" id="{C9B8A01E-8FCF-1303-4721-2C3A2ACB053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30626" y="2337160"/>
            <a:ext cx="2698265" cy="1911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38;p53">
            <a:extLst>
              <a:ext uri="{FF2B5EF4-FFF2-40B4-BE49-F238E27FC236}">
                <a16:creationId xmlns:a16="http://schemas.microsoft.com/office/drawing/2014/main" id="{05B114D2-63F8-3FE1-4A5E-4B8DF2A2155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81747" y="2411050"/>
            <a:ext cx="3816102" cy="23403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19243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8251AF-3382-19E1-031C-98C58BB3E4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4 min</a:t>
            </a:r>
          </a:p>
        </p:txBody>
      </p:sp>
    </p:spTree>
    <p:extLst>
      <p:ext uri="{BB962C8B-B14F-4D97-AF65-F5344CB8AC3E}">
        <p14:creationId xmlns:p14="http://schemas.microsoft.com/office/powerpoint/2010/main" val="17958302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808D3F-4C8E-08E1-39EC-556A6D13E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Commençons par cette question.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C26055-B3B8-4231-7D1D-DD6B5F9B4D2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584580"/>
            <a:ext cx="10529705" cy="268287"/>
          </a:xfrm>
        </p:spPr>
        <p:txBody>
          <a:bodyPr/>
          <a:lstStyle/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noter la lettre la bonne réponse sur leurs ardoises .</a:t>
            </a: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544E18D-F5C2-C618-7DD1-8C74C9A6FA8A}"/>
              </a:ext>
            </a:extLst>
          </p:cNvPr>
          <p:cNvGrpSpPr/>
          <p:nvPr/>
        </p:nvGrpSpPr>
        <p:grpSpPr>
          <a:xfrm>
            <a:off x="10883152" y="248387"/>
            <a:ext cx="692154" cy="610914"/>
            <a:chOff x="779844" y="4335989"/>
            <a:chExt cx="563238" cy="575842"/>
          </a:xfrm>
        </p:grpSpPr>
        <p:pic>
          <p:nvPicPr>
            <p:cNvPr id="5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9FDD5166-1ED3-EED2-78F8-48A3FBD93840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C6F41E0-07D9-2F02-6BAC-BEEF083060BC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TextBox 3">
            <a:extLst>
              <a:ext uri="{FF2B5EF4-FFF2-40B4-BE49-F238E27FC236}">
                <a16:creationId xmlns:a16="http://schemas.microsoft.com/office/drawing/2014/main" id="{33AD3AD6-C4C6-535E-1C8D-9C66DFF4B8B0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Choisissez la bonne réponse :</a:t>
            </a:r>
          </a:p>
        </p:txBody>
      </p:sp>
      <p:sp>
        <p:nvSpPr>
          <p:cNvPr id="8" name="Rectangle: Rounded Corners 22">
            <a:extLst>
              <a:ext uri="{FF2B5EF4-FFF2-40B4-BE49-F238E27FC236}">
                <a16:creationId xmlns:a16="http://schemas.microsoft.com/office/drawing/2014/main" id="{2782D00A-4BCA-14E3-6AE0-CA998B8B0603}"/>
              </a:ext>
            </a:extLst>
          </p:cNvPr>
          <p:cNvSpPr/>
          <p:nvPr/>
        </p:nvSpPr>
        <p:spPr>
          <a:xfrm>
            <a:off x="3751993" y="2676002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seul type de roches.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0ECDE22C-A9EB-F65B-E94E-74896788F732}"/>
              </a:ext>
            </a:extLst>
          </p:cNvPr>
          <p:cNvSpPr/>
          <p:nvPr/>
        </p:nvSpPr>
        <p:spPr>
          <a:xfrm>
            <a:off x="3751993" y="3827793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Deux types de roches.</a:t>
            </a:r>
          </a:p>
        </p:txBody>
      </p:sp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FCA356B8-235A-BF81-FAD9-590841FF4DED}"/>
              </a:ext>
            </a:extLst>
          </p:cNvPr>
          <p:cNvSpPr/>
          <p:nvPr/>
        </p:nvSpPr>
        <p:spPr>
          <a:xfrm>
            <a:off x="3748709" y="4979584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Trois types de roches.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22">
            <a:extLst>
              <a:ext uri="{FF2B5EF4-FFF2-40B4-BE49-F238E27FC236}">
                <a16:creationId xmlns:a16="http://schemas.microsoft.com/office/drawing/2014/main" id="{B69F9FDB-1601-0ECD-AEFE-62D25EEF713B}"/>
              </a:ext>
            </a:extLst>
          </p:cNvPr>
          <p:cNvSpPr/>
          <p:nvPr/>
        </p:nvSpPr>
        <p:spPr>
          <a:xfrm>
            <a:off x="2898522" y="2676002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3">
            <a:extLst>
              <a:ext uri="{FF2B5EF4-FFF2-40B4-BE49-F238E27FC236}">
                <a16:creationId xmlns:a16="http://schemas.microsoft.com/office/drawing/2014/main" id="{6E564729-9B0A-6B53-4EDD-50DE3D412D9B}"/>
              </a:ext>
            </a:extLst>
          </p:cNvPr>
          <p:cNvSpPr/>
          <p:nvPr/>
        </p:nvSpPr>
        <p:spPr>
          <a:xfrm>
            <a:off x="2898522" y="3827793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3" name="Rectangle: Rounded Corners 4">
            <a:extLst>
              <a:ext uri="{FF2B5EF4-FFF2-40B4-BE49-F238E27FC236}">
                <a16:creationId xmlns:a16="http://schemas.microsoft.com/office/drawing/2014/main" id="{1F596DAB-14EE-0CD6-F4F6-031C0B64E7C4}"/>
              </a:ext>
            </a:extLst>
          </p:cNvPr>
          <p:cNvSpPr/>
          <p:nvPr/>
        </p:nvSpPr>
        <p:spPr>
          <a:xfrm>
            <a:off x="2898522" y="4979584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B32FF9E-DBA1-3EC6-3A4F-0D802EA0E532}"/>
              </a:ext>
            </a:extLst>
          </p:cNvPr>
          <p:cNvSpPr txBox="1"/>
          <p:nvPr/>
        </p:nvSpPr>
        <p:spPr>
          <a:xfrm>
            <a:off x="3063186" y="1706151"/>
            <a:ext cx="5232462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trouve dans la nature :</a:t>
            </a:r>
          </a:p>
        </p:txBody>
      </p:sp>
    </p:spTree>
    <p:extLst>
      <p:ext uri="{BB962C8B-B14F-4D97-AF65-F5344CB8AC3E}">
        <p14:creationId xmlns:p14="http://schemas.microsoft.com/office/powerpoint/2010/main" val="3880520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95D09-32D4-6929-7589-C9CEFC7E5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6B0AEF-E772-B9D4-47D7-563A0738F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Parfait ! Il y a trois types de roches dans la nature : les roches sédimentaires, métamorphiques et magmatiques.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B081022-020E-FD4B-E11F-E02A2ACAD89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584580"/>
            <a:ext cx="10529705" cy="268287"/>
          </a:xfrm>
        </p:spPr>
        <p:txBody>
          <a:bodyPr/>
          <a:lstStyle/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Se limiter a donner seulement les types sans entrer dans les caractéristiques de chaque type.</a:t>
            </a: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14" name="Image 8">
            <a:extLst>
              <a:ext uri="{FF2B5EF4-FFF2-40B4-BE49-F238E27FC236}">
                <a16:creationId xmlns:a16="http://schemas.microsoft.com/office/drawing/2014/main" id="{C916F066-BD90-4361-A64D-085C92CAA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9251" y="331341"/>
            <a:ext cx="464069" cy="46406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113E8754-CB66-01EE-AFE8-3B766EED7E35}"/>
              </a:ext>
            </a:extLst>
          </p:cNvPr>
          <p:cNvSpPr txBox="1"/>
          <p:nvPr/>
        </p:nvSpPr>
        <p:spPr>
          <a:xfrm>
            <a:off x="2955609" y="1679258"/>
            <a:ext cx="5232462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trouve dans la nature :</a:t>
            </a:r>
          </a:p>
        </p:txBody>
      </p:sp>
      <p:sp>
        <p:nvSpPr>
          <p:cNvPr id="3" name="Rectangle: Rounded Corners 22">
            <a:extLst>
              <a:ext uri="{FF2B5EF4-FFF2-40B4-BE49-F238E27FC236}">
                <a16:creationId xmlns:a16="http://schemas.microsoft.com/office/drawing/2014/main" id="{D4D01D6C-C045-9841-36F0-73FB1CA05D6B}"/>
              </a:ext>
            </a:extLst>
          </p:cNvPr>
          <p:cNvSpPr/>
          <p:nvPr/>
        </p:nvSpPr>
        <p:spPr>
          <a:xfrm>
            <a:off x="3590627" y="2711861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seul type de roches.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: Rounded Corners 3">
            <a:extLst>
              <a:ext uri="{FF2B5EF4-FFF2-40B4-BE49-F238E27FC236}">
                <a16:creationId xmlns:a16="http://schemas.microsoft.com/office/drawing/2014/main" id="{60F20099-3423-6C31-CDD8-64CB58C0C348}"/>
              </a:ext>
            </a:extLst>
          </p:cNvPr>
          <p:cNvSpPr/>
          <p:nvPr/>
        </p:nvSpPr>
        <p:spPr>
          <a:xfrm>
            <a:off x="3590627" y="3863652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Deux types de roches.</a:t>
            </a:r>
          </a:p>
        </p:txBody>
      </p:sp>
      <p:sp>
        <p:nvSpPr>
          <p:cNvPr id="6" name="Rectangle: Rounded Corners 4">
            <a:extLst>
              <a:ext uri="{FF2B5EF4-FFF2-40B4-BE49-F238E27FC236}">
                <a16:creationId xmlns:a16="http://schemas.microsoft.com/office/drawing/2014/main" id="{7104868E-108F-FA6B-CEE0-B132183C598B}"/>
              </a:ext>
            </a:extLst>
          </p:cNvPr>
          <p:cNvSpPr/>
          <p:nvPr/>
        </p:nvSpPr>
        <p:spPr>
          <a:xfrm>
            <a:off x="3587343" y="5015443"/>
            <a:ext cx="5280820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Trois types de roches.</a:t>
            </a:r>
          </a:p>
        </p:txBody>
      </p:sp>
      <p:sp>
        <p:nvSpPr>
          <p:cNvPr id="7" name="Rectangle: Rounded Corners 22">
            <a:extLst>
              <a:ext uri="{FF2B5EF4-FFF2-40B4-BE49-F238E27FC236}">
                <a16:creationId xmlns:a16="http://schemas.microsoft.com/office/drawing/2014/main" id="{475A3F2B-BE8D-8B8E-5745-1FCA2AEB78CD}"/>
              </a:ext>
            </a:extLst>
          </p:cNvPr>
          <p:cNvSpPr/>
          <p:nvPr/>
        </p:nvSpPr>
        <p:spPr>
          <a:xfrm>
            <a:off x="2737156" y="2711861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A294CB9B-D379-88DE-9DD8-380EB349B6B0}"/>
              </a:ext>
            </a:extLst>
          </p:cNvPr>
          <p:cNvSpPr/>
          <p:nvPr/>
        </p:nvSpPr>
        <p:spPr>
          <a:xfrm>
            <a:off x="2737156" y="3863652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7" name="Rectangle: Rounded Corners 4">
            <a:extLst>
              <a:ext uri="{FF2B5EF4-FFF2-40B4-BE49-F238E27FC236}">
                <a16:creationId xmlns:a16="http://schemas.microsoft.com/office/drawing/2014/main" id="{F307C311-3797-8D5D-FF16-B5F2A82F3B50}"/>
              </a:ext>
            </a:extLst>
          </p:cNvPr>
          <p:cNvSpPr/>
          <p:nvPr/>
        </p:nvSpPr>
        <p:spPr>
          <a:xfrm>
            <a:off x="2737156" y="5015443"/>
            <a:ext cx="823997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971017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732E4-2574-1260-CCB3-C10D622E8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6106DF-49D2-17E9-C287-8DE0AA385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Une autre question.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41DF5BC-EBE8-A1F1-0E6A-CDA65908A62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584580"/>
            <a:ext cx="10529705" cy="268287"/>
          </a:xfrm>
        </p:spPr>
        <p:txBody>
          <a:bodyPr/>
          <a:lstStyle/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noter la lettre de la bonne réponse sur leurs ardoises .</a:t>
            </a: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9D66393-D8CA-4E0D-2495-3E175C57DC1B}"/>
              </a:ext>
            </a:extLst>
          </p:cNvPr>
          <p:cNvGrpSpPr/>
          <p:nvPr/>
        </p:nvGrpSpPr>
        <p:grpSpPr>
          <a:xfrm>
            <a:off x="10883152" y="248387"/>
            <a:ext cx="692154" cy="610914"/>
            <a:chOff x="779844" y="4335989"/>
            <a:chExt cx="563238" cy="575842"/>
          </a:xfrm>
        </p:grpSpPr>
        <p:pic>
          <p:nvPicPr>
            <p:cNvPr id="5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3B0B4D0-74AD-E960-0929-D26BB48B49BD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989BC35-39D4-3439-AE22-2B4D8EEF1A1C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TextBox 3">
            <a:extLst>
              <a:ext uri="{FF2B5EF4-FFF2-40B4-BE49-F238E27FC236}">
                <a16:creationId xmlns:a16="http://schemas.microsoft.com/office/drawing/2014/main" id="{C89EBE28-EA75-26AE-574A-BA2C3B40ED4B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Choisissez la bonne réponse :</a:t>
            </a:r>
          </a:p>
        </p:txBody>
      </p:sp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D2586EDA-FA52-1369-34BA-F0FC4EF5E425}"/>
              </a:ext>
            </a:extLst>
          </p:cNvPr>
          <p:cNvSpPr/>
          <p:nvPr/>
        </p:nvSpPr>
        <p:spPr>
          <a:xfrm>
            <a:off x="1383241" y="5230655"/>
            <a:ext cx="4210735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surface</a:t>
            </a:r>
            <a:endParaRPr lang="fr-FR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3">
            <a:extLst>
              <a:ext uri="{FF2B5EF4-FFF2-40B4-BE49-F238E27FC236}">
                <a16:creationId xmlns:a16="http://schemas.microsoft.com/office/drawing/2014/main" id="{138D707D-C855-8D34-6874-89C31CFD2287}"/>
              </a:ext>
            </a:extLst>
          </p:cNvPr>
          <p:cNvSpPr/>
          <p:nvPr/>
        </p:nvSpPr>
        <p:spPr>
          <a:xfrm>
            <a:off x="529770" y="5230655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1B123B6-F199-2A3E-E78C-3E77BB4D1686}"/>
              </a:ext>
            </a:extLst>
          </p:cNvPr>
          <p:cNvSpPr txBox="1"/>
          <p:nvPr/>
        </p:nvSpPr>
        <p:spPr>
          <a:xfrm>
            <a:off x="591671" y="1779216"/>
            <a:ext cx="10856258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roches métamorphiques se forment :</a:t>
            </a:r>
          </a:p>
        </p:txBody>
      </p:sp>
      <p:sp>
        <p:nvSpPr>
          <p:cNvPr id="14" name="Rectangle: Rounded Corners 3">
            <a:extLst>
              <a:ext uri="{FF2B5EF4-FFF2-40B4-BE49-F238E27FC236}">
                <a16:creationId xmlns:a16="http://schemas.microsoft.com/office/drawing/2014/main" id="{6A6BAA33-3609-1D7B-FB80-E9373B68D612}"/>
              </a:ext>
            </a:extLst>
          </p:cNvPr>
          <p:cNvSpPr/>
          <p:nvPr/>
        </p:nvSpPr>
        <p:spPr>
          <a:xfrm>
            <a:off x="7156512" y="5212726"/>
            <a:ext cx="4210735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profondeur</a:t>
            </a: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5DD47D0F-C9B2-2681-31A4-4A65A38A0ACB}"/>
              </a:ext>
            </a:extLst>
          </p:cNvPr>
          <p:cNvSpPr/>
          <p:nvPr/>
        </p:nvSpPr>
        <p:spPr>
          <a:xfrm>
            <a:off x="6303041" y="521272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pic>
        <p:nvPicPr>
          <p:cNvPr id="1026" name="Picture 2" descr="Gneiss | Classification, composition, caractéristiques, formation,  utilisations">
            <a:extLst>
              <a:ext uri="{FF2B5EF4-FFF2-40B4-BE49-F238E27FC236}">
                <a16:creationId xmlns:a16="http://schemas.microsoft.com/office/drawing/2014/main" id="{E1CA9460-5206-660B-BB50-4FB56A86D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717" y="2574364"/>
            <a:ext cx="4007223" cy="241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58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004E9-E305-D584-4367-62438E125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D0C78D4A-0402-76E9-4B14-15953B819E21}"/>
              </a:ext>
            </a:extLst>
          </p:cNvPr>
          <p:cNvSpPr/>
          <p:nvPr/>
        </p:nvSpPr>
        <p:spPr>
          <a:xfrm>
            <a:off x="1383241" y="5230655"/>
            <a:ext cx="4210735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surface</a:t>
            </a:r>
            <a:endParaRPr lang="fr-FR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3">
            <a:extLst>
              <a:ext uri="{FF2B5EF4-FFF2-40B4-BE49-F238E27FC236}">
                <a16:creationId xmlns:a16="http://schemas.microsoft.com/office/drawing/2014/main" id="{2630A3D3-79D6-43D5-2BA0-7185B412C927}"/>
              </a:ext>
            </a:extLst>
          </p:cNvPr>
          <p:cNvSpPr/>
          <p:nvPr/>
        </p:nvSpPr>
        <p:spPr>
          <a:xfrm>
            <a:off x="529770" y="5230655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B7FAA89-BC10-28D8-7FC7-5E78F9869F0C}"/>
              </a:ext>
            </a:extLst>
          </p:cNvPr>
          <p:cNvSpPr txBox="1"/>
          <p:nvPr/>
        </p:nvSpPr>
        <p:spPr>
          <a:xfrm>
            <a:off x="591671" y="1779216"/>
            <a:ext cx="10856258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roches métamorphiques se forment :</a:t>
            </a:r>
          </a:p>
        </p:txBody>
      </p:sp>
      <p:sp>
        <p:nvSpPr>
          <p:cNvPr id="14" name="Rectangle: Rounded Corners 3">
            <a:extLst>
              <a:ext uri="{FF2B5EF4-FFF2-40B4-BE49-F238E27FC236}">
                <a16:creationId xmlns:a16="http://schemas.microsoft.com/office/drawing/2014/main" id="{56A1B425-B77C-1E28-AF93-C5B3E6153543}"/>
              </a:ext>
            </a:extLst>
          </p:cNvPr>
          <p:cNvSpPr/>
          <p:nvPr/>
        </p:nvSpPr>
        <p:spPr>
          <a:xfrm>
            <a:off x="7156512" y="5212726"/>
            <a:ext cx="4210735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profondeur</a:t>
            </a: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6E448E38-BC0A-31DA-9AA1-2F15E7D775B1}"/>
              </a:ext>
            </a:extLst>
          </p:cNvPr>
          <p:cNvSpPr/>
          <p:nvPr/>
        </p:nvSpPr>
        <p:spPr>
          <a:xfrm>
            <a:off x="6303041" y="5212726"/>
            <a:ext cx="830239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pic>
        <p:nvPicPr>
          <p:cNvPr id="1026" name="Picture 2" descr="Gneiss | Classification, composition, caractéristiques, formation,  utilisations">
            <a:extLst>
              <a:ext uri="{FF2B5EF4-FFF2-40B4-BE49-F238E27FC236}">
                <a16:creationId xmlns:a16="http://schemas.microsoft.com/office/drawing/2014/main" id="{8DC0B910-6316-8E92-AF83-BCC4BDF5F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717" y="2574364"/>
            <a:ext cx="4007223" cy="241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1FA4A6E8-EEE9-CF2C-A28D-D7D641955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Très bien !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Contrairement aux roches sédimentaires, les roches métamorphiques se forment en profondeur.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AAD47E4E-6253-E1EA-C706-E92129972F28}"/>
              </a:ext>
            </a:extLst>
          </p:cNvPr>
          <p:cNvSpPr txBox="1">
            <a:spLocks/>
          </p:cNvSpPr>
          <p:nvPr/>
        </p:nvSpPr>
        <p:spPr>
          <a:xfrm>
            <a:off x="778058" y="584580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Se limiter au lieu de formation sans entrer dans les détails. </a:t>
            </a:r>
          </a:p>
          <a:p>
            <a:endParaRPr lang="fr-FR" sz="120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19" name="Image 8">
            <a:extLst>
              <a:ext uri="{FF2B5EF4-FFF2-40B4-BE49-F238E27FC236}">
                <a16:creationId xmlns:a16="http://schemas.microsoft.com/office/drawing/2014/main" id="{2950311F-C120-308D-04FA-7BFC44A6C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3510" y="326560"/>
            <a:ext cx="464069" cy="46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786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A1B4A-D0A7-8E8D-E575-38245626F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501F1-AFD0-0A0B-AD33-EA3D7387A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Répondez à cette question.</a:t>
            </a:r>
          </a:p>
        </p:txBody>
      </p:sp>
      <p:sp>
        <p:nvSpPr>
          <p:cNvPr id="22" name="Google Shape;15880;p58">
            <a:extLst>
              <a:ext uri="{FF2B5EF4-FFF2-40B4-BE49-F238E27FC236}">
                <a16:creationId xmlns:a16="http://schemas.microsoft.com/office/drawing/2014/main" id="{4DA62CE5-E591-1D48-D95B-3757FDE32ED8}"/>
              </a:ext>
            </a:extLst>
          </p:cNvPr>
          <p:cNvSpPr txBox="1">
            <a:spLocks/>
          </p:cNvSpPr>
          <p:nvPr/>
        </p:nvSpPr>
        <p:spPr>
          <a:xfrm>
            <a:off x="481781" y="211899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Certaines roches métamorphiques se caractérisent par la présence d’une foliation :</a:t>
            </a:r>
            <a:endParaRPr lang="fr-FR" noProof="0" dirty="0"/>
          </a:p>
        </p:txBody>
      </p:sp>
      <p:sp>
        <p:nvSpPr>
          <p:cNvPr id="23" name="Rectangle : coins arrondis 6">
            <a:extLst>
              <a:ext uri="{FF2B5EF4-FFF2-40B4-BE49-F238E27FC236}">
                <a16:creationId xmlns:a16="http://schemas.microsoft.com/office/drawing/2014/main" id="{EEAC1929-5F75-ADD9-37B1-34BC63AF8C7E}"/>
              </a:ext>
            </a:extLst>
          </p:cNvPr>
          <p:cNvSpPr/>
          <p:nvPr/>
        </p:nvSpPr>
        <p:spPr>
          <a:xfrm>
            <a:off x="778059" y="377001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4" name="Rectangle : coins arrondis 13">
            <a:extLst>
              <a:ext uri="{FF2B5EF4-FFF2-40B4-BE49-F238E27FC236}">
                <a16:creationId xmlns:a16="http://schemas.microsoft.com/office/drawing/2014/main" id="{C9E568FF-5A8D-B0B5-C58C-8D266ABC5C28}"/>
              </a:ext>
            </a:extLst>
          </p:cNvPr>
          <p:cNvSpPr/>
          <p:nvPr/>
        </p:nvSpPr>
        <p:spPr>
          <a:xfrm>
            <a:off x="6878871" y="377001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25" name="Google Shape;15880;p58">
            <a:extLst>
              <a:ext uri="{FF2B5EF4-FFF2-40B4-BE49-F238E27FC236}">
                <a16:creationId xmlns:a16="http://schemas.microsoft.com/office/drawing/2014/main" id="{8DA1C12F-A615-6D50-011D-385ECBC2A143}"/>
              </a:ext>
            </a:extLst>
          </p:cNvPr>
          <p:cNvSpPr txBox="1">
            <a:spLocks/>
          </p:cNvSpPr>
          <p:nvPr/>
        </p:nvSpPr>
        <p:spPr>
          <a:xfrm>
            <a:off x="1104629" y="1180566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Répondez par « vrai » ou « faux »: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2D863B46-E61C-AE1A-4EBB-77972840E8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8" name="Espace réservé du contenu 3">
            <a:extLst>
              <a:ext uri="{FF2B5EF4-FFF2-40B4-BE49-F238E27FC236}">
                <a16:creationId xmlns:a16="http://schemas.microsoft.com/office/drawing/2014/main" id="{D8915186-4539-D609-4070-D8AB50EB8330}"/>
              </a:ext>
            </a:extLst>
          </p:cNvPr>
          <p:cNvSpPr txBox="1">
            <a:spLocks/>
          </p:cNvSpPr>
          <p:nvPr/>
        </p:nvSpPr>
        <p:spPr>
          <a:xfrm>
            <a:off x="778058" y="584580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noter la lettre la bonne réponse sur leurs ardoises.</a:t>
            </a:r>
          </a:p>
          <a:p>
            <a:endParaRPr lang="fr-FR" sz="120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A64BE1A-0DAB-CADE-5A72-7C21C8E4EF54}"/>
              </a:ext>
            </a:extLst>
          </p:cNvPr>
          <p:cNvGrpSpPr/>
          <p:nvPr/>
        </p:nvGrpSpPr>
        <p:grpSpPr>
          <a:xfrm>
            <a:off x="10883152" y="248387"/>
            <a:ext cx="692154" cy="610914"/>
            <a:chOff x="779844" y="4335989"/>
            <a:chExt cx="563238" cy="575842"/>
          </a:xfrm>
        </p:grpSpPr>
        <p:pic>
          <p:nvPicPr>
            <p:cNvPr id="10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2FCF5EE3-3C22-5E52-D3CC-AFA45DAE7B7D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1D240D0-8D60-B9E2-FE9D-484BECC4EF52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54451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DC9A9-680B-9C01-71FB-DEFC91ED7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525D1E-AA20-1D88-87CB-7F235B3DA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C’est correct,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l</a:t>
            </a: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a foliation est l’aspect en couches ou en feuillets au niveau de la roche.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7AB7EF-FDE9-C8AA-8546-55EB6815EBE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584580"/>
            <a:ext cx="10529705" cy="268287"/>
          </a:xfrm>
        </p:spPr>
        <p:txBody>
          <a:bodyPr/>
          <a:lstStyle/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Se </a:t>
            </a:r>
            <a:r>
              <a:rPr lang="fr-FR" sz="12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b</a:t>
            </a:r>
            <a:r>
              <a:rPr lang="fr-FR" sz="1200" noProof="0" dirty="0" err="1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aser</a:t>
            </a: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 sur l’image de la roche pour montrer la foliation.</a:t>
            </a:r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F492E23C-242C-3A38-DF6E-0BF4408AF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7510" y="367200"/>
            <a:ext cx="464069" cy="464069"/>
          </a:xfrm>
          <a:prstGeom prst="rect">
            <a:avLst/>
          </a:prstGeom>
        </p:spPr>
      </p:pic>
      <p:sp>
        <p:nvSpPr>
          <p:cNvPr id="9" name="Rectangle : coins arrondis 6">
            <a:extLst>
              <a:ext uri="{FF2B5EF4-FFF2-40B4-BE49-F238E27FC236}">
                <a16:creationId xmlns:a16="http://schemas.microsoft.com/office/drawing/2014/main" id="{3C427DC6-7432-BE98-8138-19D04327B7B9}"/>
              </a:ext>
            </a:extLst>
          </p:cNvPr>
          <p:cNvSpPr/>
          <p:nvPr/>
        </p:nvSpPr>
        <p:spPr>
          <a:xfrm>
            <a:off x="831848" y="2828724"/>
            <a:ext cx="4428466" cy="980625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0" name="Rectangle : coins arrondis 13">
            <a:extLst>
              <a:ext uri="{FF2B5EF4-FFF2-40B4-BE49-F238E27FC236}">
                <a16:creationId xmlns:a16="http://schemas.microsoft.com/office/drawing/2014/main" id="{7111A2A9-7520-F969-5B6C-52100BA2A90B}"/>
              </a:ext>
            </a:extLst>
          </p:cNvPr>
          <p:cNvSpPr/>
          <p:nvPr/>
        </p:nvSpPr>
        <p:spPr>
          <a:xfrm>
            <a:off x="831848" y="4720277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473499A-85A0-704E-5671-CB057E0DDEE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335" y="2150314"/>
            <a:ext cx="6467170" cy="4311446"/>
          </a:xfrm>
          <a:prstGeom prst="rect">
            <a:avLst/>
          </a:prstGeom>
        </p:spPr>
      </p:pic>
      <p:sp>
        <p:nvSpPr>
          <p:cNvPr id="11" name="AutoShape 2">
            <a:extLst>
              <a:ext uri="{FF2B5EF4-FFF2-40B4-BE49-F238E27FC236}">
                <a16:creationId xmlns:a16="http://schemas.microsoft.com/office/drawing/2014/main" id="{14C5EAA4-286B-1D24-1CB4-72DC5F727B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97389" y="2335306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3" name="Google Shape;15880;p58">
            <a:extLst>
              <a:ext uri="{FF2B5EF4-FFF2-40B4-BE49-F238E27FC236}">
                <a16:creationId xmlns:a16="http://schemas.microsoft.com/office/drawing/2014/main" id="{2F24130A-C864-89AE-596A-F483503B3C07}"/>
              </a:ext>
            </a:extLst>
          </p:cNvPr>
          <p:cNvSpPr txBox="1">
            <a:spLocks/>
          </p:cNvSpPr>
          <p:nvPr/>
        </p:nvSpPr>
        <p:spPr>
          <a:xfrm>
            <a:off x="499134" y="1482886"/>
            <a:ext cx="10385176" cy="542560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noProof="0" dirty="0"/>
              <a:t>Les roches métamorphiques se caractérisent par la présence d’une foliation</a:t>
            </a:r>
          </a:p>
        </p:txBody>
      </p: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BAB170F4-B4A1-153A-CC06-371DBC98B75F}"/>
              </a:ext>
            </a:extLst>
          </p:cNvPr>
          <p:cNvSpPr/>
          <p:nvPr/>
        </p:nvSpPr>
        <p:spPr>
          <a:xfrm>
            <a:off x="6422315" y="3668358"/>
            <a:ext cx="4421393" cy="139849"/>
          </a:xfrm>
          <a:custGeom>
            <a:avLst/>
            <a:gdLst>
              <a:gd name="connsiteX0" fmla="*/ 0 w 4421393"/>
              <a:gd name="connsiteY0" fmla="*/ 0 h 139849"/>
              <a:gd name="connsiteX1" fmla="*/ 946673 w 4421393"/>
              <a:gd name="connsiteY1" fmla="*/ 107576 h 139849"/>
              <a:gd name="connsiteX2" fmla="*/ 3302598 w 4421393"/>
              <a:gd name="connsiteY2" fmla="*/ 32273 h 139849"/>
              <a:gd name="connsiteX3" fmla="*/ 4421393 w 4421393"/>
              <a:gd name="connsiteY3" fmla="*/ 139849 h 139849"/>
              <a:gd name="connsiteX4" fmla="*/ 4421393 w 4421393"/>
              <a:gd name="connsiteY4" fmla="*/ 139849 h 139849"/>
              <a:gd name="connsiteX5" fmla="*/ 4421393 w 4421393"/>
              <a:gd name="connsiteY5" fmla="*/ 139849 h 139849"/>
              <a:gd name="connsiteX6" fmla="*/ 4421393 w 4421393"/>
              <a:gd name="connsiteY6" fmla="*/ 139849 h 139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93" h="139849">
                <a:moveTo>
                  <a:pt x="0" y="0"/>
                </a:moveTo>
                <a:cubicBezTo>
                  <a:pt x="198120" y="51098"/>
                  <a:pt x="396240" y="102197"/>
                  <a:pt x="946673" y="107576"/>
                </a:cubicBezTo>
                <a:cubicBezTo>
                  <a:pt x="1497106" y="112955"/>
                  <a:pt x="2723478" y="26894"/>
                  <a:pt x="3302598" y="32273"/>
                </a:cubicBezTo>
                <a:cubicBezTo>
                  <a:pt x="3881718" y="37652"/>
                  <a:pt x="4421393" y="139849"/>
                  <a:pt x="4421393" y="139849"/>
                </a:cubicBezTo>
                <a:lnTo>
                  <a:pt x="4421393" y="139849"/>
                </a:lnTo>
                <a:lnTo>
                  <a:pt x="4421393" y="139849"/>
                </a:lnTo>
                <a:lnTo>
                  <a:pt x="4421393" y="139849"/>
                </a:lnTo>
              </a:path>
            </a:pathLst>
          </a:custGeom>
          <a:noFill/>
          <a:ln w="285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18068431-B508-4B90-7AC8-40B1FAEBD542}"/>
              </a:ext>
            </a:extLst>
          </p:cNvPr>
          <p:cNvSpPr/>
          <p:nvPr/>
        </p:nvSpPr>
        <p:spPr>
          <a:xfrm>
            <a:off x="6424107" y="4315612"/>
            <a:ext cx="4421393" cy="139849"/>
          </a:xfrm>
          <a:custGeom>
            <a:avLst/>
            <a:gdLst>
              <a:gd name="connsiteX0" fmla="*/ 0 w 4421393"/>
              <a:gd name="connsiteY0" fmla="*/ 0 h 139849"/>
              <a:gd name="connsiteX1" fmla="*/ 946673 w 4421393"/>
              <a:gd name="connsiteY1" fmla="*/ 107576 h 139849"/>
              <a:gd name="connsiteX2" fmla="*/ 3302598 w 4421393"/>
              <a:gd name="connsiteY2" fmla="*/ 32273 h 139849"/>
              <a:gd name="connsiteX3" fmla="*/ 4421393 w 4421393"/>
              <a:gd name="connsiteY3" fmla="*/ 139849 h 139849"/>
              <a:gd name="connsiteX4" fmla="*/ 4421393 w 4421393"/>
              <a:gd name="connsiteY4" fmla="*/ 139849 h 139849"/>
              <a:gd name="connsiteX5" fmla="*/ 4421393 w 4421393"/>
              <a:gd name="connsiteY5" fmla="*/ 139849 h 139849"/>
              <a:gd name="connsiteX6" fmla="*/ 4421393 w 4421393"/>
              <a:gd name="connsiteY6" fmla="*/ 139849 h 139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93" h="139849">
                <a:moveTo>
                  <a:pt x="0" y="0"/>
                </a:moveTo>
                <a:cubicBezTo>
                  <a:pt x="198120" y="51098"/>
                  <a:pt x="396240" y="102197"/>
                  <a:pt x="946673" y="107576"/>
                </a:cubicBezTo>
                <a:cubicBezTo>
                  <a:pt x="1497106" y="112955"/>
                  <a:pt x="2723478" y="26894"/>
                  <a:pt x="3302598" y="32273"/>
                </a:cubicBezTo>
                <a:cubicBezTo>
                  <a:pt x="3881718" y="37652"/>
                  <a:pt x="4421393" y="139849"/>
                  <a:pt x="4421393" y="139849"/>
                </a:cubicBezTo>
                <a:lnTo>
                  <a:pt x="4421393" y="139849"/>
                </a:lnTo>
                <a:lnTo>
                  <a:pt x="4421393" y="139849"/>
                </a:lnTo>
                <a:lnTo>
                  <a:pt x="4421393" y="139849"/>
                </a:lnTo>
              </a:path>
            </a:pathLst>
          </a:custGeom>
          <a:noFill/>
          <a:ln w="28575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0D99A6F-AD1E-4237-98A3-E15FA16F5D55}"/>
              </a:ext>
            </a:extLst>
          </p:cNvPr>
          <p:cNvSpPr txBox="1"/>
          <p:nvPr/>
        </p:nvSpPr>
        <p:spPr>
          <a:xfrm>
            <a:off x="8169237" y="3915939"/>
            <a:ext cx="29341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Calibri" panose="020F0502020204030204"/>
              </a:rPr>
              <a:t>Feuillet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3644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70753-ACEE-9119-E41F-D1619EAB7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2A1163-C24B-E54A-B4A2-2A950DEC303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703567"/>
            <a:ext cx="10529705" cy="268287"/>
          </a:xfrm>
        </p:spPr>
        <p:txBody>
          <a:bodyPr/>
          <a:lstStyle/>
          <a:p>
            <a:pPr defTabSz="342900">
              <a:spcAft>
                <a:spcPts val="300"/>
              </a:spcAft>
              <a:buClrTx/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élèves. Ensuite inviter 3 au hasard à passer au tableau.</a:t>
            </a:r>
          </a:p>
          <a:p>
            <a:pPr defTabSz="342900">
              <a:spcAft>
                <a:spcPts val="300"/>
              </a:spcAft>
              <a:buClrTx/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2FD42178-8097-3937-B39B-82BD066EF410}"/>
              </a:ext>
            </a:extLst>
          </p:cNvPr>
          <p:cNvSpPr txBox="1"/>
          <p:nvPr/>
        </p:nvSpPr>
        <p:spPr>
          <a:xfrm>
            <a:off x="594576" y="1045614"/>
            <a:ext cx="109609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Reliez chaque type de roche à la caractéristique correspondante: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D1231BB-0CEB-5AFF-E910-8FBFE6905634}"/>
              </a:ext>
            </a:extLst>
          </p:cNvPr>
          <p:cNvGrpSpPr/>
          <p:nvPr/>
        </p:nvGrpSpPr>
        <p:grpSpPr>
          <a:xfrm>
            <a:off x="592106" y="2781154"/>
            <a:ext cx="4008985" cy="535787"/>
            <a:chOff x="538317" y="2790119"/>
            <a:chExt cx="4008985" cy="535787"/>
          </a:xfrm>
        </p:grpSpPr>
        <p:sp>
          <p:nvSpPr>
            <p:cNvPr id="12" name="Rectangle: Rounded Corners 22">
              <a:extLst>
                <a:ext uri="{FF2B5EF4-FFF2-40B4-BE49-F238E27FC236}">
                  <a16:creationId xmlns:a16="http://schemas.microsoft.com/office/drawing/2014/main" id="{D294F413-A6FF-F523-DF83-87C2A10917A6}"/>
                </a:ext>
              </a:extLst>
            </p:cNvPr>
            <p:cNvSpPr/>
            <p:nvPr/>
          </p:nvSpPr>
          <p:spPr>
            <a:xfrm>
              <a:off x="538317" y="2790119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Sédimentaires</a:t>
              </a:r>
            </a:p>
          </p:txBody>
        </p:sp>
        <p:sp>
          <p:nvSpPr>
            <p:cNvPr id="38" name="Rectangle: Rounded Corners 22">
              <a:extLst>
                <a:ext uri="{FF2B5EF4-FFF2-40B4-BE49-F238E27FC236}">
                  <a16:creationId xmlns:a16="http://schemas.microsoft.com/office/drawing/2014/main" id="{C3448C34-0797-E073-5625-C4BEBB8454E5}"/>
                </a:ext>
              </a:extLst>
            </p:cNvPr>
            <p:cNvSpPr/>
            <p:nvPr/>
          </p:nvSpPr>
          <p:spPr>
            <a:xfrm>
              <a:off x="4087263" y="2790119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BA851B8-EFBC-EEC2-D939-A13595EE3016}"/>
              </a:ext>
            </a:extLst>
          </p:cNvPr>
          <p:cNvGrpSpPr/>
          <p:nvPr/>
        </p:nvGrpSpPr>
        <p:grpSpPr>
          <a:xfrm>
            <a:off x="6040291" y="3283178"/>
            <a:ext cx="5833317" cy="544752"/>
            <a:chOff x="5950644" y="2790119"/>
            <a:chExt cx="5833317" cy="544752"/>
          </a:xfrm>
        </p:grpSpPr>
        <p:sp>
          <p:nvSpPr>
            <p:cNvPr id="14" name="Rectangle: Rounded Corners 22">
              <a:extLst>
                <a:ext uri="{FF2B5EF4-FFF2-40B4-BE49-F238E27FC236}">
                  <a16:creationId xmlns:a16="http://schemas.microsoft.com/office/drawing/2014/main" id="{082519AF-5C44-8DDC-2BAD-39214D915A45}"/>
                </a:ext>
              </a:extLst>
            </p:cNvPr>
            <p:cNvSpPr/>
            <p:nvPr/>
          </p:nvSpPr>
          <p:spPr>
            <a:xfrm>
              <a:off x="6428315" y="2790119"/>
              <a:ext cx="5355646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Grande dureté</a:t>
              </a:r>
            </a:p>
          </p:txBody>
        </p:sp>
        <p:sp>
          <p:nvSpPr>
            <p:cNvPr id="40" name="Rectangle: Rounded Corners 22">
              <a:extLst>
                <a:ext uri="{FF2B5EF4-FFF2-40B4-BE49-F238E27FC236}">
                  <a16:creationId xmlns:a16="http://schemas.microsoft.com/office/drawing/2014/main" id="{5A69D1D2-58F9-8BAD-206B-471DAEF53DFD}"/>
                </a:ext>
              </a:extLst>
            </p:cNvPr>
            <p:cNvSpPr/>
            <p:nvPr/>
          </p:nvSpPr>
          <p:spPr>
            <a:xfrm>
              <a:off x="5950644" y="2790119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3" name="Google Shape;15880;p58">
            <a:extLst>
              <a:ext uri="{FF2B5EF4-FFF2-40B4-BE49-F238E27FC236}">
                <a16:creationId xmlns:a16="http://schemas.microsoft.com/office/drawing/2014/main" id="{DC6C46AC-2EDB-30BC-187F-24BC4313EA44}"/>
              </a:ext>
            </a:extLst>
          </p:cNvPr>
          <p:cNvSpPr txBox="1">
            <a:spLocks/>
          </p:cNvSpPr>
          <p:nvPr/>
        </p:nvSpPr>
        <p:spPr>
          <a:xfrm>
            <a:off x="541020" y="2185728"/>
            <a:ext cx="4030980" cy="351848"/>
          </a:xfrm>
          <a:prstGeom prst="roundRect">
            <a:avLst/>
          </a:prstGeom>
          <a:solidFill>
            <a:srgbClr val="F19D19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</a:t>
            </a:r>
          </a:p>
        </p:txBody>
      </p:sp>
      <p:sp>
        <p:nvSpPr>
          <p:cNvPr id="5" name="Google Shape;15880;p58">
            <a:extLst>
              <a:ext uri="{FF2B5EF4-FFF2-40B4-BE49-F238E27FC236}">
                <a16:creationId xmlns:a16="http://schemas.microsoft.com/office/drawing/2014/main" id="{97439F7B-C69C-2C70-8EE4-934C89F28652}"/>
              </a:ext>
            </a:extLst>
          </p:cNvPr>
          <p:cNvSpPr txBox="1">
            <a:spLocks/>
          </p:cNvSpPr>
          <p:nvPr/>
        </p:nvSpPr>
        <p:spPr>
          <a:xfrm>
            <a:off x="5946242" y="2185728"/>
            <a:ext cx="5874590" cy="351848"/>
          </a:xfrm>
          <a:prstGeom prst="roundRect">
            <a:avLst/>
          </a:prstGeom>
          <a:solidFill>
            <a:srgbClr val="F19D19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Caractéristique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D42F3A8D-9050-3A09-0AB2-411A2610003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181C6B27-1306-70A4-6A65-1699B6A3C612}"/>
              </a:ext>
            </a:extLst>
          </p:cNvPr>
          <p:cNvSpPr txBox="1">
            <a:spLocks/>
          </p:cNvSpPr>
          <p:nvPr/>
        </p:nvSpPr>
        <p:spPr>
          <a:xfrm>
            <a:off x="756458" y="339668"/>
            <a:ext cx="10529279" cy="435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On termine avec une dernière question d'appariement.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582829E-3AA4-76BA-E63C-94EFD356198E}"/>
              </a:ext>
            </a:extLst>
          </p:cNvPr>
          <p:cNvGrpSpPr/>
          <p:nvPr/>
        </p:nvGrpSpPr>
        <p:grpSpPr>
          <a:xfrm>
            <a:off x="592106" y="3991390"/>
            <a:ext cx="4008985" cy="535787"/>
            <a:chOff x="520388" y="4000355"/>
            <a:chExt cx="4008985" cy="535787"/>
          </a:xfrm>
        </p:grpSpPr>
        <p:sp>
          <p:nvSpPr>
            <p:cNvPr id="2" name="Rectangle: Rounded Corners 22">
              <a:extLst>
                <a:ext uri="{FF2B5EF4-FFF2-40B4-BE49-F238E27FC236}">
                  <a16:creationId xmlns:a16="http://schemas.microsoft.com/office/drawing/2014/main" id="{62FDDF95-BCEF-AF55-226D-E4860293A55D}"/>
                </a:ext>
              </a:extLst>
            </p:cNvPr>
            <p:cNvSpPr/>
            <p:nvPr/>
          </p:nvSpPr>
          <p:spPr>
            <a:xfrm>
              <a:off x="520388" y="4000355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Métamorphiques</a:t>
              </a:r>
              <a:endParaRPr lang="fr-FR" sz="2400" b="1" noProof="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Rectangle: Rounded Corners 22">
              <a:extLst>
                <a:ext uri="{FF2B5EF4-FFF2-40B4-BE49-F238E27FC236}">
                  <a16:creationId xmlns:a16="http://schemas.microsoft.com/office/drawing/2014/main" id="{F052DE9F-6AD2-8AC1-72D9-43B531FC3DC3}"/>
                </a:ext>
              </a:extLst>
            </p:cNvPr>
            <p:cNvSpPr/>
            <p:nvPr/>
          </p:nvSpPr>
          <p:spPr>
            <a:xfrm>
              <a:off x="4069334" y="4000355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19513A7-612F-A484-9A70-9EAE11464626}"/>
              </a:ext>
            </a:extLst>
          </p:cNvPr>
          <p:cNvGrpSpPr/>
          <p:nvPr/>
        </p:nvGrpSpPr>
        <p:grpSpPr>
          <a:xfrm>
            <a:off x="6040291" y="4493414"/>
            <a:ext cx="5833317" cy="544752"/>
            <a:chOff x="5932715" y="4000355"/>
            <a:chExt cx="5833317" cy="544752"/>
          </a:xfrm>
        </p:grpSpPr>
        <p:sp>
          <p:nvSpPr>
            <p:cNvPr id="8" name="Rectangle: Rounded Corners 22">
              <a:extLst>
                <a:ext uri="{FF2B5EF4-FFF2-40B4-BE49-F238E27FC236}">
                  <a16:creationId xmlns:a16="http://schemas.microsoft.com/office/drawing/2014/main" id="{F2E19D47-0244-8821-5467-4AD285D17717}"/>
                </a:ext>
              </a:extLst>
            </p:cNvPr>
            <p:cNvSpPr/>
            <p:nvPr/>
          </p:nvSpPr>
          <p:spPr>
            <a:xfrm>
              <a:off x="6410386" y="4000355"/>
              <a:ext cx="5355646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Faible dureté</a:t>
              </a:r>
            </a:p>
          </p:txBody>
        </p:sp>
        <p:sp>
          <p:nvSpPr>
            <p:cNvPr id="11" name="Rectangle: Rounded Corners 22">
              <a:extLst>
                <a:ext uri="{FF2B5EF4-FFF2-40B4-BE49-F238E27FC236}">
                  <a16:creationId xmlns:a16="http://schemas.microsoft.com/office/drawing/2014/main" id="{5AE20743-E4FD-3D11-ECAE-6D7E7E7D347F}"/>
                </a:ext>
              </a:extLst>
            </p:cNvPr>
            <p:cNvSpPr/>
            <p:nvPr/>
          </p:nvSpPr>
          <p:spPr>
            <a:xfrm>
              <a:off x="5932715" y="4000355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2895958-B28C-4B75-0436-0454CA08DFE5}"/>
              </a:ext>
            </a:extLst>
          </p:cNvPr>
          <p:cNvGrpSpPr/>
          <p:nvPr/>
        </p:nvGrpSpPr>
        <p:grpSpPr>
          <a:xfrm>
            <a:off x="592106" y="5174731"/>
            <a:ext cx="4008985" cy="535787"/>
            <a:chOff x="601070" y="5183696"/>
            <a:chExt cx="4008985" cy="535787"/>
          </a:xfrm>
        </p:grpSpPr>
        <p:sp>
          <p:nvSpPr>
            <p:cNvPr id="16" name="Rectangle: Rounded Corners 22">
              <a:extLst>
                <a:ext uri="{FF2B5EF4-FFF2-40B4-BE49-F238E27FC236}">
                  <a16:creationId xmlns:a16="http://schemas.microsoft.com/office/drawing/2014/main" id="{C6B4FE9A-0B22-0BC8-4E45-DC13C65C6B29}"/>
                </a:ext>
              </a:extLst>
            </p:cNvPr>
            <p:cNvSpPr/>
            <p:nvPr/>
          </p:nvSpPr>
          <p:spPr>
            <a:xfrm>
              <a:off x="601070" y="5183696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chemeClr val="tx1"/>
                  </a:solidFill>
                </a:rPr>
                <a:t>Magmatiques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: Rounded Corners 22">
              <a:extLst>
                <a:ext uri="{FF2B5EF4-FFF2-40B4-BE49-F238E27FC236}">
                  <a16:creationId xmlns:a16="http://schemas.microsoft.com/office/drawing/2014/main" id="{4EEB4E96-BA46-5FE0-FED3-ACFA717298C5}"/>
                </a:ext>
              </a:extLst>
            </p:cNvPr>
            <p:cNvSpPr/>
            <p:nvPr/>
          </p:nvSpPr>
          <p:spPr>
            <a:xfrm>
              <a:off x="4150016" y="5183696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4477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ADB4D-BBA1-BB21-998A-642EC95DE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6FF648-2154-471F-385A-C61C00E3E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296068"/>
            <a:ext cx="10723062" cy="435141"/>
          </a:xfrm>
        </p:spPr>
        <p:txBody>
          <a:bodyPr/>
          <a:lstStyle/>
          <a:p>
            <a:pPr algn="just"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Les roches métamorphiques et magmatiques ont une grande dureté, c’est-à-dire qu’elles sont difficiles à casser, contrairement aux roches sédimentaires.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430FFC0-93A3-34A5-BE5F-40F698C5A09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06938" y="754367"/>
            <a:ext cx="10529705" cy="268287"/>
          </a:xfrm>
        </p:spPr>
        <p:txBody>
          <a:bodyPr/>
          <a:lstStyle/>
          <a:p>
            <a:pPr defTabSz="342900">
              <a:spcAft>
                <a:spcPts val="300"/>
              </a:spcAft>
              <a:buClrTx/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Se limiter à la caractéristique sans expliquer son origine. </a:t>
            </a:r>
          </a:p>
          <a:p>
            <a:pPr defTabSz="342900">
              <a:spcAft>
                <a:spcPts val="300"/>
              </a:spcAft>
              <a:buClrTx/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982BBA81-40C3-B44C-EF3A-70AB141C0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1510" y="331200"/>
            <a:ext cx="500069" cy="500069"/>
          </a:xfrm>
          <a:prstGeom prst="rect">
            <a:avLst/>
          </a:prstGeom>
        </p:spPr>
      </p:pic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AF1DEE5E-1E5C-F9F5-1004-D08F112FDD02}"/>
              </a:ext>
            </a:extLst>
          </p:cNvPr>
          <p:cNvCxnSpPr>
            <a:cxnSpLocks/>
            <a:endCxn id="58" idx="1"/>
          </p:cNvCxnSpPr>
          <p:nvPr/>
        </p:nvCxnSpPr>
        <p:spPr>
          <a:xfrm>
            <a:off x="4627986" y="3058012"/>
            <a:ext cx="1412305" cy="17077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5F729609-1D98-5B07-B9C3-6BB697CBDECF}"/>
              </a:ext>
            </a:extLst>
          </p:cNvPr>
          <p:cNvGrpSpPr/>
          <p:nvPr/>
        </p:nvGrpSpPr>
        <p:grpSpPr>
          <a:xfrm>
            <a:off x="592106" y="2781154"/>
            <a:ext cx="4008985" cy="535787"/>
            <a:chOff x="538317" y="2790119"/>
            <a:chExt cx="4008985" cy="535787"/>
          </a:xfrm>
        </p:grpSpPr>
        <p:sp>
          <p:nvSpPr>
            <p:cNvPr id="46" name="Rectangle: Rounded Corners 22">
              <a:extLst>
                <a:ext uri="{FF2B5EF4-FFF2-40B4-BE49-F238E27FC236}">
                  <a16:creationId xmlns:a16="http://schemas.microsoft.com/office/drawing/2014/main" id="{BE86B174-953A-D6F1-0876-7FD0A1178B7A}"/>
                </a:ext>
              </a:extLst>
            </p:cNvPr>
            <p:cNvSpPr/>
            <p:nvPr/>
          </p:nvSpPr>
          <p:spPr>
            <a:xfrm>
              <a:off x="538317" y="2790119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Sédimentaires</a:t>
              </a:r>
            </a:p>
          </p:txBody>
        </p:sp>
        <p:sp>
          <p:nvSpPr>
            <p:cNvPr id="47" name="Rectangle: Rounded Corners 22">
              <a:extLst>
                <a:ext uri="{FF2B5EF4-FFF2-40B4-BE49-F238E27FC236}">
                  <a16:creationId xmlns:a16="http://schemas.microsoft.com/office/drawing/2014/main" id="{A22B1E74-5918-21B1-4102-B23CF1E525D4}"/>
                </a:ext>
              </a:extLst>
            </p:cNvPr>
            <p:cNvSpPr/>
            <p:nvPr/>
          </p:nvSpPr>
          <p:spPr>
            <a:xfrm>
              <a:off x="4087263" y="2790119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AC9380AE-D13F-582F-7D02-144497291293}"/>
              </a:ext>
            </a:extLst>
          </p:cNvPr>
          <p:cNvGrpSpPr/>
          <p:nvPr/>
        </p:nvGrpSpPr>
        <p:grpSpPr>
          <a:xfrm>
            <a:off x="6040291" y="3283178"/>
            <a:ext cx="5833317" cy="544752"/>
            <a:chOff x="5950644" y="2790119"/>
            <a:chExt cx="5833317" cy="544752"/>
          </a:xfrm>
        </p:grpSpPr>
        <p:sp>
          <p:nvSpPr>
            <p:cNvPr id="49" name="Rectangle: Rounded Corners 22">
              <a:extLst>
                <a:ext uri="{FF2B5EF4-FFF2-40B4-BE49-F238E27FC236}">
                  <a16:creationId xmlns:a16="http://schemas.microsoft.com/office/drawing/2014/main" id="{3DCEE54D-2950-0381-AE39-4E13D460C5FE}"/>
                </a:ext>
              </a:extLst>
            </p:cNvPr>
            <p:cNvSpPr/>
            <p:nvPr/>
          </p:nvSpPr>
          <p:spPr>
            <a:xfrm>
              <a:off x="6428315" y="2790119"/>
              <a:ext cx="5355646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Grande dureté</a:t>
              </a:r>
            </a:p>
          </p:txBody>
        </p:sp>
        <p:sp>
          <p:nvSpPr>
            <p:cNvPr id="50" name="Rectangle: Rounded Corners 22">
              <a:extLst>
                <a:ext uri="{FF2B5EF4-FFF2-40B4-BE49-F238E27FC236}">
                  <a16:creationId xmlns:a16="http://schemas.microsoft.com/office/drawing/2014/main" id="{6A0F8968-5025-839F-E946-B02CBF5F3246}"/>
                </a:ext>
              </a:extLst>
            </p:cNvPr>
            <p:cNvSpPr/>
            <p:nvPr/>
          </p:nvSpPr>
          <p:spPr>
            <a:xfrm>
              <a:off x="5950644" y="2790119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51" name="Google Shape;15880;p58">
            <a:extLst>
              <a:ext uri="{FF2B5EF4-FFF2-40B4-BE49-F238E27FC236}">
                <a16:creationId xmlns:a16="http://schemas.microsoft.com/office/drawing/2014/main" id="{20967897-749F-62DD-5E21-3B34EAB0F051}"/>
              </a:ext>
            </a:extLst>
          </p:cNvPr>
          <p:cNvSpPr txBox="1">
            <a:spLocks/>
          </p:cNvSpPr>
          <p:nvPr/>
        </p:nvSpPr>
        <p:spPr>
          <a:xfrm>
            <a:off x="541020" y="2185728"/>
            <a:ext cx="4030980" cy="351848"/>
          </a:xfrm>
          <a:prstGeom prst="roundRect">
            <a:avLst/>
          </a:prstGeom>
          <a:solidFill>
            <a:srgbClr val="F19D19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</a:t>
            </a:r>
          </a:p>
        </p:txBody>
      </p:sp>
      <p:sp>
        <p:nvSpPr>
          <p:cNvPr id="52" name="Google Shape;15880;p58">
            <a:extLst>
              <a:ext uri="{FF2B5EF4-FFF2-40B4-BE49-F238E27FC236}">
                <a16:creationId xmlns:a16="http://schemas.microsoft.com/office/drawing/2014/main" id="{D73AC0BF-F408-5DF2-95F5-A26CE97A1429}"/>
              </a:ext>
            </a:extLst>
          </p:cNvPr>
          <p:cNvSpPr txBox="1">
            <a:spLocks/>
          </p:cNvSpPr>
          <p:nvPr/>
        </p:nvSpPr>
        <p:spPr>
          <a:xfrm>
            <a:off x="5946242" y="2185728"/>
            <a:ext cx="5874590" cy="351848"/>
          </a:xfrm>
          <a:prstGeom prst="roundRect">
            <a:avLst/>
          </a:prstGeom>
          <a:solidFill>
            <a:srgbClr val="F19D19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Caractéristique</a:t>
            </a: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11B5362E-737E-9647-3D2D-833C451445C4}"/>
              </a:ext>
            </a:extLst>
          </p:cNvPr>
          <p:cNvGrpSpPr/>
          <p:nvPr/>
        </p:nvGrpSpPr>
        <p:grpSpPr>
          <a:xfrm>
            <a:off x="592106" y="3991390"/>
            <a:ext cx="4008985" cy="535787"/>
            <a:chOff x="520388" y="4000355"/>
            <a:chExt cx="4008985" cy="535787"/>
          </a:xfrm>
        </p:grpSpPr>
        <p:sp>
          <p:nvSpPr>
            <p:cNvPr id="54" name="Rectangle: Rounded Corners 22">
              <a:extLst>
                <a:ext uri="{FF2B5EF4-FFF2-40B4-BE49-F238E27FC236}">
                  <a16:creationId xmlns:a16="http://schemas.microsoft.com/office/drawing/2014/main" id="{9A2E8F90-D6B1-FDA5-98F4-9CCDE7F05038}"/>
                </a:ext>
              </a:extLst>
            </p:cNvPr>
            <p:cNvSpPr/>
            <p:nvPr/>
          </p:nvSpPr>
          <p:spPr>
            <a:xfrm>
              <a:off x="520388" y="4000355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Métamorphiques</a:t>
              </a:r>
            </a:p>
          </p:txBody>
        </p:sp>
        <p:sp>
          <p:nvSpPr>
            <p:cNvPr id="55" name="Rectangle: Rounded Corners 22">
              <a:extLst>
                <a:ext uri="{FF2B5EF4-FFF2-40B4-BE49-F238E27FC236}">
                  <a16:creationId xmlns:a16="http://schemas.microsoft.com/office/drawing/2014/main" id="{46D8828C-AE90-15F5-EED9-EB7E6C6B960F}"/>
                </a:ext>
              </a:extLst>
            </p:cNvPr>
            <p:cNvSpPr/>
            <p:nvPr/>
          </p:nvSpPr>
          <p:spPr>
            <a:xfrm>
              <a:off x="4069334" y="4000355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C3873516-A12F-6E33-E2EB-756F2D499F16}"/>
              </a:ext>
            </a:extLst>
          </p:cNvPr>
          <p:cNvGrpSpPr/>
          <p:nvPr/>
        </p:nvGrpSpPr>
        <p:grpSpPr>
          <a:xfrm>
            <a:off x="6040291" y="4493414"/>
            <a:ext cx="5833317" cy="544752"/>
            <a:chOff x="5932715" y="4000355"/>
            <a:chExt cx="5833317" cy="544752"/>
          </a:xfrm>
        </p:grpSpPr>
        <p:sp>
          <p:nvSpPr>
            <p:cNvPr id="57" name="Rectangle: Rounded Corners 22">
              <a:extLst>
                <a:ext uri="{FF2B5EF4-FFF2-40B4-BE49-F238E27FC236}">
                  <a16:creationId xmlns:a16="http://schemas.microsoft.com/office/drawing/2014/main" id="{F0C91031-20E2-743F-85DA-8E85993ECD5A}"/>
                </a:ext>
              </a:extLst>
            </p:cNvPr>
            <p:cNvSpPr/>
            <p:nvPr/>
          </p:nvSpPr>
          <p:spPr>
            <a:xfrm>
              <a:off x="6410386" y="4000355"/>
              <a:ext cx="5355646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Faible dureté</a:t>
              </a:r>
            </a:p>
          </p:txBody>
        </p:sp>
        <p:sp>
          <p:nvSpPr>
            <p:cNvPr id="58" name="Rectangle: Rounded Corners 22">
              <a:extLst>
                <a:ext uri="{FF2B5EF4-FFF2-40B4-BE49-F238E27FC236}">
                  <a16:creationId xmlns:a16="http://schemas.microsoft.com/office/drawing/2014/main" id="{54A95E08-D841-CFC4-3954-75178723EBF7}"/>
                </a:ext>
              </a:extLst>
            </p:cNvPr>
            <p:cNvSpPr/>
            <p:nvPr/>
          </p:nvSpPr>
          <p:spPr>
            <a:xfrm>
              <a:off x="5932715" y="4000355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5532F56C-1100-D705-DDEF-611E55C4BE34}"/>
              </a:ext>
            </a:extLst>
          </p:cNvPr>
          <p:cNvGrpSpPr/>
          <p:nvPr/>
        </p:nvGrpSpPr>
        <p:grpSpPr>
          <a:xfrm>
            <a:off x="592106" y="5174731"/>
            <a:ext cx="4008985" cy="535787"/>
            <a:chOff x="601070" y="5183696"/>
            <a:chExt cx="4008985" cy="535787"/>
          </a:xfrm>
        </p:grpSpPr>
        <p:sp>
          <p:nvSpPr>
            <p:cNvPr id="60" name="Rectangle: Rounded Corners 22">
              <a:extLst>
                <a:ext uri="{FF2B5EF4-FFF2-40B4-BE49-F238E27FC236}">
                  <a16:creationId xmlns:a16="http://schemas.microsoft.com/office/drawing/2014/main" id="{7D8C84E8-7BD1-3FA6-F146-FFF647E7B281}"/>
                </a:ext>
              </a:extLst>
            </p:cNvPr>
            <p:cNvSpPr/>
            <p:nvPr/>
          </p:nvSpPr>
          <p:spPr>
            <a:xfrm>
              <a:off x="601070" y="5183696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chemeClr val="tx1"/>
                  </a:solidFill>
                </a:rPr>
                <a:t>Magmatiques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Rectangle: Rounded Corners 22">
              <a:extLst>
                <a:ext uri="{FF2B5EF4-FFF2-40B4-BE49-F238E27FC236}">
                  <a16:creationId xmlns:a16="http://schemas.microsoft.com/office/drawing/2014/main" id="{0C54B2D3-5489-B6EF-9FC0-B9806FEB2CBC}"/>
                </a:ext>
              </a:extLst>
            </p:cNvPr>
            <p:cNvSpPr/>
            <p:nvPr/>
          </p:nvSpPr>
          <p:spPr>
            <a:xfrm>
              <a:off x="4150016" y="5183696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</p:grpSp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3DB392D6-AE8A-49C9-A62B-647696ACD36E}"/>
              </a:ext>
            </a:extLst>
          </p:cNvPr>
          <p:cNvCxnSpPr>
            <a:cxnSpLocks/>
            <a:endCxn id="50" idx="1"/>
          </p:cNvCxnSpPr>
          <p:nvPr/>
        </p:nvCxnSpPr>
        <p:spPr>
          <a:xfrm flipV="1">
            <a:off x="4619021" y="3555554"/>
            <a:ext cx="1421270" cy="6857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63">
            <a:extLst>
              <a:ext uri="{FF2B5EF4-FFF2-40B4-BE49-F238E27FC236}">
                <a16:creationId xmlns:a16="http://schemas.microsoft.com/office/drawing/2014/main" id="{C4CACE25-613C-24CC-48A7-71326C3DD92A}"/>
              </a:ext>
            </a:extLst>
          </p:cNvPr>
          <p:cNvCxnSpPr>
            <a:cxnSpLocks/>
            <a:stCxn id="61" idx="3"/>
            <a:endCxn id="50" idx="1"/>
          </p:cNvCxnSpPr>
          <p:nvPr/>
        </p:nvCxnSpPr>
        <p:spPr>
          <a:xfrm flipV="1">
            <a:off x="4601091" y="3555554"/>
            <a:ext cx="1439200" cy="18870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5309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 min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78819" y="2012577"/>
            <a:ext cx="3962400" cy="192024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b="1" noProof="0" dirty="0">
                <a:solidFill>
                  <a:srgbClr val="F19D1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Activité</a:t>
            </a:r>
            <a:br>
              <a:rPr lang="fr-FR" sz="5400" b="1" noProof="0" dirty="0">
                <a:solidFill>
                  <a:srgbClr val="F19D1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5400" b="1" noProof="0" dirty="0">
                <a:solidFill>
                  <a:srgbClr val="F19D1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préparatoire</a:t>
            </a:r>
          </a:p>
        </p:txBody>
      </p:sp>
    </p:spTree>
    <p:extLst>
      <p:ext uri="{BB962C8B-B14F-4D97-AF65-F5344CB8AC3E}">
        <p14:creationId xmlns:p14="http://schemas.microsoft.com/office/powerpoint/2010/main" val="6808568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73E62-A609-CAEC-2195-F214F4A77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DA8D27-28BF-5DAA-DDCD-22E844772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230640"/>
            <a:ext cx="10972955" cy="387224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Lisons le dialogue 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6BAEA43-E1F0-780A-2E7E-5882ADDA0A3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01730" y="617864"/>
            <a:ext cx="10972954" cy="505838"/>
          </a:xfrm>
        </p:spPr>
        <p:txBody>
          <a:bodyPr/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200" noProof="0" dirty="0">
                <a:solidFill>
                  <a:schemeClr val="bg1">
                    <a:lumMod val="65000"/>
                  </a:schemeClr>
                </a:solidFill>
                <a:latin typeface="Calibri" panose="020F0502020204030204"/>
              </a:rPr>
              <a:t>Faire émerger les représentations des élèves concernant le processus de la formation de cette roche métamorphique.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CF5D75-705A-D94E-17EC-357B4FFDEEA6}"/>
              </a:ext>
            </a:extLst>
          </p:cNvPr>
          <p:cNvSpPr/>
          <p:nvPr/>
        </p:nvSpPr>
        <p:spPr>
          <a:xfrm>
            <a:off x="955673" y="5394144"/>
            <a:ext cx="1643975" cy="505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2EE9723-B54D-52D7-4FDC-BC57F725B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023" b="10537"/>
          <a:stretch>
            <a:fillRect/>
          </a:stretch>
        </p:blipFill>
        <p:spPr>
          <a:xfrm>
            <a:off x="273858" y="732257"/>
            <a:ext cx="11656885" cy="5805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DB70B52C-022A-E4C4-9060-09766A24235E}"/>
              </a:ext>
            </a:extLst>
          </p:cNvPr>
          <p:cNvSpPr/>
          <p:nvPr/>
        </p:nvSpPr>
        <p:spPr>
          <a:xfrm>
            <a:off x="381000" y="1272430"/>
            <a:ext cx="3026229" cy="1100656"/>
          </a:xfrm>
          <a:prstGeom prst="wedgeRoundRectCallout">
            <a:avLst>
              <a:gd name="adj1" fmla="val 71617"/>
              <a:gd name="adj2" fmla="val 60222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Monsieur, cette roche ne ressemble pas aux roches sédimentaires.. comment s'appelle-t-elle ?</a:t>
            </a:r>
          </a:p>
        </p:txBody>
      </p:sp>
      <p:sp>
        <p:nvSpPr>
          <p:cNvPr id="3" name="AutoShape 2" descr="Leçon de géologie au tableau">
            <a:extLst>
              <a:ext uri="{FF2B5EF4-FFF2-40B4-BE49-F238E27FC236}">
                <a16:creationId xmlns:a16="http://schemas.microsoft.com/office/drawing/2014/main" id="{B034D2D5-BD34-51A8-7E4B-5D91E6D1DA8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48686" y="335944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55F223FA-431E-4B08-A350-B883EA14EC35}"/>
              </a:ext>
            </a:extLst>
          </p:cNvPr>
          <p:cNvSpPr/>
          <p:nvPr/>
        </p:nvSpPr>
        <p:spPr>
          <a:xfrm>
            <a:off x="609599" y="4810287"/>
            <a:ext cx="3026229" cy="1100656"/>
          </a:xfrm>
          <a:prstGeom prst="wedgeRoundRectCallout">
            <a:avLst>
              <a:gd name="adj1" fmla="val 56869"/>
              <a:gd name="adj2" fmla="val -92087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D’accord… mais quelles conditions ? Et comment on reconnaît une roche métamorphique ?</a:t>
            </a:r>
          </a:p>
        </p:txBody>
      </p:sp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D1C89ABC-F498-038A-F390-7281131C1054}"/>
              </a:ext>
            </a:extLst>
          </p:cNvPr>
          <p:cNvSpPr/>
          <p:nvPr/>
        </p:nvSpPr>
        <p:spPr>
          <a:xfrm>
            <a:off x="9405256" y="2231571"/>
            <a:ext cx="2492829" cy="1349830"/>
          </a:xfrm>
          <a:prstGeom prst="wedgeRoundRectCallout">
            <a:avLst>
              <a:gd name="adj1" fmla="val -88889"/>
              <a:gd name="adj2" fmla="val -55493"/>
              <a:gd name="adj3" fmla="val 16667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C’est une roche métamorphique formée dans des conditions différentes.</a:t>
            </a:r>
          </a:p>
        </p:txBody>
      </p:sp>
    </p:spTree>
    <p:extLst>
      <p:ext uri="{BB962C8B-B14F-4D97-AF65-F5344CB8AC3E}">
        <p14:creationId xmlns:p14="http://schemas.microsoft.com/office/powerpoint/2010/main" val="1185534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636CC49-5EB1-0659-3408-C0AC699219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1 min</a:t>
            </a:r>
          </a:p>
        </p:txBody>
      </p:sp>
    </p:spTree>
    <p:extLst>
      <p:ext uri="{BB962C8B-B14F-4D97-AF65-F5344CB8AC3E}">
        <p14:creationId xmlns:p14="http://schemas.microsoft.com/office/powerpoint/2010/main" val="2662184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E9C3F-3FB2-5908-1D32-43442AB49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908" y="580666"/>
            <a:ext cx="10529279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la fin de cette séance, vous serez capables de :</a:t>
            </a:r>
            <a:b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br>
              <a:rPr lang="fr-FR" spc="-5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A158CA-69AB-4D39-679B-48B09F24FD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55802" y="1881933"/>
            <a:ext cx="9066597" cy="789830"/>
          </a:xfrm>
        </p:spPr>
        <p:txBody>
          <a:bodyPr anchor="ctr">
            <a:noAutofit/>
          </a:bodyPr>
          <a:lstStyle/>
          <a:p>
            <a:pPr algn="ctr"/>
            <a:r>
              <a:rPr lang="fr-FR" sz="2800" b="1" noProof="0" dirty="0">
                <a:solidFill>
                  <a:srgbClr val="106585"/>
                </a:solidFill>
                <a:latin typeface="Calibri" panose="020F0502020204030204"/>
                <a:cs typeface="+mn-cs"/>
              </a:rPr>
              <a:t>Décrire les processus impliqués dans la formation des roches métamorphiques.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F7EFF05-451F-2E06-7F7A-0869196C396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bg1">
                    <a:lumMod val="65000"/>
                  </a:schemeClr>
                </a:solidFill>
              </a:rPr>
              <a:t>Déclarer clairement l’objectif de la séance, expliquer cela avec des phrases simples et claires.</a:t>
            </a:r>
          </a:p>
        </p:txBody>
      </p:sp>
      <p:pic>
        <p:nvPicPr>
          <p:cNvPr id="3" name="Image 2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883C086-4187-EFB3-9A64-177045F61C2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9F4E8"/>
              </a:clrFrom>
              <a:clrTo>
                <a:srgbClr val="E9F4E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6231" y="3225156"/>
            <a:ext cx="10010815" cy="192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273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E6F77C-F03C-A753-C6D8-0D2BED3BCD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1771560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BCBA0E-5563-9DFC-E677-627BEC9EC3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790020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BECE2-A646-4F1F-2021-2C9C1B932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A63F29-D938-71E1-E1A8-EC86386CC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8" y="527850"/>
            <a:ext cx="10277091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Lors de la séance précédente, nous avons vu qu’il existe trois types de roches. Aujourd’hui, nous allons nous intéresser aux roches métamorphiques.</a:t>
            </a:r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571E7D5F-42AC-12DB-312F-C95E2304A5F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62747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661D793-E38D-9CD2-3265-F230ECE3474C}"/>
              </a:ext>
            </a:extLst>
          </p:cNvPr>
          <p:cNvSpPr txBox="1"/>
          <p:nvPr/>
        </p:nvSpPr>
        <p:spPr>
          <a:xfrm>
            <a:off x="436880" y="1092604"/>
            <a:ext cx="11409679" cy="563857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Types de roches dans la nature et leurs caractéristiques</a:t>
            </a:r>
          </a:p>
        </p:txBody>
      </p:sp>
      <p:grpSp>
        <p:nvGrpSpPr>
          <p:cNvPr id="1030" name="Groupe 1029">
            <a:extLst>
              <a:ext uri="{FF2B5EF4-FFF2-40B4-BE49-F238E27FC236}">
                <a16:creationId xmlns:a16="http://schemas.microsoft.com/office/drawing/2014/main" id="{2494942C-34EA-37FE-5158-A01FE94908AA}"/>
              </a:ext>
            </a:extLst>
          </p:cNvPr>
          <p:cNvGrpSpPr/>
          <p:nvPr/>
        </p:nvGrpSpPr>
        <p:grpSpPr>
          <a:xfrm>
            <a:off x="375921" y="3559949"/>
            <a:ext cx="2520000" cy="2661900"/>
            <a:chOff x="375921" y="3641229"/>
            <a:chExt cx="2520000" cy="2661900"/>
          </a:xfrm>
        </p:grpSpPr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9D031B21-F1B8-1E2A-ED46-207F11B81DD3}"/>
                </a:ext>
              </a:extLst>
            </p:cNvPr>
            <p:cNvSpPr txBox="1"/>
            <p:nvPr/>
          </p:nvSpPr>
          <p:spPr>
            <a:xfrm>
              <a:off x="375921" y="3641229"/>
              <a:ext cx="2520000" cy="477500"/>
            </a:xfrm>
            <a:prstGeom prst="roundRect">
              <a:avLst>
                <a:gd name="adj" fmla="val 28368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Origine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E070E75-56AD-E4FB-0637-AC5E6B2EDB21}"/>
                </a:ext>
              </a:extLst>
            </p:cNvPr>
            <p:cNvSpPr txBox="1"/>
            <p:nvPr/>
          </p:nvSpPr>
          <p:spPr>
            <a:xfrm>
              <a:off x="375921" y="4187329"/>
              <a:ext cx="2520000" cy="477500"/>
            </a:xfrm>
            <a:prstGeom prst="roundRect">
              <a:avLst>
                <a:gd name="adj" fmla="val 28368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Lieu de formation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959AE37-ABA3-D46A-9025-C6EA5BC373AA}"/>
                </a:ext>
              </a:extLst>
            </p:cNvPr>
            <p:cNvSpPr txBox="1"/>
            <p:nvPr/>
          </p:nvSpPr>
          <p:spPr>
            <a:xfrm>
              <a:off x="375921" y="4733429"/>
              <a:ext cx="2520000" cy="477500"/>
            </a:xfrm>
            <a:prstGeom prst="roundRect">
              <a:avLst>
                <a:gd name="adj" fmla="val 28368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Présence de fossiles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D4DFAD55-86C7-AE4A-9DF1-BF136529C3B0}"/>
                </a:ext>
              </a:extLst>
            </p:cNvPr>
            <p:cNvSpPr txBox="1"/>
            <p:nvPr/>
          </p:nvSpPr>
          <p:spPr>
            <a:xfrm>
              <a:off x="375921" y="5825629"/>
              <a:ext cx="2520000" cy="477500"/>
            </a:xfrm>
            <a:prstGeom prst="roundRect">
              <a:avLst>
                <a:gd name="adj" fmla="val 28368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Dureté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E53B6519-68D9-DEF8-8488-2F27AD0CC0B2}"/>
                </a:ext>
              </a:extLst>
            </p:cNvPr>
            <p:cNvSpPr txBox="1"/>
            <p:nvPr/>
          </p:nvSpPr>
          <p:spPr>
            <a:xfrm>
              <a:off x="375921" y="5279529"/>
              <a:ext cx="2520000" cy="477500"/>
            </a:xfrm>
            <a:prstGeom prst="roundRect">
              <a:avLst>
                <a:gd name="adj" fmla="val 28368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Présence de foliation</a:t>
              </a:r>
            </a:p>
          </p:txBody>
        </p:sp>
      </p:grpSp>
      <p:grpSp>
        <p:nvGrpSpPr>
          <p:cNvPr id="1032" name="Groupe 1031">
            <a:extLst>
              <a:ext uri="{FF2B5EF4-FFF2-40B4-BE49-F238E27FC236}">
                <a16:creationId xmlns:a16="http://schemas.microsoft.com/office/drawing/2014/main" id="{359C74C6-DBC2-AA5F-5E9D-3A9ACBCC53C6}"/>
              </a:ext>
            </a:extLst>
          </p:cNvPr>
          <p:cNvGrpSpPr/>
          <p:nvPr/>
        </p:nvGrpSpPr>
        <p:grpSpPr>
          <a:xfrm>
            <a:off x="3119120" y="1842909"/>
            <a:ext cx="2707478" cy="4378940"/>
            <a:chOff x="3302000" y="1842909"/>
            <a:chExt cx="2707478" cy="4378940"/>
          </a:xfrm>
        </p:grpSpPr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CC8974D0-7996-F99F-D2B0-C37B81FFFF05}"/>
                </a:ext>
              </a:extLst>
            </p:cNvPr>
            <p:cNvSpPr txBox="1"/>
            <p:nvPr/>
          </p:nvSpPr>
          <p:spPr>
            <a:xfrm>
              <a:off x="3302000" y="1842909"/>
              <a:ext cx="2707478" cy="477500"/>
            </a:xfrm>
            <a:prstGeom prst="roundRect">
              <a:avLst>
                <a:gd name="adj" fmla="val 28368"/>
              </a:avLst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b="1" noProof="0" dirty="0">
                  <a:solidFill>
                    <a:schemeClr val="bg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Roches sédimentaires</a:t>
              </a:r>
            </a:p>
          </p:txBody>
        </p:sp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5C6557B0-FE03-261E-759A-27ADB84EA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4868" y="2373125"/>
              <a:ext cx="1496229" cy="1081275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7191" name="Groupe 7190">
              <a:extLst>
                <a:ext uri="{FF2B5EF4-FFF2-40B4-BE49-F238E27FC236}">
                  <a16:creationId xmlns:a16="http://schemas.microsoft.com/office/drawing/2014/main" id="{B08AEDD4-4E01-1BAF-F697-ACA74FDF7C69}"/>
                </a:ext>
              </a:extLst>
            </p:cNvPr>
            <p:cNvGrpSpPr/>
            <p:nvPr/>
          </p:nvGrpSpPr>
          <p:grpSpPr>
            <a:xfrm>
              <a:off x="3423921" y="3559949"/>
              <a:ext cx="2520000" cy="2661900"/>
              <a:chOff x="3423921" y="3651389"/>
              <a:chExt cx="2520000" cy="2661900"/>
            </a:xfrm>
            <a:solidFill>
              <a:schemeClr val="bg1"/>
            </a:solidFill>
          </p:grpSpPr>
          <p:sp>
            <p:nvSpPr>
              <p:cNvPr id="7176" name="ZoneTexte 7175">
                <a:extLst>
                  <a:ext uri="{FF2B5EF4-FFF2-40B4-BE49-F238E27FC236}">
                    <a16:creationId xmlns:a16="http://schemas.microsoft.com/office/drawing/2014/main" id="{028E09C0-4806-B67E-8D5A-B58719967B18}"/>
                  </a:ext>
                </a:extLst>
              </p:cNvPr>
              <p:cNvSpPr txBox="1"/>
              <p:nvPr/>
            </p:nvSpPr>
            <p:spPr>
              <a:xfrm>
                <a:off x="3423921" y="36513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chemeClr val="bg2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solidFill>
                      <a:schemeClr val="bg2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Sédiments</a:t>
                </a:r>
              </a:p>
            </p:txBody>
          </p:sp>
          <p:sp>
            <p:nvSpPr>
              <p:cNvPr id="7177" name="ZoneTexte 7176">
                <a:extLst>
                  <a:ext uri="{FF2B5EF4-FFF2-40B4-BE49-F238E27FC236}">
                    <a16:creationId xmlns:a16="http://schemas.microsoft.com/office/drawing/2014/main" id="{18BED3C3-035D-AF41-ADEA-2B581743E754}"/>
                  </a:ext>
                </a:extLst>
              </p:cNvPr>
              <p:cNvSpPr txBox="1"/>
              <p:nvPr/>
            </p:nvSpPr>
            <p:spPr>
              <a:xfrm>
                <a:off x="3423921" y="41974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chemeClr val="bg2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solidFill>
                      <a:schemeClr val="bg2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Surface</a:t>
                </a:r>
              </a:p>
            </p:txBody>
          </p:sp>
          <p:sp>
            <p:nvSpPr>
              <p:cNvPr id="7178" name="ZoneTexte 7177">
                <a:extLst>
                  <a:ext uri="{FF2B5EF4-FFF2-40B4-BE49-F238E27FC236}">
                    <a16:creationId xmlns:a16="http://schemas.microsoft.com/office/drawing/2014/main" id="{9952A1EC-B824-BC12-395C-87084752527E}"/>
                  </a:ext>
                </a:extLst>
              </p:cNvPr>
              <p:cNvSpPr txBox="1"/>
              <p:nvPr/>
            </p:nvSpPr>
            <p:spPr>
              <a:xfrm>
                <a:off x="3423921" y="47435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chemeClr val="bg2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solidFill>
                      <a:schemeClr val="bg2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Oui</a:t>
                </a:r>
              </a:p>
            </p:txBody>
          </p:sp>
          <p:sp>
            <p:nvSpPr>
              <p:cNvPr id="7179" name="ZoneTexte 7178">
                <a:extLst>
                  <a:ext uri="{FF2B5EF4-FFF2-40B4-BE49-F238E27FC236}">
                    <a16:creationId xmlns:a16="http://schemas.microsoft.com/office/drawing/2014/main" id="{4B337650-3C35-E267-2144-064C0DF41042}"/>
                  </a:ext>
                </a:extLst>
              </p:cNvPr>
              <p:cNvSpPr txBox="1"/>
              <p:nvPr/>
            </p:nvSpPr>
            <p:spPr>
              <a:xfrm>
                <a:off x="3423921" y="58357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chemeClr val="bg2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solidFill>
                      <a:schemeClr val="bg2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Faible</a:t>
                </a:r>
              </a:p>
            </p:txBody>
          </p:sp>
          <p:sp>
            <p:nvSpPr>
              <p:cNvPr id="7180" name="ZoneTexte 7179">
                <a:extLst>
                  <a:ext uri="{FF2B5EF4-FFF2-40B4-BE49-F238E27FC236}">
                    <a16:creationId xmlns:a16="http://schemas.microsoft.com/office/drawing/2014/main" id="{673E5052-0A85-CE25-4DB2-95BFAEECE79D}"/>
                  </a:ext>
                </a:extLst>
              </p:cNvPr>
              <p:cNvSpPr txBox="1"/>
              <p:nvPr/>
            </p:nvSpPr>
            <p:spPr>
              <a:xfrm>
                <a:off x="3423921" y="52896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chemeClr val="bg2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solidFill>
                      <a:schemeClr val="bg2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Non</a:t>
                </a:r>
              </a:p>
            </p:txBody>
          </p:sp>
        </p:grpSp>
      </p:grpSp>
      <p:grpSp>
        <p:nvGrpSpPr>
          <p:cNvPr id="1033" name="Groupe 1032">
            <a:extLst>
              <a:ext uri="{FF2B5EF4-FFF2-40B4-BE49-F238E27FC236}">
                <a16:creationId xmlns:a16="http://schemas.microsoft.com/office/drawing/2014/main" id="{5488FAA2-23D2-8630-A863-E37CA9BDAB03}"/>
              </a:ext>
            </a:extLst>
          </p:cNvPr>
          <p:cNvGrpSpPr/>
          <p:nvPr/>
        </p:nvGrpSpPr>
        <p:grpSpPr>
          <a:xfrm>
            <a:off x="9056329" y="1842909"/>
            <a:ext cx="2778598" cy="4378940"/>
            <a:chOff x="6151880" y="1842909"/>
            <a:chExt cx="2778598" cy="4378940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876DE95-4191-B61A-5E12-14C71391DC48}"/>
                </a:ext>
              </a:extLst>
            </p:cNvPr>
            <p:cNvSpPr txBox="1"/>
            <p:nvPr/>
          </p:nvSpPr>
          <p:spPr>
            <a:xfrm>
              <a:off x="6151880" y="1842909"/>
              <a:ext cx="2778598" cy="477500"/>
            </a:xfrm>
            <a:prstGeom prst="roundRect">
              <a:avLst>
                <a:gd name="adj" fmla="val 28368"/>
              </a:avLst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b="1" noProof="0" dirty="0">
                  <a:solidFill>
                    <a:schemeClr val="bg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Roches magmatiques</a:t>
              </a:r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A4E3E2E3-672C-08A6-1899-8878A0A4F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81270" y="2415238"/>
              <a:ext cx="1642358" cy="982828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7192" name="Groupe 7191">
              <a:extLst>
                <a:ext uri="{FF2B5EF4-FFF2-40B4-BE49-F238E27FC236}">
                  <a16:creationId xmlns:a16="http://schemas.microsoft.com/office/drawing/2014/main" id="{863BD68A-638F-A180-ACC9-BD48AE744425}"/>
                </a:ext>
              </a:extLst>
            </p:cNvPr>
            <p:cNvGrpSpPr/>
            <p:nvPr/>
          </p:nvGrpSpPr>
          <p:grpSpPr>
            <a:xfrm>
              <a:off x="6309361" y="3559949"/>
              <a:ext cx="2520000" cy="2661900"/>
              <a:chOff x="3423921" y="3651389"/>
              <a:chExt cx="2520000" cy="2661900"/>
            </a:xfrm>
            <a:solidFill>
              <a:schemeClr val="bg1"/>
            </a:solidFill>
          </p:grpSpPr>
          <p:sp>
            <p:nvSpPr>
              <p:cNvPr id="7193" name="ZoneTexte 7192">
                <a:extLst>
                  <a:ext uri="{FF2B5EF4-FFF2-40B4-BE49-F238E27FC236}">
                    <a16:creationId xmlns:a16="http://schemas.microsoft.com/office/drawing/2014/main" id="{17BD1077-583E-A68C-56A7-9497CB97DC28}"/>
                  </a:ext>
                </a:extLst>
              </p:cNvPr>
              <p:cNvSpPr txBox="1"/>
              <p:nvPr/>
            </p:nvSpPr>
            <p:spPr>
              <a:xfrm>
                <a:off x="3423921" y="36513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chemeClr val="bg2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solidFill>
                      <a:schemeClr val="bg2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Magma liquide</a:t>
                </a:r>
              </a:p>
            </p:txBody>
          </p:sp>
          <p:sp>
            <p:nvSpPr>
              <p:cNvPr id="7194" name="ZoneTexte 7193">
                <a:extLst>
                  <a:ext uri="{FF2B5EF4-FFF2-40B4-BE49-F238E27FC236}">
                    <a16:creationId xmlns:a16="http://schemas.microsoft.com/office/drawing/2014/main" id="{83483101-5409-3B6C-F334-926462F0B209}"/>
                  </a:ext>
                </a:extLst>
              </p:cNvPr>
              <p:cNvSpPr txBox="1"/>
              <p:nvPr/>
            </p:nvSpPr>
            <p:spPr>
              <a:xfrm>
                <a:off x="3423921" y="41974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chemeClr val="bg2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solidFill>
                      <a:schemeClr val="bg2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Profondeur</a:t>
                </a:r>
              </a:p>
            </p:txBody>
          </p:sp>
          <p:sp>
            <p:nvSpPr>
              <p:cNvPr id="7195" name="ZoneTexte 7194">
                <a:extLst>
                  <a:ext uri="{FF2B5EF4-FFF2-40B4-BE49-F238E27FC236}">
                    <a16:creationId xmlns:a16="http://schemas.microsoft.com/office/drawing/2014/main" id="{10AB4989-5DAF-DE7F-43B2-3043689853E2}"/>
                  </a:ext>
                </a:extLst>
              </p:cNvPr>
              <p:cNvSpPr txBox="1"/>
              <p:nvPr/>
            </p:nvSpPr>
            <p:spPr>
              <a:xfrm>
                <a:off x="3423921" y="47435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chemeClr val="bg2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solidFill>
                      <a:schemeClr val="bg2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Non</a:t>
                </a:r>
              </a:p>
            </p:txBody>
          </p:sp>
          <p:sp>
            <p:nvSpPr>
              <p:cNvPr id="7196" name="ZoneTexte 7195">
                <a:extLst>
                  <a:ext uri="{FF2B5EF4-FFF2-40B4-BE49-F238E27FC236}">
                    <a16:creationId xmlns:a16="http://schemas.microsoft.com/office/drawing/2014/main" id="{362D5430-E565-AC09-717A-7785A9172C93}"/>
                  </a:ext>
                </a:extLst>
              </p:cNvPr>
              <p:cNvSpPr txBox="1"/>
              <p:nvPr/>
            </p:nvSpPr>
            <p:spPr>
              <a:xfrm>
                <a:off x="3423921" y="58357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chemeClr val="bg2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solidFill>
                      <a:schemeClr val="bg2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Grande</a:t>
                </a:r>
              </a:p>
            </p:txBody>
          </p:sp>
          <p:sp>
            <p:nvSpPr>
              <p:cNvPr id="7197" name="ZoneTexte 7196">
                <a:extLst>
                  <a:ext uri="{FF2B5EF4-FFF2-40B4-BE49-F238E27FC236}">
                    <a16:creationId xmlns:a16="http://schemas.microsoft.com/office/drawing/2014/main" id="{6B09D4F8-E284-BDAF-9021-4247FA4943D3}"/>
                  </a:ext>
                </a:extLst>
              </p:cNvPr>
              <p:cNvSpPr txBox="1"/>
              <p:nvPr/>
            </p:nvSpPr>
            <p:spPr>
              <a:xfrm>
                <a:off x="3423921" y="5289689"/>
                <a:ext cx="2520000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chemeClr val="bg2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solidFill>
                      <a:schemeClr val="bg2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Non</a:t>
                </a:r>
              </a:p>
            </p:txBody>
          </p:sp>
        </p:grp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82B8F11-20FA-5C68-8429-1501B3761A7B}"/>
              </a:ext>
            </a:extLst>
          </p:cNvPr>
          <p:cNvGrpSpPr/>
          <p:nvPr/>
        </p:nvGrpSpPr>
        <p:grpSpPr>
          <a:xfrm>
            <a:off x="5918192" y="1837819"/>
            <a:ext cx="3027359" cy="4378940"/>
            <a:chOff x="8829361" y="1842909"/>
            <a:chExt cx="3027359" cy="4378940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9B6CDD-3DDB-8D18-498F-F50B11687C2D}"/>
                </a:ext>
              </a:extLst>
            </p:cNvPr>
            <p:cNvSpPr txBox="1"/>
            <p:nvPr/>
          </p:nvSpPr>
          <p:spPr>
            <a:xfrm>
              <a:off x="8829361" y="1842909"/>
              <a:ext cx="3027359" cy="477500"/>
            </a:xfrm>
            <a:prstGeom prst="roundRect">
              <a:avLst>
                <a:gd name="adj" fmla="val 28368"/>
              </a:avLst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000" b="1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Roches métamorphiques</a:t>
              </a:r>
            </a:p>
          </p:txBody>
        </p:sp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D09E3E49-59B2-1AEC-5B18-ABB93F855DC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5F5F7"/>
                </a:clrFrom>
                <a:clrTo>
                  <a:srgbClr val="F5F5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1" r="2544" b="4354"/>
            <a:stretch>
              <a:fillRect/>
            </a:stretch>
          </p:blipFill>
          <p:spPr bwMode="auto">
            <a:xfrm>
              <a:off x="9735185" y="2555386"/>
              <a:ext cx="1613535" cy="8459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FAD0BBE-7174-028B-B04A-D6084FC352C6}"/>
                </a:ext>
              </a:extLst>
            </p:cNvPr>
            <p:cNvGrpSpPr/>
            <p:nvPr/>
          </p:nvGrpSpPr>
          <p:grpSpPr>
            <a:xfrm>
              <a:off x="9135809" y="3559949"/>
              <a:ext cx="2520001" cy="2661900"/>
              <a:chOff x="3364929" y="3651389"/>
              <a:chExt cx="2520001" cy="2661900"/>
            </a:xfrm>
            <a:solidFill>
              <a:schemeClr val="bg1"/>
            </a:solidFill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EAEBB22-6979-00BC-6F46-F48614209118}"/>
                  </a:ext>
                </a:extLst>
              </p:cNvPr>
              <p:cNvSpPr txBox="1"/>
              <p:nvPr/>
            </p:nvSpPr>
            <p:spPr>
              <a:xfrm>
                <a:off x="3364929" y="3651389"/>
                <a:ext cx="2520001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Roches préexistantes</a:t>
                </a:r>
              </a:p>
            </p:txBody>
          </p:sp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F02E350-2160-F01B-1E53-7FAED2EBAF51}"/>
                  </a:ext>
                </a:extLst>
              </p:cNvPr>
              <p:cNvSpPr txBox="1"/>
              <p:nvPr/>
            </p:nvSpPr>
            <p:spPr>
              <a:xfrm>
                <a:off x="3364929" y="4197489"/>
                <a:ext cx="2520001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Profondeur</a:t>
                </a: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8951B975-FDD6-8873-A10D-A07358685DB2}"/>
                  </a:ext>
                </a:extLst>
              </p:cNvPr>
              <p:cNvSpPr txBox="1"/>
              <p:nvPr/>
            </p:nvSpPr>
            <p:spPr>
              <a:xfrm>
                <a:off x="3364929" y="4743589"/>
                <a:ext cx="2520001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Non</a:t>
                </a: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6FE9DD0-1B82-80F8-ADC1-EF22F8786D8B}"/>
                  </a:ext>
                </a:extLst>
              </p:cNvPr>
              <p:cNvSpPr txBox="1"/>
              <p:nvPr/>
            </p:nvSpPr>
            <p:spPr>
              <a:xfrm>
                <a:off x="3364929" y="5835789"/>
                <a:ext cx="2520001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Grande</a:t>
                </a: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FD5FABB6-5966-6741-FA77-5823B02230F7}"/>
                  </a:ext>
                </a:extLst>
              </p:cNvPr>
              <p:cNvSpPr txBox="1"/>
              <p:nvPr/>
            </p:nvSpPr>
            <p:spPr>
              <a:xfrm>
                <a:off x="3364929" y="5289689"/>
                <a:ext cx="2520001" cy="477500"/>
              </a:xfrm>
              <a:prstGeom prst="roundRect">
                <a:avLst>
                  <a:gd name="adj" fmla="val 28368"/>
                </a:avLst>
              </a:prstGeom>
              <a:grpFill/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Oui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785511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F888D-2438-4FC4-FF5C-42F60918F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8E7E43-F155-4F5D-2A54-846E87B24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8" y="444179"/>
            <a:ext cx="10277091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commencer, il faut préciser deux notions importantes.</a:t>
            </a:r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4D9D657D-A4C5-9555-BB69-8B5C166CF05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62747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3AD978F-262B-C8D9-C98C-03073D2F6C65}"/>
              </a:ext>
            </a:extLst>
          </p:cNvPr>
          <p:cNvSpPr txBox="1"/>
          <p:nvPr/>
        </p:nvSpPr>
        <p:spPr>
          <a:xfrm>
            <a:off x="509792" y="1621043"/>
            <a:ext cx="5403328" cy="360000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/>
              <a:t>Métamorphisme</a:t>
            </a:r>
            <a:r>
              <a:rPr lang="ar-MA" noProof="0" dirty="0"/>
              <a:t> </a:t>
            </a:r>
            <a:r>
              <a:rPr lang="fr-FR" noProof="0" dirty="0"/>
              <a:t> </a:t>
            </a:r>
            <a:r>
              <a:rPr lang="ar-MA" noProof="0" dirty="0"/>
              <a:t>التحول</a:t>
            </a:r>
            <a:endParaRPr lang="fr-FR" noProof="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2497DA-4A0F-414B-6A06-2712DE130D9E}"/>
              </a:ext>
            </a:extLst>
          </p:cNvPr>
          <p:cNvSpPr txBox="1"/>
          <p:nvPr/>
        </p:nvSpPr>
        <p:spPr>
          <a:xfrm>
            <a:off x="3165840" y="4694951"/>
            <a:ext cx="5419360" cy="360000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/>
              <a:t>Foliation</a:t>
            </a:r>
            <a:r>
              <a:rPr lang="ar-MA" noProof="0" dirty="0"/>
              <a:t> التوريق </a:t>
            </a:r>
            <a:endParaRPr lang="fr-FR" noProof="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FA0BB85-465D-E26C-46C6-9C78051D5797}"/>
              </a:ext>
            </a:extLst>
          </p:cNvPr>
          <p:cNvSpPr txBox="1"/>
          <p:nvPr/>
        </p:nvSpPr>
        <p:spPr>
          <a:xfrm>
            <a:off x="6196306" y="1605868"/>
            <a:ext cx="5436894" cy="360000"/>
          </a:xfrm>
          <a:prstGeom prst="roundRect">
            <a:avLst>
              <a:gd name="adj" fmla="val 3583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i="1" dirty="0"/>
              <a:t>Exemple de roches métamorphiques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0E7F7B37-F294-DF12-A120-22B3A01C6C10}"/>
              </a:ext>
            </a:extLst>
          </p:cNvPr>
          <p:cNvGrpSpPr/>
          <p:nvPr/>
        </p:nvGrpSpPr>
        <p:grpSpPr>
          <a:xfrm>
            <a:off x="6344080" y="2324188"/>
            <a:ext cx="5441520" cy="1631060"/>
            <a:chOff x="6344080" y="2324188"/>
            <a:chExt cx="5441520" cy="1631060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6562D86-F192-A0DF-40B8-CDCA241FC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982" t="18132" r="36271" b="42539"/>
            <a:stretch>
              <a:fillRect/>
            </a:stretch>
          </p:blipFill>
          <p:spPr>
            <a:xfrm>
              <a:off x="6441444" y="2471652"/>
              <a:ext cx="1733617" cy="1043708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44C883A-1802-B061-B8FE-927ABAFD7982}"/>
                </a:ext>
              </a:extLst>
            </p:cNvPr>
            <p:cNvSpPr txBox="1"/>
            <p:nvPr/>
          </p:nvSpPr>
          <p:spPr>
            <a:xfrm>
              <a:off x="6344080" y="3585916"/>
              <a:ext cx="173312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b="1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Gneiss</a:t>
              </a: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1F5EC371-4776-4317-9254-E20BD0AAE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66801" y="2324188"/>
              <a:ext cx="1464325" cy="1211492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EEFF27F0-5B67-F273-BAC5-992BDAE22A9C}"/>
                </a:ext>
              </a:extLst>
            </p:cNvPr>
            <p:cNvSpPr txBox="1"/>
            <p:nvPr/>
          </p:nvSpPr>
          <p:spPr>
            <a:xfrm>
              <a:off x="8325280" y="3585916"/>
              <a:ext cx="173312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Éclogite</a:t>
              </a:r>
              <a:endParaRPr lang="fr-FR" b="1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0C2AE94-2FD0-342F-136A-2E3E6CE53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4281" y="2396745"/>
              <a:ext cx="1325880" cy="1138489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612B636E-589E-9649-6C31-C3884098DA76}"/>
                </a:ext>
              </a:extLst>
            </p:cNvPr>
            <p:cNvSpPr txBox="1"/>
            <p:nvPr/>
          </p:nvSpPr>
          <p:spPr>
            <a:xfrm>
              <a:off x="10052480" y="3585916"/>
              <a:ext cx="173312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Micaschiste</a:t>
              </a:r>
              <a:endParaRPr lang="fr-FR" b="1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C1313B7-010D-F538-271D-215166B455D3}"/>
              </a:ext>
            </a:extLst>
          </p:cNvPr>
          <p:cNvSpPr/>
          <p:nvPr/>
        </p:nvSpPr>
        <p:spPr>
          <a:xfrm>
            <a:off x="580104" y="2389237"/>
            <a:ext cx="5329084" cy="16616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Transformation de roches </a:t>
            </a:r>
            <a:r>
              <a:rPr lang="fr-FR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préexistantes 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sous l’effet de changements de </a:t>
            </a:r>
            <a:r>
              <a:rPr lang="fr-FR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pression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de </a:t>
            </a:r>
            <a:r>
              <a:rPr lang="fr-FR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température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à </a:t>
            </a:r>
            <a:r>
              <a:rPr lang="fr-FR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l’état solide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B66AE3-1CF8-FBA0-7AC2-1E73A6A39E4C}"/>
              </a:ext>
            </a:extLst>
          </p:cNvPr>
          <p:cNvSpPr/>
          <p:nvPr/>
        </p:nvSpPr>
        <p:spPr>
          <a:xfrm>
            <a:off x="639098" y="5562600"/>
            <a:ext cx="10933470" cy="800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Aspect en </a:t>
            </a:r>
            <a:r>
              <a:rPr lang="fr-FR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couches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ou en </a:t>
            </a:r>
            <a:r>
              <a:rPr lang="fr-FR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feuillets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au niveau d’une roche métamorphique.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BAF0C132-9AFD-58B0-4FB1-B8886119E6CC}"/>
              </a:ext>
            </a:extLst>
          </p:cNvPr>
          <p:cNvSpPr txBox="1">
            <a:spLocks/>
          </p:cNvSpPr>
          <p:nvPr/>
        </p:nvSpPr>
        <p:spPr>
          <a:xfrm>
            <a:off x="980290" y="689687"/>
            <a:ext cx="1027747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Préciser que le métamorphisme se fait à l’état solide, sans que la roche se transforme en magma.</a:t>
            </a:r>
          </a:p>
        </p:txBody>
      </p:sp>
    </p:spTree>
    <p:extLst>
      <p:ext uri="{BB962C8B-B14F-4D97-AF65-F5344CB8AC3E}">
        <p14:creationId xmlns:p14="http://schemas.microsoft.com/office/powerpoint/2010/main" val="1737775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3321A-737E-0C50-B251-6E1FF16CD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969A7A-D07B-4F55-E61E-155FB2624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418" y="389476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Traitons maintenant les processus impliqués dans la formation des roches métamorphiques.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21995FB6-E355-7E60-CD80-0A52BA96949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Rectangle 86">
            <a:extLst>
              <a:ext uri="{FF2B5EF4-FFF2-40B4-BE49-F238E27FC236}">
                <a16:creationId xmlns:a16="http://schemas.microsoft.com/office/drawing/2014/main" id="{C27642CC-4986-A125-116A-3EAB258D69FD}"/>
              </a:ext>
            </a:extLst>
          </p:cNvPr>
          <p:cNvSpPr/>
          <p:nvPr/>
        </p:nvSpPr>
        <p:spPr>
          <a:xfrm>
            <a:off x="6690633" y="3029717"/>
            <a:ext cx="4193309" cy="1634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48B12E8C-84D5-241D-DDEF-6DEBA0DAD99E}"/>
              </a:ext>
            </a:extLst>
          </p:cNvPr>
          <p:cNvSpPr txBox="1"/>
          <p:nvPr/>
        </p:nvSpPr>
        <p:spPr>
          <a:xfrm>
            <a:off x="8721520" y="4225996"/>
            <a:ext cx="2560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 </a:t>
            </a:r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métamorphique</a:t>
            </a:r>
            <a:endParaRPr lang="fr-FR" b="1" noProof="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400" b="1" noProof="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F8044940-4634-CD63-CE43-6E38754C3D9F}"/>
              </a:ext>
            </a:extLst>
          </p:cNvPr>
          <p:cNvSpPr/>
          <p:nvPr/>
        </p:nvSpPr>
        <p:spPr>
          <a:xfrm>
            <a:off x="2063584" y="1822774"/>
            <a:ext cx="776894" cy="735600"/>
          </a:xfrm>
          <a:custGeom>
            <a:avLst/>
            <a:gdLst>
              <a:gd name="connsiteX0" fmla="*/ 914657 w 1229465"/>
              <a:gd name="connsiteY0" fmla="*/ 155292 h 1245183"/>
              <a:gd name="connsiteX1" fmla="*/ 877711 w 1229465"/>
              <a:gd name="connsiteY1" fmla="*/ 16747 h 1245183"/>
              <a:gd name="connsiteX2" fmla="*/ 591384 w 1229465"/>
              <a:gd name="connsiteY2" fmla="*/ 7511 h 1245183"/>
              <a:gd name="connsiteX3" fmla="*/ 554438 w 1229465"/>
              <a:gd name="connsiteY3" fmla="*/ 62929 h 1245183"/>
              <a:gd name="connsiteX4" fmla="*/ 369711 w 1229465"/>
              <a:gd name="connsiteY4" fmla="*/ 72165 h 1245183"/>
              <a:gd name="connsiteX5" fmla="*/ 240402 w 1229465"/>
              <a:gd name="connsiteY5" fmla="*/ 349256 h 1245183"/>
              <a:gd name="connsiteX6" fmla="*/ 18729 w 1229465"/>
              <a:gd name="connsiteY6" fmla="*/ 386201 h 1245183"/>
              <a:gd name="connsiteX7" fmla="*/ 27966 w 1229465"/>
              <a:gd name="connsiteY7" fmla="*/ 783365 h 1245183"/>
              <a:gd name="connsiteX8" fmla="*/ 157275 w 1229465"/>
              <a:gd name="connsiteY8" fmla="*/ 1097401 h 1245183"/>
              <a:gd name="connsiteX9" fmla="*/ 388184 w 1229465"/>
              <a:gd name="connsiteY9" fmla="*/ 1226711 h 1245183"/>
              <a:gd name="connsiteX10" fmla="*/ 656038 w 1229465"/>
              <a:gd name="connsiteY10" fmla="*/ 1162056 h 1245183"/>
              <a:gd name="connsiteX11" fmla="*/ 766875 w 1229465"/>
              <a:gd name="connsiteY11" fmla="*/ 1245183 h 1245183"/>
              <a:gd name="connsiteX12" fmla="*/ 979311 w 1229465"/>
              <a:gd name="connsiteY12" fmla="*/ 1162056 h 1245183"/>
              <a:gd name="connsiteX13" fmla="*/ 1043966 w 1229465"/>
              <a:gd name="connsiteY13" fmla="*/ 977329 h 1245183"/>
              <a:gd name="connsiteX14" fmla="*/ 1136329 w 1229465"/>
              <a:gd name="connsiteY14" fmla="*/ 940383 h 1245183"/>
              <a:gd name="connsiteX15" fmla="*/ 1228693 w 1229465"/>
              <a:gd name="connsiteY15" fmla="*/ 626347 h 1245183"/>
              <a:gd name="connsiteX16" fmla="*/ 1164038 w 1229465"/>
              <a:gd name="connsiteY16" fmla="*/ 395438 h 1245183"/>
              <a:gd name="connsiteX17" fmla="*/ 914657 w 1229465"/>
              <a:gd name="connsiteY17" fmla="*/ 155292 h 1245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29465" h="1245183">
                <a:moveTo>
                  <a:pt x="914657" y="155292"/>
                </a:moveTo>
                <a:cubicBezTo>
                  <a:pt x="866936" y="92177"/>
                  <a:pt x="931590" y="41377"/>
                  <a:pt x="877711" y="16747"/>
                </a:cubicBezTo>
                <a:cubicBezTo>
                  <a:pt x="823832" y="-7883"/>
                  <a:pt x="645263" y="-186"/>
                  <a:pt x="591384" y="7511"/>
                </a:cubicBezTo>
                <a:cubicBezTo>
                  <a:pt x="537505" y="15208"/>
                  <a:pt x="591383" y="52153"/>
                  <a:pt x="554438" y="62929"/>
                </a:cubicBezTo>
                <a:cubicBezTo>
                  <a:pt x="517492" y="73705"/>
                  <a:pt x="422050" y="24444"/>
                  <a:pt x="369711" y="72165"/>
                </a:cubicBezTo>
                <a:cubicBezTo>
                  <a:pt x="317372" y="119886"/>
                  <a:pt x="298899" y="296917"/>
                  <a:pt x="240402" y="349256"/>
                </a:cubicBezTo>
                <a:cubicBezTo>
                  <a:pt x="181905" y="401595"/>
                  <a:pt x="54135" y="313850"/>
                  <a:pt x="18729" y="386201"/>
                </a:cubicBezTo>
                <a:cubicBezTo>
                  <a:pt x="-16677" y="458552"/>
                  <a:pt x="4875" y="664832"/>
                  <a:pt x="27966" y="783365"/>
                </a:cubicBezTo>
                <a:cubicBezTo>
                  <a:pt x="51057" y="901898"/>
                  <a:pt x="97239" y="1023510"/>
                  <a:pt x="157275" y="1097401"/>
                </a:cubicBezTo>
                <a:cubicBezTo>
                  <a:pt x="217311" y="1171292"/>
                  <a:pt x="305057" y="1215935"/>
                  <a:pt x="388184" y="1226711"/>
                </a:cubicBezTo>
                <a:cubicBezTo>
                  <a:pt x="471311" y="1237487"/>
                  <a:pt x="592923" y="1158977"/>
                  <a:pt x="656038" y="1162056"/>
                </a:cubicBezTo>
                <a:cubicBezTo>
                  <a:pt x="719153" y="1165135"/>
                  <a:pt x="712996" y="1245183"/>
                  <a:pt x="766875" y="1245183"/>
                </a:cubicBezTo>
                <a:cubicBezTo>
                  <a:pt x="820754" y="1245183"/>
                  <a:pt x="933129" y="1206698"/>
                  <a:pt x="979311" y="1162056"/>
                </a:cubicBezTo>
                <a:cubicBezTo>
                  <a:pt x="1025493" y="1117414"/>
                  <a:pt x="1017796" y="1014274"/>
                  <a:pt x="1043966" y="977329"/>
                </a:cubicBezTo>
                <a:cubicBezTo>
                  <a:pt x="1070136" y="940384"/>
                  <a:pt x="1105541" y="998880"/>
                  <a:pt x="1136329" y="940383"/>
                </a:cubicBezTo>
                <a:cubicBezTo>
                  <a:pt x="1167117" y="881886"/>
                  <a:pt x="1224075" y="717171"/>
                  <a:pt x="1228693" y="626347"/>
                </a:cubicBezTo>
                <a:cubicBezTo>
                  <a:pt x="1233311" y="535523"/>
                  <a:pt x="1217917" y="475487"/>
                  <a:pt x="1164038" y="395438"/>
                </a:cubicBezTo>
                <a:cubicBezTo>
                  <a:pt x="1110159" y="315390"/>
                  <a:pt x="962378" y="218407"/>
                  <a:pt x="914657" y="155292"/>
                </a:cubicBezTo>
                <a:close/>
              </a:path>
            </a:pathLst>
          </a:custGeom>
          <a:solidFill>
            <a:srgbClr val="D1A57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9BBBB99-0B99-0537-F152-7AAC9A502ED0}"/>
              </a:ext>
            </a:extLst>
          </p:cNvPr>
          <p:cNvSpPr txBox="1"/>
          <p:nvPr/>
        </p:nvSpPr>
        <p:spPr>
          <a:xfrm>
            <a:off x="1184683" y="2727007"/>
            <a:ext cx="2560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 </a:t>
            </a:r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sédimentaire</a:t>
            </a:r>
            <a:endParaRPr lang="fr-FR" b="1" noProof="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400" b="1" noProof="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Flèche : droite 34">
            <a:extLst>
              <a:ext uri="{FF2B5EF4-FFF2-40B4-BE49-F238E27FC236}">
                <a16:creationId xmlns:a16="http://schemas.microsoft.com/office/drawing/2014/main" id="{B03F5C03-8086-FE8B-2DCA-EFD7C9F79362}"/>
              </a:ext>
            </a:extLst>
          </p:cNvPr>
          <p:cNvSpPr/>
          <p:nvPr/>
        </p:nvSpPr>
        <p:spPr>
          <a:xfrm>
            <a:off x="4328809" y="3307405"/>
            <a:ext cx="3516036" cy="856033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Changement de l’aspect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4523A773-7A2B-2B7E-C42F-68ADDC4B67BA}"/>
              </a:ext>
            </a:extLst>
          </p:cNvPr>
          <p:cNvSpPr txBox="1"/>
          <p:nvPr/>
        </p:nvSpPr>
        <p:spPr>
          <a:xfrm rot="16200000">
            <a:off x="8874" y="3411825"/>
            <a:ext cx="15748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Roche mère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1EA574C-529F-19E2-85E2-02E9527775E6}"/>
              </a:ext>
            </a:extLst>
          </p:cNvPr>
          <p:cNvSpPr txBox="1"/>
          <p:nvPr/>
        </p:nvSpPr>
        <p:spPr>
          <a:xfrm>
            <a:off x="359924" y="6172200"/>
            <a:ext cx="11575914" cy="469344"/>
          </a:xfrm>
          <a:prstGeom prst="roundRect">
            <a:avLst>
              <a:gd name="adj" fmla="val 37012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4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métamorphisme est accompagné par un </a:t>
            </a:r>
            <a:r>
              <a:rPr lang="fr-FR" sz="2400" b="1" spc="-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changement d’aspect</a:t>
            </a:r>
            <a:r>
              <a:rPr lang="fr-FR" sz="24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à l’état </a:t>
            </a:r>
            <a:r>
              <a:rPr lang="fr-FR" sz="2400" b="1" spc="-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solide</a:t>
            </a:r>
          </a:p>
        </p:txBody>
      </p:sp>
      <p:sp>
        <p:nvSpPr>
          <p:cNvPr id="54" name="Forme libre : forme 53">
            <a:extLst>
              <a:ext uri="{FF2B5EF4-FFF2-40B4-BE49-F238E27FC236}">
                <a16:creationId xmlns:a16="http://schemas.microsoft.com/office/drawing/2014/main" id="{6BCB2C3E-6387-035C-64DD-220E6A07EA20}"/>
              </a:ext>
            </a:extLst>
          </p:cNvPr>
          <p:cNvSpPr/>
          <p:nvPr/>
        </p:nvSpPr>
        <p:spPr>
          <a:xfrm>
            <a:off x="2112222" y="3301378"/>
            <a:ext cx="776894" cy="735600"/>
          </a:xfrm>
          <a:custGeom>
            <a:avLst/>
            <a:gdLst>
              <a:gd name="connsiteX0" fmla="*/ 914657 w 1229465"/>
              <a:gd name="connsiteY0" fmla="*/ 155292 h 1245183"/>
              <a:gd name="connsiteX1" fmla="*/ 877711 w 1229465"/>
              <a:gd name="connsiteY1" fmla="*/ 16747 h 1245183"/>
              <a:gd name="connsiteX2" fmla="*/ 591384 w 1229465"/>
              <a:gd name="connsiteY2" fmla="*/ 7511 h 1245183"/>
              <a:gd name="connsiteX3" fmla="*/ 554438 w 1229465"/>
              <a:gd name="connsiteY3" fmla="*/ 62929 h 1245183"/>
              <a:gd name="connsiteX4" fmla="*/ 369711 w 1229465"/>
              <a:gd name="connsiteY4" fmla="*/ 72165 h 1245183"/>
              <a:gd name="connsiteX5" fmla="*/ 240402 w 1229465"/>
              <a:gd name="connsiteY5" fmla="*/ 349256 h 1245183"/>
              <a:gd name="connsiteX6" fmla="*/ 18729 w 1229465"/>
              <a:gd name="connsiteY6" fmla="*/ 386201 h 1245183"/>
              <a:gd name="connsiteX7" fmla="*/ 27966 w 1229465"/>
              <a:gd name="connsiteY7" fmla="*/ 783365 h 1245183"/>
              <a:gd name="connsiteX8" fmla="*/ 157275 w 1229465"/>
              <a:gd name="connsiteY8" fmla="*/ 1097401 h 1245183"/>
              <a:gd name="connsiteX9" fmla="*/ 388184 w 1229465"/>
              <a:gd name="connsiteY9" fmla="*/ 1226711 h 1245183"/>
              <a:gd name="connsiteX10" fmla="*/ 656038 w 1229465"/>
              <a:gd name="connsiteY10" fmla="*/ 1162056 h 1245183"/>
              <a:gd name="connsiteX11" fmla="*/ 766875 w 1229465"/>
              <a:gd name="connsiteY11" fmla="*/ 1245183 h 1245183"/>
              <a:gd name="connsiteX12" fmla="*/ 979311 w 1229465"/>
              <a:gd name="connsiteY12" fmla="*/ 1162056 h 1245183"/>
              <a:gd name="connsiteX13" fmla="*/ 1043966 w 1229465"/>
              <a:gd name="connsiteY13" fmla="*/ 977329 h 1245183"/>
              <a:gd name="connsiteX14" fmla="*/ 1136329 w 1229465"/>
              <a:gd name="connsiteY14" fmla="*/ 940383 h 1245183"/>
              <a:gd name="connsiteX15" fmla="*/ 1228693 w 1229465"/>
              <a:gd name="connsiteY15" fmla="*/ 626347 h 1245183"/>
              <a:gd name="connsiteX16" fmla="*/ 1164038 w 1229465"/>
              <a:gd name="connsiteY16" fmla="*/ 395438 h 1245183"/>
              <a:gd name="connsiteX17" fmla="*/ 914657 w 1229465"/>
              <a:gd name="connsiteY17" fmla="*/ 155292 h 1245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29465" h="1245183">
                <a:moveTo>
                  <a:pt x="914657" y="155292"/>
                </a:moveTo>
                <a:cubicBezTo>
                  <a:pt x="866936" y="92177"/>
                  <a:pt x="931590" y="41377"/>
                  <a:pt x="877711" y="16747"/>
                </a:cubicBezTo>
                <a:cubicBezTo>
                  <a:pt x="823832" y="-7883"/>
                  <a:pt x="645263" y="-186"/>
                  <a:pt x="591384" y="7511"/>
                </a:cubicBezTo>
                <a:cubicBezTo>
                  <a:pt x="537505" y="15208"/>
                  <a:pt x="591383" y="52153"/>
                  <a:pt x="554438" y="62929"/>
                </a:cubicBezTo>
                <a:cubicBezTo>
                  <a:pt x="517492" y="73705"/>
                  <a:pt x="422050" y="24444"/>
                  <a:pt x="369711" y="72165"/>
                </a:cubicBezTo>
                <a:cubicBezTo>
                  <a:pt x="317372" y="119886"/>
                  <a:pt x="298899" y="296917"/>
                  <a:pt x="240402" y="349256"/>
                </a:cubicBezTo>
                <a:cubicBezTo>
                  <a:pt x="181905" y="401595"/>
                  <a:pt x="54135" y="313850"/>
                  <a:pt x="18729" y="386201"/>
                </a:cubicBezTo>
                <a:cubicBezTo>
                  <a:pt x="-16677" y="458552"/>
                  <a:pt x="4875" y="664832"/>
                  <a:pt x="27966" y="783365"/>
                </a:cubicBezTo>
                <a:cubicBezTo>
                  <a:pt x="51057" y="901898"/>
                  <a:pt x="97239" y="1023510"/>
                  <a:pt x="157275" y="1097401"/>
                </a:cubicBezTo>
                <a:cubicBezTo>
                  <a:pt x="217311" y="1171292"/>
                  <a:pt x="305057" y="1215935"/>
                  <a:pt x="388184" y="1226711"/>
                </a:cubicBezTo>
                <a:cubicBezTo>
                  <a:pt x="471311" y="1237487"/>
                  <a:pt x="592923" y="1158977"/>
                  <a:pt x="656038" y="1162056"/>
                </a:cubicBezTo>
                <a:cubicBezTo>
                  <a:pt x="719153" y="1165135"/>
                  <a:pt x="712996" y="1245183"/>
                  <a:pt x="766875" y="1245183"/>
                </a:cubicBezTo>
                <a:cubicBezTo>
                  <a:pt x="820754" y="1245183"/>
                  <a:pt x="933129" y="1206698"/>
                  <a:pt x="979311" y="1162056"/>
                </a:cubicBezTo>
                <a:cubicBezTo>
                  <a:pt x="1025493" y="1117414"/>
                  <a:pt x="1017796" y="1014274"/>
                  <a:pt x="1043966" y="977329"/>
                </a:cubicBezTo>
                <a:cubicBezTo>
                  <a:pt x="1070136" y="940384"/>
                  <a:pt x="1105541" y="998880"/>
                  <a:pt x="1136329" y="940383"/>
                </a:cubicBezTo>
                <a:cubicBezTo>
                  <a:pt x="1167117" y="881886"/>
                  <a:pt x="1224075" y="717171"/>
                  <a:pt x="1228693" y="626347"/>
                </a:cubicBezTo>
                <a:cubicBezTo>
                  <a:pt x="1233311" y="535523"/>
                  <a:pt x="1217917" y="475487"/>
                  <a:pt x="1164038" y="395438"/>
                </a:cubicBezTo>
                <a:cubicBezTo>
                  <a:pt x="1110159" y="315390"/>
                  <a:pt x="962378" y="218407"/>
                  <a:pt x="914657" y="155292"/>
                </a:cubicBez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8B4E539B-8798-ADC4-4667-C5F12AFBFC40}"/>
              </a:ext>
            </a:extLst>
          </p:cNvPr>
          <p:cNvSpPr txBox="1"/>
          <p:nvPr/>
        </p:nvSpPr>
        <p:spPr>
          <a:xfrm>
            <a:off x="1233321" y="4205611"/>
            <a:ext cx="2560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 magmatique</a:t>
            </a:r>
          </a:p>
          <a:p>
            <a:pPr algn="ctr"/>
            <a:endParaRPr lang="fr-FR" sz="1400" b="1" noProof="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Forme libre : forme 55">
            <a:extLst>
              <a:ext uri="{FF2B5EF4-FFF2-40B4-BE49-F238E27FC236}">
                <a16:creationId xmlns:a16="http://schemas.microsoft.com/office/drawing/2014/main" id="{8A05C3BD-CA52-5DA5-B392-56075C625459}"/>
              </a:ext>
            </a:extLst>
          </p:cNvPr>
          <p:cNvSpPr/>
          <p:nvPr/>
        </p:nvSpPr>
        <p:spPr>
          <a:xfrm>
            <a:off x="2121949" y="4682705"/>
            <a:ext cx="776894" cy="735600"/>
          </a:xfrm>
          <a:custGeom>
            <a:avLst/>
            <a:gdLst>
              <a:gd name="connsiteX0" fmla="*/ 914657 w 1229465"/>
              <a:gd name="connsiteY0" fmla="*/ 155292 h 1245183"/>
              <a:gd name="connsiteX1" fmla="*/ 877711 w 1229465"/>
              <a:gd name="connsiteY1" fmla="*/ 16747 h 1245183"/>
              <a:gd name="connsiteX2" fmla="*/ 591384 w 1229465"/>
              <a:gd name="connsiteY2" fmla="*/ 7511 h 1245183"/>
              <a:gd name="connsiteX3" fmla="*/ 554438 w 1229465"/>
              <a:gd name="connsiteY3" fmla="*/ 62929 h 1245183"/>
              <a:gd name="connsiteX4" fmla="*/ 369711 w 1229465"/>
              <a:gd name="connsiteY4" fmla="*/ 72165 h 1245183"/>
              <a:gd name="connsiteX5" fmla="*/ 240402 w 1229465"/>
              <a:gd name="connsiteY5" fmla="*/ 349256 h 1245183"/>
              <a:gd name="connsiteX6" fmla="*/ 18729 w 1229465"/>
              <a:gd name="connsiteY6" fmla="*/ 386201 h 1245183"/>
              <a:gd name="connsiteX7" fmla="*/ 27966 w 1229465"/>
              <a:gd name="connsiteY7" fmla="*/ 783365 h 1245183"/>
              <a:gd name="connsiteX8" fmla="*/ 157275 w 1229465"/>
              <a:gd name="connsiteY8" fmla="*/ 1097401 h 1245183"/>
              <a:gd name="connsiteX9" fmla="*/ 388184 w 1229465"/>
              <a:gd name="connsiteY9" fmla="*/ 1226711 h 1245183"/>
              <a:gd name="connsiteX10" fmla="*/ 656038 w 1229465"/>
              <a:gd name="connsiteY10" fmla="*/ 1162056 h 1245183"/>
              <a:gd name="connsiteX11" fmla="*/ 766875 w 1229465"/>
              <a:gd name="connsiteY11" fmla="*/ 1245183 h 1245183"/>
              <a:gd name="connsiteX12" fmla="*/ 979311 w 1229465"/>
              <a:gd name="connsiteY12" fmla="*/ 1162056 h 1245183"/>
              <a:gd name="connsiteX13" fmla="*/ 1043966 w 1229465"/>
              <a:gd name="connsiteY13" fmla="*/ 977329 h 1245183"/>
              <a:gd name="connsiteX14" fmla="*/ 1136329 w 1229465"/>
              <a:gd name="connsiteY14" fmla="*/ 940383 h 1245183"/>
              <a:gd name="connsiteX15" fmla="*/ 1228693 w 1229465"/>
              <a:gd name="connsiteY15" fmla="*/ 626347 h 1245183"/>
              <a:gd name="connsiteX16" fmla="*/ 1164038 w 1229465"/>
              <a:gd name="connsiteY16" fmla="*/ 395438 h 1245183"/>
              <a:gd name="connsiteX17" fmla="*/ 914657 w 1229465"/>
              <a:gd name="connsiteY17" fmla="*/ 155292 h 1245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29465" h="1245183">
                <a:moveTo>
                  <a:pt x="914657" y="155292"/>
                </a:moveTo>
                <a:cubicBezTo>
                  <a:pt x="866936" y="92177"/>
                  <a:pt x="931590" y="41377"/>
                  <a:pt x="877711" y="16747"/>
                </a:cubicBezTo>
                <a:cubicBezTo>
                  <a:pt x="823832" y="-7883"/>
                  <a:pt x="645263" y="-186"/>
                  <a:pt x="591384" y="7511"/>
                </a:cubicBezTo>
                <a:cubicBezTo>
                  <a:pt x="537505" y="15208"/>
                  <a:pt x="591383" y="52153"/>
                  <a:pt x="554438" y="62929"/>
                </a:cubicBezTo>
                <a:cubicBezTo>
                  <a:pt x="517492" y="73705"/>
                  <a:pt x="422050" y="24444"/>
                  <a:pt x="369711" y="72165"/>
                </a:cubicBezTo>
                <a:cubicBezTo>
                  <a:pt x="317372" y="119886"/>
                  <a:pt x="298899" y="296917"/>
                  <a:pt x="240402" y="349256"/>
                </a:cubicBezTo>
                <a:cubicBezTo>
                  <a:pt x="181905" y="401595"/>
                  <a:pt x="54135" y="313850"/>
                  <a:pt x="18729" y="386201"/>
                </a:cubicBezTo>
                <a:cubicBezTo>
                  <a:pt x="-16677" y="458552"/>
                  <a:pt x="4875" y="664832"/>
                  <a:pt x="27966" y="783365"/>
                </a:cubicBezTo>
                <a:cubicBezTo>
                  <a:pt x="51057" y="901898"/>
                  <a:pt x="97239" y="1023510"/>
                  <a:pt x="157275" y="1097401"/>
                </a:cubicBezTo>
                <a:cubicBezTo>
                  <a:pt x="217311" y="1171292"/>
                  <a:pt x="305057" y="1215935"/>
                  <a:pt x="388184" y="1226711"/>
                </a:cubicBezTo>
                <a:cubicBezTo>
                  <a:pt x="471311" y="1237487"/>
                  <a:pt x="592923" y="1158977"/>
                  <a:pt x="656038" y="1162056"/>
                </a:cubicBezTo>
                <a:cubicBezTo>
                  <a:pt x="719153" y="1165135"/>
                  <a:pt x="712996" y="1245183"/>
                  <a:pt x="766875" y="1245183"/>
                </a:cubicBezTo>
                <a:cubicBezTo>
                  <a:pt x="820754" y="1245183"/>
                  <a:pt x="933129" y="1206698"/>
                  <a:pt x="979311" y="1162056"/>
                </a:cubicBezTo>
                <a:cubicBezTo>
                  <a:pt x="1025493" y="1117414"/>
                  <a:pt x="1017796" y="1014274"/>
                  <a:pt x="1043966" y="977329"/>
                </a:cubicBezTo>
                <a:cubicBezTo>
                  <a:pt x="1070136" y="940384"/>
                  <a:pt x="1105541" y="998880"/>
                  <a:pt x="1136329" y="940383"/>
                </a:cubicBezTo>
                <a:cubicBezTo>
                  <a:pt x="1167117" y="881886"/>
                  <a:pt x="1224075" y="717171"/>
                  <a:pt x="1228693" y="626347"/>
                </a:cubicBezTo>
                <a:cubicBezTo>
                  <a:pt x="1233311" y="535523"/>
                  <a:pt x="1217917" y="475487"/>
                  <a:pt x="1164038" y="395438"/>
                </a:cubicBezTo>
                <a:cubicBezTo>
                  <a:pt x="1110159" y="315390"/>
                  <a:pt x="962378" y="218407"/>
                  <a:pt x="914657" y="155292"/>
                </a:cubicBez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C7411ABD-F56D-C20D-FE49-FDC86CA93433}"/>
              </a:ext>
            </a:extLst>
          </p:cNvPr>
          <p:cNvSpPr txBox="1"/>
          <p:nvPr/>
        </p:nvSpPr>
        <p:spPr>
          <a:xfrm>
            <a:off x="1243048" y="5586938"/>
            <a:ext cx="2560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noProof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 </a:t>
            </a:r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métamorphique</a:t>
            </a:r>
            <a:endParaRPr lang="fr-FR" b="1" noProof="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fr-FR" sz="1400" b="1" noProof="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4" name="Image 63">
            <a:extLst>
              <a:ext uri="{FF2B5EF4-FFF2-40B4-BE49-F238E27FC236}">
                <a16:creationId xmlns:a16="http://schemas.microsoft.com/office/drawing/2014/main" id="{6AF2107F-E7B3-3454-7870-019F557C8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8572" y="3208138"/>
            <a:ext cx="1132943" cy="823505"/>
          </a:xfrm>
          <a:prstGeom prst="rect">
            <a:avLst/>
          </a:prstGeom>
        </p:spPr>
      </p:pic>
      <p:grpSp>
        <p:nvGrpSpPr>
          <p:cNvPr id="65" name="Groupe 64">
            <a:extLst>
              <a:ext uri="{FF2B5EF4-FFF2-40B4-BE49-F238E27FC236}">
                <a16:creationId xmlns:a16="http://schemas.microsoft.com/office/drawing/2014/main" id="{00100D62-D8AC-43C2-A587-2F4B93A6BD8E}"/>
              </a:ext>
            </a:extLst>
          </p:cNvPr>
          <p:cNvGrpSpPr/>
          <p:nvPr/>
        </p:nvGrpSpPr>
        <p:grpSpPr>
          <a:xfrm>
            <a:off x="603654" y="1137693"/>
            <a:ext cx="10826346" cy="315187"/>
            <a:chOff x="603654" y="1137693"/>
            <a:chExt cx="10826346" cy="315187"/>
          </a:xfrm>
        </p:grpSpPr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5D85AC7B-9EAA-0EC5-849E-336C3255E6FB}"/>
                </a:ext>
              </a:extLst>
            </p:cNvPr>
            <p:cNvSpPr txBox="1"/>
            <p:nvPr/>
          </p:nvSpPr>
          <p:spPr>
            <a:xfrm>
              <a:off x="603654" y="1137693"/>
              <a:ext cx="3064106" cy="315187"/>
            </a:xfrm>
            <a:prstGeom prst="roundRect">
              <a:avLst>
                <a:gd name="adj" fmla="val 35835"/>
              </a:avLst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Rappel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48C3A595-48FF-1B7B-DD95-7B18FA2627E8}"/>
                </a:ext>
              </a:extLst>
            </p:cNvPr>
            <p:cNvSpPr txBox="1"/>
            <p:nvPr/>
          </p:nvSpPr>
          <p:spPr>
            <a:xfrm>
              <a:off x="3780347" y="1137693"/>
              <a:ext cx="2474826" cy="305027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Condition</a:t>
              </a: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EB5C1980-FE80-C420-7FA8-AFBDED3C2820}"/>
                </a:ext>
              </a:extLst>
            </p:cNvPr>
            <p:cNvSpPr txBox="1"/>
            <p:nvPr/>
          </p:nvSpPr>
          <p:spPr>
            <a:xfrm>
              <a:off x="6367760" y="1137693"/>
              <a:ext cx="2474826" cy="305027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Exemple 1</a:t>
              </a: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C33DA1B7-659B-9DAF-9C3D-AC5E459BF608}"/>
                </a:ext>
              </a:extLst>
            </p:cNvPr>
            <p:cNvSpPr txBox="1"/>
            <p:nvPr/>
          </p:nvSpPr>
          <p:spPr>
            <a:xfrm>
              <a:off x="8955174" y="1137693"/>
              <a:ext cx="2474826" cy="305027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Exemple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37366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6" grpId="0" animBg="1"/>
      <p:bldP spid="21" grpId="0"/>
      <p:bldP spid="35" grpId="0" animBg="1"/>
      <p:bldP spid="43" grpId="0" animBg="1"/>
      <p:bldP spid="51" grpId="0" animBg="1"/>
      <p:bldP spid="54" grpId="0" animBg="1"/>
      <p:bldP spid="55" grpId="0"/>
      <p:bldP spid="56" grpId="0" animBg="1"/>
      <p:bldP spid="5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C61C9-3965-47A6-2242-D01CD64B5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6FEA9A-2E41-07DF-6CEF-27074BF67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418" y="389476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Passons maintenant aux conditions nécessaires pour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transformation de la roche mère en roche métamorphique.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540355CF-6250-4DED-F047-D4F797F8D80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8" name="Groupe 157">
            <a:extLst>
              <a:ext uri="{FF2B5EF4-FFF2-40B4-BE49-F238E27FC236}">
                <a16:creationId xmlns:a16="http://schemas.microsoft.com/office/drawing/2014/main" id="{F4D2B442-D7CD-9F01-A687-3D183D5CD688}"/>
              </a:ext>
            </a:extLst>
          </p:cNvPr>
          <p:cNvGrpSpPr/>
          <p:nvPr/>
        </p:nvGrpSpPr>
        <p:grpSpPr>
          <a:xfrm>
            <a:off x="428129" y="2533298"/>
            <a:ext cx="1367810" cy="2940332"/>
            <a:chOff x="428129" y="2533298"/>
            <a:chExt cx="1367810" cy="2940332"/>
          </a:xfrm>
        </p:grpSpPr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09F0A7E4-F149-A691-B2CF-957DF6218E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0576" y="2533298"/>
              <a:ext cx="0" cy="2451707"/>
            </a:xfrm>
            <a:prstGeom prst="line">
              <a:avLst/>
            </a:prstGeom>
            <a:ln w="571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03810F11-E582-553D-DD0C-0C3C015CACEE}"/>
                </a:ext>
              </a:extLst>
            </p:cNvPr>
            <p:cNvSpPr txBox="1"/>
            <p:nvPr/>
          </p:nvSpPr>
          <p:spPr>
            <a:xfrm>
              <a:off x="428129" y="5073520"/>
              <a:ext cx="13678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Profondeur</a:t>
              </a:r>
            </a:p>
          </p:txBody>
        </p:sp>
      </p:grpSp>
      <p:sp>
        <p:nvSpPr>
          <p:cNvPr id="78" name="ZoneTexte 77">
            <a:extLst>
              <a:ext uri="{FF2B5EF4-FFF2-40B4-BE49-F238E27FC236}">
                <a16:creationId xmlns:a16="http://schemas.microsoft.com/office/drawing/2014/main" id="{AFD5A118-3C18-CFB8-D31F-1019C688E67F}"/>
              </a:ext>
            </a:extLst>
          </p:cNvPr>
          <p:cNvSpPr txBox="1"/>
          <p:nvPr/>
        </p:nvSpPr>
        <p:spPr>
          <a:xfrm>
            <a:off x="228600" y="6172200"/>
            <a:ext cx="11750040" cy="469344"/>
          </a:xfrm>
          <a:prstGeom prst="roundRect">
            <a:avLst>
              <a:gd name="adj" fmla="val 37012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4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Durant l’enfouissement d’une roche la pression et la température changent avec la profondeur</a:t>
            </a:r>
          </a:p>
        </p:txBody>
      </p:sp>
      <p:grpSp>
        <p:nvGrpSpPr>
          <p:cNvPr id="159" name="Groupe 158">
            <a:extLst>
              <a:ext uri="{FF2B5EF4-FFF2-40B4-BE49-F238E27FC236}">
                <a16:creationId xmlns:a16="http://schemas.microsoft.com/office/drawing/2014/main" id="{0AE67B7E-AEF3-AA53-4C0B-943ABA7A2C78}"/>
              </a:ext>
            </a:extLst>
          </p:cNvPr>
          <p:cNvGrpSpPr/>
          <p:nvPr/>
        </p:nvGrpSpPr>
        <p:grpSpPr>
          <a:xfrm>
            <a:off x="7577472" y="2561585"/>
            <a:ext cx="1549399" cy="2330324"/>
            <a:chOff x="7577472" y="2561585"/>
            <a:chExt cx="1549399" cy="2330324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D0C12DC-0B63-54D8-386E-2554F17E0EBF}"/>
                </a:ext>
              </a:extLst>
            </p:cNvPr>
            <p:cNvSpPr txBox="1"/>
            <p:nvPr/>
          </p:nvSpPr>
          <p:spPr>
            <a:xfrm>
              <a:off x="7577472" y="4491799"/>
              <a:ext cx="154939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Température</a:t>
              </a:r>
            </a:p>
          </p:txBody>
        </p:sp>
        <p:sp>
          <p:nvSpPr>
            <p:cNvPr id="84" name="Forme libre : forme 83">
              <a:extLst>
                <a:ext uri="{FF2B5EF4-FFF2-40B4-BE49-F238E27FC236}">
                  <a16:creationId xmlns:a16="http://schemas.microsoft.com/office/drawing/2014/main" id="{98B9D06A-2071-2953-2FAE-D79F46DEA983}"/>
                </a:ext>
              </a:extLst>
            </p:cNvPr>
            <p:cNvSpPr/>
            <p:nvPr/>
          </p:nvSpPr>
          <p:spPr>
            <a:xfrm>
              <a:off x="8066210" y="2561585"/>
              <a:ext cx="546100" cy="1671320"/>
            </a:xfrm>
            <a:custGeom>
              <a:avLst/>
              <a:gdLst>
                <a:gd name="connsiteX0" fmla="*/ 200661 w 546100"/>
                <a:gd name="connsiteY0" fmla="*/ 0 h 1671320"/>
                <a:gd name="connsiteX1" fmla="*/ 353059 w 546100"/>
                <a:gd name="connsiteY1" fmla="*/ 0 h 1671320"/>
                <a:gd name="connsiteX2" fmla="*/ 391160 w 546100"/>
                <a:gd name="connsiteY2" fmla="*/ 38101 h 1671320"/>
                <a:gd name="connsiteX3" fmla="*/ 391160 w 546100"/>
                <a:gd name="connsiteY3" fmla="*/ 1161861 h 1671320"/>
                <a:gd name="connsiteX4" fmla="*/ 466126 w 546100"/>
                <a:gd name="connsiteY4" fmla="*/ 1211699 h 1671320"/>
                <a:gd name="connsiteX5" fmla="*/ 546100 w 546100"/>
                <a:gd name="connsiteY5" fmla="*/ 1402080 h 1671320"/>
                <a:gd name="connsiteX6" fmla="*/ 273050 w 546100"/>
                <a:gd name="connsiteY6" fmla="*/ 1671320 h 1671320"/>
                <a:gd name="connsiteX7" fmla="*/ 0 w 546100"/>
                <a:gd name="connsiteY7" fmla="*/ 1402080 h 1671320"/>
                <a:gd name="connsiteX8" fmla="*/ 79974 w 546100"/>
                <a:gd name="connsiteY8" fmla="*/ 1211699 h 1671320"/>
                <a:gd name="connsiteX9" fmla="*/ 162560 w 546100"/>
                <a:gd name="connsiteY9" fmla="*/ 1156795 h 1671320"/>
                <a:gd name="connsiteX10" fmla="*/ 162560 w 546100"/>
                <a:gd name="connsiteY10" fmla="*/ 38101 h 1671320"/>
                <a:gd name="connsiteX11" fmla="*/ 200661 w 546100"/>
                <a:gd name="connsiteY11" fmla="*/ 0 h 1671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6100" h="1671320">
                  <a:moveTo>
                    <a:pt x="200661" y="0"/>
                  </a:moveTo>
                  <a:lnTo>
                    <a:pt x="353059" y="0"/>
                  </a:lnTo>
                  <a:cubicBezTo>
                    <a:pt x="374102" y="0"/>
                    <a:pt x="391160" y="17058"/>
                    <a:pt x="391160" y="38101"/>
                  </a:cubicBezTo>
                  <a:lnTo>
                    <a:pt x="391160" y="1161861"/>
                  </a:lnTo>
                  <a:lnTo>
                    <a:pt x="466126" y="1211699"/>
                  </a:lnTo>
                  <a:cubicBezTo>
                    <a:pt x="515538" y="1260422"/>
                    <a:pt x="546100" y="1327732"/>
                    <a:pt x="546100" y="1402080"/>
                  </a:cubicBezTo>
                  <a:cubicBezTo>
                    <a:pt x="546100" y="1550777"/>
                    <a:pt x="423851" y="1671320"/>
                    <a:pt x="273050" y="1671320"/>
                  </a:cubicBezTo>
                  <a:cubicBezTo>
                    <a:pt x="122249" y="1671320"/>
                    <a:pt x="0" y="1550777"/>
                    <a:pt x="0" y="1402080"/>
                  </a:cubicBezTo>
                  <a:cubicBezTo>
                    <a:pt x="0" y="1327732"/>
                    <a:pt x="30562" y="1260422"/>
                    <a:pt x="79974" y="1211699"/>
                  </a:cubicBezTo>
                  <a:lnTo>
                    <a:pt x="162560" y="1156795"/>
                  </a:lnTo>
                  <a:lnTo>
                    <a:pt x="162560" y="38101"/>
                  </a:lnTo>
                  <a:cubicBezTo>
                    <a:pt x="162560" y="17058"/>
                    <a:pt x="179618" y="0"/>
                    <a:pt x="200661" y="0"/>
                  </a:cubicBezTo>
                  <a:close/>
                </a:path>
              </a:pathLst>
            </a:custGeom>
            <a:solidFill>
              <a:schemeClr val="bg1"/>
            </a:solidFill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473F7E9C-8B91-CE81-E1A2-99CE401784C8}"/>
                </a:ext>
              </a:extLst>
            </p:cNvPr>
            <p:cNvSpPr/>
            <p:nvPr/>
          </p:nvSpPr>
          <p:spPr>
            <a:xfrm>
              <a:off x="8127170" y="3742685"/>
              <a:ext cx="432000" cy="432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28326490-D667-2C5D-3CEA-37B90EE197D5}"/>
                </a:ext>
              </a:extLst>
            </p:cNvPr>
            <p:cNvSpPr/>
            <p:nvPr/>
          </p:nvSpPr>
          <p:spPr>
            <a:xfrm>
              <a:off x="8294810" y="2640325"/>
              <a:ext cx="91440" cy="126492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1" name="Connecteur droit 90">
              <a:extLst>
                <a:ext uri="{FF2B5EF4-FFF2-40B4-BE49-F238E27FC236}">
                  <a16:creationId xmlns:a16="http://schemas.microsoft.com/office/drawing/2014/main" id="{4DB60F5D-0D6E-9C82-C303-78E95FA509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8386" y="2695189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cteur droit 91">
              <a:extLst>
                <a:ext uri="{FF2B5EF4-FFF2-40B4-BE49-F238E27FC236}">
                  <a16:creationId xmlns:a16="http://schemas.microsoft.com/office/drawing/2014/main" id="{C9CAB5A2-4F8A-7C94-80B2-60A36BC921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8386" y="2849282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eur droit 92">
              <a:extLst>
                <a:ext uri="{FF2B5EF4-FFF2-40B4-BE49-F238E27FC236}">
                  <a16:creationId xmlns:a16="http://schemas.microsoft.com/office/drawing/2014/main" id="{B6A469BC-37B5-EDCD-FD83-91F8BBA65C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8386" y="3157468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cteur droit 93">
              <a:extLst>
                <a:ext uri="{FF2B5EF4-FFF2-40B4-BE49-F238E27FC236}">
                  <a16:creationId xmlns:a16="http://schemas.microsoft.com/office/drawing/2014/main" id="{2CD762DA-FE9A-54BD-52F8-0A64A5E642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8386" y="3003375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75BC193D-2EE0-1803-5303-77BA31E047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8386" y="3311561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3E783562-4CD5-11CA-2DA1-62967DA4E1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8386" y="3465654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F8A994F4-DBF2-3C36-FC6B-8330838B4D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58386" y="3619749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Groupe 128">
            <a:extLst>
              <a:ext uri="{FF2B5EF4-FFF2-40B4-BE49-F238E27FC236}">
                <a16:creationId xmlns:a16="http://schemas.microsoft.com/office/drawing/2014/main" id="{9E28A716-2ECF-47CD-A9A0-C7F50032F745}"/>
              </a:ext>
            </a:extLst>
          </p:cNvPr>
          <p:cNvGrpSpPr/>
          <p:nvPr/>
        </p:nvGrpSpPr>
        <p:grpSpPr>
          <a:xfrm>
            <a:off x="3265082" y="2926498"/>
            <a:ext cx="597616" cy="1815382"/>
            <a:chOff x="3138622" y="2819493"/>
            <a:chExt cx="597616" cy="1815382"/>
          </a:xfrm>
        </p:grpSpPr>
        <p:sp>
          <p:nvSpPr>
            <p:cNvPr id="26" name="Flèche : bas 25">
              <a:extLst>
                <a:ext uri="{FF2B5EF4-FFF2-40B4-BE49-F238E27FC236}">
                  <a16:creationId xmlns:a16="http://schemas.microsoft.com/office/drawing/2014/main" id="{58817A88-8E76-1809-6CF0-9D4CF65443EE}"/>
                </a:ext>
              </a:extLst>
            </p:cNvPr>
            <p:cNvSpPr/>
            <p:nvPr/>
          </p:nvSpPr>
          <p:spPr>
            <a:xfrm rot="18924283">
              <a:off x="3138622" y="3211620"/>
              <a:ext cx="307714" cy="1423255"/>
            </a:xfrm>
            <a:prstGeom prst="down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6" name="ZoneTexte 115">
              <a:extLst>
                <a:ext uri="{FF2B5EF4-FFF2-40B4-BE49-F238E27FC236}">
                  <a16:creationId xmlns:a16="http://schemas.microsoft.com/office/drawing/2014/main" id="{641407CE-6362-050B-6F05-D2A784084022}"/>
                </a:ext>
              </a:extLst>
            </p:cNvPr>
            <p:cNvSpPr txBox="1"/>
            <p:nvPr/>
          </p:nvSpPr>
          <p:spPr>
            <a:xfrm rot="2732077">
              <a:off x="2672613" y="3483008"/>
              <a:ext cx="17271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Enfouissement</a:t>
              </a:r>
            </a:p>
          </p:txBody>
        </p:sp>
      </p:grpSp>
      <p:grpSp>
        <p:nvGrpSpPr>
          <p:cNvPr id="128" name="Groupe 127">
            <a:extLst>
              <a:ext uri="{FF2B5EF4-FFF2-40B4-BE49-F238E27FC236}">
                <a16:creationId xmlns:a16="http://schemas.microsoft.com/office/drawing/2014/main" id="{2CF2A164-0595-8ECE-DC4C-505CC11EE21E}"/>
              </a:ext>
            </a:extLst>
          </p:cNvPr>
          <p:cNvGrpSpPr/>
          <p:nvPr/>
        </p:nvGrpSpPr>
        <p:grpSpPr>
          <a:xfrm>
            <a:off x="1766837" y="2257342"/>
            <a:ext cx="1451679" cy="1227638"/>
            <a:chOff x="1455552" y="2033606"/>
            <a:chExt cx="1451679" cy="1227638"/>
          </a:xfrm>
        </p:grpSpPr>
        <p:sp>
          <p:nvSpPr>
            <p:cNvPr id="113" name="ZoneTexte 112">
              <a:extLst>
                <a:ext uri="{FF2B5EF4-FFF2-40B4-BE49-F238E27FC236}">
                  <a16:creationId xmlns:a16="http://schemas.microsoft.com/office/drawing/2014/main" id="{92511AB2-1CE0-1A80-345A-0A22ECED190A}"/>
                </a:ext>
              </a:extLst>
            </p:cNvPr>
            <p:cNvSpPr txBox="1"/>
            <p:nvPr/>
          </p:nvSpPr>
          <p:spPr>
            <a:xfrm>
              <a:off x="1455552" y="2033606"/>
              <a:ext cx="14516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Roche mère</a:t>
              </a:r>
            </a:p>
          </p:txBody>
        </p:sp>
        <p:pic>
          <p:nvPicPr>
            <p:cNvPr id="124" name="Image 123">
              <a:extLst>
                <a:ext uri="{FF2B5EF4-FFF2-40B4-BE49-F238E27FC236}">
                  <a16:creationId xmlns:a16="http://schemas.microsoft.com/office/drawing/2014/main" id="{658EF450-30D7-3449-508D-1E4971996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84961" y="2416378"/>
              <a:ext cx="849955" cy="844866"/>
            </a:xfrm>
            <a:prstGeom prst="rect">
              <a:avLst/>
            </a:prstGeom>
          </p:spPr>
        </p:pic>
      </p:grpSp>
      <p:grpSp>
        <p:nvGrpSpPr>
          <p:cNvPr id="130" name="Groupe 129">
            <a:extLst>
              <a:ext uri="{FF2B5EF4-FFF2-40B4-BE49-F238E27FC236}">
                <a16:creationId xmlns:a16="http://schemas.microsoft.com/office/drawing/2014/main" id="{154B8654-2354-42D4-7EC5-9AB52943BCDB}"/>
              </a:ext>
            </a:extLst>
          </p:cNvPr>
          <p:cNvGrpSpPr/>
          <p:nvPr/>
        </p:nvGrpSpPr>
        <p:grpSpPr>
          <a:xfrm>
            <a:off x="3213732" y="4613266"/>
            <a:ext cx="2625334" cy="1267285"/>
            <a:chOff x="2919564" y="4613266"/>
            <a:chExt cx="2625334" cy="1267285"/>
          </a:xfrm>
        </p:grpSpPr>
        <p:pic>
          <p:nvPicPr>
            <p:cNvPr id="123" name="Image 122">
              <a:extLst>
                <a:ext uri="{FF2B5EF4-FFF2-40B4-BE49-F238E27FC236}">
                  <a16:creationId xmlns:a16="http://schemas.microsoft.com/office/drawing/2014/main" id="{CBD42D16-4819-6743-8522-B2804BA95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11349" y="4613266"/>
              <a:ext cx="1090863" cy="792918"/>
            </a:xfrm>
            <a:prstGeom prst="rect">
              <a:avLst/>
            </a:prstGeom>
          </p:spPr>
        </p:pic>
        <p:sp>
          <p:nvSpPr>
            <p:cNvPr id="125" name="ZoneTexte 124">
              <a:extLst>
                <a:ext uri="{FF2B5EF4-FFF2-40B4-BE49-F238E27FC236}">
                  <a16:creationId xmlns:a16="http://schemas.microsoft.com/office/drawing/2014/main" id="{D594B2D9-CAF3-4896-1C83-AB3294D99259}"/>
                </a:ext>
              </a:extLst>
            </p:cNvPr>
            <p:cNvSpPr txBox="1"/>
            <p:nvPr/>
          </p:nvSpPr>
          <p:spPr>
            <a:xfrm>
              <a:off x="2919564" y="5480441"/>
              <a:ext cx="26253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Roche métamorphique</a:t>
              </a:r>
            </a:p>
          </p:txBody>
        </p:sp>
      </p:grpSp>
      <p:grpSp>
        <p:nvGrpSpPr>
          <p:cNvPr id="163" name="Groupe 162">
            <a:extLst>
              <a:ext uri="{FF2B5EF4-FFF2-40B4-BE49-F238E27FC236}">
                <a16:creationId xmlns:a16="http://schemas.microsoft.com/office/drawing/2014/main" id="{002F5FBC-3CA3-5842-1324-2295E84D5098}"/>
              </a:ext>
            </a:extLst>
          </p:cNvPr>
          <p:cNvGrpSpPr/>
          <p:nvPr/>
        </p:nvGrpSpPr>
        <p:grpSpPr>
          <a:xfrm>
            <a:off x="10043124" y="2789445"/>
            <a:ext cx="1395984" cy="2080750"/>
            <a:chOff x="10043124" y="2789445"/>
            <a:chExt cx="1395984" cy="2080750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F1E3CEB5-B1CC-2483-D5D5-6E091ECA704C}"/>
                </a:ext>
              </a:extLst>
            </p:cNvPr>
            <p:cNvSpPr txBox="1"/>
            <p:nvPr/>
          </p:nvSpPr>
          <p:spPr>
            <a:xfrm>
              <a:off x="10305101" y="4470085"/>
              <a:ext cx="10826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Pression</a:t>
              </a:r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71783D09-F50F-70E8-040C-71F1B2B633F1}"/>
                </a:ext>
              </a:extLst>
            </p:cNvPr>
            <p:cNvSpPr/>
            <p:nvPr/>
          </p:nvSpPr>
          <p:spPr>
            <a:xfrm>
              <a:off x="10043124" y="2789445"/>
              <a:ext cx="1395984" cy="1383792"/>
            </a:xfrm>
            <a:prstGeom prst="ellipse">
              <a:avLst/>
            </a:prstGeom>
            <a:noFill/>
            <a:ln w="762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95F6ECB9-AA44-E093-883E-A453C8F2892C}"/>
                </a:ext>
              </a:extLst>
            </p:cNvPr>
            <p:cNvCxnSpPr>
              <a:cxnSpLocks/>
              <a:stCxn id="36" idx="0"/>
              <a:endCxn id="36" idx="4"/>
            </p:cNvCxnSpPr>
            <p:nvPr/>
          </p:nvCxnSpPr>
          <p:spPr>
            <a:xfrm>
              <a:off x="10741116" y="2789445"/>
              <a:ext cx="0" cy="13837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140AEC15-97B2-3B06-864C-69D7E1610017}"/>
                </a:ext>
              </a:extLst>
            </p:cNvPr>
            <p:cNvCxnSpPr>
              <a:cxnSpLocks/>
              <a:stCxn id="36" idx="2"/>
              <a:endCxn id="36" idx="6"/>
            </p:cNvCxnSpPr>
            <p:nvPr/>
          </p:nvCxnSpPr>
          <p:spPr>
            <a:xfrm>
              <a:off x="10043124" y="3481341"/>
              <a:ext cx="139598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FD8333CF-2CE8-ACFB-56E8-A86FE536D26E}"/>
                </a:ext>
              </a:extLst>
            </p:cNvPr>
            <p:cNvCxnSpPr>
              <a:cxnSpLocks/>
              <a:stCxn id="36" idx="7"/>
              <a:endCxn id="100" idx="3"/>
            </p:cNvCxnSpPr>
            <p:nvPr/>
          </p:nvCxnSpPr>
          <p:spPr>
            <a:xfrm flipH="1">
              <a:off x="10407398" y="2992097"/>
              <a:ext cx="827273" cy="80913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100941E5-8791-3C0F-2F48-A8A7C0709188}"/>
                </a:ext>
              </a:extLst>
            </p:cNvPr>
            <p:cNvCxnSpPr>
              <a:cxnSpLocks/>
              <a:stCxn id="36" idx="1"/>
              <a:endCxn id="100" idx="5"/>
            </p:cNvCxnSpPr>
            <p:nvPr/>
          </p:nvCxnSpPr>
          <p:spPr>
            <a:xfrm>
              <a:off x="10247561" y="2992097"/>
              <a:ext cx="770777" cy="80913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D8BA9D7C-DC9A-E782-F2DF-F824C52993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57652" y="2850405"/>
              <a:ext cx="548640" cy="900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58">
              <a:extLst>
                <a:ext uri="{FF2B5EF4-FFF2-40B4-BE49-F238E27FC236}">
                  <a16:creationId xmlns:a16="http://schemas.microsoft.com/office/drawing/2014/main" id="{0634ED16-1929-5AC3-367C-4F946B864A9F}"/>
                </a:ext>
              </a:extLst>
            </p:cNvPr>
            <p:cNvCxnSpPr>
              <a:cxnSpLocks/>
            </p:cNvCxnSpPr>
            <p:nvPr/>
          </p:nvCxnSpPr>
          <p:spPr>
            <a:xfrm>
              <a:off x="10475940" y="2844309"/>
              <a:ext cx="384048" cy="89611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>
              <a:extLst>
                <a:ext uri="{FF2B5EF4-FFF2-40B4-BE49-F238E27FC236}">
                  <a16:creationId xmlns:a16="http://schemas.microsoft.com/office/drawing/2014/main" id="{9C3EA6BE-20E0-8B62-0902-DE1C1972A1C7}"/>
                </a:ext>
              </a:extLst>
            </p:cNvPr>
            <p:cNvCxnSpPr>
              <a:cxnSpLocks/>
            </p:cNvCxnSpPr>
            <p:nvPr/>
          </p:nvCxnSpPr>
          <p:spPr>
            <a:xfrm>
              <a:off x="10110180" y="3197877"/>
              <a:ext cx="1249680" cy="54254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cteur droit 96">
              <a:extLst>
                <a:ext uri="{FF2B5EF4-FFF2-40B4-BE49-F238E27FC236}">
                  <a16:creationId xmlns:a16="http://schemas.microsoft.com/office/drawing/2014/main" id="{F8D6398F-7668-EB53-CEED-B910F8D398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28468" y="3216165"/>
              <a:ext cx="1231392" cy="50596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37722CDB-054F-7ADE-0CF6-1CEF218E4A2E}"/>
                </a:ext>
              </a:extLst>
            </p:cNvPr>
            <p:cNvSpPr/>
            <p:nvPr/>
          </p:nvSpPr>
          <p:spPr>
            <a:xfrm>
              <a:off x="10280868" y="3063765"/>
              <a:ext cx="864000" cy="86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B8A4DB31-90AB-9B9C-E8A6-60AC43470AFE}"/>
                </a:ext>
              </a:extLst>
            </p:cNvPr>
            <p:cNvSpPr txBox="1"/>
            <p:nvPr/>
          </p:nvSpPr>
          <p:spPr>
            <a:xfrm>
              <a:off x="10271884" y="3765126"/>
              <a:ext cx="90762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1100" b="1" dirty="0">
                  <a:latin typeface="Calibri" panose="020F0502020204030204" pitchFamily="34" charset="0"/>
                  <a:cs typeface="Calibri" panose="020F0502020204030204" pitchFamily="34" charset="0"/>
                </a:rPr>
                <a:t>Pression Bar</a:t>
              </a:r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E48707AE-7833-0400-0B78-E93C48C25401}"/>
                </a:ext>
              </a:extLst>
            </p:cNvPr>
            <p:cNvSpPr/>
            <p:nvPr/>
          </p:nvSpPr>
          <p:spPr>
            <a:xfrm>
              <a:off x="10652724" y="3392949"/>
              <a:ext cx="176784" cy="170688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33" name="Connecteur droit avec flèche 132">
              <a:extLst>
                <a:ext uri="{FF2B5EF4-FFF2-40B4-BE49-F238E27FC236}">
                  <a16:creationId xmlns:a16="http://schemas.microsoft.com/office/drawing/2014/main" id="{5A9D3F0B-8B73-49D0-F544-4B8AA817232D}"/>
                </a:ext>
              </a:extLst>
            </p:cNvPr>
            <p:cNvCxnSpPr>
              <a:cxnSpLocks/>
            </p:cNvCxnSpPr>
            <p:nvPr/>
          </p:nvCxnSpPr>
          <p:spPr>
            <a:xfrm>
              <a:off x="10744710" y="3003176"/>
              <a:ext cx="0" cy="481759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" name="Forme libre : forme 136">
            <a:extLst>
              <a:ext uri="{FF2B5EF4-FFF2-40B4-BE49-F238E27FC236}">
                <a16:creationId xmlns:a16="http://schemas.microsoft.com/office/drawing/2014/main" id="{6AFB5079-04E4-4E94-AAC9-7375BD6C1126}"/>
              </a:ext>
            </a:extLst>
          </p:cNvPr>
          <p:cNvSpPr/>
          <p:nvPr/>
        </p:nvSpPr>
        <p:spPr>
          <a:xfrm>
            <a:off x="706284" y="1972734"/>
            <a:ext cx="5975321" cy="215126"/>
          </a:xfrm>
          <a:custGeom>
            <a:avLst/>
            <a:gdLst>
              <a:gd name="connsiteX0" fmla="*/ 0 w 5380383"/>
              <a:gd name="connsiteY0" fmla="*/ 225558 h 278567"/>
              <a:gd name="connsiteX1" fmla="*/ 662609 w 5380383"/>
              <a:gd name="connsiteY1" fmla="*/ 271 h 278567"/>
              <a:gd name="connsiteX2" fmla="*/ 1444487 w 5380383"/>
              <a:gd name="connsiteY2" fmla="*/ 265315 h 278567"/>
              <a:gd name="connsiteX3" fmla="*/ 2332383 w 5380383"/>
              <a:gd name="connsiteY3" fmla="*/ 93037 h 278567"/>
              <a:gd name="connsiteX4" fmla="*/ 3511827 w 5380383"/>
              <a:gd name="connsiteY4" fmla="*/ 132793 h 278567"/>
              <a:gd name="connsiteX5" fmla="*/ 4863548 w 5380383"/>
              <a:gd name="connsiteY5" fmla="*/ 172550 h 278567"/>
              <a:gd name="connsiteX6" fmla="*/ 5380383 w 5380383"/>
              <a:gd name="connsiteY6" fmla="*/ 278567 h 278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80383" h="278567">
                <a:moveTo>
                  <a:pt x="0" y="225558"/>
                </a:moveTo>
                <a:cubicBezTo>
                  <a:pt x="210930" y="109601"/>
                  <a:pt x="421861" y="-6355"/>
                  <a:pt x="662609" y="271"/>
                </a:cubicBezTo>
                <a:cubicBezTo>
                  <a:pt x="903357" y="6897"/>
                  <a:pt x="1166191" y="249854"/>
                  <a:pt x="1444487" y="265315"/>
                </a:cubicBezTo>
                <a:cubicBezTo>
                  <a:pt x="1722783" y="280776"/>
                  <a:pt x="1987826" y="115124"/>
                  <a:pt x="2332383" y="93037"/>
                </a:cubicBezTo>
                <a:cubicBezTo>
                  <a:pt x="2676940" y="70950"/>
                  <a:pt x="3511827" y="132793"/>
                  <a:pt x="3511827" y="132793"/>
                </a:cubicBezTo>
                <a:cubicBezTo>
                  <a:pt x="3933688" y="146045"/>
                  <a:pt x="4552122" y="148254"/>
                  <a:pt x="4863548" y="172550"/>
                </a:cubicBezTo>
                <a:cubicBezTo>
                  <a:pt x="5174974" y="196846"/>
                  <a:pt x="5277678" y="237706"/>
                  <a:pt x="5380383" y="278567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8" name="ZoneTexte 137">
            <a:extLst>
              <a:ext uri="{FF2B5EF4-FFF2-40B4-BE49-F238E27FC236}">
                <a16:creationId xmlns:a16="http://schemas.microsoft.com/office/drawing/2014/main" id="{C635BF44-1D5A-21E5-7C9E-A7718DCBEEF8}"/>
              </a:ext>
            </a:extLst>
          </p:cNvPr>
          <p:cNvSpPr txBox="1"/>
          <p:nvPr/>
        </p:nvSpPr>
        <p:spPr>
          <a:xfrm>
            <a:off x="2770493" y="1587801"/>
            <a:ext cx="2151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Surface de la Terre</a:t>
            </a:r>
          </a:p>
        </p:txBody>
      </p:sp>
      <p:sp>
        <p:nvSpPr>
          <p:cNvPr id="139" name="Rectangle : coins arrondis 138">
            <a:extLst>
              <a:ext uri="{FF2B5EF4-FFF2-40B4-BE49-F238E27FC236}">
                <a16:creationId xmlns:a16="http://schemas.microsoft.com/office/drawing/2014/main" id="{4991A6B1-67C9-FDA3-00AA-1D35F96174B8}"/>
              </a:ext>
            </a:extLst>
          </p:cNvPr>
          <p:cNvSpPr/>
          <p:nvPr/>
        </p:nvSpPr>
        <p:spPr>
          <a:xfrm>
            <a:off x="311285" y="1605064"/>
            <a:ext cx="6799633" cy="443581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7" name="Groupe 146">
            <a:extLst>
              <a:ext uri="{FF2B5EF4-FFF2-40B4-BE49-F238E27FC236}">
                <a16:creationId xmlns:a16="http://schemas.microsoft.com/office/drawing/2014/main" id="{8EE7AD79-A44E-C20A-DE3D-039F814EA5BC}"/>
              </a:ext>
            </a:extLst>
          </p:cNvPr>
          <p:cNvGrpSpPr/>
          <p:nvPr/>
        </p:nvGrpSpPr>
        <p:grpSpPr>
          <a:xfrm>
            <a:off x="603654" y="1137693"/>
            <a:ext cx="10826346" cy="315187"/>
            <a:chOff x="603654" y="1137693"/>
            <a:chExt cx="10826346" cy="315187"/>
          </a:xfrm>
        </p:grpSpPr>
        <p:sp>
          <p:nvSpPr>
            <p:cNvPr id="148" name="ZoneTexte 147">
              <a:extLst>
                <a:ext uri="{FF2B5EF4-FFF2-40B4-BE49-F238E27FC236}">
                  <a16:creationId xmlns:a16="http://schemas.microsoft.com/office/drawing/2014/main" id="{893F9B94-FD75-F162-0B99-DDA399BB96FD}"/>
                </a:ext>
              </a:extLst>
            </p:cNvPr>
            <p:cNvSpPr txBox="1"/>
            <p:nvPr/>
          </p:nvSpPr>
          <p:spPr>
            <a:xfrm>
              <a:off x="603654" y="1137693"/>
              <a:ext cx="3064106" cy="315187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Rappel</a:t>
              </a:r>
            </a:p>
          </p:txBody>
        </p:sp>
        <p:sp>
          <p:nvSpPr>
            <p:cNvPr id="149" name="ZoneTexte 148">
              <a:extLst>
                <a:ext uri="{FF2B5EF4-FFF2-40B4-BE49-F238E27FC236}">
                  <a16:creationId xmlns:a16="http://schemas.microsoft.com/office/drawing/2014/main" id="{4DD65ADD-4051-4332-0D53-837881B53A08}"/>
                </a:ext>
              </a:extLst>
            </p:cNvPr>
            <p:cNvSpPr txBox="1"/>
            <p:nvPr/>
          </p:nvSpPr>
          <p:spPr>
            <a:xfrm>
              <a:off x="3780347" y="1137693"/>
              <a:ext cx="2474826" cy="305027"/>
            </a:xfrm>
            <a:prstGeom prst="roundRect">
              <a:avLst>
                <a:gd name="adj" fmla="val 35835"/>
              </a:avLst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Condition</a:t>
              </a:r>
            </a:p>
          </p:txBody>
        </p:sp>
        <p:sp>
          <p:nvSpPr>
            <p:cNvPr id="150" name="ZoneTexte 149">
              <a:extLst>
                <a:ext uri="{FF2B5EF4-FFF2-40B4-BE49-F238E27FC236}">
                  <a16:creationId xmlns:a16="http://schemas.microsoft.com/office/drawing/2014/main" id="{19C4F947-78B2-19CB-F022-C48469B95D50}"/>
                </a:ext>
              </a:extLst>
            </p:cNvPr>
            <p:cNvSpPr txBox="1"/>
            <p:nvPr/>
          </p:nvSpPr>
          <p:spPr>
            <a:xfrm>
              <a:off x="6367760" y="1137693"/>
              <a:ext cx="2474826" cy="305027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Exemple 1</a:t>
              </a:r>
            </a:p>
          </p:txBody>
        </p:sp>
        <p:sp>
          <p:nvSpPr>
            <p:cNvPr id="151" name="ZoneTexte 150">
              <a:extLst>
                <a:ext uri="{FF2B5EF4-FFF2-40B4-BE49-F238E27FC236}">
                  <a16:creationId xmlns:a16="http://schemas.microsoft.com/office/drawing/2014/main" id="{44B81E00-450E-A391-1B6E-EDF653305C89}"/>
                </a:ext>
              </a:extLst>
            </p:cNvPr>
            <p:cNvSpPr txBox="1"/>
            <p:nvPr/>
          </p:nvSpPr>
          <p:spPr>
            <a:xfrm>
              <a:off x="8955174" y="1137693"/>
              <a:ext cx="2474826" cy="305027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Exemple 2</a:t>
              </a:r>
            </a:p>
          </p:txBody>
        </p:sp>
      </p:grpSp>
      <p:sp>
        <p:nvSpPr>
          <p:cNvPr id="164" name="ZoneTexte 163">
            <a:extLst>
              <a:ext uri="{FF2B5EF4-FFF2-40B4-BE49-F238E27FC236}">
                <a16:creationId xmlns:a16="http://schemas.microsoft.com/office/drawing/2014/main" id="{85C5A68B-3B31-8977-92D0-540719BA1A2A}"/>
              </a:ext>
            </a:extLst>
          </p:cNvPr>
          <p:cNvSpPr txBox="1"/>
          <p:nvPr/>
        </p:nvSpPr>
        <p:spPr>
          <a:xfrm>
            <a:off x="7711942" y="4975893"/>
            <a:ext cx="3789775" cy="432792"/>
          </a:xfrm>
          <a:prstGeom prst="roundRect">
            <a:avLst>
              <a:gd name="adj" fmla="val 50000"/>
            </a:avLst>
          </a:prstGeom>
          <a:solidFill>
            <a:srgbClr val="C000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20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Intervention des deux facteurs</a:t>
            </a:r>
          </a:p>
        </p:txBody>
      </p:sp>
    </p:spTree>
    <p:extLst>
      <p:ext uri="{BB962C8B-B14F-4D97-AF65-F5344CB8AC3E}">
        <p14:creationId xmlns:p14="http://schemas.microsoft.com/office/powerpoint/2010/main" val="3395995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16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568EE-3057-BB9E-A012-CA67FF938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017DF5-8939-B3D9-1CB0-39E87740B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418" y="389476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 distingue un cas dans lequel les deux facteurs sont principaux (dominants) :</a:t>
            </a: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EB7C9875-2D88-7779-35CA-DDBAED0B980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" name="Groupe 77">
            <a:extLst>
              <a:ext uri="{FF2B5EF4-FFF2-40B4-BE49-F238E27FC236}">
                <a16:creationId xmlns:a16="http://schemas.microsoft.com/office/drawing/2014/main" id="{A8F7C51D-FB64-58BE-0FD3-B84C97A52369}"/>
              </a:ext>
            </a:extLst>
          </p:cNvPr>
          <p:cNvGrpSpPr/>
          <p:nvPr/>
        </p:nvGrpSpPr>
        <p:grpSpPr>
          <a:xfrm>
            <a:off x="1517514" y="2050104"/>
            <a:ext cx="10418325" cy="4019956"/>
            <a:chOff x="262646" y="2040377"/>
            <a:chExt cx="11507823" cy="4525792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1677E29-C010-2508-B593-FC430F3F4348}"/>
                </a:ext>
              </a:extLst>
            </p:cNvPr>
            <p:cNvSpPr/>
            <p:nvPr/>
          </p:nvSpPr>
          <p:spPr>
            <a:xfrm>
              <a:off x="262647" y="5729590"/>
              <a:ext cx="11507822" cy="83657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2E6E1F7E-93E6-7A59-D4E7-63B82A5FD921}"/>
                </a:ext>
              </a:extLst>
            </p:cNvPr>
            <p:cNvSpPr/>
            <p:nvPr/>
          </p:nvSpPr>
          <p:spPr>
            <a:xfrm>
              <a:off x="262646" y="2040377"/>
              <a:ext cx="11507822" cy="3757310"/>
            </a:xfrm>
            <a:custGeom>
              <a:avLst/>
              <a:gdLst>
                <a:gd name="connsiteX0" fmla="*/ 0 w 7014410"/>
                <a:gd name="connsiteY0" fmla="*/ 1319508 h 1415760"/>
                <a:gd name="connsiteX1" fmla="*/ 1804736 w 7014410"/>
                <a:gd name="connsiteY1" fmla="*/ 260729 h 1415760"/>
                <a:gd name="connsiteX2" fmla="*/ 2695073 w 7014410"/>
                <a:gd name="connsiteY2" fmla="*/ 513392 h 1415760"/>
                <a:gd name="connsiteX3" fmla="*/ 3429000 w 7014410"/>
                <a:gd name="connsiteY3" fmla="*/ 8066 h 1415760"/>
                <a:gd name="connsiteX4" fmla="*/ 4884821 w 7014410"/>
                <a:gd name="connsiteY4" fmla="*/ 994655 h 1415760"/>
                <a:gd name="connsiteX5" fmla="*/ 7014410 w 7014410"/>
                <a:gd name="connsiteY5" fmla="*/ 1415760 h 1415760"/>
                <a:gd name="connsiteX0" fmla="*/ 0 w 6996889"/>
                <a:gd name="connsiteY0" fmla="*/ 1377405 h 1415760"/>
                <a:gd name="connsiteX1" fmla="*/ 1787215 w 6996889"/>
                <a:gd name="connsiteY1" fmla="*/ 260729 h 1415760"/>
                <a:gd name="connsiteX2" fmla="*/ 2677552 w 6996889"/>
                <a:gd name="connsiteY2" fmla="*/ 513392 h 1415760"/>
                <a:gd name="connsiteX3" fmla="*/ 3411479 w 6996889"/>
                <a:gd name="connsiteY3" fmla="*/ 8066 h 1415760"/>
                <a:gd name="connsiteX4" fmla="*/ 4867300 w 6996889"/>
                <a:gd name="connsiteY4" fmla="*/ 994655 h 1415760"/>
                <a:gd name="connsiteX5" fmla="*/ 6996889 w 6996889"/>
                <a:gd name="connsiteY5" fmla="*/ 1415760 h 1415760"/>
                <a:gd name="connsiteX0" fmla="*/ 0 w 6909282"/>
                <a:gd name="connsiteY0" fmla="*/ 1377405 h 1397667"/>
                <a:gd name="connsiteX1" fmla="*/ 1787215 w 6909282"/>
                <a:gd name="connsiteY1" fmla="*/ 260729 h 1397667"/>
                <a:gd name="connsiteX2" fmla="*/ 2677552 w 6909282"/>
                <a:gd name="connsiteY2" fmla="*/ 513392 h 1397667"/>
                <a:gd name="connsiteX3" fmla="*/ 3411479 w 6909282"/>
                <a:gd name="connsiteY3" fmla="*/ 8066 h 1397667"/>
                <a:gd name="connsiteX4" fmla="*/ 4867300 w 6909282"/>
                <a:gd name="connsiteY4" fmla="*/ 994655 h 1397667"/>
                <a:gd name="connsiteX5" fmla="*/ 6909282 w 6909282"/>
                <a:gd name="connsiteY5" fmla="*/ 1397667 h 1397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09282" h="1397667">
                  <a:moveTo>
                    <a:pt x="0" y="1377405"/>
                  </a:moveTo>
                  <a:cubicBezTo>
                    <a:pt x="677778" y="915192"/>
                    <a:pt x="1340956" y="404731"/>
                    <a:pt x="1787215" y="260729"/>
                  </a:cubicBezTo>
                  <a:cubicBezTo>
                    <a:pt x="2233474" y="116727"/>
                    <a:pt x="2406841" y="555502"/>
                    <a:pt x="2677552" y="513392"/>
                  </a:cubicBezTo>
                  <a:cubicBezTo>
                    <a:pt x="2948263" y="471282"/>
                    <a:pt x="3046521" y="-72145"/>
                    <a:pt x="3411479" y="8066"/>
                  </a:cubicBezTo>
                  <a:cubicBezTo>
                    <a:pt x="3776437" y="88276"/>
                    <a:pt x="4269732" y="760039"/>
                    <a:pt x="4867300" y="994655"/>
                  </a:cubicBezTo>
                  <a:cubicBezTo>
                    <a:pt x="5464868" y="1229271"/>
                    <a:pt x="6143271" y="1304422"/>
                    <a:pt x="6909282" y="1397667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B2356956-1A6F-A11F-94D8-91129D4511DC}"/>
              </a:ext>
            </a:extLst>
          </p:cNvPr>
          <p:cNvCxnSpPr>
            <a:cxnSpLocks/>
          </p:cNvCxnSpPr>
          <p:nvPr/>
        </p:nvCxnSpPr>
        <p:spPr>
          <a:xfrm flipV="1">
            <a:off x="649765" y="2862394"/>
            <a:ext cx="0" cy="2529527"/>
          </a:xfrm>
          <a:prstGeom prst="line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oneTexte 55">
            <a:extLst>
              <a:ext uri="{FF2B5EF4-FFF2-40B4-BE49-F238E27FC236}">
                <a16:creationId xmlns:a16="http://schemas.microsoft.com/office/drawing/2014/main" id="{26F52290-1497-3C6B-A470-6CA10F211CEF}"/>
              </a:ext>
            </a:extLst>
          </p:cNvPr>
          <p:cNvSpPr txBox="1"/>
          <p:nvPr/>
        </p:nvSpPr>
        <p:spPr>
          <a:xfrm>
            <a:off x="261756" y="5322202"/>
            <a:ext cx="13678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Profondeur</a:t>
            </a:r>
            <a:endParaRPr lang="ar-M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ar-MA" sz="2000" b="1" dirty="0"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km)</a:t>
            </a:r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61A61BC6-BF11-3C38-5545-F13D611537B5}"/>
              </a:ext>
            </a:extLst>
          </p:cNvPr>
          <p:cNvGrpSpPr/>
          <p:nvPr/>
        </p:nvGrpSpPr>
        <p:grpSpPr>
          <a:xfrm rot="19222379">
            <a:off x="5404617" y="4089121"/>
            <a:ext cx="522285" cy="1925478"/>
            <a:chOff x="3367199" y="3220339"/>
            <a:chExt cx="585888" cy="1556529"/>
          </a:xfrm>
        </p:grpSpPr>
        <p:sp>
          <p:nvSpPr>
            <p:cNvPr id="67" name="Flèche : bas 66">
              <a:extLst>
                <a:ext uri="{FF2B5EF4-FFF2-40B4-BE49-F238E27FC236}">
                  <a16:creationId xmlns:a16="http://schemas.microsoft.com/office/drawing/2014/main" id="{C0CEBECB-448A-A793-B2B9-3E414FAAEA42}"/>
                </a:ext>
              </a:extLst>
            </p:cNvPr>
            <p:cNvSpPr/>
            <p:nvPr/>
          </p:nvSpPr>
          <p:spPr>
            <a:xfrm rot="18924283">
              <a:off x="3367199" y="3353613"/>
              <a:ext cx="307714" cy="1423255"/>
            </a:xfrm>
            <a:prstGeom prst="down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74F86323-B201-BB3E-75E1-9B9BF6C8C171}"/>
                </a:ext>
              </a:extLst>
            </p:cNvPr>
            <p:cNvSpPr txBox="1"/>
            <p:nvPr/>
          </p:nvSpPr>
          <p:spPr>
            <a:xfrm rot="2761637">
              <a:off x="3053162" y="3565043"/>
              <a:ext cx="1244629" cy="555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Enfouissement</a:t>
              </a:r>
            </a:p>
          </p:txBody>
        </p:sp>
      </p:grpSp>
      <p:sp>
        <p:nvSpPr>
          <p:cNvPr id="79" name="ZoneTexte 78">
            <a:extLst>
              <a:ext uri="{FF2B5EF4-FFF2-40B4-BE49-F238E27FC236}">
                <a16:creationId xmlns:a16="http://schemas.microsoft.com/office/drawing/2014/main" id="{FD49DB75-28C2-C558-7815-629446E334D3}"/>
              </a:ext>
            </a:extLst>
          </p:cNvPr>
          <p:cNvSpPr txBox="1"/>
          <p:nvPr/>
        </p:nvSpPr>
        <p:spPr>
          <a:xfrm>
            <a:off x="359924" y="6172200"/>
            <a:ext cx="11575914" cy="469344"/>
          </a:xfrm>
          <a:prstGeom prst="roundRect">
            <a:avLst>
              <a:gd name="adj" fmla="val 37012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4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roche subit de fortes pressions et une température élevée, sans fondre</a:t>
            </a: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D08A1B04-F53E-EF51-76AD-21800C70FA92}"/>
              </a:ext>
            </a:extLst>
          </p:cNvPr>
          <p:cNvSpPr txBox="1"/>
          <p:nvPr/>
        </p:nvSpPr>
        <p:spPr>
          <a:xfrm>
            <a:off x="352221" y="6171383"/>
            <a:ext cx="11575914" cy="469344"/>
          </a:xfrm>
          <a:prstGeom prst="roundRect">
            <a:avLst>
              <a:gd name="adj" fmla="val 37012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4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roche change d’organisation et devient </a:t>
            </a:r>
            <a:r>
              <a:rPr lang="fr-FR" sz="2400" b="1" spc="-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feuilletée</a:t>
            </a:r>
            <a:r>
              <a:rPr lang="fr-FR" sz="24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B8EF76B4-7B86-7FF4-3BE6-A36645BCCF23}"/>
              </a:ext>
            </a:extLst>
          </p:cNvPr>
          <p:cNvGrpSpPr/>
          <p:nvPr/>
        </p:nvGrpSpPr>
        <p:grpSpPr>
          <a:xfrm>
            <a:off x="603654" y="1137693"/>
            <a:ext cx="10826346" cy="315187"/>
            <a:chOff x="603654" y="1137693"/>
            <a:chExt cx="10826346" cy="315187"/>
          </a:xfrm>
        </p:grpSpPr>
        <p:sp>
          <p:nvSpPr>
            <p:cNvPr id="86" name="ZoneTexte 85">
              <a:extLst>
                <a:ext uri="{FF2B5EF4-FFF2-40B4-BE49-F238E27FC236}">
                  <a16:creationId xmlns:a16="http://schemas.microsoft.com/office/drawing/2014/main" id="{2A3AE823-0A37-9FD7-9489-1AA9BAC35F26}"/>
                </a:ext>
              </a:extLst>
            </p:cNvPr>
            <p:cNvSpPr txBox="1"/>
            <p:nvPr/>
          </p:nvSpPr>
          <p:spPr>
            <a:xfrm>
              <a:off x="603654" y="1137693"/>
              <a:ext cx="3064106" cy="315187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Rappel</a:t>
              </a:r>
            </a:p>
          </p:txBody>
        </p: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9BA77396-AD38-3AFC-DA63-C7056359BB15}"/>
                </a:ext>
              </a:extLst>
            </p:cNvPr>
            <p:cNvSpPr txBox="1"/>
            <p:nvPr/>
          </p:nvSpPr>
          <p:spPr>
            <a:xfrm>
              <a:off x="3780347" y="1137693"/>
              <a:ext cx="2474826" cy="305027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Condition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9052E034-7F13-3930-7388-765152F1D23A}"/>
                </a:ext>
              </a:extLst>
            </p:cNvPr>
            <p:cNvSpPr txBox="1"/>
            <p:nvPr/>
          </p:nvSpPr>
          <p:spPr>
            <a:xfrm>
              <a:off x="6367760" y="1137693"/>
              <a:ext cx="2474826" cy="305027"/>
            </a:xfrm>
            <a:prstGeom prst="roundRect">
              <a:avLst>
                <a:gd name="adj" fmla="val 35835"/>
              </a:avLst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dirty="0">
                  <a:latin typeface="Calibri" panose="020F0502020204030204" pitchFamily="34" charset="0"/>
                  <a:cs typeface="Calibri" panose="020F0502020204030204" pitchFamily="34" charset="0"/>
                </a:rPr>
                <a:t>Cas </a:t>
              </a:r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 1</a:t>
              </a:r>
            </a:p>
          </p:txBody>
        </p:sp>
        <p:sp>
          <p:nvSpPr>
            <p:cNvPr id="90" name="ZoneTexte 89">
              <a:extLst>
                <a:ext uri="{FF2B5EF4-FFF2-40B4-BE49-F238E27FC236}">
                  <a16:creationId xmlns:a16="http://schemas.microsoft.com/office/drawing/2014/main" id="{F5C0D1B9-92D4-F7BE-047B-65B2E287A887}"/>
                </a:ext>
              </a:extLst>
            </p:cNvPr>
            <p:cNvSpPr txBox="1"/>
            <p:nvPr/>
          </p:nvSpPr>
          <p:spPr>
            <a:xfrm>
              <a:off x="8955174" y="1137693"/>
              <a:ext cx="2474826" cy="305027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dirty="0">
                  <a:latin typeface="Calibri" panose="020F0502020204030204" pitchFamily="34" charset="0"/>
                  <a:cs typeface="Calibri" panose="020F0502020204030204" pitchFamily="34" charset="0"/>
                </a:rPr>
                <a:t>Cas</a:t>
              </a:r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 2</a:t>
              </a:r>
            </a:p>
          </p:txBody>
        </p:sp>
      </p:grpSp>
      <p:grpSp>
        <p:nvGrpSpPr>
          <p:cNvPr id="98" name="Groupe 97">
            <a:extLst>
              <a:ext uri="{FF2B5EF4-FFF2-40B4-BE49-F238E27FC236}">
                <a16:creationId xmlns:a16="http://schemas.microsoft.com/office/drawing/2014/main" id="{D59DDAFF-6574-875C-DBF4-D4FE9A00CB40}"/>
              </a:ext>
            </a:extLst>
          </p:cNvPr>
          <p:cNvGrpSpPr/>
          <p:nvPr/>
        </p:nvGrpSpPr>
        <p:grpSpPr>
          <a:xfrm>
            <a:off x="3026996" y="4125545"/>
            <a:ext cx="1451679" cy="1184171"/>
            <a:chOff x="2924798" y="4186505"/>
            <a:chExt cx="1451679" cy="1184171"/>
          </a:xfrm>
        </p:grpSpPr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9A3E3433-FB31-7431-8AE6-215BDC17E157}"/>
                </a:ext>
              </a:extLst>
            </p:cNvPr>
            <p:cNvSpPr txBox="1"/>
            <p:nvPr/>
          </p:nvSpPr>
          <p:spPr>
            <a:xfrm>
              <a:off x="2924798" y="4186505"/>
              <a:ext cx="145167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Roche mère</a:t>
              </a:r>
            </a:p>
            <a:p>
              <a:pPr algn="l"/>
              <a:r>
                <a:rPr lang="fr-FR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</p:txBody>
        </p:sp>
        <p:sp>
          <p:nvSpPr>
            <p:cNvPr id="94" name="Forme libre : forme 93">
              <a:extLst>
                <a:ext uri="{FF2B5EF4-FFF2-40B4-BE49-F238E27FC236}">
                  <a16:creationId xmlns:a16="http://schemas.microsoft.com/office/drawing/2014/main" id="{E2AF5DF6-AE29-A07D-4FF0-DA84E4E05B7E}"/>
                </a:ext>
              </a:extLst>
            </p:cNvPr>
            <p:cNvSpPr/>
            <p:nvPr/>
          </p:nvSpPr>
          <p:spPr>
            <a:xfrm>
              <a:off x="3198025" y="4635076"/>
              <a:ext cx="776894" cy="735600"/>
            </a:xfrm>
            <a:custGeom>
              <a:avLst/>
              <a:gdLst>
                <a:gd name="connsiteX0" fmla="*/ 914657 w 1229465"/>
                <a:gd name="connsiteY0" fmla="*/ 155292 h 1245183"/>
                <a:gd name="connsiteX1" fmla="*/ 877711 w 1229465"/>
                <a:gd name="connsiteY1" fmla="*/ 16747 h 1245183"/>
                <a:gd name="connsiteX2" fmla="*/ 591384 w 1229465"/>
                <a:gd name="connsiteY2" fmla="*/ 7511 h 1245183"/>
                <a:gd name="connsiteX3" fmla="*/ 554438 w 1229465"/>
                <a:gd name="connsiteY3" fmla="*/ 62929 h 1245183"/>
                <a:gd name="connsiteX4" fmla="*/ 369711 w 1229465"/>
                <a:gd name="connsiteY4" fmla="*/ 72165 h 1245183"/>
                <a:gd name="connsiteX5" fmla="*/ 240402 w 1229465"/>
                <a:gd name="connsiteY5" fmla="*/ 349256 h 1245183"/>
                <a:gd name="connsiteX6" fmla="*/ 18729 w 1229465"/>
                <a:gd name="connsiteY6" fmla="*/ 386201 h 1245183"/>
                <a:gd name="connsiteX7" fmla="*/ 27966 w 1229465"/>
                <a:gd name="connsiteY7" fmla="*/ 783365 h 1245183"/>
                <a:gd name="connsiteX8" fmla="*/ 157275 w 1229465"/>
                <a:gd name="connsiteY8" fmla="*/ 1097401 h 1245183"/>
                <a:gd name="connsiteX9" fmla="*/ 388184 w 1229465"/>
                <a:gd name="connsiteY9" fmla="*/ 1226711 h 1245183"/>
                <a:gd name="connsiteX10" fmla="*/ 656038 w 1229465"/>
                <a:gd name="connsiteY10" fmla="*/ 1162056 h 1245183"/>
                <a:gd name="connsiteX11" fmla="*/ 766875 w 1229465"/>
                <a:gd name="connsiteY11" fmla="*/ 1245183 h 1245183"/>
                <a:gd name="connsiteX12" fmla="*/ 979311 w 1229465"/>
                <a:gd name="connsiteY12" fmla="*/ 1162056 h 1245183"/>
                <a:gd name="connsiteX13" fmla="*/ 1043966 w 1229465"/>
                <a:gd name="connsiteY13" fmla="*/ 977329 h 1245183"/>
                <a:gd name="connsiteX14" fmla="*/ 1136329 w 1229465"/>
                <a:gd name="connsiteY14" fmla="*/ 940383 h 1245183"/>
                <a:gd name="connsiteX15" fmla="*/ 1228693 w 1229465"/>
                <a:gd name="connsiteY15" fmla="*/ 626347 h 1245183"/>
                <a:gd name="connsiteX16" fmla="*/ 1164038 w 1229465"/>
                <a:gd name="connsiteY16" fmla="*/ 395438 h 1245183"/>
                <a:gd name="connsiteX17" fmla="*/ 914657 w 1229465"/>
                <a:gd name="connsiteY17" fmla="*/ 155292 h 1245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9465" h="1245183">
                  <a:moveTo>
                    <a:pt x="914657" y="155292"/>
                  </a:moveTo>
                  <a:cubicBezTo>
                    <a:pt x="866936" y="92177"/>
                    <a:pt x="931590" y="41377"/>
                    <a:pt x="877711" y="16747"/>
                  </a:cubicBezTo>
                  <a:cubicBezTo>
                    <a:pt x="823832" y="-7883"/>
                    <a:pt x="645263" y="-186"/>
                    <a:pt x="591384" y="7511"/>
                  </a:cubicBezTo>
                  <a:cubicBezTo>
                    <a:pt x="537505" y="15208"/>
                    <a:pt x="591383" y="52153"/>
                    <a:pt x="554438" y="62929"/>
                  </a:cubicBezTo>
                  <a:cubicBezTo>
                    <a:pt x="517492" y="73705"/>
                    <a:pt x="422050" y="24444"/>
                    <a:pt x="369711" y="72165"/>
                  </a:cubicBezTo>
                  <a:cubicBezTo>
                    <a:pt x="317372" y="119886"/>
                    <a:pt x="298899" y="296917"/>
                    <a:pt x="240402" y="349256"/>
                  </a:cubicBezTo>
                  <a:cubicBezTo>
                    <a:pt x="181905" y="401595"/>
                    <a:pt x="54135" y="313850"/>
                    <a:pt x="18729" y="386201"/>
                  </a:cubicBezTo>
                  <a:cubicBezTo>
                    <a:pt x="-16677" y="458552"/>
                    <a:pt x="4875" y="664832"/>
                    <a:pt x="27966" y="783365"/>
                  </a:cubicBezTo>
                  <a:cubicBezTo>
                    <a:pt x="51057" y="901898"/>
                    <a:pt x="97239" y="1023510"/>
                    <a:pt x="157275" y="1097401"/>
                  </a:cubicBezTo>
                  <a:cubicBezTo>
                    <a:pt x="217311" y="1171292"/>
                    <a:pt x="305057" y="1215935"/>
                    <a:pt x="388184" y="1226711"/>
                  </a:cubicBezTo>
                  <a:cubicBezTo>
                    <a:pt x="471311" y="1237487"/>
                    <a:pt x="592923" y="1158977"/>
                    <a:pt x="656038" y="1162056"/>
                  </a:cubicBezTo>
                  <a:cubicBezTo>
                    <a:pt x="719153" y="1165135"/>
                    <a:pt x="712996" y="1245183"/>
                    <a:pt x="766875" y="1245183"/>
                  </a:cubicBezTo>
                  <a:cubicBezTo>
                    <a:pt x="820754" y="1245183"/>
                    <a:pt x="933129" y="1206698"/>
                    <a:pt x="979311" y="1162056"/>
                  </a:cubicBezTo>
                  <a:cubicBezTo>
                    <a:pt x="1025493" y="1117414"/>
                    <a:pt x="1017796" y="1014274"/>
                    <a:pt x="1043966" y="977329"/>
                  </a:cubicBezTo>
                  <a:cubicBezTo>
                    <a:pt x="1070136" y="940384"/>
                    <a:pt x="1105541" y="998880"/>
                    <a:pt x="1136329" y="940383"/>
                  </a:cubicBezTo>
                  <a:cubicBezTo>
                    <a:pt x="1167117" y="881886"/>
                    <a:pt x="1224075" y="717171"/>
                    <a:pt x="1228693" y="626347"/>
                  </a:cubicBezTo>
                  <a:cubicBezTo>
                    <a:pt x="1233311" y="535523"/>
                    <a:pt x="1217917" y="475487"/>
                    <a:pt x="1164038" y="395438"/>
                  </a:cubicBezTo>
                  <a:cubicBezTo>
                    <a:pt x="1110159" y="315390"/>
                    <a:pt x="962378" y="218407"/>
                    <a:pt x="914657" y="155292"/>
                  </a:cubicBezTo>
                  <a:close/>
                </a:path>
              </a:pathLst>
            </a:custGeom>
            <a:solidFill>
              <a:srgbClr val="D4A67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grpSp>
        <p:nvGrpSpPr>
          <p:cNvPr id="99" name="Groupe 98">
            <a:extLst>
              <a:ext uri="{FF2B5EF4-FFF2-40B4-BE49-F238E27FC236}">
                <a16:creationId xmlns:a16="http://schemas.microsoft.com/office/drawing/2014/main" id="{6E13413E-6D3F-6B45-9797-8012C4F26ECE}"/>
              </a:ext>
            </a:extLst>
          </p:cNvPr>
          <p:cNvGrpSpPr/>
          <p:nvPr/>
        </p:nvGrpSpPr>
        <p:grpSpPr>
          <a:xfrm>
            <a:off x="6468451" y="4415411"/>
            <a:ext cx="2577822" cy="1618406"/>
            <a:chOff x="6235369" y="4421687"/>
            <a:chExt cx="2577822" cy="1618406"/>
          </a:xfrm>
        </p:grpSpPr>
        <p:sp>
          <p:nvSpPr>
            <p:cNvPr id="76" name="ZoneTexte 75">
              <a:extLst>
                <a:ext uri="{FF2B5EF4-FFF2-40B4-BE49-F238E27FC236}">
                  <a16:creationId xmlns:a16="http://schemas.microsoft.com/office/drawing/2014/main" id="{F81BB6EF-87E1-5E19-3D32-EEA0FEC54501}"/>
                </a:ext>
              </a:extLst>
            </p:cNvPr>
            <p:cNvSpPr txBox="1"/>
            <p:nvPr/>
          </p:nvSpPr>
          <p:spPr>
            <a:xfrm>
              <a:off x="6235369" y="4421687"/>
              <a:ext cx="257782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Roche</a:t>
              </a:r>
              <a:br>
                <a: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métamorphique</a:t>
              </a:r>
            </a:p>
          </p:txBody>
        </p:sp>
        <p:sp>
          <p:nvSpPr>
            <p:cNvPr id="96" name="Forme libre : forme 95">
              <a:extLst>
                <a:ext uri="{FF2B5EF4-FFF2-40B4-BE49-F238E27FC236}">
                  <a16:creationId xmlns:a16="http://schemas.microsoft.com/office/drawing/2014/main" id="{3FC36A6D-015A-2DD2-3DC5-BFD8EC222DD2}"/>
                </a:ext>
              </a:extLst>
            </p:cNvPr>
            <p:cNvSpPr/>
            <p:nvPr/>
          </p:nvSpPr>
          <p:spPr>
            <a:xfrm>
              <a:off x="7053341" y="5137218"/>
              <a:ext cx="776894" cy="735600"/>
            </a:xfrm>
            <a:custGeom>
              <a:avLst/>
              <a:gdLst>
                <a:gd name="connsiteX0" fmla="*/ 914657 w 1229465"/>
                <a:gd name="connsiteY0" fmla="*/ 155292 h 1245183"/>
                <a:gd name="connsiteX1" fmla="*/ 877711 w 1229465"/>
                <a:gd name="connsiteY1" fmla="*/ 16747 h 1245183"/>
                <a:gd name="connsiteX2" fmla="*/ 591384 w 1229465"/>
                <a:gd name="connsiteY2" fmla="*/ 7511 h 1245183"/>
                <a:gd name="connsiteX3" fmla="*/ 554438 w 1229465"/>
                <a:gd name="connsiteY3" fmla="*/ 62929 h 1245183"/>
                <a:gd name="connsiteX4" fmla="*/ 369711 w 1229465"/>
                <a:gd name="connsiteY4" fmla="*/ 72165 h 1245183"/>
                <a:gd name="connsiteX5" fmla="*/ 240402 w 1229465"/>
                <a:gd name="connsiteY5" fmla="*/ 349256 h 1245183"/>
                <a:gd name="connsiteX6" fmla="*/ 18729 w 1229465"/>
                <a:gd name="connsiteY6" fmla="*/ 386201 h 1245183"/>
                <a:gd name="connsiteX7" fmla="*/ 27966 w 1229465"/>
                <a:gd name="connsiteY7" fmla="*/ 783365 h 1245183"/>
                <a:gd name="connsiteX8" fmla="*/ 157275 w 1229465"/>
                <a:gd name="connsiteY8" fmla="*/ 1097401 h 1245183"/>
                <a:gd name="connsiteX9" fmla="*/ 388184 w 1229465"/>
                <a:gd name="connsiteY9" fmla="*/ 1226711 h 1245183"/>
                <a:gd name="connsiteX10" fmla="*/ 656038 w 1229465"/>
                <a:gd name="connsiteY10" fmla="*/ 1162056 h 1245183"/>
                <a:gd name="connsiteX11" fmla="*/ 766875 w 1229465"/>
                <a:gd name="connsiteY11" fmla="*/ 1245183 h 1245183"/>
                <a:gd name="connsiteX12" fmla="*/ 979311 w 1229465"/>
                <a:gd name="connsiteY12" fmla="*/ 1162056 h 1245183"/>
                <a:gd name="connsiteX13" fmla="*/ 1043966 w 1229465"/>
                <a:gd name="connsiteY13" fmla="*/ 977329 h 1245183"/>
                <a:gd name="connsiteX14" fmla="*/ 1136329 w 1229465"/>
                <a:gd name="connsiteY14" fmla="*/ 940383 h 1245183"/>
                <a:gd name="connsiteX15" fmla="*/ 1228693 w 1229465"/>
                <a:gd name="connsiteY15" fmla="*/ 626347 h 1245183"/>
                <a:gd name="connsiteX16" fmla="*/ 1164038 w 1229465"/>
                <a:gd name="connsiteY16" fmla="*/ 395438 h 1245183"/>
                <a:gd name="connsiteX17" fmla="*/ 914657 w 1229465"/>
                <a:gd name="connsiteY17" fmla="*/ 155292 h 1245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9465" h="1245183">
                  <a:moveTo>
                    <a:pt x="914657" y="155292"/>
                  </a:moveTo>
                  <a:cubicBezTo>
                    <a:pt x="866936" y="92177"/>
                    <a:pt x="931590" y="41377"/>
                    <a:pt x="877711" y="16747"/>
                  </a:cubicBezTo>
                  <a:cubicBezTo>
                    <a:pt x="823832" y="-7883"/>
                    <a:pt x="645263" y="-186"/>
                    <a:pt x="591384" y="7511"/>
                  </a:cubicBezTo>
                  <a:cubicBezTo>
                    <a:pt x="537505" y="15208"/>
                    <a:pt x="591383" y="52153"/>
                    <a:pt x="554438" y="62929"/>
                  </a:cubicBezTo>
                  <a:cubicBezTo>
                    <a:pt x="517492" y="73705"/>
                    <a:pt x="422050" y="24444"/>
                    <a:pt x="369711" y="72165"/>
                  </a:cubicBezTo>
                  <a:cubicBezTo>
                    <a:pt x="317372" y="119886"/>
                    <a:pt x="298899" y="296917"/>
                    <a:pt x="240402" y="349256"/>
                  </a:cubicBezTo>
                  <a:cubicBezTo>
                    <a:pt x="181905" y="401595"/>
                    <a:pt x="54135" y="313850"/>
                    <a:pt x="18729" y="386201"/>
                  </a:cubicBezTo>
                  <a:cubicBezTo>
                    <a:pt x="-16677" y="458552"/>
                    <a:pt x="4875" y="664832"/>
                    <a:pt x="27966" y="783365"/>
                  </a:cubicBezTo>
                  <a:cubicBezTo>
                    <a:pt x="51057" y="901898"/>
                    <a:pt x="97239" y="1023510"/>
                    <a:pt x="157275" y="1097401"/>
                  </a:cubicBezTo>
                  <a:cubicBezTo>
                    <a:pt x="217311" y="1171292"/>
                    <a:pt x="305057" y="1215935"/>
                    <a:pt x="388184" y="1226711"/>
                  </a:cubicBezTo>
                  <a:cubicBezTo>
                    <a:pt x="471311" y="1237487"/>
                    <a:pt x="592923" y="1158977"/>
                    <a:pt x="656038" y="1162056"/>
                  </a:cubicBezTo>
                  <a:cubicBezTo>
                    <a:pt x="719153" y="1165135"/>
                    <a:pt x="712996" y="1245183"/>
                    <a:pt x="766875" y="1245183"/>
                  </a:cubicBezTo>
                  <a:cubicBezTo>
                    <a:pt x="820754" y="1245183"/>
                    <a:pt x="933129" y="1206698"/>
                    <a:pt x="979311" y="1162056"/>
                  </a:cubicBezTo>
                  <a:cubicBezTo>
                    <a:pt x="1025493" y="1117414"/>
                    <a:pt x="1017796" y="1014274"/>
                    <a:pt x="1043966" y="977329"/>
                  </a:cubicBezTo>
                  <a:cubicBezTo>
                    <a:pt x="1070136" y="940384"/>
                    <a:pt x="1105541" y="998880"/>
                    <a:pt x="1136329" y="940383"/>
                  </a:cubicBezTo>
                  <a:cubicBezTo>
                    <a:pt x="1167117" y="881886"/>
                    <a:pt x="1224075" y="717171"/>
                    <a:pt x="1228693" y="626347"/>
                  </a:cubicBezTo>
                  <a:cubicBezTo>
                    <a:pt x="1233311" y="535523"/>
                    <a:pt x="1217917" y="475487"/>
                    <a:pt x="1164038" y="395438"/>
                  </a:cubicBezTo>
                  <a:cubicBezTo>
                    <a:pt x="1110159" y="315390"/>
                    <a:pt x="962378" y="218407"/>
                    <a:pt x="914657" y="155292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l="-1000" t="-2000" r="-8000" b="-4000"/>
              </a:stretch>
            </a:blip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B00E636A-2641-9648-127A-0CA386F7E36B}"/>
                </a:ext>
              </a:extLst>
            </p:cNvPr>
            <p:cNvSpPr txBox="1"/>
            <p:nvPr/>
          </p:nvSpPr>
          <p:spPr>
            <a:xfrm>
              <a:off x="6999556" y="5639983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endPara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76603E6F-CE6C-7B1F-E724-EF306AE39938}"/>
              </a:ext>
            </a:extLst>
          </p:cNvPr>
          <p:cNvGrpSpPr/>
          <p:nvPr/>
        </p:nvGrpSpPr>
        <p:grpSpPr>
          <a:xfrm>
            <a:off x="8940107" y="1799044"/>
            <a:ext cx="2959645" cy="2513944"/>
            <a:chOff x="8940107" y="1799044"/>
            <a:chExt cx="2959645" cy="2513944"/>
          </a:xfrm>
        </p:grpSpPr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9B656FBB-61CE-4ECB-91DC-27B4F015FFDA}"/>
                </a:ext>
              </a:extLst>
            </p:cNvPr>
            <p:cNvGrpSpPr/>
            <p:nvPr/>
          </p:nvGrpSpPr>
          <p:grpSpPr>
            <a:xfrm>
              <a:off x="8940107" y="1799044"/>
              <a:ext cx="2959645" cy="2513944"/>
              <a:chOff x="8940107" y="1799044"/>
              <a:chExt cx="2959645" cy="2513944"/>
            </a:xfrm>
          </p:grpSpPr>
          <p:grpSp>
            <p:nvGrpSpPr>
              <p:cNvPr id="119" name="Groupe 118">
                <a:extLst>
                  <a:ext uri="{FF2B5EF4-FFF2-40B4-BE49-F238E27FC236}">
                    <a16:creationId xmlns:a16="http://schemas.microsoft.com/office/drawing/2014/main" id="{41F13898-83CE-0AAB-F44C-5BBE8EC6E72B}"/>
                  </a:ext>
                </a:extLst>
              </p:cNvPr>
              <p:cNvGrpSpPr/>
              <p:nvPr/>
            </p:nvGrpSpPr>
            <p:grpSpPr>
              <a:xfrm>
                <a:off x="9011825" y="1799044"/>
                <a:ext cx="1210011" cy="1819878"/>
                <a:chOff x="7577472" y="2561585"/>
                <a:chExt cx="1549399" cy="2330324"/>
              </a:xfrm>
            </p:grpSpPr>
            <p:sp>
              <p:nvSpPr>
                <p:cNvPr id="120" name="ZoneTexte 119">
                  <a:extLst>
                    <a:ext uri="{FF2B5EF4-FFF2-40B4-BE49-F238E27FC236}">
                      <a16:creationId xmlns:a16="http://schemas.microsoft.com/office/drawing/2014/main" id="{3C3A7AE0-E63C-1E7E-8A83-3816EE988CB2}"/>
                    </a:ext>
                  </a:extLst>
                </p:cNvPr>
                <p:cNvSpPr txBox="1"/>
                <p:nvPr/>
              </p:nvSpPr>
              <p:spPr>
                <a:xfrm>
                  <a:off x="7577472" y="4491799"/>
                  <a:ext cx="154939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fr-FR" sz="20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Température</a:t>
                  </a:r>
                </a:p>
              </p:txBody>
            </p:sp>
            <p:sp>
              <p:nvSpPr>
                <p:cNvPr id="121" name="Forme libre : forme 120">
                  <a:extLst>
                    <a:ext uri="{FF2B5EF4-FFF2-40B4-BE49-F238E27FC236}">
                      <a16:creationId xmlns:a16="http://schemas.microsoft.com/office/drawing/2014/main" id="{BAA91B8C-F035-8153-980F-CCA894AA59B3}"/>
                    </a:ext>
                  </a:extLst>
                </p:cNvPr>
                <p:cNvSpPr/>
                <p:nvPr/>
              </p:nvSpPr>
              <p:spPr>
                <a:xfrm>
                  <a:off x="8066210" y="2561585"/>
                  <a:ext cx="546100" cy="1671320"/>
                </a:xfrm>
                <a:custGeom>
                  <a:avLst/>
                  <a:gdLst>
                    <a:gd name="connsiteX0" fmla="*/ 200661 w 546100"/>
                    <a:gd name="connsiteY0" fmla="*/ 0 h 1671320"/>
                    <a:gd name="connsiteX1" fmla="*/ 353059 w 546100"/>
                    <a:gd name="connsiteY1" fmla="*/ 0 h 1671320"/>
                    <a:gd name="connsiteX2" fmla="*/ 391160 w 546100"/>
                    <a:gd name="connsiteY2" fmla="*/ 38101 h 1671320"/>
                    <a:gd name="connsiteX3" fmla="*/ 391160 w 546100"/>
                    <a:gd name="connsiteY3" fmla="*/ 1161861 h 1671320"/>
                    <a:gd name="connsiteX4" fmla="*/ 466126 w 546100"/>
                    <a:gd name="connsiteY4" fmla="*/ 1211699 h 1671320"/>
                    <a:gd name="connsiteX5" fmla="*/ 546100 w 546100"/>
                    <a:gd name="connsiteY5" fmla="*/ 1402080 h 1671320"/>
                    <a:gd name="connsiteX6" fmla="*/ 273050 w 546100"/>
                    <a:gd name="connsiteY6" fmla="*/ 1671320 h 1671320"/>
                    <a:gd name="connsiteX7" fmla="*/ 0 w 546100"/>
                    <a:gd name="connsiteY7" fmla="*/ 1402080 h 1671320"/>
                    <a:gd name="connsiteX8" fmla="*/ 79974 w 546100"/>
                    <a:gd name="connsiteY8" fmla="*/ 1211699 h 1671320"/>
                    <a:gd name="connsiteX9" fmla="*/ 162560 w 546100"/>
                    <a:gd name="connsiteY9" fmla="*/ 1156795 h 1671320"/>
                    <a:gd name="connsiteX10" fmla="*/ 162560 w 546100"/>
                    <a:gd name="connsiteY10" fmla="*/ 38101 h 1671320"/>
                    <a:gd name="connsiteX11" fmla="*/ 200661 w 546100"/>
                    <a:gd name="connsiteY11" fmla="*/ 0 h 1671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46100" h="1671320">
                      <a:moveTo>
                        <a:pt x="200661" y="0"/>
                      </a:moveTo>
                      <a:lnTo>
                        <a:pt x="353059" y="0"/>
                      </a:lnTo>
                      <a:cubicBezTo>
                        <a:pt x="374102" y="0"/>
                        <a:pt x="391160" y="17058"/>
                        <a:pt x="391160" y="38101"/>
                      </a:cubicBezTo>
                      <a:lnTo>
                        <a:pt x="391160" y="1161861"/>
                      </a:lnTo>
                      <a:lnTo>
                        <a:pt x="466126" y="1211699"/>
                      </a:lnTo>
                      <a:cubicBezTo>
                        <a:pt x="515538" y="1260422"/>
                        <a:pt x="546100" y="1327732"/>
                        <a:pt x="546100" y="1402080"/>
                      </a:cubicBezTo>
                      <a:cubicBezTo>
                        <a:pt x="546100" y="1550777"/>
                        <a:pt x="423851" y="1671320"/>
                        <a:pt x="273050" y="1671320"/>
                      </a:cubicBezTo>
                      <a:cubicBezTo>
                        <a:pt x="122249" y="1671320"/>
                        <a:pt x="0" y="1550777"/>
                        <a:pt x="0" y="1402080"/>
                      </a:cubicBezTo>
                      <a:cubicBezTo>
                        <a:pt x="0" y="1327732"/>
                        <a:pt x="30562" y="1260422"/>
                        <a:pt x="79974" y="1211699"/>
                      </a:cubicBezTo>
                      <a:lnTo>
                        <a:pt x="162560" y="1156795"/>
                      </a:lnTo>
                      <a:lnTo>
                        <a:pt x="162560" y="38101"/>
                      </a:lnTo>
                      <a:cubicBezTo>
                        <a:pt x="162560" y="17058"/>
                        <a:pt x="179618" y="0"/>
                        <a:pt x="200661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2" name="Ellipse 121">
                  <a:extLst>
                    <a:ext uri="{FF2B5EF4-FFF2-40B4-BE49-F238E27FC236}">
                      <a16:creationId xmlns:a16="http://schemas.microsoft.com/office/drawing/2014/main" id="{7BF7BD58-2544-124C-8525-E4A542ADE020}"/>
                    </a:ext>
                  </a:extLst>
                </p:cNvPr>
                <p:cNvSpPr/>
                <p:nvPr/>
              </p:nvSpPr>
              <p:spPr>
                <a:xfrm>
                  <a:off x="8127170" y="3742685"/>
                  <a:ext cx="432000" cy="432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2D0A3D63-F619-E380-C1A8-493AD340EAA1}"/>
                    </a:ext>
                  </a:extLst>
                </p:cNvPr>
                <p:cNvSpPr/>
                <p:nvPr/>
              </p:nvSpPr>
              <p:spPr>
                <a:xfrm>
                  <a:off x="8294810" y="2640325"/>
                  <a:ext cx="91440" cy="126492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24" name="Connecteur droit 123">
                  <a:extLst>
                    <a:ext uri="{FF2B5EF4-FFF2-40B4-BE49-F238E27FC236}">
                      <a16:creationId xmlns:a16="http://schemas.microsoft.com/office/drawing/2014/main" id="{B7B566A4-E564-A89F-F203-2183D5E1AB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458386" y="2695189"/>
                  <a:ext cx="72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Connecteur droit 124">
                  <a:extLst>
                    <a:ext uri="{FF2B5EF4-FFF2-40B4-BE49-F238E27FC236}">
                      <a16:creationId xmlns:a16="http://schemas.microsoft.com/office/drawing/2014/main" id="{EC93AF89-380F-2283-C193-189A0C4B9E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458386" y="2849282"/>
                  <a:ext cx="72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Connecteur droit 125">
                  <a:extLst>
                    <a:ext uri="{FF2B5EF4-FFF2-40B4-BE49-F238E27FC236}">
                      <a16:creationId xmlns:a16="http://schemas.microsoft.com/office/drawing/2014/main" id="{CB9C3A86-22F7-7396-B873-EEDE595FE3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458386" y="3157468"/>
                  <a:ext cx="72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Connecteur droit 126">
                  <a:extLst>
                    <a:ext uri="{FF2B5EF4-FFF2-40B4-BE49-F238E27FC236}">
                      <a16:creationId xmlns:a16="http://schemas.microsoft.com/office/drawing/2014/main" id="{39923B13-33FB-AD57-C8C7-AB95C8F5CB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458386" y="3003375"/>
                  <a:ext cx="72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Connecteur droit 127">
                  <a:extLst>
                    <a:ext uri="{FF2B5EF4-FFF2-40B4-BE49-F238E27FC236}">
                      <a16:creationId xmlns:a16="http://schemas.microsoft.com/office/drawing/2014/main" id="{F93618C5-80EF-1BD4-F9A4-4827B8880C9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458386" y="3311561"/>
                  <a:ext cx="72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Connecteur droit 128">
                  <a:extLst>
                    <a:ext uri="{FF2B5EF4-FFF2-40B4-BE49-F238E27FC236}">
                      <a16:creationId xmlns:a16="http://schemas.microsoft.com/office/drawing/2014/main" id="{B7740613-8479-56A7-9A0A-6AD0FEABF9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458386" y="3465654"/>
                  <a:ext cx="72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Connecteur droit 129">
                  <a:extLst>
                    <a:ext uri="{FF2B5EF4-FFF2-40B4-BE49-F238E27FC236}">
                      <a16:creationId xmlns:a16="http://schemas.microsoft.com/office/drawing/2014/main" id="{05070143-4440-6E40-C90D-FF63D0FEB9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458386" y="3619749"/>
                  <a:ext cx="72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1" name="Groupe 130">
                <a:extLst>
                  <a:ext uri="{FF2B5EF4-FFF2-40B4-BE49-F238E27FC236}">
                    <a16:creationId xmlns:a16="http://schemas.microsoft.com/office/drawing/2014/main" id="{025E7CA9-E230-90E6-B323-F77D7ACEB3BB}"/>
                  </a:ext>
                </a:extLst>
              </p:cNvPr>
              <p:cNvGrpSpPr/>
              <p:nvPr/>
            </p:nvGrpSpPr>
            <p:grpSpPr>
              <a:xfrm>
                <a:off x="10563077" y="1963272"/>
                <a:ext cx="1090201" cy="1643297"/>
                <a:chOff x="10043124" y="2789445"/>
                <a:chExt cx="1395984" cy="2104214"/>
              </a:xfrm>
            </p:grpSpPr>
            <p:sp>
              <p:nvSpPr>
                <p:cNvPr id="132" name="ZoneTexte 131">
                  <a:extLst>
                    <a:ext uri="{FF2B5EF4-FFF2-40B4-BE49-F238E27FC236}">
                      <a16:creationId xmlns:a16="http://schemas.microsoft.com/office/drawing/2014/main" id="{5CC69AFB-D10D-B8E0-6D6A-0D645FD35226}"/>
                    </a:ext>
                  </a:extLst>
                </p:cNvPr>
                <p:cNvSpPr txBox="1"/>
                <p:nvPr/>
              </p:nvSpPr>
              <p:spPr>
                <a:xfrm>
                  <a:off x="10305101" y="4493549"/>
                  <a:ext cx="108266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fr-FR" sz="20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Pression</a:t>
                  </a:r>
                </a:p>
              </p:txBody>
            </p:sp>
            <p:sp>
              <p:nvSpPr>
                <p:cNvPr id="133" name="Ellipse 132">
                  <a:extLst>
                    <a:ext uri="{FF2B5EF4-FFF2-40B4-BE49-F238E27FC236}">
                      <a16:creationId xmlns:a16="http://schemas.microsoft.com/office/drawing/2014/main" id="{6AF59824-4AD1-6AA1-C396-D433F4072723}"/>
                    </a:ext>
                  </a:extLst>
                </p:cNvPr>
                <p:cNvSpPr/>
                <p:nvPr/>
              </p:nvSpPr>
              <p:spPr>
                <a:xfrm>
                  <a:off x="10043124" y="2789445"/>
                  <a:ext cx="1395984" cy="1383792"/>
                </a:xfrm>
                <a:prstGeom prst="ellipse">
                  <a:avLst/>
                </a:prstGeom>
                <a:noFill/>
                <a:ln w="7620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34" name="Connecteur droit 133">
                  <a:extLst>
                    <a:ext uri="{FF2B5EF4-FFF2-40B4-BE49-F238E27FC236}">
                      <a16:creationId xmlns:a16="http://schemas.microsoft.com/office/drawing/2014/main" id="{132ABD9E-4514-74BA-3E1E-382F90BFBEE5}"/>
                    </a:ext>
                  </a:extLst>
                </p:cNvPr>
                <p:cNvCxnSpPr>
                  <a:cxnSpLocks/>
                  <a:stCxn id="133" idx="0"/>
                  <a:endCxn id="133" idx="4"/>
                </p:cNvCxnSpPr>
                <p:nvPr/>
              </p:nvCxnSpPr>
              <p:spPr>
                <a:xfrm>
                  <a:off x="10741116" y="2789445"/>
                  <a:ext cx="0" cy="138379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Connecteur droit 134">
                  <a:extLst>
                    <a:ext uri="{FF2B5EF4-FFF2-40B4-BE49-F238E27FC236}">
                      <a16:creationId xmlns:a16="http://schemas.microsoft.com/office/drawing/2014/main" id="{B3B48BB8-9C63-43B3-3C3E-4F4F958409AB}"/>
                    </a:ext>
                  </a:extLst>
                </p:cNvPr>
                <p:cNvCxnSpPr>
                  <a:cxnSpLocks/>
                  <a:stCxn id="133" idx="2"/>
                  <a:endCxn id="133" idx="6"/>
                </p:cNvCxnSpPr>
                <p:nvPr/>
              </p:nvCxnSpPr>
              <p:spPr>
                <a:xfrm>
                  <a:off x="10043124" y="3481341"/>
                  <a:ext cx="1395984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Connecteur droit 135">
                  <a:extLst>
                    <a:ext uri="{FF2B5EF4-FFF2-40B4-BE49-F238E27FC236}">
                      <a16:creationId xmlns:a16="http://schemas.microsoft.com/office/drawing/2014/main" id="{88F1DA72-FEBF-227C-6C5C-DA78E5EE4D00}"/>
                    </a:ext>
                  </a:extLst>
                </p:cNvPr>
                <p:cNvCxnSpPr>
                  <a:cxnSpLocks/>
                  <a:stCxn id="133" idx="7"/>
                  <a:endCxn id="142" idx="3"/>
                </p:cNvCxnSpPr>
                <p:nvPr/>
              </p:nvCxnSpPr>
              <p:spPr>
                <a:xfrm flipH="1">
                  <a:off x="10407398" y="2992097"/>
                  <a:ext cx="827273" cy="809138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Connecteur droit 136">
                  <a:extLst>
                    <a:ext uri="{FF2B5EF4-FFF2-40B4-BE49-F238E27FC236}">
                      <a16:creationId xmlns:a16="http://schemas.microsoft.com/office/drawing/2014/main" id="{0399AE52-341F-9C05-C3A0-42316FE227DA}"/>
                    </a:ext>
                  </a:extLst>
                </p:cNvPr>
                <p:cNvCxnSpPr>
                  <a:cxnSpLocks/>
                  <a:stCxn id="133" idx="1"/>
                  <a:endCxn id="142" idx="5"/>
                </p:cNvCxnSpPr>
                <p:nvPr/>
              </p:nvCxnSpPr>
              <p:spPr>
                <a:xfrm>
                  <a:off x="10247561" y="2992097"/>
                  <a:ext cx="770777" cy="809138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Connecteur droit 137">
                  <a:extLst>
                    <a:ext uri="{FF2B5EF4-FFF2-40B4-BE49-F238E27FC236}">
                      <a16:creationId xmlns:a16="http://schemas.microsoft.com/office/drawing/2014/main" id="{2778FB55-38EE-9337-81B8-5253390DBB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457652" y="2850405"/>
                  <a:ext cx="548640" cy="90000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Connecteur droit 138">
                  <a:extLst>
                    <a:ext uri="{FF2B5EF4-FFF2-40B4-BE49-F238E27FC236}">
                      <a16:creationId xmlns:a16="http://schemas.microsoft.com/office/drawing/2014/main" id="{83C5D323-ECDC-A9BE-2737-37F79DDA39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75940" y="2844309"/>
                  <a:ext cx="384048" cy="89611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Connecteur droit 139">
                  <a:extLst>
                    <a:ext uri="{FF2B5EF4-FFF2-40B4-BE49-F238E27FC236}">
                      <a16:creationId xmlns:a16="http://schemas.microsoft.com/office/drawing/2014/main" id="{FE47CFA8-61DD-ECE2-31DF-AE36E3CA8B1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10180" y="3197877"/>
                  <a:ext cx="1249680" cy="542544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Connecteur droit 140">
                  <a:extLst>
                    <a:ext uri="{FF2B5EF4-FFF2-40B4-BE49-F238E27FC236}">
                      <a16:creationId xmlns:a16="http://schemas.microsoft.com/office/drawing/2014/main" id="{4B3F8C9E-0610-0CA3-C84E-1E11E6BE82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128468" y="3216165"/>
                  <a:ext cx="1231392" cy="505968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2" name="Ellipse 141">
                  <a:extLst>
                    <a:ext uri="{FF2B5EF4-FFF2-40B4-BE49-F238E27FC236}">
                      <a16:creationId xmlns:a16="http://schemas.microsoft.com/office/drawing/2014/main" id="{40ECA1F2-3A83-23AC-D1DD-ECB0E30F1D89}"/>
                    </a:ext>
                  </a:extLst>
                </p:cNvPr>
                <p:cNvSpPr/>
                <p:nvPr/>
              </p:nvSpPr>
              <p:spPr>
                <a:xfrm>
                  <a:off x="10280868" y="3063765"/>
                  <a:ext cx="864000" cy="864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3" name="ZoneTexte 142">
                  <a:extLst>
                    <a:ext uri="{FF2B5EF4-FFF2-40B4-BE49-F238E27FC236}">
                      <a16:creationId xmlns:a16="http://schemas.microsoft.com/office/drawing/2014/main" id="{51F111E7-31F0-D703-8987-9621DFADE1AE}"/>
                    </a:ext>
                  </a:extLst>
                </p:cNvPr>
                <p:cNvSpPr txBox="1"/>
                <p:nvPr/>
              </p:nvSpPr>
              <p:spPr>
                <a:xfrm>
                  <a:off x="10143216" y="3623593"/>
                  <a:ext cx="907621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fr-FR" sz="11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Pression Bar</a:t>
                  </a:r>
                </a:p>
              </p:txBody>
            </p:sp>
            <p:sp>
              <p:nvSpPr>
                <p:cNvPr id="144" name="Ellipse 143">
                  <a:extLst>
                    <a:ext uri="{FF2B5EF4-FFF2-40B4-BE49-F238E27FC236}">
                      <a16:creationId xmlns:a16="http://schemas.microsoft.com/office/drawing/2014/main" id="{F5845047-0989-A9A5-5A76-EF2705CC4DFD}"/>
                    </a:ext>
                  </a:extLst>
                </p:cNvPr>
                <p:cNvSpPr/>
                <p:nvPr/>
              </p:nvSpPr>
              <p:spPr>
                <a:xfrm>
                  <a:off x="10652724" y="3392949"/>
                  <a:ext cx="176784" cy="170688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45" name="Connecteur droit avec flèche 144">
                  <a:extLst>
                    <a:ext uri="{FF2B5EF4-FFF2-40B4-BE49-F238E27FC236}">
                      <a16:creationId xmlns:a16="http://schemas.microsoft.com/office/drawing/2014/main" id="{912A97F9-38D4-3CAC-494F-9DD1E9A5A22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744710" y="3343199"/>
                  <a:ext cx="408495" cy="141735"/>
                </a:xfrm>
                <a:prstGeom prst="straightConnector1">
                  <a:avLst/>
                </a:prstGeom>
                <a:ln w="38100">
                  <a:solidFill>
                    <a:srgbClr val="C00000"/>
                  </a:solidFill>
                  <a:headEnd type="triangl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6" name="ZoneTexte 145">
                <a:extLst>
                  <a:ext uri="{FF2B5EF4-FFF2-40B4-BE49-F238E27FC236}">
                    <a16:creationId xmlns:a16="http://schemas.microsoft.com/office/drawing/2014/main" id="{FA7FFA16-05ED-CEBA-438A-1588D372805E}"/>
                  </a:ext>
                </a:extLst>
              </p:cNvPr>
              <p:cNvSpPr txBox="1"/>
              <p:nvPr/>
            </p:nvSpPr>
            <p:spPr>
              <a:xfrm>
                <a:off x="8940107" y="3880196"/>
                <a:ext cx="2959645" cy="432792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2000" b="1" i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Deux facteurs dominants</a:t>
                </a:r>
              </a:p>
            </p:txBody>
          </p:sp>
        </p:grpSp>
        <p:cxnSp>
          <p:nvCxnSpPr>
            <p:cNvPr id="3" name="Connecteur droit avec flèche 2">
              <a:extLst>
                <a:ext uri="{FF2B5EF4-FFF2-40B4-BE49-F238E27FC236}">
                  <a16:creationId xmlns:a16="http://schemas.microsoft.com/office/drawing/2014/main" id="{4B03EE6E-5647-7E2A-2A6B-5B7B0FC93F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591806" y="3659174"/>
              <a:ext cx="296435" cy="242603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Connecteur droit avec flèche 3">
              <a:extLst>
                <a:ext uri="{FF2B5EF4-FFF2-40B4-BE49-F238E27FC236}">
                  <a16:creationId xmlns:a16="http://schemas.microsoft.com/office/drawing/2014/main" id="{6923EAE2-7209-F723-D946-F0D4466EAB6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071100" y="3660140"/>
              <a:ext cx="248926" cy="246717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0961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338FE-DF03-BD83-6AFB-33FF931BE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9C9B57-28FC-C3F7-8C59-93717AB26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418" y="389476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Il existe un deuxième cas où un seul facteur est dominant.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5CC4A171-99FF-5AAF-1628-24B65D56D63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062371DD-C7F0-A480-0B18-14BD69A40286}"/>
              </a:ext>
            </a:extLst>
          </p:cNvPr>
          <p:cNvCxnSpPr>
            <a:cxnSpLocks/>
          </p:cNvCxnSpPr>
          <p:nvPr/>
        </p:nvCxnSpPr>
        <p:spPr>
          <a:xfrm flipV="1">
            <a:off x="730789" y="2048719"/>
            <a:ext cx="0" cy="3204305"/>
          </a:xfrm>
          <a:prstGeom prst="line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ZoneTexte 55">
            <a:extLst>
              <a:ext uri="{FF2B5EF4-FFF2-40B4-BE49-F238E27FC236}">
                <a16:creationId xmlns:a16="http://schemas.microsoft.com/office/drawing/2014/main" id="{F9C06FFF-49AC-E27A-0537-AE40A50F5B00}"/>
              </a:ext>
            </a:extLst>
          </p:cNvPr>
          <p:cNvSpPr txBox="1"/>
          <p:nvPr/>
        </p:nvSpPr>
        <p:spPr>
          <a:xfrm>
            <a:off x="273331" y="5310627"/>
            <a:ext cx="13678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Profondeur</a:t>
            </a:r>
          </a:p>
          <a:p>
            <a:pPr algn="l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(70-80 km)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05875AAD-2D86-2710-00E1-807EC895EE7A}"/>
              </a:ext>
            </a:extLst>
          </p:cNvPr>
          <p:cNvSpPr txBox="1"/>
          <p:nvPr/>
        </p:nvSpPr>
        <p:spPr>
          <a:xfrm>
            <a:off x="359924" y="6172200"/>
            <a:ext cx="11575914" cy="469344"/>
          </a:xfrm>
          <a:prstGeom prst="roundRect">
            <a:avLst>
              <a:gd name="adj" fmla="val 37012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4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roche subit de fortes pressions, sans fondre</a:t>
            </a: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F28680FC-36B6-6B5D-018D-F11628E31A3E}"/>
              </a:ext>
            </a:extLst>
          </p:cNvPr>
          <p:cNvSpPr txBox="1"/>
          <p:nvPr/>
        </p:nvSpPr>
        <p:spPr>
          <a:xfrm>
            <a:off x="349508" y="6183774"/>
            <a:ext cx="11575914" cy="469344"/>
          </a:xfrm>
          <a:prstGeom prst="roundRect">
            <a:avLst>
              <a:gd name="adj" fmla="val 37012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4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roche change d’organisation et devient </a:t>
            </a:r>
            <a:r>
              <a:rPr lang="fr-FR" sz="2400" b="1" spc="-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feuilletée</a:t>
            </a:r>
            <a:r>
              <a:rPr lang="fr-FR" sz="2400" b="1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5DBDEFC2-A09D-1B53-C49B-8FD3BE3819C8}"/>
              </a:ext>
            </a:extLst>
          </p:cNvPr>
          <p:cNvGrpSpPr/>
          <p:nvPr/>
        </p:nvGrpSpPr>
        <p:grpSpPr>
          <a:xfrm>
            <a:off x="972961" y="1944547"/>
            <a:ext cx="9270633" cy="4143737"/>
            <a:chOff x="668152" y="1913020"/>
            <a:chExt cx="6995160" cy="4282721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19E866F7-D702-8177-30DF-218BB83F888A}"/>
                </a:ext>
              </a:extLst>
            </p:cNvPr>
            <p:cNvSpPr/>
            <p:nvPr/>
          </p:nvSpPr>
          <p:spPr>
            <a:xfrm>
              <a:off x="747028" y="2675556"/>
              <a:ext cx="3850640" cy="762000"/>
            </a:xfrm>
            <a:custGeom>
              <a:avLst/>
              <a:gdLst>
                <a:gd name="connsiteX0" fmla="*/ 20320 w 3850640"/>
                <a:gd name="connsiteY0" fmla="*/ 20320 h 762000"/>
                <a:gd name="connsiteX1" fmla="*/ 3850640 w 3850640"/>
                <a:gd name="connsiteY1" fmla="*/ 0 h 762000"/>
                <a:gd name="connsiteX2" fmla="*/ 3759200 w 3850640"/>
                <a:gd name="connsiteY2" fmla="*/ 91440 h 762000"/>
                <a:gd name="connsiteX3" fmla="*/ 3576320 w 3850640"/>
                <a:gd name="connsiteY3" fmla="*/ 325120 h 762000"/>
                <a:gd name="connsiteX4" fmla="*/ 3454400 w 3850640"/>
                <a:gd name="connsiteY4" fmla="*/ 528320 h 762000"/>
                <a:gd name="connsiteX5" fmla="*/ 3291840 w 3850640"/>
                <a:gd name="connsiteY5" fmla="*/ 762000 h 762000"/>
                <a:gd name="connsiteX6" fmla="*/ 2875280 w 3850640"/>
                <a:gd name="connsiteY6" fmla="*/ 629920 h 762000"/>
                <a:gd name="connsiteX7" fmla="*/ 2164080 w 3850640"/>
                <a:gd name="connsiteY7" fmla="*/ 487680 h 762000"/>
                <a:gd name="connsiteX8" fmla="*/ 1259840 w 3850640"/>
                <a:gd name="connsiteY8" fmla="*/ 508000 h 762000"/>
                <a:gd name="connsiteX9" fmla="*/ 690880 w 3850640"/>
                <a:gd name="connsiteY9" fmla="*/ 508000 h 762000"/>
                <a:gd name="connsiteX10" fmla="*/ 0 w 3850640"/>
                <a:gd name="connsiteY10" fmla="*/ 558800 h 762000"/>
                <a:gd name="connsiteX11" fmla="*/ 20320 w 3850640"/>
                <a:gd name="connsiteY11" fmla="*/ 2032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50640" h="762000">
                  <a:moveTo>
                    <a:pt x="20320" y="20320"/>
                  </a:moveTo>
                  <a:lnTo>
                    <a:pt x="3850640" y="0"/>
                  </a:lnTo>
                  <a:lnTo>
                    <a:pt x="3759200" y="91440"/>
                  </a:lnTo>
                  <a:lnTo>
                    <a:pt x="3576320" y="325120"/>
                  </a:lnTo>
                  <a:lnTo>
                    <a:pt x="3454400" y="528320"/>
                  </a:lnTo>
                  <a:lnTo>
                    <a:pt x="3291840" y="762000"/>
                  </a:lnTo>
                  <a:lnTo>
                    <a:pt x="2875280" y="629920"/>
                  </a:lnTo>
                  <a:lnTo>
                    <a:pt x="2164080" y="487680"/>
                  </a:lnTo>
                  <a:lnTo>
                    <a:pt x="1259840" y="508000"/>
                  </a:lnTo>
                  <a:lnTo>
                    <a:pt x="690880" y="508000"/>
                  </a:lnTo>
                  <a:lnTo>
                    <a:pt x="0" y="558800"/>
                  </a:lnTo>
                  <a:lnTo>
                    <a:pt x="20320" y="203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07016E6D-2E49-3EA1-23F9-E1BC49299DD3}"/>
                </a:ext>
              </a:extLst>
            </p:cNvPr>
            <p:cNvGrpSpPr/>
            <p:nvPr/>
          </p:nvGrpSpPr>
          <p:grpSpPr>
            <a:xfrm>
              <a:off x="668152" y="1913020"/>
              <a:ext cx="6995160" cy="4282721"/>
              <a:chOff x="716280" y="2057400"/>
              <a:chExt cx="6995160" cy="4282721"/>
            </a:xfrm>
          </p:grpSpPr>
          <p:sp>
            <p:nvSpPr>
              <p:cNvPr id="34" name="Forme libre : forme 33">
                <a:extLst>
                  <a:ext uri="{FF2B5EF4-FFF2-40B4-BE49-F238E27FC236}">
                    <a16:creationId xmlns:a16="http://schemas.microsoft.com/office/drawing/2014/main" id="{D5B32D6D-896C-DAAF-038A-6B268D933E72}"/>
                  </a:ext>
                </a:extLst>
              </p:cNvPr>
              <p:cNvSpPr/>
              <p:nvPr/>
            </p:nvSpPr>
            <p:spPr>
              <a:xfrm>
                <a:off x="716280" y="3286867"/>
                <a:ext cx="6430850" cy="3053254"/>
              </a:xfrm>
              <a:custGeom>
                <a:avLst/>
                <a:gdLst>
                  <a:gd name="connsiteX0" fmla="*/ 76200 w 6430850"/>
                  <a:gd name="connsiteY0" fmla="*/ 50693 h 3053254"/>
                  <a:gd name="connsiteX1" fmla="*/ 2956560 w 6430850"/>
                  <a:gd name="connsiteY1" fmla="*/ 126893 h 3053254"/>
                  <a:gd name="connsiteX2" fmla="*/ 4724400 w 6430850"/>
                  <a:gd name="connsiteY2" fmla="*/ 1147973 h 3053254"/>
                  <a:gd name="connsiteX3" fmla="*/ 6400800 w 6430850"/>
                  <a:gd name="connsiteY3" fmla="*/ 2458613 h 3053254"/>
                  <a:gd name="connsiteX4" fmla="*/ 5623560 w 6430850"/>
                  <a:gd name="connsiteY4" fmla="*/ 3022493 h 3053254"/>
                  <a:gd name="connsiteX5" fmla="*/ 3444240 w 6430850"/>
                  <a:gd name="connsiteY5" fmla="*/ 1589933 h 3053254"/>
                  <a:gd name="connsiteX6" fmla="*/ 2453640 w 6430850"/>
                  <a:gd name="connsiteY6" fmla="*/ 1071773 h 3053254"/>
                  <a:gd name="connsiteX7" fmla="*/ 0 w 6430850"/>
                  <a:gd name="connsiteY7" fmla="*/ 1010813 h 3053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30850" h="3053254">
                    <a:moveTo>
                      <a:pt x="76200" y="50693"/>
                    </a:moveTo>
                    <a:cubicBezTo>
                      <a:pt x="1129030" y="-2647"/>
                      <a:pt x="2181860" y="-55987"/>
                      <a:pt x="2956560" y="126893"/>
                    </a:cubicBezTo>
                    <a:cubicBezTo>
                      <a:pt x="3731260" y="309773"/>
                      <a:pt x="4150360" y="759353"/>
                      <a:pt x="4724400" y="1147973"/>
                    </a:cubicBezTo>
                    <a:cubicBezTo>
                      <a:pt x="5298440" y="1536593"/>
                      <a:pt x="6250940" y="2146193"/>
                      <a:pt x="6400800" y="2458613"/>
                    </a:cubicBezTo>
                    <a:cubicBezTo>
                      <a:pt x="6550660" y="2771033"/>
                      <a:pt x="6116320" y="3167273"/>
                      <a:pt x="5623560" y="3022493"/>
                    </a:cubicBezTo>
                    <a:cubicBezTo>
                      <a:pt x="5130800" y="2877713"/>
                      <a:pt x="3972560" y="1915053"/>
                      <a:pt x="3444240" y="1589933"/>
                    </a:cubicBezTo>
                    <a:cubicBezTo>
                      <a:pt x="2915920" y="1264813"/>
                      <a:pt x="3027680" y="1168293"/>
                      <a:pt x="2453640" y="1071773"/>
                    </a:cubicBezTo>
                    <a:cubicBezTo>
                      <a:pt x="1879600" y="975253"/>
                      <a:pt x="939800" y="993033"/>
                      <a:pt x="0" y="1010813"/>
                    </a:cubicBezTo>
                  </a:path>
                </a:pathLst>
              </a:custGeom>
              <a:solidFill>
                <a:schemeClr val="bg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5" name="Forme libre : forme 34">
                <a:extLst>
                  <a:ext uri="{FF2B5EF4-FFF2-40B4-BE49-F238E27FC236}">
                    <a16:creationId xmlns:a16="http://schemas.microsoft.com/office/drawing/2014/main" id="{A86C3C86-F217-411E-4AFE-D6F3D440A742}"/>
                  </a:ext>
                </a:extLst>
              </p:cNvPr>
              <p:cNvSpPr/>
              <p:nvPr/>
            </p:nvSpPr>
            <p:spPr>
              <a:xfrm>
                <a:off x="4099560" y="2057400"/>
                <a:ext cx="3611880" cy="1524000"/>
              </a:xfrm>
              <a:custGeom>
                <a:avLst/>
                <a:gdLst>
                  <a:gd name="connsiteX0" fmla="*/ 0 w 3611880"/>
                  <a:gd name="connsiteY0" fmla="*/ 1524000 h 1524000"/>
                  <a:gd name="connsiteX1" fmla="*/ 1082040 w 3611880"/>
                  <a:gd name="connsiteY1" fmla="*/ 426720 h 1524000"/>
                  <a:gd name="connsiteX2" fmla="*/ 3611880 w 3611880"/>
                  <a:gd name="connsiteY2" fmla="*/ 0 h 1524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11880" h="1524000">
                    <a:moveTo>
                      <a:pt x="0" y="1524000"/>
                    </a:moveTo>
                    <a:cubicBezTo>
                      <a:pt x="240030" y="1102360"/>
                      <a:pt x="480060" y="680720"/>
                      <a:pt x="1082040" y="426720"/>
                    </a:cubicBezTo>
                    <a:cubicBezTo>
                      <a:pt x="1684020" y="172720"/>
                      <a:pt x="2647950" y="86360"/>
                      <a:pt x="3611880" y="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116" name="Groupe 115">
            <a:extLst>
              <a:ext uri="{FF2B5EF4-FFF2-40B4-BE49-F238E27FC236}">
                <a16:creationId xmlns:a16="http://schemas.microsoft.com/office/drawing/2014/main" id="{A666C1B1-8178-D85F-2E44-A447448A942E}"/>
              </a:ext>
            </a:extLst>
          </p:cNvPr>
          <p:cNvGrpSpPr/>
          <p:nvPr/>
        </p:nvGrpSpPr>
        <p:grpSpPr>
          <a:xfrm>
            <a:off x="5404104" y="3995942"/>
            <a:ext cx="1729895" cy="611090"/>
            <a:chOff x="5129784" y="3828302"/>
            <a:chExt cx="1729895" cy="611090"/>
          </a:xfrm>
        </p:grpSpPr>
        <p:sp>
          <p:nvSpPr>
            <p:cNvPr id="13" name="Flèche : bas 12">
              <a:extLst>
                <a:ext uri="{FF2B5EF4-FFF2-40B4-BE49-F238E27FC236}">
                  <a16:creationId xmlns:a16="http://schemas.microsoft.com/office/drawing/2014/main" id="{CFED6EB8-1C2C-D817-1FE0-09702A470F3E}"/>
                </a:ext>
              </a:extLst>
            </p:cNvPr>
            <p:cNvSpPr/>
            <p:nvPr/>
          </p:nvSpPr>
          <p:spPr>
            <a:xfrm rot="17579232">
              <a:off x="5716974" y="3603327"/>
              <a:ext cx="248875" cy="1423255"/>
            </a:xfrm>
            <a:prstGeom prst="down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3F4F4E2-CCDC-652F-242C-0E6819A31984}"/>
                </a:ext>
              </a:extLst>
            </p:cNvPr>
            <p:cNvSpPr txBox="1"/>
            <p:nvPr/>
          </p:nvSpPr>
          <p:spPr>
            <a:xfrm rot="1465699">
              <a:off x="5132540" y="3828302"/>
              <a:ext cx="17271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Enfouissement</a:t>
              </a: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57146B6F-85D3-2CD5-E562-DDD398D5CDBA}"/>
              </a:ext>
            </a:extLst>
          </p:cNvPr>
          <p:cNvGrpSpPr/>
          <p:nvPr/>
        </p:nvGrpSpPr>
        <p:grpSpPr>
          <a:xfrm>
            <a:off x="603654" y="1137693"/>
            <a:ext cx="10826346" cy="315187"/>
            <a:chOff x="603654" y="1137693"/>
            <a:chExt cx="10826346" cy="315187"/>
          </a:xfrm>
        </p:grpSpPr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FAAC4853-BB3C-4B7C-80FE-DAB977E25E10}"/>
                </a:ext>
              </a:extLst>
            </p:cNvPr>
            <p:cNvSpPr txBox="1"/>
            <p:nvPr/>
          </p:nvSpPr>
          <p:spPr>
            <a:xfrm>
              <a:off x="603654" y="1137693"/>
              <a:ext cx="3064106" cy="315187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Rappel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195AB5A-11F4-98CC-FFB6-0E35C86419E8}"/>
                </a:ext>
              </a:extLst>
            </p:cNvPr>
            <p:cNvSpPr txBox="1"/>
            <p:nvPr/>
          </p:nvSpPr>
          <p:spPr>
            <a:xfrm>
              <a:off x="3780347" y="1137693"/>
              <a:ext cx="2474826" cy="305027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Condition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E2F15F2B-5E74-C575-C40E-C781458FC852}"/>
                </a:ext>
              </a:extLst>
            </p:cNvPr>
            <p:cNvSpPr txBox="1"/>
            <p:nvPr/>
          </p:nvSpPr>
          <p:spPr>
            <a:xfrm>
              <a:off x="6367760" y="1137693"/>
              <a:ext cx="2474826" cy="305027"/>
            </a:xfrm>
            <a:prstGeom prst="roundRect">
              <a:avLst>
                <a:gd name="adj" fmla="val 3583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Cas 1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609416A7-17F1-06E8-E4D9-8D97482D9075}"/>
                </a:ext>
              </a:extLst>
            </p:cNvPr>
            <p:cNvSpPr txBox="1"/>
            <p:nvPr/>
          </p:nvSpPr>
          <p:spPr>
            <a:xfrm>
              <a:off x="8955174" y="1137693"/>
              <a:ext cx="2474826" cy="305027"/>
            </a:xfrm>
            <a:prstGeom prst="roundRect">
              <a:avLst>
                <a:gd name="adj" fmla="val 35835"/>
              </a:avLst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lvl="0" algn="ctr">
                <a:defRPr sz="2400" b="1">
                  <a:solidFill>
                    <a:schemeClr val="bg1"/>
                  </a:solidFill>
                  <a:latin typeface="Calibri"/>
                  <a:ea typeface="Calibri"/>
                  <a:cs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fr-FR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Cas 2</a:t>
              </a:r>
            </a:p>
          </p:txBody>
        </p:sp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79B928ED-E561-FC2F-E3BE-4C5C2B45C13C}"/>
              </a:ext>
            </a:extLst>
          </p:cNvPr>
          <p:cNvSpPr txBox="1"/>
          <p:nvPr/>
        </p:nvSpPr>
        <p:spPr>
          <a:xfrm>
            <a:off x="2861397" y="2345939"/>
            <a:ext cx="8595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Océan</a:t>
            </a:r>
          </a:p>
        </p:txBody>
      </p:sp>
      <p:grpSp>
        <p:nvGrpSpPr>
          <p:cNvPr id="115" name="Groupe 114">
            <a:extLst>
              <a:ext uri="{FF2B5EF4-FFF2-40B4-BE49-F238E27FC236}">
                <a16:creationId xmlns:a16="http://schemas.microsoft.com/office/drawing/2014/main" id="{21FC4D38-E2B2-96B9-FC6E-1D7737A4EEBB}"/>
              </a:ext>
            </a:extLst>
          </p:cNvPr>
          <p:cNvGrpSpPr/>
          <p:nvPr/>
        </p:nvGrpSpPr>
        <p:grpSpPr>
          <a:xfrm>
            <a:off x="2739496" y="3397574"/>
            <a:ext cx="2254902" cy="738355"/>
            <a:chOff x="2495656" y="3336614"/>
            <a:chExt cx="2254902" cy="738355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8D3E823-65DA-1377-8C85-FBB58A973B91}"/>
                </a:ext>
              </a:extLst>
            </p:cNvPr>
            <p:cNvSpPr txBox="1"/>
            <p:nvPr/>
          </p:nvSpPr>
          <p:spPr>
            <a:xfrm>
              <a:off x="2495656" y="3367083"/>
              <a:ext cx="145167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Roche mère</a:t>
              </a:r>
            </a:p>
            <a:p>
              <a:pPr algn="l"/>
              <a:endParaRPr lang="fr-FR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Forme libre : forme 28">
              <a:extLst>
                <a:ext uri="{FF2B5EF4-FFF2-40B4-BE49-F238E27FC236}">
                  <a16:creationId xmlns:a16="http://schemas.microsoft.com/office/drawing/2014/main" id="{59E36567-0A14-A469-0863-9C0AA22E7BB9}"/>
                </a:ext>
              </a:extLst>
            </p:cNvPr>
            <p:cNvSpPr/>
            <p:nvPr/>
          </p:nvSpPr>
          <p:spPr>
            <a:xfrm>
              <a:off x="3973664" y="3336614"/>
              <a:ext cx="776894" cy="735600"/>
            </a:xfrm>
            <a:custGeom>
              <a:avLst/>
              <a:gdLst>
                <a:gd name="connsiteX0" fmla="*/ 914657 w 1229465"/>
                <a:gd name="connsiteY0" fmla="*/ 155292 h 1245183"/>
                <a:gd name="connsiteX1" fmla="*/ 877711 w 1229465"/>
                <a:gd name="connsiteY1" fmla="*/ 16747 h 1245183"/>
                <a:gd name="connsiteX2" fmla="*/ 591384 w 1229465"/>
                <a:gd name="connsiteY2" fmla="*/ 7511 h 1245183"/>
                <a:gd name="connsiteX3" fmla="*/ 554438 w 1229465"/>
                <a:gd name="connsiteY3" fmla="*/ 62929 h 1245183"/>
                <a:gd name="connsiteX4" fmla="*/ 369711 w 1229465"/>
                <a:gd name="connsiteY4" fmla="*/ 72165 h 1245183"/>
                <a:gd name="connsiteX5" fmla="*/ 240402 w 1229465"/>
                <a:gd name="connsiteY5" fmla="*/ 349256 h 1245183"/>
                <a:gd name="connsiteX6" fmla="*/ 18729 w 1229465"/>
                <a:gd name="connsiteY6" fmla="*/ 386201 h 1245183"/>
                <a:gd name="connsiteX7" fmla="*/ 27966 w 1229465"/>
                <a:gd name="connsiteY7" fmla="*/ 783365 h 1245183"/>
                <a:gd name="connsiteX8" fmla="*/ 157275 w 1229465"/>
                <a:gd name="connsiteY8" fmla="*/ 1097401 h 1245183"/>
                <a:gd name="connsiteX9" fmla="*/ 388184 w 1229465"/>
                <a:gd name="connsiteY9" fmla="*/ 1226711 h 1245183"/>
                <a:gd name="connsiteX10" fmla="*/ 656038 w 1229465"/>
                <a:gd name="connsiteY10" fmla="*/ 1162056 h 1245183"/>
                <a:gd name="connsiteX11" fmla="*/ 766875 w 1229465"/>
                <a:gd name="connsiteY11" fmla="*/ 1245183 h 1245183"/>
                <a:gd name="connsiteX12" fmla="*/ 979311 w 1229465"/>
                <a:gd name="connsiteY12" fmla="*/ 1162056 h 1245183"/>
                <a:gd name="connsiteX13" fmla="*/ 1043966 w 1229465"/>
                <a:gd name="connsiteY13" fmla="*/ 977329 h 1245183"/>
                <a:gd name="connsiteX14" fmla="*/ 1136329 w 1229465"/>
                <a:gd name="connsiteY14" fmla="*/ 940383 h 1245183"/>
                <a:gd name="connsiteX15" fmla="*/ 1228693 w 1229465"/>
                <a:gd name="connsiteY15" fmla="*/ 626347 h 1245183"/>
                <a:gd name="connsiteX16" fmla="*/ 1164038 w 1229465"/>
                <a:gd name="connsiteY16" fmla="*/ 395438 h 1245183"/>
                <a:gd name="connsiteX17" fmla="*/ 914657 w 1229465"/>
                <a:gd name="connsiteY17" fmla="*/ 155292 h 1245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9465" h="1245183">
                  <a:moveTo>
                    <a:pt x="914657" y="155292"/>
                  </a:moveTo>
                  <a:cubicBezTo>
                    <a:pt x="866936" y="92177"/>
                    <a:pt x="931590" y="41377"/>
                    <a:pt x="877711" y="16747"/>
                  </a:cubicBezTo>
                  <a:cubicBezTo>
                    <a:pt x="823832" y="-7883"/>
                    <a:pt x="645263" y="-186"/>
                    <a:pt x="591384" y="7511"/>
                  </a:cubicBezTo>
                  <a:cubicBezTo>
                    <a:pt x="537505" y="15208"/>
                    <a:pt x="591383" y="52153"/>
                    <a:pt x="554438" y="62929"/>
                  </a:cubicBezTo>
                  <a:cubicBezTo>
                    <a:pt x="517492" y="73705"/>
                    <a:pt x="422050" y="24444"/>
                    <a:pt x="369711" y="72165"/>
                  </a:cubicBezTo>
                  <a:cubicBezTo>
                    <a:pt x="317372" y="119886"/>
                    <a:pt x="298899" y="296917"/>
                    <a:pt x="240402" y="349256"/>
                  </a:cubicBezTo>
                  <a:cubicBezTo>
                    <a:pt x="181905" y="401595"/>
                    <a:pt x="54135" y="313850"/>
                    <a:pt x="18729" y="386201"/>
                  </a:cubicBezTo>
                  <a:cubicBezTo>
                    <a:pt x="-16677" y="458552"/>
                    <a:pt x="4875" y="664832"/>
                    <a:pt x="27966" y="783365"/>
                  </a:cubicBezTo>
                  <a:cubicBezTo>
                    <a:pt x="51057" y="901898"/>
                    <a:pt x="97239" y="1023510"/>
                    <a:pt x="157275" y="1097401"/>
                  </a:cubicBezTo>
                  <a:cubicBezTo>
                    <a:pt x="217311" y="1171292"/>
                    <a:pt x="305057" y="1215935"/>
                    <a:pt x="388184" y="1226711"/>
                  </a:cubicBezTo>
                  <a:cubicBezTo>
                    <a:pt x="471311" y="1237487"/>
                    <a:pt x="592923" y="1158977"/>
                    <a:pt x="656038" y="1162056"/>
                  </a:cubicBezTo>
                  <a:cubicBezTo>
                    <a:pt x="719153" y="1165135"/>
                    <a:pt x="712996" y="1245183"/>
                    <a:pt x="766875" y="1245183"/>
                  </a:cubicBezTo>
                  <a:cubicBezTo>
                    <a:pt x="820754" y="1245183"/>
                    <a:pt x="933129" y="1206698"/>
                    <a:pt x="979311" y="1162056"/>
                  </a:cubicBezTo>
                  <a:cubicBezTo>
                    <a:pt x="1025493" y="1117414"/>
                    <a:pt x="1017796" y="1014274"/>
                    <a:pt x="1043966" y="977329"/>
                  </a:cubicBezTo>
                  <a:cubicBezTo>
                    <a:pt x="1070136" y="940384"/>
                    <a:pt x="1105541" y="998880"/>
                    <a:pt x="1136329" y="940383"/>
                  </a:cubicBezTo>
                  <a:cubicBezTo>
                    <a:pt x="1167117" y="881886"/>
                    <a:pt x="1224075" y="717171"/>
                    <a:pt x="1228693" y="626347"/>
                  </a:cubicBezTo>
                  <a:cubicBezTo>
                    <a:pt x="1233311" y="535523"/>
                    <a:pt x="1217917" y="475487"/>
                    <a:pt x="1164038" y="395438"/>
                  </a:cubicBezTo>
                  <a:cubicBezTo>
                    <a:pt x="1110159" y="315390"/>
                    <a:pt x="962378" y="218407"/>
                    <a:pt x="914657" y="155292"/>
                  </a:cubicBez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grpSp>
        <p:nvGrpSpPr>
          <p:cNvPr id="117" name="Groupe 116">
            <a:extLst>
              <a:ext uri="{FF2B5EF4-FFF2-40B4-BE49-F238E27FC236}">
                <a16:creationId xmlns:a16="http://schemas.microsoft.com/office/drawing/2014/main" id="{33FC4C7A-26EB-C0B2-74FF-7BEB211EE562}"/>
              </a:ext>
            </a:extLst>
          </p:cNvPr>
          <p:cNvGrpSpPr/>
          <p:nvPr/>
        </p:nvGrpSpPr>
        <p:grpSpPr>
          <a:xfrm>
            <a:off x="7026873" y="4606743"/>
            <a:ext cx="2559216" cy="1185713"/>
            <a:chOff x="7133553" y="4667703"/>
            <a:chExt cx="2559216" cy="1185713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25CC4AA-9E8D-ED55-7545-B15D0D7A9747}"/>
                </a:ext>
              </a:extLst>
            </p:cNvPr>
            <p:cNvSpPr txBox="1"/>
            <p:nvPr/>
          </p:nvSpPr>
          <p:spPr>
            <a:xfrm>
              <a:off x="7610740" y="5145530"/>
              <a:ext cx="208202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Roche </a:t>
              </a:r>
            </a:p>
            <a:p>
              <a:pPr algn="ctr"/>
              <a:r>
                <a:rPr lang="fr-FR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Métamorphique</a:t>
              </a:r>
            </a:p>
          </p:txBody>
        </p: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1315E732-32B0-56EE-8F97-2BA43801780D}"/>
                </a:ext>
              </a:extLst>
            </p:cNvPr>
            <p:cNvSpPr/>
            <p:nvPr/>
          </p:nvSpPr>
          <p:spPr>
            <a:xfrm>
              <a:off x="7133553" y="4667703"/>
              <a:ext cx="776894" cy="735600"/>
            </a:xfrm>
            <a:custGeom>
              <a:avLst/>
              <a:gdLst>
                <a:gd name="connsiteX0" fmla="*/ 914657 w 1229465"/>
                <a:gd name="connsiteY0" fmla="*/ 155292 h 1245183"/>
                <a:gd name="connsiteX1" fmla="*/ 877711 w 1229465"/>
                <a:gd name="connsiteY1" fmla="*/ 16747 h 1245183"/>
                <a:gd name="connsiteX2" fmla="*/ 591384 w 1229465"/>
                <a:gd name="connsiteY2" fmla="*/ 7511 h 1245183"/>
                <a:gd name="connsiteX3" fmla="*/ 554438 w 1229465"/>
                <a:gd name="connsiteY3" fmla="*/ 62929 h 1245183"/>
                <a:gd name="connsiteX4" fmla="*/ 369711 w 1229465"/>
                <a:gd name="connsiteY4" fmla="*/ 72165 h 1245183"/>
                <a:gd name="connsiteX5" fmla="*/ 240402 w 1229465"/>
                <a:gd name="connsiteY5" fmla="*/ 349256 h 1245183"/>
                <a:gd name="connsiteX6" fmla="*/ 18729 w 1229465"/>
                <a:gd name="connsiteY6" fmla="*/ 386201 h 1245183"/>
                <a:gd name="connsiteX7" fmla="*/ 27966 w 1229465"/>
                <a:gd name="connsiteY7" fmla="*/ 783365 h 1245183"/>
                <a:gd name="connsiteX8" fmla="*/ 157275 w 1229465"/>
                <a:gd name="connsiteY8" fmla="*/ 1097401 h 1245183"/>
                <a:gd name="connsiteX9" fmla="*/ 388184 w 1229465"/>
                <a:gd name="connsiteY9" fmla="*/ 1226711 h 1245183"/>
                <a:gd name="connsiteX10" fmla="*/ 656038 w 1229465"/>
                <a:gd name="connsiteY10" fmla="*/ 1162056 h 1245183"/>
                <a:gd name="connsiteX11" fmla="*/ 766875 w 1229465"/>
                <a:gd name="connsiteY11" fmla="*/ 1245183 h 1245183"/>
                <a:gd name="connsiteX12" fmla="*/ 979311 w 1229465"/>
                <a:gd name="connsiteY12" fmla="*/ 1162056 h 1245183"/>
                <a:gd name="connsiteX13" fmla="*/ 1043966 w 1229465"/>
                <a:gd name="connsiteY13" fmla="*/ 977329 h 1245183"/>
                <a:gd name="connsiteX14" fmla="*/ 1136329 w 1229465"/>
                <a:gd name="connsiteY14" fmla="*/ 940383 h 1245183"/>
                <a:gd name="connsiteX15" fmla="*/ 1228693 w 1229465"/>
                <a:gd name="connsiteY15" fmla="*/ 626347 h 1245183"/>
                <a:gd name="connsiteX16" fmla="*/ 1164038 w 1229465"/>
                <a:gd name="connsiteY16" fmla="*/ 395438 h 1245183"/>
                <a:gd name="connsiteX17" fmla="*/ 914657 w 1229465"/>
                <a:gd name="connsiteY17" fmla="*/ 155292 h 1245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9465" h="1245183">
                  <a:moveTo>
                    <a:pt x="914657" y="155292"/>
                  </a:moveTo>
                  <a:cubicBezTo>
                    <a:pt x="866936" y="92177"/>
                    <a:pt x="931590" y="41377"/>
                    <a:pt x="877711" y="16747"/>
                  </a:cubicBezTo>
                  <a:cubicBezTo>
                    <a:pt x="823832" y="-7883"/>
                    <a:pt x="645263" y="-186"/>
                    <a:pt x="591384" y="7511"/>
                  </a:cubicBezTo>
                  <a:cubicBezTo>
                    <a:pt x="537505" y="15208"/>
                    <a:pt x="591383" y="52153"/>
                    <a:pt x="554438" y="62929"/>
                  </a:cubicBezTo>
                  <a:cubicBezTo>
                    <a:pt x="517492" y="73705"/>
                    <a:pt x="422050" y="24444"/>
                    <a:pt x="369711" y="72165"/>
                  </a:cubicBezTo>
                  <a:cubicBezTo>
                    <a:pt x="317372" y="119886"/>
                    <a:pt x="298899" y="296917"/>
                    <a:pt x="240402" y="349256"/>
                  </a:cubicBezTo>
                  <a:cubicBezTo>
                    <a:pt x="181905" y="401595"/>
                    <a:pt x="54135" y="313850"/>
                    <a:pt x="18729" y="386201"/>
                  </a:cubicBezTo>
                  <a:cubicBezTo>
                    <a:pt x="-16677" y="458552"/>
                    <a:pt x="4875" y="664832"/>
                    <a:pt x="27966" y="783365"/>
                  </a:cubicBezTo>
                  <a:cubicBezTo>
                    <a:pt x="51057" y="901898"/>
                    <a:pt x="97239" y="1023510"/>
                    <a:pt x="157275" y="1097401"/>
                  </a:cubicBezTo>
                  <a:cubicBezTo>
                    <a:pt x="217311" y="1171292"/>
                    <a:pt x="305057" y="1215935"/>
                    <a:pt x="388184" y="1226711"/>
                  </a:cubicBezTo>
                  <a:cubicBezTo>
                    <a:pt x="471311" y="1237487"/>
                    <a:pt x="592923" y="1158977"/>
                    <a:pt x="656038" y="1162056"/>
                  </a:cubicBezTo>
                  <a:cubicBezTo>
                    <a:pt x="719153" y="1165135"/>
                    <a:pt x="712996" y="1245183"/>
                    <a:pt x="766875" y="1245183"/>
                  </a:cubicBezTo>
                  <a:cubicBezTo>
                    <a:pt x="820754" y="1245183"/>
                    <a:pt x="933129" y="1206698"/>
                    <a:pt x="979311" y="1162056"/>
                  </a:cubicBezTo>
                  <a:cubicBezTo>
                    <a:pt x="1025493" y="1117414"/>
                    <a:pt x="1017796" y="1014274"/>
                    <a:pt x="1043966" y="977329"/>
                  </a:cubicBezTo>
                  <a:cubicBezTo>
                    <a:pt x="1070136" y="940384"/>
                    <a:pt x="1105541" y="998880"/>
                    <a:pt x="1136329" y="940383"/>
                  </a:cubicBezTo>
                  <a:cubicBezTo>
                    <a:pt x="1167117" y="881886"/>
                    <a:pt x="1224075" y="717171"/>
                    <a:pt x="1228693" y="626347"/>
                  </a:cubicBezTo>
                  <a:cubicBezTo>
                    <a:pt x="1233311" y="535523"/>
                    <a:pt x="1217917" y="475487"/>
                    <a:pt x="1164038" y="395438"/>
                  </a:cubicBezTo>
                  <a:cubicBezTo>
                    <a:pt x="1110159" y="315390"/>
                    <a:pt x="962378" y="218407"/>
                    <a:pt x="914657" y="155292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l="-2000" t="-3000" r="-9000" b="-3000"/>
              </a:stretch>
            </a:blip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0DE6880-0AF8-405A-9ABD-6F1000D78C48}"/>
              </a:ext>
            </a:extLst>
          </p:cNvPr>
          <p:cNvGrpSpPr/>
          <p:nvPr/>
        </p:nvGrpSpPr>
        <p:grpSpPr>
          <a:xfrm>
            <a:off x="8836460" y="2187351"/>
            <a:ext cx="2887927" cy="3083370"/>
            <a:chOff x="8836460" y="2187351"/>
            <a:chExt cx="2887927" cy="3083370"/>
          </a:xfrm>
        </p:grpSpPr>
        <p:grpSp>
          <p:nvGrpSpPr>
            <p:cNvPr id="80" name="Groupe 79">
              <a:extLst>
                <a:ext uri="{FF2B5EF4-FFF2-40B4-BE49-F238E27FC236}">
                  <a16:creationId xmlns:a16="http://schemas.microsoft.com/office/drawing/2014/main" id="{1DD76A6D-87A1-19CB-3F62-A1141E60B32C}"/>
                </a:ext>
              </a:extLst>
            </p:cNvPr>
            <p:cNvGrpSpPr/>
            <p:nvPr/>
          </p:nvGrpSpPr>
          <p:grpSpPr>
            <a:xfrm>
              <a:off x="8836460" y="2187351"/>
              <a:ext cx="2887927" cy="3083370"/>
              <a:chOff x="9011825" y="1799044"/>
              <a:chExt cx="2887927" cy="3083370"/>
            </a:xfrm>
          </p:grpSpPr>
          <p:grpSp>
            <p:nvGrpSpPr>
              <p:cNvPr id="82" name="Groupe 81">
                <a:extLst>
                  <a:ext uri="{FF2B5EF4-FFF2-40B4-BE49-F238E27FC236}">
                    <a16:creationId xmlns:a16="http://schemas.microsoft.com/office/drawing/2014/main" id="{21960801-E561-6AA3-1BCF-A8B0DF73342E}"/>
                  </a:ext>
                </a:extLst>
              </p:cNvPr>
              <p:cNvGrpSpPr/>
              <p:nvPr/>
            </p:nvGrpSpPr>
            <p:grpSpPr>
              <a:xfrm>
                <a:off x="9011825" y="1799044"/>
                <a:ext cx="1210011" cy="1819878"/>
                <a:chOff x="7577472" y="2561585"/>
                <a:chExt cx="1549399" cy="2330324"/>
              </a:xfrm>
            </p:grpSpPr>
            <p:sp>
              <p:nvSpPr>
                <p:cNvPr id="101" name="ZoneTexte 100">
                  <a:extLst>
                    <a:ext uri="{FF2B5EF4-FFF2-40B4-BE49-F238E27FC236}">
                      <a16:creationId xmlns:a16="http://schemas.microsoft.com/office/drawing/2014/main" id="{3982A9AD-EFB1-0A3A-B9DD-D7A21565D60E}"/>
                    </a:ext>
                  </a:extLst>
                </p:cNvPr>
                <p:cNvSpPr txBox="1"/>
                <p:nvPr/>
              </p:nvSpPr>
              <p:spPr>
                <a:xfrm>
                  <a:off x="7577472" y="4491799"/>
                  <a:ext cx="154939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fr-FR" sz="20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Température</a:t>
                  </a:r>
                </a:p>
              </p:txBody>
            </p:sp>
            <p:sp>
              <p:nvSpPr>
                <p:cNvPr id="102" name="Forme libre : forme 101">
                  <a:extLst>
                    <a:ext uri="{FF2B5EF4-FFF2-40B4-BE49-F238E27FC236}">
                      <a16:creationId xmlns:a16="http://schemas.microsoft.com/office/drawing/2014/main" id="{8CD937DC-CD81-7267-FC0E-0C8DFF8B281A}"/>
                    </a:ext>
                  </a:extLst>
                </p:cNvPr>
                <p:cNvSpPr/>
                <p:nvPr/>
              </p:nvSpPr>
              <p:spPr>
                <a:xfrm>
                  <a:off x="8066210" y="2561585"/>
                  <a:ext cx="546100" cy="1671320"/>
                </a:xfrm>
                <a:custGeom>
                  <a:avLst/>
                  <a:gdLst>
                    <a:gd name="connsiteX0" fmla="*/ 200661 w 546100"/>
                    <a:gd name="connsiteY0" fmla="*/ 0 h 1671320"/>
                    <a:gd name="connsiteX1" fmla="*/ 353059 w 546100"/>
                    <a:gd name="connsiteY1" fmla="*/ 0 h 1671320"/>
                    <a:gd name="connsiteX2" fmla="*/ 391160 w 546100"/>
                    <a:gd name="connsiteY2" fmla="*/ 38101 h 1671320"/>
                    <a:gd name="connsiteX3" fmla="*/ 391160 w 546100"/>
                    <a:gd name="connsiteY3" fmla="*/ 1161861 h 1671320"/>
                    <a:gd name="connsiteX4" fmla="*/ 466126 w 546100"/>
                    <a:gd name="connsiteY4" fmla="*/ 1211699 h 1671320"/>
                    <a:gd name="connsiteX5" fmla="*/ 546100 w 546100"/>
                    <a:gd name="connsiteY5" fmla="*/ 1402080 h 1671320"/>
                    <a:gd name="connsiteX6" fmla="*/ 273050 w 546100"/>
                    <a:gd name="connsiteY6" fmla="*/ 1671320 h 1671320"/>
                    <a:gd name="connsiteX7" fmla="*/ 0 w 546100"/>
                    <a:gd name="connsiteY7" fmla="*/ 1402080 h 1671320"/>
                    <a:gd name="connsiteX8" fmla="*/ 79974 w 546100"/>
                    <a:gd name="connsiteY8" fmla="*/ 1211699 h 1671320"/>
                    <a:gd name="connsiteX9" fmla="*/ 162560 w 546100"/>
                    <a:gd name="connsiteY9" fmla="*/ 1156795 h 1671320"/>
                    <a:gd name="connsiteX10" fmla="*/ 162560 w 546100"/>
                    <a:gd name="connsiteY10" fmla="*/ 38101 h 1671320"/>
                    <a:gd name="connsiteX11" fmla="*/ 200661 w 546100"/>
                    <a:gd name="connsiteY11" fmla="*/ 0 h 1671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46100" h="1671320">
                      <a:moveTo>
                        <a:pt x="200661" y="0"/>
                      </a:moveTo>
                      <a:lnTo>
                        <a:pt x="353059" y="0"/>
                      </a:lnTo>
                      <a:cubicBezTo>
                        <a:pt x="374102" y="0"/>
                        <a:pt x="391160" y="17058"/>
                        <a:pt x="391160" y="38101"/>
                      </a:cubicBezTo>
                      <a:lnTo>
                        <a:pt x="391160" y="1161861"/>
                      </a:lnTo>
                      <a:lnTo>
                        <a:pt x="466126" y="1211699"/>
                      </a:lnTo>
                      <a:cubicBezTo>
                        <a:pt x="515538" y="1260422"/>
                        <a:pt x="546100" y="1327732"/>
                        <a:pt x="546100" y="1402080"/>
                      </a:cubicBezTo>
                      <a:cubicBezTo>
                        <a:pt x="546100" y="1550777"/>
                        <a:pt x="423851" y="1671320"/>
                        <a:pt x="273050" y="1671320"/>
                      </a:cubicBezTo>
                      <a:cubicBezTo>
                        <a:pt x="122249" y="1671320"/>
                        <a:pt x="0" y="1550777"/>
                        <a:pt x="0" y="1402080"/>
                      </a:cubicBezTo>
                      <a:cubicBezTo>
                        <a:pt x="0" y="1327732"/>
                        <a:pt x="30562" y="1260422"/>
                        <a:pt x="79974" y="1211699"/>
                      </a:cubicBezTo>
                      <a:lnTo>
                        <a:pt x="162560" y="1156795"/>
                      </a:lnTo>
                      <a:lnTo>
                        <a:pt x="162560" y="38101"/>
                      </a:lnTo>
                      <a:cubicBezTo>
                        <a:pt x="162560" y="17058"/>
                        <a:pt x="179618" y="0"/>
                        <a:pt x="200661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fr-FR" dirty="0"/>
                </a:p>
              </p:txBody>
            </p:sp>
            <p:sp>
              <p:nvSpPr>
                <p:cNvPr id="103" name="Ellipse 102">
                  <a:extLst>
                    <a:ext uri="{FF2B5EF4-FFF2-40B4-BE49-F238E27FC236}">
                      <a16:creationId xmlns:a16="http://schemas.microsoft.com/office/drawing/2014/main" id="{97DD1D17-8C57-91A6-4B8C-A94913DE74B2}"/>
                    </a:ext>
                  </a:extLst>
                </p:cNvPr>
                <p:cNvSpPr/>
                <p:nvPr/>
              </p:nvSpPr>
              <p:spPr>
                <a:xfrm>
                  <a:off x="8127170" y="3742685"/>
                  <a:ext cx="432000" cy="4320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18DFC61A-FF16-3C93-6778-B58EAB49BD67}"/>
                    </a:ext>
                  </a:extLst>
                </p:cNvPr>
                <p:cNvSpPr/>
                <p:nvPr/>
              </p:nvSpPr>
              <p:spPr>
                <a:xfrm>
                  <a:off x="8294810" y="3168450"/>
                  <a:ext cx="91441" cy="736795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05" name="Connecteur droit 104">
                  <a:extLst>
                    <a:ext uri="{FF2B5EF4-FFF2-40B4-BE49-F238E27FC236}">
                      <a16:creationId xmlns:a16="http://schemas.microsoft.com/office/drawing/2014/main" id="{53C22D41-0A84-CE20-47B1-C4507C57A0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458386" y="2695189"/>
                  <a:ext cx="72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Connecteur droit 105">
                  <a:extLst>
                    <a:ext uri="{FF2B5EF4-FFF2-40B4-BE49-F238E27FC236}">
                      <a16:creationId xmlns:a16="http://schemas.microsoft.com/office/drawing/2014/main" id="{54F71247-3564-AD9A-8317-19FEE08F2F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458386" y="2849282"/>
                  <a:ext cx="72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Connecteur droit 106">
                  <a:extLst>
                    <a:ext uri="{FF2B5EF4-FFF2-40B4-BE49-F238E27FC236}">
                      <a16:creationId xmlns:a16="http://schemas.microsoft.com/office/drawing/2014/main" id="{01F50FF9-8D6B-7D06-961D-1B0B37CC39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458386" y="3157468"/>
                  <a:ext cx="72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Connecteur droit 107">
                  <a:extLst>
                    <a:ext uri="{FF2B5EF4-FFF2-40B4-BE49-F238E27FC236}">
                      <a16:creationId xmlns:a16="http://schemas.microsoft.com/office/drawing/2014/main" id="{764BFF2B-5B63-B4CB-5E6C-A9002F50DD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458386" y="3003375"/>
                  <a:ext cx="72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Connecteur droit 108">
                  <a:extLst>
                    <a:ext uri="{FF2B5EF4-FFF2-40B4-BE49-F238E27FC236}">
                      <a16:creationId xmlns:a16="http://schemas.microsoft.com/office/drawing/2014/main" id="{F8FA7005-4ADB-E1DE-CEFE-FEC415AC45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458386" y="3311561"/>
                  <a:ext cx="72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Connecteur droit 109">
                  <a:extLst>
                    <a:ext uri="{FF2B5EF4-FFF2-40B4-BE49-F238E27FC236}">
                      <a16:creationId xmlns:a16="http://schemas.microsoft.com/office/drawing/2014/main" id="{44335E47-4CEA-4656-634A-8F0240388D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458386" y="3465654"/>
                  <a:ext cx="72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Connecteur droit 110">
                  <a:extLst>
                    <a:ext uri="{FF2B5EF4-FFF2-40B4-BE49-F238E27FC236}">
                      <a16:creationId xmlns:a16="http://schemas.microsoft.com/office/drawing/2014/main" id="{EF6EE344-7184-CA69-B6FF-1F90A7BA2B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458386" y="3619749"/>
                  <a:ext cx="720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5" name="Groupe 84">
                <a:extLst>
                  <a:ext uri="{FF2B5EF4-FFF2-40B4-BE49-F238E27FC236}">
                    <a16:creationId xmlns:a16="http://schemas.microsoft.com/office/drawing/2014/main" id="{0D1DA659-2A80-1875-62C6-83A0D67E2703}"/>
                  </a:ext>
                </a:extLst>
              </p:cNvPr>
              <p:cNvGrpSpPr/>
              <p:nvPr/>
            </p:nvGrpSpPr>
            <p:grpSpPr>
              <a:xfrm>
                <a:off x="10563077" y="1963273"/>
                <a:ext cx="1090201" cy="1670692"/>
                <a:chOff x="10043124" y="2789445"/>
                <a:chExt cx="1395984" cy="2139293"/>
              </a:xfrm>
            </p:grpSpPr>
            <p:sp>
              <p:nvSpPr>
                <p:cNvPr id="87" name="ZoneTexte 86">
                  <a:extLst>
                    <a:ext uri="{FF2B5EF4-FFF2-40B4-BE49-F238E27FC236}">
                      <a16:creationId xmlns:a16="http://schemas.microsoft.com/office/drawing/2014/main" id="{6683D86F-1C64-E673-88C5-BC1E00B59BD9}"/>
                    </a:ext>
                  </a:extLst>
                </p:cNvPr>
                <p:cNvSpPr txBox="1"/>
                <p:nvPr/>
              </p:nvSpPr>
              <p:spPr>
                <a:xfrm>
                  <a:off x="10207528" y="4528628"/>
                  <a:ext cx="108266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fr-FR" sz="20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Pression</a:t>
                  </a:r>
                </a:p>
              </p:txBody>
            </p:sp>
            <p:sp>
              <p:nvSpPr>
                <p:cNvPr id="88" name="Ellipse 87">
                  <a:extLst>
                    <a:ext uri="{FF2B5EF4-FFF2-40B4-BE49-F238E27FC236}">
                      <a16:creationId xmlns:a16="http://schemas.microsoft.com/office/drawing/2014/main" id="{5357E5A7-A7F5-24B7-CC5F-99D5BA0E0706}"/>
                    </a:ext>
                  </a:extLst>
                </p:cNvPr>
                <p:cNvSpPr/>
                <p:nvPr/>
              </p:nvSpPr>
              <p:spPr>
                <a:xfrm>
                  <a:off x="10043124" y="2789445"/>
                  <a:ext cx="1395984" cy="1383792"/>
                </a:xfrm>
                <a:prstGeom prst="ellipse">
                  <a:avLst/>
                </a:prstGeom>
                <a:noFill/>
                <a:ln w="7620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89" name="Connecteur droit 88">
                  <a:extLst>
                    <a:ext uri="{FF2B5EF4-FFF2-40B4-BE49-F238E27FC236}">
                      <a16:creationId xmlns:a16="http://schemas.microsoft.com/office/drawing/2014/main" id="{400F541D-DFAE-53D0-0B7C-EC282142BCE2}"/>
                    </a:ext>
                  </a:extLst>
                </p:cNvPr>
                <p:cNvCxnSpPr>
                  <a:cxnSpLocks/>
                  <a:stCxn id="88" idx="0"/>
                  <a:endCxn id="88" idx="4"/>
                </p:cNvCxnSpPr>
                <p:nvPr/>
              </p:nvCxnSpPr>
              <p:spPr>
                <a:xfrm>
                  <a:off x="10741116" y="2789445"/>
                  <a:ext cx="0" cy="138379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Connecteur droit 89">
                  <a:extLst>
                    <a:ext uri="{FF2B5EF4-FFF2-40B4-BE49-F238E27FC236}">
                      <a16:creationId xmlns:a16="http://schemas.microsoft.com/office/drawing/2014/main" id="{50E3E539-51EB-C299-ADA2-6C22A90153BC}"/>
                    </a:ext>
                  </a:extLst>
                </p:cNvPr>
                <p:cNvCxnSpPr>
                  <a:cxnSpLocks/>
                  <a:stCxn id="88" idx="2"/>
                  <a:endCxn id="88" idx="6"/>
                </p:cNvCxnSpPr>
                <p:nvPr/>
              </p:nvCxnSpPr>
              <p:spPr>
                <a:xfrm>
                  <a:off x="10043124" y="3481341"/>
                  <a:ext cx="1395984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Connecteur droit 90">
                  <a:extLst>
                    <a:ext uri="{FF2B5EF4-FFF2-40B4-BE49-F238E27FC236}">
                      <a16:creationId xmlns:a16="http://schemas.microsoft.com/office/drawing/2014/main" id="{E62BC86A-6381-1E94-B2DD-95C118542B00}"/>
                    </a:ext>
                  </a:extLst>
                </p:cNvPr>
                <p:cNvCxnSpPr>
                  <a:cxnSpLocks/>
                  <a:stCxn id="88" idx="7"/>
                  <a:endCxn id="97" idx="3"/>
                </p:cNvCxnSpPr>
                <p:nvPr/>
              </p:nvCxnSpPr>
              <p:spPr>
                <a:xfrm flipH="1">
                  <a:off x="10407398" y="2992097"/>
                  <a:ext cx="827273" cy="809138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Connecteur droit 91">
                  <a:extLst>
                    <a:ext uri="{FF2B5EF4-FFF2-40B4-BE49-F238E27FC236}">
                      <a16:creationId xmlns:a16="http://schemas.microsoft.com/office/drawing/2014/main" id="{B75B0EBE-27FD-2B74-1B53-B9641DCB8BFA}"/>
                    </a:ext>
                  </a:extLst>
                </p:cNvPr>
                <p:cNvCxnSpPr>
                  <a:cxnSpLocks/>
                  <a:stCxn id="88" idx="1"/>
                  <a:endCxn id="97" idx="5"/>
                </p:cNvCxnSpPr>
                <p:nvPr/>
              </p:nvCxnSpPr>
              <p:spPr>
                <a:xfrm>
                  <a:off x="10247561" y="2992097"/>
                  <a:ext cx="770777" cy="809138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Connecteur droit 92">
                  <a:extLst>
                    <a:ext uri="{FF2B5EF4-FFF2-40B4-BE49-F238E27FC236}">
                      <a16:creationId xmlns:a16="http://schemas.microsoft.com/office/drawing/2014/main" id="{FBE4ED2A-13CA-3CA5-8B58-7FD8C22BC0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457652" y="2850405"/>
                  <a:ext cx="548640" cy="90000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Connecteur droit 93">
                  <a:extLst>
                    <a:ext uri="{FF2B5EF4-FFF2-40B4-BE49-F238E27FC236}">
                      <a16:creationId xmlns:a16="http://schemas.microsoft.com/office/drawing/2014/main" id="{821A6AA3-1BB6-B50F-801D-D48DCC08517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75940" y="2844309"/>
                  <a:ext cx="384048" cy="896112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Connecteur droit 94">
                  <a:extLst>
                    <a:ext uri="{FF2B5EF4-FFF2-40B4-BE49-F238E27FC236}">
                      <a16:creationId xmlns:a16="http://schemas.microsoft.com/office/drawing/2014/main" id="{CEBAB56A-2F1F-45C1-7596-438B4804CB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10180" y="3197877"/>
                  <a:ext cx="1249680" cy="542544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Connecteur droit 95">
                  <a:extLst>
                    <a:ext uri="{FF2B5EF4-FFF2-40B4-BE49-F238E27FC236}">
                      <a16:creationId xmlns:a16="http://schemas.microsoft.com/office/drawing/2014/main" id="{AF2D13B0-A402-F73C-7F3E-8369ECC50A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128468" y="3216165"/>
                  <a:ext cx="1231392" cy="505968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7" name="Ellipse 96">
                  <a:extLst>
                    <a:ext uri="{FF2B5EF4-FFF2-40B4-BE49-F238E27FC236}">
                      <a16:creationId xmlns:a16="http://schemas.microsoft.com/office/drawing/2014/main" id="{8993F391-4A16-1EF1-5392-C3BC2A9254D0}"/>
                    </a:ext>
                  </a:extLst>
                </p:cNvPr>
                <p:cNvSpPr/>
                <p:nvPr/>
              </p:nvSpPr>
              <p:spPr>
                <a:xfrm>
                  <a:off x="10280868" y="3063765"/>
                  <a:ext cx="864000" cy="8640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8" name="ZoneTexte 97">
                  <a:extLst>
                    <a:ext uri="{FF2B5EF4-FFF2-40B4-BE49-F238E27FC236}">
                      <a16:creationId xmlns:a16="http://schemas.microsoft.com/office/drawing/2014/main" id="{8F42F8C8-C005-23E2-F222-FE35081CFB7B}"/>
                    </a:ext>
                  </a:extLst>
                </p:cNvPr>
                <p:cNvSpPr txBox="1"/>
                <p:nvPr/>
              </p:nvSpPr>
              <p:spPr>
                <a:xfrm>
                  <a:off x="10143216" y="3623593"/>
                  <a:ext cx="907621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fr-FR" sz="11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Pression Bar</a:t>
                  </a:r>
                </a:p>
              </p:txBody>
            </p:sp>
            <p:sp>
              <p:nvSpPr>
                <p:cNvPr id="99" name="Ellipse 98">
                  <a:extLst>
                    <a:ext uri="{FF2B5EF4-FFF2-40B4-BE49-F238E27FC236}">
                      <a16:creationId xmlns:a16="http://schemas.microsoft.com/office/drawing/2014/main" id="{D2137956-8BBA-4C7E-C71C-B16F58A8B820}"/>
                    </a:ext>
                  </a:extLst>
                </p:cNvPr>
                <p:cNvSpPr/>
                <p:nvPr/>
              </p:nvSpPr>
              <p:spPr>
                <a:xfrm>
                  <a:off x="10652724" y="3392949"/>
                  <a:ext cx="176784" cy="170688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100" name="Connecteur droit avec flèche 99">
                  <a:extLst>
                    <a:ext uri="{FF2B5EF4-FFF2-40B4-BE49-F238E27FC236}">
                      <a16:creationId xmlns:a16="http://schemas.microsoft.com/office/drawing/2014/main" id="{AF773FFE-94FD-936D-80F1-D82EEC7B28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0744710" y="3484935"/>
                  <a:ext cx="445707" cy="165044"/>
                </a:xfrm>
                <a:prstGeom prst="straightConnector1">
                  <a:avLst/>
                </a:prstGeom>
                <a:ln w="38100">
                  <a:solidFill>
                    <a:srgbClr val="C00000"/>
                  </a:solidFill>
                  <a:headEnd type="triangl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6" name="ZoneTexte 85">
                <a:extLst>
                  <a:ext uri="{FF2B5EF4-FFF2-40B4-BE49-F238E27FC236}">
                    <a16:creationId xmlns:a16="http://schemas.microsoft.com/office/drawing/2014/main" id="{8827E812-1186-C5E4-7F81-6917FEDDE3F1}"/>
                  </a:ext>
                </a:extLst>
              </p:cNvPr>
              <p:cNvSpPr txBox="1"/>
              <p:nvPr/>
            </p:nvSpPr>
            <p:spPr>
              <a:xfrm>
                <a:off x="10380910" y="4016830"/>
                <a:ext cx="1518842" cy="865584"/>
              </a:xfrm>
              <a:prstGeom prst="roundRect">
                <a:avLst>
                  <a:gd name="adj" fmla="val 25715"/>
                </a:avLst>
              </a:prstGeom>
              <a:solidFill>
                <a:srgbClr val="C000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2000" b="1" i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Un facteur dominant</a:t>
                </a:r>
              </a:p>
            </p:txBody>
          </p:sp>
        </p:grp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E85ADD1B-4569-6DB0-A110-7BACAA8F2AB7}"/>
                </a:ext>
              </a:extLst>
            </p:cNvPr>
            <p:cNvCxnSpPr>
              <a:cxnSpLocks/>
              <a:stCxn id="86" idx="0"/>
            </p:cNvCxnSpPr>
            <p:nvPr/>
          </p:nvCxnSpPr>
          <p:spPr>
            <a:xfrm flipV="1">
              <a:off x="10964966" y="4133088"/>
              <a:ext cx="0" cy="272049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554257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92361-CB41-C500-11A5-5696B1EC4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3A9575-357F-DDFA-5ED3-A93081189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8" y="444179"/>
            <a:ext cx="10277091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 récapitule.</a:t>
            </a:r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BA0D1FBA-F9A8-A636-836B-42C0D3C8465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62747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A054821-B57D-59F5-F356-E9F7DE16A4D7}"/>
              </a:ext>
            </a:extLst>
          </p:cNvPr>
          <p:cNvSpPr txBox="1"/>
          <p:nvPr/>
        </p:nvSpPr>
        <p:spPr>
          <a:xfrm>
            <a:off x="733312" y="2027443"/>
            <a:ext cx="10551459" cy="461665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/>
              <a:t>Processus de formation des roches métamorphiques   </a:t>
            </a:r>
          </a:p>
        </p:txBody>
      </p:sp>
      <p:pic>
        <p:nvPicPr>
          <p:cNvPr id="3" name="Image 2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768B344-9117-F905-5FA7-6C86C5BE438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9F4E8"/>
              </a:clrFrom>
              <a:clrTo>
                <a:srgbClr val="E9F4E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9650" y="3216668"/>
            <a:ext cx="10612563" cy="20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0275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84328F-9260-2AC3-D17D-926965718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311519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FED4DC-4D24-49F9-47BD-729AD9D43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316" y="399365"/>
            <a:ext cx="10778296" cy="625980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Notre tâche consiste à décrire les processus impliqués dans la formation des roches métamorphiques.</a:t>
            </a:r>
            <a:b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b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BD8B40-CD58-1B43-CB76-A861CE5E35E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80290" y="689687"/>
            <a:ext cx="10277475" cy="268287"/>
          </a:xfrm>
        </p:spPr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Indiquer les différents supports utilisés et les étapes à suivre pour réaliser cette tâche.</a:t>
            </a:r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0669E6B1-1B70-976E-CBEA-81DA3071FB5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7916" y="497458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à coins arrondis 6">
            <a:extLst>
              <a:ext uri="{FF2B5EF4-FFF2-40B4-BE49-F238E27FC236}">
                <a16:creationId xmlns:a16="http://schemas.microsoft.com/office/drawing/2014/main" id="{75E8FA03-1EAB-8A53-4775-38F04D156E40}"/>
              </a:ext>
            </a:extLst>
          </p:cNvPr>
          <p:cNvSpPr/>
          <p:nvPr/>
        </p:nvSpPr>
        <p:spPr>
          <a:xfrm>
            <a:off x="343495" y="1735494"/>
            <a:ext cx="11056025" cy="4914988"/>
          </a:xfrm>
          <a:prstGeom prst="roundRect">
            <a:avLst>
              <a:gd name="adj" fmla="val 5694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1800"/>
              </a:spcBef>
              <a:spcAft>
                <a:spcPts val="1800"/>
              </a:spcAft>
              <a:defRPr/>
            </a:pPr>
            <a:endParaRPr lang="fr-FR" b="1" noProof="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à coins arrondis 4">
            <a:extLst>
              <a:ext uri="{FF2B5EF4-FFF2-40B4-BE49-F238E27FC236}">
                <a16:creationId xmlns:a16="http://schemas.microsoft.com/office/drawing/2014/main" id="{E2B8CBC6-AD1A-EC69-CECB-FD87C15A46F0}"/>
              </a:ext>
            </a:extLst>
          </p:cNvPr>
          <p:cNvSpPr/>
          <p:nvPr/>
        </p:nvSpPr>
        <p:spPr>
          <a:xfrm>
            <a:off x="343495" y="1202709"/>
            <a:ext cx="2519464" cy="466928"/>
          </a:xfrm>
          <a:prstGeom prst="roundRect">
            <a:avLst/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Tâche à réussir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67B457-6BD9-19E6-C31E-12813BF04C1C}"/>
              </a:ext>
            </a:extLst>
          </p:cNvPr>
          <p:cNvSpPr txBox="1"/>
          <p:nvPr/>
        </p:nvSpPr>
        <p:spPr>
          <a:xfrm>
            <a:off x="5405376" y="2938098"/>
            <a:ext cx="5879940" cy="3560684"/>
          </a:xfrm>
          <a:prstGeom prst="roundRect">
            <a:avLst>
              <a:gd name="adj" fmla="val 5952"/>
            </a:avLst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>
              <a:spcBef>
                <a:spcPts val="1800"/>
              </a:spcBef>
              <a:spcAft>
                <a:spcPts val="180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fr-FR" sz="24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</a:t>
            </a:r>
            <a:r>
              <a:rPr lang="fr-FR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J’identifie </a:t>
            </a:r>
            <a:r>
              <a:rPr lang="fr-FR" sz="24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facteurs responsables de la formation d’une roche métamorphique.</a:t>
            </a:r>
          </a:p>
          <a:p>
            <a:pPr algn="just">
              <a:lnSpc>
                <a:spcPct val="150000"/>
              </a:lnSpc>
            </a:pPr>
            <a:r>
              <a:rPr lang="fr-FR" sz="24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 je </a:t>
            </a:r>
            <a:r>
              <a:rPr lang="fr-FR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décris</a:t>
            </a:r>
            <a:r>
              <a:rPr lang="fr-FR" sz="24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les processus impliqués dans la formation de  cette  roche métamorphique.</a:t>
            </a:r>
          </a:p>
        </p:txBody>
      </p:sp>
      <p:sp>
        <p:nvSpPr>
          <p:cNvPr id="6" name="Rectangle à coins arrondis 3">
            <a:extLst>
              <a:ext uri="{FF2B5EF4-FFF2-40B4-BE49-F238E27FC236}">
                <a16:creationId xmlns:a16="http://schemas.microsoft.com/office/drawing/2014/main" id="{5E5E85B4-40BF-81A1-208F-E8837DA931B5}"/>
              </a:ext>
            </a:extLst>
          </p:cNvPr>
          <p:cNvSpPr/>
          <p:nvPr/>
        </p:nvSpPr>
        <p:spPr>
          <a:xfrm>
            <a:off x="449340" y="1872158"/>
            <a:ext cx="4239201" cy="100993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Support : </a:t>
            </a:r>
            <a:br>
              <a:rPr lang="fr-FR" b="1" noProof="0" dirty="0">
                <a:solidFill>
                  <a:schemeClr val="tx1"/>
                </a:solidFill>
              </a:rPr>
            </a:br>
            <a:r>
              <a:rPr lang="fr-FR" b="1" noProof="0" dirty="0">
                <a:solidFill>
                  <a:schemeClr val="tx1"/>
                </a:solidFill>
                <a:sym typeface="Calibri"/>
              </a:rPr>
              <a:t>Modèle de formation des roches métamorphiques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76ABFC-731A-BD91-AB35-F29EEF3CE21E}"/>
              </a:ext>
            </a:extLst>
          </p:cNvPr>
          <p:cNvSpPr txBox="1"/>
          <p:nvPr/>
        </p:nvSpPr>
        <p:spPr>
          <a:xfrm>
            <a:off x="4981588" y="2028203"/>
            <a:ext cx="680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noProof="0" dirty="0">
                <a:latin typeface="Arial" panose="020B0604020202020204" pitchFamily="34" charset="0"/>
                <a:cs typeface="Arial" panose="020B0604020202020204" pitchFamily="34" charset="0"/>
              </a:rPr>
              <a:t>Je réalise ma tâche </a:t>
            </a:r>
            <a:br>
              <a:rPr lang="fr-FR" sz="2000" b="1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noProof="0" dirty="0">
                <a:latin typeface="Arial" panose="020B0604020202020204" pitchFamily="34" charset="0"/>
                <a:cs typeface="Arial" panose="020B0604020202020204" pitchFamily="34" charset="0"/>
              </a:rPr>
              <a:t>en répondant aux deux consignes : </a:t>
            </a:r>
          </a:p>
          <a:p>
            <a:pPr algn="ctr"/>
            <a:r>
              <a:rPr lang="fr-FR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C69E50-21E9-A012-E71A-8FA9DAFCA6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252" y="3576060"/>
            <a:ext cx="4774073" cy="208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95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C0000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82E87B-33D1-24C2-2293-200ACAD4C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E09D3F-12D0-3409-B725-95F543C48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72" y="381965"/>
            <a:ext cx="10766562" cy="503371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la première consigne, afin d’identifier les facteurs responsables de la formation d’une roche métamorphique, je dois les repérer dans le document.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F2D21C3-EAB6-D810-09BD-BA792DFA6C1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69198" y="940713"/>
            <a:ext cx="10277475" cy="268287"/>
          </a:xfrm>
        </p:spPr>
        <p:txBody>
          <a:bodyPr/>
          <a:lstStyle/>
          <a:p>
            <a:r>
              <a:rPr lang="fr-FR" noProof="0" dirty="0"/>
              <a:t>.</a:t>
            </a:r>
          </a:p>
        </p:txBody>
      </p:sp>
      <p:pic>
        <p:nvPicPr>
          <p:cNvPr id="3" name="Google Shape;289;p51">
            <a:extLst>
              <a:ext uri="{FF2B5EF4-FFF2-40B4-BE49-F238E27FC236}">
                <a16:creationId xmlns:a16="http://schemas.microsoft.com/office/drawing/2014/main" id="{ABB334B7-D753-5AE4-1B9B-F2BB55DD221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C745EF39-D47B-7C50-1418-9DA0D2D92867}"/>
              </a:ext>
            </a:extLst>
          </p:cNvPr>
          <p:cNvGrpSpPr/>
          <p:nvPr/>
        </p:nvGrpSpPr>
        <p:grpSpPr>
          <a:xfrm>
            <a:off x="579812" y="1183409"/>
            <a:ext cx="11037454" cy="399011"/>
            <a:chOff x="526472" y="1937789"/>
            <a:chExt cx="11037454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68BC24E-49F0-3B8D-9689-8E3CE84C1444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À partir du document, Identifiez les facteurs responsables à de la formation du Gneiss.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92EC09D4-5F1D-985F-B9A6-E4ABB6437B07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55" name="ZoneTexte 54" hidden="1">
            <a:extLst>
              <a:ext uri="{FF2B5EF4-FFF2-40B4-BE49-F238E27FC236}">
                <a16:creationId xmlns:a16="http://schemas.microsoft.com/office/drawing/2014/main" id="{5278645D-6FC4-5794-BE0D-54ED2B9A7147}"/>
              </a:ext>
            </a:extLst>
          </p:cNvPr>
          <p:cNvSpPr txBox="1"/>
          <p:nvPr/>
        </p:nvSpPr>
        <p:spPr>
          <a:xfrm>
            <a:off x="437987" y="3246917"/>
            <a:ext cx="11464290" cy="12579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0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DE306DF7-48B8-8261-4EFA-2C455869E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361" y="2271216"/>
            <a:ext cx="7730720" cy="337458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D0C05AB-D2D8-A157-D529-C86ED699E626}"/>
              </a:ext>
            </a:extLst>
          </p:cNvPr>
          <p:cNvSpPr/>
          <p:nvPr/>
        </p:nvSpPr>
        <p:spPr>
          <a:xfrm>
            <a:off x="3865090" y="4151812"/>
            <a:ext cx="2694641" cy="10840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AE58968-9F62-D654-AC47-93E3016B50DF}"/>
              </a:ext>
            </a:extLst>
          </p:cNvPr>
          <p:cNvGrpSpPr/>
          <p:nvPr/>
        </p:nvGrpSpPr>
        <p:grpSpPr>
          <a:xfrm>
            <a:off x="531716" y="1801680"/>
            <a:ext cx="9040546" cy="412287"/>
            <a:chOff x="1152698" y="4834312"/>
            <a:chExt cx="8842708" cy="41228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02C76F6-9E4F-C748-08F9-1DA8B033119A}"/>
                </a:ext>
              </a:extLst>
            </p:cNvPr>
            <p:cNvSpPr/>
            <p:nvPr/>
          </p:nvSpPr>
          <p:spPr>
            <a:xfrm>
              <a:off x="1683787" y="4834312"/>
              <a:ext cx="8311619" cy="411480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/>
                <a:t>Je repère ce qui est écrit sur les flèches indiquant l'enfouissement de la roche.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7D18A21-E4CB-8CA2-3224-3F2434F3B1DD}"/>
                </a:ext>
              </a:extLst>
            </p:cNvPr>
            <p:cNvSpPr/>
            <p:nvPr/>
          </p:nvSpPr>
          <p:spPr>
            <a:xfrm>
              <a:off x="1152698" y="4835119"/>
              <a:ext cx="504000" cy="4114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a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2BA9A4A-6008-1A63-2738-4BCE3D8C017F}"/>
              </a:ext>
            </a:extLst>
          </p:cNvPr>
          <p:cNvGrpSpPr/>
          <p:nvPr/>
        </p:nvGrpSpPr>
        <p:grpSpPr>
          <a:xfrm>
            <a:off x="534770" y="1811374"/>
            <a:ext cx="9040546" cy="412287"/>
            <a:chOff x="1152698" y="4834312"/>
            <a:chExt cx="8842708" cy="41228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B5C1C0C-F586-056B-E0A2-CF0260AE91A3}"/>
                </a:ext>
              </a:extLst>
            </p:cNvPr>
            <p:cNvSpPr/>
            <p:nvPr/>
          </p:nvSpPr>
          <p:spPr>
            <a:xfrm>
              <a:off x="1683787" y="4834312"/>
              <a:ext cx="8311619" cy="411480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/>
                <a:t>Je détermine les facteurs responsables de la formation de la roche concernée.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0D4316E-BE40-388E-9FDB-1CACAE2683F4}"/>
                </a:ext>
              </a:extLst>
            </p:cNvPr>
            <p:cNvSpPr/>
            <p:nvPr/>
          </p:nvSpPr>
          <p:spPr>
            <a:xfrm>
              <a:off x="1152698" y="4835119"/>
              <a:ext cx="504000" cy="4114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b</a:t>
              </a: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A3845E1A-7970-1C20-8790-399C9CD837CC}"/>
              </a:ext>
            </a:extLst>
          </p:cNvPr>
          <p:cNvSpPr txBox="1"/>
          <p:nvPr/>
        </p:nvSpPr>
        <p:spPr>
          <a:xfrm>
            <a:off x="2892320" y="3699254"/>
            <a:ext cx="4659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noProof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Enfouissement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031DF17-26CA-CBF1-CD82-FA8B204770D5}"/>
              </a:ext>
            </a:extLst>
          </p:cNvPr>
          <p:cNvGrpSpPr/>
          <p:nvPr/>
        </p:nvGrpSpPr>
        <p:grpSpPr>
          <a:xfrm>
            <a:off x="6217920" y="2872066"/>
            <a:ext cx="5768340" cy="1494194"/>
            <a:chOff x="6217920" y="2872066"/>
            <a:chExt cx="5768340" cy="1494194"/>
          </a:xfrm>
        </p:grpSpPr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3E91FBA6-B26E-2EA7-DBE9-D9080B393FCF}"/>
                </a:ext>
              </a:extLst>
            </p:cNvPr>
            <p:cNvSpPr txBox="1"/>
            <p:nvPr/>
          </p:nvSpPr>
          <p:spPr>
            <a:xfrm>
              <a:off x="9704070" y="2872066"/>
              <a:ext cx="228219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Facteur 1</a:t>
              </a:r>
            </a:p>
            <a:p>
              <a:pPr algn="ctr"/>
              <a:r>
                <a:rPr lang="fr-FR" sz="2400" b="1" noProof="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Augmentation de la pression</a:t>
              </a:r>
            </a:p>
          </p:txBody>
        </p:sp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A9CF72D3-662D-2FAA-E090-8417E2D81C11}"/>
                </a:ext>
              </a:extLst>
            </p:cNvPr>
            <p:cNvCxnSpPr>
              <a:cxnSpLocks/>
              <a:endCxn id="25" idx="1"/>
            </p:cNvCxnSpPr>
            <p:nvPr/>
          </p:nvCxnSpPr>
          <p:spPr>
            <a:xfrm flipV="1">
              <a:off x="6217920" y="3472231"/>
              <a:ext cx="3486150" cy="894029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C1BF7C7B-0752-18E9-470B-1FF763A8A5CE}"/>
              </a:ext>
            </a:extLst>
          </p:cNvPr>
          <p:cNvGrpSpPr/>
          <p:nvPr/>
        </p:nvGrpSpPr>
        <p:grpSpPr>
          <a:xfrm>
            <a:off x="3051810" y="4732020"/>
            <a:ext cx="2594610" cy="2372896"/>
            <a:chOff x="3051810" y="4732020"/>
            <a:chExt cx="2594610" cy="2372896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126888B-15BF-0608-C913-74A9B7FCEBE5}"/>
                </a:ext>
              </a:extLst>
            </p:cNvPr>
            <p:cNvSpPr txBox="1"/>
            <p:nvPr/>
          </p:nvSpPr>
          <p:spPr>
            <a:xfrm>
              <a:off x="3051810" y="5535256"/>
              <a:ext cx="249174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noProof="0" dirty="0">
                  <a:latin typeface="Calibri" panose="020F0502020204030204" pitchFamily="34" charset="0"/>
                  <a:cs typeface="Calibri" panose="020F0502020204030204" pitchFamily="34" charset="0"/>
                </a:rPr>
                <a:t>Facteur 2</a:t>
              </a:r>
            </a:p>
            <a:p>
              <a:pPr algn="ctr"/>
              <a:r>
                <a:rPr lang="fr-FR" sz="24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Augmentation de la température</a:t>
              </a:r>
            </a:p>
            <a:p>
              <a:pPr algn="ctr"/>
              <a:endParaRPr lang="fr-FR" sz="2400" b="1" noProof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02A43BC8-794F-8BB6-1187-39AA2AB4C9E6}"/>
                </a:ext>
              </a:extLst>
            </p:cNvPr>
            <p:cNvCxnSpPr>
              <a:cxnSpLocks/>
              <a:endCxn id="26" idx="0"/>
            </p:cNvCxnSpPr>
            <p:nvPr/>
          </p:nvCxnSpPr>
          <p:spPr>
            <a:xfrm flipH="1">
              <a:off x="4297680" y="4732020"/>
              <a:ext cx="1348740" cy="803236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26103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C0000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8563BA-7E3B-B4AC-3071-AF81C4F65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03094E-41CB-CEB1-1B9B-3C04D8D77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72" y="381965"/>
            <a:ext cx="10766562" cy="503371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Ensuite, je décris le processus de la formation du Gneiss.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934B52-1223-609A-E0B6-5879BDC6EE3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69198" y="940713"/>
            <a:ext cx="10277475" cy="268287"/>
          </a:xfrm>
        </p:spPr>
        <p:txBody>
          <a:bodyPr/>
          <a:lstStyle/>
          <a:p>
            <a:r>
              <a:rPr lang="fr-FR" noProof="0" dirty="0"/>
              <a:t>.</a:t>
            </a:r>
          </a:p>
        </p:txBody>
      </p:sp>
      <p:pic>
        <p:nvPicPr>
          <p:cNvPr id="3" name="Google Shape;289;p51">
            <a:extLst>
              <a:ext uri="{FF2B5EF4-FFF2-40B4-BE49-F238E27FC236}">
                <a16:creationId xmlns:a16="http://schemas.microsoft.com/office/drawing/2014/main" id="{3DD5B7C5-3018-114D-C0BF-B8BED421594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5A13CD7-C4F3-9F8B-1425-17EE4BCEF09F}"/>
              </a:ext>
            </a:extLst>
          </p:cNvPr>
          <p:cNvGrpSpPr/>
          <p:nvPr/>
        </p:nvGrpSpPr>
        <p:grpSpPr>
          <a:xfrm>
            <a:off x="579812" y="1183409"/>
            <a:ext cx="11037454" cy="399011"/>
            <a:chOff x="526472" y="1937789"/>
            <a:chExt cx="11037454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5DB84E0-3CB3-3BFA-C7F8-1D0C93B171F0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Décrivez ce qui se passe lors de la formation du Gneiss, en complétant les phrases suivantes.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917407A0-CEEF-2EAF-1D38-15DDDB2F3F9B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sp>
        <p:nvSpPr>
          <p:cNvPr id="55" name="ZoneTexte 54" hidden="1">
            <a:extLst>
              <a:ext uri="{FF2B5EF4-FFF2-40B4-BE49-F238E27FC236}">
                <a16:creationId xmlns:a16="http://schemas.microsoft.com/office/drawing/2014/main" id="{6F7ADDF8-247C-6833-1001-9CDEF6E90E5D}"/>
              </a:ext>
            </a:extLst>
          </p:cNvPr>
          <p:cNvSpPr txBox="1"/>
          <p:nvPr/>
        </p:nvSpPr>
        <p:spPr>
          <a:xfrm>
            <a:off x="437987" y="3246917"/>
            <a:ext cx="11464290" cy="12579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0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36262147-D4FC-DD44-59C8-0989295A4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8262" y="2337901"/>
            <a:ext cx="6135010" cy="267803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C7123D3-53C1-6B7A-59DD-ECB82EB28277}"/>
              </a:ext>
            </a:extLst>
          </p:cNvPr>
          <p:cNvSpPr txBox="1"/>
          <p:nvPr/>
        </p:nvSpPr>
        <p:spPr>
          <a:xfrm>
            <a:off x="323450" y="5084708"/>
            <a:ext cx="115136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Symbol" panose="05050102010706020507" pitchFamily="18" charset="2"/>
              <a:buChar char="·"/>
            </a:pPr>
            <a:r>
              <a:rPr lang="fr-FR" sz="2400" b="1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Granite (la roche mère),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s’enfouit</a:t>
            </a:r>
            <a:r>
              <a:rPr lang="fr-FR" sz="2400" b="1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 profondeur, subit de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fortes pressions </a:t>
            </a:r>
            <a:r>
              <a:rPr lang="fr-FR" sz="2400" b="1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une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température élevée</a:t>
            </a:r>
            <a:r>
              <a:rPr lang="fr-FR" sz="2400" b="1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sans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fondre</a:t>
            </a:r>
            <a:r>
              <a:rPr lang="fr-FR" sz="2400" b="1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just">
              <a:buFont typeface="Symbol" panose="05050102010706020507" pitchFamily="18" charset="2"/>
              <a:buChar char="·"/>
            </a:pPr>
            <a:r>
              <a:rPr lang="fr-FR" sz="2400" b="1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Sous ces conditions, la roche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réorganise </a:t>
            </a:r>
            <a:r>
              <a:rPr lang="fr-FR" sz="2400" b="1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prend un aspect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feuilleté</a:t>
            </a:r>
            <a:r>
              <a:rPr lang="fr-FR" sz="2400" b="1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c’est-à-dire avec des couches: elle devient alors du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Gneiss</a:t>
            </a:r>
            <a:r>
              <a:rPr lang="fr-FR" sz="2400" b="1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591B05A-FB94-AA36-AF47-DF524B08A4EE}"/>
              </a:ext>
            </a:extLst>
          </p:cNvPr>
          <p:cNvGrpSpPr/>
          <p:nvPr/>
        </p:nvGrpSpPr>
        <p:grpSpPr>
          <a:xfrm>
            <a:off x="534770" y="1799944"/>
            <a:ext cx="9040546" cy="412287"/>
            <a:chOff x="1152698" y="4834312"/>
            <a:chExt cx="8842708" cy="41228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BAAFF78-F355-C4D2-D6A7-D801453D8DB9}"/>
                </a:ext>
              </a:extLst>
            </p:cNvPr>
            <p:cNvSpPr/>
            <p:nvPr/>
          </p:nvSpPr>
          <p:spPr>
            <a:xfrm>
              <a:off x="1683787" y="4834312"/>
              <a:ext cx="8311619" cy="411480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/>
                <a:t>Je précise les conditions de la transformation du Granite à partir du document.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32D5C42-140D-ADD4-8BED-F0DD07B144EF}"/>
                </a:ext>
              </a:extLst>
            </p:cNvPr>
            <p:cNvSpPr/>
            <p:nvPr/>
          </p:nvSpPr>
          <p:spPr>
            <a:xfrm>
              <a:off x="1152698" y="4835119"/>
              <a:ext cx="504000" cy="4114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a</a:t>
              </a:r>
            </a:p>
          </p:txBody>
        </p: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243D6B92-E6ED-9422-F75A-C7F1777A956F}"/>
              </a:ext>
            </a:extLst>
          </p:cNvPr>
          <p:cNvSpPr/>
          <p:nvPr/>
        </p:nvSpPr>
        <p:spPr>
          <a:xfrm>
            <a:off x="4296427" y="5173249"/>
            <a:ext cx="1189973" cy="3600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……….….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F46BCE52-31C8-6A84-23D2-21CFE6D6152C}"/>
              </a:ext>
            </a:extLst>
          </p:cNvPr>
          <p:cNvSpPr/>
          <p:nvPr/>
        </p:nvSpPr>
        <p:spPr>
          <a:xfrm>
            <a:off x="753625" y="5534989"/>
            <a:ext cx="2542233" cy="3600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…………………………..….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E1DD15A-114F-3E01-B045-2B69FDA5F90F}"/>
              </a:ext>
            </a:extLst>
          </p:cNvPr>
          <p:cNvSpPr/>
          <p:nvPr/>
        </p:nvSpPr>
        <p:spPr>
          <a:xfrm>
            <a:off x="3979145" y="5565133"/>
            <a:ext cx="1266095" cy="3600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……………….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587F9911-1E14-540C-D77A-CDB89D7FE517}"/>
              </a:ext>
            </a:extLst>
          </p:cNvPr>
          <p:cNvGrpSpPr/>
          <p:nvPr/>
        </p:nvGrpSpPr>
        <p:grpSpPr>
          <a:xfrm>
            <a:off x="536445" y="1796235"/>
            <a:ext cx="9040546" cy="412287"/>
            <a:chOff x="1152698" y="4834312"/>
            <a:chExt cx="8842708" cy="412287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6B18C20-A843-91C4-9352-B1ADB4EF061B}"/>
                </a:ext>
              </a:extLst>
            </p:cNvPr>
            <p:cNvSpPr/>
            <p:nvPr/>
          </p:nvSpPr>
          <p:spPr>
            <a:xfrm>
              <a:off x="1683787" y="4834312"/>
              <a:ext cx="8311619" cy="411480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/>
                <a:t>Je décris le nouvel aspect de la roche et je la nomme.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60F7C5A-9123-4D78-3475-2A3353B3FD94}"/>
                </a:ext>
              </a:extLst>
            </p:cNvPr>
            <p:cNvSpPr/>
            <p:nvPr/>
          </p:nvSpPr>
          <p:spPr>
            <a:xfrm>
              <a:off x="1152698" y="4835119"/>
              <a:ext cx="504000" cy="4114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b</a:t>
              </a:r>
            </a:p>
          </p:txBody>
        </p:sp>
      </p:grp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073F2D31-5C43-7AB6-C40F-C262F09DC2F2}"/>
              </a:ext>
            </a:extLst>
          </p:cNvPr>
          <p:cNvSpPr/>
          <p:nvPr/>
        </p:nvSpPr>
        <p:spPr>
          <a:xfrm>
            <a:off x="4426185" y="5951213"/>
            <a:ext cx="1710455" cy="3600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……………….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A0B8E2C3-FAA9-DBCB-B1DD-ED340DC84C22}"/>
              </a:ext>
            </a:extLst>
          </p:cNvPr>
          <p:cNvSpPr/>
          <p:nvPr/>
        </p:nvSpPr>
        <p:spPr>
          <a:xfrm>
            <a:off x="8564880" y="5910573"/>
            <a:ext cx="1046480" cy="3600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…………….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F69DD4F6-67C7-7C05-05E6-E5CB99A95E59}"/>
              </a:ext>
            </a:extLst>
          </p:cNvPr>
          <p:cNvSpPr/>
          <p:nvPr/>
        </p:nvSpPr>
        <p:spPr>
          <a:xfrm>
            <a:off x="4944345" y="6276005"/>
            <a:ext cx="1131335" cy="3600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…………….</a:t>
            </a:r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5C207A30-8D8C-A81F-32BF-B4F76C2DF216}"/>
              </a:ext>
            </a:extLst>
          </p:cNvPr>
          <p:cNvSpPr/>
          <p:nvPr/>
        </p:nvSpPr>
        <p:spPr>
          <a:xfrm>
            <a:off x="8744185" y="5148573"/>
            <a:ext cx="2066055" cy="36000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……………….</a:t>
            </a:r>
          </a:p>
        </p:txBody>
      </p:sp>
    </p:spTree>
    <p:extLst>
      <p:ext uri="{BB962C8B-B14F-4D97-AF65-F5344CB8AC3E}">
        <p14:creationId xmlns:p14="http://schemas.microsoft.com/office/powerpoint/2010/main" val="301169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FD0CC-9758-2E8A-76B9-8FE6DEAA6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289;p51">
            <a:extLst>
              <a:ext uri="{FF2B5EF4-FFF2-40B4-BE49-F238E27FC236}">
                <a16:creationId xmlns:a16="http://schemas.microsoft.com/office/drawing/2014/main" id="{4570B808-5889-05C3-77C9-4AA3B93E9D3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8BFFF0DE-079E-12A9-FF9E-6264AD1EC4B8}"/>
              </a:ext>
            </a:extLst>
          </p:cNvPr>
          <p:cNvSpPr txBox="1">
            <a:spLocks/>
          </p:cNvSpPr>
          <p:nvPr/>
        </p:nvSpPr>
        <p:spPr>
          <a:xfrm>
            <a:off x="1241934" y="444633"/>
            <a:ext cx="10277091" cy="2675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terminer, voici les deux étapes, que j’ai suivi</a:t>
            </a: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es</a:t>
            </a:r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pour répondre à la tâche demandée.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989723-284A-A6EB-96F0-3C73EBDA682A}"/>
              </a:ext>
            </a:extLst>
          </p:cNvPr>
          <p:cNvGrpSpPr/>
          <p:nvPr/>
        </p:nvGrpSpPr>
        <p:grpSpPr>
          <a:xfrm>
            <a:off x="406192" y="2433476"/>
            <a:ext cx="11037454" cy="399011"/>
            <a:chOff x="526472" y="1937789"/>
            <a:chExt cx="11037454" cy="39901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E6C3A6-DF11-5486-4A95-DCD2C869F545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J’identifie les facteurs responsables de la formation d’une roche métamorphique.</a:t>
              </a: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B59FCF33-7BEF-8765-FE73-67033771353E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539C8A9-E634-E1EF-C47E-093D2AB59AAA}"/>
              </a:ext>
            </a:extLst>
          </p:cNvPr>
          <p:cNvGrpSpPr/>
          <p:nvPr/>
        </p:nvGrpSpPr>
        <p:grpSpPr>
          <a:xfrm>
            <a:off x="406192" y="3261066"/>
            <a:ext cx="11037454" cy="399011"/>
            <a:chOff x="526472" y="1937789"/>
            <a:chExt cx="11037454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F967A48-C198-8695-B529-07B38AAC822A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je décris les processus impliqués dans la formation </a:t>
              </a:r>
              <a:r>
                <a:rPr lang="fr-FR" b="1" noProof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 cette </a:t>
              </a:r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roche métamorphique.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E5F33CD5-09E6-EA58-BDDB-0782090540DB}"/>
                </a:ext>
              </a:extLst>
            </p:cNvPr>
            <p:cNvSpPr/>
            <p:nvPr/>
          </p:nvSpPr>
          <p:spPr>
            <a:xfrm>
              <a:off x="541251" y="1937789"/>
              <a:ext cx="396001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9901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89BF96-0313-F392-D622-FDAA9480D0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05 min</a:t>
            </a:r>
          </a:p>
        </p:txBody>
      </p:sp>
    </p:spTree>
    <p:extLst>
      <p:ext uri="{BB962C8B-B14F-4D97-AF65-F5344CB8AC3E}">
        <p14:creationId xmlns:p14="http://schemas.microsoft.com/office/powerpoint/2010/main" val="1517288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A7E55-AF15-B67F-AA51-7D1634ABC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A4D851-4152-DFE1-856D-7E4EA919D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83" y="297486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Vérifions maintenant est-ce que vous avez bien compris. Répondez à la question suivante: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F3236D4-D4AC-24A9-D2B7-B73BA3C4BE9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09983" y="630841"/>
            <a:ext cx="10372459" cy="299327"/>
          </a:xfrm>
        </p:spPr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C407558-6DEB-5750-2EB4-8C88D7F3C476}"/>
              </a:ext>
            </a:extLst>
          </p:cNvPr>
          <p:cNvGrpSpPr/>
          <p:nvPr/>
        </p:nvGrpSpPr>
        <p:grpSpPr>
          <a:xfrm>
            <a:off x="11176000" y="340894"/>
            <a:ext cx="443414" cy="553186"/>
            <a:chOff x="779844" y="4335989"/>
            <a:chExt cx="563238" cy="575842"/>
          </a:xfrm>
        </p:grpSpPr>
        <p:pic>
          <p:nvPicPr>
            <p:cNvPr id="11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A658CF10-DAC7-2163-AE26-B2C150F94CE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7BCC2F9-D6D2-BE3F-29B8-FCF84CD08615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3" name="TextBox 3">
            <a:extLst>
              <a:ext uri="{FF2B5EF4-FFF2-40B4-BE49-F238E27FC236}">
                <a16:creationId xmlns:a16="http://schemas.microsoft.com/office/drawing/2014/main" id="{211C236B-5FE6-9762-691F-9B3D30B362B8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Choisissez la bonne réponse :</a:t>
            </a:r>
          </a:p>
        </p:txBody>
      </p:sp>
      <p:sp>
        <p:nvSpPr>
          <p:cNvPr id="7" name="Rectangle: Rounded Corners 22">
            <a:extLst>
              <a:ext uri="{FF2B5EF4-FFF2-40B4-BE49-F238E27FC236}">
                <a16:creationId xmlns:a16="http://schemas.microsoft.com/office/drawing/2014/main" id="{18C599E1-457E-E290-E242-6B04C91EBACB}"/>
              </a:ext>
            </a:extLst>
          </p:cNvPr>
          <p:cNvSpPr/>
          <p:nvPr/>
        </p:nvSpPr>
        <p:spPr>
          <a:xfrm>
            <a:off x="6277970" y="2805876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 magma liquide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: Rounded Corners 3">
            <a:extLst>
              <a:ext uri="{FF2B5EF4-FFF2-40B4-BE49-F238E27FC236}">
                <a16:creationId xmlns:a16="http://schemas.microsoft.com/office/drawing/2014/main" id="{C1513C9D-880A-AFEC-1E17-4DBF49911CE6}"/>
              </a:ext>
            </a:extLst>
          </p:cNvPr>
          <p:cNvSpPr/>
          <p:nvPr/>
        </p:nvSpPr>
        <p:spPr>
          <a:xfrm>
            <a:off x="6277970" y="3957667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roches préexistantes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4">
            <a:extLst>
              <a:ext uri="{FF2B5EF4-FFF2-40B4-BE49-F238E27FC236}">
                <a16:creationId xmlns:a16="http://schemas.microsoft.com/office/drawing/2014/main" id="{35A26236-8D39-E2A4-1B46-7807CD089182}"/>
              </a:ext>
            </a:extLst>
          </p:cNvPr>
          <p:cNvSpPr/>
          <p:nvPr/>
        </p:nvSpPr>
        <p:spPr>
          <a:xfrm>
            <a:off x="6274686" y="5109458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sédiments récents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22">
            <a:extLst>
              <a:ext uri="{FF2B5EF4-FFF2-40B4-BE49-F238E27FC236}">
                <a16:creationId xmlns:a16="http://schemas.microsoft.com/office/drawing/2014/main" id="{8F36DCEC-F8EE-6985-E486-02736F23FE6E}"/>
              </a:ext>
            </a:extLst>
          </p:cNvPr>
          <p:cNvSpPr/>
          <p:nvPr/>
        </p:nvSpPr>
        <p:spPr>
          <a:xfrm>
            <a:off x="5424499" y="280587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4C1F176E-CF09-D9A6-045D-C55C9B9831ED}"/>
              </a:ext>
            </a:extLst>
          </p:cNvPr>
          <p:cNvSpPr/>
          <p:nvPr/>
        </p:nvSpPr>
        <p:spPr>
          <a:xfrm>
            <a:off x="5424499" y="3957667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7" name="Rectangle: Rounded Corners 4">
            <a:extLst>
              <a:ext uri="{FF2B5EF4-FFF2-40B4-BE49-F238E27FC236}">
                <a16:creationId xmlns:a16="http://schemas.microsoft.com/office/drawing/2014/main" id="{73C1EC20-3283-0324-6438-0EE1A2CA3D33}"/>
              </a:ext>
            </a:extLst>
          </p:cNvPr>
          <p:cNvSpPr/>
          <p:nvPr/>
        </p:nvSpPr>
        <p:spPr>
          <a:xfrm>
            <a:off x="5424499" y="5109458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1E3163F-48A4-3076-4880-DF3CB07659D8}"/>
              </a:ext>
            </a:extLst>
          </p:cNvPr>
          <p:cNvSpPr txBox="1"/>
          <p:nvPr/>
        </p:nvSpPr>
        <p:spPr>
          <a:xfrm>
            <a:off x="636493" y="1644745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roches métamorphiques se forment à partir: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646C9E2-5638-6B0B-180C-B6CD1E009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" b="265"/>
          <a:stretch/>
        </p:blipFill>
        <p:spPr>
          <a:xfrm>
            <a:off x="518160" y="2708602"/>
            <a:ext cx="4748624" cy="337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0484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E02B3-1380-BD46-341C-48FF239F0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8">
            <a:extLst>
              <a:ext uri="{FF2B5EF4-FFF2-40B4-BE49-F238E27FC236}">
                <a16:creationId xmlns:a16="http://schemas.microsoft.com/office/drawing/2014/main" id="{9F45C094-7B12-9391-FC69-D485CCE54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Excellent travail ! </a:t>
            </a:r>
          </a:p>
        </p:txBody>
      </p:sp>
      <p:sp>
        <p:nvSpPr>
          <p:cNvPr id="22" name="Espace réservé du contenu 3">
            <a:extLst>
              <a:ext uri="{FF2B5EF4-FFF2-40B4-BE49-F238E27FC236}">
                <a16:creationId xmlns:a16="http://schemas.microsoft.com/office/drawing/2014/main" id="{1A0A7E78-64A9-3E18-B671-FB887265F245}"/>
              </a:ext>
            </a:extLst>
          </p:cNvPr>
          <p:cNvSpPr txBox="1">
            <a:spLocks/>
          </p:cNvSpPr>
          <p:nvPr/>
        </p:nvSpPr>
        <p:spPr>
          <a:xfrm>
            <a:off x="788063" y="655225"/>
            <a:ext cx="10372459" cy="299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</a:t>
            </a:r>
          </a:p>
        </p:txBody>
      </p:sp>
      <p:pic>
        <p:nvPicPr>
          <p:cNvPr id="23" name="Image 8">
            <a:extLst>
              <a:ext uri="{FF2B5EF4-FFF2-40B4-BE49-F238E27FC236}">
                <a16:creationId xmlns:a16="http://schemas.microsoft.com/office/drawing/2014/main" id="{ECCE8C76-B701-3387-1C91-3F94FFB2E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sp>
        <p:nvSpPr>
          <p:cNvPr id="2" name="Rectangle: Rounded Corners 22">
            <a:extLst>
              <a:ext uri="{FF2B5EF4-FFF2-40B4-BE49-F238E27FC236}">
                <a16:creationId xmlns:a16="http://schemas.microsoft.com/office/drawing/2014/main" id="{7F9398D6-2383-A6CD-D57C-B9E82DC38E4D}"/>
              </a:ext>
            </a:extLst>
          </p:cNvPr>
          <p:cNvSpPr/>
          <p:nvPr/>
        </p:nvSpPr>
        <p:spPr>
          <a:xfrm>
            <a:off x="6277970" y="2805876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 magma liquide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: Rounded Corners 3">
            <a:extLst>
              <a:ext uri="{FF2B5EF4-FFF2-40B4-BE49-F238E27FC236}">
                <a16:creationId xmlns:a16="http://schemas.microsoft.com/office/drawing/2014/main" id="{A5E0840C-201F-D37D-A2F3-06B4327248CB}"/>
              </a:ext>
            </a:extLst>
          </p:cNvPr>
          <p:cNvSpPr/>
          <p:nvPr/>
        </p:nvSpPr>
        <p:spPr>
          <a:xfrm>
            <a:off x="6277970" y="3957667"/>
            <a:ext cx="5259606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roches préexistantes</a:t>
            </a:r>
            <a:endParaRPr lang="fr-FR" sz="28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: Rounded Corners 4">
            <a:extLst>
              <a:ext uri="{FF2B5EF4-FFF2-40B4-BE49-F238E27FC236}">
                <a16:creationId xmlns:a16="http://schemas.microsoft.com/office/drawing/2014/main" id="{B72D7A25-355B-CD3E-3564-C61CE8FF462B}"/>
              </a:ext>
            </a:extLst>
          </p:cNvPr>
          <p:cNvSpPr/>
          <p:nvPr/>
        </p:nvSpPr>
        <p:spPr>
          <a:xfrm>
            <a:off x="6274686" y="5109458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sédiments récents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: Rounded Corners 22">
            <a:extLst>
              <a:ext uri="{FF2B5EF4-FFF2-40B4-BE49-F238E27FC236}">
                <a16:creationId xmlns:a16="http://schemas.microsoft.com/office/drawing/2014/main" id="{8D513B87-836E-E5EA-3D0B-B97586F320F5}"/>
              </a:ext>
            </a:extLst>
          </p:cNvPr>
          <p:cNvSpPr/>
          <p:nvPr/>
        </p:nvSpPr>
        <p:spPr>
          <a:xfrm>
            <a:off x="5424499" y="280587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: Rounded Corners 3">
            <a:extLst>
              <a:ext uri="{FF2B5EF4-FFF2-40B4-BE49-F238E27FC236}">
                <a16:creationId xmlns:a16="http://schemas.microsoft.com/office/drawing/2014/main" id="{7342599D-9440-D1E1-EF6D-5170930C55A2}"/>
              </a:ext>
            </a:extLst>
          </p:cNvPr>
          <p:cNvSpPr/>
          <p:nvPr/>
        </p:nvSpPr>
        <p:spPr>
          <a:xfrm>
            <a:off x="5424499" y="3957667"/>
            <a:ext cx="830239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9" name="Rectangle: Rounded Corners 4">
            <a:extLst>
              <a:ext uri="{FF2B5EF4-FFF2-40B4-BE49-F238E27FC236}">
                <a16:creationId xmlns:a16="http://schemas.microsoft.com/office/drawing/2014/main" id="{DC89B913-9D59-ACAA-B2C3-F302E8980F98}"/>
              </a:ext>
            </a:extLst>
          </p:cNvPr>
          <p:cNvSpPr/>
          <p:nvPr/>
        </p:nvSpPr>
        <p:spPr>
          <a:xfrm>
            <a:off x="5424499" y="5109458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BA10520-EE49-C7D0-BF27-65C63BFE88C5}"/>
              </a:ext>
            </a:extLst>
          </p:cNvPr>
          <p:cNvSpPr txBox="1"/>
          <p:nvPr/>
        </p:nvSpPr>
        <p:spPr>
          <a:xfrm>
            <a:off x="636493" y="1644745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roches métamorphiques se forment à partir: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9CC1D6A-BC0E-206C-5B6D-350163180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" b="265"/>
          <a:stretch/>
        </p:blipFill>
        <p:spPr>
          <a:xfrm>
            <a:off x="518160" y="2708602"/>
            <a:ext cx="4748624" cy="337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695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3E649-9106-6EE0-5D78-D8DBA6F52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4D39B7E1-9346-FE3D-880B-0408ABFB2F11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Choisissez la bonne réponse :</a:t>
            </a:r>
          </a:p>
        </p:txBody>
      </p:sp>
      <p:sp>
        <p:nvSpPr>
          <p:cNvPr id="7" name="Rectangle: Rounded Corners 22">
            <a:extLst>
              <a:ext uri="{FF2B5EF4-FFF2-40B4-BE49-F238E27FC236}">
                <a16:creationId xmlns:a16="http://schemas.microsoft.com/office/drawing/2014/main" id="{10C6CDE9-D6AA-B978-E4A1-329073F24D72}"/>
              </a:ext>
            </a:extLst>
          </p:cNvPr>
          <p:cNvSpPr/>
          <p:nvPr/>
        </p:nvSpPr>
        <p:spPr>
          <a:xfrm>
            <a:off x="3677010" y="2755076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L’érosion et le transport</a:t>
            </a:r>
          </a:p>
        </p:txBody>
      </p:sp>
      <p:sp>
        <p:nvSpPr>
          <p:cNvPr id="8" name="Rectangle: Rounded Corners 3">
            <a:extLst>
              <a:ext uri="{FF2B5EF4-FFF2-40B4-BE49-F238E27FC236}">
                <a16:creationId xmlns:a16="http://schemas.microsoft.com/office/drawing/2014/main" id="{7E0557C4-54BF-21E8-F8D1-23262C61A873}"/>
              </a:ext>
            </a:extLst>
          </p:cNvPr>
          <p:cNvSpPr/>
          <p:nvPr/>
        </p:nvSpPr>
        <p:spPr>
          <a:xfrm>
            <a:off x="3677010" y="3906867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pluie et le vent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4">
            <a:extLst>
              <a:ext uri="{FF2B5EF4-FFF2-40B4-BE49-F238E27FC236}">
                <a16:creationId xmlns:a16="http://schemas.microsoft.com/office/drawing/2014/main" id="{B87A305B-671E-B1EA-59F9-D083C274A530}"/>
              </a:ext>
            </a:extLst>
          </p:cNvPr>
          <p:cNvSpPr/>
          <p:nvPr/>
        </p:nvSpPr>
        <p:spPr>
          <a:xfrm>
            <a:off x="3673726" y="5058658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pression et la température</a:t>
            </a:r>
          </a:p>
        </p:txBody>
      </p:sp>
      <p:sp>
        <p:nvSpPr>
          <p:cNvPr id="15" name="Rectangle: Rounded Corners 22">
            <a:extLst>
              <a:ext uri="{FF2B5EF4-FFF2-40B4-BE49-F238E27FC236}">
                <a16:creationId xmlns:a16="http://schemas.microsoft.com/office/drawing/2014/main" id="{701D059C-6EA0-B3F9-1178-CC494CF8CB42}"/>
              </a:ext>
            </a:extLst>
          </p:cNvPr>
          <p:cNvSpPr/>
          <p:nvPr/>
        </p:nvSpPr>
        <p:spPr>
          <a:xfrm>
            <a:off x="2823539" y="275507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F97C16C9-DE8E-2EBC-4E9F-77F567EEC828}"/>
              </a:ext>
            </a:extLst>
          </p:cNvPr>
          <p:cNvSpPr/>
          <p:nvPr/>
        </p:nvSpPr>
        <p:spPr>
          <a:xfrm>
            <a:off x="2823539" y="3906867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7" name="Rectangle: Rounded Corners 4">
            <a:extLst>
              <a:ext uri="{FF2B5EF4-FFF2-40B4-BE49-F238E27FC236}">
                <a16:creationId xmlns:a16="http://schemas.microsoft.com/office/drawing/2014/main" id="{1B6A5A3E-2492-A648-9D1B-E6E576DF5AB2}"/>
              </a:ext>
            </a:extLst>
          </p:cNvPr>
          <p:cNvSpPr/>
          <p:nvPr/>
        </p:nvSpPr>
        <p:spPr>
          <a:xfrm>
            <a:off x="2823539" y="5058658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542D1B-C294-39B0-3006-6042B9A77290}"/>
              </a:ext>
            </a:extLst>
          </p:cNvPr>
          <p:cNvSpPr txBox="1"/>
          <p:nvPr/>
        </p:nvSpPr>
        <p:spPr>
          <a:xfrm>
            <a:off x="636493" y="1644745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facteurs responsables de la formation des roches métamorphiques sont :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AF276A77-3CB9-FE10-22C5-4D6D4AE24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83" y="297486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22" name="Espace réservé du contenu 3">
            <a:extLst>
              <a:ext uri="{FF2B5EF4-FFF2-40B4-BE49-F238E27FC236}">
                <a16:creationId xmlns:a16="http://schemas.microsoft.com/office/drawing/2014/main" id="{7CC21DED-544C-D660-A314-51DCFE39A40A}"/>
              </a:ext>
            </a:extLst>
          </p:cNvPr>
          <p:cNvSpPr txBox="1">
            <a:spLocks/>
          </p:cNvSpPr>
          <p:nvPr/>
        </p:nvSpPr>
        <p:spPr>
          <a:xfrm>
            <a:off x="909983" y="630841"/>
            <a:ext cx="10372459" cy="299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717E22CD-F7B0-623B-C478-007562824B12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4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EF6A4377-BDA0-F3AD-5237-AC2BA8CCBAE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2D35E35-3AB6-241A-34E6-F0E95B172F06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902758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62C33-6BA7-5EE5-C385-32EA04B35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">
            <a:extLst>
              <a:ext uri="{FF2B5EF4-FFF2-40B4-BE49-F238E27FC236}">
                <a16:creationId xmlns:a16="http://schemas.microsoft.com/office/drawing/2014/main" id="{173BD605-B9F9-E007-BB76-E3B49B3D5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543" y="368606"/>
            <a:ext cx="10580977" cy="281634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bonne réponse est c. Pendant l’enfouissement de la roche mère, la pression et la température varient en fonction de la pro</a:t>
            </a:r>
            <a:r>
              <a:rPr lang="fr-FR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fo</a:t>
            </a:r>
            <a:r>
              <a:rPr lang="fr-FR" noProof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ndeur</a:t>
            </a: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91701264-41C2-E75E-2CA5-E10AE9C17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sp>
        <p:nvSpPr>
          <p:cNvPr id="3" name="Rectangle: Rounded Corners 22">
            <a:extLst>
              <a:ext uri="{FF2B5EF4-FFF2-40B4-BE49-F238E27FC236}">
                <a16:creationId xmlns:a16="http://schemas.microsoft.com/office/drawing/2014/main" id="{307FC572-01B5-6BF3-6DBA-40E09803D3EF}"/>
              </a:ext>
            </a:extLst>
          </p:cNvPr>
          <p:cNvSpPr/>
          <p:nvPr/>
        </p:nvSpPr>
        <p:spPr>
          <a:xfrm>
            <a:off x="3646530" y="2714436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L’érosion et le transport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D5FCED2-15AC-79DF-247B-4D7F32CAF0EC}"/>
              </a:ext>
            </a:extLst>
          </p:cNvPr>
          <p:cNvSpPr/>
          <p:nvPr/>
        </p:nvSpPr>
        <p:spPr>
          <a:xfrm>
            <a:off x="3646530" y="3866227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pluie et le vent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4F7CCE0-2CDB-234A-0FFC-B3B7B0DE5BFF}"/>
              </a:ext>
            </a:extLst>
          </p:cNvPr>
          <p:cNvSpPr/>
          <p:nvPr/>
        </p:nvSpPr>
        <p:spPr>
          <a:xfrm>
            <a:off x="3643246" y="5018018"/>
            <a:ext cx="5280820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pression et la température</a:t>
            </a:r>
          </a:p>
        </p:txBody>
      </p:sp>
      <p:sp>
        <p:nvSpPr>
          <p:cNvPr id="6" name="Rectangle: Rounded Corners 22">
            <a:extLst>
              <a:ext uri="{FF2B5EF4-FFF2-40B4-BE49-F238E27FC236}">
                <a16:creationId xmlns:a16="http://schemas.microsoft.com/office/drawing/2014/main" id="{56CF3D83-F353-FAF3-8562-B0DF5E0CDB25}"/>
              </a:ext>
            </a:extLst>
          </p:cNvPr>
          <p:cNvSpPr/>
          <p:nvPr/>
        </p:nvSpPr>
        <p:spPr>
          <a:xfrm>
            <a:off x="2793059" y="271443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C795E85C-CC2B-A08D-A6E1-CCA0D2930F87}"/>
              </a:ext>
            </a:extLst>
          </p:cNvPr>
          <p:cNvSpPr/>
          <p:nvPr/>
        </p:nvSpPr>
        <p:spPr>
          <a:xfrm>
            <a:off x="2793059" y="3866227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B12A0F26-32C6-230E-611E-AFB1F2D7CE48}"/>
              </a:ext>
            </a:extLst>
          </p:cNvPr>
          <p:cNvSpPr/>
          <p:nvPr/>
        </p:nvSpPr>
        <p:spPr>
          <a:xfrm>
            <a:off x="2793059" y="5018018"/>
            <a:ext cx="823997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9FD7B56-1582-2A89-4014-E2FAABEDD4B0}"/>
              </a:ext>
            </a:extLst>
          </p:cNvPr>
          <p:cNvSpPr txBox="1"/>
          <p:nvPr/>
        </p:nvSpPr>
        <p:spPr>
          <a:xfrm>
            <a:off x="636493" y="1644745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facteurs responsables de la formation des roches métamorphiques sont :</a:t>
            </a:r>
          </a:p>
        </p:txBody>
      </p:sp>
    </p:spTree>
    <p:extLst>
      <p:ext uri="{BB962C8B-B14F-4D97-AF65-F5344CB8AC3E}">
        <p14:creationId xmlns:p14="http://schemas.microsoft.com/office/powerpoint/2010/main" val="3294005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39D76-A284-4334-6F43-3D480669D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5880;p58">
            <a:extLst>
              <a:ext uri="{FF2B5EF4-FFF2-40B4-BE49-F238E27FC236}">
                <a16:creationId xmlns:a16="http://schemas.microsoft.com/office/drawing/2014/main" id="{2C42F5FA-F2D7-D03A-19F9-C31E956A79D6}"/>
              </a:ext>
            </a:extLst>
          </p:cNvPr>
          <p:cNvSpPr txBox="1">
            <a:spLocks/>
          </p:cNvSpPr>
          <p:nvPr/>
        </p:nvSpPr>
        <p:spPr>
          <a:xfrm>
            <a:off x="668365" y="2729130"/>
            <a:ext cx="1104611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noProof="0" dirty="0"/>
              <a:t> Le métamorphisme provoque la fusion de la </a:t>
            </a:r>
            <a:r>
              <a:rPr lang="fr-FR" dirty="0"/>
              <a:t>roche mère:</a:t>
            </a:r>
            <a:endParaRPr lang="fr-FR" noProof="0" dirty="0"/>
          </a:p>
        </p:txBody>
      </p:sp>
      <p:sp>
        <p:nvSpPr>
          <p:cNvPr id="6" name="Rectangle : coins arrondis 6">
            <a:extLst>
              <a:ext uri="{FF2B5EF4-FFF2-40B4-BE49-F238E27FC236}">
                <a16:creationId xmlns:a16="http://schemas.microsoft.com/office/drawing/2014/main" id="{9BBD4E57-4C8D-97BD-389B-09EDE4C842BC}"/>
              </a:ext>
            </a:extLst>
          </p:cNvPr>
          <p:cNvSpPr/>
          <p:nvPr/>
        </p:nvSpPr>
        <p:spPr>
          <a:xfrm>
            <a:off x="769094" y="4173430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9" name="Rectangle : coins arrondis 13">
            <a:extLst>
              <a:ext uri="{FF2B5EF4-FFF2-40B4-BE49-F238E27FC236}">
                <a16:creationId xmlns:a16="http://schemas.microsoft.com/office/drawing/2014/main" id="{724B2987-E58B-26AB-CEF0-A48F987FD91F}"/>
              </a:ext>
            </a:extLst>
          </p:cNvPr>
          <p:cNvSpPr/>
          <p:nvPr/>
        </p:nvSpPr>
        <p:spPr>
          <a:xfrm>
            <a:off x="6869906" y="4173430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3" name="Google Shape;15880;p58">
            <a:extLst>
              <a:ext uri="{FF2B5EF4-FFF2-40B4-BE49-F238E27FC236}">
                <a16:creationId xmlns:a16="http://schemas.microsoft.com/office/drawing/2014/main" id="{2B359C24-4B7F-8684-604D-5969D6936C90}"/>
              </a:ext>
            </a:extLst>
          </p:cNvPr>
          <p:cNvSpPr txBox="1">
            <a:spLocks/>
          </p:cNvSpPr>
          <p:nvPr/>
        </p:nvSpPr>
        <p:spPr>
          <a:xfrm>
            <a:off x="781899" y="1368825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Répondez par « vrai » ou « faux »: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91C6A1CF-7E8C-677D-5927-F25D65627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83" y="297486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1838EB7B-92BE-7550-5238-DB9BC80F37A1}"/>
              </a:ext>
            </a:extLst>
          </p:cNvPr>
          <p:cNvSpPr txBox="1">
            <a:spLocks/>
          </p:cNvSpPr>
          <p:nvPr/>
        </p:nvSpPr>
        <p:spPr>
          <a:xfrm>
            <a:off x="910138" y="635380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répondre en levant la main.</a:t>
            </a: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21" name="Picture 2" descr="Lever la main - Icônes mains et gestes gratuites">
            <a:extLst>
              <a:ext uri="{FF2B5EF4-FFF2-40B4-BE49-F238E27FC236}">
                <a16:creationId xmlns:a16="http://schemas.microsoft.com/office/drawing/2014/main" id="{21B01525-C23E-AFAF-7FFD-2FE777070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336" y="431038"/>
            <a:ext cx="500984" cy="50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203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771A7-3CD7-7C5A-A8ED-D728AA7E7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5880;p58">
            <a:extLst>
              <a:ext uri="{FF2B5EF4-FFF2-40B4-BE49-F238E27FC236}">
                <a16:creationId xmlns:a16="http://schemas.microsoft.com/office/drawing/2014/main" id="{77FBB029-0A64-61A0-3530-486484392E0F}"/>
              </a:ext>
            </a:extLst>
          </p:cNvPr>
          <p:cNvSpPr txBox="1">
            <a:spLocks/>
          </p:cNvSpPr>
          <p:nvPr/>
        </p:nvSpPr>
        <p:spPr>
          <a:xfrm>
            <a:off x="668365" y="2729130"/>
            <a:ext cx="1104611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Le métamorphisme provoque la fusion de la roche mère:</a:t>
            </a:r>
          </a:p>
        </p:txBody>
      </p:sp>
      <p:sp>
        <p:nvSpPr>
          <p:cNvPr id="6" name="Rectangle : coins arrondis 6">
            <a:extLst>
              <a:ext uri="{FF2B5EF4-FFF2-40B4-BE49-F238E27FC236}">
                <a16:creationId xmlns:a16="http://schemas.microsoft.com/office/drawing/2014/main" id="{B1CC9B9B-0D47-1E0C-A21A-3827FFBA0F1A}"/>
              </a:ext>
            </a:extLst>
          </p:cNvPr>
          <p:cNvSpPr/>
          <p:nvPr/>
        </p:nvSpPr>
        <p:spPr>
          <a:xfrm>
            <a:off x="769094" y="4173430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dirty="0"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9" name="Rectangle : coins arrondis 13">
            <a:extLst>
              <a:ext uri="{FF2B5EF4-FFF2-40B4-BE49-F238E27FC236}">
                <a16:creationId xmlns:a16="http://schemas.microsoft.com/office/drawing/2014/main" id="{4E876EF2-9B3C-4D60-31DA-426484582943}"/>
              </a:ext>
            </a:extLst>
          </p:cNvPr>
          <p:cNvSpPr/>
          <p:nvPr/>
        </p:nvSpPr>
        <p:spPr>
          <a:xfrm>
            <a:off x="6869906" y="4173430"/>
            <a:ext cx="4428466" cy="980625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4" name="Titre 8">
            <a:extLst>
              <a:ext uri="{FF2B5EF4-FFF2-40B4-BE49-F238E27FC236}">
                <a16:creationId xmlns:a16="http://schemas.microsoft.com/office/drawing/2014/main" id="{BF0C90D0-0FB2-2B5D-4474-75EB66BD3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La proposition est fausse.</a:t>
            </a: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C09FFF71-AA93-07EB-124D-AF9B85BDAD39}"/>
              </a:ext>
            </a:extLst>
          </p:cNvPr>
          <p:cNvSpPr txBox="1">
            <a:spLocks/>
          </p:cNvSpPr>
          <p:nvPr/>
        </p:nvSpPr>
        <p:spPr>
          <a:xfrm>
            <a:off x="788063" y="655225"/>
            <a:ext cx="10372459" cy="299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nécessaire.</a:t>
            </a: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4C5A27D5-A18E-820D-EE48-80BCFAF96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985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26857-0455-16B9-367A-BF07F9F67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382DC6A8-2ADF-03E2-3319-3696270C8BA1}"/>
              </a:ext>
            </a:extLst>
          </p:cNvPr>
          <p:cNvSpPr txBox="1">
            <a:spLocks/>
          </p:cNvSpPr>
          <p:nvPr/>
        </p:nvSpPr>
        <p:spPr>
          <a:xfrm>
            <a:off x="778058" y="703567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spcAft>
                <a:spcPts val="300"/>
              </a:spcAft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élèves. Ensuite inviter 3 au hasard à passer au tableau.</a:t>
            </a:r>
          </a:p>
          <a:p>
            <a:pPr defTabSz="342900">
              <a:spcAft>
                <a:spcPts val="300"/>
              </a:spcAft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FC3D804A-AA8B-5023-0FBD-5EEBB6BC4ED9}"/>
              </a:ext>
            </a:extLst>
          </p:cNvPr>
          <p:cNvSpPr txBox="1"/>
          <p:nvPr/>
        </p:nvSpPr>
        <p:spPr>
          <a:xfrm>
            <a:off x="594576" y="1380894"/>
            <a:ext cx="109609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Reliez chaque terme à sa définition.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67B4102-6A28-B22D-B528-8843C34DE364}"/>
              </a:ext>
            </a:extLst>
          </p:cNvPr>
          <p:cNvGrpSpPr/>
          <p:nvPr/>
        </p:nvGrpSpPr>
        <p:grpSpPr>
          <a:xfrm>
            <a:off x="762000" y="3390754"/>
            <a:ext cx="3016131" cy="591966"/>
            <a:chOff x="538317" y="2790119"/>
            <a:chExt cx="4008985" cy="535787"/>
          </a:xfrm>
        </p:grpSpPr>
        <p:sp>
          <p:nvSpPr>
            <p:cNvPr id="11" name="Rectangle: Rounded Corners 22">
              <a:extLst>
                <a:ext uri="{FF2B5EF4-FFF2-40B4-BE49-F238E27FC236}">
                  <a16:creationId xmlns:a16="http://schemas.microsoft.com/office/drawing/2014/main" id="{7166DBBB-A5E2-85D0-2289-C5B35455AB47}"/>
                </a:ext>
              </a:extLst>
            </p:cNvPr>
            <p:cNvSpPr/>
            <p:nvPr/>
          </p:nvSpPr>
          <p:spPr>
            <a:xfrm>
              <a:off x="538317" y="2790119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Métamorphisme</a:t>
              </a:r>
            </a:p>
          </p:txBody>
        </p:sp>
        <p:sp>
          <p:nvSpPr>
            <p:cNvPr id="12" name="Rectangle: Rounded Corners 22">
              <a:extLst>
                <a:ext uri="{FF2B5EF4-FFF2-40B4-BE49-F238E27FC236}">
                  <a16:creationId xmlns:a16="http://schemas.microsoft.com/office/drawing/2014/main" id="{C7B01029-9300-748B-6F03-3C89084EC672}"/>
                </a:ext>
              </a:extLst>
            </p:cNvPr>
            <p:cNvSpPr/>
            <p:nvPr/>
          </p:nvSpPr>
          <p:spPr>
            <a:xfrm>
              <a:off x="4087263" y="2790119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C8D99D4-7142-ECA6-8AC9-D4484007A813}"/>
              </a:ext>
            </a:extLst>
          </p:cNvPr>
          <p:cNvGrpSpPr/>
          <p:nvPr/>
        </p:nvGrpSpPr>
        <p:grpSpPr>
          <a:xfrm>
            <a:off x="5227491" y="3380594"/>
            <a:ext cx="6568269" cy="622446"/>
            <a:chOff x="5950644" y="2790119"/>
            <a:chExt cx="6568269" cy="544752"/>
          </a:xfrm>
        </p:grpSpPr>
        <p:sp>
          <p:nvSpPr>
            <p:cNvPr id="15" name="Rectangle: Rounded Corners 22">
              <a:extLst>
                <a:ext uri="{FF2B5EF4-FFF2-40B4-BE49-F238E27FC236}">
                  <a16:creationId xmlns:a16="http://schemas.microsoft.com/office/drawing/2014/main" id="{45DDEBA8-90F3-AF77-68EA-6AAA779458A8}"/>
                </a:ext>
              </a:extLst>
            </p:cNvPr>
            <p:cNvSpPr/>
            <p:nvPr/>
          </p:nvSpPr>
          <p:spPr>
            <a:xfrm>
              <a:off x="6428315" y="2790119"/>
              <a:ext cx="6090598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Aspect en couches de la roche</a:t>
              </a:r>
            </a:p>
          </p:txBody>
        </p:sp>
        <p:sp>
          <p:nvSpPr>
            <p:cNvPr id="16" name="Rectangle: Rounded Corners 22">
              <a:extLst>
                <a:ext uri="{FF2B5EF4-FFF2-40B4-BE49-F238E27FC236}">
                  <a16:creationId xmlns:a16="http://schemas.microsoft.com/office/drawing/2014/main" id="{CB166CDD-B0F7-41B2-6222-4B13909DDAF8}"/>
                </a:ext>
              </a:extLst>
            </p:cNvPr>
            <p:cNvSpPr/>
            <p:nvPr/>
          </p:nvSpPr>
          <p:spPr>
            <a:xfrm>
              <a:off x="5950644" y="2790119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17" name="Google Shape;15880;p58">
            <a:extLst>
              <a:ext uri="{FF2B5EF4-FFF2-40B4-BE49-F238E27FC236}">
                <a16:creationId xmlns:a16="http://schemas.microsoft.com/office/drawing/2014/main" id="{737B32FB-9530-93C0-3FF2-D991DD566633}"/>
              </a:ext>
            </a:extLst>
          </p:cNvPr>
          <p:cNvSpPr txBox="1">
            <a:spLocks/>
          </p:cNvSpPr>
          <p:nvPr/>
        </p:nvSpPr>
        <p:spPr>
          <a:xfrm>
            <a:off x="541020" y="2521008"/>
            <a:ext cx="4030980" cy="351848"/>
          </a:xfrm>
          <a:prstGeom prst="roundRect">
            <a:avLst/>
          </a:prstGeom>
          <a:solidFill>
            <a:srgbClr val="0F9ED5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Terme</a:t>
            </a:r>
            <a:endParaRPr lang="fr-FR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F96D4289-5AD8-EAA2-B3B1-D87E4055BCAF}"/>
              </a:ext>
            </a:extLst>
          </p:cNvPr>
          <p:cNvSpPr txBox="1">
            <a:spLocks/>
          </p:cNvSpPr>
          <p:nvPr/>
        </p:nvSpPr>
        <p:spPr>
          <a:xfrm>
            <a:off x="5191760" y="2521008"/>
            <a:ext cx="6629072" cy="351848"/>
          </a:xfrm>
          <a:prstGeom prst="roundRect">
            <a:avLst/>
          </a:prstGeom>
          <a:solidFill>
            <a:srgbClr val="0F9ED5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Définition</a:t>
            </a:r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C5A5F10B-8CD5-9EF6-D068-A88E4F678B8E}"/>
              </a:ext>
            </a:extLst>
          </p:cNvPr>
          <p:cNvSpPr txBox="1">
            <a:spLocks/>
          </p:cNvSpPr>
          <p:nvPr/>
        </p:nvSpPr>
        <p:spPr>
          <a:xfrm>
            <a:off x="756458" y="339668"/>
            <a:ext cx="10529279" cy="435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On termine avec une dernière question d'appariement.</a:t>
            </a:r>
          </a:p>
        </p:txBody>
      </p:sp>
      <p:pic>
        <p:nvPicPr>
          <p:cNvPr id="66" name="Picture 1">
            <a:extLst>
              <a:ext uri="{FF2B5EF4-FFF2-40B4-BE49-F238E27FC236}">
                <a16:creationId xmlns:a16="http://schemas.microsoft.com/office/drawing/2014/main" id="{34C7DE62-8445-F9DC-FD93-C592CECF3E8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A5FC84E0-CB4F-1BA7-0D89-9F83AA67E4AC}"/>
              </a:ext>
            </a:extLst>
          </p:cNvPr>
          <p:cNvGrpSpPr/>
          <p:nvPr/>
        </p:nvGrpSpPr>
        <p:grpSpPr>
          <a:xfrm>
            <a:off x="741680" y="4391514"/>
            <a:ext cx="3077091" cy="591966"/>
            <a:chOff x="1564640" y="4396594"/>
            <a:chExt cx="3077091" cy="591966"/>
          </a:xfrm>
        </p:grpSpPr>
        <p:sp>
          <p:nvSpPr>
            <p:cNvPr id="3" name="Rectangle: Rounded Corners 22">
              <a:extLst>
                <a:ext uri="{FF2B5EF4-FFF2-40B4-BE49-F238E27FC236}">
                  <a16:creationId xmlns:a16="http://schemas.microsoft.com/office/drawing/2014/main" id="{8A0CFDF9-7A83-93F6-CEA1-47D2EA340708}"/>
                </a:ext>
              </a:extLst>
            </p:cNvPr>
            <p:cNvSpPr/>
            <p:nvPr/>
          </p:nvSpPr>
          <p:spPr>
            <a:xfrm>
              <a:off x="1564640" y="4396594"/>
              <a:ext cx="2634686" cy="591966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Enfouissement</a:t>
              </a:r>
            </a:p>
          </p:txBody>
        </p:sp>
        <p:sp>
          <p:nvSpPr>
            <p:cNvPr id="4" name="Rectangle: Rounded Corners 22">
              <a:extLst>
                <a:ext uri="{FF2B5EF4-FFF2-40B4-BE49-F238E27FC236}">
                  <a16:creationId xmlns:a16="http://schemas.microsoft.com/office/drawing/2014/main" id="{E4F8829D-5A3C-D584-05B0-384D6FB6C616}"/>
                </a:ext>
              </a:extLst>
            </p:cNvPr>
            <p:cNvSpPr/>
            <p:nvPr/>
          </p:nvSpPr>
          <p:spPr>
            <a:xfrm>
              <a:off x="4181692" y="4396594"/>
              <a:ext cx="460039" cy="591966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EFA5717-611E-C7EF-87B8-B9E223CDFE99}"/>
              </a:ext>
            </a:extLst>
          </p:cNvPr>
          <p:cNvGrpSpPr/>
          <p:nvPr/>
        </p:nvGrpSpPr>
        <p:grpSpPr>
          <a:xfrm>
            <a:off x="5268131" y="4381354"/>
            <a:ext cx="6547949" cy="622446"/>
            <a:chOff x="6080931" y="4396594"/>
            <a:chExt cx="6547949" cy="622446"/>
          </a:xfrm>
        </p:grpSpPr>
        <p:sp>
          <p:nvSpPr>
            <p:cNvPr id="7" name="Rectangle: Rounded Corners 22">
              <a:extLst>
                <a:ext uri="{FF2B5EF4-FFF2-40B4-BE49-F238E27FC236}">
                  <a16:creationId xmlns:a16="http://schemas.microsoft.com/office/drawing/2014/main" id="{FB143F3B-1513-C9A8-2153-E57DE47C06A6}"/>
                </a:ext>
              </a:extLst>
            </p:cNvPr>
            <p:cNvSpPr/>
            <p:nvPr/>
          </p:nvSpPr>
          <p:spPr>
            <a:xfrm>
              <a:off x="6558602" y="4396594"/>
              <a:ext cx="6070278" cy="622446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Transformation sous pression et température à l’état solide</a:t>
              </a:r>
            </a:p>
          </p:txBody>
        </p:sp>
        <p:sp>
          <p:nvSpPr>
            <p:cNvPr id="8" name="Rectangle: Rounded Corners 22">
              <a:extLst>
                <a:ext uri="{FF2B5EF4-FFF2-40B4-BE49-F238E27FC236}">
                  <a16:creationId xmlns:a16="http://schemas.microsoft.com/office/drawing/2014/main" id="{5F7D2233-ED80-165A-31D7-C92C570F40F6}"/>
                </a:ext>
              </a:extLst>
            </p:cNvPr>
            <p:cNvSpPr/>
            <p:nvPr/>
          </p:nvSpPr>
          <p:spPr>
            <a:xfrm>
              <a:off x="6080931" y="4396594"/>
              <a:ext cx="460039" cy="622446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sp>
        <p:nvSpPr>
          <p:cNvPr id="19" name="Rectangle: Rounded Corners 22">
            <a:extLst>
              <a:ext uri="{FF2B5EF4-FFF2-40B4-BE49-F238E27FC236}">
                <a16:creationId xmlns:a16="http://schemas.microsoft.com/office/drawing/2014/main" id="{02856D36-FE38-97EE-0B39-FE9DEC608C06}"/>
              </a:ext>
            </a:extLst>
          </p:cNvPr>
          <p:cNvSpPr/>
          <p:nvPr/>
        </p:nvSpPr>
        <p:spPr>
          <a:xfrm>
            <a:off x="741680" y="5392274"/>
            <a:ext cx="2624526" cy="59196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Foliation</a:t>
            </a:r>
          </a:p>
        </p:txBody>
      </p:sp>
      <p:sp>
        <p:nvSpPr>
          <p:cNvPr id="20" name="Rectangle: Rounded Corners 22">
            <a:extLst>
              <a:ext uri="{FF2B5EF4-FFF2-40B4-BE49-F238E27FC236}">
                <a16:creationId xmlns:a16="http://schemas.microsoft.com/office/drawing/2014/main" id="{943F0D2D-F48B-8ACB-644C-A00A26BFE312}"/>
              </a:ext>
            </a:extLst>
          </p:cNvPr>
          <p:cNvSpPr/>
          <p:nvPr/>
        </p:nvSpPr>
        <p:spPr>
          <a:xfrm>
            <a:off x="3348572" y="5392274"/>
            <a:ext cx="460039" cy="59196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22" name="Rectangle: Rounded Corners 22">
            <a:extLst>
              <a:ext uri="{FF2B5EF4-FFF2-40B4-BE49-F238E27FC236}">
                <a16:creationId xmlns:a16="http://schemas.microsoft.com/office/drawing/2014/main" id="{3FB6BBF8-55C3-7207-F518-C0E9B7E98EFC}"/>
              </a:ext>
            </a:extLst>
          </p:cNvPr>
          <p:cNvSpPr/>
          <p:nvPr/>
        </p:nvSpPr>
        <p:spPr>
          <a:xfrm>
            <a:off x="5735642" y="5382114"/>
            <a:ext cx="6121078" cy="62244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Descente de la roche en profondeur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176C702-20A5-6723-A90C-3CBFEC537874}"/>
              </a:ext>
            </a:extLst>
          </p:cNvPr>
          <p:cNvSpPr/>
          <p:nvPr/>
        </p:nvSpPr>
        <p:spPr>
          <a:xfrm>
            <a:off x="5257971" y="5382114"/>
            <a:ext cx="460039" cy="62244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51932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4EEF-F303-8ADC-7631-CA2481D29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F28232BB-719A-FF52-DC21-3B4FE2FAF317}"/>
              </a:ext>
            </a:extLst>
          </p:cNvPr>
          <p:cNvSpPr txBox="1">
            <a:spLocks/>
          </p:cNvSpPr>
          <p:nvPr/>
        </p:nvSpPr>
        <p:spPr>
          <a:xfrm>
            <a:off x="778058" y="703567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spcAft>
                <a:spcPts val="300"/>
              </a:spcAft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Expliquer davantage si nécessaire.</a:t>
            </a:r>
          </a:p>
          <a:p>
            <a:pPr defTabSz="342900">
              <a:spcAft>
                <a:spcPts val="300"/>
              </a:spcAft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F1E1F3EF-75DE-46DF-BEB3-5ECA774AF48A}"/>
              </a:ext>
            </a:extLst>
          </p:cNvPr>
          <p:cNvSpPr txBox="1">
            <a:spLocks/>
          </p:cNvSpPr>
          <p:nvPr/>
        </p:nvSpPr>
        <p:spPr>
          <a:xfrm>
            <a:off x="756458" y="339668"/>
            <a:ext cx="10529279" cy="435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Très bien !</a:t>
            </a:r>
          </a:p>
        </p:txBody>
      </p:sp>
      <p:pic>
        <p:nvPicPr>
          <p:cNvPr id="4" name="Image 8">
            <a:extLst>
              <a:ext uri="{FF2B5EF4-FFF2-40B4-BE49-F238E27FC236}">
                <a16:creationId xmlns:a16="http://schemas.microsoft.com/office/drawing/2014/main" id="{0C2A0992-3055-AA81-39BB-7DD220ACD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1146" y="485086"/>
            <a:ext cx="429314" cy="429314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2CECD75E-40E7-02AA-328B-187638E801B6}"/>
              </a:ext>
            </a:extLst>
          </p:cNvPr>
          <p:cNvGrpSpPr/>
          <p:nvPr/>
        </p:nvGrpSpPr>
        <p:grpSpPr>
          <a:xfrm>
            <a:off x="762000" y="3390754"/>
            <a:ext cx="3016131" cy="591966"/>
            <a:chOff x="538317" y="2790119"/>
            <a:chExt cx="4008985" cy="535787"/>
          </a:xfrm>
        </p:grpSpPr>
        <p:sp>
          <p:nvSpPr>
            <p:cNvPr id="7" name="Rectangle: Rounded Corners 22">
              <a:extLst>
                <a:ext uri="{FF2B5EF4-FFF2-40B4-BE49-F238E27FC236}">
                  <a16:creationId xmlns:a16="http://schemas.microsoft.com/office/drawing/2014/main" id="{7FB9ADE8-8D18-3ABC-F746-FC236DFB9BA1}"/>
                </a:ext>
              </a:extLst>
            </p:cNvPr>
            <p:cNvSpPr/>
            <p:nvPr/>
          </p:nvSpPr>
          <p:spPr>
            <a:xfrm>
              <a:off x="538317" y="2790119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Métamorphisme</a:t>
              </a:r>
            </a:p>
          </p:txBody>
        </p:sp>
        <p:sp>
          <p:nvSpPr>
            <p:cNvPr id="8" name="Rectangle: Rounded Corners 22">
              <a:extLst>
                <a:ext uri="{FF2B5EF4-FFF2-40B4-BE49-F238E27FC236}">
                  <a16:creationId xmlns:a16="http://schemas.microsoft.com/office/drawing/2014/main" id="{BD93BD6F-998D-898B-3D3E-85F46FA2B93F}"/>
                </a:ext>
              </a:extLst>
            </p:cNvPr>
            <p:cNvSpPr/>
            <p:nvPr/>
          </p:nvSpPr>
          <p:spPr>
            <a:xfrm>
              <a:off x="4087263" y="2790119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B4BFB40-5643-CF26-2D5C-BECFBB357349}"/>
              </a:ext>
            </a:extLst>
          </p:cNvPr>
          <p:cNvGrpSpPr/>
          <p:nvPr/>
        </p:nvGrpSpPr>
        <p:grpSpPr>
          <a:xfrm>
            <a:off x="5227491" y="3380594"/>
            <a:ext cx="6568269" cy="622446"/>
            <a:chOff x="5950644" y="2790119"/>
            <a:chExt cx="6568269" cy="544752"/>
          </a:xfrm>
        </p:grpSpPr>
        <p:sp>
          <p:nvSpPr>
            <p:cNvPr id="19" name="Rectangle: Rounded Corners 22">
              <a:extLst>
                <a:ext uri="{FF2B5EF4-FFF2-40B4-BE49-F238E27FC236}">
                  <a16:creationId xmlns:a16="http://schemas.microsoft.com/office/drawing/2014/main" id="{D481A19B-8C82-D717-ABB9-85771E835ACB}"/>
                </a:ext>
              </a:extLst>
            </p:cNvPr>
            <p:cNvSpPr/>
            <p:nvPr/>
          </p:nvSpPr>
          <p:spPr>
            <a:xfrm>
              <a:off x="6428315" y="2790119"/>
              <a:ext cx="6090598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Aspect en couches de la roche</a:t>
              </a:r>
            </a:p>
          </p:txBody>
        </p:sp>
        <p:sp>
          <p:nvSpPr>
            <p:cNvPr id="20" name="Rectangle: Rounded Corners 22">
              <a:extLst>
                <a:ext uri="{FF2B5EF4-FFF2-40B4-BE49-F238E27FC236}">
                  <a16:creationId xmlns:a16="http://schemas.microsoft.com/office/drawing/2014/main" id="{E19CE4E8-0655-1F37-4AC0-65F8F7AFF526}"/>
                </a:ext>
              </a:extLst>
            </p:cNvPr>
            <p:cNvSpPr/>
            <p:nvPr/>
          </p:nvSpPr>
          <p:spPr>
            <a:xfrm>
              <a:off x="5950644" y="2790119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21" name="Google Shape;15880;p58">
            <a:extLst>
              <a:ext uri="{FF2B5EF4-FFF2-40B4-BE49-F238E27FC236}">
                <a16:creationId xmlns:a16="http://schemas.microsoft.com/office/drawing/2014/main" id="{A092BF61-D2ED-6DFA-6459-90C7D00A4A4E}"/>
              </a:ext>
            </a:extLst>
          </p:cNvPr>
          <p:cNvSpPr txBox="1">
            <a:spLocks/>
          </p:cNvSpPr>
          <p:nvPr/>
        </p:nvSpPr>
        <p:spPr>
          <a:xfrm>
            <a:off x="541020" y="2521008"/>
            <a:ext cx="4030980" cy="351848"/>
          </a:xfrm>
          <a:prstGeom prst="roundRect">
            <a:avLst/>
          </a:prstGeom>
          <a:solidFill>
            <a:srgbClr val="0F9ED5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Terme</a:t>
            </a:r>
            <a:endParaRPr lang="fr-FR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15880;p58">
            <a:extLst>
              <a:ext uri="{FF2B5EF4-FFF2-40B4-BE49-F238E27FC236}">
                <a16:creationId xmlns:a16="http://schemas.microsoft.com/office/drawing/2014/main" id="{BD2B373A-8514-8946-2F00-0467CF562216}"/>
              </a:ext>
            </a:extLst>
          </p:cNvPr>
          <p:cNvSpPr txBox="1">
            <a:spLocks/>
          </p:cNvSpPr>
          <p:nvPr/>
        </p:nvSpPr>
        <p:spPr>
          <a:xfrm>
            <a:off x="5191760" y="2521008"/>
            <a:ext cx="6629072" cy="351848"/>
          </a:xfrm>
          <a:prstGeom prst="roundRect">
            <a:avLst/>
          </a:prstGeom>
          <a:solidFill>
            <a:srgbClr val="0F9ED5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Définition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AA2742B-1A96-89BD-6057-3D0D775D6067}"/>
              </a:ext>
            </a:extLst>
          </p:cNvPr>
          <p:cNvGrpSpPr/>
          <p:nvPr/>
        </p:nvGrpSpPr>
        <p:grpSpPr>
          <a:xfrm>
            <a:off x="741680" y="4391514"/>
            <a:ext cx="3077091" cy="591966"/>
            <a:chOff x="1564640" y="4396594"/>
            <a:chExt cx="3077091" cy="591966"/>
          </a:xfrm>
        </p:grpSpPr>
        <p:sp>
          <p:nvSpPr>
            <p:cNvPr id="24" name="Rectangle: Rounded Corners 22">
              <a:extLst>
                <a:ext uri="{FF2B5EF4-FFF2-40B4-BE49-F238E27FC236}">
                  <a16:creationId xmlns:a16="http://schemas.microsoft.com/office/drawing/2014/main" id="{B89A2351-4A29-55F8-D97D-1CE559D48C24}"/>
                </a:ext>
              </a:extLst>
            </p:cNvPr>
            <p:cNvSpPr/>
            <p:nvPr/>
          </p:nvSpPr>
          <p:spPr>
            <a:xfrm>
              <a:off x="1564640" y="4396594"/>
              <a:ext cx="2634686" cy="591966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Enfouissement</a:t>
              </a:r>
            </a:p>
          </p:txBody>
        </p:sp>
        <p:sp>
          <p:nvSpPr>
            <p:cNvPr id="25" name="Rectangle: Rounded Corners 22">
              <a:extLst>
                <a:ext uri="{FF2B5EF4-FFF2-40B4-BE49-F238E27FC236}">
                  <a16:creationId xmlns:a16="http://schemas.microsoft.com/office/drawing/2014/main" id="{6FE17DBA-4050-174E-FB19-990BACA30E70}"/>
                </a:ext>
              </a:extLst>
            </p:cNvPr>
            <p:cNvSpPr/>
            <p:nvPr/>
          </p:nvSpPr>
          <p:spPr>
            <a:xfrm>
              <a:off x="4181692" y="4396594"/>
              <a:ext cx="460039" cy="591966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BA63BA2C-D0F8-4AB9-95BF-615F2FC365D9}"/>
              </a:ext>
            </a:extLst>
          </p:cNvPr>
          <p:cNvGrpSpPr/>
          <p:nvPr/>
        </p:nvGrpSpPr>
        <p:grpSpPr>
          <a:xfrm>
            <a:off x="5268131" y="4381354"/>
            <a:ext cx="6547949" cy="622446"/>
            <a:chOff x="6080931" y="4396594"/>
            <a:chExt cx="6547949" cy="622446"/>
          </a:xfrm>
        </p:grpSpPr>
        <p:sp>
          <p:nvSpPr>
            <p:cNvPr id="32" name="Rectangle: Rounded Corners 22">
              <a:extLst>
                <a:ext uri="{FF2B5EF4-FFF2-40B4-BE49-F238E27FC236}">
                  <a16:creationId xmlns:a16="http://schemas.microsoft.com/office/drawing/2014/main" id="{DF18F4B2-AE18-3A55-331E-2FA665194F02}"/>
                </a:ext>
              </a:extLst>
            </p:cNvPr>
            <p:cNvSpPr/>
            <p:nvPr/>
          </p:nvSpPr>
          <p:spPr>
            <a:xfrm>
              <a:off x="6558602" y="4396594"/>
              <a:ext cx="6070278" cy="622446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Transformation sous pression et température à l’état solide</a:t>
              </a:r>
            </a:p>
          </p:txBody>
        </p:sp>
        <p:sp>
          <p:nvSpPr>
            <p:cNvPr id="33" name="Rectangle: Rounded Corners 22">
              <a:extLst>
                <a:ext uri="{FF2B5EF4-FFF2-40B4-BE49-F238E27FC236}">
                  <a16:creationId xmlns:a16="http://schemas.microsoft.com/office/drawing/2014/main" id="{A1C76F91-31B3-6FE5-C250-AF9B2EF1ED22}"/>
                </a:ext>
              </a:extLst>
            </p:cNvPr>
            <p:cNvSpPr/>
            <p:nvPr/>
          </p:nvSpPr>
          <p:spPr>
            <a:xfrm>
              <a:off x="6080931" y="4396594"/>
              <a:ext cx="460039" cy="622446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sp>
        <p:nvSpPr>
          <p:cNvPr id="34" name="Rectangle: Rounded Corners 22">
            <a:extLst>
              <a:ext uri="{FF2B5EF4-FFF2-40B4-BE49-F238E27FC236}">
                <a16:creationId xmlns:a16="http://schemas.microsoft.com/office/drawing/2014/main" id="{183A695B-69A1-8330-BCDA-834F6C6A0B9D}"/>
              </a:ext>
            </a:extLst>
          </p:cNvPr>
          <p:cNvSpPr/>
          <p:nvPr/>
        </p:nvSpPr>
        <p:spPr>
          <a:xfrm>
            <a:off x="741680" y="5392274"/>
            <a:ext cx="2624526" cy="59196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Foliation</a:t>
            </a:r>
          </a:p>
        </p:txBody>
      </p:sp>
      <p:sp>
        <p:nvSpPr>
          <p:cNvPr id="35" name="Rectangle: Rounded Corners 22">
            <a:extLst>
              <a:ext uri="{FF2B5EF4-FFF2-40B4-BE49-F238E27FC236}">
                <a16:creationId xmlns:a16="http://schemas.microsoft.com/office/drawing/2014/main" id="{2EA41FFF-B2C7-773D-6E9A-489DC430C7EA}"/>
              </a:ext>
            </a:extLst>
          </p:cNvPr>
          <p:cNvSpPr/>
          <p:nvPr/>
        </p:nvSpPr>
        <p:spPr>
          <a:xfrm>
            <a:off x="3348572" y="5392274"/>
            <a:ext cx="460039" cy="59196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37" name="Rectangle: Rounded Corners 22">
            <a:extLst>
              <a:ext uri="{FF2B5EF4-FFF2-40B4-BE49-F238E27FC236}">
                <a16:creationId xmlns:a16="http://schemas.microsoft.com/office/drawing/2014/main" id="{7C958287-159E-E600-7432-86771A00D1BA}"/>
              </a:ext>
            </a:extLst>
          </p:cNvPr>
          <p:cNvSpPr/>
          <p:nvPr/>
        </p:nvSpPr>
        <p:spPr>
          <a:xfrm>
            <a:off x="5735642" y="5382114"/>
            <a:ext cx="6121078" cy="62244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Descente de la roche en profondeur</a:t>
            </a:r>
          </a:p>
        </p:txBody>
      </p:sp>
      <p:sp>
        <p:nvSpPr>
          <p:cNvPr id="38" name="Rectangle: Rounded Corners 22">
            <a:extLst>
              <a:ext uri="{FF2B5EF4-FFF2-40B4-BE49-F238E27FC236}">
                <a16:creationId xmlns:a16="http://schemas.microsoft.com/office/drawing/2014/main" id="{BFEE5044-BD58-A795-8C66-3BD8E72123BA}"/>
              </a:ext>
            </a:extLst>
          </p:cNvPr>
          <p:cNvSpPr/>
          <p:nvPr/>
        </p:nvSpPr>
        <p:spPr>
          <a:xfrm>
            <a:off x="5257971" y="5382114"/>
            <a:ext cx="460039" cy="622446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9C817FA5-0999-8AF6-DC43-FAD6D8BCDEA6}"/>
              </a:ext>
            </a:extLst>
          </p:cNvPr>
          <p:cNvCxnSpPr>
            <a:stCxn id="35" idx="3"/>
            <a:endCxn id="20" idx="1"/>
          </p:cNvCxnSpPr>
          <p:nvPr/>
        </p:nvCxnSpPr>
        <p:spPr>
          <a:xfrm flipV="1">
            <a:off x="3808611" y="3691817"/>
            <a:ext cx="1418880" cy="19964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D3055566-28BC-DD05-F0EC-499F249C9BAA}"/>
              </a:ext>
            </a:extLst>
          </p:cNvPr>
          <p:cNvCxnSpPr>
            <a:cxnSpLocks/>
            <a:stCxn id="8" idx="3"/>
            <a:endCxn id="33" idx="1"/>
          </p:cNvCxnSpPr>
          <p:nvPr/>
        </p:nvCxnSpPr>
        <p:spPr>
          <a:xfrm>
            <a:off x="3778131" y="3686737"/>
            <a:ext cx="1490000" cy="10058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EBE817A0-9494-FF8B-0944-1EA31D3FB7F4}"/>
              </a:ext>
            </a:extLst>
          </p:cNvPr>
          <p:cNvCxnSpPr>
            <a:cxnSpLocks/>
            <a:stCxn id="25" idx="3"/>
            <a:endCxn id="38" idx="1"/>
          </p:cNvCxnSpPr>
          <p:nvPr/>
        </p:nvCxnSpPr>
        <p:spPr>
          <a:xfrm>
            <a:off x="3818771" y="4687497"/>
            <a:ext cx="1439200" cy="10058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7350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3409BA-7DCC-47B3-ECB6-05CE4B95B6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791204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F5BEC-E40C-AE90-BAF2-CDFD2807E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304" y="251927"/>
            <a:ext cx="10372033" cy="540647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Maintenant, vous allez travailler en binôme. Chacun prend un moment pour réaliser l’activité de la page 75 sur le livret. Ensuite, vous comparez vos réponses en justifiant.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36E18-3597-EA11-2CA3-AD73D1AE85A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84663" y="702026"/>
            <a:ext cx="10922713" cy="333611"/>
          </a:xfrm>
        </p:spPr>
        <p:txBody>
          <a:bodyPr/>
          <a:lstStyle/>
          <a:p>
            <a:r>
              <a:rPr lang="fr-FR" sz="11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Rappeler aux élèves qu’ils doivent d’abord observer et de repérer les éléments du document avant de réaliser la tâche. Expliquer les mots difficiles.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8DBC3215-E305-D206-FB9F-12DB9930DFF1}"/>
              </a:ext>
            </a:extLst>
          </p:cNvPr>
          <p:cNvCxnSpPr>
            <a:cxnSpLocks/>
          </p:cNvCxnSpPr>
          <p:nvPr/>
        </p:nvCxnSpPr>
        <p:spPr>
          <a:xfrm flipH="1">
            <a:off x="7072132" y="5011838"/>
            <a:ext cx="86810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661C4643-97E6-400F-1085-FF5562FFC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843" y="993544"/>
            <a:ext cx="4394710" cy="567876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04583E4-9B2E-23B7-5CC8-03B3EB9D5807}"/>
              </a:ext>
            </a:extLst>
          </p:cNvPr>
          <p:cNvSpPr/>
          <p:nvPr/>
        </p:nvSpPr>
        <p:spPr>
          <a:xfrm>
            <a:off x="5075482" y="6313931"/>
            <a:ext cx="13298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75</a:t>
            </a:r>
          </a:p>
        </p:txBody>
      </p:sp>
    </p:spTree>
    <p:extLst>
      <p:ext uri="{BB962C8B-B14F-4D97-AF65-F5344CB8AC3E}">
        <p14:creationId xmlns:p14="http://schemas.microsoft.com/office/powerpoint/2010/main" val="553670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BD956-F6E1-EC84-6EB6-B3E641CD0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669E37-A48A-E959-2209-5C0AFB47F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temps est terminé.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490108A-42E4-3CC8-8D61-0733CD6007D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004DEF-F7CC-BF2E-C88C-CEE3500FCA0C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8152424E-0ED6-B27B-4B4D-37ED921734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310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AAAC6-1196-637E-DF9E-533F13026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A8B505-3DC6-B1A7-7894-DF91A62F5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60B8779-01E5-AF75-9C9E-DC7EC7E3E32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réponses.</a:t>
            </a:r>
          </a:p>
        </p:txBody>
      </p:sp>
      <p:pic>
        <p:nvPicPr>
          <p:cNvPr id="45" name="Picture 1">
            <a:extLst>
              <a:ext uri="{FF2B5EF4-FFF2-40B4-BE49-F238E27FC236}">
                <a16:creationId xmlns:a16="http://schemas.microsoft.com/office/drawing/2014/main" id="{7A049E59-3ACA-34FF-66F6-5DAF021D225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3" name="Image 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2FF8822F-DFFA-848A-DFF0-26F157595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659" y="4382714"/>
            <a:ext cx="11223812" cy="2257508"/>
          </a:xfrm>
          <a:prstGeom prst="rect">
            <a:avLst/>
          </a:prstGeom>
        </p:spPr>
      </p:pic>
      <p:pic>
        <p:nvPicPr>
          <p:cNvPr id="13" name="Image 12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EA04B40C-1DE0-37E7-8CC9-5300CF6067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859" y="4458914"/>
            <a:ext cx="11223812" cy="225750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E14C4F6-A117-5558-F456-6CB9351B2599}"/>
              </a:ext>
            </a:extLst>
          </p:cNvPr>
          <p:cNvSpPr txBox="1"/>
          <p:nvPr/>
        </p:nvSpPr>
        <p:spPr>
          <a:xfrm>
            <a:off x="4155959" y="5249372"/>
            <a:ext cx="5011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Augmentation de la pression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DE9FBAC-55BA-E637-EBB3-FA956D9A5A1D}"/>
              </a:ext>
            </a:extLst>
          </p:cNvPr>
          <p:cNvCxnSpPr/>
          <p:nvPr/>
        </p:nvCxnSpPr>
        <p:spPr>
          <a:xfrm>
            <a:off x="8087360" y="4592320"/>
            <a:ext cx="91440" cy="4470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0AC408C7-4B52-683C-8509-BAB1A74030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b="47049"/>
          <a:stretch>
            <a:fillRect/>
          </a:stretch>
        </p:blipFill>
        <p:spPr>
          <a:xfrm>
            <a:off x="3164217" y="1022118"/>
            <a:ext cx="5051095" cy="345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0118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5FFF0-D49F-C65F-F110-6558D8A8C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64C3AF-B2C6-6CFC-5B96-21886E905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A75FE43-2F74-C4E3-9A17-930CBC045DB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réponses.</a:t>
            </a:r>
          </a:p>
        </p:txBody>
      </p:sp>
      <p:pic>
        <p:nvPicPr>
          <p:cNvPr id="45" name="Picture 1">
            <a:extLst>
              <a:ext uri="{FF2B5EF4-FFF2-40B4-BE49-F238E27FC236}">
                <a16:creationId xmlns:a16="http://schemas.microsoft.com/office/drawing/2014/main" id="{1BA7D52C-6B56-FE8D-FF09-72621D9A74F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6" name="Image 5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11ACA99-A33F-749C-8101-3B3BDBC27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588" y="3969581"/>
            <a:ext cx="11430000" cy="279877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7319147-C491-A055-C3A1-470C86D94CBC}"/>
              </a:ext>
            </a:extLst>
          </p:cNvPr>
          <p:cNvSpPr txBox="1"/>
          <p:nvPr/>
        </p:nvSpPr>
        <p:spPr>
          <a:xfrm>
            <a:off x="4453139" y="4627072"/>
            <a:ext cx="1459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s’enfouit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3D98DD5-FA6F-1D8C-40FB-DEB1C9CBAE58}"/>
              </a:ext>
            </a:extLst>
          </p:cNvPr>
          <p:cNvSpPr txBox="1"/>
          <p:nvPr/>
        </p:nvSpPr>
        <p:spPr>
          <a:xfrm>
            <a:off x="9360118" y="4627072"/>
            <a:ext cx="2384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pressions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3F606E6-C2B0-091B-1BCE-258CD599EA95}"/>
              </a:ext>
            </a:extLst>
          </p:cNvPr>
          <p:cNvSpPr txBox="1"/>
          <p:nvPr/>
        </p:nvSpPr>
        <p:spPr>
          <a:xfrm>
            <a:off x="1917048" y="5101437"/>
            <a:ext cx="2384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fondre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A48C465-9230-B903-4C7B-069EA53AB6FC}"/>
              </a:ext>
            </a:extLst>
          </p:cNvPr>
          <p:cNvSpPr txBox="1"/>
          <p:nvPr/>
        </p:nvSpPr>
        <p:spPr>
          <a:xfrm>
            <a:off x="3749729" y="5550402"/>
            <a:ext cx="2384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réorganise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5590C9C-DDF8-8201-FFB2-7DCAB38ED59D}"/>
              </a:ext>
            </a:extLst>
          </p:cNvPr>
          <p:cNvSpPr txBox="1"/>
          <p:nvPr/>
        </p:nvSpPr>
        <p:spPr>
          <a:xfrm>
            <a:off x="7353989" y="5568684"/>
            <a:ext cx="2384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feuilleté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06EFA0F-D13F-67B6-9523-21D7C7C79711}"/>
              </a:ext>
            </a:extLst>
          </p:cNvPr>
          <p:cNvSpPr txBox="1"/>
          <p:nvPr/>
        </p:nvSpPr>
        <p:spPr>
          <a:xfrm>
            <a:off x="4173909" y="5999514"/>
            <a:ext cx="2384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Éclogite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A527AF3-F15A-7E4A-57B8-6993C6E9C8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b="47049"/>
          <a:stretch>
            <a:fillRect/>
          </a:stretch>
        </p:blipFill>
        <p:spPr>
          <a:xfrm>
            <a:off x="3507117" y="1107844"/>
            <a:ext cx="4208133" cy="287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9314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3" grpId="0"/>
      <p:bldP spid="1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915EDF-9F2E-4806-BDF5-4E27FF2B30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3921633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0406B-42BD-6E24-46AF-128E464FB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Maintenant, vous allez travailler chacun pour soi; prenez l’activité de la page 76 sur le livret.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CCA30-344D-7644-F9AC-3E1D66EA916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Circuler entre les rangs, cibler les élèves en difficulté, Insister sur le travail individuel.  Inciter les élèves à demander de l'aide en cas de besoin.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50A3FFEC-9C3B-CC23-F982-764C849241F6}"/>
              </a:ext>
            </a:extLst>
          </p:cNvPr>
          <p:cNvGrpSpPr/>
          <p:nvPr/>
        </p:nvGrpSpPr>
        <p:grpSpPr>
          <a:xfrm>
            <a:off x="10844783" y="260549"/>
            <a:ext cx="611417" cy="504991"/>
            <a:chOff x="582302" y="4457015"/>
            <a:chExt cx="630930" cy="588164"/>
          </a:xfrm>
        </p:grpSpPr>
        <p:pic>
          <p:nvPicPr>
            <p:cNvPr id="39" name="Picture 7">
              <a:extLst>
                <a:ext uri="{FF2B5EF4-FFF2-40B4-BE49-F238E27FC236}">
                  <a16:creationId xmlns:a16="http://schemas.microsoft.com/office/drawing/2014/main" id="{E13B05F2-717D-D7CC-C97D-E0B4B35D0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40" name="Picture 7">
              <a:extLst>
                <a:ext uri="{FF2B5EF4-FFF2-40B4-BE49-F238E27FC236}">
                  <a16:creationId xmlns:a16="http://schemas.microsoft.com/office/drawing/2014/main" id="{0E000526-57B7-24FC-4846-A548D6940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10C1DE6B-4652-323A-2B42-AD9AD4D83DF2}"/>
              </a:ext>
            </a:extLst>
          </p:cNvPr>
          <p:cNvSpPr/>
          <p:nvPr/>
        </p:nvSpPr>
        <p:spPr>
          <a:xfrm>
            <a:off x="8385595" y="6186798"/>
            <a:ext cx="12806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76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081CE0-D529-E00B-BFB4-68773796E0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2031" y="1005840"/>
            <a:ext cx="4983130" cy="549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269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11843-E097-5486-57E5-792187AE1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5C45A8-EA55-AF65-5299-1BE31D243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Le temps est terminé. 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F8B22D4-350B-4D83-BACF-4CF1F56B22C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888129-7EB4-3E26-CB10-77F5280D3767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Temps Écoulé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6C1251-CF29-1E54-9D78-E106D1BBDD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327627" y="2738280"/>
            <a:ext cx="339090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685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8F702D-E31E-41F6-A9F2-0110C6999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 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BCE28B2-1622-6E99-568F-1EFFB62345D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réponses. puis à recopier la correction sur les livrets.</a:t>
            </a:r>
          </a:p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BE9E1CAA-35AC-CBDE-C860-856E7C1F517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3" name="Image 2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D065AE73-AAD2-EDED-F253-84F428FF4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121" y="4693949"/>
            <a:ext cx="11419840" cy="191327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95CBF0C-3F60-546A-0419-43BFD31E8E80}"/>
              </a:ext>
            </a:extLst>
          </p:cNvPr>
          <p:cNvSpPr txBox="1"/>
          <p:nvPr/>
        </p:nvSpPr>
        <p:spPr>
          <a:xfrm>
            <a:off x="2501154" y="5292616"/>
            <a:ext cx="61228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haute température</a:t>
            </a:r>
          </a:p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haute pression</a:t>
            </a:r>
          </a:p>
        </p:txBody>
      </p:sp>
      <p:pic>
        <p:nvPicPr>
          <p:cNvPr id="7" name="Image 6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4001834-9026-499A-A897-0A48E76B3F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568" y="1021772"/>
            <a:ext cx="6070152" cy="355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563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6E74B-FB0B-F794-2F1F-8662A4A6F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E306F8-E2E5-5CC5-BBA2-1D6C4AB24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0EDF27-BFFD-0D34-DA4D-B120C7C4E4C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puis à recopier la correction sur les livrets.</a:t>
            </a:r>
          </a:p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34E0027B-99D4-4F5D-0CBB-C4956CB41B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04FA218-C823-0FBC-255D-2293A0082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9958" y="1079406"/>
            <a:ext cx="4041642" cy="2753003"/>
          </a:xfrm>
          <a:prstGeom prst="rect">
            <a:avLst/>
          </a:prstGeom>
        </p:spPr>
      </p:pic>
      <p:pic>
        <p:nvPicPr>
          <p:cNvPr id="6" name="Image 5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EF747F4-06A4-2331-1996-F6C6CF9735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640" y="3874086"/>
            <a:ext cx="11653520" cy="280776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D6BC22D-F2FF-B385-49EC-D8D004E9A6C1}"/>
              </a:ext>
            </a:extLst>
          </p:cNvPr>
          <p:cNvSpPr txBox="1"/>
          <p:nvPr/>
        </p:nvSpPr>
        <p:spPr>
          <a:xfrm>
            <a:off x="4046739" y="4512772"/>
            <a:ext cx="1459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s’enfouit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DA373A8-9D2A-AC88-8441-0F1B027C56C9}"/>
              </a:ext>
            </a:extLst>
          </p:cNvPr>
          <p:cNvSpPr txBox="1"/>
          <p:nvPr/>
        </p:nvSpPr>
        <p:spPr>
          <a:xfrm>
            <a:off x="9159238" y="4500072"/>
            <a:ext cx="2880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Pressions et de fortes températures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185FCAD-E0C4-4045-F506-F2724DC81009}"/>
              </a:ext>
            </a:extLst>
          </p:cNvPr>
          <p:cNvSpPr txBox="1"/>
          <p:nvPr/>
        </p:nvSpPr>
        <p:spPr>
          <a:xfrm>
            <a:off x="1421748" y="5063337"/>
            <a:ext cx="2384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fondre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49013ED-6761-D9FF-FBF6-40F75247BB76}"/>
              </a:ext>
            </a:extLst>
          </p:cNvPr>
          <p:cNvSpPr txBox="1"/>
          <p:nvPr/>
        </p:nvSpPr>
        <p:spPr>
          <a:xfrm>
            <a:off x="3775467" y="5528579"/>
            <a:ext cx="2384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réorganise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F2F4D12-BAEB-330C-86B7-746E469B7C7E}"/>
              </a:ext>
            </a:extLst>
          </p:cNvPr>
          <p:cNvSpPr txBox="1"/>
          <p:nvPr/>
        </p:nvSpPr>
        <p:spPr>
          <a:xfrm>
            <a:off x="7962900" y="5558890"/>
            <a:ext cx="2384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feuilleté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4DF5BC4-D63D-59D1-C084-96FEFE09BC5B}"/>
              </a:ext>
            </a:extLst>
          </p:cNvPr>
          <p:cNvSpPr txBox="1"/>
          <p:nvPr/>
        </p:nvSpPr>
        <p:spPr>
          <a:xfrm>
            <a:off x="5181600" y="6076979"/>
            <a:ext cx="2384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Schiste</a:t>
            </a:r>
          </a:p>
        </p:txBody>
      </p:sp>
    </p:spTree>
    <p:extLst>
      <p:ext uri="{BB962C8B-B14F-4D97-AF65-F5344CB8AC3E}">
        <p14:creationId xmlns:p14="http://schemas.microsoft.com/office/powerpoint/2010/main" val="614602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1" grpId="0"/>
      <p:bldP spid="22" grpId="0"/>
      <p:bldP spid="23" grpId="0"/>
      <p:bldP spid="24" grpId="0"/>
      <p:bldP spid="2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8B1F65-01C9-1E82-3B29-C068CFA644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05 min</a:t>
            </a:r>
          </a:p>
        </p:txBody>
      </p:sp>
    </p:spTree>
    <p:extLst>
      <p:ext uri="{BB962C8B-B14F-4D97-AF65-F5344CB8AC3E}">
        <p14:creationId xmlns:p14="http://schemas.microsoft.com/office/powerpoint/2010/main" val="38959518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186612"/>
            <a:ext cx="10277091" cy="399230"/>
          </a:xfrm>
        </p:spPr>
        <p:txBody>
          <a:bodyPr/>
          <a:lstStyle/>
          <a:p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Qui peut me dire ce que nous avons appris aujourd’hui?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6" name="Content Placeholder 5" descr="A cartoon character leaning on a question mark&#10;&#10;AI-generated content may be incorrect.">
            <a:extLst>
              <a:ext uri="{FF2B5EF4-FFF2-40B4-BE49-F238E27FC236}">
                <a16:creationId xmlns:a16="http://schemas.microsoft.com/office/drawing/2014/main" id="{6AD1D3F8-1CDC-7248-5FEC-0D554A729A1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973115" y="1306115"/>
            <a:ext cx="4245769" cy="4245769"/>
          </a:xfrm>
        </p:spPr>
      </p:pic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553" y="219075"/>
            <a:ext cx="10805322" cy="431801"/>
          </a:xfrm>
        </p:spPr>
        <p:txBody>
          <a:bodyPr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Avant de finir, faisons un petit résumé ensemble ! </a:t>
            </a:r>
            <a:endParaRPr lang="fr-FR" noProof="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67553" y="658371"/>
            <a:ext cx="10277475" cy="268287"/>
          </a:xfrm>
        </p:spPr>
        <p:txBody>
          <a:bodyPr/>
          <a:lstStyle/>
          <a:p>
            <a:r>
              <a:rPr lang="fr-FR" sz="11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Donner un rappel de la séance.</a:t>
            </a:r>
          </a:p>
        </p:txBody>
      </p:sp>
      <p:sp>
        <p:nvSpPr>
          <p:cNvPr id="3" name="Google Shape;2054;p38">
            <a:extLst>
              <a:ext uri="{FF2B5EF4-FFF2-40B4-BE49-F238E27FC236}">
                <a16:creationId xmlns:a16="http://schemas.microsoft.com/office/drawing/2014/main" id="{1C1445F7-285F-7A3A-C5D2-9D27FFF11BE4}"/>
              </a:ext>
            </a:extLst>
          </p:cNvPr>
          <p:cNvSpPr/>
          <p:nvPr/>
        </p:nvSpPr>
        <p:spPr>
          <a:xfrm>
            <a:off x="1291324" y="2037959"/>
            <a:ext cx="9946841" cy="80554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3">
            <a:extLst>
              <a:ext uri="{FF2B5EF4-FFF2-40B4-BE49-F238E27FC236}">
                <a16:creationId xmlns:a16="http://schemas.microsoft.com/office/drawing/2014/main" id="{392561BC-9988-A3D3-C8F4-A4190A0B3601}"/>
              </a:ext>
            </a:extLst>
          </p:cNvPr>
          <p:cNvSpPr txBox="1"/>
          <p:nvPr/>
        </p:nvSpPr>
        <p:spPr>
          <a:xfrm>
            <a:off x="1636841" y="2020027"/>
            <a:ext cx="9731881" cy="805543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fr-FR" b="1" noProof="0" dirty="0">
                <a:solidFill>
                  <a:srgbClr val="106585"/>
                </a:solidFill>
              </a:rPr>
              <a:t>Décrire les processus impliqués dans la formation des roches métamorphiques.</a:t>
            </a:r>
          </a:p>
        </p:txBody>
      </p:sp>
      <p:pic>
        <p:nvPicPr>
          <p:cNvPr id="7" name="Image 23">
            <a:extLst>
              <a:ext uri="{FF2B5EF4-FFF2-40B4-BE49-F238E27FC236}">
                <a16:creationId xmlns:a16="http://schemas.microsoft.com/office/drawing/2014/main" id="{1E606C51-B45B-D112-73F7-3A7ADC8DD2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85" y="1754682"/>
            <a:ext cx="805544" cy="805544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72C7D0F-EEDD-3FED-87FF-40227C1DF998}"/>
              </a:ext>
            </a:extLst>
          </p:cNvPr>
          <p:cNvSpPr txBox="1">
            <a:spLocks/>
          </p:cNvSpPr>
          <p:nvPr/>
        </p:nvSpPr>
        <p:spPr>
          <a:xfrm>
            <a:off x="-756918" y="3111293"/>
            <a:ext cx="9066597" cy="78983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b="1" noProof="0" dirty="0">
              <a:solidFill>
                <a:srgbClr val="106585"/>
              </a:solidFill>
              <a:latin typeface="Calibri" panose="020F0502020204030204"/>
            </a:endParaRPr>
          </a:p>
        </p:txBody>
      </p:sp>
      <p:pic>
        <p:nvPicPr>
          <p:cNvPr id="6" name="Image 5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9C16EA4-17DD-7CA4-0CDC-2A63003E773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9F4E8"/>
              </a:clrFrom>
              <a:clrTo>
                <a:srgbClr val="E9F4E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251" y="3236988"/>
            <a:ext cx="9728950" cy="187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4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190B16-579C-FAA2-EB79-8D627E324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070" y="320709"/>
            <a:ext cx="10277091" cy="267549"/>
          </a:xfrm>
        </p:spPr>
        <p:txBody>
          <a:bodyPr/>
          <a:lstStyle/>
          <a:p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les étapes que j’ai suivies pour résoudre ma tâche: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1B7982-BEB1-2B9F-D93A-EEFBE215EBA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57070" y="668280"/>
            <a:ext cx="10277475" cy="268287"/>
          </a:xfrm>
        </p:spPr>
        <p:txBody>
          <a:bodyPr/>
          <a:lstStyle/>
          <a:p>
            <a:endParaRPr lang="fr-FR" noProof="0" dirty="0"/>
          </a:p>
        </p:txBody>
      </p:sp>
      <p:pic>
        <p:nvPicPr>
          <p:cNvPr id="30" name="Google Shape;289;p51">
            <a:extLst>
              <a:ext uri="{FF2B5EF4-FFF2-40B4-BE49-F238E27FC236}">
                <a16:creationId xmlns:a16="http://schemas.microsoft.com/office/drawing/2014/main" id="{B630ECC6-AE75-1A9B-8BE2-CEADA872F3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8467082-BCD3-6527-7FFE-9255EA313A45}"/>
              </a:ext>
            </a:extLst>
          </p:cNvPr>
          <p:cNvGrpSpPr/>
          <p:nvPr/>
        </p:nvGrpSpPr>
        <p:grpSpPr>
          <a:xfrm>
            <a:off x="406192" y="2433476"/>
            <a:ext cx="11037454" cy="399011"/>
            <a:chOff x="526472" y="1937789"/>
            <a:chExt cx="11037454" cy="399011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59A89AE-F3D8-FCCB-21F7-931C6038609E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J’identifie les facteurs responsables de la formation d’une roche métamorphique.</a:t>
              </a: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066C1120-8C7C-B766-6BC1-C86DB41BB5C6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B08832E-9567-F88B-E1C3-B6ACF734D088}"/>
              </a:ext>
            </a:extLst>
          </p:cNvPr>
          <p:cNvGrpSpPr/>
          <p:nvPr/>
        </p:nvGrpSpPr>
        <p:grpSpPr>
          <a:xfrm>
            <a:off x="406192" y="3261066"/>
            <a:ext cx="11037454" cy="399011"/>
            <a:chOff x="526472" y="1937789"/>
            <a:chExt cx="11037454" cy="399011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1A7DE04-2BA0-FB86-FE7D-B15E012A70B8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je décris les processus impliqués dans la formation de roches métamorphiques.</a:t>
              </a: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430AC202-A72E-41F7-76B7-7D762C89AC4C}"/>
                </a:ext>
              </a:extLst>
            </p:cNvPr>
            <p:cNvSpPr/>
            <p:nvPr/>
          </p:nvSpPr>
          <p:spPr>
            <a:xfrm>
              <a:off x="541251" y="1937789"/>
              <a:ext cx="396001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738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2A2F7-A127-79A6-1FBC-996A60084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F09585-DAEC-99D9-1383-8C0CAE3B56DB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9D29D1-33A0-F4D5-7BC5-85FA1BCFBE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5" name="Google Shape;2000;p176">
            <a:extLst>
              <a:ext uri="{FF2B5EF4-FFF2-40B4-BE49-F238E27FC236}">
                <a16:creationId xmlns:a16="http://schemas.microsoft.com/office/drawing/2014/main" id="{3CE84197-8550-38EB-5788-01416BBC64E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5761" y="96831"/>
            <a:ext cx="7620804" cy="35320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on termine par cette carte lexicale.</a:t>
            </a:r>
          </a:p>
        </p:txBody>
      </p:sp>
      <p:grpSp>
        <p:nvGrpSpPr>
          <p:cNvPr id="10" name="Google Shape;2004;p176">
            <a:extLst>
              <a:ext uri="{FF2B5EF4-FFF2-40B4-BE49-F238E27FC236}">
                <a16:creationId xmlns:a16="http://schemas.microsoft.com/office/drawing/2014/main" id="{517EC03A-5F50-A15A-DD2B-A7332603A652}"/>
              </a:ext>
            </a:extLst>
          </p:cNvPr>
          <p:cNvGrpSpPr/>
          <p:nvPr/>
        </p:nvGrpSpPr>
        <p:grpSpPr>
          <a:xfrm>
            <a:off x="378372" y="1263731"/>
            <a:ext cx="11435255" cy="5257649"/>
            <a:chOff x="279385" y="1039998"/>
            <a:chExt cx="8585230" cy="3943237"/>
          </a:xfrm>
        </p:grpSpPr>
        <p:sp>
          <p:nvSpPr>
            <p:cNvPr id="11" name="Google Shape;2005;p176">
              <a:extLst>
                <a:ext uri="{FF2B5EF4-FFF2-40B4-BE49-F238E27FC236}">
                  <a16:creationId xmlns:a16="http://schemas.microsoft.com/office/drawing/2014/main" id="{515B2D7E-A000-12D9-549A-A9369A4345FA}"/>
                </a:ext>
              </a:extLst>
            </p:cNvPr>
            <p:cNvSpPr/>
            <p:nvPr/>
          </p:nvSpPr>
          <p:spPr>
            <a:xfrm>
              <a:off x="302037" y="1426310"/>
              <a:ext cx="8562578" cy="35569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46" cap="flat">
              <a:noFill/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2" name="Google Shape;2006;p176">
              <a:extLst>
                <a:ext uri="{FF2B5EF4-FFF2-40B4-BE49-F238E27FC236}">
                  <a16:creationId xmlns:a16="http://schemas.microsoft.com/office/drawing/2014/main" id="{1EDC52B9-6636-608C-9E99-B0C94BCCA5F8}"/>
                </a:ext>
              </a:extLst>
            </p:cNvPr>
            <p:cNvSpPr/>
            <p:nvPr/>
          </p:nvSpPr>
          <p:spPr>
            <a:xfrm>
              <a:off x="3242372" y="2222729"/>
              <a:ext cx="2257542" cy="1155392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rgbClr val="54AFE9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lvl="0" algn="ctr" defTabSz="457200">
                <a:defRPr/>
              </a:pPr>
              <a:r>
                <a:rPr lang="fr-FR" sz="2000" b="1" spc="-30" dirty="0">
                  <a:solidFill>
                    <a:srgbClr val="106585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Décrire les processus impliqués dans la formation des roches métamorphiques.</a:t>
              </a:r>
            </a:p>
          </p:txBody>
        </p:sp>
        <p:sp>
          <p:nvSpPr>
            <p:cNvPr id="13" name="Google Shape;2007;p176">
              <a:extLst>
                <a:ext uri="{FF2B5EF4-FFF2-40B4-BE49-F238E27FC236}">
                  <a16:creationId xmlns:a16="http://schemas.microsoft.com/office/drawing/2014/main" id="{A88638D1-0117-440F-F5A3-3D2C880BB20F}"/>
                </a:ext>
              </a:extLst>
            </p:cNvPr>
            <p:cNvSpPr/>
            <p:nvPr/>
          </p:nvSpPr>
          <p:spPr>
            <a:xfrm>
              <a:off x="477984" y="1867113"/>
              <a:ext cx="2126254" cy="1628546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3" name="Google Shape;2008;p176">
              <a:extLst>
                <a:ext uri="{FF2B5EF4-FFF2-40B4-BE49-F238E27FC236}">
                  <a16:creationId xmlns:a16="http://schemas.microsoft.com/office/drawing/2014/main" id="{F24B657B-A153-5014-FD22-78DE095C3277}"/>
                </a:ext>
              </a:extLst>
            </p:cNvPr>
            <p:cNvSpPr txBox="1"/>
            <p:nvPr/>
          </p:nvSpPr>
          <p:spPr>
            <a:xfrm>
              <a:off x="3468493" y="1843485"/>
              <a:ext cx="1714500" cy="346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4AFE9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Ma tâche :</a:t>
              </a:r>
            </a:p>
          </p:txBody>
        </p:sp>
        <p:sp>
          <p:nvSpPr>
            <p:cNvPr id="24" name="Google Shape;2009;p176">
              <a:extLst>
                <a:ext uri="{FF2B5EF4-FFF2-40B4-BE49-F238E27FC236}">
                  <a16:creationId xmlns:a16="http://schemas.microsoft.com/office/drawing/2014/main" id="{F6A9FC48-6533-6B59-2389-D6B83DB6761B}"/>
                </a:ext>
              </a:extLst>
            </p:cNvPr>
            <p:cNvSpPr txBox="1"/>
            <p:nvPr/>
          </p:nvSpPr>
          <p:spPr>
            <a:xfrm>
              <a:off x="579223" y="1589910"/>
              <a:ext cx="1788990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1D9A78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Termes thématiques :</a:t>
              </a:r>
            </a:p>
          </p:txBody>
        </p:sp>
        <p:sp>
          <p:nvSpPr>
            <p:cNvPr id="25" name="Google Shape;2010;p176">
              <a:extLst>
                <a:ext uri="{FF2B5EF4-FFF2-40B4-BE49-F238E27FC236}">
                  <a16:creationId xmlns:a16="http://schemas.microsoft.com/office/drawing/2014/main" id="{845532FD-3B1C-7FF9-C92E-6A714278CC5C}"/>
                </a:ext>
              </a:extLst>
            </p:cNvPr>
            <p:cNvSpPr/>
            <p:nvPr/>
          </p:nvSpPr>
          <p:spPr>
            <a:xfrm>
              <a:off x="6446463" y="1515824"/>
              <a:ext cx="2040393" cy="974479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6" name="Google Shape;2011;p176">
              <a:extLst>
                <a:ext uri="{FF2B5EF4-FFF2-40B4-BE49-F238E27FC236}">
                  <a16:creationId xmlns:a16="http://schemas.microsoft.com/office/drawing/2014/main" id="{588F9C4D-3F77-3B4D-BBCC-200AF0B7DCF9}"/>
                </a:ext>
              </a:extLst>
            </p:cNvPr>
            <p:cNvSpPr txBox="1"/>
            <p:nvPr/>
          </p:nvSpPr>
          <p:spPr>
            <a:xfrm>
              <a:off x="6436297" y="1473333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Verbes de consigne</a:t>
              </a:r>
            </a:p>
          </p:txBody>
        </p:sp>
        <p:sp>
          <p:nvSpPr>
            <p:cNvPr id="27" name="Google Shape;2012;p176">
              <a:extLst>
                <a:ext uri="{FF2B5EF4-FFF2-40B4-BE49-F238E27FC236}">
                  <a16:creationId xmlns:a16="http://schemas.microsoft.com/office/drawing/2014/main" id="{0F142F07-76D1-C674-FFB9-8C3B3FFCA1E6}"/>
                </a:ext>
              </a:extLst>
            </p:cNvPr>
            <p:cNvSpPr/>
            <p:nvPr/>
          </p:nvSpPr>
          <p:spPr>
            <a:xfrm>
              <a:off x="645868" y="3995012"/>
              <a:ext cx="4778096" cy="826675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28575" cap="flat">
              <a:solidFill>
                <a:srgbClr val="DCE6F2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8" name="Google Shape;2013;p176">
              <a:extLst>
                <a:ext uri="{FF2B5EF4-FFF2-40B4-BE49-F238E27FC236}">
                  <a16:creationId xmlns:a16="http://schemas.microsoft.com/office/drawing/2014/main" id="{0EC74FB1-6CB4-6E28-56B1-58AF473F71CD}"/>
                </a:ext>
              </a:extLst>
            </p:cNvPr>
            <p:cNvSpPr txBox="1"/>
            <p:nvPr/>
          </p:nvSpPr>
          <p:spPr>
            <a:xfrm>
              <a:off x="630227" y="3731581"/>
              <a:ext cx="254024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Structures pour répondre </a:t>
              </a:r>
            </a:p>
          </p:txBody>
        </p:sp>
        <p:sp>
          <p:nvSpPr>
            <p:cNvPr id="29" name="Google Shape;2015;p176">
              <a:extLst>
                <a:ext uri="{FF2B5EF4-FFF2-40B4-BE49-F238E27FC236}">
                  <a16:creationId xmlns:a16="http://schemas.microsoft.com/office/drawing/2014/main" id="{6F28A608-6CD6-C053-EA93-7265147129A4}"/>
                </a:ext>
              </a:extLst>
            </p:cNvPr>
            <p:cNvSpPr txBox="1"/>
            <p:nvPr/>
          </p:nvSpPr>
          <p:spPr>
            <a:xfrm>
              <a:off x="499615" y="2249551"/>
              <a:ext cx="2051594" cy="623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lvl="0" algn="ctr" defTabSz="1219170">
                <a:buClr>
                  <a:srgbClr val="000000"/>
                </a:buClr>
                <a:buSzPts val="1100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Roche métamorphique</a:t>
              </a:r>
            </a:p>
          </p:txBody>
        </p:sp>
        <p:sp>
          <p:nvSpPr>
            <p:cNvPr id="30" name="Google Shape;2016;p176">
              <a:extLst>
                <a:ext uri="{FF2B5EF4-FFF2-40B4-BE49-F238E27FC236}">
                  <a16:creationId xmlns:a16="http://schemas.microsoft.com/office/drawing/2014/main" id="{CB9F0762-26E9-C4DB-55C3-1BF94C195335}"/>
                </a:ext>
              </a:extLst>
            </p:cNvPr>
            <p:cNvSpPr txBox="1"/>
            <p:nvPr/>
          </p:nvSpPr>
          <p:spPr>
            <a:xfrm>
              <a:off x="6619292" y="1658846"/>
              <a:ext cx="1599592" cy="623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R="0" lvl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 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Identifier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Décrire </a:t>
              </a:r>
            </a:p>
          </p:txBody>
        </p:sp>
        <p:sp>
          <p:nvSpPr>
            <p:cNvPr id="31" name="Google Shape;2017;p176">
              <a:extLst>
                <a:ext uri="{FF2B5EF4-FFF2-40B4-BE49-F238E27FC236}">
                  <a16:creationId xmlns:a16="http://schemas.microsoft.com/office/drawing/2014/main" id="{C02B5997-19E3-61A3-620E-54335FF0F114}"/>
                </a:ext>
              </a:extLst>
            </p:cNvPr>
            <p:cNvSpPr/>
            <p:nvPr/>
          </p:nvSpPr>
          <p:spPr>
            <a:xfrm>
              <a:off x="6459925" y="2620118"/>
              <a:ext cx="2027023" cy="1038475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2" name="Google Shape;2018;p176">
              <a:extLst>
                <a:ext uri="{FF2B5EF4-FFF2-40B4-BE49-F238E27FC236}">
                  <a16:creationId xmlns:a16="http://schemas.microsoft.com/office/drawing/2014/main" id="{A2277BA5-12D6-CB00-50AF-E66E41746E0F}"/>
                </a:ext>
              </a:extLst>
            </p:cNvPr>
            <p:cNvSpPr txBox="1"/>
            <p:nvPr/>
          </p:nvSpPr>
          <p:spPr>
            <a:xfrm>
              <a:off x="6464508" y="2597226"/>
              <a:ext cx="192470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Vocabulaire scientifique</a:t>
              </a:r>
            </a:p>
          </p:txBody>
        </p:sp>
        <p:sp>
          <p:nvSpPr>
            <p:cNvPr id="33" name="Google Shape;2019;p176">
              <a:extLst>
                <a:ext uri="{FF2B5EF4-FFF2-40B4-BE49-F238E27FC236}">
                  <a16:creationId xmlns:a16="http://schemas.microsoft.com/office/drawing/2014/main" id="{2DFF9117-2DD9-BA12-E9FE-8E059F62D931}"/>
                </a:ext>
              </a:extLst>
            </p:cNvPr>
            <p:cNvSpPr txBox="1"/>
            <p:nvPr/>
          </p:nvSpPr>
          <p:spPr>
            <a:xfrm>
              <a:off x="6548434" y="2820574"/>
              <a:ext cx="1859176" cy="8078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Métamorphisme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Enfouissement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Réorganisation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Foliation</a:t>
              </a:r>
            </a:p>
          </p:txBody>
        </p:sp>
        <p:sp>
          <p:nvSpPr>
            <p:cNvPr id="34" name="Google Shape;2022;p176">
              <a:extLst>
                <a:ext uri="{FF2B5EF4-FFF2-40B4-BE49-F238E27FC236}">
                  <a16:creationId xmlns:a16="http://schemas.microsoft.com/office/drawing/2014/main" id="{F67666CD-1432-211F-8D55-38E4B16AD78F}"/>
                </a:ext>
              </a:extLst>
            </p:cNvPr>
            <p:cNvSpPr txBox="1"/>
            <p:nvPr/>
          </p:nvSpPr>
          <p:spPr>
            <a:xfrm>
              <a:off x="645867" y="4054643"/>
              <a:ext cx="4697775" cy="5678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342900" indent="-342900" algn="just">
                <a:lnSpc>
                  <a:spcPct val="90000"/>
                </a:lnSpc>
                <a:buFont typeface="Wingdings" panose="05000000000000000000" pitchFamily="2" charset="2"/>
                <a:buChar char="§"/>
              </a:pPr>
              <a:r>
                <a:rPr lang="fr-FR" sz="1600" spc="-2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roche ……..</a:t>
              </a:r>
              <a:r>
                <a:rPr lang="fr-FR" sz="1600" b="1" spc="-2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s’enfouit</a:t>
              </a:r>
              <a:r>
                <a:rPr lang="fr-FR" sz="1600" spc="-2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en profondeur, subit de </a:t>
              </a:r>
              <a:r>
                <a:rPr lang="fr-FR" sz="1600" b="1" spc="-2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fortes</a:t>
              </a:r>
              <a:r>
                <a:rPr lang="fr-FR" sz="1600" spc="-2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…………………., </a:t>
              </a:r>
              <a:r>
                <a:rPr lang="fr-FR" sz="1600" b="1" spc="-2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sans</a:t>
              </a:r>
              <a:r>
                <a:rPr lang="fr-FR" sz="1600" spc="-2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1600" b="1" spc="-2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fondre</a:t>
              </a:r>
              <a:r>
                <a:rPr lang="fr-FR" sz="1600" spc="-2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  <a:p>
              <a:pPr marL="342900" indent="-342900" algn="just">
                <a:lnSpc>
                  <a:spcPct val="90000"/>
                </a:lnSpc>
                <a:buFont typeface="Wingdings" panose="05000000000000000000" pitchFamily="2" charset="2"/>
                <a:buChar char="§"/>
              </a:pPr>
              <a:r>
                <a:rPr lang="fr-FR" sz="1600" spc="-2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roche …………se </a:t>
              </a:r>
              <a:r>
                <a:rPr lang="fr-FR" sz="1600" b="1" spc="-2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réorganise</a:t>
              </a:r>
              <a:r>
                <a:rPr lang="fr-FR" sz="1600" spc="-2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et prend un </a:t>
              </a:r>
              <a:r>
                <a:rPr lang="fr-FR" sz="1600" b="1" spc="-2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aspect</a:t>
              </a:r>
              <a:r>
                <a:rPr lang="fr-FR" sz="1600" spc="-2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………………….</a:t>
              </a:r>
            </a:p>
          </p:txBody>
        </p:sp>
        <p:cxnSp>
          <p:nvCxnSpPr>
            <p:cNvPr id="35" name="Google Shape;2023;p176">
              <a:extLst>
                <a:ext uri="{FF2B5EF4-FFF2-40B4-BE49-F238E27FC236}">
                  <a16:creationId xmlns:a16="http://schemas.microsoft.com/office/drawing/2014/main" id="{C729895B-DFC1-9A98-4A76-1F0712F21E6E}"/>
                </a:ext>
              </a:extLst>
            </p:cNvPr>
            <p:cNvCxnSpPr>
              <a:cxnSpLocks/>
              <a:stCxn id="12" idx="2"/>
              <a:endCxn id="27" idx="0"/>
            </p:cNvCxnSpPr>
            <p:nvPr/>
          </p:nvCxnSpPr>
          <p:spPr>
            <a:xfrm rot="5400000">
              <a:off x="3394585" y="3018453"/>
              <a:ext cx="616890" cy="1336227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36" name="Google Shape;2024;p176">
              <a:extLst>
                <a:ext uri="{FF2B5EF4-FFF2-40B4-BE49-F238E27FC236}">
                  <a16:creationId xmlns:a16="http://schemas.microsoft.com/office/drawing/2014/main" id="{E6D7A2E2-C398-7966-5CF3-BD21A83E2A26}"/>
                </a:ext>
              </a:extLst>
            </p:cNvPr>
            <p:cNvSpPr/>
            <p:nvPr/>
          </p:nvSpPr>
          <p:spPr>
            <a:xfrm>
              <a:off x="6459925" y="3783214"/>
              <a:ext cx="2027023" cy="1038475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025;p176">
              <a:extLst>
                <a:ext uri="{FF2B5EF4-FFF2-40B4-BE49-F238E27FC236}">
                  <a16:creationId xmlns:a16="http://schemas.microsoft.com/office/drawing/2014/main" id="{F2CDB572-A32E-29AA-44D5-A9FB070BB556}"/>
                </a:ext>
              </a:extLst>
            </p:cNvPr>
            <p:cNvSpPr txBox="1"/>
            <p:nvPr/>
          </p:nvSpPr>
          <p:spPr>
            <a:xfrm>
              <a:off x="6404808" y="3787687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Mots pour décrire</a:t>
              </a:r>
            </a:p>
          </p:txBody>
        </p:sp>
        <p:sp>
          <p:nvSpPr>
            <p:cNvPr id="38" name="Google Shape;2026;p176">
              <a:extLst>
                <a:ext uri="{FF2B5EF4-FFF2-40B4-BE49-F238E27FC236}">
                  <a16:creationId xmlns:a16="http://schemas.microsoft.com/office/drawing/2014/main" id="{687246A2-EEE0-60B2-2F00-432AB4181982}"/>
                </a:ext>
              </a:extLst>
            </p:cNvPr>
            <p:cNvSpPr txBox="1"/>
            <p:nvPr/>
          </p:nvSpPr>
          <p:spPr>
            <a:xfrm>
              <a:off x="6552734" y="4013873"/>
              <a:ext cx="1859176" cy="4385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Forte</a:t>
              </a:r>
            </a:p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/>
                  <a:cs typeface="Arial"/>
                  <a:sym typeface="Arial"/>
                </a:rPr>
                <a:t>Elevée 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cxnSp>
          <p:nvCxnSpPr>
            <p:cNvPr id="39" name="Google Shape;2027;p176">
              <a:extLst>
                <a:ext uri="{FF2B5EF4-FFF2-40B4-BE49-F238E27FC236}">
                  <a16:creationId xmlns:a16="http://schemas.microsoft.com/office/drawing/2014/main" id="{A1CC757C-2C59-F11D-EAE8-D8C7C1C10BCF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>
              <a:off x="5499914" y="2800426"/>
              <a:ext cx="410632" cy="1371145"/>
            </a:xfrm>
            <a:prstGeom prst="bentConnector2">
              <a:avLst/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40" name="Google Shape;2028;p176">
              <a:extLst>
                <a:ext uri="{FF2B5EF4-FFF2-40B4-BE49-F238E27FC236}">
                  <a16:creationId xmlns:a16="http://schemas.microsoft.com/office/drawing/2014/main" id="{7AD4A3D9-F3F6-E459-A51D-77C7E60824BC}"/>
                </a:ext>
              </a:extLst>
            </p:cNvPr>
            <p:cNvSpPr/>
            <p:nvPr/>
          </p:nvSpPr>
          <p:spPr>
            <a:xfrm>
              <a:off x="279385" y="1039998"/>
              <a:ext cx="8585230" cy="348454"/>
            </a:xfrm>
            <a:prstGeom prst="rect">
              <a:avLst/>
            </a:prstGeom>
            <a:solidFill>
              <a:schemeClr val="accent4"/>
            </a:solidFill>
            <a:ln cap="flat">
              <a:solidFill>
                <a:srgbClr val="DCE6F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MA CARTE LEXICALE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cxnSp>
          <p:nvCxnSpPr>
            <p:cNvPr id="44" name="Google Shape;2027;p176">
              <a:extLst>
                <a:ext uri="{FF2B5EF4-FFF2-40B4-BE49-F238E27FC236}">
                  <a16:creationId xmlns:a16="http://schemas.microsoft.com/office/drawing/2014/main" id="{8205CB9C-E33C-EE28-63B1-6E879610DEA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41615" y="2171996"/>
              <a:ext cx="826042" cy="488177"/>
            </a:xfrm>
            <a:prstGeom prst="bentConnector3">
              <a:avLst>
                <a:gd name="adj1" fmla="val 99266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92B48D5-D09B-FAE0-1CD6-2B517895FC40}"/>
              </a:ext>
            </a:extLst>
          </p:cNvPr>
          <p:cNvCxnSpPr/>
          <p:nvPr/>
        </p:nvCxnSpPr>
        <p:spPr>
          <a:xfrm>
            <a:off x="7878900" y="5439161"/>
            <a:ext cx="684000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6CFF554-011B-45E4-CFD2-11FD1629D70D}"/>
              </a:ext>
            </a:extLst>
          </p:cNvPr>
          <p:cNvCxnSpPr>
            <a:cxnSpLocks/>
          </p:cNvCxnSpPr>
          <p:nvPr/>
        </p:nvCxnSpPr>
        <p:spPr>
          <a:xfrm>
            <a:off x="3485887" y="3452248"/>
            <a:ext cx="839090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865024CF-7B56-07CB-EB8B-210B7FCD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111" y="202077"/>
            <a:ext cx="529115" cy="52911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BC65518E-82FB-DD8E-B3A3-2933B3BB9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AB8956E-6AF0-D025-3C68-FB0E0521584A}"/>
              </a:ext>
            </a:extLst>
          </p:cNvPr>
          <p:cNvSpPr txBox="1"/>
          <p:nvPr/>
        </p:nvSpPr>
        <p:spPr>
          <a:xfrm>
            <a:off x="771889" y="430693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Faire participer les élèves à la lecture de la carte.</a:t>
            </a:r>
          </a:p>
        </p:txBody>
      </p:sp>
      <p:cxnSp>
        <p:nvCxnSpPr>
          <p:cNvPr id="17" name="Straight Connector 44">
            <a:extLst>
              <a:ext uri="{FF2B5EF4-FFF2-40B4-BE49-F238E27FC236}">
                <a16:creationId xmlns:a16="http://schemas.microsoft.com/office/drawing/2014/main" id="{59420D40-2F3F-CEB0-2112-6BBA7A451096}"/>
              </a:ext>
            </a:extLst>
          </p:cNvPr>
          <p:cNvCxnSpPr/>
          <p:nvPr/>
        </p:nvCxnSpPr>
        <p:spPr>
          <a:xfrm>
            <a:off x="7878900" y="4114581"/>
            <a:ext cx="684000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407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19508-8181-16DD-B1BF-ACE788E4B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83FABB-2A66-C371-78CF-555BC47FD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 C’est la fin de notre séance. N’oubliez pas de réviser votre leçon.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92E3E0-C9A7-842B-A7BD-C0569196BCB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1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inciter les élèves à faire l’exercice à la maison, puis clôturer la séance..</a:t>
            </a:r>
          </a:p>
        </p:txBody>
      </p:sp>
      <p:pic>
        <p:nvPicPr>
          <p:cNvPr id="3" name="Google Shape;1141;p76">
            <a:extLst>
              <a:ext uri="{FF2B5EF4-FFF2-40B4-BE49-F238E27FC236}">
                <a16:creationId xmlns:a16="http://schemas.microsoft.com/office/drawing/2014/main" id="{8AB5F802-6679-89FE-33B9-D7A03F37C8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696790" y="1435830"/>
            <a:ext cx="4798420" cy="453694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11011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14051</TotalTime>
  <Words>2522</Words>
  <Application>Microsoft Office PowerPoint</Application>
  <PresentationFormat>Grand écran</PresentationFormat>
  <Paragraphs>454</Paragraphs>
  <Slides>65</Slides>
  <Notes>1</Notes>
  <HiddenSlides>5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65</vt:i4>
      </vt:variant>
    </vt:vector>
  </HeadingPairs>
  <TitlesOfParts>
    <vt:vector size="74" baseType="lpstr">
      <vt:lpstr>Aptos</vt:lpstr>
      <vt:lpstr>Aptos Display</vt:lpstr>
      <vt:lpstr>Arial</vt:lpstr>
      <vt:lpstr>Calibri</vt:lpstr>
      <vt:lpstr>Dosis</vt:lpstr>
      <vt:lpstr>Georgia</vt:lpstr>
      <vt:lpstr>Symbol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séance? Allons-y!</vt:lpstr>
      <vt:lpstr>Présentation PowerPoint</vt:lpstr>
      <vt:lpstr>Qui peut me rappeler la signification de ces icônes?</vt:lpstr>
      <vt:lpstr>Parfait !!</vt:lpstr>
      <vt:lpstr>Présentation PowerPoint</vt:lpstr>
      <vt:lpstr>Commençons par cette question.</vt:lpstr>
      <vt:lpstr>Parfait ! Il y a trois types de roches dans la nature : les roches sédimentaires, métamorphiques et magmatiques.</vt:lpstr>
      <vt:lpstr>Une autre question.</vt:lpstr>
      <vt:lpstr>Très bien ! Contrairement aux roches sédimentaires, les roches métamorphiques se forment en profondeur.</vt:lpstr>
      <vt:lpstr>Répondez à cette question.</vt:lpstr>
      <vt:lpstr>C’est correct, la foliation est l’aspect en couches ou en feuillets au niveau de la roche.</vt:lpstr>
      <vt:lpstr>Présentation PowerPoint</vt:lpstr>
      <vt:lpstr>Les roches métamorphiques et magmatiques ont une grande dureté, c’est-à-dire qu’elles sont difficiles à casser, contrairement aux roches sédimentaires.</vt:lpstr>
      <vt:lpstr>Présentation PowerPoint</vt:lpstr>
      <vt:lpstr>Lisons le dialogue :</vt:lpstr>
      <vt:lpstr>Présentation PowerPoint</vt:lpstr>
      <vt:lpstr>A la fin de cette séance, vous serez capables de :  </vt:lpstr>
      <vt:lpstr>Présentation PowerPoint</vt:lpstr>
      <vt:lpstr>Présentation PowerPoint</vt:lpstr>
      <vt:lpstr>Lors de la séance précédente, nous avons vu qu’il existe trois types de roches. Aujourd’hui, nous allons nous intéresser aux roches métamorphiques.</vt:lpstr>
      <vt:lpstr>Pour commencer, il faut préciser deux notions importantes.</vt:lpstr>
      <vt:lpstr>Traitons maintenant les processus impliqués dans la formation des roches métamorphiques.</vt:lpstr>
      <vt:lpstr>Passons maintenant aux conditions nécessaires pour la transformation de la roche mère en roche métamorphique.</vt:lpstr>
      <vt:lpstr>On distingue un cas dans lequel les deux facteurs sont principaux (dominants) :</vt:lpstr>
      <vt:lpstr>Il existe un deuxième cas où un seul facteur est dominant.</vt:lpstr>
      <vt:lpstr>On récapitule.</vt:lpstr>
      <vt:lpstr>Présentation PowerPoint</vt:lpstr>
      <vt:lpstr>Notre tâche consiste à décrire les processus impliqués dans la formation des roches métamorphiques.  </vt:lpstr>
      <vt:lpstr>Pour la première consigne, afin d’identifier les facteurs responsables de la formation d’une roche métamorphique, je dois les repérer dans le document.</vt:lpstr>
      <vt:lpstr>Ensuite, je décris le processus de la formation du Gneiss.</vt:lpstr>
      <vt:lpstr>Présentation PowerPoint</vt:lpstr>
      <vt:lpstr>Présentation PowerPoint</vt:lpstr>
      <vt:lpstr>Vérifions maintenant est-ce que vous avez bien compris. Répondez à la question suivante:</vt:lpstr>
      <vt:lpstr>Excellent travail ! </vt:lpstr>
      <vt:lpstr>Répondez à la question suivante:</vt:lpstr>
      <vt:lpstr>La bonne réponse est c. Pendant l’enfouissement de la roche mère, la pression et la température varient en fonction de la profondeur.</vt:lpstr>
      <vt:lpstr>Répondez à la question suivante:</vt:lpstr>
      <vt:lpstr>Parfait ! La proposition est fausse.</vt:lpstr>
      <vt:lpstr>Présentation PowerPoint</vt:lpstr>
      <vt:lpstr>Présentation PowerPoint</vt:lpstr>
      <vt:lpstr>Présentation PowerPoint</vt:lpstr>
      <vt:lpstr>Maintenant, vous allez travailler en binôme. Chacun prend un moment pour réaliser l’activité de la page 75 sur le livret. Ensuite, vous comparez vos réponses en justifiant.</vt:lpstr>
      <vt:lpstr>Le temps est terminé. </vt:lpstr>
      <vt:lpstr>Correction.</vt:lpstr>
      <vt:lpstr>Correction.</vt:lpstr>
      <vt:lpstr>Présentation PowerPoint</vt:lpstr>
      <vt:lpstr>Maintenant, vous allez travailler chacun pour soi; prenez l’activité de la page 76 sur le livret.</vt:lpstr>
      <vt:lpstr>Le temps est terminé. </vt:lpstr>
      <vt:lpstr>Correction. </vt:lpstr>
      <vt:lpstr>Correction.</vt:lpstr>
      <vt:lpstr>Présentation PowerPoint</vt:lpstr>
      <vt:lpstr>Qui peut me dire ce que nous avons appris aujourd’hui? </vt:lpstr>
      <vt:lpstr>Avant de finir, faisons un petit résumé ensemble ! </vt:lpstr>
      <vt:lpstr>Voici les étapes que j’ai suivies pour résoudre ma tâche: </vt:lpstr>
      <vt:lpstr>Et on termine par cette carte lexicale.</vt:lpstr>
      <vt:lpstr> C’est la fin de notre séance. N’oubliez pas de réviser votre leçon.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Yassine DAHCHOUR</dc:creator>
  <cp:lastModifiedBy>ahmed el annaoui</cp:lastModifiedBy>
  <cp:revision>1875</cp:revision>
  <dcterms:created xsi:type="dcterms:W3CDTF">2025-11-03T10:55:47Z</dcterms:created>
  <dcterms:modified xsi:type="dcterms:W3CDTF">2026-04-04T00:27:14Z</dcterms:modified>
</cp:coreProperties>
</file>